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68" r:id="rId6"/>
    <p:sldId id="280" r:id="rId7"/>
    <p:sldId id="271" r:id="rId8"/>
    <p:sldId id="284" r:id="rId9"/>
    <p:sldId id="286" r:id="rId10"/>
    <p:sldId id="285" r:id="rId11"/>
    <p:sldId id="293" r:id="rId12"/>
    <p:sldId id="298" r:id="rId13"/>
    <p:sldId id="297" r:id="rId14"/>
    <p:sldId id="272" r:id="rId15"/>
    <p:sldId id="288" r:id="rId16"/>
    <p:sldId id="289" r:id="rId17"/>
    <p:sldId id="291" r:id="rId18"/>
    <p:sldId id="290" r:id="rId19"/>
    <p:sldId id="292" r:id="rId20"/>
    <p:sldId id="276" r:id="rId21"/>
    <p:sldId id="269" r:id="rId22"/>
    <p:sldId id="281" r:id="rId23"/>
    <p:sldId id="299" r:id="rId24"/>
    <p:sldId id="302" r:id="rId25"/>
    <p:sldId id="300" r:id="rId26"/>
    <p:sldId id="301" r:id="rId27"/>
    <p:sldId id="303" r:id="rId28"/>
    <p:sldId id="287" r:id="rId29"/>
    <p:sldId id="294" r:id="rId30"/>
    <p:sldId id="295" r:id="rId31"/>
    <p:sldId id="296" r:id="rId32"/>
  </p:sldIdLst>
  <p:sldSz cx="12198350" cy="6858000"/>
  <p:notesSz cx="6858000" cy="9144000"/>
  <p:embeddedFontLst>
    <p:embeddedFont>
      <p:font typeface="Aptos Narrow" panose="020B0004020202020204" pitchFamily="3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Minion" panose="020B0604020202020204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7893" autoAdjust="0"/>
  </p:normalViewPr>
  <p:slideViewPr>
    <p:cSldViewPr>
      <p:cViewPr varScale="1">
        <p:scale>
          <a:sx n="72" d="100"/>
          <a:sy n="72" d="100"/>
        </p:scale>
        <p:origin x="1104" y="67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545EF-AFC5-438F-A4E0-41EE837E7FA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NL"/>
        </a:p>
      </dgm:t>
    </dgm:pt>
    <dgm:pt modelId="{E879F718-84B3-4AB0-85E0-93AB22FC1193}">
      <dgm:prSet phldrT="[Text]" phldr="0"/>
      <dgm:spPr/>
      <dgm:t>
        <a:bodyPr/>
        <a:lstStyle/>
        <a:p>
          <a:r>
            <a:rPr lang="en-US" dirty="0"/>
            <a:t>Convert BOQ data into ICIO-compatible production recipe</a:t>
          </a:r>
          <a:endParaRPr lang="en-NL" dirty="0"/>
        </a:p>
      </dgm:t>
    </dgm:pt>
    <dgm:pt modelId="{53697F95-44B7-4D43-A964-A568C1A8064D}" type="parTrans" cxnId="{699C3F49-1387-472A-823F-BFEF9A637C5F}">
      <dgm:prSet/>
      <dgm:spPr/>
      <dgm:t>
        <a:bodyPr/>
        <a:lstStyle/>
        <a:p>
          <a:endParaRPr lang="en-NL"/>
        </a:p>
      </dgm:t>
    </dgm:pt>
    <dgm:pt modelId="{128705D9-2DEA-4FCA-BC71-B7637CFC626C}" type="sibTrans" cxnId="{699C3F49-1387-472A-823F-BFEF9A637C5F}">
      <dgm:prSet/>
      <dgm:spPr/>
      <dgm:t>
        <a:bodyPr/>
        <a:lstStyle/>
        <a:p>
          <a:endParaRPr lang="en-NL"/>
        </a:p>
      </dgm:t>
    </dgm:pt>
    <dgm:pt modelId="{A7D4FA78-FA7E-48AF-A9B8-B9F6ADE44DDC}">
      <dgm:prSet phldrT="[Text]" phldr="0"/>
      <dgm:spPr/>
      <dgm:t>
        <a:bodyPr/>
        <a:lstStyle/>
        <a:p>
          <a:r>
            <a:rPr lang="en-US" dirty="0"/>
            <a:t>Disaggregate column (inputs), row (outputs), VA, TLS, F</a:t>
          </a:r>
          <a:endParaRPr lang="en-NL" dirty="0"/>
        </a:p>
      </dgm:t>
    </dgm:pt>
    <dgm:pt modelId="{078633F4-C95A-482E-ADB4-28F6137A3D1F}" type="parTrans" cxnId="{7DBB247C-E000-41CC-A08F-D9D798C7905E}">
      <dgm:prSet/>
      <dgm:spPr/>
      <dgm:t>
        <a:bodyPr/>
        <a:lstStyle/>
        <a:p>
          <a:endParaRPr lang="en-NL"/>
        </a:p>
      </dgm:t>
    </dgm:pt>
    <dgm:pt modelId="{1ED60827-DD79-453B-A2E8-D09FF31B223E}" type="sibTrans" cxnId="{7DBB247C-E000-41CC-A08F-D9D798C7905E}">
      <dgm:prSet/>
      <dgm:spPr/>
      <dgm:t>
        <a:bodyPr/>
        <a:lstStyle/>
        <a:p>
          <a:endParaRPr lang="en-NL"/>
        </a:p>
      </dgm:t>
    </dgm:pt>
    <dgm:pt modelId="{9871C7EE-E4DA-4559-AA9A-1AF175886644}">
      <dgm:prSet phldrT="[Text]" phldr="0"/>
      <dgm:spPr/>
      <dgm:t>
        <a:bodyPr/>
        <a:lstStyle/>
        <a:p>
          <a:r>
            <a:rPr lang="en-US" dirty="0"/>
            <a:t>Balance the augmented MRIO using GRAS</a:t>
          </a:r>
          <a:endParaRPr lang="en-NL" dirty="0"/>
        </a:p>
      </dgm:t>
    </dgm:pt>
    <dgm:pt modelId="{6625367A-D6FF-44BD-8AA6-3F954A2321FB}" type="parTrans" cxnId="{D0E2B16A-6D96-4B10-B1CF-B0BC4D1B03D2}">
      <dgm:prSet/>
      <dgm:spPr/>
      <dgm:t>
        <a:bodyPr/>
        <a:lstStyle/>
        <a:p>
          <a:endParaRPr lang="en-NL"/>
        </a:p>
      </dgm:t>
    </dgm:pt>
    <dgm:pt modelId="{95F8065D-45DF-43BD-9B3A-77B7B9177DD7}" type="sibTrans" cxnId="{D0E2B16A-6D96-4B10-B1CF-B0BC4D1B03D2}">
      <dgm:prSet/>
      <dgm:spPr/>
      <dgm:t>
        <a:bodyPr/>
        <a:lstStyle/>
        <a:p>
          <a:endParaRPr lang="en-NL"/>
        </a:p>
      </dgm:t>
    </dgm:pt>
    <dgm:pt modelId="{02BDFA5C-33B8-4285-84C5-5F11401A152A}">
      <dgm:prSet phldrT="[Text]" phldr="0"/>
      <dgm:spPr/>
      <dgm:t>
        <a:bodyPr/>
        <a:lstStyle/>
        <a:p>
          <a:r>
            <a:rPr lang="en-US"/>
            <a:t>Validate and consistency-check</a:t>
          </a:r>
          <a:endParaRPr lang="en-NL" dirty="0"/>
        </a:p>
      </dgm:t>
    </dgm:pt>
    <dgm:pt modelId="{774333C3-BF34-4E18-A18D-53C1D25D5CF1}" type="parTrans" cxnId="{635B9D50-F016-43B6-BA93-13A8B361FA73}">
      <dgm:prSet/>
      <dgm:spPr/>
      <dgm:t>
        <a:bodyPr/>
        <a:lstStyle/>
        <a:p>
          <a:endParaRPr lang="en-NL"/>
        </a:p>
      </dgm:t>
    </dgm:pt>
    <dgm:pt modelId="{7B1ACCC7-23E9-4154-AE57-9A32E9FB5616}" type="sibTrans" cxnId="{635B9D50-F016-43B6-BA93-13A8B361FA73}">
      <dgm:prSet/>
      <dgm:spPr/>
      <dgm:t>
        <a:bodyPr/>
        <a:lstStyle/>
        <a:p>
          <a:endParaRPr lang="en-NL"/>
        </a:p>
      </dgm:t>
    </dgm:pt>
    <dgm:pt modelId="{3303D83B-6CC4-4E87-A12B-A19020FEDD8C}" type="pres">
      <dgm:prSet presAssocID="{0D7545EF-AFC5-438F-A4E0-41EE837E7FA8}" presName="Name0" presStyleCnt="0">
        <dgm:presLayoutVars>
          <dgm:dir/>
          <dgm:resizeHandles val="exact"/>
        </dgm:presLayoutVars>
      </dgm:prSet>
      <dgm:spPr/>
    </dgm:pt>
    <dgm:pt modelId="{39E02E7A-1860-4925-8F59-F90D36847C1B}" type="pres">
      <dgm:prSet presAssocID="{E879F718-84B3-4AB0-85E0-93AB22FC1193}" presName="node" presStyleLbl="node1" presStyleIdx="0" presStyleCnt="4">
        <dgm:presLayoutVars>
          <dgm:bulletEnabled val="1"/>
        </dgm:presLayoutVars>
      </dgm:prSet>
      <dgm:spPr/>
    </dgm:pt>
    <dgm:pt modelId="{559B6C3B-680D-4910-851C-ADDA6BD6C98D}" type="pres">
      <dgm:prSet presAssocID="{128705D9-2DEA-4FCA-BC71-B7637CFC626C}" presName="sibTrans" presStyleLbl="sibTrans2D1" presStyleIdx="0" presStyleCnt="3"/>
      <dgm:spPr/>
    </dgm:pt>
    <dgm:pt modelId="{C6725DDE-2075-4CF6-943B-5988A8549DED}" type="pres">
      <dgm:prSet presAssocID="{128705D9-2DEA-4FCA-BC71-B7637CFC626C}" presName="connectorText" presStyleLbl="sibTrans2D1" presStyleIdx="0" presStyleCnt="3"/>
      <dgm:spPr/>
    </dgm:pt>
    <dgm:pt modelId="{39D7F528-EFAA-4E53-A5AF-E23883DD1484}" type="pres">
      <dgm:prSet presAssocID="{A7D4FA78-FA7E-48AF-A9B8-B9F6ADE44DDC}" presName="node" presStyleLbl="node1" presStyleIdx="1" presStyleCnt="4">
        <dgm:presLayoutVars>
          <dgm:bulletEnabled val="1"/>
        </dgm:presLayoutVars>
      </dgm:prSet>
      <dgm:spPr/>
    </dgm:pt>
    <dgm:pt modelId="{71E07283-2574-4458-99CE-D146E76D9DD7}" type="pres">
      <dgm:prSet presAssocID="{1ED60827-DD79-453B-A2E8-D09FF31B223E}" presName="sibTrans" presStyleLbl="sibTrans2D1" presStyleIdx="1" presStyleCnt="3"/>
      <dgm:spPr/>
    </dgm:pt>
    <dgm:pt modelId="{18529B13-9092-41DB-8B57-84D23A702D3A}" type="pres">
      <dgm:prSet presAssocID="{1ED60827-DD79-453B-A2E8-D09FF31B223E}" presName="connectorText" presStyleLbl="sibTrans2D1" presStyleIdx="1" presStyleCnt="3"/>
      <dgm:spPr/>
    </dgm:pt>
    <dgm:pt modelId="{983BB5B8-3AC4-4EEC-A642-5A2B74AE2215}" type="pres">
      <dgm:prSet presAssocID="{9871C7EE-E4DA-4559-AA9A-1AF175886644}" presName="node" presStyleLbl="node1" presStyleIdx="2" presStyleCnt="4">
        <dgm:presLayoutVars>
          <dgm:bulletEnabled val="1"/>
        </dgm:presLayoutVars>
      </dgm:prSet>
      <dgm:spPr/>
    </dgm:pt>
    <dgm:pt modelId="{AE6AEA01-BAC0-4243-A0A2-A0D019A8C702}" type="pres">
      <dgm:prSet presAssocID="{95F8065D-45DF-43BD-9B3A-77B7B9177DD7}" presName="sibTrans" presStyleLbl="sibTrans2D1" presStyleIdx="2" presStyleCnt="3"/>
      <dgm:spPr/>
    </dgm:pt>
    <dgm:pt modelId="{8CA0959F-89DE-477B-8778-2B9B0B6AA600}" type="pres">
      <dgm:prSet presAssocID="{95F8065D-45DF-43BD-9B3A-77B7B9177DD7}" presName="connectorText" presStyleLbl="sibTrans2D1" presStyleIdx="2" presStyleCnt="3"/>
      <dgm:spPr/>
    </dgm:pt>
    <dgm:pt modelId="{41B04069-768B-46D0-9976-1CF26BC7BC73}" type="pres">
      <dgm:prSet presAssocID="{02BDFA5C-33B8-4285-84C5-5F11401A152A}" presName="node" presStyleLbl="node1" presStyleIdx="3" presStyleCnt="4">
        <dgm:presLayoutVars>
          <dgm:bulletEnabled val="1"/>
        </dgm:presLayoutVars>
      </dgm:prSet>
      <dgm:spPr/>
    </dgm:pt>
  </dgm:ptLst>
  <dgm:cxnLst>
    <dgm:cxn modelId="{2F770938-7C42-418D-82B9-05227E35C8AB}" type="presOf" srcId="{1ED60827-DD79-453B-A2E8-D09FF31B223E}" destId="{71E07283-2574-4458-99CE-D146E76D9DD7}" srcOrd="0" destOrd="0" presId="urn:microsoft.com/office/officeart/2005/8/layout/process1"/>
    <dgm:cxn modelId="{FEB36B61-734C-4DD9-87C0-B7BDC709B984}" type="presOf" srcId="{1ED60827-DD79-453B-A2E8-D09FF31B223E}" destId="{18529B13-9092-41DB-8B57-84D23A702D3A}" srcOrd="1" destOrd="0" presId="urn:microsoft.com/office/officeart/2005/8/layout/process1"/>
    <dgm:cxn modelId="{44623C62-9F00-4E98-87F7-F50358630410}" type="presOf" srcId="{E879F718-84B3-4AB0-85E0-93AB22FC1193}" destId="{39E02E7A-1860-4925-8F59-F90D36847C1B}" srcOrd="0" destOrd="0" presId="urn:microsoft.com/office/officeart/2005/8/layout/process1"/>
    <dgm:cxn modelId="{0E60CB42-0347-4778-AC5F-2FB4CF068AC0}" type="presOf" srcId="{128705D9-2DEA-4FCA-BC71-B7637CFC626C}" destId="{559B6C3B-680D-4910-851C-ADDA6BD6C98D}" srcOrd="0" destOrd="0" presId="urn:microsoft.com/office/officeart/2005/8/layout/process1"/>
    <dgm:cxn modelId="{1D389265-15D4-49A1-BE9B-42A53FA749C6}" type="presOf" srcId="{A7D4FA78-FA7E-48AF-A9B8-B9F6ADE44DDC}" destId="{39D7F528-EFAA-4E53-A5AF-E23883DD1484}" srcOrd="0" destOrd="0" presId="urn:microsoft.com/office/officeart/2005/8/layout/process1"/>
    <dgm:cxn modelId="{699C3F49-1387-472A-823F-BFEF9A637C5F}" srcId="{0D7545EF-AFC5-438F-A4E0-41EE837E7FA8}" destId="{E879F718-84B3-4AB0-85E0-93AB22FC1193}" srcOrd="0" destOrd="0" parTransId="{53697F95-44B7-4D43-A964-A568C1A8064D}" sibTransId="{128705D9-2DEA-4FCA-BC71-B7637CFC626C}"/>
    <dgm:cxn modelId="{D0E2B16A-6D96-4B10-B1CF-B0BC4D1B03D2}" srcId="{0D7545EF-AFC5-438F-A4E0-41EE837E7FA8}" destId="{9871C7EE-E4DA-4559-AA9A-1AF175886644}" srcOrd="2" destOrd="0" parTransId="{6625367A-D6FF-44BD-8AA6-3F954A2321FB}" sibTransId="{95F8065D-45DF-43BD-9B3A-77B7B9177DD7}"/>
    <dgm:cxn modelId="{9F210F6F-6FD3-4314-8CA7-5EB6A77655AB}" type="presOf" srcId="{0D7545EF-AFC5-438F-A4E0-41EE837E7FA8}" destId="{3303D83B-6CC4-4E87-A12B-A19020FEDD8C}" srcOrd="0" destOrd="0" presId="urn:microsoft.com/office/officeart/2005/8/layout/process1"/>
    <dgm:cxn modelId="{635B9D50-F016-43B6-BA93-13A8B361FA73}" srcId="{0D7545EF-AFC5-438F-A4E0-41EE837E7FA8}" destId="{02BDFA5C-33B8-4285-84C5-5F11401A152A}" srcOrd="3" destOrd="0" parTransId="{774333C3-BF34-4E18-A18D-53C1D25D5CF1}" sibTransId="{7B1ACCC7-23E9-4154-AE57-9A32E9FB5616}"/>
    <dgm:cxn modelId="{7DBB247C-E000-41CC-A08F-D9D798C7905E}" srcId="{0D7545EF-AFC5-438F-A4E0-41EE837E7FA8}" destId="{A7D4FA78-FA7E-48AF-A9B8-B9F6ADE44DDC}" srcOrd="1" destOrd="0" parTransId="{078633F4-C95A-482E-ADB4-28F6137A3D1F}" sibTransId="{1ED60827-DD79-453B-A2E8-D09FF31B223E}"/>
    <dgm:cxn modelId="{580F967D-FAD0-45A7-9273-91B7E3EF45C6}" type="presOf" srcId="{128705D9-2DEA-4FCA-BC71-B7637CFC626C}" destId="{C6725DDE-2075-4CF6-943B-5988A8549DED}" srcOrd="1" destOrd="0" presId="urn:microsoft.com/office/officeart/2005/8/layout/process1"/>
    <dgm:cxn modelId="{5961CB89-1854-4205-9887-A003CA3B836B}" type="presOf" srcId="{02BDFA5C-33B8-4285-84C5-5F11401A152A}" destId="{41B04069-768B-46D0-9976-1CF26BC7BC73}" srcOrd="0" destOrd="0" presId="urn:microsoft.com/office/officeart/2005/8/layout/process1"/>
    <dgm:cxn modelId="{D21B8DA3-F388-4F04-B6C5-CBB8CB4D3C35}" type="presOf" srcId="{9871C7EE-E4DA-4559-AA9A-1AF175886644}" destId="{983BB5B8-3AC4-4EEC-A642-5A2B74AE2215}" srcOrd="0" destOrd="0" presId="urn:microsoft.com/office/officeart/2005/8/layout/process1"/>
    <dgm:cxn modelId="{69A93FB0-1700-4CE4-A8C7-63EF43A265F1}" type="presOf" srcId="{95F8065D-45DF-43BD-9B3A-77B7B9177DD7}" destId="{8CA0959F-89DE-477B-8778-2B9B0B6AA600}" srcOrd="1" destOrd="0" presId="urn:microsoft.com/office/officeart/2005/8/layout/process1"/>
    <dgm:cxn modelId="{D551E5FF-2CA9-4444-A649-AF9A12F35650}" type="presOf" srcId="{95F8065D-45DF-43BD-9B3A-77B7B9177DD7}" destId="{AE6AEA01-BAC0-4243-A0A2-A0D019A8C702}" srcOrd="0" destOrd="0" presId="urn:microsoft.com/office/officeart/2005/8/layout/process1"/>
    <dgm:cxn modelId="{681AECE1-921F-4CC3-B90F-C36B31DCCBF1}" type="presParOf" srcId="{3303D83B-6CC4-4E87-A12B-A19020FEDD8C}" destId="{39E02E7A-1860-4925-8F59-F90D36847C1B}" srcOrd="0" destOrd="0" presId="urn:microsoft.com/office/officeart/2005/8/layout/process1"/>
    <dgm:cxn modelId="{0CF0FEC3-164A-4E62-9550-436C0C2894D5}" type="presParOf" srcId="{3303D83B-6CC4-4E87-A12B-A19020FEDD8C}" destId="{559B6C3B-680D-4910-851C-ADDA6BD6C98D}" srcOrd="1" destOrd="0" presId="urn:microsoft.com/office/officeart/2005/8/layout/process1"/>
    <dgm:cxn modelId="{6D6D8AD8-F482-4E5E-9315-9A48D459BDBB}" type="presParOf" srcId="{559B6C3B-680D-4910-851C-ADDA6BD6C98D}" destId="{C6725DDE-2075-4CF6-943B-5988A8549DED}" srcOrd="0" destOrd="0" presId="urn:microsoft.com/office/officeart/2005/8/layout/process1"/>
    <dgm:cxn modelId="{48F40E8E-6C10-4A9F-A05C-5A683955836F}" type="presParOf" srcId="{3303D83B-6CC4-4E87-A12B-A19020FEDD8C}" destId="{39D7F528-EFAA-4E53-A5AF-E23883DD1484}" srcOrd="2" destOrd="0" presId="urn:microsoft.com/office/officeart/2005/8/layout/process1"/>
    <dgm:cxn modelId="{2EB10F7D-DBC9-4718-AACC-8DB5F538488F}" type="presParOf" srcId="{3303D83B-6CC4-4E87-A12B-A19020FEDD8C}" destId="{71E07283-2574-4458-99CE-D146E76D9DD7}" srcOrd="3" destOrd="0" presId="urn:microsoft.com/office/officeart/2005/8/layout/process1"/>
    <dgm:cxn modelId="{BDC93201-E769-4BA0-B4E5-DC74A8F22B5B}" type="presParOf" srcId="{71E07283-2574-4458-99CE-D146E76D9DD7}" destId="{18529B13-9092-41DB-8B57-84D23A702D3A}" srcOrd="0" destOrd="0" presId="urn:microsoft.com/office/officeart/2005/8/layout/process1"/>
    <dgm:cxn modelId="{3FEB143C-1D17-4E14-AFF8-A3B10F449BB8}" type="presParOf" srcId="{3303D83B-6CC4-4E87-A12B-A19020FEDD8C}" destId="{983BB5B8-3AC4-4EEC-A642-5A2B74AE2215}" srcOrd="4" destOrd="0" presId="urn:microsoft.com/office/officeart/2005/8/layout/process1"/>
    <dgm:cxn modelId="{6D13EF57-CB41-4C31-B550-F00F1FA3A27B}" type="presParOf" srcId="{3303D83B-6CC4-4E87-A12B-A19020FEDD8C}" destId="{AE6AEA01-BAC0-4243-A0A2-A0D019A8C702}" srcOrd="5" destOrd="0" presId="urn:microsoft.com/office/officeart/2005/8/layout/process1"/>
    <dgm:cxn modelId="{A565FA07-FE44-4833-AA45-C1F6C019318B}" type="presParOf" srcId="{AE6AEA01-BAC0-4243-A0A2-A0D019A8C702}" destId="{8CA0959F-89DE-477B-8778-2B9B0B6AA600}" srcOrd="0" destOrd="0" presId="urn:microsoft.com/office/officeart/2005/8/layout/process1"/>
    <dgm:cxn modelId="{08E3018D-6156-42A9-8E0D-11895B289205}" type="presParOf" srcId="{3303D83B-6CC4-4E87-A12B-A19020FEDD8C}" destId="{41B04069-768B-46D0-9976-1CF26BC7BC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02E7A-1860-4925-8F59-F90D36847C1B}">
      <dsp:nvSpPr>
        <dsp:cNvPr id="0" name=""/>
        <dsp:cNvSpPr/>
      </dsp:nvSpPr>
      <dsp:spPr>
        <a:xfrm>
          <a:off x="5128" y="299362"/>
          <a:ext cx="2242484" cy="134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Convert BOQ data into ICIO-compatible production recipe</a:t>
          </a:r>
          <a:endParaRPr lang="en-NL" sz="2000" kern="1200" dirty="0"/>
        </a:p>
      </dsp:txBody>
      <dsp:txXfrm>
        <a:off x="44536" y="338770"/>
        <a:ext cx="2163668" cy="1266674"/>
      </dsp:txXfrm>
    </dsp:sp>
    <dsp:sp modelId="{559B6C3B-680D-4910-851C-ADDA6BD6C98D}">
      <dsp:nvSpPr>
        <dsp:cNvPr id="0" name=""/>
        <dsp:cNvSpPr/>
      </dsp:nvSpPr>
      <dsp:spPr>
        <a:xfrm>
          <a:off x="2471861" y="694039"/>
          <a:ext cx="475406" cy="5561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2471861" y="805266"/>
        <a:ext cx="332784" cy="333682"/>
      </dsp:txXfrm>
    </dsp:sp>
    <dsp:sp modelId="{39D7F528-EFAA-4E53-A5AF-E23883DD1484}">
      <dsp:nvSpPr>
        <dsp:cNvPr id="0" name=""/>
        <dsp:cNvSpPr/>
      </dsp:nvSpPr>
      <dsp:spPr>
        <a:xfrm>
          <a:off x="3144607" y="299362"/>
          <a:ext cx="2242484" cy="134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Disaggregate column (inputs), row (outputs), VA, TLS, F</a:t>
          </a:r>
          <a:endParaRPr lang="en-NL" sz="2000" kern="1200" dirty="0"/>
        </a:p>
      </dsp:txBody>
      <dsp:txXfrm>
        <a:off x="3184015" y="338770"/>
        <a:ext cx="2163668" cy="1266674"/>
      </dsp:txXfrm>
    </dsp:sp>
    <dsp:sp modelId="{71E07283-2574-4458-99CE-D146E76D9DD7}">
      <dsp:nvSpPr>
        <dsp:cNvPr id="0" name=""/>
        <dsp:cNvSpPr/>
      </dsp:nvSpPr>
      <dsp:spPr>
        <a:xfrm>
          <a:off x="5611340" y="694039"/>
          <a:ext cx="475406" cy="5561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5611340" y="805266"/>
        <a:ext cx="332784" cy="333682"/>
      </dsp:txXfrm>
    </dsp:sp>
    <dsp:sp modelId="{983BB5B8-3AC4-4EEC-A642-5A2B74AE2215}">
      <dsp:nvSpPr>
        <dsp:cNvPr id="0" name=""/>
        <dsp:cNvSpPr/>
      </dsp:nvSpPr>
      <dsp:spPr>
        <a:xfrm>
          <a:off x="6284085" y="299362"/>
          <a:ext cx="2242484" cy="134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Balance the augmented MRIO using GRAS</a:t>
          </a:r>
          <a:endParaRPr lang="en-NL" sz="2000" kern="1200" dirty="0"/>
        </a:p>
      </dsp:txBody>
      <dsp:txXfrm>
        <a:off x="6323493" y="338770"/>
        <a:ext cx="2163668" cy="1266674"/>
      </dsp:txXfrm>
    </dsp:sp>
    <dsp:sp modelId="{AE6AEA01-BAC0-4243-A0A2-A0D019A8C702}">
      <dsp:nvSpPr>
        <dsp:cNvPr id="0" name=""/>
        <dsp:cNvSpPr/>
      </dsp:nvSpPr>
      <dsp:spPr>
        <a:xfrm>
          <a:off x="8750818" y="694039"/>
          <a:ext cx="475406" cy="55613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8750818" y="805266"/>
        <a:ext cx="332784" cy="333682"/>
      </dsp:txXfrm>
    </dsp:sp>
    <dsp:sp modelId="{41B04069-768B-46D0-9976-1CF26BC7BC73}">
      <dsp:nvSpPr>
        <dsp:cNvPr id="0" name=""/>
        <dsp:cNvSpPr/>
      </dsp:nvSpPr>
      <dsp:spPr>
        <a:xfrm>
          <a:off x="9423563" y="299362"/>
          <a:ext cx="2242484" cy="134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Validate and consistency-check</a:t>
          </a:r>
          <a:endParaRPr lang="en-NL" sz="2000" kern="1200" dirty="0"/>
        </a:p>
      </dsp:txBody>
      <dsp:txXfrm>
        <a:off x="9462971" y="338770"/>
        <a:ext cx="2163668" cy="126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8446-54CF-4267-A5BD-FA01909E96A2}" type="datetimeFigureOut">
              <a:rPr lang="nl-NL" smtClean="0"/>
              <a:t>20-6-2026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20-6-2026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i="1" dirty="0"/>
              <a:t>To balance the system, we implement a robust GRAS routine. We enforce strict non-negativity across the active support using a tiny positive prior to handle structural zeros and avoid clipping errors.</a:t>
            </a:r>
            <a:r>
              <a:rPr lang="en-NL" dirty="0"/>
              <a:t> &gt; </a:t>
            </a:r>
            <a:r>
              <a:rPr lang="en-NL" i="1" dirty="0"/>
              <a:t>Crucially, to ensure our Leontief inverse remains non-singular, we set our column targets to intermediate input demand rather than gross output, which avoids forcing the column sums of our technical coefficients to one. Any residual system-wide discrepancy from the initial data fusion is absorbed cleanly into the column targets to maintain perfect accounting identities.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31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Africa, particularly SSA is the least-well endowed region in the world for infrastructure</a:t>
            </a:r>
          </a:p>
          <a:p>
            <a:r>
              <a:rPr lang="en-US" dirty="0"/>
              <a:t>Africa is lacking in quantity, quality and access to infrastructure which is constricting sustainable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Transport in particular is a problematic sector. Transport costs in Africa are very high compared to other regions and this is hampering trade and economic development. Additionally, it requires large amounts of investments to build a proper network transportation network.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0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these issues, the African Union plans to build a transcontinental railway network. The extent of the network is roughly the size of China’s HSR network. </a:t>
            </a:r>
          </a:p>
          <a:p>
            <a:r>
              <a:rPr lang="en-US" dirty="0"/>
              <a:t>The proposed network has three political goals: connecting all capitals, connecting all regions and connecting landlocked countries with ports. 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NL" dirty="0"/>
              <a:t>o model the macro-economic impact of this 65,000 km network, we run into a major IO problem: standard MRIO tables treat this massive rail expansion as generic construction.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40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Railway is a green form of land transport, when looking at its operational emissions (compared to road, also compared to air)</a:t>
            </a:r>
          </a:p>
          <a:p>
            <a:r>
              <a:rPr lang="en-US" dirty="0"/>
              <a:t>Large amount of high carbon materials are used in railway construction: steel, concrete</a:t>
            </a:r>
          </a:p>
          <a:p>
            <a:r>
              <a:rPr lang="en-US" dirty="0"/>
              <a:t>Construction activity: earthworks and land clearing has large impact on the environment (such as biodiversity, water)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02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to understand regional heterogeneity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84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an example of the conversion of item </a:t>
            </a:r>
            <a:r>
              <a:rPr lang="en-US" dirty="0">
                <a:sym typeface="Wingdings" panose="05000000000000000000" pitchFamily="2" charset="2"/>
              </a:rPr>
              <a:t> allocation to ICIO sector  conversion to monetary value using price  summing items per ICIO sector</a:t>
            </a:r>
          </a:p>
          <a:p>
            <a:r>
              <a:rPr lang="en-US" dirty="0">
                <a:sym typeface="Wingdings" panose="05000000000000000000" pitchFamily="2" charset="2"/>
              </a:rPr>
              <a:t>Requirement of total project value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69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BOQ covers 10 input sectors. There are also inputs from other sectors which are assumed to be 5% of the input going into the original construction sector.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94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RFD shows an overview of all the calculation steps, input data and assumptions. We have covered the definition of the railway construction sector and the construction sector excluding rail. </a:t>
            </a:r>
          </a:p>
          <a:p>
            <a:r>
              <a:rPr lang="en-US" dirty="0"/>
              <a:t>The row split is done assuming that the amount of railway construction is equivalent to 5% of general construction output. Another assumption that we make is that all railway construction output goes to GFCF. This is a reasonable assumption since railway construction mostly produces capital goods and does not directly service other sectors. </a:t>
            </a:r>
          </a:p>
          <a:p>
            <a:endParaRPr lang="en-US" dirty="0"/>
          </a:p>
          <a:p>
            <a:r>
              <a:rPr lang="en-US" dirty="0"/>
              <a:t>Balancing is done using GRAS, where we make sure that constraints such as total inputs = total outputs and that original construction = railway construction + construction excluding railway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14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NL" dirty="0"/>
              <a:t>sing a generic construction sector significantly underestimates or distorts the true upstream economic pulls (like fabricated metals and mining)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03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94814EB-0BB0-4457-6297-388F8BFA7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2" y="4594421"/>
            <a:ext cx="3182840" cy="1768245"/>
          </a:xfrm>
          <a:prstGeom prst="rect">
            <a:avLst/>
          </a:prstGeom>
        </p:spPr>
      </p:pic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28F9493-D671-4F27-99EF-9D103FC79999}" type="datetime1">
              <a:rPr lang="nl-NL" noProof="0" smtClean="0"/>
              <a:t>20-6-2026</a:t>
            </a:fld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DCC092-E9CD-3E17-A907-B36DE97D9A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2" y="4594421"/>
            <a:ext cx="3182840" cy="17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" y="6543376"/>
            <a:ext cx="35887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cccltd.cn/xwzx/ywfb/202402/t20240205_212972.html" TargetMode="External"/><Relationship Id="rId2" Type="http://schemas.openxmlformats.org/officeDocument/2006/relationships/hyperlink" Target="https://www.afrobarometer.org/publication/ad69-building-progress-infrastructure-development-still-major-challenge-africa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Economic and Environmental Impacts of Railroad Construction in Africa</a:t>
            </a:r>
            <a:endParaRPr lang="nl-NL" sz="3600" i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490663" y="3794673"/>
            <a:ext cx="6918325" cy="66089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Timothy Na</a:t>
            </a:r>
            <a:r>
              <a:rPr lang="en-US" dirty="0"/>
              <a:t>, Arjan de Koning, Jeroen </a:t>
            </a:r>
            <a:r>
              <a:rPr lang="en-US" dirty="0" err="1"/>
              <a:t>Guinée</a:t>
            </a:r>
            <a:r>
              <a:rPr lang="en-US" dirty="0"/>
              <a:t>, </a:t>
            </a:r>
            <a:r>
              <a:rPr lang="en-US" dirty="0" err="1"/>
              <a:t>Ranran</a:t>
            </a:r>
            <a:r>
              <a:rPr lang="en-US" dirty="0"/>
              <a:t> Wang</a:t>
            </a:r>
          </a:p>
          <a:p>
            <a:r>
              <a:rPr lang="en-US" dirty="0"/>
              <a:t>32</a:t>
            </a:r>
            <a:r>
              <a:rPr lang="en-US" baseline="30000" dirty="0"/>
              <a:t>nd</a:t>
            </a:r>
            <a:r>
              <a:rPr lang="en-US" dirty="0"/>
              <a:t> IIOA conference | 24 June 2026, Seville 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CFCFFB-0E69-A91B-D17F-FB79928C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47" y="109446"/>
            <a:ext cx="8222055" cy="6199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2898D-39BC-4E2A-36E9-9D552592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19" y="5589240"/>
            <a:ext cx="4326361" cy="432048"/>
          </a:xfrm>
        </p:spPr>
        <p:txBody>
          <a:bodyPr/>
          <a:lstStyle/>
          <a:p>
            <a:pPr algn="ctr"/>
            <a:r>
              <a:rPr lang="en-US" sz="3600" dirty="0"/>
              <a:t>Disaggregation</a:t>
            </a:r>
            <a:endParaRPr lang="en-N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DADED-501F-881C-88B0-2D1F39F82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55331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C2C59-0B88-795A-BD64-6809F7C5D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70"/>
            <a:ext cx="11085145" cy="68777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88C38-1934-9B5B-C0C1-2F96EA7FE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D356E-B93E-E486-F295-12176E11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311" y="198763"/>
            <a:ext cx="4554260" cy="43204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Research flow diagram</a:t>
            </a:r>
            <a:endParaRPr lang="en-NL" sz="3200" dirty="0"/>
          </a:p>
        </p:txBody>
      </p:sp>
    </p:spTree>
    <p:extLst>
      <p:ext uri="{BB962C8B-B14F-4D97-AF65-F5344CB8AC3E}">
        <p14:creationId xmlns:p14="http://schemas.microsoft.com/office/powerpoint/2010/main" val="197128097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394A-0136-88F8-D244-A9E07EE1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distinct production recipe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A912D-B1CA-C1BF-9FDD-106B7572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8C093-2F0D-8DD8-2757-4A5DF5F4B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1C7DC2-632C-153C-F6CB-BD74C50A0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00" y="1050000"/>
            <a:ext cx="11400000" cy="5105000"/>
          </a:xfrm>
          <a:prstGeom prst="rect">
            <a:avLst/>
          </a:prstGeom>
        </p:spPr>
      </p:pic>
      <p:sp>
        <p:nvSpPr>
          <p:cNvPr id="7" name="Tijdelijke aanduiding voor verticale tekst 7">
            <a:extLst>
              <a:ext uri="{FF2B5EF4-FFF2-40B4-BE49-F238E27FC236}">
                <a16:creationId xmlns:a16="http://schemas.microsoft.com/office/drawing/2014/main" id="{A72E43CA-E0FF-EEA3-8E1D-5939E3C79489}"/>
              </a:ext>
            </a:extLst>
          </p:cNvPr>
          <p:cNvSpPr txBox="1">
            <a:spLocks/>
          </p:cNvSpPr>
          <p:nvPr/>
        </p:nvSpPr>
        <p:spPr>
          <a:xfrm>
            <a:off x="9771583" y="6223729"/>
            <a:ext cx="2376264" cy="295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b="1" dirty="0">
                <a:solidFill>
                  <a:srgbClr val="FF0000"/>
                </a:solidFill>
              </a:rPr>
              <a:t>Preliminary </a:t>
            </a:r>
            <a:r>
              <a:rPr lang="nl-NL" sz="1100" b="1" dirty="0" err="1">
                <a:solidFill>
                  <a:srgbClr val="FF0000"/>
                </a:solidFill>
              </a:rPr>
              <a:t>results</a:t>
            </a:r>
            <a:r>
              <a:rPr lang="nl-NL" sz="1100" b="1" dirty="0">
                <a:solidFill>
                  <a:srgbClr val="FF0000"/>
                </a:solidFill>
              </a:rPr>
              <a:t>, do </a:t>
            </a:r>
            <a:r>
              <a:rPr lang="nl-NL" sz="1100" b="1" dirty="0" err="1">
                <a:solidFill>
                  <a:srgbClr val="FF0000"/>
                </a:solidFill>
              </a:rPr>
              <a:t>not</a:t>
            </a:r>
            <a:r>
              <a:rPr lang="nl-NL" sz="1100" b="1" dirty="0">
                <a:solidFill>
                  <a:srgbClr val="FF0000"/>
                </a:solidFill>
              </a:rPr>
              <a:t> </a:t>
            </a:r>
            <a:r>
              <a:rPr lang="nl-NL" sz="1100" b="1" dirty="0" err="1">
                <a:solidFill>
                  <a:srgbClr val="FF0000"/>
                </a:solidFill>
              </a:rPr>
              <a:t>cite</a:t>
            </a:r>
            <a:endParaRPr lang="nl-NL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9643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4463A5-0C79-D666-1B75-0F1E9471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01" y="1250213"/>
            <a:ext cx="10455546" cy="5121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93EA8-541C-E65D-CDCE-94468C84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188640"/>
            <a:ext cx="11389024" cy="936104"/>
          </a:xfrm>
        </p:spPr>
        <p:txBody>
          <a:bodyPr/>
          <a:lstStyle/>
          <a:p>
            <a:r>
              <a:rPr lang="en-US" sz="3600" dirty="0"/>
              <a:t>Different supply chains:</a:t>
            </a:r>
            <a:br>
              <a:rPr lang="en-US" sz="3600" dirty="0"/>
            </a:br>
            <a:r>
              <a:rPr lang="en-US" sz="3600" dirty="0"/>
              <a:t>railway vs general construction</a:t>
            </a:r>
            <a:endParaRPr lang="en-N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CC035-4214-0AB0-7FE6-DE39EF69B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7" name="Tijdelijke aanduiding voor verticale tekst 7">
            <a:extLst>
              <a:ext uri="{FF2B5EF4-FFF2-40B4-BE49-F238E27FC236}">
                <a16:creationId xmlns:a16="http://schemas.microsoft.com/office/drawing/2014/main" id="{BAB8E1F3-EE17-FA88-0B9D-21CBCE490C25}"/>
              </a:ext>
            </a:extLst>
          </p:cNvPr>
          <p:cNvSpPr txBox="1">
            <a:spLocks/>
          </p:cNvSpPr>
          <p:nvPr/>
        </p:nvSpPr>
        <p:spPr>
          <a:xfrm>
            <a:off x="9771583" y="6223729"/>
            <a:ext cx="2376264" cy="295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b="1" dirty="0">
                <a:solidFill>
                  <a:srgbClr val="FF0000"/>
                </a:solidFill>
              </a:rPr>
              <a:t>Preliminary </a:t>
            </a:r>
            <a:r>
              <a:rPr lang="nl-NL" sz="1100" b="1" dirty="0" err="1">
                <a:solidFill>
                  <a:srgbClr val="FF0000"/>
                </a:solidFill>
              </a:rPr>
              <a:t>results</a:t>
            </a:r>
            <a:r>
              <a:rPr lang="nl-NL" sz="1100" b="1" dirty="0">
                <a:solidFill>
                  <a:srgbClr val="FF0000"/>
                </a:solidFill>
              </a:rPr>
              <a:t>, do </a:t>
            </a:r>
            <a:r>
              <a:rPr lang="nl-NL" sz="1100" b="1" dirty="0" err="1">
                <a:solidFill>
                  <a:srgbClr val="FF0000"/>
                </a:solidFill>
              </a:rPr>
              <a:t>not</a:t>
            </a:r>
            <a:r>
              <a:rPr lang="nl-NL" sz="1100" b="1" dirty="0">
                <a:solidFill>
                  <a:srgbClr val="FF0000"/>
                </a:solidFill>
              </a:rPr>
              <a:t> </a:t>
            </a:r>
            <a:r>
              <a:rPr lang="nl-NL" sz="1100" b="1" dirty="0" err="1">
                <a:solidFill>
                  <a:srgbClr val="FF0000"/>
                </a:solidFill>
              </a:rPr>
              <a:t>cite</a:t>
            </a:r>
            <a:endParaRPr lang="nl-NL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806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C0D8-ECDF-148E-7E9D-2D5E14CC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Embodied emissions concentrated in mineral supply chains</a:t>
            </a:r>
            <a:endParaRPr lang="en-NL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E4790-3883-0AEB-7F5A-956358228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8259EF8-3AAF-6A36-0A6D-8EDB36AD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00" y="1050000"/>
            <a:ext cx="10145000" cy="5000000"/>
          </a:xfrm>
          <a:prstGeom prst="rect">
            <a:avLst/>
          </a:prstGeom>
        </p:spPr>
      </p:pic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2103DC70-962A-8039-A94A-9A77FBEEBB2F}"/>
              </a:ext>
            </a:extLst>
          </p:cNvPr>
          <p:cNvSpPr txBox="1">
            <a:spLocks/>
          </p:cNvSpPr>
          <p:nvPr/>
        </p:nvSpPr>
        <p:spPr>
          <a:xfrm>
            <a:off x="9771583" y="6223729"/>
            <a:ext cx="2376264" cy="295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b="1" dirty="0">
                <a:solidFill>
                  <a:srgbClr val="FF0000"/>
                </a:solidFill>
              </a:rPr>
              <a:t>Preliminary </a:t>
            </a:r>
            <a:r>
              <a:rPr lang="nl-NL" sz="1100" b="1" dirty="0" err="1">
                <a:solidFill>
                  <a:srgbClr val="FF0000"/>
                </a:solidFill>
              </a:rPr>
              <a:t>results</a:t>
            </a:r>
            <a:r>
              <a:rPr lang="nl-NL" sz="1100" b="1" dirty="0">
                <a:solidFill>
                  <a:srgbClr val="FF0000"/>
                </a:solidFill>
              </a:rPr>
              <a:t>, do </a:t>
            </a:r>
            <a:r>
              <a:rPr lang="nl-NL" sz="1100" b="1" dirty="0" err="1">
                <a:solidFill>
                  <a:srgbClr val="FF0000"/>
                </a:solidFill>
              </a:rPr>
              <a:t>not</a:t>
            </a:r>
            <a:r>
              <a:rPr lang="nl-NL" sz="1100" b="1" dirty="0">
                <a:solidFill>
                  <a:srgbClr val="FF0000"/>
                </a:solidFill>
              </a:rPr>
              <a:t> </a:t>
            </a:r>
            <a:r>
              <a:rPr lang="nl-NL" sz="1100" b="1" dirty="0" err="1">
                <a:solidFill>
                  <a:srgbClr val="FF0000"/>
                </a:solidFill>
              </a:rPr>
              <a:t>cite</a:t>
            </a:r>
            <a:endParaRPr lang="nl-NL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9991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1C53-3E6B-A5FC-B896-47C9C9A8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Cross-country variation: no single </a:t>
            </a:r>
            <a:r>
              <a:rPr lang="en-US" sz="2800" dirty="0" err="1"/>
              <a:t>decarbonisation</a:t>
            </a:r>
            <a:r>
              <a:rPr lang="en-US" sz="2800" dirty="0"/>
              <a:t> story</a:t>
            </a:r>
            <a:endParaRPr lang="en-NL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9874E-C0E9-CDE7-AEE8-E612429B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93C34C-5746-8064-7FB9-62FEF94A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0" y="1150000"/>
            <a:ext cx="11200000" cy="4478000"/>
          </a:xfrm>
          <a:prstGeom prst="rect">
            <a:avLst/>
          </a:prstGeom>
        </p:spPr>
      </p:pic>
      <p:sp>
        <p:nvSpPr>
          <p:cNvPr id="6" name="Tijdelijke aanduiding voor verticale tekst 7">
            <a:extLst>
              <a:ext uri="{FF2B5EF4-FFF2-40B4-BE49-F238E27FC236}">
                <a16:creationId xmlns:a16="http://schemas.microsoft.com/office/drawing/2014/main" id="{A557B62F-BAEC-949A-CC6E-4E94E9F48B99}"/>
              </a:ext>
            </a:extLst>
          </p:cNvPr>
          <p:cNvSpPr txBox="1">
            <a:spLocks/>
          </p:cNvSpPr>
          <p:nvPr/>
        </p:nvSpPr>
        <p:spPr>
          <a:xfrm>
            <a:off x="9771583" y="6223729"/>
            <a:ext cx="2376264" cy="295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b="1" dirty="0">
                <a:solidFill>
                  <a:srgbClr val="FF0000"/>
                </a:solidFill>
              </a:rPr>
              <a:t>Preliminary </a:t>
            </a:r>
            <a:r>
              <a:rPr lang="nl-NL" sz="1100" b="1" dirty="0" err="1">
                <a:solidFill>
                  <a:srgbClr val="FF0000"/>
                </a:solidFill>
              </a:rPr>
              <a:t>results</a:t>
            </a:r>
            <a:r>
              <a:rPr lang="nl-NL" sz="1100" b="1" dirty="0">
                <a:solidFill>
                  <a:srgbClr val="FF0000"/>
                </a:solidFill>
              </a:rPr>
              <a:t>, do </a:t>
            </a:r>
            <a:r>
              <a:rPr lang="nl-NL" sz="1100" b="1" dirty="0" err="1">
                <a:solidFill>
                  <a:srgbClr val="FF0000"/>
                </a:solidFill>
              </a:rPr>
              <a:t>not</a:t>
            </a:r>
            <a:r>
              <a:rPr lang="nl-NL" sz="1100" b="1" dirty="0">
                <a:solidFill>
                  <a:srgbClr val="FF0000"/>
                </a:solidFill>
              </a:rPr>
              <a:t> </a:t>
            </a:r>
            <a:r>
              <a:rPr lang="nl-NL" sz="1100" b="1" dirty="0" err="1">
                <a:solidFill>
                  <a:srgbClr val="FF0000"/>
                </a:solidFill>
              </a:rPr>
              <a:t>cite</a:t>
            </a:r>
            <a:endParaRPr lang="nl-NL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589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141F-3A1D-FD8B-C284-D1C52C5E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F2DB3-B66C-DB9E-3201-942E8810D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More BOQ data to cover more countries, terrain types and technologies</a:t>
            </a:r>
          </a:p>
          <a:p>
            <a:r>
              <a:rPr lang="en-US" dirty="0"/>
              <a:t>Railway-specific environmental profile</a:t>
            </a:r>
          </a:p>
          <a:p>
            <a:r>
              <a:rPr lang="en-US" dirty="0"/>
              <a:t>Additional environmental extensions (e.g., materials)</a:t>
            </a:r>
          </a:p>
          <a:p>
            <a:r>
              <a:rPr lang="en-US" dirty="0"/>
              <a:t>Price data</a:t>
            </a:r>
          </a:p>
          <a:p>
            <a:r>
              <a:rPr lang="en-US" dirty="0"/>
              <a:t>Sensitivity analysis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BDBFD-5DE7-0882-8244-9AF64422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58644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8B8-915C-21A5-4A31-B89E3D84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CBB93-14C8-545A-57C6-8EABF526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b="1" dirty="0"/>
              <a:t>Key findings</a:t>
            </a:r>
          </a:p>
          <a:p>
            <a:pPr lvl="1"/>
            <a:r>
              <a:rPr lang="en-US" dirty="0"/>
              <a:t>Railway construction has a distinct supply chain from general construction</a:t>
            </a:r>
          </a:p>
          <a:p>
            <a:pPr lvl="1"/>
            <a:r>
              <a:rPr lang="en-US" dirty="0"/>
              <a:t>Embodied emissions are concentrated in upstream non-metallic mineral supply chains</a:t>
            </a:r>
          </a:p>
          <a:p>
            <a:pPr lvl="1"/>
            <a:r>
              <a:rPr lang="en-US" dirty="0"/>
              <a:t>It is important to evaluate African countries separately</a:t>
            </a:r>
          </a:p>
          <a:p>
            <a:r>
              <a:rPr lang="en-US" b="1" dirty="0"/>
              <a:t>Future work</a:t>
            </a:r>
          </a:p>
          <a:p>
            <a:pPr lvl="1"/>
            <a:r>
              <a:rPr lang="en-US" dirty="0"/>
              <a:t>Scenario analysis of Agenda 2063 and other development pathways</a:t>
            </a:r>
            <a:endParaRPr lang="en-US" b="1" dirty="0"/>
          </a:p>
          <a:p>
            <a:r>
              <a:rPr lang="en-US" b="1" dirty="0"/>
              <a:t>Main takeaway</a:t>
            </a:r>
          </a:p>
          <a:p>
            <a:pPr lvl="1"/>
            <a:r>
              <a:rPr lang="en-NL" b="1" dirty="0"/>
              <a:t>Engineering-informed </a:t>
            </a:r>
            <a:r>
              <a:rPr lang="en-US" b="1" dirty="0"/>
              <a:t>MRIO </a:t>
            </a:r>
            <a:r>
              <a:rPr lang="en-NL" b="1" dirty="0"/>
              <a:t>disaggregation is a viable, high-reward strategy for evaluating large-scale infrastructure pathways in data-poor regions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4F405-2E76-3DB6-95B1-67DA1EFDF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24339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21B5FF17-8224-68CB-B822-60D298865DFD}"/>
              </a:ext>
            </a:extLst>
          </p:cNvPr>
          <p:cNvSpPr txBox="1">
            <a:spLocks/>
          </p:cNvSpPr>
          <p:nvPr/>
        </p:nvSpPr>
        <p:spPr>
          <a:xfrm>
            <a:off x="1490663" y="4077072"/>
            <a:ext cx="10225136" cy="4448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/>
              <a:t>t.c.na@cml.leidenuniv.nl</a:t>
            </a:r>
          </a:p>
        </p:txBody>
      </p:sp>
    </p:spTree>
    <p:extLst>
      <p:ext uri="{BB962C8B-B14F-4D97-AF65-F5344CB8AC3E}">
        <p14:creationId xmlns:p14="http://schemas.microsoft.com/office/powerpoint/2010/main" val="274602991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C8E4-D5AB-2166-68C4-D4EA29CA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33D90-F32F-7CD3-1048-DDC93281A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Afrobarometer. (2016). </a:t>
            </a:r>
            <a:r>
              <a:rPr lang="en-US" i="1" dirty="0"/>
              <a:t>AD69: Building on progress: Infrastructure development still a major challenge in Africa. </a:t>
            </a:r>
            <a:r>
              <a:rPr lang="en-US" dirty="0"/>
              <a:t>URL: </a:t>
            </a:r>
            <a:r>
              <a:rPr lang="en-US" dirty="0">
                <a:hlinkClick r:id="rId2"/>
              </a:rPr>
              <a:t>https://www.afrobarometer.org/publication/ad69-building-progress-infrastructure-development-still-major-challenge-africa/</a:t>
            </a:r>
            <a:endParaRPr lang="en-US" dirty="0"/>
          </a:p>
          <a:p>
            <a:r>
              <a:rPr lang="en-US" dirty="0"/>
              <a:t>China Communications Construction Company Ltd. (2024). CCCC trains construction and management talents for Kenya. URL: </a:t>
            </a:r>
            <a:r>
              <a:rPr lang="en-US" dirty="0">
                <a:hlinkClick r:id="rId3"/>
              </a:rPr>
              <a:t>https://en.ccccltd.cn/xwzx/ywfb/202402/t20240205_212972.html</a:t>
            </a:r>
            <a:endParaRPr lang="en-US" dirty="0"/>
          </a:p>
          <a:p>
            <a:r>
              <a:rPr lang="en-GB" dirty="0"/>
              <a:t>CPCS. (2020). </a:t>
            </a:r>
            <a:r>
              <a:rPr lang="en-GB" i="1" dirty="0"/>
              <a:t>Detailed Scoping Study (DSS) – of Vision 2063 Africa Integrated High Speed Railway Network and Master Plan.</a:t>
            </a:r>
          </a:p>
          <a:p>
            <a:r>
              <a:rPr lang="en-GB" dirty="0" err="1"/>
              <a:t>Kessides</a:t>
            </a:r>
            <a:r>
              <a:rPr lang="en-GB" dirty="0"/>
              <a:t>. (2012). </a:t>
            </a:r>
            <a:r>
              <a:rPr lang="en-US" i="1" dirty="0"/>
              <a:t>Regionalizing Infrastructure for Deepening Market Integration: The Case of East Africa.</a:t>
            </a:r>
            <a:endParaRPr lang="en-NL" i="1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F9C1-0869-939F-8766-ABE48E89D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5383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Africa lacks the infrastructure its development requires</a:t>
            </a:r>
            <a:endParaRPr lang="nl-NL" sz="31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9" name="Tijdelijke aanduiding voor verticale tekst 7">
            <a:extLst>
              <a:ext uri="{FF2B5EF4-FFF2-40B4-BE49-F238E27FC236}">
                <a16:creationId xmlns:a16="http://schemas.microsoft.com/office/drawing/2014/main" id="{0DF05FCF-4E64-E590-B318-EED18DD29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0951097" cy="4795836"/>
          </a:xfrm>
        </p:spPr>
        <p:txBody>
          <a:bodyPr>
            <a:normAutofit/>
          </a:bodyPr>
          <a:lstStyle/>
          <a:p>
            <a:r>
              <a:rPr lang="nl-NL" dirty="0"/>
              <a:t>Three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gaps</a:t>
            </a:r>
            <a:r>
              <a:rPr lang="nl-NL" dirty="0"/>
              <a:t>: </a:t>
            </a:r>
            <a:r>
              <a:rPr lang="nl-NL" dirty="0" err="1"/>
              <a:t>quantity</a:t>
            </a:r>
            <a:r>
              <a:rPr lang="nl-NL" dirty="0"/>
              <a:t>,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access</a:t>
            </a:r>
          </a:p>
          <a:p>
            <a:r>
              <a:rPr lang="nl-NL" dirty="0"/>
              <a:t>Without </a:t>
            </a:r>
            <a:r>
              <a:rPr lang="nl-NL" dirty="0" err="1"/>
              <a:t>infrastructure</a:t>
            </a:r>
            <a:r>
              <a:rPr lang="nl-NL" dirty="0"/>
              <a:t>, </a:t>
            </a:r>
            <a:r>
              <a:rPr lang="nl-NL" dirty="0" err="1"/>
              <a:t>there</a:t>
            </a:r>
            <a:r>
              <a:rPr lang="nl-NL" dirty="0"/>
              <a:t> is no </a:t>
            </a:r>
            <a:r>
              <a:rPr lang="nl-NL" dirty="0" err="1"/>
              <a:t>sustainable</a:t>
            </a:r>
            <a:r>
              <a:rPr lang="nl-NL" dirty="0"/>
              <a:t> development</a:t>
            </a:r>
          </a:p>
          <a:p>
            <a:endParaRPr lang="nl-NL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1F25DC-30FE-E588-61E6-22B74D73429F}"/>
              </a:ext>
            </a:extLst>
          </p:cNvPr>
          <p:cNvGrpSpPr/>
          <p:nvPr/>
        </p:nvGrpSpPr>
        <p:grpSpPr>
          <a:xfrm>
            <a:off x="2771545" y="2492896"/>
            <a:ext cx="6655257" cy="3850912"/>
            <a:chOff x="2771545" y="2492896"/>
            <a:chExt cx="6655257" cy="38509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FD4279-F30B-FC1C-E69C-9FB87BF0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545" y="2492896"/>
              <a:ext cx="6655257" cy="3472308"/>
            </a:xfrm>
            <a:prstGeom prst="rect">
              <a:avLst/>
            </a:prstGeom>
          </p:spPr>
        </p:pic>
        <p:sp>
          <p:nvSpPr>
            <p:cNvPr id="12" name="Tijdelijke aanduiding voor verticale tekst 7">
              <a:extLst>
                <a:ext uri="{FF2B5EF4-FFF2-40B4-BE49-F238E27FC236}">
                  <a16:creationId xmlns:a16="http://schemas.microsoft.com/office/drawing/2014/main" id="{166D4D11-AC40-C2C1-D65C-BCD65E9B8919}"/>
                </a:ext>
              </a:extLst>
            </p:cNvPr>
            <p:cNvSpPr txBox="1">
              <a:spLocks/>
            </p:cNvSpPr>
            <p:nvPr/>
          </p:nvSpPr>
          <p:spPr>
            <a:xfrm>
              <a:off x="8043391" y="6048672"/>
              <a:ext cx="1383411" cy="29513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80975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0975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100" dirty="0" err="1"/>
                <a:t>Afrobarometer</a:t>
              </a:r>
              <a:r>
                <a:rPr lang="nl-NL" sz="1100" dirty="0"/>
                <a:t> (2016)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26EC2E-5251-F5F8-1A74-7AB105F8866A}"/>
              </a:ext>
            </a:extLst>
          </p:cNvPr>
          <p:cNvGrpSpPr/>
          <p:nvPr/>
        </p:nvGrpSpPr>
        <p:grpSpPr>
          <a:xfrm>
            <a:off x="2426767" y="2142450"/>
            <a:ext cx="7180938" cy="4211790"/>
            <a:chOff x="1274639" y="963960"/>
            <a:chExt cx="7180938" cy="42117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3617D0-E7F4-C5C3-2D66-8915F2B4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4639" y="963960"/>
              <a:ext cx="7173611" cy="3886667"/>
            </a:xfrm>
            <a:prstGeom prst="rect">
              <a:avLst/>
            </a:prstGeom>
          </p:spPr>
        </p:pic>
        <p:sp>
          <p:nvSpPr>
            <p:cNvPr id="22" name="Tijdelijke aanduiding voor verticale tekst 7">
              <a:extLst>
                <a:ext uri="{FF2B5EF4-FFF2-40B4-BE49-F238E27FC236}">
                  <a16:creationId xmlns:a16="http://schemas.microsoft.com/office/drawing/2014/main" id="{D40D3875-3807-4966-0F8D-50C3DC73A6CB}"/>
                </a:ext>
              </a:extLst>
            </p:cNvPr>
            <p:cNvSpPr txBox="1">
              <a:spLocks/>
            </p:cNvSpPr>
            <p:nvPr/>
          </p:nvSpPr>
          <p:spPr>
            <a:xfrm>
              <a:off x="7447465" y="4880614"/>
              <a:ext cx="1008112" cy="295136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180975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0975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6pPr>
              <a:lvl7pPr marL="361950" indent="-180975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buChar char="-"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1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l-NL" sz="1100" dirty="0"/>
                <a:t>Kessides (2012)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54F1-7C84-B661-E5ED-DFD69596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 balancing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844C1-DB5C-4187-0E0D-4C572D5F5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Balancing framework: one-sided GRAS optimization to adjust the disaggregated rail proxy matrix</a:t>
            </a:r>
          </a:p>
          <a:p>
            <a:r>
              <a:rPr lang="en-US" dirty="0"/>
              <a:t>Accounting identities: strict non-negativity enforced; system-wide grand total reconciled via intermediate column demand</a:t>
            </a:r>
          </a:p>
          <a:p>
            <a:r>
              <a:rPr lang="en-US" dirty="0"/>
              <a:t>Model invertibility: targets intermediate demand (x – VA – TLS) rather than gross output to ensure a valid Leontief inverse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423C-8214-C8FE-849A-0D874BEE0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53648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9E59-10B7-2D3C-BDEE-FEFB446C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err="1"/>
              <a:t>coeff</a:t>
            </a:r>
            <a:r>
              <a:rPr lang="en-US" dirty="0"/>
              <a:t>. By sector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957E5-769C-C6EF-67F2-FB1C4B116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C3253-114F-EDB1-77FB-179ADAFA4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C5573-B837-6E11-873D-AA5DA070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3" y="1116911"/>
            <a:ext cx="11547082" cy="46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229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65E2-5184-F08B-DCEC-EA72295F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Sourcing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184E3-0769-CC7C-19B4-F2181AF11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7EB9E-A9D8-052A-124A-CE05523CF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835AF-8657-3054-AF9B-3BAD93C9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13" y="1412776"/>
            <a:ext cx="1130892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302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227B-93D5-5032-0BE0-DB2E0CAE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Invesment</a:t>
            </a:r>
            <a:r>
              <a:rPr lang="en-US" dirty="0"/>
              <a:t> shock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9A9A0-D618-B908-FA82-37DC3BB08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B4889-9684-4B7A-0C10-E042EBD66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85A99-CA71-9EB0-3685-EDB001AB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8" y="1412777"/>
            <a:ext cx="114169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86279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6284-3333-4391-9626-E6160868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dependency by sector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8E26E-12FC-DDEC-907B-958B739FB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35F6C-8A19-4D9C-7E0C-8A9086254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23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3986C-3D80-9C5E-41EE-F2A224C8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6" y="1401904"/>
            <a:ext cx="11405696" cy="44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724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6E37B-208E-4034-643B-860CDC95E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24</a:t>
            </a:fld>
            <a:endParaRPr lang="nl-NL"/>
          </a:p>
        </p:txBody>
      </p:sp>
      <p:pic>
        <p:nvPicPr>
          <p:cNvPr id="6" name="Content Placeholder 5" descr="A map of africa with different colored lines&#10;&#10;AI-generated content may be incorrect.">
            <a:extLst>
              <a:ext uri="{FF2B5EF4-FFF2-40B4-BE49-F238E27FC236}">
                <a16:creationId xmlns:a16="http://schemas.microsoft.com/office/drawing/2014/main" id="{52C95AEB-610B-2DD2-B210-163103DE627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04" y="-19770"/>
            <a:ext cx="5284204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2B6B6F-F2E0-CE1D-01E9-013DCA40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r>
              <a:rPr lang="en-US" dirty="0"/>
              <a:t>Existing railways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286234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0D78-BEB8-8BB4-E1C6-225124EA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resources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D6CF2-71BF-FFED-D549-2BB641349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C4104-7BCF-B18C-03E9-396016F37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17" y="0"/>
            <a:ext cx="613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17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4849-434D-B9F6-B1E4-FC28A028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404664"/>
            <a:ext cx="5694513" cy="1224136"/>
          </a:xfrm>
        </p:spPr>
        <p:txBody>
          <a:bodyPr/>
          <a:lstStyle/>
          <a:p>
            <a:r>
              <a:rPr lang="en-US" dirty="0"/>
              <a:t>Agricultural production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A9732-C245-192E-F560-66D5A3933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D6B03-C582-F032-A525-37772DBC8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45" y="-19770"/>
            <a:ext cx="6187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98216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7EC4-20AD-24B2-B056-6AB78256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404664"/>
            <a:ext cx="4830417" cy="1224136"/>
          </a:xfrm>
        </p:spPr>
        <p:txBody>
          <a:bodyPr/>
          <a:lstStyle/>
          <a:p>
            <a:r>
              <a:rPr lang="en-US" dirty="0"/>
              <a:t>Special economic zones (SEZ)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79175-32A1-0091-98D0-8ED69681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6AB35-8268-476C-E8B7-D36F70B6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2" t="1924" b="12599"/>
          <a:stretch>
            <a:fillRect/>
          </a:stretch>
        </p:blipFill>
        <p:spPr>
          <a:xfrm>
            <a:off x="6675239" y="106011"/>
            <a:ext cx="5523112" cy="6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098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8A9A9-D408-85CC-3F5B-5F4D3615A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DE99D8A-46DF-4C9C-B38D-2E02EBC3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404664"/>
            <a:ext cx="6178799" cy="93610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The AU plans to double Africa’s railway network by 2063</a:t>
            </a:r>
            <a:endParaRPr lang="nl-NL" sz="3100" dirty="0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96D27A07-E61C-46F6-0AC7-7715F4FEA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2" y="1556792"/>
            <a:ext cx="5593347" cy="4491880"/>
          </a:xfrm>
        </p:spPr>
        <p:txBody>
          <a:bodyPr>
            <a:normAutofit/>
          </a:bodyPr>
          <a:lstStyle/>
          <a:p>
            <a:r>
              <a:rPr lang="nl-NL" dirty="0"/>
              <a:t>65,000 km of new </a:t>
            </a:r>
            <a:r>
              <a:rPr lang="nl-NL" dirty="0" err="1"/>
              <a:t>railway</a:t>
            </a:r>
            <a:r>
              <a:rPr lang="nl-NL" dirty="0"/>
              <a:t> links</a:t>
            </a:r>
          </a:p>
          <a:p>
            <a:r>
              <a:rPr lang="nl-NL" dirty="0"/>
              <a:t>Connect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capitals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connect</a:t>
            </a:r>
            <a:r>
              <a:rPr lang="nl-NL" dirty="0"/>
              <a:t> </a:t>
            </a:r>
            <a:r>
              <a:rPr lang="nl-NL" dirty="0" err="1"/>
              <a:t>landlocked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ports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4E3865D-7178-0E56-38D0-AF242049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BDE7D-59A6-2D0E-A30B-8F09FA3E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61" y="-19770"/>
            <a:ext cx="5614889" cy="6858000"/>
          </a:xfrm>
          <a:prstGeom prst="rect">
            <a:avLst/>
          </a:prstGeom>
        </p:spPr>
      </p:pic>
      <p:sp>
        <p:nvSpPr>
          <p:cNvPr id="6" name="Tijdelijke aanduiding voor verticale tekst 7">
            <a:extLst>
              <a:ext uri="{FF2B5EF4-FFF2-40B4-BE49-F238E27FC236}">
                <a16:creationId xmlns:a16="http://schemas.microsoft.com/office/drawing/2014/main" id="{9CAE6AB4-7F64-0B4C-0D9C-51B01669959A}"/>
              </a:ext>
            </a:extLst>
          </p:cNvPr>
          <p:cNvSpPr txBox="1">
            <a:spLocks/>
          </p:cNvSpPr>
          <p:nvPr/>
        </p:nvSpPr>
        <p:spPr>
          <a:xfrm>
            <a:off x="11336183" y="6655667"/>
            <a:ext cx="843232" cy="295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dirty="0"/>
              <a:t>CPCS (2020)</a:t>
            </a:r>
          </a:p>
        </p:txBody>
      </p:sp>
    </p:spTree>
    <p:extLst>
      <p:ext uri="{BB962C8B-B14F-4D97-AF65-F5344CB8AC3E}">
        <p14:creationId xmlns:p14="http://schemas.microsoft.com/office/powerpoint/2010/main" val="121011068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B0AF-7FA9-9FCE-F8CE-D534230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3" y="199932"/>
            <a:ext cx="11389024" cy="1296144"/>
          </a:xfrm>
        </p:spPr>
        <p:txBody>
          <a:bodyPr/>
          <a:lstStyle/>
          <a:p>
            <a:r>
              <a:rPr lang="en-US" dirty="0"/>
              <a:t>Knowledge gap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127E8-A972-0986-66E8-740F791F0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3" y="1700808"/>
            <a:ext cx="5615238" cy="4347864"/>
          </a:xfrm>
        </p:spPr>
        <p:txBody>
          <a:bodyPr/>
          <a:lstStyle/>
          <a:p>
            <a:r>
              <a:rPr lang="en-US" dirty="0"/>
              <a:t>Rail can cut operational emissions, but the construction phase is a blind spot</a:t>
            </a:r>
          </a:p>
          <a:p>
            <a:r>
              <a:rPr lang="en-US" dirty="0"/>
              <a:t>Data, LCA,, and IOA literature on rail is weak for Africa</a:t>
            </a:r>
          </a:p>
          <a:p>
            <a:r>
              <a:rPr lang="en-US" dirty="0"/>
              <a:t>Construction in MRIO is a single sector</a:t>
            </a:r>
          </a:p>
          <a:p>
            <a:r>
              <a:rPr lang="en-US" dirty="0"/>
              <a:t>Tradeoffs in global south development are underexplored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62979-513E-C0DF-55CD-66977FD81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222B-3293-9435-80EB-F3DBF87D2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85" r="14632" b="-84"/>
          <a:stretch>
            <a:fillRect/>
          </a:stretch>
        </p:blipFill>
        <p:spPr>
          <a:xfrm>
            <a:off x="6178451" y="582877"/>
            <a:ext cx="5908665" cy="5066725"/>
          </a:xfrm>
          <a:prstGeom prst="rect">
            <a:avLst/>
          </a:prstGeom>
          <a:noFill/>
        </p:spPr>
      </p:pic>
      <p:sp>
        <p:nvSpPr>
          <p:cNvPr id="7" name="Tijdelijke aanduiding voor verticale tekst 7">
            <a:extLst>
              <a:ext uri="{FF2B5EF4-FFF2-40B4-BE49-F238E27FC236}">
                <a16:creationId xmlns:a16="http://schemas.microsoft.com/office/drawing/2014/main" id="{8B78588D-BAE6-5CB5-61DC-BD8BF7B3B1FA}"/>
              </a:ext>
            </a:extLst>
          </p:cNvPr>
          <p:cNvSpPr txBox="1">
            <a:spLocks/>
          </p:cNvSpPr>
          <p:nvPr/>
        </p:nvSpPr>
        <p:spPr>
          <a:xfrm>
            <a:off x="9267527" y="5714860"/>
            <a:ext cx="2819589" cy="2951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100" dirty="0"/>
              <a:t>China Communications Construction (2024)</a:t>
            </a:r>
          </a:p>
        </p:txBody>
      </p:sp>
    </p:spTree>
    <p:extLst>
      <p:ext uri="{BB962C8B-B14F-4D97-AF65-F5344CB8AC3E}">
        <p14:creationId xmlns:p14="http://schemas.microsoft.com/office/powerpoint/2010/main" val="425233141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9CB8-EDBA-DFD9-D221-AC136201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aim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9DE8-55CB-6CA3-13D8-86CB3CB1D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0244BE-3848-7847-1E54-3A6F8203E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 African railway production recipe from African engineering data</a:t>
            </a:r>
          </a:p>
          <a:p>
            <a:r>
              <a:rPr lang="en-US" dirty="0"/>
              <a:t>Disaggregate the construction sector into railway and non-rail construction for African countries in MRIO</a:t>
            </a:r>
          </a:p>
          <a:p>
            <a:r>
              <a:rPr lang="en-US" dirty="0"/>
              <a:t>Assess production recipes and embodied emissions across African countries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3377303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1F0034-7EBC-D495-A437-5ED79BCED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3800" r="3849" b="8000"/>
          <a:stretch>
            <a:fillRect/>
          </a:stretch>
        </p:blipFill>
        <p:spPr>
          <a:xfrm>
            <a:off x="5764827" y="19813"/>
            <a:ext cx="6433523" cy="6433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6A36F-9CEA-4844-1770-F77C2752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13719-464B-1591-D6D1-6C35259D3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5046441" cy="4795836"/>
          </a:xfrm>
        </p:spPr>
        <p:txBody>
          <a:bodyPr/>
          <a:lstStyle/>
          <a:p>
            <a:r>
              <a:rPr lang="en-US" dirty="0"/>
              <a:t>ICIO2023: 77 regions, 45 sectors</a:t>
            </a:r>
          </a:p>
          <a:p>
            <a:r>
              <a:rPr lang="en-US" dirty="0"/>
              <a:t>African countries: CMR, CIV, EGY, MAR, NGA, SEN, ZAF, TUN</a:t>
            </a:r>
          </a:p>
          <a:p>
            <a:r>
              <a:rPr lang="en-US" dirty="0"/>
              <a:t>Environmental extensions: CO2</a:t>
            </a:r>
          </a:p>
          <a:p>
            <a:r>
              <a:rPr lang="en-US" dirty="0"/>
              <a:t>BOQ data:</a:t>
            </a:r>
          </a:p>
          <a:p>
            <a:pPr lvl="1"/>
            <a:r>
              <a:rPr lang="en-US" dirty="0"/>
              <a:t>Tanzania (</a:t>
            </a:r>
            <a:r>
              <a:rPr lang="en-US" dirty="0" err="1"/>
              <a:t>Uvinza-Kigadye</a:t>
            </a:r>
            <a:r>
              <a:rPr lang="en-US" dirty="0"/>
              <a:t>), 2023, 282 km, $1.45 B investment</a:t>
            </a:r>
          </a:p>
          <a:p>
            <a:pPr lvl="1"/>
            <a:r>
              <a:rPr lang="en-US" dirty="0"/>
              <a:t>Kenya (Mombasa-Nairobi), 2012, 479 km, $2.9 B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18051-4E91-0258-3D9F-0059B369A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09086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A6A8-CD8F-BFCB-96F4-9A441186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97EB3-8C61-0BA2-ED16-FF7EA6863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6</a:t>
            </a:fld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0320068-953C-4AA9-FC76-1C569615B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990595"/>
              </p:ext>
            </p:extLst>
          </p:nvPr>
        </p:nvGraphicFramePr>
        <p:xfrm>
          <a:off x="263585" y="2492896"/>
          <a:ext cx="11671177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92828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3686-626C-0908-E8C2-DF37D9BD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BOQ conversion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ECCAB-3D0A-7EB0-1763-4AE3A228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0727E-ED4D-60E6-E938-CDED903B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1"/>
          <a:stretch>
            <a:fillRect/>
          </a:stretch>
        </p:blipFill>
        <p:spPr>
          <a:xfrm>
            <a:off x="7048586" y="-20761"/>
            <a:ext cx="5149764" cy="481791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42F480-C1B7-C62A-2463-86B8D65D4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41423"/>
              </p:ext>
            </p:extLst>
          </p:nvPr>
        </p:nvGraphicFramePr>
        <p:xfrm>
          <a:off x="362719" y="5365867"/>
          <a:ext cx="11472910" cy="555064"/>
        </p:xfrm>
        <a:graphic>
          <a:graphicData uri="http://schemas.openxmlformats.org/drawingml/2006/table">
            <a:tbl>
              <a:tblPr/>
              <a:tblGrid>
                <a:gridCol w="2583989">
                  <a:extLst>
                    <a:ext uri="{9D8B030D-6E8A-4147-A177-3AD203B41FA5}">
                      <a16:colId xmlns:a16="http://schemas.microsoft.com/office/drawing/2014/main" val="2752679993"/>
                    </a:ext>
                  </a:extLst>
                </a:gridCol>
                <a:gridCol w="413438">
                  <a:extLst>
                    <a:ext uri="{9D8B030D-6E8A-4147-A177-3AD203B41FA5}">
                      <a16:colId xmlns:a16="http://schemas.microsoft.com/office/drawing/2014/main" val="4083418595"/>
                    </a:ext>
                  </a:extLst>
                </a:gridCol>
                <a:gridCol w="1136957">
                  <a:extLst>
                    <a:ext uri="{9D8B030D-6E8A-4147-A177-3AD203B41FA5}">
                      <a16:colId xmlns:a16="http://schemas.microsoft.com/office/drawing/2014/main" val="2386961124"/>
                    </a:ext>
                  </a:extLst>
                </a:gridCol>
                <a:gridCol w="844102">
                  <a:extLst>
                    <a:ext uri="{9D8B030D-6E8A-4147-A177-3AD203B41FA5}">
                      <a16:colId xmlns:a16="http://schemas.microsoft.com/office/drawing/2014/main" val="4189421229"/>
                    </a:ext>
                  </a:extLst>
                </a:gridCol>
                <a:gridCol w="3479772">
                  <a:extLst>
                    <a:ext uri="{9D8B030D-6E8A-4147-A177-3AD203B41FA5}">
                      <a16:colId xmlns:a16="http://schemas.microsoft.com/office/drawing/2014/main" val="4183964882"/>
                    </a:ext>
                  </a:extLst>
                </a:gridCol>
                <a:gridCol w="1205861">
                  <a:extLst>
                    <a:ext uri="{9D8B030D-6E8A-4147-A177-3AD203B41FA5}">
                      <a16:colId xmlns:a16="http://schemas.microsoft.com/office/drawing/2014/main" val="570621021"/>
                    </a:ext>
                  </a:extLst>
                </a:gridCol>
                <a:gridCol w="1808791">
                  <a:extLst>
                    <a:ext uri="{9D8B030D-6E8A-4147-A177-3AD203B41FA5}">
                      <a16:colId xmlns:a16="http://schemas.microsoft.com/office/drawing/2014/main" val="1520308921"/>
                    </a:ext>
                  </a:extLst>
                </a:gridCol>
              </a:tblGrid>
              <a:tr h="1699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BOQ item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BOQ quantity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ICIO code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ICIO description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Price (USD/m)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Monetary value (USD)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45066"/>
                  </a:ext>
                </a:extLst>
              </a:tr>
              <a:tr h="3340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Laying of rails (UIC 60 &amp; UIC 54)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418.708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Manufacture of fabricated metal products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40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16.748.320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100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CA22F31-D8E9-FF05-D302-A8B6DB215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"/>
          <a:stretch>
            <a:fillRect/>
          </a:stretch>
        </p:blipFill>
        <p:spPr>
          <a:xfrm>
            <a:off x="7048586" y="-39761"/>
            <a:ext cx="5149764" cy="68977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EC150B-0CCD-AF78-0AD8-F624C52586AD}"/>
              </a:ext>
            </a:extLst>
          </p:cNvPr>
          <p:cNvCxnSpPr/>
          <p:nvPr/>
        </p:nvCxnSpPr>
        <p:spPr>
          <a:xfrm flipH="1">
            <a:off x="2786807" y="3212976"/>
            <a:ext cx="4536504" cy="201622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5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516-CAC4-43EF-D5DA-A86BD673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BOQ recipe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56CF6-A512-A3FB-FB54-344660B4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8</a:t>
            </a:fld>
            <a:endParaRPr lang="nl-NL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44131F-9391-CA4D-2E43-61C1768B5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72480"/>
              </p:ext>
            </p:extLst>
          </p:nvPr>
        </p:nvGraphicFramePr>
        <p:xfrm>
          <a:off x="404662" y="1196752"/>
          <a:ext cx="11389024" cy="4351020"/>
        </p:xfrm>
        <a:graphic>
          <a:graphicData uri="http://schemas.openxmlformats.org/drawingml/2006/table">
            <a:tbl>
              <a:tblPr/>
              <a:tblGrid>
                <a:gridCol w="1715860">
                  <a:extLst>
                    <a:ext uri="{9D8B030D-6E8A-4147-A177-3AD203B41FA5}">
                      <a16:colId xmlns:a16="http://schemas.microsoft.com/office/drawing/2014/main" val="2333895221"/>
                    </a:ext>
                  </a:extLst>
                </a:gridCol>
                <a:gridCol w="1973240">
                  <a:extLst>
                    <a:ext uri="{9D8B030D-6E8A-4147-A177-3AD203B41FA5}">
                      <a16:colId xmlns:a16="http://schemas.microsoft.com/office/drawing/2014/main" val="2267993189"/>
                    </a:ext>
                  </a:extLst>
                </a:gridCol>
                <a:gridCol w="1973240">
                  <a:extLst>
                    <a:ext uri="{9D8B030D-6E8A-4147-A177-3AD203B41FA5}">
                      <a16:colId xmlns:a16="http://schemas.microsoft.com/office/drawing/2014/main" val="3909976387"/>
                    </a:ext>
                  </a:extLst>
                </a:gridCol>
                <a:gridCol w="1694412">
                  <a:extLst>
                    <a:ext uri="{9D8B030D-6E8A-4147-A177-3AD203B41FA5}">
                      <a16:colId xmlns:a16="http://schemas.microsoft.com/office/drawing/2014/main" val="648804903"/>
                    </a:ext>
                  </a:extLst>
                </a:gridCol>
                <a:gridCol w="3002756">
                  <a:extLst>
                    <a:ext uri="{9D8B030D-6E8A-4147-A177-3AD203B41FA5}">
                      <a16:colId xmlns:a16="http://schemas.microsoft.com/office/drawing/2014/main" val="1341786209"/>
                    </a:ext>
                  </a:extLst>
                </a:gridCol>
                <a:gridCol w="1029516">
                  <a:extLst>
                    <a:ext uri="{9D8B030D-6E8A-4147-A177-3AD203B41FA5}">
                      <a16:colId xmlns:a16="http://schemas.microsoft.com/office/drawing/2014/main" val="18939809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value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Value per m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Input value per unit output ($)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6487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F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Construction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370.675.579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1.314,4524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240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mining and quarrying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307.854.436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1.091,6824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919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Manufacture of coke and refined petroleum products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3.360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0,0119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2,32E-06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4,12E-06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44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C22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Rubber and plastic products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1.613.727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5,7224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1,11E-03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1,98E-03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228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Manufacture of other non-metallic mineral products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78.687.320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279,0330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7822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Manufacture of fabricated metal products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53.701.220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190,4299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0952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Manufacture of computer, electronic and optical products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49.000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0,1738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3,38E-05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6,01E-05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22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Manufacture of electrical equipment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2.977.000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10,5567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2,05E-03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3,65E-03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773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Telecommunications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8.000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0,0284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5,52E-06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9,81E-06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516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J62_63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 programming and information service activities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  8.000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0,0284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5,52E-06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9,81E-06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159514"/>
                  </a:ext>
                </a:extLst>
              </a:tr>
            </a:tbl>
          </a:graphicData>
        </a:graphic>
      </p:graphicFrame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EF2C3CA8-E612-C5E2-5D85-AE7234C98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2" y="5907812"/>
            <a:ext cx="5046441" cy="329500"/>
          </a:xfrm>
        </p:spPr>
        <p:txBody>
          <a:bodyPr/>
          <a:lstStyle/>
          <a:p>
            <a:r>
              <a:rPr lang="en-US" dirty="0"/>
              <a:t>Note: Tanzanian BOQ applied to all 8 countries</a:t>
            </a:r>
          </a:p>
        </p:txBody>
      </p:sp>
    </p:spTree>
    <p:extLst>
      <p:ext uri="{BB962C8B-B14F-4D97-AF65-F5344CB8AC3E}">
        <p14:creationId xmlns:p14="http://schemas.microsoft.com/office/powerpoint/2010/main" val="198417631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e83e47c546ff6ac1b4b362eaa37f0f7a52c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-windows-en-met-slidenr.potx" id="{AFEA357D-D7A1-4093-8F37-2903EA1E32B4}" vid="{CE1BFD01-A7D4-4F03-8ED9-8F286D33355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77E9BB20574C88F1A51905EBD0AF" ma:contentTypeVersion="2" ma:contentTypeDescription="Create a new document." ma:contentTypeScope="" ma:versionID="2fd0fa924a9e82cd60e1feff1e189b11">
  <xsd:schema xmlns:xsd="http://www.w3.org/2001/XMLSchema" xmlns:xs="http://www.w3.org/2001/XMLSchema" xmlns:p="http://schemas.microsoft.com/office/2006/metadata/properties" xmlns:ns2="01a1795b-c314-4f6e-9e61-ae7877c66689" targetNamespace="http://schemas.microsoft.com/office/2006/metadata/properties" ma:root="true" ma:fieldsID="312e5ddb972235c6e69e0cbbfcd395b3" ns2:_="">
    <xsd:import namespace="01a1795b-c314-4f6e-9e61-ae7877c6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1795b-c314-4f6e-9e61-ae7877c6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2D4775-B13D-4BD4-89B1-2E5B7CFBB1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89FBFB-9829-4960-B574-BA25F32F5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1795b-c314-4f6e-9e61-ae7877c6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BCAEF-D5A0-4535-AD83-587F03E189B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465f887-04a9-4c17-8b62-103eddccf68b}" enabled="1" method="Standard" siteId="{ca2a7f76-dbd7-4ec0-9108-6b3d524fb7c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16-9-windows-en-met-slidenr</Template>
  <TotalTime>0</TotalTime>
  <Words>1369</Words>
  <Application>Microsoft Office PowerPoint</Application>
  <PresentationFormat>Custom</PresentationFormat>
  <Paragraphs>217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Aptos Narrow</vt:lpstr>
      <vt:lpstr>Wingdings</vt:lpstr>
      <vt:lpstr>Georgia</vt:lpstr>
      <vt:lpstr>Minion</vt:lpstr>
      <vt:lpstr>Corporate template-set Universiteit Leiden</vt:lpstr>
      <vt:lpstr>The Economic and Environmental Impacts of Railroad Construction in Africa</vt:lpstr>
      <vt:lpstr>Africa lacks the infrastructure its development requires</vt:lpstr>
      <vt:lpstr>The AU plans to double Africa’s railway network by 2063</vt:lpstr>
      <vt:lpstr>Knowledge gap</vt:lpstr>
      <vt:lpstr>Research aim</vt:lpstr>
      <vt:lpstr>Data</vt:lpstr>
      <vt:lpstr>Methodology</vt:lpstr>
      <vt:lpstr>BOQ conversion</vt:lpstr>
      <vt:lpstr>BOQ recipe</vt:lpstr>
      <vt:lpstr>Disaggregation</vt:lpstr>
      <vt:lpstr>Research flow diagram</vt:lpstr>
      <vt:lpstr>A distinct production recipe</vt:lpstr>
      <vt:lpstr>Different supply chains: railway vs general construction</vt:lpstr>
      <vt:lpstr>Embodied emissions concentrated in mineral supply chains</vt:lpstr>
      <vt:lpstr>Cross-country variation: no single decarbonisation story</vt:lpstr>
      <vt:lpstr>Next steps</vt:lpstr>
      <vt:lpstr>In summary</vt:lpstr>
      <vt:lpstr>Thank you!</vt:lpstr>
      <vt:lpstr>Sources</vt:lpstr>
      <vt:lpstr>GRAS balancing</vt:lpstr>
      <vt:lpstr>Technical coeff. By sector</vt:lpstr>
      <vt:lpstr>Sourcing</vt:lpstr>
      <vt:lpstr>Invesment shock</vt:lpstr>
      <vt:lpstr>Import dependency by sector</vt:lpstr>
      <vt:lpstr>Existing railways</vt:lpstr>
      <vt:lpstr>Mining resources</vt:lpstr>
      <vt:lpstr>Agricultural production</vt:lpstr>
      <vt:lpstr>Special economic zones (SEZ)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Na, T.C. (Timothy)</dc:creator>
  <cp:lastModifiedBy>Na, T.C. (Timothy)</cp:lastModifiedBy>
  <cp:revision>20</cp:revision>
  <dcterms:created xsi:type="dcterms:W3CDTF">2026-05-06T07:04:33Z</dcterms:created>
  <dcterms:modified xsi:type="dcterms:W3CDTF">2026-06-21T09:02:54Z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0x010100798E77E9BB20574C88F1A51905EBD0AF</vt:lpwstr>
  </property>
</Properties>
</file>