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8" r:id="rId2"/>
    <p:sldId id="260" r:id="rId3"/>
    <p:sldId id="259" r:id="rId4"/>
    <p:sldId id="261" r:id="rId5"/>
    <p:sldId id="262" r:id="rId6"/>
    <p:sldId id="263" r:id="rId7"/>
    <p:sldId id="272" r:id="rId8"/>
    <p:sldId id="273" r:id="rId9"/>
    <p:sldId id="264" r:id="rId10"/>
    <p:sldId id="274" r:id="rId11"/>
    <p:sldId id="292" r:id="rId12"/>
    <p:sldId id="294" r:id="rId13"/>
    <p:sldId id="293" r:id="rId14"/>
    <p:sldId id="295" r:id="rId15"/>
    <p:sldId id="296" r:id="rId16"/>
    <p:sldId id="297" r:id="rId17"/>
    <p:sldId id="298" r:id="rId18"/>
    <p:sldId id="288" r:id="rId19"/>
    <p:sldId id="270" r:id="rId20"/>
    <p:sldId id="271" r:id="rId21"/>
    <p:sldId id="279" r:id="rId22"/>
    <p:sldId id="300" r:id="rId23"/>
    <p:sldId id="301" r:id="rId24"/>
    <p:sldId id="284" r:id="rId25"/>
    <p:sldId id="282" r:id="rId26"/>
    <p:sldId id="281" r:id="rId27"/>
    <p:sldId id="283" r:id="rId28"/>
    <p:sldId id="286" r:id="rId29"/>
    <p:sldId id="302" r:id="rId30"/>
    <p:sldId id="290" r:id="rId31"/>
    <p:sldId id="303" r:id="rId32"/>
    <p:sldId id="299" r:id="rId33"/>
    <p:sldId id="275" r:id="rId34"/>
    <p:sldId id="307" r:id="rId35"/>
    <p:sldId id="306" r:id="rId36"/>
    <p:sldId id="305" r:id="rId37"/>
    <p:sldId id="309" r:id="rId38"/>
    <p:sldId id="313" r:id="rId39"/>
    <p:sldId id="314" r:id="rId40"/>
    <p:sldId id="308" r:id="rId41"/>
    <p:sldId id="310" r:id="rId42"/>
    <p:sldId id="311" r:id="rId43"/>
    <p:sldId id="312" r:id="rId44"/>
    <p:sldId id="315" r:id="rId45"/>
    <p:sldId id="316" r:id="rId46"/>
    <p:sldId id="317" r:id="rId4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CF53C3"/>
    <a:srgbClr val="FFFFFF"/>
    <a:srgbClr val="FFCC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DF6370-C83C-46C3-8FBB-50E39BD9E2A0}" v="2050" dt="2026-06-20T13:34:42.68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60970" autoAdjust="0"/>
  </p:normalViewPr>
  <p:slideViewPr>
    <p:cSldViewPr snapToGrid="0">
      <p:cViewPr>
        <p:scale>
          <a:sx n="50" d="100"/>
          <a:sy n="50" d="100"/>
        </p:scale>
        <p:origin x="2088"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OUE Kairi" userId="37abf050-d276-44b4-a30d-72332a8af079" providerId="ADAL" clId="{1DE6CFB5-8C92-4AC6-9A49-519F0275CB92}"/>
    <pc:docChg chg="undo redo custSel addSld delSld modSld sldOrd">
      <pc:chgData name="INOUE Kairi" userId="37abf050-d276-44b4-a30d-72332a8af079" providerId="ADAL" clId="{1DE6CFB5-8C92-4AC6-9A49-519F0275CB92}" dt="2026-06-20T13:34:52.310" v="12434" actId="1076"/>
      <pc:docMkLst>
        <pc:docMk/>
      </pc:docMkLst>
      <pc:sldChg chg="add">
        <pc:chgData name="INOUE Kairi" userId="37abf050-d276-44b4-a30d-72332a8af079" providerId="ADAL" clId="{1DE6CFB5-8C92-4AC6-9A49-519F0275CB92}" dt="2026-06-02T09:54:45.526" v="0"/>
        <pc:sldMkLst>
          <pc:docMk/>
          <pc:sldMk cId="1240647477" sldId="258"/>
        </pc:sldMkLst>
      </pc:sldChg>
      <pc:sldChg chg="addSp delSp modSp new mod modNotesTx">
        <pc:chgData name="INOUE Kairi" userId="37abf050-d276-44b4-a30d-72332a8af079" providerId="ADAL" clId="{1DE6CFB5-8C92-4AC6-9A49-519F0275CB92}" dt="2026-06-19T23:35:35.270" v="11372" actId="115"/>
        <pc:sldMkLst>
          <pc:docMk/>
          <pc:sldMk cId="2882274070" sldId="259"/>
        </pc:sldMkLst>
        <pc:spChg chg="add mod">
          <ac:chgData name="INOUE Kairi" userId="37abf050-d276-44b4-a30d-72332a8af079" providerId="ADAL" clId="{1DE6CFB5-8C92-4AC6-9A49-519F0275CB92}" dt="2026-06-02T10:06:10.149" v="24" actId="207"/>
          <ac:spMkLst>
            <pc:docMk/>
            <pc:sldMk cId="2882274070" sldId="259"/>
            <ac:spMk id="3" creationId="{EE32E877-859A-6D64-6509-6D8D39DE0559}"/>
          </ac:spMkLst>
        </pc:spChg>
        <pc:spChg chg="add mod">
          <ac:chgData name="INOUE Kairi" userId="37abf050-d276-44b4-a30d-72332a8af079" providerId="ADAL" clId="{1DE6CFB5-8C92-4AC6-9A49-519F0275CB92}" dt="2026-06-02T10:06:04.559" v="23"/>
          <ac:spMkLst>
            <pc:docMk/>
            <pc:sldMk cId="2882274070" sldId="259"/>
            <ac:spMk id="4" creationId="{4CDD7FC2-11AD-997E-C79C-76B0568D7A94}"/>
          </ac:spMkLst>
        </pc:spChg>
        <pc:spChg chg="add mod">
          <ac:chgData name="INOUE Kairi" userId="37abf050-d276-44b4-a30d-72332a8af079" providerId="ADAL" clId="{1DE6CFB5-8C92-4AC6-9A49-519F0275CB92}" dt="2026-06-03T05:28:24.838" v="867" actId="20577"/>
          <ac:spMkLst>
            <pc:docMk/>
            <pc:sldMk cId="2882274070" sldId="259"/>
            <ac:spMk id="5" creationId="{C32A4AD6-561F-3198-E7DF-639A55586ED6}"/>
          </ac:spMkLst>
        </pc:spChg>
        <pc:spChg chg="add mod">
          <ac:chgData name="INOUE Kairi" userId="37abf050-d276-44b4-a30d-72332a8af079" providerId="ADAL" clId="{1DE6CFB5-8C92-4AC6-9A49-519F0275CB92}" dt="2026-06-05T05:29:19.315" v="1870" actId="1076"/>
          <ac:spMkLst>
            <pc:docMk/>
            <pc:sldMk cId="2882274070" sldId="259"/>
            <ac:spMk id="6" creationId="{2BF3D8AC-AB70-CA60-5687-A32C95F38666}"/>
          </ac:spMkLst>
        </pc:spChg>
        <pc:spChg chg="add mod">
          <ac:chgData name="INOUE Kairi" userId="37abf050-d276-44b4-a30d-72332a8af079" providerId="ADAL" clId="{1DE6CFB5-8C92-4AC6-9A49-519F0275CB92}" dt="2026-06-05T05:29:16.599" v="1869" actId="1076"/>
          <ac:spMkLst>
            <pc:docMk/>
            <pc:sldMk cId="2882274070" sldId="259"/>
            <ac:spMk id="7" creationId="{0C47FB6B-FBFB-3661-98D6-6789111D2276}"/>
          </ac:spMkLst>
        </pc:spChg>
        <pc:spChg chg="add mod">
          <ac:chgData name="INOUE Kairi" userId="37abf050-d276-44b4-a30d-72332a8af079" providerId="ADAL" clId="{1DE6CFB5-8C92-4AC6-9A49-519F0275CB92}" dt="2026-06-03T05:42:54.167" v="955" actId="20577"/>
          <ac:spMkLst>
            <pc:docMk/>
            <pc:sldMk cId="2882274070" sldId="259"/>
            <ac:spMk id="8" creationId="{C4C2E823-FDC7-EB3D-3114-47AFDF5E9CE5}"/>
          </ac:spMkLst>
        </pc:spChg>
        <pc:spChg chg="add mod">
          <ac:chgData name="INOUE Kairi" userId="37abf050-d276-44b4-a30d-72332a8af079" providerId="ADAL" clId="{1DE6CFB5-8C92-4AC6-9A49-519F0275CB92}" dt="2026-06-05T05:29:40.571" v="1875" actId="207"/>
          <ac:spMkLst>
            <pc:docMk/>
            <pc:sldMk cId="2882274070" sldId="259"/>
            <ac:spMk id="9" creationId="{232AF95E-FD31-4B9C-E25A-33D4CDBC85B9}"/>
          </ac:spMkLst>
        </pc:spChg>
        <pc:spChg chg="add mod">
          <ac:chgData name="INOUE Kairi" userId="37abf050-d276-44b4-a30d-72332a8af079" providerId="ADAL" clId="{1DE6CFB5-8C92-4AC6-9A49-519F0275CB92}" dt="2026-06-05T05:29:34.265" v="1874" actId="113"/>
          <ac:spMkLst>
            <pc:docMk/>
            <pc:sldMk cId="2882274070" sldId="259"/>
            <ac:spMk id="11" creationId="{3B6467EB-934C-84AC-2D8E-3E15A95E75D9}"/>
          </ac:spMkLst>
        </pc:spChg>
        <pc:picChg chg="add mod">
          <ac:chgData name="INOUE Kairi" userId="37abf050-d276-44b4-a30d-72332a8af079" providerId="ADAL" clId="{1DE6CFB5-8C92-4AC6-9A49-519F0275CB92}" dt="2026-06-05T05:21:37.554" v="1635" actId="1035"/>
          <ac:picMkLst>
            <pc:docMk/>
            <pc:sldMk cId="2882274070" sldId="259"/>
            <ac:picMk id="2" creationId="{86375781-7131-052D-BA1A-EF35EDF945BB}"/>
          </ac:picMkLst>
        </pc:picChg>
      </pc:sldChg>
      <pc:sldChg chg="addSp modSp new modNotesTx">
        <pc:chgData name="INOUE Kairi" userId="37abf050-d276-44b4-a30d-72332a8af079" providerId="ADAL" clId="{1DE6CFB5-8C92-4AC6-9A49-519F0275CB92}" dt="2026-06-19T23:30:56.378" v="11365" actId="20577"/>
        <pc:sldMkLst>
          <pc:docMk/>
          <pc:sldMk cId="2393164336" sldId="260"/>
        </pc:sldMkLst>
        <pc:picChg chg="add mod">
          <ac:chgData name="INOUE Kairi" userId="37abf050-d276-44b4-a30d-72332a8af079" providerId="ADAL" clId="{1DE6CFB5-8C92-4AC6-9A49-519F0275CB92}" dt="2026-06-02T09:56:04.056" v="16" actId="12789"/>
          <ac:picMkLst>
            <pc:docMk/>
            <pc:sldMk cId="2393164336" sldId="260"/>
            <ac:picMk id="2" creationId="{93B964A3-C591-7EB0-B3F8-880BDBA6233B}"/>
          </ac:picMkLst>
        </pc:picChg>
      </pc:sldChg>
      <pc:sldChg chg="addSp delSp modSp new mod ord modNotesTx">
        <pc:chgData name="INOUE Kairi" userId="37abf050-d276-44b4-a30d-72332a8af079" providerId="ADAL" clId="{1DE6CFB5-8C92-4AC6-9A49-519F0275CB92}" dt="2026-06-20T00:48:33.379" v="11377" actId="115"/>
        <pc:sldMkLst>
          <pc:docMk/>
          <pc:sldMk cId="2033386932" sldId="261"/>
        </pc:sldMkLst>
        <pc:spChg chg="add mod">
          <ac:chgData name="INOUE Kairi" userId="37abf050-d276-44b4-a30d-72332a8af079" providerId="ADAL" clId="{1DE6CFB5-8C92-4AC6-9A49-519F0275CB92}" dt="2026-06-02T13:44:58.705" v="155"/>
          <ac:spMkLst>
            <pc:docMk/>
            <pc:sldMk cId="2033386932" sldId="261"/>
            <ac:spMk id="3" creationId="{5A2B38A0-AF62-0898-FC99-0CFB058FB96F}"/>
          </ac:spMkLst>
        </pc:spChg>
        <pc:spChg chg="add mod">
          <ac:chgData name="INOUE Kairi" userId="37abf050-d276-44b4-a30d-72332a8af079" providerId="ADAL" clId="{1DE6CFB5-8C92-4AC6-9A49-519F0275CB92}" dt="2026-06-02T14:04:18.602" v="374" actId="20577"/>
          <ac:spMkLst>
            <pc:docMk/>
            <pc:sldMk cId="2033386932" sldId="261"/>
            <ac:spMk id="4" creationId="{CAE20A95-F950-76F6-5154-44CF4B049BFE}"/>
          </ac:spMkLst>
        </pc:spChg>
        <pc:spChg chg="add mod">
          <ac:chgData name="INOUE Kairi" userId="37abf050-d276-44b4-a30d-72332a8af079" providerId="ADAL" clId="{1DE6CFB5-8C92-4AC6-9A49-519F0275CB92}" dt="2026-06-03T05:42:58.290" v="957" actId="20577"/>
          <ac:spMkLst>
            <pc:docMk/>
            <pc:sldMk cId="2033386932" sldId="261"/>
            <ac:spMk id="5" creationId="{BA1F4288-A90E-82B1-0CB9-F105E79DC886}"/>
          </ac:spMkLst>
        </pc:spChg>
        <pc:spChg chg="add mod">
          <ac:chgData name="INOUE Kairi" userId="37abf050-d276-44b4-a30d-72332a8af079" providerId="ADAL" clId="{1DE6CFB5-8C92-4AC6-9A49-519F0275CB92}" dt="2026-06-05T05:29:03.986" v="1867" actId="20577"/>
          <ac:spMkLst>
            <pc:docMk/>
            <pc:sldMk cId="2033386932" sldId="261"/>
            <ac:spMk id="6" creationId="{A8A38B7A-C980-0195-F7C9-3B45371188EE}"/>
          </ac:spMkLst>
        </pc:spChg>
        <pc:spChg chg="add mod">
          <ac:chgData name="INOUE Kairi" userId="37abf050-d276-44b4-a30d-72332a8af079" providerId="ADAL" clId="{1DE6CFB5-8C92-4AC6-9A49-519F0275CB92}" dt="2026-06-05T05:28:51.675" v="1865" actId="20577"/>
          <ac:spMkLst>
            <pc:docMk/>
            <pc:sldMk cId="2033386932" sldId="261"/>
            <ac:spMk id="11" creationId="{749B50F9-8140-02B9-1FB0-35FC50BEA37B}"/>
          </ac:spMkLst>
        </pc:spChg>
        <pc:spChg chg="add mod">
          <ac:chgData name="INOUE Kairi" userId="37abf050-d276-44b4-a30d-72332a8af079" providerId="ADAL" clId="{1DE6CFB5-8C92-4AC6-9A49-519F0275CB92}" dt="2026-06-05T05:28:15.129" v="1823" actId="1076"/>
          <ac:spMkLst>
            <pc:docMk/>
            <pc:sldMk cId="2033386932" sldId="261"/>
            <ac:spMk id="12" creationId="{8E06BF20-650F-CAA6-C4A2-22960C1A3C62}"/>
          </ac:spMkLst>
        </pc:spChg>
        <pc:spChg chg="add mod">
          <ac:chgData name="INOUE Kairi" userId="37abf050-d276-44b4-a30d-72332a8af079" providerId="ADAL" clId="{1DE6CFB5-8C92-4AC6-9A49-519F0275CB92}" dt="2026-06-05T05:27:22.584" v="1811" actId="1076"/>
          <ac:spMkLst>
            <pc:docMk/>
            <pc:sldMk cId="2033386932" sldId="261"/>
            <ac:spMk id="17" creationId="{22D34478-7CED-D4C3-85C6-8F34F303A8E3}"/>
          </ac:spMkLst>
        </pc:spChg>
        <pc:spChg chg="add mod">
          <ac:chgData name="INOUE Kairi" userId="37abf050-d276-44b4-a30d-72332a8af079" providerId="ADAL" clId="{1DE6CFB5-8C92-4AC6-9A49-519F0275CB92}" dt="2026-06-05T05:25:05.277" v="1758" actId="1037"/>
          <ac:spMkLst>
            <pc:docMk/>
            <pc:sldMk cId="2033386932" sldId="261"/>
            <ac:spMk id="18" creationId="{6E3B8D82-6368-10EA-D7B5-8D19570F0905}"/>
          </ac:spMkLst>
        </pc:spChg>
        <pc:spChg chg="add mod">
          <ac:chgData name="INOUE Kairi" userId="37abf050-d276-44b4-a30d-72332a8af079" providerId="ADAL" clId="{1DE6CFB5-8C92-4AC6-9A49-519F0275CB92}" dt="2026-06-05T05:25:05.277" v="1758" actId="1037"/>
          <ac:spMkLst>
            <pc:docMk/>
            <pc:sldMk cId="2033386932" sldId="261"/>
            <ac:spMk id="21" creationId="{7B4E2A5D-5B53-3A21-C363-101AB94C345B}"/>
          </ac:spMkLst>
        </pc:spChg>
        <pc:spChg chg="add mod">
          <ac:chgData name="INOUE Kairi" userId="37abf050-d276-44b4-a30d-72332a8af079" providerId="ADAL" clId="{1DE6CFB5-8C92-4AC6-9A49-519F0275CB92}" dt="2026-06-05T05:25:53.562" v="1791" actId="14100"/>
          <ac:spMkLst>
            <pc:docMk/>
            <pc:sldMk cId="2033386932" sldId="261"/>
            <ac:spMk id="24" creationId="{2D280806-0DBD-5C56-6642-0F25A441608C}"/>
          </ac:spMkLst>
        </pc:spChg>
        <pc:picChg chg="add mod modCrop">
          <ac:chgData name="INOUE Kairi" userId="37abf050-d276-44b4-a30d-72332a8af079" providerId="ADAL" clId="{1DE6CFB5-8C92-4AC6-9A49-519F0275CB92}" dt="2026-06-05T05:25:05.277" v="1758" actId="1037"/>
          <ac:picMkLst>
            <pc:docMk/>
            <pc:sldMk cId="2033386932" sldId="261"/>
            <ac:picMk id="8" creationId="{DB66E21D-EA0F-1493-34B6-8E4215D6488C}"/>
          </ac:picMkLst>
        </pc:picChg>
        <pc:picChg chg="add mod modCrop">
          <ac:chgData name="INOUE Kairi" userId="37abf050-d276-44b4-a30d-72332a8af079" providerId="ADAL" clId="{1DE6CFB5-8C92-4AC6-9A49-519F0275CB92}" dt="2026-06-05T07:11:58.479" v="1999" actId="1076"/>
          <ac:picMkLst>
            <pc:docMk/>
            <pc:sldMk cId="2033386932" sldId="261"/>
            <ac:picMk id="26" creationId="{2725DDAD-BF4A-83AC-2F66-78026D4B4F00}"/>
          </ac:picMkLst>
        </pc:picChg>
        <pc:cxnChg chg="add mod">
          <ac:chgData name="INOUE Kairi" userId="37abf050-d276-44b4-a30d-72332a8af079" providerId="ADAL" clId="{1DE6CFB5-8C92-4AC6-9A49-519F0275CB92}" dt="2026-06-05T05:25:05.277" v="1758" actId="1037"/>
          <ac:cxnSpMkLst>
            <pc:docMk/>
            <pc:sldMk cId="2033386932" sldId="261"/>
            <ac:cxnSpMk id="10" creationId="{96064522-D65A-A3A7-B70B-BB4F96049D1C}"/>
          </ac:cxnSpMkLst>
        </pc:cxnChg>
        <pc:cxnChg chg="add mod">
          <ac:chgData name="INOUE Kairi" userId="37abf050-d276-44b4-a30d-72332a8af079" providerId="ADAL" clId="{1DE6CFB5-8C92-4AC6-9A49-519F0275CB92}" dt="2026-06-05T05:25:05.277" v="1758" actId="1037"/>
          <ac:cxnSpMkLst>
            <pc:docMk/>
            <pc:sldMk cId="2033386932" sldId="261"/>
            <ac:cxnSpMk id="15" creationId="{8D85D3FE-3963-778A-2C50-77DC86A165CE}"/>
          </ac:cxnSpMkLst>
        </pc:cxnChg>
        <pc:cxnChg chg="add mod">
          <ac:chgData name="INOUE Kairi" userId="37abf050-d276-44b4-a30d-72332a8af079" providerId="ADAL" clId="{1DE6CFB5-8C92-4AC6-9A49-519F0275CB92}" dt="2026-06-05T05:25:05.277" v="1758" actId="1037"/>
          <ac:cxnSpMkLst>
            <pc:docMk/>
            <pc:sldMk cId="2033386932" sldId="261"/>
            <ac:cxnSpMk id="19" creationId="{F0DB6E39-E2CD-A773-1CFF-1D4E8A06FFE3}"/>
          </ac:cxnSpMkLst>
        </pc:cxnChg>
        <pc:cxnChg chg="add mod">
          <ac:chgData name="INOUE Kairi" userId="37abf050-d276-44b4-a30d-72332a8af079" providerId="ADAL" clId="{1DE6CFB5-8C92-4AC6-9A49-519F0275CB92}" dt="2026-06-05T05:25:41.600" v="1774" actId="1035"/>
          <ac:cxnSpMkLst>
            <pc:docMk/>
            <pc:sldMk cId="2033386932" sldId="261"/>
            <ac:cxnSpMk id="22" creationId="{D23CE3A9-5858-E147-1869-FBD16E3DF166}"/>
          </ac:cxnSpMkLst>
        </pc:cxnChg>
      </pc:sldChg>
      <pc:sldChg chg="addSp delSp modSp new mod modNotesTx">
        <pc:chgData name="INOUE Kairi" userId="37abf050-d276-44b4-a30d-72332a8af079" providerId="ADAL" clId="{1DE6CFB5-8C92-4AC6-9A49-519F0275CB92}" dt="2026-06-20T00:51:45.533" v="11392" actId="20577"/>
        <pc:sldMkLst>
          <pc:docMk/>
          <pc:sldMk cId="1629114480" sldId="262"/>
        </pc:sldMkLst>
        <pc:spChg chg="add mod">
          <ac:chgData name="INOUE Kairi" userId="37abf050-d276-44b4-a30d-72332a8af079" providerId="ADAL" clId="{1DE6CFB5-8C92-4AC6-9A49-519F0275CB92}" dt="2026-06-02T13:46:46.772" v="226"/>
          <ac:spMkLst>
            <pc:docMk/>
            <pc:sldMk cId="1629114480" sldId="262"/>
            <ac:spMk id="2" creationId="{B437ACE5-620C-B6C9-9E40-ECCD8B1CB6AE}"/>
          </ac:spMkLst>
        </pc:spChg>
        <pc:spChg chg="add mod">
          <ac:chgData name="INOUE Kairi" userId="37abf050-d276-44b4-a30d-72332a8af079" providerId="ADAL" clId="{1DE6CFB5-8C92-4AC6-9A49-519F0275CB92}" dt="2026-06-03T05:42:11.777" v="897" actId="20577"/>
          <ac:spMkLst>
            <pc:docMk/>
            <pc:sldMk cId="1629114480" sldId="262"/>
            <ac:spMk id="3" creationId="{5AD6F6A0-31F3-8B89-29ED-52021E8BD430}"/>
          </ac:spMkLst>
        </pc:spChg>
        <pc:spChg chg="add mod">
          <ac:chgData name="INOUE Kairi" userId="37abf050-d276-44b4-a30d-72332a8af079" providerId="ADAL" clId="{1DE6CFB5-8C92-4AC6-9A49-519F0275CB92}" dt="2026-06-03T05:43:05.727" v="959" actId="20577"/>
          <ac:spMkLst>
            <pc:docMk/>
            <pc:sldMk cId="1629114480" sldId="262"/>
            <ac:spMk id="4" creationId="{16C045A8-C3C8-693B-BAC1-0071ECDDE66E}"/>
          </ac:spMkLst>
        </pc:spChg>
        <pc:spChg chg="add mod">
          <ac:chgData name="INOUE Kairi" userId="37abf050-d276-44b4-a30d-72332a8af079" providerId="ADAL" clId="{1DE6CFB5-8C92-4AC6-9A49-519F0275CB92}" dt="2026-06-20T00:51:45.533" v="11392" actId="20577"/>
          <ac:spMkLst>
            <pc:docMk/>
            <pc:sldMk cId="1629114480" sldId="262"/>
            <ac:spMk id="6" creationId="{D0B0EB81-6DE4-4ED5-3E68-4C94CDF59692}"/>
          </ac:spMkLst>
        </pc:spChg>
        <pc:spChg chg="add mod">
          <ac:chgData name="INOUE Kairi" userId="37abf050-d276-44b4-a30d-72332a8af079" providerId="ADAL" clId="{1DE6CFB5-8C92-4AC6-9A49-519F0275CB92}" dt="2026-06-03T09:24:48.424" v="1200" actId="465"/>
          <ac:spMkLst>
            <pc:docMk/>
            <pc:sldMk cId="1629114480" sldId="262"/>
            <ac:spMk id="7" creationId="{8456D653-6039-1914-6028-11F24686B4CC}"/>
          </ac:spMkLst>
        </pc:spChg>
        <pc:spChg chg="add mod">
          <ac:chgData name="INOUE Kairi" userId="37abf050-d276-44b4-a30d-72332a8af079" providerId="ADAL" clId="{1DE6CFB5-8C92-4AC6-9A49-519F0275CB92}" dt="2026-06-03T09:24:31.545" v="1186" actId="1036"/>
          <ac:spMkLst>
            <pc:docMk/>
            <pc:sldMk cId="1629114480" sldId="262"/>
            <ac:spMk id="9" creationId="{1CCB8658-8504-F0DC-D907-382E4334DB16}"/>
          </ac:spMkLst>
        </pc:spChg>
        <pc:picChg chg="add mod">
          <ac:chgData name="INOUE Kairi" userId="37abf050-d276-44b4-a30d-72332a8af079" providerId="ADAL" clId="{1DE6CFB5-8C92-4AC6-9A49-519F0275CB92}" dt="2026-06-03T01:05:10.932" v="516" actId="732"/>
          <ac:picMkLst>
            <pc:docMk/>
            <pc:sldMk cId="1629114480" sldId="262"/>
            <ac:picMk id="5" creationId="{B30C807E-88B8-6E3B-3D48-0C883AA0DBD2}"/>
          </ac:picMkLst>
        </pc:picChg>
      </pc:sldChg>
      <pc:sldChg chg="addSp delSp modSp add mod modNotesTx">
        <pc:chgData name="INOUE Kairi" userId="37abf050-d276-44b4-a30d-72332a8af079" providerId="ADAL" clId="{1DE6CFB5-8C92-4AC6-9A49-519F0275CB92}" dt="2026-06-20T02:32:15.334" v="11498" actId="20577"/>
        <pc:sldMkLst>
          <pc:docMk/>
          <pc:sldMk cId="1990225155" sldId="263"/>
        </pc:sldMkLst>
        <pc:spChg chg="mod">
          <ac:chgData name="INOUE Kairi" userId="37abf050-d276-44b4-a30d-72332a8af079" providerId="ADAL" clId="{1DE6CFB5-8C92-4AC6-9A49-519F0275CB92}" dt="2026-06-05T05:45:09.731" v="1946" actId="947"/>
          <ac:spMkLst>
            <pc:docMk/>
            <pc:sldMk cId="1990225155" sldId="263"/>
            <ac:spMk id="2" creationId="{0FBD8D48-796C-251E-9E31-6E69B5AD7BFB}"/>
          </ac:spMkLst>
        </pc:spChg>
        <pc:spChg chg="mod">
          <ac:chgData name="INOUE Kairi" userId="37abf050-d276-44b4-a30d-72332a8af079" providerId="ADAL" clId="{1DE6CFB5-8C92-4AC6-9A49-519F0275CB92}" dt="2026-06-05T05:45:09.731" v="1946" actId="947"/>
          <ac:spMkLst>
            <pc:docMk/>
            <pc:sldMk cId="1990225155" sldId="263"/>
            <ac:spMk id="3" creationId="{7D5CDAB2-0262-04CC-DEF5-FDF484207B16}"/>
          </ac:spMkLst>
        </pc:spChg>
        <pc:spChg chg="mod">
          <ac:chgData name="INOUE Kairi" userId="37abf050-d276-44b4-a30d-72332a8af079" providerId="ADAL" clId="{1DE6CFB5-8C92-4AC6-9A49-519F0275CB92}" dt="2026-06-05T05:45:09.731" v="1946" actId="947"/>
          <ac:spMkLst>
            <pc:docMk/>
            <pc:sldMk cId="1990225155" sldId="263"/>
            <ac:spMk id="4" creationId="{91729A46-0CF7-55D7-BEBF-38906A4DEEED}"/>
          </ac:spMkLst>
        </pc:spChg>
        <pc:spChg chg="add mod">
          <ac:chgData name="INOUE Kairi" userId="37abf050-d276-44b4-a30d-72332a8af079" providerId="ADAL" clId="{1DE6CFB5-8C92-4AC6-9A49-519F0275CB92}" dt="2026-06-05T05:45:09.731" v="1946" actId="947"/>
          <ac:spMkLst>
            <pc:docMk/>
            <pc:sldMk cId="1990225155" sldId="263"/>
            <ac:spMk id="8" creationId="{3205C407-1297-93E7-85BD-50E827681E6F}"/>
          </ac:spMkLst>
        </pc:spChg>
        <pc:spChg chg="add mod">
          <ac:chgData name="INOUE Kairi" userId="37abf050-d276-44b4-a30d-72332a8af079" providerId="ADAL" clId="{1DE6CFB5-8C92-4AC6-9A49-519F0275CB92}" dt="2026-06-05T05:45:25.076" v="1947" actId="947"/>
          <ac:spMkLst>
            <pc:docMk/>
            <pc:sldMk cId="1990225155" sldId="263"/>
            <ac:spMk id="9" creationId="{3A0840A4-2F5C-781F-9F1E-46E6E9F4FB94}"/>
          </ac:spMkLst>
        </pc:spChg>
        <pc:picChg chg="add mod modCrop">
          <ac:chgData name="INOUE Kairi" userId="37abf050-d276-44b4-a30d-72332a8af079" providerId="ADAL" clId="{1DE6CFB5-8C92-4AC6-9A49-519F0275CB92}" dt="2026-06-03T01:04:56.784" v="515" actId="1076"/>
          <ac:picMkLst>
            <pc:docMk/>
            <pc:sldMk cId="1990225155" sldId="263"/>
            <ac:picMk id="7" creationId="{FA27667A-0027-82B9-8FBE-1E970B44032A}"/>
          </ac:picMkLst>
        </pc:picChg>
      </pc:sldChg>
      <pc:sldChg chg="addSp modSp new mod modNotesTx">
        <pc:chgData name="INOUE Kairi" userId="37abf050-d276-44b4-a30d-72332a8af079" providerId="ADAL" clId="{1DE6CFB5-8C92-4AC6-9A49-519F0275CB92}" dt="2026-06-20T07:27:02.197" v="12273" actId="20577"/>
        <pc:sldMkLst>
          <pc:docMk/>
          <pc:sldMk cId="4278877652" sldId="264"/>
        </pc:sldMkLst>
        <pc:spChg chg="add mod">
          <ac:chgData name="INOUE Kairi" userId="37abf050-d276-44b4-a30d-72332a8af079" providerId="ADAL" clId="{1DE6CFB5-8C92-4AC6-9A49-519F0275CB92}" dt="2026-06-02T14:07:13.314" v="376"/>
          <ac:spMkLst>
            <pc:docMk/>
            <pc:sldMk cId="4278877652" sldId="264"/>
            <ac:spMk id="2" creationId="{6051E436-0CBE-5B6F-75D4-E3E49B5A4308}"/>
          </ac:spMkLst>
        </pc:spChg>
        <pc:spChg chg="add mod">
          <ac:chgData name="INOUE Kairi" userId="37abf050-d276-44b4-a30d-72332a8af079" providerId="ADAL" clId="{1DE6CFB5-8C92-4AC6-9A49-519F0275CB92}" dt="2026-06-03T08:20:04.037" v="1059" actId="20577"/>
          <ac:spMkLst>
            <pc:docMk/>
            <pc:sldMk cId="4278877652" sldId="264"/>
            <ac:spMk id="3" creationId="{7D8C68FC-3E53-EDB7-DF3F-703FCA518A30}"/>
          </ac:spMkLst>
        </pc:spChg>
        <pc:spChg chg="add mod">
          <ac:chgData name="INOUE Kairi" userId="37abf050-d276-44b4-a30d-72332a8af079" providerId="ADAL" clId="{1DE6CFB5-8C92-4AC6-9A49-519F0275CB92}" dt="2026-06-05T07:19:35.851" v="2029" actId="20577"/>
          <ac:spMkLst>
            <pc:docMk/>
            <pc:sldMk cId="4278877652" sldId="264"/>
            <ac:spMk id="4" creationId="{184263C1-74FC-4FBB-D9B6-AA823342AAEA}"/>
          </ac:spMkLst>
        </pc:spChg>
        <pc:spChg chg="add mod">
          <ac:chgData name="INOUE Kairi" userId="37abf050-d276-44b4-a30d-72332a8af079" providerId="ADAL" clId="{1DE6CFB5-8C92-4AC6-9A49-519F0275CB92}" dt="2026-06-08T07:00:23.441" v="9976" actId="20577"/>
          <ac:spMkLst>
            <pc:docMk/>
            <pc:sldMk cId="4278877652" sldId="264"/>
            <ac:spMk id="6" creationId="{D56F176E-A876-FF36-062E-2486B84E6AB0}"/>
          </ac:spMkLst>
        </pc:spChg>
        <pc:spChg chg="add mod">
          <ac:chgData name="INOUE Kairi" userId="37abf050-d276-44b4-a30d-72332a8af079" providerId="ADAL" clId="{1DE6CFB5-8C92-4AC6-9A49-519F0275CB92}" dt="2026-06-06T01:23:29.904" v="3566" actId="207"/>
          <ac:spMkLst>
            <pc:docMk/>
            <pc:sldMk cId="4278877652" sldId="264"/>
            <ac:spMk id="9" creationId="{709DFAD7-BDC8-8F32-E6F8-C20D639E4A79}"/>
          </ac:spMkLst>
        </pc:spChg>
        <pc:spChg chg="add mod">
          <ac:chgData name="INOUE Kairi" userId="37abf050-d276-44b4-a30d-72332a8af079" providerId="ADAL" clId="{1DE6CFB5-8C92-4AC6-9A49-519F0275CB92}" dt="2026-06-05T09:14:57.062" v="2269" actId="20577"/>
          <ac:spMkLst>
            <pc:docMk/>
            <pc:sldMk cId="4278877652" sldId="264"/>
            <ac:spMk id="10" creationId="{EFF096A1-9FC2-97E3-D38A-85698CD83BE5}"/>
          </ac:spMkLst>
        </pc:spChg>
        <pc:spChg chg="add mod">
          <ac:chgData name="INOUE Kairi" userId="37abf050-d276-44b4-a30d-72332a8af079" providerId="ADAL" clId="{1DE6CFB5-8C92-4AC6-9A49-519F0275CB92}" dt="2026-06-06T01:23:40.360" v="3567" actId="207"/>
          <ac:spMkLst>
            <pc:docMk/>
            <pc:sldMk cId="4278877652" sldId="264"/>
            <ac:spMk id="11" creationId="{581A0341-2455-AA83-657C-AA005BBB3466}"/>
          </ac:spMkLst>
        </pc:spChg>
        <pc:picChg chg="add mod ord">
          <ac:chgData name="INOUE Kairi" userId="37abf050-d276-44b4-a30d-72332a8af079" providerId="ADAL" clId="{1DE6CFB5-8C92-4AC6-9A49-519F0275CB92}" dt="2026-06-05T07:19:27.873" v="2027" actId="167"/>
          <ac:picMkLst>
            <pc:docMk/>
            <pc:sldMk cId="4278877652" sldId="264"/>
            <ac:picMk id="7" creationId="{37D3AD65-E9F9-E6C8-683D-30E2BA5BDBB1}"/>
          </ac:picMkLst>
        </pc:picChg>
        <pc:picChg chg="add mod">
          <ac:chgData name="INOUE Kairi" userId="37abf050-d276-44b4-a30d-72332a8af079" providerId="ADAL" clId="{1DE6CFB5-8C92-4AC6-9A49-519F0275CB92}" dt="2026-06-05T07:19:49.954" v="2069" actId="1035"/>
          <ac:picMkLst>
            <pc:docMk/>
            <pc:sldMk cId="4278877652" sldId="264"/>
            <ac:picMk id="12" creationId="{ACF91653-2AF1-063B-F53C-865F1B07BCC9}"/>
          </ac:picMkLst>
        </pc:picChg>
      </pc:sldChg>
      <pc:sldChg chg="addSp modSp add mod">
        <pc:chgData name="INOUE Kairi" userId="37abf050-d276-44b4-a30d-72332a8af079" providerId="ADAL" clId="{1DE6CFB5-8C92-4AC6-9A49-519F0275CB92}" dt="2026-06-06T06:58:54.626" v="4674" actId="20577"/>
        <pc:sldMkLst>
          <pc:docMk/>
          <pc:sldMk cId="302367291" sldId="270"/>
        </pc:sldMkLst>
        <pc:spChg chg="mod">
          <ac:chgData name="INOUE Kairi" userId="37abf050-d276-44b4-a30d-72332a8af079" providerId="ADAL" clId="{1DE6CFB5-8C92-4AC6-9A49-519F0275CB92}" dt="2026-06-02T14:15:00.503" v="504" actId="20577"/>
          <ac:spMkLst>
            <pc:docMk/>
            <pc:sldMk cId="302367291" sldId="270"/>
            <ac:spMk id="3" creationId="{17D82D5A-19C3-7519-3765-BAC5034729F8}"/>
          </ac:spMkLst>
        </pc:spChg>
        <pc:spChg chg="mod">
          <ac:chgData name="INOUE Kairi" userId="37abf050-d276-44b4-a30d-72332a8af079" providerId="ADAL" clId="{1DE6CFB5-8C92-4AC6-9A49-519F0275CB92}" dt="2026-06-06T06:58:54.626" v="4674" actId="20577"/>
          <ac:spMkLst>
            <pc:docMk/>
            <pc:sldMk cId="302367291" sldId="270"/>
            <ac:spMk id="4" creationId="{CADE2C46-5CE3-39AF-A997-6B423CB562F5}"/>
          </ac:spMkLst>
        </pc:spChg>
        <pc:spChg chg="add mod">
          <ac:chgData name="INOUE Kairi" userId="37abf050-d276-44b4-a30d-72332a8af079" providerId="ADAL" clId="{1DE6CFB5-8C92-4AC6-9A49-519F0275CB92}" dt="2026-06-05T09:13:09.324" v="2261" actId="12"/>
          <ac:spMkLst>
            <pc:docMk/>
            <pc:sldMk cId="302367291" sldId="270"/>
            <ac:spMk id="7" creationId="{1349FBFB-A2D9-F804-16D1-C754AFFB4C62}"/>
          </ac:spMkLst>
        </pc:spChg>
      </pc:sldChg>
      <pc:sldChg chg="addSp delSp modSp add mod setBg modNotesTx">
        <pc:chgData name="INOUE Kairi" userId="37abf050-d276-44b4-a30d-72332a8af079" providerId="ADAL" clId="{1DE6CFB5-8C92-4AC6-9A49-519F0275CB92}" dt="2026-06-20T06:21:54.512" v="11764" actId="6549"/>
        <pc:sldMkLst>
          <pc:docMk/>
          <pc:sldMk cId="3131228683" sldId="271"/>
        </pc:sldMkLst>
        <pc:spChg chg="mod">
          <ac:chgData name="INOUE Kairi" userId="37abf050-d276-44b4-a30d-72332a8af079" providerId="ADAL" clId="{1DE6CFB5-8C92-4AC6-9A49-519F0275CB92}" dt="2026-06-06T06:59:02.563" v="4677" actId="20577"/>
          <ac:spMkLst>
            <pc:docMk/>
            <pc:sldMk cId="3131228683" sldId="271"/>
            <ac:spMk id="4" creationId="{D951037A-3008-D0DE-A129-6F18B1897DF0}"/>
          </ac:spMkLst>
        </pc:spChg>
        <pc:spChg chg="add mod">
          <ac:chgData name="INOUE Kairi" userId="37abf050-d276-44b4-a30d-72332a8af079" providerId="ADAL" clId="{1DE6CFB5-8C92-4AC6-9A49-519F0275CB92}" dt="2026-06-06T11:41:10.352" v="5064" actId="1076"/>
          <ac:spMkLst>
            <pc:docMk/>
            <pc:sldMk cId="3131228683" sldId="271"/>
            <ac:spMk id="9" creationId="{EBE096E2-9C60-0E9F-EFF0-8DB0C7BDA7B6}"/>
          </ac:spMkLst>
        </pc:spChg>
        <pc:spChg chg="add mod">
          <ac:chgData name="INOUE Kairi" userId="37abf050-d276-44b4-a30d-72332a8af079" providerId="ADAL" clId="{1DE6CFB5-8C92-4AC6-9A49-519F0275CB92}" dt="2026-06-05T12:53:47.119" v="2481" actId="20577"/>
          <ac:spMkLst>
            <pc:docMk/>
            <pc:sldMk cId="3131228683" sldId="271"/>
            <ac:spMk id="14" creationId="{6761F261-A52F-C928-7182-7251CDBCDB24}"/>
          </ac:spMkLst>
        </pc:spChg>
        <pc:spChg chg="add mod">
          <ac:chgData name="INOUE Kairi" userId="37abf050-d276-44b4-a30d-72332a8af079" providerId="ADAL" clId="{1DE6CFB5-8C92-4AC6-9A49-519F0275CB92}" dt="2026-06-05T12:57:38.197" v="2533" actId="1035"/>
          <ac:spMkLst>
            <pc:docMk/>
            <pc:sldMk cId="3131228683" sldId="271"/>
            <ac:spMk id="15" creationId="{60070A8E-3F88-DE46-4C29-1F224654ABAD}"/>
          </ac:spMkLst>
        </pc:spChg>
        <pc:spChg chg="add del mod">
          <ac:chgData name="INOUE Kairi" userId="37abf050-d276-44b4-a30d-72332a8af079" providerId="ADAL" clId="{1DE6CFB5-8C92-4AC6-9A49-519F0275CB92}" dt="2026-06-09T03:44:46.676" v="11108" actId="478"/>
          <ac:spMkLst>
            <pc:docMk/>
            <pc:sldMk cId="3131228683" sldId="271"/>
            <ac:spMk id="16" creationId="{99065E5D-2175-70F0-F5CC-A2F6BD5C4793}"/>
          </ac:spMkLst>
        </pc:spChg>
        <pc:picChg chg="add mod ord modCrop">
          <ac:chgData name="INOUE Kairi" userId="37abf050-d276-44b4-a30d-72332a8af079" providerId="ADAL" clId="{1DE6CFB5-8C92-4AC6-9A49-519F0275CB92}" dt="2026-06-05T12:46:26.433" v="2388" actId="1076"/>
          <ac:picMkLst>
            <pc:docMk/>
            <pc:sldMk cId="3131228683" sldId="271"/>
            <ac:picMk id="5" creationId="{DFFF8A8C-CF53-19FB-4B86-E39BC118A138}"/>
          </ac:picMkLst>
        </pc:picChg>
        <pc:picChg chg="add mod modCrop">
          <ac:chgData name="INOUE Kairi" userId="37abf050-d276-44b4-a30d-72332a8af079" providerId="ADAL" clId="{1DE6CFB5-8C92-4AC6-9A49-519F0275CB92}" dt="2026-06-05T12:25:43.502" v="2287" actId="1076"/>
          <ac:picMkLst>
            <pc:docMk/>
            <pc:sldMk cId="3131228683" sldId="271"/>
            <ac:picMk id="6" creationId="{C69D478D-2FBF-82D1-2971-DC3627DD2C1F}"/>
          </ac:picMkLst>
        </pc:picChg>
        <pc:picChg chg="add del mod modCrop">
          <ac:chgData name="INOUE Kairi" userId="37abf050-d276-44b4-a30d-72332a8af079" providerId="ADAL" clId="{1DE6CFB5-8C92-4AC6-9A49-519F0275CB92}" dt="2026-06-09T03:44:47.650" v="11110" actId="478"/>
          <ac:picMkLst>
            <pc:docMk/>
            <pc:sldMk cId="3131228683" sldId="271"/>
            <ac:picMk id="12" creationId="{13882682-B3C8-9C2F-DE3C-CCFD4BE642C1}"/>
          </ac:picMkLst>
        </pc:picChg>
        <pc:picChg chg="add mod">
          <ac:chgData name="INOUE Kairi" userId="37abf050-d276-44b4-a30d-72332a8af079" providerId="ADAL" clId="{1DE6CFB5-8C92-4AC6-9A49-519F0275CB92}" dt="2026-06-05T12:49:02.921" v="2429" actId="552"/>
          <ac:picMkLst>
            <pc:docMk/>
            <pc:sldMk cId="3131228683" sldId="271"/>
            <ac:picMk id="17" creationId="{2A7D951A-7F76-5CE4-4743-D6AD9C998A68}"/>
          </ac:picMkLst>
        </pc:picChg>
        <pc:picChg chg="add del mod">
          <ac:chgData name="INOUE Kairi" userId="37abf050-d276-44b4-a30d-72332a8af079" providerId="ADAL" clId="{1DE6CFB5-8C92-4AC6-9A49-519F0275CB92}" dt="2026-06-09T03:44:47.221" v="11109" actId="478"/>
          <ac:picMkLst>
            <pc:docMk/>
            <pc:sldMk cId="3131228683" sldId="271"/>
            <ac:picMk id="19" creationId="{A19F486A-2FC3-82DC-07C6-362065009AE3}"/>
          </ac:picMkLst>
        </pc:picChg>
        <pc:picChg chg="add mod">
          <ac:chgData name="INOUE Kairi" userId="37abf050-d276-44b4-a30d-72332a8af079" providerId="ADAL" clId="{1DE6CFB5-8C92-4AC6-9A49-519F0275CB92}" dt="2026-06-05T12:57:27.046" v="2520" actId="1076"/>
          <ac:picMkLst>
            <pc:docMk/>
            <pc:sldMk cId="3131228683" sldId="271"/>
            <ac:picMk id="21" creationId="{902ADD4A-61A7-807F-AB3E-9F63042133E0}"/>
          </ac:picMkLst>
        </pc:picChg>
        <pc:picChg chg="add mod">
          <ac:chgData name="INOUE Kairi" userId="37abf050-d276-44b4-a30d-72332a8af079" providerId="ADAL" clId="{1DE6CFB5-8C92-4AC6-9A49-519F0275CB92}" dt="2026-06-05T12:57:33.739" v="2522" actId="1076"/>
          <ac:picMkLst>
            <pc:docMk/>
            <pc:sldMk cId="3131228683" sldId="271"/>
            <ac:picMk id="23" creationId="{1DC9717C-BDC7-279C-F0BD-D540E2FD7767}"/>
          </ac:picMkLst>
        </pc:picChg>
        <pc:picChg chg="add mod">
          <ac:chgData name="INOUE Kairi" userId="37abf050-d276-44b4-a30d-72332a8af079" providerId="ADAL" clId="{1DE6CFB5-8C92-4AC6-9A49-519F0275CB92}" dt="2026-06-05T12:49:02.921" v="2429" actId="552"/>
          <ac:picMkLst>
            <pc:docMk/>
            <pc:sldMk cId="3131228683" sldId="271"/>
            <ac:picMk id="1026" creationId="{4AFD4849-E21E-64EA-13FC-EB77C033E3DA}"/>
          </ac:picMkLst>
        </pc:picChg>
        <pc:cxnChg chg="add mod ord">
          <ac:chgData name="INOUE Kairi" userId="37abf050-d276-44b4-a30d-72332a8af079" providerId="ADAL" clId="{1DE6CFB5-8C92-4AC6-9A49-519F0275CB92}" dt="2026-06-09T03:44:46.372" v="11107" actId="14100"/>
          <ac:cxnSpMkLst>
            <pc:docMk/>
            <pc:sldMk cId="3131228683" sldId="271"/>
            <ac:cxnSpMk id="7" creationId="{7FE3143A-1B42-E0A5-3386-164E7523C604}"/>
          </ac:cxnSpMkLst>
        </pc:cxnChg>
        <pc:cxnChg chg="add del mod ord">
          <ac:chgData name="INOUE Kairi" userId="37abf050-d276-44b4-a30d-72332a8af079" providerId="ADAL" clId="{1DE6CFB5-8C92-4AC6-9A49-519F0275CB92}" dt="2026-06-05T12:44:57.103" v="2378" actId="1076"/>
          <ac:cxnSpMkLst>
            <pc:docMk/>
            <pc:sldMk cId="3131228683" sldId="271"/>
            <ac:cxnSpMk id="8" creationId="{FFEE7AE1-29E8-A485-B84B-B9185D3AE071}"/>
          </ac:cxnSpMkLst>
        </pc:cxnChg>
        <pc:cxnChg chg="add mod">
          <ac:chgData name="INOUE Kairi" userId="37abf050-d276-44b4-a30d-72332a8af079" providerId="ADAL" clId="{1DE6CFB5-8C92-4AC6-9A49-519F0275CB92}" dt="2026-06-05T12:47:37.682" v="2393" actId="208"/>
          <ac:cxnSpMkLst>
            <pc:docMk/>
            <pc:sldMk cId="3131228683" sldId="271"/>
            <ac:cxnSpMk id="11" creationId="{89F54ADA-D2E8-F796-ED85-33DADE3637B2}"/>
          </ac:cxnSpMkLst>
        </pc:cxnChg>
        <pc:cxnChg chg="add mod ord">
          <ac:chgData name="INOUE Kairi" userId="37abf050-d276-44b4-a30d-72332a8af079" providerId="ADAL" clId="{1DE6CFB5-8C92-4AC6-9A49-519F0275CB92}" dt="2026-06-09T03:49:57.238" v="11155" actId="167"/>
          <ac:cxnSpMkLst>
            <pc:docMk/>
            <pc:sldMk cId="3131228683" sldId="271"/>
            <ac:cxnSpMk id="18" creationId="{EE1682D3-FE09-CB51-B30D-ADBAAFD37E45}"/>
          </ac:cxnSpMkLst>
        </pc:cxnChg>
      </pc:sldChg>
      <pc:sldChg chg="addSp delSp modSp add mod modNotesTx">
        <pc:chgData name="INOUE Kairi" userId="37abf050-d276-44b4-a30d-72332a8af079" providerId="ADAL" clId="{1DE6CFB5-8C92-4AC6-9A49-519F0275CB92}" dt="2026-06-20T02:32:52.679" v="11528" actId="20577"/>
        <pc:sldMkLst>
          <pc:docMk/>
          <pc:sldMk cId="3398533514" sldId="272"/>
        </pc:sldMkLst>
        <pc:spChg chg="mod">
          <ac:chgData name="INOUE Kairi" userId="37abf050-d276-44b4-a30d-72332a8af079" providerId="ADAL" clId="{1DE6CFB5-8C92-4AC6-9A49-519F0275CB92}" dt="2026-06-03T06:36:27.971" v="1055" actId="20577"/>
          <ac:spMkLst>
            <pc:docMk/>
            <pc:sldMk cId="3398533514" sldId="272"/>
            <ac:spMk id="3" creationId="{1B5A2123-DA4F-BDBD-3EF9-407243AE4B8F}"/>
          </ac:spMkLst>
        </pc:spChg>
        <pc:spChg chg="mod">
          <ac:chgData name="INOUE Kairi" userId="37abf050-d276-44b4-a30d-72332a8af079" providerId="ADAL" clId="{1DE6CFB5-8C92-4AC6-9A49-519F0275CB92}" dt="2026-06-03T06:36:39.421" v="1057" actId="20577"/>
          <ac:spMkLst>
            <pc:docMk/>
            <pc:sldMk cId="3398533514" sldId="272"/>
            <ac:spMk id="4" creationId="{59177057-9550-E376-2EBB-C324C4933682}"/>
          </ac:spMkLst>
        </pc:spChg>
        <pc:spChg chg="add mod">
          <ac:chgData name="INOUE Kairi" userId="37abf050-d276-44b4-a30d-72332a8af079" providerId="ADAL" clId="{1DE6CFB5-8C92-4AC6-9A49-519F0275CB92}" dt="2026-06-03T09:47:39.959" v="1478" actId="207"/>
          <ac:spMkLst>
            <pc:docMk/>
            <pc:sldMk cId="3398533514" sldId="272"/>
            <ac:spMk id="6" creationId="{8E399B26-5A81-8A64-FC91-B55BDB11A786}"/>
          </ac:spMkLst>
        </pc:spChg>
        <pc:spChg chg="add mod">
          <ac:chgData name="INOUE Kairi" userId="37abf050-d276-44b4-a30d-72332a8af079" providerId="ADAL" clId="{1DE6CFB5-8C92-4AC6-9A49-519F0275CB92}" dt="2026-06-03T09:52:24.564" v="1534" actId="14100"/>
          <ac:spMkLst>
            <pc:docMk/>
            <pc:sldMk cId="3398533514" sldId="272"/>
            <ac:spMk id="10" creationId="{EC3D99B1-1C97-09B8-188D-8DC6114D58D6}"/>
          </ac:spMkLst>
        </pc:spChg>
        <pc:spChg chg="add mod">
          <ac:chgData name="INOUE Kairi" userId="37abf050-d276-44b4-a30d-72332a8af079" providerId="ADAL" clId="{1DE6CFB5-8C92-4AC6-9A49-519F0275CB92}" dt="2026-06-03T09:52:28.573" v="1535" actId="1076"/>
          <ac:spMkLst>
            <pc:docMk/>
            <pc:sldMk cId="3398533514" sldId="272"/>
            <ac:spMk id="11" creationId="{B9B2C5BE-68AD-43B4-1115-9B615D5ADC83}"/>
          </ac:spMkLst>
        </pc:spChg>
        <pc:spChg chg="add mod">
          <ac:chgData name="INOUE Kairi" userId="37abf050-d276-44b4-a30d-72332a8af079" providerId="ADAL" clId="{1DE6CFB5-8C92-4AC6-9A49-519F0275CB92}" dt="2026-06-03T09:47:36.792" v="1476" actId="207"/>
          <ac:spMkLst>
            <pc:docMk/>
            <pc:sldMk cId="3398533514" sldId="272"/>
            <ac:spMk id="12" creationId="{9424CDE2-0790-FC0C-ED05-AFA49B17D3FA}"/>
          </ac:spMkLst>
        </pc:spChg>
        <pc:spChg chg="add mod">
          <ac:chgData name="INOUE Kairi" userId="37abf050-d276-44b4-a30d-72332a8af079" providerId="ADAL" clId="{1DE6CFB5-8C92-4AC6-9A49-519F0275CB92}" dt="2026-06-05T05:38:33.379" v="1913" actId="20577"/>
          <ac:spMkLst>
            <pc:docMk/>
            <pc:sldMk cId="3398533514" sldId="272"/>
            <ac:spMk id="13" creationId="{668B5F91-697C-CACE-E68F-0F112682B3BC}"/>
          </ac:spMkLst>
        </pc:spChg>
      </pc:sldChg>
      <pc:sldChg chg="addSp modSp add mod modNotesTx">
        <pc:chgData name="INOUE Kairi" userId="37abf050-d276-44b4-a30d-72332a8af079" providerId="ADAL" clId="{1DE6CFB5-8C92-4AC6-9A49-519F0275CB92}" dt="2026-06-20T00:59:02.033" v="11415" actId="20577"/>
        <pc:sldMkLst>
          <pc:docMk/>
          <pc:sldMk cId="3938391032" sldId="273"/>
        </pc:sldMkLst>
        <pc:spChg chg="add mod">
          <ac:chgData name="INOUE Kairi" userId="37abf050-d276-44b4-a30d-72332a8af079" providerId="ADAL" clId="{1DE6CFB5-8C92-4AC6-9A49-519F0275CB92}" dt="2026-06-03T09:52:44.126" v="1537"/>
          <ac:spMkLst>
            <pc:docMk/>
            <pc:sldMk cId="3938391032" sldId="273"/>
            <ac:spMk id="5" creationId="{30317A6B-E99B-060D-9A79-24063C8214A5}"/>
          </ac:spMkLst>
        </pc:spChg>
        <pc:spChg chg="add mod">
          <ac:chgData name="INOUE Kairi" userId="37abf050-d276-44b4-a30d-72332a8af079" providerId="ADAL" clId="{1DE6CFB5-8C92-4AC6-9A49-519F0275CB92}" dt="2026-06-03T09:52:44.126" v="1537"/>
          <ac:spMkLst>
            <pc:docMk/>
            <pc:sldMk cId="3938391032" sldId="273"/>
            <ac:spMk id="7" creationId="{E64D6F67-5040-537D-CB07-8F2BB6472E3F}"/>
          </ac:spMkLst>
        </pc:spChg>
        <pc:spChg chg="add mod">
          <ac:chgData name="INOUE Kairi" userId="37abf050-d276-44b4-a30d-72332a8af079" providerId="ADAL" clId="{1DE6CFB5-8C92-4AC6-9A49-519F0275CB92}" dt="2026-06-05T07:52:55.637" v="2190" actId="2711"/>
          <ac:spMkLst>
            <pc:docMk/>
            <pc:sldMk cId="3938391032" sldId="273"/>
            <ac:spMk id="8" creationId="{CCA86052-DEC2-205A-9F5B-E0A941F05393}"/>
          </ac:spMkLst>
        </pc:spChg>
      </pc:sldChg>
      <pc:sldChg chg="addSp modSp add mod modNotesTx">
        <pc:chgData name="INOUE Kairi" userId="37abf050-d276-44b4-a30d-72332a8af079" providerId="ADAL" clId="{1DE6CFB5-8C92-4AC6-9A49-519F0275CB92}" dt="2026-06-20T07:28:14.255" v="12284" actId="20577"/>
        <pc:sldMkLst>
          <pc:docMk/>
          <pc:sldMk cId="1814883804" sldId="274"/>
        </pc:sldMkLst>
        <pc:spChg chg="add mod ord">
          <ac:chgData name="INOUE Kairi" userId="37abf050-d276-44b4-a30d-72332a8af079" providerId="ADAL" clId="{1DE6CFB5-8C92-4AC6-9A49-519F0275CB92}" dt="2026-06-05T07:34:08.024" v="2124" actId="552"/>
          <ac:spMkLst>
            <pc:docMk/>
            <pc:sldMk cId="1814883804" sldId="274"/>
            <ac:spMk id="5" creationId="{39617B57-8829-7B73-6649-36DFC7F0224E}"/>
          </ac:spMkLst>
        </pc:spChg>
        <pc:spChg chg="add mod">
          <ac:chgData name="INOUE Kairi" userId="37abf050-d276-44b4-a30d-72332a8af079" providerId="ADAL" clId="{1DE6CFB5-8C92-4AC6-9A49-519F0275CB92}" dt="2026-06-05T07:24:44.906" v="2073"/>
          <ac:spMkLst>
            <pc:docMk/>
            <pc:sldMk cId="1814883804" sldId="274"/>
            <ac:spMk id="8" creationId="{F9E83386-42E3-F40D-6587-F6E8D7E946C2}"/>
          </ac:spMkLst>
        </pc:spChg>
        <pc:spChg chg="add mod">
          <ac:chgData name="INOUE Kairi" userId="37abf050-d276-44b4-a30d-72332a8af079" providerId="ADAL" clId="{1DE6CFB5-8C92-4AC6-9A49-519F0275CB92}" dt="2026-06-05T07:53:25.586" v="2193" actId="14100"/>
          <ac:spMkLst>
            <pc:docMk/>
            <pc:sldMk cId="1814883804" sldId="274"/>
            <ac:spMk id="13" creationId="{7C30D16A-380E-CE33-1466-878CB4EEF23C}"/>
          </ac:spMkLst>
        </pc:spChg>
        <pc:spChg chg="add mod">
          <ac:chgData name="INOUE Kairi" userId="37abf050-d276-44b4-a30d-72332a8af079" providerId="ADAL" clId="{1DE6CFB5-8C92-4AC6-9A49-519F0275CB92}" dt="2026-06-05T07:34:08.024" v="2124" actId="552"/>
          <ac:spMkLst>
            <pc:docMk/>
            <pc:sldMk cId="1814883804" sldId="274"/>
            <ac:spMk id="14" creationId="{B946C731-9E74-0FB9-9659-7A0E7A0BBD24}"/>
          </ac:spMkLst>
        </pc:spChg>
        <pc:spChg chg="add mod">
          <ac:chgData name="INOUE Kairi" userId="37abf050-d276-44b4-a30d-72332a8af079" providerId="ADAL" clId="{1DE6CFB5-8C92-4AC6-9A49-519F0275CB92}" dt="2026-06-05T07:47:13.047" v="2188" actId="1037"/>
          <ac:spMkLst>
            <pc:docMk/>
            <pc:sldMk cId="1814883804" sldId="274"/>
            <ac:spMk id="15" creationId="{DE2322BD-8D01-B8CD-87DE-EF1EAED56824}"/>
          </ac:spMkLst>
        </pc:spChg>
        <pc:spChg chg="add mod">
          <ac:chgData name="INOUE Kairi" userId="37abf050-d276-44b4-a30d-72332a8af079" providerId="ADAL" clId="{1DE6CFB5-8C92-4AC6-9A49-519F0275CB92}" dt="2026-06-05T08:24:49.147" v="2197" actId="20577"/>
          <ac:spMkLst>
            <pc:docMk/>
            <pc:sldMk cId="1814883804" sldId="274"/>
            <ac:spMk id="16" creationId="{451AB1D9-9704-7A1E-B521-C07A80F1710D}"/>
          </ac:spMkLst>
        </pc:spChg>
      </pc:sldChg>
      <pc:sldChg chg="add">
        <pc:chgData name="INOUE Kairi" userId="37abf050-d276-44b4-a30d-72332a8af079" providerId="ADAL" clId="{1DE6CFB5-8C92-4AC6-9A49-519F0275CB92}" dt="2026-06-05T07:52:32.037" v="2189"/>
        <pc:sldMkLst>
          <pc:docMk/>
          <pc:sldMk cId="2727984421" sldId="275"/>
        </pc:sldMkLst>
      </pc:sldChg>
      <pc:sldChg chg="addSp delSp modSp add del mod modShow modNotesTx">
        <pc:chgData name="INOUE Kairi" userId="37abf050-d276-44b4-a30d-72332a8af079" providerId="ADAL" clId="{1DE6CFB5-8C92-4AC6-9A49-519F0275CB92}" dt="2026-06-09T03:54:41.734" v="11176" actId="729"/>
        <pc:sldMkLst>
          <pc:docMk/>
          <pc:sldMk cId="3946834074" sldId="279"/>
        </pc:sldMkLst>
        <pc:spChg chg="mod">
          <ac:chgData name="INOUE Kairi" userId="37abf050-d276-44b4-a30d-72332a8af079" providerId="ADAL" clId="{1DE6CFB5-8C92-4AC6-9A49-519F0275CB92}" dt="2026-06-06T11:39:33.168" v="5037" actId="20577"/>
          <ac:spMkLst>
            <pc:docMk/>
            <pc:sldMk cId="3946834074" sldId="279"/>
            <ac:spMk id="3" creationId="{01BDD5DD-95D1-1B13-1892-A6C79A8D258D}"/>
          </ac:spMkLst>
        </pc:spChg>
        <pc:spChg chg="mod">
          <ac:chgData name="INOUE Kairi" userId="37abf050-d276-44b4-a30d-72332a8af079" providerId="ADAL" clId="{1DE6CFB5-8C92-4AC6-9A49-519F0275CB92}" dt="2026-06-06T09:01:38.869" v="4992" actId="20577"/>
          <ac:spMkLst>
            <pc:docMk/>
            <pc:sldMk cId="3946834074" sldId="279"/>
            <ac:spMk id="4" creationId="{17229246-3D87-746E-56A6-A204AEBB85CE}"/>
          </ac:spMkLst>
        </pc:spChg>
        <pc:spChg chg="add mod">
          <ac:chgData name="INOUE Kairi" userId="37abf050-d276-44b4-a30d-72332a8af079" providerId="ADAL" clId="{1DE6CFB5-8C92-4AC6-9A49-519F0275CB92}" dt="2026-06-06T14:24:16.294" v="6297" actId="20577"/>
          <ac:spMkLst>
            <pc:docMk/>
            <pc:sldMk cId="3946834074" sldId="279"/>
            <ac:spMk id="9" creationId="{C121B614-9166-0BFB-EC57-130FADAC8CD6}"/>
          </ac:spMkLst>
        </pc:spChg>
        <pc:spChg chg="add mod">
          <ac:chgData name="INOUE Kairi" userId="37abf050-d276-44b4-a30d-72332a8af079" providerId="ADAL" clId="{1DE6CFB5-8C92-4AC6-9A49-519F0275CB92}" dt="2026-06-09T03:52:44.338" v="11173" actId="1038"/>
          <ac:spMkLst>
            <pc:docMk/>
            <pc:sldMk cId="3946834074" sldId="279"/>
            <ac:spMk id="12" creationId="{29E409FE-3F9C-5DF0-F4D9-91CB7BF976CD}"/>
          </ac:spMkLst>
        </pc:spChg>
        <pc:spChg chg="add mod">
          <ac:chgData name="INOUE Kairi" userId="37abf050-d276-44b4-a30d-72332a8af079" providerId="ADAL" clId="{1DE6CFB5-8C92-4AC6-9A49-519F0275CB92}" dt="2026-06-09T02:44:42.938" v="11007" actId="20577"/>
          <ac:spMkLst>
            <pc:docMk/>
            <pc:sldMk cId="3946834074" sldId="279"/>
            <ac:spMk id="14" creationId="{3338E4B7-B3C9-6D59-028F-DB2E1C102B83}"/>
          </ac:spMkLst>
        </pc:spChg>
        <pc:spChg chg="add mod">
          <ac:chgData name="INOUE Kairi" userId="37abf050-d276-44b4-a30d-72332a8af079" providerId="ADAL" clId="{1DE6CFB5-8C92-4AC6-9A49-519F0275CB92}" dt="2026-06-09T02:44:39.688" v="11005" actId="20577"/>
          <ac:spMkLst>
            <pc:docMk/>
            <pc:sldMk cId="3946834074" sldId="279"/>
            <ac:spMk id="26" creationId="{0CAC8C45-B97E-8450-50CE-ED3232526437}"/>
          </ac:spMkLst>
        </pc:spChg>
        <pc:graphicFrameChg chg="add mod">
          <ac:chgData name="INOUE Kairi" userId="37abf050-d276-44b4-a30d-72332a8af079" providerId="ADAL" clId="{1DE6CFB5-8C92-4AC6-9A49-519F0275CB92}" dt="2026-06-09T03:51:49.111" v="11158"/>
          <ac:graphicFrameMkLst>
            <pc:docMk/>
            <pc:sldMk cId="3946834074" sldId="279"/>
            <ac:graphicFrameMk id="11" creationId="{D358A6F2-9396-03DA-DDF0-09F88B4687D7}"/>
          </ac:graphicFrameMkLst>
        </pc:graphicFrameChg>
        <pc:picChg chg="add mod">
          <ac:chgData name="INOUE Kairi" userId="37abf050-d276-44b4-a30d-72332a8af079" providerId="ADAL" clId="{1DE6CFB5-8C92-4AC6-9A49-519F0275CB92}" dt="2026-06-06T16:00:39.705" v="6332" actId="1036"/>
          <ac:picMkLst>
            <pc:docMk/>
            <pc:sldMk cId="3946834074" sldId="279"/>
            <ac:picMk id="16" creationId="{39062724-336F-48DF-B3C6-68042936D350}"/>
          </ac:picMkLst>
        </pc:picChg>
        <pc:picChg chg="add mod">
          <ac:chgData name="INOUE Kairi" userId="37abf050-d276-44b4-a30d-72332a8af079" providerId="ADAL" clId="{1DE6CFB5-8C92-4AC6-9A49-519F0275CB92}" dt="2026-06-06T16:00:39.705" v="6332" actId="1036"/>
          <ac:picMkLst>
            <pc:docMk/>
            <pc:sldMk cId="3946834074" sldId="279"/>
            <ac:picMk id="20" creationId="{4D33CDFE-F3D7-4C25-DAAA-667F696A6FAC}"/>
          </ac:picMkLst>
        </pc:picChg>
        <pc:picChg chg="add mod">
          <ac:chgData name="INOUE Kairi" userId="37abf050-d276-44b4-a30d-72332a8af079" providerId="ADAL" clId="{1DE6CFB5-8C92-4AC6-9A49-519F0275CB92}" dt="2026-06-06T16:00:39.705" v="6332" actId="1036"/>
          <ac:picMkLst>
            <pc:docMk/>
            <pc:sldMk cId="3946834074" sldId="279"/>
            <ac:picMk id="25" creationId="{23514742-4AF3-3FE3-1B2C-01DFB08F2864}"/>
          </ac:picMkLst>
        </pc:picChg>
      </pc:sldChg>
      <pc:sldChg chg="addSp delSp modSp add mod ord modNotesTx">
        <pc:chgData name="INOUE Kairi" userId="37abf050-d276-44b4-a30d-72332a8af079" providerId="ADAL" clId="{1DE6CFB5-8C92-4AC6-9A49-519F0275CB92}" dt="2026-06-20T06:47:28.768" v="11912" actId="6549"/>
        <pc:sldMkLst>
          <pc:docMk/>
          <pc:sldMk cId="4245237843" sldId="281"/>
        </pc:sldMkLst>
        <pc:spChg chg="mod">
          <ac:chgData name="INOUE Kairi" userId="37abf050-d276-44b4-a30d-72332a8af079" providerId="ADAL" clId="{1DE6CFB5-8C92-4AC6-9A49-519F0275CB92}" dt="2026-06-07T07:18:29.678" v="7666" actId="20577"/>
          <ac:spMkLst>
            <pc:docMk/>
            <pc:sldMk cId="4245237843" sldId="281"/>
            <ac:spMk id="3" creationId="{D7FBDE6B-C2FA-CA46-E147-BB38E19AEED5}"/>
          </ac:spMkLst>
        </pc:spChg>
        <pc:spChg chg="mod">
          <ac:chgData name="INOUE Kairi" userId="37abf050-d276-44b4-a30d-72332a8af079" providerId="ADAL" clId="{1DE6CFB5-8C92-4AC6-9A49-519F0275CB92}" dt="2026-06-09T03:55:26.550" v="11191" actId="20577"/>
          <ac:spMkLst>
            <pc:docMk/>
            <pc:sldMk cId="4245237843" sldId="281"/>
            <ac:spMk id="4" creationId="{97E36752-546D-19A7-AAEA-BA988A323AB1}"/>
          </ac:spMkLst>
        </pc:spChg>
        <pc:spChg chg="add mod">
          <ac:chgData name="INOUE Kairi" userId="37abf050-d276-44b4-a30d-72332a8af079" providerId="ADAL" clId="{1DE6CFB5-8C92-4AC6-9A49-519F0275CB92}" dt="2026-06-09T09:50:17.348" v="11309" actId="20577"/>
          <ac:spMkLst>
            <pc:docMk/>
            <pc:sldMk cId="4245237843" sldId="281"/>
            <ac:spMk id="5" creationId="{2B6A19C0-770A-91F8-5686-E8E2253D571D}"/>
          </ac:spMkLst>
        </pc:spChg>
        <pc:spChg chg="add mod">
          <ac:chgData name="INOUE Kairi" userId="37abf050-d276-44b4-a30d-72332a8af079" providerId="ADAL" clId="{1DE6CFB5-8C92-4AC6-9A49-519F0275CB92}" dt="2026-06-07T12:59:03.253" v="7943" actId="1036"/>
          <ac:spMkLst>
            <pc:docMk/>
            <pc:sldMk cId="4245237843" sldId="281"/>
            <ac:spMk id="9" creationId="{FFFC5CCD-800D-6975-C62E-4795CB3455DD}"/>
          </ac:spMkLst>
        </pc:spChg>
        <pc:spChg chg="add mod">
          <ac:chgData name="INOUE Kairi" userId="37abf050-d276-44b4-a30d-72332a8af079" providerId="ADAL" clId="{1DE6CFB5-8C92-4AC6-9A49-519F0275CB92}" dt="2026-06-08T01:23:01.947" v="8907" actId="20577"/>
          <ac:spMkLst>
            <pc:docMk/>
            <pc:sldMk cId="4245237843" sldId="281"/>
            <ac:spMk id="12" creationId="{4A43B6B1-0E5E-7EBA-F8F9-2E2D9EB04BDF}"/>
          </ac:spMkLst>
        </pc:spChg>
        <pc:picChg chg="add mod">
          <ac:chgData name="INOUE Kairi" userId="37abf050-d276-44b4-a30d-72332a8af079" providerId="ADAL" clId="{1DE6CFB5-8C92-4AC6-9A49-519F0275CB92}" dt="2026-06-07T07:12:11.974" v="7495" actId="1035"/>
          <ac:picMkLst>
            <pc:docMk/>
            <pc:sldMk cId="4245237843" sldId="281"/>
            <ac:picMk id="6" creationId="{F2A62AEC-7E20-D43E-6CB5-D5A308BF8B2B}"/>
          </ac:picMkLst>
        </pc:picChg>
      </pc:sldChg>
      <pc:sldChg chg="addSp delSp modSp add mod ord modNotesTx">
        <pc:chgData name="INOUE Kairi" userId="37abf050-d276-44b4-a30d-72332a8af079" providerId="ADAL" clId="{1DE6CFB5-8C92-4AC6-9A49-519F0275CB92}" dt="2026-06-20T13:29:13.913" v="12381" actId="1076"/>
        <pc:sldMkLst>
          <pc:docMk/>
          <pc:sldMk cId="2767222588" sldId="282"/>
        </pc:sldMkLst>
        <pc:spChg chg="mod">
          <ac:chgData name="INOUE Kairi" userId="37abf050-d276-44b4-a30d-72332a8af079" providerId="ADAL" clId="{1DE6CFB5-8C92-4AC6-9A49-519F0275CB92}" dt="2026-06-09T03:55:19.970" v="11187" actId="20577"/>
          <ac:spMkLst>
            <pc:docMk/>
            <pc:sldMk cId="2767222588" sldId="282"/>
            <ac:spMk id="4" creationId="{1CE27ADA-30C1-0884-1716-F42CEE106BCC}"/>
          </ac:spMkLst>
        </pc:spChg>
        <pc:spChg chg="add mod">
          <ac:chgData name="INOUE Kairi" userId="37abf050-d276-44b4-a30d-72332a8af079" providerId="ADAL" clId="{1DE6CFB5-8C92-4AC6-9A49-519F0275CB92}" dt="2026-06-09T02:17:01.476" v="10636" actId="1076"/>
          <ac:spMkLst>
            <pc:docMk/>
            <pc:sldMk cId="2767222588" sldId="282"/>
            <ac:spMk id="6" creationId="{4FAD8350-EAD3-7A1F-F7E1-4A9497D07238}"/>
          </ac:spMkLst>
        </pc:spChg>
        <pc:spChg chg="add mod">
          <ac:chgData name="INOUE Kairi" userId="37abf050-d276-44b4-a30d-72332a8af079" providerId="ADAL" clId="{1DE6CFB5-8C92-4AC6-9A49-519F0275CB92}" dt="2026-06-09T02:17:13.155" v="10640" actId="1076"/>
          <ac:spMkLst>
            <pc:docMk/>
            <pc:sldMk cId="2767222588" sldId="282"/>
            <ac:spMk id="11" creationId="{9E682492-5000-3F23-C0EE-55B0F892EE10}"/>
          </ac:spMkLst>
        </pc:spChg>
        <pc:graphicFrameChg chg="add mod">
          <ac:chgData name="INOUE Kairi" userId="37abf050-d276-44b4-a30d-72332a8af079" providerId="ADAL" clId="{1DE6CFB5-8C92-4AC6-9A49-519F0275CB92}" dt="2026-06-20T13:29:13.913" v="12381" actId="1076"/>
          <ac:graphicFrameMkLst>
            <pc:docMk/>
            <pc:sldMk cId="2767222588" sldId="282"/>
            <ac:graphicFrameMk id="5" creationId="{F7DF2F00-B8FC-A1B0-4176-CE0EA0C4798E}"/>
          </ac:graphicFrameMkLst>
        </pc:graphicFrameChg>
        <pc:picChg chg="add mod">
          <ac:chgData name="INOUE Kairi" userId="37abf050-d276-44b4-a30d-72332a8af079" providerId="ADAL" clId="{1DE6CFB5-8C92-4AC6-9A49-519F0275CB92}" dt="2026-06-09T02:17:17.917" v="10643" actId="1036"/>
          <ac:picMkLst>
            <pc:docMk/>
            <pc:sldMk cId="2767222588" sldId="282"/>
            <ac:picMk id="9" creationId="{E20BCDFE-BB85-9ED9-1C04-D6EF69A08B13}"/>
          </ac:picMkLst>
        </pc:picChg>
      </pc:sldChg>
      <pc:sldChg chg="addSp delSp modSp add del mod modNotesTx">
        <pc:chgData name="INOUE Kairi" userId="37abf050-d276-44b4-a30d-72332a8af079" providerId="ADAL" clId="{1DE6CFB5-8C92-4AC6-9A49-519F0275CB92}" dt="2026-06-20T07:10:09.933" v="11999" actId="20577"/>
        <pc:sldMkLst>
          <pc:docMk/>
          <pc:sldMk cId="3806041259" sldId="283"/>
        </pc:sldMkLst>
        <pc:spChg chg="mod">
          <ac:chgData name="INOUE Kairi" userId="37abf050-d276-44b4-a30d-72332a8af079" providerId="ADAL" clId="{1DE6CFB5-8C92-4AC6-9A49-519F0275CB92}" dt="2026-06-07T13:06:17.919" v="7968" actId="20577"/>
          <ac:spMkLst>
            <pc:docMk/>
            <pc:sldMk cId="3806041259" sldId="283"/>
            <ac:spMk id="3" creationId="{E32CA31A-86A3-42F7-211C-5C5EBBB73246}"/>
          </ac:spMkLst>
        </pc:spChg>
        <pc:spChg chg="mod">
          <ac:chgData name="INOUE Kairi" userId="37abf050-d276-44b4-a30d-72332a8af079" providerId="ADAL" clId="{1DE6CFB5-8C92-4AC6-9A49-519F0275CB92}" dt="2026-06-09T03:55:34.508" v="11195" actId="6549"/>
          <ac:spMkLst>
            <pc:docMk/>
            <pc:sldMk cId="3806041259" sldId="283"/>
            <ac:spMk id="4" creationId="{51B3E171-5BEE-953D-D1AF-FEF9E83D2BB2}"/>
          </ac:spMkLst>
        </pc:spChg>
        <pc:spChg chg="add mod">
          <ac:chgData name="INOUE Kairi" userId="37abf050-d276-44b4-a30d-72332a8af079" providerId="ADAL" clId="{1DE6CFB5-8C92-4AC6-9A49-519F0275CB92}" dt="2026-06-09T09:50:21.063" v="11312" actId="20577"/>
          <ac:spMkLst>
            <pc:docMk/>
            <pc:sldMk cId="3806041259" sldId="283"/>
            <ac:spMk id="13" creationId="{00A09711-1A1A-B660-3A09-ABEE311AA63E}"/>
          </ac:spMkLst>
        </pc:spChg>
        <pc:spChg chg="add mod">
          <ac:chgData name="INOUE Kairi" userId="37abf050-d276-44b4-a30d-72332a8af079" providerId="ADAL" clId="{1DE6CFB5-8C92-4AC6-9A49-519F0275CB92}" dt="2026-06-07T13:39:36.723" v="8297" actId="1035"/>
          <ac:spMkLst>
            <pc:docMk/>
            <pc:sldMk cId="3806041259" sldId="283"/>
            <ac:spMk id="15" creationId="{C821EB77-5654-A5C5-A0E3-0AD48535BF7B}"/>
          </ac:spMkLst>
        </pc:spChg>
        <pc:spChg chg="add mod">
          <ac:chgData name="INOUE Kairi" userId="37abf050-d276-44b4-a30d-72332a8af079" providerId="ADAL" clId="{1DE6CFB5-8C92-4AC6-9A49-519F0275CB92}" dt="2026-06-08T00:43:37.487" v="8679" actId="207"/>
          <ac:spMkLst>
            <pc:docMk/>
            <pc:sldMk cId="3806041259" sldId="283"/>
            <ac:spMk id="17" creationId="{DA5E7F69-B211-FDAF-E530-1DA81C840BAC}"/>
          </ac:spMkLst>
        </pc:spChg>
        <pc:graphicFrameChg chg="add mod">
          <ac:chgData name="INOUE Kairi" userId="37abf050-d276-44b4-a30d-72332a8af079" providerId="ADAL" clId="{1DE6CFB5-8C92-4AC6-9A49-519F0275CB92}" dt="2026-06-09T03:42:03.784" v="11101" actId="1076"/>
          <ac:graphicFrameMkLst>
            <pc:docMk/>
            <pc:sldMk cId="3806041259" sldId="283"/>
            <ac:graphicFrameMk id="5" creationId="{754B1B04-AF43-10B1-AD43-A3348DCD3A2B}"/>
          </ac:graphicFrameMkLst>
        </pc:graphicFrameChg>
      </pc:sldChg>
      <pc:sldChg chg="addSp delSp modSp add mod modNotesTx">
        <pc:chgData name="INOUE Kairi" userId="37abf050-d276-44b4-a30d-72332a8af079" providerId="ADAL" clId="{1DE6CFB5-8C92-4AC6-9A49-519F0275CB92}" dt="2026-06-20T06:25:01.401" v="11858" actId="115"/>
        <pc:sldMkLst>
          <pc:docMk/>
          <pc:sldMk cId="1683088012" sldId="284"/>
        </pc:sldMkLst>
        <pc:spChg chg="mod">
          <ac:chgData name="INOUE Kairi" userId="37abf050-d276-44b4-a30d-72332a8af079" providerId="ADAL" clId="{1DE6CFB5-8C92-4AC6-9A49-519F0275CB92}" dt="2026-06-09T03:55:14.364" v="11183" actId="6549"/>
          <ac:spMkLst>
            <pc:docMk/>
            <pc:sldMk cId="1683088012" sldId="284"/>
            <ac:spMk id="4" creationId="{F68ED429-863F-EFD0-8687-C720138F46F0}"/>
          </ac:spMkLst>
        </pc:spChg>
        <pc:spChg chg="add mod">
          <ac:chgData name="INOUE Kairi" userId="37abf050-d276-44b4-a30d-72332a8af079" providerId="ADAL" clId="{1DE6CFB5-8C92-4AC6-9A49-519F0275CB92}" dt="2026-06-09T09:50:10.564" v="11307" actId="20577"/>
          <ac:spMkLst>
            <pc:docMk/>
            <pc:sldMk cId="1683088012" sldId="284"/>
            <ac:spMk id="9" creationId="{65FB7D68-AD27-DE2B-8B14-ED32D72C82D3}"/>
          </ac:spMkLst>
        </pc:spChg>
        <pc:spChg chg="add mod">
          <ac:chgData name="INOUE Kairi" userId="37abf050-d276-44b4-a30d-72332a8af079" providerId="ADAL" clId="{1DE6CFB5-8C92-4AC6-9A49-519F0275CB92}" dt="2026-06-07T05:53:09.854" v="7226" actId="5793"/>
          <ac:spMkLst>
            <pc:docMk/>
            <pc:sldMk cId="1683088012" sldId="284"/>
            <ac:spMk id="10" creationId="{763BE2C7-B642-3C14-59BC-D0EB026B704E}"/>
          </ac:spMkLst>
        </pc:spChg>
        <pc:picChg chg="add mod">
          <ac:chgData name="INOUE Kairi" userId="37abf050-d276-44b4-a30d-72332a8af079" providerId="ADAL" clId="{1DE6CFB5-8C92-4AC6-9A49-519F0275CB92}" dt="2026-06-08T11:07:41.167" v="10128" actId="1037"/>
          <ac:picMkLst>
            <pc:docMk/>
            <pc:sldMk cId="1683088012" sldId="284"/>
            <ac:picMk id="6" creationId="{E44E0515-D5B7-D235-E23C-0A759CFDDA3C}"/>
          </ac:picMkLst>
        </pc:picChg>
      </pc:sldChg>
      <pc:sldChg chg="addSp delSp modSp add mod modNotesTx">
        <pc:chgData name="INOUE Kairi" userId="37abf050-d276-44b4-a30d-72332a8af079" providerId="ADAL" clId="{1DE6CFB5-8C92-4AC6-9A49-519F0275CB92}" dt="2026-06-20T07:15:07.914" v="12090" actId="115"/>
        <pc:sldMkLst>
          <pc:docMk/>
          <pc:sldMk cId="1630756856" sldId="286"/>
        </pc:sldMkLst>
        <pc:spChg chg="mod">
          <ac:chgData name="INOUE Kairi" userId="37abf050-d276-44b4-a30d-72332a8af079" providerId="ADAL" clId="{1DE6CFB5-8C92-4AC6-9A49-519F0275CB92}" dt="2026-06-09T03:56:10.267" v="11199" actId="20577"/>
          <ac:spMkLst>
            <pc:docMk/>
            <pc:sldMk cId="1630756856" sldId="286"/>
            <ac:spMk id="4" creationId="{8309D92A-9DD7-2389-B7A6-C0A2FBD601A3}"/>
          </ac:spMkLst>
        </pc:spChg>
        <pc:spChg chg="add mod">
          <ac:chgData name="INOUE Kairi" userId="37abf050-d276-44b4-a30d-72332a8af079" providerId="ADAL" clId="{1DE6CFB5-8C92-4AC6-9A49-519F0275CB92}" dt="2026-06-08T00:10:14.834" v="8536" actId="1076"/>
          <ac:spMkLst>
            <pc:docMk/>
            <pc:sldMk cId="1630756856" sldId="286"/>
            <ac:spMk id="10" creationId="{32877C29-B606-FED5-ED62-0103C4F91951}"/>
          </ac:spMkLst>
        </pc:spChg>
        <pc:spChg chg="add mod">
          <ac:chgData name="INOUE Kairi" userId="37abf050-d276-44b4-a30d-72332a8af079" providerId="ADAL" clId="{1DE6CFB5-8C92-4AC6-9A49-519F0275CB92}" dt="2026-06-09T02:31:01.621" v="10853" actId="179"/>
          <ac:spMkLst>
            <pc:docMk/>
            <pc:sldMk cId="1630756856" sldId="286"/>
            <ac:spMk id="13" creationId="{55D99E20-620D-5F6B-5D39-59D475F9D983}"/>
          </ac:spMkLst>
        </pc:spChg>
        <pc:spChg chg="add mod">
          <ac:chgData name="INOUE Kairi" userId="37abf050-d276-44b4-a30d-72332a8af079" providerId="ADAL" clId="{1DE6CFB5-8C92-4AC6-9A49-519F0275CB92}" dt="2026-06-08T00:43:04.926" v="8676" actId="207"/>
          <ac:spMkLst>
            <pc:docMk/>
            <pc:sldMk cId="1630756856" sldId="286"/>
            <ac:spMk id="14" creationId="{22CECBE1-0A37-375C-2A6B-8197010EA82B}"/>
          </ac:spMkLst>
        </pc:spChg>
        <pc:spChg chg="add mod">
          <ac:chgData name="INOUE Kairi" userId="37abf050-d276-44b4-a30d-72332a8af079" providerId="ADAL" clId="{1DE6CFB5-8C92-4AC6-9A49-519F0275CB92}" dt="2026-06-08T01:27:54.127" v="9050" actId="1076"/>
          <ac:spMkLst>
            <pc:docMk/>
            <pc:sldMk cId="1630756856" sldId="286"/>
            <ac:spMk id="21" creationId="{E3F74C8E-4046-6DBE-3337-C8A81EDD778C}"/>
          </ac:spMkLst>
        </pc:spChg>
        <pc:grpChg chg="add mod">
          <ac:chgData name="INOUE Kairi" userId="37abf050-d276-44b4-a30d-72332a8af079" providerId="ADAL" clId="{1DE6CFB5-8C92-4AC6-9A49-519F0275CB92}" dt="2026-06-08T01:30:02.820" v="9077" actId="164"/>
          <ac:grpSpMkLst>
            <pc:docMk/>
            <pc:sldMk cId="1630756856" sldId="286"/>
            <ac:grpSpMk id="30" creationId="{1E605C65-8AFB-29F9-B210-8481051DAD66}"/>
          </ac:grpSpMkLst>
        </pc:grpChg>
        <pc:grpChg chg="add mod">
          <ac:chgData name="INOUE Kairi" userId="37abf050-d276-44b4-a30d-72332a8af079" providerId="ADAL" clId="{1DE6CFB5-8C92-4AC6-9A49-519F0275CB92}" dt="2026-06-08T01:30:04.319" v="9078" actId="1076"/>
          <ac:grpSpMkLst>
            <pc:docMk/>
            <pc:sldMk cId="1630756856" sldId="286"/>
            <ac:grpSpMk id="31" creationId="{181E83B5-9CAC-D8BF-12A8-C3E039DC27E9}"/>
          </ac:grpSpMkLst>
        </pc:grpChg>
        <pc:graphicFrameChg chg="add mod modGraphic">
          <ac:chgData name="INOUE Kairi" userId="37abf050-d276-44b4-a30d-72332a8af079" providerId="ADAL" clId="{1DE6CFB5-8C92-4AC6-9A49-519F0275CB92}" dt="2026-06-08T00:34:01.738" v="8620" actId="1076"/>
          <ac:graphicFrameMkLst>
            <pc:docMk/>
            <pc:sldMk cId="1630756856" sldId="286"/>
            <ac:graphicFrameMk id="18" creationId="{4ADD1712-AEB9-73F7-3580-53365B1827AF}"/>
          </ac:graphicFrameMkLst>
        </pc:graphicFrameChg>
        <pc:picChg chg="add mod">
          <ac:chgData name="INOUE Kairi" userId="37abf050-d276-44b4-a30d-72332a8af079" providerId="ADAL" clId="{1DE6CFB5-8C92-4AC6-9A49-519F0275CB92}" dt="2026-06-08T00:29:41.426" v="8617" actId="1076"/>
          <ac:picMkLst>
            <pc:docMk/>
            <pc:sldMk cId="1630756856" sldId="286"/>
            <ac:picMk id="20" creationId="{87D5AFD2-5D01-0143-1BDA-559F042DE9AD}"/>
          </ac:picMkLst>
        </pc:picChg>
        <pc:picChg chg="add mod">
          <ac:chgData name="INOUE Kairi" userId="37abf050-d276-44b4-a30d-72332a8af079" providerId="ADAL" clId="{1DE6CFB5-8C92-4AC6-9A49-519F0275CB92}" dt="2026-06-08T01:30:06.031" v="9079" actId="1076"/>
          <ac:picMkLst>
            <pc:docMk/>
            <pc:sldMk cId="1630756856" sldId="286"/>
            <ac:picMk id="23" creationId="{E486BBE3-6AA3-AF1B-8B48-26B6560D9BE3}"/>
          </ac:picMkLst>
        </pc:picChg>
        <pc:picChg chg="add mod ord">
          <ac:chgData name="INOUE Kairi" userId="37abf050-d276-44b4-a30d-72332a8af079" providerId="ADAL" clId="{1DE6CFB5-8C92-4AC6-9A49-519F0275CB92}" dt="2026-06-08T01:29:52.867" v="9074" actId="164"/>
          <ac:picMkLst>
            <pc:docMk/>
            <pc:sldMk cId="1630756856" sldId="286"/>
            <ac:picMk id="25" creationId="{C36CFB2B-6BA9-D664-7FD9-DEE7B13810AB}"/>
          </ac:picMkLst>
        </pc:picChg>
        <pc:picChg chg="add mod">
          <ac:chgData name="INOUE Kairi" userId="37abf050-d276-44b4-a30d-72332a8af079" providerId="ADAL" clId="{1DE6CFB5-8C92-4AC6-9A49-519F0275CB92}" dt="2026-06-08T01:29:52.867" v="9074" actId="164"/>
          <ac:picMkLst>
            <pc:docMk/>
            <pc:sldMk cId="1630756856" sldId="286"/>
            <ac:picMk id="27" creationId="{70EC8A64-4804-99CA-F601-EE2F281A5443}"/>
          </ac:picMkLst>
        </pc:picChg>
        <pc:picChg chg="add mod ord">
          <ac:chgData name="INOUE Kairi" userId="37abf050-d276-44b4-a30d-72332a8af079" providerId="ADAL" clId="{1DE6CFB5-8C92-4AC6-9A49-519F0275CB92}" dt="2026-06-08T01:30:02.820" v="9077" actId="164"/>
          <ac:picMkLst>
            <pc:docMk/>
            <pc:sldMk cId="1630756856" sldId="286"/>
            <ac:picMk id="28" creationId="{3F6E00BE-988B-8B4C-BE4E-8089068D4C39}"/>
          </ac:picMkLst>
        </pc:picChg>
        <pc:picChg chg="add mod">
          <ac:chgData name="INOUE Kairi" userId="37abf050-d276-44b4-a30d-72332a8af079" providerId="ADAL" clId="{1DE6CFB5-8C92-4AC6-9A49-519F0275CB92}" dt="2026-06-08T01:29:52.867" v="9074" actId="164"/>
          <ac:picMkLst>
            <pc:docMk/>
            <pc:sldMk cId="1630756856" sldId="286"/>
            <ac:picMk id="29" creationId="{5E2824F7-BB71-B40B-BF42-9F8B47BB9C42}"/>
          </ac:picMkLst>
        </pc:picChg>
      </pc:sldChg>
      <pc:sldChg chg="addSp delSp modSp add mod">
        <pc:chgData name="INOUE Kairi" userId="37abf050-d276-44b4-a30d-72332a8af079" providerId="ADAL" clId="{1DE6CFB5-8C92-4AC6-9A49-519F0275CB92}" dt="2026-06-08T03:46:46.822" v="9899" actId="1076"/>
        <pc:sldMkLst>
          <pc:docMk/>
          <pc:sldMk cId="2216604729" sldId="288"/>
        </pc:sldMkLst>
        <pc:spChg chg="add mod">
          <ac:chgData name="INOUE Kairi" userId="37abf050-d276-44b4-a30d-72332a8af079" providerId="ADAL" clId="{1DE6CFB5-8C92-4AC6-9A49-519F0275CB92}" dt="2026-06-08T03:46:34.669" v="9896" actId="14100"/>
          <ac:spMkLst>
            <pc:docMk/>
            <pc:sldMk cId="2216604729" sldId="288"/>
            <ac:spMk id="5" creationId="{7E3E3FD9-85C7-68A0-B626-FFEF84B838E8}"/>
          </ac:spMkLst>
        </pc:spChg>
        <pc:picChg chg="add mod">
          <ac:chgData name="INOUE Kairi" userId="37abf050-d276-44b4-a30d-72332a8af079" providerId="ADAL" clId="{1DE6CFB5-8C92-4AC6-9A49-519F0275CB92}" dt="2026-06-08T03:46:46.822" v="9899" actId="1076"/>
          <ac:picMkLst>
            <pc:docMk/>
            <pc:sldMk cId="2216604729" sldId="288"/>
            <ac:picMk id="10" creationId="{7B980C0D-A631-2807-7D54-604BABA812D0}"/>
          </ac:picMkLst>
        </pc:picChg>
      </pc:sldChg>
      <pc:sldChg chg="addSp delSp modSp add mod modNotesTx">
        <pc:chgData name="INOUE Kairi" userId="37abf050-d276-44b4-a30d-72332a8af079" providerId="ADAL" clId="{1DE6CFB5-8C92-4AC6-9A49-519F0275CB92}" dt="2026-06-20T07:20:55.630" v="12171" actId="115"/>
        <pc:sldMkLst>
          <pc:docMk/>
          <pc:sldMk cId="1231742214" sldId="290"/>
        </pc:sldMkLst>
        <pc:spChg chg="mod">
          <ac:chgData name="INOUE Kairi" userId="37abf050-d276-44b4-a30d-72332a8af079" providerId="ADAL" clId="{1DE6CFB5-8C92-4AC6-9A49-519F0275CB92}" dt="2026-06-09T03:56:25.810" v="11207" actId="20577"/>
          <ac:spMkLst>
            <pc:docMk/>
            <pc:sldMk cId="1231742214" sldId="290"/>
            <ac:spMk id="4" creationId="{496E5D1D-91B5-69AC-15D5-C828BDFBCF94}"/>
          </ac:spMkLst>
        </pc:spChg>
        <pc:spChg chg="add mod">
          <ac:chgData name="INOUE Kairi" userId="37abf050-d276-44b4-a30d-72332a8af079" providerId="ADAL" clId="{1DE6CFB5-8C92-4AC6-9A49-519F0275CB92}" dt="2026-06-07T14:26:09.472" v="8486"/>
          <ac:spMkLst>
            <pc:docMk/>
            <pc:sldMk cId="1231742214" sldId="290"/>
            <ac:spMk id="5" creationId="{F057C642-4139-17D0-91B1-E0556D2D00C8}"/>
          </ac:spMkLst>
        </pc:spChg>
        <pc:spChg chg="add mod">
          <ac:chgData name="INOUE Kairi" userId="37abf050-d276-44b4-a30d-72332a8af079" providerId="ADAL" clId="{1DE6CFB5-8C92-4AC6-9A49-519F0275CB92}" dt="2026-06-09T02:29:46.020" v="10840" actId="179"/>
          <ac:spMkLst>
            <pc:docMk/>
            <pc:sldMk cId="1231742214" sldId="290"/>
            <ac:spMk id="9" creationId="{701BB38E-9B58-E942-5D3F-3F63A23239F8}"/>
          </ac:spMkLst>
        </pc:spChg>
        <pc:spChg chg="add mod">
          <ac:chgData name="INOUE Kairi" userId="37abf050-d276-44b4-a30d-72332a8af079" providerId="ADAL" clId="{1DE6CFB5-8C92-4AC6-9A49-519F0275CB92}" dt="2026-06-08T02:56:40.391" v="9442" actId="207"/>
          <ac:spMkLst>
            <pc:docMk/>
            <pc:sldMk cId="1231742214" sldId="290"/>
            <ac:spMk id="10" creationId="{995E956C-E44B-6F0F-9BFF-3326BE59DFA0}"/>
          </ac:spMkLst>
        </pc:spChg>
        <pc:spChg chg="add mod">
          <ac:chgData name="INOUE Kairi" userId="37abf050-d276-44b4-a30d-72332a8af079" providerId="ADAL" clId="{1DE6CFB5-8C92-4AC6-9A49-519F0275CB92}" dt="2026-06-08T02:56:43.763" v="9443" actId="207"/>
          <ac:spMkLst>
            <pc:docMk/>
            <pc:sldMk cId="1231742214" sldId="290"/>
            <ac:spMk id="11" creationId="{A262D01D-3CC5-639D-0011-5A8BE4918497}"/>
          </ac:spMkLst>
        </pc:spChg>
        <pc:graphicFrameChg chg="add mod modGraphic">
          <ac:chgData name="INOUE Kairi" userId="37abf050-d276-44b4-a30d-72332a8af079" providerId="ADAL" clId="{1DE6CFB5-8C92-4AC6-9A49-519F0275CB92}" dt="2026-06-08T02:21:06.484" v="9082" actId="14734"/>
          <ac:graphicFrameMkLst>
            <pc:docMk/>
            <pc:sldMk cId="1231742214" sldId="290"/>
            <ac:graphicFrameMk id="6" creationId="{79242BA6-A36F-A3E2-DAE6-9D7A58837871}"/>
          </ac:graphicFrameMkLst>
        </pc:graphicFrameChg>
        <pc:picChg chg="add mod modCrop">
          <ac:chgData name="INOUE Kairi" userId="37abf050-d276-44b4-a30d-72332a8af079" providerId="ADAL" clId="{1DE6CFB5-8C92-4AC6-9A49-519F0275CB92}" dt="2026-06-08T01:25:33.062" v="9043" actId="1076"/>
          <ac:picMkLst>
            <pc:docMk/>
            <pc:sldMk cId="1231742214" sldId="290"/>
            <ac:picMk id="8" creationId="{8744AE07-AFF3-9218-E3DD-8B92410560CB}"/>
          </ac:picMkLst>
        </pc:picChg>
      </pc:sldChg>
      <pc:sldChg chg="modSp add mod modNotesTx">
        <pc:chgData name="INOUE Kairi" userId="37abf050-d276-44b4-a30d-72332a8af079" providerId="ADAL" clId="{1DE6CFB5-8C92-4AC6-9A49-519F0275CB92}" dt="2026-06-20T03:07:24.123" v="11616" actId="115"/>
        <pc:sldMkLst>
          <pc:docMk/>
          <pc:sldMk cId="1753547063" sldId="292"/>
        </pc:sldMkLst>
        <pc:spChg chg="mod">
          <ac:chgData name="INOUE Kairi" userId="37abf050-d276-44b4-a30d-72332a8af079" providerId="ADAL" clId="{1DE6CFB5-8C92-4AC6-9A49-519F0275CB92}" dt="2026-06-08T03:29:34.856" v="9634" actId="207"/>
          <ac:spMkLst>
            <pc:docMk/>
            <pc:sldMk cId="1753547063" sldId="292"/>
            <ac:spMk id="7" creationId="{0CD8FCC4-11F8-B327-6CFC-E2E9EE3B4346}"/>
          </ac:spMkLst>
        </pc:spChg>
        <pc:spChg chg="mod">
          <ac:chgData name="INOUE Kairi" userId="37abf050-d276-44b4-a30d-72332a8af079" providerId="ADAL" clId="{1DE6CFB5-8C92-4AC6-9A49-519F0275CB92}" dt="2026-06-08T03:29:58.430" v="9636" actId="20577"/>
          <ac:spMkLst>
            <pc:docMk/>
            <pc:sldMk cId="1753547063" sldId="292"/>
            <ac:spMk id="19" creationId="{C478A7C5-C890-EFCC-B000-58788BB895FB}"/>
          </ac:spMkLst>
        </pc:spChg>
        <pc:spChg chg="mod">
          <ac:chgData name="INOUE Kairi" userId="37abf050-d276-44b4-a30d-72332a8af079" providerId="ADAL" clId="{1DE6CFB5-8C92-4AC6-9A49-519F0275CB92}" dt="2026-06-08T03:30:13.138" v="9642" actId="20577"/>
          <ac:spMkLst>
            <pc:docMk/>
            <pc:sldMk cId="1753547063" sldId="292"/>
            <ac:spMk id="22" creationId="{483A4A60-377B-A510-DA3A-89C22CA42009}"/>
          </ac:spMkLst>
        </pc:spChg>
        <pc:spChg chg="mod">
          <ac:chgData name="INOUE Kairi" userId="37abf050-d276-44b4-a30d-72332a8af079" providerId="ADAL" clId="{1DE6CFB5-8C92-4AC6-9A49-519F0275CB92}" dt="2026-06-08T03:30:06.618" v="9638" actId="20577"/>
          <ac:spMkLst>
            <pc:docMk/>
            <pc:sldMk cId="1753547063" sldId="292"/>
            <ac:spMk id="23" creationId="{A3AA41A0-F68D-A2B0-633C-DDA49C887AC7}"/>
          </ac:spMkLst>
        </pc:spChg>
        <pc:spChg chg="ord">
          <ac:chgData name="INOUE Kairi" userId="37abf050-d276-44b4-a30d-72332a8af079" providerId="ADAL" clId="{1DE6CFB5-8C92-4AC6-9A49-519F0275CB92}" dt="2026-06-08T07:01:32.277" v="9979" actId="167"/>
          <ac:spMkLst>
            <pc:docMk/>
            <pc:sldMk cId="1753547063" sldId="292"/>
            <ac:spMk id="24" creationId="{5F33B6D8-E763-52A7-2690-30BB52222C45}"/>
          </ac:spMkLst>
        </pc:spChg>
        <pc:picChg chg="ord">
          <ac:chgData name="INOUE Kairi" userId="37abf050-d276-44b4-a30d-72332a8af079" providerId="ADAL" clId="{1DE6CFB5-8C92-4AC6-9A49-519F0275CB92}" dt="2026-06-08T07:01:29.049" v="9978" actId="167"/>
          <ac:picMkLst>
            <pc:docMk/>
            <pc:sldMk cId="1753547063" sldId="292"/>
            <ac:picMk id="25" creationId="{1B57F919-BE77-B87F-464C-E33F9684CAF6}"/>
          </ac:picMkLst>
        </pc:picChg>
      </pc:sldChg>
      <pc:sldChg chg="addSp delSp modSp add mod ord">
        <pc:chgData name="INOUE Kairi" userId="37abf050-d276-44b4-a30d-72332a8af079" providerId="ADAL" clId="{1DE6CFB5-8C92-4AC6-9A49-519F0275CB92}" dt="2026-06-20T04:42:23.057" v="11743" actId="478"/>
        <pc:sldMkLst>
          <pc:docMk/>
          <pc:sldMk cId="693792636" sldId="293"/>
        </pc:sldMkLst>
        <pc:spChg chg="mod">
          <ac:chgData name="INOUE Kairi" userId="37abf050-d276-44b4-a30d-72332a8af079" providerId="ADAL" clId="{1DE6CFB5-8C92-4AC6-9A49-519F0275CB92}" dt="2026-06-08T03:34:33.685" v="9659" actId="1076"/>
          <ac:spMkLst>
            <pc:docMk/>
            <pc:sldMk cId="693792636" sldId="293"/>
            <ac:spMk id="5" creationId="{A3BE0E30-91BB-4916-3948-E27B01E1D0BC}"/>
          </ac:spMkLst>
        </pc:spChg>
        <pc:spChg chg="add mod">
          <ac:chgData name="INOUE Kairi" userId="37abf050-d276-44b4-a30d-72332a8af079" providerId="ADAL" clId="{1DE6CFB5-8C92-4AC6-9A49-519F0275CB92}" dt="2026-06-20T04:40:48.373" v="11690" actId="1076"/>
          <ac:spMkLst>
            <pc:docMk/>
            <pc:sldMk cId="693792636" sldId="293"/>
            <ac:spMk id="13" creationId="{84DE2647-CAEB-2312-D32B-4F8704434870}"/>
          </ac:spMkLst>
        </pc:spChg>
        <pc:spChg chg="mod">
          <ac:chgData name="INOUE Kairi" userId="37abf050-d276-44b4-a30d-72332a8af079" providerId="ADAL" clId="{1DE6CFB5-8C92-4AC6-9A49-519F0275CB92}" dt="2026-06-08T03:35:26.465" v="9663" actId="20577"/>
          <ac:spMkLst>
            <pc:docMk/>
            <pc:sldMk cId="693792636" sldId="293"/>
            <ac:spMk id="21" creationId="{C931FEDF-5803-DBBB-BAA1-5C3AFC2A9BEC}"/>
          </ac:spMkLst>
        </pc:spChg>
        <pc:graphicFrameChg chg="mod modGraphic">
          <ac:chgData name="INOUE Kairi" userId="37abf050-d276-44b4-a30d-72332a8af079" providerId="ADAL" clId="{1DE6CFB5-8C92-4AC6-9A49-519F0275CB92}" dt="2026-06-20T04:40:46.489" v="11689" actId="1076"/>
          <ac:graphicFrameMkLst>
            <pc:docMk/>
            <pc:sldMk cId="693792636" sldId="293"/>
            <ac:graphicFrameMk id="6" creationId="{30F50CED-9018-C026-29DF-3102CCC30850}"/>
          </ac:graphicFrameMkLst>
        </pc:graphicFrameChg>
        <pc:picChg chg="add mod">
          <ac:chgData name="INOUE Kairi" userId="37abf050-d276-44b4-a30d-72332a8af079" providerId="ADAL" clId="{1DE6CFB5-8C92-4AC6-9A49-519F0275CB92}" dt="2026-06-08T03:34:48.294" v="9661" actId="1076"/>
          <ac:picMkLst>
            <pc:docMk/>
            <pc:sldMk cId="693792636" sldId="293"/>
            <ac:picMk id="8" creationId="{F73E5B13-8E4F-D25F-9F72-644EDB0225B5}"/>
          </ac:picMkLst>
        </pc:picChg>
        <pc:picChg chg="add del mod">
          <ac:chgData name="INOUE Kairi" userId="37abf050-d276-44b4-a30d-72332a8af079" providerId="ADAL" clId="{1DE6CFB5-8C92-4AC6-9A49-519F0275CB92}" dt="2026-06-20T04:40:03.195" v="11648" actId="478"/>
          <ac:picMkLst>
            <pc:docMk/>
            <pc:sldMk cId="693792636" sldId="293"/>
            <ac:picMk id="9" creationId="{626A3A44-17C3-E5BA-0876-D176F52C7B6D}"/>
          </ac:picMkLst>
        </pc:picChg>
        <pc:picChg chg="add mod">
          <ac:chgData name="INOUE Kairi" userId="37abf050-d276-44b4-a30d-72332a8af079" providerId="ADAL" clId="{1DE6CFB5-8C92-4AC6-9A49-519F0275CB92}" dt="2026-06-20T04:40:14.305" v="11653" actId="14100"/>
          <ac:picMkLst>
            <pc:docMk/>
            <pc:sldMk cId="693792636" sldId="293"/>
            <ac:picMk id="12" creationId="{583617F4-409B-FAD7-9F5D-9A55F73A3B70}"/>
          </ac:picMkLst>
        </pc:picChg>
        <pc:picChg chg="add del mod">
          <ac:chgData name="INOUE Kairi" userId="37abf050-d276-44b4-a30d-72332a8af079" providerId="ADAL" clId="{1DE6CFB5-8C92-4AC6-9A49-519F0275CB92}" dt="2026-06-20T04:42:23.057" v="11743" actId="478"/>
          <ac:picMkLst>
            <pc:docMk/>
            <pc:sldMk cId="693792636" sldId="293"/>
            <ac:picMk id="14" creationId="{F74A6229-6E66-107A-7426-E8F5659E8D52}"/>
          </ac:picMkLst>
        </pc:picChg>
        <pc:picChg chg="del">
          <ac:chgData name="INOUE Kairi" userId="37abf050-d276-44b4-a30d-72332a8af079" providerId="ADAL" clId="{1DE6CFB5-8C92-4AC6-9A49-519F0275CB92}" dt="2026-06-20T04:39:25.612" v="11636" actId="478"/>
          <ac:picMkLst>
            <pc:docMk/>
            <pc:sldMk cId="693792636" sldId="293"/>
            <ac:picMk id="26" creationId="{2F03E98C-2BC8-3F2B-BA55-58D4D94796BF}"/>
          </ac:picMkLst>
        </pc:picChg>
      </pc:sldChg>
      <pc:sldChg chg="addSp delSp modSp add mod modNotesTx">
        <pc:chgData name="INOUE Kairi" userId="37abf050-d276-44b4-a30d-72332a8af079" providerId="ADAL" clId="{1DE6CFB5-8C92-4AC6-9A49-519F0275CB92}" dt="2026-06-20T04:42:42.328" v="11750" actId="478"/>
        <pc:sldMkLst>
          <pc:docMk/>
          <pc:sldMk cId="3871655189" sldId="294"/>
        </pc:sldMkLst>
        <pc:spChg chg="mod">
          <ac:chgData name="INOUE Kairi" userId="37abf050-d276-44b4-a30d-72332a8af079" providerId="ADAL" clId="{1DE6CFB5-8C92-4AC6-9A49-519F0275CB92}" dt="2026-06-08T03:35:57.309" v="9667" actId="20577"/>
          <ac:spMkLst>
            <pc:docMk/>
            <pc:sldMk cId="3871655189" sldId="294"/>
            <ac:spMk id="4" creationId="{00E72728-1C49-8E77-C73D-3FEFD4D93090}"/>
          </ac:spMkLst>
        </pc:spChg>
        <pc:spChg chg="mod">
          <ac:chgData name="INOUE Kairi" userId="37abf050-d276-44b4-a30d-72332a8af079" providerId="ADAL" clId="{1DE6CFB5-8C92-4AC6-9A49-519F0275CB92}" dt="2026-06-08T07:09:31.831" v="9995" actId="20577"/>
          <ac:spMkLst>
            <pc:docMk/>
            <pc:sldMk cId="3871655189" sldId="294"/>
            <ac:spMk id="5" creationId="{2F0930F1-EAC5-1581-E03A-627330E5DA61}"/>
          </ac:spMkLst>
        </pc:spChg>
        <pc:spChg chg="add del mod">
          <ac:chgData name="INOUE Kairi" userId="37abf050-d276-44b4-a30d-72332a8af079" providerId="ADAL" clId="{1DE6CFB5-8C92-4AC6-9A49-519F0275CB92}" dt="2026-06-20T04:41:18.975" v="11703" actId="478"/>
          <ac:spMkLst>
            <pc:docMk/>
            <pc:sldMk cId="3871655189" sldId="294"/>
            <ac:spMk id="10" creationId="{8408176A-627B-AC5C-3CFC-CB5DA7C317D6}"/>
          </ac:spMkLst>
        </pc:spChg>
        <pc:spChg chg="del mod">
          <ac:chgData name="INOUE Kairi" userId="37abf050-d276-44b4-a30d-72332a8af079" providerId="ADAL" clId="{1DE6CFB5-8C92-4AC6-9A49-519F0275CB92}" dt="2026-06-20T04:41:58.555" v="11719" actId="478"/>
          <ac:spMkLst>
            <pc:docMk/>
            <pc:sldMk cId="3871655189" sldId="294"/>
            <ac:spMk id="11" creationId="{D87CE34D-6713-377E-B8AA-31B53DD72065}"/>
          </ac:spMkLst>
        </pc:spChg>
        <pc:spChg chg="add del mod">
          <ac:chgData name="INOUE Kairi" userId="37abf050-d276-44b4-a30d-72332a8af079" providerId="ADAL" clId="{1DE6CFB5-8C92-4AC6-9A49-519F0275CB92}" dt="2026-06-20T04:41:18.975" v="11703" actId="478"/>
          <ac:spMkLst>
            <pc:docMk/>
            <pc:sldMk cId="3871655189" sldId="294"/>
            <ac:spMk id="12" creationId="{AE3A8B9F-66B9-4ED3-356D-9DAB141D4012}"/>
          </ac:spMkLst>
        </pc:spChg>
        <pc:spChg chg="add mod">
          <ac:chgData name="INOUE Kairi" userId="37abf050-d276-44b4-a30d-72332a8af079" providerId="ADAL" clId="{1DE6CFB5-8C92-4AC6-9A49-519F0275CB92}" dt="2026-06-20T04:41:43.259" v="11713" actId="1076"/>
          <ac:spMkLst>
            <pc:docMk/>
            <pc:sldMk cId="3871655189" sldId="294"/>
            <ac:spMk id="14" creationId="{7E0CE3FD-C4C8-5AA7-D0D9-9119F9866BDE}"/>
          </ac:spMkLst>
        </pc:spChg>
        <pc:spChg chg="add mod">
          <ac:chgData name="INOUE Kairi" userId="37abf050-d276-44b4-a30d-72332a8af079" providerId="ADAL" clId="{1DE6CFB5-8C92-4AC6-9A49-519F0275CB92}" dt="2026-06-20T04:41:48.479" v="11715" actId="1076"/>
          <ac:spMkLst>
            <pc:docMk/>
            <pc:sldMk cId="3871655189" sldId="294"/>
            <ac:spMk id="16" creationId="{6C292134-00FC-FD6B-6688-87528B1031D2}"/>
          </ac:spMkLst>
        </pc:spChg>
        <pc:spChg chg="add mod">
          <ac:chgData name="INOUE Kairi" userId="37abf050-d276-44b4-a30d-72332a8af079" providerId="ADAL" clId="{1DE6CFB5-8C92-4AC6-9A49-519F0275CB92}" dt="2026-06-20T04:41:53.810" v="11717" actId="1076"/>
          <ac:spMkLst>
            <pc:docMk/>
            <pc:sldMk cId="3871655189" sldId="294"/>
            <ac:spMk id="17" creationId="{7E816F67-E4BE-9546-5ADB-B6E728FE4112}"/>
          </ac:spMkLst>
        </pc:spChg>
        <pc:spChg chg="del mod">
          <ac:chgData name="INOUE Kairi" userId="37abf050-d276-44b4-a30d-72332a8af079" providerId="ADAL" clId="{1DE6CFB5-8C92-4AC6-9A49-519F0275CB92}" dt="2026-06-20T04:41:55.228" v="11718" actId="478"/>
          <ac:spMkLst>
            <pc:docMk/>
            <pc:sldMk cId="3871655189" sldId="294"/>
            <ac:spMk id="18" creationId="{F48C7A9B-3CEE-0578-0458-466EFF30A8EA}"/>
          </ac:spMkLst>
        </pc:spChg>
        <pc:spChg chg="mod">
          <ac:chgData name="INOUE Kairi" userId="37abf050-d276-44b4-a30d-72332a8af079" providerId="ADAL" clId="{1DE6CFB5-8C92-4AC6-9A49-519F0275CB92}" dt="2026-06-08T03:36:28.066" v="9676" actId="20577"/>
          <ac:spMkLst>
            <pc:docMk/>
            <pc:sldMk cId="3871655189" sldId="294"/>
            <ac:spMk id="19" creationId="{C3BB6492-EAE9-A5AF-3D1F-3E9D895E6C5E}"/>
          </ac:spMkLst>
        </pc:spChg>
        <pc:spChg chg="mod">
          <ac:chgData name="INOUE Kairi" userId="37abf050-d276-44b4-a30d-72332a8af079" providerId="ADAL" clId="{1DE6CFB5-8C92-4AC6-9A49-519F0275CB92}" dt="2026-06-08T07:10:27.569" v="10005" actId="20577"/>
          <ac:spMkLst>
            <pc:docMk/>
            <pc:sldMk cId="3871655189" sldId="294"/>
            <ac:spMk id="21" creationId="{196A7C3A-4385-86AD-00FB-21AD4BEF3273}"/>
          </ac:spMkLst>
        </pc:spChg>
        <pc:spChg chg="mod">
          <ac:chgData name="INOUE Kairi" userId="37abf050-d276-44b4-a30d-72332a8af079" providerId="ADAL" clId="{1DE6CFB5-8C92-4AC6-9A49-519F0275CB92}" dt="2026-06-08T03:39:34.645" v="9731" actId="20577"/>
          <ac:spMkLst>
            <pc:docMk/>
            <pc:sldMk cId="3871655189" sldId="294"/>
            <ac:spMk id="23" creationId="{2072A61B-A860-5BE7-36A3-6BF988B869B5}"/>
          </ac:spMkLst>
        </pc:spChg>
        <pc:graphicFrameChg chg="del">
          <ac:chgData name="INOUE Kairi" userId="37abf050-d276-44b4-a30d-72332a8af079" providerId="ADAL" clId="{1DE6CFB5-8C92-4AC6-9A49-519F0275CB92}" dt="2026-06-20T04:40:56.062" v="11691" actId="478"/>
          <ac:graphicFrameMkLst>
            <pc:docMk/>
            <pc:sldMk cId="3871655189" sldId="294"/>
            <ac:graphicFrameMk id="6" creationId="{9F505D4D-21D1-FE6A-3F15-69139C25DDA3}"/>
          </ac:graphicFrameMkLst>
        </pc:graphicFrameChg>
        <pc:graphicFrameChg chg="add mod ord modGraphic">
          <ac:chgData name="INOUE Kairi" userId="37abf050-d276-44b4-a30d-72332a8af079" providerId="ADAL" clId="{1DE6CFB5-8C92-4AC6-9A49-519F0275CB92}" dt="2026-06-20T04:42:05.700" v="11735" actId="20577"/>
          <ac:graphicFrameMkLst>
            <pc:docMk/>
            <pc:sldMk cId="3871655189" sldId="294"/>
            <ac:graphicFrameMk id="9" creationId="{DE9D2E73-E404-0138-8FC1-321A7D5D7B1D}"/>
          </ac:graphicFrameMkLst>
        </pc:graphicFrameChg>
        <pc:picChg chg="add del mod ord">
          <ac:chgData name="INOUE Kairi" userId="37abf050-d276-44b4-a30d-72332a8af079" providerId="ADAL" clId="{1DE6CFB5-8C92-4AC6-9A49-519F0275CB92}" dt="2026-06-20T04:39:51.183" v="11646" actId="478"/>
          <ac:picMkLst>
            <pc:docMk/>
            <pc:sldMk cId="3871655189" sldId="294"/>
            <ac:picMk id="7" creationId="{916424C5-24A1-7EDE-CFC5-6DC314E65D50}"/>
          </ac:picMkLst>
        </pc:picChg>
        <pc:picChg chg="add del mod">
          <ac:chgData name="INOUE Kairi" userId="37abf050-d276-44b4-a30d-72332a8af079" providerId="ADAL" clId="{1DE6CFB5-8C92-4AC6-9A49-519F0275CB92}" dt="2026-06-20T04:39:53.222" v="11647" actId="478"/>
          <ac:picMkLst>
            <pc:docMk/>
            <pc:sldMk cId="3871655189" sldId="294"/>
            <ac:picMk id="8" creationId="{2DE1D46D-48BB-DCA2-92F6-88E4417FDF15}"/>
          </ac:picMkLst>
        </pc:picChg>
        <pc:picChg chg="add mod">
          <ac:chgData name="INOUE Kairi" userId="37abf050-d276-44b4-a30d-72332a8af079" providerId="ADAL" clId="{1DE6CFB5-8C92-4AC6-9A49-519F0275CB92}" dt="2026-06-08T07:09:44.639" v="9998" actId="1076"/>
          <ac:picMkLst>
            <pc:docMk/>
            <pc:sldMk cId="3871655189" sldId="294"/>
            <ac:picMk id="13" creationId="{6B30BE9F-75FB-1625-1767-71C90C5736EC}"/>
          </ac:picMkLst>
        </pc:picChg>
        <pc:picChg chg="add mod ord">
          <ac:chgData name="INOUE Kairi" userId="37abf050-d276-44b4-a30d-72332a8af079" providerId="ADAL" clId="{1DE6CFB5-8C92-4AC6-9A49-519F0275CB92}" dt="2026-06-20T04:42:40.586" v="11749" actId="167"/>
          <ac:picMkLst>
            <pc:docMk/>
            <pc:sldMk cId="3871655189" sldId="294"/>
            <ac:picMk id="22" creationId="{60075B55-DE92-0D60-066F-B3CA0FAAC61E}"/>
          </ac:picMkLst>
        </pc:picChg>
        <pc:picChg chg="add del mod">
          <ac:chgData name="INOUE Kairi" userId="37abf050-d276-44b4-a30d-72332a8af079" providerId="ADAL" clId="{1DE6CFB5-8C92-4AC6-9A49-519F0275CB92}" dt="2026-06-20T04:42:19.355" v="11741" actId="478"/>
          <ac:picMkLst>
            <pc:docMk/>
            <pc:sldMk cId="3871655189" sldId="294"/>
            <ac:picMk id="24" creationId="{0FEFCAFD-CE27-EE07-176E-39DB90DC6E5C}"/>
          </ac:picMkLst>
        </pc:picChg>
        <pc:picChg chg="add del mod ord">
          <ac:chgData name="INOUE Kairi" userId="37abf050-d276-44b4-a30d-72332a8af079" providerId="ADAL" clId="{1DE6CFB5-8C92-4AC6-9A49-519F0275CB92}" dt="2026-06-20T04:42:42.328" v="11750" actId="478"/>
          <ac:picMkLst>
            <pc:docMk/>
            <pc:sldMk cId="3871655189" sldId="294"/>
            <ac:picMk id="25" creationId="{0AA1B2BF-FBE9-6276-08AA-3D1D18A96F60}"/>
          </ac:picMkLst>
        </pc:picChg>
      </pc:sldChg>
      <pc:sldChg chg="modSp add mod">
        <pc:chgData name="INOUE Kairi" userId="37abf050-d276-44b4-a30d-72332a8af079" providerId="ADAL" clId="{1DE6CFB5-8C92-4AC6-9A49-519F0275CB92}" dt="2026-06-09T09:42:20.291" v="11248" actId="20577"/>
        <pc:sldMkLst>
          <pc:docMk/>
          <pc:sldMk cId="565864000" sldId="295"/>
        </pc:sldMkLst>
        <pc:spChg chg="mod">
          <ac:chgData name="INOUE Kairi" userId="37abf050-d276-44b4-a30d-72332a8af079" providerId="ADAL" clId="{1DE6CFB5-8C92-4AC6-9A49-519F0275CB92}" dt="2026-06-08T07:11:20.518" v="10007" actId="14100"/>
          <ac:spMkLst>
            <pc:docMk/>
            <pc:sldMk cId="565864000" sldId="295"/>
            <ac:spMk id="8" creationId="{0DF1EA7F-F797-1B3E-570E-CE5BAFE75C9F}"/>
          </ac:spMkLst>
        </pc:spChg>
        <pc:spChg chg="mod">
          <ac:chgData name="INOUE Kairi" userId="37abf050-d276-44b4-a30d-72332a8af079" providerId="ADAL" clId="{1DE6CFB5-8C92-4AC6-9A49-519F0275CB92}" dt="2026-06-09T09:42:20.291" v="11248" actId="20577"/>
          <ac:spMkLst>
            <pc:docMk/>
            <pc:sldMk cId="565864000" sldId="295"/>
            <ac:spMk id="11" creationId="{52E4187B-1AAB-CB1B-395E-137E543D06F6}"/>
          </ac:spMkLst>
        </pc:spChg>
      </pc:sldChg>
      <pc:sldChg chg="addSp delSp modSp add mod modNotesTx">
        <pc:chgData name="INOUE Kairi" userId="37abf050-d276-44b4-a30d-72332a8af079" providerId="ADAL" clId="{1DE6CFB5-8C92-4AC6-9A49-519F0275CB92}" dt="2026-06-20T05:14:44.755" v="11757" actId="20577"/>
        <pc:sldMkLst>
          <pc:docMk/>
          <pc:sldMk cId="661724557" sldId="296"/>
        </pc:sldMkLst>
        <pc:spChg chg="mod">
          <ac:chgData name="INOUE Kairi" userId="37abf050-d276-44b4-a30d-72332a8af079" providerId="ADAL" clId="{1DE6CFB5-8C92-4AC6-9A49-519F0275CB92}" dt="2026-06-09T01:54:37.343" v="10225" actId="20577"/>
          <ac:spMkLst>
            <pc:docMk/>
            <pc:sldMk cId="661724557" sldId="296"/>
            <ac:spMk id="7" creationId="{E7F6F0EE-D16D-624D-AAE9-AFF4A9D472E7}"/>
          </ac:spMkLst>
        </pc:spChg>
        <pc:spChg chg="mod">
          <ac:chgData name="INOUE Kairi" userId="37abf050-d276-44b4-a30d-72332a8af079" providerId="ADAL" clId="{1DE6CFB5-8C92-4AC6-9A49-519F0275CB92}" dt="2026-06-08T03:41:48.662" v="9740" actId="14100"/>
          <ac:spMkLst>
            <pc:docMk/>
            <pc:sldMk cId="661724557" sldId="296"/>
            <ac:spMk id="11" creationId="{DB0C995D-E897-ECAA-DAB9-34B16E3D59C2}"/>
          </ac:spMkLst>
        </pc:spChg>
        <pc:picChg chg="add mod">
          <ac:chgData name="INOUE Kairi" userId="37abf050-d276-44b4-a30d-72332a8af079" providerId="ADAL" clId="{1DE6CFB5-8C92-4AC6-9A49-519F0275CB92}" dt="2026-06-08T03:42:02.984" v="9787" actId="1035"/>
          <ac:picMkLst>
            <pc:docMk/>
            <pc:sldMk cId="661724557" sldId="296"/>
            <ac:picMk id="12" creationId="{D9B0D5B3-F744-122A-95A2-622C47A97CCB}"/>
          </ac:picMkLst>
        </pc:picChg>
      </pc:sldChg>
      <pc:sldChg chg="addSp delSp modSp add mod">
        <pc:chgData name="INOUE Kairi" userId="37abf050-d276-44b4-a30d-72332a8af079" providerId="ADAL" clId="{1DE6CFB5-8C92-4AC6-9A49-519F0275CB92}" dt="2026-06-09T09:49:24.709" v="11304" actId="20577"/>
        <pc:sldMkLst>
          <pc:docMk/>
          <pc:sldMk cId="741859523" sldId="297"/>
        </pc:sldMkLst>
        <pc:spChg chg="mod">
          <ac:chgData name="INOUE Kairi" userId="37abf050-d276-44b4-a30d-72332a8af079" providerId="ADAL" clId="{1DE6CFB5-8C92-4AC6-9A49-519F0275CB92}" dt="2026-06-09T09:49:24.709" v="11304" actId="20577"/>
          <ac:spMkLst>
            <pc:docMk/>
            <pc:sldMk cId="741859523" sldId="297"/>
            <ac:spMk id="7" creationId="{8825228A-4FB9-030F-7A6C-07781034E3FE}"/>
          </ac:spMkLst>
        </pc:spChg>
        <pc:spChg chg="add mod">
          <ac:chgData name="INOUE Kairi" userId="37abf050-d276-44b4-a30d-72332a8af079" providerId="ADAL" clId="{1DE6CFB5-8C92-4AC6-9A49-519F0275CB92}" dt="2026-06-08T03:44:01.415" v="9863" actId="20577"/>
          <ac:spMkLst>
            <pc:docMk/>
            <pc:sldMk cId="741859523" sldId="297"/>
            <ac:spMk id="9" creationId="{4A730FC8-76A9-599F-0E22-F9E4529047AB}"/>
          </ac:spMkLst>
        </pc:spChg>
        <pc:spChg chg="mod">
          <ac:chgData name="INOUE Kairi" userId="37abf050-d276-44b4-a30d-72332a8af079" providerId="ADAL" clId="{1DE6CFB5-8C92-4AC6-9A49-519F0275CB92}" dt="2026-06-08T03:44:50.361" v="9881" actId="20577"/>
          <ac:spMkLst>
            <pc:docMk/>
            <pc:sldMk cId="741859523" sldId="297"/>
            <ac:spMk id="10" creationId="{86DBC44C-5700-720E-EF90-6AAFDC5ED905}"/>
          </ac:spMkLst>
        </pc:spChg>
        <pc:picChg chg="add mod">
          <ac:chgData name="INOUE Kairi" userId="37abf050-d276-44b4-a30d-72332a8af079" providerId="ADAL" clId="{1DE6CFB5-8C92-4AC6-9A49-519F0275CB92}" dt="2026-06-08T03:44:25.169" v="9875" actId="1035"/>
          <ac:picMkLst>
            <pc:docMk/>
            <pc:sldMk cId="741859523" sldId="297"/>
            <ac:picMk id="15" creationId="{AE505B2B-6669-1C08-FE13-103200A484D9}"/>
          </ac:picMkLst>
        </pc:picChg>
      </pc:sldChg>
      <pc:sldChg chg="add">
        <pc:chgData name="INOUE Kairi" userId="37abf050-d276-44b4-a30d-72332a8af079" providerId="ADAL" clId="{1DE6CFB5-8C92-4AC6-9A49-519F0275CB92}" dt="2026-06-08T03:45:39.407" v="9882"/>
        <pc:sldMkLst>
          <pc:docMk/>
          <pc:sldMk cId="1238354531" sldId="298"/>
        </pc:sldMkLst>
      </pc:sldChg>
      <pc:sldChg chg="addSp delSp modSp add mod modNotesTx">
        <pc:chgData name="INOUE Kairi" userId="37abf050-d276-44b4-a30d-72332a8af079" providerId="ADAL" clId="{1DE6CFB5-8C92-4AC6-9A49-519F0275CB92}" dt="2026-06-20T13:34:52.310" v="12434" actId="1076"/>
        <pc:sldMkLst>
          <pc:docMk/>
          <pc:sldMk cId="786838041" sldId="299"/>
        </pc:sldMkLst>
        <pc:spChg chg="mod">
          <ac:chgData name="INOUE Kairi" userId="37abf050-d276-44b4-a30d-72332a8af079" providerId="ADAL" clId="{1DE6CFB5-8C92-4AC6-9A49-519F0275CB92}" dt="2026-06-09T03:56:37.331" v="11215" actId="20577"/>
          <ac:spMkLst>
            <pc:docMk/>
            <pc:sldMk cId="786838041" sldId="299"/>
            <ac:spMk id="4" creationId="{A80813CB-26F5-EFC3-E7E5-9FBC60669609}"/>
          </ac:spMkLst>
        </pc:spChg>
        <pc:spChg chg="mod">
          <ac:chgData name="INOUE Kairi" userId="37abf050-d276-44b4-a30d-72332a8af079" providerId="ADAL" clId="{1DE6CFB5-8C92-4AC6-9A49-519F0275CB92}" dt="2026-06-09T02:45:05.643" v="11013" actId="20577"/>
          <ac:spMkLst>
            <pc:docMk/>
            <pc:sldMk cId="786838041" sldId="299"/>
            <ac:spMk id="7" creationId="{2735F946-995F-DF68-F53B-A81988EA2B1E}"/>
          </ac:spMkLst>
        </pc:spChg>
        <pc:spChg chg="add mod">
          <ac:chgData name="INOUE Kairi" userId="37abf050-d276-44b4-a30d-72332a8af079" providerId="ADAL" clId="{1DE6CFB5-8C92-4AC6-9A49-519F0275CB92}" dt="2026-06-20T13:34:42.683" v="12431" actId="164"/>
          <ac:spMkLst>
            <pc:docMk/>
            <pc:sldMk cId="786838041" sldId="299"/>
            <ac:spMk id="15" creationId="{922362F2-65A2-FC84-8DFB-0ED54EC6C1D6}"/>
          </ac:spMkLst>
        </pc:spChg>
        <pc:spChg chg="add del mod">
          <ac:chgData name="INOUE Kairi" userId="37abf050-d276-44b4-a30d-72332a8af079" providerId="ADAL" clId="{1DE6CFB5-8C92-4AC6-9A49-519F0275CB92}" dt="2026-06-20T13:33:55.418" v="12412" actId="478"/>
          <ac:spMkLst>
            <pc:docMk/>
            <pc:sldMk cId="786838041" sldId="299"/>
            <ac:spMk id="16" creationId="{ACB60E1D-C4C3-A66D-6A34-F9151F549A93}"/>
          </ac:spMkLst>
        </pc:spChg>
        <pc:spChg chg="add mod">
          <ac:chgData name="INOUE Kairi" userId="37abf050-d276-44b4-a30d-72332a8af079" providerId="ADAL" clId="{1DE6CFB5-8C92-4AC6-9A49-519F0275CB92}" dt="2026-06-20T13:34:42.683" v="12431" actId="164"/>
          <ac:spMkLst>
            <pc:docMk/>
            <pc:sldMk cId="786838041" sldId="299"/>
            <ac:spMk id="17" creationId="{2D5CF04F-A4BA-2CAF-A1E0-A265049BEDE6}"/>
          </ac:spMkLst>
        </pc:spChg>
        <pc:grpChg chg="add mod">
          <ac:chgData name="INOUE Kairi" userId="37abf050-d276-44b4-a30d-72332a8af079" providerId="ADAL" clId="{1DE6CFB5-8C92-4AC6-9A49-519F0275CB92}" dt="2026-06-20T13:34:52.310" v="12434" actId="1076"/>
          <ac:grpSpMkLst>
            <pc:docMk/>
            <pc:sldMk cId="786838041" sldId="299"/>
            <ac:grpSpMk id="18" creationId="{A692F677-3C55-9BB3-D54B-DEA16F8493B3}"/>
          </ac:grpSpMkLst>
        </pc:grpChg>
        <pc:picChg chg="del">
          <ac:chgData name="INOUE Kairi" userId="37abf050-d276-44b4-a30d-72332a8af079" providerId="ADAL" clId="{1DE6CFB5-8C92-4AC6-9A49-519F0275CB92}" dt="2026-06-20T13:29:28.646" v="12382" actId="478"/>
          <ac:picMkLst>
            <pc:docMk/>
            <pc:sldMk cId="786838041" sldId="299"/>
            <ac:picMk id="9" creationId="{C81A9BB3-71A5-500A-8E7F-FA10E8501931}"/>
          </ac:picMkLst>
        </pc:picChg>
        <pc:picChg chg="add del">
          <ac:chgData name="INOUE Kairi" userId="37abf050-d276-44b4-a30d-72332a8af079" providerId="ADAL" clId="{1DE6CFB5-8C92-4AC6-9A49-519F0275CB92}" dt="2026-06-20T13:31:49.231" v="12384" actId="478"/>
          <ac:picMkLst>
            <pc:docMk/>
            <pc:sldMk cId="786838041" sldId="299"/>
            <ac:picMk id="10" creationId="{16413C86-79C2-A275-EEAA-95725DEA859B}"/>
          </ac:picMkLst>
        </pc:picChg>
        <pc:picChg chg="add mod">
          <ac:chgData name="INOUE Kairi" userId="37abf050-d276-44b4-a30d-72332a8af079" providerId="ADAL" clId="{1DE6CFB5-8C92-4AC6-9A49-519F0275CB92}" dt="2026-06-20T13:34:42.683" v="12431" actId="164"/>
          <ac:picMkLst>
            <pc:docMk/>
            <pc:sldMk cId="786838041" sldId="299"/>
            <ac:picMk id="12" creationId="{9D7A4337-2B8D-9432-45A5-3D4DA133988E}"/>
          </ac:picMkLst>
        </pc:picChg>
        <pc:picChg chg="add mod">
          <ac:chgData name="INOUE Kairi" userId="37abf050-d276-44b4-a30d-72332a8af079" providerId="ADAL" clId="{1DE6CFB5-8C92-4AC6-9A49-519F0275CB92}" dt="2026-06-20T13:34:42.683" v="12431" actId="164"/>
          <ac:picMkLst>
            <pc:docMk/>
            <pc:sldMk cId="786838041" sldId="299"/>
            <ac:picMk id="14" creationId="{87A50AC3-B5B8-8022-2C25-D60A1CE2A687}"/>
          </ac:picMkLst>
        </pc:picChg>
      </pc:sldChg>
      <pc:sldChg chg="add mod modShow">
        <pc:chgData name="INOUE Kairi" userId="37abf050-d276-44b4-a30d-72332a8af079" providerId="ADAL" clId="{1DE6CFB5-8C92-4AC6-9A49-519F0275CB92}" dt="2026-06-09T03:54:44.324" v="11177" actId="729"/>
        <pc:sldMkLst>
          <pc:docMk/>
          <pc:sldMk cId="3703287578" sldId="300"/>
        </pc:sldMkLst>
      </pc:sldChg>
      <pc:sldChg chg="addSp delSp modSp add mod modShow modNotesTx">
        <pc:chgData name="INOUE Kairi" userId="37abf050-d276-44b4-a30d-72332a8af079" providerId="ADAL" clId="{1DE6CFB5-8C92-4AC6-9A49-519F0275CB92}" dt="2026-06-09T09:50:05.349" v="11305" actId="729"/>
        <pc:sldMkLst>
          <pc:docMk/>
          <pc:sldMk cId="2798749843" sldId="301"/>
        </pc:sldMkLst>
        <pc:spChg chg="mod">
          <ac:chgData name="INOUE Kairi" userId="37abf050-d276-44b4-a30d-72332a8af079" providerId="ADAL" clId="{1DE6CFB5-8C92-4AC6-9A49-519F0275CB92}" dt="2026-06-09T03:55:04.609" v="11179" actId="20577"/>
          <ac:spMkLst>
            <pc:docMk/>
            <pc:sldMk cId="2798749843" sldId="301"/>
            <ac:spMk id="4" creationId="{DC0A64E6-A09C-7FDF-AE6C-8F4757DE50AA}"/>
          </ac:spMkLst>
        </pc:spChg>
        <pc:spChg chg="mod">
          <ac:chgData name="INOUE Kairi" userId="37abf050-d276-44b4-a30d-72332a8af079" providerId="ADAL" clId="{1DE6CFB5-8C92-4AC6-9A49-519F0275CB92}" dt="2026-06-09T09:44:34.711" v="11252" actId="20577"/>
          <ac:spMkLst>
            <pc:docMk/>
            <pc:sldMk cId="2798749843" sldId="301"/>
            <ac:spMk id="7" creationId="{FFB2241C-8533-92DB-35C3-021E64554A54}"/>
          </ac:spMkLst>
        </pc:spChg>
        <pc:spChg chg="mod">
          <ac:chgData name="INOUE Kairi" userId="37abf050-d276-44b4-a30d-72332a8af079" providerId="ADAL" clId="{1DE6CFB5-8C92-4AC6-9A49-519F0275CB92}" dt="2026-06-09T02:04:32.395" v="10304" actId="13926"/>
          <ac:spMkLst>
            <pc:docMk/>
            <pc:sldMk cId="2798749843" sldId="301"/>
            <ac:spMk id="9" creationId="{DA49CE27-7B18-A69A-EC79-D735BE1DD9D7}"/>
          </ac:spMkLst>
        </pc:spChg>
        <pc:spChg chg="mod">
          <ac:chgData name="INOUE Kairi" userId="37abf050-d276-44b4-a30d-72332a8af079" providerId="ADAL" clId="{1DE6CFB5-8C92-4AC6-9A49-519F0275CB92}" dt="2026-06-09T02:04:24.668" v="10302" actId="13926"/>
          <ac:spMkLst>
            <pc:docMk/>
            <pc:sldMk cId="2798749843" sldId="301"/>
            <ac:spMk id="10" creationId="{13BCC4FB-4544-E333-F923-D45D6ED5AE84}"/>
          </ac:spMkLst>
        </pc:spChg>
        <pc:picChg chg="add mod">
          <ac:chgData name="INOUE Kairi" userId="37abf050-d276-44b4-a30d-72332a8af079" providerId="ADAL" clId="{1DE6CFB5-8C92-4AC6-9A49-519F0275CB92}" dt="2026-06-08T11:05:35.422" v="10117" actId="1076"/>
          <ac:picMkLst>
            <pc:docMk/>
            <pc:sldMk cId="2798749843" sldId="301"/>
            <ac:picMk id="12" creationId="{F11E9987-1642-50F4-9888-D8043C7DA99C}"/>
          </ac:picMkLst>
        </pc:picChg>
      </pc:sldChg>
      <pc:sldChg chg="addSp delSp modSp add mod modNotesTx">
        <pc:chgData name="INOUE Kairi" userId="37abf050-d276-44b4-a30d-72332a8af079" providerId="ADAL" clId="{1DE6CFB5-8C92-4AC6-9A49-519F0275CB92}" dt="2026-06-20T07:17:05.463" v="12105" actId="20577"/>
        <pc:sldMkLst>
          <pc:docMk/>
          <pc:sldMk cId="1353153617" sldId="302"/>
        </pc:sldMkLst>
        <pc:spChg chg="mod">
          <ac:chgData name="INOUE Kairi" userId="37abf050-d276-44b4-a30d-72332a8af079" providerId="ADAL" clId="{1DE6CFB5-8C92-4AC6-9A49-519F0275CB92}" dt="2026-06-09T03:56:17.843" v="11203" actId="20577"/>
          <ac:spMkLst>
            <pc:docMk/>
            <pc:sldMk cId="1353153617" sldId="302"/>
            <ac:spMk id="4" creationId="{DDDC6FF0-572D-DB7C-951A-FC5ADA0D85D6}"/>
          </ac:spMkLst>
        </pc:spChg>
        <pc:spChg chg="mod">
          <ac:chgData name="INOUE Kairi" userId="37abf050-d276-44b4-a30d-72332a8af079" providerId="ADAL" clId="{1DE6CFB5-8C92-4AC6-9A49-519F0275CB92}" dt="2026-06-09T09:50:27.970" v="11314" actId="20577"/>
          <ac:spMkLst>
            <pc:docMk/>
            <pc:sldMk cId="1353153617" sldId="302"/>
            <ac:spMk id="6" creationId="{F18750AB-8DD8-6C22-4C59-BEA0786A9143}"/>
          </ac:spMkLst>
        </pc:spChg>
        <pc:graphicFrameChg chg="add mod">
          <ac:chgData name="INOUE Kairi" userId="37abf050-d276-44b4-a30d-72332a8af079" providerId="ADAL" clId="{1DE6CFB5-8C92-4AC6-9A49-519F0275CB92}" dt="2026-06-09T02:55:55.883" v="11021" actId="403"/>
          <ac:graphicFrameMkLst>
            <pc:docMk/>
            <pc:sldMk cId="1353153617" sldId="302"/>
            <ac:graphicFrameMk id="11" creationId="{9141C63B-9DD8-3F4A-0894-D63E74890681}"/>
          </ac:graphicFrameMkLst>
        </pc:graphicFrameChg>
      </pc:sldChg>
      <pc:sldChg chg="modSp add mod modNotesTx">
        <pc:chgData name="INOUE Kairi" userId="37abf050-d276-44b4-a30d-72332a8af079" providerId="ADAL" clId="{1DE6CFB5-8C92-4AC6-9A49-519F0275CB92}" dt="2026-06-20T07:24:25.342" v="12244" actId="20577"/>
        <pc:sldMkLst>
          <pc:docMk/>
          <pc:sldMk cId="3855260904" sldId="303"/>
        </pc:sldMkLst>
        <pc:spChg chg="mod">
          <ac:chgData name="INOUE Kairi" userId="37abf050-d276-44b4-a30d-72332a8af079" providerId="ADAL" clId="{1DE6CFB5-8C92-4AC6-9A49-519F0275CB92}" dt="2026-06-09T03:56:31.285" v="11211" actId="20577"/>
          <ac:spMkLst>
            <pc:docMk/>
            <pc:sldMk cId="3855260904" sldId="303"/>
            <ac:spMk id="4" creationId="{FE609FEE-97DF-14A2-6894-D976C605048C}"/>
          </ac:spMkLst>
        </pc:spChg>
      </pc:sldChg>
      <pc:sldChg chg="addSp delSp modSp add mod">
        <pc:chgData name="INOUE Kairi" userId="37abf050-d276-44b4-a30d-72332a8af079" providerId="ADAL" clId="{1DE6CFB5-8C92-4AC6-9A49-519F0275CB92}" dt="2026-06-20T07:29:51.860" v="12291" actId="20577"/>
        <pc:sldMkLst>
          <pc:docMk/>
          <pc:sldMk cId="828801308" sldId="305"/>
        </pc:sldMkLst>
        <pc:spChg chg="del">
          <ac:chgData name="INOUE Kairi" userId="37abf050-d276-44b4-a30d-72332a8af079" providerId="ADAL" clId="{1DE6CFB5-8C92-4AC6-9A49-519F0275CB92}" dt="2026-06-19T23:19:23.780" v="11349" actId="478"/>
          <ac:spMkLst>
            <pc:docMk/>
            <pc:sldMk cId="828801308" sldId="305"/>
            <ac:spMk id="3" creationId="{DFE2AD9B-0087-B3E6-2EA9-6EF8EDB3DD4C}"/>
          </ac:spMkLst>
        </pc:spChg>
        <pc:spChg chg="mod">
          <ac:chgData name="INOUE Kairi" userId="37abf050-d276-44b4-a30d-72332a8af079" providerId="ADAL" clId="{1DE6CFB5-8C92-4AC6-9A49-519F0275CB92}" dt="2026-06-20T07:29:51.860" v="12291" actId="20577"/>
          <ac:spMkLst>
            <pc:docMk/>
            <pc:sldMk cId="828801308" sldId="305"/>
            <ac:spMk id="4" creationId="{CFDF9A2A-A244-1FDC-1911-CCFA635FC55B}"/>
          </ac:spMkLst>
        </pc:spChg>
        <pc:spChg chg="mod">
          <ac:chgData name="INOUE Kairi" userId="37abf050-d276-44b4-a30d-72332a8af079" providerId="ADAL" clId="{1DE6CFB5-8C92-4AC6-9A49-519F0275CB92}" dt="2026-06-19T23:19:42.159" v="11356" actId="20577"/>
          <ac:spMkLst>
            <pc:docMk/>
            <pc:sldMk cId="828801308" sldId="305"/>
            <ac:spMk id="10" creationId="{BCACE9D2-BCFC-2255-0C4A-813A5B6F7BC0}"/>
          </ac:spMkLst>
        </pc:spChg>
        <pc:spChg chg="add mod">
          <ac:chgData name="INOUE Kairi" userId="37abf050-d276-44b4-a30d-72332a8af079" providerId="ADAL" clId="{1DE6CFB5-8C92-4AC6-9A49-519F0275CB92}" dt="2026-06-19T23:19:24.816" v="11350"/>
          <ac:spMkLst>
            <pc:docMk/>
            <pc:sldMk cId="828801308" sldId="305"/>
            <ac:spMk id="11" creationId="{D3CE9D7C-A4FB-F4A5-36E3-D318DEF52F05}"/>
          </ac:spMkLst>
        </pc:spChg>
      </pc:sldChg>
      <pc:sldChg chg="addSp delSp modSp add mod">
        <pc:chgData name="INOUE Kairi" userId="37abf050-d276-44b4-a30d-72332a8af079" providerId="ADAL" clId="{1DE6CFB5-8C92-4AC6-9A49-519F0275CB92}" dt="2026-06-19T23:19:37.141" v="11352" actId="20577"/>
        <pc:sldMkLst>
          <pc:docMk/>
          <pc:sldMk cId="3250562945" sldId="306"/>
        </pc:sldMkLst>
        <pc:spChg chg="del">
          <ac:chgData name="INOUE Kairi" userId="37abf050-d276-44b4-a30d-72332a8af079" providerId="ADAL" clId="{1DE6CFB5-8C92-4AC6-9A49-519F0275CB92}" dt="2026-06-19T23:19:14.806" v="11347" actId="478"/>
          <ac:spMkLst>
            <pc:docMk/>
            <pc:sldMk cId="3250562945" sldId="306"/>
            <ac:spMk id="3" creationId="{61EA841A-9E62-AE8C-1977-BD0833533B13}"/>
          </ac:spMkLst>
        </pc:spChg>
        <pc:spChg chg="mod">
          <ac:chgData name="INOUE Kairi" userId="37abf050-d276-44b4-a30d-72332a8af079" providerId="ADAL" clId="{1DE6CFB5-8C92-4AC6-9A49-519F0275CB92}" dt="2026-06-19T23:19:05.680" v="11346" actId="6549"/>
          <ac:spMkLst>
            <pc:docMk/>
            <pc:sldMk cId="3250562945" sldId="306"/>
            <ac:spMk id="4" creationId="{71C86FD9-6CD7-B665-4394-9E7A46A135BA}"/>
          </ac:spMkLst>
        </pc:spChg>
        <pc:spChg chg="add mod">
          <ac:chgData name="INOUE Kairi" userId="37abf050-d276-44b4-a30d-72332a8af079" providerId="ADAL" clId="{1DE6CFB5-8C92-4AC6-9A49-519F0275CB92}" dt="2026-06-19T23:19:15.164" v="11348"/>
          <ac:spMkLst>
            <pc:docMk/>
            <pc:sldMk cId="3250562945" sldId="306"/>
            <ac:spMk id="5" creationId="{8EA49B19-E1FD-A19D-83BD-024D337C910E}"/>
          </ac:spMkLst>
        </pc:spChg>
        <pc:spChg chg="mod">
          <ac:chgData name="INOUE Kairi" userId="37abf050-d276-44b4-a30d-72332a8af079" providerId="ADAL" clId="{1DE6CFB5-8C92-4AC6-9A49-519F0275CB92}" dt="2026-06-19T23:19:37.141" v="11352" actId="20577"/>
          <ac:spMkLst>
            <pc:docMk/>
            <pc:sldMk cId="3250562945" sldId="306"/>
            <ac:spMk id="9" creationId="{7D9FEFBE-CF01-C1A9-C0C8-650A11023ED8}"/>
          </ac:spMkLst>
        </pc:spChg>
        <pc:spChg chg="mod">
          <ac:chgData name="INOUE Kairi" userId="37abf050-d276-44b4-a30d-72332a8af079" providerId="ADAL" clId="{1DE6CFB5-8C92-4AC6-9A49-519F0275CB92}" dt="2026-06-09T07:10:21.099" v="11239" actId="1036"/>
          <ac:spMkLst>
            <pc:docMk/>
            <pc:sldMk cId="3250562945" sldId="306"/>
            <ac:spMk id="12" creationId="{4EA43E7A-2896-05D9-F6F3-6CF556BC091D}"/>
          </ac:spMkLst>
        </pc:spChg>
      </pc:sldChg>
      <pc:sldChg chg="addSp modSp new mod">
        <pc:chgData name="INOUE Kairi" userId="37abf050-d276-44b4-a30d-72332a8af079" providerId="ADAL" clId="{1DE6CFB5-8C92-4AC6-9A49-519F0275CB92}" dt="2026-06-19T23:18:17.402" v="11333" actId="1076"/>
        <pc:sldMkLst>
          <pc:docMk/>
          <pc:sldMk cId="3570320785" sldId="307"/>
        </pc:sldMkLst>
        <pc:spChg chg="add mod">
          <ac:chgData name="INOUE Kairi" userId="37abf050-d276-44b4-a30d-72332a8af079" providerId="ADAL" clId="{1DE6CFB5-8C92-4AC6-9A49-519F0275CB92}" dt="2026-06-19T23:18:17.402" v="11333" actId="1076"/>
          <ac:spMkLst>
            <pc:docMk/>
            <pc:sldMk cId="3570320785" sldId="307"/>
            <ac:spMk id="2" creationId="{4F434071-EF15-621D-F3DB-4EA67F82FBE3}"/>
          </ac:spMkLst>
        </pc:spChg>
      </pc:sldChg>
      <pc:sldChg chg="addSp delSp modSp add mod ord modNotesTx">
        <pc:chgData name="INOUE Kairi" userId="37abf050-d276-44b4-a30d-72332a8af079" providerId="ADAL" clId="{1DE6CFB5-8C92-4AC6-9A49-519F0275CB92}" dt="2026-06-20T13:26:16.085" v="12359" actId="20577"/>
        <pc:sldMkLst>
          <pc:docMk/>
          <pc:sldMk cId="752261615" sldId="308"/>
        </pc:sldMkLst>
        <pc:spChg chg="mod">
          <ac:chgData name="INOUE Kairi" userId="37abf050-d276-44b4-a30d-72332a8af079" providerId="ADAL" clId="{1DE6CFB5-8C92-4AC6-9A49-519F0275CB92}" dt="2026-06-19T23:18:56.432" v="11344" actId="20577"/>
          <ac:spMkLst>
            <pc:docMk/>
            <pc:sldMk cId="752261615" sldId="308"/>
            <ac:spMk id="3" creationId="{8B1975BA-B449-3094-CE80-07CA6B4C72E9}"/>
          </ac:spMkLst>
        </pc:spChg>
        <pc:spChg chg="mod">
          <ac:chgData name="INOUE Kairi" userId="37abf050-d276-44b4-a30d-72332a8af079" providerId="ADAL" clId="{1DE6CFB5-8C92-4AC6-9A49-519F0275CB92}" dt="2026-06-20T13:26:16.085" v="12359" actId="20577"/>
          <ac:spMkLst>
            <pc:docMk/>
            <pc:sldMk cId="752261615" sldId="308"/>
            <ac:spMk id="4" creationId="{77CDC215-AD9B-5FF5-2468-2AE071021EEE}"/>
          </ac:spMkLst>
        </pc:spChg>
        <pc:spChg chg="del">
          <ac:chgData name="INOUE Kairi" userId="37abf050-d276-44b4-a30d-72332a8af079" providerId="ADAL" clId="{1DE6CFB5-8C92-4AC6-9A49-519F0275CB92}" dt="2026-06-19T23:18:47.975" v="11335" actId="478"/>
          <ac:spMkLst>
            <pc:docMk/>
            <pc:sldMk cId="752261615" sldId="308"/>
            <ac:spMk id="9" creationId="{3ED68022-70B0-EA75-3D98-BE13483BF7B8}"/>
          </ac:spMkLst>
        </pc:spChg>
        <pc:spChg chg="del">
          <ac:chgData name="INOUE Kairi" userId="37abf050-d276-44b4-a30d-72332a8af079" providerId="ADAL" clId="{1DE6CFB5-8C92-4AC6-9A49-519F0275CB92}" dt="2026-06-19T23:18:47.975" v="11335" actId="478"/>
          <ac:spMkLst>
            <pc:docMk/>
            <pc:sldMk cId="752261615" sldId="308"/>
            <ac:spMk id="12" creationId="{8768EDB6-44B7-5481-BBC0-02F04AF33181}"/>
          </ac:spMkLst>
        </pc:spChg>
        <pc:spChg chg="add mod">
          <ac:chgData name="INOUE Kairi" userId="37abf050-d276-44b4-a30d-72332a8af079" providerId="ADAL" clId="{1DE6CFB5-8C92-4AC6-9A49-519F0275CB92}" dt="2026-06-20T13:23:35.710" v="12314" actId="20577"/>
          <ac:spMkLst>
            <pc:docMk/>
            <pc:sldMk cId="752261615" sldId="308"/>
            <ac:spMk id="13" creationId="{CD8B748B-0390-ED17-C467-A1AC3C4367EE}"/>
          </ac:spMkLst>
        </pc:spChg>
        <pc:spChg chg="del">
          <ac:chgData name="INOUE Kairi" userId="37abf050-d276-44b4-a30d-72332a8af079" providerId="ADAL" clId="{1DE6CFB5-8C92-4AC6-9A49-519F0275CB92}" dt="2026-06-19T23:18:47.975" v="11335" actId="478"/>
          <ac:spMkLst>
            <pc:docMk/>
            <pc:sldMk cId="752261615" sldId="308"/>
            <ac:spMk id="14" creationId="{EC94D16C-C18D-ABAB-59F0-3BF984D1C3F9}"/>
          </ac:spMkLst>
        </pc:spChg>
        <pc:spChg chg="add mod">
          <ac:chgData name="INOUE Kairi" userId="37abf050-d276-44b4-a30d-72332a8af079" providerId="ADAL" clId="{1DE6CFB5-8C92-4AC6-9A49-519F0275CB92}" dt="2026-06-20T13:24:18.252" v="12325" actId="20577"/>
          <ac:spMkLst>
            <pc:docMk/>
            <pc:sldMk cId="752261615" sldId="308"/>
            <ac:spMk id="15" creationId="{9FF51550-6913-E135-EA33-65A4E231D1BE}"/>
          </ac:spMkLst>
        </pc:spChg>
        <pc:spChg chg="del">
          <ac:chgData name="INOUE Kairi" userId="37abf050-d276-44b4-a30d-72332a8af079" providerId="ADAL" clId="{1DE6CFB5-8C92-4AC6-9A49-519F0275CB92}" dt="2026-06-19T23:18:47.975" v="11335" actId="478"/>
          <ac:spMkLst>
            <pc:docMk/>
            <pc:sldMk cId="752261615" sldId="308"/>
            <ac:spMk id="26" creationId="{A8EC2C4E-F00F-3FA1-5659-240883CB7EB3}"/>
          </ac:spMkLst>
        </pc:spChg>
        <pc:grpChg chg="add mod">
          <ac:chgData name="INOUE Kairi" userId="37abf050-d276-44b4-a30d-72332a8af079" providerId="ADAL" clId="{1DE6CFB5-8C92-4AC6-9A49-519F0275CB92}" dt="2026-06-20T13:22:54.258" v="12301"/>
          <ac:grpSpMkLst>
            <pc:docMk/>
            <pc:sldMk cId="752261615" sldId="308"/>
            <ac:grpSpMk id="5" creationId="{B9D49AD0-1CDA-693C-1E7C-C8C930C8EA6A}"/>
          </ac:grpSpMkLst>
        </pc:grpChg>
        <pc:graphicFrameChg chg="del">
          <ac:chgData name="INOUE Kairi" userId="37abf050-d276-44b4-a30d-72332a8af079" providerId="ADAL" clId="{1DE6CFB5-8C92-4AC6-9A49-519F0275CB92}" dt="2026-06-19T23:18:47.975" v="11335" actId="478"/>
          <ac:graphicFrameMkLst>
            <pc:docMk/>
            <pc:sldMk cId="752261615" sldId="308"/>
            <ac:graphicFrameMk id="11" creationId="{A0D08920-7AE8-6BCA-6066-3A21BF6357A8}"/>
          </ac:graphicFrameMkLst>
        </pc:graphicFrameChg>
        <pc:picChg chg="mod">
          <ac:chgData name="INOUE Kairi" userId="37abf050-d276-44b4-a30d-72332a8af079" providerId="ADAL" clId="{1DE6CFB5-8C92-4AC6-9A49-519F0275CB92}" dt="2026-06-20T13:22:54.258" v="12301"/>
          <ac:picMkLst>
            <pc:docMk/>
            <pc:sldMk cId="752261615" sldId="308"/>
            <ac:picMk id="6" creationId="{3D765FEC-6CA1-914A-B99A-06516B638814}"/>
          </ac:picMkLst>
        </pc:picChg>
        <pc:picChg chg="mod">
          <ac:chgData name="INOUE Kairi" userId="37abf050-d276-44b4-a30d-72332a8af079" providerId="ADAL" clId="{1DE6CFB5-8C92-4AC6-9A49-519F0275CB92}" dt="2026-06-20T13:22:54.258" v="12301"/>
          <ac:picMkLst>
            <pc:docMk/>
            <pc:sldMk cId="752261615" sldId="308"/>
            <ac:picMk id="7" creationId="{0E6F3F95-C7B3-D7C6-CF68-26A123B3919A}"/>
          </ac:picMkLst>
        </pc:picChg>
        <pc:picChg chg="mod">
          <ac:chgData name="INOUE Kairi" userId="37abf050-d276-44b4-a30d-72332a8af079" providerId="ADAL" clId="{1DE6CFB5-8C92-4AC6-9A49-519F0275CB92}" dt="2026-06-20T13:22:54.258" v="12301"/>
          <ac:picMkLst>
            <pc:docMk/>
            <pc:sldMk cId="752261615" sldId="308"/>
            <ac:picMk id="8" creationId="{C77CD495-FCBF-D71B-10BA-5243EA960C6A}"/>
          </ac:picMkLst>
        </pc:picChg>
        <pc:picChg chg="del">
          <ac:chgData name="INOUE Kairi" userId="37abf050-d276-44b4-a30d-72332a8af079" providerId="ADAL" clId="{1DE6CFB5-8C92-4AC6-9A49-519F0275CB92}" dt="2026-06-19T23:18:47.975" v="11335" actId="478"/>
          <ac:picMkLst>
            <pc:docMk/>
            <pc:sldMk cId="752261615" sldId="308"/>
            <ac:picMk id="16" creationId="{C7A6E50D-0CE6-BD3C-1088-2FB58A3B5662}"/>
          </ac:picMkLst>
        </pc:picChg>
        <pc:picChg chg="add mod">
          <ac:chgData name="INOUE Kairi" userId="37abf050-d276-44b4-a30d-72332a8af079" providerId="ADAL" clId="{1DE6CFB5-8C92-4AC6-9A49-519F0275CB92}" dt="2026-06-20T13:22:54.258" v="12301"/>
          <ac:picMkLst>
            <pc:docMk/>
            <pc:sldMk cId="752261615" sldId="308"/>
            <ac:picMk id="17" creationId="{33408EC2-95E9-2F5E-35DB-BEA31DEE11D8}"/>
          </ac:picMkLst>
        </pc:picChg>
        <pc:picChg chg="del">
          <ac:chgData name="INOUE Kairi" userId="37abf050-d276-44b4-a30d-72332a8af079" providerId="ADAL" clId="{1DE6CFB5-8C92-4AC6-9A49-519F0275CB92}" dt="2026-06-19T23:18:47.975" v="11335" actId="478"/>
          <ac:picMkLst>
            <pc:docMk/>
            <pc:sldMk cId="752261615" sldId="308"/>
            <ac:picMk id="20" creationId="{4C3CB400-D1A7-AA1B-BA2E-B0AF3710D34B}"/>
          </ac:picMkLst>
        </pc:picChg>
        <pc:picChg chg="del">
          <ac:chgData name="INOUE Kairi" userId="37abf050-d276-44b4-a30d-72332a8af079" providerId="ADAL" clId="{1DE6CFB5-8C92-4AC6-9A49-519F0275CB92}" dt="2026-06-19T23:18:47.975" v="11335" actId="478"/>
          <ac:picMkLst>
            <pc:docMk/>
            <pc:sldMk cId="752261615" sldId="308"/>
            <ac:picMk id="25" creationId="{1608242E-BFE3-A823-A8D4-453A4D315932}"/>
          </ac:picMkLst>
        </pc:picChg>
        <pc:cxnChg chg="mod">
          <ac:chgData name="INOUE Kairi" userId="37abf050-d276-44b4-a30d-72332a8af079" providerId="ADAL" clId="{1DE6CFB5-8C92-4AC6-9A49-519F0275CB92}" dt="2026-06-20T13:22:54.258" v="12301"/>
          <ac:cxnSpMkLst>
            <pc:docMk/>
            <pc:sldMk cId="752261615" sldId="308"/>
            <ac:cxnSpMk id="10" creationId="{E4BC5B85-6A65-01E9-7E57-77EBBBDEDBF2}"/>
          </ac:cxnSpMkLst>
        </pc:cxnChg>
      </pc:sldChg>
      <pc:sldChg chg="addSp delSp modSp add mod modShow">
        <pc:chgData name="INOUE Kairi" userId="37abf050-d276-44b4-a30d-72332a8af079" providerId="ADAL" clId="{1DE6CFB5-8C92-4AC6-9A49-519F0275CB92}" dt="2026-06-20T13:23:30.577" v="12312" actId="20577"/>
        <pc:sldMkLst>
          <pc:docMk/>
          <pc:sldMk cId="4270639533" sldId="309"/>
        </pc:sldMkLst>
        <pc:spChg chg="del">
          <ac:chgData name="INOUE Kairi" userId="37abf050-d276-44b4-a30d-72332a8af079" providerId="ADAL" clId="{1DE6CFB5-8C92-4AC6-9A49-519F0275CB92}" dt="2026-06-20T13:19:49.157" v="12297" actId="478"/>
          <ac:spMkLst>
            <pc:docMk/>
            <pc:sldMk cId="4270639533" sldId="309"/>
            <ac:spMk id="3" creationId="{F993057F-0376-46A7-1C5F-437D96BD654F}"/>
          </ac:spMkLst>
        </pc:spChg>
        <pc:spChg chg="mod">
          <ac:chgData name="INOUE Kairi" userId="37abf050-d276-44b4-a30d-72332a8af079" providerId="ADAL" clId="{1DE6CFB5-8C92-4AC6-9A49-519F0275CB92}" dt="2026-06-20T13:19:33.170" v="12296" actId="20577"/>
          <ac:spMkLst>
            <pc:docMk/>
            <pc:sldMk cId="4270639533" sldId="309"/>
            <ac:spMk id="4" creationId="{78FD02AE-2AE1-9C8E-D1AA-F415C56CAFC3}"/>
          </ac:spMkLst>
        </pc:spChg>
        <pc:spChg chg="add mod">
          <ac:chgData name="INOUE Kairi" userId="37abf050-d276-44b4-a30d-72332a8af079" providerId="ADAL" clId="{1DE6CFB5-8C92-4AC6-9A49-519F0275CB92}" dt="2026-06-20T13:19:49.577" v="12298"/>
          <ac:spMkLst>
            <pc:docMk/>
            <pc:sldMk cId="4270639533" sldId="309"/>
            <ac:spMk id="5" creationId="{5654968F-64F0-0613-88DB-9F082E52F24E}"/>
          </ac:spMkLst>
        </pc:spChg>
        <pc:spChg chg="mod">
          <ac:chgData name="INOUE Kairi" userId="37abf050-d276-44b4-a30d-72332a8af079" providerId="ADAL" clId="{1DE6CFB5-8C92-4AC6-9A49-519F0275CB92}" dt="2026-06-20T13:23:30.577" v="12312" actId="20577"/>
          <ac:spMkLst>
            <pc:docMk/>
            <pc:sldMk cId="4270639533" sldId="309"/>
            <ac:spMk id="7" creationId="{0621DFA2-1B10-7395-6D87-1EBABB9F364D}"/>
          </ac:spMkLst>
        </pc:spChg>
      </pc:sldChg>
      <pc:sldChg chg="addSp delSp modSp add mod modAnim">
        <pc:chgData name="INOUE Kairi" userId="37abf050-d276-44b4-a30d-72332a8af079" providerId="ADAL" clId="{1DE6CFB5-8C92-4AC6-9A49-519F0275CB92}" dt="2026-06-20T13:26:19.518" v="12361" actId="20577"/>
        <pc:sldMkLst>
          <pc:docMk/>
          <pc:sldMk cId="578168141" sldId="310"/>
        </pc:sldMkLst>
        <pc:spChg chg="mod">
          <ac:chgData name="INOUE Kairi" userId="37abf050-d276-44b4-a30d-72332a8af079" providerId="ADAL" clId="{1DE6CFB5-8C92-4AC6-9A49-519F0275CB92}" dt="2026-06-20T13:26:19.518" v="12361" actId="20577"/>
          <ac:spMkLst>
            <pc:docMk/>
            <pc:sldMk cId="578168141" sldId="310"/>
            <ac:spMk id="4" creationId="{4853E1F8-D9C5-54A4-46A3-EC3A04198EBC}"/>
          </ac:spMkLst>
        </pc:spChg>
        <pc:spChg chg="del">
          <ac:chgData name="INOUE Kairi" userId="37abf050-d276-44b4-a30d-72332a8af079" providerId="ADAL" clId="{1DE6CFB5-8C92-4AC6-9A49-519F0275CB92}" dt="2026-06-20T13:23:15.802" v="12309" actId="478"/>
          <ac:spMkLst>
            <pc:docMk/>
            <pc:sldMk cId="578168141" sldId="310"/>
            <ac:spMk id="13" creationId="{725E8A4B-0F6E-E014-97F3-96C96C841468}"/>
          </ac:spMkLst>
        </pc:spChg>
        <pc:spChg chg="del">
          <ac:chgData name="INOUE Kairi" userId="37abf050-d276-44b4-a30d-72332a8af079" providerId="ADAL" clId="{1DE6CFB5-8C92-4AC6-9A49-519F0275CB92}" dt="2026-06-20T13:23:15.802" v="12309" actId="478"/>
          <ac:spMkLst>
            <pc:docMk/>
            <pc:sldMk cId="578168141" sldId="310"/>
            <ac:spMk id="15" creationId="{327C461A-54AA-EC8F-B971-58EF5E4A08CC}"/>
          </ac:spMkLst>
        </pc:spChg>
        <pc:spChg chg="add mod">
          <ac:chgData name="INOUE Kairi" userId="37abf050-d276-44b4-a30d-72332a8af079" providerId="ADAL" clId="{1DE6CFB5-8C92-4AC6-9A49-519F0275CB92}" dt="2026-06-20T13:24:15.083" v="12323" actId="20577"/>
          <ac:spMkLst>
            <pc:docMk/>
            <pc:sldMk cId="578168141" sldId="310"/>
            <ac:spMk id="19" creationId="{4B9CC1C3-6472-7466-8F2D-819B32DE83B3}"/>
          </ac:spMkLst>
        </pc:spChg>
        <pc:spChg chg="add mod">
          <ac:chgData name="INOUE Kairi" userId="37abf050-d276-44b4-a30d-72332a8af079" providerId="ADAL" clId="{1DE6CFB5-8C92-4AC6-9A49-519F0275CB92}" dt="2026-06-20T13:23:39.277" v="12316" actId="20577"/>
          <ac:spMkLst>
            <pc:docMk/>
            <pc:sldMk cId="578168141" sldId="310"/>
            <ac:spMk id="20" creationId="{B2145BA4-BC3E-6F1F-CB29-E336655411BF}"/>
          </ac:spMkLst>
        </pc:spChg>
        <pc:spChg chg="add mod">
          <ac:chgData name="INOUE Kairi" userId="37abf050-d276-44b4-a30d-72332a8af079" providerId="ADAL" clId="{1DE6CFB5-8C92-4AC6-9A49-519F0275CB92}" dt="2026-06-20T13:23:24.933" v="12310"/>
          <ac:spMkLst>
            <pc:docMk/>
            <pc:sldMk cId="578168141" sldId="310"/>
            <ac:spMk id="21" creationId="{F5218E05-664A-20B6-B1F2-A2A2870E4772}"/>
          </ac:spMkLst>
        </pc:spChg>
        <pc:grpChg chg="del">
          <ac:chgData name="INOUE Kairi" userId="37abf050-d276-44b4-a30d-72332a8af079" providerId="ADAL" clId="{1DE6CFB5-8C92-4AC6-9A49-519F0275CB92}" dt="2026-06-20T13:23:15.802" v="12309" actId="478"/>
          <ac:grpSpMkLst>
            <pc:docMk/>
            <pc:sldMk cId="578168141" sldId="310"/>
            <ac:grpSpMk id="5" creationId="{06513244-5D0C-1796-06A1-2E137A42FD4B}"/>
          </ac:grpSpMkLst>
        </pc:grpChg>
        <pc:grpChg chg="add mod">
          <ac:chgData name="INOUE Kairi" userId="37abf050-d276-44b4-a30d-72332a8af079" providerId="ADAL" clId="{1DE6CFB5-8C92-4AC6-9A49-519F0275CB92}" dt="2026-06-20T13:23:24.933" v="12310"/>
          <ac:grpSpMkLst>
            <pc:docMk/>
            <pc:sldMk cId="578168141" sldId="310"/>
            <ac:grpSpMk id="11" creationId="{76E9045B-9908-D5D4-7680-C390AD730913}"/>
          </ac:grpSpMkLst>
        </pc:grpChg>
        <pc:picChg chg="add mod">
          <ac:chgData name="INOUE Kairi" userId="37abf050-d276-44b4-a30d-72332a8af079" providerId="ADAL" clId="{1DE6CFB5-8C92-4AC6-9A49-519F0275CB92}" dt="2026-06-20T13:23:24.933" v="12310"/>
          <ac:picMkLst>
            <pc:docMk/>
            <pc:sldMk cId="578168141" sldId="310"/>
            <ac:picMk id="9" creationId="{9840FF91-7F72-44FB-A7CA-BEA542B86667}"/>
          </ac:picMkLst>
        </pc:picChg>
        <pc:picChg chg="mod">
          <ac:chgData name="INOUE Kairi" userId="37abf050-d276-44b4-a30d-72332a8af079" providerId="ADAL" clId="{1DE6CFB5-8C92-4AC6-9A49-519F0275CB92}" dt="2026-06-20T13:23:24.933" v="12310"/>
          <ac:picMkLst>
            <pc:docMk/>
            <pc:sldMk cId="578168141" sldId="310"/>
            <ac:picMk id="12" creationId="{B6DAE28C-7561-7E67-2D6C-1A314A50ECDC}"/>
          </ac:picMkLst>
        </pc:picChg>
        <pc:picChg chg="mod">
          <ac:chgData name="INOUE Kairi" userId="37abf050-d276-44b4-a30d-72332a8af079" providerId="ADAL" clId="{1DE6CFB5-8C92-4AC6-9A49-519F0275CB92}" dt="2026-06-20T13:23:24.933" v="12310"/>
          <ac:picMkLst>
            <pc:docMk/>
            <pc:sldMk cId="578168141" sldId="310"/>
            <ac:picMk id="14" creationId="{552F26A7-371D-7A70-BB6E-35311313807B}"/>
          </ac:picMkLst>
        </pc:picChg>
        <pc:picChg chg="mod">
          <ac:chgData name="INOUE Kairi" userId="37abf050-d276-44b4-a30d-72332a8af079" providerId="ADAL" clId="{1DE6CFB5-8C92-4AC6-9A49-519F0275CB92}" dt="2026-06-20T13:23:24.933" v="12310"/>
          <ac:picMkLst>
            <pc:docMk/>
            <pc:sldMk cId="578168141" sldId="310"/>
            <ac:picMk id="16" creationId="{447CA9FF-6918-B687-C5BD-A21EA2C2E999}"/>
          </ac:picMkLst>
        </pc:picChg>
        <pc:picChg chg="del">
          <ac:chgData name="INOUE Kairi" userId="37abf050-d276-44b4-a30d-72332a8af079" providerId="ADAL" clId="{1DE6CFB5-8C92-4AC6-9A49-519F0275CB92}" dt="2026-06-20T13:23:15.802" v="12309" actId="478"/>
          <ac:picMkLst>
            <pc:docMk/>
            <pc:sldMk cId="578168141" sldId="310"/>
            <ac:picMk id="17" creationId="{FE21E49B-2830-7635-8B8F-D426407305D2}"/>
          </ac:picMkLst>
        </pc:picChg>
        <pc:cxnChg chg="mod">
          <ac:chgData name="INOUE Kairi" userId="37abf050-d276-44b4-a30d-72332a8af079" providerId="ADAL" clId="{1DE6CFB5-8C92-4AC6-9A49-519F0275CB92}" dt="2026-06-20T13:23:24.933" v="12310"/>
          <ac:cxnSpMkLst>
            <pc:docMk/>
            <pc:sldMk cId="578168141" sldId="310"/>
            <ac:cxnSpMk id="18" creationId="{49E3DC89-FFE7-A231-1126-93E2AEEE3C31}"/>
          </ac:cxnSpMkLst>
        </pc:cxnChg>
      </pc:sldChg>
      <pc:sldChg chg="new del">
        <pc:chgData name="INOUE Kairi" userId="37abf050-d276-44b4-a30d-72332a8af079" providerId="ADAL" clId="{1DE6CFB5-8C92-4AC6-9A49-519F0275CB92}" dt="2026-06-20T13:23:00.603" v="12303" actId="47"/>
        <pc:sldMkLst>
          <pc:docMk/>
          <pc:sldMk cId="4114667447" sldId="310"/>
        </pc:sldMkLst>
      </pc:sldChg>
      <pc:sldChg chg="addSp delSp modSp add mod modAnim">
        <pc:chgData name="INOUE Kairi" userId="37abf050-d276-44b4-a30d-72332a8af079" providerId="ADAL" clId="{1DE6CFB5-8C92-4AC6-9A49-519F0275CB92}" dt="2026-06-20T13:26:23.479" v="12363" actId="20577"/>
        <pc:sldMkLst>
          <pc:docMk/>
          <pc:sldMk cId="328782111" sldId="311"/>
        </pc:sldMkLst>
        <pc:spChg chg="mod">
          <ac:chgData name="INOUE Kairi" userId="37abf050-d276-44b4-a30d-72332a8af079" providerId="ADAL" clId="{1DE6CFB5-8C92-4AC6-9A49-519F0275CB92}" dt="2026-06-20T13:26:23.479" v="12363" actId="20577"/>
          <ac:spMkLst>
            <pc:docMk/>
            <pc:sldMk cId="328782111" sldId="311"/>
            <ac:spMk id="4" creationId="{7056DC6E-5B69-99E0-7283-075936B208C4}"/>
          </ac:spMkLst>
        </pc:spChg>
        <pc:spChg chg="del">
          <ac:chgData name="INOUE Kairi" userId="37abf050-d276-44b4-a30d-72332a8af079" providerId="ADAL" clId="{1DE6CFB5-8C92-4AC6-9A49-519F0275CB92}" dt="2026-06-20T13:23:12.921" v="12308" actId="478"/>
          <ac:spMkLst>
            <pc:docMk/>
            <pc:sldMk cId="328782111" sldId="311"/>
            <ac:spMk id="13" creationId="{09EC47C2-0028-9B44-0C98-C3C6EC764AB3}"/>
          </ac:spMkLst>
        </pc:spChg>
        <pc:spChg chg="del">
          <ac:chgData name="INOUE Kairi" userId="37abf050-d276-44b4-a30d-72332a8af079" providerId="ADAL" clId="{1DE6CFB5-8C92-4AC6-9A49-519F0275CB92}" dt="2026-06-20T13:23:12.921" v="12308" actId="478"/>
          <ac:spMkLst>
            <pc:docMk/>
            <pc:sldMk cId="328782111" sldId="311"/>
            <ac:spMk id="15" creationId="{165143CA-7490-8BDE-C16B-AEC5E555FC19}"/>
          </ac:spMkLst>
        </pc:spChg>
        <pc:spChg chg="add mod">
          <ac:chgData name="INOUE Kairi" userId="37abf050-d276-44b4-a30d-72332a8af079" providerId="ADAL" clId="{1DE6CFB5-8C92-4AC6-9A49-519F0275CB92}" dt="2026-06-20T13:24:09.846" v="12321" actId="20577"/>
          <ac:spMkLst>
            <pc:docMk/>
            <pc:sldMk cId="328782111" sldId="311"/>
            <ac:spMk id="19" creationId="{EBAE2C46-3A31-1AB5-14EC-25402E31FCBF}"/>
          </ac:spMkLst>
        </pc:spChg>
        <pc:spChg chg="add mod">
          <ac:chgData name="INOUE Kairi" userId="37abf050-d276-44b4-a30d-72332a8af079" providerId="ADAL" clId="{1DE6CFB5-8C92-4AC6-9A49-519F0275CB92}" dt="2026-06-20T13:24:07.613" v="12319" actId="20577"/>
          <ac:spMkLst>
            <pc:docMk/>
            <pc:sldMk cId="328782111" sldId="311"/>
            <ac:spMk id="20" creationId="{563562DD-36CF-EEA8-A2F0-22B3654A5CDA}"/>
          </ac:spMkLst>
        </pc:spChg>
        <pc:spChg chg="add mod">
          <ac:chgData name="INOUE Kairi" userId="37abf050-d276-44b4-a30d-72332a8af079" providerId="ADAL" clId="{1DE6CFB5-8C92-4AC6-9A49-519F0275CB92}" dt="2026-06-20T13:23:54.708" v="12317"/>
          <ac:spMkLst>
            <pc:docMk/>
            <pc:sldMk cId="328782111" sldId="311"/>
            <ac:spMk id="21" creationId="{3942222C-02F7-C8CA-5CA3-D7BB5EC6AF7C}"/>
          </ac:spMkLst>
        </pc:spChg>
        <pc:spChg chg="add mod">
          <ac:chgData name="INOUE Kairi" userId="37abf050-d276-44b4-a30d-72332a8af079" providerId="ADAL" clId="{1DE6CFB5-8C92-4AC6-9A49-519F0275CB92}" dt="2026-06-20T13:23:54.708" v="12317"/>
          <ac:spMkLst>
            <pc:docMk/>
            <pc:sldMk cId="328782111" sldId="311"/>
            <ac:spMk id="22" creationId="{D0BDB572-A9C0-3939-FA73-347272D3D86A}"/>
          </ac:spMkLst>
        </pc:spChg>
        <pc:spChg chg="add mod">
          <ac:chgData name="INOUE Kairi" userId="37abf050-d276-44b4-a30d-72332a8af079" providerId="ADAL" clId="{1DE6CFB5-8C92-4AC6-9A49-519F0275CB92}" dt="2026-06-20T13:23:54.708" v="12317"/>
          <ac:spMkLst>
            <pc:docMk/>
            <pc:sldMk cId="328782111" sldId="311"/>
            <ac:spMk id="23" creationId="{B29DDA02-4A5D-7265-DEA1-9F74A59CC9EF}"/>
          </ac:spMkLst>
        </pc:spChg>
        <pc:spChg chg="add mod">
          <ac:chgData name="INOUE Kairi" userId="37abf050-d276-44b4-a30d-72332a8af079" providerId="ADAL" clId="{1DE6CFB5-8C92-4AC6-9A49-519F0275CB92}" dt="2026-06-20T13:23:54.708" v="12317"/>
          <ac:spMkLst>
            <pc:docMk/>
            <pc:sldMk cId="328782111" sldId="311"/>
            <ac:spMk id="24" creationId="{9ADDA0DA-DA90-DD82-815B-0DB77F94B83C}"/>
          </ac:spMkLst>
        </pc:spChg>
        <pc:spChg chg="add mod">
          <ac:chgData name="INOUE Kairi" userId="37abf050-d276-44b4-a30d-72332a8af079" providerId="ADAL" clId="{1DE6CFB5-8C92-4AC6-9A49-519F0275CB92}" dt="2026-06-20T13:23:54.708" v="12317"/>
          <ac:spMkLst>
            <pc:docMk/>
            <pc:sldMk cId="328782111" sldId="311"/>
            <ac:spMk id="25" creationId="{5836775F-F2EA-CE48-9FB2-04B6670335BB}"/>
          </ac:spMkLst>
        </pc:spChg>
        <pc:grpChg chg="del">
          <ac:chgData name="INOUE Kairi" userId="37abf050-d276-44b4-a30d-72332a8af079" providerId="ADAL" clId="{1DE6CFB5-8C92-4AC6-9A49-519F0275CB92}" dt="2026-06-20T13:23:12.921" v="12308" actId="478"/>
          <ac:grpSpMkLst>
            <pc:docMk/>
            <pc:sldMk cId="328782111" sldId="311"/>
            <ac:grpSpMk id="5" creationId="{B05DF56D-A7F9-C7E5-7433-1946D611AE69}"/>
          </ac:grpSpMkLst>
        </pc:grpChg>
        <pc:picChg chg="add mod">
          <ac:chgData name="INOUE Kairi" userId="37abf050-d276-44b4-a30d-72332a8af079" providerId="ADAL" clId="{1DE6CFB5-8C92-4AC6-9A49-519F0275CB92}" dt="2026-06-20T13:23:54.708" v="12317"/>
          <ac:picMkLst>
            <pc:docMk/>
            <pc:sldMk cId="328782111" sldId="311"/>
            <ac:picMk id="9" creationId="{9C36E265-006C-23CD-287F-05B5A128BFC9}"/>
          </ac:picMkLst>
        </pc:picChg>
        <pc:picChg chg="mod">
          <ac:chgData name="INOUE Kairi" userId="37abf050-d276-44b4-a30d-72332a8af079" providerId="ADAL" clId="{1DE6CFB5-8C92-4AC6-9A49-519F0275CB92}" dt="2026-06-20T13:23:54.708" v="12317"/>
          <ac:picMkLst>
            <pc:docMk/>
            <pc:sldMk cId="328782111" sldId="311"/>
            <ac:picMk id="14" creationId="{5A48D388-AF3E-18C1-ED0D-146E1AB89E00}"/>
          </ac:picMkLst>
        </pc:picChg>
        <pc:picChg chg="mod">
          <ac:chgData name="INOUE Kairi" userId="37abf050-d276-44b4-a30d-72332a8af079" providerId="ADAL" clId="{1DE6CFB5-8C92-4AC6-9A49-519F0275CB92}" dt="2026-06-20T13:23:54.708" v="12317"/>
          <ac:picMkLst>
            <pc:docMk/>
            <pc:sldMk cId="328782111" sldId="311"/>
            <ac:picMk id="16" creationId="{4CB80E93-30FB-20A0-CB53-700BAA76FAD6}"/>
          </ac:picMkLst>
        </pc:picChg>
        <pc:picChg chg="del">
          <ac:chgData name="INOUE Kairi" userId="37abf050-d276-44b4-a30d-72332a8af079" providerId="ADAL" clId="{1DE6CFB5-8C92-4AC6-9A49-519F0275CB92}" dt="2026-06-20T13:23:12.921" v="12308" actId="478"/>
          <ac:picMkLst>
            <pc:docMk/>
            <pc:sldMk cId="328782111" sldId="311"/>
            <ac:picMk id="17" creationId="{D56D4818-7D86-E406-30CE-D9A67F99E447}"/>
          </ac:picMkLst>
        </pc:picChg>
      </pc:sldChg>
      <pc:sldChg chg="addSp delSp modSp add mod">
        <pc:chgData name="INOUE Kairi" userId="37abf050-d276-44b4-a30d-72332a8af079" providerId="ADAL" clId="{1DE6CFB5-8C92-4AC6-9A49-519F0275CB92}" dt="2026-06-20T13:26:26.908" v="12365" actId="20577"/>
        <pc:sldMkLst>
          <pc:docMk/>
          <pc:sldMk cId="3139548334" sldId="312"/>
        </pc:sldMkLst>
        <pc:spChg chg="mod">
          <ac:chgData name="INOUE Kairi" userId="37abf050-d276-44b4-a30d-72332a8af079" providerId="ADAL" clId="{1DE6CFB5-8C92-4AC6-9A49-519F0275CB92}" dt="2026-06-20T13:26:26.908" v="12365" actId="20577"/>
          <ac:spMkLst>
            <pc:docMk/>
            <pc:sldMk cId="3139548334" sldId="312"/>
            <ac:spMk id="4" creationId="{6A1F1D27-8727-C490-6B5E-D97FA867323F}"/>
          </ac:spMkLst>
        </pc:spChg>
        <pc:spChg chg="del">
          <ac:chgData name="INOUE Kairi" userId="37abf050-d276-44b4-a30d-72332a8af079" providerId="ADAL" clId="{1DE6CFB5-8C92-4AC6-9A49-519F0275CB92}" dt="2026-06-20T13:23:09.955" v="12307" actId="478"/>
          <ac:spMkLst>
            <pc:docMk/>
            <pc:sldMk cId="3139548334" sldId="312"/>
            <ac:spMk id="13" creationId="{B50393F7-5EDF-1CA9-DDDF-26C0373A2879}"/>
          </ac:spMkLst>
        </pc:spChg>
        <pc:spChg chg="del">
          <ac:chgData name="INOUE Kairi" userId="37abf050-d276-44b4-a30d-72332a8af079" providerId="ADAL" clId="{1DE6CFB5-8C92-4AC6-9A49-519F0275CB92}" dt="2026-06-20T13:23:09.955" v="12307" actId="478"/>
          <ac:spMkLst>
            <pc:docMk/>
            <pc:sldMk cId="3139548334" sldId="312"/>
            <ac:spMk id="15" creationId="{DF3A83A6-BD77-10A4-5F42-AC893CBD8683}"/>
          </ac:spMkLst>
        </pc:spChg>
        <pc:spChg chg="add mod">
          <ac:chgData name="INOUE Kairi" userId="37abf050-d276-44b4-a30d-72332a8af079" providerId="ADAL" clId="{1DE6CFB5-8C92-4AC6-9A49-519F0275CB92}" dt="2026-06-20T13:24:39.842" v="12330" actId="20577"/>
          <ac:spMkLst>
            <pc:docMk/>
            <pc:sldMk cId="3139548334" sldId="312"/>
            <ac:spMk id="19" creationId="{6017A263-6B5A-25C5-A8C0-32BC74C3B0E1}"/>
          </ac:spMkLst>
        </pc:spChg>
        <pc:spChg chg="add mod">
          <ac:chgData name="INOUE Kairi" userId="37abf050-d276-44b4-a30d-72332a8af079" providerId="ADAL" clId="{1DE6CFB5-8C92-4AC6-9A49-519F0275CB92}" dt="2026-06-20T13:24:27.497" v="12326"/>
          <ac:spMkLst>
            <pc:docMk/>
            <pc:sldMk cId="3139548334" sldId="312"/>
            <ac:spMk id="20" creationId="{A82AE7A1-6DEF-642B-D3A8-1286A9DEB752}"/>
          </ac:spMkLst>
        </pc:spChg>
        <pc:spChg chg="add mod">
          <ac:chgData name="INOUE Kairi" userId="37abf050-d276-44b4-a30d-72332a8af079" providerId="ADAL" clId="{1DE6CFB5-8C92-4AC6-9A49-519F0275CB92}" dt="2026-06-20T13:24:27.497" v="12326"/>
          <ac:spMkLst>
            <pc:docMk/>
            <pc:sldMk cId="3139548334" sldId="312"/>
            <ac:spMk id="21" creationId="{A0FE0FE5-27DE-DE81-31A6-9FFA9F71E720}"/>
          </ac:spMkLst>
        </pc:spChg>
        <pc:spChg chg="add mod">
          <ac:chgData name="INOUE Kairi" userId="37abf050-d276-44b4-a30d-72332a8af079" providerId="ADAL" clId="{1DE6CFB5-8C92-4AC6-9A49-519F0275CB92}" dt="2026-06-20T13:24:27.497" v="12326"/>
          <ac:spMkLst>
            <pc:docMk/>
            <pc:sldMk cId="3139548334" sldId="312"/>
            <ac:spMk id="22" creationId="{0519909E-4DD1-E708-C972-E2EFD8DF20E6}"/>
          </ac:spMkLst>
        </pc:spChg>
        <pc:spChg chg="add mod">
          <ac:chgData name="INOUE Kairi" userId="37abf050-d276-44b4-a30d-72332a8af079" providerId="ADAL" clId="{1DE6CFB5-8C92-4AC6-9A49-519F0275CB92}" dt="2026-06-20T13:24:27.497" v="12326"/>
          <ac:spMkLst>
            <pc:docMk/>
            <pc:sldMk cId="3139548334" sldId="312"/>
            <ac:spMk id="23" creationId="{5CD63E5D-EF0F-0585-B630-11F626049F98}"/>
          </ac:spMkLst>
        </pc:spChg>
        <pc:spChg chg="add mod">
          <ac:chgData name="INOUE Kairi" userId="37abf050-d276-44b4-a30d-72332a8af079" providerId="ADAL" clId="{1DE6CFB5-8C92-4AC6-9A49-519F0275CB92}" dt="2026-06-20T13:24:27.497" v="12326"/>
          <ac:spMkLst>
            <pc:docMk/>
            <pc:sldMk cId="3139548334" sldId="312"/>
            <ac:spMk id="24" creationId="{44E294F0-E14C-8902-52ED-314EC8454918}"/>
          </ac:spMkLst>
        </pc:spChg>
        <pc:grpChg chg="del">
          <ac:chgData name="INOUE Kairi" userId="37abf050-d276-44b4-a30d-72332a8af079" providerId="ADAL" clId="{1DE6CFB5-8C92-4AC6-9A49-519F0275CB92}" dt="2026-06-20T13:23:09.955" v="12307" actId="478"/>
          <ac:grpSpMkLst>
            <pc:docMk/>
            <pc:sldMk cId="3139548334" sldId="312"/>
            <ac:grpSpMk id="5" creationId="{9B620105-714F-D46B-1874-7EF0821F82A7}"/>
          </ac:grpSpMkLst>
        </pc:grpChg>
        <pc:picChg chg="add mod">
          <ac:chgData name="INOUE Kairi" userId="37abf050-d276-44b4-a30d-72332a8af079" providerId="ADAL" clId="{1DE6CFB5-8C92-4AC6-9A49-519F0275CB92}" dt="2026-06-20T13:24:27.497" v="12326"/>
          <ac:picMkLst>
            <pc:docMk/>
            <pc:sldMk cId="3139548334" sldId="312"/>
            <ac:picMk id="9" creationId="{137D95CB-DD66-F66B-9ECD-61548F259A6B}"/>
          </ac:picMkLst>
        </pc:picChg>
        <pc:picChg chg="mod">
          <ac:chgData name="INOUE Kairi" userId="37abf050-d276-44b4-a30d-72332a8af079" providerId="ADAL" clId="{1DE6CFB5-8C92-4AC6-9A49-519F0275CB92}" dt="2026-06-20T13:24:27.497" v="12326"/>
          <ac:picMkLst>
            <pc:docMk/>
            <pc:sldMk cId="3139548334" sldId="312"/>
            <ac:picMk id="12" creationId="{DD30FF64-A6C3-2AC7-60E2-9E5143BC0A44}"/>
          </ac:picMkLst>
        </pc:picChg>
        <pc:picChg chg="mod">
          <ac:chgData name="INOUE Kairi" userId="37abf050-d276-44b4-a30d-72332a8af079" providerId="ADAL" clId="{1DE6CFB5-8C92-4AC6-9A49-519F0275CB92}" dt="2026-06-20T13:24:27.497" v="12326"/>
          <ac:picMkLst>
            <pc:docMk/>
            <pc:sldMk cId="3139548334" sldId="312"/>
            <ac:picMk id="14" creationId="{23E85200-2815-E21E-DE6F-1C89500C8C32}"/>
          </ac:picMkLst>
        </pc:picChg>
        <pc:picChg chg="mod">
          <ac:chgData name="INOUE Kairi" userId="37abf050-d276-44b4-a30d-72332a8af079" providerId="ADAL" clId="{1DE6CFB5-8C92-4AC6-9A49-519F0275CB92}" dt="2026-06-20T13:24:27.497" v="12326"/>
          <ac:picMkLst>
            <pc:docMk/>
            <pc:sldMk cId="3139548334" sldId="312"/>
            <ac:picMk id="16" creationId="{07516F12-6D78-4A3A-8CC8-016A72DBF03C}"/>
          </ac:picMkLst>
        </pc:picChg>
        <pc:picChg chg="del">
          <ac:chgData name="INOUE Kairi" userId="37abf050-d276-44b4-a30d-72332a8af079" providerId="ADAL" clId="{1DE6CFB5-8C92-4AC6-9A49-519F0275CB92}" dt="2026-06-20T13:23:09.955" v="12307" actId="478"/>
          <ac:picMkLst>
            <pc:docMk/>
            <pc:sldMk cId="3139548334" sldId="312"/>
            <ac:picMk id="17" creationId="{921F43A4-F2AE-0DA3-09D2-3B9C81E5DA13}"/>
          </ac:picMkLst>
        </pc:picChg>
      </pc:sldChg>
      <pc:sldChg chg="addSp delSp modSp add mod">
        <pc:chgData name="INOUE Kairi" userId="37abf050-d276-44b4-a30d-72332a8af079" providerId="ADAL" clId="{1DE6CFB5-8C92-4AC6-9A49-519F0275CB92}" dt="2026-06-20T13:25:28.866" v="12352" actId="1035"/>
        <pc:sldMkLst>
          <pc:docMk/>
          <pc:sldMk cId="857700435" sldId="313"/>
        </pc:sldMkLst>
        <pc:spChg chg="add mod">
          <ac:chgData name="INOUE Kairi" userId="37abf050-d276-44b4-a30d-72332a8af079" providerId="ADAL" clId="{1DE6CFB5-8C92-4AC6-9A49-519F0275CB92}" dt="2026-06-20T13:25:09.212" v="12333"/>
          <ac:spMkLst>
            <pc:docMk/>
            <pc:sldMk cId="857700435" sldId="313"/>
            <ac:spMk id="3" creationId="{AD92E1A9-0D06-F868-C1DA-A4098951C68B}"/>
          </ac:spMkLst>
        </pc:spChg>
        <pc:spChg chg="del">
          <ac:chgData name="INOUE Kairi" userId="37abf050-d276-44b4-a30d-72332a8af079" providerId="ADAL" clId="{1DE6CFB5-8C92-4AC6-9A49-519F0275CB92}" dt="2026-06-20T13:25:01.752" v="12332" actId="478"/>
          <ac:spMkLst>
            <pc:docMk/>
            <pc:sldMk cId="857700435" sldId="313"/>
            <ac:spMk id="7" creationId="{BB9805FB-4F7E-7F14-E870-B746BF17D442}"/>
          </ac:spMkLst>
        </pc:spChg>
        <pc:spChg chg="add mod">
          <ac:chgData name="INOUE Kairi" userId="37abf050-d276-44b4-a30d-72332a8af079" providerId="ADAL" clId="{1DE6CFB5-8C92-4AC6-9A49-519F0275CB92}" dt="2026-06-20T13:25:22.690" v="12345" actId="1037"/>
          <ac:spMkLst>
            <pc:docMk/>
            <pc:sldMk cId="857700435" sldId="313"/>
            <ac:spMk id="8" creationId="{2E20B087-5122-84D4-4EA2-900A3E42424E}"/>
          </ac:spMkLst>
        </pc:spChg>
        <pc:spChg chg="del">
          <ac:chgData name="INOUE Kairi" userId="37abf050-d276-44b4-a30d-72332a8af079" providerId="ADAL" clId="{1DE6CFB5-8C92-4AC6-9A49-519F0275CB92}" dt="2026-06-20T13:25:01.752" v="12332" actId="478"/>
          <ac:spMkLst>
            <pc:docMk/>
            <pc:sldMk cId="857700435" sldId="313"/>
            <ac:spMk id="9" creationId="{88143B02-CF28-4333-96E5-CF4A65AA0F04}"/>
          </ac:spMkLst>
        </pc:spChg>
        <pc:spChg chg="del">
          <ac:chgData name="INOUE Kairi" userId="37abf050-d276-44b4-a30d-72332a8af079" providerId="ADAL" clId="{1DE6CFB5-8C92-4AC6-9A49-519F0275CB92}" dt="2026-06-20T13:25:01.752" v="12332" actId="478"/>
          <ac:spMkLst>
            <pc:docMk/>
            <pc:sldMk cId="857700435" sldId="313"/>
            <ac:spMk id="10" creationId="{0255D217-6D45-27EA-0B7B-531E1A480F16}"/>
          </ac:spMkLst>
        </pc:spChg>
        <pc:spChg chg="add mod">
          <ac:chgData name="INOUE Kairi" userId="37abf050-d276-44b4-a30d-72332a8af079" providerId="ADAL" clId="{1DE6CFB5-8C92-4AC6-9A49-519F0275CB92}" dt="2026-06-20T13:25:28.866" v="12352" actId="1035"/>
          <ac:spMkLst>
            <pc:docMk/>
            <pc:sldMk cId="857700435" sldId="313"/>
            <ac:spMk id="11" creationId="{7588D4D5-5545-3CD1-3ABC-7D74A9DC59B4}"/>
          </ac:spMkLst>
        </pc:spChg>
        <pc:spChg chg="add del mod">
          <ac:chgData name="INOUE Kairi" userId="37abf050-d276-44b4-a30d-72332a8af079" providerId="ADAL" clId="{1DE6CFB5-8C92-4AC6-9A49-519F0275CB92}" dt="2026-06-20T13:25:13.997" v="12334" actId="478"/>
          <ac:spMkLst>
            <pc:docMk/>
            <pc:sldMk cId="857700435" sldId="313"/>
            <ac:spMk id="13" creationId="{8BF3F0EF-FA98-BB07-3E4F-96F18CA3A96B}"/>
          </ac:spMkLst>
        </pc:spChg>
        <pc:picChg chg="add mod">
          <ac:chgData name="INOUE Kairi" userId="37abf050-d276-44b4-a30d-72332a8af079" providerId="ADAL" clId="{1DE6CFB5-8C92-4AC6-9A49-519F0275CB92}" dt="2026-06-20T13:25:09.212" v="12333"/>
          <ac:picMkLst>
            <pc:docMk/>
            <pc:sldMk cId="857700435" sldId="313"/>
            <ac:picMk id="6" creationId="{8F370594-22BC-6DAD-EA30-D3296C54F755}"/>
          </ac:picMkLst>
        </pc:picChg>
        <pc:picChg chg="del">
          <ac:chgData name="INOUE Kairi" userId="37abf050-d276-44b4-a30d-72332a8af079" providerId="ADAL" clId="{1DE6CFB5-8C92-4AC6-9A49-519F0275CB92}" dt="2026-06-20T13:25:01.752" v="12332" actId="478"/>
          <ac:picMkLst>
            <pc:docMk/>
            <pc:sldMk cId="857700435" sldId="313"/>
            <ac:picMk id="12" creationId="{50581141-FD94-0D5F-7EDC-0C8540C06369}"/>
          </ac:picMkLst>
        </pc:picChg>
      </pc:sldChg>
      <pc:sldChg chg="addSp delSp modSp add mod">
        <pc:chgData name="INOUE Kairi" userId="37abf050-d276-44b4-a30d-72332a8af079" providerId="ADAL" clId="{1DE6CFB5-8C92-4AC6-9A49-519F0275CB92}" dt="2026-06-20T13:26:10.310" v="12357" actId="20577"/>
        <pc:sldMkLst>
          <pc:docMk/>
          <pc:sldMk cId="2339060674" sldId="314"/>
        </pc:sldMkLst>
        <pc:spChg chg="del">
          <ac:chgData name="INOUE Kairi" userId="37abf050-d276-44b4-a30d-72332a8af079" providerId="ADAL" clId="{1DE6CFB5-8C92-4AC6-9A49-519F0275CB92}" dt="2026-06-20T13:25:56.500" v="12354" actId="478"/>
          <ac:spMkLst>
            <pc:docMk/>
            <pc:sldMk cId="2339060674" sldId="314"/>
            <ac:spMk id="3" creationId="{F92EAD56-4C3C-C1FE-ACF4-507D5AC1C615}"/>
          </ac:spMkLst>
        </pc:spChg>
        <pc:spChg chg="mod">
          <ac:chgData name="INOUE Kairi" userId="37abf050-d276-44b4-a30d-72332a8af079" providerId="ADAL" clId="{1DE6CFB5-8C92-4AC6-9A49-519F0275CB92}" dt="2026-06-20T13:26:10.310" v="12357" actId="20577"/>
          <ac:spMkLst>
            <pc:docMk/>
            <pc:sldMk cId="2339060674" sldId="314"/>
            <ac:spMk id="4" creationId="{8E4BF008-4433-884A-B1FE-B7DDC1EB3F46}"/>
          </ac:spMkLst>
        </pc:spChg>
        <pc:spChg chg="add mod">
          <ac:chgData name="INOUE Kairi" userId="37abf050-d276-44b4-a30d-72332a8af079" providerId="ADAL" clId="{1DE6CFB5-8C92-4AC6-9A49-519F0275CB92}" dt="2026-06-20T13:26:05.366" v="12355"/>
          <ac:spMkLst>
            <pc:docMk/>
            <pc:sldMk cId="2339060674" sldId="314"/>
            <ac:spMk id="7" creationId="{636AE1E2-976B-44E4-EDD7-A411F32CAFC6}"/>
          </ac:spMkLst>
        </pc:spChg>
        <pc:spChg chg="del">
          <ac:chgData name="INOUE Kairi" userId="37abf050-d276-44b4-a30d-72332a8af079" providerId="ADAL" clId="{1DE6CFB5-8C92-4AC6-9A49-519F0275CB92}" dt="2026-06-20T13:25:56.500" v="12354" actId="478"/>
          <ac:spMkLst>
            <pc:docMk/>
            <pc:sldMk cId="2339060674" sldId="314"/>
            <ac:spMk id="8" creationId="{5E0A3417-F153-27E7-1D0C-9C777919960F}"/>
          </ac:spMkLst>
        </pc:spChg>
        <pc:spChg chg="del">
          <ac:chgData name="INOUE Kairi" userId="37abf050-d276-44b4-a30d-72332a8af079" providerId="ADAL" clId="{1DE6CFB5-8C92-4AC6-9A49-519F0275CB92}" dt="2026-06-20T13:25:56.500" v="12354" actId="478"/>
          <ac:spMkLst>
            <pc:docMk/>
            <pc:sldMk cId="2339060674" sldId="314"/>
            <ac:spMk id="11" creationId="{EC4C713C-B191-9757-03EA-50F770E9F8C9}"/>
          </ac:spMkLst>
        </pc:spChg>
        <pc:spChg chg="add mod">
          <ac:chgData name="INOUE Kairi" userId="37abf050-d276-44b4-a30d-72332a8af079" providerId="ADAL" clId="{1DE6CFB5-8C92-4AC6-9A49-519F0275CB92}" dt="2026-06-20T13:26:05.366" v="12355"/>
          <ac:spMkLst>
            <pc:docMk/>
            <pc:sldMk cId="2339060674" sldId="314"/>
            <ac:spMk id="13" creationId="{5C1266B6-E782-657F-AF20-281A87F4E3B1}"/>
          </ac:spMkLst>
        </pc:spChg>
        <pc:spChg chg="add mod">
          <ac:chgData name="INOUE Kairi" userId="37abf050-d276-44b4-a30d-72332a8af079" providerId="ADAL" clId="{1DE6CFB5-8C92-4AC6-9A49-519F0275CB92}" dt="2026-06-20T13:26:05.366" v="12355"/>
          <ac:spMkLst>
            <pc:docMk/>
            <pc:sldMk cId="2339060674" sldId="314"/>
            <ac:spMk id="14" creationId="{8C09E172-0051-8A18-0E53-B5869E42BA53}"/>
          </ac:spMkLst>
        </pc:spChg>
        <pc:spChg chg="add mod">
          <ac:chgData name="INOUE Kairi" userId="37abf050-d276-44b4-a30d-72332a8af079" providerId="ADAL" clId="{1DE6CFB5-8C92-4AC6-9A49-519F0275CB92}" dt="2026-06-20T13:26:05.366" v="12355"/>
          <ac:spMkLst>
            <pc:docMk/>
            <pc:sldMk cId="2339060674" sldId="314"/>
            <ac:spMk id="15" creationId="{8164661A-8509-2FB4-0045-ED37C4745635}"/>
          </ac:spMkLst>
        </pc:spChg>
        <pc:spChg chg="add mod">
          <ac:chgData name="INOUE Kairi" userId="37abf050-d276-44b4-a30d-72332a8af079" providerId="ADAL" clId="{1DE6CFB5-8C92-4AC6-9A49-519F0275CB92}" dt="2026-06-20T13:26:05.366" v="12355"/>
          <ac:spMkLst>
            <pc:docMk/>
            <pc:sldMk cId="2339060674" sldId="314"/>
            <ac:spMk id="17" creationId="{E8936DC1-DED9-E72A-A4CE-5F65F575E9DB}"/>
          </ac:spMkLst>
        </pc:spChg>
        <pc:spChg chg="add mod">
          <ac:chgData name="INOUE Kairi" userId="37abf050-d276-44b4-a30d-72332a8af079" providerId="ADAL" clId="{1DE6CFB5-8C92-4AC6-9A49-519F0275CB92}" dt="2026-06-20T13:26:05.366" v="12355"/>
          <ac:spMkLst>
            <pc:docMk/>
            <pc:sldMk cId="2339060674" sldId="314"/>
            <ac:spMk id="18" creationId="{8B54E401-BFA6-7DD0-BCC6-0F6A1DA8CDFE}"/>
          </ac:spMkLst>
        </pc:spChg>
        <pc:spChg chg="add mod">
          <ac:chgData name="INOUE Kairi" userId="37abf050-d276-44b4-a30d-72332a8af079" providerId="ADAL" clId="{1DE6CFB5-8C92-4AC6-9A49-519F0275CB92}" dt="2026-06-20T13:26:05.366" v="12355"/>
          <ac:spMkLst>
            <pc:docMk/>
            <pc:sldMk cId="2339060674" sldId="314"/>
            <ac:spMk id="19" creationId="{70261A05-1ACB-8AF3-691A-5812D57F9E1D}"/>
          </ac:spMkLst>
        </pc:spChg>
        <pc:spChg chg="add mod">
          <ac:chgData name="INOUE Kairi" userId="37abf050-d276-44b4-a30d-72332a8af079" providerId="ADAL" clId="{1DE6CFB5-8C92-4AC6-9A49-519F0275CB92}" dt="2026-06-20T13:26:05.366" v="12355"/>
          <ac:spMkLst>
            <pc:docMk/>
            <pc:sldMk cId="2339060674" sldId="314"/>
            <ac:spMk id="20" creationId="{FDD50B8E-65D8-3F55-D037-DE8FB235B8E1}"/>
          </ac:spMkLst>
        </pc:spChg>
        <pc:spChg chg="add mod">
          <ac:chgData name="INOUE Kairi" userId="37abf050-d276-44b4-a30d-72332a8af079" providerId="ADAL" clId="{1DE6CFB5-8C92-4AC6-9A49-519F0275CB92}" dt="2026-06-20T13:26:05.366" v="12355"/>
          <ac:spMkLst>
            <pc:docMk/>
            <pc:sldMk cId="2339060674" sldId="314"/>
            <ac:spMk id="21" creationId="{FD7F07AA-8AAD-581F-8F1F-A2D82086D932}"/>
          </ac:spMkLst>
        </pc:spChg>
        <pc:spChg chg="add mod">
          <ac:chgData name="INOUE Kairi" userId="37abf050-d276-44b4-a30d-72332a8af079" providerId="ADAL" clId="{1DE6CFB5-8C92-4AC6-9A49-519F0275CB92}" dt="2026-06-20T13:26:05.366" v="12355"/>
          <ac:spMkLst>
            <pc:docMk/>
            <pc:sldMk cId="2339060674" sldId="314"/>
            <ac:spMk id="22" creationId="{973906F5-8395-3CF7-30CC-697A309E5E2E}"/>
          </ac:spMkLst>
        </pc:spChg>
        <pc:picChg chg="del">
          <ac:chgData name="INOUE Kairi" userId="37abf050-d276-44b4-a30d-72332a8af079" providerId="ADAL" clId="{1DE6CFB5-8C92-4AC6-9A49-519F0275CB92}" dt="2026-06-20T13:25:56.500" v="12354" actId="478"/>
          <ac:picMkLst>
            <pc:docMk/>
            <pc:sldMk cId="2339060674" sldId="314"/>
            <ac:picMk id="6" creationId="{3007B041-A7E4-82FE-88B7-EEDE5106FABB}"/>
          </ac:picMkLst>
        </pc:picChg>
      </pc:sldChg>
      <pc:sldChg chg="addSp modSp new">
        <pc:chgData name="INOUE Kairi" userId="37abf050-d276-44b4-a30d-72332a8af079" providerId="ADAL" clId="{1DE6CFB5-8C92-4AC6-9A49-519F0275CB92}" dt="2026-06-20T13:27:01.120" v="12368"/>
        <pc:sldMkLst>
          <pc:docMk/>
          <pc:sldMk cId="2916522553" sldId="315"/>
        </pc:sldMkLst>
        <pc:spChg chg="add mod">
          <ac:chgData name="INOUE Kairi" userId="37abf050-d276-44b4-a30d-72332a8af079" providerId="ADAL" clId="{1DE6CFB5-8C92-4AC6-9A49-519F0275CB92}" dt="2026-06-20T13:26:54.926" v="12367"/>
          <ac:spMkLst>
            <pc:docMk/>
            <pc:sldMk cId="2916522553" sldId="315"/>
            <ac:spMk id="3" creationId="{B9BEF448-64F1-8EC4-CEBD-A3299867EDBA}"/>
          </ac:spMkLst>
        </pc:spChg>
        <pc:spChg chg="add mod">
          <ac:chgData name="INOUE Kairi" userId="37abf050-d276-44b4-a30d-72332a8af079" providerId="ADAL" clId="{1DE6CFB5-8C92-4AC6-9A49-519F0275CB92}" dt="2026-06-20T13:26:54.926" v="12367"/>
          <ac:spMkLst>
            <pc:docMk/>
            <pc:sldMk cId="2916522553" sldId="315"/>
            <ac:spMk id="4" creationId="{074B5166-A52C-AAD5-8F7A-C3530575B286}"/>
          </ac:spMkLst>
        </pc:spChg>
        <pc:spChg chg="add mod">
          <ac:chgData name="INOUE Kairi" userId="37abf050-d276-44b4-a30d-72332a8af079" providerId="ADAL" clId="{1DE6CFB5-8C92-4AC6-9A49-519F0275CB92}" dt="2026-06-20T13:26:54.926" v="12367"/>
          <ac:spMkLst>
            <pc:docMk/>
            <pc:sldMk cId="2916522553" sldId="315"/>
            <ac:spMk id="5" creationId="{70FDEC55-619A-A9E9-065C-CBADA467F030}"/>
          </ac:spMkLst>
        </pc:spChg>
        <pc:spChg chg="add mod">
          <ac:chgData name="INOUE Kairi" userId="37abf050-d276-44b4-a30d-72332a8af079" providerId="ADAL" clId="{1DE6CFB5-8C92-4AC6-9A49-519F0275CB92}" dt="2026-06-20T13:26:54.926" v="12367"/>
          <ac:spMkLst>
            <pc:docMk/>
            <pc:sldMk cId="2916522553" sldId="315"/>
            <ac:spMk id="6" creationId="{A1ACBDA9-D31C-B7A1-D557-BE7132A4601B}"/>
          </ac:spMkLst>
        </pc:spChg>
        <pc:spChg chg="add mod">
          <ac:chgData name="INOUE Kairi" userId="37abf050-d276-44b4-a30d-72332a8af079" providerId="ADAL" clId="{1DE6CFB5-8C92-4AC6-9A49-519F0275CB92}" dt="2026-06-20T13:27:01.120" v="12368"/>
          <ac:spMkLst>
            <pc:docMk/>
            <pc:sldMk cId="2916522553" sldId="315"/>
            <ac:spMk id="7" creationId="{3870F1CF-B8EB-0678-6139-795842E4C6D2}"/>
          </ac:spMkLst>
        </pc:spChg>
        <pc:spChg chg="add mod">
          <ac:chgData name="INOUE Kairi" userId="37abf050-d276-44b4-a30d-72332a8af079" providerId="ADAL" clId="{1DE6CFB5-8C92-4AC6-9A49-519F0275CB92}" dt="2026-06-20T13:27:01.120" v="12368"/>
          <ac:spMkLst>
            <pc:docMk/>
            <pc:sldMk cId="2916522553" sldId="315"/>
            <ac:spMk id="8" creationId="{2FDC4AB5-EAB2-3ABA-B59E-BA483662B8F5}"/>
          </ac:spMkLst>
        </pc:spChg>
        <pc:picChg chg="add mod">
          <ac:chgData name="INOUE Kairi" userId="37abf050-d276-44b4-a30d-72332a8af079" providerId="ADAL" clId="{1DE6CFB5-8C92-4AC6-9A49-519F0275CB92}" dt="2026-06-20T13:26:54.926" v="12367"/>
          <ac:picMkLst>
            <pc:docMk/>
            <pc:sldMk cId="2916522553" sldId="315"/>
            <ac:picMk id="2" creationId="{B9F891AD-FEDE-DBEA-47B7-7FD85EBA5358}"/>
          </ac:picMkLst>
        </pc:picChg>
      </pc:sldChg>
      <pc:sldChg chg="addSp modSp new">
        <pc:chgData name="INOUE Kairi" userId="37abf050-d276-44b4-a30d-72332a8af079" providerId="ADAL" clId="{1DE6CFB5-8C92-4AC6-9A49-519F0275CB92}" dt="2026-06-20T13:27:16.141" v="12371"/>
        <pc:sldMkLst>
          <pc:docMk/>
          <pc:sldMk cId="484840262" sldId="316"/>
        </pc:sldMkLst>
        <pc:spChg chg="add mod">
          <ac:chgData name="INOUE Kairi" userId="37abf050-d276-44b4-a30d-72332a8af079" providerId="ADAL" clId="{1DE6CFB5-8C92-4AC6-9A49-519F0275CB92}" dt="2026-06-20T13:27:10.996" v="12370"/>
          <ac:spMkLst>
            <pc:docMk/>
            <pc:sldMk cId="484840262" sldId="316"/>
            <ac:spMk id="9" creationId="{BB77BE76-C5FE-C4A5-37E9-240E74248E0C}"/>
          </ac:spMkLst>
        </pc:spChg>
        <pc:spChg chg="add mod">
          <ac:chgData name="INOUE Kairi" userId="37abf050-d276-44b4-a30d-72332a8af079" providerId="ADAL" clId="{1DE6CFB5-8C92-4AC6-9A49-519F0275CB92}" dt="2026-06-20T13:27:10.996" v="12370"/>
          <ac:spMkLst>
            <pc:docMk/>
            <pc:sldMk cId="484840262" sldId="316"/>
            <ac:spMk id="10" creationId="{EF24861C-F385-C7FC-7410-E840FE471517}"/>
          </ac:spMkLst>
        </pc:spChg>
        <pc:spChg chg="add mod">
          <ac:chgData name="INOUE Kairi" userId="37abf050-d276-44b4-a30d-72332a8af079" providerId="ADAL" clId="{1DE6CFB5-8C92-4AC6-9A49-519F0275CB92}" dt="2026-06-20T13:27:10.996" v="12370"/>
          <ac:spMkLst>
            <pc:docMk/>
            <pc:sldMk cId="484840262" sldId="316"/>
            <ac:spMk id="11" creationId="{921189CE-FF8C-7BB2-5C71-3258C46768B9}"/>
          </ac:spMkLst>
        </pc:spChg>
        <pc:spChg chg="add mod">
          <ac:chgData name="INOUE Kairi" userId="37abf050-d276-44b4-a30d-72332a8af079" providerId="ADAL" clId="{1DE6CFB5-8C92-4AC6-9A49-519F0275CB92}" dt="2026-06-20T13:27:16.141" v="12371"/>
          <ac:spMkLst>
            <pc:docMk/>
            <pc:sldMk cId="484840262" sldId="316"/>
            <ac:spMk id="12" creationId="{D4D809FB-F4A4-6635-9016-0D8A88890AC4}"/>
          </ac:spMkLst>
        </pc:spChg>
        <pc:spChg chg="add mod">
          <ac:chgData name="INOUE Kairi" userId="37abf050-d276-44b4-a30d-72332a8af079" providerId="ADAL" clId="{1DE6CFB5-8C92-4AC6-9A49-519F0275CB92}" dt="2026-06-20T13:27:16.141" v="12371"/>
          <ac:spMkLst>
            <pc:docMk/>
            <pc:sldMk cId="484840262" sldId="316"/>
            <ac:spMk id="13" creationId="{AB7D2BF0-DB35-8CB8-0D82-62E41F9DDFAC}"/>
          </ac:spMkLst>
        </pc:spChg>
        <pc:picChg chg="add mod">
          <ac:chgData name="INOUE Kairi" userId="37abf050-d276-44b4-a30d-72332a8af079" providerId="ADAL" clId="{1DE6CFB5-8C92-4AC6-9A49-519F0275CB92}" dt="2026-06-20T13:27:10.996" v="12370"/>
          <ac:picMkLst>
            <pc:docMk/>
            <pc:sldMk cId="484840262" sldId="316"/>
            <ac:picMk id="2" creationId="{1C4FC6B4-800A-80E8-572B-59E07942E37D}"/>
          </ac:picMkLst>
        </pc:picChg>
        <pc:cxnChg chg="add mod">
          <ac:chgData name="INOUE Kairi" userId="37abf050-d276-44b4-a30d-72332a8af079" providerId="ADAL" clId="{1DE6CFB5-8C92-4AC6-9A49-519F0275CB92}" dt="2026-06-20T13:27:10.996" v="12370"/>
          <ac:cxnSpMkLst>
            <pc:docMk/>
            <pc:sldMk cId="484840262" sldId="316"/>
            <ac:cxnSpMk id="3" creationId="{948FD153-D95F-5E93-E641-8348EA11B3FC}"/>
          </ac:cxnSpMkLst>
        </pc:cxnChg>
        <pc:cxnChg chg="add mod">
          <ac:chgData name="INOUE Kairi" userId="37abf050-d276-44b4-a30d-72332a8af079" providerId="ADAL" clId="{1DE6CFB5-8C92-4AC6-9A49-519F0275CB92}" dt="2026-06-20T13:27:10.996" v="12370"/>
          <ac:cxnSpMkLst>
            <pc:docMk/>
            <pc:sldMk cId="484840262" sldId="316"/>
            <ac:cxnSpMk id="4" creationId="{5D263296-348C-8339-96EA-6FC9F0D483BF}"/>
          </ac:cxnSpMkLst>
        </pc:cxnChg>
        <pc:cxnChg chg="add mod">
          <ac:chgData name="INOUE Kairi" userId="37abf050-d276-44b4-a30d-72332a8af079" providerId="ADAL" clId="{1DE6CFB5-8C92-4AC6-9A49-519F0275CB92}" dt="2026-06-20T13:27:10.996" v="12370"/>
          <ac:cxnSpMkLst>
            <pc:docMk/>
            <pc:sldMk cId="484840262" sldId="316"/>
            <ac:cxnSpMk id="5" creationId="{13006E2F-284A-DC54-ED28-85163EBEFBDF}"/>
          </ac:cxnSpMkLst>
        </pc:cxnChg>
        <pc:cxnChg chg="add mod">
          <ac:chgData name="INOUE Kairi" userId="37abf050-d276-44b4-a30d-72332a8af079" providerId="ADAL" clId="{1DE6CFB5-8C92-4AC6-9A49-519F0275CB92}" dt="2026-06-20T13:27:10.996" v="12370"/>
          <ac:cxnSpMkLst>
            <pc:docMk/>
            <pc:sldMk cId="484840262" sldId="316"/>
            <ac:cxnSpMk id="6" creationId="{8287C759-9AD4-E247-0D69-ACB3539DB895}"/>
          </ac:cxnSpMkLst>
        </pc:cxnChg>
        <pc:cxnChg chg="add mod">
          <ac:chgData name="INOUE Kairi" userId="37abf050-d276-44b4-a30d-72332a8af079" providerId="ADAL" clId="{1DE6CFB5-8C92-4AC6-9A49-519F0275CB92}" dt="2026-06-20T13:27:10.996" v="12370"/>
          <ac:cxnSpMkLst>
            <pc:docMk/>
            <pc:sldMk cId="484840262" sldId="316"/>
            <ac:cxnSpMk id="7" creationId="{216AE70D-9DE8-D5F5-B883-A13E37B4BA67}"/>
          </ac:cxnSpMkLst>
        </pc:cxnChg>
        <pc:cxnChg chg="add mod">
          <ac:chgData name="INOUE Kairi" userId="37abf050-d276-44b4-a30d-72332a8af079" providerId="ADAL" clId="{1DE6CFB5-8C92-4AC6-9A49-519F0275CB92}" dt="2026-06-20T13:27:10.996" v="12370"/>
          <ac:cxnSpMkLst>
            <pc:docMk/>
            <pc:sldMk cId="484840262" sldId="316"/>
            <ac:cxnSpMk id="8" creationId="{7AE5B6D9-8896-5E6A-F0D1-1BE86DBBA587}"/>
          </ac:cxnSpMkLst>
        </pc:cxnChg>
      </pc:sldChg>
      <pc:sldChg chg="addSp modSp new mod">
        <pc:chgData name="INOUE Kairi" userId="37abf050-d276-44b4-a30d-72332a8af079" providerId="ADAL" clId="{1DE6CFB5-8C92-4AC6-9A49-519F0275CB92}" dt="2026-06-20T13:28:44.855" v="12380" actId="1076"/>
        <pc:sldMkLst>
          <pc:docMk/>
          <pc:sldMk cId="1472577362" sldId="317"/>
        </pc:sldMkLst>
        <pc:spChg chg="add mod">
          <ac:chgData name="INOUE Kairi" userId="37abf050-d276-44b4-a30d-72332a8af079" providerId="ADAL" clId="{1DE6CFB5-8C92-4AC6-9A49-519F0275CB92}" dt="2026-06-20T13:28:32.028" v="12374"/>
          <ac:spMkLst>
            <pc:docMk/>
            <pc:sldMk cId="1472577362" sldId="317"/>
            <ac:spMk id="3" creationId="{CD130515-464D-B9CB-4E2D-0090DC27DE2D}"/>
          </ac:spMkLst>
        </pc:spChg>
        <pc:spChg chg="add mod">
          <ac:chgData name="INOUE Kairi" userId="37abf050-d276-44b4-a30d-72332a8af079" providerId="ADAL" clId="{1DE6CFB5-8C92-4AC6-9A49-519F0275CB92}" dt="2026-06-20T13:28:32.028" v="12374"/>
          <ac:spMkLst>
            <pc:docMk/>
            <pc:sldMk cId="1472577362" sldId="317"/>
            <ac:spMk id="4" creationId="{635E47A4-58AF-8629-A0CE-D4E8BE9D2155}"/>
          </ac:spMkLst>
        </pc:spChg>
        <pc:picChg chg="add mod ord">
          <ac:chgData name="INOUE Kairi" userId="37abf050-d276-44b4-a30d-72332a8af079" providerId="ADAL" clId="{1DE6CFB5-8C92-4AC6-9A49-519F0275CB92}" dt="2026-06-20T13:28:44.855" v="12380" actId="1076"/>
          <ac:picMkLst>
            <pc:docMk/>
            <pc:sldMk cId="1472577362" sldId="317"/>
            <ac:picMk id="2" creationId="{194671CA-D3F9-F232-69D8-2501B5CB72D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qu365-my.sharepoint.com/personal/inoue_kairi_992_s_kyushu-u_ac_jp/Documents/graph_craft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qu365-my.sharepoint.com/personal/inoue_kairi_992_s_kyushu-u_ac_jp/Documents/graph_craft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qu365-my.sharepoint.com/personal/inoue_kairi_992_s_kyushu-u_ac_jp/Documents/graph_craftin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qu365-my.sharepoint.com/personal/inoue_kairi_992_s_kyushu-u_ac_jp/Documents/graph_crafting.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65086368328264"/>
          <c:y val="7.1166993280987545E-3"/>
          <c:w val="0.57031778222268747"/>
          <c:h val="0.68869838232510394"/>
        </c:manualLayout>
      </c:layout>
      <c:doughnutChart>
        <c:varyColors val="1"/>
        <c:ser>
          <c:idx val="0"/>
          <c:order val="0"/>
          <c:spPr>
            <a:ln>
              <a:solidFill>
                <a:schemeClr val="tx1"/>
              </a:solidFill>
            </a:ln>
          </c:spPr>
          <c:dPt>
            <c:idx val="0"/>
            <c:bubble3D val="0"/>
            <c:spPr>
              <a:pattFill prst="wdDnDiag">
                <a:fgClr>
                  <a:schemeClr val="accent3">
                    <a:lumMod val="20000"/>
                    <a:lumOff val="80000"/>
                  </a:schemeClr>
                </a:fgClr>
                <a:bgClr>
                  <a:schemeClr val="bg1"/>
                </a:bgClr>
              </a:pattFill>
              <a:ln w="19050">
                <a:solidFill>
                  <a:schemeClr val="tx1"/>
                </a:solidFill>
              </a:ln>
              <a:effectLst/>
            </c:spPr>
            <c:extLst>
              <c:ext xmlns:c16="http://schemas.microsoft.com/office/drawing/2014/chart" uri="{C3380CC4-5D6E-409C-BE32-E72D297353CC}">
                <c16:uniqueId val="{00000001-EC39-40EC-B313-A17815FF9C4C}"/>
              </c:ext>
            </c:extLst>
          </c:dPt>
          <c:dPt>
            <c:idx val="1"/>
            <c:bubble3D val="0"/>
            <c:spPr>
              <a:pattFill prst="pct80">
                <a:fgClr>
                  <a:schemeClr val="accent1">
                    <a:lumMod val="40000"/>
                    <a:lumOff val="60000"/>
                  </a:schemeClr>
                </a:fgClr>
                <a:bgClr>
                  <a:schemeClr val="bg1"/>
                </a:bgClr>
              </a:pattFill>
              <a:ln w="19050">
                <a:solidFill>
                  <a:schemeClr val="tx1"/>
                </a:solidFill>
              </a:ln>
              <a:effectLst/>
            </c:spPr>
            <c:extLst>
              <c:ext xmlns:c16="http://schemas.microsoft.com/office/drawing/2014/chart" uri="{C3380CC4-5D6E-409C-BE32-E72D297353CC}">
                <c16:uniqueId val="{00000003-EC39-40EC-B313-A17815FF9C4C}"/>
              </c:ext>
            </c:extLst>
          </c:dPt>
          <c:dPt>
            <c:idx val="2"/>
            <c:bubble3D val="0"/>
            <c:spPr>
              <a:pattFill prst="pct40">
                <a:fgClr>
                  <a:srgbClr val="00B050"/>
                </a:fgClr>
                <a:bgClr>
                  <a:schemeClr val="bg1"/>
                </a:bgClr>
              </a:pattFill>
              <a:ln w="19050">
                <a:solidFill>
                  <a:schemeClr val="tx1"/>
                </a:solidFill>
              </a:ln>
              <a:effectLst/>
            </c:spPr>
            <c:extLst>
              <c:ext xmlns:c16="http://schemas.microsoft.com/office/drawing/2014/chart" uri="{C3380CC4-5D6E-409C-BE32-E72D297353CC}">
                <c16:uniqueId val="{00000005-EC39-40EC-B313-A17815FF9C4C}"/>
              </c:ext>
            </c:extLst>
          </c:dPt>
          <c:dPt>
            <c:idx val="3"/>
            <c:bubble3D val="0"/>
            <c:spPr>
              <a:pattFill prst="smConfetti">
                <a:fgClr>
                  <a:srgbClr val="FF0000"/>
                </a:fgClr>
                <a:bgClr>
                  <a:schemeClr val="bg1"/>
                </a:bgClr>
              </a:pattFill>
              <a:ln w="19050">
                <a:solidFill>
                  <a:schemeClr val="tx1"/>
                </a:solidFill>
              </a:ln>
              <a:effectLst/>
            </c:spPr>
            <c:extLst>
              <c:ext xmlns:c16="http://schemas.microsoft.com/office/drawing/2014/chart" uri="{C3380CC4-5D6E-409C-BE32-E72D297353CC}">
                <c16:uniqueId val="{00000007-EC39-40EC-B313-A17815FF9C4C}"/>
              </c:ext>
            </c:extLst>
          </c:dPt>
          <c:dPt>
            <c:idx val="4"/>
            <c:bubble3D val="0"/>
            <c:spPr>
              <a:pattFill prst="pct30">
                <a:fgClr>
                  <a:schemeClr val="accent5"/>
                </a:fgClr>
                <a:bgClr>
                  <a:schemeClr val="bg1"/>
                </a:bgClr>
              </a:pattFill>
              <a:ln w="19050">
                <a:solidFill>
                  <a:schemeClr val="tx1"/>
                </a:solidFill>
              </a:ln>
              <a:effectLst/>
            </c:spPr>
            <c:extLst>
              <c:ext xmlns:c16="http://schemas.microsoft.com/office/drawing/2014/chart" uri="{C3380CC4-5D6E-409C-BE32-E72D297353CC}">
                <c16:uniqueId val="{00000009-EC39-40EC-B313-A17815FF9C4C}"/>
              </c:ext>
            </c:extLst>
          </c:dPt>
          <c:dPt>
            <c:idx val="5"/>
            <c:bubble3D val="0"/>
            <c:spPr>
              <a:pattFill prst="pct75">
                <a:fgClr>
                  <a:srgbClr val="FFFF00"/>
                </a:fgClr>
                <a:bgClr>
                  <a:schemeClr val="bg1"/>
                </a:bgClr>
              </a:pattFill>
              <a:ln w="19050">
                <a:solidFill>
                  <a:schemeClr val="tx1"/>
                </a:solidFill>
              </a:ln>
              <a:effectLst/>
            </c:spPr>
            <c:extLst>
              <c:ext xmlns:c16="http://schemas.microsoft.com/office/drawing/2014/chart" uri="{C3380CC4-5D6E-409C-BE32-E72D297353CC}">
                <c16:uniqueId val="{0000000B-EC39-40EC-B313-A17815FF9C4C}"/>
              </c:ext>
            </c:extLst>
          </c:dPt>
          <c:dPt>
            <c:idx val="6"/>
            <c:bubble3D val="0"/>
            <c:spPr>
              <a:solidFill>
                <a:schemeClr val="accent1">
                  <a:lumMod val="20000"/>
                  <a:lumOff val="80000"/>
                </a:schemeClr>
              </a:solidFill>
              <a:ln w="19050">
                <a:solidFill>
                  <a:schemeClr val="tx1"/>
                </a:solidFill>
              </a:ln>
              <a:effectLst/>
            </c:spPr>
            <c:extLst>
              <c:ext xmlns:c16="http://schemas.microsoft.com/office/drawing/2014/chart" uri="{C3380CC4-5D6E-409C-BE32-E72D297353CC}">
                <c16:uniqueId val="{0000000D-EC39-40EC-B313-A17815FF9C4C}"/>
              </c:ext>
            </c:extLst>
          </c:dPt>
          <c:dPt>
            <c:idx val="7"/>
            <c:bubble3D val="0"/>
            <c:spPr>
              <a:pattFill prst="pct80">
                <a:fgClr>
                  <a:schemeClr val="accent2"/>
                </a:fgClr>
                <a:bgClr>
                  <a:schemeClr val="bg1"/>
                </a:bgClr>
              </a:pattFill>
              <a:ln w="19050">
                <a:solidFill>
                  <a:schemeClr val="tx1"/>
                </a:solidFill>
              </a:ln>
              <a:effectLst/>
            </c:spPr>
            <c:extLst>
              <c:ext xmlns:c16="http://schemas.microsoft.com/office/drawing/2014/chart" uri="{C3380CC4-5D6E-409C-BE32-E72D297353CC}">
                <c16:uniqueId val="{0000000F-EC39-40EC-B313-A17815FF9C4C}"/>
              </c:ext>
            </c:extLst>
          </c:dPt>
          <c:dLbls>
            <c:dLbl>
              <c:idx val="0"/>
              <c:layout>
                <c:manualLayout>
                  <c:x val="5.405839114991825E-3"/>
                  <c:y val="-4.08542246982358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39-40EC-B313-A17815FF9C4C}"/>
                </c:ext>
              </c:extLst>
            </c:dLbl>
            <c:dLbl>
              <c:idx val="5"/>
              <c:layout>
                <c:manualLayout>
                  <c:x val="-0.17379528311144829"/>
                  <c:y val="-1.878254121511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C39-40EC-B313-A17815FF9C4C}"/>
                </c:ext>
              </c:extLst>
            </c:dLbl>
            <c:dLbl>
              <c:idx val="6"/>
              <c:layout>
                <c:manualLayout>
                  <c:x val="-0.18360751419256102"/>
                  <c:y val="-9.2843978126889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C39-40EC-B313-A17815FF9C4C}"/>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ＭＳ 明朝" panose="02020609040205080304" pitchFamily="17" charset="-128"/>
                    <a:cs typeface="+mn-cs"/>
                  </a:defRPr>
                </a:pPr>
                <a:endParaRPr lang="ja-JP"/>
              </a:p>
            </c:txPr>
            <c:showLegendKey val="0"/>
            <c:showVal val="1"/>
            <c:showCatName val="0"/>
            <c:showSerName val="0"/>
            <c:showPercent val="0"/>
            <c:showBubbleSize val="0"/>
            <c:showLeaderLines val="1"/>
            <c:leaderLines>
              <c:spPr>
                <a:ln w="19050" cap="flat" cmpd="sng" algn="ctr">
                  <a:solidFill>
                    <a:schemeClr val="tx1"/>
                  </a:solidFill>
                  <a:round/>
                </a:ln>
                <a:effectLst/>
              </c:spPr>
            </c:leaderLines>
            <c:extLst>
              <c:ext xmlns:c15="http://schemas.microsoft.com/office/drawing/2012/chart" uri="{CE6537A1-D6FC-4f65-9D91-7224C49458BB}"/>
            </c:extLst>
          </c:dLbls>
          <c:cat>
            <c:strRef>
              <c:f>migrants!$N$5:$N$12</c:f>
              <c:strCache>
                <c:ptCount val="8"/>
                <c:pt idx="0">
                  <c:v>Hokkaido</c:v>
                </c:pt>
                <c:pt idx="1">
                  <c:v>Tohoku</c:v>
                </c:pt>
                <c:pt idx="2">
                  <c:v>North Kanto</c:v>
                </c:pt>
                <c:pt idx="3">
                  <c:v>Chubu</c:v>
                </c:pt>
                <c:pt idx="4">
                  <c:v>Kansai</c:v>
                </c:pt>
                <c:pt idx="5">
                  <c:v>Chugoku</c:v>
                </c:pt>
                <c:pt idx="6">
                  <c:v>Shikoku</c:v>
                </c:pt>
                <c:pt idx="7">
                  <c:v>Kyushu</c:v>
                </c:pt>
              </c:strCache>
            </c:strRef>
          </c:cat>
          <c:val>
            <c:numRef>
              <c:f>migrants!$O$5:$O$12</c:f>
              <c:numCache>
                <c:formatCode>General</c:formatCode>
                <c:ptCount val="8"/>
                <c:pt idx="0">
                  <c:v>621</c:v>
                </c:pt>
                <c:pt idx="1">
                  <c:v>1259</c:v>
                </c:pt>
                <c:pt idx="2">
                  <c:v>1474</c:v>
                </c:pt>
                <c:pt idx="3">
                  <c:v>2505</c:v>
                </c:pt>
                <c:pt idx="4">
                  <c:v>1894</c:v>
                </c:pt>
                <c:pt idx="5">
                  <c:v>562</c:v>
                </c:pt>
                <c:pt idx="6">
                  <c:v>258</c:v>
                </c:pt>
                <c:pt idx="7">
                  <c:v>1427</c:v>
                </c:pt>
              </c:numCache>
            </c:numRef>
          </c:val>
          <c:extLst>
            <c:ext xmlns:c16="http://schemas.microsoft.com/office/drawing/2014/chart" uri="{C3380CC4-5D6E-409C-BE32-E72D297353CC}">
              <c16:uniqueId val="{00000010-EC39-40EC-B313-A17815FF9C4C}"/>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6.6250566293646219E-3"/>
          <c:y val="0.68541148030521426"/>
          <c:w val="0.9349795763706622"/>
          <c:h val="0.26912231884784349"/>
        </c:manualLayout>
      </c:layout>
      <c:overlay val="0"/>
      <c:spPr>
        <a:noFill/>
        <a:ln w="19050">
          <a:noFill/>
        </a:ln>
        <a:effectLst/>
      </c:spPr>
      <c:txPr>
        <a:bodyPr rot="0" spcFirstLastPara="1" vertOverflow="ellipsis" vert="horz" wrap="square" anchor="ctr" anchorCtr="1"/>
        <a:lstStyle/>
        <a:p>
          <a:pPr>
            <a:defRPr sz="2100" b="0" i="0" u="none" strike="noStrike" kern="1200" baseline="0">
              <a:solidFill>
                <a:schemeClr val="tx1"/>
              </a:solidFill>
              <a:latin typeface="Times New Roman" panose="02020603050405020304" pitchFamily="18" charset="0"/>
              <a:ea typeface="ＭＳ 明朝" panose="02020609040205080304" pitchFamily="17"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aseline="0">
          <a:solidFill>
            <a:schemeClr val="tx1"/>
          </a:solidFill>
          <a:latin typeface="Cambria" panose="02040503050406030204" pitchFamily="18" charset="0"/>
          <a:ea typeface="ＭＳ 明朝" panose="02020609040205080304" pitchFamily="17"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no_policy!$A$7</c:f>
              <c:strCache>
                <c:ptCount val="1"/>
                <c:pt idx="0">
                  <c:v>indirect</c:v>
                </c:pt>
              </c:strCache>
            </c:strRef>
          </c:tx>
          <c:spPr>
            <a:pattFill prst="dkDnDiag">
              <a:fgClr>
                <a:srgbClr val="00B0F0"/>
              </a:fgClr>
              <a:bgClr>
                <a:schemeClr val="bg1"/>
              </a:bgClr>
            </a:pattFill>
            <a:ln w="19050">
              <a:solidFill>
                <a:schemeClr val="tx1"/>
              </a:solidFill>
            </a:ln>
            <a:effectLst/>
          </c:spPr>
          <c:invertIfNegative val="0"/>
          <c:cat>
            <c:strRef>
              <c:f>no_policy!$B$6:$C$6</c:f>
              <c:strCache>
                <c:ptCount val="2"/>
                <c:pt idx="0">
                  <c:v>without migration</c:v>
                </c:pt>
                <c:pt idx="1">
                  <c:v>with migration</c:v>
                </c:pt>
              </c:strCache>
            </c:strRef>
          </c:cat>
          <c:val>
            <c:numRef>
              <c:f>no_policy!$B$7:$C$7</c:f>
              <c:numCache>
                <c:formatCode>0</c:formatCode>
                <c:ptCount val="2"/>
                <c:pt idx="0">
                  <c:v>53.679472594485212</c:v>
                </c:pt>
                <c:pt idx="1">
                  <c:v>49.984591555289484</c:v>
                </c:pt>
              </c:numCache>
            </c:numRef>
          </c:val>
          <c:extLst>
            <c:ext xmlns:c16="http://schemas.microsoft.com/office/drawing/2014/chart" uri="{C3380CC4-5D6E-409C-BE32-E72D297353CC}">
              <c16:uniqueId val="{00000000-5D41-4D11-99A2-E9DA7F66DE06}"/>
            </c:ext>
          </c:extLst>
        </c:ser>
        <c:ser>
          <c:idx val="1"/>
          <c:order val="1"/>
          <c:tx>
            <c:strRef>
              <c:f>no_policy!$A$8</c:f>
              <c:strCache>
                <c:ptCount val="1"/>
                <c:pt idx="0">
                  <c:v>direct</c:v>
                </c:pt>
              </c:strCache>
            </c:strRef>
          </c:tx>
          <c:spPr>
            <a:pattFill prst="dkDnDiag">
              <a:fgClr>
                <a:srgbClr val="FF0000"/>
              </a:fgClr>
              <a:bgClr>
                <a:schemeClr val="bg1"/>
              </a:bgClr>
            </a:pattFill>
            <a:ln w="19050">
              <a:solidFill>
                <a:schemeClr val="tx1"/>
              </a:solidFill>
            </a:ln>
            <a:effectLst/>
          </c:spPr>
          <c:invertIfNegative val="0"/>
          <c:cat>
            <c:strRef>
              <c:f>no_policy!$B$6:$C$6</c:f>
              <c:strCache>
                <c:ptCount val="2"/>
                <c:pt idx="0">
                  <c:v>without migration</c:v>
                </c:pt>
                <c:pt idx="1">
                  <c:v>with migration</c:v>
                </c:pt>
              </c:strCache>
            </c:strRef>
          </c:cat>
          <c:val>
            <c:numRef>
              <c:f>no_policy!$B$8:$C$8</c:f>
              <c:numCache>
                <c:formatCode>0</c:formatCode>
                <c:ptCount val="2"/>
                <c:pt idx="0">
                  <c:v>4.0816097165549143</c:v>
                </c:pt>
                <c:pt idx="1">
                  <c:v>7.6695616838414322</c:v>
                </c:pt>
              </c:numCache>
            </c:numRef>
          </c:val>
          <c:extLst>
            <c:ext xmlns:c16="http://schemas.microsoft.com/office/drawing/2014/chart" uri="{C3380CC4-5D6E-409C-BE32-E72D297353CC}">
              <c16:uniqueId val="{00000001-5D41-4D11-99A2-E9DA7F66DE06}"/>
            </c:ext>
          </c:extLst>
        </c:ser>
        <c:dLbls>
          <c:showLegendKey val="0"/>
          <c:showVal val="0"/>
          <c:showCatName val="0"/>
          <c:showSerName val="0"/>
          <c:showPercent val="0"/>
          <c:showBubbleSize val="0"/>
        </c:dLbls>
        <c:gapWidth val="300"/>
        <c:overlap val="100"/>
        <c:serLines>
          <c:spPr>
            <a:ln w="19050" cap="flat" cmpd="sng" algn="ctr">
              <a:solidFill>
                <a:schemeClr val="tx1"/>
              </a:solidFill>
              <a:round/>
            </a:ln>
            <a:effectLst/>
          </c:spPr>
        </c:serLines>
        <c:axId val="648318767"/>
        <c:axId val="648320207"/>
      </c:barChart>
      <c:catAx>
        <c:axId val="648318767"/>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mn-cs"/>
              </a:defRPr>
            </a:pPr>
            <a:endParaRPr lang="ja-JP"/>
          </a:p>
        </c:txPr>
        <c:crossAx val="648320207"/>
        <c:crosses val="autoZero"/>
        <c:auto val="1"/>
        <c:lblAlgn val="ctr"/>
        <c:lblOffset val="100"/>
        <c:noMultiLvlLbl val="0"/>
      </c:catAx>
      <c:valAx>
        <c:axId val="648320207"/>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mn-cs"/>
                  </a:defRPr>
                </a:pPr>
                <a:r>
                  <a:rPr lang="en-US" dirty="0"/>
                  <a:t>Kt-CO</a:t>
                </a:r>
                <a:r>
                  <a:rPr lang="en-US" baseline="-25000" dirty="0"/>
                  <a:t>2</a:t>
                </a:r>
                <a:endParaRPr lang="ja-JP" baseline="-25000"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mn-cs"/>
                </a:defRPr>
              </a:pPr>
              <a:endParaRPr lang="ja-JP"/>
            </a:p>
          </c:txPr>
        </c:title>
        <c:numFmt formatCode="0" sourceLinked="1"/>
        <c:majorTickMark val="in"/>
        <c:minorTickMark val="none"/>
        <c:tickLblPos val="nextTo"/>
        <c:spPr>
          <a:noFill/>
          <a:ln w="19050">
            <a:solidFill>
              <a:schemeClr val="dk1"/>
            </a:solid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mn-cs"/>
              </a:defRPr>
            </a:pPr>
            <a:endParaRPr lang="ja-JP"/>
          </a:p>
        </c:txPr>
        <c:crossAx val="648318767"/>
        <c:crosses val="autoZero"/>
        <c:crossBetween val="between"/>
      </c:valAx>
      <c:spPr>
        <a:noFill/>
        <a:ln w="19050">
          <a:solidFill>
            <a:schemeClr val="dk1"/>
          </a:solidFill>
        </a:ln>
        <a:effectLst/>
      </c:spPr>
    </c:plotArea>
    <c:legend>
      <c:legendPos val="b"/>
      <c:layout>
        <c:manualLayout>
          <c:xMode val="edge"/>
          <c:yMode val="edge"/>
          <c:x val="0.3566923958745889"/>
          <c:y val="0.87901696055818601"/>
          <c:w val="0.37104955983014354"/>
          <c:h val="9.444189404858353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aseline="0">
          <a:solidFill>
            <a:schemeClr val="tx1"/>
          </a:solidFill>
          <a:latin typeface="Times New Roman" panose="02020603050405020304" pitchFamily="18" charset="0"/>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no_policy!$A$40</c:f>
              <c:strCache>
                <c:ptCount val="1"/>
                <c:pt idx="0">
                  <c:v>Induced value added</c:v>
                </c:pt>
              </c:strCache>
            </c:strRef>
          </c:tx>
          <c:spPr>
            <a:pattFill prst="dkDnDiag">
              <a:fgClr>
                <a:srgbClr val="92D050"/>
              </a:fgClr>
              <a:bgClr>
                <a:schemeClr val="bg1"/>
              </a:bgClr>
            </a:pattFill>
            <a:ln w="19050">
              <a:solidFill>
                <a:schemeClr val="tx1"/>
              </a:solidFill>
            </a:ln>
            <a:effectLst/>
          </c:spPr>
          <c:invertIfNegative val="0"/>
          <c:cat>
            <c:strRef>
              <c:f>no_policy!$B$39:$C$39</c:f>
              <c:strCache>
                <c:ptCount val="2"/>
                <c:pt idx="0">
                  <c:v>without migration</c:v>
                </c:pt>
                <c:pt idx="1">
                  <c:v>with migration</c:v>
                </c:pt>
              </c:strCache>
            </c:strRef>
          </c:cat>
          <c:val>
            <c:numRef>
              <c:f>no_policy!$B$40:$C$40</c:f>
              <c:numCache>
                <c:formatCode>0</c:formatCode>
                <c:ptCount val="2"/>
                <c:pt idx="0">
                  <c:v>20.477145565648399</c:v>
                </c:pt>
                <c:pt idx="1">
                  <c:v>18.011429300460801</c:v>
                </c:pt>
              </c:numCache>
            </c:numRef>
          </c:val>
          <c:extLst>
            <c:ext xmlns:c16="http://schemas.microsoft.com/office/drawing/2014/chart" uri="{C3380CC4-5D6E-409C-BE32-E72D297353CC}">
              <c16:uniqueId val="{00000000-5FCE-4810-9B05-0C0BAED75202}"/>
            </c:ext>
          </c:extLst>
        </c:ser>
        <c:dLbls>
          <c:showLegendKey val="0"/>
          <c:showVal val="0"/>
          <c:showCatName val="0"/>
          <c:showSerName val="0"/>
          <c:showPercent val="0"/>
          <c:showBubbleSize val="0"/>
        </c:dLbls>
        <c:gapWidth val="117"/>
        <c:overlap val="-13"/>
        <c:axId val="1630445424"/>
        <c:axId val="1630443504"/>
      </c:barChart>
      <c:catAx>
        <c:axId val="163044542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ja-JP"/>
          </a:p>
        </c:txPr>
        <c:crossAx val="1630443504"/>
        <c:crosses val="autoZero"/>
        <c:auto val="1"/>
        <c:lblAlgn val="ctr"/>
        <c:lblOffset val="100"/>
        <c:noMultiLvlLbl val="0"/>
      </c:catAx>
      <c:valAx>
        <c:axId val="1630443504"/>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Value added (1 billion JPY)</a:t>
                </a:r>
                <a:endParaRPr lang="ja-JP"/>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ja-JP"/>
            </a:p>
          </c:txPr>
        </c:title>
        <c:numFmt formatCode="0" sourceLinked="1"/>
        <c:majorTickMark val="in"/>
        <c:minorTickMark val="none"/>
        <c:tickLblPos val="nextTo"/>
        <c:spPr>
          <a:noFill/>
          <a:ln w="1905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ja-JP"/>
          </a:p>
        </c:txPr>
        <c:crossAx val="1630445424"/>
        <c:crosses val="autoZero"/>
        <c:crossBetween val="between"/>
      </c:valAx>
      <c:spPr>
        <a:solidFill>
          <a:schemeClr val="bg1"/>
        </a:solidFill>
        <a:ln w="19050">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aseline="0">
          <a:solidFill>
            <a:schemeClr val="tx1"/>
          </a:solidFill>
          <a:latin typeface="Times New Roman" panose="02020603050405020304" pitchFamily="18" charset="0"/>
          <a:cs typeface="Times New Roman" panose="02020603050405020304" pitchFamily="18" charset="0"/>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65086368328264"/>
          <c:y val="7.1166993280987545E-3"/>
          <c:w val="0.57031778222268747"/>
          <c:h val="0.68869838232510394"/>
        </c:manualLayout>
      </c:layout>
      <c:doughnutChart>
        <c:varyColors val="1"/>
        <c:ser>
          <c:idx val="0"/>
          <c:order val="0"/>
          <c:spPr>
            <a:ln>
              <a:solidFill>
                <a:schemeClr val="tx1"/>
              </a:solidFill>
            </a:ln>
          </c:spPr>
          <c:dPt>
            <c:idx val="0"/>
            <c:bubble3D val="0"/>
            <c:spPr>
              <a:pattFill prst="wdDnDiag">
                <a:fgClr>
                  <a:schemeClr val="accent3">
                    <a:lumMod val="20000"/>
                    <a:lumOff val="80000"/>
                  </a:schemeClr>
                </a:fgClr>
                <a:bgClr>
                  <a:schemeClr val="bg1"/>
                </a:bgClr>
              </a:pattFill>
              <a:ln w="19050">
                <a:solidFill>
                  <a:schemeClr val="tx1"/>
                </a:solidFill>
              </a:ln>
              <a:effectLst/>
            </c:spPr>
            <c:extLst>
              <c:ext xmlns:c16="http://schemas.microsoft.com/office/drawing/2014/chart" uri="{C3380CC4-5D6E-409C-BE32-E72D297353CC}">
                <c16:uniqueId val="{00000001-EC39-40EC-B313-A17815FF9C4C}"/>
              </c:ext>
            </c:extLst>
          </c:dPt>
          <c:dPt>
            <c:idx val="1"/>
            <c:bubble3D val="0"/>
            <c:spPr>
              <a:pattFill prst="pct80">
                <a:fgClr>
                  <a:schemeClr val="accent1">
                    <a:lumMod val="40000"/>
                    <a:lumOff val="60000"/>
                  </a:schemeClr>
                </a:fgClr>
                <a:bgClr>
                  <a:schemeClr val="bg1"/>
                </a:bgClr>
              </a:pattFill>
              <a:ln w="19050">
                <a:solidFill>
                  <a:schemeClr val="tx1"/>
                </a:solidFill>
              </a:ln>
              <a:effectLst/>
            </c:spPr>
            <c:extLst>
              <c:ext xmlns:c16="http://schemas.microsoft.com/office/drawing/2014/chart" uri="{C3380CC4-5D6E-409C-BE32-E72D297353CC}">
                <c16:uniqueId val="{00000003-EC39-40EC-B313-A17815FF9C4C}"/>
              </c:ext>
            </c:extLst>
          </c:dPt>
          <c:dPt>
            <c:idx val="2"/>
            <c:bubble3D val="0"/>
            <c:spPr>
              <a:pattFill prst="pct40">
                <a:fgClr>
                  <a:srgbClr val="00B050"/>
                </a:fgClr>
                <a:bgClr>
                  <a:schemeClr val="bg1"/>
                </a:bgClr>
              </a:pattFill>
              <a:ln w="19050">
                <a:solidFill>
                  <a:schemeClr val="tx1"/>
                </a:solidFill>
              </a:ln>
              <a:effectLst/>
            </c:spPr>
            <c:extLst>
              <c:ext xmlns:c16="http://schemas.microsoft.com/office/drawing/2014/chart" uri="{C3380CC4-5D6E-409C-BE32-E72D297353CC}">
                <c16:uniqueId val="{00000005-EC39-40EC-B313-A17815FF9C4C}"/>
              </c:ext>
            </c:extLst>
          </c:dPt>
          <c:dPt>
            <c:idx val="3"/>
            <c:bubble3D val="0"/>
            <c:spPr>
              <a:pattFill prst="smConfetti">
                <a:fgClr>
                  <a:srgbClr val="FF0000"/>
                </a:fgClr>
                <a:bgClr>
                  <a:schemeClr val="bg1"/>
                </a:bgClr>
              </a:pattFill>
              <a:ln w="19050">
                <a:solidFill>
                  <a:schemeClr val="tx1"/>
                </a:solidFill>
              </a:ln>
              <a:effectLst/>
            </c:spPr>
            <c:extLst>
              <c:ext xmlns:c16="http://schemas.microsoft.com/office/drawing/2014/chart" uri="{C3380CC4-5D6E-409C-BE32-E72D297353CC}">
                <c16:uniqueId val="{00000007-EC39-40EC-B313-A17815FF9C4C}"/>
              </c:ext>
            </c:extLst>
          </c:dPt>
          <c:dPt>
            <c:idx val="4"/>
            <c:bubble3D val="0"/>
            <c:spPr>
              <a:pattFill prst="pct30">
                <a:fgClr>
                  <a:schemeClr val="accent5"/>
                </a:fgClr>
                <a:bgClr>
                  <a:schemeClr val="bg1"/>
                </a:bgClr>
              </a:pattFill>
              <a:ln w="19050">
                <a:solidFill>
                  <a:schemeClr val="tx1"/>
                </a:solidFill>
              </a:ln>
              <a:effectLst/>
            </c:spPr>
            <c:extLst>
              <c:ext xmlns:c16="http://schemas.microsoft.com/office/drawing/2014/chart" uri="{C3380CC4-5D6E-409C-BE32-E72D297353CC}">
                <c16:uniqueId val="{00000009-EC39-40EC-B313-A17815FF9C4C}"/>
              </c:ext>
            </c:extLst>
          </c:dPt>
          <c:dPt>
            <c:idx val="5"/>
            <c:bubble3D val="0"/>
            <c:spPr>
              <a:pattFill prst="pct75">
                <a:fgClr>
                  <a:srgbClr val="FFFF00"/>
                </a:fgClr>
                <a:bgClr>
                  <a:schemeClr val="bg1"/>
                </a:bgClr>
              </a:pattFill>
              <a:ln w="19050">
                <a:solidFill>
                  <a:schemeClr val="tx1"/>
                </a:solidFill>
              </a:ln>
              <a:effectLst/>
            </c:spPr>
            <c:extLst>
              <c:ext xmlns:c16="http://schemas.microsoft.com/office/drawing/2014/chart" uri="{C3380CC4-5D6E-409C-BE32-E72D297353CC}">
                <c16:uniqueId val="{0000000B-EC39-40EC-B313-A17815FF9C4C}"/>
              </c:ext>
            </c:extLst>
          </c:dPt>
          <c:dPt>
            <c:idx val="6"/>
            <c:bubble3D val="0"/>
            <c:spPr>
              <a:solidFill>
                <a:schemeClr val="accent1">
                  <a:lumMod val="20000"/>
                  <a:lumOff val="80000"/>
                </a:schemeClr>
              </a:solidFill>
              <a:ln w="19050">
                <a:solidFill>
                  <a:schemeClr val="tx1"/>
                </a:solidFill>
              </a:ln>
              <a:effectLst/>
            </c:spPr>
            <c:extLst>
              <c:ext xmlns:c16="http://schemas.microsoft.com/office/drawing/2014/chart" uri="{C3380CC4-5D6E-409C-BE32-E72D297353CC}">
                <c16:uniqueId val="{0000000D-EC39-40EC-B313-A17815FF9C4C}"/>
              </c:ext>
            </c:extLst>
          </c:dPt>
          <c:dPt>
            <c:idx val="7"/>
            <c:bubble3D val="0"/>
            <c:spPr>
              <a:pattFill prst="pct80">
                <a:fgClr>
                  <a:schemeClr val="accent2"/>
                </a:fgClr>
                <a:bgClr>
                  <a:schemeClr val="bg1"/>
                </a:bgClr>
              </a:pattFill>
              <a:ln w="19050">
                <a:solidFill>
                  <a:schemeClr val="tx1"/>
                </a:solidFill>
              </a:ln>
              <a:effectLst/>
            </c:spPr>
            <c:extLst>
              <c:ext xmlns:c16="http://schemas.microsoft.com/office/drawing/2014/chart" uri="{C3380CC4-5D6E-409C-BE32-E72D297353CC}">
                <c16:uniqueId val="{0000000F-EC39-40EC-B313-A17815FF9C4C}"/>
              </c:ext>
            </c:extLst>
          </c:dPt>
          <c:dLbls>
            <c:dLbl>
              <c:idx val="0"/>
              <c:layout>
                <c:manualLayout>
                  <c:x val="5.405839114991825E-3"/>
                  <c:y val="-4.08542246982358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39-40EC-B313-A17815FF9C4C}"/>
                </c:ext>
              </c:extLst>
            </c:dLbl>
            <c:dLbl>
              <c:idx val="5"/>
              <c:layout>
                <c:manualLayout>
                  <c:x val="-0.17379528311144829"/>
                  <c:y val="-1.878254121511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C39-40EC-B313-A17815FF9C4C}"/>
                </c:ext>
              </c:extLst>
            </c:dLbl>
            <c:dLbl>
              <c:idx val="6"/>
              <c:layout>
                <c:manualLayout>
                  <c:x val="-0.18360751419256102"/>
                  <c:y val="-9.2843978126889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C39-40EC-B313-A17815FF9C4C}"/>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ＭＳ 明朝" panose="02020609040205080304" pitchFamily="17" charset="-128"/>
                    <a:cs typeface="+mn-cs"/>
                  </a:defRPr>
                </a:pPr>
                <a:endParaRPr lang="ja-JP"/>
              </a:p>
            </c:txPr>
            <c:showLegendKey val="0"/>
            <c:showVal val="1"/>
            <c:showCatName val="0"/>
            <c:showSerName val="0"/>
            <c:showPercent val="0"/>
            <c:showBubbleSize val="0"/>
            <c:showLeaderLines val="1"/>
            <c:leaderLines>
              <c:spPr>
                <a:ln w="19050" cap="flat" cmpd="sng" algn="ctr">
                  <a:solidFill>
                    <a:schemeClr val="tx1"/>
                  </a:solidFill>
                  <a:round/>
                </a:ln>
                <a:effectLst/>
              </c:spPr>
            </c:leaderLines>
            <c:extLst>
              <c:ext xmlns:c15="http://schemas.microsoft.com/office/drawing/2012/chart" uri="{CE6537A1-D6FC-4f65-9D91-7224C49458BB}"/>
            </c:extLst>
          </c:dLbls>
          <c:cat>
            <c:strRef>
              <c:f>migrants!$N$5:$N$12</c:f>
              <c:strCache>
                <c:ptCount val="8"/>
                <c:pt idx="0">
                  <c:v>Hokkaido</c:v>
                </c:pt>
                <c:pt idx="1">
                  <c:v>Tohoku</c:v>
                </c:pt>
                <c:pt idx="2">
                  <c:v>North Kanto</c:v>
                </c:pt>
                <c:pt idx="3">
                  <c:v>Chubu</c:v>
                </c:pt>
                <c:pt idx="4">
                  <c:v>Kansai</c:v>
                </c:pt>
                <c:pt idx="5">
                  <c:v>Chugoku</c:v>
                </c:pt>
                <c:pt idx="6">
                  <c:v>Shikoku</c:v>
                </c:pt>
                <c:pt idx="7">
                  <c:v>Kyushu</c:v>
                </c:pt>
              </c:strCache>
            </c:strRef>
          </c:cat>
          <c:val>
            <c:numRef>
              <c:f>migrants!$O$5:$O$12</c:f>
              <c:numCache>
                <c:formatCode>General</c:formatCode>
                <c:ptCount val="8"/>
                <c:pt idx="0">
                  <c:v>621</c:v>
                </c:pt>
                <c:pt idx="1">
                  <c:v>1259</c:v>
                </c:pt>
                <c:pt idx="2">
                  <c:v>1474</c:v>
                </c:pt>
                <c:pt idx="3">
                  <c:v>2505</c:v>
                </c:pt>
                <c:pt idx="4">
                  <c:v>1894</c:v>
                </c:pt>
                <c:pt idx="5">
                  <c:v>562</c:v>
                </c:pt>
                <c:pt idx="6">
                  <c:v>258</c:v>
                </c:pt>
                <c:pt idx="7">
                  <c:v>1427</c:v>
                </c:pt>
              </c:numCache>
            </c:numRef>
          </c:val>
          <c:extLst>
            <c:ext xmlns:c16="http://schemas.microsoft.com/office/drawing/2014/chart" uri="{C3380CC4-5D6E-409C-BE32-E72D297353CC}">
              <c16:uniqueId val="{00000010-EC39-40EC-B313-A17815FF9C4C}"/>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6.6250566293646219E-3"/>
          <c:y val="0.68541148030521426"/>
          <c:w val="0.9349795763706622"/>
          <c:h val="0.26912231884784349"/>
        </c:manualLayout>
      </c:layout>
      <c:overlay val="0"/>
      <c:spPr>
        <a:noFill/>
        <a:ln w="19050">
          <a:noFill/>
        </a:ln>
        <a:effectLst/>
      </c:spPr>
      <c:txPr>
        <a:bodyPr rot="0" spcFirstLastPara="1" vertOverflow="ellipsis" vert="horz" wrap="square" anchor="ctr" anchorCtr="1"/>
        <a:lstStyle/>
        <a:p>
          <a:pPr>
            <a:defRPr sz="2100" b="0" i="0" u="none" strike="noStrike" kern="1200" baseline="0">
              <a:solidFill>
                <a:schemeClr val="tx1"/>
              </a:solidFill>
              <a:latin typeface="Times New Roman" panose="02020603050405020304" pitchFamily="18" charset="0"/>
              <a:ea typeface="ＭＳ 明朝" panose="02020609040205080304" pitchFamily="17"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aseline="0">
          <a:solidFill>
            <a:schemeClr val="tx1"/>
          </a:solidFill>
          <a:latin typeface="Cambria" panose="02040503050406030204" pitchFamily="18" charset="0"/>
          <a:ea typeface="ＭＳ 明朝" panose="02020609040205080304" pitchFamily="17"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AC3FD5-7BDD-4A8C-9D92-870332737193}" type="datetimeFigureOut">
              <a:rPr kumimoji="1" lang="ja-JP" altLang="en-US" smtClean="0"/>
              <a:t>2026/6/19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E0C6E-02D6-43F5-B6C8-9A3EC293CECA}" type="slidenum">
              <a:rPr kumimoji="1" lang="ja-JP" altLang="en-US" smtClean="0"/>
              <a:t>‹#›</a:t>
            </a:fld>
            <a:endParaRPr kumimoji="1" lang="ja-JP" altLang="en-US"/>
          </a:p>
        </p:txBody>
      </p:sp>
    </p:spTree>
    <p:extLst>
      <p:ext uri="{BB962C8B-B14F-4D97-AF65-F5344CB8AC3E}">
        <p14:creationId xmlns:p14="http://schemas.microsoft.com/office/powerpoint/2010/main" val="11267113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it-IT" altLang="ja-JP" sz="1200" kern="1200" dirty="0">
                <a:solidFill>
                  <a:schemeClr val="tx1"/>
                </a:solidFill>
                <a:effectLst/>
                <a:latin typeface="+mn-lt"/>
                <a:ea typeface="+mn-ea"/>
                <a:cs typeface="+mn-cs"/>
              </a:rPr>
              <a:t>Hello I’m Kairi Inoue. </a:t>
            </a:r>
            <a:r>
              <a:rPr kumimoji="1" lang="en-US" altLang="ja-JP" sz="1200" kern="1200" dirty="0">
                <a:solidFill>
                  <a:schemeClr val="tx1"/>
                </a:solidFill>
                <a:effectLst/>
                <a:latin typeface="+mn-lt"/>
                <a:ea typeface="+mn-ea"/>
                <a:cs typeface="+mn-cs"/>
              </a:rPr>
              <a:t>I’m from Kyushu university, Japan. My study is Environmental and Economic Consequences of Population Migration from the Tokyo Metropolitan Area.</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1</a:t>
            </a:fld>
            <a:endParaRPr kumimoji="1" lang="ja-JP" altLang="en-US"/>
          </a:p>
        </p:txBody>
      </p:sp>
    </p:spTree>
    <p:extLst>
      <p:ext uri="{BB962C8B-B14F-4D97-AF65-F5344CB8AC3E}">
        <p14:creationId xmlns:p14="http://schemas.microsoft.com/office/powerpoint/2010/main" val="2708915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As these previous </a:t>
            </a:r>
            <a:r>
              <a:rPr kumimoji="1" lang="en-US" altLang="ja-JP" sz="1200" u="sng" kern="1200" dirty="0">
                <a:solidFill>
                  <a:schemeClr val="tx1"/>
                </a:solidFill>
                <a:effectLst/>
                <a:latin typeface="+mn-lt"/>
                <a:ea typeface="+mn-ea"/>
                <a:cs typeface="+mn-cs"/>
              </a:rPr>
              <a:t>studies</a:t>
            </a:r>
            <a:r>
              <a:rPr kumimoji="1" lang="en-US" altLang="ja-JP" sz="1200" kern="1200" dirty="0">
                <a:solidFill>
                  <a:schemeClr val="tx1"/>
                </a:solidFill>
                <a:effectLst/>
                <a:latin typeface="+mn-lt"/>
                <a:ea typeface="+mn-ea"/>
                <a:cs typeface="+mn-cs"/>
              </a:rPr>
              <a:t> show,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impact of population movement on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environment</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differs</a:t>
            </a:r>
            <a:r>
              <a:rPr kumimoji="1" lang="en-US" altLang="ja-JP" sz="1200" kern="1200" dirty="0">
                <a:solidFill>
                  <a:schemeClr val="tx1"/>
                </a:solidFill>
                <a:effectLst/>
                <a:latin typeface="+mn-lt"/>
                <a:ea typeface="+mn-ea"/>
                <a:cs typeface="+mn-cs"/>
              </a:rPr>
              <a:t> depending on / a country’s stage of development and industrial structure.</a:t>
            </a:r>
            <a:r>
              <a:rPr kumimoji="1" lang="en-US" altLang="ja-JP" sz="1200" b="1"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addition, previous study of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environmental </a:t>
            </a:r>
            <a:r>
              <a:rPr kumimoji="1" lang="en-US" altLang="ja-JP" sz="1200" u="sng" kern="1200" dirty="0">
                <a:solidFill>
                  <a:schemeClr val="tx1"/>
                </a:solidFill>
                <a:effectLst/>
                <a:latin typeface="+mn-lt"/>
                <a:ea typeface="+mn-ea"/>
                <a:cs typeface="+mn-cs"/>
              </a:rPr>
              <a:t>impacts</a:t>
            </a:r>
            <a:r>
              <a:rPr kumimoji="1" lang="en-US" altLang="ja-JP" sz="1200" kern="1200" dirty="0">
                <a:solidFill>
                  <a:schemeClr val="tx1"/>
                </a:solidFill>
                <a:effectLst/>
                <a:latin typeface="+mn-lt"/>
                <a:ea typeface="+mn-ea"/>
                <a:cs typeface="+mn-cs"/>
              </a:rPr>
              <a:t> of internal migration in Japan is limited, and how / government migration </a:t>
            </a:r>
            <a:r>
              <a:rPr kumimoji="1" lang="en-US" altLang="ja-JP" sz="1200" u="sng" kern="1200" dirty="0">
                <a:solidFill>
                  <a:schemeClr val="tx1"/>
                </a:solidFill>
                <a:effectLst/>
                <a:latin typeface="+mn-lt"/>
                <a:ea typeface="+mn-ea"/>
                <a:cs typeface="+mn-cs"/>
              </a:rPr>
              <a:t>policies</a:t>
            </a:r>
            <a:r>
              <a:rPr kumimoji="1" lang="en-US" altLang="ja-JP" sz="1200" kern="1200" dirty="0">
                <a:solidFill>
                  <a:schemeClr val="tx1"/>
                </a:solidFill>
                <a:effectLst/>
                <a:latin typeface="+mn-lt"/>
                <a:ea typeface="+mn-ea"/>
                <a:cs typeface="+mn-cs"/>
              </a:rPr>
              <a:t> affect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environment is still unknown.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By evaluating not only economic </a:t>
            </a:r>
            <a:r>
              <a:rPr kumimoji="1" lang="en-US" altLang="ja-JP" sz="1200" u="sng" kern="1200" dirty="0">
                <a:solidFill>
                  <a:schemeClr val="tx1"/>
                </a:solidFill>
                <a:effectLst/>
                <a:latin typeface="+mn-lt"/>
                <a:ea typeface="+mn-ea"/>
                <a:cs typeface="+mn-cs"/>
              </a:rPr>
              <a:t>impacts</a:t>
            </a:r>
            <a:r>
              <a:rPr kumimoji="1" lang="en-US" altLang="ja-JP" sz="1200" kern="1200" dirty="0">
                <a:solidFill>
                  <a:schemeClr val="tx1"/>
                </a:solidFill>
                <a:effectLst/>
                <a:latin typeface="+mn-lt"/>
                <a:ea typeface="+mn-ea"/>
                <a:cs typeface="+mn-cs"/>
              </a:rPr>
              <a:t> but also environmental </a:t>
            </a:r>
            <a:r>
              <a:rPr kumimoji="1" lang="en-US" altLang="ja-JP" sz="1200" u="sng" kern="1200" dirty="0">
                <a:solidFill>
                  <a:schemeClr val="tx1"/>
                </a:solidFill>
                <a:effectLst/>
                <a:latin typeface="+mn-lt"/>
                <a:ea typeface="+mn-ea"/>
                <a:cs typeface="+mn-cs"/>
              </a:rPr>
              <a:t>impacts</a:t>
            </a:r>
            <a:r>
              <a:rPr kumimoji="1" lang="en-US" altLang="ja-JP" sz="1200" kern="1200" dirty="0">
                <a:solidFill>
                  <a:schemeClr val="tx1"/>
                </a:solidFill>
                <a:effectLst/>
                <a:latin typeface="+mn-lt"/>
                <a:ea typeface="+mn-ea"/>
                <a:cs typeface="+mn-cs"/>
              </a:rPr>
              <a:t>, this study </a:t>
            </a:r>
            <a:r>
              <a:rPr kumimoji="1" lang="en-US" altLang="ja-JP" sz="1200" u="sng" kern="1200" dirty="0">
                <a:solidFill>
                  <a:schemeClr val="tx1"/>
                </a:solidFill>
                <a:effectLst/>
                <a:latin typeface="+mn-lt"/>
                <a:ea typeface="+mn-ea"/>
                <a:cs typeface="+mn-cs"/>
              </a:rPr>
              <a:t>aims</a:t>
            </a:r>
            <a:r>
              <a:rPr kumimoji="1" lang="en-US" altLang="ja-JP" sz="1200" kern="1200" dirty="0">
                <a:solidFill>
                  <a:schemeClr val="tx1"/>
                </a:solidFill>
                <a:effectLst/>
                <a:latin typeface="+mn-lt"/>
                <a:ea typeface="+mn-ea"/>
                <a:cs typeface="+mn-cs"/>
              </a:rPr>
              <a:t> - to provide –</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policy</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implications</a:t>
            </a:r>
            <a:r>
              <a:rPr kumimoji="1" lang="en-US" altLang="ja-JP" sz="1200" kern="1200" dirty="0">
                <a:solidFill>
                  <a:schemeClr val="tx1"/>
                </a:solidFill>
                <a:effectLst/>
                <a:latin typeface="+mn-lt"/>
                <a:ea typeface="+mn-ea"/>
                <a:cs typeface="+mn-cs"/>
              </a:rPr>
              <a:t> for sustainable policy.</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10</a:t>
            </a:fld>
            <a:endParaRPr kumimoji="1" lang="ja-JP" altLang="en-US"/>
          </a:p>
        </p:txBody>
      </p:sp>
    </p:spTree>
    <p:extLst>
      <p:ext uri="{BB962C8B-B14F-4D97-AF65-F5344CB8AC3E}">
        <p14:creationId xmlns:p14="http://schemas.microsoft.com/office/powerpoint/2010/main" val="4272245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I’d like to introduce our methodology.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Firstly, we estimated the number of in and out-</a:t>
                </a:r>
                <a:r>
                  <a:rPr kumimoji="1" lang="en-US" altLang="ja-JP" sz="1200" u="sng" kern="1200" dirty="0">
                    <a:solidFill>
                      <a:schemeClr val="tx1"/>
                    </a:solidFill>
                    <a:effectLst/>
                    <a:latin typeface="+mn-lt"/>
                    <a:ea typeface="+mn-ea"/>
                    <a:cs typeface="+mn-cs"/>
                  </a:rPr>
                  <a:t>migrants</a:t>
                </a:r>
                <a:r>
                  <a:rPr kumimoji="1" lang="en-US" altLang="ja-JP" sz="1200" kern="1200" dirty="0">
                    <a:solidFill>
                      <a:schemeClr val="tx1"/>
                    </a:solidFill>
                    <a:effectLst/>
                    <a:latin typeface="+mn-lt"/>
                    <a:ea typeface="+mn-ea"/>
                    <a:cs typeface="+mn-cs"/>
                  </a:rPr>
                  <a:t> by </a:t>
                </a:r>
                <a:r>
                  <a:rPr kumimoji="1" lang="en-US" altLang="ja-JP" sz="1200" u="sng" kern="1200" dirty="0">
                    <a:solidFill>
                      <a:schemeClr val="tx1"/>
                    </a:solidFill>
                    <a:effectLst/>
                    <a:latin typeface="+mn-lt"/>
                    <a:ea typeface="+mn-ea"/>
                    <a:cs typeface="+mn-cs"/>
                  </a:rPr>
                  <a:t>attributes</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this study, the number of </a:t>
                </a:r>
                <a:r>
                  <a:rPr kumimoji="1" lang="en-US" altLang="ja-JP" sz="1200" u="sng" kern="1200" dirty="0">
                    <a:solidFill>
                      <a:schemeClr val="tx1"/>
                    </a:solidFill>
                    <a:effectLst/>
                    <a:latin typeface="+mn-lt"/>
                    <a:ea typeface="+mn-ea"/>
                    <a:cs typeface="+mn-cs"/>
                  </a:rPr>
                  <a:t>migrants</a:t>
                </a:r>
                <a:r>
                  <a:rPr kumimoji="1" lang="en-US" altLang="ja-JP" sz="1200" kern="1200" dirty="0">
                    <a:solidFill>
                      <a:schemeClr val="tx1"/>
                    </a:solidFill>
                    <a:effectLst/>
                    <a:latin typeface="+mn-lt"/>
                    <a:ea typeface="+mn-ea"/>
                    <a:cs typeface="+mn-cs"/>
                  </a:rPr>
                  <a:t> is based on the Digital Garden City Nation Initiative. That Initiative’s - target index is / a net outflow of 10,000 people from the Tokyo metropolitan area.</a:t>
                </a:r>
              </a:p>
              <a:p>
                <a:r>
                  <a:rPr kumimoji="1" lang="en-US" altLang="ja-JP" sz="1200" kern="1200" dirty="0">
                    <a:solidFill>
                      <a:schemeClr val="tx1"/>
                    </a:solidFill>
                    <a:effectLst/>
                    <a:latin typeface="+mn-lt"/>
                    <a:ea typeface="+mn-ea"/>
                    <a:cs typeface="+mn-cs"/>
                  </a:rPr>
                  <a:t>So, we </a:t>
                </a:r>
                <a:r>
                  <a:rPr kumimoji="1" lang="en-US" altLang="ja-JP" sz="1200" u="sng" kern="1200" dirty="0">
                    <a:solidFill>
                      <a:schemeClr val="tx1"/>
                    </a:solidFill>
                    <a:effectLst/>
                    <a:latin typeface="+mn-lt"/>
                    <a:ea typeface="+mn-ea"/>
                    <a:cs typeface="+mn-cs"/>
                  </a:rPr>
                  <a:t>allocated</a:t>
                </a:r>
                <a:r>
                  <a:rPr kumimoji="1" lang="en-US" altLang="ja-JP" sz="1200" kern="1200" dirty="0">
                    <a:solidFill>
                      <a:schemeClr val="tx1"/>
                    </a:solidFill>
                    <a:effectLst/>
                    <a:latin typeface="+mn-lt"/>
                    <a:ea typeface="+mn-ea"/>
                    <a:cs typeface="+mn-cs"/>
                  </a:rPr>
                  <a:t> the 10,000 people of out-</a:t>
                </a:r>
                <a:r>
                  <a:rPr kumimoji="1" lang="en-US" altLang="ja-JP" sz="1200" u="sng" kern="1200" dirty="0">
                    <a:solidFill>
                      <a:schemeClr val="tx1"/>
                    </a:solidFill>
                    <a:effectLst/>
                    <a:latin typeface="+mn-lt"/>
                    <a:ea typeface="+mn-ea"/>
                    <a:cs typeface="+mn-cs"/>
                  </a:rPr>
                  <a:t>migrants</a:t>
                </a:r>
                <a:r>
                  <a:rPr kumimoji="1" lang="en-US" altLang="ja-JP" sz="1200" kern="1200" dirty="0">
                    <a:solidFill>
                      <a:schemeClr val="tx1"/>
                    </a:solidFill>
                    <a:effectLst/>
                    <a:latin typeface="+mn-lt"/>
                    <a:ea typeface="+mn-ea"/>
                    <a:cs typeface="+mn-cs"/>
                  </a:rPr>
                  <a:t> based on 2015 data on the number of people out-migrants from the Tokyo metropolitan area to each prefecture.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used this equation / to calculate the number of </a:t>
                </a:r>
                <a:r>
                  <a:rPr kumimoji="1" lang="en-US" altLang="ja-JP" sz="1200" u="sng" kern="1200" dirty="0">
                    <a:solidFill>
                      <a:schemeClr val="tx1"/>
                    </a:solidFill>
                    <a:effectLst/>
                    <a:latin typeface="+mn-lt"/>
                    <a:ea typeface="+mn-ea"/>
                    <a:cs typeface="+mn-cs"/>
                  </a:rPr>
                  <a:t>migrants</a:t>
                </a:r>
                <a:r>
                  <a:rPr kumimoji="1" lang="en-US" altLang="ja-JP" sz="1200" kern="1200" dirty="0">
                    <a:solidFill>
                      <a:schemeClr val="tx1"/>
                    </a:solidFill>
                    <a:effectLst/>
                    <a:latin typeface="+mn-lt"/>
                    <a:ea typeface="+mn-ea"/>
                    <a:cs typeface="+mn-cs"/>
                  </a:rPr>
                  <a:t> in each prefecture.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k represents </a:t>
                </a:r>
                <a:r>
                  <a:rPr kumimoji="1" lang="en-US" altLang="ja-JP" sz="1200" u="sng" kern="1200" dirty="0">
                    <a:solidFill>
                      <a:schemeClr val="tx1"/>
                    </a:solidFill>
                    <a:effectLst/>
                    <a:latin typeface="+mn-lt"/>
                    <a:ea typeface="+mn-ea"/>
                    <a:cs typeface="+mn-cs"/>
                  </a:rPr>
                  <a:t>prefectures</a:t>
                </a:r>
                <a:r>
                  <a:rPr kumimoji="1" lang="en-US" altLang="ja-JP" sz="1200" kern="1200" dirty="0">
                    <a:solidFill>
                      <a:schemeClr val="tx1"/>
                    </a:solidFill>
                    <a:effectLst/>
                    <a:latin typeface="+mn-lt"/>
                    <a:ea typeface="+mn-ea"/>
                    <a:cs typeface="+mn-cs"/>
                  </a:rPr>
                  <a:t> outside the Tokyo metropolitan area / which are green area in this picture.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𝑡 represents </a:t>
                </a:r>
                <a:r>
                  <a:rPr kumimoji="1" lang="en-US" altLang="ja-JP" sz="1200" u="sng" kern="1200" dirty="0">
                    <a:solidFill>
                      <a:schemeClr val="tx1"/>
                    </a:solidFill>
                    <a:effectLst/>
                    <a:latin typeface="+mn-lt"/>
                    <a:ea typeface="+mn-ea"/>
                    <a:cs typeface="+mn-cs"/>
                  </a:rPr>
                  <a:t>prefectures</a:t>
                </a:r>
                <a:r>
                  <a:rPr kumimoji="1" lang="en-US" altLang="ja-JP" sz="1200" kern="1200" dirty="0">
                    <a:solidFill>
                      <a:schemeClr val="tx1"/>
                    </a:solidFill>
                    <a:effectLst/>
                    <a:latin typeface="+mn-lt"/>
                    <a:ea typeface="+mn-ea"/>
                    <a:cs typeface="+mn-cs"/>
                  </a:rPr>
                  <a:t> within the Tokyo metropolitan area which are red area in this picture.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g is gender, a is age group, and m is number of </a:t>
                </a:r>
                <a:r>
                  <a:rPr kumimoji="1" lang="en-US" altLang="ja-JP" sz="1200" u="sng" kern="1200" dirty="0">
                    <a:solidFill>
                      <a:schemeClr val="tx1"/>
                    </a:solidFill>
                    <a:effectLst/>
                    <a:latin typeface="+mn-lt"/>
                    <a:ea typeface="+mn-ea"/>
                    <a:cs typeface="+mn-cs"/>
                  </a:rPr>
                  <a:t>migrants</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So, d, 𝑡, 𝑔, 𝑎 </a:t>
                </a:r>
                <a:r>
                  <a:rPr kumimoji="1" lang="en-US" altLang="ja-JP" sz="1200" u="sng" kern="1200" dirty="0">
                    <a:solidFill>
                      <a:schemeClr val="tx1"/>
                    </a:solidFill>
                    <a:effectLst/>
                    <a:latin typeface="+mn-lt"/>
                    <a:ea typeface="+mn-ea"/>
                    <a:cs typeface="+mn-cs"/>
                  </a:rPr>
                  <a:t>represents</a:t>
                </a:r>
                <a:r>
                  <a:rPr kumimoji="1" lang="en-US" altLang="ja-JP" sz="1200" kern="1200" dirty="0">
                    <a:solidFill>
                      <a:schemeClr val="tx1"/>
                    </a:solidFill>
                    <a:effectLst/>
                    <a:latin typeface="+mn-lt"/>
                    <a:ea typeface="+mn-ea"/>
                    <a:cs typeface="+mn-cs"/>
                  </a:rPr>
                  <a:t> the number of out-</a:t>
                </a:r>
                <a:r>
                  <a:rPr kumimoji="1" lang="en-US" altLang="ja-JP" sz="1200" u="sng" kern="1200" dirty="0">
                    <a:solidFill>
                      <a:schemeClr val="tx1"/>
                    </a:solidFill>
                    <a:effectLst/>
                    <a:latin typeface="+mn-lt"/>
                    <a:ea typeface="+mn-ea"/>
                    <a:cs typeface="+mn-cs"/>
                  </a:rPr>
                  <a:t>migrants</a:t>
                </a:r>
                <a:r>
                  <a:rPr kumimoji="1" lang="en-US" altLang="ja-JP" sz="1200" kern="1200" dirty="0">
                    <a:solidFill>
                      <a:schemeClr val="tx1"/>
                    </a:solidFill>
                    <a:effectLst/>
                    <a:latin typeface="+mn-lt"/>
                    <a:ea typeface="+mn-ea"/>
                    <a:cs typeface="+mn-cs"/>
                  </a:rPr>
                  <a:t> from prefecture t within the Tokyo metropolitan area.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m, 𝑘, 𝑔, 𝑎 represents the number of in-</a:t>
                </a:r>
                <a:r>
                  <a:rPr kumimoji="1" lang="en-US" altLang="ja-JP" sz="1200" u="sng" kern="1200" dirty="0">
                    <a:solidFill>
                      <a:schemeClr val="tx1"/>
                    </a:solidFill>
                    <a:effectLst/>
                    <a:latin typeface="+mn-lt"/>
                    <a:ea typeface="+mn-ea"/>
                    <a:cs typeface="+mn-cs"/>
                  </a:rPr>
                  <a:t>migrants</a:t>
                </a:r>
                <a:r>
                  <a:rPr kumimoji="1" lang="en-US" altLang="ja-JP" sz="1200" kern="1200" dirty="0">
                    <a:solidFill>
                      <a:schemeClr val="tx1"/>
                    </a:solidFill>
                    <a:effectLst/>
                    <a:latin typeface="+mn-lt"/>
                    <a:ea typeface="+mn-ea"/>
                    <a:cs typeface="+mn-cs"/>
                  </a:rPr>
                  <a:t> to prefecture k outside the Tokyo metropolitan area.</a:t>
                </a:r>
                <a:endParaRPr kumimoji="1" lang="ja-JP" altLang="ja-JP" sz="1200" kern="1200" dirty="0">
                  <a:solidFill>
                    <a:schemeClr val="tx1"/>
                  </a:solidFill>
                  <a:effectLst/>
                  <a:latin typeface="+mn-lt"/>
                  <a:ea typeface="+mn-ea"/>
                  <a:cs typeface="+mn-cs"/>
                </a:endParaRPr>
              </a:p>
            </p:txBody>
          </p:sp>
        </mc:Choice>
        <mc:Fallback xmlns="">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In this study, the number of migrants is based on the Digital Garden City Nation Initiative. That Initiative’s target index is a net outflow of 10,000 people from the Tokyo metropolitan area. Also, allocate the Digital Garden City Nation Initiative’s target number of out-migrants based on 2015 data on the number of people out-migrants from the Tokyo metropolitan area to each prefecture.</a:t>
                </a:r>
                <a:endParaRPr kumimoji="1" lang="ja-JP" altLang="ja-JP" sz="1200" kern="1200" dirty="0">
                  <a:solidFill>
                    <a:schemeClr val="tx1"/>
                  </a:solidFill>
                  <a:effectLst/>
                  <a:latin typeface="+mn-lt"/>
                  <a:ea typeface="+mn-ea"/>
                  <a:cs typeface="+mn-cs"/>
                </a:endParaRPr>
              </a:p>
              <a:p>
                <a:r>
                  <a:rPr kumimoji="1" lang="en-US" altLang="ja-JP" sz="1200" kern="1200" dirty="0" err="1">
                    <a:solidFill>
                      <a:schemeClr val="tx1"/>
                    </a:solidFill>
                    <a:effectLst/>
                    <a:latin typeface="+mn-lt"/>
                    <a:ea typeface="+mn-ea"/>
                    <a:cs typeface="+mn-cs"/>
                  </a:rPr>
                  <a:t>h,g,a,k</a:t>
                </a:r>
                <a:r>
                  <a:rPr kumimoji="1" lang="en-US" altLang="ja-JP" sz="1200" kern="1200" dirty="0">
                    <a:solidFill>
                      <a:schemeClr val="tx1"/>
                    </a:solidFill>
                    <a:effectLst/>
                    <a:latin typeface="+mn-lt"/>
                    <a:ea typeface="+mn-ea"/>
                    <a:cs typeface="+mn-cs"/>
                  </a:rPr>
                  <a:t>  is the number of in-migrants by gender and age group to prefecture </a:t>
                </a:r>
                <a:r>
                  <a:rPr kumimoji="1" lang="en-US" altLang="ja-JP" sz="1200" i="0" kern="1200">
                    <a:solidFill>
                      <a:schemeClr val="tx1"/>
                    </a:solidFill>
                    <a:effectLst/>
                    <a:latin typeface="+mn-lt"/>
                    <a:ea typeface="+mn-ea"/>
                    <a:cs typeface="+mn-cs"/>
                  </a:rPr>
                  <a:t>𝑘</a:t>
                </a:r>
                <a:r>
                  <a:rPr kumimoji="1" lang="en-US" altLang="ja-JP" sz="1200" kern="1200" dirty="0">
                    <a:solidFill>
                      <a:schemeClr val="tx1"/>
                    </a:solidFill>
                    <a:effectLst/>
                    <a:latin typeface="+mn-lt"/>
                    <a:ea typeface="+mn-ea"/>
                    <a:cs typeface="+mn-cs"/>
                  </a:rPr>
                  <a:t> from the Tokyo metropolitan area.</a:t>
                </a:r>
                <a:endParaRPr kumimoji="1" lang="ja-JP" altLang="ja-JP" sz="1200" kern="1200" dirty="0">
                  <a:solidFill>
                    <a:schemeClr val="tx1"/>
                  </a:solidFill>
                  <a:effectLst/>
                  <a:latin typeface="+mn-lt"/>
                  <a:ea typeface="+mn-ea"/>
                  <a:cs typeface="+mn-cs"/>
                </a:endParaRPr>
              </a:p>
              <a:p>
                <a:r>
                  <a:rPr kumimoji="1" lang="en-US" altLang="ja-JP" sz="1200" kern="1200" dirty="0" err="1">
                    <a:solidFill>
                      <a:schemeClr val="tx1"/>
                    </a:solidFill>
                    <a:effectLst/>
                    <a:latin typeface="+mn-lt"/>
                    <a:ea typeface="+mn-ea"/>
                    <a:cs typeface="+mn-cs"/>
                  </a:rPr>
                  <a:t>d,g,a,k</a:t>
                </a:r>
                <a:r>
                  <a:rPr kumimoji="1" lang="en-US" altLang="ja-JP" sz="1200" kern="1200" dirty="0">
                    <a:solidFill>
                      <a:schemeClr val="tx1"/>
                    </a:solidFill>
                    <a:effectLst/>
                    <a:latin typeface="+mn-lt"/>
                    <a:ea typeface="+mn-ea"/>
                    <a:cs typeface="+mn-cs"/>
                  </a:rPr>
                  <a:t> is the number of out-migrants by gender and age group from prefecture </a:t>
                </a:r>
                <a:r>
                  <a:rPr kumimoji="1" lang="en-US" altLang="ja-JP" sz="1200" i="0" kern="1200">
                    <a:solidFill>
                      <a:schemeClr val="tx1"/>
                    </a:solidFill>
                    <a:effectLst/>
                    <a:latin typeface="+mn-lt"/>
                    <a:ea typeface="+mn-ea"/>
                    <a:cs typeface="+mn-cs"/>
                  </a:rPr>
                  <a:t>𝑡</a:t>
                </a:r>
                <a:r>
                  <a:rPr kumimoji="1" lang="en-US" altLang="ja-JP" sz="1200" kern="1200" dirty="0">
                    <a:solidFill>
                      <a:schemeClr val="tx1"/>
                    </a:solidFill>
                    <a:effectLst/>
                    <a:latin typeface="+mn-lt"/>
                    <a:ea typeface="+mn-ea"/>
                    <a:cs typeface="+mn-cs"/>
                  </a:rPr>
                  <a:t> within the Tokyo metropolitan area to rural area.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Here, </a:t>
                </a:r>
                <a:r>
                  <a:rPr kumimoji="1" lang="en-US" altLang="ja-JP" sz="1200" i="0" kern="1200">
                    <a:solidFill>
                      <a:schemeClr val="tx1"/>
                    </a:solidFill>
                    <a:effectLst/>
                    <a:latin typeface="+mn-lt"/>
                    <a:ea typeface="+mn-ea"/>
                    <a:cs typeface="+mn-cs"/>
                  </a:rPr>
                  <a:t>𝑔</a:t>
                </a:r>
                <a:r>
                  <a:rPr kumimoji="1" lang="en-US" altLang="ja-JP" sz="1200" kern="1200" dirty="0">
                    <a:solidFill>
                      <a:schemeClr val="tx1"/>
                    </a:solidFill>
                    <a:effectLst/>
                    <a:latin typeface="+mn-lt"/>
                    <a:ea typeface="+mn-ea"/>
                    <a:cs typeface="+mn-cs"/>
                  </a:rPr>
                  <a:t> is gender, </a:t>
                </a:r>
                <a:r>
                  <a:rPr kumimoji="1" lang="en-US" altLang="ja-JP" sz="1200" i="0" kern="1200">
                    <a:solidFill>
                      <a:schemeClr val="tx1"/>
                    </a:solidFill>
                    <a:effectLst/>
                    <a:latin typeface="+mn-lt"/>
                    <a:ea typeface="+mn-ea"/>
                    <a:cs typeface="+mn-cs"/>
                  </a:rPr>
                  <a:t>𝑎</a:t>
                </a:r>
                <a:r>
                  <a:rPr kumimoji="1" lang="en-US" altLang="ja-JP" sz="1200" kern="1200" dirty="0">
                    <a:solidFill>
                      <a:schemeClr val="tx1"/>
                    </a:solidFill>
                    <a:effectLst/>
                    <a:latin typeface="+mn-lt"/>
                    <a:ea typeface="+mn-ea"/>
                    <a:cs typeface="+mn-cs"/>
                  </a:rPr>
                  <a:t> is the age group, </a:t>
                </a:r>
                <a:r>
                  <a:rPr kumimoji="1" lang="en-US" altLang="ja-JP" sz="1200" i="0" kern="1200">
                    <a:solidFill>
                      <a:schemeClr val="tx1"/>
                    </a:solidFill>
                    <a:effectLst/>
                    <a:latin typeface="+mn-lt"/>
                    <a:ea typeface="+mn-ea"/>
                    <a:cs typeface="+mn-cs"/>
                  </a:rPr>
                  <a:t>𝑡,𝑘</a:t>
                </a:r>
                <a:r>
                  <a:rPr kumimoji="1" lang="en-US" altLang="ja-JP" sz="1200" kern="1200" dirty="0">
                    <a:solidFill>
                      <a:schemeClr val="tx1"/>
                    </a:solidFill>
                    <a:effectLst/>
                    <a:latin typeface="+mn-lt"/>
                    <a:ea typeface="+mn-ea"/>
                    <a:cs typeface="+mn-cs"/>
                  </a:rPr>
                  <a:t> represent prefecture codes and </a:t>
                </a:r>
                <a:r>
                  <a:rPr kumimoji="1" lang="en-US" altLang="ja-JP" sz="1200" i="0" kern="1200">
                    <a:solidFill>
                      <a:schemeClr val="tx1"/>
                    </a:solidFill>
                    <a:effectLst/>
                    <a:latin typeface="+mn-lt"/>
                    <a:ea typeface="+mn-ea"/>
                    <a:cs typeface="+mn-cs"/>
                  </a:rPr>
                  <a:t>𝑡≠𝑘.</a:t>
                </a:r>
                <a:r>
                  <a:rPr kumimoji="1" lang="en-US" altLang="ja-JP" sz="1200" kern="1200" dirty="0">
                    <a:solidFill>
                      <a:schemeClr val="tx1"/>
                    </a:solidFill>
                    <a:effectLst/>
                    <a:latin typeface="+mn-lt"/>
                    <a:ea typeface="+mn-ea"/>
                    <a:cs typeface="+mn-cs"/>
                  </a:rPr>
                  <a:t> This picture shows images of t and k. The prefectures shown in red are </a:t>
                </a:r>
                <a:r>
                  <a:rPr kumimoji="1" lang="en-US" altLang="ja-JP" sz="1200" i="0" kern="1200">
                    <a:solidFill>
                      <a:schemeClr val="tx1"/>
                    </a:solidFill>
                    <a:effectLst/>
                    <a:latin typeface="+mn-lt"/>
                    <a:ea typeface="+mn-ea"/>
                    <a:cs typeface="+mn-cs"/>
                  </a:rPr>
                  <a:t>𝑡</a:t>
                </a:r>
                <a:r>
                  <a:rPr kumimoji="1" lang="en-US" altLang="ja-JP" sz="1200" kern="1200" dirty="0">
                    <a:solidFill>
                      <a:schemeClr val="tx1"/>
                    </a:solidFill>
                    <a:effectLst/>
                    <a:latin typeface="+mn-lt"/>
                    <a:ea typeface="+mn-ea"/>
                    <a:cs typeface="+mn-cs"/>
                  </a:rPr>
                  <a:t>,others are </a:t>
                </a:r>
                <a:r>
                  <a:rPr kumimoji="1" lang="en-US" altLang="ja-JP" sz="1200" i="0" kern="1200">
                    <a:solidFill>
                      <a:schemeClr val="tx1"/>
                    </a:solidFill>
                    <a:effectLst/>
                    <a:latin typeface="+mn-lt"/>
                    <a:ea typeface="+mn-ea"/>
                    <a:cs typeface="+mn-cs"/>
                  </a:rPr>
                  <a:t>𝑘</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p:txBody>
          </p:sp>
        </mc:Fallback>
      </mc:AlternateContent>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11</a:t>
            </a:fld>
            <a:endParaRPr kumimoji="1" lang="ja-JP" altLang="en-US"/>
          </a:p>
        </p:txBody>
      </p:sp>
    </p:spTree>
    <p:extLst>
      <p:ext uri="{BB962C8B-B14F-4D97-AF65-F5344CB8AC3E}">
        <p14:creationId xmlns:p14="http://schemas.microsoft.com/office/powerpoint/2010/main" val="1693392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D2771-2DF6-6C3C-BFB5-631FC9FDE1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D201B3-12EE-C6CC-1DC7-FF69527A25B1}"/>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035CB6D1-032F-5787-A6DB-C88A2044C81D}"/>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we estimated the </a:t>
                </a:r>
                <a:r>
                  <a:rPr kumimoji="1" lang="en-US" altLang="ja-JP" sz="1200" u="sng" kern="1200" dirty="0">
                    <a:solidFill>
                      <a:schemeClr val="tx1"/>
                    </a:solidFill>
                    <a:effectLst/>
                    <a:latin typeface="+mn-lt"/>
                    <a:ea typeface="+mn-ea"/>
                    <a:cs typeface="+mn-cs"/>
                  </a:rPr>
                  <a:t>changes</a:t>
                </a:r>
                <a:r>
                  <a:rPr kumimoji="1" lang="en-US" altLang="ja-JP" sz="1200" kern="1200" dirty="0">
                    <a:solidFill>
                      <a:schemeClr val="tx1"/>
                    </a:solidFill>
                    <a:effectLst/>
                    <a:latin typeface="+mn-lt"/>
                    <a:ea typeface="+mn-ea"/>
                    <a:cs typeface="+mn-cs"/>
                  </a:rPr>
                  <a:t> in household consumption.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This equation </a:t>
                </a:r>
                <a:r>
                  <a:rPr kumimoji="1" lang="en-US" altLang="ja-JP" sz="1200" u="sng" kern="1200" dirty="0">
                    <a:solidFill>
                      <a:schemeClr val="tx1"/>
                    </a:solidFill>
                    <a:effectLst/>
                    <a:latin typeface="+mn-lt"/>
                    <a:ea typeface="+mn-ea"/>
                    <a:cs typeface="+mn-cs"/>
                  </a:rPr>
                  <a:t>represents</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increase in final consumption expenditure in each prefecture except the Tokyo metropolitan area / due to in-</a:t>
                </a:r>
                <a:r>
                  <a:rPr kumimoji="1" lang="en-US" altLang="ja-JP" sz="1200" u="sng" kern="1200" dirty="0">
                    <a:solidFill>
                      <a:schemeClr val="tx1"/>
                    </a:solidFill>
                    <a:effectLst/>
                    <a:latin typeface="+mn-lt"/>
                    <a:ea typeface="+mn-ea"/>
                    <a:cs typeface="+mn-cs"/>
                  </a:rPr>
                  <a:t>migrants</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14:m>
                  <m:oMath xmlns:m="http://schemas.openxmlformats.org/officeDocument/2006/math">
                    <m:r>
                      <a:rPr kumimoji="1" lang="ja-JP" altLang="en-US" sz="1200" i="1" kern="1200" smtClean="0">
                        <a:solidFill>
                          <a:schemeClr val="tx1"/>
                        </a:solidFill>
                        <a:effectLst/>
                        <a:latin typeface="Cambria Math" panose="02040503050406030204" pitchFamily="18" charset="0"/>
                        <a:ea typeface="+mn-ea"/>
                        <a:cs typeface="+mn-cs"/>
                      </a:rPr>
                      <m:t>∆</m:t>
                    </m:r>
                    <m:sSub>
                      <m:sSubPr>
                        <m:ctrlPr>
                          <a:rPr kumimoji="1" lang="ja-JP" altLang="en-US" sz="1200" i="1" kern="1200">
                            <a:solidFill>
                              <a:schemeClr val="tx1"/>
                            </a:solidFill>
                            <a:effectLst/>
                            <a:latin typeface="Cambria Math" panose="02040503050406030204" pitchFamily="18" charset="0"/>
                            <a:ea typeface="+mn-ea"/>
                            <a:cs typeface="+mn-cs"/>
                          </a:rPr>
                        </m:ctrlPr>
                      </m:sSubPr>
                      <m:e>
                        <m:r>
                          <a:rPr kumimoji="1" lang="ja-JP" altLang="en-US" sz="1200" b="1" kern="1200">
                            <a:solidFill>
                              <a:schemeClr val="tx1"/>
                            </a:solidFill>
                            <a:effectLst/>
                            <a:latin typeface="Cambria Math" panose="02040503050406030204" pitchFamily="18" charset="0"/>
                            <a:ea typeface="+mn-ea"/>
                            <a:cs typeface="+mn-cs"/>
                          </a:rPr>
                          <m:t>𝐟</m:t>
                        </m:r>
                      </m:e>
                      <m:sub>
                        <m:r>
                          <a:rPr kumimoji="1" lang="ja-JP" altLang="en-US" sz="1200" i="1" kern="1200">
                            <a:solidFill>
                              <a:schemeClr val="tx1"/>
                            </a:solidFill>
                            <a:effectLst/>
                            <a:latin typeface="Cambria Math" panose="02040503050406030204" pitchFamily="18" charset="0"/>
                            <a:ea typeface="+mn-ea"/>
                            <a:cs typeface="+mn-cs"/>
                          </a:rPr>
                          <m:t>𝑘</m:t>
                        </m:r>
                      </m:sub>
                    </m:sSub>
                    <m:r>
                      <a:rPr kumimoji="1" lang="ja-JP" altLang="en-US" sz="1200" i="1" kern="1200">
                        <a:solidFill>
                          <a:schemeClr val="tx1"/>
                        </a:solidFill>
                        <a:effectLst/>
                        <a:latin typeface="Cambria Math" panose="02040503050406030204" pitchFamily="18" charset="0"/>
                        <a:ea typeface="+mn-ea"/>
                        <a:cs typeface="+mn-cs"/>
                      </a:rPr>
                      <m:t> </m:t>
                    </m:r>
                  </m:oMath>
                </a14:m>
                <a:r>
                  <a:rPr kumimoji="1" lang="en-US" altLang="ja-JP" sz="1200" kern="1200" dirty="0">
                    <a:solidFill>
                      <a:schemeClr val="tx1"/>
                    </a:solidFill>
                    <a:effectLst/>
                    <a:latin typeface="+mn-lt"/>
                    <a:ea typeface="+mn-ea"/>
                    <a:cs typeface="+mn-cs"/>
                  </a:rPr>
                  <a:t>is the change vector of the final consumption expenditure in prefecture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𝑘</m:t>
                    </m:r>
                  </m:oMath>
                </a14:m>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 k, g, a is the number of in-</a:t>
                </a:r>
                <a:r>
                  <a:rPr kumimoji="1" lang="en-US" altLang="ja-JP" sz="1200" u="sng" kern="1200" dirty="0">
                    <a:solidFill>
                      <a:schemeClr val="tx1"/>
                    </a:solidFill>
                    <a:effectLst/>
                    <a:latin typeface="+mn-lt"/>
                    <a:ea typeface="+mn-ea"/>
                    <a:cs typeface="+mn-cs"/>
                  </a:rPr>
                  <a:t>migrant</a:t>
                </a:r>
                <a:r>
                  <a:rPr kumimoji="1" lang="en-US" altLang="ja-JP" sz="1200" kern="1200" dirty="0">
                    <a:solidFill>
                      <a:schemeClr val="tx1"/>
                    </a:solidFill>
                    <a:effectLst/>
                    <a:latin typeface="+mn-lt"/>
                    <a:ea typeface="+mn-ea"/>
                    <a:cs typeface="+mn-cs"/>
                  </a:rPr>
                  <a:t>s to prefecture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𝑘</m:t>
                    </m:r>
                  </m:oMath>
                </a14:m>
                <a:r>
                  <a:rPr kumimoji="1" lang="en-US" altLang="ja-JP" sz="1200" kern="1200" dirty="0">
                    <a:solidFill>
                      <a:schemeClr val="tx1"/>
                    </a:solidFill>
                    <a:effectLst/>
                    <a:latin typeface="+mn-lt"/>
                    <a:ea typeface="+mn-ea"/>
                    <a:cs typeface="+mn-cs"/>
                  </a:rPr>
                  <a:t> outside the Tokyo metropolitan area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c, k, g, a is the vector of average per capita consumption expenditure / on goods and services in prefecture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𝑘</m:t>
                    </m:r>
                  </m:oMath>
                </a14:m>
                <a:r>
                  <a:rPr kumimoji="1" lang="en-US" altLang="ja-JP" sz="1200" kern="1200" dirty="0">
                    <a:solidFill>
                      <a:schemeClr val="tx1"/>
                    </a:solidFill>
                    <a:effectLst/>
                    <a:latin typeface="+mn-lt"/>
                    <a:ea typeface="+mn-ea"/>
                    <a:cs typeface="+mn-cs"/>
                  </a:rPr>
                  <a:t>, estimated based on average income.</a:t>
                </a:r>
                <a:endParaRPr kumimoji="1" lang="ja-JP" altLang="ja-JP" sz="1200" kern="1200" dirty="0">
                  <a:solidFill>
                    <a:schemeClr val="tx1"/>
                  </a:solidFill>
                  <a:effectLst/>
                  <a:latin typeface="+mn-lt"/>
                  <a:ea typeface="+mn-ea"/>
                  <a:cs typeface="+mn-cs"/>
                </a:endParaRPr>
              </a:p>
              <a:p>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m:t>
                    </m:r>
                    <m:sSub>
                      <m:sSubPr>
                        <m:ctrlPr>
                          <a:rPr kumimoji="1" lang="ja-JP" altLang="en-US" sz="1200" i="1" kern="1200">
                            <a:solidFill>
                              <a:schemeClr val="tx1"/>
                            </a:solidFill>
                            <a:effectLst/>
                            <a:latin typeface="Cambria Math" panose="02040503050406030204" pitchFamily="18" charset="0"/>
                            <a:ea typeface="+mn-ea"/>
                            <a:cs typeface="+mn-cs"/>
                          </a:rPr>
                        </m:ctrlPr>
                      </m:sSubPr>
                      <m:e>
                        <m:r>
                          <a:rPr kumimoji="1" lang="ja-JP" altLang="en-US" sz="1200" b="1" kern="1200">
                            <a:solidFill>
                              <a:schemeClr val="tx1"/>
                            </a:solidFill>
                            <a:effectLst/>
                            <a:latin typeface="Cambria Math" panose="02040503050406030204" pitchFamily="18" charset="0"/>
                            <a:ea typeface="+mn-ea"/>
                            <a:cs typeface="+mn-cs"/>
                          </a:rPr>
                          <m:t>𝐟</m:t>
                        </m:r>
                      </m:e>
                      <m:sub>
                        <m:r>
                          <a:rPr kumimoji="1" lang="ja-JP" altLang="en-US" sz="1200" i="1" kern="1200">
                            <a:solidFill>
                              <a:schemeClr val="tx1"/>
                            </a:solidFill>
                            <a:effectLst/>
                            <a:latin typeface="Cambria Math" panose="02040503050406030204" pitchFamily="18" charset="0"/>
                            <a:ea typeface="+mn-ea"/>
                            <a:cs typeface="+mn-cs"/>
                          </a:rPr>
                          <m:t>𝑘</m:t>
                        </m:r>
                      </m:sub>
                    </m:sSub>
                  </m:oMath>
                </a14:m>
                <a:r>
                  <a:rPr kumimoji="1" lang="en-US" altLang="ja-JP" sz="1200" kern="1200" dirty="0">
                    <a:solidFill>
                      <a:schemeClr val="tx1"/>
                    </a:solidFill>
                    <a:effectLst/>
                    <a:latin typeface="+mn-lt"/>
                    <a:ea typeface="+mn-ea"/>
                    <a:cs typeface="+mn-cs"/>
                  </a:rPr>
                  <a:t> is always positive(</a:t>
                </a:r>
                <a:r>
                  <a:rPr kumimoji="1" lang="ja-JP" altLang="en-US" sz="1200" kern="1200" dirty="0">
                    <a:solidFill>
                      <a:schemeClr val="tx1"/>
                    </a:solidFill>
                    <a:effectLst/>
                    <a:latin typeface="+mn-lt"/>
                    <a:ea typeface="+mn-ea"/>
                    <a:cs typeface="+mn-cs"/>
                  </a:rPr>
                  <a:t>パジティブ</a:t>
                </a:r>
                <a:r>
                  <a:rPr kumimoji="1" lang="en-US" altLang="ja-JP" sz="1200" kern="1200" dirty="0">
                    <a:solidFill>
                      <a:schemeClr val="tx1"/>
                    </a:solidFill>
                    <a:effectLst/>
                    <a:latin typeface="+mn-lt"/>
                    <a:ea typeface="+mn-ea"/>
                    <a:cs typeface="+mn-cs"/>
                  </a:rPr>
                  <a:t>) because prefecture k receives only in-</a:t>
                </a:r>
                <a:r>
                  <a:rPr kumimoji="1" lang="en-US" altLang="ja-JP" sz="1200" u="sng" kern="1200" dirty="0">
                    <a:solidFill>
                      <a:schemeClr val="tx1"/>
                    </a:solidFill>
                    <a:effectLst/>
                    <a:latin typeface="+mn-lt"/>
                    <a:ea typeface="+mn-ea"/>
                    <a:cs typeface="+mn-cs"/>
                  </a:rPr>
                  <a:t>migrants</a:t>
                </a:r>
                <a:r>
                  <a:rPr kumimoji="1" lang="en-US" altLang="ja-JP" sz="1200" kern="1200" dirty="0">
                    <a:solidFill>
                      <a:schemeClr val="tx1"/>
                    </a:solidFill>
                    <a:effectLst/>
                    <a:latin typeface="+mn-lt"/>
                    <a:ea typeface="+mn-ea"/>
                    <a:cs typeface="+mn-cs"/>
                  </a:rPr>
                  <a:t>, as shown in Figure 3.</a:t>
                </a:r>
                <a:endParaRPr kumimoji="1" lang="ja-JP" altLang="ja-JP" sz="1200" kern="1200" dirty="0">
                  <a:solidFill>
                    <a:schemeClr val="tx1"/>
                  </a:solidFill>
                  <a:effectLst/>
                  <a:latin typeface="+mn-lt"/>
                  <a:ea typeface="+mn-ea"/>
                  <a:cs typeface="+mn-cs"/>
                </a:endParaRPr>
              </a:p>
              <a:p>
                <a:endParaRPr kumimoji="1" lang="ja-US" altLang="ja-US" sz="1200" kern="1200" dirty="0">
                  <a:solidFill>
                    <a:schemeClr val="tx1"/>
                  </a:solidFill>
                  <a:effectLst/>
                  <a:latin typeface="+mn-lt"/>
                  <a:ea typeface="+mn-ea"/>
                  <a:cs typeface="+mn-cs"/>
                </a:endParaRPr>
              </a:p>
              <a:p>
                <a:endParaRPr kumimoji="1" lang="ja-US" altLang="en-US" dirty="0"/>
              </a:p>
            </p:txBody>
          </p:sp>
        </mc:Choice>
        <mc:Fallback xmlns="">
          <p:sp>
            <p:nvSpPr>
              <p:cNvPr id="3" name="ノート プレースホルダー 2">
                <a:extLst>
                  <a:ext uri="{FF2B5EF4-FFF2-40B4-BE49-F238E27FC236}">
                    <a16:creationId xmlns:a16="http://schemas.microsoft.com/office/drawing/2014/main" id="{035CB6D1-032F-5787-A6DB-C88A2044C81D}"/>
                  </a:ext>
                </a:extLst>
              </p:cNvPr>
              <p:cNvSpPr>
                <a:spLocks noGrp="1"/>
              </p:cNvSpPr>
              <p:nvPr>
                <p:ph type="body" idx="1"/>
              </p:nvPr>
            </p:nvSpPr>
            <p:spPr/>
            <p:txBody>
              <a:bodyPr/>
              <a:lstStyle/>
              <a:p>
                <a:r>
                  <a:rPr kumimoji="1" lang="en-US" altLang="ja-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Using </a:t>
                </a:r>
                <a:r>
                  <a:rPr kumimoji="1" lang="en-US" altLang="ja-JP" sz="1200" i="0" kern="1200">
                    <a:solidFill>
                      <a:schemeClr val="tx1"/>
                    </a:solidFill>
                    <a:effectLst/>
                    <a:latin typeface="+mn-lt"/>
                    <a:ea typeface="+mn-ea"/>
                    <a:cs typeface="+mn-cs"/>
                  </a:rPr>
                  <a:t>ℎ</a:t>
                </a:r>
                <a:r>
                  <a:rPr kumimoji="1" lang="ja-JP" altLang="ja-JP" sz="1200"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𝑘^</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𝑔,𝑎</a:t>
                </a:r>
                <a:r>
                  <a:rPr kumimoji="1" lang="ja-JP" altLang="ja-JP" sz="1200" i="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prefecture </a:t>
                </a:r>
                <a:r>
                  <a:rPr kumimoji="1" lang="en-US" altLang="ja-JP" sz="1200" i="0" kern="1200">
                    <a:solidFill>
                      <a:schemeClr val="tx1"/>
                    </a:solidFill>
                    <a:effectLst/>
                    <a:latin typeface="+mn-lt"/>
                    <a:ea typeface="+mn-ea"/>
                    <a:cs typeface="+mn-cs"/>
                  </a:rPr>
                  <a:t>𝑘</a:t>
                </a:r>
                <a:r>
                  <a:rPr kumimoji="1" lang="en-US" altLang="ja-JP" sz="1200" kern="1200" dirty="0">
                    <a:solidFill>
                      <a:schemeClr val="tx1"/>
                    </a:solidFill>
                    <a:effectLst/>
                    <a:latin typeface="+mn-lt"/>
                    <a:ea typeface="+mn-ea"/>
                    <a:cs typeface="+mn-cs"/>
                  </a:rPr>
                  <a:t> outside the Tokyo metropolitan area, the change of final consumption expenditure, </a:t>
                </a:r>
                <a:r>
                  <a:rPr kumimoji="1" lang="en-US" altLang="ja-JP" sz="1200" i="0" kern="1200">
                    <a:solidFill>
                      <a:schemeClr val="tx1"/>
                    </a:solidFill>
                    <a:effectLst/>
                    <a:latin typeface="+mn-lt"/>
                    <a:ea typeface="+mn-ea"/>
                    <a:cs typeface="+mn-cs"/>
                  </a:rPr>
                  <a:t>∆</a:t>
                </a:r>
                <a:r>
                  <a:rPr kumimoji="1" lang="en-US" altLang="ja-JP" sz="1200" b="1" i="0" kern="1200">
                    <a:solidFill>
                      <a:schemeClr val="tx1"/>
                    </a:solidFill>
                    <a:effectLst/>
                    <a:latin typeface="+mn-lt"/>
                    <a:ea typeface="+mn-ea"/>
                    <a:cs typeface="+mn-cs"/>
                  </a:rPr>
                  <a:t>𝐟</a:t>
                </a:r>
                <a:r>
                  <a:rPr kumimoji="1" lang="ja-JP" altLang="ja-JP" sz="1200" b="1"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𝑘</a:t>
                </a:r>
                <a:r>
                  <a:rPr kumimoji="1" lang="en-US" altLang="ja-JP" sz="1200" kern="1200" dirty="0">
                    <a:solidFill>
                      <a:schemeClr val="tx1"/>
                    </a:solidFill>
                    <a:effectLst/>
                    <a:latin typeface="+mn-lt"/>
                    <a:ea typeface="+mn-ea"/>
                    <a:cs typeface="+mn-cs"/>
                  </a:rPr>
                  <a:t>, can be estimated using the following equation.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Here, </a:t>
                </a:r>
                <a:r>
                  <a:rPr kumimoji="1" lang="en-US" altLang="ja-JP" sz="1200" b="1" i="0" kern="1200">
                    <a:solidFill>
                      <a:schemeClr val="tx1"/>
                    </a:solidFill>
                    <a:effectLst/>
                    <a:latin typeface="+mn-lt"/>
                    <a:ea typeface="+mn-ea"/>
                    <a:cs typeface="+mn-cs"/>
                  </a:rPr>
                  <a:t>𝐜</a:t>
                </a:r>
                <a:r>
                  <a:rPr kumimoji="1" lang="ja-JP" altLang="ja-JP" sz="1200" b="1"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𝑘^</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𝑔,𝑎</a:t>
                </a:r>
                <a:r>
                  <a:rPr kumimoji="1" lang="ja-JP" altLang="ja-JP" sz="1200" i="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is vector representing the average consumption expenditure of goods and services per capital, based on the average income by gender and age in prefecture </a:t>
                </a:r>
                <a:r>
                  <a:rPr kumimoji="1" lang="en-US" altLang="ja-JP" sz="1200" i="0" kern="1200">
                    <a:solidFill>
                      <a:schemeClr val="tx1"/>
                    </a:solidFill>
                    <a:effectLst/>
                    <a:latin typeface="+mn-lt"/>
                    <a:ea typeface="+mn-ea"/>
                    <a:cs typeface="+mn-cs"/>
                  </a:rPr>
                  <a:t>𝑘.</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And Figure 3 shows image of </a:t>
                </a:r>
                <a:r>
                  <a:rPr kumimoji="1" lang="en-US" altLang="ja-JP" sz="1200" i="0" kern="1200">
                    <a:solidFill>
                      <a:schemeClr val="tx1"/>
                    </a:solidFill>
                    <a:effectLst/>
                    <a:latin typeface="+mn-lt"/>
                    <a:ea typeface="+mn-ea"/>
                    <a:cs typeface="+mn-cs"/>
                  </a:rPr>
                  <a:t>∆</a:t>
                </a:r>
                <a:r>
                  <a:rPr kumimoji="1" lang="en-US" altLang="ja-JP" sz="1200" b="1" i="0" kern="1200">
                    <a:solidFill>
                      <a:schemeClr val="tx1"/>
                    </a:solidFill>
                    <a:effectLst/>
                    <a:latin typeface="+mn-lt"/>
                    <a:ea typeface="+mn-ea"/>
                    <a:cs typeface="+mn-cs"/>
                  </a:rPr>
                  <a:t>𝐟</a:t>
                </a:r>
                <a:r>
                  <a:rPr kumimoji="1" lang="ja-JP" altLang="ja-JP" sz="1200" b="1"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𝑘</a:t>
                </a:r>
                <a:endParaRPr kumimoji="1" lang="ja-JP" altLang="ja-JP" sz="1200" kern="1200" dirty="0">
                  <a:solidFill>
                    <a:schemeClr val="tx1"/>
                  </a:solidFill>
                  <a:effectLst/>
                  <a:latin typeface="+mn-lt"/>
                  <a:ea typeface="+mn-ea"/>
                  <a:cs typeface="+mn-cs"/>
                </a:endParaRPr>
              </a:p>
              <a:p>
                <a:endParaRPr kumimoji="1" lang="ja-US" altLang="ja-US" sz="1200" kern="1200" dirty="0">
                  <a:solidFill>
                    <a:schemeClr val="tx1"/>
                  </a:solidFill>
                  <a:effectLst/>
                  <a:latin typeface="+mn-lt"/>
                  <a:ea typeface="+mn-ea"/>
                  <a:cs typeface="+mn-cs"/>
                </a:endParaRPr>
              </a:p>
              <a:p>
                <a:endParaRPr kumimoji="1" lang="ja-US" altLang="en-US" dirty="0"/>
              </a:p>
            </p:txBody>
          </p:sp>
        </mc:Fallback>
      </mc:AlternateContent>
      <p:sp>
        <p:nvSpPr>
          <p:cNvPr id="4" name="スライド番号プレースホルダー 3">
            <a:extLst>
              <a:ext uri="{FF2B5EF4-FFF2-40B4-BE49-F238E27FC236}">
                <a16:creationId xmlns:a16="http://schemas.microsoft.com/office/drawing/2014/main" id="{47094A76-CEE3-C656-16A7-BE769337B0DD}"/>
              </a:ext>
            </a:extLst>
          </p:cNvPr>
          <p:cNvSpPr>
            <a:spLocks noGrp="1"/>
          </p:cNvSpPr>
          <p:nvPr>
            <p:ph type="sldNum" sz="quarter" idx="5"/>
          </p:nvPr>
        </p:nvSpPr>
        <p:spPr/>
        <p:txBody>
          <a:bodyPr/>
          <a:lstStyle/>
          <a:p>
            <a:fld id="{A89E0C6E-02D6-43F5-B6C8-9A3EC293CECA}" type="slidenum">
              <a:rPr kumimoji="1" lang="ja-JP" altLang="en-US" smtClean="0"/>
              <a:t>12</a:t>
            </a:fld>
            <a:endParaRPr kumimoji="1" lang="ja-JP" altLang="en-US"/>
          </a:p>
        </p:txBody>
      </p:sp>
    </p:spTree>
    <p:extLst>
      <p:ext uri="{BB962C8B-B14F-4D97-AF65-F5344CB8AC3E}">
        <p14:creationId xmlns:p14="http://schemas.microsoft.com/office/powerpoint/2010/main" val="280057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en-US" altLang="ja-US" sz="1200" kern="1200" dirty="0">
                    <a:solidFill>
                      <a:schemeClr val="tx1"/>
                    </a:solidFill>
                    <a:effectLst/>
                    <a:latin typeface="+mn-lt"/>
                    <a:ea typeface="+mn-ea"/>
                    <a:cs typeface="+mn-cs"/>
                  </a:rPr>
                  <a:t> </a:t>
                </a:r>
                <a:endParaRPr kumimoji="1" lang="ja-US" altLang="ja-US"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similarly, using </a:t>
                </a:r>
                <a14:m>
                  <m:oMath xmlns:m="http://schemas.openxmlformats.org/officeDocument/2006/math">
                    <m:sSubSup>
                      <m:sSubSupPr>
                        <m:ctrlPr>
                          <a:rPr kumimoji="1" lang="ja-JP" altLang="ja-JP" sz="1200" i="1" kern="1200">
                            <a:solidFill>
                              <a:schemeClr val="tx1"/>
                            </a:solidFill>
                            <a:effectLst/>
                            <a:latin typeface="Cambria Math" panose="02040503050406030204" pitchFamily="18" charset="0"/>
                            <a:ea typeface="+mn-ea"/>
                            <a:cs typeface="+mn-cs"/>
                          </a:rPr>
                        </m:ctrlPr>
                      </m:sSubSupPr>
                      <m:e>
                        <m:r>
                          <a:rPr kumimoji="1" lang="en-US" altLang="ja-JP" sz="1200" i="1" kern="1200">
                            <a:solidFill>
                              <a:schemeClr val="tx1"/>
                            </a:solidFill>
                            <a:effectLst/>
                            <a:latin typeface="Cambria Math" panose="02040503050406030204" pitchFamily="18" charset="0"/>
                            <a:ea typeface="+mn-ea"/>
                            <a:cs typeface="+mn-cs"/>
                          </a:rPr>
                          <m:t>𝑑</m:t>
                        </m:r>
                      </m:e>
                      <m:sub>
                        <m:r>
                          <a:rPr kumimoji="1" lang="en-US" altLang="ja-JP" sz="1200" i="1" kern="1200">
                            <a:solidFill>
                              <a:schemeClr val="tx1"/>
                            </a:solidFill>
                            <a:effectLst/>
                            <a:latin typeface="Cambria Math" panose="02040503050406030204" pitchFamily="18" charset="0"/>
                            <a:ea typeface="+mn-ea"/>
                            <a:cs typeface="+mn-cs"/>
                          </a:rPr>
                          <m:t>𝑡</m:t>
                        </m:r>
                      </m:sub>
                      <m:sup>
                        <m:r>
                          <a:rPr kumimoji="1" lang="en-US" altLang="ja-JP" sz="1200" i="1" kern="1200">
                            <a:solidFill>
                              <a:schemeClr val="tx1"/>
                            </a:solidFill>
                            <a:effectLst/>
                            <a:latin typeface="Cambria Math" panose="02040503050406030204" pitchFamily="18" charset="0"/>
                            <a:ea typeface="+mn-ea"/>
                            <a:cs typeface="+mn-cs"/>
                          </a:rPr>
                          <m:t>𝑔</m:t>
                        </m:r>
                        <m:r>
                          <a:rPr kumimoji="1" lang="en-US" altLang="ja-JP" sz="1200" i="1" kern="1200">
                            <a:solidFill>
                              <a:schemeClr val="tx1"/>
                            </a:solidFill>
                            <a:effectLst/>
                            <a:latin typeface="Cambria Math" panose="02040503050406030204" pitchFamily="18" charset="0"/>
                            <a:ea typeface="+mn-ea"/>
                            <a:cs typeface="+mn-cs"/>
                          </a:rPr>
                          <m:t>,</m:t>
                        </m:r>
                        <m:r>
                          <a:rPr kumimoji="1" lang="en-US" altLang="ja-JP" sz="1200" i="1" kern="1200">
                            <a:solidFill>
                              <a:schemeClr val="tx1"/>
                            </a:solidFill>
                            <a:effectLst/>
                            <a:latin typeface="Cambria Math" panose="02040503050406030204" pitchFamily="18" charset="0"/>
                            <a:ea typeface="+mn-ea"/>
                            <a:cs typeface="+mn-cs"/>
                          </a:rPr>
                          <m:t>𝑎</m:t>
                        </m:r>
                      </m:sup>
                    </m:sSubSup>
                  </m:oMath>
                </a14:m>
                <a:r>
                  <a:rPr kumimoji="1" lang="en-US" altLang="ja-JP" sz="1200" kern="1200" dirty="0">
                    <a:solidFill>
                      <a:schemeClr val="tx1"/>
                    </a:solidFill>
                    <a:effectLst/>
                    <a:latin typeface="+mn-lt"/>
                    <a:ea typeface="+mn-ea"/>
                    <a:cs typeface="+mn-cs"/>
                  </a:rPr>
                  <a:t>, in prefecture </a:t>
                </a:r>
                <a14:m>
                  <m:oMath xmlns:m="http://schemas.openxmlformats.org/officeDocument/2006/math">
                    <m:r>
                      <a:rPr kumimoji="1" lang="en-US" altLang="ja-JP" sz="1200" i="1" kern="1200">
                        <a:solidFill>
                          <a:schemeClr val="tx1"/>
                        </a:solidFill>
                        <a:effectLst/>
                        <a:latin typeface="Cambria Math" panose="02040503050406030204" pitchFamily="18" charset="0"/>
                        <a:ea typeface="+mn-ea"/>
                        <a:cs typeface="+mn-cs"/>
                      </a:rPr>
                      <m:t>𝑡</m:t>
                    </m:r>
                  </m:oMath>
                </a14:m>
                <a:r>
                  <a:rPr kumimoji="1" lang="en-US" altLang="ja-JP" sz="1200" kern="1200" dirty="0">
                    <a:solidFill>
                      <a:schemeClr val="tx1"/>
                    </a:solidFill>
                    <a:effectLst/>
                    <a:latin typeface="+mn-lt"/>
                    <a:ea typeface="+mn-ea"/>
                    <a:cs typeface="+mn-cs"/>
                  </a:rPr>
                  <a:t> within the Tokyo metropolitan area, the change of final consumption expenditure, </a:t>
                </a:r>
                <a14:m>
                  <m:oMath xmlns:m="http://schemas.openxmlformats.org/officeDocument/2006/math">
                    <m:r>
                      <a:rPr kumimoji="1" lang="en-US" altLang="ja-JP" sz="1200" i="1" kern="1200">
                        <a:solidFill>
                          <a:schemeClr val="tx1"/>
                        </a:solidFill>
                        <a:effectLst/>
                        <a:latin typeface="Cambria Math" panose="02040503050406030204" pitchFamily="18" charset="0"/>
                        <a:ea typeface="+mn-ea"/>
                        <a:cs typeface="+mn-cs"/>
                      </a:rPr>
                      <m:t>∆</m:t>
                    </m:r>
                    <m:sSub>
                      <m:sSubPr>
                        <m:ctrlPr>
                          <a:rPr kumimoji="1" lang="ja-JP" altLang="ja-JP" sz="1200" i="1" kern="1200">
                            <a:solidFill>
                              <a:schemeClr val="tx1"/>
                            </a:solidFill>
                            <a:effectLst/>
                            <a:latin typeface="Cambria Math" panose="02040503050406030204" pitchFamily="18" charset="0"/>
                            <a:ea typeface="+mn-ea"/>
                            <a:cs typeface="+mn-cs"/>
                          </a:rPr>
                        </m:ctrlPr>
                      </m:sSubPr>
                      <m:e>
                        <m:r>
                          <a:rPr kumimoji="1" lang="en-US" altLang="ja-JP" sz="1200" b="1" kern="1200">
                            <a:solidFill>
                              <a:schemeClr val="tx1"/>
                            </a:solidFill>
                            <a:effectLst/>
                            <a:latin typeface="Cambria Math" panose="02040503050406030204" pitchFamily="18" charset="0"/>
                            <a:ea typeface="+mn-ea"/>
                            <a:cs typeface="+mn-cs"/>
                          </a:rPr>
                          <m:t>𝐟</m:t>
                        </m:r>
                      </m:e>
                      <m:sub>
                        <m:r>
                          <a:rPr kumimoji="1" lang="en-US" altLang="ja-JP" sz="1200" i="1" kern="1200">
                            <a:solidFill>
                              <a:schemeClr val="tx1"/>
                            </a:solidFill>
                            <a:effectLst/>
                            <a:latin typeface="Cambria Math" panose="02040503050406030204" pitchFamily="18" charset="0"/>
                            <a:ea typeface="+mn-ea"/>
                            <a:cs typeface="+mn-cs"/>
                          </a:rPr>
                          <m:t>𝑡</m:t>
                        </m:r>
                      </m:sub>
                    </m:sSub>
                  </m:oMath>
                </a14:m>
                <a:r>
                  <a:rPr kumimoji="1" lang="en-US" altLang="ja-JP" sz="1200" kern="1200" dirty="0">
                    <a:solidFill>
                      <a:schemeClr val="tx1"/>
                    </a:solidFill>
                    <a:effectLst/>
                    <a:latin typeface="+mn-lt"/>
                    <a:ea typeface="+mn-ea"/>
                    <a:cs typeface="+mn-cs"/>
                  </a:rPr>
                  <a:t>, can be estimated using the following equation. </a:t>
                </a:r>
              </a:p>
              <a:p>
                <a:r>
                  <a:rPr kumimoji="1" lang="en-US" altLang="ja-JP" sz="1200" kern="1200" dirty="0">
                    <a:solidFill>
                      <a:schemeClr val="tx1"/>
                    </a:solidFill>
                    <a:effectLst/>
                    <a:latin typeface="+mn-lt"/>
                    <a:ea typeface="+mn-ea"/>
                    <a:cs typeface="+mn-cs"/>
                  </a:rPr>
                  <a:t>Here, </a:t>
                </a:r>
                <a14:m>
                  <m:oMath xmlns:m="http://schemas.openxmlformats.org/officeDocument/2006/math">
                    <m:sSubSup>
                      <m:sSubSupPr>
                        <m:ctrlPr>
                          <a:rPr kumimoji="1" lang="ja-JP" altLang="ja-JP" sz="1200" i="1" kern="1200">
                            <a:solidFill>
                              <a:schemeClr val="tx1"/>
                            </a:solidFill>
                            <a:effectLst/>
                            <a:latin typeface="Cambria Math" panose="02040503050406030204" pitchFamily="18" charset="0"/>
                            <a:ea typeface="+mn-ea"/>
                            <a:cs typeface="+mn-cs"/>
                          </a:rPr>
                        </m:ctrlPr>
                      </m:sSubSupPr>
                      <m:e>
                        <m:r>
                          <a:rPr kumimoji="1" lang="en-US" altLang="ja-JP" sz="1200" b="1" kern="1200">
                            <a:solidFill>
                              <a:schemeClr val="tx1"/>
                            </a:solidFill>
                            <a:effectLst/>
                            <a:latin typeface="Cambria Math" panose="02040503050406030204" pitchFamily="18" charset="0"/>
                            <a:ea typeface="+mn-ea"/>
                            <a:cs typeface="+mn-cs"/>
                          </a:rPr>
                          <m:t>𝐜</m:t>
                        </m:r>
                      </m:e>
                      <m:sub>
                        <m:r>
                          <a:rPr kumimoji="1" lang="en-US" altLang="ja-JP" sz="1200" i="1" kern="1200">
                            <a:solidFill>
                              <a:schemeClr val="tx1"/>
                            </a:solidFill>
                            <a:effectLst/>
                            <a:latin typeface="Cambria Math" panose="02040503050406030204" pitchFamily="18" charset="0"/>
                            <a:ea typeface="+mn-ea"/>
                            <a:cs typeface="+mn-cs"/>
                          </a:rPr>
                          <m:t>𝑡</m:t>
                        </m:r>
                      </m:sub>
                      <m:sup>
                        <m:r>
                          <a:rPr kumimoji="1" lang="en-US" altLang="ja-JP" sz="1200" i="1" kern="1200">
                            <a:solidFill>
                              <a:schemeClr val="tx1"/>
                            </a:solidFill>
                            <a:effectLst/>
                            <a:latin typeface="Cambria Math" panose="02040503050406030204" pitchFamily="18" charset="0"/>
                            <a:ea typeface="+mn-ea"/>
                            <a:cs typeface="+mn-cs"/>
                          </a:rPr>
                          <m:t>𝑔</m:t>
                        </m:r>
                        <m:r>
                          <a:rPr kumimoji="1" lang="en-US" altLang="ja-JP" sz="1200" i="1" kern="1200">
                            <a:solidFill>
                              <a:schemeClr val="tx1"/>
                            </a:solidFill>
                            <a:effectLst/>
                            <a:latin typeface="Cambria Math" panose="02040503050406030204" pitchFamily="18" charset="0"/>
                            <a:ea typeface="+mn-ea"/>
                            <a:cs typeface="+mn-cs"/>
                          </a:rPr>
                          <m:t>,</m:t>
                        </m:r>
                        <m:r>
                          <a:rPr kumimoji="1" lang="en-US" altLang="ja-JP" sz="1200" i="1" kern="1200">
                            <a:solidFill>
                              <a:schemeClr val="tx1"/>
                            </a:solidFill>
                            <a:effectLst/>
                            <a:latin typeface="Cambria Math" panose="02040503050406030204" pitchFamily="18" charset="0"/>
                            <a:ea typeface="+mn-ea"/>
                            <a:cs typeface="+mn-cs"/>
                          </a:rPr>
                          <m:t>𝑎</m:t>
                        </m:r>
                      </m:sup>
                    </m:sSubSup>
                  </m:oMath>
                </a14:m>
                <a:r>
                  <a:rPr kumimoji="1" lang="en-US" altLang="ja-JP" sz="1200" kern="1200" dirty="0">
                    <a:solidFill>
                      <a:schemeClr val="tx1"/>
                    </a:solidFill>
                    <a:effectLst/>
                    <a:latin typeface="+mn-lt"/>
                    <a:ea typeface="+mn-ea"/>
                    <a:cs typeface="+mn-cs"/>
                  </a:rPr>
                  <a:t> is vector representing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average consumption expenditure of</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goods and services per capital, based on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average income by gender and age in prefecture </a:t>
                </a:r>
                <a14:m>
                  <m:oMath xmlns:m="http://schemas.openxmlformats.org/officeDocument/2006/math">
                    <m:r>
                      <a:rPr kumimoji="1" lang="en-US" altLang="ja-JP" sz="1200" i="1" kern="1200">
                        <a:solidFill>
                          <a:schemeClr val="tx1"/>
                        </a:solidFill>
                        <a:effectLst/>
                        <a:latin typeface="Cambria Math" panose="02040503050406030204" pitchFamily="18" charset="0"/>
                        <a:ea typeface="+mn-ea"/>
                        <a:cs typeface="+mn-cs"/>
                      </a:rPr>
                      <m:t>𝑡</m:t>
                    </m:r>
                    <m:r>
                      <a:rPr kumimoji="1" lang="en-US" altLang="ja-JP" sz="1200" i="1" kern="1200">
                        <a:solidFill>
                          <a:schemeClr val="tx1"/>
                        </a:solidFill>
                        <a:effectLst/>
                        <a:latin typeface="Cambria Math" panose="02040503050406030204" pitchFamily="18" charset="0"/>
                        <a:ea typeface="+mn-ea"/>
                        <a:cs typeface="+mn-cs"/>
                      </a:rPr>
                      <m:t>.</m:t>
                    </m:r>
                  </m:oMath>
                </a14:m>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And Figure 4 shows image of </a:t>
                </a:r>
                <a14:m>
                  <m:oMath xmlns:m="http://schemas.openxmlformats.org/officeDocument/2006/math">
                    <m:r>
                      <a:rPr kumimoji="1" lang="en-US" altLang="ja-JP" sz="1200" i="1" kern="1200">
                        <a:solidFill>
                          <a:schemeClr val="tx1"/>
                        </a:solidFill>
                        <a:effectLst/>
                        <a:latin typeface="Cambria Math" panose="02040503050406030204" pitchFamily="18" charset="0"/>
                        <a:ea typeface="+mn-ea"/>
                        <a:cs typeface="+mn-cs"/>
                      </a:rPr>
                      <m:t>∆</m:t>
                    </m:r>
                    <m:sSub>
                      <m:sSubPr>
                        <m:ctrlPr>
                          <a:rPr kumimoji="1" lang="ja-JP" altLang="ja-JP" sz="1200" i="1" kern="1200">
                            <a:solidFill>
                              <a:schemeClr val="tx1"/>
                            </a:solidFill>
                            <a:effectLst/>
                            <a:latin typeface="Cambria Math" panose="02040503050406030204" pitchFamily="18" charset="0"/>
                            <a:ea typeface="+mn-ea"/>
                            <a:cs typeface="+mn-cs"/>
                          </a:rPr>
                        </m:ctrlPr>
                      </m:sSubPr>
                      <m:e>
                        <m:r>
                          <a:rPr kumimoji="1" lang="en-US" altLang="ja-JP" sz="1200" b="1" kern="1200">
                            <a:solidFill>
                              <a:schemeClr val="tx1"/>
                            </a:solidFill>
                            <a:effectLst/>
                            <a:latin typeface="Cambria Math" panose="02040503050406030204" pitchFamily="18" charset="0"/>
                            <a:ea typeface="+mn-ea"/>
                            <a:cs typeface="+mn-cs"/>
                          </a:rPr>
                          <m:t>𝐟</m:t>
                        </m:r>
                      </m:e>
                      <m:sub>
                        <m:r>
                          <a:rPr kumimoji="1" lang="en-US" altLang="ja-JP" sz="1200" i="1" kern="1200">
                            <a:solidFill>
                              <a:schemeClr val="tx1"/>
                            </a:solidFill>
                            <a:effectLst/>
                            <a:latin typeface="Cambria Math" panose="02040503050406030204" pitchFamily="18" charset="0"/>
                            <a:ea typeface="+mn-ea"/>
                            <a:cs typeface="+mn-cs"/>
                          </a:rPr>
                          <m:t>𝑡</m:t>
                        </m:r>
                      </m:sub>
                    </m:sSub>
                  </m:oMath>
                </a14:m>
                <a:endParaRPr kumimoji="1" lang="ja-JP" altLang="ja-JP" sz="1200" kern="1200" dirty="0">
                  <a:solidFill>
                    <a:schemeClr val="tx1"/>
                  </a:solidFill>
                  <a:effectLst/>
                  <a:latin typeface="+mn-lt"/>
                  <a:ea typeface="+mn-ea"/>
                  <a:cs typeface="+mn-cs"/>
                </a:endParaRPr>
              </a:p>
              <a:p>
                <a:endParaRPr kumimoji="1" lang="ja-US" altLang="en-US" dirty="0"/>
              </a:p>
            </p:txBody>
          </p:sp>
        </mc:Choice>
        <mc:Fallback xmlns="">
          <p:sp>
            <p:nvSpPr>
              <p:cNvPr id="3" name="ノート プレースホルダー 2"/>
              <p:cNvSpPr>
                <a:spLocks noGrp="1"/>
              </p:cNvSpPr>
              <p:nvPr>
                <p:ph type="body" idx="1"/>
              </p:nvPr>
            </p:nvSpPr>
            <p:spPr/>
            <p:txBody>
              <a:bodyPr/>
              <a:lstStyle/>
              <a:p>
                <a:r>
                  <a:rPr kumimoji="1" lang="en-US" altLang="ja-US" sz="1200" kern="1200" dirty="0">
                    <a:solidFill>
                      <a:schemeClr val="tx1"/>
                    </a:solidFill>
                    <a:effectLst/>
                    <a:latin typeface="+mn-lt"/>
                    <a:ea typeface="+mn-ea"/>
                    <a:cs typeface="+mn-cs"/>
                  </a:rPr>
                  <a:t> </a:t>
                </a:r>
                <a:endParaRPr kumimoji="1" lang="ja-US" altLang="ja-US"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similarly, using </a:t>
                </a:r>
                <a:r>
                  <a:rPr kumimoji="1" lang="en-US" altLang="ja-JP" sz="1200" i="0" kern="1200">
                    <a:solidFill>
                      <a:schemeClr val="tx1"/>
                    </a:solidFill>
                    <a:effectLst/>
                    <a:latin typeface="+mn-lt"/>
                    <a:ea typeface="+mn-ea"/>
                    <a:cs typeface="+mn-cs"/>
                  </a:rPr>
                  <a:t>𝑑</a:t>
                </a:r>
                <a:r>
                  <a:rPr kumimoji="1" lang="ja-JP" altLang="ja-JP" sz="1200"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𝑡^</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𝑔,𝑎</a:t>
                </a:r>
                <a:r>
                  <a:rPr kumimoji="1" lang="ja-JP" altLang="ja-JP" sz="1200" i="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prefecture </a:t>
                </a:r>
                <a:r>
                  <a:rPr kumimoji="1" lang="en-US" altLang="ja-JP" sz="1200" i="0" kern="1200">
                    <a:solidFill>
                      <a:schemeClr val="tx1"/>
                    </a:solidFill>
                    <a:effectLst/>
                    <a:latin typeface="+mn-lt"/>
                    <a:ea typeface="+mn-ea"/>
                    <a:cs typeface="+mn-cs"/>
                  </a:rPr>
                  <a:t>𝑡</a:t>
                </a:r>
                <a:r>
                  <a:rPr kumimoji="1" lang="en-US" altLang="ja-JP" sz="1200" kern="1200" dirty="0">
                    <a:solidFill>
                      <a:schemeClr val="tx1"/>
                    </a:solidFill>
                    <a:effectLst/>
                    <a:latin typeface="+mn-lt"/>
                    <a:ea typeface="+mn-ea"/>
                    <a:cs typeface="+mn-cs"/>
                  </a:rPr>
                  <a:t> within the Tokyo metropolitan area, the change of final consumption expenditure, </a:t>
                </a:r>
                <a:r>
                  <a:rPr kumimoji="1" lang="en-US" altLang="ja-JP" sz="1200" i="0" kern="1200">
                    <a:solidFill>
                      <a:schemeClr val="tx1"/>
                    </a:solidFill>
                    <a:effectLst/>
                    <a:latin typeface="+mn-lt"/>
                    <a:ea typeface="+mn-ea"/>
                    <a:cs typeface="+mn-cs"/>
                  </a:rPr>
                  <a:t>∆</a:t>
                </a:r>
                <a:r>
                  <a:rPr kumimoji="1" lang="en-US" altLang="ja-JP" sz="1200" b="1" i="0" kern="1200">
                    <a:solidFill>
                      <a:schemeClr val="tx1"/>
                    </a:solidFill>
                    <a:effectLst/>
                    <a:latin typeface="+mn-lt"/>
                    <a:ea typeface="+mn-ea"/>
                    <a:cs typeface="+mn-cs"/>
                  </a:rPr>
                  <a:t>𝐟</a:t>
                </a:r>
                <a:r>
                  <a:rPr kumimoji="1" lang="ja-JP" altLang="ja-JP" sz="1200" b="1"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𝑡</a:t>
                </a:r>
                <a:r>
                  <a:rPr kumimoji="1" lang="en-US" altLang="ja-JP" sz="1200" kern="1200" dirty="0">
                    <a:solidFill>
                      <a:schemeClr val="tx1"/>
                    </a:solidFill>
                    <a:effectLst/>
                    <a:latin typeface="+mn-lt"/>
                    <a:ea typeface="+mn-ea"/>
                    <a:cs typeface="+mn-cs"/>
                  </a:rPr>
                  <a:t>, can be estimated using the following equation. Here, </a:t>
                </a:r>
                <a:r>
                  <a:rPr kumimoji="1" lang="en-US" altLang="ja-JP" sz="1200" b="1" i="0" kern="1200">
                    <a:solidFill>
                      <a:schemeClr val="tx1"/>
                    </a:solidFill>
                    <a:effectLst/>
                    <a:latin typeface="+mn-lt"/>
                    <a:ea typeface="+mn-ea"/>
                    <a:cs typeface="+mn-cs"/>
                  </a:rPr>
                  <a:t>𝐜</a:t>
                </a:r>
                <a:r>
                  <a:rPr kumimoji="1" lang="ja-JP" altLang="ja-JP" sz="1200" b="1"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𝑡^</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𝑔,𝑎</a:t>
                </a:r>
                <a:r>
                  <a:rPr kumimoji="1" lang="ja-JP" altLang="ja-JP" sz="1200" i="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is vector representing the average consumption expenditure of goods and services per capital, based on the average income by gender and age in prefecture </a:t>
                </a:r>
                <a:r>
                  <a:rPr kumimoji="1" lang="en-US" altLang="ja-JP" sz="1200" i="0" kern="1200">
                    <a:solidFill>
                      <a:schemeClr val="tx1"/>
                    </a:solidFill>
                    <a:effectLst/>
                    <a:latin typeface="+mn-lt"/>
                    <a:ea typeface="+mn-ea"/>
                    <a:cs typeface="+mn-cs"/>
                  </a:rPr>
                  <a:t>𝑡.</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And Figure 4 shows image of </a:t>
                </a:r>
                <a:r>
                  <a:rPr kumimoji="1" lang="en-US" altLang="ja-JP" sz="1200" i="0" kern="1200">
                    <a:solidFill>
                      <a:schemeClr val="tx1"/>
                    </a:solidFill>
                    <a:effectLst/>
                    <a:latin typeface="+mn-lt"/>
                    <a:ea typeface="+mn-ea"/>
                    <a:cs typeface="+mn-cs"/>
                  </a:rPr>
                  <a:t>∆</a:t>
                </a:r>
                <a:r>
                  <a:rPr kumimoji="1" lang="en-US" altLang="ja-JP" sz="1200" b="1" i="0" kern="1200">
                    <a:solidFill>
                      <a:schemeClr val="tx1"/>
                    </a:solidFill>
                    <a:effectLst/>
                    <a:latin typeface="+mn-lt"/>
                    <a:ea typeface="+mn-ea"/>
                    <a:cs typeface="+mn-cs"/>
                  </a:rPr>
                  <a:t>𝐟</a:t>
                </a:r>
                <a:r>
                  <a:rPr kumimoji="1" lang="ja-JP" altLang="ja-JP" sz="1200" b="1"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𝑡</a:t>
                </a:r>
                <a:endParaRPr kumimoji="1" lang="ja-JP" altLang="ja-JP" sz="1200" kern="1200" dirty="0">
                  <a:solidFill>
                    <a:schemeClr val="tx1"/>
                  </a:solidFill>
                  <a:effectLst/>
                  <a:latin typeface="+mn-lt"/>
                  <a:ea typeface="+mn-ea"/>
                  <a:cs typeface="+mn-cs"/>
                </a:endParaRPr>
              </a:p>
              <a:p>
                <a:endParaRPr kumimoji="1" lang="ja-US" altLang="en-US" dirty="0"/>
              </a:p>
            </p:txBody>
          </p:sp>
        </mc:Fallback>
      </mc:AlternateContent>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13</a:t>
            </a:fld>
            <a:endParaRPr kumimoji="1" lang="ja-JP" altLang="en-US"/>
          </a:p>
        </p:txBody>
      </p:sp>
    </p:spTree>
    <p:extLst>
      <p:ext uri="{BB962C8B-B14F-4D97-AF65-F5344CB8AC3E}">
        <p14:creationId xmlns:p14="http://schemas.microsoft.com/office/powerpoint/2010/main" val="111150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Then, the change in household consumption in prefecture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𝑝</m:t>
                    </m:r>
                  </m:oMath>
                </a14:m>
                <a:r>
                  <a:rPr kumimoji="1" lang="en-US" altLang="ja-JP" sz="1200" kern="1200" dirty="0">
                    <a:solidFill>
                      <a:schemeClr val="tx1"/>
                    </a:solidFill>
                    <a:effectLst/>
                    <a:latin typeface="+mn-lt"/>
                    <a:ea typeface="+mn-ea"/>
                    <a:cs typeface="+mn-cs"/>
                  </a:rPr>
                  <a:t>, Japan as a whole,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m:t>
                    </m:r>
                    <m:sSub>
                      <m:sSubPr>
                        <m:ctrlPr>
                          <a:rPr kumimoji="1" lang="ja-JP" altLang="en-US" sz="1200" i="1" kern="1200">
                            <a:solidFill>
                              <a:schemeClr val="tx1"/>
                            </a:solidFill>
                            <a:effectLst/>
                            <a:latin typeface="Cambria Math" panose="02040503050406030204" pitchFamily="18" charset="0"/>
                            <a:ea typeface="+mn-ea"/>
                            <a:cs typeface="+mn-cs"/>
                          </a:rPr>
                        </m:ctrlPr>
                      </m:sSubPr>
                      <m:e>
                        <m:r>
                          <a:rPr kumimoji="1" lang="ja-JP" altLang="en-US" sz="1200" b="1" kern="1200">
                            <a:solidFill>
                              <a:schemeClr val="tx1"/>
                            </a:solidFill>
                            <a:effectLst/>
                            <a:latin typeface="Cambria Math" panose="02040503050406030204" pitchFamily="18" charset="0"/>
                            <a:ea typeface="+mn-ea"/>
                            <a:cs typeface="+mn-cs"/>
                          </a:rPr>
                          <m:t>𝐟</m:t>
                        </m:r>
                      </m:e>
                      <m:sub>
                        <m:r>
                          <a:rPr kumimoji="1" lang="ja-JP" altLang="en-US" sz="1200" i="1" kern="1200">
                            <a:solidFill>
                              <a:schemeClr val="tx1"/>
                            </a:solidFill>
                            <a:effectLst/>
                            <a:latin typeface="Cambria Math" panose="02040503050406030204" pitchFamily="18" charset="0"/>
                            <a:ea typeface="+mn-ea"/>
                            <a:cs typeface="+mn-cs"/>
                          </a:rPr>
                          <m:t>𝑝</m:t>
                        </m:r>
                      </m:sub>
                    </m:sSub>
                  </m:oMath>
                </a14:m>
                <a:r>
                  <a:rPr kumimoji="1" lang="en-US" altLang="ja-JP" sz="1200" kern="1200" dirty="0">
                    <a:solidFill>
                      <a:schemeClr val="tx1"/>
                    </a:solidFill>
                    <a:effectLst/>
                    <a:latin typeface="+mn-lt"/>
                    <a:ea typeface="+mn-ea"/>
                    <a:cs typeface="+mn-cs"/>
                  </a:rPr>
                  <a:t>, can be estimated using the following equations.</a:t>
                </a:r>
              </a:p>
              <a:p>
                <a:r>
                  <a:rPr kumimoji="1" lang="en-US" altLang="ja-JP" sz="1200" kern="1200" dirty="0">
                    <a:solidFill>
                      <a:schemeClr val="tx1"/>
                    </a:solidFill>
                    <a:effectLst/>
                    <a:latin typeface="+mn-lt"/>
                    <a:ea typeface="+mn-ea"/>
                    <a:cs typeface="+mn-cs"/>
                  </a:rPr>
                  <a:t>Here,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𝑝</m:t>
                    </m:r>
                  </m:oMath>
                </a14:m>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represents</a:t>
                </a:r>
                <a:r>
                  <a:rPr kumimoji="1" lang="en-US" altLang="ja-JP" sz="1200" kern="1200" dirty="0">
                    <a:solidFill>
                      <a:schemeClr val="tx1"/>
                    </a:solidFill>
                    <a:effectLst/>
                    <a:latin typeface="+mn-lt"/>
                    <a:ea typeface="+mn-ea"/>
                    <a:cs typeface="+mn-cs"/>
                  </a:rPr>
                  <a:t> all </a:t>
                </a:r>
                <a:r>
                  <a:rPr kumimoji="1" lang="en-US" altLang="ja-JP" sz="1200" u="sng" kern="1200" dirty="0">
                    <a:solidFill>
                      <a:schemeClr val="tx1"/>
                    </a:solidFill>
                    <a:effectLst/>
                    <a:latin typeface="+mn-lt"/>
                    <a:ea typeface="+mn-ea"/>
                    <a:cs typeface="+mn-cs"/>
                  </a:rPr>
                  <a:t>prefectures</a:t>
                </a:r>
                <a:r>
                  <a:rPr kumimoji="1" lang="en-US" altLang="ja-JP" sz="1200" kern="1200" dirty="0">
                    <a:solidFill>
                      <a:schemeClr val="tx1"/>
                    </a:solidFill>
                    <a:effectLst/>
                    <a:latin typeface="+mn-lt"/>
                    <a:ea typeface="+mn-ea"/>
                    <a:cs typeface="+mn-cs"/>
                  </a:rPr>
                  <a:t>, including both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𝑡</m:t>
                    </m:r>
                  </m:oMath>
                </a14:m>
                <a:r>
                  <a:rPr kumimoji="1" lang="en-US" altLang="ja-JP" sz="1200" kern="1200" dirty="0">
                    <a:solidFill>
                      <a:schemeClr val="tx1"/>
                    </a:solidFill>
                    <a:effectLst/>
                    <a:latin typeface="+mn-lt"/>
                    <a:ea typeface="+mn-ea"/>
                    <a:cs typeface="+mn-cs"/>
                  </a:rPr>
                  <a:t> and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𝑘</m:t>
                    </m:r>
                  </m:oMath>
                </a14:m>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mc:Choice>
        <mc:Fallback xmlns="">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 change in household consumption in prefecture </a:t>
                </a:r>
                <a:r>
                  <a:rPr kumimoji="1" lang="en-US" altLang="ja-JP" sz="1200" i="0" kern="1200">
                    <a:solidFill>
                      <a:schemeClr val="tx1"/>
                    </a:solidFill>
                    <a:effectLst/>
                    <a:latin typeface="+mn-lt"/>
                    <a:ea typeface="+mn-ea"/>
                    <a:cs typeface="+mn-cs"/>
                  </a:rPr>
                  <a:t>𝑝</a:t>
                </a:r>
                <a:r>
                  <a:rPr kumimoji="1" lang="en-US" altLang="ja-JP" sz="1200" kern="1200" dirty="0">
                    <a:solidFill>
                      <a:schemeClr val="tx1"/>
                    </a:solidFill>
                    <a:effectLst/>
                    <a:latin typeface="+mn-lt"/>
                    <a:ea typeface="+mn-ea"/>
                    <a:cs typeface="+mn-cs"/>
                  </a:rPr>
                  <a:t>, Japan as a whole, </a:t>
                </a:r>
                <a:r>
                  <a:rPr kumimoji="1" lang="en-US" altLang="ja-JP" sz="1200" i="0" kern="1200">
                    <a:solidFill>
                      <a:schemeClr val="tx1"/>
                    </a:solidFill>
                    <a:effectLst/>
                    <a:latin typeface="+mn-lt"/>
                    <a:ea typeface="+mn-ea"/>
                    <a:cs typeface="+mn-cs"/>
                  </a:rPr>
                  <a:t>∆</a:t>
                </a:r>
                <a:r>
                  <a:rPr kumimoji="1" lang="en-US" altLang="ja-JP" sz="1200" b="1" i="0" kern="1200">
                    <a:solidFill>
                      <a:schemeClr val="tx1"/>
                    </a:solidFill>
                    <a:effectLst/>
                    <a:latin typeface="+mn-lt"/>
                    <a:ea typeface="+mn-ea"/>
                    <a:cs typeface="+mn-cs"/>
                  </a:rPr>
                  <a:t>𝐟</a:t>
                </a:r>
                <a:r>
                  <a:rPr kumimoji="1" lang="ja-JP" altLang="ja-JP" sz="1200" b="1"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𝑝</a:t>
                </a:r>
                <a:r>
                  <a:rPr kumimoji="1" lang="en-US" altLang="ja-JP" sz="1200" kern="1200" dirty="0">
                    <a:solidFill>
                      <a:schemeClr val="tx1"/>
                    </a:solidFill>
                    <a:effectLst/>
                    <a:latin typeface="+mn-lt"/>
                    <a:ea typeface="+mn-ea"/>
                    <a:cs typeface="+mn-cs"/>
                  </a:rPr>
                  <a:t>, can be estimated using the following equations. Here, </a:t>
                </a:r>
                <a:r>
                  <a:rPr kumimoji="1" lang="en-US" altLang="ja-JP" sz="1200" i="0" kern="1200">
                    <a:solidFill>
                      <a:schemeClr val="tx1"/>
                    </a:solidFill>
                    <a:effectLst/>
                    <a:latin typeface="+mn-lt"/>
                    <a:ea typeface="+mn-ea"/>
                    <a:cs typeface="+mn-cs"/>
                  </a:rPr>
                  <a:t>𝑝</a:t>
                </a:r>
                <a:r>
                  <a:rPr kumimoji="1" lang="en-US" altLang="ja-JP" sz="1200" kern="1200" dirty="0">
                    <a:solidFill>
                      <a:schemeClr val="tx1"/>
                    </a:solidFill>
                    <a:effectLst/>
                    <a:latin typeface="+mn-lt"/>
                    <a:ea typeface="+mn-ea"/>
                    <a:cs typeface="+mn-cs"/>
                  </a:rPr>
                  <a:t> represents all prefectures, including both </a:t>
                </a:r>
                <a:r>
                  <a:rPr kumimoji="1" lang="en-US" altLang="ja-JP" sz="1200" i="0" kern="1200">
                    <a:solidFill>
                      <a:schemeClr val="tx1"/>
                    </a:solidFill>
                    <a:effectLst/>
                    <a:latin typeface="+mn-lt"/>
                    <a:ea typeface="+mn-ea"/>
                    <a:cs typeface="+mn-cs"/>
                  </a:rPr>
                  <a:t>𝑡</a:t>
                </a:r>
                <a:r>
                  <a:rPr kumimoji="1" lang="en-US" altLang="ja-JP" sz="1200" kern="1200" dirty="0">
                    <a:solidFill>
                      <a:schemeClr val="tx1"/>
                    </a:solidFill>
                    <a:effectLst/>
                    <a:latin typeface="+mn-lt"/>
                    <a:ea typeface="+mn-ea"/>
                    <a:cs typeface="+mn-cs"/>
                  </a:rPr>
                  <a:t> and </a:t>
                </a:r>
                <a:r>
                  <a:rPr kumimoji="1" lang="en-US" altLang="ja-JP" sz="1200" i="0" kern="1200">
                    <a:solidFill>
                      <a:schemeClr val="tx1"/>
                    </a:solidFill>
                    <a:effectLst/>
                    <a:latin typeface="+mn-lt"/>
                    <a:ea typeface="+mn-ea"/>
                    <a:cs typeface="+mn-cs"/>
                  </a:rPr>
                  <a:t>𝑘</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mc:Fallback>
      </mc:AlternateContent>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14</a:t>
            </a:fld>
            <a:endParaRPr kumimoji="1" lang="ja-JP" altLang="en-US"/>
          </a:p>
        </p:txBody>
      </p:sp>
    </p:spTree>
    <p:extLst>
      <p:ext uri="{BB962C8B-B14F-4D97-AF65-F5344CB8AC3E}">
        <p14:creationId xmlns:p14="http://schemas.microsoft.com/office/powerpoint/2010/main" val="3519251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we estimated the change in indirect(</a:t>
                </a:r>
                <a:r>
                  <a:rPr kumimoji="1" lang="ja-JP" altLang="en-US" sz="1200" kern="1200" dirty="0">
                    <a:solidFill>
                      <a:schemeClr val="tx1"/>
                    </a:solidFill>
                    <a:effectLst/>
                    <a:latin typeface="+mn-lt"/>
                    <a:ea typeface="+mn-ea"/>
                    <a:cs typeface="+mn-cs"/>
                  </a:rPr>
                  <a:t>インドゥレクゥトゥ</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CO</a:t>
                </a:r>
                <a:r>
                  <a:rPr kumimoji="1" lang="en-US" altLang="ja-JP" sz="1200" kern="1200" baseline="-25000" dirty="0">
                    <a:solidFill>
                      <a:schemeClr val="tx1"/>
                    </a:solidFill>
                    <a:effectLst/>
                    <a:latin typeface="+mn-lt"/>
                    <a:ea typeface="+mn-ea"/>
                    <a:cs typeface="+mn-cs"/>
                  </a:rPr>
                  <a:t>2</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emissions</a:t>
                </a:r>
                <a:r>
                  <a:rPr kumimoji="1" lang="en-US" altLang="ja-JP" sz="1200" u="none"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induced by household consumptions in prefecture p, which is </a:t>
                </a:r>
                <a14:m>
                  <m:oMath xmlns:m="http://schemas.openxmlformats.org/officeDocument/2006/math">
                    <m:sSubSup>
                      <m:sSubSupPr>
                        <m:ctrlPr>
                          <a:rPr kumimoji="1" lang="ja-JP" altLang="en-US" sz="1200" i="1" kern="1200">
                            <a:solidFill>
                              <a:schemeClr val="tx1"/>
                            </a:solidFill>
                            <a:effectLst/>
                            <a:latin typeface="Cambria Math" panose="02040503050406030204" pitchFamily="18" charset="0"/>
                            <a:ea typeface="+mn-ea"/>
                            <a:cs typeface="+mn-cs"/>
                          </a:rPr>
                        </m:ctrlPr>
                      </m:sSubSupPr>
                      <m:e>
                        <m:r>
                          <a:rPr kumimoji="1" lang="ja-JP" altLang="en-US" sz="1200" i="1" kern="1200">
                            <a:solidFill>
                              <a:schemeClr val="tx1"/>
                            </a:solidFill>
                            <a:effectLst/>
                            <a:latin typeface="Cambria Math" panose="02040503050406030204" pitchFamily="18" charset="0"/>
                            <a:ea typeface="+mn-ea"/>
                            <a:cs typeface="+mn-cs"/>
                          </a:rPr>
                          <m:t>∆</m:t>
                        </m:r>
                        <m:r>
                          <a:rPr kumimoji="1" lang="ja-JP" altLang="en-US" sz="1200" i="1" kern="1200">
                            <a:solidFill>
                              <a:schemeClr val="tx1"/>
                            </a:solidFill>
                            <a:effectLst/>
                            <a:latin typeface="Cambria Math" panose="02040503050406030204" pitchFamily="18" charset="0"/>
                            <a:ea typeface="+mn-ea"/>
                            <a:cs typeface="+mn-cs"/>
                          </a:rPr>
                          <m:t>𝑞</m:t>
                        </m:r>
                      </m:e>
                      <m:sub>
                        <m:r>
                          <a:rPr kumimoji="1" lang="ja-JP" altLang="en-US" sz="1200" i="1" kern="1200">
                            <a:solidFill>
                              <a:schemeClr val="tx1"/>
                            </a:solidFill>
                            <a:effectLst/>
                            <a:latin typeface="Cambria Math" panose="02040503050406030204" pitchFamily="18" charset="0"/>
                            <a:ea typeface="+mn-ea"/>
                            <a:cs typeface="+mn-cs"/>
                          </a:rPr>
                          <m:t>𝑝</m:t>
                        </m:r>
                      </m:sub>
                      <m:sup>
                        <m:r>
                          <a:rPr kumimoji="1" lang="ja-JP" altLang="en-US" sz="1200" i="1" kern="1200">
                            <a:solidFill>
                              <a:schemeClr val="tx1"/>
                            </a:solidFill>
                            <a:effectLst/>
                            <a:latin typeface="Cambria Math" panose="02040503050406030204" pitchFamily="18" charset="0"/>
                            <a:ea typeface="+mn-ea"/>
                            <a:cs typeface="+mn-cs"/>
                          </a:rPr>
                          <m:t>𝑠</m:t>
                        </m:r>
                      </m:sup>
                    </m:sSubSup>
                  </m:oMath>
                </a14:m>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e, s is direct CO₂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coefficients vector per one million JPY of production output.</a:t>
                </a:r>
                <a:endParaRPr kumimoji="1" lang="ja-JP" altLang="ja-JP" sz="1200" kern="1200" dirty="0">
                  <a:solidFill>
                    <a:schemeClr val="tx1"/>
                  </a:solidFill>
                  <a:effectLst/>
                  <a:latin typeface="+mn-lt"/>
                  <a:ea typeface="+mn-ea"/>
                  <a:cs typeface="+mn-cs"/>
                </a:endParaRPr>
              </a:p>
              <a:p>
                <a14:m>
                  <m:oMath xmlns:m="http://schemas.openxmlformats.org/officeDocument/2006/math">
                    <m:sSup>
                      <m:sSupPr>
                        <m:ctrlPr>
                          <a:rPr kumimoji="1" lang="ja-JP" altLang="en-US" sz="1200" i="1" kern="1200">
                            <a:solidFill>
                              <a:schemeClr val="tx1"/>
                            </a:solidFill>
                            <a:effectLst/>
                            <a:latin typeface="Cambria Math" panose="02040503050406030204" pitchFamily="18" charset="0"/>
                            <a:ea typeface="+mn-ea"/>
                            <a:cs typeface="+mn-cs"/>
                          </a:rPr>
                        </m:ctrlPr>
                      </m:sSupPr>
                      <m:e>
                        <m:d>
                          <m:dPr>
                            <m:ctrlPr>
                              <a:rPr kumimoji="1" lang="ja-JP" altLang="en-US" sz="1200" i="1" kern="1200">
                                <a:solidFill>
                                  <a:schemeClr val="tx1"/>
                                </a:solidFill>
                                <a:effectLst/>
                                <a:latin typeface="Cambria Math" panose="02040503050406030204" pitchFamily="18" charset="0"/>
                                <a:ea typeface="+mn-ea"/>
                                <a:cs typeface="+mn-cs"/>
                              </a:rPr>
                            </m:ctrlPr>
                          </m:dPr>
                          <m:e>
                            <m:r>
                              <a:rPr kumimoji="1" lang="ja-JP" altLang="en-US" sz="1200" b="1" kern="1200">
                                <a:solidFill>
                                  <a:schemeClr val="tx1"/>
                                </a:solidFill>
                                <a:effectLst/>
                                <a:latin typeface="Cambria Math" panose="02040503050406030204" pitchFamily="18" charset="0"/>
                                <a:ea typeface="+mn-ea"/>
                                <a:cs typeface="+mn-cs"/>
                              </a:rPr>
                              <m:t>𝐈</m:t>
                            </m:r>
                            <m:r>
                              <a:rPr kumimoji="1" lang="ja-JP" altLang="en-US" sz="1200" b="1" kern="1200">
                                <a:solidFill>
                                  <a:schemeClr val="tx1"/>
                                </a:solidFill>
                                <a:effectLst/>
                                <a:latin typeface="Cambria Math" panose="02040503050406030204" pitchFamily="18" charset="0"/>
                                <a:ea typeface="+mn-ea"/>
                                <a:cs typeface="+mn-cs"/>
                              </a:rPr>
                              <m:t>−</m:t>
                            </m:r>
                            <m:r>
                              <a:rPr kumimoji="1" lang="ja-JP" altLang="en-US" sz="1200" b="1" kern="1200">
                                <a:solidFill>
                                  <a:schemeClr val="tx1"/>
                                </a:solidFill>
                                <a:effectLst/>
                                <a:latin typeface="Cambria Math" panose="02040503050406030204" pitchFamily="18" charset="0"/>
                                <a:ea typeface="+mn-ea"/>
                                <a:cs typeface="+mn-cs"/>
                              </a:rPr>
                              <m:t>𝐀</m:t>
                            </m:r>
                          </m:e>
                        </m:d>
                      </m:e>
                      <m:sup>
                        <m:r>
                          <a:rPr kumimoji="1" lang="ja-JP" altLang="en-US" sz="1200" kern="1200">
                            <a:solidFill>
                              <a:schemeClr val="tx1"/>
                            </a:solidFill>
                            <a:effectLst/>
                            <a:latin typeface="Cambria Math" panose="02040503050406030204" pitchFamily="18" charset="0"/>
                            <a:ea typeface="+mn-ea"/>
                            <a:cs typeface="+mn-cs"/>
                          </a:rPr>
                          <m:t>−</m:t>
                        </m:r>
                        <m:r>
                          <a:rPr kumimoji="1" lang="en-US" altLang="ja-JP" sz="1200" kern="1200">
                            <a:solidFill>
                              <a:schemeClr val="tx1"/>
                            </a:solidFill>
                            <a:effectLst/>
                            <a:latin typeface="Cambria Math" panose="02040503050406030204" pitchFamily="18" charset="0"/>
                            <a:ea typeface="+mn-ea"/>
                            <a:cs typeface="+mn-cs"/>
                          </a:rPr>
                          <m:t>1</m:t>
                        </m:r>
                      </m:sup>
                    </m:sSup>
                  </m:oMath>
                </a14:m>
                <a:r>
                  <a:rPr kumimoji="1" lang="en-US" altLang="ja-JP" sz="1200" kern="1200" dirty="0">
                    <a:solidFill>
                      <a:schemeClr val="tx1"/>
                    </a:solidFill>
                    <a:effectLst/>
                    <a:latin typeface="+mn-lt"/>
                    <a:ea typeface="+mn-ea"/>
                    <a:cs typeface="+mn-cs"/>
                  </a:rPr>
                  <a:t> is Leontief inverse matrix.</a:t>
                </a:r>
                <a:endParaRPr kumimoji="1" lang="ja-JP" altLang="ja-JP" sz="1200" kern="1200" dirty="0">
                  <a:solidFill>
                    <a:schemeClr val="tx1"/>
                  </a:solidFill>
                  <a:effectLst/>
                  <a:latin typeface="+mn-lt"/>
                  <a:ea typeface="+mn-ea"/>
                  <a:cs typeface="+mn-cs"/>
                </a:endParaRPr>
              </a:p>
              <a:p>
                <a14:m>
                  <m:oMath xmlns:m="http://schemas.openxmlformats.org/officeDocument/2006/math">
                    <m:sSub>
                      <m:sSubPr>
                        <m:ctrlPr>
                          <a:rPr kumimoji="1" lang="ja-JP" altLang="en-US" sz="1200" i="1" kern="1200">
                            <a:solidFill>
                              <a:schemeClr val="tx1"/>
                            </a:solidFill>
                            <a:effectLst/>
                            <a:latin typeface="Cambria Math" panose="02040503050406030204" pitchFamily="18" charset="0"/>
                            <a:ea typeface="+mn-ea"/>
                            <a:cs typeface="+mn-cs"/>
                          </a:rPr>
                        </m:ctrlPr>
                      </m:sSubPr>
                      <m:e>
                        <m:r>
                          <a:rPr kumimoji="1" lang="ja-JP" altLang="en-US" sz="1200" i="1" kern="1200">
                            <a:solidFill>
                              <a:schemeClr val="tx1"/>
                            </a:solidFill>
                            <a:effectLst/>
                            <a:latin typeface="Cambria Math" panose="02040503050406030204" pitchFamily="18" charset="0"/>
                            <a:ea typeface="+mn-ea"/>
                            <a:cs typeface="+mn-cs"/>
                          </a:rPr>
                          <m:t>∆</m:t>
                        </m:r>
                        <m:r>
                          <a:rPr kumimoji="1" lang="ja-JP" altLang="en-US" sz="1200" b="1" kern="1200">
                            <a:solidFill>
                              <a:schemeClr val="tx1"/>
                            </a:solidFill>
                            <a:effectLst/>
                            <a:latin typeface="Cambria Math" panose="02040503050406030204" pitchFamily="18" charset="0"/>
                            <a:ea typeface="+mn-ea"/>
                            <a:cs typeface="+mn-cs"/>
                          </a:rPr>
                          <m:t>𝐟</m:t>
                        </m:r>
                      </m:e>
                      <m:sub>
                        <m:r>
                          <a:rPr kumimoji="1" lang="ja-JP" altLang="en-US" sz="1200" i="1" kern="1200">
                            <a:solidFill>
                              <a:schemeClr val="tx1"/>
                            </a:solidFill>
                            <a:effectLst/>
                            <a:latin typeface="Cambria Math" panose="02040503050406030204" pitchFamily="18" charset="0"/>
                            <a:ea typeface="+mn-ea"/>
                            <a:cs typeface="+mn-cs"/>
                          </a:rPr>
                          <m:t>𝑝</m:t>
                        </m:r>
                      </m:sub>
                    </m:sSub>
                  </m:oMath>
                </a14:m>
                <a:r>
                  <a:rPr kumimoji="1" lang="en-US" altLang="ja-JP" sz="1200" kern="1200" dirty="0">
                    <a:solidFill>
                      <a:schemeClr val="tx1"/>
                    </a:solidFill>
                    <a:effectLst/>
                    <a:latin typeface="+mn-lt"/>
                    <a:ea typeface="+mn-ea"/>
                    <a:cs typeface="+mn-cs"/>
                  </a:rPr>
                  <a:t> is change vector in final consumption expenditure in prefecture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𝑝</m:t>
                    </m:r>
                  </m:oMath>
                </a14:m>
                <a:r>
                  <a:rPr kumimoji="1" lang="en-US" altLang="ja-JP" sz="1200" kern="1200" dirty="0">
                    <a:solidFill>
                      <a:schemeClr val="tx1"/>
                    </a:solidFill>
                    <a:effectLst/>
                    <a:latin typeface="+mn-lt"/>
                    <a:ea typeface="+mn-ea"/>
                    <a:cs typeface="+mn-cs"/>
                  </a:rPr>
                  <a:t> / due to migration.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other </a:t>
                </a:r>
                <a:r>
                  <a:rPr kumimoji="1" lang="en-US" altLang="ja-JP" sz="1200" u="sng" kern="1200" dirty="0">
                    <a:solidFill>
                      <a:schemeClr val="tx1"/>
                    </a:solidFill>
                    <a:effectLst/>
                    <a:latin typeface="+mn-lt"/>
                    <a:ea typeface="+mn-ea"/>
                    <a:cs typeface="+mn-cs"/>
                  </a:rPr>
                  <a:t>words</a:t>
                </a:r>
                <a:r>
                  <a:rPr kumimoji="1" lang="en-US" altLang="ja-JP" sz="1200" kern="1200" dirty="0">
                    <a:solidFill>
                      <a:schemeClr val="tx1"/>
                    </a:solidFill>
                    <a:effectLst/>
                    <a:latin typeface="+mn-lt"/>
                    <a:ea typeface="+mn-ea"/>
                    <a:cs typeface="+mn-cs"/>
                  </a:rPr>
                  <a:t>, this equation </a:t>
                </a:r>
                <a:r>
                  <a:rPr kumimoji="1" lang="en-US" altLang="ja-JP" sz="1200" u="sng" kern="1200" dirty="0">
                    <a:solidFill>
                      <a:schemeClr val="tx1"/>
                    </a:solidFill>
                    <a:effectLst/>
                    <a:latin typeface="+mn-lt"/>
                    <a:ea typeface="+mn-ea"/>
                    <a:cs typeface="+mn-cs"/>
                  </a:rPr>
                  <a:t>shows</a:t>
                </a:r>
                <a:r>
                  <a:rPr kumimoji="1" lang="en-US" altLang="ja-JP" sz="1200" kern="1200" dirty="0">
                    <a:solidFill>
                      <a:schemeClr val="tx1"/>
                    </a:solidFill>
                    <a:effectLst/>
                    <a:latin typeface="+mn-lt"/>
                    <a:ea typeface="+mn-ea"/>
                    <a:cs typeface="+mn-cs"/>
                  </a:rPr>
                  <a:t> supply chain / induced by change in consumption due to migration.</a:t>
                </a:r>
                <a:endParaRPr kumimoji="1" lang="ja-JP" altLang="ja-JP" sz="1200" kern="1200" dirty="0">
                  <a:solidFill>
                    <a:schemeClr val="tx1"/>
                  </a:solidFill>
                  <a:effectLst/>
                  <a:latin typeface="+mn-lt"/>
                  <a:ea typeface="+mn-ea"/>
                  <a:cs typeface="+mn-cs"/>
                </a:endParaRPr>
              </a:p>
              <a:p>
                <a:endParaRPr kumimoji="1" lang="ja-JP" altLang="en-US" dirty="0"/>
              </a:p>
            </p:txBody>
          </p:sp>
        </mc:Choice>
        <mc:Fallback xmlns="">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Using this final household consumption expenditure, indirect CO2 emissions, in prefecture </a:t>
                </a:r>
                <a:r>
                  <a:rPr kumimoji="1" lang="en-US" altLang="ja-JP" sz="1200" i="0" kern="1200">
                    <a:solidFill>
                      <a:schemeClr val="tx1"/>
                    </a:solidFill>
                    <a:effectLst/>
                    <a:latin typeface="+mn-lt"/>
                    <a:ea typeface="+mn-ea"/>
                    <a:cs typeface="+mn-cs"/>
                  </a:rPr>
                  <a:t>𝑝</a:t>
                </a:r>
                <a:r>
                  <a:rPr kumimoji="1" lang="en-US" altLang="ja-JP" sz="1200" kern="1200" dirty="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∆𝑞</a:t>
                </a:r>
                <a:r>
                  <a:rPr kumimoji="1" lang="ja-JP" altLang="ja-JP" sz="1200"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𝑝^𝑠</a:t>
                </a:r>
                <a:r>
                  <a:rPr kumimoji="1" lang="en-US" altLang="ja-JP" sz="1200" kern="1200" dirty="0">
                    <a:solidFill>
                      <a:schemeClr val="tx1"/>
                    </a:solidFill>
                    <a:effectLst/>
                    <a:latin typeface="+mn-lt"/>
                    <a:ea typeface="+mn-ea"/>
                    <a:cs typeface="+mn-cs"/>
                  </a:rPr>
                  <a:t> can be estimated using the following equations. Here, </a:t>
                </a:r>
                <a:r>
                  <a:rPr kumimoji="1" lang="en-US" altLang="ja-JP" sz="1200" kern="1200" dirty="0" err="1">
                    <a:solidFill>
                      <a:schemeClr val="tx1"/>
                    </a:solidFill>
                    <a:effectLst/>
                    <a:latin typeface="+mn-lt"/>
                    <a:ea typeface="+mn-ea"/>
                    <a:cs typeface="+mn-cs"/>
                  </a:rPr>
                  <a:t>e,s</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ia</a:t>
                </a:r>
                <a:r>
                  <a:rPr kumimoji="1" lang="en-US" altLang="ja-JP" sz="1200" kern="1200" dirty="0">
                    <a:solidFill>
                      <a:schemeClr val="tx1"/>
                    </a:solidFill>
                    <a:effectLst/>
                    <a:latin typeface="+mn-lt"/>
                    <a:ea typeface="+mn-ea"/>
                    <a:cs typeface="+mn-cs"/>
                  </a:rPr>
                  <a:t> a coefficient, whose elements represent direct CO</a:t>
                </a:r>
                <a:r>
                  <a:rPr kumimoji="1" lang="en-US" altLang="ja-JP" sz="1200" kern="1200" baseline="-25000" dirty="0">
                    <a:solidFill>
                      <a:schemeClr val="tx1"/>
                    </a:solidFill>
                    <a:effectLst/>
                    <a:latin typeface="+mn-lt"/>
                    <a:ea typeface="+mn-ea"/>
                    <a:cs typeface="+mn-cs"/>
                  </a:rPr>
                  <a:t>2</a:t>
                </a:r>
                <a:r>
                  <a:rPr kumimoji="1" lang="en-US" altLang="ja-JP" sz="1200" kern="1200" dirty="0">
                    <a:solidFill>
                      <a:schemeClr val="tx1"/>
                    </a:solidFill>
                    <a:effectLst/>
                    <a:latin typeface="+mn-lt"/>
                    <a:ea typeface="+mn-ea"/>
                    <a:cs typeface="+mn-cs"/>
                  </a:rPr>
                  <a:t> emissions per one million JPY of production output in each industry. </a:t>
                </a:r>
                <a:r>
                  <a:rPr kumimoji="1" lang="ja-JP" altLang="ja-JP" sz="1200" i="0" kern="1200">
                    <a:solidFill>
                      <a:schemeClr val="tx1"/>
                    </a:solidFill>
                    <a:effectLst/>
                    <a:latin typeface="+mn-lt"/>
                    <a:ea typeface="+mn-ea"/>
                    <a:cs typeface="+mn-cs"/>
                  </a:rPr>
                  <a:t>(</a:t>
                </a:r>
                <a:r>
                  <a:rPr kumimoji="1" lang="en-US" altLang="ja-JP" sz="1200" b="1" i="0" kern="1200">
                    <a:solidFill>
                      <a:schemeClr val="tx1"/>
                    </a:solidFill>
                    <a:effectLst/>
                    <a:latin typeface="+mn-lt"/>
                    <a:ea typeface="+mn-ea"/>
                    <a:cs typeface="+mn-cs"/>
                  </a:rPr>
                  <a:t>𝐈−𝐀)</a:t>
                </a:r>
                <a:r>
                  <a:rPr kumimoji="1" lang="ja-JP" altLang="ja-JP" sz="1200" b="1"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−1</a:t>
                </a:r>
                <a:r>
                  <a:rPr kumimoji="1" lang="ja-JP" altLang="ja-JP" sz="1200" i="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is the Leontief inverse matrix. In other words, this equation shows supply chain induced by change in consumption due to migration.</a:t>
                </a:r>
                <a:endParaRPr kumimoji="1" lang="ja-JP" altLang="ja-JP" sz="1200" kern="1200" dirty="0">
                  <a:solidFill>
                    <a:schemeClr val="tx1"/>
                  </a:solidFill>
                  <a:effectLst/>
                  <a:latin typeface="+mn-lt"/>
                  <a:ea typeface="+mn-ea"/>
                  <a:cs typeface="+mn-cs"/>
                </a:endParaRPr>
              </a:p>
              <a:p>
                <a:endParaRPr kumimoji="1" lang="ja-JP" altLang="en-US" dirty="0"/>
              </a:p>
            </p:txBody>
          </p:sp>
        </mc:Fallback>
      </mc:AlternateContent>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15</a:t>
            </a:fld>
            <a:endParaRPr kumimoji="1" lang="ja-JP" altLang="en-US"/>
          </a:p>
        </p:txBody>
      </p:sp>
    </p:spTree>
    <p:extLst>
      <p:ext uri="{BB962C8B-B14F-4D97-AF65-F5344CB8AC3E}">
        <p14:creationId xmlns:p14="http://schemas.microsoft.com/office/powerpoint/2010/main" val="3334461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we estimated the change in direct(</a:t>
                </a:r>
                <a:r>
                  <a:rPr kumimoji="1" lang="ja-JP" altLang="en-US" sz="1200" kern="1200" dirty="0">
                    <a:solidFill>
                      <a:schemeClr val="tx1"/>
                    </a:solidFill>
                    <a:effectLst/>
                    <a:latin typeface="+mn-lt"/>
                    <a:ea typeface="+mn-ea"/>
                    <a:cs typeface="+mn-cs"/>
                  </a:rPr>
                  <a:t>ドゥレクゥトゥ</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CO</a:t>
                </a:r>
                <a:r>
                  <a:rPr kumimoji="1" lang="en-US" altLang="ja-JP" sz="1200" kern="1200" baseline="-25000" dirty="0">
                    <a:solidFill>
                      <a:schemeClr val="tx1"/>
                    </a:solidFill>
                    <a:effectLst/>
                    <a:latin typeface="+mn-lt"/>
                    <a:ea typeface="+mn-ea"/>
                    <a:cs typeface="+mn-cs"/>
                  </a:rPr>
                  <a:t>2 </a:t>
                </a:r>
                <a:r>
                  <a:rPr kumimoji="1" lang="en-US" altLang="ja-JP" sz="1200" kern="1200" dirty="0">
                    <a:solidFill>
                      <a:schemeClr val="tx1"/>
                    </a:solidFill>
                    <a:effectLst/>
                    <a:latin typeface="+mn-lt"/>
                    <a:ea typeface="+mn-ea"/>
                    <a:cs typeface="+mn-cs"/>
                  </a:rPr>
                  <a:t>e</a:t>
                </a:r>
                <a:r>
                  <a:rPr kumimoji="1" lang="en-US" altLang="ja-JP" sz="1200" u="sng" kern="1200" dirty="0">
                    <a:solidFill>
                      <a:schemeClr val="tx1"/>
                    </a:solidFill>
                    <a:effectLst/>
                    <a:latin typeface="+mn-lt"/>
                    <a:ea typeface="+mn-ea"/>
                    <a:cs typeface="+mn-cs"/>
                  </a:rPr>
                  <a:t>missions</a:t>
                </a:r>
                <a:r>
                  <a:rPr kumimoji="1" lang="en-US" altLang="ja-JP" sz="1200" kern="1200" dirty="0">
                    <a:solidFill>
                      <a:schemeClr val="tx1"/>
                    </a:solidFill>
                    <a:effectLst/>
                    <a:latin typeface="+mn-lt"/>
                    <a:ea typeface="+mn-ea"/>
                    <a:cs typeface="+mn-cs"/>
                  </a:rPr>
                  <a:t> from household consumptions in prefecture p, which is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m:t>
                    </m:r>
                    <m:sSubSup>
                      <m:sSubSupPr>
                        <m:ctrlPr>
                          <a:rPr kumimoji="1" lang="ja-JP" altLang="en-US" sz="1200" i="1" kern="1200">
                            <a:solidFill>
                              <a:schemeClr val="tx1"/>
                            </a:solidFill>
                            <a:effectLst/>
                            <a:latin typeface="Cambria Math" panose="02040503050406030204" pitchFamily="18" charset="0"/>
                            <a:ea typeface="+mn-ea"/>
                            <a:cs typeface="+mn-cs"/>
                          </a:rPr>
                        </m:ctrlPr>
                      </m:sSubSupPr>
                      <m:e>
                        <m:r>
                          <a:rPr kumimoji="1" lang="ja-JP" altLang="en-US" sz="1200" i="1" kern="1200">
                            <a:solidFill>
                              <a:schemeClr val="tx1"/>
                            </a:solidFill>
                            <a:effectLst/>
                            <a:latin typeface="Cambria Math" panose="02040503050406030204" pitchFamily="18" charset="0"/>
                            <a:ea typeface="+mn-ea"/>
                            <a:cs typeface="+mn-cs"/>
                          </a:rPr>
                          <m:t>𝑞</m:t>
                        </m:r>
                      </m:e>
                      <m:sub>
                        <m:r>
                          <a:rPr kumimoji="1" lang="ja-JP" altLang="en-US" sz="1200" i="1" kern="1200">
                            <a:solidFill>
                              <a:schemeClr val="tx1"/>
                            </a:solidFill>
                            <a:effectLst/>
                            <a:latin typeface="Cambria Math" panose="02040503050406030204" pitchFamily="18" charset="0"/>
                            <a:ea typeface="+mn-ea"/>
                            <a:cs typeface="+mn-cs"/>
                          </a:rPr>
                          <m:t>𝑝</m:t>
                        </m:r>
                      </m:sub>
                      <m:sup>
                        <m:r>
                          <a:rPr kumimoji="1" lang="ja-JP" altLang="en-US" sz="1200" i="1" kern="1200">
                            <a:solidFill>
                              <a:schemeClr val="tx1"/>
                            </a:solidFill>
                            <a:effectLst/>
                            <a:latin typeface="Cambria Math" panose="02040503050406030204" pitchFamily="18" charset="0"/>
                            <a:ea typeface="+mn-ea"/>
                            <a:cs typeface="+mn-cs"/>
                          </a:rPr>
                          <m:t>𝑑</m:t>
                        </m:r>
                      </m:sup>
                    </m:sSubSup>
                  </m:oMath>
                </a14:m>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14:m>
                  <m:oMath xmlns:m="http://schemas.openxmlformats.org/officeDocument/2006/math">
                    <m:sSubSup>
                      <m:sSubSupPr>
                        <m:ctrlPr>
                          <a:rPr kumimoji="1" lang="ja-JP" altLang="en-US" sz="1200" i="1" kern="1200">
                            <a:solidFill>
                              <a:schemeClr val="tx1"/>
                            </a:solidFill>
                            <a:effectLst/>
                            <a:latin typeface="Cambria Math" panose="02040503050406030204" pitchFamily="18" charset="0"/>
                            <a:ea typeface="+mn-ea"/>
                            <a:cs typeface="+mn-cs"/>
                          </a:rPr>
                        </m:ctrlPr>
                      </m:sSubSupPr>
                      <m:e>
                        <m:r>
                          <a:rPr kumimoji="1" lang="ja-JP" altLang="en-US" sz="1200" i="1" kern="1200">
                            <a:solidFill>
                              <a:schemeClr val="tx1"/>
                            </a:solidFill>
                            <a:effectLst/>
                            <a:latin typeface="Cambria Math" panose="02040503050406030204" pitchFamily="18" charset="0"/>
                            <a:ea typeface="+mn-ea"/>
                            <a:cs typeface="+mn-cs"/>
                          </a:rPr>
                          <m:t>𝑒</m:t>
                        </m:r>
                      </m:e>
                      <m:sub>
                        <m:r>
                          <a:rPr kumimoji="1" lang="ja-JP" altLang="en-US" sz="1200" i="1" kern="1200">
                            <a:solidFill>
                              <a:schemeClr val="tx1"/>
                            </a:solidFill>
                            <a:effectLst/>
                            <a:latin typeface="Cambria Math" panose="02040503050406030204" pitchFamily="18" charset="0"/>
                            <a:ea typeface="+mn-ea"/>
                            <a:cs typeface="+mn-cs"/>
                          </a:rPr>
                          <m:t>𝑖</m:t>
                        </m:r>
                      </m:sub>
                      <m:sup>
                        <m:r>
                          <a:rPr kumimoji="1" lang="ja-JP" altLang="en-US" sz="1200" i="1" kern="1200">
                            <a:solidFill>
                              <a:schemeClr val="tx1"/>
                            </a:solidFill>
                            <a:effectLst/>
                            <a:latin typeface="Cambria Math" panose="02040503050406030204" pitchFamily="18" charset="0"/>
                            <a:ea typeface="+mn-ea"/>
                            <a:cs typeface="+mn-cs"/>
                          </a:rPr>
                          <m:t>𝑑</m:t>
                        </m:r>
                      </m:sup>
                    </m:sSubSup>
                    <m:r>
                      <a:rPr kumimoji="1" lang="ja-JP" altLang="en-US" sz="1200" i="1" kern="1200">
                        <a:solidFill>
                          <a:schemeClr val="tx1"/>
                        </a:solidFill>
                        <a:effectLst/>
                        <a:latin typeface="Cambria Math" panose="02040503050406030204" pitchFamily="18" charset="0"/>
                        <a:ea typeface="+mn-ea"/>
                        <a:cs typeface="+mn-cs"/>
                      </a:rPr>
                      <m:t> </m:t>
                    </m:r>
                  </m:oMath>
                </a14:m>
                <a:r>
                  <a:rPr kumimoji="1" lang="en-US" altLang="ja-JP" sz="1200" kern="1200" dirty="0">
                    <a:solidFill>
                      <a:schemeClr val="tx1"/>
                    </a:solidFill>
                    <a:effectLst/>
                    <a:latin typeface="+mn-lt"/>
                    <a:ea typeface="+mn-ea"/>
                    <a:cs typeface="+mn-cs"/>
                  </a:rPr>
                  <a:t>is a direct CO₂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coefficients</a:t>
                </a:r>
                <a:r>
                  <a:rPr kumimoji="1" lang="en-US" altLang="ja-JP" sz="1200" kern="1200" dirty="0">
                    <a:solidFill>
                      <a:schemeClr val="tx1"/>
                    </a:solidFill>
                    <a:effectLst/>
                    <a:latin typeface="+mn-lt"/>
                    <a:ea typeface="+mn-ea"/>
                    <a:cs typeface="+mn-cs"/>
                  </a:rPr>
                  <a:t> per one million JPY of production output in sector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𝑖</m:t>
                    </m:r>
                  </m:oMath>
                </a14:m>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sector</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 </m:t>
                    </m:r>
                    <m:r>
                      <a:rPr kumimoji="1" lang="ja-JP" altLang="en-US" sz="1200" i="1" kern="1200">
                        <a:solidFill>
                          <a:schemeClr val="tx1"/>
                        </a:solidFill>
                        <a:effectLst/>
                        <a:latin typeface="Cambria Math" panose="02040503050406030204" pitchFamily="18" charset="0"/>
                        <a:ea typeface="+mn-ea"/>
                        <a:cs typeface="+mn-cs"/>
                      </a:rPr>
                      <m:t>𝑖</m:t>
                    </m:r>
                    <m:r>
                      <a:rPr kumimoji="1" lang="ja-JP" altLang="en-US" sz="1200" i="1" kern="1200">
                        <a:solidFill>
                          <a:schemeClr val="tx1"/>
                        </a:solidFill>
                        <a:effectLst/>
                        <a:latin typeface="Cambria Math" panose="02040503050406030204" pitchFamily="18" charset="0"/>
                        <a:ea typeface="+mn-ea"/>
                        <a:cs typeface="+mn-cs"/>
                      </a:rPr>
                      <m:t> </m:t>
                    </m:r>
                  </m:oMath>
                </a14:m>
                <a:r>
                  <a:rPr kumimoji="1" lang="en-US" altLang="ja-JP" sz="1200" u="sng" kern="1200" dirty="0">
                    <a:solidFill>
                      <a:schemeClr val="tx1"/>
                    </a:solidFill>
                    <a:effectLst/>
                    <a:latin typeface="+mn-lt"/>
                    <a:ea typeface="+mn-ea"/>
                    <a:cs typeface="+mn-cs"/>
                  </a:rPr>
                  <a:t>represents</a:t>
                </a:r>
                <a:r>
                  <a:rPr kumimoji="1" lang="en-US" altLang="ja-JP" sz="1200" kern="1200" dirty="0">
                    <a:solidFill>
                      <a:schemeClr val="tx1"/>
                    </a:solidFill>
                    <a:effectLst/>
                    <a:latin typeface="+mn-lt"/>
                    <a:ea typeface="+mn-ea"/>
                    <a:cs typeface="+mn-cs"/>
                  </a:rPr>
                  <a:t> gasoline, kerosene(</a:t>
                </a:r>
                <a:r>
                  <a:rPr kumimoji="1" lang="ja-JP" altLang="en-US" sz="1200" kern="1200" dirty="0">
                    <a:solidFill>
                      <a:schemeClr val="tx1"/>
                    </a:solidFill>
                    <a:effectLst/>
                    <a:latin typeface="+mn-lt"/>
                    <a:ea typeface="+mn-ea"/>
                    <a:cs typeface="+mn-cs"/>
                  </a:rPr>
                  <a:t>ケロシーン</a:t>
                </a:r>
                <a:r>
                  <a:rPr kumimoji="1" lang="en-US" altLang="ja-JP" sz="1200" kern="1200" dirty="0">
                    <a:solidFill>
                      <a:schemeClr val="tx1"/>
                    </a:solidFill>
                    <a:effectLst/>
                    <a:latin typeface="+mn-lt"/>
                    <a:ea typeface="+mn-ea"/>
                    <a:cs typeface="+mn-cs"/>
                  </a:rPr>
                  <a:t>), diesel oil, liquefied</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リキュファイド</a:t>
                </a:r>
                <a:r>
                  <a:rPr kumimoji="1" lang="en-US" altLang="ja-JP" sz="1200" kern="1200" dirty="0">
                    <a:solidFill>
                      <a:schemeClr val="tx1"/>
                    </a:solidFill>
                    <a:effectLst/>
                    <a:latin typeface="+mn-lt"/>
                    <a:ea typeface="+mn-ea"/>
                    <a:cs typeface="+mn-cs"/>
                  </a:rPr>
                  <a:t>) petroleum gas and city gas. </a:t>
                </a:r>
                <a14:m>
                  <m:oMath xmlns:m="http://schemas.openxmlformats.org/officeDocument/2006/math">
                    <m:sSub>
                      <m:sSubPr>
                        <m:ctrlPr>
                          <a:rPr kumimoji="1" lang="ja-JP" altLang="en-US" sz="1200" i="1" kern="1200">
                            <a:solidFill>
                              <a:schemeClr val="tx1"/>
                            </a:solidFill>
                            <a:effectLst/>
                            <a:latin typeface="Cambria Math" panose="02040503050406030204" pitchFamily="18" charset="0"/>
                            <a:ea typeface="+mn-ea"/>
                            <a:cs typeface="+mn-cs"/>
                          </a:rPr>
                        </m:ctrlPr>
                      </m:sSubPr>
                      <m:e>
                        <m:r>
                          <a:rPr kumimoji="1" lang="ja-JP" altLang="en-US" sz="1200" i="1" kern="1200">
                            <a:solidFill>
                              <a:schemeClr val="tx1"/>
                            </a:solidFill>
                            <a:effectLst/>
                            <a:latin typeface="Cambria Math" panose="02040503050406030204" pitchFamily="18" charset="0"/>
                            <a:ea typeface="+mn-ea"/>
                            <a:cs typeface="+mn-cs"/>
                          </a:rPr>
                          <m:t>𝑦</m:t>
                        </m:r>
                      </m:e>
                      <m:sub>
                        <m:r>
                          <a:rPr kumimoji="1" lang="ja-JP" altLang="en-US" sz="1200" i="1" kern="1200">
                            <a:solidFill>
                              <a:schemeClr val="tx1"/>
                            </a:solidFill>
                            <a:effectLst/>
                            <a:latin typeface="Cambria Math" panose="02040503050406030204" pitchFamily="18" charset="0"/>
                            <a:ea typeface="+mn-ea"/>
                            <a:cs typeface="+mn-cs"/>
                          </a:rPr>
                          <m:t>𝑖</m:t>
                        </m:r>
                        <m:r>
                          <a:rPr kumimoji="1" lang="en-US" altLang="ja-JP" sz="1200" i="1" kern="1200">
                            <a:solidFill>
                              <a:schemeClr val="tx1"/>
                            </a:solidFill>
                            <a:effectLst/>
                            <a:latin typeface="Cambria Math" panose="02040503050406030204" pitchFamily="18" charset="0"/>
                            <a:ea typeface="+mn-ea"/>
                            <a:cs typeface="+mn-cs"/>
                          </a:rPr>
                          <m:t>,</m:t>
                        </m:r>
                        <m:r>
                          <a:rPr kumimoji="1" lang="ja-JP" altLang="en-US" sz="1200" i="1" kern="1200">
                            <a:solidFill>
                              <a:schemeClr val="tx1"/>
                            </a:solidFill>
                            <a:effectLst/>
                            <a:latin typeface="Cambria Math" panose="02040503050406030204" pitchFamily="18" charset="0"/>
                            <a:ea typeface="+mn-ea"/>
                            <a:cs typeface="+mn-cs"/>
                          </a:rPr>
                          <m:t>𝑘</m:t>
                        </m:r>
                      </m:sub>
                    </m:sSub>
                    <m:r>
                      <a:rPr kumimoji="1" lang="ja-JP" altLang="en-US" sz="1200" i="1" kern="1200">
                        <a:solidFill>
                          <a:schemeClr val="tx1"/>
                        </a:solidFill>
                        <a:effectLst/>
                        <a:latin typeface="Cambria Math" panose="02040503050406030204" pitchFamily="18" charset="0"/>
                        <a:ea typeface="+mn-ea"/>
                        <a:cs typeface="+mn-cs"/>
                      </a:rPr>
                      <m:t> </m:t>
                    </m:r>
                    <m:r>
                      <a:rPr kumimoji="1" lang="ja-JP" altLang="en-US" sz="1200" i="1" kern="1200">
                        <a:solidFill>
                          <a:schemeClr val="tx1"/>
                        </a:solidFill>
                        <a:effectLst/>
                        <a:latin typeface="Cambria Math" panose="02040503050406030204" pitchFamily="18" charset="0"/>
                        <a:ea typeface="+mn-ea"/>
                        <a:cs typeface="+mn-cs"/>
                      </a:rPr>
                      <m:t>𝑎𝑛𝑑</m:t>
                    </m:r>
                    <m:r>
                      <a:rPr kumimoji="1" lang="ja-JP" altLang="en-US" sz="1200" i="1" kern="1200">
                        <a:solidFill>
                          <a:schemeClr val="tx1"/>
                        </a:solidFill>
                        <a:effectLst/>
                        <a:latin typeface="Cambria Math" panose="02040503050406030204" pitchFamily="18" charset="0"/>
                        <a:ea typeface="+mn-ea"/>
                        <a:cs typeface="+mn-cs"/>
                      </a:rPr>
                      <m:t> </m:t>
                    </m:r>
                    <m:sSub>
                      <m:sSubPr>
                        <m:ctrlPr>
                          <a:rPr kumimoji="1" lang="ja-JP" altLang="en-US" sz="1200" i="1" kern="1200">
                            <a:solidFill>
                              <a:schemeClr val="tx1"/>
                            </a:solidFill>
                            <a:effectLst/>
                            <a:latin typeface="Cambria Math" panose="02040503050406030204" pitchFamily="18" charset="0"/>
                            <a:ea typeface="+mn-ea"/>
                            <a:cs typeface="+mn-cs"/>
                          </a:rPr>
                        </m:ctrlPr>
                      </m:sSubPr>
                      <m:e>
                        <m:r>
                          <a:rPr kumimoji="1" lang="ja-JP" altLang="en-US" sz="1200" i="1" kern="1200">
                            <a:solidFill>
                              <a:schemeClr val="tx1"/>
                            </a:solidFill>
                            <a:effectLst/>
                            <a:latin typeface="Cambria Math" panose="02040503050406030204" pitchFamily="18" charset="0"/>
                            <a:ea typeface="+mn-ea"/>
                            <a:cs typeface="+mn-cs"/>
                          </a:rPr>
                          <m:t>𝑦</m:t>
                        </m:r>
                      </m:e>
                      <m:sub>
                        <m:r>
                          <a:rPr kumimoji="1" lang="ja-JP" altLang="en-US" sz="1200" i="1" kern="1200">
                            <a:solidFill>
                              <a:schemeClr val="tx1"/>
                            </a:solidFill>
                            <a:effectLst/>
                            <a:latin typeface="Cambria Math" panose="02040503050406030204" pitchFamily="18" charset="0"/>
                            <a:ea typeface="+mn-ea"/>
                            <a:cs typeface="+mn-cs"/>
                          </a:rPr>
                          <m:t>𝑖</m:t>
                        </m:r>
                        <m:r>
                          <a:rPr kumimoji="1" lang="en-US" altLang="ja-JP" sz="1200" i="1" kern="1200">
                            <a:solidFill>
                              <a:schemeClr val="tx1"/>
                            </a:solidFill>
                            <a:effectLst/>
                            <a:latin typeface="Cambria Math" panose="02040503050406030204" pitchFamily="18" charset="0"/>
                            <a:ea typeface="+mn-ea"/>
                            <a:cs typeface="+mn-cs"/>
                          </a:rPr>
                          <m:t>,</m:t>
                        </m:r>
                        <m:r>
                          <a:rPr kumimoji="1" lang="ja-JP" altLang="en-US" sz="1200" i="1" kern="1200">
                            <a:solidFill>
                              <a:schemeClr val="tx1"/>
                            </a:solidFill>
                            <a:effectLst/>
                            <a:latin typeface="Cambria Math" panose="02040503050406030204" pitchFamily="18" charset="0"/>
                            <a:ea typeface="+mn-ea"/>
                            <a:cs typeface="+mn-cs"/>
                          </a:rPr>
                          <m:t>𝑡</m:t>
                        </m:r>
                      </m:sub>
                    </m:sSub>
                  </m:oMath>
                </a14:m>
                <a:r>
                  <a:rPr kumimoji="1" lang="en-US" altLang="ja-JP" sz="1200" kern="1200" dirty="0">
                    <a:solidFill>
                      <a:schemeClr val="tx1"/>
                    </a:solidFill>
                    <a:effectLst/>
                    <a:latin typeface="+mn-lt"/>
                    <a:ea typeface="+mn-ea"/>
                    <a:cs typeface="+mn-cs"/>
                  </a:rPr>
                  <a:t> represent per capita private consumption expenditure for energy sector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𝑖</m:t>
                    </m:r>
                  </m:oMath>
                </a14:m>
                <a:r>
                  <a:rPr kumimoji="1" lang="en-US" altLang="ja-JP" sz="1200" kern="1200" dirty="0">
                    <a:solidFill>
                      <a:schemeClr val="tx1"/>
                    </a:solidFill>
                    <a:effectLst/>
                    <a:latin typeface="+mn-lt"/>
                    <a:ea typeface="+mn-ea"/>
                    <a:cs typeface="+mn-cs"/>
                  </a:rPr>
                  <a:t> in each prefecture. And, d and h represent the number of out-</a:t>
                </a:r>
                <a:r>
                  <a:rPr kumimoji="1" lang="en-US" altLang="ja-JP" sz="1200" u="sng" kern="1200" dirty="0">
                    <a:solidFill>
                      <a:schemeClr val="tx1"/>
                    </a:solidFill>
                    <a:effectLst/>
                    <a:latin typeface="+mn-lt"/>
                    <a:ea typeface="+mn-ea"/>
                    <a:cs typeface="+mn-cs"/>
                  </a:rPr>
                  <a:t>migrants</a:t>
                </a:r>
                <a:r>
                  <a:rPr kumimoji="1" lang="en-US" altLang="ja-JP" sz="1200" kern="1200" dirty="0">
                    <a:solidFill>
                      <a:schemeClr val="tx1"/>
                    </a:solidFill>
                    <a:effectLst/>
                    <a:latin typeface="+mn-lt"/>
                    <a:ea typeface="+mn-ea"/>
                    <a:cs typeface="+mn-cs"/>
                  </a:rPr>
                  <a:t> and in-m</a:t>
                </a:r>
                <a:r>
                  <a:rPr kumimoji="1" lang="en-US" altLang="ja-JP" sz="1200" u="sng" kern="1200" dirty="0">
                    <a:solidFill>
                      <a:schemeClr val="tx1"/>
                    </a:solidFill>
                    <a:effectLst/>
                    <a:latin typeface="+mn-lt"/>
                    <a:ea typeface="+mn-ea"/>
                    <a:cs typeface="+mn-cs"/>
                  </a:rPr>
                  <a:t>igrants</a:t>
                </a:r>
                <a:r>
                  <a:rPr kumimoji="1" lang="en-US" altLang="ja-JP" sz="1200" kern="1200" dirty="0">
                    <a:solidFill>
                      <a:schemeClr val="tx1"/>
                    </a:solidFill>
                    <a:effectLst/>
                    <a:latin typeface="+mn-lt"/>
                    <a:ea typeface="+mn-ea"/>
                    <a:cs typeface="+mn-cs"/>
                  </a:rPr>
                  <a:t> from Tokyo metropolitan area to rural area respectively(</a:t>
                </a:r>
                <a:r>
                  <a:rPr kumimoji="1" lang="ja-JP" altLang="en-US" sz="1200" kern="1200" dirty="0">
                    <a:solidFill>
                      <a:schemeClr val="tx1"/>
                    </a:solidFill>
                    <a:effectLst/>
                    <a:latin typeface="+mn-lt"/>
                    <a:ea typeface="+mn-ea"/>
                    <a:cs typeface="+mn-cs"/>
                  </a:rPr>
                  <a:t>リスペク タ ブゥリィー</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US" altLang="en-US" dirty="0"/>
              </a:p>
            </p:txBody>
          </p:sp>
        </mc:Choice>
        <mc:Fallback xmlns="">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Next, direct CO</a:t>
                </a:r>
                <a:r>
                  <a:rPr kumimoji="1" lang="en-US" altLang="ja-JP" sz="1200" kern="1200" baseline="-25000" dirty="0">
                    <a:solidFill>
                      <a:schemeClr val="tx1"/>
                    </a:solidFill>
                    <a:effectLst/>
                    <a:latin typeface="+mn-lt"/>
                    <a:ea typeface="+mn-ea"/>
                    <a:cs typeface="+mn-cs"/>
                  </a:rPr>
                  <a:t>2 </a:t>
                </a:r>
                <a:r>
                  <a:rPr kumimoji="1" lang="en-US" altLang="ja-JP" sz="1200" kern="1200" dirty="0">
                    <a:solidFill>
                      <a:schemeClr val="tx1"/>
                    </a:solidFill>
                    <a:effectLst/>
                    <a:latin typeface="+mn-lt"/>
                    <a:ea typeface="+mn-ea"/>
                    <a:cs typeface="+mn-cs"/>
                  </a:rPr>
                  <a:t>emissions, in prefecture </a:t>
                </a:r>
                <a:r>
                  <a:rPr kumimoji="1" lang="en-US" altLang="ja-JP" sz="1200" i="0" kern="1200">
                    <a:solidFill>
                      <a:schemeClr val="tx1"/>
                    </a:solidFill>
                    <a:effectLst/>
                    <a:latin typeface="+mn-lt"/>
                    <a:ea typeface="+mn-ea"/>
                    <a:cs typeface="+mn-cs"/>
                  </a:rPr>
                  <a:t>𝑝</a:t>
                </a:r>
                <a:r>
                  <a:rPr kumimoji="1" lang="en-US" altLang="ja-JP" sz="1200" kern="1200" dirty="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∆𝑞</a:t>
                </a:r>
                <a:r>
                  <a:rPr kumimoji="1" lang="ja-JP" altLang="ja-JP" sz="1200"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𝑝^𝑑</a:t>
                </a:r>
                <a:r>
                  <a:rPr kumimoji="1" lang="en-US" altLang="ja-JP" sz="1200" kern="1200" dirty="0">
                    <a:solidFill>
                      <a:schemeClr val="tx1"/>
                    </a:solidFill>
                    <a:effectLst/>
                    <a:latin typeface="+mn-lt"/>
                    <a:ea typeface="+mn-ea"/>
                    <a:cs typeface="+mn-cs"/>
                  </a:rPr>
                  <a:t> can be estimated using the following equations.  </a:t>
                </a:r>
                <a:r>
                  <a:rPr kumimoji="1" lang="en-US" altLang="ja-JP" sz="1200" i="0" kern="1200">
                    <a:solidFill>
                      <a:schemeClr val="tx1"/>
                    </a:solidFill>
                    <a:effectLst/>
                    <a:latin typeface="+mn-lt"/>
                    <a:ea typeface="+mn-ea"/>
                    <a:cs typeface="+mn-cs"/>
                  </a:rPr>
                  <a:t>𝑒</a:t>
                </a:r>
                <a:r>
                  <a:rPr kumimoji="1" lang="ja-JP" altLang="ja-JP" sz="1200"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𝑖^𝑑  </a:t>
                </a:r>
                <a:r>
                  <a:rPr kumimoji="1" lang="en-US" altLang="ja-JP" sz="1200" kern="1200" dirty="0">
                    <a:solidFill>
                      <a:schemeClr val="tx1"/>
                    </a:solidFill>
                    <a:effectLst/>
                    <a:latin typeface="+mn-lt"/>
                    <a:ea typeface="+mn-ea"/>
                    <a:cs typeface="+mn-cs"/>
                  </a:rPr>
                  <a:t>is a coefficient, whose elements represent direct CO</a:t>
                </a:r>
                <a:r>
                  <a:rPr kumimoji="1" lang="en-US" altLang="ja-JP" sz="1200" kern="1200" baseline="-25000" dirty="0">
                    <a:solidFill>
                      <a:schemeClr val="tx1"/>
                    </a:solidFill>
                    <a:effectLst/>
                    <a:latin typeface="+mn-lt"/>
                    <a:ea typeface="+mn-ea"/>
                    <a:cs typeface="+mn-cs"/>
                  </a:rPr>
                  <a:t>2</a:t>
                </a:r>
                <a:r>
                  <a:rPr kumimoji="1" lang="en-US" altLang="ja-JP" sz="1200" kern="1200" dirty="0">
                    <a:solidFill>
                      <a:schemeClr val="tx1"/>
                    </a:solidFill>
                    <a:effectLst/>
                    <a:latin typeface="+mn-lt"/>
                    <a:ea typeface="+mn-ea"/>
                    <a:cs typeface="+mn-cs"/>
                  </a:rPr>
                  <a:t> emissions per one million JPY of consumption expenditure in sector </a:t>
                </a:r>
                <a:r>
                  <a:rPr kumimoji="1" lang="en-US" altLang="ja-JP" sz="1200" i="0" kern="1200">
                    <a:solidFill>
                      <a:schemeClr val="tx1"/>
                    </a:solidFill>
                    <a:effectLst/>
                    <a:latin typeface="+mn-lt"/>
                    <a:ea typeface="+mn-ea"/>
                    <a:cs typeface="+mn-cs"/>
                  </a:rPr>
                  <a:t>𝑖</a:t>
                </a:r>
                <a:r>
                  <a:rPr kumimoji="1" lang="en-US" altLang="ja-JP" sz="1200" kern="1200" dirty="0">
                    <a:solidFill>
                      <a:schemeClr val="tx1"/>
                    </a:solidFill>
                    <a:effectLst/>
                    <a:latin typeface="+mn-lt"/>
                    <a:ea typeface="+mn-ea"/>
                    <a:cs typeface="+mn-cs"/>
                  </a:rPr>
                  <a:t>.</a:t>
                </a:r>
                <a:r>
                  <a:rPr kumimoji="1" lang="en-US" altLang="ja-JP" sz="1200" i="1" kern="1200" dirty="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𝑖 </a:t>
                </a:r>
                <a:r>
                  <a:rPr kumimoji="1" lang="en-US" altLang="ja-JP" sz="1200" kern="1200" dirty="0">
                    <a:solidFill>
                      <a:schemeClr val="tx1"/>
                    </a:solidFill>
                    <a:effectLst/>
                    <a:latin typeface="+mn-lt"/>
                    <a:ea typeface="+mn-ea"/>
                    <a:cs typeface="+mn-cs"/>
                  </a:rPr>
                  <a:t>represents gasoline, kerosene, diesel oil, liquefied petroleum gas and city gas. </a:t>
                </a:r>
                <a:r>
                  <a:rPr kumimoji="1" lang="en-US" altLang="ja-JP" sz="1200" i="0" kern="1200">
                    <a:solidFill>
                      <a:schemeClr val="tx1"/>
                    </a:solidFill>
                    <a:effectLst/>
                    <a:latin typeface="+mn-lt"/>
                    <a:ea typeface="+mn-ea"/>
                    <a:cs typeface="+mn-cs"/>
                  </a:rPr>
                  <a:t>𝑦</a:t>
                </a:r>
                <a:r>
                  <a:rPr kumimoji="1" lang="ja-JP" altLang="ja-JP" sz="1200"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𝑖,𝑘</a:t>
                </a:r>
                <a:r>
                  <a:rPr kumimoji="1" lang="ja-JP" altLang="ja-JP" sz="1200" i="0" kern="1200">
                    <a:solidFill>
                      <a:schemeClr val="tx1"/>
                    </a:solidFill>
                    <a:effectLst/>
                    <a:latin typeface="+mn-lt"/>
                    <a:ea typeface="+mn-ea"/>
                    <a:cs typeface="+mn-cs"/>
                  </a:rPr>
                  <a:t>)</a:t>
                </a:r>
                <a:r>
                  <a:rPr kumimoji="1" lang="en-US" altLang="ja-JP" sz="1200" i="0" kern="1200">
                    <a:solidFill>
                      <a:schemeClr val="tx1"/>
                    </a:solidFill>
                    <a:effectLst/>
                    <a:latin typeface="+mn-lt"/>
                    <a:ea typeface="+mn-ea"/>
                    <a:cs typeface="+mn-cs"/>
                  </a:rPr>
                  <a:t>  𝑎𝑛𝑑 𝑦</a:t>
                </a:r>
                <a:r>
                  <a:rPr kumimoji="1" lang="ja-JP" altLang="ja-JP" sz="1200"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𝑖,𝑡</a:t>
                </a:r>
                <a:r>
                  <a:rPr kumimoji="1" lang="ja-JP" altLang="ja-JP" sz="1200" i="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represent per capita private consumption expenditure for energy sector </a:t>
                </a:r>
                <a:r>
                  <a:rPr kumimoji="1" lang="en-US" altLang="ja-JP" sz="1200" i="0" kern="1200">
                    <a:solidFill>
                      <a:schemeClr val="tx1"/>
                    </a:solidFill>
                    <a:effectLst/>
                    <a:latin typeface="+mn-lt"/>
                    <a:ea typeface="+mn-ea"/>
                    <a:cs typeface="+mn-cs"/>
                  </a:rPr>
                  <a:t>𝑖</a:t>
                </a:r>
                <a:r>
                  <a:rPr kumimoji="1" lang="en-US" altLang="ja-JP" sz="1200" kern="1200" dirty="0">
                    <a:solidFill>
                      <a:schemeClr val="tx1"/>
                    </a:solidFill>
                    <a:effectLst/>
                    <a:latin typeface="+mn-lt"/>
                    <a:ea typeface="+mn-ea"/>
                    <a:cs typeface="+mn-cs"/>
                  </a:rPr>
                  <a:t> in each prefecture.</a:t>
                </a:r>
                <a:endParaRPr kumimoji="1" lang="ja-JP" altLang="ja-JP" sz="1200" kern="1200" dirty="0">
                  <a:solidFill>
                    <a:schemeClr val="tx1"/>
                  </a:solidFill>
                  <a:effectLst/>
                  <a:latin typeface="+mn-lt"/>
                  <a:ea typeface="+mn-ea"/>
                  <a:cs typeface="+mn-cs"/>
                </a:endParaRPr>
              </a:p>
              <a:p>
                <a:endParaRPr kumimoji="1" lang="ja-US" altLang="en-US" dirty="0"/>
              </a:p>
            </p:txBody>
          </p:sp>
        </mc:Fallback>
      </mc:AlternateContent>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16</a:t>
            </a:fld>
            <a:endParaRPr kumimoji="1" lang="ja-JP" altLang="en-US"/>
          </a:p>
        </p:txBody>
      </p:sp>
    </p:spTree>
    <p:extLst>
      <p:ext uri="{BB962C8B-B14F-4D97-AF65-F5344CB8AC3E}">
        <p14:creationId xmlns:p14="http://schemas.microsoft.com/office/powerpoint/2010/main" val="3667277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Finally, we estimated the change in the total CO</a:t>
                </a:r>
                <a:r>
                  <a:rPr kumimoji="1" lang="en-US" altLang="ja-JP" sz="1200" kern="1200" baseline="-25000" dirty="0">
                    <a:solidFill>
                      <a:schemeClr val="tx1"/>
                    </a:solidFill>
                    <a:effectLst/>
                    <a:latin typeface="+mn-lt"/>
                    <a:ea typeface="+mn-ea"/>
                    <a:cs typeface="+mn-cs"/>
                  </a:rPr>
                  <a:t>2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in prefecture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𝑝</m:t>
                    </m:r>
                  </m:oMath>
                </a14:m>
                <a:r>
                  <a:rPr kumimoji="1" lang="en-US" altLang="ja-JP" sz="1200" kern="1200" dirty="0">
                    <a:solidFill>
                      <a:schemeClr val="tx1"/>
                    </a:solidFill>
                    <a:effectLst/>
                    <a:latin typeface="+mn-lt"/>
                    <a:ea typeface="+mn-ea"/>
                    <a:cs typeface="+mn-cs"/>
                  </a:rPr>
                  <a:t>, which is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m:t>
                    </m:r>
                    <m:sSubSup>
                      <m:sSubSupPr>
                        <m:ctrlPr>
                          <a:rPr kumimoji="1" lang="ja-JP" altLang="en-US" sz="1200" i="1" kern="1200">
                            <a:solidFill>
                              <a:schemeClr val="tx1"/>
                            </a:solidFill>
                            <a:effectLst/>
                            <a:latin typeface="Cambria Math" panose="02040503050406030204" pitchFamily="18" charset="0"/>
                            <a:ea typeface="+mn-ea"/>
                            <a:cs typeface="+mn-cs"/>
                          </a:rPr>
                        </m:ctrlPr>
                      </m:sSubSupPr>
                      <m:e>
                        <m:r>
                          <a:rPr kumimoji="1" lang="ja-JP" altLang="en-US" sz="1200" i="1" kern="1200">
                            <a:solidFill>
                              <a:schemeClr val="tx1"/>
                            </a:solidFill>
                            <a:effectLst/>
                            <a:latin typeface="Cambria Math" panose="02040503050406030204" pitchFamily="18" charset="0"/>
                            <a:ea typeface="+mn-ea"/>
                            <a:cs typeface="+mn-cs"/>
                          </a:rPr>
                          <m:t>𝑞</m:t>
                        </m:r>
                      </m:e>
                      <m:sub>
                        <m:r>
                          <a:rPr kumimoji="1" lang="ja-JP" altLang="en-US" sz="1200" i="1" kern="1200">
                            <a:solidFill>
                              <a:schemeClr val="tx1"/>
                            </a:solidFill>
                            <a:effectLst/>
                            <a:latin typeface="Cambria Math" panose="02040503050406030204" pitchFamily="18" charset="0"/>
                            <a:ea typeface="+mn-ea"/>
                            <a:cs typeface="+mn-cs"/>
                          </a:rPr>
                          <m:t>𝑝</m:t>
                        </m:r>
                      </m:sub>
                      <m:sup>
                        <m:r>
                          <a:rPr kumimoji="1" lang="ja-JP" altLang="en-US" sz="1200" i="1" kern="1200">
                            <a:solidFill>
                              <a:schemeClr val="tx1"/>
                            </a:solidFill>
                            <a:effectLst/>
                            <a:latin typeface="Cambria Math" panose="02040503050406030204" pitchFamily="18" charset="0"/>
                            <a:ea typeface="+mn-ea"/>
                            <a:cs typeface="+mn-cs"/>
                          </a:rPr>
                          <m:t>𝑒</m:t>
                        </m:r>
                      </m:sup>
                    </m:sSubSup>
                  </m:oMath>
                </a14:m>
                <a:r>
                  <a:rPr kumimoji="1" lang="en-US" altLang="ja-JP" sz="1200" kern="1200" dirty="0">
                    <a:solidFill>
                      <a:schemeClr val="tx1"/>
                    </a:solidFill>
                    <a:effectLst/>
                    <a:latin typeface="+mn-lt"/>
                    <a:ea typeface="+mn-ea"/>
                    <a:cs typeface="+mn-cs"/>
                  </a:rPr>
                  <a:t>.  In other words,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m:t>
                    </m:r>
                    <m:sSubSup>
                      <m:sSubSupPr>
                        <m:ctrlPr>
                          <a:rPr kumimoji="1" lang="ja-JP" altLang="en-US" sz="1200" i="1" kern="1200">
                            <a:solidFill>
                              <a:schemeClr val="tx1"/>
                            </a:solidFill>
                            <a:effectLst/>
                            <a:latin typeface="Cambria Math" panose="02040503050406030204" pitchFamily="18" charset="0"/>
                            <a:ea typeface="+mn-ea"/>
                            <a:cs typeface="+mn-cs"/>
                          </a:rPr>
                        </m:ctrlPr>
                      </m:sSubSupPr>
                      <m:e>
                        <m:r>
                          <a:rPr kumimoji="1" lang="ja-JP" altLang="en-US" sz="1200" i="1" kern="1200">
                            <a:solidFill>
                              <a:schemeClr val="tx1"/>
                            </a:solidFill>
                            <a:effectLst/>
                            <a:latin typeface="Cambria Math" panose="02040503050406030204" pitchFamily="18" charset="0"/>
                            <a:ea typeface="+mn-ea"/>
                            <a:cs typeface="+mn-cs"/>
                          </a:rPr>
                          <m:t>𝑞</m:t>
                        </m:r>
                      </m:e>
                      <m:sub>
                        <m:r>
                          <a:rPr kumimoji="1" lang="ja-JP" altLang="en-US" sz="1200" i="1" kern="1200">
                            <a:solidFill>
                              <a:schemeClr val="tx1"/>
                            </a:solidFill>
                            <a:effectLst/>
                            <a:latin typeface="Cambria Math" panose="02040503050406030204" pitchFamily="18" charset="0"/>
                            <a:ea typeface="+mn-ea"/>
                            <a:cs typeface="+mn-cs"/>
                          </a:rPr>
                          <m:t>𝑝</m:t>
                        </m:r>
                      </m:sub>
                      <m:sup>
                        <m:r>
                          <a:rPr kumimoji="1" lang="ja-JP" altLang="en-US" sz="1200" i="1" kern="1200">
                            <a:solidFill>
                              <a:schemeClr val="tx1"/>
                            </a:solidFill>
                            <a:effectLst/>
                            <a:latin typeface="Cambria Math" panose="02040503050406030204" pitchFamily="18" charset="0"/>
                            <a:ea typeface="+mn-ea"/>
                            <a:cs typeface="+mn-cs"/>
                          </a:rPr>
                          <m:t>𝑒</m:t>
                        </m:r>
                      </m:sup>
                    </m:sSubSup>
                  </m:oMath>
                </a14:m>
                <a:r>
                  <a:rPr kumimoji="1" lang="en-US" altLang="ja-JP" sz="1200" kern="1200" dirty="0">
                    <a:solidFill>
                      <a:schemeClr val="tx1"/>
                    </a:solidFill>
                    <a:effectLst/>
                    <a:latin typeface="+mn-lt"/>
                    <a:ea typeface="+mn-ea"/>
                    <a:cs typeface="+mn-cs"/>
                  </a:rPr>
                  <a:t> is include not only emission from industries but also energy consumption.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mc:Choice>
        <mc:Fallback xmlns="">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Chage in total CO</a:t>
                </a:r>
                <a:r>
                  <a:rPr kumimoji="1" lang="en-US" altLang="ja-JP" sz="1200" kern="1200" baseline="-25000" dirty="0">
                    <a:solidFill>
                      <a:schemeClr val="tx1"/>
                    </a:solidFill>
                    <a:effectLst/>
                    <a:latin typeface="+mn-lt"/>
                    <a:ea typeface="+mn-ea"/>
                    <a:cs typeface="+mn-cs"/>
                  </a:rPr>
                  <a:t>2 </a:t>
                </a:r>
                <a:r>
                  <a:rPr kumimoji="1" lang="en-US" altLang="ja-JP" sz="1200" kern="1200" dirty="0">
                    <a:solidFill>
                      <a:schemeClr val="tx1"/>
                    </a:solidFill>
                    <a:effectLst/>
                    <a:latin typeface="+mn-lt"/>
                    <a:ea typeface="+mn-ea"/>
                    <a:cs typeface="+mn-cs"/>
                  </a:rPr>
                  <a:t> emissions, in prefecture </a:t>
                </a:r>
                <a:r>
                  <a:rPr kumimoji="1" lang="en-US" altLang="ja-JP" sz="1200" i="0" kern="1200">
                    <a:solidFill>
                      <a:schemeClr val="tx1"/>
                    </a:solidFill>
                    <a:effectLst/>
                    <a:latin typeface="+mn-lt"/>
                    <a:ea typeface="+mn-ea"/>
                    <a:cs typeface="+mn-cs"/>
                  </a:rPr>
                  <a:t>𝑝</a:t>
                </a:r>
                <a:r>
                  <a:rPr kumimoji="1" lang="en-US" altLang="ja-JP" sz="1200" kern="1200" dirty="0">
                    <a:solidFill>
                      <a:schemeClr val="tx1"/>
                    </a:solidFill>
                    <a:effectLst/>
                    <a:latin typeface="+mn-lt"/>
                    <a:ea typeface="+mn-ea"/>
                    <a:cs typeface="+mn-cs"/>
                  </a:rPr>
                  <a:t>, </a:t>
                </a:r>
                <a:r>
                  <a:rPr kumimoji="1" lang="en-US" altLang="ja-JP" sz="1200" i="0" kern="1200">
                    <a:solidFill>
                      <a:schemeClr val="tx1"/>
                    </a:solidFill>
                    <a:effectLst/>
                    <a:latin typeface="+mn-lt"/>
                    <a:ea typeface="+mn-ea"/>
                    <a:cs typeface="+mn-cs"/>
                  </a:rPr>
                  <a:t>∆𝑞</a:t>
                </a:r>
                <a:r>
                  <a:rPr kumimoji="1" lang="ja-JP" altLang="ja-JP" sz="1200"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𝑝^𝑒</a:t>
                </a:r>
                <a:r>
                  <a:rPr kumimoji="1" lang="en-US" altLang="ja-JP" sz="1200" kern="1200" dirty="0">
                    <a:solidFill>
                      <a:schemeClr val="tx1"/>
                    </a:solidFill>
                    <a:effectLst/>
                    <a:latin typeface="+mn-lt"/>
                    <a:ea typeface="+mn-ea"/>
                    <a:cs typeface="+mn-cs"/>
                  </a:rPr>
                  <a:t> can be estimated using the following equations.  In other words, </a:t>
                </a:r>
                <a:r>
                  <a:rPr kumimoji="1" lang="en-US" altLang="ja-JP" sz="1200" i="0" kern="1200">
                    <a:solidFill>
                      <a:schemeClr val="tx1"/>
                    </a:solidFill>
                    <a:effectLst/>
                    <a:latin typeface="+mn-lt"/>
                    <a:ea typeface="+mn-ea"/>
                    <a:cs typeface="+mn-cs"/>
                  </a:rPr>
                  <a:t>∆𝑞</a:t>
                </a:r>
                <a:r>
                  <a:rPr kumimoji="1" lang="ja-JP" altLang="ja-JP" sz="1200" i="0" kern="1200">
                    <a:solidFill>
                      <a:schemeClr val="tx1"/>
                    </a:solidFill>
                    <a:effectLst/>
                    <a:latin typeface="+mn-lt"/>
                    <a:ea typeface="+mn-ea"/>
                    <a:cs typeface="+mn-cs"/>
                  </a:rPr>
                  <a:t>_</a:t>
                </a:r>
                <a:r>
                  <a:rPr kumimoji="1" lang="en-US" altLang="ja-JP" sz="1200" i="0" kern="1200">
                    <a:solidFill>
                      <a:schemeClr val="tx1"/>
                    </a:solidFill>
                    <a:effectLst/>
                    <a:latin typeface="+mn-lt"/>
                    <a:ea typeface="+mn-ea"/>
                    <a:cs typeface="+mn-cs"/>
                  </a:rPr>
                  <a:t>𝑝^𝑒</a:t>
                </a:r>
                <a:r>
                  <a:rPr kumimoji="1" lang="en-US" altLang="ja-JP" sz="1200" kern="1200" dirty="0">
                    <a:solidFill>
                      <a:schemeClr val="tx1"/>
                    </a:solidFill>
                    <a:effectLst/>
                    <a:latin typeface="+mn-lt"/>
                    <a:ea typeface="+mn-ea"/>
                    <a:cs typeface="+mn-cs"/>
                  </a:rPr>
                  <a:t> is include not only emission from industries but also energy consumption.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mc:Fallback>
      </mc:AlternateContent>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17</a:t>
            </a:fld>
            <a:endParaRPr kumimoji="1" lang="ja-JP" altLang="en-US"/>
          </a:p>
        </p:txBody>
      </p:sp>
    </p:spTree>
    <p:extLst>
      <p:ext uri="{BB962C8B-B14F-4D97-AF65-F5344CB8AC3E}">
        <p14:creationId xmlns:p14="http://schemas.microsoft.com/office/powerpoint/2010/main" val="412306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we estimated the change in value added, which is </a:t>
                </a:r>
                <a14:m>
                  <m:oMath xmlns:m="http://schemas.openxmlformats.org/officeDocument/2006/math">
                    <m:r>
                      <a:rPr kumimoji="1" lang="ja-JP" altLang="en-US" sz="1200" i="1" kern="1200">
                        <a:solidFill>
                          <a:schemeClr val="tx1"/>
                        </a:solidFill>
                        <a:effectLst/>
                        <a:latin typeface="Cambria Math" panose="02040503050406030204" pitchFamily="18" charset="0"/>
                        <a:ea typeface="+mn-ea"/>
                        <a:cs typeface="+mn-cs"/>
                      </a:rPr>
                      <m:t>∆</m:t>
                    </m:r>
                    <m:sSubSup>
                      <m:sSubSupPr>
                        <m:ctrlPr>
                          <a:rPr kumimoji="1" lang="ja-JP" altLang="en-US" sz="1200" i="1" kern="1200">
                            <a:solidFill>
                              <a:schemeClr val="tx1"/>
                            </a:solidFill>
                            <a:effectLst/>
                            <a:latin typeface="Cambria Math" panose="02040503050406030204" pitchFamily="18" charset="0"/>
                            <a:ea typeface="+mn-ea"/>
                            <a:cs typeface="+mn-cs"/>
                          </a:rPr>
                        </m:ctrlPr>
                      </m:sSubSupPr>
                      <m:e>
                        <m:r>
                          <a:rPr kumimoji="1" lang="ja-JP" altLang="en-US" sz="1200" i="1" kern="1200">
                            <a:solidFill>
                              <a:schemeClr val="tx1"/>
                            </a:solidFill>
                            <a:effectLst/>
                            <a:latin typeface="Cambria Math" panose="02040503050406030204" pitchFamily="18" charset="0"/>
                            <a:ea typeface="+mn-ea"/>
                            <a:cs typeface="+mn-cs"/>
                          </a:rPr>
                          <m:t>𝑞</m:t>
                        </m:r>
                      </m:e>
                      <m:sub>
                        <m:r>
                          <a:rPr kumimoji="1" lang="ja-JP" altLang="en-US" sz="1200" i="1" kern="1200">
                            <a:solidFill>
                              <a:schemeClr val="tx1"/>
                            </a:solidFill>
                            <a:effectLst/>
                            <a:latin typeface="Cambria Math" panose="02040503050406030204" pitchFamily="18" charset="0"/>
                            <a:ea typeface="+mn-ea"/>
                            <a:cs typeface="+mn-cs"/>
                          </a:rPr>
                          <m:t>𝑝</m:t>
                        </m:r>
                      </m:sub>
                      <m:sup>
                        <m:r>
                          <a:rPr kumimoji="1" lang="ja-JP" altLang="en-US" sz="1200" i="1" kern="1200">
                            <a:solidFill>
                              <a:schemeClr val="tx1"/>
                            </a:solidFill>
                            <a:effectLst/>
                            <a:latin typeface="Cambria Math" panose="02040503050406030204" pitchFamily="18" charset="0"/>
                            <a:ea typeface="+mn-ea"/>
                            <a:cs typeface="+mn-cs"/>
                          </a:rPr>
                          <m:t>𝑣</m:t>
                        </m:r>
                      </m:sup>
                    </m:sSubSup>
                  </m:oMath>
                </a14:m>
                <a:r>
                  <a:rPr kumimoji="1" lang="en-US" altLang="ja-JP" sz="1200" kern="1200" dirty="0">
                    <a:solidFill>
                      <a:schemeClr val="tx1"/>
                    </a:solidFill>
                    <a:effectLst/>
                    <a:latin typeface="+mn-lt"/>
                    <a:ea typeface="+mn-ea"/>
                    <a:cs typeface="+mn-cs"/>
                  </a:rPr>
                  <a:t>, induced by final consumption change in prefecture p by migration, which is </a:t>
                </a:r>
                <a14:m>
                  <m:oMath xmlns:m="http://schemas.openxmlformats.org/officeDocument/2006/math">
                    <m:sSub>
                      <m:sSubPr>
                        <m:ctrlPr>
                          <a:rPr kumimoji="1" lang="ja-JP" altLang="en-US" sz="1200" i="1" kern="1200">
                            <a:solidFill>
                              <a:schemeClr val="tx1"/>
                            </a:solidFill>
                            <a:effectLst/>
                            <a:latin typeface="Cambria Math" panose="02040503050406030204" pitchFamily="18" charset="0"/>
                            <a:ea typeface="+mn-ea"/>
                            <a:cs typeface="+mn-cs"/>
                          </a:rPr>
                        </m:ctrlPr>
                      </m:sSubPr>
                      <m:e>
                        <m:r>
                          <a:rPr kumimoji="1" lang="ja-JP" altLang="en-US" sz="1200" i="1" kern="1200">
                            <a:solidFill>
                              <a:schemeClr val="tx1"/>
                            </a:solidFill>
                            <a:effectLst/>
                            <a:latin typeface="Cambria Math" panose="02040503050406030204" pitchFamily="18" charset="0"/>
                            <a:ea typeface="+mn-ea"/>
                            <a:cs typeface="+mn-cs"/>
                          </a:rPr>
                          <m:t>∆</m:t>
                        </m:r>
                        <m:r>
                          <a:rPr kumimoji="1" lang="ja-JP" altLang="en-US" sz="1200" b="1" kern="1200">
                            <a:solidFill>
                              <a:schemeClr val="tx1"/>
                            </a:solidFill>
                            <a:effectLst/>
                            <a:latin typeface="Cambria Math" panose="02040503050406030204" pitchFamily="18" charset="0"/>
                            <a:ea typeface="+mn-ea"/>
                            <a:cs typeface="+mn-cs"/>
                          </a:rPr>
                          <m:t>𝐟</m:t>
                        </m:r>
                      </m:e>
                      <m:sub>
                        <m:r>
                          <a:rPr kumimoji="1" lang="ja-JP" altLang="en-US" sz="1200" i="1" kern="1200">
                            <a:solidFill>
                              <a:schemeClr val="tx1"/>
                            </a:solidFill>
                            <a:effectLst/>
                            <a:latin typeface="Cambria Math" panose="02040503050406030204" pitchFamily="18" charset="0"/>
                            <a:ea typeface="+mn-ea"/>
                            <a:cs typeface="+mn-cs"/>
                          </a:rPr>
                          <m:t>𝑝</m:t>
                        </m:r>
                      </m:sub>
                    </m:sSub>
                  </m:oMath>
                </a14:m>
                <a:r>
                  <a:rPr kumimoji="1" lang="en-US" altLang="ja-JP" sz="1200" kern="1200" dirty="0">
                    <a:solidFill>
                      <a:schemeClr val="tx1"/>
                    </a:solidFill>
                    <a:effectLst/>
                    <a:latin typeface="+mn-lt"/>
                    <a:ea typeface="+mn-ea"/>
                    <a:cs typeface="+mn-cs"/>
                  </a:rPr>
                  <a:t>. Here, </a:t>
                </a:r>
                <a14:m>
                  <m:oMath xmlns:m="http://schemas.openxmlformats.org/officeDocument/2006/math">
                    <m:r>
                      <m:rPr>
                        <m:sty m:val="p"/>
                      </m:rPr>
                      <a:rPr kumimoji="1" lang="en-US" altLang="ja-JP" sz="1200" kern="1200">
                        <a:solidFill>
                          <a:schemeClr val="tx1"/>
                        </a:solidFill>
                        <a:effectLst/>
                        <a:latin typeface="Cambria Math" panose="02040503050406030204" pitchFamily="18" charset="0"/>
                        <a:ea typeface="+mn-ea"/>
                        <a:cs typeface="+mn-cs"/>
                      </a:rPr>
                      <m:t>v</m:t>
                    </m:r>
                  </m:oMath>
                </a14:m>
                <a:r>
                  <a:rPr kumimoji="1" lang="en-US" altLang="ja-JP" sz="1200" kern="1200" dirty="0">
                    <a:solidFill>
                      <a:schemeClr val="tx1"/>
                    </a:solidFill>
                    <a:effectLst/>
                    <a:latin typeface="+mn-lt"/>
                    <a:ea typeface="+mn-ea"/>
                    <a:cs typeface="+mn-cs"/>
                  </a:rPr>
                  <a:t> is value-added coefficient vector per one million JPY of production output in each industry. </a:t>
                </a:r>
                <a:endParaRPr kumimoji="1" lang="ja-JP" altLang="ja-JP" sz="1200" kern="1200" dirty="0">
                  <a:solidFill>
                    <a:schemeClr val="tx1"/>
                  </a:solidFill>
                  <a:effectLst/>
                  <a:latin typeface="+mn-lt"/>
                  <a:ea typeface="+mn-ea"/>
                  <a:cs typeface="+mn-cs"/>
                </a:endParaRPr>
              </a:p>
              <a:p>
                <a:endParaRPr kumimoji="1" lang="ja-US" altLang="en-US" dirty="0"/>
              </a:p>
            </p:txBody>
          </p:sp>
        </mc:Choice>
        <mc:Fallback xmlns="">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Next is estimation of value added. As in the case of indirect emissions, using IO model, change in value added, in prefecture </a:t>
                </a:r>
                <a:r>
                  <a:rPr kumimoji="1" lang="en-US" altLang="ja-JP" sz="1200" i="0" kern="1200">
                    <a:solidFill>
                      <a:schemeClr val="tx1"/>
                    </a:solidFill>
                    <a:effectLst/>
                    <a:latin typeface="Cambria Math" panose="02040503050406030204" pitchFamily="18" charset="0"/>
                    <a:ea typeface="+mn-ea"/>
                    <a:cs typeface="+mn-cs"/>
                  </a:rPr>
                  <a:t>𝑝</a:t>
                </a:r>
                <a:r>
                  <a:rPr kumimoji="1" lang="en-US" altLang="ja-JP" sz="1200" kern="1200" dirty="0">
                    <a:solidFill>
                      <a:schemeClr val="tx1"/>
                    </a:solidFill>
                    <a:effectLst/>
                    <a:latin typeface="+mn-lt"/>
                    <a:ea typeface="+mn-ea"/>
                    <a:cs typeface="+mn-cs"/>
                  </a:rPr>
                  <a:t>, </a:t>
                </a:r>
                <a:r>
                  <a:rPr kumimoji="1" lang="en-US" altLang="ja-JP" sz="1200" i="0" kern="1200">
                    <a:solidFill>
                      <a:schemeClr val="tx1"/>
                    </a:solidFill>
                    <a:effectLst/>
                    <a:latin typeface="Cambria Math" panose="02040503050406030204" pitchFamily="18" charset="0"/>
                    <a:ea typeface="+mn-ea"/>
                    <a:cs typeface="+mn-cs"/>
                  </a:rPr>
                  <a:t>∆𝑞</a:t>
                </a:r>
                <a:r>
                  <a:rPr kumimoji="1" lang="ja-JP" altLang="ja-JP" sz="1200" i="0" kern="1200">
                    <a:solidFill>
                      <a:schemeClr val="tx1"/>
                    </a:solidFill>
                    <a:effectLst/>
                    <a:latin typeface="Cambria Math" panose="02040503050406030204" pitchFamily="18" charset="0"/>
                    <a:ea typeface="+mn-ea"/>
                    <a:cs typeface="+mn-cs"/>
                  </a:rPr>
                  <a:t>_</a:t>
                </a:r>
                <a:r>
                  <a:rPr kumimoji="1" lang="en-US" altLang="ja-JP" sz="1200" i="0" kern="1200">
                    <a:solidFill>
                      <a:schemeClr val="tx1"/>
                    </a:solidFill>
                    <a:effectLst/>
                    <a:latin typeface="Cambria Math" panose="02040503050406030204" pitchFamily="18" charset="0"/>
                    <a:ea typeface="+mn-ea"/>
                    <a:cs typeface="+mn-cs"/>
                  </a:rPr>
                  <a:t>𝑝^𝑣</a:t>
                </a:r>
                <a:r>
                  <a:rPr kumimoji="1" lang="en-US" altLang="ja-JP" sz="1200" kern="1200" dirty="0">
                    <a:solidFill>
                      <a:schemeClr val="tx1"/>
                    </a:solidFill>
                    <a:effectLst/>
                    <a:latin typeface="+mn-lt"/>
                    <a:ea typeface="+mn-ea"/>
                    <a:cs typeface="+mn-cs"/>
                  </a:rPr>
                  <a:t> associated with changes in household consumption expenditure can be estimated using the following equations. Here, </a:t>
                </a:r>
                <a:r>
                  <a:rPr kumimoji="1" lang="en-US" altLang="ja-JP" sz="1200" i="0" kern="1200">
                    <a:solidFill>
                      <a:schemeClr val="tx1"/>
                    </a:solidFill>
                    <a:effectLst/>
                    <a:latin typeface="Cambria Math" panose="02040503050406030204" pitchFamily="18" charset="0"/>
                    <a:ea typeface="+mn-ea"/>
                    <a:cs typeface="+mn-cs"/>
                  </a:rPr>
                  <a:t>v</a:t>
                </a:r>
                <a:r>
                  <a:rPr kumimoji="1" lang="en-US" altLang="ja-JP" sz="1200" kern="1200" dirty="0">
                    <a:solidFill>
                      <a:schemeClr val="tx1"/>
                    </a:solidFill>
                    <a:effectLst/>
                    <a:latin typeface="+mn-lt"/>
                    <a:ea typeface="+mn-ea"/>
                    <a:cs typeface="+mn-cs"/>
                  </a:rPr>
                  <a:t> is a coefficient, whose elements are the value added per one million JPY of production output in each industry. In other words, this is the change in value added induced by the change in household consumption expenditure.</a:t>
                </a:r>
                <a:endParaRPr kumimoji="1" lang="ja-JP" altLang="ja-JP" sz="1200" kern="1200" dirty="0">
                  <a:solidFill>
                    <a:schemeClr val="tx1"/>
                  </a:solidFill>
                  <a:effectLst/>
                  <a:latin typeface="+mn-lt"/>
                  <a:ea typeface="+mn-ea"/>
                  <a:cs typeface="+mn-cs"/>
                </a:endParaRPr>
              </a:p>
              <a:p>
                <a:endParaRPr kumimoji="1" lang="ja-US" altLang="en-US" dirty="0"/>
              </a:p>
            </p:txBody>
          </p:sp>
        </mc:Fallback>
      </mc:AlternateContent>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18</a:t>
            </a:fld>
            <a:endParaRPr kumimoji="1" lang="ja-JP" altLang="en-US"/>
          </a:p>
        </p:txBody>
      </p:sp>
    </p:spTree>
    <p:extLst>
      <p:ext uri="{BB962C8B-B14F-4D97-AF65-F5344CB8AC3E}">
        <p14:creationId xmlns:p14="http://schemas.microsoft.com/office/powerpoint/2010/main" val="1015520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These are main data.</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19</a:t>
            </a:fld>
            <a:endParaRPr kumimoji="1" lang="ja-JP" altLang="en-US"/>
          </a:p>
        </p:txBody>
      </p:sp>
    </p:spTree>
    <p:extLst>
      <p:ext uri="{BB962C8B-B14F-4D97-AF65-F5344CB8AC3E}">
        <p14:creationId xmlns:p14="http://schemas.microsoft.com/office/powerpoint/2010/main" val="3780105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This is a train station in Tokyo - in the morning.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Some trains are very crowded(</a:t>
            </a:r>
            <a:r>
              <a:rPr kumimoji="1" lang="ja-JP" altLang="en-US" sz="1200" kern="1200" dirty="0">
                <a:solidFill>
                  <a:schemeClr val="tx1"/>
                </a:solidFill>
                <a:effectLst/>
                <a:latin typeface="+mn-lt"/>
                <a:ea typeface="+mn-ea"/>
                <a:cs typeface="+mn-cs"/>
              </a:rPr>
              <a:t>クラウディッド</a:t>
            </a:r>
            <a:r>
              <a:rPr kumimoji="1" lang="en-US" altLang="ja-JP" sz="1200" kern="1200" dirty="0">
                <a:solidFill>
                  <a:schemeClr val="tx1"/>
                </a:solidFill>
                <a:effectLst/>
                <a:latin typeface="+mn-lt"/>
                <a:ea typeface="+mn-ea"/>
                <a:cs typeface="+mn-cs"/>
              </a:rPr>
              <a:t>) with more than / twice their capacity.</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2</a:t>
            </a:fld>
            <a:endParaRPr kumimoji="1" lang="ja-JP" altLang="en-US"/>
          </a:p>
        </p:txBody>
      </p:sp>
    </p:spTree>
    <p:extLst>
      <p:ext uri="{BB962C8B-B14F-4D97-AF65-F5344CB8AC3E}">
        <p14:creationId xmlns:p14="http://schemas.microsoft.com/office/powerpoint/2010/main" val="437083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To understand this study, for basic data, I introduce Japan. Japan has 47 </a:t>
            </a:r>
            <a:r>
              <a:rPr kumimoji="1" lang="en-US" altLang="ja-JP" sz="1200" u="sng" kern="1200" dirty="0">
                <a:solidFill>
                  <a:schemeClr val="tx1"/>
                </a:solidFill>
                <a:effectLst/>
                <a:latin typeface="+mn-lt"/>
                <a:ea typeface="+mn-ea"/>
                <a:cs typeface="+mn-cs"/>
              </a:rPr>
              <a:t>prefectures</a:t>
            </a:r>
            <a:r>
              <a:rPr kumimoji="1" lang="en-US" altLang="ja-JP" sz="1200" kern="1200" dirty="0">
                <a:solidFill>
                  <a:schemeClr val="tx1"/>
                </a:solidFill>
                <a:effectLst/>
                <a:latin typeface="+mn-lt"/>
                <a:ea typeface="+mn-ea"/>
                <a:cs typeface="+mn-cs"/>
              </a:rPr>
              <a:t> and can be divided into 9 </a:t>
            </a:r>
            <a:r>
              <a:rPr kumimoji="1" lang="en-US" altLang="ja-JP" sz="1200" u="sng" kern="1200" dirty="0">
                <a:solidFill>
                  <a:schemeClr val="tx1"/>
                </a:solidFill>
                <a:effectLst/>
                <a:latin typeface="+mn-lt"/>
                <a:ea typeface="+mn-ea"/>
                <a:cs typeface="+mn-cs"/>
              </a:rPr>
              <a:t>regions</a:t>
            </a:r>
            <a:r>
              <a:rPr kumimoji="1" lang="en-US" altLang="ja-JP" sz="1200" kern="1200" dirty="0">
                <a:solidFill>
                  <a:schemeClr val="tx1"/>
                </a:solidFill>
                <a:effectLst/>
                <a:latin typeface="+mn-lt"/>
                <a:ea typeface="+mn-ea"/>
                <a:cs typeface="+mn-cs"/>
              </a:rPr>
              <a:t>. </a:t>
            </a:r>
          </a:p>
          <a:p>
            <a:r>
              <a:rPr kumimoji="1" lang="en-US" altLang="ja-JP" sz="1200" kern="1200" dirty="0">
                <a:solidFill>
                  <a:schemeClr val="tx1"/>
                </a:solidFill>
                <a:effectLst/>
                <a:latin typeface="+mn-lt"/>
                <a:ea typeface="+mn-ea"/>
                <a:cs typeface="+mn-cs"/>
              </a:rPr>
              <a:t>Starting from the region / containing the prefecture with the lowest number, Hokkaido, Tohoku, North Kanto, Tokyo metropolitan area, Chubu, Kansai, Tyugoku, Shikoku, Kyushu-Okinawa.</a:t>
            </a:r>
          </a:p>
          <a:p>
            <a:r>
              <a:rPr kumimoji="1" lang="en-US" altLang="ja-JP" sz="1200" kern="1200" dirty="0">
                <a:solidFill>
                  <a:schemeClr val="tx1"/>
                </a:solidFill>
                <a:effectLst/>
                <a:latin typeface="+mn-lt"/>
                <a:ea typeface="+mn-ea"/>
                <a:cs typeface="+mn-cs"/>
              </a:rPr>
              <a:t>For example, Chubu has headquarters of TOYOTA, Kansai has Kyoto, Kyushu-Okinawa has Fukuoka.</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20</a:t>
            </a:fld>
            <a:endParaRPr kumimoji="1" lang="ja-JP" altLang="en-US"/>
          </a:p>
        </p:txBody>
      </p:sp>
    </p:spTree>
    <p:extLst>
      <p:ext uri="{BB962C8B-B14F-4D97-AF65-F5344CB8AC3E}">
        <p14:creationId xmlns:p14="http://schemas.microsoft.com/office/powerpoint/2010/main" val="4259250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First, I would like to show you the basic information results on the number of out-migration from the Tokyo metropolitan area to each region.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Figure 7 shows the number of migrants from the Tokyo metropolitan area to each region and their composition ratios(</a:t>
            </a:r>
            <a:r>
              <a:rPr kumimoji="1" lang="ja-JP" altLang="en-US" sz="1200" kern="1200" dirty="0">
                <a:solidFill>
                  <a:schemeClr val="tx1"/>
                </a:solidFill>
                <a:effectLst/>
                <a:latin typeface="+mn-lt"/>
                <a:ea typeface="+mn-ea"/>
                <a:cs typeface="+mn-cs"/>
              </a:rPr>
              <a:t>レイシオズ</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Chubu area, shown in red, has the largest number of migrants.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believe that there are two reasons why the area is most popular.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Firstly, its good accessibility from anywhere because the Shinkansen passes through the region.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Secondly, its large industrial scale because major Japanese transportation manufacturers, such as Toyota, Suzuki, and Yamaha, are located there.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And, The Kansai area, shown in pink, has the second largest number of migrants.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One reason why this area attracts many people is that it includes major cities such as Osaka, Kyoto, and Kobe.</a:t>
            </a:r>
            <a:endParaRPr kumimoji="1" lang="ja-JP" altLang="ja-JP" sz="1200" kern="1200" dirty="0">
              <a:solidFill>
                <a:schemeClr val="tx1"/>
              </a:solidFill>
              <a:effectLst/>
              <a:latin typeface="+mn-lt"/>
              <a:ea typeface="+mn-ea"/>
              <a:cs typeface="+mn-cs"/>
            </a:endParaRPr>
          </a:p>
          <a:p>
            <a:endParaRPr kumimoji="1" lang="ja-US"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21</a:t>
            </a:fld>
            <a:endParaRPr kumimoji="1" lang="ja-JP" altLang="en-US"/>
          </a:p>
        </p:txBody>
      </p:sp>
    </p:spTree>
    <p:extLst>
      <p:ext uri="{BB962C8B-B14F-4D97-AF65-F5344CB8AC3E}">
        <p14:creationId xmlns:p14="http://schemas.microsoft.com/office/powerpoint/2010/main" val="2312700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Figure 8 shows the number of migrants from the Tokyo metropolitan area by age group and gender, together with their composition ratios.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From the perspective of age group, those aged 20–29 and 30–39 account for large shares. This is considered life-stage events, such as U-turn employment and job transfers.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From perspective of gender, men account for a larger share. This may also be due to work-related reasons, such as job transfers.</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22</a:t>
            </a:fld>
            <a:endParaRPr kumimoji="1" lang="ja-JP" altLang="en-US"/>
          </a:p>
        </p:txBody>
      </p:sp>
    </p:spTree>
    <p:extLst>
      <p:ext uri="{BB962C8B-B14F-4D97-AF65-F5344CB8AC3E}">
        <p14:creationId xmlns:p14="http://schemas.microsoft.com/office/powerpoint/2010/main" val="771605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I would like to talk about the average income by age and gender group in Figure 9. bule bar is the average income of male in each age group.  yellow bar is the average income of female in each age group. In terms of male, its income increases up to the 50–59 age group, strongly reflecting Japan’s seniority(</a:t>
            </a:r>
            <a:r>
              <a:rPr kumimoji="1" lang="ja-JP" altLang="en-US" sz="1200" kern="1200" dirty="0">
                <a:solidFill>
                  <a:schemeClr val="tx1"/>
                </a:solidFill>
                <a:effectLst/>
                <a:latin typeface="+mn-lt"/>
                <a:ea typeface="+mn-ea"/>
                <a:cs typeface="+mn-cs"/>
              </a:rPr>
              <a:t>シニアリティ</a:t>
            </a:r>
            <a:r>
              <a:rPr kumimoji="1" lang="en-US" altLang="ja-JP" sz="1200" kern="1200" dirty="0">
                <a:solidFill>
                  <a:schemeClr val="tx1"/>
                </a:solidFill>
                <a:effectLst/>
                <a:latin typeface="+mn-lt"/>
                <a:ea typeface="+mn-ea"/>
                <a:cs typeface="+mn-cs"/>
              </a:rPr>
              <a:t>)-based employment system. In contrast, Femal’s income remains at similar levels across age groups. The results also indicate gender income gap.</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23</a:t>
            </a:fld>
            <a:endParaRPr kumimoji="1" lang="ja-JP" altLang="en-US"/>
          </a:p>
        </p:txBody>
      </p:sp>
    </p:spTree>
    <p:extLst>
      <p:ext uri="{BB962C8B-B14F-4D97-AF65-F5344CB8AC3E}">
        <p14:creationId xmlns:p14="http://schemas.microsoft.com/office/powerpoint/2010/main" val="124796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Next, we’d like to look at the gap problem of wage(</a:t>
            </a:r>
            <a:r>
              <a:rPr kumimoji="1" lang="ja-JP" altLang="en-US" sz="1200" kern="1200" dirty="0">
                <a:solidFill>
                  <a:schemeClr val="tx1"/>
                </a:solidFill>
                <a:effectLst/>
                <a:latin typeface="+mn-lt"/>
                <a:ea typeface="+mn-ea"/>
                <a:cs typeface="+mn-cs"/>
              </a:rPr>
              <a:t>ウエィジ</a:t>
            </a:r>
            <a:r>
              <a:rPr kumimoji="1" lang="en-US" altLang="ja-JP" sz="1200" kern="1200" dirty="0">
                <a:solidFill>
                  <a:schemeClr val="tx1"/>
                </a:solidFill>
                <a:effectLst/>
                <a:latin typeface="+mn-lt"/>
                <a:ea typeface="+mn-ea"/>
                <a:cs typeface="+mn-cs"/>
              </a:rPr>
              <a:t>) - across prefectures, arranged by gender and prefecture in Figure 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 vertical axis represents the wage(</a:t>
            </a:r>
            <a:r>
              <a:rPr kumimoji="1" lang="ja-JP" altLang="en-US" sz="1200" kern="1200" dirty="0">
                <a:solidFill>
                  <a:schemeClr val="tx1"/>
                </a:solidFill>
                <a:effectLst/>
                <a:latin typeface="+mn-lt"/>
                <a:ea typeface="+mn-ea"/>
                <a:cs typeface="+mn-cs"/>
              </a:rPr>
              <a:t>ウエィジ</a:t>
            </a:r>
            <a:r>
              <a:rPr kumimoji="1" lang="en-US" altLang="ja-JP" sz="1200" kern="1200" dirty="0">
                <a:solidFill>
                  <a:schemeClr val="tx1"/>
                </a:solidFill>
                <a:effectLst/>
                <a:latin typeface="+mn-lt"/>
                <a:ea typeface="+mn-ea"/>
                <a:cs typeface="+mn-cs"/>
              </a:rPr>
              <a:t>) index. A value of 1.0 </a:t>
            </a:r>
            <a:r>
              <a:rPr kumimoji="1" lang="en-US" altLang="ja-JP" sz="1200" u="sng" kern="1200" dirty="0">
                <a:solidFill>
                  <a:schemeClr val="tx1"/>
                </a:solidFill>
                <a:effectLst/>
                <a:latin typeface="+mn-lt"/>
                <a:ea typeface="+mn-ea"/>
                <a:cs typeface="+mn-cs"/>
              </a:rPr>
              <a:t>indicates</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average wage in Japan. The</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yellow </a:t>
            </a:r>
            <a:r>
              <a:rPr kumimoji="1" lang="en-US" altLang="ja-JP" sz="1200" u="sng" kern="1200" dirty="0">
                <a:solidFill>
                  <a:schemeClr val="tx1"/>
                </a:solidFill>
                <a:effectLst/>
                <a:latin typeface="+mn-lt"/>
                <a:ea typeface="+mn-ea"/>
                <a:cs typeface="+mn-cs"/>
              </a:rPr>
              <a:t>bars</a:t>
            </a:r>
            <a:r>
              <a:rPr kumimoji="1" lang="en-US" altLang="ja-JP" sz="1200" kern="1200" dirty="0">
                <a:solidFill>
                  <a:schemeClr val="tx1"/>
                </a:solidFill>
                <a:effectLst/>
                <a:latin typeface="+mn-lt"/>
                <a:ea typeface="+mn-ea"/>
                <a:cs typeface="+mn-cs"/>
              </a:rPr>
              <a:t> show the wage index for female in each prefecture, while(</a:t>
            </a:r>
            <a:r>
              <a:rPr kumimoji="1" lang="ja-JP" altLang="en-US" sz="1200" kern="1200" dirty="0">
                <a:solidFill>
                  <a:schemeClr val="tx1"/>
                </a:solidFill>
                <a:effectLst/>
                <a:latin typeface="+mn-lt"/>
                <a:ea typeface="+mn-ea"/>
                <a:cs typeface="+mn-cs"/>
              </a:rPr>
              <a:t>ワイエオ</a:t>
            </a:r>
            <a:r>
              <a:rPr kumimoji="1" lang="en-US" altLang="ja-JP" sz="1200" kern="1200" dirty="0">
                <a:solidFill>
                  <a:schemeClr val="tx1"/>
                </a:solidFill>
                <a:effectLst/>
                <a:latin typeface="+mn-lt"/>
                <a:ea typeface="+mn-ea"/>
                <a:cs typeface="+mn-cs"/>
              </a:rPr>
              <a:t>) The blue </a:t>
            </a:r>
            <a:r>
              <a:rPr kumimoji="1" lang="ja-JP" altLang="en-US"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bars</a:t>
            </a:r>
            <a:r>
              <a:rPr kumimoji="1" lang="en-US" altLang="ja-JP" sz="1200" kern="1200" dirty="0">
                <a:solidFill>
                  <a:schemeClr val="tx1"/>
                </a:solidFill>
                <a:effectLst/>
                <a:latin typeface="+mn-lt"/>
                <a:ea typeface="+mn-ea"/>
                <a:cs typeface="+mn-cs"/>
              </a:rPr>
              <a:t> show the wage index for male in each prefecture.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There are large </a:t>
            </a:r>
            <a:r>
              <a:rPr kumimoji="1" lang="en-US" altLang="ja-JP" sz="1200" u="sng" kern="1200" dirty="0">
                <a:solidFill>
                  <a:schemeClr val="tx1"/>
                </a:solidFill>
                <a:effectLst/>
                <a:latin typeface="+mn-lt"/>
                <a:ea typeface="+mn-ea"/>
                <a:cs typeface="+mn-cs"/>
              </a:rPr>
              <a:t>differences </a:t>
            </a:r>
            <a:r>
              <a:rPr kumimoji="1" lang="en-US" altLang="ja-JP" sz="1200" kern="1200" dirty="0">
                <a:solidFill>
                  <a:schemeClr val="tx1"/>
                </a:solidFill>
                <a:effectLst/>
                <a:latin typeface="+mn-lt"/>
                <a:ea typeface="+mn-ea"/>
                <a:cs typeface="+mn-cs"/>
              </a:rPr>
              <a:t>among(</a:t>
            </a:r>
            <a:r>
              <a:rPr kumimoji="1" lang="ja-JP" altLang="en-US" sz="1200" kern="1200" dirty="0">
                <a:solidFill>
                  <a:schemeClr val="tx1"/>
                </a:solidFill>
                <a:effectLst/>
                <a:latin typeface="+mn-lt"/>
                <a:ea typeface="+mn-ea"/>
                <a:cs typeface="+mn-cs"/>
              </a:rPr>
              <a:t>アマング</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prefectures</a:t>
            </a:r>
            <a:r>
              <a:rPr kumimoji="1" lang="en-US" altLang="ja-JP" sz="1200" kern="1200" dirty="0">
                <a:solidFill>
                  <a:schemeClr val="tx1"/>
                </a:solidFill>
                <a:effectLst/>
                <a:latin typeface="+mn-lt"/>
                <a:ea typeface="+mn-ea"/>
                <a:cs typeface="+mn-cs"/>
              </a:rPr>
              <a:t>. Tokyo has the highest wage level in all </a:t>
            </a:r>
            <a:r>
              <a:rPr kumimoji="1" lang="en-US" altLang="ja-JP" sz="1200" u="sng" kern="1200" dirty="0">
                <a:solidFill>
                  <a:schemeClr val="tx1"/>
                </a:solidFill>
                <a:effectLst/>
                <a:latin typeface="+mn-lt"/>
                <a:ea typeface="+mn-ea"/>
                <a:cs typeface="+mn-cs"/>
              </a:rPr>
              <a:t>prefectures</a:t>
            </a:r>
            <a:r>
              <a:rPr kumimoji="1" lang="en-US" altLang="ja-JP"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In other words, if people living in Tokyo move to rural </a:t>
            </a:r>
            <a:r>
              <a:rPr kumimoji="1" lang="en-US" altLang="ja-JP" sz="1200" u="sng" kern="1200" dirty="0">
                <a:solidFill>
                  <a:schemeClr val="tx1"/>
                </a:solidFill>
                <a:effectLst/>
                <a:latin typeface="+mn-lt"/>
                <a:ea typeface="+mn-ea"/>
                <a:cs typeface="+mn-cs"/>
              </a:rPr>
              <a:t>areas</a:t>
            </a:r>
            <a:r>
              <a:rPr kumimoji="1" lang="en-US" altLang="ja-JP" sz="1200" kern="1200" dirty="0">
                <a:solidFill>
                  <a:schemeClr val="tx1"/>
                </a:solidFill>
                <a:effectLst/>
                <a:latin typeface="+mn-lt"/>
                <a:ea typeface="+mn-ea"/>
                <a:cs typeface="+mn-cs"/>
              </a:rPr>
              <a:t>, their average wage may decrease.</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24</a:t>
            </a:fld>
            <a:endParaRPr kumimoji="1" lang="ja-JP" altLang="en-US"/>
          </a:p>
        </p:txBody>
      </p:sp>
    </p:spTree>
    <p:extLst>
      <p:ext uri="{BB962C8B-B14F-4D97-AF65-F5344CB8AC3E}">
        <p14:creationId xmlns:p14="http://schemas.microsoft.com/office/powerpoint/2010/main" val="1567109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Next is about household consumption expenditure by income class in Table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In general(</a:t>
            </a:r>
            <a:r>
              <a:rPr kumimoji="1" lang="ja-JP" altLang="en-US" sz="1200" kern="1200" dirty="0">
                <a:solidFill>
                  <a:schemeClr val="tx1"/>
                </a:solidFill>
                <a:effectLst/>
                <a:latin typeface="+mn-lt"/>
                <a:ea typeface="+mn-ea"/>
                <a:cs typeface="+mn-cs"/>
              </a:rPr>
              <a:t>ジェネロー</a:t>
            </a:r>
            <a:r>
              <a:rPr kumimoji="1" lang="en-US" altLang="ja-JP" sz="1200" kern="1200" dirty="0">
                <a:solidFill>
                  <a:schemeClr val="tx1"/>
                </a:solidFill>
                <a:effectLst/>
                <a:latin typeface="+mn-lt"/>
                <a:ea typeface="+mn-ea"/>
                <a:cs typeface="+mn-cs"/>
              </a:rPr>
              <a:t>), consumption expenditure </a:t>
            </a:r>
            <a:r>
              <a:rPr kumimoji="1" lang="en-US" altLang="ja-JP" sz="1200" u="sng" kern="1200" dirty="0">
                <a:solidFill>
                  <a:schemeClr val="tx1"/>
                </a:solidFill>
                <a:effectLst/>
                <a:latin typeface="+mn-lt"/>
                <a:ea typeface="+mn-ea"/>
                <a:cs typeface="+mn-cs"/>
              </a:rPr>
              <a:t>increases</a:t>
            </a:r>
            <a:r>
              <a:rPr kumimoji="1" lang="en-US" altLang="ja-JP" sz="1200" kern="1200" dirty="0">
                <a:solidFill>
                  <a:schemeClr val="tx1"/>
                </a:solidFill>
                <a:effectLst/>
                <a:latin typeface="+mn-lt"/>
                <a:ea typeface="+mn-ea"/>
                <a:cs typeface="+mn-cs"/>
              </a:rPr>
              <a:t>  / as income class </a:t>
            </a:r>
            <a:r>
              <a:rPr kumimoji="1" lang="en-US" altLang="ja-JP" sz="1200" u="sng" kern="1200" dirty="0">
                <a:solidFill>
                  <a:schemeClr val="tx1"/>
                </a:solidFill>
                <a:effectLst/>
                <a:latin typeface="+mn-lt"/>
                <a:ea typeface="+mn-ea"/>
                <a:cs typeface="+mn-cs"/>
              </a:rPr>
              <a:t>rises</a:t>
            </a:r>
            <a:r>
              <a:rPr kumimoji="1" lang="en-US" altLang="ja-JP" sz="1200" kern="1200" dirty="0">
                <a:solidFill>
                  <a:schemeClr val="tx1"/>
                </a:solidFill>
                <a:effectLst/>
                <a:latin typeface="+mn-lt"/>
                <a:ea typeface="+mn-ea"/>
                <a:cs typeface="+mn-cs"/>
              </a:rPr>
              <a:t>.</a:t>
            </a: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25</a:t>
            </a:fld>
            <a:endParaRPr kumimoji="1" lang="ja-JP" altLang="en-US"/>
          </a:p>
        </p:txBody>
      </p:sp>
    </p:spTree>
    <p:extLst>
      <p:ext uri="{BB962C8B-B14F-4D97-AF65-F5344CB8AC3E}">
        <p14:creationId xmlns:p14="http://schemas.microsoft.com/office/powerpoint/2010/main" val="3865707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Let’s move to our main </a:t>
            </a:r>
            <a:r>
              <a:rPr kumimoji="1" lang="en-US" altLang="ja-JP" sz="1200" u="sng" kern="1200" dirty="0">
                <a:solidFill>
                  <a:schemeClr val="tx1"/>
                </a:solidFill>
                <a:effectLst/>
                <a:latin typeface="+mn-lt"/>
                <a:ea typeface="+mn-ea"/>
                <a:cs typeface="+mn-cs"/>
              </a:rPr>
              <a:t>results</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Firstly, I’d like to explain about the change in total household consumption expenditure / with and without migration </a:t>
            </a:r>
            <a:r>
              <a:rPr kumimoji="1" lang="en-US" altLang="ja-JP" sz="1200" u="sng" kern="1200" dirty="0">
                <a:solidFill>
                  <a:schemeClr val="tx1"/>
                </a:solidFill>
                <a:effectLst/>
                <a:latin typeface="+mn-lt"/>
                <a:ea typeface="+mn-ea"/>
                <a:cs typeface="+mn-cs"/>
              </a:rPr>
              <a:t>initiatives</a:t>
            </a:r>
            <a:r>
              <a:rPr kumimoji="1" lang="en-US" altLang="ja-JP" sz="1200" kern="1200" dirty="0">
                <a:solidFill>
                  <a:schemeClr val="tx1"/>
                </a:solidFill>
                <a:effectLst/>
                <a:latin typeface="+mn-lt"/>
                <a:ea typeface="+mn-ea"/>
                <a:cs typeface="+mn-cs"/>
              </a:rPr>
              <a:t> in Figure 8. Household consumption expenditure </a:t>
            </a:r>
            <a:r>
              <a:rPr kumimoji="1" lang="en-US" altLang="ja-JP" sz="1200" u="sng" kern="1200" dirty="0">
                <a:solidFill>
                  <a:schemeClr val="tx1"/>
                </a:solidFill>
                <a:effectLst/>
                <a:latin typeface="+mn-lt"/>
                <a:ea typeface="+mn-ea"/>
                <a:cs typeface="+mn-cs"/>
              </a:rPr>
              <a:t>decreases</a:t>
            </a:r>
            <a:r>
              <a:rPr kumimoji="1" lang="en-US" altLang="ja-JP" sz="1200" kern="1200" dirty="0">
                <a:solidFill>
                  <a:schemeClr val="tx1"/>
                </a:solidFill>
                <a:effectLst/>
                <a:latin typeface="+mn-lt"/>
                <a:ea typeface="+mn-ea"/>
                <a:cs typeface="+mn-cs"/>
              </a:rPr>
              <a:t> by about 2.9 billion JPY, or 12%, under the 10,000-migrant initiative.</a:t>
            </a:r>
          </a:p>
          <a:p>
            <a:r>
              <a:rPr kumimoji="1" lang="en-US" altLang="ja-JP" sz="1200" kern="1200" dirty="0">
                <a:solidFill>
                  <a:schemeClr val="tx1"/>
                </a:solidFill>
                <a:effectLst/>
                <a:latin typeface="+mn-lt"/>
                <a:ea typeface="+mn-ea"/>
                <a:cs typeface="+mn-cs"/>
              </a:rPr>
              <a:t>This is due to a decrease in income.</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26</a:t>
            </a:fld>
            <a:endParaRPr kumimoji="1" lang="ja-JP" altLang="en-US"/>
          </a:p>
        </p:txBody>
      </p:sp>
    </p:spTree>
    <p:extLst>
      <p:ext uri="{BB962C8B-B14F-4D97-AF65-F5344CB8AC3E}">
        <p14:creationId xmlns:p14="http://schemas.microsoft.com/office/powerpoint/2010/main" val="541943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is about the difference of CO</a:t>
            </a:r>
            <a:r>
              <a:rPr kumimoji="1" lang="en-US" altLang="ja-JP" sz="1200" kern="1200" baseline="-25000" dirty="0">
                <a:solidFill>
                  <a:schemeClr val="tx1"/>
                </a:solidFill>
                <a:effectLst/>
                <a:latin typeface="+mn-lt"/>
                <a:ea typeface="+mn-ea"/>
                <a:cs typeface="+mn-cs"/>
              </a:rPr>
              <a:t>2</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 with and without the migration of 10,000 people </a:t>
            </a:r>
            <a:r>
              <a:rPr kumimoji="1" lang="en-US" altLang="ja-JP" sz="1200" u="sng" kern="1200" dirty="0">
                <a:solidFill>
                  <a:schemeClr val="tx1"/>
                </a:solidFill>
                <a:effectLst/>
                <a:latin typeface="+mn-lt"/>
                <a:ea typeface="+mn-ea"/>
                <a:cs typeface="+mn-cs"/>
              </a:rPr>
              <a:t>initiatives</a:t>
            </a:r>
            <a:r>
              <a:rPr kumimoji="1" lang="en-US" altLang="ja-JP" sz="1200" kern="1200" dirty="0">
                <a:solidFill>
                  <a:schemeClr val="tx1"/>
                </a:solidFill>
                <a:effectLst/>
                <a:latin typeface="+mn-lt"/>
                <a:ea typeface="+mn-ea"/>
                <a:cs typeface="+mn-cs"/>
              </a:rPr>
              <a:t> in Figure 9.</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part of red </a:t>
            </a:r>
            <a:r>
              <a:rPr kumimoji="1" lang="en-US" altLang="ja-JP" sz="1200" u="sng" kern="1200" dirty="0">
                <a:solidFill>
                  <a:schemeClr val="tx1"/>
                </a:solidFill>
                <a:effectLst/>
                <a:latin typeface="+mn-lt"/>
                <a:ea typeface="+mn-ea"/>
                <a:cs typeface="+mn-cs"/>
              </a:rPr>
              <a:t>represents</a:t>
            </a:r>
            <a:r>
              <a:rPr kumimoji="1" lang="en-US" altLang="ja-JP" sz="1200" kern="1200" dirty="0">
                <a:solidFill>
                  <a:schemeClr val="tx1"/>
                </a:solidFill>
                <a:effectLst/>
                <a:latin typeface="+mn-lt"/>
                <a:ea typeface="+mn-ea"/>
                <a:cs typeface="+mn-cs"/>
              </a:rPr>
              <a:t> direct(</a:t>
            </a:r>
            <a:r>
              <a:rPr kumimoji="1" lang="ja-JP" altLang="en-US" sz="1200" kern="1200" dirty="0">
                <a:solidFill>
                  <a:schemeClr val="tx1"/>
                </a:solidFill>
                <a:effectLst/>
                <a:latin typeface="+mn-lt"/>
                <a:ea typeface="+mn-ea"/>
                <a:cs typeface="+mn-cs"/>
              </a:rPr>
              <a:t>ドゥレクゥトゥ</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emission and / the part of blue </a:t>
            </a:r>
            <a:r>
              <a:rPr kumimoji="1" lang="en-US" altLang="ja-JP" sz="1200" u="sng" kern="1200" dirty="0">
                <a:solidFill>
                  <a:schemeClr val="tx1"/>
                </a:solidFill>
                <a:effectLst/>
                <a:latin typeface="+mn-lt"/>
                <a:ea typeface="+mn-ea"/>
                <a:cs typeface="+mn-cs"/>
              </a:rPr>
              <a:t>represents</a:t>
            </a:r>
            <a:r>
              <a:rPr kumimoji="1" lang="en-US" altLang="ja-JP" sz="1200" kern="1200" dirty="0">
                <a:solidFill>
                  <a:schemeClr val="tx1"/>
                </a:solidFill>
                <a:effectLst/>
                <a:latin typeface="+mn-lt"/>
                <a:ea typeface="+mn-ea"/>
                <a:cs typeface="+mn-cs"/>
              </a:rPr>
              <a:t> indirect(</a:t>
            </a:r>
            <a:r>
              <a:rPr kumimoji="1" lang="ja-JP" altLang="en-US" sz="1200" kern="1200" dirty="0">
                <a:solidFill>
                  <a:schemeClr val="tx1"/>
                </a:solidFill>
                <a:effectLst/>
                <a:latin typeface="+mn-lt"/>
                <a:ea typeface="+mn-ea"/>
                <a:cs typeface="+mn-cs"/>
              </a:rPr>
              <a:t>インドゥレクゥトゥ</a:t>
            </a:r>
            <a:r>
              <a:rPr kumimoji="1" lang="en-US" altLang="ja-JP" sz="1200" kern="1200" dirty="0">
                <a:solidFill>
                  <a:schemeClr val="tx1"/>
                </a:solidFill>
                <a:effectLst/>
                <a:latin typeface="+mn-lt"/>
                <a:ea typeface="+mn-ea"/>
                <a:cs typeface="+mn-cs"/>
              </a:rPr>
              <a:t>)  emission. </a:t>
            </a:r>
          </a:p>
          <a:p>
            <a:r>
              <a:rPr kumimoji="1" lang="en-US" altLang="ja-JP" sz="1200" kern="1200" dirty="0">
                <a:solidFill>
                  <a:schemeClr val="tx1"/>
                </a:solidFill>
                <a:effectLst/>
                <a:latin typeface="+mn-lt"/>
                <a:ea typeface="+mn-ea"/>
                <a:cs typeface="+mn-cs"/>
              </a:rPr>
              <a:t>Although total CO₂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do not change significantly(</a:t>
            </a:r>
            <a:r>
              <a:rPr kumimoji="1" lang="ja-JP" altLang="en-US" sz="1200" kern="1200" dirty="0">
                <a:solidFill>
                  <a:schemeClr val="tx1"/>
                </a:solidFill>
                <a:effectLst/>
                <a:latin typeface="+mn-lt"/>
                <a:ea typeface="+mn-ea"/>
                <a:cs typeface="+mn-cs"/>
              </a:rPr>
              <a:t>シグニフィカントリー</a:t>
            </a:r>
            <a:r>
              <a:rPr kumimoji="1" lang="en-US" altLang="ja-JP" sz="1200" kern="1200" dirty="0">
                <a:solidFill>
                  <a:schemeClr val="tx1"/>
                </a:solidFill>
                <a:effectLst/>
                <a:latin typeface="+mn-lt"/>
                <a:ea typeface="+mn-ea"/>
                <a:cs typeface="+mn-cs"/>
              </a:rPr>
              <a:t>), indirect CO</a:t>
            </a:r>
            <a:r>
              <a:rPr kumimoji="1" lang="en-US" altLang="ja-JP" sz="1200" kern="1200" baseline="-25000" dirty="0">
                <a:solidFill>
                  <a:schemeClr val="tx1"/>
                </a:solidFill>
                <a:effectLst/>
                <a:latin typeface="+mn-lt"/>
                <a:ea typeface="+mn-ea"/>
                <a:cs typeface="+mn-cs"/>
              </a:rPr>
              <a:t>2</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decrease, / whereas(</a:t>
            </a:r>
            <a:r>
              <a:rPr kumimoji="1" lang="ja-JP" altLang="en-US" sz="1200" kern="1200" dirty="0">
                <a:solidFill>
                  <a:schemeClr val="tx1"/>
                </a:solidFill>
                <a:effectLst/>
                <a:latin typeface="+mn-lt"/>
                <a:ea typeface="+mn-ea"/>
                <a:cs typeface="+mn-cs"/>
              </a:rPr>
              <a:t>ウェアラス</a:t>
            </a:r>
            <a:r>
              <a:rPr kumimoji="1" lang="en-US" altLang="ja-JP" sz="1200" kern="1200" dirty="0">
                <a:solidFill>
                  <a:schemeClr val="tx1"/>
                </a:solidFill>
                <a:effectLst/>
                <a:latin typeface="+mn-lt"/>
                <a:ea typeface="+mn-ea"/>
                <a:cs typeface="+mn-cs"/>
              </a:rPr>
              <a:t>) direct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increase. </a:t>
            </a:r>
          </a:p>
          <a:p>
            <a:r>
              <a:rPr kumimoji="1" lang="en-US" altLang="ja-JP" sz="1200" kern="1200" dirty="0">
                <a:solidFill>
                  <a:schemeClr val="tx1"/>
                </a:solidFill>
                <a:effectLst/>
                <a:latin typeface="+mn-lt"/>
                <a:ea typeface="+mn-ea"/>
                <a:cs typeface="+mn-cs"/>
              </a:rPr>
              <a:t>The decrease in indirect</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インドゥレクゥトゥ</a:t>
            </a:r>
            <a:r>
              <a:rPr kumimoji="1" lang="en-US" altLang="ja-JP" sz="1200" kern="1200" dirty="0">
                <a:solidFill>
                  <a:schemeClr val="tx1"/>
                </a:solidFill>
                <a:effectLst/>
                <a:latin typeface="+mn-lt"/>
                <a:ea typeface="+mn-ea"/>
                <a:cs typeface="+mn-cs"/>
              </a:rPr>
              <a:t>) CO₂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is due to a decline in household consumption expenditure.</a:t>
            </a:r>
          </a:p>
          <a:p>
            <a:r>
              <a:rPr kumimoji="1" lang="en-US" altLang="ja-JP" sz="1200" kern="1200" dirty="0">
                <a:solidFill>
                  <a:schemeClr val="tx1"/>
                </a:solidFill>
                <a:effectLst/>
                <a:latin typeface="+mn-lt"/>
                <a:ea typeface="+mn-ea"/>
                <a:cs typeface="+mn-cs"/>
              </a:rPr>
              <a:t>In contrast,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increase in direct CO₂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is due to an increase in energy consumption. </a:t>
            </a:r>
          </a:p>
          <a:p>
            <a:r>
              <a:rPr kumimoji="1" lang="en-US" altLang="ja-JP" sz="1200" kern="1200" dirty="0">
                <a:solidFill>
                  <a:schemeClr val="tx1"/>
                </a:solidFill>
                <a:effectLst/>
                <a:latin typeface="+mn-lt"/>
                <a:ea typeface="+mn-ea"/>
                <a:cs typeface="+mn-cs"/>
              </a:rPr>
              <a:t>For example, gasoline consumption - associated with automobile use and / increased kerosene consumption for heating.</a:t>
            </a:r>
            <a:endParaRPr kumimoji="1" lang="ja-JP" altLang="ja-JP" sz="1200" kern="1200" dirty="0">
              <a:solidFill>
                <a:schemeClr val="tx1"/>
              </a:solidFill>
              <a:effectLst/>
              <a:latin typeface="+mn-lt"/>
              <a:ea typeface="+mn-ea"/>
              <a:cs typeface="+mn-cs"/>
            </a:endParaRPr>
          </a:p>
          <a:p>
            <a:endParaRPr kumimoji="1" lang="ja-US"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27</a:t>
            </a:fld>
            <a:endParaRPr kumimoji="1" lang="ja-JP" altLang="en-US"/>
          </a:p>
        </p:txBody>
      </p:sp>
    </p:spTree>
    <p:extLst>
      <p:ext uri="{BB962C8B-B14F-4D97-AF65-F5344CB8AC3E}">
        <p14:creationId xmlns:p14="http://schemas.microsoft.com/office/powerpoint/2010/main" val="1316485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So, let’s see the top(</a:t>
            </a:r>
            <a:r>
              <a:rPr kumimoji="1" lang="ja-JP" altLang="en-US" sz="1200" kern="1200" dirty="0">
                <a:solidFill>
                  <a:schemeClr val="tx1"/>
                </a:solidFill>
                <a:effectLst/>
                <a:latin typeface="+mn-lt"/>
                <a:ea typeface="+mn-ea"/>
                <a:cs typeface="+mn-cs"/>
              </a:rPr>
              <a:t>タップ</a:t>
            </a:r>
            <a:r>
              <a:rPr kumimoji="1" lang="en-US" altLang="ja-JP" sz="1200" kern="1200" dirty="0">
                <a:solidFill>
                  <a:schemeClr val="tx1"/>
                </a:solidFill>
                <a:effectLst/>
                <a:latin typeface="+mn-lt"/>
                <a:ea typeface="+mn-ea"/>
                <a:cs typeface="+mn-cs"/>
              </a:rPr>
              <a:t>)</a:t>
            </a:r>
            <a:r>
              <a:rPr kumimoji="1" lang="en-US" altLang="ja-JP" sz="1200" u="sng" kern="1200" dirty="0">
                <a:solidFill>
                  <a:schemeClr val="tx1"/>
                </a:solidFill>
                <a:effectLst/>
                <a:latin typeface="+mn-lt"/>
                <a:ea typeface="+mn-ea"/>
                <a:cs typeface="+mn-cs"/>
              </a:rPr>
              <a:t> sectors </a:t>
            </a:r>
            <a:r>
              <a:rPr kumimoji="1" lang="en-US" altLang="ja-JP" sz="1200" kern="1200" dirty="0">
                <a:solidFill>
                  <a:schemeClr val="tx1"/>
                </a:solidFill>
                <a:effectLst/>
                <a:latin typeface="+mn-lt"/>
                <a:ea typeface="+mn-ea"/>
                <a:cs typeface="+mn-cs"/>
              </a:rPr>
              <a:t>which </a:t>
            </a:r>
            <a:r>
              <a:rPr kumimoji="1" lang="en-US" altLang="ja-JP" sz="1200" u="sng" kern="1200" dirty="0">
                <a:solidFill>
                  <a:schemeClr val="tx1"/>
                </a:solidFill>
                <a:effectLst/>
                <a:latin typeface="+mn-lt"/>
                <a:ea typeface="+mn-ea"/>
                <a:cs typeface="+mn-cs"/>
              </a:rPr>
              <a:t>contributes</a:t>
            </a:r>
            <a:r>
              <a:rPr kumimoji="1" lang="en-US" altLang="ja-JP" sz="1200" kern="1200" dirty="0">
                <a:solidFill>
                  <a:schemeClr val="tx1"/>
                </a:solidFill>
                <a:effectLst/>
                <a:latin typeface="+mn-lt"/>
                <a:ea typeface="+mn-ea"/>
                <a:cs typeface="+mn-cs"/>
              </a:rPr>
              <a:t> the CO</a:t>
            </a:r>
            <a:r>
              <a:rPr kumimoji="1" lang="en-US" altLang="ja-JP" sz="1200" kern="1200" baseline="-25000" dirty="0">
                <a:solidFill>
                  <a:schemeClr val="tx1"/>
                </a:solidFill>
                <a:effectLst/>
                <a:latin typeface="+mn-lt"/>
                <a:ea typeface="+mn-ea"/>
                <a:cs typeface="+mn-cs"/>
              </a:rPr>
              <a:t>2</a:t>
            </a:r>
            <a:r>
              <a:rPr kumimoji="1" lang="en-US" altLang="ja-JP" sz="1200" kern="1200" dirty="0">
                <a:solidFill>
                  <a:schemeClr val="tx1"/>
                </a:solidFill>
                <a:effectLst/>
                <a:latin typeface="+mn-lt"/>
                <a:ea typeface="+mn-ea"/>
                <a:cs typeface="+mn-cs"/>
              </a:rPr>
              <a:t> emissions reduction.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Table 2 shows the five </a:t>
            </a:r>
            <a:r>
              <a:rPr kumimoji="1" lang="en-US" altLang="ja-JP" sz="1200" u="sng" kern="1200" dirty="0">
                <a:solidFill>
                  <a:schemeClr val="tx1"/>
                </a:solidFill>
                <a:effectLst/>
                <a:latin typeface="+mn-lt"/>
                <a:ea typeface="+mn-ea"/>
                <a:cs typeface="+mn-cs"/>
              </a:rPr>
              <a:t>sectors</a:t>
            </a:r>
            <a:r>
              <a:rPr kumimoji="1" lang="en-US" altLang="ja-JP" sz="1200" kern="1200" dirty="0">
                <a:solidFill>
                  <a:schemeClr val="tx1"/>
                </a:solidFill>
                <a:effectLst/>
                <a:latin typeface="+mn-lt"/>
                <a:ea typeface="+mn-ea"/>
                <a:cs typeface="+mn-cs"/>
              </a:rPr>
              <a:t> with the largest expected decreases in CO₂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due to migration.</a:t>
            </a:r>
          </a:p>
          <a:p>
            <a:r>
              <a:rPr kumimoji="1" lang="en-US" altLang="ja-JP" sz="1200" kern="1200" dirty="0">
                <a:solidFill>
                  <a:schemeClr val="tx1"/>
                </a:solidFill>
                <a:effectLst/>
                <a:latin typeface="+mn-lt"/>
                <a:ea typeface="+mn-ea"/>
                <a:cs typeface="+mn-cs"/>
              </a:rPr>
              <a:t>The largest decrease is in </a:t>
            </a:r>
            <a:r>
              <a:rPr kumimoji="1" lang="en-US" altLang="ja-JP" sz="1200" u="sng" kern="1200" dirty="0">
                <a:solidFill>
                  <a:schemeClr val="tx1"/>
                </a:solidFill>
                <a:effectLst/>
                <a:latin typeface="+mn-lt"/>
                <a:ea typeface="+mn-ea"/>
                <a:cs typeface="+mn-cs"/>
              </a:rPr>
              <a:t>activities</a:t>
            </a:r>
            <a:r>
              <a:rPr kumimoji="1" lang="en-US" altLang="ja-JP" sz="1200" kern="1200" dirty="0">
                <a:solidFill>
                  <a:schemeClr val="tx1"/>
                </a:solidFill>
                <a:effectLst/>
                <a:latin typeface="+mn-lt"/>
                <a:ea typeface="+mn-ea"/>
                <a:cs typeface="+mn-cs"/>
              </a:rPr>
              <a:t> not elsewhere classified. </a:t>
            </a:r>
          </a:p>
          <a:p>
            <a:r>
              <a:rPr kumimoji="1" lang="en-US" altLang="ja-JP" sz="1200" kern="1200" dirty="0">
                <a:solidFill>
                  <a:schemeClr val="tx1"/>
                </a:solidFill>
                <a:effectLst/>
                <a:latin typeface="+mn-lt"/>
                <a:ea typeface="+mn-ea"/>
                <a:cs typeface="+mn-cs"/>
              </a:rPr>
              <a:t>The second largest decrease is in electricity, gas, and heat supply, with a reduction of about 1,600 tons of CO₂. </a:t>
            </a:r>
          </a:p>
          <a:p>
            <a:r>
              <a:rPr kumimoji="1" lang="en-US" altLang="ja-JP" sz="1200" kern="1200" dirty="0">
                <a:solidFill>
                  <a:schemeClr val="tx1"/>
                </a:solidFill>
                <a:effectLst/>
                <a:latin typeface="+mn-lt"/>
                <a:ea typeface="+mn-ea"/>
                <a:cs typeface="+mn-cs"/>
              </a:rPr>
              <a:t>Road transport, waste management </a:t>
            </a:r>
            <a:r>
              <a:rPr kumimoji="1" lang="en-US" altLang="ja-JP" sz="1200" u="sng" kern="1200" dirty="0">
                <a:solidFill>
                  <a:schemeClr val="tx1"/>
                </a:solidFill>
                <a:effectLst/>
                <a:latin typeface="+mn-lt"/>
                <a:ea typeface="+mn-ea"/>
                <a:cs typeface="+mn-cs"/>
              </a:rPr>
              <a:t>services</a:t>
            </a:r>
            <a:r>
              <a:rPr kumimoji="1" lang="en-US" altLang="ja-JP" sz="1200" kern="1200" dirty="0">
                <a:solidFill>
                  <a:schemeClr val="tx1"/>
                </a:solidFill>
                <a:effectLst/>
                <a:latin typeface="+mn-lt"/>
                <a:ea typeface="+mn-ea"/>
                <a:cs typeface="+mn-cs"/>
              </a:rPr>
              <a:t>, and eating and drinking services also / show </a:t>
            </a:r>
            <a:r>
              <a:rPr kumimoji="1" lang="en-US" altLang="ja-JP" sz="1200" u="sng" kern="1200" dirty="0">
                <a:solidFill>
                  <a:schemeClr val="tx1"/>
                </a:solidFill>
                <a:effectLst/>
                <a:latin typeface="+mn-lt"/>
                <a:ea typeface="+mn-ea"/>
                <a:cs typeface="+mn-cs"/>
              </a:rPr>
              <a:t>decreases</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Overall, the reduction in CO₂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is mainly driven(</a:t>
            </a:r>
            <a:r>
              <a:rPr kumimoji="1" lang="ja-JP" altLang="en-US" sz="1200" kern="1200" dirty="0">
                <a:solidFill>
                  <a:schemeClr val="tx1"/>
                </a:solidFill>
                <a:effectLst/>
                <a:latin typeface="+mn-lt"/>
                <a:ea typeface="+mn-ea"/>
                <a:cs typeface="+mn-cs"/>
              </a:rPr>
              <a:t>ドゥライブン</a:t>
            </a:r>
            <a:r>
              <a:rPr kumimoji="1" lang="en-US" altLang="ja-JP" sz="1200" kern="1200" dirty="0">
                <a:solidFill>
                  <a:schemeClr val="tx1"/>
                </a:solidFill>
                <a:effectLst/>
                <a:latin typeface="+mn-lt"/>
                <a:ea typeface="+mn-ea"/>
                <a:cs typeface="+mn-cs"/>
              </a:rPr>
              <a:t>) by </a:t>
            </a:r>
            <a:r>
              <a:rPr kumimoji="1" lang="en-US" altLang="ja-JP" sz="1200" u="sng" kern="1200" dirty="0">
                <a:solidFill>
                  <a:schemeClr val="tx1"/>
                </a:solidFill>
                <a:effectLst/>
                <a:latin typeface="+mn-lt"/>
                <a:ea typeface="+mn-ea"/>
                <a:cs typeface="+mn-cs"/>
              </a:rPr>
              <a:t>activities</a:t>
            </a:r>
            <a:r>
              <a:rPr kumimoji="1" lang="en-US" altLang="ja-JP" sz="1200" kern="1200" dirty="0">
                <a:solidFill>
                  <a:schemeClr val="tx1"/>
                </a:solidFill>
                <a:effectLst/>
                <a:latin typeface="+mn-lt"/>
                <a:ea typeface="+mn-ea"/>
                <a:cs typeface="+mn-cs"/>
              </a:rPr>
              <a:t> not elsewhere classified and electricity, gas, and heat supply. </a:t>
            </a:r>
          </a:p>
          <a:p>
            <a:r>
              <a:rPr kumimoji="1" lang="en-US" altLang="ja-JP" sz="1200" kern="1200" dirty="0">
                <a:solidFill>
                  <a:schemeClr val="tx1"/>
                </a:solidFill>
                <a:effectLst/>
                <a:latin typeface="+mn-lt"/>
                <a:ea typeface="+mn-ea"/>
                <a:cs typeface="+mn-cs"/>
              </a:rPr>
              <a:t>This </a:t>
            </a:r>
            <a:r>
              <a:rPr kumimoji="1" lang="en-US" altLang="ja-JP" sz="1200" u="sng" kern="1200" dirty="0">
                <a:solidFill>
                  <a:schemeClr val="tx1"/>
                </a:solidFill>
                <a:effectLst/>
                <a:latin typeface="+mn-lt"/>
                <a:ea typeface="+mn-ea"/>
                <a:cs typeface="+mn-cs"/>
              </a:rPr>
              <a:t>suggests</a:t>
            </a:r>
            <a:r>
              <a:rPr kumimoji="1" lang="en-US" altLang="ja-JP" sz="1200" kern="1200" dirty="0">
                <a:solidFill>
                  <a:schemeClr val="tx1"/>
                </a:solidFill>
                <a:effectLst/>
                <a:latin typeface="+mn-lt"/>
                <a:ea typeface="+mn-ea"/>
                <a:cs typeface="+mn-cs"/>
              </a:rPr>
              <a:t> that many of these </a:t>
            </a:r>
            <a:r>
              <a:rPr kumimoji="1" lang="en-US" altLang="ja-JP" sz="1200" u="sng" kern="1200" dirty="0">
                <a:solidFill>
                  <a:schemeClr val="tx1"/>
                </a:solidFill>
                <a:effectLst/>
                <a:latin typeface="+mn-lt"/>
                <a:ea typeface="+mn-ea"/>
                <a:cs typeface="+mn-cs"/>
              </a:rPr>
              <a:t>sectors</a:t>
            </a:r>
            <a:r>
              <a:rPr kumimoji="1" lang="en-US" altLang="ja-JP" sz="1200" kern="1200" dirty="0">
                <a:solidFill>
                  <a:schemeClr val="tx1"/>
                </a:solidFill>
                <a:effectLst/>
                <a:latin typeface="+mn-lt"/>
                <a:ea typeface="+mn-ea"/>
                <a:cs typeface="+mn-cs"/>
              </a:rPr>
              <a:t> are related to urban consumption </a:t>
            </a:r>
            <a:r>
              <a:rPr kumimoji="1" lang="en-US" altLang="ja-JP" sz="1200" u="sng" kern="1200" dirty="0">
                <a:solidFill>
                  <a:schemeClr val="tx1"/>
                </a:solidFill>
                <a:effectLst/>
                <a:latin typeface="+mn-lt"/>
                <a:ea typeface="+mn-ea"/>
                <a:cs typeface="+mn-cs"/>
              </a:rPr>
              <a:t>patterns.</a:t>
            </a:r>
            <a:r>
              <a:rPr kumimoji="1" lang="en-US" altLang="ja-JP" sz="1200" kern="1200" dirty="0">
                <a:solidFill>
                  <a:schemeClr val="tx1"/>
                </a:solidFill>
                <a:effectLst/>
                <a:latin typeface="+mn-lt"/>
                <a:ea typeface="+mn-ea"/>
                <a:cs typeface="+mn-cs"/>
              </a:rPr>
              <a:t> It also i</a:t>
            </a:r>
            <a:r>
              <a:rPr kumimoji="1" lang="en-US" altLang="ja-JP" sz="1200" u="sng" kern="1200" dirty="0">
                <a:solidFill>
                  <a:schemeClr val="tx1"/>
                </a:solidFill>
                <a:effectLst/>
                <a:latin typeface="+mn-lt"/>
                <a:ea typeface="+mn-ea"/>
                <a:cs typeface="+mn-cs"/>
              </a:rPr>
              <a:t>ndicates</a:t>
            </a:r>
            <a:r>
              <a:rPr kumimoji="1" lang="en-US" altLang="ja-JP" sz="1200" kern="1200" dirty="0">
                <a:solidFill>
                  <a:schemeClr val="tx1"/>
                </a:solidFill>
                <a:effectLst/>
                <a:latin typeface="+mn-lt"/>
                <a:ea typeface="+mn-ea"/>
                <a:cs typeface="+mn-cs"/>
              </a:rPr>
              <a:t> that / urban</a:t>
            </a:r>
            <a:r>
              <a:rPr kumimoji="1" lang="en-US" altLang="ja-JP" sz="1200" u="sng" kern="1200" dirty="0">
                <a:solidFill>
                  <a:schemeClr val="tx1"/>
                </a:solidFill>
                <a:effectLst/>
                <a:latin typeface="+mn-lt"/>
                <a:ea typeface="+mn-ea"/>
                <a:cs typeface="+mn-cs"/>
              </a:rPr>
              <a:t> areas </a:t>
            </a:r>
            <a:r>
              <a:rPr kumimoji="1" lang="en-US" altLang="ja-JP" sz="1200" kern="1200" dirty="0">
                <a:solidFill>
                  <a:schemeClr val="tx1"/>
                </a:solidFill>
                <a:effectLst/>
                <a:latin typeface="+mn-lt"/>
                <a:ea typeface="+mn-ea"/>
                <a:cs typeface="+mn-cs"/>
              </a:rPr>
              <a:t>have an electricity-intensive industrial structure.</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28</a:t>
            </a:fld>
            <a:endParaRPr kumimoji="1" lang="ja-JP" altLang="en-US"/>
          </a:p>
        </p:txBody>
      </p:sp>
    </p:spTree>
    <p:extLst>
      <p:ext uri="{BB962C8B-B14F-4D97-AF65-F5344CB8AC3E}">
        <p14:creationId xmlns:p14="http://schemas.microsoft.com/office/powerpoint/2010/main" val="27455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I’d like to represent the </a:t>
            </a:r>
            <a:r>
              <a:rPr kumimoji="1" lang="en-US" altLang="ja-JP" sz="1200" u="sng" kern="1200" dirty="0">
                <a:solidFill>
                  <a:schemeClr val="tx1"/>
                </a:solidFill>
                <a:effectLst/>
                <a:latin typeface="+mn-lt"/>
                <a:ea typeface="+mn-ea"/>
                <a:cs typeface="+mn-cs"/>
              </a:rPr>
              <a:t>results</a:t>
            </a:r>
            <a:r>
              <a:rPr kumimoji="1" lang="en-US" altLang="ja-JP" sz="1200" kern="1200" dirty="0">
                <a:solidFill>
                  <a:schemeClr val="tx1"/>
                </a:solidFill>
                <a:effectLst/>
                <a:latin typeface="+mn-lt"/>
                <a:ea typeface="+mn-ea"/>
                <a:cs typeface="+mn-cs"/>
              </a:rPr>
              <a:t> of the value added / with and without the migration of 10,000 people </a:t>
            </a:r>
            <a:r>
              <a:rPr kumimoji="1" lang="en-US" altLang="ja-JP" sz="1200" u="sng" kern="1200" dirty="0">
                <a:solidFill>
                  <a:schemeClr val="tx1"/>
                </a:solidFill>
                <a:effectLst/>
                <a:latin typeface="+mn-lt"/>
                <a:ea typeface="+mn-ea"/>
                <a:cs typeface="+mn-cs"/>
              </a:rPr>
              <a:t>initiatives</a:t>
            </a:r>
            <a:r>
              <a:rPr kumimoji="1" lang="en-US" altLang="ja-JP" sz="1200" kern="1200" dirty="0">
                <a:solidFill>
                  <a:schemeClr val="tx1"/>
                </a:solidFill>
                <a:effectLst/>
                <a:latin typeface="+mn-lt"/>
                <a:ea typeface="+mn-ea"/>
                <a:cs typeface="+mn-cs"/>
              </a:rPr>
              <a:t> in Figure 10.</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Value added </a:t>
            </a:r>
            <a:r>
              <a:rPr kumimoji="1" lang="en-US" altLang="ja-JP" sz="1200" u="sng" kern="1200" dirty="0">
                <a:solidFill>
                  <a:schemeClr val="tx1"/>
                </a:solidFill>
                <a:effectLst/>
                <a:latin typeface="+mn-lt"/>
                <a:ea typeface="+mn-ea"/>
                <a:cs typeface="+mn-cs"/>
              </a:rPr>
              <a:t>decreases</a:t>
            </a:r>
            <a:r>
              <a:rPr kumimoji="1" lang="en-US" altLang="ja-JP" sz="1200" kern="1200" dirty="0">
                <a:solidFill>
                  <a:schemeClr val="tx1"/>
                </a:solidFill>
                <a:effectLst/>
                <a:latin typeface="+mn-lt"/>
                <a:ea typeface="+mn-ea"/>
                <a:cs typeface="+mn-cs"/>
              </a:rPr>
              <a:t> by about 2.5 billion JPY, or 12%, under the 10,000-migrant scenario. </a:t>
            </a:r>
          </a:p>
          <a:p>
            <a:r>
              <a:rPr kumimoji="1" lang="en-US" altLang="ja-JP" sz="1200" kern="1200" dirty="0">
                <a:solidFill>
                  <a:schemeClr val="tx1"/>
                </a:solidFill>
                <a:effectLst/>
                <a:latin typeface="+mn-lt"/>
                <a:ea typeface="+mn-ea"/>
                <a:cs typeface="+mn-cs"/>
              </a:rPr>
              <a:t>This is due to a decline in household consumption expenditure.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29</a:t>
            </a:fld>
            <a:endParaRPr kumimoji="1" lang="ja-JP" altLang="en-US"/>
          </a:p>
        </p:txBody>
      </p:sp>
    </p:spTree>
    <p:extLst>
      <p:ext uri="{BB962C8B-B14F-4D97-AF65-F5344CB8AC3E}">
        <p14:creationId xmlns:p14="http://schemas.microsoft.com/office/powerpoint/2010/main" val="308560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First, I’d like to talk about introduction, how serious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overconcentration in the Tokyo area.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This graph </a:t>
            </a:r>
            <a:r>
              <a:rPr kumimoji="1" lang="en-US" altLang="ja-JP" sz="1200" u="sng" kern="1200" dirty="0">
                <a:solidFill>
                  <a:schemeClr val="tx1"/>
                </a:solidFill>
                <a:effectLst/>
                <a:latin typeface="+mn-lt"/>
                <a:ea typeface="+mn-ea"/>
                <a:cs typeface="+mn-cs"/>
              </a:rPr>
              <a:t>shows </a:t>
            </a:r>
            <a:r>
              <a:rPr kumimoji="1" lang="en-US" altLang="ja-JP" sz="1200" kern="1200" dirty="0">
                <a:solidFill>
                  <a:schemeClr val="tx1"/>
                </a:solidFill>
                <a:effectLst/>
                <a:latin typeface="+mn-lt"/>
                <a:ea typeface="+mn-ea"/>
                <a:cs typeface="+mn-cs"/>
              </a:rPr>
              <a:t>the population </a:t>
            </a:r>
            <a:r>
              <a:rPr kumimoji="1" lang="en-US" altLang="ja-JP" sz="1200" u="sng" kern="1200" dirty="0">
                <a:solidFill>
                  <a:schemeClr val="tx1"/>
                </a:solidFill>
                <a:effectLst/>
                <a:latin typeface="+mn-lt"/>
                <a:ea typeface="+mn-ea"/>
                <a:cs typeface="+mn-cs"/>
              </a:rPr>
              <a:t>trends</a:t>
            </a:r>
            <a:r>
              <a:rPr kumimoji="1" lang="en-US" altLang="ja-JP" sz="1200" kern="1200" dirty="0">
                <a:solidFill>
                  <a:schemeClr val="tx1"/>
                </a:solidFill>
                <a:effectLst/>
                <a:latin typeface="+mn-lt"/>
                <a:ea typeface="+mn-ea"/>
                <a:cs typeface="+mn-cs"/>
              </a:rPr>
              <a:t> in Japan and the Tokyo metropolitan area.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blue line </a:t>
            </a:r>
            <a:r>
              <a:rPr kumimoji="1" lang="en-US" altLang="ja-JP" sz="1200" u="sng" kern="1200" dirty="0">
                <a:solidFill>
                  <a:schemeClr val="tx1"/>
                </a:solidFill>
                <a:effectLst/>
                <a:latin typeface="+mn-lt"/>
                <a:ea typeface="+mn-ea"/>
                <a:cs typeface="+mn-cs"/>
              </a:rPr>
              <a:t>represents</a:t>
            </a:r>
            <a:r>
              <a:rPr kumimoji="1" lang="en-US" altLang="ja-JP" sz="1200" kern="1200" dirty="0">
                <a:solidFill>
                  <a:schemeClr val="tx1"/>
                </a:solidFill>
                <a:effectLst/>
                <a:latin typeface="+mn-lt"/>
                <a:ea typeface="+mn-ea"/>
                <a:cs typeface="+mn-cs"/>
              </a:rPr>
              <a:t> the population in Japan, which has been declining in recent </a:t>
            </a:r>
            <a:r>
              <a:rPr kumimoji="1" lang="en-US" altLang="ja-JP" sz="1200" u="sng" kern="1200" dirty="0">
                <a:solidFill>
                  <a:schemeClr val="tx1"/>
                </a:solidFill>
                <a:effectLst/>
                <a:latin typeface="+mn-lt"/>
                <a:ea typeface="+mn-ea"/>
                <a:cs typeface="+mn-cs"/>
              </a:rPr>
              <a:t>years</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contrast, the red line </a:t>
            </a:r>
            <a:r>
              <a:rPr kumimoji="1" lang="en-US" altLang="ja-JP" sz="1200" u="sng" kern="1200" dirty="0">
                <a:solidFill>
                  <a:schemeClr val="tx1"/>
                </a:solidFill>
                <a:effectLst/>
                <a:latin typeface="+mn-lt"/>
                <a:ea typeface="+mn-ea"/>
                <a:cs typeface="+mn-cs"/>
              </a:rPr>
              <a:t>represents</a:t>
            </a:r>
            <a:r>
              <a:rPr kumimoji="1" lang="en-US" altLang="ja-JP" sz="1200" kern="1200" dirty="0">
                <a:solidFill>
                  <a:schemeClr val="tx1"/>
                </a:solidFill>
                <a:effectLst/>
                <a:latin typeface="+mn-lt"/>
                <a:ea typeface="+mn-ea"/>
                <a:cs typeface="+mn-cs"/>
              </a:rPr>
              <a:t> the population in the Tokyo metropolitan area, which has been growing over time.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As you can see, the concentration of population in Tokyo metropolitan area and depopulation of rural </a:t>
            </a:r>
            <a:r>
              <a:rPr kumimoji="1" lang="en-US" altLang="ja-JP" sz="1200" u="sng" kern="1200" dirty="0">
                <a:solidFill>
                  <a:schemeClr val="tx1"/>
                </a:solidFill>
                <a:effectLst/>
                <a:latin typeface="+mn-lt"/>
                <a:ea typeface="+mn-ea"/>
                <a:cs typeface="+mn-cs"/>
              </a:rPr>
              <a:t>areas</a:t>
            </a:r>
            <a:r>
              <a:rPr kumimoji="1" lang="en-US" altLang="ja-JP" sz="1200" kern="1200" dirty="0">
                <a:solidFill>
                  <a:schemeClr val="tx1"/>
                </a:solidFill>
                <a:effectLst/>
                <a:latin typeface="+mn-lt"/>
                <a:ea typeface="+mn-ea"/>
                <a:cs typeface="+mn-cs"/>
              </a:rPr>
              <a:t> has become a major challenge in Japan.</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3</a:t>
            </a:fld>
            <a:endParaRPr kumimoji="1" lang="ja-JP" altLang="en-US"/>
          </a:p>
        </p:txBody>
      </p:sp>
    </p:spTree>
    <p:extLst>
      <p:ext uri="{BB962C8B-B14F-4D97-AF65-F5344CB8AC3E}">
        <p14:creationId xmlns:p14="http://schemas.microsoft.com/office/powerpoint/2010/main" val="2907199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So, let’s see the top(</a:t>
            </a:r>
            <a:r>
              <a:rPr kumimoji="1" lang="ja-JP" altLang="en-US" sz="1200" kern="1200" dirty="0">
                <a:solidFill>
                  <a:schemeClr val="tx1"/>
                </a:solidFill>
                <a:effectLst/>
                <a:latin typeface="+mn-lt"/>
                <a:ea typeface="+mn-ea"/>
                <a:cs typeface="+mn-cs"/>
              </a:rPr>
              <a:t>タップ</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sectors</a:t>
            </a:r>
            <a:r>
              <a:rPr kumimoji="1" lang="en-US" altLang="ja-JP" sz="1200" kern="1200" dirty="0">
                <a:solidFill>
                  <a:schemeClr val="tx1"/>
                </a:solidFill>
                <a:effectLst/>
                <a:latin typeface="+mn-lt"/>
                <a:ea typeface="+mn-ea"/>
                <a:cs typeface="+mn-cs"/>
              </a:rPr>
              <a:t> which </a:t>
            </a:r>
            <a:r>
              <a:rPr kumimoji="1" lang="en-US" altLang="ja-JP" sz="1200" u="sng" kern="1200" dirty="0">
                <a:solidFill>
                  <a:schemeClr val="tx1"/>
                </a:solidFill>
                <a:effectLst/>
                <a:latin typeface="+mn-lt"/>
                <a:ea typeface="+mn-ea"/>
                <a:cs typeface="+mn-cs"/>
              </a:rPr>
              <a:t>contribute</a:t>
            </a:r>
            <a:r>
              <a:rPr kumimoji="1" lang="en-US" altLang="ja-JP" sz="1200" kern="1200" dirty="0">
                <a:solidFill>
                  <a:schemeClr val="tx1"/>
                </a:solidFill>
                <a:effectLst/>
                <a:latin typeface="+mn-lt"/>
                <a:ea typeface="+mn-ea"/>
                <a:cs typeface="+mn-cs"/>
              </a:rPr>
              <a:t>s the value added reduction.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Table 3 </a:t>
            </a:r>
            <a:r>
              <a:rPr kumimoji="1" lang="en-US" altLang="ja-JP" sz="1200" u="sng" kern="1200" dirty="0">
                <a:solidFill>
                  <a:schemeClr val="tx1"/>
                </a:solidFill>
                <a:effectLst/>
                <a:latin typeface="+mn-lt"/>
                <a:ea typeface="+mn-ea"/>
                <a:cs typeface="+mn-cs"/>
              </a:rPr>
              <a:t>shows</a:t>
            </a:r>
            <a:r>
              <a:rPr kumimoji="1" lang="en-US" altLang="ja-JP" sz="1200" kern="1200" dirty="0">
                <a:solidFill>
                  <a:schemeClr val="tx1"/>
                </a:solidFill>
                <a:effectLst/>
                <a:latin typeface="+mn-lt"/>
                <a:ea typeface="+mn-ea"/>
                <a:cs typeface="+mn-cs"/>
              </a:rPr>
              <a:t> the five </a:t>
            </a:r>
            <a:r>
              <a:rPr kumimoji="1" lang="en-US" altLang="ja-JP" sz="1200" u="sng" kern="1200" dirty="0">
                <a:solidFill>
                  <a:schemeClr val="tx1"/>
                </a:solidFill>
                <a:effectLst/>
                <a:latin typeface="+mn-lt"/>
                <a:ea typeface="+mn-ea"/>
                <a:cs typeface="+mn-cs"/>
              </a:rPr>
              <a:t>sectors</a:t>
            </a:r>
            <a:r>
              <a:rPr kumimoji="1" lang="en-US" altLang="ja-JP" sz="1200" kern="1200" dirty="0">
                <a:solidFill>
                  <a:schemeClr val="tx1"/>
                </a:solidFill>
                <a:effectLst/>
                <a:latin typeface="+mn-lt"/>
                <a:ea typeface="+mn-ea"/>
                <a:cs typeface="+mn-cs"/>
              </a:rPr>
              <a:t> with the largest expected </a:t>
            </a:r>
            <a:r>
              <a:rPr kumimoji="1" lang="en-US" altLang="ja-JP" sz="1200" u="sng" kern="1200" dirty="0">
                <a:solidFill>
                  <a:schemeClr val="tx1"/>
                </a:solidFill>
                <a:effectLst/>
                <a:latin typeface="+mn-lt"/>
                <a:ea typeface="+mn-ea"/>
                <a:cs typeface="+mn-cs"/>
              </a:rPr>
              <a:t>decreases</a:t>
            </a:r>
            <a:r>
              <a:rPr kumimoji="1" lang="en-US" altLang="ja-JP" sz="1200" kern="1200" dirty="0">
                <a:solidFill>
                  <a:schemeClr val="tx1"/>
                </a:solidFill>
                <a:effectLst/>
                <a:latin typeface="+mn-lt"/>
                <a:ea typeface="+mn-ea"/>
                <a:cs typeface="+mn-cs"/>
              </a:rPr>
              <a:t> in value added / due to migration. </a:t>
            </a:r>
          </a:p>
          <a:p>
            <a:r>
              <a:rPr kumimoji="1" lang="en-US" altLang="ja-JP" sz="1200" kern="1200" dirty="0">
                <a:solidFill>
                  <a:schemeClr val="tx1"/>
                </a:solidFill>
                <a:effectLst/>
                <a:latin typeface="+mn-lt"/>
                <a:ea typeface="+mn-ea"/>
                <a:cs typeface="+mn-cs"/>
              </a:rPr>
              <a:t>The largest decrease is in </a:t>
            </a:r>
            <a:r>
              <a:rPr kumimoji="1" lang="en-US" altLang="ja-JP" sz="1200" u="sng" kern="1200" dirty="0">
                <a:solidFill>
                  <a:schemeClr val="tx1"/>
                </a:solidFill>
                <a:effectLst/>
                <a:latin typeface="+mn-lt"/>
                <a:ea typeface="+mn-ea"/>
                <a:cs typeface="+mn-cs"/>
              </a:rPr>
              <a:t>activities</a:t>
            </a:r>
            <a:r>
              <a:rPr kumimoji="1" lang="en-US" altLang="ja-JP" sz="1200" kern="1200" dirty="0">
                <a:solidFill>
                  <a:schemeClr val="tx1"/>
                </a:solidFill>
                <a:effectLst/>
                <a:latin typeface="+mn-lt"/>
                <a:ea typeface="+mn-ea"/>
                <a:cs typeface="+mn-cs"/>
              </a:rPr>
              <a:t> not elsewhere classified, with a reduction of about 1,500 million JPY. </a:t>
            </a:r>
          </a:p>
          <a:p>
            <a:r>
              <a:rPr kumimoji="1" lang="en-US" altLang="ja-JP" sz="1200" kern="1200" dirty="0">
                <a:solidFill>
                  <a:schemeClr val="tx1"/>
                </a:solidFill>
                <a:effectLst/>
                <a:latin typeface="+mn-lt"/>
                <a:ea typeface="+mn-ea"/>
                <a:cs typeface="+mn-cs"/>
              </a:rPr>
              <a:t>The second largest decrease is in house rent. </a:t>
            </a:r>
          </a:p>
          <a:p>
            <a:r>
              <a:rPr kumimoji="1" lang="en-US" altLang="ja-JP" sz="1200" kern="1200" dirty="0">
                <a:solidFill>
                  <a:schemeClr val="tx1"/>
                </a:solidFill>
                <a:effectLst/>
                <a:latin typeface="+mn-lt"/>
                <a:ea typeface="+mn-ea"/>
                <a:cs typeface="+mn-cs"/>
              </a:rPr>
              <a:t>Railway transport, Real estate agencies(</a:t>
            </a:r>
            <a:r>
              <a:rPr kumimoji="1" lang="ja-JP" altLang="en-US" sz="1200" kern="1200" dirty="0">
                <a:solidFill>
                  <a:schemeClr val="tx1"/>
                </a:solidFill>
                <a:effectLst/>
                <a:latin typeface="+mn-lt"/>
                <a:ea typeface="+mn-ea"/>
                <a:cs typeface="+mn-cs"/>
              </a:rPr>
              <a:t>エイジェンシーズ</a:t>
            </a:r>
            <a:r>
              <a:rPr kumimoji="1" lang="en-US" altLang="ja-JP" sz="1200" kern="1200" dirty="0">
                <a:solidFill>
                  <a:schemeClr val="tx1"/>
                </a:solidFill>
                <a:effectLst/>
                <a:latin typeface="+mn-lt"/>
                <a:ea typeface="+mn-ea"/>
                <a:cs typeface="+mn-cs"/>
              </a:rPr>
              <a:t>) and rental services, and Commerce(</a:t>
            </a:r>
            <a:r>
              <a:rPr kumimoji="1" lang="ja-JP" altLang="en-US" sz="1200" kern="1200" dirty="0">
                <a:solidFill>
                  <a:schemeClr val="tx1"/>
                </a:solidFill>
                <a:effectLst/>
                <a:latin typeface="+mn-lt"/>
                <a:ea typeface="+mn-ea"/>
                <a:cs typeface="+mn-cs"/>
              </a:rPr>
              <a:t>コマース</a:t>
            </a:r>
            <a:r>
              <a:rPr kumimoji="1" lang="en-US" altLang="ja-JP" sz="1200" kern="1200" dirty="0">
                <a:solidFill>
                  <a:schemeClr val="tx1"/>
                </a:solidFill>
                <a:effectLst/>
                <a:latin typeface="+mn-lt"/>
                <a:ea typeface="+mn-ea"/>
                <a:cs typeface="+mn-cs"/>
              </a:rPr>
              <a:t>) also show </a:t>
            </a:r>
            <a:r>
              <a:rPr kumimoji="1" lang="en-US" altLang="ja-JP" sz="1200" u="sng" kern="1200" dirty="0">
                <a:solidFill>
                  <a:schemeClr val="tx1"/>
                </a:solidFill>
                <a:effectLst/>
                <a:latin typeface="+mn-lt"/>
                <a:ea typeface="+mn-ea"/>
                <a:cs typeface="+mn-cs"/>
              </a:rPr>
              <a:t>decreases</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Overall, the reduction in value added is mainly driven by </a:t>
            </a:r>
            <a:r>
              <a:rPr kumimoji="1" lang="en-US" altLang="ja-JP" sz="1200" u="sng" kern="1200" dirty="0">
                <a:solidFill>
                  <a:schemeClr val="tx1"/>
                </a:solidFill>
                <a:effectLst/>
                <a:latin typeface="+mn-lt"/>
                <a:ea typeface="+mn-ea"/>
                <a:cs typeface="+mn-cs"/>
              </a:rPr>
              <a:t>activities</a:t>
            </a:r>
            <a:r>
              <a:rPr kumimoji="1" lang="en-US" altLang="ja-JP" sz="1200" kern="1200" dirty="0">
                <a:solidFill>
                  <a:schemeClr val="tx1"/>
                </a:solidFill>
                <a:effectLst/>
                <a:latin typeface="+mn-lt"/>
                <a:ea typeface="+mn-ea"/>
                <a:cs typeface="+mn-cs"/>
              </a:rPr>
              <a:t> not elsewhere classified.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One possible reason for this</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is that this sector </a:t>
            </a:r>
            <a:r>
              <a:rPr kumimoji="1" lang="en-US" altLang="ja-JP" sz="1200" u="sng" kern="1200" dirty="0">
                <a:solidFill>
                  <a:schemeClr val="tx1"/>
                </a:solidFill>
                <a:effectLst/>
                <a:latin typeface="+mn-lt"/>
                <a:ea typeface="+mn-ea"/>
                <a:cs typeface="+mn-cs"/>
              </a:rPr>
              <a:t>includes</a:t>
            </a:r>
            <a:r>
              <a:rPr kumimoji="1" lang="en-US" altLang="ja-JP" sz="1200" kern="1200" dirty="0">
                <a:solidFill>
                  <a:schemeClr val="tx1"/>
                </a:solidFill>
                <a:effectLst/>
                <a:latin typeface="+mn-lt"/>
                <a:ea typeface="+mn-ea"/>
                <a:cs typeface="+mn-cs"/>
              </a:rPr>
              <a:t> head office </a:t>
            </a:r>
            <a:r>
              <a:rPr kumimoji="1" lang="en-US" altLang="ja-JP" sz="1200" u="sng" kern="1200" dirty="0">
                <a:solidFill>
                  <a:schemeClr val="tx1"/>
                </a:solidFill>
                <a:effectLst/>
                <a:latin typeface="+mn-lt"/>
                <a:ea typeface="+mn-ea"/>
                <a:cs typeface="+mn-cs"/>
              </a:rPr>
              <a:t>functions</a:t>
            </a:r>
            <a:r>
              <a:rPr kumimoji="1" lang="en-US" altLang="ja-JP" sz="1200" kern="1200" dirty="0">
                <a:solidFill>
                  <a:schemeClr val="tx1"/>
                </a:solidFill>
                <a:effectLst/>
                <a:latin typeface="+mn-lt"/>
                <a:ea typeface="+mn-ea"/>
                <a:cs typeface="+mn-cs"/>
              </a:rPr>
              <a:t>, which may make a large contribution to value added. </a:t>
            </a:r>
          </a:p>
          <a:p>
            <a:r>
              <a:rPr kumimoji="1" lang="en-US" altLang="ja-JP" sz="1200" kern="1200" dirty="0">
                <a:solidFill>
                  <a:schemeClr val="tx1"/>
                </a:solidFill>
                <a:effectLst/>
                <a:latin typeface="+mn-lt"/>
                <a:ea typeface="+mn-ea"/>
                <a:cs typeface="+mn-cs"/>
              </a:rPr>
              <a:t>In fact, about 62% of the </a:t>
            </a:r>
            <a:r>
              <a:rPr kumimoji="1" lang="en-US" altLang="ja-JP" sz="1200" u="sng" kern="1200" dirty="0">
                <a:solidFill>
                  <a:schemeClr val="tx1"/>
                </a:solidFill>
                <a:effectLst/>
                <a:latin typeface="+mn-lt"/>
                <a:ea typeface="+mn-ea"/>
                <a:cs typeface="+mn-cs"/>
              </a:rPr>
              <a:t>headquarters</a:t>
            </a:r>
            <a:r>
              <a:rPr kumimoji="1" lang="en-US" altLang="ja-JP" sz="1200" kern="1200" dirty="0">
                <a:solidFill>
                  <a:schemeClr val="tx1"/>
                </a:solidFill>
                <a:effectLst/>
                <a:latin typeface="+mn-lt"/>
                <a:ea typeface="+mn-ea"/>
                <a:cs typeface="+mn-cs"/>
              </a:rPr>
              <a:t> of large Japanese </a:t>
            </a:r>
            <a:r>
              <a:rPr kumimoji="1" lang="en-US" altLang="ja-JP" sz="1200" u="sng" kern="1200" dirty="0">
                <a:solidFill>
                  <a:schemeClr val="tx1"/>
                </a:solidFill>
                <a:effectLst/>
                <a:latin typeface="+mn-lt"/>
                <a:ea typeface="+mn-ea"/>
                <a:cs typeface="+mn-cs"/>
              </a:rPr>
              <a:t>companies</a:t>
            </a:r>
            <a:r>
              <a:rPr kumimoji="1" lang="en-US" altLang="ja-JP" sz="1200" kern="1200" dirty="0">
                <a:solidFill>
                  <a:schemeClr val="tx1"/>
                </a:solidFill>
                <a:effectLst/>
                <a:latin typeface="+mn-lt"/>
                <a:ea typeface="+mn-ea"/>
                <a:cs typeface="+mn-cs"/>
              </a:rPr>
              <a:t> are located in the Tokyo metropolitan area. This </a:t>
            </a:r>
            <a:r>
              <a:rPr kumimoji="1" lang="en-US" altLang="ja-JP" sz="1200" u="sng" kern="1200" dirty="0">
                <a:solidFill>
                  <a:schemeClr val="tx1"/>
                </a:solidFill>
                <a:effectLst/>
                <a:latin typeface="+mn-lt"/>
                <a:ea typeface="+mn-ea"/>
                <a:cs typeface="+mn-cs"/>
              </a:rPr>
              <a:t>suggests </a:t>
            </a:r>
            <a:r>
              <a:rPr kumimoji="1" lang="en-US" altLang="ja-JP" sz="1200" kern="1200" dirty="0">
                <a:solidFill>
                  <a:schemeClr val="tx1"/>
                </a:solidFill>
                <a:effectLst/>
                <a:latin typeface="+mn-lt"/>
                <a:ea typeface="+mn-ea"/>
                <a:cs typeface="+mn-cs"/>
              </a:rPr>
              <a:t>that the Tokyo metropolitan area </a:t>
            </a:r>
            <a:r>
              <a:rPr kumimoji="1" lang="en-US" altLang="ja-JP" sz="1200" u="sng" kern="1200" dirty="0">
                <a:solidFill>
                  <a:schemeClr val="tx1"/>
                </a:solidFill>
                <a:effectLst/>
                <a:latin typeface="+mn-lt"/>
                <a:ea typeface="+mn-ea"/>
                <a:cs typeface="+mn-cs"/>
              </a:rPr>
              <a:t>plays</a:t>
            </a:r>
            <a:r>
              <a:rPr kumimoji="1" lang="en-US" altLang="ja-JP" sz="1200" kern="1200" dirty="0">
                <a:solidFill>
                  <a:schemeClr val="tx1"/>
                </a:solidFill>
                <a:effectLst/>
                <a:latin typeface="+mn-lt"/>
                <a:ea typeface="+mn-ea"/>
                <a:cs typeface="+mn-cs"/>
              </a:rPr>
              <a:t> an important role / as a source of value added.</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30</a:t>
            </a:fld>
            <a:endParaRPr kumimoji="1" lang="ja-JP" altLang="en-US"/>
          </a:p>
        </p:txBody>
      </p:sp>
    </p:spTree>
    <p:extLst>
      <p:ext uri="{BB962C8B-B14F-4D97-AF65-F5344CB8AC3E}">
        <p14:creationId xmlns:p14="http://schemas.microsoft.com/office/powerpoint/2010/main" val="3475820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In conclusion, I will introduce four main </a:t>
            </a:r>
            <a:r>
              <a:rPr kumimoji="1" lang="en-US" altLang="ja-JP" sz="1200" u="sng" kern="1200" dirty="0">
                <a:solidFill>
                  <a:schemeClr val="tx1"/>
                </a:solidFill>
                <a:effectLst/>
                <a:latin typeface="+mn-lt"/>
                <a:ea typeface="+mn-ea"/>
                <a:cs typeface="+mn-cs"/>
              </a:rPr>
              <a:t>findings</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Overall, although for migration initiative </a:t>
            </a:r>
            <a:r>
              <a:rPr kumimoji="1" lang="en-US" altLang="ja-JP" sz="1200" u="sng" kern="1200" dirty="0">
                <a:solidFill>
                  <a:schemeClr val="tx1"/>
                </a:solidFill>
                <a:effectLst/>
                <a:latin typeface="+mn-lt"/>
                <a:ea typeface="+mn-ea"/>
                <a:cs typeface="+mn-cs"/>
              </a:rPr>
              <a:t>provides</a:t>
            </a:r>
            <a:r>
              <a:rPr kumimoji="1" lang="en-US" altLang="ja-JP" sz="1200" kern="1200" dirty="0">
                <a:solidFill>
                  <a:schemeClr val="tx1"/>
                </a:solidFill>
                <a:effectLst/>
                <a:latin typeface="+mn-lt"/>
                <a:ea typeface="+mn-ea"/>
                <a:cs typeface="+mn-cs"/>
              </a:rPr>
              <a:t> no environmental </a:t>
            </a:r>
            <a:r>
              <a:rPr kumimoji="1" lang="en-US" altLang="ja-JP" sz="1200" u="sng" kern="1200" dirty="0">
                <a:solidFill>
                  <a:schemeClr val="tx1"/>
                </a:solidFill>
                <a:effectLst/>
                <a:latin typeface="+mn-lt"/>
                <a:ea typeface="+mn-ea"/>
                <a:cs typeface="+mn-cs"/>
              </a:rPr>
              <a:t>benefits</a:t>
            </a:r>
            <a:r>
              <a:rPr kumimoji="1" lang="en-US" altLang="ja-JP" sz="1200" kern="1200" dirty="0">
                <a:solidFill>
                  <a:schemeClr val="tx1"/>
                </a:solidFill>
                <a:effectLst/>
                <a:latin typeface="+mn-lt"/>
                <a:ea typeface="+mn-ea"/>
                <a:cs typeface="+mn-cs"/>
              </a:rPr>
              <a:t>, / lead to decreasing in GDP in current migration structure.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a:t>
            </a:r>
            <a:r>
              <a:rPr kumimoji="1" lang="en-US" altLang="ja-JP" sz="1200" u="sng" kern="1200" dirty="0">
                <a:solidFill>
                  <a:schemeClr val="tx1"/>
                </a:solidFill>
                <a:effectLst/>
                <a:latin typeface="+mn-lt"/>
                <a:ea typeface="+mn-ea"/>
                <a:cs typeface="+mn-cs"/>
              </a:rPr>
              <a:t>terms</a:t>
            </a:r>
            <a:r>
              <a:rPr kumimoji="1" lang="en-US" altLang="ja-JP" sz="1200" kern="1200" dirty="0">
                <a:solidFill>
                  <a:schemeClr val="tx1"/>
                </a:solidFill>
                <a:effectLst/>
                <a:latin typeface="+mn-lt"/>
                <a:ea typeface="+mn-ea"/>
                <a:cs typeface="+mn-cs"/>
              </a:rPr>
              <a:t> of CO</a:t>
            </a:r>
            <a:r>
              <a:rPr kumimoji="1" lang="en-US" altLang="ja-JP" sz="1200" kern="1200" baseline="-25000" dirty="0">
                <a:solidFill>
                  <a:schemeClr val="tx1"/>
                </a:solidFill>
                <a:effectLst/>
                <a:latin typeface="+mn-lt"/>
                <a:ea typeface="+mn-ea"/>
                <a:cs typeface="+mn-cs"/>
              </a:rPr>
              <a:t>2</a:t>
            </a:r>
            <a:r>
              <a:rPr kumimoji="1" lang="en-US" altLang="ja-JP" sz="1200" kern="1200" dirty="0">
                <a:solidFill>
                  <a:schemeClr val="tx1"/>
                </a:solidFill>
                <a:effectLst/>
                <a:latin typeface="+mn-lt"/>
                <a:ea typeface="+mn-ea"/>
                <a:cs typeface="+mn-cs"/>
              </a:rPr>
              <a:t> emission , even there is not so much big change, the composition of CO₂ </a:t>
            </a:r>
            <a:r>
              <a:rPr kumimoji="1" lang="en-US" altLang="ja-JP" sz="1200" u="sng" kern="1200" dirty="0">
                <a:solidFill>
                  <a:schemeClr val="tx1"/>
                </a:solidFill>
                <a:effectLst/>
                <a:latin typeface="+mn-lt"/>
                <a:ea typeface="+mn-ea"/>
                <a:cs typeface="+mn-cs"/>
              </a:rPr>
              <a:t>emissions changes</a:t>
            </a:r>
            <a:r>
              <a:rPr kumimoji="1" lang="en-US" altLang="ja-JP" sz="1200" kern="1200" dirty="0">
                <a:solidFill>
                  <a:schemeClr val="tx1"/>
                </a:solidFill>
                <a:effectLst/>
                <a:latin typeface="+mn-lt"/>
                <a:ea typeface="+mn-ea"/>
                <a:cs typeface="+mn-cs"/>
              </a:rPr>
              <a:t>. While(</a:t>
            </a:r>
            <a:r>
              <a:rPr kumimoji="1" lang="ja-JP" altLang="en-US" sz="1200" kern="1200" dirty="0">
                <a:solidFill>
                  <a:schemeClr val="tx1"/>
                </a:solidFill>
                <a:effectLst/>
                <a:latin typeface="+mn-lt"/>
                <a:ea typeface="+mn-ea"/>
                <a:cs typeface="+mn-cs"/>
              </a:rPr>
              <a:t>ワイエオ</a:t>
            </a:r>
            <a:r>
              <a:rPr kumimoji="1" lang="en-US" altLang="ja-JP" sz="1200" kern="1200" dirty="0">
                <a:solidFill>
                  <a:schemeClr val="tx1"/>
                </a:solidFill>
                <a:effectLst/>
                <a:latin typeface="+mn-lt"/>
                <a:ea typeface="+mn-ea"/>
                <a:cs typeface="+mn-cs"/>
              </a:rPr>
              <a:t>) indirect(</a:t>
            </a:r>
            <a:r>
              <a:rPr kumimoji="1" lang="ja-JP" altLang="en-US" sz="1200" kern="1200" dirty="0">
                <a:solidFill>
                  <a:schemeClr val="tx1"/>
                </a:solidFill>
                <a:effectLst/>
                <a:latin typeface="+mn-lt"/>
                <a:ea typeface="+mn-ea"/>
                <a:cs typeface="+mn-cs"/>
              </a:rPr>
              <a:t>インドゥレクゥトゥ</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CO₂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decrease, direct CO₂ e</a:t>
            </a:r>
            <a:r>
              <a:rPr kumimoji="1" lang="en-US" altLang="ja-JP" sz="1200" u="sng" kern="1200" dirty="0">
                <a:solidFill>
                  <a:schemeClr val="tx1"/>
                </a:solidFill>
                <a:effectLst/>
                <a:latin typeface="+mn-lt"/>
                <a:ea typeface="+mn-ea"/>
                <a:cs typeface="+mn-cs"/>
              </a:rPr>
              <a:t>missions</a:t>
            </a:r>
            <a:r>
              <a:rPr kumimoji="1" lang="en-US" altLang="ja-JP" sz="1200" kern="1200" dirty="0">
                <a:solidFill>
                  <a:schemeClr val="tx1"/>
                </a:solidFill>
                <a:effectLst/>
                <a:latin typeface="+mn-lt"/>
                <a:ea typeface="+mn-ea"/>
                <a:cs typeface="+mn-cs"/>
              </a:rPr>
              <a:t> increase.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a:t>
            </a:r>
            <a:r>
              <a:rPr kumimoji="1" lang="en-US" altLang="ja-JP" sz="1200" u="sng" kern="1200" dirty="0">
                <a:solidFill>
                  <a:schemeClr val="tx1"/>
                </a:solidFill>
                <a:effectLst/>
                <a:latin typeface="+mn-lt"/>
                <a:ea typeface="+mn-ea"/>
                <a:cs typeface="+mn-cs"/>
              </a:rPr>
              <a:t>terms</a:t>
            </a:r>
            <a:r>
              <a:rPr kumimoji="1" lang="en-US" altLang="ja-JP" sz="1200" kern="1200" dirty="0">
                <a:solidFill>
                  <a:schemeClr val="tx1"/>
                </a:solidFill>
                <a:effectLst/>
                <a:latin typeface="+mn-lt"/>
                <a:ea typeface="+mn-ea"/>
                <a:cs typeface="+mn-cs"/>
              </a:rPr>
              <a:t> of value added, </a:t>
            </a:r>
            <a:r>
              <a:rPr kumimoji="1" lang="en-US" altLang="ja-JP" sz="1200" u="sng" kern="1200" dirty="0">
                <a:solidFill>
                  <a:schemeClr val="tx1"/>
                </a:solidFill>
                <a:effectLst/>
                <a:latin typeface="+mn-lt"/>
                <a:ea typeface="+mn-ea"/>
                <a:cs typeface="+mn-cs"/>
              </a:rPr>
              <a:t>activitie</a:t>
            </a:r>
            <a:r>
              <a:rPr kumimoji="1" lang="en-US" altLang="ja-JP" sz="1200" kern="1200" dirty="0">
                <a:solidFill>
                  <a:schemeClr val="tx1"/>
                </a:solidFill>
                <a:effectLst/>
                <a:latin typeface="+mn-lt"/>
                <a:ea typeface="+mn-ea"/>
                <a:cs typeface="+mn-cs"/>
              </a:rPr>
              <a:t>s not elsewhere classified including the head office function</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is main factor of a decline in value added.</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31</a:t>
            </a:fld>
            <a:endParaRPr kumimoji="1" lang="ja-JP" altLang="en-US"/>
          </a:p>
        </p:txBody>
      </p:sp>
    </p:spTree>
    <p:extLst>
      <p:ext uri="{BB962C8B-B14F-4D97-AF65-F5344CB8AC3E}">
        <p14:creationId xmlns:p14="http://schemas.microsoft.com/office/powerpoint/2010/main" val="1160887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Based on these </a:t>
            </a:r>
            <a:r>
              <a:rPr kumimoji="1" lang="en-US" altLang="ja-JP" sz="1200" u="sng" kern="1200" dirty="0">
                <a:solidFill>
                  <a:schemeClr val="tx1"/>
                </a:solidFill>
                <a:effectLst/>
                <a:latin typeface="+mn-lt"/>
                <a:ea typeface="+mn-ea"/>
                <a:cs typeface="+mn-cs"/>
              </a:rPr>
              <a:t>results</a:t>
            </a:r>
            <a:r>
              <a:rPr kumimoji="1" lang="en-US" altLang="ja-JP" sz="1200" kern="1200" dirty="0">
                <a:solidFill>
                  <a:schemeClr val="tx1"/>
                </a:solidFill>
                <a:effectLst/>
                <a:latin typeface="+mn-lt"/>
                <a:ea typeface="+mn-ea"/>
                <a:cs typeface="+mn-cs"/>
              </a:rPr>
              <a:t>, promoting migration p</a:t>
            </a:r>
            <a:r>
              <a:rPr kumimoji="1" lang="en-US" altLang="ja-JP" sz="1200" u="sng" kern="1200" dirty="0">
                <a:solidFill>
                  <a:schemeClr val="tx1"/>
                </a:solidFill>
                <a:effectLst/>
                <a:latin typeface="+mn-lt"/>
                <a:ea typeface="+mn-ea"/>
                <a:cs typeface="+mn-cs"/>
              </a:rPr>
              <a:t>olicies</a:t>
            </a:r>
            <a:r>
              <a:rPr kumimoji="1" lang="en-US" altLang="ja-JP" sz="1200" kern="1200" dirty="0">
                <a:solidFill>
                  <a:schemeClr val="tx1"/>
                </a:solidFill>
                <a:effectLst/>
                <a:latin typeface="+mn-lt"/>
                <a:ea typeface="+mn-ea"/>
                <a:cs typeface="+mn-cs"/>
              </a:rPr>
              <a:t> may not be desirable(</a:t>
            </a:r>
            <a:r>
              <a:rPr kumimoji="1" lang="ja-JP" altLang="en-US" sz="1200" kern="1200" dirty="0">
                <a:solidFill>
                  <a:schemeClr val="tx1"/>
                </a:solidFill>
                <a:effectLst/>
                <a:latin typeface="+mn-lt"/>
                <a:ea typeface="+mn-ea"/>
                <a:cs typeface="+mn-cs"/>
              </a:rPr>
              <a:t>デザイラブル</a:t>
            </a:r>
            <a:r>
              <a:rPr kumimoji="1" lang="en-US" altLang="ja-JP" sz="1200" kern="1200" dirty="0">
                <a:solidFill>
                  <a:schemeClr val="tx1"/>
                </a:solidFill>
                <a:effectLst/>
                <a:latin typeface="+mn-lt"/>
                <a:ea typeface="+mn-ea"/>
                <a:cs typeface="+mn-cs"/>
              </a:rPr>
              <a:t>) / under the current </a:t>
            </a:r>
            <a:r>
              <a:rPr kumimoji="1" lang="en-US" altLang="ja-JP" sz="1200" u="sng" kern="1200" dirty="0">
                <a:solidFill>
                  <a:schemeClr val="tx1"/>
                </a:solidFill>
                <a:effectLst/>
                <a:latin typeface="+mn-lt"/>
                <a:ea typeface="+mn-ea"/>
                <a:cs typeface="+mn-cs"/>
              </a:rPr>
              <a:t>circumstances</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However, migration </a:t>
            </a:r>
            <a:r>
              <a:rPr kumimoji="1" lang="en-US" altLang="ja-JP" sz="1200" u="sng" kern="1200" dirty="0">
                <a:solidFill>
                  <a:schemeClr val="tx1"/>
                </a:solidFill>
                <a:effectLst/>
                <a:latin typeface="+mn-lt"/>
                <a:ea typeface="+mn-ea"/>
                <a:cs typeface="+mn-cs"/>
              </a:rPr>
              <a:t>policie</a:t>
            </a:r>
            <a:r>
              <a:rPr kumimoji="1" lang="en-US" altLang="ja-JP" sz="1200" kern="1200" dirty="0">
                <a:solidFill>
                  <a:schemeClr val="tx1"/>
                </a:solidFill>
                <a:effectLst/>
                <a:latin typeface="+mn-lt"/>
                <a:ea typeface="+mn-ea"/>
                <a:cs typeface="+mn-cs"/>
              </a:rPr>
              <a:t>s could be improved by following </a:t>
            </a:r>
            <a:r>
              <a:rPr kumimoji="1" lang="en-US" altLang="ja-JP" sz="1200" u="sng" kern="1200" dirty="0">
                <a:solidFill>
                  <a:schemeClr val="tx1"/>
                </a:solidFill>
                <a:effectLst/>
                <a:latin typeface="+mn-lt"/>
                <a:ea typeface="+mn-ea"/>
                <a:cs typeface="+mn-cs"/>
              </a:rPr>
              <a:t>policies</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First one is relocating head office </a:t>
            </a:r>
            <a:r>
              <a:rPr kumimoji="1" lang="en-US" altLang="ja-JP" sz="1200" u="sng" kern="1200" dirty="0">
                <a:solidFill>
                  <a:schemeClr val="tx1"/>
                </a:solidFill>
                <a:effectLst/>
                <a:latin typeface="+mn-lt"/>
                <a:ea typeface="+mn-ea"/>
                <a:cs typeface="+mn-cs"/>
              </a:rPr>
              <a:t>functions</a:t>
            </a:r>
            <a:r>
              <a:rPr kumimoji="1" lang="en-US" altLang="ja-JP" sz="1200" kern="1200" dirty="0">
                <a:solidFill>
                  <a:schemeClr val="tx1"/>
                </a:solidFill>
                <a:effectLst/>
                <a:latin typeface="+mn-lt"/>
                <a:ea typeface="+mn-ea"/>
                <a:cs typeface="+mn-cs"/>
              </a:rPr>
              <a:t> from the Tokyo metropolitan area to rural areas.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Second policy is developing </a:t>
            </a:r>
            <a:r>
              <a:rPr kumimoji="1" lang="en-US" altLang="ja-JP" sz="1200" u="sng" kern="1200" dirty="0">
                <a:solidFill>
                  <a:schemeClr val="tx1"/>
                </a:solidFill>
                <a:effectLst/>
                <a:latin typeface="+mn-lt"/>
                <a:ea typeface="+mn-ea"/>
                <a:cs typeface="+mn-cs"/>
              </a:rPr>
              <a:t>citie</a:t>
            </a:r>
            <a:r>
              <a:rPr kumimoji="1" lang="en-US" altLang="ja-JP" sz="1200" kern="1200" dirty="0">
                <a:solidFill>
                  <a:schemeClr val="tx1"/>
                </a:solidFill>
                <a:effectLst/>
                <a:latin typeface="+mn-lt"/>
                <a:ea typeface="+mn-ea"/>
                <a:cs typeface="+mn-cs"/>
              </a:rPr>
              <a:t>s with established(</a:t>
            </a:r>
            <a:r>
              <a:rPr kumimoji="1" lang="ja-JP" altLang="en-US" sz="1200" kern="1200" dirty="0">
                <a:solidFill>
                  <a:schemeClr val="tx1"/>
                </a:solidFill>
                <a:effectLst/>
                <a:latin typeface="+mn-lt"/>
                <a:ea typeface="+mn-ea"/>
                <a:cs typeface="+mn-cs"/>
              </a:rPr>
              <a:t>イスタブリッシュド</a:t>
            </a:r>
            <a:r>
              <a:rPr kumimoji="1" lang="en-US" altLang="ja-JP" sz="1200" kern="1200" dirty="0">
                <a:solidFill>
                  <a:schemeClr val="tx1"/>
                </a:solidFill>
                <a:effectLst/>
                <a:latin typeface="+mn-lt"/>
                <a:ea typeface="+mn-ea"/>
                <a:cs typeface="+mn-cs"/>
              </a:rPr>
              <a:t>) public transportation </a:t>
            </a:r>
            <a:r>
              <a:rPr kumimoji="1" lang="en-US" altLang="ja-JP" sz="1200" u="sng" kern="1200" dirty="0">
                <a:solidFill>
                  <a:schemeClr val="tx1"/>
                </a:solidFill>
                <a:effectLst/>
                <a:latin typeface="+mn-lt"/>
                <a:ea typeface="+mn-ea"/>
                <a:cs typeface="+mn-cs"/>
              </a:rPr>
              <a:t>systems</a:t>
            </a:r>
            <a:r>
              <a:rPr kumimoji="1" lang="en-US" altLang="ja-JP" sz="1200" kern="1200" dirty="0">
                <a:solidFill>
                  <a:schemeClr val="tx1"/>
                </a:solidFill>
                <a:effectLst/>
                <a:latin typeface="+mn-lt"/>
                <a:ea typeface="+mn-ea"/>
                <a:cs typeface="+mn-cs"/>
              </a:rPr>
              <a:t>, / rather than relying on car - use. </a:t>
            </a:r>
          </a:p>
          <a:p>
            <a:r>
              <a:rPr kumimoji="1" lang="en-US" altLang="ja-JP" sz="1200" kern="1200" dirty="0">
                <a:solidFill>
                  <a:schemeClr val="tx1"/>
                </a:solidFill>
                <a:effectLst/>
                <a:latin typeface="+mn-lt"/>
                <a:ea typeface="+mn-ea"/>
                <a:cs typeface="+mn-cs"/>
              </a:rPr>
              <a:t>Once these c</a:t>
            </a:r>
            <a:r>
              <a:rPr kumimoji="1" lang="en-US" altLang="ja-JP" sz="1200" u="sng" kern="1200" dirty="0">
                <a:solidFill>
                  <a:schemeClr val="tx1"/>
                </a:solidFill>
                <a:effectLst/>
                <a:latin typeface="+mn-lt"/>
                <a:ea typeface="+mn-ea"/>
                <a:cs typeface="+mn-cs"/>
              </a:rPr>
              <a:t>onditions</a:t>
            </a:r>
            <a:r>
              <a:rPr kumimoji="1" lang="en-US" altLang="ja-JP" sz="1200" kern="1200" dirty="0">
                <a:solidFill>
                  <a:schemeClr val="tx1"/>
                </a:solidFill>
                <a:effectLst/>
                <a:latin typeface="+mn-lt"/>
                <a:ea typeface="+mn-ea"/>
                <a:cs typeface="+mn-cs"/>
              </a:rPr>
              <a:t> are in place, migration </a:t>
            </a:r>
            <a:r>
              <a:rPr kumimoji="1" lang="en-US" altLang="ja-JP" sz="1200" u="sng" kern="1200" dirty="0">
                <a:solidFill>
                  <a:schemeClr val="tx1"/>
                </a:solidFill>
                <a:effectLst/>
                <a:latin typeface="+mn-lt"/>
                <a:ea typeface="+mn-ea"/>
                <a:cs typeface="+mn-cs"/>
              </a:rPr>
              <a:t>policies</a:t>
            </a:r>
            <a:r>
              <a:rPr kumimoji="1" lang="en-US" altLang="ja-JP" sz="1200" kern="1200" dirty="0">
                <a:solidFill>
                  <a:schemeClr val="tx1"/>
                </a:solidFill>
                <a:effectLst/>
                <a:latin typeface="+mn-lt"/>
                <a:ea typeface="+mn-ea"/>
                <a:cs typeface="+mn-cs"/>
              </a:rPr>
              <a:t> can generate both environmental and economic </a:t>
            </a:r>
            <a:r>
              <a:rPr kumimoji="1" lang="en-US" altLang="ja-JP" sz="1200" u="sng" kern="1200" dirty="0">
                <a:solidFill>
                  <a:schemeClr val="tx1"/>
                </a:solidFill>
                <a:effectLst/>
                <a:latin typeface="+mn-lt"/>
                <a:ea typeface="+mn-ea"/>
                <a:cs typeface="+mn-cs"/>
              </a:rPr>
              <a:t>benefits</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US"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32</a:t>
            </a:fld>
            <a:endParaRPr kumimoji="1" lang="ja-JP" altLang="en-US"/>
          </a:p>
        </p:txBody>
      </p:sp>
    </p:spTree>
    <p:extLst>
      <p:ext uri="{BB962C8B-B14F-4D97-AF65-F5344CB8AC3E}">
        <p14:creationId xmlns:p14="http://schemas.microsoft.com/office/powerpoint/2010/main" val="3631862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234FA51-4B51-44F5-91B0-64957912C709}" type="slidenum">
              <a:rPr kumimoji="1" lang="ja-JP" altLang="en-US" smtClean="0"/>
              <a:t>33</a:t>
            </a:fld>
            <a:endParaRPr kumimoji="1" lang="ja-JP" altLang="en-US"/>
          </a:p>
        </p:txBody>
      </p:sp>
    </p:spTree>
    <p:extLst>
      <p:ext uri="{BB962C8B-B14F-4D97-AF65-F5344CB8AC3E}">
        <p14:creationId xmlns:p14="http://schemas.microsoft.com/office/powerpoint/2010/main" val="1898394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ED988-B4E1-2E04-5D6B-1DACDD59AE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4E052B-B744-4268-C02E-9E66440D6D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BFD7960-2188-8659-6AD5-CA6165100855}"/>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First, I would like to show you the basic information results on the number of out-migration from the Tokyo metropolitan area to each region.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Figure 7 shows the number of migrants from the Tokyo metropolitan area to each region and their composition ratios(</a:t>
            </a:r>
            <a:r>
              <a:rPr kumimoji="1" lang="ja-JP" altLang="en-US" sz="1200" kern="1200" dirty="0">
                <a:solidFill>
                  <a:schemeClr val="tx1"/>
                </a:solidFill>
                <a:effectLst/>
                <a:latin typeface="+mn-lt"/>
                <a:ea typeface="+mn-ea"/>
                <a:cs typeface="+mn-cs"/>
              </a:rPr>
              <a:t>レイシオズ</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Chubu area, shown in red, has the largest number of migrants.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believe that there are two reasons why the area is most popular.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Firstly, its good accessibility from anywhere because the Shinkansen passes through the region.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Secondly, its large industrial scale because major Japanese transportation manufacturers, such as Toyota, Suzuki, and Yamaha, are located there.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And, The Kansai area, shown in pink, has the second largest number of migrants.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One reason why this area attracts many people is that it includes major cities such as Osaka, Kyoto, and Kobe.</a:t>
            </a:r>
            <a:endParaRPr kumimoji="1" lang="ja-JP" altLang="ja-JP" sz="1200" kern="1200" dirty="0">
              <a:solidFill>
                <a:schemeClr val="tx1"/>
              </a:solidFill>
              <a:effectLst/>
              <a:latin typeface="+mn-lt"/>
              <a:ea typeface="+mn-ea"/>
              <a:cs typeface="+mn-cs"/>
            </a:endParaRPr>
          </a:p>
          <a:p>
            <a:endParaRPr kumimoji="1" lang="ja-US" altLang="en-US" dirty="0"/>
          </a:p>
        </p:txBody>
      </p:sp>
      <p:sp>
        <p:nvSpPr>
          <p:cNvPr id="4" name="スライド番号プレースホルダー 3">
            <a:extLst>
              <a:ext uri="{FF2B5EF4-FFF2-40B4-BE49-F238E27FC236}">
                <a16:creationId xmlns:a16="http://schemas.microsoft.com/office/drawing/2014/main" id="{807F665A-4CDD-C60D-6EEE-A134C5D1830D}"/>
              </a:ext>
            </a:extLst>
          </p:cNvPr>
          <p:cNvSpPr>
            <a:spLocks noGrp="1"/>
          </p:cNvSpPr>
          <p:nvPr>
            <p:ph type="sldNum" sz="quarter" idx="5"/>
          </p:nvPr>
        </p:nvSpPr>
        <p:spPr/>
        <p:txBody>
          <a:bodyPr/>
          <a:lstStyle/>
          <a:p>
            <a:fld id="{A89E0C6E-02D6-43F5-B6C8-9A3EC293CECA}" type="slidenum">
              <a:rPr kumimoji="1" lang="ja-JP" altLang="en-US" smtClean="0"/>
              <a:t>35</a:t>
            </a:fld>
            <a:endParaRPr kumimoji="1" lang="ja-JP" altLang="en-US"/>
          </a:p>
        </p:txBody>
      </p:sp>
    </p:spTree>
    <p:extLst>
      <p:ext uri="{BB962C8B-B14F-4D97-AF65-F5344CB8AC3E}">
        <p14:creationId xmlns:p14="http://schemas.microsoft.com/office/powerpoint/2010/main" val="2915032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180A9-9755-9A0B-6EEE-33558610A5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1BF1453-7127-1FC6-8937-1684D10B2D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A4B7AC-C901-D3BE-4562-D86C779E0646}"/>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Figure 8 shows the number of migrants from the Tokyo metropolitan area by age group and gender, together with their composition ratios.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From the perspective of age group, those aged 20–29 and 30–39 account for large shares. This is considered life-stage events, such as U-turn employment and job transfers.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From perspective of gender, men account for a larger share. This may also be due to work-related reasons, such as job transfers.</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a:extLst>
              <a:ext uri="{FF2B5EF4-FFF2-40B4-BE49-F238E27FC236}">
                <a16:creationId xmlns:a16="http://schemas.microsoft.com/office/drawing/2014/main" id="{8E6513D0-D95E-2865-6A44-6398B396E2E0}"/>
              </a:ext>
            </a:extLst>
          </p:cNvPr>
          <p:cNvSpPr>
            <a:spLocks noGrp="1"/>
          </p:cNvSpPr>
          <p:nvPr>
            <p:ph type="sldNum" sz="quarter" idx="5"/>
          </p:nvPr>
        </p:nvSpPr>
        <p:spPr/>
        <p:txBody>
          <a:bodyPr/>
          <a:lstStyle/>
          <a:p>
            <a:fld id="{A89E0C6E-02D6-43F5-B6C8-9A3EC293CECA}" type="slidenum">
              <a:rPr kumimoji="1" lang="ja-JP" altLang="en-US" smtClean="0"/>
              <a:t>36</a:t>
            </a:fld>
            <a:endParaRPr kumimoji="1" lang="ja-JP" altLang="en-US"/>
          </a:p>
        </p:txBody>
      </p:sp>
    </p:spTree>
    <p:extLst>
      <p:ext uri="{BB962C8B-B14F-4D97-AF65-F5344CB8AC3E}">
        <p14:creationId xmlns:p14="http://schemas.microsoft.com/office/powerpoint/2010/main" val="1728457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F7FD-90FC-42BB-50DC-08810BDC14C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969CBD-8479-B789-9D93-C8512CCE6E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4D2F765-F9DA-E11B-F439-3F1980EA81CE}"/>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I would like to talk about the average income by age and gender group in Figure 9. bule bar is the average income of male in each age group.  yellow bar is the average income of female in each age group. In terms of male, its income increases up to the 50–59 age group, strongly reflecting Japan’s seniority(</a:t>
            </a:r>
            <a:r>
              <a:rPr kumimoji="1" lang="ja-JP" altLang="en-US" sz="1200" kern="1200" dirty="0">
                <a:solidFill>
                  <a:schemeClr val="tx1"/>
                </a:solidFill>
                <a:effectLst/>
                <a:latin typeface="+mn-lt"/>
                <a:ea typeface="+mn-ea"/>
                <a:cs typeface="+mn-cs"/>
              </a:rPr>
              <a:t>シニアリティ</a:t>
            </a:r>
            <a:r>
              <a:rPr kumimoji="1" lang="en-US" altLang="ja-JP" sz="1200" kern="1200" dirty="0">
                <a:solidFill>
                  <a:schemeClr val="tx1"/>
                </a:solidFill>
                <a:effectLst/>
                <a:latin typeface="+mn-lt"/>
                <a:ea typeface="+mn-ea"/>
                <a:cs typeface="+mn-cs"/>
              </a:rPr>
              <a:t>)-based employment system. In contrast, Femal’s income remains at similar levels across age groups. The results also indicate gender income gap.</a:t>
            </a:r>
            <a:endParaRPr kumimoji="1" lang="ja-JP" altLang="ja-JP" sz="1200" kern="1200" dirty="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C9B69D2B-EEC2-856E-65F5-6DCAE735170A}"/>
              </a:ext>
            </a:extLst>
          </p:cNvPr>
          <p:cNvSpPr>
            <a:spLocks noGrp="1"/>
          </p:cNvSpPr>
          <p:nvPr>
            <p:ph type="sldNum" sz="quarter" idx="5"/>
          </p:nvPr>
        </p:nvSpPr>
        <p:spPr/>
        <p:txBody>
          <a:bodyPr/>
          <a:lstStyle/>
          <a:p>
            <a:fld id="{A89E0C6E-02D6-43F5-B6C8-9A3EC293CECA}" type="slidenum">
              <a:rPr kumimoji="1" lang="ja-JP" altLang="en-US" smtClean="0"/>
              <a:t>37</a:t>
            </a:fld>
            <a:endParaRPr kumimoji="1" lang="ja-JP" altLang="en-US"/>
          </a:p>
        </p:txBody>
      </p:sp>
    </p:spTree>
    <p:extLst>
      <p:ext uri="{BB962C8B-B14F-4D97-AF65-F5344CB8AC3E}">
        <p14:creationId xmlns:p14="http://schemas.microsoft.com/office/powerpoint/2010/main" val="1077684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49EFC-A47D-92A4-189A-CD9A985D0C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CC04BB-125E-B178-F043-805A6BADBC3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0B3047-9496-13D8-46A1-59A6FC72DE6B}"/>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I would like to talk about the average income by age and gender group in Figure 9. bule bar is the average income of male in each age group.  yellow bar is the average income of female in each age group. In terms of male, its income increases up to the 50–59 age group, strongly reflecting Japan’s seniority(</a:t>
            </a:r>
            <a:r>
              <a:rPr kumimoji="1" lang="ja-JP" altLang="en-US" sz="1200" kern="1200" dirty="0">
                <a:solidFill>
                  <a:schemeClr val="tx1"/>
                </a:solidFill>
                <a:effectLst/>
                <a:latin typeface="+mn-lt"/>
                <a:ea typeface="+mn-ea"/>
                <a:cs typeface="+mn-cs"/>
              </a:rPr>
              <a:t>シニアリティ</a:t>
            </a:r>
            <a:r>
              <a:rPr kumimoji="1" lang="en-US" altLang="ja-JP" sz="1200" kern="1200" dirty="0">
                <a:solidFill>
                  <a:schemeClr val="tx1"/>
                </a:solidFill>
                <a:effectLst/>
                <a:latin typeface="+mn-lt"/>
                <a:ea typeface="+mn-ea"/>
                <a:cs typeface="+mn-cs"/>
              </a:rPr>
              <a:t>)-based employment system. In contrast, Femal’s income remains at similar levels across age groups. The results also indicate gender income gap.</a:t>
            </a:r>
            <a:endParaRPr kumimoji="1" lang="ja-JP" altLang="ja-JP" sz="1200" kern="1200" dirty="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F8B26BF5-4466-0A2E-FA9B-2FCBBD0B7111}"/>
              </a:ext>
            </a:extLst>
          </p:cNvPr>
          <p:cNvSpPr>
            <a:spLocks noGrp="1"/>
          </p:cNvSpPr>
          <p:nvPr>
            <p:ph type="sldNum" sz="quarter" idx="5"/>
          </p:nvPr>
        </p:nvSpPr>
        <p:spPr/>
        <p:txBody>
          <a:bodyPr/>
          <a:lstStyle/>
          <a:p>
            <a:fld id="{A89E0C6E-02D6-43F5-B6C8-9A3EC293CECA}" type="slidenum">
              <a:rPr kumimoji="1" lang="ja-JP" altLang="en-US" smtClean="0"/>
              <a:t>38</a:t>
            </a:fld>
            <a:endParaRPr kumimoji="1" lang="ja-JP" altLang="en-US"/>
          </a:p>
        </p:txBody>
      </p:sp>
    </p:spTree>
    <p:extLst>
      <p:ext uri="{BB962C8B-B14F-4D97-AF65-F5344CB8AC3E}">
        <p14:creationId xmlns:p14="http://schemas.microsoft.com/office/powerpoint/2010/main" val="4014300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47B49-6398-58CA-A1EB-D75A5791A1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A4ED12D-651A-2552-CA44-4D4672D46C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A0BE8D-5B8C-067D-F6D3-7C3AB258D544}"/>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I would like to talk about the average income by age and gender group in Figure 9. bule bar is the average income of male in each age group.  yellow bar is the average income of female in each age group. In terms of male, its income increases up to the 50–59 age group, strongly reflecting Japan’s seniority(</a:t>
            </a:r>
            <a:r>
              <a:rPr kumimoji="1" lang="ja-JP" altLang="en-US" sz="1200" kern="1200" dirty="0">
                <a:solidFill>
                  <a:schemeClr val="tx1"/>
                </a:solidFill>
                <a:effectLst/>
                <a:latin typeface="+mn-lt"/>
                <a:ea typeface="+mn-ea"/>
                <a:cs typeface="+mn-cs"/>
              </a:rPr>
              <a:t>シニアリティ</a:t>
            </a:r>
            <a:r>
              <a:rPr kumimoji="1" lang="en-US" altLang="ja-JP" sz="1200" kern="1200" dirty="0">
                <a:solidFill>
                  <a:schemeClr val="tx1"/>
                </a:solidFill>
                <a:effectLst/>
                <a:latin typeface="+mn-lt"/>
                <a:ea typeface="+mn-ea"/>
                <a:cs typeface="+mn-cs"/>
              </a:rPr>
              <a:t>)-based employment system. In contrast, Femal’s income remains at similar levels across age groups. The results also indicate gender income gap.</a:t>
            </a:r>
            <a:endParaRPr kumimoji="1" lang="ja-JP" altLang="ja-JP" sz="1200" kern="1200" dirty="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36FB873B-BE9D-823F-A97A-1C1C9CF10C84}"/>
              </a:ext>
            </a:extLst>
          </p:cNvPr>
          <p:cNvSpPr>
            <a:spLocks noGrp="1"/>
          </p:cNvSpPr>
          <p:nvPr>
            <p:ph type="sldNum" sz="quarter" idx="5"/>
          </p:nvPr>
        </p:nvSpPr>
        <p:spPr/>
        <p:txBody>
          <a:bodyPr/>
          <a:lstStyle/>
          <a:p>
            <a:fld id="{A89E0C6E-02D6-43F5-B6C8-9A3EC293CECA}" type="slidenum">
              <a:rPr kumimoji="1" lang="ja-JP" altLang="en-US" smtClean="0"/>
              <a:t>39</a:t>
            </a:fld>
            <a:endParaRPr kumimoji="1" lang="ja-JP" altLang="en-US"/>
          </a:p>
        </p:txBody>
      </p:sp>
    </p:spTree>
    <p:extLst>
      <p:ext uri="{BB962C8B-B14F-4D97-AF65-F5344CB8AC3E}">
        <p14:creationId xmlns:p14="http://schemas.microsoft.com/office/powerpoint/2010/main" val="2941814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E41A6-B791-530F-3D1A-F1E94A5E5A5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A4A8CC-962A-A896-578A-21DF522847A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7046EF6-B343-0478-24F6-CA1CE01309D3}"/>
              </a:ext>
            </a:extLst>
          </p:cNvPr>
          <p:cNvSpPr>
            <a:spLocks noGrp="1"/>
          </p:cNvSpPr>
          <p:nvPr>
            <p:ph type="body" idx="1"/>
          </p:nvPr>
        </p:nvSpPr>
        <p:spPr/>
        <p:txBody>
          <a:bodyPr/>
          <a:lstStyle/>
          <a:p>
            <a:endParaRPr kumimoji="1" lang="ja-US" altLang="en-US" dirty="0"/>
          </a:p>
        </p:txBody>
      </p:sp>
      <p:sp>
        <p:nvSpPr>
          <p:cNvPr id="4" name="スライド番号プレースホルダー 3">
            <a:extLst>
              <a:ext uri="{FF2B5EF4-FFF2-40B4-BE49-F238E27FC236}">
                <a16:creationId xmlns:a16="http://schemas.microsoft.com/office/drawing/2014/main" id="{CBC7FCD0-EA22-78C3-0635-68D8FBE38250}"/>
              </a:ext>
            </a:extLst>
          </p:cNvPr>
          <p:cNvSpPr>
            <a:spLocks noGrp="1"/>
          </p:cNvSpPr>
          <p:nvPr>
            <p:ph type="sldNum" sz="quarter" idx="5"/>
          </p:nvPr>
        </p:nvSpPr>
        <p:spPr/>
        <p:txBody>
          <a:bodyPr/>
          <a:lstStyle/>
          <a:p>
            <a:fld id="{A89E0C6E-02D6-43F5-B6C8-9A3EC293CECA}" type="slidenum">
              <a:rPr kumimoji="1" lang="ja-JP" altLang="en-US" smtClean="0"/>
              <a:t>40</a:t>
            </a:fld>
            <a:endParaRPr kumimoji="1" lang="ja-JP" altLang="en-US"/>
          </a:p>
        </p:txBody>
      </p:sp>
    </p:spTree>
    <p:extLst>
      <p:ext uri="{BB962C8B-B14F-4D97-AF65-F5344CB8AC3E}">
        <p14:creationId xmlns:p14="http://schemas.microsoft.com/office/powerpoint/2010/main" val="1812006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This graph </a:t>
            </a:r>
            <a:r>
              <a:rPr kumimoji="1" lang="en-US" altLang="ja-JP" sz="1200" u="sng" kern="1200" dirty="0">
                <a:solidFill>
                  <a:schemeClr val="tx1"/>
                </a:solidFill>
                <a:effectLst/>
                <a:latin typeface="+mn-lt"/>
                <a:ea typeface="+mn-ea"/>
                <a:cs typeface="+mn-cs"/>
              </a:rPr>
              <a:t>shows</a:t>
            </a:r>
            <a:r>
              <a:rPr kumimoji="1" lang="en-US" altLang="ja-JP" sz="1200" kern="1200" dirty="0">
                <a:solidFill>
                  <a:schemeClr val="tx1"/>
                </a:solidFill>
                <a:effectLst/>
                <a:latin typeface="+mn-lt"/>
                <a:ea typeface="+mn-ea"/>
                <a:cs typeface="+mn-cs"/>
              </a:rPr>
              <a:t> that a map of the Tokyo metropolitan area.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Tokyo is the capital of Japan and the largest city / in terms of both population and economic scale in Japan.</a:t>
            </a:r>
            <a:r>
              <a:rPr kumimoji="1" lang="en-US" altLang="ja-JP" sz="1200" b="1"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area includes(</a:t>
            </a:r>
            <a:r>
              <a:rPr kumimoji="1" lang="ja-JP" altLang="en-US" sz="1200" kern="1200" dirty="0">
                <a:solidFill>
                  <a:schemeClr val="tx1"/>
                </a:solidFill>
                <a:effectLst/>
                <a:latin typeface="+mn-lt"/>
                <a:ea typeface="+mn-ea"/>
                <a:cs typeface="+mn-cs"/>
              </a:rPr>
              <a:t>インクルーズ</a:t>
            </a:r>
            <a:r>
              <a:rPr kumimoji="1" lang="en-US" altLang="ja-JP" sz="1200" kern="1200" dirty="0">
                <a:solidFill>
                  <a:schemeClr val="tx1"/>
                </a:solidFill>
                <a:effectLst/>
                <a:latin typeface="+mn-lt"/>
                <a:ea typeface="+mn-ea"/>
                <a:cs typeface="+mn-cs"/>
              </a:rPr>
              <a:t>) not only Tokyo but also Saitama, Chiba, and Kanagawa </a:t>
            </a:r>
            <a:r>
              <a:rPr kumimoji="1" lang="en-US" altLang="ja-JP" sz="1200" u="sng" kern="1200" dirty="0">
                <a:solidFill>
                  <a:schemeClr val="tx1"/>
                </a:solidFill>
                <a:effectLst/>
                <a:latin typeface="+mn-lt"/>
                <a:ea typeface="+mn-ea"/>
                <a:cs typeface="+mn-cs"/>
              </a:rPr>
              <a:t>Prefectures.</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u="sng" kern="1200" dirty="0">
                <a:solidFill>
                  <a:schemeClr val="tx1"/>
                </a:solidFill>
                <a:effectLst/>
                <a:latin typeface="+mn-lt"/>
                <a:ea typeface="+mn-ea"/>
                <a:cs typeface="+mn-cs"/>
              </a:rPr>
              <a:t>Prefectures</a:t>
            </a:r>
            <a:r>
              <a:rPr kumimoji="1" lang="en-US" altLang="ja-JP" sz="1200" kern="1200" dirty="0">
                <a:solidFill>
                  <a:schemeClr val="tx1"/>
                </a:solidFill>
                <a:effectLst/>
                <a:latin typeface="+mn-lt"/>
                <a:ea typeface="+mn-ea"/>
                <a:cs typeface="+mn-cs"/>
              </a:rPr>
              <a:t> other than Tokyo have continued to bedroom communities and satellite cities.</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4</a:t>
            </a:fld>
            <a:endParaRPr kumimoji="1" lang="ja-JP" altLang="en-US"/>
          </a:p>
        </p:txBody>
      </p:sp>
    </p:spTree>
    <p:extLst>
      <p:ext uri="{BB962C8B-B14F-4D97-AF65-F5344CB8AC3E}">
        <p14:creationId xmlns:p14="http://schemas.microsoft.com/office/powerpoint/2010/main" val="3864405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E157A-3AF5-8480-E8D4-088CAF6BE6F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792DD9-0056-40EC-B4C7-AC49CF305D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88E253-B285-A218-BF03-EB4B57B5BE83}"/>
              </a:ext>
            </a:extLst>
          </p:cNvPr>
          <p:cNvSpPr>
            <a:spLocks noGrp="1"/>
          </p:cNvSpPr>
          <p:nvPr>
            <p:ph type="body" idx="1"/>
          </p:nvPr>
        </p:nvSpPr>
        <p:spPr/>
        <p:txBody>
          <a:bodyPr/>
          <a:lstStyle/>
          <a:p>
            <a:endParaRPr kumimoji="1" lang="ja-US" altLang="en-US" dirty="0"/>
          </a:p>
        </p:txBody>
      </p:sp>
      <p:sp>
        <p:nvSpPr>
          <p:cNvPr id="4" name="スライド番号プレースホルダー 3">
            <a:extLst>
              <a:ext uri="{FF2B5EF4-FFF2-40B4-BE49-F238E27FC236}">
                <a16:creationId xmlns:a16="http://schemas.microsoft.com/office/drawing/2014/main" id="{9D1BD8DF-B97C-1478-71E6-15740888EEB4}"/>
              </a:ext>
            </a:extLst>
          </p:cNvPr>
          <p:cNvSpPr>
            <a:spLocks noGrp="1"/>
          </p:cNvSpPr>
          <p:nvPr>
            <p:ph type="sldNum" sz="quarter" idx="5"/>
          </p:nvPr>
        </p:nvSpPr>
        <p:spPr/>
        <p:txBody>
          <a:bodyPr/>
          <a:lstStyle/>
          <a:p>
            <a:fld id="{A89E0C6E-02D6-43F5-B6C8-9A3EC293CECA}" type="slidenum">
              <a:rPr kumimoji="1" lang="ja-JP" altLang="en-US" smtClean="0"/>
              <a:t>41</a:t>
            </a:fld>
            <a:endParaRPr kumimoji="1" lang="ja-JP" altLang="en-US"/>
          </a:p>
        </p:txBody>
      </p:sp>
    </p:spTree>
    <p:extLst>
      <p:ext uri="{BB962C8B-B14F-4D97-AF65-F5344CB8AC3E}">
        <p14:creationId xmlns:p14="http://schemas.microsoft.com/office/powerpoint/2010/main" val="2462984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D9791-2BD5-3842-A67B-11E525274B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0EEF7E-5821-A083-A2A8-CDA79F525E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B75C821-E185-8BD8-4A0D-AD4D74A2A0EF}"/>
              </a:ext>
            </a:extLst>
          </p:cNvPr>
          <p:cNvSpPr>
            <a:spLocks noGrp="1"/>
          </p:cNvSpPr>
          <p:nvPr>
            <p:ph type="body" idx="1"/>
          </p:nvPr>
        </p:nvSpPr>
        <p:spPr/>
        <p:txBody>
          <a:bodyPr/>
          <a:lstStyle/>
          <a:p>
            <a:endParaRPr kumimoji="1" lang="ja-US" altLang="en-US" dirty="0"/>
          </a:p>
        </p:txBody>
      </p:sp>
      <p:sp>
        <p:nvSpPr>
          <p:cNvPr id="4" name="スライド番号プレースホルダー 3">
            <a:extLst>
              <a:ext uri="{FF2B5EF4-FFF2-40B4-BE49-F238E27FC236}">
                <a16:creationId xmlns:a16="http://schemas.microsoft.com/office/drawing/2014/main" id="{1A842331-0857-A3DD-1A68-3A0AD1143958}"/>
              </a:ext>
            </a:extLst>
          </p:cNvPr>
          <p:cNvSpPr>
            <a:spLocks noGrp="1"/>
          </p:cNvSpPr>
          <p:nvPr>
            <p:ph type="sldNum" sz="quarter" idx="5"/>
          </p:nvPr>
        </p:nvSpPr>
        <p:spPr/>
        <p:txBody>
          <a:bodyPr/>
          <a:lstStyle/>
          <a:p>
            <a:fld id="{A89E0C6E-02D6-43F5-B6C8-9A3EC293CECA}" type="slidenum">
              <a:rPr kumimoji="1" lang="ja-JP" altLang="en-US" smtClean="0"/>
              <a:t>42</a:t>
            </a:fld>
            <a:endParaRPr kumimoji="1" lang="ja-JP" altLang="en-US"/>
          </a:p>
        </p:txBody>
      </p:sp>
    </p:spTree>
    <p:extLst>
      <p:ext uri="{BB962C8B-B14F-4D97-AF65-F5344CB8AC3E}">
        <p14:creationId xmlns:p14="http://schemas.microsoft.com/office/powerpoint/2010/main" val="3141190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C19DB-BBBD-D4FD-D8FF-04885082170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407810-15B3-6D2B-835F-C67B11474A6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8238788-1764-246B-A767-6B13721E6E22}"/>
              </a:ext>
            </a:extLst>
          </p:cNvPr>
          <p:cNvSpPr>
            <a:spLocks noGrp="1"/>
          </p:cNvSpPr>
          <p:nvPr>
            <p:ph type="body" idx="1"/>
          </p:nvPr>
        </p:nvSpPr>
        <p:spPr/>
        <p:txBody>
          <a:bodyPr/>
          <a:lstStyle/>
          <a:p>
            <a:endParaRPr kumimoji="1" lang="ja-US" altLang="en-US" dirty="0"/>
          </a:p>
        </p:txBody>
      </p:sp>
      <p:sp>
        <p:nvSpPr>
          <p:cNvPr id="4" name="スライド番号プレースホルダー 3">
            <a:extLst>
              <a:ext uri="{FF2B5EF4-FFF2-40B4-BE49-F238E27FC236}">
                <a16:creationId xmlns:a16="http://schemas.microsoft.com/office/drawing/2014/main" id="{F969D3A7-9A12-EC88-8CFB-B2ACD2932AAA}"/>
              </a:ext>
            </a:extLst>
          </p:cNvPr>
          <p:cNvSpPr>
            <a:spLocks noGrp="1"/>
          </p:cNvSpPr>
          <p:nvPr>
            <p:ph type="sldNum" sz="quarter" idx="5"/>
          </p:nvPr>
        </p:nvSpPr>
        <p:spPr/>
        <p:txBody>
          <a:bodyPr/>
          <a:lstStyle/>
          <a:p>
            <a:fld id="{A89E0C6E-02D6-43F5-B6C8-9A3EC293CECA}" type="slidenum">
              <a:rPr kumimoji="1" lang="ja-JP" altLang="en-US" smtClean="0"/>
              <a:t>43</a:t>
            </a:fld>
            <a:endParaRPr kumimoji="1" lang="ja-JP" altLang="en-US"/>
          </a:p>
        </p:txBody>
      </p:sp>
    </p:spTree>
    <p:extLst>
      <p:ext uri="{BB962C8B-B14F-4D97-AF65-F5344CB8AC3E}">
        <p14:creationId xmlns:p14="http://schemas.microsoft.com/office/powerpoint/2010/main" val="102594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Next, I will introduce some problems caused(</a:t>
            </a:r>
            <a:r>
              <a:rPr kumimoji="1" lang="ja-JP" altLang="en-US" sz="1200" kern="1200" dirty="0">
                <a:solidFill>
                  <a:schemeClr val="tx1"/>
                </a:solidFill>
                <a:effectLst/>
                <a:latin typeface="+mn-lt"/>
                <a:ea typeface="+mn-ea"/>
                <a:cs typeface="+mn-cs"/>
              </a:rPr>
              <a:t>コーズド</a:t>
            </a:r>
            <a:r>
              <a:rPr kumimoji="1" lang="en-US" altLang="ja-JP" sz="1200" kern="1200" dirty="0">
                <a:solidFill>
                  <a:schemeClr val="tx1"/>
                </a:solidFill>
                <a:effectLst/>
                <a:latin typeface="+mn-lt"/>
                <a:ea typeface="+mn-ea"/>
                <a:cs typeface="+mn-cs"/>
              </a:rPr>
              <a:t>) by serious overconcentration in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area.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For example, there is the risk of a huge earthquake hitting Tokyo, so if that happens, Japan as a whole will suffer a serious impact. In addition, there are heat island phenomenon and an increase in prices and rents.</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5</a:t>
            </a:fld>
            <a:endParaRPr kumimoji="1" lang="ja-JP" altLang="en-US"/>
          </a:p>
        </p:txBody>
      </p:sp>
    </p:spTree>
    <p:extLst>
      <p:ext uri="{BB962C8B-B14F-4D97-AF65-F5344CB8AC3E}">
        <p14:creationId xmlns:p14="http://schemas.microsoft.com/office/powerpoint/2010/main" val="2532788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In contrast, rural(</a:t>
            </a:r>
            <a:r>
              <a:rPr kumimoji="1" lang="ja-JP" altLang="en-US" sz="1200" kern="1200" dirty="0">
                <a:solidFill>
                  <a:schemeClr val="tx1"/>
                </a:solidFill>
                <a:effectLst/>
                <a:latin typeface="+mn-lt"/>
                <a:ea typeface="+mn-ea"/>
                <a:cs typeface="+mn-cs"/>
              </a:rPr>
              <a:t>ルーロー</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areas</a:t>
            </a:r>
            <a:r>
              <a:rPr kumimoji="1" lang="en-US" altLang="ja-JP" sz="1200" kern="1200" dirty="0">
                <a:solidFill>
                  <a:schemeClr val="tx1"/>
                </a:solidFill>
                <a:effectLst/>
                <a:latin typeface="+mn-lt"/>
                <a:ea typeface="+mn-ea"/>
                <a:cs typeface="+mn-cs"/>
              </a:rPr>
              <a:t> face serious </a:t>
            </a:r>
            <a:r>
              <a:rPr kumimoji="1" lang="en-US" altLang="ja-JP" sz="1200" u="sng" kern="1200" dirty="0">
                <a:solidFill>
                  <a:schemeClr val="tx1"/>
                </a:solidFill>
                <a:effectLst/>
                <a:latin typeface="+mn-lt"/>
                <a:ea typeface="+mn-ea"/>
                <a:cs typeface="+mn-cs"/>
              </a:rPr>
              <a:t>problems</a:t>
            </a:r>
            <a:r>
              <a:rPr kumimoji="1" lang="en-US" altLang="ja-JP" sz="1200" kern="1200" dirty="0">
                <a:solidFill>
                  <a:schemeClr val="tx1"/>
                </a:solidFill>
                <a:effectLst/>
                <a:latin typeface="+mn-lt"/>
                <a:ea typeface="+mn-ea"/>
                <a:cs typeface="+mn-cs"/>
              </a:rPr>
              <a:t> / due to the decrease in population.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That</a:t>
            </a:r>
            <a:r>
              <a:rPr kumimoji="1" lang="en-US" altLang="ja-JP" sz="1200" u="sng" kern="1200" dirty="0">
                <a:solidFill>
                  <a:schemeClr val="tx1"/>
                </a:solidFill>
                <a:effectLst/>
                <a:latin typeface="+mn-lt"/>
                <a:ea typeface="+mn-ea"/>
                <a:cs typeface="+mn-cs"/>
              </a:rPr>
              <a:t> leads </a:t>
            </a:r>
            <a:r>
              <a:rPr kumimoji="1" lang="en-US" altLang="ja-JP" sz="1200" kern="1200" dirty="0">
                <a:solidFill>
                  <a:schemeClr val="tx1"/>
                </a:solidFill>
                <a:effectLst/>
                <a:latin typeface="+mn-lt"/>
                <a:ea typeface="+mn-ea"/>
                <a:cs typeface="+mn-cs"/>
              </a:rPr>
              <a:t>to some </a:t>
            </a:r>
            <a:r>
              <a:rPr kumimoji="1" lang="en-US" altLang="ja-JP" sz="1200" u="sng" kern="1200" dirty="0">
                <a:solidFill>
                  <a:schemeClr val="tx1"/>
                </a:solidFill>
                <a:effectLst/>
                <a:latin typeface="+mn-lt"/>
                <a:ea typeface="+mn-ea"/>
                <a:cs typeface="+mn-cs"/>
              </a:rPr>
              <a:t>problems</a:t>
            </a:r>
            <a:r>
              <a:rPr kumimoji="1" lang="en-US" altLang="ja-JP" sz="1200" kern="1200" dirty="0">
                <a:solidFill>
                  <a:schemeClr val="tx1"/>
                </a:solidFill>
                <a:effectLst/>
                <a:latin typeface="+mn-lt"/>
                <a:ea typeface="+mn-ea"/>
                <a:cs typeface="+mn-cs"/>
              </a:rPr>
              <a:t>, for example, / shrinking its economy and declining the diversity of jobs and services. </a:t>
            </a:r>
          </a:p>
          <a:p>
            <a:r>
              <a:rPr kumimoji="1" lang="en-US" altLang="ja-JP" sz="1200" kern="1200" dirty="0">
                <a:solidFill>
                  <a:schemeClr val="tx1"/>
                </a:solidFill>
                <a:effectLst/>
                <a:latin typeface="+mn-lt"/>
                <a:ea typeface="+mn-ea"/>
                <a:cs typeface="+mn-cs"/>
              </a:rPr>
              <a:t>This photo </a:t>
            </a:r>
            <a:r>
              <a:rPr kumimoji="1" lang="en-US" altLang="ja-JP" sz="1200" u="sng" kern="1200" dirty="0">
                <a:solidFill>
                  <a:schemeClr val="tx1"/>
                </a:solidFill>
                <a:effectLst/>
                <a:latin typeface="+mn-lt"/>
                <a:ea typeface="+mn-ea"/>
                <a:cs typeface="+mn-cs"/>
              </a:rPr>
              <a:t>shows</a:t>
            </a:r>
            <a:r>
              <a:rPr kumimoji="1" lang="en-US" altLang="ja-JP" sz="1200" kern="1200" dirty="0">
                <a:solidFill>
                  <a:schemeClr val="tx1"/>
                </a:solidFill>
                <a:effectLst/>
                <a:latin typeface="+mn-lt"/>
                <a:ea typeface="+mn-ea"/>
                <a:cs typeface="+mn-cs"/>
              </a:rPr>
              <a:t> a street lined with closed </a:t>
            </a:r>
            <a:r>
              <a:rPr kumimoji="1" lang="en-US" altLang="ja-JP" sz="1200" u="sng" kern="1200" dirty="0">
                <a:solidFill>
                  <a:schemeClr val="tx1"/>
                </a:solidFill>
                <a:effectLst/>
                <a:latin typeface="+mn-lt"/>
                <a:ea typeface="+mn-ea"/>
                <a:cs typeface="+mn-cs"/>
              </a:rPr>
              <a:t>shops</a:t>
            </a:r>
            <a:r>
              <a:rPr kumimoji="1" lang="en-US" altLang="ja-JP" sz="1200" kern="1200" dirty="0">
                <a:solidFill>
                  <a:schemeClr val="tx1"/>
                </a:solidFill>
                <a:effectLst/>
                <a:latin typeface="+mn-lt"/>
                <a:ea typeface="+mn-ea"/>
                <a:cs typeface="+mn-cs"/>
              </a:rPr>
              <a:t>. </a:t>
            </a:r>
          </a:p>
          <a:p>
            <a:r>
              <a:rPr kumimoji="1" lang="en-US" altLang="ja-JP" sz="1200" kern="1200" dirty="0">
                <a:solidFill>
                  <a:schemeClr val="tx1"/>
                </a:solidFill>
                <a:effectLst/>
                <a:latin typeface="+mn-lt"/>
                <a:ea typeface="+mn-ea"/>
                <a:cs typeface="+mn-cs"/>
              </a:rPr>
              <a:t>This scene has become common across Japan.</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6</a:t>
            </a:fld>
            <a:endParaRPr kumimoji="1" lang="ja-JP" altLang="en-US"/>
          </a:p>
        </p:txBody>
      </p:sp>
    </p:spTree>
    <p:extLst>
      <p:ext uri="{BB962C8B-B14F-4D97-AF65-F5344CB8AC3E}">
        <p14:creationId xmlns:p14="http://schemas.microsoft.com/office/powerpoint/2010/main" val="317996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Against this background, / the national government and local government take some </a:t>
            </a:r>
            <a:r>
              <a:rPr kumimoji="1" lang="en-US" altLang="ja-JP" sz="1200" u="sng" kern="1200" dirty="0">
                <a:solidFill>
                  <a:schemeClr val="tx1"/>
                </a:solidFill>
                <a:effectLst/>
                <a:latin typeface="+mn-lt"/>
                <a:ea typeface="+mn-ea"/>
                <a:cs typeface="+mn-cs"/>
              </a:rPr>
              <a:t>actions</a:t>
            </a:r>
            <a:r>
              <a:rPr kumimoji="1" lang="en-US" altLang="ja-JP" sz="1200" kern="1200" dirty="0">
                <a:solidFill>
                  <a:schemeClr val="tx1"/>
                </a:solidFill>
                <a:effectLst/>
                <a:latin typeface="+mn-lt"/>
                <a:ea typeface="+mn-ea"/>
                <a:cs typeface="+mn-cs"/>
              </a:rPr>
              <a:t>. For example, national government set the Digital Garden City Nation Initiative, / it aims to resolve(</a:t>
            </a:r>
            <a:r>
              <a:rPr kumimoji="1" lang="ja-JP" altLang="en-US" sz="1200" kern="1200" dirty="0">
                <a:solidFill>
                  <a:schemeClr val="tx1"/>
                </a:solidFill>
                <a:effectLst/>
                <a:latin typeface="+mn-lt"/>
                <a:ea typeface="+mn-ea"/>
                <a:cs typeface="+mn-cs"/>
              </a:rPr>
              <a:t>リソーブ</a:t>
            </a:r>
            <a:r>
              <a:rPr kumimoji="1" lang="en-US" altLang="ja-JP" sz="1200" kern="1200" dirty="0">
                <a:solidFill>
                  <a:schemeClr val="tx1"/>
                </a:solidFill>
                <a:effectLst/>
                <a:latin typeface="+mn-lt"/>
                <a:ea typeface="+mn-ea"/>
                <a:cs typeface="+mn-cs"/>
              </a:rPr>
              <a:t>) overconcentration in Tokyo metropolitan area.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initiative has target index that a net outflow of 10,000 people from Tokyo metropolitan area. Also, local </a:t>
            </a:r>
            <a:r>
              <a:rPr kumimoji="1" lang="en-US" altLang="ja-JP" sz="1200" u="sng" kern="1200" dirty="0">
                <a:solidFill>
                  <a:schemeClr val="tx1"/>
                </a:solidFill>
                <a:effectLst/>
                <a:latin typeface="+mn-lt"/>
                <a:ea typeface="+mn-ea"/>
                <a:cs typeface="+mn-cs"/>
              </a:rPr>
              <a:t>governments</a:t>
            </a:r>
            <a:r>
              <a:rPr kumimoji="1" lang="en-US" altLang="ja-JP" sz="1200" kern="1200" dirty="0">
                <a:solidFill>
                  <a:schemeClr val="tx1"/>
                </a:solidFill>
                <a:effectLst/>
                <a:latin typeface="+mn-lt"/>
                <a:ea typeface="+mn-ea"/>
                <a:cs typeface="+mn-cs"/>
              </a:rPr>
              <a:t> provide migration subsidies to attract </a:t>
            </a:r>
            <a:r>
              <a:rPr kumimoji="1" lang="en-US" altLang="ja-JP" sz="1200" u="sng" kern="1200" dirty="0">
                <a:solidFill>
                  <a:schemeClr val="tx1"/>
                </a:solidFill>
                <a:effectLst/>
                <a:latin typeface="+mn-lt"/>
                <a:ea typeface="+mn-ea"/>
                <a:cs typeface="+mn-cs"/>
              </a:rPr>
              <a:t>migrants</a:t>
            </a:r>
            <a:r>
              <a:rPr kumimoji="1" lang="en-US" altLang="ja-JP" sz="1200" kern="1200" dirty="0">
                <a:solidFill>
                  <a:schemeClr val="tx1"/>
                </a:solidFill>
                <a:effectLst/>
                <a:latin typeface="+mn-lt"/>
                <a:ea typeface="+mn-ea"/>
                <a:cs typeface="+mn-cs"/>
              </a:rPr>
              <a:t> and </a:t>
            </a:r>
            <a:r>
              <a:rPr kumimoji="1" lang="en-US" altLang="ja-JP" sz="1200" u="sng" kern="1200" dirty="0">
                <a:solidFill>
                  <a:schemeClr val="tx1"/>
                </a:solidFill>
                <a:effectLst/>
                <a:latin typeface="+mn-lt"/>
                <a:ea typeface="+mn-ea"/>
                <a:cs typeface="+mn-cs"/>
              </a:rPr>
              <a:t>businesses</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7</a:t>
            </a:fld>
            <a:endParaRPr kumimoji="1" lang="ja-JP" altLang="en-US"/>
          </a:p>
        </p:txBody>
      </p:sp>
    </p:spTree>
    <p:extLst>
      <p:ext uri="{BB962C8B-B14F-4D97-AF65-F5344CB8AC3E}">
        <p14:creationId xmlns:p14="http://schemas.microsoft.com/office/powerpoint/2010/main" val="91537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But we have a question here,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Could population migration also have negative </a:t>
            </a:r>
            <a:r>
              <a:rPr kumimoji="1" lang="en-US" altLang="ja-JP" sz="1200" u="sng" kern="1200" dirty="0">
                <a:solidFill>
                  <a:schemeClr val="tx1"/>
                </a:solidFill>
                <a:effectLst/>
                <a:latin typeface="+mn-lt"/>
                <a:ea typeface="+mn-ea"/>
                <a:cs typeface="+mn-cs"/>
              </a:rPr>
              <a:t>effects</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This time, we focus on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environmental </a:t>
            </a:r>
            <a:r>
              <a:rPr kumimoji="1" lang="en-US" altLang="ja-JP" sz="1200" u="sng" kern="1200" dirty="0">
                <a:solidFill>
                  <a:schemeClr val="tx1"/>
                </a:solidFill>
                <a:effectLst/>
                <a:latin typeface="+mn-lt"/>
                <a:ea typeface="+mn-ea"/>
                <a:cs typeface="+mn-cs"/>
              </a:rPr>
              <a:t>impacts</a:t>
            </a:r>
            <a:r>
              <a:rPr kumimoji="1" lang="en-US" altLang="ja-JP" sz="1200" kern="1200" dirty="0">
                <a:solidFill>
                  <a:schemeClr val="tx1"/>
                </a:solidFill>
                <a:effectLst/>
                <a:latin typeface="+mn-lt"/>
                <a:ea typeface="+mn-ea"/>
                <a:cs typeface="+mn-cs"/>
              </a:rPr>
              <a:t> through population migration, because there are several previous </a:t>
            </a:r>
            <a:r>
              <a:rPr kumimoji="1" lang="en-US" altLang="ja-JP" sz="1200" u="sng" kern="1200" dirty="0">
                <a:solidFill>
                  <a:schemeClr val="tx1"/>
                </a:solidFill>
                <a:effectLst/>
                <a:latin typeface="+mn-lt"/>
                <a:ea typeface="+mn-ea"/>
                <a:cs typeface="+mn-cs"/>
              </a:rPr>
              <a:t>researches</a:t>
            </a:r>
            <a:r>
              <a:rPr kumimoji="1" lang="en-US" altLang="ja-JP" sz="1200" kern="1200" dirty="0">
                <a:solidFill>
                  <a:schemeClr val="tx1"/>
                </a:solidFill>
                <a:effectLst/>
                <a:latin typeface="+mn-lt"/>
                <a:ea typeface="+mn-ea"/>
                <a:cs typeface="+mn-cs"/>
              </a:rPr>
              <a:t> / which point out the problem.</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8</a:t>
            </a:fld>
            <a:endParaRPr kumimoji="1" lang="ja-JP" altLang="en-US"/>
          </a:p>
        </p:txBody>
      </p:sp>
    </p:spTree>
    <p:extLst>
      <p:ext uri="{BB962C8B-B14F-4D97-AF65-F5344CB8AC3E}">
        <p14:creationId xmlns:p14="http://schemas.microsoft.com/office/powerpoint/2010/main" val="1550731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Bu at al. estimated how population migration in China </a:t>
            </a:r>
            <a:r>
              <a:rPr kumimoji="1" lang="en-US" altLang="ja-JP" sz="1200" u="sng" kern="1200" dirty="0">
                <a:solidFill>
                  <a:schemeClr val="tx1"/>
                </a:solidFill>
                <a:effectLst/>
                <a:latin typeface="+mn-lt"/>
                <a:ea typeface="+mn-ea"/>
                <a:cs typeface="+mn-cs"/>
              </a:rPr>
              <a:t>changes(</a:t>
            </a:r>
            <a:r>
              <a:rPr kumimoji="1" lang="ja-JP" altLang="en-US" sz="1200" u="sng" kern="1200" dirty="0">
                <a:solidFill>
                  <a:schemeClr val="tx1"/>
                </a:solidFill>
                <a:effectLst/>
                <a:latin typeface="+mn-lt"/>
                <a:ea typeface="+mn-ea"/>
                <a:cs typeface="+mn-cs"/>
              </a:rPr>
              <a:t>チェンジズ</a:t>
            </a:r>
            <a:r>
              <a:rPr kumimoji="1" lang="en-US" altLang="ja-JP" sz="1200" u="sng"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CO₂ </a:t>
            </a:r>
            <a:r>
              <a:rPr kumimoji="1" lang="en-US" altLang="ja-JP" sz="1200" u="sng" kern="1200" dirty="0">
                <a:solidFill>
                  <a:schemeClr val="tx1"/>
                </a:solidFill>
                <a:effectLst/>
                <a:latin typeface="+mn-lt"/>
                <a:ea typeface="+mn-ea"/>
                <a:cs typeface="+mn-cs"/>
              </a:rPr>
              <a:t>emissions</a:t>
            </a:r>
            <a:r>
              <a:rPr kumimoji="1" lang="ja-JP" altLang="en-US" sz="1200" u="none" kern="1200" dirty="0">
                <a:solidFill>
                  <a:schemeClr val="tx1"/>
                </a:solidFill>
                <a:effectLst/>
                <a:latin typeface="+mn-lt"/>
                <a:ea typeface="+mn-ea"/>
                <a:cs typeface="+mn-cs"/>
              </a:rPr>
              <a:t>　</a:t>
            </a:r>
            <a:r>
              <a:rPr kumimoji="1" lang="en-US" altLang="ja-JP" sz="1200" u="none"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using</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Environmentally extended input-output (EEIO) analysis. The </a:t>
            </a:r>
            <a:r>
              <a:rPr kumimoji="1" lang="en-US" altLang="ja-JP" sz="1200" u="sng" kern="1200" dirty="0">
                <a:solidFill>
                  <a:schemeClr val="tx1"/>
                </a:solidFill>
                <a:effectLst/>
                <a:latin typeface="+mn-lt"/>
                <a:ea typeface="+mn-ea"/>
                <a:cs typeface="+mn-cs"/>
              </a:rPr>
              <a:t>results</a:t>
            </a:r>
            <a:r>
              <a:rPr kumimoji="1" lang="en-US" altLang="ja-JP" sz="1200" kern="1200" dirty="0">
                <a:solidFill>
                  <a:schemeClr val="tx1"/>
                </a:solidFill>
                <a:effectLst/>
                <a:latin typeface="+mn-lt"/>
                <a:ea typeface="+mn-ea"/>
                <a:cs typeface="+mn-cs"/>
              </a:rPr>
              <a:t> show that / both direct(</a:t>
            </a:r>
            <a:r>
              <a:rPr kumimoji="1" lang="ja-JP" altLang="en-US" sz="1200" kern="1200" dirty="0">
                <a:solidFill>
                  <a:schemeClr val="tx1"/>
                </a:solidFill>
                <a:effectLst/>
                <a:latin typeface="+mn-lt"/>
                <a:ea typeface="+mn-ea"/>
                <a:cs typeface="+mn-cs"/>
              </a:rPr>
              <a:t>ドゥレクゥトゥ</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and indirect(</a:t>
            </a:r>
            <a:r>
              <a:rPr kumimoji="1" lang="ja-JP" altLang="en-US" sz="1200" kern="1200" dirty="0">
                <a:solidFill>
                  <a:schemeClr val="tx1"/>
                </a:solidFill>
                <a:effectLst/>
                <a:latin typeface="+mn-lt"/>
                <a:ea typeface="+mn-ea"/>
                <a:cs typeface="+mn-cs"/>
              </a:rPr>
              <a:t>インドゥレクゥトゥ</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CO₂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increase.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In particular, they found that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increase in indirect(</a:t>
            </a:r>
            <a:r>
              <a:rPr kumimoji="1" lang="ja-JP" altLang="en-US" sz="1200" kern="1200" dirty="0">
                <a:solidFill>
                  <a:schemeClr val="tx1"/>
                </a:solidFill>
                <a:effectLst/>
                <a:latin typeface="+mn-lt"/>
                <a:ea typeface="+mn-ea"/>
                <a:cs typeface="+mn-cs"/>
              </a:rPr>
              <a:t>インドゥレクゥトゥ</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driven by consumption is the main factor behind </a:t>
            </a:r>
            <a:r>
              <a:rPr kumimoji="1" lang="en-US" altLang="ja-JP" sz="1200" u="sng" kern="1200" dirty="0">
                <a:solidFill>
                  <a:schemeClr val="tx1"/>
                </a:solidFill>
                <a:effectLst/>
                <a:latin typeface="+mn-lt"/>
                <a:ea typeface="+mn-ea"/>
                <a:cs typeface="+mn-cs"/>
              </a:rPr>
              <a:t>the</a:t>
            </a:r>
            <a:r>
              <a:rPr kumimoji="1" lang="en-US" altLang="ja-JP" sz="1200" kern="1200" dirty="0">
                <a:solidFill>
                  <a:schemeClr val="tx1"/>
                </a:solidFill>
                <a:effectLst/>
                <a:latin typeface="+mn-lt"/>
                <a:ea typeface="+mn-ea"/>
                <a:cs typeface="+mn-cs"/>
              </a:rPr>
              <a:t> overall rise - in CO</a:t>
            </a:r>
            <a:r>
              <a:rPr kumimoji="1" lang="en-US" altLang="ja-JP" sz="1200" u="sng" kern="1200" dirty="0">
                <a:solidFill>
                  <a:schemeClr val="tx1"/>
                </a:solidFill>
                <a:effectLst/>
                <a:latin typeface="+mn-lt"/>
                <a:ea typeface="+mn-ea"/>
                <a:cs typeface="+mn-cs"/>
              </a:rPr>
              <a:t>₂ emissions</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　</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And Komatsu </a:t>
            </a:r>
            <a:r>
              <a:rPr kumimoji="1" lang="en-US" altLang="ja-JP" sz="1200" i="1" kern="1200" dirty="0">
                <a:solidFill>
                  <a:schemeClr val="tx1"/>
                </a:solidFill>
                <a:effectLst/>
                <a:latin typeface="+mn-lt"/>
                <a:ea typeface="+mn-ea"/>
                <a:cs typeface="+mn-cs"/>
              </a:rPr>
              <a:t>et, al. </a:t>
            </a:r>
            <a:r>
              <a:rPr kumimoji="1" lang="en-US" altLang="ja-JP" sz="1200" kern="1200" dirty="0">
                <a:solidFill>
                  <a:schemeClr val="tx1"/>
                </a:solidFill>
                <a:effectLst/>
                <a:latin typeface="+mn-lt"/>
                <a:ea typeface="+mn-ea"/>
                <a:cs typeface="+mn-cs"/>
              </a:rPr>
              <a:t>estimated how population migration </a:t>
            </a:r>
            <a:r>
              <a:rPr kumimoji="1" lang="en-US" altLang="ja-JP" sz="1200" u="sng" kern="1200" dirty="0">
                <a:solidFill>
                  <a:schemeClr val="tx1"/>
                </a:solidFill>
                <a:effectLst/>
                <a:latin typeface="+mn-lt"/>
                <a:ea typeface="+mn-ea"/>
                <a:cs typeface="+mn-cs"/>
              </a:rPr>
              <a:t>changes</a:t>
            </a:r>
            <a:r>
              <a:rPr kumimoji="1" lang="en-US" altLang="ja-JP" sz="1200" kern="1200" dirty="0">
                <a:solidFill>
                  <a:schemeClr val="tx1"/>
                </a:solidFill>
                <a:effectLst/>
                <a:latin typeface="+mn-lt"/>
                <a:ea typeface="+mn-ea"/>
                <a:cs typeface="+mn-cs"/>
              </a:rPr>
              <a:t> CO₂ </a:t>
            </a:r>
            <a:r>
              <a:rPr kumimoji="1" lang="en-US" altLang="ja-JP" sz="1200" u="sng" kern="1200" dirty="0">
                <a:solidFill>
                  <a:schemeClr val="tx1"/>
                </a:solidFill>
                <a:effectLst/>
                <a:latin typeface="+mn-lt"/>
                <a:ea typeface="+mn-ea"/>
                <a:cs typeface="+mn-cs"/>
              </a:rPr>
              <a:t>emissions</a:t>
            </a:r>
            <a:r>
              <a:rPr kumimoji="1" lang="en-US" altLang="ja-JP" sz="1200" kern="1200" dirty="0">
                <a:solidFill>
                  <a:schemeClr val="tx1"/>
                </a:solidFill>
                <a:effectLst/>
                <a:latin typeface="+mn-lt"/>
                <a:ea typeface="+mn-ea"/>
                <a:cs typeface="+mn-cs"/>
              </a:rPr>
              <a:t> from the household sector in Hanoi, Vietnam.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 </a:t>
            </a:r>
            <a:r>
              <a:rPr kumimoji="1" lang="en-US" altLang="ja-JP" sz="1200" u="sng" kern="1200" dirty="0">
                <a:solidFill>
                  <a:schemeClr val="tx1"/>
                </a:solidFill>
                <a:effectLst/>
                <a:latin typeface="+mn-lt"/>
                <a:ea typeface="+mn-ea"/>
                <a:cs typeface="+mn-cs"/>
              </a:rPr>
              <a:t>results</a:t>
            </a:r>
            <a:r>
              <a:rPr kumimoji="1" lang="en-US" altLang="ja-JP" sz="1200" kern="1200" dirty="0">
                <a:solidFill>
                  <a:schemeClr val="tx1"/>
                </a:solidFill>
                <a:effectLst/>
                <a:latin typeface="+mn-lt"/>
                <a:ea typeface="+mn-ea"/>
                <a:cs typeface="+mn-cs"/>
              </a:rPr>
              <a:t> show that population migration </a:t>
            </a:r>
            <a:r>
              <a:rPr kumimoji="1" lang="en-US" altLang="ja-JP" sz="1200" u="sng" kern="1200" dirty="0">
                <a:solidFill>
                  <a:schemeClr val="tx1"/>
                </a:solidFill>
                <a:effectLst/>
                <a:latin typeface="+mn-lt"/>
                <a:ea typeface="+mn-ea"/>
                <a:cs typeface="+mn-cs"/>
              </a:rPr>
              <a:t>reduces</a:t>
            </a:r>
            <a:r>
              <a:rPr kumimoji="1" lang="en-US" altLang="ja-JP" sz="1200" kern="1200" dirty="0">
                <a:solidFill>
                  <a:schemeClr val="tx1"/>
                </a:solidFill>
                <a:effectLst/>
                <a:latin typeface="+mn-lt"/>
                <a:ea typeface="+mn-ea"/>
                <a:cs typeface="+mn-cs"/>
              </a:rPr>
              <a:t> CO₂ </a:t>
            </a:r>
            <a:r>
              <a:rPr kumimoji="1" lang="en-US" altLang="ja-JP" sz="1200" u="sng" kern="1200" dirty="0">
                <a:solidFill>
                  <a:schemeClr val="tx1"/>
                </a:solidFill>
                <a:effectLst/>
                <a:latin typeface="+mn-lt"/>
                <a:ea typeface="+mn-ea"/>
                <a:cs typeface="+mn-cs"/>
              </a:rPr>
              <a:t>emissions.</a:t>
            </a:r>
            <a:endParaRPr kumimoji="1" lang="ja-JP" altLang="ja-JP"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89E0C6E-02D6-43F5-B6C8-9A3EC293CECA}" type="slidenum">
              <a:rPr kumimoji="1" lang="ja-JP" altLang="en-US" smtClean="0"/>
              <a:t>9</a:t>
            </a:fld>
            <a:endParaRPr kumimoji="1" lang="ja-JP" altLang="en-US"/>
          </a:p>
        </p:txBody>
      </p:sp>
    </p:spTree>
    <p:extLst>
      <p:ext uri="{BB962C8B-B14F-4D97-AF65-F5344CB8AC3E}">
        <p14:creationId xmlns:p14="http://schemas.microsoft.com/office/powerpoint/2010/main" val="112151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E03B15-A483-903F-05E3-9C809FD66A9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881694B-B0A2-D1CB-3DCE-529A90DA38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D752C7D-8027-5212-2182-64604B325D6E}"/>
              </a:ext>
            </a:extLst>
          </p:cNvPr>
          <p:cNvSpPr>
            <a:spLocks noGrp="1"/>
          </p:cNvSpPr>
          <p:nvPr>
            <p:ph type="dt" sz="half" idx="10"/>
          </p:nvPr>
        </p:nvSpPr>
        <p:spPr/>
        <p:txBody>
          <a:bodyPr/>
          <a:lstStyle/>
          <a:p>
            <a:fld id="{BDB497EF-050A-48AD-9D4E-D768631272A6}" type="datetimeFigureOut">
              <a:rPr kumimoji="1" lang="ja-JP" altLang="en-US" smtClean="0"/>
              <a:t>2026/6/19</a:t>
            </a:fld>
            <a:endParaRPr kumimoji="1" lang="ja-JP" altLang="en-US"/>
          </a:p>
        </p:txBody>
      </p:sp>
      <p:sp>
        <p:nvSpPr>
          <p:cNvPr id="5" name="フッター プレースホルダー 4">
            <a:extLst>
              <a:ext uri="{FF2B5EF4-FFF2-40B4-BE49-F238E27FC236}">
                <a16:creationId xmlns:a16="http://schemas.microsoft.com/office/drawing/2014/main" id="{8414A932-EDB6-5E10-1161-C868BE3B308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C06952-1443-A651-B76E-A930C1E70ED6}"/>
              </a:ext>
            </a:extLst>
          </p:cNvPr>
          <p:cNvSpPr>
            <a:spLocks noGrp="1"/>
          </p:cNvSpPr>
          <p:nvPr>
            <p:ph type="sldNum" sz="quarter" idx="12"/>
          </p:nvPr>
        </p:nvSpPr>
        <p:spPr/>
        <p:txBody>
          <a:body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215007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08C53B-242C-8A86-A21A-4F9DC3C560D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12D5C84-A1F6-4D79-9F3A-EADB19C6D44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BDC69C-79B3-DECC-0F59-D628011DA902}"/>
              </a:ext>
            </a:extLst>
          </p:cNvPr>
          <p:cNvSpPr>
            <a:spLocks noGrp="1"/>
          </p:cNvSpPr>
          <p:nvPr>
            <p:ph type="dt" sz="half" idx="10"/>
          </p:nvPr>
        </p:nvSpPr>
        <p:spPr/>
        <p:txBody>
          <a:bodyPr/>
          <a:lstStyle/>
          <a:p>
            <a:fld id="{BDB497EF-050A-48AD-9D4E-D768631272A6}" type="datetimeFigureOut">
              <a:rPr kumimoji="1" lang="ja-JP" altLang="en-US" smtClean="0"/>
              <a:t>2026/6/19</a:t>
            </a:fld>
            <a:endParaRPr kumimoji="1" lang="ja-JP" altLang="en-US"/>
          </a:p>
        </p:txBody>
      </p:sp>
      <p:sp>
        <p:nvSpPr>
          <p:cNvPr id="5" name="フッター プレースホルダー 4">
            <a:extLst>
              <a:ext uri="{FF2B5EF4-FFF2-40B4-BE49-F238E27FC236}">
                <a16:creationId xmlns:a16="http://schemas.microsoft.com/office/drawing/2014/main" id="{75A60726-D7A1-7CD4-412A-40FC98C133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CB5EFB-F142-E449-F3C0-8757543D0892}"/>
              </a:ext>
            </a:extLst>
          </p:cNvPr>
          <p:cNvSpPr>
            <a:spLocks noGrp="1"/>
          </p:cNvSpPr>
          <p:nvPr>
            <p:ph type="sldNum" sz="quarter" idx="12"/>
          </p:nvPr>
        </p:nvSpPr>
        <p:spPr/>
        <p:txBody>
          <a:body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99641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793E69A-995A-0288-ACBC-9E5E018148E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21DD854-7307-D7E9-AE1E-47B3FEB9F0B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6B869A-8615-F089-CEF9-FA9C14053F4B}"/>
              </a:ext>
            </a:extLst>
          </p:cNvPr>
          <p:cNvSpPr>
            <a:spLocks noGrp="1"/>
          </p:cNvSpPr>
          <p:nvPr>
            <p:ph type="dt" sz="half" idx="10"/>
          </p:nvPr>
        </p:nvSpPr>
        <p:spPr/>
        <p:txBody>
          <a:bodyPr/>
          <a:lstStyle/>
          <a:p>
            <a:fld id="{BDB497EF-050A-48AD-9D4E-D768631272A6}" type="datetimeFigureOut">
              <a:rPr kumimoji="1" lang="ja-JP" altLang="en-US" smtClean="0"/>
              <a:t>2026/6/19</a:t>
            </a:fld>
            <a:endParaRPr kumimoji="1" lang="ja-JP" altLang="en-US"/>
          </a:p>
        </p:txBody>
      </p:sp>
      <p:sp>
        <p:nvSpPr>
          <p:cNvPr id="5" name="フッター プレースホルダー 4">
            <a:extLst>
              <a:ext uri="{FF2B5EF4-FFF2-40B4-BE49-F238E27FC236}">
                <a16:creationId xmlns:a16="http://schemas.microsoft.com/office/drawing/2014/main" id="{C8CB23CE-F4CD-4985-59E3-1AB74C7B0BB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865ACF-9405-CDE9-F23C-691AFD1E30ED}"/>
              </a:ext>
            </a:extLst>
          </p:cNvPr>
          <p:cNvSpPr>
            <a:spLocks noGrp="1"/>
          </p:cNvSpPr>
          <p:nvPr>
            <p:ph type="sldNum" sz="quarter" idx="12"/>
          </p:nvPr>
        </p:nvSpPr>
        <p:spPr/>
        <p:txBody>
          <a:body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58722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342A31-5EE9-D764-5B9A-E3D015ED2D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E0490F0-0DD8-11AB-3995-5FCA6D3E195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D76FDA8-6F95-C19B-A03A-E99D302C6BDB}"/>
              </a:ext>
            </a:extLst>
          </p:cNvPr>
          <p:cNvSpPr>
            <a:spLocks noGrp="1"/>
          </p:cNvSpPr>
          <p:nvPr>
            <p:ph type="dt" sz="half" idx="10"/>
          </p:nvPr>
        </p:nvSpPr>
        <p:spPr/>
        <p:txBody>
          <a:bodyPr/>
          <a:lstStyle/>
          <a:p>
            <a:fld id="{BDB497EF-050A-48AD-9D4E-D768631272A6}" type="datetimeFigureOut">
              <a:rPr kumimoji="1" lang="ja-JP" altLang="en-US" smtClean="0"/>
              <a:t>2026/6/19</a:t>
            </a:fld>
            <a:endParaRPr kumimoji="1" lang="ja-JP" altLang="en-US"/>
          </a:p>
        </p:txBody>
      </p:sp>
      <p:sp>
        <p:nvSpPr>
          <p:cNvPr id="5" name="フッター プレースホルダー 4">
            <a:extLst>
              <a:ext uri="{FF2B5EF4-FFF2-40B4-BE49-F238E27FC236}">
                <a16:creationId xmlns:a16="http://schemas.microsoft.com/office/drawing/2014/main" id="{389FAC48-F049-0A80-63FC-71BDDBFFCE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3B3D6F-A90F-DAEF-8679-47E5B06ADCFA}"/>
              </a:ext>
            </a:extLst>
          </p:cNvPr>
          <p:cNvSpPr>
            <a:spLocks noGrp="1"/>
          </p:cNvSpPr>
          <p:nvPr>
            <p:ph type="sldNum" sz="quarter" idx="12"/>
          </p:nvPr>
        </p:nvSpPr>
        <p:spPr/>
        <p:txBody>
          <a:body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270577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DE46FB-D0AE-D4A1-72E5-E289788254B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2AC7B1-E54B-BFBB-E4B7-96190C5367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70B500B-4F47-CBF7-4E60-A4078264E38E}"/>
              </a:ext>
            </a:extLst>
          </p:cNvPr>
          <p:cNvSpPr>
            <a:spLocks noGrp="1"/>
          </p:cNvSpPr>
          <p:nvPr>
            <p:ph type="dt" sz="half" idx="10"/>
          </p:nvPr>
        </p:nvSpPr>
        <p:spPr/>
        <p:txBody>
          <a:bodyPr/>
          <a:lstStyle/>
          <a:p>
            <a:fld id="{BDB497EF-050A-48AD-9D4E-D768631272A6}" type="datetimeFigureOut">
              <a:rPr kumimoji="1" lang="ja-JP" altLang="en-US" smtClean="0"/>
              <a:t>2026/6/19</a:t>
            </a:fld>
            <a:endParaRPr kumimoji="1" lang="ja-JP" altLang="en-US"/>
          </a:p>
        </p:txBody>
      </p:sp>
      <p:sp>
        <p:nvSpPr>
          <p:cNvPr id="5" name="フッター プレースホルダー 4">
            <a:extLst>
              <a:ext uri="{FF2B5EF4-FFF2-40B4-BE49-F238E27FC236}">
                <a16:creationId xmlns:a16="http://schemas.microsoft.com/office/drawing/2014/main" id="{98AB0BD6-D9B3-A079-8D5B-D905977CBA8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C63D70-7F5D-E446-3125-E9BEC31C7080}"/>
              </a:ext>
            </a:extLst>
          </p:cNvPr>
          <p:cNvSpPr>
            <a:spLocks noGrp="1"/>
          </p:cNvSpPr>
          <p:nvPr>
            <p:ph type="sldNum" sz="quarter" idx="12"/>
          </p:nvPr>
        </p:nvSpPr>
        <p:spPr/>
        <p:txBody>
          <a:body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367356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0EC7E5-51BB-35E9-5EDE-481D8E56C9B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1418B8C-31CF-194E-52EA-74DCB667AD8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025628C-0A01-7B29-D0EE-05E9F987BB1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6405F9C-F064-D8AB-2245-D4DACFEEB79D}"/>
              </a:ext>
            </a:extLst>
          </p:cNvPr>
          <p:cNvSpPr>
            <a:spLocks noGrp="1"/>
          </p:cNvSpPr>
          <p:nvPr>
            <p:ph type="dt" sz="half" idx="10"/>
          </p:nvPr>
        </p:nvSpPr>
        <p:spPr/>
        <p:txBody>
          <a:bodyPr/>
          <a:lstStyle/>
          <a:p>
            <a:fld id="{BDB497EF-050A-48AD-9D4E-D768631272A6}" type="datetimeFigureOut">
              <a:rPr kumimoji="1" lang="ja-JP" altLang="en-US" smtClean="0"/>
              <a:t>2026/6/19</a:t>
            </a:fld>
            <a:endParaRPr kumimoji="1" lang="ja-JP" altLang="en-US"/>
          </a:p>
        </p:txBody>
      </p:sp>
      <p:sp>
        <p:nvSpPr>
          <p:cNvPr id="6" name="フッター プレースホルダー 5">
            <a:extLst>
              <a:ext uri="{FF2B5EF4-FFF2-40B4-BE49-F238E27FC236}">
                <a16:creationId xmlns:a16="http://schemas.microsoft.com/office/drawing/2014/main" id="{5318922E-840C-234F-8B3D-8AC9F080C2D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8E9AB12-147E-C4A4-B27E-93F8D43F1ECF}"/>
              </a:ext>
            </a:extLst>
          </p:cNvPr>
          <p:cNvSpPr>
            <a:spLocks noGrp="1"/>
          </p:cNvSpPr>
          <p:nvPr>
            <p:ph type="sldNum" sz="quarter" idx="12"/>
          </p:nvPr>
        </p:nvSpPr>
        <p:spPr/>
        <p:txBody>
          <a:body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3351538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C1941F-1E36-2DA2-47D8-CAEE88723C7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7317EE5-8952-4D07-C2FC-4EBD9CCF4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5EE6B83-6F4E-FFB0-37A9-8BB9B598F5D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E0E9B8E-F165-94BF-B99E-048FE1200F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86A4D35-9F8A-9FF0-DC86-0D37150BDE7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05A0601-B0EB-05F8-1E37-9C67291EA780}"/>
              </a:ext>
            </a:extLst>
          </p:cNvPr>
          <p:cNvSpPr>
            <a:spLocks noGrp="1"/>
          </p:cNvSpPr>
          <p:nvPr>
            <p:ph type="dt" sz="half" idx="10"/>
          </p:nvPr>
        </p:nvSpPr>
        <p:spPr/>
        <p:txBody>
          <a:bodyPr/>
          <a:lstStyle/>
          <a:p>
            <a:fld id="{BDB497EF-050A-48AD-9D4E-D768631272A6}" type="datetimeFigureOut">
              <a:rPr kumimoji="1" lang="ja-JP" altLang="en-US" smtClean="0"/>
              <a:t>2026/6/19</a:t>
            </a:fld>
            <a:endParaRPr kumimoji="1" lang="ja-JP" altLang="en-US"/>
          </a:p>
        </p:txBody>
      </p:sp>
      <p:sp>
        <p:nvSpPr>
          <p:cNvPr id="8" name="フッター プレースホルダー 7">
            <a:extLst>
              <a:ext uri="{FF2B5EF4-FFF2-40B4-BE49-F238E27FC236}">
                <a16:creationId xmlns:a16="http://schemas.microsoft.com/office/drawing/2014/main" id="{3CB9C470-1C61-6F37-E0D7-206A0B7A8C3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78C29BC-B933-2E56-6B25-29497AF2E3DA}"/>
              </a:ext>
            </a:extLst>
          </p:cNvPr>
          <p:cNvSpPr>
            <a:spLocks noGrp="1"/>
          </p:cNvSpPr>
          <p:nvPr>
            <p:ph type="sldNum" sz="quarter" idx="12"/>
          </p:nvPr>
        </p:nvSpPr>
        <p:spPr/>
        <p:txBody>
          <a:body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3157274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D124E2-3AB2-E7AD-15C0-F9BD49C0F01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2D31CF9-6D07-EFEA-9ED0-D1FA26391924}"/>
              </a:ext>
            </a:extLst>
          </p:cNvPr>
          <p:cNvSpPr>
            <a:spLocks noGrp="1"/>
          </p:cNvSpPr>
          <p:nvPr>
            <p:ph type="dt" sz="half" idx="10"/>
          </p:nvPr>
        </p:nvSpPr>
        <p:spPr/>
        <p:txBody>
          <a:bodyPr/>
          <a:lstStyle/>
          <a:p>
            <a:fld id="{BDB497EF-050A-48AD-9D4E-D768631272A6}" type="datetimeFigureOut">
              <a:rPr kumimoji="1" lang="ja-JP" altLang="en-US" smtClean="0"/>
              <a:t>2026/6/19</a:t>
            </a:fld>
            <a:endParaRPr kumimoji="1" lang="ja-JP" altLang="en-US"/>
          </a:p>
        </p:txBody>
      </p:sp>
      <p:sp>
        <p:nvSpPr>
          <p:cNvPr id="4" name="フッター プレースホルダー 3">
            <a:extLst>
              <a:ext uri="{FF2B5EF4-FFF2-40B4-BE49-F238E27FC236}">
                <a16:creationId xmlns:a16="http://schemas.microsoft.com/office/drawing/2014/main" id="{F712FF8F-F8E6-CC06-0389-3A18135F29B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5B1A089-220F-4A63-FD25-AEB6BBE65668}"/>
              </a:ext>
            </a:extLst>
          </p:cNvPr>
          <p:cNvSpPr>
            <a:spLocks noGrp="1"/>
          </p:cNvSpPr>
          <p:nvPr>
            <p:ph type="sldNum" sz="quarter" idx="12"/>
          </p:nvPr>
        </p:nvSpPr>
        <p:spPr/>
        <p:txBody>
          <a:body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81261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CEAEA0C-09F2-2DB1-9F1C-3EF00A7D0B10}"/>
              </a:ext>
            </a:extLst>
          </p:cNvPr>
          <p:cNvSpPr>
            <a:spLocks noGrp="1"/>
          </p:cNvSpPr>
          <p:nvPr>
            <p:ph type="dt" sz="half" idx="10"/>
          </p:nvPr>
        </p:nvSpPr>
        <p:spPr/>
        <p:txBody>
          <a:bodyPr/>
          <a:lstStyle/>
          <a:p>
            <a:fld id="{BDB497EF-050A-48AD-9D4E-D768631272A6}" type="datetimeFigureOut">
              <a:rPr kumimoji="1" lang="ja-JP" altLang="en-US" smtClean="0"/>
              <a:t>2026/6/19</a:t>
            </a:fld>
            <a:endParaRPr kumimoji="1" lang="ja-JP" altLang="en-US"/>
          </a:p>
        </p:txBody>
      </p:sp>
      <p:sp>
        <p:nvSpPr>
          <p:cNvPr id="3" name="フッター プレースホルダー 2">
            <a:extLst>
              <a:ext uri="{FF2B5EF4-FFF2-40B4-BE49-F238E27FC236}">
                <a16:creationId xmlns:a16="http://schemas.microsoft.com/office/drawing/2014/main" id="{6FEA7502-747E-CE2A-31A7-11A168315E7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8649E6D-5697-31FC-A85E-01492BBD7CF4}"/>
              </a:ext>
            </a:extLst>
          </p:cNvPr>
          <p:cNvSpPr>
            <a:spLocks noGrp="1"/>
          </p:cNvSpPr>
          <p:nvPr>
            <p:ph type="sldNum" sz="quarter" idx="12"/>
          </p:nvPr>
        </p:nvSpPr>
        <p:spPr/>
        <p:txBody>
          <a:body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336562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BF2974-3CC8-18C2-0153-7E5AF44BE75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2432F28-8D70-317F-A262-BB5DF79B5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E48338C-4025-EF83-5EDF-82CBA07052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49D47CA-8C99-78E7-32C0-BEA9DE865BA1}"/>
              </a:ext>
            </a:extLst>
          </p:cNvPr>
          <p:cNvSpPr>
            <a:spLocks noGrp="1"/>
          </p:cNvSpPr>
          <p:nvPr>
            <p:ph type="dt" sz="half" idx="10"/>
          </p:nvPr>
        </p:nvSpPr>
        <p:spPr/>
        <p:txBody>
          <a:bodyPr/>
          <a:lstStyle/>
          <a:p>
            <a:fld id="{BDB497EF-050A-48AD-9D4E-D768631272A6}" type="datetimeFigureOut">
              <a:rPr kumimoji="1" lang="ja-JP" altLang="en-US" smtClean="0"/>
              <a:t>2026/6/19</a:t>
            </a:fld>
            <a:endParaRPr kumimoji="1" lang="ja-JP" altLang="en-US"/>
          </a:p>
        </p:txBody>
      </p:sp>
      <p:sp>
        <p:nvSpPr>
          <p:cNvPr id="6" name="フッター プレースホルダー 5">
            <a:extLst>
              <a:ext uri="{FF2B5EF4-FFF2-40B4-BE49-F238E27FC236}">
                <a16:creationId xmlns:a16="http://schemas.microsoft.com/office/drawing/2014/main" id="{D731B23B-B702-74F5-1400-4A7A5D2101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A770698-12B2-F394-52DB-204185F3FC2D}"/>
              </a:ext>
            </a:extLst>
          </p:cNvPr>
          <p:cNvSpPr>
            <a:spLocks noGrp="1"/>
          </p:cNvSpPr>
          <p:nvPr>
            <p:ph type="sldNum" sz="quarter" idx="12"/>
          </p:nvPr>
        </p:nvSpPr>
        <p:spPr/>
        <p:txBody>
          <a:body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145235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B3B89E-C539-DF99-2C38-F301F686EF7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C975E65-D48B-01E5-AF1D-3C747395AE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5A6F6AA-8CF4-11BB-2C72-F1FAC8648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F98D874-B58F-B31B-8802-8B77724E5F11}"/>
              </a:ext>
            </a:extLst>
          </p:cNvPr>
          <p:cNvSpPr>
            <a:spLocks noGrp="1"/>
          </p:cNvSpPr>
          <p:nvPr>
            <p:ph type="dt" sz="half" idx="10"/>
          </p:nvPr>
        </p:nvSpPr>
        <p:spPr/>
        <p:txBody>
          <a:bodyPr/>
          <a:lstStyle/>
          <a:p>
            <a:fld id="{BDB497EF-050A-48AD-9D4E-D768631272A6}" type="datetimeFigureOut">
              <a:rPr kumimoji="1" lang="ja-JP" altLang="en-US" smtClean="0"/>
              <a:t>2026/6/19</a:t>
            </a:fld>
            <a:endParaRPr kumimoji="1" lang="ja-JP" altLang="en-US"/>
          </a:p>
        </p:txBody>
      </p:sp>
      <p:sp>
        <p:nvSpPr>
          <p:cNvPr id="6" name="フッター プレースホルダー 5">
            <a:extLst>
              <a:ext uri="{FF2B5EF4-FFF2-40B4-BE49-F238E27FC236}">
                <a16:creationId xmlns:a16="http://schemas.microsoft.com/office/drawing/2014/main" id="{288F3078-5D7B-D008-C84A-26615F8A974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7BD7C09-8BC6-7113-1D99-F4D9399CF2D4}"/>
              </a:ext>
            </a:extLst>
          </p:cNvPr>
          <p:cNvSpPr>
            <a:spLocks noGrp="1"/>
          </p:cNvSpPr>
          <p:nvPr>
            <p:ph type="sldNum" sz="quarter" idx="12"/>
          </p:nvPr>
        </p:nvSpPr>
        <p:spPr/>
        <p:txBody>
          <a:body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118087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91339D2-BA6C-8A84-A66B-DC9C4DA021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11AF3B7-0FCA-227B-A41B-E1E335F95F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EFADA2-25EA-CF34-6C62-6492CB5E02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B497EF-050A-48AD-9D4E-D768631272A6}" type="datetimeFigureOut">
              <a:rPr kumimoji="1" lang="ja-JP" altLang="en-US" smtClean="0"/>
              <a:t>2026/6/19</a:t>
            </a:fld>
            <a:endParaRPr kumimoji="1" lang="ja-JP" altLang="en-US"/>
          </a:p>
        </p:txBody>
      </p:sp>
      <p:sp>
        <p:nvSpPr>
          <p:cNvPr id="5" name="フッター プレースホルダー 4">
            <a:extLst>
              <a:ext uri="{FF2B5EF4-FFF2-40B4-BE49-F238E27FC236}">
                <a16:creationId xmlns:a16="http://schemas.microsoft.com/office/drawing/2014/main" id="{6799CA49-4D4E-9030-BD15-5667C606B7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E606A3A-9EFF-E806-E3F5-97BC9A56A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87C7F4-2EF0-4C4A-93BF-9B3301AB5CDF}" type="slidenum">
              <a:rPr kumimoji="1" lang="ja-JP" altLang="en-US" smtClean="0"/>
              <a:t>‹#›</a:t>
            </a:fld>
            <a:endParaRPr kumimoji="1" lang="ja-JP" altLang="en-US"/>
          </a:p>
        </p:txBody>
      </p:sp>
    </p:spTree>
    <p:extLst>
      <p:ext uri="{BB962C8B-B14F-4D97-AF65-F5344CB8AC3E}">
        <p14:creationId xmlns:p14="http://schemas.microsoft.com/office/powerpoint/2010/main" val="2819204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0.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0.png"/><Relationship Id="rId12"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19.png"/><Relationship Id="rId10" Type="http://schemas.openxmlformats.org/officeDocument/2006/relationships/image" Target="../media/image180.png"/><Relationship Id="rId4" Type="http://schemas.openxmlformats.org/officeDocument/2006/relationships/image" Target="../media/image18.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0.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0.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58.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D040AD2-BD00-CDC2-FE1F-4CAB07E84E3B}"/>
              </a:ext>
            </a:extLst>
          </p:cNvPr>
          <p:cNvPicPr>
            <a:picLocks noChangeAspect="1"/>
          </p:cNvPicPr>
          <p:nvPr/>
        </p:nvPicPr>
        <p:blipFill>
          <a:blip r:embed="rId3"/>
          <a:srcRect t="2423" b="23673"/>
          <a:stretch>
            <a:fillRect/>
          </a:stretch>
        </p:blipFill>
        <p:spPr>
          <a:xfrm>
            <a:off x="-31030" y="-2168962"/>
            <a:ext cx="12243618" cy="6024760"/>
          </a:xfrm>
          <a:prstGeom prst="rect">
            <a:avLst/>
          </a:prstGeom>
        </p:spPr>
      </p:pic>
      <p:grpSp>
        <p:nvGrpSpPr>
          <p:cNvPr id="8" name="グループ化 7">
            <a:extLst>
              <a:ext uri="{FF2B5EF4-FFF2-40B4-BE49-F238E27FC236}">
                <a16:creationId xmlns:a16="http://schemas.microsoft.com/office/drawing/2014/main" id="{850B3CD2-B4BB-9B51-11A0-EC6D6141E2E3}"/>
              </a:ext>
            </a:extLst>
          </p:cNvPr>
          <p:cNvGrpSpPr/>
          <p:nvPr/>
        </p:nvGrpSpPr>
        <p:grpSpPr>
          <a:xfrm>
            <a:off x="644059" y="3855798"/>
            <a:ext cx="10903882" cy="2914668"/>
            <a:chOff x="508586" y="4432648"/>
            <a:chExt cx="10903882" cy="2914668"/>
          </a:xfrm>
        </p:grpSpPr>
        <p:sp>
          <p:nvSpPr>
            <p:cNvPr id="9" name="テキスト ボックス 8">
              <a:extLst>
                <a:ext uri="{FF2B5EF4-FFF2-40B4-BE49-F238E27FC236}">
                  <a16:creationId xmlns:a16="http://schemas.microsoft.com/office/drawing/2014/main" id="{7D58C161-4A13-7684-2F41-89F1EDBB3FC6}"/>
                </a:ext>
              </a:extLst>
            </p:cNvPr>
            <p:cNvSpPr txBox="1"/>
            <p:nvPr/>
          </p:nvSpPr>
          <p:spPr>
            <a:xfrm>
              <a:off x="508586" y="4432648"/>
              <a:ext cx="10903882" cy="954107"/>
            </a:xfrm>
            <a:prstGeom prst="rect">
              <a:avLst/>
            </a:prstGeom>
            <a:noFill/>
          </p:spPr>
          <p:txBody>
            <a:bodyPr wrap="none" rtlCol="0">
              <a:spAutoFit/>
            </a:bodyPr>
            <a:lstStyle/>
            <a:p>
              <a:r>
                <a:rPr lang="en-US" altLang="ja-JP" sz="2800" b="1" i="0" dirty="0">
                  <a:effectLst/>
                  <a:latin typeface="Times New Roman" panose="02020603050405020304" pitchFamily="18" charset="0"/>
                  <a:ea typeface="BIZ UDP明朝 Medium" panose="02020500000000000000" pitchFamily="18" charset="-128"/>
                  <a:cs typeface="Arial" panose="020B0604020202020204" pitchFamily="34" charset="0"/>
                </a:rPr>
                <a:t>Environmental and Economic Consequences of Population Migration </a:t>
              </a:r>
            </a:p>
            <a:p>
              <a:pPr algn="ctr"/>
              <a:r>
                <a:rPr lang="en-US" altLang="ja-JP" sz="2800" b="1" dirty="0">
                  <a:latin typeface="Times New Roman" panose="02020603050405020304" pitchFamily="18" charset="0"/>
                  <a:ea typeface="BIZ UDP明朝 Medium" panose="02020500000000000000" pitchFamily="18" charset="-128"/>
                  <a:cs typeface="Arial" panose="020B0604020202020204" pitchFamily="34" charset="0"/>
                </a:rPr>
                <a:t>from the</a:t>
              </a:r>
              <a:r>
                <a:rPr lang="en-US" altLang="ja-JP" sz="2800" b="1" i="0" dirty="0">
                  <a:effectLst/>
                  <a:latin typeface="Times New Roman" panose="02020603050405020304" pitchFamily="18" charset="0"/>
                  <a:ea typeface="BIZ UDP明朝 Medium" panose="02020500000000000000" pitchFamily="18" charset="-128"/>
                  <a:cs typeface="Arial" panose="020B0604020202020204" pitchFamily="34" charset="0"/>
                </a:rPr>
                <a:t> Tokyo Metropolitan Area</a:t>
              </a:r>
              <a:endParaRPr kumimoji="1" lang="ja-JP" altLang="en-US" sz="2800" b="1" dirty="0">
                <a:latin typeface="Times New Roman" panose="02020603050405020304" pitchFamily="18" charset="0"/>
                <a:ea typeface="BIZ UDP明朝 Medium" panose="02020500000000000000" pitchFamily="18"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FD2A2230-6B39-D80D-C63F-5F74C83D8517}"/>
                </a:ext>
              </a:extLst>
            </p:cNvPr>
            <p:cNvSpPr txBox="1"/>
            <p:nvPr/>
          </p:nvSpPr>
          <p:spPr>
            <a:xfrm>
              <a:off x="638980" y="5626725"/>
              <a:ext cx="10110962" cy="523220"/>
            </a:xfrm>
            <a:prstGeom prst="rect">
              <a:avLst/>
            </a:prstGeom>
            <a:noFill/>
          </p:spPr>
          <p:txBody>
            <a:bodyPr wrap="square" rtlCol="0">
              <a:spAutoFit/>
            </a:bodyPr>
            <a:lstStyle/>
            <a:p>
              <a:r>
                <a:rPr lang="en-US" altLang="ja-JP" sz="2800" dirty="0">
                  <a:latin typeface="Times New Roman" panose="02020603050405020304" pitchFamily="18" charset="0"/>
                  <a:ea typeface="BIZ UDP明朝 Medium" panose="02020500000000000000" pitchFamily="18" charset="-128"/>
                  <a:cs typeface="Arial" panose="020B0604020202020204" pitchFamily="34" charset="0"/>
                </a:rPr>
                <a:t>Kairi Inoue</a:t>
              </a:r>
              <a:r>
                <a:rPr lang="en-US" altLang="ja-JP" sz="2800" baseline="30000" dirty="0">
                  <a:latin typeface="Times New Roman" panose="02020603050405020304" pitchFamily="18" charset="0"/>
                  <a:ea typeface="BIZ UDP明朝 Medium" panose="02020500000000000000" pitchFamily="18" charset="-128"/>
                  <a:cs typeface="Arial" panose="020B0604020202020204" pitchFamily="34" charset="0"/>
                </a:rPr>
                <a:t>1</a:t>
              </a:r>
              <a:r>
                <a:rPr lang="en-US" altLang="ja-JP" sz="2800" b="0" i="0" dirty="0">
                  <a:effectLst/>
                  <a:latin typeface="Times New Roman" panose="02020603050405020304" pitchFamily="18" charset="0"/>
                  <a:ea typeface="BIZ UDP明朝 Medium" panose="02020500000000000000" pitchFamily="18" charset="-128"/>
                  <a:cs typeface="Arial" panose="020B0604020202020204" pitchFamily="34" charset="0"/>
                </a:rPr>
                <a:t>, Sho Uehara</a:t>
              </a:r>
              <a:r>
                <a:rPr lang="en-US" altLang="ja-JP" sz="2800" baseline="30000" dirty="0">
                  <a:latin typeface="Times New Roman" panose="02020603050405020304" pitchFamily="18" charset="0"/>
                  <a:ea typeface="BIZ UDP明朝 Medium" panose="02020500000000000000" pitchFamily="18" charset="-128"/>
                  <a:cs typeface="Arial" panose="020B0604020202020204" pitchFamily="34" charset="0"/>
                </a:rPr>
                <a:t>1</a:t>
              </a:r>
              <a:r>
                <a:rPr lang="en-US" altLang="ja-JP" sz="2800" b="0" i="0" dirty="0">
                  <a:effectLst/>
                  <a:latin typeface="Times New Roman" panose="02020603050405020304" pitchFamily="18" charset="0"/>
                  <a:ea typeface="BIZ UDP明朝 Medium" panose="02020500000000000000" pitchFamily="18" charset="-128"/>
                  <a:cs typeface="Arial" panose="020B0604020202020204" pitchFamily="34" charset="0"/>
                </a:rPr>
                <a:t>, Mami Matsuse</a:t>
              </a:r>
              <a:r>
                <a:rPr lang="en-US" altLang="ja-JP" sz="2800" baseline="30000" dirty="0">
                  <a:latin typeface="Times New Roman" panose="02020603050405020304" pitchFamily="18" charset="0"/>
                  <a:ea typeface="BIZ UDP明朝 Medium" panose="02020500000000000000" pitchFamily="18" charset="-128"/>
                  <a:cs typeface="Arial" panose="020B0604020202020204" pitchFamily="34" charset="0"/>
                </a:rPr>
                <a:t>1</a:t>
              </a:r>
              <a:r>
                <a:rPr lang="en-US" altLang="ja-JP" sz="2800" b="0" i="0" dirty="0">
                  <a:effectLst/>
                  <a:latin typeface="Times New Roman" panose="02020603050405020304" pitchFamily="18" charset="0"/>
                  <a:ea typeface="BIZ UDP明朝 Medium" panose="02020500000000000000" pitchFamily="18" charset="-128"/>
                  <a:cs typeface="Arial" panose="020B0604020202020204" pitchFamily="34" charset="0"/>
                </a:rPr>
                <a:t>, Shigemi Kagawa</a:t>
              </a:r>
              <a:r>
                <a:rPr lang="en-US" altLang="ja-JP" sz="2800" b="0" i="0" baseline="30000" dirty="0">
                  <a:effectLst/>
                  <a:latin typeface="Times New Roman" panose="02020603050405020304" pitchFamily="18" charset="0"/>
                  <a:ea typeface="BIZ UDP明朝 Medium" panose="02020500000000000000" pitchFamily="18" charset="-128"/>
                  <a:cs typeface="Arial" panose="020B0604020202020204" pitchFamily="34" charset="0"/>
                </a:rPr>
                <a:t>2</a:t>
              </a:r>
              <a:endParaRPr kumimoji="1" lang="ja-JP" altLang="en-US" sz="2800" b="1" dirty="0">
                <a:latin typeface="Times New Roman" panose="02020603050405020304" pitchFamily="18" charset="0"/>
                <a:ea typeface="BIZ UDP明朝 Medium" panose="02020500000000000000" pitchFamily="18" charset="-128"/>
                <a:cs typeface="Arial" panose="020B0604020202020204" pitchFamily="34" charset="0"/>
              </a:endParaRPr>
            </a:p>
          </p:txBody>
        </p:sp>
        <p:grpSp>
          <p:nvGrpSpPr>
            <p:cNvPr id="11" name="グループ化 10">
              <a:extLst>
                <a:ext uri="{FF2B5EF4-FFF2-40B4-BE49-F238E27FC236}">
                  <a16:creationId xmlns:a16="http://schemas.microsoft.com/office/drawing/2014/main" id="{E297953F-1999-0782-9F71-AB8FF68ACEB2}"/>
                </a:ext>
              </a:extLst>
            </p:cNvPr>
            <p:cNvGrpSpPr/>
            <p:nvPr/>
          </p:nvGrpSpPr>
          <p:grpSpPr>
            <a:xfrm>
              <a:off x="1905865" y="6186110"/>
              <a:ext cx="7513013" cy="761096"/>
              <a:chOff x="2066898" y="6186110"/>
              <a:chExt cx="7513013" cy="761096"/>
            </a:xfrm>
          </p:grpSpPr>
          <p:sp>
            <p:nvSpPr>
              <p:cNvPr id="13" name="テキスト ボックス 12">
                <a:extLst>
                  <a:ext uri="{FF2B5EF4-FFF2-40B4-BE49-F238E27FC236}">
                    <a16:creationId xmlns:a16="http://schemas.microsoft.com/office/drawing/2014/main" id="{998BB223-175E-E1A6-7CB3-A67FCBFE769D}"/>
                  </a:ext>
                </a:extLst>
              </p:cNvPr>
              <p:cNvSpPr txBox="1"/>
              <p:nvPr/>
            </p:nvSpPr>
            <p:spPr>
              <a:xfrm>
                <a:off x="2131077" y="6186110"/>
                <a:ext cx="7448834" cy="400110"/>
              </a:xfrm>
              <a:prstGeom prst="rect">
                <a:avLst/>
              </a:prstGeom>
              <a:noFill/>
            </p:spPr>
            <p:txBody>
              <a:bodyPr wrap="none" rtlCol="0">
                <a:spAutoFit/>
              </a:bodyPr>
              <a:lstStyle/>
              <a:p>
                <a:pPr algn="just"/>
                <a:r>
                  <a:rPr kumimoji="1" lang="en-US" altLang="ja-JP" sz="2000" dirty="0">
                    <a:latin typeface="Times New Roman" panose="02020603050405020304" pitchFamily="18" charset="0"/>
                    <a:ea typeface="BIZ UDP明朝 Medium" panose="02020500000000000000" pitchFamily="18" charset="-128"/>
                    <a:cs typeface="Arial" panose="020B0604020202020204" pitchFamily="34" charset="0"/>
                  </a:rPr>
                  <a:t>1</a:t>
                </a:r>
                <a:r>
                  <a:rPr lang="en-US" altLang="ja-JP" sz="2000" dirty="0">
                    <a:latin typeface="Times New Roman" panose="02020603050405020304" pitchFamily="18" charset="0"/>
                    <a:ea typeface="BIZ UDP明朝 Medium" panose="02020500000000000000" pitchFamily="18" charset="-128"/>
                    <a:cs typeface="Arial" panose="020B0604020202020204" pitchFamily="34" charset="0"/>
                  </a:rPr>
                  <a:t>)</a:t>
                </a:r>
                <a:r>
                  <a:rPr lang="en-US" altLang="ja-JP" sz="2000" dirty="0">
                    <a:latin typeface="Times New Roman" panose="02020603050405020304" pitchFamily="18" charset="0"/>
                  </a:rPr>
                  <a:t> Graduate School of Economics, Kyushu University, Fukuoka, Japan</a:t>
                </a:r>
                <a:endParaRPr kumimoji="1" lang="ja-JP" altLang="en-US" sz="2000" b="1" dirty="0">
                  <a:latin typeface="Times New Roman" panose="02020603050405020304" pitchFamily="18" charset="0"/>
                  <a:ea typeface="BIZ UDP明朝 Medium" panose="02020500000000000000" pitchFamily="18" charset="-128"/>
                  <a:cs typeface="Arial" panose="020B0604020202020204" pitchFamily="34" charset="0"/>
                </a:endParaRPr>
              </a:p>
            </p:txBody>
          </p:sp>
          <p:sp>
            <p:nvSpPr>
              <p:cNvPr id="14" name="テキスト ボックス 13">
                <a:extLst>
                  <a:ext uri="{FF2B5EF4-FFF2-40B4-BE49-F238E27FC236}">
                    <a16:creationId xmlns:a16="http://schemas.microsoft.com/office/drawing/2014/main" id="{18A40435-6F24-E2F4-3343-D965CD91E317}"/>
                  </a:ext>
                </a:extLst>
              </p:cNvPr>
              <p:cNvSpPr txBox="1"/>
              <p:nvPr/>
            </p:nvSpPr>
            <p:spPr>
              <a:xfrm>
                <a:off x="2066898" y="6547096"/>
                <a:ext cx="6501460" cy="400110"/>
              </a:xfrm>
              <a:prstGeom prst="rect">
                <a:avLst/>
              </a:prstGeom>
              <a:noFill/>
            </p:spPr>
            <p:txBody>
              <a:bodyPr wrap="none" rtlCol="0">
                <a:spAutoFit/>
              </a:bodyPr>
              <a:lstStyle/>
              <a:p>
                <a:pPr algn="just"/>
                <a:r>
                  <a:rPr lang="en-US" altLang="ja-JP" sz="2000" dirty="0">
                    <a:latin typeface="Times New Roman" panose="02020603050405020304" pitchFamily="18" charset="0"/>
                    <a:ea typeface="BIZ UDP明朝 Medium" panose="02020500000000000000" pitchFamily="18" charset="-128"/>
                    <a:cs typeface="Arial" panose="020B0604020202020204" pitchFamily="34" charset="0"/>
                  </a:rPr>
                  <a:t>2)</a:t>
                </a:r>
                <a:r>
                  <a:rPr lang="en-US" altLang="ja-JP" sz="2000" dirty="0">
                    <a:latin typeface="Times New Roman" panose="02020603050405020304" pitchFamily="18" charset="0"/>
                  </a:rPr>
                  <a:t> Faculty of Economics, Kyushu University, Fukuoka, Japan</a:t>
                </a:r>
                <a:endParaRPr kumimoji="1" lang="ja-JP" altLang="en-US" sz="2000" b="1" dirty="0">
                  <a:latin typeface="Times New Roman" panose="02020603050405020304" pitchFamily="18" charset="0"/>
                  <a:ea typeface="BIZ UDP明朝 Medium" panose="02020500000000000000" pitchFamily="18" charset="-128"/>
                  <a:cs typeface="Arial" panose="020B0604020202020204" pitchFamily="34" charset="0"/>
                </a:endParaRPr>
              </a:p>
            </p:txBody>
          </p:sp>
        </p:grpSp>
        <p:sp>
          <p:nvSpPr>
            <p:cNvPr id="12" name="テキスト ボックス 11">
              <a:extLst>
                <a:ext uri="{FF2B5EF4-FFF2-40B4-BE49-F238E27FC236}">
                  <a16:creationId xmlns:a16="http://schemas.microsoft.com/office/drawing/2014/main" id="{3B893954-416E-4523-1415-50B4ABCCB026}"/>
                </a:ext>
              </a:extLst>
            </p:cNvPr>
            <p:cNvSpPr txBox="1"/>
            <p:nvPr/>
          </p:nvSpPr>
          <p:spPr>
            <a:xfrm>
              <a:off x="3478950" y="6947206"/>
              <a:ext cx="4431021" cy="400110"/>
            </a:xfrm>
            <a:prstGeom prst="rect">
              <a:avLst/>
            </a:prstGeom>
            <a:noFill/>
          </p:spPr>
          <p:txBody>
            <a:bodyPr wrap="none" rtlCol="0">
              <a:spAutoFit/>
            </a:bodyPr>
            <a:lstStyle/>
            <a:p>
              <a:pPr algn="just"/>
              <a:r>
                <a:rPr lang="fr-FR" altLang="ja-JP" sz="2000" b="1" dirty="0">
                  <a:latin typeface="Times New Roman" panose="02020603050405020304" pitchFamily="18" charset="0"/>
                </a:rPr>
                <a:t>Email</a:t>
              </a:r>
              <a:r>
                <a:rPr lang="fr-FR" altLang="ja-JP" sz="2000" dirty="0">
                  <a:latin typeface="Times New Roman" panose="02020603050405020304" pitchFamily="18" charset="0"/>
                </a:rPr>
                <a:t>: inoue.kairi.992@s.kyushu-u.ac.jp</a:t>
              </a:r>
              <a:endParaRPr kumimoji="1" lang="ja-JP" altLang="en-US" sz="2000" b="1" dirty="0">
                <a:latin typeface="Times New Roman" panose="02020603050405020304" pitchFamily="18" charset="0"/>
                <a:ea typeface="BIZ UDP明朝 Medium" panose="02020500000000000000" pitchFamily="18" charset="-128"/>
                <a:cs typeface="Arial" panose="020B0604020202020204" pitchFamily="34" charset="0"/>
              </a:endParaRPr>
            </a:p>
          </p:txBody>
        </p:sp>
      </p:grpSp>
    </p:spTree>
    <p:extLst>
      <p:ext uri="{BB962C8B-B14F-4D97-AF65-F5344CB8AC3E}">
        <p14:creationId xmlns:p14="http://schemas.microsoft.com/office/powerpoint/2010/main" val="1240647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08D0-312E-683A-72E5-CB8A618D1C09}"/>
            </a:ext>
          </a:extLst>
        </p:cNvPr>
        <p:cNvGrpSpPr/>
        <p:nvPr/>
      </p:nvGrpSpPr>
      <p:grpSpPr>
        <a:xfrm>
          <a:off x="0" y="0"/>
          <a:ext cx="0" cy="0"/>
          <a:chOff x="0" y="0"/>
          <a:chExt cx="0" cy="0"/>
        </a:xfrm>
      </p:grpSpPr>
      <p:pic>
        <p:nvPicPr>
          <p:cNvPr id="7" name="図 6" descr="図形&#10;&#10;AI 生成コンテンツは誤りを含む可能性があります。">
            <a:extLst>
              <a:ext uri="{FF2B5EF4-FFF2-40B4-BE49-F238E27FC236}">
                <a16:creationId xmlns:a16="http://schemas.microsoft.com/office/drawing/2014/main" id="{9A0ECBB6-5E31-515B-D341-4213AA15D0EC}"/>
              </a:ext>
            </a:extLst>
          </p:cNvPr>
          <p:cNvPicPr>
            <a:picLocks noChangeAspect="1"/>
          </p:cNvPicPr>
          <p:nvPr/>
        </p:nvPicPr>
        <p:blipFill>
          <a:blip r:embed="rId3">
            <a:clrChange>
              <a:clrFrom>
                <a:srgbClr val="FFFFFF"/>
              </a:clrFrom>
              <a:clrTo>
                <a:srgbClr val="FFFFFF">
                  <a:alpha val="0"/>
                </a:srgbClr>
              </a:clrTo>
            </a:clrChange>
          </a:blip>
          <a:srcRect b="17524"/>
          <a:stretch>
            <a:fillRect/>
          </a:stretch>
        </p:blipFill>
        <p:spPr>
          <a:xfrm>
            <a:off x="9364668" y="61554"/>
            <a:ext cx="2966717" cy="2446822"/>
          </a:xfrm>
          <a:prstGeom prst="rect">
            <a:avLst/>
          </a:prstGeom>
        </p:spPr>
      </p:pic>
      <p:sp>
        <p:nvSpPr>
          <p:cNvPr id="2" name="正方形/長方形 1">
            <a:extLst>
              <a:ext uri="{FF2B5EF4-FFF2-40B4-BE49-F238E27FC236}">
                <a16:creationId xmlns:a16="http://schemas.microsoft.com/office/drawing/2014/main" id="{FDD63AB7-9BBF-30C2-09BC-231AD2D25E24}"/>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091C1E72-9CB6-C061-515D-77E9CD49ACCE}"/>
              </a:ext>
            </a:extLst>
          </p:cNvPr>
          <p:cNvSpPr txBox="1"/>
          <p:nvPr/>
        </p:nvSpPr>
        <p:spPr>
          <a:xfrm>
            <a:off x="0" y="61554"/>
            <a:ext cx="3534942" cy="584775"/>
          </a:xfrm>
          <a:prstGeom prst="rect">
            <a:avLst/>
          </a:prstGeom>
          <a:noFill/>
        </p:spPr>
        <p:txBody>
          <a:bodyPr wrap="none" rtlCol="0">
            <a:spAutoFit/>
          </a:bodyPr>
          <a:lstStyle/>
          <a:p>
            <a:r>
              <a:rPr lang="en-US" altLang="ja-JP" sz="3200" dirty="0">
                <a:latin typeface="Times New Roman" panose="02020603050405020304" pitchFamily="18" charset="0"/>
              </a:rPr>
              <a:t>2</a:t>
            </a:r>
            <a:r>
              <a:rPr kumimoji="1" lang="en-US" altLang="ja-JP" sz="3200" dirty="0">
                <a:latin typeface="Times New Roman" panose="02020603050405020304" pitchFamily="18" charset="0"/>
              </a:rPr>
              <a:t>. Literature review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E50D9335-85C9-6DB4-BA4A-023C0F8B8579}"/>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6</a:t>
            </a:r>
            <a:endParaRPr kumimoji="1" lang="ja-JP" altLang="en-US" sz="3200" dirty="0">
              <a:latin typeface="Times New Roman" panose="02020603050405020304" pitchFamily="18" charset="0"/>
            </a:endParaRPr>
          </a:p>
        </p:txBody>
      </p:sp>
      <p:sp>
        <p:nvSpPr>
          <p:cNvPr id="6" name="テキスト ボックス 5">
            <a:extLst>
              <a:ext uri="{FF2B5EF4-FFF2-40B4-BE49-F238E27FC236}">
                <a16:creationId xmlns:a16="http://schemas.microsoft.com/office/drawing/2014/main" id="{C897C4E3-B2BD-564F-4D60-683580BC216A}"/>
              </a:ext>
            </a:extLst>
          </p:cNvPr>
          <p:cNvSpPr txBox="1"/>
          <p:nvPr/>
        </p:nvSpPr>
        <p:spPr>
          <a:xfrm>
            <a:off x="0" y="707883"/>
            <a:ext cx="9766299" cy="1569660"/>
          </a:xfrm>
          <a:prstGeom prst="rect">
            <a:avLst/>
          </a:prstGeom>
          <a:noFill/>
        </p:spPr>
        <p:txBody>
          <a:bodyPr wrap="square">
            <a:spAutoFit/>
          </a:bodyPr>
          <a:lstStyle/>
          <a:p>
            <a:pPr marL="285750" indent="-285750">
              <a:buFont typeface="Arial" panose="020B0604020202020204" pitchFamily="34" charset="0"/>
              <a:buChar char="•"/>
            </a:pPr>
            <a:r>
              <a:rPr kumimoji="1" lang="en-US" altLang="ja-JP" sz="3200" baseline="0" dirty="0">
                <a:latin typeface="Times New Roman" panose="02020603050405020304" pitchFamily="18" charset="0"/>
                <a:ea typeface="ＭＳ ゴシック" panose="020B0609070205080204" pitchFamily="49" charset="-128"/>
              </a:rPr>
              <a:t>Bu </a:t>
            </a:r>
            <a:r>
              <a:rPr kumimoji="1" lang="en-US" altLang="ja-JP" sz="3200" i="1" u="none" baseline="0" dirty="0">
                <a:latin typeface="Times New Roman" panose="02020603050405020304" pitchFamily="18" charset="0"/>
                <a:ea typeface="ＭＳ ゴシック" panose="020B0609070205080204" pitchFamily="49" charset="-128"/>
              </a:rPr>
              <a:t>et al. </a:t>
            </a:r>
            <a:r>
              <a:rPr kumimoji="1" lang="en-US" altLang="ja-JP" sz="3200" baseline="0" dirty="0">
                <a:latin typeface="Times New Roman" panose="02020603050405020304" pitchFamily="18" charset="0"/>
                <a:ea typeface="ＭＳ ゴシック" panose="020B0609070205080204" pitchFamily="49" charset="-128"/>
              </a:rPr>
              <a:t>(2022) </a:t>
            </a:r>
            <a:r>
              <a:rPr lang="en-US" altLang="ja-JP" sz="3200" dirty="0">
                <a:latin typeface="Times New Roman" panose="02020603050405020304" pitchFamily="18" charset="0"/>
              </a:rPr>
              <a:t>estimated how population migration in China changes CO</a:t>
            </a:r>
            <a:r>
              <a:rPr lang="en-US" altLang="ja-JP" sz="3200" baseline="-25000" dirty="0">
                <a:latin typeface="Times New Roman" panose="02020603050405020304" pitchFamily="18" charset="0"/>
              </a:rPr>
              <a:t>2</a:t>
            </a:r>
            <a:r>
              <a:rPr lang="en-US" altLang="ja-JP" sz="3200" dirty="0">
                <a:latin typeface="Times New Roman" panose="02020603050405020304" pitchFamily="18" charset="0"/>
              </a:rPr>
              <a:t> emissions using EEIO (environmental extended input-output analysis).</a:t>
            </a:r>
          </a:p>
        </p:txBody>
      </p:sp>
      <p:sp>
        <p:nvSpPr>
          <p:cNvPr id="9" name="テキスト ボックス 8">
            <a:extLst>
              <a:ext uri="{FF2B5EF4-FFF2-40B4-BE49-F238E27FC236}">
                <a16:creationId xmlns:a16="http://schemas.microsoft.com/office/drawing/2014/main" id="{2BEB2E4D-B8FF-7570-2961-86F30DC994B1}"/>
              </a:ext>
            </a:extLst>
          </p:cNvPr>
          <p:cNvSpPr txBox="1"/>
          <p:nvPr/>
        </p:nvSpPr>
        <p:spPr>
          <a:xfrm>
            <a:off x="0" y="2302943"/>
            <a:ext cx="12192000" cy="1569660"/>
          </a:xfrm>
          <a:prstGeom prst="rect">
            <a:avLst/>
          </a:prstGeom>
          <a:noFill/>
        </p:spPr>
        <p:txBody>
          <a:bodyPr wrap="square">
            <a:spAutoFit/>
          </a:bodyPr>
          <a:lstStyle/>
          <a:p>
            <a:pPr marL="285750" indent="-285750">
              <a:buFont typeface="Arial" panose="020B0604020202020204" pitchFamily="34" charset="0"/>
              <a:buChar char="•"/>
            </a:pPr>
            <a:r>
              <a:rPr lang="en-US" altLang="ja-JP" sz="3200" dirty="0">
                <a:latin typeface="Times New Roman" panose="02020603050405020304" pitchFamily="18" charset="0"/>
              </a:rPr>
              <a:t>The results show that both direct and indirect CO</a:t>
            </a:r>
            <a:r>
              <a:rPr lang="en-US" altLang="ja-JP" sz="3200" baseline="-25000" dirty="0">
                <a:latin typeface="Times New Roman" panose="02020603050405020304" pitchFamily="18" charset="0"/>
              </a:rPr>
              <a:t>2</a:t>
            </a:r>
            <a:r>
              <a:rPr lang="en-US" altLang="ja-JP" sz="3200" dirty="0">
                <a:latin typeface="Times New Roman" panose="02020603050405020304" pitchFamily="18" charset="0"/>
              </a:rPr>
              <a:t> emissions increase. In particular, the increase in indirect emissions driven by consumption is the main factor.</a:t>
            </a:r>
            <a:endParaRPr kumimoji="1" lang="ja-JP" altLang="en-US" sz="3200" baseline="0" dirty="0">
              <a:latin typeface="Times New Roman" panose="02020603050405020304" pitchFamily="18" charset="0"/>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64E104DF-D04D-B32F-A90C-EA1719053683}"/>
              </a:ext>
            </a:extLst>
          </p:cNvPr>
          <p:cNvSpPr txBox="1"/>
          <p:nvPr/>
        </p:nvSpPr>
        <p:spPr>
          <a:xfrm>
            <a:off x="0" y="4301983"/>
            <a:ext cx="9626914" cy="1569660"/>
          </a:xfrm>
          <a:prstGeom prst="rect">
            <a:avLst/>
          </a:prstGeom>
          <a:noFill/>
        </p:spPr>
        <p:txBody>
          <a:bodyPr wrap="square">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Komatsu </a:t>
            </a:r>
            <a:r>
              <a:rPr lang="en-US" altLang="ja-JP" sz="3200" i="1" dirty="0">
                <a:latin typeface="Times New Roman" panose="02020603050405020304" pitchFamily="18" charset="0"/>
              </a:rPr>
              <a:t>et, al. </a:t>
            </a:r>
            <a:r>
              <a:rPr lang="en-US" altLang="ja-JP" sz="3200" dirty="0">
                <a:latin typeface="Times New Roman" panose="02020603050405020304" pitchFamily="18" charset="0"/>
              </a:rPr>
              <a:t>estimated how population migration changes CO₂ emissions from the household sector in Hanoi, Vietnam.</a:t>
            </a:r>
          </a:p>
        </p:txBody>
      </p:sp>
      <p:sp>
        <p:nvSpPr>
          <p:cNvPr id="11" name="テキスト ボックス 10">
            <a:extLst>
              <a:ext uri="{FF2B5EF4-FFF2-40B4-BE49-F238E27FC236}">
                <a16:creationId xmlns:a16="http://schemas.microsoft.com/office/drawing/2014/main" id="{BDDBA091-31AD-B91A-02E9-5EDBCEF69062}"/>
              </a:ext>
            </a:extLst>
          </p:cNvPr>
          <p:cNvSpPr txBox="1"/>
          <p:nvPr/>
        </p:nvSpPr>
        <p:spPr>
          <a:xfrm>
            <a:off x="-1" y="5991132"/>
            <a:ext cx="11700236" cy="1077218"/>
          </a:xfrm>
          <a:prstGeom prst="rect">
            <a:avLst/>
          </a:prstGeom>
          <a:noFill/>
        </p:spPr>
        <p:txBody>
          <a:bodyPr wrap="square">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The results show that population migration reduces CO₂ emissions.</a:t>
            </a:r>
            <a:endParaRPr lang="ja-JP" altLang="ja-JP" sz="3200" dirty="0">
              <a:latin typeface="Times New Roman" panose="02020603050405020304" pitchFamily="18" charset="0"/>
            </a:endParaRPr>
          </a:p>
          <a:p>
            <a:pPr marL="457200" indent="-457200">
              <a:buFont typeface="Arial" panose="020B0604020202020204" pitchFamily="34" charset="0"/>
              <a:buChar char="•"/>
            </a:pPr>
            <a:endParaRPr lang="ja-JP" altLang="ja-JP" sz="3200" dirty="0">
              <a:latin typeface="Times New Roman" panose="02020603050405020304" pitchFamily="18" charset="0"/>
            </a:endParaRPr>
          </a:p>
        </p:txBody>
      </p:sp>
      <p:pic>
        <p:nvPicPr>
          <p:cNvPr id="12" name="図 11">
            <a:extLst>
              <a:ext uri="{FF2B5EF4-FFF2-40B4-BE49-F238E27FC236}">
                <a16:creationId xmlns:a16="http://schemas.microsoft.com/office/drawing/2014/main" id="{3F14DEF0-F3F2-2194-C8E8-D8548EBF5030}"/>
              </a:ext>
            </a:extLst>
          </p:cNvPr>
          <p:cNvPicPr>
            <a:picLocks noChangeAspect="1"/>
          </p:cNvPicPr>
          <p:nvPr/>
        </p:nvPicPr>
        <p:blipFill>
          <a:blip r:embed="rId4"/>
          <a:stretch>
            <a:fillRect/>
          </a:stretch>
        </p:blipFill>
        <p:spPr>
          <a:xfrm>
            <a:off x="9742063" y="4209216"/>
            <a:ext cx="2211925" cy="1474617"/>
          </a:xfrm>
          <a:prstGeom prst="rect">
            <a:avLst/>
          </a:prstGeom>
        </p:spPr>
      </p:pic>
      <p:sp>
        <p:nvSpPr>
          <p:cNvPr id="8" name="正方形/長方形 7">
            <a:extLst>
              <a:ext uri="{FF2B5EF4-FFF2-40B4-BE49-F238E27FC236}">
                <a16:creationId xmlns:a16="http://schemas.microsoft.com/office/drawing/2014/main" id="{F9E83386-42E3-F40D-6587-F6E8D7E946C2}"/>
              </a:ext>
            </a:extLst>
          </p:cNvPr>
          <p:cNvSpPr/>
          <p:nvPr/>
        </p:nvSpPr>
        <p:spPr>
          <a:xfrm>
            <a:off x="0" y="0"/>
            <a:ext cx="12192000"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C30D16A-380E-CE33-1466-878CB4EEF23C}"/>
              </a:ext>
            </a:extLst>
          </p:cNvPr>
          <p:cNvSpPr/>
          <p:nvPr/>
        </p:nvSpPr>
        <p:spPr>
          <a:xfrm>
            <a:off x="707332" y="469901"/>
            <a:ext cx="10735368" cy="5752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9617B57-8829-7B73-6649-36DFC7F0224E}"/>
              </a:ext>
            </a:extLst>
          </p:cNvPr>
          <p:cNvSpPr txBox="1"/>
          <p:nvPr/>
        </p:nvSpPr>
        <p:spPr>
          <a:xfrm>
            <a:off x="838199" y="510137"/>
            <a:ext cx="10604499" cy="1569660"/>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The impact of population movement on the environment </a:t>
            </a:r>
            <a:r>
              <a:rPr lang="en-US" altLang="ja-JP" sz="3200" dirty="0">
                <a:solidFill>
                  <a:srgbClr val="C00000"/>
                </a:solidFill>
                <a:latin typeface="Times New Roman" panose="02020603050405020304" pitchFamily="18" charset="0"/>
              </a:rPr>
              <a:t>differs</a:t>
            </a:r>
            <a:r>
              <a:rPr lang="en-US" altLang="ja-JP" sz="3200" dirty="0">
                <a:latin typeface="Times New Roman" panose="02020603050405020304" pitchFamily="18" charset="0"/>
              </a:rPr>
              <a:t> depending on a country’s stage of development and industrial structure.</a:t>
            </a:r>
            <a:r>
              <a:rPr kumimoji="1" lang="en-US" altLang="ja-JP" sz="3200" b="1" dirty="0">
                <a:solidFill>
                  <a:srgbClr val="C00000"/>
                </a:solidFill>
                <a:latin typeface="Times New Roman" panose="02020603050405020304" pitchFamily="18" charset="0"/>
              </a:rPr>
              <a:t> </a:t>
            </a:r>
            <a:endParaRPr kumimoji="1" lang="ja-JP" altLang="en-US" sz="3200" b="1" dirty="0">
              <a:solidFill>
                <a:srgbClr val="C00000"/>
              </a:solidFill>
              <a:latin typeface="Times New Roman" panose="02020603050405020304" pitchFamily="18" charset="0"/>
            </a:endParaRPr>
          </a:p>
        </p:txBody>
      </p:sp>
      <p:sp>
        <p:nvSpPr>
          <p:cNvPr id="14" name="テキスト ボックス 13">
            <a:extLst>
              <a:ext uri="{FF2B5EF4-FFF2-40B4-BE49-F238E27FC236}">
                <a16:creationId xmlns:a16="http://schemas.microsoft.com/office/drawing/2014/main" id="{B946C731-9E74-0FB9-9659-7A0E7A0BBD24}"/>
              </a:ext>
            </a:extLst>
          </p:cNvPr>
          <p:cNvSpPr txBox="1"/>
          <p:nvPr/>
        </p:nvSpPr>
        <p:spPr>
          <a:xfrm>
            <a:off x="838199" y="1936763"/>
            <a:ext cx="10515600" cy="1569660"/>
          </a:xfrm>
          <a:prstGeom prst="rect">
            <a:avLst/>
          </a:prstGeom>
          <a:noFill/>
        </p:spPr>
        <p:txBody>
          <a:bodyPr wrap="square">
            <a:spAutoFit/>
          </a:bodyPr>
          <a:lstStyle/>
          <a:p>
            <a:pPr marL="285750" indent="-285750">
              <a:buFont typeface="Arial" panose="020B0604020202020204" pitchFamily="34" charset="0"/>
              <a:buChar char="•"/>
            </a:pPr>
            <a:r>
              <a:rPr lang="en-US" altLang="ja-JP" sz="3200" dirty="0">
                <a:latin typeface="Times New Roman" panose="02020603050405020304" pitchFamily="18" charset="0"/>
              </a:rPr>
              <a:t>Previous study of the environmental impacts of internal migration in Japan is </a:t>
            </a:r>
            <a:r>
              <a:rPr lang="en-US" altLang="ja-JP" sz="3200" dirty="0">
                <a:solidFill>
                  <a:srgbClr val="C00000"/>
                </a:solidFill>
                <a:latin typeface="Times New Roman" panose="02020603050405020304" pitchFamily="18" charset="0"/>
              </a:rPr>
              <a:t>limited</a:t>
            </a:r>
            <a:r>
              <a:rPr lang="en-US" altLang="ja-JP" sz="3200" dirty="0">
                <a:latin typeface="Times New Roman" panose="02020603050405020304" pitchFamily="18" charset="0"/>
              </a:rPr>
              <a:t>, and how government migration policies affect the environment is still unknown.</a:t>
            </a:r>
            <a:endParaRPr lang="ja-JP" altLang="en-US" sz="3200" dirty="0">
              <a:latin typeface="Times New Roman" panose="02020603050405020304" pitchFamily="18" charset="0"/>
            </a:endParaRPr>
          </a:p>
        </p:txBody>
      </p:sp>
      <p:sp>
        <p:nvSpPr>
          <p:cNvPr id="15" name="二等辺三角形 14">
            <a:extLst>
              <a:ext uri="{FF2B5EF4-FFF2-40B4-BE49-F238E27FC236}">
                <a16:creationId xmlns:a16="http://schemas.microsoft.com/office/drawing/2014/main" id="{DE2322BD-8D01-B8CD-87DE-EF1EAED56824}"/>
              </a:ext>
            </a:extLst>
          </p:cNvPr>
          <p:cNvSpPr>
            <a:spLocks/>
          </p:cNvSpPr>
          <p:nvPr/>
        </p:nvSpPr>
        <p:spPr>
          <a:xfrm rot="10800000">
            <a:off x="5757882" y="3582622"/>
            <a:ext cx="757217" cy="587027"/>
          </a:xfrm>
          <a:prstGeom prst="triangle">
            <a:avLst>
              <a:gd name="adj" fmla="val 5000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451AB1D9-9704-7A1E-B521-C07A80F1710D}"/>
              </a:ext>
            </a:extLst>
          </p:cNvPr>
          <p:cNvSpPr txBox="1"/>
          <p:nvPr/>
        </p:nvSpPr>
        <p:spPr>
          <a:xfrm>
            <a:off x="846717" y="4227606"/>
            <a:ext cx="10604500" cy="1569660"/>
          </a:xfrm>
          <a:prstGeom prst="rect">
            <a:avLst/>
          </a:prstGeom>
          <a:noFill/>
        </p:spPr>
        <p:txBody>
          <a:bodyPr wrap="square">
            <a:spAutoFit/>
          </a:bodyPr>
          <a:lstStyle/>
          <a:p>
            <a:pPr marL="285750" indent="-285750">
              <a:buFont typeface="Arial" panose="020B0604020202020204" pitchFamily="34" charset="0"/>
              <a:buChar char="•"/>
            </a:pPr>
            <a:r>
              <a:rPr lang="en-US" altLang="ja-JP" sz="3200" dirty="0">
                <a:latin typeface="Times New Roman" panose="02020603050405020304" pitchFamily="18" charset="0"/>
              </a:rPr>
              <a:t>By evaluating </a:t>
            </a:r>
            <a:r>
              <a:rPr lang="en-US" altLang="ja-JP" sz="3200" b="1" dirty="0">
                <a:solidFill>
                  <a:srgbClr val="C00000"/>
                </a:solidFill>
                <a:latin typeface="Times New Roman" panose="02020603050405020304" pitchFamily="18" charset="0"/>
              </a:rPr>
              <a:t>not only economic impacts but also environmental impacts</a:t>
            </a:r>
            <a:r>
              <a:rPr lang="en-US" altLang="ja-JP" sz="3200" dirty="0">
                <a:latin typeface="Times New Roman" panose="02020603050405020304" pitchFamily="18" charset="0"/>
              </a:rPr>
              <a:t>, this study aims to provide policy implication for sustainable policy.</a:t>
            </a:r>
            <a:endParaRPr lang="ja-JP" altLang="en-US" sz="4800" dirty="0">
              <a:latin typeface="Times New Roman" panose="02020603050405020304" pitchFamily="18" charset="0"/>
            </a:endParaRPr>
          </a:p>
        </p:txBody>
      </p:sp>
    </p:spTree>
    <p:extLst>
      <p:ext uri="{BB962C8B-B14F-4D97-AF65-F5344CB8AC3E}">
        <p14:creationId xmlns:p14="http://schemas.microsoft.com/office/powerpoint/2010/main" val="1814883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E258F-D75F-F3E1-4EFA-A92638EBB3C3}"/>
            </a:ext>
          </a:extLst>
        </p:cNvPr>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5F33B6D8-E763-52A7-2690-30BB52222C45}"/>
              </a:ext>
            </a:extLst>
          </p:cNvPr>
          <p:cNvSpPr/>
          <p:nvPr/>
        </p:nvSpPr>
        <p:spPr>
          <a:xfrm>
            <a:off x="814192" y="4455951"/>
            <a:ext cx="10541869" cy="224676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pic>
        <p:nvPicPr>
          <p:cNvPr id="25" name="図 24">
            <a:extLst>
              <a:ext uri="{FF2B5EF4-FFF2-40B4-BE49-F238E27FC236}">
                <a16:creationId xmlns:a16="http://schemas.microsoft.com/office/drawing/2014/main" id="{1B57F919-BE77-B87F-464C-E33F9684CAF6}"/>
              </a:ext>
            </a:extLst>
          </p:cNvPr>
          <p:cNvPicPr>
            <a:picLocks noChangeAspect="1"/>
          </p:cNvPicPr>
          <p:nvPr/>
        </p:nvPicPr>
        <p:blipFill>
          <a:blip r:embed="rId3"/>
          <a:srcRect l="62923" t="43574" r="29658" b="46668"/>
          <a:stretch>
            <a:fillRect/>
          </a:stretch>
        </p:blipFill>
        <p:spPr>
          <a:xfrm>
            <a:off x="10051772" y="2779730"/>
            <a:ext cx="2652072" cy="2324541"/>
          </a:xfrm>
          <a:prstGeom prst="rect">
            <a:avLst/>
          </a:prstGeom>
        </p:spPr>
      </p:pic>
      <p:sp>
        <p:nvSpPr>
          <p:cNvPr id="2" name="正方形/長方形 1">
            <a:extLst>
              <a:ext uri="{FF2B5EF4-FFF2-40B4-BE49-F238E27FC236}">
                <a16:creationId xmlns:a16="http://schemas.microsoft.com/office/drawing/2014/main" id="{89C9AAFC-0EEE-2011-2961-8A3000355088}"/>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96E47969-EFA3-C1ED-B5E2-C575B86333B5}"/>
              </a:ext>
            </a:extLst>
          </p:cNvPr>
          <p:cNvSpPr txBox="1"/>
          <p:nvPr/>
        </p:nvSpPr>
        <p:spPr>
          <a:xfrm>
            <a:off x="0" y="61554"/>
            <a:ext cx="10281982" cy="584775"/>
          </a:xfrm>
          <a:prstGeom prst="rect">
            <a:avLst/>
          </a:prstGeom>
          <a:noFill/>
        </p:spPr>
        <p:txBody>
          <a:bodyPr wrap="none" rtlCol="0">
            <a:spAutoFit/>
          </a:bodyPr>
          <a:lstStyle/>
          <a:p>
            <a:r>
              <a:rPr kumimoji="1" lang="en-US" altLang="ja-JP" sz="3200" dirty="0">
                <a:latin typeface="Times New Roman" panose="02020603050405020304" pitchFamily="18" charset="0"/>
              </a:rPr>
              <a:t>3. </a:t>
            </a:r>
            <a:r>
              <a:rPr lang="en-US" altLang="ja-JP" sz="3200" dirty="0">
                <a:latin typeface="Times New Roman" panose="02020603050405020304" pitchFamily="18" charset="0"/>
              </a:rPr>
              <a:t>Methodology - Estimation of in/out-migrants by attributes</a:t>
            </a:r>
            <a:r>
              <a:rPr kumimoji="1" lang="en-US" altLang="ja-JP" sz="3200" dirty="0">
                <a:latin typeface="Times New Roman" panose="02020603050405020304" pitchFamily="18" charset="0"/>
              </a:rPr>
              <a:t>-</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4F3AF58F-2FBC-31B8-E6BC-4E7DAD20FCD7}"/>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7</a:t>
            </a:r>
            <a:endParaRPr kumimoji="1" lang="ja-JP" altLang="en-US" sz="3200" dirty="0">
              <a:latin typeface="Times New Roman" panose="02020603050405020304" pitchFamily="18" charset="0"/>
            </a:endParaRPr>
          </a:p>
        </p:txBody>
      </p:sp>
      <p:sp>
        <p:nvSpPr>
          <p:cNvPr id="7" name="テキスト ボックス 6">
            <a:extLst>
              <a:ext uri="{FF2B5EF4-FFF2-40B4-BE49-F238E27FC236}">
                <a16:creationId xmlns:a16="http://schemas.microsoft.com/office/drawing/2014/main" id="{0CD8FCC4-11F8-B327-6CFC-E2E9EE3B4346}"/>
              </a:ext>
            </a:extLst>
          </p:cNvPr>
          <p:cNvSpPr txBox="1"/>
          <p:nvPr/>
        </p:nvSpPr>
        <p:spPr>
          <a:xfrm>
            <a:off x="0" y="646329"/>
            <a:ext cx="12192001" cy="2554545"/>
          </a:xfrm>
          <a:prstGeom prst="rect">
            <a:avLst/>
          </a:prstGeom>
          <a:noFill/>
        </p:spPr>
        <p:txBody>
          <a:bodyPr wrap="square">
            <a:spAutoFit/>
          </a:bodyPr>
          <a:lstStyle/>
          <a:p>
            <a:pPr marL="457200" indent="-457200">
              <a:buFont typeface="Arial" panose="020B0604020202020204" pitchFamily="34" charset="0"/>
              <a:buChar char="•"/>
            </a:pPr>
            <a:r>
              <a:rPr lang="en-US" altLang="ja-US" sz="3200" dirty="0">
                <a:latin typeface="Times New Roman" panose="02020603050405020304" pitchFamily="18" charset="0"/>
              </a:rPr>
              <a:t>A</a:t>
            </a:r>
            <a:r>
              <a:rPr lang="en-US" altLang="ja-JP" sz="3200" dirty="0">
                <a:latin typeface="Times New Roman" panose="02020603050405020304" pitchFamily="18" charset="0"/>
              </a:rPr>
              <a:t> net outflow of </a:t>
            </a:r>
            <a:r>
              <a:rPr lang="en-US" altLang="ja-JP" sz="3200" dirty="0">
                <a:solidFill>
                  <a:srgbClr val="C00000"/>
                </a:solidFill>
                <a:latin typeface="Times New Roman" panose="02020603050405020304" pitchFamily="18" charset="0"/>
              </a:rPr>
              <a:t>10,000 people </a:t>
            </a:r>
            <a:r>
              <a:rPr lang="en-US" altLang="ja-JP" sz="3200" dirty="0">
                <a:latin typeface="Times New Roman" panose="02020603050405020304" pitchFamily="18" charset="0"/>
              </a:rPr>
              <a:t>from the Tokyo metropolitan area.</a:t>
            </a:r>
          </a:p>
          <a:p>
            <a:pPr algn="r"/>
            <a:r>
              <a:rPr lang="en-US" altLang="ja-JP" sz="3200" dirty="0">
                <a:latin typeface="Times New Roman" panose="02020603050405020304" pitchFamily="18" charset="0"/>
              </a:rPr>
              <a:t>(the Digital Garden City National Initiative and migration, 2021</a:t>
            </a:r>
            <a:r>
              <a:rPr lang="en-US" altLang="ja-US" sz="3200" dirty="0">
                <a:latin typeface="Times New Roman" panose="02020603050405020304" pitchFamily="18" charset="0"/>
              </a:rPr>
              <a:t>)</a:t>
            </a:r>
          </a:p>
          <a:p>
            <a:pPr marL="457200" indent="-457200">
              <a:buFont typeface="Arial" panose="020B0604020202020204" pitchFamily="34" charset="0"/>
              <a:buChar char="•"/>
            </a:pPr>
            <a:r>
              <a:rPr lang="en-US" altLang="ja-JP" sz="3200" dirty="0">
                <a:latin typeface="Times New Roman" panose="02020603050405020304" pitchFamily="18" charset="0"/>
              </a:rPr>
              <a:t>Allocated 10,000 people of out-migrants based on 2015 data on the number of people out-migrants from the Tokyo metropolitan area to each prefecture.</a:t>
            </a:r>
            <a:endParaRPr lang="en-US" altLang="ja-JP" sz="3200" b="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C478A7C5-C890-EFCC-B000-58788BB895FB}"/>
                  </a:ext>
                </a:extLst>
              </p:cNvPr>
              <p:cNvSpPr txBox="1"/>
              <p:nvPr/>
            </p:nvSpPr>
            <p:spPr>
              <a:xfrm>
                <a:off x="1704065" y="3141979"/>
                <a:ext cx="3177091" cy="12873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ja-US" sz="3200" b="0" i="1" smtClean="0">
                              <a:latin typeface="Cambria Math" panose="02040503050406030204" pitchFamily="18" charset="0"/>
                            </a:rPr>
                          </m:ctrlPr>
                        </m:sSubSupPr>
                        <m:e>
                          <m:r>
                            <a:rPr lang="en-US" altLang="ja-US" sz="3200" b="0" i="1" smtClean="0">
                              <a:latin typeface="Cambria Math" panose="02040503050406030204" pitchFamily="18" charset="0"/>
                            </a:rPr>
                            <m:t>𝑑</m:t>
                          </m:r>
                        </m:e>
                        <m:sub>
                          <m:r>
                            <a:rPr lang="en-US" altLang="ja-US" sz="3200" b="0" i="1" smtClean="0">
                              <a:latin typeface="Cambria Math" panose="02040503050406030204" pitchFamily="18" charset="0"/>
                            </a:rPr>
                            <m:t>𝑡</m:t>
                          </m:r>
                        </m:sub>
                        <m:sup>
                          <m:r>
                            <a:rPr lang="en-US" altLang="ja-US" sz="3200" b="0" i="1" smtClean="0">
                              <a:latin typeface="Cambria Math" panose="02040503050406030204" pitchFamily="18" charset="0"/>
                            </a:rPr>
                            <m:t>𝑔</m:t>
                          </m:r>
                          <m:r>
                            <a:rPr lang="en-US" altLang="ja-US" sz="3200" b="0" i="1" smtClean="0">
                              <a:latin typeface="Cambria Math" panose="02040503050406030204" pitchFamily="18" charset="0"/>
                            </a:rPr>
                            <m:t>,</m:t>
                          </m:r>
                          <m:r>
                            <a:rPr lang="en-US" altLang="ja-US" sz="3200" b="0" i="1" smtClean="0">
                              <a:latin typeface="Cambria Math" panose="02040503050406030204" pitchFamily="18" charset="0"/>
                            </a:rPr>
                            <m:t>𝑎</m:t>
                          </m:r>
                        </m:sup>
                      </m:sSubSup>
                      <m:r>
                        <a:rPr lang="en-US" altLang="ja-US" sz="3200" b="0" i="1" smtClean="0">
                          <a:latin typeface="Cambria Math" panose="02040503050406030204" pitchFamily="18" charset="0"/>
                        </a:rPr>
                        <m:t>=</m:t>
                      </m:r>
                      <m:nary>
                        <m:naryPr>
                          <m:chr m:val="∑"/>
                          <m:supHide m:val="on"/>
                          <m:ctrlPr>
                            <a:rPr lang="ja-US" altLang="en-US" sz="3200" i="1" smtClean="0">
                              <a:latin typeface="Cambria Math" panose="02040503050406030204" pitchFamily="18" charset="0"/>
                            </a:rPr>
                          </m:ctrlPr>
                        </m:naryPr>
                        <m:sub>
                          <m:r>
                            <m:rPr>
                              <m:brk m:alnAt="7"/>
                            </m:rPr>
                            <a:rPr lang="en-US" altLang="ja-US" sz="3200" b="0" i="1" smtClean="0">
                              <a:latin typeface="Cambria Math" panose="02040503050406030204" pitchFamily="18" charset="0"/>
                            </a:rPr>
                            <m:t>𝑘</m:t>
                          </m:r>
                        </m:sub>
                        <m:sup/>
                        <m:e>
                          <m:sSubSup>
                            <m:sSubSupPr>
                              <m:ctrlPr>
                                <a:rPr lang="en-US" altLang="ja-JP" sz="3200" i="1">
                                  <a:latin typeface="Cambria Math" panose="02040503050406030204" pitchFamily="18" charset="0"/>
                                </a:rPr>
                              </m:ctrlPr>
                            </m:sSubSupPr>
                            <m:e>
                              <m:r>
                                <a:rPr lang="en-US" altLang="ja-JP" sz="3200" b="0" i="1" smtClean="0">
                                  <a:latin typeface="Cambria Math" panose="02040503050406030204" pitchFamily="18" charset="0"/>
                                </a:rPr>
                                <m:t>𝑚</m:t>
                              </m:r>
                            </m:e>
                            <m:sub>
                              <m:r>
                                <a:rPr lang="en-US" altLang="ja-JP" sz="3200" i="1">
                                  <a:latin typeface="Cambria Math" panose="02040503050406030204" pitchFamily="18" charset="0"/>
                                </a:rPr>
                                <m:t>𝑡</m:t>
                              </m:r>
                              <m:r>
                                <a:rPr lang="en-US" altLang="ja-JP" sz="3200" b="0" i="1" smtClean="0">
                                  <a:latin typeface="Cambria Math" panose="02040503050406030204" pitchFamily="18" charset="0"/>
                                </a:rPr>
                                <m:t>,</m:t>
                              </m:r>
                              <m:r>
                                <a:rPr lang="en-US" altLang="ja-JP" sz="3200" b="0" i="1" smtClean="0">
                                  <a:latin typeface="Cambria Math" panose="02040503050406030204" pitchFamily="18" charset="0"/>
                                </a:rPr>
                                <m:t>𝑘</m:t>
                              </m:r>
                            </m:sub>
                            <m:sup>
                              <m:r>
                                <a:rPr lang="en-US" altLang="ja-JP" sz="3200" i="1">
                                  <a:latin typeface="Cambria Math" panose="02040503050406030204" pitchFamily="18" charset="0"/>
                                </a:rPr>
                                <m:t>𝑔</m:t>
                              </m:r>
                              <m:r>
                                <a:rPr lang="en-US" altLang="ja-JP" sz="3200" i="1">
                                  <a:latin typeface="Cambria Math" panose="02040503050406030204" pitchFamily="18" charset="0"/>
                                </a:rPr>
                                <m:t>,</m:t>
                              </m:r>
                              <m:r>
                                <a:rPr lang="en-US" altLang="ja-JP" sz="3200" i="1">
                                  <a:latin typeface="Cambria Math" panose="02040503050406030204" pitchFamily="18" charset="0"/>
                                </a:rPr>
                                <m:t>𝑎</m:t>
                              </m:r>
                            </m:sup>
                          </m:sSubSup>
                        </m:e>
                      </m:nary>
                    </m:oMath>
                  </m:oMathPara>
                </a14:m>
                <a:endParaRPr lang="ja-US" altLang="en-US" sz="3200" dirty="0"/>
              </a:p>
            </p:txBody>
          </p:sp>
        </mc:Choice>
        <mc:Fallback xmlns="">
          <p:sp>
            <p:nvSpPr>
              <p:cNvPr id="19" name="テキスト ボックス 18">
                <a:extLst>
                  <a:ext uri="{FF2B5EF4-FFF2-40B4-BE49-F238E27FC236}">
                    <a16:creationId xmlns:a16="http://schemas.microsoft.com/office/drawing/2014/main" id="{C478A7C5-C890-EFCC-B000-58788BB895FB}"/>
                  </a:ext>
                </a:extLst>
              </p:cNvPr>
              <p:cNvSpPr txBox="1">
                <a:spLocks noRot="1" noChangeAspect="1" noMove="1" noResize="1" noEditPoints="1" noAdjustHandles="1" noChangeArrowheads="1" noChangeShapeType="1" noTextEdit="1"/>
              </p:cNvSpPr>
              <p:nvPr/>
            </p:nvSpPr>
            <p:spPr>
              <a:xfrm>
                <a:off x="1704065" y="3141979"/>
                <a:ext cx="3177091" cy="1287340"/>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483A4A60-377B-A510-DA3A-89C22CA42009}"/>
                  </a:ext>
                </a:extLst>
              </p:cNvPr>
              <p:cNvSpPr txBox="1"/>
              <p:nvPr/>
            </p:nvSpPr>
            <p:spPr>
              <a:xfrm>
                <a:off x="982076" y="4569539"/>
                <a:ext cx="10541869" cy="2019592"/>
              </a:xfrm>
              <a:prstGeom prst="rect">
                <a:avLst/>
              </a:prstGeom>
              <a:noFill/>
            </p:spPr>
            <p:txBody>
              <a:bodyPr wrap="square">
                <a:spAutoFit/>
              </a:bodyPr>
              <a:lstStyle/>
              <a:p>
                <a14:m>
                  <m:oMath xmlns:m="http://schemas.openxmlformats.org/officeDocument/2006/math">
                    <m:r>
                      <a:rPr lang="en-US" altLang="ja-JP" sz="2400" i="1" dirty="0" smtClean="0">
                        <a:latin typeface="Cambria Math" panose="02040503050406030204" pitchFamily="18" charset="0"/>
                      </a:rPr>
                      <m:t>𝑘</m:t>
                    </m:r>
                  </m:oMath>
                </a14:m>
                <a:r>
                  <a:rPr lang="en-US" altLang="ja-JP" sz="2400" dirty="0">
                    <a:latin typeface="Times New Roman" panose="02020603050405020304" pitchFamily="18" charset="0"/>
                  </a:rPr>
                  <a:t>: prefectures outside the Tokyo metropolitan area</a:t>
                </a:r>
              </a:p>
              <a:p>
                <a14:m>
                  <m:oMath xmlns:m="http://schemas.openxmlformats.org/officeDocument/2006/math">
                    <m:r>
                      <a:rPr lang="en-US" altLang="ja-JP" sz="2400" i="1" dirty="0" smtClean="0">
                        <a:latin typeface="Cambria Math" panose="02040503050406030204" pitchFamily="18" charset="0"/>
                      </a:rPr>
                      <m:t>𝑡</m:t>
                    </m:r>
                  </m:oMath>
                </a14:m>
                <a:r>
                  <a:rPr lang="en-US" altLang="ja-JP" sz="2400" dirty="0">
                    <a:latin typeface="Times New Roman" panose="02020603050405020304" pitchFamily="18" charset="0"/>
                  </a:rPr>
                  <a:t>: prefectures within the Tokyo metropolitan area</a:t>
                </a:r>
              </a:p>
              <a:p>
                <a14:m>
                  <m:oMath xmlns:m="http://schemas.openxmlformats.org/officeDocument/2006/math">
                    <m:r>
                      <a:rPr lang="en-US" altLang="ja-JP" sz="2400" i="1" dirty="0" smtClean="0">
                        <a:latin typeface="Cambria Math" panose="02040503050406030204" pitchFamily="18" charset="0"/>
                      </a:rPr>
                      <m:t>𝑔</m:t>
                    </m:r>
                  </m:oMath>
                </a14:m>
                <a:r>
                  <a:rPr lang="en-US" altLang="ja-JP" sz="2400" dirty="0">
                    <a:latin typeface="Times New Roman" panose="02020603050405020304" pitchFamily="18" charset="0"/>
                  </a:rPr>
                  <a:t>: gender</a:t>
                </a:r>
                <a:r>
                  <a:rPr lang="en-US" altLang="ko-KR" sz="2400" dirty="0">
                    <a:latin typeface="Times New Roman" panose="02020603050405020304" pitchFamily="18" charset="0"/>
                  </a:rPr>
                  <a:t> </a:t>
                </a:r>
                <a:r>
                  <a:rPr lang="ko-KR" altLang="en-US" sz="2400" dirty="0">
                    <a:latin typeface="Times New Roman" panose="02020603050405020304" pitchFamily="18" charset="0"/>
                  </a:rPr>
                  <a:t>           </a:t>
                </a:r>
                <a14:m>
                  <m:oMath xmlns:m="http://schemas.openxmlformats.org/officeDocument/2006/math">
                    <m:r>
                      <a:rPr lang="en-US" altLang="ja-JP" sz="2400" i="1" dirty="0" smtClean="0">
                        <a:latin typeface="Cambria Math" panose="02040503050406030204" pitchFamily="18" charset="0"/>
                      </a:rPr>
                      <m:t>𝑎</m:t>
                    </m:r>
                  </m:oMath>
                </a14:m>
                <a:r>
                  <a:rPr lang="en-US" altLang="ja-JP" sz="2400" dirty="0">
                    <a:latin typeface="Times New Roman" panose="02020603050405020304" pitchFamily="18" charset="0"/>
                  </a:rPr>
                  <a:t>: age group</a:t>
                </a:r>
                <a:r>
                  <a:rPr lang="ko-KR" altLang="en-US" sz="2400" dirty="0">
                    <a:latin typeface="Times New Roman" panose="02020603050405020304" pitchFamily="18" charset="0"/>
                  </a:rPr>
                  <a:t>         </a:t>
                </a:r>
                <a14:m>
                  <m:oMath xmlns:m="http://schemas.openxmlformats.org/officeDocument/2006/math">
                    <m:r>
                      <a:rPr lang="en-US" altLang="ja-JP" sz="2400" b="0" i="1" dirty="0" smtClean="0">
                        <a:latin typeface="Cambria Math" panose="02040503050406030204" pitchFamily="18" charset="0"/>
                      </a:rPr>
                      <m:t>𝑚</m:t>
                    </m:r>
                  </m:oMath>
                </a14:m>
                <a:r>
                  <a:rPr lang="en-US" altLang="ja-JP" sz="2400" dirty="0">
                    <a:latin typeface="Times New Roman" panose="02020603050405020304" pitchFamily="18" charset="0"/>
                  </a:rPr>
                  <a:t>: number of migrants</a:t>
                </a:r>
              </a:p>
              <a:p>
                <a14:m>
                  <m:oMath xmlns:m="http://schemas.openxmlformats.org/officeDocument/2006/math">
                    <m:sSubSup>
                      <m:sSubSupPr>
                        <m:ctrlPr>
                          <a:rPr lang="en-US" altLang="ja-US" sz="2400" i="1">
                            <a:latin typeface="Cambria Math" panose="02040503050406030204" pitchFamily="18" charset="0"/>
                          </a:rPr>
                        </m:ctrlPr>
                      </m:sSubSupPr>
                      <m:e>
                        <m:r>
                          <a:rPr lang="en-US" altLang="ja-US" sz="2400" b="0" i="1" smtClean="0">
                            <a:latin typeface="Cambria Math" panose="02040503050406030204" pitchFamily="18" charset="0"/>
                          </a:rPr>
                          <m:t>𝑑</m:t>
                        </m:r>
                      </m:e>
                      <m:sub>
                        <m:r>
                          <a:rPr lang="en-US" altLang="ja-US" sz="2400" i="1">
                            <a:latin typeface="Cambria Math" panose="02040503050406030204" pitchFamily="18" charset="0"/>
                          </a:rPr>
                          <m:t>𝑡</m:t>
                        </m:r>
                      </m:sub>
                      <m:sup>
                        <m:r>
                          <a:rPr lang="en-US" altLang="ja-US" sz="2400" i="1">
                            <a:latin typeface="Cambria Math" panose="02040503050406030204" pitchFamily="18" charset="0"/>
                          </a:rPr>
                          <m:t>𝑔</m:t>
                        </m:r>
                        <m:r>
                          <a:rPr lang="en-US" altLang="ja-US" sz="2400" i="1">
                            <a:latin typeface="Cambria Math" panose="02040503050406030204" pitchFamily="18" charset="0"/>
                          </a:rPr>
                          <m:t>,</m:t>
                        </m:r>
                        <m:r>
                          <a:rPr lang="en-US" altLang="ja-US" sz="2400" i="1">
                            <a:latin typeface="Cambria Math" panose="02040503050406030204" pitchFamily="18" charset="0"/>
                          </a:rPr>
                          <m:t>𝑎</m:t>
                        </m:r>
                      </m:sup>
                    </m:sSubSup>
                  </m:oMath>
                </a14:m>
                <a:r>
                  <a:rPr lang="en-US" altLang="ja-JP" sz="2400" dirty="0">
                    <a:latin typeface="Times New Roman" panose="02020603050405020304" pitchFamily="18" charset="0"/>
                  </a:rPr>
                  <a:t>: number of out-migrants from prefecture </a:t>
                </a:r>
                <a:r>
                  <a:rPr lang="en-US" altLang="ja-JP" sz="2400" i="1" dirty="0">
                    <a:latin typeface="Times New Roman" panose="02020603050405020304" pitchFamily="18" charset="0"/>
                  </a:rPr>
                  <a:t>t</a:t>
                </a:r>
                <a:r>
                  <a:rPr lang="en-US" altLang="ja-JP" sz="2400" dirty="0">
                    <a:latin typeface="Times New Roman" panose="02020603050405020304" pitchFamily="18" charset="0"/>
                  </a:rPr>
                  <a:t> within the Tokyo metropolitan area</a:t>
                </a:r>
              </a:p>
              <a:p>
                <a14:m>
                  <m:oMath xmlns:m="http://schemas.openxmlformats.org/officeDocument/2006/math">
                    <m:sSubSup>
                      <m:sSubSupPr>
                        <m:ctrlPr>
                          <a:rPr lang="en-US" altLang="ja-US" sz="2400" i="1">
                            <a:latin typeface="Cambria Math" panose="02040503050406030204" pitchFamily="18" charset="0"/>
                          </a:rPr>
                        </m:ctrlPr>
                      </m:sSubSupPr>
                      <m:e>
                        <m:r>
                          <a:rPr lang="en-US" altLang="ja-US" sz="2400" b="0" i="1" smtClean="0">
                            <a:latin typeface="Cambria Math" panose="02040503050406030204" pitchFamily="18" charset="0"/>
                          </a:rPr>
                          <m:t>h</m:t>
                        </m:r>
                      </m:e>
                      <m:sub>
                        <m:r>
                          <a:rPr lang="en-US" altLang="ja-US" sz="2400" i="1">
                            <a:latin typeface="Cambria Math" panose="02040503050406030204" pitchFamily="18" charset="0"/>
                          </a:rPr>
                          <m:t>𝑘</m:t>
                        </m:r>
                      </m:sub>
                      <m:sup>
                        <m:r>
                          <a:rPr lang="en-US" altLang="ja-US" sz="2400" i="1">
                            <a:latin typeface="Cambria Math" panose="02040503050406030204" pitchFamily="18" charset="0"/>
                          </a:rPr>
                          <m:t>𝑔</m:t>
                        </m:r>
                        <m:r>
                          <a:rPr lang="en-US" altLang="ja-US" sz="2400" i="1">
                            <a:latin typeface="Cambria Math" panose="02040503050406030204" pitchFamily="18" charset="0"/>
                          </a:rPr>
                          <m:t>,</m:t>
                        </m:r>
                        <m:r>
                          <a:rPr lang="en-US" altLang="ja-US" sz="2400" i="1">
                            <a:latin typeface="Cambria Math" panose="02040503050406030204" pitchFamily="18" charset="0"/>
                          </a:rPr>
                          <m:t>𝑎</m:t>
                        </m:r>
                      </m:sup>
                    </m:sSubSup>
                  </m:oMath>
                </a14:m>
                <a:r>
                  <a:rPr lang="en-US" altLang="ja-JP" sz="2400" dirty="0">
                    <a:latin typeface="Times New Roman" panose="02020603050405020304" pitchFamily="18" charset="0"/>
                  </a:rPr>
                  <a:t>: number of in-migrants to prefecture</a:t>
                </a:r>
                <a:r>
                  <a:rPr lang="en-US" altLang="ja-JP" sz="2400" i="1" dirty="0">
                    <a:latin typeface="Times New Roman" panose="02020603050405020304" pitchFamily="18" charset="0"/>
                  </a:rPr>
                  <a:t> k </a:t>
                </a:r>
                <a:r>
                  <a:rPr lang="en-US" altLang="ja-JP" sz="2400" dirty="0">
                    <a:latin typeface="Times New Roman" panose="02020603050405020304" pitchFamily="18" charset="0"/>
                  </a:rPr>
                  <a:t>outside the Tokyo metropolitan area</a:t>
                </a:r>
                <a:endParaRPr lang="ja-JP" altLang="en-US" sz="2400" dirty="0">
                  <a:latin typeface="Times New Roman" panose="02020603050405020304" pitchFamily="18" charset="0"/>
                </a:endParaRPr>
              </a:p>
            </p:txBody>
          </p:sp>
        </mc:Choice>
        <mc:Fallback xmlns="">
          <p:sp>
            <p:nvSpPr>
              <p:cNvPr id="22" name="テキスト ボックス 21">
                <a:extLst>
                  <a:ext uri="{FF2B5EF4-FFF2-40B4-BE49-F238E27FC236}">
                    <a16:creationId xmlns:a16="http://schemas.microsoft.com/office/drawing/2014/main" id="{483A4A60-377B-A510-DA3A-89C22CA42009}"/>
                  </a:ext>
                </a:extLst>
              </p:cNvPr>
              <p:cNvSpPr txBox="1">
                <a:spLocks noRot="1" noChangeAspect="1" noMove="1" noResize="1" noEditPoints="1" noAdjustHandles="1" noChangeArrowheads="1" noChangeShapeType="1" noTextEdit="1"/>
              </p:cNvSpPr>
              <p:nvPr/>
            </p:nvSpPr>
            <p:spPr>
              <a:xfrm>
                <a:off x="982076" y="4569539"/>
                <a:ext cx="10541869" cy="2019592"/>
              </a:xfrm>
              <a:prstGeom prst="rect">
                <a:avLst/>
              </a:prstGeom>
              <a:blipFill>
                <a:blip r:embed="rId5"/>
                <a:stretch>
                  <a:fillRect l="-174" t="-2417" b="-483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A3AA41A0-F68D-A2B0-633C-DDA49C887AC7}"/>
                  </a:ext>
                </a:extLst>
              </p:cNvPr>
              <p:cNvSpPr txBox="1"/>
              <p:nvPr/>
            </p:nvSpPr>
            <p:spPr>
              <a:xfrm>
                <a:off x="6096000" y="3111817"/>
                <a:ext cx="3177091" cy="12873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ja-US" sz="3200" b="0" i="1" smtClean="0">
                              <a:latin typeface="Cambria Math" panose="02040503050406030204" pitchFamily="18" charset="0"/>
                            </a:rPr>
                          </m:ctrlPr>
                        </m:sSubSupPr>
                        <m:e>
                          <m:r>
                            <a:rPr lang="en-US" altLang="ja-US" sz="3200" b="0" i="1" smtClean="0">
                              <a:latin typeface="Cambria Math" panose="02040503050406030204" pitchFamily="18" charset="0"/>
                            </a:rPr>
                            <m:t>h</m:t>
                          </m:r>
                        </m:e>
                        <m:sub>
                          <m:r>
                            <a:rPr lang="en-US" altLang="ja-US" sz="3200" b="0" i="1" smtClean="0">
                              <a:latin typeface="Cambria Math" panose="02040503050406030204" pitchFamily="18" charset="0"/>
                            </a:rPr>
                            <m:t>𝑘</m:t>
                          </m:r>
                        </m:sub>
                        <m:sup>
                          <m:r>
                            <a:rPr lang="en-US" altLang="ja-US" sz="3200" b="0" i="1" smtClean="0">
                              <a:latin typeface="Cambria Math" panose="02040503050406030204" pitchFamily="18" charset="0"/>
                            </a:rPr>
                            <m:t>𝑔</m:t>
                          </m:r>
                          <m:r>
                            <a:rPr lang="en-US" altLang="ja-US" sz="3200" b="0" i="1" smtClean="0">
                              <a:latin typeface="Cambria Math" panose="02040503050406030204" pitchFamily="18" charset="0"/>
                            </a:rPr>
                            <m:t>,</m:t>
                          </m:r>
                          <m:r>
                            <a:rPr lang="en-US" altLang="ja-US" sz="3200" b="0" i="1" smtClean="0">
                              <a:latin typeface="Cambria Math" panose="02040503050406030204" pitchFamily="18" charset="0"/>
                            </a:rPr>
                            <m:t>𝑎</m:t>
                          </m:r>
                        </m:sup>
                      </m:sSubSup>
                      <m:r>
                        <a:rPr lang="en-US" altLang="ja-US" sz="3200" b="0" i="1" smtClean="0">
                          <a:latin typeface="Cambria Math" panose="02040503050406030204" pitchFamily="18" charset="0"/>
                        </a:rPr>
                        <m:t>=</m:t>
                      </m:r>
                      <m:nary>
                        <m:naryPr>
                          <m:chr m:val="∑"/>
                          <m:supHide m:val="on"/>
                          <m:ctrlPr>
                            <a:rPr lang="ja-US" altLang="en-US" sz="3200" i="1" smtClean="0">
                              <a:latin typeface="Cambria Math" panose="02040503050406030204" pitchFamily="18" charset="0"/>
                            </a:rPr>
                          </m:ctrlPr>
                        </m:naryPr>
                        <m:sub>
                          <m:r>
                            <m:rPr>
                              <m:brk m:alnAt="7"/>
                            </m:rPr>
                            <a:rPr lang="en-US" altLang="ja-US" sz="3200" b="0" i="1" smtClean="0">
                              <a:latin typeface="Cambria Math" panose="02040503050406030204" pitchFamily="18" charset="0"/>
                            </a:rPr>
                            <m:t>𝑡</m:t>
                          </m:r>
                        </m:sub>
                        <m:sup/>
                        <m:e>
                          <m:sSubSup>
                            <m:sSubSupPr>
                              <m:ctrlPr>
                                <a:rPr lang="en-US" altLang="ja-JP" sz="3200" i="1">
                                  <a:latin typeface="Cambria Math" panose="02040503050406030204" pitchFamily="18" charset="0"/>
                                </a:rPr>
                              </m:ctrlPr>
                            </m:sSubSupPr>
                            <m:e>
                              <m:r>
                                <a:rPr lang="en-US" altLang="ja-JP" sz="3200" b="0" i="1" smtClean="0">
                                  <a:latin typeface="Cambria Math" panose="02040503050406030204" pitchFamily="18" charset="0"/>
                                </a:rPr>
                                <m:t>𝑚</m:t>
                              </m:r>
                            </m:e>
                            <m:sub>
                              <m:r>
                                <a:rPr lang="en-US" altLang="ja-JP" sz="3200" i="1">
                                  <a:latin typeface="Cambria Math" panose="02040503050406030204" pitchFamily="18" charset="0"/>
                                </a:rPr>
                                <m:t>𝑡</m:t>
                              </m:r>
                              <m:r>
                                <a:rPr lang="en-US" altLang="ja-JP" sz="3200" b="0" i="1" smtClean="0">
                                  <a:latin typeface="Cambria Math" panose="02040503050406030204" pitchFamily="18" charset="0"/>
                                </a:rPr>
                                <m:t>,</m:t>
                              </m:r>
                              <m:r>
                                <a:rPr lang="en-US" altLang="ja-JP" sz="3200" b="0" i="1" smtClean="0">
                                  <a:latin typeface="Cambria Math" panose="02040503050406030204" pitchFamily="18" charset="0"/>
                                </a:rPr>
                                <m:t>𝑘</m:t>
                              </m:r>
                            </m:sub>
                            <m:sup>
                              <m:r>
                                <a:rPr lang="en-US" altLang="ja-JP" sz="3200" i="1">
                                  <a:latin typeface="Cambria Math" panose="02040503050406030204" pitchFamily="18" charset="0"/>
                                </a:rPr>
                                <m:t>𝑔</m:t>
                              </m:r>
                              <m:r>
                                <a:rPr lang="en-US" altLang="ja-JP" sz="3200" i="1">
                                  <a:latin typeface="Cambria Math" panose="02040503050406030204" pitchFamily="18" charset="0"/>
                                </a:rPr>
                                <m:t>,</m:t>
                              </m:r>
                              <m:r>
                                <a:rPr lang="en-US" altLang="ja-JP" sz="3200" i="1">
                                  <a:latin typeface="Cambria Math" panose="02040503050406030204" pitchFamily="18" charset="0"/>
                                </a:rPr>
                                <m:t>𝑎</m:t>
                              </m:r>
                            </m:sup>
                          </m:sSubSup>
                        </m:e>
                      </m:nary>
                    </m:oMath>
                  </m:oMathPara>
                </a14:m>
                <a:endParaRPr lang="ja-US" altLang="en-US" sz="3200" dirty="0"/>
              </a:p>
            </p:txBody>
          </p:sp>
        </mc:Choice>
        <mc:Fallback xmlns="">
          <p:sp>
            <p:nvSpPr>
              <p:cNvPr id="23" name="テキスト ボックス 22">
                <a:extLst>
                  <a:ext uri="{FF2B5EF4-FFF2-40B4-BE49-F238E27FC236}">
                    <a16:creationId xmlns:a16="http://schemas.microsoft.com/office/drawing/2014/main" id="{A3AA41A0-F68D-A2B0-633C-DDA49C887AC7}"/>
                  </a:ext>
                </a:extLst>
              </p:cNvPr>
              <p:cNvSpPr txBox="1">
                <a:spLocks noRot="1" noChangeAspect="1" noMove="1" noResize="1" noEditPoints="1" noAdjustHandles="1" noChangeArrowheads="1" noChangeShapeType="1" noTextEdit="1"/>
              </p:cNvSpPr>
              <p:nvPr/>
            </p:nvSpPr>
            <p:spPr>
              <a:xfrm>
                <a:off x="6096000" y="3111817"/>
                <a:ext cx="3177091" cy="1287340"/>
              </a:xfrm>
              <a:prstGeom prst="rect">
                <a:avLst/>
              </a:prstGeom>
              <a:blipFill>
                <a:blip r:embed="rId6"/>
                <a:stretch>
                  <a:fillRect/>
                </a:stretch>
              </a:blipFill>
            </p:spPr>
            <p:txBody>
              <a:bodyPr/>
              <a:lstStyle/>
              <a:p>
                <a:r>
                  <a:rPr lang="ja-JP" altLang="en-US">
                    <a:noFill/>
                  </a:rPr>
                  <a:t> </a:t>
                </a:r>
              </a:p>
            </p:txBody>
          </p:sp>
        </mc:Fallback>
      </mc:AlternateContent>
      <p:sp>
        <p:nvSpPr>
          <p:cNvPr id="29" name="正方形/長方形 28">
            <a:extLst>
              <a:ext uri="{FF2B5EF4-FFF2-40B4-BE49-F238E27FC236}">
                <a16:creationId xmlns:a16="http://schemas.microsoft.com/office/drawing/2014/main" id="{02825B91-94DF-F676-FF36-7B316171208E}"/>
              </a:ext>
            </a:extLst>
          </p:cNvPr>
          <p:cNvSpPr/>
          <p:nvPr/>
        </p:nvSpPr>
        <p:spPr>
          <a:xfrm>
            <a:off x="10195660" y="3588638"/>
            <a:ext cx="356134" cy="563934"/>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74E1BB1C-0A98-9758-1CBA-94081C171FD5}"/>
                  </a:ext>
                </a:extLst>
              </p:cNvPr>
              <p:cNvSpPr txBox="1"/>
              <p:nvPr/>
            </p:nvSpPr>
            <p:spPr>
              <a:xfrm>
                <a:off x="10076140" y="3550671"/>
                <a:ext cx="55406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US" sz="3600" i="1" dirty="0" smtClean="0">
                          <a:solidFill>
                            <a:schemeClr val="tx1"/>
                          </a:solidFill>
                          <a:latin typeface="Cambria Math" panose="02040503050406030204" pitchFamily="18" charset="0"/>
                        </a:rPr>
                        <m:t>𝑘</m:t>
                      </m:r>
                    </m:oMath>
                  </m:oMathPara>
                </a14:m>
                <a:endParaRPr/>
              </a:p>
            </p:txBody>
          </p:sp>
        </mc:Choice>
        <mc:Fallback xmlns="">
          <p:sp>
            <p:nvSpPr>
              <p:cNvPr id="26" name="テキスト ボックス 25">
                <a:extLst>
                  <a:ext uri="{FF2B5EF4-FFF2-40B4-BE49-F238E27FC236}">
                    <a16:creationId xmlns:a16="http://schemas.microsoft.com/office/drawing/2014/main" id="{74E1BB1C-0A98-9758-1CBA-94081C171FD5}"/>
                  </a:ext>
                </a:extLst>
              </p:cNvPr>
              <p:cNvSpPr txBox="1">
                <a:spLocks noRot="1" noChangeAspect="1" noMove="1" noResize="1" noEditPoints="1" noAdjustHandles="1" noChangeArrowheads="1" noChangeShapeType="1" noTextEdit="1"/>
              </p:cNvSpPr>
              <p:nvPr/>
            </p:nvSpPr>
            <p:spPr>
              <a:xfrm>
                <a:off x="10076140" y="3550671"/>
                <a:ext cx="554062" cy="646331"/>
              </a:xfrm>
              <a:prstGeom prst="rect">
                <a:avLst/>
              </a:prstGeom>
              <a:blipFill>
                <a:blip r:embed="rId7"/>
                <a:stretch>
                  <a:fillRect l="-2222" t="-13462" r="-40000" b="-34615"/>
                </a:stretch>
              </a:blipFill>
            </p:spPr>
            <p:txBody>
              <a:bodyPr/>
              <a:lstStyle/>
              <a:p>
                <a:r>
                  <a:rPr lang="ja-US" altLang="en-US">
                    <a:noFill/>
                  </a:rPr>
                  <a:t> </a:t>
                </a:r>
              </a:p>
            </p:txBody>
          </p:sp>
        </mc:Fallback>
      </mc:AlternateContent>
      <p:sp>
        <p:nvSpPr>
          <p:cNvPr id="28" name="正方形/長方形 27">
            <a:extLst>
              <a:ext uri="{FF2B5EF4-FFF2-40B4-BE49-F238E27FC236}">
                <a16:creationId xmlns:a16="http://schemas.microsoft.com/office/drawing/2014/main" id="{2EA3107D-7DDA-01EB-F6D7-FD13C9A8A10E}"/>
              </a:ext>
            </a:extLst>
          </p:cNvPr>
          <p:cNvSpPr/>
          <p:nvPr/>
        </p:nvSpPr>
        <p:spPr>
          <a:xfrm>
            <a:off x="11063760" y="3251162"/>
            <a:ext cx="356134" cy="563934"/>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0DB41C2C-3BEB-5CA7-39AF-726342C52435}"/>
                  </a:ext>
                </a:extLst>
              </p:cNvPr>
              <p:cNvSpPr txBox="1"/>
              <p:nvPr/>
            </p:nvSpPr>
            <p:spPr>
              <a:xfrm>
                <a:off x="10993224" y="3227506"/>
                <a:ext cx="42125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US" sz="3600" i="1" dirty="0" smtClean="0">
                          <a:solidFill>
                            <a:schemeClr val="tx1"/>
                          </a:solidFill>
                          <a:latin typeface="Cambria Math" panose="02040503050406030204" pitchFamily="18" charset="0"/>
                        </a:rPr>
                        <m:t>𝑡</m:t>
                      </m:r>
                    </m:oMath>
                  </m:oMathPara>
                </a14:m>
                <a:endParaRPr/>
              </a:p>
            </p:txBody>
          </p:sp>
        </mc:Choice>
        <mc:Fallback xmlns="">
          <p:sp>
            <p:nvSpPr>
              <p:cNvPr id="27" name="テキスト ボックス 26">
                <a:extLst>
                  <a:ext uri="{FF2B5EF4-FFF2-40B4-BE49-F238E27FC236}">
                    <a16:creationId xmlns:a16="http://schemas.microsoft.com/office/drawing/2014/main" id="{0DB41C2C-3BEB-5CA7-39AF-726342C52435}"/>
                  </a:ext>
                </a:extLst>
              </p:cNvPr>
              <p:cNvSpPr txBox="1">
                <a:spLocks noRot="1" noChangeAspect="1" noMove="1" noResize="1" noEditPoints="1" noAdjustHandles="1" noChangeArrowheads="1" noChangeShapeType="1" noTextEdit="1"/>
              </p:cNvSpPr>
              <p:nvPr/>
            </p:nvSpPr>
            <p:spPr>
              <a:xfrm>
                <a:off x="10993224" y="3227506"/>
                <a:ext cx="421259" cy="646331"/>
              </a:xfrm>
              <a:prstGeom prst="rect">
                <a:avLst/>
              </a:prstGeom>
              <a:blipFill>
                <a:blip r:embed="rId8"/>
                <a:stretch>
                  <a:fillRect l="-2941" t="-13462" r="-61765" b="-36538"/>
                </a:stretch>
              </a:blipFill>
            </p:spPr>
            <p:txBody>
              <a:bodyPr/>
              <a:lstStyle/>
              <a:p>
                <a:r>
                  <a:rPr lang="ja-US" altLang="en-US">
                    <a:noFill/>
                  </a:rPr>
                  <a:t> </a:t>
                </a:r>
              </a:p>
            </p:txBody>
          </p:sp>
        </mc:Fallback>
      </mc:AlternateContent>
    </p:spTree>
    <p:extLst>
      <p:ext uri="{BB962C8B-B14F-4D97-AF65-F5344CB8AC3E}">
        <p14:creationId xmlns:p14="http://schemas.microsoft.com/office/powerpoint/2010/main" val="1753547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BD85-A19E-9772-C6BD-F79933DAC8CC}"/>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60075B55-DE92-0D60-066F-B3CA0FAAC61E}"/>
              </a:ext>
            </a:extLst>
          </p:cNvPr>
          <p:cNvPicPr>
            <a:picLocks noChangeAspect="1"/>
          </p:cNvPicPr>
          <p:nvPr/>
        </p:nvPicPr>
        <p:blipFill>
          <a:blip r:embed="rId3"/>
          <a:stretch>
            <a:fillRect/>
          </a:stretch>
        </p:blipFill>
        <p:spPr>
          <a:xfrm>
            <a:off x="8617010" y="2235352"/>
            <a:ext cx="3000301" cy="3861726"/>
          </a:xfrm>
          <a:prstGeom prst="rect">
            <a:avLst/>
          </a:prstGeom>
        </p:spPr>
      </p:pic>
      <mc:AlternateContent xmlns:mc="http://schemas.openxmlformats.org/markup-compatibility/2006">
        <mc:Choice xmlns:a14="http://schemas.microsoft.com/office/drawing/2010/main" Requires="a14">
          <p:graphicFrame>
            <p:nvGraphicFramePr>
              <p:cNvPr id="9" name="表 8">
                <a:extLst>
                  <a:ext uri="{FF2B5EF4-FFF2-40B4-BE49-F238E27FC236}">
                    <a16:creationId xmlns:a16="http://schemas.microsoft.com/office/drawing/2014/main" id="{DE9D2E73-E404-0138-8FC1-321A7D5D7B1D}"/>
                  </a:ext>
                </a:extLst>
              </p:cNvPr>
              <p:cNvGraphicFramePr>
                <a:graphicFrameLocks noGrp="1"/>
              </p:cNvGraphicFramePr>
              <p:nvPr>
                <p:extLst>
                  <p:ext uri="{D42A27DB-BD31-4B8C-83A1-F6EECF244321}">
                    <p14:modId xmlns:p14="http://schemas.microsoft.com/office/powerpoint/2010/main" val="789503369"/>
                  </p:ext>
                </p:extLst>
              </p:nvPr>
            </p:nvGraphicFramePr>
            <p:xfrm>
              <a:off x="13438465" y="1693435"/>
              <a:ext cx="3675722" cy="4663440"/>
            </p:xfrm>
            <a:graphic>
              <a:graphicData uri="http://schemas.openxmlformats.org/drawingml/2006/table">
                <a:tbl>
                  <a:tblPr firstRow="1" bandRow="1">
                    <a:tableStyleId>{5940675A-B579-460E-94D1-54222C63F5DA}</a:tableStyleId>
                  </a:tblPr>
                  <a:tblGrid>
                    <a:gridCol w="1681409">
                      <a:extLst>
                        <a:ext uri="{9D8B030D-6E8A-4147-A177-3AD203B41FA5}">
                          <a16:colId xmlns:a16="http://schemas.microsoft.com/office/drawing/2014/main" val="2399787732"/>
                        </a:ext>
                      </a:extLst>
                    </a:gridCol>
                    <a:gridCol w="1994313">
                      <a:extLst>
                        <a:ext uri="{9D8B030D-6E8A-4147-A177-3AD203B41FA5}">
                          <a16:colId xmlns:a16="http://schemas.microsoft.com/office/drawing/2014/main" val="2265925113"/>
                        </a:ext>
                      </a:extLst>
                    </a:gridCol>
                  </a:tblGrid>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52479"/>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2</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52331"/>
                      </a:ext>
                    </a:extLst>
                  </a:tr>
                  <a:tr h="506427">
                    <a:tc>
                      <a:txBody>
                        <a:bodyPr/>
                        <a:lstStyle/>
                        <a:p>
                          <a:pPr algn="ct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3601002"/>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13</a:t>
                          </a:r>
                        </a:p>
                        <a:p>
                          <a:pPr algn="ctr"/>
                          <a:r>
                            <a:rPr kumimoji="1" lang="en-US" altLang="ja-JP" sz="2000" baseline="0" dirty="0">
                              <a:latin typeface="Times New Roman" panose="02020603050405020304" pitchFamily="18" charset="0"/>
                              <a:ea typeface="ＭＳ ゴシック" panose="020B0609070205080204" pitchFamily="49" charset="-128"/>
                            </a:rPr>
                            <a:t>(Tokyo area)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288286"/>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14</a:t>
                          </a:r>
                        </a:p>
                        <a:p>
                          <a:pPr algn="ctr"/>
                          <a:r>
                            <a:rPr kumimoji="1" lang="en-US" altLang="ja-JP" sz="2000" baseline="0" dirty="0">
                              <a:latin typeface="Times New Roman" panose="02020603050405020304" pitchFamily="18" charset="0"/>
                              <a:ea typeface="ＭＳ ゴシック" panose="020B0609070205080204" pitchFamily="49" charset="-128"/>
                            </a:rPr>
                            <a:t>(Tokyo area)</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9052643"/>
                      </a:ext>
                    </a:extLst>
                  </a:tr>
                  <a:tr h="5064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868107"/>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47</a:t>
                          </a:r>
                        </a:p>
                        <a:p>
                          <a:pPr algn="ctr"/>
                          <a:r>
                            <a:rPr kumimoji="1" lang="en-US" altLang="ja-JP" sz="2000" baseline="0" dirty="0">
                              <a:latin typeface="Times New Roman" panose="02020603050405020304" pitchFamily="18" charset="0"/>
                              <a:ea typeface="ＭＳ ゴシック" panose="020B0609070205080204" pitchFamily="49" charset="-128"/>
                            </a:rPr>
                            <a:t>(rural)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63107"/>
                      </a:ext>
                    </a:extLst>
                  </a:tr>
                </a:tbl>
              </a:graphicData>
            </a:graphic>
          </p:graphicFrame>
        </mc:Choice>
        <mc:Fallback>
          <p:graphicFrame>
            <p:nvGraphicFramePr>
              <p:cNvPr id="9" name="表 8">
                <a:extLst>
                  <a:ext uri="{FF2B5EF4-FFF2-40B4-BE49-F238E27FC236}">
                    <a16:creationId xmlns:a16="http://schemas.microsoft.com/office/drawing/2014/main" id="{DE9D2E73-E404-0138-8FC1-321A7D5D7B1D}"/>
                  </a:ext>
                </a:extLst>
              </p:cNvPr>
              <p:cNvGraphicFramePr>
                <a:graphicFrameLocks noGrp="1"/>
              </p:cNvGraphicFramePr>
              <p:nvPr>
                <p:extLst>
                  <p:ext uri="{D42A27DB-BD31-4B8C-83A1-F6EECF244321}">
                    <p14:modId xmlns:p14="http://schemas.microsoft.com/office/powerpoint/2010/main" val="789503369"/>
                  </p:ext>
                </p:extLst>
              </p:nvPr>
            </p:nvGraphicFramePr>
            <p:xfrm>
              <a:off x="13438465" y="1693435"/>
              <a:ext cx="3675722" cy="4663440"/>
            </p:xfrm>
            <a:graphic>
              <a:graphicData uri="http://schemas.openxmlformats.org/drawingml/2006/table">
                <a:tbl>
                  <a:tblPr firstRow="1" bandRow="1">
                    <a:tableStyleId>{5940675A-B579-460E-94D1-54222C63F5DA}</a:tableStyleId>
                  </a:tblPr>
                  <a:tblGrid>
                    <a:gridCol w="1681409">
                      <a:extLst>
                        <a:ext uri="{9D8B030D-6E8A-4147-A177-3AD203B41FA5}">
                          <a16:colId xmlns:a16="http://schemas.microsoft.com/office/drawing/2014/main" val="2399787732"/>
                        </a:ext>
                      </a:extLst>
                    </a:gridCol>
                    <a:gridCol w="1994313">
                      <a:extLst>
                        <a:ext uri="{9D8B030D-6E8A-4147-A177-3AD203B41FA5}">
                          <a16:colId xmlns:a16="http://schemas.microsoft.com/office/drawing/2014/main" val="2265925113"/>
                        </a:ext>
                      </a:extLst>
                    </a:gridCol>
                  </a:tblGrid>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52479"/>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2</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52331"/>
                      </a:ext>
                    </a:extLst>
                  </a:tr>
                  <a:tr h="579120">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4"/>
                          <a:stretch>
                            <a:fillRect l="-1087" t="-247368" r="-121014" b="-483158"/>
                          </a:stretch>
                        </a:blipFill>
                      </a:tcPr>
                    </a:tc>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4"/>
                          <a:stretch>
                            <a:fillRect l="-85061" t="-247368" r="-1829" b="-483158"/>
                          </a:stretch>
                        </a:blipFill>
                      </a:tcPr>
                    </a:tc>
                    <a:extLst>
                      <a:ext uri="{0D108BD9-81ED-4DB2-BD59-A6C34878D82A}">
                        <a16:rowId xmlns:a16="http://schemas.microsoft.com/office/drawing/2014/main" val="4093601002"/>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13</a:t>
                          </a:r>
                        </a:p>
                        <a:p>
                          <a:pPr algn="ctr"/>
                          <a:r>
                            <a:rPr kumimoji="1" lang="en-US" altLang="ja-JP" sz="2000" baseline="0" dirty="0">
                              <a:latin typeface="Times New Roman" panose="02020603050405020304" pitchFamily="18" charset="0"/>
                              <a:ea typeface="ＭＳ ゴシック" panose="020B0609070205080204" pitchFamily="49" charset="-128"/>
                            </a:rPr>
                            <a:t>(Tokyo area)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288286"/>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14</a:t>
                          </a:r>
                        </a:p>
                        <a:p>
                          <a:pPr algn="ctr"/>
                          <a:r>
                            <a:rPr kumimoji="1" lang="en-US" altLang="ja-JP" sz="2000" baseline="0" dirty="0">
                              <a:latin typeface="Times New Roman" panose="02020603050405020304" pitchFamily="18" charset="0"/>
                              <a:ea typeface="ＭＳ ゴシック" panose="020B0609070205080204" pitchFamily="49" charset="-128"/>
                            </a:rPr>
                            <a:t>(Tokyo area)</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9052643"/>
                      </a:ext>
                    </a:extLst>
                  </a:tr>
                  <a:tr h="579120">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4"/>
                          <a:stretch>
                            <a:fillRect l="-1087" t="-590526" r="-121014" b="-140000"/>
                          </a:stretch>
                        </a:blipFill>
                      </a:tcPr>
                    </a:tc>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4"/>
                          <a:stretch>
                            <a:fillRect l="-85061" t="-590526" r="-1829" b="-140000"/>
                          </a:stretch>
                        </a:blipFill>
                      </a:tcPr>
                    </a:tc>
                    <a:extLst>
                      <a:ext uri="{0D108BD9-81ED-4DB2-BD59-A6C34878D82A}">
                        <a16:rowId xmlns:a16="http://schemas.microsoft.com/office/drawing/2014/main" val="4239868107"/>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47</a:t>
                          </a:r>
                        </a:p>
                        <a:p>
                          <a:pPr algn="ctr"/>
                          <a:r>
                            <a:rPr kumimoji="1" lang="en-US" altLang="ja-JP" sz="2000" baseline="0" dirty="0">
                              <a:latin typeface="Times New Roman" panose="02020603050405020304" pitchFamily="18" charset="0"/>
                              <a:ea typeface="ＭＳ ゴシック" panose="020B0609070205080204" pitchFamily="49" charset="-128"/>
                            </a:rPr>
                            <a:t>(rural)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63107"/>
                      </a:ext>
                    </a:extLst>
                  </a:tr>
                </a:tbl>
              </a:graphicData>
            </a:graphic>
          </p:graphicFrame>
        </mc:Fallback>
      </mc:AlternateContent>
      <p:sp>
        <p:nvSpPr>
          <p:cNvPr id="2" name="正方形/長方形 1">
            <a:extLst>
              <a:ext uri="{FF2B5EF4-FFF2-40B4-BE49-F238E27FC236}">
                <a16:creationId xmlns:a16="http://schemas.microsoft.com/office/drawing/2014/main" id="{658500BD-AF4F-0282-6B57-97CFDB865E71}"/>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A4D3874D-84C1-EDCA-B5DB-3233BD4ECF2F}"/>
              </a:ext>
            </a:extLst>
          </p:cNvPr>
          <p:cNvSpPr txBox="1"/>
          <p:nvPr/>
        </p:nvSpPr>
        <p:spPr>
          <a:xfrm>
            <a:off x="0" y="61554"/>
            <a:ext cx="11574002" cy="584775"/>
          </a:xfrm>
          <a:prstGeom prst="rect">
            <a:avLst/>
          </a:prstGeom>
          <a:noFill/>
        </p:spPr>
        <p:txBody>
          <a:bodyPr wrap="none" rtlCol="0">
            <a:spAutoFit/>
          </a:bodyPr>
          <a:lstStyle/>
          <a:p>
            <a:r>
              <a:rPr kumimoji="1" lang="en-US" altLang="ja-JP" sz="3200" dirty="0">
                <a:latin typeface="Times New Roman" panose="02020603050405020304" pitchFamily="18" charset="0"/>
              </a:rPr>
              <a:t>3. </a:t>
            </a:r>
            <a:r>
              <a:rPr lang="en-US" altLang="ja-JP" sz="3200" dirty="0">
                <a:latin typeface="Times New Roman" panose="02020603050405020304" pitchFamily="18" charset="0"/>
              </a:rPr>
              <a:t>Methodology</a:t>
            </a:r>
            <a:r>
              <a:rPr kumimoji="1" lang="en-US" altLang="ja-JP" sz="3200" dirty="0">
                <a:latin typeface="Times New Roman" panose="02020603050405020304" pitchFamily="18" charset="0"/>
              </a:rPr>
              <a:t> </a:t>
            </a:r>
            <a:r>
              <a:rPr lang="en-US" altLang="ja-JP" sz="3200" dirty="0">
                <a:latin typeface="Times New Roman" panose="02020603050405020304" pitchFamily="18" charset="0"/>
              </a:rPr>
              <a:t>- Estimation of changes in household consumption -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00E72728-1C49-8E77-C73D-3FEFD4D93090}"/>
              </a:ext>
            </a:extLst>
          </p:cNvPr>
          <p:cNvSpPr txBox="1"/>
          <p:nvPr/>
        </p:nvSpPr>
        <p:spPr>
          <a:xfrm>
            <a:off x="11700235" y="61554"/>
            <a:ext cx="389850" cy="584775"/>
          </a:xfrm>
          <a:prstGeom prst="rect">
            <a:avLst/>
          </a:prstGeom>
          <a:noFill/>
        </p:spPr>
        <p:txBody>
          <a:bodyPr wrap="none" rtlCol="0">
            <a:spAutoFit/>
          </a:bodyPr>
          <a:lstStyle/>
          <a:p>
            <a:r>
              <a:rPr lang="en-US" altLang="ja-JP" sz="3200" dirty="0">
                <a:latin typeface="Times New Roman" panose="02020603050405020304" pitchFamily="18" charset="0"/>
              </a:rPr>
              <a:t>8</a:t>
            </a:r>
            <a:endParaRPr kumimoji="1" lang="ja-JP" altLang="en-US" sz="32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2F0930F1-EAC5-1581-E03A-627330E5DA61}"/>
                  </a:ext>
                </a:extLst>
              </p:cNvPr>
              <p:cNvSpPr txBox="1"/>
              <p:nvPr/>
            </p:nvSpPr>
            <p:spPr>
              <a:xfrm>
                <a:off x="244062" y="7130308"/>
                <a:ext cx="8022876" cy="13435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eqArr>
                        <m:eqArrPr>
                          <m:ctrlPr>
                            <a:rPr kumimoji="1" lang="en-US" altLang="ja-JP" sz="3200" b="0" i="1" smtClean="0">
                              <a:latin typeface="Cambria Math" panose="02040503050406030204" pitchFamily="18" charset="0"/>
                            </a:rPr>
                          </m:ctrlPr>
                        </m:eqArrPr>
                        <m:e>
                          <m:r>
                            <a:rPr kumimoji="1" lang="ja-JP" altLang="en-US" sz="3200" i="1" smtClean="0">
                              <a:latin typeface="Cambria Math" panose="02040503050406030204" pitchFamily="18" charset="0"/>
                            </a:rPr>
                            <m:t>∆</m:t>
                          </m:r>
                          <m:sSub>
                            <m:sSubPr>
                              <m:ctrlPr>
                                <a:rPr kumimoji="1" lang="en-US" altLang="ja-JP" sz="3200" i="1" smtClean="0">
                                  <a:latin typeface="Cambria Math" panose="02040503050406030204" pitchFamily="18" charset="0"/>
                                </a:rPr>
                              </m:ctrlPr>
                            </m:sSubPr>
                            <m:e>
                              <m:r>
                                <a:rPr kumimoji="1" lang="en-US" altLang="ja-JP" sz="3200" b="1" i="0" smtClean="0">
                                  <a:latin typeface="Cambria Math" panose="02040503050406030204" pitchFamily="18" charset="0"/>
                                </a:rPr>
                                <m:t>𝐟</m:t>
                              </m:r>
                            </m:e>
                            <m:sub>
                              <m:r>
                                <a:rPr kumimoji="1" lang="en-US" altLang="ja-JP" sz="3200" b="0" i="1" smtClean="0">
                                  <a:latin typeface="Cambria Math" panose="02040503050406030204" pitchFamily="18" charset="0"/>
                                </a:rPr>
                                <m:t>𝑘</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m:rPr>
                                  <m:brk m:alnAt="7"/>
                                </m:rPr>
                                <a:rPr kumimoji="1" lang="en-US" altLang="ja-JP" sz="3200" b="0" i="1" smtClean="0">
                                  <a:latin typeface="Cambria Math" panose="02040503050406030204" pitchFamily="18" charset="0"/>
                                </a:rPr>
                                <m:t>𝑔</m:t>
                              </m:r>
                            </m:sub>
                            <m:sup/>
                            <m:e>
                              <m:nary>
                                <m:naryPr>
                                  <m:chr m:val="∑"/>
                                  <m:supHide m:val="on"/>
                                  <m:ctrlPr>
                                    <a:rPr kumimoji="1" lang="en-US" altLang="ja-JP" sz="3200" b="0" i="1" smtClean="0">
                                      <a:latin typeface="Cambria Math" panose="02040503050406030204" pitchFamily="18" charset="0"/>
                                    </a:rPr>
                                  </m:ctrlPr>
                                </m:naryPr>
                                <m:sub>
                                  <m:r>
                                    <m:rPr>
                                      <m:brk m:alnAt="7"/>
                                    </m:rPr>
                                    <a:rPr kumimoji="1" lang="en-US" altLang="ja-JP" sz="3200" b="0" i="1" smtClean="0">
                                      <a:latin typeface="Cambria Math" panose="02040503050406030204" pitchFamily="18" charset="0"/>
                                    </a:rPr>
                                    <m:t>𝑎</m:t>
                                  </m:r>
                                </m:sub>
                                <m:sup/>
                                <m:e>
                                  <m:sSubSup>
                                    <m:sSubSupPr>
                                      <m:ctrlPr>
                                        <a:rPr kumimoji="1" lang="en-US" altLang="ja-JP" sz="3200" b="0" i="1" smtClean="0">
                                          <a:latin typeface="Cambria Math" panose="02040503050406030204" pitchFamily="18" charset="0"/>
                                        </a:rPr>
                                      </m:ctrlPr>
                                    </m:sSubSupPr>
                                    <m:e>
                                      <m:r>
                                        <a:rPr kumimoji="1" lang="en-US" altLang="ja-JP" sz="3200" b="0" i="1" smtClean="0">
                                          <a:latin typeface="Cambria Math" panose="02040503050406030204" pitchFamily="18" charset="0"/>
                                        </a:rPr>
                                        <m:t>h</m:t>
                                      </m:r>
                                    </m:e>
                                    <m:sub>
                                      <m:r>
                                        <a:rPr kumimoji="1" lang="en-US" altLang="ja-JP" sz="3200" b="0" i="1" smtClean="0">
                                          <a:latin typeface="Cambria Math" panose="02040503050406030204" pitchFamily="18" charset="0"/>
                                        </a:rPr>
                                        <m:t>𝑘</m:t>
                                      </m:r>
                                    </m:sub>
                                    <m:sup>
                                      <m:r>
                                        <a:rPr kumimoji="1" lang="en-US" altLang="ja-JP" sz="3200" b="0" i="1" smtClean="0">
                                          <a:latin typeface="Cambria Math" panose="02040503050406030204" pitchFamily="18" charset="0"/>
                                        </a:rPr>
                                        <m:t>𝑔</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𝑎</m:t>
                                      </m:r>
                                    </m:sup>
                                  </m:sSubSup>
                                  <m:sSubSup>
                                    <m:sSubSupPr>
                                      <m:ctrlPr>
                                        <a:rPr kumimoji="1" lang="en-US" altLang="ja-JP" sz="3200" b="0" i="1" smtClean="0">
                                          <a:latin typeface="Cambria Math" panose="02040503050406030204" pitchFamily="18" charset="0"/>
                                        </a:rPr>
                                      </m:ctrlPr>
                                    </m:sSubSupPr>
                                    <m:e>
                                      <m:r>
                                        <a:rPr kumimoji="1" lang="en-US" altLang="ja-JP" sz="3200" b="1" i="0" smtClean="0">
                                          <a:latin typeface="Cambria Math" panose="02040503050406030204" pitchFamily="18" charset="0"/>
                                        </a:rPr>
                                        <m:t>𝐜</m:t>
                                      </m:r>
                                    </m:e>
                                    <m:sub>
                                      <m:r>
                                        <a:rPr kumimoji="1" lang="en-US" altLang="ja-JP" sz="3200" b="0" i="1" smtClean="0">
                                          <a:latin typeface="Cambria Math" panose="02040503050406030204" pitchFamily="18" charset="0"/>
                                        </a:rPr>
                                        <m:t>𝑘</m:t>
                                      </m:r>
                                    </m:sub>
                                    <m:sup>
                                      <m:r>
                                        <a:rPr kumimoji="1" lang="en-US" altLang="ja-JP" sz="3200" b="0" i="1" smtClean="0">
                                          <a:latin typeface="Cambria Math" panose="02040503050406030204" pitchFamily="18" charset="0"/>
                                        </a:rPr>
                                        <m:t>𝑔</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𝑎</m:t>
                                      </m:r>
                                    </m:sup>
                                  </m:sSubSup>
                                </m:e>
                              </m:nary>
                            </m:e>
                          </m:nary>
                          <m:r>
                            <a:rPr kumimoji="1" lang="en-US" altLang="ja-JP" sz="3200" b="0" i="1" smtClean="0">
                              <a:latin typeface="Cambria Math" panose="02040503050406030204" pitchFamily="18" charset="0"/>
                            </a:rPr>
                            <m:t>#####(1)</m:t>
                          </m:r>
                        </m:e>
                      </m:eqArr>
                    </m:oMath>
                  </m:oMathPara>
                </a14:m>
                <a:endParaRPr kumimoji="1" lang="en-US" altLang="ja-JP" sz="3200" b="0" dirty="0">
                  <a:latin typeface="Times New Roman" panose="02020603050405020304" pitchFamily="18" charset="0"/>
                </a:endParaRPr>
              </a:p>
            </p:txBody>
          </p:sp>
        </mc:Choice>
        <mc:Fallback xmlns="">
          <p:sp>
            <p:nvSpPr>
              <p:cNvPr id="5" name="テキスト ボックス 4">
                <a:extLst>
                  <a:ext uri="{FF2B5EF4-FFF2-40B4-BE49-F238E27FC236}">
                    <a16:creationId xmlns:a16="http://schemas.microsoft.com/office/drawing/2014/main" id="{2F0930F1-EAC5-1581-E03A-627330E5DA61}"/>
                  </a:ext>
                </a:extLst>
              </p:cNvPr>
              <p:cNvSpPr txBox="1">
                <a:spLocks noRot="1" noChangeAspect="1" noMove="1" noResize="1" noEditPoints="1" noAdjustHandles="1" noChangeArrowheads="1" noChangeShapeType="1" noTextEdit="1"/>
              </p:cNvSpPr>
              <p:nvPr/>
            </p:nvSpPr>
            <p:spPr>
              <a:xfrm>
                <a:off x="244062" y="7130308"/>
                <a:ext cx="8022876" cy="1343509"/>
              </a:xfrm>
              <a:prstGeom prst="rect">
                <a:avLst/>
              </a:prstGeom>
              <a:blipFill>
                <a:blip r:embed="rId5"/>
                <a:stretch>
                  <a:fillRect/>
                </a:stretch>
              </a:blipFill>
            </p:spPr>
            <p:txBody>
              <a:bodyPr/>
              <a:lstStyle/>
              <a:p>
                <a:r>
                  <a:rPr lang="ja-JP" altLang="en-US">
                    <a:noFill/>
                  </a:rPr>
                  <a:t> </a:t>
                </a:r>
              </a:p>
            </p:txBody>
          </p:sp>
        </mc:Fallback>
      </mc:AlternateContent>
      <p:sp>
        <p:nvSpPr>
          <p:cNvPr id="15" name="正方形/長方形 14">
            <a:extLst>
              <a:ext uri="{FF2B5EF4-FFF2-40B4-BE49-F238E27FC236}">
                <a16:creationId xmlns:a16="http://schemas.microsoft.com/office/drawing/2014/main" id="{4E2A3AAA-F999-9A26-F14B-20802949D382}"/>
              </a:ext>
            </a:extLst>
          </p:cNvPr>
          <p:cNvSpPr/>
          <p:nvPr/>
        </p:nvSpPr>
        <p:spPr>
          <a:xfrm>
            <a:off x="321065" y="3286634"/>
            <a:ext cx="8022875" cy="33687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C3BB6492-EAE9-A5AF-3D1F-3E9D895E6C5E}"/>
                  </a:ext>
                </a:extLst>
              </p:cNvPr>
              <p:cNvSpPr txBox="1"/>
              <p:nvPr/>
            </p:nvSpPr>
            <p:spPr>
              <a:xfrm>
                <a:off x="8487312" y="6061295"/>
                <a:ext cx="3212923" cy="461665"/>
              </a:xfrm>
              <a:prstGeom prst="rect">
                <a:avLst/>
              </a:prstGeom>
              <a:noFill/>
            </p:spPr>
            <p:txBody>
              <a:bodyPr wrap="square">
                <a:spAutoFit/>
              </a:bodyPr>
              <a:lstStyle/>
              <a:p>
                <a:r>
                  <a:rPr lang="en-US" altLang="ja-JP" sz="2400" dirty="0">
                    <a:latin typeface="Times New Roman" panose="02020603050405020304" pitchFamily="18" charset="0"/>
                  </a:rPr>
                  <a:t>Figure 3 : Image of  </a:t>
                </a:r>
                <a14:m>
                  <m:oMath xmlns:m="http://schemas.openxmlformats.org/officeDocument/2006/math">
                    <m:r>
                      <a:rPr lang="ja-JP" altLang="en-US"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b="1">
                            <a:latin typeface="Cambria Math" panose="02040503050406030204" pitchFamily="18" charset="0"/>
                          </a:rPr>
                          <m:t>𝐟</m:t>
                        </m:r>
                      </m:e>
                      <m:sub>
                        <m:r>
                          <a:rPr lang="en-US" altLang="ja-JP" sz="2400" b="0" i="1" smtClean="0">
                            <a:latin typeface="Cambria Math" panose="02040503050406030204" pitchFamily="18" charset="0"/>
                          </a:rPr>
                          <m:t>𝑘</m:t>
                        </m:r>
                      </m:sub>
                    </m:sSub>
                  </m:oMath>
                </a14:m>
                <a:endParaRPr lang="ja-JP" altLang="en-US" sz="2400" dirty="0">
                  <a:latin typeface="Times New Roman" panose="02020603050405020304" pitchFamily="18" charset="0"/>
                </a:endParaRPr>
              </a:p>
            </p:txBody>
          </p:sp>
        </mc:Choice>
        <mc:Fallback xmlns="">
          <p:sp>
            <p:nvSpPr>
              <p:cNvPr id="19" name="テキスト ボックス 18">
                <a:extLst>
                  <a:ext uri="{FF2B5EF4-FFF2-40B4-BE49-F238E27FC236}">
                    <a16:creationId xmlns:a16="http://schemas.microsoft.com/office/drawing/2014/main" id="{C3BB6492-EAE9-A5AF-3D1F-3E9D895E6C5E}"/>
                  </a:ext>
                </a:extLst>
              </p:cNvPr>
              <p:cNvSpPr txBox="1">
                <a:spLocks noRot="1" noChangeAspect="1" noMove="1" noResize="1" noEditPoints="1" noAdjustHandles="1" noChangeArrowheads="1" noChangeShapeType="1" noTextEdit="1"/>
              </p:cNvSpPr>
              <p:nvPr/>
            </p:nvSpPr>
            <p:spPr>
              <a:xfrm>
                <a:off x="8487312" y="6061295"/>
                <a:ext cx="3212923" cy="461665"/>
              </a:xfrm>
              <a:prstGeom prst="rect">
                <a:avLst/>
              </a:prstGeom>
              <a:blipFill>
                <a:blip r:embed="rId8"/>
                <a:stretch>
                  <a:fillRect l="-2846" t="-10526" b="-289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196A7C3A-4385-86AD-00FB-21AD4BEF3273}"/>
                  </a:ext>
                </a:extLst>
              </p:cNvPr>
              <p:cNvSpPr txBox="1"/>
              <p:nvPr/>
            </p:nvSpPr>
            <p:spPr>
              <a:xfrm>
                <a:off x="392750" y="3242737"/>
                <a:ext cx="8022875" cy="3503010"/>
              </a:xfrm>
              <a:prstGeom prst="rect">
                <a:avLst/>
              </a:prstGeom>
              <a:noFill/>
            </p:spPr>
            <p:txBody>
              <a:bodyPr wrap="square">
                <a:spAutoFit/>
              </a:bodyPr>
              <a:lstStyle/>
              <a:p>
                <a14:m>
                  <m:oMath xmlns:m="http://schemas.openxmlformats.org/officeDocument/2006/math">
                    <m:r>
                      <a:rPr lang="en-US" altLang="ja-JP" sz="2400" b="0" i="1" dirty="0" smtClean="0">
                        <a:latin typeface="Cambria Math" panose="02040503050406030204" pitchFamily="18" charset="0"/>
                      </a:rPr>
                      <m:t>𝑘</m:t>
                    </m:r>
                    <m:r>
                      <a:rPr lang="en-US" altLang="ja-JP" sz="2400" b="0" i="1" dirty="0" smtClean="0">
                        <a:latin typeface="Cambria Math" panose="02040503050406030204" pitchFamily="18" charset="0"/>
                      </a:rPr>
                      <m:t>:</m:t>
                    </m:r>
                  </m:oMath>
                </a14:m>
                <a:r>
                  <a:rPr lang="en-US" altLang="ja-JP" sz="2400" dirty="0">
                    <a:latin typeface="Times New Roman" panose="02020603050405020304" pitchFamily="18" charset="0"/>
                  </a:rPr>
                  <a:t> prefectures without the Tokyo metropolitan area</a:t>
                </a:r>
              </a:p>
              <a:p>
                <a14:m>
                  <m:oMath xmlns:m="http://schemas.openxmlformats.org/officeDocument/2006/math">
                    <m:r>
                      <a:rPr lang="en-US" altLang="ja-JP" sz="2400" i="1" dirty="0" smtClean="0">
                        <a:latin typeface="Cambria Math" panose="02040503050406030204" pitchFamily="18" charset="0"/>
                      </a:rPr>
                      <m:t>𝑔</m:t>
                    </m:r>
                  </m:oMath>
                </a14:m>
                <a:r>
                  <a:rPr lang="en-US" altLang="ja-JP" sz="2400" dirty="0">
                    <a:latin typeface="Times New Roman" panose="02020603050405020304" pitchFamily="18" charset="0"/>
                  </a:rPr>
                  <a:t>: gender</a:t>
                </a:r>
                <a:r>
                  <a:rPr lang="ko-KR" altLang="en-US" sz="2400" dirty="0">
                    <a:latin typeface="Times New Roman" panose="02020603050405020304" pitchFamily="18" charset="0"/>
                  </a:rPr>
                  <a:t>                                   </a:t>
                </a:r>
                <a14:m>
                  <m:oMath xmlns:m="http://schemas.openxmlformats.org/officeDocument/2006/math">
                    <m:r>
                      <a:rPr lang="en-US" altLang="ja-JP" sz="2400" i="1" dirty="0" smtClean="0">
                        <a:latin typeface="Cambria Math" panose="02040503050406030204" pitchFamily="18" charset="0"/>
                      </a:rPr>
                      <m:t>𝑎</m:t>
                    </m:r>
                  </m:oMath>
                </a14:m>
                <a:r>
                  <a:rPr lang="en-US" altLang="ja-JP" sz="2400" dirty="0">
                    <a:latin typeface="Times New Roman" panose="02020603050405020304" pitchFamily="18" charset="0"/>
                  </a:rPr>
                  <a:t>: age group</a:t>
                </a:r>
              </a:p>
              <a:p>
                <a:pPr marL="671513" indent="-671513"/>
                <a14:m>
                  <m:oMath xmlns:m="http://schemas.openxmlformats.org/officeDocument/2006/math">
                    <m:r>
                      <a:rPr lang="ja-JP" altLang="en-US"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b="1">
                            <a:latin typeface="Cambria Math" panose="02040503050406030204" pitchFamily="18" charset="0"/>
                          </a:rPr>
                          <m:t>𝐟</m:t>
                        </m:r>
                      </m:e>
                      <m:sub>
                        <m:r>
                          <a:rPr lang="en-US" altLang="ja-JP" sz="2400" b="0" i="1" smtClean="0">
                            <a:latin typeface="Cambria Math" panose="02040503050406030204" pitchFamily="18" charset="0"/>
                          </a:rPr>
                          <m:t>𝑘</m:t>
                        </m:r>
                      </m:sub>
                    </m:sSub>
                    <m:r>
                      <a:rPr lang="en-US" altLang="ja-JP" sz="2400" i="1">
                        <a:latin typeface="Cambria Math" panose="02040503050406030204" pitchFamily="18" charset="0"/>
                      </a:rPr>
                      <m:t> </m:t>
                    </m:r>
                  </m:oMath>
                </a14:m>
                <a:r>
                  <a:rPr lang="en-US" altLang="ja-JP" sz="2400" dirty="0">
                    <a:latin typeface="Times New Roman" panose="02020603050405020304" pitchFamily="18" charset="0"/>
                  </a:rPr>
                  <a:t>: change vector of the final consumption expenditure in prefecture </a:t>
                </a:r>
                <a14:m>
                  <m:oMath xmlns:m="http://schemas.openxmlformats.org/officeDocument/2006/math">
                    <m:r>
                      <a:rPr lang="en-US" altLang="ja-JP" sz="2400" b="0" i="1" smtClean="0">
                        <a:latin typeface="Cambria Math" panose="02040503050406030204" pitchFamily="18" charset="0"/>
                      </a:rPr>
                      <m:t>𝑘</m:t>
                    </m:r>
                  </m:oMath>
                </a14:m>
                <a:endParaRPr lang="en-US" altLang="ja-JP" sz="2400" dirty="0">
                  <a:latin typeface="Times New Roman" panose="02020603050405020304" pitchFamily="18" charset="0"/>
                </a:endParaRPr>
              </a:p>
              <a:p>
                <a:pPr marL="720725" indent="-720725">
                  <a:tabLst>
                    <a:tab pos="393700" algn="l"/>
                  </a:tabLst>
                </a:pPr>
                <a14:m>
                  <m:oMath xmlns:m="http://schemas.openxmlformats.org/officeDocument/2006/math">
                    <m:sSubSup>
                      <m:sSubSupPr>
                        <m:ctrlPr>
                          <a:rPr lang="en-US" altLang="ja-JP" sz="2400" i="1">
                            <a:latin typeface="Cambria Math" panose="02040503050406030204" pitchFamily="18" charset="0"/>
                          </a:rPr>
                        </m:ctrlPr>
                      </m:sSubSupPr>
                      <m:e>
                        <m:r>
                          <a:rPr lang="en-US" altLang="ja-JP" sz="2400" b="0" i="1" smtClean="0">
                            <a:latin typeface="Cambria Math" panose="02040503050406030204" pitchFamily="18" charset="0"/>
                          </a:rPr>
                          <m:t>h</m:t>
                        </m:r>
                      </m:e>
                      <m:sub>
                        <m:r>
                          <a:rPr lang="en-US" altLang="ja-JP" sz="2400" b="0" i="1" smtClean="0">
                            <a:latin typeface="Cambria Math" panose="02040503050406030204" pitchFamily="18" charset="0"/>
                          </a:rPr>
                          <m:t>𝑘</m:t>
                        </m:r>
                      </m:sub>
                      <m:sup>
                        <m:r>
                          <a:rPr lang="en-US" altLang="ja-JP" sz="2400" i="1">
                            <a:latin typeface="Cambria Math" panose="02040503050406030204" pitchFamily="18" charset="0"/>
                          </a:rPr>
                          <m:t>𝑔</m:t>
                        </m:r>
                        <m:r>
                          <a:rPr lang="en-US" altLang="ja-JP" sz="2400" i="1">
                            <a:latin typeface="Cambria Math" panose="02040503050406030204" pitchFamily="18" charset="0"/>
                          </a:rPr>
                          <m:t>,</m:t>
                        </m:r>
                        <m:r>
                          <a:rPr lang="en-US" altLang="ja-JP" sz="2400" i="1">
                            <a:latin typeface="Cambria Math" panose="02040503050406030204" pitchFamily="18" charset="0"/>
                          </a:rPr>
                          <m:t>𝑎</m:t>
                        </m:r>
                      </m:sup>
                    </m:sSubSup>
                  </m:oMath>
                </a14:m>
                <a:r>
                  <a:rPr lang="en-US" altLang="ja-JP" sz="2400" dirty="0">
                    <a:latin typeface="Times New Roman" panose="02020603050405020304" pitchFamily="18" charset="0"/>
                  </a:rPr>
                  <a:t>: number of in-migrants from prefecture k</a:t>
                </a:r>
                <a14:m>
                  <m:oMath xmlns:m="http://schemas.openxmlformats.org/officeDocument/2006/math">
                    <m:r>
                      <a:rPr lang="en-US" altLang="ja-JP" sz="2400" i="1" dirty="0" smtClean="0">
                        <a:latin typeface="Cambria Math" panose="02040503050406030204" pitchFamily="18" charset="0"/>
                      </a:rPr>
                      <m:t> </m:t>
                    </m:r>
                  </m:oMath>
                </a14:m>
                <a:r>
                  <a:rPr lang="en-US" altLang="ja-JP" sz="2400" dirty="0">
                    <a:latin typeface="Times New Roman" panose="02020603050405020304" pitchFamily="18" charset="0"/>
                  </a:rPr>
                  <a:t>within the Tokyo metropolitan area</a:t>
                </a:r>
              </a:p>
              <a:p>
                <a:pPr marL="671513" indent="-671513"/>
                <a14:m>
                  <m:oMath xmlns:m="http://schemas.openxmlformats.org/officeDocument/2006/math">
                    <m:sSubSup>
                      <m:sSubSupPr>
                        <m:ctrlPr>
                          <a:rPr lang="en-US" altLang="ja-JP" sz="2400" i="1">
                            <a:latin typeface="Cambria Math" panose="02040503050406030204" pitchFamily="18" charset="0"/>
                          </a:rPr>
                        </m:ctrlPr>
                      </m:sSubSupPr>
                      <m:e>
                        <m:r>
                          <a:rPr lang="en-US" altLang="ja-JP" sz="2400" b="1">
                            <a:latin typeface="Cambria Math" panose="02040503050406030204" pitchFamily="18" charset="0"/>
                          </a:rPr>
                          <m:t>𝐜</m:t>
                        </m:r>
                      </m:e>
                      <m:sub>
                        <m:r>
                          <a:rPr lang="en-US" altLang="ja-JP" sz="2400" b="0" i="1" smtClean="0">
                            <a:latin typeface="Cambria Math" panose="02040503050406030204" pitchFamily="18" charset="0"/>
                          </a:rPr>
                          <m:t>𝑘</m:t>
                        </m:r>
                      </m:sub>
                      <m:sup>
                        <m:r>
                          <a:rPr lang="en-US" altLang="ja-JP" sz="2400" i="1">
                            <a:latin typeface="Cambria Math" panose="02040503050406030204" pitchFamily="18" charset="0"/>
                          </a:rPr>
                          <m:t>𝑔</m:t>
                        </m:r>
                        <m:r>
                          <a:rPr lang="en-US" altLang="ja-JP" sz="2400" i="1">
                            <a:latin typeface="Cambria Math" panose="02040503050406030204" pitchFamily="18" charset="0"/>
                          </a:rPr>
                          <m:t>,</m:t>
                        </m:r>
                        <m:r>
                          <a:rPr lang="en-US" altLang="ja-JP" sz="2400" i="1">
                            <a:latin typeface="Cambria Math" panose="02040503050406030204" pitchFamily="18" charset="0"/>
                          </a:rPr>
                          <m:t>𝑎</m:t>
                        </m:r>
                      </m:sup>
                    </m:sSubSup>
                  </m:oMath>
                </a14:m>
                <a:r>
                  <a:rPr lang="en-US" altLang="ja-JP" sz="2400" dirty="0">
                    <a:latin typeface="Times New Roman" panose="02020603050405020304" pitchFamily="18" charset="0"/>
                  </a:rPr>
                  <a:t>: vector of average per capita consumption expenditure on goods and services in prefecture </a:t>
                </a:r>
                <a14:m>
                  <m:oMath xmlns:m="http://schemas.openxmlformats.org/officeDocument/2006/math">
                    <m:r>
                      <a:rPr lang="en-US" altLang="ja-JP" sz="2400" b="0" i="1" smtClean="0">
                        <a:latin typeface="Cambria Math" panose="02040503050406030204" pitchFamily="18" charset="0"/>
                      </a:rPr>
                      <m:t>𝑘</m:t>
                    </m:r>
                  </m:oMath>
                </a14:m>
                <a:r>
                  <a:rPr lang="en-US" altLang="ja-JP" sz="2400" dirty="0">
                    <a:latin typeface="Times New Roman" panose="02020603050405020304" pitchFamily="18" charset="0"/>
                  </a:rPr>
                  <a:t>, estimated based on average income</a:t>
                </a:r>
              </a:p>
            </p:txBody>
          </p:sp>
        </mc:Choice>
        <mc:Fallback xmlns="">
          <p:sp>
            <p:nvSpPr>
              <p:cNvPr id="21" name="テキスト ボックス 20">
                <a:extLst>
                  <a:ext uri="{FF2B5EF4-FFF2-40B4-BE49-F238E27FC236}">
                    <a16:creationId xmlns:a16="http://schemas.microsoft.com/office/drawing/2014/main" id="{196A7C3A-4385-86AD-00FB-21AD4BEF3273}"/>
                  </a:ext>
                </a:extLst>
              </p:cNvPr>
              <p:cNvSpPr txBox="1">
                <a:spLocks noRot="1" noChangeAspect="1" noMove="1" noResize="1" noEditPoints="1" noAdjustHandles="1" noChangeArrowheads="1" noChangeShapeType="1" noTextEdit="1"/>
              </p:cNvSpPr>
              <p:nvPr/>
            </p:nvSpPr>
            <p:spPr>
              <a:xfrm>
                <a:off x="392750" y="3242737"/>
                <a:ext cx="8022875" cy="3503010"/>
              </a:xfrm>
              <a:prstGeom prst="rect">
                <a:avLst/>
              </a:prstGeom>
              <a:blipFill>
                <a:blip r:embed="rId9"/>
                <a:stretch>
                  <a:fillRect l="-228" t="-1391" r="-1367" b="-2957"/>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2072A61B-A860-5BE7-36A3-6BF988B869B5}"/>
              </a:ext>
            </a:extLst>
          </p:cNvPr>
          <p:cNvSpPr txBox="1"/>
          <p:nvPr/>
        </p:nvSpPr>
        <p:spPr>
          <a:xfrm>
            <a:off x="169557" y="792632"/>
            <a:ext cx="11704943" cy="1077218"/>
          </a:xfrm>
          <a:prstGeom prst="rect">
            <a:avLst/>
          </a:prstGeom>
          <a:noFill/>
        </p:spPr>
        <p:txBody>
          <a:bodyPr wrap="square" rtlCol="0">
            <a:spAutoFit/>
          </a:bodyPr>
          <a:lstStyle/>
          <a:p>
            <a:pPr marL="457200" indent="-457200">
              <a:buFont typeface="Arial" panose="020B0604020202020204" pitchFamily="34" charset="0"/>
              <a:buChar char="•"/>
            </a:pPr>
            <a:r>
              <a:rPr lang="en-US" altLang="ja-US" sz="3200" dirty="0">
                <a:latin typeface="Times New Roman" panose="02020603050405020304" pitchFamily="18" charset="0"/>
                <a:cs typeface="Times New Roman" panose="02020603050405020304" pitchFamily="18" charset="0"/>
              </a:rPr>
              <a:t>Increase in final consumption expenditure in each prefecture without the Tokyo metropolitan area due to out-migrants</a:t>
            </a:r>
            <a:endParaRPr kumimoji="1" lang="ja-US" altLang="en-US" sz="3200" dirty="0">
              <a:latin typeface="Times New Roman" panose="02020603050405020304" pitchFamily="18" charset="0"/>
              <a:cs typeface="Times New Roman" panose="02020603050405020304" pitchFamily="18" charset="0"/>
            </a:endParaRPr>
          </a:p>
        </p:txBody>
      </p:sp>
      <p:pic>
        <p:nvPicPr>
          <p:cNvPr id="13" name="図 12">
            <a:extLst>
              <a:ext uri="{FF2B5EF4-FFF2-40B4-BE49-F238E27FC236}">
                <a16:creationId xmlns:a16="http://schemas.microsoft.com/office/drawing/2014/main" id="{6B30BE9F-75FB-1625-1767-71C90C5736EC}"/>
              </a:ext>
            </a:extLst>
          </p:cNvPr>
          <p:cNvPicPr>
            <a:picLocks noChangeAspect="1"/>
          </p:cNvPicPr>
          <p:nvPr/>
        </p:nvPicPr>
        <p:blipFill>
          <a:blip r:embed="rId10"/>
          <a:stretch>
            <a:fillRect/>
          </a:stretch>
        </p:blipFill>
        <p:spPr>
          <a:xfrm>
            <a:off x="169557" y="1923450"/>
            <a:ext cx="8023031" cy="1341236"/>
          </a:xfrm>
          <a:prstGeom prst="rect">
            <a:avLst/>
          </a:prstGeom>
        </p:spPr>
      </p:pic>
      <p:sp>
        <p:nvSpPr>
          <p:cNvPr id="14" name="矢印: 右 13">
            <a:extLst>
              <a:ext uri="{FF2B5EF4-FFF2-40B4-BE49-F238E27FC236}">
                <a16:creationId xmlns:a16="http://schemas.microsoft.com/office/drawing/2014/main" id="{7E0CE3FD-C4C8-5AA7-D0D9-9119F9866BDE}"/>
              </a:ext>
            </a:extLst>
          </p:cNvPr>
          <p:cNvSpPr/>
          <p:nvPr/>
        </p:nvSpPr>
        <p:spPr>
          <a:xfrm rot="16200000">
            <a:off x="16416180" y="1791799"/>
            <a:ext cx="509012" cy="47509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16" name="矢印: 右 15">
            <a:extLst>
              <a:ext uri="{FF2B5EF4-FFF2-40B4-BE49-F238E27FC236}">
                <a16:creationId xmlns:a16="http://schemas.microsoft.com/office/drawing/2014/main" id="{6C292134-00FC-FD6B-6688-87528B1031D2}"/>
              </a:ext>
            </a:extLst>
          </p:cNvPr>
          <p:cNvSpPr/>
          <p:nvPr/>
        </p:nvSpPr>
        <p:spPr>
          <a:xfrm rot="16200000">
            <a:off x="16416180" y="2509917"/>
            <a:ext cx="509012" cy="47509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17" name="矢印: 右 16">
            <a:extLst>
              <a:ext uri="{FF2B5EF4-FFF2-40B4-BE49-F238E27FC236}">
                <a16:creationId xmlns:a16="http://schemas.microsoft.com/office/drawing/2014/main" id="{7E816F67-E4BE-9546-5ADB-B6E728FE4112}"/>
              </a:ext>
            </a:extLst>
          </p:cNvPr>
          <p:cNvSpPr/>
          <p:nvPr/>
        </p:nvSpPr>
        <p:spPr>
          <a:xfrm rot="16200000">
            <a:off x="16454058" y="5724156"/>
            <a:ext cx="509012" cy="47509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Tree>
    <p:extLst>
      <p:ext uri="{BB962C8B-B14F-4D97-AF65-F5344CB8AC3E}">
        <p14:creationId xmlns:p14="http://schemas.microsoft.com/office/powerpoint/2010/main" val="3871655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F3567-A273-B016-E675-38F540110CE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09A1968-D8AC-9605-B6A8-8EBB729B5C21}"/>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CE17FBC5-CD6B-CFEE-BF61-B02D0D640F8D}"/>
              </a:ext>
            </a:extLst>
          </p:cNvPr>
          <p:cNvSpPr txBox="1"/>
          <p:nvPr/>
        </p:nvSpPr>
        <p:spPr>
          <a:xfrm>
            <a:off x="0" y="61554"/>
            <a:ext cx="11574002" cy="584775"/>
          </a:xfrm>
          <a:prstGeom prst="rect">
            <a:avLst/>
          </a:prstGeom>
          <a:noFill/>
        </p:spPr>
        <p:txBody>
          <a:bodyPr wrap="none" rtlCol="0">
            <a:spAutoFit/>
          </a:bodyPr>
          <a:lstStyle/>
          <a:p>
            <a:r>
              <a:rPr kumimoji="1" lang="en-US" altLang="ja-JP" sz="3200" dirty="0">
                <a:latin typeface="Times New Roman" panose="02020603050405020304" pitchFamily="18" charset="0"/>
              </a:rPr>
              <a:t>3. </a:t>
            </a:r>
            <a:r>
              <a:rPr lang="en-US" altLang="ja-JP" sz="3200" dirty="0">
                <a:latin typeface="Times New Roman" panose="02020603050405020304" pitchFamily="18" charset="0"/>
              </a:rPr>
              <a:t>Methodology</a:t>
            </a:r>
            <a:r>
              <a:rPr kumimoji="1" lang="en-US" altLang="ja-JP" sz="3200" dirty="0">
                <a:latin typeface="Times New Roman" panose="02020603050405020304" pitchFamily="18" charset="0"/>
              </a:rPr>
              <a:t> </a:t>
            </a:r>
            <a:r>
              <a:rPr lang="en-US" altLang="ja-JP" sz="3200" dirty="0">
                <a:latin typeface="Times New Roman" panose="02020603050405020304" pitchFamily="18" charset="0"/>
              </a:rPr>
              <a:t>- Estimation of changes in household consumption -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9A469A7D-5FEB-0E2B-FA0D-9D33F00D080F}"/>
              </a:ext>
            </a:extLst>
          </p:cNvPr>
          <p:cNvSpPr txBox="1"/>
          <p:nvPr/>
        </p:nvSpPr>
        <p:spPr>
          <a:xfrm>
            <a:off x="11700235" y="61554"/>
            <a:ext cx="389850" cy="584775"/>
          </a:xfrm>
          <a:prstGeom prst="rect">
            <a:avLst/>
          </a:prstGeom>
          <a:noFill/>
        </p:spPr>
        <p:txBody>
          <a:bodyPr wrap="none" rtlCol="0">
            <a:spAutoFit/>
          </a:bodyPr>
          <a:lstStyle/>
          <a:p>
            <a:r>
              <a:rPr lang="en-US" altLang="ja-JP" sz="3200" dirty="0">
                <a:latin typeface="Times New Roman" panose="02020603050405020304" pitchFamily="18" charset="0"/>
              </a:rPr>
              <a:t>9</a:t>
            </a:r>
            <a:endParaRPr kumimoji="1" lang="ja-JP" altLang="en-US" sz="32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A3BE0E30-91BB-4916-3948-E27B01E1D0BC}"/>
                  </a:ext>
                </a:extLst>
              </p:cNvPr>
              <p:cNvSpPr txBox="1"/>
              <p:nvPr/>
            </p:nvSpPr>
            <p:spPr>
              <a:xfrm>
                <a:off x="244062" y="7130308"/>
                <a:ext cx="8022876" cy="13435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eqArr>
                        <m:eqArrPr>
                          <m:ctrlPr>
                            <a:rPr kumimoji="1" lang="en-US" altLang="ja-JP" sz="3200" b="0" i="1" smtClean="0">
                              <a:latin typeface="Cambria Math" panose="02040503050406030204" pitchFamily="18" charset="0"/>
                            </a:rPr>
                          </m:ctrlPr>
                        </m:eqArrPr>
                        <m:e>
                          <m:r>
                            <a:rPr kumimoji="1" lang="ja-JP" altLang="en-US" sz="3200" i="1" smtClean="0">
                              <a:latin typeface="Cambria Math" panose="02040503050406030204" pitchFamily="18" charset="0"/>
                            </a:rPr>
                            <m:t>∆</m:t>
                          </m:r>
                          <m:sSub>
                            <m:sSubPr>
                              <m:ctrlPr>
                                <a:rPr kumimoji="1" lang="en-US" altLang="ja-JP" sz="3200" i="1" smtClean="0">
                                  <a:latin typeface="Cambria Math" panose="02040503050406030204" pitchFamily="18" charset="0"/>
                                </a:rPr>
                              </m:ctrlPr>
                            </m:sSubPr>
                            <m:e>
                              <m:r>
                                <a:rPr kumimoji="1" lang="en-US" altLang="ja-JP" sz="3200" b="1" i="0" smtClean="0">
                                  <a:latin typeface="Cambria Math" panose="02040503050406030204" pitchFamily="18" charset="0"/>
                                </a:rPr>
                                <m:t>𝐟</m:t>
                              </m:r>
                            </m:e>
                            <m:sub>
                              <m:r>
                                <a:rPr kumimoji="1" lang="en-US" altLang="ja-JP" sz="3200" b="0" i="1" smtClean="0">
                                  <a:latin typeface="Cambria Math" panose="02040503050406030204" pitchFamily="18" charset="0"/>
                                </a:rPr>
                                <m:t>𝑡</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m:rPr>
                                  <m:brk m:alnAt="7"/>
                                </m:rPr>
                                <a:rPr kumimoji="1" lang="en-US" altLang="ja-JP" sz="3200" b="0" i="1" smtClean="0">
                                  <a:latin typeface="Cambria Math" panose="02040503050406030204" pitchFamily="18" charset="0"/>
                                </a:rPr>
                                <m:t>𝑔</m:t>
                              </m:r>
                            </m:sub>
                            <m:sup/>
                            <m:e>
                              <m:nary>
                                <m:naryPr>
                                  <m:chr m:val="∑"/>
                                  <m:supHide m:val="on"/>
                                  <m:ctrlPr>
                                    <a:rPr kumimoji="1" lang="en-US" altLang="ja-JP" sz="3200" b="0" i="1" smtClean="0">
                                      <a:latin typeface="Cambria Math" panose="02040503050406030204" pitchFamily="18" charset="0"/>
                                    </a:rPr>
                                  </m:ctrlPr>
                                </m:naryPr>
                                <m:sub>
                                  <m:r>
                                    <m:rPr>
                                      <m:brk m:alnAt="7"/>
                                    </m:rPr>
                                    <a:rPr kumimoji="1" lang="en-US" altLang="ja-JP" sz="3200" b="0" i="1" smtClean="0">
                                      <a:latin typeface="Cambria Math" panose="02040503050406030204" pitchFamily="18" charset="0"/>
                                    </a:rPr>
                                    <m:t>𝑎</m:t>
                                  </m:r>
                                </m:sub>
                                <m:sup/>
                                <m:e>
                                  <m:sSubSup>
                                    <m:sSubSupPr>
                                      <m:ctrlPr>
                                        <a:rPr kumimoji="1" lang="en-US" altLang="ja-JP" sz="3200" b="0" i="1" smtClean="0">
                                          <a:latin typeface="Cambria Math" panose="02040503050406030204" pitchFamily="18" charset="0"/>
                                        </a:rPr>
                                      </m:ctrlPr>
                                    </m:sSubSupPr>
                                    <m:e>
                                      <m:r>
                                        <a:rPr kumimoji="1" lang="en-US" altLang="ja-JP" sz="3200" b="0" i="1" smtClean="0">
                                          <a:latin typeface="Cambria Math" panose="02040503050406030204" pitchFamily="18" charset="0"/>
                                        </a:rPr>
                                        <m:t>𝑑</m:t>
                                      </m:r>
                                    </m:e>
                                    <m:sub>
                                      <m:r>
                                        <a:rPr kumimoji="1" lang="en-US" altLang="ja-JP" sz="3200" b="0" i="1" smtClean="0">
                                          <a:latin typeface="Cambria Math" panose="02040503050406030204" pitchFamily="18" charset="0"/>
                                        </a:rPr>
                                        <m:t>𝑡</m:t>
                                      </m:r>
                                    </m:sub>
                                    <m:sup>
                                      <m:r>
                                        <a:rPr kumimoji="1" lang="en-US" altLang="ja-JP" sz="3200" b="0" i="1" smtClean="0">
                                          <a:latin typeface="Cambria Math" panose="02040503050406030204" pitchFamily="18" charset="0"/>
                                        </a:rPr>
                                        <m:t>𝑔</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𝑎</m:t>
                                      </m:r>
                                    </m:sup>
                                  </m:sSubSup>
                                  <m:sSubSup>
                                    <m:sSubSupPr>
                                      <m:ctrlPr>
                                        <a:rPr kumimoji="1" lang="en-US" altLang="ja-JP" sz="3200" b="0" i="1" smtClean="0">
                                          <a:latin typeface="Cambria Math" panose="02040503050406030204" pitchFamily="18" charset="0"/>
                                        </a:rPr>
                                      </m:ctrlPr>
                                    </m:sSubSupPr>
                                    <m:e>
                                      <m:r>
                                        <a:rPr kumimoji="1" lang="en-US" altLang="ja-JP" sz="3200" b="1" i="0" smtClean="0">
                                          <a:latin typeface="Cambria Math" panose="02040503050406030204" pitchFamily="18" charset="0"/>
                                        </a:rPr>
                                        <m:t>𝐜</m:t>
                                      </m:r>
                                    </m:e>
                                    <m:sub>
                                      <m:r>
                                        <a:rPr kumimoji="1" lang="en-US" altLang="ja-JP" sz="3200" b="0" i="1" smtClean="0">
                                          <a:latin typeface="Cambria Math" panose="02040503050406030204" pitchFamily="18" charset="0"/>
                                        </a:rPr>
                                        <m:t>𝑡</m:t>
                                      </m:r>
                                    </m:sub>
                                    <m:sup>
                                      <m:r>
                                        <a:rPr kumimoji="1" lang="en-US" altLang="ja-JP" sz="3200" b="0" i="1" smtClean="0">
                                          <a:latin typeface="Cambria Math" panose="02040503050406030204" pitchFamily="18" charset="0"/>
                                        </a:rPr>
                                        <m:t>𝑔</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𝑎</m:t>
                                      </m:r>
                                    </m:sup>
                                  </m:sSubSup>
                                </m:e>
                              </m:nary>
                            </m:e>
                          </m:nary>
                          <m:r>
                            <a:rPr kumimoji="1" lang="en-US" altLang="ja-JP" sz="3200" b="0" i="1" smtClean="0">
                              <a:latin typeface="Cambria Math" panose="02040503050406030204" pitchFamily="18" charset="0"/>
                            </a:rPr>
                            <m:t>####(2)</m:t>
                          </m:r>
                        </m:e>
                      </m:eqArr>
                    </m:oMath>
                  </m:oMathPara>
                </a14:m>
                <a:endParaRPr kumimoji="1" lang="en-US" altLang="ja-JP" sz="3200" b="0" dirty="0">
                  <a:latin typeface="Times New Roman" panose="02020603050405020304" pitchFamily="18" charset="0"/>
                </a:endParaRPr>
              </a:p>
            </p:txBody>
          </p:sp>
        </mc:Choice>
        <mc:Fallback xmlns="">
          <p:sp>
            <p:nvSpPr>
              <p:cNvPr id="5" name="テキスト ボックス 4">
                <a:extLst>
                  <a:ext uri="{FF2B5EF4-FFF2-40B4-BE49-F238E27FC236}">
                    <a16:creationId xmlns:a16="http://schemas.microsoft.com/office/drawing/2014/main" id="{A3BE0E30-91BB-4916-3948-E27B01E1D0BC}"/>
                  </a:ext>
                </a:extLst>
              </p:cNvPr>
              <p:cNvSpPr txBox="1">
                <a:spLocks noRot="1" noChangeAspect="1" noMove="1" noResize="1" noEditPoints="1" noAdjustHandles="1" noChangeArrowheads="1" noChangeShapeType="1" noTextEdit="1"/>
              </p:cNvSpPr>
              <p:nvPr/>
            </p:nvSpPr>
            <p:spPr>
              <a:xfrm>
                <a:off x="244062" y="7130308"/>
                <a:ext cx="8022876" cy="1343509"/>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graphicFrame>
            <p:nvGraphicFramePr>
              <p:cNvPr id="6" name="表 5">
                <a:extLst>
                  <a:ext uri="{FF2B5EF4-FFF2-40B4-BE49-F238E27FC236}">
                    <a16:creationId xmlns:a16="http://schemas.microsoft.com/office/drawing/2014/main" id="{30F50CED-9018-C026-29DF-3102CCC30850}"/>
                  </a:ext>
                </a:extLst>
              </p:cNvPr>
              <p:cNvGraphicFramePr>
                <a:graphicFrameLocks noGrp="1"/>
              </p:cNvGraphicFramePr>
              <p:nvPr>
                <p:extLst>
                  <p:ext uri="{D42A27DB-BD31-4B8C-83A1-F6EECF244321}">
                    <p14:modId xmlns:p14="http://schemas.microsoft.com/office/powerpoint/2010/main" val="2463834450"/>
                  </p:ext>
                </p:extLst>
              </p:nvPr>
            </p:nvGraphicFramePr>
            <p:xfrm>
              <a:off x="13286065" y="1541035"/>
              <a:ext cx="3675722" cy="4663440"/>
            </p:xfrm>
            <a:graphic>
              <a:graphicData uri="http://schemas.openxmlformats.org/drawingml/2006/table">
                <a:tbl>
                  <a:tblPr firstRow="1" bandRow="1">
                    <a:tableStyleId>{5940675A-B579-460E-94D1-54222C63F5DA}</a:tableStyleId>
                  </a:tblPr>
                  <a:tblGrid>
                    <a:gridCol w="1681409">
                      <a:extLst>
                        <a:ext uri="{9D8B030D-6E8A-4147-A177-3AD203B41FA5}">
                          <a16:colId xmlns:a16="http://schemas.microsoft.com/office/drawing/2014/main" val="2399787732"/>
                        </a:ext>
                      </a:extLst>
                    </a:gridCol>
                    <a:gridCol w="1994313">
                      <a:extLst>
                        <a:ext uri="{9D8B030D-6E8A-4147-A177-3AD203B41FA5}">
                          <a16:colId xmlns:a16="http://schemas.microsoft.com/office/drawing/2014/main" val="2265925113"/>
                        </a:ext>
                      </a:extLst>
                    </a:gridCol>
                  </a:tblGrid>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52479"/>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2</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52331"/>
                      </a:ext>
                    </a:extLst>
                  </a:tr>
                  <a:tr h="506427">
                    <a:tc>
                      <a:txBody>
                        <a:bodyPr/>
                        <a:lstStyle/>
                        <a:p>
                          <a:pPr algn="ct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3601002"/>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13</a:t>
                          </a:r>
                        </a:p>
                        <a:p>
                          <a:pPr algn="ctr"/>
                          <a:r>
                            <a:rPr kumimoji="1" lang="en-US" altLang="ja-JP" sz="2000" baseline="0" dirty="0">
                              <a:latin typeface="Times New Roman" panose="02020603050405020304" pitchFamily="18" charset="0"/>
                              <a:ea typeface="ＭＳ ゴシック" panose="020B0609070205080204" pitchFamily="49" charset="-128"/>
                            </a:rPr>
                            <a:t>(Tokyo area)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r>
                            <a:rPr kumimoji="1" lang="en-US" altLang="ja-JP" sz="2000" baseline="0" dirty="0">
                              <a:solidFill>
                                <a:srgbClr val="00B050"/>
                              </a:solidFill>
                              <a:latin typeface="Times New Roman" panose="02020603050405020304" pitchFamily="18" charset="0"/>
                              <a:ea typeface="ＭＳ ゴシック" panose="020B0609070205080204" pitchFamily="49" charset="-128"/>
                            </a:rPr>
                            <a:t>decrease</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288286"/>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14</a:t>
                          </a:r>
                        </a:p>
                        <a:p>
                          <a:pPr algn="ctr"/>
                          <a:r>
                            <a:rPr kumimoji="1" lang="en-US" altLang="ja-JP" sz="2000" baseline="0" dirty="0">
                              <a:latin typeface="Times New Roman" panose="02020603050405020304" pitchFamily="18" charset="0"/>
                              <a:ea typeface="ＭＳ ゴシック" panose="020B0609070205080204" pitchFamily="49" charset="-128"/>
                            </a:rPr>
                            <a:t>(Tokyo area)</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r>
                            <a:rPr kumimoji="1" lang="en-US" altLang="ja-JP" sz="2000" baseline="0" dirty="0">
                              <a:solidFill>
                                <a:srgbClr val="00B050"/>
                              </a:solidFill>
                              <a:latin typeface="Times New Roman" panose="02020603050405020304" pitchFamily="18" charset="0"/>
                              <a:ea typeface="ＭＳ ゴシック" panose="020B0609070205080204" pitchFamily="49" charset="-128"/>
                            </a:rPr>
                            <a:t>decrease</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9052643"/>
                      </a:ext>
                    </a:extLst>
                  </a:tr>
                  <a:tr h="5064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868107"/>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47</a:t>
                          </a:r>
                        </a:p>
                        <a:p>
                          <a:pPr algn="ctr"/>
                          <a:r>
                            <a:rPr kumimoji="1" lang="en-US" altLang="ja-JP" sz="2000" baseline="0" dirty="0">
                              <a:latin typeface="Times New Roman" panose="02020603050405020304" pitchFamily="18" charset="0"/>
                              <a:ea typeface="ＭＳ ゴシック" panose="020B0609070205080204" pitchFamily="49" charset="-128"/>
                            </a:rPr>
                            <a:t>(rural)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63107"/>
                      </a:ext>
                    </a:extLst>
                  </a:tr>
                </a:tbl>
              </a:graphicData>
            </a:graphic>
          </p:graphicFrame>
        </mc:Choice>
        <mc:Fallback>
          <p:graphicFrame>
            <p:nvGraphicFramePr>
              <p:cNvPr id="6" name="表 5">
                <a:extLst>
                  <a:ext uri="{FF2B5EF4-FFF2-40B4-BE49-F238E27FC236}">
                    <a16:creationId xmlns:a16="http://schemas.microsoft.com/office/drawing/2014/main" id="{30F50CED-9018-C026-29DF-3102CCC30850}"/>
                  </a:ext>
                </a:extLst>
              </p:cNvPr>
              <p:cNvGraphicFramePr>
                <a:graphicFrameLocks noGrp="1"/>
              </p:cNvGraphicFramePr>
              <p:nvPr>
                <p:extLst>
                  <p:ext uri="{D42A27DB-BD31-4B8C-83A1-F6EECF244321}">
                    <p14:modId xmlns:p14="http://schemas.microsoft.com/office/powerpoint/2010/main" val="2463834450"/>
                  </p:ext>
                </p:extLst>
              </p:nvPr>
            </p:nvGraphicFramePr>
            <p:xfrm>
              <a:off x="13286065" y="1541035"/>
              <a:ext cx="3675722" cy="4663440"/>
            </p:xfrm>
            <a:graphic>
              <a:graphicData uri="http://schemas.openxmlformats.org/drawingml/2006/table">
                <a:tbl>
                  <a:tblPr firstRow="1" bandRow="1">
                    <a:tableStyleId>{5940675A-B579-460E-94D1-54222C63F5DA}</a:tableStyleId>
                  </a:tblPr>
                  <a:tblGrid>
                    <a:gridCol w="1681409">
                      <a:extLst>
                        <a:ext uri="{9D8B030D-6E8A-4147-A177-3AD203B41FA5}">
                          <a16:colId xmlns:a16="http://schemas.microsoft.com/office/drawing/2014/main" val="2399787732"/>
                        </a:ext>
                      </a:extLst>
                    </a:gridCol>
                    <a:gridCol w="1994313">
                      <a:extLst>
                        <a:ext uri="{9D8B030D-6E8A-4147-A177-3AD203B41FA5}">
                          <a16:colId xmlns:a16="http://schemas.microsoft.com/office/drawing/2014/main" val="2265925113"/>
                        </a:ext>
                      </a:extLst>
                    </a:gridCol>
                  </a:tblGrid>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52479"/>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2</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52331"/>
                      </a:ext>
                    </a:extLst>
                  </a:tr>
                  <a:tr h="579120">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4"/>
                          <a:stretch>
                            <a:fillRect l="-1087" t="-247368" r="-121014" b="-483158"/>
                          </a:stretch>
                        </a:blipFill>
                      </a:tcPr>
                    </a:tc>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4"/>
                          <a:stretch>
                            <a:fillRect l="-85061" t="-247368" r="-1829" b="-483158"/>
                          </a:stretch>
                        </a:blipFill>
                      </a:tcPr>
                    </a:tc>
                    <a:extLst>
                      <a:ext uri="{0D108BD9-81ED-4DB2-BD59-A6C34878D82A}">
                        <a16:rowId xmlns:a16="http://schemas.microsoft.com/office/drawing/2014/main" val="4093601002"/>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13</a:t>
                          </a:r>
                        </a:p>
                        <a:p>
                          <a:pPr algn="ctr"/>
                          <a:r>
                            <a:rPr kumimoji="1" lang="en-US" altLang="ja-JP" sz="2000" baseline="0" dirty="0">
                              <a:latin typeface="Times New Roman" panose="02020603050405020304" pitchFamily="18" charset="0"/>
                              <a:ea typeface="ＭＳ ゴシック" panose="020B0609070205080204" pitchFamily="49" charset="-128"/>
                            </a:rPr>
                            <a:t>(Tokyo area)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r>
                            <a:rPr kumimoji="1" lang="en-US" altLang="ja-JP" sz="2000" baseline="0" dirty="0">
                              <a:solidFill>
                                <a:srgbClr val="00B050"/>
                              </a:solidFill>
                              <a:latin typeface="Times New Roman" panose="02020603050405020304" pitchFamily="18" charset="0"/>
                              <a:ea typeface="ＭＳ ゴシック" panose="020B0609070205080204" pitchFamily="49" charset="-128"/>
                            </a:rPr>
                            <a:t>decrease</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288286"/>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14</a:t>
                          </a:r>
                        </a:p>
                        <a:p>
                          <a:pPr algn="ctr"/>
                          <a:r>
                            <a:rPr kumimoji="1" lang="en-US" altLang="ja-JP" sz="2000" baseline="0" dirty="0">
                              <a:latin typeface="Times New Roman" panose="02020603050405020304" pitchFamily="18" charset="0"/>
                              <a:ea typeface="ＭＳ ゴシック" panose="020B0609070205080204" pitchFamily="49" charset="-128"/>
                            </a:rPr>
                            <a:t>(Tokyo area)</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r>
                            <a:rPr kumimoji="1" lang="en-US" altLang="ja-JP" sz="2000" baseline="0" dirty="0">
                              <a:solidFill>
                                <a:srgbClr val="00B050"/>
                              </a:solidFill>
                              <a:latin typeface="Times New Roman" panose="02020603050405020304" pitchFamily="18" charset="0"/>
                              <a:ea typeface="ＭＳ ゴシック" panose="020B0609070205080204" pitchFamily="49" charset="-128"/>
                            </a:rPr>
                            <a:t>decrease</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9052643"/>
                      </a:ext>
                    </a:extLst>
                  </a:tr>
                  <a:tr h="579120">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4"/>
                          <a:stretch>
                            <a:fillRect l="-1087" t="-590526" r="-121014" b="-140000"/>
                          </a:stretch>
                        </a:blipFill>
                      </a:tcPr>
                    </a:tc>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4"/>
                          <a:stretch>
                            <a:fillRect l="-85061" t="-590526" r="-1829" b="-140000"/>
                          </a:stretch>
                        </a:blipFill>
                      </a:tcPr>
                    </a:tc>
                    <a:extLst>
                      <a:ext uri="{0D108BD9-81ED-4DB2-BD59-A6C34878D82A}">
                        <a16:rowId xmlns:a16="http://schemas.microsoft.com/office/drawing/2014/main" val="4239868107"/>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47</a:t>
                          </a:r>
                        </a:p>
                        <a:p>
                          <a:pPr algn="ctr"/>
                          <a:r>
                            <a:rPr kumimoji="1" lang="en-US" altLang="ja-JP" sz="2000" baseline="0" dirty="0">
                              <a:latin typeface="Times New Roman" panose="02020603050405020304" pitchFamily="18" charset="0"/>
                              <a:ea typeface="ＭＳ ゴシック" panose="020B0609070205080204" pitchFamily="49" charset="-128"/>
                            </a:rPr>
                            <a:t>(rural)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63107"/>
                      </a:ext>
                    </a:extLst>
                  </a:tr>
                </a:tbl>
              </a:graphicData>
            </a:graphic>
          </p:graphicFrame>
        </mc:Fallback>
      </mc:AlternateContent>
      <p:sp>
        <p:nvSpPr>
          <p:cNvPr id="11" name="矢印: 右 10">
            <a:extLst>
              <a:ext uri="{FF2B5EF4-FFF2-40B4-BE49-F238E27FC236}">
                <a16:creationId xmlns:a16="http://schemas.microsoft.com/office/drawing/2014/main" id="{F39DE2F1-D4F3-D317-24B4-158E70C5EC98}"/>
              </a:ext>
            </a:extLst>
          </p:cNvPr>
          <p:cNvSpPr/>
          <p:nvPr/>
        </p:nvSpPr>
        <p:spPr>
          <a:xfrm rot="5400000">
            <a:off x="16329487" y="3685102"/>
            <a:ext cx="509012" cy="475096"/>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18" name="矢印: 右 17">
            <a:extLst>
              <a:ext uri="{FF2B5EF4-FFF2-40B4-BE49-F238E27FC236}">
                <a16:creationId xmlns:a16="http://schemas.microsoft.com/office/drawing/2014/main" id="{14B320DF-3C41-C52E-5CE8-1E07FA83266E}"/>
              </a:ext>
            </a:extLst>
          </p:cNvPr>
          <p:cNvSpPr/>
          <p:nvPr/>
        </p:nvSpPr>
        <p:spPr>
          <a:xfrm rot="5400000">
            <a:off x="16354361" y="4396922"/>
            <a:ext cx="459264" cy="475095"/>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15" name="正方形/長方形 14">
            <a:extLst>
              <a:ext uri="{FF2B5EF4-FFF2-40B4-BE49-F238E27FC236}">
                <a16:creationId xmlns:a16="http://schemas.microsoft.com/office/drawing/2014/main" id="{0FA44C96-338E-FA58-53B0-68269259D047}"/>
              </a:ext>
            </a:extLst>
          </p:cNvPr>
          <p:cNvSpPr/>
          <p:nvPr/>
        </p:nvSpPr>
        <p:spPr>
          <a:xfrm>
            <a:off x="321065" y="3286634"/>
            <a:ext cx="8022875" cy="33687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036FB44C-49E9-C983-9BB6-F665E5001F64}"/>
                  </a:ext>
                </a:extLst>
              </p:cNvPr>
              <p:cNvSpPr txBox="1"/>
              <p:nvPr/>
            </p:nvSpPr>
            <p:spPr>
              <a:xfrm>
                <a:off x="8487312" y="6061295"/>
                <a:ext cx="3212923" cy="461665"/>
              </a:xfrm>
              <a:prstGeom prst="rect">
                <a:avLst/>
              </a:prstGeom>
              <a:noFill/>
            </p:spPr>
            <p:txBody>
              <a:bodyPr wrap="square">
                <a:spAutoFit/>
              </a:bodyPr>
              <a:lstStyle/>
              <a:p>
                <a:r>
                  <a:rPr lang="en-US" altLang="ja-JP" sz="2400" dirty="0">
                    <a:latin typeface="Times New Roman" panose="02020603050405020304" pitchFamily="18" charset="0"/>
                  </a:rPr>
                  <a:t>Figure 4 : Image of  </a:t>
                </a:r>
                <a14:m>
                  <m:oMath xmlns:m="http://schemas.openxmlformats.org/officeDocument/2006/math">
                    <m:r>
                      <a:rPr lang="ja-JP" altLang="en-US"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b="1">
                            <a:latin typeface="Cambria Math" panose="02040503050406030204" pitchFamily="18" charset="0"/>
                          </a:rPr>
                          <m:t>𝐟</m:t>
                        </m:r>
                      </m:e>
                      <m:sub>
                        <m:r>
                          <a:rPr lang="en-US" altLang="ja-JP" sz="2400" b="0" i="1" smtClean="0">
                            <a:latin typeface="Cambria Math" panose="02040503050406030204" pitchFamily="18" charset="0"/>
                          </a:rPr>
                          <m:t>𝑡</m:t>
                        </m:r>
                      </m:sub>
                    </m:sSub>
                  </m:oMath>
                </a14:m>
                <a:endParaRPr lang="ja-JP" altLang="en-US" sz="2400" dirty="0">
                  <a:latin typeface="Times New Roman" panose="02020603050405020304" pitchFamily="18" charset="0"/>
                </a:endParaRPr>
              </a:p>
            </p:txBody>
          </p:sp>
        </mc:Choice>
        <mc:Fallback xmlns="">
          <p:sp>
            <p:nvSpPr>
              <p:cNvPr id="19" name="テキスト ボックス 18">
                <a:extLst>
                  <a:ext uri="{FF2B5EF4-FFF2-40B4-BE49-F238E27FC236}">
                    <a16:creationId xmlns:a16="http://schemas.microsoft.com/office/drawing/2014/main" id="{036FB44C-49E9-C983-9BB6-F665E5001F64}"/>
                  </a:ext>
                </a:extLst>
              </p:cNvPr>
              <p:cNvSpPr txBox="1">
                <a:spLocks noRot="1" noChangeAspect="1" noMove="1" noResize="1" noEditPoints="1" noAdjustHandles="1" noChangeArrowheads="1" noChangeShapeType="1" noTextEdit="1"/>
              </p:cNvSpPr>
              <p:nvPr/>
            </p:nvSpPr>
            <p:spPr>
              <a:xfrm>
                <a:off x="8487312" y="6061295"/>
                <a:ext cx="3212923" cy="461665"/>
              </a:xfrm>
              <a:prstGeom prst="rect">
                <a:avLst/>
              </a:prstGeom>
              <a:blipFill>
                <a:blip r:embed="rId9"/>
                <a:stretch>
                  <a:fillRect l="-3150" t="-10811" b="-29730"/>
                </a:stretch>
              </a:blipFill>
            </p:spPr>
            <p:txBody>
              <a:bodyPr/>
              <a:lstStyle/>
              <a:p>
                <a:r>
                  <a:rPr lang="ja-US"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C931FEDF-5803-DBBB-BAA1-5C3AFC2A9BEC}"/>
                  </a:ext>
                </a:extLst>
              </p:cNvPr>
              <p:cNvSpPr txBox="1"/>
              <p:nvPr/>
            </p:nvSpPr>
            <p:spPr>
              <a:xfrm>
                <a:off x="392750" y="3242737"/>
                <a:ext cx="8022875" cy="3490827"/>
              </a:xfrm>
              <a:prstGeom prst="rect">
                <a:avLst/>
              </a:prstGeom>
              <a:noFill/>
            </p:spPr>
            <p:txBody>
              <a:bodyPr wrap="square">
                <a:spAutoFit/>
              </a:bodyPr>
              <a:lstStyle/>
              <a:p>
                <a14:m>
                  <m:oMath xmlns:m="http://schemas.openxmlformats.org/officeDocument/2006/math">
                    <m:r>
                      <a:rPr lang="en-US" altLang="ja-JP" sz="2400" i="1" dirty="0" smtClean="0">
                        <a:latin typeface="Cambria Math" panose="02040503050406030204" pitchFamily="18" charset="0"/>
                      </a:rPr>
                      <m:t>𝑡</m:t>
                    </m:r>
                  </m:oMath>
                </a14:m>
                <a:r>
                  <a:rPr lang="en-US" altLang="ja-JP" sz="2400" dirty="0">
                    <a:latin typeface="Times New Roman" panose="02020603050405020304" pitchFamily="18" charset="0"/>
                  </a:rPr>
                  <a:t>: prefectures within the Tokyo metropolitan area</a:t>
                </a:r>
              </a:p>
              <a:p>
                <a14:m>
                  <m:oMath xmlns:m="http://schemas.openxmlformats.org/officeDocument/2006/math">
                    <m:r>
                      <a:rPr lang="en-US" altLang="ja-JP" sz="2400" i="1" dirty="0" smtClean="0">
                        <a:latin typeface="Cambria Math" panose="02040503050406030204" pitchFamily="18" charset="0"/>
                      </a:rPr>
                      <m:t>𝑔</m:t>
                    </m:r>
                  </m:oMath>
                </a14:m>
                <a:r>
                  <a:rPr lang="en-US" altLang="ja-JP" sz="2400" dirty="0">
                    <a:latin typeface="Times New Roman" panose="02020603050405020304" pitchFamily="18" charset="0"/>
                  </a:rPr>
                  <a:t>: gender</a:t>
                </a:r>
                <a:r>
                  <a:rPr lang="ko-KR" altLang="en-US" sz="2400" dirty="0">
                    <a:latin typeface="Times New Roman" panose="02020603050405020304" pitchFamily="18" charset="0"/>
                  </a:rPr>
                  <a:t>                                   </a:t>
                </a:r>
                <a14:m>
                  <m:oMath xmlns:m="http://schemas.openxmlformats.org/officeDocument/2006/math">
                    <m:r>
                      <a:rPr lang="en-US" altLang="ja-JP" sz="2400" i="1" dirty="0" smtClean="0">
                        <a:latin typeface="Cambria Math" panose="02040503050406030204" pitchFamily="18" charset="0"/>
                      </a:rPr>
                      <m:t>𝑎</m:t>
                    </m:r>
                  </m:oMath>
                </a14:m>
                <a:r>
                  <a:rPr lang="en-US" altLang="ja-JP" sz="2400" dirty="0">
                    <a:latin typeface="Times New Roman" panose="02020603050405020304" pitchFamily="18" charset="0"/>
                  </a:rPr>
                  <a:t>: age group</a:t>
                </a:r>
              </a:p>
              <a:p>
                <a:pPr marL="671513" indent="-671513"/>
                <a14:m>
                  <m:oMath xmlns:m="http://schemas.openxmlformats.org/officeDocument/2006/math">
                    <m:r>
                      <a:rPr lang="ja-JP" altLang="en-US"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b="1">
                            <a:latin typeface="Cambria Math" panose="02040503050406030204" pitchFamily="18" charset="0"/>
                          </a:rPr>
                          <m:t>𝐟</m:t>
                        </m:r>
                      </m:e>
                      <m:sub>
                        <m:r>
                          <a:rPr lang="en-US" altLang="ja-JP" sz="2400" i="1">
                            <a:latin typeface="Cambria Math" panose="02040503050406030204" pitchFamily="18" charset="0"/>
                          </a:rPr>
                          <m:t>𝑡</m:t>
                        </m:r>
                      </m:sub>
                    </m:sSub>
                    <m:r>
                      <a:rPr lang="en-US" altLang="ja-JP" sz="2400" i="1">
                        <a:latin typeface="Cambria Math" panose="02040503050406030204" pitchFamily="18" charset="0"/>
                      </a:rPr>
                      <m:t> </m:t>
                    </m:r>
                  </m:oMath>
                </a14:m>
                <a:r>
                  <a:rPr lang="en-US" altLang="ja-JP" sz="2400" dirty="0">
                    <a:latin typeface="Times New Roman" panose="02020603050405020304" pitchFamily="18" charset="0"/>
                  </a:rPr>
                  <a:t>: change vector of the final consumption expenditure in prefecture </a:t>
                </a:r>
                <a14:m>
                  <m:oMath xmlns:m="http://schemas.openxmlformats.org/officeDocument/2006/math">
                    <m:r>
                      <a:rPr lang="en-US" altLang="ja-JP" sz="2400" b="0" i="1" smtClean="0">
                        <a:latin typeface="Cambria Math" panose="02040503050406030204" pitchFamily="18" charset="0"/>
                      </a:rPr>
                      <m:t>𝑡</m:t>
                    </m:r>
                  </m:oMath>
                </a14:m>
                <a:endParaRPr lang="en-US" altLang="ja-JP" sz="2400" dirty="0">
                  <a:latin typeface="Times New Roman" panose="02020603050405020304" pitchFamily="18" charset="0"/>
                </a:endParaRPr>
              </a:p>
              <a:p>
                <a:pPr marL="720725" indent="-720725">
                  <a:tabLst>
                    <a:tab pos="393700" algn="l"/>
                  </a:tabLst>
                </a:pPr>
                <a14:m>
                  <m:oMath xmlns:m="http://schemas.openxmlformats.org/officeDocument/2006/math">
                    <m:sSubSup>
                      <m:sSubSupPr>
                        <m:ctrlPr>
                          <a:rPr lang="en-US" altLang="ja-JP" sz="2400" i="1">
                            <a:latin typeface="Cambria Math" panose="02040503050406030204" pitchFamily="18" charset="0"/>
                          </a:rPr>
                        </m:ctrlPr>
                      </m:sSubSupPr>
                      <m:e>
                        <m:r>
                          <a:rPr lang="en-US" altLang="ja-JP" sz="2400" b="0" i="1" smtClean="0">
                            <a:latin typeface="Cambria Math" panose="02040503050406030204" pitchFamily="18" charset="0"/>
                          </a:rPr>
                          <m:t>𝑑</m:t>
                        </m:r>
                      </m:e>
                      <m:sub>
                        <m:r>
                          <a:rPr lang="en-US" altLang="ja-JP" sz="2400" i="1">
                            <a:latin typeface="Cambria Math" panose="02040503050406030204" pitchFamily="18" charset="0"/>
                          </a:rPr>
                          <m:t>𝑡</m:t>
                        </m:r>
                      </m:sub>
                      <m:sup>
                        <m:r>
                          <a:rPr lang="en-US" altLang="ja-JP" sz="2400" i="1">
                            <a:latin typeface="Cambria Math" panose="02040503050406030204" pitchFamily="18" charset="0"/>
                          </a:rPr>
                          <m:t>𝑔</m:t>
                        </m:r>
                        <m:r>
                          <a:rPr lang="en-US" altLang="ja-JP" sz="2400" i="1">
                            <a:latin typeface="Cambria Math" panose="02040503050406030204" pitchFamily="18" charset="0"/>
                          </a:rPr>
                          <m:t>,</m:t>
                        </m:r>
                        <m:r>
                          <a:rPr lang="en-US" altLang="ja-JP" sz="2400" i="1">
                            <a:latin typeface="Cambria Math" panose="02040503050406030204" pitchFamily="18" charset="0"/>
                          </a:rPr>
                          <m:t>𝑎</m:t>
                        </m:r>
                      </m:sup>
                    </m:sSubSup>
                  </m:oMath>
                </a14:m>
                <a:r>
                  <a:rPr lang="en-US" altLang="ja-JP" sz="2400" dirty="0">
                    <a:latin typeface="Times New Roman" panose="02020603050405020304" pitchFamily="18" charset="0"/>
                  </a:rPr>
                  <a:t>: number of out-migrants from prefecture </a:t>
                </a:r>
                <a14:m>
                  <m:oMath xmlns:m="http://schemas.openxmlformats.org/officeDocument/2006/math">
                    <m:r>
                      <a:rPr lang="en-US" altLang="ja-JP" sz="2400" i="1" dirty="0" smtClean="0">
                        <a:latin typeface="Cambria Math" panose="02040503050406030204" pitchFamily="18" charset="0"/>
                      </a:rPr>
                      <m:t>𝑡</m:t>
                    </m:r>
                    <m:r>
                      <a:rPr lang="en-US" altLang="ja-JP" sz="2400" i="1" dirty="0" smtClean="0">
                        <a:latin typeface="Cambria Math" panose="02040503050406030204" pitchFamily="18" charset="0"/>
                      </a:rPr>
                      <m:t> </m:t>
                    </m:r>
                  </m:oMath>
                </a14:m>
                <a:r>
                  <a:rPr lang="en-US" altLang="ja-JP" sz="2400" dirty="0">
                    <a:latin typeface="Times New Roman" panose="02020603050405020304" pitchFamily="18" charset="0"/>
                  </a:rPr>
                  <a:t>within the Tokyo metropolitan area</a:t>
                </a:r>
              </a:p>
              <a:p>
                <a:pPr marL="671513" indent="-671513"/>
                <a14:m>
                  <m:oMath xmlns:m="http://schemas.openxmlformats.org/officeDocument/2006/math">
                    <m:sSubSup>
                      <m:sSubSupPr>
                        <m:ctrlPr>
                          <a:rPr lang="en-US" altLang="ja-JP" sz="2400" i="1">
                            <a:latin typeface="Cambria Math" panose="02040503050406030204" pitchFamily="18" charset="0"/>
                          </a:rPr>
                        </m:ctrlPr>
                      </m:sSubSupPr>
                      <m:e>
                        <m:r>
                          <a:rPr lang="en-US" altLang="ja-JP" sz="2400" b="1">
                            <a:latin typeface="Cambria Math" panose="02040503050406030204" pitchFamily="18" charset="0"/>
                          </a:rPr>
                          <m:t>𝐜</m:t>
                        </m:r>
                      </m:e>
                      <m:sub>
                        <m:r>
                          <a:rPr lang="en-US" altLang="ja-JP" sz="2400" i="1">
                            <a:latin typeface="Cambria Math" panose="02040503050406030204" pitchFamily="18" charset="0"/>
                          </a:rPr>
                          <m:t>𝑡</m:t>
                        </m:r>
                      </m:sub>
                      <m:sup>
                        <m:r>
                          <a:rPr lang="en-US" altLang="ja-JP" sz="2400" i="1">
                            <a:latin typeface="Cambria Math" panose="02040503050406030204" pitchFamily="18" charset="0"/>
                          </a:rPr>
                          <m:t>𝑔</m:t>
                        </m:r>
                        <m:r>
                          <a:rPr lang="en-US" altLang="ja-JP" sz="2400" i="1">
                            <a:latin typeface="Cambria Math" panose="02040503050406030204" pitchFamily="18" charset="0"/>
                          </a:rPr>
                          <m:t>,</m:t>
                        </m:r>
                        <m:r>
                          <a:rPr lang="en-US" altLang="ja-JP" sz="2400" i="1">
                            <a:latin typeface="Cambria Math" panose="02040503050406030204" pitchFamily="18" charset="0"/>
                          </a:rPr>
                          <m:t>𝑎</m:t>
                        </m:r>
                      </m:sup>
                    </m:sSubSup>
                  </m:oMath>
                </a14:m>
                <a:r>
                  <a:rPr lang="en-US" altLang="ja-JP" sz="2400" dirty="0">
                    <a:latin typeface="Times New Roman" panose="02020603050405020304" pitchFamily="18" charset="0"/>
                  </a:rPr>
                  <a:t>: vector of average per capita consumption expenditure on goods and services in prefecture </a:t>
                </a:r>
                <a14:m>
                  <m:oMath xmlns:m="http://schemas.openxmlformats.org/officeDocument/2006/math">
                    <m:r>
                      <a:rPr lang="en-US" altLang="ja-JP" sz="2400" i="1" dirty="0" smtClean="0">
                        <a:latin typeface="Cambria Math" panose="02040503050406030204" pitchFamily="18" charset="0"/>
                      </a:rPr>
                      <m:t>𝑡</m:t>
                    </m:r>
                  </m:oMath>
                </a14:m>
                <a:r>
                  <a:rPr lang="en-US" altLang="ja-JP" sz="2400" dirty="0">
                    <a:latin typeface="Times New Roman" panose="02020603050405020304" pitchFamily="18" charset="0"/>
                  </a:rPr>
                  <a:t>, estimated based on average income</a:t>
                </a:r>
              </a:p>
            </p:txBody>
          </p:sp>
        </mc:Choice>
        <mc:Fallback xmlns="">
          <p:sp>
            <p:nvSpPr>
              <p:cNvPr id="21" name="テキスト ボックス 20">
                <a:extLst>
                  <a:ext uri="{FF2B5EF4-FFF2-40B4-BE49-F238E27FC236}">
                    <a16:creationId xmlns:a16="http://schemas.microsoft.com/office/drawing/2014/main" id="{C931FEDF-5803-DBBB-BAA1-5C3AFC2A9BEC}"/>
                  </a:ext>
                </a:extLst>
              </p:cNvPr>
              <p:cNvSpPr txBox="1">
                <a:spLocks noRot="1" noChangeAspect="1" noMove="1" noResize="1" noEditPoints="1" noAdjustHandles="1" noChangeArrowheads="1" noChangeShapeType="1" noTextEdit="1"/>
              </p:cNvSpPr>
              <p:nvPr/>
            </p:nvSpPr>
            <p:spPr>
              <a:xfrm>
                <a:off x="392750" y="3242737"/>
                <a:ext cx="8022875" cy="3490827"/>
              </a:xfrm>
              <a:prstGeom prst="rect">
                <a:avLst/>
              </a:prstGeom>
              <a:blipFill>
                <a:blip r:embed="rId10"/>
                <a:stretch>
                  <a:fillRect l="-228" t="-1396" b="-2967"/>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EACD55C0-7E9D-8773-0D02-F0FD8C29871D}"/>
              </a:ext>
            </a:extLst>
          </p:cNvPr>
          <p:cNvSpPr txBox="1"/>
          <p:nvPr/>
        </p:nvSpPr>
        <p:spPr>
          <a:xfrm>
            <a:off x="169557" y="792632"/>
            <a:ext cx="11704943" cy="1077218"/>
          </a:xfrm>
          <a:prstGeom prst="rect">
            <a:avLst/>
          </a:prstGeom>
          <a:noFill/>
        </p:spPr>
        <p:txBody>
          <a:bodyPr wrap="square" rtlCol="0">
            <a:spAutoFit/>
          </a:bodyPr>
          <a:lstStyle/>
          <a:p>
            <a:pPr marL="457200" indent="-457200">
              <a:buFont typeface="Arial" panose="020B0604020202020204" pitchFamily="34" charset="0"/>
              <a:buChar char="•"/>
            </a:pPr>
            <a:r>
              <a:rPr lang="en-US" altLang="ja-US" sz="3200" dirty="0">
                <a:latin typeface="Times New Roman" panose="02020603050405020304" pitchFamily="18" charset="0"/>
                <a:cs typeface="Times New Roman" panose="02020603050405020304" pitchFamily="18" charset="0"/>
              </a:rPr>
              <a:t>Decrease in final consumption expenditure in each prefecture within the Tokyo metropolitan area due to out-migrants</a:t>
            </a:r>
            <a:endParaRPr kumimoji="1" lang="ja-US" altLang="en-US" sz="3200" dirty="0">
              <a:latin typeface="Times New Roman" panose="02020603050405020304" pitchFamily="18" charset="0"/>
              <a:cs typeface="Times New Roman" panose="02020603050405020304" pitchFamily="18" charset="0"/>
            </a:endParaRPr>
          </a:p>
        </p:txBody>
      </p:sp>
      <p:pic>
        <p:nvPicPr>
          <p:cNvPr id="8" name="図 7">
            <a:extLst>
              <a:ext uri="{FF2B5EF4-FFF2-40B4-BE49-F238E27FC236}">
                <a16:creationId xmlns:a16="http://schemas.microsoft.com/office/drawing/2014/main" id="{F73E5B13-8E4F-D25F-9F72-644EDB0225B5}"/>
              </a:ext>
            </a:extLst>
          </p:cNvPr>
          <p:cNvPicPr>
            <a:picLocks noChangeAspect="1"/>
          </p:cNvPicPr>
          <p:nvPr/>
        </p:nvPicPr>
        <p:blipFill>
          <a:blip r:embed="rId11"/>
          <a:stretch>
            <a:fillRect/>
          </a:stretch>
        </p:blipFill>
        <p:spPr>
          <a:xfrm>
            <a:off x="0" y="1904575"/>
            <a:ext cx="8023031" cy="1347333"/>
          </a:xfrm>
          <a:prstGeom prst="rect">
            <a:avLst/>
          </a:prstGeom>
        </p:spPr>
      </p:pic>
      <p:pic>
        <p:nvPicPr>
          <p:cNvPr id="12" name="図 11">
            <a:extLst>
              <a:ext uri="{FF2B5EF4-FFF2-40B4-BE49-F238E27FC236}">
                <a16:creationId xmlns:a16="http://schemas.microsoft.com/office/drawing/2014/main" id="{583617F4-409B-FAD7-9F5D-9A55F73A3B70}"/>
              </a:ext>
            </a:extLst>
          </p:cNvPr>
          <p:cNvPicPr>
            <a:picLocks noChangeAspect="1"/>
          </p:cNvPicPr>
          <p:nvPr/>
        </p:nvPicPr>
        <p:blipFill>
          <a:blip r:embed="rId12"/>
          <a:stretch>
            <a:fillRect/>
          </a:stretch>
        </p:blipFill>
        <p:spPr>
          <a:xfrm>
            <a:off x="8573700" y="2207343"/>
            <a:ext cx="3000301" cy="3861725"/>
          </a:xfrm>
          <a:prstGeom prst="rect">
            <a:avLst/>
          </a:prstGeom>
        </p:spPr>
      </p:pic>
      <p:sp>
        <p:nvSpPr>
          <p:cNvPr id="13" name="矢印: 右 12">
            <a:extLst>
              <a:ext uri="{FF2B5EF4-FFF2-40B4-BE49-F238E27FC236}">
                <a16:creationId xmlns:a16="http://schemas.microsoft.com/office/drawing/2014/main" id="{84DE2647-CAEB-2312-D32B-4F8704434870}"/>
              </a:ext>
            </a:extLst>
          </p:cNvPr>
          <p:cNvSpPr/>
          <p:nvPr/>
        </p:nvSpPr>
        <p:spPr>
          <a:xfrm rot="5400000">
            <a:off x="18656893" y="6163372"/>
            <a:ext cx="509012" cy="475096"/>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Tree>
    <p:extLst>
      <p:ext uri="{BB962C8B-B14F-4D97-AF65-F5344CB8AC3E}">
        <p14:creationId xmlns:p14="http://schemas.microsoft.com/office/powerpoint/2010/main" val="693792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1F2BA-EBF5-63C6-7C50-F973EBD284E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7E17717-8DAB-974C-B75A-F0E167869978}"/>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6A0A1734-BFEF-6F00-56D9-58DB4B5B0FA1}"/>
              </a:ext>
            </a:extLst>
          </p:cNvPr>
          <p:cNvSpPr txBox="1"/>
          <p:nvPr/>
        </p:nvSpPr>
        <p:spPr>
          <a:xfrm>
            <a:off x="0" y="61554"/>
            <a:ext cx="11574002" cy="584775"/>
          </a:xfrm>
          <a:prstGeom prst="rect">
            <a:avLst/>
          </a:prstGeom>
          <a:noFill/>
        </p:spPr>
        <p:txBody>
          <a:bodyPr wrap="none" rtlCol="0">
            <a:spAutoFit/>
          </a:bodyPr>
          <a:lstStyle/>
          <a:p>
            <a:r>
              <a:rPr kumimoji="1" lang="en-US" altLang="ja-JP" sz="3200" dirty="0">
                <a:latin typeface="Times New Roman" panose="02020603050405020304" pitchFamily="18" charset="0"/>
              </a:rPr>
              <a:t>3. </a:t>
            </a:r>
            <a:r>
              <a:rPr lang="en-US" altLang="ja-JP" sz="3200" dirty="0">
                <a:latin typeface="Times New Roman" panose="02020603050405020304" pitchFamily="18" charset="0"/>
              </a:rPr>
              <a:t>Methodology</a:t>
            </a:r>
            <a:r>
              <a:rPr kumimoji="1" lang="en-US" altLang="ja-JP" sz="3200" dirty="0">
                <a:latin typeface="Times New Roman" panose="02020603050405020304" pitchFamily="18" charset="0"/>
              </a:rPr>
              <a:t> </a:t>
            </a:r>
            <a:r>
              <a:rPr lang="en-US" altLang="ja-JP" sz="3200" dirty="0">
                <a:latin typeface="Times New Roman" panose="02020603050405020304" pitchFamily="18" charset="0"/>
              </a:rPr>
              <a:t>- Estimation of changes in household consumption -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040E0BC0-8672-D798-800F-C48304DD3302}"/>
              </a:ext>
            </a:extLst>
          </p:cNvPr>
          <p:cNvSpPr txBox="1"/>
          <p:nvPr/>
        </p:nvSpPr>
        <p:spPr>
          <a:xfrm>
            <a:off x="11700235" y="61554"/>
            <a:ext cx="595035" cy="584775"/>
          </a:xfrm>
          <a:prstGeom prst="rect">
            <a:avLst/>
          </a:prstGeom>
          <a:noFill/>
        </p:spPr>
        <p:txBody>
          <a:bodyPr wrap="none" rtlCol="0">
            <a:spAutoFit/>
          </a:bodyPr>
          <a:lstStyle/>
          <a:p>
            <a:r>
              <a:rPr kumimoji="1" lang="en-US" altLang="ja-JP" sz="3200" dirty="0">
                <a:latin typeface="Times New Roman" panose="02020603050405020304" pitchFamily="18" charset="0"/>
              </a:rPr>
              <a:t>10</a:t>
            </a:r>
            <a:endParaRPr kumimoji="1" lang="ja-JP" altLang="en-US" sz="3200" dirty="0">
              <a:latin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3" name="表 22">
                <a:extLst>
                  <a:ext uri="{FF2B5EF4-FFF2-40B4-BE49-F238E27FC236}">
                    <a16:creationId xmlns:a16="http://schemas.microsoft.com/office/drawing/2014/main" id="{B5668D44-2D50-DE37-FCF3-10B55C2E2A93}"/>
                  </a:ext>
                </a:extLst>
              </p:cNvPr>
              <p:cNvGraphicFramePr>
                <a:graphicFrameLocks noGrp="1"/>
              </p:cNvGraphicFramePr>
              <p:nvPr/>
            </p:nvGraphicFramePr>
            <p:xfrm>
              <a:off x="13286065" y="1541035"/>
              <a:ext cx="3675722" cy="4663440"/>
            </p:xfrm>
            <a:graphic>
              <a:graphicData uri="http://schemas.openxmlformats.org/drawingml/2006/table">
                <a:tbl>
                  <a:tblPr firstRow="1" bandRow="1">
                    <a:tableStyleId>{5940675A-B579-460E-94D1-54222C63F5DA}</a:tableStyleId>
                  </a:tblPr>
                  <a:tblGrid>
                    <a:gridCol w="1681409">
                      <a:extLst>
                        <a:ext uri="{9D8B030D-6E8A-4147-A177-3AD203B41FA5}">
                          <a16:colId xmlns:a16="http://schemas.microsoft.com/office/drawing/2014/main" val="2399787732"/>
                        </a:ext>
                      </a:extLst>
                    </a:gridCol>
                    <a:gridCol w="1994313">
                      <a:extLst>
                        <a:ext uri="{9D8B030D-6E8A-4147-A177-3AD203B41FA5}">
                          <a16:colId xmlns:a16="http://schemas.microsoft.com/office/drawing/2014/main" val="2265925113"/>
                        </a:ext>
                      </a:extLst>
                    </a:gridCol>
                  </a:tblGrid>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52479"/>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2</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52331"/>
                      </a:ext>
                    </a:extLst>
                  </a:tr>
                  <a:tr h="506427">
                    <a:tc>
                      <a:txBody>
                        <a:bodyPr/>
                        <a:lstStyle/>
                        <a:p>
                          <a:pPr algn="ct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3601002"/>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13</a:t>
                          </a:r>
                        </a:p>
                        <a:p>
                          <a:pPr algn="ctr"/>
                          <a:r>
                            <a:rPr kumimoji="1" lang="en-US" altLang="ja-JP" sz="2000" baseline="0" dirty="0">
                              <a:latin typeface="Times New Roman" panose="02020603050405020304" pitchFamily="18" charset="0"/>
                              <a:ea typeface="ＭＳ ゴシック" panose="020B0609070205080204" pitchFamily="49" charset="-128"/>
                            </a:rPr>
                            <a:t>(Tokyo area)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r>
                            <a:rPr kumimoji="1" lang="en-US" altLang="ja-JP" sz="2000" baseline="0" dirty="0">
                              <a:solidFill>
                                <a:srgbClr val="00B050"/>
                              </a:solidFill>
                              <a:latin typeface="Times New Roman" panose="02020603050405020304" pitchFamily="18" charset="0"/>
                              <a:ea typeface="ＭＳ ゴシック" panose="020B0609070205080204" pitchFamily="49" charset="-128"/>
                            </a:rPr>
                            <a:t>decrease</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288286"/>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14</a:t>
                          </a:r>
                        </a:p>
                        <a:p>
                          <a:pPr algn="ctr"/>
                          <a:r>
                            <a:rPr kumimoji="1" lang="en-US" altLang="ja-JP" sz="2000" baseline="0" dirty="0">
                              <a:latin typeface="Times New Roman" panose="02020603050405020304" pitchFamily="18" charset="0"/>
                              <a:ea typeface="ＭＳ ゴシック" panose="020B0609070205080204" pitchFamily="49" charset="-128"/>
                            </a:rPr>
                            <a:t>(Tokyo are)</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r>
                            <a:rPr kumimoji="1" lang="en-US" altLang="ja-JP" sz="2000" baseline="0" dirty="0">
                              <a:solidFill>
                                <a:srgbClr val="00B050"/>
                              </a:solidFill>
                              <a:latin typeface="Times New Roman" panose="02020603050405020304" pitchFamily="18" charset="0"/>
                              <a:ea typeface="ＭＳ ゴシック" panose="020B0609070205080204" pitchFamily="49" charset="-128"/>
                            </a:rPr>
                            <a:t>decrease</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9052643"/>
                      </a:ext>
                    </a:extLst>
                  </a:tr>
                  <a:tr h="5064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3200" i="1" baseline="0" smtClean="0">
                                    <a:latin typeface="Cambria Math" panose="02040503050406030204" pitchFamily="18" charset="0"/>
                                    <a:ea typeface="ＭＳ ゴシック" panose="020B0609070205080204" pitchFamily="49" charset="-128"/>
                                  </a:rPr>
                                  <m:t>⋮</m:t>
                                </m:r>
                              </m:oMath>
                            </m:oMathPara>
                          </a14:m>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868107"/>
                      </a:ext>
                    </a:extLst>
                  </a:tr>
                  <a:tr h="506427">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47</a:t>
                          </a:r>
                        </a:p>
                        <a:p>
                          <a:pPr algn="ctr"/>
                          <a:r>
                            <a:rPr kumimoji="1" lang="en-US" altLang="ja-JP" sz="2000" baseline="0" dirty="0">
                              <a:latin typeface="Times New Roman" panose="02020603050405020304" pitchFamily="18" charset="0"/>
                              <a:ea typeface="ＭＳ ゴシック" panose="020B0609070205080204" pitchFamily="49" charset="-128"/>
                            </a:rPr>
                            <a:t>(rural)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63107"/>
                      </a:ext>
                    </a:extLst>
                  </a:tr>
                </a:tbl>
              </a:graphicData>
            </a:graphic>
          </p:graphicFrame>
        </mc:Choice>
        <mc:Fallback xmlns="">
          <p:graphicFrame>
            <p:nvGraphicFramePr>
              <p:cNvPr id="23" name="表 22">
                <a:extLst>
                  <a:ext uri="{FF2B5EF4-FFF2-40B4-BE49-F238E27FC236}">
                    <a16:creationId xmlns:a16="http://schemas.microsoft.com/office/drawing/2014/main" id="{EA4F1697-992B-89B5-9F15-FF96F9A6E229}"/>
                  </a:ext>
                </a:extLst>
              </p:cNvPr>
              <p:cNvGraphicFramePr>
                <a:graphicFrameLocks noGrp="1"/>
              </p:cNvGraphicFramePr>
              <p:nvPr>
                <p:extLst>
                  <p:ext uri="{D42A27DB-BD31-4B8C-83A1-F6EECF244321}">
                    <p14:modId xmlns:p14="http://schemas.microsoft.com/office/powerpoint/2010/main" val="3342537340"/>
                  </p:ext>
                </p:extLst>
              </p:nvPr>
            </p:nvGraphicFramePr>
            <p:xfrm>
              <a:off x="13286065" y="1541035"/>
              <a:ext cx="3675722" cy="4663440"/>
            </p:xfrm>
            <a:graphic>
              <a:graphicData uri="http://schemas.openxmlformats.org/drawingml/2006/table">
                <a:tbl>
                  <a:tblPr firstRow="1" bandRow="1">
                    <a:tableStyleId>{5940675A-B579-460E-94D1-54222C63F5DA}</a:tableStyleId>
                  </a:tblPr>
                  <a:tblGrid>
                    <a:gridCol w="1681409">
                      <a:extLst>
                        <a:ext uri="{9D8B030D-6E8A-4147-A177-3AD203B41FA5}">
                          <a16:colId xmlns:a16="http://schemas.microsoft.com/office/drawing/2014/main" val="2399787732"/>
                        </a:ext>
                      </a:extLst>
                    </a:gridCol>
                    <a:gridCol w="1994313">
                      <a:extLst>
                        <a:ext uri="{9D8B030D-6E8A-4147-A177-3AD203B41FA5}">
                          <a16:colId xmlns:a16="http://schemas.microsoft.com/office/drawing/2014/main" val="2265925113"/>
                        </a:ext>
                      </a:extLst>
                    </a:gridCol>
                  </a:tblGrid>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52479"/>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2</a:t>
                          </a:r>
                        </a:p>
                        <a:p>
                          <a:pPr algn="ctr"/>
                          <a:r>
                            <a:rPr kumimoji="1" lang="en-US" altLang="ja-JP" sz="2000" baseline="0" dirty="0">
                              <a:latin typeface="Times New Roman" panose="02020603050405020304" pitchFamily="18" charset="0"/>
                              <a:ea typeface="ＭＳ ゴシック" panose="020B0609070205080204" pitchFamily="49" charset="-128"/>
                            </a:rPr>
                            <a:t>(rural)</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solidFill>
                              <a:srgbClr val="C0000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52331"/>
                      </a:ext>
                    </a:extLst>
                  </a:tr>
                  <a:tr h="579120">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5"/>
                          <a:stretch>
                            <a:fillRect l="-1087" t="-247368" r="-121014" b="-483158"/>
                          </a:stretch>
                        </a:blipFill>
                      </a:tcPr>
                    </a:tc>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5"/>
                          <a:stretch>
                            <a:fillRect l="-85061" t="-247368" r="-1829" b="-483158"/>
                          </a:stretch>
                        </a:blipFill>
                      </a:tcPr>
                    </a:tc>
                    <a:extLst>
                      <a:ext uri="{0D108BD9-81ED-4DB2-BD59-A6C34878D82A}">
                        <a16:rowId xmlns:a16="http://schemas.microsoft.com/office/drawing/2014/main" val="4093601002"/>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13</a:t>
                          </a:r>
                        </a:p>
                        <a:p>
                          <a:pPr algn="ctr"/>
                          <a:r>
                            <a:rPr kumimoji="1" lang="en-US" altLang="ja-JP" sz="2000" baseline="0" dirty="0">
                              <a:latin typeface="Times New Roman" panose="02020603050405020304" pitchFamily="18" charset="0"/>
                              <a:ea typeface="ＭＳ ゴシック" panose="020B0609070205080204" pitchFamily="49" charset="-128"/>
                            </a:rPr>
                            <a:t>(Tokyo area)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r>
                            <a:rPr kumimoji="1" lang="en-US" altLang="ja-JP" sz="2000" baseline="0" dirty="0">
                              <a:solidFill>
                                <a:srgbClr val="00B050"/>
                              </a:solidFill>
                              <a:latin typeface="Times New Roman" panose="02020603050405020304" pitchFamily="18" charset="0"/>
                              <a:ea typeface="ＭＳ ゴシック" panose="020B0609070205080204" pitchFamily="49" charset="-128"/>
                            </a:rPr>
                            <a:t>decrease</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288286"/>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14</a:t>
                          </a:r>
                        </a:p>
                        <a:p>
                          <a:pPr algn="ctr"/>
                          <a:r>
                            <a:rPr kumimoji="1" lang="en-US" altLang="ja-JP" sz="2000" baseline="0" dirty="0">
                              <a:latin typeface="Times New Roman" panose="02020603050405020304" pitchFamily="18" charset="0"/>
                              <a:ea typeface="ＭＳ ゴシック" panose="020B0609070205080204" pitchFamily="49" charset="-128"/>
                            </a:rPr>
                            <a:t>(Tokyo are)</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latin typeface="Times New Roman" panose="02020603050405020304" pitchFamily="18" charset="0"/>
                              <a:ea typeface="ＭＳ ゴシック" panose="020B0609070205080204" pitchFamily="49" charset="-128"/>
                            </a:rPr>
                            <a:t>　</a:t>
                          </a:r>
                          <a:r>
                            <a:rPr kumimoji="1" lang="en-US" altLang="ja-JP" sz="2000" baseline="0" dirty="0">
                              <a:solidFill>
                                <a:srgbClr val="00B050"/>
                              </a:solidFill>
                              <a:latin typeface="Times New Roman" panose="02020603050405020304" pitchFamily="18" charset="0"/>
                              <a:ea typeface="ＭＳ ゴシック" panose="020B0609070205080204" pitchFamily="49" charset="-128"/>
                            </a:rPr>
                            <a:t>decrease</a:t>
                          </a:r>
                          <a:endParaRPr kumimoji="1" lang="ja-JP" altLang="en-US" sz="2000" baseline="0" dirty="0">
                            <a:solidFill>
                              <a:srgbClr val="00B050"/>
                            </a:solidFill>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9052643"/>
                      </a:ext>
                    </a:extLst>
                  </a:tr>
                  <a:tr h="579120">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5"/>
                          <a:stretch>
                            <a:fillRect l="-1087" t="-590526" r="-121014" b="-140000"/>
                          </a:stretch>
                        </a:blipFill>
                      </a:tcPr>
                    </a:tc>
                    <a:tc>
                      <a:txBody>
                        <a:bodyPr/>
                        <a:lstStyle/>
                        <a:p>
                          <a:endParaRPr lang="ja-JP"/>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5"/>
                          <a:stretch>
                            <a:fillRect l="-85061" t="-590526" r="-1829" b="-140000"/>
                          </a:stretch>
                        </a:blipFill>
                      </a:tcPr>
                    </a:tc>
                    <a:extLst>
                      <a:ext uri="{0D108BD9-81ED-4DB2-BD59-A6C34878D82A}">
                        <a16:rowId xmlns:a16="http://schemas.microsoft.com/office/drawing/2014/main" val="4239868107"/>
                      </a:ext>
                    </a:extLst>
                  </a:tr>
                  <a:tr h="701040">
                    <a:tc>
                      <a:txBody>
                        <a:bodyPr/>
                        <a:lstStyle/>
                        <a:p>
                          <a:pPr algn="ctr"/>
                          <a:r>
                            <a:rPr kumimoji="1" lang="en-US" altLang="ja-JP" sz="2000" baseline="0" dirty="0">
                              <a:latin typeface="Times New Roman" panose="02020603050405020304" pitchFamily="18" charset="0"/>
                              <a:ea typeface="ＭＳ ゴシック" panose="020B0609070205080204" pitchFamily="49" charset="-128"/>
                            </a:rPr>
                            <a:t>Prefecture 47</a:t>
                          </a:r>
                        </a:p>
                        <a:p>
                          <a:pPr algn="ctr"/>
                          <a:r>
                            <a:rPr kumimoji="1" lang="en-US" altLang="ja-JP" sz="2000" baseline="0" dirty="0">
                              <a:latin typeface="Times New Roman" panose="02020603050405020304" pitchFamily="18" charset="0"/>
                              <a:ea typeface="ＭＳ ゴシック" panose="020B0609070205080204" pitchFamily="49" charset="-128"/>
                            </a:rPr>
                            <a:t>(rural)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2000" baseline="0" dirty="0">
                              <a:solidFill>
                                <a:srgbClr val="C00000"/>
                              </a:solidFill>
                              <a:latin typeface="Times New Roman" panose="02020603050405020304" pitchFamily="18" charset="0"/>
                              <a:ea typeface="ＭＳ ゴシック" panose="020B0609070205080204" pitchFamily="49" charset="-128"/>
                            </a:rPr>
                            <a:t>　</a:t>
                          </a:r>
                          <a:r>
                            <a:rPr kumimoji="1" lang="en-US" altLang="ja-JP" sz="2000" baseline="0" dirty="0">
                              <a:solidFill>
                                <a:srgbClr val="C00000"/>
                              </a:solidFill>
                              <a:latin typeface="Times New Roman" panose="02020603050405020304" pitchFamily="18" charset="0"/>
                              <a:ea typeface="ＭＳ ゴシック" panose="020B0609070205080204" pitchFamily="49" charset="-128"/>
                            </a:rPr>
                            <a:t>increase</a:t>
                          </a:r>
                          <a:endParaRPr kumimoji="1" lang="ja-JP" altLang="en-US" sz="2000" baseline="0" dirty="0">
                            <a:latin typeface="Times New Roman" panose="02020603050405020304" pitchFamily="18" charset="0"/>
                            <a:ea typeface="ＭＳ ゴシック" panose="020B0609070205080204" pitchFamily="49" charset="-128"/>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63107"/>
                      </a:ext>
                    </a:extLst>
                  </a:tr>
                </a:tbl>
              </a:graphicData>
            </a:graphic>
          </p:graphicFrame>
        </mc:Fallback>
      </mc:AlternateContent>
      <p:sp>
        <p:nvSpPr>
          <p:cNvPr id="24" name="矢印: 右 23">
            <a:extLst>
              <a:ext uri="{FF2B5EF4-FFF2-40B4-BE49-F238E27FC236}">
                <a16:creationId xmlns:a16="http://schemas.microsoft.com/office/drawing/2014/main" id="{3F433D79-EEE8-4600-0439-44D488B7B217}"/>
              </a:ext>
            </a:extLst>
          </p:cNvPr>
          <p:cNvSpPr/>
          <p:nvPr/>
        </p:nvSpPr>
        <p:spPr>
          <a:xfrm rot="16200000">
            <a:off x="16354361" y="1660047"/>
            <a:ext cx="459265" cy="49432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latin typeface="Times New Roman" panose="02020603050405020304" pitchFamily="18" charset="0"/>
            </a:endParaRPr>
          </a:p>
        </p:txBody>
      </p:sp>
      <p:sp>
        <p:nvSpPr>
          <p:cNvPr id="26" name="矢印: 右 25">
            <a:extLst>
              <a:ext uri="{FF2B5EF4-FFF2-40B4-BE49-F238E27FC236}">
                <a16:creationId xmlns:a16="http://schemas.microsoft.com/office/drawing/2014/main" id="{E7E15241-7E7B-D187-7266-DFA440F7D9EF}"/>
              </a:ext>
            </a:extLst>
          </p:cNvPr>
          <p:cNvSpPr/>
          <p:nvPr/>
        </p:nvSpPr>
        <p:spPr>
          <a:xfrm rot="16200000">
            <a:off x="16354361" y="2329179"/>
            <a:ext cx="459265" cy="49432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latin typeface="Times New Roman" panose="02020603050405020304" pitchFamily="18" charset="0"/>
            </a:endParaRPr>
          </a:p>
        </p:txBody>
      </p:sp>
      <p:sp>
        <p:nvSpPr>
          <p:cNvPr id="27" name="矢印: 右 26">
            <a:extLst>
              <a:ext uri="{FF2B5EF4-FFF2-40B4-BE49-F238E27FC236}">
                <a16:creationId xmlns:a16="http://schemas.microsoft.com/office/drawing/2014/main" id="{ACB86C58-8A11-9409-4911-D0F81E4D2186}"/>
              </a:ext>
            </a:extLst>
          </p:cNvPr>
          <p:cNvSpPr/>
          <p:nvPr/>
        </p:nvSpPr>
        <p:spPr>
          <a:xfrm rot="16200000">
            <a:off x="16341321" y="5614791"/>
            <a:ext cx="485346" cy="47509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28" name="矢印: 右 27">
            <a:extLst>
              <a:ext uri="{FF2B5EF4-FFF2-40B4-BE49-F238E27FC236}">
                <a16:creationId xmlns:a16="http://schemas.microsoft.com/office/drawing/2014/main" id="{DB8D0DC4-5606-A0F2-2308-631312AF6D4C}"/>
              </a:ext>
            </a:extLst>
          </p:cNvPr>
          <p:cNvSpPr/>
          <p:nvPr/>
        </p:nvSpPr>
        <p:spPr>
          <a:xfrm rot="5400000">
            <a:off x="16329487" y="3685102"/>
            <a:ext cx="509012" cy="475096"/>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29" name="矢印: 右 28">
            <a:extLst>
              <a:ext uri="{FF2B5EF4-FFF2-40B4-BE49-F238E27FC236}">
                <a16:creationId xmlns:a16="http://schemas.microsoft.com/office/drawing/2014/main" id="{F328EE2E-2ABA-7DBF-C241-FF392A6B0E65}"/>
              </a:ext>
            </a:extLst>
          </p:cNvPr>
          <p:cNvSpPr/>
          <p:nvPr/>
        </p:nvSpPr>
        <p:spPr>
          <a:xfrm rot="5400000">
            <a:off x="16354361" y="4396922"/>
            <a:ext cx="459264" cy="475095"/>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6A4EB9EB-E730-5BD6-390D-C6E9B67E3013}"/>
                  </a:ext>
                </a:extLst>
              </p:cNvPr>
              <p:cNvSpPr txBox="1"/>
              <p:nvPr/>
            </p:nvSpPr>
            <p:spPr>
              <a:xfrm>
                <a:off x="8251249" y="6334781"/>
                <a:ext cx="3746503" cy="490199"/>
              </a:xfrm>
              <a:prstGeom prst="rect">
                <a:avLst/>
              </a:prstGeom>
              <a:noFill/>
            </p:spPr>
            <p:txBody>
              <a:bodyPr wrap="square">
                <a:spAutoFit/>
              </a:bodyPr>
              <a:lstStyle/>
              <a:p>
                <a:r>
                  <a:rPr lang="en-US" altLang="ja-JP" sz="2400" dirty="0">
                    <a:latin typeface="Times New Roman" panose="02020603050405020304" pitchFamily="18" charset="0"/>
                  </a:rPr>
                  <a:t>Figure 5 : Image of </a:t>
                </a:r>
                <a14:m>
                  <m:oMath xmlns:m="http://schemas.openxmlformats.org/officeDocument/2006/math">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m:t>
                        </m:r>
                        <m:r>
                          <a:rPr lang="en-US" altLang="ja-JP" sz="2400" b="1">
                            <a:latin typeface="Cambria Math" panose="02040503050406030204" pitchFamily="18" charset="0"/>
                            <a:ea typeface="Cambria Math" panose="02040503050406030204" pitchFamily="18" charset="0"/>
                          </a:rPr>
                          <m:t>𝐟</m:t>
                        </m:r>
                      </m:e>
                      <m:sub>
                        <m:r>
                          <a:rPr lang="en-US" altLang="ja-JP" sz="2400" i="1">
                            <a:latin typeface="Cambria Math" panose="02040503050406030204" pitchFamily="18" charset="0"/>
                            <a:ea typeface="Cambria Math" panose="02040503050406030204" pitchFamily="18" charset="0"/>
                          </a:rPr>
                          <m:t>𝑝</m:t>
                        </m:r>
                      </m:sub>
                    </m:sSub>
                  </m:oMath>
                </a14:m>
                <a:endParaRPr lang="ja-JP" altLang="en-US" sz="2400" dirty="0">
                  <a:latin typeface="Times New Roman" panose="02020603050405020304" pitchFamily="18" charset="0"/>
                </a:endParaRPr>
              </a:p>
            </p:txBody>
          </p:sp>
        </mc:Choice>
        <mc:Fallback xmlns="">
          <p:sp>
            <p:nvSpPr>
              <p:cNvPr id="32" name="テキスト ボックス 31">
                <a:extLst>
                  <a:ext uri="{FF2B5EF4-FFF2-40B4-BE49-F238E27FC236}">
                    <a16:creationId xmlns:a16="http://schemas.microsoft.com/office/drawing/2014/main" id="{6A4EB9EB-E730-5BD6-390D-C6E9B67E3013}"/>
                  </a:ext>
                </a:extLst>
              </p:cNvPr>
              <p:cNvSpPr txBox="1">
                <a:spLocks noRot="1" noChangeAspect="1" noMove="1" noResize="1" noEditPoints="1" noAdjustHandles="1" noChangeArrowheads="1" noChangeShapeType="1" noTextEdit="1"/>
              </p:cNvSpPr>
              <p:nvPr/>
            </p:nvSpPr>
            <p:spPr>
              <a:xfrm>
                <a:off x="8251249" y="6334781"/>
                <a:ext cx="3746503" cy="490199"/>
              </a:xfrm>
              <a:prstGeom prst="rect">
                <a:avLst/>
              </a:prstGeom>
              <a:blipFill>
                <a:blip r:embed="rId6"/>
                <a:stretch>
                  <a:fillRect l="-2365" t="-10000" b="-22500"/>
                </a:stretch>
              </a:blipFill>
            </p:spPr>
            <p:txBody>
              <a:bodyPr/>
              <a:lstStyle/>
              <a:p>
                <a:r>
                  <a:rPr lang="ja-US"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A1B4930E-1053-2244-543D-1EE741B4A46D}"/>
                  </a:ext>
                </a:extLst>
              </p:cNvPr>
              <p:cNvSpPr txBox="1"/>
              <p:nvPr/>
            </p:nvSpPr>
            <p:spPr>
              <a:xfrm>
                <a:off x="130108" y="1497561"/>
                <a:ext cx="11876644" cy="5078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eqArr>
                        <m:eqArrPr>
                          <m:ctrlPr>
                            <a:rPr kumimoji="1" lang="en-US" altLang="ja-US" sz="3200" b="0" i="1" smtClean="0">
                              <a:latin typeface="Cambria Math" panose="02040503050406030204" pitchFamily="18" charset="0"/>
                              <a:ea typeface="Cambria Math" panose="02040503050406030204" pitchFamily="18" charset="0"/>
                            </a:rPr>
                          </m:ctrlPr>
                        </m:eqArrPr>
                        <m:e>
                          <m:sSub>
                            <m:sSubPr>
                              <m:ctrlPr>
                                <a:rPr lang="en-US" altLang="ja-JP" sz="3200" i="1">
                                  <a:latin typeface="Cambria Math" panose="02040503050406030204" pitchFamily="18" charset="0"/>
                                  <a:ea typeface="Cambria Math" panose="02040503050406030204" pitchFamily="18" charset="0"/>
                                </a:rPr>
                              </m:ctrlPr>
                            </m:sSubPr>
                            <m:e>
                              <m:r>
                                <a:rPr lang="en-US" altLang="ja-JP" sz="3200" i="1">
                                  <a:latin typeface="Cambria Math" panose="02040503050406030204" pitchFamily="18" charset="0"/>
                                  <a:ea typeface="Cambria Math" panose="02040503050406030204" pitchFamily="18" charset="0"/>
                                </a:rPr>
                                <m:t>∆</m:t>
                              </m:r>
                              <m:r>
                                <a:rPr lang="en-US" altLang="ja-JP" sz="3200" b="1">
                                  <a:latin typeface="Cambria Math" panose="02040503050406030204" pitchFamily="18" charset="0"/>
                                  <a:ea typeface="Cambria Math" panose="02040503050406030204" pitchFamily="18" charset="0"/>
                                </a:rPr>
                                <m:t>𝐟</m:t>
                              </m:r>
                            </m:e>
                            <m:sub>
                              <m:r>
                                <a:rPr lang="en-US" altLang="ja-JP" sz="3200" i="1">
                                  <a:latin typeface="Cambria Math" panose="02040503050406030204" pitchFamily="18" charset="0"/>
                                  <a:ea typeface="Cambria Math" panose="02040503050406030204" pitchFamily="18" charset="0"/>
                                </a:rPr>
                                <m:t>𝑝</m:t>
                              </m:r>
                            </m:sub>
                          </m:sSub>
                          <m:r>
                            <a:rPr kumimoji="1" lang="en-US" altLang="ja-US" sz="3200" b="0" i="1" smtClean="0">
                              <a:latin typeface="Cambria Math" panose="02040503050406030204" pitchFamily="18" charset="0"/>
                              <a:ea typeface="Cambria Math" panose="02040503050406030204" pitchFamily="18" charset="0"/>
                            </a:rPr>
                            <m:t>=                    </m:t>
                          </m:r>
                          <m:r>
                            <m:rPr>
                              <m:sty m:val="p"/>
                            </m:rPr>
                            <a:rPr kumimoji="1" lang="el-GR" altLang="ja-US" sz="3200" b="0" i="1" smtClean="0">
                              <a:latin typeface="Cambria Math" panose="02040503050406030204" pitchFamily="18" charset="0"/>
                              <a:ea typeface="Cambria Math" panose="02040503050406030204" pitchFamily="18" charset="0"/>
                            </a:rPr>
                            <m:t>Δ</m:t>
                          </m:r>
                          <m:sSub>
                            <m:sSubPr>
                              <m:ctrlPr>
                                <a:rPr kumimoji="1" lang="ja-US" altLang="en-US" sz="3200" b="0" i="1" smtClean="0">
                                  <a:latin typeface="Cambria Math" panose="02040503050406030204" pitchFamily="18" charset="0"/>
                                  <a:ea typeface="Cambria Math" panose="02040503050406030204" pitchFamily="18" charset="0"/>
                                </a:rPr>
                              </m:ctrlPr>
                            </m:sSubPr>
                            <m:e>
                              <m:r>
                                <a:rPr kumimoji="1" lang="en-US" altLang="ja-US" sz="3200" b="1" i="0" smtClean="0">
                                  <a:latin typeface="Cambria Math" panose="02040503050406030204" pitchFamily="18" charset="0"/>
                                  <a:ea typeface="Cambria Math" panose="02040503050406030204" pitchFamily="18" charset="0"/>
                                </a:rPr>
                                <m:t>𝐟</m:t>
                              </m:r>
                            </m:e>
                            <m:sub>
                              <m:r>
                                <a:rPr kumimoji="1" lang="en-US" altLang="ja-US" sz="3200" b="0" i="1" smtClean="0">
                                  <a:latin typeface="Cambria Math" panose="02040503050406030204" pitchFamily="18" charset="0"/>
                                  <a:ea typeface="Cambria Math" panose="02040503050406030204" pitchFamily="18" charset="0"/>
                                </a:rPr>
                                <m:t>𝑘</m:t>
                              </m:r>
                            </m:sub>
                          </m:sSub>
                          <m:r>
                            <a:rPr kumimoji="1" lang="en-US" altLang="ja-US" sz="3200" b="0" i="1" smtClean="0">
                              <a:latin typeface="Cambria Math" panose="02040503050406030204" pitchFamily="18" charset="0"/>
                              <a:ea typeface="Cambria Math" panose="02040503050406030204" pitchFamily="18" charset="0"/>
                            </a:rPr>
                            <m:t>              −                                </m:t>
                          </m:r>
                          <m:r>
                            <m:rPr>
                              <m:sty m:val="p"/>
                            </m:rPr>
                            <a:rPr lang="el-GR" altLang="ja-US" sz="3200" i="1">
                              <a:latin typeface="Cambria Math" panose="02040503050406030204" pitchFamily="18" charset="0"/>
                              <a:ea typeface="Cambria Math" panose="02040503050406030204" pitchFamily="18" charset="0"/>
                            </a:rPr>
                            <m:t>Δ</m:t>
                          </m:r>
                          <m:sSub>
                            <m:sSubPr>
                              <m:ctrlPr>
                                <a:rPr lang="ja-US" altLang="en-US" sz="3200" i="1">
                                  <a:latin typeface="Cambria Math" panose="02040503050406030204" pitchFamily="18" charset="0"/>
                                  <a:ea typeface="Cambria Math" panose="02040503050406030204" pitchFamily="18" charset="0"/>
                                </a:rPr>
                              </m:ctrlPr>
                            </m:sSubPr>
                            <m:e>
                              <m:r>
                                <a:rPr lang="en-US" altLang="ja-US" sz="3200" b="1">
                                  <a:latin typeface="Cambria Math" panose="02040503050406030204" pitchFamily="18" charset="0"/>
                                  <a:ea typeface="Cambria Math" panose="02040503050406030204" pitchFamily="18" charset="0"/>
                                </a:rPr>
                                <m:t>𝐟</m:t>
                              </m:r>
                            </m:e>
                            <m:sub>
                              <m:r>
                                <a:rPr lang="en-US" altLang="ja-US" sz="3200" b="0" i="1" smtClean="0">
                                  <a:latin typeface="Cambria Math" panose="02040503050406030204" pitchFamily="18" charset="0"/>
                                  <a:ea typeface="Cambria Math" panose="02040503050406030204" pitchFamily="18" charset="0"/>
                                </a:rPr>
                                <m:t>𝑡</m:t>
                              </m:r>
                            </m:sub>
                          </m:sSub>
                          <m:r>
                            <a:rPr lang="en-US" altLang="ja-US" sz="3200" b="0" i="1" smtClean="0">
                              <a:latin typeface="Cambria Math" panose="02040503050406030204" pitchFamily="18" charset="0"/>
                              <a:ea typeface="Cambria Math" panose="02040503050406030204" pitchFamily="18" charset="0"/>
                            </a:rPr>
                            <m:t>                    </m:t>
                          </m:r>
                          <m:r>
                            <a:rPr lang="en-US" altLang="ja-US" sz="3200" i="1">
                              <a:latin typeface="Cambria Math" panose="02040503050406030204" pitchFamily="18" charset="0"/>
                              <a:ea typeface="Cambria Math" panose="02040503050406030204" pitchFamily="18" charset="0"/>
                            </a:rPr>
                            <m:t>#</m:t>
                          </m:r>
                          <m:d>
                            <m:dPr>
                              <m:ctrlPr>
                                <a:rPr lang="en-US" altLang="ja-US" sz="3200" b="0" i="1" smtClean="0">
                                  <a:latin typeface="Cambria Math" panose="02040503050406030204" pitchFamily="18" charset="0"/>
                                  <a:ea typeface="Cambria Math" panose="02040503050406030204" pitchFamily="18" charset="0"/>
                                </a:rPr>
                              </m:ctrlPr>
                            </m:dPr>
                            <m:e>
                              <m:r>
                                <a:rPr lang="en-US" altLang="ja-US" sz="3200" b="0" i="1" smtClean="0">
                                  <a:latin typeface="Cambria Math" panose="02040503050406030204" pitchFamily="18" charset="0"/>
                                  <a:ea typeface="Cambria Math" panose="02040503050406030204" pitchFamily="18" charset="0"/>
                                </a:rPr>
                                <m:t>3</m:t>
                              </m:r>
                            </m:e>
                          </m:d>
                        </m:e>
                      </m:eqArr>
                    </m:oMath>
                  </m:oMathPara>
                </a14:m>
                <a:endParaRPr lang="en-US" altLang="ja-US" sz="3200" b="0" dirty="0">
                  <a:ea typeface="Cambria Math" panose="02040503050406030204" pitchFamily="18" charset="0"/>
                </a:endParaRPr>
              </a:p>
            </p:txBody>
          </p:sp>
        </mc:Choice>
        <mc:Fallback xmlns="">
          <p:sp>
            <p:nvSpPr>
              <p:cNvPr id="5" name="テキスト ボックス 4">
                <a:extLst>
                  <a:ext uri="{FF2B5EF4-FFF2-40B4-BE49-F238E27FC236}">
                    <a16:creationId xmlns:a16="http://schemas.microsoft.com/office/drawing/2014/main" id="{A1B4930E-1053-2244-543D-1EE741B4A46D}"/>
                  </a:ext>
                </a:extLst>
              </p:cNvPr>
              <p:cNvSpPr txBox="1">
                <a:spLocks noRot="1" noChangeAspect="1" noMove="1" noResize="1" noEditPoints="1" noAdjustHandles="1" noChangeArrowheads="1" noChangeShapeType="1" noTextEdit="1"/>
              </p:cNvSpPr>
              <p:nvPr/>
            </p:nvSpPr>
            <p:spPr>
              <a:xfrm>
                <a:off x="130108" y="1497561"/>
                <a:ext cx="11876644" cy="507896"/>
              </a:xfrm>
              <a:prstGeom prst="rect">
                <a:avLst/>
              </a:prstGeom>
              <a:blipFill>
                <a:blip r:embed="rId7"/>
                <a:stretch>
                  <a:fillRect t="-12500" b="-30000"/>
                </a:stretch>
              </a:blipFill>
            </p:spPr>
            <p:txBody>
              <a:bodyPr/>
              <a:lstStyle/>
              <a:p>
                <a:r>
                  <a:rPr lang="ja-US" altLang="en-US">
                    <a:noFill/>
                  </a:rPr>
                  <a:t> </a:t>
                </a:r>
              </a:p>
            </p:txBody>
          </p:sp>
        </mc:Fallback>
      </mc:AlternateContent>
      <p:sp>
        <p:nvSpPr>
          <p:cNvPr id="6" name="テキスト ボックス 5">
            <a:extLst>
              <a:ext uri="{FF2B5EF4-FFF2-40B4-BE49-F238E27FC236}">
                <a16:creationId xmlns:a16="http://schemas.microsoft.com/office/drawing/2014/main" id="{F08D82ED-E832-7C05-ED06-D6E9F4B02640}"/>
              </a:ext>
            </a:extLst>
          </p:cNvPr>
          <p:cNvSpPr txBox="1"/>
          <p:nvPr/>
        </p:nvSpPr>
        <p:spPr>
          <a:xfrm>
            <a:off x="2163410" y="2074897"/>
            <a:ext cx="3201517" cy="523220"/>
          </a:xfrm>
          <a:prstGeom prst="rect">
            <a:avLst/>
          </a:prstGeom>
          <a:noFill/>
        </p:spPr>
        <p:txBody>
          <a:bodyPr wrap="none" rtlCol="0">
            <a:spAutoFit/>
          </a:bodyPr>
          <a:lstStyle/>
          <a:p>
            <a:r>
              <a:rPr kumimoji="1" lang="en-US" altLang="ja-US" sz="2800" dirty="0">
                <a:latin typeface="Times New Roman" panose="02020603050405020304" pitchFamily="18" charset="0"/>
                <a:cs typeface="Times New Roman" panose="02020603050405020304" pitchFamily="18" charset="0"/>
              </a:rPr>
              <a:t>Increase in rural area</a:t>
            </a:r>
            <a:endParaRPr kumimoji="1" lang="ja-US" altLang="en-US" sz="2800" dirty="0">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id="{682D140F-C675-433C-B834-20BE4366E871}"/>
              </a:ext>
            </a:extLst>
          </p:cNvPr>
          <p:cNvSpPr txBox="1"/>
          <p:nvPr/>
        </p:nvSpPr>
        <p:spPr>
          <a:xfrm>
            <a:off x="6009084" y="2074897"/>
            <a:ext cx="5997668" cy="523220"/>
          </a:xfrm>
          <a:prstGeom prst="rect">
            <a:avLst/>
          </a:prstGeom>
          <a:noFill/>
        </p:spPr>
        <p:txBody>
          <a:bodyPr wrap="none" rtlCol="0">
            <a:spAutoFit/>
          </a:bodyPr>
          <a:lstStyle/>
          <a:p>
            <a:r>
              <a:rPr kumimoji="1" lang="en-US" altLang="ja-US" sz="2800" dirty="0">
                <a:latin typeface="Times New Roman" panose="02020603050405020304" pitchFamily="18" charset="0"/>
                <a:cs typeface="Times New Roman" panose="02020603050405020304" pitchFamily="18" charset="0"/>
              </a:rPr>
              <a:t>Decrease in the Tokyo metropolitan area</a:t>
            </a:r>
            <a:endParaRPr kumimoji="1" lang="ja-US" altLang="en-US" sz="2800" dirty="0">
              <a:latin typeface="Times New Roman" panose="02020603050405020304" pitchFamily="18" charset="0"/>
              <a:cs typeface="Times New Roman" panose="02020603050405020304" pitchFamily="18" charset="0"/>
            </a:endParaRPr>
          </a:p>
        </p:txBody>
      </p:sp>
      <p:sp>
        <p:nvSpPr>
          <p:cNvPr id="8" name="正方形/長方形 7">
            <a:extLst>
              <a:ext uri="{FF2B5EF4-FFF2-40B4-BE49-F238E27FC236}">
                <a16:creationId xmlns:a16="http://schemas.microsoft.com/office/drawing/2014/main" id="{0DF1EA7F-F797-1B3E-570E-CE5BAFE75C9F}"/>
              </a:ext>
            </a:extLst>
          </p:cNvPr>
          <p:cNvSpPr/>
          <p:nvPr/>
        </p:nvSpPr>
        <p:spPr>
          <a:xfrm>
            <a:off x="1061539" y="3157486"/>
            <a:ext cx="6555232" cy="34448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52E4187B-1AAB-CB1B-395E-137E543D06F6}"/>
                  </a:ext>
                </a:extLst>
              </p:cNvPr>
              <p:cNvSpPr txBox="1"/>
              <p:nvPr/>
            </p:nvSpPr>
            <p:spPr>
              <a:xfrm>
                <a:off x="1061540" y="3157487"/>
                <a:ext cx="6427216" cy="3444854"/>
              </a:xfrm>
              <a:prstGeom prst="rect">
                <a:avLst/>
              </a:prstGeom>
              <a:noFill/>
            </p:spPr>
            <p:txBody>
              <a:bodyPr wrap="square">
                <a:spAutoFit/>
              </a:bodyPr>
              <a:lstStyle/>
              <a:p>
                <a14:m>
                  <m:oMath xmlns:m="http://schemas.openxmlformats.org/officeDocument/2006/math">
                    <m:r>
                      <a:rPr lang="en-US" altLang="ja-JP" sz="2400" i="1" dirty="0" smtClean="0">
                        <a:latin typeface="Cambria Math" panose="02040503050406030204" pitchFamily="18" charset="0"/>
                      </a:rPr>
                      <m:t>𝑘</m:t>
                    </m:r>
                  </m:oMath>
                </a14:m>
                <a:r>
                  <a:rPr lang="en-US" altLang="ja-JP" sz="2400" dirty="0">
                    <a:latin typeface="Times New Roman" panose="02020603050405020304" pitchFamily="18" charset="0"/>
                  </a:rPr>
                  <a:t> : prefectures outside the Tokyo metropolitan area</a:t>
                </a:r>
                <a:endParaRPr lang="en-US" altLang="ja-JP" sz="2400" i="1" dirty="0">
                  <a:latin typeface="Cambria Math" panose="02040503050406030204" pitchFamily="18" charset="0"/>
                </a:endParaRPr>
              </a:p>
              <a:p>
                <a14:m>
                  <m:oMath xmlns:m="http://schemas.openxmlformats.org/officeDocument/2006/math">
                    <m:r>
                      <a:rPr lang="en-US" altLang="ja-JP" sz="2400" i="1" dirty="0">
                        <a:latin typeface="Cambria Math" panose="02040503050406030204" pitchFamily="18" charset="0"/>
                      </a:rPr>
                      <m:t>𝑡</m:t>
                    </m:r>
                  </m:oMath>
                </a14:m>
                <a:r>
                  <a:rPr lang="en-US" altLang="ja-JP" sz="2400" dirty="0">
                    <a:latin typeface="Times New Roman" panose="02020603050405020304" pitchFamily="18" charset="0"/>
                  </a:rPr>
                  <a:t> : prefectures within the Tokyo metropolitan area</a:t>
                </a:r>
              </a:p>
              <a:p>
                <a14:m>
                  <m:oMath xmlns:m="http://schemas.openxmlformats.org/officeDocument/2006/math">
                    <m:r>
                      <a:rPr lang="en-US" altLang="ja-JP" sz="2400" b="0" i="1" dirty="0" smtClean="0">
                        <a:latin typeface="Cambria Math" panose="02040503050406030204" pitchFamily="18" charset="0"/>
                      </a:rPr>
                      <m:t>𝑝</m:t>
                    </m:r>
                  </m:oMath>
                </a14:m>
                <a:r>
                  <a:rPr lang="en-US" altLang="ja-JP" sz="2400" dirty="0">
                    <a:latin typeface="Times New Roman" panose="02020603050405020304" pitchFamily="18" charset="0"/>
                  </a:rPr>
                  <a:t> : prefectures in Japan. </a:t>
                </a:r>
              </a:p>
              <a:p>
                <a:pPr marL="668338" indent="-668338"/>
                <a14:m>
                  <m:oMath xmlns:m="http://schemas.openxmlformats.org/officeDocument/2006/math">
                    <m:r>
                      <m:rPr>
                        <m:sty m:val="p"/>
                      </m:rPr>
                      <a:rPr lang="el-GR" altLang="ja-US" sz="2400" i="1">
                        <a:latin typeface="Cambria Math" panose="02040503050406030204" pitchFamily="18" charset="0"/>
                        <a:ea typeface="Cambria Math" panose="02040503050406030204" pitchFamily="18" charset="0"/>
                      </a:rPr>
                      <m:t>Δ</m:t>
                    </m:r>
                    <m:sSub>
                      <m:sSubPr>
                        <m:ctrlPr>
                          <a:rPr lang="ja-US" altLang="en-US" sz="2400" i="1">
                            <a:latin typeface="Cambria Math" panose="02040503050406030204" pitchFamily="18" charset="0"/>
                            <a:ea typeface="Cambria Math" panose="02040503050406030204" pitchFamily="18" charset="0"/>
                          </a:rPr>
                        </m:ctrlPr>
                      </m:sSubPr>
                      <m:e>
                        <m:r>
                          <a:rPr lang="en-US" altLang="ja-US" sz="2400" b="1">
                            <a:latin typeface="Cambria Math" panose="02040503050406030204" pitchFamily="18" charset="0"/>
                            <a:ea typeface="Cambria Math" panose="02040503050406030204" pitchFamily="18" charset="0"/>
                          </a:rPr>
                          <m:t>𝐟</m:t>
                        </m:r>
                      </m:e>
                      <m:sub>
                        <m:r>
                          <a:rPr lang="en-US" altLang="ja-US" sz="2400" i="1">
                            <a:latin typeface="Cambria Math" panose="02040503050406030204" pitchFamily="18" charset="0"/>
                            <a:ea typeface="Cambria Math" panose="02040503050406030204" pitchFamily="18" charset="0"/>
                          </a:rPr>
                          <m:t>𝑘</m:t>
                        </m:r>
                      </m:sub>
                    </m:sSub>
                  </m:oMath>
                </a14:m>
                <a:r>
                  <a:rPr lang="en-US" altLang="ja-JP" sz="2400" dirty="0">
                    <a:latin typeface="Times New Roman" panose="02020603050405020304" pitchFamily="18" charset="0"/>
                  </a:rPr>
                  <a:t> : increase vector of final consumption expenditure due to in-migrants</a:t>
                </a:r>
              </a:p>
              <a:p>
                <a:pPr marL="668338" indent="-658813"/>
                <a14:m>
                  <m:oMath xmlns:m="http://schemas.openxmlformats.org/officeDocument/2006/math">
                    <m:r>
                      <m:rPr>
                        <m:sty m:val="p"/>
                      </m:rPr>
                      <a:rPr lang="el-GR" altLang="ja-US" sz="2400" i="1">
                        <a:latin typeface="Cambria Math" panose="02040503050406030204" pitchFamily="18" charset="0"/>
                        <a:ea typeface="Cambria Math" panose="02040503050406030204" pitchFamily="18" charset="0"/>
                      </a:rPr>
                      <m:t>Δ</m:t>
                    </m:r>
                    <m:sSub>
                      <m:sSubPr>
                        <m:ctrlPr>
                          <a:rPr lang="ja-US" altLang="en-US" sz="2400" i="1">
                            <a:latin typeface="Cambria Math" panose="02040503050406030204" pitchFamily="18" charset="0"/>
                            <a:ea typeface="Cambria Math" panose="02040503050406030204" pitchFamily="18" charset="0"/>
                          </a:rPr>
                        </m:ctrlPr>
                      </m:sSubPr>
                      <m:e>
                        <m:r>
                          <a:rPr lang="en-US" altLang="ja-US" sz="2400" b="1">
                            <a:latin typeface="Cambria Math" panose="02040503050406030204" pitchFamily="18" charset="0"/>
                            <a:ea typeface="Cambria Math" panose="02040503050406030204" pitchFamily="18" charset="0"/>
                          </a:rPr>
                          <m:t>𝐟</m:t>
                        </m:r>
                      </m:e>
                      <m:sub>
                        <m:r>
                          <a:rPr lang="en-US" altLang="ja-US" sz="2400" i="1">
                            <a:latin typeface="Cambria Math" panose="02040503050406030204" pitchFamily="18" charset="0"/>
                            <a:ea typeface="Cambria Math" panose="02040503050406030204" pitchFamily="18" charset="0"/>
                          </a:rPr>
                          <m:t>𝑡</m:t>
                        </m:r>
                      </m:sub>
                    </m:sSub>
                  </m:oMath>
                </a14:m>
                <a:r>
                  <a:rPr lang="en-US" altLang="ja-JP" sz="2400" dirty="0">
                    <a:latin typeface="Times New Roman" panose="02020603050405020304" pitchFamily="18" charset="0"/>
                  </a:rPr>
                  <a:t> : decrease vector of final consumption expenditure due to out-migrants</a:t>
                </a:r>
              </a:p>
              <a:p>
                <a:pPr marL="585788" indent="-585788"/>
                <a14:m>
                  <m:oMath xmlns:m="http://schemas.openxmlformats.org/officeDocument/2006/math">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m:t>
                        </m:r>
                        <m:r>
                          <a:rPr lang="en-US" altLang="ja-JP" sz="2400" b="1">
                            <a:latin typeface="Cambria Math" panose="02040503050406030204" pitchFamily="18" charset="0"/>
                            <a:ea typeface="Cambria Math" panose="02040503050406030204" pitchFamily="18" charset="0"/>
                          </a:rPr>
                          <m:t>𝐟</m:t>
                        </m:r>
                      </m:e>
                      <m:sub>
                        <m:r>
                          <a:rPr lang="en-US" altLang="ja-JP" sz="2400" i="1">
                            <a:latin typeface="Cambria Math" panose="02040503050406030204" pitchFamily="18" charset="0"/>
                            <a:ea typeface="Cambria Math" panose="02040503050406030204" pitchFamily="18" charset="0"/>
                          </a:rPr>
                          <m:t>𝑝</m:t>
                        </m:r>
                      </m:sub>
                    </m:sSub>
                  </m:oMath>
                </a14:m>
                <a:r>
                  <a:rPr lang="en-US" altLang="ja-JP" sz="2400" dirty="0">
                    <a:latin typeface="Times New Roman" panose="02020603050405020304" pitchFamily="18" charset="0"/>
                  </a:rPr>
                  <a:t>: change vector of final consumption expenditure in prefecture </a:t>
                </a:r>
                <a14:m>
                  <m:oMath xmlns:m="http://schemas.openxmlformats.org/officeDocument/2006/math">
                    <m:r>
                      <a:rPr lang="en-US" altLang="ja-JP" sz="2400" i="1" dirty="0" smtClean="0">
                        <a:latin typeface="Cambria Math" panose="02040503050406030204" pitchFamily="18" charset="0"/>
                      </a:rPr>
                      <m:t>𝑝</m:t>
                    </m:r>
                  </m:oMath>
                </a14:m>
                <a:r>
                  <a:rPr lang="en-US" altLang="ja-JP" sz="2400" dirty="0">
                    <a:latin typeface="Times New Roman" panose="02020603050405020304" pitchFamily="18" charset="0"/>
                  </a:rPr>
                  <a:t> due to migration</a:t>
                </a:r>
              </a:p>
            </p:txBody>
          </p:sp>
        </mc:Choice>
        <mc:Fallback xmlns="">
          <p:sp>
            <p:nvSpPr>
              <p:cNvPr id="11" name="テキスト ボックス 10">
                <a:extLst>
                  <a:ext uri="{FF2B5EF4-FFF2-40B4-BE49-F238E27FC236}">
                    <a16:creationId xmlns:a16="http://schemas.microsoft.com/office/drawing/2014/main" id="{52E4187B-1AAB-CB1B-395E-137E543D06F6}"/>
                  </a:ext>
                </a:extLst>
              </p:cNvPr>
              <p:cNvSpPr txBox="1">
                <a:spLocks noRot="1" noChangeAspect="1" noMove="1" noResize="1" noEditPoints="1" noAdjustHandles="1" noChangeArrowheads="1" noChangeShapeType="1" noTextEdit="1"/>
              </p:cNvSpPr>
              <p:nvPr/>
            </p:nvSpPr>
            <p:spPr>
              <a:xfrm>
                <a:off x="1061540" y="3157487"/>
                <a:ext cx="6427216" cy="3444854"/>
              </a:xfrm>
              <a:prstGeom prst="rect">
                <a:avLst/>
              </a:prstGeom>
              <a:blipFill>
                <a:blip r:embed="rId8"/>
                <a:stretch>
                  <a:fillRect l="-285" t="-1416" r="-1233" b="-3186"/>
                </a:stretch>
              </a:blipFill>
            </p:spPr>
            <p:txBody>
              <a:bodyPr/>
              <a:lstStyle/>
              <a:p>
                <a:r>
                  <a:rPr lang="ja-JP" altLang="en-US">
                    <a:noFill/>
                  </a:rPr>
                  <a:t> </a:t>
                </a:r>
              </a:p>
            </p:txBody>
          </p:sp>
        </mc:Fallback>
      </mc:AlternateContent>
      <p:pic>
        <p:nvPicPr>
          <p:cNvPr id="15" name="図 14">
            <a:extLst>
              <a:ext uri="{FF2B5EF4-FFF2-40B4-BE49-F238E27FC236}">
                <a16:creationId xmlns:a16="http://schemas.microsoft.com/office/drawing/2014/main" id="{0819EFEC-5891-DD90-140E-7BF787559084}"/>
              </a:ext>
            </a:extLst>
          </p:cNvPr>
          <p:cNvPicPr>
            <a:picLocks noChangeAspect="1"/>
          </p:cNvPicPr>
          <p:nvPr/>
        </p:nvPicPr>
        <p:blipFill>
          <a:blip r:embed="rId9"/>
          <a:stretch>
            <a:fillRect/>
          </a:stretch>
        </p:blipFill>
        <p:spPr>
          <a:xfrm>
            <a:off x="8493785" y="2695651"/>
            <a:ext cx="2910237" cy="3745803"/>
          </a:xfrm>
          <a:prstGeom prst="rect">
            <a:avLst/>
          </a:prstGeom>
        </p:spPr>
      </p:pic>
      <p:sp>
        <p:nvSpPr>
          <p:cNvPr id="18" name="テキスト ボックス 17">
            <a:extLst>
              <a:ext uri="{FF2B5EF4-FFF2-40B4-BE49-F238E27FC236}">
                <a16:creationId xmlns:a16="http://schemas.microsoft.com/office/drawing/2014/main" id="{4023013C-7C67-A18F-47BD-652B9F6C5829}"/>
              </a:ext>
            </a:extLst>
          </p:cNvPr>
          <p:cNvSpPr txBox="1"/>
          <p:nvPr/>
        </p:nvSpPr>
        <p:spPr>
          <a:xfrm>
            <a:off x="169557" y="792632"/>
            <a:ext cx="11704943" cy="584775"/>
          </a:xfrm>
          <a:prstGeom prst="rect">
            <a:avLst/>
          </a:prstGeom>
          <a:noFill/>
        </p:spPr>
        <p:txBody>
          <a:bodyPr wrap="square" rtlCol="0">
            <a:spAutoFit/>
          </a:bodyPr>
          <a:lstStyle/>
          <a:p>
            <a:pPr marL="457200" indent="-457200">
              <a:buFont typeface="Arial" panose="020B0604020202020204" pitchFamily="34" charset="0"/>
              <a:buChar char="•"/>
            </a:pPr>
            <a:r>
              <a:rPr lang="en-US" altLang="ja-US" sz="3200" dirty="0">
                <a:latin typeface="Times New Roman" panose="02020603050405020304" pitchFamily="18" charset="0"/>
                <a:cs typeface="Times New Roman" panose="02020603050405020304" pitchFamily="18" charset="0"/>
              </a:rPr>
              <a:t>Change in final consumption expenditure due to migration</a:t>
            </a:r>
            <a:endParaRPr kumimoji="1" lang="ja-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5864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15F37-8970-EFFF-284A-9C5229B28138}"/>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4C2B4F28-90B7-610E-F134-3DF63C808D2A}"/>
              </a:ext>
            </a:extLst>
          </p:cNvPr>
          <p:cNvSpPr/>
          <p:nvPr/>
        </p:nvSpPr>
        <p:spPr>
          <a:xfrm>
            <a:off x="273206" y="2044296"/>
            <a:ext cx="11645585" cy="211301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2" name="正方形/長方形 1">
            <a:extLst>
              <a:ext uri="{FF2B5EF4-FFF2-40B4-BE49-F238E27FC236}">
                <a16:creationId xmlns:a16="http://schemas.microsoft.com/office/drawing/2014/main" id="{76DC1295-5F41-DCFA-832D-B24ECAC40342}"/>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099BAC83-72E5-8E79-557E-E4672FC8EAC2}"/>
              </a:ext>
            </a:extLst>
          </p:cNvPr>
          <p:cNvSpPr txBox="1"/>
          <p:nvPr/>
        </p:nvSpPr>
        <p:spPr>
          <a:xfrm>
            <a:off x="0" y="61554"/>
            <a:ext cx="9703297" cy="584775"/>
          </a:xfrm>
          <a:prstGeom prst="rect">
            <a:avLst/>
          </a:prstGeom>
          <a:noFill/>
        </p:spPr>
        <p:txBody>
          <a:bodyPr wrap="none" rtlCol="0">
            <a:spAutoFit/>
          </a:bodyPr>
          <a:lstStyle/>
          <a:p>
            <a:r>
              <a:rPr kumimoji="1" lang="en-US" altLang="ja-JP" sz="3200" dirty="0">
                <a:latin typeface="Times New Roman" panose="02020603050405020304" pitchFamily="18" charset="0"/>
              </a:rPr>
              <a:t>3. </a:t>
            </a:r>
            <a:r>
              <a:rPr lang="en-US" altLang="ja-JP" sz="3200" dirty="0">
                <a:latin typeface="Times New Roman" panose="02020603050405020304" pitchFamily="18" charset="0"/>
              </a:rPr>
              <a:t>Methodology - Estimation of  indirect CO</a:t>
            </a:r>
            <a:r>
              <a:rPr lang="en-US" altLang="ja-JP" sz="3200" baseline="-25000" dirty="0">
                <a:latin typeface="Times New Roman" panose="02020603050405020304" pitchFamily="18" charset="0"/>
              </a:rPr>
              <a:t>2</a:t>
            </a:r>
            <a:r>
              <a:rPr lang="en-US" altLang="ja-JP" sz="3200" dirty="0">
                <a:latin typeface="Times New Roman" panose="02020603050405020304" pitchFamily="18" charset="0"/>
              </a:rPr>
              <a:t> emissions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B3AAE851-B61B-8B0B-853E-93D3CC872397}"/>
              </a:ext>
            </a:extLst>
          </p:cNvPr>
          <p:cNvSpPr txBox="1"/>
          <p:nvPr/>
        </p:nvSpPr>
        <p:spPr>
          <a:xfrm>
            <a:off x="11700235" y="61554"/>
            <a:ext cx="579774" cy="584775"/>
          </a:xfrm>
          <a:prstGeom prst="rect">
            <a:avLst/>
          </a:prstGeom>
          <a:noFill/>
        </p:spPr>
        <p:txBody>
          <a:bodyPr wrap="none" rtlCol="0">
            <a:spAutoFit/>
          </a:bodyPr>
          <a:lstStyle/>
          <a:p>
            <a:r>
              <a:rPr kumimoji="1" lang="en-US" altLang="ja-JP" sz="3200" dirty="0">
                <a:latin typeface="Times New Roman" panose="02020603050405020304" pitchFamily="18" charset="0"/>
              </a:rPr>
              <a:t>11</a:t>
            </a:r>
            <a:endParaRPr kumimoji="1" lang="ja-JP" altLang="en-US" sz="32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E7F6F0EE-D16D-624D-AAE9-AFF4A9D472E7}"/>
                  </a:ext>
                </a:extLst>
              </p:cNvPr>
              <p:cNvSpPr txBox="1"/>
              <p:nvPr/>
            </p:nvSpPr>
            <p:spPr>
              <a:xfrm>
                <a:off x="322245" y="2240876"/>
                <a:ext cx="11869755" cy="1626727"/>
              </a:xfrm>
              <a:prstGeom prst="rect">
                <a:avLst/>
              </a:prstGeom>
              <a:noFill/>
            </p:spPr>
            <p:txBody>
              <a:bodyPr wrap="square">
                <a:spAutoFit/>
              </a:bodyPr>
              <a:lstStyle/>
              <a:p>
                <a14:m>
                  <m:oMath xmlns:m="http://schemas.openxmlformats.org/officeDocument/2006/math">
                    <m:sSubSup>
                      <m:sSubSupPr>
                        <m:ctrlPr>
                          <a:rPr lang="en-US" altLang="ja-JP" sz="2400" i="1" smtClean="0">
                            <a:latin typeface="Cambria Math" panose="02040503050406030204" pitchFamily="18" charset="0"/>
                            <a:ea typeface="Cambria Math" panose="02040503050406030204" pitchFamily="18" charset="0"/>
                          </a:rPr>
                        </m:ctrlPr>
                      </m:sSubSupPr>
                      <m:e>
                        <m:r>
                          <a:rPr lang="en-US" altLang="ja-JP" sz="2400" i="1">
                            <a:latin typeface="Cambria Math" panose="02040503050406030204" pitchFamily="18" charset="0"/>
                            <a:ea typeface="Cambria Math" panose="02040503050406030204" pitchFamily="18" charset="0"/>
                          </a:rPr>
                          <m:t>∆</m:t>
                        </m:r>
                        <m:r>
                          <a:rPr lang="en-US" altLang="ja-JP" sz="2400" b="0" i="1" smtClean="0">
                            <a:latin typeface="Cambria Math" panose="02040503050406030204" pitchFamily="18" charset="0"/>
                            <a:ea typeface="Cambria Math" panose="02040503050406030204" pitchFamily="18" charset="0"/>
                          </a:rPr>
                          <m:t>𝑞</m:t>
                        </m:r>
                      </m:e>
                      <m:sub>
                        <m:r>
                          <a:rPr lang="en-US" altLang="ja-JP" sz="2400" i="1">
                            <a:latin typeface="Cambria Math" panose="02040503050406030204" pitchFamily="18" charset="0"/>
                            <a:ea typeface="Cambria Math" panose="02040503050406030204" pitchFamily="18" charset="0"/>
                          </a:rPr>
                          <m:t>𝑝</m:t>
                        </m:r>
                      </m:sub>
                      <m:sup>
                        <m:r>
                          <a:rPr lang="en-US" altLang="ja-JP" sz="2400" i="1">
                            <a:latin typeface="Cambria Math" panose="02040503050406030204" pitchFamily="18" charset="0"/>
                            <a:ea typeface="Cambria Math" panose="02040503050406030204" pitchFamily="18" charset="0"/>
                          </a:rPr>
                          <m:t>𝑠</m:t>
                        </m:r>
                      </m:sup>
                    </m:sSubSup>
                  </m:oMath>
                </a14:m>
                <a:r>
                  <a:rPr lang="en-US" altLang="ja-JP" sz="2400" dirty="0">
                    <a:latin typeface="Cambria Math" panose="02040503050406030204" pitchFamily="18" charset="0"/>
                    <a:ea typeface="Cambria Math" panose="02040503050406030204" pitchFamily="18" charset="0"/>
                  </a:rPr>
                  <a:t> : </a:t>
                </a:r>
                <a:r>
                  <a:rPr lang="en-US" altLang="ja-US" sz="2400" dirty="0">
                    <a:latin typeface="Cambria Math" panose="02040503050406030204" pitchFamily="18" charset="0"/>
                    <a:ea typeface="Cambria Math" panose="02040503050406030204" pitchFamily="18" charset="0"/>
                  </a:rPr>
                  <a:t>change in indirect CO₂ emissions induced by final consumption in prefecture </a:t>
                </a:r>
              </a:p>
              <a:p>
                <a:pPr marL="533400" indent="-533400"/>
                <a14:m>
                  <m:oMath xmlns:m="http://schemas.openxmlformats.org/officeDocument/2006/math">
                    <m:sSup>
                      <m:sSupPr>
                        <m:ctrlPr>
                          <a:rPr lang="en-US" altLang="ja-JP" sz="2400" i="1">
                            <a:latin typeface="Cambria Math" panose="02040503050406030204" pitchFamily="18" charset="0"/>
                            <a:ea typeface="Cambria Math" panose="02040503050406030204" pitchFamily="18" charset="0"/>
                          </a:rPr>
                        </m:ctrlPr>
                      </m:sSupPr>
                      <m:e>
                        <m:r>
                          <m:rPr>
                            <m:sty m:val="p"/>
                          </m:rPr>
                          <a:rPr lang="en-US" altLang="ja-JP" sz="2400">
                            <a:latin typeface="Cambria Math" panose="02040503050406030204" pitchFamily="18" charset="0"/>
                            <a:ea typeface="Cambria Math" panose="02040503050406030204" pitchFamily="18" charset="0"/>
                          </a:rPr>
                          <m:t>e</m:t>
                        </m:r>
                      </m:e>
                      <m:sup>
                        <m:r>
                          <a:rPr lang="en-US" altLang="ja-JP" sz="2400" i="1">
                            <a:latin typeface="Cambria Math" panose="02040503050406030204" pitchFamily="18" charset="0"/>
                            <a:ea typeface="Cambria Math" panose="02040503050406030204" pitchFamily="18" charset="0"/>
                          </a:rPr>
                          <m:t>𝑠</m:t>
                        </m:r>
                      </m:sup>
                    </m:sSup>
                  </m:oMath>
                </a14:m>
                <a:r>
                  <a:rPr lang="en-US" altLang="ja-JP" sz="2400" dirty="0">
                    <a:latin typeface="Times New Roman" panose="02020603050405020304" pitchFamily="18" charset="0"/>
                  </a:rPr>
                  <a:t>: </a:t>
                </a:r>
                <a:r>
                  <a:rPr lang="en-US" altLang="ja-US" sz="2400" dirty="0">
                    <a:latin typeface="Times New Roman" panose="02020603050405020304" pitchFamily="18" charset="0"/>
                  </a:rPr>
                  <a:t>direct CO₂ emissions coefficients vector per one million JPY of production output</a:t>
                </a:r>
              </a:p>
              <a:p>
                <a14:m>
                  <m:oMath xmlns:m="http://schemas.openxmlformats.org/officeDocument/2006/math">
                    <m:sSup>
                      <m:sSupPr>
                        <m:ctrlPr>
                          <a:rPr lang="en-US" altLang="ja-JP" sz="2400" i="1">
                            <a:latin typeface="Cambria Math" panose="02040503050406030204" pitchFamily="18" charset="0"/>
                            <a:ea typeface="Cambria Math" panose="02040503050406030204" pitchFamily="18" charset="0"/>
                          </a:rPr>
                        </m:ctrlPr>
                      </m:sSupPr>
                      <m:e>
                        <m:d>
                          <m:dPr>
                            <m:ctrlPr>
                              <a:rPr lang="en-US" altLang="ja-JP" sz="2400" i="1">
                                <a:latin typeface="Cambria Math" panose="02040503050406030204" pitchFamily="18" charset="0"/>
                                <a:ea typeface="Cambria Math" panose="02040503050406030204" pitchFamily="18" charset="0"/>
                              </a:rPr>
                            </m:ctrlPr>
                          </m:dPr>
                          <m:e>
                            <m:r>
                              <a:rPr lang="en-US" altLang="ja-JP" sz="2400" b="1">
                                <a:latin typeface="Cambria Math" panose="02040503050406030204" pitchFamily="18" charset="0"/>
                                <a:ea typeface="Cambria Math" panose="02040503050406030204" pitchFamily="18" charset="0"/>
                              </a:rPr>
                              <m:t>𝐈</m:t>
                            </m:r>
                            <m:r>
                              <a:rPr lang="en-US" altLang="ja-JP" sz="2400" b="1">
                                <a:latin typeface="Cambria Math" panose="02040503050406030204" pitchFamily="18" charset="0"/>
                                <a:ea typeface="Cambria Math" panose="02040503050406030204" pitchFamily="18" charset="0"/>
                              </a:rPr>
                              <m:t>−</m:t>
                            </m:r>
                            <m:r>
                              <a:rPr lang="en-US" altLang="ja-JP" sz="2400" b="1">
                                <a:latin typeface="Cambria Math" panose="02040503050406030204" pitchFamily="18" charset="0"/>
                                <a:ea typeface="Cambria Math" panose="02040503050406030204" pitchFamily="18" charset="0"/>
                              </a:rPr>
                              <m:t>𝐀</m:t>
                            </m:r>
                          </m:e>
                        </m:d>
                      </m:e>
                      <m:sup>
                        <m:r>
                          <a:rPr lang="en-US" altLang="ja-JP" sz="2400">
                            <a:latin typeface="Cambria Math" panose="02040503050406030204" pitchFamily="18" charset="0"/>
                            <a:ea typeface="Cambria Math" panose="02040503050406030204" pitchFamily="18" charset="0"/>
                          </a:rPr>
                          <m:t>−1</m:t>
                        </m:r>
                      </m:sup>
                    </m:sSup>
                  </m:oMath>
                </a14:m>
                <a:r>
                  <a:rPr lang="en-US" altLang="ja-JP" sz="2400" dirty="0">
                    <a:latin typeface="Times New Roman" panose="02020603050405020304" pitchFamily="18" charset="0"/>
                    <a:ea typeface="Cambria Math" panose="02040503050406030204" pitchFamily="18" charset="0"/>
                  </a:rPr>
                  <a:t> : Leontief inverse matrix</a:t>
                </a:r>
              </a:p>
              <a:p>
                <a14:m>
                  <m:oMath xmlns:m="http://schemas.openxmlformats.org/officeDocument/2006/math">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m:t>
                        </m:r>
                        <m:r>
                          <a:rPr lang="en-US" altLang="ja-JP" sz="2400" b="1">
                            <a:latin typeface="Cambria Math" panose="02040503050406030204" pitchFamily="18" charset="0"/>
                            <a:ea typeface="Cambria Math" panose="02040503050406030204" pitchFamily="18" charset="0"/>
                          </a:rPr>
                          <m:t>𝐟</m:t>
                        </m:r>
                      </m:e>
                      <m:sub>
                        <m:r>
                          <a:rPr lang="en-US" altLang="ja-JP" sz="2400" i="1">
                            <a:latin typeface="Cambria Math" panose="02040503050406030204" pitchFamily="18" charset="0"/>
                            <a:ea typeface="Cambria Math" panose="02040503050406030204" pitchFamily="18" charset="0"/>
                          </a:rPr>
                          <m:t>𝑝</m:t>
                        </m:r>
                      </m:sub>
                    </m:sSub>
                  </m:oMath>
                </a14:m>
                <a:r>
                  <a:rPr kumimoji="1" lang="en-US" altLang="ja-JP" sz="2400" b="0" dirty="0">
                    <a:latin typeface="Times New Roman" panose="02020603050405020304" pitchFamily="18" charset="0"/>
                    <a:ea typeface="Cambria Math" panose="02040503050406030204" pitchFamily="18" charset="0"/>
                  </a:rPr>
                  <a:t> : </a:t>
                </a:r>
                <a:r>
                  <a:rPr lang="en-US" altLang="ja-JP" sz="2400" dirty="0">
                    <a:latin typeface="Times New Roman" panose="02020603050405020304" pitchFamily="18" charset="0"/>
                  </a:rPr>
                  <a:t>change vector in final consumption expenditure in prefecture </a:t>
                </a:r>
                <a14:m>
                  <m:oMath xmlns:m="http://schemas.openxmlformats.org/officeDocument/2006/math">
                    <m:r>
                      <a:rPr lang="en-US" altLang="ja-JP" sz="2400" i="1" dirty="0" smtClean="0">
                        <a:latin typeface="Cambria Math" panose="02040503050406030204" pitchFamily="18" charset="0"/>
                      </a:rPr>
                      <m:t>𝑝</m:t>
                    </m:r>
                  </m:oMath>
                </a14:m>
                <a:r>
                  <a:rPr lang="en-US" altLang="ja-JP" sz="2400" dirty="0">
                    <a:latin typeface="Times New Roman" panose="02020603050405020304" pitchFamily="18" charset="0"/>
                  </a:rPr>
                  <a:t> due to migration</a:t>
                </a:r>
                <a:endParaRPr kumimoji="1" lang="en-US" altLang="ja-JP" sz="2400" b="0" dirty="0">
                  <a:latin typeface="Times New Roman" panose="02020603050405020304" pitchFamily="18" charset="0"/>
                  <a:ea typeface="Cambria Math" panose="02040503050406030204" pitchFamily="18" charset="0"/>
                </a:endParaRPr>
              </a:p>
            </p:txBody>
          </p:sp>
        </mc:Choice>
        <mc:Fallback xmlns="">
          <p:sp>
            <p:nvSpPr>
              <p:cNvPr id="7" name="テキスト ボックス 6">
                <a:extLst>
                  <a:ext uri="{FF2B5EF4-FFF2-40B4-BE49-F238E27FC236}">
                    <a16:creationId xmlns:a16="http://schemas.microsoft.com/office/drawing/2014/main" id="{E7F6F0EE-D16D-624D-AAE9-AFF4A9D472E7}"/>
                  </a:ext>
                </a:extLst>
              </p:cNvPr>
              <p:cNvSpPr txBox="1">
                <a:spLocks noRot="1" noChangeAspect="1" noMove="1" noResize="1" noEditPoints="1" noAdjustHandles="1" noChangeArrowheads="1" noChangeShapeType="1" noTextEdit="1"/>
              </p:cNvSpPr>
              <p:nvPr/>
            </p:nvSpPr>
            <p:spPr>
              <a:xfrm>
                <a:off x="322245" y="2240876"/>
                <a:ext cx="11869755" cy="1626727"/>
              </a:xfrm>
              <a:prstGeom prst="rect">
                <a:avLst/>
              </a:prstGeom>
              <a:blipFill>
                <a:blip r:embed="rId3"/>
                <a:stretch>
                  <a:fillRect l="-154" t="-3383" b="-6015"/>
                </a:stretch>
              </a:blipFill>
            </p:spPr>
            <p:txBody>
              <a:bodyPr/>
              <a:lstStyle/>
              <a:p>
                <a:r>
                  <a:rPr lang="ja-JP" altLang="en-US">
                    <a:noFill/>
                  </a:rPr>
                  <a:t> </a:t>
                </a:r>
              </a:p>
            </p:txBody>
          </p:sp>
        </mc:Fallback>
      </mc:AlternateContent>
      <p:pic>
        <p:nvPicPr>
          <p:cNvPr id="8" name="図 7">
            <a:extLst>
              <a:ext uri="{FF2B5EF4-FFF2-40B4-BE49-F238E27FC236}">
                <a16:creationId xmlns:a16="http://schemas.microsoft.com/office/drawing/2014/main" id="{109D66C1-EF91-C241-1C7F-50022F90E465}"/>
              </a:ext>
            </a:extLst>
          </p:cNvPr>
          <p:cNvPicPr>
            <a:picLocks noChangeAspect="1"/>
          </p:cNvPicPr>
          <p:nvPr/>
        </p:nvPicPr>
        <p:blipFill>
          <a:blip r:embed="rId4"/>
          <a:stretch>
            <a:fillRect/>
          </a:stretch>
        </p:blipFill>
        <p:spPr>
          <a:xfrm>
            <a:off x="1569831" y="4064182"/>
            <a:ext cx="8373066" cy="2732264"/>
          </a:xfrm>
          <a:prstGeom prst="rect">
            <a:avLst/>
          </a:prstGeom>
        </p:spPr>
      </p:pic>
      <p:sp>
        <p:nvSpPr>
          <p:cNvPr id="10" name="テキスト ボックス 9">
            <a:extLst>
              <a:ext uri="{FF2B5EF4-FFF2-40B4-BE49-F238E27FC236}">
                <a16:creationId xmlns:a16="http://schemas.microsoft.com/office/drawing/2014/main" id="{1A4F6541-6A74-562C-1EB2-AB36BFE074BF}"/>
              </a:ext>
            </a:extLst>
          </p:cNvPr>
          <p:cNvSpPr txBox="1"/>
          <p:nvPr/>
        </p:nvSpPr>
        <p:spPr>
          <a:xfrm>
            <a:off x="0" y="671820"/>
            <a:ext cx="12128641" cy="584775"/>
          </a:xfrm>
          <a:prstGeom prst="rect">
            <a:avLst/>
          </a:prstGeom>
          <a:noFill/>
        </p:spPr>
        <p:txBody>
          <a:bodyPr wrap="none" rtlCol="0">
            <a:spAutoFit/>
          </a:bodyPr>
          <a:lstStyle/>
          <a:p>
            <a:pPr marL="285750" indent="-285750">
              <a:buFont typeface="Arial" panose="020B0604020202020204" pitchFamily="34" charset="0"/>
              <a:buChar char="•"/>
            </a:pPr>
            <a:r>
              <a:rPr kumimoji="1" lang="en-US" altLang="ja-US" sz="3200" dirty="0">
                <a:latin typeface="Times New Roman" panose="02020603050405020304" pitchFamily="18" charset="0"/>
                <a:cs typeface="Times New Roman" panose="02020603050405020304" pitchFamily="18" charset="0"/>
              </a:rPr>
              <a:t>Change in indirect CO</a:t>
            </a:r>
            <a:r>
              <a:rPr kumimoji="1" lang="en-US" altLang="ja-US" sz="3200" baseline="-25000" dirty="0">
                <a:latin typeface="Times New Roman" panose="02020603050405020304" pitchFamily="18" charset="0"/>
                <a:cs typeface="Times New Roman" panose="02020603050405020304" pitchFamily="18" charset="0"/>
              </a:rPr>
              <a:t>2</a:t>
            </a:r>
            <a:r>
              <a:rPr kumimoji="1" lang="en-US" altLang="ja-US" sz="3200" dirty="0">
                <a:latin typeface="Times New Roman" panose="02020603050405020304" pitchFamily="18" charset="0"/>
                <a:cs typeface="Times New Roman" panose="02020603050405020304" pitchFamily="18" charset="0"/>
              </a:rPr>
              <a:t> emissions induced by  household consumptions</a:t>
            </a:r>
            <a:endParaRPr kumimoji="1" lang="ja-US" altLang="en-US" sz="3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DB0C995D-E897-ECAA-DAB9-34B16E3D59C2}"/>
                  </a:ext>
                </a:extLst>
              </p:cNvPr>
              <p:cNvSpPr txBox="1"/>
              <p:nvPr/>
            </p:nvSpPr>
            <p:spPr>
              <a:xfrm>
                <a:off x="1" y="7620555"/>
                <a:ext cx="10472286" cy="6316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kumimoji="1" lang="en-US" altLang="ja-JP" sz="3200" b="0" i="1" smtClean="0">
                              <a:latin typeface="Cambria Math" panose="02040503050406030204" pitchFamily="18" charset="0"/>
                              <a:ea typeface="Cambria Math" panose="02040503050406030204" pitchFamily="18" charset="0"/>
                            </a:rPr>
                          </m:ctrlPr>
                        </m:eqArrPr>
                        <m:e>
                          <m:eqArr>
                            <m:eqArrPr>
                              <m:ctrlPr>
                                <a:rPr kumimoji="1" lang="en-US" altLang="ja-JP" sz="3200" b="0" i="1" smtClean="0">
                                  <a:latin typeface="Cambria Math" panose="02040503050406030204" pitchFamily="18" charset="0"/>
                                  <a:ea typeface="Cambria Math" panose="02040503050406030204" pitchFamily="18" charset="0"/>
                                </a:rPr>
                              </m:ctrlPr>
                            </m:eqArrPr>
                            <m:e>
                              <m:r>
                                <a:rPr kumimoji="1" lang="en-US" altLang="ja-JP" sz="3200" b="0" i="1" smtClean="0">
                                  <a:latin typeface="Cambria Math" panose="02040503050406030204" pitchFamily="18" charset="0"/>
                                  <a:ea typeface="Cambria Math" panose="02040503050406030204" pitchFamily="18" charset="0"/>
                                </a:rPr>
                                <m:t>∆</m:t>
                              </m:r>
                              <m:sSubSup>
                                <m:sSubSupPr>
                                  <m:ctrlPr>
                                    <a:rPr kumimoji="1" lang="en-US" altLang="ja-JP" sz="3200" b="0" i="1" smtClean="0">
                                      <a:latin typeface="Cambria Math" panose="02040503050406030204" pitchFamily="18" charset="0"/>
                                      <a:ea typeface="Cambria Math" panose="02040503050406030204" pitchFamily="18" charset="0"/>
                                    </a:rPr>
                                  </m:ctrlPr>
                                </m:sSubSupPr>
                                <m:e>
                                  <m:r>
                                    <a:rPr kumimoji="1" lang="en-US" altLang="ja-JP" sz="3200" b="0" i="1" smtClean="0">
                                      <a:latin typeface="Cambria Math" panose="02040503050406030204" pitchFamily="18" charset="0"/>
                                      <a:ea typeface="Cambria Math" panose="02040503050406030204" pitchFamily="18" charset="0"/>
                                    </a:rPr>
                                    <m:t>𝑞</m:t>
                                  </m:r>
                                </m:e>
                                <m:sub>
                                  <m:r>
                                    <a:rPr kumimoji="1" lang="en-US" altLang="ja-JP" sz="3200" b="0" i="1" smtClean="0">
                                      <a:latin typeface="Cambria Math" panose="02040503050406030204" pitchFamily="18" charset="0"/>
                                      <a:ea typeface="Cambria Math" panose="02040503050406030204" pitchFamily="18" charset="0"/>
                                    </a:rPr>
                                    <m:t>𝑝</m:t>
                                  </m:r>
                                </m:sub>
                                <m:sup>
                                  <m:r>
                                    <a:rPr kumimoji="1" lang="en-US" altLang="ja-JP" sz="3200" b="0" i="1" smtClean="0">
                                      <a:latin typeface="Cambria Math" panose="02040503050406030204" pitchFamily="18" charset="0"/>
                                      <a:ea typeface="Cambria Math" panose="02040503050406030204" pitchFamily="18" charset="0"/>
                                    </a:rPr>
                                    <m:t>𝑠</m:t>
                                  </m:r>
                                </m:sup>
                              </m:sSubSup>
                              <m:r>
                                <a:rPr kumimoji="1" lang="en-US" altLang="ja-JP" sz="3200" b="0" i="1" smtClean="0">
                                  <a:latin typeface="Cambria Math" panose="02040503050406030204" pitchFamily="18" charset="0"/>
                                  <a:ea typeface="Cambria Math" panose="02040503050406030204" pitchFamily="18" charset="0"/>
                                </a:rPr>
                                <m:t>=</m:t>
                              </m:r>
                              <m:sSup>
                                <m:sSupPr>
                                  <m:ctrlPr>
                                    <a:rPr lang="en-US" altLang="ja-JP" sz="3200" i="1">
                                      <a:latin typeface="Cambria Math" panose="02040503050406030204" pitchFamily="18" charset="0"/>
                                      <a:ea typeface="Cambria Math" panose="02040503050406030204" pitchFamily="18" charset="0"/>
                                    </a:rPr>
                                  </m:ctrlPr>
                                </m:sSupPr>
                                <m:e>
                                  <m:r>
                                    <m:rPr>
                                      <m:sty m:val="p"/>
                                    </m:rPr>
                                    <a:rPr lang="en-US" altLang="ja-JP" sz="3200">
                                      <a:latin typeface="Cambria Math" panose="02040503050406030204" pitchFamily="18" charset="0"/>
                                      <a:ea typeface="Cambria Math" panose="02040503050406030204" pitchFamily="18" charset="0"/>
                                    </a:rPr>
                                    <m:t>e</m:t>
                                  </m:r>
                                </m:e>
                                <m:sup>
                                  <m:r>
                                    <a:rPr lang="en-US" altLang="ja-JP" sz="3200" i="1">
                                      <a:latin typeface="Cambria Math" panose="02040503050406030204" pitchFamily="18" charset="0"/>
                                      <a:ea typeface="Cambria Math" panose="02040503050406030204" pitchFamily="18" charset="0"/>
                                    </a:rPr>
                                    <m:t>𝑠</m:t>
                                  </m:r>
                                </m:sup>
                              </m:sSup>
                              <m:sSup>
                                <m:sSupPr>
                                  <m:ctrlPr>
                                    <a:rPr lang="en-US" altLang="ja-JP" sz="3200" i="1">
                                      <a:latin typeface="Cambria Math" panose="02040503050406030204" pitchFamily="18" charset="0"/>
                                      <a:ea typeface="Cambria Math" panose="02040503050406030204" pitchFamily="18" charset="0"/>
                                    </a:rPr>
                                  </m:ctrlPr>
                                </m:sSupPr>
                                <m:e>
                                  <m:r>
                                    <a:rPr lang="en-US" altLang="ja-JP" sz="3200" b="1">
                                      <a:latin typeface="Cambria Math" panose="02040503050406030204" pitchFamily="18" charset="0"/>
                                      <a:ea typeface="Cambria Math" panose="02040503050406030204" pitchFamily="18" charset="0"/>
                                    </a:rPr>
                                    <m:t>(</m:t>
                                  </m:r>
                                  <m:r>
                                    <a:rPr lang="en-US" altLang="ja-JP" sz="3200" b="1">
                                      <a:latin typeface="Cambria Math" panose="02040503050406030204" pitchFamily="18" charset="0"/>
                                      <a:ea typeface="Cambria Math" panose="02040503050406030204" pitchFamily="18" charset="0"/>
                                    </a:rPr>
                                    <m:t>𝐈</m:t>
                                  </m:r>
                                  <m:r>
                                    <a:rPr lang="en-US" altLang="ja-JP" sz="3200" b="1">
                                      <a:latin typeface="Cambria Math" panose="02040503050406030204" pitchFamily="18" charset="0"/>
                                      <a:ea typeface="Cambria Math" panose="02040503050406030204" pitchFamily="18" charset="0"/>
                                    </a:rPr>
                                    <m:t>−</m:t>
                                  </m:r>
                                  <m:r>
                                    <a:rPr lang="en-US" altLang="ja-JP" sz="3200" b="1">
                                      <a:latin typeface="Cambria Math" panose="02040503050406030204" pitchFamily="18" charset="0"/>
                                      <a:ea typeface="Cambria Math" panose="02040503050406030204" pitchFamily="18" charset="0"/>
                                    </a:rPr>
                                    <m:t>𝐀</m:t>
                                  </m:r>
                                  <m:r>
                                    <a:rPr lang="en-US" altLang="ja-JP" sz="3200" b="1">
                                      <a:latin typeface="Cambria Math" panose="02040503050406030204" pitchFamily="18" charset="0"/>
                                      <a:ea typeface="Cambria Math" panose="02040503050406030204" pitchFamily="18" charset="0"/>
                                    </a:rPr>
                                    <m:t>)</m:t>
                                  </m:r>
                                </m:e>
                                <m:sup>
                                  <m:r>
                                    <a:rPr lang="en-US" altLang="ja-JP" sz="3200" i="1">
                                      <a:latin typeface="Cambria Math" panose="02040503050406030204" pitchFamily="18" charset="0"/>
                                      <a:ea typeface="Cambria Math" panose="02040503050406030204" pitchFamily="18" charset="0"/>
                                    </a:rPr>
                                    <m:t>−1</m:t>
                                  </m:r>
                                </m:sup>
                              </m:sSup>
                              <m:sSub>
                                <m:sSubPr>
                                  <m:ctrlPr>
                                    <a:rPr lang="en-US" altLang="ja-JP" sz="3200" i="1">
                                      <a:latin typeface="Cambria Math" panose="02040503050406030204" pitchFamily="18" charset="0"/>
                                      <a:ea typeface="Cambria Math" panose="02040503050406030204" pitchFamily="18" charset="0"/>
                                    </a:rPr>
                                  </m:ctrlPr>
                                </m:sSubPr>
                                <m:e>
                                  <m:r>
                                    <a:rPr lang="en-US" altLang="ja-JP" sz="3200" i="1">
                                      <a:latin typeface="Cambria Math" panose="02040503050406030204" pitchFamily="18" charset="0"/>
                                      <a:ea typeface="Cambria Math" panose="02040503050406030204" pitchFamily="18" charset="0"/>
                                    </a:rPr>
                                    <m:t>∆</m:t>
                                  </m:r>
                                  <m:r>
                                    <a:rPr lang="en-US" altLang="ja-JP" sz="3200" b="1">
                                      <a:latin typeface="Cambria Math" panose="02040503050406030204" pitchFamily="18" charset="0"/>
                                      <a:ea typeface="Cambria Math" panose="02040503050406030204" pitchFamily="18" charset="0"/>
                                    </a:rPr>
                                    <m:t>𝐟</m:t>
                                  </m:r>
                                </m:e>
                                <m:sub>
                                  <m:r>
                                    <a:rPr lang="en-US" altLang="ja-JP" sz="3200" i="1">
                                      <a:latin typeface="Cambria Math" panose="02040503050406030204" pitchFamily="18" charset="0"/>
                                      <a:ea typeface="Cambria Math" panose="02040503050406030204" pitchFamily="18" charset="0"/>
                                    </a:rPr>
                                    <m:t>𝑝</m:t>
                                  </m:r>
                                </m:sub>
                              </m:sSub>
                              <m:r>
                                <a:rPr kumimoji="1" lang="en-US" altLang="ja-JP" sz="3200" b="0" i="1" smtClean="0">
                                  <a:latin typeface="Cambria Math" panose="02040503050406030204" pitchFamily="18" charset="0"/>
                                  <a:ea typeface="Cambria Math" panose="02040503050406030204" pitchFamily="18" charset="0"/>
                                </a:rPr>
                                <m:t>##</m:t>
                              </m:r>
                            </m:e>
                          </m:eqArr>
                          <m:r>
                            <a:rPr kumimoji="1" lang="en-US" altLang="ja-JP" sz="3200" b="0" i="1" smtClean="0">
                              <a:latin typeface="Cambria Math" panose="02040503050406030204" pitchFamily="18" charset="0"/>
                              <a:ea typeface="Cambria Math" panose="02040503050406030204" pitchFamily="18" charset="0"/>
                            </a:rPr>
                            <m:t>##(4)</m:t>
                          </m:r>
                        </m:e>
                      </m:eqArr>
                    </m:oMath>
                  </m:oMathPara>
                </a14:m>
                <a:endParaRPr kumimoji="1" lang="en-US" altLang="ja-JP" sz="3200" b="0" dirty="0">
                  <a:ea typeface="Cambria Math" panose="02040503050406030204" pitchFamily="18" charset="0"/>
                </a:endParaRPr>
              </a:p>
            </p:txBody>
          </p:sp>
        </mc:Choice>
        <mc:Fallback xmlns="">
          <p:sp>
            <p:nvSpPr>
              <p:cNvPr id="11" name="テキスト ボックス 10">
                <a:extLst>
                  <a:ext uri="{FF2B5EF4-FFF2-40B4-BE49-F238E27FC236}">
                    <a16:creationId xmlns:a16="http://schemas.microsoft.com/office/drawing/2014/main" id="{DB0C995D-E897-ECAA-DAB9-34B16E3D59C2}"/>
                  </a:ext>
                </a:extLst>
              </p:cNvPr>
              <p:cNvSpPr txBox="1">
                <a:spLocks noRot="1" noChangeAspect="1" noMove="1" noResize="1" noEditPoints="1" noAdjustHandles="1" noChangeArrowheads="1" noChangeShapeType="1" noTextEdit="1"/>
              </p:cNvSpPr>
              <p:nvPr/>
            </p:nvSpPr>
            <p:spPr>
              <a:xfrm>
                <a:off x="1" y="7620555"/>
                <a:ext cx="10472286" cy="631648"/>
              </a:xfrm>
              <a:prstGeom prst="rect">
                <a:avLst/>
              </a:prstGeom>
              <a:blipFill>
                <a:blip r:embed="rId5"/>
                <a:stretch>
                  <a:fillRect/>
                </a:stretch>
              </a:blipFill>
            </p:spPr>
            <p:txBody>
              <a:bodyPr/>
              <a:lstStyle/>
              <a:p>
                <a:r>
                  <a:rPr lang="ja-JP" altLang="en-US">
                    <a:noFill/>
                  </a:rPr>
                  <a:t> </a:t>
                </a:r>
              </a:p>
            </p:txBody>
          </p:sp>
        </mc:Fallback>
      </mc:AlternateContent>
      <p:pic>
        <p:nvPicPr>
          <p:cNvPr id="12" name="図 11">
            <a:extLst>
              <a:ext uri="{FF2B5EF4-FFF2-40B4-BE49-F238E27FC236}">
                <a16:creationId xmlns:a16="http://schemas.microsoft.com/office/drawing/2014/main" id="{D9B0D5B3-F744-122A-95A2-622C47A97CCB}"/>
              </a:ext>
            </a:extLst>
          </p:cNvPr>
          <p:cNvPicPr>
            <a:picLocks noChangeAspect="1"/>
          </p:cNvPicPr>
          <p:nvPr/>
        </p:nvPicPr>
        <p:blipFill>
          <a:blip r:embed="rId6"/>
          <a:stretch>
            <a:fillRect/>
          </a:stretch>
        </p:blipFill>
        <p:spPr>
          <a:xfrm>
            <a:off x="859082" y="1292807"/>
            <a:ext cx="10473836" cy="634039"/>
          </a:xfrm>
          <a:prstGeom prst="rect">
            <a:avLst/>
          </a:prstGeom>
        </p:spPr>
      </p:pic>
    </p:spTree>
    <p:extLst>
      <p:ext uri="{BB962C8B-B14F-4D97-AF65-F5344CB8AC3E}">
        <p14:creationId xmlns:p14="http://schemas.microsoft.com/office/powerpoint/2010/main" val="661724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49861-6418-C9D3-20E1-BF8FCC38ED5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9FECB6C-BB29-6E46-EDE2-AB3343EBCC24}"/>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629B5A7C-FC6F-63EA-AF59-410CE06A3FDC}"/>
              </a:ext>
            </a:extLst>
          </p:cNvPr>
          <p:cNvSpPr txBox="1"/>
          <p:nvPr/>
        </p:nvSpPr>
        <p:spPr>
          <a:xfrm>
            <a:off x="0" y="61554"/>
            <a:ext cx="9703297" cy="584775"/>
          </a:xfrm>
          <a:prstGeom prst="rect">
            <a:avLst/>
          </a:prstGeom>
          <a:noFill/>
        </p:spPr>
        <p:txBody>
          <a:bodyPr wrap="none" rtlCol="0">
            <a:spAutoFit/>
          </a:bodyPr>
          <a:lstStyle/>
          <a:p>
            <a:r>
              <a:rPr kumimoji="1" lang="en-US" altLang="ja-JP" sz="3200" dirty="0">
                <a:latin typeface="Times New Roman" panose="02020603050405020304" pitchFamily="18" charset="0"/>
              </a:rPr>
              <a:t>3. </a:t>
            </a:r>
            <a:r>
              <a:rPr lang="en-US" altLang="ja-JP" sz="3200" dirty="0">
                <a:latin typeface="Times New Roman" panose="02020603050405020304" pitchFamily="18" charset="0"/>
              </a:rPr>
              <a:t>Methodology - Estimation of  direct CO</a:t>
            </a:r>
            <a:r>
              <a:rPr lang="en-US" altLang="ja-JP" sz="3200" baseline="-25000" dirty="0">
                <a:latin typeface="Times New Roman" panose="02020603050405020304" pitchFamily="18" charset="0"/>
              </a:rPr>
              <a:t>2</a:t>
            </a:r>
            <a:r>
              <a:rPr lang="en-US" altLang="ja-JP" sz="3200" dirty="0">
                <a:latin typeface="Times New Roman" panose="02020603050405020304" pitchFamily="18" charset="0"/>
              </a:rPr>
              <a:t> emissions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929A25C3-6FBC-5EE2-DDCC-73B39E64E455}"/>
              </a:ext>
            </a:extLst>
          </p:cNvPr>
          <p:cNvSpPr txBox="1"/>
          <p:nvPr/>
        </p:nvSpPr>
        <p:spPr>
          <a:xfrm>
            <a:off x="11700235" y="61554"/>
            <a:ext cx="595035" cy="584775"/>
          </a:xfrm>
          <a:prstGeom prst="rect">
            <a:avLst/>
          </a:prstGeom>
          <a:noFill/>
        </p:spPr>
        <p:txBody>
          <a:bodyPr wrap="none" rtlCol="0">
            <a:spAutoFit/>
          </a:bodyPr>
          <a:lstStyle/>
          <a:p>
            <a:r>
              <a:rPr kumimoji="1" lang="en-US" altLang="ja-JP" sz="3200" dirty="0">
                <a:latin typeface="Times New Roman" panose="02020603050405020304" pitchFamily="18" charset="0"/>
              </a:rPr>
              <a:t>1</a:t>
            </a:r>
            <a:r>
              <a:rPr lang="en-US" altLang="ja-JP" sz="3200" dirty="0">
                <a:latin typeface="Times New Roman" panose="02020603050405020304" pitchFamily="18" charset="0"/>
              </a:rPr>
              <a:t>2</a:t>
            </a:r>
            <a:endParaRPr kumimoji="1" lang="ja-JP" altLang="en-US" sz="3200" dirty="0">
              <a:latin typeface="Times New Roman" panose="02020603050405020304" pitchFamily="18" charset="0"/>
            </a:endParaRPr>
          </a:p>
        </p:txBody>
      </p:sp>
      <p:pic>
        <p:nvPicPr>
          <p:cNvPr id="20" name="図 19">
            <a:extLst>
              <a:ext uri="{FF2B5EF4-FFF2-40B4-BE49-F238E27FC236}">
                <a16:creationId xmlns:a16="http://schemas.microsoft.com/office/drawing/2014/main" id="{AE03CF1D-FDFA-EA93-E894-3617B2763E8E}"/>
              </a:ext>
            </a:extLst>
          </p:cNvPr>
          <p:cNvPicPr>
            <a:picLocks noChangeAspect="1"/>
          </p:cNvPicPr>
          <p:nvPr/>
        </p:nvPicPr>
        <p:blipFill>
          <a:blip r:embed="rId3"/>
          <a:stretch>
            <a:fillRect/>
          </a:stretch>
        </p:blipFill>
        <p:spPr>
          <a:xfrm>
            <a:off x="7356901" y="4734429"/>
            <a:ext cx="4839076" cy="1553831"/>
          </a:xfrm>
          <a:prstGeom prst="rect">
            <a:avLst/>
          </a:prstGeom>
        </p:spPr>
      </p:pic>
      <p:sp>
        <p:nvSpPr>
          <p:cNvPr id="5" name="テキスト ボックス 4">
            <a:extLst>
              <a:ext uri="{FF2B5EF4-FFF2-40B4-BE49-F238E27FC236}">
                <a16:creationId xmlns:a16="http://schemas.microsoft.com/office/drawing/2014/main" id="{09E71641-9C90-19F1-90ED-04160DBF0D72}"/>
              </a:ext>
            </a:extLst>
          </p:cNvPr>
          <p:cNvSpPr txBox="1"/>
          <p:nvPr/>
        </p:nvSpPr>
        <p:spPr>
          <a:xfrm>
            <a:off x="0" y="671820"/>
            <a:ext cx="10793339" cy="584775"/>
          </a:xfrm>
          <a:prstGeom prst="rect">
            <a:avLst/>
          </a:prstGeom>
          <a:noFill/>
        </p:spPr>
        <p:txBody>
          <a:bodyPr wrap="none" rtlCol="0">
            <a:spAutoFit/>
          </a:bodyPr>
          <a:lstStyle/>
          <a:p>
            <a:pPr marL="285750" indent="-285750">
              <a:buFont typeface="Arial" panose="020B0604020202020204" pitchFamily="34" charset="0"/>
              <a:buChar char="•"/>
            </a:pPr>
            <a:r>
              <a:rPr kumimoji="1" lang="en-US" altLang="ja-US" sz="3200" dirty="0">
                <a:latin typeface="Times New Roman" panose="02020603050405020304" pitchFamily="18" charset="0"/>
                <a:cs typeface="Times New Roman" panose="02020603050405020304" pitchFamily="18" charset="0"/>
              </a:rPr>
              <a:t>Change in direct CO</a:t>
            </a:r>
            <a:r>
              <a:rPr kumimoji="1" lang="en-US" altLang="ja-US" sz="3200" baseline="-25000" dirty="0">
                <a:latin typeface="Times New Roman" panose="02020603050405020304" pitchFamily="18" charset="0"/>
                <a:cs typeface="Times New Roman" panose="02020603050405020304" pitchFamily="18" charset="0"/>
              </a:rPr>
              <a:t>2</a:t>
            </a:r>
            <a:r>
              <a:rPr kumimoji="1" lang="en-US" altLang="ja-US" sz="3200" dirty="0">
                <a:latin typeface="Times New Roman" panose="02020603050405020304" pitchFamily="18" charset="0"/>
                <a:cs typeface="Times New Roman" panose="02020603050405020304" pitchFamily="18" charset="0"/>
              </a:rPr>
              <a:t> emissions from household consumptions</a:t>
            </a:r>
            <a:endParaRPr kumimoji="1" lang="ja-US" altLang="en-US" sz="3200" dirty="0">
              <a:latin typeface="Times New Roman" panose="02020603050405020304" pitchFamily="18" charset="0"/>
              <a:cs typeface="Times New Roman" panose="02020603050405020304" pitchFamily="18" charset="0"/>
            </a:endParaRPr>
          </a:p>
        </p:txBody>
      </p:sp>
      <p:sp>
        <p:nvSpPr>
          <p:cNvPr id="6" name="正方形/長方形 5">
            <a:extLst>
              <a:ext uri="{FF2B5EF4-FFF2-40B4-BE49-F238E27FC236}">
                <a16:creationId xmlns:a16="http://schemas.microsoft.com/office/drawing/2014/main" id="{1FF05067-7738-BCE1-FED2-2A8D83A0CFE4}"/>
              </a:ext>
            </a:extLst>
          </p:cNvPr>
          <p:cNvSpPr/>
          <p:nvPr/>
        </p:nvSpPr>
        <p:spPr>
          <a:xfrm>
            <a:off x="249104" y="2645513"/>
            <a:ext cx="11645585" cy="196798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8825228A-4FB9-030F-7A6C-07781034E3FE}"/>
                  </a:ext>
                </a:extLst>
              </p:cNvPr>
              <p:cNvSpPr txBox="1"/>
              <p:nvPr/>
            </p:nvSpPr>
            <p:spPr>
              <a:xfrm>
                <a:off x="322245" y="2632786"/>
                <a:ext cx="11268393" cy="2012218"/>
              </a:xfrm>
              <a:prstGeom prst="rect">
                <a:avLst/>
              </a:prstGeom>
              <a:noFill/>
            </p:spPr>
            <p:txBody>
              <a:bodyPr wrap="square">
                <a:spAutoFit/>
              </a:bodyPr>
              <a:lstStyle/>
              <a:p>
                <a14:m>
                  <m:oMath xmlns:m="http://schemas.openxmlformats.org/officeDocument/2006/math">
                    <m:r>
                      <a:rPr lang="en-US" altLang="ja-JP" sz="2400" i="1" dirty="0" smtClean="0">
                        <a:latin typeface="Cambria Math" panose="02040503050406030204" pitchFamily="18" charset="0"/>
                      </a:rPr>
                      <m:t>𝑘</m:t>
                    </m:r>
                  </m:oMath>
                </a14:m>
                <a:r>
                  <a:rPr lang="en-US" altLang="ja-JP" sz="2400" dirty="0">
                    <a:latin typeface="Times New Roman" panose="02020603050405020304" pitchFamily="18" charset="0"/>
                  </a:rPr>
                  <a:t> : prefectures outside the Tokyo metropolitan area</a:t>
                </a:r>
                <a:endParaRPr lang="en-US" altLang="ja-JP" sz="2400" i="1" dirty="0">
                  <a:latin typeface="Cambria Math" panose="02040503050406030204" pitchFamily="18" charset="0"/>
                </a:endParaRPr>
              </a:p>
              <a:p>
                <a14:m>
                  <m:oMath xmlns:m="http://schemas.openxmlformats.org/officeDocument/2006/math">
                    <m:r>
                      <a:rPr lang="en-US" altLang="ja-JP" sz="2400" i="1" dirty="0">
                        <a:latin typeface="Cambria Math" panose="02040503050406030204" pitchFamily="18" charset="0"/>
                      </a:rPr>
                      <m:t>𝑡</m:t>
                    </m:r>
                  </m:oMath>
                </a14:m>
                <a:r>
                  <a:rPr lang="en-US" altLang="ja-JP" sz="2400" dirty="0">
                    <a:latin typeface="Times New Roman" panose="02020603050405020304" pitchFamily="18" charset="0"/>
                  </a:rPr>
                  <a:t> : prefectures within the Tokyo metropolitan area</a:t>
                </a:r>
                <a:endParaRPr lang="en-US" altLang="ja-JP" sz="2400" i="1" dirty="0">
                  <a:latin typeface="Cambria Math" panose="02040503050406030204" pitchFamily="18" charset="0"/>
                  <a:ea typeface="Cambria Math" panose="02040503050406030204" pitchFamily="18" charset="0"/>
                </a:endParaRPr>
              </a:p>
              <a:p>
                <a14:m>
                  <m:oMath xmlns:m="http://schemas.openxmlformats.org/officeDocument/2006/math">
                    <m:r>
                      <a:rPr lang="en-US" altLang="ja-JP" sz="2400" b="0" i="1" dirty="0" smtClean="0">
                        <a:latin typeface="Cambria Math" panose="02040503050406030204" pitchFamily="18" charset="0"/>
                        <a:ea typeface="Cambria Math" panose="02040503050406030204" pitchFamily="18" charset="0"/>
                      </a:rPr>
                      <m:t>𝑖</m:t>
                    </m:r>
                  </m:oMath>
                </a14:m>
                <a:r>
                  <a:rPr lang="en-US" altLang="ja-JP" sz="2400" dirty="0">
                    <a:latin typeface="Cambria Math" panose="02040503050406030204" pitchFamily="18" charset="0"/>
                    <a:ea typeface="Cambria Math" panose="02040503050406030204" pitchFamily="18" charset="0"/>
                  </a:rPr>
                  <a:t> : energy sectors (gasoline, kerosene, diesel oil, liquefied petroleum gas and city gas)</a:t>
                </a:r>
              </a:p>
              <a:p>
                <a14:m>
                  <m:oMath xmlns:m="http://schemas.openxmlformats.org/officeDocument/2006/math">
                    <m:sSubSup>
                      <m:sSubSupPr>
                        <m:ctrlPr>
                          <a:rPr lang="en-US" altLang="ja-JP" sz="2400" i="1" smtClean="0">
                            <a:latin typeface="Cambria Math" panose="02040503050406030204" pitchFamily="18" charset="0"/>
                            <a:ea typeface="Cambria Math" panose="02040503050406030204" pitchFamily="18" charset="0"/>
                          </a:rPr>
                        </m:ctrlPr>
                      </m:sSubSupPr>
                      <m:e>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𝑞</m:t>
                        </m:r>
                      </m:e>
                      <m:sub>
                        <m:r>
                          <a:rPr lang="en-US" altLang="ja-JP" sz="2400" i="1">
                            <a:latin typeface="Cambria Math" panose="02040503050406030204" pitchFamily="18" charset="0"/>
                            <a:ea typeface="Cambria Math" panose="02040503050406030204" pitchFamily="18" charset="0"/>
                          </a:rPr>
                          <m:t>𝑝</m:t>
                        </m:r>
                      </m:sub>
                      <m:sup>
                        <m:r>
                          <a:rPr lang="en-US" altLang="ja-JP" sz="2400" b="0" i="1" smtClean="0">
                            <a:latin typeface="Cambria Math" panose="02040503050406030204" pitchFamily="18" charset="0"/>
                            <a:ea typeface="Cambria Math" panose="02040503050406030204" pitchFamily="18" charset="0"/>
                          </a:rPr>
                          <m:t>𝑑</m:t>
                        </m:r>
                      </m:sup>
                    </m:sSubSup>
                  </m:oMath>
                </a14:m>
                <a:r>
                  <a:rPr lang="en-US" altLang="ja-JP" sz="2400" dirty="0">
                    <a:latin typeface="Cambria Math" panose="02040503050406030204" pitchFamily="18" charset="0"/>
                    <a:ea typeface="Cambria Math" panose="02040503050406030204" pitchFamily="18" charset="0"/>
                  </a:rPr>
                  <a:t> : </a:t>
                </a:r>
                <a:r>
                  <a:rPr lang="en-US" altLang="ja-US" sz="2400" dirty="0">
                    <a:latin typeface="Cambria Math" panose="02040503050406030204" pitchFamily="18" charset="0"/>
                    <a:ea typeface="Cambria Math" panose="02040503050406030204" pitchFamily="18" charset="0"/>
                  </a:rPr>
                  <a:t>change in direct CO₂ emissions of prefecture </a:t>
                </a:r>
              </a:p>
              <a:p>
                <a:pPr marL="533400" indent="-533400"/>
                <a14:m>
                  <m:oMath xmlns:m="http://schemas.openxmlformats.org/officeDocument/2006/math">
                    <m:sSubSup>
                      <m:sSubSupPr>
                        <m:ctrlPr>
                          <a:rPr lang="en-US" altLang="ja-JP" sz="2400" i="1">
                            <a:latin typeface="Cambria Math" panose="02040503050406030204" pitchFamily="18" charset="0"/>
                            <a:ea typeface="Cambria Math" panose="02040503050406030204" pitchFamily="18" charset="0"/>
                          </a:rPr>
                        </m:ctrlPr>
                      </m:sSubSupPr>
                      <m:e>
                        <m:r>
                          <a:rPr lang="en-US" altLang="ja-JP" sz="2400" i="1">
                            <a:latin typeface="Cambria Math" panose="02040503050406030204" pitchFamily="18" charset="0"/>
                            <a:ea typeface="Cambria Math" panose="02040503050406030204" pitchFamily="18" charset="0"/>
                          </a:rPr>
                          <m:t>𝑒</m:t>
                        </m:r>
                      </m:e>
                      <m:sub>
                        <m:r>
                          <a:rPr lang="en-US" altLang="ja-JP" sz="2400" i="1">
                            <a:latin typeface="Cambria Math" panose="02040503050406030204" pitchFamily="18" charset="0"/>
                            <a:ea typeface="Cambria Math" panose="02040503050406030204" pitchFamily="18" charset="0"/>
                          </a:rPr>
                          <m:t>𝑖</m:t>
                        </m:r>
                      </m:sub>
                      <m:sup>
                        <m:r>
                          <a:rPr lang="en-US" altLang="ja-JP" sz="2400" i="1">
                            <a:latin typeface="Cambria Math" panose="02040503050406030204" pitchFamily="18" charset="0"/>
                            <a:ea typeface="Cambria Math" panose="02040503050406030204" pitchFamily="18" charset="0"/>
                          </a:rPr>
                          <m:t>𝑑</m:t>
                        </m:r>
                      </m:sup>
                    </m:sSubSup>
                  </m:oMath>
                </a14:m>
                <a:r>
                  <a:rPr lang="en-US" altLang="ja-JP" sz="2400" dirty="0">
                    <a:latin typeface="Times New Roman" panose="02020603050405020304" pitchFamily="18" charset="0"/>
                  </a:rPr>
                  <a:t>: </a:t>
                </a:r>
                <a:r>
                  <a:rPr lang="en-US" altLang="ja-US" sz="2400" dirty="0">
                    <a:latin typeface="Times New Roman" panose="02020603050405020304" pitchFamily="18" charset="0"/>
                  </a:rPr>
                  <a:t>direct CO₂ emissions coefficients per one million JPY of energy consumption </a:t>
                </a:r>
                <a:endParaRPr lang="ja-JP" altLang="en-US" sz="2400" dirty="0">
                  <a:latin typeface="Times New Roman" panose="02020603050405020304" pitchFamily="18" charset="0"/>
                </a:endParaRPr>
              </a:p>
            </p:txBody>
          </p:sp>
        </mc:Choice>
        <mc:Fallback xmlns="">
          <p:sp>
            <p:nvSpPr>
              <p:cNvPr id="7" name="テキスト ボックス 6">
                <a:extLst>
                  <a:ext uri="{FF2B5EF4-FFF2-40B4-BE49-F238E27FC236}">
                    <a16:creationId xmlns:a16="http://schemas.microsoft.com/office/drawing/2014/main" id="{8825228A-4FB9-030F-7A6C-07781034E3FE}"/>
                  </a:ext>
                </a:extLst>
              </p:cNvPr>
              <p:cNvSpPr txBox="1">
                <a:spLocks noRot="1" noChangeAspect="1" noMove="1" noResize="1" noEditPoints="1" noAdjustHandles="1" noChangeArrowheads="1" noChangeShapeType="1" noTextEdit="1"/>
              </p:cNvSpPr>
              <p:nvPr/>
            </p:nvSpPr>
            <p:spPr>
              <a:xfrm>
                <a:off x="322245" y="2632786"/>
                <a:ext cx="11268393" cy="2012218"/>
              </a:xfrm>
              <a:prstGeom prst="rect">
                <a:avLst/>
              </a:prstGeom>
              <a:blipFill>
                <a:blip r:embed="rId4"/>
                <a:stretch>
                  <a:fillRect l="-162" t="-2424" r="-162" b="-5758"/>
                </a:stretch>
              </a:blipFill>
            </p:spPr>
            <p:txBody>
              <a:bodyPr/>
              <a:lstStyle/>
              <a:p>
                <a:r>
                  <a:rPr lang="ja-JP" altLang="en-US">
                    <a:noFill/>
                  </a:rPr>
                  <a:t> </a:t>
                </a:r>
              </a:p>
            </p:txBody>
          </p:sp>
        </mc:Fallback>
      </mc:AlternateContent>
      <p:sp>
        <p:nvSpPr>
          <p:cNvPr id="8" name="正方形/長方形 7">
            <a:extLst>
              <a:ext uri="{FF2B5EF4-FFF2-40B4-BE49-F238E27FC236}">
                <a16:creationId xmlns:a16="http://schemas.microsoft.com/office/drawing/2014/main" id="{A0DFCAFA-D2FB-C9C5-34EE-06E153C6A4C5}"/>
              </a:ext>
            </a:extLst>
          </p:cNvPr>
          <p:cNvSpPr/>
          <p:nvPr/>
        </p:nvSpPr>
        <p:spPr>
          <a:xfrm>
            <a:off x="249104" y="4576211"/>
            <a:ext cx="7034655" cy="19891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86DBC44C-5700-720E-EF90-6AAFDC5ED905}"/>
                  </a:ext>
                </a:extLst>
              </p:cNvPr>
              <p:cNvSpPr txBox="1"/>
              <p:nvPr/>
            </p:nvSpPr>
            <p:spPr>
              <a:xfrm>
                <a:off x="322246" y="4602008"/>
                <a:ext cx="6877208" cy="1955215"/>
              </a:xfrm>
              <a:prstGeom prst="rect">
                <a:avLst/>
              </a:prstGeom>
              <a:noFill/>
            </p:spPr>
            <p:txBody>
              <a:bodyPr wrap="square">
                <a:spAutoFit/>
              </a:bodyPr>
              <a:lstStyle/>
              <a:p>
                <a:pPr marL="533400" indent="-533400"/>
                <a14:m>
                  <m:oMath xmlns:m="http://schemas.openxmlformats.org/officeDocument/2006/math">
                    <m:sSub>
                      <m:sSubPr>
                        <m:ctrlPr>
                          <a:rPr lang="en-US" altLang="ja-JP" sz="2400" i="1" smtClean="0">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𝑦</m:t>
                        </m:r>
                      </m:e>
                      <m:sub>
                        <m:r>
                          <a:rPr lang="en-US" altLang="ja-JP" sz="2400" i="1">
                            <a:latin typeface="Cambria Math" panose="02040503050406030204" pitchFamily="18" charset="0"/>
                            <a:ea typeface="Cambria Math" panose="02040503050406030204" pitchFamily="18" charset="0"/>
                          </a:rPr>
                          <m:t>𝑖</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𝑘</m:t>
                        </m:r>
                      </m:sub>
                    </m:sSub>
                  </m:oMath>
                </a14:m>
                <a:r>
                  <a:rPr lang="en-US" altLang="ja-JP" sz="2400" dirty="0">
                    <a:latin typeface="Times New Roman" panose="02020603050405020304" pitchFamily="18" charset="0"/>
                  </a:rPr>
                  <a:t>,</a:t>
                </a:r>
                <a:r>
                  <a:rPr lang="en-US" altLang="ja-JP" sz="2400" dirty="0">
                    <a:ea typeface="Cambria Math" panose="02040503050406030204" pitchFamily="18" charset="0"/>
                  </a:rPr>
                  <a:t> </a:t>
                </a:r>
                <a14:m>
                  <m:oMath xmlns:m="http://schemas.openxmlformats.org/officeDocument/2006/math">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𝑦</m:t>
                        </m:r>
                      </m:e>
                      <m:sub>
                        <m:r>
                          <a:rPr lang="en-US" altLang="ja-JP" sz="2400" i="1">
                            <a:latin typeface="Cambria Math" panose="02040503050406030204" pitchFamily="18" charset="0"/>
                            <a:ea typeface="Cambria Math" panose="02040503050406030204" pitchFamily="18" charset="0"/>
                          </a:rPr>
                          <m:t>𝑖</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𝑡</m:t>
                        </m:r>
                      </m:sub>
                    </m:sSub>
                    <m:r>
                      <a:rPr lang="en-US" altLang="ja-JP" sz="2400" i="1">
                        <a:latin typeface="Cambria Math" panose="02040503050406030204" pitchFamily="18" charset="0"/>
                        <a:ea typeface="Cambria Math" panose="02040503050406030204" pitchFamily="18" charset="0"/>
                      </a:rPr>
                      <m:t> </m:t>
                    </m:r>
                  </m:oMath>
                </a14:m>
                <a:r>
                  <a:rPr lang="en-US" altLang="ja-JP" sz="2400" dirty="0">
                    <a:latin typeface="Times New Roman" panose="02020603050405020304" pitchFamily="18" charset="0"/>
                  </a:rPr>
                  <a:t>: per capita private consumption expenditure </a:t>
                </a:r>
              </a:p>
              <a:p>
                <a14:m>
                  <m:oMath xmlns:m="http://schemas.openxmlformats.org/officeDocument/2006/math">
                    <m:r>
                      <a:rPr lang="en-US" altLang="ja-JP" sz="2400" b="0" i="1" smtClean="0">
                        <a:latin typeface="Cambria Math" panose="02040503050406030204" pitchFamily="18" charset="0"/>
                      </a:rPr>
                      <m:t>𝑑</m:t>
                    </m:r>
                  </m:oMath>
                </a14:m>
                <a:r>
                  <a:rPr lang="en-US" altLang="ja-JP" sz="2400" dirty="0">
                    <a:latin typeface="Times New Roman" panose="02020603050405020304" pitchFamily="18" charset="0"/>
                  </a:rPr>
                  <a:t>: number of out-migrants from prefecture </a:t>
                </a:r>
                <a14:m>
                  <m:oMath xmlns:m="http://schemas.openxmlformats.org/officeDocument/2006/math">
                    <m:r>
                      <a:rPr lang="en-US" altLang="ja-JP" sz="2400" i="1" dirty="0" smtClean="0">
                        <a:latin typeface="Cambria Math" panose="02040503050406030204" pitchFamily="18" charset="0"/>
                      </a:rPr>
                      <m:t>𝑘</m:t>
                    </m:r>
                  </m:oMath>
                </a14:m>
                <a:r>
                  <a:rPr lang="en-US" altLang="ja-JP" sz="2400" dirty="0">
                    <a:latin typeface="Times New Roman" panose="02020603050405020304" pitchFamily="18" charset="0"/>
                  </a:rPr>
                  <a:t> within the Tokyo metropolitan area</a:t>
                </a:r>
              </a:p>
              <a:p>
                <a14:m>
                  <m:oMath xmlns:m="http://schemas.openxmlformats.org/officeDocument/2006/math">
                    <m:r>
                      <a:rPr lang="en-US" altLang="ja-JP" sz="2400" b="0" i="1" smtClean="0">
                        <a:latin typeface="Cambria Math" panose="02040503050406030204" pitchFamily="18" charset="0"/>
                      </a:rPr>
                      <m:t>h</m:t>
                    </m:r>
                  </m:oMath>
                </a14:m>
                <a:r>
                  <a:rPr lang="en-US" altLang="ja-JP" sz="2400" dirty="0">
                    <a:latin typeface="Times New Roman" panose="02020603050405020304" pitchFamily="18" charset="0"/>
                  </a:rPr>
                  <a:t>: number of in-migrants to prefecture </a:t>
                </a:r>
                <a14:m>
                  <m:oMath xmlns:m="http://schemas.openxmlformats.org/officeDocument/2006/math">
                    <m:r>
                      <a:rPr lang="en-US" altLang="ja-JP" sz="2400" i="1" dirty="0" smtClean="0">
                        <a:latin typeface="Cambria Math" panose="02040503050406030204" pitchFamily="18" charset="0"/>
                      </a:rPr>
                      <m:t>𝑡</m:t>
                    </m:r>
                  </m:oMath>
                </a14:m>
                <a:r>
                  <a:rPr lang="en-US" altLang="ja-JP" sz="2400" dirty="0">
                    <a:latin typeface="Times New Roman" panose="02020603050405020304" pitchFamily="18" charset="0"/>
                  </a:rPr>
                  <a:t> outside the Tokyo metropolitan area</a:t>
                </a:r>
                <a:endParaRPr lang="ja-JP" altLang="en-US" sz="2400" dirty="0">
                  <a:latin typeface="Times New Roman" panose="02020603050405020304" pitchFamily="18" charset="0"/>
                </a:endParaRPr>
              </a:p>
            </p:txBody>
          </p:sp>
        </mc:Choice>
        <mc:Fallback xmlns="">
          <p:sp>
            <p:nvSpPr>
              <p:cNvPr id="10" name="テキスト ボックス 9">
                <a:extLst>
                  <a:ext uri="{FF2B5EF4-FFF2-40B4-BE49-F238E27FC236}">
                    <a16:creationId xmlns:a16="http://schemas.microsoft.com/office/drawing/2014/main" id="{86DBC44C-5700-720E-EF90-6AAFDC5ED905}"/>
                  </a:ext>
                </a:extLst>
              </p:cNvPr>
              <p:cNvSpPr txBox="1">
                <a:spLocks noRot="1" noChangeAspect="1" noMove="1" noResize="1" noEditPoints="1" noAdjustHandles="1" noChangeArrowheads="1" noChangeShapeType="1" noTextEdit="1"/>
              </p:cNvSpPr>
              <p:nvPr/>
            </p:nvSpPr>
            <p:spPr>
              <a:xfrm>
                <a:off x="322246" y="4602008"/>
                <a:ext cx="6877208" cy="1955215"/>
              </a:xfrm>
              <a:prstGeom prst="rect">
                <a:avLst/>
              </a:prstGeom>
              <a:blipFill>
                <a:blip r:embed="rId6"/>
                <a:stretch>
                  <a:fillRect l="-1418" t="-2492" b="-62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4A730FC8-76A9-599F-0E22-F9E4529047AB}"/>
                  </a:ext>
                </a:extLst>
              </p:cNvPr>
              <p:cNvSpPr txBox="1"/>
              <p:nvPr/>
            </p:nvSpPr>
            <p:spPr>
              <a:xfrm>
                <a:off x="-176409" y="6796446"/>
                <a:ext cx="10090430" cy="12873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n-US" altLang="ja-JP" sz="3200" b="0" i="1" smtClean="0">
                              <a:latin typeface="Cambria Math" panose="02040503050406030204" pitchFamily="18" charset="0"/>
                              <a:ea typeface="Cambria Math" panose="02040503050406030204" pitchFamily="18" charset="0"/>
                            </a:rPr>
                          </m:ctrlPr>
                        </m:eqArrPr>
                        <m:e>
                          <m:r>
                            <a:rPr lang="en-US" altLang="ja-JP" sz="3200" i="1" smtClean="0">
                              <a:latin typeface="Cambria Math" panose="02040503050406030204" pitchFamily="18" charset="0"/>
                              <a:ea typeface="Cambria Math" panose="02040503050406030204" pitchFamily="18" charset="0"/>
                            </a:rPr>
                            <m:t>∆</m:t>
                          </m:r>
                          <m:sSubSup>
                            <m:sSubSupPr>
                              <m:ctrlPr>
                                <a:rPr lang="en-US" altLang="ja-JP" sz="3200" i="1">
                                  <a:latin typeface="Cambria Math" panose="02040503050406030204" pitchFamily="18" charset="0"/>
                                  <a:ea typeface="Cambria Math" panose="02040503050406030204" pitchFamily="18" charset="0"/>
                                </a:rPr>
                              </m:ctrlPr>
                            </m:sSubSupPr>
                            <m:e>
                              <m:r>
                                <a:rPr lang="en-US" altLang="ja-JP" sz="3200" i="1">
                                  <a:latin typeface="Cambria Math" panose="02040503050406030204" pitchFamily="18" charset="0"/>
                                  <a:ea typeface="Cambria Math" panose="02040503050406030204" pitchFamily="18" charset="0"/>
                                </a:rPr>
                                <m:t>𝑞</m:t>
                              </m:r>
                            </m:e>
                            <m:sub>
                              <m:r>
                                <a:rPr lang="en-US" altLang="ja-JP" sz="3200" i="1">
                                  <a:latin typeface="Cambria Math" panose="02040503050406030204" pitchFamily="18" charset="0"/>
                                  <a:ea typeface="Cambria Math" panose="02040503050406030204" pitchFamily="18" charset="0"/>
                                </a:rPr>
                                <m:t>𝑝</m:t>
                              </m:r>
                            </m:sub>
                            <m:sup>
                              <m:r>
                                <a:rPr lang="en-US" altLang="ja-JP" sz="3200" i="1">
                                  <a:latin typeface="Cambria Math" panose="02040503050406030204" pitchFamily="18" charset="0"/>
                                  <a:ea typeface="Cambria Math" panose="02040503050406030204" pitchFamily="18" charset="0"/>
                                </a:rPr>
                                <m:t>𝑑</m:t>
                              </m:r>
                            </m:sup>
                          </m:sSubSup>
                          <m:r>
                            <a:rPr kumimoji="1" lang="en-US" altLang="ja-JP" sz="3200" b="0" i="1" smtClean="0">
                              <a:latin typeface="Cambria Math" panose="02040503050406030204" pitchFamily="18" charset="0"/>
                              <a:ea typeface="Cambria Math" panose="02040503050406030204" pitchFamily="18" charset="0"/>
                            </a:rPr>
                            <m:t>=</m:t>
                          </m:r>
                          <m:nary>
                            <m:naryPr>
                              <m:chr m:val="∑"/>
                              <m:supHide m:val="on"/>
                              <m:ctrlPr>
                                <a:rPr kumimoji="1" lang="en-US" altLang="ja-JP" sz="3200" b="0" i="1" smtClean="0">
                                  <a:latin typeface="Cambria Math" panose="02040503050406030204" pitchFamily="18" charset="0"/>
                                  <a:ea typeface="Cambria Math" panose="02040503050406030204" pitchFamily="18" charset="0"/>
                                </a:rPr>
                              </m:ctrlPr>
                            </m:naryPr>
                            <m:sub>
                              <m:r>
                                <m:rPr>
                                  <m:brk m:alnAt="7"/>
                                </m:rPr>
                                <a:rPr kumimoji="1" lang="en-US" altLang="ja-JP" sz="3200" b="0" i="1" smtClean="0">
                                  <a:latin typeface="Cambria Math" panose="02040503050406030204" pitchFamily="18" charset="0"/>
                                  <a:ea typeface="Cambria Math" panose="02040503050406030204" pitchFamily="18" charset="0"/>
                                </a:rPr>
                                <m:t>𝑖</m:t>
                              </m:r>
                            </m:sub>
                            <m:sup/>
                            <m:e>
                              <m:sSubSup>
                                <m:sSubSupPr>
                                  <m:ctrlPr>
                                    <a:rPr lang="en-US" altLang="ja-JP" sz="3200" i="1">
                                      <a:latin typeface="Cambria Math" panose="02040503050406030204" pitchFamily="18" charset="0"/>
                                      <a:ea typeface="Cambria Math" panose="02040503050406030204" pitchFamily="18" charset="0"/>
                                    </a:rPr>
                                  </m:ctrlPr>
                                </m:sSubSupPr>
                                <m:e>
                                  <m:r>
                                    <a:rPr lang="en-US" altLang="ja-JP" sz="3200" i="1">
                                      <a:latin typeface="Cambria Math" panose="02040503050406030204" pitchFamily="18" charset="0"/>
                                      <a:ea typeface="Cambria Math" panose="02040503050406030204" pitchFamily="18" charset="0"/>
                                    </a:rPr>
                                    <m:t>𝑒</m:t>
                                  </m:r>
                                </m:e>
                                <m:sub>
                                  <m:r>
                                    <a:rPr lang="en-US" altLang="ja-JP" sz="3200" b="0" i="1" smtClean="0">
                                      <a:latin typeface="Cambria Math" panose="02040503050406030204" pitchFamily="18" charset="0"/>
                                      <a:ea typeface="Cambria Math" panose="02040503050406030204" pitchFamily="18" charset="0"/>
                                    </a:rPr>
                                    <m:t>𝑖</m:t>
                                  </m:r>
                                </m:sub>
                                <m:sup>
                                  <m:r>
                                    <a:rPr lang="en-US" altLang="ja-JP" sz="3200" i="1">
                                      <a:latin typeface="Cambria Math" panose="02040503050406030204" pitchFamily="18" charset="0"/>
                                      <a:ea typeface="Cambria Math" panose="02040503050406030204" pitchFamily="18" charset="0"/>
                                    </a:rPr>
                                    <m:t>𝑑</m:t>
                                  </m:r>
                                </m:sup>
                              </m:sSubSup>
                              <m:sSub>
                                <m:sSubPr>
                                  <m:ctrlPr>
                                    <a:rPr lang="en-US" altLang="ja-JP" sz="3200" i="1">
                                      <a:latin typeface="Cambria Math" panose="02040503050406030204" pitchFamily="18" charset="0"/>
                                      <a:ea typeface="Cambria Math" panose="02040503050406030204" pitchFamily="18" charset="0"/>
                                    </a:rPr>
                                  </m:ctrlPr>
                                </m:sSubPr>
                                <m:e>
                                  <m:r>
                                    <a:rPr lang="en-US" altLang="ja-JP" sz="3200" i="1">
                                      <a:latin typeface="Cambria Math" panose="02040503050406030204" pitchFamily="18" charset="0"/>
                                      <a:ea typeface="Cambria Math" panose="02040503050406030204" pitchFamily="18" charset="0"/>
                                    </a:rPr>
                                    <m:t>𝑦</m:t>
                                  </m:r>
                                </m:e>
                                <m:sub>
                                  <m:r>
                                    <a:rPr lang="en-US" altLang="ja-JP" sz="3200" b="0" i="1" smtClean="0">
                                      <a:latin typeface="Cambria Math" panose="02040503050406030204" pitchFamily="18" charset="0"/>
                                      <a:ea typeface="Cambria Math" panose="02040503050406030204" pitchFamily="18" charset="0"/>
                                    </a:rPr>
                                    <m:t>𝑖</m:t>
                                  </m:r>
                                  <m:r>
                                    <a:rPr lang="en-US" altLang="ja-JP" sz="3200" i="1">
                                      <a:latin typeface="Cambria Math" panose="02040503050406030204" pitchFamily="18" charset="0"/>
                                      <a:ea typeface="Cambria Math" panose="02040503050406030204" pitchFamily="18" charset="0"/>
                                    </a:rPr>
                                    <m:t>,</m:t>
                                  </m:r>
                                  <m:r>
                                    <a:rPr lang="en-US" altLang="ja-JP" sz="3200" i="1">
                                      <a:latin typeface="Cambria Math" panose="02040503050406030204" pitchFamily="18" charset="0"/>
                                      <a:ea typeface="Cambria Math" panose="02040503050406030204" pitchFamily="18" charset="0"/>
                                    </a:rPr>
                                    <m:t>𝑘</m:t>
                                  </m:r>
                                </m:sub>
                              </m:sSub>
                              <m:sSub>
                                <m:sSubPr>
                                  <m:ctrlPr>
                                    <a:rPr lang="en-US" altLang="ja-JP" sz="3200" i="1">
                                      <a:latin typeface="Cambria Math" panose="02040503050406030204" pitchFamily="18" charset="0"/>
                                      <a:ea typeface="Cambria Math" panose="02040503050406030204" pitchFamily="18" charset="0"/>
                                    </a:rPr>
                                  </m:ctrlPr>
                                </m:sSubPr>
                                <m:e>
                                  <m:r>
                                    <a:rPr lang="en-US" altLang="ja-JP" sz="3200" b="0" i="1" smtClean="0">
                                      <a:latin typeface="Cambria Math" panose="02040503050406030204" pitchFamily="18" charset="0"/>
                                      <a:ea typeface="Cambria Math" panose="02040503050406030204" pitchFamily="18" charset="0"/>
                                    </a:rPr>
                                    <m:t>h</m:t>
                                  </m:r>
                                </m:e>
                                <m:sub>
                                  <m:r>
                                    <a:rPr lang="en-US" altLang="ja-JP" sz="3200" i="1">
                                      <a:latin typeface="Cambria Math" panose="02040503050406030204" pitchFamily="18" charset="0"/>
                                      <a:ea typeface="Cambria Math" panose="02040503050406030204" pitchFamily="18" charset="0"/>
                                    </a:rPr>
                                    <m:t>𝑘</m:t>
                                  </m:r>
                                </m:sub>
                              </m:sSub>
                            </m:e>
                          </m:nary>
                          <m:r>
                            <a:rPr lang="en-US" altLang="ja-JP" sz="3200" i="1">
                              <a:latin typeface="Cambria Math" panose="02040503050406030204" pitchFamily="18" charset="0"/>
                              <a:ea typeface="Cambria Math" panose="02040503050406030204" pitchFamily="18" charset="0"/>
                            </a:rPr>
                            <m:t>−</m:t>
                          </m:r>
                          <m:nary>
                            <m:naryPr>
                              <m:chr m:val="∑"/>
                              <m:supHide m:val="on"/>
                              <m:ctrlPr>
                                <a:rPr lang="en-US" altLang="ja-JP" sz="3200" i="1">
                                  <a:latin typeface="Cambria Math" panose="02040503050406030204" pitchFamily="18" charset="0"/>
                                  <a:ea typeface="Cambria Math" panose="02040503050406030204" pitchFamily="18" charset="0"/>
                                </a:rPr>
                              </m:ctrlPr>
                            </m:naryPr>
                            <m:sub>
                              <m:r>
                                <m:rPr>
                                  <m:brk m:alnAt="7"/>
                                </m:rPr>
                                <a:rPr lang="en-US" altLang="ja-JP" sz="3200" b="0" i="1" smtClean="0">
                                  <a:latin typeface="Cambria Math" panose="02040503050406030204" pitchFamily="18" charset="0"/>
                                  <a:ea typeface="Cambria Math" panose="02040503050406030204" pitchFamily="18" charset="0"/>
                                </a:rPr>
                                <m:t>𝑖</m:t>
                              </m:r>
                            </m:sub>
                            <m:sup/>
                            <m:e>
                              <m:sSubSup>
                                <m:sSubSupPr>
                                  <m:ctrlPr>
                                    <a:rPr lang="en-US" altLang="ja-JP" sz="3200" i="1">
                                      <a:latin typeface="Cambria Math" panose="02040503050406030204" pitchFamily="18" charset="0"/>
                                      <a:ea typeface="Cambria Math" panose="02040503050406030204" pitchFamily="18" charset="0"/>
                                    </a:rPr>
                                  </m:ctrlPr>
                                </m:sSubSupPr>
                                <m:e>
                                  <m:r>
                                    <a:rPr lang="en-US" altLang="ja-JP" sz="3200" i="1">
                                      <a:latin typeface="Cambria Math" panose="02040503050406030204" pitchFamily="18" charset="0"/>
                                      <a:ea typeface="Cambria Math" panose="02040503050406030204" pitchFamily="18" charset="0"/>
                                    </a:rPr>
                                    <m:t>𝑒</m:t>
                                  </m:r>
                                </m:e>
                                <m:sub>
                                  <m:r>
                                    <a:rPr lang="en-US" altLang="ja-JP" sz="3200" b="0" i="1" smtClean="0">
                                      <a:latin typeface="Cambria Math" panose="02040503050406030204" pitchFamily="18" charset="0"/>
                                      <a:ea typeface="Cambria Math" panose="02040503050406030204" pitchFamily="18" charset="0"/>
                                    </a:rPr>
                                    <m:t>𝑖</m:t>
                                  </m:r>
                                </m:sub>
                                <m:sup>
                                  <m:r>
                                    <a:rPr lang="en-US" altLang="ja-JP" sz="3200" i="1">
                                      <a:latin typeface="Cambria Math" panose="02040503050406030204" pitchFamily="18" charset="0"/>
                                      <a:ea typeface="Cambria Math" panose="02040503050406030204" pitchFamily="18" charset="0"/>
                                    </a:rPr>
                                    <m:t>𝑑</m:t>
                                  </m:r>
                                </m:sup>
                              </m:sSubSup>
                              <m:sSub>
                                <m:sSubPr>
                                  <m:ctrlPr>
                                    <a:rPr lang="en-US" altLang="ja-JP" sz="3200" i="1">
                                      <a:latin typeface="Cambria Math" panose="02040503050406030204" pitchFamily="18" charset="0"/>
                                      <a:ea typeface="Cambria Math" panose="02040503050406030204" pitchFamily="18" charset="0"/>
                                    </a:rPr>
                                  </m:ctrlPr>
                                </m:sSubPr>
                                <m:e>
                                  <m:r>
                                    <a:rPr lang="en-US" altLang="ja-JP" sz="3200" i="1">
                                      <a:latin typeface="Cambria Math" panose="02040503050406030204" pitchFamily="18" charset="0"/>
                                      <a:ea typeface="Cambria Math" panose="02040503050406030204" pitchFamily="18" charset="0"/>
                                    </a:rPr>
                                    <m:t>𝑦</m:t>
                                  </m:r>
                                </m:e>
                                <m:sub>
                                  <m:r>
                                    <a:rPr lang="en-US" altLang="ja-JP" sz="3200" b="0" i="1" smtClean="0">
                                      <a:latin typeface="Cambria Math" panose="02040503050406030204" pitchFamily="18" charset="0"/>
                                      <a:ea typeface="Cambria Math" panose="02040503050406030204" pitchFamily="18" charset="0"/>
                                    </a:rPr>
                                    <m:t>𝑖</m:t>
                                  </m:r>
                                  <m:r>
                                    <a:rPr lang="en-US" altLang="ja-JP" sz="3200" i="1">
                                      <a:latin typeface="Cambria Math" panose="02040503050406030204" pitchFamily="18" charset="0"/>
                                      <a:ea typeface="Cambria Math" panose="02040503050406030204" pitchFamily="18" charset="0"/>
                                    </a:rPr>
                                    <m:t>,</m:t>
                                  </m:r>
                                  <m:r>
                                    <a:rPr lang="en-US" altLang="ja-JP" sz="3200" i="1">
                                      <a:latin typeface="Cambria Math" panose="02040503050406030204" pitchFamily="18" charset="0"/>
                                      <a:ea typeface="Cambria Math" panose="02040503050406030204" pitchFamily="18" charset="0"/>
                                    </a:rPr>
                                    <m:t>𝑡</m:t>
                                  </m:r>
                                </m:sub>
                              </m:sSub>
                              <m:sSub>
                                <m:sSubPr>
                                  <m:ctrlPr>
                                    <a:rPr lang="en-US" altLang="ja-JP" sz="3200" i="1">
                                      <a:latin typeface="Cambria Math" panose="02040503050406030204" pitchFamily="18" charset="0"/>
                                      <a:ea typeface="Cambria Math" panose="02040503050406030204" pitchFamily="18" charset="0"/>
                                    </a:rPr>
                                  </m:ctrlPr>
                                </m:sSubPr>
                                <m:e>
                                  <m:r>
                                    <a:rPr lang="en-US" altLang="ja-JP" sz="3200" i="1">
                                      <a:latin typeface="Cambria Math" panose="02040503050406030204" pitchFamily="18" charset="0"/>
                                      <a:ea typeface="Cambria Math" panose="02040503050406030204" pitchFamily="18" charset="0"/>
                                    </a:rPr>
                                    <m:t>𝑑</m:t>
                                  </m:r>
                                </m:e>
                                <m:sub>
                                  <m:r>
                                    <a:rPr lang="en-US" altLang="ja-JP" sz="3200" i="1">
                                      <a:latin typeface="Cambria Math" panose="02040503050406030204" pitchFamily="18" charset="0"/>
                                      <a:ea typeface="Cambria Math" panose="02040503050406030204" pitchFamily="18" charset="0"/>
                                    </a:rPr>
                                    <m:t>𝑡</m:t>
                                  </m:r>
                                </m:sub>
                              </m:sSub>
                            </m:e>
                          </m:nary>
                          <m:r>
                            <a:rPr lang="en-US" altLang="ja-JP" sz="3200" b="0" i="1" smtClean="0">
                              <a:latin typeface="Cambria Math" panose="02040503050406030204" pitchFamily="18" charset="0"/>
                              <a:ea typeface="Cambria Math" panose="02040503050406030204" pitchFamily="18" charset="0"/>
                            </a:rPr>
                            <m:t>###(5)</m:t>
                          </m:r>
                        </m:e>
                      </m:eqArr>
                    </m:oMath>
                  </m:oMathPara>
                </a14:m>
                <a:endParaRPr lang="en-US" altLang="ja-JP" sz="3200" b="0" dirty="0">
                  <a:ea typeface="Cambria Math" panose="02040503050406030204" pitchFamily="18" charset="0"/>
                </a:endParaRPr>
              </a:p>
            </p:txBody>
          </p:sp>
        </mc:Choice>
        <mc:Fallback xmlns="">
          <p:sp>
            <p:nvSpPr>
              <p:cNvPr id="9" name="テキスト ボックス 8">
                <a:extLst>
                  <a:ext uri="{FF2B5EF4-FFF2-40B4-BE49-F238E27FC236}">
                    <a16:creationId xmlns:a16="http://schemas.microsoft.com/office/drawing/2014/main" id="{4A730FC8-76A9-599F-0E22-F9E4529047AB}"/>
                  </a:ext>
                </a:extLst>
              </p:cNvPr>
              <p:cNvSpPr txBox="1">
                <a:spLocks noRot="1" noChangeAspect="1" noMove="1" noResize="1" noEditPoints="1" noAdjustHandles="1" noChangeArrowheads="1" noChangeShapeType="1" noTextEdit="1"/>
              </p:cNvSpPr>
              <p:nvPr/>
            </p:nvSpPr>
            <p:spPr>
              <a:xfrm>
                <a:off x="-176409" y="6796446"/>
                <a:ext cx="10090430" cy="1287340"/>
              </a:xfrm>
              <a:prstGeom prst="rect">
                <a:avLst/>
              </a:prstGeom>
              <a:blipFill>
                <a:blip r:embed="rId7"/>
                <a:stretch>
                  <a:fillRect/>
                </a:stretch>
              </a:blipFill>
            </p:spPr>
            <p:txBody>
              <a:bodyPr/>
              <a:lstStyle/>
              <a:p>
                <a:r>
                  <a:rPr lang="ja-JP" altLang="en-US">
                    <a:noFill/>
                  </a:rPr>
                  <a:t> </a:t>
                </a:r>
              </a:p>
            </p:txBody>
          </p:sp>
        </mc:Fallback>
      </mc:AlternateContent>
      <p:pic>
        <p:nvPicPr>
          <p:cNvPr id="15" name="図 14">
            <a:extLst>
              <a:ext uri="{FF2B5EF4-FFF2-40B4-BE49-F238E27FC236}">
                <a16:creationId xmlns:a16="http://schemas.microsoft.com/office/drawing/2014/main" id="{AE505B2B-6669-1C08-FE13-103200A484D9}"/>
              </a:ext>
            </a:extLst>
          </p:cNvPr>
          <p:cNvPicPr>
            <a:picLocks noChangeAspect="1"/>
          </p:cNvPicPr>
          <p:nvPr/>
        </p:nvPicPr>
        <p:blipFill>
          <a:blip r:embed="rId8"/>
          <a:stretch>
            <a:fillRect/>
          </a:stretch>
        </p:blipFill>
        <p:spPr>
          <a:xfrm>
            <a:off x="911564" y="1246905"/>
            <a:ext cx="10089754" cy="1286367"/>
          </a:xfrm>
          <a:prstGeom prst="rect">
            <a:avLst/>
          </a:prstGeom>
        </p:spPr>
      </p:pic>
    </p:spTree>
    <p:extLst>
      <p:ext uri="{BB962C8B-B14F-4D97-AF65-F5344CB8AC3E}">
        <p14:creationId xmlns:p14="http://schemas.microsoft.com/office/powerpoint/2010/main" val="741859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1C63C-4294-A152-88F5-366CCB61DC11}"/>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C91CF29-FCBD-C74B-762B-5E28CAB1D609}"/>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877ED6C1-567B-F31E-9A97-87662E52A481}"/>
              </a:ext>
            </a:extLst>
          </p:cNvPr>
          <p:cNvSpPr txBox="1"/>
          <p:nvPr/>
        </p:nvSpPr>
        <p:spPr>
          <a:xfrm>
            <a:off x="0" y="61554"/>
            <a:ext cx="8449749" cy="584775"/>
          </a:xfrm>
          <a:prstGeom prst="rect">
            <a:avLst/>
          </a:prstGeom>
          <a:noFill/>
        </p:spPr>
        <p:txBody>
          <a:bodyPr wrap="none" rtlCol="0">
            <a:spAutoFit/>
          </a:bodyPr>
          <a:lstStyle/>
          <a:p>
            <a:r>
              <a:rPr kumimoji="1" lang="en-US" altLang="ja-JP" sz="3200" dirty="0">
                <a:latin typeface="Times New Roman" panose="02020603050405020304" pitchFamily="18" charset="0"/>
              </a:rPr>
              <a:t>3. </a:t>
            </a:r>
            <a:r>
              <a:rPr lang="en-US" altLang="ja-JP" sz="3200" dirty="0">
                <a:latin typeface="Times New Roman" panose="02020603050405020304" pitchFamily="18" charset="0"/>
              </a:rPr>
              <a:t>Methodology - Estimation of  CO</a:t>
            </a:r>
            <a:r>
              <a:rPr lang="en-US" altLang="ja-JP" sz="3200" baseline="-25000" dirty="0">
                <a:latin typeface="Times New Roman" panose="02020603050405020304" pitchFamily="18" charset="0"/>
              </a:rPr>
              <a:t>2</a:t>
            </a:r>
            <a:r>
              <a:rPr lang="en-US" altLang="ja-JP" sz="3200" dirty="0">
                <a:latin typeface="Times New Roman" panose="02020603050405020304" pitchFamily="18" charset="0"/>
              </a:rPr>
              <a:t> emissions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777A9077-F67C-8656-5D6B-4FD8A6210600}"/>
              </a:ext>
            </a:extLst>
          </p:cNvPr>
          <p:cNvSpPr txBox="1"/>
          <p:nvPr/>
        </p:nvSpPr>
        <p:spPr>
          <a:xfrm>
            <a:off x="11700235" y="61554"/>
            <a:ext cx="595035" cy="584775"/>
          </a:xfrm>
          <a:prstGeom prst="rect">
            <a:avLst/>
          </a:prstGeom>
          <a:noFill/>
        </p:spPr>
        <p:txBody>
          <a:bodyPr wrap="none" rtlCol="0">
            <a:spAutoFit/>
          </a:bodyPr>
          <a:lstStyle/>
          <a:p>
            <a:r>
              <a:rPr lang="en-US" altLang="ja-JP" sz="3200" dirty="0">
                <a:latin typeface="Times New Roman" panose="02020603050405020304" pitchFamily="18" charset="0"/>
              </a:rPr>
              <a:t>13</a:t>
            </a:r>
            <a:endParaRPr kumimoji="1" lang="ja-JP" altLang="en-US" sz="3200" dirty="0">
              <a:latin typeface="Times New Roman" panose="02020603050405020304" pitchFamily="18" charset="0"/>
            </a:endParaRPr>
          </a:p>
        </p:txBody>
      </p:sp>
      <p:sp>
        <p:nvSpPr>
          <p:cNvPr id="9" name="テキスト ボックス 8">
            <a:extLst>
              <a:ext uri="{FF2B5EF4-FFF2-40B4-BE49-F238E27FC236}">
                <a16:creationId xmlns:a16="http://schemas.microsoft.com/office/drawing/2014/main" id="{DBD304B5-1C65-E987-9985-525645EA67D3}"/>
              </a:ext>
            </a:extLst>
          </p:cNvPr>
          <p:cNvSpPr txBox="1"/>
          <p:nvPr/>
        </p:nvSpPr>
        <p:spPr>
          <a:xfrm>
            <a:off x="129089" y="707883"/>
            <a:ext cx="11876644" cy="584775"/>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Chage in total</a:t>
            </a:r>
            <a:r>
              <a:rPr kumimoji="1" lang="en-US" altLang="ja-JP" sz="3200" dirty="0">
                <a:latin typeface="Times New Roman" panose="02020603050405020304" pitchFamily="18" charset="0"/>
              </a:rPr>
              <a:t> CO</a:t>
            </a:r>
            <a:r>
              <a:rPr kumimoji="1" lang="en-US" altLang="ja-JP" sz="3200" baseline="-25000" dirty="0">
                <a:latin typeface="Times New Roman" panose="02020603050405020304" pitchFamily="18" charset="0"/>
              </a:rPr>
              <a:t>2 </a:t>
            </a:r>
            <a:r>
              <a:rPr kumimoji="1" lang="en-US" altLang="ja-JP" sz="3200" dirty="0">
                <a:latin typeface="Times New Roman" panose="02020603050405020304" pitchFamily="18" charset="0"/>
              </a:rPr>
              <a:t> emissions</a:t>
            </a:r>
            <a:endParaRPr kumimoji="1" lang="ja-JP" altLang="en-US" sz="3200" dirty="0">
              <a:latin typeface="Times New Roman" panose="02020603050405020304" pitchFamily="18" charset="0"/>
            </a:endParaRPr>
          </a:p>
        </p:txBody>
      </p:sp>
      <p:pic>
        <p:nvPicPr>
          <p:cNvPr id="12" name="図 11">
            <a:extLst>
              <a:ext uri="{FF2B5EF4-FFF2-40B4-BE49-F238E27FC236}">
                <a16:creationId xmlns:a16="http://schemas.microsoft.com/office/drawing/2014/main" id="{9D41435F-E148-C458-6039-C5B2AFAFF33B}"/>
              </a:ext>
            </a:extLst>
          </p:cNvPr>
          <p:cNvPicPr>
            <a:picLocks noChangeAspect="1"/>
          </p:cNvPicPr>
          <p:nvPr/>
        </p:nvPicPr>
        <p:blipFill>
          <a:blip r:embed="rId3"/>
          <a:stretch>
            <a:fillRect/>
          </a:stretch>
        </p:blipFill>
        <p:spPr>
          <a:xfrm>
            <a:off x="447138" y="4782206"/>
            <a:ext cx="5812746" cy="1896791"/>
          </a:xfrm>
          <a:prstGeom prst="rect">
            <a:avLst/>
          </a:prstGeom>
        </p:spPr>
      </p:pic>
      <p:pic>
        <p:nvPicPr>
          <p:cNvPr id="14" name="図 13">
            <a:extLst>
              <a:ext uri="{FF2B5EF4-FFF2-40B4-BE49-F238E27FC236}">
                <a16:creationId xmlns:a16="http://schemas.microsoft.com/office/drawing/2014/main" id="{F3568120-E60F-CDB0-15E0-70648E20FB6A}"/>
              </a:ext>
            </a:extLst>
          </p:cNvPr>
          <p:cNvPicPr>
            <a:picLocks noChangeAspect="1"/>
          </p:cNvPicPr>
          <p:nvPr/>
        </p:nvPicPr>
        <p:blipFill>
          <a:blip r:embed="rId4"/>
          <a:stretch>
            <a:fillRect/>
          </a:stretch>
        </p:blipFill>
        <p:spPr>
          <a:xfrm>
            <a:off x="7055820" y="5125166"/>
            <a:ext cx="4839076" cy="1553831"/>
          </a:xfrm>
          <a:prstGeom prst="rect">
            <a:avLst/>
          </a:prstGeom>
        </p:spPr>
      </p:pic>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72E0C003-4CE0-D63F-8C45-ABAB1D8D924B}"/>
                  </a:ext>
                </a:extLst>
              </p:cNvPr>
              <p:cNvSpPr txBox="1"/>
              <p:nvPr/>
            </p:nvSpPr>
            <p:spPr>
              <a:xfrm>
                <a:off x="1542564" y="1579647"/>
                <a:ext cx="9806017" cy="6238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eqArr>
                        <m:eqArrPr>
                          <m:ctrlPr>
                            <a:rPr kumimoji="1" lang="en-US" altLang="ja-US" sz="3200" i="1" smtClean="0">
                              <a:latin typeface="Cambria Math" panose="02040503050406030204" pitchFamily="18" charset="0"/>
                              <a:ea typeface="Cambria Math" panose="02040503050406030204" pitchFamily="18" charset="0"/>
                            </a:rPr>
                          </m:ctrlPr>
                        </m:eqArrPr>
                        <m:e>
                          <m:r>
                            <m:rPr>
                              <m:sty m:val="p"/>
                            </m:rPr>
                            <a:rPr kumimoji="1" lang="el-GR" altLang="ja-US" sz="3200" i="1" smtClean="0">
                              <a:latin typeface="Cambria Math" panose="02040503050406030204" pitchFamily="18" charset="0"/>
                              <a:ea typeface="Cambria Math" panose="02040503050406030204" pitchFamily="18" charset="0"/>
                            </a:rPr>
                            <m:t>Δ</m:t>
                          </m:r>
                          <m:sSubSup>
                            <m:sSubSupPr>
                              <m:ctrlPr>
                                <a:rPr kumimoji="1" lang="ja-US" altLang="en-US" sz="3200" i="1" smtClean="0">
                                  <a:latin typeface="Cambria Math" panose="02040503050406030204" pitchFamily="18" charset="0"/>
                                  <a:ea typeface="Cambria Math" panose="02040503050406030204" pitchFamily="18" charset="0"/>
                                </a:rPr>
                              </m:ctrlPr>
                            </m:sSubSupPr>
                            <m:e>
                              <m:r>
                                <a:rPr kumimoji="1" lang="en-US" altLang="ja-US" sz="3200" b="0" i="1" smtClean="0">
                                  <a:latin typeface="Cambria Math" panose="02040503050406030204" pitchFamily="18" charset="0"/>
                                  <a:ea typeface="Cambria Math" panose="02040503050406030204" pitchFamily="18" charset="0"/>
                                </a:rPr>
                                <m:t>𝑞</m:t>
                              </m:r>
                            </m:e>
                            <m:sub>
                              <m:r>
                                <a:rPr kumimoji="1" lang="en-US" altLang="ja-US" sz="3200" b="0" i="1" smtClean="0">
                                  <a:latin typeface="Cambria Math" panose="02040503050406030204" pitchFamily="18" charset="0"/>
                                  <a:ea typeface="Cambria Math" panose="02040503050406030204" pitchFamily="18" charset="0"/>
                                </a:rPr>
                                <m:t>𝑝</m:t>
                              </m:r>
                            </m:sub>
                            <m:sup>
                              <m:r>
                                <a:rPr kumimoji="1" lang="en-US" altLang="ja-US" sz="3200" b="0" i="1" smtClean="0">
                                  <a:latin typeface="Cambria Math" panose="02040503050406030204" pitchFamily="18" charset="0"/>
                                  <a:ea typeface="Cambria Math" panose="02040503050406030204" pitchFamily="18" charset="0"/>
                                </a:rPr>
                                <m:t>𝑒</m:t>
                              </m:r>
                            </m:sup>
                          </m:sSubSup>
                          <m:r>
                            <a:rPr kumimoji="1" lang="en-US" altLang="ja-US" sz="3200" b="0" i="1" smtClean="0">
                              <a:latin typeface="Cambria Math" panose="02040503050406030204" pitchFamily="18" charset="0"/>
                              <a:ea typeface="Cambria Math" panose="02040503050406030204" pitchFamily="18" charset="0"/>
                            </a:rPr>
                            <m:t>=</m:t>
                          </m:r>
                          <m:r>
                            <a:rPr kumimoji="1" lang="ja-JP" altLang="en-US" sz="3200" b="0" i="1" smtClean="0">
                              <a:latin typeface="Cambria Math" panose="02040503050406030204" pitchFamily="18" charset="0"/>
                              <a:ea typeface="Cambria Math" panose="02040503050406030204" pitchFamily="18" charset="0"/>
                            </a:rPr>
                            <m:t>　　　　</m:t>
                          </m:r>
                          <m:r>
                            <m:rPr>
                              <m:sty m:val="p"/>
                            </m:rPr>
                            <a:rPr lang="el-GR" altLang="ja-US" sz="3200" i="1">
                              <a:latin typeface="Cambria Math" panose="02040503050406030204" pitchFamily="18" charset="0"/>
                              <a:ea typeface="Cambria Math" panose="02040503050406030204" pitchFamily="18" charset="0"/>
                            </a:rPr>
                            <m:t>Δ</m:t>
                          </m:r>
                          <m:sSubSup>
                            <m:sSubSupPr>
                              <m:ctrlPr>
                                <a:rPr lang="ja-US" altLang="en-US" sz="3200" i="1">
                                  <a:latin typeface="Cambria Math" panose="02040503050406030204" pitchFamily="18" charset="0"/>
                                  <a:ea typeface="Cambria Math" panose="02040503050406030204" pitchFamily="18" charset="0"/>
                                </a:rPr>
                              </m:ctrlPr>
                            </m:sSubSupPr>
                            <m:e>
                              <m:r>
                                <a:rPr lang="en-US" altLang="ja-US" sz="3200" i="1">
                                  <a:latin typeface="Cambria Math" panose="02040503050406030204" pitchFamily="18" charset="0"/>
                                  <a:ea typeface="Cambria Math" panose="02040503050406030204" pitchFamily="18" charset="0"/>
                                </a:rPr>
                                <m:t>𝑞</m:t>
                              </m:r>
                            </m:e>
                            <m:sub>
                              <m:r>
                                <a:rPr lang="en-US" altLang="ja-US" sz="3200" i="1">
                                  <a:latin typeface="Cambria Math" panose="02040503050406030204" pitchFamily="18" charset="0"/>
                                  <a:ea typeface="Cambria Math" panose="02040503050406030204" pitchFamily="18" charset="0"/>
                                </a:rPr>
                                <m:t>𝑝</m:t>
                              </m:r>
                            </m:sub>
                            <m:sup>
                              <m:r>
                                <a:rPr lang="en-US" altLang="ja-US" sz="3200" b="0" i="1" smtClean="0">
                                  <a:latin typeface="Cambria Math" panose="02040503050406030204" pitchFamily="18" charset="0"/>
                                  <a:ea typeface="Cambria Math" panose="02040503050406030204" pitchFamily="18" charset="0"/>
                                </a:rPr>
                                <m:t>𝑠</m:t>
                              </m:r>
                            </m:sup>
                          </m:sSubSup>
                          <m:r>
                            <a:rPr lang="ja-JP" altLang="en-US" sz="3200" b="0" i="1" smtClean="0">
                              <a:latin typeface="Cambria Math" panose="02040503050406030204" pitchFamily="18" charset="0"/>
                              <a:ea typeface="Cambria Math" panose="02040503050406030204" pitchFamily="18" charset="0"/>
                            </a:rPr>
                            <m:t>　　　</m:t>
                          </m:r>
                          <m:r>
                            <a:rPr lang="en-US" altLang="ja-US" sz="3200" b="0" i="1" smtClean="0">
                              <a:latin typeface="Cambria Math" panose="02040503050406030204" pitchFamily="18" charset="0"/>
                              <a:ea typeface="Cambria Math" panose="02040503050406030204" pitchFamily="18" charset="0"/>
                            </a:rPr>
                            <m:t>+</m:t>
                          </m:r>
                          <m:r>
                            <a:rPr lang="ja-JP" altLang="en-US" sz="3200" b="0" i="1" smtClean="0">
                              <a:latin typeface="Cambria Math" panose="02040503050406030204" pitchFamily="18" charset="0"/>
                              <a:ea typeface="Cambria Math" panose="02040503050406030204" pitchFamily="18" charset="0"/>
                            </a:rPr>
                            <m:t>　　　</m:t>
                          </m:r>
                          <m:r>
                            <m:rPr>
                              <m:sty m:val="p"/>
                            </m:rPr>
                            <a:rPr lang="el-GR" altLang="ja-US" sz="3200" i="1">
                              <a:latin typeface="Cambria Math" panose="02040503050406030204" pitchFamily="18" charset="0"/>
                              <a:ea typeface="Cambria Math" panose="02040503050406030204" pitchFamily="18" charset="0"/>
                            </a:rPr>
                            <m:t>Δ</m:t>
                          </m:r>
                          <m:sSubSup>
                            <m:sSubSupPr>
                              <m:ctrlPr>
                                <a:rPr lang="ja-US" altLang="en-US" sz="3200" i="1">
                                  <a:latin typeface="Cambria Math" panose="02040503050406030204" pitchFamily="18" charset="0"/>
                                  <a:ea typeface="Cambria Math" panose="02040503050406030204" pitchFamily="18" charset="0"/>
                                </a:rPr>
                              </m:ctrlPr>
                            </m:sSubSupPr>
                            <m:e>
                              <m:r>
                                <a:rPr lang="en-US" altLang="ja-US" sz="3200" i="1">
                                  <a:latin typeface="Cambria Math" panose="02040503050406030204" pitchFamily="18" charset="0"/>
                                  <a:ea typeface="Cambria Math" panose="02040503050406030204" pitchFamily="18" charset="0"/>
                                </a:rPr>
                                <m:t>𝑞</m:t>
                              </m:r>
                            </m:e>
                            <m:sub>
                              <m:r>
                                <a:rPr lang="en-US" altLang="ja-US" sz="3200" i="1">
                                  <a:latin typeface="Cambria Math" panose="02040503050406030204" pitchFamily="18" charset="0"/>
                                  <a:ea typeface="Cambria Math" panose="02040503050406030204" pitchFamily="18" charset="0"/>
                                </a:rPr>
                                <m:t>𝑝</m:t>
                              </m:r>
                            </m:sub>
                            <m:sup>
                              <m:r>
                                <a:rPr lang="en-US" altLang="ja-US" sz="3200" b="0" i="1" smtClean="0">
                                  <a:latin typeface="Cambria Math" panose="02040503050406030204" pitchFamily="18" charset="0"/>
                                  <a:ea typeface="Cambria Math" panose="02040503050406030204" pitchFamily="18" charset="0"/>
                                </a:rPr>
                                <m:t>𝑑</m:t>
                              </m:r>
                            </m:sup>
                          </m:sSubSup>
                          <m:r>
                            <a:rPr lang="ja-JP" altLang="en-US" sz="3200" b="0" i="1" smtClean="0">
                              <a:latin typeface="Cambria Math" panose="02040503050406030204" pitchFamily="18" charset="0"/>
                              <a:ea typeface="Cambria Math" panose="02040503050406030204" pitchFamily="18" charset="0"/>
                            </a:rPr>
                            <m:t>　　　</m:t>
                          </m:r>
                          <m:r>
                            <a:rPr lang="en-US" altLang="ja-US" sz="3200" i="1">
                              <a:latin typeface="Cambria Math" panose="02040503050406030204" pitchFamily="18" charset="0"/>
                              <a:ea typeface="Cambria Math" panose="02040503050406030204" pitchFamily="18" charset="0"/>
                            </a:rPr>
                            <m:t>#</m:t>
                          </m:r>
                          <m:d>
                            <m:dPr>
                              <m:ctrlPr>
                                <a:rPr lang="en-US" altLang="ja-US" sz="3200" b="0" i="1" smtClean="0">
                                  <a:latin typeface="Cambria Math" panose="02040503050406030204" pitchFamily="18" charset="0"/>
                                  <a:ea typeface="Cambria Math" panose="02040503050406030204" pitchFamily="18" charset="0"/>
                                </a:rPr>
                              </m:ctrlPr>
                            </m:dPr>
                            <m:e>
                              <m:r>
                                <a:rPr lang="en-US" altLang="ja-US" sz="3200" b="0" i="1" smtClean="0">
                                  <a:latin typeface="Cambria Math" panose="02040503050406030204" pitchFamily="18" charset="0"/>
                                  <a:ea typeface="Cambria Math" panose="02040503050406030204" pitchFamily="18" charset="0"/>
                                </a:rPr>
                                <m:t>6</m:t>
                              </m:r>
                            </m:e>
                          </m:d>
                        </m:e>
                      </m:eqArr>
                    </m:oMath>
                  </m:oMathPara>
                </a14:m>
                <a:endParaRPr lang="en-US" altLang="ja-US" sz="3200" b="0" dirty="0">
                  <a:ea typeface="Cambria Math" panose="02040503050406030204" pitchFamily="18" charset="0"/>
                </a:endParaRPr>
              </a:p>
            </p:txBody>
          </p:sp>
        </mc:Choice>
        <mc:Fallback xmlns="">
          <p:sp>
            <p:nvSpPr>
              <p:cNvPr id="6" name="テキスト ボックス 5">
                <a:extLst>
                  <a:ext uri="{FF2B5EF4-FFF2-40B4-BE49-F238E27FC236}">
                    <a16:creationId xmlns:a16="http://schemas.microsoft.com/office/drawing/2014/main" id="{72E0C003-4CE0-D63F-8C45-ABAB1D8D924B}"/>
                  </a:ext>
                </a:extLst>
              </p:cNvPr>
              <p:cNvSpPr txBox="1">
                <a:spLocks noRot="1" noChangeAspect="1" noMove="1" noResize="1" noEditPoints="1" noAdjustHandles="1" noChangeArrowheads="1" noChangeShapeType="1" noTextEdit="1"/>
              </p:cNvSpPr>
              <p:nvPr/>
            </p:nvSpPr>
            <p:spPr>
              <a:xfrm>
                <a:off x="1542564" y="1579647"/>
                <a:ext cx="9806017" cy="623825"/>
              </a:xfrm>
              <a:prstGeom prst="rect">
                <a:avLst/>
              </a:prstGeom>
              <a:blipFill>
                <a:blip r:embed="rId5"/>
                <a:stretch>
                  <a:fillRect b="-24000"/>
                </a:stretch>
              </a:blipFill>
            </p:spPr>
            <p:txBody>
              <a:bodyPr/>
              <a:lstStyle/>
              <a:p>
                <a:r>
                  <a:rPr lang="ja-US" altLang="en-US">
                    <a:noFill/>
                  </a:rPr>
                  <a:t> </a:t>
                </a:r>
              </a:p>
            </p:txBody>
          </p:sp>
        </mc:Fallback>
      </mc:AlternateContent>
      <p:sp>
        <p:nvSpPr>
          <p:cNvPr id="7" name="正方形/長方形 6">
            <a:extLst>
              <a:ext uri="{FF2B5EF4-FFF2-40B4-BE49-F238E27FC236}">
                <a16:creationId xmlns:a16="http://schemas.microsoft.com/office/drawing/2014/main" id="{6342A427-6734-8CED-C316-97FAB186C02E}"/>
              </a:ext>
            </a:extLst>
          </p:cNvPr>
          <p:cNvSpPr/>
          <p:nvPr/>
        </p:nvSpPr>
        <p:spPr>
          <a:xfrm>
            <a:off x="2456481" y="2965001"/>
            <a:ext cx="7279038" cy="168539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AC9ED9E2-B4AC-5E2C-ECDB-EE1E70F121FB}"/>
                  </a:ext>
                </a:extLst>
              </p:cNvPr>
              <p:cNvSpPr txBox="1"/>
              <p:nvPr/>
            </p:nvSpPr>
            <p:spPr>
              <a:xfrm>
                <a:off x="2595550" y="3141913"/>
                <a:ext cx="7139969" cy="1710468"/>
              </a:xfrm>
              <a:prstGeom prst="rect">
                <a:avLst/>
              </a:prstGeom>
              <a:noFill/>
            </p:spPr>
            <p:txBody>
              <a:bodyPr wrap="square">
                <a:spAutoFit/>
              </a:bodyPr>
              <a:lstStyle/>
              <a:p>
                <a14:m>
                  <m:oMath xmlns:m="http://schemas.openxmlformats.org/officeDocument/2006/math">
                    <m:r>
                      <m:rPr>
                        <m:sty m:val="p"/>
                      </m:rPr>
                      <a:rPr lang="el-GR" altLang="ja-US" sz="2400" i="1" smtClean="0">
                        <a:latin typeface="Cambria Math" panose="02040503050406030204" pitchFamily="18" charset="0"/>
                        <a:ea typeface="Cambria Math" panose="02040503050406030204" pitchFamily="18" charset="0"/>
                      </a:rPr>
                      <m:t>Δ</m:t>
                    </m:r>
                    <m:sSubSup>
                      <m:sSubSupPr>
                        <m:ctrlPr>
                          <a:rPr lang="ja-US" altLang="en-US" sz="2400" i="1">
                            <a:latin typeface="Cambria Math" panose="02040503050406030204" pitchFamily="18" charset="0"/>
                            <a:ea typeface="Cambria Math" panose="02040503050406030204" pitchFamily="18" charset="0"/>
                          </a:rPr>
                        </m:ctrlPr>
                      </m:sSubSupPr>
                      <m:e>
                        <m:r>
                          <a:rPr lang="en-US" altLang="ja-US" sz="2400" i="1">
                            <a:latin typeface="Cambria Math" panose="02040503050406030204" pitchFamily="18" charset="0"/>
                            <a:ea typeface="Cambria Math" panose="02040503050406030204" pitchFamily="18" charset="0"/>
                          </a:rPr>
                          <m:t>𝑞</m:t>
                        </m:r>
                      </m:e>
                      <m:sub>
                        <m:r>
                          <a:rPr lang="en-US" altLang="ja-US" sz="2400" i="1">
                            <a:latin typeface="Cambria Math" panose="02040503050406030204" pitchFamily="18" charset="0"/>
                            <a:ea typeface="Cambria Math" panose="02040503050406030204" pitchFamily="18" charset="0"/>
                          </a:rPr>
                          <m:t>𝑝</m:t>
                        </m:r>
                      </m:sub>
                      <m:sup>
                        <m:r>
                          <a:rPr lang="en-US" altLang="ja-US" sz="2400" b="0" i="1" smtClean="0">
                            <a:latin typeface="Cambria Math" panose="02040503050406030204" pitchFamily="18" charset="0"/>
                            <a:ea typeface="Cambria Math" panose="02040503050406030204" pitchFamily="18" charset="0"/>
                          </a:rPr>
                          <m:t>𝑒</m:t>
                        </m:r>
                      </m:sup>
                    </m:sSubSup>
                  </m:oMath>
                </a14:m>
                <a:r>
                  <a:rPr lang="en-US" altLang="ja-US" sz="2400" i="1" dirty="0">
                    <a:latin typeface="Cambria Math" panose="02040503050406030204" pitchFamily="18" charset="0"/>
                    <a:ea typeface="Cambria Math" panose="02040503050406030204" pitchFamily="18" charset="0"/>
                  </a:rPr>
                  <a:t> </a:t>
                </a:r>
                <a:r>
                  <a:rPr lang="en-US" altLang="ja-US" sz="2400" dirty="0">
                    <a:latin typeface="Cambria Math" panose="02040503050406030204" pitchFamily="18" charset="0"/>
                    <a:ea typeface="Cambria Math" panose="02040503050406030204" pitchFamily="18" charset="0"/>
                  </a:rPr>
                  <a:t>: change in total CO</a:t>
                </a:r>
                <a:r>
                  <a:rPr lang="en-US" altLang="ja-US" sz="2400" baseline="-25000" dirty="0">
                    <a:latin typeface="Cambria Math" panose="02040503050406030204" pitchFamily="18" charset="0"/>
                    <a:ea typeface="Cambria Math" panose="02040503050406030204" pitchFamily="18" charset="0"/>
                  </a:rPr>
                  <a:t>2</a:t>
                </a:r>
                <a:r>
                  <a:rPr lang="en-US" altLang="ja-US" sz="2400" dirty="0">
                    <a:latin typeface="Cambria Math" panose="02040503050406030204" pitchFamily="18" charset="0"/>
                    <a:ea typeface="Cambria Math" panose="02040503050406030204" pitchFamily="18" charset="0"/>
                  </a:rPr>
                  <a:t> emission of prefecture </a:t>
                </a:r>
                <a14:m>
                  <m:oMath xmlns:m="http://schemas.openxmlformats.org/officeDocument/2006/math">
                    <m:r>
                      <a:rPr lang="en-US" altLang="ja-US" sz="2400" i="1" dirty="0" smtClean="0">
                        <a:latin typeface="Cambria Math" panose="02040503050406030204" pitchFamily="18" charset="0"/>
                        <a:ea typeface="Cambria Math" panose="02040503050406030204" pitchFamily="18" charset="0"/>
                      </a:rPr>
                      <m:t>𝑝</m:t>
                    </m:r>
                  </m:oMath>
                </a14:m>
                <a:endParaRPr lang="en-US" altLang="ja-US" sz="2400" dirty="0">
                  <a:latin typeface="Cambria Math" panose="02040503050406030204" pitchFamily="18" charset="0"/>
                  <a:ea typeface="Cambria Math" panose="02040503050406030204" pitchFamily="18" charset="0"/>
                </a:endParaRPr>
              </a:p>
              <a:p>
                <a14:m>
                  <m:oMath xmlns:m="http://schemas.openxmlformats.org/officeDocument/2006/math">
                    <m:r>
                      <m:rPr>
                        <m:sty m:val="p"/>
                      </m:rPr>
                      <a:rPr lang="el-GR" altLang="ja-US" sz="2400" i="1">
                        <a:latin typeface="Cambria Math" panose="02040503050406030204" pitchFamily="18" charset="0"/>
                        <a:ea typeface="Cambria Math" panose="02040503050406030204" pitchFamily="18" charset="0"/>
                      </a:rPr>
                      <m:t>Δ</m:t>
                    </m:r>
                    <m:sSubSup>
                      <m:sSubSupPr>
                        <m:ctrlPr>
                          <a:rPr lang="ja-US" altLang="en-US" sz="2400" i="1">
                            <a:latin typeface="Cambria Math" panose="02040503050406030204" pitchFamily="18" charset="0"/>
                            <a:ea typeface="Cambria Math" panose="02040503050406030204" pitchFamily="18" charset="0"/>
                          </a:rPr>
                        </m:ctrlPr>
                      </m:sSubSupPr>
                      <m:e>
                        <m:r>
                          <a:rPr lang="en-US" altLang="ja-US" sz="2400" i="1">
                            <a:latin typeface="Cambria Math" panose="02040503050406030204" pitchFamily="18" charset="0"/>
                            <a:ea typeface="Cambria Math" panose="02040503050406030204" pitchFamily="18" charset="0"/>
                          </a:rPr>
                          <m:t>𝑞</m:t>
                        </m:r>
                      </m:e>
                      <m:sub>
                        <m:r>
                          <a:rPr lang="en-US" altLang="ja-US" sz="2400" i="1">
                            <a:latin typeface="Cambria Math" panose="02040503050406030204" pitchFamily="18" charset="0"/>
                            <a:ea typeface="Cambria Math" panose="02040503050406030204" pitchFamily="18" charset="0"/>
                          </a:rPr>
                          <m:t>𝑝</m:t>
                        </m:r>
                      </m:sub>
                      <m:sup>
                        <m:r>
                          <a:rPr lang="en-US" altLang="ja-US" sz="2400" i="1">
                            <a:latin typeface="Cambria Math" panose="02040503050406030204" pitchFamily="18" charset="0"/>
                            <a:ea typeface="Cambria Math" panose="02040503050406030204" pitchFamily="18" charset="0"/>
                          </a:rPr>
                          <m:t>𝑠</m:t>
                        </m:r>
                      </m:sup>
                    </m:sSubSup>
                  </m:oMath>
                </a14:m>
                <a:r>
                  <a:rPr lang="en-US" altLang="ja-JP" sz="2400" i="1" dirty="0">
                    <a:latin typeface="Cambria Math" panose="02040503050406030204" pitchFamily="18" charset="0"/>
                    <a:ea typeface="Cambria Math" panose="02040503050406030204" pitchFamily="18" charset="0"/>
                  </a:rPr>
                  <a:t> </a:t>
                </a:r>
                <a:r>
                  <a:rPr lang="en-US" altLang="ja-JP" sz="2400" dirty="0">
                    <a:latin typeface="Cambria Math" panose="02040503050406030204" pitchFamily="18" charset="0"/>
                    <a:ea typeface="Cambria Math" panose="02040503050406030204" pitchFamily="18" charset="0"/>
                  </a:rPr>
                  <a:t>:</a:t>
                </a:r>
                <a:r>
                  <a:rPr lang="en-US" altLang="ja-JP" sz="2400" i="1" dirty="0">
                    <a:latin typeface="Cambria Math" panose="02040503050406030204" pitchFamily="18" charset="0"/>
                    <a:ea typeface="Cambria Math" panose="02040503050406030204" pitchFamily="18" charset="0"/>
                  </a:rPr>
                  <a:t> </a:t>
                </a:r>
                <a:r>
                  <a:rPr lang="en-US" altLang="ja-US" sz="2400" dirty="0">
                    <a:latin typeface="Cambria Math" panose="02040503050406030204" pitchFamily="18" charset="0"/>
                    <a:ea typeface="Cambria Math" panose="02040503050406030204" pitchFamily="18" charset="0"/>
                  </a:rPr>
                  <a:t>change in </a:t>
                </a:r>
                <a:r>
                  <a:rPr lang="en-US" altLang="ja-JP" sz="2400" dirty="0">
                    <a:latin typeface="Cambria Math" panose="02040503050406030204" pitchFamily="18" charset="0"/>
                    <a:ea typeface="Cambria Math" panose="02040503050406030204" pitchFamily="18" charset="0"/>
                  </a:rPr>
                  <a:t>indirect CO</a:t>
                </a:r>
                <a:r>
                  <a:rPr lang="en-US" altLang="ja-JP" sz="2400" baseline="-25000" dirty="0">
                    <a:latin typeface="Cambria Math" panose="02040503050406030204" pitchFamily="18" charset="0"/>
                    <a:ea typeface="Cambria Math" panose="02040503050406030204" pitchFamily="18" charset="0"/>
                  </a:rPr>
                  <a:t>2</a:t>
                </a:r>
                <a:r>
                  <a:rPr lang="en-US" altLang="ja-JP" sz="2400" dirty="0">
                    <a:latin typeface="Cambria Math" panose="02040503050406030204" pitchFamily="18" charset="0"/>
                    <a:ea typeface="Cambria Math" panose="02040503050406030204" pitchFamily="18" charset="0"/>
                  </a:rPr>
                  <a:t> emission of </a:t>
                </a:r>
                <a:r>
                  <a:rPr lang="en-US" altLang="ja-US" sz="2400" dirty="0">
                    <a:latin typeface="Cambria Math" panose="02040503050406030204" pitchFamily="18" charset="0"/>
                    <a:ea typeface="Cambria Math" panose="02040503050406030204" pitchFamily="18" charset="0"/>
                  </a:rPr>
                  <a:t>prefecture </a:t>
                </a:r>
                <a14:m>
                  <m:oMath xmlns:m="http://schemas.openxmlformats.org/officeDocument/2006/math">
                    <m:r>
                      <a:rPr lang="en-US" altLang="ja-US" sz="2400" i="1" dirty="0">
                        <a:latin typeface="Cambria Math" panose="02040503050406030204" pitchFamily="18" charset="0"/>
                        <a:ea typeface="Cambria Math" panose="02040503050406030204" pitchFamily="18" charset="0"/>
                      </a:rPr>
                      <m:t>𝑝</m:t>
                    </m:r>
                  </m:oMath>
                </a14:m>
                <a:endParaRPr lang="en-US" altLang="ja-US" sz="2400" dirty="0">
                  <a:latin typeface="Cambria Math" panose="02040503050406030204" pitchFamily="18" charset="0"/>
                  <a:ea typeface="Cambria Math" panose="02040503050406030204" pitchFamily="18" charset="0"/>
                </a:endParaRPr>
              </a:p>
              <a:p>
                <a14:m>
                  <m:oMath xmlns:m="http://schemas.openxmlformats.org/officeDocument/2006/math">
                    <m:sSubSup>
                      <m:sSubSupPr>
                        <m:ctrlPr>
                          <a:rPr lang="en-US" altLang="ja-JP" sz="2400" i="1" smtClean="0">
                            <a:latin typeface="Cambria Math" panose="02040503050406030204" pitchFamily="18" charset="0"/>
                            <a:ea typeface="Cambria Math" panose="02040503050406030204" pitchFamily="18" charset="0"/>
                          </a:rPr>
                        </m:ctrlPr>
                      </m:sSubSupPr>
                      <m:e>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𝑞</m:t>
                        </m:r>
                      </m:e>
                      <m:sub>
                        <m:r>
                          <a:rPr lang="en-US" altLang="ja-JP" sz="2400" i="1">
                            <a:latin typeface="Cambria Math" panose="02040503050406030204" pitchFamily="18" charset="0"/>
                            <a:ea typeface="Cambria Math" panose="02040503050406030204" pitchFamily="18" charset="0"/>
                          </a:rPr>
                          <m:t>𝑝</m:t>
                        </m:r>
                      </m:sub>
                      <m:sup>
                        <m:r>
                          <a:rPr lang="en-US" altLang="ja-JP" sz="2400" b="0" i="1" smtClean="0">
                            <a:latin typeface="Cambria Math" panose="02040503050406030204" pitchFamily="18" charset="0"/>
                            <a:ea typeface="Cambria Math" panose="02040503050406030204" pitchFamily="18" charset="0"/>
                          </a:rPr>
                          <m:t>𝑑</m:t>
                        </m:r>
                      </m:sup>
                    </m:sSubSup>
                  </m:oMath>
                </a14:m>
                <a:r>
                  <a:rPr lang="en-US" altLang="ja-JP" sz="2400" dirty="0">
                    <a:latin typeface="Cambria Math" panose="02040503050406030204" pitchFamily="18" charset="0"/>
                    <a:ea typeface="Cambria Math" panose="02040503050406030204" pitchFamily="18" charset="0"/>
                  </a:rPr>
                  <a:t> : </a:t>
                </a:r>
                <a:r>
                  <a:rPr lang="en-US" altLang="ja-US" sz="2400" dirty="0">
                    <a:latin typeface="Cambria Math" panose="02040503050406030204" pitchFamily="18" charset="0"/>
                    <a:ea typeface="Cambria Math" panose="02040503050406030204" pitchFamily="18" charset="0"/>
                  </a:rPr>
                  <a:t>change in direct CO₂ emissions of prefecture </a:t>
                </a:r>
                <a14:m>
                  <m:oMath xmlns:m="http://schemas.openxmlformats.org/officeDocument/2006/math">
                    <m:r>
                      <a:rPr lang="en-US" altLang="ja-US" sz="2400" i="1" dirty="0" smtClean="0">
                        <a:latin typeface="Cambria Math" panose="02040503050406030204" pitchFamily="18" charset="0"/>
                        <a:ea typeface="Cambria Math" panose="02040503050406030204" pitchFamily="18" charset="0"/>
                      </a:rPr>
                      <m:t>𝑝</m:t>
                    </m:r>
                  </m:oMath>
                </a14:m>
                <a:endParaRPr lang="en-US" altLang="ja-US" sz="2400" dirty="0">
                  <a:latin typeface="Cambria Math" panose="02040503050406030204" pitchFamily="18" charset="0"/>
                  <a:ea typeface="Cambria Math" panose="02040503050406030204" pitchFamily="18" charset="0"/>
                </a:endParaRPr>
              </a:p>
              <a:p>
                <a:endParaRPr lang="en-US" altLang="ja-US" sz="2400" dirty="0">
                  <a:latin typeface="Cambria Math" panose="02040503050406030204" pitchFamily="18" charset="0"/>
                  <a:ea typeface="Cambria Math" panose="02040503050406030204" pitchFamily="18" charset="0"/>
                </a:endParaRPr>
              </a:p>
            </p:txBody>
          </p:sp>
        </mc:Choice>
        <mc:Fallback xmlns="">
          <p:sp>
            <p:nvSpPr>
              <p:cNvPr id="15" name="テキスト ボックス 14">
                <a:extLst>
                  <a:ext uri="{FF2B5EF4-FFF2-40B4-BE49-F238E27FC236}">
                    <a16:creationId xmlns:a16="http://schemas.microsoft.com/office/drawing/2014/main" id="{AC9ED9E2-B4AC-5E2C-ECDB-EE1E70F121FB}"/>
                  </a:ext>
                </a:extLst>
              </p:cNvPr>
              <p:cNvSpPr txBox="1">
                <a:spLocks noRot="1" noChangeAspect="1" noMove="1" noResize="1" noEditPoints="1" noAdjustHandles="1" noChangeArrowheads="1" noChangeShapeType="1" noTextEdit="1"/>
              </p:cNvSpPr>
              <p:nvPr/>
            </p:nvSpPr>
            <p:spPr>
              <a:xfrm>
                <a:off x="2595550" y="3141913"/>
                <a:ext cx="7139969" cy="1710468"/>
              </a:xfrm>
              <a:prstGeom prst="rect">
                <a:avLst/>
              </a:prstGeom>
              <a:blipFill>
                <a:blip r:embed="rId6"/>
                <a:stretch>
                  <a:fillRect l="-178" t="-2206"/>
                </a:stretch>
              </a:blipFill>
            </p:spPr>
            <p:txBody>
              <a:bodyPr/>
              <a:lstStyle/>
              <a:p>
                <a:r>
                  <a:rPr lang="ja-US" altLang="en-US">
                    <a:noFill/>
                  </a:rPr>
                  <a:t> </a:t>
                </a:r>
              </a:p>
            </p:txBody>
          </p:sp>
        </mc:Fallback>
      </mc:AlternateContent>
      <p:sp>
        <p:nvSpPr>
          <p:cNvPr id="17" name="テキスト ボックス 16">
            <a:extLst>
              <a:ext uri="{FF2B5EF4-FFF2-40B4-BE49-F238E27FC236}">
                <a16:creationId xmlns:a16="http://schemas.microsoft.com/office/drawing/2014/main" id="{1F3953B6-6C2D-781E-E7C5-065D18263485}"/>
              </a:ext>
            </a:extLst>
          </p:cNvPr>
          <p:cNvSpPr txBox="1"/>
          <p:nvPr/>
        </p:nvSpPr>
        <p:spPr>
          <a:xfrm>
            <a:off x="4224874" y="2205483"/>
            <a:ext cx="2540695" cy="461665"/>
          </a:xfrm>
          <a:prstGeom prst="rect">
            <a:avLst/>
          </a:prstGeom>
          <a:noFill/>
        </p:spPr>
        <p:txBody>
          <a:bodyPr wrap="square">
            <a:spAutoFit/>
          </a:bodyPr>
          <a:lstStyle/>
          <a:p>
            <a:r>
              <a:rPr lang="en-US" altLang="ja-US" sz="2400" dirty="0">
                <a:latin typeface="Times New Roman" panose="02020603050405020304" pitchFamily="18" charset="0"/>
                <a:cs typeface="Times New Roman" panose="02020603050405020304" pitchFamily="18" charset="0"/>
              </a:rPr>
              <a:t>Indirect emissions</a:t>
            </a:r>
          </a:p>
        </p:txBody>
      </p:sp>
      <p:sp>
        <p:nvSpPr>
          <p:cNvPr id="18" name="テキスト ボックス 17">
            <a:extLst>
              <a:ext uri="{FF2B5EF4-FFF2-40B4-BE49-F238E27FC236}">
                <a16:creationId xmlns:a16="http://schemas.microsoft.com/office/drawing/2014/main" id="{25F51609-770D-33B7-73E0-5BB8B4F96C67}"/>
              </a:ext>
            </a:extLst>
          </p:cNvPr>
          <p:cNvSpPr txBox="1"/>
          <p:nvPr/>
        </p:nvSpPr>
        <p:spPr>
          <a:xfrm>
            <a:off x="8062300" y="2205482"/>
            <a:ext cx="2540695" cy="461665"/>
          </a:xfrm>
          <a:prstGeom prst="rect">
            <a:avLst/>
          </a:prstGeom>
          <a:noFill/>
        </p:spPr>
        <p:txBody>
          <a:bodyPr wrap="square">
            <a:spAutoFit/>
          </a:bodyPr>
          <a:lstStyle/>
          <a:p>
            <a:r>
              <a:rPr lang="en-US" altLang="ja-US" sz="2400" dirty="0">
                <a:latin typeface="Times New Roman" panose="02020603050405020304" pitchFamily="18" charset="0"/>
                <a:cs typeface="Times New Roman" panose="02020603050405020304" pitchFamily="18" charset="0"/>
              </a:rPr>
              <a:t>Direct emissions</a:t>
            </a:r>
          </a:p>
        </p:txBody>
      </p:sp>
    </p:spTree>
    <p:extLst>
      <p:ext uri="{BB962C8B-B14F-4D97-AF65-F5344CB8AC3E}">
        <p14:creationId xmlns:p14="http://schemas.microsoft.com/office/powerpoint/2010/main" val="1238354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11B9F-2CF0-3E5B-82C8-5CC1F0E0C0F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EA153E9-DC90-8FAB-4A61-E9A58885F48D}"/>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C1CF88AB-FD93-F1F0-B2E5-0F3646CFA6FC}"/>
              </a:ext>
            </a:extLst>
          </p:cNvPr>
          <p:cNvSpPr txBox="1"/>
          <p:nvPr/>
        </p:nvSpPr>
        <p:spPr>
          <a:xfrm>
            <a:off x="0" y="61554"/>
            <a:ext cx="7959230" cy="584775"/>
          </a:xfrm>
          <a:prstGeom prst="rect">
            <a:avLst/>
          </a:prstGeom>
          <a:noFill/>
        </p:spPr>
        <p:txBody>
          <a:bodyPr wrap="none" rtlCol="0">
            <a:spAutoFit/>
          </a:bodyPr>
          <a:lstStyle/>
          <a:p>
            <a:r>
              <a:rPr kumimoji="1" lang="en-US" altLang="ja-JP" sz="3200" dirty="0">
                <a:latin typeface="Times New Roman" panose="02020603050405020304" pitchFamily="18" charset="0"/>
              </a:rPr>
              <a:t>3. </a:t>
            </a:r>
            <a:r>
              <a:rPr lang="en-US" altLang="ja-JP" sz="3200" dirty="0">
                <a:latin typeface="Times New Roman" panose="02020603050405020304" pitchFamily="18" charset="0"/>
              </a:rPr>
              <a:t>Methodology - Estimation of value added -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F53D31D1-2282-F927-C107-E9E767EC2D18}"/>
              </a:ext>
            </a:extLst>
          </p:cNvPr>
          <p:cNvSpPr txBox="1"/>
          <p:nvPr/>
        </p:nvSpPr>
        <p:spPr>
          <a:xfrm>
            <a:off x="11700235" y="61554"/>
            <a:ext cx="595035" cy="584775"/>
          </a:xfrm>
          <a:prstGeom prst="rect">
            <a:avLst/>
          </a:prstGeom>
          <a:noFill/>
        </p:spPr>
        <p:txBody>
          <a:bodyPr wrap="none" rtlCol="0">
            <a:spAutoFit/>
          </a:bodyPr>
          <a:lstStyle/>
          <a:p>
            <a:r>
              <a:rPr kumimoji="1" lang="en-US" altLang="ja-JP" sz="3200" dirty="0">
                <a:latin typeface="Times New Roman" panose="02020603050405020304" pitchFamily="18" charset="0"/>
              </a:rPr>
              <a:t>14</a:t>
            </a:r>
            <a:endParaRPr kumimoji="1" lang="ja-JP" altLang="en-US" sz="3200" dirty="0">
              <a:latin typeface="Times New Roman" panose="02020603050405020304" pitchFamily="18" charset="0"/>
            </a:endParaRPr>
          </a:p>
        </p:txBody>
      </p:sp>
      <p:sp>
        <p:nvSpPr>
          <p:cNvPr id="12" name="矢印: 右 11">
            <a:extLst>
              <a:ext uri="{FF2B5EF4-FFF2-40B4-BE49-F238E27FC236}">
                <a16:creationId xmlns:a16="http://schemas.microsoft.com/office/drawing/2014/main" id="{D3610DC2-7C49-4C6C-8310-382379FE036C}"/>
              </a:ext>
            </a:extLst>
          </p:cNvPr>
          <p:cNvSpPr/>
          <p:nvPr/>
        </p:nvSpPr>
        <p:spPr>
          <a:xfrm>
            <a:off x="13567165" y="5193791"/>
            <a:ext cx="590081" cy="310839"/>
          </a:xfrm>
          <a:prstGeom prst="rightArrow">
            <a:avLst>
              <a:gd name="adj1" fmla="val 50000"/>
              <a:gd name="adj2" fmla="val 893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5076AF5D-8BAC-9315-0117-82A6F94702EF}"/>
              </a:ext>
            </a:extLst>
          </p:cNvPr>
          <p:cNvSpPr/>
          <p:nvPr/>
        </p:nvSpPr>
        <p:spPr>
          <a:xfrm rot="20510690">
            <a:off x="15383807" y="4969104"/>
            <a:ext cx="598629" cy="310839"/>
          </a:xfrm>
          <a:prstGeom prst="rightArrow">
            <a:avLst>
              <a:gd name="adj1" fmla="val 50000"/>
              <a:gd name="adj2" fmla="val 893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63A91EE8-92B7-EA16-D125-29B14E6CFCA0}"/>
              </a:ext>
            </a:extLst>
          </p:cNvPr>
          <p:cNvPicPr>
            <a:picLocks noChangeAspect="1"/>
          </p:cNvPicPr>
          <p:nvPr/>
        </p:nvPicPr>
        <p:blipFill>
          <a:blip r:embed="rId3"/>
          <a:stretch>
            <a:fillRect/>
          </a:stretch>
        </p:blipFill>
        <p:spPr>
          <a:xfrm>
            <a:off x="14274041" y="4966302"/>
            <a:ext cx="933135" cy="789666"/>
          </a:xfrm>
          <a:prstGeom prst="rect">
            <a:avLst/>
          </a:prstGeom>
        </p:spPr>
      </p:pic>
      <p:pic>
        <p:nvPicPr>
          <p:cNvPr id="15" name="図 14">
            <a:extLst>
              <a:ext uri="{FF2B5EF4-FFF2-40B4-BE49-F238E27FC236}">
                <a16:creationId xmlns:a16="http://schemas.microsoft.com/office/drawing/2014/main" id="{DCD9CC62-D8DC-3F18-F4CD-955E22BD08E4}"/>
              </a:ext>
            </a:extLst>
          </p:cNvPr>
          <p:cNvPicPr>
            <a:picLocks noChangeAspect="1"/>
          </p:cNvPicPr>
          <p:nvPr/>
        </p:nvPicPr>
        <p:blipFill>
          <a:blip r:embed="rId4"/>
          <a:stretch>
            <a:fillRect/>
          </a:stretch>
        </p:blipFill>
        <p:spPr>
          <a:xfrm>
            <a:off x="12739384" y="4945092"/>
            <a:ext cx="748419" cy="748419"/>
          </a:xfrm>
          <a:prstGeom prst="rect">
            <a:avLst/>
          </a:prstGeom>
        </p:spPr>
      </p:pic>
      <p:sp>
        <p:nvSpPr>
          <p:cNvPr id="16" name="矢印: 右 15">
            <a:extLst>
              <a:ext uri="{FF2B5EF4-FFF2-40B4-BE49-F238E27FC236}">
                <a16:creationId xmlns:a16="http://schemas.microsoft.com/office/drawing/2014/main" id="{18661273-7579-9755-DA22-3B5EEAE84251}"/>
              </a:ext>
            </a:extLst>
          </p:cNvPr>
          <p:cNvSpPr/>
          <p:nvPr/>
        </p:nvSpPr>
        <p:spPr>
          <a:xfrm rot="1546536">
            <a:off x="15360994" y="5521229"/>
            <a:ext cx="598629" cy="310839"/>
          </a:xfrm>
          <a:prstGeom prst="rightArrow">
            <a:avLst>
              <a:gd name="adj1" fmla="val 50000"/>
              <a:gd name="adj2" fmla="val 893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FB3D6C6D-6993-B46F-408C-E73800BB4DFA}"/>
              </a:ext>
            </a:extLst>
          </p:cNvPr>
          <p:cNvPicPr>
            <a:picLocks noChangeAspect="1"/>
          </p:cNvPicPr>
          <p:nvPr/>
        </p:nvPicPr>
        <p:blipFill>
          <a:blip r:embed="rId5">
            <a:clrChange>
              <a:clrFrom>
                <a:srgbClr val="FFFFFF"/>
              </a:clrFrom>
              <a:clrTo>
                <a:srgbClr val="FFFFFF">
                  <a:alpha val="0"/>
                </a:srgbClr>
              </a:clrTo>
            </a:clrChange>
          </a:blip>
          <a:srcRect b="7628"/>
          <a:stretch>
            <a:fillRect/>
          </a:stretch>
        </p:blipFill>
        <p:spPr>
          <a:xfrm>
            <a:off x="16037390" y="5473211"/>
            <a:ext cx="844244" cy="779838"/>
          </a:xfrm>
          <a:prstGeom prst="rect">
            <a:avLst/>
          </a:prstGeom>
        </p:spPr>
      </p:pic>
      <p:pic>
        <p:nvPicPr>
          <p:cNvPr id="18" name="図 17">
            <a:extLst>
              <a:ext uri="{FF2B5EF4-FFF2-40B4-BE49-F238E27FC236}">
                <a16:creationId xmlns:a16="http://schemas.microsoft.com/office/drawing/2014/main" id="{FF0A5BAC-AF3A-DD44-BC72-0519BF3382A0}"/>
              </a:ext>
            </a:extLst>
          </p:cNvPr>
          <p:cNvPicPr>
            <a:picLocks noChangeAspect="1"/>
          </p:cNvPicPr>
          <p:nvPr/>
        </p:nvPicPr>
        <p:blipFill>
          <a:blip r:embed="rId6"/>
          <a:stretch>
            <a:fillRect/>
          </a:stretch>
        </p:blipFill>
        <p:spPr>
          <a:xfrm>
            <a:off x="16076789" y="4669399"/>
            <a:ext cx="938682" cy="789666"/>
          </a:xfrm>
          <a:prstGeom prst="rect">
            <a:avLst/>
          </a:prstGeom>
        </p:spPr>
      </p:pic>
      <p:sp>
        <p:nvSpPr>
          <p:cNvPr id="19" name="矢印: 右 18">
            <a:extLst>
              <a:ext uri="{FF2B5EF4-FFF2-40B4-BE49-F238E27FC236}">
                <a16:creationId xmlns:a16="http://schemas.microsoft.com/office/drawing/2014/main" id="{C13B0EB3-8683-EB6F-9D9E-4400B0F7C558}"/>
              </a:ext>
            </a:extLst>
          </p:cNvPr>
          <p:cNvSpPr/>
          <p:nvPr/>
        </p:nvSpPr>
        <p:spPr>
          <a:xfrm>
            <a:off x="17149658" y="4976703"/>
            <a:ext cx="572096" cy="310839"/>
          </a:xfrm>
          <a:prstGeom prst="rightArrow">
            <a:avLst>
              <a:gd name="adj1" fmla="val 50000"/>
              <a:gd name="adj2" fmla="val 893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7570D5E5-718A-0A5D-CD15-974323701B37}"/>
              </a:ext>
            </a:extLst>
          </p:cNvPr>
          <p:cNvPicPr>
            <a:picLocks noChangeAspect="1"/>
          </p:cNvPicPr>
          <p:nvPr/>
        </p:nvPicPr>
        <p:blipFill>
          <a:blip r:embed="rId7"/>
          <a:stretch>
            <a:fillRect/>
          </a:stretch>
        </p:blipFill>
        <p:spPr>
          <a:xfrm>
            <a:off x="17836835" y="4469717"/>
            <a:ext cx="662089" cy="1408701"/>
          </a:xfrm>
          <a:prstGeom prst="rect">
            <a:avLst/>
          </a:prstGeom>
        </p:spPr>
      </p:pic>
      <p:pic>
        <p:nvPicPr>
          <p:cNvPr id="25" name="グラフィックス 24" descr="硬貨 枠線">
            <a:extLst>
              <a:ext uri="{FF2B5EF4-FFF2-40B4-BE49-F238E27FC236}">
                <a16:creationId xmlns:a16="http://schemas.microsoft.com/office/drawing/2014/main" id="{F03C5CCC-7120-8E53-5A31-689952FBE4C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4807983" y="5578540"/>
            <a:ext cx="914400" cy="914400"/>
          </a:xfrm>
          <a:prstGeom prst="rect">
            <a:avLst/>
          </a:prstGeom>
        </p:spPr>
      </p:pic>
      <p:pic>
        <p:nvPicPr>
          <p:cNvPr id="26" name="グラフィックス 25" descr="硬貨 枠線">
            <a:extLst>
              <a:ext uri="{FF2B5EF4-FFF2-40B4-BE49-F238E27FC236}">
                <a16:creationId xmlns:a16="http://schemas.microsoft.com/office/drawing/2014/main" id="{53D2E82E-18C8-1131-E152-55FB9649802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6647391" y="5636459"/>
            <a:ext cx="914400" cy="914400"/>
          </a:xfrm>
          <a:prstGeom prst="rect">
            <a:avLst/>
          </a:prstGeom>
        </p:spPr>
      </p:pic>
      <p:pic>
        <p:nvPicPr>
          <p:cNvPr id="27" name="グラフィックス 26" descr="硬貨 枠線">
            <a:extLst>
              <a:ext uri="{FF2B5EF4-FFF2-40B4-BE49-F238E27FC236}">
                <a16:creationId xmlns:a16="http://schemas.microsoft.com/office/drawing/2014/main" id="{D60DE9F7-377F-E206-AF8D-88C0490C2F9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6784913" y="4103192"/>
            <a:ext cx="914400" cy="914400"/>
          </a:xfrm>
          <a:prstGeom prst="rect">
            <a:avLst/>
          </a:prstGeom>
        </p:spPr>
      </p:pic>
      <p:pic>
        <p:nvPicPr>
          <p:cNvPr id="29" name="図 28">
            <a:extLst>
              <a:ext uri="{FF2B5EF4-FFF2-40B4-BE49-F238E27FC236}">
                <a16:creationId xmlns:a16="http://schemas.microsoft.com/office/drawing/2014/main" id="{0EF0448C-CB32-8E7F-8438-F2FA18C43FFB}"/>
              </a:ext>
            </a:extLst>
          </p:cNvPr>
          <p:cNvPicPr>
            <a:picLocks noChangeAspect="1"/>
          </p:cNvPicPr>
          <p:nvPr/>
        </p:nvPicPr>
        <p:blipFill>
          <a:blip r:embed="rId9"/>
          <a:stretch>
            <a:fillRect/>
          </a:stretch>
        </p:blipFill>
        <p:spPr>
          <a:xfrm>
            <a:off x="2618624" y="3931188"/>
            <a:ext cx="6698631" cy="2849576"/>
          </a:xfrm>
          <a:prstGeom prst="rect">
            <a:avLst/>
          </a:prstGeom>
        </p:spPr>
      </p:pic>
      <p:sp>
        <p:nvSpPr>
          <p:cNvPr id="7" name="正方形/長方形 6">
            <a:extLst>
              <a:ext uri="{FF2B5EF4-FFF2-40B4-BE49-F238E27FC236}">
                <a16:creationId xmlns:a16="http://schemas.microsoft.com/office/drawing/2014/main" id="{A119AB9D-4FA0-211D-B3CF-EC47584BC53D}"/>
              </a:ext>
            </a:extLst>
          </p:cNvPr>
          <p:cNvSpPr/>
          <p:nvPr/>
        </p:nvSpPr>
        <p:spPr>
          <a:xfrm>
            <a:off x="340095" y="2045711"/>
            <a:ext cx="11360139" cy="168539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CB8D7A37-B188-C0F5-678D-C6330484943A}"/>
                  </a:ext>
                </a:extLst>
              </p:cNvPr>
              <p:cNvSpPr txBox="1"/>
              <p:nvPr/>
            </p:nvSpPr>
            <p:spPr>
              <a:xfrm>
                <a:off x="322245" y="2093378"/>
                <a:ext cx="11869755" cy="1666867"/>
              </a:xfrm>
              <a:prstGeom prst="rect">
                <a:avLst/>
              </a:prstGeom>
              <a:noFill/>
            </p:spPr>
            <p:txBody>
              <a:bodyPr wrap="square">
                <a:spAutoFit/>
              </a:bodyPr>
              <a:lstStyle/>
              <a:p>
                <a14:m>
                  <m:oMath xmlns:m="http://schemas.openxmlformats.org/officeDocument/2006/math">
                    <m:sSubSup>
                      <m:sSubSupPr>
                        <m:ctrlPr>
                          <a:rPr lang="en-US" altLang="ja-JP" sz="2400" i="1" smtClean="0">
                            <a:latin typeface="Cambria Math" panose="02040503050406030204" pitchFamily="18" charset="0"/>
                            <a:ea typeface="Cambria Math" panose="02040503050406030204" pitchFamily="18" charset="0"/>
                          </a:rPr>
                        </m:ctrlPr>
                      </m:sSubSupPr>
                      <m:e>
                        <m:r>
                          <a:rPr lang="en-US" altLang="ja-JP" sz="2400" i="1">
                            <a:latin typeface="Cambria Math" panose="02040503050406030204" pitchFamily="18" charset="0"/>
                            <a:ea typeface="Cambria Math" panose="02040503050406030204" pitchFamily="18" charset="0"/>
                          </a:rPr>
                          <m:t>∆</m:t>
                        </m:r>
                        <m:r>
                          <a:rPr lang="en-US" altLang="ja-JP" sz="2400" b="0" i="1" smtClean="0">
                            <a:latin typeface="Cambria Math" panose="02040503050406030204" pitchFamily="18" charset="0"/>
                            <a:ea typeface="Cambria Math" panose="02040503050406030204" pitchFamily="18" charset="0"/>
                          </a:rPr>
                          <m:t>𝑞</m:t>
                        </m:r>
                      </m:e>
                      <m:sub>
                        <m:r>
                          <a:rPr lang="en-US" altLang="ja-JP" sz="2400" i="1">
                            <a:latin typeface="Cambria Math" panose="02040503050406030204" pitchFamily="18" charset="0"/>
                            <a:ea typeface="Cambria Math" panose="02040503050406030204" pitchFamily="18" charset="0"/>
                          </a:rPr>
                          <m:t>𝑝</m:t>
                        </m:r>
                      </m:sub>
                      <m:sup>
                        <m:r>
                          <a:rPr lang="en-US" altLang="ja-JP" sz="2400" b="0" i="1" smtClean="0">
                            <a:latin typeface="Cambria Math" panose="02040503050406030204" pitchFamily="18" charset="0"/>
                            <a:ea typeface="Cambria Math" panose="02040503050406030204" pitchFamily="18" charset="0"/>
                          </a:rPr>
                          <m:t>𝑣</m:t>
                        </m:r>
                      </m:sup>
                    </m:sSubSup>
                  </m:oMath>
                </a14:m>
                <a:r>
                  <a:rPr lang="en-US" altLang="ja-JP" sz="2400" dirty="0">
                    <a:latin typeface="Cambria Math" panose="02040503050406030204" pitchFamily="18" charset="0"/>
                    <a:ea typeface="Cambria Math" panose="02040503050406030204" pitchFamily="18" charset="0"/>
                  </a:rPr>
                  <a:t> : </a:t>
                </a:r>
                <a:r>
                  <a:rPr lang="en-US" altLang="ja-US" sz="2400" dirty="0">
                    <a:latin typeface="Cambria Math" panose="02040503050406030204" pitchFamily="18" charset="0"/>
                    <a:ea typeface="Cambria Math" panose="02040503050406030204" pitchFamily="18" charset="0"/>
                  </a:rPr>
                  <a:t>change in </a:t>
                </a:r>
                <a:r>
                  <a:rPr lang="en-US" altLang="ja-JP" sz="2400" dirty="0">
                    <a:latin typeface="Times New Roman" panose="02020603050405020304" pitchFamily="18" charset="0"/>
                    <a:ea typeface="Cambria Math" panose="02040503050406030204" pitchFamily="18" charset="0"/>
                  </a:rPr>
                  <a:t>value-added </a:t>
                </a:r>
                <a:r>
                  <a:rPr lang="en-US" altLang="ja-US" sz="2400" dirty="0">
                    <a:latin typeface="Cambria Math" panose="02040503050406030204" pitchFamily="18" charset="0"/>
                    <a:ea typeface="Cambria Math" panose="02040503050406030204" pitchFamily="18" charset="0"/>
                  </a:rPr>
                  <a:t>induced by final consumption in prefecture </a:t>
                </a:r>
                <a14:m>
                  <m:oMath xmlns:m="http://schemas.openxmlformats.org/officeDocument/2006/math">
                    <m:r>
                      <a:rPr lang="en-US" altLang="ja-US" sz="2400" i="1" dirty="0" smtClean="0">
                        <a:latin typeface="Cambria Math" panose="02040503050406030204" pitchFamily="18" charset="0"/>
                        <a:ea typeface="Cambria Math" panose="02040503050406030204" pitchFamily="18" charset="0"/>
                      </a:rPr>
                      <m:t>𝑝</m:t>
                    </m:r>
                  </m:oMath>
                </a14:m>
                <a:endParaRPr lang="en-US" altLang="ja-US" sz="2400" i="1" dirty="0">
                  <a:latin typeface="Cambria Math" panose="02040503050406030204" pitchFamily="18" charset="0"/>
                  <a:ea typeface="Cambria Math" panose="02040503050406030204" pitchFamily="18" charset="0"/>
                </a:endParaRPr>
              </a:p>
              <a:p>
                <a14:m>
                  <m:oMath xmlns:m="http://schemas.openxmlformats.org/officeDocument/2006/math">
                    <m:r>
                      <a:rPr lang="en-US" altLang="ja-JP" sz="2400" b="1" i="1">
                        <a:latin typeface="Cambria Math" panose="02040503050406030204" pitchFamily="18" charset="0"/>
                        <a:ea typeface="Cambria Math" panose="02040503050406030204" pitchFamily="18" charset="0"/>
                      </a:rPr>
                      <m:t>𝐯</m:t>
                    </m:r>
                    <m:r>
                      <a:rPr lang="en-US" altLang="ja-JP" sz="2400" i="1">
                        <a:latin typeface="Cambria Math" panose="02040503050406030204" pitchFamily="18" charset="0"/>
                        <a:ea typeface="Cambria Math" panose="02040503050406030204" pitchFamily="18" charset="0"/>
                      </a:rPr>
                      <m:t> </m:t>
                    </m:r>
                  </m:oMath>
                </a14:m>
                <a:r>
                  <a:rPr lang="en-US" altLang="ja-JP" sz="2400" dirty="0">
                    <a:latin typeface="Times New Roman" panose="02020603050405020304" pitchFamily="18" charset="0"/>
                  </a:rPr>
                  <a:t>: </a:t>
                </a:r>
                <a:r>
                  <a:rPr lang="en-US" altLang="ja-JP" sz="2400" dirty="0">
                    <a:latin typeface="Times New Roman" panose="02020603050405020304" pitchFamily="18" charset="0"/>
                    <a:ea typeface="Cambria Math" panose="02040503050406030204" pitchFamily="18" charset="0"/>
                  </a:rPr>
                  <a:t>value-added coefficient vector per one million JPY of production output in each industry</a:t>
                </a:r>
                <a:endParaRPr lang="en-US" altLang="ja-US" sz="2400" dirty="0">
                  <a:latin typeface="Times New Roman" panose="02020603050405020304" pitchFamily="18" charset="0"/>
                </a:endParaRPr>
              </a:p>
              <a:p>
                <a14:m>
                  <m:oMath xmlns:m="http://schemas.openxmlformats.org/officeDocument/2006/math">
                    <m:sSup>
                      <m:sSupPr>
                        <m:ctrlPr>
                          <a:rPr lang="en-US" altLang="ja-JP" sz="2400" i="1">
                            <a:latin typeface="Cambria Math" panose="02040503050406030204" pitchFamily="18" charset="0"/>
                            <a:ea typeface="Cambria Math" panose="02040503050406030204" pitchFamily="18" charset="0"/>
                          </a:rPr>
                        </m:ctrlPr>
                      </m:sSupPr>
                      <m:e>
                        <m:d>
                          <m:dPr>
                            <m:ctrlPr>
                              <a:rPr lang="en-US" altLang="ja-JP" sz="2400" i="1">
                                <a:latin typeface="Cambria Math" panose="02040503050406030204" pitchFamily="18" charset="0"/>
                                <a:ea typeface="Cambria Math" panose="02040503050406030204" pitchFamily="18" charset="0"/>
                              </a:rPr>
                            </m:ctrlPr>
                          </m:dPr>
                          <m:e>
                            <m:r>
                              <a:rPr lang="en-US" altLang="ja-JP" sz="2400" b="1">
                                <a:latin typeface="Cambria Math" panose="02040503050406030204" pitchFamily="18" charset="0"/>
                                <a:ea typeface="Cambria Math" panose="02040503050406030204" pitchFamily="18" charset="0"/>
                              </a:rPr>
                              <m:t>𝐈</m:t>
                            </m:r>
                            <m:r>
                              <a:rPr lang="en-US" altLang="ja-JP" sz="2400" b="1">
                                <a:latin typeface="Cambria Math" panose="02040503050406030204" pitchFamily="18" charset="0"/>
                                <a:ea typeface="Cambria Math" panose="02040503050406030204" pitchFamily="18" charset="0"/>
                              </a:rPr>
                              <m:t>−</m:t>
                            </m:r>
                            <m:r>
                              <a:rPr lang="en-US" altLang="ja-JP" sz="2400" b="1">
                                <a:latin typeface="Cambria Math" panose="02040503050406030204" pitchFamily="18" charset="0"/>
                                <a:ea typeface="Cambria Math" panose="02040503050406030204" pitchFamily="18" charset="0"/>
                              </a:rPr>
                              <m:t>𝐀</m:t>
                            </m:r>
                          </m:e>
                        </m:d>
                      </m:e>
                      <m:sup>
                        <m:r>
                          <a:rPr lang="en-US" altLang="ja-JP" sz="2400">
                            <a:latin typeface="Cambria Math" panose="02040503050406030204" pitchFamily="18" charset="0"/>
                            <a:ea typeface="Cambria Math" panose="02040503050406030204" pitchFamily="18" charset="0"/>
                          </a:rPr>
                          <m:t>−1</m:t>
                        </m:r>
                      </m:sup>
                    </m:sSup>
                  </m:oMath>
                </a14:m>
                <a:r>
                  <a:rPr lang="en-US" altLang="ja-JP" sz="2400" dirty="0">
                    <a:latin typeface="Times New Roman" panose="02020603050405020304" pitchFamily="18" charset="0"/>
                    <a:ea typeface="Cambria Math" panose="02040503050406030204" pitchFamily="18" charset="0"/>
                  </a:rPr>
                  <a:t> : Leontief inverse matrix</a:t>
                </a:r>
              </a:p>
              <a:p>
                <a14:m>
                  <m:oMath xmlns:m="http://schemas.openxmlformats.org/officeDocument/2006/math">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m:t>
                        </m:r>
                        <m:r>
                          <a:rPr lang="en-US" altLang="ja-JP" sz="2400" b="1">
                            <a:latin typeface="Cambria Math" panose="02040503050406030204" pitchFamily="18" charset="0"/>
                            <a:ea typeface="Cambria Math" panose="02040503050406030204" pitchFamily="18" charset="0"/>
                          </a:rPr>
                          <m:t>𝐟</m:t>
                        </m:r>
                      </m:e>
                      <m:sub>
                        <m:r>
                          <a:rPr lang="en-US" altLang="ja-JP" sz="2400" i="1">
                            <a:latin typeface="Cambria Math" panose="02040503050406030204" pitchFamily="18" charset="0"/>
                            <a:ea typeface="Cambria Math" panose="02040503050406030204" pitchFamily="18" charset="0"/>
                          </a:rPr>
                          <m:t>𝑝</m:t>
                        </m:r>
                      </m:sub>
                    </m:sSub>
                  </m:oMath>
                </a14:m>
                <a:r>
                  <a:rPr kumimoji="1" lang="en-US" altLang="ja-JP" sz="2400" b="0" dirty="0">
                    <a:latin typeface="Times New Roman" panose="02020603050405020304" pitchFamily="18" charset="0"/>
                    <a:ea typeface="Cambria Math" panose="02040503050406030204" pitchFamily="18" charset="0"/>
                  </a:rPr>
                  <a:t> : </a:t>
                </a:r>
                <a:r>
                  <a:rPr lang="en-US" altLang="ja-JP" sz="2400" dirty="0">
                    <a:latin typeface="Times New Roman" panose="02020603050405020304" pitchFamily="18" charset="0"/>
                  </a:rPr>
                  <a:t>net change vector in final consumption expenditure in prefecture </a:t>
                </a:r>
                <a14:m>
                  <m:oMath xmlns:m="http://schemas.openxmlformats.org/officeDocument/2006/math">
                    <m:r>
                      <a:rPr lang="en-US" altLang="ja-JP" sz="2400" i="1" dirty="0" smtClean="0">
                        <a:latin typeface="Cambria Math" panose="02040503050406030204" pitchFamily="18" charset="0"/>
                      </a:rPr>
                      <m:t>𝑝</m:t>
                    </m:r>
                  </m:oMath>
                </a14:m>
                <a:r>
                  <a:rPr lang="en-US" altLang="ja-JP" sz="2400" dirty="0">
                    <a:latin typeface="Times New Roman" panose="02020603050405020304" pitchFamily="18" charset="0"/>
                  </a:rPr>
                  <a:t> due to migration</a:t>
                </a:r>
                <a:endParaRPr kumimoji="1" lang="en-US" altLang="ja-JP" sz="2400" b="0" dirty="0">
                  <a:latin typeface="Times New Roman" panose="02020603050405020304" pitchFamily="18" charset="0"/>
                  <a:ea typeface="Cambria Math" panose="02040503050406030204" pitchFamily="18" charset="0"/>
                </a:endParaRPr>
              </a:p>
            </p:txBody>
          </p:sp>
        </mc:Choice>
        <mc:Fallback xmlns="">
          <p:sp>
            <p:nvSpPr>
              <p:cNvPr id="6" name="テキスト ボックス 5">
                <a:extLst>
                  <a:ext uri="{FF2B5EF4-FFF2-40B4-BE49-F238E27FC236}">
                    <a16:creationId xmlns:a16="http://schemas.microsoft.com/office/drawing/2014/main" id="{CB8D7A37-B188-C0F5-678D-C6330484943A}"/>
                  </a:ext>
                </a:extLst>
              </p:cNvPr>
              <p:cNvSpPr txBox="1">
                <a:spLocks noRot="1" noChangeAspect="1" noMove="1" noResize="1" noEditPoints="1" noAdjustHandles="1" noChangeArrowheads="1" noChangeShapeType="1" noTextEdit="1"/>
              </p:cNvSpPr>
              <p:nvPr/>
            </p:nvSpPr>
            <p:spPr>
              <a:xfrm>
                <a:off x="322245" y="2093378"/>
                <a:ext cx="11869755" cy="1666867"/>
              </a:xfrm>
              <a:prstGeom prst="rect">
                <a:avLst/>
              </a:prstGeom>
              <a:blipFill>
                <a:blip r:embed="rId11"/>
                <a:stretch>
                  <a:fillRect l="-107" t="-3008" b="-3008"/>
                </a:stretch>
              </a:blipFill>
            </p:spPr>
            <p:txBody>
              <a:bodyPr/>
              <a:lstStyle/>
              <a:p>
                <a:r>
                  <a:rPr lang="ja-US" altLang="en-US">
                    <a:noFill/>
                  </a:rPr>
                  <a:t> </a:t>
                </a:r>
              </a:p>
            </p:txBody>
          </p:sp>
        </mc:Fallback>
      </mc:AlternateContent>
      <p:sp>
        <p:nvSpPr>
          <p:cNvPr id="21" name="テキスト ボックス 20">
            <a:extLst>
              <a:ext uri="{FF2B5EF4-FFF2-40B4-BE49-F238E27FC236}">
                <a16:creationId xmlns:a16="http://schemas.microsoft.com/office/drawing/2014/main" id="{022C48B1-E080-6FA6-95FC-AD7C1753D0E5}"/>
              </a:ext>
            </a:extLst>
          </p:cNvPr>
          <p:cNvSpPr txBox="1"/>
          <p:nvPr/>
        </p:nvSpPr>
        <p:spPr>
          <a:xfrm>
            <a:off x="129089" y="707883"/>
            <a:ext cx="11876644" cy="584775"/>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Chage in value added</a:t>
            </a:r>
            <a:endParaRPr kumimoji="1" lang="ja-JP" altLang="en-US" sz="32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7E3E3FD9-85C7-68A0-B626-FFEF84B838E8}"/>
                  </a:ext>
                </a:extLst>
              </p:cNvPr>
              <p:cNvSpPr txBox="1"/>
              <p:nvPr/>
            </p:nvSpPr>
            <p:spPr>
              <a:xfrm>
                <a:off x="0" y="6937152"/>
                <a:ext cx="9779267" cy="6316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kumimoji="1" lang="en-US" altLang="ja-JP" sz="3200" b="0" i="1" smtClean="0">
                              <a:latin typeface="Cambria Math" panose="02040503050406030204" pitchFamily="18" charset="0"/>
                              <a:ea typeface="Cambria Math" panose="02040503050406030204" pitchFamily="18" charset="0"/>
                            </a:rPr>
                          </m:ctrlPr>
                        </m:eqArrPr>
                        <m:e>
                          <m:r>
                            <a:rPr kumimoji="1" lang="en-US" altLang="ja-JP" sz="3200" b="0" i="1" smtClean="0">
                              <a:latin typeface="Cambria Math" panose="02040503050406030204" pitchFamily="18" charset="0"/>
                              <a:ea typeface="Cambria Math" panose="02040503050406030204" pitchFamily="18" charset="0"/>
                            </a:rPr>
                            <m:t>∆</m:t>
                          </m:r>
                          <m:sSubSup>
                            <m:sSubSupPr>
                              <m:ctrlPr>
                                <a:rPr kumimoji="1" lang="en-US" altLang="ja-JP" sz="3200" b="0" i="1" smtClean="0">
                                  <a:latin typeface="Cambria Math" panose="02040503050406030204" pitchFamily="18" charset="0"/>
                                  <a:ea typeface="Cambria Math" panose="02040503050406030204" pitchFamily="18" charset="0"/>
                                </a:rPr>
                              </m:ctrlPr>
                            </m:sSubSupPr>
                            <m:e>
                              <m:r>
                                <a:rPr kumimoji="1" lang="en-US" altLang="ja-JP" sz="3200" b="0" i="1" smtClean="0">
                                  <a:latin typeface="Cambria Math" panose="02040503050406030204" pitchFamily="18" charset="0"/>
                                  <a:ea typeface="Cambria Math" panose="02040503050406030204" pitchFamily="18" charset="0"/>
                                </a:rPr>
                                <m:t>𝑞</m:t>
                              </m:r>
                            </m:e>
                            <m:sub>
                              <m:r>
                                <a:rPr kumimoji="1" lang="en-US" altLang="ja-JP" sz="3200" b="0" i="1" smtClean="0">
                                  <a:latin typeface="Cambria Math" panose="02040503050406030204" pitchFamily="18" charset="0"/>
                                  <a:ea typeface="Cambria Math" panose="02040503050406030204" pitchFamily="18" charset="0"/>
                                </a:rPr>
                                <m:t>𝑝</m:t>
                              </m:r>
                            </m:sub>
                            <m:sup>
                              <m:r>
                                <a:rPr kumimoji="1" lang="en-US" altLang="ja-JP" sz="3200" b="0" i="1" smtClean="0">
                                  <a:latin typeface="Cambria Math" panose="02040503050406030204" pitchFamily="18" charset="0"/>
                                  <a:ea typeface="Cambria Math" panose="02040503050406030204" pitchFamily="18" charset="0"/>
                                </a:rPr>
                                <m:t>𝑣</m:t>
                              </m:r>
                            </m:sup>
                          </m:sSubSup>
                          <m:r>
                            <a:rPr kumimoji="1" lang="en-US" altLang="ja-JP" sz="3200" b="0" i="1" smtClean="0">
                              <a:latin typeface="Cambria Math" panose="02040503050406030204" pitchFamily="18" charset="0"/>
                              <a:ea typeface="Cambria Math" panose="02040503050406030204" pitchFamily="18" charset="0"/>
                            </a:rPr>
                            <m:t>=</m:t>
                          </m:r>
                          <m:sSup>
                            <m:sSupPr>
                              <m:ctrlPr>
                                <a:rPr kumimoji="1" lang="en-US" altLang="ja-JP" sz="3200" b="0" i="1" smtClean="0">
                                  <a:latin typeface="Cambria Math" panose="02040503050406030204" pitchFamily="18" charset="0"/>
                                  <a:ea typeface="Cambria Math" panose="02040503050406030204" pitchFamily="18" charset="0"/>
                                </a:rPr>
                              </m:ctrlPr>
                            </m:sSupPr>
                            <m:e>
                              <m:r>
                                <a:rPr kumimoji="1" lang="en-US" altLang="ja-JP" sz="3200" b="1" i="0" smtClean="0">
                                  <a:latin typeface="Cambria Math" panose="02040503050406030204" pitchFamily="18" charset="0"/>
                                  <a:ea typeface="Cambria Math" panose="02040503050406030204" pitchFamily="18" charset="0"/>
                                </a:rPr>
                                <m:t>𝐯</m:t>
                              </m:r>
                              <m:d>
                                <m:dPr>
                                  <m:ctrlPr>
                                    <a:rPr kumimoji="1" lang="en-US" altLang="ja-JP" sz="3200" b="0" i="1" smtClean="0">
                                      <a:latin typeface="Cambria Math" panose="02040503050406030204" pitchFamily="18" charset="0"/>
                                      <a:ea typeface="Cambria Math" panose="02040503050406030204" pitchFamily="18" charset="0"/>
                                    </a:rPr>
                                  </m:ctrlPr>
                                </m:dPr>
                                <m:e>
                                  <m:r>
                                    <a:rPr kumimoji="1" lang="en-US" altLang="ja-JP" sz="3200" b="1" i="0" smtClean="0">
                                      <a:latin typeface="Cambria Math" panose="02040503050406030204" pitchFamily="18" charset="0"/>
                                      <a:ea typeface="Cambria Math" panose="02040503050406030204" pitchFamily="18" charset="0"/>
                                    </a:rPr>
                                    <m:t>𝐈</m:t>
                                  </m:r>
                                  <m:r>
                                    <a:rPr kumimoji="1" lang="en-US" altLang="ja-JP" sz="3200" b="1" i="0" smtClean="0">
                                      <a:latin typeface="Cambria Math" panose="02040503050406030204" pitchFamily="18" charset="0"/>
                                      <a:ea typeface="Cambria Math" panose="02040503050406030204" pitchFamily="18" charset="0"/>
                                    </a:rPr>
                                    <m:t>−</m:t>
                                  </m:r>
                                  <m:r>
                                    <a:rPr kumimoji="1" lang="en-US" altLang="ja-JP" sz="3200" b="1" i="0" smtClean="0">
                                      <a:latin typeface="Cambria Math" panose="02040503050406030204" pitchFamily="18" charset="0"/>
                                      <a:ea typeface="Cambria Math" panose="02040503050406030204" pitchFamily="18" charset="0"/>
                                    </a:rPr>
                                    <m:t>𝐀</m:t>
                                  </m:r>
                                </m:e>
                              </m:d>
                            </m:e>
                            <m:sup>
                              <m:r>
                                <a:rPr kumimoji="1" lang="en-US" altLang="ja-JP" sz="3200" b="0" i="0" smtClean="0">
                                  <a:latin typeface="Cambria Math" panose="02040503050406030204" pitchFamily="18" charset="0"/>
                                  <a:ea typeface="Cambria Math" panose="02040503050406030204" pitchFamily="18" charset="0"/>
                                </a:rPr>
                                <m:t>−1</m:t>
                              </m:r>
                            </m:sup>
                          </m:sSup>
                          <m:r>
                            <a:rPr kumimoji="1" lang="en-US" altLang="ja-JP" sz="3200" b="0" i="1" smtClean="0">
                              <a:latin typeface="Cambria Math" panose="02040503050406030204" pitchFamily="18" charset="0"/>
                              <a:ea typeface="Cambria Math" panose="02040503050406030204" pitchFamily="18" charset="0"/>
                            </a:rPr>
                            <m:t>∆</m:t>
                          </m:r>
                          <m:sSub>
                            <m:sSubPr>
                              <m:ctrlPr>
                                <a:rPr kumimoji="1" lang="en-US" altLang="ja-JP" sz="3200" b="0" i="1" smtClean="0">
                                  <a:latin typeface="Cambria Math" panose="02040503050406030204" pitchFamily="18" charset="0"/>
                                  <a:ea typeface="Cambria Math" panose="02040503050406030204" pitchFamily="18" charset="0"/>
                                </a:rPr>
                              </m:ctrlPr>
                            </m:sSubPr>
                            <m:e>
                              <m:r>
                                <a:rPr kumimoji="1" lang="en-US" altLang="ja-JP" sz="3200" b="1" i="0" smtClean="0">
                                  <a:latin typeface="Cambria Math" panose="02040503050406030204" pitchFamily="18" charset="0"/>
                                  <a:ea typeface="Cambria Math" panose="02040503050406030204" pitchFamily="18" charset="0"/>
                                </a:rPr>
                                <m:t>𝐟</m:t>
                              </m:r>
                            </m:e>
                            <m:sub>
                              <m:r>
                                <a:rPr kumimoji="1" lang="en-US" altLang="ja-JP" sz="3200" b="0" i="1" smtClean="0">
                                  <a:latin typeface="Cambria Math" panose="02040503050406030204" pitchFamily="18" charset="0"/>
                                  <a:ea typeface="Cambria Math" panose="02040503050406030204" pitchFamily="18" charset="0"/>
                                </a:rPr>
                                <m:t>𝑝</m:t>
                              </m:r>
                            </m:sub>
                          </m:sSub>
                          <m:r>
                            <a:rPr kumimoji="1" lang="en-US" altLang="ja-JP" sz="3200" b="0" i="1" smtClean="0">
                              <a:latin typeface="Cambria Math" panose="02040503050406030204" pitchFamily="18" charset="0"/>
                              <a:ea typeface="Cambria Math" panose="02040503050406030204" pitchFamily="18" charset="0"/>
                            </a:rPr>
                            <m:t>####(7)</m:t>
                          </m:r>
                        </m:e>
                      </m:eqArr>
                    </m:oMath>
                  </m:oMathPara>
                </a14:m>
                <a:endParaRPr kumimoji="1" lang="en-US" altLang="ja-JP" sz="3200" b="0" dirty="0">
                  <a:ea typeface="Cambria Math" panose="02040503050406030204" pitchFamily="18" charset="0"/>
                </a:endParaRPr>
              </a:p>
            </p:txBody>
          </p:sp>
        </mc:Choice>
        <mc:Fallback xmlns="">
          <p:sp>
            <p:nvSpPr>
              <p:cNvPr id="5" name="テキスト ボックス 4">
                <a:extLst>
                  <a:ext uri="{FF2B5EF4-FFF2-40B4-BE49-F238E27FC236}">
                    <a16:creationId xmlns:a16="http://schemas.microsoft.com/office/drawing/2014/main" id="{7E3E3FD9-85C7-68A0-B626-FFEF84B838E8}"/>
                  </a:ext>
                </a:extLst>
              </p:cNvPr>
              <p:cNvSpPr txBox="1">
                <a:spLocks noRot="1" noChangeAspect="1" noMove="1" noResize="1" noEditPoints="1" noAdjustHandles="1" noChangeArrowheads="1" noChangeShapeType="1" noTextEdit="1"/>
              </p:cNvSpPr>
              <p:nvPr/>
            </p:nvSpPr>
            <p:spPr>
              <a:xfrm>
                <a:off x="0" y="6937152"/>
                <a:ext cx="9779267" cy="631648"/>
              </a:xfrm>
              <a:prstGeom prst="rect">
                <a:avLst/>
              </a:prstGeom>
              <a:blipFill>
                <a:blip r:embed="rId12"/>
                <a:stretch>
                  <a:fillRect/>
                </a:stretch>
              </a:blipFill>
            </p:spPr>
            <p:txBody>
              <a:bodyPr/>
              <a:lstStyle/>
              <a:p>
                <a:r>
                  <a:rPr lang="ja-JP" altLang="en-US">
                    <a:noFill/>
                  </a:rPr>
                  <a:t> </a:t>
                </a:r>
              </a:p>
            </p:txBody>
          </p:sp>
        </mc:Fallback>
      </mc:AlternateContent>
      <p:pic>
        <p:nvPicPr>
          <p:cNvPr id="10" name="図 9">
            <a:extLst>
              <a:ext uri="{FF2B5EF4-FFF2-40B4-BE49-F238E27FC236}">
                <a16:creationId xmlns:a16="http://schemas.microsoft.com/office/drawing/2014/main" id="{7B980C0D-A631-2807-7D54-604BABA812D0}"/>
              </a:ext>
            </a:extLst>
          </p:cNvPr>
          <p:cNvPicPr>
            <a:picLocks noChangeAspect="1"/>
          </p:cNvPicPr>
          <p:nvPr/>
        </p:nvPicPr>
        <p:blipFill>
          <a:blip r:embed="rId13"/>
          <a:stretch>
            <a:fillRect/>
          </a:stretch>
        </p:blipFill>
        <p:spPr>
          <a:xfrm>
            <a:off x="1078523" y="1352165"/>
            <a:ext cx="9778832" cy="634039"/>
          </a:xfrm>
          <a:prstGeom prst="rect">
            <a:avLst/>
          </a:prstGeom>
        </p:spPr>
      </p:pic>
    </p:spTree>
    <p:extLst>
      <p:ext uri="{BB962C8B-B14F-4D97-AF65-F5344CB8AC3E}">
        <p14:creationId xmlns:p14="http://schemas.microsoft.com/office/powerpoint/2010/main" val="2216604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E6F0A-59A6-294D-41B8-BAE4243329A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91332D1-E297-C597-21AE-DF004242B671}"/>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17D82D5A-19C3-7519-3765-BAC5034729F8}"/>
              </a:ext>
            </a:extLst>
          </p:cNvPr>
          <p:cNvSpPr txBox="1"/>
          <p:nvPr/>
        </p:nvSpPr>
        <p:spPr>
          <a:xfrm>
            <a:off x="0" y="61554"/>
            <a:ext cx="1473480" cy="584775"/>
          </a:xfrm>
          <a:prstGeom prst="rect">
            <a:avLst/>
          </a:prstGeom>
          <a:noFill/>
        </p:spPr>
        <p:txBody>
          <a:bodyPr wrap="none" rtlCol="0">
            <a:spAutoFit/>
          </a:bodyPr>
          <a:lstStyle/>
          <a:p>
            <a:r>
              <a:rPr lang="en-US" altLang="ja-JP" sz="3200" dirty="0">
                <a:latin typeface="Times New Roman" panose="02020603050405020304" pitchFamily="18" charset="0"/>
              </a:rPr>
              <a:t>4</a:t>
            </a:r>
            <a:r>
              <a:rPr kumimoji="1" lang="en-US" altLang="ja-JP" sz="3200" dirty="0">
                <a:latin typeface="Times New Roman" panose="02020603050405020304" pitchFamily="18" charset="0"/>
              </a:rPr>
              <a:t>. Data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CADE2C46-5CE3-39AF-A997-6B423CB562F5}"/>
              </a:ext>
            </a:extLst>
          </p:cNvPr>
          <p:cNvSpPr txBox="1"/>
          <p:nvPr/>
        </p:nvSpPr>
        <p:spPr>
          <a:xfrm>
            <a:off x="11700235" y="61554"/>
            <a:ext cx="595035" cy="584775"/>
          </a:xfrm>
          <a:prstGeom prst="rect">
            <a:avLst/>
          </a:prstGeom>
          <a:noFill/>
        </p:spPr>
        <p:txBody>
          <a:bodyPr wrap="none" rtlCol="0">
            <a:spAutoFit/>
          </a:bodyPr>
          <a:lstStyle/>
          <a:p>
            <a:r>
              <a:rPr kumimoji="1" lang="en-US" altLang="ja-JP" sz="3200" dirty="0">
                <a:latin typeface="Times New Roman" panose="02020603050405020304" pitchFamily="18" charset="0"/>
              </a:rPr>
              <a:t>1</a:t>
            </a:r>
            <a:r>
              <a:rPr lang="en-US" altLang="ja-JP" sz="3200" dirty="0">
                <a:latin typeface="Times New Roman" panose="02020603050405020304" pitchFamily="18" charset="0"/>
              </a:rPr>
              <a:t>5</a:t>
            </a:r>
            <a:endParaRPr kumimoji="1" lang="ja-JP" altLang="en-US" sz="3200" dirty="0">
              <a:latin typeface="Times New Roman" panose="02020603050405020304" pitchFamily="18" charset="0"/>
            </a:endParaRPr>
          </a:p>
        </p:txBody>
      </p:sp>
      <p:sp>
        <p:nvSpPr>
          <p:cNvPr id="7" name="テキスト ボックス 6">
            <a:extLst>
              <a:ext uri="{FF2B5EF4-FFF2-40B4-BE49-F238E27FC236}">
                <a16:creationId xmlns:a16="http://schemas.microsoft.com/office/drawing/2014/main" id="{1349FBFB-A2D9-F804-16D1-C754AFFB4C62}"/>
              </a:ext>
            </a:extLst>
          </p:cNvPr>
          <p:cNvSpPr txBox="1"/>
          <p:nvPr/>
        </p:nvSpPr>
        <p:spPr>
          <a:xfrm>
            <a:off x="0" y="936615"/>
            <a:ext cx="12192000" cy="5693866"/>
          </a:xfrm>
          <a:prstGeom prst="rect">
            <a:avLst/>
          </a:prstGeom>
          <a:noFill/>
        </p:spPr>
        <p:txBody>
          <a:bodyPr wrap="square" rtlCol="0">
            <a:spAutoFit/>
          </a:bodyPr>
          <a:lstStyle/>
          <a:p>
            <a:pPr marL="514350" indent="-514350">
              <a:buFont typeface="Arial" panose="020B0604020202020204" pitchFamily="34" charset="0"/>
              <a:buChar char="•"/>
            </a:pPr>
            <a:r>
              <a:rPr kumimoji="1" lang="en-US" altLang="ja-JP" sz="2800" dirty="0">
                <a:latin typeface="Times New Roman" panose="02020603050405020304" pitchFamily="18" charset="0"/>
              </a:rPr>
              <a:t>Report on Internal Migration in Japan Derived from the Basic Resident Registration (Ministry of Internal Affairs and Communications)</a:t>
            </a:r>
          </a:p>
          <a:p>
            <a:pPr marL="514350" indent="-514350">
              <a:buFont typeface="Arial" panose="020B0604020202020204" pitchFamily="34" charset="0"/>
              <a:buChar char="•"/>
            </a:pPr>
            <a:r>
              <a:rPr lang="en-US" altLang="ja-JP" sz="2800" dirty="0">
                <a:latin typeface="Times New Roman" panose="02020603050405020304" pitchFamily="18" charset="0"/>
              </a:rPr>
              <a:t>Long-Term Time-Series Data from the population Estimates (Ministry of Internal Affairs and Communications)</a:t>
            </a:r>
          </a:p>
          <a:p>
            <a:pPr marL="514350" indent="-514350">
              <a:buFont typeface="Arial" panose="020B0604020202020204" pitchFamily="34" charset="0"/>
              <a:buChar char="•"/>
            </a:pPr>
            <a:r>
              <a:rPr lang="en-US" altLang="ja-JP" sz="2800" dirty="0">
                <a:latin typeface="Times New Roman" panose="02020603050405020304" pitchFamily="18" charset="0"/>
              </a:rPr>
              <a:t>Statistical Survey of Actual Status for Salary in the Private Sector (2015) (National Tax Agency)</a:t>
            </a:r>
          </a:p>
          <a:p>
            <a:pPr marL="514350" indent="-514350">
              <a:buFont typeface="Arial" panose="020B0604020202020204" pitchFamily="34" charset="0"/>
              <a:buChar char="•"/>
            </a:pPr>
            <a:r>
              <a:rPr lang="en-US" altLang="ja-JP" sz="2800" dirty="0">
                <a:latin typeface="Times New Roman" panose="02020603050405020304" pitchFamily="18" charset="0"/>
              </a:rPr>
              <a:t>Basic Survey on Wage Structure (2015) (Ministry of Health, Labor and Welfare)</a:t>
            </a:r>
          </a:p>
          <a:p>
            <a:pPr marL="514350" indent="-514350">
              <a:buFont typeface="Arial" panose="020B0604020202020204" pitchFamily="34" charset="0"/>
              <a:buChar char="•"/>
            </a:pPr>
            <a:r>
              <a:rPr lang="en-US" altLang="ja-JP" sz="2800" dirty="0">
                <a:latin typeface="Times New Roman" panose="02020603050405020304" pitchFamily="18" charset="0"/>
              </a:rPr>
              <a:t>Annual Report on the Family Income and Expenditure Survey, Income and Expenditure Section (2015) (Ministry of Internal Affairs and Communications)</a:t>
            </a:r>
          </a:p>
          <a:p>
            <a:pPr marL="514350" indent="-514350">
              <a:buFont typeface="Arial" panose="020B0604020202020204" pitchFamily="34" charset="0"/>
              <a:buChar char="•"/>
            </a:pPr>
            <a:r>
              <a:rPr lang="en-US" altLang="ja-JP" sz="2800" dirty="0">
                <a:latin typeface="Times New Roman" panose="02020603050405020304" pitchFamily="18" charset="0"/>
              </a:rPr>
              <a:t>Inter-Prefectural Multi-Regional Input-Output Table (MRIO) (2015) (</a:t>
            </a:r>
            <a:r>
              <a:rPr lang="en-US" altLang="ja-JP" sz="2800" dirty="0" err="1">
                <a:latin typeface="Times New Roman" panose="02020603050405020304" pitchFamily="18" charset="0"/>
              </a:rPr>
              <a:t>Matsuse</a:t>
            </a:r>
            <a:r>
              <a:rPr lang="en-US" altLang="ja-JP" sz="2800" dirty="0">
                <a:latin typeface="Times New Roman" panose="02020603050405020304" pitchFamily="18" charset="0"/>
              </a:rPr>
              <a:t> </a:t>
            </a:r>
            <a:r>
              <a:rPr lang="en-US" altLang="ja-JP" sz="2800" i="1" dirty="0">
                <a:latin typeface="Times New Roman" panose="02020603050405020304" pitchFamily="18" charset="0"/>
              </a:rPr>
              <a:t>et al</a:t>
            </a:r>
            <a:r>
              <a:rPr lang="en-US" altLang="ja-JP" sz="2800" dirty="0">
                <a:latin typeface="Times New Roman" panose="02020603050405020304" pitchFamily="18" charset="0"/>
              </a:rPr>
              <a:t>., 2025)</a:t>
            </a:r>
            <a:endParaRPr lang="ja-JP" altLang="en-US" sz="2800" dirty="0">
              <a:latin typeface="Times New Roman" panose="02020603050405020304" pitchFamily="18" charset="0"/>
            </a:endParaRPr>
          </a:p>
          <a:p>
            <a:pPr marL="514350" indent="-514350">
              <a:buFont typeface="Arial" panose="020B0604020202020204" pitchFamily="34" charset="0"/>
              <a:buChar char="•"/>
            </a:pPr>
            <a:r>
              <a:rPr lang="en-US" altLang="ja-JP" sz="2800" dirty="0">
                <a:latin typeface="Times New Roman" panose="02020603050405020304" pitchFamily="18" charset="0"/>
              </a:rPr>
              <a:t>Embodied Energy and Emission Intensity Data for Japan Using Input-Output Table (3EID) (National Institute for Environmental Studies)</a:t>
            </a:r>
            <a:endParaRPr lang="ja-JP" altLang="en-US" sz="2800" dirty="0">
              <a:latin typeface="Times New Roman" panose="02020603050405020304" pitchFamily="18" charset="0"/>
            </a:endParaRPr>
          </a:p>
        </p:txBody>
      </p:sp>
    </p:spTree>
    <p:extLst>
      <p:ext uri="{BB962C8B-B14F-4D97-AF65-F5344CB8AC3E}">
        <p14:creationId xmlns:p14="http://schemas.microsoft.com/office/powerpoint/2010/main" val="302367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満員電車・通勤ラッシュ08 | フリー素材ドットコム">
            <a:extLst>
              <a:ext uri="{FF2B5EF4-FFF2-40B4-BE49-F238E27FC236}">
                <a16:creationId xmlns:a16="http://schemas.microsoft.com/office/drawing/2014/main" id="{93B964A3-C591-7EB0-B3F8-880BDBA623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27"/>
          <a:stretch>
            <a:fillRect/>
          </a:stretch>
        </p:blipFill>
        <p:spPr bwMode="auto">
          <a:xfrm>
            <a:off x="562461" y="109847"/>
            <a:ext cx="11067077" cy="663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64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28C03-35F1-F693-4236-0CA8C8E2510B}"/>
            </a:ext>
          </a:extLst>
        </p:cNvPr>
        <p:cNvGrpSpPr/>
        <p:nvPr/>
      </p:nvGrpSpPr>
      <p:grpSpPr>
        <a:xfrm>
          <a:off x="0" y="0"/>
          <a:ext cx="0" cy="0"/>
          <a:chOff x="0" y="0"/>
          <a:chExt cx="0" cy="0"/>
        </a:xfrm>
      </p:grpSpPr>
      <p:cxnSp>
        <p:nvCxnSpPr>
          <p:cNvPr id="18" name="直線コネクタ 17">
            <a:extLst>
              <a:ext uri="{FF2B5EF4-FFF2-40B4-BE49-F238E27FC236}">
                <a16:creationId xmlns:a16="http://schemas.microsoft.com/office/drawing/2014/main" id="{EE1682D3-FE09-CB51-B30D-ADBAAFD37E45}"/>
              </a:ext>
            </a:extLst>
          </p:cNvPr>
          <p:cNvCxnSpPr>
            <a:cxnSpLocks/>
          </p:cNvCxnSpPr>
          <p:nvPr/>
        </p:nvCxnSpPr>
        <p:spPr>
          <a:xfrm flipV="1">
            <a:off x="1425139" y="4760061"/>
            <a:ext cx="5488891" cy="651895"/>
          </a:xfrm>
          <a:prstGeom prst="line">
            <a:avLst/>
          </a:prstGeom>
          <a:ln w="76200">
            <a:solidFill>
              <a:srgbClr val="FFC000"/>
            </a:solidFill>
          </a:ln>
        </p:spPr>
        <p:style>
          <a:lnRef idx="2">
            <a:schemeClr val="dk1"/>
          </a:lnRef>
          <a:fillRef idx="0">
            <a:schemeClr val="dk1"/>
          </a:fillRef>
          <a:effectRef idx="1">
            <a:schemeClr val="dk1"/>
          </a:effectRef>
          <a:fontRef idx="minor">
            <a:schemeClr val="tx1"/>
          </a:fontRef>
        </p:style>
      </p:cxnSp>
      <p:cxnSp>
        <p:nvCxnSpPr>
          <p:cNvPr id="7" name="直線コネクタ 6">
            <a:extLst>
              <a:ext uri="{FF2B5EF4-FFF2-40B4-BE49-F238E27FC236}">
                <a16:creationId xmlns:a16="http://schemas.microsoft.com/office/drawing/2014/main" id="{7FE3143A-1B42-E0A5-3386-164E7523C604}"/>
              </a:ext>
            </a:extLst>
          </p:cNvPr>
          <p:cNvCxnSpPr>
            <a:cxnSpLocks/>
          </p:cNvCxnSpPr>
          <p:nvPr/>
        </p:nvCxnSpPr>
        <p:spPr>
          <a:xfrm flipV="1">
            <a:off x="2607550" y="3134176"/>
            <a:ext cx="4364750" cy="1799303"/>
          </a:xfrm>
          <a:prstGeom prst="line">
            <a:avLst/>
          </a:prstGeom>
          <a:ln w="76200">
            <a:solidFill>
              <a:srgbClr val="CF53C3"/>
            </a:solidFill>
          </a:ln>
        </p:spPr>
        <p:style>
          <a:lnRef idx="2">
            <a:schemeClr val="dk1"/>
          </a:lnRef>
          <a:fillRef idx="0">
            <a:schemeClr val="dk1"/>
          </a:fillRef>
          <a:effectRef idx="1">
            <a:schemeClr val="dk1"/>
          </a:effectRef>
          <a:fontRef idx="minor">
            <a:schemeClr val="tx1"/>
          </a:fontRef>
        </p:style>
      </p:cxnSp>
      <p:cxnSp>
        <p:nvCxnSpPr>
          <p:cNvPr id="8" name="直線コネクタ 7">
            <a:extLst>
              <a:ext uri="{FF2B5EF4-FFF2-40B4-BE49-F238E27FC236}">
                <a16:creationId xmlns:a16="http://schemas.microsoft.com/office/drawing/2014/main" id="{FFEE7AE1-29E8-A485-B84B-B9185D3AE071}"/>
              </a:ext>
            </a:extLst>
          </p:cNvPr>
          <p:cNvCxnSpPr>
            <a:cxnSpLocks/>
          </p:cNvCxnSpPr>
          <p:nvPr/>
        </p:nvCxnSpPr>
        <p:spPr>
          <a:xfrm flipV="1">
            <a:off x="3270600" y="1511300"/>
            <a:ext cx="3701700" cy="2654300"/>
          </a:xfrm>
          <a:prstGeom prst="line">
            <a:avLst/>
          </a:prstGeom>
          <a:ln w="76200">
            <a:solidFill>
              <a:srgbClr val="FFCCCC"/>
            </a:solidFill>
          </a:ln>
        </p:spPr>
        <p:style>
          <a:lnRef idx="2">
            <a:schemeClr val="dk1"/>
          </a:lnRef>
          <a:fillRef idx="0">
            <a:schemeClr val="dk1"/>
          </a:fillRef>
          <a:effectRef idx="1">
            <a:schemeClr val="dk1"/>
          </a:effectRef>
          <a:fontRef idx="minor">
            <a:schemeClr val="tx1"/>
          </a:fontRef>
        </p:style>
      </p:cxnSp>
      <p:sp>
        <p:nvSpPr>
          <p:cNvPr id="2" name="正方形/長方形 1">
            <a:extLst>
              <a:ext uri="{FF2B5EF4-FFF2-40B4-BE49-F238E27FC236}">
                <a16:creationId xmlns:a16="http://schemas.microsoft.com/office/drawing/2014/main" id="{2F3FAC68-CD3F-EA36-B6A0-DCDAA1AAD8A3}"/>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A0D1718D-0F7D-DAA3-D573-112203724DEA}"/>
              </a:ext>
            </a:extLst>
          </p:cNvPr>
          <p:cNvSpPr txBox="1"/>
          <p:nvPr/>
        </p:nvSpPr>
        <p:spPr>
          <a:xfrm>
            <a:off x="0" y="61554"/>
            <a:ext cx="1473480" cy="584775"/>
          </a:xfrm>
          <a:prstGeom prst="rect">
            <a:avLst/>
          </a:prstGeom>
          <a:noFill/>
        </p:spPr>
        <p:txBody>
          <a:bodyPr wrap="none" rtlCol="0">
            <a:spAutoFit/>
          </a:bodyPr>
          <a:lstStyle/>
          <a:p>
            <a:r>
              <a:rPr lang="en-US" altLang="ja-JP" sz="3200" dirty="0">
                <a:latin typeface="Times New Roman" panose="02020603050405020304" pitchFamily="18" charset="0"/>
              </a:rPr>
              <a:t>4</a:t>
            </a:r>
            <a:r>
              <a:rPr kumimoji="1" lang="en-US" altLang="ja-JP" sz="3200" dirty="0">
                <a:latin typeface="Times New Roman" panose="02020603050405020304" pitchFamily="18" charset="0"/>
              </a:rPr>
              <a:t>. Data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D951037A-3008-D0DE-A129-6F18B1897DF0}"/>
              </a:ext>
            </a:extLst>
          </p:cNvPr>
          <p:cNvSpPr txBox="1"/>
          <p:nvPr/>
        </p:nvSpPr>
        <p:spPr>
          <a:xfrm>
            <a:off x="11700235" y="61554"/>
            <a:ext cx="595035" cy="584775"/>
          </a:xfrm>
          <a:prstGeom prst="rect">
            <a:avLst/>
          </a:prstGeom>
          <a:noFill/>
        </p:spPr>
        <p:txBody>
          <a:bodyPr wrap="none" rtlCol="0">
            <a:spAutoFit/>
          </a:bodyPr>
          <a:lstStyle/>
          <a:p>
            <a:r>
              <a:rPr kumimoji="1" lang="en-US" altLang="ja-JP" sz="3200" dirty="0">
                <a:latin typeface="Times New Roman" panose="02020603050405020304" pitchFamily="18" charset="0"/>
              </a:rPr>
              <a:t>16</a:t>
            </a:r>
            <a:endParaRPr kumimoji="1" lang="ja-JP" altLang="en-US" sz="3200" dirty="0">
              <a:latin typeface="Times New Roman" panose="02020603050405020304" pitchFamily="18" charset="0"/>
            </a:endParaRPr>
          </a:p>
        </p:txBody>
      </p:sp>
      <p:pic>
        <p:nvPicPr>
          <p:cNvPr id="6" name="図 5">
            <a:extLst>
              <a:ext uri="{FF2B5EF4-FFF2-40B4-BE49-F238E27FC236}">
                <a16:creationId xmlns:a16="http://schemas.microsoft.com/office/drawing/2014/main" id="{C69D478D-2FBF-82D1-2971-DC3627DD2C1F}"/>
              </a:ext>
            </a:extLst>
          </p:cNvPr>
          <p:cNvPicPr>
            <a:picLocks noChangeAspect="1"/>
          </p:cNvPicPr>
          <p:nvPr/>
        </p:nvPicPr>
        <p:blipFill>
          <a:blip r:embed="rId3"/>
          <a:srcRect t="80147" b="1"/>
          <a:stretch>
            <a:fillRect/>
          </a:stretch>
        </p:blipFill>
        <p:spPr>
          <a:xfrm>
            <a:off x="6541200" y="5417859"/>
            <a:ext cx="5805714" cy="1249258"/>
          </a:xfrm>
          <a:prstGeom prst="rect">
            <a:avLst/>
          </a:prstGeom>
        </p:spPr>
      </p:pic>
      <p:cxnSp>
        <p:nvCxnSpPr>
          <p:cNvPr id="11" name="直線コネクタ 10">
            <a:extLst>
              <a:ext uri="{FF2B5EF4-FFF2-40B4-BE49-F238E27FC236}">
                <a16:creationId xmlns:a16="http://schemas.microsoft.com/office/drawing/2014/main" id="{89F54ADA-D2E8-F796-ED85-33DADE3637B2}"/>
              </a:ext>
            </a:extLst>
          </p:cNvPr>
          <p:cNvCxnSpPr>
            <a:cxnSpLocks noGrp="1" noRot="1" noMove="1" noResize="1" noEditPoints="1" noAdjustHandles="1" noChangeArrowheads="1" noChangeShapeType="1"/>
          </p:cNvCxnSpPr>
          <p:nvPr/>
        </p:nvCxnSpPr>
        <p:spPr>
          <a:xfrm flipV="1">
            <a:off x="2610200" y="2889856"/>
            <a:ext cx="4451000" cy="1984423"/>
          </a:xfrm>
          <a:prstGeom prst="line">
            <a:avLst/>
          </a:prstGeom>
          <a:ln w="76200">
            <a:solidFill>
              <a:srgbClr val="FFFFFF"/>
            </a:solidFill>
          </a:ln>
        </p:spPr>
        <p:style>
          <a:lnRef idx="2">
            <a:schemeClr val="dk1"/>
          </a:lnRef>
          <a:fillRef idx="0">
            <a:schemeClr val="dk1"/>
          </a:fillRef>
          <a:effectRef idx="1">
            <a:schemeClr val="dk1"/>
          </a:effectRef>
          <a:fontRef idx="minor">
            <a:schemeClr val="tx1"/>
          </a:fontRef>
        </p:style>
      </p:cxnSp>
      <p:pic>
        <p:nvPicPr>
          <p:cNvPr id="5" name="図 4">
            <a:extLst>
              <a:ext uri="{FF2B5EF4-FFF2-40B4-BE49-F238E27FC236}">
                <a16:creationId xmlns:a16="http://schemas.microsoft.com/office/drawing/2014/main" id="{DFFF8A8C-CF53-19FB-4B86-E39BC118A138}"/>
              </a:ext>
            </a:extLst>
          </p:cNvPr>
          <p:cNvPicPr>
            <a:picLocks noChangeAspect="1"/>
          </p:cNvPicPr>
          <p:nvPr/>
        </p:nvPicPr>
        <p:blipFill>
          <a:blip r:embed="rId3"/>
          <a:srcRect b="19577"/>
          <a:stretch>
            <a:fillRect/>
          </a:stretch>
        </p:blipFill>
        <p:spPr>
          <a:xfrm>
            <a:off x="0" y="802621"/>
            <a:ext cx="6541200" cy="5701725"/>
          </a:xfrm>
          <a:prstGeom prst="rect">
            <a:avLst/>
          </a:prstGeom>
        </p:spPr>
      </p:pic>
      <p:pic>
        <p:nvPicPr>
          <p:cNvPr id="17" name="図 16">
            <a:extLst>
              <a:ext uri="{FF2B5EF4-FFF2-40B4-BE49-F238E27FC236}">
                <a16:creationId xmlns:a16="http://schemas.microsoft.com/office/drawing/2014/main" id="{2A7D951A-7F76-5CE4-4743-D6AD9C998A68}"/>
              </a:ext>
            </a:extLst>
          </p:cNvPr>
          <p:cNvPicPr>
            <a:picLocks noChangeAspect="1"/>
          </p:cNvPicPr>
          <p:nvPr/>
        </p:nvPicPr>
        <p:blipFill>
          <a:blip r:embed="rId4"/>
          <a:stretch>
            <a:fillRect/>
          </a:stretch>
        </p:blipFill>
        <p:spPr>
          <a:xfrm>
            <a:off x="7201600" y="2282334"/>
            <a:ext cx="2399600" cy="1599733"/>
          </a:xfrm>
          <a:prstGeom prst="rect">
            <a:avLst/>
          </a:prstGeom>
        </p:spPr>
      </p:pic>
      <p:pic>
        <p:nvPicPr>
          <p:cNvPr id="1026" name="Picture 2" descr="名古屋城 | 名古屋旅遊官方網站 Visit Nagoya">
            <a:extLst>
              <a:ext uri="{FF2B5EF4-FFF2-40B4-BE49-F238E27FC236}">
                <a16:creationId xmlns:a16="http://schemas.microsoft.com/office/drawing/2014/main" id="{4AFD4849-E21E-64EA-13FC-EB77C033E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1600" y="382421"/>
            <a:ext cx="2399600" cy="17997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13882682-B3C8-9C2F-DE3C-CCFD4BE642C1}"/>
              </a:ext>
            </a:extLst>
          </p:cNvPr>
          <p:cNvPicPr>
            <a:picLocks noChangeAspect="1"/>
          </p:cNvPicPr>
          <p:nvPr/>
        </p:nvPicPr>
        <p:blipFill>
          <a:blip r:embed="rId6"/>
          <a:srcRect t="14975" r="4896"/>
          <a:stretch>
            <a:fillRect/>
          </a:stretch>
        </p:blipFill>
        <p:spPr>
          <a:xfrm>
            <a:off x="7201600" y="3982280"/>
            <a:ext cx="2399600" cy="1429676"/>
          </a:xfrm>
          <a:prstGeom prst="rect">
            <a:avLst/>
          </a:prstGeom>
        </p:spPr>
      </p:pic>
      <p:sp>
        <p:nvSpPr>
          <p:cNvPr id="14" name="テキスト ボックス 13">
            <a:extLst>
              <a:ext uri="{FF2B5EF4-FFF2-40B4-BE49-F238E27FC236}">
                <a16:creationId xmlns:a16="http://schemas.microsoft.com/office/drawing/2014/main" id="{6761F261-A52F-C928-7182-7251CDBCDB24}"/>
              </a:ext>
            </a:extLst>
          </p:cNvPr>
          <p:cNvSpPr txBox="1"/>
          <p:nvPr/>
        </p:nvSpPr>
        <p:spPr>
          <a:xfrm>
            <a:off x="9982900" y="2739706"/>
            <a:ext cx="1632138" cy="584775"/>
          </a:xfrm>
          <a:prstGeom prst="rect">
            <a:avLst/>
          </a:prstGeom>
          <a:noFill/>
        </p:spPr>
        <p:txBody>
          <a:bodyPr wrap="square" rtlCol="0">
            <a:spAutoFit/>
          </a:bodyPr>
          <a:lstStyle/>
          <a:p>
            <a:r>
              <a:rPr kumimoji="1" lang="en-US" altLang="ja-JP" sz="3200" b="1" dirty="0">
                <a:latin typeface="Times New Roman" panose="02020603050405020304" pitchFamily="18" charset="0"/>
              </a:rPr>
              <a:t>Kyoto</a:t>
            </a:r>
            <a:endParaRPr kumimoji="1" lang="ja-JP" altLang="en-US" sz="3200" b="1" dirty="0">
              <a:latin typeface="Times New Roman" panose="02020603050405020304" pitchFamily="18" charset="0"/>
            </a:endParaRPr>
          </a:p>
        </p:txBody>
      </p:sp>
      <p:sp>
        <p:nvSpPr>
          <p:cNvPr id="15" name="テキスト ボックス 14">
            <a:extLst>
              <a:ext uri="{FF2B5EF4-FFF2-40B4-BE49-F238E27FC236}">
                <a16:creationId xmlns:a16="http://schemas.microsoft.com/office/drawing/2014/main" id="{60070A8E-3F88-DE46-4C29-1F224654ABAD}"/>
              </a:ext>
            </a:extLst>
          </p:cNvPr>
          <p:cNvSpPr txBox="1"/>
          <p:nvPr/>
        </p:nvSpPr>
        <p:spPr>
          <a:xfrm>
            <a:off x="9974030" y="706073"/>
            <a:ext cx="1632138" cy="584775"/>
          </a:xfrm>
          <a:prstGeom prst="rect">
            <a:avLst/>
          </a:prstGeom>
          <a:noFill/>
        </p:spPr>
        <p:txBody>
          <a:bodyPr wrap="square" rtlCol="0">
            <a:spAutoFit/>
          </a:bodyPr>
          <a:lstStyle/>
          <a:p>
            <a:r>
              <a:rPr lang="en-US" altLang="ja-JP" sz="3200" b="1" dirty="0">
                <a:latin typeface="Times New Roman" panose="02020603050405020304" pitchFamily="18" charset="0"/>
              </a:rPr>
              <a:t>Nagoya</a:t>
            </a:r>
            <a:endParaRPr kumimoji="1" lang="ja-JP" altLang="en-US" sz="3200" b="1" dirty="0">
              <a:latin typeface="Times New Roman" panose="02020603050405020304" pitchFamily="18" charset="0"/>
            </a:endParaRPr>
          </a:p>
        </p:txBody>
      </p:sp>
      <p:sp>
        <p:nvSpPr>
          <p:cNvPr id="16" name="テキスト ボックス 15">
            <a:extLst>
              <a:ext uri="{FF2B5EF4-FFF2-40B4-BE49-F238E27FC236}">
                <a16:creationId xmlns:a16="http://schemas.microsoft.com/office/drawing/2014/main" id="{99065E5D-2175-70F0-F5CC-A2F6BD5C4793}"/>
              </a:ext>
            </a:extLst>
          </p:cNvPr>
          <p:cNvSpPr txBox="1"/>
          <p:nvPr/>
        </p:nvSpPr>
        <p:spPr>
          <a:xfrm>
            <a:off x="9974030" y="4033827"/>
            <a:ext cx="1889786" cy="584775"/>
          </a:xfrm>
          <a:prstGeom prst="rect">
            <a:avLst/>
          </a:prstGeom>
          <a:noFill/>
        </p:spPr>
        <p:txBody>
          <a:bodyPr wrap="square" rtlCol="0">
            <a:spAutoFit/>
          </a:bodyPr>
          <a:lstStyle/>
          <a:p>
            <a:r>
              <a:rPr kumimoji="1" lang="en-US" altLang="ja-JP" sz="3200" b="1" dirty="0">
                <a:latin typeface="Times New Roman" panose="02020603050405020304" pitchFamily="18" charset="0"/>
              </a:rPr>
              <a:t>Fukuoka</a:t>
            </a:r>
            <a:endParaRPr kumimoji="1" lang="ja-JP" altLang="en-US" sz="3200" b="1" dirty="0">
              <a:latin typeface="Times New Roman" panose="02020603050405020304" pitchFamily="18" charset="0"/>
            </a:endParaRPr>
          </a:p>
        </p:txBody>
      </p:sp>
      <p:pic>
        <p:nvPicPr>
          <p:cNvPr id="19" name="図 18">
            <a:extLst>
              <a:ext uri="{FF2B5EF4-FFF2-40B4-BE49-F238E27FC236}">
                <a16:creationId xmlns:a16="http://schemas.microsoft.com/office/drawing/2014/main" id="{A19F486A-2FC3-82DC-07C6-362065009AE3}"/>
              </a:ext>
            </a:extLst>
          </p:cNvPr>
          <p:cNvPicPr>
            <a:picLocks noChangeAspect="1"/>
          </p:cNvPicPr>
          <p:nvPr/>
        </p:nvPicPr>
        <p:blipFill>
          <a:blip r:embed="rId7"/>
          <a:stretch>
            <a:fillRect/>
          </a:stretch>
        </p:blipFill>
        <p:spPr>
          <a:xfrm>
            <a:off x="10364429" y="4485725"/>
            <a:ext cx="1108988" cy="895508"/>
          </a:xfrm>
          <a:prstGeom prst="rect">
            <a:avLst/>
          </a:prstGeom>
        </p:spPr>
      </p:pic>
      <p:pic>
        <p:nvPicPr>
          <p:cNvPr id="21" name="図 20">
            <a:extLst>
              <a:ext uri="{FF2B5EF4-FFF2-40B4-BE49-F238E27FC236}">
                <a16:creationId xmlns:a16="http://schemas.microsoft.com/office/drawing/2014/main" id="{902ADD4A-61A7-807F-AB3E-9F63042133E0}"/>
              </a:ext>
            </a:extLst>
          </p:cNvPr>
          <p:cNvPicPr>
            <a:picLocks noChangeAspect="1"/>
          </p:cNvPicPr>
          <p:nvPr/>
        </p:nvPicPr>
        <p:blipFill>
          <a:blip r:embed="rId8"/>
          <a:stretch>
            <a:fillRect/>
          </a:stretch>
        </p:blipFill>
        <p:spPr>
          <a:xfrm>
            <a:off x="11150169" y="2584433"/>
            <a:ext cx="846569" cy="1274953"/>
          </a:xfrm>
          <a:prstGeom prst="rect">
            <a:avLst/>
          </a:prstGeom>
        </p:spPr>
      </p:pic>
      <p:pic>
        <p:nvPicPr>
          <p:cNvPr id="23" name="図 22">
            <a:extLst>
              <a:ext uri="{FF2B5EF4-FFF2-40B4-BE49-F238E27FC236}">
                <a16:creationId xmlns:a16="http://schemas.microsoft.com/office/drawing/2014/main" id="{1DC9717C-BDC7-279C-F0BD-D540E2FD776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234927" y="1351517"/>
            <a:ext cx="1110343" cy="907359"/>
          </a:xfrm>
          <a:prstGeom prst="rect">
            <a:avLst/>
          </a:prstGeom>
        </p:spPr>
      </p:pic>
      <p:sp>
        <p:nvSpPr>
          <p:cNvPr id="9" name="テキスト ボックス 8">
            <a:extLst>
              <a:ext uri="{FF2B5EF4-FFF2-40B4-BE49-F238E27FC236}">
                <a16:creationId xmlns:a16="http://schemas.microsoft.com/office/drawing/2014/main" id="{EBE096E2-9C60-0E9F-EFF0-8DB0C7BDA7B6}"/>
              </a:ext>
            </a:extLst>
          </p:cNvPr>
          <p:cNvSpPr txBox="1"/>
          <p:nvPr/>
        </p:nvSpPr>
        <p:spPr>
          <a:xfrm>
            <a:off x="1178450" y="6324122"/>
            <a:ext cx="4389510" cy="523220"/>
          </a:xfrm>
          <a:prstGeom prst="rect">
            <a:avLst/>
          </a:prstGeom>
          <a:noFill/>
        </p:spPr>
        <p:txBody>
          <a:bodyPr wrap="square">
            <a:spAutoFit/>
          </a:bodyPr>
          <a:lstStyle/>
          <a:p>
            <a:r>
              <a:rPr lang="en-US" altLang="ja-JP" sz="2800" dirty="0">
                <a:latin typeface="Times New Roman" panose="02020603050405020304" pitchFamily="18" charset="0"/>
              </a:rPr>
              <a:t>Figure 6 : A map of Japan</a:t>
            </a:r>
            <a:endParaRPr lang="ja-JP" altLang="en-US" sz="2800" dirty="0">
              <a:latin typeface="Times New Roman" panose="02020603050405020304" pitchFamily="18" charset="0"/>
            </a:endParaRPr>
          </a:p>
        </p:txBody>
      </p:sp>
    </p:spTree>
    <p:extLst>
      <p:ext uri="{BB962C8B-B14F-4D97-AF65-F5344CB8AC3E}">
        <p14:creationId xmlns:p14="http://schemas.microsoft.com/office/powerpoint/2010/main" val="3131228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EBCAD70-8D4E-77A7-F8A3-910BEF2A1E9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F7A3578-2FF4-7985-07E7-AAD416A83B72}"/>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01BDD5DD-95D1-1B13-1892-A6C79A8D258D}"/>
              </a:ext>
            </a:extLst>
          </p:cNvPr>
          <p:cNvSpPr txBox="1"/>
          <p:nvPr/>
        </p:nvSpPr>
        <p:spPr>
          <a:xfrm>
            <a:off x="0" y="61554"/>
            <a:ext cx="5543505" cy="584775"/>
          </a:xfrm>
          <a:prstGeom prst="rect">
            <a:avLst/>
          </a:prstGeom>
          <a:noFill/>
        </p:spPr>
        <p:txBody>
          <a:bodyPr wrap="none" rtlCol="0">
            <a:spAutoFit/>
          </a:bodyPr>
          <a:lstStyle/>
          <a:p>
            <a:r>
              <a:rPr kumimoji="1" lang="en-US" altLang="ja-JP" sz="3200" dirty="0">
                <a:latin typeface="Times New Roman" panose="02020603050405020304" pitchFamily="18" charset="0"/>
              </a:rPr>
              <a:t>5. </a:t>
            </a:r>
            <a:r>
              <a:rPr lang="en-US" altLang="ja-JP" sz="3200" dirty="0">
                <a:latin typeface="Times New Roman" panose="02020603050405020304" pitchFamily="18" charset="0"/>
              </a:rPr>
              <a:t>Results - Basic information -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17229246-3D87-746E-56A6-A204AEBB85CE}"/>
              </a:ext>
            </a:extLst>
          </p:cNvPr>
          <p:cNvSpPr txBox="1"/>
          <p:nvPr/>
        </p:nvSpPr>
        <p:spPr>
          <a:xfrm>
            <a:off x="11700235" y="61554"/>
            <a:ext cx="595035" cy="584775"/>
          </a:xfrm>
          <a:prstGeom prst="rect">
            <a:avLst/>
          </a:prstGeom>
          <a:noFill/>
        </p:spPr>
        <p:txBody>
          <a:bodyPr wrap="none" rtlCol="0">
            <a:spAutoFit/>
          </a:bodyPr>
          <a:lstStyle/>
          <a:p>
            <a:r>
              <a:rPr kumimoji="1" lang="en-US" altLang="ja-JP" sz="3200" dirty="0">
                <a:latin typeface="Times New Roman" panose="02020603050405020304" pitchFamily="18" charset="0"/>
              </a:rPr>
              <a:t>17</a:t>
            </a:r>
            <a:endParaRPr kumimoji="1" lang="ja-JP" altLang="en-US" sz="3200" dirty="0">
              <a:latin typeface="Times New Roman" panose="02020603050405020304" pitchFamily="18" charset="0"/>
            </a:endParaRPr>
          </a:p>
        </p:txBody>
      </p:sp>
      <p:sp>
        <p:nvSpPr>
          <p:cNvPr id="9" name="テキスト ボックス 8">
            <a:extLst>
              <a:ext uri="{FF2B5EF4-FFF2-40B4-BE49-F238E27FC236}">
                <a16:creationId xmlns:a16="http://schemas.microsoft.com/office/drawing/2014/main" id="{C121B614-9166-0BFB-EC57-130FADAC8CD6}"/>
              </a:ext>
            </a:extLst>
          </p:cNvPr>
          <p:cNvSpPr txBox="1"/>
          <p:nvPr/>
        </p:nvSpPr>
        <p:spPr>
          <a:xfrm>
            <a:off x="-53116" y="5655953"/>
            <a:ext cx="5853525" cy="1200329"/>
          </a:xfrm>
          <a:prstGeom prst="rect">
            <a:avLst/>
          </a:prstGeom>
          <a:noFill/>
        </p:spPr>
        <p:txBody>
          <a:bodyPr wrap="square" rtlCol="0">
            <a:spAutoFit/>
          </a:bodyPr>
          <a:lstStyle/>
          <a:p>
            <a:pPr marL="1246188" indent="-1246188"/>
            <a:r>
              <a:rPr kumimoji="1" lang="en-US" altLang="ja-JP" sz="2400" dirty="0">
                <a:latin typeface="Times New Roman" panose="02020603050405020304" pitchFamily="18" charset="0"/>
              </a:rPr>
              <a:t>Figure 7 : </a:t>
            </a:r>
            <a:r>
              <a:rPr lang="en-US" altLang="ja-JP" sz="2400" dirty="0">
                <a:latin typeface="Times New Roman" panose="02020603050405020304" pitchFamily="18" charset="0"/>
              </a:rPr>
              <a:t>The number of migrants  from the Tokyo metropolitan area to each region and their composition ratios. </a:t>
            </a:r>
            <a:endParaRPr lang="ja-JP" altLang="en-US" sz="2400" dirty="0">
              <a:latin typeface="Times New Roman" panose="02020603050405020304" pitchFamily="18" charset="0"/>
            </a:endParaRPr>
          </a:p>
        </p:txBody>
      </p:sp>
      <p:sp>
        <p:nvSpPr>
          <p:cNvPr id="14" name="テキスト ボックス 13">
            <a:extLst>
              <a:ext uri="{FF2B5EF4-FFF2-40B4-BE49-F238E27FC236}">
                <a16:creationId xmlns:a16="http://schemas.microsoft.com/office/drawing/2014/main" id="{3338E4B7-B3C9-6D59-028F-DB2E1C102B83}"/>
              </a:ext>
            </a:extLst>
          </p:cNvPr>
          <p:cNvSpPr txBox="1"/>
          <p:nvPr/>
        </p:nvSpPr>
        <p:spPr>
          <a:xfrm>
            <a:off x="5637869" y="885844"/>
            <a:ext cx="6231939" cy="2062103"/>
          </a:xfrm>
          <a:prstGeom prst="rect">
            <a:avLst/>
          </a:prstGeom>
          <a:noFill/>
        </p:spPr>
        <p:txBody>
          <a:bodyPr wrap="square" rtlCol="0">
            <a:spAutoFit/>
          </a:bodyPr>
          <a:lstStyle/>
          <a:p>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&lt; Largest migrant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p</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opulation &gt; </a:t>
            </a:r>
          </a:p>
          <a:p>
            <a:r>
              <a:rPr lang="en-US" altLang="ja-JP" sz="3200" dirty="0">
                <a:latin typeface="Times New Roman" panose="02020603050405020304" pitchFamily="18" charset="0"/>
                <a:ea typeface="游明朝" panose="02020400000000000000" pitchFamily="18" charset="-128"/>
                <a:cs typeface="Arial" panose="020B0604020202020204" pitchFamily="34" charset="0"/>
              </a:rPr>
              <a:t>    </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Chubu area</a:t>
            </a:r>
          </a:p>
          <a:p>
            <a:r>
              <a:rPr lang="ja-JP" altLang="en-US" sz="3200" dirty="0">
                <a:latin typeface="Times New Roman" panose="02020603050405020304" pitchFamily="18" charset="0"/>
                <a:ea typeface="游明朝" panose="02020400000000000000" pitchFamily="18" charset="-128"/>
                <a:cs typeface="Arial" panose="020B0604020202020204" pitchFamily="34" charset="0"/>
              </a:rPr>
              <a:t>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 Good </a:t>
            </a:r>
            <a:r>
              <a:rPr lang="en-US" altLang="ja-JP" sz="3200" dirty="0">
                <a:latin typeface="Times New Roman" panose="02020603050405020304" pitchFamily="18" charset="0"/>
              </a:rPr>
              <a:t>accessibility </a:t>
            </a:r>
          </a:p>
          <a:p>
            <a:r>
              <a:rPr lang="ja-JP" altLang="en-US" sz="3200" dirty="0">
                <a:latin typeface="Times New Roman" panose="02020603050405020304" pitchFamily="18" charset="0"/>
              </a:rPr>
              <a:t>　</a:t>
            </a:r>
            <a:r>
              <a:rPr lang="en-US" altLang="ja-JP" sz="3200" dirty="0">
                <a:latin typeface="Times New Roman" panose="02020603050405020304" pitchFamily="18" charset="0"/>
              </a:rPr>
              <a:t>- Large industrial scale</a:t>
            </a:r>
            <a:endParaRPr kumimoji="1" lang="ja-JP" altLang="en-US" sz="3200" b="1" dirty="0">
              <a:solidFill>
                <a:srgbClr val="C00000"/>
              </a:solidFill>
              <a:latin typeface="Times New Roman" panose="02020603050405020304" pitchFamily="18" charset="0"/>
            </a:endParaRPr>
          </a:p>
        </p:txBody>
      </p:sp>
      <p:pic>
        <p:nvPicPr>
          <p:cNvPr id="16" name="図 15">
            <a:extLst>
              <a:ext uri="{FF2B5EF4-FFF2-40B4-BE49-F238E27FC236}">
                <a16:creationId xmlns:a16="http://schemas.microsoft.com/office/drawing/2014/main" id="{39062724-336F-48DF-B3C6-68042936D35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625276" y="3171944"/>
            <a:ext cx="1553537" cy="1269531"/>
          </a:xfrm>
          <a:prstGeom prst="rect">
            <a:avLst/>
          </a:prstGeom>
        </p:spPr>
      </p:pic>
      <p:pic>
        <p:nvPicPr>
          <p:cNvPr id="20" name="図 19">
            <a:extLst>
              <a:ext uri="{FF2B5EF4-FFF2-40B4-BE49-F238E27FC236}">
                <a16:creationId xmlns:a16="http://schemas.microsoft.com/office/drawing/2014/main" id="{4D33CDFE-F3D7-4C25-DAAA-667F696A6FAC}"/>
              </a:ext>
            </a:extLst>
          </p:cNvPr>
          <p:cNvPicPr>
            <a:picLocks noChangeAspect="1"/>
          </p:cNvPicPr>
          <p:nvPr/>
        </p:nvPicPr>
        <p:blipFill>
          <a:blip r:embed="rId4"/>
          <a:stretch>
            <a:fillRect/>
          </a:stretch>
        </p:blipFill>
        <p:spPr>
          <a:xfrm>
            <a:off x="9715784" y="2947947"/>
            <a:ext cx="2791011" cy="1569944"/>
          </a:xfrm>
          <a:prstGeom prst="rect">
            <a:avLst/>
          </a:prstGeom>
        </p:spPr>
      </p:pic>
      <p:pic>
        <p:nvPicPr>
          <p:cNvPr id="25" name="図 24">
            <a:extLst>
              <a:ext uri="{FF2B5EF4-FFF2-40B4-BE49-F238E27FC236}">
                <a16:creationId xmlns:a16="http://schemas.microsoft.com/office/drawing/2014/main" id="{23514742-4AF3-3FE3-1B2C-01DFB08F2864}"/>
              </a:ext>
            </a:extLst>
          </p:cNvPr>
          <p:cNvPicPr>
            <a:picLocks noChangeAspect="1"/>
          </p:cNvPicPr>
          <p:nvPr/>
        </p:nvPicPr>
        <p:blipFill>
          <a:blip r:embed="rId5"/>
          <a:stretch>
            <a:fillRect/>
          </a:stretch>
        </p:blipFill>
        <p:spPr>
          <a:xfrm>
            <a:off x="6011934" y="3065490"/>
            <a:ext cx="2223662" cy="1482441"/>
          </a:xfrm>
          <a:prstGeom prst="rect">
            <a:avLst/>
          </a:prstGeom>
        </p:spPr>
      </p:pic>
      <p:sp>
        <p:nvSpPr>
          <p:cNvPr id="26" name="テキスト ボックス 25">
            <a:extLst>
              <a:ext uri="{FF2B5EF4-FFF2-40B4-BE49-F238E27FC236}">
                <a16:creationId xmlns:a16="http://schemas.microsoft.com/office/drawing/2014/main" id="{0CAC8C45-B97E-8450-50CE-ED3232526437}"/>
              </a:ext>
            </a:extLst>
          </p:cNvPr>
          <p:cNvSpPr txBox="1"/>
          <p:nvPr/>
        </p:nvSpPr>
        <p:spPr>
          <a:xfrm>
            <a:off x="5637869" y="4655052"/>
            <a:ext cx="6968641" cy="2062103"/>
          </a:xfrm>
          <a:prstGeom prst="rect">
            <a:avLst/>
          </a:prstGeom>
          <a:noFill/>
        </p:spPr>
        <p:txBody>
          <a:bodyPr wrap="square" rtlCol="0">
            <a:spAutoFit/>
          </a:bodyPr>
          <a:lstStyle/>
          <a:p>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&lt; Second largest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m</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igrant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p</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opulation &gt;   </a:t>
            </a:r>
          </a:p>
          <a:p>
            <a:r>
              <a:rPr lang="en-US" altLang="ja-JP" sz="3200" dirty="0">
                <a:latin typeface="Times New Roman" panose="02020603050405020304" pitchFamily="18" charset="0"/>
                <a:ea typeface="游明朝" panose="02020400000000000000" pitchFamily="18" charset="-128"/>
                <a:cs typeface="Arial" panose="020B0604020202020204" pitchFamily="34" charset="0"/>
              </a:rPr>
              <a:t>    </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Kansai area</a:t>
            </a:r>
          </a:p>
          <a:p>
            <a:r>
              <a:rPr lang="ja-JP" altLang="en-US" sz="3200" dirty="0">
                <a:latin typeface="Times New Roman" panose="02020603050405020304" pitchFamily="18" charset="0"/>
                <a:ea typeface="游明朝" panose="02020400000000000000" pitchFamily="18" charset="-128"/>
                <a:cs typeface="Arial" panose="020B0604020202020204" pitchFamily="34" charset="0"/>
              </a:rPr>
              <a:t>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 </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3 major cities</a:t>
            </a:r>
          </a:p>
          <a:p>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      (Osaka, Kyoto and Kobe) </a:t>
            </a:r>
            <a:endParaRPr kumimoji="1" lang="ja-JP" altLang="en-US" sz="3200" b="1" dirty="0">
              <a:solidFill>
                <a:srgbClr val="C00000"/>
              </a:solidFill>
              <a:latin typeface="Times New Roman" panose="02020603050405020304" pitchFamily="18" charset="0"/>
            </a:endParaRPr>
          </a:p>
        </p:txBody>
      </p:sp>
      <p:graphicFrame>
        <p:nvGraphicFramePr>
          <p:cNvPr id="11" name="グラフ 10">
            <a:extLst>
              <a:ext uri="{FF2B5EF4-FFF2-40B4-BE49-F238E27FC236}">
                <a16:creationId xmlns:a16="http://schemas.microsoft.com/office/drawing/2014/main" id="{D358A6F2-9396-03DA-DDF0-09F88B4687D7}"/>
              </a:ext>
            </a:extLst>
          </p:cNvPr>
          <p:cNvGraphicFramePr>
            <a:graphicFrameLocks/>
          </p:cNvGraphicFramePr>
          <p:nvPr>
            <p:extLst>
              <p:ext uri="{D42A27DB-BD31-4B8C-83A1-F6EECF244321}">
                <p14:modId xmlns:p14="http://schemas.microsoft.com/office/powerpoint/2010/main" val="974991635"/>
              </p:ext>
            </p:extLst>
          </p:nvPr>
        </p:nvGraphicFramePr>
        <p:xfrm>
          <a:off x="280606" y="981843"/>
          <a:ext cx="5692596" cy="4800259"/>
        </p:xfrm>
        <a:graphic>
          <a:graphicData uri="http://schemas.openxmlformats.org/drawingml/2006/chart">
            <c:chart xmlns:c="http://schemas.openxmlformats.org/drawingml/2006/chart" xmlns:r="http://schemas.openxmlformats.org/officeDocument/2006/relationships" r:id="rId6"/>
          </a:graphicData>
        </a:graphic>
      </p:graphicFrame>
      <p:sp>
        <p:nvSpPr>
          <p:cNvPr id="12" name="テキスト ボックス 11">
            <a:extLst>
              <a:ext uri="{FF2B5EF4-FFF2-40B4-BE49-F238E27FC236}">
                <a16:creationId xmlns:a16="http://schemas.microsoft.com/office/drawing/2014/main" id="{29E409FE-3F9C-5DF0-F4D9-91CB7BF976CD}"/>
              </a:ext>
            </a:extLst>
          </p:cNvPr>
          <p:cNvSpPr txBox="1"/>
          <p:nvPr/>
        </p:nvSpPr>
        <p:spPr>
          <a:xfrm>
            <a:off x="2054399" y="2305497"/>
            <a:ext cx="1665841" cy="707886"/>
          </a:xfrm>
          <a:prstGeom prst="rect">
            <a:avLst/>
          </a:prstGeom>
          <a:noFill/>
        </p:spPr>
        <p:txBody>
          <a:bodyPr wrap="none" rtlCol="0">
            <a:spAutoFit/>
          </a:bodyPr>
          <a:lstStyle/>
          <a:p>
            <a:pPr algn="ctr"/>
            <a:r>
              <a:rPr lang="it-IT" altLang="ja-JP" sz="2000" b="1" dirty="0">
                <a:latin typeface="Times New Roman" panose="02020603050405020304" pitchFamily="18" charset="0"/>
              </a:rPr>
              <a:t>10,000 people</a:t>
            </a:r>
          </a:p>
          <a:p>
            <a:pPr algn="ctr"/>
            <a:r>
              <a:rPr lang="it-IT" altLang="ja-JP" sz="2000" b="1" dirty="0">
                <a:latin typeface="Times New Roman" panose="02020603050405020304" pitchFamily="18" charset="0"/>
              </a:rPr>
              <a:t> in total</a:t>
            </a:r>
            <a:endParaRPr kumimoji="1" lang="ja-JP" altLang="en-US" sz="2000" b="1"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3946834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D03D187-DA37-FB13-0B06-28F8A5F27AD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A3DCC73-AF9D-E1E0-027A-620E57CA9014}"/>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DA54AAF6-9FD8-C9CF-1788-0B36C1ED3BA2}"/>
              </a:ext>
            </a:extLst>
          </p:cNvPr>
          <p:cNvSpPr txBox="1"/>
          <p:nvPr/>
        </p:nvSpPr>
        <p:spPr>
          <a:xfrm>
            <a:off x="11700235" y="61554"/>
            <a:ext cx="595035" cy="584775"/>
          </a:xfrm>
          <a:prstGeom prst="rect">
            <a:avLst/>
          </a:prstGeom>
          <a:noFill/>
        </p:spPr>
        <p:txBody>
          <a:bodyPr wrap="none" rtlCol="0">
            <a:spAutoFit/>
          </a:bodyPr>
          <a:lstStyle/>
          <a:p>
            <a:r>
              <a:rPr kumimoji="1" lang="en-US" altLang="ja-JP" sz="3200" dirty="0">
                <a:latin typeface="Times New Roman" panose="02020603050405020304" pitchFamily="18" charset="0"/>
              </a:rPr>
              <a:t>18</a:t>
            </a:r>
            <a:endParaRPr kumimoji="1" lang="ja-JP" altLang="en-US" sz="3200" dirty="0">
              <a:latin typeface="Times New Roman" panose="02020603050405020304" pitchFamily="18" charset="0"/>
            </a:endParaRPr>
          </a:p>
        </p:txBody>
      </p:sp>
      <p:pic>
        <p:nvPicPr>
          <p:cNvPr id="7" name="図 6">
            <a:extLst>
              <a:ext uri="{FF2B5EF4-FFF2-40B4-BE49-F238E27FC236}">
                <a16:creationId xmlns:a16="http://schemas.microsoft.com/office/drawing/2014/main" id="{F9B25FBD-E076-49A7-C0C4-0C242611D843}"/>
              </a:ext>
            </a:extLst>
          </p:cNvPr>
          <p:cNvPicPr>
            <a:picLocks noChangeAspect="1"/>
          </p:cNvPicPr>
          <p:nvPr/>
        </p:nvPicPr>
        <p:blipFill>
          <a:blip r:embed="rId3"/>
          <a:stretch>
            <a:fillRect/>
          </a:stretch>
        </p:blipFill>
        <p:spPr>
          <a:xfrm>
            <a:off x="-935514" y="1200311"/>
            <a:ext cx="6805463" cy="4179047"/>
          </a:xfrm>
          <a:prstGeom prst="rect">
            <a:avLst/>
          </a:prstGeom>
        </p:spPr>
      </p:pic>
      <p:sp>
        <p:nvSpPr>
          <p:cNvPr id="10" name="テキスト ボックス 9">
            <a:extLst>
              <a:ext uri="{FF2B5EF4-FFF2-40B4-BE49-F238E27FC236}">
                <a16:creationId xmlns:a16="http://schemas.microsoft.com/office/drawing/2014/main" id="{3055CC54-5614-C68F-7D2A-CC1613C919B7}"/>
              </a:ext>
            </a:extLst>
          </p:cNvPr>
          <p:cNvSpPr txBox="1"/>
          <p:nvPr/>
        </p:nvSpPr>
        <p:spPr>
          <a:xfrm>
            <a:off x="25789" y="5305063"/>
            <a:ext cx="6070211" cy="1015663"/>
          </a:xfrm>
          <a:prstGeom prst="rect">
            <a:avLst/>
          </a:prstGeom>
          <a:noFill/>
        </p:spPr>
        <p:txBody>
          <a:bodyPr wrap="square" rtlCol="0">
            <a:spAutoFit/>
          </a:bodyPr>
          <a:lstStyle/>
          <a:p>
            <a:pPr marL="1069975" indent="-1069975"/>
            <a:r>
              <a:rPr kumimoji="1" lang="en-US" altLang="ja-JP" sz="2000" dirty="0">
                <a:latin typeface="Times New Roman" panose="02020603050405020304" pitchFamily="18" charset="0"/>
              </a:rPr>
              <a:t>Figure 8 : T</a:t>
            </a:r>
            <a:r>
              <a:rPr lang="en-US" altLang="ja-JP" sz="2000" dirty="0">
                <a:latin typeface="Times New Roman" panose="02020603050405020304" pitchFamily="18" charset="0"/>
              </a:rPr>
              <a:t>he number of migrants from the Tokyo metropolitan area by age group and gender, together with their composition ratios.</a:t>
            </a:r>
            <a:endParaRPr kumimoji="1" lang="ja-JP" altLang="en-US" sz="2000" dirty="0">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2346F64B-1590-27D4-6B2E-3F41F1F9A14C}"/>
              </a:ext>
            </a:extLst>
          </p:cNvPr>
          <p:cNvSpPr txBox="1"/>
          <p:nvPr/>
        </p:nvSpPr>
        <p:spPr>
          <a:xfrm>
            <a:off x="0" y="61554"/>
            <a:ext cx="5543505" cy="584775"/>
          </a:xfrm>
          <a:prstGeom prst="rect">
            <a:avLst/>
          </a:prstGeom>
          <a:noFill/>
        </p:spPr>
        <p:txBody>
          <a:bodyPr wrap="none" rtlCol="0">
            <a:spAutoFit/>
          </a:bodyPr>
          <a:lstStyle/>
          <a:p>
            <a:r>
              <a:rPr kumimoji="1" lang="en-US" altLang="ja-JP" sz="3200" dirty="0">
                <a:latin typeface="Times New Roman" panose="02020603050405020304" pitchFamily="18" charset="0"/>
              </a:rPr>
              <a:t>5. </a:t>
            </a:r>
            <a:r>
              <a:rPr lang="en-US" altLang="ja-JP" sz="3200" dirty="0">
                <a:latin typeface="Times New Roman" panose="02020603050405020304" pitchFamily="18" charset="0"/>
              </a:rPr>
              <a:t>Results - Basic information -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6" name="テキスト ボックス 5">
            <a:extLst>
              <a:ext uri="{FF2B5EF4-FFF2-40B4-BE49-F238E27FC236}">
                <a16:creationId xmlns:a16="http://schemas.microsoft.com/office/drawing/2014/main" id="{AF5744F4-D3B7-6DA0-A268-0E9EEA7EFC01}"/>
              </a:ext>
            </a:extLst>
          </p:cNvPr>
          <p:cNvSpPr txBox="1"/>
          <p:nvPr/>
        </p:nvSpPr>
        <p:spPr>
          <a:xfrm>
            <a:off x="6066255" y="1398285"/>
            <a:ext cx="6125745" cy="2554545"/>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cs typeface="Times New Roman" panose="02020603050405020304" pitchFamily="18" charset="0"/>
              </a:rPr>
              <a:t>Aged 20–29 and 30–39 account for large shares.</a:t>
            </a:r>
          </a:p>
          <a:p>
            <a:pPr marL="457200" indent="-457200">
              <a:buFont typeface="Arial" panose="020B0604020202020204" pitchFamily="34" charset="0"/>
              <a:buChar char="•"/>
            </a:pPr>
            <a:r>
              <a:rPr lang="it-IT" altLang="ja-JP" sz="3200" dirty="0">
                <a:latin typeface="Times New Roman" panose="02020603050405020304" pitchFamily="18" charset="0"/>
                <a:cs typeface="Times New Roman" panose="02020603050405020304" pitchFamily="18" charset="0"/>
              </a:rPr>
              <a:t>This is considered to </a:t>
            </a:r>
            <a:r>
              <a:rPr lang="it-IT" altLang="ja-JP" sz="3200" dirty="0">
                <a:solidFill>
                  <a:srgbClr val="C00000"/>
                </a:solidFill>
                <a:latin typeface="Times New Roman" panose="02020603050405020304" pitchFamily="18" charset="0"/>
                <a:cs typeface="Times New Roman" panose="02020603050405020304" pitchFamily="18" charset="0"/>
              </a:rPr>
              <a:t>life-stage events,</a:t>
            </a:r>
            <a:r>
              <a:rPr lang="it-IT" altLang="ja-JP" sz="3200" dirty="0">
                <a:latin typeface="Times New Roman" panose="02020603050405020304" pitchFamily="18" charset="0"/>
                <a:cs typeface="Times New Roman" panose="02020603050405020304" pitchFamily="18" charset="0"/>
              </a:rPr>
              <a:t> such as </a:t>
            </a:r>
            <a:r>
              <a:rPr lang="it-IT" altLang="ja-JP" sz="3200" dirty="0">
                <a:solidFill>
                  <a:srgbClr val="C00000"/>
                </a:solidFill>
                <a:latin typeface="Times New Roman" panose="02020603050405020304" pitchFamily="18" charset="0"/>
                <a:cs typeface="Times New Roman" panose="02020603050405020304" pitchFamily="18" charset="0"/>
              </a:rPr>
              <a:t>U-turn employment and job transfers</a:t>
            </a:r>
            <a:r>
              <a:rPr lang="it-IT" altLang="ja-JP" sz="3200" dirty="0">
                <a:latin typeface="Times New Roman" panose="02020603050405020304" pitchFamily="18" charset="0"/>
                <a:cs typeface="Times New Roman" panose="02020603050405020304" pitchFamily="18" charset="0"/>
              </a:rPr>
              <a:t>.</a:t>
            </a:r>
            <a:endParaRPr kumimoji="1" lang="ja-JP" altLang="en-US" sz="3200" b="1" dirty="0">
              <a:solidFill>
                <a:srgbClr val="C00000"/>
              </a:solidFill>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606C8BB0-C3F9-7A44-EF45-D65C4DB423A7}"/>
              </a:ext>
            </a:extLst>
          </p:cNvPr>
          <p:cNvSpPr txBox="1"/>
          <p:nvPr/>
        </p:nvSpPr>
        <p:spPr>
          <a:xfrm>
            <a:off x="6066254" y="4575870"/>
            <a:ext cx="6125746" cy="2062103"/>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Men account for a larger share</a:t>
            </a:r>
            <a:r>
              <a:rPr lang="en-US" altLang="ja-JP" sz="32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altLang="ja-JP" sz="3200" dirty="0">
                <a:latin typeface="Times New Roman" panose="02020603050405020304" pitchFamily="18" charset="0"/>
              </a:rPr>
              <a:t>This may also be due to </a:t>
            </a:r>
            <a:r>
              <a:rPr lang="en-US" altLang="ja-JP" sz="3200" dirty="0">
                <a:solidFill>
                  <a:srgbClr val="C00000"/>
                </a:solidFill>
                <a:latin typeface="Times New Roman" panose="02020603050405020304" pitchFamily="18" charset="0"/>
              </a:rPr>
              <a:t>work-related reasons</a:t>
            </a:r>
            <a:r>
              <a:rPr lang="en-US" altLang="ja-JP" sz="3200" dirty="0">
                <a:latin typeface="Times New Roman" panose="02020603050405020304" pitchFamily="18" charset="0"/>
              </a:rPr>
              <a:t>, such as job transfers.</a:t>
            </a:r>
            <a:endParaRPr lang="ja-JP" altLang="ja-JP" sz="3200" dirty="0">
              <a:latin typeface="Times New Roman" panose="02020603050405020304" pitchFamily="18" charset="0"/>
            </a:endParaRPr>
          </a:p>
        </p:txBody>
      </p:sp>
      <p:sp>
        <p:nvSpPr>
          <p:cNvPr id="5" name="テキスト ボックス 4">
            <a:extLst>
              <a:ext uri="{FF2B5EF4-FFF2-40B4-BE49-F238E27FC236}">
                <a16:creationId xmlns:a16="http://schemas.microsoft.com/office/drawing/2014/main" id="{9DA73078-79EE-DFD2-5EFA-DD6DA5946421}"/>
              </a:ext>
            </a:extLst>
          </p:cNvPr>
          <p:cNvSpPr txBox="1"/>
          <p:nvPr/>
        </p:nvSpPr>
        <p:spPr>
          <a:xfrm>
            <a:off x="5962985" y="834283"/>
            <a:ext cx="2733249" cy="584775"/>
          </a:xfrm>
          <a:prstGeom prst="rect">
            <a:avLst/>
          </a:prstGeom>
          <a:noFill/>
        </p:spPr>
        <p:txBody>
          <a:bodyPr wrap="none" rtlCol="0">
            <a:spAutoFit/>
          </a:bodyPr>
          <a:lstStyle/>
          <a:p>
            <a:r>
              <a:rPr kumimoji="1" lang="en-US" altLang="ja-US" sz="3200" dirty="0">
                <a:latin typeface="Times New Roman" panose="02020603050405020304" pitchFamily="18" charset="0"/>
                <a:cs typeface="Times New Roman" panose="02020603050405020304" pitchFamily="18" charset="0"/>
              </a:rPr>
              <a:t>&lt; Age groups &gt;</a:t>
            </a:r>
            <a:endParaRPr kumimoji="1" lang="ja-US" altLang="en-US" sz="3200" dirty="0">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9172734F-FC9A-FF47-C7AD-2FECCCF3A044}"/>
              </a:ext>
            </a:extLst>
          </p:cNvPr>
          <p:cNvSpPr txBox="1"/>
          <p:nvPr/>
        </p:nvSpPr>
        <p:spPr>
          <a:xfrm>
            <a:off x="5962984" y="4097248"/>
            <a:ext cx="2060179" cy="584775"/>
          </a:xfrm>
          <a:prstGeom prst="rect">
            <a:avLst/>
          </a:prstGeom>
          <a:noFill/>
        </p:spPr>
        <p:txBody>
          <a:bodyPr wrap="none" rtlCol="0">
            <a:spAutoFit/>
          </a:bodyPr>
          <a:lstStyle/>
          <a:p>
            <a:r>
              <a:rPr kumimoji="1" lang="en-US" altLang="ja-US" sz="3200" dirty="0">
                <a:latin typeface="Times New Roman" panose="02020603050405020304" pitchFamily="18" charset="0"/>
                <a:cs typeface="Times New Roman" panose="02020603050405020304" pitchFamily="18" charset="0"/>
              </a:rPr>
              <a:t>&lt; Gender &gt;</a:t>
            </a:r>
            <a:endParaRPr kumimoji="1" lang="ja-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3287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7E31337-F849-4A74-FB6A-4FCC7EB6B76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98EB85F-2F15-F2C6-6D3F-C32B357C5F84}"/>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DC0A64E6-A09C-7FDF-AE6C-8F4757DE50AA}"/>
              </a:ext>
            </a:extLst>
          </p:cNvPr>
          <p:cNvSpPr txBox="1"/>
          <p:nvPr/>
        </p:nvSpPr>
        <p:spPr>
          <a:xfrm>
            <a:off x="11700235" y="61554"/>
            <a:ext cx="595035" cy="584775"/>
          </a:xfrm>
          <a:prstGeom prst="rect">
            <a:avLst/>
          </a:prstGeom>
          <a:noFill/>
        </p:spPr>
        <p:txBody>
          <a:bodyPr wrap="none" rtlCol="0">
            <a:spAutoFit/>
          </a:bodyPr>
          <a:lstStyle/>
          <a:p>
            <a:r>
              <a:rPr kumimoji="1" lang="en-US" altLang="ja-JP" sz="3200" dirty="0">
                <a:latin typeface="Times New Roman" panose="02020603050405020304" pitchFamily="18" charset="0"/>
              </a:rPr>
              <a:t>17</a:t>
            </a:r>
            <a:endParaRPr kumimoji="1" lang="ja-JP" altLang="en-US" sz="3200" dirty="0">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53A9057A-0FF0-4CEC-495D-D7756DFCAC5E}"/>
              </a:ext>
            </a:extLst>
          </p:cNvPr>
          <p:cNvSpPr txBox="1"/>
          <p:nvPr/>
        </p:nvSpPr>
        <p:spPr>
          <a:xfrm>
            <a:off x="0" y="61554"/>
            <a:ext cx="5543505" cy="584775"/>
          </a:xfrm>
          <a:prstGeom prst="rect">
            <a:avLst/>
          </a:prstGeom>
          <a:noFill/>
        </p:spPr>
        <p:txBody>
          <a:bodyPr wrap="none" rtlCol="0">
            <a:spAutoFit/>
          </a:bodyPr>
          <a:lstStyle/>
          <a:p>
            <a:r>
              <a:rPr kumimoji="1" lang="en-US" altLang="ja-JP" sz="3200" dirty="0">
                <a:latin typeface="Times New Roman" panose="02020603050405020304" pitchFamily="18" charset="0"/>
              </a:rPr>
              <a:t>5. </a:t>
            </a:r>
            <a:r>
              <a:rPr lang="en-US" altLang="ja-JP" sz="3200" dirty="0">
                <a:latin typeface="Times New Roman" panose="02020603050405020304" pitchFamily="18" charset="0"/>
              </a:rPr>
              <a:t>Results - Basic information -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7" name="テキスト ボックス 6">
            <a:extLst>
              <a:ext uri="{FF2B5EF4-FFF2-40B4-BE49-F238E27FC236}">
                <a16:creationId xmlns:a16="http://schemas.microsoft.com/office/drawing/2014/main" id="{FFB2241C-8533-92DB-35C3-021E64554A54}"/>
              </a:ext>
            </a:extLst>
          </p:cNvPr>
          <p:cNvSpPr txBox="1"/>
          <p:nvPr/>
        </p:nvSpPr>
        <p:spPr>
          <a:xfrm>
            <a:off x="562099" y="5466124"/>
            <a:ext cx="5533901" cy="400110"/>
          </a:xfrm>
          <a:prstGeom prst="rect">
            <a:avLst/>
          </a:prstGeom>
          <a:noFill/>
        </p:spPr>
        <p:txBody>
          <a:bodyPr wrap="square" rtlCol="0">
            <a:spAutoFit/>
          </a:bodyPr>
          <a:lstStyle/>
          <a:p>
            <a:r>
              <a:rPr kumimoji="1" lang="en-US" altLang="ja-JP" sz="2000" dirty="0">
                <a:latin typeface="Times New Roman" panose="02020603050405020304" pitchFamily="18" charset="0"/>
              </a:rPr>
              <a:t>Figure 7 : Average income by age and gende</a:t>
            </a:r>
            <a:r>
              <a:rPr lang="en-US" altLang="ja-JP" sz="2000" dirty="0">
                <a:latin typeface="Times New Roman" panose="02020603050405020304" pitchFamily="18" charset="0"/>
              </a:rPr>
              <a:t>r group.</a:t>
            </a:r>
            <a:endParaRPr kumimoji="1" lang="ja-JP" altLang="en-US" sz="2000" dirty="0">
              <a:latin typeface="Times New Roman" panose="02020603050405020304" pitchFamily="18" charset="0"/>
            </a:endParaRPr>
          </a:p>
        </p:txBody>
      </p:sp>
      <p:sp>
        <p:nvSpPr>
          <p:cNvPr id="9" name="テキスト ボックス 8">
            <a:extLst>
              <a:ext uri="{FF2B5EF4-FFF2-40B4-BE49-F238E27FC236}">
                <a16:creationId xmlns:a16="http://schemas.microsoft.com/office/drawing/2014/main" id="{DA49CE27-7B18-A69A-EC79-D735BE1DD9D7}"/>
              </a:ext>
            </a:extLst>
          </p:cNvPr>
          <p:cNvSpPr txBox="1"/>
          <p:nvPr/>
        </p:nvSpPr>
        <p:spPr>
          <a:xfrm>
            <a:off x="6570619" y="1263660"/>
            <a:ext cx="5427133" cy="3046988"/>
          </a:xfrm>
          <a:prstGeom prst="rect">
            <a:avLst/>
          </a:prstGeom>
          <a:noFill/>
        </p:spPr>
        <p:txBody>
          <a:bodyPr wrap="square" rtlCol="0">
            <a:spAutoFit/>
          </a:bodyPr>
          <a:lstStyle/>
          <a:p>
            <a:r>
              <a:rPr kumimoji="1" lang="en-US" altLang="ja-JP" sz="3200" dirty="0">
                <a:latin typeface="Times New Roman" panose="02020603050405020304" pitchFamily="18" charset="0"/>
                <a:cs typeface="Times New Roman" panose="02020603050405020304" pitchFamily="18" charset="0"/>
              </a:rPr>
              <a:t>&lt;</a:t>
            </a:r>
            <a:r>
              <a:rPr kumimoji="1" lang="en-US" altLang="ja-JP" sz="3200" dirty="0">
                <a:solidFill>
                  <a:srgbClr val="0070C0"/>
                </a:solidFill>
                <a:latin typeface="Times New Roman" panose="02020603050405020304" pitchFamily="18" charset="0"/>
                <a:cs typeface="Times New Roman" panose="02020603050405020304" pitchFamily="18" charset="0"/>
              </a:rPr>
              <a:t> </a:t>
            </a:r>
            <a:r>
              <a:rPr lang="en-US" altLang="ja-JP" sz="3200" dirty="0">
                <a:highlight>
                  <a:srgbClr val="00FFFF"/>
                </a:highlight>
                <a:latin typeface="Times New Roman" panose="02020603050405020304" pitchFamily="18" charset="0"/>
                <a:cs typeface="Times New Roman" panose="02020603050405020304" pitchFamily="18" charset="0"/>
              </a:rPr>
              <a:t>Male</a:t>
            </a:r>
            <a:r>
              <a:rPr lang="en-US" altLang="ja-JP" sz="3200" dirty="0">
                <a:solidFill>
                  <a:srgbClr val="0070C0"/>
                </a:solidFill>
                <a:latin typeface="Times New Roman" panose="02020603050405020304" pitchFamily="18" charset="0"/>
                <a:cs typeface="Times New Roman" panose="02020603050405020304" pitchFamily="18" charset="0"/>
              </a:rPr>
              <a:t> </a:t>
            </a:r>
            <a:r>
              <a:rPr lang="en-US" altLang="ja-JP" sz="3200" dirty="0">
                <a:latin typeface="Times New Roman" panose="02020603050405020304" pitchFamily="18" charset="0"/>
                <a:cs typeface="Times New Roman" panose="02020603050405020304" pitchFamily="18" charset="0"/>
              </a:rPr>
              <a:t>&gt;</a:t>
            </a:r>
            <a:endParaRPr kumimoji="1" lang="en-US" altLang="ja-JP" sz="3200" dirty="0">
              <a:latin typeface="Times New Roman" panose="02020603050405020304" pitchFamily="18" charset="0"/>
              <a:cs typeface="Times New Roman" panose="02020603050405020304" pitchFamily="18" charset="0"/>
            </a:endParaRPr>
          </a:p>
          <a:p>
            <a:r>
              <a:rPr lang="en-US" altLang="ja-JP" sz="3200" dirty="0">
                <a:latin typeface="Times New Roman" panose="02020603050405020304" pitchFamily="18" charset="0"/>
                <a:cs typeface="Times New Roman" panose="02020603050405020304" pitchFamily="18" charset="0"/>
              </a:rPr>
              <a:t>Male’s income </a:t>
            </a:r>
            <a:r>
              <a:rPr lang="en-US" altLang="ja-JP" sz="3200" dirty="0">
                <a:solidFill>
                  <a:srgbClr val="C00000"/>
                </a:solidFill>
                <a:latin typeface="Times New Roman" panose="02020603050405020304" pitchFamily="18" charset="0"/>
                <a:cs typeface="Times New Roman" panose="02020603050405020304" pitchFamily="18" charset="0"/>
              </a:rPr>
              <a:t>gradually increases</a:t>
            </a:r>
            <a:r>
              <a:rPr lang="en-US" altLang="ja-JP" sz="3200" dirty="0">
                <a:latin typeface="Times New Roman" panose="02020603050405020304" pitchFamily="18" charset="0"/>
                <a:cs typeface="Times New Roman" panose="02020603050405020304" pitchFamily="18" charset="0"/>
              </a:rPr>
              <a:t> up to the 50-59 age group due to the Japanese seniority-based employment system.</a:t>
            </a:r>
            <a:endParaRPr kumimoji="1" lang="ja-JP" altLang="en-US" sz="320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13BCC4FB-4544-E333-F923-D45D6ED5AE84}"/>
              </a:ext>
            </a:extLst>
          </p:cNvPr>
          <p:cNvSpPr txBox="1"/>
          <p:nvPr/>
        </p:nvSpPr>
        <p:spPr>
          <a:xfrm>
            <a:off x="6637535" y="4310648"/>
            <a:ext cx="5427133" cy="1569660"/>
          </a:xfrm>
          <a:prstGeom prst="rect">
            <a:avLst/>
          </a:prstGeom>
          <a:noFill/>
        </p:spPr>
        <p:txBody>
          <a:bodyPr wrap="square" rtlCol="0">
            <a:spAutoFit/>
          </a:bodyPr>
          <a:lstStyle/>
          <a:p>
            <a:r>
              <a:rPr lang="en-US" altLang="ja-JP" sz="3200" dirty="0">
                <a:latin typeface="Times New Roman" panose="02020603050405020304" pitchFamily="18" charset="0"/>
                <a:cs typeface="Times New Roman" panose="02020603050405020304" pitchFamily="18" charset="0"/>
              </a:rPr>
              <a:t>&lt;</a:t>
            </a:r>
            <a:r>
              <a:rPr lang="en-US" altLang="ja-JP" sz="3200" dirty="0">
                <a:solidFill>
                  <a:srgbClr val="FFC000"/>
                </a:solidFill>
                <a:latin typeface="Times New Roman" panose="02020603050405020304" pitchFamily="18" charset="0"/>
                <a:cs typeface="Times New Roman" panose="02020603050405020304" pitchFamily="18" charset="0"/>
              </a:rPr>
              <a:t> </a:t>
            </a:r>
            <a:r>
              <a:rPr lang="en-US" altLang="ja-JP" sz="3200" dirty="0">
                <a:highlight>
                  <a:srgbClr val="FFFF00"/>
                </a:highlight>
                <a:latin typeface="Times New Roman" panose="02020603050405020304" pitchFamily="18" charset="0"/>
                <a:cs typeface="Times New Roman" panose="02020603050405020304" pitchFamily="18" charset="0"/>
              </a:rPr>
              <a:t>Female</a:t>
            </a:r>
            <a:r>
              <a:rPr lang="en-US" altLang="ja-JP" sz="3200" dirty="0">
                <a:solidFill>
                  <a:srgbClr val="FFC000"/>
                </a:solidFill>
                <a:latin typeface="Times New Roman" panose="02020603050405020304" pitchFamily="18" charset="0"/>
                <a:cs typeface="Times New Roman" panose="02020603050405020304" pitchFamily="18" charset="0"/>
              </a:rPr>
              <a:t> </a:t>
            </a:r>
            <a:r>
              <a:rPr lang="en-US" altLang="ja-JP" sz="3200" dirty="0">
                <a:latin typeface="Times New Roman" panose="02020603050405020304" pitchFamily="18" charset="0"/>
                <a:cs typeface="Times New Roman" panose="02020603050405020304" pitchFamily="18" charset="0"/>
              </a:rPr>
              <a:t>&gt;</a:t>
            </a:r>
          </a:p>
          <a:p>
            <a:r>
              <a:rPr lang="en-US" altLang="ja-JP" sz="3200" dirty="0">
                <a:latin typeface="Times New Roman" panose="02020603050405020304" pitchFamily="18" charset="0"/>
                <a:cs typeface="Times New Roman" panose="02020603050405020304" pitchFamily="18" charset="0"/>
              </a:rPr>
              <a:t>Female’s income remains at </a:t>
            </a:r>
            <a:r>
              <a:rPr lang="en-US" altLang="ja-JP" sz="3200" dirty="0">
                <a:solidFill>
                  <a:srgbClr val="C00000"/>
                </a:solidFill>
                <a:latin typeface="Times New Roman" panose="02020603050405020304" pitchFamily="18" charset="0"/>
                <a:cs typeface="Times New Roman" panose="02020603050405020304" pitchFamily="18" charset="0"/>
              </a:rPr>
              <a:t>similar levels </a:t>
            </a:r>
            <a:r>
              <a:rPr lang="en-US" altLang="ja-JP" sz="3200" dirty="0">
                <a:latin typeface="Times New Roman" panose="02020603050405020304" pitchFamily="18" charset="0"/>
                <a:cs typeface="Times New Roman" panose="02020603050405020304" pitchFamily="18" charset="0"/>
              </a:rPr>
              <a:t>across age groups.</a:t>
            </a:r>
            <a:endParaRPr kumimoji="1" lang="ja-JP" altLang="en-US" sz="3200" dirty="0">
              <a:latin typeface="Times New Roman" panose="02020603050405020304" pitchFamily="18" charset="0"/>
              <a:cs typeface="Times New Roman" panose="02020603050405020304" pitchFamily="18" charset="0"/>
            </a:endParaRPr>
          </a:p>
        </p:txBody>
      </p:sp>
      <p:pic>
        <p:nvPicPr>
          <p:cNvPr id="12" name="図 11">
            <a:extLst>
              <a:ext uri="{FF2B5EF4-FFF2-40B4-BE49-F238E27FC236}">
                <a16:creationId xmlns:a16="http://schemas.microsoft.com/office/drawing/2014/main" id="{F11E9987-1642-50F4-9888-D8043C7DA99C}"/>
              </a:ext>
            </a:extLst>
          </p:cNvPr>
          <p:cNvPicPr>
            <a:picLocks noChangeAspect="1"/>
          </p:cNvPicPr>
          <p:nvPr/>
        </p:nvPicPr>
        <p:blipFill>
          <a:blip r:embed="rId3"/>
          <a:stretch>
            <a:fillRect/>
          </a:stretch>
        </p:blipFill>
        <p:spPr>
          <a:xfrm>
            <a:off x="0" y="1439818"/>
            <a:ext cx="6521159" cy="3896186"/>
          </a:xfrm>
          <a:prstGeom prst="rect">
            <a:avLst/>
          </a:prstGeom>
        </p:spPr>
      </p:pic>
    </p:spTree>
    <p:extLst>
      <p:ext uri="{BB962C8B-B14F-4D97-AF65-F5344CB8AC3E}">
        <p14:creationId xmlns:p14="http://schemas.microsoft.com/office/powerpoint/2010/main" val="2798749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612A2-9D70-3789-75D4-0DBCC018DE6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C3A97FD-9215-4D74-581C-4E2FCBCD4D43}"/>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F68ED429-863F-EFD0-8687-C720138F46F0}"/>
              </a:ext>
            </a:extLst>
          </p:cNvPr>
          <p:cNvSpPr txBox="1"/>
          <p:nvPr/>
        </p:nvSpPr>
        <p:spPr>
          <a:xfrm>
            <a:off x="11700235" y="61554"/>
            <a:ext cx="595035" cy="584775"/>
          </a:xfrm>
          <a:prstGeom prst="rect">
            <a:avLst/>
          </a:prstGeom>
          <a:noFill/>
        </p:spPr>
        <p:txBody>
          <a:bodyPr wrap="none" rtlCol="0">
            <a:spAutoFit/>
          </a:bodyPr>
          <a:lstStyle/>
          <a:p>
            <a:r>
              <a:rPr lang="en-US" altLang="ja-JP" sz="3200" dirty="0">
                <a:latin typeface="Times New Roman" panose="02020603050405020304" pitchFamily="18" charset="0"/>
              </a:rPr>
              <a:t>18</a:t>
            </a:r>
            <a:endParaRPr kumimoji="1" lang="ja-JP" altLang="en-US" sz="3200" dirty="0">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89D77C48-63CC-EE28-5930-A9715F7A67D1}"/>
              </a:ext>
            </a:extLst>
          </p:cNvPr>
          <p:cNvSpPr txBox="1"/>
          <p:nvPr/>
        </p:nvSpPr>
        <p:spPr>
          <a:xfrm>
            <a:off x="0" y="61554"/>
            <a:ext cx="5543505" cy="584775"/>
          </a:xfrm>
          <a:prstGeom prst="rect">
            <a:avLst/>
          </a:prstGeom>
          <a:noFill/>
        </p:spPr>
        <p:txBody>
          <a:bodyPr wrap="none" rtlCol="0">
            <a:spAutoFit/>
          </a:bodyPr>
          <a:lstStyle/>
          <a:p>
            <a:r>
              <a:rPr kumimoji="1" lang="en-US" altLang="ja-JP" sz="3200" dirty="0">
                <a:latin typeface="Times New Roman" panose="02020603050405020304" pitchFamily="18" charset="0"/>
              </a:rPr>
              <a:t>5. </a:t>
            </a:r>
            <a:r>
              <a:rPr lang="en-US" altLang="ja-JP" sz="3200" dirty="0">
                <a:latin typeface="Times New Roman" panose="02020603050405020304" pitchFamily="18" charset="0"/>
              </a:rPr>
              <a:t>Results - Basic information -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9" name="テキスト ボックス 8">
            <a:extLst>
              <a:ext uri="{FF2B5EF4-FFF2-40B4-BE49-F238E27FC236}">
                <a16:creationId xmlns:a16="http://schemas.microsoft.com/office/drawing/2014/main" id="{65FB7D68-AD27-DE2B-8B14-ED32D72C82D3}"/>
              </a:ext>
            </a:extLst>
          </p:cNvPr>
          <p:cNvSpPr txBox="1"/>
          <p:nvPr/>
        </p:nvSpPr>
        <p:spPr>
          <a:xfrm>
            <a:off x="117276" y="6203730"/>
            <a:ext cx="11964657" cy="523220"/>
          </a:xfrm>
          <a:prstGeom prst="rect">
            <a:avLst/>
          </a:prstGeom>
          <a:noFill/>
        </p:spPr>
        <p:txBody>
          <a:bodyPr wrap="square" rtlCol="0">
            <a:spAutoFit/>
          </a:bodyPr>
          <a:lstStyle/>
          <a:p>
            <a:r>
              <a:rPr kumimoji="1" lang="en-US" altLang="ja-JP" sz="2800" dirty="0">
                <a:latin typeface="Times New Roman" panose="02020603050405020304" pitchFamily="18" charset="0"/>
              </a:rPr>
              <a:t>Figure 7 : Gap of wage across prefectures, arranged by gender and prefecture</a:t>
            </a:r>
            <a:r>
              <a:rPr lang="en-US" altLang="ja-JP" sz="2800" dirty="0">
                <a:latin typeface="Times New Roman" panose="02020603050405020304" pitchFamily="18" charset="0"/>
              </a:rPr>
              <a:t>.</a:t>
            </a:r>
            <a:endParaRPr kumimoji="1" lang="ja-JP" altLang="en-US" sz="2800" dirty="0">
              <a:latin typeface="Times New Roman" panose="02020603050405020304" pitchFamily="18" charset="0"/>
            </a:endParaRPr>
          </a:p>
        </p:txBody>
      </p:sp>
      <p:sp>
        <p:nvSpPr>
          <p:cNvPr id="10" name="テキスト ボックス 9">
            <a:extLst>
              <a:ext uri="{FF2B5EF4-FFF2-40B4-BE49-F238E27FC236}">
                <a16:creationId xmlns:a16="http://schemas.microsoft.com/office/drawing/2014/main" id="{763BE2C7-B642-3C14-59BC-D0EB026B704E}"/>
              </a:ext>
            </a:extLst>
          </p:cNvPr>
          <p:cNvSpPr txBox="1"/>
          <p:nvPr/>
        </p:nvSpPr>
        <p:spPr>
          <a:xfrm>
            <a:off x="250072" y="1004220"/>
            <a:ext cx="11941928" cy="1077218"/>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cs typeface="Times New Roman" panose="02020603050405020304" pitchFamily="18" charset="0"/>
              </a:rPr>
              <a:t>There is large difference between each prefecture.</a:t>
            </a:r>
            <a:endParaRPr kumimoji="1" lang="en-US" altLang="ja-JP"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kumimoji="1" lang="en-US" altLang="ja-JP" sz="3200" dirty="0">
                <a:latin typeface="Times New Roman" panose="02020603050405020304" pitchFamily="18" charset="0"/>
                <a:cs typeface="Times New Roman" panose="02020603050405020304" pitchFamily="18" charset="0"/>
              </a:rPr>
              <a:t>Tokyo is </a:t>
            </a:r>
            <a:r>
              <a:rPr kumimoji="1" lang="en-US" altLang="ja-JP" sz="3200" dirty="0">
                <a:solidFill>
                  <a:srgbClr val="C00000"/>
                </a:solidFill>
                <a:latin typeface="Times New Roman" panose="02020603050405020304" pitchFamily="18" charset="0"/>
                <a:cs typeface="Times New Roman" panose="02020603050405020304" pitchFamily="18" charset="0"/>
              </a:rPr>
              <a:t>the highest wage level</a:t>
            </a:r>
            <a:r>
              <a:rPr kumimoji="1" lang="en-US" altLang="ja-JP" sz="3200" dirty="0">
                <a:latin typeface="Times New Roman" panose="02020603050405020304" pitchFamily="18" charset="0"/>
                <a:cs typeface="Times New Roman" panose="02020603050405020304" pitchFamily="18" charset="0"/>
              </a:rPr>
              <a:t> in all prefectures.</a:t>
            </a:r>
          </a:p>
        </p:txBody>
      </p:sp>
      <p:pic>
        <p:nvPicPr>
          <p:cNvPr id="6" name="図 5">
            <a:extLst>
              <a:ext uri="{FF2B5EF4-FFF2-40B4-BE49-F238E27FC236}">
                <a16:creationId xmlns:a16="http://schemas.microsoft.com/office/drawing/2014/main" id="{E44E0515-D5B7-D235-E23C-0A759CFDDA3C}"/>
              </a:ext>
            </a:extLst>
          </p:cNvPr>
          <p:cNvPicPr>
            <a:picLocks noChangeAspect="1"/>
          </p:cNvPicPr>
          <p:nvPr/>
        </p:nvPicPr>
        <p:blipFill>
          <a:blip r:embed="rId3"/>
          <a:stretch>
            <a:fillRect/>
          </a:stretch>
        </p:blipFill>
        <p:spPr>
          <a:xfrm>
            <a:off x="65946" y="2081438"/>
            <a:ext cx="12192000" cy="3904912"/>
          </a:xfrm>
          <a:prstGeom prst="rect">
            <a:avLst/>
          </a:prstGeom>
        </p:spPr>
      </p:pic>
    </p:spTree>
    <p:extLst>
      <p:ext uri="{BB962C8B-B14F-4D97-AF65-F5344CB8AC3E}">
        <p14:creationId xmlns:p14="http://schemas.microsoft.com/office/powerpoint/2010/main" val="1683088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7F473-6FA4-4ACA-FAEB-196AA67FEB8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0C21E1E-9BEF-2EFA-D1BE-E16C8D59AF72}"/>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1CE27ADA-30C1-0884-1716-F42CEE106BCC}"/>
              </a:ext>
            </a:extLst>
          </p:cNvPr>
          <p:cNvSpPr txBox="1"/>
          <p:nvPr/>
        </p:nvSpPr>
        <p:spPr>
          <a:xfrm>
            <a:off x="11700235" y="61554"/>
            <a:ext cx="595035" cy="584775"/>
          </a:xfrm>
          <a:prstGeom prst="rect">
            <a:avLst/>
          </a:prstGeom>
          <a:noFill/>
        </p:spPr>
        <p:txBody>
          <a:bodyPr wrap="none" rtlCol="0">
            <a:spAutoFit/>
          </a:bodyPr>
          <a:lstStyle/>
          <a:p>
            <a:r>
              <a:rPr kumimoji="1" lang="en-US" altLang="ja-JP" sz="3200" dirty="0">
                <a:latin typeface="Times New Roman" panose="02020603050405020304" pitchFamily="18" charset="0"/>
              </a:rPr>
              <a:t>19</a:t>
            </a:r>
            <a:endParaRPr kumimoji="1" lang="ja-JP" altLang="en-US" sz="3200" dirty="0">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2D5BA6A2-D606-F245-80DA-510127339D43}"/>
              </a:ext>
            </a:extLst>
          </p:cNvPr>
          <p:cNvSpPr txBox="1"/>
          <p:nvPr/>
        </p:nvSpPr>
        <p:spPr>
          <a:xfrm>
            <a:off x="0" y="61554"/>
            <a:ext cx="5543505" cy="584775"/>
          </a:xfrm>
          <a:prstGeom prst="rect">
            <a:avLst/>
          </a:prstGeom>
          <a:noFill/>
        </p:spPr>
        <p:txBody>
          <a:bodyPr wrap="none" rtlCol="0">
            <a:spAutoFit/>
          </a:bodyPr>
          <a:lstStyle/>
          <a:p>
            <a:r>
              <a:rPr kumimoji="1" lang="en-US" altLang="ja-JP" sz="3200" dirty="0">
                <a:latin typeface="Times New Roman" panose="02020603050405020304" pitchFamily="18" charset="0"/>
              </a:rPr>
              <a:t>5. </a:t>
            </a:r>
            <a:r>
              <a:rPr lang="en-US" altLang="ja-JP" sz="3200" dirty="0">
                <a:latin typeface="Times New Roman" panose="02020603050405020304" pitchFamily="18" charset="0"/>
              </a:rPr>
              <a:t>Results - Basic information -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graphicFrame>
        <p:nvGraphicFramePr>
          <p:cNvPr id="5" name="表 4">
            <a:extLst>
              <a:ext uri="{FF2B5EF4-FFF2-40B4-BE49-F238E27FC236}">
                <a16:creationId xmlns:a16="http://schemas.microsoft.com/office/drawing/2014/main" id="{F7DF2F00-B8FC-A1B0-4176-CE0EA0C4798E}"/>
              </a:ext>
            </a:extLst>
          </p:cNvPr>
          <p:cNvGraphicFramePr>
            <a:graphicFrameLocks noGrp="1"/>
          </p:cNvGraphicFramePr>
          <p:nvPr>
            <p:extLst>
              <p:ext uri="{D42A27DB-BD31-4B8C-83A1-F6EECF244321}">
                <p14:modId xmlns:p14="http://schemas.microsoft.com/office/powerpoint/2010/main" val="1332652872"/>
              </p:ext>
            </p:extLst>
          </p:nvPr>
        </p:nvGraphicFramePr>
        <p:xfrm>
          <a:off x="-7046989" y="6612917"/>
          <a:ext cx="6063021" cy="5430611"/>
        </p:xfrm>
        <a:graphic>
          <a:graphicData uri="http://schemas.openxmlformats.org/drawingml/2006/table">
            <a:tbl>
              <a:tblPr firstRow="1" firstCol="1" bandRow="1">
                <a:tableStyleId>{2D5ABB26-0587-4C30-8999-92F81FD0307C}</a:tableStyleId>
              </a:tblPr>
              <a:tblGrid>
                <a:gridCol w="2516226">
                  <a:extLst>
                    <a:ext uri="{9D8B030D-6E8A-4147-A177-3AD203B41FA5}">
                      <a16:colId xmlns:a16="http://schemas.microsoft.com/office/drawing/2014/main" val="241451578"/>
                    </a:ext>
                  </a:extLst>
                </a:gridCol>
                <a:gridCol w="3546795">
                  <a:extLst>
                    <a:ext uri="{9D8B030D-6E8A-4147-A177-3AD203B41FA5}">
                      <a16:colId xmlns:a16="http://schemas.microsoft.com/office/drawing/2014/main" val="506317864"/>
                    </a:ext>
                  </a:extLst>
                </a:gridCol>
              </a:tblGrid>
              <a:tr h="823486">
                <a:tc>
                  <a:txBody>
                    <a:bodyPr/>
                    <a:lstStyle/>
                    <a:p>
                      <a:pPr algn="ctr">
                        <a:lnSpc>
                          <a:spcPct val="150000"/>
                        </a:lnSpc>
                        <a:buNone/>
                      </a:pPr>
                      <a:r>
                        <a:rPr lang="en-US" sz="2800" kern="100" baseline="0" dirty="0">
                          <a:effectLst/>
                          <a:latin typeface="Times New Roman" panose="02020603050405020304" pitchFamily="18" charset="0"/>
                        </a:rPr>
                        <a:t>Income class</a:t>
                      </a:r>
                      <a:endParaRPr lang="ja-JP" sz="2000" kern="100" baseline="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buNone/>
                      </a:pPr>
                      <a:r>
                        <a:rPr lang="en-US" sz="2000" kern="100" baseline="0" dirty="0">
                          <a:effectLst/>
                          <a:latin typeface="Times New Roman" panose="02020603050405020304" pitchFamily="18" charset="0"/>
                        </a:rPr>
                        <a:t>Household consumption expenditure</a:t>
                      </a:r>
                      <a:endParaRPr lang="ja-JP" sz="1600" kern="100" baseline="0" dirty="0">
                        <a:effectLst/>
                        <a:latin typeface="Times New Roman" panose="02020603050405020304" pitchFamily="18" charset="0"/>
                      </a:endParaRPr>
                    </a:p>
                    <a:p>
                      <a:pPr algn="ctr">
                        <a:lnSpc>
                          <a:spcPct val="150000"/>
                        </a:lnSpc>
                        <a:buNone/>
                      </a:pPr>
                      <a:r>
                        <a:rPr lang="en-US" sz="2000" kern="100" baseline="0" dirty="0">
                          <a:effectLst/>
                          <a:latin typeface="Times New Roman" panose="02020603050405020304" pitchFamily="18" charset="0"/>
                        </a:rPr>
                        <a:t> (10,000 JPY)</a:t>
                      </a:r>
                      <a:endParaRPr lang="ja-JP" sz="1600" kern="100" baseline="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75602"/>
                  </a:ext>
                </a:extLst>
              </a:tr>
              <a:tr h="733579">
                <a:tc>
                  <a:txBody>
                    <a:bodyPr/>
                    <a:lstStyle/>
                    <a:p>
                      <a:pPr algn="ctr">
                        <a:lnSpc>
                          <a:spcPct val="150000"/>
                        </a:lnSpc>
                        <a:buNone/>
                      </a:pPr>
                      <a:r>
                        <a:rPr lang="en-US" sz="2000" kern="100" baseline="0">
                          <a:effectLst/>
                          <a:latin typeface="Times New Roman" panose="02020603050405020304" pitchFamily="18" charset="0"/>
                        </a:rPr>
                        <a:t>less than 1 million JPY</a:t>
                      </a:r>
                      <a:endParaRPr lang="ja-JP" sz="1600" kern="100" baseline="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tcPr>
                </a:tc>
                <a:tc>
                  <a:txBody>
                    <a:bodyPr/>
                    <a:lstStyle/>
                    <a:p>
                      <a:pPr algn="ctr">
                        <a:lnSpc>
                          <a:spcPct val="150000"/>
                        </a:lnSpc>
                        <a:buNone/>
                      </a:pPr>
                      <a:r>
                        <a:rPr lang="en-US" sz="2800" kern="100" baseline="0" dirty="0">
                          <a:effectLst/>
                          <a:latin typeface="Times New Roman" panose="02020603050405020304" pitchFamily="18" charset="0"/>
                        </a:rPr>
                        <a:t>153. 6</a:t>
                      </a:r>
                      <a:endParaRPr lang="ja-JP" sz="2000" kern="100" baseline="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51391711"/>
                  </a:ext>
                </a:extLst>
              </a:tr>
              <a:tr h="539703">
                <a:tc>
                  <a:txBody>
                    <a:bodyPr/>
                    <a:lstStyle/>
                    <a:p>
                      <a:pPr algn="ctr">
                        <a:lnSpc>
                          <a:spcPct val="150000"/>
                        </a:lnSpc>
                        <a:buNone/>
                      </a:pPr>
                      <a:r>
                        <a:rPr lang="en-US" sz="2000" kern="100" baseline="0">
                          <a:effectLst/>
                          <a:latin typeface="Times New Roman" panose="02020603050405020304" pitchFamily="18" charset="0"/>
                        </a:rPr>
                        <a:t>1 ~ 2 million JPY</a:t>
                      </a:r>
                      <a:endParaRPr lang="ja-JP" sz="1600" kern="100" baseline="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tc>
                  <a:txBody>
                    <a:bodyPr/>
                    <a:lstStyle/>
                    <a:p>
                      <a:pPr algn="ctr">
                        <a:lnSpc>
                          <a:spcPct val="150000"/>
                        </a:lnSpc>
                        <a:buNone/>
                      </a:pPr>
                      <a:r>
                        <a:rPr lang="en-US" sz="2800" kern="100" baseline="0" dirty="0">
                          <a:effectLst/>
                          <a:latin typeface="Times New Roman" panose="02020603050405020304" pitchFamily="18" charset="0"/>
                        </a:rPr>
                        <a:t>158.0</a:t>
                      </a:r>
                      <a:endParaRPr lang="ja-JP" sz="2000" kern="100" baseline="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482195039"/>
                  </a:ext>
                </a:extLst>
              </a:tr>
              <a:tr h="539703">
                <a:tc>
                  <a:txBody>
                    <a:bodyPr/>
                    <a:lstStyle/>
                    <a:p>
                      <a:pPr algn="ctr">
                        <a:lnSpc>
                          <a:spcPct val="150000"/>
                        </a:lnSpc>
                        <a:buNone/>
                      </a:pPr>
                      <a:r>
                        <a:rPr lang="en-US" sz="2000" kern="100" baseline="0">
                          <a:effectLst/>
                          <a:latin typeface="Times New Roman" panose="02020603050405020304" pitchFamily="18" charset="0"/>
                        </a:rPr>
                        <a:t>2 ~ 3 million JPY </a:t>
                      </a:r>
                      <a:endParaRPr lang="ja-JP" sz="1600" kern="100" baseline="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tc>
                  <a:txBody>
                    <a:bodyPr/>
                    <a:lstStyle/>
                    <a:p>
                      <a:pPr algn="ctr">
                        <a:lnSpc>
                          <a:spcPct val="150000"/>
                        </a:lnSpc>
                        <a:buNone/>
                      </a:pPr>
                      <a:r>
                        <a:rPr lang="en-US" sz="2800" kern="100" baseline="0" dirty="0">
                          <a:effectLst/>
                          <a:latin typeface="Times New Roman" panose="02020603050405020304" pitchFamily="18" charset="0"/>
                        </a:rPr>
                        <a:t>170. 7</a:t>
                      </a:r>
                      <a:endParaRPr lang="ja-JP" sz="2000" kern="100" baseline="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044034942"/>
                  </a:ext>
                </a:extLst>
              </a:tr>
              <a:tr h="539703">
                <a:tc>
                  <a:txBody>
                    <a:bodyPr/>
                    <a:lstStyle/>
                    <a:p>
                      <a:pPr algn="ctr">
                        <a:lnSpc>
                          <a:spcPct val="150000"/>
                        </a:lnSpc>
                        <a:buNone/>
                      </a:pPr>
                      <a:r>
                        <a:rPr lang="en-US" sz="2000" kern="100" baseline="0">
                          <a:effectLst/>
                          <a:latin typeface="Times New Roman" panose="02020603050405020304" pitchFamily="18" charset="0"/>
                        </a:rPr>
                        <a:t>3 ~ 4 million JPY </a:t>
                      </a:r>
                      <a:endParaRPr lang="ja-JP" sz="1600" kern="100" baseline="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tc>
                  <a:txBody>
                    <a:bodyPr/>
                    <a:lstStyle/>
                    <a:p>
                      <a:pPr algn="ctr">
                        <a:lnSpc>
                          <a:spcPct val="150000"/>
                        </a:lnSpc>
                        <a:buNone/>
                      </a:pPr>
                      <a:r>
                        <a:rPr lang="en-US" sz="2800" kern="100" baseline="0">
                          <a:effectLst/>
                          <a:latin typeface="Times New Roman" panose="02020603050405020304" pitchFamily="18" charset="0"/>
                        </a:rPr>
                        <a:t>201. 4</a:t>
                      </a:r>
                      <a:endParaRPr lang="ja-JP" sz="2000" kern="100" baseline="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432912590"/>
                  </a:ext>
                </a:extLst>
              </a:tr>
              <a:tr h="539703">
                <a:tc>
                  <a:txBody>
                    <a:bodyPr/>
                    <a:lstStyle/>
                    <a:p>
                      <a:pPr algn="ctr">
                        <a:lnSpc>
                          <a:spcPct val="150000"/>
                        </a:lnSpc>
                        <a:buNone/>
                      </a:pPr>
                      <a:r>
                        <a:rPr lang="en-US" sz="2000" kern="100" baseline="0">
                          <a:effectLst/>
                          <a:latin typeface="Times New Roman" panose="02020603050405020304" pitchFamily="18" charset="0"/>
                        </a:rPr>
                        <a:t>4 ~ 5 million JPY </a:t>
                      </a:r>
                      <a:endParaRPr lang="ja-JP" sz="1600" kern="100" baseline="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tc>
                  <a:txBody>
                    <a:bodyPr/>
                    <a:lstStyle/>
                    <a:p>
                      <a:pPr algn="ctr">
                        <a:lnSpc>
                          <a:spcPct val="150000"/>
                        </a:lnSpc>
                        <a:buNone/>
                      </a:pPr>
                      <a:r>
                        <a:rPr lang="en-US" sz="2800" kern="100" baseline="0">
                          <a:effectLst/>
                          <a:latin typeface="Times New Roman" panose="02020603050405020304" pitchFamily="18" charset="0"/>
                        </a:rPr>
                        <a:t>230. 9</a:t>
                      </a:r>
                      <a:endParaRPr lang="ja-JP" sz="2000" kern="100" baseline="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4145941558"/>
                  </a:ext>
                </a:extLst>
              </a:tr>
              <a:tr h="545838">
                <a:tc>
                  <a:txBody>
                    <a:bodyPr/>
                    <a:lstStyle/>
                    <a:p>
                      <a:pPr algn="ctr">
                        <a:lnSpc>
                          <a:spcPct val="150000"/>
                        </a:lnSpc>
                        <a:buNone/>
                      </a:pPr>
                      <a:r>
                        <a:rPr lang="en-US" sz="2000" kern="100" baseline="0">
                          <a:effectLst/>
                          <a:latin typeface="Times New Roman" panose="02020603050405020304" pitchFamily="18" charset="0"/>
                        </a:rPr>
                        <a:t>5 ~ 6 million JPY</a:t>
                      </a:r>
                      <a:endParaRPr lang="ja-JP" sz="1600" kern="100" baseline="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tc>
                  <a:txBody>
                    <a:bodyPr/>
                    <a:lstStyle/>
                    <a:p>
                      <a:pPr algn="ctr">
                        <a:lnSpc>
                          <a:spcPct val="150000"/>
                        </a:lnSpc>
                        <a:buNone/>
                      </a:pPr>
                      <a:r>
                        <a:rPr lang="en-US" sz="2800" kern="100" baseline="0">
                          <a:effectLst/>
                          <a:latin typeface="Times New Roman" panose="02020603050405020304" pitchFamily="18" charset="0"/>
                        </a:rPr>
                        <a:t>201. 6</a:t>
                      </a:r>
                      <a:endParaRPr lang="ja-JP" sz="2000" kern="100" baseline="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959328488"/>
                  </a:ext>
                </a:extLst>
              </a:tr>
              <a:tr h="539703">
                <a:tc>
                  <a:txBody>
                    <a:bodyPr/>
                    <a:lstStyle/>
                    <a:p>
                      <a:pPr algn="ctr">
                        <a:lnSpc>
                          <a:spcPct val="150000"/>
                        </a:lnSpc>
                        <a:buNone/>
                      </a:pPr>
                      <a:r>
                        <a:rPr lang="en-US" sz="2000" kern="100" baseline="0" dirty="0">
                          <a:effectLst/>
                          <a:latin typeface="Times New Roman" panose="02020603050405020304" pitchFamily="18" charset="0"/>
                        </a:rPr>
                        <a:t>6 million JPY or more</a:t>
                      </a:r>
                      <a:endParaRPr lang="ja-JP" sz="1600" kern="100" baseline="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B w="12700" cap="flat" cmpd="sng" algn="ctr">
                      <a:solidFill>
                        <a:schemeClr val="tx1"/>
                      </a:solidFill>
                      <a:prstDash val="solid"/>
                      <a:round/>
                      <a:headEnd type="none" w="med" len="med"/>
                      <a:tailEnd type="none" w="med" len="med"/>
                    </a:lnB>
                  </a:tcPr>
                </a:tc>
                <a:tc>
                  <a:txBody>
                    <a:bodyPr/>
                    <a:lstStyle/>
                    <a:p>
                      <a:pPr algn="ctr">
                        <a:lnSpc>
                          <a:spcPct val="150000"/>
                        </a:lnSpc>
                        <a:buNone/>
                      </a:pPr>
                      <a:r>
                        <a:rPr lang="en-US" sz="2800" kern="100" baseline="0" dirty="0">
                          <a:effectLst/>
                          <a:latin typeface="Times New Roman" panose="02020603050405020304" pitchFamily="18" charset="0"/>
                        </a:rPr>
                        <a:t>306. 8</a:t>
                      </a:r>
                      <a:endParaRPr lang="ja-JP" sz="2000" kern="100" baseline="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1921323"/>
                  </a:ext>
                </a:extLst>
              </a:tr>
            </a:tbl>
          </a:graphicData>
        </a:graphic>
      </p:graphicFrame>
      <p:sp>
        <p:nvSpPr>
          <p:cNvPr id="6" name="テキスト ボックス 5">
            <a:extLst>
              <a:ext uri="{FF2B5EF4-FFF2-40B4-BE49-F238E27FC236}">
                <a16:creationId xmlns:a16="http://schemas.microsoft.com/office/drawing/2014/main" id="{4FAD8350-EAD3-7A1F-F7E1-4A9497D07238}"/>
              </a:ext>
            </a:extLst>
          </p:cNvPr>
          <p:cNvSpPr txBox="1"/>
          <p:nvPr/>
        </p:nvSpPr>
        <p:spPr>
          <a:xfrm>
            <a:off x="1752600" y="729358"/>
            <a:ext cx="11430000" cy="523220"/>
          </a:xfrm>
          <a:prstGeom prst="rect">
            <a:avLst/>
          </a:prstGeom>
          <a:noFill/>
        </p:spPr>
        <p:txBody>
          <a:bodyPr wrap="square" rtlCol="0">
            <a:spAutoFit/>
          </a:bodyPr>
          <a:lstStyle/>
          <a:p>
            <a:r>
              <a:rPr lang="en-US" altLang="ja-JP" sz="2800" dirty="0">
                <a:latin typeface="Times New Roman" panose="02020603050405020304" pitchFamily="18" charset="0"/>
              </a:rPr>
              <a:t>Table 1 : Household consumption expenditure by income </a:t>
            </a:r>
            <a:r>
              <a:rPr kumimoji="1" lang="en-US" altLang="ja-JP" sz="2800" dirty="0">
                <a:latin typeface="Times New Roman" panose="02020603050405020304" pitchFamily="18" charset="0"/>
              </a:rPr>
              <a:t>class.</a:t>
            </a:r>
            <a:endParaRPr kumimoji="1" lang="ja-JP" altLang="en-US" sz="2800" dirty="0">
              <a:latin typeface="Times New Roman" panose="02020603050405020304" pitchFamily="18" charset="0"/>
            </a:endParaRPr>
          </a:p>
        </p:txBody>
      </p:sp>
      <p:pic>
        <p:nvPicPr>
          <p:cNvPr id="9" name="図 8">
            <a:extLst>
              <a:ext uri="{FF2B5EF4-FFF2-40B4-BE49-F238E27FC236}">
                <a16:creationId xmlns:a16="http://schemas.microsoft.com/office/drawing/2014/main" id="{E20BCDFE-BB85-9ED9-1C04-D6EF69A08B13}"/>
              </a:ext>
            </a:extLst>
          </p:cNvPr>
          <p:cNvPicPr>
            <a:picLocks noChangeAspect="1"/>
          </p:cNvPicPr>
          <p:nvPr/>
        </p:nvPicPr>
        <p:blipFill>
          <a:blip r:embed="rId3"/>
          <a:stretch>
            <a:fillRect/>
          </a:stretch>
        </p:blipFill>
        <p:spPr>
          <a:xfrm>
            <a:off x="3595768" y="1329935"/>
            <a:ext cx="5196442" cy="4836807"/>
          </a:xfrm>
          <a:prstGeom prst="rect">
            <a:avLst/>
          </a:prstGeom>
        </p:spPr>
      </p:pic>
      <p:sp>
        <p:nvSpPr>
          <p:cNvPr id="11" name="テキスト ボックス 10">
            <a:extLst>
              <a:ext uri="{FF2B5EF4-FFF2-40B4-BE49-F238E27FC236}">
                <a16:creationId xmlns:a16="http://schemas.microsoft.com/office/drawing/2014/main" id="{9E682492-5000-3F23-C0EE-55B0F892EE10}"/>
              </a:ext>
            </a:extLst>
          </p:cNvPr>
          <p:cNvSpPr txBox="1"/>
          <p:nvPr/>
        </p:nvSpPr>
        <p:spPr>
          <a:xfrm>
            <a:off x="702035" y="6089697"/>
            <a:ext cx="10998200" cy="523220"/>
          </a:xfrm>
          <a:prstGeom prst="rect">
            <a:avLst/>
          </a:prstGeom>
          <a:noFill/>
        </p:spPr>
        <p:txBody>
          <a:bodyPr wrap="square" rtlCol="0">
            <a:spAutoFit/>
          </a:bodyPr>
          <a:lstStyle/>
          <a:p>
            <a:pPr marL="457200" indent="-457200">
              <a:buFont typeface="Arial" panose="020B0604020202020204" pitchFamily="34" charset="0"/>
              <a:buChar char="•"/>
            </a:pPr>
            <a:r>
              <a:rPr lang="en-US" altLang="ja-JP" sz="2800" dirty="0">
                <a:latin typeface="Times New Roman" panose="02020603050405020304" pitchFamily="18" charset="0"/>
                <a:cs typeface="Times New Roman" panose="02020603050405020304" pitchFamily="18" charset="0"/>
              </a:rPr>
              <a:t>In general, consumption expenditure increases as income class rises.</a:t>
            </a: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222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74FC7-2C1B-8187-4172-B68320EF1AF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86E7B96-0CE7-32C7-3949-BCC34448071B}"/>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97E36752-546D-19A7-AAEA-BA988A323AB1}"/>
              </a:ext>
            </a:extLst>
          </p:cNvPr>
          <p:cNvSpPr txBox="1"/>
          <p:nvPr/>
        </p:nvSpPr>
        <p:spPr>
          <a:xfrm>
            <a:off x="11700235" y="61554"/>
            <a:ext cx="595035" cy="584775"/>
          </a:xfrm>
          <a:prstGeom prst="rect">
            <a:avLst/>
          </a:prstGeom>
          <a:noFill/>
        </p:spPr>
        <p:txBody>
          <a:bodyPr wrap="none" rtlCol="0">
            <a:spAutoFit/>
          </a:bodyPr>
          <a:lstStyle/>
          <a:p>
            <a:r>
              <a:rPr lang="en-US" altLang="ja-JP" sz="3200" dirty="0">
                <a:latin typeface="Times New Roman" panose="02020603050405020304" pitchFamily="18" charset="0"/>
              </a:rPr>
              <a:t>20</a:t>
            </a:r>
            <a:endParaRPr kumimoji="1" lang="ja-JP" altLang="en-US" sz="3200" dirty="0">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D7FBDE6B-C2FA-CA46-E147-BB38E19AEED5}"/>
              </a:ext>
            </a:extLst>
          </p:cNvPr>
          <p:cNvSpPr txBox="1"/>
          <p:nvPr/>
        </p:nvSpPr>
        <p:spPr>
          <a:xfrm>
            <a:off x="0" y="61554"/>
            <a:ext cx="1805302" cy="584775"/>
          </a:xfrm>
          <a:prstGeom prst="rect">
            <a:avLst/>
          </a:prstGeom>
          <a:noFill/>
        </p:spPr>
        <p:txBody>
          <a:bodyPr wrap="none" rtlCol="0">
            <a:spAutoFit/>
          </a:bodyPr>
          <a:lstStyle/>
          <a:p>
            <a:r>
              <a:rPr kumimoji="1" lang="en-US" altLang="ja-JP" sz="3200" dirty="0">
                <a:latin typeface="Times New Roman" panose="02020603050405020304" pitchFamily="18" charset="0"/>
              </a:rPr>
              <a:t>5. </a:t>
            </a:r>
            <a:r>
              <a:rPr lang="en-US" altLang="ja-JP" sz="3200" dirty="0">
                <a:latin typeface="Times New Roman" panose="02020603050405020304" pitchFamily="18" charset="0"/>
              </a:rPr>
              <a:t>Results</a:t>
            </a:r>
            <a:endParaRPr kumimoji="1" lang="ja-JP" altLang="en-US" sz="3200" dirty="0">
              <a:latin typeface="Times New Roman" panose="02020603050405020304" pitchFamily="18" charset="0"/>
            </a:endParaRPr>
          </a:p>
        </p:txBody>
      </p:sp>
      <p:sp>
        <p:nvSpPr>
          <p:cNvPr id="5" name="テキスト ボックス 4">
            <a:extLst>
              <a:ext uri="{FF2B5EF4-FFF2-40B4-BE49-F238E27FC236}">
                <a16:creationId xmlns:a16="http://schemas.microsoft.com/office/drawing/2014/main" id="{2B6A19C0-770A-91F8-5686-E8E2253D571D}"/>
              </a:ext>
            </a:extLst>
          </p:cNvPr>
          <p:cNvSpPr txBox="1"/>
          <p:nvPr/>
        </p:nvSpPr>
        <p:spPr>
          <a:xfrm>
            <a:off x="-1" y="5257799"/>
            <a:ext cx="6807201" cy="830997"/>
          </a:xfrm>
          <a:prstGeom prst="rect">
            <a:avLst/>
          </a:prstGeom>
          <a:noFill/>
        </p:spPr>
        <p:txBody>
          <a:bodyPr wrap="square" rtlCol="0">
            <a:spAutoFit/>
          </a:bodyPr>
          <a:lstStyle/>
          <a:p>
            <a:r>
              <a:rPr kumimoji="1" lang="en-US" altLang="ja-JP" sz="2400" dirty="0">
                <a:latin typeface="Times New Roman" panose="02020603050405020304" pitchFamily="18" charset="0"/>
                <a:cs typeface="Times New Roman" panose="02020603050405020304" pitchFamily="18" charset="0"/>
              </a:rPr>
              <a:t>Figure 8 : Total h</a:t>
            </a:r>
            <a:r>
              <a:rPr lang="en-US" altLang="ja-JP" sz="2400" dirty="0">
                <a:latin typeface="Times New Roman" panose="02020603050405020304" pitchFamily="18" charset="0"/>
                <a:cs typeface="Times New Roman" panose="02020603050405020304" pitchFamily="18" charset="0"/>
              </a:rPr>
              <a:t>ousehold consumption expenditure</a:t>
            </a:r>
          </a:p>
          <a:p>
            <a:r>
              <a:rPr lang="en-US" altLang="ja-JP" sz="2400" dirty="0">
                <a:latin typeface="Times New Roman" panose="02020603050405020304" pitchFamily="18" charset="0"/>
                <a:cs typeface="Times New Roman" panose="02020603050405020304" pitchFamily="18" charset="0"/>
              </a:rPr>
              <a:t>                  with and without migration initiatives.</a:t>
            </a:r>
            <a:endParaRPr kumimoji="1" lang="en-US" altLang="ja-JP" sz="2400" dirty="0">
              <a:latin typeface="Times New Roman" panose="02020603050405020304" pitchFamily="18" charset="0"/>
              <a:cs typeface="Times New Roman" panose="02020603050405020304" pitchFamily="18" charset="0"/>
            </a:endParaRPr>
          </a:p>
        </p:txBody>
      </p:sp>
      <p:pic>
        <p:nvPicPr>
          <p:cNvPr id="6" name="図 5">
            <a:extLst>
              <a:ext uri="{FF2B5EF4-FFF2-40B4-BE49-F238E27FC236}">
                <a16:creationId xmlns:a16="http://schemas.microsoft.com/office/drawing/2014/main" id="{F2A62AEC-7E20-D43E-6CB5-D5A308BF8B2B}"/>
              </a:ext>
            </a:extLst>
          </p:cNvPr>
          <p:cNvPicPr>
            <a:picLocks noChangeAspect="1"/>
          </p:cNvPicPr>
          <p:nvPr/>
        </p:nvPicPr>
        <p:blipFill>
          <a:blip r:embed="rId3"/>
          <a:stretch>
            <a:fillRect/>
          </a:stretch>
        </p:blipFill>
        <p:spPr>
          <a:xfrm>
            <a:off x="-118535" y="1111093"/>
            <a:ext cx="7042733" cy="4002769"/>
          </a:xfrm>
          <a:prstGeom prst="rect">
            <a:avLst/>
          </a:prstGeom>
        </p:spPr>
      </p:pic>
      <p:sp>
        <p:nvSpPr>
          <p:cNvPr id="9" name="テキスト ボックス 8">
            <a:extLst>
              <a:ext uri="{FF2B5EF4-FFF2-40B4-BE49-F238E27FC236}">
                <a16:creationId xmlns:a16="http://schemas.microsoft.com/office/drawing/2014/main" id="{FFFC5CCD-800D-6975-C62E-4795CB3455DD}"/>
              </a:ext>
            </a:extLst>
          </p:cNvPr>
          <p:cNvSpPr txBox="1"/>
          <p:nvPr/>
        </p:nvSpPr>
        <p:spPr>
          <a:xfrm>
            <a:off x="6924199" y="3939154"/>
            <a:ext cx="5267802" cy="954107"/>
          </a:xfrm>
          <a:prstGeom prst="rect">
            <a:avLst/>
          </a:prstGeom>
          <a:noFill/>
        </p:spPr>
        <p:txBody>
          <a:bodyPr wrap="square" rtlCol="0">
            <a:spAutoFit/>
          </a:bodyPr>
          <a:lstStyle/>
          <a:p>
            <a:pPr marL="457200" indent="-457200">
              <a:buFont typeface="Arial" panose="020B0604020202020204" pitchFamily="34" charset="0"/>
              <a:buChar char="•"/>
            </a:pPr>
            <a:r>
              <a:rPr lang="en-US" altLang="ja-JP" sz="2800" dirty="0">
                <a:latin typeface="Times New Roman" panose="02020603050405020304" pitchFamily="18" charset="0"/>
              </a:rPr>
              <a:t>This is due to a decrease in income</a:t>
            </a:r>
            <a:r>
              <a:rPr kumimoji="1" lang="en-US" altLang="ja-JP" sz="2800" dirty="0">
                <a:latin typeface="Times New Roman" panose="02020603050405020304" pitchFamily="18" charset="0"/>
              </a:rPr>
              <a:t>.</a:t>
            </a:r>
            <a:endParaRPr kumimoji="1" lang="ja-JP" altLang="en-US" sz="2800" dirty="0">
              <a:latin typeface="Times New Roman" panose="02020603050405020304" pitchFamily="18" charset="0"/>
            </a:endParaRPr>
          </a:p>
        </p:txBody>
      </p:sp>
      <p:sp>
        <p:nvSpPr>
          <p:cNvPr id="12" name="テキスト ボックス 11">
            <a:extLst>
              <a:ext uri="{FF2B5EF4-FFF2-40B4-BE49-F238E27FC236}">
                <a16:creationId xmlns:a16="http://schemas.microsoft.com/office/drawing/2014/main" id="{4A43B6B1-0E5E-7EBA-F8F9-2E2D9EB04BDF}"/>
              </a:ext>
            </a:extLst>
          </p:cNvPr>
          <p:cNvSpPr txBox="1"/>
          <p:nvPr/>
        </p:nvSpPr>
        <p:spPr>
          <a:xfrm>
            <a:off x="6924199" y="1847695"/>
            <a:ext cx="5267802" cy="1815882"/>
          </a:xfrm>
          <a:prstGeom prst="rect">
            <a:avLst/>
          </a:prstGeom>
          <a:noFill/>
        </p:spPr>
        <p:txBody>
          <a:bodyPr wrap="square" rtlCol="0">
            <a:spAutoFit/>
          </a:bodyPr>
          <a:lstStyle/>
          <a:p>
            <a:pPr marL="457200" indent="-457200">
              <a:buFont typeface="Arial" panose="020B0604020202020204" pitchFamily="34" charset="0"/>
              <a:buChar char="•"/>
            </a:pPr>
            <a:r>
              <a:rPr lang="en-US" altLang="ja-JP" sz="2800" dirty="0">
                <a:latin typeface="Times New Roman" panose="02020603050405020304" pitchFamily="18" charset="0"/>
                <a:cs typeface="Times New Roman" panose="02020603050405020304" pitchFamily="18" charset="0"/>
              </a:rPr>
              <a:t>Household consumption expenditure decreases by about 2.9 billion JPY, or 12%, under the 10,000 migrants initiative.</a:t>
            </a: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5237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6ABF1-B4C1-DA63-04E8-DC51F0D45778}"/>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10D744-EDBC-269A-DA4C-719063AAA150}"/>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51B3E171-5BEE-953D-D1AF-FEF9E83D2BB2}"/>
              </a:ext>
            </a:extLst>
          </p:cNvPr>
          <p:cNvSpPr txBox="1"/>
          <p:nvPr/>
        </p:nvSpPr>
        <p:spPr>
          <a:xfrm>
            <a:off x="11700235" y="61554"/>
            <a:ext cx="595035" cy="584775"/>
          </a:xfrm>
          <a:prstGeom prst="rect">
            <a:avLst/>
          </a:prstGeom>
          <a:noFill/>
        </p:spPr>
        <p:txBody>
          <a:bodyPr wrap="none" rtlCol="0">
            <a:spAutoFit/>
          </a:bodyPr>
          <a:lstStyle/>
          <a:p>
            <a:r>
              <a:rPr lang="en-US" altLang="ja-JP" sz="3200" dirty="0">
                <a:latin typeface="Times New Roman" panose="02020603050405020304" pitchFamily="18" charset="0"/>
              </a:rPr>
              <a:t>21</a:t>
            </a:r>
            <a:endParaRPr kumimoji="1" lang="ja-JP" altLang="en-US" sz="3200" dirty="0">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E32CA31A-86A3-42F7-211C-5C5EBBB73246}"/>
              </a:ext>
            </a:extLst>
          </p:cNvPr>
          <p:cNvSpPr txBox="1"/>
          <p:nvPr/>
        </p:nvSpPr>
        <p:spPr>
          <a:xfrm>
            <a:off x="0" y="61554"/>
            <a:ext cx="4815742" cy="584775"/>
          </a:xfrm>
          <a:prstGeom prst="rect">
            <a:avLst/>
          </a:prstGeom>
          <a:noFill/>
        </p:spPr>
        <p:txBody>
          <a:bodyPr wrap="none" rtlCol="0">
            <a:spAutoFit/>
          </a:bodyPr>
          <a:lstStyle/>
          <a:p>
            <a:r>
              <a:rPr kumimoji="1" lang="en-US" altLang="ja-JP" sz="3200" dirty="0">
                <a:latin typeface="Times New Roman" panose="02020603050405020304" pitchFamily="18" charset="0"/>
              </a:rPr>
              <a:t>5. </a:t>
            </a:r>
            <a:r>
              <a:rPr lang="en-US" altLang="ja-JP" sz="3200" dirty="0">
                <a:latin typeface="Times New Roman" panose="02020603050405020304" pitchFamily="18" charset="0"/>
              </a:rPr>
              <a:t>Results - CO</a:t>
            </a:r>
            <a:r>
              <a:rPr lang="en-US" altLang="ja-JP" sz="3200" baseline="-25000" dirty="0">
                <a:latin typeface="Times New Roman" panose="02020603050405020304" pitchFamily="18" charset="0"/>
              </a:rPr>
              <a:t>2</a:t>
            </a:r>
            <a:r>
              <a:rPr kumimoji="1" lang="en-US" altLang="ja-JP" sz="3200" dirty="0">
                <a:latin typeface="Times New Roman" panose="02020603050405020304" pitchFamily="18" charset="0"/>
              </a:rPr>
              <a:t> emissions -</a:t>
            </a:r>
            <a:endParaRPr kumimoji="1" lang="ja-JP" altLang="en-US" sz="3200" dirty="0">
              <a:latin typeface="Times New Roman" panose="02020603050405020304" pitchFamily="18" charset="0"/>
            </a:endParaRPr>
          </a:p>
        </p:txBody>
      </p:sp>
      <p:sp>
        <p:nvSpPr>
          <p:cNvPr id="13" name="テキスト ボックス 12">
            <a:extLst>
              <a:ext uri="{FF2B5EF4-FFF2-40B4-BE49-F238E27FC236}">
                <a16:creationId xmlns:a16="http://schemas.microsoft.com/office/drawing/2014/main" id="{00A09711-1A1A-B660-3A09-ABEE311AA63E}"/>
              </a:ext>
            </a:extLst>
          </p:cNvPr>
          <p:cNvSpPr txBox="1"/>
          <p:nvPr/>
        </p:nvSpPr>
        <p:spPr>
          <a:xfrm>
            <a:off x="0" y="5610747"/>
            <a:ext cx="6138976" cy="707886"/>
          </a:xfrm>
          <a:prstGeom prst="rect">
            <a:avLst/>
          </a:prstGeom>
          <a:noFill/>
        </p:spPr>
        <p:txBody>
          <a:bodyPr wrap="square" rtlCol="0">
            <a:spAutoFit/>
          </a:bodyPr>
          <a:lstStyle/>
          <a:p>
            <a:pPr marL="1163638" indent="-1163638"/>
            <a:r>
              <a:rPr kumimoji="1" lang="en-US" altLang="ja-JP" sz="2000" dirty="0">
                <a:latin typeface="Times New Roman" panose="02020603050405020304" pitchFamily="18" charset="0"/>
                <a:cs typeface="Times New Roman" panose="02020603050405020304" pitchFamily="18" charset="0"/>
              </a:rPr>
              <a:t>Figure </a:t>
            </a:r>
            <a:r>
              <a:rPr lang="en-US" altLang="ja-JP" sz="2000" dirty="0">
                <a:latin typeface="Times New Roman" panose="02020603050405020304" pitchFamily="18" charset="0"/>
                <a:cs typeface="Times New Roman" panose="02020603050405020304" pitchFamily="18" charset="0"/>
              </a:rPr>
              <a:t>9</a:t>
            </a:r>
            <a:r>
              <a:rPr kumimoji="1" lang="en-US" altLang="ja-JP" sz="2000" dirty="0">
                <a:latin typeface="Times New Roman" panose="02020603050405020304" pitchFamily="18" charset="0"/>
                <a:cs typeface="Times New Roman" panose="02020603050405020304" pitchFamily="18" charset="0"/>
              </a:rPr>
              <a:t> : </a:t>
            </a:r>
            <a:r>
              <a:rPr lang="en-US" altLang="ja-JP" sz="2000" dirty="0">
                <a:latin typeface="Times New Roman" panose="02020603050405020304" pitchFamily="18" charset="0"/>
                <a:cs typeface="Times New Roman" panose="02020603050405020304" pitchFamily="18" charset="0"/>
              </a:rPr>
              <a:t>CO</a:t>
            </a:r>
            <a:r>
              <a:rPr lang="en-US" altLang="ja-JP" sz="2000" baseline="-25000" dirty="0">
                <a:latin typeface="Times New Roman" panose="02020603050405020304" pitchFamily="18" charset="0"/>
                <a:cs typeface="Times New Roman" panose="02020603050405020304" pitchFamily="18" charset="0"/>
              </a:rPr>
              <a:t>2</a:t>
            </a:r>
            <a:r>
              <a:rPr lang="en-US" altLang="ja-JP" sz="2000" dirty="0">
                <a:latin typeface="Times New Roman" panose="02020603050405020304" pitchFamily="18" charset="0"/>
                <a:cs typeface="Times New Roman" panose="02020603050405020304" pitchFamily="18" charset="0"/>
              </a:rPr>
              <a:t> emissions with and without  the migration of 10,000 people initiatives.</a:t>
            </a:r>
            <a:endParaRPr kumimoji="1" lang="ja-JP" altLang="en-US" sz="2000"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C821EB77-5654-A5C5-A0E3-0AD48535BF7B}"/>
              </a:ext>
            </a:extLst>
          </p:cNvPr>
          <p:cNvSpPr txBox="1"/>
          <p:nvPr/>
        </p:nvSpPr>
        <p:spPr>
          <a:xfrm>
            <a:off x="6334086" y="1170644"/>
            <a:ext cx="5631954" cy="1815882"/>
          </a:xfrm>
          <a:prstGeom prst="rect">
            <a:avLst/>
          </a:prstGeom>
          <a:noFill/>
        </p:spPr>
        <p:txBody>
          <a:bodyPr wrap="square" rtlCol="0">
            <a:spAutoFit/>
          </a:bodyPr>
          <a:lstStyle/>
          <a:p>
            <a:r>
              <a:rPr lang="en-US" altLang="ja-JP" sz="2800" dirty="0">
                <a:latin typeface="Times New Roman" panose="02020603050405020304" pitchFamily="18" charset="0"/>
                <a:cs typeface="Times New Roman" panose="02020603050405020304" pitchFamily="18" charset="0"/>
              </a:rPr>
              <a:t>Although total CO</a:t>
            </a:r>
            <a:r>
              <a:rPr lang="en-US" altLang="ja-JP" sz="2800" baseline="-25000" dirty="0">
                <a:latin typeface="Times New Roman" panose="02020603050405020304" pitchFamily="18" charset="0"/>
                <a:cs typeface="Times New Roman" panose="02020603050405020304" pitchFamily="18" charset="0"/>
              </a:rPr>
              <a:t>2</a:t>
            </a:r>
            <a:r>
              <a:rPr lang="en-US" altLang="ja-JP" sz="2800" dirty="0">
                <a:latin typeface="Times New Roman" panose="02020603050405020304" pitchFamily="18" charset="0"/>
                <a:cs typeface="Times New Roman" panose="02020603050405020304" pitchFamily="18" charset="0"/>
              </a:rPr>
              <a:t> emissions do not change significantly, </a:t>
            </a:r>
          </a:p>
          <a:p>
            <a:pPr marL="906463" indent="-457200">
              <a:buFontTx/>
              <a:buChar char="-"/>
            </a:pPr>
            <a:r>
              <a:rPr lang="en-US" altLang="ja-JP" sz="2800" dirty="0">
                <a:latin typeface="Times New Roman" panose="02020603050405020304" pitchFamily="18" charset="0"/>
                <a:cs typeface="Times New Roman" panose="02020603050405020304" pitchFamily="18" charset="0"/>
              </a:rPr>
              <a:t>Indirect CO</a:t>
            </a:r>
            <a:r>
              <a:rPr lang="en-US" altLang="ja-JP" sz="2800" baseline="-25000" dirty="0">
                <a:latin typeface="Times New Roman" panose="02020603050405020304" pitchFamily="18" charset="0"/>
                <a:cs typeface="Times New Roman" panose="02020603050405020304" pitchFamily="18" charset="0"/>
              </a:rPr>
              <a:t>2</a:t>
            </a:r>
            <a:r>
              <a:rPr lang="en-US" altLang="ja-JP" sz="2800" dirty="0">
                <a:latin typeface="Times New Roman" panose="02020603050405020304" pitchFamily="18" charset="0"/>
                <a:cs typeface="Times New Roman" panose="02020603050405020304" pitchFamily="18" charset="0"/>
              </a:rPr>
              <a:t> emissions </a:t>
            </a:r>
            <a:r>
              <a:rPr lang="ja-US" altLang="en-US" sz="2800" dirty="0">
                <a:latin typeface="Times New Roman" panose="02020603050405020304" pitchFamily="18" charset="0"/>
                <a:cs typeface="Times New Roman" panose="02020603050405020304" pitchFamily="18" charset="0"/>
              </a:rPr>
              <a:t>↓</a:t>
            </a:r>
            <a:r>
              <a:rPr lang="en-US" altLang="ja-JP" sz="2800" dirty="0">
                <a:latin typeface="Times New Roman" panose="02020603050405020304" pitchFamily="18" charset="0"/>
                <a:cs typeface="Times New Roman" panose="02020603050405020304" pitchFamily="18" charset="0"/>
              </a:rPr>
              <a:t> </a:t>
            </a:r>
          </a:p>
          <a:p>
            <a:pPr marL="906463" indent="-457200">
              <a:buFontTx/>
              <a:buChar char="-"/>
            </a:pPr>
            <a:r>
              <a:rPr lang="en-US" altLang="ja-JP" sz="2800" dirty="0">
                <a:latin typeface="Times New Roman" panose="02020603050405020304" pitchFamily="18" charset="0"/>
                <a:cs typeface="Times New Roman" panose="02020603050405020304" pitchFamily="18" charset="0"/>
              </a:rPr>
              <a:t>Direct CO</a:t>
            </a:r>
            <a:r>
              <a:rPr lang="en-US" altLang="ja-JP" sz="2800" baseline="-25000" dirty="0">
                <a:latin typeface="Times New Roman" panose="02020603050405020304" pitchFamily="18" charset="0"/>
                <a:cs typeface="Times New Roman" panose="02020603050405020304" pitchFamily="18" charset="0"/>
              </a:rPr>
              <a:t>2</a:t>
            </a:r>
            <a:r>
              <a:rPr lang="en-US" altLang="ja-JP" sz="2800" dirty="0">
                <a:latin typeface="Times New Roman" panose="02020603050405020304" pitchFamily="18" charset="0"/>
                <a:cs typeface="Times New Roman" panose="02020603050405020304" pitchFamily="18" charset="0"/>
              </a:rPr>
              <a:t> emissions </a:t>
            </a:r>
            <a:r>
              <a:rPr lang="ja-US" altLang="en-US" sz="2800" dirty="0">
                <a:latin typeface="Times New Roman" panose="02020603050405020304" pitchFamily="18" charset="0"/>
                <a:cs typeface="Times New Roman" panose="02020603050405020304" pitchFamily="18" charset="0"/>
              </a:rPr>
              <a:t>↑</a:t>
            </a:r>
            <a:endParaRPr lang="en-US" altLang="ja-US" sz="2800" dirty="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DA5E7F69-B211-FDAF-E530-1DA81C840BAC}"/>
              </a:ext>
            </a:extLst>
          </p:cNvPr>
          <p:cNvSpPr txBox="1"/>
          <p:nvPr/>
        </p:nvSpPr>
        <p:spPr>
          <a:xfrm>
            <a:off x="6409047" y="4549677"/>
            <a:ext cx="5407731" cy="2246769"/>
          </a:xfrm>
          <a:prstGeom prst="rect">
            <a:avLst/>
          </a:prstGeom>
          <a:noFill/>
        </p:spPr>
        <p:txBody>
          <a:bodyPr wrap="square" rtlCol="0">
            <a:spAutoFit/>
          </a:bodyPr>
          <a:lstStyle/>
          <a:p>
            <a:r>
              <a:rPr lang="en-US" altLang="ja-JP" sz="2800" dirty="0">
                <a:latin typeface="Times New Roman" panose="02020603050405020304" pitchFamily="18" charset="0"/>
                <a:cs typeface="Times New Roman" panose="02020603050405020304" pitchFamily="18" charset="0"/>
              </a:rPr>
              <a:t>&lt; Direct emission increase &gt;</a:t>
            </a:r>
          </a:p>
          <a:p>
            <a:r>
              <a:rPr lang="en-US" altLang="ja-JP" sz="2800" dirty="0">
                <a:latin typeface="Times New Roman" panose="02020603050405020304" pitchFamily="18" charset="0"/>
                <a:cs typeface="Times New Roman" panose="02020603050405020304" pitchFamily="18" charset="0"/>
              </a:rPr>
              <a:t>This is due to an increase in </a:t>
            </a:r>
            <a:r>
              <a:rPr lang="en-US" altLang="ja-JP" sz="2800" dirty="0">
                <a:solidFill>
                  <a:srgbClr val="C00000"/>
                </a:solidFill>
                <a:latin typeface="Times New Roman" panose="02020603050405020304" pitchFamily="18" charset="0"/>
                <a:cs typeface="Times New Roman" panose="02020603050405020304" pitchFamily="18" charset="0"/>
              </a:rPr>
              <a:t>energy consumption</a:t>
            </a:r>
            <a:r>
              <a:rPr lang="en-US" altLang="ja-JP" sz="2800" dirty="0">
                <a:latin typeface="Times New Roman" panose="02020603050405020304" pitchFamily="18" charset="0"/>
                <a:cs typeface="Times New Roman" panose="02020603050405020304" pitchFamily="18" charset="0"/>
              </a:rPr>
              <a:t>.</a:t>
            </a:r>
          </a:p>
          <a:p>
            <a:r>
              <a:rPr kumimoji="1" lang="ja-JP" altLang="en-US" sz="2800">
                <a:latin typeface="Times New Roman" panose="02020603050405020304" pitchFamily="18" charset="0"/>
                <a:cs typeface="Times New Roman" panose="02020603050405020304" pitchFamily="18" charset="0"/>
              </a:rPr>
              <a:t>　</a:t>
            </a:r>
            <a:r>
              <a:rPr kumimoji="1" lang="en-US" altLang="ja-JP" sz="2800" dirty="0">
                <a:latin typeface="Times New Roman" panose="02020603050405020304" pitchFamily="18" charset="0"/>
                <a:cs typeface="Times New Roman" panose="02020603050405020304" pitchFamily="18" charset="0"/>
              </a:rPr>
              <a:t>- Gasoline for </a:t>
            </a:r>
            <a:r>
              <a:rPr lang="en-US" altLang="ja-JP" sz="2800" dirty="0">
                <a:latin typeface="Times New Roman" panose="02020603050405020304" pitchFamily="18" charset="0"/>
                <a:cs typeface="Times New Roman" panose="02020603050405020304" pitchFamily="18" charset="0"/>
              </a:rPr>
              <a:t>a</a:t>
            </a:r>
            <a:r>
              <a:rPr kumimoji="1" lang="en-US" altLang="ja-JP" sz="2800" dirty="0">
                <a:latin typeface="Times New Roman" panose="02020603050405020304" pitchFamily="18" charset="0"/>
                <a:cs typeface="Times New Roman" panose="02020603050405020304" pitchFamily="18" charset="0"/>
              </a:rPr>
              <a:t>utomobile use </a:t>
            </a:r>
          </a:p>
          <a:p>
            <a:r>
              <a:rPr lang="ja-JP" altLang="en-US" sz="2800">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 K</a:t>
            </a:r>
            <a:r>
              <a:rPr kumimoji="1" lang="en-US" altLang="ja-JP" sz="2800" dirty="0">
                <a:latin typeface="Times New Roman" panose="02020603050405020304" pitchFamily="18" charset="0"/>
                <a:cs typeface="Times New Roman" panose="02020603050405020304" pitchFamily="18" charset="0"/>
              </a:rPr>
              <a:t>erosene for heating </a:t>
            </a:r>
            <a:endParaRPr kumimoji="1" lang="ja-JP" altLang="en-US" sz="2800" dirty="0">
              <a:latin typeface="Times New Roman" panose="02020603050405020304" pitchFamily="18" charset="0"/>
              <a:cs typeface="Times New Roman" panose="02020603050405020304" pitchFamily="18" charset="0"/>
            </a:endParaRPr>
          </a:p>
        </p:txBody>
      </p:sp>
      <p:sp>
        <p:nvSpPr>
          <p:cNvPr id="6" name="テキスト ボックス 5">
            <a:extLst>
              <a:ext uri="{FF2B5EF4-FFF2-40B4-BE49-F238E27FC236}">
                <a16:creationId xmlns:a16="http://schemas.microsoft.com/office/drawing/2014/main" id="{B8C76C43-E63B-2EC9-0E21-2F6D418AABE6}"/>
              </a:ext>
            </a:extLst>
          </p:cNvPr>
          <p:cNvSpPr txBox="1"/>
          <p:nvPr/>
        </p:nvSpPr>
        <p:spPr>
          <a:xfrm>
            <a:off x="6334538" y="3082881"/>
            <a:ext cx="5485498" cy="1384995"/>
          </a:xfrm>
          <a:prstGeom prst="rect">
            <a:avLst/>
          </a:prstGeom>
          <a:noFill/>
        </p:spPr>
        <p:txBody>
          <a:bodyPr wrap="square">
            <a:spAutoFit/>
          </a:bodyPr>
          <a:lstStyle/>
          <a:p>
            <a:pPr marL="12700"/>
            <a:r>
              <a:rPr lang="en-US" altLang="ja-JP" sz="2800" dirty="0">
                <a:latin typeface="Times New Roman" panose="02020603050405020304" pitchFamily="18" charset="0"/>
                <a:cs typeface="Times New Roman" panose="02020603050405020304" pitchFamily="18" charset="0"/>
              </a:rPr>
              <a:t>&lt; Indirect emissions decrease&gt;</a:t>
            </a:r>
          </a:p>
          <a:p>
            <a:pPr marL="12700"/>
            <a:r>
              <a:rPr lang="en-US" altLang="ja-JP" sz="2800" dirty="0">
                <a:latin typeface="Times New Roman" panose="02020603050405020304" pitchFamily="18" charset="0"/>
                <a:cs typeface="Times New Roman" panose="02020603050405020304" pitchFamily="18" charset="0"/>
              </a:rPr>
              <a:t>This is due to a decline in </a:t>
            </a:r>
            <a:r>
              <a:rPr lang="en-US" altLang="ja-JP" sz="2800" dirty="0">
                <a:solidFill>
                  <a:srgbClr val="C00000"/>
                </a:solidFill>
                <a:latin typeface="Times New Roman" panose="02020603050405020304" pitchFamily="18" charset="0"/>
                <a:cs typeface="Times New Roman" panose="02020603050405020304" pitchFamily="18" charset="0"/>
              </a:rPr>
              <a:t>household consumption expenditure. </a:t>
            </a:r>
            <a:endParaRPr kumimoji="1" lang="ja-JP" altLang="en-US" sz="2800" dirty="0">
              <a:latin typeface="Times New Roman" panose="02020603050405020304" pitchFamily="18" charset="0"/>
              <a:cs typeface="Times New Roman" panose="02020603050405020304" pitchFamily="18" charset="0"/>
            </a:endParaRPr>
          </a:p>
        </p:txBody>
      </p:sp>
      <p:graphicFrame>
        <p:nvGraphicFramePr>
          <p:cNvPr id="5" name="グラフ 4">
            <a:extLst>
              <a:ext uri="{FF2B5EF4-FFF2-40B4-BE49-F238E27FC236}">
                <a16:creationId xmlns:a16="http://schemas.microsoft.com/office/drawing/2014/main" id="{754B1B04-AF43-10B1-AD43-A3348DCD3A2B}"/>
              </a:ext>
            </a:extLst>
          </p:cNvPr>
          <p:cNvGraphicFramePr>
            <a:graphicFrameLocks/>
          </p:cNvGraphicFramePr>
          <p:nvPr>
            <p:extLst>
              <p:ext uri="{D42A27DB-BD31-4B8C-83A1-F6EECF244321}">
                <p14:modId xmlns:p14="http://schemas.microsoft.com/office/powerpoint/2010/main" val="1243015838"/>
              </p:ext>
            </p:extLst>
          </p:nvPr>
        </p:nvGraphicFramePr>
        <p:xfrm>
          <a:off x="0" y="1054966"/>
          <a:ext cx="6199430" cy="43767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6041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AE40C-1807-8B97-60EA-CD003195D7A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062C160-7888-E4BE-A181-D64C3CE4D5E9}"/>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8309D92A-9DD7-2389-B7A6-C0A2FBD601A3}"/>
              </a:ext>
            </a:extLst>
          </p:cNvPr>
          <p:cNvSpPr txBox="1"/>
          <p:nvPr/>
        </p:nvSpPr>
        <p:spPr>
          <a:xfrm>
            <a:off x="11700235" y="61554"/>
            <a:ext cx="595035" cy="584775"/>
          </a:xfrm>
          <a:prstGeom prst="rect">
            <a:avLst/>
          </a:prstGeom>
          <a:noFill/>
        </p:spPr>
        <p:txBody>
          <a:bodyPr wrap="none" rtlCol="0">
            <a:spAutoFit/>
          </a:bodyPr>
          <a:lstStyle/>
          <a:p>
            <a:r>
              <a:rPr lang="en-US" altLang="ja-JP" sz="3200" dirty="0">
                <a:latin typeface="Times New Roman" panose="02020603050405020304" pitchFamily="18" charset="0"/>
              </a:rPr>
              <a:t>22</a:t>
            </a:r>
            <a:endParaRPr kumimoji="1" lang="ja-JP" altLang="en-US" sz="3200" dirty="0">
              <a:latin typeface="Times New Roman" panose="02020603050405020304" pitchFamily="18" charset="0"/>
            </a:endParaRPr>
          </a:p>
        </p:txBody>
      </p:sp>
      <p:sp>
        <p:nvSpPr>
          <p:cNvPr id="10" name="テキスト ボックス 9">
            <a:extLst>
              <a:ext uri="{FF2B5EF4-FFF2-40B4-BE49-F238E27FC236}">
                <a16:creationId xmlns:a16="http://schemas.microsoft.com/office/drawing/2014/main" id="{32877C29-B606-FED5-ED62-0103C4F91951}"/>
              </a:ext>
            </a:extLst>
          </p:cNvPr>
          <p:cNvSpPr txBox="1"/>
          <p:nvPr/>
        </p:nvSpPr>
        <p:spPr>
          <a:xfrm>
            <a:off x="0" y="61554"/>
            <a:ext cx="4815742" cy="584775"/>
          </a:xfrm>
          <a:prstGeom prst="rect">
            <a:avLst/>
          </a:prstGeom>
          <a:noFill/>
        </p:spPr>
        <p:txBody>
          <a:bodyPr wrap="none" rtlCol="0">
            <a:spAutoFit/>
          </a:bodyPr>
          <a:lstStyle/>
          <a:p>
            <a:r>
              <a:rPr kumimoji="1" lang="en-US" altLang="ja-JP" sz="3200" dirty="0">
                <a:latin typeface="Times New Roman" panose="02020603050405020304" pitchFamily="18" charset="0"/>
              </a:rPr>
              <a:t>5. </a:t>
            </a:r>
            <a:r>
              <a:rPr lang="en-US" altLang="ja-JP" sz="3200" dirty="0">
                <a:latin typeface="Times New Roman" panose="02020603050405020304" pitchFamily="18" charset="0"/>
              </a:rPr>
              <a:t>Results - CO</a:t>
            </a:r>
            <a:r>
              <a:rPr lang="en-US" altLang="ja-JP" sz="3200" baseline="-25000" dirty="0">
                <a:latin typeface="Times New Roman" panose="02020603050405020304" pitchFamily="18" charset="0"/>
              </a:rPr>
              <a:t>2</a:t>
            </a:r>
            <a:r>
              <a:rPr kumimoji="1" lang="en-US" altLang="ja-JP" sz="3200" dirty="0">
                <a:latin typeface="Times New Roman" panose="02020603050405020304" pitchFamily="18" charset="0"/>
              </a:rPr>
              <a:t> emissions -</a:t>
            </a:r>
            <a:endParaRPr kumimoji="1" lang="ja-JP" altLang="en-US" sz="3200" dirty="0">
              <a:latin typeface="Times New Roman" panose="02020603050405020304" pitchFamily="18" charset="0"/>
            </a:endParaRPr>
          </a:p>
        </p:txBody>
      </p:sp>
      <p:sp>
        <p:nvSpPr>
          <p:cNvPr id="13" name="テキスト ボックス 12">
            <a:extLst>
              <a:ext uri="{FF2B5EF4-FFF2-40B4-BE49-F238E27FC236}">
                <a16:creationId xmlns:a16="http://schemas.microsoft.com/office/drawing/2014/main" id="{55D99E20-620D-5F6B-5D39-59D475F9D983}"/>
              </a:ext>
            </a:extLst>
          </p:cNvPr>
          <p:cNvSpPr txBox="1"/>
          <p:nvPr/>
        </p:nvSpPr>
        <p:spPr>
          <a:xfrm>
            <a:off x="0" y="810258"/>
            <a:ext cx="8057296" cy="954107"/>
          </a:xfrm>
          <a:prstGeom prst="rect">
            <a:avLst/>
          </a:prstGeom>
          <a:noFill/>
        </p:spPr>
        <p:txBody>
          <a:bodyPr wrap="square" rtlCol="0">
            <a:spAutoFit/>
          </a:bodyPr>
          <a:lstStyle/>
          <a:p>
            <a:pPr marL="1338263" indent="-1338263"/>
            <a:r>
              <a:rPr lang="en-US" altLang="ja-JP" sz="2800" dirty="0">
                <a:latin typeface="Times New Roman" panose="02020603050405020304" pitchFamily="18" charset="0"/>
                <a:cs typeface="Times New Roman" panose="02020603050405020304" pitchFamily="18" charset="0"/>
              </a:rPr>
              <a:t>Table 1 :</a:t>
            </a:r>
            <a:r>
              <a:rPr lang="ja-JP" altLang="en-US" sz="2800" dirty="0">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The five sectors with the largest expected decreases in CO₂ emissions due to migration.               </a:t>
            </a:r>
            <a:endParaRPr lang="ja-JP" altLang="ja-JP" sz="2800" dirty="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22CECBE1-0A37-375C-2A6B-8197010EA82B}"/>
              </a:ext>
            </a:extLst>
          </p:cNvPr>
          <p:cNvSpPr txBox="1"/>
          <p:nvPr/>
        </p:nvSpPr>
        <p:spPr>
          <a:xfrm>
            <a:off x="8057296" y="1313681"/>
            <a:ext cx="4134704" cy="1815882"/>
          </a:xfrm>
          <a:prstGeom prst="rect">
            <a:avLst/>
          </a:prstGeom>
          <a:noFill/>
        </p:spPr>
        <p:txBody>
          <a:bodyPr wrap="square" rtlCol="0">
            <a:spAutoFit/>
          </a:bodyPr>
          <a:lstStyle/>
          <a:p>
            <a:pPr marL="457200" indent="-457200">
              <a:buFont typeface="Arial" panose="020B0604020202020204" pitchFamily="34" charset="0"/>
              <a:buChar char="•"/>
            </a:pPr>
            <a:r>
              <a:rPr lang="en-US" altLang="ja-JP" sz="2800" dirty="0">
                <a:latin typeface="Times New Roman" panose="02020603050405020304" pitchFamily="18" charset="0"/>
                <a:cs typeface="Times New Roman" panose="02020603050405020304" pitchFamily="18" charset="0"/>
              </a:rPr>
              <a:t>The reduction in CO₂ emissions is mainly driven by </a:t>
            </a:r>
            <a:r>
              <a:rPr lang="en-US" altLang="ja-JP" sz="2800" dirty="0">
                <a:solidFill>
                  <a:srgbClr val="C00000"/>
                </a:solidFill>
                <a:latin typeface="Times New Roman" panose="02020603050405020304" pitchFamily="18" charset="0"/>
                <a:cs typeface="Times New Roman" panose="02020603050405020304" pitchFamily="18" charset="0"/>
              </a:rPr>
              <a:t>electricity, gas, and heat supply</a:t>
            </a:r>
            <a:r>
              <a:rPr lang="en-US" altLang="ja-JP" sz="2800" dirty="0">
                <a:latin typeface="Times New Roman" panose="02020603050405020304" pitchFamily="18" charset="0"/>
                <a:cs typeface="Times New Roman" panose="02020603050405020304" pitchFamily="18" charset="0"/>
              </a:rPr>
              <a:t>.</a:t>
            </a:r>
            <a:endParaRPr kumimoji="1" lang="ja-JP" altLang="en-US" sz="2800" dirty="0">
              <a:latin typeface="Times New Roman" panose="02020603050405020304" pitchFamily="18" charset="0"/>
              <a:cs typeface="Times New Roman" panose="02020603050405020304" pitchFamily="18" charset="0"/>
            </a:endParaRPr>
          </a:p>
        </p:txBody>
      </p:sp>
      <p:graphicFrame>
        <p:nvGraphicFramePr>
          <p:cNvPr id="18" name="表 17">
            <a:extLst>
              <a:ext uri="{FF2B5EF4-FFF2-40B4-BE49-F238E27FC236}">
                <a16:creationId xmlns:a16="http://schemas.microsoft.com/office/drawing/2014/main" id="{4ADD1712-AEB9-73F7-3580-53365B1827AF}"/>
              </a:ext>
            </a:extLst>
          </p:cNvPr>
          <p:cNvGraphicFramePr>
            <a:graphicFrameLocks noGrp="1"/>
          </p:cNvGraphicFramePr>
          <p:nvPr>
            <p:extLst>
              <p:ext uri="{D42A27DB-BD31-4B8C-83A1-F6EECF244321}">
                <p14:modId xmlns:p14="http://schemas.microsoft.com/office/powerpoint/2010/main" val="1787781085"/>
              </p:ext>
            </p:extLst>
          </p:nvPr>
        </p:nvGraphicFramePr>
        <p:xfrm>
          <a:off x="1054640" y="7336345"/>
          <a:ext cx="9862226" cy="5009140"/>
        </p:xfrm>
        <a:graphic>
          <a:graphicData uri="http://schemas.openxmlformats.org/drawingml/2006/table">
            <a:tbl>
              <a:tblPr firstRow="1" firstCol="1" bandRow="1">
                <a:tableStyleId>{2D5ABB26-0587-4C30-8999-92F81FD0307C}</a:tableStyleId>
              </a:tblPr>
              <a:tblGrid>
                <a:gridCol w="5238393">
                  <a:extLst>
                    <a:ext uri="{9D8B030D-6E8A-4147-A177-3AD203B41FA5}">
                      <a16:colId xmlns:a16="http://schemas.microsoft.com/office/drawing/2014/main" val="3215405785"/>
                    </a:ext>
                  </a:extLst>
                </a:gridCol>
                <a:gridCol w="4623833">
                  <a:extLst>
                    <a:ext uri="{9D8B030D-6E8A-4147-A177-3AD203B41FA5}">
                      <a16:colId xmlns:a16="http://schemas.microsoft.com/office/drawing/2014/main" val="3114191271"/>
                    </a:ext>
                  </a:extLst>
                </a:gridCol>
              </a:tblGrid>
              <a:tr h="0">
                <a:tc>
                  <a:txBody>
                    <a:bodyPr/>
                    <a:lstStyle/>
                    <a:p>
                      <a:pPr algn="ctr">
                        <a:lnSpc>
                          <a:spcPct val="150000"/>
                        </a:lnSpc>
                        <a:buNone/>
                      </a:pPr>
                      <a:r>
                        <a:rPr lang="en-US" sz="2800" kern="100" dirty="0">
                          <a:effectLst/>
                          <a:latin typeface="Times New Roman" panose="02020603050405020304" pitchFamily="18" charset="0"/>
                          <a:cs typeface="Times New Roman" panose="02020603050405020304" pitchFamily="18" charset="0"/>
                        </a:rPr>
                        <a:t>Sector</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buNone/>
                      </a:pPr>
                      <a:r>
                        <a:rPr lang="en-US" sz="2800" kern="100" dirty="0">
                          <a:effectLst/>
                          <a:latin typeface="Times New Roman" panose="02020603050405020304" pitchFamily="18" charset="0"/>
                          <a:cs typeface="Times New Roman" panose="02020603050405020304" pitchFamily="18" charset="0"/>
                        </a:rPr>
                        <a:t>Decrease in emissions</a:t>
                      </a:r>
                      <a:endParaRPr lang="ja-JP" sz="2800" kern="100" dirty="0">
                        <a:effectLst/>
                        <a:latin typeface="Times New Roman" panose="02020603050405020304" pitchFamily="18" charset="0"/>
                        <a:cs typeface="Times New Roman" panose="02020603050405020304" pitchFamily="18" charset="0"/>
                      </a:endParaRPr>
                    </a:p>
                    <a:p>
                      <a:pPr algn="ctr">
                        <a:lnSpc>
                          <a:spcPct val="150000"/>
                        </a:lnSpc>
                        <a:buNone/>
                      </a:pPr>
                      <a:r>
                        <a:rPr lang="en-US" sz="2800" kern="100" dirty="0">
                          <a:effectLst/>
                          <a:latin typeface="Times New Roman" panose="02020603050405020304" pitchFamily="18" charset="0"/>
                          <a:cs typeface="Times New Roman" panose="02020603050405020304" pitchFamily="18" charset="0"/>
                        </a:rPr>
                        <a:t> (t-CO</a:t>
                      </a:r>
                      <a:r>
                        <a:rPr lang="en-US" sz="2800" kern="100" baseline="-25000" dirty="0">
                          <a:effectLst/>
                          <a:latin typeface="Times New Roman" panose="02020603050405020304" pitchFamily="18" charset="0"/>
                          <a:cs typeface="Times New Roman" panose="02020603050405020304" pitchFamily="18" charset="0"/>
                        </a:rPr>
                        <a:t>2</a:t>
                      </a:r>
                      <a:r>
                        <a:rPr lang="en-US" sz="2800" kern="100" dirty="0">
                          <a:effectLst/>
                          <a:latin typeface="Times New Roman" panose="02020603050405020304" pitchFamily="18" charset="0"/>
                          <a:cs typeface="Times New Roman" panose="02020603050405020304" pitchFamily="18" charset="0"/>
                        </a:rPr>
                        <a:t>)</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0803393"/>
                  </a:ext>
                </a:extLst>
              </a:tr>
              <a:tr h="737746">
                <a:tc>
                  <a:txBody>
                    <a:bodyPr/>
                    <a:lstStyle/>
                    <a:p>
                      <a:pPr algn="ctr">
                        <a:lnSpc>
                          <a:spcPct val="150000"/>
                        </a:lnSpc>
                        <a:buNone/>
                      </a:pPr>
                      <a:r>
                        <a:rPr lang="en-US" sz="2800" kern="100" dirty="0">
                          <a:effectLst/>
                          <a:latin typeface="Times New Roman" panose="02020603050405020304" pitchFamily="18" charset="0"/>
                          <a:cs typeface="Times New Roman" panose="02020603050405020304" pitchFamily="18" charset="0"/>
                        </a:rPr>
                        <a:t>Activities not elsewhere classified</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tcPr>
                </a:tc>
                <a:tc>
                  <a:txBody>
                    <a:bodyPr/>
                    <a:lstStyle/>
                    <a:p>
                      <a:pPr algn="ctr">
                        <a:lnSpc>
                          <a:spcPct val="150000"/>
                        </a:lnSpc>
                        <a:buNone/>
                      </a:pPr>
                      <a:r>
                        <a:rPr lang="en-US" sz="2800" kern="100" dirty="0">
                          <a:effectLst/>
                          <a:latin typeface="Times New Roman" panose="02020603050405020304" pitchFamily="18" charset="0"/>
                          <a:cs typeface="Times New Roman" panose="02020603050405020304" pitchFamily="18" charset="0"/>
                        </a:rPr>
                        <a:t>-1720.2</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01720977"/>
                  </a:ext>
                </a:extLst>
              </a:tr>
              <a:tr h="737746">
                <a:tc>
                  <a:txBody>
                    <a:bodyPr/>
                    <a:lstStyle/>
                    <a:p>
                      <a:pPr algn="ctr">
                        <a:lnSpc>
                          <a:spcPct val="150000"/>
                        </a:lnSpc>
                        <a:buNone/>
                      </a:pPr>
                      <a:r>
                        <a:rPr lang="en-US" sz="2800" kern="100" dirty="0">
                          <a:effectLst/>
                          <a:latin typeface="Times New Roman" panose="02020603050405020304" pitchFamily="18" charset="0"/>
                          <a:cs typeface="Times New Roman" panose="02020603050405020304" pitchFamily="18" charset="0"/>
                        </a:rPr>
                        <a:t>Electricity, gas, and heat supply  </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tc>
                  <a:txBody>
                    <a:bodyPr/>
                    <a:lstStyle/>
                    <a:p>
                      <a:pPr algn="ctr">
                        <a:lnSpc>
                          <a:spcPct val="150000"/>
                        </a:lnSpc>
                        <a:buNone/>
                      </a:pPr>
                      <a:r>
                        <a:rPr lang="en-US" sz="2800" kern="100" dirty="0">
                          <a:effectLst/>
                          <a:latin typeface="Times New Roman" panose="02020603050405020304" pitchFamily="18" charset="0"/>
                          <a:cs typeface="Times New Roman" panose="02020603050405020304" pitchFamily="18" charset="0"/>
                        </a:rPr>
                        <a:t>-1582.2</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903501407"/>
                  </a:ext>
                </a:extLst>
              </a:tr>
              <a:tr h="737746">
                <a:tc>
                  <a:txBody>
                    <a:bodyPr/>
                    <a:lstStyle/>
                    <a:p>
                      <a:pPr algn="ctr">
                        <a:lnSpc>
                          <a:spcPct val="150000"/>
                        </a:lnSpc>
                        <a:buNone/>
                      </a:pPr>
                      <a:r>
                        <a:rPr lang="en-US" sz="2800" kern="100" dirty="0">
                          <a:effectLst/>
                          <a:latin typeface="Times New Roman" panose="02020603050405020304" pitchFamily="18" charset="0"/>
                          <a:cs typeface="Times New Roman" panose="02020603050405020304" pitchFamily="18" charset="0"/>
                        </a:rPr>
                        <a:t>Road transport</a:t>
                      </a:r>
                      <a:endParaRPr lang="ja-JP" sz="2800" kern="100" dirty="0">
                        <a:effectLst/>
                        <a:latin typeface="Times New Roman" panose="02020603050405020304" pitchFamily="18" charset="0"/>
                        <a:cs typeface="Times New Roman" panose="02020603050405020304" pitchFamily="18" charset="0"/>
                      </a:endParaRPr>
                    </a:p>
                    <a:p>
                      <a:pPr algn="ctr">
                        <a:lnSpc>
                          <a:spcPct val="150000"/>
                        </a:lnSpc>
                        <a:buNone/>
                      </a:pPr>
                      <a:r>
                        <a:rPr lang="en-US" sz="2800" kern="100" dirty="0">
                          <a:effectLst/>
                          <a:latin typeface="Times New Roman" panose="02020603050405020304" pitchFamily="18" charset="0"/>
                          <a:cs typeface="Times New Roman" panose="02020603050405020304" pitchFamily="18" charset="0"/>
                        </a:rPr>
                        <a:t> (including self-transport)</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tc>
                  <a:txBody>
                    <a:bodyPr/>
                    <a:lstStyle/>
                    <a:p>
                      <a:pPr algn="ctr">
                        <a:lnSpc>
                          <a:spcPct val="150000"/>
                        </a:lnSpc>
                        <a:buNone/>
                      </a:pPr>
                      <a:r>
                        <a:rPr lang="en-US" sz="2800" kern="100" dirty="0">
                          <a:effectLst/>
                          <a:latin typeface="Times New Roman" panose="02020603050405020304" pitchFamily="18" charset="0"/>
                          <a:cs typeface="Times New Roman" panose="02020603050405020304" pitchFamily="18" charset="0"/>
                        </a:rPr>
                        <a:t>-264.3</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431561168"/>
                  </a:ext>
                </a:extLst>
              </a:tr>
              <a:tr h="350529">
                <a:tc>
                  <a:txBody>
                    <a:bodyPr/>
                    <a:lstStyle/>
                    <a:p>
                      <a:pPr algn="ctr">
                        <a:lnSpc>
                          <a:spcPct val="150000"/>
                        </a:lnSpc>
                        <a:buNone/>
                      </a:pPr>
                      <a:r>
                        <a:rPr lang="en-US" sz="2800" kern="100">
                          <a:effectLst/>
                          <a:latin typeface="Times New Roman" panose="02020603050405020304" pitchFamily="18" charset="0"/>
                          <a:cs typeface="Times New Roman" panose="02020603050405020304" pitchFamily="18" charset="0"/>
                        </a:rPr>
                        <a:t>Waste management service</a:t>
                      </a:r>
                      <a:endParaRPr lang="ja-JP" sz="2800" kern="1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tc>
                  <a:txBody>
                    <a:bodyPr/>
                    <a:lstStyle/>
                    <a:p>
                      <a:pPr algn="ctr">
                        <a:lnSpc>
                          <a:spcPct val="150000"/>
                        </a:lnSpc>
                        <a:buNone/>
                      </a:pPr>
                      <a:r>
                        <a:rPr lang="en-US" sz="2800" kern="100" dirty="0">
                          <a:effectLst/>
                          <a:latin typeface="Times New Roman" panose="02020603050405020304" pitchFamily="18" charset="0"/>
                          <a:cs typeface="Times New Roman" panose="02020603050405020304" pitchFamily="18" charset="0"/>
                        </a:rPr>
                        <a:t>-114.8</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203355852"/>
                  </a:ext>
                </a:extLst>
              </a:tr>
              <a:tr h="350529">
                <a:tc>
                  <a:txBody>
                    <a:bodyPr/>
                    <a:lstStyle/>
                    <a:p>
                      <a:pPr algn="ctr">
                        <a:lnSpc>
                          <a:spcPct val="150000"/>
                        </a:lnSpc>
                        <a:buNone/>
                      </a:pPr>
                      <a:r>
                        <a:rPr lang="en-US" sz="2800" kern="100" dirty="0">
                          <a:effectLst/>
                          <a:latin typeface="Times New Roman" panose="02020603050405020304" pitchFamily="18" charset="0"/>
                          <a:cs typeface="Times New Roman" panose="02020603050405020304" pitchFamily="18" charset="0"/>
                        </a:rPr>
                        <a:t>Eating and drinking services</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B w="12700" cap="flat" cmpd="sng" algn="ctr">
                      <a:solidFill>
                        <a:schemeClr val="tx1"/>
                      </a:solidFill>
                      <a:prstDash val="solid"/>
                      <a:round/>
                      <a:headEnd type="none" w="med" len="med"/>
                      <a:tailEnd type="none" w="med" len="med"/>
                    </a:lnB>
                  </a:tcPr>
                </a:tc>
                <a:tc>
                  <a:txBody>
                    <a:bodyPr/>
                    <a:lstStyle/>
                    <a:p>
                      <a:pPr algn="ctr">
                        <a:lnSpc>
                          <a:spcPct val="150000"/>
                        </a:lnSpc>
                        <a:buNone/>
                      </a:pPr>
                      <a:r>
                        <a:rPr lang="en-US" sz="2800" kern="100" dirty="0">
                          <a:effectLst/>
                          <a:latin typeface="Times New Roman" panose="02020603050405020304" pitchFamily="18" charset="0"/>
                          <a:cs typeface="Times New Roman" panose="02020603050405020304" pitchFamily="18" charset="0"/>
                        </a:rPr>
                        <a:t>-92.2</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3080154"/>
                  </a:ext>
                </a:extLst>
              </a:tr>
            </a:tbl>
          </a:graphicData>
        </a:graphic>
      </p:graphicFrame>
      <p:pic>
        <p:nvPicPr>
          <p:cNvPr id="20" name="図 19">
            <a:extLst>
              <a:ext uri="{FF2B5EF4-FFF2-40B4-BE49-F238E27FC236}">
                <a16:creationId xmlns:a16="http://schemas.microsoft.com/office/drawing/2014/main" id="{87D5AFD2-5D01-0143-1BDA-559F042DE9AD}"/>
              </a:ext>
            </a:extLst>
          </p:cNvPr>
          <p:cNvPicPr>
            <a:picLocks noChangeAspect="1"/>
          </p:cNvPicPr>
          <p:nvPr/>
        </p:nvPicPr>
        <p:blipFill>
          <a:blip r:embed="rId3"/>
          <a:stretch>
            <a:fillRect/>
          </a:stretch>
        </p:blipFill>
        <p:spPr>
          <a:xfrm>
            <a:off x="142157" y="2331943"/>
            <a:ext cx="8014641" cy="4254686"/>
          </a:xfrm>
          <a:prstGeom prst="rect">
            <a:avLst/>
          </a:prstGeom>
        </p:spPr>
      </p:pic>
      <p:sp>
        <p:nvSpPr>
          <p:cNvPr id="21" name="テキスト ボックス 20">
            <a:extLst>
              <a:ext uri="{FF2B5EF4-FFF2-40B4-BE49-F238E27FC236}">
                <a16:creationId xmlns:a16="http://schemas.microsoft.com/office/drawing/2014/main" id="{E3F74C8E-4046-6DBE-3337-C8A81EDD778C}"/>
              </a:ext>
            </a:extLst>
          </p:cNvPr>
          <p:cNvSpPr txBox="1"/>
          <p:nvPr/>
        </p:nvSpPr>
        <p:spPr>
          <a:xfrm>
            <a:off x="8160566" y="3417072"/>
            <a:ext cx="4134704" cy="1815882"/>
          </a:xfrm>
          <a:prstGeom prst="rect">
            <a:avLst/>
          </a:prstGeom>
          <a:noFill/>
        </p:spPr>
        <p:txBody>
          <a:bodyPr wrap="square" rtlCol="0">
            <a:spAutoFit/>
          </a:bodyPr>
          <a:lstStyle/>
          <a:p>
            <a:pPr marL="457200" indent="-457200">
              <a:buFont typeface="Arial" panose="020B0604020202020204" pitchFamily="34" charset="0"/>
              <a:buChar char="•"/>
            </a:pPr>
            <a:r>
              <a:rPr lang="en-US" altLang="ja-JP" sz="2800" dirty="0">
                <a:latin typeface="Times New Roman" panose="02020603050405020304" pitchFamily="18" charset="0"/>
                <a:cs typeface="Times New Roman" panose="02020603050405020304" pitchFamily="18" charset="0"/>
              </a:rPr>
              <a:t>It also indicates that </a:t>
            </a:r>
            <a:r>
              <a:rPr lang="en-US" altLang="ja-JP" sz="2800" dirty="0">
                <a:solidFill>
                  <a:srgbClr val="C00000"/>
                </a:solidFill>
                <a:latin typeface="Times New Roman" panose="02020603050405020304" pitchFamily="18" charset="0"/>
                <a:cs typeface="Times New Roman" panose="02020603050405020304" pitchFamily="18" charset="0"/>
              </a:rPr>
              <a:t>urban areas </a:t>
            </a:r>
            <a:r>
              <a:rPr lang="en-US" altLang="ja-JP" sz="2800" dirty="0">
                <a:latin typeface="Times New Roman" panose="02020603050405020304" pitchFamily="18" charset="0"/>
                <a:cs typeface="Times New Roman" panose="02020603050405020304" pitchFamily="18" charset="0"/>
              </a:rPr>
              <a:t>have </a:t>
            </a:r>
            <a:r>
              <a:rPr lang="en-US" altLang="ja-JP" sz="2800" dirty="0">
                <a:solidFill>
                  <a:srgbClr val="C00000"/>
                </a:solidFill>
                <a:latin typeface="Times New Roman" panose="02020603050405020304" pitchFamily="18" charset="0"/>
                <a:cs typeface="Times New Roman" panose="02020603050405020304" pitchFamily="18" charset="0"/>
              </a:rPr>
              <a:t>an electricity-intensive industrial structure.</a:t>
            </a:r>
            <a:endParaRPr lang="ja-JP" altLang="ja-JP" sz="2800" dirty="0">
              <a:solidFill>
                <a:srgbClr val="C00000"/>
              </a:solidFill>
              <a:latin typeface="Times New Roman" panose="02020603050405020304" pitchFamily="18" charset="0"/>
              <a:cs typeface="Times New Roman" panose="02020603050405020304" pitchFamily="18" charset="0"/>
            </a:endParaRPr>
          </a:p>
        </p:txBody>
      </p:sp>
      <p:pic>
        <p:nvPicPr>
          <p:cNvPr id="23" name="図 22">
            <a:extLst>
              <a:ext uri="{FF2B5EF4-FFF2-40B4-BE49-F238E27FC236}">
                <a16:creationId xmlns:a16="http://schemas.microsoft.com/office/drawing/2014/main" id="{E486BBE3-6AA3-AF1B-8B48-26B6560D9B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276130" y="5064549"/>
            <a:ext cx="2004889" cy="2004889"/>
          </a:xfrm>
          <a:prstGeom prst="rect">
            <a:avLst/>
          </a:prstGeom>
        </p:spPr>
      </p:pic>
      <p:grpSp>
        <p:nvGrpSpPr>
          <p:cNvPr id="31" name="グループ化 30">
            <a:extLst>
              <a:ext uri="{FF2B5EF4-FFF2-40B4-BE49-F238E27FC236}">
                <a16:creationId xmlns:a16="http://schemas.microsoft.com/office/drawing/2014/main" id="{181E83B5-9CAC-D8BF-12A8-C3E039DC27E9}"/>
              </a:ext>
            </a:extLst>
          </p:cNvPr>
          <p:cNvGrpSpPr/>
          <p:nvPr/>
        </p:nvGrpSpPr>
        <p:grpSpPr>
          <a:xfrm>
            <a:off x="10124648" y="5364946"/>
            <a:ext cx="1388986" cy="1235448"/>
            <a:chOff x="9395424" y="5259179"/>
            <a:chExt cx="1388986" cy="1235448"/>
          </a:xfrm>
        </p:grpSpPr>
        <p:grpSp>
          <p:nvGrpSpPr>
            <p:cNvPr id="30" name="グループ化 29">
              <a:extLst>
                <a:ext uri="{FF2B5EF4-FFF2-40B4-BE49-F238E27FC236}">
                  <a16:creationId xmlns:a16="http://schemas.microsoft.com/office/drawing/2014/main" id="{1E605C65-8AFB-29F9-B210-8481051DAD66}"/>
                </a:ext>
              </a:extLst>
            </p:cNvPr>
            <p:cNvGrpSpPr/>
            <p:nvPr/>
          </p:nvGrpSpPr>
          <p:grpSpPr>
            <a:xfrm>
              <a:off x="9395424" y="5427827"/>
              <a:ext cx="1388986" cy="1066800"/>
              <a:chOff x="9395424" y="5427827"/>
              <a:chExt cx="1388986" cy="1066800"/>
            </a:xfrm>
          </p:grpSpPr>
          <p:pic>
            <p:nvPicPr>
              <p:cNvPr id="25" name="図 24">
                <a:extLst>
                  <a:ext uri="{FF2B5EF4-FFF2-40B4-BE49-F238E27FC236}">
                    <a16:creationId xmlns:a16="http://schemas.microsoft.com/office/drawing/2014/main" id="{C36CFB2B-6BA9-D664-7FD9-DEE7B13810AB}"/>
                  </a:ext>
                </a:extLst>
              </p:cNvPr>
              <p:cNvPicPr>
                <a:picLocks noChangeAspect="1"/>
              </p:cNvPicPr>
              <p:nvPr/>
            </p:nvPicPr>
            <p:blipFill>
              <a:blip r:embed="rId5"/>
              <a:stretch>
                <a:fillRect/>
              </a:stretch>
            </p:blipFill>
            <p:spPr>
              <a:xfrm>
                <a:off x="9395424" y="5427827"/>
                <a:ext cx="1388986" cy="1066800"/>
              </a:xfrm>
              <a:prstGeom prst="rect">
                <a:avLst/>
              </a:prstGeom>
            </p:spPr>
          </p:pic>
          <p:pic>
            <p:nvPicPr>
              <p:cNvPr id="27" name="図 26">
                <a:extLst>
                  <a:ext uri="{FF2B5EF4-FFF2-40B4-BE49-F238E27FC236}">
                    <a16:creationId xmlns:a16="http://schemas.microsoft.com/office/drawing/2014/main" id="{70EC8A64-4804-99CA-F601-EE2F281A544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472930" y="5460021"/>
                <a:ext cx="421526" cy="577433"/>
              </a:xfrm>
              <a:prstGeom prst="rect">
                <a:avLst/>
              </a:prstGeom>
            </p:spPr>
          </p:pic>
          <p:pic>
            <p:nvPicPr>
              <p:cNvPr id="29" name="図 28">
                <a:extLst>
                  <a:ext uri="{FF2B5EF4-FFF2-40B4-BE49-F238E27FC236}">
                    <a16:creationId xmlns:a16="http://schemas.microsoft.com/office/drawing/2014/main" id="{5E2824F7-BB71-B40B-BF42-9F8B47BB9C4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50145" y="5470819"/>
                <a:ext cx="421526" cy="577433"/>
              </a:xfrm>
              <a:prstGeom prst="rect">
                <a:avLst/>
              </a:prstGeom>
            </p:spPr>
          </p:pic>
        </p:grpSp>
        <p:pic>
          <p:nvPicPr>
            <p:cNvPr id="28" name="図 27">
              <a:extLst>
                <a:ext uri="{FF2B5EF4-FFF2-40B4-BE49-F238E27FC236}">
                  <a16:creationId xmlns:a16="http://schemas.microsoft.com/office/drawing/2014/main" id="{3F6E00BE-988B-8B4C-BE4E-8089068D4C3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751113" y="5259179"/>
              <a:ext cx="611770" cy="838041"/>
            </a:xfrm>
            <a:prstGeom prst="rect">
              <a:avLst/>
            </a:prstGeom>
          </p:spPr>
        </p:pic>
      </p:grpSp>
    </p:spTree>
    <p:extLst>
      <p:ext uri="{BB962C8B-B14F-4D97-AF65-F5344CB8AC3E}">
        <p14:creationId xmlns:p14="http://schemas.microsoft.com/office/powerpoint/2010/main" val="1630756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95FE7-201F-AFD5-4F41-72965172EA7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8F2F190-B8A6-8264-B13D-BCB05408BB80}"/>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DDDC6FF0-572D-DB7C-951A-FC5ADA0D85D6}"/>
              </a:ext>
            </a:extLst>
          </p:cNvPr>
          <p:cNvSpPr txBox="1"/>
          <p:nvPr/>
        </p:nvSpPr>
        <p:spPr>
          <a:xfrm>
            <a:off x="11700235" y="61554"/>
            <a:ext cx="595035" cy="584775"/>
          </a:xfrm>
          <a:prstGeom prst="rect">
            <a:avLst/>
          </a:prstGeom>
          <a:noFill/>
        </p:spPr>
        <p:txBody>
          <a:bodyPr wrap="none" rtlCol="0">
            <a:spAutoFit/>
          </a:bodyPr>
          <a:lstStyle/>
          <a:p>
            <a:r>
              <a:rPr lang="en-US" altLang="ja-JP" sz="3200" dirty="0">
                <a:latin typeface="Times New Roman" panose="02020603050405020304" pitchFamily="18" charset="0"/>
              </a:rPr>
              <a:t>23</a:t>
            </a:r>
            <a:endParaRPr kumimoji="1" lang="ja-JP" altLang="en-US" sz="3200" dirty="0">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BF80356A-9010-B628-4FDA-25E45D2F7B06}"/>
              </a:ext>
            </a:extLst>
          </p:cNvPr>
          <p:cNvSpPr txBox="1"/>
          <p:nvPr/>
        </p:nvSpPr>
        <p:spPr>
          <a:xfrm>
            <a:off x="0" y="61554"/>
            <a:ext cx="4602542" cy="584775"/>
          </a:xfrm>
          <a:prstGeom prst="rect">
            <a:avLst/>
          </a:prstGeom>
          <a:noFill/>
        </p:spPr>
        <p:txBody>
          <a:bodyPr wrap="none" rtlCol="0">
            <a:spAutoFit/>
          </a:bodyPr>
          <a:lstStyle/>
          <a:p>
            <a:r>
              <a:rPr kumimoji="1" lang="en-US" altLang="ja-JP" sz="3200" dirty="0">
                <a:latin typeface="Times New Roman" panose="02020603050405020304" pitchFamily="18" charset="0"/>
              </a:rPr>
              <a:t>5. </a:t>
            </a:r>
            <a:r>
              <a:rPr lang="en-US" altLang="ja-JP" sz="3200" dirty="0">
                <a:latin typeface="Times New Roman" panose="02020603050405020304" pitchFamily="18" charset="0"/>
              </a:rPr>
              <a:t>Results - Value added -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6" name="テキスト ボックス 5">
            <a:extLst>
              <a:ext uri="{FF2B5EF4-FFF2-40B4-BE49-F238E27FC236}">
                <a16:creationId xmlns:a16="http://schemas.microsoft.com/office/drawing/2014/main" id="{F18750AB-8DD8-6C22-4C59-BEA0786A9143}"/>
              </a:ext>
            </a:extLst>
          </p:cNvPr>
          <p:cNvSpPr txBox="1"/>
          <p:nvPr/>
        </p:nvSpPr>
        <p:spPr>
          <a:xfrm>
            <a:off x="-1" y="5010101"/>
            <a:ext cx="6997701" cy="707886"/>
          </a:xfrm>
          <a:prstGeom prst="rect">
            <a:avLst/>
          </a:prstGeom>
          <a:noFill/>
        </p:spPr>
        <p:txBody>
          <a:bodyPr wrap="square" rtlCol="0">
            <a:spAutoFit/>
          </a:bodyPr>
          <a:lstStyle/>
          <a:p>
            <a:pPr marL="1163638" indent="-1163638"/>
            <a:r>
              <a:rPr kumimoji="1" lang="en-US" altLang="ja-JP" sz="2000" dirty="0">
                <a:latin typeface="Times New Roman" panose="02020603050405020304" pitchFamily="18" charset="0"/>
              </a:rPr>
              <a:t>Figure 10 : Value added </a:t>
            </a:r>
            <a:r>
              <a:rPr kumimoji="1" lang="en-US" altLang="ja-JP" sz="2000" dirty="0">
                <a:latin typeface="Times New Roman" panose="02020603050405020304" pitchFamily="18" charset="0"/>
                <a:cs typeface="Times New Roman" panose="02020603050405020304" pitchFamily="18" charset="0"/>
              </a:rPr>
              <a:t> wi</a:t>
            </a:r>
            <a:r>
              <a:rPr lang="en-US" altLang="ja-JP" sz="2000" dirty="0">
                <a:latin typeface="Times New Roman" panose="02020603050405020304" pitchFamily="18" charset="0"/>
                <a:cs typeface="Times New Roman" panose="02020603050405020304" pitchFamily="18" charset="0"/>
              </a:rPr>
              <a:t>th and without the migration of 10,000 people initiatives</a:t>
            </a:r>
            <a:endParaRPr kumimoji="1" lang="ja-JP" altLang="en-US" sz="2000" dirty="0">
              <a:latin typeface="Times New Roman" panose="02020603050405020304" pitchFamily="18" charset="0"/>
            </a:endParaRPr>
          </a:p>
        </p:txBody>
      </p:sp>
      <p:sp>
        <p:nvSpPr>
          <p:cNvPr id="8" name="テキスト ボックス 7">
            <a:extLst>
              <a:ext uri="{FF2B5EF4-FFF2-40B4-BE49-F238E27FC236}">
                <a16:creationId xmlns:a16="http://schemas.microsoft.com/office/drawing/2014/main" id="{1719DC81-C85F-CD93-FAA8-59AD4561216B}"/>
              </a:ext>
            </a:extLst>
          </p:cNvPr>
          <p:cNvSpPr txBox="1"/>
          <p:nvPr/>
        </p:nvSpPr>
        <p:spPr>
          <a:xfrm>
            <a:off x="7230532" y="2044005"/>
            <a:ext cx="4961468" cy="1384995"/>
          </a:xfrm>
          <a:prstGeom prst="rect">
            <a:avLst/>
          </a:prstGeom>
          <a:noFill/>
        </p:spPr>
        <p:txBody>
          <a:bodyPr wrap="square" rtlCol="0">
            <a:spAutoFit/>
          </a:bodyPr>
          <a:lstStyle/>
          <a:p>
            <a:pPr marL="457200" indent="-457200">
              <a:buFont typeface="Arial" panose="020B0604020202020204" pitchFamily="34" charset="0"/>
              <a:buChar char="•"/>
            </a:pPr>
            <a:r>
              <a:rPr lang="en-US" altLang="ja-JP" sz="2800" dirty="0">
                <a:latin typeface="Times New Roman" panose="02020603050405020304" pitchFamily="18" charset="0"/>
                <a:cs typeface="Times New Roman" panose="02020603050405020304" pitchFamily="18" charset="0"/>
              </a:rPr>
              <a:t>This decreases by about 2.5 billion JPY, or 12%, under the 10,000 migrants initiative.</a:t>
            </a:r>
            <a:endParaRPr kumimoji="1" lang="ja-JP" altLang="en-US" sz="2800" dirty="0">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4D25277F-77A8-9448-E15A-B86DCD9485C3}"/>
              </a:ext>
            </a:extLst>
          </p:cNvPr>
          <p:cNvSpPr txBox="1"/>
          <p:nvPr/>
        </p:nvSpPr>
        <p:spPr>
          <a:xfrm>
            <a:off x="7230532" y="3577749"/>
            <a:ext cx="4961468" cy="1384995"/>
          </a:xfrm>
          <a:prstGeom prst="rect">
            <a:avLst/>
          </a:prstGeom>
          <a:noFill/>
        </p:spPr>
        <p:txBody>
          <a:bodyPr wrap="square" rtlCol="0">
            <a:spAutoFit/>
          </a:bodyPr>
          <a:lstStyle/>
          <a:p>
            <a:pPr marL="457200" indent="-457200">
              <a:buFont typeface="Arial" panose="020B0604020202020204" pitchFamily="34" charset="0"/>
              <a:buChar char="•"/>
            </a:pPr>
            <a:r>
              <a:rPr lang="en-US" altLang="ja-JP" sz="2800" dirty="0">
                <a:latin typeface="Times New Roman" panose="02020603050405020304" pitchFamily="18" charset="0"/>
                <a:cs typeface="Times New Roman" panose="02020603050405020304" pitchFamily="18" charset="0"/>
              </a:rPr>
              <a:t>This is due to a decline in household consumption expenditure.</a:t>
            </a:r>
            <a:endParaRPr kumimoji="1" lang="ja-JP" altLang="en-US" sz="2800" dirty="0">
              <a:latin typeface="Times New Roman" panose="02020603050405020304" pitchFamily="18" charset="0"/>
              <a:cs typeface="Times New Roman" panose="02020603050405020304" pitchFamily="18" charset="0"/>
            </a:endParaRPr>
          </a:p>
        </p:txBody>
      </p:sp>
      <p:graphicFrame>
        <p:nvGraphicFramePr>
          <p:cNvPr id="11" name="グラフ 10">
            <a:extLst>
              <a:ext uri="{FF2B5EF4-FFF2-40B4-BE49-F238E27FC236}">
                <a16:creationId xmlns:a16="http://schemas.microsoft.com/office/drawing/2014/main" id="{9141C63B-9DD8-3F4A-0894-D63E74890681}"/>
              </a:ext>
            </a:extLst>
          </p:cNvPr>
          <p:cNvGraphicFramePr>
            <a:graphicFrameLocks/>
          </p:cNvGraphicFramePr>
          <p:nvPr>
            <p:extLst>
              <p:ext uri="{D42A27DB-BD31-4B8C-83A1-F6EECF244321}">
                <p14:modId xmlns:p14="http://schemas.microsoft.com/office/powerpoint/2010/main" val="3633438051"/>
              </p:ext>
            </p:extLst>
          </p:nvPr>
        </p:nvGraphicFramePr>
        <p:xfrm>
          <a:off x="193486" y="763795"/>
          <a:ext cx="6804214" cy="41989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3153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6375781-7131-052D-BA1A-EF35EDF945BB}"/>
              </a:ext>
            </a:extLst>
          </p:cNvPr>
          <p:cNvPicPr>
            <a:picLocks noChangeAspect="1"/>
          </p:cNvPicPr>
          <p:nvPr/>
        </p:nvPicPr>
        <p:blipFill>
          <a:blip r:embed="rId3"/>
          <a:stretch>
            <a:fillRect/>
          </a:stretch>
        </p:blipFill>
        <p:spPr>
          <a:xfrm>
            <a:off x="87086" y="695492"/>
            <a:ext cx="7344076" cy="4910978"/>
          </a:xfrm>
          <a:prstGeom prst="rect">
            <a:avLst/>
          </a:prstGeom>
        </p:spPr>
      </p:pic>
      <p:sp>
        <p:nvSpPr>
          <p:cNvPr id="3" name="正方形/長方形 2">
            <a:extLst>
              <a:ext uri="{FF2B5EF4-FFF2-40B4-BE49-F238E27FC236}">
                <a16:creationId xmlns:a16="http://schemas.microsoft.com/office/drawing/2014/main" id="{EE32E877-859A-6D64-6509-6D8D39DE0559}"/>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4CDD7FC2-11AD-997E-C79C-76B0568D7A94}"/>
              </a:ext>
            </a:extLst>
          </p:cNvPr>
          <p:cNvSpPr txBox="1"/>
          <p:nvPr/>
        </p:nvSpPr>
        <p:spPr>
          <a:xfrm>
            <a:off x="0" y="61554"/>
            <a:ext cx="7931146" cy="584775"/>
          </a:xfrm>
          <a:prstGeom prst="rect">
            <a:avLst/>
          </a:prstGeom>
          <a:noFill/>
        </p:spPr>
        <p:txBody>
          <a:bodyPr wrap="none" rtlCol="0">
            <a:spAutoFit/>
          </a:bodyPr>
          <a:lstStyle/>
          <a:p>
            <a:r>
              <a:rPr kumimoji="1" lang="en-US" altLang="ja-JP" sz="3200" dirty="0">
                <a:latin typeface="Times New Roman" panose="02020603050405020304" pitchFamily="18" charset="0"/>
              </a:rPr>
              <a:t>1. Introduction - overconcentration in Tokyo</a:t>
            </a:r>
            <a:r>
              <a:rPr kumimoji="1" lang="ja-JP" altLang="en-US" sz="3200" dirty="0">
                <a:latin typeface="Times New Roman" panose="02020603050405020304" pitchFamily="18" charset="0"/>
              </a:rPr>
              <a:t> </a:t>
            </a:r>
            <a:r>
              <a:rPr kumimoji="1" lang="en-US" altLang="ja-JP" sz="3200" dirty="0">
                <a:latin typeface="Times New Roman" panose="02020603050405020304" pitchFamily="18" charset="0"/>
              </a:rPr>
              <a:t>-</a:t>
            </a:r>
            <a:r>
              <a:rPr kumimoji="1" lang="ja-JP" altLang="en-US" sz="3200" dirty="0">
                <a:latin typeface="Times New Roman" panose="02020603050405020304" pitchFamily="18" charset="0"/>
              </a:rPr>
              <a:t>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5" name="テキスト ボックス 4">
            <a:extLst>
              <a:ext uri="{FF2B5EF4-FFF2-40B4-BE49-F238E27FC236}">
                <a16:creationId xmlns:a16="http://schemas.microsoft.com/office/drawing/2014/main" id="{C32A4AD6-561F-3198-E7DF-639A55586ED6}"/>
              </a:ext>
            </a:extLst>
          </p:cNvPr>
          <p:cNvSpPr txBox="1"/>
          <p:nvPr/>
        </p:nvSpPr>
        <p:spPr>
          <a:xfrm>
            <a:off x="0" y="5713386"/>
            <a:ext cx="6718434" cy="954107"/>
          </a:xfrm>
          <a:prstGeom prst="rect">
            <a:avLst/>
          </a:prstGeom>
          <a:noFill/>
        </p:spPr>
        <p:txBody>
          <a:bodyPr wrap="square" rtlCol="0">
            <a:spAutoFit/>
          </a:bodyPr>
          <a:lstStyle/>
          <a:p>
            <a:r>
              <a:rPr kumimoji="1" lang="en-US" altLang="ja-JP" sz="2800" dirty="0">
                <a:latin typeface="Times New Roman" panose="02020603050405020304" pitchFamily="18" charset="0"/>
              </a:rPr>
              <a:t>Figure 1 : </a:t>
            </a:r>
            <a:r>
              <a:rPr lang="en-US" altLang="ja-JP" sz="2800" dirty="0">
                <a:latin typeface="Times New Roman" panose="02020603050405020304" pitchFamily="18" charset="0"/>
              </a:rPr>
              <a:t>Population trends in the </a:t>
            </a:r>
          </a:p>
          <a:p>
            <a:r>
              <a:rPr lang="en-US" altLang="ja-JP" sz="2800" dirty="0">
                <a:latin typeface="Times New Roman" panose="02020603050405020304" pitchFamily="18" charset="0"/>
              </a:rPr>
              <a:t>                Tokyo metropolitan area and Japan</a:t>
            </a:r>
            <a:endParaRPr kumimoji="1" lang="ja-JP" altLang="en-US" sz="2800" dirty="0">
              <a:latin typeface="Times New Roman" panose="02020603050405020304" pitchFamily="18" charset="0"/>
            </a:endParaRPr>
          </a:p>
        </p:txBody>
      </p:sp>
      <p:sp>
        <p:nvSpPr>
          <p:cNvPr id="6" name="テキスト ボックス 5">
            <a:extLst>
              <a:ext uri="{FF2B5EF4-FFF2-40B4-BE49-F238E27FC236}">
                <a16:creationId xmlns:a16="http://schemas.microsoft.com/office/drawing/2014/main" id="{2BF3D8AC-AB70-CA60-5687-A32C95F38666}"/>
              </a:ext>
            </a:extLst>
          </p:cNvPr>
          <p:cNvSpPr txBox="1"/>
          <p:nvPr/>
        </p:nvSpPr>
        <p:spPr>
          <a:xfrm>
            <a:off x="7931146" y="3428999"/>
            <a:ext cx="4295638" cy="2062103"/>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The population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in</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 the Tokyo metropolitan area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has been </a:t>
            </a:r>
            <a:r>
              <a:rPr lang="en-US" altLang="ja-JP" sz="3200" b="1" dirty="0">
                <a:solidFill>
                  <a:srgbClr val="C00000"/>
                </a:solidFill>
                <a:latin typeface="Times New Roman" panose="02020603050405020304" pitchFamily="18" charset="0"/>
                <a:ea typeface="游明朝" panose="02020400000000000000" pitchFamily="18" charset="-128"/>
                <a:cs typeface="Arial" panose="020B0604020202020204" pitchFamily="34" charset="0"/>
              </a:rPr>
              <a:t>g</a:t>
            </a:r>
            <a:r>
              <a:rPr lang="en-US" altLang="ja-JP" sz="3200" b="1" dirty="0">
                <a:solidFill>
                  <a:srgbClr val="C00000"/>
                </a:solidFill>
                <a:effectLst/>
                <a:latin typeface="Times New Roman" panose="02020603050405020304" pitchFamily="18" charset="0"/>
                <a:ea typeface="游明朝" panose="02020400000000000000" pitchFamily="18" charset="-128"/>
                <a:cs typeface="Arial" panose="020B0604020202020204" pitchFamily="34" charset="0"/>
              </a:rPr>
              <a:t>rowing.</a:t>
            </a:r>
            <a:endParaRPr kumimoji="1" lang="ja-JP" altLang="en-US" sz="3200" b="1" dirty="0">
              <a:solidFill>
                <a:srgbClr val="C00000"/>
              </a:solidFill>
              <a:latin typeface="Times New Roman" panose="02020603050405020304" pitchFamily="18" charset="0"/>
            </a:endParaRPr>
          </a:p>
        </p:txBody>
      </p:sp>
      <p:sp>
        <p:nvSpPr>
          <p:cNvPr id="7" name="テキスト ボックス 6">
            <a:extLst>
              <a:ext uri="{FF2B5EF4-FFF2-40B4-BE49-F238E27FC236}">
                <a16:creationId xmlns:a16="http://schemas.microsoft.com/office/drawing/2014/main" id="{0C47FB6B-FBFB-3661-98D6-6789111D2276}"/>
              </a:ext>
            </a:extLst>
          </p:cNvPr>
          <p:cNvSpPr txBox="1"/>
          <p:nvPr/>
        </p:nvSpPr>
        <p:spPr>
          <a:xfrm>
            <a:off x="7931146" y="1252834"/>
            <a:ext cx="4528090" cy="1569660"/>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cs typeface="Arial" panose="020B0604020202020204" pitchFamily="34" charset="0"/>
              </a:rPr>
              <a:t>The population in Japan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has been</a:t>
            </a:r>
            <a:r>
              <a:rPr lang="en-US" altLang="ja-JP" sz="3200" dirty="0">
                <a:latin typeface="Times New Roman" panose="02020603050405020304" pitchFamily="18" charset="0"/>
                <a:cs typeface="Arial" panose="020B0604020202020204" pitchFamily="34" charset="0"/>
              </a:rPr>
              <a:t> </a:t>
            </a:r>
            <a:r>
              <a:rPr lang="en-US" altLang="ja-JP" sz="3200" b="1" dirty="0">
                <a:solidFill>
                  <a:srgbClr val="0070C0"/>
                </a:solidFill>
                <a:latin typeface="Times New Roman" panose="02020603050405020304" pitchFamily="18" charset="0"/>
                <a:cs typeface="Arial" panose="020B0604020202020204" pitchFamily="34" charset="0"/>
              </a:rPr>
              <a:t>declining.</a:t>
            </a:r>
            <a:endParaRPr kumimoji="1" lang="ja-JP" altLang="en-US" sz="3200" b="1" dirty="0">
              <a:solidFill>
                <a:srgbClr val="0070C0"/>
              </a:solidFill>
              <a:latin typeface="Times New Roman" panose="02020603050405020304" pitchFamily="18" charset="0"/>
            </a:endParaRPr>
          </a:p>
        </p:txBody>
      </p:sp>
      <p:sp>
        <p:nvSpPr>
          <p:cNvPr id="8" name="テキスト ボックス 7">
            <a:extLst>
              <a:ext uri="{FF2B5EF4-FFF2-40B4-BE49-F238E27FC236}">
                <a16:creationId xmlns:a16="http://schemas.microsoft.com/office/drawing/2014/main" id="{C4C2E823-FDC7-EB3D-3114-47AFDF5E9CE5}"/>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1</a:t>
            </a:r>
            <a:endParaRPr kumimoji="1" lang="ja-JP" altLang="en-US" sz="3200" dirty="0">
              <a:latin typeface="Times New Roman" panose="02020603050405020304" pitchFamily="18" charset="0"/>
            </a:endParaRPr>
          </a:p>
        </p:txBody>
      </p:sp>
      <p:sp>
        <p:nvSpPr>
          <p:cNvPr id="9" name="テキスト ボックス 8">
            <a:extLst>
              <a:ext uri="{FF2B5EF4-FFF2-40B4-BE49-F238E27FC236}">
                <a16:creationId xmlns:a16="http://schemas.microsoft.com/office/drawing/2014/main" id="{232AF95E-FD31-4B9C-E25A-33D4CDBC85B9}"/>
              </a:ext>
            </a:extLst>
          </p:cNvPr>
          <p:cNvSpPr txBox="1"/>
          <p:nvPr/>
        </p:nvSpPr>
        <p:spPr>
          <a:xfrm rot="16200000">
            <a:off x="-1307551" y="3015643"/>
            <a:ext cx="3108664" cy="523220"/>
          </a:xfrm>
          <a:prstGeom prst="rect">
            <a:avLst/>
          </a:prstGeom>
          <a:noFill/>
        </p:spPr>
        <p:txBody>
          <a:bodyPr wrap="square" rtlCol="0">
            <a:spAutoFit/>
          </a:bodyPr>
          <a:lstStyle/>
          <a:p>
            <a:r>
              <a:rPr lang="en-US" altLang="ja-JP" sz="2800" dirty="0">
                <a:solidFill>
                  <a:srgbClr val="0070C0"/>
                </a:solidFill>
                <a:latin typeface="Times New Roman" panose="02020603050405020304" pitchFamily="18" charset="0"/>
              </a:rPr>
              <a:t>Population of Japan</a:t>
            </a:r>
            <a:endParaRPr kumimoji="1" lang="ja-JP" altLang="en-US" sz="2800" dirty="0">
              <a:solidFill>
                <a:srgbClr val="0070C0"/>
              </a:solidFill>
              <a:latin typeface="Times New Roman" panose="02020603050405020304" pitchFamily="18" charset="0"/>
            </a:endParaRPr>
          </a:p>
        </p:txBody>
      </p:sp>
      <p:sp>
        <p:nvSpPr>
          <p:cNvPr id="11" name="テキスト ボックス 10">
            <a:extLst>
              <a:ext uri="{FF2B5EF4-FFF2-40B4-BE49-F238E27FC236}">
                <a16:creationId xmlns:a16="http://schemas.microsoft.com/office/drawing/2014/main" id="{3B6467EB-934C-84AC-2D8E-3E15A95E75D9}"/>
              </a:ext>
            </a:extLst>
          </p:cNvPr>
          <p:cNvSpPr txBox="1"/>
          <p:nvPr/>
        </p:nvSpPr>
        <p:spPr>
          <a:xfrm rot="16200000">
            <a:off x="5832672" y="2844357"/>
            <a:ext cx="3196982" cy="954107"/>
          </a:xfrm>
          <a:prstGeom prst="rect">
            <a:avLst/>
          </a:prstGeom>
          <a:noFill/>
        </p:spPr>
        <p:txBody>
          <a:bodyPr wrap="square" rtlCol="0">
            <a:spAutoFit/>
          </a:bodyPr>
          <a:lstStyle/>
          <a:p>
            <a:r>
              <a:rPr lang="en-US" altLang="ja-JP" sz="2800" dirty="0">
                <a:solidFill>
                  <a:srgbClr val="C00000"/>
                </a:solidFill>
                <a:latin typeface="Times New Roman" panose="02020603050405020304" pitchFamily="18" charset="0"/>
              </a:rPr>
              <a:t>Population of Tokyo metropolitan area</a:t>
            </a:r>
            <a:endParaRPr kumimoji="1" lang="ja-JP" altLang="en-US" sz="2800"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2882274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ED250-8E35-2393-2F87-E8BCDBF29CD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F159351-D405-2FD3-F0AA-6DBA2A477F00}"/>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496E5D1D-91B5-69AC-15D5-C828BDFBCF94}"/>
              </a:ext>
            </a:extLst>
          </p:cNvPr>
          <p:cNvSpPr txBox="1"/>
          <p:nvPr/>
        </p:nvSpPr>
        <p:spPr>
          <a:xfrm>
            <a:off x="11700235" y="61554"/>
            <a:ext cx="595035" cy="584775"/>
          </a:xfrm>
          <a:prstGeom prst="rect">
            <a:avLst/>
          </a:prstGeom>
          <a:noFill/>
        </p:spPr>
        <p:txBody>
          <a:bodyPr wrap="none" rtlCol="0">
            <a:spAutoFit/>
          </a:bodyPr>
          <a:lstStyle/>
          <a:p>
            <a:r>
              <a:rPr lang="en-US" altLang="ja-JP" sz="3200" dirty="0">
                <a:latin typeface="Times New Roman" panose="02020603050405020304" pitchFamily="18" charset="0"/>
              </a:rPr>
              <a:t>24</a:t>
            </a:r>
            <a:endParaRPr kumimoji="1" lang="ja-JP" altLang="en-US" sz="3200" dirty="0">
              <a:latin typeface="Times New Roman" panose="02020603050405020304" pitchFamily="18" charset="0"/>
            </a:endParaRPr>
          </a:p>
        </p:txBody>
      </p:sp>
      <p:sp>
        <p:nvSpPr>
          <p:cNvPr id="5" name="テキスト ボックス 4">
            <a:extLst>
              <a:ext uri="{FF2B5EF4-FFF2-40B4-BE49-F238E27FC236}">
                <a16:creationId xmlns:a16="http://schemas.microsoft.com/office/drawing/2014/main" id="{F057C642-4139-17D0-91B1-E0556D2D00C8}"/>
              </a:ext>
            </a:extLst>
          </p:cNvPr>
          <p:cNvSpPr txBox="1"/>
          <p:nvPr/>
        </p:nvSpPr>
        <p:spPr>
          <a:xfrm>
            <a:off x="0" y="61554"/>
            <a:ext cx="4602542" cy="584775"/>
          </a:xfrm>
          <a:prstGeom prst="rect">
            <a:avLst/>
          </a:prstGeom>
          <a:noFill/>
        </p:spPr>
        <p:txBody>
          <a:bodyPr wrap="none" rtlCol="0">
            <a:spAutoFit/>
          </a:bodyPr>
          <a:lstStyle/>
          <a:p>
            <a:r>
              <a:rPr kumimoji="1" lang="en-US" altLang="ja-JP" sz="3200" dirty="0">
                <a:latin typeface="Times New Roman" panose="02020603050405020304" pitchFamily="18" charset="0"/>
              </a:rPr>
              <a:t>5. </a:t>
            </a:r>
            <a:r>
              <a:rPr lang="en-US" altLang="ja-JP" sz="3200" dirty="0">
                <a:latin typeface="Times New Roman" panose="02020603050405020304" pitchFamily="18" charset="0"/>
              </a:rPr>
              <a:t>Results - Value added -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graphicFrame>
        <p:nvGraphicFramePr>
          <p:cNvPr id="6" name="表 5">
            <a:extLst>
              <a:ext uri="{FF2B5EF4-FFF2-40B4-BE49-F238E27FC236}">
                <a16:creationId xmlns:a16="http://schemas.microsoft.com/office/drawing/2014/main" id="{79242BA6-A36F-A3E2-DAE6-9D7A58837871}"/>
              </a:ext>
            </a:extLst>
          </p:cNvPr>
          <p:cNvGraphicFramePr>
            <a:graphicFrameLocks noGrp="1"/>
          </p:cNvGraphicFramePr>
          <p:nvPr>
            <p:extLst>
              <p:ext uri="{D42A27DB-BD31-4B8C-83A1-F6EECF244321}">
                <p14:modId xmlns:p14="http://schemas.microsoft.com/office/powerpoint/2010/main" val="2628592460"/>
              </p:ext>
            </p:extLst>
          </p:nvPr>
        </p:nvGraphicFramePr>
        <p:xfrm>
          <a:off x="551815" y="7147560"/>
          <a:ext cx="9836785" cy="4499998"/>
        </p:xfrm>
        <a:graphic>
          <a:graphicData uri="http://schemas.openxmlformats.org/drawingml/2006/table">
            <a:tbl>
              <a:tblPr firstRow="1" firstCol="1" bandRow="1">
                <a:tableStyleId>{2D5ABB26-0587-4C30-8999-92F81FD0307C}</a:tableStyleId>
              </a:tblPr>
              <a:tblGrid>
                <a:gridCol w="5785485">
                  <a:extLst>
                    <a:ext uri="{9D8B030D-6E8A-4147-A177-3AD203B41FA5}">
                      <a16:colId xmlns:a16="http://schemas.microsoft.com/office/drawing/2014/main" val="303093334"/>
                    </a:ext>
                  </a:extLst>
                </a:gridCol>
                <a:gridCol w="4051300">
                  <a:extLst>
                    <a:ext uri="{9D8B030D-6E8A-4147-A177-3AD203B41FA5}">
                      <a16:colId xmlns:a16="http://schemas.microsoft.com/office/drawing/2014/main" val="2288965509"/>
                    </a:ext>
                  </a:extLst>
                </a:gridCol>
              </a:tblGrid>
              <a:tr h="1124999">
                <a:tc>
                  <a:txBody>
                    <a:bodyPr/>
                    <a:lstStyle/>
                    <a:p>
                      <a:pPr algn="ctr">
                        <a:buNone/>
                      </a:pPr>
                      <a:r>
                        <a:rPr lang="en-US" sz="2800" kern="100" dirty="0">
                          <a:effectLst/>
                          <a:latin typeface="Times New Roman" panose="02020603050405020304" pitchFamily="18" charset="0"/>
                          <a:cs typeface="Times New Roman" panose="02020603050405020304" pitchFamily="18" charset="0"/>
                        </a:rPr>
                        <a:t>Sector</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2800" kern="100" dirty="0">
                          <a:effectLst/>
                          <a:latin typeface="Times New Roman" panose="02020603050405020304" pitchFamily="18" charset="0"/>
                          <a:cs typeface="Times New Roman" panose="02020603050405020304" pitchFamily="18" charset="0"/>
                        </a:rPr>
                        <a:t>Amount of decrease</a:t>
                      </a:r>
                      <a:endParaRPr lang="ja-JP" sz="2800" kern="100" dirty="0">
                        <a:effectLst/>
                        <a:latin typeface="Times New Roman" panose="02020603050405020304" pitchFamily="18" charset="0"/>
                        <a:cs typeface="Times New Roman" panose="02020603050405020304" pitchFamily="18" charset="0"/>
                      </a:endParaRPr>
                    </a:p>
                    <a:p>
                      <a:pPr algn="ctr">
                        <a:buNone/>
                      </a:pPr>
                      <a:r>
                        <a:rPr lang="en-US" sz="2800" kern="100" dirty="0">
                          <a:effectLst/>
                          <a:latin typeface="Times New Roman" panose="02020603050405020304" pitchFamily="18" charset="0"/>
                          <a:cs typeface="Times New Roman" panose="02020603050405020304" pitchFamily="18" charset="0"/>
                        </a:rPr>
                        <a:t>(Million JPY)</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81497"/>
                  </a:ext>
                </a:extLst>
              </a:tr>
              <a:tr h="562500">
                <a:tc>
                  <a:txBody>
                    <a:bodyPr/>
                    <a:lstStyle/>
                    <a:p>
                      <a:pPr algn="ctr">
                        <a:buNone/>
                      </a:pPr>
                      <a:r>
                        <a:rPr lang="en-US" sz="2800" kern="100" dirty="0">
                          <a:effectLst/>
                          <a:latin typeface="Times New Roman" panose="02020603050405020304" pitchFamily="18" charset="0"/>
                          <a:cs typeface="Times New Roman" panose="02020603050405020304" pitchFamily="18" charset="0"/>
                        </a:rPr>
                        <a:t>Activities not elsewhere classified</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tcPr>
                </a:tc>
                <a:tc>
                  <a:txBody>
                    <a:bodyPr/>
                    <a:lstStyle/>
                    <a:p>
                      <a:pPr algn="ctr">
                        <a:buNone/>
                      </a:pPr>
                      <a:r>
                        <a:rPr lang="en-US" sz="2800" kern="100" dirty="0">
                          <a:effectLst/>
                          <a:latin typeface="Times New Roman" panose="02020603050405020304" pitchFamily="18" charset="0"/>
                          <a:cs typeface="Times New Roman" panose="02020603050405020304" pitchFamily="18" charset="0"/>
                        </a:rPr>
                        <a:t>-1521. 8</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72881417"/>
                  </a:ext>
                </a:extLst>
              </a:tr>
              <a:tr h="562500">
                <a:tc>
                  <a:txBody>
                    <a:bodyPr/>
                    <a:lstStyle/>
                    <a:p>
                      <a:pPr algn="ctr">
                        <a:buNone/>
                      </a:pPr>
                      <a:r>
                        <a:rPr lang="en-US" sz="2800" kern="100" dirty="0">
                          <a:effectLst/>
                          <a:latin typeface="Times New Roman" panose="02020603050405020304" pitchFamily="18" charset="0"/>
                          <a:cs typeface="Times New Roman" panose="02020603050405020304" pitchFamily="18" charset="0"/>
                        </a:rPr>
                        <a:t>House rent</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tc>
                  <a:txBody>
                    <a:bodyPr/>
                    <a:lstStyle/>
                    <a:p>
                      <a:pPr algn="ctr">
                        <a:buNone/>
                      </a:pPr>
                      <a:r>
                        <a:rPr lang="en-US" sz="2800" kern="100">
                          <a:effectLst/>
                          <a:latin typeface="Times New Roman" panose="02020603050405020304" pitchFamily="18" charset="0"/>
                          <a:cs typeface="Times New Roman" panose="02020603050405020304" pitchFamily="18" charset="0"/>
                        </a:rPr>
                        <a:t>-242. 3</a:t>
                      </a:r>
                      <a:endParaRPr lang="ja-JP" sz="2800" kern="10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62919553"/>
                  </a:ext>
                </a:extLst>
              </a:tr>
              <a:tr h="562500">
                <a:tc>
                  <a:txBody>
                    <a:bodyPr/>
                    <a:lstStyle/>
                    <a:p>
                      <a:pPr algn="ctr">
                        <a:buNone/>
                      </a:pPr>
                      <a:r>
                        <a:rPr lang="en-US" sz="2800" kern="100" dirty="0">
                          <a:effectLst/>
                          <a:latin typeface="Times New Roman" panose="02020603050405020304" pitchFamily="18" charset="0"/>
                          <a:cs typeface="Times New Roman" panose="02020603050405020304" pitchFamily="18" charset="0"/>
                        </a:rPr>
                        <a:t>Railway transport</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tc>
                  <a:txBody>
                    <a:bodyPr/>
                    <a:lstStyle/>
                    <a:p>
                      <a:pPr algn="ctr">
                        <a:buNone/>
                      </a:pPr>
                      <a:r>
                        <a:rPr lang="en-US" sz="2800" kern="100" dirty="0">
                          <a:effectLst/>
                          <a:latin typeface="Times New Roman" panose="02020603050405020304" pitchFamily="18" charset="0"/>
                          <a:cs typeface="Times New Roman" panose="02020603050405020304" pitchFamily="18" charset="0"/>
                        </a:rPr>
                        <a:t>-115. 2</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873393715"/>
                  </a:ext>
                </a:extLst>
              </a:tr>
              <a:tr h="1124999">
                <a:tc>
                  <a:txBody>
                    <a:bodyPr/>
                    <a:lstStyle/>
                    <a:p>
                      <a:pPr algn="ctr">
                        <a:buNone/>
                      </a:pPr>
                      <a:r>
                        <a:rPr lang="en-US" sz="2800" kern="100" dirty="0">
                          <a:effectLst/>
                          <a:latin typeface="Times New Roman" panose="02020603050405020304" pitchFamily="18" charset="0"/>
                          <a:cs typeface="Times New Roman" panose="02020603050405020304" pitchFamily="18" charset="0"/>
                        </a:rPr>
                        <a:t>Real estate agencies and rental services</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tc>
                  <a:txBody>
                    <a:bodyPr/>
                    <a:lstStyle/>
                    <a:p>
                      <a:pPr algn="ctr">
                        <a:buNone/>
                      </a:pPr>
                      <a:r>
                        <a:rPr lang="en-US" sz="2800" kern="100" dirty="0">
                          <a:effectLst/>
                          <a:latin typeface="Times New Roman" panose="02020603050405020304" pitchFamily="18" charset="0"/>
                          <a:cs typeface="Times New Roman" panose="02020603050405020304" pitchFamily="18" charset="0"/>
                        </a:rPr>
                        <a:t>-85. 6</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637690118"/>
                  </a:ext>
                </a:extLst>
              </a:tr>
              <a:tr h="562500">
                <a:tc>
                  <a:txBody>
                    <a:bodyPr/>
                    <a:lstStyle/>
                    <a:p>
                      <a:pPr algn="ctr">
                        <a:buNone/>
                      </a:pPr>
                      <a:r>
                        <a:rPr lang="en-US" sz="2800" kern="100" dirty="0">
                          <a:effectLst/>
                          <a:latin typeface="Times New Roman" panose="02020603050405020304" pitchFamily="18" charset="0"/>
                          <a:cs typeface="Times New Roman" panose="02020603050405020304" pitchFamily="18" charset="0"/>
                        </a:rPr>
                        <a:t>Commerce</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B w="12700" cap="flat" cmpd="sng" algn="ctr">
                      <a:solidFill>
                        <a:schemeClr val="tx1"/>
                      </a:solidFill>
                      <a:prstDash val="solid"/>
                      <a:round/>
                      <a:headEnd type="none" w="med" len="med"/>
                      <a:tailEnd type="none" w="med" len="med"/>
                    </a:lnB>
                  </a:tcPr>
                </a:tc>
                <a:tc>
                  <a:txBody>
                    <a:bodyPr/>
                    <a:lstStyle/>
                    <a:p>
                      <a:pPr algn="ctr">
                        <a:buNone/>
                      </a:pPr>
                      <a:r>
                        <a:rPr lang="en-US" sz="2800" kern="100" dirty="0">
                          <a:effectLst/>
                          <a:latin typeface="Times New Roman" panose="02020603050405020304" pitchFamily="18" charset="0"/>
                          <a:cs typeface="Times New Roman" panose="02020603050405020304" pitchFamily="18" charset="0"/>
                        </a:rPr>
                        <a:t>-83. 6</a:t>
                      </a:r>
                      <a:endParaRPr lang="ja-JP" sz="2800" kern="100" dirty="0">
                        <a:effectLst/>
                        <a:latin typeface="Times New Roman" panose="02020603050405020304" pitchFamily="18" charset="0"/>
                        <a:ea typeface="游明朝" panose="02020400000000000000" pitchFamily="18" charset="-128"/>
                        <a:cs typeface="Times New Roman" panose="02020603050405020304" pitchFamily="18" charset="0"/>
                      </a:endParaRPr>
                    </a:p>
                  </a:txBody>
                  <a:tcPr marL="62865" marR="62865"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2282629"/>
                  </a:ext>
                </a:extLst>
              </a:tr>
            </a:tbl>
          </a:graphicData>
        </a:graphic>
      </p:graphicFrame>
      <p:pic>
        <p:nvPicPr>
          <p:cNvPr id="8" name="図 7">
            <a:extLst>
              <a:ext uri="{FF2B5EF4-FFF2-40B4-BE49-F238E27FC236}">
                <a16:creationId xmlns:a16="http://schemas.microsoft.com/office/drawing/2014/main" id="{8744AE07-AFF3-9218-E3DD-8B92410560CB}"/>
              </a:ext>
            </a:extLst>
          </p:cNvPr>
          <p:cNvPicPr>
            <a:picLocks noChangeAspect="1"/>
          </p:cNvPicPr>
          <p:nvPr/>
        </p:nvPicPr>
        <p:blipFill>
          <a:blip r:embed="rId3"/>
          <a:srcRect r="3594"/>
          <a:stretch>
            <a:fillRect/>
          </a:stretch>
        </p:blipFill>
        <p:spPr>
          <a:xfrm>
            <a:off x="0" y="2172296"/>
            <a:ext cx="7965186" cy="3875446"/>
          </a:xfrm>
          <a:prstGeom prst="rect">
            <a:avLst/>
          </a:prstGeom>
        </p:spPr>
      </p:pic>
      <p:sp>
        <p:nvSpPr>
          <p:cNvPr id="9" name="テキスト ボックス 8">
            <a:extLst>
              <a:ext uri="{FF2B5EF4-FFF2-40B4-BE49-F238E27FC236}">
                <a16:creationId xmlns:a16="http://schemas.microsoft.com/office/drawing/2014/main" id="{701BB38E-9B58-E942-5D3F-3F63A23239F8}"/>
              </a:ext>
            </a:extLst>
          </p:cNvPr>
          <p:cNvSpPr txBox="1"/>
          <p:nvPr/>
        </p:nvSpPr>
        <p:spPr>
          <a:xfrm>
            <a:off x="0" y="810258"/>
            <a:ext cx="8057296" cy="954107"/>
          </a:xfrm>
          <a:prstGeom prst="rect">
            <a:avLst/>
          </a:prstGeom>
          <a:noFill/>
        </p:spPr>
        <p:txBody>
          <a:bodyPr wrap="square" rtlCol="0">
            <a:spAutoFit/>
          </a:bodyPr>
          <a:lstStyle/>
          <a:p>
            <a:pPr marL="1338263" indent="-1338263"/>
            <a:r>
              <a:rPr lang="en-US" altLang="ja-JP" sz="2800" dirty="0">
                <a:latin typeface="Times New Roman" panose="02020603050405020304" pitchFamily="18" charset="0"/>
                <a:cs typeface="Times New Roman" panose="02020603050405020304" pitchFamily="18" charset="0"/>
              </a:rPr>
              <a:t>Table 3 : The five sectors with the largest expected</a:t>
            </a:r>
            <a:r>
              <a:rPr lang="ja-JP" altLang="en-US" sz="2800" dirty="0">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decreases in value added due to migration               </a:t>
            </a:r>
            <a:endParaRPr lang="ja-JP" altLang="ja-JP" sz="280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995E956C-E44B-6F0F-9BFF-3326BE59DFA0}"/>
              </a:ext>
            </a:extLst>
          </p:cNvPr>
          <p:cNvSpPr txBox="1"/>
          <p:nvPr/>
        </p:nvSpPr>
        <p:spPr>
          <a:xfrm>
            <a:off x="8057296" y="1926442"/>
            <a:ext cx="4134704" cy="1384995"/>
          </a:xfrm>
          <a:prstGeom prst="rect">
            <a:avLst/>
          </a:prstGeom>
          <a:noFill/>
        </p:spPr>
        <p:txBody>
          <a:bodyPr wrap="square" rtlCol="0">
            <a:spAutoFit/>
          </a:bodyPr>
          <a:lstStyle/>
          <a:p>
            <a:pPr marL="457200" indent="-457200">
              <a:buFont typeface="Arial" panose="020B0604020202020204" pitchFamily="34" charset="0"/>
              <a:buChar char="•"/>
            </a:pPr>
            <a:r>
              <a:rPr lang="en-US" altLang="ja-JP" sz="2800" dirty="0">
                <a:latin typeface="Times New Roman" panose="02020603050405020304" pitchFamily="18" charset="0"/>
                <a:cs typeface="Times New Roman" panose="02020603050405020304" pitchFamily="18" charset="0"/>
              </a:rPr>
              <a:t>The largest decrease is in </a:t>
            </a:r>
            <a:r>
              <a:rPr lang="en-US" altLang="ja-JP" sz="2800" dirty="0">
                <a:solidFill>
                  <a:srgbClr val="C00000"/>
                </a:solidFill>
                <a:latin typeface="Times New Roman" panose="02020603050405020304" pitchFamily="18" charset="0"/>
                <a:cs typeface="Times New Roman" panose="02020603050405020304" pitchFamily="18" charset="0"/>
              </a:rPr>
              <a:t>activities not elsewhere classified</a:t>
            </a:r>
            <a:r>
              <a:rPr lang="en-US" altLang="ja-JP" sz="2800" dirty="0">
                <a:latin typeface="Times New Roman" panose="02020603050405020304" pitchFamily="18" charset="0"/>
                <a:cs typeface="Times New Roman" panose="02020603050405020304" pitchFamily="18" charset="0"/>
              </a:rPr>
              <a:t>.</a:t>
            </a:r>
            <a:endParaRPr kumimoji="1" lang="ja-JP" altLang="en-US" sz="4000" dirty="0">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A262D01D-3CC5-639D-0011-5A8BE4918497}"/>
              </a:ext>
            </a:extLst>
          </p:cNvPr>
          <p:cNvSpPr txBox="1"/>
          <p:nvPr/>
        </p:nvSpPr>
        <p:spPr>
          <a:xfrm>
            <a:off x="8057296" y="3627402"/>
            <a:ext cx="4134704" cy="1815882"/>
          </a:xfrm>
          <a:prstGeom prst="rect">
            <a:avLst/>
          </a:prstGeom>
          <a:noFill/>
        </p:spPr>
        <p:txBody>
          <a:bodyPr wrap="square" rtlCol="0">
            <a:spAutoFit/>
          </a:bodyPr>
          <a:lstStyle/>
          <a:p>
            <a:pPr marL="457200" indent="-457200">
              <a:buFont typeface="Arial" panose="020B0604020202020204" pitchFamily="34" charset="0"/>
              <a:buChar char="•"/>
            </a:pPr>
            <a:r>
              <a:rPr kumimoji="1" lang="en-US" altLang="ja-JP" sz="2800" dirty="0">
                <a:latin typeface="Times New Roman" panose="02020603050405020304" pitchFamily="18" charset="0"/>
                <a:cs typeface="Times New Roman" panose="02020603050405020304" pitchFamily="18" charset="0"/>
              </a:rPr>
              <a:t>This include </a:t>
            </a:r>
            <a:r>
              <a:rPr lang="en-US" altLang="ja-JP" sz="2800" dirty="0">
                <a:solidFill>
                  <a:srgbClr val="C00000"/>
                </a:solidFill>
                <a:latin typeface="Times New Roman" panose="02020603050405020304" pitchFamily="18" charset="0"/>
                <a:cs typeface="Times New Roman" panose="02020603050405020304" pitchFamily="18" charset="0"/>
              </a:rPr>
              <a:t>head office functions.</a:t>
            </a:r>
            <a:r>
              <a:rPr lang="en-US" altLang="ja-JP" sz="2800" dirty="0">
                <a:latin typeface="Times New Roman" panose="02020603050405020304" pitchFamily="18" charset="0"/>
                <a:cs typeface="Times New Roman" panose="02020603050405020304" pitchFamily="18" charset="0"/>
              </a:rPr>
              <a:t> This is main factor of a decline in value added</a:t>
            </a: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1742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0B6C5-3F81-8FB3-D4C0-378C65F23B5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BAD8D8E-425E-F59F-5D7E-77889566F8CE}"/>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FE609FEE-97DF-14A2-6894-D976C605048C}"/>
              </a:ext>
            </a:extLst>
          </p:cNvPr>
          <p:cNvSpPr txBox="1"/>
          <p:nvPr/>
        </p:nvSpPr>
        <p:spPr>
          <a:xfrm>
            <a:off x="11700235" y="61554"/>
            <a:ext cx="595035" cy="584775"/>
          </a:xfrm>
          <a:prstGeom prst="rect">
            <a:avLst/>
          </a:prstGeom>
          <a:noFill/>
        </p:spPr>
        <p:txBody>
          <a:bodyPr wrap="none" rtlCol="0">
            <a:spAutoFit/>
          </a:bodyPr>
          <a:lstStyle/>
          <a:p>
            <a:r>
              <a:rPr lang="en-US" altLang="ja-JP" sz="3200" dirty="0">
                <a:latin typeface="Times New Roman" panose="02020603050405020304" pitchFamily="18" charset="0"/>
              </a:rPr>
              <a:t>25</a:t>
            </a:r>
            <a:endParaRPr kumimoji="1" lang="ja-JP" altLang="en-US" sz="3200" dirty="0">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81FA7995-6A0E-6FB6-595C-946BB1E12D1B}"/>
              </a:ext>
            </a:extLst>
          </p:cNvPr>
          <p:cNvSpPr txBox="1"/>
          <p:nvPr/>
        </p:nvSpPr>
        <p:spPr>
          <a:xfrm>
            <a:off x="0" y="61554"/>
            <a:ext cx="6728124" cy="584775"/>
          </a:xfrm>
          <a:prstGeom prst="rect">
            <a:avLst/>
          </a:prstGeom>
          <a:noFill/>
        </p:spPr>
        <p:txBody>
          <a:bodyPr wrap="none" rtlCol="0">
            <a:spAutoFit/>
          </a:bodyPr>
          <a:lstStyle/>
          <a:p>
            <a:r>
              <a:rPr lang="en-US" altLang="ja-JP" sz="3200" dirty="0">
                <a:latin typeface="Times New Roman" panose="02020603050405020304" pitchFamily="18" charset="0"/>
              </a:rPr>
              <a:t>6</a:t>
            </a:r>
            <a:r>
              <a:rPr kumimoji="1" lang="en-US" altLang="ja-JP" sz="3200" dirty="0">
                <a:latin typeface="Times New Roman" panose="02020603050405020304" pitchFamily="18" charset="0"/>
              </a:rPr>
              <a:t>. Conclusion and Policy implication</a:t>
            </a:r>
            <a:r>
              <a:rPr lang="en-US" altLang="ja-JP" sz="3200" dirty="0">
                <a:latin typeface="Times New Roman" panose="02020603050405020304" pitchFamily="18" charset="0"/>
              </a:rPr>
              <a:t>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5" name="テキスト ボックス 4">
            <a:extLst>
              <a:ext uri="{FF2B5EF4-FFF2-40B4-BE49-F238E27FC236}">
                <a16:creationId xmlns:a16="http://schemas.microsoft.com/office/drawing/2014/main" id="{5BF49C3F-6277-A148-F342-E3508B152C50}"/>
              </a:ext>
            </a:extLst>
          </p:cNvPr>
          <p:cNvSpPr txBox="1"/>
          <p:nvPr/>
        </p:nvSpPr>
        <p:spPr>
          <a:xfrm>
            <a:off x="364073" y="867711"/>
            <a:ext cx="2637260" cy="707886"/>
          </a:xfrm>
          <a:prstGeom prst="rect">
            <a:avLst/>
          </a:prstGeom>
          <a:noFill/>
        </p:spPr>
        <p:txBody>
          <a:bodyPr wrap="none" rtlCol="0">
            <a:spAutoFit/>
          </a:bodyPr>
          <a:lstStyle/>
          <a:p>
            <a:r>
              <a:rPr kumimoji="1" lang="en-US" altLang="ja-JP" sz="4000" b="1" dirty="0">
                <a:solidFill>
                  <a:srgbClr val="C00000"/>
                </a:solidFill>
                <a:latin typeface="Times New Roman" panose="02020603050405020304" pitchFamily="18" charset="0"/>
              </a:rPr>
              <a:t>Conclusion</a:t>
            </a:r>
            <a:endParaRPr kumimoji="1" lang="ja-JP" altLang="en-US" sz="4000" b="1" dirty="0">
              <a:solidFill>
                <a:srgbClr val="C00000"/>
              </a:solidFill>
              <a:latin typeface="Times New Roman" panose="02020603050405020304" pitchFamily="18" charset="0"/>
            </a:endParaRPr>
          </a:p>
        </p:txBody>
      </p:sp>
      <p:sp>
        <p:nvSpPr>
          <p:cNvPr id="7" name="テキスト ボックス 6">
            <a:extLst>
              <a:ext uri="{FF2B5EF4-FFF2-40B4-BE49-F238E27FC236}">
                <a16:creationId xmlns:a16="http://schemas.microsoft.com/office/drawing/2014/main" id="{1B677AAB-E1D4-9FD5-4EBF-FD6D9D6235B0}"/>
              </a:ext>
            </a:extLst>
          </p:cNvPr>
          <p:cNvSpPr txBox="1"/>
          <p:nvPr/>
        </p:nvSpPr>
        <p:spPr>
          <a:xfrm>
            <a:off x="0" y="1727757"/>
            <a:ext cx="12192000" cy="1077218"/>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Although migration initiative provides no environmental benefits, lead to </a:t>
            </a:r>
            <a:r>
              <a:rPr lang="en-US" altLang="ja-JP" sz="3200" b="1" dirty="0">
                <a:solidFill>
                  <a:srgbClr val="C00000"/>
                </a:solidFill>
                <a:latin typeface="Times New Roman" panose="02020603050405020304" pitchFamily="18" charset="0"/>
              </a:rPr>
              <a:t>decreasing in GDP </a:t>
            </a:r>
            <a:r>
              <a:rPr lang="en-US" altLang="ja-JP" sz="3200" b="1" dirty="0">
                <a:latin typeface="Times New Roman" panose="02020603050405020304" pitchFamily="18" charset="0"/>
              </a:rPr>
              <a:t>in current migration structure</a:t>
            </a:r>
            <a:r>
              <a:rPr lang="en-US" altLang="ja-JP" sz="3200" dirty="0">
                <a:latin typeface="Times New Roman" panose="02020603050405020304" pitchFamily="18" charset="0"/>
              </a:rPr>
              <a:t>. </a:t>
            </a:r>
          </a:p>
        </p:txBody>
      </p:sp>
      <p:sp>
        <p:nvSpPr>
          <p:cNvPr id="9" name="テキスト ボックス 8">
            <a:extLst>
              <a:ext uri="{FF2B5EF4-FFF2-40B4-BE49-F238E27FC236}">
                <a16:creationId xmlns:a16="http://schemas.microsoft.com/office/drawing/2014/main" id="{FBFF1C38-D731-C4C5-84A5-BC150999B370}"/>
              </a:ext>
            </a:extLst>
          </p:cNvPr>
          <p:cNvSpPr txBox="1"/>
          <p:nvPr/>
        </p:nvSpPr>
        <p:spPr>
          <a:xfrm>
            <a:off x="0" y="2883341"/>
            <a:ext cx="12192000" cy="1569660"/>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CO</a:t>
            </a:r>
            <a:r>
              <a:rPr lang="en-US" altLang="ja-JP" sz="3200" baseline="-25000" dirty="0">
                <a:latin typeface="Times New Roman" panose="02020603050405020304" pitchFamily="18" charset="0"/>
              </a:rPr>
              <a:t>2</a:t>
            </a:r>
            <a:r>
              <a:rPr lang="en-US" altLang="ja-JP" sz="3200" dirty="0">
                <a:latin typeface="Times New Roman" panose="02020603050405020304" pitchFamily="18" charset="0"/>
              </a:rPr>
              <a:t> emission</a:t>
            </a:r>
          </a:p>
          <a:p>
            <a:pPr marL="488950"/>
            <a:r>
              <a:rPr lang="en-US" altLang="ja-JP" sz="3200" dirty="0">
                <a:latin typeface="Times New Roman" panose="02020603050405020304" pitchFamily="18" charset="0"/>
                <a:cs typeface="Times New Roman" panose="02020603050405020304" pitchFamily="18" charset="0"/>
              </a:rPr>
              <a:t>The composition of </a:t>
            </a:r>
            <a:r>
              <a:rPr lang="en-US" altLang="ja-JP" sz="3200" dirty="0">
                <a:latin typeface="Times New Roman" panose="02020603050405020304" pitchFamily="18" charset="0"/>
              </a:rPr>
              <a:t>CO</a:t>
            </a:r>
            <a:r>
              <a:rPr lang="en-US" altLang="ja-JP" sz="3200" baseline="-25000" dirty="0">
                <a:latin typeface="Times New Roman" panose="02020603050405020304" pitchFamily="18" charset="0"/>
              </a:rPr>
              <a:t>2 </a:t>
            </a:r>
            <a:r>
              <a:rPr lang="en-US" altLang="ja-JP" sz="3200" dirty="0">
                <a:latin typeface="Times New Roman" panose="02020603050405020304" pitchFamily="18" charset="0"/>
              </a:rPr>
              <a:t>emission</a:t>
            </a:r>
            <a:r>
              <a:rPr lang="en-US" altLang="ja-JP" sz="3200" dirty="0">
                <a:latin typeface="Times New Roman" panose="02020603050405020304" pitchFamily="18" charset="0"/>
                <a:cs typeface="Times New Roman" panose="02020603050405020304" pitchFamily="18" charset="0"/>
              </a:rPr>
              <a:t> changes</a:t>
            </a:r>
            <a:r>
              <a:rPr lang="en-US" altLang="ja-JP" sz="3200" dirty="0">
                <a:latin typeface="Times New Roman" panose="02020603050405020304" pitchFamily="18" charset="0"/>
              </a:rPr>
              <a:t>.</a:t>
            </a:r>
            <a:r>
              <a:rPr lang="ja-JP" altLang="en-US" sz="3200" dirty="0">
                <a:latin typeface="Times New Roman" panose="02020603050405020304" pitchFamily="18" charset="0"/>
              </a:rPr>
              <a:t> </a:t>
            </a:r>
            <a:r>
              <a:rPr lang="en-US" altLang="ja-JP" sz="3200" dirty="0">
                <a:latin typeface="Times New Roman" panose="02020603050405020304" pitchFamily="18" charset="0"/>
              </a:rPr>
              <a:t>Although </a:t>
            </a:r>
            <a:r>
              <a:rPr lang="en-US" altLang="ja-JP" sz="3200" dirty="0">
                <a:solidFill>
                  <a:srgbClr val="C00000"/>
                </a:solidFill>
                <a:latin typeface="Times New Roman" panose="02020603050405020304" pitchFamily="18" charset="0"/>
              </a:rPr>
              <a:t>indirect CO</a:t>
            </a:r>
            <a:r>
              <a:rPr lang="en-US" altLang="ja-JP" sz="3200" baseline="-25000" dirty="0">
                <a:solidFill>
                  <a:srgbClr val="C00000"/>
                </a:solidFill>
                <a:latin typeface="Times New Roman" panose="02020603050405020304" pitchFamily="18" charset="0"/>
              </a:rPr>
              <a:t>2 </a:t>
            </a:r>
            <a:r>
              <a:rPr lang="en-US" altLang="ja-JP" sz="3200" dirty="0">
                <a:solidFill>
                  <a:srgbClr val="C00000"/>
                </a:solidFill>
                <a:latin typeface="Times New Roman" panose="02020603050405020304" pitchFamily="18" charset="0"/>
              </a:rPr>
              <a:t>emission</a:t>
            </a:r>
            <a:r>
              <a:rPr lang="en-US" altLang="ja-JP" sz="3200" dirty="0">
                <a:solidFill>
                  <a:srgbClr val="C00000"/>
                </a:solidFill>
                <a:latin typeface="Times New Roman" panose="02020603050405020304" pitchFamily="18" charset="0"/>
                <a:cs typeface="Times New Roman" panose="02020603050405020304" pitchFamily="18" charset="0"/>
              </a:rPr>
              <a:t> </a:t>
            </a:r>
            <a:r>
              <a:rPr lang="en-US" altLang="ja-JP" sz="3200" dirty="0">
                <a:latin typeface="Times New Roman" panose="02020603050405020304" pitchFamily="18" charset="0"/>
                <a:cs typeface="Times New Roman" panose="02020603050405020304" pitchFamily="18" charset="0"/>
              </a:rPr>
              <a:t>is decreasing, </a:t>
            </a:r>
            <a:r>
              <a:rPr lang="en-US" altLang="ja-JP" sz="3200" dirty="0">
                <a:solidFill>
                  <a:srgbClr val="C00000"/>
                </a:solidFill>
                <a:latin typeface="Times New Roman" panose="02020603050405020304" pitchFamily="18" charset="0"/>
                <a:cs typeface="Times New Roman" panose="02020603050405020304" pitchFamily="18" charset="0"/>
              </a:rPr>
              <a:t>direct </a:t>
            </a:r>
            <a:r>
              <a:rPr lang="en-US" altLang="ja-JP" sz="3200" dirty="0">
                <a:solidFill>
                  <a:srgbClr val="C00000"/>
                </a:solidFill>
                <a:latin typeface="Times New Roman" panose="02020603050405020304" pitchFamily="18" charset="0"/>
              </a:rPr>
              <a:t>CO</a:t>
            </a:r>
            <a:r>
              <a:rPr lang="en-US" altLang="ja-JP" sz="3200" baseline="-25000" dirty="0">
                <a:solidFill>
                  <a:srgbClr val="C00000"/>
                </a:solidFill>
                <a:latin typeface="Times New Roman" panose="02020603050405020304" pitchFamily="18" charset="0"/>
              </a:rPr>
              <a:t>2 </a:t>
            </a:r>
            <a:r>
              <a:rPr lang="en-US" altLang="ja-JP" sz="3200" dirty="0">
                <a:solidFill>
                  <a:srgbClr val="C00000"/>
                </a:solidFill>
                <a:latin typeface="Times New Roman" panose="02020603050405020304" pitchFamily="18" charset="0"/>
              </a:rPr>
              <a:t>emission</a:t>
            </a:r>
            <a:r>
              <a:rPr lang="en-US" altLang="ja-JP" sz="3200" dirty="0">
                <a:solidFill>
                  <a:srgbClr val="C00000"/>
                </a:solidFill>
                <a:latin typeface="Times New Roman" panose="02020603050405020304" pitchFamily="18" charset="0"/>
                <a:cs typeface="Times New Roman" panose="02020603050405020304" pitchFamily="18" charset="0"/>
              </a:rPr>
              <a:t> </a:t>
            </a:r>
            <a:r>
              <a:rPr lang="en-US" altLang="ja-JP" sz="3200" dirty="0">
                <a:latin typeface="Times New Roman" panose="02020603050405020304" pitchFamily="18" charset="0"/>
                <a:cs typeface="Times New Roman" panose="02020603050405020304" pitchFamily="18" charset="0"/>
              </a:rPr>
              <a:t>is increasing.</a:t>
            </a:r>
            <a:endParaRPr lang="en-US" altLang="ja-JP" sz="3200" baseline="-25000" dirty="0">
              <a:latin typeface="Times New Roman" panose="02020603050405020304" pitchFamily="18" charset="0"/>
            </a:endParaRPr>
          </a:p>
        </p:txBody>
      </p:sp>
      <p:sp>
        <p:nvSpPr>
          <p:cNvPr id="10" name="テキスト ボックス 9">
            <a:extLst>
              <a:ext uri="{FF2B5EF4-FFF2-40B4-BE49-F238E27FC236}">
                <a16:creationId xmlns:a16="http://schemas.microsoft.com/office/drawing/2014/main" id="{D7C2D2DE-B875-352F-CD44-52AB657B6112}"/>
              </a:ext>
            </a:extLst>
          </p:cNvPr>
          <p:cNvSpPr txBox="1"/>
          <p:nvPr/>
        </p:nvSpPr>
        <p:spPr>
          <a:xfrm>
            <a:off x="0" y="4531367"/>
            <a:ext cx="12192000" cy="1569660"/>
          </a:xfrm>
          <a:prstGeom prst="rect">
            <a:avLst/>
          </a:prstGeom>
          <a:noFill/>
        </p:spPr>
        <p:txBody>
          <a:bodyPr wrap="square" rtlCol="0">
            <a:spAutoFit/>
          </a:bodyPr>
          <a:lstStyle/>
          <a:p>
            <a:pPr marL="457200" indent="-457200">
              <a:buFont typeface="Arial" panose="020B0604020202020204" pitchFamily="34" charset="0"/>
              <a:buChar char="•"/>
            </a:pPr>
            <a:r>
              <a:rPr lang="en-US" altLang="ja-US" sz="3200" dirty="0">
                <a:latin typeface="Times New Roman" panose="02020603050405020304" pitchFamily="18" charset="0"/>
                <a:cs typeface="Times New Roman" panose="02020603050405020304" pitchFamily="18" charset="0"/>
              </a:rPr>
              <a:t>Value-added</a:t>
            </a:r>
          </a:p>
          <a:p>
            <a:pPr marL="449263"/>
            <a:r>
              <a:rPr lang="en-US" altLang="ja-JP" sz="3200" dirty="0">
                <a:latin typeface="Times New Roman" panose="02020603050405020304" pitchFamily="18" charset="0"/>
                <a:cs typeface="Times New Roman" panose="02020603050405020304" pitchFamily="18" charset="0"/>
              </a:rPr>
              <a:t>Activities not elsewhere classified (including </a:t>
            </a:r>
            <a:r>
              <a:rPr lang="en-US" altLang="ja-JP" sz="3200" dirty="0">
                <a:latin typeface="Times New Roman" panose="02020603050405020304" pitchFamily="18" charset="0"/>
              </a:rPr>
              <a:t>the head office function) </a:t>
            </a:r>
            <a:r>
              <a:rPr lang="en-US" altLang="ja-JP" sz="3200" dirty="0">
                <a:latin typeface="Times New Roman" panose="02020603050405020304" pitchFamily="18" charset="0"/>
                <a:cs typeface="Times New Roman" panose="02020603050405020304" pitchFamily="18" charset="0"/>
              </a:rPr>
              <a:t>is main factor of a decline in </a:t>
            </a:r>
            <a:r>
              <a:rPr lang="en-US" altLang="ja-JP" sz="3200" dirty="0">
                <a:latin typeface="Times New Roman" panose="02020603050405020304" pitchFamily="18" charset="0"/>
              </a:rPr>
              <a:t>value added.</a:t>
            </a:r>
          </a:p>
        </p:txBody>
      </p:sp>
    </p:spTree>
    <p:extLst>
      <p:ext uri="{BB962C8B-B14F-4D97-AF65-F5344CB8AC3E}">
        <p14:creationId xmlns:p14="http://schemas.microsoft.com/office/powerpoint/2010/main" val="3855260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B3B39-FDCA-F44F-8C75-2F85578D9C6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4A2518A-0F05-3201-4E78-F0D56E88C4E8}"/>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A80813CB-26F5-EFC3-E7E5-9FBC60669609}"/>
              </a:ext>
            </a:extLst>
          </p:cNvPr>
          <p:cNvSpPr txBox="1"/>
          <p:nvPr/>
        </p:nvSpPr>
        <p:spPr>
          <a:xfrm>
            <a:off x="11700235" y="61554"/>
            <a:ext cx="595035" cy="584775"/>
          </a:xfrm>
          <a:prstGeom prst="rect">
            <a:avLst/>
          </a:prstGeom>
          <a:noFill/>
        </p:spPr>
        <p:txBody>
          <a:bodyPr wrap="none" rtlCol="0">
            <a:spAutoFit/>
          </a:bodyPr>
          <a:lstStyle/>
          <a:p>
            <a:r>
              <a:rPr lang="en-US" altLang="ja-JP" sz="3200">
                <a:latin typeface="Times New Roman" panose="02020603050405020304" pitchFamily="18" charset="0"/>
              </a:rPr>
              <a:t>26</a:t>
            </a:r>
            <a:endParaRPr kumimoji="1" lang="ja-JP" altLang="en-US" sz="3200" dirty="0">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B8838010-39B1-BFCD-26FE-C871BEEE677F}"/>
              </a:ext>
            </a:extLst>
          </p:cNvPr>
          <p:cNvSpPr txBox="1"/>
          <p:nvPr/>
        </p:nvSpPr>
        <p:spPr>
          <a:xfrm>
            <a:off x="0" y="61554"/>
            <a:ext cx="6728124" cy="584775"/>
          </a:xfrm>
          <a:prstGeom prst="rect">
            <a:avLst/>
          </a:prstGeom>
          <a:noFill/>
        </p:spPr>
        <p:txBody>
          <a:bodyPr wrap="none" rtlCol="0">
            <a:spAutoFit/>
          </a:bodyPr>
          <a:lstStyle/>
          <a:p>
            <a:r>
              <a:rPr lang="en-US" altLang="ja-JP" sz="3200" dirty="0">
                <a:latin typeface="Times New Roman" panose="02020603050405020304" pitchFamily="18" charset="0"/>
              </a:rPr>
              <a:t>6</a:t>
            </a:r>
            <a:r>
              <a:rPr kumimoji="1" lang="en-US" altLang="ja-JP" sz="3200" dirty="0">
                <a:latin typeface="Times New Roman" panose="02020603050405020304" pitchFamily="18" charset="0"/>
              </a:rPr>
              <a:t>. Conclusion and Policy implication </a:t>
            </a:r>
            <a:r>
              <a:rPr lang="en-US" altLang="ja-JP" sz="3200" dirty="0">
                <a:latin typeface="Times New Roman" panose="02020603050405020304" pitchFamily="18" charset="0"/>
              </a:rPr>
              <a:t>-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5" name="テキスト ボックス 4">
            <a:extLst>
              <a:ext uri="{FF2B5EF4-FFF2-40B4-BE49-F238E27FC236}">
                <a16:creationId xmlns:a16="http://schemas.microsoft.com/office/drawing/2014/main" id="{62D29F9B-B968-1C8C-DD51-556504277ADC}"/>
              </a:ext>
            </a:extLst>
          </p:cNvPr>
          <p:cNvSpPr txBox="1"/>
          <p:nvPr/>
        </p:nvSpPr>
        <p:spPr>
          <a:xfrm>
            <a:off x="364073" y="848459"/>
            <a:ext cx="4132863" cy="707886"/>
          </a:xfrm>
          <a:prstGeom prst="rect">
            <a:avLst/>
          </a:prstGeom>
          <a:noFill/>
        </p:spPr>
        <p:txBody>
          <a:bodyPr wrap="none" rtlCol="0">
            <a:spAutoFit/>
          </a:bodyPr>
          <a:lstStyle/>
          <a:p>
            <a:r>
              <a:rPr kumimoji="1" lang="en-US" altLang="ja-JP" sz="4000" b="1" dirty="0">
                <a:solidFill>
                  <a:srgbClr val="C00000"/>
                </a:solidFill>
                <a:latin typeface="Times New Roman" panose="02020603050405020304" pitchFamily="18" charset="0"/>
              </a:rPr>
              <a:t>Policy implication</a:t>
            </a:r>
            <a:endParaRPr kumimoji="1" lang="ja-JP" altLang="en-US" sz="4000" b="1" dirty="0">
              <a:solidFill>
                <a:srgbClr val="C00000"/>
              </a:solidFill>
              <a:latin typeface="Times New Roman" panose="02020603050405020304" pitchFamily="18" charset="0"/>
            </a:endParaRPr>
          </a:p>
        </p:txBody>
      </p:sp>
      <p:sp>
        <p:nvSpPr>
          <p:cNvPr id="6" name="テキスト ボックス 5">
            <a:extLst>
              <a:ext uri="{FF2B5EF4-FFF2-40B4-BE49-F238E27FC236}">
                <a16:creationId xmlns:a16="http://schemas.microsoft.com/office/drawing/2014/main" id="{2C109D23-2B32-86D3-C30C-89FF04A26AF7}"/>
              </a:ext>
            </a:extLst>
          </p:cNvPr>
          <p:cNvSpPr txBox="1"/>
          <p:nvPr/>
        </p:nvSpPr>
        <p:spPr>
          <a:xfrm>
            <a:off x="0" y="1556345"/>
            <a:ext cx="12192000" cy="1077218"/>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cs typeface="Times New Roman" panose="02020603050405020304" pitchFamily="18" charset="0"/>
              </a:rPr>
              <a:t>Based on these results, promoting migration policies may not be desirable under the current circumstances. </a:t>
            </a:r>
          </a:p>
        </p:txBody>
      </p:sp>
      <p:sp>
        <p:nvSpPr>
          <p:cNvPr id="7" name="テキスト ボックス 6">
            <a:extLst>
              <a:ext uri="{FF2B5EF4-FFF2-40B4-BE49-F238E27FC236}">
                <a16:creationId xmlns:a16="http://schemas.microsoft.com/office/drawing/2014/main" id="{2735F946-995F-DF68-F53B-A81988EA2B1E}"/>
              </a:ext>
            </a:extLst>
          </p:cNvPr>
          <p:cNvSpPr txBox="1"/>
          <p:nvPr/>
        </p:nvSpPr>
        <p:spPr>
          <a:xfrm>
            <a:off x="0" y="3097303"/>
            <a:ext cx="7964558" cy="3046988"/>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cs typeface="Times New Roman" panose="02020603050405020304" pitchFamily="18" charset="0"/>
              </a:rPr>
              <a:t>How to improve migration policies</a:t>
            </a:r>
          </a:p>
          <a:p>
            <a:pPr marL="898525" indent="-885825"/>
            <a:r>
              <a:rPr lang="ja-JP" altLang="en-US" sz="3200" dirty="0">
                <a:latin typeface="Times New Roman" panose="02020603050405020304" pitchFamily="18" charset="0"/>
                <a:cs typeface="Times New Roman" panose="02020603050405020304" pitchFamily="18" charset="0"/>
              </a:rPr>
              <a:t>　</a:t>
            </a:r>
            <a:r>
              <a:rPr lang="en-US" altLang="ja-JP" sz="3200" dirty="0">
                <a:latin typeface="Times New Roman" panose="02020603050405020304" pitchFamily="18" charset="0"/>
                <a:cs typeface="Times New Roman" panose="02020603050405020304" pitchFamily="18" charset="0"/>
              </a:rPr>
              <a:t>1) Relocate head office functions from the Tokyo metropolitan area to regional areas</a:t>
            </a:r>
          </a:p>
          <a:p>
            <a:pPr marL="898525" indent="-541338"/>
            <a:r>
              <a:rPr lang="en-US" altLang="ja-JP" sz="3200" dirty="0">
                <a:latin typeface="Times New Roman" panose="02020603050405020304" pitchFamily="18" charset="0"/>
                <a:cs typeface="Times New Roman" panose="02020603050405020304" pitchFamily="18" charset="0"/>
              </a:rPr>
              <a:t> 2) Developing cities with established public transportation systems, rather than relying on car use.</a:t>
            </a:r>
          </a:p>
        </p:txBody>
      </p:sp>
      <p:grpSp>
        <p:nvGrpSpPr>
          <p:cNvPr id="18" name="グループ化 17">
            <a:extLst>
              <a:ext uri="{FF2B5EF4-FFF2-40B4-BE49-F238E27FC236}">
                <a16:creationId xmlns:a16="http://schemas.microsoft.com/office/drawing/2014/main" id="{A692F677-3C55-9BB3-D54B-DEA16F8493B3}"/>
              </a:ext>
            </a:extLst>
          </p:cNvPr>
          <p:cNvGrpSpPr/>
          <p:nvPr/>
        </p:nvGrpSpPr>
        <p:grpSpPr>
          <a:xfrm>
            <a:off x="8805645" y="2633563"/>
            <a:ext cx="2605305" cy="4281870"/>
            <a:chOff x="8500844" y="2409309"/>
            <a:chExt cx="3199391" cy="4969864"/>
          </a:xfrm>
        </p:grpSpPr>
        <p:pic>
          <p:nvPicPr>
            <p:cNvPr id="12" name="図 11">
              <a:extLst>
                <a:ext uri="{FF2B5EF4-FFF2-40B4-BE49-F238E27FC236}">
                  <a16:creationId xmlns:a16="http://schemas.microsoft.com/office/drawing/2014/main" id="{9D7A4337-2B8D-9432-45A5-3D4DA133988E}"/>
                </a:ext>
              </a:extLst>
            </p:cNvPr>
            <p:cNvPicPr>
              <a:picLocks noChangeAspect="1"/>
            </p:cNvPicPr>
            <p:nvPr/>
          </p:nvPicPr>
          <p:blipFill>
            <a:blip r:embed="rId3"/>
            <a:stretch>
              <a:fillRect/>
            </a:stretch>
          </p:blipFill>
          <p:spPr>
            <a:xfrm>
              <a:off x="8500847" y="4058661"/>
              <a:ext cx="3046988" cy="3046988"/>
            </a:xfrm>
            <a:prstGeom prst="rect">
              <a:avLst/>
            </a:prstGeom>
          </p:spPr>
        </p:pic>
        <p:pic>
          <p:nvPicPr>
            <p:cNvPr id="14" name="図 13">
              <a:extLst>
                <a:ext uri="{FF2B5EF4-FFF2-40B4-BE49-F238E27FC236}">
                  <a16:creationId xmlns:a16="http://schemas.microsoft.com/office/drawing/2014/main" id="{87A50AC3-B5B8-8022-2C25-D60A1CE2A687}"/>
                </a:ext>
              </a:extLst>
            </p:cNvPr>
            <p:cNvPicPr>
              <a:picLocks noChangeAspect="1"/>
            </p:cNvPicPr>
            <p:nvPr/>
          </p:nvPicPr>
          <p:blipFill>
            <a:blip r:embed="rId4"/>
            <a:stretch>
              <a:fillRect/>
            </a:stretch>
          </p:blipFill>
          <p:spPr>
            <a:xfrm>
              <a:off x="8500844" y="2409309"/>
              <a:ext cx="3046989" cy="2163363"/>
            </a:xfrm>
            <a:prstGeom prst="rect">
              <a:avLst/>
            </a:prstGeom>
          </p:spPr>
        </p:pic>
        <p:sp>
          <p:nvSpPr>
            <p:cNvPr id="15" name="楕円 14">
              <a:extLst>
                <a:ext uri="{FF2B5EF4-FFF2-40B4-BE49-F238E27FC236}">
                  <a16:creationId xmlns:a16="http://schemas.microsoft.com/office/drawing/2014/main" id="{922362F2-65A2-FC84-8DFB-0ED54EC6C1D6}"/>
                </a:ext>
              </a:extLst>
            </p:cNvPr>
            <p:cNvSpPr/>
            <p:nvPr/>
          </p:nvSpPr>
          <p:spPr>
            <a:xfrm>
              <a:off x="8989143" y="2560545"/>
              <a:ext cx="1920516" cy="1851963"/>
            </a:xfrm>
            <a:prstGeom prst="ellipse">
              <a:avLst/>
            </a:prstGeom>
            <a:noFill/>
            <a:ln w="254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乗算記号 16">
              <a:extLst>
                <a:ext uri="{FF2B5EF4-FFF2-40B4-BE49-F238E27FC236}">
                  <a16:creationId xmlns:a16="http://schemas.microsoft.com/office/drawing/2014/main" id="{2D5CF04F-A4BA-2CAF-A1E0-A265049BEDE6}"/>
                </a:ext>
              </a:extLst>
            </p:cNvPr>
            <p:cNvSpPr/>
            <p:nvPr/>
          </p:nvSpPr>
          <p:spPr>
            <a:xfrm>
              <a:off x="8511125" y="4173043"/>
              <a:ext cx="3189110" cy="3206130"/>
            </a:xfrm>
            <a:prstGeom prst="mathMultiply">
              <a:avLst>
                <a:gd name="adj1" fmla="val 125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86838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A17B5B0-E57A-E247-DE41-7F20CD9CFD27}"/>
              </a:ext>
            </a:extLst>
          </p:cNvPr>
          <p:cNvPicPr>
            <a:picLocks noChangeAspect="1"/>
          </p:cNvPicPr>
          <p:nvPr/>
        </p:nvPicPr>
        <p:blipFill>
          <a:blip r:embed="rId3"/>
          <a:stretch>
            <a:fillRect/>
          </a:stretch>
        </p:blipFill>
        <p:spPr>
          <a:xfrm>
            <a:off x="0" y="0"/>
            <a:ext cx="12192000" cy="6858000"/>
          </a:xfrm>
          <a:prstGeom prst="rect">
            <a:avLst/>
          </a:prstGeom>
        </p:spPr>
      </p:pic>
      <p:sp>
        <p:nvSpPr>
          <p:cNvPr id="4" name="テキスト ボックス 3">
            <a:extLst>
              <a:ext uri="{FF2B5EF4-FFF2-40B4-BE49-F238E27FC236}">
                <a16:creationId xmlns:a16="http://schemas.microsoft.com/office/drawing/2014/main" id="{E7BCBC75-33D2-E0B2-3CFD-91F8323DA14B}"/>
              </a:ext>
            </a:extLst>
          </p:cNvPr>
          <p:cNvSpPr txBox="1"/>
          <p:nvPr/>
        </p:nvSpPr>
        <p:spPr>
          <a:xfrm>
            <a:off x="928239" y="5245100"/>
            <a:ext cx="10335522" cy="923330"/>
          </a:xfrm>
          <a:prstGeom prst="rect">
            <a:avLst/>
          </a:prstGeom>
          <a:noFill/>
        </p:spPr>
        <p:txBody>
          <a:bodyPr wrap="none" rtlCol="0">
            <a:spAutoFit/>
          </a:bodyPr>
          <a:lstStyle/>
          <a:p>
            <a:r>
              <a:rPr kumimoji="1" lang="en-US" altLang="ja-JP" sz="5400" b="1" dirty="0">
                <a:solidFill>
                  <a:schemeClr val="bg1"/>
                </a:solidFill>
                <a:latin typeface="Times New Roman" panose="02020603050405020304" pitchFamily="18" charset="0"/>
              </a:rPr>
              <a:t>Thank you for your kind attention</a:t>
            </a:r>
            <a:endParaRPr kumimoji="1" lang="ja-JP" altLang="en-US" sz="5400" b="1"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2727984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F434071-EF15-621D-F3DB-4EA67F82FBE3}"/>
              </a:ext>
            </a:extLst>
          </p:cNvPr>
          <p:cNvSpPr txBox="1"/>
          <p:nvPr/>
        </p:nvSpPr>
        <p:spPr>
          <a:xfrm>
            <a:off x="4399862" y="2921168"/>
            <a:ext cx="3392275" cy="1015663"/>
          </a:xfrm>
          <a:prstGeom prst="rect">
            <a:avLst/>
          </a:prstGeom>
          <a:noFill/>
        </p:spPr>
        <p:txBody>
          <a:bodyPr wrap="none" rtlCol="0">
            <a:spAutoFit/>
          </a:bodyPr>
          <a:lstStyle/>
          <a:p>
            <a:r>
              <a:rPr kumimoji="1" lang="en-US" altLang="ja-JP" sz="6000" b="1" dirty="0">
                <a:latin typeface="Times New Roman" panose="02020603050405020304" pitchFamily="18" charset="0"/>
              </a:rPr>
              <a:t>Appendix</a:t>
            </a:r>
            <a:endParaRPr kumimoji="1" lang="ja-JP" altLang="en-US" sz="6000" b="1" dirty="0">
              <a:latin typeface="Times New Roman" panose="02020603050405020304" pitchFamily="18" charset="0"/>
            </a:endParaRPr>
          </a:p>
        </p:txBody>
      </p:sp>
    </p:spTree>
    <p:extLst>
      <p:ext uri="{BB962C8B-B14F-4D97-AF65-F5344CB8AC3E}">
        <p14:creationId xmlns:p14="http://schemas.microsoft.com/office/powerpoint/2010/main" val="3570320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428AC-25EE-B6A6-E11C-562D2FBE64D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84AC5D2-75D8-5BF3-62AE-FA4423B2DA1B}"/>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71C86FD9-6CD7-B665-4394-9E7A46A135BA}"/>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1</a:t>
            </a:r>
            <a:endParaRPr kumimoji="1" lang="ja-JP" altLang="en-US" sz="3200" dirty="0">
              <a:latin typeface="Times New Roman" panose="02020603050405020304" pitchFamily="18" charset="0"/>
            </a:endParaRPr>
          </a:p>
        </p:txBody>
      </p:sp>
      <p:sp>
        <p:nvSpPr>
          <p:cNvPr id="9" name="テキスト ボックス 8">
            <a:extLst>
              <a:ext uri="{FF2B5EF4-FFF2-40B4-BE49-F238E27FC236}">
                <a16:creationId xmlns:a16="http://schemas.microsoft.com/office/drawing/2014/main" id="{7D9FEFBE-CF01-C1A9-C0C8-650A11023ED8}"/>
              </a:ext>
            </a:extLst>
          </p:cNvPr>
          <p:cNvSpPr txBox="1"/>
          <p:nvPr/>
        </p:nvSpPr>
        <p:spPr>
          <a:xfrm>
            <a:off x="-53116" y="5655953"/>
            <a:ext cx="5853525" cy="1200329"/>
          </a:xfrm>
          <a:prstGeom prst="rect">
            <a:avLst/>
          </a:prstGeom>
          <a:noFill/>
        </p:spPr>
        <p:txBody>
          <a:bodyPr wrap="square" rtlCol="0">
            <a:spAutoFit/>
          </a:bodyPr>
          <a:lstStyle/>
          <a:p>
            <a:pPr marL="1246188" indent="-1246188"/>
            <a:r>
              <a:rPr kumimoji="1" lang="en-US" altLang="ja-JP" sz="2400" dirty="0">
                <a:latin typeface="Times New Roman" panose="02020603050405020304" pitchFamily="18" charset="0"/>
              </a:rPr>
              <a:t>Figure a : </a:t>
            </a:r>
            <a:r>
              <a:rPr lang="en-US" altLang="ja-JP" sz="2400" dirty="0">
                <a:latin typeface="Times New Roman" panose="02020603050405020304" pitchFamily="18" charset="0"/>
              </a:rPr>
              <a:t>The number of migrants  from the Tokyo metropolitan area to each region and their composition ratios. </a:t>
            </a:r>
            <a:endParaRPr lang="ja-JP" altLang="en-US" sz="2400" dirty="0">
              <a:latin typeface="Times New Roman" panose="02020603050405020304" pitchFamily="18" charset="0"/>
            </a:endParaRPr>
          </a:p>
        </p:txBody>
      </p:sp>
      <p:sp>
        <p:nvSpPr>
          <p:cNvPr id="14" name="テキスト ボックス 13">
            <a:extLst>
              <a:ext uri="{FF2B5EF4-FFF2-40B4-BE49-F238E27FC236}">
                <a16:creationId xmlns:a16="http://schemas.microsoft.com/office/drawing/2014/main" id="{D8BA0933-E50E-7872-BCAD-D1F67D56C550}"/>
              </a:ext>
            </a:extLst>
          </p:cNvPr>
          <p:cNvSpPr txBox="1"/>
          <p:nvPr/>
        </p:nvSpPr>
        <p:spPr>
          <a:xfrm>
            <a:off x="5637869" y="885844"/>
            <a:ext cx="6231939" cy="2062103"/>
          </a:xfrm>
          <a:prstGeom prst="rect">
            <a:avLst/>
          </a:prstGeom>
          <a:noFill/>
        </p:spPr>
        <p:txBody>
          <a:bodyPr wrap="square" rtlCol="0">
            <a:spAutoFit/>
          </a:bodyPr>
          <a:lstStyle/>
          <a:p>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&lt; Largest migrant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p</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opulation &gt; </a:t>
            </a:r>
          </a:p>
          <a:p>
            <a:r>
              <a:rPr lang="en-US" altLang="ja-JP" sz="3200" dirty="0">
                <a:latin typeface="Times New Roman" panose="02020603050405020304" pitchFamily="18" charset="0"/>
                <a:ea typeface="游明朝" panose="02020400000000000000" pitchFamily="18" charset="-128"/>
                <a:cs typeface="Arial" panose="020B0604020202020204" pitchFamily="34" charset="0"/>
              </a:rPr>
              <a:t>    </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Chubu area</a:t>
            </a:r>
          </a:p>
          <a:p>
            <a:r>
              <a:rPr lang="ja-JP" altLang="en-US" sz="3200" dirty="0">
                <a:latin typeface="Times New Roman" panose="02020603050405020304" pitchFamily="18" charset="0"/>
                <a:ea typeface="游明朝" panose="02020400000000000000" pitchFamily="18" charset="-128"/>
                <a:cs typeface="Arial" panose="020B0604020202020204" pitchFamily="34" charset="0"/>
              </a:rPr>
              <a:t>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 Good </a:t>
            </a:r>
            <a:r>
              <a:rPr lang="en-US" altLang="ja-JP" sz="3200" dirty="0">
                <a:latin typeface="Times New Roman" panose="02020603050405020304" pitchFamily="18" charset="0"/>
              </a:rPr>
              <a:t>accessibility </a:t>
            </a:r>
          </a:p>
          <a:p>
            <a:r>
              <a:rPr lang="ja-JP" altLang="en-US" sz="3200" dirty="0">
                <a:latin typeface="Times New Roman" panose="02020603050405020304" pitchFamily="18" charset="0"/>
              </a:rPr>
              <a:t>　</a:t>
            </a:r>
            <a:r>
              <a:rPr lang="en-US" altLang="ja-JP" sz="3200" dirty="0">
                <a:latin typeface="Times New Roman" panose="02020603050405020304" pitchFamily="18" charset="0"/>
              </a:rPr>
              <a:t>- Large industrial scale</a:t>
            </a:r>
            <a:endParaRPr kumimoji="1" lang="ja-JP" altLang="en-US" sz="3200" b="1" dirty="0">
              <a:solidFill>
                <a:srgbClr val="C00000"/>
              </a:solidFill>
              <a:latin typeface="Times New Roman" panose="02020603050405020304" pitchFamily="18" charset="0"/>
            </a:endParaRPr>
          </a:p>
        </p:txBody>
      </p:sp>
      <p:pic>
        <p:nvPicPr>
          <p:cNvPr id="16" name="図 15">
            <a:extLst>
              <a:ext uri="{FF2B5EF4-FFF2-40B4-BE49-F238E27FC236}">
                <a16:creationId xmlns:a16="http://schemas.microsoft.com/office/drawing/2014/main" id="{086E08B6-D6FC-CC81-5588-FAF33998A46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625276" y="3171944"/>
            <a:ext cx="1553537" cy="1269531"/>
          </a:xfrm>
          <a:prstGeom prst="rect">
            <a:avLst/>
          </a:prstGeom>
        </p:spPr>
      </p:pic>
      <p:pic>
        <p:nvPicPr>
          <p:cNvPr id="20" name="図 19">
            <a:extLst>
              <a:ext uri="{FF2B5EF4-FFF2-40B4-BE49-F238E27FC236}">
                <a16:creationId xmlns:a16="http://schemas.microsoft.com/office/drawing/2014/main" id="{FA446090-A653-F083-4CBA-CD09EF3DD9C4}"/>
              </a:ext>
            </a:extLst>
          </p:cNvPr>
          <p:cNvPicPr>
            <a:picLocks noChangeAspect="1"/>
          </p:cNvPicPr>
          <p:nvPr/>
        </p:nvPicPr>
        <p:blipFill>
          <a:blip r:embed="rId4"/>
          <a:stretch>
            <a:fillRect/>
          </a:stretch>
        </p:blipFill>
        <p:spPr>
          <a:xfrm>
            <a:off x="9715784" y="2947947"/>
            <a:ext cx="2791011" cy="1569944"/>
          </a:xfrm>
          <a:prstGeom prst="rect">
            <a:avLst/>
          </a:prstGeom>
        </p:spPr>
      </p:pic>
      <p:pic>
        <p:nvPicPr>
          <p:cNvPr id="25" name="図 24">
            <a:extLst>
              <a:ext uri="{FF2B5EF4-FFF2-40B4-BE49-F238E27FC236}">
                <a16:creationId xmlns:a16="http://schemas.microsoft.com/office/drawing/2014/main" id="{12D04F61-0ED6-F116-2AFE-22974BA62C3F}"/>
              </a:ext>
            </a:extLst>
          </p:cNvPr>
          <p:cNvPicPr>
            <a:picLocks noChangeAspect="1"/>
          </p:cNvPicPr>
          <p:nvPr/>
        </p:nvPicPr>
        <p:blipFill>
          <a:blip r:embed="rId5"/>
          <a:stretch>
            <a:fillRect/>
          </a:stretch>
        </p:blipFill>
        <p:spPr>
          <a:xfrm>
            <a:off x="6011934" y="3065490"/>
            <a:ext cx="2223662" cy="1482441"/>
          </a:xfrm>
          <a:prstGeom prst="rect">
            <a:avLst/>
          </a:prstGeom>
        </p:spPr>
      </p:pic>
      <p:sp>
        <p:nvSpPr>
          <p:cNvPr id="26" name="テキスト ボックス 25">
            <a:extLst>
              <a:ext uri="{FF2B5EF4-FFF2-40B4-BE49-F238E27FC236}">
                <a16:creationId xmlns:a16="http://schemas.microsoft.com/office/drawing/2014/main" id="{462D8235-FD5B-08A9-4F1A-2D6DC6C98650}"/>
              </a:ext>
            </a:extLst>
          </p:cNvPr>
          <p:cNvSpPr txBox="1"/>
          <p:nvPr/>
        </p:nvSpPr>
        <p:spPr>
          <a:xfrm>
            <a:off x="5637869" y="4655052"/>
            <a:ext cx="6968641" cy="2062103"/>
          </a:xfrm>
          <a:prstGeom prst="rect">
            <a:avLst/>
          </a:prstGeom>
          <a:noFill/>
        </p:spPr>
        <p:txBody>
          <a:bodyPr wrap="square" rtlCol="0">
            <a:spAutoFit/>
          </a:bodyPr>
          <a:lstStyle/>
          <a:p>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&lt; Second largest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m</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igrant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p</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opulation &gt;   </a:t>
            </a:r>
          </a:p>
          <a:p>
            <a:r>
              <a:rPr lang="en-US" altLang="ja-JP" sz="3200" dirty="0">
                <a:latin typeface="Times New Roman" panose="02020603050405020304" pitchFamily="18" charset="0"/>
                <a:ea typeface="游明朝" panose="02020400000000000000" pitchFamily="18" charset="-128"/>
                <a:cs typeface="Arial" panose="020B0604020202020204" pitchFamily="34" charset="0"/>
              </a:rPr>
              <a:t>    </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Kansai area</a:t>
            </a:r>
          </a:p>
          <a:p>
            <a:r>
              <a:rPr lang="ja-JP" altLang="en-US" sz="3200" dirty="0">
                <a:latin typeface="Times New Roman" panose="02020603050405020304" pitchFamily="18" charset="0"/>
                <a:ea typeface="游明朝" panose="02020400000000000000" pitchFamily="18" charset="-128"/>
                <a:cs typeface="Arial" panose="020B0604020202020204" pitchFamily="34" charset="0"/>
              </a:rPr>
              <a:t>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 </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3 major cities</a:t>
            </a:r>
          </a:p>
          <a:p>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      (Osaka, Kyoto and Kobe) </a:t>
            </a:r>
            <a:endParaRPr kumimoji="1" lang="ja-JP" altLang="en-US" sz="3200" b="1" dirty="0">
              <a:solidFill>
                <a:srgbClr val="C00000"/>
              </a:solidFill>
              <a:latin typeface="Times New Roman" panose="02020603050405020304" pitchFamily="18" charset="0"/>
            </a:endParaRPr>
          </a:p>
        </p:txBody>
      </p:sp>
      <p:graphicFrame>
        <p:nvGraphicFramePr>
          <p:cNvPr id="11" name="グラフ 10">
            <a:extLst>
              <a:ext uri="{FF2B5EF4-FFF2-40B4-BE49-F238E27FC236}">
                <a16:creationId xmlns:a16="http://schemas.microsoft.com/office/drawing/2014/main" id="{32B3B7A8-6EA0-1D9B-59DF-836E8E551CF6}"/>
              </a:ext>
            </a:extLst>
          </p:cNvPr>
          <p:cNvGraphicFramePr>
            <a:graphicFrameLocks/>
          </p:cNvGraphicFramePr>
          <p:nvPr/>
        </p:nvGraphicFramePr>
        <p:xfrm>
          <a:off x="280606" y="981843"/>
          <a:ext cx="5692596" cy="4800259"/>
        </p:xfrm>
        <a:graphic>
          <a:graphicData uri="http://schemas.openxmlformats.org/drawingml/2006/chart">
            <c:chart xmlns:c="http://schemas.openxmlformats.org/drawingml/2006/chart" xmlns:r="http://schemas.openxmlformats.org/officeDocument/2006/relationships" r:id="rId6"/>
          </a:graphicData>
        </a:graphic>
      </p:graphicFrame>
      <p:sp>
        <p:nvSpPr>
          <p:cNvPr id="12" name="テキスト ボックス 11">
            <a:extLst>
              <a:ext uri="{FF2B5EF4-FFF2-40B4-BE49-F238E27FC236}">
                <a16:creationId xmlns:a16="http://schemas.microsoft.com/office/drawing/2014/main" id="{4EA43E7A-2896-05D9-F6F3-6CF556BC091D}"/>
              </a:ext>
            </a:extLst>
          </p:cNvPr>
          <p:cNvSpPr txBox="1"/>
          <p:nvPr/>
        </p:nvSpPr>
        <p:spPr>
          <a:xfrm>
            <a:off x="2077646" y="2398485"/>
            <a:ext cx="1665841" cy="707886"/>
          </a:xfrm>
          <a:prstGeom prst="rect">
            <a:avLst/>
          </a:prstGeom>
          <a:noFill/>
        </p:spPr>
        <p:txBody>
          <a:bodyPr wrap="none" rtlCol="0">
            <a:spAutoFit/>
          </a:bodyPr>
          <a:lstStyle/>
          <a:p>
            <a:pPr algn="ctr"/>
            <a:r>
              <a:rPr lang="it-IT" altLang="ja-JP" sz="2000" b="1" dirty="0">
                <a:latin typeface="Times New Roman" panose="02020603050405020304" pitchFamily="18" charset="0"/>
              </a:rPr>
              <a:t>10,000 people</a:t>
            </a:r>
          </a:p>
          <a:p>
            <a:pPr algn="ctr"/>
            <a:r>
              <a:rPr lang="it-IT" altLang="ja-JP" sz="2000" b="1" dirty="0">
                <a:latin typeface="Times New Roman" panose="02020603050405020304" pitchFamily="18" charset="0"/>
              </a:rPr>
              <a:t> in total</a:t>
            </a:r>
            <a:endParaRPr kumimoji="1" lang="ja-JP" altLang="en-US" sz="2000" b="1" dirty="0">
              <a:latin typeface="Times New Roman" panose="02020603050405020304" pitchFamily="18" charset="0"/>
              <a:ea typeface="ＭＳ 明朝" panose="02020609040205080304" pitchFamily="17" charset="-128"/>
            </a:endParaRPr>
          </a:p>
        </p:txBody>
      </p:sp>
      <p:sp>
        <p:nvSpPr>
          <p:cNvPr id="5" name="テキスト ボックス 4">
            <a:extLst>
              <a:ext uri="{FF2B5EF4-FFF2-40B4-BE49-F238E27FC236}">
                <a16:creationId xmlns:a16="http://schemas.microsoft.com/office/drawing/2014/main" id="{8EA49B19-E1FD-A19D-83BD-024D337C910E}"/>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spTree>
    <p:extLst>
      <p:ext uri="{BB962C8B-B14F-4D97-AF65-F5344CB8AC3E}">
        <p14:creationId xmlns:p14="http://schemas.microsoft.com/office/powerpoint/2010/main" val="3250562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C03CA-4CC6-0D08-C2D4-339DFDBB590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93C66D7-AD70-A707-B233-D6DCE629BB91}"/>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CFDF9A2A-A244-1FDC-1911-CCFA635FC55B}"/>
              </a:ext>
            </a:extLst>
          </p:cNvPr>
          <p:cNvSpPr txBox="1"/>
          <p:nvPr/>
        </p:nvSpPr>
        <p:spPr>
          <a:xfrm>
            <a:off x="11700235" y="61554"/>
            <a:ext cx="389850" cy="584775"/>
          </a:xfrm>
          <a:prstGeom prst="rect">
            <a:avLst/>
          </a:prstGeom>
          <a:noFill/>
        </p:spPr>
        <p:txBody>
          <a:bodyPr wrap="none" rtlCol="0">
            <a:spAutoFit/>
          </a:bodyPr>
          <a:lstStyle/>
          <a:p>
            <a:r>
              <a:rPr lang="en-US" altLang="ja-JP" sz="3200" dirty="0">
                <a:latin typeface="Times New Roman" panose="02020603050405020304" pitchFamily="18" charset="0"/>
              </a:rPr>
              <a:t>2</a:t>
            </a:r>
            <a:endParaRPr kumimoji="1" lang="ja-JP" altLang="en-US" sz="3200" dirty="0">
              <a:latin typeface="Times New Roman" panose="02020603050405020304" pitchFamily="18" charset="0"/>
            </a:endParaRPr>
          </a:p>
        </p:txBody>
      </p:sp>
      <p:pic>
        <p:nvPicPr>
          <p:cNvPr id="7" name="図 6">
            <a:extLst>
              <a:ext uri="{FF2B5EF4-FFF2-40B4-BE49-F238E27FC236}">
                <a16:creationId xmlns:a16="http://schemas.microsoft.com/office/drawing/2014/main" id="{FEC42AC4-3412-120C-6B3F-593F623087D8}"/>
              </a:ext>
            </a:extLst>
          </p:cNvPr>
          <p:cNvPicPr>
            <a:picLocks noChangeAspect="1"/>
          </p:cNvPicPr>
          <p:nvPr/>
        </p:nvPicPr>
        <p:blipFill>
          <a:blip r:embed="rId3"/>
          <a:stretch>
            <a:fillRect/>
          </a:stretch>
        </p:blipFill>
        <p:spPr>
          <a:xfrm>
            <a:off x="-935514" y="1200311"/>
            <a:ext cx="6805463" cy="4179047"/>
          </a:xfrm>
          <a:prstGeom prst="rect">
            <a:avLst/>
          </a:prstGeom>
        </p:spPr>
      </p:pic>
      <p:sp>
        <p:nvSpPr>
          <p:cNvPr id="10" name="テキスト ボックス 9">
            <a:extLst>
              <a:ext uri="{FF2B5EF4-FFF2-40B4-BE49-F238E27FC236}">
                <a16:creationId xmlns:a16="http://schemas.microsoft.com/office/drawing/2014/main" id="{BCACE9D2-BCFC-2255-0C4A-813A5B6F7BC0}"/>
              </a:ext>
            </a:extLst>
          </p:cNvPr>
          <p:cNvSpPr txBox="1"/>
          <p:nvPr/>
        </p:nvSpPr>
        <p:spPr>
          <a:xfrm>
            <a:off x="25789" y="5305063"/>
            <a:ext cx="6070211" cy="1015663"/>
          </a:xfrm>
          <a:prstGeom prst="rect">
            <a:avLst/>
          </a:prstGeom>
          <a:noFill/>
        </p:spPr>
        <p:txBody>
          <a:bodyPr wrap="square" rtlCol="0">
            <a:spAutoFit/>
          </a:bodyPr>
          <a:lstStyle/>
          <a:p>
            <a:pPr marL="1069975" indent="-1069975"/>
            <a:r>
              <a:rPr kumimoji="1" lang="en-US" altLang="ja-JP" sz="2000" dirty="0">
                <a:latin typeface="Times New Roman" panose="02020603050405020304" pitchFamily="18" charset="0"/>
              </a:rPr>
              <a:t>Figure </a:t>
            </a:r>
            <a:r>
              <a:rPr lang="en-US" altLang="ja-JP" sz="2000" dirty="0">
                <a:latin typeface="Times New Roman" panose="02020603050405020304" pitchFamily="18" charset="0"/>
              </a:rPr>
              <a:t>b</a:t>
            </a:r>
            <a:r>
              <a:rPr kumimoji="1" lang="en-US" altLang="ja-JP" sz="2000" dirty="0">
                <a:latin typeface="Times New Roman" panose="02020603050405020304" pitchFamily="18" charset="0"/>
              </a:rPr>
              <a:t> : T</a:t>
            </a:r>
            <a:r>
              <a:rPr lang="en-US" altLang="ja-JP" sz="2000" dirty="0">
                <a:latin typeface="Times New Roman" panose="02020603050405020304" pitchFamily="18" charset="0"/>
              </a:rPr>
              <a:t>he number of migrants from the Tokyo metropolitan area by age group and gender, together with their composition ratios.</a:t>
            </a:r>
            <a:endParaRPr kumimoji="1" lang="ja-JP" altLang="en-US" sz="2000" dirty="0">
              <a:latin typeface="Times New Roman" panose="02020603050405020304" pitchFamily="18" charset="0"/>
            </a:endParaRPr>
          </a:p>
        </p:txBody>
      </p:sp>
      <p:sp>
        <p:nvSpPr>
          <p:cNvPr id="6" name="テキスト ボックス 5">
            <a:extLst>
              <a:ext uri="{FF2B5EF4-FFF2-40B4-BE49-F238E27FC236}">
                <a16:creationId xmlns:a16="http://schemas.microsoft.com/office/drawing/2014/main" id="{9F2E7939-05AD-4DD3-F004-06667D7549ED}"/>
              </a:ext>
            </a:extLst>
          </p:cNvPr>
          <p:cNvSpPr txBox="1"/>
          <p:nvPr/>
        </p:nvSpPr>
        <p:spPr>
          <a:xfrm>
            <a:off x="6066255" y="1398285"/>
            <a:ext cx="6125745" cy="2554545"/>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cs typeface="Times New Roman" panose="02020603050405020304" pitchFamily="18" charset="0"/>
              </a:rPr>
              <a:t>Aged 20–29 and 30–39 account for large shares.</a:t>
            </a:r>
          </a:p>
          <a:p>
            <a:pPr marL="457200" indent="-457200">
              <a:buFont typeface="Arial" panose="020B0604020202020204" pitchFamily="34" charset="0"/>
              <a:buChar char="•"/>
            </a:pPr>
            <a:r>
              <a:rPr lang="it-IT" altLang="ja-JP" sz="3200" dirty="0">
                <a:latin typeface="Times New Roman" panose="02020603050405020304" pitchFamily="18" charset="0"/>
                <a:cs typeface="Times New Roman" panose="02020603050405020304" pitchFamily="18" charset="0"/>
              </a:rPr>
              <a:t>This is considered to </a:t>
            </a:r>
            <a:r>
              <a:rPr lang="it-IT" altLang="ja-JP" sz="3200" dirty="0">
                <a:solidFill>
                  <a:srgbClr val="C00000"/>
                </a:solidFill>
                <a:latin typeface="Times New Roman" panose="02020603050405020304" pitchFamily="18" charset="0"/>
                <a:cs typeface="Times New Roman" panose="02020603050405020304" pitchFamily="18" charset="0"/>
              </a:rPr>
              <a:t>life-stage events,</a:t>
            </a:r>
            <a:r>
              <a:rPr lang="it-IT" altLang="ja-JP" sz="3200" dirty="0">
                <a:latin typeface="Times New Roman" panose="02020603050405020304" pitchFamily="18" charset="0"/>
                <a:cs typeface="Times New Roman" panose="02020603050405020304" pitchFamily="18" charset="0"/>
              </a:rPr>
              <a:t> such as </a:t>
            </a:r>
            <a:r>
              <a:rPr lang="it-IT" altLang="ja-JP" sz="3200" dirty="0">
                <a:solidFill>
                  <a:srgbClr val="C00000"/>
                </a:solidFill>
                <a:latin typeface="Times New Roman" panose="02020603050405020304" pitchFamily="18" charset="0"/>
                <a:cs typeface="Times New Roman" panose="02020603050405020304" pitchFamily="18" charset="0"/>
              </a:rPr>
              <a:t>U-turn employment and job transfers</a:t>
            </a:r>
            <a:r>
              <a:rPr lang="it-IT" altLang="ja-JP" sz="3200" dirty="0">
                <a:latin typeface="Times New Roman" panose="02020603050405020304" pitchFamily="18" charset="0"/>
                <a:cs typeface="Times New Roman" panose="02020603050405020304" pitchFamily="18" charset="0"/>
              </a:rPr>
              <a:t>.</a:t>
            </a:r>
            <a:endParaRPr kumimoji="1" lang="ja-JP" altLang="en-US" sz="3200" b="1" dirty="0">
              <a:solidFill>
                <a:srgbClr val="C00000"/>
              </a:solidFill>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6038508B-FF1D-3CE7-5242-F21686678833}"/>
              </a:ext>
            </a:extLst>
          </p:cNvPr>
          <p:cNvSpPr txBox="1"/>
          <p:nvPr/>
        </p:nvSpPr>
        <p:spPr>
          <a:xfrm>
            <a:off x="6066254" y="4575870"/>
            <a:ext cx="6125746" cy="2062103"/>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Men account for a larger share</a:t>
            </a:r>
            <a:r>
              <a:rPr lang="en-US" altLang="ja-JP" sz="32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altLang="ja-JP" sz="3200" dirty="0">
                <a:latin typeface="Times New Roman" panose="02020603050405020304" pitchFamily="18" charset="0"/>
              </a:rPr>
              <a:t>This may also be due to </a:t>
            </a:r>
            <a:r>
              <a:rPr lang="en-US" altLang="ja-JP" sz="3200" dirty="0">
                <a:solidFill>
                  <a:srgbClr val="C00000"/>
                </a:solidFill>
                <a:latin typeface="Times New Roman" panose="02020603050405020304" pitchFamily="18" charset="0"/>
              </a:rPr>
              <a:t>work-related reasons</a:t>
            </a:r>
            <a:r>
              <a:rPr lang="en-US" altLang="ja-JP" sz="3200" dirty="0">
                <a:latin typeface="Times New Roman" panose="02020603050405020304" pitchFamily="18" charset="0"/>
              </a:rPr>
              <a:t>, such as job transfers.</a:t>
            </a:r>
            <a:endParaRPr lang="ja-JP" altLang="ja-JP" sz="3200" dirty="0">
              <a:latin typeface="Times New Roman" panose="02020603050405020304" pitchFamily="18" charset="0"/>
            </a:endParaRPr>
          </a:p>
        </p:txBody>
      </p:sp>
      <p:sp>
        <p:nvSpPr>
          <p:cNvPr id="5" name="テキスト ボックス 4">
            <a:extLst>
              <a:ext uri="{FF2B5EF4-FFF2-40B4-BE49-F238E27FC236}">
                <a16:creationId xmlns:a16="http://schemas.microsoft.com/office/drawing/2014/main" id="{438267AE-4AB1-2B19-2756-53309DB66435}"/>
              </a:ext>
            </a:extLst>
          </p:cNvPr>
          <p:cNvSpPr txBox="1"/>
          <p:nvPr/>
        </p:nvSpPr>
        <p:spPr>
          <a:xfrm>
            <a:off x="5962985" y="834283"/>
            <a:ext cx="2733249" cy="584775"/>
          </a:xfrm>
          <a:prstGeom prst="rect">
            <a:avLst/>
          </a:prstGeom>
          <a:noFill/>
        </p:spPr>
        <p:txBody>
          <a:bodyPr wrap="none" rtlCol="0">
            <a:spAutoFit/>
          </a:bodyPr>
          <a:lstStyle/>
          <a:p>
            <a:r>
              <a:rPr kumimoji="1" lang="en-US" altLang="ja-US" sz="3200" dirty="0">
                <a:latin typeface="Times New Roman" panose="02020603050405020304" pitchFamily="18" charset="0"/>
                <a:cs typeface="Times New Roman" panose="02020603050405020304" pitchFamily="18" charset="0"/>
              </a:rPr>
              <a:t>&lt; Age groups &gt;</a:t>
            </a:r>
            <a:endParaRPr kumimoji="1" lang="ja-US" altLang="en-US" sz="3200" dirty="0">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1795701B-A5C9-A458-18EE-31044060FBCA}"/>
              </a:ext>
            </a:extLst>
          </p:cNvPr>
          <p:cNvSpPr txBox="1"/>
          <p:nvPr/>
        </p:nvSpPr>
        <p:spPr>
          <a:xfrm>
            <a:off x="5962984" y="4097248"/>
            <a:ext cx="2060179" cy="584775"/>
          </a:xfrm>
          <a:prstGeom prst="rect">
            <a:avLst/>
          </a:prstGeom>
          <a:noFill/>
        </p:spPr>
        <p:txBody>
          <a:bodyPr wrap="none" rtlCol="0">
            <a:spAutoFit/>
          </a:bodyPr>
          <a:lstStyle/>
          <a:p>
            <a:r>
              <a:rPr kumimoji="1" lang="en-US" altLang="ja-US" sz="3200" dirty="0">
                <a:latin typeface="Times New Roman" panose="02020603050405020304" pitchFamily="18" charset="0"/>
                <a:cs typeface="Times New Roman" panose="02020603050405020304" pitchFamily="18" charset="0"/>
              </a:rPr>
              <a:t>&lt; Gender &gt;</a:t>
            </a:r>
            <a:endParaRPr kumimoji="1" lang="ja-US" altLang="en-US" sz="3200" dirty="0">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D3CE9D7C-A4FB-F4A5-36E3-D318DEF52F05}"/>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spTree>
    <p:extLst>
      <p:ext uri="{BB962C8B-B14F-4D97-AF65-F5344CB8AC3E}">
        <p14:creationId xmlns:p14="http://schemas.microsoft.com/office/powerpoint/2010/main" val="828801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A6A44-28F0-9048-2904-6FDC5DCC3B9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479E917-3B48-9BB6-9A06-0E30036186C2}"/>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78FD02AE-2AE1-9C8E-D1AA-F415C56CAFC3}"/>
              </a:ext>
            </a:extLst>
          </p:cNvPr>
          <p:cNvSpPr txBox="1"/>
          <p:nvPr/>
        </p:nvSpPr>
        <p:spPr>
          <a:xfrm>
            <a:off x="11700235" y="61554"/>
            <a:ext cx="389850" cy="584775"/>
          </a:xfrm>
          <a:prstGeom prst="rect">
            <a:avLst/>
          </a:prstGeom>
          <a:noFill/>
        </p:spPr>
        <p:txBody>
          <a:bodyPr wrap="none" rtlCol="0">
            <a:spAutoFit/>
          </a:bodyPr>
          <a:lstStyle/>
          <a:p>
            <a:r>
              <a:rPr lang="en-US" altLang="ja-JP" sz="3200" dirty="0">
                <a:latin typeface="Times New Roman" panose="02020603050405020304" pitchFamily="18" charset="0"/>
              </a:rPr>
              <a:t>3</a:t>
            </a:r>
            <a:endParaRPr kumimoji="1" lang="ja-JP" altLang="en-US" sz="3200" dirty="0">
              <a:latin typeface="Times New Roman" panose="02020603050405020304" pitchFamily="18" charset="0"/>
            </a:endParaRPr>
          </a:p>
        </p:txBody>
      </p:sp>
      <p:sp>
        <p:nvSpPr>
          <p:cNvPr id="7" name="テキスト ボックス 6">
            <a:extLst>
              <a:ext uri="{FF2B5EF4-FFF2-40B4-BE49-F238E27FC236}">
                <a16:creationId xmlns:a16="http://schemas.microsoft.com/office/drawing/2014/main" id="{0621DFA2-1B10-7395-6D87-1EBABB9F364D}"/>
              </a:ext>
            </a:extLst>
          </p:cNvPr>
          <p:cNvSpPr txBox="1"/>
          <p:nvPr/>
        </p:nvSpPr>
        <p:spPr>
          <a:xfrm>
            <a:off x="562099" y="5466124"/>
            <a:ext cx="5533901" cy="400110"/>
          </a:xfrm>
          <a:prstGeom prst="rect">
            <a:avLst/>
          </a:prstGeom>
          <a:noFill/>
        </p:spPr>
        <p:txBody>
          <a:bodyPr wrap="square" rtlCol="0">
            <a:spAutoFit/>
          </a:bodyPr>
          <a:lstStyle/>
          <a:p>
            <a:r>
              <a:rPr kumimoji="1" lang="en-US" altLang="ja-JP" sz="2000" dirty="0">
                <a:latin typeface="Times New Roman" panose="02020603050405020304" pitchFamily="18" charset="0"/>
              </a:rPr>
              <a:t>Figure c : Average income by age and gende</a:t>
            </a:r>
            <a:r>
              <a:rPr lang="en-US" altLang="ja-JP" sz="2000" dirty="0">
                <a:latin typeface="Times New Roman" panose="02020603050405020304" pitchFamily="18" charset="0"/>
              </a:rPr>
              <a:t>r group.</a:t>
            </a:r>
            <a:endParaRPr kumimoji="1" lang="ja-JP" altLang="en-US" sz="2000" dirty="0">
              <a:latin typeface="Times New Roman" panose="02020603050405020304" pitchFamily="18" charset="0"/>
            </a:endParaRPr>
          </a:p>
        </p:txBody>
      </p:sp>
      <p:sp>
        <p:nvSpPr>
          <p:cNvPr id="9" name="テキスト ボックス 8">
            <a:extLst>
              <a:ext uri="{FF2B5EF4-FFF2-40B4-BE49-F238E27FC236}">
                <a16:creationId xmlns:a16="http://schemas.microsoft.com/office/drawing/2014/main" id="{8172B7F6-0821-2957-F172-1EC651895397}"/>
              </a:ext>
            </a:extLst>
          </p:cNvPr>
          <p:cNvSpPr txBox="1"/>
          <p:nvPr/>
        </p:nvSpPr>
        <p:spPr>
          <a:xfrm>
            <a:off x="6570619" y="1263660"/>
            <a:ext cx="5427133" cy="3046988"/>
          </a:xfrm>
          <a:prstGeom prst="rect">
            <a:avLst/>
          </a:prstGeom>
          <a:noFill/>
        </p:spPr>
        <p:txBody>
          <a:bodyPr wrap="square" rtlCol="0">
            <a:spAutoFit/>
          </a:bodyPr>
          <a:lstStyle/>
          <a:p>
            <a:r>
              <a:rPr kumimoji="1" lang="en-US" altLang="ja-JP" sz="3200" dirty="0">
                <a:latin typeface="Times New Roman" panose="02020603050405020304" pitchFamily="18" charset="0"/>
                <a:cs typeface="Times New Roman" panose="02020603050405020304" pitchFamily="18" charset="0"/>
              </a:rPr>
              <a:t>&lt;</a:t>
            </a:r>
            <a:r>
              <a:rPr kumimoji="1" lang="en-US" altLang="ja-JP" sz="3200" dirty="0">
                <a:solidFill>
                  <a:srgbClr val="0070C0"/>
                </a:solidFill>
                <a:latin typeface="Times New Roman" panose="02020603050405020304" pitchFamily="18" charset="0"/>
                <a:cs typeface="Times New Roman" panose="02020603050405020304" pitchFamily="18" charset="0"/>
              </a:rPr>
              <a:t> </a:t>
            </a:r>
            <a:r>
              <a:rPr lang="en-US" altLang="ja-JP" sz="3200" dirty="0">
                <a:highlight>
                  <a:srgbClr val="00FFFF"/>
                </a:highlight>
                <a:latin typeface="Times New Roman" panose="02020603050405020304" pitchFamily="18" charset="0"/>
                <a:cs typeface="Times New Roman" panose="02020603050405020304" pitchFamily="18" charset="0"/>
              </a:rPr>
              <a:t>Male</a:t>
            </a:r>
            <a:r>
              <a:rPr lang="en-US" altLang="ja-JP" sz="3200" dirty="0">
                <a:solidFill>
                  <a:srgbClr val="0070C0"/>
                </a:solidFill>
                <a:latin typeface="Times New Roman" panose="02020603050405020304" pitchFamily="18" charset="0"/>
                <a:cs typeface="Times New Roman" panose="02020603050405020304" pitchFamily="18" charset="0"/>
              </a:rPr>
              <a:t> </a:t>
            </a:r>
            <a:r>
              <a:rPr lang="en-US" altLang="ja-JP" sz="3200" dirty="0">
                <a:latin typeface="Times New Roman" panose="02020603050405020304" pitchFamily="18" charset="0"/>
                <a:cs typeface="Times New Roman" panose="02020603050405020304" pitchFamily="18" charset="0"/>
              </a:rPr>
              <a:t>&gt;</a:t>
            </a:r>
            <a:endParaRPr kumimoji="1" lang="en-US" altLang="ja-JP" sz="3200" dirty="0">
              <a:latin typeface="Times New Roman" panose="02020603050405020304" pitchFamily="18" charset="0"/>
              <a:cs typeface="Times New Roman" panose="02020603050405020304" pitchFamily="18" charset="0"/>
            </a:endParaRPr>
          </a:p>
          <a:p>
            <a:r>
              <a:rPr lang="en-US" altLang="ja-JP" sz="3200" dirty="0">
                <a:latin typeface="Times New Roman" panose="02020603050405020304" pitchFamily="18" charset="0"/>
                <a:cs typeface="Times New Roman" panose="02020603050405020304" pitchFamily="18" charset="0"/>
              </a:rPr>
              <a:t>Male’s income </a:t>
            </a:r>
            <a:r>
              <a:rPr lang="en-US" altLang="ja-JP" sz="3200" dirty="0">
                <a:solidFill>
                  <a:srgbClr val="C00000"/>
                </a:solidFill>
                <a:latin typeface="Times New Roman" panose="02020603050405020304" pitchFamily="18" charset="0"/>
                <a:cs typeface="Times New Roman" panose="02020603050405020304" pitchFamily="18" charset="0"/>
              </a:rPr>
              <a:t>gradually increases</a:t>
            </a:r>
            <a:r>
              <a:rPr lang="en-US" altLang="ja-JP" sz="3200" dirty="0">
                <a:latin typeface="Times New Roman" panose="02020603050405020304" pitchFamily="18" charset="0"/>
                <a:cs typeface="Times New Roman" panose="02020603050405020304" pitchFamily="18" charset="0"/>
              </a:rPr>
              <a:t> up to the 50-59 age group due to the Japanese seniority-based employment system.</a:t>
            </a:r>
            <a:endParaRPr kumimoji="1" lang="ja-JP" altLang="en-US" sz="320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C227E017-3F22-A3BB-71FC-52C0E9E41D17}"/>
              </a:ext>
            </a:extLst>
          </p:cNvPr>
          <p:cNvSpPr txBox="1"/>
          <p:nvPr/>
        </p:nvSpPr>
        <p:spPr>
          <a:xfrm>
            <a:off x="6637535" y="4310648"/>
            <a:ext cx="5427133" cy="1569660"/>
          </a:xfrm>
          <a:prstGeom prst="rect">
            <a:avLst/>
          </a:prstGeom>
          <a:noFill/>
        </p:spPr>
        <p:txBody>
          <a:bodyPr wrap="square" rtlCol="0">
            <a:spAutoFit/>
          </a:bodyPr>
          <a:lstStyle/>
          <a:p>
            <a:r>
              <a:rPr lang="en-US" altLang="ja-JP" sz="3200" dirty="0">
                <a:latin typeface="Times New Roman" panose="02020603050405020304" pitchFamily="18" charset="0"/>
                <a:cs typeface="Times New Roman" panose="02020603050405020304" pitchFamily="18" charset="0"/>
              </a:rPr>
              <a:t>&lt;</a:t>
            </a:r>
            <a:r>
              <a:rPr lang="en-US" altLang="ja-JP" sz="3200" dirty="0">
                <a:solidFill>
                  <a:srgbClr val="FFC000"/>
                </a:solidFill>
                <a:latin typeface="Times New Roman" panose="02020603050405020304" pitchFamily="18" charset="0"/>
                <a:cs typeface="Times New Roman" panose="02020603050405020304" pitchFamily="18" charset="0"/>
              </a:rPr>
              <a:t> </a:t>
            </a:r>
            <a:r>
              <a:rPr lang="en-US" altLang="ja-JP" sz="3200" dirty="0">
                <a:highlight>
                  <a:srgbClr val="FFFF00"/>
                </a:highlight>
                <a:latin typeface="Times New Roman" panose="02020603050405020304" pitchFamily="18" charset="0"/>
                <a:cs typeface="Times New Roman" panose="02020603050405020304" pitchFamily="18" charset="0"/>
              </a:rPr>
              <a:t>Female</a:t>
            </a:r>
            <a:r>
              <a:rPr lang="en-US" altLang="ja-JP" sz="3200" dirty="0">
                <a:solidFill>
                  <a:srgbClr val="FFC000"/>
                </a:solidFill>
                <a:latin typeface="Times New Roman" panose="02020603050405020304" pitchFamily="18" charset="0"/>
                <a:cs typeface="Times New Roman" panose="02020603050405020304" pitchFamily="18" charset="0"/>
              </a:rPr>
              <a:t> </a:t>
            </a:r>
            <a:r>
              <a:rPr lang="en-US" altLang="ja-JP" sz="3200" dirty="0">
                <a:latin typeface="Times New Roman" panose="02020603050405020304" pitchFamily="18" charset="0"/>
                <a:cs typeface="Times New Roman" panose="02020603050405020304" pitchFamily="18" charset="0"/>
              </a:rPr>
              <a:t>&gt;</a:t>
            </a:r>
          </a:p>
          <a:p>
            <a:r>
              <a:rPr lang="en-US" altLang="ja-JP" sz="3200" dirty="0">
                <a:latin typeface="Times New Roman" panose="02020603050405020304" pitchFamily="18" charset="0"/>
                <a:cs typeface="Times New Roman" panose="02020603050405020304" pitchFamily="18" charset="0"/>
              </a:rPr>
              <a:t>Female’s income remains at </a:t>
            </a:r>
            <a:r>
              <a:rPr lang="en-US" altLang="ja-JP" sz="3200" dirty="0">
                <a:solidFill>
                  <a:srgbClr val="C00000"/>
                </a:solidFill>
                <a:latin typeface="Times New Roman" panose="02020603050405020304" pitchFamily="18" charset="0"/>
                <a:cs typeface="Times New Roman" panose="02020603050405020304" pitchFamily="18" charset="0"/>
              </a:rPr>
              <a:t>similar levels </a:t>
            </a:r>
            <a:r>
              <a:rPr lang="en-US" altLang="ja-JP" sz="3200" dirty="0">
                <a:latin typeface="Times New Roman" panose="02020603050405020304" pitchFamily="18" charset="0"/>
                <a:cs typeface="Times New Roman" panose="02020603050405020304" pitchFamily="18" charset="0"/>
              </a:rPr>
              <a:t>across age groups.</a:t>
            </a:r>
            <a:endParaRPr kumimoji="1" lang="ja-JP" altLang="en-US" sz="3200" dirty="0">
              <a:latin typeface="Times New Roman" panose="02020603050405020304" pitchFamily="18" charset="0"/>
              <a:cs typeface="Times New Roman" panose="02020603050405020304" pitchFamily="18" charset="0"/>
            </a:endParaRPr>
          </a:p>
        </p:txBody>
      </p:sp>
      <p:pic>
        <p:nvPicPr>
          <p:cNvPr id="12" name="図 11">
            <a:extLst>
              <a:ext uri="{FF2B5EF4-FFF2-40B4-BE49-F238E27FC236}">
                <a16:creationId xmlns:a16="http://schemas.microsoft.com/office/drawing/2014/main" id="{F0448979-757E-7521-E6A2-DC74F9BCABC0}"/>
              </a:ext>
            </a:extLst>
          </p:cNvPr>
          <p:cNvPicPr>
            <a:picLocks noChangeAspect="1"/>
          </p:cNvPicPr>
          <p:nvPr/>
        </p:nvPicPr>
        <p:blipFill>
          <a:blip r:embed="rId3"/>
          <a:stretch>
            <a:fillRect/>
          </a:stretch>
        </p:blipFill>
        <p:spPr>
          <a:xfrm>
            <a:off x="0" y="1439818"/>
            <a:ext cx="6521159" cy="3896186"/>
          </a:xfrm>
          <a:prstGeom prst="rect">
            <a:avLst/>
          </a:prstGeom>
        </p:spPr>
      </p:pic>
      <p:sp>
        <p:nvSpPr>
          <p:cNvPr id="5" name="テキスト ボックス 4">
            <a:extLst>
              <a:ext uri="{FF2B5EF4-FFF2-40B4-BE49-F238E27FC236}">
                <a16:creationId xmlns:a16="http://schemas.microsoft.com/office/drawing/2014/main" id="{5654968F-64F0-0613-88DB-9F082E52F24E}"/>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spTree>
    <p:extLst>
      <p:ext uri="{BB962C8B-B14F-4D97-AF65-F5344CB8AC3E}">
        <p14:creationId xmlns:p14="http://schemas.microsoft.com/office/powerpoint/2010/main" val="4270639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E32E-28A1-5A26-6F67-EB4BA1F2750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E113C48-41AA-7DAF-36AA-F90E83181EFC}"/>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DC5AB06C-3E35-ABEE-34CB-5D3011E95654}"/>
              </a:ext>
            </a:extLst>
          </p:cNvPr>
          <p:cNvSpPr txBox="1"/>
          <p:nvPr/>
        </p:nvSpPr>
        <p:spPr>
          <a:xfrm>
            <a:off x="11700235" y="61554"/>
            <a:ext cx="389850" cy="584775"/>
          </a:xfrm>
          <a:prstGeom prst="rect">
            <a:avLst/>
          </a:prstGeom>
          <a:noFill/>
        </p:spPr>
        <p:txBody>
          <a:bodyPr wrap="none" rtlCol="0">
            <a:spAutoFit/>
          </a:bodyPr>
          <a:lstStyle/>
          <a:p>
            <a:r>
              <a:rPr lang="en-US" altLang="ja-JP" sz="3200" dirty="0">
                <a:latin typeface="Times New Roman" panose="02020603050405020304" pitchFamily="18" charset="0"/>
              </a:rPr>
              <a:t>3</a:t>
            </a:r>
            <a:endParaRPr kumimoji="1" lang="ja-JP" altLang="en-US" sz="3200" dirty="0">
              <a:latin typeface="Times New Roman" panose="02020603050405020304" pitchFamily="18" charset="0"/>
            </a:endParaRPr>
          </a:p>
        </p:txBody>
      </p:sp>
      <p:sp>
        <p:nvSpPr>
          <p:cNvPr id="5" name="テキスト ボックス 4">
            <a:extLst>
              <a:ext uri="{FF2B5EF4-FFF2-40B4-BE49-F238E27FC236}">
                <a16:creationId xmlns:a16="http://schemas.microsoft.com/office/drawing/2014/main" id="{7405D51A-DCC4-ECFA-7790-017868349D0C}"/>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sp>
        <p:nvSpPr>
          <p:cNvPr id="3" name="正方形/長方形 2">
            <a:extLst>
              <a:ext uri="{FF2B5EF4-FFF2-40B4-BE49-F238E27FC236}">
                <a16:creationId xmlns:a16="http://schemas.microsoft.com/office/drawing/2014/main" id="{AD92E1A9-0D06-F868-C1DA-A4098951C68B}"/>
              </a:ext>
            </a:extLst>
          </p:cNvPr>
          <p:cNvSpPr/>
          <p:nvPr/>
        </p:nvSpPr>
        <p:spPr>
          <a:xfrm>
            <a:off x="886696" y="1019383"/>
            <a:ext cx="9816851" cy="5221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8F370594-22BC-6DAD-EA30-D3296C54F75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904782"/>
            <a:ext cx="11020082" cy="5943600"/>
          </a:xfrm>
          <a:prstGeom prst="rect">
            <a:avLst/>
          </a:prstGeom>
        </p:spPr>
      </p:pic>
      <p:sp>
        <p:nvSpPr>
          <p:cNvPr id="8" name="正方形/長方形 7">
            <a:extLst>
              <a:ext uri="{FF2B5EF4-FFF2-40B4-BE49-F238E27FC236}">
                <a16:creationId xmlns:a16="http://schemas.microsoft.com/office/drawing/2014/main" id="{2E20B087-5122-84D4-4EA2-900A3E42424E}"/>
              </a:ext>
            </a:extLst>
          </p:cNvPr>
          <p:cNvSpPr/>
          <p:nvPr/>
        </p:nvSpPr>
        <p:spPr>
          <a:xfrm>
            <a:off x="482838" y="1607692"/>
            <a:ext cx="5422662" cy="529390"/>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7588D4D5-5545-3CD1-3ABC-7D74A9DC59B4}"/>
              </a:ext>
            </a:extLst>
          </p:cNvPr>
          <p:cNvSpPr/>
          <p:nvPr/>
        </p:nvSpPr>
        <p:spPr>
          <a:xfrm>
            <a:off x="505354" y="3440633"/>
            <a:ext cx="10471113" cy="1270536"/>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57700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DDC4E-5C9C-BE91-A310-7BFA52525A38}"/>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F864F6FF-B36E-A4C0-031A-B66A6358FF99}"/>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8E4BF008-4433-884A-B1FE-B7DDC1EB3F46}"/>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4</a:t>
            </a:r>
            <a:endParaRPr kumimoji="1" lang="ja-JP" altLang="en-US" sz="3200" dirty="0">
              <a:latin typeface="Times New Roman" panose="02020603050405020304" pitchFamily="18" charset="0"/>
            </a:endParaRPr>
          </a:p>
        </p:txBody>
      </p:sp>
      <p:sp>
        <p:nvSpPr>
          <p:cNvPr id="5" name="テキスト ボックス 4">
            <a:extLst>
              <a:ext uri="{FF2B5EF4-FFF2-40B4-BE49-F238E27FC236}">
                <a16:creationId xmlns:a16="http://schemas.microsoft.com/office/drawing/2014/main" id="{A55249AD-00A7-551D-C43A-6C48334E197C}"/>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sp>
        <p:nvSpPr>
          <p:cNvPr id="7" name="テキスト ボックス 6">
            <a:extLst>
              <a:ext uri="{FF2B5EF4-FFF2-40B4-BE49-F238E27FC236}">
                <a16:creationId xmlns:a16="http://schemas.microsoft.com/office/drawing/2014/main" id="{636AE1E2-976B-44E4-EDD7-A411F32CAFC6}"/>
              </a:ext>
            </a:extLst>
          </p:cNvPr>
          <p:cNvSpPr txBox="1"/>
          <p:nvPr/>
        </p:nvSpPr>
        <p:spPr>
          <a:xfrm>
            <a:off x="-4461" y="733164"/>
            <a:ext cx="12192000" cy="707886"/>
          </a:xfrm>
          <a:prstGeom prst="rect">
            <a:avLst/>
          </a:prstGeom>
          <a:noFill/>
        </p:spPr>
        <p:txBody>
          <a:bodyPr wrap="square" rtlCol="0">
            <a:spAutoFit/>
          </a:bodyPr>
          <a:lstStyle/>
          <a:p>
            <a:pPr algn="ctr"/>
            <a:r>
              <a:rPr kumimoji="1" lang="en-US" altLang="ja-JP" sz="4000" dirty="0">
                <a:latin typeface="Times New Roman" panose="02020603050405020304" pitchFamily="18" charset="0"/>
              </a:rPr>
              <a:t>In addition</a:t>
            </a:r>
            <a:endParaRPr kumimoji="1" lang="ja-JP" altLang="en-US" sz="4000" dirty="0">
              <a:latin typeface="Times New Roman" panose="02020603050405020304" pitchFamily="18" charset="0"/>
            </a:endParaRPr>
          </a:p>
        </p:txBody>
      </p:sp>
      <p:sp>
        <p:nvSpPr>
          <p:cNvPr id="9" name="テキスト ボックス 8">
            <a:extLst>
              <a:ext uri="{FF2B5EF4-FFF2-40B4-BE49-F238E27FC236}">
                <a16:creationId xmlns:a16="http://schemas.microsoft.com/office/drawing/2014/main" id="{4A9BE7FA-32F9-452B-A155-CD775030BB75}"/>
              </a:ext>
            </a:extLst>
          </p:cNvPr>
          <p:cNvSpPr txBox="1"/>
          <p:nvPr/>
        </p:nvSpPr>
        <p:spPr>
          <a:xfrm>
            <a:off x="28123" y="1340286"/>
            <a:ext cx="12192000" cy="1938992"/>
          </a:xfrm>
          <a:prstGeom prst="rect">
            <a:avLst/>
          </a:prstGeom>
          <a:noFill/>
        </p:spPr>
        <p:txBody>
          <a:bodyPr wrap="square" rtlCol="0">
            <a:spAutoFit/>
          </a:bodyPr>
          <a:lstStyle/>
          <a:p>
            <a:r>
              <a:rPr kumimoji="1" lang="en-US" altLang="ja-JP" sz="4000" dirty="0">
                <a:latin typeface="Times New Roman" panose="02020603050405020304" pitchFamily="18" charset="0"/>
              </a:rPr>
              <a:t>Using </a:t>
            </a:r>
            <a:r>
              <a:rPr kumimoji="1" lang="en-US" altLang="ja-JP" sz="4000" b="1" dirty="0">
                <a:solidFill>
                  <a:srgbClr val="C00000"/>
                </a:solidFill>
                <a:latin typeface="Times New Roman" panose="02020603050405020304" pitchFamily="18" charset="0"/>
              </a:rPr>
              <a:t>cluster analysis</a:t>
            </a:r>
            <a:r>
              <a:rPr kumimoji="1" lang="en-US" altLang="ja-JP" sz="4000" dirty="0">
                <a:latin typeface="Times New Roman" panose="02020603050405020304" pitchFamily="18" charset="0"/>
              </a:rPr>
              <a:t>, this study </a:t>
            </a:r>
            <a:r>
              <a:rPr kumimoji="1" lang="en-US" altLang="ja-JP" sz="4000" dirty="0">
                <a:solidFill>
                  <a:srgbClr val="C00000"/>
                </a:solidFill>
                <a:latin typeface="Times New Roman" panose="02020603050405020304" pitchFamily="18" charset="0"/>
              </a:rPr>
              <a:t>identifies</a:t>
            </a:r>
            <a:r>
              <a:rPr kumimoji="1" lang="en-US" altLang="ja-JP" sz="4000" dirty="0">
                <a:latin typeface="Times New Roman" panose="02020603050405020304" pitchFamily="18" charset="0"/>
              </a:rPr>
              <a:t> prefectures where migration is desirable from both </a:t>
            </a:r>
            <a:r>
              <a:rPr kumimoji="1" lang="en-US" altLang="ja-JP" sz="4000" dirty="0">
                <a:solidFill>
                  <a:srgbClr val="00B050"/>
                </a:solidFill>
                <a:latin typeface="Times New Roman" panose="02020603050405020304" pitchFamily="18" charset="0"/>
              </a:rPr>
              <a:t>environmental</a:t>
            </a:r>
            <a:r>
              <a:rPr kumimoji="1" lang="en-US" altLang="ja-JP" sz="4000" dirty="0">
                <a:latin typeface="Times New Roman" panose="02020603050405020304" pitchFamily="18" charset="0"/>
              </a:rPr>
              <a:t> and </a:t>
            </a:r>
            <a:r>
              <a:rPr kumimoji="1" lang="en-US" altLang="ja-JP" sz="4000" dirty="0">
                <a:solidFill>
                  <a:schemeClr val="accent2"/>
                </a:solidFill>
                <a:latin typeface="Times New Roman" panose="02020603050405020304" pitchFamily="18" charset="0"/>
              </a:rPr>
              <a:t>economic</a:t>
            </a:r>
            <a:r>
              <a:rPr kumimoji="1" lang="en-US" altLang="ja-JP" sz="4000" dirty="0">
                <a:latin typeface="Times New Roman" panose="02020603050405020304" pitchFamily="18" charset="0"/>
              </a:rPr>
              <a:t> perspectives.</a:t>
            </a:r>
            <a:endParaRPr kumimoji="1" lang="ja-JP" altLang="en-US" sz="4000" dirty="0">
              <a:latin typeface="Times New Roman" panose="02020603050405020304" pitchFamily="18" charset="0"/>
            </a:endParaRPr>
          </a:p>
        </p:txBody>
      </p:sp>
      <p:pic>
        <p:nvPicPr>
          <p:cNvPr id="10" name="図 9">
            <a:extLst>
              <a:ext uri="{FF2B5EF4-FFF2-40B4-BE49-F238E27FC236}">
                <a16:creationId xmlns:a16="http://schemas.microsoft.com/office/drawing/2014/main" id="{9DA16D36-F868-3B31-3459-A52DA8DACF6B}"/>
              </a:ext>
            </a:extLst>
          </p:cNvPr>
          <p:cNvPicPr>
            <a:picLocks noChangeAspect="1"/>
          </p:cNvPicPr>
          <p:nvPr/>
        </p:nvPicPr>
        <p:blipFill>
          <a:blip r:embed="rId3"/>
          <a:stretch>
            <a:fillRect/>
          </a:stretch>
        </p:blipFill>
        <p:spPr>
          <a:xfrm>
            <a:off x="6222457" y="3124607"/>
            <a:ext cx="5869021" cy="3733393"/>
          </a:xfrm>
          <a:prstGeom prst="rect">
            <a:avLst/>
          </a:prstGeom>
        </p:spPr>
      </p:pic>
      <p:cxnSp>
        <p:nvCxnSpPr>
          <p:cNvPr id="12" name="直線コネクタ 11">
            <a:extLst>
              <a:ext uri="{FF2B5EF4-FFF2-40B4-BE49-F238E27FC236}">
                <a16:creationId xmlns:a16="http://schemas.microsoft.com/office/drawing/2014/main" id="{8A63F1CD-E6F1-0767-9C25-62758D959993}"/>
              </a:ext>
            </a:extLst>
          </p:cNvPr>
          <p:cNvCxnSpPr>
            <a:cxnSpLocks/>
          </p:cNvCxnSpPr>
          <p:nvPr/>
        </p:nvCxnSpPr>
        <p:spPr>
          <a:xfrm>
            <a:off x="7704308" y="4281817"/>
            <a:ext cx="359922" cy="70948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5C1266B6-E782-657F-AF20-281A87F4E3B1}"/>
              </a:ext>
            </a:extLst>
          </p:cNvPr>
          <p:cNvSpPr txBox="1"/>
          <p:nvPr/>
        </p:nvSpPr>
        <p:spPr>
          <a:xfrm>
            <a:off x="6478624" y="3638050"/>
            <a:ext cx="2451369" cy="523220"/>
          </a:xfrm>
          <a:prstGeom prst="rect">
            <a:avLst/>
          </a:prstGeom>
          <a:noFill/>
        </p:spPr>
        <p:txBody>
          <a:bodyPr wrap="square" rtlCol="0">
            <a:spAutoFit/>
          </a:bodyPr>
          <a:lstStyle/>
          <a:p>
            <a:pPr algn="ctr"/>
            <a:r>
              <a:rPr kumimoji="1" lang="en-US" altLang="ja-JP" sz="2800" dirty="0">
                <a:latin typeface="Times New Roman" panose="02020603050405020304" pitchFamily="18" charset="0"/>
              </a:rPr>
              <a:t>Kyoto</a:t>
            </a:r>
            <a:endParaRPr kumimoji="1" lang="ja-JP" altLang="en-US" sz="2800" dirty="0">
              <a:latin typeface="Times New Roman" panose="02020603050405020304" pitchFamily="18" charset="0"/>
            </a:endParaRPr>
          </a:p>
        </p:txBody>
      </p:sp>
      <p:sp>
        <p:nvSpPr>
          <p:cNvPr id="14" name="テキスト ボックス 13">
            <a:extLst>
              <a:ext uri="{FF2B5EF4-FFF2-40B4-BE49-F238E27FC236}">
                <a16:creationId xmlns:a16="http://schemas.microsoft.com/office/drawing/2014/main" id="{8C09E172-0051-8A18-0E53-B5869E42BA53}"/>
              </a:ext>
            </a:extLst>
          </p:cNvPr>
          <p:cNvSpPr txBox="1"/>
          <p:nvPr/>
        </p:nvSpPr>
        <p:spPr>
          <a:xfrm>
            <a:off x="7633811" y="5612279"/>
            <a:ext cx="1417376" cy="461665"/>
          </a:xfrm>
          <a:prstGeom prst="rect">
            <a:avLst/>
          </a:prstGeom>
          <a:noFill/>
        </p:spPr>
        <p:txBody>
          <a:bodyPr wrap="none" rtlCol="0">
            <a:spAutoFit/>
          </a:bodyPr>
          <a:lstStyle/>
          <a:p>
            <a:r>
              <a:rPr kumimoji="1" lang="en-US" altLang="ja-JP" sz="2400" dirty="0">
                <a:solidFill>
                  <a:schemeClr val="accent6"/>
                </a:solidFill>
                <a:latin typeface="Arial" panose="020B0604020202020204" pitchFamily="34" charset="0"/>
                <a:ea typeface="ＭＳ ゴシック" panose="020B0609070205080204" pitchFamily="49" charset="-128"/>
              </a:rPr>
              <a:t>Cluster 1</a:t>
            </a:r>
          </a:p>
        </p:txBody>
      </p:sp>
      <p:sp>
        <p:nvSpPr>
          <p:cNvPr id="15" name="テキスト ボックス 14">
            <a:extLst>
              <a:ext uri="{FF2B5EF4-FFF2-40B4-BE49-F238E27FC236}">
                <a16:creationId xmlns:a16="http://schemas.microsoft.com/office/drawing/2014/main" id="{8164661A-8509-2FB4-0045-ED37C4745635}"/>
              </a:ext>
            </a:extLst>
          </p:cNvPr>
          <p:cNvSpPr txBox="1"/>
          <p:nvPr/>
        </p:nvSpPr>
        <p:spPr>
          <a:xfrm>
            <a:off x="9753851" y="5381446"/>
            <a:ext cx="1417376" cy="461665"/>
          </a:xfrm>
          <a:prstGeom prst="rect">
            <a:avLst/>
          </a:prstGeom>
          <a:noFill/>
        </p:spPr>
        <p:txBody>
          <a:bodyPr wrap="none" rtlCol="0">
            <a:spAutoFit/>
          </a:bodyPr>
          <a:lstStyle/>
          <a:p>
            <a:r>
              <a:rPr lang="en-US" altLang="ja-JP" sz="2400" dirty="0">
                <a:solidFill>
                  <a:schemeClr val="accent2"/>
                </a:solidFill>
                <a:latin typeface="Arial" panose="020B0604020202020204" pitchFamily="34" charset="0"/>
                <a:ea typeface="ＭＳ ゴシック" panose="020B0609070205080204" pitchFamily="49" charset="-128"/>
              </a:rPr>
              <a:t>Cluster</a:t>
            </a:r>
            <a:r>
              <a:rPr lang="ja-JP" altLang="en-US" sz="2400" dirty="0">
                <a:solidFill>
                  <a:schemeClr val="accent2"/>
                </a:solidFill>
                <a:latin typeface="Arial" panose="020B0604020202020204" pitchFamily="34" charset="0"/>
                <a:ea typeface="ＭＳ ゴシック" panose="020B0609070205080204" pitchFamily="49" charset="-128"/>
              </a:rPr>
              <a:t> </a:t>
            </a:r>
            <a:r>
              <a:rPr lang="en-US" altLang="ja-JP" sz="2400" dirty="0">
                <a:solidFill>
                  <a:schemeClr val="accent2"/>
                </a:solidFill>
                <a:latin typeface="Arial" panose="020B0604020202020204" pitchFamily="34" charset="0"/>
                <a:ea typeface="ＭＳ ゴシック" panose="020B0609070205080204" pitchFamily="49" charset="-128"/>
              </a:rPr>
              <a:t>2</a:t>
            </a:r>
          </a:p>
        </p:txBody>
      </p:sp>
      <p:sp>
        <p:nvSpPr>
          <p:cNvPr id="16" name="テキスト ボックス 15">
            <a:extLst>
              <a:ext uri="{FF2B5EF4-FFF2-40B4-BE49-F238E27FC236}">
                <a16:creationId xmlns:a16="http://schemas.microsoft.com/office/drawing/2014/main" id="{6130451A-37EC-746D-5F05-8CE37E8CB85F}"/>
              </a:ext>
            </a:extLst>
          </p:cNvPr>
          <p:cNvSpPr txBox="1"/>
          <p:nvPr/>
        </p:nvSpPr>
        <p:spPr>
          <a:xfrm>
            <a:off x="10582263" y="4102976"/>
            <a:ext cx="1210588" cy="400110"/>
          </a:xfrm>
          <a:prstGeom prst="rect">
            <a:avLst/>
          </a:prstGeom>
          <a:noFill/>
        </p:spPr>
        <p:txBody>
          <a:bodyPr wrap="none" rtlCol="0">
            <a:spAutoFit/>
          </a:bodyPr>
          <a:lstStyle/>
          <a:p>
            <a:r>
              <a:rPr lang="en-US" altLang="ja-JP" sz="2000" dirty="0">
                <a:latin typeface="Arial" panose="020B0604020202020204" pitchFamily="34" charset="0"/>
                <a:ea typeface="ＭＳ ゴシック" panose="020B0609070205080204" pitchFamily="49" charset="-128"/>
              </a:rPr>
              <a:t>Cluster</a:t>
            </a:r>
            <a:r>
              <a:rPr lang="ja-JP" altLang="en-US" sz="2000" dirty="0">
                <a:latin typeface="Arial" panose="020B0604020202020204" pitchFamily="34" charset="0"/>
                <a:ea typeface="ＭＳ ゴシック" panose="020B0609070205080204" pitchFamily="49" charset="-128"/>
              </a:rPr>
              <a:t> </a:t>
            </a:r>
            <a:r>
              <a:rPr lang="en-US" altLang="ja-JP" sz="2000" dirty="0">
                <a:latin typeface="Arial" panose="020B0604020202020204" pitchFamily="34" charset="0"/>
                <a:ea typeface="ＭＳ ゴシック" panose="020B0609070205080204" pitchFamily="49" charset="-128"/>
              </a:rPr>
              <a:t>3</a:t>
            </a:r>
          </a:p>
        </p:txBody>
      </p:sp>
      <p:sp>
        <p:nvSpPr>
          <p:cNvPr id="17" name="テキスト ボックス 16">
            <a:extLst>
              <a:ext uri="{FF2B5EF4-FFF2-40B4-BE49-F238E27FC236}">
                <a16:creationId xmlns:a16="http://schemas.microsoft.com/office/drawing/2014/main" id="{E8936DC1-DED9-E72A-A4CE-5F65F575E9DB}"/>
              </a:ext>
            </a:extLst>
          </p:cNvPr>
          <p:cNvSpPr txBox="1"/>
          <p:nvPr/>
        </p:nvSpPr>
        <p:spPr>
          <a:xfrm>
            <a:off x="8929993" y="2892059"/>
            <a:ext cx="3134122" cy="523220"/>
          </a:xfrm>
          <a:prstGeom prst="rect">
            <a:avLst/>
          </a:prstGeom>
          <a:noFill/>
        </p:spPr>
        <p:txBody>
          <a:bodyPr wrap="square" rtlCol="0">
            <a:spAutoFit/>
          </a:bodyPr>
          <a:lstStyle/>
          <a:p>
            <a:pPr algn="ctr"/>
            <a:r>
              <a:rPr kumimoji="1" lang="en-US" altLang="ja-JP" sz="2800" dirty="0">
                <a:latin typeface="Times New Roman" panose="02020603050405020304" pitchFamily="18" charset="0"/>
              </a:rPr>
              <a:t>※Figure is image</a:t>
            </a:r>
            <a:endParaRPr kumimoji="1" lang="ja-JP" altLang="en-US" sz="2800" dirty="0">
              <a:latin typeface="Times New Roman" panose="02020603050405020304" pitchFamily="18" charset="0"/>
            </a:endParaRPr>
          </a:p>
        </p:txBody>
      </p:sp>
      <p:sp>
        <p:nvSpPr>
          <p:cNvPr id="18" name="テキスト ボックス 17">
            <a:extLst>
              <a:ext uri="{FF2B5EF4-FFF2-40B4-BE49-F238E27FC236}">
                <a16:creationId xmlns:a16="http://schemas.microsoft.com/office/drawing/2014/main" id="{8B54E401-BFA6-7DD0-BCC6-0F6A1DA8CDFE}"/>
              </a:ext>
            </a:extLst>
          </p:cNvPr>
          <p:cNvSpPr txBox="1"/>
          <p:nvPr/>
        </p:nvSpPr>
        <p:spPr>
          <a:xfrm>
            <a:off x="-4461" y="3831871"/>
            <a:ext cx="6382563" cy="830997"/>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400" dirty="0">
                <a:latin typeface="Times New Roman" panose="02020603050405020304" pitchFamily="18" charset="0"/>
              </a:rPr>
              <a:t>Induced CO</a:t>
            </a:r>
            <a:r>
              <a:rPr kumimoji="1" lang="en-US" altLang="ja-JP" sz="2400" baseline="-25000" dirty="0">
                <a:latin typeface="Times New Roman" panose="02020603050405020304" pitchFamily="18" charset="0"/>
              </a:rPr>
              <a:t>2 </a:t>
            </a:r>
            <a:r>
              <a:rPr kumimoji="1" lang="en-US" altLang="ja-JP" sz="2400" dirty="0">
                <a:latin typeface="Times New Roman" panose="02020603050405020304" pitchFamily="18" charset="0"/>
              </a:rPr>
              <a:t>emissions per capita within destination prefecture</a:t>
            </a:r>
          </a:p>
        </p:txBody>
      </p:sp>
      <p:sp>
        <p:nvSpPr>
          <p:cNvPr id="19" name="テキスト ボックス 18">
            <a:extLst>
              <a:ext uri="{FF2B5EF4-FFF2-40B4-BE49-F238E27FC236}">
                <a16:creationId xmlns:a16="http://schemas.microsoft.com/office/drawing/2014/main" id="{70261A05-1ACB-8AF3-691A-5812D57F9E1D}"/>
              </a:ext>
            </a:extLst>
          </p:cNvPr>
          <p:cNvSpPr txBox="1"/>
          <p:nvPr/>
        </p:nvSpPr>
        <p:spPr>
          <a:xfrm>
            <a:off x="-4461" y="4559863"/>
            <a:ext cx="6382563" cy="830997"/>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400" dirty="0">
                <a:latin typeface="Times New Roman" panose="02020603050405020304" pitchFamily="18" charset="0"/>
              </a:rPr>
              <a:t>Induced CO</a:t>
            </a:r>
            <a:r>
              <a:rPr kumimoji="1" lang="en-US" altLang="ja-JP" sz="2400" baseline="-25000" dirty="0">
                <a:latin typeface="Times New Roman" panose="02020603050405020304" pitchFamily="18" charset="0"/>
              </a:rPr>
              <a:t>2 </a:t>
            </a:r>
            <a:r>
              <a:rPr kumimoji="1" lang="en-US" altLang="ja-JP" sz="2400" dirty="0">
                <a:latin typeface="Times New Roman" panose="02020603050405020304" pitchFamily="18" charset="0"/>
              </a:rPr>
              <a:t>emissions per capita outside destination prefecture</a:t>
            </a:r>
          </a:p>
        </p:txBody>
      </p:sp>
      <p:sp>
        <p:nvSpPr>
          <p:cNvPr id="20" name="テキスト ボックス 19">
            <a:extLst>
              <a:ext uri="{FF2B5EF4-FFF2-40B4-BE49-F238E27FC236}">
                <a16:creationId xmlns:a16="http://schemas.microsoft.com/office/drawing/2014/main" id="{FDD50B8E-65D8-3F55-D037-DE8FB235B8E1}"/>
              </a:ext>
            </a:extLst>
          </p:cNvPr>
          <p:cNvSpPr txBox="1"/>
          <p:nvPr/>
        </p:nvSpPr>
        <p:spPr>
          <a:xfrm>
            <a:off x="-4461" y="5287855"/>
            <a:ext cx="6382563" cy="830997"/>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400" dirty="0">
                <a:latin typeface="Times New Roman" panose="02020603050405020304" pitchFamily="18" charset="0"/>
              </a:rPr>
              <a:t>Induced value added per capita flowing into destination prefecture</a:t>
            </a:r>
          </a:p>
        </p:txBody>
      </p:sp>
      <p:sp>
        <p:nvSpPr>
          <p:cNvPr id="21" name="テキスト ボックス 20">
            <a:extLst>
              <a:ext uri="{FF2B5EF4-FFF2-40B4-BE49-F238E27FC236}">
                <a16:creationId xmlns:a16="http://schemas.microsoft.com/office/drawing/2014/main" id="{FD7F07AA-8AAD-581F-8F1F-A2D82086D932}"/>
              </a:ext>
            </a:extLst>
          </p:cNvPr>
          <p:cNvSpPr txBox="1"/>
          <p:nvPr/>
        </p:nvSpPr>
        <p:spPr>
          <a:xfrm>
            <a:off x="-4461" y="6015847"/>
            <a:ext cx="6382563" cy="830997"/>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400" dirty="0">
                <a:latin typeface="Times New Roman" panose="02020603050405020304" pitchFamily="18" charset="0"/>
              </a:rPr>
              <a:t>Induced value added per capita flowing into destination prefecture</a:t>
            </a:r>
          </a:p>
        </p:txBody>
      </p:sp>
      <p:sp>
        <p:nvSpPr>
          <p:cNvPr id="22" name="テキスト ボックス 21">
            <a:extLst>
              <a:ext uri="{FF2B5EF4-FFF2-40B4-BE49-F238E27FC236}">
                <a16:creationId xmlns:a16="http://schemas.microsoft.com/office/drawing/2014/main" id="{973906F5-8395-3CF7-30CC-697A309E5E2E}"/>
              </a:ext>
            </a:extLst>
          </p:cNvPr>
          <p:cNvSpPr txBox="1"/>
          <p:nvPr/>
        </p:nvSpPr>
        <p:spPr>
          <a:xfrm>
            <a:off x="361631" y="3319249"/>
            <a:ext cx="6382563" cy="523220"/>
          </a:xfrm>
          <a:prstGeom prst="rect">
            <a:avLst/>
          </a:prstGeom>
          <a:noFill/>
        </p:spPr>
        <p:txBody>
          <a:bodyPr wrap="square" rtlCol="0">
            <a:spAutoFit/>
          </a:bodyPr>
          <a:lstStyle/>
          <a:p>
            <a:r>
              <a:rPr kumimoji="1" lang="en-US" altLang="ja-JP" sz="2800" dirty="0">
                <a:latin typeface="Times New Roman" panose="02020603050405020304" pitchFamily="18" charset="0"/>
              </a:rPr>
              <a:t>4 dimensions</a:t>
            </a:r>
          </a:p>
        </p:txBody>
      </p:sp>
    </p:spTree>
    <p:extLst>
      <p:ext uri="{BB962C8B-B14F-4D97-AF65-F5344CB8AC3E}">
        <p14:creationId xmlns:p14="http://schemas.microsoft.com/office/powerpoint/2010/main" val="2339060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2B38A0-AF62-0898-FC99-0CFB058FB96F}"/>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CAE20A95-F950-76F6-5154-44CF4B049BFE}"/>
              </a:ext>
            </a:extLst>
          </p:cNvPr>
          <p:cNvSpPr txBox="1"/>
          <p:nvPr/>
        </p:nvSpPr>
        <p:spPr>
          <a:xfrm>
            <a:off x="0" y="61554"/>
            <a:ext cx="9497856" cy="584775"/>
          </a:xfrm>
          <a:prstGeom prst="rect">
            <a:avLst/>
          </a:prstGeom>
          <a:noFill/>
        </p:spPr>
        <p:txBody>
          <a:bodyPr wrap="none" rtlCol="0">
            <a:spAutoFit/>
          </a:bodyPr>
          <a:lstStyle/>
          <a:p>
            <a:r>
              <a:rPr kumimoji="1" lang="en-US" altLang="ja-JP" sz="3200" dirty="0">
                <a:latin typeface="Times New Roman" panose="02020603050405020304" pitchFamily="18" charset="0"/>
              </a:rPr>
              <a:t>1. Introduction - What is the Tokyo metropolitan area -   </a:t>
            </a:r>
            <a:endParaRPr kumimoji="1" lang="ja-JP" altLang="en-US" sz="3200" dirty="0">
              <a:latin typeface="Times New Roman" panose="02020603050405020304" pitchFamily="18" charset="0"/>
            </a:endParaRPr>
          </a:p>
        </p:txBody>
      </p:sp>
      <p:sp>
        <p:nvSpPr>
          <p:cNvPr id="5" name="テキスト ボックス 4">
            <a:extLst>
              <a:ext uri="{FF2B5EF4-FFF2-40B4-BE49-F238E27FC236}">
                <a16:creationId xmlns:a16="http://schemas.microsoft.com/office/drawing/2014/main" id="{BA1F4288-A90E-82B1-0CB9-F105E79DC886}"/>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2</a:t>
            </a:r>
            <a:endParaRPr kumimoji="1" lang="ja-JP" altLang="en-US" sz="3200" dirty="0">
              <a:latin typeface="Times New Roman" panose="02020603050405020304" pitchFamily="18" charset="0"/>
            </a:endParaRPr>
          </a:p>
        </p:txBody>
      </p:sp>
      <p:sp>
        <p:nvSpPr>
          <p:cNvPr id="6" name="テキスト ボックス 5">
            <a:extLst>
              <a:ext uri="{FF2B5EF4-FFF2-40B4-BE49-F238E27FC236}">
                <a16:creationId xmlns:a16="http://schemas.microsoft.com/office/drawing/2014/main" id="{A8A38B7A-C980-0195-F7C9-3B45371188EE}"/>
              </a:ext>
            </a:extLst>
          </p:cNvPr>
          <p:cNvSpPr txBox="1"/>
          <p:nvPr/>
        </p:nvSpPr>
        <p:spPr>
          <a:xfrm>
            <a:off x="-1" y="5919614"/>
            <a:ext cx="7411453" cy="523220"/>
          </a:xfrm>
          <a:prstGeom prst="rect">
            <a:avLst/>
          </a:prstGeom>
          <a:noFill/>
        </p:spPr>
        <p:txBody>
          <a:bodyPr wrap="square" rtlCol="0">
            <a:spAutoFit/>
          </a:bodyPr>
          <a:lstStyle/>
          <a:p>
            <a:r>
              <a:rPr kumimoji="1" lang="en-US" altLang="ja-JP" sz="2800" dirty="0">
                <a:latin typeface="Times New Roman" panose="02020603050405020304" pitchFamily="18" charset="0"/>
              </a:rPr>
              <a:t>Figure </a:t>
            </a:r>
            <a:r>
              <a:rPr lang="en-US" altLang="ja-JP" sz="2800" dirty="0">
                <a:latin typeface="Times New Roman" panose="02020603050405020304" pitchFamily="18" charset="0"/>
              </a:rPr>
              <a:t>2</a:t>
            </a:r>
            <a:r>
              <a:rPr kumimoji="1" lang="en-US" altLang="ja-JP" sz="2800" dirty="0">
                <a:latin typeface="Times New Roman" panose="02020603050405020304" pitchFamily="18" charset="0"/>
              </a:rPr>
              <a:t> : A map of the Tokyo metropolitan area</a:t>
            </a:r>
            <a:endParaRPr kumimoji="1" lang="ja-JP" altLang="en-US" sz="2800" dirty="0">
              <a:latin typeface="Times New Roman" panose="02020603050405020304" pitchFamily="18" charset="0"/>
            </a:endParaRPr>
          </a:p>
        </p:txBody>
      </p:sp>
      <p:sp>
        <p:nvSpPr>
          <p:cNvPr id="11" name="テキスト ボックス 10">
            <a:extLst>
              <a:ext uri="{FF2B5EF4-FFF2-40B4-BE49-F238E27FC236}">
                <a16:creationId xmlns:a16="http://schemas.microsoft.com/office/drawing/2014/main" id="{749B50F9-8140-02B9-1FB0-35FC50BEA37B}"/>
              </a:ext>
            </a:extLst>
          </p:cNvPr>
          <p:cNvSpPr txBox="1"/>
          <p:nvPr/>
        </p:nvSpPr>
        <p:spPr>
          <a:xfrm>
            <a:off x="6857957" y="928170"/>
            <a:ext cx="5126250" cy="2062103"/>
          </a:xfrm>
          <a:prstGeom prst="rect">
            <a:avLst/>
          </a:prstGeom>
          <a:noFill/>
        </p:spPr>
        <p:txBody>
          <a:bodyPr wrap="square" rtlCol="0">
            <a:spAutoFit/>
          </a:bodyPr>
          <a:lstStyle/>
          <a:p>
            <a:pPr marL="457200" indent="-457200">
              <a:buFont typeface="Arial" panose="020B0604020202020204" pitchFamily="34" charset="0"/>
              <a:buChar char="•"/>
            </a:pPr>
            <a:r>
              <a:rPr kumimoji="1" lang="en-US" altLang="ja-JP" sz="3200" dirty="0">
                <a:latin typeface="Times New Roman" panose="02020603050405020304" pitchFamily="18" charset="0"/>
              </a:rPr>
              <a:t>Tokyo is the largest city in Japan.</a:t>
            </a:r>
          </a:p>
          <a:p>
            <a:r>
              <a:rPr lang="en-US" altLang="ja-JP" sz="3200" dirty="0">
                <a:latin typeface="Times New Roman" panose="02020603050405020304" pitchFamily="18" charset="0"/>
              </a:rPr>
              <a:t>    - population</a:t>
            </a:r>
          </a:p>
          <a:p>
            <a:r>
              <a:rPr kumimoji="1" lang="en-US" altLang="ja-JP" sz="3200" dirty="0">
                <a:latin typeface="Times New Roman" panose="02020603050405020304" pitchFamily="18" charset="0"/>
              </a:rPr>
              <a:t>    - economic sale</a:t>
            </a:r>
          </a:p>
        </p:txBody>
      </p:sp>
      <p:sp>
        <p:nvSpPr>
          <p:cNvPr id="12" name="テキスト ボックス 11">
            <a:extLst>
              <a:ext uri="{FF2B5EF4-FFF2-40B4-BE49-F238E27FC236}">
                <a16:creationId xmlns:a16="http://schemas.microsoft.com/office/drawing/2014/main" id="{8E06BF20-650F-CAA6-C4A2-22960C1A3C62}"/>
              </a:ext>
            </a:extLst>
          </p:cNvPr>
          <p:cNvSpPr txBox="1"/>
          <p:nvPr/>
        </p:nvSpPr>
        <p:spPr>
          <a:xfrm>
            <a:off x="6857957" y="3398909"/>
            <a:ext cx="5126250" cy="2554545"/>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Prefectures other than Tokyo have continued to grow as bedroom communities and satellite cities</a:t>
            </a:r>
            <a:r>
              <a:rPr kumimoji="1" lang="en-US" altLang="ja-JP" sz="3200" dirty="0">
                <a:latin typeface="Times New Roman" panose="02020603050405020304" pitchFamily="18" charset="0"/>
              </a:rPr>
              <a:t>.</a:t>
            </a:r>
            <a:endParaRPr kumimoji="1" lang="ja-JP" altLang="en-US" sz="3200" dirty="0">
              <a:latin typeface="Times New Roman" panose="02020603050405020304" pitchFamily="18" charset="0"/>
            </a:endParaRPr>
          </a:p>
        </p:txBody>
      </p:sp>
      <p:pic>
        <p:nvPicPr>
          <p:cNvPr id="8" name="図 7">
            <a:extLst>
              <a:ext uri="{FF2B5EF4-FFF2-40B4-BE49-F238E27FC236}">
                <a16:creationId xmlns:a16="http://schemas.microsoft.com/office/drawing/2014/main" id="{DB66E21D-EA0F-1493-34B6-8E4215D6488C}"/>
              </a:ext>
            </a:extLst>
          </p:cNvPr>
          <p:cNvPicPr>
            <a:picLocks noChangeAspect="1"/>
          </p:cNvPicPr>
          <p:nvPr/>
        </p:nvPicPr>
        <p:blipFill>
          <a:blip r:embed="rId3"/>
          <a:srcRect l="35167" r="15717" b="23733"/>
          <a:stretch>
            <a:fillRect/>
          </a:stretch>
        </p:blipFill>
        <p:spPr>
          <a:xfrm>
            <a:off x="686601" y="787918"/>
            <a:ext cx="4822259" cy="4990107"/>
          </a:xfrm>
          <a:prstGeom prst="rect">
            <a:avLst/>
          </a:prstGeom>
        </p:spPr>
      </p:pic>
      <p:cxnSp>
        <p:nvCxnSpPr>
          <p:cNvPr id="10" name="直線コネクタ 9">
            <a:extLst>
              <a:ext uri="{FF2B5EF4-FFF2-40B4-BE49-F238E27FC236}">
                <a16:creationId xmlns:a16="http://schemas.microsoft.com/office/drawing/2014/main" id="{96064522-D65A-A3A7-B70B-BB4F96049D1C}"/>
              </a:ext>
            </a:extLst>
          </p:cNvPr>
          <p:cNvCxnSpPr>
            <a:cxnSpLocks/>
          </p:cNvCxnSpPr>
          <p:nvPr/>
        </p:nvCxnSpPr>
        <p:spPr>
          <a:xfrm>
            <a:off x="2858704" y="2358189"/>
            <a:ext cx="818147" cy="1410858"/>
          </a:xfrm>
          <a:prstGeom prst="line">
            <a:avLst/>
          </a:prstGeom>
          <a:ln w="38100"/>
        </p:spPr>
        <p:style>
          <a:lnRef idx="2">
            <a:schemeClr val="dk1"/>
          </a:lnRef>
          <a:fillRef idx="0">
            <a:schemeClr val="dk1"/>
          </a:fillRef>
          <a:effectRef idx="1">
            <a:schemeClr val="dk1"/>
          </a:effectRef>
          <a:fontRef idx="minor">
            <a:schemeClr val="tx1"/>
          </a:fontRef>
        </p:style>
      </p:cxnSp>
      <p:cxnSp>
        <p:nvCxnSpPr>
          <p:cNvPr id="15" name="直線コネクタ 14">
            <a:extLst>
              <a:ext uri="{FF2B5EF4-FFF2-40B4-BE49-F238E27FC236}">
                <a16:creationId xmlns:a16="http://schemas.microsoft.com/office/drawing/2014/main" id="{8D85D3FE-3963-778A-2C50-77DC86A165CE}"/>
              </a:ext>
            </a:extLst>
          </p:cNvPr>
          <p:cNvCxnSpPr>
            <a:cxnSpLocks/>
          </p:cNvCxnSpPr>
          <p:nvPr/>
        </p:nvCxnSpPr>
        <p:spPr>
          <a:xfrm>
            <a:off x="1876927" y="2964581"/>
            <a:ext cx="1771829" cy="936430"/>
          </a:xfrm>
          <a:prstGeom prst="line">
            <a:avLst/>
          </a:prstGeom>
          <a:ln w="38100"/>
        </p:spPr>
        <p:style>
          <a:lnRef idx="2">
            <a:schemeClr val="dk1"/>
          </a:lnRef>
          <a:fillRef idx="0">
            <a:schemeClr val="dk1"/>
          </a:fillRef>
          <a:effectRef idx="1">
            <a:schemeClr val="dk1"/>
          </a:effectRef>
          <a:fontRef idx="minor">
            <a:schemeClr val="tx1"/>
          </a:fontRef>
        </p:style>
      </p:cxnSp>
      <p:sp>
        <p:nvSpPr>
          <p:cNvPr id="17" name="テキスト ボックス 16">
            <a:extLst>
              <a:ext uri="{FF2B5EF4-FFF2-40B4-BE49-F238E27FC236}">
                <a16:creationId xmlns:a16="http://schemas.microsoft.com/office/drawing/2014/main" id="{22D34478-7CED-D4C3-85C6-8F34F303A8E3}"/>
              </a:ext>
            </a:extLst>
          </p:cNvPr>
          <p:cNvSpPr txBox="1"/>
          <p:nvPr/>
        </p:nvSpPr>
        <p:spPr>
          <a:xfrm>
            <a:off x="1498650" y="1505728"/>
            <a:ext cx="2424787" cy="707886"/>
          </a:xfrm>
          <a:prstGeom prst="rect">
            <a:avLst/>
          </a:prstGeom>
          <a:noFill/>
        </p:spPr>
        <p:txBody>
          <a:bodyPr wrap="square" rtlCol="0">
            <a:spAutoFit/>
          </a:bodyPr>
          <a:lstStyle/>
          <a:p>
            <a:r>
              <a:rPr kumimoji="1" lang="en-US" altLang="ja-JP" sz="4000" dirty="0">
                <a:latin typeface="Times New Roman" panose="02020603050405020304" pitchFamily="18" charset="0"/>
              </a:rPr>
              <a:t>Saitama</a:t>
            </a:r>
            <a:endParaRPr kumimoji="1" lang="ja-JP" altLang="en-US" sz="4000" dirty="0">
              <a:latin typeface="Times New Roman" panose="02020603050405020304" pitchFamily="18" charset="0"/>
            </a:endParaRPr>
          </a:p>
        </p:txBody>
      </p:sp>
      <p:sp>
        <p:nvSpPr>
          <p:cNvPr id="18" name="テキスト ボックス 17">
            <a:extLst>
              <a:ext uri="{FF2B5EF4-FFF2-40B4-BE49-F238E27FC236}">
                <a16:creationId xmlns:a16="http://schemas.microsoft.com/office/drawing/2014/main" id="{6E3B8D82-6368-10EA-D7B5-8D19570F0905}"/>
              </a:ext>
            </a:extLst>
          </p:cNvPr>
          <p:cNvSpPr txBox="1"/>
          <p:nvPr/>
        </p:nvSpPr>
        <p:spPr>
          <a:xfrm>
            <a:off x="673682" y="2235154"/>
            <a:ext cx="2080314" cy="707886"/>
          </a:xfrm>
          <a:prstGeom prst="rect">
            <a:avLst/>
          </a:prstGeom>
          <a:noFill/>
        </p:spPr>
        <p:txBody>
          <a:bodyPr wrap="square" rtlCol="0">
            <a:spAutoFit/>
          </a:bodyPr>
          <a:lstStyle/>
          <a:p>
            <a:r>
              <a:rPr kumimoji="1" lang="en-US" altLang="ja-JP" sz="4000" dirty="0">
                <a:latin typeface="Times New Roman" panose="02020603050405020304" pitchFamily="18" charset="0"/>
              </a:rPr>
              <a:t>Tokyo</a:t>
            </a:r>
            <a:endParaRPr kumimoji="1" lang="ja-JP" altLang="en-US" sz="4000" dirty="0">
              <a:latin typeface="Times New Roman" panose="02020603050405020304" pitchFamily="18" charset="0"/>
            </a:endParaRPr>
          </a:p>
        </p:txBody>
      </p:sp>
      <p:cxnSp>
        <p:nvCxnSpPr>
          <p:cNvPr id="19" name="直線コネクタ 18">
            <a:extLst>
              <a:ext uri="{FF2B5EF4-FFF2-40B4-BE49-F238E27FC236}">
                <a16:creationId xmlns:a16="http://schemas.microsoft.com/office/drawing/2014/main" id="{F0DB6E39-E2CD-A773-1CFF-1D4E8A06FFE3}"/>
              </a:ext>
            </a:extLst>
          </p:cNvPr>
          <p:cNvCxnSpPr>
            <a:cxnSpLocks/>
          </p:cNvCxnSpPr>
          <p:nvPr/>
        </p:nvCxnSpPr>
        <p:spPr>
          <a:xfrm flipV="1">
            <a:off x="3118585" y="3961433"/>
            <a:ext cx="551025" cy="939789"/>
          </a:xfrm>
          <a:prstGeom prst="line">
            <a:avLst/>
          </a:prstGeom>
          <a:ln w="38100"/>
        </p:spPr>
        <p:style>
          <a:lnRef idx="2">
            <a:schemeClr val="dk1"/>
          </a:lnRef>
          <a:fillRef idx="0">
            <a:schemeClr val="dk1"/>
          </a:fillRef>
          <a:effectRef idx="1">
            <a:schemeClr val="dk1"/>
          </a:effectRef>
          <a:fontRef idx="minor">
            <a:schemeClr val="tx1"/>
          </a:fontRef>
        </p:style>
      </p:cxnSp>
      <p:sp>
        <p:nvSpPr>
          <p:cNvPr id="21" name="テキスト ボックス 20">
            <a:extLst>
              <a:ext uri="{FF2B5EF4-FFF2-40B4-BE49-F238E27FC236}">
                <a16:creationId xmlns:a16="http://schemas.microsoft.com/office/drawing/2014/main" id="{7B4E2A5D-5B53-3A21-C363-101AB94C345B}"/>
              </a:ext>
            </a:extLst>
          </p:cNvPr>
          <p:cNvSpPr txBox="1"/>
          <p:nvPr/>
        </p:nvSpPr>
        <p:spPr>
          <a:xfrm>
            <a:off x="2057573" y="4836245"/>
            <a:ext cx="2745434" cy="707886"/>
          </a:xfrm>
          <a:prstGeom prst="rect">
            <a:avLst/>
          </a:prstGeom>
          <a:noFill/>
        </p:spPr>
        <p:txBody>
          <a:bodyPr wrap="square" rtlCol="0">
            <a:spAutoFit/>
          </a:bodyPr>
          <a:lstStyle/>
          <a:p>
            <a:r>
              <a:rPr kumimoji="1" lang="en-US" altLang="ja-JP" sz="4000" dirty="0">
                <a:latin typeface="Times New Roman" panose="02020603050405020304" pitchFamily="18" charset="0"/>
              </a:rPr>
              <a:t>Kanagawa</a:t>
            </a:r>
            <a:endParaRPr kumimoji="1" lang="ja-JP" altLang="en-US" sz="4000" dirty="0">
              <a:latin typeface="Times New Roman" panose="02020603050405020304" pitchFamily="18" charset="0"/>
            </a:endParaRPr>
          </a:p>
        </p:txBody>
      </p:sp>
      <p:cxnSp>
        <p:nvCxnSpPr>
          <p:cNvPr id="22" name="直線コネクタ 21">
            <a:extLst>
              <a:ext uri="{FF2B5EF4-FFF2-40B4-BE49-F238E27FC236}">
                <a16:creationId xmlns:a16="http://schemas.microsoft.com/office/drawing/2014/main" id="{D23CE3A9-5858-E147-1869-FBD16E3DF166}"/>
              </a:ext>
            </a:extLst>
          </p:cNvPr>
          <p:cNvCxnSpPr>
            <a:cxnSpLocks/>
          </p:cNvCxnSpPr>
          <p:nvPr/>
        </p:nvCxnSpPr>
        <p:spPr>
          <a:xfrm flipV="1">
            <a:off x="3923437" y="3312464"/>
            <a:ext cx="677439" cy="584372"/>
          </a:xfrm>
          <a:prstGeom prst="line">
            <a:avLst/>
          </a:prstGeom>
          <a:ln w="38100"/>
        </p:spPr>
        <p:style>
          <a:lnRef idx="2">
            <a:schemeClr val="dk1"/>
          </a:lnRef>
          <a:fillRef idx="0">
            <a:schemeClr val="dk1"/>
          </a:fillRef>
          <a:effectRef idx="1">
            <a:schemeClr val="dk1"/>
          </a:effectRef>
          <a:fontRef idx="minor">
            <a:schemeClr val="tx1"/>
          </a:fontRef>
        </p:style>
      </p:cxnSp>
      <p:sp>
        <p:nvSpPr>
          <p:cNvPr id="24" name="テキスト ボックス 23">
            <a:extLst>
              <a:ext uri="{FF2B5EF4-FFF2-40B4-BE49-F238E27FC236}">
                <a16:creationId xmlns:a16="http://schemas.microsoft.com/office/drawing/2014/main" id="{2D280806-0DBD-5C56-6642-0F25A441608C}"/>
              </a:ext>
            </a:extLst>
          </p:cNvPr>
          <p:cNvSpPr txBox="1"/>
          <p:nvPr/>
        </p:nvSpPr>
        <p:spPr>
          <a:xfrm>
            <a:off x="4481699" y="2653738"/>
            <a:ext cx="1697720" cy="707886"/>
          </a:xfrm>
          <a:prstGeom prst="rect">
            <a:avLst/>
          </a:prstGeom>
          <a:noFill/>
        </p:spPr>
        <p:txBody>
          <a:bodyPr wrap="square" rtlCol="0">
            <a:spAutoFit/>
          </a:bodyPr>
          <a:lstStyle/>
          <a:p>
            <a:r>
              <a:rPr kumimoji="1" lang="en-US" altLang="ja-JP" sz="4000" dirty="0">
                <a:latin typeface="Times New Roman" panose="02020603050405020304" pitchFamily="18" charset="0"/>
              </a:rPr>
              <a:t>Chiba</a:t>
            </a:r>
            <a:endParaRPr kumimoji="1" lang="ja-JP" altLang="en-US" sz="4000" dirty="0">
              <a:latin typeface="Times New Roman" panose="02020603050405020304" pitchFamily="18" charset="0"/>
            </a:endParaRPr>
          </a:p>
        </p:txBody>
      </p:sp>
      <p:pic>
        <p:nvPicPr>
          <p:cNvPr id="26" name="図 25">
            <a:extLst>
              <a:ext uri="{FF2B5EF4-FFF2-40B4-BE49-F238E27FC236}">
                <a16:creationId xmlns:a16="http://schemas.microsoft.com/office/drawing/2014/main" id="{2725DDAD-BF4A-83AC-2F66-78026D4B4F00}"/>
              </a:ext>
            </a:extLst>
          </p:cNvPr>
          <p:cNvPicPr>
            <a:picLocks noChangeAspect="1"/>
          </p:cNvPicPr>
          <p:nvPr/>
        </p:nvPicPr>
        <p:blipFill>
          <a:blip r:embed="rId3"/>
          <a:srcRect l="62923" t="43574" r="29658" b="46668"/>
          <a:stretch>
            <a:fillRect/>
          </a:stretch>
        </p:blipFill>
        <p:spPr>
          <a:xfrm>
            <a:off x="4481699" y="3503213"/>
            <a:ext cx="2215933" cy="1942265"/>
          </a:xfrm>
          <a:prstGeom prst="rect">
            <a:avLst/>
          </a:prstGeom>
        </p:spPr>
      </p:pic>
    </p:spTree>
    <p:extLst>
      <p:ext uri="{BB962C8B-B14F-4D97-AF65-F5344CB8AC3E}">
        <p14:creationId xmlns:p14="http://schemas.microsoft.com/office/powerpoint/2010/main" val="2033386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E069F-273A-F7DA-02CD-03408AA4EF6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C2A6E4B-14B8-D04C-4150-7F3526806FFC}"/>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8B1975BA-B449-3094-CE80-07CA6B4C72E9}"/>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77CDC215-AD9B-5FF5-2468-2AE071021EEE}"/>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5</a:t>
            </a:r>
            <a:endParaRPr kumimoji="1" lang="ja-JP" altLang="en-US" sz="3200" dirty="0">
              <a:latin typeface="Times New Roman" panose="02020603050405020304" pitchFamily="18" charset="0"/>
            </a:endParaRPr>
          </a:p>
        </p:txBody>
      </p:sp>
      <p:grpSp>
        <p:nvGrpSpPr>
          <p:cNvPr id="5" name="グループ化 4">
            <a:extLst>
              <a:ext uri="{FF2B5EF4-FFF2-40B4-BE49-F238E27FC236}">
                <a16:creationId xmlns:a16="http://schemas.microsoft.com/office/drawing/2014/main" id="{B9D49AD0-1CDA-693C-1E7C-C8C930C8EA6A}"/>
              </a:ext>
            </a:extLst>
          </p:cNvPr>
          <p:cNvGrpSpPr/>
          <p:nvPr/>
        </p:nvGrpSpPr>
        <p:grpSpPr>
          <a:xfrm>
            <a:off x="-587901" y="827315"/>
            <a:ext cx="5868514" cy="4846382"/>
            <a:chOff x="-587901" y="775058"/>
            <a:chExt cx="6257672" cy="5130867"/>
          </a:xfrm>
        </p:grpSpPr>
        <p:pic>
          <p:nvPicPr>
            <p:cNvPr id="6" name="図 5">
              <a:extLst>
                <a:ext uri="{FF2B5EF4-FFF2-40B4-BE49-F238E27FC236}">
                  <a16:creationId xmlns:a16="http://schemas.microsoft.com/office/drawing/2014/main" id="{3D765FEC-6CA1-914A-B99A-06516B638814}"/>
                </a:ext>
              </a:extLst>
            </p:cNvPr>
            <p:cNvPicPr>
              <a:picLocks noChangeAspect="1"/>
            </p:cNvPicPr>
            <p:nvPr/>
          </p:nvPicPr>
          <p:blipFill>
            <a:blip r:embed="rId3"/>
            <a:srcRect l="65807"/>
            <a:stretch>
              <a:fillRect/>
            </a:stretch>
          </p:blipFill>
          <p:spPr>
            <a:xfrm>
              <a:off x="3993121" y="839710"/>
              <a:ext cx="1676650" cy="5066215"/>
            </a:xfrm>
            <a:prstGeom prst="rect">
              <a:avLst/>
            </a:prstGeom>
          </p:spPr>
        </p:pic>
        <p:pic>
          <p:nvPicPr>
            <p:cNvPr id="7" name="図 6">
              <a:extLst>
                <a:ext uri="{FF2B5EF4-FFF2-40B4-BE49-F238E27FC236}">
                  <a16:creationId xmlns:a16="http://schemas.microsoft.com/office/drawing/2014/main" id="{0E6F3F95-C7B3-D7C6-CF68-26A123B3919A}"/>
                </a:ext>
              </a:extLst>
            </p:cNvPr>
            <p:cNvPicPr>
              <a:picLocks noChangeAspect="1"/>
            </p:cNvPicPr>
            <p:nvPr/>
          </p:nvPicPr>
          <p:blipFill>
            <a:blip r:embed="rId3"/>
            <a:srcRect r="33412" b="30825"/>
            <a:stretch>
              <a:fillRect/>
            </a:stretch>
          </p:blipFill>
          <p:spPr>
            <a:xfrm>
              <a:off x="-587901" y="775058"/>
              <a:ext cx="4638395" cy="4305633"/>
            </a:xfrm>
            <a:prstGeom prst="rect">
              <a:avLst/>
            </a:prstGeom>
          </p:spPr>
        </p:pic>
        <p:pic>
          <p:nvPicPr>
            <p:cNvPr id="8" name="図 7">
              <a:extLst>
                <a:ext uri="{FF2B5EF4-FFF2-40B4-BE49-F238E27FC236}">
                  <a16:creationId xmlns:a16="http://schemas.microsoft.com/office/drawing/2014/main" id="{C77CD495-FCBF-D71B-10BA-5243EA960C6A}"/>
                </a:ext>
              </a:extLst>
            </p:cNvPr>
            <p:cNvPicPr>
              <a:picLocks noChangeAspect="1"/>
            </p:cNvPicPr>
            <p:nvPr/>
          </p:nvPicPr>
          <p:blipFill>
            <a:blip r:embed="rId3"/>
            <a:srcRect t="84778" r="87073" b="3010"/>
            <a:stretch>
              <a:fillRect/>
            </a:stretch>
          </p:blipFill>
          <p:spPr>
            <a:xfrm>
              <a:off x="784658" y="1538550"/>
              <a:ext cx="1448881" cy="1222905"/>
            </a:xfrm>
            <a:prstGeom prst="rect">
              <a:avLst/>
            </a:prstGeom>
          </p:spPr>
        </p:pic>
        <p:cxnSp>
          <p:nvCxnSpPr>
            <p:cNvPr id="10" name="直線コネクタ 9">
              <a:extLst>
                <a:ext uri="{FF2B5EF4-FFF2-40B4-BE49-F238E27FC236}">
                  <a16:creationId xmlns:a16="http://schemas.microsoft.com/office/drawing/2014/main" id="{E4BC5B85-6A65-01E9-7E57-77EBBBDEDBF2}"/>
                </a:ext>
              </a:extLst>
            </p:cNvPr>
            <p:cNvCxnSpPr>
              <a:cxnSpLocks/>
            </p:cNvCxnSpPr>
            <p:nvPr/>
          </p:nvCxnSpPr>
          <p:spPr>
            <a:xfrm flipH="1">
              <a:off x="532367" y="1046375"/>
              <a:ext cx="2263987" cy="216816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 name="テキスト ボックス 12">
            <a:extLst>
              <a:ext uri="{FF2B5EF4-FFF2-40B4-BE49-F238E27FC236}">
                <a16:creationId xmlns:a16="http://schemas.microsoft.com/office/drawing/2014/main" id="{CD8B748B-0390-ED17-C467-A1AC3C4367EE}"/>
              </a:ext>
            </a:extLst>
          </p:cNvPr>
          <p:cNvSpPr txBox="1"/>
          <p:nvPr/>
        </p:nvSpPr>
        <p:spPr>
          <a:xfrm>
            <a:off x="491049" y="5301049"/>
            <a:ext cx="4349938" cy="954107"/>
          </a:xfrm>
          <a:prstGeom prst="rect">
            <a:avLst/>
          </a:prstGeom>
          <a:noFill/>
        </p:spPr>
        <p:txBody>
          <a:bodyPr wrap="square" rtlCol="0">
            <a:spAutoFit/>
          </a:bodyPr>
          <a:lstStyle/>
          <a:p>
            <a:r>
              <a:rPr kumimoji="1" lang="en-US" altLang="ja-JP" sz="2800" dirty="0">
                <a:latin typeface="Times New Roman" panose="02020603050405020304" pitchFamily="18" charset="0"/>
              </a:rPr>
              <a:t>Figure d is a map of the clustering result. </a:t>
            </a:r>
            <a:endParaRPr kumimoji="1" lang="ja-JP" altLang="en-US" sz="2800" dirty="0">
              <a:latin typeface="Times New Roman" panose="02020603050405020304" pitchFamily="18" charset="0"/>
            </a:endParaRPr>
          </a:p>
        </p:txBody>
      </p:sp>
      <p:sp>
        <p:nvSpPr>
          <p:cNvPr id="15" name="テキスト ボックス 14">
            <a:extLst>
              <a:ext uri="{FF2B5EF4-FFF2-40B4-BE49-F238E27FC236}">
                <a16:creationId xmlns:a16="http://schemas.microsoft.com/office/drawing/2014/main" id="{9FF51550-6913-E135-EA33-65A4E231D1BE}"/>
              </a:ext>
            </a:extLst>
          </p:cNvPr>
          <p:cNvSpPr txBox="1"/>
          <p:nvPr/>
        </p:nvSpPr>
        <p:spPr>
          <a:xfrm>
            <a:off x="5523702" y="5205076"/>
            <a:ext cx="6668298" cy="1384995"/>
          </a:xfrm>
          <a:prstGeom prst="rect">
            <a:avLst/>
          </a:prstGeom>
          <a:noFill/>
        </p:spPr>
        <p:txBody>
          <a:bodyPr wrap="square" rtlCol="0">
            <a:spAutoFit/>
          </a:bodyPr>
          <a:lstStyle/>
          <a:p>
            <a:r>
              <a:rPr kumimoji="1" lang="en-US" altLang="ja-JP" sz="2800" dirty="0">
                <a:solidFill>
                  <a:schemeClr val="tx1">
                    <a:alpha val="20000"/>
                  </a:schemeClr>
                </a:solidFill>
                <a:latin typeface="Times New Roman" panose="02020603050405020304" pitchFamily="18" charset="0"/>
              </a:rPr>
              <a:t>Figure e is a s</a:t>
            </a:r>
            <a:r>
              <a:rPr lang="en-US" altLang="ja-JP" sz="2800" dirty="0">
                <a:solidFill>
                  <a:schemeClr val="tx1">
                    <a:alpha val="20000"/>
                  </a:schemeClr>
                </a:solidFill>
                <a:latin typeface="Times New Roman" panose="02020603050405020304" pitchFamily="18" charset="0"/>
              </a:rPr>
              <a:t>catter plot of changes in CO</a:t>
            </a:r>
            <a:r>
              <a:rPr lang="en-US" altLang="ja-JP" sz="2800" baseline="-25000" dirty="0">
                <a:solidFill>
                  <a:schemeClr val="tx1">
                    <a:alpha val="20000"/>
                  </a:schemeClr>
                </a:solidFill>
                <a:latin typeface="Times New Roman" panose="02020603050405020304" pitchFamily="18" charset="0"/>
              </a:rPr>
              <a:t>2</a:t>
            </a:r>
            <a:r>
              <a:rPr lang="en-US" altLang="ja-JP" sz="2800" dirty="0">
                <a:solidFill>
                  <a:schemeClr val="tx1">
                    <a:alpha val="20000"/>
                  </a:schemeClr>
                </a:solidFill>
                <a:latin typeface="Times New Roman" panose="02020603050405020304" pitchFamily="18" charset="0"/>
              </a:rPr>
              <a:t> emissions and induced value added under the scenario of 10,000 migrants for each cluster</a:t>
            </a:r>
            <a:endParaRPr kumimoji="1" lang="ja-JP" altLang="en-US" sz="2800" dirty="0">
              <a:solidFill>
                <a:schemeClr val="tx1">
                  <a:alpha val="20000"/>
                </a:schemeClr>
              </a:solidFill>
              <a:latin typeface="Times New Roman" panose="02020603050405020304" pitchFamily="18" charset="0"/>
            </a:endParaRPr>
          </a:p>
        </p:txBody>
      </p:sp>
      <p:pic>
        <p:nvPicPr>
          <p:cNvPr id="17" name="図 16">
            <a:extLst>
              <a:ext uri="{FF2B5EF4-FFF2-40B4-BE49-F238E27FC236}">
                <a16:creationId xmlns:a16="http://schemas.microsoft.com/office/drawing/2014/main" id="{33408EC2-95E9-2F5E-35DB-BEA31DEE11D8}"/>
              </a:ext>
            </a:extLst>
          </p:cNvPr>
          <p:cNvPicPr>
            <a:picLocks noChangeAspect="1"/>
          </p:cNvPicPr>
          <p:nvPr/>
        </p:nvPicPr>
        <p:blipFill>
          <a:blip r:embed="rId4">
            <a:alphaModFix amt="20000"/>
          </a:blip>
          <a:stretch>
            <a:fillRect/>
          </a:stretch>
        </p:blipFill>
        <p:spPr>
          <a:xfrm>
            <a:off x="5345053" y="1258425"/>
            <a:ext cx="6782506" cy="3746225"/>
          </a:xfrm>
          <a:prstGeom prst="rect">
            <a:avLst/>
          </a:prstGeom>
        </p:spPr>
      </p:pic>
    </p:spTree>
    <p:extLst>
      <p:ext uri="{BB962C8B-B14F-4D97-AF65-F5344CB8AC3E}">
        <p14:creationId xmlns:p14="http://schemas.microsoft.com/office/powerpoint/2010/main" val="752261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0664C-EDC4-7609-8A27-6235DDDD07F8}"/>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A1B4D3C-77CA-5B88-42AF-F34B54A7EDB2}"/>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2E0681F3-FF38-3D28-0673-3415C8B095E6}"/>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4853E1F8-D9C5-54A4-46A3-EC3A04198EBC}"/>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6</a:t>
            </a:r>
            <a:endParaRPr kumimoji="1" lang="ja-JP" altLang="en-US" sz="3200" dirty="0">
              <a:latin typeface="Times New Roman" panose="02020603050405020304" pitchFamily="18" charset="0"/>
            </a:endParaRPr>
          </a:p>
        </p:txBody>
      </p:sp>
      <p:pic>
        <p:nvPicPr>
          <p:cNvPr id="9" name="図 8">
            <a:extLst>
              <a:ext uri="{FF2B5EF4-FFF2-40B4-BE49-F238E27FC236}">
                <a16:creationId xmlns:a16="http://schemas.microsoft.com/office/drawing/2014/main" id="{9840FF91-7F72-44FB-A7CA-BEA542B86667}"/>
              </a:ext>
            </a:extLst>
          </p:cNvPr>
          <p:cNvPicPr>
            <a:picLocks noChangeAspect="1"/>
          </p:cNvPicPr>
          <p:nvPr/>
        </p:nvPicPr>
        <p:blipFill>
          <a:blip r:embed="rId3"/>
          <a:stretch>
            <a:fillRect/>
          </a:stretch>
        </p:blipFill>
        <p:spPr>
          <a:xfrm>
            <a:off x="5345053" y="1258425"/>
            <a:ext cx="6782506" cy="3746225"/>
          </a:xfrm>
          <a:prstGeom prst="rect">
            <a:avLst/>
          </a:prstGeom>
        </p:spPr>
      </p:pic>
      <p:grpSp>
        <p:nvGrpSpPr>
          <p:cNvPr id="11" name="グループ化 10">
            <a:extLst>
              <a:ext uri="{FF2B5EF4-FFF2-40B4-BE49-F238E27FC236}">
                <a16:creationId xmlns:a16="http://schemas.microsoft.com/office/drawing/2014/main" id="{76E9045B-9908-D5D4-7680-C390AD730913}"/>
              </a:ext>
            </a:extLst>
          </p:cNvPr>
          <p:cNvGrpSpPr/>
          <p:nvPr/>
        </p:nvGrpSpPr>
        <p:grpSpPr>
          <a:xfrm>
            <a:off x="-587901" y="827315"/>
            <a:ext cx="5868514" cy="4846382"/>
            <a:chOff x="-587901" y="775058"/>
            <a:chExt cx="6257672" cy="5130867"/>
          </a:xfrm>
        </p:grpSpPr>
        <p:pic>
          <p:nvPicPr>
            <p:cNvPr id="12" name="図 11">
              <a:extLst>
                <a:ext uri="{FF2B5EF4-FFF2-40B4-BE49-F238E27FC236}">
                  <a16:creationId xmlns:a16="http://schemas.microsoft.com/office/drawing/2014/main" id="{B6DAE28C-7561-7E67-2D6C-1A314A50ECDC}"/>
                </a:ext>
              </a:extLst>
            </p:cNvPr>
            <p:cNvPicPr>
              <a:picLocks noChangeAspect="1"/>
            </p:cNvPicPr>
            <p:nvPr/>
          </p:nvPicPr>
          <p:blipFill>
            <a:blip r:embed="rId4">
              <a:alphaModFix amt="20000"/>
            </a:blip>
            <a:srcRect l="65807"/>
            <a:stretch>
              <a:fillRect/>
            </a:stretch>
          </p:blipFill>
          <p:spPr>
            <a:xfrm>
              <a:off x="3993121" y="839710"/>
              <a:ext cx="1676650" cy="5066215"/>
            </a:xfrm>
            <a:prstGeom prst="rect">
              <a:avLst/>
            </a:prstGeom>
          </p:spPr>
        </p:pic>
        <p:pic>
          <p:nvPicPr>
            <p:cNvPr id="14" name="図 13">
              <a:extLst>
                <a:ext uri="{FF2B5EF4-FFF2-40B4-BE49-F238E27FC236}">
                  <a16:creationId xmlns:a16="http://schemas.microsoft.com/office/drawing/2014/main" id="{552F26A7-371D-7A70-BB6E-35311313807B}"/>
                </a:ext>
              </a:extLst>
            </p:cNvPr>
            <p:cNvPicPr>
              <a:picLocks noChangeAspect="1"/>
            </p:cNvPicPr>
            <p:nvPr/>
          </p:nvPicPr>
          <p:blipFill>
            <a:blip r:embed="rId4">
              <a:alphaModFix amt="20000"/>
            </a:blip>
            <a:srcRect r="33412" b="30825"/>
            <a:stretch>
              <a:fillRect/>
            </a:stretch>
          </p:blipFill>
          <p:spPr>
            <a:xfrm>
              <a:off x="-587901" y="775058"/>
              <a:ext cx="4638395" cy="4305633"/>
            </a:xfrm>
            <a:prstGeom prst="rect">
              <a:avLst/>
            </a:prstGeom>
          </p:spPr>
        </p:pic>
        <p:pic>
          <p:nvPicPr>
            <p:cNvPr id="16" name="図 15">
              <a:extLst>
                <a:ext uri="{FF2B5EF4-FFF2-40B4-BE49-F238E27FC236}">
                  <a16:creationId xmlns:a16="http://schemas.microsoft.com/office/drawing/2014/main" id="{447CA9FF-6918-B687-C5BD-A21EA2C2E999}"/>
                </a:ext>
              </a:extLst>
            </p:cNvPr>
            <p:cNvPicPr>
              <a:picLocks noChangeAspect="1"/>
            </p:cNvPicPr>
            <p:nvPr/>
          </p:nvPicPr>
          <p:blipFill>
            <a:blip r:embed="rId4">
              <a:alphaModFix amt="20000"/>
            </a:blip>
            <a:srcRect t="84778" r="87073" b="3010"/>
            <a:stretch>
              <a:fillRect/>
            </a:stretch>
          </p:blipFill>
          <p:spPr>
            <a:xfrm>
              <a:off x="784658" y="1538550"/>
              <a:ext cx="1448881" cy="1222905"/>
            </a:xfrm>
            <a:prstGeom prst="rect">
              <a:avLst/>
            </a:prstGeom>
          </p:spPr>
        </p:pic>
        <p:cxnSp>
          <p:nvCxnSpPr>
            <p:cNvPr id="18" name="直線コネクタ 17">
              <a:extLst>
                <a:ext uri="{FF2B5EF4-FFF2-40B4-BE49-F238E27FC236}">
                  <a16:creationId xmlns:a16="http://schemas.microsoft.com/office/drawing/2014/main" id="{49E3DC89-FFE7-A231-1126-93E2AEEE3C31}"/>
                </a:ext>
              </a:extLst>
            </p:cNvPr>
            <p:cNvCxnSpPr>
              <a:cxnSpLocks/>
            </p:cNvCxnSpPr>
            <p:nvPr/>
          </p:nvCxnSpPr>
          <p:spPr>
            <a:xfrm flipH="1">
              <a:off x="532367" y="1046375"/>
              <a:ext cx="2263987" cy="2168165"/>
            </a:xfrm>
            <a:prstGeom prst="line">
              <a:avLst/>
            </a:prstGeom>
            <a:ln w="38100">
              <a:solidFill>
                <a:schemeClr val="tx1">
                  <a:alpha val="20000"/>
                </a:schemeClr>
              </a:solidFill>
            </a:ln>
          </p:spPr>
          <p:style>
            <a:lnRef idx="2">
              <a:schemeClr val="accent1"/>
            </a:lnRef>
            <a:fillRef idx="0">
              <a:schemeClr val="accent1"/>
            </a:fillRef>
            <a:effectRef idx="1">
              <a:schemeClr val="accent1"/>
            </a:effectRef>
            <a:fontRef idx="minor">
              <a:schemeClr val="tx1"/>
            </a:fontRef>
          </p:style>
        </p:cxnSp>
      </p:grpSp>
      <p:sp>
        <p:nvSpPr>
          <p:cNvPr id="19" name="テキスト ボックス 18">
            <a:extLst>
              <a:ext uri="{FF2B5EF4-FFF2-40B4-BE49-F238E27FC236}">
                <a16:creationId xmlns:a16="http://schemas.microsoft.com/office/drawing/2014/main" id="{4B9CC1C3-6472-7466-8F2D-819B32DE83B3}"/>
              </a:ext>
            </a:extLst>
          </p:cNvPr>
          <p:cNvSpPr txBox="1"/>
          <p:nvPr/>
        </p:nvSpPr>
        <p:spPr>
          <a:xfrm>
            <a:off x="491049" y="5301049"/>
            <a:ext cx="4349938" cy="954107"/>
          </a:xfrm>
          <a:prstGeom prst="rect">
            <a:avLst/>
          </a:prstGeom>
          <a:noFill/>
        </p:spPr>
        <p:txBody>
          <a:bodyPr wrap="square" rtlCol="0">
            <a:spAutoFit/>
          </a:bodyPr>
          <a:lstStyle/>
          <a:p>
            <a:r>
              <a:rPr kumimoji="1" lang="en-US" altLang="ja-JP" sz="2800" dirty="0">
                <a:solidFill>
                  <a:schemeClr val="tx1">
                    <a:alpha val="20000"/>
                  </a:schemeClr>
                </a:solidFill>
                <a:latin typeface="Times New Roman" panose="02020603050405020304" pitchFamily="18" charset="0"/>
              </a:rPr>
              <a:t>Figure d is a map of the clustering result. </a:t>
            </a:r>
            <a:endParaRPr kumimoji="1" lang="ja-JP" altLang="en-US" sz="2800" dirty="0">
              <a:solidFill>
                <a:schemeClr val="tx1">
                  <a:alpha val="20000"/>
                </a:schemeClr>
              </a:solidFill>
              <a:latin typeface="Times New Roman" panose="02020603050405020304" pitchFamily="18" charset="0"/>
            </a:endParaRPr>
          </a:p>
        </p:txBody>
      </p:sp>
      <p:sp>
        <p:nvSpPr>
          <p:cNvPr id="20" name="テキスト ボックス 19">
            <a:extLst>
              <a:ext uri="{FF2B5EF4-FFF2-40B4-BE49-F238E27FC236}">
                <a16:creationId xmlns:a16="http://schemas.microsoft.com/office/drawing/2014/main" id="{B2145BA4-BC3E-6F1F-CB29-E336655411BF}"/>
              </a:ext>
            </a:extLst>
          </p:cNvPr>
          <p:cNvSpPr txBox="1"/>
          <p:nvPr/>
        </p:nvSpPr>
        <p:spPr>
          <a:xfrm>
            <a:off x="5523702" y="5205076"/>
            <a:ext cx="6668298" cy="1384995"/>
          </a:xfrm>
          <a:prstGeom prst="rect">
            <a:avLst/>
          </a:prstGeom>
          <a:noFill/>
        </p:spPr>
        <p:txBody>
          <a:bodyPr wrap="square" rtlCol="0">
            <a:spAutoFit/>
          </a:bodyPr>
          <a:lstStyle/>
          <a:p>
            <a:r>
              <a:rPr kumimoji="1" lang="en-US" altLang="ja-JP" sz="2800" dirty="0">
                <a:latin typeface="Times New Roman" panose="02020603050405020304" pitchFamily="18" charset="0"/>
              </a:rPr>
              <a:t>Figure e is a s</a:t>
            </a:r>
            <a:r>
              <a:rPr lang="en-US" altLang="ja-JP" sz="2800" dirty="0">
                <a:latin typeface="Times New Roman" panose="02020603050405020304" pitchFamily="18" charset="0"/>
              </a:rPr>
              <a:t>catter plot of changes in CO</a:t>
            </a:r>
            <a:r>
              <a:rPr lang="en-US" altLang="ja-JP" sz="2800" baseline="-25000" dirty="0">
                <a:latin typeface="Times New Roman" panose="02020603050405020304" pitchFamily="18" charset="0"/>
              </a:rPr>
              <a:t>2</a:t>
            </a:r>
            <a:r>
              <a:rPr lang="en-US" altLang="ja-JP" sz="2800" dirty="0">
                <a:latin typeface="Times New Roman" panose="02020603050405020304" pitchFamily="18" charset="0"/>
              </a:rPr>
              <a:t> emissions and induced value added under the scenario of 10,000 migrants for each cluster</a:t>
            </a:r>
            <a:endParaRPr kumimoji="1" lang="ja-JP" altLang="en-US" sz="2800" dirty="0">
              <a:latin typeface="Times New Roman" panose="02020603050405020304" pitchFamily="18" charset="0"/>
            </a:endParaRPr>
          </a:p>
        </p:txBody>
      </p:sp>
      <p:sp>
        <p:nvSpPr>
          <p:cNvPr id="21" name="楕円 20">
            <a:extLst>
              <a:ext uri="{FF2B5EF4-FFF2-40B4-BE49-F238E27FC236}">
                <a16:creationId xmlns:a16="http://schemas.microsoft.com/office/drawing/2014/main" id="{F5218E05-664A-20B6-B1F2-A2A2870E4772}"/>
              </a:ext>
            </a:extLst>
          </p:cNvPr>
          <p:cNvSpPr/>
          <p:nvPr/>
        </p:nvSpPr>
        <p:spPr>
          <a:xfrm>
            <a:off x="5888182" y="1585818"/>
            <a:ext cx="571205" cy="54020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816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A6956-6D79-A037-F647-2A737EAEE86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5C95175-CF5E-4FD1-DE12-4EB33918D3D4}"/>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6EA133B2-D67D-7232-0F16-1C9DCB118E4A}"/>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7056DC6E-5B69-99E0-7283-075936B208C4}"/>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7</a:t>
            </a:r>
            <a:endParaRPr kumimoji="1" lang="ja-JP" altLang="en-US" sz="3200" dirty="0">
              <a:latin typeface="Times New Roman" panose="02020603050405020304" pitchFamily="18" charset="0"/>
            </a:endParaRPr>
          </a:p>
        </p:txBody>
      </p:sp>
      <p:pic>
        <p:nvPicPr>
          <p:cNvPr id="9" name="図 8">
            <a:extLst>
              <a:ext uri="{FF2B5EF4-FFF2-40B4-BE49-F238E27FC236}">
                <a16:creationId xmlns:a16="http://schemas.microsoft.com/office/drawing/2014/main" id="{9C36E265-006C-23CD-287F-05B5A128BFC9}"/>
              </a:ext>
            </a:extLst>
          </p:cNvPr>
          <p:cNvPicPr>
            <a:picLocks noChangeAspect="1"/>
          </p:cNvPicPr>
          <p:nvPr/>
        </p:nvPicPr>
        <p:blipFill>
          <a:blip r:embed="rId3"/>
          <a:stretch>
            <a:fillRect/>
          </a:stretch>
        </p:blipFill>
        <p:spPr>
          <a:xfrm>
            <a:off x="5345053" y="1258425"/>
            <a:ext cx="6782506" cy="3746225"/>
          </a:xfrm>
          <a:prstGeom prst="rect">
            <a:avLst/>
          </a:prstGeom>
        </p:spPr>
      </p:pic>
      <p:grpSp>
        <p:nvGrpSpPr>
          <p:cNvPr id="11" name="グループ化 10">
            <a:extLst>
              <a:ext uri="{FF2B5EF4-FFF2-40B4-BE49-F238E27FC236}">
                <a16:creationId xmlns:a16="http://schemas.microsoft.com/office/drawing/2014/main" id="{632A0F67-164D-C0FD-4A5F-CB7F624AE733}"/>
              </a:ext>
            </a:extLst>
          </p:cNvPr>
          <p:cNvGrpSpPr/>
          <p:nvPr/>
        </p:nvGrpSpPr>
        <p:grpSpPr>
          <a:xfrm>
            <a:off x="-587901" y="827315"/>
            <a:ext cx="5868514" cy="4846382"/>
            <a:chOff x="-587901" y="775058"/>
            <a:chExt cx="6257672" cy="5130867"/>
          </a:xfrm>
        </p:grpSpPr>
        <p:pic>
          <p:nvPicPr>
            <p:cNvPr id="12" name="図 11">
              <a:extLst>
                <a:ext uri="{FF2B5EF4-FFF2-40B4-BE49-F238E27FC236}">
                  <a16:creationId xmlns:a16="http://schemas.microsoft.com/office/drawing/2014/main" id="{B5A8D22A-165A-A32E-69A4-2877E9A65AAF}"/>
                </a:ext>
              </a:extLst>
            </p:cNvPr>
            <p:cNvPicPr>
              <a:picLocks noChangeAspect="1"/>
            </p:cNvPicPr>
            <p:nvPr/>
          </p:nvPicPr>
          <p:blipFill>
            <a:blip r:embed="rId4">
              <a:alphaModFix amt="20000"/>
            </a:blip>
            <a:srcRect l="65807"/>
            <a:stretch>
              <a:fillRect/>
            </a:stretch>
          </p:blipFill>
          <p:spPr>
            <a:xfrm>
              <a:off x="3993121" y="839710"/>
              <a:ext cx="1676650" cy="5066215"/>
            </a:xfrm>
            <a:prstGeom prst="rect">
              <a:avLst/>
            </a:prstGeom>
          </p:spPr>
        </p:pic>
        <p:pic>
          <p:nvPicPr>
            <p:cNvPr id="14" name="図 13">
              <a:extLst>
                <a:ext uri="{FF2B5EF4-FFF2-40B4-BE49-F238E27FC236}">
                  <a16:creationId xmlns:a16="http://schemas.microsoft.com/office/drawing/2014/main" id="{5A48D388-AF3E-18C1-ED0D-146E1AB89E00}"/>
                </a:ext>
              </a:extLst>
            </p:cNvPr>
            <p:cNvPicPr>
              <a:picLocks noChangeAspect="1"/>
            </p:cNvPicPr>
            <p:nvPr/>
          </p:nvPicPr>
          <p:blipFill>
            <a:blip r:embed="rId4">
              <a:alphaModFix amt="20000"/>
            </a:blip>
            <a:srcRect r="33412" b="30825"/>
            <a:stretch>
              <a:fillRect/>
            </a:stretch>
          </p:blipFill>
          <p:spPr>
            <a:xfrm>
              <a:off x="-587901" y="775058"/>
              <a:ext cx="4638395" cy="4305633"/>
            </a:xfrm>
            <a:prstGeom prst="rect">
              <a:avLst/>
            </a:prstGeom>
          </p:spPr>
        </p:pic>
        <p:pic>
          <p:nvPicPr>
            <p:cNvPr id="16" name="図 15">
              <a:extLst>
                <a:ext uri="{FF2B5EF4-FFF2-40B4-BE49-F238E27FC236}">
                  <a16:creationId xmlns:a16="http://schemas.microsoft.com/office/drawing/2014/main" id="{4CB80E93-30FB-20A0-CB53-700BAA76FAD6}"/>
                </a:ext>
              </a:extLst>
            </p:cNvPr>
            <p:cNvPicPr>
              <a:picLocks noChangeAspect="1"/>
            </p:cNvPicPr>
            <p:nvPr/>
          </p:nvPicPr>
          <p:blipFill>
            <a:blip r:embed="rId4">
              <a:alphaModFix amt="20000"/>
            </a:blip>
            <a:srcRect t="84778" r="87073" b="3010"/>
            <a:stretch>
              <a:fillRect/>
            </a:stretch>
          </p:blipFill>
          <p:spPr>
            <a:xfrm>
              <a:off x="784658" y="1538550"/>
              <a:ext cx="1448881" cy="1222905"/>
            </a:xfrm>
            <a:prstGeom prst="rect">
              <a:avLst/>
            </a:prstGeom>
          </p:spPr>
        </p:pic>
        <p:cxnSp>
          <p:nvCxnSpPr>
            <p:cNvPr id="18" name="直線コネクタ 17">
              <a:extLst>
                <a:ext uri="{FF2B5EF4-FFF2-40B4-BE49-F238E27FC236}">
                  <a16:creationId xmlns:a16="http://schemas.microsoft.com/office/drawing/2014/main" id="{6D5DE567-AA9C-1862-259F-9016524529F7}"/>
                </a:ext>
              </a:extLst>
            </p:cNvPr>
            <p:cNvCxnSpPr>
              <a:cxnSpLocks/>
            </p:cNvCxnSpPr>
            <p:nvPr/>
          </p:nvCxnSpPr>
          <p:spPr>
            <a:xfrm flipH="1">
              <a:off x="532367" y="1046375"/>
              <a:ext cx="2263987" cy="2168165"/>
            </a:xfrm>
            <a:prstGeom prst="line">
              <a:avLst/>
            </a:prstGeom>
            <a:ln w="38100">
              <a:solidFill>
                <a:schemeClr val="tx1">
                  <a:alpha val="20000"/>
                </a:schemeClr>
              </a:solidFill>
            </a:ln>
          </p:spPr>
          <p:style>
            <a:lnRef idx="2">
              <a:schemeClr val="accent1"/>
            </a:lnRef>
            <a:fillRef idx="0">
              <a:schemeClr val="accent1"/>
            </a:fillRef>
            <a:effectRef idx="1">
              <a:schemeClr val="accent1"/>
            </a:effectRef>
            <a:fontRef idx="minor">
              <a:schemeClr val="tx1"/>
            </a:fontRef>
          </p:style>
        </p:cxnSp>
      </p:grpSp>
      <p:sp>
        <p:nvSpPr>
          <p:cNvPr id="19" name="テキスト ボックス 18">
            <a:extLst>
              <a:ext uri="{FF2B5EF4-FFF2-40B4-BE49-F238E27FC236}">
                <a16:creationId xmlns:a16="http://schemas.microsoft.com/office/drawing/2014/main" id="{EBAE2C46-3A31-1AB5-14EC-25402E31FCBF}"/>
              </a:ext>
            </a:extLst>
          </p:cNvPr>
          <p:cNvSpPr txBox="1"/>
          <p:nvPr/>
        </p:nvSpPr>
        <p:spPr>
          <a:xfrm>
            <a:off x="491049" y="5301049"/>
            <a:ext cx="4349938" cy="954107"/>
          </a:xfrm>
          <a:prstGeom prst="rect">
            <a:avLst/>
          </a:prstGeom>
          <a:noFill/>
        </p:spPr>
        <p:txBody>
          <a:bodyPr wrap="square" rtlCol="0">
            <a:spAutoFit/>
          </a:bodyPr>
          <a:lstStyle/>
          <a:p>
            <a:r>
              <a:rPr kumimoji="1" lang="en-US" altLang="ja-JP" sz="2800" dirty="0">
                <a:solidFill>
                  <a:schemeClr val="tx1">
                    <a:alpha val="20000"/>
                  </a:schemeClr>
                </a:solidFill>
                <a:latin typeface="Times New Roman" panose="02020603050405020304" pitchFamily="18" charset="0"/>
              </a:rPr>
              <a:t>Figure d is a map of the clustering result. </a:t>
            </a:r>
            <a:endParaRPr kumimoji="1" lang="ja-JP" altLang="en-US" sz="2800" dirty="0">
              <a:solidFill>
                <a:schemeClr val="tx1">
                  <a:alpha val="20000"/>
                </a:schemeClr>
              </a:solidFill>
              <a:latin typeface="Times New Roman" panose="02020603050405020304" pitchFamily="18" charset="0"/>
            </a:endParaRPr>
          </a:p>
        </p:txBody>
      </p:sp>
      <p:sp>
        <p:nvSpPr>
          <p:cNvPr id="20" name="テキスト ボックス 19">
            <a:extLst>
              <a:ext uri="{FF2B5EF4-FFF2-40B4-BE49-F238E27FC236}">
                <a16:creationId xmlns:a16="http://schemas.microsoft.com/office/drawing/2014/main" id="{563562DD-36CF-EEA8-A2F0-22B3654A5CDA}"/>
              </a:ext>
            </a:extLst>
          </p:cNvPr>
          <p:cNvSpPr txBox="1"/>
          <p:nvPr/>
        </p:nvSpPr>
        <p:spPr>
          <a:xfrm>
            <a:off x="5523702" y="5205076"/>
            <a:ext cx="6668298" cy="1384995"/>
          </a:xfrm>
          <a:prstGeom prst="rect">
            <a:avLst/>
          </a:prstGeom>
          <a:noFill/>
        </p:spPr>
        <p:txBody>
          <a:bodyPr wrap="square" rtlCol="0">
            <a:spAutoFit/>
          </a:bodyPr>
          <a:lstStyle/>
          <a:p>
            <a:r>
              <a:rPr kumimoji="1" lang="en-US" altLang="ja-JP" sz="2800" dirty="0">
                <a:latin typeface="Times New Roman" panose="02020603050405020304" pitchFamily="18" charset="0"/>
              </a:rPr>
              <a:t>Figure e is a s</a:t>
            </a:r>
            <a:r>
              <a:rPr lang="en-US" altLang="ja-JP" sz="2800" dirty="0">
                <a:latin typeface="Times New Roman" panose="02020603050405020304" pitchFamily="18" charset="0"/>
              </a:rPr>
              <a:t>catter plot of changes in CO</a:t>
            </a:r>
            <a:r>
              <a:rPr lang="en-US" altLang="ja-JP" sz="2800" baseline="-25000" dirty="0">
                <a:latin typeface="Times New Roman" panose="02020603050405020304" pitchFamily="18" charset="0"/>
              </a:rPr>
              <a:t>2</a:t>
            </a:r>
            <a:r>
              <a:rPr lang="en-US" altLang="ja-JP" sz="2800" dirty="0">
                <a:latin typeface="Times New Roman" panose="02020603050405020304" pitchFamily="18" charset="0"/>
              </a:rPr>
              <a:t> emissions and induced value added under the scenario of 10,000 migrants for each cluster</a:t>
            </a:r>
            <a:endParaRPr kumimoji="1" lang="ja-JP" altLang="en-US" sz="2800" dirty="0">
              <a:latin typeface="Times New Roman" panose="02020603050405020304" pitchFamily="18" charset="0"/>
            </a:endParaRPr>
          </a:p>
        </p:txBody>
      </p:sp>
      <p:sp>
        <p:nvSpPr>
          <p:cNvPr id="21" name="楕円 20">
            <a:extLst>
              <a:ext uri="{FF2B5EF4-FFF2-40B4-BE49-F238E27FC236}">
                <a16:creationId xmlns:a16="http://schemas.microsoft.com/office/drawing/2014/main" id="{3942222C-02F7-C8CA-5CA3-D7BB5EC6AF7C}"/>
              </a:ext>
            </a:extLst>
          </p:cNvPr>
          <p:cNvSpPr/>
          <p:nvPr/>
        </p:nvSpPr>
        <p:spPr>
          <a:xfrm>
            <a:off x="5868514" y="1548475"/>
            <a:ext cx="571205" cy="54020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D0BDB572-A9C0-3939-FA73-347272D3D86A}"/>
              </a:ext>
            </a:extLst>
          </p:cNvPr>
          <p:cNvSpPr/>
          <p:nvPr/>
        </p:nvSpPr>
        <p:spPr>
          <a:xfrm>
            <a:off x="5015180" y="1025021"/>
            <a:ext cx="5129847" cy="3869198"/>
          </a:xfrm>
          <a:prstGeom prst="rect">
            <a:avLst/>
          </a:prstGeom>
          <a:solidFill>
            <a:schemeClr val="tx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29DDA02-4A5D-7265-DEA1-9F74A59CC9EF}"/>
              </a:ext>
            </a:extLst>
          </p:cNvPr>
          <p:cNvSpPr/>
          <p:nvPr/>
        </p:nvSpPr>
        <p:spPr>
          <a:xfrm>
            <a:off x="5375421" y="1665170"/>
            <a:ext cx="4559166" cy="2415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9ADDA0DA-DA90-DD82-815B-0DB77F94B83C}"/>
              </a:ext>
            </a:extLst>
          </p:cNvPr>
          <p:cNvSpPr txBox="1"/>
          <p:nvPr/>
        </p:nvSpPr>
        <p:spPr>
          <a:xfrm>
            <a:off x="5940043" y="1689288"/>
            <a:ext cx="3612932" cy="584775"/>
          </a:xfrm>
          <a:prstGeom prst="rect">
            <a:avLst/>
          </a:prstGeom>
          <a:noFill/>
        </p:spPr>
        <p:txBody>
          <a:bodyPr wrap="square">
            <a:spAutoFit/>
          </a:bodyPr>
          <a:lstStyle/>
          <a:p>
            <a:r>
              <a:rPr lang="it-IT" altLang="ja-JP" sz="3200" dirty="0">
                <a:solidFill>
                  <a:srgbClr val="C00000"/>
                </a:solidFill>
                <a:latin typeface="Times New Roman" panose="02020603050405020304" pitchFamily="18" charset="0"/>
              </a:rPr>
              <a:t>negative decoupling</a:t>
            </a:r>
            <a:endParaRPr lang="ja-JP" altLang="en-US" sz="3200" dirty="0">
              <a:solidFill>
                <a:srgbClr val="C00000"/>
              </a:solidFill>
              <a:latin typeface="Times New Roman" panose="02020603050405020304" pitchFamily="18" charset="0"/>
            </a:endParaRPr>
          </a:p>
        </p:txBody>
      </p:sp>
      <p:sp>
        <p:nvSpPr>
          <p:cNvPr id="25" name="テキスト ボックス 24">
            <a:extLst>
              <a:ext uri="{FF2B5EF4-FFF2-40B4-BE49-F238E27FC236}">
                <a16:creationId xmlns:a16="http://schemas.microsoft.com/office/drawing/2014/main" id="{5836775F-F2EA-CE48-9FB2-04B6670335BB}"/>
              </a:ext>
            </a:extLst>
          </p:cNvPr>
          <p:cNvSpPr txBox="1"/>
          <p:nvPr/>
        </p:nvSpPr>
        <p:spPr>
          <a:xfrm>
            <a:off x="5473118" y="2467374"/>
            <a:ext cx="4281348" cy="1384995"/>
          </a:xfrm>
          <a:prstGeom prst="rect">
            <a:avLst/>
          </a:prstGeom>
          <a:noFill/>
        </p:spPr>
        <p:txBody>
          <a:bodyPr wrap="square">
            <a:spAutoFit/>
          </a:bodyPr>
          <a:lstStyle/>
          <a:p>
            <a:r>
              <a:rPr lang="en-US" altLang="ja-JP" sz="2800" dirty="0">
                <a:latin typeface="Times New Roman" panose="02020603050405020304" pitchFamily="18" charset="0"/>
              </a:rPr>
              <a:t>Environmental burdens are increasing despite the absence of economic growth.</a:t>
            </a:r>
            <a:endParaRPr lang="ja-JP" altLang="en-US" sz="2800" dirty="0">
              <a:latin typeface="Times New Roman" panose="02020603050405020304" pitchFamily="18" charset="0"/>
            </a:endParaRPr>
          </a:p>
        </p:txBody>
      </p:sp>
    </p:spTree>
    <p:extLst>
      <p:ext uri="{BB962C8B-B14F-4D97-AF65-F5344CB8AC3E}">
        <p14:creationId xmlns:p14="http://schemas.microsoft.com/office/powerpoint/2010/main" val="32878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0F457-4B28-AD4B-1245-8FD536283F41}"/>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38D3656-21C7-465C-1E7E-F075E93E906C}"/>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D4817A6B-9AC9-7965-D680-4FF3854C062E}"/>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6A1F1D27-8727-C490-6B5E-D97FA867323F}"/>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8</a:t>
            </a:r>
            <a:endParaRPr kumimoji="1" lang="ja-JP" altLang="en-US" sz="3200" dirty="0">
              <a:latin typeface="Times New Roman" panose="02020603050405020304" pitchFamily="18" charset="0"/>
            </a:endParaRPr>
          </a:p>
        </p:txBody>
      </p:sp>
      <p:pic>
        <p:nvPicPr>
          <p:cNvPr id="9" name="図 8">
            <a:extLst>
              <a:ext uri="{FF2B5EF4-FFF2-40B4-BE49-F238E27FC236}">
                <a16:creationId xmlns:a16="http://schemas.microsoft.com/office/drawing/2014/main" id="{137D95CB-DD66-F66B-9ECD-61548F259A6B}"/>
              </a:ext>
            </a:extLst>
          </p:cNvPr>
          <p:cNvPicPr>
            <a:picLocks noChangeAspect="1"/>
          </p:cNvPicPr>
          <p:nvPr/>
        </p:nvPicPr>
        <p:blipFill>
          <a:blip r:embed="rId3"/>
          <a:stretch>
            <a:fillRect/>
          </a:stretch>
        </p:blipFill>
        <p:spPr>
          <a:xfrm>
            <a:off x="5345053" y="1258425"/>
            <a:ext cx="6782506" cy="3746225"/>
          </a:xfrm>
          <a:prstGeom prst="rect">
            <a:avLst/>
          </a:prstGeom>
        </p:spPr>
      </p:pic>
      <p:grpSp>
        <p:nvGrpSpPr>
          <p:cNvPr id="11" name="グループ化 10">
            <a:extLst>
              <a:ext uri="{FF2B5EF4-FFF2-40B4-BE49-F238E27FC236}">
                <a16:creationId xmlns:a16="http://schemas.microsoft.com/office/drawing/2014/main" id="{F2962CA7-3FC8-FB55-7D52-E686B8907968}"/>
              </a:ext>
            </a:extLst>
          </p:cNvPr>
          <p:cNvGrpSpPr/>
          <p:nvPr/>
        </p:nvGrpSpPr>
        <p:grpSpPr>
          <a:xfrm>
            <a:off x="-587901" y="827315"/>
            <a:ext cx="5868514" cy="4846382"/>
            <a:chOff x="-587901" y="775058"/>
            <a:chExt cx="6257672" cy="5130867"/>
          </a:xfrm>
        </p:grpSpPr>
        <p:pic>
          <p:nvPicPr>
            <p:cNvPr id="12" name="図 11">
              <a:extLst>
                <a:ext uri="{FF2B5EF4-FFF2-40B4-BE49-F238E27FC236}">
                  <a16:creationId xmlns:a16="http://schemas.microsoft.com/office/drawing/2014/main" id="{DD30FF64-A6C3-2AC7-60E2-9E5143BC0A44}"/>
                </a:ext>
              </a:extLst>
            </p:cNvPr>
            <p:cNvPicPr>
              <a:picLocks noChangeAspect="1"/>
            </p:cNvPicPr>
            <p:nvPr/>
          </p:nvPicPr>
          <p:blipFill>
            <a:blip r:embed="rId4">
              <a:alphaModFix/>
            </a:blip>
            <a:srcRect l="65807"/>
            <a:stretch>
              <a:fillRect/>
            </a:stretch>
          </p:blipFill>
          <p:spPr>
            <a:xfrm>
              <a:off x="3993121" y="839710"/>
              <a:ext cx="1676650" cy="5066215"/>
            </a:xfrm>
            <a:prstGeom prst="rect">
              <a:avLst/>
            </a:prstGeom>
          </p:spPr>
        </p:pic>
        <p:pic>
          <p:nvPicPr>
            <p:cNvPr id="14" name="図 13">
              <a:extLst>
                <a:ext uri="{FF2B5EF4-FFF2-40B4-BE49-F238E27FC236}">
                  <a16:creationId xmlns:a16="http://schemas.microsoft.com/office/drawing/2014/main" id="{23E85200-2815-E21E-DE6F-1C89500C8C32}"/>
                </a:ext>
              </a:extLst>
            </p:cNvPr>
            <p:cNvPicPr>
              <a:picLocks noChangeAspect="1"/>
            </p:cNvPicPr>
            <p:nvPr/>
          </p:nvPicPr>
          <p:blipFill>
            <a:blip r:embed="rId4">
              <a:alphaModFix/>
            </a:blip>
            <a:srcRect r="33412" b="30825"/>
            <a:stretch>
              <a:fillRect/>
            </a:stretch>
          </p:blipFill>
          <p:spPr>
            <a:xfrm>
              <a:off x="-587901" y="775058"/>
              <a:ext cx="4638395" cy="4305633"/>
            </a:xfrm>
            <a:prstGeom prst="rect">
              <a:avLst/>
            </a:prstGeom>
          </p:spPr>
        </p:pic>
        <p:pic>
          <p:nvPicPr>
            <p:cNvPr id="16" name="図 15">
              <a:extLst>
                <a:ext uri="{FF2B5EF4-FFF2-40B4-BE49-F238E27FC236}">
                  <a16:creationId xmlns:a16="http://schemas.microsoft.com/office/drawing/2014/main" id="{07516F12-6D78-4A3A-8CC8-016A72DBF03C}"/>
                </a:ext>
              </a:extLst>
            </p:cNvPr>
            <p:cNvPicPr>
              <a:picLocks noChangeAspect="1"/>
            </p:cNvPicPr>
            <p:nvPr/>
          </p:nvPicPr>
          <p:blipFill>
            <a:blip r:embed="rId4">
              <a:alphaModFix/>
            </a:blip>
            <a:srcRect t="84778" r="87073" b="3010"/>
            <a:stretch>
              <a:fillRect/>
            </a:stretch>
          </p:blipFill>
          <p:spPr>
            <a:xfrm>
              <a:off x="784658" y="1538550"/>
              <a:ext cx="1448881" cy="1222905"/>
            </a:xfrm>
            <a:prstGeom prst="rect">
              <a:avLst/>
            </a:prstGeom>
          </p:spPr>
        </p:pic>
        <p:cxnSp>
          <p:nvCxnSpPr>
            <p:cNvPr id="18" name="直線コネクタ 17">
              <a:extLst>
                <a:ext uri="{FF2B5EF4-FFF2-40B4-BE49-F238E27FC236}">
                  <a16:creationId xmlns:a16="http://schemas.microsoft.com/office/drawing/2014/main" id="{5A61C9FF-D439-4924-C1F9-5A1DE5063A86}"/>
                </a:ext>
              </a:extLst>
            </p:cNvPr>
            <p:cNvCxnSpPr>
              <a:cxnSpLocks/>
            </p:cNvCxnSpPr>
            <p:nvPr/>
          </p:nvCxnSpPr>
          <p:spPr>
            <a:xfrm flipH="1">
              <a:off x="532367" y="1046375"/>
              <a:ext cx="2263987" cy="2168165"/>
            </a:xfrm>
            <a:prstGeom prst="line">
              <a:avLst/>
            </a:prstGeom>
            <a:ln w="38100">
              <a:solidFill>
                <a:schemeClr val="tx1">
                  <a:alpha val="20000"/>
                </a:schemeClr>
              </a:solidFill>
            </a:ln>
          </p:spPr>
          <p:style>
            <a:lnRef idx="2">
              <a:schemeClr val="accent1"/>
            </a:lnRef>
            <a:fillRef idx="0">
              <a:schemeClr val="accent1"/>
            </a:fillRef>
            <a:effectRef idx="1">
              <a:schemeClr val="accent1"/>
            </a:effectRef>
            <a:fontRef idx="minor">
              <a:schemeClr val="tx1"/>
            </a:fontRef>
          </p:style>
        </p:cxnSp>
      </p:grpSp>
      <p:sp>
        <p:nvSpPr>
          <p:cNvPr id="19" name="テキスト ボックス 18">
            <a:extLst>
              <a:ext uri="{FF2B5EF4-FFF2-40B4-BE49-F238E27FC236}">
                <a16:creationId xmlns:a16="http://schemas.microsoft.com/office/drawing/2014/main" id="{6017A263-6B5A-25C5-A8C0-32BC74C3B0E1}"/>
              </a:ext>
            </a:extLst>
          </p:cNvPr>
          <p:cNvSpPr txBox="1"/>
          <p:nvPr/>
        </p:nvSpPr>
        <p:spPr>
          <a:xfrm>
            <a:off x="491049" y="5301049"/>
            <a:ext cx="4349938" cy="954107"/>
          </a:xfrm>
          <a:prstGeom prst="rect">
            <a:avLst/>
          </a:prstGeom>
          <a:noFill/>
        </p:spPr>
        <p:txBody>
          <a:bodyPr wrap="square" rtlCol="0">
            <a:spAutoFit/>
          </a:bodyPr>
          <a:lstStyle/>
          <a:p>
            <a:r>
              <a:rPr kumimoji="1" lang="en-US" altLang="ja-JP" sz="2800" dirty="0">
                <a:latin typeface="Times New Roman" panose="02020603050405020304" pitchFamily="18" charset="0"/>
              </a:rPr>
              <a:t>Figure </a:t>
            </a:r>
            <a:r>
              <a:rPr lang="en-US" altLang="ja-JP" sz="2800" dirty="0">
                <a:latin typeface="Times New Roman" panose="02020603050405020304" pitchFamily="18" charset="0"/>
              </a:rPr>
              <a:t>d</a:t>
            </a:r>
            <a:r>
              <a:rPr kumimoji="1" lang="en-US" altLang="ja-JP" sz="2800" dirty="0">
                <a:latin typeface="Times New Roman" panose="02020603050405020304" pitchFamily="18" charset="0"/>
              </a:rPr>
              <a:t> is a map of the clustering result. </a:t>
            </a:r>
            <a:endParaRPr kumimoji="1" lang="ja-JP" altLang="en-US" sz="2800" dirty="0">
              <a:latin typeface="Times New Roman" panose="02020603050405020304" pitchFamily="18" charset="0"/>
            </a:endParaRPr>
          </a:p>
        </p:txBody>
      </p:sp>
      <p:sp>
        <p:nvSpPr>
          <p:cNvPr id="20" name="テキスト ボックス 19">
            <a:extLst>
              <a:ext uri="{FF2B5EF4-FFF2-40B4-BE49-F238E27FC236}">
                <a16:creationId xmlns:a16="http://schemas.microsoft.com/office/drawing/2014/main" id="{A82AE7A1-6DEF-642B-D3A8-1286A9DEB752}"/>
              </a:ext>
            </a:extLst>
          </p:cNvPr>
          <p:cNvSpPr txBox="1"/>
          <p:nvPr/>
        </p:nvSpPr>
        <p:spPr>
          <a:xfrm>
            <a:off x="5523702" y="5205076"/>
            <a:ext cx="6668298" cy="1384995"/>
          </a:xfrm>
          <a:prstGeom prst="rect">
            <a:avLst/>
          </a:prstGeom>
          <a:noFill/>
        </p:spPr>
        <p:txBody>
          <a:bodyPr wrap="square" rtlCol="0">
            <a:spAutoFit/>
          </a:bodyPr>
          <a:lstStyle/>
          <a:p>
            <a:r>
              <a:rPr kumimoji="1" lang="en-US" altLang="ja-JP" sz="2800" dirty="0">
                <a:latin typeface="Times New Roman" panose="02020603050405020304" pitchFamily="18" charset="0"/>
              </a:rPr>
              <a:t>Figure 8 is a s</a:t>
            </a:r>
            <a:r>
              <a:rPr lang="en-US" altLang="ja-JP" sz="2800" dirty="0">
                <a:latin typeface="Times New Roman" panose="02020603050405020304" pitchFamily="18" charset="0"/>
              </a:rPr>
              <a:t>catter plot of changes in CO</a:t>
            </a:r>
            <a:r>
              <a:rPr lang="en-US" altLang="ja-JP" sz="2800" baseline="-25000" dirty="0">
                <a:latin typeface="Times New Roman" panose="02020603050405020304" pitchFamily="18" charset="0"/>
              </a:rPr>
              <a:t>2</a:t>
            </a:r>
            <a:r>
              <a:rPr lang="en-US" altLang="ja-JP" sz="2800" dirty="0">
                <a:latin typeface="Times New Roman" panose="02020603050405020304" pitchFamily="18" charset="0"/>
              </a:rPr>
              <a:t> emissions and induced value added under the scenario of 10,000 migrants for each cluster</a:t>
            </a:r>
            <a:endParaRPr kumimoji="1" lang="ja-JP" altLang="en-US" sz="2800" dirty="0">
              <a:latin typeface="Times New Roman" panose="02020603050405020304" pitchFamily="18" charset="0"/>
            </a:endParaRPr>
          </a:p>
        </p:txBody>
      </p:sp>
      <p:sp>
        <p:nvSpPr>
          <p:cNvPr id="21" name="正方形/長方形 20">
            <a:extLst>
              <a:ext uri="{FF2B5EF4-FFF2-40B4-BE49-F238E27FC236}">
                <a16:creationId xmlns:a16="http://schemas.microsoft.com/office/drawing/2014/main" id="{A0FE0FE5-27DE-DE81-31A6-9FFA9F71E720}"/>
              </a:ext>
            </a:extLst>
          </p:cNvPr>
          <p:cNvSpPr/>
          <p:nvPr/>
        </p:nvSpPr>
        <p:spPr>
          <a:xfrm>
            <a:off x="10135402" y="971774"/>
            <a:ext cx="1678615" cy="3777985"/>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519909E-4DD1-E708-C972-E2EFD8DF20E6}"/>
              </a:ext>
            </a:extLst>
          </p:cNvPr>
          <p:cNvSpPr/>
          <p:nvPr/>
        </p:nvSpPr>
        <p:spPr>
          <a:xfrm>
            <a:off x="5332035" y="4746738"/>
            <a:ext cx="6481981" cy="2049708"/>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5CD63E5D-EF0F-0585-B630-11F626049F98}"/>
              </a:ext>
            </a:extLst>
          </p:cNvPr>
          <p:cNvSpPr/>
          <p:nvPr/>
        </p:nvSpPr>
        <p:spPr>
          <a:xfrm>
            <a:off x="6108756" y="5004650"/>
            <a:ext cx="5255101" cy="1612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44E294F0-E14C-8902-52ED-314EC8454918}"/>
              </a:ext>
            </a:extLst>
          </p:cNvPr>
          <p:cNvSpPr txBox="1"/>
          <p:nvPr/>
        </p:nvSpPr>
        <p:spPr>
          <a:xfrm>
            <a:off x="6258650" y="5108756"/>
            <a:ext cx="5198402" cy="1384995"/>
          </a:xfrm>
          <a:prstGeom prst="rect">
            <a:avLst/>
          </a:prstGeom>
          <a:noFill/>
        </p:spPr>
        <p:txBody>
          <a:bodyPr wrap="square">
            <a:spAutoFit/>
          </a:bodyPr>
          <a:lstStyle/>
          <a:p>
            <a:r>
              <a:rPr lang="en-US" altLang="ja-JP" sz="2800" dirty="0">
                <a:latin typeface="Times New Roman" panose="02020603050405020304" pitchFamily="18" charset="0"/>
              </a:rPr>
              <a:t>The results suggest that migration policy should be implemented in </a:t>
            </a:r>
            <a:r>
              <a:rPr lang="en-US" altLang="ja-JP" sz="2800" dirty="0">
                <a:solidFill>
                  <a:srgbClr val="C00000"/>
                </a:solidFill>
                <a:latin typeface="Times New Roman" panose="02020603050405020304" pitchFamily="18" charset="0"/>
              </a:rPr>
              <a:t>Clusters 3, 4, and 5</a:t>
            </a:r>
            <a:r>
              <a:rPr lang="en-US" altLang="ja-JP" sz="2800" dirty="0">
                <a:latin typeface="Times New Roman" panose="02020603050405020304" pitchFamily="18" charset="0"/>
              </a:rPr>
              <a:t>.</a:t>
            </a:r>
            <a:endParaRPr lang="ja-JP" altLang="en-US" sz="2800" dirty="0">
              <a:latin typeface="Times New Roman" panose="02020603050405020304" pitchFamily="18" charset="0"/>
            </a:endParaRPr>
          </a:p>
        </p:txBody>
      </p:sp>
    </p:spTree>
    <p:extLst>
      <p:ext uri="{BB962C8B-B14F-4D97-AF65-F5344CB8AC3E}">
        <p14:creationId xmlns:p14="http://schemas.microsoft.com/office/powerpoint/2010/main" val="3139548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9F891AD-FEDE-DBEA-47B7-7FD85EBA5358}"/>
              </a:ext>
            </a:extLst>
          </p:cNvPr>
          <p:cNvPicPr>
            <a:picLocks noChangeAspect="1"/>
          </p:cNvPicPr>
          <p:nvPr/>
        </p:nvPicPr>
        <p:blipFill>
          <a:blip r:embed="rId2"/>
          <a:stretch>
            <a:fillRect/>
          </a:stretch>
        </p:blipFill>
        <p:spPr>
          <a:xfrm>
            <a:off x="-1" y="1189789"/>
            <a:ext cx="12192001" cy="5668211"/>
          </a:xfrm>
          <a:prstGeom prst="rect">
            <a:avLst/>
          </a:prstGeom>
        </p:spPr>
      </p:pic>
      <p:sp>
        <p:nvSpPr>
          <p:cNvPr id="3" name="矢印: 右 2">
            <a:extLst>
              <a:ext uri="{FF2B5EF4-FFF2-40B4-BE49-F238E27FC236}">
                <a16:creationId xmlns:a16="http://schemas.microsoft.com/office/drawing/2014/main" id="{B9BEF448-64F1-8EC4-CEBD-A3299867EDBA}"/>
              </a:ext>
            </a:extLst>
          </p:cNvPr>
          <p:cNvSpPr/>
          <p:nvPr/>
        </p:nvSpPr>
        <p:spPr>
          <a:xfrm>
            <a:off x="2857500" y="5668211"/>
            <a:ext cx="4445000" cy="1128217"/>
          </a:xfrm>
          <a:prstGeom prst="rightArrow">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74B5166-A52C-AAD5-8F7A-C3530575B286}"/>
              </a:ext>
            </a:extLst>
          </p:cNvPr>
          <p:cNvSpPr txBox="1"/>
          <p:nvPr/>
        </p:nvSpPr>
        <p:spPr>
          <a:xfrm>
            <a:off x="3276174" y="5970709"/>
            <a:ext cx="3005951" cy="523220"/>
          </a:xfrm>
          <a:prstGeom prst="rect">
            <a:avLst/>
          </a:prstGeom>
          <a:noFill/>
        </p:spPr>
        <p:txBody>
          <a:bodyPr wrap="none" rtlCol="0">
            <a:spAutoFit/>
          </a:bodyPr>
          <a:lstStyle/>
          <a:p>
            <a:r>
              <a:rPr kumimoji="1" lang="en-US" altLang="ja-JP" sz="2800" dirty="0">
                <a:latin typeface="Times New Roman" panose="02020603050405020304" pitchFamily="18" charset="0"/>
              </a:rPr>
              <a:t>Outflow population</a:t>
            </a:r>
            <a:endParaRPr kumimoji="1" lang="ja-JP" altLang="en-US" sz="2800" dirty="0">
              <a:latin typeface="Times New Roman" panose="02020603050405020304" pitchFamily="18" charset="0"/>
            </a:endParaRPr>
          </a:p>
        </p:txBody>
      </p:sp>
      <p:sp>
        <p:nvSpPr>
          <p:cNvPr id="5" name="矢印: 右 4">
            <a:extLst>
              <a:ext uri="{FF2B5EF4-FFF2-40B4-BE49-F238E27FC236}">
                <a16:creationId xmlns:a16="http://schemas.microsoft.com/office/drawing/2014/main" id="{70FDEC55-619A-A9E9-065C-CBADA467F030}"/>
              </a:ext>
            </a:extLst>
          </p:cNvPr>
          <p:cNvSpPr/>
          <p:nvPr/>
        </p:nvSpPr>
        <p:spPr>
          <a:xfrm rot="5400000">
            <a:off x="8829155" y="4124847"/>
            <a:ext cx="3124198" cy="1249909"/>
          </a:xfrm>
          <a:prstGeom prst="rightArrow">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1ACBDA9-D31C-B7A1-D557-BE7132A4601B}"/>
              </a:ext>
            </a:extLst>
          </p:cNvPr>
          <p:cNvSpPr txBox="1"/>
          <p:nvPr/>
        </p:nvSpPr>
        <p:spPr>
          <a:xfrm>
            <a:off x="10092880" y="3295938"/>
            <a:ext cx="615553" cy="2674771"/>
          </a:xfrm>
          <a:prstGeom prst="rect">
            <a:avLst/>
          </a:prstGeom>
          <a:noFill/>
        </p:spPr>
        <p:txBody>
          <a:bodyPr vert="eaVert" wrap="none" rtlCol="0">
            <a:spAutoFit/>
          </a:bodyPr>
          <a:lstStyle/>
          <a:p>
            <a:r>
              <a:rPr lang="en-US" altLang="ja-JP" sz="2800" dirty="0">
                <a:latin typeface="Times New Roman" panose="02020603050405020304" pitchFamily="18" charset="0"/>
              </a:rPr>
              <a:t>In</a:t>
            </a:r>
            <a:r>
              <a:rPr kumimoji="1" lang="en-US" altLang="ja-JP" sz="2800" dirty="0">
                <a:latin typeface="Times New Roman" panose="02020603050405020304" pitchFamily="18" charset="0"/>
              </a:rPr>
              <a:t>flow population</a:t>
            </a:r>
            <a:endParaRPr kumimoji="1" lang="ja-JP" altLang="en-US" sz="2800" dirty="0">
              <a:latin typeface="Times New Roman" panose="02020603050405020304" pitchFamily="18" charset="0"/>
            </a:endParaRPr>
          </a:p>
        </p:txBody>
      </p:sp>
      <p:sp>
        <p:nvSpPr>
          <p:cNvPr id="7" name="正方形/長方形 6">
            <a:extLst>
              <a:ext uri="{FF2B5EF4-FFF2-40B4-BE49-F238E27FC236}">
                <a16:creationId xmlns:a16="http://schemas.microsoft.com/office/drawing/2014/main" id="{3870F1CF-B8EB-0678-6139-795842E4C6D2}"/>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8" name="テキスト ボックス 7">
            <a:extLst>
              <a:ext uri="{FF2B5EF4-FFF2-40B4-BE49-F238E27FC236}">
                <a16:creationId xmlns:a16="http://schemas.microsoft.com/office/drawing/2014/main" id="{2FDC4AB5-EAB2-3ABA-B59E-BA483662B8F5}"/>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spTree>
    <p:extLst>
      <p:ext uri="{BB962C8B-B14F-4D97-AF65-F5344CB8AC3E}">
        <p14:creationId xmlns:p14="http://schemas.microsoft.com/office/powerpoint/2010/main" val="2916522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C4FC6B4-800A-80E8-572B-59E07942E37D}"/>
              </a:ext>
            </a:extLst>
          </p:cNvPr>
          <p:cNvPicPr>
            <a:picLocks noChangeAspect="1"/>
          </p:cNvPicPr>
          <p:nvPr/>
        </p:nvPicPr>
        <p:blipFill>
          <a:blip r:embed="rId2"/>
          <a:stretch>
            <a:fillRect/>
          </a:stretch>
        </p:blipFill>
        <p:spPr>
          <a:xfrm>
            <a:off x="-2" y="1189625"/>
            <a:ext cx="12192000" cy="5668210"/>
          </a:xfrm>
          <a:prstGeom prst="rect">
            <a:avLst/>
          </a:prstGeom>
        </p:spPr>
      </p:pic>
      <p:cxnSp>
        <p:nvCxnSpPr>
          <p:cNvPr id="3" name="直線コネクタ 2">
            <a:extLst>
              <a:ext uri="{FF2B5EF4-FFF2-40B4-BE49-F238E27FC236}">
                <a16:creationId xmlns:a16="http://schemas.microsoft.com/office/drawing/2014/main" id="{948FD153-D95F-5E93-E641-8348EA11B3FC}"/>
              </a:ext>
            </a:extLst>
          </p:cNvPr>
          <p:cNvCxnSpPr>
            <a:cxnSpLocks/>
          </p:cNvCxnSpPr>
          <p:nvPr/>
        </p:nvCxnSpPr>
        <p:spPr>
          <a:xfrm>
            <a:off x="0" y="2806700"/>
            <a:ext cx="1460500" cy="151130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 name="直線コネクタ 3">
            <a:extLst>
              <a:ext uri="{FF2B5EF4-FFF2-40B4-BE49-F238E27FC236}">
                <a16:creationId xmlns:a16="http://schemas.microsoft.com/office/drawing/2014/main" id="{5D263296-348C-8339-96EA-6FC9F0D483BF}"/>
              </a:ext>
            </a:extLst>
          </p:cNvPr>
          <p:cNvCxnSpPr>
            <a:cxnSpLocks/>
          </p:cNvCxnSpPr>
          <p:nvPr/>
        </p:nvCxnSpPr>
        <p:spPr>
          <a:xfrm>
            <a:off x="-2" y="4495800"/>
            <a:ext cx="1460502" cy="1461295"/>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直線コネクタ 4">
            <a:extLst>
              <a:ext uri="{FF2B5EF4-FFF2-40B4-BE49-F238E27FC236}">
                <a16:creationId xmlns:a16="http://schemas.microsoft.com/office/drawing/2014/main" id="{13006E2F-284A-DC54-ED28-85163EBEFBDF}"/>
              </a:ext>
            </a:extLst>
          </p:cNvPr>
          <p:cNvCxnSpPr>
            <a:cxnSpLocks/>
          </p:cNvCxnSpPr>
          <p:nvPr/>
        </p:nvCxnSpPr>
        <p:spPr>
          <a:xfrm>
            <a:off x="1460500" y="4318000"/>
            <a:ext cx="10731500"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直線コネクタ 5">
            <a:extLst>
              <a:ext uri="{FF2B5EF4-FFF2-40B4-BE49-F238E27FC236}">
                <a16:creationId xmlns:a16="http://schemas.microsoft.com/office/drawing/2014/main" id="{8287C759-9AD4-E247-0D69-ACB3539DB895}"/>
              </a:ext>
            </a:extLst>
          </p:cNvPr>
          <p:cNvCxnSpPr>
            <a:cxnSpLocks/>
          </p:cNvCxnSpPr>
          <p:nvPr/>
        </p:nvCxnSpPr>
        <p:spPr>
          <a:xfrm>
            <a:off x="1460500" y="5957096"/>
            <a:ext cx="10731500"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216AE70D-9DE8-D5F5-B883-A13E37B4BA67}"/>
              </a:ext>
            </a:extLst>
          </p:cNvPr>
          <p:cNvCxnSpPr>
            <a:cxnSpLocks/>
          </p:cNvCxnSpPr>
          <p:nvPr/>
        </p:nvCxnSpPr>
        <p:spPr>
          <a:xfrm flipV="1">
            <a:off x="0" y="2806700"/>
            <a:ext cx="0" cy="168910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7AE5B6D9-8896-5E6A-F0D1-1BE86DBBA587}"/>
              </a:ext>
            </a:extLst>
          </p:cNvPr>
          <p:cNvCxnSpPr>
            <a:cxnSpLocks/>
          </p:cNvCxnSpPr>
          <p:nvPr/>
        </p:nvCxnSpPr>
        <p:spPr>
          <a:xfrm flipV="1">
            <a:off x="12192000" y="4267996"/>
            <a:ext cx="0" cy="168910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正方形/長方形 8">
            <a:extLst>
              <a:ext uri="{FF2B5EF4-FFF2-40B4-BE49-F238E27FC236}">
                <a16:creationId xmlns:a16="http://schemas.microsoft.com/office/drawing/2014/main" id="{BB77BE76-C5FE-C4A5-37E9-240E74248E0C}"/>
              </a:ext>
            </a:extLst>
          </p:cNvPr>
          <p:cNvSpPr/>
          <p:nvPr/>
        </p:nvSpPr>
        <p:spPr>
          <a:xfrm>
            <a:off x="2819400" y="3022601"/>
            <a:ext cx="9372600" cy="48259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F24861C-F385-C7FC-7410-E840FE471517}"/>
              </a:ext>
            </a:extLst>
          </p:cNvPr>
          <p:cNvSpPr txBox="1"/>
          <p:nvPr/>
        </p:nvSpPr>
        <p:spPr>
          <a:xfrm>
            <a:off x="1651000" y="6149370"/>
            <a:ext cx="3705438" cy="523220"/>
          </a:xfrm>
          <a:prstGeom prst="rect">
            <a:avLst/>
          </a:prstGeom>
          <a:solidFill>
            <a:srgbClr val="FFC000"/>
          </a:solidFill>
        </p:spPr>
        <p:txBody>
          <a:bodyPr wrap="none" rtlCol="0">
            <a:spAutoFit/>
          </a:bodyPr>
          <a:lstStyle/>
          <a:p>
            <a:r>
              <a:rPr kumimoji="1" lang="en-US" altLang="ja-JP" sz="2800" dirty="0">
                <a:latin typeface="Times New Roman" panose="02020603050405020304" pitchFamily="18" charset="0"/>
              </a:rPr>
              <a:t>Tokyo metropolitan area</a:t>
            </a:r>
            <a:endParaRPr kumimoji="1" lang="ja-JP" altLang="en-US" sz="2800" dirty="0">
              <a:latin typeface="Times New Roman" panose="02020603050405020304" pitchFamily="18" charset="0"/>
            </a:endParaRPr>
          </a:p>
        </p:txBody>
      </p:sp>
      <p:sp>
        <p:nvSpPr>
          <p:cNvPr id="11" name="テキスト ボックス 10">
            <a:extLst>
              <a:ext uri="{FF2B5EF4-FFF2-40B4-BE49-F238E27FC236}">
                <a16:creationId xmlns:a16="http://schemas.microsoft.com/office/drawing/2014/main" id="{921189CE-FF8C-7BB2-5C71-3258C46768B9}"/>
              </a:ext>
            </a:extLst>
          </p:cNvPr>
          <p:cNvSpPr txBox="1"/>
          <p:nvPr/>
        </p:nvSpPr>
        <p:spPr>
          <a:xfrm>
            <a:off x="2095500" y="2321582"/>
            <a:ext cx="1667444" cy="523220"/>
          </a:xfrm>
          <a:prstGeom prst="rect">
            <a:avLst/>
          </a:prstGeom>
          <a:solidFill>
            <a:srgbClr val="92D050"/>
          </a:solidFill>
        </p:spPr>
        <p:txBody>
          <a:bodyPr wrap="none" rtlCol="0">
            <a:spAutoFit/>
          </a:bodyPr>
          <a:lstStyle/>
          <a:p>
            <a:r>
              <a:rPr kumimoji="1" lang="en-US" altLang="ja-JP" sz="2800" dirty="0">
                <a:latin typeface="Times New Roman" panose="02020603050405020304" pitchFamily="18" charset="0"/>
              </a:rPr>
              <a:t>Rural area</a:t>
            </a:r>
            <a:endParaRPr kumimoji="1" lang="ja-JP" altLang="en-US" sz="2800" dirty="0">
              <a:latin typeface="Times New Roman" panose="02020603050405020304" pitchFamily="18" charset="0"/>
            </a:endParaRPr>
          </a:p>
        </p:txBody>
      </p:sp>
      <p:sp>
        <p:nvSpPr>
          <p:cNvPr id="12" name="正方形/長方形 11">
            <a:extLst>
              <a:ext uri="{FF2B5EF4-FFF2-40B4-BE49-F238E27FC236}">
                <a16:creationId xmlns:a16="http://schemas.microsoft.com/office/drawing/2014/main" id="{D4D809FB-F4A4-6635-9016-0D8A88890AC4}"/>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13" name="テキスト ボックス 12">
            <a:extLst>
              <a:ext uri="{FF2B5EF4-FFF2-40B4-BE49-F238E27FC236}">
                <a16:creationId xmlns:a16="http://schemas.microsoft.com/office/drawing/2014/main" id="{AB7D2BF0-DB35-8CB8-0D82-62E41F9DDFAC}"/>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spTree>
    <p:extLst>
      <p:ext uri="{BB962C8B-B14F-4D97-AF65-F5344CB8AC3E}">
        <p14:creationId xmlns:p14="http://schemas.microsoft.com/office/powerpoint/2010/main" val="484840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D130515-464D-B9CB-4E2D-0090DC27DE2D}"/>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635E47A4-58AF-8629-A0CE-D4E8BE9D2155}"/>
              </a:ext>
            </a:extLst>
          </p:cNvPr>
          <p:cNvSpPr txBox="1"/>
          <p:nvPr/>
        </p:nvSpPr>
        <p:spPr>
          <a:xfrm>
            <a:off x="0" y="61554"/>
            <a:ext cx="1803699" cy="584775"/>
          </a:xfrm>
          <a:prstGeom prst="rect">
            <a:avLst/>
          </a:prstGeom>
          <a:noFill/>
        </p:spPr>
        <p:txBody>
          <a:bodyPr wrap="none" rtlCol="0">
            <a:spAutoFit/>
          </a:bodyPr>
          <a:lstStyle/>
          <a:p>
            <a:r>
              <a:rPr kumimoji="1" lang="en-US" altLang="ja-JP" sz="3200" dirty="0">
                <a:latin typeface="Times New Roman" panose="02020603050405020304" pitchFamily="18" charset="0"/>
              </a:rPr>
              <a:t>Appendix</a:t>
            </a:r>
            <a:endParaRPr kumimoji="1" lang="ja-JP" altLang="en-US" sz="3200" dirty="0">
              <a:latin typeface="Times New Roman" panose="02020603050405020304" pitchFamily="18" charset="0"/>
            </a:endParaRPr>
          </a:p>
        </p:txBody>
      </p:sp>
      <p:pic>
        <p:nvPicPr>
          <p:cNvPr id="2" name="図 1" descr="アプリケーション&#10;&#10;AI 生成コンテンツは誤りを含む可能性があります。">
            <a:extLst>
              <a:ext uri="{FF2B5EF4-FFF2-40B4-BE49-F238E27FC236}">
                <a16:creationId xmlns:a16="http://schemas.microsoft.com/office/drawing/2014/main" id="{194671CA-D3F9-F232-69D8-2501B5CB72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750" y="707883"/>
            <a:ext cx="11376478" cy="6088563"/>
          </a:xfrm>
          <a:prstGeom prst="rect">
            <a:avLst/>
          </a:prstGeom>
        </p:spPr>
      </p:pic>
    </p:spTree>
    <p:extLst>
      <p:ext uri="{BB962C8B-B14F-4D97-AF65-F5344CB8AC3E}">
        <p14:creationId xmlns:p14="http://schemas.microsoft.com/office/powerpoint/2010/main" val="1472577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437ACE5-620C-B6C9-9E40-ECCD8B1CB6AE}"/>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5AD6F6A0-31F3-8B89-29ED-52021E8BD430}"/>
              </a:ext>
            </a:extLst>
          </p:cNvPr>
          <p:cNvSpPr txBox="1"/>
          <p:nvPr/>
        </p:nvSpPr>
        <p:spPr>
          <a:xfrm>
            <a:off x="0" y="61554"/>
            <a:ext cx="10518392" cy="584775"/>
          </a:xfrm>
          <a:prstGeom prst="rect">
            <a:avLst/>
          </a:prstGeom>
          <a:noFill/>
        </p:spPr>
        <p:txBody>
          <a:bodyPr wrap="none" rtlCol="0">
            <a:spAutoFit/>
          </a:bodyPr>
          <a:lstStyle/>
          <a:p>
            <a:r>
              <a:rPr kumimoji="1" lang="en-US" altLang="ja-JP" sz="3200" dirty="0">
                <a:latin typeface="Times New Roman" panose="02020603050405020304" pitchFamily="18" charset="0"/>
              </a:rPr>
              <a:t>1. Introduction </a:t>
            </a:r>
            <a:r>
              <a:rPr lang="en-US" altLang="ja-JP" sz="3200" dirty="0">
                <a:latin typeface="Times New Roman" panose="02020603050405020304" pitchFamily="18" charset="0"/>
              </a:rPr>
              <a:t>-</a:t>
            </a:r>
            <a:r>
              <a:rPr kumimoji="1" lang="en-US" altLang="ja-JP" sz="3200" dirty="0">
                <a:latin typeface="Times New Roman" panose="02020603050405020304" pitchFamily="18" charset="0"/>
              </a:rPr>
              <a:t> the problem of overconcentration in Tokyo</a:t>
            </a:r>
            <a:r>
              <a:rPr kumimoji="1" lang="ja-JP" altLang="en-US" sz="3200" dirty="0">
                <a:latin typeface="Times New Roman" panose="02020603050405020304" pitchFamily="18" charset="0"/>
              </a:rPr>
              <a:t> </a:t>
            </a:r>
            <a:r>
              <a:rPr kumimoji="1" lang="en-US" altLang="ja-JP" sz="3200" dirty="0">
                <a:latin typeface="Times New Roman" panose="02020603050405020304" pitchFamily="18" charset="0"/>
              </a:rPr>
              <a:t>-</a:t>
            </a:r>
            <a:r>
              <a:rPr kumimoji="1" lang="ja-JP" altLang="en-US" sz="3200" dirty="0">
                <a:latin typeface="Times New Roman" panose="02020603050405020304" pitchFamily="18" charset="0"/>
              </a:rPr>
              <a:t>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16C045A8-C3C8-693B-BAC1-0071ECDDE66E}"/>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3</a:t>
            </a:r>
            <a:endParaRPr kumimoji="1" lang="ja-JP" altLang="en-US" sz="3200" dirty="0">
              <a:latin typeface="Times New Roman" panose="02020603050405020304" pitchFamily="18" charset="0"/>
            </a:endParaRPr>
          </a:p>
        </p:txBody>
      </p:sp>
      <p:pic>
        <p:nvPicPr>
          <p:cNvPr id="5" name="Picture 2" descr="満員電車・通勤ラッシュ08 | フリー素材ドットコム">
            <a:extLst>
              <a:ext uri="{FF2B5EF4-FFF2-40B4-BE49-F238E27FC236}">
                <a16:creationId xmlns:a16="http://schemas.microsoft.com/office/drawing/2014/main" id="{B30C807E-88B8-6E3B-3D48-0C883AA0D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 t="10027" r="47206"/>
          <a:stretch>
            <a:fillRect/>
          </a:stretch>
        </p:blipFill>
        <p:spPr bwMode="auto">
          <a:xfrm>
            <a:off x="1" y="646329"/>
            <a:ext cx="5467148" cy="621167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0B0EB81-6DE4-4ED5-3E68-4C94CDF59692}"/>
              </a:ext>
            </a:extLst>
          </p:cNvPr>
          <p:cNvSpPr txBox="1"/>
          <p:nvPr/>
        </p:nvSpPr>
        <p:spPr>
          <a:xfrm>
            <a:off x="5717403" y="782924"/>
            <a:ext cx="5844815" cy="1569660"/>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The risk of a </a:t>
            </a:r>
            <a:r>
              <a:rPr lang="en-US" altLang="ja-JP" sz="3200" dirty="0">
                <a:latin typeface="Times New Roman" panose="02020603050405020304" pitchFamily="18" charset="0"/>
                <a:ea typeface="游明朝" panose="02020400000000000000" pitchFamily="18" charset="-128"/>
                <a:cs typeface="Arial" panose="020B0604020202020204" pitchFamily="34" charset="0"/>
              </a:rPr>
              <a:t>huge</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 earthquake  hitting Tokyo (The Cabinet Office, 2015)</a:t>
            </a:r>
            <a:endParaRPr kumimoji="1" lang="ja-JP" altLang="en-US" sz="3200" b="1" dirty="0">
              <a:solidFill>
                <a:srgbClr val="C00000"/>
              </a:solidFill>
              <a:latin typeface="Times New Roman" panose="02020603050405020304" pitchFamily="18" charset="0"/>
            </a:endParaRPr>
          </a:p>
        </p:txBody>
      </p:sp>
      <p:sp>
        <p:nvSpPr>
          <p:cNvPr id="7" name="テキスト ボックス 6">
            <a:extLst>
              <a:ext uri="{FF2B5EF4-FFF2-40B4-BE49-F238E27FC236}">
                <a16:creationId xmlns:a16="http://schemas.microsoft.com/office/drawing/2014/main" id="{8456D653-6039-1914-6028-11F24686B4CC}"/>
              </a:ext>
            </a:extLst>
          </p:cNvPr>
          <p:cNvSpPr txBox="1"/>
          <p:nvPr/>
        </p:nvSpPr>
        <p:spPr>
          <a:xfrm>
            <a:off x="5717403" y="2711315"/>
            <a:ext cx="5844815" cy="1077218"/>
          </a:xfrm>
          <a:prstGeom prst="rect">
            <a:avLst/>
          </a:prstGeom>
          <a:noFill/>
        </p:spPr>
        <p:txBody>
          <a:bodyPr wrap="square" rtlCol="0">
            <a:spAutoFit/>
          </a:bodyPr>
          <a:lstStyle/>
          <a:p>
            <a:pPr marL="457200" indent="-457200">
              <a:buFont typeface="Arial" panose="020B0604020202020204" pitchFamily="34" charset="0"/>
              <a:buChar char="•"/>
            </a:pPr>
            <a:r>
              <a:rPr kumimoji="1" lang="en-US" altLang="ja-JP" sz="3200" dirty="0">
                <a:latin typeface="Times New Roman" panose="02020603050405020304" pitchFamily="18" charset="0"/>
              </a:rPr>
              <a:t>Heat island phenomenon </a:t>
            </a:r>
            <a:r>
              <a:rPr lang="it-IT" altLang="ja-JP" sz="3200" dirty="0">
                <a:latin typeface="Times New Roman" panose="02020603050405020304" pitchFamily="18" charset="0"/>
              </a:rPr>
              <a:t>(Matsumoto et al., 2017)</a:t>
            </a:r>
            <a:endParaRPr kumimoji="1" lang="ja-JP" altLang="en-US" sz="3200" dirty="0">
              <a:latin typeface="Times New Roman" panose="02020603050405020304" pitchFamily="18" charset="0"/>
            </a:endParaRPr>
          </a:p>
        </p:txBody>
      </p:sp>
      <p:sp>
        <p:nvSpPr>
          <p:cNvPr id="9" name="テキスト ボックス 8">
            <a:extLst>
              <a:ext uri="{FF2B5EF4-FFF2-40B4-BE49-F238E27FC236}">
                <a16:creationId xmlns:a16="http://schemas.microsoft.com/office/drawing/2014/main" id="{1CCB8658-8504-F0DC-D907-382E4334DB16}"/>
              </a:ext>
            </a:extLst>
          </p:cNvPr>
          <p:cNvSpPr txBox="1"/>
          <p:nvPr/>
        </p:nvSpPr>
        <p:spPr>
          <a:xfrm>
            <a:off x="5717403" y="4147263"/>
            <a:ext cx="5354405" cy="1569660"/>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ea typeface="游明朝" panose="02020400000000000000" pitchFamily="18" charset="-128"/>
                <a:cs typeface="Arial" panose="020B0604020202020204" pitchFamily="34" charset="0"/>
              </a:rPr>
              <a:t>Driven-up prices and rent (</a:t>
            </a:r>
            <a:r>
              <a:rPr lang="en-US" altLang="ja-JP" sz="3200" dirty="0">
                <a:latin typeface="Times New Roman" panose="02020603050405020304" pitchFamily="18" charset="0"/>
              </a:rPr>
              <a:t>Ministry of Internal Affairs and Communications, 2025</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a:t>
            </a:r>
            <a:endParaRPr kumimoji="1" lang="ja-JP" altLang="en-US" sz="32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1629114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8EE1F-7586-C959-2190-44AB553C5738}"/>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FBD8D48-796C-251E-9E31-6E69B5AD7BFB}"/>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7D5CDAB2-0262-04CC-DEF5-FDF484207B16}"/>
              </a:ext>
            </a:extLst>
          </p:cNvPr>
          <p:cNvSpPr txBox="1"/>
          <p:nvPr/>
        </p:nvSpPr>
        <p:spPr>
          <a:xfrm>
            <a:off x="0" y="61554"/>
            <a:ext cx="10155344" cy="584775"/>
          </a:xfrm>
          <a:prstGeom prst="rect">
            <a:avLst/>
          </a:prstGeom>
          <a:noFill/>
        </p:spPr>
        <p:txBody>
          <a:bodyPr wrap="none" rtlCol="0">
            <a:spAutoFit/>
          </a:bodyPr>
          <a:lstStyle/>
          <a:p>
            <a:r>
              <a:rPr kumimoji="1" lang="en-US" altLang="ja-JP" sz="3200" dirty="0">
                <a:latin typeface="Times New Roman" panose="02020603050405020304" pitchFamily="18" charset="0"/>
              </a:rPr>
              <a:t>1. Introduction </a:t>
            </a:r>
            <a:r>
              <a:rPr lang="en-US" altLang="ja-JP" sz="3200" dirty="0">
                <a:latin typeface="Times New Roman" panose="02020603050405020304" pitchFamily="18" charset="0"/>
              </a:rPr>
              <a:t>-</a:t>
            </a:r>
            <a:r>
              <a:rPr kumimoji="1" lang="en-US" altLang="ja-JP" sz="3200" dirty="0">
                <a:latin typeface="Times New Roman" panose="02020603050405020304" pitchFamily="18" charset="0"/>
              </a:rPr>
              <a:t> the problem of </a:t>
            </a:r>
            <a:r>
              <a:rPr lang="en-US" altLang="ja-JP" sz="3200" dirty="0">
                <a:latin typeface="Times New Roman" panose="02020603050405020304" pitchFamily="18" charset="0"/>
              </a:rPr>
              <a:t>depopulation</a:t>
            </a:r>
            <a:r>
              <a:rPr kumimoji="1" lang="en-US" altLang="ja-JP" sz="3200" dirty="0">
                <a:latin typeface="Times New Roman" panose="02020603050405020304" pitchFamily="18" charset="0"/>
              </a:rPr>
              <a:t> in rural area -</a:t>
            </a:r>
            <a:r>
              <a:rPr kumimoji="1" lang="ja-JP" altLang="en-US" sz="3200" dirty="0">
                <a:latin typeface="Times New Roman" panose="02020603050405020304" pitchFamily="18" charset="0"/>
              </a:rPr>
              <a:t>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91729A46-0CF7-55D7-BEBF-38906A4DEEED}"/>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4</a:t>
            </a:r>
            <a:endParaRPr kumimoji="1" lang="ja-JP" altLang="en-US" sz="3200" dirty="0">
              <a:latin typeface="Times New Roman" panose="02020603050405020304" pitchFamily="18" charset="0"/>
            </a:endParaRPr>
          </a:p>
        </p:txBody>
      </p:sp>
      <p:pic>
        <p:nvPicPr>
          <p:cNvPr id="7" name="図 6">
            <a:extLst>
              <a:ext uri="{FF2B5EF4-FFF2-40B4-BE49-F238E27FC236}">
                <a16:creationId xmlns:a16="http://schemas.microsoft.com/office/drawing/2014/main" id="{FA27667A-0027-82B9-8FBE-1E970B44032A}"/>
              </a:ext>
            </a:extLst>
          </p:cNvPr>
          <p:cNvPicPr>
            <a:picLocks noChangeAspect="1"/>
          </p:cNvPicPr>
          <p:nvPr/>
        </p:nvPicPr>
        <p:blipFill>
          <a:blip r:embed="rId3"/>
          <a:srcRect l="242" r="15394"/>
          <a:stretch>
            <a:fillRect/>
          </a:stretch>
        </p:blipFill>
        <p:spPr>
          <a:xfrm>
            <a:off x="-1251283" y="646329"/>
            <a:ext cx="6718434" cy="6211671"/>
          </a:xfrm>
          <a:prstGeom prst="rect">
            <a:avLst/>
          </a:prstGeom>
        </p:spPr>
      </p:pic>
      <p:sp>
        <p:nvSpPr>
          <p:cNvPr id="8" name="テキスト ボックス 7">
            <a:extLst>
              <a:ext uri="{FF2B5EF4-FFF2-40B4-BE49-F238E27FC236}">
                <a16:creationId xmlns:a16="http://schemas.microsoft.com/office/drawing/2014/main" id="{3205C407-1297-93E7-85BD-50E827681E6F}"/>
              </a:ext>
            </a:extLst>
          </p:cNvPr>
          <p:cNvSpPr txBox="1"/>
          <p:nvPr/>
        </p:nvSpPr>
        <p:spPr>
          <a:xfrm>
            <a:off x="5663792" y="828346"/>
            <a:ext cx="5771021" cy="2062103"/>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ea typeface="游明朝" panose="02020400000000000000" pitchFamily="18" charset="-128"/>
                <a:cs typeface="Arial" panose="020B0604020202020204" pitchFamily="34" charset="0"/>
              </a:rPr>
              <a:t>The shrinking</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 of regional economics (Ministry of Land, Infrastructure, Transport and Tourism, 2020)</a:t>
            </a:r>
            <a:endParaRPr kumimoji="1" lang="ja-JP" altLang="en-US" sz="3200" b="1" dirty="0">
              <a:solidFill>
                <a:srgbClr val="C00000"/>
              </a:solidFill>
              <a:latin typeface="Times New Roman" panose="02020603050405020304" pitchFamily="18" charset="0"/>
            </a:endParaRPr>
          </a:p>
        </p:txBody>
      </p:sp>
      <p:sp>
        <p:nvSpPr>
          <p:cNvPr id="9" name="テキスト ボックス 8">
            <a:extLst>
              <a:ext uri="{FF2B5EF4-FFF2-40B4-BE49-F238E27FC236}">
                <a16:creationId xmlns:a16="http://schemas.microsoft.com/office/drawing/2014/main" id="{3A0840A4-2F5C-781F-9F1E-46E6E9F4FB94}"/>
              </a:ext>
            </a:extLst>
          </p:cNvPr>
          <p:cNvSpPr txBox="1"/>
          <p:nvPr/>
        </p:nvSpPr>
        <p:spPr>
          <a:xfrm>
            <a:off x="5663791" y="3313905"/>
            <a:ext cx="5771021" cy="2062103"/>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a:latin typeface="Times New Roman" panose="02020603050405020304" pitchFamily="18" charset="0"/>
                <a:ea typeface="游明朝" panose="02020400000000000000" pitchFamily="18" charset="-128"/>
                <a:cs typeface="Arial" panose="020B0604020202020204" pitchFamily="34" charset="0"/>
              </a:rPr>
              <a:t>The decline in </a:t>
            </a:r>
            <a:r>
              <a:rPr lang="en-US" altLang="ja-JP" sz="3200" dirty="0">
                <a:latin typeface="Times New Roman" panose="02020603050405020304" pitchFamily="18" charset="0"/>
              </a:rPr>
              <a:t>the diversity of jobs and services.</a:t>
            </a:r>
            <a:r>
              <a:rPr lang="en-US" altLang="ja-JP" sz="3200" dirty="0">
                <a:effectLst/>
                <a:latin typeface="Times New Roman" panose="02020603050405020304" pitchFamily="18" charset="0"/>
                <a:ea typeface="游明朝" panose="02020400000000000000" pitchFamily="18" charset="-128"/>
                <a:cs typeface="Arial" panose="020B0604020202020204" pitchFamily="34" charset="0"/>
              </a:rPr>
              <a:t> (Ministry of Land, Infrastructure, Transport and Tourism, 2016)</a:t>
            </a:r>
            <a:endParaRPr kumimoji="1" lang="ja-JP" altLang="en-US" sz="32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1990225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1759-80F5-1326-0A6B-95D8E331E03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0FDA17D-7C33-80A1-C36C-21E152150699}"/>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1B5A2123-DA4F-BDBD-3EF9-407243AE4B8F}"/>
              </a:ext>
            </a:extLst>
          </p:cNvPr>
          <p:cNvSpPr txBox="1"/>
          <p:nvPr/>
        </p:nvSpPr>
        <p:spPr>
          <a:xfrm>
            <a:off x="0" y="61554"/>
            <a:ext cx="10180992" cy="584775"/>
          </a:xfrm>
          <a:prstGeom prst="rect">
            <a:avLst/>
          </a:prstGeom>
          <a:noFill/>
        </p:spPr>
        <p:txBody>
          <a:bodyPr wrap="none" rtlCol="0">
            <a:spAutoFit/>
          </a:bodyPr>
          <a:lstStyle/>
          <a:p>
            <a:r>
              <a:rPr kumimoji="1" lang="en-US" altLang="ja-JP" sz="3200" dirty="0">
                <a:latin typeface="Times New Roman" panose="02020603050405020304" pitchFamily="18" charset="0"/>
              </a:rPr>
              <a:t>1. Introduction - national and local government initiatives -</a:t>
            </a:r>
            <a:r>
              <a:rPr kumimoji="1" lang="ja-JP" altLang="en-US" sz="3200" dirty="0">
                <a:latin typeface="Times New Roman" panose="02020603050405020304" pitchFamily="18" charset="0"/>
              </a:rPr>
              <a:t>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59177057-9550-E376-2EBB-C324C4933682}"/>
              </a:ext>
            </a:extLst>
          </p:cNvPr>
          <p:cNvSpPr txBox="1"/>
          <p:nvPr/>
        </p:nvSpPr>
        <p:spPr>
          <a:xfrm>
            <a:off x="11700235" y="61554"/>
            <a:ext cx="389850" cy="584775"/>
          </a:xfrm>
          <a:prstGeom prst="rect">
            <a:avLst/>
          </a:prstGeom>
          <a:noFill/>
        </p:spPr>
        <p:txBody>
          <a:bodyPr wrap="none" rtlCol="0">
            <a:spAutoFit/>
          </a:bodyPr>
          <a:lstStyle/>
          <a:p>
            <a:r>
              <a:rPr lang="en-US" altLang="ja-JP" sz="3200" dirty="0">
                <a:latin typeface="Times New Roman" panose="02020603050405020304" pitchFamily="18" charset="0"/>
              </a:rPr>
              <a:t>5</a:t>
            </a:r>
            <a:endParaRPr kumimoji="1" lang="ja-JP" altLang="en-US" sz="3200" dirty="0">
              <a:latin typeface="Times New Roman" panose="02020603050405020304" pitchFamily="18" charset="0"/>
            </a:endParaRPr>
          </a:p>
        </p:txBody>
      </p:sp>
      <p:sp>
        <p:nvSpPr>
          <p:cNvPr id="6" name="テキスト ボックス 5">
            <a:extLst>
              <a:ext uri="{FF2B5EF4-FFF2-40B4-BE49-F238E27FC236}">
                <a16:creationId xmlns:a16="http://schemas.microsoft.com/office/drawing/2014/main" id="{8E399B26-5A81-8A64-FC91-B55BDB11A786}"/>
              </a:ext>
            </a:extLst>
          </p:cNvPr>
          <p:cNvSpPr txBox="1"/>
          <p:nvPr/>
        </p:nvSpPr>
        <p:spPr>
          <a:xfrm>
            <a:off x="741593" y="759376"/>
            <a:ext cx="5354405" cy="646331"/>
          </a:xfrm>
          <a:prstGeom prst="rect">
            <a:avLst/>
          </a:prstGeom>
          <a:noFill/>
        </p:spPr>
        <p:txBody>
          <a:bodyPr wrap="square" rtlCol="0">
            <a:spAutoFit/>
          </a:bodyPr>
          <a:lstStyle/>
          <a:p>
            <a:r>
              <a:rPr kumimoji="1" lang="en-US" altLang="ja-JP" sz="3600" b="1" dirty="0">
                <a:solidFill>
                  <a:srgbClr val="C00000"/>
                </a:solidFill>
                <a:latin typeface="Times New Roman" panose="02020603050405020304" pitchFamily="18" charset="0"/>
              </a:rPr>
              <a:t>National Government</a:t>
            </a:r>
            <a:endParaRPr kumimoji="1" lang="ja-JP" altLang="en-US" sz="3600" b="1" dirty="0">
              <a:solidFill>
                <a:srgbClr val="C00000"/>
              </a:solidFill>
              <a:latin typeface="Times New Roman" panose="02020603050405020304" pitchFamily="18" charset="0"/>
            </a:endParaRPr>
          </a:p>
        </p:txBody>
      </p:sp>
      <p:sp>
        <p:nvSpPr>
          <p:cNvPr id="10" name="テキスト ボックス 9">
            <a:extLst>
              <a:ext uri="{FF2B5EF4-FFF2-40B4-BE49-F238E27FC236}">
                <a16:creationId xmlns:a16="http://schemas.microsoft.com/office/drawing/2014/main" id="{EC3D99B1-1C97-09B8-188D-8DC6114D58D6}"/>
              </a:ext>
            </a:extLst>
          </p:cNvPr>
          <p:cNvSpPr txBox="1"/>
          <p:nvPr/>
        </p:nvSpPr>
        <p:spPr>
          <a:xfrm>
            <a:off x="0" y="1629513"/>
            <a:ext cx="11925702" cy="1569660"/>
          </a:xfrm>
          <a:prstGeom prst="rect">
            <a:avLst/>
          </a:prstGeom>
          <a:noFill/>
        </p:spPr>
        <p:txBody>
          <a:bodyPr wrap="square">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The Digital Garden City Nation Initiative, it aims to resolve overconcentration in the Tokyo metropolitan area. (The Cabinet Office, 2021)</a:t>
            </a:r>
            <a:endParaRPr lang="ja-JP" altLang="en-US" sz="3200" dirty="0">
              <a:latin typeface="Times New Roman" panose="02020603050405020304" pitchFamily="18" charset="0"/>
            </a:endParaRPr>
          </a:p>
        </p:txBody>
      </p:sp>
      <p:sp>
        <p:nvSpPr>
          <p:cNvPr id="11" name="テキスト ボックス 10">
            <a:extLst>
              <a:ext uri="{FF2B5EF4-FFF2-40B4-BE49-F238E27FC236}">
                <a16:creationId xmlns:a16="http://schemas.microsoft.com/office/drawing/2014/main" id="{B9B2C5BE-68AD-43B4-1115-9B615D5ADC83}"/>
              </a:ext>
            </a:extLst>
          </p:cNvPr>
          <p:cNvSpPr txBox="1"/>
          <p:nvPr/>
        </p:nvSpPr>
        <p:spPr>
          <a:xfrm>
            <a:off x="-1" y="3266588"/>
            <a:ext cx="12191998" cy="1077218"/>
          </a:xfrm>
          <a:prstGeom prst="rect">
            <a:avLst/>
          </a:prstGeom>
          <a:noFill/>
        </p:spPr>
        <p:txBody>
          <a:bodyPr wrap="square">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This initiative has target index that a net outflow of 10,000 people from the Tokyo metropolitan area. </a:t>
            </a:r>
            <a:endParaRPr lang="ja-JP" altLang="en-US" sz="3200" dirty="0">
              <a:latin typeface="Times New Roman" panose="02020603050405020304" pitchFamily="18" charset="0"/>
            </a:endParaRPr>
          </a:p>
        </p:txBody>
      </p:sp>
      <p:sp>
        <p:nvSpPr>
          <p:cNvPr id="12" name="テキスト ボックス 11">
            <a:extLst>
              <a:ext uri="{FF2B5EF4-FFF2-40B4-BE49-F238E27FC236}">
                <a16:creationId xmlns:a16="http://schemas.microsoft.com/office/drawing/2014/main" id="{9424CDE2-0790-FC0C-ED05-AFA49B17D3FA}"/>
              </a:ext>
            </a:extLst>
          </p:cNvPr>
          <p:cNvSpPr txBox="1"/>
          <p:nvPr/>
        </p:nvSpPr>
        <p:spPr>
          <a:xfrm>
            <a:off x="741593" y="4411222"/>
            <a:ext cx="5354405" cy="646331"/>
          </a:xfrm>
          <a:prstGeom prst="rect">
            <a:avLst/>
          </a:prstGeom>
          <a:noFill/>
        </p:spPr>
        <p:txBody>
          <a:bodyPr wrap="square" rtlCol="0">
            <a:spAutoFit/>
          </a:bodyPr>
          <a:lstStyle/>
          <a:p>
            <a:r>
              <a:rPr kumimoji="1" lang="en-US" altLang="ja-JP" sz="3600" b="1" dirty="0">
                <a:solidFill>
                  <a:srgbClr val="C00000"/>
                </a:solidFill>
                <a:latin typeface="Times New Roman" panose="02020603050405020304" pitchFamily="18" charset="0"/>
              </a:rPr>
              <a:t>Local Governments</a:t>
            </a:r>
            <a:endParaRPr kumimoji="1" lang="ja-JP" altLang="en-US" sz="3600" b="1" dirty="0">
              <a:solidFill>
                <a:srgbClr val="C00000"/>
              </a:solidFill>
              <a:latin typeface="Times New Roman" panose="02020603050405020304" pitchFamily="18" charset="0"/>
            </a:endParaRPr>
          </a:p>
        </p:txBody>
      </p:sp>
      <p:sp>
        <p:nvSpPr>
          <p:cNvPr id="13" name="テキスト ボックス 12">
            <a:extLst>
              <a:ext uri="{FF2B5EF4-FFF2-40B4-BE49-F238E27FC236}">
                <a16:creationId xmlns:a16="http://schemas.microsoft.com/office/drawing/2014/main" id="{668B5F91-697C-CACE-E68F-0F112682B3BC}"/>
              </a:ext>
            </a:extLst>
          </p:cNvPr>
          <p:cNvSpPr txBox="1"/>
          <p:nvPr/>
        </p:nvSpPr>
        <p:spPr>
          <a:xfrm>
            <a:off x="-1" y="5170600"/>
            <a:ext cx="12191998" cy="584775"/>
          </a:xfrm>
          <a:prstGeom prst="rect">
            <a:avLst/>
          </a:prstGeom>
          <a:noFill/>
        </p:spPr>
        <p:txBody>
          <a:bodyPr wrap="square">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Providing migration subsidies to attract migrants and business. </a:t>
            </a:r>
            <a:endParaRPr lang="ja-JP" altLang="en-US" sz="3200" dirty="0">
              <a:latin typeface="Times New Roman" panose="02020603050405020304" pitchFamily="18" charset="0"/>
            </a:endParaRPr>
          </a:p>
        </p:txBody>
      </p:sp>
    </p:spTree>
    <p:extLst>
      <p:ext uri="{BB962C8B-B14F-4D97-AF65-F5344CB8AC3E}">
        <p14:creationId xmlns:p14="http://schemas.microsoft.com/office/powerpoint/2010/main" val="3398533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0813E-CDD7-EABF-9000-AFFD673FD59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356AC36-9E2C-7E5C-BB8E-43D6F98B80BA}"/>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C2D9B4F4-9F0C-0B25-A2F2-9EEAC1FDD77A}"/>
              </a:ext>
            </a:extLst>
          </p:cNvPr>
          <p:cNvSpPr txBox="1"/>
          <p:nvPr/>
        </p:nvSpPr>
        <p:spPr>
          <a:xfrm>
            <a:off x="0" y="61554"/>
            <a:ext cx="10180992" cy="584775"/>
          </a:xfrm>
          <a:prstGeom prst="rect">
            <a:avLst/>
          </a:prstGeom>
          <a:noFill/>
        </p:spPr>
        <p:txBody>
          <a:bodyPr wrap="none" rtlCol="0">
            <a:spAutoFit/>
          </a:bodyPr>
          <a:lstStyle/>
          <a:p>
            <a:r>
              <a:rPr kumimoji="1" lang="en-US" altLang="ja-JP" sz="3200" dirty="0">
                <a:latin typeface="Times New Roman" panose="02020603050405020304" pitchFamily="18" charset="0"/>
              </a:rPr>
              <a:t>1. Introduction - national and local government initiatives -</a:t>
            </a:r>
            <a:r>
              <a:rPr kumimoji="1" lang="ja-JP" altLang="en-US" sz="3200" dirty="0">
                <a:latin typeface="Times New Roman" panose="02020603050405020304" pitchFamily="18" charset="0"/>
              </a:rPr>
              <a:t> </a:t>
            </a:r>
            <a:r>
              <a:rPr kumimoji="1" lang="en-US" altLang="ja-JP" sz="3200" dirty="0">
                <a:latin typeface="Times New Roman" panose="02020603050405020304" pitchFamily="18" charset="0"/>
              </a:rPr>
              <a:t>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331E27D0-9EE6-0867-C3FA-7CD00C72FB5D}"/>
              </a:ext>
            </a:extLst>
          </p:cNvPr>
          <p:cNvSpPr txBox="1"/>
          <p:nvPr/>
        </p:nvSpPr>
        <p:spPr>
          <a:xfrm>
            <a:off x="11700235" y="61554"/>
            <a:ext cx="389850" cy="584775"/>
          </a:xfrm>
          <a:prstGeom prst="rect">
            <a:avLst/>
          </a:prstGeom>
          <a:noFill/>
        </p:spPr>
        <p:txBody>
          <a:bodyPr wrap="none" rtlCol="0">
            <a:spAutoFit/>
          </a:bodyPr>
          <a:lstStyle/>
          <a:p>
            <a:r>
              <a:rPr lang="en-US" altLang="ja-JP" sz="3200" dirty="0">
                <a:latin typeface="Times New Roman" panose="02020603050405020304" pitchFamily="18" charset="0"/>
              </a:rPr>
              <a:t>5</a:t>
            </a:r>
            <a:endParaRPr kumimoji="1" lang="ja-JP" altLang="en-US" sz="3200" dirty="0">
              <a:latin typeface="Times New Roman" panose="02020603050405020304" pitchFamily="18" charset="0"/>
            </a:endParaRPr>
          </a:p>
        </p:txBody>
      </p:sp>
      <p:sp>
        <p:nvSpPr>
          <p:cNvPr id="6" name="テキスト ボックス 5">
            <a:extLst>
              <a:ext uri="{FF2B5EF4-FFF2-40B4-BE49-F238E27FC236}">
                <a16:creationId xmlns:a16="http://schemas.microsoft.com/office/drawing/2014/main" id="{D41A0B8E-60E5-8B6F-2B24-93D07C664980}"/>
              </a:ext>
            </a:extLst>
          </p:cNvPr>
          <p:cNvSpPr txBox="1"/>
          <p:nvPr/>
        </p:nvSpPr>
        <p:spPr>
          <a:xfrm>
            <a:off x="741593" y="759376"/>
            <a:ext cx="5354405" cy="646331"/>
          </a:xfrm>
          <a:prstGeom prst="rect">
            <a:avLst/>
          </a:prstGeom>
          <a:noFill/>
        </p:spPr>
        <p:txBody>
          <a:bodyPr wrap="square" rtlCol="0">
            <a:spAutoFit/>
          </a:bodyPr>
          <a:lstStyle/>
          <a:p>
            <a:r>
              <a:rPr kumimoji="1" lang="en-US" altLang="ja-JP" sz="3600" b="1" dirty="0">
                <a:solidFill>
                  <a:srgbClr val="C00000"/>
                </a:solidFill>
                <a:latin typeface="Times New Roman" panose="02020603050405020304" pitchFamily="18" charset="0"/>
              </a:rPr>
              <a:t>National Government</a:t>
            </a:r>
            <a:endParaRPr kumimoji="1" lang="ja-JP" altLang="en-US" sz="3600" b="1" dirty="0">
              <a:solidFill>
                <a:srgbClr val="C00000"/>
              </a:solidFill>
              <a:latin typeface="Times New Roman" panose="02020603050405020304" pitchFamily="18" charset="0"/>
            </a:endParaRPr>
          </a:p>
        </p:txBody>
      </p:sp>
      <p:sp>
        <p:nvSpPr>
          <p:cNvPr id="10" name="テキスト ボックス 9">
            <a:extLst>
              <a:ext uri="{FF2B5EF4-FFF2-40B4-BE49-F238E27FC236}">
                <a16:creationId xmlns:a16="http://schemas.microsoft.com/office/drawing/2014/main" id="{CDED2BD9-C11D-8CD8-0010-27063665941D}"/>
              </a:ext>
            </a:extLst>
          </p:cNvPr>
          <p:cNvSpPr txBox="1"/>
          <p:nvPr/>
        </p:nvSpPr>
        <p:spPr>
          <a:xfrm>
            <a:off x="0" y="1629513"/>
            <a:ext cx="11925702" cy="1569660"/>
          </a:xfrm>
          <a:prstGeom prst="rect">
            <a:avLst/>
          </a:prstGeom>
          <a:noFill/>
        </p:spPr>
        <p:txBody>
          <a:bodyPr wrap="square">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The Digital Garden City Nation Initiative, it aims to resolve overconcentration in the Tokyo metropolitan area. (The Cabinet Office, 2021)</a:t>
            </a:r>
            <a:endParaRPr lang="ja-JP" altLang="en-US" sz="3200" dirty="0">
              <a:latin typeface="Times New Roman" panose="02020603050405020304" pitchFamily="18" charset="0"/>
            </a:endParaRPr>
          </a:p>
        </p:txBody>
      </p:sp>
      <p:sp>
        <p:nvSpPr>
          <p:cNvPr id="11" name="テキスト ボックス 10">
            <a:extLst>
              <a:ext uri="{FF2B5EF4-FFF2-40B4-BE49-F238E27FC236}">
                <a16:creationId xmlns:a16="http://schemas.microsoft.com/office/drawing/2014/main" id="{8AAF6D56-F582-959C-50A3-E1F77B54DB7B}"/>
              </a:ext>
            </a:extLst>
          </p:cNvPr>
          <p:cNvSpPr txBox="1"/>
          <p:nvPr/>
        </p:nvSpPr>
        <p:spPr>
          <a:xfrm>
            <a:off x="-1" y="3266588"/>
            <a:ext cx="12191998" cy="1077218"/>
          </a:xfrm>
          <a:prstGeom prst="rect">
            <a:avLst/>
          </a:prstGeom>
          <a:noFill/>
        </p:spPr>
        <p:txBody>
          <a:bodyPr wrap="square">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This initiative has target index that a net outflow of 10,000 people from the Tokyo metropolitan area. </a:t>
            </a:r>
            <a:endParaRPr lang="ja-JP" altLang="en-US" sz="3200" dirty="0">
              <a:latin typeface="Times New Roman" panose="02020603050405020304" pitchFamily="18" charset="0"/>
            </a:endParaRPr>
          </a:p>
        </p:txBody>
      </p:sp>
      <p:sp>
        <p:nvSpPr>
          <p:cNvPr id="12" name="テキスト ボックス 11">
            <a:extLst>
              <a:ext uri="{FF2B5EF4-FFF2-40B4-BE49-F238E27FC236}">
                <a16:creationId xmlns:a16="http://schemas.microsoft.com/office/drawing/2014/main" id="{031BCDBA-F812-01F0-3396-61D35443F0CB}"/>
              </a:ext>
            </a:extLst>
          </p:cNvPr>
          <p:cNvSpPr txBox="1"/>
          <p:nvPr/>
        </p:nvSpPr>
        <p:spPr>
          <a:xfrm>
            <a:off x="741593" y="4411222"/>
            <a:ext cx="5354405" cy="646331"/>
          </a:xfrm>
          <a:prstGeom prst="rect">
            <a:avLst/>
          </a:prstGeom>
          <a:noFill/>
        </p:spPr>
        <p:txBody>
          <a:bodyPr wrap="square" rtlCol="0">
            <a:spAutoFit/>
          </a:bodyPr>
          <a:lstStyle/>
          <a:p>
            <a:r>
              <a:rPr kumimoji="1" lang="en-US" altLang="ja-JP" sz="3600" b="1" dirty="0">
                <a:solidFill>
                  <a:srgbClr val="C00000"/>
                </a:solidFill>
                <a:latin typeface="Times New Roman" panose="02020603050405020304" pitchFamily="18" charset="0"/>
              </a:rPr>
              <a:t>Local Governments</a:t>
            </a:r>
            <a:endParaRPr kumimoji="1" lang="ja-JP" altLang="en-US" sz="3600" b="1" dirty="0">
              <a:solidFill>
                <a:srgbClr val="C00000"/>
              </a:solidFill>
              <a:latin typeface="Times New Roman" panose="02020603050405020304" pitchFamily="18" charset="0"/>
            </a:endParaRPr>
          </a:p>
        </p:txBody>
      </p:sp>
      <p:sp>
        <p:nvSpPr>
          <p:cNvPr id="13" name="テキスト ボックス 12">
            <a:extLst>
              <a:ext uri="{FF2B5EF4-FFF2-40B4-BE49-F238E27FC236}">
                <a16:creationId xmlns:a16="http://schemas.microsoft.com/office/drawing/2014/main" id="{9F064536-DA14-473E-E688-B6DEC2C61992}"/>
              </a:ext>
            </a:extLst>
          </p:cNvPr>
          <p:cNvSpPr txBox="1"/>
          <p:nvPr/>
        </p:nvSpPr>
        <p:spPr>
          <a:xfrm>
            <a:off x="-1" y="5170600"/>
            <a:ext cx="7700211" cy="584775"/>
          </a:xfrm>
          <a:prstGeom prst="rect">
            <a:avLst/>
          </a:prstGeom>
          <a:noFill/>
        </p:spPr>
        <p:txBody>
          <a:bodyPr wrap="square">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Providing migration subsidies. </a:t>
            </a:r>
            <a:endParaRPr lang="ja-JP" altLang="en-US" sz="3200" dirty="0">
              <a:latin typeface="Times New Roman" panose="02020603050405020304" pitchFamily="18" charset="0"/>
            </a:endParaRPr>
          </a:p>
        </p:txBody>
      </p:sp>
      <p:sp>
        <p:nvSpPr>
          <p:cNvPr id="5" name="正方形/長方形 4">
            <a:extLst>
              <a:ext uri="{FF2B5EF4-FFF2-40B4-BE49-F238E27FC236}">
                <a16:creationId xmlns:a16="http://schemas.microsoft.com/office/drawing/2014/main" id="{30317A6B-E99B-060D-9A79-24063C8214A5}"/>
              </a:ext>
            </a:extLst>
          </p:cNvPr>
          <p:cNvSpPr/>
          <p:nvPr/>
        </p:nvSpPr>
        <p:spPr>
          <a:xfrm>
            <a:off x="0" y="0"/>
            <a:ext cx="12192000"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64D6F67-5040-537D-CB07-8F2BB6472E3F}"/>
              </a:ext>
            </a:extLst>
          </p:cNvPr>
          <p:cNvSpPr/>
          <p:nvPr/>
        </p:nvSpPr>
        <p:spPr>
          <a:xfrm>
            <a:off x="1128156" y="1405797"/>
            <a:ext cx="10010899" cy="3908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9">
            <a:extLst>
              <a:ext uri="{FF2B5EF4-FFF2-40B4-BE49-F238E27FC236}">
                <a16:creationId xmlns:a16="http://schemas.microsoft.com/office/drawing/2014/main" id="{CCA86052-DEC2-205A-9F5B-E0A941F05393}"/>
              </a:ext>
            </a:extLst>
          </p:cNvPr>
          <p:cNvSpPr txBox="1"/>
          <p:nvPr/>
        </p:nvSpPr>
        <p:spPr>
          <a:xfrm>
            <a:off x="1316744" y="2551837"/>
            <a:ext cx="9558512" cy="1754326"/>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it-IT" altLang="ja-JP" sz="3200" b="1" dirty="0" err="1">
                <a:solidFill>
                  <a:srgbClr val="C00000"/>
                </a:solidFill>
                <a:latin typeface="Times New Roman" panose="02020603050405020304" pitchFamily="18" charset="0"/>
              </a:rPr>
              <a:t>Resarch</a:t>
            </a:r>
            <a:r>
              <a:rPr lang="it-IT" altLang="ja-JP" sz="3200" b="1" dirty="0">
                <a:solidFill>
                  <a:srgbClr val="C00000"/>
                </a:solidFill>
                <a:latin typeface="Times New Roman" panose="02020603050405020304" pitchFamily="18" charset="0"/>
              </a:rPr>
              <a:t> </a:t>
            </a:r>
            <a:r>
              <a:rPr lang="it-IT" altLang="ja-JP" sz="3200" b="1" dirty="0" err="1">
                <a:solidFill>
                  <a:srgbClr val="C00000"/>
                </a:solidFill>
                <a:latin typeface="Times New Roman" panose="02020603050405020304" pitchFamily="18" charset="0"/>
              </a:rPr>
              <a:t>question</a:t>
            </a:r>
            <a:r>
              <a:rPr lang="it-IT" altLang="ja-JP" sz="3200" b="1" dirty="0">
                <a:solidFill>
                  <a:srgbClr val="C00000"/>
                </a:solidFill>
                <a:latin typeface="Times New Roman" panose="02020603050405020304" pitchFamily="18" charset="0"/>
              </a:rPr>
              <a:t>:</a:t>
            </a:r>
          </a:p>
          <a:p>
            <a:pPr algn="ctr"/>
            <a:r>
              <a:rPr lang="it-IT" altLang="ja-JP" sz="1100" b="1" dirty="0">
                <a:solidFill>
                  <a:srgbClr val="C00000"/>
                </a:solidFill>
                <a:latin typeface="Times New Roman" panose="02020603050405020304" pitchFamily="18" charset="0"/>
              </a:rPr>
              <a:t> </a:t>
            </a:r>
            <a:endParaRPr lang="it-IT" altLang="ja-JP" sz="3200" b="1" dirty="0">
              <a:solidFill>
                <a:srgbClr val="C00000"/>
              </a:solidFill>
              <a:latin typeface="Times New Roman" panose="02020603050405020304" pitchFamily="18" charset="0"/>
            </a:endParaRPr>
          </a:p>
          <a:p>
            <a:pPr algn="ctr"/>
            <a:r>
              <a:rPr lang="it-IT" altLang="ja-JP" sz="3200" b="1" dirty="0" err="1">
                <a:solidFill>
                  <a:srgbClr val="C00000"/>
                </a:solidFill>
                <a:latin typeface="Times New Roman" panose="02020603050405020304" pitchFamily="18" charset="0"/>
              </a:rPr>
              <a:t>Could</a:t>
            </a:r>
            <a:r>
              <a:rPr lang="it-IT" altLang="ja-JP" sz="3200" b="1" dirty="0">
                <a:solidFill>
                  <a:srgbClr val="C00000"/>
                </a:solidFill>
                <a:latin typeface="Times New Roman" panose="02020603050405020304" pitchFamily="18" charset="0"/>
              </a:rPr>
              <a:t> </a:t>
            </a:r>
            <a:r>
              <a:rPr lang="it-IT" altLang="ja-JP" sz="3200" b="1" dirty="0" err="1">
                <a:solidFill>
                  <a:srgbClr val="C00000"/>
                </a:solidFill>
                <a:latin typeface="Times New Roman" panose="02020603050405020304" pitchFamily="18" charset="0"/>
                <a:cs typeface="Times New Roman" panose="02020603050405020304" pitchFamily="18" charset="0"/>
              </a:rPr>
              <a:t>population</a:t>
            </a:r>
            <a:r>
              <a:rPr lang="it-IT" altLang="ja-JP" sz="3200" b="1" dirty="0">
                <a:solidFill>
                  <a:srgbClr val="C00000"/>
                </a:solidFill>
                <a:latin typeface="Times New Roman" panose="02020603050405020304" pitchFamily="18" charset="0"/>
              </a:rPr>
              <a:t> </a:t>
            </a:r>
            <a:r>
              <a:rPr lang="it-IT" altLang="ja-JP" sz="3200" b="1" dirty="0" err="1">
                <a:solidFill>
                  <a:srgbClr val="C00000"/>
                </a:solidFill>
                <a:latin typeface="Times New Roman" panose="02020603050405020304" pitchFamily="18" charset="0"/>
              </a:rPr>
              <a:t>migration</a:t>
            </a:r>
            <a:r>
              <a:rPr lang="it-IT" altLang="ja-JP" sz="3200" b="1" dirty="0">
                <a:solidFill>
                  <a:srgbClr val="C00000"/>
                </a:solidFill>
                <a:latin typeface="Times New Roman" panose="02020603050405020304" pitchFamily="18" charset="0"/>
              </a:rPr>
              <a:t> </a:t>
            </a:r>
            <a:r>
              <a:rPr lang="it-IT" altLang="ja-JP" sz="3200" b="1" dirty="0" err="1">
                <a:solidFill>
                  <a:srgbClr val="C00000"/>
                </a:solidFill>
                <a:latin typeface="Times New Roman" panose="02020603050405020304" pitchFamily="18" charset="0"/>
              </a:rPr>
              <a:t>also</a:t>
            </a:r>
            <a:r>
              <a:rPr lang="it-IT" altLang="ja-JP" sz="3200" b="1" dirty="0">
                <a:solidFill>
                  <a:srgbClr val="C00000"/>
                </a:solidFill>
                <a:latin typeface="Times New Roman" panose="02020603050405020304" pitchFamily="18" charset="0"/>
              </a:rPr>
              <a:t> </a:t>
            </a:r>
            <a:r>
              <a:rPr lang="it-IT" altLang="ja-JP" sz="3200" b="1" dirty="0" err="1">
                <a:solidFill>
                  <a:srgbClr val="C00000"/>
                </a:solidFill>
                <a:latin typeface="Times New Roman" panose="02020603050405020304" pitchFamily="18" charset="0"/>
              </a:rPr>
              <a:t>have</a:t>
            </a:r>
            <a:r>
              <a:rPr lang="it-IT" altLang="ja-JP" sz="3200" b="1" dirty="0">
                <a:solidFill>
                  <a:srgbClr val="C00000"/>
                </a:solidFill>
                <a:latin typeface="Times New Roman" panose="02020603050405020304" pitchFamily="18" charset="0"/>
              </a:rPr>
              <a:t> </a:t>
            </a:r>
          </a:p>
          <a:p>
            <a:pPr algn="ctr"/>
            <a:r>
              <a:rPr lang="it-IT" altLang="ja-JP" sz="3200" b="1" dirty="0">
                <a:solidFill>
                  <a:srgbClr val="C00000"/>
                </a:solidFill>
                <a:latin typeface="Times New Roman" panose="02020603050405020304" pitchFamily="18" charset="0"/>
              </a:rPr>
              <a:t>negative </a:t>
            </a:r>
            <a:r>
              <a:rPr lang="it-IT" altLang="ja-JP" sz="3200" b="1" dirty="0" err="1">
                <a:solidFill>
                  <a:srgbClr val="C00000"/>
                </a:solidFill>
                <a:latin typeface="Times New Roman" panose="02020603050405020304" pitchFamily="18" charset="0"/>
              </a:rPr>
              <a:t>effects</a:t>
            </a:r>
            <a:r>
              <a:rPr lang="it-IT" altLang="ja-JP" sz="3200" b="1" dirty="0">
                <a:solidFill>
                  <a:srgbClr val="C00000"/>
                </a:solidFill>
                <a:latin typeface="Times New Roman" panose="02020603050405020304" pitchFamily="18" charset="0"/>
              </a:rPr>
              <a:t>?</a:t>
            </a:r>
            <a:endParaRPr lang="ja-JP" altLang="en-US" sz="32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3938391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図形&#10;&#10;AI 生成コンテンツは誤りを含む可能性があります。">
            <a:extLst>
              <a:ext uri="{FF2B5EF4-FFF2-40B4-BE49-F238E27FC236}">
                <a16:creationId xmlns:a16="http://schemas.microsoft.com/office/drawing/2014/main" id="{37D3AD65-E9F9-E6C8-683D-30E2BA5BDBB1}"/>
              </a:ext>
            </a:extLst>
          </p:cNvPr>
          <p:cNvPicPr>
            <a:picLocks noChangeAspect="1"/>
          </p:cNvPicPr>
          <p:nvPr/>
        </p:nvPicPr>
        <p:blipFill>
          <a:blip r:embed="rId3">
            <a:clrChange>
              <a:clrFrom>
                <a:srgbClr val="FFFFFF"/>
              </a:clrFrom>
              <a:clrTo>
                <a:srgbClr val="FFFFFF">
                  <a:alpha val="0"/>
                </a:srgbClr>
              </a:clrTo>
            </a:clrChange>
          </a:blip>
          <a:srcRect b="17524"/>
          <a:stretch>
            <a:fillRect/>
          </a:stretch>
        </p:blipFill>
        <p:spPr>
          <a:xfrm>
            <a:off x="9364668" y="61554"/>
            <a:ext cx="2966717" cy="2446822"/>
          </a:xfrm>
          <a:prstGeom prst="rect">
            <a:avLst/>
          </a:prstGeom>
        </p:spPr>
      </p:pic>
      <p:sp>
        <p:nvSpPr>
          <p:cNvPr id="2" name="正方形/長方形 1">
            <a:extLst>
              <a:ext uri="{FF2B5EF4-FFF2-40B4-BE49-F238E27FC236}">
                <a16:creationId xmlns:a16="http://schemas.microsoft.com/office/drawing/2014/main" id="{6051E436-0CBE-5B6F-75D4-E3E49B5A4308}"/>
              </a:ext>
            </a:extLst>
          </p:cNvPr>
          <p:cNvSpPr/>
          <p:nvPr/>
        </p:nvSpPr>
        <p:spPr>
          <a:xfrm>
            <a:off x="0" y="0"/>
            <a:ext cx="12192000" cy="6463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endParaRPr>
          </a:p>
        </p:txBody>
      </p:sp>
      <p:sp>
        <p:nvSpPr>
          <p:cNvPr id="3" name="テキスト ボックス 2">
            <a:extLst>
              <a:ext uri="{FF2B5EF4-FFF2-40B4-BE49-F238E27FC236}">
                <a16:creationId xmlns:a16="http://schemas.microsoft.com/office/drawing/2014/main" id="{7D8C68FC-3E53-EDB7-DF3F-703FCA518A30}"/>
              </a:ext>
            </a:extLst>
          </p:cNvPr>
          <p:cNvSpPr txBox="1"/>
          <p:nvPr/>
        </p:nvSpPr>
        <p:spPr>
          <a:xfrm>
            <a:off x="0" y="61554"/>
            <a:ext cx="3534942" cy="584775"/>
          </a:xfrm>
          <a:prstGeom prst="rect">
            <a:avLst/>
          </a:prstGeom>
          <a:noFill/>
        </p:spPr>
        <p:txBody>
          <a:bodyPr wrap="none" rtlCol="0">
            <a:spAutoFit/>
          </a:bodyPr>
          <a:lstStyle/>
          <a:p>
            <a:r>
              <a:rPr lang="en-US" altLang="ja-JP" sz="3200" dirty="0">
                <a:latin typeface="Times New Roman" panose="02020603050405020304" pitchFamily="18" charset="0"/>
              </a:rPr>
              <a:t>2</a:t>
            </a:r>
            <a:r>
              <a:rPr kumimoji="1" lang="en-US" altLang="ja-JP" sz="3200" dirty="0">
                <a:latin typeface="Times New Roman" panose="02020603050405020304" pitchFamily="18" charset="0"/>
              </a:rPr>
              <a:t>. Literature review </a:t>
            </a:r>
            <a:endParaRPr kumimoji="1" lang="ja-JP" altLang="en-US" sz="3200" dirty="0">
              <a:latin typeface="Times New Roman" panose="02020603050405020304" pitchFamily="18" charset="0"/>
            </a:endParaRPr>
          </a:p>
        </p:txBody>
      </p:sp>
      <p:sp>
        <p:nvSpPr>
          <p:cNvPr id="4" name="テキスト ボックス 3">
            <a:extLst>
              <a:ext uri="{FF2B5EF4-FFF2-40B4-BE49-F238E27FC236}">
                <a16:creationId xmlns:a16="http://schemas.microsoft.com/office/drawing/2014/main" id="{184263C1-74FC-4FBB-D9B6-AA823342AAEA}"/>
              </a:ext>
            </a:extLst>
          </p:cNvPr>
          <p:cNvSpPr txBox="1"/>
          <p:nvPr/>
        </p:nvSpPr>
        <p:spPr>
          <a:xfrm>
            <a:off x="11700235" y="61554"/>
            <a:ext cx="389850" cy="584775"/>
          </a:xfrm>
          <a:prstGeom prst="rect">
            <a:avLst/>
          </a:prstGeom>
          <a:noFill/>
        </p:spPr>
        <p:txBody>
          <a:bodyPr wrap="none" rtlCol="0">
            <a:spAutoFit/>
          </a:bodyPr>
          <a:lstStyle/>
          <a:p>
            <a:r>
              <a:rPr kumimoji="1" lang="en-US" altLang="ja-JP" sz="3200" dirty="0">
                <a:latin typeface="Times New Roman" panose="02020603050405020304" pitchFamily="18" charset="0"/>
              </a:rPr>
              <a:t>6</a:t>
            </a:r>
            <a:endParaRPr kumimoji="1" lang="ja-JP" altLang="en-US" sz="3200" dirty="0">
              <a:latin typeface="Times New Roman" panose="02020603050405020304" pitchFamily="18" charset="0"/>
            </a:endParaRPr>
          </a:p>
        </p:txBody>
      </p:sp>
      <p:sp>
        <p:nvSpPr>
          <p:cNvPr id="6" name="テキスト ボックス 5">
            <a:extLst>
              <a:ext uri="{FF2B5EF4-FFF2-40B4-BE49-F238E27FC236}">
                <a16:creationId xmlns:a16="http://schemas.microsoft.com/office/drawing/2014/main" id="{D56F176E-A876-FF36-062E-2486B84E6AB0}"/>
              </a:ext>
            </a:extLst>
          </p:cNvPr>
          <p:cNvSpPr txBox="1"/>
          <p:nvPr/>
        </p:nvSpPr>
        <p:spPr>
          <a:xfrm>
            <a:off x="0" y="707883"/>
            <a:ext cx="9766299" cy="1569660"/>
          </a:xfrm>
          <a:prstGeom prst="rect">
            <a:avLst/>
          </a:prstGeom>
          <a:noFill/>
        </p:spPr>
        <p:txBody>
          <a:bodyPr wrap="square">
            <a:spAutoFit/>
          </a:bodyPr>
          <a:lstStyle/>
          <a:p>
            <a:pPr marL="285750" indent="-285750">
              <a:buFont typeface="Arial" panose="020B0604020202020204" pitchFamily="34" charset="0"/>
              <a:buChar char="•"/>
            </a:pPr>
            <a:r>
              <a:rPr kumimoji="1" lang="en-US" altLang="ja-JP" sz="3200" baseline="0" dirty="0">
                <a:latin typeface="Times New Roman" panose="02020603050405020304" pitchFamily="18" charset="0"/>
                <a:ea typeface="ＭＳ ゴシック" panose="020B0609070205080204" pitchFamily="49" charset="-128"/>
              </a:rPr>
              <a:t>Bu </a:t>
            </a:r>
            <a:r>
              <a:rPr kumimoji="1" lang="en-US" altLang="ja-JP" sz="3200" i="1" u="none" baseline="0" dirty="0">
                <a:latin typeface="Times New Roman" panose="02020603050405020304" pitchFamily="18" charset="0"/>
                <a:ea typeface="ＭＳ ゴシック" panose="020B0609070205080204" pitchFamily="49" charset="-128"/>
              </a:rPr>
              <a:t>et al. </a:t>
            </a:r>
            <a:r>
              <a:rPr kumimoji="1" lang="en-US" altLang="ja-JP" sz="3200" baseline="0" dirty="0">
                <a:latin typeface="Times New Roman" panose="02020603050405020304" pitchFamily="18" charset="0"/>
                <a:ea typeface="ＭＳ ゴシック" panose="020B0609070205080204" pitchFamily="49" charset="-128"/>
              </a:rPr>
              <a:t>(2022) </a:t>
            </a:r>
            <a:r>
              <a:rPr lang="en-US" altLang="ja-JP" sz="3200" dirty="0">
                <a:latin typeface="Times New Roman" panose="02020603050405020304" pitchFamily="18" charset="0"/>
              </a:rPr>
              <a:t>estimated how population migration in China changes CO</a:t>
            </a:r>
            <a:r>
              <a:rPr lang="en-US" altLang="ja-JP" sz="3200" baseline="-25000" dirty="0">
                <a:latin typeface="Times New Roman" panose="02020603050405020304" pitchFamily="18" charset="0"/>
              </a:rPr>
              <a:t>2</a:t>
            </a:r>
            <a:r>
              <a:rPr lang="en-US" altLang="ja-JP" sz="3200" dirty="0">
                <a:latin typeface="Times New Roman" panose="02020603050405020304" pitchFamily="18" charset="0"/>
              </a:rPr>
              <a:t> emissions using Environmentally extended input-output (EEIO) analysis.</a:t>
            </a:r>
          </a:p>
        </p:txBody>
      </p:sp>
      <p:sp>
        <p:nvSpPr>
          <p:cNvPr id="9" name="テキスト ボックス 8">
            <a:extLst>
              <a:ext uri="{FF2B5EF4-FFF2-40B4-BE49-F238E27FC236}">
                <a16:creationId xmlns:a16="http://schemas.microsoft.com/office/drawing/2014/main" id="{709DFAD7-BDC8-8F32-E6F8-C20D639E4A79}"/>
              </a:ext>
            </a:extLst>
          </p:cNvPr>
          <p:cNvSpPr txBox="1"/>
          <p:nvPr/>
        </p:nvSpPr>
        <p:spPr>
          <a:xfrm>
            <a:off x="0" y="2302943"/>
            <a:ext cx="12192000" cy="1569660"/>
          </a:xfrm>
          <a:prstGeom prst="rect">
            <a:avLst/>
          </a:prstGeom>
          <a:noFill/>
        </p:spPr>
        <p:txBody>
          <a:bodyPr wrap="square">
            <a:spAutoFit/>
          </a:bodyPr>
          <a:lstStyle/>
          <a:p>
            <a:pPr marL="285750" indent="-285750">
              <a:buFont typeface="Arial" panose="020B0604020202020204" pitchFamily="34" charset="0"/>
              <a:buChar char="•"/>
            </a:pPr>
            <a:r>
              <a:rPr lang="en-US" altLang="ja-JP" sz="3200" dirty="0">
                <a:latin typeface="Times New Roman" panose="02020603050405020304" pitchFamily="18" charset="0"/>
              </a:rPr>
              <a:t>The results show that both </a:t>
            </a:r>
            <a:r>
              <a:rPr lang="en-US" altLang="ja-JP" sz="3200" dirty="0">
                <a:solidFill>
                  <a:srgbClr val="C00000"/>
                </a:solidFill>
                <a:latin typeface="Times New Roman" panose="02020603050405020304" pitchFamily="18" charset="0"/>
              </a:rPr>
              <a:t>direct and indirect CO</a:t>
            </a:r>
            <a:r>
              <a:rPr lang="en-US" altLang="ja-JP" sz="3200" baseline="-25000" dirty="0">
                <a:solidFill>
                  <a:srgbClr val="C00000"/>
                </a:solidFill>
                <a:latin typeface="Times New Roman" panose="02020603050405020304" pitchFamily="18" charset="0"/>
              </a:rPr>
              <a:t>2</a:t>
            </a:r>
            <a:r>
              <a:rPr lang="en-US" altLang="ja-JP" sz="3200" dirty="0">
                <a:solidFill>
                  <a:srgbClr val="C00000"/>
                </a:solidFill>
                <a:latin typeface="Times New Roman" panose="02020603050405020304" pitchFamily="18" charset="0"/>
              </a:rPr>
              <a:t> emissions increase</a:t>
            </a:r>
            <a:r>
              <a:rPr lang="en-US" altLang="ja-JP" sz="3200" dirty="0">
                <a:latin typeface="Times New Roman" panose="02020603050405020304" pitchFamily="18" charset="0"/>
              </a:rPr>
              <a:t>. In particular, the increase in </a:t>
            </a:r>
            <a:r>
              <a:rPr lang="en-US" altLang="ja-JP" sz="3200" dirty="0">
                <a:solidFill>
                  <a:srgbClr val="C00000"/>
                </a:solidFill>
                <a:latin typeface="Times New Roman" panose="02020603050405020304" pitchFamily="18" charset="0"/>
              </a:rPr>
              <a:t>indirect emissions driven by consumption is the main factor.</a:t>
            </a:r>
            <a:endParaRPr kumimoji="1" lang="ja-JP" altLang="en-US" sz="3200" baseline="0" dirty="0">
              <a:solidFill>
                <a:srgbClr val="C00000"/>
              </a:solidFill>
              <a:latin typeface="Times New Roman" panose="02020603050405020304" pitchFamily="18" charset="0"/>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EFF096A1-9FC2-97E3-D38A-85698CD83BE5}"/>
              </a:ext>
            </a:extLst>
          </p:cNvPr>
          <p:cNvSpPr txBox="1"/>
          <p:nvPr/>
        </p:nvSpPr>
        <p:spPr>
          <a:xfrm>
            <a:off x="0" y="4301983"/>
            <a:ext cx="9626914" cy="1569660"/>
          </a:xfrm>
          <a:prstGeom prst="rect">
            <a:avLst/>
          </a:prstGeom>
          <a:noFill/>
        </p:spPr>
        <p:txBody>
          <a:bodyPr wrap="square">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Komatsu </a:t>
            </a:r>
            <a:r>
              <a:rPr lang="en-US" altLang="ja-JP" sz="3200" i="1" dirty="0">
                <a:latin typeface="Times New Roman" panose="02020603050405020304" pitchFamily="18" charset="0"/>
              </a:rPr>
              <a:t>et al.</a:t>
            </a:r>
            <a:r>
              <a:rPr lang="en-US" altLang="ja-JP" sz="3200" dirty="0">
                <a:latin typeface="Times New Roman" panose="02020603050405020304" pitchFamily="18" charset="0"/>
              </a:rPr>
              <a:t>(2013)</a:t>
            </a:r>
            <a:r>
              <a:rPr lang="en-US" altLang="ja-JP" sz="3200" i="1" dirty="0">
                <a:latin typeface="Times New Roman" panose="02020603050405020304" pitchFamily="18" charset="0"/>
              </a:rPr>
              <a:t> </a:t>
            </a:r>
            <a:r>
              <a:rPr lang="en-US" altLang="ja-JP" sz="3200" dirty="0">
                <a:latin typeface="Times New Roman" panose="02020603050405020304" pitchFamily="18" charset="0"/>
              </a:rPr>
              <a:t>estimated how population migration changes CO₂ emissions from the household sector in Hanoi, Vietnam.</a:t>
            </a:r>
          </a:p>
        </p:txBody>
      </p:sp>
      <p:sp>
        <p:nvSpPr>
          <p:cNvPr id="11" name="テキスト ボックス 10">
            <a:extLst>
              <a:ext uri="{FF2B5EF4-FFF2-40B4-BE49-F238E27FC236}">
                <a16:creationId xmlns:a16="http://schemas.microsoft.com/office/drawing/2014/main" id="{581A0341-2455-AA83-657C-AA005BBB3466}"/>
              </a:ext>
            </a:extLst>
          </p:cNvPr>
          <p:cNvSpPr txBox="1"/>
          <p:nvPr/>
        </p:nvSpPr>
        <p:spPr>
          <a:xfrm>
            <a:off x="-1" y="5991132"/>
            <a:ext cx="11700236" cy="1077218"/>
          </a:xfrm>
          <a:prstGeom prst="rect">
            <a:avLst/>
          </a:prstGeom>
          <a:noFill/>
        </p:spPr>
        <p:txBody>
          <a:bodyPr wrap="square">
            <a:spAutoFit/>
          </a:bodyPr>
          <a:lstStyle/>
          <a:p>
            <a:pPr marL="457200" indent="-457200">
              <a:buFont typeface="Arial" panose="020B0604020202020204" pitchFamily="34" charset="0"/>
              <a:buChar char="•"/>
            </a:pPr>
            <a:r>
              <a:rPr lang="en-US" altLang="ja-JP" sz="3200" dirty="0">
                <a:latin typeface="Times New Roman" panose="02020603050405020304" pitchFamily="18" charset="0"/>
              </a:rPr>
              <a:t>The results show that </a:t>
            </a:r>
            <a:r>
              <a:rPr lang="en-US" altLang="ja-JP" sz="3200" dirty="0">
                <a:solidFill>
                  <a:srgbClr val="C00000"/>
                </a:solidFill>
                <a:latin typeface="Times New Roman" panose="02020603050405020304" pitchFamily="18" charset="0"/>
              </a:rPr>
              <a:t>population migration reduces CO₂ emissions.</a:t>
            </a:r>
            <a:endParaRPr lang="ja-JP" altLang="ja-JP" sz="3200" dirty="0">
              <a:solidFill>
                <a:srgbClr val="C00000"/>
              </a:solidFill>
              <a:latin typeface="Times New Roman" panose="02020603050405020304" pitchFamily="18" charset="0"/>
            </a:endParaRPr>
          </a:p>
          <a:p>
            <a:pPr marL="457200" indent="-457200">
              <a:buFont typeface="Arial" panose="020B0604020202020204" pitchFamily="34" charset="0"/>
              <a:buChar char="•"/>
            </a:pPr>
            <a:endParaRPr lang="ja-JP" altLang="ja-JP" sz="3200" dirty="0">
              <a:latin typeface="Times New Roman" panose="02020603050405020304" pitchFamily="18" charset="0"/>
            </a:endParaRPr>
          </a:p>
        </p:txBody>
      </p:sp>
      <p:pic>
        <p:nvPicPr>
          <p:cNvPr id="12" name="図 11">
            <a:extLst>
              <a:ext uri="{FF2B5EF4-FFF2-40B4-BE49-F238E27FC236}">
                <a16:creationId xmlns:a16="http://schemas.microsoft.com/office/drawing/2014/main" id="{ACF91653-2AF1-063B-F53C-865F1B07BCC9}"/>
              </a:ext>
            </a:extLst>
          </p:cNvPr>
          <p:cNvPicPr>
            <a:picLocks noChangeAspect="1"/>
          </p:cNvPicPr>
          <p:nvPr/>
        </p:nvPicPr>
        <p:blipFill>
          <a:blip r:embed="rId4"/>
          <a:stretch>
            <a:fillRect/>
          </a:stretch>
        </p:blipFill>
        <p:spPr>
          <a:xfrm>
            <a:off x="9742063" y="4209216"/>
            <a:ext cx="2211925" cy="1474617"/>
          </a:xfrm>
          <a:prstGeom prst="rect">
            <a:avLst/>
          </a:prstGeom>
        </p:spPr>
      </p:pic>
    </p:spTree>
    <p:extLst>
      <p:ext uri="{BB962C8B-B14F-4D97-AF65-F5344CB8AC3E}">
        <p14:creationId xmlns:p14="http://schemas.microsoft.com/office/powerpoint/2010/main" val="427887765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3">
      <a:majorFont>
        <a:latin typeface="Times New Roman"/>
        <a:ea typeface="游ゴシック Light"/>
        <a:cs typeface=""/>
      </a:majorFont>
      <a:minorFont>
        <a:latin typeface="Times New Roman"/>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d7715f89-936a-4af7-bb75-a57ac99646fa}" enabled="0" method="" siteId="{d7715f89-936a-4af7-bb75-a57ac99646fa}" removed="1"/>
</clbl:labelList>
</file>

<file path=docProps/app.xml><?xml version="1.0" encoding="utf-8"?>
<Properties xmlns="http://schemas.openxmlformats.org/officeDocument/2006/extended-properties" xmlns:vt="http://schemas.openxmlformats.org/officeDocument/2006/docPropsVTypes">
  <TotalTime>9821</TotalTime>
  <Words>6193</Words>
  <Application>Microsoft Office PowerPoint</Application>
  <PresentationFormat>ワイド画面</PresentationFormat>
  <Paragraphs>615</Paragraphs>
  <Slides>46</Slides>
  <Notes>42</Notes>
  <HiddenSlides>3</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46</vt:i4>
      </vt:variant>
    </vt:vector>
  </HeadingPairs>
  <TitlesOfParts>
    <vt:vector size="51" baseType="lpstr">
      <vt:lpstr>游ゴシック</vt:lpstr>
      <vt:lpstr>Arial</vt:lpstr>
      <vt:lpstr>Cambria Math</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INOUE Kairi</dc:creator>
  <cp:lastModifiedBy>INOUE Kairi</cp:lastModifiedBy>
  <cp:revision>1</cp:revision>
  <dcterms:created xsi:type="dcterms:W3CDTF">2026-06-02T09:52:55Z</dcterms:created>
  <dcterms:modified xsi:type="dcterms:W3CDTF">2026-06-20T13:34:56Z</dcterms:modified>
</cp:coreProperties>
</file>