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70" r:id="rId3"/>
    <p:sldId id="1175" r:id="rId4"/>
    <p:sldId id="1195" r:id="rId5"/>
    <p:sldId id="1180" r:id="rId6"/>
    <p:sldId id="1184" r:id="rId7"/>
    <p:sldId id="1182" r:id="rId8"/>
    <p:sldId id="1186" r:id="rId9"/>
    <p:sldId id="1196" r:id="rId10"/>
    <p:sldId id="1187" r:id="rId11"/>
    <p:sldId id="1188" r:id="rId12"/>
    <p:sldId id="1197" r:id="rId13"/>
    <p:sldId id="1198" r:id="rId14"/>
    <p:sldId id="1189" r:id="rId15"/>
    <p:sldId id="1190" r:id="rId16"/>
    <p:sldId id="1199" r:id="rId17"/>
    <p:sldId id="1191" r:id="rId18"/>
    <p:sldId id="1193" r:id="rId19"/>
    <p:sldId id="1200" r:id="rId20"/>
    <p:sldId id="1201" r:id="rId21"/>
    <p:sldId id="1178" r:id="rId22"/>
    <p:sldId id="1179" r:id="rId23"/>
    <p:sldId id="1183" r:id="rId24"/>
    <p:sldId id="1194" r:id="rId25"/>
    <p:sldId id="269" r:id="rId26"/>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9A85"/>
    <a:srgbClr val="E07A5F"/>
    <a:srgbClr val="CCECFF"/>
    <a:srgbClr val="FFFFCC"/>
    <a:srgbClr val="F2F1E6"/>
    <a:srgbClr val="F3F2E9"/>
    <a:srgbClr val="E6947E"/>
    <a:srgbClr val="EEECE1"/>
    <a:srgbClr val="FFBB12"/>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5" autoAdjust="0"/>
    <p:restoredTop sz="79797" autoAdjust="0"/>
  </p:normalViewPr>
  <p:slideViewPr>
    <p:cSldViewPr snapToGrid="0">
      <p:cViewPr varScale="1">
        <p:scale>
          <a:sx n="78" d="100"/>
          <a:sy n="78" d="100"/>
        </p:scale>
        <p:origin x="8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2C79E4CD-BB11-4EA2-826F-010109FD1478}" type="datetimeFigureOut">
              <a:rPr kumimoji="1" lang="ja-JP" altLang="en-US" smtClean="0"/>
              <a:t>2026/6/19</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08BD991-88C2-44EF-8567-240C29F8D104}" type="slidenum">
              <a:rPr kumimoji="1" lang="ja-JP" altLang="en-US" smtClean="0"/>
              <a:t>‹#›</a:t>
            </a:fld>
            <a:endParaRPr kumimoji="1" lang="ja-JP" altLang="en-US"/>
          </a:p>
        </p:txBody>
      </p:sp>
    </p:spTree>
    <p:extLst>
      <p:ext uri="{BB962C8B-B14F-4D97-AF65-F5344CB8AC3E}">
        <p14:creationId xmlns:p14="http://schemas.microsoft.com/office/powerpoint/2010/main" val="40131685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I’m Haruka Mitoma from Hiroshima </a:t>
            </a:r>
            <a:r>
              <a:rPr kumimoji="1" lang="en-US" altLang="ja-JP" sz="1200" kern="1200" dirty="0" err="1">
                <a:solidFill>
                  <a:schemeClr val="tx1"/>
                </a:solidFill>
                <a:effectLst/>
                <a:latin typeface="Times New Roman" panose="02020603050405020304" pitchFamily="18" charset="0"/>
                <a:ea typeface="+mn-ea"/>
                <a:cs typeface="Times New Roman" panose="02020603050405020304" pitchFamily="18" charset="0"/>
              </a:rPr>
              <a:t>Shudo</a:t>
            </a:r>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 University. Today, I will present our study, entitled “Global Supply Chain Vulnerability to Crime-Related Risk: An Economic Impact Analysis of Cargo Theft.”</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08BD991-88C2-44EF-8567-240C29F8D104}" type="slidenum">
              <a:rPr kumimoji="1" lang="ja-JP" altLang="en-US" smtClean="0"/>
              <a:t>1</a:t>
            </a:fld>
            <a:endParaRPr kumimoji="1" lang="ja-JP" altLang="en-US"/>
          </a:p>
        </p:txBody>
      </p:sp>
    </p:spTree>
    <p:extLst>
      <p:ext uri="{BB962C8B-B14F-4D97-AF65-F5344CB8AC3E}">
        <p14:creationId xmlns:p14="http://schemas.microsoft.com/office/powerpoint/2010/main" val="1401408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DE30C-C9C5-CABA-571F-663BF1B0EC7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26D461-AB74-3314-87B9-21663FC2206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30A60CE-503B-1604-0981-A612A94D037A}"/>
              </a:ext>
            </a:extLst>
          </p:cNvPr>
          <p:cNvSpPr>
            <a:spLocks noGrp="1"/>
          </p:cNvSpPr>
          <p:nvPr>
            <p:ph type="body" idx="1"/>
          </p:nvPr>
        </p:nvSpPr>
        <p:spPr/>
        <p:txBody>
          <a:bodyPr/>
          <a:lstStyle/>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Let me now move to the results of the economic impact analysis.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We first present the world-sector average impact of cargo theft on embodied margin rates and final product prices.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Country-sector-specific embodied margin rates and prices are aggregated to the global level using output shares as weights.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We found that cargo theft increased embodied margin rates by approximately 2.65% in 2005 and 2.97% in 2019.</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These increases correspond to final product price increases of 0.20% in 2005 and 0.24% in 2019.</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price impact increased over time. This suggests that global supply chains have become more exposed to cost pressures associated with cargo theft risk.</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Times New Roman" panose="02020603050405020304" pitchFamily="18" charset="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05B7F150-E897-68F7-8F1D-91201E8E558A}"/>
              </a:ext>
            </a:extLst>
          </p:cNvPr>
          <p:cNvSpPr>
            <a:spLocks noGrp="1"/>
          </p:cNvSpPr>
          <p:nvPr>
            <p:ph type="sldNum" sz="quarter" idx="5"/>
          </p:nvPr>
        </p:nvSpPr>
        <p:spPr/>
        <p:txBody>
          <a:bodyPr/>
          <a:lstStyle/>
          <a:p>
            <a:fld id="{D08BD991-88C2-44EF-8567-240C29F8D104}" type="slidenum">
              <a:rPr kumimoji="1" lang="ja-JP" altLang="en-US" smtClean="0"/>
              <a:t>10</a:t>
            </a:fld>
            <a:endParaRPr kumimoji="1" lang="ja-JP" altLang="en-US"/>
          </a:p>
        </p:txBody>
      </p:sp>
    </p:spTree>
    <p:extLst>
      <p:ext uri="{BB962C8B-B14F-4D97-AF65-F5344CB8AC3E}">
        <p14:creationId xmlns:p14="http://schemas.microsoft.com/office/powerpoint/2010/main" val="786076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B1F1-89AD-E355-C087-8B81B99788B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E7D3F1D-5874-6108-465E-F43EDBBE848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A17AA9F-2F57-8908-E209-A611A81B77F5}"/>
              </a:ext>
            </a:extLst>
          </p:cNvPr>
          <p:cNvSpPr>
            <a:spLocks noGrp="1"/>
          </p:cNvSpPr>
          <p:nvPr>
            <p:ph type="body" idx="1"/>
          </p:nvPr>
        </p:nvSpPr>
        <p:spPr/>
        <p:txBody>
          <a:bodyPr/>
          <a:lstStyle/>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Next, we decompose the embodied margin increase due to cargo theft into components arising from direct and indirect transactions.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This blue bubble chart figure shows the share of the embodied margin increase arising from indirect transactions in 2005 and 2019 for each country.</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x-axis reports the share in 2019, and the y-axis reports the share in 2005.</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bubble size represents the price increase in 2019.</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Countries below the 45-degree line have a higher indirect-transaction contribution in 2019 than in 2005.</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Most countries are clustered within a range of roughly 40 to 60% in both years. This suggests that indirect transactions account for a substantial share of cargo-theft-related cost propagation.</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Many countries are located below the 45-degree line, indicating a higher indirect-transaction contribution in 2019.</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kumimoji="1" lang="ja-JP" altLang="en-US" dirty="0">
              <a:latin typeface="Times New Roman" panose="02020603050405020304" pitchFamily="18" charset="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19499D1E-4490-EBC3-0204-93251FBF3320}"/>
              </a:ext>
            </a:extLst>
          </p:cNvPr>
          <p:cNvSpPr>
            <a:spLocks noGrp="1"/>
          </p:cNvSpPr>
          <p:nvPr>
            <p:ph type="sldNum" sz="quarter" idx="5"/>
          </p:nvPr>
        </p:nvSpPr>
        <p:spPr/>
        <p:txBody>
          <a:bodyPr/>
          <a:lstStyle/>
          <a:p>
            <a:fld id="{D08BD991-88C2-44EF-8567-240C29F8D104}" type="slidenum">
              <a:rPr kumimoji="1" lang="ja-JP" altLang="en-US" smtClean="0"/>
              <a:t>11</a:t>
            </a:fld>
            <a:endParaRPr kumimoji="1" lang="ja-JP" altLang="en-US"/>
          </a:p>
        </p:txBody>
      </p:sp>
    </p:spTree>
    <p:extLst>
      <p:ext uri="{BB962C8B-B14F-4D97-AF65-F5344CB8AC3E}">
        <p14:creationId xmlns:p14="http://schemas.microsoft.com/office/powerpoint/2010/main" val="3580620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B8FE5-EF95-4107-EB5E-3A7FF940969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3F97189-7B5A-2A23-B131-92C44AE7857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26C1D0F-4228-2477-0A5B-7CCBE04F96DA}"/>
              </a:ext>
            </a:extLst>
          </p:cNvPr>
          <p:cNvSpPr>
            <a:spLocks noGrp="1"/>
          </p:cNvSpPr>
          <p:nvPr>
            <p:ph type="body" idx="1"/>
          </p:nvPr>
        </p:nvSpPr>
        <p:spPr/>
        <p:txBody>
          <a:bodyPr/>
          <a:lstStyle/>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Next, we decompose the embodied margin increase into components arising from domestic cargo theft risk and foreign cargo theft risk.</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This red bubble chart plots the share of the embodied margin increase arising from foreign cargo theft risk in 2005 and 2019.</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Again, the x-axis reports the share in 2019, and the y-axis reports the share in 2005.</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bubble size represents the price increase in 2019.</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Countries below the 45-degree line have a higher foreign-risk contribution in 2019 than in 2005.</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contribution of foreign cargo theft risk varies substantially across countries.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As in the previous slide, many countries are located below the 45-degree line, indicating a higher foreign-risk contribution in 2019.</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kumimoji="1" lang="ja-JP" altLang="en-US" dirty="0"/>
          </a:p>
        </p:txBody>
      </p:sp>
      <p:sp>
        <p:nvSpPr>
          <p:cNvPr id="4" name="スライド番号プレースホルダー 3">
            <a:extLst>
              <a:ext uri="{FF2B5EF4-FFF2-40B4-BE49-F238E27FC236}">
                <a16:creationId xmlns:a16="http://schemas.microsoft.com/office/drawing/2014/main" id="{4836C055-7045-D0EE-7C7E-3C771C9FE6B7}"/>
              </a:ext>
            </a:extLst>
          </p:cNvPr>
          <p:cNvSpPr>
            <a:spLocks noGrp="1"/>
          </p:cNvSpPr>
          <p:nvPr>
            <p:ph type="sldNum" sz="quarter" idx="5"/>
          </p:nvPr>
        </p:nvSpPr>
        <p:spPr/>
        <p:txBody>
          <a:bodyPr/>
          <a:lstStyle/>
          <a:p>
            <a:fld id="{D08BD991-88C2-44EF-8567-240C29F8D104}" type="slidenum">
              <a:rPr kumimoji="1" lang="ja-JP" altLang="en-US" smtClean="0"/>
              <a:t>12</a:t>
            </a:fld>
            <a:endParaRPr kumimoji="1" lang="ja-JP" altLang="en-US"/>
          </a:p>
        </p:txBody>
      </p:sp>
    </p:spTree>
    <p:extLst>
      <p:ext uri="{BB962C8B-B14F-4D97-AF65-F5344CB8AC3E}">
        <p14:creationId xmlns:p14="http://schemas.microsoft.com/office/powerpoint/2010/main" val="3415634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866E2-1B6C-188F-088D-6F71B4A81B7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D0AEAF0-32D0-236B-E177-F97B73A9782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8D0F153-AEAE-0DF1-EAE7-1794EA37F4A9}"/>
              </a:ext>
            </a:extLst>
          </p:cNvPr>
          <p:cNvSpPr>
            <a:spLocks noGrp="1"/>
          </p:cNvSpPr>
          <p:nvPr>
            <p:ph type="body" idx="1"/>
          </p:nvPr>
        </p:nvSpPr>
        <p:spPr/>
        <p:txBody>
          <a:bodyPr/>
          <a:lstStyle/>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Let me summarize the results so far.</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In the next part, we focus on the interdependency of cost propagation among countries.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kumimoji="1" lang="ja-JP" altLang="en-US" dirty="0"/>
          </a:p>
        </p:txBody>
      </p:sp>
      <p:sp>
        <p:nvSpPr>
          <p:cNvPr id="4" name="スライド番号プレースホルダー 3">
            <a:extLst>
              <a:ext uri="{FF2B5EF4-FFF2-40B4-BE49-F238E27FC236}">
                <a16:creationId xmlns:a16="http://schemas.microsoft.com/office/drawing/2014/main" id="{B13A95C8-C2F8-10C9-EFD8-47ACD0207E21}"/>
              </a:ext>
            </a:extLst>
          </p:cNvPr>
          <p:cNvSpPr>
            <a:spLocks noGrp="1"/>
          </p:cNvSpPr>
          <p:nvPr>
            <p:ph type="sldNum" sz="quarter" idx="5"/>
          </p:nvPr>
        </p:nvSpPr>
        <p:spPr/>
        <p:txBody>
          <a:bodyPr/>
          <a:lstStyle/>
          <a:p>
            <a:fld id="{D08BD991-88C2-44EF-8567-240C29F8D104}" type="slidenum">
              <a:rPr kumimoji="1" lang="ja-JP" altLang="en-US" smtClean="0"/>
              <a:t>13</a:t>
            </a:fld>
            <a:endParaRPr kumimoji="1" lang="ja-JP" altLang="en-US"/>
          </a:p>
        </p:txBody>
      </p:sp>
    </p:spTree>
    <p:extLst>
      <p:ext uri="{BB962C8B-B14F-4D97-AF65-F5344CB8AC3E}">
        <p14:creationId xmlns:p14="http://schemas.microsoft.com/office/powerpoint/2010/main" val="1974129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BB495-819F-3967-887C-BB099CA3077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7C86B9A-F877-7102-AE66-76F477BA67C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B93C1C1-7C55-0D48-29B9-329FBBB77B1A}"/>
              </a:ext>
            </a:extLst>
          </p:cNvPr>
          <p:cNvSpPr>
            <a:spLocks noGrp="1"/>
          </p:cNvSpPr>
          <p:nvPr>
            <p:ph type="body" idx="1"/>
          </p:nvPr>
        </p:nvSpPr>
        <p:spPr/>
        <p:txBody>
          <a:bodyPr/>
          <a:lstStyle/>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To examine international interdependency, we calculate two types of effects.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first is the backward effect. This is the total cost pressure that a country receives from all other countries.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second is the forward effect. This is the total cost pressure that a country imposes on all other countries.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box plot shows the distributions of the backward and forward effects.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distribution of the backward effect is relatively narrow. This indicates that cost pressures are more uniformly borne across countries.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In contrast, the distribution of the forward effect is much wider. This reveals the presence of countries that impose a disproportionately large burden on other countries.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endParaRPr kumimoji="1" lang="ja-JP" altLang="en-US" dirty="0"/>
          </a:p>
        </p:txBody>
      </p:sp>
      <p:sp>
        <p:nvSpPr>
          <p:cNvPr id="4" name="スライド番号プレースホルダー 3">
            <a:extLst>
              <a:ext uri="{FF2B5EF4-FFF2-40B4-BE49-F238E27FC236}">
                <a16:creationId xmlns:a16="http://schemas.microsoft.com/office/drawing/2014/main" id="{BB428D90-8AAF-C32E-2366-8124EFD11FAC}"/>
              </a:ext>
            </a:extLst>
          </p:cNvPr>
          <p:cNvSpPr>
            <a:spLocks noGrp="1"/>
          </p:cNvSpPr>
          <p:nvPr>
            <p:ph type="sldNum" sz="quarter" idx="5"/>
          </p:nvPr>
        </p:nvSpPr>
        <p:spPr/>
        <p:txBody>
          <a:bodyPr/>
          <a:lstStyle/>
          <a:p>
            <a:fld id="{D08BD991-88C2-44EF-8567-240C29F8D104}" type="slidenum">
              <a:rPr kumimoji="1" lang="ja-JP" altLang="en-US" smtClean="0"/>
              <a:t>14</a:t>
            </a:fld>
            <a:endParaRPr kumimoji="1" lang="ja-JP" altLang="en-US"/>
          </a:p>
        </p:txBody>
      </p:sp>
    </p:spTree>
    <p:extLst>
      <p:ext uri="{BB962C8B-B14F-4D97-AF65-F5344CB8AC3E}">
        <p14:creationId xmlns:p14="http://schemas.microsoft.com/office/powerpoint/2010/main" val="2930319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D1BD4-25F0-BC83-02DE-975D384698F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8A1C499-5539-AE43-5D97-CE37D464FA7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032437E-5407-F4DD-3EF8-19089A095B50}"/>
              </a:ext>
            </a:extLst>
          </p:cNvPr>
          <p:cNvSpPr>
            <a:spLocks noGrp="1"/>
          </p:cNvSpPr>
          <p:nvPr>
            <p:ph type="body" idx="1"/>
          </p:nvPr>
        </p:nvSpPr>
        <p:spPr/>
        <p:txBody>
          <a:bodyPr/>
          <a:lstStyle/>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This figure presents the top 15 countries with the largest forward effect in 2005 and 2019.</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positive bars show the forward effect, and the negative bars show the backward effect.</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Countries ranked in the top 15 generally impose cost pressures on other countries that are several times larger than the cost pressures they receive from abroad.</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Cargo theft risk in Russia, the United States, and China has large forward effects on global supply chains.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China’s forward effect increased substantially between 2005 and 2019.</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magnitude of the forward effect is determined by two factors: the level of cargo theft risk, and the country’s trade volume and structural centrality in supply chains.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Russia’s large forward effect is associated with both its relatively high cargo theft risk and its centrality in the supply of energy and mineral resources.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Calibri" panose="020F0502020204030204" pitchFamily="34" charset="0"/>
              <a:ea typeface="Calibri" panose="020F0502020204030204" pitchFamily="34" charset="0"/>
              <a:cs typeface="Calibri" panose="020F0502020204030204" pitchFamily="34" charset="0"/>
            </a:endParaRPr>
          </a:p>
        </p:txBody>
      </p:sp>
      <p:sp>
        <p:nvSpPr>
          <p:cNvPr id="4" name="スライド番号プレースホルダー 3">
            <a:extLst>
              <a:ext uri="{FF2B5EF4-FFF2-40B4-BE49-F238E27FC236}">
                <a16:creationId xmlns:a16="http://schemas.microsoft.com/office/drawing/2014/main" id="{1FA4A911-7180-D511-240F-4DF5DFD79D0C}"/>
              </a:ext>
            </a:extLst>
          </p:cNvPr>
          <p:cNvSpPr>
            <a:spLocks noGrp="1"/>
          </p:cNvSpPr>
          <p:nvPr>
            <p:ph type="sldNum" sz="quarter" idx="5"/>
          </p:nvPr>
        </p:nvSpPr>
        <p:spPr/>
        <p:txBody>
          <a:bodyPr/>
          <a:lstStyle/>
          <a:p>
            <a:fld id="{D08BD991-88C2-44EF-8567-240C29F8D104}" type="slidenum">
              <a:rPr kumimoji="1" lang="ja-JP" altLang="en-US" smtClean="0"/>
              <a:t>15</a:t>
            </a:fld>
            <a:endParaRPr kumimoji="1" lang="ja-JP" altLang="en-US"/>
          </a:p>
        </p:txBody>
      </p:sp>
    </p:spTree>
    <p:extLst>
      <p:ext uri="{BB962C8B-B14F-4D97-AF65-F5344CB8AC3E}">
        <p14:creationId xmlns:p14="http://schemas.microsoft.com/office/powerpoint/2010/main" val="1208956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95068-A002-CE18-0F69-6079BD8446D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EA86BC2-ACAF-7F4D-B70F-3B8A58CF558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8FBF181-9059-9E41-B05C-98F390FBD2BD}"/>
              </a:ext>
            </a:extLst>
          </p:cNvPr>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This figure presents the top 15 countries with the largest backward effect.</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These are countries that receive large cost pressures from other countries.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Eastern European countries and some East and Southeast Asian countries have large backward effects.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These countries tend to be strongly involved in manufacturing production networks and processing trade.</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Because their production relies heavily on imported intermediate inputs, they are more likely to be exposed to cost pressures arising from their trading partners.</a:t>
            </a:r>
            <a:endParaRPr kumimoji="1" lang="ja-JP" altLang="ja-JP" sz="1200" kern="1200" dirty="0">
              <a:solidFill>
                <a:schemeClr val="tx1"/>
              </a:solidFill>
              <a:effectLst/>
              <a:latin typeface="+mn-lt"/>
              <a:ea typeface="+mn-ea"/>
              <a:cs typeface="+mn-cs"/>
            </a:endParaRPr>
          </a:p>
          <a:p>
            <a:endParaRPr lang="en-US" altLang="ja-JP" sz="1200" b="0" i="0" dirty="0">
              <a:latin typeface="Calibri" panose="020F0502020204030204" pitchFamily="34" charset="0"/>
              <a:ea typeface="Calibri" panose="020F0502020204030204" pitchFamily="34" charset="0"/>
              <a:cs typeface="Calibri" panose="020F0502020204030204" pitchFamily="34" charset="0"/>
            </a:endParaRPr>
          </a:p>
        </p:txBody>
      </p:sp>
      <p:sp>
        <p:nvSpPr>
          <p:cNvPr id="4" name="スライド番号プレースホルダー 3">
            <a:extLst>
              <a:ext uri="{FF2B5EF4-FFF2-40B4-BE49-F238E27FC236}">
                <a16:creationId xmlns:a16="http://schemas.microsoft.com/office/drawing/2014/main" id="{7F9097FE-23B1-C75C-AC0F-B613F1FEDC04}"/>
              </a:ext>
            </a:extLst>
          </p:cNvPr>
          <p:cNvSpPr>
            <a:spLocks noGrp="1"/>
          </p:cNvSpPr>
          <p:nvPr>
            <p:ph type="sldNum" sz="quarter" idx="5"/>
          </p:nvPr>
        </p:nvSpPr>
        <p:spPr/>
        <p:txBody>
          <a:bodyPr/>
          <a:lstStyle/>
          <a:p>
            <a:fld id="{D08BD991-88C2-44EF-8567-240C29F8D104}" type="slidenum">
              <a:rPr kumimoji="1" lang="ja-JP" altLang="en-US" smtClean="0"/>
              <a:t>16</a:t>
            </a:fld>
            <a:endParaRPr kumimoji="1" lang="ja-JP" altLang="en-US"/>
          </a:p>
        </p:txBody>
      </p:sp>
    </p:spTree>
    <p:extLst>
      <p:ext uri="{BB962C8B-B14F-4D97-AF65-F5344CB8AC3E}">
        <p14:creationId xmlns:p14="http://schemas.microsoft.com/office/powerpoint/2010/main" val="2384481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3BEB0-62F0-A76C-1878-D7A3609C296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D53C3DA-E4D5-3328-D13C-05C849ED369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F4D7256-DBFD-36AD-0B38-A389D92D3141}"/>
              </a:ext>
            </a:extLst>
          </p:cNvPr>
          <p:cNvSpPr>
            <a:spLocks noGrp="1"/>
          </p:cNvSpPr>
          <p:nvPr>
            <p:ph type="body" idx="1"/>
          </p:nvPr>
        </p:nvSpPr>
        <p:spPr/>
        <p:txBody>
          <a:bodyPr/>
          <a:lstStyle/>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Finally, let me discuss the policy implications.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One key question is: where would improved security measures most effectively reduce global cost pressures?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Our results provide some insights into this question.</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This suggests that improving cargo security in advanced economies could yield substantial benefits for the global economy.</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One concern is that if the expansion of global value chain participation in these economies outpaces improvements in cargo security, the global economy may become increasingly exposed to the economic impacts of cargo theft risk.</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Therefore, in the long term, sustained efforts to reduce cargo theft risk in emerging and developing economies will also be essential to mitigate systemic vulnerabilities.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kumimoji="1" lang="ja-JP" altLang="en-US" dirty="0">
              <a:latin typeface="Times New Roman" panose="02020603050405020304" pitchFamily="18" charset="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36E3B7FE-43EE-B90E-9E69-9A88D76B40A0}"/>
              </a:ext>
            </a:extLst>
          </p:cNvPr>
          <p:cNvSpPr>
            <a:spLocks noGrp="1"/>
          </p:cNvSpPr>
          <p:nvPr>
            <p:ph type="sldNum" sz="quarter" idx="5"/>
          </p:nvPr>
        </p:nvSpPr>
        <p:spPr/>
        <p:txBody>
          <a:bodyPr/>
          <a:lstStyle/>
          <a:p>
            <a:fld id="{D08BD991-88C2-44EF-8567-240C29F8D104}" type="slidenum">
              <a:rPr kumimoji="1" lang="ja-JP" altLang="en-US" smtClean="0"/>
              <a:t>17</a:t>
            </a:fld>
            <a:endParaRPr kumimoji="1" lang="ja-JP" altLang="en-US"/>
          </a:p>
        </p:txBody>
      </p:sp>
    </p:spTree>
    <p:extLst>
      <p:ext uri="{BB962C8B-B14F-4D97-AF65-F5344CB8AC3E}">
        <p14:creationId xmlns:p14="http://schemas.microsoft.com/office/powerpoint/2010/main" val="2605808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69AE3-2023-2929-B268-1E01DE20FAF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FE73F59-0CDA-AD6E-13D4-C68A8B17390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E7BF2FE-C45C-4255-28B9-9AF2637EA85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CA9A531-ABCD-4367-E071-BB4B547D473C}"/>
              </a:ext>
            </a:extLst>
          </p:cNvPr>
          <p:cNvSpPr>
            <a:spLocks noGrp="1"/>
          </p:cNvSpPr>
          <p:nvPr>
            <p:ph type="sldNum" sz="quarter" idx="5"/>
          </p:nvPr>
        </p:nvSpPr>
        <p:spPr/>
        <p:txBody>
          <a:bodyPr/>
          <a:lstStyle/>
          <a:p>
            <a:fld id="{D08BD991-88C2-44EF-8567-240C29F8D104}" type="slidenum">
              <a:rPr kumimoji="1" lang="ja-JP" altLang="en-US" smtClean="0"/>
              <a:t>18</a:t>
            </a:fld>
            <a:endParaRPr kumimoji="1" lang="ja-JP" altLang="en-US"/>
          </a:p>
        </p:txBody>
      </p:sp>
    </p:spTree>
    <p:extLst>
      <p:ext uri="{BB962C8B-B14F-4D97-AF65-F5344CB8AC3E}">
        <p14:creationId xmlns:p14="http://schemas.microsoft.com/office/powerpoint/2010/main" val="2718808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6D0E1-70EE-AAEB-4F96-6ED475A90F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55D62A3-AD95-3A4A-FE43-A332E6EBCB9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B7C4CD-0BC0-761F-0130-031F8A5A5260}"/>
              </a:ext>
            </a:extLst>
          </p:cNvPr>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In terms of change between 2005 and 2019, Africa shows a mixed pattern, with some countries moving upward and others downward relative to the 45-degree line, while several countries in the Americas exhibit only modest changes. By contrast, the upward shift in the indirect-transaction share is more noticeable in Asia and Europe, where many countries are located below the 45-degree line. This may reflect differences in industrial structure and supply chain integration. Countries in Asia and Europe tend to have larger manufacturing sectors and higher participation in global value chains, which involve more fragmented production processes and complex production networks with multiple intermediate stages.</a:t>
            </a:r>
            <a:endParaRPr kumimoji="1" lang="ja-JP" altLang="en-US" dirty="0"/>
          </a:p>
        </p:txBody>
      </p:sp>
      <p:sp>
        <p:nvSpPr>
          <p:cNvPr id="4" name="スライド番号プレースホルダー 3">
            <a:extLst>
              <a:ext uri="{FF2B5EF4-FFF2-40B4-BE49-F238E27FC236}">
                <a16:creationId xmlns:a16="http://schemas.microsoft.com/office/drawing/2014/main" id="{4F43EB70-2221-F30E-7681-5D2A4EA1C02E}"/>
              </a:ext>
            </a:extLst>
          </p:cNvPr>
          <p:cNvSpPr>
            <a:spLocks noGrp="1"/>
          </p:cNvSpPr>
          <p:nvPr>
            <p:ph type="sldNum" sz="quarter" idx="5"/>
          </p:nvPr>
        </p:nvSpPr>
        <p:spPr/>
        <p:txBody>
          <a:bodyPr/>
          <a:lstStyle/>
          <a:p>
            <a:fld id="{D08BD991-88C2-44EF-8567-240C29F8D104}" type="slidenum">
              <a:rPr kumimoji="1" lang="ja-JP" altLang="en-US" smtClean="0"/>
              <a:t>19</a:t>
            </a:fld>
            <a:endParaRPr kumimoji="1" lang="ja-JP" altLang="en-US"/>
          </a:p>
        </p:txBody>
      </p:sp>
    </p:spTree>
    <p:extLst>
      <p:ext uri="{BB962C8B-B14F-4D97-AF65-F5344CB8AC3E}">
        <p14:creationId xmlns:p14="http://schemas.microsoft.com/office/powerpoint/2010/main" val="172834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C4F88-5385-C5D8-93DE-8B50F4FC10E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B60FACF-2006-D741-016A-97830CBC6C0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B547C61-A00A-02F7-CD31-7F007266B184}"/>
              </a:ext>
            </a:extLst>
          </p:cNvPr>
          <p:cNvSpPr>
            <a:spLocks noGrp="1"/>
          </p:cNvSpPr>
          <p:nvPr>
            <p:ph type="body" idx="1"/>
          </p:nvPr>
        </p:nvSpPr>
        <p:spPr/>
        <p:txBody>
          <a:bodyPr/>
          <a:lstStyle/>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Let me start with the current landscape of cargo theft.</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Among various risks, cargo theft is one of the most recurrent crime-related risks in supply chains.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In 2023, 156,000 incidents were reported in the EMEA region. In the United States and Canada, 2,852 incidents were reported.</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Recent reports also suggest that cargo theft has become more sophisticated and organized. In particular, these forms of theft have increased in the advanced economies. Most thefts occur during truck transportation or at facilities, rather than through piracy.</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Despite its frequency, the economic impacts of cargo theft remain underexamined.</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economic impact of cargo theft is not limited to the value of stolen goods. It also involves indirect costs, related to preventive and responsive measures, which are far beyond the value of stolen goods.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These costs can ultimately raise final product prices. However, the extent to which these cost pressures spread through global supply chains has not been quantitatively assessed.</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kumimoji="1" lang="ja-JP" altLang="en-US" dirty="0">
              <a:latin typeface="Times New Roman" panose="02020603050405020304" pitchFamily="18" charset="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F08D6145-9CDE-2825-560B-AEBF1C3BEC4E}"/>
              </a:ext>
            </a:extLst>
          </p:cNvPr>
          <p:cNvSpPr>
            <a:spLocks noGrp="1"/>
          </p:cNvSpPr>
          <p:nvPr>
            <p:ph type="sldNum" sz="quarter" idx="5"/>
          </p:nvPr>
        </p:nvSpPr>
        <p:spPr/>
        <p:txBody>
          <a:bodyPr/>
          <a:lstStyle/>
          <a:p>
            <a:fld id="{D08BD991-88C2-44EF-8567-240C29F8D104}" type="slidenum">
              <a:rPr kumimoji="1" lang="ja-JP" altLang="en-US" smtClean="0"/>
              <a:t>2</a:t>
            </a:fld>
            <a:endParaRPr kumimoji="1" lang="ja-JP" altLang="en-US"/>
          </a:p>
        </p:txBody>
      </p:sp>
    </p:spTree>
    <p:extLst>
      <p:ext uri="{BB962C8B-B14F-4D97-AF65-F5344CB8AC3E}">
        <p14:creationId xmlns:p14="http://schemas.microsoft.com/office/powerpoint/2010/main" val="2649208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71B40-5C83-0A8B-B33F-C5F84ED8CDA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A893FCB-B245-33DD-93A5-6D2B6D524B7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36AF0C1-C5E7-8055-6EA4-998F3CBA5B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Regional patterns (Figure 5) show that Africa and the Americas generally exhibit relatively low foreign effect shares, whereas Asia and Europe include more countries with higher foreign effect shares. Regarding change over time, the foreign effect share shows an upward tendency in Africa, the Americas, and Europe. This increase is most pronounced in Europe, where many countries are located below the 45-degree line. By contrast, Asia shows a more mixed pattern.</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a:extLst>
              <a:ext uri="{FF2B5EF4-FFF2-40B4-BE49-F238E27FC236}">
                <a16:creationId xmlns:a16="http://schemas.microsoft.com/office/drawing/2014/main" id="{19B76D91-2065-E5B0-E199-F12B27CC8F6E}"/>
              </a:ext>
            </a:extLst>
          </p:cNvPr>
          <p:cNvSpPr>
            <a:spLocks noGrp="1"/>
          </p:cNvSpPr>
          <p:nvPr>
            <p:ph type="sldNum" sz="quarter" idx="5"/>
          </p:nvPr>
        </p:nvSpPr>
        <p:spPr/>
        <p:txBody>
          <a:bodyPr/>
          <a:lstStyle/>
          <a:p>
            <a:fld id="{D08BD991-88C2-44EF-8567-240C29F8D104}" type="slidenum">
              <a:rPr kumimoji="1" lang="ja-JP" altLang="en-US" smtClean="0"/>
              <a:t>20</a:t>
            </a:fld>
            <a:endParaRPr kumimoji="1" lang="ja-JP" altLang="en-US"/>
          </a:p>
        </p:txBody>
      </p:sp>
    </p:spTree>
    <p:extLst>
      <p:ext uri="{BB962C8B-B14F-4D97-AF65-F5344CB8AC3E}">
        <p14:creationId xmlns:p14="http://schemas.microsoft.com/office/powerpoint/2010/main" val="2847602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FCBD6-4576-585C-5D5E-4EBA02D3B9D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9F9A585-9F1C-2340-485A-0D13B6F50EC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59A93B1-E327-60F9-FFA5-3852968838AE}"/>
              </a:ext>
            </a:extLst>
          </p:cNvPr>
          <p:cNvSpPr>
            <a:spLocks noGrp="1"/>
          </p:cNvSpPr>
          <p:nvPr>
            <p:ph type="body" idx="1"/>
          </p:nvPr>
        </p:nvSpPr>
        <p:spPr/>
        <p:txBody>
          <a:bodyPr/>
          <a:lstStyle/>
          <a:p>
            <a:r>
              <a:rPr kumimoji="1" lang="en-US" altLang="ja-JP" dirty="0"/>
              <a:t>Before, cargo theft </a:t>
            </a:r>
            <a:r>
              <a:rPr lang="en-US" altLang="ja-JP" sz="1200" b="0" i="0" dirty="0">
                <a:latin typeface="Calibri" panose="020F0502020204030204" pitchFamily="34" charset="0"/>
                <a:ea typeface="Calibri" panose="020F0502020204030204" pitchFamily="34" charset="0"/>
                <a:cs typeface="Calibri" panose="020F0502020204030204" pitchFamily="34" charset="0"/>
              </a:rPr>
              <a:t>framework to estimate the impact of cargo theft on the product prices, let me explain the concept of embodied margin, which is constructed based on </a:t>
            </a:r>
            <a:r>
              <a:rPr lang="en-US" altLang="ja-JP" sz="1200" dirty="0">
                <a:latin typeface="Calibri" panose="020F0502020204030204" pitchFamily="34" charset="0"/>
                <a:ea typeface="Calibri" panose="020F0502020204030204" pitchFamily="34" charset="0"/>
                <a:cs typeface="Calibri" panose="020F0502020204030204" pitchFamily="34" charset="0"/>
              </a:rPr>
              <a:t>the accounting framework of embodied tariff in product prices proposed by Duan et al. (2021)</a:t>
            </a:r>
            <a:r>
              <a:rPr lang="en-US" altLang="ja-JP" sz="1200" b="0" i="0" dirty="0">
                <a:latin typeface="Calibri" panose="020F0502020204030204" pitchFamily="34" charset="0"/>
                <a:ea typeface="Calibri" panose="020F0502020204030204" pitchFamily="34" charset="0"/>
                <a:cs typeface="Calibri" panose="020F0502020204030204" pitchFamily="34" charset="0"/>
              </a:rPr>
              <a:t>.</a:t>
            </a:r>
          </a:p>
          <a:p>
            <a:r>
              <a:rPr lang="en-US" altLang="ja-JP" sz="1200" b="0" i="0" dirty="0">
                <a:latin typeface="Calibri" panose="020F0502020204030204" pitchFamily="34" charset="0"/>
                <a:ea typeface="Calibri" panose="020F0502020204030204" pitchFamily="34" charset="0"/>
                <a:cs typeface="Calibri" panose="020F0502020204030204" pitchFamily="34" charset="0"/>
              </a:rPr>
              <a:t>When we </a:t>
            </a:r>
            <a:r>
              <a:rPr lang="ja-JP" altLang="en-US" sz="1200" b="0" i="0" dirty="0">
                <a:latin typeface="Calibri" panose="020F0502020204030204" pitchFamily="34" charset="0"/>
                <a:ea typeface="Calibri" panose="020F0502020204030204" pitchFamily="34" charset="0"/>
                <a:cs typeface="Calibri" panose="020F0502020204030204" pitchFamily="34" charset="0"/>
              </a:rPr>
              <a:t>アメリカの</a:t>
            </a:r>
            <a:r>
              <a:rPr lang="en-US" altLang="ja-JP" sz="1200" b="0" i="0" dirty="0">
                <a:latin typeface="Calibri" panose="020F0502020204030204" pitchFamily="34" charset="0"/>
                <a:ea typeface="Calibri" panose="020F0502020204030204" pitchFamily="34" charset="0"/>
                <a:cs typeface="Calibri" panose="020F0502020204030204" pitchFamily="34" charset="0"/>
              </a:rPr>
              <a:t>auto parts</a:t>
            </a:r>
            <a:r>
              <a:rPr lang="ja-JP" altLang="en-US" sz="1200" b="0" i="0" dirty="0">
                <a:latin typeface="Calibri" panose="020F0502020204030204" pitchFamily="34" charset="0"/>
                <a:ea typeface="Calibri" panose="020F0502020204030204" pitchFamily="34" charset="0"/>
                <a:cs typeface="Calibri" panose="020F0502020204030204" pitchFamily="34" charset="0"/>
              </a:rPr>
              <a:t>がフランスの</a:t>
            </a:r>
            <a:r>
              <a:rPr lang="en-US" altLang="ja-JP" sz="1200" b="0" i="0" dirty="0">
                <a:latin typeface="Calibri" panose="020F0502020204030204" pitchFamily="34" charset="0"/>
                <a:ea typeface="Calibri" panose="020F0502020204030204" pitchFamily="34" charset="0"/>
                <a:cs typeface="Calibri" panose="020F0502020204030204" pitchFamily="34" charset="0"/>
              </a:rPr>
              <a:t>motor vehicle</a:t>
            </a:r>
            <a:r>
              <a:rPr lang="ja-JP" altLang="en-US" sz="1200" b="0" i="0" dirty="0">
                <a:latin typeface="Calibri" panose="020F0502020204030204" pitchFamily="34" charset="0"/>
                <a:ea typeface="Calibri" panose="020F0502020204030204" pitchFamily="34" charset="0"/>
                <a:cs typeface="Calibri" panose="020F0502020204030204" pitchFamily="34" charset="0"/>
              </a:rPr>
              <a:t>に投入され、完成した自動車が日本に輸出されるというフローを考えるとき、</a:t>
            </a:r>
            <a:r>
              <a:rPr lang="en-US" altLang="ja-JP" sz="1200" b="0" i="0" dirty="0">
                <a:latin typeface="Calibri" panose="020F0502020204030204" pitchFamily="34" charset="0"/>
                <a:ea typeface="Calibri" panose="020F0502020204030204" pitchFamily="34" charset="0"/>
                <a:cs typeface="Calibri" panose="020F0502020204030204" pitchFamily="34" charset="0"/>
              </a:rPr>
              <a:t>auto </a:t>
            </a:r>
            <a:r>
              <a:rPr lang="en-US" altLang="ja-JP" sz="1200" b="0" i="0" dirty="0" err="1">
                <a:latin typeface="Calibri" panose="020F0502020204030204" pitchFamily="34" charset="0"/>
                <a:ea typeface="Calibri" panose="020F0502020204030204" pitchFamily="34" charset="0"/>
                <a:cs typeface="Calibri" panose="020F0502020204030204" pitchFamily="34" charset="0"/>
              </a:rPr>
              <a:t>parts,vehicle</a:t>
            </a:r>
            <a:r>
              <a:rPr lang="ja-JP" altLang="en-US" sz="1200" b="0" i="0" dirty="0">
                <a:latin typeface="Calibri" panose="020F0502020204030204" pitchFamily="34" charset="0"/>
                <a:ea typeface="Calibri" panose="020F0502020204030204" pitchFamily="34" charset="0"/>
                <a:cs typeface="Calibri" panose="020F0502020204030204" pitchFamily="34" charset="0"/>
              </a:rPr>
              <a:t>それぞれに</a:t>
            </a:r>
            <a:r>
              <a:rPr lang="en-US" altLang="ja-JP" sz="1200" b="0" i="0" dirty="0">
                <a:latin typeface="Calibri" panose="020F0502020204030204" pitchFamily="34" charset="0"/>
                <a:ea typeface="Calibri" panose="020F0502020204030204" pitchFamily="34" charset="0"/>
                <a:cs typeface="Calibri" panose="020F0502020204030204" pitchFamily="34" charset="0"/>
              </a:rPr>
              <a:t>corresponding Trade and transportation margin </a:t>
            </a:r>
            <a:r>
              <a:rPr lang="ja-JP" altLang="en-US" sz="1200" b="0" i="0" dirty="0">
                <a:latin typeface="Calibri" panose="020F0502020204030204" pitchFamily="34" charset="0"/>
                <a:ea typeface="Calibri" panose="020F0502020204030204" pitchFamily="34" charset="0"/>
                <a:cs typeface="Calibri" panose="020F0502020204030204" pitchFamily="34" charset="0"/>
              </a:rPr>
              <a:t>が</a:t>
            </a:r>
            <a:r>
              <a:rPr lang="en-US" altLang="ja-JP" sz="1200" b="0" i="0" dirty="0">
                <a:latin typeface="Calibri" panose="020F0502020204030204" pitchFamily="34" charset="0"/>
                <a:ea typeface="Calibri" panose="020F0502020204030204" pitchFamily="34" charset="0"/>
                <a:cs typeface="Calibri" panose="020F0502020204030204" pitchFamily="34" charset="0"/>
              </a:rPr>
              <a:t>imposed</a:t>
            </a:r>
            <a:r>
              <a:rPr lang="ja-JP" altLang="en-US" sz="1200" b="0" i="0" dirty="0">
                <a:latin typeface="Calibri" panose="020F0502020204030204" pitchFamily="34" charset="0"/>
                <a:ea typeface="Calibri" panose="020F0502020204030204" pitchFamily="34" charset="0"/>
                <a:cs typeface="Calibri" panose="020F0502020204030204" pitchFamily="34" charset="0"/>
              </a:rPr>
              <a:t>される。このとき、最終製品である自動車の最終価格には自動車の</a:t>
            </a:r>
            <a:r>
              <a:rPr lang="en-US" altLang="ja-JP" sz="1200" b="0" i="0" dirty="0">
                <a:latin typeface="Calibri" panose="020F0502020204030204" pitchFamily="34" charset="0"/>
                <a:ea typeface="Calibri" panose="020F0502020204030204" pitchFamily="34" charset="0"/>
                <a:cs typeface="Calibri" panose="020F0502020204030204" pitchFamily="34" charset="0"/>
              </a:rPr>
              <a:t>trade</a:t>
            </a:r>
            <a:r>
              <a:rPr lang="ja-JP" altLang="en-US" sz="1200" b="0" i="0" dirty="0">
                <a:latin typeface="Calibri" panose="020F0502020204030204" pitchFamily="34" charset="0"/>
                <a:ea typeface="Calibri" panose="020F0502020204030204" pitchFamily="34" charset="0"/>
                <a:cs typeface="Calibri" panose="020F0502020204030204" pitchFamily="34" charset="0"/>
              </a:rPr>
              <a:t>や</a:t>
            </a:r>
            <a:r>
              <a:rPr lang="en-US" altLang="ja-JP" sz="1200" b="0" i="0" dirty="0">
                <a:latin typeface="Calibri" panose="020F0502020204030204" pitchFamily="34" charset="0"/>
                <a:ea typeface="Calibri" panose="020F0502020204030204" pitchFamily="34" charset="0"/>
                <a:cs typeface="Calibri" panose="020F0502020204030204" pitchFamily="34" charset="0"/>
              </a:rPr>
              <a:t>transport</a:t>
            </a:r>
            <a:r>
              <a:rPr lang="ja-JP" altLang="en-US" sz="1200" b="0" i="0" dirty="0">
                <a:latin typeface="Calibri" panose="020F0502020204030204" pitchFamily="34" charset="0"/>
                <a:ea typeface="Calibri" panose="020F0502020204030204" pitchFamily="34" charset="0"/>
                <a:cs typeface="Calibri" panose="020F0502020204030204" pitchFamily="34" charset="0"/>
              </a:rPr>
              <a:t>にかかるマージンだけでなく、投入された中間財に</a:t>
            </a:r>
            <a:r>
              <a:rPr lang="en-US" altLang="ja-JP" sz="1200" b="0" i="0" dirty="0">
                <a:latin typeface="Calibri" panose="020F0502020204030204" pitchFamily="34" charset="0"/>
                <a:ea typeface="Calibri" panose="020F0502020204030204" pitchFamily="34" charset="0"/>
                <a:cs typeface="Calibri" panose="020F0502020204030204" pitchFamily="34" charset="0"/>
              </a:rPr>
              <a:t>imposed</a:t>
            </a:r>
            <a:r>
              <a:rPr lang="ja-JP" altLang="en-US" sz="1200" b="0" i="0" dirty="0">
                <a:latin typeface="Calibri" panose="020F0502020204030204" pitchFamily="34" charset="0"/>
                <a:ea typeface="Calibri" panose="020F0502020204030204" pitchFamily="34" charset="0"/>
                <a:cs typeface="Calibri" panose="020F0502020204030204" pitchFamily="34" charset="0"/>
              </a:rPr>
              <a:t>されたマージンを含んでいる。</a:t>
            </a:r>
            <a:br>
              <a:rPr lang="en-US" altLang="ja-JP" sz="1200" b="0" i="0" dirty="0">
                <a:latin typeface="Calibri" panose="020F0502020204030204" pitchFamily="34" charset="0"/>
                <a:ea typeface="Calibri" panose="020F0502020204030204" pitchFamily="34" charset="0"/>
                <a:cs typeface="Calibri" panose="020F0502020204030204" pitchFamily="34" charset="0"/>
              </a:rPr>
            </a:br>
            <a:r>
              <a:rPr lang="ja-JP" altLang="en-US" sz="1200" b="0" i="0" dirty="0">
                <a:latin typeface="Calibri" panose="020F0502020204030204" pitchFamily="34" charset="0"/>
                <a:ea typeface="Calibri" panose="020F0502020204030204" pitchFamily="34" charset="0"/>
                <a:cs typeface="Calibri" panose="020F0502020204030204" pitchFamily="34" charset="0"/>
              </a:rPr>
              <a:t>製品価格に対するサプライチェーン全体で</a:t>
            </a:r>
            <a:r>
              <a:rPr lang="en-US" altLang="ja-JP" sz="1200" b="0" i="0" dirty="0">
                <a:latin typeface="Calibri" panose="020F0502020204030204" pitchFamily="34" charset="0"/>
                <a:ea typeface="Calibri" panose="020F0502020204030204" pitchFamily="34" charset="0"/>
                <a:cs typeface="Calibri" panose="020F0502020204030204" pitchFamily="34" charset="0"/>
              </a:rPr>
              <a:t>embodied</a:t>
            </a:r>
            <a:r>
              <a:rPr lang="ja-JP" altLang="en-US" sz="1200" b="0" i="0" dirty="0">
                <a:latin typeface="Calibri" panose="020F0502020204030204" pitchFamily="34" charset="0"/>
                <a:ea typeface="Calibri" panose="020F0502020204030204" pitchFamily="34" charset="0"/>
                <a:cs typeface="Calibri" panose="020F0502020204030204" pitchFamily="34" charset="0"/>
              </a:rPr>
              <a:t>されたマージンの比率が</a:t>
            </a:r>
            <a:r>
              <a:rPr lang="en-US" altLang="ja-JP" sz="1200" b="0" i="0" dirty="0">
                <a:latin typeface="Calibri" panose="020F0502020204030204" pitchFamily="34" charset="0"/>
                <a:ea typeface="Calibri" panose="020F0502020204030204" pitchFamily="34" charset="0"/>
                <a:cs typeface="Calibri" panose="020F0502020204030204" pitchFamily="34" charset="0"/>
              </a:rPr>
              <a:t>embodied margin rate</a:t>
            </a:r>
            <a:r>
              <a:rPr lang="ja-JP" altLang="en-US" sz="1200" b="0" i="0" dirty="0">
                <a:latin typeface="Calibri" panose="020F0502020204030204" pitchFamily="34" charset="0"/>
                <a:ea typeface="Calibri" panose="020F0502020204030204" pitchFamily="34" charset="0"/>
                <a:cs typeface="Calibri" panose="020F0502020204030204" pitchFamily="34" charset="0"/>
              </a:rPr>
              <a:t>と定義する</a:t>
            </a:r>
            <a:endParaRPr lang="en-US" altLang="ja-JP" sz="1200" b="0" i="0" dirty="0">
              <a:latin typeface="Calibri" panose="020F0502020204030204" pitchFamily="34" charset="0"/>
              <a:ea typeface="Calibri" panose="020F0502020204030204" pitchFamily="34" charset="0"/>
              <a:cs typeface="Calibri" panose="020F0502020204030204" pitchFamily="34" charset="0"/>
            </a:endParaRPr>
          </a:p>
          <a:p>
            <a:r>
              <a:rPr lang="en-US" altLang="ja-JP" sz="1200" b="0" i="0" dirty="0">
                <a:latin typeface="Calibri" panose="020F0502020204030204" pitchFamily="34" charset="0"/>
                <a:ea typeface="Calibri" panose="020F0502020204030204" pitchFamily="34" charset="0"/>
                <a:cs typeface="Calibri" panose="020F0502020204030204" pitchFamily="34" charset="0"/>
              </a:rPr>
              <a:t> </a:t>
            </a:r>
            <a:br>
              <a:rPr lang="en-US" altLang="ja-JP" sz="1200" b="0" i="0" dirty="0">
                <a:latin typeface="Calibri" panose="020F0502020204030204" pitchFamily="34" charset="0"/>
                <a:ea typeface="Calibri" panose="020F0502020204030204" pitchFamily="34" charset="0"/>
                <a:cs typeface="Calibri" panose="020F0502020204030204" pitchFamily="34" charset="0"/>
              </a:rPr>
            </a:br>
            <a:r>
              <a:rPr lang="en-US" altLang="ja-JP" sz="1200" b="0" i="0" dirty="0">
                <a:latin typeface="Calibri" panose="020F0502020204030204" pitchFamily="34" charset="0"/>
                <a:ea typeface="Calibri" panose="020F0502020204030204" pitchFamily="34" charset="0"/>
                <a:cs typeface="Calibri" panose="020F0502020204030204" pitchFamily="34" charset="0"/>
              </a:rPr>
              <a:t>margins are imposed on the  </a:t>
            </a:r>
            <a:endParaRPr kumimoji="1" lang="en-US" altLang="ja-JP" b="0" i="0" dirty="0"/>
          </a:p>
          <a:p>
            <a:r>
              <a:rPr kumimoji="1" lang="en-US" altLang="ja-JP" dirty="0"/>
              <a:t>Embodied margin</a:t>
            </a:r>
            <a:r>
              <a:rPr kumimoji="1" lang="ja-JP" altLang="en-US" dirty="0"/>
              <a:t>の考え方</a:t>
            </a:r>
            <a:r>
              <a:rPr kumimoji="1" lang="en-US" altLang="ja-JP" dirty="0"/>
              <a:t> Origin country </a:t>
            </a:r>
            <a:r>
              <a:rPr kumimoji="1" lang="ja-JP" altLang="en-US" dirty="0"/>
              <a:t>の</a:t>
            </a:r>
            <a:r>
              <a:rPr kumimoji="1" lang="en-US" altLang="ja-JP" dirty="0"/>
              <a:t>margin</a:t>
            </a:r>
            <a:r>
              <a:rPr kumimoji="1" lang="ja-JP" altLang="en-US" dirty="0"/>
              <a:t>率を適用することを伝えたい</a:t>
            </a:r>
            <a:endParaRPr kumimoji="1" lang="en-US" altLang="ja-JP" dirty="0"/>
          </a:p>
          <a:p>
            <a:r>
              <a:rPr kumimoji="1" lang="en-US" altLang="ja-JP" dirty="0"/>
              <a:t>Paid by Fance motor vehicle sector </a:t>
            </a:r>
            <a:endParaRPr kumimoji="1" lang="ja-JP" altLang="en-US" dirty="0"/>
          </a:p>
        </p:txBody>
      </p:sp>
      <p:sp>
        <p:nvSpPr>
          <p:cNvPr id="4" name="スライド番号プレースホルダー 3">
            <a:extLst>
              <a:ext uri="{FF2B5EF4-FFF2-40B4-BE49-F238E27FC236}">
                <a16:creationId xmlns:a16="http://schemas.microsoft.com/office/drawing/2014/main" id="{81848C40-BD2E-980B-BA68-A06E243AC2D5}"/>
              </a:ext>
            </a:extLst>
          </p:cNvPr>
          <p:cNvSpPr>
            <a:spLocks noGrp="1"/>
          </p:cNvSpPr>
          <p:nvPr>
            <p:ph type="sldNum" sz="quarter" idx="5"/>
          </p:nvPr>
        </p:nvSpPr>
        <p:spPr/>
        <p:txBody>
          <a:bodyPr/>
          <a:lstStyle/>
          <a:p>
            <a:fld id="{D08BD991-88C2-44EF-8567-240C29F8D104}" type="slidenum">
              <a:rPr kumimoji="1" lang="ja-JP" altLang="en-US" smtClean="0"/>
              <a:t>21</a:t>
            </a:fld>
            <a:endParaRPr kumimoji="1" lang="ja-JP" altLang="en-US"/>
          </a:p>
        </p:txBody>
      </p:sp>
    </p:spTree>
    <p:extLst>
      <p:ext uri="{BB962C8B-B14F-4D97-AF65-F5344CB8AC3E}">
        <p14:creationId xmlns:p14="http://schemas.microsoft.com/office/powerpoint/2010/main" val="1825366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14BC7-ED11-8EBB-803E-0B5247760DD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65F702B-56A8-9265-DECB-7B7AC2D3560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D25B000-1685-A04F-DDB2-97AAC3EA7664}"/>
              </a:ext>
            </a:extLst>
          </p:cNvPr>
          <p:cNvSpPr>
            <a:spLocks noGrp="1"/>
          </p:cNvSpPr>
          <p:nvPr>
            <p:ph type="body" idx="1"/>
          </p:nvPr>
        </p:nvSpPr>
        <p:spPr/>
        <p:txBody>
          <a:bodyPr/>
          <a:lstStyle/>
          <a:p>
            <a:r>
              <a:rPr kumimoji="1" lang="ja-JP" altLang="en-US" dirty="0"/>
              <a:t>この研究の</a:t>
            </a:r>
            <a:r>
              <a:rPr kumimoji="1" lang="en-US" altLang="ja-JP" dirty="0"/>
              <a:t>key assumption</a:t>
            </a:r>
            <a:r>
              <a:rPr kumimoji="1" lang="ja-JP" altLang="en-US" dirty="0"/>
              <a:t>として、私たちは</a:t>
            </a:r>
            <a:r>
              <a:rPr kumimoji="1" lang="en-US" altLang="ja-JP" dirty="0"/>
              <a:t>assume that The costs associated with cargo theft lead to an increase in trade and transport margins of goods</a:t>
            </a:r>
            <a:r>
              <a:rPr kumimoji="1" lang="ja-JP" altLang="en-US" dirty="0"/>
              <a:t> </a:t>
            </a:r>
            <a:r>
              <a:rPr kumimoji="1" lang="en-US" altLang="ja-JP" dirty="0"/>
              <a:t>and</a:t>
            </a:r>
            <a:r>
              <a:rPr kumimoji="1" lang="ja-JP" altLang="en-US" dirty="0"/>
              <a:t> </a:t>
            </a:r>
            <a:r>
              <a:rPr kumimoji="1" lang="en-US" altLang="ja-JP" dirty="0"/>
              <a:t>which are passed on to product prices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For example, </a:t>
            </a:r>
            <a:r>
              <a:rPr kumimoji="1" lang="ja-JP" altLang="en-US" dirty="0"/>
              <a:t>もしアメリカで</a:t>
            </a:r>
            <a:r>
              <a:rPr kumimoji="1" lang="en-US" altLang="ja-JP" dirty="0"/>
              <a:t>cargo theft</a:t>
            </a:r>
            <a:r>
              <a:rPr kumimoji="1" lang="ja-JP" altLang="en-US" dirty="0"/>
              <a:t>の発生確率が高まったら</a:t>
            </a:r>
            <a:r>
              <a:rPr kumimoji="1" lang="en-US" altLang="ja-JP" dirty="0"/>
              <a:t>, USA</a:t>
            </a:r>
            <a:r>
              <a:rPr kumimoji="1" lang="ja-JP" altLang="en-US" dirty="0"/>
              <a:t>における</a:t>
            </a:r>
            <a:r>
              <a:rPr kumimoji="1" lang="en-US" altLang="ja-JP" dirty="0"/>
              <a:t>margin rate</a:t>
            </a:r>
            <a:r>
              <a:rPr kumimoji="1" lang="ja-JP" altLang="en-US" dirty="0"/>
              <a:t>が増加する（より多くの</a:t>
            </a:r>
            <a:r>
              <a:rPr kumimoji="1" lang="en-US" altLang="ja-JP" dirty="0"/>
              <a:t>trade, transport margin</a:t>
            </a:r>
            <a:r>
              <a:rPr kumimoji="1" lang="ja-JP" altLang="en-US" dirty="0"/>
              <a:t>を払わなければならなくなる）→このコストが転嫁された結果、</a:t>
            </a:r>
            <a:r>
              <a:rPr lang="en-US" altLang="ja-JP" dirty="0">
                <a:latin typeface="Calibri" panose="020F0502020204030204" pitchFamily="34" charset="0"/>
                <a:cs typeface="Calibri" panose="020F0502020204030204" pitchFamily="34" charset="0"/>
              </a:rPr>
              <a:t>Rise in prices of intermediate goods produced in the USA</a:t>
            </a:r>
            <a:r>
              <a:rPr lang="ja-JP" altLang="en-US" dirty="0">
                <a:latin typeface="Calibri" panose="020F0502020204030204" pitchFamily="34" charset="0"/>
                <a:cs typeface="Calibri" panose="020F0502020204030204" pitchFamily="34" charset="0"/>
              </a:rPr>
              <a:t>が起こる→最終的に製品価格に</a:t>
            </a:r>
            <a:r>
              <a:rPr lang="en-US" altLang="ja-JP" dirty="0">
                <a:latin typeface="Calibri" panose="020F0502020204030204" pitchFamily="34" charset="0"/>
                <a:cs typeface="Calibri" panose="020F0502020204030204" pitchFamily="34" charset="0"/>
              </a:rPr>
              <a:t>embodied</a:t>
            </a:r>
            <a:r>
              <a:rPr lang="ja-JP" altLang="en-US" dirty="0">
                <a:latin typeface="Calibri" panose="020F0502020204030204" pitchFamily="34" charset="0"/>
                <a:cs typeface="Calibri" panose="020F0502020204030204" pitchFamily="34" charset="0"/>
              </a:rPr>
              <a:t> </a:t>
            </a:r>
            <a:r>
              <a:rPr lang="en-US" altLang="ja-JP" dirty="0">
                <a:latin typeface="Calibri" panose="020F0502020204030204" pitchFamily="34" charset="0"/>
                <a:cs typeface="Calibri" panose="020F0502020204030204" pitchFamily="34" charset="0"/>
              </a:rPr>
              <a:t>margin</a:t>
            </a:r>
            <a:r>
              <a:rPr lang="ja-JP" altLang="en-US" dirty="0">
                <a:latin typeface="Calibri" panose="020F0502020204030204" pitchFamily="34" charset="0"/>
                <a:cs typeface="Calibri" panose="020F0502020204030204" pitchFamily="34" charset="0"/>
              </a:rPr>
              <a:t> </a:t>
            </a:r>
            <a:r>
              <a:rPr lang="en-US" altLang="ja-JP" dirty="0">
                <a:latin typeface="Calibri" panose="020F0502020204030204" pitchFamily="34" charset="0"/>
                <a:cs typeface="Calibri" panose="020F0502020204030204" pitchFamily="34" charset="0"/>
              </a:rPr>
              <a:t>rate</a:t>
            </a:r>
            <a:r>
              <a:rPr lang="ja-JP" altLang="en-US" dirty="0">
                <a:latin typeface="Calibri" panose="020F0502020204030204" pitchFamily="34" charset="0"/>
                <a:cs typeface="Calibri" panose="020F0502020204030204" pitchFamily="34" charset="0"/>
              </a:rPr>
              <a:t>が増加し、</a:t>
            </a:r>
            <a:r>
              <a:rPr lang="en-US" altLang="ja-JP" dirty="0">
                <a:latin typeface="Calibri" panose="020F0502020204030204" pitchFamily="34" charset="0"/>
                <a:cs typeface="Calibri" panose="020F0502020204030204" pitchFamily="34" charset="0"/>
              </a:rPr>
              <a:t> </a:t>
            </a:r>
            <a:r>
              <a:rPr lang="en-US" altLang="ja-JP" sz="1200" dirty="0">
                <a:latin typeface="Calibri" panose="020F0502020204030204" pitchFamily="34" charset="0"/>
                <a:cs typeface="Calibri" panose="020F0502020204030204" pitchFamily="34" charset="0"/>
              </a:rPr>
              <a:t>Rise in final product prices</a:t>
            </a:r>
            <a:r>
              <a:rPr lang="ja-JP" altLang="en-US" sz="1200" dirty="0">
                <a:latin typeface="Calibri" panose="020F0502020204030204" pitchFamily="34" charset="0"/>
                <a:cs typeface="Calibri" panose="020F0502020204030204" pitchFamily="34" charset="0"/>
              </a:rPr>
              <a:t>が起こると仮定します。</a:t>
            </a:r>
            <a:endParaRPr lang="ja-JP" altLang="en-US" dirty="0"/>
          </a:p>
          <a:p>
            <a:endParaRPr kumimoji="1" lang="en-US" altLang="ja-JP" dirty="0"/>
          </a:p>
          <a:p>
            <a:endParaRPr kumimoji="1" lang="en-US" altLang="ja-JP" dirty="0"/>
          </a:p>
          <a:p>
            <a:r>
              <a:rPr kumimoji="1" lang="ja-JP" altLang="en-US" dirty="0"/>
              <a:t>なぜマージン？</a:t>
            </a:r>
            <a:endParaRPr kumimoji="1" lang="en-US" altLang="ja-JP" dirty="0"/>
          </a:p>
          <a:p>
            <a:r>
              <a:rPr kumimoji="1" lang="ja-JP" altLang="en-US" dirty="0"/>
              <a:t>直接的な原材料の投入（価格）を増加させるわけではない　</a:t>
            </a:r>
            <a:r>
              <a:rPr kumimoji="1" lang="en-US" altLang="ja-JP" dirty="0"/>
              <a:t>oil price increase</a:t>
            </a:r>
            <a:r>
              <a:rPr kumimoji="1" lang="ja-JP" altLang="en-US" dirty="0"/>
              <a:t>→</a:t>
            </a:r>
            <a:r>
              <a:rPr kumimoji="1" lang="en-US" altLang="ja-JP" dirty="0"/>
              <a:t>fertilizer </a:t>
            </a:r>
            <a:r>
              <a:rPr kumimoji="1" lang="ja-JP" altLang="en-US" dirty="0"/>
              <a:t>スムーズに</a:t>
            </a:r>
            <a:r>
              <a:rPr kumimoji="1" lang="en-US" altLang="ja-JP" dirty="0"/>
              <a:t>consumer</a:t>
            </a:r>
            <a:r>
              <a:rPr kumimoji="1" lang="ja-JP" altLang="en-US" dirty="0"/>
              <a:t>まで届けるための手間や費用が増加、リスクをヘッジするための費用が増加→マージン</a:t>
            </a:r>
          </a:p>
        </p:txBody>
      </p:sp>
      <p:sp>
        <p:nvSpPr>
          <p:cNvPr id="4" name="スライド番号プレースホルダー 3">
            <a:extLst>
              <a:ext uri="{FF2B5EF4-FFF2-40B4-BE49-F238E27FC236}">
                <a16:creationId xmlns:a16="http://schemas.microsoft.com/office/drawing/2014/main" id="{DBCDC6FC-A4EA-1071-C8BC-EA6B9428D628}"/>
              </a:ext>
            </a:extLst>
          </p:cNvPr>
          <p:cNvSpPr>
            <a:spLocks noGrp="1"/>
          </p:cNvSpPr>
          <p:nvPr>
            <p:ph type="sldNum" sz="quarter" idx="5"/>
          </p:nvPr>
        </p:nvSpPr>
        <p:spPr/>
        <p:txBody>
          <a:bodyPr/>
          <a:lstStyle/>
          <a:p>
            <a:fld id="{D08BD991-88C2-44EF-8567-240C29F8D104}" type="slidenum">
              <a:rPr kumimoji="1" lang="ja-JP" altLang="en-US" smtClean="0"/>
              <a:t>22</a:t>
            </a:fld>
            <a:endParaRPr kumimoji="1" lang="ja-JP" altLang="en-US"/>
          </a:p>
        </p:txBody>
      </p:sp>
    </p:spTree>
    <p:extLst>
      <p:ext uri="{BB962C8B-B14F-4D97-AF65-F5344CB8AC3E}">
        <p14:creationId xmlns:p14="http://schemas.microsoft.com/office/powerpoint/2010/main" val="3140593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8AF4B-B170-3C0B-FA76-D7BBF771B59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CB7429C-3AEF-5610-43AC-691358ACCB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9F7EA6D-1247-8470-A102-24780EB4878F}"/>
              </a:ext>
            </a:extLst>
          </p:cNvPr>
          <p:cNvSpPr>
            <a:spLocks noGrp="1"/>
          </p:cNvSpPr>
          <p:nvPr>
            <p:ph type="body" idx="1"/>
          </p:nvPr>
        </p:nvSpPr>
        <p:spPr/>
        <p:txBody>
          <a:bodyPr/>
          <a:lstStyle/>
          <a:p>
            <a:r>
              <a:rPr kumimoji="1" lang="en-US" altLang="ja-JP" dirty="0"/>
              <a:t>Cargo theft risk</a:t>
            </a:r>
            <a:r>
              <a:rPr kumimoji="1" lang="ja-JP" altLang="en-US" dirty="0"/>
              <a:t>が高い国、変化が大きい国</a:t>
            </a:r>
          </a:p>
        </p:txBody>
      </p:sp>
      <p:sp>
        <p:nvSpPr>
          <p:cNvPr id="4" name="スライド番号プレースホルダー 3">
            <a:extLst>
              <a:ext uri="{FF2B5EF4-FFF2-40B4-BE49-F238E27FC236}">
                <a16:creationId xmlns:a16="http://schemas.microsoft.com/office/drawing/2014/main" id="{CCB6E0D2-0F68-5A3D-E413-D184A94D666D}"/>
              </a:ext>
            </a:extLst>
          </p:cNvPr>
          <p:cNvSpPr>
            <a:spLocks noGrp="1"/>
          </p:cNvSpPr>
          <p:nvPr>
            <p:ph type="sldNum" sz="quarter" idx="5"/>
          </p:nvPr>
        </p:nvSpPr>
        <p:spPr/>
        <p:txBody>
          <a:bodyPr/>
          <a:lstStyle/>
          <a:p>
            <a:fld id="{D08BD991-88C2-44EF-8567-240C29F8D104}" type="slidenum">
              <a:rPr kumimoji="1" lang="ja-JP" altLang="en-US" smtClean="0"/>
              <a:t>23</a:t>
            </a:fld>
            <a:endParaRPr kumimoji="1" lang="ja-JP" altLang="en-US"/>
          </a:p>
        </p:txBody>
      </p:sp>
    </p:spTree>
    <p:extLst>
      <p:ext uri="{BB962C8B-B14F-4D97-AF65-F5344CB8AC3E}">
        <p14:creationId xmlns:p14="http://schemas.microsoft.com/office/powerpoint/2010/main" val="1050444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5B8B5-0D30-13F8-24E1-EEE030C55A2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7B9F53C-9481-FFC9-203B-4E24277F1E8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4121A58-25D9-87F6-22D5-3ED69C6ABE7A}"/>
              </a:ext>
            </a:extLst>
          </p:cNvPr>
          <p:cNvSpPr>
            <a:spLocks noGrp="1"/>
          </p:cNvSpPr>
          <p:nvPr>
            <p:ph type="body" idx="1"/>
          </p:nvPr>
        </p:nvSpPr>
        <p:spPr/>
        <p:txBody>
          <a:bodyPr/>
          <a:lstStyle/>
          <a:p>
            <a:r>
              <a:rPr kumimoji="1" lang="en-US" altLang="ja-JP" dirty="0"/>
              <a:t>Origin country </a:t>
            </a:r>
            <a:r>
              <a:rPr kumimoji="1" lang="ja-JP" altLang="en-US" dirty="0"/>
              <a:t>の</a:t>
            </a:r>
            <a:r>
              <a:rPr kumimoji="1" lang="en-US" altLang="ja-JP" dirty="0"/>
              <a:t>margin</a:t>
            </a:r>
            <a:r>
              <a:rPr kumimoji="1" lang="ja-JP" altLang="en-US" dirty="0"/>
              <a:t>率を適用する</a:t>
            </a:r>
          </a:p>
        </p:txBody>
      </p:sp>
      <p:sp>
        <p:nvSpPr>
          <p:cNvPr id="4" name="スライド番号プレースホルダー 3">
            <a:extLst>
              <a:ext uri="{FF2B5EF4-FFF2-40B4-BE49-F238E27FC236}">
                <a16:creationId xmlns:a16="http://schemas.microsoft.com/office/drawing/2014/main" id="{B96BE9C6-9223-E17B-9206-30FC8CEE3194}"/>
              </a:ext>
            </a:extLst>
          </p:cNvPr>
          <p:cNvSpPr>
            <a:spLocks noGrp="1"/>
          </p:cNvSpPr>
          <p:nvPr>
            <p:ph type="sldNum" sz="quarter" idx="5"/>
          </p:nvPr>
        </p:nvSpPr>
        <p:spPr/>
        <p:txBody>
          <a:bodyPr/>
          <a:lstStyle/>
          <a:p>
            <a:fld id="{D08BD991-88C2-44EF-8567-240C29F8D104}" type="slidenum">
              <a:rPr kumimoji="1" lang="ja-JP" altLang="en-US" smtClean="0"/>
              <a:t>24</a:t>
            </a:fld>
            <a:endParaRPr kumimoji="1" lang="ja-JP" altLang="en-US"/>
          </a:p>
        </p:txBody>
      </p:sp>
    </p:spTree>
    <p:extLst>
      <p:ext uri="{BB962C8B-B14F-4D97-AF65-F5344CB8AC3E}">
        <p14:creationId xmlns:p14="http://schemas.microsoft.com/office/powerpoint/2010/main" val="1722969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BF34C-179D-00BE-BC8A-6E58624F130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8280031-365C-7192-91A8-662BA3A8F35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B2C2E43-677C-F6DF-9E6C-88348DCF5A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While the expanded fragmentation has brought about gains in efficiency and specialization, it has also introduced a variety of vulnerabilities along the supply chain.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Among supply</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chain</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risks,</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Extensive research has examined economic impact of catastrophic events (earthquake, floods, hurricanes, terrorist attacks etc. ) </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These events often result in the fundamental disruption of the supply chain, resulting in substantial and long-term losses in both production and consumption. In contrast, </a:t>
            </a:r>
            <a:r>
              <a:rPr lang="en-US" altLang="ja-JP" sz="1200" dirty="0">
                <a:latin typeface="Calibri" panose="020F0502020204030204" pitchFamily="34" charset="0"/>
                <a:ea typeface="Calibri" panose="020F0502020204030204" pitchFamily="34" charset="0"/>
                <a:cs typeface="Calibri" panose="020F0502020204030204" pitchFamily="34" charset="0"/>
              </a:rPr>
              <a:t>there are fewer studies on the </a:t>
            </a:r>
            <a:r>
              <a:rPr kumimoji="1" lang="en-US" altLang="ja-JP" sz="1200" kern="1200" dirty="0">
                <a:solidFill>
                  <a:schemeClr val="tx1"/>
                </a:solidFill>
                <a:effectLst/>
                <a:latin typeface="+mn-lt"/>
                <a:ea typeface="+mn-ea"/>
                <a:cs typeface="+mn-cs"/>
              </a:rPr>
              <a:t>risks characterized by higher frequency but milder impacts, despite their potential to generate significant cumulative economic losses.</a:t>
            </a:r>
            <a:endParaRPr kumimoji="1" lang="ja-JP" altLang="ja-JP" sz="1200" kern="1200" dirty="0">
              <a:solidFill>
                <a:schemeClr val="tx1"/>
              </a:solidFill>
              <a:effectLst/>
              <a:latin typeface="+mn-lt"/>
              <a:ea typeface="+mn-ea"/>
              <a:cs typeface="+mn-cs"/>
            </a:endParaRPr>
          </a:p>
          <a:p>
            <a:r>
              <a:rPr lang="en-US" altLang="ja-JP" dirty="0"/>
              <a:t>We focus on cargo theft, which is a global and daily issue and </a:t>
            </a:r>
            <a:r>
              <a:rPr lang="en-US" altLang="ja-JP" sz="1200" dirty="0">
                <a:latin typeface="Calibri" panose="020F0502020204030204" pitchFamily="34" charset="0"/>
                <a:ea typeface="Calibri" panose="020F0502020204030204" pitchFamily="34" charset="0"/>
                <a:cs typeface="Calibri" panose="020F0502020204030204" pitchFamily="34" charset="0"/>
              </a:rPr>
              <a:t>one of the fastest-growing risks to supply chain security</a:t>
            </a:r>
            <a:endParaRPr lang="en-US" altLang="ja-JP" dirty="0"/>
          </a:p>
          <a:p>
            <a:endParaRPr lang="en-US" altLang="ja-JP" dirty="0"/>
          </a:p>
          <a:p>
            <a:endParaRPr lang="en-US" altLang="ja-JP" dirty="0"/>
          </a:p>
          <a:p>
            <a:r>
              <a:rPr lang="en-US" altLang="ja-JP" dirty="0"/>
              <a:t>yet their potential to generate significant cumulative losses has been largely overlooked.</a:t>
            </a:r>
            <a:endParaRPr kumimoji="1" lang="en-US" altLang="ja-JP" dirty="0"/>
          </a:p>
        </p:txBody>
      </p:sp>
      <p:sp>
        <p:nvSpPr>
          <p:cNvPr id="4" name="スライド番号プレースホルダー 3">
            <a:extLst>
              <a:ext uri="{FF2B5EF4-FFF2-40B4-BE49-F238E27FC236}">
                <a16:creationId xmlns:a16="http://schemas.microsoft.com/office/drawing/2014/main" id="{7FD585B9-8A72-4269-BE5F-52EA4A6849FD}"/>
              </a:ext>
            </a:extLst>
          </p:cNvPr>
          <p:cNvSpPr>
            <a:spLocks noGrp="1"/>
          </p:cNvSpPr>
          <p:nvPr>
            <p:ph type="sldNum" sz="quarter" idx="5"/>
          </p:nvPr>
        </p:nvSpPr>
        <p:spPr/>
        <p:txBody>
          <a:bodyPr/>
          <a:lstStyle/>
          <a:p>
            <a:fld id="{D08BD991-88C2-44EF-8567-240C29F8D104}" type="slidenum">
              <a:rPr kumimoji="1" lang="ja-JP" altLang="en-US" smtClean="0"/>
              <a:t>25</a:t>
            </a:fld>
            <a:endParaRPr kumimoji="1" lang="ja-JP" altLang="en-US"/>
          </a:p>
        </p:txBody>
      </p:sp>
    </p:spTree>
    <p:extLst>
      <p:ext uri="{BB962C8B-B14F-4D97-AF65-F5344CB8AC3E}">
        <p14:creationId xmlns:p14="http://schemas.microsoft.com/office/powerpoint/2010/main" val="2870641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F35B1-7899-C278-54BF-DAAD2F5B286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535D607-287C-C8CB-9FC2-BBDC3C5FE2F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5462601-B5E0-2195-F9EB-A6027EC53197}"/>
              </a:ext>
            </a:extLst>
          </p:cNvPr>
          <p:cNvSpPr>
            <a:spLocks noGrp="1"/>
          </p:cNvSpPr>
          <p:nvPr>
            <p:ph type="body" idx="1"/>
          </p:nvPr>
        </p:nvSpPr>
        <p:spPr/>
        <p:txBody>
          <a:bodyPr/>
          <a:lstStyle/>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Against this background, this study addresses three research questions.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First, to what extent does cargo theft increase product prices?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Second, how does cargo theft spread its impact through supply chains?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Third, has the expanded fragmentation of global supply chains increased vulnerability to cargo-theft-related cost pressures?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novelty of this study is that we quantitatively assess the impact of cargo theft on product prices in the complex structure of global supply chains.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To do this, we propose a new MRIO-based framework that applies insights from trade cost literature to security risk analysis.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kumimoji="1" lang="ja-JP" altLang="en-US" dirty="0"/>
          </a:p>
        </p:txBody>
      </p:sp>
      <p:sp>
        <p:nvSpPr>
          <p:cNvPr id="4" name="スライド番号プレースホルダー 3">
            <a:extLst>
              <a:ext uri="{FF2B5EF4-FFF2-40B4-BE49-F238E27FC236}">
                <a16:creationId xmlns:a16="http://schemas.microsoft.com/office/drawing/2014/main" id="{C409DFD8-53D5-D29B-8EAF-0F9CD286B009}"/>
              </a:ext>
            </a:extLst>
          </p:cNvPr>
          <p:cNvSpPr>
            <a:spLocks noGrp="1"/>
          </p:cNvSpPr>
          <p:nvPr>
            <p:ph type="sldNum" sz="quarter" idx="5"/>
          </p:nvPr>
        </p:nvSpPr>
        <p:spPr/>
        <p:txBody>
          <a:bodyPr/>
          <a:lstStyle/>
          <a:p>
            <a:fld id="{D08BD991-88C2-44EF-8567-240C29F8D104}" type="slidenum">
              <a:rPr kumimoji="1" lang="ja-JP" altLang="en-US" smtClean="0"/>
              <a:t>3</a:t>
            </a:fld>
            <a:endParaRPr kumimoji="1" lang="ja-JP" altLang="en-US"/>
          </a:p>
        </p:txBody>
      </p:sp>
    </p:spTree>
    <p:extLst>
      <p:ext uri="{BB962C8B-B14F-4D97-AF65-F5344CB8AC3E}">
        <p14:creationId xmlns:p14="http://schemas.microsoft.com/office/powerpoint/2010/main" val="1941997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FCBD6-4576-585C-5D5E-4EBA02D3B9D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9F9A585-9F1C-2340-485A-0D13B6F50EC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59A93B1-E327-60F9-FFA5-3852968838AE}"/>
              </a:ext>
            </a:extLst>
          </p:cNvPr>
          <p:cNvSpPr>
            <a:spLocks noGrp="1"/>
          </p:cNvSpPr>
          <p:nvPr>
            <p:ph type="body" idx="1"/>
          </p:nvPr>
        </p:nvSpPr>
        <p:spPr/>
        <p:txBody>
          <a:bodyPr/>
          <a:lstStyle/>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Let me now move to the methodology.</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First, I explain how cargo theft risk affects prices in this study.</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There is a difference between the basic price of a good at the production stage and the purchaser’s price paid by the final consumer.</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This difference includes payments to trade and transport services such as…. These are called trade and transport margins.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In other words, trade and transport margins can be interpreted as the cost required for a good to safely arrive at the final destination.</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This cost varies across countries and industries.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When cargo theft risk increases, additional costs are required, such as higher insurance premiums, rerouting of transport, increased security expenditures, and precautionary inventory buffers.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Therefore, higher cargo theft risk pushes up trade and transport margins, leading to higher purchaser prices.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These cost pressures can then propagate through domestic transactions and international trade.</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kumimoji="1" lang="ja-JP" altLang="en-US" dirty="0">
              <a:latin typeface="Times New Roman" panose="02020603050405020304" pitchFamily="18" charset="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81848C40-BD2E-980B-BA68-A06E243AC2D5}"/>
              </a:ext>
            </a:extLst>
          </p:cNvPr>
          <p:cNvSpPr>
            <a:spLocks noGrp="1"/>
          </p:cNvSpPr>
          <p:nvPr>
            <p:ph type="sldNum" sz="quarter" idx="5"/>
          </p:nvPr>
        </p:nvSpPr>
        <p:spPr/>
        <p:txBody>
          <a:bodyPr/>
          <a:lstStyle/>
          <a:p>
            <a:fld id="{D08BD991-88C2-44EF-8567-240C29F8D104}" type="slidenum">
              <a:rPr kumimoji="1" lang="ja-JP" altLang="en-US" smtClean="0"/>
              <a:t>4</a:t>
            </a:fld>
            <a:endParaRPr kumimoji="1" lang="ja-JP" altLang="en-US"/>
          </a:p>
        </p:txBody>
      </p:sp>
    </p:spTree>
    <p:extLst>
      <p:ext uri="{BB962C8B-B14F-4D97-AF65-F5344CB8AC3E}">
        <p14:creationId xmlns:p14="http://schemas.microsoft.com/office/powerpoint/2010/main" val="182536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0E9E7-CCF8-3C34-6BFF-D0A3AABD45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78D207A-CD57-3C7B-D706-5A19D1A0DBC7}"/>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AF4C09D3-B373-117F-9C17-CCC007A9FDAC}"/>
                  </a:ext>
                </a:extLst>
              </p:cNvPr>
              <p:cNvSpPr>
                <a:spLocks noGrp="1"/>
              </p:cNvSpPr>
              <p:nvPr>
                <p:ph type="body" idx="1"/>
              </p:nvPr>
            </p:nvSpPr>
            <p:spPr/>
            <p:txBody>
              <a:bodyPr/>
              <a:lstStyle/>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To capture these propagated cost pressures, we define the embodied margin rate.</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embodied margin rate is the cumulative margin burden associated with intermediate input transactions before the stage of producing final products, expressed as a ratio to the basic price.</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embodied margin rate of a final good consists of two components.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first component is the direct margin burden incurred on its immediate intermediate inputs.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second component is the indirect margin burden already embodied in upstream inputs.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By rearranging Equation 1, we obtain Equation 2. This equation represents the embodied margin rate in the pre-cargo theft scenario.</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Next, we calculate the embodied margin rate under the post-cargo theft scenario, using a modified direct margin rate vector that reflects margin increases due to cargo theft risk.</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By comparing the embodied margin rates in the pr</a:t>
                </a:r>
                <a:r>
                  <a:rPr kumimoji="1" lang="en-US" altLang="ja-JP" sz="1200" kern="1200" dirty="0">
                    <a:solidFill>
                      <a:schemeClr val="tx1"/>
                    </a:solidFill>
                    <a:effectLst/>
                    <a:latin typeface="+mn-lt"/>
                    <a:ea typeface="+mn-ea"/>
                    <a:cs typeface="+mn-cs"/>
                  </a:rPr>
                  <a:t>e- and post-cargo theft scenarios, we estimate the impact of cargo theft risk on product prices.</a:t>
                </a:r>
                <a:endParaRPr kumimoji="1" lang="ja-JP" altLang="ja-JP" sz="1200" kern="1200" dirty="0">
                  <a:solidFill>
                    <a:schemeClr val="tx1"/>
                  </a:solidFill>
                  <a:effectLst/>
                  <a:latin typeface="+mn-lt"/>
                  <a:ea typeface="+mn-ea"/>
                  <a:cs typeface="+mn-cs"/>
                </a:endParaRPr>
              </a:p>
              <a:p>
                <a:endParaRPr kumimoji="1" lang="en-US" altLang="ja-JP" dirty="0"/>
              </a:p>
            </p:txBody>
          </p:sp>
        </mc:Choice>
        <mc:Fallback xmlns="">
          <p:sp>
            <p:nvSpPr>
              <p:cNvPr id="3" name="ノート プレースホルダー 2">
                <a:extLst>
                  <a:ext uri="{FF2B5EF4-FFF2-40B4-BE49-F238E27FC236}">
                    <a16:creationId xmlns:a16="http://schemas.microsoft.com/office/drawing/2014/main" id="{AF4C09D3-B373-117F-9C17-CCC007A9FD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このような</a:t>
                </a:r>
                <a:r>
                  <a:rPr kumimoji="1" lang="en-US" altLang="ja-JP" dirty="0"/>
                  <a:t>cargo theft</a:t>
                </a:r>
                <a:r>
                  <a:rPr kumimoji="1" lang="ja-JP" altLang="en-US" dirty="0"/>
                  <a:t>による</a:t>
                </a:r>
                <a:r>
                  <a:rPr kumimoji="1" lang="en-US" altLang="ja-JP" dirty="0"/>
                  <a:t>propagated</a:t>
                </a:r>
                <a:r>
                  <a:rPr kumimoji="1" lang="ja-JP" altLang="en-US" dirty="0"/>
                  <a:t>経済的負担を考慮するために、</a:t>
                </a:r>
                <a:r>
                  <a:rPr lang="en-US" altLang="ja-JP" sz="1200" dirty="0">
                    <a:latin typeface="Calibri" panose="020F0502020204030204" pitchFamily="34" charset="0"/>
                    <a:ea typeface="Calibri" panose="020F0502020204030204" pitchFamily="34" charset="0"/>
                    <a:cs typeface="Calibri" panose="020F0502020204030204" pitchFamily="34" charset="0"/>
                  </a:rPr>
                  <a:t>We define the </a:t>
                </a:r>
                <a:r>
                  <a:rPr lang="en-US" altLang="ja-JP" sz="1200" b="1" i="1" dirty="0">
                    <a:latin typeface="Calibri" panose="020F0502020204030204" pitchFamily="34" charset="0"/>
                    <a:ea typeface="Calibri" panose="020F0502020204030204" pitchFamily="34" charset="0"/>
                    <a:cs typeface="Calibri" panose="020F0502020204030204" pitchFamily="34" charset="0"/>
                  </a:rPr>
                  <a:t>embodied margin rate </a:t>
                </a:r>
                <a:r>
                  <a:rPr lang="en-US" altLang="ja-JP" sz="1200" dirty="0">
                    <a:latin typeface="Calibri" panose="020F0502020204030204" pitchFamily="34" charset="0"/>
                    <a:ea typeface="Calibri" panose="020F0502020204030204" pitchFamily="34" charset="0"/>
                    <a:cs typeface="Calibri" panose="020F0502020204030204" pitchFamily="34" charset="0"/>
                  </a:rPr>
                  <a:t>as the cumulative margin burden associated with intermediate input transactions before the stage of producing final products.</a:t>
                </a:r>
                <a:r>
                  <a:rPr lang="ja-JP" altLang="en-US" sz="1200" dirty="0">
                    <a:latin typeface="Calibri" panose="020F0502020204030204" pitchFamily="34" charset="0"/>
                    <a:ea typeface="Calibri" panose="020F0502020204030204" pitchFamily="34" charset="0"/>
                    <a:cs typeface="Calibri" panose="020F0502020204030204" pitchFamily="34" charset="0"/>
                  </a:rPr>
                  <a:t>←</a:t>
                </a:r>
                <a:r>
                  <a:rPr lang="en-US" altLang="ja-JP" sz="1200" dirty="0">
                    <a:latin typeface="Calibri" panose="020F0502020204030204" pitchFamily="34" charset="0"/>
                    <a:ea typeface="Calibri" panose="020F0502020204030204" pitchFamily="34" charset="0"/>
                    <a:cs typeface="Calibri" panose="020F0502020204030204" pitchFamily="34" charset="0"/>
                  </a:rPr>
                  <a:t>basic price</a:t>
                </a:r>
                <a:r>
                  <a:rPr lang="ja-JP" altLang="en-US" sz="1200" dirty="0">
                    <a:latin typeface="Calibri" panose="020F0502020204030204" pitchFamily="34" charset="0"/>
                    <a:ea typeface="Calibri" panose="020F0502020204030204" pitchFamily="34" charset="0"/>
                    <a:cs typeface="Calibri" panose="020F0502020204030204" pitchFamily="34" charset="0"/>
                  </a:rPr>
                  <a:t>に対する比率という内容を追加する</a:t>
                </a:r>
                <a:endParaRPr lang="en-US" altLang="ja-JP" sz="1200" b="1" i="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Calibri" panose="020F0502020204030204" pitchFamily="34" charset="0"/>
                    <a:ea typeface="Calibri" panose="020F0502020204030204" pitchFamily="34" charset="0"/>
                    <a:cs typeface="Calibri" panose="020F0502020204030204" pitchFamily="34" charset="0"/>
                  </a:rPr>
                  <a:t>The embodied margin rate of final goods consists of two components:</a:t>
                </a:r>
                <a:endParaRPr lang="en-US" altLang="ja-JP" sz="1200" b="1" i="1" dirty="0">
                  <a:latin typeface="Calibri" panose="020F0502020204030204" pitchFamily="34" charset="0"/>
                  <a:ea typeface="Calibri" panose="020F0502020204030204" pitchFamily="34" charset="0"/>
                  <a:cs typeface="Calibri" panose="020F0502020204030204" pitchFamily="34" charset="0"/>
                </a:endParaRPr>
              </a:p>
              <a:p>
                <a:r>
                  <a:rPr kumimoji="1" lang="ja-JP" altLang="en-US" dirty="0"/>
                  <a:t>ここで、（変数の説明）</a:t>
                </a:r>
                <a:endParaRPr kumimoji="1" lang="en-US" altLang="ja-JP" dirty="0"/>
              </a:p>
              <a:p>
                <a:pPr marL="0" indent="0">
                  <a:buNone/>
                </a:pPr>
                <a:r>
                  <a:rPr kumimoji="1" lang="ja-JP" altLang="en-US" dirty="0"/>
                  <a:t>一つ目は</a:t>
                </a:r>
                <a:r>
                  <a:rPr lang="en-US" altLang="ja-JP" sz="12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The direct margin burden incurred on its immediate intermediate inputs</a:t>
                </a:r>
                <a:endParaRPr lang="ja-JP" altLang="en-US" sz="1200" dirty="0">
                  <a:solidFill>
                    <a:schemeClr val="accent3">
                      <a:lumMod val="75000"/>
                    </a:schemeClr>
                  </a:solidFill>
                  <a:latin typeface="Calibri" panose="020F0502020204030204" pitchFamily="34" charset="0"/>
                  <a:cs typeface="Calibri" panose="020F0502020204030204" pitchFamily="34" charset="0"/>
                </a:endParaRPr>
              </a:p>
              <a:p>
                <a:r>
                  <a:rPr lang="ja-JP" alt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二つ目は</a:t>
                </a:r>
                <a:r>
                  <a:rPr lang="en-US" altLang="ja-JP"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The indirect margin burden already embodied in upstream inputs</a:t>
                </a:r>
              </a:p>
              <a:p>
                <a:r>
                  <a:rPr lang="ja-JP" altLang="en-US" sz="1200" dirty="0">
                    <a:solidFill>
                      <a:schemeClr val="accent2">
                        <a:lumMod val="75000"/>
                      </a:schemeClr>
                    </a:solidFill>
                    <a:latin typeface="Calibri" panose="020F0502020204030204" pitchFamily="34" charset="0"/>
                    <a:cs typeface="Calibri" panose="020F0502020204030204" pitchFamily="34" charset="0"/>
                  </a:rPr>
                  <a:t>式（</a:t>
                </a:r>
                <a:r>
                  <a:rPr lang="en-US" altLang="ja-JP" sz="1200" dirty="0">
                    <a:solidFill>
                      <a:schemeClr val="accent2">
                        <a:lumMod val="75000"/>
                      </a:schemeClr>
                    </a:solidFill>
                    <a:latin typeface="Calibri" panose="020F0502020204030204" pitchFamily="34" charset="0"/>
                    <a:cs typeface="Calibri" panose="020F0502020204030204" pitchFamily="34" charset="0"/>
                  </a:rPr>
                  <a:t>1</a:t>
                </a:r>
                <a:r>
                  <a:rPr lang="ja-JP" altLang="en-US" sz="1200" dirty="0">
                    <a:solidFill>
                      <a:schemeClr val="accent2">
                        <a:lumMod val="75000"/>
                      </a:schemeClr>
                    </a:solidFill>
                    <a:latin typeface="Calibri" panose="020F0502020204030204" pitchFamily="34" charset="0"/>
                    <a:cs typeface="Calibri" panose="020F0502020204030204" pitchFamily="34" charset="0"/>
                  </a:rPr>
                  <a:t>）を整理することで式（</a:t>
                </a:r>
                <a:r>
                  <a:rPr lang="en-US" altLang="ja-JP" sz="1200" dirty="0">
                    <a:solidFill>
                      <a:schemeClr val="accent2">
                        <a:lumMod val="75000"/>
                      </a:schemeClr>
                    </a:solidFill>
                    <a:latin typeface="Calibri" panose="020F0502020204030204" pitchFamily="34" charset="0"/>
                    <a:cs typeface="Calibri" panose="020F0502020204030204" pitchFamily="34" charset="0"/>
                  </a:rPr>
                  <a:t>2</a:t>
                </a:r>
                <a:r>
                  <a:rPr lang="ja-JP" altLang="en-US" sz="1200" dirty="0">
                    <a:solidFill>
                      <a:schemeClr val="accent2">
                        <a:lumMod val="75000"/>
                      </a:schemeClr>
                    </a:solidFill>
                    <a:latin typeface="Calibri" panose="020F0502020204030204" pitchFamily="34" charset="0"/>
                    <a:cs typeface="Calibri" panose="020F0502020204030204" pitchFamily="34" charset="0"/>
                  </a:rPr>
                  <a:t>）が得られる</a:t>
                </a:r>
              </a:p>
              <a:p>
                <a:r>
                  <a:rPr kumimoji="1" lang="ja-JP" altLang="en-US" dirty="0"/>
                  <a:t>本研究では</a:t>
                </a:r>
                <a:r>
                  <a:rPr kumimoji="1" lang="en-US" altLang="ja-JP" dirty="0"/>
                  <a:t>cargo theft</a:t>
                </a:r>
                <a:r>
                  <a:rPr kumimoji="1" lang="ja-JP" altLang="en-US" dirty="0"/>
                  <a:t>によるマージン率の増加を考慮した</a:t>
                </a:r>
                <a:r>
                  <a:rPr lang="ja-JP" altLang="en-US" sz="1200" b="1" i="0">
                    <a:latin typeface="Cambria Math" panose="02040503050406030204" pitchFamily="18" charset="0"/>
                  </a:rPr>
                  <a:t>𝐦 ̃に基づく</a:t>
                </a:r>
                <a:r>
                  <a:rPr kumimoji="1" lang="en-US" altLang="ja-JP" dirty="0"/>
                  <a:t>embodied margin rate</a:t>
                </a:r>
                <a:r>
                  <a:rPr kumimoji="1" lang="ja-JP" altLang="en-US" dirty="0"/>
                  <a:t>を式</a:t>
                </a:r>
                <a:r>
                  <a:rPr kumimoji="1" lang="en-US" altLang="ja-JP" dirty="0"/>
                  <a:t>(3)</a:t>
                </a:r>
                <a:r>
                  <a:rPr kumimoji="1" lang="ja-JP" altLang="en-US" dirty="0"/>
                  <a:t>のように計算</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式（</a:t>
                </a:r>
                <a:r>
                  <a:rPr kumimoji="1" lang="en-US" altLang="ja-JP" dirty="0"/>
                  <a:t>2</a:t>
                </a:r>
                <a:r>
                  <a:rPr kumimoji="1" lang="ja-JP" altLang="en-US" dirty="0"/>
                  <a:t>）を</a:t>
                </a:r>
                <a:r>
                  <a:rPr lang="en-US" altLang="ja-JP" sz="1200" b="1" i="1" dirty="0">
                    <a:solidFill>
                      <a:schemeClr val="tx1">
                        <a:lumMod val="65000"/>
                        <a:lumOff val="35000"/>
                      </a:schemeClr>
                    </a:solidFill>
                    <a:latin typeface="Calibri" panose="020F0502020204030204" pitchFamily="34" charset="0"/>
                    <a:cs typeface="Calibri" panose="020F0502020204030204" pitchFamily="34" charset="0"/>
                  </a:rPr>
                  <a:t>P</a:t>
                </a:r>
                <a:r>
                  <a:rPr kumimoji="1" lang="en-US" altLang="ja-JP" sz="1200" b="1" i="1" dirty="0">
                    <a:solidFill>
                      <a:schemeClr val="tx1">
                        <a:lumMod val="65000"/>
                        <a:lumOff val="35000"/>
                      </a:schemeClr>
                    </a:solidFill>
                    <a:latin typeface="Calibri" panose="020F0502020204030204" pitchFamily="34" charset="0"/>
                    <a:cs typeface="Calibri" panose="020F0502020204030204" pitchFamily="34" charset="0"/>
                  </a:rPr>
                  <a:t>re-cargo theft scenario</a:t>
                </a:r>
                <a:r>
                  <a:rPr kumimoji="1" lang="ja-JP" altLang="en-US" sz="1200" b="1" i="1" dirty="0">
                    <a:solidFill>
                      <a:schemeClr val="tx1">
                        <a:lumMod val="65000"/>
                        <a:lumOff val="35000"/>
                      </a:schemeClr>
                    </a:solidFill>
                    <a:latin typeface="Calibri" panose="020F0502020204030204" pitchFamily="34" charset="0"/>
                    <a:cs typeface="Calibri" panose="020F0502020204030204" pitchFamily="34" charset="0"/>
                  </a:rPr>
                  <a:t>、</a:t>
                </a:r>
                <a:r>
                  <a:rPr kumimoji="1" lang="ja-JP" altLang="en-US" sz="1200" b="0" i="1" dirty="0">
                    <a:solidFill>
                      <a:schemeClr val="tx1">
                        <a:lumMod val="65000"/>
                        <a:lumOff val="35000"/>
                      </a:schemeClr>
                    </a:solidFill>
                    <a:latin typeface="Calibri" panose="020F0502020204030204" pitchFamily="34" charset="0"/>
                    <a:cs typeface="Calibri" panose="020F0502020204030204" pitchFamily="34" charset="0"/>
                  </a:rPr>
                  <a:t>式（</a:t>
                </a:r>
                <a:r>
                  <a:rPr kumimoji="1" lang="en-US" altLang="ja-JP" sz="1200" b="0" i="1" dirty="0">
                    <a:solidFill>
                      <a:schemeClr val="tx1">
                        <a:lumMod val="65000"/>
                        <a:lumOff val="35000"/>
                      </a:schemeClr>
                    </a:solidFill>
                    <a:latin typeface="Calibri" panose="020F0502020204030204" pitchFamily="34" charset="0"/>
                    <a:cs typeface="Calibri" panose="020F0502020204030204" pitchFamily="34" charset="0"/>
                  </a:rPr>
                  <a:t>3</a:t>
                </a:r>
                <a:r>
                  <a:rPr kumimoji="1" lang="ja-JP" altLang="en-US" sz="1200" b="0" i="1" dirty="0">
                    <a:solidFill>
                      <a:schemeClr val="tx1">
                        <a:lumMod val="65000"/>
                        <a:lumOff val="35000"/>
                      </a:schemeClr>
                    </a:solidFill>
                    <a:latin typeface="Calibri" panose="020F0502020204030204" pitchFamily="34" charset="0"/>
                    <a:cs typeface="Calibri" panose="020F0502020204030204" pitchFamily="34" charset="0"/>
                  </a:rPr>
                  <a:t>）を</a:t>
                </a:r>
                <a:r>
                  <a:rPr lang="en-US" altLang="ja-JP" sz="1200" b="1" i="1" dirty="0">
                    <a:latin typeface="Calibri" panose="020F0502020204030204" pitchFamily="34" charset="0"/>
                    <a:cs typeface="Calibri" panose="020F0502020204030204" pitchFamily="34" charset="0"/>
                  </a:rPr>
                  <a:t>Post</a:t>
                </a:r>
                <a:r>
                  <a:rPr kumimoji="1" lang="en-US" altLang="ja-JP" sz="1200" b="1" i="1" dirty="0">
                    <a:latin typeface="Calibri" panose="020F0502020204030204" pitchFamily="34" charset="0"/>
                    <a:cs typeface="Calibri" panose="020F0502020204030204" pitchFamily="34" charset="0"/>
                  </a:rPr>
                  <a:t>-cargo theft scenario</a:t>
                </a:r>
                <a:r>
                  <a:rPr kumimoji="1" lang="ja-JP" altLang="en-US" sz="1200" b="0" i="1" dirty="0">
                    <a:latin typeface="Calibri" panose="020F0502020204030204" pitchFamily="34" charset="0"/>
                    <a:cs typeface="Calibri" panose="020F0502020204030204" pitchFamily="34" charset="0"/>
                  </a:rPr>
                  <a:t>と設定し、この二つのシナリオにおける</a:t>
                </a:r>
                <a:r>
                  <a:rPr kumimoji="1" lang="en-US" altLang="ja-JP" sz="1200" b="0" i="1" dirty="0">
                    <a:latin typeface="Calibri" panose="020F0502020204030204" pitchFamily="34" charset="0"/>
                    <a:cs typeface="Calibri" panose="020F0502020204030204" pitchFamily="34" charset="0"/>
                  </a:rPr>
                  <a:t>embodied margin rate</a:t>
                </a:r>
                <a:r>
                  <a:rPr kumimoji="1" lang="ja-JP" altLang="en-US" sz="1200" b="0" i="1" dirty="0">
                    <a:latin typeface="Calibri" panose="020F0502020204030204" pitchFamily="34" charset="0"/>
                    <a:cs typeface="Calibri" panose="020F0502020204030204" pitchFamily="34" charset="0"/>
                  </a:rPr>
                  <a:t>を比較することで</a:t>
                </a:r>
                <a:r>
                  <a:rPr kumimoji="1" lang="en-US" altLang="ja-JP" sz="1200" b="0" i="1" dirty="0">
                    <a:latin typeface="Calibri" panose="020F0502020204030204" pitchFamily="34" charset="0"/>
                    <a:cs typeface="Calibri" panose="020F0502020204030204" pitchFamily="34" charset="0"/>
                  </a:rPr>
                  <a:t>cargo theft risk</a:t>
                </a:r>
                <a:r>
                  <a:rPr kumimoji="1" lang="ja-JP" altLang="en-US" sz="1200" b="0" i="1" dirty="0">
                    <a:latin typeface="Calibri" panose="020F0502020204030204" pitchFamily="34" charset="0"/>
                    <a:cs typeface="Calibri" panose="020F0502020204030204" pitchFamily="34" charset="0"/>
                  </a:rPr>
                  <a:t>が価格に与える影響を推計する</a:t>
                </a:r>
                <a:endParaRPr lang="ja-JP" altLang="en-US" sz="1200"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b="0" i="1" dirty="0">
                  <a:solidFill>
                    <a:schemeClr val="tx1">
                      <a:lumMod val="65000"/>
                      <a:lumOff val="35000"/>
                    </a:schemeClr>
                  </a:solidFill>
                </a:endParaRPr>
              </a:p>
              <a:p>
                <a:endParaRPr kumimoji="1" lang="en-US" altLang="ja-JP" dirty="0"/>
              </a:p>
              <a:p>
                <a:br>
                  <a:rPr kumimoji="1" lang="en-US" altLang="ja-JP" dirty="0"/>
                </a:br>
                <a:r>
                  <a:rPr kumimoji="1" lang="en-US" altLang="ja-JP" dirty="0"/>
                  <a:t>Embodied margin rate in Post cargo theft is calculated by m </a:t>
                </a:r>
                <a:r>
                  <a:rPr kumimoji="1" lang="en-US" altLang="ja-JP" dirty="0" err="1"/>
                  <a:t>tilder</a:t>
                </a:r>
                <a:r>
                  <a:rPr kumimoji="1" lang="en-US" altLang="ja-JP" dirty="0"/>
                  <a:t> which reflects margin rate increases due to cargo theft risk in countries  </a:t>
                </a:r>
                <a:br>
                  <a:rPr kumimoji="1" lang="en-US" altLang="ja-JP" dirty="0"/>
                </a:br>
                <a:br>
                  <a:rPr kumimoji="1" lang="en-US" altLang="ja-JP" dirty="0"/>
                </a:br>
                <a:r>
                  <a:rPr kumimoji="1" lang="ja-JP" altLang="en-US" dirty="0"/>
                  <a:t>では具体的な</a:t>
                </a:r>
                <a:r>
                  <a:rPr kumimoji="1" lang="en-US" altLang="ja-JP" dirty="0"/>
                  <a:t>embodied margin rate</a:t>
                </a:r>
                <a:r>
                  <a:rPr kumimoji="1" lang="ja-JP" altLang="en-US" dirty="0"/>
                  <a:t>の計算方法について説明します。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Calibri" panose="020F0502020204030204" pitchFamily="34" charset="0"/>
                    <a:ea typeface="Calibri" panose="020F0502020204030204" pitchFamily="34" charset="0"/>
                    <a:cs typeface="Calibri" panose="020F0502020204030204" pitchFamily="34" charset="0"/>
                  </a:rPr>
                  <a:t>According to input-output identity, we have </a:t>
                </a:r>
                <a:r>
                  <a:rPr lang="ja-JP" altLang="en-US" sz="1200" dirty="0">
                    <a:latin typeface="Calibri" panose="020F0502020204030204" pitchFamily="34" charset="0"/>
                    <a:ea typeface="Calibri" panose="020F0502020204030204" pitchFamily="34" charset="0"/>
                    <a:cs typeface="Calibri" panose="020F0502020204030204" pitchFamily="34" charset="0"/>
                  </a:rPr>
                  <a:t>三つの</a:t>
                </a:r>
                <a:r>
                  <a:rPr lang="en-US" altLang="ja-JP" sz="1200" dirty="0">
                    <a:latin typeface="Calibri" panose="020F0502020204030204" pitchFamily="34" charset="0"/>
                    <a:ea typeface="Calibri" panose="020F0502020204030204" pitchFamily="34" charset="0"/>
                    <a:cs typeface="Calibri" panose="020F0502020204030204" pitchFamily="34" charset="0"/>
                  </a:rPr>
                  <a:t> equations. </a:t>
                </a:r>
                <a:endParaRPr lang="en-US" altLang="ja-JP" sz="1200" b="1" i="1" dirty="0">
                  <a:latin typeface="Calibri" panose="020F0502020204030204" pitchFamily="34" charset="0"/>
                  <a:ea typeface="Calibri" panose="020F0502020204030204" pitchFamily="34" charset="0"/>
                  <a:cs typeface="Calibri" panose="020F0502020204030204" pitchFamily="34" charset="0"/>
                </a:endParaRPr>
              </a:p>
              <a:p>
                <a:r>
                  <a:rPr kumimoji="1" lang="en-US" altLang="ja-JP" dirty="0"/>
                  <a:t>Pb</a:t>
                </a:r>
                <a:r>
                  <a:rPr kumimoji="1" lang="ja-JP" altLang="en-US" dirty="0"/>
                  <a:t>は</a:t>
                </a:r>
                <a:r>
                  <a:rPr kumimoji="1" lang="en-US" altLang="ja-JP" dirty="0"/>
                  <a:t>basic </a:t>
                </a:r>
                <a:r>
                  <a:rPr kumimoji="1" lang="en-US" altLang="ja-JP" dirty="0" err="1"/>
                  <a:t>price,pm</a:t>
                </a:r>
                <a:r>
                  <a:rPr kumimoji="1" lang="ja-JP" altLang="en-US" dirty="0"/>
                  <a:t>は</a:t>
                </a:r>
                <a:r>
                  <a:rPr kumimoji="1" lang="en-US" altLang="ja-JP" dirty="0"/>
                  <a:t>price including margin</a:t>
                </a:r>
                <a:r>
                  <a:rPr kumimoji="1" lang="ja-JP" altLang="en-US" dirty="0"/>
                  <a:t>を表します。</a:t>
                </a:r>
                <a:r>
                  <a:rPr kumimoji="1" lang="en-US" altLang="ja-JP" dirty="0"/>
                  <a:t>M</a:t>
                </a:r>
                <a:r>
                  <a:rPr kumimoji="1" lang="ja-JP" altLang="en-US" dirty="0"/>
                  <a:t>は各国、各産業のマージン率で構成される行列で、これを用いてマージン込みの</a:t>
                </a:r>
                <a:r>
                  <a:rPr kumimoji="1" lang="en-US" altLang="ja-JP" dirty="0"/>
                  <a:t>intermediate input coefficient</a:t>
                </a:r>
                <a:r>
                  <a:rPr kumimoji="1" lang="ja-JP" altLang="en-US" dirty="0"/>
                  <a:t>を計算します。</a:t>
                </a:r>
                <a:endParaRPr kumimoji="1" lang="en-US" altLang="ja-JP" dirty="0"/>
              </a:p>
              <a:p>
                <a:r>
                  <a:rPr kumimoji="1" lang="ja-JP" altLang="en-US" dirty="0"/>
                  <a:t>式</a:t>
                </a:r>
                <a:r>
                  <a:rPr kumimoji="1" lang="en-US" altLang="ja-JP" dirty="0"/>
                  <a:t>2</a:t>
                </a:r>
                <a:r>
                  <a:rPr kumimoji="1" lang="ja-JP" altLang="en-US" dirty="0"/>
                  <a:t>を書き換えると式</a:t>
                </a:r>
                <a:r>
                  <a:rPr kumimoji="1" lang="en-US" altLang="ja-JP" dirty="0"/>
                  <a:t>4</a:t>
                </a:r>
                <a:r>
                  <a:rPr kumimoji="1" lang="ja-JP" altLang="en-US" dirty="0"/>
                  <a:t>が得られます。ここで～を踏まえると、式４はさらに式</a:t>
                </a:r>
                <a:r>
                  <a:rPr kumimoji="1" lang="en-US" altLang="ja-JP" dirty="0"/>
                  <a:t>5</a:t>
                </a:r>
                <a:r>
                  <a:rPr kumimoji="1" lang="ja-JP" altLang="en-US" dirty="0"/>
                  <a:t>のように書き換えられます。これが</a:t>
                </a:r>
                <a:r>
                  <a:rPr kumimoji="1" lang="en-US" altLang="ja-JP" dirty="0"/>
                  <a:t>embodied margin rate</a:t>
                </a:r>
                <a:r>
                  <a:rPr kumimoji="1" lang="ja-JP" altLang="en-US" dirty="0"/>
                  <a:t>を計算する式です。</a:t>
                </a:r>
                <a:endParaRPr kumimoji="1" lang="en-US" altLang="ja-JP" dirty="0"/>
              </a:p>
              <a:p>
                <a:endParaRPr kumimoji="1" lang="en-US" altLang="ja-JP" dirty="0"/>
              </a:p>
            </p:txBody>
          </p:sp>
        </mc:Fallback>
      </mc:AlternateContent>
      <p:sp>
        <p:nvSpPr>
          <p:cNvPr id="4" name="スライド番号プレースホルダー 3">
            <a:extLst>
              <a:ext uri="{FF2B5EF4-FFF2-40B4-BE49-F238E27FC236}">
                <a16:creationId xmlns:a16="http://schemas.microsoft.com/office/drawing/2014/main" id="{11AF292A-7F86-7093-E9DF-0996C1A1AD7D}"/>
              </a:ext>
            </a:extLst>
          </p:cNvPr>
          <p:cNvSpPr>
            <a:spLocks noGrp="1"/>
          </p:cNvSpPr>
          <p:nvPr>
            <p:ph type="sldNum" sz="quarter" idx="5"/>
          </p:nvPr>
        </p:nvSpPr>
        <p:spPr/>
        <p:txBody>
          <a:bodyPr/>
          <a:lstStyle/>
          <a:p>
            <a:fld id="{D08BD991-88C2-44EF-8567-240C29F8D104}" type="slidenum">
              <a:rPr kumimoji="1" lang="ja-JP" altLang="en-US" smtClean="0"/>
              <a:t>5</a:t>
            </a:fld>
            <a:endParaRPr kumimoji="1" lang="ja-JP" altLang="en-US"/>
          </a:p>
        </p:txBody>
      </p:sp>
    </p:spTree>
    <p:extLst>
      <p:ext uri="{BB962C8B-B14F-4D97-AF65-F5344CB8AC3E}">
        <p14:creationId xmlns:p14="http://schemas.microsoft.com/office/powerpoint/2010/main" val="30592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EFA8F-A387-DA1F-06A0-DEED677BF35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F3BC9C0-D81B-3A78-7855-F332A9088612}"/>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582E6F40-1027-BFDC-0EC2-4D9ADF86672D}"/>
                  </a:ext>
                </a:extLst>
              </p:cNvPr>
              <p:cNvSpPr>
                <a:spLocks noGrp="1"/>
              </p:cNvSpPr>
              <p:nvPr>
                <p:ph type="body" idx="1"/>
              </p:nvPr>
            </p:nvSpPr>
            <p:spPr/>
            <p:txBody>
              <a:bodyPr/>
              <a:lstStyle/>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Next, I explain how we set the post-cargo theft scenario.</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post-cargo theft margin rate vector m </a:t>
                </a:r>
                <a:r>
                  <a:rPr kumimoji="1" lang="en-US" altLang="ja-JP" sz="1200" kern="1200" dirty="0" err="1">
                    <a:solidFill>
                      <a:schemeClr val="tx1"/>
                    </a:solidFill>
                    <a:effectLst/>
                    <a:latin typeface="Times New Roman" panose="02020603050405020304" pitchFamily="18" charset="0"/>
                    <a:ea typeface="+mn-ea"/>
                    <a:cs typeface="Times New Roman" panose="02020603050405020304" pitchFamily="18" charset="0"/>
                  </a:rPr>
                  <a:t>tilder</a:t>
                </a:r>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 is estimated through a Monte Carlo simulation with 1,000 trials.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In each trial, for each country, whether cargo theft occurs is determined based on the estimated cargo theft probability.</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If cargo theft is assumed to occur in a country, a uniform 10% increase is applied to the margin rates of that country.</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we adopted this value with </a:t>
                </a:r>
                <a:r>
                  <a:rPr lang="en-US" altLang="ja-JP" dirty="0">
                    <a:latin typeface="Times New Roman" panose="02020603050405020304" pitchFamily="18" charset="0"/>
                    <a:ea typeface="Calibri" panose="020F0502020204030204" pitchFamily="34" charset="0"/>
                    <a:cs typeface="Times New Roman" panose="02020603050405020304" pitchFamily="18" charset="0"/>
                  </a:rPr>
                  <a:t>Based on the estimated increase in shipping costs after piracy shocks.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For example, if cargo theft occurs in the United States, the margin rates of the United States increase by 10%.</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Then, this increased margin rate is applied to transactions originating in the United States.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altLang="ja-JP" dirty="0"/>
              </a:p>
            </p:txBody>
          </p:sp>
        </mc:Choice>
        <mc:Fallback xmlns="">
          <p:sp>
            <p:nvSpPr>
              <p:cNvPr id="3" name="ノート プレースホルダー 2">
                <a:extLst>
                  <a:ext uri="{FF2B5EF4-FFF2-40B4-BE49-F238E27FC236}">
                    <a16:creationId xmlns:a16="http://schemas.microsoft.com/office/drawing/2014/main" id="{582E6F40-1027-BFDC-0EC2-4D9ADF86672D}"/>
                  </a:ext>
                </a:extLst>
              </p:cNvPr>
              <p:cNvSpPr>
                <a:spLocks noGrp="1"/>
              </p:cNvSpPr>
              <p:nvPr>
                <p:ph type="body" idx="1"/>
              </p:nvPr>
            </p:nvSpPr>
            <p:spPr/>
            <p:txBody>
              <a:bodyPr/>
              <a:lstStyle/>
              <a:p>
                <a:r>
                  <a:rPr kumimoji="1" lang="en-US" altLang="ja-JP" dirty="0"/>
                  <a:t>cargo theft</a:t>
                </a:r>
                <a:r>
                  <a:rPr kumimoji="1" lang="ja-JP" altLang="en-US" dirty="0"/>
                  <a:t>によるマージン率の増加を考慮したマージン率</a:t>
                </a:r>
                <a:r>
                  <a:rPr lang="ja-JP" altLang="en-US" sz="1200" b="1" i="0">
                    <a:latin typeface="Cambria Math" panose="02040503050406030204" pitchFamily="18" charset="0"/>
                  </a:rPr>
                  <a:t>𝐦 ̃</a:t>
                </a:r>
                <a:r>
                  <a:rPr lang="ja-JP" altLang="en-US" dirty="0"/>
                  <a:t>は以下のようなモンテカルロシミュレーションによって求められる</a:t>
                </a:r>
                <a:endParaRPr lang="en-US" altLang="ja-JP" dirty="0"/>
              </a:p>
              <a:p>
                <a:r>
                  <a:rPr lang="en-US" altLang="ja-JP" dirty="0"/>
                  <a:t>In trials, for each country, Whether cargo theft occur in the countries is determined based on cargo theft probability</a:t>
                </a:r>
              </a:p>
              <a:p>
                <a:r>
                  <a:rPr lang="en-US" altLang="ja-JP" dirty="0"/>
                  <a:t>Then, If </a:t>
                </a:r>
                <a:r>
                  <a:rPr lang="ja-JP" altLang="en-US" dirty="0"/>
                  <a:t>ある国で</a:t>
                </a:r>
                <a:r>
                  <a:rPr lang="en-US" altLang="ja-JP" dirty="0"/>
                  <a:t>cargo theft</a:t>
                </a:r>
                <a:r>
                  <a:rPr lang="ja-JP" altLang="en-US" dirty="0"/>
                  <a:t>が発生すると判断されたら、</a:t>
                </a:r>
                <a:r>
                  <a:rPr lang="en-US" altLang="ja-JP" dirty="0"/>
                  <a:t>uniform </a:t>
                </a:r>
                <a:r>
                  <a:rPr lang="en-US" altLang="ja-JP" sz="1200" b="1" i="1" u="sng" dirty="0">
                    <a:latin typeface="Calibri" panose="020F0502020204030204" pitchFamily="34" charset="0"/>
                    <a:ea typeface="Calibri" panose="020F0502020204030204" pitchFamily="34" charset="0"/>
                    <a:cs typeface="Calibri" panose="020F0502020204030204" pitchFamily="34" charset="0"/>
                  </a:rPr>
                  <a:t>10% margin rate increase</a:t>
                </a:r>
                <a:r>
                  <a:rPr lang="en-US" altLang="ja-JP" sz="1200" b="1" i="1" dirty="0">
                    <a:latin typeface="Calibri" panose="020F0502020204030204" pitchFamily="34" charset="0"/>
                    <a:ea typeface="Calibri" panose="020F0502020204030204" pitchFamily="34" charset="0"/>
                    <a:cs typeface="Calibri" panose="020F0502020204030204" pitchFamily="34" charset="0"/>
                  </a:rPr>
                  <a:t> is applied</a:t>
                </a:r>
                <a:r>
                  <a:rPr lang="en-US" altLang="ja-JP" dirty="0"/>
                  <a:t> </a:t>
                </a:r>
              </a:p>
              <a:p>
                <a:r>
                  <a:rPr lang="en-US" altLang="ja-JP" dirty="0"/>
                  <a:t>no prior studies have quantified the precise increase in margins attributable to cargo theft, we adopted this value with reference to Besley et al. (2015), who found that shipping costs for dry bulk goods rose by 8–12% following increased piracy activity</a:t>
                </a:r>
              </a:p>
              <a:p>
                <a:r>
                  <a:rPr lang="en-US" altLang="ja-JP" dirty="0"/>
                  <a:t>Then, </a:t>
                </a:r>
                <a:r>
                  <a:rPr lang="en-US" altLang="ja-JP" sz="1200" b="0" i="0" dirty="0">
                    <a:latin typeface="Calibri" panose="020F0502020204030204" pitchFamily="34" charset="0"/>
                    <a:ea typeface="Calibri" panose="020F0502020204030204" pitchFamily="34" charset="0"/>
                    <a:cs typeface="Calibri" panose="020F0502020204030204" pitchFamily="34" charset="0"/>
                  </a:rPr>
                  <a:t>The increased margin rate is applied to transactions  originating from the USA</a:t>
                </a:r>
                <a:endParaRPr lang="en-US" altLang="ja-JP" b="0" i="0" dirty="0"/>
              </a:p>
              <a:p>
                <a:br>
                  <a:rPr lang="en-US" altLang="ja-JP" dirty="0"/>
                </a:br>
                <a:endParaRPr lang="en-US" altLang="ja-JP" dirty="0"/>
              </a:p>
              <a:p>
                <a:r>
                  <a:rPr lang="en-US" altLang="ja-JP" dirty="0"/>
                  <a:t>In trials, for each country, Whether cargo theft occur in the countries is determined based on cargo theft probability estimated previous step</a:t>
                </a:r>
              </a:p>
              <a:p>
                <a:r>
                  <a:rPr lang="en-US" altLang="ja-JP" dirty="0"/>
                  <a:t>If </a:t>
                </a:r>
                <a:r>
                  <a:rPr lang="ja-JP" altLang="en-US" dirty="0"/>
                  <a:t>ある国で</a:t>
                </a:r>
                <a:r>
                  <a:rPr lang="en-US" altLang="ja-JP" dirty="0"/>
                  <a:t>cargo theft</a:t>
                </a:r>
                <a:r>
                  <a:rPr lang="ja-JP" altLang="en-US" dirty="0"/>
                  <a:t>が発生すると判断されたら、</a:t>
                </a:r>
                <a:r>
                  <a:rPr lang="en-US" altLang="ja-JP" dirty="0"/>
                  <a:t>uniform </a:t>
                </a:r>
                <a:r>
                  <a:rPr lang="en-US" altLang="ja-JP" sz="1200" b="1" i="1" u="sng" dirty="0">
                    <a:latin typeface="Calibri" panose="020F0502020204030204" pitchFamily="34" charset="0"/>
                    <a:ea typeface="Calibri" panose="020F0502020204030204" pitchFamily="34" charset="0"/>
                    <a:cs typeface="Calibri" panose="020F0502020204030204" pitchFamily="34" charset="0"/>
                  </a:rPr>
                  <a:t>10% margin rate increase</a:t>
                </a:r>
                <a:r>
                  <a:rPr lang="en-US" altLang="ja-JP" sz="1200" b="1" i="1" dirty="0">
                    <a:latin typeface="Calibri" panose="020F0502020204030204" pitchFamily="34" charset="0"/>
                    <a:ea typeface="Calibri" panose="020F0502020204030204" pitchFamily="34" charset="0"/>
                    <a:cs typeface="Calibri" panose="020F0502020204030204" pitchFamily="34" charset="0"/>
                  </a:rPr>
                  <a:t> is applied </a:t>
                </a:r>
                <a:r>
                  <a:rPr lang="en-US" altLang="ja-JP" sz="1200" b="0" i="0" dirty="0">
                    <a:latin typeface="Calibri" panose="020F0502020204030204" pitchFamily="34" charset="0"/>
                    <a:ea typeface="Calibri" panose="020F0502020204030204" pitchFamily="34" charset="0"/>
                    <a:cs typeface="Calibri" panose="020F0502020204030204" pitchFamily="34" charset="0"/>
                  </a:rPr>
                  <a:t>10%</a:t>
                </a:r>
                <a:r>
                  <a:rPr lang="ja-JP" altLang="en-US" sz="1200" b="0" i="0" dirty="0">
                    <a:latin typeface="Calibri" panose="020F0502020204030204" pitchFamily="34" charset="0"/>
                    <a:ea typeface="Calibri" panose="020F0502020204030204" pitchFamily="34" charset="0"/>
                    <a:cs typeface="Calibri" panose="020F0502020204030204" pitchFamily="34" charset="0"/>
                  </a:rPr>
                  <a:t>の数字は</a:t>
                </a:r>
                <a:r>
                  <a:rPr lang="en-US" altLang="ja-JP" sz="1200" b="1" i="1" dirty="0">
                    <a:latin typeface="Calibri" panose="020F0502020204030204" pitchFamily="34" charset="0"/>
                    <a:ea typeface="Calibri" panose="020F0502020204030204" pitchFamily="34" charset="0"/>
                    <a:cs typeface="Calibri" panose="020F0502020204030204" pitchFamily="34" charset="0"/>
                  </a:rPr>
                  <a:t> </a:t>
                </a:r>
              </a:p>
              <a:p>
                <a:r>
                  <a:rPr lang="en-US" altLang="ja-JP" dirty="0"/>
                  <a:t>no prior studies have quantified the precise increase in margins attributable to cargo theft, we adopted this value with reference to Besley et al. (2015), who found that shipping costs for dry bulk goods rose by 8–12% following increased piracy activity</a:t>
                </a:r>
              </a:p>
              <a:p>
                <a:r>
                  <a:rPr lang="en-US" altLang="ja-JP" dirty="0"/>
                  <a:t>Then, </a:t>
                </a:r>
                <a:r>
                  <a:rPr lang="en-US" altLang="ja-JP" sz="1200" b="0" i="0" dirty="0">
                    <a:latin typeface="Calibri" panose="020F0502020204030204" pitchFamily="34" charset="0"/>
                    <a:ea typeface="Calibri" panose="020F0502020204030204" pitchFamily="34" charset="0"/>
                    <a:cs typeface="Calibri" panose="020F0502020204030204" pitchFamily="34" charset="0"/>
                  </a:rPr>
                  <a:t>The increased margin rate is applied to transactions  originating from the USA</a:t>
                </a:r>
                <a:endParaRPr lang="en-US" altLang="ja-JP" b="0" i="0" dirty="0"/>
              </a:p>
              <a:p>
                <a:endParaRPr lang="en-US" altLang="ja-JP" dirty="0"/>
              </a:p>
              <a:p>
                <a:endParaRPr lang="en-US" altLang="ja-JP" dirty="0"/>
              </a:p>
            </p:txBody>
          </p:sp>
        </mc:Fallback>
      </mc:AlternateContent>
      <p:sp>
        <p:nvSpPr>
          <p:cNvPr id="4" name="スライド番号プレースホルダー 3">
            <a:extLst>
              <a:ext uri="{FF2B5EF4-FFF2-40B4-BE49-F238E27FC236}">
                <a16:creationId xmlns:a16="http://schemas.microsoft.com/office/drawing/2014/main" id="{990F615D-91B7-903C-C2A1-0D53581F9EA3}"/>
              </a:ext>
            </a:extLst>
          </p:cNvPr>
          <p:cNvSpPr>
            <a:spLocks noGrp="1"/>
          </p:cNvSpPr>
          <p:nvPr>
            <p:ph type="sldNum" sz="quarter" idx="5"/>
          </p:nvPr>
        </p:nvSpPr>
        <p:spPr/>
        <p:txBody>
          <a:bodyPr/>
          <a:lstStyle/>
          <a:p>
            <a:fld id="{D08BD991-88C2-44EF-8567-240C29F8D104}" type="slidenum">
              <a:rPr kumimoji="1" lang="ja-JP" altLang="en-US" smtClean="0"/>
              <a:t>6</a:t>
            </a:fld>
            <a:endParaRPr kumimoji="1" lang="ja-JP" altLang="en-US"/>
          </a:p>
        </p:txBody>
      </p:sp>
    </p:spTree>
    <p:extLst>
      <p:ext uri="{BB962C8B-B14F-4D97-AF65-F5344CB8AC3E}">
        <p14:creationId xmlns:p14="http://schemas.microsoft.com/office/powerpoint/2010/main" val="3334250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C5AA8-F32A-4DC0-00C3-A79605E3842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3282CD8-9805-E9B0-6476-50129CDA4BB5}"/>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DE40299E-BAEB-3632-5516-00B68E492E50}"/>
                  </a:ext>
                </a:extLst>
              </p:cNvPr>
              <p:cNvSpPr>
                <a:spLocks noGrp="1"/>
              </p:cNvSpPr>
              <p:nvPr>
                <p:ph type="body" idx="1"/>
              </p:nvPr>
            </p:nvSpPr>
            <p:spPr/>
            <p:txBody>
              <a:bodyPr/>
              <a:lstStyle/>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Next, I will explain how we estimate cargo theft probability.</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we construct a country-level cargo theft risk index as a proxy for cargo theft exposure. The index ranges from 0 to 100.</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index is constructed using three variables.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first is the Logistics Performance Index, or LPI, which captures the quality of logistics.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second is the intentional homicide rate, which reflects general public safety conditions, especially in relation to traditional violent cargo theft.</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third is the criminal networks score from the Organized Crime Index, which captures exposure to more organized and sophisticated forms of cargo theft.</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p:txBody>
          </p:sp>
        </mc:Choice>
        <mc:Fallback xmlns="">
          <p:sp>
            <p:nvSpPr>
              <p:cNvPr id="3" name="ノート プレースホルダー 2">
                <a:extLst>
                  <a:ext uri="{FF2B5EF4-FFF2-40B4-BE49-F238E27FC236}">
                    <a16:creationId xmlns:a16="http://schemas.microsoft.com/office/drawing/2014/main" id="{DE40299E-BAEB-3632-5516-00B68E492E50}"/>
                  </a:ext>
                </a:extLst>
              </p:cNvPr>
              <p:cNvSpPr>
                <a:spLocks noGrp="1"/>
              </p:cNvSpPr>
              <p:nvPr>
                <p:ph type="body" idx="1"/>
              </p:nvPr>
            </p:nvSpPr>
            <p:spPr/>
            <p:txBody>
              <a:bodyPr/>
              <a:lstStyle/>
              <a:p>
                <a:r>
                  <a:rPr lang="en-US" altLang="ja-JP" dirty="0"/>
                  <a:t>Next, cargo theft probability</a:t>
                </a:r>
                <a:r>
                  <a:rPr lang="ja-JP" altLang="en-US" dirty="0"/>
                  <a:t>の推計方法について説明する</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actual cargo theft incident</a:t>
                </a:r>
                <a:r>
                  <a:rPr kumimoji="1" lang="en-US" altLang="ja-JP" sz="1200" kern="1200" dirty="0">
                    <a:solidFill>
                      <a:schemeClr val="tx1"/>
                    </a:solidFill>
                    <a:effectLst/>
                    <a:latin typeface="+mn-lt"/>
                    <a:ea typeface="+mn-ea"/>
                    <a:cs typeface="+mn-cs"/>
                  </a:rPr>
                  <a:t> data</a:t>
                </a:r>
                <a:r>
                  <a:rPr kumimoji="1" lang="ja-JP" altLang="en-US" sz="1200" kern="1200" dirty="0">
                    <a:solidFill>
                      <a:schemeClr val="tx1"/>
                    </a:solidFill>
                    <a:effectLst/>
                    <a:latin typeface="+mn-lt"/>
                    <a:ea typeface="+mn-ea"/>
                    <a:cs typeface="+mn-cs"/>
                  </a:rPr>
                  <a:t>に基づいて</a:t>
                </a:r>
                <a:r>
                  <a:rPr kumimoji="1" lang="en-US" altLang="ja-JP" sz="1200" kern="1200" dirty="0">
                    <a:solidFill>
                      <a:schemeClr val="tx1"/>
                    </a:solidFill>
                    <a:effectLst/>
                    <a:latin typeface="+mn-lt"/>
                    <a:ea typeface="+mn-ea"/>
                    <a:cs typeface="+mn-cs"/>
                  </a:rPr>
                  <a:t>probability</a:t>
                </a:r>
                <a:r>
                  <a:rPr kumimoji="1" lang="ja-JP" altLang="en-US" sz="1200" kern="1200" dirty="0">
                    <a:solidFill>
                      <a:schemeClr val="tx1"/>
                    </a:solidFill>
                    <a:effectLst/>
                    <a:latin typeface="+mn-lt"/>
                    <a:ea typeface="+mn-ea"/>
                    <a:cs typeface="+mn-cs"/>
                  </a:rPr>
                  <a:t>を推計するのが理想だが、</a:t>
                </a:r>
                <a:r>
                  <a:rPr kumimoji="1" lang="en-US" altLang="ja-JP" sz="1200" kern="1200" dirty="0">
                    <a:solidFill>
                      <a:schemeClr val="tx1"/>
                    </a:solidFill>
                    <a:effectLst/>
                    <a:latin typeface="+mn-lt"/>
                    <a:ea typeface="+mn-ea"/>
                    <a:cs typeface="+mn-cs"/>
                  </a:rPr>
                  <a:t>the data is only available for a limited number of regions, such as Europe and North America.</a:t>
                </a:r>
              </a:p>
              <a:p>
                <a:r>
                  <a:rPr lang="ja-JP" altLang="en-US" dirty="0"/>
                  <a:t>したがって、本研究ではいくつかの代理指標に基づいて</a:t>
                </a:r>
                <a:r>
                  <a:rPr lang="en-US" altLang="ja-JP" sz="1200" dirty="0">
                    <a:latin typeface="Calibri" panose="020F0502020204030204" pitchFamily="34" charset="0"/>
                    <a:ea typeface="Calibri" panose="020F0502020204030204" pitchFamily="34" charset="0"/>
                    <a:cs typeface="Calibri" panose="020F0502020204030204" pitchFamily="34" charset="0"/>
                  </a:rPr>
                  <a:t>We construct a country-level cargo theft risk index  (</a:t>
                </a:r>
                <a:r>
                  <a:rPr lang="ja-JP" altLang="en-US" sz="1200" i="0">
                    <a:latin typeface="Cambria Math" panose="02040503050406030204" pitchFamily="18" charset="0"/>
                  </a:rPr>
                  <a:t>𝐶</a:t>
                </a:r>
                <a:r>
                  <a:rPr lang="en-US" altLang="ja-JP" sz="1200" i="0">
                    <a:latin typeface="Cambria Math" panose="02040503050406030204" pitchFamily="18" charset="0"/>
                  </a:rPr>
                  <a:t>𝑅_𝑖  </a:t>
                </a:r>
                <a:r>
                  <a:rPr lang="en-US" altLang="ja-JP" sz="1200" dirty="0">
                    <a:latin typeface="Calibri" panose="020F0502020204030204" pitchFamily="34" charset="0"/>
                    <a:ea typeface="Calibri" panose="020F0502020204030204" pitchFamily="34" charset="0"/>
                    <a:cs typeface="Calibri" panose="020F0502020204030204" pitchFamily="34" charset="0"/>
                  </a:rPr>
                  <a:t>=0 to 100)</a:t>
                </a:r>
                <a:r>
                  <a:rPr lang="ja-JP" altLang="en-US" sz="1200" dirty="0">
                    <a:latin typeface="Calibri" panose="020F0502020204030204" pitchFamily="34" charset="0"/>
                    <a:ea typeface="Calibri" panose="020F0502020204030204" pitchFamily="34" charset="0"/>
                    <a:cs typeface="Calibri" panose="020F0502020204030204" pitchFamily="34" charset="0"/>
                  </a:rPr>
                  <a:t> </a:t>
                </a:r>
                <a:endParaRPr lang="en-US" altLang="ja-JP" dirty="0"/>
              </a:p>
              <a:p>
                <a:r>
                  <a:rPr lang="en-US" altLang="ja-JP" dirty="0"/>
                  <a:t>It is important to note that this probability does not represent the likelihood of a single theft incident occurring in a given country. Rather, it serves as an index for evaluating the relative susceptibility (exposure) of countries to cargo theft. The variables used to estimate this probability include the Logistics Performance Index (LPI) (World Bank, 2023) as a measure of logistics quality, and two public safety-related indicators: the intentional homicide rate per 100,000 population (UNODC, 2025) and the criminal networks score from the Organized Crime Index (GOCI, 2023). This is because </a:t>
                </a:r>
                <a:r>
                  <a:rPr lang="ja-JP" altLang="en-US" dirty="0"/>
                  <a:t>従来型の</a:t>
                </a:r>
                <a:r>
                  <a:rPr lang="en-US" altLang="ja-JP" dirty="0"/>
                  <a:t>violent theft</a:t>
                </a:r>
                <a:r>
                  <a:rPr lang="ja-JP" altLang="en-US" dirty="0"/>
                  <a:t>と</a:t>
                </a:r>
                <a:r>
                  <a:rPr lang="en-US" altLang="ja-JP" dirty="0"/>
                  <a:t>more organized theft</a:t>
                </a:r>
                <a:r>
                  <a:rPr lang="ja-JP" altLang="en-US" dirty="0"/>
                  <a:t>への</a:t>
                </a:r>
                <a:r>
                  <a:rPr lang="en-US" altLang="ja-JP" dirty="0"/>
                  <a:t>exposure</a:t>
                </a:r>
                <a:r>
                  <a:rPr lang="ja-JP" altLang="en-US" dirty="0"/>
                  <a:t>度合いを測るため、</a:t>
                </a:r>
                <a:r>
                  <a:rPr lang="en-US" altLang="ja-JP" dirty="0"/>
                  <a:t>general public security conditions</a:t>
                </a:r>
                <a:r>
                  <a:rPr lang="ja-JP" altLang="en-US" dirty="0"/>
                  <a:t>に加え</a:t>
                </a:r>
                <a:r>
                  <a:rPr lang="en-US" altLang="ja-JP" dirty="0"/>
                  <a:t>we consider that factors criminal networks</a:t>
                </a:r>
                <a:r>
                  <a:rPr lang="ja-JP" altLang="en-US" dirty="0"/>
                  <a:t>の活発具合も変数に採用した。</a:t>
                </a:r>
                <a:br>
                  <a:rPr lang="en-US" altLang="ja-JP" dirty="0"/>
                </a:br>
                <a:r>
                  <a:rPr lang="ja-JP" altLang="en-US" dirty="0"/>
                  <a:t>変数のウエイトについてはこのように設定した</a:t>
                </a:r>
                <a:endParaRPr lang="en-US" altLang="ja-JP" dirty="0"/>
              </a:p>
            </p:txBody>
          </p:sp>
        </mc:Fallback>
      </mc:AlternateContent>
      <p:sp>
        <p:nvSpPr>
          <p:cNvPr id="4" name="スライド番号プレースホルダー 3">
            <a:extLst>
              <a:ext uri="{FF2B5EF4-FFF2-40B4-BE49-F238E27FC236}">
                <a16:creationId xmlns:a16="http://schemas.microsoft.com/office/drawing/2014/main" id="{C387F47A-52E4-588E-68D3-688D1C6A0DEE}"/>
              </a:ext>
            </a:extLst>
          </p:cNvPr>
          <p:cNvSpPr>
            <a:spLocks noGrp="1"/>
          </p:cNvSpPr>
          <p:nvPr>
            <p:ph type="sldNum" sz="quarter" idx="5"/>
          </p:nvPr>
        </p:nvSpPr>
        <p:spPr/>
        <p:txBody>
          <a:bodyPr/>
          <a:lstStyle/>
          <a:p>
            <a:fld id="{D08BD991-88C2-44EF-8567-240C29F8D104}" type="slidenum">
              <a:rPr kumimoji="1" lang="ja-JP" altLang="en-US" smtClean="0"/>
              <a:t>7</a:t>
            </a:fld>
            <a:endParaRPr kumimoji="1" lang="ja-JP" altLang="en-US"/>
          </a:p>
        </p:txBody>
      </p:sp>
    </p:spTree>
    <p:extLst>
      <p:ext uri="{BB962C8B-B14F-4D97-AF65-F5344CB8AC3E}">
        <p14:creationId xmlns:p14="http://schemas.microsoft.com/office/powerpoint/2010/main" val="2359301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D7D53-450F-1C14-EE31-9CE0AE8260C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C2489BA-377D-0471-3394-484629964A6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0A2CB26-3D8E-B69A-B03E-4F5543931649}"/>
              </a:ext>
            </a:extLst>
          </p:cNvPr>
          <p:cNvSpPr>
            <a:spLocks noGrp="1"/>
          </p:cNvSpPr>
          <p:nvPr>
            <p:ph type="body" idx="1"/>
          </p:nvPr>
        </p:nvSpPr>
        <p:spPr/>
        <p:txBody>
          <a:bodyPr/>
          <a:lstStyle/>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Here are the data used in this study.</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We use the OECD Inter-Country Input-Output tables for 2005 and 2019. The data cover 76 countries and 45 sectors.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We also use OECD harmonized supply tables to calculate margin rates by country and sector.</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And these are data used to estimate the cargo theft risk index. </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We focus on 12 sectors that are commonly subject to cargo theft. </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kumimoji="1" lang="ja-JP" altLang="en-US" dirty="0"/>
          </a:p>
        </p:txBody>
      </p:sp>
      <p:sp>
        <p:nvSpPr>
          <p:cNvPr id="4" name="スライド番号プレースホルダー 3">
            <a:extLst>
              <a:ext uri="{FF2B5EF4-FFF2-40B4-BE49-F238E27FC236}">
                <a16:creationId xmlns:a16="http://schemas.microsoft.com/office/drawing/2014/main" id="{4B6AB696-2AF9-36C5-7A7A-017942A2D973}"/>
              </a:ext>
            </a:extLst>
          </p:cNvPr>
          <p:cNvSpPr>
            <a:spLocks noGrp="1"/>
          </p:cNvSpPr>
          <p:nvPr>
            <p:ph type="sldNum" sz="quarter" idx="5"/>
          </p:nvPr>
        </p:nvSpPr>
        <p:spPr/>
        <p:txBody>
          <a:bodyPr/>
          <a:lstStyle/>
          <a:p>
            <a:fld id="{D08BD991-88C2-44EF-8567-240C29F8D104}" type="slidenum">
              <a:rPr kumimoji="1" lang="ja-JP" altLang="en-US" smtClean="0"/>
              <a:t>8</a:t>
            </a:fld>
            <a:endParaRPr kumimoji="1" lang="ja-JP" altLang="en-US"/>
          </a:p>
        </p:txBody>
      </p:sp>
    </p:spTree>
    <p:extLst>
      <p:ext uri="{BB962C8B-B14F-4D97-AF65-F5344CB8AC3E}">
        <p14:creationId xmlns:p14="http://schemas.microsoft.com/office/powerpoint/2010/main" val="1049753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3C2B0-4A5D-9D38-5F0C-95856526676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18A2EF3-A38F-DCC3-BC4B-6AAF175C876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AC83ED-0EB3-C80A-9B30-84B15C9A970B}"/>
              </a:ext>
            </a:extLst>
          </p:cNvPr>
          <p:cNvSpPr>
            <a:spLocks noGrp="1"/>
          </p:cNvSpPr>
          <p:nvPr>
            <p:ph type="body" idx="1"/>
          </p:nvPr>
        </p:nvSpPr>
        <p:spPr/>
        <p:txBody>
          <a:bodyPr/>
          <a:lstStyle/>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Let me move to the result of the cargo theft risk index.</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Countries with relatively high risk are concentrated mainly in Africa and South America for both years .</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top 10 countries in 2019 include following countries.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On the other hand, significant improvements are observed mainly in Eastern Europe and Asia.</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The top 10 countries improved their cargo theft risk index by around 20 points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In the Baltic states and Eastern European countries, the marked decline in cargo theft risk can be associated with the stabilization of society and institutions after the post-Soviet transition, as well as institutional reforms and economic growth related to EU accession.</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In Asia, countries such as China and the Philippines also show improvements in the cargo theft risk index.</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r>
              <a:rPr kumimoji="1" lang="en-US" altLang="ja-JP" sz="1200" kern="1200" dirty="0">
                <a:solidFill>
                  <a:schemeClr val="tx1"/>
                </a:solidFill>
                <a:effectLst/>
                <a:latin typeface="Times New Roman" panose="02020603050405020304" pitchFamily="18" charset="0"/>
                <a:ea typeface="+mn-ea"/>
                <a:cs typeface="Times New Roman" panose="02020603050405020304" pitchFamily="18" charset="0"/>
              </a:rPr>
              <a:t>One possible explanation is increased investment in logistics infrastructure, driven by export-oriented industrialization policies.</a:t>
            </a:r>
            <a:endParaRPr kumimoji="1" lang="ja-JP" altLang="ja-JP"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kumimoji="1" lang="ja-JP" altLang="en-US" dirty="0">
              <a:latin typeface="Times New Roman" panose="02020603050405020304" pitchFamily="18" charset="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134F3EC1-927C-5059-0484-A8C903B0CE1B}"/>
              </a:ext>
            </a:extLst>
          </p:cNvPr>
          <p:cNvSpPr>
            <a:spLocks noGrp="1"/>
          </p:cNvSpPr>
          <p:nvPr>
            <p:ph type="sldNum" sz="quarter" idx="5"/>
          </p:nvPr>
        </p:nvSpPr>
        <p:spPr/>
        <p:txBody>
          <a:bodyPr/>
          <a:lstStyle/>
          <a:p>
            <a:fld id="{D08BD991-88C2-44EF-8567-240C29F8D104}" type="slidenum">
              <a:rPr kumimoji="1" lang="ja-JP" altLang="en-US" smtClean="0"/>
              <a:t>9</a:t>
            </a:fld>
            <a:endParaRPr kumimoji="1" lang="ja-JP" altLang="en-US"/>
          </a:p>
        </p:txBody>
      </p:sp>
    </p:spTree>
    <p:extLst>
      <p:ext uri="{BB962C8B-B14F-4D97-AF65-F5344CB8AC3E}">
        <p14:creationId xmlns:p14="http://schemas.microsoft.com/office/powerpoint/2010/main" val="4180745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779FCA-05C0-D8B3-D2E4-C5B55998B2A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D24DCAE-521A-1CFA-50E5-7719E6BED4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70C6145-AB0D-0EAA-9023-83B49EDD1F52}"/>
              </a:ext>
            </a:extLst>
          </p:cNvPr>
          <p:cNvSpPr>
            <a:spLocks noGrp="1"/>
          </p:cNvSpPr>
          <p:nvPr>
            <p:ph type="dt" sz="half" idx="10"/>
          </p:nvPr>
        </p:nvSpPr>
        <p:spPr/>
        <p:txBody>
          <a:bodyPr/>
          <a:lstStyle/>
          <a:p>
            <a:fld id="{1B2159FE-2EDF-4F9E-8071-63F08A59AA16}" type="datetime1">
              <a:rPr kumimoji="1" lang="ja-JP" altLang="en-US" smtClean="0"/>
              <a:t>2026/6/19</a:t>
            </a:fld>
            <a:endParaRPr kumimoji="1" lang="ja-JP" altLang="en-US"/>
          </a:p>
        </p:txBody>
      </p:sp>
      <p:sp>
        <p:nvSpPr>
          <p:cNvPr id="5" name="フッター プレースホルダー 4">
            <a:extLst>
              <a:ext uri="{FF2B5EF4-FFF2-40B4-BE49-F238E27FC236}">
                <a16:creationId xmlns:a16="http://schemas.microsoft.com/office/drawing/2014/main" id="{141E7467-E437-812B-EAAD-0BF6CDF3D79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4D5D12-184E-E208-1442-B263653CE8D8}"/>
              </a:ext>
            </a:extLst>
          </p:cNvPr>
          <p:cNvSpPr>
            <a:spLocks noGrp="1"/>
          </p:cNvSpPr>
          <p:nvPr>
            <p:ph type="sldNum" sz="quarter" idx="12"/>
          </p:nvPr>
        </p:nvSpPr>
        <p:spPr/>
        <p:txBody>
          <a:bodyPr/>
          <a:lstStyle/>
          <a:p>
            <a:fld id="{06B91B22-E78C-4FFC-92A1-3DDA5B3A2218}" type="slidenum">
              <a:rPr kumimoji="1" lang="ja-JP" altLang="en-US" smtClean="0"/>
              <a:t>‹#›</a:t>
            </a:fld>
            <a:endParaRPr kumimoji="1" lang="ja-JP" altLang="en-US"/>
          </a:p>
        </p:txBody>
      </p:sp>
    </p:spTree>
    <p:extLst>
      <p:ext uri="{BB962C8B-B14F-4D97-AF65-F5344CB8AC3E}">
        <p14:creationId xmlns:p14="http://schemas.microsoft.com/office/powerpoint/2010/main" val="141291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A31EBC-BCEE-14AC-0350-F885D5B4991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5035E52-039B-A897-7C8B-E903898C619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78212E-B953-2D7E-04EE-451FB752645A}"/>
              </a:ext>
            </a:extLst>
          </p:cNvPr>
          <p:cNvSpPr>
            <a:spLocks noGrp="1"/>
          </p:cNvSpPr>
          <p:nvPr>
            <p:ph type="dt" sz="half" idx="10"/>
          </p:nvPr>
        </p:nvSpPr>
        <p:spPr/>
        <p:txBody>
          <a:bodyPr/>
          <a:lstStyle/>
          <a:p>
            <a:fld id="{6CFC3CE4-DE43-4950-B9A9-A730F6E72B19}" type="datetime1">
              <a:rPr kumimoji="1" lang="ja-JP" altLang="en-US" smtClean="0"/>
              <a:t>2026/6/19</a:t>
            </a:fld>
            <a:endParaRPr kumimoji="1" lang="ja-JP" altLang="en-US"/>
          </a:p>
        </p:txBody>
      </p:sp>
      <p:sp>
        <p:nvSpPr>
          <p:cNvPr id="5" name="フッター プレースホルダー 4">
            <a:extLst>
              <a:ext uri="{FF2B5EF4-FFF2-40B4-BE49-F238E27FC236}">
                <a16:creationId xmlns:a16="http://schemas.microsoft.com/office/drawing/2014/main" id="{B7183882-9CEB-4E37-72B2-807F8ED217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13A2881-C21B-A780-0D7B-7B72EEA3F113}"/>
              </a:ext>
            </a:extLst>
          </p:cNvPr>
          <p:cNvSpPr>
            <a:spLocks noGrp="1"/>
          </p:cNvSpPr>
          <p:nvPr>
            <p:ph type="sldNum" sz="quarter" idx="12"/>
          </p:nvPr>
        </p:nvSpPr>
        <p:spPr/>
        <p:txBody>
          <a:bodyPr/>
          <a:lstStyle/>
          <a:p>
            <a:fld id="{06B91B22-E78C-4FFC-92A1-3DDA5B3A2218}" type="slidenum">
              <a:rPr kumimoji="1" lang="ja-JP" altLang="en-US" smtClean="0"/>
              <a:t>‹#›</a:t>
            </a:fld>
            <a:endParaRPr kumimoji="1" lang="ja-JP" altLang="en-US"/>
          </a:p>
        </p:txBody>
      </p:sp>
    </p:spTree>
    <p:extLst>
      <p:ext uri="{BB962C8B-B14F-4D97-AF65-F5344CB8AC3E}">
        <p14:creationId xmlns:p14="http://schemas.microsoft.com/office/powerpoint/2010/main" val="1832094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45FF365-8FB5-D14A-C3E4-26ED3F9D5D4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B105278-B975-E2B0-A774-EE413C94304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69B6959-4F17-48DE-0256-576EAC276218}"/>
              </a:ext>
            </a:extLst>
          </p:cNvPr>
          <p:cNvSpPr>
            <a:spLocks noGrp="1"/>
          </p:cNvSpPr>
          <p:nvPr>
            <p:ph type="dt" sz="half" idx="10"/>
          </p:nvPr>
        </p:nvSpPr>
        <p:spPr/>
        <p:txBody>
          <a:bodyPr/>
          <a:lstStyle/>
          <a:p>
            <a:fld id="{E71E016D-5636-4776-93B4-100E4C65665D}" type="datetime1">
              <a:rPr kumimoji="1" lang="ja-JP" altLang="en-US" smtClean="0"/>
              <a:t>2026/6/19</a:t>
            </a:fld>
            <a:endParaRPr kumimoji="1" lang="ja-JP" altLang="en-US"/>
          </a:p>
        </p:txBody>
      </p:sp>
      <p:sp>
        <p:nvSpPr>
          <p:cNvPr id="5" name="フッター プレースホルダー 4">
            <a:extLst>
              <a:ext uri="{FF2B5EF4-FFF2-40B4-BE49-F238E27FC236}">
                <a16:creationId xmlns:a16="http://schemas.microsoft.com/office/drawing/2014/main" id="{E9734BA8-4073-A924-37FE-6D96FB5C87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72B444C-C21D-D46F-193C-854CE9190F4B}"/>
              </a:ext>
            </a:extLst>
          </p:cNvPr>
          <p:cNvSpPr>
            <a:spLocks noGrp="1"/>
          </p:cNvSpPr>
          <p:nvPr>
            <p:ph type="sldNum" sz="quarter" idx="12"/>
          </p:nvPr>
        </p:nvSpPr>
        <p:spPr/>
        <p:txBody>
          <a:bodyPr/>
          <a:lstStyle/>
          <a:p>
            <a:fld id="{06B91B22-E78C-4FFC-92A1-3DDA5B3A2218}" type="slidenum">
              <a:rPr kumimoji="1" lang="ja-JP" altLang="en-US" smtClean="0"/>
              <a:t>‹#›</a:t>
            </a:fld>
            <a:endParaRPr kumimoji="1" lang="ja-JP" altLang="en-US"/>
          </a:p>
        </p:txBody>
      </p:sp>
    </p:spTree>
    <p:extLst>
      <p:ext uri="{BB962C8B-B14F-4D97-AF65-F5344CB8AC3E}">
        <p14:creationId xmlns:p14="http://schemas.microsoft.com/office/powerpoint/2010/main" val="183838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A687A0-7028-7264-AF51-48461B02F3D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971F261-289B-2C73-1BF8-2013F941B12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EAFC334-2D70-0CBF-3A5B-DDC5A7D9D457}"/>
              </a:ext>
            </a:extLst>
          </p:cNvPr>
          <p:cNvSpPr>
            <a:spLocks noGrp="1"/>
          </p:cNvSpPr>
          <p:nvPr>
            <p:ph type="dt" sz="half" idx="10"/>
          </p:nvPr>
        </p:nvSpPr>
        <p:spPr/>
        <p:txBody>
          <a:bodyPr/>
          <a:lstStyle/>
          <a:p>
            <a:fld id="{B65290F1-E17E-4E5C-9A86-AE59096A35CC}" type="datetime1">
              <a:rPr kumimoji="1" lang="ja-JP" altLang="en-US" smtClean="0"/>
              <a:t>2026/6/19</a:t>
            </a:fld>
            <a:endParaRPr kumimoji="1" lang="ja-JP" altLang="en-US"/>
          </a:p>
        </p:txBody>
      </p:sp>
      <p:sp>
        <p:nvSpPr>
          <p:cNvPr id="5" name="フッター プレースホルダー 4">
            <a:extLst>
              <a:ext uri="{FF2B5EF4-FFF2-40B4-BE49-F238E27FC236}">
                <a16:creationId xmlns:a16="http://schemas.microsoft.com/office/drawing/2014/main" id="{F392CEAC-2A13-4FE7-39E9-ADB83AA94E6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5E9D2D-D4CE-D65D-704B-823FF5DBA797}"/>
              </a:ext>
            </a:extLst>
          </p:cNvPr>
          <p:cNvSpPr>
            <a:spLocks noGrp="1"/>
          </p:cNvSpPr>
          <p:nvPr>
            <p:ph type="sldNum" sz="quarter" idx="12"/>
          </p:nvPr>
        </p:nvSpPr>
        <p:spPr/>
        <p:txBody>
          <a:bodyPr/>
          <a:lstStyle/>
          <a:p>
            <a:fld id="{06B91B22-E78C-4FFC-92A1-3DDA5B3A2218}" type="slidenum">
              <a:rPr kumimoji="1" lang="ja-JP" altLang="en-US" smtClean="0"/>
              <a:t>‹#›</a:t>
            </a:fld>
            <a:endParaRPr kumimoji="1" lang="ja-JP" altLang="en-US"/>
          </a:p>
        </p:txBody>
      </p:sp>
    </p:spTree>
    <p:extLst>
      <p:ext uri="{BB962C8B-B14F-4D97-AF65-F5344CB8AC3E}">
        <p14:creationId xmlns:p14="http://schemas.microsoft.com/office/powerpoint/2010/main" val="295874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A31857-85A4-2D67-EACC-BF5F9762E73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EEA25B-44FB-540B-9D2B-A17168A435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8A3AADE-B70F-98A6-72E3-A0FD7CDD9D64}"/>
              </a:ext>
            </a:extLst>
          </p:cNvPr>
          <p:cNvSpPr>
            <a:spLocks noGrp="1"/>
          </p:cNvSpPr>
          <p:nvPr>
            <p:ph type="dt" sz="half" idx="10"/>
          </p:nvPr>
        </p:nvSpPr>
        <p:spPr/>
        <p:txBody>
          <a:bodyPr/>
          <a:lstStyle/>
          <a:p>
            <a:fld id="{4749743E-768D-42C8-B839-07E48984E1F4}" type="datetime1">
              <a:rPr kumimoji="1" lang="ja-JP" altLang="en-US" smtClean="0"/>
              <a:t>2026/6/19</a:t>
            </a:fld>
            <a:endParaRPr kumimoji="1" lang="ja-JP" altLang="en-US"/>
          </a:p>
        </p:txBody>
      </p:sp>
      <p:sp>
        <p:nvSpPr>
          <p:cNvPr id="5" name="フッター プレースホルダー 4">
            <a:extLst>
              <a:ext uri="{FF2B5EF4-FFF2-40B4-BE49-F238E27FC236}">
                <a16:creationId xmlns:a16="http://schemas.microsoft.com/office/drawing/2014/main" id="{55F81C37-E99C-8083-D4C9-0EECD737770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444E447-6613-787B-7E4B-CB8C9295224C}"/>
              </a:ext>
            </a:extLst>
          </p:cNvPr>
          <p:cNvSpPr>
            <a:spLocks noGrp="1"/>
          </p:cNvSpPr>
          <p:nvPr>
            <p:ph type="sldNum" sz="quarter" idx="12"/>
          </p:nvPr>
        </p:nvSpPr>
        <p:spPr/>
        <p:txBody>
          <a:bodyPr/>
          <a:lstStyle/>
          <a:p>
            <a:fld id="{06B91B22-E78C-4FFC-92A1-3DDA5B3A2218}" type="slidenum">
              <a:rPr kumimoji="1" lang="ja-JP" altLang="en-US" smtClean="0"/>
              <a:t>‹#›</a:t>
            </a:fld>
            <a:endParaRPr kumimoji="1" lang="ja-JP" altLang="en-US"/>
          </a:p>
        </p:txBody>
      </p:sp>
    </p:spTree>
    <p:extLst>
      <p:ext uri="{BB962C8B-B14F-4D97-AF65-F5344CB8AC3E}">
        <p14:creationId xmlns:p14="http://schemas.microsoft.com/office/powerpoint/2010/main" val="112636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AEABEB-46A3-E4B2-8A2E-FD9A64A3456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1BE232B-FB0E-08CD-9959-1031DA0ED38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346849C-5706-5BE2-1F47-74D6D97A16D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DFAD07A-694D-22C2-BD0F-8EB761CBD7CC}"/>
              </a:ext>
            </a:extLst>
          </p:cNvPr>
          <p:cNvSpPr>
            <a:spLocks noGrp="1"/>
          </p:cNvSpPr>
          <p:nvPr>
            <p:ph type="dt" sz="half" idx="10"/>
          </p:nvPr>
        </p:nvSpPr>
        <p:spPr/>
        <p:txBody>
          <a:bodyPr/>
          <a:lstStyle/>
          <a:p>
            <a:fld id="{A44DF646-9753-4230-BA01-44D94F0026CD}" type="datetime1">
              <a:rPr kumimoji="1" lang="ja-JP" altLang="en-US" smtClean="0"/>
              <a:t>2026/6/19</a:t>
            </a:fld>
            <a:endParaRPr kumimoji="1" lang="ja-JP" altLang="en-US"/>
          </a:p>
        </p:txBody>
      </p:sp>
      <p:sp>
        <p:nvSpPr>
          <p:cNvPr id="6" name="フッター プレースホルダー 5">
            <a:extLst>
              <a:ext uri="{FF2B5EF4-FFF2-40B4-BE49-F238E27FC236}">
                <a16:creationId xmlns:a16="http://schemas.microsoft.com/office/drawing/2014/main" id="{583F2B2F-FF1F-AEC0-DDF4-96031B615D9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3F3F4AF-FEE2-E503-E515-B08A5CD11C74}"/>
              </a:ext>
            </a:extLst>
          </p:cNvPr>
          <p:cNvSpPr>
            <a:spLocks noGrp="1"/>
          </p:cNvSpPr>
          <p:nvPr>
            <p:ph type="sldNum" sz="quarter" idx="12"/>
          </p:nvPr>
        </p:nvSpPr>
        <p:spPr/>
        <p:txBody>
          <a:bodyPr/>
          <a:lstStyle/>
          <a:p>
            <a:fld id="{06B91B22-E78C-4FFC-92A1-3DDA5B3A2218}" type="slidenum">
              <a:rPr kumimoji="1" lang="ja-JP" altLang="en-US" smtClean="0"/>
              <a:t>‹#›</a:t>
            </a:fld>
            <a:endParaRPr kumimoji="1" lang="ja-JP" altLang="en-US"/>
          </a:p>
        </p:txBody>
      </p:sp>
    </p:spTree>
    <p:extLst>
      <p:ext uri="{BB962C8B-B14F-4D97-AF65-F5344CB8AC3E}">
        <p14:creationId xmlns:p14="http://schemas.microsoft.com/office/powerpoint/2010/main" val="3224484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21D90C-9936-9A8F-FAF3-F2F7B349203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2D83731-F36C-FE58-69D3-2B7A5BBBC1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E661B38-AC5F-0C56-0BAC-10DD9F00E93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08C1CDB-77C2-146A-90A9-82D8749B47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0F93985-2992-0B00-EAFD-935A1981377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D9301EC-BB26-84D4-E52A-FF68191FD122}"/>
              </a:ext>
            </a:extLst>
          </p:cNvPr>
          <p:cNvSpPr>
            <a:spLocks noGrp="1"/>
          </p:cNvSpPr>
          <p:nvPr>
            <p:ph type="dt" sz="half" idx="10"/>
          </p:nvPr>
        </p:nvSpPr>
        <p:spPr/>
        <p:txBody>
          <a:bodyPr/>
          <a:lstStyle/>
          <a:p>
            <a:fld id="{D125B3C9-7618-409D-BD4C-6AE4CE4A5B01}" type="datetime1">
              <a:rPr kumimoji="1" lang="ja-JP" altLang="en-US" smtClean="0"/>
              <a:t>2026/6/19</a:t>
            </a:fld>
            <a:endParaRPr kumimoji="1" lang="ja-JP" altLang="en-US"/>
          </a:p>
        </p:txBody>
      </p:sp>
      <p:sp>
        <p:nvSpPr>
          <p:cNvPr id="8" name="フッター プレースホルダー 7">
            <a:extLst>
              <a:ext uri="{FF2B5EF4-FFF2-40B4-BE49-F238E27FC236}">
                <a16:creationId xmlns:a16="http://schemas.microsoft.com/office/drawing/2014/main" id="{D5BE0932-2C26-684D-4B73-119F67A00C9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59CDD10-80A4-FF63-65EC-522A1C4C259A}"/>
              </a:ext>
            </a:extLst>
          </p:cNvPr>
          <p:cNvSpPr>
            <a:spLocks noGrp="1"/>
          </p:cNvSpPr>
          <p:nvPr>
            <p:ph type="sldNum" sz="quarter" idx="12"/>
          </p:nvPr>
        </p:nvSpPr>
        <p:spPr/>
        <p:txBody>
          <a:bodyPr/>
          <a:lstStyle/>
          <a:p>
            <a:fld id="{06B91B22-E78C-4FFC-92A1-3DDA5B3A2218}" type="slidenum">
              <a:rPr kumimoji="1" lang="ja-JP" altLang="en-US" smtClean="0"/>
              <a:t>‹#›</a:t>
            </a:fld>
            <a:endParaRPr kumimoji="1" lang="ja-JP" altLang="en-US"/>
          </a:p>
        </p:txBody>
      </p:sp>
    </p:spTree>
    <p:extLst>
      <p:ext uri="{BB962C8B-B14F-4D97-AF65-F5344CB8AC3E}">
        <p14:creationId xmlns:p14="http://schemas.microsoft.com/office/powerpoint/2010/main" val="229006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BF751E-C405-7A7A-86F5-0D1D827C2E8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D4A171C-9FFA-2BBF-3E93-6B73A9C7AAA4}"/>
              </a:ext>
            </a:extLst>
          </p:cNvPr>
          <p:cNvSpPr>
            <a:spLocks noGrp="1"/>
          </p:cNvSpPr>
          <p:nvPr>
            <p:ph type="dt" sz="half" idx="10"/>
          </p:nvPr>
        </p:nvSpPr>
        <p:spPr/>
        <p:txBody>
          <a:bodyPr/>
          <a:lstStyle/>
          <a:p>
            <a:fld id="{A23666BD-07EE-4BC7-BD6E-81D3B3DDC15E}" type="datetime1">
              <a:rPr kumimoji="1" lang="ja-JP" altLang="en-US" smtClean="0"/>
              <a:t>2026/6/19</a:t>
            </a:fld>
            <a:endParaRPr kumimoji="1" lang="ja-JP" altLang="en-US"/>
          </a:p>
        </p:txBody>
      </p:sp>
      <p:sp>
        <p:nvSpPr>
          <p:cNvPr id="4" name="フッター プレースホルダー 3">
            <a:extLst>
              <a:ext uri="{FF2B5EF4-FFF2-40B4-BE49-F238E27FC236}">
                <a16:creationId xmlns:a16="http://schemas.microsoft.com/office/drawing/2014/main" id="{FDA307E2-1A3D-D73F-7490-D56DD773D8E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AF6B1A1-8DAA-E632-F2AF-9CA8558EAB7B}"/>
              </a:ext>
            </a:extLst>
          </p:cNvPr>
          <p:cNvSpPr>
            <a:spLocks noGrp="1"/>
          </p:cNvSpPr>
          <p:nvPr>
            <p:ph type="sldNum" sz="quarter" idx="12"/>
          </p:nvPr>
        </p:nvSpPr>
        <p:spPr/>
        <p:txBody>
          <a:bodyPr/>
          <a:lstStyle/>
          <a:p>
            <a:fld id="{06B91B22-E78C-4FFC-92A1-3DDA5B3A2218}" type="slidenum">
              <a:rPr kumimoji="1" lang="ja-JP" altLang="en-US" smtClean="0"/>
              <a:t>‹#›</a:t>
            </a:fld>
            <a:endParaRPr kumimoji="1" lang="ja-JP" altLang="en-US"/>
          </a:p>
        </p:txBody>
      </p:sp>
    </p:spTree>
    <p:extLst>
      <p:ext uri="{BB962C8B-B14F-4D97-AF65-F5344CB8AC3E}">
        <p14:creationId xmlns:p14="http://schemas.microsoft.com/office/powerpoint/2010/main" val="294879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EBE344C-1649-CCFF-E8B9-5926279E4FED}"/>
              </a:ext>
            </a:extLst>
          </p:cNvPr>
          <p:cNvSpPr>
            <a:spLocks noGrp="1"/>
          </p:cNvSpPr>
          <p:nvPr>
            <p:ph type="dt" sz="half" idx="10"/>
          </p:nvPr>
        </p:nvSpPr>
        <p:spPr/>
        <p:txBody>
          <a:bodyPr/>
          <a:lstStyle/>
          <a:p>
            <a:fld id="{A9B84BC9-8CEF-417D-A376-DB3FC015514B}" type="datetime1">
              <a:rPr kumimoji="1" lang="ja-JP" altLang="en-US" smtClean="0"/>
              <a:t>2026/6/19</a:t>
            </a:fld>
            <a:endParaRPr kumimoji="1" lang="ja-JP" altLang="en-US"/>
          </a:p>
        </p:txBody>
      </p:sp>
      <p:sp>
        <p:nvSpPr>
          <p:cNvPr id="3" name="フッター プレースホルダー 2">
            <a:extLst>
              <a:ext uri="{FF2B5EF4-FFF2-40B4-BE49-F238E27FC236}">
                <a16:creationId xmlns:a16="http://schemas.microsoft.com/office/drawing/2014/main" id="{6890A03F-8C68-D928-368C-7B5C4CECD96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4943B3B-B02C-A6F6-BEC6-10680DCDFE59}"/>
              </a:ext>
            </a:extLst>
          </p:cNvPr>
          <p:cNvSpPr>
            <a:spLocks noGrp="1"/>
          </p:cNvSpPr>
          <p:nvPr>
            <p:ph type="sldNum" sz="quarter" idx="12"/>
          </p:nvPr>
        </p:nvSpPr>
        <p:spPr/>
        <p:txBody>
          <a:bodyPr/>
          <a:lstStyle>
            <a:lvl1pPr>
              <a:defRPr sz="1400">
                <a:solidFill>
                  <a:schemeClr val="tx1"/>
                </a:solidFill>
                <a:latin typeface="Calibri" panose="020F0502020204030204" pitchFamily="34" charset="0"/>
                <a:cs typeface="Calibri" panose="020F0502020204030204" pitchFamily="34" charset="0"/>
              </a:defRPr>
            </a:lvl1pPr>
          </a:lstStyle>
          <a:p>
            <a:fld id="{06B91B22-E78C-4FFC-92A1-3DDA5B3A2218}" type="slidenum">
              <a:rPr lang="ja-JP" altLang="en-US" smtClean="0"/>
              <a:pPr/>
              <a:t>‹#›</a:t>
            </a:fld>
            <a:endParaRPr lang="ja-JP" altLang="en-US" dirty="0"/>
          </a:p>
        </p:txBody>
      </p:sp>
    </p:spTree>
    <p:extLst>
      <p:ext uri="{BB962C8B-B14F-4D97-AF65-F5344CB8AC3E}">
        <p14:creationId xmlns:p14="http://schemas.microsoft.com/office/powerpoint/2010/main" val="379940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8FC427-62B3-0E1D-D930-5E9D9BAC531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AD1E1C5-85DE-95A9-F0F8-E52EC2FD6F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1C5971D-4035-6084-36D2-9DD8230459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8DA489-4446-2A2E-F518-B0207823F750}"/>
              </a:ext>
            </a:extLst>
          </p:cNvPr>
          <p:cNvSpPr>
            <a:spLocks noGrp="1"/>
          </p:cNvSpPr>
          <p:nvPr>
            <p:ph type="dt" sz="half" idx="10"/>
          </p:nvPr>
        </p:nvSpPr>
        <p:spPr/>
        <p:txBody>
          <a:bodyPr/>
          <a:lstStyle/>
          <a:p>
            <a:fld id="{0FF553F2-4898-435A-BB7A-E051B607A815}" type="datetime1">
              <a:rPr kumimoji="1" lang="ja-JP" altLang="en-US" smtClean="0"/>
              <a:t>2026/6/19</a:t>
            </a:fld>
            <a:endParaRPr kumimoji="1" lang="ja-JP" altLang="en-US"/>
          </a:p>
        </p:txBody>
      </p:sp>
      <p:sp>
        <p:nvSpPr>
          <p:cNvPr id="6" name="フッター プレースホルダー 5">
            <a:extLst>
              <a:ext uri="{FF2B5EF4-FFF2-40B4-BE49-F238E27FC236}">
                <a16:creationId xmlns:a16="http://schemas.microsoft.com/office/drawing/2014/main" id="{51769262-6F7E-C6E8-70A9-C1DFD64B38D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199D0E-7EDE-320F-62F5-E8A89A30C41A}"/>
              </a:ext>
            </a:extLst>
          </p:cNvPr>
          <p:cNvSpPr>
            <a:spLocks noGrp="1"/>
          </p:cNvSpPr>
          <p:nvPr>
            <p:ph type="sldNum" sz="quarter" idx="12"/>
          </p:nvPr>
        </p:nvSpPr>
        <p:spPr/>
        <p:txBody>
          <a:bodyPr/>
          <a:lstStyle/>
          <a:p>
            <a:fld id="{06B91B22-E78C-4FFC-92A1-3DDA5B3A2218}" type="slidenum">
              <a:rPr kumimoji="1" lang="ja-JP" altLang="en-US" smtClean="0"/>
              <a:t>‹#›</a:t>
            </a:fld>
            <a:endParaRPr kumimoji="1" lang="ja-JP" altLang="en-US"/>
          </a:p>
        </p:txBody>
      </p:sp>
    </p:spTree>
    <p:extLst>
      <p:ext uri="{BB962C8B-B14F-4D97-AF65-F5344CB8AC3E}">
        <p14:creationId xmlns:p14="http://schemas.microsoft.com/office/powerpoint/2010/main" val="71134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E9279A-2A24-E1CA-4271-699A837226A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FDA65EA-441B-54FD-3C71-FDF40917E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BA3F763-A41E-1D0B-7F4D-6E90E5788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F0FCDC4-9638-DFA0-6866-C4078442BB61}"/>
              </a:ext>
            </a:extLst>
          </p:cNvPr>
          <p:cNvSpPr>
            <a:spLocks noGrp="1"/>
          </p:cNvSpPr>
          <p:nvPr>
            <p:ph type="dt" sz="half" idx="10"/>
          </p:nvPr>
        </p:nvSpPr>
        <p:spPr/>
        <p:txBody>
          <a:bodyPr/>
          <a:lstStyle/>
          <a:p>
            <a:fld id="{CFA57D54-72C9-431F-BFCB-735964F13326}" type="datetime1">
              <a:rPr kumimoji="1" lang="ja-JP" altLang="en-US" smtClean="0"/>
              <a:t>2026/6/19</a:t>
            </a:fld>
            <a:endParaRPr kumimoji="1" lang="ja-JP" altLang="en-US"/>
          </a:p>
        </p:txBody>
      </p:sp>
      <p:sp>
        <p:nvSpPr>
          <p:cNvPr id="6" name="フッター プレースホルダー 5">
            <a:extLst>
              <a:ext uri="{FF2B5EF4-FFF2-40B4-BE49-F238E27FC236}">
                <a16:creationId xmlns:a16="http://schemas.microsoft.com/office/drawing/2014/main" id="{C7BFFDB6-6F75-21F4-2C26-B0E6EBAE56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C936E1F-DE69-A92A-ABBA-5C0BAF9D6E00}"/>
              </a:ext>
            </a:extLst>
          </p:cNvPr>
          <p:cNvSpPr>
            <a:spLocks noGrp="1"/>
          </p:cNvSpPr>
          <p:nvPr>
            <p:ph type="sldNum" sz="quarter" idx="12"/>
          </p:nvPr>
        </p:nvSpPr>
        <p:spPr/>
        <p:txBody>
          <a:bodyPr/>
          <a:lstStyle/>
          <a:p>
            <a:fld id="{06B91B22-E78C-4FFC-92A1-3DDA5B3A2218}" type="slidenum">
              <a:rPr kumimoji="1" lang="ja-JP" altLang="en-US" smtClean="0"/>
              <a:t>‹#›</a:t>
            </a:fld>
            <a:endParaRPr kumimoji="1" lang="ja-JP" altLang="en-US"/>
          </a:p>
        </p:txBody>
      </p:sp>
    </p:spTree>
    <p:extLst>
      <p:ext uri="{BB962C8B-B14F-4D97-AF65-F5344CB8AC3E}">
        <p14:creationId xmlns:p14="http://schemas.microsoft.com/office/powerpoint/2010/main" val="212956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C224DEE-4975-26F8-3390-35F24F711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F9924B2-AADC-63A0-2B14-99A081AC9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9456EA5-5CE0-DF99-350B-1A275BAF60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E3CADC7-FDCB-49FF-A023-71925C876EB0}" type="datetime1">
              <a:rPr kumimoji="1" lang="ja-JP" altLang="en-US" smtClean="0"/>
              <a:t>2026/6/19</a:t>
            </a:fld>
            <a:endParaRPr kumimoji="1" lang="ja-JP" altLang="en-US"/>
          </a:p>
        </p:txBody>
      </p:sp>
      <p:sp>
        <p:nvSpPr>
          <p:cNvPr id="5" name="フッター プレースホルダー 4">
            <a:extLst>
              <a:ext uri="{FF2B5EF4-FFF2-40B4-BE49-F238E27FC236}">
                <a16:creationId xmlns:a16="http://schemas.microsoft.com/office/drawing/2014/main" id="{97899B54-8DBC-6123-135C-551930710D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C4604F4-837C-866B-B286-5F0F554200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B91B22-E78C-4FFC-92A1-3DDA5B3A2218}" type="slidenum">
              <a:rPr kumimoji="1" lang="ja-JP" altLang="en-US" smtClean="0"/>
              <a:t>‹#›</a:t>
            </a:fld>
            <a:endParaRPr kumimoji="1" lang="ja-JP" altLang="en-US"/>
          </a:p>
        </p:txBody>
      </p:sp>
    </p:spTree>
    <p:extLst>
      <p:ext uri="{BB962C8B-B14F-4D97-AF65-F5344CB8AC3E}">
        <p14:creationId xmlns:p14="http://schemas.microsoft.com/office/powerpoint/2010/main" val="1859292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12" Type="http://schemas.openxmlformats.org/officeDocument/2006/relationships/image" Target="../media/image10.svg"/><Relationship Id="rId17" Type="http://schemas.openxmlformats.org/officeDocument/2006/relationships/image" Target="../media/image360.png"/><Relationship Id="rId2" Type="http://schemas.openxmlformats.org/officeDocument/2006/relationships/notesSlide" Target="../notesSlides/notesSlide21.xml"/><Relationship Id="rId16" Type="http://schemas.openxmlformats.org/officeDocument/2006/relationships/image" Target="../media/image200.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9.png"/><Relationship Id="rId5" Type="http://schemas.openxmlformats.org/officeDocument/2006/relationships/image" Target="../media/image5.png"/><Relationship Id="rId15" Type="http://schemas.openxmlformats.org/officeDocument/2006/relationships/image" Target="../media/image190.png"/><Relationship Id="rId10" Type="http://schemas.openxmlformats.org/officeDocument/2006/relationships/image" Target="../media/image140.png"/><Relationship Id="rId4" Type="http://schemas.openxmlformats.org/officeDocument/2006/relationships/image" Target="../media/image1.jpeg"/><Relationship Id="rId9" Type="http://schemas.openxmlformats.org/officeDocument/2006/relationships/image" Target="../media/image37.png"/><Relationship Id="rId14" Type="http://schemas.openxmlformats.org/officeDocument/2006/relationships/image" Target="../media/image180.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18" Type="http://schemas.openxmlformats.org/officeDocument/2006/relationships/image" Target="../media/image38.svg"/><Relationship Id="rId3" Type="http://schemas.openxmlformats.org/officeDocument/2006/relationships/image" Target="../media/image6.png"/><Relationship Id="rId7" Type="http://schemas.openxmlformats.org/officeDocument/2006/relationships/image" Target="../media/image7.png"/><Relationship Id="rId12" Type="http://schemas.openxmlformats.org/officeDocument/2006/relationships/image" Target="../media/image10.svg"/><Relationship Id="rId17" Type="http://schemas.openxmlformats.org/officeDocument/2006/relationships/image" Target="../media/image4.png"/><Relationship Id="rId2" Type="http://schemas.openxmlformats.org/officeDocument/2006/relationships/notesSlide" Target="../notesSlides/notesSlide22.xml"/><Relationship Id="rId16" Type="http://schemas.openxmlformats.org/officeDocument/2006/relationships/image" Target="../media/image230.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9.png"/><Relationship Id="rId5" Type="http://schemas.openxmlformats.org/officeDocument/2006/relationships/image" Target="../media/image5.png"/><Relationship Id="rId15" Type="http://schemas.openxmlformats.org/officeDocument/2006/relationships/image" Target="../media/image221.png"/><Relationship Id="rId10" Type="http://schemas.openxmlformats.org/officeDocument/2006/relationships/image" Target="../media/image211.png"/><Relationship Id="rId4" Type="http://schemas.openxmlformats.org/officeDocument/2006/relationships/image" Target="../media/image1.jpeg"/><Relationship Id="rId9" Type="http://schemas.openxmlformats.org/officeDocument/2006/relationships/image" Target="../media/image37.png"/><Relationship Id="rId14" Type="http://schemas.openxmlformats.org/officeDocument/2006/relationships/image" Target="../media/image180.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0.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8.png"/><Relationship Id="rId5" Type="http://schemas.openxmlformats.org/officeDocument/2006/relationships/image" Target="../media/image16.png"/><Relationship Id="rId10" Type="http://schemas.openxmlformats.org/officeDocument/2006/relationships/image" Target="../media/image27.png"/><Relationship Id="rId4" Type="http://schemas.openxmlformats.org/officeDocument/2006/relationships/image" Target="../media/image15.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13" Type="http://schemas.openxmlformats.org/officeDocument/2006/relationships/image" Target="../media/image32.png"/><Relationship Id="rId3" Type="http://schemas.openxmlformats.org/officeDocument/2006/relationships/image" Target="../media/image1.jpeg"/><Relationship Id="rId7" Type="http://schemas.openxmlformats.org/officeDocument/2006/relationships/image" Target="../media/image12.png"/><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4.png"/><Relationship Id="rId5" Type="http://schemas.openxmlformats.org/officeDocument/2006/relationships/image" Target="../media/image11.png"/><Relationship Id="rId10" Type="http://schemas.openxmlformats.org/officeDocument/2006/relationships/image" Target="../media/image43.png"/><Relationship Id="rId4" Type="http://schemas.openxmlformats.org/officeDocument/2006/relationships/image" Target="../media/image29.png"/><Relationship Id="rId9" Type="http://schemas.openxmlformats.org/officeDocument/2006/relationships/image" Target="../media/image42.pn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0F2701-7828-1AC7-B790-DC3168DD4B04}"/>
              </a:ext>
            </a:extLst>
          </p:cNvPr>
          <p:cNvSpPr>
            <a:spLocks noGrp="1"/>
          </p:cNvSpPr>
          <p:nvPr>
            <p:ph type="ctrTitle"/>
          </p:nvPr>
        </p:nvSpPr>
        <p:spPr>
          <a:xfrm>
            <a:off x="877261" y="1041400"/>
            <a:ext cx="10437478" cy="2387600"/>
          </a:xfrm>
          <a:noFill/>
        </p:spPr>
        <p:txBody>
          <a:bodyPr>
            <a:normAutofit fontScale="90000"/>
          </a:bodyPr>
          <a:lstStyle/>
          <a:p>
            <a:r>
              <a:rPr kumimoji="1" lang="en-US" altLang="ja-JP" dirty="0">
                <a:latin typeface="Calibri" panose="020F0502020204030204" pitchFamily="34" charset="0"/>
                <a:ea typeface="Calibri" panose="020F0502020204030204" pitchFamily="34" charset="0"/>
                <a:cs typeface="Calibri" panose="020F0502020204030204" pitchFamily="34" charset="0"/>
              </a:rPr>
              <a:t>Global Supply Chain Vulnerability to Crime-Related Risk: An Economic Impact Analysis of Cargo Theft</a:t>
            </a: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3" name="字幕 2">
            <a:extLst>
              <a:ext uri="{FF2B5EF4-FFF2-40B4-BE49-F238E27FC236}">
                <a16:creationId xmlns:a16="http://schemas.microsoft.com/office/drawing/2014/main" id="{076DA9F5-D5B6-8285-57A4-533BBAE44637}"/>
              </a:ext>
            </a:extLst>
          </p:cNvPr>
          <p:cNvSpPr>
            <a:spLocks noGrp="1"/>
          </p:cNvSpPr>
          <p:nvPr>
            <p:ph type="subTitle" idx="1"/>
          </p:nvPr>
        </p:nvSpPr>
        <p:spPr>
          <a:xfrm>
            <a:off x="0" y="5202238"/>
            <a:ext cx="9758606" cy="1655762"/>
          </a:xfrm>
        </p:spPr>
        <p:txBody>
          <a:bodyPr>
            <a:normAutofit/>
          </a:bodyPr>
          <a:lstStyle/>
          <a:p>
            <a:r>
              <a:rPr kumimoji="1" lang="ja-JP" altLang="en-US" sz="3200" dirty="0">
                <a:latin typeface="Calibri" panose="020F0502020204030204" pitchFamily="34" charset="0"/>
                <a:ea typeface="ＭＳ Ｐゴシック" panose="020B0600070205080204" pitchFamily="50" charset="-128"/>
                <a:cs typeface="Calibri" panose="020F0502020204030204" pitchFamily="34" charset="0"/>
              </a:rPr>
              <a:t>*</a:t>
            </a:r>
            <a:r>
              <a:rPr lang="en-US" altLang="ja-JP" sz="3200" dirty="0">
                <a:latin typeface="Calibri" panose="020F0502020204030204" pitchFamily="34" charset="0"/>
                <a:ea typeface="Calibri" panose="020F0502020204030204" pitchFamily="34" charset="0"/>
                <a:cs typeface="Calibri" panose="020F0502020204030204" pitchFamily="34" charset="0"/>
              </a:rPr>
              <a:t>Haruka</a:t>
            </a:r>
            <a:r>
              <a:rPr lang="ja-JP" altLang="en-US" sz="3200" dirty="0">
                <a:latin typeface="Calibri" panose="020F0502020204030204" pitchFamily="34" charset="0"/>
                <a:ea typeface="ＭＳ Ｐゴシック" panose="020B0600070205080204" pitchFamily="50" charset="-128"/>
                <a:cs typeface="Calibri" panose="020F0502020204030204" pitchFamily="34" charset="0"/>
              </a:rPr>
              <a:t> </a:t>
            </a:r>
            <a:r>
              <a:rPr lang="en-US" altLang="ja-JP" sz="3200" dirty="0">
                <a:latin typeface="Calibri" panose="020F0502020204030204" pitchFamily="34" charset="0"/>
                <a:ea typeface="Calibri" panose="020F0502020204030204" pitchFamily="34" charset="0"/>
                <a:cs typeface="Calibri" panose="020F0502020204030204" pitchFamily="34" charset="0"/>
              </a:rPr>
              <a:t>Mitoma</a:t>
            </a:r>
            <a:r>
              <a:rPr kumimoji="1" lang="en-US" altLang="ja-JP" sz="3200" baseline="30000" dirty="0">
                <a:latin typeface="Calibri" panose="020F0502020204030204" pitchFamily="34" charset="0"/>
                <a:ea typeface="Calibri" panose="020F0502020204030204" pitchFamily="34" charset="0"/>
                <a:cs typeface="Calibri" panose="020F0502020204030204" pitchFamily="34" charset="0"/>
              </a:rPr>
              <a:t>1</a:t>
            </a:r>
            <a:r>
              <a:rPr kumimoji="1" lang="en-US" altLang="ja-JP" sz="3200" dirty="0">
                <a:latin typeface="Calibri" panose="020F0502020204030204" pitchFamily="34" charset="0"/>
                <a:ea typeface="ＭＳ Ｐゴシック" panose="020B0600070205080204" pitchFamily="50" charset="-128"/>
                <a:cs typeface="Calibri" panose="020F0502020204030204" pitchFamily="34" charset="0"/>
              </a:rPr>
              <a:t>, </a:t>
            </a:r>
            <a:r>
              <a:rPr lang="en-US" altLang="ja-JP" sz="3200" dirty="0">
                <a:latin typeface="Calibri" panose="020F0502020204030204" pitchFamily="34" charset="0"/>
                <a:ea typeface="Calibri" panose="020F0502020204030204" pitchFamily="34" charset="0"/>
                <a:cs typeface="Calibri" panose="020F0502020204030204" pitchFamily="34" charset="0"/>
              </a:rPr>
              <a:t>Norihiko</a:t>
            </a:r>
            <a:r>
              <a:rPr lang="ja-JP" altLang="en-US" sz="3200" dirty="0">
                <a:latin typeface="Calibri" panose="020F0502020204030204" pitchFamily="34" charset="0"/>
                <a:ea typeface="ＭＳ Ｐゴシック" panose="020B0600070205080204" pitchFamily="50" charset="-128"/>
                <a:cs typeface="Calibri" panose="020F0502020204030204" pitchFamily="34" charset="0"/>
              </a:rPr>
              <a:t> </a:t>
            </a:r>
            <a:r>
              <a:rPr lang="en-US" altLang="ja-JP" sz="3200" dirty="0">
                <a:latin typeface="Calibri" panose="020F0502020204030204" pitchFamily="34" charset="0"/>
                <a:ea typeface="Calibri" panose="020F0502020204030204" pitchFamily="34" charset="0"/>
                <a:cs typeface="Calibri" panose="020F0502020204030204" pitchFamily="34" charset="0"/>
              </a:rPr>
              <a:t>Yamano</a:t>
            </a:r>
            <a:r>
              <a:rPr kumimoji="1" lang="en-US" altLang="ja-JP" sz="3200" baseline="30000" dirty="0">
                <a:latin typeface="Calibri" panose="020F0502020204030204" pitchFamily="34" charset="0"/>
                <a:ea typeface="Calibri" panose="020F0502020204030204" pitchFamily="34" charset="0"/>
                <a:cs typeface="Calibri" panose="020F0502020204030204" pitchFamily="34" charset="0"/>
              </a:rPr>
              <a:t>2</a:t>
            </a:r>
            <a:r>
              <a:rPr lang="en-US" altLang="ja-JP" sz="3200" dirty="0">
                <a:latin typeface="Calibri" panose="020F0502020204030204" pitchFamily="34" charset="0"/>
                <a:ea typeface="Calibri" panose="020F0502020204030204" pitchFamily="34" charset="0"/>
                <a:cs typeface="Calibri" panose="020F0502020204030204" pitchFamily="34" charset="0"/>
              </a:rPr>
              <a:t> Shohei</a:t>
            </a:r>
            <a:r>
              <a:rPr lang="ja-JP" altLang="en-US" sz="3200" dirty="0">
                <a:latin typeface="Calibri" panose="020F0502020204030204" pitchFamily="34" charset="0"/>
                <a:ea typeface="ＭＳ Ｐゴシック" panose="020B0600070205080204" pitchFamily="50" charset="-128"/>
                <a:cs typeface="Calibri" panose="020F0502020204030204" pitchFamily="34" charset="0"/>
              </a:rPr>
              <a:t> </a:t>
            </a:r>
            <a:r>
              <a:rPr lang="en-US" altLang="ja-JP" sz="3200" dirty="0">
                <a:latin typeface="Calibri" panose="020F0502020204030204" pitchFamily="34" charset="0"/>
                <a:ea typeface="ＭＳ Ｐゴシック" panose="020B0600070205080204" pitchFamily="50" charset="-128"/>
                <a:cs typeface="Calibri" panose="020F0502020204030204" pitchFamily="34" charset="0"/>
              </a:rPr>
              <a:t>Tokito</a:t>
            </a:r>
            <a:r>
              <a:rPr lang="en-US" altLang="ja-JP" sz="3200" baseline="30000" dirty="0">
                <a:latin typeface="Calibri" panose="020F0502020204030204" pitchFamily="34" charset="0"/>
                <a:ea typeface="Calibri" panose="020F0502020204030204" pitchFamily="34" charset="0"/>
                <a:cs typeface="Calibri" panose="020F0502020204030204" pitchFamily="34" charset="0"/>
              </a:rPr>
              <a:t>3</a:t>
            </a:r>
            <a:br>
              <a:rPr kumimoji="1" lang="en-US" altLang="ja-JP" sz="3200" baseline="30000" dirty="0">
                <a:latin typeface="Calibri" panose="020F0502020204030204" pitchFamily="34" charset="0"/>
                <a:ea typeface="Calibri" panose="020F0502020204030204" pitchFamily="34" charset="0"/>
                <a:cs typeface="Calibri" panose="020F0502020204030204" pitchFamily="34" charset="0"/>
              </a:rPr>
            </a:br>
            <a:r>
              <a:rPr kumimoji="1" lang="en-US" altLang="ja-JP" sz="3200" dirty="0">
                <a:latin typeface="Calibri" panose="020F0502020204030204" pitchFamily="34" charset="0"/>
                <a:ea typeface="Calibri" panose="020F0502020204030204" pitchFamily="34" charset="0"/>
                <a:cs typeface="Calibri" panose="020F0502020204030204" pitchFamily="34" charset="0"/>
              </a:rPr>
              <a:t> </a:t>
            </a:r>
            <a:r>
              <a:rPr kumimoji="1" lang="en-US" altLang="ja-JP" sz="2800" dirty="0">
                <a:latin typeface="Calibri" panose="020F0502020204030204" pitchFamily="34" charset="0"/>
                <a:ea typeface="Calibri" panose="020F0502020204030204" pitchFamily="34" charset="0"/>
                <a:cs typeface="Calibri" panose="020F0502020204030204" pitchFamily="34" charset="0"/>
              </a:rPr>
              <a:t>(1. Hiroshima </a:t>
            </a:r>
            <a:r>
              <a:rPr kumimoji="1" lang="en-US" altLang="ja-JP" sz="2800" dirty="0" err="1">
                <a:latin typeface="Calibri" panose="020F0502020204030204" pitchFamily="34" charset="0"/>
                <a:ea typeface="Calibri" panose="020F0502020204030204" pitchFamily="34" charset="0"/>
                <a:cs typeface="Calibri" panose="020F0502020204030204" pitchFamily="34" charset="0"/>
              </a:rPr>
              <a:t>Shudo</a:t>
            </a:r>
            <a:r>
              <a:rPr kumimoji="1" lang="en-US" altLang="ja-JP" sz="2800" dirty="0">
                <a:latin typeface="Calibri" panose="020F0502020204030204" pitchFamily="34" charset="0"/>
                <a:ea typeface="Calibri" panose="020F0502020204030204" pitchFamily="34" charset="0"/>
                <a:cs typeface="Calibri" panose="020F0502020204030204" pitchFamily="34" charset="0"/>
              </a:rPr>
              <a:t> University, 2. OECD, 3. Yamagata University)</a:t>
            </a:r>
            <a:endParaRPr kumimoji="1" lang="ja-JP" altLang="en-US" sz="2800"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5" name="正方形/長方形 4">
            <a:extLst>
              <a:ext uri="{FF2B5EF4-FFF2-40B4-BE49-F238E27FC236}">
                <a16:creationId xmlns:a16="http://schemas.microsoft.com/office/drawing/2014/main" id="{C56B340F-1331-F0FD-CC25-E72CD90A9108}"/>
              </a:ext>
            </a:extLst>
          </p:cNvPr>
          <p:cNvSpPr/>
          <p:nvPr/>
        </p:nvSpPr>
        <p:spPr>
          <a:xfrm>
            <a:off x="0" y="6287067"/>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テレビゲームの一場面&#10;&#10;AI 生成コンテンツは誤りを含む可能性があります。">
            <a:extLst>
              <a:ext uri="{FF2B5EF4-FFF2-40B4-BE49-F238E27FC236}">
                <a16:creationId xmlns:a16="http://schemas.microsoft.com/office/drawing/2014/main" id="{972946BA-F74E-4C25-32FE-745FCBC2F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1986" y="3347057"/>
            <a:ext cx="4200014" cy="2940010"/>
          </a:xfrm>
          <a:prstGeom prst="rect">
            <a:avLst/>
          </a:prstGeom>
        </p:spPr>
      </p:pic>
    </p:spTree>
    <p:extLst>
      <p:ext uri="{BB962C8B-B14F-4D97-AF65-F5344CB8AC3E}">
        <p14:creationId xmlns:p14="http://schemas.microsoft.com/office/powerpoint/2010/main" val="1488350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80ED3-C3B6-0ACF-C200-71F1DD1F598F}"/>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01451996-5244-912D-2DAE-FB24075B0C85}"/>
              </a:ext>
            </a:extLst>
          </p:cNvPr>
          <p:cNvSpPr/>
          <p:nvPr/>
        </p:nvSpPr>
        <p:spPr>
          <a:xfrm>
            <a:off x="0" y="0"/>
            <a:ext cx="12192000" cy="814575"/>
          </a:xfrm>
          <a:prstGeom prst="rect">
            <a:avLst/>
          </a:prstGeom>
          <a:blipFill>
            <a:blip r:embed="rId3"/>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D8BE345C-2774-9D1A-0E63-8C90D99C9D22}"/>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ACF134A5-2109-BF25-9898-B5C686FC032F}"/>
              </a:ext>
            </a:extLst>
          </p:cNvPr>
          <p:cNvSpPr txBox="1">
            <a:spLocks/>
          </p:cNvSpPr>
          <p:nvPr/>
        </p:nvSpPr>
        <p:spPr>
          <a:xfrm>
            <a:off x="125189" y="64134"/>
            <a:ext cx="12066811"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Results: </a:t>
            </a:r>
            <a:r>
              <a:rPr lang="en-US" altLang="ja-JP" sz="3200" b="1" i="1" dirty="0">
                <a:latin typeface="Calibri" panose="020F0502020204030204" pitchFamily="34" charset="0"/>
                <a:ea typeface="Calibri" panose="020F0502020204030204" pitchFamily="34" charset="0"/>
                <a:cs typeface="Calibri" panose="020F0502020204030204" pitchFamily="34" charset="0"/>
              </a:rPr>
              <a:t>Overall impact of cargo theft on the world economy</a:t>
            </a:r>
            <a:endParaRPr lang="ja-JP" altLang="en-US" sz="3200" b="1" i="1"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22" name="テキスト ボックス 21">
            <a:extLst>
              <a:ext uri="{FF2B5EF4-FFF2-40B4-BE49-F238E27FC236}">
                <a16:creationId xmlns:a16="http://schemas.microsoft.com/office/drawing/2014/main" id="{87C7127D-5DF8-6D73-6761-4386EF6698E7}"/>
              </a:ext>
            </a:extLst>
          </p:cNvPr>
          <p:cNvSpPr txBox="1"/>
          <p:nvPr/>
        </p:nvSpPr>
        <p:spPr>
          <a:xfrm>
            <a:off x="467406" y="3601037"/>
            <a:ext cx="11595639" cy="1384995"/>
          </a:xfrm>
          <a:prstGeom prst="rect">
            <a:avLst/>
          </a:prstGeom>
          <a:noFill/>
        </p:spPr>
        <p:txBody>
          <a:bodyPr wrap="square">
            <a:spAutoFit/>
          </a:bodyPr>
          <a:lstStyle/>
          <a:p>
            <a:pPr marL="457200" indent="-457200">
              <a:buFont typeface="Arial" panose="020B0604020202020204" pitchFamily="34" charset="0"/>
              <a:buChar char="•"/>
            </a:pPr>
            <a:r>
              <a:rPr lang="en-US" altLang="ja-JP" sz="2800" dirty="0">
                <a:latin typeface="Calibri" panose="020F0502020204030204" pitchFamily="34" charset="0"/>
                <a:ea typeface="Calibri" panose="020F0502020204030204" pitchFamily="34" charset="0"/>
                <a:cs typeface="Calibri" panose="020F0502020204030204" pitchFamily="34" charset="0"/>
              </a:rPr>
              <a:t>Cargo theft increased embodied margin rates by approximately </a:t>
            </a:r>
            <a:br>
              <a:rPr lang="en-US" altLang="ja-JP" sz="2800" dirty="0">
                <a:latin typeface="Calibri" panose="020F0502020204030204" pitchFamily="34" charset="0"/>
                <a:ea typeface="Calibri" panose="020F0502020204030204" pitchFamily="34" charset="0"/>
                <a:cs typeface="Calibri" panose="020F0502020204030204" pitchFamily="34" charset="0"/>
              </a:rPr>
            </a:br>
            <a:r>
              <a:rPr lang="en-US" altLang="ja-JP" sz="2800" dirty="0">
                <a:latin typeface="Calibri" panose="020F0502020204030204" pitchFamily="34" charset="0"/>
                <a:ea typeface="Calibri" panose="020F0502020204030204" pitchFamily="34" charset="0"/>
                <a:cs typeface="Calibri" panose="020F0502020204030204" pitchFamily="34" charset="0"/>
              </a:rPr>
              <a:t>2.65% (2005) and 2.97% (2019), corresponding to final product price increases of 0.20% (2005) and 0.24% (2019), respectively</a:t>
            </a:r>
            <a:endParaRPr lang="ja-JP" altLang="en-US" sz="2800" dirty="0"/>
          </a:p>
        </p:txBody>
      </p:sp>
      <p:sp>
        <p:nvSpPr>
          <p:cNvPr id="12" name="テキスト ボックス 11">
            <a:extLst>
              <a:ext uri="{FF2B5EF4-FFF2-40B4-BE49-F238E27FC236}">
                <a16:creationId xmlns:a16="http://schemas.microsoft.com/office/drawing/2014/main" id="{E26E1F9B-7147-FED9-000A-B1584C867471}"/>
              </a:ext>
            </a:extLst>
          </p:cNvPr>
          <p:cNvSpPr txBox="1"/>
          <p:nvPr/>
        </p:nvSpPr>
        <p:spPr>
          <a:xfrm>
            <a:off x="467406" y="5136501"/>
            <a:ext cx="11219086" cy="1384995"/>
          </a:xfrm>
          <a:prstGeom prst="rect">
            <a:avLst/>
          </a:prstGeom>
          <a:noFill/>
        </p:spPr>
        <p:txBody>
          <a:bodyPr wrap="square">
            <a:spAutoFit/>
          </a:bodyPr>
          <a:lstStyle/>
          <a:p>
            <a:pPr marL="457200" indent="-457200">
              <a:buClr>
                <a:schemeClr val="tx1"/>
              </a:buClr>
              <a:buFont typeface="Calibri" panose="020F0502020204030204" pitchFamily="34" charset="0"/>
              <a:buChar char="•"/>
            </a:pPr>
            <a:r>
              <a:rPr lang="en-US" altLang="ja-JP" sz="2800" dirty="0">
                <a:solidFill>
                  <a:srgbClr val="FF0000"/>
                </a:solidFill>
                <a:latin typeface="Calibri" panose="020F0502020204030204" pitchFamily="34" charset="0"/>
                <a:ea typeface="Calibri" panose="020F0502020204030204" pitchFamily="34" charset="0"/>
                <a:cs typeface="Calibri" panose="020F0502020204030204" pitchFamily="34" charset="0"/>
              </a:rPr>
              <a:t>The impacts of cargo theft on margins and prices have increased over time</a:t>
            </a:r>
            <a:r>
              <a:rPr lang="en-US" altLang="ja-JP" sz="2800" dirty="0">
                <a:latin typeface="Calibri" panose="020F0502020204030204" pitchFamily="34" charset="0"/>
                <a:ea typeface="Calibri" panose="020F0502020204030204" pitchFamily="34" charset="0"/>
                <a:cs typeface="Calibri" panose="020F0502020204030204" pitchFamily="34" charset="0"/>
              </a:rPr>
              <a:t>, suggesting that global supply chains have become more exposed </a:t>
            </a:r>
            <a:br>
              <a:rPr lang="en-US" altLang="ja-JP" sz="2800" dirty="0">
                <a:latin typeface="Calibri" panose="020F0502020204030204" pitchFamily="34" charset="0"/>
                <a:ea typeface="Calibri" panose="020F0502020204030204" pitchFamily="34" charset="0"/>
                <a:cs typeface="Calibri" panose="020F0502020204030204" pitchFamily="34" charset="0"/>
              </a:rPr>
            </a:br>
            <a:r>
              <a:rPr lang="en-US" altLang="ja-JP" sz="2800" dirty="0">
                <a:latin typeface="Calibri" panose="020F0502020204030204" pitchFamily="34" charset="0"/>
                <a:ea typeface="Calibri" panose="020F0502020204030204" pitchFamily="34" charset="0"/>
                <a:cs typeface="Calibri" panose="020F0502020204030204" pitchFamily="34" charset="0"/>
              </a:rPr>
              <a:t>to cost pressures associated with cargo theft risk.</a:t>
            </a:r>
            <a:endParaRPr lang="ja-JP" altLang="en-US" sz="2800" dirty="0"/>
          </a:p>
        </p:txBody>
      </p:sp>
      <mc:AlternateContent xmlns:mc="http://schemas.openxmlformats.org/markup-compatibility/2006" xmlns:a14="http://schemas.microsoft.com/office/drawing/2010/main">
        <mc:Choice Requires="a14">
          <p:graphicFrame>
            <p:nvGraphicFramePr>
              <p:cNvPr id="15" name="表 14">
                <a:extLst>
                  <a:ext uri="{FF2B5EF4-FFF2-40B4-BE49-F238E27FC236}">
                    <a16:creationId xmlns:a16="http://schemas.microsoft.com/office/drawing/2014/main" id="{14AC6893-C86F-A234-D135-6E4617759499}"/>
                  </a:ext>
                </a:extLst>
              </p:cNvPr>
              <p:cNvGraphicFramePr>
                <a:graphicFrameLocks noGrp="1"/>
              </p:cNvGraphicFramePr>
              <p:nvPr>
                <p:extLst>
                  <p:ext uri="{D42A27DB-BD31-4B8C-83A1-F6EECF244321}">
                    <p14:modId xmlns:p14="http://schemas.microsoft.com/office/powerpoint/2010/main" val="602902932"/>
                  </p:ext>
                </p:extLst>
              </p:nvPr>
            </p:nvGraphicFramePr>
            <p:xfrm>
              <a:off x="1428331" y="965043"/>
              <a:ext cx="9460525" cy="2417925"/>
            </p:xfrm>
            <a:graphic>
              <a:graphicData uri="http://schemas.openxmlformats.org/drawingml/2006/table">
                <a:tbl>
                  <a:tblPr firstRow="1" firstCol="1" bandRow="1"/>
                  <a:tblGrid>
                    <a:gridCol w="1031977">
                      <a:extLst>
                        <a:ext uri="{9D8B030D-6E8A-4147-A177-3AD203B41FA5}">
                          <a16:colId xmlns:a16="http://schemas.microsoft.com/office/drawing/2014/main" val="79245098"/>
                        </a:ext>
                      </a:extLst>
                    </a:gridCol>
                    <a:gridCol w="1946936">
                      <a:extLst>
                        <a:ext uri="{9D8B030D-6E8A-4147-A177-3AD203B41FA5}">
                          <a16:colId xmlns:a16="http://schemas.microsoft.com/office/drawing/2014/main" val="2068850761"/>
                        </a:ext>
                      </a:extLst>
                    </a:gridCol>
                    <a:gridCol w="1887870">
                      <a:extLst>
                        <a:ext uri="{9D8B030D-6E8A-4147-A177-3AD203B41FA5}">
                          <a16:colId xmlns:a16="http://schemas.microsoft.com/office/drawing/2014/main" val="2677687894"/>
                        </a:ext>
                      </a:extLst>
                    </a:gridCol>
                    <a:gridCol w="2666867">
                      <a:extLst>
                        <a:ext uri="{9D8B030D-6E8A-4147-A177-3AD203B41FA5}">
                          <a16:colId xmlns:a16="http://schemas.microsoft.com/office/drawing/2014/main" val="2625896495"/>
                        </a:ext>
                      </a:extLst>
                    </a:gridCol>
                    <a:gridCol w="1926875">
                      <a:extLst>
                        <a:ext uri="{9D8B030D-6E8A-4147-A177-3AD203B41FA5}">
                          <a16:colId xmlns:a16="http://schemas.microsoft.com/office/drawing/2014/main" val="3282019002"/>
                        </a:ext>
                      </a:extLst>
                    </a:gridCol>
                  </a:tblGrid>
                  <a:tr h="973887">
                    <a:tc>
                      <a:txBody>
                        <a:bodyPr/>
                        <a:lstStyle/>
                        <a:p>
                          <a:pPr algn="ctr">
                            <a:lnSpc>
                              <a:spcPts val="1400"/>
                            </a:lnSpc>
                            <a:spcAft>
                              <a:spcPts val="800"/>
                            </a:spcAft>
                            <a:buNone/>
                          </a:pPr>
                          <a:r>
                            <a:rPr lang="en-US" sz="2000" kern="100">
                              <a:effectLst/>
                              <a:latin typeface="Times New Roman" panose="02020603050405020304" pitchFamily="18" charset="0"/>
                              <a:ea typeface="游明朝" panose="02020400000000000000" pitchFamily="18" charset="-128"/>
                              <a:cs typeface="Times New Roman" panose="02020603050405020304" pitchFamily="18" charset="0"/>
                            </a:rPr>
                            <a:t>Year</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lnSpc>
                              <a:spcPts val="2000"/>
                            </a:lnSpc>
                            <a:spcAft>
                              <a:spcPts val="800"/>
                            </a:spcAft>
                            <a:buNone/>
                          </a:pPr>
                          <a:r>
                            <a:rPr lang="en-US" sz="2000" kern="100" dirty="0">
                              <a:effectLst/>
                              <a:latin typeface="Times New Roman" panose="02020603050405020304" pitchFamily="18" charset="0"/>
                              <a:ea typeface="游明朝" panose="02020400000000000000" pitchFamily="18" charset="-128"/>
                              <a:cs typeface="Times New Roman" panose="02020603050405020304" pitchFamily="18" charset="0"/>
                            </a:rPr>
                            <a:t>Embodied margin rate</a:t>
                          </a:r>
                          <a:br>
                            <a:rPr lang="en-US" sz="2000" kern="100" dirty="0">
                              <a:effectLst/>
                              <a:latin typeface="Times New Roman" panose="02020603050405020304" pitchFamily="18" charset="0"/>
                              <a:ea typeface="游明朝" panose="02020400000000000000" pitchFamily="18" charset="-128"/>
                              <a:cs typeface="Times New Roman" panose="02020603050405020304" pitchFamily="18" charset="0"/>
                            </a:rPr>
                          </a:br>
                          <a:r>
                            <a:rPr lang="en-US" sz="2000" kern="100" dirty="0">
                              <a:effectLst/>
                              <a:latin typeface="Times New Roman" panose="02020603050405020304" pitchFamily="18" charset="0"/>
                              <a:ea typeface="游明朝" panose="02020400000000000000" pitchFamily="18" charset="-128"/>
                              <a:cs typeface="Times New Roman" panose="02020603050405020304" pitchFamily="18" charset="0"/>
                            </a:rPr>
                            <a:t>(pre-theft, %)</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lnSpc>
                              <a:spcPts val="2000"/>
                            </a:lnSpc>
                            <a:spcAft>
                              <a:spcPts val="800"/>
                            </a:spcAft>
                            <a:buNone/>
                          </a:pPr>
                          <a:r>
                            <a:rPr lang="en-US" sz="2000" kern="100" dirty="0">
                              <a:effectLst/>
                              <a:latin typeface="Times New Roman" panose="02020603050405020304" pitchFamily="18" charset="0"/>
                              <a:ea typeface="游明朝" panose="02020400000000000000" pitchFamily="18" charset="-128"/>
                              <a:cs typeface="Times New Roman" panose="02020603050405020304" pitchFamily="18" charset="0"/>
                            </a:rPr>
                            <a:t>Embodied margin rate</a:t>
                          </a:r>
                          <a:br>
                            <a:rPr lang="en-US" sz="2000" kern="100" dirty="0">
                              <a:effectLst/>
                              <a:latin typeface="Times New Roman" panose="02020603050405020304" pitchFamily="18" charset="0"/>
                              <a:ea typeface="游明朝" panose="02020400000000000000" pitchFamily="18" charset="-128"/>
                              <a:cs typeface="Times New Roman" panose="02020603050405020304" pitchFamily="18" charset="0"/>
                            </a:rPr>
                          </a:br>
                          <a:r>
                            <a:rPr lang="en-US" sz="2000" kern="100" dirty="0">
                              <a:effectLst/>
                              <a:latin typeface="Times New Roman" panose="02020603050405020304" pitchFamily="18" charset="0"/>
                              <a:ea typeface="游明朝" panose="02020400000000000000" pitchFamily="18" charset="-128"/>
                              <a:cs typeface="Times New Roman" panose="02020603050405020304" pitchFamily="18" charset="0"/>
                            </a:rPr>
                            <a:t>(post-theft, %) </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lnSpc>
                              <a:spcPts val="2000"/>
                            </a:lnSpc>
                            <a:spcAft>
                              <a:spcPts val="800"/>
                            </a:spcAft>
                            <a:buNone/>
                          </a:pPr>
                          <a:r>
                            <a:rPr lang="en-US" sz="2000" kern="100" dirty="0">
                              <a:effectLst/>
                              <a:latin typeface="Times New Roman" panose="02020603050405020304" pitchFamily="18" charset="0"/>
                              <a:ea typeface="游明朝" panose="02020400000000000000" pitchFamily="18" charset="-128"/>
                              <a:cs typeface="Times New Roman" panose="02020603050405020304" pitchFamily="18" charset="0"/>
                            </a:rPr>
                            <a:t>Embodied margin increase (%)</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lnSpc>
                              <a:spcPts val="2000"/>
                            </a:lnSpc>
                            <a:spcAft>
                              <a:spcPts val="800"/>
                            </a:spcAft>
                            <a:buNone/>
                          </a:pPr>
                          <a:r>
                            <a:rPr lang="en-US" sz="2000" kern="100" dirty="0">
                              <a:effectLst/>
                              <a:latin typeface="Times New Roman" panose="02020603050405020304" pitchFamily="18" charset="0"/>
                              <a:ea typeface="游明朝" panose="02020400000000000000" pitchFamily="18" charset="-128"/>
                              <a:cs typeface="Times New Roman" panose="02020603050405020304" pitchFamily="18" charset="0"/>
                            </a:rPr>
                            <a:t>Price increase (%) </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189951421"/>
                      </a:ext>
                    </a:extLst>
                  </a:tr>
                  <a:tr h="395526">
                    <a:tc>
                      <a:txBody>
                        <a:bodyPr/>
                        <a:lstStyle/>
                        <a:p>
                          <a:pPr>
                            <a:lnSpc>
                              <a:spcPts val="1400"/>
                            </a:lnSpc>
                            <a:spcAft>
                              <a:spcPts val="800"/>
                            </a:spcAft>
                            <a:buNone/>
                          </a:pPr>
                          <a:r>
                            <a:rPr lang="en-US" sz="2000" kern="100">
                              <a:effectLst/>
                              <a:latin typeface="Times New Roman" panose="02020603050405020304" pitchFamily="18" charset="0"/>
                              <a:ea typeface="游明朝" panose="02020400000000000000" pitchFamily="18" charset="-128"/>
                              <a:cs typeface="Times New Roman" panose="02020603050405020304" pitchFamily="18" charset="0"/>
                            </a:rPr>
                            <a:t> </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1200"/>
                            </a:lnSpc>
                            <a:spcAft>
                              <a:spcPts val="800"/>
                            </a:spcAft>
                            <a:buNone/>
                          </a:pPr>
                          <a14:m>
                            <m:oMathPara xmlns:m="http://schemas.openxmlformats.org/officeDocument/2006/math">
                              <m:oMathParaPr>
                                <m:jc m:val="centerGroup"/>
                              </m:oMathParaPr>
                              <m:oMath xmlns:m="http://schemas.openxmlformats.org/officeDocument/2006/math">
                                <m:r>
                                  <a:rPr lang="ja-JP" altLang="en-US" sz="2000" i="1" kern="100">
                                    <a:effectLst/>
                                    <a:latin typeface="Cambria Math" panose="02040503050406030204" pitchFamily="18" charset="0"/>
                                    <a:ea typeface="游明朝" panose="02020400000000000000" pitchFamily="18" charset="-128"/>
                                    <a:cs typeface="Times New Roman" panose="02020603050405020304" pitchFamily="18" charset="0"/>
                                  </a:rPr>
                                  <m:t>𝜇</m:t>
                                </m:r>
                              </m:oMath>
                            </m:oMathPara>
                          </a14:m>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1200"/>
                            </a:lnSpc>
                            <a:spcAft>
                              <a:spcPts val="800"/>
                            </a:spcAft>
                            <a:buNone/>
                          </a:pPr>
                          <a14:m>
                            <m:oMathPara xmlns:m="http://schemas.openxmlformats.org/officeDocument/2006/math">
                              <m:oMathParaPr>
                                <m:jc m:val="centerGroup"/>
                              </m:oMathParaPr>
                              <m:oMath xmlns:m="http://schemas.openxmlformats.org/officeDocument/2006/math">
                                <m:acc>
                                  <m:accPr>
                                    <m:chr m:val="̃"/>
                                    <m:ctrlPr>
                                      <a:rPr lang="ja-JP" altLang="en-US" sz="20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ja-JP" altLang="en-US" sz="2000" i="1" kern="100">
                                        <a:effectLst/>
                                        <a:latin typeface="Cambria Math" panose="02040503050406030204" pitchFamily="18" charset="0"/>
                                        <a:ea typeface="游明朝" panose="02020400000000000000" pitchFamily="18" charset="-128"/>
                                        <a:cs typeface="Times New Roman" panose="02020603050405020304" pitchFamily="18" charset="0"/>
                                      </a:rPr>
                                      <m:t>𝜇</m:t>
                                    </m:r>
                                  </m:e>
                                </m:acc>
                              </m:oMath>
                            </m:oMathPara>
                          </a14:m>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1200"/>
                            </a:lnSpc>
                            <a:spcAft>
                              <a:spcPts val="800"/>
                            </a:spcAft>
                            <a:buNone/>
                          </a:pPr>
                          <a14:m>
                            <m:oMathPara xmlns:m="http://schemas.openxmlformats.org/officeDocument/2006/math">
                              <m:oMathParaPr>
                                <m:jc m:val="centerGroup"/>
                              </m:oMathParaPr>
                              <m:oMath xmlns:m="http://schemas.openxmlformats.org/officeDocument/2006/math">
                                <m:f>
                                  <m:fPr>
                                    <m:type m:val="lin"/>
                                    <m:ctrlPr>
                                      <a:rPr lang="ja-JP" altLang="en-US"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d>
                                      <m:dPr>
                                        <m:ctrlPr>
                                          <a:rPr lang="ja-JP" altLang="en-US" sz="2000" i="1" kern="100">
                                            <a:effectLst/>
                                            <a:latin typeface="Cambria Math" panose="02040503050406030204" pitchFamily="18" charset="0"/>
                                            <a:ea typeface="Cambria Math" panose="02040503050406030204" pitchFamily="18" charset="0"/>
                                            <a:cs typeface="Times New Roman" panose="02020603050405020304" pitchFamily="18" charset="0"/>
                                          </a:rPr>
                                        </m:ctrlPr>
                                      </m:dPr>
                                      <m:e>
                                        <m:acc>
                                          <m:accPr>
                                            <m:chr m:val="̃"/>
                                            <m:ctrlPr>
                                              <a:rPr lang="ja-JP" altLang="en-US" sz="20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ja-JP" altLang="en-US" sz="2000" i="1" kern="100">
                                                <a:effectLst/>
                                                <a:latin typeface="Cambria Math" panose="02040503050406030204" pitchFamily="18" charset="0"/>
                                                <a:ea typeface="游明朝" panose="02020400000000000000" pitchFamily="18" charset="-128"/>
                                                <a:cs typeface="Times New Roman" panose="02020603050405020304" pitchFamily="18" charset="0"/>
                                              </a:rPr>
                                              <m:t>𝜇</m:t>
                                            </m:r>
                                          </m:e>
                                        </m:acc>
                                        <m:r>
                                          <a:rPr lang="ja-JP" altLang="en-US" sz="20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ja-JP" altLang="en-US" sz="2000" i="1" kern="100">
                                            <a:effectLst/>
                                            <a:latin typeface="Cambria Math" panose="02040503050406030204" pitchFamily="18" charset="0"/>
                                            <a:ea typeface="游明朝" panose="02020400000000000000" pitchFamily="18" charset="-128"/>
                                            <a:cs typeface="Times New Roman" panose="02020603050405020304" pitchFamily="18" charset="0"/>
                                          </a:rPr>
                                          <m:t>𝜇</m:t>
                                        </m:r>
                                      </m:e>
                                    </m:d>
                                  </m:num>
                                  <m:den>
                                    <m:r>
                                      <a:rPr lang="ja-JP" altLang="en-US" sz="2000" i="1" kern="100">
                                        <a:effectLst/>
                                        <a:latin typeface="Cambria Math" panose="02040503050406030204" pitchFamily="18" charset="0"/>
                                        <a:ea typeface="游明朝" panose="02020400000000000000" pitchFamily="18" charset="-128"/>
                                        <a:cs typeface="Times New Roman" panose="02020603050405020304" pitchFamily="18" charset="0"/>
                                      </a:rPr>
                                      <m:t>𝜇</m:t>
                                    </m:r>
                                  </m:den>
                                </m:f>
                              </m:oMath>
                            </m:oMathPara>
                          </a14:m>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1200"/>
                            </a:lnSpc>
                            <a:spcAft>
                              <a:spcPts val="800"/>
                            </a:spcAft>
                            <a:buNone/>
                          </a:pPr>
                          <a14:m>
                            <m:oMathPara xmlns:m="http://schemas.openxmlformats.org/officeDocument/2006/math">
                              <m:oMathParaPr>
                                <m:jc m:val="centerGroup"/>
                              </m:oMathParaPr>
                              <m:oMath xmlns:m="http://schemas.openxmlformats.org/officeDocument/2006/math">
                                <m:f>
                                  <m:fPr>
                                    <m:type m:val="lin"/>
                                    <m:ctrlPr>
                                      <a:rPr lang="ja-JP" altLang="en-US"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d>
                                      <m:dPr>
                                        <m:ctrlPr>
                                          <a:rPr lang="ja-JP" altLang="en-US" sz="2000" i="1" kern="100">
                                            <a:effectLst/>
                                            <a:latin typeface="Cambria Math" panose="02040503050406030204" pitchFamily="18" charset="0"/>
                                            <a:ea typeface="Cambria Math" panose="02040503050406030204" pitchFamily="18" charset="0"/>
                                            <a:cs typeface="Times New Roman" panose="02020603050405020304" pitchFamily="18" charset="0"/>
                                          </a:rPr>
                                        </m:ctrlPr>
                                      </m:dPr>
                                      <m:e>
                                        <m:acc>
                                          <m:accPr>
                                            <m:chr m:val="̃"/>
                                            <m:ctrlPr>
                                              <a:rPr lang="ja-JP" altLang="en-US" sz="20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ja-JP" altLang="en-US" sz="2000" i="1" kern="100">
                                                <a:effectLst/>
                                                <a:latin typeface="Cambria Math" panose="02040503050406030204" pitchFamily="18" charset="0"/>
                                                <a:ea typeface="游明朝" panose="02020400000000000000" pitchFamily="18" charset="-128"/>
                                                <a:cs typeface="Times New Roman" panose="02020603050405020304" pitchFamily="18" charset="0"/>
                                              </a:rPr>
                                              <m:t>𝜇</m:t>
                                            </m:r>
                                          </m:e>
                                        </m:acc>
                                        <m:r>
                                          <a:rPr lang="ja-JP" altLang="en-US" sz="20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ja-JP" altLang="en-US" sz="2000" i="1" kern="100">
                                            <a:effectLst/>
                                            <a:latin typeface="Cambria Math" panose="02040503050406030204" pitchFamily="18" charset="0"/>
                                            <a:ea typeface="游明朝" panose="02020400000000000000" pitchFamily="18" charset="-128"/>
                                            <a:cs typeface="Times New Roman" panose="02020603050405020304" pitchFamily="18" charset="0"/>
                                          </a:rPr>
                                          <m:t>𝜇</m:t>
                                        </m:r>
                                      </m:e>
                                    </m:d>
                                  </m:num>
                                  <m:den>
                                    <m:d>
                                      <m:dPr>
                                        <m:ctrlPr>
                                          <a:rPr lang="ja-JP" altLang="en-US" sz="20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000" i="1" kern="100">
                                            <a:effectLst/>
                                            <a:latin typeface="Cambria Math" panose="02040503050406030204" pitchFamily="18" charset="0"/>
                                            <a:ea typeface="游明朝" panose="02020400000000000000" pitchFamily="18" charset="-128"/>
                                            <a:cs typeface="Times New Roman" panose="02020603050405020304" pitchFamily="18" charset="0"/>
                                          </a:rPr>
                                          <m:t>1+</m:t>
                                        </m:r>
                                        <m:r>
                                          <a:rPr lang="ja-JP" altLang="en-US" sz="2000" i="1" kern="100">
                                            <a:effectLst/>
                                            <a:latin typeface="Cambria Math" panose="02040503050406030204" pitchFamily="18" charset="0"/>
                                            <a:ea typeface="游明朝" panose="02020400000000000000" pitchFamily="18" charset="-128"/>
                                            <a:cs typeface="Times New Roman" panose="02020603050405020304" pitchFamily="18" charset="0"/>
                                          </a:rPr>
                                          <m:t>𝜇</m:t>
                                        </m:r>
                                      </m:e>
                                    </m:d>
                                  </m:den>
                                </m:f>
                              </m:oMath>
                            </m:oMathPara>
                          </a14:m>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6649138"/>
                      </a:ext>
                    </a:extLst>
                  </a:tr>
                  <a:tr h="449022">
                    <a:tc>
                      <a:txBody>
                        <a:bodyPr/>
                        <a:lstStyle/>
                        <a:p>
                          <a:pPr>
                            <a:lnSpc>
                              <a:spcPct val="200000"/>
                            </a:lnSpc>
                            <a:spcAft>
                              <a:spcPts val="800"/>
                            </a:spcAft>
                            <a:buNone/>
                          </a:pPr>
                          <a:r>
                            <a:rPr lang="en-US" sz="2000" kern="100">
                              <a:effectLst/>
                              <a:latin typeface="Times New Roman" panose="02020603050405020304" pitchFamily="18" charset="0"/>
                              <a:ea typeface="游明朝" panose="02020400000000000000" pitchFamily="18" charset="-128"/>
                              <a:cs typeface="Times New Roman" panose="02020603050405020304" pitchFamily="18" charset="0"/>
                            </a:rPr>
                            <a:t>2005</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a:lnSpc>
                              <a:spcPct val="200000"/>
                            </a:lnSpc>
                            <a:spcAft>
                              <a:spcPts val="800"/>
                            </a:spcAft>
                            <a:buNone/>
                          </a:pPr>
                          <a:r>
                            <a:rPr lang="en-US" sz="2000" kern="100">
                              <a:effectLst/>
                              <a:latin typeface="Times New Roman" panose="02020603050405020304" pitchFamily="18" charset="0"/>
                              <a:ea typeface="游明朝" panose="02020400000000000000" pitchFamily="18" charset="-128"/>
                              <a:cs typeface="Times New Roman" panose="02020603050405020304" pitchFamily="18" charset="0"/>
                            </a:rPr>
                            <a:t>8.50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a:lnSpc>
                              <a:spcPct val="200000"/>
                            </a:lnSpc>
                            <a:spcAft>
                              <a:spcPts val="800"/>
                            </a:spcAft>
                            <a:buNone/>
                          </a:pPr>
                          <a:r>
                            <a:rPr lang="en-US" sz="2000" kern="100">
                              <a:effectLst/>
                              <a:latin typeface="Times New Roman" panose="02020603050405020304" pitchFamily="18" charset="0"/>
                              <a:ea typeface="游明朝" panose="02020400000000000000" pitchFamily="18" charset="-128"/>
                              <a:cs typeface="Times New Roman" panose="02020603050405020304" pitchFamily="18" charset="0"/>
                            </a:rPr>
                            <a:t>8.73</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a:lnSpc>
                              <a:spcPct val="200000"/>
                            </a:lnSpc>
                            <a:spcAft>
                              <a:spcPts val="800"/>
                            </a:spcAft>
                            <a:buNone/>
                          </a:pPr>
                          <a:r>
                            <a:rPr lang="en-US" sz="2000" kern="100">
                              <a:effectLst/>
                              <a:latin typeface="Times New Roman" panose="02020603050405020304" pitchFamily="18" charset="0"/>
                              <a:ea typeface="游明朝" panose="02020400000000000000" pitchFamily="18" charset="-128"/>
                              <a:cs typeface="Times New Roman" panose="02020603050405020304" pitchFamily="18" charset="0"/>
                            </a:rPr>
                            <a:t>2.65</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a:lnSpc>
                              <a:spcPct val="200000"/>
                            </a:lnSpc>
                            <a:spcAft>
                              <a:spcPts val="800"/>
                            </a:spcAft>
                            <a:buNone/>
                          </a:pPr>
                          <a:r>
                            <a:rPr lang="en-US" sz="2000" kern="100">
                              <a:effectLst/>
                              <a:latin typeface="Times New Roman" panose="02020603050405020304" pitchFamily="18" charset="0"/>
                              <a:ea typeface="游明朝" panose="02020400000000000000" pitchFamily="18" charset="-128"/>
                              <a:cs typeface="Times New Roman" panose="02020603050405020304" pitchFamily="18" charset="0"/>
                            </a:rPr>
                            <a:t>0.20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898329213"/>
                      </a:ext>
                    </a:extLst>
                  </a:tr>
                  <a:tr h="449022">
                    <a:tc>
                      <a:txBody>
                        <a:bodyPr/>
                        <a:lstStyle/>
                        <a:p>
                          <a:pPr>
                            <a:lnSpc>
                              <a:spcPct val="200000"/>
                            </a:lnSpc>
                            <a:spcAft>
                              <a:spcPts val="800"/>
                            </a:spcAft>
                            <a:buNone/>
                          </a:pPr>
                          <a:r>
                            <a:rPr lang="en-US" sz="2000" kern="100">
                              <a:effectLst/>
                              <a:latin typeface="Times New Roman" panose="02020603050405020304" pitchFamily="18" charset="0"/>
                              <a:ea typeface="游明朝" panose="02020400000000000000" pitchFamily="18" charset="-128"/>
                              <a:cs typeface="Times New Roman" panose="02020603050405020304" pitchFamily="18" charset="0"/>
                            </a:rPr>
                            <a:t>2019</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a:lnSpc>
                              <a:spcPct val="200000"/>
                            </a:lnSpc>
                            <a:spcAft>
                              <a:spcPts val="800"/>
                            </a:spcAft>
                            <a:buNone/>
                          </a:pPr>
                          <a:r>
                            <a:rPr lang="en-US" sz="2000" kern="100">
                              <a:effectLst/>
                              <a:latin typeface="Times New Roman" panose="02020603050405020304" pitchFamily="18" charset="0"/>
                              <a:ea typeface="游明朝" panose="02020400000000000000" pitchFamily="18" charset="-128"/>
                              <a:cs typeface="Times New Roman" panose="02020603050405020304" pitchFamily="18" charset="0"/>
                            </a:rPr>
                            <a:t>8.68</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a:lnSpc>
                              <a:spcPct val="200000"/>
                            </a:lnSpc>
                            <a:spcAft>
                              <a:spcPts val="800"/>
                            </a:spcAft>
                            <a:buNone/>
                          </a:pPr>
                          <a:r>
                            <a:rPr lang="en-US" sz="2000" kern="100">
                              <a:effectLst/>
                              <a:latin typeface="Times New Roman" panose="02020603050405020304" pitchFamily="18" charset="0"/>
                              <a:ea typeface="游明朝" panose="02020400000000000000" pitchFamily="18" charset="-128"/>
                              <a:cs typeface="Times New Roman" panose="02020603050405020304" pitchFamily="18" charset="0"/>
                            </a:rPr>
                            <a:t>8.94</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a:lnSpc>
                              <a:spcPct val="200000"/>
                            </a:lnSpc>
                            <a:spcAft>
                              <a:spcPts val="800"/>
                            </a:spcAft>
                            <a:buNone/>
                          </a:pPr>
                          <a:r>
                            <a:rPr lang="en-US" sz="2000" kern="100">
                              <a:effectLst/>
                              <a:latin typeface="Times New Roman" panose="02020603050405020304" pitchFamily="18" charset="0"/>
                              <a:ea typeface="游明朝" panose="02020400000000000000" pitchFamily="18" charset="-128"/>
                              <a:cs typeface="Times New Roman" panose="02020603050405020304" pitchFamily="18" charset="0"/>
                            </a:rPr>
                            <a:t>2.97</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a:lnSpc>
                              <a:spcPct val="200000"/>
                            </a:lnSpc>
                            <a:spcAft>
                              <a:spcPts val="800"/>
                            </a:spcAft>
                            <a:buNone/>
                          </a:pPr>
                          <a:r>
                            <a:rPr lang="en-US" sz="2000" kern="100" dirty="0">
                              <a:effectLst/>
                              <a:latin typeface="Times New Roman" panose="02020603050405020304" pitchFamily="18" charset="0"/>
                              <a:ea typeface="游明朝" panose="02020400000000000000" pitchFamily="18" charset="-128"/>
                              <a:cs typeface="Times New Roman" panose="02020603050405020304" pitchFamily="18" charset="0"/>
                            </a:rPr>
                            <a:t>0.24</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8224318"/>
                      </a:ext>
                    </a:extLst>
                  </a:tr>
                </a:tbl>
              </a:graphicData>
            </a:graphic>
          </p:graphicFrame>
        </mc:Choice>
        <mc:Fallback xmlns="">
          <p:graphicFrame>
            <p:nvGraphicFramePr>
              <p:cNvPr id="15" name="表 14">
                <a:extLst>
                  <a:ext uri="{FF2B5EF4-FFF2-40B4-BE49-F238E27FC236}">
                    <a16:creationId xmlns:a16="http://schemas.microsoft.com/office/drawing/2014/main" id="{14AC6893-C86F-A234-D135-6E4617759499}"/>
                  </a:ext>
                </a:extLst>
              </p:cNvPr>
              <p:cNvGraphicFramePr>
                <a:graphicFrameLocks noGrp="1"/>
              </p:cNvGraphicFramePr>
              <p:nvPr>
                <p:extLst>
                  <p:ext uri="{D42A27DB-BD31-4B8C-83A1-F6EECF244321}">
                    <p14:modId xmlns:p14="http://schemas.microsoft.com/office/powerpoint/2010/main" val="602902932"/>
                  </p:ext>
                </p:extLst>
              </p:nvPr>
            </p:nvGraphicFramePr>
            <p:xfrm>
              <a:off x="1428331" y="965043"/>
              <a:ext cx="9460525" cy="2417925"/>
            </p:xfrm>
            <a:graphic>
              <a:graphicData uri="http://schemas.openxmlformats.org/drawingml/2006/table">
                <a:tbl>
                  <a:tblPr firstRow="1" firstCol="1" bandRow="1"/>
                  <a:tblGrid>
                    <a:gridCol w="1031977">
                      <a:extLst>
                        <a:ext uri="{9D8B030D-6E8A-4147-A177-3AD203B41FA5}">
                          <a16:colId xmlns:a16="http://schemas.microsoft.com/office/drawing/2014/main" val="79245098"/>
                        </a:ext>
                      </a:extLst>
                    </a:gridCol>
                    <a:gridCol w="1946936">
                      <a:extLst>
                        <a:ext uri="{9D8B030D-6E8A-4147-A177-3AD203B41FA5}">
                          <a16:colId xmlns:a16="http://schemas.microsoft.com/office/drawing/2014/main" val="2068850761"/>
                        </a:ext>
                      </a:extLst>
                    </a:gridCol>
                    <a:gridCol w="1887870">
                      <a:extLst>
                        <a:ext uri="{9D8B030D-6E8A-4147-A177-3AD203B41FA5}">
                          <a16:colId xmlns:a16="http://schemas.microsoft.com/office/drawing/2014/main" val="2677687894"/>
                        </a:ext>
                      </a:extLst>
                    </a:gridCol>
                    <a:gridCol w="2666867">
                      <a:extLst>
                        <a:ext uri="{9D8B030D-6E8A-4147-A177-3AD203B41FA5}">
                          <a16:colId xmlns:a16="http://schemas.microsoft.com/office/drawing/2014/main" val="2625896495"/>
                        </a:ext>
                      </a:extLst>
                    </a:gridCol>
                    <a:gridCol w="1926875">
                      <a:extLst>
                        <a:ext uri="{9D8B030D-6E8A-4147-A177-3AD203B41FA5}">
                          <a16:colId xmlns:a16="http://schemas.microsoft.com/office/drawing/2014/main" val="3282019002"/>
                        </a:ext>
                      </a:extLst>
                    </a:gridCol>
                  </a:tblGrid>
                  <a:tr h="973887">
                    <a:tc>
                      <a:txBody>
                        <a:bodyPr/>
                        <a:lstStyle/>
                        <a:p>
                          <a:pPr algn="ctr">
                            <a:lnSpc>
                              <a:spcPts val="1400"/>
                            </a:lnSpc>
                            <a:spcAft>
                              <a:spcPts val="800"/>
                            </a:spcAft>
                            <a:buNone/>
                          </a:pPr>
                          <a:r>
                            <a:rPr lang="en-US" sz="2000" kern="100">
                              <a:effectLst/>
                              <a:latin typeface="Times New Roman" panose="02020603050405020304" pitchFamily="18" charset="0"/>
                              <a:ea typeface="游明朝" panose="02020400000000000000" pitchFamily="18" charset="-128"/>
                              <a:cs typeface="Times New Roman" panose="02020603050405020304" pitchFamily="18" charset="0"/>
                            </a:rPr>
                            <a:t>Year</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lnSpc>
                              <a:spcPts val="2000"/>
                            </a:lnSpc>
                            <a:spcAft>
                              <a:spcPts val="800"/>
                            </a:spcAft>
                            <a:buNone/>
                          </a:pPr>
                          <a:r>
                            <a:rPr lang="en-US" sz="2000" kern="100" dirty="0">
                              <a:effectLst/>
                              <a:latin typeface="Times New Roman" panose="02020603050405020304" pitchFamily="18" charset="0"/>
                              <a:ea typeface="游明朝" panose="02020400000000000000" pitchFamily="18" charset="-128"/>
                              <a:cs typeface="Times New Roman" panose="02020603050405020304" pitchFamily="18" charset="0"/>
                            </a:rPr>
                            <a:t>Embodied margin rate</a:t>
                          </a:r>
                          <a:br>
                            <a:rPr lang="en-US" sz="2000" kern="100" dirty="0">
                              <a:effectLst/>
                              <a:latin typeface="Times New Roman" panose="02020603050405020304" pitchFamily="18" charset="0"/>
                              <a:ea typeface="游明朝" panose="02020400000000000000" pitchFamily="18" charset="-128"/>
                              <a:cs typeface="Times New Roman" panose="02020603050405020304" pitchFamily="18" charset="0"/>
                            </a:rPr>
                          </a:br>
                          <a:r>
                            <a:rPr lang="en-US" sz="2000" kern="100" dirty="0">
                              <a:effectLst/>
                              <a:latin typeface="Times New Roman" panose="02020603050405020304" pitchFamily="18" charset="0"/>
                              <a:ea typeface="游明朝" panose="02020400000000000000" pitchFamily="18" charset="-128"/>
                              <a:cs typeface="Times New Roman" panose="02020603050405020304" pitchFamily="18" charset="0"/>
                            </a:rPr>
                            <a:t>(pre-theft, %)</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lnSpc>
                              <a:spcPts val="2000"/>
                            </a:lnSpc>
                            <a:spcAft>
                              <a:spcPts val="800"/>
                            </a:spcAft>
                            <a:buNone/>
                          </a:pPr>
                          <a:r>
                            <a:rPr lang="en-US" sz="2000" kern="100" dirty="0">
                              <a:effectLst/>
                              <a:latin typeface="Times New Roman" panose="02020603050405020304" pitchFamily="18" charset="0"/>
                              <a:ea typeface="游明朝" panose="02020400000000000000" pitchFamily="18" charset="-128"/>
                              <a:cs typeface="Times New Roman" panose="02020603050405020304" pitchFamily="18" charset="0"/>
                            </a:rPr>
                            <a:t>Embodied margin rate</a:t>
                          </a:r>
                          <a:br>
                            <a:rPr lang="en-US" sz="2000" kern="100" dirty="0">
                              <a:effectLst/>
                              <a:latin typeface="Times New Roman" panose="02020603050405020304" pitchFamily="18" charset="0"/>
                              <a:ea typeface="游明朝" panose="02020400000000000000" pitchFamily="18" charset="-128"/>
                              <a:cs typeface="Times New Roman" panose="02020603050405020304" pitchFamily="18" charset="0"/>
                            </a:rPr>
                          </a:br>
                          <a:r>
                            <a:rPr lang="en-US" sz="2000" kern="100" dirty="0">
                              <a:effectLst/>
                              <a:latin typeface="Times New Roman" panose="02020603050405020304" pitchFamily="18" charset="0"/>
                              <a:ea typeface="游明朝" panose="02020400000000000000" pitchFamily="18" charset="-128"/>
                              <a:cs typeface="Times New Roman" panose="02020603050405020304" pitchFamily="18" charset="0"/>
                            </a:rPr>
                            <a:t>(post-theft, %) </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lnSpc>
                              <a:spcPts val="2000"/>
                            </a:lnSpc>
                            <a:spcAft>
                              <a:spcPts val="800"/>
                            </a:spcAft>
                            <a:buNone/>
                          </a:pPr>
                          <a:r>
                            <a:rPr lang="en-US" sz="2000" kern="100" dirty="0">
                              <a:effectLst/>
                              <a:latin typeface="Times New Roman" panose="02020603050405020304" pitchFamily="18" charset="0"/>
                              <a:ea typeface="游明朝" panose="02020400000000000000" pitchFamily="18" charset="-128"/>
                              <a:cs typeface="Times New Roman" panose="02020603050405020304" pitchFamily="18" charset="0"/>
                            </a:rPr>
                            <a:t>Embodied margin increase (%)</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lnSpc>
                              <a:spcPts val="2000"/>
                            </a:lnSpc>
                            <a:spcAft>
                              <a:spcPts val="800"/>
                            </a:spcAft>
                            <a:buNone/>
                          </a:pPr>
                          <a:r>
                            <a:rPr lang="en-US" sz="2000" kern="100" dirty="0">
                              <a:effectLst/>
                              <a:latin typeface="Times New Roman" panose="02020603050405020304" pitchFamily="18" charset="0"/>
                              <a:ea typeface="游明朝" panose="02020400000000000000" pitchFamily="18" charset="-128"/>
                              <a:cs typeface="Times New Roman" panose="02020603050405020304" pitchFamily="18" charset="0"/>
                            </a:rPr>
                            <a:t>Price increase (%) </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189951421"/>
                      </a:ext>
                    </a:extLst>
                  </a:tr>
                  <a:tr h="395526">
                    <a:tc>
                      <a:txBody>
                        <a:bodyPr/>
                        <a:lstStyle/>
                        <a:p>
                          <a:pPr>
                            <a:lnSpc>
                              <a:spcPts val="1400"/>
                            </a:lnSpc>
                            <a:spcAft>
                              <a:spcPts val="800"/>
                            </a:spcAft>
                            <a:buNone/>
                          </a:pPr>
                          <a:r>
                            <a:rPr lang="en-US" sz="2000" kern="100">
                              <a:effectLst/>
                              <a:latin typeface="Times New Roman" panose="02020603050405020304" pitchFamily="18" charset="0"/>
                              <a:ea typeface="游明朝" panose="02020400000000000000" pitchFamily="18" charset="-128"/>
                              <a:cs typeface="Times New Roman" panose="02020603050405020304" pitchFamily="18" charset="0"/>
                            </a:rPr>
                            <a:t> </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ja-JP"/>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blipFill>
                          <a:blip r:embed="rId4"/>
                          <a:stretch>
                            <a:fillRect l="-53125" t="-252308" r="-332813" b="-301538"/>
                          </a:stretch>
                        </a:blipFill>
                      </a:tcPr>
                    </a:tc>
                    <a:tc>
                      <a:txBody>
                        <a:bodyPr/>
                        <a:lstStyle/>
                        <a:p>
                          <a:endParaRPr lang="ja-JP"/>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blipFill>
                          <a:blip r:embed="rId4"/>
                          <a:stretch>
                            <a:fillRect l="-158065" t="-252308" r="-243548" b="-301538"/>
                          </a:stretch>
                        </a:blipFill>
                      </a:tcPr>
                    </a:tc>
                    <a:tc>
                      <a:txBody>
                        <a:bodyPr/>
                        <a:lstStyle/>
                        <a:p>
                          <a:endParaRPr lang="ja-JP"/>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blipFill>
                          <a:blip r:embed="rId4"/>
                          <a:stretch>
                            <a:fillRect l="-182648" t="-252308" r="-72374" b="-301538"/>
                          </a:stretch>
                        </a:blipFill>
                      </a:tcPr>
                    </a:tc>
                    <a:tc>
                      <a:txBody>
                        <a:bodyPr/>
                        <a:lstStyle/>
                        <a:p>
                          <a:endParaRPr lang="ja-JP"/>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blipFill>
                          <a:blip r:embed="rId4"/>
                          <a:stretch>
                            <a:fillRect l="-391772" t="-252308" r="-316" b="-301538"/>
                          </a:stretch>
                        </a:blipFill>
                      </a:tcPr>
                    </a:tc>
                    <a:extLst>
                      <a:ext uri="{0D108BD9-81ED-4DB2-BD59-A6C34878D82A}">
                        <a16:rowId xmlns:a16="http://schemas.microsoft.com/office/drawing/2014/main" val="3626649138"/>
                      </a:ext>
                    </a:extLst>
                  </a:tr>
                  <a:tr h="524256">
                    <a:tc>
                      <a:txBody>
                        <a:bodyPr/>
                        <a:lstStyle/>
                        <a:p>
                          <a:pPr>
                            <a:lnSpc>
                              <a:spcPct val="200000"/>
                            </a:lnSpc>
                            <a:spcAft>
                              <a:spcPts val="800"/>
                            </a:spcAft>
                            <a:buNone/>
                          </a:pPr>
                          <a:r>
                            <a:rPr lang="en-US" sz="2000" kern="100">
                              <a:effectLst/>
                              <a:latin typeface="Times New Roman" panose="02020603050405020304" pitchFamily="18" charset="0"/>
                              <a:ea typeface="游明朝" panose="02020400000000000000" pitchFamily="18" charset="-128"/>
                              <a:cs typeface="Times New Roman" panose="02020603050405020304" pitchFamily="18" charset="0"/>
                            </a:rPr>
                            <a:t>2005</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a:lnSpc>
                              <a:spcPct val="200000"/>
                            </a:lnSpc>
                            <a:spcAft>
                              <a:spcPts val="800"/>
                            </a:spcAft>
                            <a:buNone/>
                          </a:pPr>
                          <a:r>
                            <a:rPr lang="en-US" sz="2000" kern="100">
                              <a:effectLst/>
                              <a:latin typeface="Times New Roman" panose="02020603050405020304" pitchFamily="18" charset="0"/>
                              <a:ea typeface="游明朝" panose="02020400000000000000" pitchFamily="18" charset="-128"/>
                              <a:cs typeface="Times New Roman" panose="02020603050405020304" pitchFamily="18" charset="0"/>
                            </a:rPr>
                            <a:t>8.50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a:lnSpc>
                              <a:spcPct val="200000"/>
                            </a:lnSpc>
                            <a:spcAft>
                              <a:spcPts val="800"/>
                            </a:spcAft>
                            <a:buNone/>
                          </a:pPr>
                          <a:r>
                            <a:rPr lang="en-US" sz="2000" kern="100">
                              <a:effectLst/>
                              <a:latin typeface="Times New Roman" panose="02020603050405020304" pitchFamily="18" charset="0"/>
                              <a:ea typeface="游明朝" panose="02020400000000000000" pitchFamily="18" charset="-128"/>
                              <a:cs typeface="Times New Roman" panose="02020603050405020304" pitchFamily="18" charset="0"/>
                            </a:rPr>
                            <a:t>8.73</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a:lnSpc>
                              <a:spcPct val="200000"/>
                            </a:lnSpc>
                            <a:spcAft>
                              <a:spcPts val="800"/>
                            </a:spcAft>
                            <a:buNone/>
                          </a:pPr>
                          <a:r>
                            <a:rPr lang="en-US" sz="2000" kern="100">
                              <a:effectLst/>
                              <a:latin typeface="Times New Roman" panose="02020603050405020304" pitchFamily="18" charset="0"/>
                              <a:ea typeface="游明朝" panose="02020400000000000000" pitchFamily="18" charset="-128"/>
                              <a:cs typeface="Times New Roman" panose="02020603050405020304" pitchFamily="18" charset="0"/>
                            </a:rPr>
                            <a:t>2.65</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a:lnSpc>
                              <a:spcPct val="200000"/>
                            </a:lnSpc>
                            <a:spcAft>
                              <a:spcPts val="800"/>
                            </a:spcAft>
                            <a:buNone/>
                          </a:pPr>
                          <a:r>
                            <a:rPr lang="en-US" sz="2000" kern="100">
                              <a:effectLst/>
                              <a:latin typeface="Times New Roman" panose="02020603050405020304" pitchFamily="18" charset="0"/>
                              <a:ea typeface="游明朝" panose="02020400000000000000" pitchFamily="18" charset="-128"/>
                              <a:cs typeface="Times New Roman" panose="02020603050405020304" pitchFamily="18" charset="0"/>
                            </a:rPr>
                            <a:t>0.20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898329213"/>
                      </a:ext>
                    </a:extLst>
                  </a:tr>
                  <a:tr h="524256">
                    <a:tc>
                      <a:txBody>
                        <a:bodyPr/>
                        <a:lstStyle/>
                        <a:p>
                          <a:pPr>
                            <a:lnSpc>
                              <a:spcPct val="200000"/>
                            </a:lnSpc>
                            <a:spcAft>
                              <a:spcPts val="800"/>
                            </a:spcAft>
                            <a:buNone/>
                          </a:pPr>
                          <a:r>
                            <a:rPr lang="en-US" sz="2000" kern="100">
                              <a:effectLst/>
                              <a:latin typeface="Times New Roman" panose="02020603050405020304" pitchFamily="18" charset="0"/>
                              <a:ea typeface="游明朝" panose="02020400000000000000" pitchFamily="18" charset="-128"/>
                              <a:cs typeface="Times New Roman" panose="02020603050405020304" pitchFamily="18" charset="0"/>
                            </a:rPr>
                            <a:t>2019</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a:lnSpc>
                              <a:spcPct val="200000"/>
                            </a:lnSpc>
                            <a:spcAft>
                              <a:spcPts val="800"/>
                            </a:spcAft>
                            <a:buNone/>
                          </a:pPr>
                          <a:r>
                            <a:rPr lang="en-US" sz="2000" kern="100">
                              <a:effectLst/>
                              <a:latin typeface="Times New Roman" panose="02020603050405020304" pitchFamily="18" charset="0"/>
                              <a:ea typeface="游明朝" panose="02020400000000000000" pitchFamily="18" charset="-128"/>
                              <a:cs typeface="Times New Roman" panose="02020603050405020304" pitchFamily="18" charset="0"/>
                            </a:rPr>
                            <a:t>8.68</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a:lnSpc>
                              <a:spcPct val="200000"/>
                            </a:lnSpc>
                            <a:spcAft>
                              <a:spcPts val="800"/>
                            </a:spcAft>
                            <a:buNone/>
                          </a:pPr>
                          <a:r>
                            <a:rPr lang="en-US" sz="2000" kern="100">
                              <a:effectLst/>
                              <a:latin typeface="Times New Roman" panose="02020603050405020304" pitchFamily="18" charset="0"/>
                              <a:ea typeface="游明朝" panose="02020400000000000000" pitchFamily="18" charset="-128"/>
                              <a:cs typeface="Times New Roman" panose="02020603050405020304" pitchFamily="18" charset="0"/>
                            </a:rPr>
                            <a:t>8.94</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a:lnSpc>
                              <a:spcPct val="200000"/>
                            </a:lnSpc>
                            <a:spcAft>
                              <a:spcPts val="800"/>
                            </a:spcAft>
                            <a:buNone/>
                          </a:pPr>
                          <a:r>
                            <a:rPr lang="en-US" sz="2000" kern="100">
                              <a:effectLst/>
                              <a:latin typeface="Times New Roman" panose="02020603050405020304" pitchFamily="18" charset="0"/>
                              <a:ea typeface="游明朝" panose="02020400000000000000" pitchFamily="18" charset="-128"/>
                              <a:cs typeface="Times New Roman" panose="02020603050405020304" pitchFamily="18" charset="0"/>
                            </a:rPr>
                            <a:t>2.97</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a:lnSpc>
                              <a:spcPct val="200000"/>
                            </a:lnSpc>
                            <a:spcAft>
                              <a:spcPts val="800"/>
                            </a:spcAft>
                            <a:buNone/>
                          </a:pPr>
                          <a:r>
                            <a:rPr lang="en-US" sz="2000" kern="100" dirty="0">
                              <a:effectLst/>
                              <a:latin typeface="Times New Roman" panose="02020603050405020304" pitchFamily="18" charset="0"/>
                              <a:ea typeface="游明朝" panose="02020400000000000000" pitchFamily="18" charset="-128"/>
                              <a:cs typeface="Times New Roman" panose="02020603050405020304" pitchFamily="18" charset="0"/>
                            </a:rPr>
                            <a:t>0.24</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8224318"/>
                      </a:ext>
                    </a:extLst>
                  </a:tr>
                </a:tbl>
              </a:graphicData>
            </a:graphic>
          </p:graphicFrame>
        </mc:Fallback>
      </mc:AlternateContent>
      <p:sp>
        <p:nvSpPr>
          <p:cNvPr id="16" name="正方形/長方形 15">
            <a:extLst>
              <a:ext uri="{FF2B5EF4-FFF2-40B4-BE49-F238E27FC236}">
                <a16:creationId xmlns:a16="http://schemas.microsoft.com/office/drawing/2014/main" id="{390D9D64-5FFF-7B07-15AB-38E72EC659CB}"/>
              </a:ext>
            </a:extLst>
          </p:cNvPr>
          <p:cNvSpPr/>
          <p:nvPr/>
        </p:nvSpPr>
        <p:spPr>
          <a:xfrm>
            <a:off x="6494585" y="965044"/>
            <a:ext cx="4595446" cy="24855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6">
            <a:extLst>
              <a:ext uri="{FF2B5EF4-FFF2-40B4-BE49-F238E27FC236}">
                <a16:creationId xmlns:a16="http://schemas.microsoft.com/office/drawing/2014/main" id="{8E3B26AD-3FB2-4DC9-43EA-AEEDC843AA66}"/>
              </a:ext>
            </a:extLst>
          </p:cNvPr>
          <p:cNvSpPr>
            <a:spLocks noGrp="1"/>
          </p:cNvSpPr>
          <p:nvPr>
            <p:ph type="sldNum" sz="quarter" idx="12"/>
          </p:nvPr>
        </p:nvSpPr>
        <p:spPr>
          <a:xfrm>
            <a:off x="9296059" y="6338933"/>
            <a:ext cx="2743200" cy="365125"/>
          </a:xfrm>
        </p:spPr>
        <p:txBody>
          <a:bodyPr/>
          <a:lstStyle/>
          <a:p>
            <a:fld id="{06B91B22-E78C-4FFC-92A1-3DDA5B3A2218}" type="slidenum">
              <a:rPr kumimoji="1" lang="ja-JP" altLang="en-US" smtClean="0"/>
              <a:t>10</a:t>
            </a:fld>
            <a:endParaRPr kumimoji="1" lang="ja-JP" altLang="en-US" dirty="0"/>
          </a:p>
        </p:txBody>
      </p:sp>
    </p:spTree>
    <p:extLst>
      <p:ext uri="{BB962C8B-B14F-4D97-AF65-F5344CB8AC3E}">
        <p14:creationId xmlns:p14="http://schemas.microsoft.com/office/powerpoint/2010/main" val="422977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040C1-C348-23AC-2575-47B4055D8FE1}"/>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F819269A-504B-100E-19B3-6E0283FE420A}"/>
              </a:ext>
            </a:extLst>
          </p:cNvPr>
          <p:cNvSpPr/>
          <p:nvPr/>
        </p:nvSpPr>
        <p:spPr>
          <a:xfrm>
            <a:off x="0" y="0"/>
            <a:ext cx="12192000" cy="814575"/>
          </a:xfrm>
          <a:prstGeom prst="rect">
            <a:avLst/>
          </a:prstGeom>
          <a:blipFill>
            <a:blip r:embed="rId3"/>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3C3F5A85-FD93-A969-9140-5DB56345674B}"/>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03AC5D1E-8E78-D2F2-D021-5DA89B34BFAB}"/>
              </a:ext>
            </a:extLst>
          </p:cNvPr>
          <p:cNvSpPr txBox="1">
            <a:spLocks/>
          </p:cNvSpPr>
          <p:nvPr/>
        </p:nvSpPr>
        <p:spPr>
          <a:xfrm>
            <a:off x="125189" y="64134"/>
            <a:ext cx="12066811"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Results: </a:t>
            </a:r>
            <a:r>
              <a:rPr lang="en-US" altLang="ja-JP" sz="3200" b="1" i="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Direct transactions vs Indirect transactions</a:t>
            </a:r>
            <a:endParaRPr lang="ja-JP" altLang="en-US" sz="3200" b="1" i="1" dirty="0">
              <a:latin typeface="Calibri" panose="020F0502020204030204" pitchFamily="34" charset="0"/>
              <a:ea typeface="ＭＳ Ｐゴシック" panose="020B0600070205080204" pitchFamily="50" charset="-128"/>
              <a:cs typeface="Calibri" panose="020F0502020204030204" pitchFamily="34" charset="0"/>
            </a:endParaRPr>
          </a:p>
        </p:txBody>
      </p:sp>
      <p:pic>
        <p:nvPicPr>
          <p:cNvPr id="2" name="図 1">
            <a:extLst>
              <a:ext uri="{FF2B5EF4-FFF2-40B4-BE49-F238E27FC236}">
                <a16:creationId xmlns:a16="http://schemas.microsoft.com/office/drawing/2014/main" id="{6221280D-E92C-558D-E0DF-FD8239AC2D78}"/>
              </a:ext>
            </a:extLst>
          </p:cNvPr>
          <p:cNvPicPr>
            <a:picLocks noChangeAspect="1"/>
          </p:cNvPicPr>
          <p:nvPr/>
        </p:nvPicPr>
        <p:blipFill>
          <a:blip r:embed="rId4"/>
          <a:srcRect t="6111" r="21392" b="3777"/>
          <a:stretch>
            <a:fillRect/>
          </a:stretch>
        </p:blipFill>
        <p:spPr>
          <a:xfrm>
            <a:off x="95250" y="1032348"/>
            <a:ext cx="5731119" cy="5539497"/>
          </a:xfrm>
          <a:prstGeom prst="rect">
            <a:avLst/>
          </a:prstGeom>
        </p:spPr>
      </p:pic>
      <p:sp>
        <p:nvSpPr>
          <p:cNvPr id="5" name="二等辺三角形 4">
            <a:extLst>
              <a:ext uri="{FF2B5EF4-FFF2-40B4-BE49-F238E27FC236}">
                <a16:creationId xmlns:a16="http://schemas.microsoft.com/office/drawing/2014/main" id="{2DC6A38D-EB95-1BDB-0EAE-9C4BC2BF47BF}"/>
              </a:ext>
            </a:extLst>
          </p:cNvPr>
          <p:cNvSpPr/>
          <p:nvPr/>
        </p:nvSpPr>
        <p:spPr>
          <a:xfrm>
            <a:off x="921962" y="1197893"/>
            <a:ext cx="4716837" cy="4593404"/>
          </a:xfrm>
          <a:prstGeom prst="triangle">
            <a:avLst>
              <a:gd name="adj" fmla="val 98465"/>
            </a:avLst>
          </a:prstGeom>
          <a:solidFill>
            <a:schemeClr val="accent2">
              <a:lumMod val="20000"/>
              <a:lumOff val="80000"/>
              <a:alpha val="2784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二等辺三角形 5">
            <a:extLst>
              <a:ext uri="{FF2B5EF4-FFF2-40B4-BE49-F238E27FC236}">
                <a16:creationId xmlns:a16="http://schemas.microsoft.com/office/drawing/2014/main" id="{56F834D8-8395-EFB2-60FA-CB525AEC74DC}"/>
              </a:ext>
            </a:extLst>
          </p:cNvPr>
          <p:cNvSpPr/>
          <p:nvPr/>
        </p:nvSpPr>
        <p:spPr>
          <a:xfrm rot="10800000">
            <a:off x="852231" y="1232248"/>
            <a:ext cx="4716837" cy="4593404"/>
          </a:xfrm>
          <a:prstGeom prst="triangle">
            <a:avLst>
              <a:gd name="adj" fmla="val 98465"/>
            </a:avLst>
          </a:prstGeom>
          <a:solidFill>
            <a:schemeClr val="tx2">
              <a:lumMod val="10000"/>
              <a:lumOff val="90000"/>
              <a:alpha val="2784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2C28C58D-D556-0DE1-A33D-038AABC53828}"/>
              </a:ext>
            </a:extLst>
          </p:cNvPr>
          <p:cNvSpPr txBox="1"/>
          <p:nvPr/>
        </p:nvSpPr>
        <p:spPr>
          <a:xfrm>
            <a:off x="6206062" y="971584"/>
            <a:ext cx="5985937" cy="830997"/>
          </a:xfrm>
          <a:prstGeom prst="rect">
            <a:avLst/>
          </a:prstGeom>
          <a:noFill/>
        </p:spPr>
        <p:txBody>
          <a:bodyPr wrap="square">
            <a:spAutoFit/>
          </a:bodyPr>
          <a:lstStyle/>
          <a:p>
            <a:r>
              <a:rPr lang="en-US" altLang="ja-JP" sz="24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X-axis</a:t>
            </a: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Share of the embodied margin increase arising from </a:t>
            </a:r>
            <a:r>
              <a:rPr lang="en-US" altLang="ja-JP" sz="2400" dirty="0">
                <a:solidFill>
                  <a:srgbClr val="E07A5F"/>
                </a:solidFill>
                <a:latin typeface="Calibri" panose="020F0502020204030204" pitchFamily="34" charset="0"/>
                <a:ea typeface="Calibri" panose="020F0502020204030204" pitchFamily="34" charset="0"/>
                <a:cs typeface="Calibri" panose="020F0502020204030204" pitchFamily="34" charset="0"/>
              </a:rPr>
              <a:t>indirect transactions in 2019</a:t>
            </a:r>
            <a:endParaRPr lang="ja-JP" altLang="en-US" sz="2400" dirty="0">
              <a:solidFill>
                <a:srgbClr val="E07A5F"/>
              </a:solidFill>
            </a:endParaRPr>
          </a:p>
        </p:txBody>
      </p:sp>
      <p:sp>
        <p:nvSpPr>
          <p:cNvPr id="8" name="テキスト ボックス 7">
            <a:extLst>
              <a:ext uri="{FF2B5EF4-FFF2-40B4-BE49-F238E27FC236}">
                <a16:creationId xmlns:a16="http://schemas.microsoft.com/office/drawing/2014/main" id="{0FF10868-A6F2-AC77-26B0-9A0EFDB057B7}"/>
              </a:ext>
            </a:extLst>
          </p:cNvPr>
          <p:cNvSpPr txBox="1"/>
          <p:nvPr/>
        </p:nvSpPr>
        <p:spPr>
          <a:xfrm>
            <a:off x="6206062" y="1893451"/>
            <a:ext cx="5985937" cy="830997"/>
          </a:xfrm>
          <a:prstGeom prst="rect">
            <a:avLst/>
          </a:prstGeom>
          <a:noFill/>
        </p:spPr>
        <p:txBody>
          <a:bodyPr wrap="square">
            <a:spAutoFit/>
          </a:bodyPr>
          <a:lstStyle/>
          <a:p>
            <a:r>
              <a:rPr lang="en-US" altLang="ja-JP" sz="24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Y-axis</a:t>
            </a: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Share of the embodied margin increase arising from </a:t>
            </a:r>
            <a:r>
              <a:rPr lang="en-US" altLang="ja-JP" sz="2400" dirty="0">
                <a:solidFill>
                  <a:srgbClr val="E07A5F"/>
                </a:solidFill>
                <a:latin typeface="Calibri" panose="020F0502020204030204" pitchFamily="34" charset="0"/>
                <a:ea typeface="Calibri" panose="020F0502020204030204" pitchFamily="34" charset="0"/>
                <a:cs typeface="Calibri" panose="020F0502020204030204" pitchFamily="34" charset="0"/>
              </a:rPr>
              <a:t>indirect transactions in 2005</a:t>
            </a:r>
            <a:endParaRPr lang="ja-JP" altLang="en-US" sz="2400" dirty="0">
              <a:solidFill>
                <a:srgbClr val="E07A5F"/>
              </a:solidFill>
            </a:endParaRPr>
          </a:p>
        </p:txBody>
      </p:sp>
      <p:sp>
        <p:nvSpPr>
          <p:cNvPr id="25" name="テキスト ボックス 24">
            <a:extLst>
              <a:ext uri="{FF2B5EF4-FFF2-40B4-BE49-F238E27FC236}">
                <a16:creationId xmlns:a16="http://schemas.microsoft.com/office/drawing/2014/main" id="{6C8DD614-462B-C231-8CA1-B54D4EE21758}"/>
              </a:ext>
            </a:extLst>
          </p:cNvPr>
          <p:cNvSpPr txBox="1"/>
          <p:nvPr/>
        </p:nvSpPr>
        <p:spPr>
          <a:xfrm>
            <a:off x="6096000" y="3141296"/>
            <a:ext cx="5890687" cy="1200329"/>
          </a:xfrm>
          <a:prstGeom prst="rect">
            <a:avLst/>
          </a:prstGeom>
          <a:noFill/>
        </p:spPr>
        <p:txBody>
          <a:bodyPr wrap="square">
            <a:spAutoFit/>
          </a:bodyPr>
          <a:lstStyle/>
          <a:p>
            <a:pPr marL="342900" indent="-342900">
              <a:buFont typeface="Wingdings" panose="05000000000000000000" pitchFamily="2" charset="2"/>
              <a:buChar char="ü"/>
            </a:pP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Indirect transactions account for 40–60% of the embodied margin increase in most countries. </a:t>
            </a:r>
            <a:endParaRPr lang="ja-JP" altLang="en-US" sz="2400" dirty="0"/>
          </a:p>
        </p:txBody>
      </p:sp>
      <p:sp>
        <p:nvSpPr>
          <p:cNvPr id="21" name="テキスト ボックス 20">
            <a:extLst>
              <a:ext uri="{FF2B5EF4-FFF2-40B4-BE49-F238E27FC236}">
                <a16:creationId xmlns:a16="http://schemas.microsoft.com/office/drawing/2014/main" id="{46BBB14F-D915-35ED-8436-977CBF191F99}"/>
              </a:ext>
            </a:extLst>
          </p:cNvPr>
          <p:cNvSpPr txBox="1"/>
          <p:nvPr/>
        </p:nvSpPr>
        <p:spPr>
          <a:xfrm>
            <a:off x="6096000" y="4729467"/>
            <a:ext cx="5920415" cy="830997"/>
          </a:xfrm>
          <a:prstGeom prst="rect">
            <a:avLst/>
          </a:prstGeom>
          <a:noFill/>
        </p:spPr>
        <p:txBody>
          <a:bodyPr wrap="square">
            <a:spAutoFit/>
          </a:bodyPr>
          <a:lstStyle/>
          <a:p>
            <a:pPr marL="457200" indent="-457200">
              <a:buFont typeface="Wingdings" panose="05000000000000000000" pitchFamily="2" charset="2"/>
              <a:buChar char="ü"/>
            </a:pP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Many countries show a higher indirect-transaction contribution in 2019.</a:t>
            </a:r>
            <a:endParaRPr lang="ja-JP" altLang="en-US" sz="2400" dirty="0">
              <a:solidFill>
                <a:srgbClr val="FF0000"/>
              </a:solidFill>
            </a:endParaRPr>
          </a:p>
        </p:txBody>
      </p:sp>
      <p:pic>
        <p:nvPicPr>
          <p:cNvPr id="29" name="図 28">
            <a:extLst>
              <a:ext uri="{FF2B5EF4-FFF2-40B4-BE49-F238E27FC236}">
                <a16:creationId xmlns:a16="http://schemas.microsoft.com/office/drawing/2014/main" id="{3BF7DBB3-C688-8EFA-DD08-7830E2FA5BC5}"/>
              </a:ext>
            </a:extLst>
          </p:cNvPr>
          <p:cNvPicPr>
            <a:picLocks noChangeAspect="1"/>
          </p:cNvPicPr>
          <p:nvPr/>
        </p:nvPicPr>
        <p:blipFill>
          <a:blip r:embed="rId4"/>
          <a:srcRect l="77000" t="35086" b="43020"/>
          <a:stretch>
            <a:fillRect/>
          </a:stretch>
        </p:blipFill>
        <p:spPr>
          <a:xfrm>
            <a:off x="1019907" y="1362773"/>
            <a:ext cx="1488831" cy="1194961"/>
          </a:xfrm>
          <a:prstGeom prst="rect">
            <a:avLst/>
          </a:prstGeom>
        </p:spPr>
      </p:pic>
      <p:sp>
        <p:nvSpPr>
          <p:cNvPr id="30" name="テキスト ボックス 29">
            <a:extLst>
              <a:ext uri="{FF2B5EF4-FFF2-40B4-BE49-F238E27FC236}">
                <a16:creationId xmlns:a16="http://schemas.microsoft.com/office/drawing/2014/main" id="{CDC96E9A-41BE-B226-2223-3BFC106B04BC}"/>
              </a:ext>
            </a:extLst>
          </p:cNvPr>
          <p:cNvSpPr txBox="1"/>
          <p:nvPr/>
        </p:nvSpPr>
        <p:spPr>
          <a:xfrm>
            <a:off x="1522229" y="5179321"/>
            <a:ext cx="4803819" cy="646331"/>
          </a:xfrm>
          <a:prstGeom prst="rect">
            <a:avLst/>
          </a:prstGeom>
          <a:noFill/>
        </p:spPr>
        <p:txBody>
          <a:bodyPr wrap="square">
            <a:spAutoFit/>
          </a:bodyPr>
          <a:lstStyle/>
          <a:p>
            <a:r>
              <a:rPr lang="en-US" altLang="ja-JP" dirty="0">
                <a:latin typeface="Calibri" panose="020F0502020204030204" pitchFamily="34" charset="0"/>
                <a:ea typeface="Calibri" panose="020F0502020204030204" pitchFamily="34" charset="0"/>
                <a:cs typeface="Calibri" panose="020F0502020204030204" pitchFamily="34" charset="0"/>
              </a:rPr>
              <a:t>Countries below the 45-degree line have a higher indirect-transactions contribution in 2019.</a:t>
            </a:r>
            <a:endParaRPr lang="ja-JP" altLang="en-US" dirty="0">
              <a:latin typeface="Calibri" panose="020F0502020204030204" pitchFamily="34" charset="0"/>
              <a:cs typeface="Calibri" panose="020F0502020204030204" pitchFamily="34" charset="0"/>
            </a:endParaRPr>
          </a:p>
        </p:txBody>
      </p:sp>
      <p:sp>
        <p:nvSpPr>
          <p:cNvPr id="7" name="スライド番号プレースホルダー 6">
            <a:extLst>
              <a:ext uri="{FF2B5EF4-FFF2-40B4-BE49-F238E27FC236}">
                <a16:creationId xmlns:a16="http://schemas.microsoft.com/office/drawing/2014/main" id="{9875B156-ADBA-4C74-3035-333EE0DE1AE9}"/>
              </a:ext>
            </a:extLst>
          </p:cNvPr>
          <p:cNvSpPr>
            <a:spLocks noGrp="1"/>
          </p:cNvSpPr>
          <p:nvPr>
            <p:ph type="sldNum" sz="quarter" idx="12"/>
          </p:nvPr>
        </p:nvSpPr>
        <p:spPr>
          <a:xfrm>
            <a:off x="9243487" y="6303221"/>
            <a:ext cx="2743200" cy="365125"/>
          </a:xfrm>
        </p:spPr>
        <p:txBody>
          <a:bodyPr/>
          <a:lstStyle/>
          <a:p>
            <a:fld id="{06B91B22-E78C-4FFC-92A1-3DDA5B3A2218}" type="slidenum">
              <a:rPr kumimoji="1" lang="ja-JP" altLang="en-US" smtClean="0"/>
              <a:t>11</a:t>
            </a:fld>
            <a:endParaRPr kumimoji="1" lang="ja-JP" altLang="en-US" dirty="0"/>
          </a:p>
        </p:txBody>
      </p:sp>
    </p:spTree>
    <p:extLst>
      <p:ext uri="{BB962C8B-B14F-4D97-AF65-F5344CB8AC3E}">
        <p14:creationId xmlns:p14="http://schemas.microsoft.com/office/powerpoint/2010/main" val="380725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99DB1-3D61-F955-5695-5843C40F9864}"/>
            </a:ext>
          </a:extLst>
        </p:cNvPr>
        <p:cNvGrpSpPr/>
        <p:nvPr/>
      </p:nvGrpSpPr>
      <p:grpSpPr>
        <a:xfrm>
          <a:off x="0" y="0"/>
          <a:ext cx="0" cy="0"/>
          <a:chOff x="0" y="0"/>
          <a:chExt cx="0" cy="0"/>
        </a:xfrm>
      </p:grpSpPr>
      <p:pic>
        <p:nvPicPr>
          <p:cNvPr id="28" name="図 27">
            <a:extLst>
              <a:ext uri="{FF2B5EF4-FFF2-40B4-BE49-F238E27FC236}">
                <a16:creationId xmlns:a16="http://schemas.microsoft.com/office/drawing/2014/main" id="{92C8BC8E-B5EA-6B52-A3DF-67B51F109EDB}"/>
              </a:ext>
            </a:extLst>
          </p:cNvPr>
          <p:cNvPicPr>
            <a:picLocks noChangeAspect="1"/>
          </p:cNvPicPr>
          <p:nvPr/>
        </p:nvPicPr>
        <p:blipFill>
          <a:blip r:embed="rId3"/>
          <a:srcRect l="-1" t="6403" r="24416" b="5553"/>
          <a:stretch>
            <a:fillRect/>
          </a:stretch>
        </p:blipFill>
        <p:spPr>
          <a:xfrm>
            <a:off x="0" y="971584"/>
            <a:ext cx="5791200" cy="5688727"/>
          </a:xfrm>
          <a:prstGeom prst="rect">
            <a:avLst/>
          </a:prstGeom>
        </p:spPr>
      </p:pic>
      <p:sp>
        <p:nvSpPr>
          <p:cNvPr id="3" name="正方形/長方形 2">
            <a:extLst>
              <a:ext uri="{FF2B5EF4-FFF2-40B4-BE49-F238E27FC236}">
                <a16:creationId xmlns:a16="http://schemas.microsoft.com/office/drawing/2014/main" id="{E9C0A2F1-18A7-5EAB-EF79-5985A3B46619}"/>
              </a:ext>
            </a:extLst>
          </p:cNvPr>
          <p:cNvSpPr/>
          <p:nvPr/>
        </p:nvSpPr>
        <p:spPr>
          <a:xfrm>
            <a:off x="0" y="0"/>
            <a:ext cx="12192000" cy="814575"/>
          </a:xfrm>
          <a:prstGeom prst="rect">
            <a:avLst/>
          </a:pr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82E2D6B6-AFD3-E6A9-14F6-6B2D472452F4}"/>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DC7EF7BF-69F1-3ECB-7BBC-D60F6039AB2B}"/>
              </a:ext>
            </a:extLst>
          </p:cNvPr>
          <p:cNvSpPr txBox="1">
            <a:spLocks/>
          </p:cNvSpPr>
          <p:nvPr/>
        </p:nvSpPr>
        <p:spPr>
          <a:xfrm>
            <a:off x="125189" y="64134"/>
            <a:ext cx="12066811"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Results: </a:t>
            </a:r>
            <a:r>
              <a:rPr lang="en-US" altLang="ja-JP" sz="3200" b="1" i="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Domestic risk vs Foreign risk</a:t>
            </a:r>
            <a:endParaRPr lang="ja-JP" altLang="en-US" sz="3200" b="1" i="1"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5" name="二等辺三角形 4">
            <a:extLst>
              <a:ext uri="{FF2B5EF4-FFF2-40B4-BE49-F238E27FC236}">
                <a16:creationId xmlns:a16="http://schemas.microsoft.com/office/drawing/2014/main" id="{9F66AE00-AE97-5CD6-1459-EA6E1B514378}"/>
              </a:ext>
            </a:extLst>
          </p:cNvPr>
          <p:cNvSpPr/>
          <p:nvPr/>
        </p:nvSpPr>
        <p:spPr>
          <a:xfrm>
            <a:off x="933685" y="1186170"/>
            <a:ext cx="4615883" cy="4700246"/>
          </a:xfrm>
          <a:prstGeom prst="triangle">
            <a:avLst>
              <a:gd name="adj" fmla="val 98465"/>
            </a:avLst>
          </a:prstGeom>
          <a:solidFill>
            <a:schemeClr val="accent2">
              <a:lumMod val="20000"/>
              <a:lumOff val="80000"/>
              <a:alpha val="2784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二等辺三角形 5">
            <a:extLst>
              <a:ext uri="{FF2B5EF4-FFF2-40B4-BE49-F238E27FC236}">
                <a16:creationId xmlns:a16="http://schemas.microsoft.com/office/drawing/2014/main" id="{72FA35EB-1DB4-2345-1AAE-7390AA2EBC37}"/>
              </a:ext>
            </a:extLst>
          </p:cNvPr>
          <p:cNvSpPr/>
          <p:nvPr/>
        </p:nvSpPr>
        <p:spPr>
          <a:xfrm rot="10800000">
            <a:off x="793615" y="1289537"/>
            <a:ext cx="4716837" cy="4512665"/>
          </a:xfrm>
          <a:prstGeom prst="triangle">
            <a:avLst>
              <a:gd name="adj" fmla="val 98465"/>
            </a:avLst>
          </a:prstGeom>
          <a:solidFill>
            <a:schemeClr val="tx2">
              <a:lumMod val="10000"/>
              <a:lumOff val="90000"/>
              <a:alpha val="2784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A573B0BB-3224-56A9-A804-533B6B3A2E7C}"/>
              </a:ext>
            </a:extLst>
          </p:cNvPr>
          <p:cNvSpPr txBox="1"/>
          <p:nvPr/>
        </p:nvSpPr>
        <p:spPr>
          <a:xfrm>
            <a:off x="6206062" y="971584"/>
            <a:ext cx="5985937" cy="830997"/>
          </a:xfrm>
          <a:prstGeom prst="rect">
            <a:avLst/>
          </a:prstGeom>
          <a:noFill/>
        </p:spPr>
        <p:txBody>
          <a:bodyPr wrap="square">
            <a:spAutoFit/>
          </a:bodyPr>
          <a:lstStyle/>
          <a:p>
            <a:r>
              <a:rPr lang="en-US" altLang="ja-JP" sz="24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X-axis</a:t>
            </a: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Share of the embodied margin increase arising from </a:t>
            </a:r>
            <a:r>
              <a:rPr lang="en-US" altLang="ja-JP" sz="2400" dirty="0">
                <a:solidFill>
                  <a:srgbClr val="E07A5F"/>
                </a:solidFill>
                <a:latin typeface="Calibri" panose="020F0502020204030204" pitchFamily="34" charset="0"/>
                <a:ea typeface="Calibri" panose="020F0502020204030204" pitchFamily="34" charset="0"/>
                <a:cs typeface="Calibri" panose="020F0502020204030204" pitchFamily="34" charset="0"/>
              </a:rPr>
              <a:t>foreign cargo theft risk in 2019</a:t>
            </a:r>
            <a:endParaRPr lang="ja-JP" altLang="en-US" sz="2400" dirty="0">
              <a:solidFill>
                <a:srgbClr val="E07A5F"/>
              </a:solidFill>
            </a:endParaRPr>
          </a:p>
        </p:txBody>
      </p:sp>
      <p:sp>
        <p:nvSpPr>
          <p:cNvPr id="10" name="テキスト ボックス 9">
            <a:extLst>
              <a:ext uri="{FF2B5EF4-FFF2-40B4-BE49-F238E27FC236}">
                <a16:creationId xmlns:a16="http://schemas.microsoft.com/office/drawing/2014/main" id="{2CCFF6E4-EAEA-ED96-4088-36D1426C62C6}"/>
              </a:ext>
            </a:extLst>
          </p:cNvPr>
          <p:cNvSpPr txBox="1"/>
          <p:nvPr/>
        </p:nvSpPr>
        <p:spPr>
          <a:xfrm>
            <a:off x="2150559" y="5245297"/>
            <a:ext cx="4055503" cy="646331"/>
          </a:xfrm>
          <a:prstGeom prst="rect">
            <a:avLst/>
          </a:prstGeom>
          <a:noFill/>
        </p:spPr>
        <p:txBody>
          <a:bodyPr wrap="square">
            <a:spAutoFit/>
          </a:bodyPr>
          <a:lstStyle/>
          <a:p>
            <a:r>
              <a:rPr lang="en-US" altLang="ja-JP" dirty="0">
                <a:latin typeface="Calibri" panose="020F0502020204030204" pitchFamily="34" charset="0"/>
                <a:ea typeface="Calibri" panose="020F0502020204030204" pitchFamily="34" charset="0"/>
                <a:cs typeface="Calibri" panose="020F0502020204030204" pitchFamily="34" charset="0"/>
              </a:rPr>
              <a:t>Countries below the 45-degree line have a higher foreign-risk contribution in 2019.</a:t>
            </a:r>
            <a:endParaRPr lang="ja-JP" altLang="en-US" dirty="0">
              <a:latin typeface="Calibri" panose="020F0502020204030204" pitchFamily="34" charset="0"/>
              <a:cs typeface="Calibri" panose="020F0502020204030204" pitchFamily="34" charset="0"/>
            </a:endParaRPr>
          </a:p>
        </p:txBody>
      </p:sp>
      <p:sp>
        <p:nvSpPr>
          <p:cNvPr id="25" name="テキスト ボックス 24">
            <a:extLst>
              <a:ext uri="{FF2B5EF4-FFF2-40B4-BE49-F238E27FC236}">
                <a16:creationId xmlns:a16="http://schemas.microsoft.com/office/drawing/2014/main" id="{8524CE9E-A0CC-820A-ADF6-ACB54F239C2D}"/>
              </a:ext>
            </a:extLst>
          </p:cNvPr>
          <p:cNvSpPr txBox="1"/>
          <p:nvPr/>
        </p:nvSpPr>
        <p:spPr>
          <a:xfrm>
            <a:off x="6096000" y="3120794"/>
            <a:ext cx="5890687" cy="830997"/>
          </a:xfrm>
          <a:prstGeom prst="rect">
            <a:avLst/>
          </a:prstGeom>
          <a:noFill/>
        </p:spPr>
        <p:txBody>
          <a:bodyPr wrap="square">
            <a:spAutoFit/>
          </a:bodyPr>
          <a:lstStyle/>
          <a:p>
            <a:pPr marL="342900" indent="-342900">
              <a:buFont typeface="Wingdings" panose="05000000000000000000" pitchFamily="2" charset="2"/>
              <a:buChar char="ü"/>
            </a:pP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Contributions of foreign cargo theft risk </a:t>
            </a:r>
            <a:b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b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vary among countries.</a:t>
            </a:r>
            <a:endParaRPr lang="ja-JP" altLang="en-US" sz="2400" dirty="0"/>
          </a:p>
        </p:txBody>
      </p:sp>
      <p:sp>
        <p:nvSpPr>
          <p:cNvPr id="21" name="テキスト ボックス 20">
            <a:extLst>
              <a:ext uri="{FF2B5EF4-FFF2-40B4-BE49-F238E27FC236}">
                <a16:creationId xmlns:a16="http://schemas.microsoft.com/office/drawing/2014/main" id="{9A5808CC-B26A-F05D-F911-71A8C2C93416}"/>
              </a:ext>
            </a:extLst>
          </p:cNvPr>
          <p:cNvSpPr txBox="1"/>
          <p:nvPr/>
        </p:nvSpPr>
        <p:spPr>
          <a:xfrm>
            <a:off x="6096000" y="4472345"/>
            <a:ext cx="6000749" cy="1200329"/>
          </a:xfrm>
          <a:prstGeom prst="rect">
            <a:avLst/>
          </a:prstGeom>
          <a:noFill/>
        </p:spPr>
        <p:txBody>
          <a:bodyPr wrap="square">
            <a:spAutoFit/>
          </a:bodyPr>
          <a:lstStyle/>
          <a:p>
            <a:pPr marL="457200" indent="-457200">
              <a:buFont typeface="Wingdings" panose="05000000000000000000" pitchFamily="2" charset="2"/>
              <a:buChar char="ü"/>
            </a:pP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Many countries show a higher contribution of foreign cargo theft risk in 2019.</a:t>
            </a:r>
            <a:b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br>
            <a:endParaRPr lang="ja-JP" altLang="en-US" sz="2400" dirty="0">
              <a:solidFill>
                <a:srgbClr val="FF0000"/>
              </a:solidFill>
            </a:endParaRPr>
          </a:p>
        </p:txBody>
      </p:sp>
      <p:sp>
        <p:nvSpPr>
          <p:cNvPr id="11" name="テキスト ボックス 10">
            <a:extLst>
              <a:ext uri="{FF2B5EF4-FFF2-40B4-BE49-F238E27FC236}">
                <a16:creationId xmlns:a16="http://schemas.microsoft.com/office/drawing/2014/main" id="{3202FAB3-D4EB-94D2-7FA2-2A35AA4E8586}"/>
              </a:ext>
            </a:extLst>
          </p:cNvPr>
          <p:cNvSpPr txBox="1"/>
          <p:nvPr/>
        </p:nvSpPr>
        <p:spPr>
          <a:xfrm>
            <a:off x="6206063" y="1886665"/>
            <a:ext cx="5985936" cy="830997"/>
          </a:xfrm>
          <a:prstGeom prst="rect">
            <a:avLst/>
          </a:prstGeom>
          <a:noFill/>
        </p:spPr>
        <p:txBody>
          <a:bodyPr wrap="square">
            <a:spAutoFit/>
          </a:bodyPr>
          <a:lstStyle/>
          <a:p>
            <a:r>
              <a:rPr lang="en-US" altLang="ja-JP" sz="24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Y-axis</a:t>
            </a: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Share of the embodied margin increase arising from </a:t>
            </a:r>
            <a:r>
              <a:rPr lang="en-US" altLang="ja-JP" sz="2400" dirty="0">
                <a:solidFill>
                  <a:srgbClr val="E07A5F"/>
                </a:solidFill>
                <a:latin typeface="Calibri" panose="020F0502020204030204" pitchFamily="34" charset="0"/>
                <a:ea typeface="Calibri" panose="020F0502020204030204" pitchFamily="34" charset="0"/>
                <a:cs typeface="Calibri" panose="020F0502020204030204" pitchFamily="34" charset="0"/>
              </a:rPr>
              <a:t>foreign cargo theft risk in 2005</a:t>
            </a:r>
            <a:endParaRPr lang="ja-JP" altLang="en-US" sz="2400" dirty="0">
              <a:solidFill>
                <a:srgbClr val="E07A5F"/>
              </a:solidFill>
            </a:endParaRPr>
          </a:p>
        </p:txBody>
      </p:sp>
      <p:pic>
        <p:nvPicPr>
          <p:cNvPr id="12" name="図 11">
            <a:extLst>
              <a:ext uri="{FF2B5EF4-FFF2-40B4-BE49-F238E27FC236}">
                <a16:creationId xmlns:a16="http://schemas.microsoft.com/office/drawing/2014/main" id="{CCCAEE8C-329C-8572-D485-5B140C9270AA}"/>
              </a:ext>
            </a:extLst>
          </p:cNvPr>
          <p:cNvPicPr>
            <a:picLocks noChangeAspect="1"/>
          </p:cNvPicPr>
          <p:nvPr/>
        </p:nvPicPr>
        <p:blipFill>
          <a:blip r:embed="rId3"/>
          <a:srcRect l="74207" t="35818" r="781" b="44204"/>
          <a:stretch>
            <a:fillRect/>
          </a:stretch>
        </p:blipFill>
        <p:spPr>
          <a:xfrm>
            <a:off x="933685" y="1387082"/>
            <a:ext cx="1560895" cy="1051318"/>
          </a:xfrm>
          <a:prstGeom prst="rect">
            <a:avLst/>
          </a:prstGeom>
        </p:spPr>
      </p:pic>
      <p:sp>
        <p:nvSpPr>
          <p:cNvPr id="2" name="テキスト ボックス 1">
            <a:extLst>
              <a:ext uri="{FF2B5EF4-FFF2-40B4-BE49-F238E27FC236}">
                <a16:creationId xmlns:a16="http://schemas.microsoft.com/office/drawing/2014/main" id="{CE33E125-5E96-828A-4176-A75D57F76E9B}"/>
              </a:ext>
            </a:extLst>
          </p:cNvPr>
          <p:cNvSpPr txBox="1"/>
          <p:nvPr/>
        </p:nvSpPr>
        <p:spPr>
          <a:xfrm>
            <a:off x="1536866" y="6394160"/>
            <a:ext cx="3230334" cy="307777"/>
          </a:xfrm>
          <a:prstGeom prst="rect">
            <a:avLst/>
          </a:prstGeom>
          <a:solidFill>
            <a:schemeClr val="bg1"/>
          </a:solidFill>
        </p:spPr>
        <p:txBody>
          <a:bodyPr wrap="square">
            <a:spAutoFit/>
          </a:bodyPr>
          <a:lstStyle/>
          <a:p>
            <a:r>
              <a:rPr lang="en-US" altLang="ja-JP" sz="1400" dirty="0">
                <a:latin typeface="Calibri" panose="020F0502020204030204" pitchFamily="34" charset="0"/>
                <a:ea typeface="Calibri" panose="020F0502020204030204" pitchFamily="34" charset="0"/>
                <a:cs typeface="Calibri" panose="020F0502020204030204" pitchFamily="34" charset="0"/>
              </a:rPr>
              <a:t>Foreign cargo theft risk share in 2019</a:t>
            </a:r>
            <a:endParaRPr lang="ja-JP" altLang="en-US" sz="1400" dirty="0">
              <a:latin typeface="Calibri" panose="020F0502020204030204" pitchFamily="34" charset="0"/>
              <a:cs typeface="Calibri" panose="020F0502020204030204" pitchFamily="34" charset="0"/>
            </a:endParaRPr>
          </a:p>
        </p:txBody>
      </p:sp>
      <p:sp>
        <p:nvSpPr>
          <p:cNvPr id="7" name="テキスト ボックス 6">
            <a:extLst>
              <a:ext uri="{FF2B5EF4-FFF2-40B4-BE49-F238E27FC236}">
                <a16:creationId xmlns:a16="http://schemas.microsoft.com/office/drawing/2014/main" id="{72BA19F6-8CFA-04AD-CD9D-81D7E3719092}"/>
              </a:ext>
            </a:extLst>
          </p:cNvPr>
          <p:cNvSpPr txBox="1"/>
          <p:nvPr/>
        </p:nvSpPr>
        <p:spPr>
          <a:xfrm rot="16200000">
            <a:off x="-1559991" y="3700694"/>
            <a:ext cx="3427759" cy="307777"/>
          </a:xfrm>
          <a:prstGeom prst="rect">
            <a:avLst/>
          </a:prstGeom>
          <a:solidFill>
            <a:schemeClr val="bg1"/>
          </a:solidFill>
        </p:spPr>
        <p:txBody>
          <a:bodyPr wrap="square">
            <a:spAutoFit/>
          </a:bodyPr>
          <a:lstStyle/>
          <a:p>
            <a:r>
              <a:rPr lang="en-US" altLang="ja-JP" sz="1400" dirty="0">
                <a:latin typeface="Calibri" panose="020F0502020204030204" pitchFamily="34" charset="0"/>
                <a:ea typeface="Calibri" panose="020F0502020204030204" pitchFamily="34" charset="0"/>
                <a:cs typeface="Calibri" panose="020F0502020204030204" pitchFamily="34" charset="0"/>
              </a:rPr>
              <a:t>Foreign cargo theft risk share in 2005</a:t>
            </a:r>
            <a:endParaRPr lang="ja-JP" altLang="en-US" sz="1400" dirty="0">
              <a:latin typeface="Calibri" panose="020F0502020204030204" pitchFamily="34" charset="0"/>
              <a:cs typeface="Calibri" panose="020F0502020204030204" pitchFamily="34" charset="0"/>
            </a:endParaRPr>
          </a:p>
        </p:txBody>
      </p:sp>
      <p:sp>
        <p:nvSpPr>
          <p:cNvPr id="8" name="スライド番号プレースホルダー 6">
            <a:extLst>
              <a:ext uri="{FF2B5EF4-FFF2-40B4-BE49-F238E27FC236}">
                <a16:creationId xmlns:a16="http://schemas.microsoft.com/office/drawing/2014/main" id="{D8938F28-3365-84F3-AD6D-E8849B34EEEB}"/>
              </a:ext>
            </a:extLst>
          </p:cNvPr>
          <p:cNvSpPr>
            <a:spLocks noGrp="1"/>
          </p:cNvSpPr>
          <p:nvPr>
            <p:ph type="sldNum" sz="quarter" idx="12"/>
          </p:nvPr>
        </p:nvSpPr>
        <p:spPr>
          <a:xfrm>
            <a:off x="9199030" y="6336812"/>
            <a:ext cx="2743200" cy="365125"/>
          </a:xfrm>
        </p:spPr>
        <p:txBody>
          <a:bodyPr/>
          <a:lstStyle/>
          <a:p>
            <a:fld id="{06B91B22-E78C-4FFC-92A1-3DDA5B3A2218}" type="slidenum">
              <a:rPr kumimoji="1" lang="ja-JP" altLang="en-US" smtClean="0"/>
              <a:t>12</a:t>
            </a:fld>
            <a:endParaRPr kumimoji="1" lang="ja-JP" altLang="en-US" dirty="0"/>
          </a:p>
        </p:txBody>
      </p:sp>
    </p:spTree>
    <p:extLst>
      <p:ext uri="{BB962C8B-B14F-4D97-AF65-F5344CB8AC3E}">
        <p14:creationId xmlns:p14="http://schemas.microsoft.com/office/powerpoint/2010/main" val="210568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C6ED5-F79B-0AF7-0691-D5EA4071FEBC}"/>
            </a:ext>
          </a:extLst>
        </p:cNvPr>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19AED74E-1A5D-1BA1-97D8-94DAD36FF5DC}"/>
              </a:ext>
            </a:extLst>
          </p:cNvPr>
          <p:cNvSpPr/>
          <p:nvPr/>
        </p:nvSpPr>
        <p:spPr>
          <a:xfrm>
            <a:off x="155229" y="1662534"/>
            <a:ext cx="11668801" cy="4058328"/>
          </a:xfrm>
          <a:prstGeom prst="roundRect">
            <a:avLst/>
          </a:prstGeom>
          <a:solidFill>
            <a:srgbClr val="FFF5F2"/>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E42A6F8D-A85C-AC66-9875-0D0D46D3F769}"/>
              </a:ext>
            </a:extLst>
          </p:cNvPr>
          <p:cNvSpPr/>
          <p:nvPr/>
        </p:nvSpPr>
        <p:spPr>
          <a:xfrm>
            <a:off x="0" y="0"/>
            <a:ext cx="12192000" cy="814575"/>
          </a:xfrm>
          <a:prstGeom prst="rect">
            <a:avLst/>
          </a:prstGeom>
          <a:blipFill>
            <a:blip r:embed="rId3"/>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AB7F01B0-7749-CBD5-FB35-8E071427BAF4}"/>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574D041E-E13A-5F9E-5EBF-2AAB8E5DAD3A}"/>
              </a:ext>
            </a:extLst>
          </p:cNvPr>
          <p:cNvSpPr txBox="1">
            <a:spLocks/>
          </p:cNvSpPr>
          <p:nvPr/>
        </p:nvSpPr>
        <p:spPr>
          <a:xfrm>
            <a:off x="125189" y="64134"/>
            <a:ext cx="12066811"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i="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Summary of results so far</a:t>
            </a:r>
            <a:endParaRPr lang="ja-JP" altLang="en-US" sz="3200" b="1" i="1"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23" name="テキスト ボックス 22">
            <a:extLst>
              <a:ext uri="{FF2B5EF4-FFF2-40B4-BE49-F238E27FC236}">
                <a16:creationId xmlns:a16="http://schemas.microsoft.com/office/drawing/2014/main" id="{5B3A59DD-C4D3-15AB-D56A-94B07483C09C}"/>
              </a:ext>
            </a:extLst>
          </p:cNvPr>
          <p:cNvSpPr txBox="1"/>
          <p:nvPr/>
        </p:nvSpPr>
        <p:spPr>
          <a:xfrm>
            <a:off x="367970" y="990505"/>
            <a:ext cx="11226153" cy="954107"/>
          </a:xfrm>
          <a:prstGeom prst="rect">
            <a:avLst/>
          </a:prstGeom>
          <a:noFill/>
        </p:spPr>
        <p:txBody>
          <a:bodyPr wrap="square">
            <a:spAutoFit/>
          </a:bodyPr>
          <a:lstStyle/>
          <a:p>
            <a:r>
              <a:rPr lang="en-US" altLang="ja-JP" sz="2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Results presented so far suggest that between 2005 and 2019, </a:t>
            </a:r>
            <a:br>
              <a:rPr lang="en-US" altLang="ja-JP" sz="2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br>
            <a:endParaRPr lang="ja-JP" altLang="en-US" sz="2800" dirty="0">
              <a:solidFill>
                <a:srgbClr val="E07A5F"/>
              </a:solidFill>
            </a:endParaRPr>
          </a:p>
        </p:txBody>
      </p:sp>
      <p:sp>
        <p:nvSpPr>
          <p:cNvPr id="11" name="テキスト ボックス 10">
            <a:extLst>
              <a:ext uri="{FF2B5EF4-FFF2-40B4-BE49-F238E27FC236}">
                <a16:creationId xmlns:a16="http://schemas.microsoft.com/office/drawing/2014/main" id="{598EB17C-F458-DD1F-02B6-891EBBE32460}"/>
              </a:ext>
            </a:extLst>
          </p:cNvPr>
          <p:cNvSpPr txBox="1"/>
          <p:nvPr/>
        </p:nvSpPr>
        <p:spPr>
          <a:xfrm>
            <a:off x="545517" y="1913843"/>
            <a:ext cx="11226153" cy="1815882"/>
          </a:xfrm>
          <a:prstGeom prst="rect">
            <a:avLst/>
          </a:prstGeom>
          <a:noFill/>
        </p:spPr>
        <p:txBody>
          <a:bodyPr wrap="square">
            <a:spAutoFit/>
          </a:bodyPr>
          <a:lstStyle/>
          <a:p>
            <a:pPr marL="342900" indent="-342900">
              <a:buFont typeface="Wingdings" panose="05000000000000000000" pitchFamily="2" charset="2"/>
              <a:buChar char="ü"/>
            </a:pPr>
            <a:r>
              <a:rPr lang="en-US" altLang="ja-JP" sz="2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As reflected in the growing price impacts, the global economy became </a:t>
            </a:r>
            <a:r>
              <a:rPr lang="en-US" altLang="ja-JP" sz="2800" dirty="0">
                <a:solidFill>
                  <a:srgbClr val="FF0000"/>
                </a:solidFill>
                <a:latin typeface="Calibri" panose="020F0502020204030204" pitchFamily="34" charset="0"/>
                <a:ea typeface="Calibri" panose="020F0502020204030204" pitchFamily="34" charset="0"/>
                <a:cs typeface="Calibri" panose="020F0502020204030204" pitchFamily="34" charset="0"/>
              </a:rPr>
              <a:t>more exposed to cargo theft–induced cost pressures </a:t>
            </a:r>
            <a:r>
              <a:rPr lang="en-US" altLang="ja-JP" sz="2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transmitted through global supply chains, </a:t>
            </a:r>
            <a:r>
              <a:rPr lang="en-US" altLang="ja-JP" sz="2800"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despite the decline in cargo theft risk </a:t>
            </a:r>
            <a:r>
              <a:rPr lang="en-US" altLang="ja-JP" sz="2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in many countries.</a:t>
            </a:r>
            <a:endParaRPr lang="ja-JP" altLang="en-US" sz="2800" dirty="0">
              <a:solidFill>
                <a:srgbClr val="E07A5F"/>
              </a:solidFill>
            </a:endParaRPr>
          </a:p>
        </p:txBody>
      </p:sp>
      <p:sp>
        <p:nvSpPr>
          <p:cNvPr id="7" name="テキスト ボックス 6">
            <a:extLst>
              <a:ext uri="{FF2B5EF4-FFF2-40B4-BE49-F238E27FC236}">
                <a16:creationId xmlns:a16="http://schemas.microsoft.com/office/drawing/2014/main" id="{0EC489A9-5330-B16B-D022-C0DB6F4CFC72}"/>
              </a:ext>
            </a:extLst>
          </p:cNvPr>
          <p:cNvSpPr txBox="1"/>
          <p:nvPr/>
        </p:nvSpPr>
        <p:spPr>
          <a:xfrm>
            <a:off x="461753" y="3938776"/>
            <a:ext cx="11038585" cy="1384995"/>
          </a:xfrm>
          <a:prstGeom prst="rect">
            <a:avLst/>
          </a:prstGeom>
          <a:noFill/>
        </p:spPr>
        <p:txBody>
          <a:bodyPr wrap="square">
            <a:spAutoFit/>
          </a:bodyPr>
          <a:lstStyle/>
          <a:p>
            <a:pPr marL="342900" indent="-342900">
              <a:buFont typeface="Wingdings" panose="05000000000000000000" pitchFamily="2" charset="2"/>
              <a:buChar char="ü"/>
            </a:pPr>
            <a:r>
              <a:rPr lang="en-US" altLang="ja-JP" sz="2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These cost pressures </a:t>
            </a:r>
            <a:r>
              <a:rPr lang="en-US" altLang="ja-JP" sz="2800" dirty="0">
                <a:solidFill>
                  <a:srgbClr val="FF0000"/>
                </a:solidFill>
                <a:latin typeface="Calibri" panose="020F0502020204030204" pitchFamily="34" charset="0"/>
                <a:ea typeface="Calibri" panose="020F0502020204030204" pitchFamily="34" charset="0"/>
                <a:cs typeface="Calibri" panose="020F0502020204030204" pitchFamily="34" charset="0"/>
              </a:rPr>
              <a:t>increasingly originated from upstream transactions and from foreign cargo theft risks</a:t>
            </a:r>
            <a:r>
              <a:rPr lang="en-US" altLang="ja-JP" sz="2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making them more difficult for final producers to trace and mitigate.</a:t>
            </a:r>
            <a:endParaRPr lang="ja-JP" altLang="en-US" sz="2800" dirty="0"/>
          </a:p>
        </p:txBody>
      </p:sp>
      <p:pic>
        <p:nvPicPr>
          <p:cNvPr id="15" name="図 14">
            <a:extLst>
              <a:ext uri="{FF2B5EF4-FFF2-40B4-BE49-F238E27FC236}">
                <a16:creationId xmlns:a16="http://schemas.microsoft.com/office/drawing/2014/main" id="{0A7DBC29-33D3-529F-7F08-940E4108D9BD}"/>
              </a:ext>
            </a:extLst>
          </p:cNvPr>
          <p:cNvPicPr>
            <a:picLocks noChangeAspect="1"/>
          </p:cNvPicPr>
          <p:nvPr/>
        </p:nvPicPr>
        <p:blipFill>
          <a:blip r:embed="rId4">
            <a:extLst>
              <a:ext uri="{28A0092B-C50C-407E-A947-70E740481C1C}">
                <a14:useLocalDpi xmlns:a14="http://schemas.microsoft.com/office/drawing/2010/main" val="0"/>
              </a:ext>
            </a:extLst>
          </a:blip>
          <a:srcRect l="24374" t="3017" r="58087" b="61715"/>
          <a:stretch>
            <a:fillRect/>
          </a:stretch>
        </p:blipFill>
        <p:spPr>
          <a:xfrm>
            <a:off x="-152708" y="1256105"/>
            <a:ext cx="909783" cy="893650"/>
          </a:xfrm>
          <a:prstGeom prst="rect">
            <a:avLst/>
          </a:prstGeom>
        </p:spPr>
      </p:pic>
      <p:sp>
        <p:nvSpPr>
          <p:cNvPr id="2" name="スライド番号プレースホルダー 6">
            <a:extLst>
              <a:ext uri="{FF2B5EF4-FFF2-40B4-BE49-F238E27FC236}">
                <a16:creationId xmlns:a16="http://schemas.microsoft.com/office/drawing/2014/main" id="{6C70613C-140A-D12C-4CCA-653DD23DFC51}"/>
              </a:ext>
            </a:extLst>
          </p:cNvPr>
          <p:cNvSpPr>
            <a:spLocks noGrp="1"/>
          </p:cNvSpPr>
          <p:nvPr>
            <p:ph type="sldNum" sz="quarter" idx="12"/>
          </p:nvPr>
        </p:nvSpPr>
        <p:spPr>
          <a:xfrm>
            <a:off x="9080830" y="6351305"/>
            <a:ext cx="2743200" cy="365125"/>
          </a:xfrm>
        </p:spPr>
        <p:txBody>
          <a:bodyPr/>
          <a:lstStyle/>
          <a:p>
            <a:fld id="{06B91B22-E78C-4FFC-92A1-3DDA5B3A2218}" type="slidenum">
              <a:rPr kumimoji="1" lang="ja-JP" altLang="en-US" smtClean="0"/>
              <a:t>13</a:t>
            </a:fld>
            <a:endParaRPr kumimoji="1" lang="ja-JP" altLang="en-US" dirty="0"/>
          </a:p>
        </p:txBody>
      </p:sp>
    </p:spTree>
    <p:extLst>
      <p:ext uri="{BB962C8B-B14F-4D97-AF65-F5344CB8AC3E}">
        <p14:creationId xmlns:p14="http://schemas.microsoft.com/office/powerpoint/2010/main" val="139503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885B5-C1E8-08CE-8360-C477AE271A3B}"/>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A6C278A8-B08E-0EFD-E1CF-6787003D6BD2}"/>
              </a:ext>
            </a:extLst>
          </p:cNvPr>
          <p:cNvSpPr/>
          <p:nvPr/>
        </p:nvSpPr>
        <p:spPr>
          <a:xfrm>
            <a:off x="0" y="0"/>
            <a:ext cx="12192000" cy="814575"/>
          </a:xfrm>
          <a:prstGeom prst="rect">
            <a:avLst/>
          </a:prstGeom>
          <a:blipFill>
            <a:blip r:embed="rId3"/>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AB1A84A9-AEE0-8176-88D5-36CBDC9C75FC}"/>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2343050A-EC1F-93DC-3DE0-0D416EA9963B}"/>
              </a:ext>
            </a:extLst>
          </p:cNvPr>
          <p:cNvSpPr txBox="1">
            <a:spLocks/>
          </p:cNvSpPr>
          <p:nvPr/>
        </p:nvSpPr>
        <p:spPr>
          <a:xfrm>
            <a:off x="125189" y="64134"/>
            <a:ext cx="12066811"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latin typeface="Calibri" panose="020F0502020204030204" pitchFamily="34" charset="0"/>
                <a:ea typeface="Calibri" panose="020F0502020204030204" pitchFamily="34" charset="0"/>
                <a:cs typeface="Calibri" panose="020F0502020204030204" pitchFamily="34" charset="0"/>
              </a:rPr>
              <a:t>Results: </a:t>
            </a:r>
            <a:r>
              <a:rPr lang="en-US" altLang="ja-JP" sz="3200" b="1" i="1" dirty="0">
                <a:latin typeface="Calibri" panose="020F0502020204030204" pitchFamily="34" charset="0"/>
                <a:ea typeface="Calibri" panose="020F0502020204030204" pitchFamily="34" charset="0"/>
                <a:cs typeface="Calibri" panose="020F0502020204030204" pitchFamily="34" charset="0"/>
              </a:rPr>
              <a:t>Backward effect vs Forward effect</a:t>
            </a:r>
            <a:endParaRPr lang="ja-JP" altLang="en-US" sz="3200" b="1" i="1"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22" name="テキスト ボックス 21">
            <a:extLst>
              <a:ext uri="{FF2B5EF4-FFF2-40B4-BE49-F238E27FC236}">
                <a16:creationId xmlns:a16="http://schemas.microsoft.com/office/drawing/2014/main" id="{6BC199E2-ED45-2C2A-7D75-FDB6C76D5D0D}"/>
              </a:ext>
            </a:extLst>
          </p:cNvPr>
          <p:cNvSpPr txBox="1"/>
          <p:nvPr/>
        </p:nvSpPr>
        <p:spPr>
          <a:xfrm>
            <a:off x="248562" y="830952"/>
            <a:ext cx="9247129" cy="830997"/>
          </a:xfrm>
          <a:prstGeom prst="rect">
            <a:avLst/>
          </a:prstGeom>
          <a:noFill/>
        </p:spPr>
        <p:txBody>
          <a:bodyPr wrap="square">
            <a:spAutoFit/>
          </a:bodyPr>
          <a:lstStyle/>
          <a:p>
            <a:r>
              <a:rPr lang="en-US" altLang="ja-JP" sz="2400" b="1" i="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Backward effect </a:t>
            </a:r>
            <a:r>
              <a:rPr lang="en-US" altLang="ja-JP" sz="2400" i="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(left)</a:t>
            </a:r>
          </a:p>
          <a:p>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Total cost pressure that the country </a:t>
            </a:r>
            <a:r>
              <a:rPr lang="en-US" altLang="ja-JP" sz="2400" b="1" i="1" dirty="0">
                <a:solidFill>
                  <a:srgbClr val="E07A5F"/>
                </a:solidFill>
                <a:latin typeface="Calibri" panose="020F0502020204030204" pitchFamily="34" charset="0"/>
                <a:ea typeface="Calibri" panose="020F0502020204030204" pitchFamily="34" charset="0"/>
                <a:cs typeface="Calibri" panose="020F0502020204030204" pitchFamily="34" charset="0"/>
              </a:rPr>
              <a:t>receives from </a:t>
            </a: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all other countries</a:t>
            </a:r>
            <a:endParaRPr lang="ja-JP" altLang="en-US" sz="2400" dirty="0"/>
          </a:p>
        </p:txBody>
      </p:sp>
      <p:sp>
        <p:nvSpPr>
          <p:cNvPr id="5" name="テキスト ボックス 4">
            <a:extLst>
              <a:ext uri="{FF2B5EF4-FFF2-40B4-BE49-F238E27FC236}">
                <a16:creationId xmlns:a16="http://schemas.microsoft.com/office/drawing/2014/main" id="{C63367B4-7D1B-EF29-C2F3-319D14738EBE}"/>
              </a:ext>
            </a:extLst>
          </p:cNvPr>
          <p:cNvSpPr txBox="1"/>
          <p:nvPr/>
        </p:nvSpPr>
        <p:spPr>
          <a:xfrm>
            <a:off x="248562" y="1591400"/>
            <a:ext cx="9657438" cy="830997"/>
          </a:xfrm>
          <a:prstGeom prst="rect">
            <a:avLst/>
          </a:prstGeom>
          <a:noFill/>
        </p:spPr>
        <p:txBody>
          <a:bodyPr wrap="square">
            <a:spAutoFit/>
          </a:bodyPr>
          <a:lstStyle/>
          <a:p>
            <a:r>
              <a:rPr lang="en-US" altLang="ja-JP" sz="2400" b="1" i="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Forward effect </a:t>
            </a:r>
            <a:r>
              <a:rPr lang="en-US" altLang="ja-JP" sz="2400" i="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(right)</a:t>
            </a:r>
          </a:p>
          <a:p>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Total cost pressure that the country </a:t>
            </a:r>
            <a:r>
              <a:rPr lang="en-US" altLang="ja-JP" sz="2400" b="1" i="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imposes on </a:t>
            </a: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all other countries</a:t>
            </a:r>
            <a:endParaRPr lang="ja-JP" altLang="en-US" sz="2400" dirty="0"/>
          </a:p>
        </p:txBody>
      </p:sp>
      <p:sp>
        <p:nvSpPr>
          <p:cNvPr id="7" name="テキスト ボックス 6">
            <a:extLst>
              <a:ext uri="{FF2B5EF4-FFF2-40B4-BE49-F238E27FC236}">
                <a16:creationId xmlns:a16="http://schemas.microsoft.com/office/drawing/2014/main" id="{AB43119D-8AD6-03E7-F575-DBE10F4BA21E}"/>
              </a:ext>
            </a:extLst>
          </p:cNvPr>
          <p:cNvSpPr txBox="1"/>
          <p:nvPr/>
        </p:nvSpPr>
        <p:spPr>
          <a:xfrm>
            <a:off x="7445175" y="2459504"/>
            <a:ext cx="4395133" cy="1938992"/>
          </a:xfrm>
          <a:prstGeom prst="rect">
            <a:avLst/>
          </a:prstGeom>
          <a:noFill/>
        </p:spPr>
        <p:txBody>
          <a:bodyPr wrap="square">
            <a:spAutoFit/>
          </a:bodyPr>
          <a:lstStyle/>
          <a:p>
            <a:pPr marL="285750" indent="-285750">
              <a:buFont typeface="Arial" panose="020B0604020202020204" pitchFamily="34" charset="0"/>
              <a:buChar char="•"/>
            </a:pPr>
            <a:r>
              <a:rPr lang="en-US" altLang="ja-JP" sz="2400" dirty="0">
                <a:latin typeface="Calibri" panose="020F0502020204030204" pitchFamily="34" charset="0"/>
                <a:ea typeface="Calibri" panose="020F0502020204030204" pitchFamily="34" charset="0"/>
                <a:cs typeface="Calibri" panose="020F0502020204030204" pitchFamily="34" charset="0"/>
              </a:rPr>
              <a:t>The distribution of the backward effect is relatively narrow, indicating that </a:t>
            </a:r>
            <a:br>
              <a:rPr lang="en-US" altLang="ja-JP" sz="2400" dirty="0">
                <a:latin typeface="Calibri" panose="020F0502020204030204" pitchFamily="34" charset="0"/>
                <a:ea typeface="Calibri" panose="020F0502020204030204" pitchFamily="34" charset="0"/>
                <a:cs typeface="Calibri" panose="020F0502020204030204" pitchFamily="34" charset="0"/>
              </a:rPr>
            </a:br>
            <a:r>
              <a:rPr lang="en-US" altLang="ja-JP" sz="2400" u="sng" dirty="0">
                <a:latin typeface="Calibri" panose="020F0502020204030204" pitchFamily="34" charset="0"/>
                <a:ea typeface="Calibri" panose="020F0502020204030204" pitchFamily="34" charset="0"/>
                <a:cs typeface="Calibri" panose="020F0502020204030204" pitchFamily="34" charset="0"/>
              </a:rPr>
              <a:t>cost pressure is more uniformly borne across countries. </a:t>
            </a:r>
          </a:p>
        </p:txBody>
      </p:sp>
      <p:sp>
        <p:nvSpPr>
          <p:cNvPr id="10" name="テキスト ボックス 9">
            <a:extLst>
              <a:ext uri="{FF2B5EF4-FFF2-40B4-BE49-F238E27FC236}">
                <a16:creationId xmlns:a16="http://schemas.microsoft.com/office/drawing/2014/main" id="{DBCF2F6A-0A3B-A065-3A6F-9868A3C45122}"/>
              </a:ext>
            </a:extLst>
          </p:cNvPr>
          <p:cNvSpPr txBox="1"/>
          <p:nvPr/>
        </p:nvSpPr>
        <p:spPr>
          <a:xfrm>
            <a:off x="7541508" y="4604924"/>
            <a:ext cx="4650492" cy="1938992"/>
          </a:xfrm>
          <a:prstGeom prst="rect">
            <a:avLst/>
          </a:prstGeom>
          <a:noFill/>
        </p:spPr>
        <p:txBody>
          <a:bodyPr wrap="square">
            <a:spAutoFit/>
          </a:bodyPr>
          <a:lstStyle/>
          <a:p>
            <a:pPr marL="285750" indent="-285750">
              <a:buFont typeface="Arial" panose="020B0604020202020204" pitchFamily="34" charset="0"/>
              <a:buChar char="•"/>
            </a:pPr>
            <a:r>
              <a:rPr lang="en-US" altLang="ja-JP" sz="2400" dirty="0">
                <a:latin typeface="Calibri" panose="020F0502020204030204" pitchFamily="34" charset="0"/>
                <a:ea typeface="Calibri" panose="020F0502020204030204" pitchFamily="34" charset="0"/>
                <a:cs typeface="Calibri" panose="020F0502020204030204" pitchFamily="34" charset="0"/>
              </a:rPr>
              <a:t>The forward effect shows a much wider distribution, revealing </a:t>
            </a:r>
            <a:br>
              <a:rPr lang="en-US" altLang="ja-JP" sz="2400" dirty="0">
                <a:latin typeface="Calibri" panose="020F0502020204030204" pitchFamily="34" charset="0"/>
                <a:ea typeface="Calibri" panose="020F0502020204030204" pitchFamily="34" charset="0"/>
                <a:cs typeface="Calibri" panose="020F0502020204030204" pitchFamily="34" charset="0"/>
              </a:rPr>
            </a:br>
            <a:r>
              <a:rPr lang="en-US" altLang="ja-JP" sz="2400" u="sng" dirty="0">
                <a:latin typeface="Calibri" panose="020F0502020204030204" pitchFamily="34" charset="0"/>
                <a:ea typeface="Calibri" panose="020F0502020204030204" pitchFamily="34" charset="0"/>
                <a:cs typeface="Calibri" panose="020F0502020204030204" pitchFamily="34" charset="0"/>
              </a:rPr>
              <a:t>the presence of countries that impose a disproportionately large burden on other countries</a:t>
            </a:r>
            <a:r>
              <a:rPr lang="en-US" altLang="ja-JP" sz="2400" dirty="0">
                <a:latin typeface="Calibri" panose="020F0502020204030204" pitchFamily="34" charset="0"/>
                <a:ea typeface="Calibri" panose="020F0502020204030204" pitchFamily="34" charset="0"/>
                <a:cs typeface="Calibri" panose="020F0502020204030204" pitchFamily="34" charset="0"/>
              </a:rPr>
              <a:t>. </a:t>
            </a:r>
            <a:endParaRPr lang="ja-JP" altLang="en-US" sz="2400" dirty="0">
              <a:latin typeface="Calibri" panose="020F0502020204030204" pitchFamily="34" charset="0"/>
              <a:cs typeface="Calibri" panose="020F0502020204030204" pitchFamily="34" charset="0"/>
            </a:endParaRPr>
          </a:p>
        </p:txBody>
      </p:sp>
      <p:pic>
        <p:nvPicPr>
          <p:cNvPr id="8" name="図 7">
            <a:extLst>
              <a:ext uri="{FF2B5EF4-FFF2-40B4-BE49-F238E27FC236}">
                <a16:creationId xmlns:a16="http://schemas.microsoft.com/office/drawing/2014/main" id="{F5BDE11B-A183-78D0-9D8E-90450FEEB8BD}"/>
              </a:ext>
            </a:extLst>
          </p:cNvPr>
          <p:cNvPicPr>
            <a:picLocks noChangeAspect="1"/>
          </p:cNvPicPr>
          <p:nvPr/>
        </p:nvPicPr>
        <p:blipFill>
          <a:blip r:embed="rId4"/>
          <a:stretch>
            <a:fillRect/>
          </a:stretch>
        </p:blipFill>
        <p:spPr>
          <a:xfrm>
            <a:off x="0" y="2351848"/>
            <a:ext cx="7445175" cy="4506152"/>
          </a:xfrm>
          <a:prstGeom prst="rect">
            <a:avLst/>
          </a:prstGeom>
        </p:spPr>
      </p:pic>
      <p:sp>
        <p:nvSpPr>
          <p:cNvPr id="2" name="スライド番号プレースホルダー 6">
            <a:extLst>
              <a:ext uri="{FF2B5EF4-FFF2-40B4-BE49-F238E27FC236}">
                <a16:creationId xmlns:a16="http://schemas.microsoft.com/office/drawing/2014/main" id="{5FA92117-EC7C-7432-5AFA-7DA31CCDB962}"/>
              </a:ext>
            </a:extLst>
          </p:cNvPr>
          <p:cNvSpPr>
            <a:spLocks noGrp="1"/>
          </p:cNvSpPr>
          <p:nvPr>
            <p:ph type="sldNum" sz="quarter" idx="12"/>
          </p:nvPr>
        </p:nvSpPr>
        <p:spPr>
          <a:xfrm>
            <a:off x="9305349" y="6361353"/>
            <a:ext cx="2743200" cy="365125"/>
          </a:xfrm>
        </p:spPr>
        <p:txBody>
          <a:bodyPr/>
          <a:lstStyle/>
          <a:p>
            <a:fld id="{06B91B22-E78C-4FFC-92A1-3DDA5B3A2218}" type="slidenum">
              <a:rPr kumimoji="1" lang="ja-JP" altLang="en-US" smtClean="0"/>
              <a:t>14</a:t>
            </a:fld>
            <a:endParaRPr kumimoji="1" lang="ja-JP" altLang="en-US" dirty="0"/>
          </a:p>
        </p:txBody>
      </p:sp>
    </p:spTree>
    <p:extLst>
      <p:ext uri="{BB962C8B-B14F-4D97-AF65-F5344CB8AC3E}">
        <p14:creationId xmlns:p14="http://schemas.microsoft.com/office/powerpoint/2010/main" val="44533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B6767-EF12-0190-448A-2B146604A2D7}"/>
            </a:ext>
          </a:extLst>
        </p:cNvPr>
        <p:cNvGrpSpPr/>
        <p:nvPr/>
      </p:nvGrpSpPr>
      <p:grpSpPr>
        <a:xfrm>
          <a:off x="0" y="0"/>
          <a:ext cx="0" cy="0"/>
          <a:chOff x="0" y="0"/>
          <a:chExt cx="0" cy="0"/>
        </a:xfrm>
      </p:grpSpPr>
      <p:pic>
        <p:nvPicPr>
          <p:cNvPr id="6" name="図 5" descr="グラフ, 棒グラフ&#10;&#10;AI 生成コンテンツは誤りを含む可能性があります。">
            <a:extLst>
              <a:ext uri="{FF2B5EF4-FFF2-40B4-BE49-F238E27FC236}">
                <a16:creationId xmlns:a16="http://schemas.microsoft.com/office/drawing/2014/main" id="{7B2CC79E-FE64-3C80-BBF3-5BA25142277C}"/>
              </a:ext>
            </a:extLst>
          </p:cNvPr>
          <p:cNvPicPr>
            <a:picLocks noChangeAspect="1"/>
          </p:cNvPicPr>
          <p:nvPr/>
        </p:nvPicPr>
        <p:blipFill>
          <a:blip r:embed="rId3">
            <a:extLst>
              <a:ext uri="{28A0092B-C50C-407E-A947-70E740481C1C}">
                <a14:useLocalDpi xmlns:a14="http://schemas.microsoft.com/office/drawing/2010/main" val="0"/>
              </a:ext>
            </a:extLst>
          </a:blip>
          <a:srcRect t="1091" r="1586" b="2510"/>
          <a:stretch>
            <a:fillRect/>
          </a:stretch>
        </p:blipFill>
        <p:spPr bwMode="auto">
          <a:xfrm>
            <a:off x="0" y="884763"/>
            <a:ext cx="8299938" cy="5973237"/>
          </a:xfrm>
          <a:prstGeom prst="rect">
            <a:avLst/>
          </a:prstGeom>
          <a:noFill/>
          <a:ln>
            <a:noFill/>
          </a:ln>
        </p:spPr>
      </p:pic>
      <p:sp>
        <p:nvSpPr>
          <p:cNvPr id="14" name="四角形: 角を丸くする 13">
            <a:extLst>
              <a:ext uri="{FF2B5EF4-FFF2-40B4-BE49-F238E27FC236}">
                <a16:creationId xmlns:a16="http://schemas.microsoft.com/office/drawing/2014/main" id="{D6D5B16D-2FBA-8828-C083-B3E7D0AF7F95}"/>
              </a:ext>
            </a:extLst>
          </p:cNvPr>
          <p:cNvSpPr/>
          <p:nvPr/>
        </p:nvSpPr>
        <p:spPr>
          <a:xfrm>
            <a:off x="8153910" y="3236159"/>
            <a:ext cx="3838798" cy="1483121"/>
          </a:xfrm>
          <a:prstGeom prst="roundRect">
            <a:avLst/>
          </a:prstGeom>
          <a:solidFill>
            <a:srgbClr val="FFF5F2"/>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266FB8EB-D482-9235-0A21-EB3BBFB5C876}"/>
              </a:ext>
            </a:extLst>
          </p:cNvPr>
          <p:cNvSpPr/>
          <p:nvPr/>
        </p:nvSpPr>
        <p:spPr>
          <a:xfrm>
            <a:off x="0" y="0"/>
            <a:ext cx="12192000" cy="814575"/>
          </a:xfrm>
          <a:prstGeom prst="rect">
            <a:avLst/>
          </a:pr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180772EE-B27E-506A-1078-13B5A1AA377D}"/>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3ABA65D5-45FD-E769-89D9-5D85DEF77224}"/>
              </a:ext>
            </a:extLst>
          </p:cNvPr>
          <p:cNvSpPr txBox="1">
            <a:spLocks/>
          </p:cNvSpPr>
          <p:nvPr/>
        </p:nvSpPr>
        <p:spPr>
          <a:xfrm>
            <a:off x="125189" y="64134"/>
            <a:ext cx="12066811"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Results: </a:t>
            </a:r>
            <a:r>
              <a:rPr lang="en-US" altLang="ja-JP" sz="3200" b="1" i="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W</a:t>
            </a:r>
            <a:r>
              <a:rPr lang="en-US" altLang="ja-JP" sz="3200" b="1" i="1" dirty="0">
                <a:latin typeface="Calibri" panose="020F0502020204030204" pitchFamily="34" charset="0"/>
                <a:ea typeface="Calibri" panose="020F0502020204030204" pitchFamily="34" charset="0"/>
                <a:cs typeface="Calibri" panose="020F0502020204030204" pitchFamily="34" charset="0"/>
              </a:rPr>
              <a:t>hich countries are the key drivers of cost pressure?</a:t>
            </a:r>
            <a:endParaRPr lang="ja-JP" altLang="en-US" sz="3200" b="1" i="1"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7" name="テキスト ボックス 6">
            <a:extLst>
              <a:ext uri="{FF2B5EF4-FFF2-40B4-BE49-F238E27FC236}">
                <a16:creationId xmlns:a16="http://schemas.microsoft.com/office/drawing/2014/main" id="{9F38CB97-98C7-362C-210A-3826A7D95B76}"/>
              </a:ext>
            </a:extLst>
          </p:cNvPr>
          <p:cNvSpPr txBox="1"/>
          <p:nvPr/>
        </p:nvSpPr>
        <p:spPr>
          <a:xfrm>
            <a:off x="8007883" y="1064458"/>
            <a:ext cx="3984825" cy="1569660"/>
          </a:xfrm>
          <a:prstGeom prst="rect">
            <a:avLst/>
          </a:prstGeom>
          <a:noFill/>
        </p:spPr>
        <p:txBody>
          <a:bodyPr wrap="square">
            <a:spAutoFit/>
          </a:bodyPr>
          <a:lstStyle/>
          <a:p>
            <a:pPr marL="285750" indent="-285750">
              <a:buFont typeface="Arial" panose="020B0604020202020204" pitchFamily="34" charset="0"/>
              <a:buChar char="•"/>
            </a:pPr>
            <a:r>
              <a:rPr lang="en-US" altLang="ja-JP" sz="2400" dirty="0">
                <a:latin typeface="Calibri" panose="020F0502020204030204" pitchFamily="34" charset="0"/>
                <a:ea typeface="Calibri" panose="020F0502020204030204" pitchFamily="34" charset="0"/>
                <a:cs typeface="Calibri" panose="020F0502020204030204" pitchFamily="34" charset="0"/>
              </a:rPr>
              <a:t>Cargo theft risk in Russia, the US, and China has large forward effects on global supply chains.</a:t>
            </a:r>
            <a:endParaRPr lang="en-US" altLang="ja-JP" sz="2400" u="sng" dirty="0">
              <a:latin typeface="Calibri" panose="020F0502020204030204" pitchFamily="34" charset="0"/>
              <a:ea typeface="Calibri" panose="020F0502020204030204" pitchFamily="34" charset="0"/>
              <a:cs typeface="Calibri" panose="020F0502020204030204" pitchFamily="34" charset="0"/>
            </a:endParaRPr>
          </a:p>
        </p:txBody>
      </p:sp>
      <p:sp>
        <p:nvSpPr>
          <p:cNvPr id="8" name="テキスト ボックス 7">
            <a:extLst>
              <a:ext uri="{FF2B5EF4-FFF2-40B4-BE49-F238E27FC236}">
                <a16:creationId xmlns:a16="http://schemas.microsoft.com/office/drawing/2014/main" id="{2930378C-83DB-9571-FD3C-B3C9AFFC691F}"/>
              </a:ext>
            </a:extLst>
          </p:cNvPr>
          <p:cNvSpPr txBox="1"/>
          <p:nvPr/>
        </p:nvSpPr>
        <p:spPr>
          <a:xfrm>
            <a:off x="7942149" y="2692503"/>
            <a:ext cx="4196586" cy="461665"/>
          </a:xfrm>
          <a:prstGeom prst="rect">
            <a:avLst/>
          </a:prstGeom>
          <a:noFill/>
        </p:spPr>
        <p:txBody>
          <a:bodyPr wrap="square">
            <a:spAutoFit/>
          </a:bodyPr>
          <a:lstStyle/>
          <a:p>
            <a:r>
              <a:rPr lang="en-US" altLang="ja-JP" sz="2400" u="sng" dirty="0">
                <a:latin typeface="Calibri" panose="020F0502020204030204" pitchFamily="34" charset="0"/>
                <a:ea typeface="Calibri" panose="020F0502020204030204" pitchFamily="34" charset="0"/>
                <a:cs typeface="Calibri" panose="020F0502020204030204" pitchFamily="34" charset="0"/>
              </a:rPr>
              <a:t>Key factors of the forward effect</a:t>
            </a:r>
          </a:p>
        </p:txBody>
      </p:sp>
      <p:sp>
        <p:nvSpPr>
          <p:cNvPr id="10" name="テキスト ボックス 9">
            <a:extLst>
              <a:ext uri="{FF2B5EF4-FFF2-40B4-BE49-F238E27FC236}">
                <a16:creationId xmlns:a16="http://schemas.microsoft.com/office/drawing/2014/main" id="{2A5C292A-4A2F-17A9-9B9C-C396C8D0E084}"/>
              </a:ext>
            </a:extLst>
          </p:cNvPr>
          <p:cNvSpPr txBox="1"/>
          <p:nvPr/>
        </p:nvSpPr>
        <p:spPr>
          <a:xfrm>
            <a:off x="8153910" y="3276665"/>
            <a:ext cx="3984825" cy="461665"/>
          </a:xfrm>
          <a:prstGeom prst="rect">
            <a:avLst/>
          </a:prstGeom>
          <a:noFill/>
        </p:spPr>
        <p:txBody>
          <a:bodyPr wrap="square">
            <a:spAutoFit/>
          </a:bodyPr>
          <a:lstStyle/>
          <a:p>
            <a:pPr marL="457200" indent="-457200">
              <a:buFont typeface="+mj-lt"/>
              <a:buAutoNum type="arabicPeriod"/>
            </a:pPr>
            <a:r>
              <a:rPr lang="en-US" altLang="ja-JP" sz="2400" dirty="0">
                <a:latin typeface="Calibri" panose="020F0502020204030204" pitchFamily="34" charset="0"/>
                <a:ea typeface="Calibri" panose="020F0502020204030204" pitchFamily="34" charset="0"/>
                <a:cs typeface="Calibri" panose="020F0502020204030204" pitchFamily="34" charset="0"/>
              </a:rPr>
              <a:t>Cargo theft risk index</a:t>
            </a:r>
          </a:p>
        </p:txBody>
      </p:sp>
      <p:sp>
        <p:nvSpPr>
          <p:cNvPr id="11" name="テキスト ボックス 10">
            <a:extLst>
              <a:ext uri="{FF2B5EF4-FFF2-40B4-BE49-F238E27FC236}">
                <a16:creationId xmlns:a16="http://schemas.microsoft.com/office/drawing/2014/main" id="{4AF1A188-7489-8569-A542-C541DA5E90C9}"/>
              </a:ext>
            </a:extLst>
          </p:cNvPr>
          <p:cNvSpPr txBox="1"/>
          <p:nvPr/>
        </p:nvSpPr>
        <p:spPr>
          <a:xfrm>
            <a:off x="8153910" y="3830191"/>
            <a:ext cx="3984825" cy="830997"/>
          </a:xfrm>
          <a:prstGeom prst="rect">
            <a:avLst/>
          </a:prstGeom>
          <a:noFill/>
        </p:spPr>
        <p:txBody>
          <a:bodyPr wrap="square">
            <a:spAutoFit/>
          </a:bodyPr>
          <a:lstStyle/>
          <a:p>
            <a:pPr marL="457200" indent="-457200">
              <a:buFont typeface="+mj-lt"/>
              <a:buAutoNum type="arabicPeriod" startAt="2"/>
            </a:pPr>
            <a:r>
              <a:rPr lang="en-US" altLang="ja-JP" sz="2400" dirty="0">
                <a:latin typeface="Calibri" panose="020F0502020204030204" pitchFamily="34" charset="0"/>
                <a:ea typeface="Calibri" panose="020F0502020204030204" pitchFamily="34" charset="0"/>
                <a:cs typeface="Calibri" panose="020F0502020204030204" pitchFamily="34" charset="0"/>
              </a:rPr>
              <a:t>Trade volume and centrality in supply chain</a:t>
            </a:r>
          </a:p>
        </p:txBody>
      </p:sp>
      <p:sp>
        <p:nvSpPr>
          <p:cNvPr id="13" name="テキスト ボックス 12">
            <a:extLst>
              <a:ext uri="{FF2B5EF4-FFF2-40B4-BE49-F238E27FC236}">
                <a16:creationId xmlns:a16="http://schemas.microsoft.com/office/drawing/2014/main" id="{583E7421-F7BA-2C5B-9A9D-0BF4CE2A9600}"/>
              </a:ext>
            </a:extLst>
          </p:cNvPr>
          <p:cNvSpPr txBox="1"/>
          <p:nvPr/>
        </p:nvSpPr>
        <p:spPr>
          <a:xfrm>
            <a:off x="8176847" y="5008712"/>
            <a:ext cx="3815861" cy="1938992"/>
          </a:xfrm>
          <a:prstGeom prst="rect">
            <a:avLst/>
          </a:prstGeom>
          <a:noFill/>
        </p:spPr>
        <p:txBody>
          <a:bodyPr wrap="square">
            <a:spAutoFit/>
          </a:bodyPr>
          <a:lstStyle/>
          <a:p>
            <a:pPr marL="342900" indent="-342900">
              <a:buFont typeface="Arial" panose="020B0604020202020204" pitchFamily="34" charset="0"/>
              <a:buChar char="•"/>
            </a:pPr>
            <a:r>
              <a:rPr lang="en-US" altLang="ja-JP" sz="2400" dirty="0">
                <a:latin typeface="Calibri" panose="020F0502020204030204" pitchFamily="34" charset="0"/>
                <a:ea typeface="Calibri" panose="020F0502020204030204" pitchFamily="34" charset="0"/>
                <a:cs typeface="Calibri" panose="020F0502020204030204" pitchFamily="34" charset="0"/>
              </a:rPr>
              <a:t>Russia’s large forward effect is associated with its centrality in the supply of energy and mineral resources. </a:t>
            </a:r>
            <a:endParaRPr lang="ja-JP" altLang="en-US" sz="2400" dirty="0">
              <a:latin typeface="Calibri" panose="020F0502020204030204" pitchFamily="34" charset="0"/>
              <a:cs typeface="Calibri" panose="020F0502020204030204" pitchFamily="34" charset="0"/>
            </a:endParaRPr>
          </a:p>
        </p:txBody>
      </p:sp>
      <p:sp>
        <p:nvSpPr>
          <p:cNvPr id="2" name="スライド番号プレースホルダー 6">
            <a:extLst>
              <a:ext uri="{FF2B5EF4-FFF2-40B4-BE49-F238E27FC236}">
                <a16:creationId xmlns:a16="http://schemas.microsoft.com/office/drawing/2014/main" id="{6DF18050-4353-C60B-1757-3FB01E31F0A3}"/>
              </a:ext>
            </a:extLst>
          </p:cNvPr>
          <p:cNvSpPr>
            <a:spLocks noGrp="1"/>
          </p:cNvSpPr>
          <p:nvPr>
            <p:ph type="sldNum" sz="quarter" idx="12"/>
          </p:nvPr>
        </p:nvSpPr>
        <p:spPr>
          <a:xfrm>
            <a:off x="9395535" y="6428741"/>
            <a:ext cx="2743200" cy="365125"/>
          </a:xfrm>
        </p:spPr>
        <p:txBody>
          <a:bodyPr/>
          <a:lstStyle/>
          <a:p>
            <a:fld id="{06B91B22-E78C-4FFC-92A1-3DDA5B3A2218}" type="slidenum">
              <a:rPr kumimoji="1" lang="ja-JP" altLang="en-US" smtClean="0"/>
              <a:t>15</a:t>
            </a:fld>
            <a:endParaRPr kumimoji="1" lang="ja-JP" altLang="en-US" dirty="0"/>
          </a:p>
        </p:txBody>
      </p:sp>
    </p:spTree>
    <p:extLst>
      <p:ext uri="{BB962C8B-B14F-4D97-AF65-F5344CB8AC3E}">
        <p14:creationId xmlns:p14="http://schemas.microsoft.com/office/powerpoint/2010/main" val="13867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10" grpId="0"/>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78146-649A-C7CD-7BFF-9E28D0B83B29}"/>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1BBB5727-B79E-1DAC-8234-05C52085B330}"/>
              </a:ext>
            </a:extLst>
          </p:cNvPr>
          <p:cNvSpPr/>
          <p:nvPr/>
        </p:nvSpPr>
        <p:spPr>
          <a:xfrm>
            <a:off x="0" y="0"/>
            <a:ext cx="12192000" cy="814575"/>
          </a:xfrm>
          <a:prstGeom prst="rect">
            <a:avLst/>
          </a:prstGeom>
          <a:blipFill>
            <a:blip r:embed="rId3"/>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DEAC1890-29EB-7181-8CD4-90A5116D2104}"/>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BBAD48B4-7F15-BD85-6B8B-61707D8D783A}"/>
              </a:ext>
            </a:extLst>
          </p:cNvPr>
          <p:cNvSpPr txBox="1">
            <a:spLocks/>
          </p:cNvSpPr>
          <p:nvPr/>
        </p:nvSpPr>
        <p:spPr>
          <a:xfrm>
            <a:off x="125189" y="64134"/>
            <a:ext cx="12066811"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Results: </a:t>
            </a:r>
            <a:r>
              <a:rPr lang="en-US" altLang="ja-JP" sz="2800" b="1" i="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W</a:t>
            </a:r>
            <a:r>
              <a:rPr lang="en-US" altLang="ja-JP" sz="2800" b="1" i="1" dirty="0">
                <a:latin typeface="Calibri" panose="020F0502020204030204" pitchFamily="34" charset="0"/>
                <a:ea typeface="Calibri" panose="020F0502020204030204" pitchFamily="34" charset="0"/>
                <a:cs typeface="Calibri" panose="020F0502020204030204" pitchFamily="34" charset="0"/>
              </a:rPr>
              <a:t>hich countries are vulnerable to cost pressure from other countries?</a:t>
            </a:r>
            <a:endParaRPr lang="ja-JP" altLang="en-US" sz="2800" b="1" i="1"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7" name="テキスト ボックス 6">
            <a:extLst>
              <a:ext uri="{FF2B5EF4-FFF2-40B4-BE49-F238E27FC236}">
                <a16:creationId xmlns:a16="http://schemas.microsoft.com/office/drawing/2014/main" id="{A49CC74B-1F21-03A3-D409-7BF81062209C}"/>
              </a:ext>
            </a:extLst>
          </p:cNvPr>
          <p:cNvSpPr txBox="1"/>
          <p:nvPr/>
        </p:nvSpPr>
        <p:spPr>
          <a:xfrm>
            <a:off x="8067729" y="1005332"/>
            <a:ext cx="3984825" cy="1569660"/>
          </a:xfrm>
          <a:prstGeom prst="rect">
            <a:avLst/>
          </a:prstGeom>
          <a:noFill/>
        </p:spPr>
        <p:txBody>
          <a:bodyPr wrap="square">
            <a:spAutoFit/>
          </a:bodyPr>
          <a:lstStyle/>
          <a:p>
            <a:pPr marL="285750" indent="-285750">
              <a:buFont typeface="Arial" panose="020B0604020202020204" pitchFamily="34" charset="0"/>
              <a:buChar char="•"/>
            </a:pPr>
            <a:r>
              <a:rPr lang="en-US" altLang="ja-JP" sz="2400" dirty="0">
                <a:latin typeface="Calibri" panose="020F0502020204030204" pitchFamily="34" charset="0"/>
                <a:ea typeface="Calibri" panose="020F0502020204030204" pitchFamily="34" charset="0"/>
                <a:cs typeface="Calibri" panose="020F0502020204030204" pitchFamily="34" charset="0"/>
              </a:rPr>
              <a:t>Eastern European countries and some East and Southeast Asian countries have large backward effects. </a:t>
            </a:r>
            <a:endParaRPr lang="en-US" altLang="ja-JP" sz="2400" u="sng" dirty="0">
              <a:latin typeface="Calibri" panose="020F0502020204030204" pitchFamily="34" charset="0"/>
              <a:ea typeface="Calibri" panose="020F0502020204030204" pitchFamily="34" charset="0"/>
              <a:cs typeface="Calibri" panose="020F0502020204030204" pitchFamily="34" charset="0"/>
            </a:endParaRPr>
          </a:p>
        </p:txBody>
      </p:sp>
      <p:sp>
        <p:nvSpPr>
          <p:cNvPr id="13" name="テキスト ボックス 12">
            <a:extLst>
              <a:ext uri="{FF2B5EF4-FFF2-40B4-BE49-F238E27FC236}">
                <a16:creationId xmlns:a16="http://schemas.microsoft.com/office/drawing/2014/main" id="{FEF051C1-6E55-7015-5915-F1E2BA1BDED5}"/>
              </a:ext>
            </a:extLst>
          </p:cNvPr>
          <p:cNvSpPr txBox="1"/>
          <p:nvPr/>
        </p:nvSpPr>
        <p:spPr>
          <a:xfrm>
            <a:off x="8067727" y="4939913"/>
            <a:ext cx="3984825" cy="1446550"/>
          </a:xfrm>
          <a:prstGeom prst="rect">
            <a:avLst/>
          </a:prstGeom>
          <a:noFill/>
        </p:spPr>
        <p:txBody>
          <a:bodyPr wrap="square">
            <a:spAutoFit/>
          </a:bodyPr>
          <a:lstStyle/>
          <a:p>
            <a:pPr marL="342900" indent="-342900">
              <a:buFont typeface="ＭＳ Ｐゴシック" panose="020B0600070205080204" pitchFamily="50" charset="-128"/>
              <a:buChar char="→"/>
            </a:pPr>
            <a:r>
              <a:rPr lang="ja-JP" altLang="en-US" sz="2200" dirty="0">
                <a:latin typeface="Calibri" panose="020F0502020204030204" pitchFamily="34" charset="0"/>
                <a:ea typeface="Calibri" panose="020F0502020204030204" pitchFamily="34" charset="0"/>
                <a:cs typeface="Calibri" panose="020F0502020204030204" pitchFamily="34" charset="0"/>
              </a:rPr>
              <a:t> </a:t>
            </a:r>
            <a:r>
              <a:rPr lang="en-US" altLang="ja-JP" sz="2200" dirty="0">
                <a:latin typeface="Calibri" panose="020F0502020204030204" pitchFamily="34" charset="0"/>
                <a:ea typeface="Calibri" panose="020F0502020204030204" pitchFamily="34" charset="0"/>
                <a:cs typeface="Calibri" panose="020F0502020204030204" pitchFamily="34" charset="0"/>
              </a:rPr>
              <a:t>Production relies on imported intermediate inputs, making them more exposed to cost pressures originating abroad</a:t>
            </a:r>
            <a:endParaRPr lang="ja-JP" altLang="en-US" sz="2200" dirty="0">
              <a:latin typeface="Calibri" panose="020F0502020204030204" pitchFamily="34" charset="0"/>
              <a:cs typeface="Calibri" panose="020F0502020204030204" pitchFamily="34" charset="0"/>
            </a:endParaRPr>
          </a:p>
        </p:txBody>
      </p:sp>
      <p:pic>
        <p:nvPicPr>
          <p:cNvPr id="2" name="図 1">
            <a:extLst>
              <a:ext uri="{FF2B5EF4-FFF2-40B4-BE49-F238E27FC236}">
                <a16:creationId xmlns:a16="http://schemas.microsoft.com/office/drawing/2014/main" id="{E0F4D535-9148-C2F9-6951-28A7A540A69D}"/>
              </a:ext>
            </a:extLst>
          </p:cNvPr>
          <p:cNvPicPr>
            <a:picLocks noChangeAspect="1"/>
          </p:cNvPicPr>
          <p:nvPr/>
        </p:nvPicPr>
        <p:blipFill>
          <a:blip r:embed="rId4"/>
          <a:srcRect r="886"/>
          <a:stretch>
            <a:fillRect/>
          </a:stretch>
        </p:blipFill>
        <p:spPr>
          <a:xfrm>
            <a:off x="5998" y="1130489"/>
            <a:ext cx="8061732" cy="5352373"/>
          </a:xfrm>
          <a:prstGeom prst="rect">
            <a:avLst/>
          </a:prstGeom>
        </p:spPr>
      </p:pic>
      <p:sp>
        <p:nvSpPr>
          <p:cNvPr id="5" name="テキスト ボックス 4">
            <a:extLst>
              <a:ext uri="{FF2B5EF4-FFF2-40B4-BE49-F238E27FC236}">
                <a16:creationId xmlns:a16="http://schemas.microsoft.com/office/drawing/2014/main" id="{2C20B517-3FEF-2AF6-243F-81E2677ECB0A}"/>
              </a:ext>
            </a:extLst>
          </p:cNvPr>
          <p:cNvSpPr txBox="1"/>
          <p:nvPr/>
        </p:nvSpPr>
        <p:spPr>
          <a:xfrm>
            <a:off x="8067727" y="2706947"/>
            <a:ext cx="3984825" cy="1938992"/>
          </a:xfrm>
          <a:prstGeom prst="rect">
            <a:avLst/>
          </a:prstGeom>
          <a:noFill/>
        </p:spPr>
        <p:txBody>
          <a:bodyPr wrap="square">
            <a:spAutoFit/>
          </a:bodyPr>
          <a:lstStyle/>
          <a:p>
            <a:pPr marL="285750" indent="-285750">
              <a:buFont typeface="Arial" panose="020B0604020202020204" pitchFamily="34" charset="0"/>
              <a:buChar char="•"/>
            </a:pPr>
            <a:r>
              <a:rPr lang="en-US" altLang="ja-JP" sz="2400" dirty="0">
                <a:latin typeface="Calibri" panose="020F0502020204030204" pitchFamily="34" charset="0"/>
                <a:ea typeface="Calibri" panose="020F0502020204030204" pitchFamily="34" charset="0"/>
                <a:cs typeface="Calibri" panose="020F0502020204030204" pitchFamily="34" charset="0"/>
              </a:rPr>
              <a:t>These countries tend to be strongly involved in manufacturing production networks and processing trade.</a:t>
            </a:r>
            <a:endParaRPr lang="en-US" altLang="ja-JP" sz="2400" u="sng" dirty="0">
              <a:latin typeface="Calibri" panose="020F0502020204030204" pitchFamily="34" charset="0"/>
              <a:ea typeface="Calibri" panose="020F0502020204030204" pitchFamily="34" charset="0"/>
              <a:cs typeface="Calibri" panose="020F0502020204030204" pitchFamily="34" charset="0"/>
            </a:endParaRPr>
          </a:p>
        </p:txBody>
      </p:sp>
      <p:sp>
        <p:nvSpPr>
          <p:cNvPr id="6" name="スライド番号プレースホルダー 6">
            <a:extLst>
              <a:ext uri="{FF2B5EF4-FFF2-40B4-BE49-F238E27FC236}">
                <a16:creationId xmlns:a16="http://schemas.microsoft.com/office/drawing/2014/main" id="{970C7190-FAFB-F50C-2811-679E1A2A65F1}"/>
              </a:ext>
            </a:extLst>
          </p:cNvPr>
          <p:cNvSpPr>
            <a:spLocks noGrp="1"/>
          </p:cNvSpPr>
          <p:nvPr>
            <p:ph type="sldNum" sz="quarter" idx="12"/>
          </p:nvPr>
        </p:nvSpPr>
        <p:spPr>
          <a:xfrm>
            <a:off x="9442802" y="6482862"/>
            <a:ext cx="2743200" cy="365125"/>
          </a:xfrm>
        </p:spPr>
        <p:txBody>
          <a:bodyPr/>
          <a:lstStyle/>
          <a:p>
            <a:fld id="{06B91B22-E78C-4FFC-92A1-3DDA5B3A2218}" type="slidenum">
              <a:rPr kumimoji="1" lang="ja-JP" altLang="en-US" smtClean="0"/>
              <a:t>16</a:t>
            </a:fld>
            <a:endParaRPr kumimoji="1" lang="ja-JP" altLang="en-US" dirty="0"/>
          </a:p>
        </p:txBody>
      </p:sp>
    </p:spTree>
    <p:extLst>
      <p:ext uri="{BB962C8B-B14F-4D97-AF65-F5344CB8AC3E}">
        <p14:creationId xmlns:p14="http://schemas.microsoft.com/office/powerpoint/2010/main" val="181686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7DB51-2AE5-BBDF-2654-DDC4E41F9BDE}"/>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DA222A83-8A90-195C-B0C1-9F03386BA157}"/>
              </a:ext>
            </a:extLst>
          </p:cNvPr>
          <p:cNvSpPr/>
          <p:nvPr/>
        </p:nvSpPr>
        <p:spPr>
          <a:xfrm>
            <a:off x="0" y="0"/>
            <a:ext cx="12192000" cy="814575"/>
          </a:xfrm>
          <a:prstGeom prst="rect">
            <a:avLst/>
          </a:prstGeom>
          <a:blipFill>
            <a:blip r:embed="rId3"/>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239442B4-2061-9AA4-3935-489530BCC3BE}"/>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F378BDE3-0BC7-C117-38B4-DFA7550D7609}"/>
              </a:ext>
            </a:extLst>
          </p:cNvPr>
          <p:cNvSpPr txBox="1">
            <a:spLocks/>
          </p:cNvSpPr>
          <p:nvPr/>
        </p:nvSpPr>
        <p:spPr>
          <a:xfrm>
            <a:off x="125189" y="64134"/>
            <a:ext cx="12066811"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i="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Discussion and Summary</a:t>
            </a:r>
            <a:endParaRPr lang="ja-JP" altLang="en-US" sz="3200" b="1" i="1"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2" name="タイトル 1">
            <a:extLst>
              <a:ext uri="{FF2B5EF4-FFF2-40B4-BE49-F238E27FC236}">
                <a16:creationId xmlns:a16="http://schemas.microsoft.com/office/drawing/2014/main" id="{B2C0FA24-0688-62D9-B441-D667A36C1FA4}"/>
              </a:ext>
            </a:extLst>
          </p:cNvPr>
          <p:cNvSpPr txBox="1">
            <a:spLocks/>
          </p:cNvSpPr>
          <p:nvPr/>
        </p:nvSpPr>
        <p:spPr>
          <a:xfrm>
            <a:off x="125189" y="934118"/>
            <a:ext cx="11433765" cy="62951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457200" indent="-457200">
              <a:lnSpc>
                <a:spcPct val="100000"/>
              </a:lnSpc>
              <a:buFont typeface="Arial" panose="020B0604020202020204" pitchFamily="34" charset="0"/>
              <a:buChar char="•"/>
            </a:pPr>
            <a:r>
              <a:rPr lang="en-US" altLang="ja-JP" sz="2400" dirty="0">
                <a:latin typeface="Calibri" panose="020F0502020204030204" pitchFamily="34" charset="0"/>
                <a:ea typeface="Calibri" panose="020F0502020204030204" pitchFamily="34" charset="0"/>
                <a:cs typeface="Calibri" panose="020F0502020204030204" pitchFamily="34" charset="0"/>
              </a:rPr>
              <a:t>Unlike natural disasters or geopolitical shocks, cargo theft risk is more manageable through improvements in security and logistics management.</a:t>
            </a:r>
          </a:p>
        </p:txBody>
      </p:sp>
      <p:sp>
        <p:nvSpPr>
          <p:cNvPr id="6" name="タイトル 1">
            <a:extLst>
              <a:ext uri="{FF2B5EF4-FFF2-40B4-BE49-F238E27FC236}">
                <a16:creationId xmlns:a16="http://schemas.microsoft.com/office/drawing/2014/main" id="{59323EE1-6ABD-579E-710C-37258634E497}"/>
              </a:ext>
            </a:extLst>
          </p:cNvPr>
          <p:cNvSpPr txBox="1">
            <a:spLocks/>
          </p:cNvSpPr>
          <p:nvPr/>
        </p:nvSpPr>
        <p:spPr>
          <a:xfrm>
            <a:off x="391337" y="1785115"/>
            <a:ext cx="11695652" cy="62951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2400" b="1" i="1" dirty="0">
                <a:latin typeface="Calibri" panose="020F0502020204030204" pitchFamily="34" charset="0"/>
                <a:ea typeface="Calibri" panose="020F0502020204030204" pitchFamily="34" charset="0"/>
                <a:cs typeface="Calibri" panose="020F0502020204030204" pitchFamily="34" charset="0"/>
              </a:rPr>
              <a:t>One key question: </a:t>
            </a:r>
            <a:br>
              <a:rPr lang="en-US" altLang="ja-JP" sz="2400" b="1" i="1" dirty="0">
                <a:latin typeface="Calibri" panose="020F0502020204030204" pitchFamily="34" charset="0"/>
                <a:ea typeface="Calibri" panose="020F0502020204030204" pitchFamily="34" charset="0"/>
                <a:cs typeface="Calibri" panose="020F0502020204030204" pitchFamily="34" charset="0"/>
              </a:rPr>
            </a:br>
            <a:r>
              <a:rPr lang="en-US" altLang="ja-JP" sz="2400" b="1" i="1" dirty="0">
                <a:latin typeface="Calibri" panose="020F0502020204030204" pitchFamily="34" charset="0"/>
                <a:ea typeface="Calibri" panose="020F0502020204030204" pitchFamily="34" charset="0"/>
                <a:cs typeface="Calibri" panose="020F0502020204030204" pitchFamily="34" charset="0"/>
              </a:rPr>
              <a:t>Where would improved security measures most effectively reduce global cost pressures?</a:t>
            </a:r>
          </a:p>
        </p:txBody>
      </p:sp>
      <p:sp>
        <p:nvSpPr>
          <p:cNvPr id="8" name="テキスト ボックス 7">
            <a:extLst>
              <a:ext uri="{FF2B5EF4-FFF2-40B4-BE49-F238E27FC236}">
                <a16:creationId xmlns:a16="http://schemas.microsoft.com/office/drawing/2014/main" id="{094D00A7-FDD4-2EC1-9DB8-7841EA4F0D4B}"/>
              </a:ext>
            </a:extLst>
          </p:cNvPr>
          <p:cNvSpPr txBox="1"/>
          <p:nvPr/>
        </p:nvSpPr>
        <p:spPr>
          <a:xfrm>
            <a:off x="471907" y="2723442"/>
            <a:ext cx="11248185" cy="1200329"/>
          </a:xfrm>
          <a:prstGeom prst="rect">
            <a:avLst/>
          </a:prstGeom>
          <a:noFill/>
        </p:spPr>
        <p:txBody>
          <a:bodyPr wrap="square">
            <a:spAutoFit/>
          </a:bodyPr>
          <a:lstStyle/>
          <a:p>
            <a:pPr marL="342900" indent="-342900">
              <a:buFont typeface="Wingdings" panose="05000000000000000000" pitchFamily="2" charset="2"/>
              <a:buChar char="ü"/>
            </a:pPr>
            <a:r>
              <a:rPr lang="en-US" altLang="ja-JP" sz="2400" dirty="0">
                <a:latin typeface="Calibri" panose="020F0502020204030204" pitchFamily="34" charset="0"/>
                <a:ea typeface="Calibri" panose="020F0502020204030204" pitchFamily="34" charset="0"/>
                <a:cs typeface="Calibri" panose="020F0502020204030204" pitchFamily="34" charset="0"/>
              </a:rPr>
              <a:t>Based on the 2019 structure, global cost pressures are driven primarily by </a:t>
            </a:r>
            <a:br>
              <a:rPr lang="en-US" altLang="ja-JP" sz="2400" dirty="0">
                <a:latin typeface="Calibri" panose="020F0502020204030204" pitchFamily="34" charset="0"/>
                <a:ea typeface="Calibri" panose="020F0502020204030204" pitchFamily="34" charset="0"/>
                <a:cs typeface="Calibri" panose="020F0502020204030204" pitchFamily="34" charset="0"/>
              </a:rPr>
            </a:br>
            <a:r>
              <a:rPr lang="en-US" altLang="ja-JP" sz="2400" dirty="0">
                <a:solidFill>
                  <a:srgbClr val="FF0000"/>
                </a:solidFill>
                <a:latin typeface="Calibri" panose="020F0502020204030204" pitchFamily="34" charset="0"/>
                <a:ea typeface="Calibri" panose="020F0502020204030204" pitchFamily="34" charset="0"/>
                <a:cs typeface="Calibri" panose="020F0502020204030204" pitchFamily="34" charset="0"/>
              </a:rPr>
              <a:t>advanced economies </a:t>
            </a:r>
            <a:r>
              <a:rPr lang="en-US" altLang="ja-JP" sz="2400" dirty="0">
                <a:latin typeface="Calibri" panose="020F0502020204030204" pitchFamily="34" charset="0"/>
                <a:ea typeface="Calibri" panose="020F0502020204030204" pitchFamily="34" charset="0"/>
                <a:cs typeface="Calibri" panose="020F0502020204030204" pitchFamily="34" charset="0"/>
              </a:rPr>
              <a:t>with dense and highly interconnected supply chain networks rather than by regions with the highest cargo theft risk indices.</a:t>
            </a:r>
            <a:endParaRPr lang="ja-JP" altLang="en-US" sz="2400" dirty="0">
              <a:latin typeface="Calibri" panose="020F0502020204030204" pitchFamily="34" charset="0"/>
              <a:cs typeface="Calibri" panose="020F0502020204030204" pitchFamily="34" charset="0"/>
            </a:endParaRPr>
          </a:p>
        </p:txBody>
      </p:sp>
      <p:sp>
        <p:nvSpPr>
          <p:cNvPr id="11" name="テキスト ボックス 10">
            <a:extLst>
              <a:ext uri="{FF2B5EF4-FFF2-40B4-BE49-F238E27FC236}">
                <a16:creationId xmlns:a16="http://schemas.microsoft.com/office/drawing/2014/main" id="{EF80EEF2-A642-C3DF-8DA6-DD830E14D499}"/>
              </a:ext>
            </a:extLst>
          </p:cNvPr>
          <p:cNvSpPr txBox="1"/>
          <p:nvPr/>
        </p:nvSpPr>
        <p:spPr>
          <a:xfrm>
            <a:off x="391337" y="5406782"/>
            <a:ext cx="11248185" cy="1200329"/>
          </a:xfrm>
          <a:prstGeom prst="rect">
            <a:avLst/>
          </a:prstGeom>
          <a:noFill/>
        </p:spPr>
        <p:txBody>
          <a:bodyPr wrap="square">
            <a:spAutoFit/>
          </a:bodyPr>
          <a:lstStyle/>
          <a:p>
            <a:pPr marL="342900" indent="-342900">
              <a:buFont typeface="Wingdings" panose="05000000000000000000" pitchFamily="2" charset="2"/>
              <a:buChar char="ü"/>
            </a:pPr>
            <a:r>
              <a:rPr lang="en-US" altLang="ja-JP" sz="2400" dirty="0">
                <a:latin typeface="Calibri" panose="020F0502020204030204" pitchFamily="34" charset="0"/>
                <a:ea typeface="Calibri" panose="020F0502020204030204" pitchFamily="34" charset="0"/>
                <a:cs typeface="Calibri" panose="020F0502020204030204" pitchFamily="34" charset="0"/>
              </a:rPr>
              <a:t>If the expansion of global value chain participation in these economies outpaces improvements in cargo security, the global economy may become increasingly exposed to the economic impacts of cargo theft risk.</a:t>
            </a:r>
            <a:endParaRPr lang="ja-JP" altLang="en-US" sz="2400" dirty="0">
              <a:latin typeface="Calibri" panose="020F0502020204030204" pitchFamily="34" charset="0"/>
              <a:cs typeface="Calibri" panose="020F0502020204030204" pitchFamily="34" charset="0"/>
            </a:endParaRPr>
          </a:p>
        </p:txBody>
      </p:sp>
      <p:sp>
        <p:nvSpPr>
          <p:cNvPr id="15" name="テキスト ボックス 14">
            <a:extLst>
              <a:ext uri="{FF2B5EF4-FFF2-40B4-BE49-F238E27FC236}">
                <a16:creationId xmlns:a16="http://schemas.microsoft.com/office/drawing/2014/main" id="{E9E95146-8740-1330-F9B5-04574235F49D}"/>
              </a:ext>
            </a:extLst>
          </p:cNvPr>
          <p:cNvSpPr txBox="1"/>
          <p:nvPr/>
        </p:nvSpPr>
        <p:spPr>
          <a:xfrm>
            <a:off x="471907" y="4065112"/>
            <a:ext cx="11087047" cy="1200329"/>
          </a:xfrm>
          <a:prstGeom prst="rect">
            <a:avLst/>
          </a:prstGeom>
          <a:noFill/>
        </p:spPr>
        <p:txBody>
          <a:bodyPr wrap="square">
            <a:spAutoFit/>
          </a:bodyPr>
          <a:lstStyle/>
          <a:p>
            <a:pPr marL="285750" indent="-285750">
              <a:buFont typeface="Wingdings" panose="05000000000000000000" pitchFamily="2" charset="2"/>
              <a:buChar char="ü"/>
            </a:pPr>
            <a:r>
              <a:rPr lang="en-US" altLang="ja-JP" sz="2400" dirty="0">
                <a:latin typeface="Calibri" panose="020F0502020204030204" pitchFamily="34" charset="0"/>
                <a:ea typeface="Calibri" panose="020F0502020204030204" pitchFamily="34" charset="0"/>
                <a:cs typeface="Calibri" panose="020F0502020204030204" pitchFamily="34" charset="0"/>
              </a:rPr>
              <a:t>Cargo theft risk indices in many </a:t>
            </a:r>
            <a:r>
              <a:rPr lang="en-US" altLang="ja-JP" sz="2400"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emerging and developing economies </a:t>
            </a:r>
            <a:r>
              <a:rPr lang="en-US" altLang="ja-JP" sz="2400" dirty="0">
                <a:latin typeface="Calibri" panose="020F0502020204030204" pitchFamily="34" charset="0"/>
                <a:ea typeface="Calibri" panose="020F0502020204030204" pitchFamily="34" charset="0"/>
                <a:cs typeface="Calibri" panose="020F0502020204030204" pitchFamily="34" charset="0"/>
              </a:rPr>
              <a:t>have shown only limited improvement, while global production fragmentation has intensified exposure to foreign cargo theft risk. </a:t>
            </a:r>
            <a:endParaRPr lang="ja-JP" altLang="en-US" sz="2400" dirty="0">
              <a:latin typeface="Calibri" panose="020F0502020204030204" pitchFamily="34" charset="0"/>
              <a:cs typeface="Calibri" panose="020F0502020204030204" pitchFamily="34" charset="0"/>
            </a:endParaRPr>
          </a:p>
        </p:txBody>
      </p:sp>
      <p:sp>
        <p:nvSpPr>
          <p:cNvPr id="5" name="スライド番号プレースホルダー 6">
            <a:extLst>
              <a:ext uri="{FF2B5EF4-FFF2-40B4-BE49-F238E27FC236}">
                <a16:creationId xmlns:a16="http://schemas.microsoft.com/office/drawing/2014/main" id="{289FFF43-1DDB-6FE6-6815-149A71F58952}"/>
              </a:ext>
            </a:extLst>
          </p:cNvPr>
          <p:cNvSpPr>
            <a:spLocks noGrp="1"/>
          </p:cNvSpPr>
          <p:nvPr>
            <p:ph type="sldNum" sz="quarter" idx="12"/>
          </p:nvPr>
        </p:nvSpPr>
        <p:spPr>
          <a:xfrm>
            <a:off x="9343789" y="6383327"/>
            <a:ext cx="2743200" cy="365125"/>
          </a:xfrm>
        </p:spPr>
        <p:txBody>
          <a:bodyPr/>
          <a:lstStyle/>
          <a:p>
            <a:fld id="{06B91B22-E78C-4FFC-92A1-3DDA5B3A2218}" type="slidenum">
              <a:rPr kumimoji="1" lang="ja-JP" altLang="en-US" smtClean="0"/>
              <a:t>17</a:t>
            </a:fld>
            <a:endParaRPr kumimoji="1" lang="ja-JP" altLang="en-US" dirty="0"/>
          </a:p>
        </p:txBody>
      </p:sp>
    </p:spTree>
    <p:extLst>
      <p:ext uri="{BB962C8B-B14F-4D97-AF65-F5344CB8AC3E}">
        <p14:creationId xmlns:p14="http://schemas.microsoft.com/office/powerpoint/2010/main" val="126716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1"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10C56-9225-772D-A7E9-38146979F64D}"/>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C6B3B3E0-B982-1730-3577-4050016B4E65}"/>
              </a:ext>
            </a:extLst>
          </p:cNvPr>
          <p:cNvSpPr/>
          <p:nvPr/>
        </p:nvSpPr>
        <p:spPr>
          <a:xfrm>
            <a:off x="0" y="0"/>
            <a:ext cx="12192000" cy="814575"/>
          </a:xfrm>
          <a:prstGeom prst="rect">
            <a:avLst/>
          </a:prstGeom>
          <a:blipFill>
            <a:blip r:embed="rId3"/>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562EC57-D918-7A3B-1C5B-376EAC48590F}"/>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DF50A0D2-5FF6-8DEF-B024-12CA524798DA}"/>
              </a:ext>
            </a:extLst>
          </p:cNvPr>
          <p:cNvSpPr txBox="1">
            <a:spLocks/>
          </p:cNvSpPr>
          <p:nvPr/>
        </p:nvSpPr>
        <p:spPr>
          <a:xfrm>
            <a:off x="3117079" y="3086361"/>
            <a:ext cx="5957841"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Thank you for your attention.</a:t>
            </a:r>
            <a:endParaRPr lang="ja-JP" altLang="en-US" sz="3200" b="1" dirty="0">
              <a:latin typeface="Calibri" panose="020F0502020204030204" pitchFamily="34" charset="0"/>
              <a:ea typeface="ＭＳ Ｐゴシック" panose="020B0600070205080204" pitchFamily="50" charset="-128"/>
              <a:cs typeface="Calibri" panose="020F0502020204030204" pitchFamily="34" charset="0"/>
            </a:endParaRPr>
          </a:p>
        </p:txBody>
      </p:sp>
    </p:spTree>
    <p:extLst>
      <p:ext uri="{BB962C8B-B14F-4D97-AF65-F5344CB8AC3E}">
        <p14:creationId xmlns:p14="http://schemas.microsoft.com/office/powerpoint/2010/main" val="373894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C9994-4897-39C8-6B7C-7B950ED83E15}"/>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CE9B8E07-441C-3BDB-5D93-CF500CD8C32D}"/>
              </a:ext>
            </a:extLst>
          </p:cNvPr>
          <p:cNvSpPr/>
          <p:nvPr/>
        </p:nvSpPr>
        <p:spPr>
          <a:xfrm>
            <a:off x="0" y="0"/>
            <a:ext cx="12192000" cy="814575"/>
          </a:xfrm>
          <a:prstGeom prst="rect">
            <a:avLst/>
          </a:prstGeom>
          <a:blipFill>
            <a:blip r:embed="rId3"/>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95388EDE-F3A3-6B84-61A6-2CC37CEF1F4B}"/>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993F7D7D-40FB-968A-D0CB-A49B3248CE28}"/>
              </a:ext>
            </a:extLst>
          </p:cNvPr>
          <p:cNvSpPr txBox="1">
            <a:spLocks/>
          </p:cNvSpPr>
          <p:nvPr/>
        </p:nvSpPr>
        <p:spPr>
          <a:xfrm>
            <a:off x="125189" y="64134"/>
            <a:ext cx="12192000"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Results: </a:t>
            </a:r>
            <a:r>
              <a:rPr lang="fr-FR" altLang="ja-JP" sz="3200" b="1" i="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Direct transactions vs Indirect transactions</a:t>
            </a:r>
            <a:r>
              <a:rPr lang="ja-JP" altLang="en-US" sz="3200" b="1" i="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r>
              <a:rPr lang="en-US" altLang="ja-JP" sz="3200" b="1" i="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(Regional pattern)</a:t>
            </a:r>
            <a:endParaRPr lang="ja-JP" altLang="en-US" sz="3200" b="1" i="1" dirty="0">
              <a:latin typeface="Calibri" panose="020F0502020204030204" pitchFamily="34" charset="0"/>
              <a:ea typeface="ＭＳ Ｐゴシック" panose="020B0600070205080204" pitchFamily="50" charset="-128"/>
              <a:cs typeface="Calibri" panose="020F0502020204030204" pitchFamily="34" charset="0"/>
            </a:endParaRPr>
          </a:p>
        </p:txBody>
      </p:sp>
      <p:pic>
        <p:nvPicPr>
          <p:cNvPr id="11" name="図 10">
            <a:extLst>
              <a:ext uri="{FF2B5EF4-FFF2-40B4-BE49-F238E27FC236}">
                <a16:creationId xmlns:a16="http://schemas.microsoft.com/office/drawing/2014/main" id="{E5C4B1CB-81B2-CD71-5AE0-68C89BAF67D1}"/>
              </a:ext>
            </a:extLst>
          </p:cNvPr>
          <p:cNvPicPr>
            <a:picLocks noChangeAspect="1"/>
          </p:cNvPicPr>
          <p:nvPr/>
        </p:nvPicPr>
        <p:blipFill>
          <a:blip r:embed="rId4"/>
          <a:srcRect t="2047" b="1573"/>
          <a:stretch>
            <a:fillRect/>
          </a:stretch>
        </p:blipFill>
        <p:spPr>
          <a:xfrm>
            <a:off x="0" y="799295"/>
            <a:ext cx="7455877" cy="6058705"/>
          </a:xfrm>
          <a:prstGeom prst="rect">
            <a:avLst/>
          </a:prstGeom>
        </p:spPr>
      </p:pic>
      <p:sp>
        <p:nvSpPr>
          <p:cNvPr id="23" name="テキスト ボックス 22">
            <a:extLst>
              <a:ext uri="{FF2B5EF4-FFF2-40B4-BE49-F238E27FC236}">
                <a16:creationId xmlns:a16="http://schemas.microsoft.com/office/drawing/2014/main" id="{F294FD45-EC5D-3581-3D16-E58B2B1659A1}"/>
              </a:ext>
            </a:extLst>
          </p:cNvPr>
          <p:cNvSpPr txBox="1"/>
          <p:nvPr/>
        </p:nvSpPr>
        <p:spPr>
          <a:xfrm>
            <a:off x="6206062" y="971584"/>
            <a:ext cx="5985937" cy="830997"/>
          </a:xfrm>
          <a:prstGeom prst="rect">
            <a:avLst/>
          </a:prstGeom>
          <a:noFill/>
        </p:spPr>
        <p:txBody>
          <a:bodyPr wrap="square">
            <a:spAutoFit/>
          </a:bodyPr>
          <a:lstStyle/>
          <a:p>
            <a:r>
              <a:rPr lang="en-US" altLang="ja-JP" sz="24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X-axis</a:t>
            </a: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Share of the embodied margin increase arising from </a:t>
            </a:r>
            <a:r>
              <a:rPr lang="en-US" altLang="ja-JP" sz="2400" dirty="0">
                <a:solidFill>
                  <a:srgbClr val="E07A5F"/>
                </a:solidFill>
                <a:latin typeface="Calibri" panose="020F0502020204030204" pitchFamily="34" charset="0"/>
                <a:ea typeface="Calibri" panose="020F0502020204030204" pitchFamily="34" charset="0"/>
                <a:cs typeface="Calibri" panose="020F0502020204030204" pitchFamily="34" charset="0"/>
              </a:rPr>
              <a:t>indirect transactions in 2019</a:t>
            </a:r>
            <a:endParaRPr lang="ja-JP" altLang="en-US" sz="2400" dirty="0">
              <a:solidFill>
                <a:srgbClr val="E07A5F"/>
              </a:solidFill>
            </a:endParaRPr>
          </a:p>
        </p:txBody>
      </p:sp>
      <p:sp>
        <p:nvSpPr>
          <p:cNvPr id="8" name="テキスト ボックス 7">
            <a:extLst>
              <a:ext uri="{FF2B5EF4-FFF2-40B4-BE49-F238E27FC236}">
                <a16:creationId xmlns:a16="http://schemas.microsoft.com/office/drawing/2014/main" id="{FE34E608-FF19-AE1C-33EC-5B693EECB605}"/>
              </a:ext>
            </a:extLst>
          </p:cNvPr>
          <p:cNvSpPr txBox="1"/>
          <p:nvPr/>
        </p:nvSpPr>
        <p:spPr>
          <a:xfrm>
            <a:off x="6206062" y="1893451"/>
            <a:ext cx="5985937" cy="830997"/>
          </a:xfrm>
          <a:prstGeom prst="rect">
            <a:avLst/>
          </a:prstGeom>
          <a:noFill/>
        </p:spPr>
        <p:txBody>
          <a:bodyPr wrap="square">
            <a:spAutoFit/>
          </a:bodyPr>
          <a:lstStyle/>
          <a:p>
            <a:r>
              <a:rPr lang="en-US" altLang="ja-JP" sz="24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Y-axis</a:t>
            </a: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Share of the embodied margin increase arising from </a:t>
            </a:r>
            <a:r>
              <a:rPr lang="en-US" altLang="ja-JP" sz="2400" dirty="0">
                <a:solidFill>
                  <a:srgbClr val="E07A5F"/>
                </a:solidFill>
                <a:latin typeface="Calibri" panose="020F0502020204030204" pitchFamily="34" charset="0"/>
                <a:ea typeface="Calibri" panose="020F0502020204030204" pitchFamily="34" charset="0"/>
                <a:cs typeface="Calibri" panose="020F0502020204030204" pitchFamily="34" charset="0"/>
              </a:rPr>
              <a:t>indirect transactions in 2005</a:t>
            </a:r>
            <a:endParaRPr lang="ja-JP" altLang="en-US" sz="2400" dirty="0">
              <a:solidFill>
                <a:srgbClr val="E07A5F"/>
              </a:solidFill>
            </a:endParaRPr>
          </a:p>
        </p:txBody>
      </p:sp>
      <p:sp>
        <p:nvSpPr>
          <p:cNvPr id="2" name="テキスト ボックス 1">
            <a:extLst>
              <a:ext uri="{FF2B5EF4-FFF2-40B4-BE49-F238E27FC236}">
                <a16:creationId xmlns:a16="http://schemas.microsoft.com/office/drawing/2014/main" id="{34369BA6-3F6C-B11A-AB97-EAFE7E1860BA}"/>
              </a:ext>
            </a:extLst>
          </p:cNvPr>
          <p:cNvSpPr txBox="1"/>
          <p:nvPr/>
        </p:nvSpPr>
        <p:spPr>
          <a:xfrm>
            <a:off x="6522819" y="4191059"/>
            <a:ext cx="5352421" cy="1200329"/>
          </a:xfrm>
          <a:prstGeom prst="rect">
            <a:avLst/>
          </a:prstGeom>
          <a:noFill/>
        </p:spPr>
        <p:txBody>
          <a:bodyPr wrap="square">
            <a:spAutoFit/>
          </a:bodyPr>
          <a:lstStyle/>
          <a:p>
            <a:pPr marL="342900" indent="-342900">
              <a:buFont typeface="Wingdings" panose="05000000000000000000" pitchFamily="2" charset="2"/>
              <a:buChar char="ü"/>
            </a:pP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The contribution of indirect transactions generally increases in Asia and Europe.</a:t>
            </a:r>
            <a:endParaRPr lang="ja-JP" altLang="en-US" sz="2400" dirty="0"/>
          </a:p>
        </p:txBody>
      </p:sp>
      <p:sp>
        <p:nvSpPr>
          <p:cNvPr id="6" name="テキスト ボックス 5">
            <a:extLst>
              <a:ext uri="{FF2B5EF4-FFF2-40B4-BE49-F238E27FC236}">
                <a16:creationId xmlns:a16="http://schemas.microsoft.com/office/drawing/2014/main" id="{DD0A4075-9886-ED93-400A-BE8F037A4063}"/>
              </a:ext>
            </a:extLst>
          </p:cNvPr>
          <p:cNvSpPr txBox="1"/>
          <p:nvPr/>
        </p:nvSpPr>
        <p:spPr>
          <a:xfrm>
            <a:off x="6522819" y="5656940"/>
            <a:ext cx="5920415" cy="830997"/>
          </a:xfrm>
          <a:prstGeom prst="rect">
            <a:avLst/>
          </a:prstGeom>
          <a:noFill/>
        </p:spPr>
        <p:txBody>
          <a:bodyPr wrap="square">
            <a:spAutoFit/>
          </a:bodyPr>
          <a:lstStyle/>
          <a:p>
            <a:pPr marL="457200" indent="-457200">
              <a:buFont typeface="Wingdings" panose="05000000000000000000" pitchFamily="2" charset="2"/>
              <a:buChar char="ü"/>
            </a:pP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Africa and the Americas show a more mixed pattern. </a:t>
            </a:r>
            <a:endParaRPr lang="ja-JP" altLang="en-US" sz="2400" dirty="0">
              <a:solidFill>
                <a:srgbClr val="FF0000"/>
              </a:solidFill>
            </a:endParaRPr>
          </a:p>
        </p:txBody>
      </p:sp>
    </p:spTree>
    <p:extLst>
      <p:ext uri="{BB962C8B-B14F-4D97-AF65-F5344CB8AC3E}">
        <p14:creationId xmlns:p14="http://schemas.microsoft.com/office/powerpoint/2010/main" val="178819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50647-564E-DCA6-4200-A814E89FEA5F}"/>
            </a:ext>
          </a:extLst>
        </p:cNvPr>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B44C5675-F3A6-D8F6-2C20-54576BCDC633}"/>
              </a:ext>
            </a:extLst>
          </p:cNvPr>
          <p:cNvSpPr/>
          <p:nvPr/>
        </p:nvSpPr>
        <p:spPr>
          <a:xfrm>
            <a:off x="384267" y="5705193"/>
            <a:ext cx="11315881" cy="926385"/>
          </a:xfrm>
          <a:prstGeom prst="roundRect">
            <a:avLst/>
          </a:prstGeom>
          <a:solidFill>
            <a:srgbClr val="FFF5F2"/>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D5517376-0150-3B72-B910-1B1B5410C3D7}"/>
              </a:ext>
            </a:extLst>
          </p:cNvPr>
          <p:cNvSpPr/>
          <p:nvPr/>
        </p:nvSpPr>
        <p:spPr>
          <a:xfrm>
            <a:off x="0" y="0"/>
            <a:ext cx="12192000" cy="814575"/>
          </a:xfrm>
          <a:prstGeom prst="rect">
            <a:avLst/>
          </a:prstGeom>
          <a:blipFill>
            <a:blip r:embed="rId3"/>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D0E3C181-2DA3-3751-70E7-434EC82B9F53}"/>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CEF81542-E933-37BF-1B17-A40A3752ECE2}"/>
              </a:ext>
            </a:extLst>
          </p:cNvPr>
          <p:cNvSpPr txBox="1">
            <a:spLocks/>
          </p:cNvSpPr>
          <p:nvPr/>
        </p:nvSpPr>
        <p:spPr>
          <a:xfrm>
            <a:off x="297707" y="1422267"/>
            <a:ext cx="11596577" cy="1228060"/>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457200" indent="-457200">
              <a:lnSpc>
                <a:spcPct val="110000"/>
              </a:lnSpc>
              <a:buFont typeface="Wingdings" panose="05000000000000000000" pitchFamily="2" charset="2"/>
              <a:buChar char="ü"/>
            </a:pPr>
            <a:r>
              <a:rPr lang="en-US" altLang="ja-JP" sz="2400" dirty="0">
                <a:latin typeface="Calibri" panose="020F0502020204030204" pitchFamily="34" charset="0"/>
                <a:ea typeface="Calibri" panose="020F0502020204030204" pitchFamily="34" charset="0"/>
                <a:cs typeface="Calibri" panose="020F0502020204030204" pitchFamily="34" charset="0"/>
              </a:rPr>
              <a:t>156,000 incidents in the EMEA region ($585 million loss), 2,852 incidents in the US and Canada ($331 million loss) were reported in 2023 (TAPA, 2023). </a:t>
            </a:r>
            <a:br>
              <a:rPr lang="en-US" altLang="ja-JP" sz="2400" dirty="0">
                <a:latin typeface="Calibri" panose="020F0502020204030204" pitchFamily="34" charset="0"/>
                <a:ea typeface="Calibri" panose="020F0502020204030204" pitchFamily="34" charset="0"/>
                <a:cs typeface="Calibri" panose="020F0502020204030204" pitchFamily="34" charset="0"/>
              </a:rPr>
            </a:br>
            <a:r>
              <a:rPr lang="en-US" altLang="ja-JP" sz="2400" dirty="0">
                <a:latin typeface="Calibri" panose="020F0502020204030204" pitchFamily="34" charset="0"/>
                <a:ea typeface="Calibri" panose="020F0502020204030204" pitchFamily="34" charset="0"/>
                <a:cs typeface="Calibri" panose="020F0502020204030204" pitchFamily="34" charset="0"/>
              </a:rPr>
              <a:t>                                                                                 </a:t>
            </a:r>
          </a:p>
        </p:txBody>
      </p:sp>
      <p:sp>
        <p:nvSpPr>
          <p:cNvPr id="2" name="タイトル 1">
            <a:extLst>
              <a:ext uri="{FF2B5EF4-FFF2-40B4-BE49-F238E27FC236}">
                <a16:creationId xmlns:a16="http://schemas.microsoft.com/office/drawing/2014/main" id="{3F0ADE8A-9B7E-1B37-065F-1A8B78E33898}"/>
              </a:ext>
            </a:extLst>
          </p:cNvPr>
          <p:cNvSpPr txBox="1">
            <a:spLocks/>
          </p:cNvSpPr>
          <p:nvPr/>
        </p:nvSpPr>
        <p:spPr>
          <a:xfrm>
            <a:off x="297706" y="858045"/>
            <a:ext cx="11831699" cy="62951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457200" indent="-457200">
              <a:lnSpc>
                <a:spcPct val="100000"/>
              </a:lnSpc>
              <a:buFont typeface="Arial" panose="020B0604020202020204" pitchFamily="34" charset="0"/>
              <a:buChar char="•"/>
            </a:pPr>
            <a:r>
              <a:rPr lang="en-US" altLang="ja-JP" sz="2800" b="1" i="1" dirty="0">
                <a:latin typeface="Calibri" panose="020F0502020204030204" pitchFamily="34" charset="0"/>
                <a:ea typeface="Calibri" panose="020F0502020204030204" pitchFamily="34" charset="0"/>
                <a:cs typeface="Calibri" panose="020F0502020204030204" pitchFamily="34" charset="0"/>
              </a:rPr>
              <a:t>Cargo theft is one of the most recurrent crime-related risks in supply chains</a:t>
            </a:r>
            <a:endParaRPr lang="en-US" altLang="ja-JP" sz="2400" b="1" i="1" dirty="0">
              <a:latin typeface="Calibri" panose="020F0502020204030204" pitchFamily="34" charset="0"/>
              <a:ea typeface="Calibri" panose="020F0502020204030204" pitchFamily="34" charset="0"/>
              <a:cs typeface="Calibri" panose="020F0502020204030204" pitchFamily="34" charset="0"/>
            </a:endParaRPr>
          </a:p>
        </p:txBody>
      </p:sp>
      <p:sp>
        <p:nvSpPr>
          <p:cNvPr id="7" name="スライド番号プレースホルダー 6">
            <a:extLst>
              <a:ext uri="{FF2B5EF4-FFF2-40B4-BE49-F238E27FC236}">
                <a16:creationId xmlns:a16="http://schemas.microsoft.com/office/drawing/2014/main" id="{CC25FDFD-9A97-6D1B-4F44-7A072172BBF3}"/>
              </a:ext>
            </a:extLst>
          </p:cNvPr>
          <p:cNvSpPr>
            <a:spLocks noGrp="1"/>
          </p:cNvSpPr>
          <p:nvPr>
            <p:ph type="sldNum" sz="quarter" idx="12"/>
          </p:nvPr>
        </p:nvSpPr>
        <p:spPr>
          <a:xfrm>
            <a:off x="9299642" y="6332056"/>
            <a:ext cx="2743200" cy="365125"/>
          </a:xfrm>
        </p:spPr>
        <p:txBody>
          <a:bodyPr/>
          <a:lstStyle/>
          <a:p>
            <a:fld id="{06B91B22-E78C-4FFC-92A1-3DDA5B3A2218}" type="slidenum">
              <a:rPr kumimoji="1" lang="ja-JP" altLang="en-US" smtClean="0"/>
              <a:t>2</a:t>
            </a:fld>
            <a:endParaRPr kumimoji="1" lang="ja-JP" altLang="en-US" dirty="0"/>
          </a:p>
        </p:txBody>
      </p:sp>
      <p:sp>
        <p:nvSpPr>
          <p:cNvPr id="9" name="タイトル 1">
            <a:extLst>
              <a:ext uri="{FF2B5EF4-FFF2-40B4-BE49-F238E27FC236}">
                <a16:creationId xmlns:a16="http://schemas.microsoft.com/office/drawing/2014/main" id="{DDCFBE34-4400-08F8-15F2-F98645C0C4CF}"/>
              </a:ext>
            </a:extLst>
          </p:cNvPr>
          <p:cNvSpPr txBox="1">
            <a:spLocks/>
          </p:cNvSpPr>
          <p:nvPr/>
        </p:nvSpPr>
        <p:spPr>
          <a:xfrm>
            <a:off x="62594" y="64134"/>
            <a:ext cx="12066811"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Introduction:</a:t>
            </a:r>
            <a:r>
              <a:rPr lang="ja-JP" altLang="en-US" sz="3600" dirty="0">
                <a:latin typeface="Calibri" panose="020F0502020204030204" pitchFamily="34" charset="0"/>
                <a:ea typeface="Calibri" panose="020F0502020204030204" pitchFamily="34" charset="0"/>
                <a:cs typeface="Calibri" panose="020F0502020204030204" pitchFamily="34" charset="0"/>
              </a:rPr>
              <a:t> </a:t>
            </a:r>
            <a:r>
              <a:rPr lang="en-US" altLang="ja-JP" sz="3200" b="1" i="1" dirty="0">
                <a:latin typeface="Calibri" panose="020F0502020204030204" pitchFamily="34" charset="0"/>
                <a:ea typeface="Calibri" panose="020F0502020204030204" pitchFamily="34" charset="0"/>
                <a:cs typeface="Calibri" panose="020F0502020204030204" pitchFamily="34" charset="0"/>
              </a:rPr>
              <a:t>Current landscape of cargo theft</a:t>
            </a:r>
            <a:endParaRPr lang="ja-JP" altLang="en-US" sz="3200" b="1" i="1"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0" name="タイトル 1">
            <a:extLst>
              <a:ext uri="{FF2B5EF4-FFF2-40B4-BE49-F238E27FC236}">
                <a16:creationId xmlns:a16="http://schemas.microsoft.com/office/drawing/2014/main" id="{94EBFE82-30F4-A8B4-EB94-95231CAFD646}"/>
              </a:ext>
            </a:extLst>
          </p:cNvPr>
          <p:cNvSpPr txBox="1">
            <a:spLocks/>
          </p:cNvSpPr>
          <p:nvPr/>
        </p:nvSpPr>
        <p:spPr>
          <a:xfrm>
            <a:off x="297706" y="3063697"/>
            <a:ext cx="12114785" cy="1228060"/>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457200" indent="-457200">
              <a:lnSpc>
                <a:spcPct val="110000"/>
              </a:lnSpc>
              <a:buFont typeface="Wingdings" panose="05000000000000000000" pitchFamily="2" charset="2"/>
              <a:buChar char="ü"/>
            </a:pPr>
            <a:r>
              <a:rPr lang="en-US" altLang="ja-JP" sz="2400" dirty="0">
                <a:latin typeface="Calibri" panose="020F0502020204030204" pitchFamily="34" charset="0"/>
                <a:ea typeface="Calibri" panose="020F0502020204030204" pitchFamily="34" charset="0"/>
                <a:cs typeface="Calibri" panose="020F0502020204030204" pitchFamily="34" charset="0"/>
              </a:rPr>
              <a:t>A rise in “strategic theft”, particularly in the EU and the US.</a:t>
            </a:r>
            <a:br>
              <a:rPr lang="en-US" altLang="ja-JP" sz="2400" dirty="0">
                <a:latin typeface="Calibri" panose="020F0502020204030204" pitchFamily="34" charset="0"/>
                <a:ea typeface="Calibri" panose="020F0502020204030204" pitchFamily="34" charset="0"/>
                <a:cs typeface="Calibri" panose="020F0502020204030204" pitchFamily="34" charset="0"/>
              </a:rPr>
            </a:br>
            <a:r>
              <a:rPr lang="en-US" altLang="ja-JP" sz="2400" dirty="0">
                <a:latin typeface="Calibri" panose="020F0502020204030204" pitchFamily="34" charset="0"/>
                <a:ea typeface="Calibri" panose="020F0502020204030204" pitchFamily="34" charset="0"/>
                <a:cs typeface="Calibri" panose="020F0502020204030204" pitchFamily="34" charset="0"/>
              </a:rPr>
              <a:t>Most thefts occurred during truck transportation (71%) or at facilities (23%). </a:t>
            </a:r>
          </a:p>
        </p:txBody>
      </p:sp>
      <p:sp>
        <p:nvSpPr>
          <p:cNvPr id="11" name="タイトル 1">
            <a:extLst>
              <a:ext uri="{FF2B5EF4-FFF2-40B4-BE49-F238E27FC236}">
                <a16:creationId xmlns:a16="http://schemas.microsoft.com/office/drawing/2014/main" id="{7E712142-7023-3BEF-7E99-C1A348F719D0}"/>
              </a:ext>
            </a:extLst>
          </p:cNvPr>
          <p:cNvSpPr txBox="1">
            <a:spLocks/>
          </p:cNvSpPr>
          <p:nvPr/>
        </p:nvSpPr>
        <p:spPr>
          <a:xfrm>
            <a:off x="297706" y="2507088"/>
            <a:ext cx="11596577" cy="62951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457200" indent="-457200">
              <a:lnSpc>
                <a:spcPct val="100000"/>
              </a:lnSpc>
              <a:buFont typeface="Arial" panose="020B0604020202020204" pitchFamily="34" charset="0"/>
              <a:buChar char="•"/>
            </a:pPr>
            <a:r>
              <a:rPr lang="en-US" altLang="ja-JP" sz="2800" b="1" i="1" dirty="0">
                <a:latin typeface="Calibri" panose="020F0502020204030204" pitchFamily="34" charset="0"/>
                <a:ea typeface="Calibri" panose="020F0502020204030204" pitchFamily="34" charset="0"/>
                <a:cs typeface="Calibri" panose="020F0502020204030204" pitchFamily="34" charset="0"/>
              </a:rPr>
              <a:t>Forms of cargo theft have become more sophisticated and organized</a:t>
            </a:r>
            <a:endParaRPr lang="en-US" altLang="ja-JP" sz="2400" b="1" i="1" dirty="0">
              <a:latin typeface="Calibri" panose="020F0502020204030204" pitchFamily="34" charset="0"/>
              <a:ea typeface="Calibri" panose="020F0502020204030204" pitchFamily="34" charset="0"/>
              <a:cs typeface="Calibri" panose="020F0502020204030204" pitchFamily="34" charset="0"/>
            </a:endParaRPr>
          </a:p>
        </p:txBody>
      </p:sp>
      <p:sp>
        <p:nvSpPr>
          <p:cNvPr id="12" name="タイトル 1">
            <a:extLst>
              <a:ext uri="{FF2B5EF4-FFF2-40B4-BE49-F238E27FC236}">
                <a16:creationId xmlns:a16="http://schemas.microsoft.com/office/drawing/2014/main" id="{67FA5DAE-8AA7-A433-C0A4-552E1C86BEDA}"/>
              </a:ext>
            </a:extLst>
          </p:cNvPr>
          <p:cNvSpPr txBox="1">
            <a:spLocks/>
          </p:cNvSpPr>
          <p:nvPr/>
        </p:nvSpPr>
        <p:spPr>
          <a:xfrm>
            <a:off x="297707" y="4719853"/>
            <a:ext cx="11596577" cy="1228060"/>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457200" indent="-457200">
              <a:lnSpc>
                <a:spcPct val="110000"/>
              </a:lnSpc>
              <a:buFont typeface="Wingdings" panose="05000000000000000000" pitchFamily="2" charset="2"/>
              <a:buChar char="ü"/>
            </a:pPr>
            <a:r>
              <a:rPr lang="en-US" altLang="ja-JP" sz="2400" dirty="0">
                <a:latin typeface="Calibri" panose="020F0502020204030204" pitchFamily="34" charset="0"/>
                <a:ea typeface="Calibri" panose="020F0502020204030204" pitchFamily="34" charset="0"/>
                <a:cs typeface="Calibri" panose="020F0502020204030204" pitchFamily="34" charset="0"/>
              </a:rPr>
              <a:t>It involves </a:t>
            </a:r>
            <a:r>
              <a:rPr lang="en-US" altLang="ja-JP" sz="2400" b="1" dirty="0">
                <a:latin typeface="Calibri" panose="020F0502020204030204" pitchFamily="34" charset="0"/>
                <a:ea typeface="Calibri" panose="020F0502020204030204" pitchFamily="34" charset="0"/>
                <a:cs typeface="Calibri" panose="020F0502020204030204" pitchFamily="34" charset="0"/>
              </a:rPr>
              <a:t>indirect costs </a:t>
            </a:r>
            <a:r>
              <a:rPr lang="en-US" altLang="ja-JP" sz="2400" dirty="0">
                <a:latin typeface="Calibri" panose="020F0502020204030204" pitchFamily="34" charset="0"/>
                <a:ea typeface="Calibri" panose="020F0502020204030204" pitchFamily="34" charset="0"/>
                <a:cs typeface="Calibri" panose="020F0502020204030204" pitchFamily="34" charset="0"/>
              </a:rPr>
              <a:t>related to preventive and responsive measures,</a:t>
            </a:r>
            <a:r>
              <a:rPr lang="ja-JP" altLang="en-US" sz="2400" dirty="0">
                <a:latin typeface="Calibri" panose="020F0502020204030204" pitchFamily="34" charset="0"/>
                <a:ea typeface="Calibri" panose="020F0502020204030204" pitchFamily="34" charset="0"/>
                <a:cs typeface="Calibri" panose="020F0502020204030204" pitchFamily="34" charset="0"/>
              </a:rPr>
              <a:t> </a:t>
            </a:r>
            <a:r>
              <a:rPr lang="en-US" altLang="ja-JP" sz="2400" dirty="0">
                <a:latin typeface="Calibri" panose="020F0502020204030204" pitchFamily="34" charset="0"/>
                <a:ea typeface="Calibri" panose="020F0502020204030204" pitchFamily="34" charset="0"/>
                <a:cs typeface="Calibri" panose="020F0502020204030204" pitchFamily="34" charset="0"/>
              </a:rPr>
              <a:t>which</a:t>
            </a:r>
            <a:r>
              <a:rPr lang="ja-JP" altLang="en-US" sz="2400" dirty="0">
                <a:latin typeface="Calibri" panose="020F0502020204030204" pitchFamily="34" charset="0"/>
                <a:ea typeface="Calibri" panose="020F0502020204030204" pitchFamily="34" charset="0"/>
                <a:cs typeface="Calibri" panose="020F0502020204030204" pitchFamily="34" charset="0"/>
              </a:rPr>
              <a:t> </a:t>
            </a:r>
            <a:r>
              <a:rPr lang="en-US" altLang="ja-JP" sz="2400" dirty="0">
                <a:latin typeface="Calibri" panose="020F0502020204030204" pitchFamily="34" charset="0"/>
                <a:ea typeface="Calibri" panose="020F0502020204030204" pitchFamily="34" charset="0"/>
                <a:cs typeface="Calibri" panose="020F0502020204030204" pitchFamily="34" charset="0"/>
              </a:rPr>
              <a:t>are far</a:t>
            </a:r>
            <a:r>
              <a:rPr lang="ja-JP" altLang="en-US" sz="2400" dirty="0">
                <a:latin typeface="Calibri" panose="020F0502020204030204" pitchFamily="34" charset="0"/>
                <a:ea typeface="Calibri" panose="020F0502020204030204" pitchFamily="34" charset="0"/>
                <a:cs typeface="Calibri" panose="020F0502020204030204" pitchFamily="34" charset="0"/>
              </a:rPr>
              <a:t> </a:t>
            </a:r>
            <a:r>
              <a:rPr lang="en-US" altLang="ja-JP" sz="2400" dirty="0">
                <a:latin typeface="Calibri" panose="020F0502020204030204" pitchFamily="34" charset="0"/>
                <a:ea typeface="Calibri" panose="020F0502020204030204" pitchFamily="34" charset="0"/>
                <a:cs typeface="Calibri" panose="020F0502020204030204" pitchFamily="34" charset="0"/>
              </a:rPr>
              <a:t>beyond</a:t>
            </a:r>
            <a:r>
              <a:rPr lang="ja-JP" altLang="en-US" sz="2400" dirty="0">
                <a:latin typeface="Calibri" panose="020F0502020204030204" pitchFamily="34" charset="0"/>
                <a:ea typeface="Calibri" panose="020F0502020204030204" pitchFamily="34" charset="0"/>
                <a:cs typeface="Calibri" panose="020F0502020204030204" pitchFamily="34" charset="0"/>
              </a:rPr>
              <a:t> </a:t>
            </a:r>
            <a:r>
              <a:rPr lang="en-US" altLang="ja-JP" sz="2400" dirty="0">
                <a:latin typeface="Calibri" panose="020F0502020204030204" pitchFamily="34" charset="0"/>
                <a:ea typeface="Calibri" panose="020F0502020204030204" pitchFamily="34" charset="0"/>
                <a:cs typeface="Calibri" panose="020F0502020204030204" pitchFamily="34" charset="0"/>
              </a:rPr>
              <a:t>the</a:t>
            </a:r>
            <a:r>
              <a:rPr lang="ja-JP" altLang="en-US" sz="2400" dirty="0">
                <a:latin typeface="Calibri" panose="020F0502020204030204" pitchFamily="34" charset="0"/>
                <a:ea typeface="Calibri" panose="020F0502020204030204" pitchFamily="34" charset="0"/>
                <a:cs typeface="Calibri" panose="020F0502020204030204" pitchFamily="34" charset="0"/>
              </a:rPr>
              <a:t> </a:t>
            </a:r>
            <a:r>
              <a:rPr lang="en-US" altLang="ja-JP" sz="2400" dirty="0">
                <a:latin typeface="Calibri" panose="020F0502020204030204" pitchFamily="34" charset="0"/>
                <a:ea typeface="Calibri" panose="020F0502020204030204" pitchFamily="34" charset="0"/>
                <a:cs typeface="Calibri" panose="020F0502020204030204" pitchFamily="34" charset="0"/>
              </a:rPr>
              <a:t>value</a:t>
            </a:r>
            <a:r>
              <a:rPr lang="ja-JP" altLang="en-US" sz="2400" dirty="0">
                <a:latin typeface="Calibri" panose="020F0502020204030204" pitchFamily="34" charset="0"/>
                <a:ea typeface="Calibri" panose="020F0502020204030204" pitchFamily="34" charset="0"/>
                <a:cs typeface="Calibri" panose="020F0502020204030204" pitchFamily="34" charset="0"/>
              </a:rPr>
              <a:t> </a:t>
            </a:r>
            <a:r>
              <a:rPr lang="en-US" altLang="ja-JP" sz="2400" dirty="0">
                <a:latin typeface="Calibri" panose="020F0502020204030204" pitchFamily="34" charset="0"/>
                <a:ea typeface="Calibri" panose="020F0502020204030204" pitchFamily="34" charset="0"/>
                <a:cs typeface="Calibri" panose="020F0502020204030204" pitchFamily="34" charset="0"/>
              </a:rPr>
              <a:t>of</a:t>
            </a:r>
            <a:r>
              <a:rPr lang="ja-JP" altLang="en-US" sz="2400" dirty="0">
                <a:latin typeface="Calibri" panose="020F0502020204030204" pitchFamily="34" charset="0"/>
                <a:ea typeface="Calibri" panose="020F0502020204030204" pitchFamily="34" charset="0"/>
                <a:cs typeface="Calibri" panose="020F0502020204030204" pitchFamily="34" charset="0"/>
              </a:rPr>
              <a:t> </a:t>
            </a:r>
            <a:r>
              <a:rPr lang="en-US" altLang="ja-JP" sz="2400" dirty="0">
                <a:latin typeface="Calibri" panose="020F0502020204030204" pitchFamily="34" charset="0"/>
                <a:ea typeface="Calibri" panose="020F0502020204030204" pitchFamily="34" charset="0"/>
                <a:cs typeface="Calibri" panose="020F0502020204030204" pitchFamily="34" charset="0"/>
              </a:rPr>
              <a:t>stolen</a:t>
            </a:r>
            <a:r>
              <a:rPr lang="ja-JP" altLang="en-US" sz="2400" dirty="0">
                <a:latin typeface="Calibri" panose="020F0502020204030204" pitchFamily="34" charset="0"/>
                <a:ea typeface="Calibri" panose="020F0502020204030204" pitchFamily="34" charset="0"/>
                <a:cs typeface="Calibri" panose="020F0502020204030204" pitchFamily="34" charset="0"/>
              </a:rPr>
              <a:t> </a:t>
            </a:r>
            <a:r>
              <a:rPr lang="en-US" altLang="ja-JP" sz="2400" dirty="0">
                <a:latin typeface="Calibri" panose="020F0502020204030204" pitchFamily="34" charset="0"/>
                <a:ea typeface="Calibri" panose="020F0502020204030204" pitchFamily="34" charset="0"/>
                <a:cs typeface="Calibri" panose="020F0502020204030204" pitchFamily="34" charset="0"/>
              </a:rPr>
              <a:t>goods (Burges, 2012)</a:t>
            </a:r>
          </a:p>
        </p:txBody>
      </p:sp>
      <p:sp>
        <p:nvSpPr>
          <p:cNvPr id="13" name="タイトル 1">
            <a:extLst>
              <a:ext uri="{FF2B5EF4-FFF2-40B4-BE49-F238E27FC236}">
                <a16:creationId xmlns:a16="http://schemas.microsoft.com/office/drawing/2014/main" id="{8876CDB1-B350-461C-2473-758D71BC7748}"/>
              </a:ext>
            </a:extLst>
          </p:cNvPr>
          <p:cNvSpPr txBox="1">
            <a:spLocks/>
          </p:cNvSpPr>
          <p:nvPr/>
        </p:nvSpPr>
        <p:spPr>
          <a:xfrm>
            <a:off x="297708" y="4262952"/>
            <a:ext cx="11714135" cy="62951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457200" indent="-457200">
              <a:lnSpc>
                <a:spcPct val="100000"/>
              </a:lnSpc>
              <a:buFont typeface="Arial" panose="020B0604020202020204" pitchFamily="34" charset="0"/>
              <a:buChar char="•"/>
            </a:pPr>
            <a:r>
              <a:rPr lang="en-US" altLang="ja-JP" sz="2800" b="1" i="1" dirty="0">
                <a:latin typeface="Calibri" panose="020F0502020204030204" pitchFamily="34" charset="0"/>
                <a:ea typeface="Calibri" panose="020F0502020204030204" pitchFamily="34" charset="0"/>
                <a:cs typeface="Calibri" panose="020F0502020204030204" pitchFamily="34" charset="0"/>
              </a:rPr>
              <a:t>The economic impacts of cargo theft have not been quantitatively assessed  </a:t>
            </a:r>
            <a:endParaRPr lang="en-US" altLang="ja-JP" sz="2400" b="1" i="1" dirty="0">
              <a:latin typeface="Calibri" panose="020F0502020204030204" pitchFamily="34" charset="0"/>
              <a:ea typeface="Calibri" panose="020F0502020204030204" pitchFamily="34" charset="0"/>
              <a:cs typeface="Calibri" panose="020F0502020204030204" pitchFamily="34" charset="0"/>
            </a:endParaRPr>
          </a:p>
        </p:txBody>
      </p:sp>
      <p:cxnSp>
        <p:nvCxnSpPr>
          <p:cNvPr id="14" name="直線コネクタ 13">
            <a:extLst>
              <a:ext uri="{FF2B5EF4-FFF2-40B4-BE49-F238E27FC236}">
                <a16:creationId xmlns:a16="http://schemas.microsoft.com/office/drawing/2014/main" id="{EE902FA1-3DF4-D058-CF36-CA2EC1AFF128}"/>
              </a:ext>
            </a:extLst>
          </p:cNvPr>
          <p:cNvCxnSpPr>
            <a:cxnSpLocks/>
          </p:cNvCxnSpPr>
          <p:nvPr/>
        </p:nvCxnSpPr>
        <p:spPr>
          <a:xfrm>
            <a:off x="482983" y="2452050"/>
            <a:ext cx="1087081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B3E937FB-BC04-3239-F774-D50D2890128C}"/>
              </a:ext>
            </a:extLst>
          </p:cNvPr>
          <p:cNvCxnSpPr>
            <a:cxnSpLocks/>
          </p:cNvCxnSpPr>
          <p:nvPr/>
        </p:nvCxnSpPr>
        <p:spPr>
          <a:xfrm>
            <a:off x="297709" y="4239432"/>
            <a:ext cx="1087081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2ACBE9D4-0F19-E16D-A075-EF6D82CADBEC}"/>
              </a:ext>
            </a:extLst>
          </p:cNvPr>
          <p:cNvSpPr txBox="1">
            <a:spLocks/>
          </p:cNvSpPr>
          <p:nvPr/>
        </p:nvSpPr>
        <p:spPr>
          <a:xfrm>
            <a:off x="415266" y="5748663"/>
            <a:ext cx="11596577" cy="62951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457200" indent="-457200">
              <a:lnSpc>
                <a:spcPct val="100000"/>
              </a:lnSpc>
              <a:buFont typeface="Wingdings" panose="05000000000000000000" pitchFamily="2" charset="2"/>
              <a:buChar char="Ø"/>
            </a:pPr>
            <a:r>
              <a:rPr lang="en-US" altLang="ja-JP" sz="2400" dirty="0">
                <a:latin typeface="Calibri" panose="020F0502020204030204" pitchFamily="34" charset="0"/>
                <a:ea typeface="Calibri" panose="020F0502020204030204" pitchFamily="34" charset="0"/>
                <a:cs typeface="Calibri" panose="020F0502020204030204" pitchFamily="34" charset="0"/>
              </a:rPr>
              <a:t>Cargo theft increases the costs of distribution and transportation, </a:t>
            </a:r>
            <a:br>
              <a:rPr lang="en-US" altLang="ja-JP" sz="2400" dirty="0">
                <a:latin typeface="Calibri" panose="020F0502020204030204" pitchFamily="34" charset="0"/>
                <a:ea typeface="Calibri" panose="020F0502020204030204" pitchFamily="34" charset="0"/>
                <a:cs typeface="Calibri" panose="020F0502020204030204" pitchFamily="34" charset="0"/>
              </a:rPr>
            </a:br>
            <a:r>
              <a:rPr lang="en-US" altLang="ja-JP"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which can ultimately raise final product prices</a:t>
            </a:r>
          </a:p>
        </p:txBody>
      </p:sp>
      <p:sp>
        <p:nvSpPr>
          <p:cNvPr id="8" name="テキスト ボックス 7">
            <a:extLst>
              <a:ext uri="{FF2B5EF4-FFF2-40B4-BE49-F238E27FC236}">
                <a16:creationId xmlns:a16="http://schemas.microsoft.com/office/drawing/2014/main" id="{C354B6A6-5499-87D0-594B-A46A02739DCB}"/>
              </a:ext>
            </a:extLst>
          </p:cNvPr>
          <p:cNvSpPr txBox="1"/>
          <p:nvPr/>
        </p:nvSpPr>
        <p:spPr>
          <a:xfrm>
            <a:off x="9850191" y="3809164"/>
            <a:ext cx="2371117" cy="338554"/>
          </a:xfrm>
          <a:prstGeom prst="rect">
            <a:avLst/>
          </a:prstGeom>
          <a:noFill/>
        </p:spPr>
        <p:txBody>
          <a:bodyPr wrap="square">
            <a:spAutoFit/>
          </a:bodyPr>
          <a:lstStyle/>
          <a:p>
            <a:r>
              <a:rPr lang="en-US" altLang="ja-JP" sz="1600" dirty="0">
                <a:latin typeface="Calibri" panose="020F0502020204030204" pitchFamily="34" charset="0"/>
                <a:ea typeface="Calibri" panose="020F0502020204030204" pitchFamily="34" charset="0"/>
                <a:cs typeface="Calibri" panose="020F0502020204030204" pitchFamily="34" charset="0"/>
              </a:rPr>
              <a:t>(BSI and TT club, 2023)</a:t>
            </a:r>
            <a:endParaRPr lang="ja-JP" altLang="en-US" sz="1600" dirty="0"/>
          </a:p>
        </p:txBody>
      </p:sp>
    </p:spTree>
    <p:extLst>
      <p:ext uri="{BB962C8B-B14F-4D97-AF65-F5344CB8AC3E}">
        <p14:creationId xmlns:p14="http://schemas.microsoft.com/office/powerpoint/2010/main" val="286334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p:bldP spid="2" grpId="0"/>
      <p:bldP spid="10" grpId="0"/>
      <p:bldP spid="11" grpId="0"/>
      <p:bldP spid="12" grpId="0"/>
      <p:bldP spid="13" grpId="0"/>
      <p:bldP spid="1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A1F1C-B070-BA07-D9E5-2255701EB10A}"/>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049FA88D-C8CE-B1EE-47E1-F1BDC172A26C}"/>
              </a:ext>
            </a:extLst>
          </p:cNvPr>
          <p:cNvSpPr/>
          <p:nvPr/>
        </p:nvSpPr>
        <p:spPr>
          <a:xfrm>
            <a:off x="0" y="0"/>
            <a:ext cx="12192000" cy="814575"/>
          </a:xfrm>
          <a:prstGeom prst="rect">
            <a:avLst/>
          </a:prstGeom>
          <a:blipFill>
            <a:blip r:embed="rId3"/>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310EC06-2CC5-1DB3-2994-BBA2305A7BC1}"/>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2B710818-9FE0-F06B-A678-57DDFF646C7F}"/>
              </a:ext>
            </a:extLst>
          </p:cNvPr>
          <p:cNvPicPr>
            <a:picLocks noChangeAspect="1"/>
          </p:cNvPicPr>
          <p:nvPr/>
        </p:nvPicPr>
        <p:blipFill>
          <a:blip r:embed="rId4"/>
          <a:srcRect t="3535" b="3156"/>
          <a:stretch>
            <a:fillRect/>
          </a:stretch>
        </p:blipFill>
        <p:spPr>
          <a:xfrm>
            <a:off x="0" y="813546"/>
            <a:ext cx="7760677" cy="6107009"/>
          </a:xfrm>
          <a:prstGeom prst="rect">
            <a:avLst/>
          </a:prstGeom>
        </p:spPr>
      </p:pic>
      <p:sp>
        <p:nvSpPr>
          <p:cNvPr id="10" name="タイトル 1">
            <a:extLst>
              <a:ext uri="{FF2B5EF4-FFF2-40B4-BE49-F238E27FC236}">
                <a16:creationId xmlns:a16="http://schemas.microsoft.com/office/drawing/2014/main" id="{F88EC85E-A64A-5D3D-28E3-BED6609F0040}"/>
              </a:ext>
            </a:extLst>
          </p:cNvPr>
          <p:cNvSpPr txBox="1">
            <a:spLocks/>
          </p:cNvSpPr>
          <p:nvPr/>
        </p:nvSpPr>
        <p:spPr>
          <a:xfrm>
            <a:off x="125189" y="64134"/>
            <a:ext cx="12066811"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Results: </a:t>
            </a:r>
            <a:r>
              <a:rPr lang="en-US" altLang="ja-JP" sz="3200" b="1" i="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Domestic risk vs Foreign risk</a:t>
            </a:r>
            <a:r>
              <a:rPr lang="ja-JP" altLang="en-US" sz="3200" b="1" i="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r>
              <a:rPr lang="en-US" altLang="ja-JP" sz="3200" b="1" i="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(Regional pattern)</a:t>
            </a:r>
            <a:endParaRPr lang="ja-JP" altLang="en-US" sz="3200" b="1" i="1"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23" name="テキスト ボックス 22">
            <a:extLst>
              <a:ext uri="{FF2B5EF4-FFF2-40B4-BE49-F238E27FC236}">
                <a16:creationId xmlns:a16="http://schemas.microsoft.com/office/drawing/2014/main" id="{BBEA22EA-3483-D6EC-CCF9-8FCCB8BDDE6A}"/>
              </a:ext>
            </a:extLst>
          </p:cNvPr>
          <p:cNvSpPr txBox="1"/>
          <p:nvPr/>
        </p:nvSpPr>
        <p:spPr>
          <a:xfrm>
            <a:off x="6206062" y="971584"/>
            <a:ext cx="5985937" cy="830997"/>
          </a:xfrm>
          <a:prstGeom prst="rect">
            <a:avLst/>
          </a:prstGeom>
          <a:noFill/>
        </p:spPr>
        <p:txBody>
          <a:bodyPr wrap="square">
            <a:spAutoFit/>
          </a:bodyPr>
          <a:lstStyle/>
          <a:p>
            <a:r>
              <a:rPr lang="en-US" altLang="ja-JP" sz="24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X-axis</a:t>
            </a: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Share of the embodied margin increase arising from </a:t>
            </a:r>
            <a:r>
              <a:rPr lang="en-US" altLang="ja-JP" sz="2400" dirty="0">
                <a:solidFill>
                  <a:srgbClr val="E07A5F"/>
                </a:solidFill>
                <a:latin typeface="Calibri" panose="020F0502020204030204" pitchFamily="34" charset="0"/>
                <a:ea typeface="Calibri" panose="020F0502020204030204" pitchFamily="34" charset="0"/>
                <a:cs typeface="Calibri" panose="020F0502020204030204" pitchFamily="34" charset="0"/>
              </a:rPr>
              <a:t>foreign cargo theft risk in 2019</a:t>
            </a:r>
            <a:endParaRPr lang="ja-JP" altLang="en-US" sz="2400" dirty="0">
              <a:solidFill>
                <a:srgbClr val="E07A5F"/>
              </a:solidFill>
            </a:endParaRPr>
          </a:p>
        </p:txBody>
      </p:sp>
      <p:sp>
        <p:nvSpPr>
          <p:cNvPr id="8" name="テキスト ボックス 7">
            <a:extLst>
              <a:ext uri="{FF2B5EF4-FFF2-40B4-BE49-F238E27FC236}">
                <a16:creationId xmlns:a16="http://schemas.microsoft.com/office/drawing/2014/main" id="{0267B16C-0439-0CFC-08B9-0B2B763A8DC9}"/>
              </a:ext>
            </a:extLst>
          </p:cNvPr>
          <p:cNvSpPr txBox="1"/>
          <p:nvPr/>
        </p:nvSpPr>
        <p:spPr>
          <a:xfrm>
            <a:off x="6206062" y="1893451"/>
            <a:ext cx="5985937" cy="830997"/>
          </a:xfrm>
          <a:prstGeom prst="rect">
            <a:avLst/>
          </a:prstGeom>
          <a:noFill/>
        </p:spPr>
        <p:txBody>
          <a:bodyPr wrap="square">
            <a:spAutoFit/>
          </a:bodyPr>
          <a:lstStyle/>
          <a:p>
            <a:r>
              <a:rPr lang="en-US" altLang="ja-JP" sz="24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Y-axis</a:t>
            </a: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Share of the embodied margin increase arising from </a:t>
            </a:r>
            <a:r>
              <a:rPr lang="en-US" altLang="ja-JP" sz="2400" dirty="0">
                <a:solidFill>
                  <a:srgbClr val="E07A5F"/>
                </a:solidFill>
                <a:latin typeface="Calibri" panose="020F0502020204030204" pitchFamily="34" charset="0"/>
                <a:ea typeface="Calibri" panose="020F0502020204030204" pitchFamily="34" charset="0"/>
                <a:cs typeface="Calibri" panose="020F0502020204030204" pitchFamily="34" charset="0"/>
              </a:rPr>
              <a:t>foreign cargo theft risk in 2005</a:t>
            </a:r>
            <a:endParaRPr lang="ja-JP" altLang="en-US" sz="2400" dirty="0">
              <a:solidFill>
                <a:srgbClr val="E07A5F"/>
              </a:solidFill>
            </a:endParaRPr>
          </a:p>
        </p:txBody>
      </p:sp>
      <p:sp>
        <p:nvSpPr>
          <p:cNvPr id="25" name="テキスト ボックス 24">
            <a:extLst>
              <a:ext uri="{FF2B5EF4-FFF2-40B4-BE49-F238E27FC236}">
                <a16:creationId xmlns:a16="http://schemas.microsoft.com/office/drawing/2014/main" id="{0BDD29E8-22D4-DFD1-5740-80C366B74A29}"/>
              </a:ext>
            </a:extLst>
          </p:cNvPr>
          <p:cNvSpPr txBox="1"/>
          <p:nvPr/>
        </p:nvSpPr>
        <p:spPr>
          <a:xfrm>
            <a:off x="6508452" y="4116597"/>
            <a:ext cx="5352421" cy="1200329"/>
          </a:xfrm>
          <a:prstGeom prst="rect">
            <a:avLst/>
          </a:prstGeom>
          <a:noFill/>
        </p:spPr>
        <p:txBody>
          <a:bodyPr wrap="square">
            <a:spAutoFit/>
          </a:bodyPr>
          <a:lstStyle/>
          <a:p>
            <a:pPr marL="342900" indent="-342900">
              <a:buFont typeface="Wingdings" panose="05000000000000000000" pitchFamily="2" charset="2"/>
              <a:buChar char="ü"/>
            </a:pP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The contribution of foreign cargo theft risk generally increases in Africa, </a:t>
            </a:r>
            <a:b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b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the Americas, and Europe.</a:t>
            </a:r>
            <a:endParaRPr lang="ja-JP" altLang="en-US" sz="2400" dirty="0"/>
          </a:p>
        </p:txBody>
      </p:sp>
      <p:sp>
        <p:nvSpPr>
          <p:cNvPr id="21" name="テキスト ボックス 20">
            <a:extLst>
              <a:ext uri="{FF2B5EF4-FFF2-40B4-BE49-F238E27FC236}">
                <a16:creationId xmlns:a16="http://schemas.microsoft.com/office/drawing/2014/main" id="{D70DB21C-C132-9CF2-04FC-4ACD598B1FEE}"/>
              </a:ext>
            </a:extLst>
          </p:cNvPr>
          <p:cNvSpPr txBox="1"/>
          <p:nvPr/>
        </p:nvSpPr>
        <p:spPr>
          <a:xfrm>
            <a:off x="6508452" y="5422844"/>
            <a:ext cx="5920415" cy="461665"/>
          </a:xfrm>
          <a:prstGeom prst="rect">
            <a:avLst/>
          </a:prstGeom>
          <a:noFill/>
        </p:spPr>
        <p:txBody>
          <a:bodyPr wrap="square">
            <a:spAutoFit/>
          </a:bodyPr>
          <a:lstStyle/>
          <a:p>
            <a:pPr marL="457200" indent="-457200">
              <a:buFont typeface="Wingdings" panose="05000000000000000000" pitchFamily="2" charset="2"/>
              <a:buChar char="ü"/>
            </a:pP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The increase is especially clear in Europe.</a:t>
            </a:r>
            <a:endParaRPr lang="ja-JP" altLang="en-US" sz="2400" dirty="0">
              <a:solidFill>
                <a:srgbClr val="FF0000"/>
              </a:solidFill>
            </a:endParaRPr>
          </a:p>
        </p:txBody>
      </p:sp>
      <p:sp>
        <p:nvSpPr>
          <p:cNvPr id="2" name="テキスト ボックス 1">
            <a:extLst>
              <a:ext uri="{FF2B5EF4-FFF2-40B4-BE49-F238E27FC236}">
                <a16:creationId xmlns:a16="http://schemas.microsoft.com/office/drawing/2014/main" id="{24EAD624-98B9-8F61-AA0C-F363AA37D71E}"/>
              </a:ext>
            </a:extLst>
          </p:cNvPr>
          <p:cNvSpPr txBox="1"/>
          <p:nvPr/>
        </p:nvSpPr>
        <p:spPr>
          <a:xfrm>
            <a:off x="6508453" y="5949672"/>
            <a:ext cx="5920415" cy="461665"/>
          </a:xfrm>
          <a:prstGeom prst="rect">
            <a:avLst/>
          </a:prstGeom>
          <a:noFill/>
        </p:spPr>
        <p:txBody>
          <a:bodyPr wrap="square">
            <a:spAutoFit/>
          </a:bodyPr>
          <a:lstStyle/>
          <a:p>
            <a:pPr marL="457200" indent="-457200">
              <a:buFont typeface="Wingdings" panose="05000000000000000000" pitchFamily="2" charset="2"/>
              <a:buChar char="ü"/>
            </a:pP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Asia shows a more mixed pattern. </a:t>
            </a:r>
            <a:endParaRPr lang="ja-JP" altLang="en-US" sz="2400" dirty="0">
              <a:solidFill>
                <a:srgbClr val="FF0000"/>
              </a:solidFill>
            </a:endParaRPr>
          </a:p>
        </p:txBody>
      </p:sp>
    </p:spTree>
    <p:extLst>
      <p:ext uri="{BB962C8B-B14F-4D97-AF65-F5344CB8AC3E}">
        <p14:creationId xmlns:p14="http://schemas.microsoft.com/office/powerpoint/2010/main" val="74459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CB6EF15-0B73-2150-61BF-4297040FA37E}"/>
            </a:ext>
          </a:extLst>
        </p:cNvPr>
        <p:cNvGrpSpPr/>
        <p:nvPr/>
      </p:nvGrpSpPr>
      <p:grpSpPr>
        <a:xfrm>
          <a:off x="0" y="0"/>
          <a:ext cx="0" cy="0"/>
          <a:chOff x="0" y="0"/>
          <a:chExt cx="0" cy="0"/>
        </a:xfrm>
      </p:grpSpPr>
      <p:pic>
        <p:nvPicPr>
          <p:cNvPr id="20" name="図 19" descr="図形&#10;&#10;AI 生成コンテンツは誤りを含む可能性があります。">
            <a:extLst>
              <a:ext uri="{FF2B5EF4-FFF2-40B4-BE49-F238E27FC236}">
                <a16:creationId xmlns:a16="http://schemas.microsoft.com/office/drawing/2014/main" id="{D59D4A85-BC3F-4505-4D78-4D1737BEC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155" y="3231467"/>
            <a:ext cx="696882" cy="783886"/>
          </a:xfrm>
          <a:prstGeom prst="rect">
            <a:avLst/>
          </a:prstGeom>
        </p:spPr>
      </p:pic>
      <p:sp>
        <p:nvSpPr>
          <p:cNvPr id="3" name="正方形/長方形 2">
            <a:extLst>
              <a:ext uri="{FF2B5EF4-FFF2-40B4-BE49-F238E27FC236}">
                <a16:creationId xmlns:a16="http://schemas.microsoft.com/office/drawing/2014/main" id="{BFC9D237-414C-58B0-0870-7D6F0DF8B312}"/>
              </a:ext>
            </a:extLst>
          </p:cNvPr>
          <p:cNvSpPr/>
          <p:nvPr/>
        </p:nvSpPr>
        <p:spPr>
          <a:xfrm>
            <a:off x="0" y="0"/>
            <a:ext cx="12192000" cy="814575"/>
          </a:xfrm>
          <a:prstGeom prst="rect">
            <a:avLst/>
          </a:pr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EBBD218-8CE1-DCE7-8131-60C6D870A826}"/>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7C123497-5152-0EBE-682C-5146160EE91B}"/>
              </a:ext>
            </a:extLst>
          </p:cNvPr>
          <p:cNvSpPr>
            <a:spLocks noGrp="1"/>
          </p:cNvSpPr>
          <p:nvPr>
            <p:ph type="sldNum" sz="quarter" idx="12"/>
          </p:nvPr>
        </p:nvSpPr>
        <p:spPr>
          <a:xfrm>
            <a:off x="8691739" y="6317185"/>
            <a:ext cx="2743200" cy="365125"/>
          </a:xfrm>
        </p:spPr>
        <p:txBody>
          <a:bodyPr/>
          <a:lstStyle/>
          <a:p>
            <a:fld id="{06B91B22-E78C-4FFC-92A1-3DDA5B3A2218}" type="slidenum">
              <a:rPr kumimoji="1" lang="ja-JP" altLang="en-US" smtClean="0"/>
              <a:t>21</a:t>
            </a:fld>
            <a:endParaRPr kumimoji="1" lang="ja-JP" altLang="en-US"/>
          </a:p>
        </p:txBody>
      </p:sp>
      <p:sp>
        <p:nvSpPr>
          <p:cNvPr id="9" name="タイトル 1">
            <a:extLst>
              <a:ext uri="{FF2B5EF4-FFF2-40B4-BE49-F238E27FC236}">
                <a16:creationId xmlns:a16="http://schemas.microsoft.com/office/drawing/2014/main" id="{CBDEF947-5671-F761-322F-B9D20DB8F933}"/>
              </a:ext>
            </a:extLst>
          </p:cNvPr>
          <p:cNvSpPr txBox="1">
            <a:spLocks/>
          </p:cNvSpPr>
          <p:nvPr/>
        </p:nvSpPr>
        <p:spPr>
          <a:xfrm>
            <a:off x="125189" y="64134"/>
            <a:ext cx="12066811"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Methodology:</a:t>
            </a:r>
            <a:r>
              <a:rPr lang="en-US" altLang="ja-JP" sz="3600" dirty="0">
                <a:latin typeface="Calibri" panose="020F0502020204030204" pitchFamily="34" charset="0"/>
                <a:ea typeface="Calibri" panose="020F0502020204030204" pitchFamily="34" charset="0"/>
                <a:cs typeface="Calibri" panose="020F0502020204030204" pitchFamily="34" charset="0"/>
              </a:rPr>
              <a:t> </a:t>
            </a:r>
            <a:r>
              <a:rPr lang="en-US" altLang="ja-JP" sz="3200" b="1" i="1" dirty="0">
                <a:latin typeface="Calibri" panose="020F0502020204030204" pitchFamily="34" charset="0"/>
                <a:ea typeface="Calibri" panose="020F0502020204030204" pitchFamily="34" charset="0"/>
                <a:cs typeface="Calibri" panose="020F0502020204030204" pitchFamily="34" charset="0"/>
              </a:rPr>
              <a:t>Concept of</a:t>
            </a:r>
            <a:r>
              <a:rPr lang="en-US" altLang="ja-JP" sz="3600" dirty="0">
                <a:latin typeface="Calibri" panose="020F0502020204030204" pitchFamily="34" charset="0"/>
                <a:ea typeface="Calibri" panose="020F0502020204030204" pitchFamily="34" charset="0"/>
                <a:cs typeface="Calibri" panose="020F0502020204030204" pitchFamily="34" charset="0"/>
              </a:rPr>
              <a:t> </a:t>
            </a:r>
            <a:r>
              <a:rPr lang="en-US" altLang="ja-JP" sz="3200" b="1" i="1" dirty="0">
                <a:latin typeface="Calibri" panose="020F0502020204030204" pitchFamily="34" charset="0"/>
                <a:ea typeface="Calibri" panose="020F0502020204030204" pitchFamily="34" charset="0"/>
                <a:cs typeface="Calibri" panose="020F0502020204030204" pitchFamily="34" charset="0"/>
              </a:rPr>
              <a:t>embodied margin rate</a:t>
            </a:r>
            <a:endParaRPr lang="ja-JP" altLang="en-US" sz="3200" b="1" i="1"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8" name="テキスト ボックス 17">
            <a:extLst>
              <a:ext uri="{FF2B5EF4-FFF2-40B4-BE49-F238E27FC236}">
                <a16:creationId xmlns:a16="http://schemas.microsoft.com/office/drawing/2014/main" id="{4046E8AB-17D0-7A20-3608-A6101C4EED1D}"/>
              </a:ext>
            </a:extLst>
          </p:cNvPr>
          <p:cNvSpPr txBox="1"/>
          <p:nvPr/>
        </p:nvSpPr>
        <p:spPr>
          <a:xfrm>
            <a:off x="125189" y="861150"/>
            <a:ext cx="11031250" cy="954107"/>
          </a:xfrm>
          <a:prstGeom prst="rect">
            <a:avLst/>
          </a:prstGeom>
          <a:noFill/>
        </p:spPr>
        <p:txBody>
          <a:bodyPr wrap="square">
            <a:spAutoFit/>
          </a:bodyPr>
          <a:lstStyle/>
          <a:p>
            <a:pPr marL="457200" indent="-457200">
              <a:buFont typeface="Arial" panose="020B0604020202020204" pitchFamily="34" charset="0"/>
              <a:buChar char="•"/>
            </a:pPr>
            <a:r>
              <a:rPr lang="en-US" altLang="ja-JP" sz="2800" dirty="0">
                <a:latin typeface="Calibri" panose="020F0502020204030204" pitchFamily="34" charset="0"/>
                <a:ea typeface="Calibri" panose="020F0502020204030204" pitchFamily="34" charset="0"/>
                <a:cs typeface="Calibri" panose="020F0502020204030204" pitchFamily="34" charset="0"/>
              </a:rPr>
              <a:t>We applied the accounting framework of embodied tariff in product prices proposed by Duan et al. (2021) </a:t>
            </a:r>
          </a:p>
        </p:txBody>
      </p:sp>
      <p:cxnSp>
        <p:nvCxnSpPr>
          <p:cNvPr id="13" name="直線コネクタ 12">
            <a:extLst>
              <a:ext uri="{FF2B5EF4-FFF2-40B4-BE49-F238E27FC236}">
                <a16:creationId xmlns:a16="http://schemas.microsoft.com/office/drawing/2014/main" id="{AD9EBD8F-F4A6-46D1-DDEC-E298D2A25CFF}"/>
              </a:ext>
            </a:extLst>
          </p:cNvPr>
          <p:cNvCxnSpPr>
            <a:cxnSpLocks/>
            <a:endCxn id="16" idx="6"/>
          </p:cNvCxnSpPr>
          <p:nvPr/>
        </p:nvCxnSpPr>
        <p:spPr>
          <a:xfrm flipV="1">
            <a:off x="1809888" y="2936458"/>
            <a:ext cx="7290339" cy="11228"/>
          </a:xfrm>
          <a:prstGeom prst="line">
            <a:avLst/>
          </a:prstGeom>
        </p:spPr>
        <p:style>
          <a:lnRef idx="2">
            <a:schemeClr val="accent1"/>
          </a:lnRef>
          <a:fillRef idx="0">
            <a:schemeClr val="accent1"/>
          </a:fillRef>
          <a:effectRef idx="1">
            <a:schemeClr val="accent1"/>
          </a:effectRef>
          <a:fontRef idx="minor">
            <a:schemeClr val="tx1"/>
          </a:fontRef>
        </p:style>
      </p:cxnSp>
      <p:sp>
        <p:nvSpPr>
          <p:cNvPr id="15" name="楕円 14">
            <a:extLst>
              <a:ext uri="{FF2B5EF4-FFF2-40B4-BE49-F238E27FC236}">
                <a16:creationId xmlns:a16="http://schemas.microsoft.com/office/drawing/2014/main" id="{875EBCEA-4369-9AD2-ABC4-28E060C5EFED}"/>
              </a:ext>
            </a:extLst>
          </p:cNvPr>
          <p:cNvSpPr/>
          <p:nvPr/>
        </p:nvSpPr>
        <p:spPr>
          <a:xfrm>
            <a:off x="2653344" y="2753842"/>
            <a:ext cx="331470" cy="33147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6729CB2D-2FE6-E39B-FECD-04E23ABE6DCB}"/>
              </a:ext>
            </a:extLst>
          </p:cNvPr>
          <p:cNvSpPr/>
          <p:nvPr/>
        </p:nvSpPr>
        <p:spPr>
          <a:xfrm>
            <a:off x="8768757" y="2770723"/>
            <a:ext cx="331470" cy="33147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descr="レゴ, おもちゃ が含まれている画像&#10;&#10;AI 生成コンテンツは誤りを含む可能性があります。">
            <a:extLst>
              <a:ext uri="{FF2B5EF4-FFF2-40B4-BE49-F238E27FC236}">
                <a16:creationId xmlns:a16="http://schemas.microsoft.com/office/drawing/2014/main" id="{2F162227-72BC-D97F-A02E-8B362B1C3E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1940" y="3137174"/>
            <a:ext cx="1129316" cy="1264834"/>
          </a:xfrm>
          <a:prstGeom prst="rect">
            <a:avLst/>
          </a:prstGeom>
        </p:spPr>
      </p:pic>
      <p:pic>
        <p:nvPicPr>
          <p:cNvPr id="1026" name="Picture 2">
            <a:extLst>
              <a:ext uri="{FF2B5EF4-FFF2-40B4-BE49-F238E27FC236}">
                <a16:creationId xmlns:a16="http://schemas.microsoft.com/office/drawing/2014/main" id="{62AB9A33-2607-7066-5787-CB87F083E1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4952" y="3201290"/>
            <a:ext cx="620353" cy="422120"/>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descr="図形&#10;&#10;AI 生成コンテンツは誤りを含む可能性があります。">
            <a:extLst>
              <a:ext uri="{FF2B5EF4-FFF2-40B4-BE49-F238E27FC236}">
                <a16:creationId xmlns:a16="http://schemas.microsoft.com/office/drawing/2014/main" id="{0A33B5AF-4F8C-1623-2968-8F405542E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832" y="3184546"/>
            <a:ext cx="891953" cy="1003311"/>
          </a:xfrm>
          <a:prstGeom prst="rect">
            <a:avLst/>
          </a:prstGeom>
        </p:spPr>
      </p:pic>
      <p:pic>
        <p:nvPicPr>
          <p:cNvPr id="33" name="図 32" descr="図形&#10;&#10;AI 生成コンテンツは誤りを含む可能性があります。">
            <a:extLst>
              <a:ext uri="{FF2B5EF4-FFF2-40B4-BE49-F238E27FC236}">
                <a16:creationId xmlns:a16="http://schemas.microsoft.com/office/drawing/2014/main" id="{AC8C070C-2E73-F40A-D8A4-05B2D915EA21}"/>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43163" y="3825280"/>
            <a:ext cx="711452" cy="471135"/>
          </a:xfrm>
          <a:prstGeom prst="rect">
            <a:avLst/>
          </a:prstGeom>
        </p:spPr>
      </p:pic>
      <p:sp>
        <p:nvSpPr>
          <p:cNvPr id="42" name="テキスト ボックス 41">
            <a:extLst>
              <a:ext uri="{FF2B5EF4-FFF2-40B4-BE49-F238E27FC236}">
                <a16:creationId xmlns:a16="http://schemas.microsoft.com/office/drawing/2014/main" id="{7B0C7A77-5234-0685-3422-962A2E9AE685}"/>
              </a:ext>
            </a:extLst>
          </p:cNvPr>
          <p:cNvSpPr txBox="1"/>
          <p:nvPr/>
        </p:nvSpPr>
        <p:spPr>
          <a:xfrm>
            <a:off x="2244952" y="1908416"/>
            <a:ext cx="2146063" cy="769441"/>
          </a:xfrm>
          <a:prstGeom prst="rect">
            <a:avLst/>
          </a:prstGeom>
          <a:noFill/>
        </p:spPr>
        <p:txBody>
          <a:bodyPr wrap="square">
            <a:spAutoFit/>
          </a:bodyPr>
          <a:lstStyle/>
          <a:p>
            <a:r>
              <a:rPr lang="en-US" altLang="ja-JP" sz="2200" dirty="0">
                <a:latin typeface="Calibri" panose="020F0502020204030204" pitchFamily="34" charset="0"/>
                <a:ea typeface="Calibri" panose="020F0502020204030204" pitchFamily="34" charset="0"/>
                <a:cs typeface="Calibri" panose="020F0502020204030204" pitchFamily="34" charset="0"/>
              </a:rPr>
              <a:t>Auto parts factory (USA)  </a:t>
            </a:r>
            <a:endParaRPr lang="ja-JP" altLang="en-US" sz="2200" dirty="0">
              <a:latin typeface="Calibri" panose="020F0502020204030204" pitchFamily="34" charset="0"/>
              <a:cs typeface="Calibri" panose="020F0502020204030204" pitchFamily="34" charset="0"/>
            </a:endParaRPr>
          </a:p>
        </p:txBody>
      </p:sp>
      <p:sp>
        <p:nvSpPr>
          <p:cNvPr id="45" name="テキスト ボックス 44">
            <a:extLst>
              <a:ext uri="{FF2B5EF4-FFF2-40B4-BE49-F238E27FC236}">
                <a16:creationId xmlns:a16="http://schemas.microsoft.com/office/drawing/2014/main" id="{56DE9201-F846-2832-B1F1-17508DEF0786}"/>
              </a:ext>
            </a:extLst>
          </p:cNvPr>
          <p:cNvSpPr txBox="1"/>
          <p:nvPr/>
        </p:nvSpPr>
        <p:spPr>
          <a:xfrm>
            <a:off x="5024719" y="1882243"/>
            <a:ext cx="2445474" cy="769441"/>
          </a:xfrm>
          <a:prstGeom prst="rect">
            <a:avLst/>
          </a:prstGeom>
          <a:noFill/>
        </p:spPr>
        <p:txBody>
          <a:bodyPr wrap="square">
            <a:spAutoFit/>
          </a:bodyPr>
          <a:lstStyle/>
          <a:p>
            <a:r>
              <a:rPr lang="en-US" altLang="ja-JP" sz="2200" dirty="0">
                <a:latin typeface="Calibri" panose="020F0502020204030204" pitchFamily="34" charset="0"/>
                <a:ea typeface="Calibri" panose="020F0502020204030204" pitchFamily="34" charset="0"/>
                <a:cs typeface="Calibri" panose="020F0502020204030204" pitchFamily="34" charset="0"/>
              </a:rPr>
              <a:t>Motor vehicle factory (France)  </a:t>
            </a:r>
            <a:endParaRPr lang="ja-JP" altLang="en-US" sz="2200" dirty="0">
              <a:latin typeface="Calibri" panose="020F0502020204030204" pitchFamily="34" charset="0"/>
              <a:cs typeface="Calibri" panose="020F0502020204030204" pitchFamily="34" charset="0"/>
            </a:endParaRPr>
          </a:p>
        </p:txBody>
      </p:sp>
      <p:pic>
        <p:nvPicPr>
          <p:cNvPr id="48" name="Picture 4">
            <a:extLst>
              <a:ext uri="{FF2B5EF4-FFF2-40B4-BE49-F238E27FC236}">
                <a16:creationId xmlns:a16="http://schemas.microsoft.com/office/drawing/2014/main" id="{48C80A9A-EE2E-CD40-24E5-9773F4708C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9431" y="3137174"/>
            <a:ext cx="598393" cy="407177"/>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a:extLst>
              <a:ext uri="{FF2B5EF4-FFF2-40B4-BE49-F238E27FC236}">
                <a16:creationId xmlns:a16="http://schemas.microsoft.com/office/drawing/2014/main" id="{FA2B54DA-9B01-98D2-437E-D80E0C5E9C18}"/>
              </a:ext>
            </a:extLst>
          </p:cNvPr>
          <p:cNvSpPr txBox="1"/>
          <p:nvPr/>
        </p:nvSpPr>
        <p:spPr>
          <a:xfrm>
            <a:off x="8253890" y="1885640"/>
            <a:ext cx="2445474" cy="769441"/>
          </a:xfrm>
          <a:prstGeom prst="rect">
            <a:avLst/>
          </a:prstGeom>
          <a:noFill/>
        </p:spPr>
        <p:txBody>
          <a:bodyPr wrap="square">
            <a:spAutoFit/>
          </a:bodyPr>
          <a:lstStyle/>
          <a:p>
            <a:r>
              <a:rPr lang="en-US" altLang="ja-JP" sz="2200" dirty="0">
                <a:latin typeface="Calibri" panose="020F0502020204030204" pitchFamily="34" charset="0"/>
                <a:ea typeface="Calibri" panose="020F0502020204030204" pitchFamily="34" charset="0"/>
                <a:cs typeface="Calibri" panose="020F0502020204030204" pitchFamily="34" charset="0"/>
              </a:rPr>
              <a:t>Final </a:t>
            </a:r>
            <a:br>
              <a:rPr lang="en-US" altLang="ja-JP" sz="2200" dirty="0">
                <a:latin typeface="Calibri" panose="020F0502020204030204" pitchFamily="34" charset="0"/>
                <a:ea typeface="Calibri" panose="020F0502020204030204" pitchFamily="34" charset="0"/>
                <a:cs typeface="Calibri" panose="020F0502020204030204" pitchFamily="34" charset="0"/>
              </a:rPr>
            </a:br>
            <a:r>
              <a:rPr lang="en-US" altLang="ja-JP" sz="2200" dirty="0">
                <a:latin typeface="Calibri" panose="020F0502020204030204" pitchFamily="34" charset="0"/>
                <a:ea typeface="Calibri" panose="020F0502020204030204" pitchFamily="34" charset="0"/>
                <a:cs typeface="Calibri" panose="020F0502020204030204" pitchFamily="34" charset="0"/>
              </a:rPr>
              <a:t>consumer (Japan)  </a:t>
            </a:r>
            <a:endParaRPr lang="ja-JP" altLang="en-US" sz="2200" dirty="0">
              <a:latin typeface="Calibri" panose="020F0502020204030204" pitchFamily="34" charset="0"/>
              <a:cs typeface="Calibri" panose="020F0502020204030204" pitchFamily="34" charset="0"/>
            </a:endParaRPr>
          </a:p>
        </p:txBody>
      </p:sp>
      <p:pic>
        <p:nvPicPr>
          <p:cNvPr id="30" name="図 29" descr="図形&#10;&#10;AI 生成コンテンツは誤りを含む可能性があります。">
            <a:extLst>
              <a:ext uri="{FF2B5EF4-FFF2-40B4-BE49-F238E27FC236}">
                <a16:creationId xmlns:a16="http://schemas.microsoft.com/office/drawing/2014/main" id="{74FF01F2-53C0-E657-7A5B-E64B697899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89581" y="3894513"/>
            <a:ext cx="842640" cy="486303"/>
          </a:xfrm>
          <a:prstGeom prst="rect">
            <a:avLst/>
          </a:prstGeom>
        </p:spPr>
      </p:pic>
      <mc:AlternateContent xmlns:mc="http://schemas.openxmlformats.org/markup-compatibility/2006" xmlns:a14="http://schemas.microsoft.com/office/drawing/2010/main">
        <mc:Choice Requires="a14">
          <p:sp>
            <p:nvSpPr>
              <p:cNvPr id="53" name="テキスト ボックス 52">
                <a:extLst>
                  <a:ext uri="{FF2B5EF4-FFF2-40B4-BE49-F238E27FC236}">
                    <a16:creationId xmlns:a16="http://schemas.microsoft.com/office/drawing/2014/main" id="{006E3C6E-DBC4-61E3-C6D5-0F275910710D}"/>
                  </a:ext>
                </a:extLst>
              </p:cNvPr>
              <p:cNvSpPr txBox="1"/>
              <p:nvPr/>
            </p:nvSpPr>
            <p:spPr>
              <a:xfrm>
                <a:off x="2828690" y="4420258"/>
                <a:ext cx="2880532" cy="357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ea typeface="Cambria Math" panose="02040503050406030204" pitchFamily="18" charset="0"/>
                            </a:rPr>
                            <m:t>+</m:t>
                          </m:r>
                          <m:sSubSup>
                            <m:sSubSupPr>
                              <m:ctrlPr>
                                <a:rPr kumimoji="1" lang="en-US" altLang="ja-JP" sz="2000" b="0" i="1" smtClean="0">
                                  <a:latin typeface="Cambria Math" panose="02040503050406030204" pitchFamily="18" charset="0"/>
                                  <a:ea typeface="Cambria Math" panose="02040503050406030204" pitchFamily="18" charset="0"/>
                                </a:rPr>
                              </m:ctrlPr>
                            </m:sSubSupPr>
                            <m:e>
                              <m:r>
                                <a:rPr kumimoji="1" lang="en-US" altLang="ja-JP" sz="2000" b="0" i="1" smtClean="0">
                                  <a:latin typeface="Cambria Math" panose="02040503050406030204" pitchFamily="18" charset="0"/>
                                  <a:ea typeface="Cambria Math" panose="02040503050406030204" pitchFamily="18" charset="0"/>
                                </a:rPr>
                                <m:t>𝑚</m:t>
                              </m:r>
                            </m:e>
                            <m:sub>
                              <m:r>
                                <a:rPr kumimoji="1" lang="en-US" altLang="ja-JP" sz="2000" b="0" i="1" smtClean="0">
                                  <a:latin typeface="Cambria Math" panose="02040503050406030204" pitchFamily="18" charset="0"/>
                                  <a:ea typeface="Cambria Math" panose="02040503050406030204" pitchFamily="18" charset="0"/>
                                </a:rPr>
                                <m:t>𝑝𝑎𝑟𝑡𝑠</m:t>
                              </m:r>
                            </m:sub>
                            <m:sup>
                              <m:r>
                                <a:rPr kumimoji="1" lang="en-US" altLang="ja-JP" sz="2000" b="0" i="1" smtClean="0">
                                  <a:latin typeface="Cambria Math" panose="02040503050406030204" pitchFamily="18" charset="0"/>
                                  <a:ea typeface="Cambria Math" panose="02040503050406030204" pitchFamily="18" charset="0"/>
                                </a:rPr>
                                <m:t>𝑈𝑆𝐴</m:t>
                              </m:r>
                            </m:sup>
                          </m:sSubSup>
                        </m:e>
                      </m:d>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𝐵𝑎𝑠𝑖𝑐</m:t>
                          </m:r>
                          <m:r>
                            <a:rPr kumimoji="1" lang="en-US" altLang="ja-JP" sz="2000" b="0" i="1" smtClean="0">
                              <a:latin typeface="Cambria Math" panose="02040503050406030204" pitchFamily="18" charset="0"/>
                            </a:rPr>
                            <m:t>_</m:t>
                          </m:r>
                          <m:r>
                            <a:rPr kumimoji="1" lang="en-US" altLang="ja-JP" sz="2000" b="0" i="1" smtClean="0">
                              <a:latin typeface="Cambria Math" panose="02040503050406030204" pitchFamily="18" charset="0"/>
                            </a:rPr>
                            <m:t>𝑝</m:t>
                          </m:r>
                        </m:e>
                        <m:sub>
                          <m:r>
                            <a:rPr kumimoji="1" lang="en-US" altLang="ja-JP" sz="2000" b="0" i="1" smtClean="0">
                              <a:latin typeface="Cambria Math" panose="02040503050406030204" pitchFamily="18" charset="0"/>
                            </a:rPr>
                            <m:t>𝑝𝑎𝑟𝑡𝑠</m:t>
                          </m:r>
                        </m:sub>
                        <m:sup>
                          <m:r>
                            <a:rPr kumimoji="1" lang="en-US" altLang="ja-JP" sz="2000" b="0" i="1" smtClean="0">
                              <a:latin typeface="Cambria Math" panose="02040503050406030204" pitchFamily="18" charset="0"/>
                            </a:rPr>
                            <m:t>𝑈𝑆𝐴</m:t>
                          </m:r>
                        </m:sup>
                      </m:sSubSup>
                    </m:oMath>
                  </m:oMathPara>
                </a14:m>
                <a:endParaRPr kumimoji="1" lang="ja-JP" altLang="en-US" sz="2000" dirty="0"/>
              </a:p>
            </p:txBody>
          </p:sp>
        </mc:Choice>
        <mc:Fallback xmlns="">
          <p:sp>
            <p:nvSpPr>
              <p:cNvPr id="53" name="テキスト ボックス 52">
                <a:extLst>
                  <a:ext uri="{FF2B5EF4-FFF2-40B4-BE49-F238E27FC236}">
                    <a16:creationId xmlns:a16="http://schemas.microsoft.com/office/drawing/2014/main" id="{006E3C6E-DBC4-61E3-C6D5-0F275910710D}"/>
                  </a:ext>
                </a:extLst>
              </p:cNvPr>
              <p:cNvSpPr txBox="1">
                <a:spLocks noRot="1" noChangeAspect="1" noMove="1" noResize="1" noEditPoints="1" noAdjustHandles="1" noChangeArrowheads="1" noChangeShapeType="1" noTextEdit="1"/>
              </p:cNvSpPr>
              <p:nvPr/>
            </p:nvSpPr>
            <p:spPr>
              <a:xfrm>
                <a:off x="2828690" y="4420258"/>
                <a:ext cx="2880532" cy="357598"/>
              </a:xfrm>
              <a:prstGeom prst="rect">
                <a:avLst/>
              </a:prstGeom>
              <a:blipFill>
                <a:blip r:embed="rId10"/>
                <a:stretch>
                  <a:fillRect r="-423" b="-22034"/>
                </a:stretch>
              </a:blipFill>
            </p:spPr>
            <p:txBody>
              <a:bodyPr/>
              <a:lstStyle/>
              <a:p>
                <a:r>
                  <a:rPr lang="ja-JP" altLang="en-US">
                    <a:noFill/>
                  </a:rPr>
                  <a:t> </a:t>
                </a:r>
              </a:p>
            </p:txBody>
          </p:sp>
        </mc:Fallback>
      </mc:AlternateContent>
      <p:cxnSp>
        <p:nvCxnSpPr>
          <p:cNvPr id="2" name="直線コネクタ 1">
            <a:extLst>
              <a:ext uri="{FF2B5EF4-FFF2-40B4-BE49-F238E27FC236}">
                <a16:creationId xmlns:a16="http://schemas.microsoft.com/office/drawing/2014/main" id="{90F2D787-403D-D199-49D0-52C1C22B2C24}"/>
              </a:ext>
            </a:extLst>
          </p:cNvPr>
          <p:cNvCxnSpPr>
            <a:cxnSpLocks/>
          </p:cNvCxnSpPr>
          <p:nvPr/>
        </p:nvCxnSpPr>
        <p:spPr>
          <a:xfrm>
            <a:off x="1109420" y="5141823"/>
            <a:ext cx="894482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0694E73F-C8EF-01F9-0B3F-921A4A0A71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2777" y="3085312"/>
            <a:ext cx="584796" cy="397925"/>
          </a:xfrm>
          <a:prstGeom prst="rect">
            <a:avLst/>
          </a:prstGeom>
          <a:noFill/>
          <a:extLst>
            <a:ext uri="{909E8E84-426E-40DD-AFC4-6F175D3DCCD1}">
              <a14:hiddenFill xmlns:a14="http://schemas.microsoft.com/office/drawing/2010/main">
                <a:solidFill>
                  <a:srgbClr val="FFFFFF"/>
                </a:solidFill>
              </a14:hiddenFill>
            </a:ext>
          </a:extLst>
        </p:spPr>
      </p:pic>
      <p:pic>
        <p:nvPicPr>
          <p:cNvPr id="29" name="グラフィックス 28" descr="キャレットを右へ 枠線">
            <a:extLst>
              <a:ext uri="{FF2B5EF4-FFF2-40B4-BE49-F238E27FC236}">
                <a16:creationId xmlns:a16="http://schemas.microsoft.com/office/drawing/2014/main" id="{6B2A15F0-F45C-2460-045B-E5D6AEAE6051}"/>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838686" y="2484518"/>
            <a:ext cx="914400" cy="914400"/>
          </a:xfrm>
          <a:prstGeom prst="rect">
            <a:avLst/>
          </a:prstGeom>
        </p:spPr>
      </p:pic>
      <p:pic>
        <p:nvPicPr>
          <p:cNvPr id="31" name="グラフィックス 30" descr="キャレットを右へ 枠線">
            <a:extLst>
              <a:ext uri="{FF2B5EF4-FFF2-40B4-BE49-F238E27FC236}">
                <a16:creationId xmlns:a16="http://schemas.microsoft.com/office/drawing/2014/main" id="{83995CF2-1C95-2378-233D-EC9B72D1BB50}"/>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6981273" y="2479258"/>
            <a:ext cx="914400" cy="914400"/>
          </a:xfrm>
          <a:prstGeom prst="rect">
            <a:avLst/>
          </a:prstGeom>
        </p:spPr>
      </p:pic>
      <p:sp>
        <p:nvSpPr>
          <p:cNvPr id="51" name="テキスト ボックス 50">
            <a:extLst>
              <a:ext uri="{FF2B5EF4-FFF2-40B4-BE49-F238E27FC236}">
                <a16:creationId xmlns:a16="http://schemas.microsoft.com/office/drawing/2014/main" id="{0311332C-04E1-37AD-9095-400B4D6D9EA2}"/>
              </a:ext>
            </a:extLst>
          </p:cNvPr>
          <p:cNvSpPr txBox="1"/>
          <p:nvPr/>
        </p:nvSpPr>
        <p:spPr>
          <a:xfrm>
            <a:off x="271665" y="4210428"/>
            <a:ext cx="1980094" cy="769441"/>
          </a:xfrm>
          <a:prstGeom prst="rect">
            <a:avLst/>
          </a:prstGeom>
          <a:noFill/>
        </p:spPr>
        <p:txBody>
          <a:bodyPr wrap="square">
            <a:spAutoFit/>
          </a:bodyPr>
          <a:lstStyle/>
          <a:p>
            <a:r>
              <a:rPr lang="en-US" altLang="ja-JP" sz="2200" b="1" i="1" dirty="0">
                <a:latin typeface="Calibri" panose="020F0502020204030204" pitchFamily="34" charset="0"/>
                <a:ea typeface="Calibri" panose="020F0502020204030204" pitchFamily="34" charset="0"/>
                <a:cs typeface="Calibri" panose="020F0502020204030204" pitchFamily="34" charset="0"/>
              </a:rPr>
              <a:t>Price including margins </a:t>
            </a:r>
            <a:endParaRPr lang="ja-JP" altLang="en-US" sz="2200" b="1" i="1" dirty="0">
              <a:latin typeface="Calibri" panose="020F0502020204030204" pitchFamily="34" charset="0"/>
              <a:cs typeface="Calibri" panose="020F0502020204030204" pitchFamily="34" charset="0"/>
            </a:endParaRPr>
          </a:p>
        </p:txBody>
      </p:sp>
      <p:sp>
        <p:nvSpPr>
          <p:cNvPr id="52" name="テキスト ボックス 51">
            <a:extLst>
              <a:ext uri="{FF2B5EF4-FFF2-40B4-BE49-F238E27FC236}">
                <a16:creationId xmlns:a16="http://schemas.microsoft.com/office/drawing/2014/main" id="{69FEE7E1-F9A0-0FC0-2B1A-69A072D373E4}"/>
              </a:ext>
            </a:extLst>
          </p:cNvPr>
          <p:cNvSpPr txBox="1"/>
          <p:nvPr/>
        </p:nvSpPr>
        <p:spPr>
          <a:xfrm>
            <a:off x="271665" y="5442852"/>
            <a:ext cx="1861935" cy="1107996"/>
          </a:xfrm>
          <a:prstGeom prst="rect">
            <a:avLst/>
          </a:prstGeom>
          <a:noFill/>
        </p:spPr>
        <p:txBody>
          <a:bodyPr wrap="square">
            <a:spAutoFit/>
          </a:bodyPr>
          <a:lstStyle/>
          <a:p>
            <a:r>
              <a:rPr lang="en-US" altLang="ja-JP" sz="2200" b="1" i="1" dirty="0">
                <a:latin typeface="Calibri" panose="020F0502020204030204" pitchFamily="34" charset="0"/>
                <a:ea typeface="Calibri" panose="020F0502020204030204" pitchFamily="34" charset="0"/>
                <a:cs typeface="Calibri" panose="020F0502020204030204" pitchFamily="34" charset="0"/>
              </a:rPr>
              <a:t>Embodied margin rate in product prices </a:t>
            </a:r>
            <a:endParaRPr lang="ja-JP" altLang="en-US" sz="2200" b="1" i="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8" name="テキスト ボックス 57">
                <a:extLst>
                  <a:ext uri="{FF2B5EF4-FFF2-40B4-BE49-F238E27FC236}">
                    <a16:creationId xmlns:a16="http://schemas.microsoft.com/office/drawing/2014/main" id="{355ACA8B-B698-F37B-67E5-81C58BF95234}"/>
                  </a:ext>
                </a:extLst>
              </p:cNvPr>
              <p:cNvSpPr txBox="1"/>
              <p:nvPr/>
            </p:nvSpPr>
            <p:spPr>
              <a:xfrm>
                <a:off x="6567852" y="4440887"/>
                <a:ext cx="2588594" cy="3086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ea typeface="Cambria Math" panose="02040503050406030204" pitchFamily="18" charset="0"/>
                            </a:rPr>
                            <m:t>+</m:t>
                          </m:r>
                          <m:sSubSup>
                            <m:sSubSupPr>
                              <m:ctrlPr>
                                <a:rPr kumimoji="1" lang="en-US" altLang="ja-JP" sz="2000" b="0" i="1" smtClean="0">
                                  <a:latin typeface="Cambria Math" panose="02040503050406030204" pitchFamily="18" charset="0"/>
                                  <a:ea typeface="Cambria Math" panose="02040503050406030204" pitchFamily="18" charset="0"/>
                                </a:rPr>
                              </m:ctrlPr>
                            </m:sSubSupPr>
                            <m:e>
                              <m:r>
                                <a:rPr kumimoji="1" lang="en-US" altLang="ja-JP" sz="2000" b="0" i="1" smtClean="0">
                                  <a:latin typeface="Cambria Math" panose="02040503050406030204" pitchFamily="18" charset="0"/>
                                  <a:ea typeface="Cambria Math" panose="02040503050406030204" pitchFamily="18" charset="0"/>
                                </a:rPr>
                                <m:t>𝑚</m:t>
                              </m:r>
                            </m:e>
                            <m:sub>
                              <m:r>
                                <a:rPr kumimoji="1" lang="en-US" altLang="ja-JP" sz="2000" b="0" i="1" smtClean="0">
                                  <a:latin typeface="Cambria Math" panose="02040503050406030204" pitchFamily="18" charset="0"/>
                                  <a:ea typeface="Cambria Math" panose="02040503050406030204" pitchFamily="18" charset="0"/>
                                </a:rPr>
                                <m:t>𝑐𝑎𝑟</m:t>
                              </m:r>
                            </m:sub>
                            <m:sup>
                              <m:r>
                                <a:rPr kumimoji="1" lang="en-US" altLang="ja-JP" sz="2000" b="0" i="1" smtClean="0">
                                  <a:latin typeface="Cambria Math" panose="02040503050406030204" pitchFamily="18" charset="0"/>
                                  <a:ea typeface="Cambria Math" panose="02040503050406030204" pitchFamily="18" charset="0"/>
                                </a:rPr>
                                <m:t>𝐹𝑅𝐴</m:t>
                              </m:r>
                            </m:sup>
                          </m:sSubSup>
                        </m:e>
                      </m:d>
                      <m:r>
                        <a:rPr kumimoji="1" lang="en-US" altLang="ja-JP" sz="2000" b="0" i="1" smtClean="0">
                          <a:latin typeface="Cambria Math" panose="02040503050406030204" pitchFamily="18" charset="0"/>
                        </a:rPr>
                        <m:t>𝐵𝑎𝑠𝑖𝑐</m:t>
                      </m:r>
                      <m:r>
                        <a:rPr kumimoji="1" lang="en-US" altLang="ja-JP" sz="2000" b="0" i="1" smtClean="0">
                          <a:latin typeface="Cambria Math" panose="02040503050406030204" pitchFamily="18" charset="0"/>
                        </a:rPr>
                        <m:t>_</m:t>
                      </m:r>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𝑝</m:t>
                          </m:r>
                        </m:e>
                        <m:sub>
                          <m:r>
                            <a:rPr kumimoji="1" lang="en-US" altLang="ja-JP" sz="2000" b="0" i="1" smtClean="0">
                              <a:latin typeface="Cambria Math" panose="02040503050406030204" pitchFamily="18" charset="0"/>
                            </a:rPr>
                            <m:t>𝑐𝑎𝑟</m:t>
                          </m:r>
                        </m:sub>
                        <m:sup>
                          <m:r>
                            <a:rPr kumimoji="1" lang="en-US" altLang="ja-JP" sz="2000" b="0" i="1" smtClean="0">
                              <a:latin typeface="Cambria Math" panose="02040503050406030204" pitchFamily="18" charset="0"/>
                            </a:rPr>
                            <m:t>𝐹𝑅𝐴</m:t>
                          </m:r>
                        </m:sup>
                      </m:sSubSup>
                    </m:oMath>
                  </m:oMathPara>
                </a14:m>
                <a:endParaRPr kumimoji="1" lang="ja-JP" altLang="en-US" sz="2000" dirty="0"/>
              </a:p>
            </p:txBody>
          </p:sp>
        </mc:Choice>
        <mc:Fallback xmlns="">
          <p:sp>
            <p:nvSpPr>
              <p:cNvPr id="58" name="テキスト ボックス 57">
                <a:extLst>
                  <a:ext uri="{FF2B5EF4-FFF2-40B4-BE49-F238E27FC236}">
                    <a16:creationId xmlns:a16="http://schemas.microsoft.com/office/drawing/2014/main" id="{355ACA8B-B698-F37B-67E5-81C58BF95234}"/>
                  </a:ext>
                </a:extLst>
              </p:cNvPr>
              <p:cNvSpPr txBox="1">
                <a:spLocks noRot="1" noChangeAspect="1" noMove="1" noResize="1" noEditPoints="1" noAdjustHandles="1" noChangeArrowheads="1" noChangeShapeType="1" noTextEdit="1"/>
              </p:cNvSpPr>
              <p:nvPr/>
            </p:nvSpPr>
            <p:spPr>
              <a:xfrm>
                <a:off x="6567852" y="4440887"/>
                <a:ext cx="2588594" cy="308611"/>
              </a:xfrm>
              <a:prstGeom prst="rect">
                <a:avLst/>
              </a:prstGeom>
              <a:blipFill>
                <a:blip r:embed="rId14"/>
                <a:stretch>
                  <a:fillRect b="-235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31A7EDF2-D55F-E3C6-EA94-E0B3EED9F9FA}"/>
                  </a:ext>
                </a:extLst>
              </p:cNvPr>
              <p:cNvSpPr txBox="1"/>
              <p:nvPr/>
            </p:nvSpPr>
            <p:spPr>
              <a:xfrm>
                <a:off x="2898964" y="5588849"/>
                <a:ext cx="2201052" cy="7478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i="1" smtClean="0">
                              <a:latin typeface="Cambria Math" panose="02040503050406030204" pitchFamily="18" charset="0"/>
                            </a:rPr>
                          </m:ctrlPr>
                        </m:fPr>
                        <m:num>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𝑚</m:t>
                              </m:r>
                            </m:e>
                            <m:sub>
                              <m:r>
                                <a:rPr lang="en-US" altLang="ja-JP" sz="2000" i="1">
                                  <a:latin typeface="Cambria Math" panose="02040503050406030204" pitchFamily="18" charset="0"/>
                                  <a:ea typeface="Cambria Math" panose="02040503050406030204" pitchFamily="18" charset="0"/>
                                </a:rPr>
                                <m:t>𝑝𝑎𝑟𝑡𝑠</m:t>
                              </m:r>
                            </m:sub>
                            <m:sup>
                              <m:r>
                                <a:rPr lang="en-US" altLang="ja-JP" sz="2000" i="1">
                                  <a:latin typeface="Cambria Math" panose="02040503050406030204" pitchFamily="18" charset="0"/>
                                  <a:ea typeface="Cambria Math" panose="02040503050406030204" pitchFamily="18" charset="0"/>
                                </a:rPr>
                                <m:t>𝑈𝑆</m:t>
                              </m:r>
                              <m:r>
                                <a:rPr lang="en-US" altLang="ja-JP" sz="2000" b="0" i="1" smtClean="0">
                                  <a:latin typeface="Cambria Math" panose="02040503050406030204" pitchFamily="18" charset="0"/>
                                  <a:ea typeface="Cambria Math" panose="02040503050406030204" pitchFamily="18" charset="0"/>
                                </a:rPr>
                                <m:t>𝐴</m:t>
                              </m:r>
                            </m:sup>
                          </m:sSubSup>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𝐵𝑎𝑠𝑖𝑐</m:t>
                              </m:r>
                              <m:r>
                                <a:rPr lang="en-US" altLang="ja-JP" sz="2000" i="1">
                                  <a:latin typeface="Cambria Math" panose="02040503050406030204" pitchFamily="18" charset="0"/>
                                </a:rPr>
                                <m:t>_</m:t>
                              </m:r>
                              <m:r>
                                <a:rPr lang="en-US" altLang="ja-JP" sz="2000" i="1">
                                  <a:latin typeface="Cambria Math" panose="02040503050406030204" pitchFamily="18" charset="0"/>
                                </a:rPr>
                                <m:t>𝑝</m:t>
                              </m:r>
                            </m:e>
                            <m:sub>
                              <m:r>
                                <a:rPr lang="en-US" altLang="ja-JP" sz="2000" i="1">
                                  <a:latin typeface="Cambria Math" panose="02040503050406030204" pitchFamily="18" charset="0"/>
                                </a:rPr>
                                <m:t>𝑝𝑎𝑟𝑡𝑠</m:t>
                              </m:r>
                            </m:sub>
                            <m:sup>
                              <m:r>
                                <a:rPr lang="en-US" altLang="ja-JP" sz="2000" i="1">
                                  <a:latin typeface="Cambria Math" panose="02040503050406030204" pitchFamily="18" charset="0"/>
                                </a:rPr>
                                <m:t>𝑈𝑆</m:t>
                              </m:r>
                              <m:r>
                                <a:rPr lang="en-US" altLang="ja-JP" sz="2000" b="0" i="1" smtClean="0">
                                  <a:latin typeface="Cambria Math" panose="02040503050406030204" pitchFamily="18" charset="0"/>
                                </a:rPr>
                                <m:t>𝐴</m:t>
                              </m:r>
                            </m:sup>
                          </m:sSubSup>
                        </m:num>
                        <m:den>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𝐵𝑎𝑠𝑖𝑐</m:t>
                              </m:r>
                              <m:r>
                                <a:rPr lang="en-US" altLang="ja-JP" sz="2000" i="1">
                                  <a:latin typeface="Cambria Math" panose="02040503050406030204" pitchFamily="18" charset="0"/>
                                </a:rPr>
                                <m:t>_</m:t>
                              </m:r>
                              <m:r>
                                <a:rPr lang="en-US" altLang="ja-JP" sz="2000" i="1">
                                  <a:latin typeface="Cambria Math" panose="02040503050406030204" pitchFamily="18" charset="0"/>
                                </a:rPr>
                                <m:t>𝑝</m:t>
                              </m:r>
                            </m:e>
                            <m:sub>
                              <m:r>
                                <a:rPr lang="en-US" altLang="ja-JP" sz="2000" b="0" i="1" smtClean="0">
                                  <a:latin typeface="Cambria Math" panose="02040503050406030204" pitchFamily="18" charset="0"/>
                                </a:rPr>
                                <m:t>𝑝𝑎𝑟𝑡𝑠</m:t>
                              </m:r>
                            </m:sub>
                            <m:sup>
                              <m:r>
                                <a:rPr lang="en-US" altLang="ja-JP" sz="2000" b="0" i="1" smtClean="0">
                                  <a:latin typeface="Cambria Math" panose="02040503050406030204" pitchFamily="18" charset="0"/>
                                </a:rPr>
                                <m:t>𝑈𝑆𝐴</m:t>
                              </m:r>
                            </m:sup>
                          </m:sSubSup>
                        </m:den>
                      </m:f>
                    </m:oMath>
                  </m:oMathPara>
                </a14:m>
                <a:endParaRPr kumimoji="1" lang="ja-JP" altLang="en-US" sz="2000" dirty="0"/>
              </a:p>
            </p:txBody>
          </p:sp>
        </mc:Choice>
        <mc:Fallback xmlns="">
          <p:sp>
            <p:nvSpPr>
              <p:cNvPr id="61" name="テキスト ボックス 60">
                <a:extLst>
                  <a:ext uri="{FF2B5EF4-FFF2-40B4-BE49-F238E27FC236}">
                    <a16:creationId xmlns:a16="http://schemas.microsoft.com/office/drawing/2014/main" id="{31A7EDF2-D55F-E3C6-EA94-E0B3EED9F9FA}"/>
                  </a:ext>
                </a:extLst>
              </p:cNvPr>
              <p:cNvSpPr txBox="1">
                <a:spLocks noRot="1" noChangeAspect="1" noMove="1" noResize="1" noEditPoints="1" noAdjustHandles="1" noChangeArrowheads="1" noChangeShapeType="1" noTextEdit="1"/>
              </p:cNvSpPr>
              <p:nvPr/>
            </p:nvSpPr>
            <p:spPr>
              <a:xfrm>
                <a:off x="2898964" y="5588849"/>
                <a:ext cx="2201052" cy="747833"/>
              </a:xfrm>
              <a:prstGeom prst="rect">
                <a:avLst/>
              </a:prstGeom>
              <a:blipFill>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6FFF3CD9-E46C-3161-A682-6AE9CE08BBD0}"/>
                  </a:ext>
                </a:extLst>
              </p:cNvPr>
              <p:cNvSpPr txBox="1"/>
              <p:nvPr/>
            </p:nvSpPr>
            <p:spPr>
              <a:xfrm>
                <a:off x="5940251" y="5579030"/>
                <a:ext cx="4434099" cy="7000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i="1" smtClean="0">
                              <a:latin typeface="Cambria Math" panose="02040503050406030204" pitchFamily="18" charset="0"/>
                            </a:rPr>
                          </m:ctrlPr>
                        </m:fPr>
                        <m:num>
                          <m:r>
                            <m:rPr>
                              <m:nor/>
                            </m:rPr>
                            <a:rPr lang="ja-JP" altLang="en-US" sz="2000" dirty="0"/>
                            <m:t> </m:t>
                          </m:r>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𝑚</m:t>
                              </m:r>
                            </m:e>
                            <m:sub>
                              <m:r>
                                <a:rPr lang="en-US" altLang="ja-JP" sz="2000" i="1">
                                  <a:latin typeface="Cambria Math" panose="02040503050406030204" pitchFamily="18" charset="0"/>
                                  <a:ea typeface="Cambria Math" panose="02040503050406030204" pitchFamily="18" charset="0"/>
                                </a:rPr>
                                <m:t>𝑝𝑎𝑟𝑡𝑠</m:t>
                              </m:r>
                            </m:sub>
                            <m:sup>
                              <m:r>
                                <a:rPr lang="en-US" altLang="ja-JP" sz="2000" i="1">
                                  <a:latin typeface="Cambria Math" panose="02040503050406030204" pitchFamily="18" charset="0"/>
                                  <a:ea typeface="Cambria Math" panose="02040503050406030204" pitchFamily="18" charset="0"/>
                                </a:rPr>
                                <m:t>𝑈𝑆</m:t>
                              </m:r>
                              <m:r>
                                <a:rPr lang="en-US" altLang="ja-JP" sz="2000" b="0" i="1" smtClean="0">
                                  <a:latin typeface="Cambria Math" panose="02040503050406030204" pitchFamily="18" charset="0"/>
                                  <a:ea typeface="Cambria Math" panose="02040503050406030204" pitchFamily="18" charset="0"/>
                                </a:rPr>
                                <m:t>𝐴</m:t>
                              </m:r>
                            </m:sup>
                          </m:sSubSup>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𝐵𝑎𝑠𝑖𝑐</m:t>
                              </m:r>
                              <m:r>
                                <a:rPr lang="en-US" altLang="ja-JP" sz="2000" i="1">
                                  <a:latin typeface="Cambria Math" panose="02040503050406030204" pitchFamily="18" charset="0"/>
                                </a:rPr>
                                <m:t>_</m:t>
                              </m:r>
                              <m:r>
                                <a:rPr lang="en-US" altLang="ja-JP" sz="2000" i="1">
                                  <a:latin typeface="Cambria Math" panose="02040503050406030204" pitchFamily="18" charset="0"/>
                                </a:rPr>
                                <m:t>𝑝</m:t>
                              </m:r>
                            </m:e>
                            <m:sub>
                              <m:r>
                                <a:rPr lang="en-US" altLang="ja-JP" sz="2000" i="1">
                                  <a:latin typeface="Cambria Math" panose="02040503050406030204" pitchFamily="18" charset="0"/>
                                </a:rPr>
                                <m:t>𝑝𝑎𝑟𝑡𝑠</m:t>
                              </m:r>
                            </m:sub>
                            <m:sup>
                              <m:r>
                                <a:rPr lang="en-US" altLang="ja-JP" sz="2000" i="1">
                                  <a:latin typeface="Cambria Math" panose="02040503050406030204" pitchFamily="18" charset="0"/>
                                </a:rPr>
                                <m:t>𝑈𝑆</m:t>
                              </m:r>
                              <m:r>
                                <a:rPr lang="en-US" altLang="ja-JP" sz="2000" b="0" i="1" smtClean="0">
                                  <a:latin typeface="Cambria Math" panose="02040503050406030204" pitchFamily="18" charset="0"/>
                                </a:rPr>
                                <m:t>𝐴</m:t>
                              </m:r>
                            </m:sup>
                          </m:sSubSup>
                          <m:r>
                            <a:rPr lang="en-US" altLang="ja-JP" sz="2000" i="1" smtClean="0">
                              <a:latin typeface="Cambria Math" panose="02040503050406030204" pitchFamily="18" charset="0"/>
                              <a:ea typeface="Cambria Math" panose="02040503050406030204" pitchFamily="18" charset="0"/>
                            </a:rPr>
                            <m:t>+</m:t>
                          </m:r>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𝑚</m:t>
                              </m:r>
                            </m:e>
                            <m:sub>
                              <m:r>
                                <a:rPr lang="en-US" altLang="ja-JP" sz="2000" b="0" i="1" smtClean="0">
                                  <a:latin typeface="Cambria Math" panose="02040503050406030204" pitchFamily="18" charset="0"/>
                                  <a:ea typeface="Cambria Math" panose="02040503050406030204" pitchFamily="18" charset="0"/>
                                </a:rPr>
                                <m:t>𝑐𝑎𝑟</m:t>
                              </m:r>
                            </m:sub>
                            <m:sup>
                              <m:r>
                                <a:rPr lang="en-US" altLang="ja-JP" sz="2000" b="0" i="1" smtClean="0">
                                  <a:latin typeface="Cambria Math" panose="02040503050406030204" pitchFamily="18" charset="0"/>
                                  <a:ea typeface="Cambria Math" panose="02040503050406030204" pitchFamily="18" charset="0"/>
                                </a:rPr>
                                <m:t>𝐹𝑅𝐴</m:t>
                              </m:r>
                            </m:sup>
                          </m:sSubSup>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𝐵𝑎𝑠𝑖𝑐</m:t>
                              </m:r>
                              <m:r>
                                <a:rPr lang="en-US" altLang="ja-JP" sz="2000" i="1">
                                  <a:latin typeface="Cambria Math" panose="02040503050406030204" pitchFamily="18" charset="0"/>
                                </a:rPr>
                                <m:t>_</m:t>
                              </m:r>
                              <m:r>
                                <a:rPr lang="en-US" altLang="ja-JP" sz="2000" i="1">
                                  <a:latin typeface="Cambria Math" panose="02040503050406030204" pitchFamily="18" charset="0"/>
                                </a:rPr>
                                <m:t>𝑝</m:t>
                              </m:r>
                            </m:e>
                            <m:sub>
                              <m:r>
                                <a:rPr lang="en-US" altLang="ja-JP" sz="2000" b="0" i="1" smtClean="0">
                                  <a:latin typeface="Cambria Math" panose="02040503050406030204" pitchFamily="18" charset="0"/>
                                </a:rPr>
                                <m:t>𝑐𝑎𝑟</m:t>
                              </m:r>
                            </m:sub>
                            <m:sup>
                              <m:r>
                                <a:rPr lang="en-US" altLang="ja-JP" sz="2000" b="0" i="1" smtClean="0">
                                  <a:latin typeface="Cambria Math" panose="02040503050406030204" pitchFamily="18" charset="0"/>
                                </a:rPr>
                                <m:t>𝐹𝑅𝐴</m:t>
                              </m:r>
                            </m:sup>
                          </m:sSubSup>
                        </m:num>
                        <m:den>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𝐵𝑎𝑠𝑖𝑐</m:t>
                              </m:r>
                              <m:r>
                                <a:rPr lang="en-US" altLang="ja-JP" sz="2000" i="1">
                                  <a:latin typeface="Cambria Math" panose="02040503050406030204" pitchFamily="18" charset="0"/>
                                </a:rPr>
                                <m:t>_</m:t>
                              </m:r>
                              <m:r>
                                <a:rPr lang="en-US" altLang="ja-JP" sz="2000" i="1">
                                  <a:latin typeface="Cambria Math" panose="02040503050406030204" pitchFamily="18" charset="0"/>
                                </a:rPr>
                                <m:t>𝑝</m:t>
                              </m:r>
                            </m:e>
                            <m:sub>
                              <m:r>
                                <a:rPr lang="en-US" altLang="ja-JP" sz="2000" b="0" i="1" smtClean="0">
                                  <a:latin typeface="Cambria Math" panose="02040503050406030204" pitchFamily="18" charset="0"/>
                                </a:rPr>
                                <m:t>𝑐𝑎𝑟</m:t>
                              </m:r>
                            </m:sub>
                            <m:sup>
                              <m:r>
                                <a:rPr lang="en-US" altLang="ja-JP" sz="2000" b="0" i="1" smtClean="0">
                                  <a:latin typeface="Cambria Math" panose="02040503050406030204" pitchFamily="18" charset="0"/>
                                </a:rPr>
                                <m:t>𝐹𝑅𝐴</m:t>
                              </m:r>
                            </m:sup>
                          </m:sSubSup>
                        </m:den>
                      </m:f>
                    </m:oMath>
                  </m:oMathPara>
                </a14:m>
                <a:endParaRPr kumimoji="1" lang="ja-JP" altLang="en-US" sz="2000" dirty="0"/>
              </a:p>
            </p:txBody>
          </p:sp>
        </mc:Choice>
        <mc:Fallback xmlns="">
          <p:sp>
            <p:nvSpPr>
              <p:cNvPr id="11" name="テキスト ボックス 10">
                <a:extLst>
                  <a:ext uri="{FF2B5EF4-FFF2-40B4-BE49-F238E27FC236}">
                    <a16:creationId xmlns:a16="http://schemas.microsoft.com/office/drawing/2014/main" id="{6FFF3CD9-E46C-3161-A682-6AE9CE08BBD0}"/>
                  </a:ext>
                </a:extLst>
              </p:cNvPr>
              <p:cNvSpPr txBox="1">
                <a:spLocks noRot="1" noChangeAspect="1" noMove="1" noResize="1" noEditPoints="1" noAdjustHandles="1" noChangeArrowheads="1" noChangeShapeType="1" noTextEdit="1"/>
              </p:cNvSpPr>
              <p:nvPr/>
            </p:nvSpPr>
            <p:spPr>
              <a:xfrm>
                <a:off x="5940251" y="5579030"/>
                <a:ext cx="4434099" cy="700063"/>
              </a:xfrm>
              <a:prstGeom prst="rect">
                <a:avLst/>
              </a:prstGeom>
              <a:blipFill>
                <a:blip r:embed="rId16"/>
                <a:stretch>
                  <a:fillRect/>
                </a:stretch>
              </a:blipFill>
            </p:spPr>
            <p:txBody>
              <a:bodyPr/>
              <a:lstStyle/>
              <a:p>
                <a:r>
                  <a:rPr lang="ja-JP" altLang="en-US">
                    <a:noFill/>
                  </a:rPr>
                  <a:t> </a:t>
                </a:r>
              </a:p>
            </p:txBody>
          </p:sp>
        </mc:Fallback>
      </mc:AlternateContent>
      <p:sp>
        <p:nvSpPr>
          <p:cNvPr id="12" name="正方形/長方形 11">
            <a:extLst>
              <a:ext uri="{FF2B5EF4-FFF2-40B4-BE49-F238E27FC236}">
                <a16:creationId xmlns:a16="http://schemas.microsoft.com/office/drawing/2014/main" id="{AA18EC27-9949-2435-D76E-77A24D9881FF}"/>
              </a:ext>
            </a:extLst>
          </p:cNvPr>
          <p:cNvSpPr/>
          <p:nvPr/>
        </p:nvSpPr>
        <p:spPr>
          <a:xfrm>
            <a:off x="2830596" y="5588848"/>
            <a:ext cx="2352181" cy="364277"/>
          </a:xfrm>
          <a:prstGeom prst="rect">
            <a:avLst/>
          </a:prstGeom>
          <a:noFill/>
          <a:ln w="28575">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4148C97C-F79D-32E5-0A2D-15C806B8D4FB}"/>
              </a:ext>
            </a:extLst>
          </p:cNvPr>
          <p:cNvSpPr/>
          <p:nvPr/>
        </p:nvSpPr>
        <p:spPr>
          <a:xfrm>
            <a:off x="5888566" y="5571049"/>
            <a:ext cx="2260865" cy="382076"/>
          </a:xfrm>
          <a:prstGeom prst="rect">
            <a:avLst/>
          </a:prstGeom>
          <a:noFill/>
          <a:ln w="28575">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2D245286-C496-7224-8373-527006E05C73}"/>
              </a:ext>
            </a:extLst>
          </p:cNvPr>
          <p:cNvSpPr/>
          <p:nvPr/>
        </p:nvSpPr>
        <p:spPr>
          <a:xfrm>
            <a:off x="8448675" y="5579029"/>
            <a:ext cx="1925675" cy="343975"/>
          </a:xfrm>
          <a:prstGeom prst="rect">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483C6C2A-1F87-7BEA-A051-33EEA237371F}"/>
                  </a:ext>
                </a:extLst>
              </p:cNvPr>
              <p:cNvSpPr txBox="1"/>
              <p:nvPr/>
            </p:nvSpPr>
            <p:spPr>
              <a:xfrm>
                <a:off x="9474861" y="4446911"/>
                <a:ext cx="2445474" cy="572529"/>
              </a:xfrm>
              <a:prstGeom prst="rect">
                <a:avLst/>
              </a:prstGeom>
              <a:noFill/>
            </p:spPr>
            <p:txBody>
              <a:bodyPr wrap="square" lIns="0" tIns="0" rIns="0" bIns="0" rtlCol="0">
                <a:spAutoFit/>
              </a:bodyPr>
              <a:lstStyle/>
              <a:p>
                <a14:m>
                  <m:oMath xmlns:m="http://schemas.openxmlformats.org/officeDocument/2006/math">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𝑚</m:t>
                        </m:r>
                      </m:e>
                      <m:sub>
                        <m:r>
                          <a:rPr kumimoji="1" lang="en-US" altLang="ja-JP" b="0" i="1" smtClean="0">
                            <a:latin typeface="Cambria Math" panose="02040503050406030204" pitchFamily="18" charset="0"/>
                          </a:rPr>
                          <m:t>𝑖</m:t>
                        </m:r>
                      </m:sub>
                      <m:sup>
                        <m:r>
                          <a:rPr kumimoji="1" lang="en-US" altLang="ja-JP" b="0" i="1" smtClean="0">
                            <a:latin typeface="Cambria Math" panose="02040503050406030204" pitchFamily="18" charset="0"/>
                          </a:rPr>
                          <m:t>𝑆</m:t>
                        </m:r>
                      </m:sup>
                    </m:sSubSup>
                  </m:oMath>
                </a14:m>
                <a:r>
                  <a:rPr kumimoji="1" lang="en-US" altLang="ja-JP" dirty="0">
                    <a:latin typeface="Calibri" panose="020F0502020204030204" pitchFamily="34" charset="0"/>
                    <a:ea typeface="Calibri" panose="020F0502020204030204" pitchFamily="34" charset="0"/>
                    <a:cs typeface="Calibri" panose="020F0502020204030204" pitchFamily="34" charset="0"/>
                  </a:rPr>
                  <a:t>: margin rate of sector </a:t>
                </a:r>
                <a14:m>
                  <m:oMath xmlns:m="http://schemas.openxmlformats.org/officeDocument/2006/math">
                    <m:r>
                      <a:rPr kumimoji="1" lang="en-US" altLang="ja-JP" b="0" i="1" smtClean="0">
                        <a:latin typeface="Cambria Math" panose="02040503050406030204" pitchFamily="18" charset="0"/>
                      </a:rPr>
                      <m:t>𝑖</m:t>
                    </m:r>
                  </m:oMath>
                </a14:m>
                <a:r>
                  <a:rPr kumimoji="1" lang="en-US" altLang="ja-JP" dirty="0">
                    <a:latin typeface="Calibri" panose="020F0502020204030204" pitchFamily="34" charset="0"/>
                    <a:ea typeface="Calibri" panose="020F0502020204030204" pitchFamily="34" charset="0"/>
                    <a:cs typeface="Calibri" panose="020F0502020204030204" pitchFamily="34" charset="0"/>
                  </a:rPr>
                  <a:t> in country </a:t>
                </a:r>
                <a14:m>
                  <m:oMath xmlns:m="http://schemas.openxmlformats.org/officeDocument/2006/math">
                    <m:r>
                      <a:rPr kumimoji="1" lang="en-US" altLang="ja-JP" b="0" i="1" smtClean="0">
                        <a:latin typeface="Cambria Math" panose="02040503050406030204" pitchFamily="18" charset="0"/>
                      </a:rPr>
                      <m:t>𝑠</m:t>
                    </m:r>
                  </m:oMath>
                </a14:m>
                <a:r>
                  <a:rPr kumimoji="1" lang="en-US" altLang="ja-JP" dirty="0">
                    <a:latin typeface="Calibri" panose="020F0502020204030204" pitchFamily="34" charset="0"/>
                    <a:ea typeface="Calibri" panose="020F0502020204030204" pitchFamily="34" charset="0"/>
                    <a:cs typeface="Calibri" panose="020F0502020204030204" pitchFamily="34" charset="0"/>
                  </a:rPr>
                  <a:t> </a:t>
                </a:r>
                <a:endParaRPr kumimoji="1" lang="ja-JP" altLang="en-US" dirty="0">
                  <a:latin typeface="Calibri" panose="020F0502020204030204" pitchFamily="34" charset="0"/>
                  <a:cs typeface="Calibri" panose="020F0502020204030204" pitchFamily="34" charset="0"/>
                </a:endParaRPr>
              </a:p>
            </p:txBody>
          </p:sp>
        </mc:Choice>
        <mc:Fallback xmlns="">
          <p:sp>
            <p:nvSpPr>
              <p:cNvPr id="19" name="テキスト ボックス 18">
                <a:extLst>
                  <a:ext uri="{FF2B5EF4-FFF2-40B4-BE49-F238E27FC236}">
                    <a16:creationId xmlns:a16="http://schemas.microsoft.com/office/drawing/2014/main" id="{483C6C2A-1F87-7BEA-A051-33EEA237371F}"/>
                  </a:ext>
                </a:extLst>
              </p:cNvPr>
              <p:cNvSpPr txBox="1">
                <a:spLocks noRot="1" noChangeAspect="1" noMove="1" noResize="1" noEditPoints="1" noAdjustHandles="1" noChangeArrowheads="1" noChangeShapeType="1" noTextEdit="1"/>
              </p:cNvSpPr>
              <p:nvPr/>
            </p:nvSpPr>
            <p:spPr>
              <a:xfrm>
                <a:off x="9474861" y="4446911"/>
                <a:ext cx="2445474" cy="572529"/>
              </a:xfrm>
              <a:prstGeom prst="rect">
                <a:avLst/>
              </a:prstGeom>
              <a:blipFill>
                <a:blip r:embed="rId17"/>
                <a:stretch>
                  <a:fillRect l="-3491" t="-10638" r="-4738" b="-24468"/>
                </a:stretch>
              </a:blipFill>
            </p:spPr>
            <p:txBody>
              <a:bodyPr/>
              <a:lstStyle/>
              <a:p>
                <a:r>
                  <a:rPr lang="ja-JP" altLang="en-US">
                    <a:noFill/>
                  </a:rPr>
                  <a:t> </a:t>
                </a:r>
              </a:p>
            </p:txBody>
          </p:sp>
        </mc:Fallback>
      </mc:AlternateContent>
      <p:sp>
        <p:nvSpPr>
          <p:cNvPr id="6" name="楕円 5">
            <a:extLst>
              <a:ext uri="{FF2B5EF4-FFF2-40B4-BE49-F238E27FC236}">
                <a16:creationId xmlns:a16="http://schemas.microsoft.com/office/drawing/2014/main" id="{59875427-BF5F-3513-5CC9-C8D7D7C8DE7D}"/>
              </a:ext>
            </a:extLst>
          </p:cNvPr>
          <p:cNvSpPr/>
          <p:nvPr/>
        </p:nvSpPr>
        <p:spPr>
          <a:xfrm>
            <a:off x="5802453" y="2753842"/>
            <a:ext cx="331470" cy="33147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61453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B39938-A020-6E9B-EC68-7B20E7C14A93}"/>
            </a:ext>
          </a:extLst>
        </p:cNvPr>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91B2AB84-7B61-36D5-FABF-4D6D694D7556}"/>
              </a:ext>
            </a:extLst>
          </p:cNvPr>
          <p:cNvSpPr/>
          <p:nvPr/>
        </p:nvSpPr>
        <p:spPr>
          <a:xfrm>
            <a:off x="297709" y="860478"/>
            <a:ext cx="10847107" cy="971953"/>
          </a:xfrm>
          <a:prstGeom prst="roundRect">
            <a:avLst/>
          </a:prstGeom>
          <a:solidFill>
            <a:srgbClr val="FFF5F2"/>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 name="図 19" descr="図形&#10;&#10;AI 生成コンテンツは誤りを含む可能性があります。">
            <a:extLst>
              <a:ext uri="{FF2B5EF4-FFF2-40B4-BE49-F238E27FC236}">
                <a16:creationId xmlns:a16="http://schemas.microsoft.com/office/drawing/2014/main" id="{59FFAF0A-335B-3C89-74BB-3B3FCFE3F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155" y="3231467"/>
            <a:ext cx="696882" cy="783886"/>
          </a:xfrm>
          <a:prstGeom prst="rect">
            <a:avLst/>
          </a:prstGeom>
        </p:spPr>
      </p:pic>
      <p:sp>
        <p:nvSpPr>
          <p:cNvPr id="3" name="正方形/長方形 2">
            <a:extLst>
              <a:ext uri="{FF2B5EF4-FFF2-40B4-BE49-F238E27FC236}">
                <a16:creationId xmlns:a16="http://schemas.microsoft.com/office/drawing/2014/main" id="{321D7C7D-310D-8C99-B0A5-A7D1D0B08506}"/>
              </a:ext>
            </a:extLst>
          </p:cNvPr>
          <p:cNvSpPr/>
          <p:nvPr/>
        </p:nvSpPr>
        <p:spPr>
          <a:xfrm>
            <a:off x="0" y="0"/>
            <a:ext cx="12192000" cy="814575"/>
          </a:xfrm>
          <a:prstGeom prst="rect">
            <a:avLst/>
          </a:pr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B6ECD72D-DB70-38C2-44B6-5D6804EB4F31}"/>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D030A8D3-4C6A-C4D9-5419-F85F664FB4C2}"/>
              </a:ext>
            </a:extLst>
          </p:cNvPr>
          <p:cNvSpPr>
            <a:spLocks noGrp="1"/>
          </p:cNvSpPr>
          <p:nvPr>
            <p:ph type="sldNum" sz="quarter" idx="12"/>
          </p:nvPr>
        </p:nvSpPr>
        <p:spPr>
          <a:xfrm>
            <a:off x="8691739" y="6317185"/>
            <a:ext cx="2743200" cy="365125"/>
          </a:xfrm>
        </p:spPr>
        <p:txBody>
          <a:bodyPr/>
          <a:lstStyle/>
          <a:p>
            <a:fld id="{06B91B22-E78C-4FFC-92A1-3DDA5B3A2218}" type="slidenum">
              <a:rPr kumimoji="1" lang="ja-JP" altLang="en-US" smtClean="0"/>
              <a:t>22</a:t>
            </a:fld>
            <a:endParaRPr kumimoji="1" lang="ja-JP" altLang="en-US" dirty="0"/>
          </a:p>
        </p:txBody>
      </p:sp>
      <p:sp>
        <p:nvSpPr>
          <p:cNvPr id="9" name="タイトル 1">
            <a:extLst>
              <a:ext uri="{FF2B5EF4-FFF2-40B4-BE49-F238E27FC236}">
                <a16:creationId xmlns:a16="http://schemas.microsoft.com/office/drawing/2014/main" id="{0F978CC5-08F2-FC32-A4DF-0242B25AB960}"/>
              </a:ext>
            </a:extLst>
          </p:cNvPr>
          <p:cNvSpPr txBox="1">
            <a:spLocks/>
          </p:cNvSpPr>
          <p:nvPr/>
        </p:nvSpPr>
        <p:spPr>
          <a:xfrm>
            <a:off x="125189" y="64134"/>
            <a:ext cx="12066811"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Methodology:</a:t>
            </a:r>
            <a:r>
              <a:rPr lang="en-US" altLang="ja-JP" sz="3600" dirty="0">
                <a:latin typeface="Calibri" panose="020F0502020204030204" pitchFamily="34" charset="0"/>
                <a:ea typeface="Calibri" panose="020F0502020204030204" pitchFamily="34" charset="0"/>
                <a:cs typeface="Calibri" panose="020F0502020204030204" pitchFamily="34" charset="0"/>
              </a:rPr>
              <a:t> </a:t>
            </a:r>
            <a:r>
              <a:rPr lang="en-US" altLang="ja-JP" sz="3200" b="1" i="1" dirty="0">
                <a:latin typeface="Calibri" panose="020F0502020204030204" pitchFamily="34" charset="0"/>
                <a:ea typeface="Calibri" panose="020F0502020204030204" pitchFamily="34" charset="0"/>
                <a:cs typeface="Calibri" panose="020F0502020204030204" pitchFamily="34" charset="0"/>
              </a:rPr>
              <a:t>Key assumptions</a:t>
            </a:r>
            <a:endParaRPr lang="ja-JP" altLang="en-US" sz="3200" b="1" i="1" dirty="0">
              <a:latin typeface="Calibri" panose="020F0502020204030204" pitchFamily="34" charset="0"/>
              <a:ea typeface="ＭＳ Ｐゴシック" panose="020B0600070205080204" pitchFamily="50" charset="-128"/>
              <a:cs typeface="Calibri" panose="020F0502020204030204" pitchFamily="34" charset="0"/>
            </a:endParaRPr>
          </a:p>
        </p:txBody>
      </p:sp>
      <p:cxnSp>
        <p:nvCxnSpPr>
          <p:cNvPr id="13" name="直線コネクタ 12">
            <a:extLst>
              <a:ext uri="{FF2B5EF4-FFF2-40B4-BE49-F238E27FC236}">
                <a16:creationId xmlns:a16="http://schemas.microsoft.com/office/drawing/2014/main" id="{2FC02192-EF14-8CC5-7F4C-98D242C56AF8}"/>
              </a:ext>
            </a:extLst>
          </p:cNvPr>
          <p:cNvCxnSpPr>
            <a:cxnSpLocks/>
            <a:endCxn id="16" idx="6"/>
          </p:cNvCxnSpPr>
          <p:nvPr/>
        </p:nvCxnSpPr>
        <p:spPr>
          <a:xfrm flipV="1">
            <a:off x="1809888" y="2936458"/>
            <a:ext cx="7290339" cy="11228"/>
          </a:xfrm>
          <a:prstGeom prst="line">
            <a:avLst/>
          </a:prstGeom>
        </p:spPr>
        <p:style>
          <a:lnRef idx="2">
            <a:schemeClr val="accent1"/>
          </a:lnRef>
          <a:fillRef idx="0">
            <a:schemeClr val="accent1"/>
          </a:fillRef>
          <a:effectRef idx="1">
            <a:schemeClr val="accent1"/>
          </a:effectRef>
          <a:fontRef idx="minor">
            <a:schemeClr val="tx1"/>
          </a:fontRef>
        </p:style>
      </p:cxnSp>
      <p:sp>
        <p:nvSpPr>
          <p:cNvPr id="15" name="楕円 14">
            <a:extLst>
              <a:ext uri="{FF2B5EF4-FFF2-40B4-BE49-F238E27FC236}">
                <a16:creationId xmlns:a16="http://schemas.microsoft.com/office/drawing/2014/main" id="{A7C41A42-BC85-E24A-6301-3AC2ABF3E65B}"/>
              </a:ext>
            </a:extLst>
          </p:cNvPr>
          <p:cNvSpPr/>
          <p:nvPr/>
        </p:nvSpPr>
        <p:spPr>
          <a:xfrm>
            <a:off x="2653344" y="2753842"/>
            <a:ext cx="331470" cy="33147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A19BFCB5-5DD6-EB27-F9BA-FC7948EE9F02}"/>
              </a:ext>
            </a:extLst>
          </p:cNvPr>
          <p:cNvSpPr/>
          <p:nvPr/>
        </p:nvSpPr>
        <p:spPr>
          <a:xfrm>
            <a:off x="8768757" y="2770723"/>
            <a:ext cx="331470" cy="33147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descr="レゴ, おもちゃ が含まれている画像&#10;&#10;AI 生成コンテンツは誤りを含む可能性があります。">
            <a:extLst>
              <a:ext uri="{FF2B5EF4-FFF2-40B4-BE49-F238E27FC236}">
                <a16:creationId xmlns:a16="http://schemas.microsoft.com/office/drawing/2014/main" id="{A2307A66-BDED-F5A7-33B3-D2EDA32485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1940" y="3137174"/>
            <a:ext cx="1129316" cy="1264834"/>
          </a:xfrm>
          <a:prstGeom prst="rect">
            <a:avLst/>
          </a:prstGeom>
        </p:spPr>
      </p:pic>
      <p:pic>
        <p:nvPicPr>
          <p:cNvPr id="1026" name="Picture 2">
            <a:extLst>
              <a:ext uri="{FF2B5EF4-FFF2-40B4-BE49-F238E27FC236}">
                <a16:creationId xmlns:a16="http://schemas.microsoft.com/office/drawing/2014/main" id="{A0CBDAD7-23C6-BC27-2CAB-45C5162392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4952" y="3201290"/>
            <a:ext cx="620353" cy="422120"/>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descr="図形&#10;&#10;AI 生成コンテンツは誤りを含む可能性があります。">
            <a:extLst>
              <a:ext uri="{FF2B5EF4-FFF2-40B4-BE49-F238E27FC236}">
                <a16:creationId xmlns:a16="http://schemas.microsoft.com/office/drawing/2014/main" id="{7DFE0341-B54B-26D0-5A1E-79ECD92E6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832" y="3184546"/>
            <a:ext cx="891953" cy="1003311"/>
          </a:xfrm>
          <a:prstGeom prst="rect">
            <a:avLst/>
          </a:prstGeom>
        </p:spPr>
      </p:pic>
      <p:pic>
        <p:nvPicPr>
          <p:cNvPr id="33" name="図 32" descr="図形&#10;&#10;AI 生成コンテンツは誤りを含む可能性があります。">
            <a:extLst>
              <a:ext uri="{FF2B5EF4-FFF2-40B4-BE49-F238E27FC236}">
                <a16:creationId xmlns:a16="http://schemas.microsoft.com/office/drawing/2014/main" id="{EB35AE29-5AB4-9D40-C1EB-05702E16492C}"/>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43163" y="3825280"/>
            <a:ext cx="711452" cy="471135"/>
          </a:xfrm>
          <a:prstGeom prst="rect">
            <a:avLst/>
          </a:prstGeom>
        </p:spPr>
      </p:pic>
      <p:sp>
        <p:nvSpPr>
          <p:cNvPr id="42" name="テキスト ボックス 41">
            <a:extLst>
              <a:ext uri="{FF2B5EF4-FFF2-40B4-BE49-F238E27FC236}">
                <a16:creationId xmlns:a16="http://schemas.microsoft.com/office/drawing/2014/main" id="{AC488228-C132-2E33-0760-3250C2D72CB8}"/>
              </a:ext>
            </a:extLst>
          </p:cNvPr>
          <p:cNvSpPr txBox="1"/>
          <p:nvPr/>
        </p:nvSpPr>
        <p:spPr>
          <a:xfrm>
            <a:off x="2244952" y="1908416"/>
            <a:ext cx="2146063" cy="769441"/>
          </a:xfrm>
          <a:prstGeom prst="rect">
            <a:avLst/>
          </a:prstGeom>
          <a:noFill/>
        </p:spPr>
        <p:txBody>
          <a:bodyPr wrap="square">
            <a:spAutoFit/>
          </a:bodyPr>
          <a:lstStyle/>
          <a:p>
            <a:r>
              <a:rPr lang="en-US" altLang="ja-JP" sz="2200" dirty="0">
                <a:latin typeface="Calibri" panose="020F0502020204030204" pitchFamily="34" charset="0"/>
                <a:ea typeface="Calibri" panose="020F0502020204030204" pitchFamily="34" charset="0"/>
                <a:cs typeface="Calibri" panose="020F0502020204030204" pitchFamily="34" charset="0"/>
              </a:rPr>
              <a:t>Auto parts factory (USA)  </a:t>
            </a:r>
            <a:endParaRPr lang="ja-JP" altLang="en-US" sz="2200" dirty="0">
              <a:latin typeface="Calibri" panose="020F0502020204030204" pitchFamily="34" charset="0"/>
              <a:cs typeface="Calibri" panose="020F0502020204030204" pitchFamily="34" charset="0"/>
            </a:endParaRPr>
          </a:p>
        </p:txBody>
      </p:sp>
      <p:sp>
        <p:nvSpPr>
          <p:cNvPr id="45" name="テキスト ボックス 44">
            <a:extLst>
              <a:ext uri="{FF2B5EF4-FFF2-40B4-BE49-F238E27FC236}">
                <a16:creationId xmlns:a16="http://schemas.microsoft.com/office/drawing/2014/main" id="{DB0EB253-83ED-23F2-7BDE-BE12E3EAEEA6}"/>
              </a:ext>
            </a:extLst>
          </p:cNvPr>
          <p:cNvSpPr txBox="1"/>
          <p:nvPr/>
        </p:nvSpPr>
        <p:spPr>
          <a:xfrm>
            <a:off x="5024719" y="1882243"/>
            <a:ext cx="2445474" cy="769441"/>
          </a:xfrm>
          <a:prstGeom prst="rect">
            <a:avLst/>
          </a:prstGeom>
          <a:noFill/>
        </p:spPr>
        <p:txBody>
          <a:bodyPr wrap="square">
            <a:spAutoFit/>
          </a:bodyPr>
          <a:lstStyle/>
          <a:p>
            <a:r>
              <a:rPr lang="en-US" altLang="ja-JP" sz="2200" dirty="0">
                <a:latin typeface="Calibri" panose="020F0502020204030204" pitchFamily="34" charset="0"/>
                <a:ea typeface="Calibri" panose="020F0502020204030204" pitchFamily="34" charset="0"/>
                <a:cs typeface="Calibri" panose="020F0502020204030204" pitchFamily="34" charset="0"/>
              </a:rPr>
              <a:t>Motor vehicle factory (France)  </a:t>
            </a:r>
            <a:endParaRPr lang="ja-JP" altLang="en-US" sz="2200" dirty="0">
              <a:latin typeface="Calibri" panose="020F0502020204030204" pitchFamily="34" charset="0"/>
              <a:cs typeface="Calibri" panose="020F0502020204030204" pitchFamily="34" charset="0"/>
            </a:endParaRPr>
          </a:p>
        </p:txBody>
      </p:sp>
      <p:pic>
        <p:nvPicPr>
          <p:cNvPr id="48" name="Picture 4">
            <a:extLst>
              <a:ext uri="{FF2B5EF4-FFF2-40B4-BE49-F238E27FC236}">
                <a16:creationId xmlns:a16="http://schemas.microsoft.com/office/drawing/2014/main" id="{C27AE62D-F031-F54B-CD8F-8760C5FB25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9431" y="3137174"/>
            <a:ext cx="598393" cy="407177"/>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a:extLst>
              <a:ext uri="{FF2B5EF4-FFF2-40B4-BE49-F238E27FC236}">
                <a16:creationId xmlns:a16="http://schemas.microsoft.com/office/drawing/2014/main" id="{98FC5B48-6BE4-E369-FCA1-40697F9ACEE3}"/>
              </a:ext>
            </a:extLst>
          </p:cNvPr>
          <p:cNvSpPr txBox="1"/>
          <p:nvPr/>
        </p:nvSpPr>
        <p:spPr>
          <a:xfrm>
            <a:off x="8253890" y="1885640"/>
            <a:ext cx="2445474" cy="769441"/>
          </a:xfrm>
          <a:prstGeom prst="rect">
            <a:avLst/>
          </a:prstGeom>
          <a:noFill/>
        </p:spPr>
        <p:txBody>
          <a:bodyPr wrap="square">
            <a:spAutoFit/>
          </a:bodyPr>
          <a:lstStyle/>
          <a:p>
            <a:r>
              <a:rPr lang="en-US" altLang="ja-JP" sz="2200" dirty="0">
                <a:latin typeface="Calibri" panose="020F0502020204030204" pitchFamily="34" charset="0"/>
                <a:ea typeface="Calibri" panose="020F0502020204030204" pitchFamily="34" charset="0"/>
                <a:cs typeface="Calibri" panose="020F0502020204030204" pitchFamily="34" charset="0"/>
              </a:rPr>
              <a:t>Final </a:t>
            </a:r>
            <a:br>
              <a:rPr lang="en-US" altLang="ja-JP" sz="2200" dirty="0">
                <a:latin typeface="Calibri" panose="020F0502020204030204" pitchFamily="34" charset="0"/>
                <a:ea typeface="Calibri" panose="020F0502020204030204" pitchFamily="34" charset="0"/>
                <a:cs typeface="Calibri" panose="020F0502020204030204" pitchFamily="34" charset="0"/>
              </a:rPr>
            </a:br>
            <a:r>
              <a:rPr lang="en-US" altLang="ja-JP" sz="2200" dirty="0">
                <a:latin typeface="Calibri" panose="020F0502020204030204" pitchFamily="34" charset="0"/>
                <a:ea typeface="Calibri" panose="020F0502020204030204" pitchFamily="34" charset="0"/>
                <a:cs typeface="Calibri" panose="020F0502020204030204" pitchFamily="34" charset="0"/>
              </a:rPr>
              <a:t>consumer (Japan)  </a:t>
            </a:r>
            <a:endParaRPr lang="ja-JP" altLang="en-US" sz="2200" dirty="0">
              <a:latin typeface="Calibri" panose="020F0502020204030204" pitchFamily="34" charset="0"/>
              <a:cs typeface="Calibri" panose="020F0502020204030204" pitchFamily="34" charset="0"/>
            </a:endParaRPr>
          </a:p>
        </p:txBody>
      </p:sp>
      <p:pic>
        <p:nvPicPr>
          <p:cNvPr id="30" name="図 29" descr="図形&#10;&#10;AI 生成コンテンツは誤りを含む可能性があります。">
            <a:extLst>
              <a:ext uri="{FF2B5EF4-FFF2-40B4-BE49-F238E27FC236}">
                <a16:creationId xmlns:a16="http://schemas.microsoft.com/office/drawing/2014/main" id="{56193B17-AEC0-A34F-0B07-ACCB2607FD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89581" y="3894513"/>
            <a:ext cx="842640" cy="486303"/>
          </a:xfrm>
          <a:prstGeom prst="rect">
            <a:avLst/>
          </a:prstGeom>
        </p:spPr>
      </p:pic>
      <mc:AlternateContent xmlns:mc="http://schemas.openxmlformats.org/markup-compatibility/2006" xmlns:a14="http://schemas.microsoft.com/office/drawing/2010/main">
        <mc:Choice Requires="a14">
          <p:sp>
            <p:nvSpPr>
              <p:cNvPr id="53" name="テキスト ボックス 52">
                <a:extLst>
                  <a:ext uri="{FF2B5EF4-FFF2-40B4-BE49-F238E27FC236}">
                    <a16:creationId xmlns:a16="http://schemas.microsoft.com/office/drawing/2014/main" id="{B385A4E5-91A9-C17D-9840-D1E3D3AB47E0}"/>
                  </a:ext>
                </a:extLst>
              </p:cNvPr>
              <p:cNvSpPr txBox="1"/>
              <p:nvPr/>
            </p:nvSpPr>
            <p:spPr>
              <a:xfrm>
                <a:off x="2828690" y="4420258"/>
                <a:ext cx="2897524" cy="3606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ea typeface="Cambria Math" panose="02040503050406030204" pitchFamily="18" charset="0"/>
                            </a:rPr>
                            <m:t>+</m:t>
                          </m:r>
                          <m:sSubSup>
                            <m:sSubSupPr>
                              <m:ctrlPr>
                                <a:rPr kumimoji="1" lang="en-US" altLang="ja-JP" sz="2000" b="1" i="1" smtClean="0">
                                  <a:solidFill>
                                    <a:srgbClr val="FF0000"/>
                                  </a:solidFill>
                                  <a:latin typeface="Cambria Math" panose="02040503050406030204" pitchFamily="18" charset="0"/>
                                  <a:ea typeface="Cambria Math" panose="02040503050406030204" pitchFamily="18" charset="0"/>
                                </a:rPr>
                              </m:ctrlPr>
                            </m:sSubSupPr>
                            <m:e>
                              <m:r>
                                <a:rPr kumimoji="1" lang="en-US" altLang="ja-JP" sz="2000" b="1" i="1" smtClean="0">
                                  <a:solidFill>
                                    <a:srgbClr val="FF0000"/>
                                  </a:solidFill>
                                  <a:latin typeface="Cambria Math" panose="02040503050406030204" pitchFamily="18" charset="0"/>
                                  <a:ea typeface="Cambria Math" panose="02040503050406030204" pitchFamily="18" charset="0"/>
                                </a:rPr>
                                <m:t>𝒎</m:t>
                              </m:r>
                            </m:e>
                            <m:sub>
                              <m:r>
                                <a:rPr kumimoji="1" lang="en-US" altLang="ja-JP" sz="2000" b="1" i="1" smtClean="0">
                                  <a:solidFill>
                                    <a:srgbClr val="FF0000"/>
                                  </a:solidFill>
                                  <a:latin typeface="Cambria Math" panose="02040503050406030204" pitchFamily="18" charset="0"/>
                                  <a:ea typeface="Cambria Math" panose="02040503050406030204" pitchFamily="18" charset="0"/>
                                </a:rPr>
                                <m:t>𝒑𝒂𝒓𝒕𝒔</m:t>
                              </m:r>
                            </m:sub>
                            <m:sup>
                              <m:r>
                                <a:rPr kumimoji="1" lang="en-US" altLang="ja-JP" sz="2000" b="1" i="1" smtClean="0">
                                  <a:solidFill>
                                    <a:srgbClr val="FF0000"/>
                                  </a:solidFill>
                                  <a:latin typeface="Cambria Math" panose="02040503050406030204" pitchFamily="18" charset="0"/>
                                  <a:ea typeface="Cambria Math" panose="02040503050406030204" pitchFamily="18" charset="0"/>
                                </a:rPr>
                                <m:t>𝑼𝑺𝑨</m:t>
                              </m:r>
                            </m:sup>
                          </m:sSubSup>
                        </m:e>
                      </m:d>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𝐵𝑎𝑠𝑖𝑐</m:t>
                          </m:r>
                          <m:r>
                            <a:rPr kumimoji="1" lang="en-US" altLang="ja-JP" sz="2000" b="0" i="1" smtClean="0">
                              <a:latin typeface="Cambria Math" panose="02040503050406030204" pitchFamily="18" charset="0"/>
                            </a:rPr>
                            <m:t>_</m:t>
                          </m:r>
                          <m:r>
                            <a:rPr kumimoji="1" lang="en-US" altLang="ja-JP" sz="2000" b="0" i="1" smtClean="0">
                              <a:latin typeface="Cambria Math" panose="02040503050406030204" pitchFamily="18" charset="0"/>
                            </a:rPr>
                            <m:t>𝑝</m:t>
                          </m:r>
                        </m:e>
                        <m:sub>
                          <m:r>
                            <a:rPr kumimoji="1" lang="en-US" altLang="ja-JP" sz="2000" b="0" i="1" smtClean="0">
                              <a:latin typeface="Cambria Math" panose="02040503050406030204" pitchFamily="18" charset="0"/>
                            </a:rPr>
                            <m:t>𝑝𝑎𝑟𝑡𝑠</m:t>
                          </m:r>
                        </m:sub>
                        <m:sup>
                          <m:r>
                            <a:rPr kumimoji="1" lang="en-US" altLang="ja-JP" sz="2000" b="0" i="1" smtClean="0">
                              <a:latin typeface="Cambria Math" panose="02040503050406030204" pitchFamily="18" charset="0"/>
                            </a:rPr>
                            <m:t>𝑈𝑆𝐴</m:t>
                          </m:r>
                        </m:sup>
                      </m:sSubSup>
                    </m:oMath>
                  </m:oMathPara>
                </a14:m>
                <a:endParaRPr kumimoji="1" lang="ja-JP" altLang="en-US" sz="2000" dirty="0"/>
              </a:p>
            </p:txBody>
          </p:sp>
        </mc:Choice>
        <mc:Fallback xmlns="">
          <p:sp>
            <p:nvSpPr>
              <p:cNvPr id="53" name="テキスト ボックス 52">
                <a:extLst>
                  <a:ext uri="{FF2B5EF4-FFF2-40B4-BE49-F238E27FC236}">
                    <a16:creationId xmlns:a16="http://schemas.microsoft.com/office/drawing/2014/main" id="{B385A4E5-91A9-C17D-9840-D1E3D3AB47E0}"/>
                  </a:ext>
                </a:extLst>
              </p:cNvPr>
              <p:cNvSpPr txBox="1">
                <a:spLocks noRot="1" noChangeAspect="1" noMove="1" noResize="1" noEditPoints="1" noAdjustHandles="1" noChangeArrowheads="1" noChangeShapeType="1" noTextEdit="1"/>
              </p:cNvSpPr>
              <p:nvPr/>
            </p:nvSpPr>
            <p:spPr>
              <a:xfrm>
                <a:off x="2828690" y="4420258"/>
                <a:ext cx="2897524" cy="360612"/>
              </a:xfrm>
              <a:prstGeom prst="rect">
                <a:avLst/>
              </a:prstGeom>
              <a:blipFill>
                <a:blip r:embed="rId10"/>
                <a:stretch>
                  <a:fillRect r="-632" b="-22034"/>
                </a:stretch>
              </a:blipFill>
            </p:spPr>
            <p:txBody>
              <a:bodyPr/>
              <a:lstStyle/>
              <a:p>
                <a:r>
                  <a:rPr lang="ja-JP" altLang="en-US">
                    <a:noFill/>
                  </a:rPr>
                  <a:t> </a:t>
                </a:r>
              </a:p>
            </p:txBody>
          </p:sp>
        </mc:Fallback>
      </mc:AlternateContent>
      <p:cxnSp>
        <p:nvCxnSpPr>
          <p:cNvPr id="2" name="直線コネクタ 1">
            <a:extLst>
              <a:ext uri="{FF2B5EF4-FFF2-40B4-BE49-F238E27FC236}">
                <a16:creationId xmlns:a16="http://schemas.microsoft.com/office/drawing/2014/main" id="{BC352547-ADB9-069D-70BD-9BE9688F08A3}"/>
              </a:ext>
            </a:extLst>
          </p:cNvPr>
          <p:cNvCxnSpPr>
            <a:cxnSpLocks/>
          </p:cNvCxnSpPr>
          <p:nvPr/>
        </p:nvCxnSpPr>
        <p:spPr>
          <a:xfrm>
            <a:off x="1109420" y="5141823"/>
            <a:ext cx="894482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2A914CE1-8C63-D20F-88F2-65A406FDD57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2777" y="3085312"/>
            <a:ext cx="584796" cy="397925"/>
          </a:xfrm>
          <a:prstGeom prst="rect">
            <a:avLst/>
          </a:prstGeom>
          <a:noFill/>
          <a:extLst>
            <a:ext uri="{909E8E84-426E-40DD-AFC4-6F175D3DCCD1}">
              <a14:hiddenFill xmlns:a14="http://schemas.microsoft.com/office/drawing/2010/main">
                <a:solidFill>
                  <a:srgbClr val="FFFFFF"/>
                </a:solidFill>
              </a14:hiddenFill>
            </a:ext>
          </a:extLst>
        </p:spPr>
      </p:pic>
      <p:pic>
        <p:nvPicPr>
          <p:cNvPr id="29" name="グラフィックス 28" descr="キャレットを右へ 枠線">
            <a:extLst>
              <a:ext uri="{FF2B5EF4-FFF2-40B4-BE49-F238E27FC236}">
                <a16:creationId xmlns:a16="http://schemas.microsoft.com/office/drawing/2014/main" id="{EF18C2EF-5013-D703-2CF2-D5C517AAC7FA}"/>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838686" y="2484518"/>
            <a:ext cx="914400" cy="914400"/>
          </a:xfrm>
          <a:prstGeom prst="rect">
            <a:avLst/>
          </a:prstGeom>
        </p:spPr>
      </p:pic>
      <p:pic>
        <p:nvPicPr>
          <p:cNvPr id="31" name="グラフィックス 30" descr="キャレットを右へ 枠線">
            <a:extLst>
              <a:ext uri="{FF2B5EF4-FFF2-40B4-BE49-F238E27FC236}">
                <a16:creationId xmlns:a16="http://schemas.microsoft.com/office/drawing/2014/main" id="{67E81C8C-FD3B-ABC4-5520-654F90EFF067}"/>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6981273" y="2479258"/>
            <a:ext cx="914400" cy="914400"/>
          </a:xfrm>
          <a:prstGeom prst="rect">
            <a:avLst/>
          </a:prstGeom>
        </p:spPr>
      </p:pic>
      <p:sp>
        <p:nvSpPr>
          <p:cNvPr id="51" name="テキスト ボックス 50">
            <a:extLst>
              <a:ext uri="{FF2B5EF4-FFF2-40B4-BE49-F238E27FC236}">
                <a16:creationId xmlns:a16="http://schemas.microsoft.com/office/drawing/2014/main" id="{8BD6318F-AA8A-642C-48D5-670323A3BBB8}"/>
              </a:ext>
            </a:extLst>
          </p:cNvPr>
          <p:cNvSpPr txBox="1"/>
          <p:nvPr/>
        </p:nvSpPr>
        <p:spPr>
          <a:xfrm>
            <a:off x="271665" y="4210428"/>
            <a:ext cx="1980094" cy="769441"/>
          </a:xfrm>
          <a:prstGeom prst="rect">
            <a:avLst/>
          </a:prstGeom>
          <a:noFill/>
        </p:spPr>
        <p:txBody>
          <a:bodyPr wrap="square">
            <a:spAutoFit/>
          </a:bodyPr>
          <a:lstStyle/>
          <a:p>
            <a:r>
              <a:rPr lang="en-US" altLang="ja-JP" sz="2200" b="1" i="1" dirty="0">
                <a:latin typeface="Calibri" panose="020F0502020204030204" pitchFamily="34" charset="0"/>
                <a:ea typeface="Calibri" panose="020F0502020204030204" pitchFamily="34" charset="0"/>
                <a:cs typeface="Calibri" panose="020F0502020204030204" pitchFamily="34" charset="0"/>
              </a:rPr>
              <a:t>Price including margins </a:t>
            </a:r>
            <a:endParaRPr lang="ja-JP" altLang="en-US" sz="2200" b="1" i="1" dirty="0">
              <a:latin typeface="Calibri" panose="020F0502020204030204" pitchFamily="34" charset="0"/>
              <a:cs typeface="Calibri" panose="020F0502020204030204" pitchFamily="34" charset="0"/>
            </a:endParaRPr>
          </a:p>
        </p:txBody>
      </p:sp>
      <p:sp>
        <p:nvSpPr>
          <p:cNvPr id="52" name="テキスト ボックス 51">
            <a:extLst>
              <a:ext uri="{FF2B5EF4-FFF2-40B4-BE49-F238E27FC236}">
                <a16:creationId xmlns:a16="http://schemas.microsoft.com/office/drawing/2014/main" id="{C9F275EA-69CB-3AB0-22C2-FD71D647AB38}"/>
              </a:ext>
            </a:extLst>
          </p:cNvPr>
          <p:cNvSpPr txBox="1"/>
          <p:nvPr/>
        </p:nvSpPr>
        <p:spPr>
          <a:xfrm>
            <a:off x="271665" y="5442852"/>
            <a:ext cx="1861935" cy="1107996"/>
          </a:xfrm>
          <a:prstGeom prst="rect">
            <a:avLst/>
          </a:prstGeom>
          <a:noFill/>
        </p:spPr>
        <p:txBody>
          <a:bodyPr wrap="square">
            <a:spAutoFit/>
          </a:bodyPr>
          <a:lstStyle/>
          <a:p>
            <a:r>
              <a:rPr lang="en-US" altLang="ja-JP" sz="2200" b="1" i="1" dirty="0">
                <a:latin typeface="Calibri" panose="020F0502020204030204" pitchFamily="34" charset="0"/>
                <a:ea typeface="Calibri" panose="020F0502020204030204" pitchFamily="34" charset="0"/>
                <a:cs typeface="Calibri" panose="020F0502020204030204" pitchFamily="34" charset="0"/>
              </a:rPr>
              <a:t>Embodied margin rate in product prices </a:t>
            </a:r>
            <a:endParaRPr lang="ja-JP" altLang="en-US" sz="2200" b="1" i="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8" name="テキスト ボックス 57">
                <a:extLst>
                  <a:ext uri="{FF2B5EF4-FFF2-40B4-BE49-F238E27FC236}">
                    <a16:creationId xmlns:a16="http://schemas.microsoft.com/office/drawing/2014/main" id="{9148165C-3FBA-6FFA-C409-42D5111EED61}"/>
                  </a:ext>
                </a:extLst>
              </p:cNvPr>
              <p:cNvSpPr txBox="1"/>
              <p:nvPr/>
            </p:nvSpPr>
            <p:spPr>
              <a:xfrm>
                <a:off x="6567852" y="4440887"/>
                <a:ext cx="2588594" cy="3086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ea typeface="Cambria Math" panose="02040503050406030204" pitchFamily="18" charset="0"/>
                            </a:rPr>
                            <m:t>+</m:t>
                          </m:r>
                          <m:sSubSup>
                            <m:sSubSupPr>
                              <m:ctrlPr>
                                <a:rPr kumimoji="1" lang="en-US" altLang="ja-JP" sz="2000" b="0" i="1" smtClean="0">
                                  <a:latin typeface="Cambria Math" panose="02040503050406030204" pitchFamily="18" charset="0"/>
                                  <a:ea typeface="Cambria Math" panose="02040503050406030204" pitchFamily="18" charset="0"/>
                                </a:rPr>
                              </m:ctrlPr>
                            </m:sSubSupPr>
                            <m:e>
                              <m:r>
                                <a:rPr kumimoji="1" lang="en-US" altLang="ja-JP" sz="2000" b="0" i="1" smtClean="0">
                                  <a:latin typeface="Cambria Math" panose="02040503050406030204" pitchFamily="18" charset="0"/>
                                  <a:ea typeface="Cambria Math" panose="02040503050406030204" pitchFamily="18" charset="0"/>
                                </a:rPr>
                                <m:t>𝑚</m:t>
                              </m:r>
                            </m:e>
                            <m:sub>
                              <m:r>
                                <a:rPr kumimoji="1" lang="en-US" altLang="ja-JP" sz="2000" b="0" i="1" smtClean="0">
                                  <a:latin typeface="Cambria Math" panose="02040503050406030204" pitchFamily="18" charset="0"/>
                                  <a:ea typeface="Cambria Math" panose="02040503050406030204" pitchFamily="18" charset="0"/>
                                </a:rPr>
                                <m:t>𝑐𝑎𝑟</m:t>
                              </m:r>
                            </m:sub>
                            <m:sup>
                              <m:r>
                                <a:rPr kumimoji="1" lang="en-US" altLang="ja-JP" sz="2000" b="0" i="1" smtClean="0">
                                  <a:latin typeface="Cambria Math" panose="02040503050406030204" pitchFamily="18" charset="0"/>
                                  <a:ea typeface="Cambria Math" panose="02040503050406030204" pitchFamily="18" charset="0"/>
                                </a:rPr>
                                <m:t>𝐹𝑅𝐴</m:t>
                              </m:r>
                            </m:sup>
                          </m:sSubSup>
                        </m:e>
                      </m:d>
                      <m:r>
                        <a:rPr kumimoji="1" lang="en-US" altLang="ja-JP" sz="2000" b="0" i="1" smtClean="0">
                          <a:latin typeface="Cambria Math" panose="02040503050406030204" pitchFamily="18" charset="0"/>
                        </a:rPr>
                        <m:t>𝐵𝑎𝑠𝑖𝑐</m:t>
                      </m:r>
                      <m:r>
                        <a:rPr kumimoji="1" lang="en-US" altLang="ja-JP" sz="2000" b="0" i="1" smtClean="0">
                          <a:latin typeface="Cambria Math" panose="02040503050406030204" pitchFamily="18" charset="0"/>
                        </a:rPr>
                        <m:t>_</m:t>
                      </m:r>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𝑝</m:t>
                          </m:r>
                        </m:e>
                        <m:sub>
                          <m:r>
                            <a:rPr kumimoji="1" lang="en-US" altLang="ja-JP" sz="2000" b="0" i="1" smtClean="0">
                              <a:latin typeface="Cambria Math" panose="02040503050406030204" pitchFamily="18" charset="0"/>
                            </a:rPr>
                            <m:t>𝑐𝑎𝑟</m:t>
                          </m:r>
                        </m:sub>
                        <m:sup>
                          <m:r>
                            <a:rPr kumimoji="1" lang="en-US" altLang="ja-JP" sz="2000" b="0" i="1" smtClean="0">
                              <a:latin typeface="Cambria Math" panose="02040503050406030204" pitchFamily="18" charset="0"/>
                            </a:rPr>
                            <m:t>𝐹𝑅𝐴</m:t>
                          </m:r>
                        </m:sup>
                      </m:sSubSup>
                    </m:oMath>
                  </m:oMathPara>
                </a14:m>
                <a:endParaRPr kumimoji="1" lang="ja-JP" altLang="en-US" sz="2000" dirty="0"/>
              </a:p>
            </p:txBody>
          </p:sp>
        </mc:Choice>
        <mc:Fallback xmlns="">
          <p:sp>
            <p:nvSpPr>
              <p:cNvPr id="58" name="テキスト ボックス 57">
                <a:extLst>
                  <a:ext uri="{FF2B5EF4-FFF2-40B4-BE49-F238E27FC236}">
                    <a16:creationId xmlns:a16="http://schemas.microsoft.com/office/drawing/2014/main" id="{9148165C-3FBA-6FFA-C409-42D5111EED61}"/>
                  </a:ext>
                </a:extLst>
              </p:cNvPr>
              <p:cNvSpPr txBox="1">
                <a:spLocks noRot="1" noChangeAspect="1" noMove="1" noResize="1" noEditPoints="1" noAdjustHandles="1" noChangeArrowheads="1" noChangeShapeType="1" noTextEdit="1"/>
              </p:cNvSpPr>
              <p:nvPr/>
            </p:nvSpPr>
            <p:spPr>
              <a:xfrm>
                <a:off x="6567852" y="4440887"/>
                <a:ext cx="2588594" cy="308611"/>
              </a:xfrm>
              <a:prstGeom prst="rect">
                <a:avLst/>
              </a:prstGeom>
              <a:blipFill>
                <a:blip r:embed="rId14"/>
                <a:stretch>
                  <a:fillRect b="-235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09D3972E-78C0-DFBB-421B-04D1D598878E}"/>
                  </a:ext>
                </a:extLst>
              </p:cNvPr>
              <p:cNvSpPr txBox="1"/>
              <p:nvPr/>
            </p:nvSpPr>
            <p:spPr>
              <a:xfrm>
                <a:off x="2898964" y="5588849"/>
                <a:ext cx="2218043" cy="7561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i="1" smtClean="0">
                              <a:latin typeface="Cambria Math" panose="02040503050406030204" pitchFamily="18" charset="0"/>
                            </a:rPr>
                          </m:ctrlPr>
                        </m:fPr>
                        <m:num>
                          <m:sSubSup>
                            <m:sSubSupPr>
                              <m:ctrlPr>
                                <a:rPr lang="en-US" altLang="ja-JP" sz="2000" b="1" i="1" smtClean="0">
                                  <a:solidFill>
                                    <a:srgbClr val="FF0000"/>
                                  </a:solidFill>
                                  <a:latin typeface="Cambria Math" panose="02040503050406030204" pitchFamily="18" charset="0"/>
                                  <a:ea typeface="Cambria Math" panose="02040503050406030204" pitchFamily="18" charset="0"/>
                                </a:rPr>
                              </m:ctrlPr>
                            </m:sSubSupPr>
                            <m:e>
                              <m:r>
                                <a:rPr lang="en-US" altLang="ja-JP" sz="2000" b="1" i="1">
                                  <a:solidFill>
                                    <a:srgbClr val="FF0000"/>
                                  </a:solidFill>
                                  <a:latin typeface="Cambria Math" panose="02040503050406030204" pitchFamily="18" charset="0"/>
                                  <a:ea typeface="Cambria Math" panose="02040503050406030204" pitchFamily="18" charset="0"/>
                                </a:rPr>
                                <m:t>𝒎</m:t>
                              </m:r>
                            </m:e>
                            <m:sub>
                              <m:r>
                                <a:rPr lang="en-US" altLang="ja-JP" sz="2000" b="1" i="1">
                                  <a:solidFill>
                                    <a:srgbClr val="FF0000"/>
                                  </a:solidFill>
                                  <a:latin typeface="Cambria Math" panose="02040503050406030204" pitchFamily="18" charset="0"/>
                                  <a:ea typeface="Cambria Math" panose="02040503050406030204" pitchFamily="18" charset="0"/>
                                </a:rPr>
                                <m:t>𝒑𝒂𝒓𝒕𝒔</m:t>
                              </m:r>
                            </m:sub>
                            <m:sup>
                              <m:r>
                                <a:rPr lang="en-US" altLang="ja-JP" sz="2000" b="1" i="1">
                                  <a:solidFill>
                                    <a:srgbClr val="FF0000"/>
                                  </a:solidFill>
                                  <a:latin typeface="Cambria Math" panose="02040503050406030204" pitchFamily="18" charset="0"/>
                                  <a:ea typeface="Cambria Math" panose="02040503050406030204" pitchFamily="18" charset="0"/>
                                </a:rPr>
                                <m:t>𝑼𝑺</m:t>
                              </m:r>
                              <m:r>
                                <a:rPr lang="en-US" altLang="ja-JP" sz="2000" b="1" i="1" smtClean="0">
                                  <a:solidFill>
                                    <a:srgbClr val="FF0000"/>
                                  </a:solidFill>
                                  <a:latin typeface="Cambria Math" panose="02040503050406030204" pitchFamily="18" charset="0"/>
                                  <a:ea typeface="Cambria Math" panose="02040503050406030204" pitchFamily="18" charset="0"/>
                                </a:rPr>
                                <m:t>𝑨</m:t>
                              </m:r>
                            </m:sup>
                          </m:sSubSup>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𝐵𝑎𝑠𝑖𝑐</m:t>
                              </m:r>
                              <m:r>
                                <a:rPr lang="en-US" altLang="ja-JP" sz="2000" i="1">
                                  <a:latin typeface="Cambria Math" panose="02040503050406030204" pitchFamily="18" charset="0"/>
                                </a:rPr>
                                <m:t>_</m:t>
                              </m:r>
                              <m:r>
                                <a:rPr lang="en-US" altLang="ja-JP" sz="2000" i="1">
                                  <a:latin typeface="Cambria Math" panose="02040503050406030204" pitchFamily="18" charset="0"/>
                                </a:rPr>
                                <m:t>𝑝</m:t>
                              </m:r>
                            </m:e>
                            <m:sub>
                              <m:r>
                                <a:rPr lang="en-US" altLang="ja-JP" sz="2000" i="1">
                                  <a:latin typeface="Cambria Math" panose="02040503050406030204" pitchFamily="18" charset="0"/>
                                </a:rPr>
                                <m:t>𝑝𝑎𝑟𝑡𝑠</m:t>
                              </m:r>
                            </m:sub>
                            <m:sup>
                              <m:r>
                                <a:rPr lang="en-US" altLang="ja-JP" sz="2000" i="1">
                                  <a:latin typeface="Cambria Math" panose="02040503050406030204" pitchFamily="18" charset="0"/>
                                </a:rPr>
                                <m:t>𝑈𝑆</m:t>
                              </m:r>
                              <m:r>
                                <a:rPr lang="en-US" altLang="ja-JP" sz="2000" b="0" i="1" smtClean="0">
                                  <a:latin typeface="Cambria Math" panose="02040503050406030204" pitchFamily="18" charset="0"/>
                                </a:rPr>
                                <m:t>𝐴</m:t>
                              </m:r>
                            </m:sup>
                          </m:sSubSup>
                        </m:num>
                        <m:den>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𝐵𝑎𝑠𝑖𝑐</m:t>
                              </m:r>
                              <m:r>
                                <a:rPr lang="en-US" altLang="ja-JP" sz="2000" i="1">
                                  <a:latin typeface="Cambria Math" panose="02040503050406030204" pitchFamily="18" charset="0"/>
                                </a:rPr>
                                <m:t>_</m:t>
                              </m:r>
                              <m:r>
                                <a:rPr lang="en-US" altLang="ja-JP" sz="2000" i="1">
                                  <a:latin typeface="Cambria Math" panose="02040503050406030204" pitchFamily="18" charset="0"/>
                                </a:rPr>
                                <m:t>𝑝</m:t>
                              </m:r>
                            </m:e>
                            <m:sub>
                              <m:r>
                                <a:rPr lang="en-US" altLang="ja-JP" sz="2000" b="0" i="1" smtClean="0">
                                  <a:latin typeface="Cambria Math" panose="02040503050406030204" pitchFamily="18" charset="0"/>
                                </a:rPr>
                                <m:t>𝑝𝑎𝑟𝑡𝑠</m:t>
                              </m:r>
                            </m:sub>
                            <m:sup>
                              <m:r>
                                <a:rPr lang="en-US" altLang="ja-JP" sz="2000" b="0" i="1" smtClean="0">
                                  <a:latin typeface="Cambria Math" panose="02040503050406030204" pitchFamily="18" charset="0"/>
                                </a:rPr>
                                <m:t>𝑈𝑆𝐴</m:t>
                              </m:r>
                            </m:sup>
                          </m:sSubSup>
                        </m:den>
                      </m:f>
                    </m:oMath>
                  </m:oMathPara>
                </a14:m>
                <a:endParaRPr kumimoji="1" lang="ja-JP" altLang="en-US" sz="2000" dirty="0"/>
              </a:p>
            </p:txBody>
          </p:sp>
        </mc:Choice>
        <mc:Fallback xmlns="">
          <p:sp>
            <p:nvSpPr>
              <p:cNvPr id="61" name="テキスト ボックス 60">
                <a:extLst>
                  <a:ext uri="{FF2B5EF4-FFF2-40B4-BE49-F238E27FC236}">
                    <a16:creationId xmlns:a16="http://schemas.microsoft.com/office/drawing/2014/main" id="{09D3972E-78C0-DFBB-421B-04D1D598878E}"/>
                  </a:ext>
                </a:extLst>
              </p:cNvPr>
              <p:cNvSpPr txBox="1">
                <a:spLocks noRot="1" noChangeAspect="1" noMove="1" noResize="1" noEditPoints="1" noAdjustHandles="1" noChangeArrowheads="1" noChangeShapeType="1" noTextEdit="1"/>
              </p:cNvSpPr>
              <p:nvPr/>
            </p:nvSpPr>
            <p:spPr>
              <a:xfrm>
                <a:off x="2898964" y="5588849"/>
                <a:ext cx="2218043" cy="756169"/>
              </a:xfrm>
              <a:prstGeom prst="rect">
                <a:avLst/>
              </a:prstGeom>
              <a:blipFill>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52FBCFD9-12D1-F720-6B55-FA1ED9A8F78F}"/>
                  </a:ext>
                </a:extLst>
              </p:cNvPr>
              <p:cNvSpPr txBox="1"/>
              <p:nvPr/>
            </p:nvSpPr>
            <p:spPr>
              <a:xfrm>
                <a:off x="5940251" y="5579030"/>
                <a:ext cx="4451090" cy="708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i="1" smtClean="0">
                              <a:latin typeface="Cambria Math" panose="02040503050406030204" pitchFamily="18" charset="0"/>
                            </a:rPr>
                          </m:ctrlPr>
                        </m:fPr>
                        <m:num>
                          <m:r>
                            <m:rPr>
                              <m:nor/>
                            </m:rPr>
                            <a:rPr lang="ja-JP" altLang="en-US" sz="2000" dirty="0"/>
                            <m:t> </m:t>
                          </m:r>
                          <m:sSubSup>
                            <m:sSubSupPr>
                              <m:ctrlPr>
                                <a:rPr lang="en-US" altLang="ja-JP" sz="2000" b="1" i="1" smtClean="0">
                                  <a:solidFill>
                                    <a:srgbClr val="FF0000"/>
                                  </a:solidFill>
                                  <a:latin typeface="Cambria Math" panose="02040503050406030204" pitchFamily="18" charset="0"/>
                                  <a:ea typeface="Cambria Math" panose="02040503050406030204" pitchFamily="18" charset="0"/>
                                </a:rPr>
                              </m:ctrlPr>
                            </m:sSubSupPr>
                            <m:e>
                              <m:r>
                                <a:rPr lang="en-US" altLang="ja-JP" sz="2000" b="1" i="1">
                                  <a:solidFill>
                                    <a:srgbClr val="FF0000"/>
                                  </a:solidFill>
                                  <a:latin typeface="Cambria Math" panose="02040503050406030204" pitchFamily="18" charset="0"/>
                                  <a:ea typeface="Cambria Math" panose="02040503050406030204" pitchFamily="18" charset="0"/>
                                </a:rPr>
                                <m:t>𝒎</m:t>
                              </m:r>
                            </m:e>
                            <m:sub>
                              <m:r>
                                <a:rPr lang="en-US" altLang="ja-JP" sz="2000" b="1" i="1">
                                  <a:solidFill>
                                    <a:srgbClr val="FF0000"/>
                                  </a:solidFill>
                                  <a:latin typeface="Cambria Math" panose="02040503050406030204" pitchFamily="18" charset="0"/>
                                  <a:ea typeface="Cambria Math" panose="02040503050406030204" pitchFamily="18" charset="0"/>
                                </a:rPr>
                                <m:t>𝒑𝒂𝒓𝒕𝒔</m:t>
                              </m:r>
                            </m:sub>
                            <m:sup>
                              <m:r>
                                <a:rPr lang="en-US" altLang="ja-JP" sz="2000" b="1" i="1">
                                  <a:solidFill>
                                    <a:srgbClr val="FF0000"/>
                                  </a:solidFill>
                                  <a:latin typeface="Cambria Math" panose="02040503050406030204" pitchFamily="18" charset="0"/>
                                  <a:ea typeface="Cambria Math" panose="02040503050406030204" pitchFamily="18" charset="0"/>
                                </a:rPr>
                                <m:t>𝑼𝑺</m:t>
                              </m:r>
                              <m:r>
                                <a:rPr lang="en-US" altLang="ja-JP" sz="2000" b="1" i="1" smtClean="0">
                                  <a:solidFill>
                                    <a:srgbClr val="FF0000"/>
                                  </a:solidFill>
                                  <a:latin typeface="Cambria Math" panose="02040503050406030204" pitchFamily="18" charset="0"/>
                                  <a:ea typeface="Cambria Math" panose="02040503050406030204" pitchFamily="18" charset="0"/>
                                </a:rPr>
                                <m:t>𝑨</m:t>
                              </m:r>
                            </m:sup>
                          </m:sSubSup>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𝐵𝑎𝑠𝑖𝑐</m:t>
                              </m:r>
                              <m:r>
                                <a:rPr lang="en-US" altLang="ja-JP" sz="2000" i="1">
                                  <a:latin typeface="Cambria Math" panose="02040503050406030204" pitchFamily="18" charset="0"/>
                                </a:rPr>
                                <m:t>_</m:t>
                              </m:r>
                              <m:r>
                                <a:rPr lang="en-US" altLang="ja-JP" sz="2000" i="1">
                                  <a:latin typeface="Cambria Math" panose="02040503050406030204" pitchFamily="18" charset="0"/>
                                </a:rPr>
                                <m:t>𝑝</m:t>
                              </m:r>
                            </m:e>
                            <m:sub>
                              <m:r>
                                <a:rPr lang="en-US" altLang="ja-JP" sz="2000" i="1">
                                  <a:latin typeface="Cambria Math" panose="02040503050406030204" pitchFamily="18" charset="0"/>
                                </a:rPr>
                                <m:t>𝑝𝑎𝑟𝑡𝑠</m:t>
                              </m:r>
                            </m:sub>
                            <m:sup>
                              <m:r>
                                <a:rPr lang="en-US" altLang="ja-JP" sz="2000" i="1">
                                  <a:latin typeface="Cambria Math" panose="02040503050406030204" pitchFamily="18" charset="0"/>
                                </a:rPr>
                                <m:t>𝑈𝑆</m:t>
                              </m:r>
                              <m:r>
                                <a:rPr lang="en-US" altLang="ja-JP" sz="2000" b="0" i="1" smtClean="0">
                                  <a:latin typeface="Cambria Math" panose="02040503050406030204" pitchFamily="18" charset="0"/>
                                </a:rPr>
                                <m:t>𝐴</m:t>
                              </m:r>
                            </m:sup>
                          </m:sSubSup>
                          <m:r>
                            <a:rPr lang="en-US" altLang="ja-JP" sz="2000" i="1" smtClean="0">
                              <a:latin typeface="Cambria Math" panose="02040503050406030204" pitchFamily="18" charset="0"/>
                              <a:ea typeface="Cambria Math" panose="02040503050406030204" pitchFamily="18" charset="0"/>
                            </a:rPr>
                            <m:t>+</m:t>
                          </m:r>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𝑚</m:t>
                              </m:r>
                            </m:e>
                            <m:sub>
                              <m:r>
                                <a:rPr lang="en-US" altLang="ja-JP" sz="2000" b="0" i="1" smtClean="0">
                                  <a:latin typeface="Cambria Math" panose="02040503050406030204" pitchFamily="18" charset="0"/>
                                  <a:ea typeface="Cambria Math" panose="02040503050406030204" pitchFamily="18" charset="0"/>
                                </a:rPr>
                                <m:t>𝑐𝑎𝑟</m:t>
                              </m:r>
                            </m:sub>
                            <m:sup>
                              <m:r>
                                <a:rPr lang="en-US" altLang="ja-JP" sz="2000" b="0" i="1" smtClean="0">
                                  <a:latin typeface="Cambria Math" panose="02040503050406030204" pitchFamily="18" charset="0"/>
                                  <a:ea typeface="Cambria Math" panose="02040503050406030204" pitchFamily="18" charset="0"/>
                                </a:rPr>
                                <m:t>𝐹𝑅𝐴</m:t>
                              </m:r>
                            </m:sup>
                          </m:sSubSup>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𝐵𝑎𝑠𝑖𝑐</m:t>
                              </m:r>
                              <m:r>
                                <a:rPr lang="en-US" altLang="ja-JP" sz="2000" i="1">
                                  <a:latin typeface="Cambria Math" panose="02040503050406030204" pitchFamily="18" charset="0"/>
                                </a:rPr>
                                <m:t>_</m:t>
                              </m:r>
                              <m:r>
                                <a:rPr lang="en-US" altLang="ja-JP" sz="2000" i="1">
                                  <a:latin typeface="Cambria Math" panose="02040503050406030204" pitchFamily="18" charset="0"/>
                                </a:rPr>
                                <m:t>𝑝</m:t>
                              </m:r>
                            </m:e>
                            <m:sub>
                              <m:r>
                                <a:rPr lang="en-US" altLang="ja-JP" sz="2000" b="0" i="1" smtClean="0">
                                  <a:latin typeface="Cambria Math" panose="02040503050406030204" pitchFamily="18" charset="0"/>
                                </a:rPr>
                                <m:t>𝑐𝑎𝑟</m:t>
                              </m:r>
                            </m:sub>
                            <m:sup>
                              <m:r>
                                <a:rPr lang="en-US" altLang="ja-JP" sz="2000" b="0" i="1" smtClean="0">
                                  <a:latin typeface="Cambria Math" panose="02040503050406030204" pitchFamily="18" charset="0"/>
                                </a:rPr>
                                <m:t>𝐹𝑅𝐴</m:t>
                              </m:r>
                            </m:sup>
                          </m:sSubSup>
                        </m:num>
                        <m:den>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𝐵𝑎𝑠𝑖𝑐</m:t>
                              </m:r>
                              <m:r>
                                <a:rPr lang="en-US" altLang="ja-JP" sz="2000" i="1">
                                  <a:latin typeface="Cambria Math" panose="02040503050406030204" pitchFamily="18" charset="0"/>
                                </a:rPr>
                                <m:t>_</m:t>
                              </m:r>
                              <m:r>
                                <a:rPr lang="en-US" altLang="ja-JP" sz="2000" i="1">
                                  <a:latin typeface="Cambria Math" panose="02040503050406030204" pitchFamily="18" charset="0"/>
                                </a:rPr>
                                <m:t>𝑝</m:t>
                              </m:r>
                            </m:e>
                            <m:sub>
                              <m:r>
                                <a:rPr lang="en-US" altLang="ja-JP" sz="2000" b="0" i="1" smtClean="0">
                                  <a:latin typeface="Cambria Math" panose="02040503050406030204" pitchFamily="18" charset="0"/>
                                </a:rPr>
                                <m:t>𝑐𝑎𝑟</m:t>
                              </m:r>
                            </m:sub>
                            <m:sup>
                              <m:r>
                                <a:rPr lang="en-US" altLang="ja-JP" sz="2000" b="0" i="1" smtClean="0">
                                  <a:latin typeface="Cambria Math" panose="02040503050406030204" pitchFamily="18" charset="0"/>
                                </a:rPr>
                                <m:t>𝐹𝑅𝐴</m:t>
                              </m:r>
                            </m:sup>
                          </m:sSubSup>
                        </m:den>
                      </m:f>
                    </m:oMath>
                  </m:oMathPara>
                </a14:m>
                <a:endParaRPr kumimoji="1" lang="ja-JP" altLang="en-US" sz="2000" dirty="0"/>
              </a:p>
            </p:txBody>
          </p:sp>
        </mc:Choice>
        <mc:Fallback xmlns="">
          <p:sp>
            <p:nvSpPr>
              <p:cNvPr id="11" name="テキスト ボックス 10">
                <a:extLst>
                  <a:ext uri="{FF2B5EF4-FFF2-40B4-BE49-F238E27FC236}">
                    <a16:creationId xmlns:a16="http://schemas.microsoft.com/office/drawing/2014/main" id="{52FBCFD9-12D1-F720-6B55-FA1ED9A8F78F}"/>
                  </a:ext>
                </a:extLst>
              </p:cNvPr>
              <p:cNvSpPr txBox="1">
                <a:spLocks noRot="1" noChangeAspect="1" noMove="1" noResize="1" noEditPoints="1" noAdjustHandles="1" noChangeArrowheads="1" noChangeShapeType="1" noTextEdit="1"/>
              </p:cNvSpPr>
              <p:nvPr/>
            </p:nvSpPr>
            <p:spPr>
              <a:xfrm>
                <a:off x="5940251" y="5579030"/>
                <a:ext cx="4451090" cy="708399"/>
              </a:xfrm>
              <a:prstGeom prst="rect">
                <a:avLst/>
              </a:prstGeom>
              <a:blipFill>
                <a:blip r:embed="rId16"/>
                <a:stretch>
                  <a:fillRect/>
                </a:stretch>
              </a:blipFill>
            </p:spPr>
            <p:txBody>
              <a:bodyPr/>
              <a:lstStyle/>
              <a:p>
                <a:r>
                  <a:rPr lang="ja-JP" altLang="en-US">
                    <a:noFill/>
                  </a:rPr>
                  <a:t> </a:t>
                </a:r>
              </a:p>
            </p:txBody>
          </p:sp>
        </mc:Fallback>
      </mc:AlternateContent>
      <p:sp>
        <p:nvSpPr>
          <p:cNvPr id="12" name="正方形/長方形 11">
            <a:extLst>
              <a:ext uri="{FF2B5EF4-FFF2-40B4-BE49-F238E27FC236}">
                <a16:creationId xmlns:a16="http://schemas.microsoft.com/office/drawing/2014/main" id="{FAEADF27-881F-21AD-7EE0-48CFC5D90AD1}"/>
              </a:ext>
            </a:extLst>
          </p:cNvPr>
          <p:cNvSpPr/>
          <p:nvPr/>
        </p:nvSpPr>
        <p:spPr>
          <a:xfrm>
            <a:off x="2830596" y="5588849"/>
            <a:ext cx="2312567" cy="364276"/>
          </a:xfrm>
          <a:prstGeom prst="rect">
            <a:avLst/>
          </a:prstGeom>
          <a:noFill/>
          <a:ln w="28575">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05E9B77C-9A20-8382-6532-8EBB123F1021}"/>
              </a:ext>
            </a:extLst>
          </p:cNvPr>
          <p:cNvSpPr/>
          <p:nvPr/>
        </p:nvSpPr>
        <p:spPr>
          <a:xfrm>
            <a:off x="5966406" y="5571049"/>
            <a:ext cx="2287483" cy="364271"/>
          </a:xfrm>
          <a:prstGeom prst="rect">
            <a:avLst/>
          </a:prstGeom>
          <a:noFill/>
          <a:ln w="28575">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173C02D-1B14-E070-3428-66E0E4F77E1C}"/>
              </a:ext>
            </a:extLst>
          </p:cNvPr>
          <p:cNvSpPr/>
          <p:nvPr/>
        </p:nvSpPr>
        <p:spPr>
          <a:xfrm>
            <a:off x="8448675" y="5579029"/>
            <a:ext cx="1942666" cy="356289"/>
          </a:xfrm>
          <a:prstGeom prst="rect">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5A1F13A-341C-75BE-B958-BAE6BE021ED0}"/>
              </a:ext>
            </a:extLst>
          </p:cNvPr>
          <p:cNvSpPr txBox="1"/>
          <p:nvPr/>
        </p:nvSpPr>
        <p:spPr>
          <a:xfrm>
            <a:off x="125189" y="845268"/>
            <a:ext cx="11309750" cy="954107"/>
          </a:xfrm>
          <a:prstGeom prst="rect">
            <a:avLst/>
          </a:prstGeom>
          <a:noFill/>
        </p:spPr>
        <p:txBody>
          <a:bodyPr wrap="square">
            <a:spAutoFit/>
          </a:bodyPr>
          <a:lstStyle/>
          <a:p>
            <a:pPr marL="457200" indent="-457200">
              <a:buFont typeface="Arial" panose="020B0604020202020204" pitchFamily="34" charset="0"/>
              <a:buChar char="•"/>
            </a:pPr>
            <a:r>
              <a:rPr lang="en-US" altLang="ja-JP" sz="2800" dirty="0">
                <a:latin typeface="Calibri" panose="020F0502020204030204" pitchFamily="34" charset="0"/>
                <a:ea typeface="Calibri" panose="020F0502020204030204" pitchFamily="34" charset="0"/>
                <a:cs typeface="Calibri" panose="020F0502020204030204" pitchFamily="34" charset="0"/>
              </a:rPr>
              <a:t>The costs associated with cargo theft lead to an increase in trade and transport margins of goods, which</a:t>
            </a:r>
            <a:r>
              <a:rPr lang="en-US" altLang="ja-JP" sz="2800" b="1" i="1" dirty="0">
                <a:latin typeface="Calibri" panose="020F0502020204030204" pitchFamily="34" charset="0"/>
                <a:ea typeface="Calibri" panose="020F0502020204030204" pitchFamily="34" charset="0"/>
                <a:cs typeface="Calibri" panose="020F0502020204030204" pitchFamily="34" charset="0"/>
              </a:rPr>
              <a:t> </a:t>
            </a:r>
            <a:r>
              <a:rPr lang="en-US" altLang="ja-JP" sz="2800" dirty="0">
                <a:latin typeface="Calibri" panose="020F0502020204030204" pitchFamily="34" charset="0"/>
                <a:ea typeface="Calibri" panose="020F0502020204030204" pitchFamily="34" charset="0"/>
                <a:cs typeface="Calibri" panose="020F0502020204030204" pitchFamily="34" charset="0"/>
              </a:rPr>
              <a:t>are passed on to product prices</a:t>
            </a:r>
            <a:endParaRPr lang="en-US" altLang="ja-JP" sz="2800" b="1" i="1" dirty="0">
              <a:latin typeface="Calibri" panose="020F0502020204030204" pitchFamily="34" charset="0"/>
              <a:ea typeface="Calibri" panose="020F0502020204030204" pitchFamily="34" charset="0"/>
              <a:cs typeface="Calibri" panose="020F0502020204030204" pitchFamily="34" charset="0"/>
            </a:endParaRPr>
          </a:p>
        </p:txBody>
      </p:sp>
      <p:pic>
        <p:nvPicPr>
          <p:cNvPr id="21" name="図 20">
            <a:extLst>
              <a:ext uri="{FF2B5EF4-FFF2-40B4-BE49-F238E27FC236}">
                <a16:creationId xmlns:a16="http://schemas.microsoft.com/office/drawing/2014/main" id="{A957B21E-F216-1E6E-6792-2E16DCBEC99A}"/>
              </a:ext>
            </a:extLst>
          </p:cNvPr>
          <p:cNvPicPr>
            <a:picLocks noChangeAspect="1"/>
          </p:cNvPicPr>
          <p:nvPr/>
        </p:nvPicPr>
        <p:blipFill>
          <a:blip r:embed="rId17">
            <a:extLst>
              <a:ext uri="{28A0092B-C50C-407E-A947-70E740481C1C}">
                <a14:useLocalDpi xmlns:a14="http://schemas.microsoft.com/office/drawing/2010/main" val="0"/>
              </a:ext>
            </a:extLst>
          </a:blip>
          <a:srcRect l="24374" t="3017" r="58087" b="61715"/>
          <a:stretch>
            <a:fillRect/>
          </a:stretch>
        </p:blipFill>
        <p:spPr>
          <a:xfrm>
            <a:off x="-31815" y="726124"/>
            <a:ext cx="606960" cy="596197"/>
          </a:xfrm>
          <a:prstGeom prst="rect">
            <a:avLst/>
          </a:prstGeom>
        </p:spPr>
      </p:pic>
      <p:pic>
        <p:nvPicPr>
          <p:cNvPr id="23" name="グラフィックス 22" descr="警告 単色塗りつぶし">
            <a:extLst>
              <a:ext uri="{FF2B5EF4-FFF2-40B4-BE49-F238E27FC236}">
                <a16:creationId xmlns:a16="http://schemas.microsoft.com/office/drawing/2014/main" id="{96C6C0AE-4F28-F7C7-C11D-29748AD02DB6}"/>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3902143" y="3335030"/>
            <a:ext cx="719204" cy="719204"/>
          </a:xfrm>
          <a:prstGeom prst="rect">
            <a:avLst/>
          </a:prstGeom>
        </p:spPr>
      </p:pic>
      <p:sp>
        <p:nvSpPr>
          <p:cNvPr id="6" name="楕円 5">
            <a:extLst>
              <a:ext uri="{FF2B5EF4-FFF2-40B4-BE49-F238E27FC236}">
                <a16:creationId xmlns:a16="http://schemas.microsoft.com/office/drawing/2014/main" id="{AB618A9B-93E4-F42B-4667-1910AEEDB11B}"/>
              </a:ext>
            </a:extLst>
          </p:cNvPr>
          <p:cNvSpPr/>
          <p:nvPr/>
        </p:nvSpPr>
        <p:spPr>
          <a:xfrm>
            <a:off x="5802453" y="2753842"/>
            <a:ext cx="331470" cy="33147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315459FA-256D-C5FF-BA80-C1763CC1453E}"/>
              </a:ext>
            </a:extLst>
          </p:cNvPr>
          <p:cNvSpPr txBox="1"/>
          <p:nvPr/>
        </p:nvSpPr>
        <p:spPr>
          <a:xfrm>
            <a:off x="3141949" y="2651684"/>
            <a:ext cx="2122150" cy="646331"/>
          </a:xfrm>
          <a:prstGeom prst="rect">
            <a:avLst/>
          </a:prstGeom>
          <a:solidFill>
            <a:srgbClr val="FFC000"/>
          </a:solidFill>
        </p:spPr>
        <p:txBody>
          <a:bodyPr wrap="square">
            <a:spAutoFit/>
          </a:bodyPr>
          <a:lstStyle/>
          <a:p>
            <a:pPr algn="ctr"/>
            <a:r>
              <a:rPr lang="en-US" altLang="ja-JP" dirty="0">
                <a:latin typeface="Calibri" panose="020F0502020204030204" pitchFamily="34" charset="0"/>
                <a:cs typeface="Calibri" panose="020F0502020204030204" pitchFamily="34" charset="0"/>
              </a:rPr>
              <a:t>C</a:t>
            </a:r>
            <a:r>
              <a:rPr lang="en-US" altLang="ja-JP" sz="1800" dirty="0">
                <a:latin typeface="Calibri" panose="020F0502020204030204" pitchFamily="34" charset="0"/>
                <a:cs typeface="Calibri" panose="020F0502020204030204" pitchFamily="34" charset="0"/>
              </a:rPr>
              <a:t>argo theft </a:t>
            </a:r>
            <a:r>
              <a:rPr lang="en-US" altLang="ja-JP" dirty="0">
                <a:latin typeface="Calibri" panose="020F0502020204030204" pitchFamily="34" charset="0"/>
                <a:cs typeface="Calibri" panose="020F0502020204030204" pitchFamily="34" charset="0"/>
              </a:rPr>
              <a:t>occurred</a:t>
            </a:r>
            <a:br>
              <a:rPr lang="en-US" altLang="ja-JP" sz="1800" dirty="0">
                <a:latin typeface="Calibri" panose="020F0502020204030204" pitchFamily="34" charset="0"/>
                <a:cs typeface="Calibri" panose="020F0502020204030204" pitchFamily="34" charset="0"/>
              </a:rPr>
            </a:br>
            <a:r>
              <a:rPr lang="en-US" altLang="ja-JP" sz="1800" dirty="0">
                <a:latin typeface="Calibri" panose="020F0502020204030204" pitchFamily="34" charset="0"/>
                <a:cs typeface="Calibri" panose="020F0502020204030204" pitchFamily="34" charset="0"/>
              </a:rPr>
              <a:t>in the USA </a:t>
            </a:r>
            <a:endParaRPr lang="ja-JP" altLang="en-US" dirty="0"/>
          </a:p>
        </p:txBody>
      </p:sp>
      <p:sp>
        <p:nvSpPr>
          <p:cNvPr id="36" name="テキスト ボックス 35">
            <a:extLst>
              <a:ext uri="{FF2B5EF4-FFF2-40B4-BE49-F238E27FC236}">
                <a16:creationId xmlns:a16="http://schemas.microsoft.com/office/drawing/2014/main" id="{7885E54E-DB19-E246-BC34-4052EE8579ED}"/>
              </a:ext>
            </a:extLst>
          </p:cNvPr>
          <p:cNvSpPr txBox="1"/>
          <p:nvPr/>
        </p:nvSpPr>
        <p:spPr>
          <a:xfrm>
            <a:off x="2447076" y="6332144"/>
            <a:ext cx="3279137" cy="369332"/>
          </a:xfrm>
          <a:prstGeom prst="rect">
            <a:avLst/>
          </a:prstGeom>
          <a:solidFill>
            <a:srgbClr val="FFC000"/>
          </a:solidFill>
        </p:spPr>
        <p:txBody>
          <a:bodyPr wrap="square">
            <a:spAutoFit/>
          </a:bodyPr>
          <a:lstStyle/>
          <a:p>
            <a:r>
              <a:rPr lang="en-US" altLang="ja-JP" sz="1800" dirty="0">
                <a:latin typeface="Calibri" panose="020F0502020204030204" pitchFamily="34" charset="0"/>
                <a:cs typeface="Calibri" panose="020F0502020204030204" pitchFamily="34" charset="0"/>
              </a:rPr>
              <a:t>Increase in the USA margin rates </a:t>
            </a:r>
            <a:endParaRPr lang="ja-JP" altLang="en-US" dirty="0"/>
          </a:p>
        </p:txBody>
      </p:sp>
      <p:sp>
        <p:nvSpPr>
          <p:cNvPr id="38" name="テキスト ボックス 37">
            <a:extLst>
              <a:ext uri="{FF2B5EF4-FFF2-40B4-BE49-F238E27FC236}">
                <a16:creationId xmlns:a16="http://schemas.microsoft.com/office/drawing/2014/main" id="{C05950A9-3BDF-E494-A387-6334C17E6FA3}"/>
              </a:ext>
            </a:extLst>
          </p:cNvPr>
          <p:cNvSpPr txBox="1"/>
          <p:nvPr/>
        </p:nvSpPr>
        <p:spPr>
          <a:xfrm>
            <a:off x="1340997" y="4793665"/>
            <a:ext cx="5358567" cy="369332"/>
          </a:xfrm>
          <a:prstGeom prst="rect">
            <a:avLst/>
          </a:prstGeom>
          <a:solidFill>
            <a:srgbClr val="FFC000"/>
          </a:solidFill>
        </p:spPr>
        <p:txBody>
          <a:bodyPr wrap="square">
            <a:spAutoFit/>
          </a:bodyPr>
          <a:lstStyle/>
          <a:p>
            <a:r>
              <a:rPr lang="en-US" altLang="ja-JP" dirty="0">
                <a:latin typeface="Calibri" panose="020F0502020204030204" pitchFamily="34" charset="0"/>
                <a:cs typeface="Calibri" panose="020F0502020204030204" pitchFamily="34" charset="0"/>
              </a:rPr>
              <a:t>Rise in prices of intermediate goods produced in the US </a:t>
            </a:r>
            <a:endParaRPr lang="ja-JP" altLang="en-US" dirty="0"/>
          </a:p>
        </p:txBody>
      </p:sp>
      <p:sp>
        <p:nvSpPr>
          <p:cNvPr id="40" name="テキスト ボックス 39">
            <a:extLst>
              <a:ext uri="{FF2B5EF4-FFF2-40B4-BE49-F238E27FC236}">
                <a16:creationId xmlns:a16="http://schemas.microsoft.com/office/drawing/2014/main" id="{CF8D5106-39F2-7FD7-DA2B-A7B7AE35050C}"/>
              </a:ext>
            </a:extLst>
          </p:cNvPr>
          <p:cNvSpPr txBox="1"/>
          <p:nvPr/>
        </p:nvSpPr>
        <p:spPr>
          <a:xfrm>
            <a:off x="7304469" y="4756471"/>
            <a:ext cx="2774540" cy="369332"/>
          </a:xfrm>
          <a:prstGeom prst="rect">
            <a:avLst/>
          </a:prstGeom>
          <a:solidFill>
            <a:srgbClr val="FFC000"/>
          </a:solidFill>
        </p:spPr>
        <p:txBody>
          <a:bodyPr wrap="square">
            <a:spAutoFit/>
          </a:bodyPr>
          <a:lstStyle/>
          <a:p>
            <a:r>
              <a:rPr lang="en-US" altLang="ja-JP" sz="1800" dirty="0">
                <a:latin typeface="Calibri" panose="020F0502020204030204" pitchFamily="34" charset="0"/>
                <a:cs typeface="Calibri" panose="020F0502020204030204" pitchFamily="34" charset="0"/>
              </a:rPr>
              <a:t>Rise in final product prices</a:t>
            </a:r>
            <a:endParaRPr lang="ja-JP" altLang="en-US" dirty="0"/>
          </a:p>
        </p:txBody>
      </p:sp>
    </p:spTree>
    <p:extLst>
      <p:ext uri="{BB962C8B-B14F-4D97-AF65-F5344CB8AC3E}">
        <p14:creationId xmlns:p14="http://schemas.microsoft.com/office/powerpoint/2010/main" val="608850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ED65A4D-85A6-C057-697C-91C780398FA5}"/>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97FDB89D-0686-0141-D601-413CB5A23DDF}"/>
              </a:ext>
            </a:extLst>
          </p:cNvPr>
          <p:cNvSpPr/>
          <p:nvPr/>
        </p:nvSpPr>
        <p:spPr>
          <a:xfrm>
            <a:off x="0" y="0"/>
            <a:ext cx="12192000" cy="814575"/>
          </a:xfrm>
          <a:prstGeom prst="rect">
            <a:avLst/>
          </a:prstGeom>
          <a:blipFill>
            <a:blip r:embed="rId3"/>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82EE629-8979-2968-03E3-AE119E081795}"/>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B820CAA6-FD74-7E50-3F9D-F9D7037AA0DE}"/>
              </a:ext>
            </a:extLst>
          </p:cNvPr>
          <p:cNvPicPr>
            <a:picLocks noChangeAspect="1"/>
          </p:cNvPicPr>
          <p:nvPr/>
        </p:nvPicPr>
        <p:blipFill>
          <a:blip r:embed="rId4"/>
          <a:stretch>
            <a:fillRect/>
          </a:stretch>
        </p:blipFill>
        <p:spPr>
          <a:xfrm>
            <a:off x="207216" y="1426907"/>
            <a:ext cx="11984784" cy="4300760"/>
          </a:xfrm>
          <a:prstGeom prst="rect">
            <a:avLst/>
          </a:prstGeom>
        </p:spPr>
      </p:pic>
      <p:sp>
        <p:nvSpPr>
          <p:cNvPr id="22" name="テキスト ボックス 21">
            <a:extLst>
              <a:ext uri="{FF2B5EF4-FFF2-40B4-BE49-F238E27FC236}">
                <a16:creationId xmlns:a16="http://schemas.microsoft.com/office/drawing/2014/main" id="{B7F4011F-F828-5F3C-36D5-BF7E1A5BC645}"/>
              </a:ext>
            </a:extLst>
          </p:cNvPr>
          <p:cNvSpPr txBox="1"/>
          <p:nvPr/>
        </p:nvSpPr>
        <p:spPr>
          <a:xfrm>
            <a:off x="166202" y="839553"/>
            <a:ext cx="11685829" cy="954107"/>
          </a:xfrm>
          <a:prstGeom prst="rect">
            <a:avLst/>
          </a:prstGeom>
          <a:noFill/>
        </p:spPr>
        <p:txBody>
          <a:bodyPr wrap="square">
            <a:spAutoFit/>
          </a:bodyPr>
          <a:lstStyle/>
          <a:p>
            <a:r>
              <a:rPr lang="en-US" altLang="ja-JP" sz="2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Countries with relatively high risk are concentrated primarily in Africa and South America</a:t>
            </a:r>
            <a:endParaRPr lang="ja-JP" altLang="en-US" sz="2800" dirty="0"/>
          </a:p>
        </p:txBody>
      </p:sp>
      <p:sp>
        <p:nvSpPr>
          <p:cNvPr id="2" name="タイトル 1">
            <a:extLst>
              <a:ext uri="{FF2B5EF4-FFF2-40B4-BE49-F238E27FC236}">
                <a16:creationId xmlns:a16="http://schemas.microsoft.com/office/drawing/2014/main" id="{4C308AF6-5396-2F68-B65B-AD8C573F3334}"/>
              </a:ext>
            </a:extLst>
          </p:cNvPr>
          <p:cNvSpPr txBox="1">
            <a:spLocks/>
          </p:cNvSpPr>
          <p:nvPr/>
        </p:nvSpPr>
        <p:spPr>
          <a:xfrm>
            <a:off x="125189" y="64134"/>
            <a:ext cx="12066811"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Results: </a:t>
            </a:r>
            <a:r>
              <a:rPr lang="en-US" altLang="ja-JP" sz="3200" b="1" i="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Cargo theft risk index </a:t>
            </a:r>
            <a:endParaRPr lang="ja-JP" altLang="en-US" sz="3200" b="1" i="1" dirty="0">
              <a:latin typeface="Calibri" panose="020F0502020204030204" pitchFamily="34" charset="0"/>
              <a:ea typeface="ＭＳ Ｐゴシック" panose="020B0600070205080204" pitchFamily="50" charset="-128"/>
              <a:cs typeface="Calibri" panose="020F0502020204030204" pitchFamily="34" charset="0"/>
            </a:endParaRPr>
          </a:p>
        </p:txBody>
      </p:sp>
    </p:spTree>
    <p:extLst>
      <p:ext uri="{BB962C8B-B14F-4D97-AF65-F5344CB8AC3E}">
        <p14:creationId xmlns:p14="http://schemas.microsoft.com/office/powerpoint/2010/main" val="2593991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6176C-4BF9-6EDC-2BAA-FFD151D1ABE6}"/>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8C5098-86F5-7BD7-BF32-E01F539FD808}"/>
              </a:ext>
            </a:extLst>
          </p:cNvPr>
          <p:cNvSpPr/>
          <p:nvPr/>
        </p:nvSpPr>
        <p:spPr>
          <a:xfrm>
            <a:off x="0" y="0"/>
            <a:ext cx="12192000" cy="814575"/>
          </a:xfrm>
          <a:prstGeom prst="rect">
            <a:avLst/>
          </a:prstGeom>
          <a:blipFill>
            <a:blip r:embed="rId3"/>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7A28C5C6-4F74-80DD-1BA2-65AB7F23096B}"/>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A6709BF4-3E27-0FAA-BACB-377A745AA5A6}"/>
              </a:ext>
            </a:extLst>
          </p:cNvPr>
          <p:cNvSpPr>
            <a:spLocks noGrp="1"/>
          </p:cNvSpPr>
          <p:nvPr>
            <p:ph type="sldNum" sz="quarter" idx="12"/>
          </p:nvPr>
        </p:nvSpPr>
        <p:spPr/>
        <p:txBody>
          <a:bodyPr/>
          <a:lstStyle/>
          <a:p>
            <a:fld id="{06B91B22-E78C-4FFC-92A1-3DDA5B3A2218}" type="slidenum">
              <a:rPr kumimoji="1" lang="ja-JP" altLang="en-US" smtClean="0"/>
              <a:t>24</a:t>
            </a:fld>
            <a:endParaRPr kumimoji="1" lang="ja-JP" altLang="en-US"/>
          </a:p>
        </p:txBody>
      </p:sp>
      <p:sp>
        <p:nvSpPr>
          <p:cNvPr id="12" name="タイトル 1">
            <a:extLst>
              <a:ext uri="{FF2B5EF4-FFF2-40B4-BE49-F238E27FC236}">
                <a16:creationId xmlns:a16="http://schemas.microsoft.com/office/drawing/2014/main" id="{C43525EF-0B78-7045-E1A9-8F7E80481C1D}"/>
              </a:ext>
            </a:extLst>
          </p:cNvPr>
          <p:cNvSpPr txBox="1">
            <a:spLocks/>
          </p:cNvSpPr>
          <p:nvPr/>
        </p:nvSpPr>
        <p:spPr>
          <a:xfrm>
            <a:off x="62594" y="64134"/>
            <a:ext cx="12066811"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Introduction:</a:t>
            </a:r>
            <a:r>
              <a:rPr lang="ja-JP" altLang="en-US" sz="3600" dirty="0">
                <a:latin typeface="Calibri" panose="020F0502020204030204" pitchFamily="34" charset="0"/>
                <a:ea typeface="Calibri" panose="020F0502020204030204" pitchFamily="34" charset="0"/>
                <a:cs typeface="Calibri" panose="020F0502020204030204" pitchFamily="34" charset="0"/>
              </a:rPr>
              <a:t> </a:t>
            </a:r>
            <a:r>
              <a:rPr lang="en-US" altLang="ja-JP" sz="3200" b="1" i="1" dirty="0">
                <a:latin typeface="Calibri" panose="020F0502020204030204" pitchFamily="34" charset="0"/>
                <a:ea typeface="Calibri" panose="020F0502020204030204" pitchFamily="34" charset="0"/>
                <a:cs typeface="Calibri" panose="020F0502020204030204" pitchFamily="34" charset="0"/>
              </a:rPr>
              <a:t>Forms</a:t>
            </a:r>
            <a:r>
              <a:rPr lang="en-US" altLang="ja-JP" sz="3600" dirty="0">
                <a:latin typeface="Calibri" panose="020F0502020204030204" pitchFamily="34" charset="0"/>
                <a:ea typeface="Calibri" panose="020F0502020204030204" pitchFamily="34" charset="0"/>
                <a:cs typeface="Calibri" panose="020F0502020204030204" pitchFamily="34" charset="0"/>
              </a:rPr>
              <a:t> </a:t>
            </a:r>
            <a:r>
              <a:rPr lang="en-US" altLang="ja-JP" sz="3200" b="1" i="1" dirty="0">
                <a:latin typeface="Calibri" panose="020F0502020204030204" pitchFamily="34" charset="0"/>
                <a:ea typeface="Calibri" panose="020F0502020204030204" pitchFamily="34" charset="0"/>
                <a:cs typeface="Calibri" panose="020F0502020204030204" pitchFamily="34" charset="0"/>
              </a:rPr>
              <a:t>of cargo theft in global supply chains</a:t>
            </a:r>
            <a:endParaRPr lang="ja-JP" altLang="en-US" sz="3200" b="1" i="1"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4" name="吹き出し: 角を丸めた四角形 13">
            <a:extLst>
              <a:ext uri="{FF2B5EF4-FFF2-40B4-BE49-F238E27FC236}">
                <a16:creationId xmlns:a16="http://schemas.microsoft.com/office/drawing/2014/main" id="{B3162379-C28F-A7AF-1F9B-7DF9DBA4E19D}"/>
              </a:ext>
            </a:extLst>
          </p:cNvPr>
          <p:cNvSpPr/>
          <p:nvPr/>
        </p:nvSpPr>
        <p:spPr>
          <a:xfrm>
            <a:off x="72321" y="3587310"/>
            <a:ext cx="2558051" cy="670765"/>
          </a:xfrm>
          <a:prstGeom prst="wedgeRoundRectCallout">
            <a:avLst>
              <a:gd name="adj1" fmla="val -13385"/>
              <a:gd name="adj2" fmla="val -83152"/>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1" name="グループ化 40">
            <a:extLst>
              <a:ext uri="{FF2B5EF4-FFF2-40B4-BE49-F238E27FC236}">
                <a16:creationId xmlns:a16="http://schemas.microsoft.com/office/drawing/2014/main" id="{C7C3B437-1DBE-AFE9-B993-9CFE83DF3B4E}"/>
              </a:ext>
            </a:extLst>
          </p:cNvPr>
          <p:cNvGrpSpPr/>
          <p:nvPr/>
        </p:nvGrpSpPr>
        <p:grpSpPr>
          <a:xfrm>
            <a:off x="922073" y="1788596"/>
            <a:ext cx="10347852" cy="1591683"/>
            <a:chOff x="454790" y="1545458"/>
            <a:chExt cx="10347852" cy="1591683"/>
          </a:xfrm>
        </p:grpSpPr>
        <p:pic>
          <p:nvPicPr>
            <p:cNvPr id="20" name="図 19" descr="図形&#10;&#10;AI 生成コンテンツは誤りを含む可能性があります。">
              <a:extLst>
                <a:ext uri="{FF2B5EF4-FFF2-40B4-BE49-F238E27FC236}">
                  <a16:creationId xmlns:a16="http://schemas.microsoft.com/office/drawing/2014/main" id="{B5D86EB6-4DF0-164B-EBE4-9F9F61088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83" y="1752558"/>
              <a:ext cx="696882" cy="783886"/>
            </a:xfrm>
            <a:prstGeom prst="rect">
              <a:avLst/>
            </a:prstGeom>
          </p:spPr>
        </p:pic>
        <p:sp>
          <p:nvSpPr>
            <p:cNvPr id="6" name="楕円 5">
              <a:extLst>
                <a:ext uri="{FF2B5EF4-FFF2-40B4-BE49-F238E27FC236}">
                  <a16:creationId xmlns:a16="http://schemas.microsoft.com/office/drawing/2014/main" id="{FA4FF7E1-42C4-F499-9C95-3186BAC8FBAA}"/>
                </a:ext>
              </a:extLst>
            </p:cNvPr>
            <p:cNvSpPr/>
            <p:nvPr/>
          </p:nvSpPr>
          <p:spPr>
            <a:xfrm>
              <a:off x="7162856" y="2771847"/>
              <a:ext cx="331470" cy="33147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A8111E5E-612F-3309-4982-2BC69C26929A}"/>
                </a:ext>
              </a:extLst>
            </p:cNvPr>
            <p:cNvSpPr/>
            <p:nvPr/>
          </p:nvSpPr>
          <p:spPr>
            <a:xfrm>
              <a:off x="5415586" y="2801365"/>
              <a:ext cx="331470" cy="33147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13C2C344-E630-DF48-C751-AFEBE803643E}"/>
                </a:ext>
              </a:extLst>
            </p:cNvPr>
            <p:cNvCxnSpPr>
              <a:cxnSpLocks/>
            </p:cNvCxnSpPr>
            <p:nvPr/>
          </p:nvCxnSpPr>
          <p:spPr>
            <a:xfrm flipV="1">
              <a:off x="454790" y="2965976"/>
              <a:ext cx="10065163" cy="13765"/>
            </a:xfrm>
            <a:prstGeom prst="line">
              <a:avLst/>
            </a:prstGeom>
          </p:spPr>
          <p:style>
            <a:lnRef idx="2">
              <a:schemeClr val="accent1"/>
            </a:lnRef>
            <a:fillRef idx="0">
              <a:schemeClr val="accent1"/>
            </a:fillRef>
            <a:effectRef idx="1">
              <a:schemeClr val="accent1"/>
            </a:effectRef>
            <a:fontRef idx="minor">
              <a:schemeClr val="tx1"/>
            </a:fontRef>
          </p:style>
        </p:cxnSp>
        <p:sp>
          <p:nvSpPr>
            <p:cNvPr id="15" name="楕円 14">
              <a:extLst>
                <a:ext uri="{FF2B5EF4-FFF2-40B4-BE49-F238E27FC236}">
                  <a16:creationId xmlns:a16="http://schemas.microsoft.com/office/drawing/2014/main" id="{EA973383-1D4A-98E7-E384-E0AE1D9CA842}"/>
                </a:ext>
              </a:extLst>
            </p:cNvPr>
            <p:cNvSpPr/>
            <p:nvPr/>
          </p:nvSpPr>
          <p:spPr>
            <a:xfrm>
              <a:off x="665072" y="2788728"/>
              <a:ext cx="331470" cy="33147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95919F70-2A20-BC72-35BA-2F6362FDBFBE}"/>
                </a:ext>
              </a:extLst>
            </p:cNvPr>
            <p:cNvSpPr/>
            <p:nvPr/>
          </p:nvSpPr>
          <p:spPr>
            <a:xfrm>
              <a:off x="10275518" y="2778289"/>
              <a:ext cx="331470" cy="33147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88D89E5B-80DE-DB38-BB70-F9DCFB87E8BF}"/>
                </a:ext>
              </a:extLst>
            </p:cNvPr>
            <p:cNvSpPr/>
            <p:nvPr/>
          </p:nvSpPr>
          <p:spPr>
            <a:xfrm>
              <a:off x="3809800" y="2778289"/>
              <a:ext cx="331470" cy="33147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descr="図形&#10;&#10;AI 生成コンテンツは誤りを含む可能性があります。">
              <a:extLst>
                <a:ext uri="{FF2B5EF4-FFF2-40B4-BE49-F238E27FC236}">
                  <a16:creationId xmlns:a16="http://schemas.microsoft.com/office/drawing/2014/main" id="{BBC105F6-AE15-4E8D-F9C2-3B036C9B3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9864" y="1746244"/>
              <a:ext cx="722778" cy="813015"/>
            </a:xfrm>
            <a:prstGeom prst="rect">
              <a:avLst/>
            </a:prstGeom>
          </p:spPr>
        </p:pic>
        <p:pic>
          <p:nvPicPr>
            <p:cNvPr id="21" name="図 20" descr="グラフィカル ユーザー インターフェイス&#10;&#10;AI 生成コンテンツは誤りを含む可能性があります。">
              <a:extLst>
                <a:ext uri="{FF2B5EF4-FFF2-40B4-BE49-F238E27FC236}">
                  <a16:creationId xmlns:a16="http://schemas.microsoft.com/office/drawing/2014/main" id="{E63A9776-92FD-CC25-4EF5-9C307AE3BC5E}"/>
                </a:ext>
              </a:extLst>
            </p:cNvPr>
            <p:cNvPicPr>
              <a:picLocks noChangeAspect="1"/>
            </p:cNvPicPr>
            <p:nvPr/>
          </p:nvPicPr>
          <p:blipFill>
            <a:blip r:embed="rId5">
              <a:extLst>
                <a:ext uri="{28A0092B-C50C-407E-A947-70E740481C1C}">
                  <a14:useLocalDpi xmlns:a14="http://schemas.microsoft.com/office/drawing/2010/main" val="0"/>
                </a:ext>
              </a:extLst>
            </a:blip>
            <a:srcRect l="30898" t="69892"/>
            <a:stretch>
              <a:fillRect/>
            </a:stretch>
          </p:blipFill>
          <p:spPr>
            <a:xfrm>
              <a:off x="1644723" y="1919553"/>
              <a:ext cx="1504442" cy="655494"/>
            </a:xfrm>
            <a:prstGeom prst="rect">
              <a:avLst/>
            </a:prstGeom>
          </p:spPr>
        </p:pic>
        <p:pic>
          <p:nvPicPr>
            <p:cNvPr id="26" name="図 25" descr="グラフィカル ユーザー インターフェイス&#10;&#10;AI 生成コンテンツは誤りを含む可能性があります。">
              <a:extLst>
                <a:ext uri="{FF2B5EF4-FFF2-40B4-BE49-F238E27FC236}">
                  <a16:creationId xmlns:a16="http://schemas.microsoft.com/office/drawing/2014/main" id="{29E67298-D445-D431-FA56-6ECF6EE28D13}"/>
                </a:ext>
              </a:extLst>
            </p:cNvPr>
            <p:cNvPicPr>
              <a:picLocks noChangeAspect="1"/>
            </p:cNvPicPr>
            <p:nvPr/>
          </p:nvPicPr>
          <p:blipFill>
            <a:blip r:embed="rId6">
              <a:extLst>
                <a:ext uri="{28A0092B-C50C-407E-A947-70E740481C1C}">
                  <a14:useLocalDpi xmlns:a14="http://schemas.microsoft.com/office/drawing/2010/main" val="0"/>
                </a:ext>
              </a:extLst>
            </a:blip>
            <a:srcRect l="37059" b="70862"/>
            <a:stretch>
              <a:fillRect/>
            </a:stretch>
          </p:blipFill>
          <p:spPr>
            <a:xfrm>
              <a:off x="4742133" y="1790014"/>
              <a:ext cx="1735554" cy="803469"/>
            </a:xfrm>
            <a:prstGeom prst="rect">
              <a:avLst/>
            </a:prstGeom>
          </p:spPr>
        </p:pic>
        <p:pic>
          <p:nvPicPr>
            <p:cNvPr id="29" name="図 28" descr="グラフィカル ユーザー インターフェイス&#10;&#10;AI 生成コンテンツは誤りを含む可能性があります。">
              <a:extLst>
                <a:ext uri="{FF2B5EF4-FFF2-40B4-BE49-F238E27FC236}">
                  <a16:creationId xmlns:a16="http://schemas.microsoft.com/office/drawing/2014/main" id="{33EC04CE-91A1-B750-C963-38BD93B1E0C8}"/>
                </a:ext>
              </a:extLst>
            </p:cNvPr>
            <p:cNvPicPr>
              <a:picLocks noChangeAspect="1"/>
            </p:cNvPicPr>
            <p:nvPr/>
          </p:nvPicPr>
          <p:blipFill>
            <a:blip r:embed="rId6">
              <a:extLst>
                <a:ext uri="{28A0092B-C50C-407E-A947-70E740481C1C}">
                  <a14:useLocalDpi xmlns:a14="http://schemas.microsoft.com/office/drawing/2010/main" val="0"/>
                </a:ext>
              </a:extLst>
            </a:blip>
            <a:srcRect t="31292" r="57711" b="33440"/>
            <a:stretch>
              <a:fillRect/>
            </a:stretch>
          </p:blipFill>
          <p:spPr>
            <a:xfrm>
              <a:off x="3174943" y="1545458"/>
              <a:ext cx="1516617" cy="1264847"/>
            </a:xfrm>
            <a:prstGeom prst="rect">
              <a:avLst/>
            </a:prstGeom>
          </p:spPr>
        </p:pic>
        <p:pic>
          <p:nvPicPr>
            <p:cNvPr id="32" name="図 31" descr="ゲームの画面&#10;&#10;AI 生成コンテンツは誤りを含む可能性があります。">
              <a:extLst>
                <a:ext uri="{FF2B5EF4-FFF2-40B4-BE49-F238E27FC236}">
                  <a16:creationId xmlns:a16="http://schemas.microsoft.com/office/drawing/2014/main" id="{5A5F34DB-E3DC-BF0F-6208-2A28756C645B}"/>
                </a:ext>
              </a:extLst>
            </p:cNvPr>
            <p:cNvPicPr>
              <a:picLocks noChangeAspect="1"/>
            </p:cNvPicPr>
            <p:nvPr/>
          </p:nvPicPr>
          <p:blipFill>
            <a:blip r:embed="rId7">
              <a:extLst>
                <a:ext uri="{28A0092B-C50C-407E-A947-70E740481C1C}">
                  <a14:useLocalDpi xmlns:a14="http://schemas.microsoft.com/office/drawing/2010/main" val="0"/>
                </a:ext>
              </a:extLst>
            </a:blip>
            <a:srcRect l="48203" t="68195"/>
            <a:stretch>
              <a:fillRect/>
            </a:stretch>
          </p:blipFill>
          <p:spPr>
            <a:xfrm>
              <a:off x="8291704" y="1707103"/>
              <a:ext cx="1630147" cy="1000981"/>
            </a:xfrm>
            <a:prstGeom prst="rect">
              <a:avLst/>
            </a:prstGeom>
          </p:spPr>
        </p:pic>
        <p:pic>
          <p:nvPicPr>
            <p:cNvPr id="36" name="図 35" descr="グラフィカル ユーザー インターフェイス&#10;&#10;AI 生成コンテンツは誤りを含む可能性があります。">
              <a:extLst>
                <a:ext uri="{FF2B5EF4-FFF2-40B4-BE49-F238E27FC236}">
                  <a16:creationId xmlns:a16="http://schemas.microsoft.com/office/drawing/2014/main" id="{3B67102D-4D15-2FFF-85B3-2CD39220CFC2}"/>
                </a:ext>
              </a:extLst>
            </p:cNvPr>
            <p:cNvPicPr>
              <a:picLocks noChangeAspect="1"/>
            </p:cNvPicPr>
            <p:nvPr/>
          </p:nvPicPr>
          <p:blipFill>
            <a:blip r:embed="rId5">
              <a:extLst>
                <a:ext uri="{28A0092B-C50C-407E-A947-70E740481C1C}">
                  <a14:useLocalDpi xmlns:a14="http://schemas.microsoft.com/office/drawing/2010/main" val="0"/>
                </a:ext>
              </a:extLst>
            </a:blip>
            <a:srcRect l="30898" t="69892"/>
            <a:stretch>
              <a:fillRect/>
            </a:stretch>
          </p:blipFill>
          <p:spPr>
            <a:xfrm>
              <a:off x="6536999" y="1955988"/>
              <a:ext cx="1504442" cy="655494"/>
            </a:xfrm>
            <a:prstGeom prst="rect">
              <a:avLst/>
            </a:prstGeom>
          </p:spPr>
        </p:pic>
        <p:sp>
          <p:nvSpPr>
            <p:cNvPr id="38" name="楕円 37">
              <a:extLst>
                <a:ext uri="{FF2B5EF4-FFF2-40B4-BE49-F238E27FC236}">
                  <a16:creationId xmlns:a16="http://schemas.microsoft.com/office/drawing/2014/main" id="{F53FA625-86AC-ED46-70E8-81CA2B64FF9B}"/>
                </a:ext>
              </a:extLst>
            </p:cNvPr>
            <p:cNvSpPr/>
            <p:nvPr/>
          </p:nvSpPr>
          <p:spPr>
            <a:xfrm>
              <a:off x="2163089" y="2771847"/>
              <a:ext cx="331470" cy="33147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CD92FC34-8FA2-64EA-C0AE-ADFCF2734644}"/>
                </a:ext>
              </a:extLst>
            </p:cNvPr>
            <p:cNvSpPr/>
            <p:nvPr/>
          </p:nvSpPr>
          <p:spPr>
            <a:xfrm>
              <a:off x="8845163" y="2805671"/>
              <a:ext cx="331470" cy="33147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テキスト ボックス 42">
            <a:extLst>
              <a:ext uri="{FF2B5EF4-FFF2-40B4-BE49-F238E27FC236}">
                <a16:creationId xmlns:a16="http://schemas.microsoft.com/office/drawing/2014/main" id="{72F7308E-BCD2-7E6C-F174-44F51D60D182}"/>
              </a:ext>
            </a:extLst>
          </p:cNvPr>
          <p:cNvSpPr txBox="1"/>
          <p:nvPr/>
        </p:nvSpPr>
        <p:spPr>
          <a:xfrm>
            <a:off x="112595" y="3700949"/>
            <a:ext cx="2477501" cy="461665"/>
          </a:xfrm>
          <a:prstGeom prst="rect">
            <a:avLst/>
          </a:prstGeom>
          <a:noFill/>
        </p:spPr>
        <p:txBody>
          <a:bodyPr wrap="square">
            <a:spAutoFit/>
          </a:bodyPr>
          <a:lstStyle/>
          <a:p>
            <a:r>
              <a:rPr lang="en-US" altLang="ja-JP" sz="2400" dirty="0">
                <a:latin typeface="Calibri" panose="020F0502020204030204" pitchFamily="34" charset="0"/>
                <a:ea typeface="Calibri" panose="020F0502020204030204" pitchFamily="34" charset="0"/>
                <a:cs typeface="Calibri" panose="020F0502020204030204" pitchFamily="34" charset="0"/>
              </a:rPr>
              <a:t>Theft from facility</a:t>
            </a:r>
            <a:endParaRPr lang="ja-JP" altLang="en-US" sz="2400" dirty="0">
              <a:latin typeface="Calibri" panose="020F0502020204030204" pitchFamily="34" charset="0"/>
              <a:cs typeface="Calibri" panose="020F0502020204030204" pitchFamily="34" charset="0"/>
            </a:endParaRPr>
          </a:p>
        </p:txBody>
      </p:sp>
      <p:sp>
        <p:nvSpPr>
          <p:cNvPr id="46" name="吹き出し: 角を丸めた四角形 45">
            <a:extLst>
              <a:ext uri="{FF2B5EF4-FFF2-40B4-BE49-F238E27FC236}">
                <a16:creationId xmlns:a16="http://schemas.microsoft.com/office/drawing/2014/main" id="{88B271D3-9871-8C9D-E7E5-E0BC1C83BDFA}"/>
              </a:ext>
            </a:extLst>
          </p:cNvPr>
          <p:cNvSpPr/>
          <p:nvPr/>
        </p:nvSpPr>
        <p:spPr>
          <a:xfrm>
            <a:off x="1836668" y="1424165"/>
            <a:ext cx="2981832" cy="565871"/>
          </a:xfrm>
          <a:prstGeom prst="wedgeRoundRectCallout">
            <a:avLst>
              <a:gd name="adj1" fmla="val -22999"/>
              <a:gd name="adj2" fmla="val 77289"/>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テキスト ボックス 49">
            <a:extLst>
              <a:ext uri="{FF2B5EF4-FFF2-40B4-BE49-F238E27FC236}">
                <a16:creationId xmlns:a16="http://schemas.microsoft.com/office/drawing/2014/main" id="{B977E34B-7713-4650-FC7B-D89041286291}"/>
              </a:ext>
            </a:extLst>
          </p:cNvPr>
          <p:cNvSpPr txBox="1"/>
          <p:nvPr/>
        </p:nvSpPr>
        <p:spPr>
          <a:xfrm>
            <a:off x="1942285" y="1454527"/>
            <a:ext cx="2941951" cy="461665"/>
          </a:xfrm>
          <a:prstGeom prst="rect">
            <a:avLst/>
          </a:prstGeom>
          <a:noFill/>
        </p:spPr>
        <p:txBody>
          <a:bodyPr wrap="square">
            <a:spAutoFit/>
          </a:bodyPr>
          <a:lstStyle/>
          <a:p>
            <a:r>
              <a:rPr lang="en-US" altLang="ja-JP" sz="2400" dirty="0">
                <a:latin typeface="Calibri" panose="020F0502020204030204" pitchFamily="34" charset="0"/>
                <a:ea typeface="Calibri" panose="020F0502020204030204" pitchFamily="34" charset="0"/>
                <a:cs typeface="Calibri" panose="020F0502020204030204" pitchFamily="34" charset="0"/>
              </a:rPr>
              <a:t>Theft from/of vehicle</a:t>
            </a:r>
            <a:endParaRPr lang="ja-JP" altLang="en-US" sz="2400" dirty="0">
              <a:latin typeface="Calibri" panose="020F0502020204030204" pitchFamily="34" charset="0"/>
              <a:cs typeface="Calibri" panose="020F0502020204030204" pitchFamily="34" charset="0"/>
            </a:endParaRPr>
          </a:p>
        </p:txBody>
      </p:sp>
      <p:sp>
        <p:nvSpPr>
          <p:cNvPr id="51" name="吹き出し: 角を丸めた四角形 50">
            <a:extLst>
              <a:ext uri="{FF2B5EF4-FFF2-40B4-BE49-F238E27FC236}">
                <a16:creationId xmlns:a16="http://schemas.microsoft.com/office/drawing/2014/main" id="{AF1020D2-D266-4747-5D14-455B509C7203}"/>
              </a:ext>
            </a:extLst>
          </p:cNvPr>
          <p:cNvSpPr/>
          <p:nvPr/>
        </p:nvSpPr>
        <p:spPr>
          <a:xfrm>
            <a:off x="3479203" y="3573720"/>
            <a:ext cx="3291248" cy="630467"/>
          </a:xfrm>
          <a:prstGeom prst="wedgeRoundRectCallout">
            <a:avLst>
              <a:gd name="adj1" fmla="val -23474"/>
              <a:gd name="adj2" fmla="val -81653"/>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テキスト ボックス 51">
            <a:extLst>
              <a:ext uri="{FF2B5EF4-FFF2-40B4-BE49-F238E27FC236}">
                <a16:creationId xmlns:a16="http://schemas.microsoft.com/office/drawing/2014/main" id="{6B936F43-8FA3-A0DB-0164-8945EDCB3DF6}"/>
              </a:ext>
            </a:extLst>
          </p:cNvPr>
          <p:cNvSpPr txBox="1"/>
          <p:nvPr/>
        </p:nvSpPr>
        <p:spPr>
          <a:xfrm>
            <a:off x="3601016" y="3674832"/>
            <a:ext cx="3169435" cy="461665"/>
          </a:xfrm>
          <a:prstGeom prst="rect">
            <a:avLst/>
          </a:prstGeom>
          <a:noFill/>
        </p:spPr>
        <p:txBody>
          <a:bodyPr wrap="square">
            <a:spAutoFit/>
          </a:bodyPr>
          <a:lstStyle/>
          <a:p>
            <a:r>
              <a:rPr lang="en-US" altLang="ja-JP" sz="2400" dirty="0">
                <a:latin typeface="Calibri" panose="020F0502020204030204" pitchFamily="34" charset="0"/>
                <a:ea typeface="Calibri" panose="020F0502020204030204" pitchFamily="34" charset="0"/>
                <a:cs typeface="Calibri" panose="020F0502020204030204" pitchFamily="34" charset="0"/>
              </a:rPr>
              <a:t>Theft from/of container</a:t>
            </a:r>
            <a:endParaRPr lang="ja-JP" altLang="en-US" sz="2400" dirty="0">
              <a:latin typeface="Calibri" panose="020F0502020204030204" pitchFamily="34" charset="0"/>
              <a:cs typeface="Calibri" panose="020F0502020204030204" pitchFamily="34" charset="0"/>
            </a:endParaRPr>
          </a:p>
        </p:txBody>
      </p:sp>
      <p:sp>
        <p:nvSpPr>
          <p:cNvPr id="55" name="吹き出し: 角を丸めた四角形 54">
            <a:extLst>
              <a:ext uri="{FF2B5EF4-FFF2-40B4-BE49-F238E27FC236}">
                <a16:creationId xmlns:a16="http://schemas.microsoft.com/office/drawing/2014/main" id="{248747BC-543B-6868-DD65-DCD86C5E49F5}"/>
              </a:ext>
            </a:extLst>
          </p:cNvPr>
          <p:cNvSpPr/>
          <p:nvPr/>
        </p:nvSpPr>
        <p:spPr>
          <a:xfrm>
            <a:off x="7821326" y="1140340"/>
            <a:ext cx="2921476" cy="662795"/>
          </a:xfrm>
          <a:prstGeom prst="wedgeRoundRectCallout">
            <a:avLst>
              <a:gd name="adj1" fmla="val -19619"/>
              <a:gd name="adj2" fmla="val 81968"/>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テキスト ボックス 55">
            <a:extLst>
              <a:ext uri="{FF2B5EF4-FFF2-40B4-BE49-F238E27FC236}">
                <a16:creationId xmlns:a16="http://schemas.microsoft.com/office/drawing/2014/main" id="{BDF4A144-40F1-10B5-EB6C-04386E46A30C}"/>
              </a:ext>
            </a:extLst>
          </p:cNvPr>
          <p:cNvSpPr txBox="1"/>
          <p:nvPr/>
        </p:nvSpPr>
        <p:spPr>
          <a:xfrm>
            <a:off x="8037678" y="1242461"/>
            <a:ext cx="2488771" cy="461665"/>
          </a:xfrm>
          <a:prstGeom prst="rect">
            <a:avLst/>
          </a:prstGeom>
          <a:noFill/>
        </p:spPr>
        <p:txBody>
          <a:bodyPr wrap="square">
            <a:spAutoFit/>
          </a:bodyPr>
          <a:lstStyle/>
          <a:p>
            <a:r>
              <a:rPr lang="en-US" altLang="ja-JP" sz="2400" dirty="0">
                <a:latin typeface="Calibri" panose="020F0502020204030204" pitchFamily="34" charset="0"/>
                <a:ea typeface="Calibri" panose="020F0502020204030204" pitchFamily="34" charset="0"/>
                <a:cs typeface="Calibri" panose="020F0502020204030204" pitchFamily="34" charset="0"/>
              </a:rPr>
              <a:t>Theft from facility</a:t>
            </a:r>
            <a:endParaRPr lang="ja-JP" altLang="en-US" sz="2400" dirty="0">
              <a:latin typeface="Calibri" panose="020F0502020204030204" pitchFamily="34" charset="0"/>
              <a:cs typeface="Calibri" panose="020F0502020204030204" pitchFamily="34" charset="0"/>
            </a:endParaRPr>
          </a:p>
        </p:txBody>
      </p:sp>
      <p:sp>
        <p:nvSpPr>
          <p:cNvPr id="57" name="テキスト ボックス 56">
            <a:extLst>
              <a:ext uri="{FF2B5EF4-FFF2-40B4-BE49-F238E27FC236}">
                <a16:creationId xmlns:a16="http://schemas.microsoft.com/office/drawing/2014/main" id="{F12E04CA-6A98-7EE1-5217-28A7BE8C6B0E}"/>
              </a:ext>
            </a:extLst>
          </p:cNvPr>
          <p:cNvSpPr txBox="1"/>
          <p:nvPr/>
        </p:nvSpPr>
        <p:spPr>
          <a:xfrm>
            <a:off x="258699" y="4676080"/>
            <a:ext cx="3924194" cy="523220"/>
          </a:xfrm>
          <a:prstGeom prst="rect">
            <a:avLst/>
          </a:prstGeom>
          <a:noFill/>
        </p:spPr>
        <p:txBody>
          <a:bodyPr wrap="square">
            <a:spAutoFit/>
          </a:bodyPr>
          <a:lstStyle/>
          <a:p>
            <a:r>
              <a:rPr lang="en-US" altLang="ja-JP" sz="2800" b="1" i="1" dirty="0">
                <a:latin typeface="Calibri" panose="020F0502020204030204" pitchFamily="34" charset="0"/>
                <a:ea typeface="Calibri" panose="020F0502020204030204" pitchFamily="34" charset="0"/>
                <a:cs typeface="Calibri" panose="020F0502020204030204" pitchFamily="34" charset="0"/>
              </a:rPr>
              <a:t>Top commodities stolen</a:t>
            </a:r>
            <a:endParaRPr lang="ja-JP" altLang="en-US" sz="2800" b="1" i="1" dirty="0">
              <a:latin typeface="Calibri" panose="020F0502020204030204" pitchFamily="34" charset="0"/>
              <a:cs typeface="Calibri" panose="020F0502020204030204" pitchFamily="34" charset="0"/>
            </a:endParaRPr>
          </a:p>
        </p:txBody>
      </p:sp>
      <p:sp>
        <p:nvSpPr>
          <p:cNvPr id="58" name="テキスト ボックス 57">
            <a:extLst>
              <a:ext uri="{FF2B5EF4-FFF2-40B4-BE49-F238E27FC236}">
                <a16:creationId xmlns:a16="http://schemas.microsoft.com/office/drawing/2014/main" id="{B398E9B6-255D-E2C0-DB65-CA9C52C41E67}"/>
              </a:ext>
            </a:extLst>
          </p:cNvPr>
          <p:cNvSpPr txBox="1"/>
          <p:nvPr/>
        </p:nvSpPr>
        <p:spPr>
          <a:xfrm>
            <a:off x="400632" y="5090392"/>
            <a:ext cx="10854546" cy="1318181"/>
          </a:xfrm>
          <a:prstGeom prst="rect">
            <a:avLst/>
          </a:prstGeom>
          <a:noFill/>
        </p:spPr>
        <p:txBody>
          <a:bodyPr wrap="square">
            <a:spAutoFit/>
          </a:bodyPr>
          <a:lstStyle/>
          <a:p>
            <a:pPr>
              <a:lnSpc>
                <a:spcPct val="150000"/>
              </a:lnSpc>
            </a:pPr>
            <a:r>
              <a:rPr lang="en-US" altLang="ja-JP" sz="2800" dirty="0">
                <a:latin typeface="Calibri" panose="020F0502020204030204" pitchFamily="34" charset="0"/>
                <a:ea typeface="Calibri" panose="020F0502020204030204" pitchFamily="34" charset="0"/>
                <a:cs typeface="Calibri" panose="020F0502020204030204" pitchFamily="34" charset="0"/>
              </a:rPr>
              <a:t>1. Food and beverage (21%), 2. Agriculture (10%), 3. Electronics (10%), </a:t>
            </a:r>
            <a:br>
              <a:rPr lang="en-US" altLang="ja-JP" sz="2800" dirty="0">
                <a:latin typeface="Calibri" panose="020F0502020204030204" pitchFamily="34" charset="0"/>
                <a:ea typeface="Calibri" panose="020F0502020204030204" pitchFamily="34" charset="0"/>
                <a:cs typeface="Calibri" panose="020F0502020204030204" pitchFamily="34" charset="0"/>
              </a:rPr>
            </a:br>
            <a:r>
              <a:rPr lang="en-US" altLang="ja-JP" sz="2800" dirty="0">
                <a:latin typeface="Calibri" panose="020F0502020204030204" pitchFamily="34" charset="0"/>
                <a:ea typeface="Calibri" panose="020F0502020204030204" pitchFamily="34" charset="0"/>
                <a:cs typeface="Calibri" panose="020F0502020204030204" pitchFamily="34" charset="0"/>
              </a:rPr>
              <a:t>4. Fuel (8%), 5. Metal (7%), 6. Automotive (7%), Others (38%) </a:t>
            </a:r>
            <a:endParaRPr lang="ja-JP" altLang="en-US" sz="2800" dirty="0">
              <a:latin typeface="Calibri" panose="020F0502020204030204" pitchFamily="34" charset="0"/>
              <a:cs typeface="Calibri" panose="020F0502020204030204" pitchFamily="34" charset="0"/>
            </a:endParaRPr>
          </a:p>
        </p:txBody>
      </p:sp>
      <p:sp>
        <p:nvSpPr>
          <p:cNvPr id="59" name="テキスト ボックス 58">
            <a:extLst>
              <a:ext uri="{FF2B5EF4-FFF2-40B4-BE49-F238E27FC236}">
                <a16:creationId xmlns:a16="http://schemas.microsoft.com/office/drawing/2014/main" id="{E97ADF7F-71E0-86A2-9101-9EC35728E048}"/>
              </a:ext>
            </a:extLst>
          </p:cNvPr>
          <p:cNvSpPr txBox="1"/>
          <p:nvPr/>
        </p:nvSpPr>
        <p:spPr>
          <a:xfrm>
            <a:off x="149909" y="802004"/>
            <a:ext cx="3924194" cy="523220"/>
          </a:xfrm>
          <a:prstGeom prst="rect">
            <a:avLst/>
          </a:prstGeom>
          <a:noFill/>
        </p:spPr>
        <p:txBody>
          <a:bodyPr wrap="square">
            <a:spAutoFit/>
          </a:bodyPr>
          <a:lstStyle/>
          <a:p>
            <a:r>
              <a:rPr lang="en-US" altLang="ja-JP" sz="2800" b="1" i="1" dirty="0">
                <a:latin typeface="Calibri" panose="020F0502020204030204" pitchFamily="34" charset="0"/>
                <a:ea typeface="Calibri" panose="020F0502020204030204" pitchFamily="34" charset="0"/>
                <a:cs typeface="Calibri" panose="020F0502020204030204" pitchFamily="34" charset="0"/>
              </a:rPr>
              <a:t>Cargo theft type</a:t>
            </a:r>
            <a:endParaRPr lang="ja-JP" altLang="en-US" sz="2800" b="1" i="1" dirty="0">
              <a:latin typeface="Calibri" panose="020F0502020204030204" pitchFamily="34" charset="0"/>
              <a:cs typeface="Calibri" panose="020F0502020204030204" pitchFamily="34" charset="0"/>
            </a:endParaRPr>
          </a:p>
        </p:txBody>
      </p:sp>
      <p:sp>
        <p:nvSpPr>
          <p:cNvPr id="60" name="テキスト ボックス 59">
            <a:extLst>
              <a:ext uri="{FF2B5EF4-FFF2-40B4-BE49-F238E27FC236}">
                <a16:creationId xmlns:a16="http://schemas.microsoft.com/office/drawing/2014/main" id="{08075DE3-2969-8878-CE0A-5056CD49646A}"/>
              </a:ext>
            </a:extLst>
          </p:cNvPr>
          <p:cNvSpPr txBox="1"/>
          <p:nvPr/>
        </p:nvSpPr>
        <p:spPr>
          <a:xfrm>
            <a:off x="7981026" y="6505175"/>
            <a:ext cx="3186067" cy="369332"/>
          </a:xfrm>
          <a:prstGeom prst="rect">
            <a:avLst/>
          </a:prstGeom>
          <a:noFill/>
        </p:spPr>
        <p:txBody>
          <a:bodyPr wrap="square">
            <a:spAutoFit/>
          </a:bodyPr>
          <a:lstStyle/>
          <a:p>
            <a:r>
              <a:rPr lang="en-US" altLang="ja-JP" sz="1800" dirty="0">
                <a:latin typeface="Calibri" panose="020F0502020204030204" pitchFamily="34" charset="0"/>
                <a:ea typeface="Calibri" panose="020F0502020204030204" pitchFamily="34" charset="0"/>
                <a:cs typeface="Calibri" panose="020F0502020204030204" pitchFamily="34" charset="0"/>
              </a:rPr>
              <a:t>Source: (BSI and TT club, 2023)</a:t>
            </a:r>
            <a:endParaRPr lang="ja-JP" altLang="en-US" dirty="0"/>
          </a:p>
        </p:txBody>
      </p:sp>
      <p:cxnSp>
        <p:nvCxnSpPr>
          <p:cNvPr id="61" name="直線コネクタ 60">
            <a:extLst>
              <a:ext uri="{FF2B5EF4-FFF2-40B4-BE49-F238E27FC236}">
                <a16:creationId xmlns:a16="http://schemas.microsoft.com/office/drawing/2014/main" id="{FF36A4CA-DFD7-380F-D64C-F4D5882BC335}"/>
              </a:ext>
            </a:extLst>
          </p:cNvPr>
          <p:cNvCxnSpPr>
            <a:cxnSpLocks/>
          </p:cNvCxnSpPr>
          <p:nvPr/>
        </p:nvCxnSpPr>
        <p:spPr>
          <a:xfrm>
            <a:off x="505507" y="4505137"/>
            <a:ext cx="111809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175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B420F-440F-6920-D65F-48A93D6655FA}"/>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E68F49E9-B3E0-2895-9449-D762A701FF5C}"/>
              </a:ext>
            </a:extLst>
          </p:cNvPr>
          <p:cNvSpPr/>
          <p:nvPr/>
        </p:nvSpPr>
        <p:spPr>
          <a:xfrm>
            <a:off x="0" y="0"/>
            <a:ext cx="12192000" cy="814575"/>
          </a:xfrm>
          <a:prstGeom prst="rect">
            <a:avLst/>
          </a:prstGeom>
          <a:blipFill>
            <a:blip r:embed="rId3"/>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130634D1-FDEE-AFDA-88E2-40714BC26984}"/>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A4A64C81-2814-4488-3B39-2C727ECC3E4F}"/>
              </a:ext>
            </a:extLst>
          </p:cNvPr>
          <p:cNvSpPr txBox="1">
            <a:spLocks/>
          </p:cNvSpPr>
          <p:nvPr/>
        </p:nvSpPr>
        <p:spPr>
          <a:xfrm>
            <a:off x="51732" y="64134"/>
            <a:ext cx="11648819"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Introduction:</a:t>
            </a:r>
            <a:r>
              <a:rPr lang="ja-JP" altLang="en-US" sz="3600" dirty="0">
                <a:latin typeface="Calibri" panose="020F0502020204030204" pitchFamily="34" charset="0"/>
                <a:ea typeface="Calibri" panose="020F0502020204030204" pitchFamily="34" charset="0"/>
                <a:cs typeface="Calibri" panose="020F0502020204030204" pitchFamily="34" charset="0"/>
              </a:rPr>
              <a:t> </a:t>
            </a:r>
            <a:r>
              <a:rPr lang="en-US" altLang="ja-JP" sz="3200" b="1" i="1" dirty="0">
                <a:latin typeface="Calibri" panose="020F0502020204030204" pitchFamily="34" charset="0"/>
                <a:ea typeface="Calibri" panose="020F0502020204030204" pitchFamily="34" charset="0"/>
                <a:cs typeface="Calibri" panose="020F0502020204030204" pitchFamily="34" charset="0"/>
              </a:rPr>
              <a:t>Diversifying disruption risks in global supply chains</a:t>
            </a:r>
            <a:endParaRPr lang="ja-JP" altLang="en-US" sz="3200" b="1" i="1"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2" name="タイトル 1">
            <a:extLst>
              <a:ext uri="{FF2B5EF4-FFF2-40B4-BE49-F238E27FC236}">
                <a16:creationId xmlns:a16="http://schemas.microsoft.com/office/drawing/2014/main" id="{4A833EB2-6158-1C60-0226-87E0DF074C95}"/>
              </a:ext>
            </a:extLst>
          </p:cNvPr>
          <p:cNvSpPr txBox="1">
            <a:spLocks/>
          </p:cNvSpPr>
          <p:nvPr/>
        </p:nvSpPr>
        <p:spPr>
          <a:xfrm>
            <a:off x="246042" y="887029"/>
            <a:ext cx="11596577" cy="1228060"/>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457200" indent="-457200">
              <a:lnSpc>
                <a:spcPct val="100000"/>
              </a:lnSpc>
              <a:buFont typeface="Arial" panose="020B0604020202020204" pitchFamily="34" charset="0"/>
              <a:buChar char="•"/>
            </a:pPr>
            <a:r>
              <a:rPr lang="en-US" altLang="ja-JP" sz="2800" dirty="0">
                <a:latin typeface="Calibri" panose="020F0502020204030204" pitchFamily="34" charset="0"/>
                <a:ea typeface="Calibri" panose="020F0502020204030204" pitchFamily="34" charset="0"/>
                <a:cs typeface="Calibri" panose="020F0502020204030204" pitchFamily="34" charset="0"/>
              </a:rPr>
              <a:t>In the era of global value chains, products cross multiple borders before reaching the final consumers. The expanded fragmentation has diversified disruption risks along supply chains.</a:t>
            </a:r>
            <a:endParaRPr lang="en-US" altLang="ja-JP" sz="2400" dirty="0">
              <a:latin typeface="Calibri" panose="020F0502020204030204" pitchFamily="34" charset="0"/>
              <a:ea typeface="Calibri" panose="020F0502020204030204" pitchFamily="34" charset="0"/>
              <a:cs typeface="Calibri" panose="020F0502020204030204" pitchFamily="34" charset="0"/>
            </a:endParaRPr>
          </a:p>
        </p:txBody>
      </p:sp>
      <p:sp>
        <p:nvSpPr>
          <p:cNvPr id="7" name="スライド番号プレースホルダー 6">
            <a:extLst>
              <a:ext uri="{FF2B5EF4-FFF2-40B4-BE49-F238E27FC236}">
                <a16:creationId xmlns:a16="http://schemas.microsoft.com/office/drawing/2014/main" id="{24BBC6AF-F037-96AB-DC5F-F18D77BDC5DF}"/>
              </a:ext>
            </a:extLst>
          </p:cNvPr>
          <p:cNvSpPr>
            <a:spLocks noGrp="1"/>
          </p:cNvSpPr>
          <p:nvPr>
            <p:ph type="sldNum" sz="quarter" idx="12"/>
          </p:nvPr>
        </p:nvSpPr>
        <p:spPr/>
        <p:txBody>
          <a:bodyPr/>
          <a:lstStyle/>
          <a:p>
            <a:fld id="{06B91B22-E78C-4FFC-92A1-3DDA5B3A2218}" type="slidenum">
              <a:rPr kumimoji="1" lang="ja-JP" altLang="en-US" smtClean="0"/>
              <a:t>25</a:t>
            </a:fld>
            <a:endParaRPr kumimoji="1" lang="ja-JP" altLang="en-US" dirty="0"/>
          </a:p>
        </p:txBody>
      </p:sp>
      <p:sp>
        <p:nvSpPr>
          <p:cNvPr id="16" name="正方形/長方形 15">
            <a:extLst>
              <a:ext uri="{FF2B5EF4-FFF2-40B4-BE49-F238E27FC236}">
                <a16:creationId xmlns:a16="http://schemas.microsoft.com/office/drawing/2014/main" id="{51124104-F7A9-BE41-D6CE-77EBC01FD69F}"/>
              </a:ext>
            </a:extLst>
          </p:cNvPr>
          <p:cNvSpPr/>
          <p:nvPr/>
        </p:nvSpPr>
        <p:spPr>
          <a:xfrm>
            <a:off x="9649122" y="2885836"/>
            <a:ext cx="948690" cy="7506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1F11191C-182E-39A9-77CE-2606423ABB27}"/>
              </a:ext>
            </a:extLst>
          </p:cNvPr>
          <p:cNvSpPr txBox="1">
            <a:spLocks/>
          </p:cNvSpPr>
          <p:nvPr/>
        </p:nvSpPr>
        <p:spPr>
          <a:xfrm>
            <a:off x="246042" y="2407286"/>
            <a:ext cx="12536508" cy="1228060"/>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457200" indent="-457200">
              <a:lnSpc>
                <a:spcPct val="110000"/>
              </a:lnSpc>
              <a:buFont typeface="Arial" panose="020B0604020202020204" pitchFamily="34" charset="0"/>
              <a:buChar char="•"/>
            </a:pPr>
            <a:r>
              <a:rPr lang="en-US" altLang="ja-JP" sz="2800" dirty="0">
                <a:latin typeface="Calibri" panose="020F0502020204030204" pitchFamily="34" charset="0"/>
                <a:ea typeface="Calibri" panose="020F0502020204030204" pitchFamily="34" charset="0"/>
                <a:cs typeface="Calibri" panose="020F0502020204030204" pitchFamily="34" charset="0"/>
              </a:rPr>
              <a:t>Extensive research has examined economic impacts of </a:t>
            </a:r>
            <a:r>
              <a:rPr lang="en-US" altLang="ja-JP" sz="2800" b="1" i="1" dirty="0">
                <a:latin typeface="Calibri" panose="020F0502020204030204" pitchFamily="34" charset="0"/>
                <a:ea typeface="Calibri" panose="020F0502020204030204" pitchFamily="34" charset="0"/>
                <a:cs typeface="Calibri" panose="020F0502020204030204" pitchFamily="34" charset="0"/>
              </a:rPr>
              <a:t>catastrophic events </a:t>
            </a:r>
            <a:br>
              <a:rPr lang="en-US" altLang="ja-JP" sz="2800" b="1" i="1" dirty="0">
                <a:latin typeface="Calibri" panose="020F0502020204030204" pitchFamily="34" charset="0"/>
                <a:ea typeface="Calibri" panose="020F0502020204030204" pitchFamily="34" charset="0"/>
                <a:cs typeface="Calibri" panose="020F0502020204030204" pitchFamily="34" charset="0"/>
              </a:rPr>
            </a:br>
            <a:r>
              <a:rPr lang="en-US" altLang="ja-JP" sz="2800" b="1" i="1" dirty="0">
                <a:latin typeface="Calibri" panose="020F0502020204030204" pitchFamily="34" charset="0"/>
                <a:ea typeface="Calibri" panose="020F0502020204030204" pitchFamily="34" charset="0"/>
                <a:cs typeface="Calibri" panose="020F0502020204030204" pitchFamily="34" charset="0"/>
              </a:rPr>
              <a:t> </a:t>
            </a:r>
            <a:r>
              <a:rPr lang="en-US" altLang="ja-JP" sz="2800" dirty="0">
                <a:latin typeface="Calibri" panose="020F0502020204030204" pitchFamily="34" charset="0"/>
                <a:ea typeface="Calibri" panose="020F0502020204030204" pitchFamily="34" charset="0"/>
                <a:cs typeface="Calibri" panose="020F0502020204030204" pitchFamily="34" charset="0"/>
              </a:rPr>
              <a:t>(earthquake, floods, hurricanes, terrorist attacks etc. ) </a:t>
            </a:r>
            <a:br>
              <a:rPr lang="en-US" altLang="ja-JP" sz="2800" dirty="0">
                <a:latin typeface="Calibri" panose="020F0502020204030204" pitchFamily="34" charset="0"/>
                <a:ea typeface="Calibri" panose="020F0502020204030204" pitchFamily="34" charset="0"/>
                <a:cs typeface="Calibri" panose="020F0502020204030204" pitchFamily="34" charset="0"/>
              </a:rPr>
            </a:br>
            <a:r>
              <a:rPr lang="ja-JP" altLang="en-US" sz="2800" dirty="0">
                <a:latin typeface="Calibri" panose="020F0502020204030204" pitchFamily="34" charset="0"/>
                <a:ea typeface="ＭＳ Ｐゴシック" panose="020B0600070205080204" pitchFamily="50" charset="-128"/>
                <a:cs typeface="Calibri" panose="020F0502020204030204" pitchFamily="34" charset="0"/>
              </a:rPr>
              <a:t>→</a:t>
            </a:r>
            <a:r>
              <a:rPr lang="en-US" altLang="ja-JP" sz="2800" dirty="0">
                <a:latin typeface="Calibri" panose="020F0502020204030204" pitchFamily="34" charset="0"/>
                <a:ea typeface="Calibri" panose="020F0502020204030204" pitchFamily="34" charset="0"/>
                <a:cs typeface="Calibri" panose="020F0502020204030204" pitchFamily="34" charset="0"/>
              </a:rPr>
              <a:t> </a:t>
            </a:r>
            <a:r>
              <a:rPr lang="en-US" altLang="ja-JP" sz="2800" b="1" i="1" dirty="0">
                <a:solidFill>
                  <a:srgbClr val="0070C0"/>
                </a:solidFill>
                <a:latin typeface="Calibri" panose="020F0502020204030204" pitchFamily="34" charset="0"/>
                <a:ea typeface="Calibri" panose="020F0502020204030204" pitchFamily="34" charset="0"/>
                <a:cs typeface="Calibri" panose="020F0502020204030204" pitchFamily="34" charset="0"/>
              </a:rPr>
              <a:t>lower frequency</a:t>
            </a:r>
            <a:r>
              <a:rPr lang="ja-JP" altLang="en-US" sz="2800" b="1" i="1" dirty="0">
                <a:solidFill>
                  <a:srgbClr val="0070C0"/>
                </a:solidFill>
                <a:latin typeface="Calibri" panose="020F0502020204030204" pitchFamily="34" charset="0"/>
                <a:ea typeface="ＭＳ Ｐゴシック" panose="020B0600070205080204" pitchFamily="50" charset="-128"/>
                <a:cs typeface="Calibri" panose="020F0502020204030204" pitchFamily="34" charset="0"/>
              </a:rPr>
              <a:t> </a:t>
            </a:r>
            <a:r>
              <a:rPr lang="en-US" altLang="ja-JP" sz="2800" b="1" i="1" dirty="0">
                <a:solidFill>
                  <a:srgbClr val="0070C0"/>
                </a:solidFill>
                <a:latin typeface="Calibri" panose="020F0502020204030204" pitchFamily="34" charset="0"/>
                <a:ea typeface="Calibri" panose="020F0502020204030204" pitchFamily="34" charset="0"/>
                <a:cs typeface="Calibri" panose="020F0502020204030204" pitchFamily="34" charset="0"/>
              </a:rPr>
              <a:t>but substantial economic loss risk</a:t>
            </a:r>
          </a:p>
        </p:txBody>
      </p:sp>
      <p:sp>
        <p:nvSpPr>
          <p:cNvPr id="19" name="タイトル 1">
            <a:extLst>
              <a:ext uri="{FF2B5EF4-FFF2-40B4-BE49-F238E27FC236}">
                <a16:creationId xmlns:a16="http://schemas.microsoft.com/office/drawing/2014/main" id="{49407B3E-AD78-A235-1F2D-0DADED366A9C}"/>
              </a:ext>
            </a:extLst>
          </p:cNvPr>
          <p:cNvSpPr txBox="1">
            <a:spLocks/>
          </p:cNvSpPr>
          <p:nvPr/>
        </p:nvSpPr>
        <p:spPr>
          <a:xfrm>
            <a:off x="246042" y="3941430"/>
            <a:ext cx="10766528" cy="1228060"/>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457200" indent="-457200">
              <a:lnSpc>
                <a:spcPct val="110000"/>
              </a:lnSpc>
              <a:buFont typeface="Arial" panose="020B0604020202020204" pitchFamily="34" charset="0"/>
              <a:buChar char="•"/>
            </a:pPr>
            <a:r>
              <a:rPr lang="en-US" altLang="ja-JP" sz="2800" dirty="0">
                <a:latin typeface="Calibri" panose="020F0502020204030204" pitchFamily="34" charset="0"/>
                <a:ea typeface="Calibri" panose="020F0502020204030204" pitchFamily="34" charset="0"/>
                <a:cs typeface="Calibri" panose="020F0502020204030204" pitchFamily="34" charset="0"/>
              </a:rPr>
              <a:t>In contrast, there are fewer studies on the risks of </a:t>
            </a:r>
            <a:br>
              <a:rPr lang="en-US" altLang="ja-JP" sz="2800" dirty="0">
                <a:latin typeface="Calibri" panose="020F0502020204030204" pitchFamily="34" charset="0"/>
                <a:ea typeface="Calibri" panose="020F0502020204030204" pitchFamily="34" charset="0"/>
                <a:cs typeface="Calibri" panose="020F0502020204030204" pitchFamily="34" charset="0"/>
              </a:rPr>
            </a:br>
            <a:r>
              <a:rPr lang="en-US" altLang="ja-JP" sz="2800" b="1" i="1" dirty="0">
                <a:solidFill>
                  <a:srgbClr val="FF0000"/>
                </a:solidFill>
                <a:latin typeface="Calibri" panose="020F0502020204030204" pitchFamily="34" charset="0"/>
                <a:ea typeface="Calibri" panose="020F0502020204030204" pitchFamily="34" charset="0"/>
                <a:cs typeface="Calibri" panose="020F0502020204030204" pitchFamily="34" charset="0"/>
              </a:rPr>
              <a:t>higher frequency</a:t>
            </a:r>
            <a:r>
              <a:rPr lang="ja-JP" altLang="en-US" sz="2800" b="1" i="1"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 </a:t>
            </a:r>
            <a:r>
              <a:rPr lang="en-US" altLang="ja-JP" sz="2800" b="1" i="1" dirty="0">
                <a:solidFill>
                  <a:srgbClr val="FF0000"/>
                </a:solidFill>
                <a:latin typeface="Calibri" panose="020F0502020204030204" pitchFamily="34" charset="0"/>
                <a:ea typeface="Calibri" panose="020F0502020204030204" pitchFamily="34" charset="0"/>
                <a:cs typeface="Calibri" panose="020F0502020204030204" pitchFamily="34" charset="0"/>
              </a:rPr>
              <a:t>but milder economic loss</a:t>
            </a:r>
            <a:r>
              <a:rPr lang="en-US" altLang="ja-JP" sz="2800" b="1" i="1" dirty="0">
                <a:latin typeface="Calibri" panose="020F0502020204030204" pitchFamily="34" charset="0"/>
                <a:ea typeface="Calibri" panose="020F0502020204030204" pitchFamily="34" charset="0"/>
                <a:cs typeface="Calibri" panose="020F0502020204030204" pitchFamily="34" charset="0"/>
              </a:rPr>
              <a:t> </a:t>
            </a:r>
            <a:r>
              <a:rPr lang="en-US" altLang="ja-JP" sz="2800" dirty="0">
                <a:latin typeface="Calibri" panose="020F0502020204030204" pitchFamily="34" charset="0"/>
                <a:ea typeface="Calibri" panose="020F0502020204030204" pitchFamily="34" charset="0"/>
                <a:cs typeface="Calibri" panose="020F0502020204030204" pitchFamily="34" charset="0"/>
              </a:rPr>
              <a:t>despite their </a:t>
            </a:r>
            <a:br>
              <a:rPr lang="en-US" altLang="ja-JP" sz="2800" dirty="0">
                <a:latin typeface="Calibri" panose="020F0502020204030204" pitchFamily="34" charset="0"/>
                <a:ea typeface="Calibri" panose="020F0502020204030204" pitchFamily="34" charset="0"/>
                <a:cs typeface="Calibri" panose="020F0502020204030204" pitchFamily="34" charset="0"/>
              </a:rPr>
            </a:br>
            <a:r>
              <a:rPr lang="en-US" altLang="ja-JP" sz="2800" dirty="0">
                <a:latin typeface="Calibri" panose="020F0502020204030204" pitchFamily="34" charset="0"/>
                <a:ea typeface="Calibri" panose="020F0502020204030204" pitchFamily="34" charset="0"/>
                <a:cs typeface="Calibri" panose="020F0502020204030204" pitchFamily="34" charset="0"/>
              </a:rPr>
              <a:t>potential to generate significant cumulative economic losses. </a:t>
            </a:r>
          </a:p>
        </p:txBody>
      </p:sp>
      <p:sp>
        <p:nvSpPr>
          <p:cNvPr id="20" name="タイトル 1">
            <a:extLst>
              <a:ext uri="{FF2B5EF4-FFF2-40B4-BE49-F238E27FC236}">
                <a16:creationId xmlns:a16="http://schemas.microsoft.com/office/drawing/2014/main" id="{5410D9AD-A66A-2F92-29B2-EB79F7F2DA92}"/>
              </a:ext>
            </a:extLst>
          </p:cNvPr>
          <p:cNvSpPr txBox="1">
            <a:spLocks/>
          </p:cNvSpPr>
          <p:nvPr/>
        </p:nvSpPr>
        <p:spPr>
          <a:xfrm>
            <a:off x="246042" y="5614622"/>
            <a:ext cx="9846648" cy="1228060"/>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457200" indent="-457200">
              <a:lnSpc>
                <a:spcPct val="110000"/>
              </a:lnSpc>
              <a:buFont typeface="Arial" panose="020B0604020202020204" pitchFamily="34" charset="0"/>
              <a:buChar char="•"/>
            </a:pPr>
            <a:r>
              <a:rPr lang="en-US" altLang="ja-JP" sz="2800" b="1" i="1" dirty="0">
                <a:latin typeface="Calibri" panose="020F0502020204030204" pitchFamily="34" charset="0"/>
                <a:ea typeface="Calibri" panose="020F0502020204030204" pitchFamily="34" charset="0"/>
                <a:cs typeface="Calibri" panose="020F0502020204030204" pitchFamily="34" charset="0"/>
              </a:rPr>
              <a:t>Cargo theft </a:t>
            </a:r>
            <a:r>
              <a:rPr lang="en-US" altLang="ja-JP" sz="2800" dirty="0">
                <a:latin typeface="Calibri" panose="020F0502020204030204" pitchFamily="34" charset="0"/>
                <a:ea typeface="Calibri" panose="020F0502020204030204" pitchFamily="34" charset="0"/>
                <a:cs typeface="Calibri" panose="020F0502020204030204" pitchFamily="34" charset="0"/>
              </a:rPr>
              <a:t>is a global and daily issue and one of the </a:t>
            </a:r>
            <a:br>
              <a:rPr lang="en-US" altLang="ja-JP" sz="2800" dirty="0">
                <a:latin typeface="Calibri" panose="020F0502020204030204" pitchFamily="34" charset="0"/>
                <a:ea typeface="Calibri" panose="020F0502020204030204" pitchFamily="34" charset="0"/>
                <a:cs typeface="Calibri" panose="020F0502020204030204" pitchFamily="34" charset="0"/>
              </a:rPr>
            </a:br>
            <a:r>
              <a:rPr lang="en-US" altLang="ja-JP" sz="2800" dirty="0">
                <a:latin typeface="Calibri" panose="020F0502020204030204" pitchFamily="34" charset="0"/>
                <a:ea typeface="Calibri" panose="020F0502020204030204" pitchFamily="34" charset="0"/>
                <a:cs typeface="Calibri" panose="020F0502020204030204" pitchFamily="34" charset="0"/>
              </a:rPr>
              <a:t>fastest-growing risks to supply chain security. </a:t>
            </a:r>
          </a:p>
        </p:txBody>
      </p:sp>
      <p:pic>
        <p:nvPicPr>
          <p:cNvPr id="26" name="図 25" descr="レゴの人の絵&#10;&#10;AI 生成コンテンツは誤りを含む可能性があります。">
            <a:extLst>
              <a:ext uri="{FF2B5EF4-FFF2-40B4-BE49-F238E27FC236}">
                <a16:creationId xmlns:a16="http://schemas.microsoft.com/office/drawing/2014/main" id="{3FA2CD20-9D4D-F04E-025E-4F2B273B778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45930" y="3927543"/>
            <a:ext cx="3028950" cy="3028950"/>
          </a:xfrm>
          <a:prstGeom prst="rect">
            <a:avLst/>
          </a:prstGeom>
        </p:spPr>
      </p:pic>
      <p:sp>
        <p:nvSpPr>
          <p:cNvPr id="27" name="タイトル 1">
            <a:extLst>
              <a:ext uri="{FF2B5EF4-FFF2-40B4-BE49-F238E27FC236}">
                <a16:creationId xmlns:a16="http://schemas.microsoft.com/office/drawing/2014/main" id="{C5F25FC1-F34D-AB1A-A512-DD3123DF1F32}"/>
              </a:ext>
            </a:extLst>
          </p:cNvPr>
          <p:cNvSpPr txBox="1">
            <a:spLocks/>
          </p:cNvSpPr>
          <p:nvPr/>
        </p:nvSpPr>
        <p:spPr>
          <a:xfrm>
            <a:off x="11257900" y="6467319"/>
            <a:ext cx="1116980" cy="314759"/>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100" dirty="0">
                <a:latin typeface="Calibri" panose="020F0502020204030204" pitchFamily="34" charset="0"/>
                <a:ea typeface="Calibri" panose="020F0502020204030204" pitchFamily="34" charset="0"/>
                <a:cs typeface="Calibri" panose="020F0502020204030204" pitchFamily="34" charset="0"/>
              </a:rPr>
              <a:t>©</a:t>
            </a:r>
            <a:r>
              <a:rPr lang="ja-JP" altLang="en-US" sz="1100" dirty="0"/>
              <a:t>vectorjuice </a:t>
            </a:r>
          </a:p>
          <a:p>
            <a:pPr>
              <a:lnSpc>
                <a:spcPct val="100000"/>
              </a:lnSpc>
            </a:pPr>
            <a:r>
              <a:rPr lang="en-US" altLang="ja-JP" sz="1100" dirty="0">
                <a:latin typeface="Calibri" panose="020F0502020204030204" pitchFamily="34" charset="0"/>
                <a:ea typeface="Calibri" panose="020F0502020204030204" pitchFamily="34" charset="0"/>
                <a:cs typeface="Calibri" panose="020F0502020204030204" pitchFamily="34" charset="0"/>
              </a:rPr>
              <a:t>   </a:t>
            </a:r>
          </a:p>
        </p:txBody>
      </p:sp>
      <p:cxnSp>
        <p:nvCxnSpPr>
          <p:cNvPr id="30" name="直線コネクタ 29">
            <a:extLst>
              <a:ext uri="{FF2B5EF4-FFF2-40B4-BE49-F238E27FC236}">
                <a16:creationId xmlns:a16="http://schemas.microsoft.com/office/drawing/2014/main" id="{8926C34D-4272-D448-0818-FB390B7D658E}"/>
              </a:ext>
            </a:extLst>
          </p:cNvPr>
          <p:cNvCxnSpPr>
            <a:cxnSpLocks/>
          </p:cNvCxnSpPr>
          <p:nvPr/>
        </p:nvCxnSpPr>
        <p:spPr>
          <a:xfrm>
            <a:off x="482983" y="2390456"/>
            <a:ext cx="1087081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8477C8DC-9B0D-298D-6966-B4865F920870}"/>
              </a:ext>
            </a:extLst>
          </p:cNvPr>
          <p:cNvCxnSpPr>
            <a:cxnSpLocks/>
          </p:cNvCxnSpPr>
          <p:nvPr/>
        </p:nvCxnSpPr>
        <p:spPr>
          <a:xfrm>
            <a:off x="246042" y="3958256"/>
            <a:ext cx="1087081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21084EBA-1748-114F-7FBF-8B2733100F67}"/>
              </a:ext>
            </a:extLst>
          </p:cNvPr>
          <p:cNvSpPr txBox="1"/>
          <p:nvPr/>
        </p:nvSpPr>
        <p:spPr>
          <a:xfrm>
            <a:off x="8637332" y="2978783"/>
            <a:ext cx="2375238" cy="646331"/>
          </a:xfrm>
          <a:prstGeom prst="rect">
            <a:avLst/>
          </a:prstGeom>
          <a:noFill/>
        </p:spPr>
        <p:txBody>
          <a:bodyPr wrap="square">
            <a:spAutoFit/>
          </a:bodyPr>
          <a:lstStyle/>
          <a:p>
            <a:r>
              <a:rPr lang="en-US" altLang="ja-JP" dirty="0">
                <a:latin typeface="Calibri" panose="020F0502020204030204" pitchFamily="34" charset="0"/>
                <a:ea typeface="Calibri" panose="020F0502020204030204" pitchFamily="34" charset="0"/>
                <a:cs typeface="Calibri" panose="020F0502020204030204" pitchFamily="34" charset="0"/>
              </a:rPr>
              <a:t>(e.g., Yagi et al., 2020)</a:t>
            </a:r>
            <a:br>
              <a:rPr lang="en-US" altLang="ja-JP" dirty="0">
                <a:latin typeface="Calibri" panose="020F0502020204030204" pitchFamily="34" charset="0"/>
                <a:ea typeface="Calibri" panose="020F0502020204030204" pitchFamily="34" charset="0"/>
                <a:cs typeface="Calibri" panose="020F0502020204030204" pitchFamily="34" charset="0"/>
              </a:rPr>
            </a:br>
            <a:endParaRPr lang="ja-JP" altLang="en-US" dirty="0"/>
          </a:p>
        </p:txBody>
      </p:sp>
    </p:spTree>
    <p:extLst>
      <p:ext uri="{BB962C8B-B14F-4D97-AF65-F5344CB8AC3E}">
        <p14:creationId xmlns:p14="http://schemas.microsoft.com/office/powerpoint/2010/main" val="1210658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2E3B2-A639-BC85-6C36-F16489B1CAEF}"/>
            </a:ext>
          </a:extLst>
        </p:cNvPr>
        <p:cNvGrpSpPr/>
        <p:nvPr/>
      </p:nvGrpSpPr>
      <p:grpSpPr>
        <a:xfrm>
          <a:off x="0" y="0"/>
          <a:ext cx="0" cy="0"/>
          <a:chOff x="0" y="0"/>
          <a:chExt cx="0" cy="0"/>
        </a:xfrm>
      </p:grpSpPr>
      <p:pic>
        <p:nvPicPr>
          <p:cNvPr id="31" name="図 30" descr="ダイアグラム&#10;&#10;AI 生成コンテンツは誤りを含む可能性があります。">
            <a:extLst>
              <a:ext uri="{FF2B5EF4-FFF2-40B4-BE49-F238E27FC236}">
                <a16:creationId xmlns:a16="http://schemas.microsoft.com/office/drawing/2014/main" id="{EF6CEE2A-B1BB-5C71-D21A-9FD721F0E4B7}"/>
              </a:ext>
            </a:extLst>
          </p:cNvPr>
          <p:cNvPicPr>
            <a:picLocks noChangeAspect="1"/>
          </p:cNvPicPr>
          <p:nvPr/>
        </p:nvPicPr>
        <p:blipFill>
          <a:blip r:embed="rId3">
            <a:clrChange>
              <a:clrFrom>
                <a:srgbClr val="C0CEFD"/>
              </a:clrFrom>
              <a:clrTo>
                <a:srgbClr val="C0CEFD">
                  <a:alpha val="0"/>
                </a:srgbClr>
              </a:clrTo>
            </a:clrChange>
            <a:extLst>
              <a:ext uri="{28A0092B-C50C-407E-A947-70E740481C1C}">
                <a14:useLocalDpi xmlns:a14="http://schemas.microsoft.com/office/drawing/2010/main" val="0"/>
              </a:ext>
            </a:extLst>
          </a:blip>
          <a:srcRect b="18210"/>
          <a:stretch>
            <a:fillRect/>
          </a:stretch>
        </p:blipFill>
        <p:spPr>
          <a:xfrm>
            <a:off x="9178006" y="4115763"/>
            <a:ext cx="2686971" cy="2197683"/>
          </a:xfrm>
          <a:prstGeom prst="rect">
            <a:avLst/>
          </a:prstGeom>
        </p:spPr>
      </p:pic>
      <p:sp>
        <p:nvSpPr>
          <p:cNvPr id="19" name="吹き出し: 角を丸めた四角形 18">
            <a:extLst>
              <a:ext uri="{FF2B5EF4-FFF2-40B4-BE49-F238E27FC236}">
                <a16:creationId xmlns:a16="http://schemas.microsoft.com/office/drawing/2014/main" id="{BB875BC2-C6B2-3AD5-5A37-569BA11B78E6}"/>
              </a:ext>
            </a:extLst>
          </p:cNvPr>
          <p:cNvSpPr/>
          <p:nvPr/>
        </p:nvSpPr>
        <p:spPr>
          <a:xfrm>
            <a:off x="297709" y="860478"/>
            <a:ext cx="11596576" cy="2835355"/>
          </a:xfrm>
          <a:prstGeom prst="wedgeRoundRectCallout">
            <a:avLst>
              <a:gd name="adj1" fmla="val 37395"/>
              <a:gd name="adj2" fmla="val 69942"/>
              <a:gd name="adj3" fmla="val 16667"/>
            </a:avLst>
          </a:prstGeom>
          <a:solidFill>
            <a:srgbClr val="FFF5F2"/>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54C10654-1E98-DABA-2F8B-73D4BB91EA5E}"/>
              </a:ext>
            </a:extLst>
          </p:cNvPr>
          <p:cNvSpPr/>
          <p:nvPr/>
        </p:nvSpPr>
        <p:spPr>
          <a:xfrm>
            <a:off x="0" y="0"/>
            <a:ext cx="12192000" cy="814575"/>
          </a:xfrm>
          <a:prstGeom prst="rect">
            <a:avLst/>
          </a:pr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718256DD-A173-B93F-7D02-16F56BD3F45A}"/>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AF8F7388-9795-3246-A0A6-AC8ABBC99BBC}"/>
              </a:ext>
            </a:extLst>
          </p:cNvPr>
          <p:cNvSpPr txBox="1">
            <a:spLocks/>
          </p:cNvSpPr>
          <p:nvPr/>
        </p:nvSpPr>
        <p:spPr>
          <a:xfrm>
            <a:off x="334980" y="5550987"/>
            <a:ext cx="8984866" cy="62951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457200" indent="-457200">
              <a:lnSpc>
                <a:spcPct val="100000"/>
              </a:lnSpc>
              <a:buFont typeface="Wingdings" panose="05000000000000000000" pitchFamily="2" charset="2"/>
              <a:buChar char="ü"/>
            </a:pPr>
            <a:r>
              <a:rPr lang="en-US" altLang="ja-JP" sz="2800" dirty="0">
                <a:latin typeface="Calibri" panose="020F0502020204030204" pitchFamily="34" charset="0"/>
                <a:ea typeface="Calibri" panose="020F0502020204030204" pitchFamily="34" charset="0"/>
                <a:cs typeface="Calibri" panose="020F0502020204030204" pitchFamily="34" charset="0"/>
              </a:rPr>
              <a:t>A new MRIO framework that applies insights from trade cost literature to security risk analysis</a:t>
            </a:r>
            <a:endParaRPr lang="en-US" altLang="ja-JP" sz="2400" dirty="0">
              <a:latin typeface="Calibri" panose="020F0502020204030204" pitchFamily="34" charset="0"/>
              <a:ea typeface="Calibri" panose="020F0502020204030204" pitchFamily="34" charset="0"/>
              <a:cs typeface="Calibri" panose="020F0502020204030204" pitchFamily="34" charset="0"/>
            </a:endParaRPr>
          </a:p>
        </p:txBody>
      </p:sp>
      <p:sp>
        <p:nvSpPr>
          <p:cNvPr id="7" name="スライド番号プレースホルダー 6">
            <a:extLst>
              <a:ext uri="{FF2B5EF4-FFF2-40B4-BE49-F238E27FC236}">
                <a16:creationId xmlns:a16="http://schemas.microsoft.com/office/drawing/2014/main" id="{3B2EBEBD-B3D3-24AE-9966-0A17F930F567}"/>
              </a:ext>
            </a:extLst>
          </p:cNvPr>
          <p:cNvSpPr>
            <a:spLocks noGrp="1"/>
          </p:cNvSpPr>
          <p:nvPr>
            <p:ph type="sldNum" sz="quarter" idx="12"/>
          </p:nvPr>
        </p:nvSpPr>
        <p:spPr/>
        <p:txBody>
          <a:bodyPr/>
          <a:lstStyle/>
          <a:p>
            <a:fld id="{06B91B22-E78C-4FFC-92A1-3DDA5B3A2218}" type="slidenum">
              <a:rPr kumimoji="1" lang="ja-JP" altLang="en-US" smtClean="0"/>
              <a:t>3</a:t>
            </a:fld>
            <a:endParaRPr kumimoji="1" lang="ja-JP" altLang="en-US"/>
          </a:p>
        </p:txBody>
      </p:sp>
      <p:sp>
        <p:nvSpPr>
          <p:cNvPr id="9" name="タイトル 1">
            <a:extLst>
              <a:ext uri="{FF2B5EF4-FFF2-40B4-BE49-F238E27FC236}">
                <a16:creationId xmlns:a16="http://schemas.microsoft.com/office/drawing/2014/main" id="{F1FB92E9-D08C-202E-4BC5-3F481C61F018}"/>
              </a:ext>
            </a:extLst>
          </p:cNvPr>
          <p:cNvSpPr txBox="1">
            <a:spLocks/>
          </p:cNvSpPr>
          <p:nvPr/>
        </p:nvSpPr>
        <p:spPr>
          <a:xfrm>
            <a:off x="125189" y="64134"/>
            <a:ext cx="12066811"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Introduction:</a:t>
            </a:r>
            <a:r>
              <a:rPr lang="en-US" altLang="ja-JP" sz="3600" dirty="0">
                <a:latin typeface="Calibri" panose="020F0502020204030204" pitchFamily="34" charset="0"/>
                <a:ea typeface="Calibri" panose="020F0502020204030204" pitchFamily="34" charset="0"/>
                <a:cs typeface="Calibri" panose="020F0502020204030204" pitchFamily="34" charset="0"/>
              </a:rPr>
              <a:t> </a:t>
            </a:r>
            <a:r>
              <a:rPr lang="en-US" altLang="ja-JP" sz="3200" b="1" i="1" dirty="0">
                <a:latin typeface="Calibri" panose="020F0502020204030204" pitchFamily="34" charset="0"/>
                <a:ea typeface="Calibri" panose="020F0502020204030204" pitchFamily="34" charset="0"/>
                <a:cs typeface="Calibri" panose="020F0502020204030204" pitchFamily="34" charset="0"/>
              </a:rPr>
              <a:t>Research questions</a:t>
            </a:r>
            <a:endParaRPr lang="ja-JP" altLang="en-US" sz="3200" b="1" i="1"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0" name="タイトル 1">
            <a:extLst>
              <a:ext uri="{FF2B5EF4-FFF2-40B4-BE49-F238E27FC236}">
                <a16:creationId xmlns:a16="http://schemas.microsoft.com/office/drawing/2014/main" id="{D0BC63E3-8501-2572-9AEA-B2F74ACCE014}"/>
              </a:ext>
            </a:extLst>
          </p:cNvPr>
          <p:cNvSpPr txBox="1">
            <a:spLocks/>
          </p:cNvSpPr>
          <p:nvPr/>
        </p:nvSpPr>
        <p:spPr>
          <a:xfrm>
            <a:off x="260443" y="4454862"/>
            <a:ext cx="9561235" cy="1228060"/>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457200" indent="-457200">
              <a:lnSpc>
                <a:spcPct val="110000"/>
              </a:lnSpc>
              <a:buFont typeface="Wingdings" panose="05000000000000000000" pitchFamily="2" charset="2"/>
              <a:buChar char="ü"/>
            </a:pPr>
            <a:r>
              <a:rPr lang="en-US" altLang="ja-JP" sz="2800" dirty="0">
                <a:latin typeface="Calibri" panose="020F0502020204030204" pitchFamily="34" charset="0"/>
                <a:ea typeface="Calibri" panose="020F0502020204030204" pitchFamily="34" charset="0"/>
                <a:cs typeface="Calibri" panose="020F0502020204030204" pitchFamily="34" charset="0"/>
              </a:rPr>
              <a:t>Quantitatively assessing the impact of cargo theft on </a:t>
            </a:r>
            <a:br>
              <a:rPr lang="en-US" altLang="ja-JP" sz="2800" dirty="0">
                <a:latin typeface="Calibri" panose="020F0502020204030204" pitchFamily="34" charset="0"/>
                <a:ea typeface="Calibri" panose="020F0502020204030204" pitchFamily="34" charset="0"/>
                <a:cs typeface="Calibri" panose="020F0502020204030204" pitchFamily="34" charset="0"/>
              </a:rPr>
            </a:br>
            <a:r>
              <a:rPr lang="en-US" altLang="ja-JP" sz="2800" dirty="0">
                <a:latin typeface="Calibri" panose="020F0502020204030204" pitchFamily="34" charset="0"/>
                <a:ea typeface="Calibri" panose="020F0502020204030204" pitchFamily="34" charset="0"/>
                <a:cs typeface="Calibri" panose="020F0502020204030204" pitchFamily="34" charset="0"/>
              </a:rPr>
              <a:t>product prices in the complexity of global supply chain </a:t>
            </a:r>
            <a:endParaRPr lang="en-US" altLang="ja-JP" sz="2000" dirty="0">
              <a:latin typeface="Calibri" panose="020F0502020204030204" pitchFamily="34" charset="0"/>
              <a:ea typeface="Calibri" panose="020F0502020204030204" pitchFamily="34" charset="0"/>
              <a:cs typeface="Calibri" panose="020F0502020204030204" pitchFamily="34" charset="0"/>
            </a:endParaRPr>
          </a:p>
        </p:txBody>
      </p:sp>
      <p:sp>
        <p:nvSpPr>
          <p:cNvPr id="11" name="タイトル 1">
            <a:extLst>
              <a:ext uri="{FF2B5EF4-FFF2-40B4-BE49-F238E27FC236}">
                <a16:creationId xmlns:a16="http://schemas.microsoft.com/office/drawing/2014/main" id="{BB7E14C4-AFB6-2DC9-3697-5585E66D5F10}"/>
              </a:ext>
            </a:extLst>
          </p:cNvPr>
          <p:cNvSpPr txBox="1">
            <a:spLocks/>
          </p:cNvSpPr>
          <p:nvPr/>
        </p:nvSpPr>
        <p:spPr>
          <a:xfrm>
            <a:off x="260443" y="3854266"/>
            <a:ext cx="11596577" cy="62951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457200" indent="-457200">
              <a:lnSpc>
                <a:spcPct val="100000"/>
              </a:lnSpc>
              <a:buFont typeface="Arial" panose="020B0604020202020204" pitchFamily="34" charset="0"/>
              <a:buChar char="•"/>
            </a:pPr>
            <a:r>
              <a:rPr lang="en-US" altLang="ja-JP" sz="2800" b="1" i="1" dirty="0">
                <a:latin typeface="Calibri" panose="020F0502020204030204" pitchFamily="34" charset="0"/>
                <a:ea typeface="Calibri" panose="020F0502020204030204" pitchFamily="34" charset="0"/>
                <a:cs typeface="Calibri" panose="020F0502020204030204" pitchFamily="34" charset="0"/>
              </a:rPr>
              <a:t>Novelty of this study</a:t>
            </a:r>
            <a:endParaRPr lang="en-US" altLang="ja-JP" sz="2400" b="1" i="1" dirty="0">
              <a:latin typeface="Calibri" panose="020F0502020204030204" pitchFamily="34" charset="0"/>
              <a:ea typeface="Calibri" panose="020F0502020204030204" pitchFamily="34" charset="0"/>
              <a:cs typeface="Calibri" panose="020F0502020204030204" pitchFamily="34" charset="0"/>
            </a:endParaRPr>
          </a:p>
        </p:txBody>
      </p:sp>
      <p:pic>
        <p:nvPicPr>
          <p:cNvPr id="21" name="図 20">
            <a:extLst>
              <a:ext uri="{FF2B5EF4-FFF2-40B4-BE49-F238E27FC236}">
                <a16:creationId xmlns:a16="http://schemas.microsoft.com/office/drawing/2014/main" id="{70EF3DB1-C72E-59A7-EEE4-67C2F6296C3D}"/>
              </a:ext>
            </a:extLst>
          </p:cNvPr>
          <p:cNvPicPr>
            <a:picLocks noChangeAspect="1"/>
          </p:cNvPicPr>
          <p:nvPr/>
        </p:nvPicPr>
        <p:blipFill>
          <a:blip r:embed="rId5">
            <a:extLst>
              <a:ext uri="{28A0092B-C50C-407E-A947-70E740481C1C}">
                <a14:useLocalDpi xmlns:a14="http://schemas.microsoft.com/office/drawing/2010/main" val="0"/>
              </a:ext>
            </a:extLst>
          </a:blip>
          <a:srcRect l="24374" t="3017" r="58087" b="61715"/>
          <a:stretch>
            <a:fillRect/>
          </a:stretch>
        </p:blipFill>
        <p:spPr>
          <a:xfrm>
            <a:off x="-119911" y="487709"/>
            <a:ext cx="909783" cy="893650"/>
          </a:xfrm>
          <a:prstGeom prst="rect">
            <a:avLst/>
          </a:prstGeom>
        </p:spPr>
      </p:pic>
      <p:sp>
        <p:nvSpPr>
          <p:cNvPr id="26" name="タイトル 1">
            <a:extLst>
              <a:ext uri="{FF2B5EF4-FFF2-40B4-BE49-F238E27FC236}">
                <a16:creationId xmlns:a16="http://schemas.microsoft.com/office/drawing/2014/main" id="{119E54F8-D9A7-FAAB-1C0B-31024DAA6221}"/>
              </a:ext>
            </a:extLst>
          </p:cNvPr>
          <p:cNvSpPr txBox="1">
            <a:spLocks/>
          </p:cNvSpPr>
          <p:nvPr/>
        </p:nvSpPr>
        <p:spPr>
          <a:xfrm>
            <a:off x="11113938" y="6248283"/>
            <a:ext cx="1273840" cy="314759"/>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100" dirty="0">
                <a:latin typeface="Calibri" panose="020F0502020204030204" pitchFamily="34" charset="0"/>
                <a:ea typeface="Calibri" panose="020F0502020204030204" pitchFamily="34" charset="0"/>
                <a:cs typeface="Calibri" panose="020F0502020204030204" pitchFamily="34" charset="0"/>
              </a:rPr>
              <a:t>©</a:t>
            </a:r>
            <a:r>
              <a:rPr lang="en-US" altLang="ja-JP" sz="1100" dirty="0" err="1">
                <a:solidFill>
                  <a:srgbClr val="303030"/>
                </a:solidFill>
                <a:latin typeface="Helvetica Neue"/>
              </a:rPr>
              <a:t>pikisuperstar</a:t>
            </a:r>
            <a:endParaRPr lang="en-US" altLang="ja-JP" sz="1100" dirty="0">
              <a:solidFill>
                <a:srgbClr val="303030"/>
              </a:solidFill>
              <a:latin typeface="Helvetica Neue"/>
            </a:endParaRPr>
          </a:p>
          <a:p>
            <a:pPr>
              <a:lnSpc>
                <a:spcPct val="100000"/>
              </a:lnSpc>
            </a:pPr>
            <a:r>
              <a:rPr lang="en-US" altLang="ja-JP" sz="1100" dirty="0">
                <a:latin typeface="Calibri" panose="020F0502020204030204" pitchFamily="34" charset="0"/>
                <a:ea typeface="Calibri" panose="020F0502020204030204" pitchFamily="34" charset="0"/>
                <a:cs typeface="Calibri" panose="020F0502020204030204" pitchFamily="34" charset="0"/>
              </a:rPr>
              <a:t>  </a:t>
            </a:r>
          </a:p>
        </p:txBody>
      </p:sp>
      <p:sp>
        <p:nvSpPr>
          <p:cNvPr id="29" name="タイトル 1">
            <a:extLst>
              <a:ext uri="{FF2B5EF4-FFF2-40B4-BE49-F238E27FC236}">
                <a16:creationId xmlns:a16="http://schemas.microsoft.com/office/drawing/2014/main" id="{5E2A8D77-F96E-730B-D701-053EBB259053}"/>
              </a:ext>
            </a:extLst>
          </p:cNvPr>
          <p:cNvSpPr txBox="1">
            <a:spLocks/>
          </p:cNvSpPr>
          <p:nvPr/>
        </p:nvSpPr>
        <p:spPr>
          <a:xfrm>
            <a:off x="789872" y="1013750"/>
            <a:ext cx="9672032" cy="828371"/>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514350" indent="-514350">
              <a:lnSpc>
                <a:spcPct val="110000"/>
              </a:lnSpc>
              <a:buFont typeface="+mj-lt"/>
              <a:buAutoNum type="arabicPeriod"/>
            </a:pPr>
            <a:r>
              <a:rPr lang="en-US" altLang="ja-JP" sz="2800" dirty="0">
                <a:latin typeface="Calibri" panose="020F0502020204030204" pitchFamily="34" charset="0"/>
                <a:ea typeface="Calibri" panose="020F0502020204030204" pitchFamily="34" charset="0"/>
                <a:cs typeface="Calibri" panose="020F0502020204030204" pitchFamily="34" charset="0"/>
              </a:rPr>
              <a:t>To what extent does cargo theft increase product prices?</a:t>
            </a:r>
          </a:p>
        </p:txBody>
      </p:sp>
      <p:sp>
        <p:nvSpPr>
          <p:cNvPr id="5" name="タイトル 1">
            <a:extLst>
              <a:ext uri="{FF2B5EF4-FFF2-40B4-BE49-F238E27FC236}">
                <a16:creationId xmlns:a16="http://schemas.microsoft.com/office/drawing/2014/main" id="{C19238EE-9C71-3563-ED7F-BB9492AF7C9A}"/>
              </a:ext>
            </a:extLst>
          </p:cNvPr>
          <p:cNvSpPr txBox="1">
            <a:spLocks/>
          </p:cNvSpPr>
          <p:nvPr/>
        </p:nvSpPr>
        <p:spPr>
          <a:xfrm>
            <a:off x="790464" y="1748823"/>
            <a:ext cx="10164195" cy="828371"/>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514350" indent="-514350">
              <a:lnSpc>
                <a:spcPct val="110000"/>
              </a:lnSpc>
              <a:buFont typeface="+mj-lt"/>
              <a:buAutoNum type="arabicPeriod" startAt="2"/>
            </a:pPr>
            <a:r>
              <a:rPr lang="en-US" altLang="ja-JP" sz="2800" dirty="0">
                <a:latin typeface="Calibri" panose="020F0502020204030204" pitchFamily="34" charset="0"/>
                <a:ea typeface="Calibri" panose="020F0502020204030204" pitchFamily="34" charset="0"/>
                <a:cs typeface="Calibri" panose="020F0502020204030204" pitchFamily="34" charset="0"/>
              </a:rPr>
              <a:t>How does cargo theft spread its impact through supply chains?</a:t>
            </a:r>
          </a:p>
        </p:txBody>
      </p:sp>
      <p:sp>
        <p:nvSpPr>
          <p:cNvPr id="6" name="タイトル 1">
            <a:extLst>
              <a:ext uri="{FF2B5EF4-FFF2-40B4-BE49-F238E27FC236}">
                <a16:creationId xmlns:a16="http://schemas.microsoft.com/office/drawing/2014/main" id="{AB7B9C7F-201D-93F5-D541-0A42AC34F10C}"/>
              </a:ext>
            </a:extLst>
          </p:cNvPr>
          <p:cNvSpPr txBox="1">
            <a:spLocks/>
          </p:cNvSpPr>
          <p:nvPr/>
        </p:nvSpPr>
        <p:spPr>
          <a:xfrm>
            <a:off x="789872" y="2483896"/>
            <a:ext cx="11163649" cy="828371"/>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514350" indent="-514350">
              <a:lnSpc>
                <a:spcPct val="110000"/>
              </a:lnSpc>
              <a:buFont typeface="+mj-lt"/>
              <a:buAutoNum type="arabicPeriod" startAt="3"/>
            </a:pPr>
            <a:r>
              <a:rPr lang="en-US" altLang="ja-JP" sz="2800" dirty="0">
                <a:latin typeface="Calibri" panose="020F0502020204030204" pitchFamily="34" charset="0"/>
                <a:ea typeface="Calibri" panose="020F0502020204030204" pitchFamily="34" charset="0"/>
                <a:cs typeface="Calibri" panose="020F0502020204030204" pitchFamily="34" charset="0"/>
              </a:rPr>
              <a:t>Has the expanded fragmentation increased vulnerability to cargo-theft-related cost pressures?</a:t>
            </a:r>
            <a:br>
              <a:rPr lang="en-US" altLang="ja-JP" sz="2800" dirty="0">
                <a:latin typeface="Calibri" panose="020F0502020204030204" pitchFamily="34" charset="0"/>
                <a:ea typeface="Calibri" panose="020F0502020204030204" pitchFamily="34" charset="0"/>
                <a:cs typeface="Calibri" panose="020F0502020204030204" pitchFamily="34" charset="0"/>
              </a:rPr>
            </a:br>
            <a:endParaRPr lang="en-US" altLang="ja-JP"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748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6EF15-0B73-2150-61BF-4297040FA37E}"/>
            </a:ext>
          </a:extLst>
        </p:cNvPr>
        <p:cNvGrpSpPr/>
        <p:nvPr/>
      </p:nvGrpSpPr>
      <p:grpSpPr>
        <a:xfrm>
          <a:off x="0" y="0"/>
          <a:ext cx="0" cy="0"/>
          <a:chOff x="0" y="0"/>
          <a:chExt cx="0" cy="0"/>
        </a:xfrm>
      </p:grpSpPr>
      <p:sp>
        <p:nvSpPr>
          <p:cNvPr id="32" name="四角形: 角を丸くする 31">
            <a:extLst>
              <a:ext uri="{FF2B5EF4-FFF2-40B4-BE49-F238E27FC236}">
                <a16:creationId xmlns:a16="http://schemas.microsoft.com/office/drawing/2014/main" id="{222432CD-BE99-6D1A-4FE2-A763AE8C5B34}"/>
              </a:ext>
            </a:extLst>
          </p:cNvPr>
          <p:cNvSpPr/>
          <p:nvPr/>
        </p:nvSpPr>
        <p:spPr>
          <a:xfrm>
            <a:off x="3258868" y="2000879"/>
            <a:ext cx="4889212" cy="1709009"/>
          </a:xfrm>
          <a:prstGeom prst="roundRect">
            <a:avLst/>
          </a:prstGeom>
          <a:solidFill>
            <a:srgbClr val="FFF5F2"/>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BFC9D237-414C-58B0-0870-7D6F0DF8B312}"/>
              </a:ext>
            </a:extLst>
          </p:cNvPr>
          <p:cNvSpPr/>
          <p:nvPr/>
        </p:nvSpPr>
        <p:spPr>
          <a:xfrm>
            <a:off x="0" y="0"/>
            <a:ext cx="12192000" cy="814575"/>
          </a:xfrm>
          <a:prstGeom prst="rect">
            <a:avLst/>
          </a:prstGeom>
          <a:blipFill>
            <a:blip r:embed="rId3"/>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EBBD218-8CE1-DCE7-8131-60C6D870A826}"/>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7C123497-5152-0EBE-682C-5146160EE91B}"/>
              </a:ext>
            </a:extLst>
          </p:cNvPr>
          <p:cNvSpPr>
            <a:spLocks noGrp="1"/>
          </p:cNvSpPr>
          <p:nvPr>
            <p:ph type="sldNum" sz="quarter" idx="12"/>
          </p:nvPr>
        </p:nvSpPr>
        <p:spPr>
          <a:xfrm>
            <a:off x="8691739" y="6317185"/>
            <a:ext cx="2743200" cy="365125"/>
          </a:xfrm>
        </p:spPr>
        <p:txBody>
          <a:bodyPr/>
          <a:lstStyle/>
          <a:p>
            <a:fld id="{06B91B22-E78C-4FFC-92A1-3DDA5B3A2218}" type="slidenum">
              <a:rPr kumimoji="1" lang="ja-JP" altLang="en-US" smtClean="0"/>
              <a:t>4</a:t>
            </a:fld>
            <a:endParaRPr kumimoji="1" lang="ja-JP" altLang="en-US" dirty="0"/>
          </a:p>
        </p:txBody>
      </p:sp>
      <p:sp>
        <p:nvSpPr>
          <p:cNvPr id="9" name="タイトル 1">
            <a:extLst>
              <a:ext uri="{FF2B5EF4-FFF2-40B4-BE49-F238E27FC236}">
                <a16:creationId xmlns:a16="http://schemas.microsoft.com/office/drawing/2014/main" id="{CBDEF947-5671-F761-322F-B9D20DB8F933}"/>
              </a:ext>
            </a:extLst>
          </p:cNvPr>
          <p:cNvSpPr txBox="1">
            <a:spLocks/>
          </p:cNvSpPr>
          <p:nvPr/>
        </p:nvSpPr>
        <p:spPr>
          <a:xfrm>
            <a:off x="125189" y="64134"/>
            <a:ext cx="12066811"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Methodology:</a:t>
            </a:r>
            <a:r>
              <a:rPr lang="en-US" altLang="ja-JP" sz="3200" b="1" i="1" dirty="0">
                <a:latin typeface="Calibri" panose="020F0502020204030204" pitchFamily="34" charset="0"/>
                <a:ea typeface="Calibri" panose="020F0502020204030204" pitchFamily="34" charset="0"/>
                <a:cs typeface="Calibri" panose="020F0502020204030204" pitchFamily="34" charset="0"/>
              </a:rPr>
              <a:t> How does cargo theft risk affect prices?</a:t>
            </a:r>
            <a:endParaRPr lang="ja-JP" altLang="en-US" sz="3200" dirty="0">
              <a:latin typeface="ＭＳ Ｐゴシック" panose="020B0600070205080204" pitchFamily="50" charset="-128"/>
              <a:ea typeface="ＭＳ Ｐゴシック" panose="020B0600070205080204" pitchFamily="50" charset="-128"/>
              <a:cs typeface="Calibri" panose="020F0502020204030204" pitchFamily="34" charset="0"/>
            </a:endParaRPr>
          </a:p>
        </p:txBody>
      </p:sp>
      <p:cxnSp>
        <p:nvCxnSpPr>
          <p:cNvPr id="13" name="直線コネクタ 12">
            <a:extLst>
              <a:ext uri="{FF2B5EF4-FFF2-40B4-BE49-F238E27FC236}">
                <a16:creationId xmlns:a16="http://schemas.microsoft.com/office/drawing/2014/main" id="{AD9EBD8F-F4A6-46D1-DDEC-E298D2A25CFF}"/>
              </a:ext>
            </a:extLst>
          </p:cNvPr>
          <p:cNvCxnSpPr>
            <a:cxnSpLocks/>
            <a:endCxn id="16" idx="6"/>
          </p:cNvCxnSpPr>
          <p:nvPr/>
        </p:nvCxnSpPr>
        <p:spPr>
          <a:xfrm flipV="1">
            <a:off x="1716104" y="1765414"/>
            <a:ext cx="7290339" cy="11228"/>
          </a:xfrm>
          <a:prstGeom prst="line">
            <a:avLst/>
          </a:prstGeom>
        </p:spPr>
        <p:style>
          <a:lnRef idx="2">
            <a:schemeClr val="accent1"/>
          </a:lnRef>
          <a:fillRef idx="0">
            <a:schemeClr val="accent1"/>
          </a:fillRef>
          <a:effectRef idx="1">
            <a:schemeClr val="accent1"/>
          </a:effectRef>
          <a:fontRef idx="minor">
            <a:schemeClr val="tx1"/>
          </a:fontRef>
        </p:style>
      </p:cxnSp>
      <p:sp>
        <p:nvSpPr>
          <p:cNvPr id="16" name="楕円 15">
            <a:extLst>
              <a:ext uri="{FF2B5EF4-FFF2-40B4-BE49-F238E27FC236}">
                <a16:creationId xmlns:a16="http://schemas.microsoft.com/office/drawing/2014/main" id="{6729CB2D-2FE6-E39B-FECD-04E23ABE6DCB}"/>
              </a:ext>
            </a:extLst>
          </p:cNvPr>
          <p:cNvSpPr/>
          <p:nvPr/>
        </p:nvSpPr>
        <p:spPr>
          <a:xfrm>
            <a:off x="8674973" y="1599679"/>
            <a:ext cx="331470" cy="33147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descr="レゴ, おもちゃ が含まれている画像&#10;&#10;AI 生成コンテンツは誤りを含む可能性があります。">
            <a:extLst>
              <a:ext uri="{FF2B5EF4-FFF2-40B4-BE49-F238E27FC236}">
                <a16:creationId xmlns:a16="http://schemas.microsoft.com/office/drawing/2014/main" id="{2F162227-72BC-D97F-A02E-8B362B1C3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4123" y="1753102"/>
            <a:ext cx="1129316" cy="1264834"/>
          </a:xfrm>
          <a:prstGeom prst="rect">
            <a:avLst/>
          </a:prstGeom>
        </p:spPr>
      </p:pic>
      <p:pic>
        <p:nvPicPr>
          <p:cNvPr id="27" name="図 26" descr="図形&#10;&#10;AI 生成コンテンツは誤りを含む可能性があります。">
            <a:extLst>
              <a:ext uri="{FF2B5EF4-FFF2-40B4-BE49-F238E27FC236}">
                <a16:creationId xmlns:a16="http://schemas.microsoft.com/office/drawing/2014/main" id="{0A33B5AF-4F8C-1623-2968-8F405542EE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4860" y="2147623"/>
            <a:ext cx="891953" cy="1003311"/>
          </a:xfrm>
          <a:prstGeom prst="rect">
            <a:avLst/>
          </a:prstGeom>
        </p:spPr>
      </p:pic>
      <p:pic>
        <p:nvPicPr>
          <p:cNvPr id="33" name="図 32" descr="図形&#10;&#10;AI 生成コンテンツは誤りを含む可能性があります。">
            <a:extLst>
              <a:ext uri="{FF2B5EF4-FFF2-40B4-BE49-F238E27FC236}">
                <a16:creationId xmlns:a16="http://schemas.microsoft.com/office/drawing/2014/main" id="{AC8C070C-2E73-F40A-D8A4-05B2D915EA21}"/>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58318" y="2759683"/>
            <a:ext cx="711452" cy="471135"/>
          </a:xfrm>
          <a:prstGeom prst="rect">
            <a:avLst/>
          </a:prstGeom>
        </p:spPr>
      </p:pic>
      <p:sp>
        <p:nvSpPr>
          <p:cNvPr id="45" name="テキスト ボックス 44">
            <a:extLst>
              <a:ext uri="{FF2B5EF4-FFF2-40B4-BE49-F238E27FC236}">
                <a16:creationId xmlns:a16="http://schemas.microsoft.com/office/drawing/2014/main" id="{56DE9201-F846-2832-B1F1-17508DEF0786}"/>
              </a:ext>
            </a:extLst>
          </p:cNvPr>
          <p:cNvSpPr txBox="1"/>
          <p:nvPr/>
        </p:nvSpPr>
        <p:spPr>
          <a:xfrm>
            <a:off x="1807390" y="3831398"/>
            <a:ext cx="1625044" cy="461665"/>
          </a:xfrm>
          <a:prstGeom prst="rect">
            <a:avLst/>
          </a:prstGeom>
          <a:noFill/>
        </p:spPr>
        <p:txBody>
          <a:bodyPr wrap="square">
            <a:spAutoFit/>
          </a:bodyPr>
          <a:lstStyle/>
          <a:p>
            <a:r>
              <a:rPr lang="en-US" altLang="ja-JP" sz="2400" dirty="0">
                <a:latin typeface="Calibri" panose="020F0502020204030204" pitchFamily="34" charset="0"/>
                <a:ea typeface="Calibri" panose="020F0502020204030204" pitchFamily="34" charset="0"/>
                <a:cs typeface="Calibri" panose="020F0502020204030204" pitchFamily="34" charset="0"/>
              </a:rPr>
              <a:t>Basic</a:t>
            </a:r>
            <a:r>
              <a:rPr lang="ja-JP" altLang="en-US" sz="2400" dirty="0">
                <a:latin typeface="Calibri" panose="020F0502020204030204" pitchFamily="34" charset="0"/>
                <a:ea typeface="Calibri" panose="020F0502020204030204" pitchFamily="34" charset="0"/>
                <a:cs typeface="Calibri" panose="020F0502020204030204" pitchFamily="34" charset="0"/>
              </a:rPr>
              <a:t> </a:t>
            </a:r>
            <a:r>
              <a:rPr lang="en-US" altLang="ja-JP" sz="2400" dirty="0">
                <a:latin typeface="Calibri" panose="020F0502020204030204" pitchFamily="34" charset="0"/>
                <a:ea typeface="Calibri" panose="020F0502020204030204" pitchFamily="34" charset="0"/>
                <a:cs typeface="Calibri" panose="020F0502020204030204" pitchFamily="34" charset="0"/>
              </a:rPr>
              <a:t>price </a:t>
            </a:r>
            <a:endParaRPr lang="ja-JP" altLang="en-US" sz="2400" dirty="0">
              <a:latin typeface="Calibri" panose="020F0502020204030204" pitchFamily="34" charset="0"/>
              <a:cs typeface="Calibri" panose="020F0502020204030204" pitchFamily="34" charset="0"/>
            </a:endParaRPr>
          </a:p>
        </p:txBody>
      </p:sp>
      <p:pic>
        <p:nvPicPr>
          <p:cNvPr id="48" name="Picture 4">
            <a:extLst>
              <a:ext uri="{FF2B5EF4-FFF2-40B4-BE49-F238E27FC236}">
                <a16:creationId xmlns:a16="http://schemas.microsoft.com/office/drawing/2014/main" id="{48C80A9A-EE2E-CD40-24E5-9773F4708C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5776" y="2014897"/>
            <a:ext cx="598393" cy="40717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0694E73F-C8EF-01F9-0B3F-921A4A0A71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7905" y="2007237"/>
            <a:ext cx="584796" cy="397925"/>
          </a:xfrm>
          <a:prstGeom prst="rect">
            <a:avLst/>
          </a:prstGeom>
          <a:noFill/>
          <a:extLst>
            <a:ext uri="{909E8E84-426E-40DD-AFC4-6F175D3DCCD1}">
              <a14:hiddenFill xmlns:a14="http://schemas.microsoft.com/office/drawing/2010/main">
                <a:solidFill>
                  <a:srgbClr val="FFFFFF"/>
                </a:solidFill>
              </a14:hiddenFill>
            </a:ext>
          </a:extLst>
        </p:spPr>
      </p:pic>
      <p:pic>
        <p:nvPicPr>
          <p:cNvPr id="29" name="グラフィックス 28" descr="キャレットを右へ 枠線">
            <a:extLst>
              <a:ext uri="{FF2B5EF4-FFF2-40B4-BE49-F238E27FC236}">
                <a16:creationId xmlns:a16="http://schemas.microsoft.com/office/drawing/2014/main" id="{6B2A15F0-F45C-2460-045B-E5D6AEAE605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6792887" y="1319442"/>
            <a:ext cx="914400" cy="914400"/>
          </a:xfrm>
          <a:prstGeom prst="rect">
            <a:avLst/>
          </a:prstGeom>
        </p:spPr>
      </p:pic>
      <mc:AlternateContent xmlns:mc="http://schemas.openxmlformats.org/markup-compatibility/2006" xmlns:a14="http://schemas.microsoft.com/office/drawing/2010/main">
        <mc:Choice Requires="a14">
          <p:sp>
            <p:nvSpPr>
              <p:cNvPr id="58" name="テキスト ボックス 57">
                <a:extLst>
                  <a:ext uri="{FF2B5EF4-FFF2-40B4-BE49-F238E27FC236}">
                    <a16:creationId xmlns:a16="http://schemas.microsoft.com/office/drawing/2014/main" id="{355ACA8B-B698-F37B-67E5-81C58BF95234}"/>
                  </a:ext>
                </a:extLst>
              </p:cNvPr>
              <p:cNvSpPr txBox="1"/>
              <p:nvPr/>
            </p:nvSpPr>
            <p:spPr>
              <a:xfrm>
                <a:off x="8188034" y="3200752"/>
                <a:ext cx="2588594" cy="3086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ea typeface="Cambria Math" panose="02040503050406030204" pitchFamily="18" charset="0"/>
                            </a:rPr>
                            <m:t>+</m:t>
                          </m:r>
                          <m:sSubSup>
                            <m:sSubSupPr>
                              <m:ctrlPr>
                                <a:rPr kumimoji="1" lang="en-US" altLang="ja-JP" sz="2000" b="0" i="1" smtClean="0">
                                  <a:solidFill>
                                    <a:srgbClr val="FF0000"/>
                                  </a:solidFill>
                                  <a:latin typeface="Cambria Math" panose="02040503050406030204" pitchFamily="18" charset="0"/>
                                  <a:ea typeface="Cambria Math" panose="02040503050406030204" pitchFamily="18" charset="0"/>
                                </a:rPr>
                              </m:ctrlPr>
                            </m:sSubSupPr>
                            <m:e>
                              <m:r>
                                <a:rPr kumimoji="1" lang="en-US" altLang="ja-JP" sz="2000" b="0" i="1" smtClean="0">
                                  <a:solidFill>
                                    <a:srgbClr val="FF0000"/>
                                  </a:solidFill>
                                  <a:latin typeface="Cambria Math" panose="02040503050406030204" pitchFamily="18" charset="0"/>
                                  <a:ea typeface="Cambria Math" panose="02040503050406030204" pitchFamily="18" charset="0"/>
                                </a:rPr>
                                <m:t>𝑚</m:t>
                              </m:r>
                            </m:e>
                            <m:sub>
                              <m:r>
                                <a:rPr kumimoji="1" lang="en-US" altLang="ja-JP" sz="2000" b="0" i="1" smtClean="0">
                                  <a:solidFill>
                                    <a:srgbClr val="FF0000"/>
                                  </a:solidFill>
                                  <a:latin typeface="Cambria Math" panose="02040503050406030204" pitchFamily="18" charset="0"/>
                                  <a:ea typeface="Cambria Math" panose="02040503050406030204" pitchFamily="18" charset="0"/>
                                </a:rPr>
                                <m:t>𝑐𝑎𝑟</m:t>
                              </m:r>
                            </m:sub>
                            <m:sup>
                              <m:r>
                                <a:rPr kumimoji="1" lang="en-US" altLang="ja-JP" sz="2000" b="0" i="1" smtClean="0">
                                  <a:solidFill>
                                    <a:srgbClr val="FF0000"/>
                                  </a:solidFill>
                                  <a:latin typeface="Cambria Math" panose="02040503050406030204" pitchFamily="18" charset="0"/>
                                  <a:ea typeface="Cambria Math" panose="02040503050406030204" pitchFamily="18" charset="0"/>
                                </a:rPr>
                                <m:t>𝐹𝑅𝐴</m:t>
                              </m:r>
                            </m:sup>
                          </m:sSubSup>
                        </m:e>
                      </m:d>
                      <m:r>
                        <a:rPr kumimoji="1" lang="en-US" altLang="ja-JP" sz="2000" b="0" i="1" smtClean="0">
                          <a:latin typeface="Cambria Math" panose="02040503050406030204" pitchFamily="18" charset="0"/>
                        </a:rPr>
                        <m:t>𝐵𝑎𝑠𝑖𝑐</m:t>
                      </m:r>
                      <m:r>
                        <a:rPr kumimoji="1" lang="en-US" altLang="ja-JP" sz="2000" b="0" i="1" smtClean="0">
                          <a:latin typeface="Cambria Math" panose="02040503050406030204" pitchFamily="18" charset="0"/>
                        </a:rPr>
                        <m:t>_</m:t>
                      </m:r>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𝑝</m:t>
                          </m:r>
                        </m:e>
                        <m:sub>
                          <m:r>
                            <a:rPr kumimoji="1" lang="en-US" altLang="ja-JP" sz="2000" b="0" i="1" smtClean="0">
                              <a:latin typeface="Cambria Math" panose="02040503050406030204" pitchFamily="18" charset="0"/>
                            </a:rPr>
                            <m:t>𝑐𝑎𝑟</m:t>
                          </m:r>
                        </m:sub>
                        <m:sup>
                          <m:r>
                            <a:rPr kumimoji="1" lang="en-US" altLang="ja-JP" sz="2000" b="0" i="1" smtClean="0">
                              <a:latin typeface="Cambria Math" panose="02040503050406030204" pitchFamily="18" charset="0"/>
                            </a:rPr>
                            <m:t>𝐹𝑅𝐴</m:t>
                          </m:r>
                        </m:sup>
                      </m:sSubSup>
                    </m:oMath>
                  </m:oMathPara>
                </a14:m>
                <a:endParaRPr kumimoji="1" lang="ja-JP" altLang="en-US" sz="2000" dirty="0"/>
              </a:p>
            </p:txBody>
          </p:sp>
        </mc:Choice>
        <mc:Fallback xmlns="">
          <p:sp>
            <p:nvSpPr>
              <p:cNvPr id="58" name="テキスト ボックス 57">
                <a:extLst>
                  <a:ext uri="{FF2B5EF4-FFF2-40B4-BE49-F238E27FC236}">
                    <a16:creationId xmlns:a16="http://schemas.microsoft.com/office/drawing/2014/main" id="{355ACA8B-B698-F37B-67E5-81C58BF95234}"/>
                  </a:ext>
                </a:extLst>
              </p:cNvPr>
              <p:cNvSpPr txBox="1">
                <a:spLocks noRot="1" noChangeAspect="1" noMove="1" noResize="1" noEditPoints="1" noAdjustHandles="1" noChangeArrowheads="1" noChangeShapeType="1" noTextEdit="1"/>
              </p:cNvSpPr>
              <p:nvPr/>
            </p:nvSpPr>
            <p:spPr>
              <a:xfrm>
                <a:off x="8188034" y="3200752"/>
                <a:ext cx="2588594" cy="308611"/>
              </a:xfrm>
              <a:prstGeom prst="rect">
                <a:avLst/>
              </a:prstGeom>
              <a:blipFill>
                <a:blip r:embed="rId11"/>
                <a:stretch>
                  <a:fillRect b="-23529"/>
                </a:stretch>
              </a:blipFill>
            </p:spPr>
            <p:txBody>
              <a:bodyPr/>
              <a:lstStyle/>
              <a:p>
                <a:r>
                  <a:rPr lang="ja-JP" altLang="en-US">
                    <a:noFill/>
                  </a:rPr>
                  <a:t> </a:t>
                </a:r>
              </a:p>
            </p:txBody>
          </p:sp>
        </mc:Fallback>
      </mc:AlternateContent>
      <p:sp>
        <p:nvSpPr>
          <p:cNvPr id="6" name="楕円 5">
            <a:extLst>
              <a:ext uri="{FF2B5EF4-FFF2-40B4-BE49-F238E27FC236}">
                <a16:creationId xmlns:a16="http://schemas.microsoft.com/office/drawing/2014/main" id="{59875427-BF5F-3513-5CC9-C8D7D7C8DE7D}"/>
              </a:ext>
            </a:extLst>
          </p:cNvPr>
          <p:cNvSpPr/>
          <p:nvPr/>
        </p:nvSpPr>
        <p:spPr>
          <a:xfrm>
            <a:off x="2288442" y="1617091"/>
            <a:ext cx="331470" cy="33147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33369E14-9E8C-9A21-EA31-B8D4F819BB05}"/>
                  </a:ext>
                </a:extLst>
              </p:cNvPr>
              <p:cNvSpPr txBox="1"/>
              <p:nvPr/>
            </p:nvSpPr>
            <p:spPr>
              <a:xfrm>
                <a:off x="-445672" y="3339850"/>
                <a:ext cx="6131168" cy="3700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ja-JP" sz="1800" b="0" i="1" smtClean="0">
                          <a:latin typeface="Cambria Math" panose="02040503050406030204" pitchFamily="18" charset="0"/>
                        </a:rPr>
                        <m:t>𝐵𝑎𝑠𝑖𝑐</m:t>
                      </m:r>
                      <m:r>
                        <a:rPr kumimoji="1" lang="en-US" altLang="ja-JP" sz="1800" b="0" i="1" smtClean="0">
                          <a:latin typeface="Cambria Math" panose="02040503050406030204" pitchFamily="18" charset="0"/>
                        </a:rPr>
                        <m:t>_</m:t>
                      </m:r>
                      <m:sSubSup>
                        <m:sSubSupPr>
                          <m:ctrlPr>
                            <a:rPr kumimoji="1" lang="en-US" altLang="ja-JP" sz="1800" b="0" i="1" smtClean="0">
                              <a:latin typeface="Cambria Math" panose="02040503050406030204" pitchFamily="18" charset="0"/>
                            </a:rPr>
                          </m:ctrlPr>
                        </m:sSubSupPr>
                        <m:e>
                          <m:r>
                            <a:rPr kumimoji="1" lang="en-US" altLang="ja-JP" sz="1800" b="0" i="1" smtClean="0">
                              <a:latin typeface="Cambria Math" panose="02040503050406030204" pitchFamily="18" charset="0"/>
                            </a:rPr>
                            <m:t>𝑝</m:t>
                          </m:r>
                        </m:e>
                        <m:sub>
                          <m:r>
                            <a:rPr kumimoji="1" lang="en-US" altLang="ja-JP" sz="1800" b="0" i="1" smtClean="0">
                              <a:latin typeface="Cambria Math" panose="02040503050406030204" pitchFamily="18" charset="0"/>
                            </a:rPr>
                            <m:t>𝑐𝑎𝑟</m:t>
                          </m:r>
                        </m:sub>
                        <m:sup>
                          <m:r>
                            <a:rPr kumimoji="1" lang="en-US" altLang="ja-JP" sz="1800" b="0" i="1" smtClean="0">
                              <a:latin typeface="Cambria Math" panose="02040503050406030204" pitchFamily="18" charset="0"/>
                            </a:rPr>
                            <m:t>𝐹𝑅𝐴</m:t>
                          </m:r>
                        </m:sup>
                      </m:sSubSup>
                    </m:oMath>
                  </m:oMathPara>
                </a14:m>
                <a:endParaRPr lang="ja-JP" altLang="en-US" dirty="0"/>
              </a:p>
            </p:txBody>
          </p:sp>
        </mc:Choice>
        <mc:Fallback xmlns="">
          <p:sp>
            <p:nvSpPr>
              <p:cNvPr id="8" name="テキスト ボックス 7">
                <a:extLst>
                  <a:ext uri="{FF2B5EF4-FFF2-40B4-BE49-F238E27FC236}">
                    <a16:creationId xmlns:a16="http://schemas.microsoft.com/office/drawing/2014/main" id="{33369E14-9E8C-9A21-EA31-B8D4F819BB05}"/>
                  </a:ext>
                </a:extLst>
              </p:cNvPr>
              <p:cNvSpPr txBox="1">
                <a:spLocks noRot="1" noChangeAspect="1" noMove="1" noResize="1" noEditPoints="1" noAdjustHandles="1" noChangeArrowheads="1" noChangeShapeType="1" noTextEdit="1"/>
              </p:cNvSpPr>
              <p:nvPr/>
            </p:nvSpPr>
            <p:spPr>
              <a:xfrm>
                <a:off x="-445672" y="3339850"/>
                <a:ext cx="6131168" cy="370038"/>
              </a:xfrm>
              <a:prstGeom prst="rect">
                <a:avLst/>
              </a:prstGeom>
              <a:blipFill>
                <a:blip r:embed="rId12"/>
                <a:stretch>
                  <a:fillRect b="-4918"/>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579ACF48-F492-C804-F880-5ED0D47E08DB}"/>
              </a:ext>
            </a:extLst>
          </p:cNvPr>
          <p:cNvSpPr txBox="1"/>
          <p:nvPr/>
        </p:nvSpPr>
        <p:spPr>
          <a:xfrm>
            <a:off x="3443546" y="2396987"/>
            <a:ext cx="4598122" cy="430887"/>
          </a:xfrm>
          <a:prstGeom prst="rect">
            <a:avLst/>
          </a:prstGeom>
          <a:noFill/>
        </p:spPr>
        <p:txBody>
          <a:bodyPr wrap="square">
            <a:spAutoFit/>
          </a:bodyPr>
          <a:lstStyle/>
          <a:p>
            <a:r>
              <a:rPr lang="en-US" altLang="ja-JP" sz="2200" dirty="0">
                <a:latin typeface="Calibri" panose="020F0502020204030204" pitchFamily="34" charset="0"/>
                <a:ea typeface="Calibri" panose="020F0502020204030204" pitchFamily="34" charset="0"/>
                <a:cs typeface="Calibri" panose="020F0502020204030204" pitchFamily="34" charset="0"/>
              </a:rPr>
              <a:t>Trading,</a:t>
            </a:r>
            <a:r>
              <a:rPr lang="ja-JP" altLang="en-US" sz="2200" dirty="0">
                <a:latin typeface="Calibri" panose="020F0502020204030204" pitchFamily="34" charset="0"/>
                <a:ea typeface="Calibri" panose="020F0502020204030204" pitchFamily="34" charset="0"/>
                <a:cs typeface="Calibri" panose="020F0502020204030204" pitchFamily="34" charset="0"/>
              </a:rPr>
              <a:t> </a:t>
            </a:r>
            <a:r>
              <a:rPr lang="en-US" altLang="ja-JP" sz="2200" dirty="0">
                <a:latin typeface="Calibri" panose="020F0502020204030204" pitchFamily="34" charset="0"/>
                <a:ea typeface="Calibri" panose="020F0502020204030204" pitchFamily="34" charset="0"/>
                <a:cs typeface="Calibri" panose="020F0502020204030204" pitchFamily="34" charset="0"/>
              </a:rPr>
              <a:t>wholesale and retail services</a:t>
            </a:r>
            <a:endParaRPr lang="ja-JP" altLang="en-US" sz="2200" dirty="0">
              <a:latin typeface="Calibri" panose="020F0502020204030204" pitchFamily="34" charset="0"/>
              <a:cs typeface="Calibri" panose="020F0502020204030204" pitchFamily="34" charset="0"/>
            </a:endParaRPr>
          </a:p>
        </p:txBody>
      </p:sp>
      <p:pic>
        <p:nvPicPr>
          <p:cNvPr id="21" name="グラフィックス 20" descr="キャレットを右へ 枠線">
            <a:extLst>
              <a:ext uri="{FF2B5EF4-FFF2-40B4-BE49-F238E27FC236}">
                <a16:creationId xmlns:a16="http://schemas.microsoft.com/office/drawing/2014/main" id="{69A1969E-47EF-9548-382F-5E7021E973F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160768" y="1332370"/>
            <a:ext cx="914400" cy="914400"/>
          </a:xfrm>
          <a:prstGeom prst="rect">
            <a:avLst/>
          </a:prstGeom>
        </p:spPr>
      </p:pic>
      <p:sp>
        <p:nvSpPr>
          <p:cNvPr id="22" name="楕円 21">
            <a:extLst>
              <a:ext uri="{FF2B5EF4-FFF2-40B4-BE49-F238E27FC236}">
                <a16:creationId xmlns:a16="http://schemas.microsoft.com/office/drawing/2014/main" id="{00832610-CD62-AF59-1A9C-6E8A1D052DDA}"/>
              </a:ext>
            </a:extLst>
          </p:cNvPr>
          <p:cNvSpPr/>
          <p:nvPr/>
        </p:nvSpPr>
        <p:spPr>
          <a:xfrm>
            <a:off x="5449958" y="1576777"/>
            <a:ext cx="331470" cy="331470"/>
          </a:xfrm>
          <a:prstGeom prst="ellipse">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F091B131-5ED7-B998-86E8-B7D8605BFCE0}"/>
              </a:ext>
            </a:extLst>
          </p:cNvPr>
          <p:cNvSpPr txBox="1"/>
          <p:nvPr/>
        </p:nvSpPr>
        <p:spPr>
          <a:xfrm>
            <a:off x="3478266" y="2793129"/>
            <a:ext cx="4274853" cy="769441"/>
          </a:xfrm>
          <a:prstGeom prst="rect">
            <a:avLst/>
          </a:prstGeom>
          <a:noFill/>
        </p:spPr>
        <p:txBody>
          <a:bodyPr wrap="square">
            <a:spAutoFit/>
          </a:bodyPr>
          <a:lstStyle/>
          <a:p>
            <a:r>
              <a:rPr lang="en-US" altLang="ja-JP" sz="2200" dirty="0">
                <a:latin typeface="Calibri" panose="020F0502020204030204" pitchFamily="34" charset="0"/>
                <a:ea typeface="Calibri" panose="020F0502020204030204" pitchFamily="34" charset="0"/>
                <a:cs typeface="Calibri" panose="020F0502020204030204" pitchFamily="34" charset="0"/>
              </a:rPr>
              <a:t>Transport, cargo insurance</a:t>
            </a:r>
            <a:br>
              <a:rPr lang="en-US" altLang="ja-JP" sz="2200" dirty="0">
                <a:latin typeface="Calibri" panose="020F0502020204030204" pitchFamily="34" charset="0"/>
                <a:ea typeface="Calibri" panose="020F0502020204030204" pitchFamily="34" charset="0"/>
                <a:cs typeface="Calibri" panose="020F0502020204030204" pitchFamily="34" charset="0"/>
              </a:rPr>
            </a:br>
            <a:r>
              <a:rPr lang="en-US" altLang="ja-JP" sz="2200" dirty="0">
                <a:latin typeface="Calibri" panose="020F0502020204030204" pitchFamily="34" charset="0"/>
                <a:ea typeface="Calibri" panose="020F0502020204030204" pitchFamily="34" charset="0"/>
                <a:cs typeface="Calibri" panose="020F0502020204030204" pitchFamily="34" charset="0"/>
              </a:rPr>
              <a:t>Warehousing, port services</a:t>
            </a:r>
            <a:endParaRPr lang="ja-JP" altLang="en-US" sz="2200" dirty="0">
              <a:latin typeface="Calibri" panose="020F0502020204030204" pitchFamily="34" charset="0"/>
              <a:cs typeface="Calibri" panose="020F0502020204030204" pitchFamily="34" charset="0"/>
            </a:endParaRPr>
          </a:p>
        </p:txBody>
      </p:sp>
      <p:sp>
        <p:nvSpPr>
          <p:cNvPr id="28" name="テキスト ボックス 27">
            <a:extLst>
              <a:ext uri="{FF2B5EF4-FFF2-40B4-BE49-F238E27FC236}">
                <a16:creationId xmlns:a16="http://schemas.microsoft.com/office/drawing/2014/main" id="{92BDBC8D-4D4D-B43A-29D3-4430A4E8E3EB}"/>
              </a:ext>
            </a:extLst>
          </p:cNvPr>
          <p:cNvSpPr txBox="1"/>
          <p:nvPr/>
        </p:nvSpPr>
        <p:spPr>
          <a:xfrm>
            <a:off x="8559354" y="3770428"/>
            <a:ext cx="2330495" cy="461665"/>
          </a:xfrm>
          <a:prstGeom prst="rect">
            <a:avLst/>
          </a:prstGeom>
          <a:noFill/>
        </p:spPr>
        <p:txBody>
          <a:bodyPr wrap="square">
            <a:spAutoFit/>
          </a:bodyPr>
          <a:lstStyle/>
          <a:p>
            <a:r>
              <a:rPr lang="en-US" altLang="ja-JP" sz="2400" dirty="0">
                <a:latin typeface="Calibri" panose="020F0502020204030204" pitchFamily="34" charset="0"/>
                <a:ea typeface="Calibri" panose="020F0502020204030204" pitchFamily="34" charset="0"/>
                <a:cs typeface="Calibri" panose="020F0502020204030204" pitchFamily="34" charset="0"/>
              </a:rPr>
              <a:t>Purchaser's price </a:t>
            </a:r>
            <a:endParaRPr lang="ja-JP" altLang="en-US" sz="2400" dirty="0">
              <a:latin typeface="Calibri" panose="020F0502020204030204" pitchFamily="34" charset="0"/>
              <a:cs typeface="Calibri" panose="020F0502020204030204" pitchFamily="34" charset="0"/>
            </a:endParaRPr>
          </a:p>
        </p:txBody>
      </p:sp>
      <p:sp>
        <p:nvSpPr>
          <p:cNvPr id="34" name="テキスト ボックス 33">
            <a:extLst>
              <a:ext uri="{FF2B5EF4-FFF2-40B4-BE49-F238E27FC236}">
                <a16:creationId xmlns:a16="http://schemas.microsoft.com/office/drawing/2014/main" id="{F52B56CC-A7C7-C091-9C50-B0DC57A8E66B}"/>
              </a:ext>
            </a:extLst>
          </p:cNvPr>
          <p:cNvSpPr txBox="1"/>
          <p:nvPr/>
        </p:nvSpPr>
        <p:spPr>
          <a:xfrm>
            <a:off x="3815803" y="3715380"/>
            <a:ext cx="3769028" cy="461665"/>
          </a:xfrm>
          <a:prstGeom prst="rect">
            <a:avLst/>
          </a:prstGeom>
          <a:noFill/>
        </p:spPr>
        <p:txBody>
          <a:bodyPr wrap="square">
            <a:spAutoFit/>
          </a:bodyPr>
          <a:lstStyle/>
          <a:p>
            <a:r>
              <a:rPr lang="en-US" altLang="ja-JP"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Trade</a:t>
            </a:r>
            <a:r>
              <a:rPr lang="ja-JP" alt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altLang="ja-JP"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and</a:t>
            </a:r>
            <a:r>
              <a:rPr lang="ja-JP" alt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altLang="ja-JP"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transport</a:t>
            </a:r>
            <a:r>
              <a:rPr lang="ja-JP" alt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altLang="ja-JP"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margins </a:t>
            </a:r>
            <a:endParaRPr lang="ja-JP" alt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8" name="テキスト ボックス 37">
            <a:extLst>
              <a:ext uri="{FF2B5EF4-FFF2-40B4-BE49-F238E27FC236}">
                <a16:creationId xmlns:a16="http://schemas.microsoft.com/office/drawing/2014/main" id="{BF567173-7538-8D9D-B804-22E4644D07C9}"/>
              </a:ext>
            </a:extLst>
          </p:cNvPr>
          <p:cNvSpPr txBox="1"/>
          <p:nvPr/>
        </p:nvSpPr>
        <p:spPr>
          <a:xfrm>
            <a:off x="457350" y="4356546"/>
            <a:ext cx="11734650" cy="830997"/>
          </a:xfrm>
          <a:prstGeom prst="rect">
            <a:avLst/>
          </a:prstGeom>
          <a:noFill/>
        </p:spPr>
        <p:txBody>
          <a:bodyPr wrap="square">
            <a:spAutoFit/>
          </a:bodyPr>
          <a:lstStyle/>
          <a:p>
            <a:pPr marL="342900" indent="-342900">
              <a:buFont typeface="Arial" panose="020B0604020202020204" pitchFamily="34" charset="0"/>
              <a:buChar char="•"/>
            </a:pPr>
            <a:r>
              <a:rPr lang="en-US" altLang="ja-JP" sz="2400" dirty="0">
                <a:latin typeface="Calibri" panose="020F0502020204030204" pitchFamily="34" charset="0"/>
                <a:ea typeface="Calibri" panose="020F0502020204030204" pitchFamily="34" charset="0"/>
                <a:cs typeface="Calibri" panose="020F0502020204030204" pitchFamily="34" charset="0"/>
              </a:rPr>
              <a:t>The cost required for a good to </a:t>
            </a:r>
            <a:r>
              <a:rPr lang="en-US" altLang="ja-JP" sz="2400" b="1" i="1" dirty="0">
                <a:latin typeface="Calibri" panose="020F0502020204030204" pitchFamily="34" charset="0"/>
                <a:ea typeface="Calibri" panose="020F0502020204030204" pitchFamily="34" charset="0"/>
                <a:cs typeface="Calibri" panose="020F0502020204030204" pitchFamily="34" charset="0"/>
              </a:rPr>
              <a:t>“ safely arrive” </a:t>
            </a:r>
            <a:r>
              <a:rPr lang="en-US" altLang="ja-JP" sz="2400" dirty="0">
                <a:latin typeface="Calibri" panose="020F0502020204030204" pitchFamily="34" charset="0"/>
                <a:ea typeface="Calibri" panose="020F0502020204030204" pitchFamily="34" charset="0"/>
                <a:cs typeface="Calibri" panose="020F0502020204030204" pitchFamily="34" charset="0"/>
              </a:rPr>
              <a:t>at the consumer varies across </a:t>
            </a:r>
            <a:br>
              <a:rPr lang="en-US" altLang="ja-JP" sz="2400" dirty="0">
                <a:latin typeface="Calibri" panose="020F0502020204030204" pitchFamily="34" charset="0"/>
                <a:ea typeface="Calibri" panose="020F0502020204030204" pitchFamily="34" charset="0"/>
                <a:cs typeface="Calibri" panose="020F0502020204030204" pitchFamily="34" charset="0"/>
              </a:rPr>
            </a:br>
            <a:r>
              <a:rPr lang="en-US" altLang="ja-JP" sz="2400" dirty="0">
                <a:latin typeface="Calibri" panose="020F0502020204030204" pitchFamily="34" charset="0"/>
                <a:ea typeface="Calibri" panose="020F0502020204030204" pitchFamily="34" charset="0"/>
                <a:cs typeface="Calibri" panose="020F0502020204030204" pitchFamily="34" charset="0"/>
              </a:rPr>
              <a:t>countries and industries.</a:t>
            </a:r>
            <a:endParaRPr lang="ja-JP" altLang="en-US" sz="2400" dirty="0">
              <a:latin typeface="Calibri" panose="020F0502020204030204" pitchFamily="34" charset="0"/>
              <a:cs typeface="Calibri" panose="020F0502020204030204" pitchFamily="34" charset="0"/>
            </a:endParaRPr>
          </a:p>
        </p:txBody>
      </p:sp>
      <p:sp>
        <p:nvSpPr>
          <p:cNvPr id="39" name="テキスト ボックス 38">
            <a:extLst>
              <a:ext uri="{FF2B5EF4-FFF2-40B4-BE49-F238E27FC236}">
                <a16:creationId xmlns:a16="http://schemas.microsoft.com/office/drawing/2014/main" id="{118C2964-4D3D-BA79-20E9-C415786CF747}"/>
              </a:ext>
            </a:extLst>
          </p:cNvPr>
          <p:cNvSpPr txBox="1"/>
          <p:nvPr/>
        </p:nvSpPr>
        <p:spPr>
          <a:xfrm>
            <a:off x="457350" y="5229625"/>
            <a:ext cx="11734650" cy="830997"/>
          </a:xfrm>
          <a:prstGeom prst="rect">
            <a:avLst/>
          </a:prstGeom>
          <a:noFill/>
        </p:spPr>
        <p:txBody>
          <a:bodyPr wrap="square">
            <a:spAutoFit/>
          </a:bodyPr>
          <a:lstStyle/>
          <a:p>
            <a:pPr marL="342900" indent="-342900">
              <a:buFont typeface="Arial" panose="020B0604020202020204" pitchFamily="34" charset="0"/>
              <a:buChar char="•"/>
            </a:pPr>
            <a:r>
              <a:rPr lang="en-US" altLang="ja-JP" sz="2400" dirty="0">
                <a:latin typeface="Calibri" panose="020F0502020204030204" pitchFamily="34" charset="0"/>
                <a:ea typeface="Calibri" panose="020F0502020204030204" pitchFamily="34" charset="0"/>
                <a:cs typeface="Calibri" panose="020F0502020204030204" pitchFamily="34" charset="0"/>
              </a:rPr>
              <a:t>As cargo theft risk increases,  </a:t>
            </a:r>
            <a:r>
              <a:rPr lang="en-US" altLang="ja-JP"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higher insurance premiums, rerouting of transport,     increased security expenditures, and precautionary inventory buffers </a:t>
            </a:r>
            <a:r>
              <a:rPr lang="en-US" altLang="ja-JP" sz="2400" dirty="0">
                <a:latin typeface="Calibri" panose="020F0502020204030204" pitchFamily="34" charset="0"/>
                <a:ea typeface="Calibri" panose="020F0502020204030204" pitchFamily="34" charset="0"/>
                <a:cs typeface="Calibri" panose="020F0502020204030204" pitchFamily="34" charset="0"/>
              </a:rPr>
              <a:t>are required.</a:t>
            </a:r>
          </a:p>
        </p:txBody>
      </p:sp>
      <p:sp>
        <p:nvSpPr>
          <p:cNvPr id="2" name="テキスト ボックス 1">
            <a:extLst>
              <a:ext uri="{FF2B5EF4-FFF2-40B4-BE49-F238E27FC236}">
                <a16:creationId xmlns:a16="http://schemas.microsoft.com/office/drawing/2014/main" id="{44724752-0F6B-5F48-D656-0C2F1AC4D6DC}"/>
              </a:ext>
            </a:extLst>
          </p:cNvPr>
          <p:cNvSpPr txBox="1"/>
          <p:nvPr/>
        </p:nvSpPr>
        <p:spPr>
          <a:xfrm>
            <a:off x="535581" y="873355"/>
            <a:ext cx="2445474" cy="769441"/>
          </a:xfrm>
          <a:prstGeom prst="rect">
            <a:avLst/>
          </a:prstGeom>
          <a:noFill/>
        </p:spPr>
        <p:txBody>
          <a:bodyPr wrap="square">
            <a:spAutoFit/>
          </a:bodyPr>
          <a:lstStyle/>
          <a:p>
            <a:r>
              <a:rPr lang="en-US" altLang="ja-JP" sz="2200" dirty="0">
                <a:latin typeface="Calibri" panose="020F0502020204030204" pitchFamily="34" charset="0"/>
                <a:ea typeface="Calibri" panose="020F0502020204030204" pitchFamily="34" charset="0"/>
                <a:cs typeface="Calibri" panose="020F0502020204030204" pitchFamily="34" charset="0"/>
              </a:rPr>
              <a:t>Motor vehicle factory (France)  </a:t>
            </a:r>
            <a:endParaRPr lang="ja-JP" altLang="en-US" sz="2200" dirty="0">
              <a:latin typeface="Calibri" panose="020F0502020204030204" pitchFamily="34" charset="0"/>
              <a:cs typeface="Calibri" panose="020F0502020204030204" pitchFamily="34" charset="0"/>
            </a:endParaRPr>
          </a:p>
        </p:txBody>
      </p:sp>
      <p:sp>
        <p:nvSpPr>
          <p:cNvPr id="5" name="テキスト ボックス 4">
            <a:extLst>
              <a:ext uri="{FF2B5EF4-FFF2-40B4-BE49-F238E27FC236}">
                <a16:creationId xmlns:a16="http://schemas.microsoft.com/office/drawing/2014/main" id="{ABBEEE21-54E5-A9D2-D91C-84A3ECBA1F52}"/>
              </a:ext>
            </a:extLst>
          </p:cNvPr>
          <p:cNvSpPr txBox="1"/>
          <p:nvPr/>
        </p:nvSpPr>
        <p:spPr>
          <a:xfrm>
            <a:off x="8725729" y="818687"/>
            <a:ext cx="2445474" cy="769441"/>
          </a:xfrm>
          <a:prstGeom prst="rect">
            <a:avLst/>
          </a:prstGeom>
          <a:noFill/>
        </p:spPr>
        <p:txBody>
          <a:bodyPr wrap="square">
            <a:spAutoFit/>
          </a:bodyPr>
          <a:lstStyle/>
          <a:p>
            <a:r>
              <a:rPr lang="en-US" altLang="ja-JP" sz="2200" dirty="0">
                <a:latin typeface="Calibri" panose="020F0502020204030204" pitchFamily="34" charset="0"/>
                <a:ea typeface="Calibri" panose="020F0502020204030204" pitchFamily="34" charset="0"/>
                <a:cs typeface="Calibri" panose="020F0502020204030204" pitchFamily="34" charset="0"/>
              </a:rPr>
              <a:t>Final </a:t>
            </a:r>
            <a:br>
              <a:rPr lang="en-US" altLang="ja-JP" sz="2200" dirty="0">
                <a:latin typeface="Calibri" panose="020F0502020204030204" pitchFamily="34" charset="0"/>
                <a:ea typeface="Calibri" panose="020F0502020204030204" pitchFamily="34" charset="0"/>
                <a:cs typeface="Calibri" panose="020F0502020204030204" pitchFamily="34" charset="0"/>
              </a:rPr>
            </a:br>
            <a:r>
              <a:rPr lang="en-US" altLang="ja-JP" sz="2200" dirty="0">
                <a:latin typeface="Calibri" panose="020F0502020204030204" pitchFamily="34" charset="0"/>
                <a:ea typeface="Calibri" panose="020F0502020204030204" pitchFamily="34" charset="0"/>
                <a:cs typeface="Calibri" panose="020F0502020204030204" pitchFamily="34" charset="0"/>
              </a:rPr>
              <a:t>consumer (Japan)  </a:t>
            </a:r>
            <a:endParaRPr lang="ja-JP" altLang="en-US" sz="2200" dirty="0">
              <a:latin typeface="Calibri" panose="020F0502020204030204" pitchFamily="34" charset="0"/>
              <a:cs typeface="Calibri" panose="020F0502020204030204" pitchFamily="34" charset="0"/>
            </a:endParaRPr>
          </a:p>
        </p:txBody>
      </p:sp>
      <p:sp>
        <p:nvSpPr>
          <p:cNvPr id="11" name="テキスト ボックス 10">
            <a:extLst>
              <a:ext uri="{FF2B5EF4-FFF2-40B4-BE49-F238E27FC236}">
                <a16:creationId xmlns:a16="http://schemas.microsoft.com/office/drawing/2014/main" id="{5EA75170-4057-0C10-3E1D-E11423E67481}"/>
              </a:ext>
            </a:extLst>
          </p:cNvPr>
          <p:cNvSpPr txBox="1"/>
          <p:nvPr/>
        </p:nvSpPr>
        <p:spPr>
          <a:xfrm>
            <a:off x="3246676" y="1981618"/>
            <a:ext cx="4838747" cy="430887"/>
          </a:xfrm>
          <a:prstGeom prst="rect">
            <a:avLst/>
          </a:prstGeom>
          <a:noFill/>
        </p:spPr>
        <p:txBody>
          <a:bodyPr wrap="square">
            <a:spAutoFit/>
          </a:bodyPr>
          <a:lstStyle/>
          <a:p>
            <a:r>
              <a:rPr lang="en-US" altLang="ja-JP"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Payments to trade and transport services </a:t>
            </a:r>
            <a:endParaRPr lang="ja-JP" alt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7" name="テキスト ボックス 16">
            <a:extLst>
              <a:ext uri="{FF2B5EF4-FFF2-40B4-BE49-F238E27FC236}">
                <a16:creationId xmlns:a16="http://schemas.microsoft.com/office/drawing/2014/main" id="{BD361BAD-28E9-C6EB-B0C9-D224436FB92B}"/>
              </a:ext>
            </a:extLst>
          </p:cNvPr>
          <p:cNvSpPr txBox="1"/>
          <p:nvPr/>
        </p:nvSpPr>
        <p:spPr>
          <a:xfrm>
            <a:off x="1062994" y="6089267"/>
            <a:ext cx="10371945" cy="461665"/>
          </a:xfrm>
          <a:prstGeom prst="rect">
            <a:avLst/>
          </a:prstGeom>
          <a:noFill/>
        </p:spPr>
        <p:txBody>
          <a:bodyPr wrap="square">
            <a:spAutoFit/>
          </a:bodyPr>
          <a:lstStyle/>
          <a:p>
            <a:pPr marL="285750" indent="-285750">
              <a:buClr>
                <a:schemeClr val="tx1"/>
              </a:buClr>
              <a:buFont typeface="ＭＳ Ｐゴシック" panose="020B0600070205080204" pitchFamily="50" charset="-128"/>
              <a:buChar char="→"/>
            </a:pPr>
            <a:r>
              <a:rPr lang="en-US" altLang="ja-JP" sz="2400" dirty="0">
                <a:solidFill>
                  <a:srgbClr val="FF0000"/>
                </a:solidFill>
                <a:latin typeface="Calibri" panose="020F0502020204030204" pitchFamily="34" charset="0"/>
                <a:cs typeface="Calibri" panose="020F0502020204030204" pitchFamily="34" charset="0"/>
              </a:rPr>
              <a:t>Higher cargo theft risk pushes up margins, leading to</a:t>
            </a:r>
            <a:r>
              <a:rPr lang="ja-JP" altLang="en-US" sz="2400" dirty="0">
                <a:solidFill>
                  <a:srgbClr val="FF0000"/>
                </a:solidFill>
                <a:latin typeface="Calibri" panose="020F0502020204030204" pitchFamily="34" charset="0"/>
                <a:cs typeface="Calibri" panose="020F0502020204030204" pitchFamily="34" charset="0"/>
              </a:rPr>
              <a:t> </a:t>
            </a:r>
            <a:r>
              <a:rPr lang="en-US" altLang="ja-JP" sz="2400" dirty="0">
                <a:solidFill>
                  <a:srgbClr val="FF0000"/>
                </a:solidFill>
                <a:latin typeface="Calibri" panose="020F0502020204030204" pitchFamily="34" charset="0"/>
                <a:cs typeface="Calibri" panose="020F0502020204030204" pitchFamily="34" charset="0"/>
              </a:rPr>
              <a:t>higher purchaser prices.</a:t>
            </a:r>
            <a:endParaRPr lang="ja-JP" altLang="en-US" sz="2400" u="sng" dirty="0">
              <a:solidFill>
                <a:srgbClr val="FF0000"/>
              </a:solidFill>
              <a:latin typeface="ＭＳ Ｐゴシック" panose="020B0600070205080204" pitchFamily="50" charset="-128"/>
              <a:ea typeface="ＭＳ Ｐゴシック" panose="020B0600070205080204" pitchFamily="50" charset="-128"/>
              <a:cs typeface="Calibri" panose="020F0502020204030204" pitchFamily="34" charset="0"/>
            </a:endParaRPr>
          </a:p>
        </p:txBody>
      </p:sp>
    </p:spTree>
    <p:extLst>
      <p:ext uri="{BB962C8B-B14F-4D97-AF65-F5344CB8AC3E}">
        <p14:creationId xmlns:p14="http://schemas.microsoft.com/office/powerpoint/2010/main" val="194989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79759-AD3B-DAF3-530A-7ACE1D541342}"/>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6979EEBB-B6D2-06EB-E205-8DB8B29C362A}"/>
              </a:ext>
            </a:extLst>
          </p:cNvPr>
          <p:cNvSpPr/>
          <p:nvPr/>
        </p:nvSpPr>
        <p:spPr>
          <a:xfrm>
            <a:off x="0" y="0"/>
            <a:ext cx="12192000" cy="814575"/>
          </a:xfrm>
          <a:prstGeom prst="rect">
            <a:avLst/>
          </a:prstGeom>
          <a:blipFill>
            <a:blip r:embed="rId3"/>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7110F433-FD1B-F76E-BAD3-17294EEC6055}"/>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AA6DE4C6-F2B9-DC10-08A8-10C7E60E40A9}"/>
              </a:ext>
            </a:extLst>
          </p:cNvPr>
          <p:cNvSpPr txBox="1">
            <a:spLocks/>
          </p:cNvSpPr>
          <p:nvPr/>
        </p:nvSpPr>
        <p:spPr>
          <a:xfrm>
            <a:off x="125189" y="64134"/>
            <a:ext cx="12066811"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Methodology:</a:t>
            </a:r>
            <a:r>
              <a:rPr lang="en-US" altLang="ja-JP" sz="3600" dirty="0">
                <a:latin typeface="Calibri" panose="020F0502020204030204" pitchFamily="34" charset="0"/>
                <a:ea typeface="Calibri" panose="020F0502020204030204" pitchFamily="34" charset="0"/>
                <a:cs typeface="Calibri" panose="020F0502020204030204" pitchFamily="34" charset="0"/>
              </a:rPr>
              <a:t> </a:t>
            </a:r>
            <a:r>
              <a:rPr lang="en-US" altLang="ja-JP" sz="3200" b="1" i="1" dirty="0">
                <a:latin typeface="Calibri" panose="020F0502020204030204" pitchFamily="34" charset="0"/>
                <a:ea typeface="Calibri" panose="020F0502020204030204" pitchFamily="34" charset="0"/>
                <a:cs typeface="Calibri" panose="020F0502020204030204" pitchFamily="34" charset="0"/>
              </a:rPr>
              <a:t>Calculating embodied margin rate</a:t>
            </a:r>
            <a:endParaRPr lang="ja-JP" altLang="en-US" sz="3200" b="1" i="1"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5" name="テキスト ボックス 4">
            <a:extLst>
              <a:ext uri="{FF2B5EF4-FFF2-40B4-BE49-F238E27FC236}">
                <a16:creationId xmlns:a16="http://schemas.microsoft.com/office/drawing/2014/main" id="{71A0BDF7-AD0C-D3FB-885E-662BC66E0B2A}"/>
              </a:ext>
            </a:extLst>
          </p:cNvPr>
          <p:cNvSpPr txBox="1"/>
          <p:nvPr/>
        </p:nvSpPr>
        <p:spPr>
          <a:xfrm>
            <a:off x="158853" y="801720"/>
            <a:ext cx="11516475" cy="892552"/>
          </a:xfrm>
          <a:prstGeom prst="rect">
            <a:avLst/>
          </a:prstGeom>
          <a:noFill/>
        </p:spPr>
        <p:txBody>
          <a:bodyPr wrap="square">
            <a:spAutoFit/>
          </a:bodyPr>
          <a:lstStyle/>
          <a:p>
            <a:r>
              <a:rPr lang="en-US" altLang="ja-JP" sz="2600" dirty="0">
                <a:latin typeface="Calibri" panose="020F0502020204030204" pitchFamily="34" charset="0"/>
                <a:ea typeface="Calibri" panose="020F0502020204030204" pitchFamily="34" charset="0"/>
                <a:cs typeface="Calibri" panose="020F0502020204030204" pitchFamily="34" charset="0"/>
              </a:rPr>
              <a:t>We define the </a:t>
            </a:r>
            <a:r>
              <a:rPr lang="en-US" altLang="ja-JP" sz="2600" b="1" i="1" dirty="0">
                <a:latin typeface="Calibri" panose="020F0502020204030204" pitchFamily="34" charset="0"/>
                <a:ea typeface="Calibri" panose="020F0502020204030204" pitchFamily="34" charset="0"/>
                <a:cs typeface="Calibri" panose="020F0502020204030204" pitchFamily="34" charset="0"/>
              </a:rPr>
              <a:t>embodied margin rate </a:t>
            </a:r>
            <a:r>
              <a:rPr lang="en-US" altLang="ja-JP" sz="2600" dirty="0">
                <a:latin typeface="Calibri" panose="020F0502020204030204" pitchFamily="34" charset="0"/>
                <a:ea typeface="Calibri" panose="020F0502020204030204" pitchFamily="34" charset="0"/>
                <a:cs typeface="Calibri" panose="020F0502020204030204" pitchFamily="34" charset="0"/>
              </a:rPr>
              <a:t>as the cumulative margin burden associated with intermediate input transactions before the stage of producing final products.</a:t>
            </a:r>
            <a:endParaRPr lang="en-US" altLang="ja-JP" sz="2600" b="1" i="1"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67C59D40-5203-78CF-D2A4-941065A4CBB3}"/>
                  </a:ext>
                </a:extLst>
              </p:cNvPr>
              <p:cNvSpPr txBox="1"/>
              <p:nvPr/>
            </p:nvSpPr>
            <p:spPr>
              <a:xfrm>
                <a:off x="2980642" y="2286724"/>
                <a:ext cx="5872899" cy="461665"/>
              </a:xfrm>
              <a:prstGeom prst="rect">
                <a:avLst/>
              </a:prstGeom>
              <a:noFill/>
            </p:spPr>
            <p:txBody>
              <a:bodyPr wrap="square" lIns="0" tIns="0" rIns="0" bIns="0" rtlCol="0">
                <a:spAutoFit/>
              </a:bodyPr>
              <a:lstStyle/>
              <a:p>
                <a:pPr algn="ctr"/>
                <a14:m>
                  <m:oMathPara xmlns:m="http://schemas.openxmlformats.org/officeDocument/2006/math">
                    <m:oMathParaPr>
                      <m:jc m:val="center"/>
                    </m:oMathParaPr>
                    <m:oMath xmlns:m="http://schemas.openxmlformats.org/officeDocument/2006/math">
                      <m:eqArr>
                        <m:eqArrPr>
                          <m:ctrlPr>
                            <a:rPr kumimoji="1" lang="en-US" altLang="ja-JP" sz="3000" b="1" i="1" smtClean="0">
                              <a:latin typeface="Cambria Math" panose="02040503050406030204" pitchFamily="18" charset="0"/>
                              <a:ea typeface="Cambria Math" panose="02040503050406030204" pitchFamily="18" charset="0"/>
                            </a:rPr>
                          </m:ctrlPr>
                        </m:eqArrPr>
                        <m:e>
                          <m:r>
                            <a:rPr lang="ja-JP" altLang="en-US" sz="3000" b="1">
                              <a:latin typeface="Cambria Math" panose="02040503050406030204" pitchFamily="18" charset="0"/>
                            </a:rPr>
                            <m:t>𝛍</m:t>
                          </m:r>
                          <m:r>
                            <a:rPr lang="en-US" altLang="ja-JP" sz="3000" i="1">
                              <a:latin typeface="Cambria Math" panose="02040503050406030204" pitchFamily="18" charset="0"/>
                            </a:rPr>
                            <m:t>=</m:t>
                          </m:r>
                          <m:r>
                            <a:rPr lang="ja-JP" altLang="en-US" sz="3000" b="1" smtClean="0">
                              <a:solidFill>
                                <a:schemeClr val="accent3">
                                  <a:lumMod val="75000"/>
                                </a:schemeClr>
                              </a:solidFill>
                              <a:latin typeface="Cambria Math" panose="02040503050406030204" pitchFamily="18" charset="0"/>
                            </a:rPr>
                            <m:t>𝐦𝐀</m:t>
                          </m:r>
                          <m:r>
                            <a:rPr lang="en-US" altLang="ja-JP" sz="3000" b="1" i="1">
                              <a:latin typeface="Cambria Math" panose="02040503050406030204" pitchFamily="18" charset="0"/>
                            </a:rPr>
                            <m:t>+</m:t>
                          </m:r>
                          <m:r>
                            <a:rPr lang="ja-JP" altLang="en-US" sz="3000" b="1" smtClean="0">
                              <a:solidFill>
                                <a:schemeClr val="accent2">
                                  <a:lumMod val="75000"/>
                                </a:schemeClr>
                              </a:solidFill>
                              <a:latin typeface="Cambria Math" panose="02040503050406030204" pitchFamily="18" charset="0"/>
                            </a:rPr>
                            <m:t>𝛍</m:t>
                          </m:r>
                          <m:r>
                            <a:rPr lang="ja-JP" altLang="en-US" sz="3000" b="1" smtClean="0">
                              <a:solidFill>
                                <a:schemeClr val="accent2">
                                  <a:lumMod val="75000"/>
                                </a:schemeClr>
                              </a:solidFill>
                              <a:latin typeface="Cambria Math" panose="02040503050406030204" pitchFamily="18" charset="0"/>
                            </a:rPr>
                            <m:t>𝐀</m:t>
                          </m:r>
                        </m:e>
                      </m:eqArr>
                    </m:oMath>
                  </m:oMathPara>
                </a14:m>
                <a:endParaRPr kumimoji="1" lang="en-US" altLang="ja-JP" sz="3000" b="1" dirty="0">
                  <a:ea typeface="Cambria Math" panose="02040503050406030204" pitchFamily="18" charset="0"/>
                </a:endParaRPr>
              </a:p>
            </p:txBody>
          </p:sp>
        </mc:Choice>
        <mc:Fallback xmlns="">
          <p:sp>
            <p:nvSpPr>
              <p:cNvPr id="39" name="テキスト ボックス 38">
                <a:extLst>
                  <a:ext uri="{FF2B5EF4-FFF2-40B4-BE49-F238E27FC236}">
                    <a16:creationId xmlns:a16="http://schemas.microsoft.com/office/drawing/2014/main" id="{67C59D40-5203-78CF-D2A4-941065A4CBB3}"/>
                  </a:ext>
                </a:extLst>
              </p:cNvPr>
              <p:cNvSpPr txBox="1">
                <a:spLocks noRot="1" noChangeAspect="1" noMove="1" noResize="1" noEditPoints="1" noAdjustHandles="1" noChangeArrowheads="1" noChangeShapeType="1" noTextEdit="1"/>
              </p:cNvSpPr>
              <p:nvPr/>
            </p:nvSpPr>
            <p:spPr>
              <a:xfrm>
                <a:off x="2980642" y="2286724"/>
                <a:ext cx="5872899" cy="46166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EBBDE599-E212-8E57-2586-8CF3D2A023AC}"/>
                  </a:ext>
                </a:extLst>
              </p:cNvPr>
              <p:cNvSpPr txBox="1"/>
              <p:nvPr/>
            </p:nvSpPr>
            <p:spPr>
              <a:xfrm>
                <a:off x="2153544" y="2820564"/>
                <a:ext cx="7873614" cy="890757"/>
              </a:xfrm>
              <a:prstGeom prst="rect">
                <a:avLst/>
              </a:prstGeom>
              <a:solidFill>
                <a:schemeClr val="bg1">
                  <a:lumMod val="95000"/>
                </a:schemeClr>
              </a:solidFill>
            </p:spPr>
            <p:txBody>
              <a:bodyPr wrap="square">
                <a:spAutoFit/>
              </a:bodyPr>
              <a:lstStyle/>
              <a:p>
                <a:pPr>
                  <a:lnSpc>
                    <a:spcPts val="3200"/>
                  </a:lnSpc>
                </a:pPr>
                <a14:m>
                  <m:oMath xmlns:m="http://schemas.openxmlformats.org/officeDocument/2006/math">
                    <m:r>
                      <a:rPr lang="ja-JP" altLang="en-US" sz="2400" b="1" smtClean="0">
                        <a:latin typeface="Cambria Math" panose="02040503050406030204" pitchFamily="18" charset="0"/>
                      </a:rPr>
                      <m:t>𝛍</m:t>
                    </m:r>
                  </m:oMath>
                </a14:m>
                <a:r>
                  <a:rPr lang="en-US" altLang="ja-JP" sz="2400" dirty="0">
                    <a:latin typeface="Calibri" panose="020F0502020204030204" pitchFamily="34" charset="0"/>
                    <a:ea typeface="Calibri" panose="020F0502020204030204" pitchFamily="34" charset="0"/>
                    <a:cs typeface="Calibri" panose="020F0502020204030204" pitchFamily="34" charset="0"/>
                  </a:rPr>
                  <a:t>: embodied margin rate vector, </a:t>
                </a:r>
                <a14:m>
                  <m:oMath xmlns:m="http://schemas.openxmlformats.org/officeDocument/2006/math">
                    <m:r>
                      <a:rPr lang="ja-JP" altLang="en-US" sz="2400" b="1" smtClean="0">
                        <a:solidFill>
                          <a:schemeClr val="tx1"/>
                        </a:solidFill>
                        <a:latin typeface="Cambria Math" panose="02040503050406030204" pitchFamily="18" charset="0"/>
                      </a:rPr>
                      <m:t>𝐦</m:t>
                    </m:r>
                  </m:oMath>
                </a14:m>
                <a:r>
                  <a:rPr lang="en-US" altLang="ja-JP" sz="2400" dirty="0">
                    <a:latin typeface="Calibri" panose="020F0502020204030204" pitchFamily="34" charset="0"/>
                    <a:ea typeface="Calibri" panose="020F0502020204030204" pitchFamily="34" charset="0"/>
                    <a:cs typeface="Calibri" panose="020F0502020204030204" pitchFamily="34" charset="0"/>
                  </a:rPr>
                  <a:t>: direct margin rate vector </a:t>
                </a:r>
                <a:br>
                  <a:rPr lang="en-US" altLang="ja-JP" sz="2400" dirty="0">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r>
                      <a:rPr lang="en-US" altLang="ja-JP" sz="2400" b="1" i="0" smtClean="0">
                        <a:latin typeface="Cambria Math" panose="02040503050406030204" pitchFamily="18" charset="0"/>
                      </a:rPr>
                      <m:t>𝐀</m:t>
                    </m:r>
                  </m:oMath>
                </a14:m>
                <a:r>
                  <a:rPr lang="en-US" altLang="ja-JP" sz="2400" dirty="0">
                    <a:latin typeface="Calibri" panose="020F0502020204030204" pitchFamily="34" charset="0"/>
                    <a:ea typeface="Calibri" panose="020F0502020204030204" pitchFamily="34" charset="0"/>
                    <a:cs typeface="Calibri" panose="020F0502020204030204" pitchFamily="34" charset="0"/>
                  </a:rPr>
                  <a:t>: intermediate input coefficient in basic price</a:t>
                </a:r>
              </a:p>
            </p:txBody>
          </p:sp>
        </mc:Choice>
        <mc:Fallback xmlns="">
          <p:sp>
            <p:nvSpPr>
              <p:cNvPr id="41" name="テキスト ボックス 40">
                <a:extLst>
                  <a:ext uri="{FF2B5EF4-FFF2-40B4-BE49-F238E27FC236}">
                    <a16:creationId xmlns:a16="http://schemas.microsoft.com/office/drawing/2014/main" id="{EBBDE599-E212-8E57-2586-8CF3D2A023AC}"/>
                  </a:ext>
                </a:extLst>
              </p:cNvPr>
              <p:cNvSpPr txBox="1">
                <a:spLocks noRot="1" noChangeAspect="1" noMove="1" noResize="1" noEditPoints="1" noAdjustHandles="1" noChangeArrowheads="1" noChangeShapeType="1" noTextEdit="1"/>
              </p:cNvSpPr>
              <p:nvPr/>
            </p:nvSpPr>
            <p:spPr>
              <a:xfrm>
                <a:off x="2153544" y="2820564"/>
                <a:ext cx="7873614" cy="890757"/>
              </a:xfrm>
              <a:prstGeom prst="rect">
                <a:avLst/>
              </a:prstGeom>
              <a:blipFill>
                <a:blip r:embed="rId5"/>
                <a:stretch>
                  <a:fillRect l="-232" t="-3425" r="-232" b="-1506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322B9DDB-1CAC-AC3A-62CA-78B9D8F0A573}"/>
                  </a:ext>
                </a:extLst>
              </p:cNvPr>
              <p:cNvSpPr txBox="1"/>
              <p:nvPr/>
            </p:nvSpPr>
            <p:spPr>
              <a:xfrm>
                <a:off x="7705779" y="2286724"/>
                <a:ext cx="6905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1</m:t>
                          </m:r>
                        </m:e>
                      </m:d>
                    </m:oMath>
                  </m:oMathPara>
                </a14:m>
                <a:endParaRPr lang="ja-JP" altLang="en-US" sz="2400" dirty="0"/>
              </a:p>
            </p:txBody>
          </p:sp>
        </mc:Choice>
        <mc:Fallback xmlns="">
          <p:sp>
            <p:nvSpPr>
              <p:cNvPr id="44" name="テキスト ボックス 43">
                <a:extLst>
                  <a:ext uri="{FF2B5EF4-FFF2-40B4-BE49-F238E27FC236}">
                    <a16:creationId xmlns:a16="http://schemas.microsoft.com/office/drawing/2014/main" id="{322B9DDB-1CAC-AC3A-62CA-78B9D8F0A573}"/>
                  </a:ext>
                </a:extLst>
              </p:cNvPr>
              <p:cNvSpPr txBox="1">
                <a:spLocks noRot="1" noChangeAspect="1" noMove="1" noResize="1" noEditPoints="1" noAdjustHandles="1" noChangeArrowheads="1" noChangeShapeType="1" noTextEdit="1"/>
              </p:cNvSpPr>
              <p:nvPr/>
            </p:nvSpPr>
            <p:spPr>
              <a:xfrm>
                <a:off x="7705779" y="2286724"/>
                <a:ext cx="690562" cy="461665"/>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4E7A64AE-2F1C-86FD-D5F2-AA9B5EBCE94F}"/>
                  </a:ext>
                </a:extLst>
              </p:cNvPr>
              <p:cNvSpPr txBox="1"/>
              <p:nvPr/>
            </p:nvSpPr>
            <p:spPr>
              <a:xfrm>
                <a:off x="9512543" y="5678735"/>
                <a:ext cx="6905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3</m:t>
                          </m:r>
                        </m:e>
                      </m:d>
                    </m:oMath>
                  </m:oMathPara>
                </a14:m>
                <a:endParaRPr lang="ja-JP" altLang="en-US" sz="2400" dirty="0"/>
              </a:p>
            </p:txBody>
          </p:sp>
        </mc:Choice>
        <mc:Fallback xmlns="">
          <p:sp>
            <p:nvSpPr>
              <p:cNvPr id="47" name="テキスト ボックス 46">
                <a:extLst>
                  <a:ext uri="{FF2B5EF4-FFF2-40B4-BE49-F238E27FC236}">
                    <a16:creationId xmlns:a16="http://schemas.microsoft.com/office/drawing/2014/main" id="{4E7A64AE-2F1C-86FD-D5F2-AA9B5EBCE94F}"/>
                  </a:ext>
                </a:extLst>
              </p:cNvPr>
              <p:cNvSpPr txBox="1">
                <a:spLocks noRot="1" noChangeAspect="1" noMove="1" noResize="1" noEditPoints="1" noAdjustHandles="1" noChangeArrowheads="1" noChangeShapeType="1" noTextEdit="1"/>
              </p:cNvSpPr>
              <p:nvPr/>
            </p:nvSpPr>
            <p:spPr>
              <a:xfrm>
                <a:off x="9512543" y="5678735"/>
                <a:ext cx="690562" cy="461665"/>
              </a:xfrm>
              <a:prstGeom prst="rect">
                <a:avLst/>
              </a:prstGeom>
              <a:blipFill>
                <a:blip r:embed="rId7"/>
                <a:stretch>
                  <a:fillRect/>
                </a:stretch>
              </a:blipFill>
            </p:spPr>
            <p:txBody>
              <a:bodyPr/>
              <a:lstStyle/>
              <a:p>
                <a:r>
                  <a:rPr lang="ja-JP" altLang="en-US">
                    <a:noFill/>
                  </a:rPr>
                  <a:t> </a:t>
                </a:r>
              </a:p>
            </p:txBody>
          </p:sp>
        </mc:Fallback>
      </mc:AlternateContent>
      <p:sp>
        <p:nvSpPr>
          <p:cNvPr id="2" name="スライド番号プレースホルダー 6">
            <a:extLst>
              <a:ext uri="{FF2B5EF4-FFF2-40B4-BE49-F238E27FC236}">
                <a16:creationId xmlns:a16="http://schemas.microsoft.com/office/drawing/2014/main" id="{8AFBFE55-5962-2D41-97F3-B8ED6E48B3F0}"/>
              </a:ext>
            </a:extLst>
          </p:cNvPr>
          <p:cNvSpPr>
            <a:spLocks noGrp="1"/>
          </p:cNvSpPr>
          <p:nvPr>
            <p:ph type="sldNum" sz="quarter" idx="12"/>
          </p:nvPr>
        </p:nvSpPr>
        <p:spPr>
          <a:xfrm>
            <a:off x="9355737" y="6406404"/>
            <a:ext cx="2743200" cy="365125"/>
          </a:xfrm>
        </p:spPr>
        <p:txBody>
          <a:bodyPr/>
          <a:lstStyle/>
          <a:p>
            <a:fld id="{06B91B22-E78C-4FFC-92A1-3DDA5B3A2218}" type="slidenum">
              <a:rPr kumimoji="1" lang="ja-JP" altLang="en-US" smtClean="0"/>
              <a:t>5</a:t>
            </a:fld>
            <a:endParaRPr kumimoji="1" lang="ja-JP" altLang="en-US" dirty="0"/>
          </a:p>
        </p:txBody>
      </p:sp>
      <p:sp>
        <p:nvSpPr>
          <p:cNvPr id="7" name="テキスト ボックス 6">
            <a:extLst>
              <a:ext uri="{FF2B5EF4-FFF2-40B4-BE49-F238E27FC236}">
                <a16:creationId xmlns:a16="http://schemas.microsoft.com/office/drawing/2014/main" id="{6107A9AF-4E89-2495-FC57-25EFB1D07EC2}"/>
              </a:ext>
            </a:extLst>
          </p:cNvPr>
          <p:cNvSpPr txBox="1"/>
          <p:nvPr/>
        </p:nvSpPr>
        <p:spPr>
          <a:xfrm>
            <a:off x="125189" y="3809261"/>
            <a:ext cx="5721550" cy="892552"/>
          </a:xfrm>
          <a:prstGeom prst="rect">
            <a:avLst/>
          </a:prstGeom>
          <a:noFill/>
        </p:spPr>
        <p:txBody>
          <a:bodyPr wrap="square">
            <a:spAutoFit/>
          </a:bodyPr>
          <a:lstStyle/>
          <a:p>
            <a:pPr marL="571500" indent="-571500">
              <a:buAutoNum type="romanLcParenBoth"/>
            </a:pPr>
            <a:r>
              <a:rPr lang="en-US" altLang="ja-JP" sz="26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The direct margin burden incurred  </a:t>
            </a:r>
          </a:p>
          <a:p>
            <a:r>
              <a:rPr lang="en-US" altLang="ja-JP" sz="26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on its immediate intermediate inputs</a:t>
            </a:r>
            <a:endParaRPr lang="ja-JP" altLang="en-US" sz="2600" dirty="0">
              <a:solidFill>
                <a:schemeClr val="accent3">
                  <a:lumMod val="75000"/>
                </a:schemeClr>
              </a:solidFill>
              <a:latin typeface="Calibri" panose="020F0502020204030204" pitchFamily="34" charset="0"/>
              <a:cs typeface="Calibri" panose="020F0502020204030204" pitchFamily="34" charset="0"/>
            </a:endParaRPr>
          </a:p>
        </p:txBody>
      </p:sp>
      <p:sp>
        <p:nvSpPr>
          <p:cNvPr id="8" name="テキスト ボックス 7">
            <a:extLst>
              <a:ext uri="{FF2B5EF4-FFF2-40B4-BE49-F238E27FC236}">
                <a16:creationId xmlns:a16="http://schemas.microsoft.com/office/drawing/2014/main" id="{AD3980B4-FE32-209D-6A60-6A1CC198542A}"/>
              </a:ext>
            </a:extLst>
          </p:cNvPr>
          <p:cNvSpPr txBox="1"/>
          <p:nvPr/>
        </p:nvSpPr>
        <p:spPr>
          <a:xfrm>
            <a:off x="6312252" y="3809261"/>
            <a:ext cx="5363076" cy="892552"/>
          </a:xfrm>
          <a:prstGeom prst="rect">
            <a:avLst/>
          </a:prstGeom>
          <a:noFill/>
        </p:spPr>
        <p:txBody>
          <a:bodyPr wrap="square">
            <a:spAutoFit/>
          </a:bodyPr>
          <a:lstStyle/>
          <a:p>
            <a:r>
              <a:rPr lang="en-US" altLang="ja-JP" sz="26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(ii) The indirect margin burden already  </a:t>
            </a:r>
          </a:p>
          <a:p>
            <a:r>
              <a:rPr lang="en-US" altLang="ja-JP" sz="26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embodied in upstream inputs</a:t>
            </a:r>
            <a:endParaRPr lang="ja-JP" altLang="en-US" sz="2600" dirty="0">
              <a:solidFill>
                <a:schemeClr val="accent2">
                  <a:lumMod val="75000"/>
                </a:schemeClr>
              </a:solidFill>
              <a:latin typeface="Calibri" panose="020F0502020204030204" pitchFamily="34" charset="0"/>
              <a:cs typeface="Calibri" panose="020F0502020204030204" pitchFamily="34" charset="0"/>
            </a:endParaRPr>
          </a:p>
        </p:txBody>
      </p:sp>
      <p:grpSp>
        <p:nvGrpSpPr>
          <p:cNvPr id="13" name="グループ化 12">
            <a:extLst>
              <a:ext uri="{FF2B5EF4-FFF2-40B4-BE49-F238E27FC236}">
                <a16:creationId xmlns:a16="http://schemas.microsoft.com/office/drawing/2014/main" id="{001CD8B1-F491-73DA-DBA1-B1344114A3E8}"/>
              </a:ext>
            </a:extLst>
          </p:cNvPr>
          <p:cNvGrpSpPr/>
          <p:nvPr/>
        </p:nvGrpSpPr>
        <p:grpSpPr>
          <a:xfrm>
            <a:off x="3764181" y="4947184"/>
            <a:ext cx="6399726" cy="482298"/>
            <a:chOff x="3153901" y="5142854"/>
            <a:chExt cx="6399726" cy="482298"/>
          </a:xfrm>
        </p:grpSpPr>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28BE5E2B-10EF-8C61-A652-1F32718C7BAB}"/>
                    </a:ext>
                  </a:extLst>
                </p:cNvPr>
                <p:cNvSpPr txBox="1"/>
                <p:nvPr/>
              </p:nvSpPr>
              <p:spPr>
                <a:xfrm>
                  <a:off x="8863065" y="5142854"/>
                  <a:ext cx="6905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2</m:t>
                            </m:r>
                          </m:e>
                        </m:d>
                      </m:oMath>
                    </m:oMathPara>
                  </a14:m>
                  <a:endParaRPr lang="ja-JP" altLang="en-US" sz="2400" dirty="0"/>
                </a:p>
              </p:txBody>
            </p:sp>
          </mc:Choice>
          <mc:Fallback xmlns="">
            <p:sp>
              <p:nvSpPr>
                <p:cNvPr id="46" name="テキスト ボックス 45">
                  <a:extLst>
                    <a:ext uri="{FF2B5EF4-FFF2-40B4-BE49-F238E27FC236}">
                      <a16:creationId xmlns:a16="http://schemas.microsoft.com/office/drawing/2014/main" id="{28BE5E2B-10EF-8C61-A652-1F32718C7BAB}"/>
                    </a:ext>
                  </a:extLst>
                </p:cNvPr>
                <p:cNvSpPr txBox="1">
                  <a:spLocks noRot="1" noChangeAspect="1" noMove="1" noResize="1" noEditPoints="1" noAdjustHandles="1" noChangeArrowheads="1" noChangeShapeType="1" noTextEdit="1"/>
                </p:cNvSpPr>
                <p:nvPr/>
              </p:nvSpPr>
              <p:spPr>
                <a:xfrm>
                  <a:off x="8863065" y="5142854"/>
                  <a:ext cx="690562" cy="461665"/>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19EDCE2E-AE63-192A-CF2A-8D1594B2B374}"/>
                    </a:ext>
                  </a:extLst>
                </p:cNvPr>
                <p:cNvSpPr txBox="1"/>
                <p:nvPr/>
              </p:nvSpPr>
              <p:spPr>
                <a:xfrm>
                  <a:off x="3153901" y="5163166"/>
                  <a:ext cx="5872899" cy="461986"/>
                </a:xfrm>
                <a:prstGeom prst="rect">
                  <a:avLst/>
                </a:prstGeom>
                <a:noFill/>
              </p:spPr>
              <p:txBody>
                <a:bodyPr wrap="square" lIns="0" tIns="0" rIns="0" bIns="0" rtlCol="0">
                  <a:spAutoFit/>
                </a:bodyPr>
                <a:lstStyle/>
                <a:p>
                  <a:pPr algn="ctr"/>
                  <a14:m>
                    <m:oMathPara xmlns:m="http://schemas.openxmlformats.org/officeDocument/2006/math">
                      <m:oMathParaPr>
                        <m:jc m:val="center"/>
                      </m:oMathParaPr>
                      <m:oMath xmlns:m="http://schemas.openxmlformats.org/officeDocument/2006/math">
                        <m:eqArr>
                          <m:eqArrPr>
                            <m:ctrlPr>
                              <a:rPr kumimoji="1" lang="en-US" altLang="ja-JP" sz="3000" b="1" i="1" smtClean="0">
                                <a:latin typeface="Cambria Math" panose="02040503050406030204" pitchFamily="18" charset="0"/>
                                <a:ea typeface="Cambria Math" panose="02040503050406030204" pitchFamily="18" charset="0"/>
                              </a:rPr>
                            </m:ctrlPr>
                          </m:eqArrPr>
                          <m:e>
                            <m:r>
                              <a:rPr lang="ja-JP" altLang="en-US" sz="3000" b="1">
                                <a:latin typeface="Cambria Math" panose="02040503050406030204" pitchFamily="18" charset="0"/>
                              </a:rPr>
                              <m:t>𝛍</m:t>
                            </m:r>
                            <m:r>
                              <a:rPr lang="en-US" altLang="ja-JP" sz="3000" i="1">
                                <a:latin typeface="Cambria Math" panose="02040503050406030204" pitchFamily="18" charset="0"/>
                              </a:rPr>
                              <m:t>=</m:t>
                            </m:r>
                            <m:r>
                              <a:rPr lang="ja-JP" altLang="en-US" sz="3000" b="1">
                                <a:latin typeface="Cambria Math" panose="02040503050406030204" pitchFamily="18" charset="0"/>
                              </a:rPr>
                              <m:t>𝐦𝐀</m:t>
                            </m:r>
                            <m:sSup>
                              <m:sSupPr>
                                <m:ctrlPr>
                                  <a:rPr lang="ja-JP" altLang="en-US" sz="3000" i="1">
                                    <a:latin typeface="Cambria Math" panose="02040503050406030204" pitchFamily="18" charset="0"/>
                                  </a:rPr>
                                </m:ctrlPr>
                              </m:sSupPr>
                              <m:e>
                                <m:d>
                                  <m:dPr>
                                    <m:ctrlPr>
                                      <a:rPr lang="ja-JP" altLang="en-US" sz="3000" i="1">
                                        <a:latin typeface="Cambria Math" panose="02040503050406030204" pitchFamily="18" charset="0"/>
                                      </a:rPr>
                                    </m:ctrlPr>
                                  </m:dPr>
                                  <m:e>
                                    <m:r>
                                      <a:rPr lang="ja-JP" altLang="en-US" sz="3000" b="1">
                                        <a:latin typeface="Cambria Math" panose="02040503050406030204" pitchFamily="18" charset="0"/>
                                      </a:rPr>
                                      <m:t>𝐈</m:t>
                                    </m:r>
                                    <m:r>
                                      <a:rPr lang="ja-JP" altLang="en-US" sz="3000" i="1">
                                        <a:latin typeface="Cambria Math" panose="02040503050406030204" pitchFamily="18" charset="0"/>
                                      </a:rPr>
                                      <m:t>−</m:t>
                                    </m:r>
                                    <m:r>
                                      <a:rPr lang="ja-JP" altLang="en-US" sz="3000" b="1">
                                        <a:latin typeface="Cambria Math" panose="02040503050406030204" pitchFamily="18" charset="0"/>
                                      </a:rPr>
                                      <m:t>𝐀</m:t>
                                    </m:r>
                                  </m:e>
                                </m:d>
                              </m:e>
                              <m:sup>
                                <m:r>
                                  <a:rPr lang="ja-JP" altLang="en-US" sz="3000" i="1">
                                    <a:latin typeface="Cambria Math" panose="02040503050406030204" pitchFamily="18" charset="0"/>
                                  </a:rPr>
                                  <m:t>−</m:t>
                                </m:r>
                                <m:r>
                                  <a:rPr lang="en-US" altLang="ja-JP" sz="3000" i="1">
                                    <a:latin typeface="Cambria Math" panose="02040503050406030204" pitchFamily="18" charset="0"/>
                                  </a:rPr>
                                  <m:t>1</m:t>
                                </m:r>
                              </m:sup>
                            </m:sSup>
                            <m:r>
                              <a:rPr lang="en-US" altLang="ja-JP" sz="3000" i="1">
                                <a:latin typeface="Cambria Math" panose="02040503050406030204" pitchFamily="18" charset="0"/>
                              </a:rPr>
                              <m:t>=</m:t>
                            </m:r>
                            <m:r>
                              <a:rPr lang="ja-JP" altLang="en-US" sz="3000" b="1">
                                <a:latin typeface="Cambria Math" panose="02040503050406030204" pitchFamily="18" charset="0"/>
                              </a:rPr>
                              <m:t>𝐦𝐀𝐋</m:t>
                            </m:r>
                          </m:e>
                        </m:eqArr>
                      </m:oMath>
                    </m:oMathPara>
                  </a14:m>
                  <a:endParaRPr kumimoji="1" lang="en-US" altLang="ja-JP" sz="3000" b="1" dirty="0">
                    <a:ea typeface="Cambria Math" panose="02040503050406030204" pitchFamily="18" charset="0"/>
                  </a:endParaRPr>
                </a:p>
              </p:txBody>
            </p:sp>
          </mc:Choice>
          <mc:Fallback xmlns="">
            <p:sp>
              <p:nvSpPr>
                <p:cNvPr id="10" name="テキスト ボックス 9">
                  <a:extLst>
                    <a:ext uri="{FF2B5EF4-FFF2-40B4-BE49-F238E27FC236}">
                      <a16:creationId xmlns:a16="http://schemas.microsoft.com/office/drawing/2014/main" id="{19EDCE2E-AE63-192A-CF2A-8D1594B2B374}"/>
                    </a:ext>
                  </a:extLst>
                </p:cNvPr>
                <p:cNvSpPr txBox="1">
                  <a:spLocks noRot="1" noChangeAspect="1" noMove="1" noResize="1" noEditPoints="1" noAdjustHandles="1" noChangeArrowheads="1" noChangeShapeType="1" noTextEdit="1"/>
                </p:cNvSpPr>
                <p:nvPr/>
              </p:nvSpPr>
              <p:spPr>
                <a:xfrm>
                  <a:off x="3153901" y="5163166"/>
                  <a:ext cx="5872899" cy="461986"/>
                </a:xfrm>
                <a:prstGeom prst="rect">
                  <a:avLst/>
                </a:prstGeom>
                <a:blipFill>
                  <a:blip r:embed="rId9"/>
                  <a:stretch>
                    <a:fillRect/>
                  </a:stretch>
                </a:blipFill>
              </p:spPr>
              <p:txBody>
                <a:bodyPr/>
                <a:lstStyle/>
                <a:p>
                  <a:r>
                    <a:rPr lang="ja-JP" altLang="en-US">
                      <a:noFill/>
                    </a:rPr>
                    <a:t> </a:t>
                  </a:r>
                </a:p>
              </p:txBody>
            </p:sp>
          </mc:Fallback>
        </mc:AlternateContent>
      </p:grpSp>
      <p:sp>
        <p:nvSpPr>
          <p:cNvPr id="12" name="テキスト ボックス 11">
            <a:extLst>
              <a:ext uri="{FF2B5EF4-FFF2-40B4-BE49-F238E27FC236}">
                <a16:creationId xmlns:a16="http://schemas.microsoft.com/office/drawing/2014/main" id="{A9C41252-B9C5-7CA4-69DF-7BD62E081229}"/>
              </a:ext>
            </a:extLst>
          </p:cNvPr>
          <p:cNvSpPr txBox="1"/>
          <p:nvPr/>
        </p:nvSpPr>
        <p:spPr>
          <a:xfrm>
            <a:off x="214094" y="1716944"/>
            <a:ext cx="9949813" cy="492443"/>
          </a:xfrm>
          <a:prstGeom prst="rect">
            <a:avLst/>
          </a:prstGeom>
          <a:noFill/>
        </p:spPr>
        <p:txBody>
          <a:bodyPr wrap="square">
            <a:spAutoFit/>
          </a:bodyPr>
          <a:lstStyle/>
          <a:p>
            <a:r>
              <a:rPr lang="en-US" altLang="ja-JP" sz="2600" dirty="0">
                <a:latin typeface="Calibri" panose="020F0502020204030204" pitchFamily="34" charset="0"/>
                <a:ea typeface="Calibri" panose="020F0502020204030204" pitchFamily="34" charset="0"/>
                <a:cs typeface="Calibri" panose="020F0502020204030204" pitchFamily="34" charset="0"/>
              </a:rPr>
              <a:t>The embodied margin rate of final goods consists of two components:</a:t>
            </a:r>
            <a:endParaRPr lang="en-US" altLang="ja-JP" sz="2600" b="1" i="1"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0E59B7E0-A090-55F0-89F6-278C058C5198}"/>
                  </a:ext>
                </a:extLst>
              </p:cNvPr>
              <p:cNvSpPr txBox="1"/>
              <p:nvPr/>
            </p:nvSpPr>
            <p:spPr>
              <a:xfrm>
                <a:off x="3381375" y="5631420"/>
                <a:ext cx="6131168"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ja-JP" altLang="en-US" sz="3000" i="1" smtClean="0">
                              <a:latin typeface="Cambria Math" panose="02040503050406030204" pitchFamily="18" charset="0"/>
                            </a:rPr>
                          </m:ctrlPr>
                        </m:accPr>
                        <m:e>
                          <m:r>
                            <a:rPr lang="ja-JP" altLang="en-US" sz="3000" b="1" i="0">
                              <a:latin typeface="Cambria Math" panose="02040503050406030204" pitchFamily="18" charset="0"/>
                            </a:rPr>
                            <m:t>𝛍</m:t>
                          </m:r>
                        </m:e>
                      </m:acc>
                      <m:r>
                        <a:rPr lang="ja-JP" altLang="en-US" sz="3000" i="0">
                          <a:latin typeface="Cambria Math" panose="02040503050406030204" pitchFamily="18" charset="0"/>
                        </a:rPr>
                        <m:t>=</m:t>
                      </m:r>
                      <m:acc>
                        <m:accPr>
                          <m:chr m:val="̃"/>
                          <m:ctrlPr>
                            <a:rPr lang="ja-JP" altLang="en-US" sz="3000" i="1">
                              <a:latin typeface="Cambria Math" panose="02040503050406030204" pitchFamily="18" charset="0"/>
                            </a:rPr>
                          </m:ctrlPr>
                        </m:accPr>
                        <m:e>
                          <m:r>
                            <a:rPr lang="ja-JP" altLang="en-US" sz="3000" b="1" i="0">
                              <a:latin typeface="Cambria Math" panose="02040503050406030204" pitchFamily="18" charset="0"/>
                            </a:rPr>
                            <m:t>𝐦</m:t>
                          </m:r>
                        </m:e>
                      </m:acc>
                      <m:r>
                        <a:rPr lang="ja-JP" altLang="en-US" sz="3000" b="1" i="0">
                          <a:latin typeface="Cambria Math" panose="02040503050406030204" pitchFamily="18" charset="0"/>
                        </a:rPr>
                        <m:t>𝐀𝐋</m:t>
                      </m:r>
                    </m:oMath>
                  </m:oMathPara>
                </a14:m>
                <a:endParaRPr lang="ja-JP" altLang="en-US" sz="3000" dirty="0"/>
              </a:p>
            </p:txBody>
          </p:sp>
        </mc:Choice>
        <mc:Fallback xmlns="">
          <p:sp>
            <p:nvSpPr>
              <p:cNvPr id="15" name="テキスト ボックス 14">
                <a:extLst>
                  <a:ext uri="{FF2B5EF4-FFF2-40B4-BE49-F238E27FC236}">
                    <a16:creationId xmlns:a16="http://schemas.microsoft.com/office/drawing/2014/main" id="{0E59B7E0-A090-55F0-89F6-278C058C5198}"/>
                  </a:ext>
                </a:extLst>
              </p:cNvPr>
              <p:cNvSpPr txBox="1">
                <a:spLocks noRot="1" noChangeAspect="1" noMove="1" noResize="1" noEditPoints="1" noAdjustHandles="1" noChangeArrowheads="1" noChangeShapeType="1" noTextEdit="1"/>
              </p:cNvSpPr>
              <p:nvPr/>
            </p:nvSpPr>
            <p:spPr>
              <a:xfrm>
                <a:off x="3381375" y="5631420"/>
                <a:ext cx="6131168" cy="553998"/>
              </a:xfrm>
              <a:prstGeom prst="rect">
                <a:avLst/>
              </a:prstGeom>
              <a:blipFill>
                <a:blip r:embed="rId10"/>
                <a:stretch>
                  <a:fillRect/>
                </a:stretch>
              </a:blipFill>
            </p:spPr>
            <p:txBody>
              <a:bodyPr/>
              <a:lstStyle/>
              <a:p>
                <a:r>
                  <a:rPr lang="ja-JP" altLang="en-US">
                    <a:noFill/>
                  </a:rPr>
                  <a:t> </a:t>
                </a:r>
              </a:p>
            </p:txBody>
          </p:sp>
        </mc:Fallback>
      </mc:AlternateContent>
      <p:sp>
        <p:nvSpPr>
          <p:cNvPr id="16" name="テキスト ボックス 15">
            <a:extLst>
              <a:ext uri="{FF2B5EF4-FFF2-40B4-BE49-F238E27FC236}">
                <a16:creationId xmlns:a16="http://schemas.microsoft.com/office/drawing/2014/main" id="{4EE1C50E-C770-02A1-7481-EAE253A7D129}"/>
              </a:ext>
            </a:extLst>
          </p:cNvPr>
          <p:cNvSpPr txBox="1"/>
          <p:nvPr/>
        </p:nvSpPr>
        <p:spPr>
          <a:xfrm>
            <a:off x="440005" y="4979793"/>
            <a:ext cx="4402934" cy="523220"/>
          </a:xfrm>
          <a:prstGeom prst="rect">
            <a:avLst/>
          </a:prstGeom>
          <a:noFill/>
        </p:spPr>
        <p:txBody>
          <a:bodyPr wrap="square">
            <a:spAutoFit/>
          </a:bodyPr>
          <a:lstStyle/>
          <a:p>
            <a:r>
              <a:rPr lang="en-US" altLang="ja-JP" sz="2800" b="1" i="1" dirty="0">
                <a:solidFill>
                  <a:schemeClr val="tx1">
                    <a:lumMod val="65000"/>
                    <a:lumOff val="35000"/>
                  </a:schemeClr>
                </a:solidFill>
                <a:latin typeface="Calibri" panose="020F0502020204030204" pitchFamily="34" charset="0"/>
                <a:cs typeface="Calibri" panose="020F0502020204030204" pitchFamily="34" charset="0"/>
              </a:rPr>
              <a:t>P</a:t>
            </a:r>
            <a:r>
              <a:rPr kumimoji="1" lang="en-US" altLang="ja-JP" sz="2800" b="1" i="1" dirty="0">
                <a:solidFill>
                  <a:schemeClr val="tx1">
                    <a:lumMod val="65000"/>
                    <a:lumOff val="35000"/>
                  </a:schemeClr>
                </a:solidFill>
                <a:latin typeface="Calibri" panose="020F0502020204030204" pitchFamily="34" charset="0"/>
                <a:cs typeface="Calibri" panose="020F0502020204030204" pitchFamily="34" charset="0"/>
              </a:rPr>
              <a:t>re-cargo theft scenario</a:t>
            </a:r>
            <a:endParaRPr lang="ja-JP" altLang="en-US" sz="2800" b="1" i="1" dirty="0">
              <a:solidFill>
                <a:schemeClr val="tx1">
                  <a:lumMod val="65000"/>
                  <a:lumOff val="35000"/>
                </a:schemeClr>
              </a:solidFill>
            </a:endParaRPr>
          </a:p>
        </p:txBody>
      </p:sp>
      <p:sp>
        <p:nvSpPr>
          <p:cNvPr id="17" name="テキスト ボックス 16">
            <a:extLst>
              <a:ext uri="{FF2B5EF4-FFF2-40B4-BE49-F238E27FC236}">
                <a16:creationId xmlns:a16="http://schemas.microsoft.com/office/drawing/2014/main" id="{071658D2-E391-F848-F2FC-178860329CF4}"/>
              </a:ext>
            </a:extLst>
          </p:cNvPr>
          <p:cNvSpPr txBox="1"/>
          <p:nvPr/>
        </p:nvSpPr>
        <p:spPr>
          <a:xfrm>
            <a:off x="381527" y="5645587"/>
            <a:ext cx="4595859" cy="523220"/>
          </a:xfrm>
          <a:prstGeom prst="rect">
            <a:avLst/>
          </a:prstGeom>
          <a:noFill/>
        </p:spPr>
        <p:txBody>
          <a:bodyPr wrap="square">
            <a:spAutoFit/>
          </a:bodyPr>
          <a:lstStyle/>
          <a:p>
            <a:r>
              <a:rPr lang="en-US" altLang="ja-JP" sz="2800" b="1" i="1" dirty="0">
                <a:latin typeface="Calibri" panose="020F0502020204030204" pitchFamily="34" charset="0"/>
                <a:cs typeface="Calibri" panose="020F0502020204030204" pitchFamily="34" charset="0"/>
              </a:rPr>
              <a:t>Post</a:t>
            </a:r>
            <a:r>
              <a:rPr kumimoji="1" lang="en-US" altLang="ja-JP" sz="2800" b="1" i="1" dirty="0">
                <a:latin typeface="Calibri" panose="020F0502020204030204" pitchFamily="34" charset="0"/>
                <a:cs typeface="Calibri" panose="020F0502020204030204" pitchFamily="34" charset="0"/>
              </a:rPr>
              <a:t>-cargo theft scenario</a:t>
            </a:r>
            <a:endParaRPr lang="ja-JP" altLang="en-US" sz="2800" b="1" i="1" dirty="0"/>
          </a:p>
        </p:txBody>
      </p: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6543B597-AD64-D854-50C0-70AE405DE807}"/>
                  </a:ext>
                </a:extLst>
              </p:cNvPr>
              <p:cNvSpPr txBox="1"/>
              <p:nvPr/>
            </p:nvSpPr>
            <p:spPr>
              <a:xfrm>
                <a:off x="526362" y="6268961"/>
                <a:ext cx="11264463" cy="480388"/>
              </a:xfrm>
              <a:prstGeom prst="rect">
                <a:avLst/>
              </a:prstGeom>
              <a:solidFill>
                <a:schemeClr val="bg1">
                  <a:lumMod val="95000"/>
                </a:schemeClr>
              </a:solidFill>
            </p:spPr>
            <p:txBody>
              <a:bodyPr wrap="square">
                <a:spAutoFit/>
              </a:bodyPr>
              <a:lstStyle/>
              <a:p>
                <a:pPr>
                  <a:lnSpc>
                    <a:spcPts val="3200"/>
                  </a:lnSpc>
                </a:pPr>
                <a14:m>
                  <m:oMath xmlns:m="http://schemas.openxmlformats.org/officeDocument/2006/math">
                    <m:acc>
                      <m:accPr>
                        <m:chr m:val="̃"/>
                        <m:ctrlPr>
                          <a:rPr lang="ja-JP" altLang="en-US" sz="2400" i="1">
                            <a:latin typeface="Cambria Math" panose="02040503050406030204" pitchFamily="18" charset="0"/>
                          </a:rPr>
                        </m:ctrlPr>
                      </m:accPr>
                      <m:e>
                        <m:r>
                          <a:rPr lang="ja-JP" altLang="en-US" sz="2400" b="1">
                            <a:latin typeface="Cambria Math" panose="02040503050406030204" pitchFamily="18" charset="0"/>
                          </a:rPr>
                          <m:t>𝛍</m:t>
                        </m:r>
                      </m:e>
                    </m:acc>
                  </m:oMath>
                </a14:m>
                <a:r>
                  <a:rPr lang="en-US" altLang="ja-JP" sz="2400" dirty="0">
                    <a:latin typeface="Calibri" panose="020F0502020204030204" pitchFamily="34" charset="0"/>
                    <a:ea typeface="Calibri" panose="020F0502020204030204" pitchFamily="34" charset="0"/>
                    <a:cs typeface="Calibri" panose="020F0502020204030204" pitchFamily="34" charset="0"/>
                  </a:rPr>
                  <a:t>: embodied margin rate vector, </a:t>
                </a:r>
                <a14:m>
                  <m:oMath xmlns:m="http://schemas.openxmlformats.org/officeDocument/2006/math">
                    <m:acc>
                      <m:accPr>
                        <m:chr m:val="̃"/>
                        <m:ctrlPr>
                          <a:rPr lang="ja-JP" altLang="en-US" sz="2400" i="1">
                            <a:latin typeface="Cambria Math" panose="02040503050406030204" pitchFamily="18" charset="0"/>
                          </a:rPr>
                        </m:ctrlPr>
                      </m:accPr>
                      <m:e>
                        <m:r>
                          <a:rPr lang="ja-JP" altLang="en-US" sz="2400" b="1">
                            <a:latin typeface="Cambria Math" panose="02040503050406030204" pitchFamily="18" charset="0"/>
                          </a:rPr>
                          <m:t>𝐦</m:t>
                        </m:r>
                      </m:e>
                    </m:acc>
                  </m:oMath>
                </a14:m>
                <a:r>
                  <a:rPr lang="en-US" altLang="ja-JP" sz="2400" dirty="0">
                    <a:latin typeface="Calibri" panose="020F0502020204030204" pitchFamily="34" charset="0"/>
                    <a:ea typeface="Calibri" panose="020F0502020204030204" pitchFamily="34" charset="0"/>
                    <a:cs typeface="Calibri" panose="020F0502020204030204" pitchFamily="34" charset="0"/>
                  </a:rPr>
                  <a:t>: direct margin rate vector considering cargo theft risk </a:t>
                </a:r>
              </a:p>
            </p:txBody>
          </p:sp>
        </mc:Choice>
        <mc:Fallback xmlns="">
          <p:sp>
            <p:nvSpPr>
              <p:cNvPr id="18" name="テキスト ボックス 17">
                <a:extLst>
                  <a:ext uri="{FF2B5EF4-FFF2-40B4-BE49-F238E27FC236}">
                    <a16:creationId xmlns:a16="http://schemas.microsoft.com/office/drawing/2014/main" id="{6543B597-AD64-D854-50C0-70AE405DE807}"/>
                  </a:ext>
                </a:extLst>
              </p:cNvPr>
              <p:cNvSpPr txBox="1">
                <a:spLocks noRot="1" noChangeAspect="1" noMove="1" noResize="1" noEditPoints="1" noAdjustHandles="1" noChangeArrowheads="1" noChangeShapeType="1" noTextEdit="1"/>
              </p:cNvSpPr>
              <p:nvPr/>
            </p:nvSpPr>
            <p:spPr>
              <a:xfrm>
                <a:off x="526362" y="6268961"/>
                <a:ext cx="11264463" cy="480388"/>
              </a:xfrm>
              <a:prstGeom prst="rect">
                <a:avLst/>
              </a:prstGeom>
              <a:blipFill>
                <a:blip r:embed="rId11"/>
                <a:stretch>
                  <a:fillRect l="-162" t="-6329" b="-2784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2128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7" grpId="0"/>
      <p:bldP spid="8" grpId="0"/>
      <p:bldP spid="15" grpId="0"/>
      <p:bldP spid="16" grpId="0"/>
      <p:bldP spid="17"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6A6C3-7E34-F761-9220-F1F8CF84F630}"/>
            </a:ext>
          </a:extLst>
        </p:cNvPr>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406A8C60-1958-C226-490E-61EF3CC3EDD7}"/>
              </a:ext>
            </a:extLst>
          </p:cNvPr>
          <p:cNvSpPr/>
          <p:nvPr/>
        </p:nvSpPr>
        <p:spPr>
          <a:xfrm>
            <a:off x="125189" y="2150707"/>
            <a:ext cx="12004216" cy="3181327"/>
          </a:xfrm>
          <a:custGeom>
            <a:avLst/>
            <a:gdLst>
              <a:gd name="csX0" fmla="*/ 0 w 12004216"/>
              <a:gd name="csY0" fmla="*/ 0 h 3181327"/>
              <a:gd name="csX1" fmla="*/ 906985 w 12004216"/>
              <a:gd name="csY1" fmla="*/ 0 h 3181327"/>
              <a:gd name="csX2" fmla="*/ 1693928 w 12004216"/>
              <a:gd name="csY2" fmla="*/ 0 h 3181327"/>
              <a:gd name="csX3" fmla="*/ 2360829 w 12004216"/>
              <a:gd name="csY3" fmla="*/ 0 h 3181327"/>
              <a:gd name="csX4" fmla="*/ 3267814 w 12004216"/>
              <a:gd name="csY4" fmla="*/ 0 h 3181327"/>
              <a:gd name="csX5" fmla="*/ 4054757 w 12004216"/>
              <a:gd name="csY5" fmla="*/ 0 h 3181327"/>
              <a:gd name="csX6" fmla="*/ 4841700 w 12004216"/>
              <a:gd name="csY6" fmla="*/ 0 h 3181327"/>
              <a:gd name="csX7" fmla="*/ 5628644 w 12004216"/>
              <a:gd name="csY7" fmla="*/ 0 h 3181327"/>
              <a:gd name="csX8" fmla="*/ 6415587 w 12004216"/>
              <a:gd name="csY8" fmla="*/ 0 h 3181327"/>
              <a:gd name="csX9" fmla="*/ 7202530 w 12004216"/>
              <a:gd name="csY9" fmla="*/ 0 h 3181327"/>
              <a:gd name="csX10" fmla="*/ 7989473 w 12004216"/>
              <a:gd name="csY10" fmla="*/ 0 h 3181327"/>
              <a:gd name="csX11" fmla="*/ 8416289 w 12004216"/>
              <a:gd name="csY11" fmla="*/ 0 h 3181327"/>
              <a:gd name="csX12" fmla="*/ 8843106 w 12004216"/>
              <a:gd name="csY12" fmla="*/ 0 h 3181327"/>
              <a:gd name="csX13" fmla="*/ 9389965 w 12004216"/>
              <a:gd name="csY13" fmla="*/ 0 h 3181327"/>
              <a:gd name="csX14" fmla="*/ 10296950 w 12004216"/>
              <a:gd name="csY14" fmla="*/ 0 h 3181327"/>
              <a:gd name="csX15" fmla="*/ 11203935 w 12004216"/>
              <a:gd name="csY15" fmla="*/ 0 h 3181327"/>
              <a:gd name="csX16" fmla="*/ 12004216 w 12004216"/>
              <a:gd name="csY16" fmla="*/ 0 h 3181327"/>
              <a:gd name="csX17" fmla="*/ 12004216 w 12004216"/>
              <a:gd name="csY17" fmla="*/ 540826 h 3181327"/>
              <a:gd name="csX18" fmla="*/ 12004216 w 12004216"/>
              <a:gd name="csY18" fmla="*/ 1208904 h 3181327"/>
              <a:gd name="csX19" fmla="*/ 12004216 w 12004216"/>
              <a:gd name="csY19" fmla="*/ 1876983 h 3181327"/>
              <a:gd name="csX20" fmla="*/ 12004216 w 12004216"/>
              <a:gd name="csY20" fmla="*/ 2545062 h 3181327"/>
              <a:gd name="csX21" fmla="*/ 12004216 w 12004216"/>
              <a:gd name="csY21" fmla="*/ 3181327 h 3181327"/>
              <a:gd name="csX22" fmla="*/ 11337315 w 12004216"/>
              <a:gd name="csY22" fmla="*/ 3181327 h 3181327"/>
              <a:gd name="csX23" fmla="*/ 10550372 w 12004216"/>
              <a:gd name="csY23" fmla="*/ 3181327 h 3181327"/>
              <a:gd name="csX24" fmla="*/ 9643387 w 12004216"/>
              <a:gd name="csY24" fmla="*/ 3181327 h 3181327"/>
              <a:gd name="csX25" fmla="*/ 8976486 w 12004216"/>
              <a:gd name="csY25" fmla="*/ 3181327 h 3181327"/>
              <a:gd name="csX26" fmla="*/ 8069501 w 12004216"/>
              <a:gd name="csY26" fmla="*/ 3181327 h 3181327"/>
              <a:gd name="csX27" fmla="*/ 7522642 w 12004216"/>
              <a:gd name="csY27" fmla="*/ 3181327 h 3181327"/>
              <a:gd name="csX28" fmla="*/ 6855741 w 12004216"/>
              <a:gd name="csY28" fmla="*/ 3181327 h 3181327"/>
              <a:gd name="csX29" fmla="*/ 6188840 w 12004216"/>
              <a:gd name="csY29" fmla="*/ 3181327 h 3181327"/>
              <a:gd name="csX30" fmla="*/ 5281855 w 12004216"/>
              <a:gd name="csY30" fmla="*/ 3181327 h 3181327"/>
              <a:gd name="csX31" fmla="*/ 4975081 w 12004216"/>
              <a:gd name="csY31" fmla="*/ 3181327 h 3181327"/>
              <a:gd name="csX32" fmla="*/ 4548264 w 12004216"/>
              <a:gd name="csY32" fmla="*/ 3181327 h 3181327"/>
              <a:gd name="csX33" fmla="*/ 4121447 w 12004216"/>
              <a:gd name="csY33" fmla="*/ 3181327 h 3181327"/>
              <a:gd name="csX34" fmla="*/ 3814673 w 12004216"/>
              <a:gd name="csY34" fmla="*/ 3181327 h 3181327"/>
              <a:gd name="csX35" fmla="*/ 3027730 w 12004216"/>
              <a:gd name="csY35" fmla="*/ 3181327 h 3181327"/>
              <a:gd name="csX36" fmla="*/ 2240787 w 12004216"/>
              <a:gd name="csY36" fmla="*/ 3181327 h 3181327"/>
              <a:gd name="csX37" fmla="*/ 1453844 w 12004216"/>
              <a:gd name="csY37" fmla="*/ 3181327 h 3181327"/>
              <a:gd name="csX38" fmla="*/ 1147070 w 12004216"/>
              <a:gd name="csY38" fmla="*/ 3181327 h 3181327"/>
              <a:gd name="csX39" fmla="*/ 0 w 12004216"/>
              <a:gd name="csY39" fmla="*/ 3181327 h 3181327"/>
              <a:gd name="csX40" fmla="*/ 0 w 12004216"/>
              <a:gd name="csY40" fmla="*/ 2545062 h 3181327"/>
              <a:gd name="csX41" fmla="*/ 0 w 12004216"/>
              <a:gd name="csY41" fmla="*/ 1876983 h 3181327"/>
              <a:gd name="csX42" fmla="*/ 0 w 12004216"/>
              <a:gd name="csY42" fmla="*/ 1272531 h 3181327"/>
              <a:gd name="csX43" fmla="*/ 0 w 12004216"/>
              <a:gd name="csY43" fmla="*/ 572639 h 3181327"/>
              <a:gd name="csX44" fmla="*/ 0 w 12004216"/>
              <a:gd name="csY44" fmla="*/ 0 h 31813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Lst>
            <a:rect l="l" t="t" r="r" b="b"/>
            <a:pathLst>
              <a:path w="12004216" h="3181327" fill="none" extrusionOk="0">
                <a:moveTo>
                  <a:pt x="0" y="0"/>
                </a:moveTo>
                <a:cubicBezTo>
                  <a:pt x="259222" y="3668"/>
                  <a:pt x="498017" y="29959"/>
                  <a:pt x="906985" y="0"/>
                </a:cubicBezTo>
                <a:cubicBezTo>
                  <a:pt x="1315953" y="-29959"/>
                  <a:pt x="1423156" y="34555"/>
                  <a:pt x="1693928" y="0"/>
                </a:cubicBezTo>
                <a:cubicBezTo>
                  <a:pt x="1964700" y="-34555"/>
                  <a:pt x="2101210" y="-7952"/>
                  <a:pt x="2360829" y="0"/>
                </a:cubicBezTo>
                <a:cubicBezTo>
                  <a:pt x="2620448" y="7952"/>
                  <a:pt x="2964665" y="-40174"/>
                  <a:pt x="3267814" y="0"/>
                </a:cubicBezTo>
                <a:cubicBezTo>
                  <a:pt x="3570964" y="40174"/>
                  <a:pt x="3869268" y="19036"/>
                  <a:pt x="4054757" y="0"/>
                </a:cubicBezTo>
                <a:cubicBezTo>
                  <a:pt x="4240246" y="-19036"/>
                  <a:pt x="4481454" y="2826"/>
                  <a:pt x="4841700" y="0"/>
                </a:cubicBezTo>
                <a:cubicBezTo>
                  <a:pt x="5201946" y="-2826"/>
                  <a:pt x="5404697" y="-12128"/>
                  <a:pt x="5628644" y="0"/>
                </a:cubicBezTo>
                <a:cubicBezTo>
                  <a:pt x="5852591" y="12128"/>
                  <a:pt x="6094116" y="33203"/>
                  <a:pt x="6415587" y="0"/>
                </a:cubicBezTo>
                <a:cubicBezTo>
                  <a:pt x="6737058" y="-33203"/>
                  <a:pt x="6944520" y="-38626"/>
                  <a:pt x="7202530" y="0"/>
                </a:cubicBezTo>
                <a:cubicBezTo>
                  <a:pt x="7460540" y="38626"/>
                  <a:pt x="7680479" y="-1974"/>
                  <a:pt x="7989473" y="0"/>
                </a:cubicBezTo>
                <a:cubicBezTo>
                  <a:pt x="8298467" y="1974"/>
                  <a:pt x="8284659" y="3414"/>
                  <a:pt x="8416289" y="0"/>
                </a:cubicBezTo>
                <a:cubicBezTo>
                  <a:pt x="8547919" y="-3414"/>
                  <a:pt x="8678653" y="-14584"/>
                  <a:pt x="8843106" y="0"/>
                </a:cubicBezTo>
                <a:cubicBezTo>
                  <a:pt x="9007559" y="14584"/>
                  <a:pt x="9153879" y="19400"/>
                  <a:pt x="9389965" y="0"/>
                </a:cubicBezTo>
                <a:cubicBezTo>
                  <a:pt x="9626051" y="-19400"/>
                  <a:pt x="9997447" y="-21988"/>
                  <a:pt x="10296950" y="0"/>
                </a:cubicBezTo>
                <a:cubicBezTo>
                  <a:pt x="10596454" y="21988"/>
                  <a:pt x="10808372" y="-24851"/>
                  <a:pt x="11203935" y="0"/>
                </a:cubicBezTo>
                <a:cubicBezTo>
                  <a:pt x="11599499" y="24851"/>
                  <a:pt x="11810369" y="10105"/>
                  <a:pt x="12004216" y="0"/>
                </a:cubicBezTo>
                <a:cubicBezTo>
                  <a:pt x="11994705" y="120294"/>
                  <a:pt x="12011018" y="292454"/>
                  <a:pt x="12004216" y="540826"/>
                </a:cubicBezTo>
                <a:cubicBezTo>
                  <a:pt x="11997414" y="789198"/>
                  <a:pt x="11986266" y="934432"/>
                  <a:pt x="12004216" y="1208904"/>
                </a:cubicBezTo>
                <a:cubicBezTo>
                  <a:pt x="12022166" y="1483376"/>
                  <a:pt x="12021294" y="1576574"/>
                  <a:pt x="12004216" y="1876983"/>
                </a:cubicBezTo>
                <a:cubicBezTo>
                  <a:pt x="11987138" y="2177392"/>
                  <a:pt x="12011740" y="2242851"/>
                  <a:pt x="12004216" y="2545062"/>
                </a:cubicBezTo>
                <a:cubicBezTo>
                  <a:pt x="11996692" y="2847273"/>
                  <a:pt x="12007057" y="3029072"/>
                  <a:pt x="12004216" y="3181327"/>
                </a:cubicBezTo>
                <a:cubicBezTo>
                  <a:pt x="11726823" y="3168298"/>
                  <a:pt x="11472837" y="3199944"/>
                  <a:pt x="11337315" y="3181327"/>
                </a:cubicBezTo>
                <a:cubicBezTo>
                  <a:pt x="11201793" y="3162710"/>
                  <a:pt x="10722888" y="3142541"/>
                  <a:pt x="10550372" y="3181327"/>
                </a:cubicBezTo>
                <a:cubicBezTo>
                  <a:pt x="10377856" y="3220113"/>
                  <a:pt x="10068685" y="3190456"/>
                  <a:pt x="9643387" y="3181327"/>
                </a:cubicBezTo>
                <a:cubicBezTo>
                  <a:pt x="9218089" y="3172198"/>
                  <a:pt x="9163869" y="3194448"/>
                  <a:pt x="8976486" y="3181327"/>
                </a:cubicBezTo>
                <a:cubicBezTo>
                  <a:pt x="8789103" y="3168206"/>
                  <a:pt x="8295517" y="3205565"/>
                  <a:pt x="8069501" y="3181327"/>
                </a:cubicBezTo>
                <a:cubicBezTo>
                  <a:pt x="7843486" y="3157089"/>
                  <a:pt x="7772162" y="3162272"/>
                  <a:pt x="7522642" y="3181327"/>
                </a:cubicBezTo>
                <a:cubicBezTo>
                  <a:pt x="7273122" y="3200382"/>
                  <a:pt x="7079766" y="3158276"/>
                  <a:pt x="6855741" y="3181327"/>
                </a:cubicBezTo>
                <a:cubicBezTo>
                  <a:pt x="6631716" y="3204378"/>
                  <a:pt x="6504838" y="3170316"/>
                  <a:pt x="6188840" y="3181327"/>
                </a:cubicBezTo>
                <a:cubicBezTo>
                  <a:pt x="5872842" y="3192338"/>
                  <a:pt x="5499803" y="3142674"/>
                  <a:pt x="5281855" y="3181327"/>
                </a:cubicBezTo>
                <a:cubicBezTo>
                  <a:pt x="5063907" y="3219980"/>
                  <a:pt x="5077101" y="3194703"/>
                  <a:pt x="4975081" y="3181327"/>
                </a:cubicBezTo>
                <a:cubicBezTo>
                  <a:pt x="4873061" y="3167951"/>
                  <a:pt x="4724039" y="3187135"/>
                  <a:pt x="4548264" y="3181327"/>
                </a:cubicBezTo>
                <a:cubicBezTo>
                  <a:pt x="4372489" y="3175519"/>
                  <a:pt x="4324658" y="3189285"/>
                  <a:pt x="4121447" y="3181327"/>
                </a:cubicBezTo>
                <a:cubicBezTo>
                  <a:pt x="3918236" y="3173369"/>
                  <a:pt x="3887954" y="3182788"/>
                  <a:pt x="3814673" y="3181327"/>
                </a:cubicBezTo>
                <a:cubicBezTo>
                  <a:pt x="3741392" y="3179866"/>
                  <a:pt x="3356888" y="3146523"/>
                  <a:pt x="3027730" y="3181327"/>
                </a:cubicBezTo>
                <a:cubicBezTo>
                  <a:pt x="2698572" y="3216131"/>
                  <a:pt x="2596555" y="3177857"/>
                  <a:pt x="2240787" y="3181327"/>
                </a:cubicBezTo>
                <a:cubicBezTo>
                  <a:pt x="1885019" y="3184797"/>
                  <a:pt x="1795805" y="3169161"/>
                  <a:pt x="1453844" y="3181327"/>
                </a:cubicBezTo>
                <a:cubicBezTo>
                  <a:pt x="1111883" y="3193493"/>
                  <a:pt x="1244066" y="3186556"/>
                  <a:pt x="1147070" y="3181327"/>
                </a:cubicBezTo>
                <a:cubicBezTo>
                  <a:pt x="1050074" y="3176098"/>
                  <a:pt x="284032" y="3174768"/>
                  <a:pt x="0" y="3181327"/>
                </a:cubicBezTo>
                <a:cubicBezTo>
                  <a:pt x="-4062" y="2885452"/>
                  <a:pt x="-16005" y="2783812"/>
                  <a:pt x="0" y="2545062"/>
                </a:cubicBezTo>
                <a:cubicBezTo>
                  <a:pt x="16005" y="2306313"/>
                  <a:pt x="-24410" y="2177704"/>
                  <a:pt x="0" y="1876983"/>
                </a:cubicBezTo>
                <a:cubicBezTo>
                  <a:pt x="24410" y="1576262"/>
                  <a:pt x="-17657" y="1515840"/>
                  <a:pt x="0" y="1272531"/>
                </a:cubicBezTo>
                <a:cubicBezTo>
                  <a:pt x="17657" y="1029222"/>
                  <a:pt x="-22064" y="728770"/>
                  <a:pt x="0" y="572639"/>
                </a:cubicBezTo>
                <a:cubicBezTo>
                  <a:pt x="22064" y="416508"/>
                  <a:pt x="9277" y="275909"/>
                  <a:pt x="0" y="0"/>
                </a:cubicBezTo>
                <a:close/>
              </a:path>
              <a:path w="12004216" h="3181327" stroke="0" extrusionOk="0">
                <a:moveTo>
                  <a:pt x="0" y="0"/>
                </a:moveTo>
                <a:cubicBezTo>
                  <a:pt x="132765" y="553"/>
                  <a:pt x="177080" y="-5327"/>
                  <a:pt x="306774" y="0"/>
                </a:cubicBezTo>
                <a:cubicBezTo>
                  <a:pt x="436468" y="5327"/>
                  <a:pt x="689307" y="29292"/>
                  <a:pt x="973675" y="0"/>
                </a:cubicBezTo>
                <a:cubicBezTo>
                  <a:pt x="1258043" y="-29292"/>
                  <a:pt x="1192591" y="10293"/>
                  <a:pt x="1280450" y="0"/>
                </a:cubicBezTo>
                <a:cubicBezTo>
                  <a:pt x="1368309" y="-10293"/>
                  <a:pt x="1522692" y="-668"/>
                  <a:pt x="1707266" y="0"/>
                </a:cubicBezTo>
                <a:cubicBezTo>
                  <a:pt x="1891840" y="668"/>
                  <a:pt x="2323461" y="-6513"/>
                  <a:pt x="2614251" y="0"/>
                </a:cubicBezTo>
                <a:cubicBezTo>
                  <a:pt x="2905041" y="6513"/>
                  <a:pt x="2913231" y="-7094"/>
                  <a:pt x="3161110" y="0"/>
                </a:cubicBezTo>
                <a:cubicBezTo>
                  <a:pt x="3408989" y="7094"/>
                  <a:pt x="3360040" y="-13775"/>
                  <a:pt x="3467885" y="0"/>
                </a:cubicBezTo>
                <a:cubicBezTo>
                  <a:pt x="3575731" y="13775"/>
                  <a:pt x="3991172" y="-31105"/>
                  <a:pt x="4374870" y="0"/>
                </a:cubicBezTo>
                <a:cubicBezTo>
                  <a:pt x="4758569" y="31105"/>
                  <a:pt x="4788778" y="-3775"/>
                  <a:pt x="5041771" y="0"/>
                </a:cubicBezTo>
                <a:cubicBezTo>
                  <a:pt x="5294764" y="3775"/>
                  <a:pt x="5380313" y="18521"/>
                  <a:pt x="5708672" y="0"/>
                </a:cubicBezTo>
                <a:cubicBezTo>
                  <a:pt x="6037031" y="-18521"/>
                  <a:pt x="6030855" y="13273"/>
                  <a:pt x="6135488" y="0"/>
                </a:cubicBezTo>
                <a:cubicBezTo>
                  <a:pt x="6240121" y="-13273"/>
                  <a:pt x="6325353" y="12590"/>
                  <a:pt x="6442263" y="0"/>
                </a:cubicBezTo>
                <a:cubicBezTo>
                  <a:pt x="6559174" y="-12590"/>
                  <a:pt x="6837576" y="-17985"/>
                  <a:pt x="6989121" y="0"/>
                </a:cubicBezTo>
                <a:cubicBezTo>
                  <a:pt x="7140666" y="17985"/>
                  <a:pt x="7201381" y="-11258"/>
                  <a:pt x="7295896" y="0"/>
                </a:cubicBezTo>
                <a:cubicBezTo>
                  <a:pt x="7390411" y="11258"/>
                  <a:pt x="7781755" y="4478"/>
                  <a:pt x="8082839" y="0"/>
                </a:cubicBezTo>
                <a:cubicBezTo>
                  <a:pt x="8383923" y="-4478"/>
                  <a:pt x="8290654" y="60"/>
                  <a:pt x="8389613" y="0"/>
                </a:cubicBezTo>
                <a:cubicBezTo>
                  <a:pt x="8488572" y="-60"/>
                  <a:pt x="8874874" y="-23360"/>
                  <a:pt x="9176556" y="0"/>
                </a:cubicBezTo>
                <a:cubicBezTo>
                  <a:pt x="9478238" y="23360"/>
                  <a:pt x="9610657" y="-19046"/>
                  <a:pt x="9723415" y="0"/>
                </a:cubicBezTo>
                <a:cubicBezTo>
                  <a:pt x="9836173" y="19046"/>
                  <a:pt x="9979065" y="-16847"/>
                  <a:pt x="10150232" y="0"/>
                </a:cubicBezTo>
                <a:cubicBezTo>
                  <a:pt x="10321399" y="16847"/>
                  <a:pt x="10564070" y="-12162"/>
                  <a:pt x="10697090" y="0"/>
                </a:cubicBezTo>
                <a:cubicBezTo>
                  <a:pt x="10830110" y="12162"/>
                  <a:pt x="10923269" y="-2123"/>
                  <a:pt x="11003865" y="0"/>
                </a:cubicBezTo>
                <a:cubicBezTo>
                  <a:pt x="11084462" y="2123"/>
                  <a:pt x="11658631" y="45000"/>
                  <a:pt x="12004216" y="0"/>
                </a:cubicBezTo>
                <a:cubicBezTo>
                  <a:pt x="11983938" y="237945"/>
                  <a:pt x="11987780" y="418257"/>
                  <a:pt x="12004216" y="604452"/>
                </a:cubicBezTo>
                <a:cubicBezTo>
                  <a:pt x="12020652" y="790647"/>
                  <a:pt x="11990143" y="974455"/>
                  <a:pt x="12004216" y="1177091"/>
                </a:cubicBezTo>
                <a:cubicBezTo>
                  <a:pt x="12018289" y="1379727"/>
                  <a:pt x="12020943" y="1667969"/>
                  <a:pt x="12004216" y="1813356"/>
                </a:cubicBezTo>
                <a:cubicBezTo>
                  <a:pt x="11987489" y="1958743"/>
                  <a:pt x="12019981" y="2164692"/>
                  <a:pt x="12004216" y="2481435"/>
                </a:cubicBezTo>
                <a:cubicBezTo>
                  <a:pt x="11988451" y="2798178"/>
                  <a:pt x="11978031" y="3015778"/>
                  <a:pt x="12004216" y="3181327"/>
                </a:cubicBezTo>
                <a:cubicBezTo>
                  <a:pt x="11894322" y="3196359"/>
                  <a:pt x="11663124" y="3194061"/>
                  <a:pt x="11577399" y="3181327"/>
                </a:cubicBezTo>
                <a:cubicBezTo>
                  <a:pt x="11491674" y="3168593"/>
                  <a:pt x="11255878" y="3167720"/>
                  <a:pt x="11030541" y="3181327"/>
                </a:cubicBezTo>
                <a:cubicBezTo>
                  <a:pt x="10805204" y="3194934"/>
                  <a:pt x="10559467" y="3197846"/>
                  <a:pt x="10243598" y="3181327"/>
                </a:cubicBezTo>
                <a:cubicBezTo>
                  <a:pt x="9927729" y="3164808"/>
                  <a:pt x="10003254" y="3193738"/>
                  <a:pt x="9936823" y="3181327"/>
                </a:cubicBezTo>
                <a:cubicBezTo>
                  <a:pt x="9870393" y="3168916"/>
                  <a:pt x="9652811" y="3195389"/>
                  <a:pt x="9510007" y="3181327"/>
                </a:cubicBezTo>
                <a:cubicBezTo>
                  <a:pt x="9367203" y="3167265"/>
                  <a:pt x="9183394" y="3173825"/>
                  <a:pt x="9083190" y="3181327"/>
                </a:cubicBezTo>
                <a:cubicBezTo>
                  <a:pt x="8982986" y="3188829"/>
                  <a:pt x="8846420" y="3169345"/>
                  <a:pt x="8656374" y="3181327"/>
                </a:cubicBezTo>
                <a:cubicBezTo>
                  <a:pt x="8466328" y="3193309"/>
                  <a:pt x="8197487" y="3216119"/>
                  <a:pt x="7749388" y="3181327"/>
                </a:cubicBezTo>
                <a:cubicBezTo>
                  <a:pt x="7301289" y="3146535"/>
                  <a:pt x="7265410" y="3167771"/>
                  <a:pt x="7082487" y="3181327"/>
                </a:cubicBezTo>
                <a:cubicBezTo>
                  <a:pt x="6899564" y="3194883"/>
                  <a:pt x="6557624" y="3149514"/>
                  <a:pt x="6415587" y="3181327"/>
                </a:cubicBezTo>
                <a:cubicBezTo>
                  <a:pt x="6273550" y="3213140"/>
                  <a:pt x="5977528" y="3194325"/>
                  <a:pt x="5748686" y="3181327"/>
                </a:cubicBezTo>
                <a:cubicBezTo>
                  <a:pt x="5519844" y="3168329"/>
                  <a:pt x="5483689" y="3181188"/>
                  <a:pt x="5321869" y="3181327"/>
                </a:cubicBezTo>
                <a:cubicBezTo>
                  <a:pt x="5160049" y="3181466"/>
                  <a:pt x="4932446" y="3151575"/>
                  <a:pt x="4654968" y="3181327"/>
                </a:cubicBezTo>
                <a:cubicBezTo>
                  <a:pt x="4377490" y="3211079"/>
                  <a:pt x="4230914" y="3182280"/>
                  <a:pt x="3868025" y="3181327"/>
                </a:cubicBezTo>
                <a:cubicBezTo>
                  <a:pt x="3505136" y="3180374"/>
                  <a:pt x="3375628" y="3183916"/>
                  <a:pt x="2961040" y="3181327"/>
                </a:cubicBezTo>
                <a:cubicBezTo>
                  <a:pt x="2546452" y="3178738"/>
                  <a:pt x="2662064" y="3183634"/>
                  <a:pt x="2414181" y="3181327"/>
                </a:cubicBezTo>
                <a:cubicBezTo>
                  <a:pt x="2166298" y="3179020"/>
                  <a:pt x="2138640" y="3186711"/>
                  <a:pt x="1867322" y="3181327"/>
                </a:cubicBezTo>
                <a:cubicBezTo>
                  <a:pt x="1596004" y="3175943"/>
                  <a:pt x="1642667" y="3187731"/>
                  <a:pt x="1440506" y="3181327"/>
                </a:cubicBezTo>
                <a:cubicBezTo>
                  <a:pt x="1238345" y="3174923"/>
                  <a:pt x="919575" y="3167710"/>
                  <a:pt x="773605" y="3181327"/>
                </a:cubicBezTo>
                <a:cubicBezTo>
                  <a:pt x="627635" y="3194944"/>
                  <a:pt x="159222" y="3191248"/>
                  <a:pt x="0" y="3181327"/>
                </a:cubicBezTo>
                <a:cubicBezTo>
                  <a:pt x="-4092" y="2917007"/>
                  <a:pt x="-15354" y="2809667"/>
                  <a:pt x="0" y="2576875"/>
                </a:cubicBezTo>
                <a:cubicBezTo>
                  <a:pt x="15354" y="2344083"/>
                  <a:pt x="7909" y="2211673"/>
                  <a:pt x="0" y="1972423"/>
                </a:cubicBezTo>
                <a:cubicBezTo>
                  <a:pt x="-7909" y="1733173"/>
                  <a:pt x="13513" y="1629421"/>
                  <a:pt x="0" y="1367971"/>
                </a:cubicBezTo>
                <a:cubicBezTo>
                  <a:pt x="-13513" y="1106521"/>
                  <a:pt x="-25035" y="1016726"/>
                  <a:pt x="0" y="668079"/>
                </a:cubicBezTo>
                <a:cubicBezTo>
                  <a:pt x="25035" y="319432"/>
                  <a:pt x="9475" y="186491"/>
                  <a:pt x="0" y="0"/>
                </a:cubicBezTo>
                <a:close/>
              </a:path>
            </a:pathLst>
          </a:custGeom>
          <a:solidFill>
            <a:srgbClr val="F3F2E9"/>
          </a:solidFill>
          <a:ln w="9525">
            <a:solidFill>
              <a:schemeClr val="tx1"/>
            </a:solidFill>
            <a:extLst>
              <a:ext uri="{C807C97D-BFC1-408E-A445-0C87EB9F89A2}">
                <ask:lineSketchStyleProps xmlns:ask="http://schemas.microsoft.com/office/drawing/2018/sketchyshapes" sd="262083451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EBBA245-9B8F-5F75-0D4A-E8EF7557D518}"/>
              </a:ext>
            </a:extLst>
          </p:cNvPr>
          <p:cNvSpPr/>
          <p:nvPr/>
        </p:nvSpPr>
        <p:spPr>
          <a:xfrm>
            <a:off x="0" y="0"/>
            <a:ext cx="12192000" cy="814575"/>
          </a:xfrm>
          <a:prstGeom prst="rect">
            <a:avLst/>
          </a:prstGeom>
          <a:blipFill>
            <a:blip r:embed="rId3"/>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A60220E1-8821-4608-F8F6-0C4B5B4F2889}"/>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720DFA75-FB37-E03E-0D16-1DBFD023E882}"/>
              </a:ext>
            </a:extLst>
          </p:cNvPr>
          <p:cNvSpPr txBox="1">
            <a:spLocks/>
          </p:cNvSpPr>
          <p:nvPr/>
        </p:nvSpPr>
        <p:spPr>
          <a:xfrm>
            <a:off x="62594" y="64134"/>
            <a:ext cx="12066811"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Methodology:</a:t>
            </a:r>
            <a:r>
              <a:rPr lang="en-US" altLang="ja-JP" sz="3600" dirty="0">
                <a:latin typeface="Calibri" panose="020F0502020204030204" pitchFamily="34" charset="0"/>
                <a:ea typeface="Calibri" panose="020F0502020204030204" pitchFamily="34" charset="0"/>
                <a:cs typeface="Calibri" panose="020F0502020204030204" pitchFamily="34" charset="0"/>
              </a:rPr>
              <a:t> </a:t>
            </a:r>
            <a:r>
              <a:rPr lang="en-US" altLang="ja-JP" sz="3200" b="1" i="1" dirty="0">
                <a:latin typeface="Calibri" panose="020F0502020204030204" pitchFamily="34" charset="0"/>
                <a:ea typeface="Calibri" panose="020F0502020204030204" pitchFamily="34" charset="0"/>
                <a:cs typeface="Calibri" panose="020F0502020204030204" pitchFamily="34" charset="0"/>
              </a:rPr>
              <a:t>Setting a post-cargo theft scenario</a:t>
            </a:r>
            <a:endParaRPr lang="ja-JP" altLang="en-US" sz="3200" b="1" i="1" dirty="0">
              <a:latin typeface="Calibri" panose="020F0502020204030204" pitchFamily="34" charset="0"/>
              <a:ea typeface="ＭＳ Ｐゴシック" panose="020B0600070205080204" pitchFamily="50"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0ED20C36-7896-387B-0009-34FB96980BD3}"/>
                  </a:ext>
                </a:extLst>
              </p:cNvPr>
              <p:cNvSpPr txBox="1"/>
              <p:nvPr/>
            </p:nvSpPr>
            <p:spPr>
              <a:xfrm>
                <a:off x="191863" y="838188"/>
                <a:ext cx="11819162" cy="830997"/>
              </a:xfrm>
              <a:prstGeom prst="rect">
                <a:avLst/>
              </a:prstGeom>
              <a:noFill/>
            </p:spPr>
            <p:txBody>
              <a:bodyPr wrap="square">
                <a:spAutoFit/>
              </a:bodyPr>
              <a:lstStyle/>
              <a:p>
                <a:pPr marL="342900" indent="-342900">
                  <a:buFont typeface="Arial" panose="020B0604020202020204" pitchFamily="34" charset="0"/>
                  <a:buChar char="•"/>
                </a:pPr>
                <a:r>
                  <a:rPr lang="en-US" altLang="ja-JP" sz="2400" b="1" i="1" dirty="0">
                    <a:latin typeface="Calibri" panose="020F0502020204030204" pitchFamily="34" charset="0"/>
                    <a:ea typeface="Calibri" panose="020F0502020204030204" pitchFamily="34" charset="0"/>
                    <a:cs typeface="Calibri" panose="020F0502020204030204" pitchFamily="34" charset="0"/>
                  </a:rPr>
                  <a:t>Estimation of the post-cargo theft margin rate vector </a:t>
                </a:r>
                <a14:m>
                  <m:oMath xmlns:m="http://schemas.openxmlformats.org/officeDocument/2006/math">
                    <m:acc>
                      <m:accPr>
                        <m:chr m:val="̃"/>
                        <m:ctrlPr>
                          <a:rPr lang="en-US" altLang="ja-JP" sz="2400" b="1" i="1" smtClean="0">
                            <a:latin typeface="Cambria Math" panose="02040503050406030204" pitchFamily="18" charset="0"/>
                            <a:ea typeface="Calibri" panose="020F0502020204030204" pitchFamily="34" charset="0"/>
                            <a:cs typeface="Calibri" panose="020F0502020204030204" pitchFamily="34" charset="0"/>
                          </a:rPr>
                        </m:ctrlPr>
                      </m:accPr>
                      <m:e>
                        <m:r>
                          <a:rPr lang="en-US" altLang="ja-JP" sz="2400" b="1" i="0" smtClean="0">
                            <a:latin typeface="Cambria Math" panose="02040503050406030204" pitchFamily="18" charset="0"/>
                            <a:ea typeface="Calibri" panose="020F0502020204030204" pitchFamily="34" charset="0"/>
                            <a:cs typeface="Calibri" panose="020F0502020204030204" pitchFamily="34" charset="0"/>
                          </a:rPr>
                          <m:t>𝐦</m:t>
                        </m:r>
                      </m:e>
                    </m:acc>
                    <m:r>
                      <a:rPr lang="en-US" altLang="ja-JP" sz="2400" b="1" i="1" smtClean="0">
                        <a:latin typeface="Cambria Math" panose="02040503050406030204" pitchFamily="18" charset="0"/>
                        <a:ea typeface="Calibri" panose="020F0502020204030204" pitchFamily="34" charset="0"/>
                        <a:cs typeface="Calibri" panose="020F0502020204030204" pitchFamily="34" charset="0"/>
                      </a:rPr>
                      <m:t> </m:t>
                    </m:r>
                  </m:oMath>
                </a14:m>
                <a:r>
                  <a:rPr lang="en-US" altLang="ja-JP" sz="2400" b="1" i="1" dirty="0">
                    <a:latin typeface="Calibri" panose="020F0502020204030204" pitchFamily="34" charset="0"/>
                    <a:ea typeface="Calibri" panose="020F0502020204030204" pitchFamily="34" charset="0"/>
                    <a:cs typeface="Calibri" panose="020F0502020204030204" pitchFamily="34" charset="0"/>
                  </a:rPr>
                  <a:t>through Monte Carlo simulation</a:t>
                </a:r>
                <a:br>
                  <a:rPr lang="en-US" altLang="ja-JP" sz="2400" b="1" i="1" dirty="0">
                    <a:latin typeface="Calibri" panose="020F0502020204030204" pitchFamily="34" charset="0"/>
                    <a:ea typeface="Calibri" panose="020F0502020204030204" pitchFamily="34" charset="0"/>
                    <a:cs typeface="Calibri" panose="020F0502020204030204" pitchFamily="34" charset="0"/>
                  </a:rPr>
                </a:br>
                <a:r>
                  <a:rPr lang="en-US" altLang="ja-JP" sz="2400" b="1" i="1" dirty="0">
                    <a:latin typeface="Calibri" panose="020F0502020204030204" pitchFamily="34" charset="0"/>
                    <a:ea typeface="Calibri" panose="020F0502020204030204" pitchFamily="34" charset="0"/>
                    <a:cs typeface="Calibri" panose="020F0502020204030204" pitchFamily="34" charset="0"/>
                  </a:rPr>
                  <a:t>                                                                                                                                                     </a:t>
                </a:r>
                <a:r>
                  <a:rPr lang="en-US" altLang="ja-JP" i="1" dirty="0">
                    <a:latin typeface="Calibri" panose="020F0502020204030204" pitchFamily="34" charset="0"/>
                    <a:ea typeface="Calibri" panose="020F0502020204030204" pitchFamily="34" charset="0"/>
                    <a:cs typeface="Calibri" panose="020F0502020204030204" pitchFamily="34" charset="0"/>
                  </a:rPr>
                  <a:t>(1000 trials)</a:t>
                </a:r>
              </a:p>
            </p:txBody>
          </p:sp>
        </mc:Choice>
        <mc:Fallback xmlns="">
          <p:sp>
            <p:nvSpPr>
              <p:cNvPr id="5" name="テキスト ボックス 4">
                <a:extLst>
                  <a:ext uri="{FF2B5EF4-FFF2-40B4-BE49-F238E27FC236}">
                    <a16:creationId xmlns:a16="http://schemas.microsoft.com/office/drawing/2014/main" id="{0ED20C36-7896-387B-0009-34FB96980BD3}"/>
                  </a:ext>
                </a:extLst>
              </p:cNvPr>
              <p:cNvSpPr txBox="1">
                <a:spLocks noRot="1" noChangeAspect="1" noMove="1" noResize="1" noEditPoints="1" noAdjustHandles="1" noChangeArrowheads="1" noChangeShapeType="1" noTextEdit="1"/>
              </p:cNvSpPr>
              <p:nvPr/>
            </p:nvSpPr>
            <p:spPr>
              <a:xfrm>
                <a:off x="191863" y="838188"/>
                <a:ext cx="11819162" cy="830997"/>
              </a:xfrm>
              <a:prstGeom prst="rect">
                <a:avLst/>
              </a:prstGeom>
              <a:blipFill>
                <a:blip r:embed="rId4"/>
                <a:stretch>
                  <a:fillRect l="-670" t="-5839" r="-464" b="-8029"/>
                </a:stretch>
              </a:blipFill>
            </p:spPr>
            <p:txBody>
              <a:bodyPr/>
              <a:lstStyle/>
              <a:p>
                <a:r>
                  <a:rPr lang="ja-JP" altLang="en-US">
                    <a:noFill/>
                  </a:rPr>
                  <a:t> </a:t>
                </a:r>
              </a:p>
            </p:txBody>
          </p:sp>
        </mc:Fallback>
      </mc:AlternateContent>
      <p:pic>
        <p:nvPicPr>
          <p:cNvPr id="6" name="Picture 2">
            <a:extLst>
              <a:ext uri="{FF2B5EF4-FFF2-40B4-BE49-F238E27FC236}">
                <a16:creationId xmlns:a16="http://schemas.microsoft.com/office/drawing/2014/main" id="{0A2359FE-F3DE-F3E5-384E-DD3162FFFF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4777" y="3772790"/>
            <a:ext cx="620353" cy="4221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36805FA0-27D5-0973-18E7-152260191E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2555" y="3242289"/>
            <a:ext cx="584796" cy="3979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AFC6A3CD-8800-D76C-8F82-F8457E305C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747841"/>
            <a:ext cx="584796" cy="3979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97F76A5F-4032-F5C0-F495-10C5CBE585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8577" y="2734870"/>
            <a:ext cx="620353" cy="4221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1F1E7D1C-3F46-2078-F143-6D042C2C2F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2554" y="4417253"/>
            <a:ext cx="602575" cy="4100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661B2776-A81A-1F9E-6C5D-6EB425DDA9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6463" y="2724957"/>
            <a:ext cx="602575" cy="41002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EB2CC7C3-D8B6-8485-6229-7FB1D8934579}"/>
                  </a:ext>
                </a:extLst>
              </p:cNvPr>
              <p:cNvSpPr txBox="1"/>
              <p:nvPr/>
            </p:nvSpPr>
            <p:spPr>
              <a:xfrm>
                <a:off x="540947" y="3405287"/>
                <a:ext cx="886525" cy="14071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kumimoji="1" lang="en-US" altLang="ja-JP" sz="2800" b="0" i="1" smtClean="0">
                              <a:latin typeface="Cambria Math" panose="02040503050406030204" pitchFamily="18" charset="0"/>
                            </a:rPr>
                          </m:ctrlPr>
                        </m:mPr>
                        <m:mr>
                          <m:e>
                            <m:sSup>
                              <m:sSupPr>
                                <m:ctrlPr>
                                  <a:rPr kumimoji="1" lang="en-US" altLang="ja-JP" sz="2800" b="0" i="1" smtClean="0">
                                    <a:latin typeface="Cambria Math" panose="02040503050406030204" pitchFamily="18" charset="0"/>
                                  </a:rPr>
                                </m:ctrlPr>
                              </m:sSupPr>
                              <m:e>
                                <m:r>
                                  <m:rPr>
                                    <m:brk m:alnAt="7"/>
                                  </m:rPr>
                                  <a:rPr kumimoji="1" lang="en-US" altLang="ja-JP" sz="2800" b="0" i="1" smtClean="0">
                                    <a:latin typeface="Cambria Math" panose="02040503050406030204" pitchFamily="18" charset="0"/>
                                  </a:rPr>
                                  <m:t>𝑝</m:t>
                                </m:r>
                              </m:e>
                              <m:sup>
                                <m:r>
                                  <m:rPr>
                                    <m:brk m:alnAt="7"/>
                                  </m:rPr>
                                  <a:rPr kumimoji="1" lang="en-US" altLang="ja-JP" sz="2800" b="0" i="1" smtClean="0">
                                    <a:latin typeface="Cambria Math" panose="02040503050406030204" pitchFamily="18" charset="0"/>
                                  </a:rPr>
                                  <m:t>𝐹</m:t>
                                </m:r>
                                <m:r>
                                  <a:rPr kumimoji="1" lang="en-US" altLang="ja-JP" sz="2800" b="0" i="1" smtClean="0">
                                    <a:latin typeface="Cambria Math" panose="02040503050406030204" pitchFamily="18" charset="0"/>
                                  </a:rPr>
                                  <m:t>𝑅𝐴</m:t>
                                </m:r>
                              </m:sup>
                            </m:sSup>
                          </m:e>
                        </m:mr>
                        <m:mr>
                          <m:e>
                            <m:eqArr>
                              <m:eqArrPr>
                                <m:ctrlPr>
                                  <a:rPr kumimoji="1" lang="en-US" altLang="ja-JP" sz="2800" b="0" i="1" smtClean="0">
                                    <a:latin typeface="Cambria Math" panose="02040503050406030204" pitchFamily="18" charset="0"/>
                                  </a:rPr>
                                </m:ctrlPr>
                              </m:eqArrPr>
                              <m:e>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𝑝</m:t>
                                    </m:r>
                                  </m:e>
                                  <m:sup>
                                    <m:r>
                                      <a:rPr kumimoji="1" lang="en-US" altLang="ja-JP" sz="2800" b="0" i="1" smtClean="0">
                                        <a:latin typeface="Cambria Math" panose="02040503050406030204" pitchFamily="18" charset="0"/>
                                      </a:rPr>
                                      <m:t>𝑈𝑆𝐴</m:t>
                                    </m:r>
                                  </m:sup>
                                </m:sSup>
                              </m:e>
                              <m:e>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𝑝</m:t>
                                    </m:r>
                                  </m:e>
                                  <m:sup>
                                    <m:r>
                                      <a:rPr kumimoji="1" lang="en-US" altLang="ja-JP" sz="2800" b="0" i="1" smtClean="0">
                                        <a:latin typeface="Cambria Math" panose="02040503050406030204" pitchFamily="18" charset="0"/>
                                      </a:rPr>
                                      <m:t>𝐶𝐻𝑁</m:t>
                                    </m:r>
                                  </m:sup>
                                </m:sSup>
                              </m:e>
                            </m:eqArr>
                          </m:e>
                        </m:mr>
                      </m:m>
                    </m:oMath>
                  </m:oMathPara>
                </a14:m>
                <a:endParaRPr kumimoji="1" lang="ja-JP" altLang="en-US" sz="2800" dirty="0"/>
              </a:p>
            </p:txBody>
          </p:sp>
        </mc:Choice>
        <mc:Fallback xmlns="">
          <p:sp>
            <p:nvSpPr>
              <p:cNvPr id="25" name="テキスト ボックス 24">
                <a:extLst>
                  <a:ext uri="{FF2B5EF4-FFF2-40B4-BE49-F238E27FC236}">
                    <a16:creationId xmlns:a16="http://schemas.microsoft.com/office/drawing/2014/main" id="{EB2CC7C3-D8B6-8485-6229-7FB1D8934579}"/>
                  </a:ext>
                </a:extLst>
              </p:cNvPr>
              <p:cNvSpPr txBox="1">
                <a:spLocks noRot="1" noChangeAspect="1" noMove="1" noResize="1" noEditPoints="1" noAdjustHandles="1" noChangeArrowheads="1" noChangeShapeType="1" noTextEdit="1"/>
              </p:cNvSpPr>
              <p:nvPr/>
            </p:nvSpPr>
            <p:spPr>
              <a:xfrm>
                <a:off x="540947" y="3405287"/>
                <a:ext cx="886525" cy="1407116"/>
              </a:xfrm>
              <a:prstGeom prst="rect">
                <a:avLst/>
              </a:prstGeom>
              <a:blipFill>
                <a:blip r:embed="rId9"/>
                <a:stretch>
                  <a:fillRect/>
                </a:stretch>
              </a:blipFill>
            </p:spPr>
            <p:txBody>
              <a:bodyPr/>
              <a:lstStyle/>
              <a:p>
                <a:r>
                  <a:rPr lang="ja-JP" altLang="en-US">
                    <a:noFill/>
                  </a:rPr>
                  <a:t> </a:t>
                </a:r>
              </a:p>
            </p:txBody>
          </p:sp>
        </mc:Fallback>
      </mc:AlternateContent>
      <p:sp>
        <p:nvSpPr>
          <p:cNvPr id="26" name="テキスト ボックス 25">
            <a:extLst>
              <a:ext uri="{FF2B5EF4-FFF2-40B4-BE49-F238E27FC236}">
                <a16:creationId xmlns:a16="http://schemas.microsoft.com/office/drawing/2014/main" id="{D1CB18E0-D679-F888-5A1E-762E792B3388}"/>
              </a:ext>
            </a:extLst>
          </p:cNvPr>
          <p:cNvSpPr txBox="1"/>
          <p:nvPr/>
        </p:nvSpPr>
        <p:spPr>
          <a:xfrm>
            <a:off x="386713" y="2556896"/>
            <a:ext cx="2081517" cy="707886"/>
          </a:xfrm>
          <a:prstGeom prst="rect">
            <a:avLst/>
          </a:prstGeom>
          <a:noFill/>
        </p:spPr>
        <p:txBody>
          <a:bodyPr wrap="square">
            <a:spAutoFit/>
          </a:bodyPr>
          <a:lstStyle/>
          <a:p>
            <a:r>
              <a:rPr lang="en-US" altLang="ja-JP" sz="2000" dirty="0">
                <a:latin typeface="Calibri" panose="020F0502020204030204" pitchFamily="34" charset="0"/>
                <a:ea typeface="Calibri" panose="020F0502020204030204" pitchFamily="34" charset="0"/>
                <a:cs typeface="Calibri" panose="020F0502020204030204" pitchFamily="34" charset="0"/>
              </a:rPr>
              <a:t>Cargo theft</a:t>
            </a:r>
            <a:br>
              <a:rPr lang="en-US" altLang="ja-JP" sz="2000" dirty="0">
                <a:latin typeface="Calibri" panose="020F0502020204030204" pitchFamily="34" charset="0"/>
                <a:ea typeface="Calibri" panose="020F0502020204030204" pitchFamily="34" charset="0"/>
                <a:cs typeface="Calibri" panose="020F0502020204030204" pitchFamily="34" charset="0"/>
              </a:rPr>
            </a:br>
            <a:r>
              <a:rPr lang="en-US" altLang="ja-JP" sz="2000" dirty="0">
                <a:latin typeface="Calibri" panose="020F0502020204030204" pitchFamily="34" charset="0"/>
                <a:ea typeface="Calibri" panose="020F0502020204030204" pitchFamily="34" charset="0"/>
                <a:cs typeface="Calibri" panose="020F0502020204030204" pitchFamily="34" charset="0"/>
              </a:rPr>
              <a:t>probability (%)</a:t>
            </a:r>
            <a:r>
              <a:rPr lang="en-US" altLang="ja-JP" sz="2000" b="1" i="1" dirty="0">
                <a:latin typeface="Calibri" panose="020F0502020204030204" pitchFamily="34" charset="0"/>
                <a:ea typeface="Calibri" panose="020F0502020204030204" pitchFamily="34" charset="0"/>
                <a:cs typeface="Calibri" panose="020F0502020204030204" pitchFamily="34" charset="0"/>
              </a:rPr>
              <a:t> </a:t>
            </a:r>
          </a:p>
        </p:txBody>
      </p:sp>
      <p:sp>
        <p:nvSpPr>
          <p:cNvPr id="27" name="テキスト ボックス 26">
            <a:extLst>
              <a:ext uri="{FF2B5EF4-FFF2-40B4-BE49-F238E27FC236}">
                <a16:creationId xmlns:a16="http://schemas.microsoft.com/office/drawing/2014/main" id="{A637BD45-D608-A1DB-718A-F311C2E66005}"/>
              </a:ext>
            </a:extLst>
          </p:cNvPr>
          <p:cNvSpPr txBox="1"/>
          <p:nvPr/>
        </p:nvSpPr>
        <p:spPr>
          <a:xfrm>
            <a:off x="163491" y="5539930"/>
            <a:ext cx="2081517" cy="1015663"/>
          </a:xfrm>
          <a:prstGeom prst="rect">
            <a:avLst/>
          </a:prstGeom>
          <a:noFill/>
        </p:spPr>
        <p:txBody>
          <a:bodyPr wrap="square">
            <a:spAutoFit/>
          </a:bodyPr>
          <a:lstStyle/>
          <a:p>
            <a:r>
              <a:rPr lang="en-US" altLang="ja-JP" sz="2000" b="1" i="1" dirty="0">
                <a:latin typeface="Calibri" panose="020F0502020204030204" pitchFamily="34" charset="0"/>
                <a:ea typeface="Calibri" panose="020F0502020204030204" pitchFamily="34" charset="0"/>
                <a:cs typeface="Calibri" panose="020F0502020204030204" pitchFamily="34" charset="0"/>
              </a:rPr>
              <a:t>1. Does cargo theft occur in the USA? </a:t>
            </a:r>
            <a:r>
              <a:rPr lang="ja-JP" altLang="en-US" sz="2000" b="1" i="1" dirty="0">
                <a:latin typeface="Calibri" panose="020F0502020204030204" pitchFamily="34" charset="0"/>
                <a:ea typeface="Calibri" panose="020F0502020204030204" pitchFamily="34" charset="0"/>
                <a:cs typeface="Calibri" panose="020F0502020204030204" pitchFamily="34" charset="0"/>
              </a:rPr>
              <a:t>→</a:t>
            </a:r>
            <a:r>
              <a:rPr lang="en-US" altLang="ja-JP" sz="2000" b="1" i="1" dirty="0">
                <a:latin typeface="Calibri" panose="020F0502020204030204" pitchFamily="34" charset="0"/>
                <a:ea typeface="Calibri" panose="020F0502020204030204" pitchFamily="34" charset="0"/>
                <a:cs typeface="Calibri" panose="020F0502020204030204" pitchFamily="34" charset="0"/>
              </a:rPr>
              <a:t>YES </a:t>
            </a:r>
          </a:p>
        </p:txBody>
      </p:sp>
      <p:sp>
        <p:nvSpPr>
          <p:cNvPr id="28" name="矢印: 右 27">
            <a:extLst>
              <a:ext uri="{FF2B5EF4-FFF2-40B4-BE49-F238E27FC236}">
                <a16:creationId xmlns:a16="http://schemas.microsoft.com/office/drawing/2014/main" id="{7CC486FA-F7EF-B3F9-928B-AC6078AAB5C2}"/>
              </a:ext>
            </a:extLst>
          </p:cNvPr>
          <p:cNvSpPr/>
          <p:nvPr/>
        </p:nvSpPr>
        <p:spPr>
          <a:xfrm>
            <a:off x="1790700" y="3894532"/>
            <a:ext cx="398023" cy="428625"/>
          </a:xfrm>
          <a:prstGeom prst="rightArrow">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D02CEB4D-8FA7-6A7B-DAA7-3AAD5CCF8268}"/>
              </a:ext>
            </a:extLst>
          </p:cNvPr>
          <p:cNvSpPr txBox="1"/>
          <p:nvPr/>
        </p:nvSpPr>
        <p:spPr>
          <a:xfrm>
            <a:off x="2414586" y="2734870"/>
            <a:ext cx="2081517" cy="400110"/>
          </a:xfrm>
          <a:prstGeom prst="rect">
            <a:avLst/>
          </a:prstGeom>
          <a:noFill/>
        </p:spPr>
        <p:txBody>
          <a:bodyPr wrap="square">
            <a:spAutoFit/>
          </a:bodyPr>
          <a:lstStyle/>
          <a:p>
            <a:r>
              <a:rPr lang="en-US" altLang="ja-JP" sz="2000" dirty="0">
                <a:latin typeface="Calibri" panose="020F0502020204030204" pitchFamily="34" charset="0"/>
                <a:ea typeface="Calibri" panose="020F0502020204030204" pitchFamily="34" charset="0"/>
                <a:cs typeface="Calibri" panose="020F0502020204030204" pitchFamily="34" charset="0"/>
              </a:rPr>
              <a:t>Margin rate (%)</a:t>
            </a:r>
            <a:r>
              <a:rPr lang="en-US" altLang="ja-JP" sz="2000" b="1" i="1" dirty="0">
                <a:latin typeface="Calibri" panose="020F0502020204030204" pitchFamily="34" charset="0"/>
                <a:ea typeface="Calibri" panose="020F0502020204030204" pitchFamily="34" charset="0"/>
                <a:cs typeface="Calibri" panose="020F0502020204030204" pitchFamily="34" charset="0"/>
              </a:rPr>
              <a:t> </a:t>
            </a:r>
          </a:p>
        </p:txBody>
      </p:sp>
      <p:sp>
        <p:nvSpPr>
          <p:cNvPr id="31" name="テキスト ボックス 30">
            <a:extLst>
              <a:ext uri="{FF2B5EF4-FFF2-40B4-BE49-F238E27FC236}">
                <a16:creationId xmlns:a16="http://schemas.microsoft.com/office/drawing/2014/main" id="{1B119EFB-9FB1-92F1-94C6-AEAE5086AD12}"/>
              </a:ext>
            </a:extLst>
          </p:cNvPr>
          <p:cNvSpPr txBox="1"/>
          <p:nvPr/>
        </p:nvSpPr>
        <p:spPr>
          <a:xfrm>
            <a:off x="2363224" y="5554377"/>
            <a:ext cx="2383874" cy="1015663"/>
          </a:xfrm>
          <a:prstGeom prst="rect">
            <a:avLst/>
          </a:prstGeom>
          <a:noFill/>
        </p:spPr>
        <p:txBody>
          <a:bodyPr wrap="square">
            <a:spAutoFit/>
          </a:bodyPr>
          <a:lstStyle/>
          <a:p>
            <a:r>
              <a:rPr lang="en-US" altLang="ja-JP" sz="2000" b="1" i="1" dirty="0">
                <a:latin typeface="Calibri" panose="020F0502020204030204" pitchFamily="34" charset="0"/>
                <a:ea typeface="Calibri" panose="020F0502020204030204" pitchFamily="34" charset="0"/>
                <a:cs typeface="Calibri" panose="020F0502020204030204" pitchFamily="34" charset="0"/>
              </a:rPr>
              <a:t>2. Apply a 10% increase to the US margin rate</a:t>
            </a:r>
          </a:p>
        </p:txBody>
      </p:sp>
      <mc:AlternateContent xmlns:mc="http://schemas.openxmlformats.org/markup-compatibility/2006" xmlns:a14="http://schemas.microsoft.com/office/drawing/2010/main">
        <mc:Choice Requires="a14">
          <p:graphicFrame>
            <p:nvGraphicFramePr>
              <p:cNvPr id="34" name="表 33">
                <a:extLst>
                  <a:ext uri="{FF2B5EF4-FFF2-40B4-BE49-F238E27FC236}">
                    <a16:creationId xmlns:a16="http://schemas.microsoft.com/office/drawing/2014/main" id="{7BE3AE01-FB94-6689-8079-A5240B13283A}"/>
                  </a:ext>
                </a:extLst>
              </p:cNvPr>
              <p:cNvGraphicFramePr>
                <a:graphicFrameLocks noGrp="1"/>
              </p:cNvGraphicFramePr>
              <p:nvPr>
                <p:extLst>
                  <p:ext uri="{D42A27DB-BD31-4B8C-83A1-F6EECF244321}">
                    <p14:modId xmlns:p14="http://schemas.microsoft.com/office/powerpoint/2010/main" val="3852464228"/>
                  </p:ext>
                </p:extLst>
              </p:nvPr>
            </p:nvGraphicFramePr>
            <p:xfrm>
              <a:off x="5481126" y="3145766"/>
              <a:ext cx="6498246" cy="1788225"/>
            </p:xfrm>
            <a:graphic>
              <a:graphicData uri="http://schemas.openxmlformats.org/drawingml/2006/table">
                <a:tbl>
                  <a:tblPr firstRow="1" bandRow="1">
                    <a:tableStyleId>{5940675A-B579-460E-94D1-54222C63F5DA}</a:tableStyleId>
                  </a:tblPr>
                  <a:tblGrid>
                    <a:gridCol w="2166082">
                      <a:extLst>
                        <a:ext uri="{9D8B030D-6E8A-4147-A177-3AD203B41FA5}">
                          <a16:colId xmlns:a16="http://schemas.microsoft.com/office/drawing/2014/main" val="3366708525"/>
                        </a:ext>
                      </a:extLst>
                    </a:gridCol>
                    <a:gridCol w="2166082">
                      <a:extLst>
                        <a:ext uri="{9D8B030D-6E8A-4147-A177-3AD203B41FA5}">
                          <a16:colId xmlns:a16="http://schemas.microsoft.com/office/drawing/2014/main" val="4078675440"/>
                        </a:ext>
                      </a:extLst>
                    </a:gridCol>
                    <a:gridCol w="2166082">
                      <a:extLst>
                        <a:ext uri="{9D8B030D-6E8A-4147-A177-3AD203B41FA5}">
                          <a16:colId xmlns:a16="http://schemas.microsoft.com/office/drawing/2014/main" val="2483526432"/>
                        </a:ext>
                      </a:extLst>
                    </a:gridCol>
                  </a:tblGrid>
                  <a:tr h="370840">
                    <a:tc>
                      <a:txBody>
                        <a:bodyPr/>
                        <a:lstStyle/>
                        <a:p>
                          <a:pPr>
                            <a:lnSpc>
                              <a:spcPct val="150000"/>
                            </a:lnSpc>
                          </a:pPr>
                          <a14:m>
                            <m:oMathPara xmlns:m="http://schemas.openxmlformats.org/officeDocument/2006/math">
                              <m:oMathParaPr>
                                <m:jc m:val="centerGroup"/>
                              </m:oMathParaPr>
                              <m:oMath xmlns:m="http://schemas.openxmlformats.org/officeDocument/2006/math">
                                <m:sSup>
                                  <m:sSupPr>
                                    <m:ctrlPr>
                                      <a:rPr kumimoji="1" lang="en-US" altLang="ja-JP" sz="2200" b="0" i="1" smtClean="0">
                                        <a:latin typeface="Cambria Math" panose="02040503050406030204" pitchFamily="18" charset="0"/>
                                      </a:rPr>
                                    </m:ctrlPr>
                                  </m:sSupPr>
                                  <m:e>
                                    <m:r>
                                      <m:rPr>
                                        <m:brk m:alnAt="7"/>
                                      </m:rPr>
                                      <a:rPr kumimoji="1" lang="en-US" altLang="ja-JP" sz="2200" b="0" i="1" smtClean="0">
                                        <a:latin typeface="Cambria Math" panose="02040503050406030204" pitchFamily="18" charset="0"/>
                                      </a:rPr>
                                      <m:t>𝑚</m:t>
                                    </m:r>
                                  </m:e>
                                  <m:sup>
                                    <m:r>
                                      <a:rPr kumimoji="1" lang="en-US" altLang="ja-JP" sz="2200" b="0" i="1" smtClean="0">
                                        <a:latin typeface="Cambria Math" panose="02040503050406030204" pitchFamily="18" charset="0"/>
                                      </a:rPr>
                                      <m:t>𝐹</m:t>
                                    </m:r>
                                    <m:r>
                                      <m:rPr>
                                        <m:brk m:alnAt="7"/>
                                      </m:rPr>
                                      <a:rPr kumimoji="1" lang="en-US" altLang="ja-JP" sz="2200" b="0" i="1" smtClean="0">
                                        <a:latin typeface="Cambria Math" panose="02040503050406030204" pitchFamily="18" charset="0"/>
                                      </a:rPr>
                                      <m:t>𝑅</m:t>
                                    </m:r>
                                    <m:r>
                                      <a:rPr kumimoji="1" lang="en-US" altLang="ja-JP" sz="2200" b="0" i="1" smtClean="0">
                                        <a:latin typeface="Cambria Math" panose="02040503050406030204" pitchFamily="18" charset="0"/>
                                      </a:rPr>
                                      <m:t>𝐴</m:t>
                                    </m:r>
                                  </m:sup>
                                </m:sSup>
                                <m:sSup>
                                  <m:sSupPr>
                                    <m:ctrlPr>
                                      <a:rPr kumimoji="1" lang="en-US" altLang="ja-JP" sz="2200" b="0" i="1" smtClean="0">
                                        <a:latin typeface="Cambria Math" panose="02040503050406030204" pitchFamily="18" charset="0"/>
                                      </a:rPr>
                                    </m:ctrlPr>
                                  </m:sSupPr>
                                  <m:e>
                                    <m:r>
                                      <m:rPr>
                                        <m:brk m:alnAt="7"/>
                                      </m:rPr>
                                      <a:rPr kumimoji="1" lang="en-US" altLang="ja-JP" sz="2200" b="0" i="1" smtClean="0">
                                        <a:latin typeface="Cambria Math" panose="02040503050406030204" pitchFamily="18" charset="0"/>
                                      </a:rPr>
                                      <m:t>𝑎</m:t>
                                    </m:r>
                                  </m:e>
                                  <m:sup>
                                    <m:r>
                                      <a:rPr kumimoji="1" lang="en-US" altLang="ja-JP" sz="2200" b="0" i="1" smtClean="0">
                                        <a:latin typeface="Cambria Math" panose="02040503050406030204" pitchFamily="18" charset="0"/>
                                      </a:rPr>
                                      <m:t>𝐹</m:t>
                                    </m:r>
                                    <m:r>
                                      <m:rPr>
                                        <m:brk m:alnAt="7"/>
                                      </m:rPr>
                                      <a:rPr kumimoji="1" lang="en-US" altLang="ja-JP" sz="2200" b="0" i="1" smtClean="0">
                                        <a:latin typeface="Cambria Math" panose="02040503050406030204" pitchFamily="18" charset="0"/>
                                      </a:rPr>
                                      <m:t>𝑅</m:t>
                                    </m:r>
                                    <m:r>
                                      <a:rPr kumimoji="1" lang="en-US" altLang="ja-JP" sz="2200" b="0" i="1" smtClean="0">
                                        <a:latin typeface="Cambria Math" panose="02040503050406030204" pitchFamily="18" charset="0"/>
                                      </a:rPr>
                                      <m:t>𝐴</m:t>
                                    </m:r>
                                    <m:r>
                                      <a:rPr kumimoji="1" lang="en-US" altLang="ja-JP" sz="2200" b="0" i="1" smtClean="0">
                                        <a:latin typeface="Cambria Math" panose="02040503050406030204" pitchFamily="18" charset="0"/>
                                      </a:rPr>
                                      <m:t>, </m:t>
                                    </m:r>
                                    <m:r>
                                      <a:rPr kumimoji="1" lang="en-US" altLang="ja-JP" sz="2200" b="0" i="1" smtClean="0">
                                        <a:latin typeface="Cambria Math" panose="02040503050406030204" pitchFamily="18" charset="0"/>
                                      </a:rPr>
                                      <m:t>𝐹𝑅𝐴</m:t>
                                    </m:r>
                                  </m:sup>
                                </m:sSup>
                              </m:oMath>
                            </m:oMathPara>
                          </a14:m>
                          <a:endParaRPr kumimoji="1" lang="ja-JP" altLang="en-US" sz="2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14:m>
                            <m:oMathPara xmlns:m="http://schemas.openxmlformats.org/officeDocument/2006/math">
                              <m:oMathParaPr>
                                <m:jc m:val="centerGroup"/>
                              </m:oMathParaPr>
                              <m:oMath xmlns:m="http://schemas.openxmlformats.org/officeDocument/2006/math">
                                <m:sSup>
                                  <m:sSupPr>
                                    <m:ctrlPr>
                                      <a:rPr kumimoji="1" lang="en-US" altLang="ja-JP" sz="2200" b="0" i="1" smtClean="0">
                                        <a:latin typeface="Cambria Math" panose="02040503050406030204" pitchFamily="18" charset="0"/>
                                      </a:rPr>
                                    </m:ctrlPr>
                                  </m:sSupPr>
                                  <m:e>
                                    <m:r>
                                      <a:rPr kumimoji="1" lang="en-US" altLang="ja-JP" sz="2200" b="0" i="1" smtClean="0">
                                        <a:latin typeface="Cambria Math" panose="02040503050406030204" pitchFamily="18" charset="0"/>
                                      </a:rPr>
                                      <m:t>𝑚</m:t>
                                    </m:r>
                                  </m:e>
                                  <m:sup>
                                    <m:r>
                                      <a:rPr kumimoji="1" lang="en-US" altLang="ja-JP" sz="2200" b="0" i="1" smtClean="0">
                                        <a:latin typeface="Cambria Math" panose="02040503050406030204" pitchFamily="18" charset="0"/>
                                      </a:rPr>
                                      <m:t>𝐹𝑅𝐴</m:t>
                                    </m:r>
                                  </m:sup>
                                </m:sSup>
                                <m:sSup>
                                  <m:sSupPr>
                                    <m:ctrlPr>
                                      <a:rPr kumimoji="1" lang="en-US" altLang="ja-JP" sz="2200" b="0" i="1" smtClean="0">
                                        <a:latin typeface="Cambria Math" panose="02040503050406030204" pitchFamily="18" charset="0"/>
                                      </a:rPr>
                                    </m:ctrlPr>
                                  </m:sSupPr>
                                  <m:e>
                                    <m:r>
                                      <a:rPr kumimoji="1" lang="en-US" altLang="ja-JP" sz="2200" b="0" i="1" smtClean="0">
                                        <a:latin typeface="Cambria Math" panose="02040503050406030204" pitchFamily="18" charset="0"/>
                                      </a:rPr>
                                      <m:t>𝑎</m:t>
                                    </m:r>
                                  </m:e>
                                  <m:sup>
                                    <m:r>
                                      <a:rPr kumimoji="1" lang="en-US" altLang="ja-JP" sz="2200" b="0" i="1" smtClean="0">
                                        <a:latin typeface="Cambria Math" panose="02040503050406030204" pitchFamily="18" charset="0"/>
                                      </a:rPr>
                                      <m:t>𝐹𝑅𝐴</m:t>
                                    </m:r>
                                    <m:r>
                                      <a:rPr kumimoji="1" lang="en-US" altLang="ja-JP" sz="2200" b="0" i="1" smtClean="0">
                                        <a:latin typeface="Cambria Math" panose="02040503050406030204" pitchFamily="18" charset="0"/>
                                      </a:rPr>
                                      <m:t>, </m:t>
                                    </m:r>
                                    <m:r>
                                      <a:rPr kumimoji="1" lang="en-US" altLang="ja-JP" sz="2200" b="0" i="1" smtClean="0">
                                        <a:latin typeface="Cambria Math" panose="02040503050406030204" pitchFamily="18" charset="0"/>
                                      </a:rPr>
                                      <m:t>𝑈𝑆𝐴</m:t>
                                    </m:r>
                                  </m:sup>
                                </m:sSup>
                              </m:oMath>
                            </m:oMathPara>
                          </a14:m>
                          <a:endParaRPr kumimoji="1" lang="ja-JP" altLang="en-US" sz="2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14:m>
                            <m:oMathPara xmlns:m="http://schemas.openxmlformats.org/officeDocument/2006/math">
                              <m:oMathParaPr>
                                <m:jc m:val="centerGroup"/>
                              </m:oMathParaPr>
                              <m:oMath xmlns:m="http://schemas.openxmlformats.org/officeDocument/2006/math">
                                <m:sSup>
                                  <m:sSupPr>
                                    <m:ctrlPr>
                                      <a:rPr kumimoji="1" lang="en-US" altLang="ja-JP" sz="2200" b="0" i="1" smtClean="0">
                                        <a:latin typeface="Cambria Math" panose="02040503050406030204" pitchFamily="18" charset="0"/>
                                      </a:rPr>
                                    </m:ctrlPr>
                                  </m:sSupPr>
                                  <m:e>
                                    <m:r>
                                      <a:rPr kumimoji="1" lang="en-US" altLang="ja-JP" sz="2200" b="0" i="1" smtClean="0">
                                        <a:latin typeface="Cambria Math" panose="02040503050406030204" pitchFamily="18" charset="0"/>
                                      </a:rPr>
                                      <m:t>𝑚</m:t>
                                    </m:r>
                                  </m:e>
                                  <m:sup>
                                    <m:r>
                                      <a:rPr kumimoji="1" lang="en-US" altLang="ja-JP" sz="2200" b="0" i="1" smtClean="0">
                                        <a:latin typeface="Cambria Math" panose="02040503050406030204" pitchFamily="18" charset="0"/>
                                      </a:rPr>
                                      <m:t>𝐹𝑅𝐴</m:t>
                                    </m:r>
                                  </m:sup>
                                </m:sSup>
                                <m:sSup>
                                  <m:sSupPr>
                                    <m:ctrlPr>
                                      <a:rPr lang="en-US" altLang="ja-JP" sz="2200" i="1">
                                        <a:latin typeface="Cambria Math" panose="02040503050406030204" pitchFamily="18" charset="0"/>
                                      </a:rPr>
                                    </m:ctrlPr>
                                  </m:sSupPr>
                                  <m:e>
                                    <m:r>
                                      <a:rPr lang="en-US" altLang="ja-JP" sz="2200" i="1">
                                        <a:latin typeface="Cambria Math" panose="02040503050406030204" pitchFamily="18" charset="0"/>
                                      </a:rPr>
                                      <m:t>𝑎</m:t>
                                    </m:r>
                                  </m:e>
                                  <m:sup>
                                    <m:r>
                                      <a:rPr lang="en-US" altLang="ja-JP" sz="2200" i="1">
                                        <a:latin typeface="Cambria Math" panose="02040503050406030204" pitchFamily="18" charset="0"/>
                                      </a:rPr>
                                      <m:t>𝐹𝑅𝐴</m:t>
                                    </m:r>
                                    <m:r>
                                      <a:rPr lang="en-US" altLang="ja-JP" sz="2200" i="1">
                                        <a:latin typeface="Cambria Math" panose="02040503050406030204" pitchFamily="18" charset="0"/>
                                      </a:rPr>
                                      <m:t>, </m:t>
                                    </m:r>
                                    <m:r>
                                      <a:rPr lang="en-US" altLang="ja-JP" sz="2200" b="0" i="1" smtClean="0">
                                        <a:latin typeface="Cambria Math" panose="02040503050406030204" pitchFamily="18" charset="0"/>
                                      </a:rPr>
                                      <m:t>𝐶𝐻𝑁</m:t>
                                    </m:r>
                                  </m:sup>
                                </m:sSup>
                              </m:oMath>
                            </m:oMathPara>
                          </a14:m>
                          <a:endParaRPr kumimoji="1" lang="ja-JP" altLang="en-US" sz="2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10462394"/>
                      </a:ext>
                    </a:extLst>
                  </a:tr>
                  <a:tr h="370840">
                    <a:tc>
                      <a:txBody>
                        <a:bodyPr/>
                        <a:lstStyle/>
                        <a:p>
                          <a:pPr>
                            <a:lnSpc>
                              <a:spcPct val="150000"/>
                            </a:lnSpc>
                          </a:pPr>
                          <a14:m>
                            <m:oMathPara xmlns:m="http://schemas.openxmlformats.org/officeDocument/2006/math">
                              <m:oMathParaPr>
                                <m:jc m:val="centerGroup"/>
                              </m:oMathParaPr>
                              <m:oMath xmlns:m="http://schemas.openxmlformats.org/officeDocument/2006/math">
                                <m:sSup>
                                  <m:sSupPr>
                                    <m:ctrlPr>
                                      <a:rPr kumimoji="1" lang="en-US" altLang="ja-JP" sz="2200" b="0" i="1" smtClean="0">
                                        <a:solidFill>
                                          <a:srgbClr val="FF0000"/>
                                        </a:solidFill>
                                        <a:latin typeface="Cambria Math" panose="02040503050406030204" pitchFamily="18" charset="0"/>
                                      </a:rPr>
                                    </m:ctrlPr>
                                  </m:sSupPr>
                                  <m:e>
                                    <m:r>
                                      <a:rPr kumimoji="1" lang="en-US" altLang="ja-JP" sz="2200" b="0" i="1" smtClean="0">
                                        <a:solidFill>
                                          <a:srgbClr val="FF0000"/>
                                        </a:solidFill>
                                        <a:latin typeface="Cambria Math" panose="02040503050406030204" pitchFamily="18" charset="0"/>
                                      </a:rPr>
                                      <m:t>1.1</m:t>
                                    </m:r>
                                    <m:r>
                                      <a:rPr kumimoji="1" lang="en-US" altLang="ja-JP" sz="2200" b="0" i="1" smtClean="0">
                                        <a:solidFill>
                                          <a:srgbClr val="FF0000"/>
                                        </a:solidFill>
                                        <a:latin typeface="Cambria Math" panose="02040503050406030204" pitchFamily="18" charset="0"/>
                                      </a:rPr>
                                      <m:t>𝑚</m:t>
                                    </m:r>
                                  </m:e>
                                  <m:sup>
                                    <m:r>
                                      <a:rPr kumimoji="1" lang="en-US" altLang="ja-JP" sz="2200" b="0" i="1" smtClean="0">
                                        <a:solidFill>
                                          <a:srgbClr val="FF0000"/>
                                        </a:solidFill>
                                        <a:latin typeface="Cambria Math" panose="02040503050406030204" pitchFamily="18" charset="0"/>
                                      </a:rPr>
                                      <m:t>𝑈𝑆𝐴</m:t>
                                    </m:r>
                                  </m:sup>
                                </m:sSup>
                                <m:sSup>
                                  <m:sSupPr>
                                    <m:ctrlPr>
                                      <a:rPr lang="en-US" altLang="ja-JP" sz="2200" i="1">
                                        <a:solidFill>
                                          <a:srgbClr val="FF0000"/>
                                        </a:solidFill>
                                        <a:latin typeface="Cambria Math" panose="02040503050406030204" pitchFamily="18" charset="0"/>
                                      </a:rPr>
                                    </m:ctrlPr>
                                  </m:sSupPr>
                                  <m:e>
                                    <m:r>
                                      <a:rPr lang="en-US" altLang="ja-JP" sz="2200" i="1">
                                        <a:solidFill>
                                          <a:srgbClr val="FF0000"/>
                                        </a:solidFill>
                                        <a:latin typeface="Cambria Math" panose="02040503050406030204" pitchFamily="18" charset="0"/>
                                      </a:rPr>
                                      <m:t>𝑎</m:t>
                                    </m:r>
                                  </m:e>
                                  <m:sup>
                                    <m:r>
                                      <a:rPr lang="en-US" altLang="ja-JP" sz="2200" i="1">
                                        <a:solidFill>
                                          <a:srgbClr val="FF0000"/>
                                        </a:solidFill>
                                        <a:latin typeface="Cambria Math" panose="02040503050406030204" pitchFamily="18" charset="0"/>
                                      </a:rPr>
                                      <m:t>𝑈𝑆𝐴</m:t>
                                    </m:r>
                                    <m:r>
                                      <a:rPr lang="en-US" altLang="ja-JP" sz="2200" b="0" i="1" smtClean="0">
                                        <a:solidFill>
                                          <a:srgbClr val="FF0000"/>
                                        </a:solidFill>
                                        <a:latin typeface="Cambria Math" panose="02040503050406030204" pitchFamily="18" charset="0"/>
                                      </a:rPr>
                                      <m:t>,</m:t>
                                    </m:r>
                                    <m:r>
                                      <a:rPr lang="en-US" altLang="ja-JP" sz="2200" b="0" i="1" smtClean="0">
                                        <a:solidFill>
                                          <a:srgbClr val="FF0000"/>
                                        </a:solidFill>
                                        <a:latin typeface="Cambria Math" panose="02040503050406030204" pitchFamily="18" charset="0"/>
                                      </a:rPr>
                                      <m:t>𝐹𝑅𝐴</m:t>
                                    </m:r>
                                  </m:sup>
                                </m:sSup>
                              </m:oMath>
                            </m:oMathPara>
                          </a14:m>
                          <a:endParaRPr kumimoji="1" lang="ja-JP" altLang="en-US" sz="2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14:m>
                            <m:oMathPara xmlns:m="http://schemas.openxmlformats.org/officeDocument/2006/math">
                              <m:oMathParaPr>
                                <m:jc m:val="centerGroup"/>
                              </m:oMathParaPr>
                              <m:oMath xmlns:m="http://schemas.openxmlformats.org/officeDocument/2006/math">
                                <m:r>
                                  <a:rPr kumimoji="1" lang="en-US" altLang="ja-JP" sz="2200" b="0" i="1" smtClean="0">
                                    <a:solidFill>
                                      <a:srgbClr val="FF0000"/>
                                    </a:solidFill>
                                    <a:latin typeface="Cambria Math" panose="02040503050406030204" pitchFamily="18" charset="0"/>
                                  </a:rPr>
                                  <m:t>1.1</m:t>
                                </m:r>
                                <m:sSup>
                                  <m:sSupPr>
                                    <m:ctrlPr>
                                      <a:rPr kumimoji="1" lang="en-US" altLang="ja-JP" sz="2200" b="0" i="1" smtClean="0">
                                        <a:solidFill>
                                          <a:srgbClr val="FF0000"/>
                                        </a:solidFill>
                                        <a:latin typeface="Cambria Math" panose="02040503050406030204" pitchFamily="18" charset="0"/>
                                      </a:rPr>
                                    </m:ctrlPr>
                                  </m:sSupPr>
                                  <m:e>
                                    <m:r>
                                      <a:rPr kumimoji="1" lang="en-US" altLang="ja-JP" sz="2200" b="0" i="1" smtClean="0">
                                        <a:solidFill>
                                          <a:srgbClr val="FF0000"/>
                                        </a:solidFill>
                                        <a:latin typeface="Cambria Math" panose="02040503050406030204" pitchFamily="18" charset="0"/>
                                      </a:rPr>
                                      <m:t>𝑚</m:t>
                                    </m:r>
                                  </m:e>
                                  <m:sup>
                                    <m:r>
                                      <a:rPr kumimoji="1" lang="en-US" altLang="ja-JP" sz="2200" b="0" i="1" smtClean="0">
                                        <a:solidFill>
                                          <a:srgbClr val="FF0000"/>
                                        </a:solidFill>
                                        <a:latin typeface="Cambria Math" panose="02040503050406030204" pitchFamily="18" charset="0"/>
                                      </a:rPr>
                                      <m:t>𝑈𝑆𝐴</m:t>
                                    </m:r>
                                  </m:sup>
                                </m:sSup>
                                <m:sSup>
                                  <m:sSupPr>
                                    <m:ctrlPr>
                                      <a:rPr lang="en-US" altLang="ja-JP" sz="2200" i="1">
                                        <a:solidFill>
                                          <a:srgbClr val="FF0000"/>
                                        </a:solidFill>
                                        <a:latin typeface="Cambria Math" panose="02040503050406030204" pitchFamily="18" charset="0"/>
                                      </a:rPr>
                                    </m:ctrlPr>
                                  </m:sSupPr>
                                  <m:e>
                                    <m:r>
                                      <a:rPr lang="en-US" altLang="ja-JP" sz="2200" i="1">
                                        <a:solidFill>
                                          <a:srgbClr val="FF0000"/>
                                        </a:solidFill>
                                        <a:latin typeface="Cambria Math" panose="02040503050406030204" pitchFamily="18" charset="0"/>
                                      </a:rPr>
                                      <m:t>𝑎</m:t>
                                    </m:r>
                                  </m:e>
                                  <m:sup>
                                    <m:r>
                                      <a:rPr lang="en-US" altLang="ja-JP" sz="2200" b="0" i="1" smtClean="0">
                                        <a:solidFill>
                                          <a:srgbClr val="FF0000"/>
                                        </a:solidFill>
                                        <a:latin typeface="Cambria Math" panose="02040503050406030204" pitchFamily="18" charset="0"/>
                                      </a:rPr>
                                      <m:t>𝑈𝑆𝐴</m:t>
                                    </m:r>
                                    <m:r>
                                      <a:rPr lang="en-US" altLang="ja-JP" sz="2200" i="1">
                                        <a:solidFill>
                                          <a:srgbClr val="FF0000"/>
                                        </a:solidFill>
                                        <a:latin typeface="Cambria Math" panose="02040503050406030204" pitchFamily="18" charset="0"/>
                                      </a:rPr>
                                      <m:t> </m:t>
                                    </m:r>
                                    <m:r>
                                      <a:rPr lang="en-US" altLang="ja-JP" sz="2200" i="1">
                                        <a:solidFill>
                                          <a:srgbClr val="FF0000"/>
                                        </a:solidFill>
                                        <a:latin typeface="Cambria Math" panose="02040503050406030204" pitchFamily="18" charset="0"/>
                                      </a:rPr>
                                      <m:t>𝑈𝑆𝐴</m:t>
                                    </m:r>
                                  </m:sup>
                                </m:sSup>
                              </m:oMath>
                            </m:oMathPara>
                          </a14:m>
                          <a:endParaRPr kumimoji="1" lang="ja-JP" altLang="en-US" sz="2200"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14:m>
                            <m:oMathPara xmlns:m="http://schemas.openxmlformats.org/officeDocument/2006/math">
                              <m:oMathParaPr>
                                <m:jc m:val="centerGroup"/>
                              </m:oMathParaPr>
                              <m:oMath xmlns:m="http://schemas.openxmlformats.org/officeDocument/2006/math">
                                <m:r>
                                  <a:rPr kumimoji="1" lang="en-US" altLang="ja-JP" sz="2200" b="0" i="1" smtClean="0">
                                    <a:solidFill>
                                      <a:srgbClr val="FF0000"/>
                                    </a:solidFill>
                                    <a:latin typeface="Cambria Math" panose="02040503050406030204" pitchFamily="18" charset="0"/>
                                  </a:rPr>
                                  <m:t>1.1</m:t>
                                </m:r>
                                <m:sSup>
                                  <m:sSupPr>
                                    <m:ctrlPr>
                                      <a:rPr kumimoji="1" lang="en-US" altLang="ja-JP" sz="2200" b="0" i="1" smtClean="0">
                                        <a:solidFill>
                                          <a:srgbClr val="FF0000"/>
                                        </a:solidFill>
                                        <a:latin typeface="Cambria Math" panose="02040503050406030204" pitchFamily="18" charset="0"/>
                                      </a:rPr>
                                    </m:ctrlPr>
                                  </m:sSupPr>
                                  <m:e>
                                    <m:r>
                                      <a:rPr kumimoji="1" lang="en-US" altLang="ja-JP" sz="2200" b="0" i="1" smtClean="0">
                                        <a:solidFill>
                                          <a:srgbClr val="FF0000"/>
                                        </a:solidFill>
                                        <a:latin typeface="Cambria Math" panose="02040503050406030204" pitchFamily="18" charset="0"/>
                                      </a:rPr>
                                      <m:t>𝑚</m:t>
                                    </m:r>
                                  </m:e>
                                  <m:sup>
                                    <m:r>
                                      <a:rPr kumimoji="1" lang="en-US" altLang="ja-JP" sz="2200" b="0" i="1" smtClean="0">
                                        <a:solidFill>
                                          <a:srgbClr val="FF0000"/>
                                        </a:solidFill>
                                        <a:latin typeface="Cambria Math" panose="02040503050406030204" pitchFamily="18" charset="0"/>
                                      </a:rPr>
                                      <m:t>𝑈𝑆𝐴</m:t>
                                    </m:r>
                                  </m:sup>
                                </m:sSup>
                                <m:sSup>
                                  <m:sSupPr>
                                    <m:ctrlPr>
                                      <a:rPr lang="en-US" altLang="ja-JP" sz="2200" i="1">
                                        <a:solidFill>
                                          <a:srgbClr val="FF0000"/>
                                        </a:solidFill>
                                        <a:latin typeface="Cambria Math" panose="02040503050406030204" pitchFamily="18" charset="0"/>
                                      </a:rPr>
                                    </m:ctrlPr>
                                  </m:sSupPr>
                                  <m:e>
                                    <m:r>
                                      <a:rPr lang="en-US" altLang="ja-JP" sz="2200" i="1">
                                        <a:solidFill>
                                          <a:srgbClr val="FF0000"/>
                                        </a:solidFill>
                                        <a:latin typeface="Cambria Math" panose="02040503050406030204" pitchFamily="18" charset="0"/>
                                      </a:rPr>
                                      <m:t>𝑎</m:t>
                                    </m:r>
                                  </m:e>
                                  <m:sup>
                                    <m:r>
                                      <a:rPr lang="en-US" altLang="ja-JP" sz="2200" i="1">
                                        <a:solidFill>
                                          <a:srgbClr val="FF0000"/>
                                        </a:solidFill>
                                        <a:latin typeface="Cambria Math" panose="02040503050406030204" pitchFamily="18" charset="0"/>
                                      </a:rPr>
                                      <m:t>𝑈𝑆𝐴</m:t>
                                    </m:r>
                                    <m:r>
                                      <a:rPr lang="en-US" altLang="ja-JP" sz="2200" b="0" i="1" smtClean="0">
                                        <a:solidFill>
                                          <a:srgbClr val="FF0000"/>
                                        </a:solidFill>
                                        <a:latin typeface="Cambria Math" panose="02040503050406030204" pitchFamily="18" charset="0"/>
                                      </a:rPr>
                                      <m:t>, </m:t>
                                    </m:r>
                                    <m:r>
                                      <a:rPr lang="en-US" altLang="ja-JP" sz="2200" b="0" i="1" smtClean="0">
                                        <a:solidFill>
                                          <a:srgbClr val="FF0000"/>
                                        </a:solidFill>
                                        <a:latin typeface="Cambria Math" panose="02040503050406030204" pitchFamily="18" charset="0"/>
                                      </a:rPr>
                                      <m:t>𝐶𝐻𝑁</m:t>
                                    </m:r>
                                  </m:sup>
                                </m:sSup>
                              </m:oMath>
                            </m:oMathPara>
                          </a14:m>
                          <a:endParaRPr kumimoji="1" lang="ja-JP" altLang="en-US" sz="2200"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48756268"/>
                      </a:ext>
                    </a:extLst>
                  </a:tr>
                  <a:tr h="370840">
                    <a:tc>
                      <a:txBody>
                        <a:bodyPr/>
                        <a:lstStyle/>
                        <a:p>
                          <a:pPr>
                            <a:lnSpc>
                              <a:spcPct val="150000"/>
                            </a:lnSpc>
                          </a:pPr>
                          <a14:m>
                            <m:oMathPara xmlns:m="http://schemas.openxmlformats.org/officeDocument/2006/math">
                              <m:oMathParaPr>
                                <m:jc m:val="centerGroup"/>
                              </m:oMathParaPr>
                              <m:oMath xmlns:m="http://schemas.openxmlformats.org/officeDocument/2006/math">
                                <m:sSup>
                                  <m:sSupPr>
                                    <m:ctrlPr>
                                      <a:rPr kumimoji="1" lang="en-US" altLang="ja-JP" sz="2200" b="0" i="1" smtClean="0">
                                        <a:latin typeface="Cambria Math" panose="02040503050406030204" pitchFamily="18" charset="0"/>
                                      </a:rPr>
                                    </m:ctrlPr>
                                  </m:sSupPr>
                                  <m:e>
                                    <m:r>
                                      <a:rPr kumimoji="1" lang="en-US" altLang="ja-JP" sz="2200" b="0" i="1" smtClean="0">
                                        <a:latin typeface="Cambria Math" panose="02040503050406030204" pitchFamily="18" charset="0"/>
                                      </a:rPr>
                                      <m:t>𝑚</m:t>
                                    </m:r>
                                  </m:e>
                                  <m:sup>
                                    <m:r>
                                      <a:rPr kumimoji="1" lang="en-US" altLang="ja-JP" sz="2200" b="0" i="1" smtClean="0">
                                        <a:latin typeface="Cambria Math" panose="02040503050406030204" pitchFamily="18" charset="0"/>
                                      </a:rPr>
                                      <m:t>𝐶𝐻𝑁</m:t>
                                    </m:r>
                                  </m:sup>
                                </m:sSup>
                                <m:sSup>
                                  <m:sSupPr>
                                    <m:ctrlPr>
                                      <a:rPr lang="en-US" altLang="ja-JP" sz="2200" i="1">
                                        <a:latin typeface="Cambria Math" panose="02040503050406030204" pitchFamily="18" charset="0"/>
                                      </a:rPr>
                                    </m:ctrlPr>
                                  </m:sSupPr>
                                  <m:e>
                                    <m:r>
                                      <a:rPr lang="en-US" altLang="ja-JP" sz="2200" i="1">
                                        <a:latin typeface="Cambria Math" panose="02040503050406030204" pitchFamily="18" charset="0"/>
                                      </a:rPr>
                                      <m:t>𝑎</m:t>
                                    </m:r>
                                  </m:e>
                                  <m:sup>
                                    <m:r>
                                      <a:rPr lang="en-US" altLang="ja-JP" sz="2200" b="0" i="1" smtClean="0">
                                        <a:latin typeface="Cambria Math" panose="02040503050406030204" pitchFamily="18" charset="0"/>
                                      </a:rPr>
                                      <m:t>𝐶𝐻𝑁</m:t>
                                    </m:r>
                                    <m:r>
                                      <a:rPr lang="en-US" altLang="ja-JP" sz="2200" b="0" i="1" smtClean="0">
                                        <a:latin typeface="Cambria Math" panose="02040503050406030204" pitchFamily="18" charset="0"/>
                                      </a:rPr>
                                      <m:t>,</m:t>
                                    </m:r>
                                    <m:r>
                                      <a:rPr lang="en-US" altLang="ja-JP" sz="2200" b="0" i="1" smtClean="0">
                                        <a:latin typeface="Cambria Math" panose="02040503050406030204" pitchFamily="18" charset="0"/>
                                      </a:rPr>
                                      <m:t>𝐹𝑅𝐴</m:t>
                                    </m:r>
                                  </m:sup>
                                </m:sSup>
                              </m:oMath>
                            </m:oMathPara>
                          </a14:m>
                          <a:endParaRPr kumimoji="1" lang="ja-JP" altLang="en-US" sz="2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14:m>
                            <m:oMathPara xmlns:m="http://schemas.openxmlformats.org/officeDocument/2006/math">
                              <m:oMathParaPr>
                                <m:jc m:val="centerGroup"/>
                              </m:oMathParaPr>
                              <m:oMath xmlns:m="http://schemas.openxmlformats.org/officeDocument/2006/math">
                                <m:sSup>
                                  <m:sSupPr>
                                    <m:ctrlPr>
                                      <a:rPr kumimoji="1" lang="en-US" altLang="ja-JP" sz="2200" b="0" i="1" smtClean="0">
                                        <a:latin typeface="Cambria Math" panose="02040503050406030204" pitchFamily="18" charset="0"/>
                                      </a:rPr>
                                    </m:ctrlPr>
                                  </m:sSupPr>
                                  <m:e>
                                    <m:r>
                                      <a:rPr kumimoji="1" lang="en-US" altLang="ja-JP" sz="2200" b="0" i="1" smtClean="0">
                                        <a:latin typeface="Cambria Math" panose="02040503050406030204" pitchFamily="18" charset="0"/>
                                      </a:rPr>
                                      <m:t>𝑚</m:t>
                                    </m:r>
                                  </m:e>
                                  <m:sup>
                                    <m:r>
                                      <a:rPr kumimoji="1" lang="en-US" altLang="ja-JP" sz="2200" b="0" i="1" smtClean="0">
                                        <a:latin typeface="Cambria Math" panose="02040503050406030204" pitchFamily="18" charset="0"/>
                                      </a:rPr>
                                      <m:t>𝐶𝐻𝑁</m:t>
                                    </m:r>
                                  </m:sup>
                                </m:sSup>
                                <m:sSup>
                                  <m:sSupPr>
                                    <m:ctrlPr>
                                      <a:rPr lang="en-US" altLang="ja-JP" sz="2200" i="1">
                                        <a:latin typeface="Cambria Math" panose="02040503050406030204" pitchFamily="18" charset="0"/>
                                      </a:rPr>
                                    </m:ctrlPr>
                                  </m:sSupPr>
                                  <m:e>
                                    <m:r>
                                      <a:rPr lang="en-US" altLang="ja-JP" sz="2200" i="1">
                                        <a:latin typeface="Cambria Math" panose="02040503050406030204" pitchFamily="18" charset="0"/>
                                      </a:rPr>
                                      <m:t>𝑎</m:t>
                                    </m:r>
                                  </m:e>
                                  <m:sup>
                                    <m:r>
                                      <a:rPr lang="en-US" altLang="ja-JP" sz="2200" b="0" i="1" smtClean="0">
                                        <a:latin typeface="Cambria Math" panose="02040503050406030204" pitchFamily="18" charset="0"/>
                                      </a:rPr>
                                      <m:t>𝐶𝐻𝑁</m:t>
                                    </m:r>
                                    <m:r>
                                      <a:rPr lang="en-US" altLang="ja-JP" sz="2200" b="0" i="1" smtClean="0">
                                        <a:latin typeface="Cambria Math" panose="02040503050406030204" pitchFamily="18" charset="0"/>
                                      </a:rPr>
                                      <m:t>,</m:t>
                                    </m:r>
                                    <m:r>
                                      <a:rPr lang="en-US" altLang="ja-JP" sz="2200" b="0" i="1" smtClean="0">
                                        <a:latin typeface="Cambria Math" panose="02040503050406030204" pitchFamily="18" charset="0"/>
                                      </a:rPr>
                                      <m:t>𝑈𝑆𝐴</m:t>
                                    </m:r>
                                  </m:sup>
                                </m:sSup>
                              </m:oMath>
                            </m:oMathPara>
                          </a14:m>
                          <a:endParaRPr kumimoji="1" lang="ja-JP" altLang="en-US" sz="2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14:m>
                            <m:oMathPara xmlns:m="http://schemas.openxmlformats.org/officeDocument/2006/math">
                              <m:oMathParaPr>
                                <m:jc m:val="centerGroup"/>
                              </m:oMathParaPr>
                              <m:oMath xmlns:m="http://schemas.openxmlformats.org/officeDocument/2006/math">
                                <m:sSup>
                                  <m:sSupPr>
                                    <m:ctrlPr>
                                      <a:rPr kumimoji="1" lang="en-US" altLang="ja-JP" sz="2200" b="0" i="1" smtClean="0">
                                        <a:latin typeface="Cambria Math" panose="02040503050406030204" pitchFamily="18" charset="0"/>
                                      </a:rPr>
                                    </m:ctrlPr>
                                  </m:sSupPr>
                                  <m:e>
                                    <m:r>
                                      <a:rPr kumimoji="1" lang="en-US" altLang="ja-JP" sz="2200" b="0" i="1" smtClean="0">
                                        <a:latin typeface="Cambria Math" panose="02040503050406030204" pitchFamily="18" charset="0"/>
                                      </a:rPr>
                                      <m:t>𝑚</m:t>
                                    </m:r>
                                  </m:e>
                                  <m:sup>
                                    <m:r>
                                      <a:rPr kumimoji="1" lang="en-US" altLang="ja-JP" sz="2200" b="0" i="1" smtClean="0">
                                        <a:latin typeface="Cambria Math" panose="02040503050406030204" pitchFamily="18" charset="0"/>
                                      </a:rPr>
                                      <m:t>𝐶𝐻𝑁</m:t>
                                    </m:r>
                                  </m:sup>
                                </m:sSup>
                                <m:sSup>
                                  <m:sSupPr>
                                    <m:ctrlPr>
                                      <a:rPr lang="en-US" altLang="ja-JP" sz="2200" i="1">
                                        <a:latin typeface="Cambria Math" panose="02040503050406030204" pitchFamily="18" charset="0"/>
                                      </a:rPr>
                                    </m:ctrlPr>
                                  </m:sSupPr>
                                  <m:e>
                                    <m:r>
                                      <a:rPr lang="en-US" altLang="ja-JP" sz="2200" i="1">
                                        <a:latin typeface="Cambria Math" panose="02040503050406030204" pitchFamily="18" charset="0"/>
                                      </a:rPr>
                                      <m:t>𝑎</m:t>
                                    </m:r>
                                  </m:e>
                                  <m:sup>
                                    <m:r>
                                      <a:rPr lang="en-US" altLang="ja-JP" sz="2200" i="1">
                                        <a:latin typeface="Cambria Math" panose="02040503050406030204" pitchFamily="18" charset="0"/>
                                      </a:rPr>
                                      <m:t>,</m:t>
                                    </m:r>
                                    <m:r>
                                      <a:rPr lang="en-US" altLang="ja-JP" sz="2200" b="0" i="1" smtClean="0">
                                        <a:latin typeface="Cambria Math" panose="02040503050406030204" pitchFamily="18" charset="0"/>
                                      </a:rPr>
                                      <m:t>𝐶𝐻𝑁</m:t>
                                    </m:r>
                                    <m:r>
                                      <a:rPr lang="en-US" altLang="ja-JP" sz="2200" i="1">
                                        <a:latin typeface="Cambria Math" panose="02040503050406030204" pitchFamily="18" charset="0"/>
                                      </a:rPr>
                                      <m:t> </m:t>
                                    </m:r>
                                    <m:r>
                                      <a:rPr lang="en-US" altLang="ja-JP" sz="2200" b="0" i="1" smtClean="0">
                                        <a:latin typeface="Cambria Math" panose="02040503050406030204" pitchFamily="18" charset="0"/>
                                      </a:rPr>
                                      <m:t>𝐶𝐻𝑁</m:t>
                                    </m:r>
                                  </m:sup>
                                </m:sSup>
                              </m:oMath>
                            </m:oMathPara>
                          </a14:m>
                          <a:endParaRPr kumimoji="1" lang="ja-JP" altLang="en-US" sz="2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1884457"/>
                      </a:ext>
                    </a:extLst>
                  </a:tr>
                </a:tbl>
              </a:graphicData>
            </a:graphic>
          </p:graphicFrame>
        </mc:Choice>
        <mc:Fallback xmlns="">
          <p:graphicFrame>
            <p:nvGraphicFramePr>
              <p:cNvPr id="34" name="表 33">
                <a:extLst>
                  <a:ext uri="{FF2B5EF4-FFF2-40B4-BE49-F238E27FC236}">
                    <a16:creationId xmlns:a16="http://schemas.microsoft.com/office/drawing/2014/main" id="{7BE3AE01-FB94-6689-8079-A5240B13283A}"/>
                  </a:ext>
                </a:extLst>
              </p:cNvPr>
              <p:cNvGraphicFramePr>
                <a:graphicFrameLocks noGrp="1"/>
              </p:cNvGraphicFramePr>
              <p:nvPr>
                <p:extLst>
                  <p:ext uri="{D42A27DB-BD31-4B8C-83A1-F6EECF244321}">
                    <p14:modId xmlns:p14="http://schemas.microsoft.com/office/powerpoint/2010/main" val="3852464228"/>
                  </p:ext>
                </p:extLst>
              </p:nvPr>
            </p:nvGraphicFramePr>
            <p:xfrm>
              <a:off x="5481126" y="3145766"/>
              <a:ext cx="6498246" cy="1788225"/>
            </p:xfrm>
            <a:graphic>
              <a:graphicData uri="http://schemas.openxmlformats.org/drawingml/2006/table">
                <a:tbl>
                  <a:tblPr firstRow="1" bandRow="1">
                    <a:tableStyleId>{5940675A-B579-460E-94D1-54222C63F5DA}</a:tableStyleId>
                  </a:tblPr>
                  <a:tblGrid>
                    <a:gridCol w="2166082">
                      <a:extLst>
                        <a:ext uri="{9D8B030D-6E8A-4147-A177-3AD203B41FA5}">
                          <a16:colId xmlns:a16="http://schemas.microsoft.com/office/drawing/2014/main" val="3366708525"/>
                        </a:ext>
                      </a:extLst>
                    </a:gridCol>
                    <a:gridCol w="2166082">
                      <a:extLst>
                        <a:ext uri="{9D8B030D-6E8A-4147-A177-3AD203B41FA5}">
                          <a16:colId xmlns:a16="http://schemas.microsoft.com/office/drawing/2014/main" val="4078675440"/>
                        </a:ext>
                      </a:extLst>
                    </a:gridCol>
                    <a:gridCol w="2166082">
                      <a:extLst>
                        <a:ext uri="{9D8B030D-6E8A-4147-A177-3AD203B41FA5}">
                          <a16:colId xmlns:a16="http://schemas.microsoft.com/office/drawing/2014/main" val="2483526432"/>
                        </a:ext>
                      </a:extLst>
                    </a:gridCol>
                  </a:tblGrid>
                  <a:tr h="596075">
                    <a:tc>
                      <a:txBody>
                        <a:bodyPr/>
                        <a:lstStyle/>
                        <a:p>
                          <a:endParaRPr lang="ja-JP"/>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10"/>
                          <a:stretch>
                            <a:fillRect r="-199719" b="-200000"/>
                          </a:stretch>
                        </a:blipFill>
                      </a:tcPr>
                    </a:tc>
                    <a:tc>
                      <a:txBody>
                        <a:bodyPr/>
                        <a:lstStyle/>
                        <a:p>
                          <a:endParaRPr lang="ja-JP"/>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10"/>
                          <a:stretch>
                            <a:fillRect l="-100282" r="-100282" b="-200000"/>
                          </a:stretch>
                        </a:blipFill>
                      </a:tcPr>
                    </a:tc>
                    <a:tc>
                      <a:txBody>
                        <a:bodyPr/>
                        <a:lstStyle/>
                        <a:p>
                          <a:endParaRPr lang="ja-JP"/>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10"/>
                          <a:stretch>
                            <a:fillRect l="-199719" b="-200000"/>
                          </a:stretch>
                        </a:blipFill>
                      </a:tcPr>
                    </a:tc>
                    <a:extLst>
                      <a:ext uri="{0D108BD9-81ED-4DB2-BD59-A6C34878D82A}">
                        <a16:rowId xmlns:a16="http://schemas.microsoft.com/office/drawing/2014/main" val="2910462394"/>
                      </a:ext>
                    </a:extLst>
                  </a:tr>
                  <a:tr h="596075">
                    <a:tc>
                      <a:txBody>
                        <a:bodyPr/>
                        <a:lstStyle/>
                        <a:p>
                          <a:endParaRPr lang="ja-JP"/>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10"/>
                          <a:stretch>
                            <a:fillRect t="-100000" r="-199719" b="-100000"/>
                          </a:stretch>
                        </a:blipFill>
                      </a:tcPr>
                    </a:tc>
                    <a:tc>
                      <a:txBody>
                        <a:bodyPr/>
                        <a:lstStyle/>
                        <a:p>
                          <a:endParaRPr lang="ja-JP"/>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10"/>
                          <a:stretch>
                            <a:fillRect l="-100282" t="-100000" r="-100282" b="-100000"/>
                          </a:stretch>
                        </a:blipFill>
                      </a:tcPr>
                    </a:tc>
                    <a:tc>
                      <a:txBody>
                        <a:bodyPr/>
                        <a:lstStyle/>
                        <a:p>
                          <a:endParaRPr lang="ja-JP"/>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10"/>
                          <a:stretch>
                            <a:fillRect l="-199719" t="-100000" b="-100000"/>
                          </a:stretch>
                        </a:blipFill>
                      </a:tcPr>
                    </a:tc>
                    <a:extLst>
                      <a:ext uri="{0D108BD9-81ED-4DB2-BD59-A6C34878D82A}">
                        <a16:rowId xmlns:a16="http://schemas.microsoft.com/office/drawing/2014/main" val="2648756268"/>
                      </a:ext>
                    </a:extLst>
                  </a:tr>
                  <a:tr h="596075">
                    <a:tc>
                      <a:txBody>
                        <a:bodyPr/>
                        <a:lstStyle/>
                        <a:p>
                          <a:endParaRPr lang="ja-JP"/>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10"/>
                          <a:stretch>
                            <a:fillRect t="-200000" r="-199719"/>
                          </a:stretch>
                        </a:blipFill>
                      </a:tcPr>
                    </a:tc>
                    <a:tc>
                      <a:txBody>
                        <a:bodyPr/>
                        <a:lstStyle/>
                        <a:p>
                          <a:endParaRPr lang="ja-JP"/>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10"/>
                          <a:stretch>
                            <a:fillRect l="-100282" t="-200000" r="-100282"/>
                          </a:stretch>
                        </a:blipFill>
                      </a:tcPr>
                    </a:tc>
                    <a:tc>
                      <a:txBody>
                        <a:bodyPr/>
                        <a:lstStyle/>
                        <a:p>
                          <a:endParaRPr lang="ja-JP"/>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10"/>
                          <a:stretch>
                            <a:fillRect l="-199719" t="-200000"/>
                          </a:stretch>
                        </a:blipFill>
                      </a:tcPr>
                    </a:tc>
                    <a:extLst>
                      <a:ext uri="{0D108BD9-81ED-4DB2-BD59-A6C34878D82A}">
                        <a16:rowId xmlns:a16="http://schemas.microsoft.com/office/drawing/2014/main" val="69188445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5" name="表 34">
                <a:extLst>
                  <a:ext uri="{FF2B5EF4-FFF2-40B4-BE49-F238E27FC236}">
                    <a16:creationId xmlns:a16="http://schemas.microsoft.com/office/drawing/2014/main" id="{1CB2532F-4726-C031-1DAF-2999B8A352FB}"/>
                  </a:ext>
                </a:extLst>
              </p:cNvPr>
              <p:cNvGraphicFramePr>
                <a:graphicFrameLocks noGrp="1"/>
              </p:cNvGraphicFramePr>
              <p:nvPr>
                <p:extLst>
                  <p:ext uri="{D42A27DB-BD31-4B8C-83A1-F6EECF244321}">
                    <p14:modId xmlns:p14="http://schemas.microsoft.com/office/powerpoint/2010/main" val="2836279498"/>
                  </p:ext>
                </p:extLst>
              </p:nvPr>
            </p:nvGraphicFramePr>
            <p:xfrm>
              <a:off x="2363224" y="3312954"/>
              <a:ext cx="1395092" cy="1558417"/>
            </p:xfrm>
            <a:graphic>
              <a:graphicData uri="http://schemas.openxmlformats.org/drawingml/2006/table">
                <a:tbl>
                  <a:tblPr firstRow="1" bandRow="1">
                    <a:tableStyleId>{5940675A-B579-460E-94D1-54222C63F5DA}</a:tableStyleId>
                  </a:tblPr>
                  <a:tblGrid>
                    <a:gridCol w="1395092">
                      <a:extLst>
                        <a:ext uri="{9D8B030D-6E8A-4147-A177-3AD203B41FA5}">
                          <a16:colId xmlns:a16="http://schemas.microsoft.com/office/drawing/2014/main" val="2033759933"/>
                        </a:ext>
                      </a:extLst>
                    </a:gridCol>
                  </a:tblGrid>
                  <a:tr h="37084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2800" b="0" i="1" smtClean="0">
                                        <a:latin typeface="Cambria Math" panose="02040503050406030204" pitchFamily="18" charset="0"/>
                                      </a:rPr>
                                    </m:ctrlPr>
                                  </m:sSupPr>
                                  <m:e>
                                    <m:r>
                                      <m:rPr>
                                        <m:brk m:alnAt="7"/>
                                      </m:rPr>
                                      <a:rPr kumimoji="1" lang="en-US" altLang="ja-JP" sz="2800" b="0" i="1" smtClean="0">
                                        <a:latin typeface="Cambria Math" panose="02040503050406030204" pitchFamily="18" charset="0"/>
                                      </a:rPr>
                                      <m:t>𝑚</m:t>
                                    </m:r>
                                  </m:e>
                                  <m:sup>
                                    <m:r>
                                      <m:rPr>
                                        <m:brk m:alnAt="7"/>
                                      </m:rPr>
                                      <a:rPr kumimoji="1" lang="en-US" altLang="ja-JP" sz="2800" b="0" i="1" smtClean="0">
                                        <a:latin typeface="Cambria Math" panose="02040503050406030204" pitchFamily="18" charset="0"/>
                                      </a:rPr>
                                      <m:t>𝐹</m:t>
                                    </m:r>
                                    <m:r>
                                      <a:rPr kumimoji="1" lang="en-US" altLang="ja-JP" sz="2800" b="0" i="1" smtClean="0">
                                        <a:latin typeface="Cambria Math" panose="02040503050406030204" pitchFamily="18" charset="0"/>
                                      </a:rPr>
                                      <m:t>𝑅𝐴</m:t>
                                    </m:r>
                                  </m:sup>
                                </m:sSup>
                              </m:oMath>
                            </m:oMathPara>
                          </a14:m>
                          <a:endParaRPr kumimoji="1" lang="ja-JP" alt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3738074"/>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2800" b="0" i="1" smtClean="0">
                                        <a:solidFill>
                                          <a:srgbClr val="FF0000"/>
                                        </a:solidFill>
                                        <a:latin typeface="Cambria Math" panose="02040503050406030204" pitchFamily="18" charset="0"/>
                                      </a:rPr>
                                    </m:ctrlPr>
                                  </m:sSupPr>
                                  <m:e>
                                    <m:r>
                                      <a:rPr kumimoji="1" lang="en-US" altLang="ja-JP" sz="2800" b="0" i="1" smtClean="0">
                                        <a:solidFill>
                                          <a:srgbClr val="FF0000"/>
                                        </a:solidFill>
                                        <a:latin typeface="Cambria Math" panose="02040503050406030204" pitchFamily="18" charset="0"/>
                                      </a:rPr>
                                      <m:t>1.1</m:t>
                                    </m:r>
                                    <m:r>
                                      <a:rPr kumimoji="1" lang="en-US" altLang="ja-JP" sz="2800" b="0" i="1" smtClean="0">
                                        <a:solidFill>
                                          <a:srgbClr val="FF0000"/>
                                        </a:solidFill>
                                        <a:latin typeface="Cambria Math" panose="02040503050406030204" pitchFamily="18" charset="0"/>
                                      </a:rPr>
                                      <m:t>𝑚</m:t>
                                    </m:r>
                                  </m:e>
                                  <m:sup>
                                    <m:r>
                                      <a:rPr kumimoji="1" lang="en-US" altLang="ja-JP" sz="2800" b="0" i="1" smtClean="0">
                                        <a:solidFill>
                                          <a:srgbClr val="FF0000"/>
                                        </a:solidFill>
                                        <a:latin typeface="Cambria Math" panose="02040503050406030204" pitchFamily="18" charset="0"/>
                                      </a:rPr>
                                      <m:t>𝑈𝑆𝐴</m:t>
                                    </m:r>
                                  </m:sup>
                                </m:sSup>
                              </m:oMath>
                            </m:oMathPara>
                          </a14:m>
                          <a:endParaRPr kumimoji="1" lang="ja-JP" alt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33846023"/>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𝑚</m:t>
                                    </m:r>
                                  </m:e>
                                  <m:sup>
                                    <m:r>
                                      <a:rPr kumimoji="1" lang="en-US" altLang="ja-JP" sz="2800" b="0" i="1" smtClean="0">
                                        <a:latin typeface="Cambria Math" panose="02040503050406030204" pitchFamily="18" charset="0"/>
                                      </a:rPr>
                                      <m:t>𝐶𝐻𝑁</m:t>
                                    </m:r>
                                  </m:sup>
                                </m:sSup>
                              </m:oMath>
                            </m:oMathPara>
                          </a14:m>
                          <a:endParaRPr kumimoji="1" lang="ja-JP" alt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1750998"/>
                      </a:ext>
                    </a:extLst>
                  </a:tr>
                </a:tbl>
              </a:graphicData>
            </a:graphic>
          </p:graphicFrame>
        </mc:Choice>
        <mc:Fallback xmlns="">
          <p:graphicFrame>
            <p:nvGraphicFramePr>
              <p:cNvPr id="35" name="表 34">
                <a:extLst>
                  <a:ext uri="{FF2B5EF4-FFF2-40B4-BE49-F238E27FC236}">
                    <a16:creationId xmlns:a16="http://schemas.microsoft.com/office/drawing/2014/main" id="{1CB2532F-4726-C031-1DAF-2999B8A352FB}"/>
                  </a:ext>
                </a:extLst>
              </p:cNvPr>
              <p:cNvGraphicFramePr>
                <a:graphicFrameLocks noGrp="1"/>
              </p:cNvGraphicFramePr>
              <p:nvPr>
                <p:extLst>
                  <p:ext uri="{D42A27DB-BD31-4B8C-83A1-F6EECF244321}">
                    <p14:modId xmlns:p14="http://schemas.microsoft.com/office/powerpoint/2010/main" val="2836279498"/>
                  </p:ext>
                </p:extLst>
              </p:nvPr>
            </p:nvGraphicFramePr>
            <p:xfrm>
              <a:off x="2363224" y="3312954"/>
              <a:ext cx="1395092" cy="1558417"/>
            </p:xfrm>
            <a:graphic>
              <a:graphicData uri="http://schemas.openxmlformats.org/drawingml/2006/table">
                <a:tbl>
                  <a:tblPr firstRow="1" bandRow="1">
                    <a:tableStyleId>{5940675A-B579-460E-94D1-54222C63F5DA}</a:tableStyleId>
                  </a:tblPr>
                  <a:tblGrid>
                    <a:gridCol w="1395092">
                      <a:extLst>
                        <a:ext uri="{9D8B030D-6E8A-4147-A177-3AD203B41FA5}">
                          <a16:colId xmlns:a16="http://schemas.microsoft.com/office/drawing/2014/main" val="2033759933"/>
                        </a:ext>
                      </a:extLst>
                    </a:gridCol>
                  </a:tblGrid>
                  <a:tr h="519303">
                    <a:tc>
                      <a:txBody>
                        <a:bodyPr/>
                        <a:lstStyle/>
                        <a:p>
                          <a:endParaRPr lang="ja-JP"/>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11"/>
                          <a:stretch>
                            <a:fillRect b="-198837"/>
                          </a:stretch>
                        </a:blipFill>
                      </a:tcPr>
                    </a:tc>
                    <a:extLst>
                      <a:ext uri="{0D108BD9-81ED-4DB2-BD59-A6C34878D82A}">
                        <a16:rowId xmlns:a16="http://schemas.microsoft.com/office/drawing/2014/main" val="173738074"/>
                      </a:ext>
                    </a:extLst>
                  </a:tr>
                  <a:tr h="519557">
                    <a:tc>
                      <a:txBody>
                        <a:bodyPr/>
                        <a:lstStyle/>
                        <a:p>
                          <a:endParaRPr lang="ja-JP"/>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11"/>
                          <a:stretch>
                            <a:fillRect t="-101176" b="-101176"/>
                          </a:stretch>
                        </a:blipFill>
                      </a:tcPr>
                    </a:tc>
                    <a:extLst>
                      <a:ext uri="{0D108BD9-81ED-4DB2-BD59-A6C34878D82A}">
                        <a16:rowId xmlns:a16="http://schemas.microsoft.com/office/drawing/2014/main" val="1433846023"/>
                      </a:ext>
                    </a:extLst>
                  </a:tr>
                  <a:tr h="519557">
                    <a:tc>
                      <a:txBody>
                        <a:bodyPr/>
                        <a:lstStyle/>
                        <a:p>
                          <a:endParaRPr lang="ja-JP"/>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11"/>
                          <a:stretch>
                            <a:fillRect t="-198837"/>
                          </a:stretch>
                        </a:blipFill>
                      </a:tcPr>
                    </a:tc>
                    <a:extLst>
                      <a:ext uri="{0D108BD9-81ED-4DB2-BD59-A6C34878D82A}">
                        <a16:rowId xmlns:a16="http://schemas.microsoft.com/office/drawing/2014/main" val="2951750998"/>
                      </a:ext>
                    </a:extLst>
                  </a:tr>
                </a:tbl>
              </a:graphicData>
            </a:graphic>
          </p:graphicFrame>
        </mc:Fallback>
      </mc:AlternateContent>
      <p:sp>
        <p:nvSpPr>
          <p:cNvPr id="36" name="左大かっこ 35">
            <a:extLst>
              <a:ext uri="{FF2B5EF4-FFF2-40B4-BE49-F238E27FC236}">
                <a16:creationId xmlns:a16="http://schemas.microsoft.com/office/drawing/2014/main" id="{0A0B0D5C-595E-D561-B92C-B6048FB2E994}"/>
              </a:ext>
            </a:extLst>
          </p:cNvPr>
          <p:cNvSpPr/>
          <p:nvPr/>
        </p:nvSpPr>
        <p:spPr>
          <a:xfrm>
            <a:off x="5449631" y="3156990"/>
            <a:ext cx="152847" cy="1873524"/>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37" name="左大かっこ 36">
            <a:extLst>
              <a:ext uri="{FF2B5EF4-FFF2-40B4-BE49-F238E27FC236}">
                <a16:creationId xmlns:a16="http://schemas.microsoft.com/office/drawing/2014/main" id="{9FE31EC4-12FB-22A2-94D6-C74446DFCCAB}"/>
              </a:ext>
            </a:extLst>
          </p:cNvPr>
          <p:cNvSpPr/>
          <p:nvPr/>
        </p:nvSpPr>
        <p:spPr>
          <a:xfrm flipH="1">
            <a:off x="11826525" y="3138165"/>
            <a:ext cx="152847" cy="1873524"/>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37DB55B7-4690-864A-59D8-CA6307AFFF89}"/>
              </a:ext>
            </a:extLst>
          </p:cNvPr>
          <p:cNvSpPr/>
          <p:nvPr/>
        </p:nvSpPr>
        <p:spPr>
          <a:xfrm>
            <a:off x="3948991" y="3927039"/>
            <a:ext cx="398023" cy="428625"/>
          </a:xfrm>
          <a:prstGeom prst="rightArrow">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240D8EEA-86E5-FAB3-FA88-F2A3B64AA1C7}"/>
                  </a:ext>
                </a:extLst>
              </p:cNvPr>
              <p:cNvSpPr txBox="1"/>
              <p:nvPr/>
            </p:nvSpPr>
            <p:spPr>
              <a:xfrm>
                <a:off x="7435434" y="2186780"/>
                <a:ext cx="239044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ja-JP" sz="2400" b="0" i="0" smtClean="0">
                          <a:latin typeface="Cambria Math" panose="02040503050406030204" pitchFamily="18" charset="0"/>
                        </a:rPr>
                        <m:t>diag</m:t>
                      </m:r>
                      <m:acc>
                        <m:accPr>
                          <m:chr m:val="̃"/>
                          <m:ctrlPr>
                            <a:rPr lang="ja-JP" altLang="en-US" sz="2400" i="1" smtClean="0">
                              <a:latin typeface="Cambria Math" panose="02040503050406030204" pitchFamily="18" charset="0"/>
                            </a:rPr>
                          </m:ctrlPr>
                        </m:accPr>
                        <m:e>
                          <m:r>
                            <a:rPr lang="ja-JP" altLang="en-US" sz="2400" b="1">
                              <a:latin typeface="Cambria Math" panose="02040503050406030204" pitchFamily="18" charset="0"/>
                            </a:rPr>
                            <m:t>𝐦</m:t>
                          </m:r>
                        </m:e>
                      </m:acc>
                      <m:r>
                        <a:rPr lang="ja-JP" altLang="en-US" sz="2400" b="1">
                          <a:latin typeface="Cambria Math" panose="02040503050406030204" pitchFamily="18" charset="0"/>
                        </a:rPr>
                        <m:t>𝐀</m:t>
                      </m:r>
                    </m:oMath>
                  </m:oMathPara>
                </a14:m>
                <a:endParaRPr lang="ja-JP" altLang="en-US" sz="2400" dirty="0"/>
              </a:p>
            </p:txBody>
          </p:sp>
        </mc:Choice>
        <mc:Fallback xmlns="">
          <p:sp>
            <p:nvSpPr>
              <p:cNvPr id="40" name="テキスト ボックス 39">
                <a:extLst>
                  <a:ext uri="{FF2B5EF4-FFF2-40B4-BE49-F238E27FC236}">
                    <a16:creationId xmlns:a16="http://schemas.microsoft.com/office/drawing/2014/main" id="{240D8EEA-86E5-FAB3-FA88-F2A3B64AA1C7}"/>
                  </a:ext>
                </a:extLst>
              </p:cNvPr>
              <p:cNvSpPr txBox="1">
                <a:spLocks noRot="1" noChangeAspect="1" noMove="1" noResize="1" noEditPoints="1" noAdjustHandles="1" noChangeArrowheads="1" noChangeShapeType="1" noTextEdit="1"/>
              </p:cNvSpPr>
              <p:nvPr/>
            </p:nvSpPr>
            <p:spPr>
              <a:xfrm>
                <a:off x="7435434" y="2186780"/>
                <a:ext cx="2390448" cy="461665"/>
              </a:xfrm>
              <a:prstGeom prst="rect">
                <a:avLst/>
              </a:prstGeom>
              <a:blipFill>
                <a:blip r:embed="rId12"/>
                <a:stretch>
                  <a:fillRect t="-1333" b="-17333"/>
                </a:stretch>
              </a:blipFill>
            </p:spPr>
            <p:txBody>
              <a:bodyPr/>
              <a:lstStyle/>
              <a:p>
                <a:r>
                  <a:rPr lang="ja-JP" altLang="en-US">
                    <a:noFill/>
                  </a:rPr>
                  <a:t> </a:t>
                </a:r>
              </a:p>
            </p:txBody>
          </p:sp>
        </mc:Fallback>
      </mc:AlternateContent>
      <p:sp>
        <p:nvSpPr>
          <p:cNvPr id="53" name="テキスト ボックス 52">
            <a:extLst>
              <a:ext uri="{FF2B5EF4-FFF2-40B4-BE49-F238E27FC236}">
                <a16:creationId xmlns:a16="http://schemas.microsoft.com/office/drawing/2014/main" id="{6C9905F5-BCCA-5A16-8F20-C4C9B10987B1}"/>
              </a:ext>
            </a:extLst>
          </p:cNvPr>
          <p:cNvSpPr txBox="1"/>
          <p:nvPr/>
        </p:nvSpPr>
        <p:spPr>
          <a:xfrm>
            <a:off x="5592169" y="5546238"/>
            <a:ext cx="6436340" cy="707886"/>
          </a:xfrm>
          <a:prstGeom prst="rect">
            <a:avLst/>
          </a:prstGeom>
          <a:noFill/>
        </p:spPr>
        <p:txBody>
          <a:bodyPr wrap="square">
            <a:spAutoFit/>
          </a:bodyPr>
          <a:lstStyle/>
          <a:p>
            <a:r>
              <a:rPr lang="en-US" altLang="ja-JP" sz="2000" b="1" i="1" dirty="0">
                <a:latin typeface="Calibri" panose="020F0502020204030204" pitchFamily="34" charset="0"/>
                <a:ea typeface="Calibri" panose="020F0502020204030204" pitchFamily="34" charset="0"/>
                <a:cs typeface="Calibri" panose="020F0502020204030204" pitchFamily="34" charset="0"/>
              </a:rPr>
              <a:t>3. The increased margin rate is applied to transactions  originating in the USA</a:t>
            </a:r>
          </a:p>
        </p:txBody>
      </p:sp>
      <p:sp>
        <p:nvSpPr>
          <p:cNvPr id="54" name="テキスト ボックス 53">
            <a:extLst>
              <a:ext uri="{FF2B5EF4-FFF2-40B4-BE49-F238E27FC236}">
                <a16:creationId xmlns:a16="http://schemas.microsoft.com/office/drawing/2014/main" id="{66766E78-1D1C-C439-E188-70178DE6E21E}"/>
              </a:ext>
            </a:extLst>
          </p:cNvPr>
          <p:cNvSpPr txBox="1"/>
          <p:nvPr/>
        </p:nvSpPr>
        <p:spPr>
          <a:xfrm>
            <a:off x="141346" y="1531366"/>
            <a:ext cx="3134956" cy="646331"/>
          </a:xfrm>
          <a:prstGeom prst="rect">
            <a:avLst/>
          </a:prstGeom>
          <a:noFill/>
        </p:spPr>
        <p:txBody>
          <a:bodyPr wrap="square">
            <a:spAutoFit/>
          </a:bodyPr>
          <a:lstStyle/>
          <a:p>
            <a:r>
              <a:rPr lang="en-US" altLang="ja-JP" dirty="0">
                <a:latin typeface="Calibri" panose="020F0502020204030204" pitchFamily="34" charset="0"/>
                <a:ea typeface="Calibri" panose="020F0502020204030204" pitchFamily="34" charset="0"/>
                <a:cs typeface="Calibri" panose="020F0502020204030204" pitchFamily="34" charset="0"/>
              </a:rPr>
              <a:t>(ex) When cargo theft occurred in the USA</a:t>
            </a:r>
          </a:p>
        </p:txBody>
      </p:sp>
      <p:sp>
        <p:nvSpPr>
          <p:cNvPr id="55" name="テキスト ボックス 54">
            <a:extLst>
              <a:ext uri="{FF2B5EF4-FFF2-40B4-BE49-F238E27FC236}">
                <a16:creationId xmlns:a16="http://schemas.microsoft.com/office/drawing/2014/main" id="{2FBF6D11-AE81-4C38-C4B7-62024F097388}"/>
              </a:ext>
            </a:extLst>
          </p:cNvPr>
          <p:cNvSpPr txBox="1"/>
          <p:nvPr/>
        </p:nvSpPr>
        <p:spPr>
          <a:xfrm>
            <a:off x="2412222" y="6497644"/>
            <a:ext cx="8766816" cy="369332"/>
          </a:xfrm>
          <a:prstGeom prst="rect">
            <a:avLst/>
          </a:prstGeom>
          <a:noFill/>
        </p:spPr>
        <p:txBody>
          <a:bodyPr wrap="square">
            <a:spAutoFit/>
          </a:bodyPr>
          <a:lstStyle/>
          <a:p>
            <a:pPr marL="285750" indent="-285750">
              <a:buFont typeface="Wingdings" panose="05000000000000000000" pitchFamily="2" charset="2"/>
              <a:buChar char="ü"/>
            </a:pPr>
            <a:r>
              <a:rPr lang="en-US" altLang="ja-JP" dirty="0">
                <a:latin typeface="Calibri" panose="020F0502020204030204" pitchFamily="34" charset="0"/>
                <a:ea typeface="Calibri" panose="020F0502020204030204" pitchFamily="34" charset="0"/>
                <a:cs typeface="Calibri" panose="020F0502020204030204" pitchFamily="34" charset="0"/>
              </a:rPr>
              <a:t>Based on the estimated increase in shipping costs after piracy shocks (Besley et al., 2015)</a:t>
            </a:r>
          </a:p>
        </p:txBody>
      </p:sp>
      <p:sp>
        <p:nvSpPr>
          <p:cNvPr id="57" name="スライド番号プレースホルダー 6">
            <a:extLst>
              <a:ext uri="{FF2B5EF4-FFF2-40B4-BE49-F238E27FC236}">
                <a16:creationId xmlns:a16="http://schemas.microsoft.com/office/drawing/2014/main" id="{3463D786-AF9D-E942-C745-ED1BE319B6FE}"/>
              </a:ext>
            </a:extLst>
          </p:cNvPr>
          <p:cNvSpPr>
            <a:spLocks noGrp="1"/>
          </p:cNvSpPr>
          <p:nvPr>
            <p:ph type="sldNum" sz="quarter" idx="12"/>
          </p:nvPr>
        </p:nvSpPr>
        <p:spPr>
          <a:xfrm>
            <a:off x="9386205" y="6441968"/>
            <a:ext cx="2743200" cy="365125"/>
          </a:xfrm>
        </p:spPr>
        <p:txBody>
          <a:bodyPr/>
          <a:lstStyle/>
          <a:p>
            <a:fld id="{06B91B22-E78C-4FFC-92A1-3DDA5B3A2218}" type="slidenum">
              <a:rPr kumimoji="1" lang="ja-JP" altLang="en-US" smtClean="0"/>
              <a:t>6</a:t>
            </a:fld>
            <a:endParaRPr kumimoji="1" lang="ja-JP" altLang="en-US" dirty="0"/>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4FCC0AD1-4630-C4CA-B0C2-C817FC32A748}"/>
                  </a:ext>
                </a:extLst>
              </p:cNvPr>
              <p:cNvSpPr txBox="1"/>
              <p:nvPr/>
            </p:nvSpPr>
            <p:spPr>
              <a:xfrm>
                <a:off x="2877762" y="1434843"/>
                <a:ext cx="6131168"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ja-JP" altLang="en-US" sz="3000" i="1" smtClean="0">
                              <a:latin typeface="Cambria Math" panose="02040503050406030204" pitchFamily="18" charset="0"/>
                            </a:rPr>
                          </m:ctrlPr>
                        </m:accPr>
                        <m:e>
                          <m:r>
                            <a:rPr lang="ja-JP" altLang="en-US" sz="3000" b="1" i="0">
                              <a:latin typeface="Cambria Math" panose="02040503050406030204" pitchFamily="18" charset="0"/>
                            </a:rPr>
                            <m:t>𝛍</m:t>
                          </m:r>
                        </m:e>
                      </m:acc>
                      <m:r>
                        <a:rPr lang="ja-JP" altLang="en-US" sz="3000" i="0">
                          <a:latin typeface="Cambria Math" panose="02040503050406030204" pitchFamily="18" charset="0"/>
                        </a:rPr>
                        <m:t>=</m:t>
                      </m:r>
                      <m:acc>
                        <m:accPr>
                          <m:chr m:val="̃"/>
                          <m:ctrlPr>
                            <a:rPr lang="ja-JP" altLang="en-US" sz="3000" i="1">
                              <a:latin typeface="Cambria Math" panose="02040503050406030204" pitchFamily="18" charset="0"/>
                            </a:rPr>
                          </m:ctrlPr>
                        </m:accPr>
                        <m:e>
                          <m:r>
                            <a:rPr lang="ja-JP" altLang="en-US" sz="3000" b="1" i="0">
                              <a:latin typeface="Cambria Math" panose="02040503050406030204" pitchFamily="18" charset="0"/>
                            </a:rPr>
                            <m:t>𝐦</m:t>
                          </m:r>
                        </m:e>
                      </m:acc>
                      <m:r>
                        <a:rPr lang="ja-JP" altLang="en-US" sz="3000" b="1" i="0">
                          <a:latin typeface="Cambria Math" panose="02040503050406030204" pitchFamily="18" charset="0"/>
                        </a:rPr>
                        <m:t>𝐀𝐋</m:t>
                      </m:r>
                    </m:oMath>
                  </m:oMathPara>
                </a14:m>
                <a:endParaRPr lang="ja-JP" altLang="en-US" sz="3000" dirty="0"/>
              </a:p>
            </p:txBody>
          </p:sp>
        </mc:Choice>
        <mc:Fallback xmlns="">
          <p:sp>
            <p:nvSpPr>
              <p:cNvPr id="2" name="テキスト ボックス 1">
                <a:extLst>
                  <a:ext uri="{FF2B5EF4-FFF2-40B4-BE49-F238E27FC236}">
                    <a16:creationId xmlns:a16="http://schemas.microsoft.com/office/drawing/2014/main" id="{4FCC0AD1-4630-C4CA-B0C2-C817FC32A748}"/>
                  </a:ext>
                </a:extLst>
              </p:cNvPr>
              <p:cNvSpPr txBox="1">
                <a:spLocks noRot="1" noChangeAspect="1" noMove="1" noResize="1" noEditPoints="1" noAdjustHandles="1" noChangeArrowheads="1" noChangeShapeType="1" noTextEdit="1"/>
              </p:cNvSpPr>
              <p:nvPr/>
            </p:nvSpPr>
            <p:spPr>
              <a:xfrm>
                <a:off x="2877762" y="1434843"/>
                <a:ext cx="6131168" cy="553998"/>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78742E63-C24F-6F4B-29A4-A5B316C76084}"/>
                  </a:ext>
                </a:extLst>
              </p:cNvPr>
              <p:cNvSpPr txBox="1"/>
              <p:nvPr/>
            </p:nvSpPr>
            <p:spPr>
              <a:xfrm>
                <a:off x="2279172" y="2275646"/>
                <a:ext cx="165295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ja-JP" altLang="en-US" sz="2400" i="1" smtClean="0">
                              <a:latin typeface="Cambria Math" panose="02040503050406030204" pitchFamily="18" charset="0"/>
                            </a:rPr>
                          </m:ctrlPr>
                        </m:accPr>
                        <m:e>
                          <m:r>
                            <a:rPr lang="ja-JP" altLang="en-US" sz="2400" b="1" i="0">
                              <a:latin typeface="Cambria Math" panose="02040503050406030204" pitchFamily="18" charset="0"/>
                            </a:rPr>
                            <m:t>𝐦</m:t>
                          </m:r>
                        </m:e>
                      </m:acc>
                    </m:oMath>
                  </m:oMathPara>
                </a14:m>
                <a:endParaRPr lang="ja-JP" altLang="en-US" sz="2400" dirty="0"/>
              </a:p>
            </p:txBody>
          </p:sp>
        </mc:Choice>
        <mc:Fallback xmlns="">
          <p:sp>
            <p:nvSpPr>
              <p:cNvPr id="11" name="テキスト ボックス 10">
                <a:extLst>
                  <a:ext uri="{FF2B5EF4-FFF2-40B4-BE49-F238E27FC236}">
                    <a16:creationId xmlns:a16="http://schemas.microsoft.com/office/drawing/2014/main" id="{78742E63-C24F-6F4B-29A4-A5B316C76084}"/>
                  </a:ext>
                </a:extLst>
              </p:cNvPr>
              <p:cNvSpPr txBox="1">
                <a:spLocks noRot="1" noChangeAspect="1" noMove="1" noResize="1" noEditPoints="1" noAdjustHandles="1" noChangeArrowheads="1" noChangeShapeType="1" noTextEdit="1"/>
              </p:cNvSpPr>
              <p:nvPr/>
            </p:nvSpPr>
            <p:spPr>
              <a:xfrm>
                <a:off x="2279172" y="2275646"/>
                <a:ext cx="1652954" cy="461665"/>
              </a:xfrm>
              <a:prstGeom prst="rect">
                <a:avLst/>
              </a:prstGeom>
              <a:blipFill>
                <a:blip r:embed="rId14"/>
                <a:stretch>
                  <a:fillRect t="-131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930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0" grpId="0"/>
      <p:bldP spid="31" grpId="0"/>
      <p:bldP spid="40" grpId="0"/>
      <p:bldP spid="53" grpId="0"/>
      <p:bldP spid="5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4B279-56E2-5899-3B21-7E7ED024958D}"/>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3DA5EE05-2A12-E6C4-E22A-10A1FCFA80FC}"/>
              </a:ext>
            </a:extLst>
          </p:cNvPr>
          <p:cNvSpPr/>
          <p:nvPr/>
        </p:nvSpPr>
        <p:spPr>
          <a:xfrm>
            <a:off x="0" y="0"/>
            <a:ext cx="12192000" cy="814575"/>
          </a:xfrm>
          <a:prstGeom prst="rect">
            <a:avLst/>
          </a:prstGeom>
          <a:blipFill>
            <a:blip r:embed="rId3"/>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86D9D5C-28D4-E58F-912A-95D75B4130BB}"/>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2E69CA61-735E-23B9-6F09-76BA230783BB}"/>
              </a:ext>
            </a:extLst>
          </p:cNvPr>
          <p:cNvSpPr txBox="1">
            <a:spLocks/>
          </p:cNvSpPr>
          <p:nvPr/>
        </p:nvSpPr>
        <p:spPr>
          <a:xfrm>
            <a:off x="125189" y="64134"/>
            <a:ext cx="12066811"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Methodology:</a:t>
            </a:r>
            <a:r>
              <a:rPr lang="en-US" altLang="ja-JP" sz="3600" dirty="0">
                <a:latin typeface="Calibri" panose="020F0502020204030204" pitchFamily="34" charset="0"/>
                <a:ea typeface="Calibri" panose="020F0502020204030204" pitchFamily="34" charset="0"/>
                <a:cs typeface="Calibri" panose="020F0502020204030204" pitchFamily="34" charset="0"/>
              </a:rPr>
              <a:t> </a:t>
            </a:r>
            <a:r>
              <a:rPr lang="en-US" altLang="ja-JP" sz="3200" b="1" i="1" dirty="0">
                <a:latin typeface="Calibri" panose="020F0502020204030204" pitchFamily="34" charset="0"/>
                <a:ea typeface="Calibri" panose="020F0502020204030204" pitchFamily="34" charset="0"/>
                <a:cs typeface="Calibri" panose="020F0502020204030204" pitchFamily="34" charset="0"/>
              </a:rPr>
              <a:t>Setting a post-cargo theft scenario</a:t>
            </a:r>
            <a:endParaRPr lang="ja-JP" altLang="en-US" sz="3200" b="1" i="1" dirty="0">
              <a:latin typeface="Calibri" panose="020F0502020204030204" pitchFamily="34" charset="0"/>
              <a:ea typeface="ＭＳ Ｐゴシック" panose="020B0600070205080204" pitchFamily="50"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4C755DC5-4537-B2FF-10B8-1FD42400AF24}"/>
                  </a:ext>
                </a:extLst>
              </p:cNvPr>
              <p:cNvSpPr txBox="1"/>
              <p:nvPr/>
            </p:nvSpPr>
            <p:spPr>
              <a:xfrm>
                <a:off x="191864" y="838188"/>
                <a:ext cx="12000136" cy="830997"/>
              </a:xfrm>
              <a:prstGeom prst="rect">
                <a:avLst/>
              </a:prstGeom>
              <a:noFill/>
            </p:spPr>
            <p:txBody>
              <a:bodyPr wrap="square">
                <a:spAutoFit/>
              </a:bodyPr>
              <a:lstStyle/>
              <a:p>
                <a:pPr marL="342900" indent="-342900">
                  <a:buFont typeface="Arial" panose="020B0604020202020204" pitchFamily="34" charset="0"/>
                  <a:buChar char="•"/>
                </a:pPr>
                <a:r>
                  <a:rPr lang="en-US" altLang="ja-JP" sz="2400" dirty="0">
                    <a:latin typeface="Calibri" panose="020F0502020204030204" pitchFamily="34" charset="0"/>
                    <a:ea typeface="Calibri" panose="020F0502020204030204" pitchFamily="34" charset="0"/>
                    <a:cs typeface="Calibri" panose="020F0502020204030204" pitchFamily="34" charset="0"/>
                  </a:rPr>
                  <a:t>We construct a country-level cargo theft risk index  (</a:t>
                </a:r>
                <a14:m>
                  <m:oMath xmlns:m="http://schemas.openxmlformats.org/officeDocument/2006/math">
                    <m:r>
                      <a:rPr lang="ja-JP" altLang="en-US" sz="2400" i="1">
                        <a:latin typeface="Cambria Math" panose="02040503050406030204" pitchFamily="18" charset="0"/>
                      </a:rPr>
                      <m:t>𝐶</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𝑅</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 </m:t>
                    </m:r>
                  </m:oMath>
                </a14:m>
                <a:r>
                  <a:rPr lang="en-US" altLang="ja-JP" sz="2400" dirty="0">
                    <a:latin typeface="Calibri" panose="020F0502020204030204" pitchFamily="34" charset="0"/>
                    <a:ea typeface="Calibri" panose="020F0502020204030204" pitchFamily="34" charset="0"/>
                    <a:cs typeface="Calibri" panose="020F0502020204030204" pitchFamily="34" charset="0"/>
                  </a:rPr>
                  <a:t>=0 to 100)</a:t>
                </a:r>
                <a:r>
                  <a:rPr lang="ja-JP" altLang="en-US" sz="2400" dirty="0">
                    <a:latin typeface="Calibri" panose="020F0502020204030204" pitchFamily="34" charset="0"/>
                    <a:ea typeface="Calibri" panose="020F0502020204030204" pitchFamily="34" charset="0"/>
                    <a:cs typeface="Calibri" panose="020F0502020204030204" pitchFamily="34" charset="0"/>
                  </a:rPr>
                  <a:t> </a:t>
                </a:r>
                <a:r>
                  <a:rPr lang="en-US" altLang="ja-JP" sz="2400" dirty="0">
                    <a:latin typeface="Calibri" panose="020F0502020204030204" pitchFamily="34" charset="0"/>
                    <a:ea typeface="Calibri" panose="020F0502020204030204" pitchFamily="34" charset="0"/>
                    <a:cs typeface="Calibri" panose="020F0502020204030204" pitchFamily="34" charset="0"/>
                  </a:rPr>
                  <a:t>as a proxy </a:t>
                </a:r>
                <a:br>
                  <a:rPr lang="en-US" altLang="ja-JP" sz="2400" dirty="0">
                    <a:latin typeface="Calibri" panose="020F0502020204030204" pitchFamily="34" charset="0"/>
                    <a:ea typeface="Calibri" panose="020F0502020204030204" pitchFamily="34" charset="0"/>
                    <a:cs typeface="Calibri" panose="020F0502020204030204" pitchFamily="34" charset="0"/>
                  </a:rPr>
                </a:br>
                <a:r>
                  <a:rPr lang="en-US" altLang="ja-JP" sz="2400" dirty="0">
                    <a:latin typeface="Calibri" panose="020F0502020204030204" pitchFamily="34" charset="0"/>
                    <a:ea typeface="Calibri" panose="020F0502020204030204" pitchFamily="34" charset="0"/>
                    <a:cs typeface="Calibri" panose="020F0502020204030204" pitchFamily="34" charset="0"/>
                  </a:rPr>
                  <a:t>for cargo theft exposure using the following sigmoid function. </a:t>
                </a:r>
              </a:p>
            </p:txBody>
          </p:sp>
        </mc:Choice>
        <mc:Fallback xmlns="">
          <p:sp>
            <p:nvSpPr>
              <p:cNvPr id="5" name="テキスト ボックス 4">
                <a:extLst>
                  <a:ext uri="{FF2B5EF4-FFF2-40B4-BE49-F238E27FC236}">
                    <a16:creationId xmlns:a16="http://schemas.microsoft.com/office/drawing/2014/main" id="{4C755DC5-4537-B2FF-10B8-1FD42400AF24}"/>
                  </a:ext>
                </a:extLst>
              </p:cNvPr>
              <p:cNvSpPr txBox="1">
                <a:spLocks noRot="1" noChangeAspect="1" noMove="1" noResize="1" noEditPoints="1" noAdjustHandles="1" noChangeArrowheads="1" noChangeShapeType="1" noTextEdit="1"/>
              </p:cNvSpPr>
              <p:nvPr/>
            </p:nvSpPr>
            <p:spPr>
              <a:xfrm>
                <a:off x="191864" y="838188"/>
                <a:ext cx="12000136" cy="830997"/>
              </a:xfrm>
              <a:prstGeom prst="rect">
                <a:avLst/>
              </a:prstGeom>
              <a:blipFill>
                <a:blip r:embed="rId4"/>
                <a:stretch>
                  <a:fillRect l="-660" t="-5839" b="-1532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0A442563-1C11-4324-15ED-885A2B4037FA}"/>
                  </a:ext>
                </a:extLst>
              </p:cNvPr>
              <p:cNvSpPr txBox="1"/>
              <p:nvPr/>
            </p:nvSpPr>
            <p:spPr>
              <a:xfrm>
                <a:off x="130479" y="1730403"/>
                <a:ext cx="11625133" cy="7743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sz="2000" i="1">
                          <a:latin typeface="Cambria Math" panose="02040503050406030204" pitchFamily="18" charset="0"/>
                        </a:rPr>
                        <m:t>𝐶</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𝑅</m:t>
                          </m:r>
                        </m:e>
                        <m:sub>
                          <m:r>
                            <a:rPr lang="en-US" altLang="ja-JP" sz="2000" i="1">
                              <a:latin typeface="Cambria Math" panose="02040503050406030204" pitchFamily="18" charset="0"/>
                            </a:rPr>
                            <m:t>𝑖</m:t>
                          </m:r>
                        </m:sub>
                      </m:sSub>
                      <m:r>
                        <a:rPr lang="ja-JP" altLang="en-US" sz="2000" i="0">
                          <a:latin typeface="Cambria Math" panose="02040503050406030204" pitchFamily="18" charset="0"/>
                        </a:rPr>
                        <m:t>=</m:t>
                      </m:r>
                      <m:f>
                        <m:fPr>
                          <m:ctrlPr>
                            <a:rPr lang="ja-JP" altLang="en-US" sz="2000" i="1">
                              <a:solidFill>
                                <a:srgbClr val="836967"/>
                              </a:solidFill>
                              <a:latin typeface="Cambria Math" panose="02040503050406030204" pitchFamily="18" charset="0"/>
                            </a:rPr>
                          </m:ctrlPr>
                        </m:fPr>
                        <m:num>
                          <m:r>
                            <a:rPr lang="ja-JP" altLang="en-US" sz="2000" i="0">
                              <a:latin typeface="Cambria Math" panose="02040503050406030204" pitchFamily="18" charset="0"/>
                            </a:rPr>
                            <m:t>1</m:t>
                          </m:r>
                        </m:num>
                        <m:den>
                          <m:r>
                            <a:rPr lang="ja-JP" altLang="en-US" sz="2000" i="0">
                              <a:latin typeface="Cambria Math" panose="02040503050406030204" pitchFamily="18" charset="0"/>
                            </a:rPr>
                            <m:t>1+</m:t>
                          </m:r>
                          <m:r>
                            <a:rPr lang="ja-JP" altLang="en-US" sz="2000" i="1">
                              <a:latin typeface="Cambria Math" panose="02040503050406030204" pitchFamily="18" charset="0"/>
                            </a:rPr>
                            <m:t>𝑒𝑥𝑝</m:t>
                          </m:r>
                          <m:d>
                            <m:dPr>
                              <m:ctrlPr>
                                <a:rPr lang="ja-JP" altLang="en-US" sz="2000" i="1">
                                  <a:solidFill>
                                    <a:srgbClr val="836967"/>
                                  </a:solidFill>
                                  <a:latin typeface="Cambria Math" panose="02040503050406030204" pitchFamily="18" charset="0"/>
                                </a:rPr>
                              </m:ctrlPr>
                            </m:dPr>
                            <m:e>
                              <m:r>
                                <a:rPr lang="ja-JP" altLang="en-US" sz="2000" i="0">
                                  <a:latin typeface="Cambria Math" panose="02040503050406030204" pitchFamily="18" charset="0"/>
                                </a:rPr>
                                <m:t>−</m:t>
                              </m:r>
                              <m:d>
                                <m:dPr>
                                  <m:ctrlPr>
                                    <a:rPr lang="ja-JP" altLang="en-US" sz="2000" i="1">
                                      <a:solidFill>
                                        <a:srgbClr val="836967"/>
                                      </a:solidFill>
                                      <a:latin typeface="Cambria Math" panose="02040503050406030204" pitchFamily="18" charset="0"/>
                                    </a:rPr>
                                  </m:ctrlPr>
                                </m:dPr>
                                <m:e>
                                  <m:r>
                                    <a:rPr lang="ja-JP" altLang="en-US" sz="2000" i="0">
                                      <a:latin typeface="Cambria Math" panose="02040503050406030204" pitchFamily="18" charset="0"/>
                                    </a:rPr>
                                    <m:t>−</m:t>
                                  </m:r>
                                  <m:r>
                                    <a:rPr lang="ja-JP" altLang="en-US" sz="2000" i="1" smtClean="0">
                                      <a:latin typeface="Cambria Math" panose="02040503050406030204" pitchFamily="18" charset="0"/>
                                    </a:rPr>
                                    <m:t>𝛼</m:t>
                                  </m:r>
                                  <m:r>
                                    <a:rPr lang="ja-JP" altLang="en-US" sz="2000" i="0">
                                      <a:latin typeface="Cambria Math" panose="02040503050406030204" pitchFamily="18" charset="0"/>
                                    </a:rPr>
                                    <m:t>×</m:t>
                                  </m:r>
                                  <m:r>
                                    <a:rPr lang="ja-JP" altLang="en-US" sz="2000" b="1" i="1">
                                      <a:latin typeface="Cambria Math" panose="02040503050406030204" pitchFamily="18" charset="0"/>
                                    </a:rPr>
                                    <m:t>𝑳𝑷</m:t>
                                  </m:r>
                                  <m:sSub>
                                    <m:sSubPr>
                                      <m:ctrlPr>
                                        <a:rPr lang="en-US" altLang="ja-JP" sz="2000" b="1" i="1" smtClean="0">
                                          <a:latin typeface="Cambria Math" panose="02040503050406030204" pitchFamily="18" charset="0"/>
                                        </a:rPr>
                                      </m:ctrlPr>
                                    </m:sSubPr>
                                    <m:e>
                                      <m:r>
                                        <a:rPr lang="ja-JP" altLang="en-US" sz="2000" b="1" i="1">
                                          <a:latin typeface="Cambria Math" panose="02040503050406030204" pitchFamily="18" charset="0"/>
                                        </a:rPr>
                                        <m:t>𝑰</m:t>
                                      </m:r>
                                    </m:e>
                                    <m:sub>
                                      <m:r>
                                        <a:rPr lang="en-US" altLang="ja-JP" sz="2000" b="0" i="1" smtClean="0">
                                          <a:latin typeface="Cambria Math" panose="02040503050406030204" pitchFamily="18" charset="0"/>
                                        </a:rPr>
                                        <m:t>𝑖</m:t>
                                      </m:r>
                                    </m:sub>
                                  </m:sSub>
                                  <m:r>
                                    <a:rPr lang="ja-JP" altLang="en-US" sz="2000" i="0">
                                      <a:latin typeface="Cambria Math" panose="02040503050406030204" pitchFamily="18" charset="0"/>
                                    </a:rPr>
                                    <m:t>+</m:t>
                                  </m:r>
                                  <m:r>
                                    <a:rPr lang="el-GR" altLang="ja-JP" sz="2000" i="1" smtClean="0">
                                      <a:latin typeface="Cambria Math" panose="02040503050406030204" pitchFamily="18" charset="0"/>
                                      <a:ea typeface="Cambria Math" panose="02040503050406030204" pitchFamily="18" charset="0"/>
                                    </a:rPr>
                                    <m:t>𝛽</m:t>
                                  </m:r>
                                  <m:r>
                                    <a:rPr lang="ja-JP" altLang="en-US" sz="2000" i="0">
                                      <a:latin typeface="Cambria Math" panose="02040503050406030204" pitchFamily="18" charset="0"/>
                                    </a:rPr>
                                    <m:t>×</m:t>
                                  </m:r>
                                  <m:r>
                                    <a:rPr lang="ja-JP" altLang="en-US" sz="2000" i="1">
                                      <a:latin typeface="Cambria Math" panose="02040503050406030204" pitchFamily="18" charset="0"/>
                                    </a:rPr>
                                    <m:t>𝑙𝑜𝑔</m:t>
                                  </m:r>
                                  <m:d>
                                    <m:dPr>
                                      <m:ctrlPr>
                                        <a:rPr lang="ja-JP" altLang="en-US" sz="2000" i="1">
                                          <a:solidFill>
                                            <a:srgbClr val="836967"/>
                                          </a:solidFill>
                                          <a:latin typeface="Cambria Math" panose="02040503050406030204" pitchFamily="18" charset="0"/>
                                        </a:rPr>
                                      </m:ctrlPr>
                                    </m:dPr>
                                    <m:e>
                                      <m:r>
                                        <a:rPr lang="ja-JP" altLang="en-US" sz="2000" b="1" i="1">
                                          <a:latin typeface="Cambria Math" panose="02040503050406030204" pitchFamily="18" charset="0"/>
                                        </a:rPr>
                                        <m:t>𝑯𝒐𝒎𝒊𝒄𝒊𝒅𝒆</m:t>
                                      </m:r>
                                      <m:r>
                                        <a:rPr lang="ja-JP" altLang="en-US" sz="2000" i="0">
                                          <a:latin typeface="Cambria Math" panose="02040503050406030204" pitchFamily="18" charset="0"/>
                                        </a:rPr>
                                        <m:t> </m:t>
                                      </m:r>
                                      <m:r>
                                        <a:rPr lang="ja-JP" altLang="en-US" sz="2000" b="1" i="1">
                                          <a:latin typeface="Cambria Math" panose="02040503050406030204" pitchFamily="18" charset="0"/>
                                        </a:rPr>
                                        <m:t>𝑹𝒂𝒕</m:t>
                                      </m:r>
                                      <m:sSub>
                                        <m:sSubPr>
                                          <m:ctrlPr>
                                            <a:rPr lang="en-US" altLang="ja-JP" sz="2000" b="1" i="1" smtClean="0">
                                              <a:latin typeface="Cambria Math" panose="02040503050406030204" pitchFamily="18" charset="0"/>
                                            </a:rPr>
                                          </m:ctrlPr>
                                        </m:sSubPr>
                                        <m:e>
                                          <m:r>
                                            <a:rPr lang="ja-JP" altLang="en-US" sz="2000" b="1" i="1">
                                              <a:latin typeface="Cambria Math" panose="02040503050406030204" pitchFamily="18" charset="0"/>
                                            </a:rPr>
                                            <m:t>𝒆</m:t>
                                          </m:r>
                                        </m:e>
                                        <m:sub>
                                          <m:r>
                                            <a:rPr lang="en-US" altLang="ja-JP" sz="2000" b="0" i="1" smtClean="0">
                                              <a:latin typeface="Cambria Math" panose="02040503050406030204" pitchFamily="18" charset="0"/>
                                            </a:rPr>
                                            <m:t>𝑖</m:t>
                                          </m:r>
                                        </m:sub>
                                      </m:sSub>
                                      <m:r>
                                        <a:rPr lang="ja-JP" altLang="en-US" sz="2000" i="0">
                                          <a:latin typeface="Cambria Math" panose="02040503050406030204" pitchFamily="18" charset="0"/>
                                        </a:rPr>
                                        <m:t>+1</m:t>
                                      </m:r>
                                    </m:e>
                                  </m:d>
                                  <m:r>
                                    <a:rPr lang="ja-JP" altLang="en-US" sz="2000" i="0">
                                      <a:latin typeface="Cambria Math" panose="02040503050406030204" pitchFamily="18" charset="0"/>
                                    </a:rPr>
                                    <m:t>+</m:t>
                                  </m:r>
                                  <m:r>
                                    <a:rPr lang="el-GR" altLang="ja-JP" sz="2000" i="1" smtClean="0">
                                      <a:latin typeface="Cambria Math" panose="02040503050406030204" pitchFamily="18" charset="0"/>
                                      <a:ea typeface="Cambria Math" panose="02040503050406030204" pitchFamily="18" charset="0"/>
                                    </a:rPr>
                                    <m:t>𝛾</m:t>
                                  </m:r>
                                  <m:r>
                                    <a:rPr lang="ja-JP" altLang="en-US" sz="2000" i="0">
                                      <a:latin typeface="Cambria Math" panose="02040503050406030204" pitchFamily="18" charset="0"/>
                                    </a:rPr>
                                    <m:t>×</m:t>
                                  </m:r>
                                  <m:r>
                                    <a:rPr lang="ja-JP" altLang="en-US" sz="2000" b="1" i="1">
                                      <a:latin typeface="Cambria Math" panose="02040503050406030204" pitchFamily="18" charset="0"/>
                                    </a:rPr>
                                    <m:t>𝑪𝒓𝒊𝒎𝒊𝒏𝒂𝒍</m:t>
                                  </m:r>
                                  <m:r>
                                    <a:rPr lang="ja-JP" altLang="en-US" sz="2000" b="1" i="0">
                                      <a:latin typeface="Cambria Math" panose="02040503050406030204" pitchFamily="18" charset="0"/>
                                    </a:rPr>
                                    <m:t> </m:t>
                                  </m:r>
                                  <m:r>
                                    <a:rPr lang="ja-JP" altLang="en-US" sz="2000" b="1" i="1">
                                      <a:latin typeface="Cambria Math" panose="02040503050406030204" pitchFamily="18" charset="0"/>
                                    </a:rPr>
                                    <m:t>𝑵𝒆𝒕𝒘𝒐𝒓𝒌</m:t>
                                  </m:r>
                                  <m:sSub>
                                    <m:sSubPr>
                                      <m:ctrlPr>
                                        <a:rPr lang="en-US" altLang="ja-JP" sz="2000" b="1" i="1" smtClean="0">
                                          <a:latin typeface="Cambria Math" panose="02040503050406030204" pitchFamily="18" charset="0"/>
                                        </a:rPr>
                                      </m:ctrlPr>
                                    </m:sSubPr>
                                    <m:e>
                                      <m:r>
                                        <a:rPr lang="ja-JP" altLang="en-US" sz="2000" b="1" i="1">
                                          <a:latin typeface="Cambria Math" panose="02040503050406030204" pitchFamily="18" charset="0"/>
                                        </a:rPr>
                                        <m:t>𝒔</m:t>
                                      </m:r>
                                    </m:e>
                                    <m:sub>
                                      <m:r>
                                        <a:rPr lang="en-US" altLang="ja-JP" sz="2000" b="0" i="1" smtClean="0">
                                          <a:latin typeface="Cambria Math" panose="02040503050406030204" pitchFamily="18" charset="0"/>
                                        </a:rPr>
                                        <m:t>𝑖</m:t>
                                      </m:r>
                                    </m:sub>
                                  </m:sSub>
                                  <m:r>
                                    <a:rPr lang="en-US" altLang="ja-JP" i="1">
                                      <a:latin typeface="Cambria Math" panose="02040503050406030204" pitchFamily="18" charset="0"/>
                                    </a:rPr>
                                    <m:t>+</m:t>
                                  </m:r>
                                  <m:r>
                                    <a:rPr lang="ja-JP" altLang="en-US" i="1">
                                      <a:latin typeface="Cambria Math" panose="02040503050406030204" pitchFamily="18" charset="0"/>
                                    </a:rPr>
                                    <m:t>𝛿</m:t>
                                  </m:r>
                                </m:e>
                              </m:d>
                            </m:e>
                          </m:d>
                        </m:den>
                      </m:f>
                    </m:oMath>
                  </m:oMathPara>
                </a14:m>
                <a:endParaRPr lang="ja-JP" altLang="en-US" sz="2000" dirty="0"/>
              </a:p>
            </p:txBody>
          </p:sp>
        </mc:Choice>
        <mc:Fallback xmlns="">
          <p:sp>
            <p:nvSpPr>
              <p:cNvPr id="11" name="テキスト ボックス 10">
                <a:extLst>
                  <a:ext uri="{FF2B5EF4-FFF2-40B4-BE49-F238E27FC236}">
                    <a16:creationId xmlns:a16="http://schemas.microsoft.com/office/drawing/2014/main" id="{0A442563-1C11-4324-15ED-885A2B4037FA}"/>
                  </a:ext>
                </a:extLst>
              </p:cNvPr>
              <p:cNvSpPr txBox="1">
                <a:spLocks noRot="1" noChangeAspect="1" noMove="1" noResize="1" noEditPoints="1" noAdjustHandles="1" noChangeArrowheads="1" noChangeShapeType="1" noTextEdit="1"/>
              </p:cNvSpPr>
              <p:nvPr/>
            </p:nvSpPr>
            <p:spPr>
              <a:xfrm>
                <a:off x="130479" y="1730403"/>
                <a:ext cx="11625133" cy="774379"/>
              </a:xfrm>
              <a:prstGeom prst="rect">
                <a:avLst/>
              </a:prstGeom>
              <a:blipFill>
                <a:blip r:embed="rId5"/>
                <a:stretch>
                  <a:fillRect/>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46E11805-8D21-6D92-90C7-CA2B4788519D}"/>
              </a:ext>
            </a:extLst>
          </p:cNvPr>
          <p:cNvSpPr txBox="1"/>
          <p:nvPr/>
        </p:nvSpPr>
        <p:spPr>
          <a:xfrm>
            <a:off x="566866" y="3119150"/>
            <a:ext cx="11183456" cy="1138773"/>
          </a:xfrm>
          <a:prstGeom prst="rect">
            <a:avLst/>
          </a:prstGeom>
          <a:noFill/>
        </p:spPr>
        <p:txBody>
          <a:bodyPr wrap="square">
            <a:spAutoFit/>
          </a:bodyPr>
          <a:lstStyle/>
          <a:p>
            <a:pPr marL="342900" indent="-342900">
              <a:buFont typeface="Arial" panose="020B0604020202020204" pitchFamily="34" charset="0"/>
              <a:buChar char="•"/>
            </a:pPr>
            <a:r>
              <a:rPr lang="en-US" altLang="ja-JP" sz="2400" dirty="0">
                <a:latin typeface="Calibri" panose="020F0502020204030204" pitchFamily="34" charset="0"/>
                <a:ea typeface="Calibri" panose="020F0502020204030204" pitchFamily="34" charset="0"/>
                <a:cs typeface="Calibri" panose="020F0502020204030204" pitchFamily="34" charset="0"/>
              </a:rPr>
              <a:t>Logistics performance index</a:t>
            </a:r>
            <a:r>
              <a:rPr lang="en-US" altLang="ja-JP" sz="2400" b="1" dirty="0">
                <a:latin typeface="Calibri" panose="020F0502020204030204" pitchFamily="34" charset="0"/>
                <a:ea typeface="Calibri" panose="020F0502020204030204" pitchFamily="34" charset="0"/>
                <a:cs typeface="Calibri" panose="020F0502020204030204" pitchFamily="34" charset="0"/>
              </a:rPr>
              <a:t> </a:t>
            </a:r>
            <a:r>
              <a:rPr lang="en-US" altLang="ja-JP" sz="2400" dirty="0">
                <a:latin typeface="Calibri" panose="020F0502020204030204" pitchFamily="34" charset="0"/>
                <a:ea typeface="Calibri" panose="020F0502020204030204" pitchFamily="34" charset="0"/>
                <a:cs typeface="Calibri" panose="020F0502020204030204" pitchFamily="34" charset="0"/>
              </a:rPr>
              <a:t>(LPI) (World Bank, 2023): </a:t>
            </a:r>
            <a:r>
              <a:rPr lang="en-US" altLang="ja-JP" sz="2400" dirty="0">
                <a:solidFill>
                  <a:schemeClr val="accent2"/>
                </a:solidFill>
                <a:latin typeface="Calibri" panose="020F0502020204030204" pitchFamily="34" charset="0"/>
                <a:ea typeface="Calibri" panose="020F0502020204030204" pitchFamily="34" charset="0"/>
                <a:cs typeface="Calibri" panose="020F0502020204030204" pitchFamily="34" charset="0"/>
              </a:rPr>
              <a:t>Quality of logistics</a:t>
            </a:r>
            <a:br>
              <a:rPr lang="en-US" altLang="ja-JP" sz="2400" dirty="0">
                <a:latin typeface="Calibri" panose="020F0502020204030204" pitchFamily="34" charset="0"/>
                <a:ea typeface="Calibri" panose="020F0502020204030204" pitchFamily="34" charset="0"/>
                <a:cs typeface="Calibri" panose="020F0502020204030204" pitchFamily="34" charset="0"/>
              </a:rPr>
            </a:br>
            <a:r>
              <a:rPr lang="en-US" altLang="ja-JP" sz="2200" dirty="0">
                <a:latin typeface="Calibri" panose="020F0502020204030204" pitchFamily="34" charset="0"/>
                <a:ea typeface="Calibri" panose="020F0502020204030204" pitchFamily="34" charset="0"/>
                <a:cs typeface="Calibri" panose="020F0502020204030204" pitchFamily="34" charset="0"/>
              </a:rPr>
              <a:t>(customs performance, infrastructure quality, international shipments, logistics competence, tracking and tracing, and timeliness)</a:t>
            </a:r>
          </a:p>
        </p:txBody>
      </p:sp>
      <p:sp>
        <p:nvSpPr>
          <p:cNvPr id="13" name="テキスト ボックス 12">
            <a:extLst>
              <a:ext uri="{FF2B5EF4-FFF2-40B4-BE49-F238E27FC236}">
                <a16:creationId xmlns:a16="http://schemas.microsoft.com/office/drawing/2014/main" id="{D8DEFCB5-EAC0-12E2-C8A2-494B7F662494}"/>
              </a:ext>
            </a:extLst>
          </p:cNvPr>
          <p:cNvSpPr txBox="1"/>
          <p:nvPr/>
        </p:nvSpPr>
        <p:spPr>
          <a:xfrm>
            <a:off x="598969" y="4284885"/>
            <a:ext cx="10688155" cy="830997"/>
          </a:xfrm>
          <a:prstGeom prst="rect">
            <a:avLst/>
          </a:prstGeom>
          <a:noFill/>
        </p:spPr>
        <p:txBody>
          <a:bodyPr wrap="square">
            <a:spAutoFit/>
          </a:bodyPr>
          <a:lstStyle/>
          <a:p>
            <a:pPr marL="342900" indent="-342900">
              <a:buFont typeface="Arial" panose="020B0604020202020204" pitchFamily="34" charset="0"/>
              <a:buChar char="•"/>
            </a:pPr>
            <a:r>
              <a:rPr lang="en-US" altLang="ja-JP" sz="2400" dirty="0">
                <a:latin typeface="Calibri" panose="020F0502020204030204" pitchFamily="34" charset="0"/>
                <a:ea typeface="Calibri" panose="020F0502020204030204" pitchFamily="34" charset="0"/>
                <a:cs typeface="Calibri" panose="020F0502020204030204" pitchFamily="34" charset="0"/>
              </a:rPr>
              <a:t>Intentional homicide rate (UNODC, 2025) : </a:t>
            </a:r>
            <a:r>
              <a:rPr lang="en-US" altLang="ja-JP" sz="2400" dirty="0">
                <a:solidFill>
                  <a:schemeClr val="accent2"/>
                </a:solidFill>
                <a:latin typeface="Calibri" panose="020F0502020204030204" pitchFamily="34" charset="0"/>
                <a:ea typeface="Calibri" panose="020F0502020204030204" pitchFamily="34" charset="0"/>
                <a:cs typeface="Calibri" panose="020F0502020204030204" pitchFamily="34" charset="0"/>
              </a:rPr>
              <a:t>General public safety, especially in relation to traditional violent cargo theft</a:t>
            </a:r>
            <a:endParaRPr lang="en-US" altLang="ja-JP" sz="220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テキスト ボックス 13">
            <a:extLst>
              <a:ext uri="{FF2B5EF4-FFF2-40B4-BE49-F238E27FC236}">
                <a16:creationId xmlns:a16="http://schemas.microsoft.com/office/drawing/2014/main" id="{B2918E76-E783-9C4D-1621-E2086D36E3F6}"/>
              </a:ext>
            </a:extLst>
          </p:cNvPr>
          <p:cNvSpPr txBox="1"/>
          <p:nvPr/>
        </p:nvSpPr>
        <p:spPr>
          <a:xfrm>
            <a:off x="566866" y="5115882"/>
            <a:ext cx="10688155" cy="830997"/>
          </a:xfrm>
          <a:prstGeom prst="rect">
            <a:avLst/>
          </a:prstGeom>
          <a:noFill/>
        </p:spPr>
        <p:txBody>
          <a:bodyPr wrap="square">
            <a:spAutoFit/>
          </a:bodyPr>
          <a:lstStyle/>
          <a:p>
            <a:pPr marL="342900" indent="-342900">
              <a:buFont typeface="Arial" panose="020B0604020202020204" pitchFamily="34" charset="0"/>
              <a:buChar char="•"/>
            </a:pPr>
            <a:r>
              <a:rPr lang="en-US" altLang="ja-JP" sz="2400" dirty="0">
                <a:latin typeface="Calibri" panose="020F0502020204030204" pitchFamily="34" charset="0"/>
                <a:ea typeface="Calibri" panose="020F0502020204030204" pitchFamily="34" charset="0"/>
                <a:cs typeface="Calibri" panose="020F0502020204030204" pitchFamily="34" charset="0"/>
              </a:rPr>
              <a:t>Criminal Networks score (GOCI, 2023) : </a:t>
            </a:r>
            <a:r>
              <a:rPr lang="en-US" altLang="ja-JP" sz="2400" dirty="0">
                <a:solidFill>
                  <a:schemeClr val="accent2"/>
                </a:solidFill>
                <a:latin typeface="Calibri" panose="020F0502020204030204" pitchFamily="34" charset="0"/>
                <a:ea typeface="Calibri" panose="020F0502020204030204" pitchFamily="34" charset="0"/>
                <a:cs typeface="Calibri" panose="020F0502020204030204" pitchFamily="34" charset="0"/>
              </a:rPr>
              <a:t>General public safety, especially related to “strategic cargo theft”   </a:t>
            </a:r>
            <a:endParaRPr lang="en-US" altLang="ja-JP" sz="220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8D02A4FB-D4C3-5064-48F9-37AEB3654FA0}"/>
                  </a:ext>
                </a:extLst>
              </p:cNvPr>
              <p:cNvSpPr txBox="1"/>
              <p:nvPr/>
            </p:nvSpPr>
            <p:spPr>
              <a:xfrm>
                <a:off x="7891084" y="2587478"/>
                <a:ext cx="354385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m:t>
                      </m:r>
                      <m:r>
                        <a:rPr lang="ja-JP" altLang="en-US" sz="2000" i="1">
                          <a:latin typeface="Cambria Math" panose="02040503050406030204" pitchFamily="18" charset="0"/>
                        </a:rPr>
                        <m:t>𝛼</m:t>
                      </m:r>
                      <m:r>
                        <a:rPr kumimoji="1" lang="en-US" altLang="ja-JP" sz="2000" b="0" i="1" smtClean="0">
                          <a:latin typeface="Cambria Math" panose="02040503050406030204" pitchFamily="18" charset="0"/>
                        </a:rPr>
                        <m:t>=1,</m:t>
                      </m:r>
                      <m:r>
                        <a:rPr lang="el-GR" altLang="ja-JP" sz="2000" i="1">
                          <a:latin typeface="Cambria Math" panose="02040503050406030204" pitchFamily="18" charset="0"/>
                          <a:ea typeface="Cambria Math" panose="02040503050406030204" pitchFamily="18" charset="0"/>
                        </a:rPr>
                        <m:t>𝛽</m:t>
                      </m:r>
                      <m:r>
                        <a:rPr kumimoji="1" lang="en-US" altLang="ja-JP" sz="2000" b="0" i="1" smtClean="0">
                          <a:latin typeface="Cambria Math" panose="02040503050406030204" pitchFamily="18" charset="0"/>
                        </a:rPr>
                        <m:t>=0.5,</m:t>
                      </m:r>
                      <m:r>
                        <a:rPr lang="el-GR" altLang="ja-JP" sz="2000" i="1">
                          <a:latin typeface="Cambria Math" panose="02040503050406030204" pitchFamily="18" charset="0"/>
                          <a:ea typeface="Cambria Math" panose="02040503050406030204" pitchFamily="18" charset="0"/>
                        </a:rPr>
                        <m:t>𝛾</m:t>
                      </m:r>
                      <m:r>
                        <a:rPr kumimoji="1" lang="en-US" altLang="ja-JP" sz="2000" b="0" i="1" smtClean="0">
                          <a:latin typeface="Cambria Math" panose="02040503050406030204" pitchFamily="18" charset="0"/>
                        </a:rPr>
                        <m:t>=0.5, </m:t>
                      </m:r>
                      <m:r>
                        <a:rPr lang="ja-JP" altLang="en-US" sz="2000" i="1">
                          <a:latin typeface="Cambria Math" panose="02040503050406030204" pitchFamily="18" charset="0"/>
                        </a:rPr>
                        <m:t>𝛿</m:t>
                      </m:r>
                      <m:r>
                        <a:rPr lang="en-US" altLang="ja-JP" sz="2000" b="0" i="1" smtClean="0">
                          <a:latin typeface="Cambria Math" panose="02040503050406030204" pitchFamily="18" charset="0"/>
                        </a:rPr>
                        <m:t>=0</m:t>
                      </m:r>
                      <m:r>
                        <a:rPr kumimoji="1" lang="en-US" altLang="ja-JP" sz="2000" b="0" i="1" smtClean="0">
                          <a:latin typeface="Cambria Math" panose="02040503050406030204" pitchFamily="18" charset="0"/>
                        </a:rPr>
                        <m:t>) </m:t>
                      </m:r>
                    </m:oMath>
                  </m:oMathPara>
                </a14:m>
                <a:endParaRPr kumimoji="1" lang="ja-JP" altLang="en-US" sz="2000" dirty="0"/>
              </a:p>
            </p:txBody>
          </p:sp>
        </mc:Choice>
        <mc:Fallback xmlns="">
          <p:sp>
            <p:nvSpPr>
              <p:cNvPr id="15" name="テキスト ボックス 14">
                <a:extLst>
                  <a:ext uri="{FF2B5EF4-FFF2-40B4-BE49-F238E27FC236}">
                    <a16:creationId xmlns:a16="http://schemas.microsoft.com/office/drawing/2014/main" id="{8D02A4FB-D4C3-5064-48F9-37AEB3654FA0}"/>
                  </a:ext>
                </a:extLst>
              </p:cNvPr>
              <p:cNvSpPr txBox="1">
                <a:spLocks noRot="1" noChangeAspect="1" noMove="1" noResize="1" noEditPoints="1" noAdjustHandles="1" noChangeArrowheads="1" noChangeShapeType="1" noTextEdit="1"/>
              </p:cNvSpPr>
              <p:nvPr/>
            </p:nvSpPr>
            <p:spPr>
              <a:xfrm>
                <a:off x="7891084" y="2587478"/>
                <a:ext cx="3543855" cy="307777"/>
              </a:xfrm>
              <a:prstGeom prst="rect">
                <a:avLst/>
              </a:prstGeom>
              <a:blipFill>
                <a:blip r:embed="rId6"/>
                <a:stretch>
                  <a:fillRect l="-1890" t="-1961" r="-172" b="-33333"/>
                </a:stretch>
              </a:blipFill>
            </p:spPr>
            <p:txBody>
              <a:bodyPr/>
              <a:lstStyle/>
              <a:p>
                <a:r>
                  <a:rPr lang="ja-JP" altLang="en-US">
                    <a:noFill/>
                  </a:rPr>
                  <a:t> </a:t>
                </a:r>
              </a:p>
            </p:txBody>
          </p:sp>
        </mc:Fallback>
      </mc:AlternateContent>
      <p:cxnSp>
        <p:nvCxnSpPr>
          <p:cNvPr id="16" name="直線コネクタ 15">
            <a:extLst>
              <a:ext uri="{FF2B5EF4-FFF2-40B4-BE49-F238E27FC236}">
                <a16:creationId xmlns:a16="http://schemas.microsoft.com/office/drawing/2014/main" id="{DA151FC3-5365-F6EA-BD57-530E4D523466}"/>
              </a:ext>
            </a:extLst>
          </p:cNvPr>
          <p:cNvCxnSpPr>
            <a:cxnSpLocks/>
          </p:cNvCxnSpPr>
          <p:nvPr/>
        </p:nvCxnSpPr>
        <p:spPr>
          <a:xfrm>
            <a:off x="881865" y="3018770"/>
            <a:ext cx="1040525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65CA8702-E366-C211-40D0-BC15CF92CCD8}"/>
              </a:ext>
            </a:extLst>
          </p:cNvPr>
          <p:cNvSpPr txBox="1"/>
          <p:nvPr/>
        </p:nvSpPr>
        <p:spPr>
          <a:xfrm>
            <a:off x="881865" y="5973614"/>
            <a:ext cx="10688155" cy="769441"/>
          </a:xfrm>
          <a:prstGeom prst="rect">
            <a:avLst/>
          </a:prstGeom>
          <a:noFill/>
        </p:spPr>
        <p:txBody>
          <a:bodyPr wrap="square">
            <a:spAutoFit/>
          </a:bodyPr>
          <a:lstStyle/>
          <a:p>
            <a:r>
              <a:rPr lang="en-US" altLang="ja-JP" sz="2200" dirty="0">
                <a:latin typeface="Calibri" panose="020F0502020204030204" pitchFamily="34" charset="0"/>
                <a:ea typeface="Calibri" panose="020F0502020204030204" pitchFamily="34" charset="0"/>
                <a:cs typeface="Calibri" panose="020F0502020204030204" pitchFamily="34" charset="0"/>
              </a:rPr>
              <a:t>These variables are selected based on previous studies on the determinants of cargo theft risk (e.g., Liang et al., 2022) </a:t>
            </a:r>
          </a:p>
        </p:txBody>
      </p:sp>
      <p:sp>
        <p:nvSpPr>
          <p:cNvPr id="2" name="スライド番号プレースホルダー 6">
            <a:extLst>
              <a:ext uri="{FF2B5EF4-FFF2-40B4-BE49-F238E27FC236}">
                <a16:creationId xmlns:a16="http://schemas.microsoft.com/office/drawing/2014/main" id="{B1D17BDD-C7A9-576E-1DB8-863CF23A48B1}"/>
              </a:ext>
            </a:extLst>
          </p:cNvPr>
          <p:cNvSpPr>
            <a:spLocks noGrp="1"/>
          </p:cNvSpPr>
          <p:nvPr>
            <p:ph type="sldNum" sz="quarter" idx="12"/>
          </p:nvPr>
        </p:nvSpPr>
        <p:spPr>
          <a:xfrm>
            <a:off x="9305350" y="6358334"/>
            <a:ext cx="2743200" cy="365125"/>
          </a:xfrm>
        </p:spPr>
        <p:txBody>
          <a:bodyPr/>
          <a:lstStyle/>
          <a:p>
            <a:fld id="{06B91B22-E78C-4FFC-92A1-3DDA5B3A2218}" type="slidenum">
              <a:rPr kumimoji="1" lang="ja-JP" altLang="en-US" smtClean="0"/>
              <a:t>7</a:t>
            </a:fld>
            <a:endParaRPr kumimoji="1" lang="ja-JP" altLang="en-US" dirty="0"/>
          </a:p>
        </p:txBody>
      </p:sp>
    </p:spTree>
    <p:extLst>
      <p:ext uri="{BB962C8B-B14F-4D97-AF65-F5344CB8AC3E}">
        <p14:creationId xmlns:p14="http://schemas.microsoft.com/office/powerpoint/2010/main" val="394533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5FDEE-EF89-A9D0-0BF8-A6D3AE641D7B}"/>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CB3CF3FF-7740-F5AE-9C8C-3B44D55D01E2}"/>
              </a:ext>
            </a:extLst>
          </p:cNvPr>
          <p:cNvSpPr/>
          <p:nvPr/>
        </p:nvSpPr>
        <p:spPr>
          <a:xfrm>
            <a:off x="0" y="0"/>
            <a:ext cx="12192000" cy="814575"/>
          </a:xfrm>
          <a:prstGeom prst="rect">
            <a:avLst/>
          </a:prstGeom>
          <a:blipFill>
            <a:blip r:embed="rId3"/>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06382A8F-F289-BD4D-C097-0F83F6F0F8DF}"/>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F7950EB8-3C5F-DD60-69DC-79BB135953E7}"/>
              </a:ext>
            </a:extLst>
          </p:cNvPr>
          <p:cNvSpPr txBox="1">
            <a:spLocks/>
          </p:cNvSpPr>
          <p:nvPr/>
        </p:nvSpPr>
        <p:spPr>
          <a:xfrm>
            <a:off x="125189" y="64134"/>
            <a:ext cx="12066811"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Methodology: </a:t>
            </a:r>
            <a:r>
              <a:rPr lang="en-US" altLang="ja-JP" sz="3200" b="1" i="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Data used in this study</a:t>
            </a:r>
            <a:endParaRPr lang="ja-JP" altLang="en-US" sz="3200" b="1" i="1"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8" name="テキスト ボックス 7">
            <a:extLst>
              <a:ext uri="{FF2B5EF4-FFF2-40B4-BE49-F238E27FC236}">
                <a16:creationId xmlns:a16="http://schemas.microsoft.com/office/drawing/2014/main" id="{6B1E3178-E37F-34C2-740E-47BAF1DFF1FA}"/>
              </a:ext>
            </a:extLst>
          </p:cNvPr>
          <p:cNvSpPr txBox="1"/>
          <p:nvPr/>
        </p:nvSpPr>
        <p:spPr>
          <a:xfrm>
            <a:off x="125188" y="922683"/>
            <a:ext cx="11609611" cy="954107"/>
          </a:xfrm>
          <a:prstGeom prst="rect">
            <a:avLst/>
          </a:prstGeom>
          <a:noFill/>
        </p:spPr>
        <p:txBody>
          <a:bodyPr wrap="square">
            <a:spAutoFit/>
          </a:bodyPr>
          <a:lstStyle/>
          <a:p>
            <a:pPr marL="342900" indent="-342900">
              <a:buFont typeface="Arial" panose="020B0604020202020204" pitchFamily="34" charset="0"/>
              <a:buChar char="•"/>
            </a:pPr>
            <a:r>
              <a:rPr lang="en-US" altLang="ja-JP" sz="2800" dirty="0">
                <a:latin typeface="Calibri" panose="020F0502020204030204" pitchFamily="34" charset="0"/>
                <a:ea typeface="Calibri" panose="020F0502020204030204" pitchFamily="34" charset="0"/>
                <a:cs typeface="Calibri" panose="020F0502020204030204" pitchFamily="34" charset="0"/>
              </a:rPr>
              <a:t>Inter-Country Input-Output (ICIO) Tables (OECD, 2023) 2005 and 2019</a:t>
            </a:r>
            <a:br>
              <a:rPr lang="en-US" altLang="ja-JP" sz="2800" dirty="0">
                <a:latin typeface="Calibri" panose="020F0502020204030204" pitchFamily="34" charset="0"/>
                <a:ea typeface="Calibri" panose="020F0502020204030204" pitchFamily="34" charset="0"/>
                <a:cs typeface="Calibri" panose="020F0502020204030204" pitchFamily="34" charset="0"/>
              </a:rPr>
            </a:br>
            <a:r>
              <a:rPr lang="en-US" altLang="ja-JP" sz="2800" dirty="0">
                <a:latin typeface="Calibri" panose="020F0502020204030204" pitchFamily="34" charset="0"/>
                <a:ea typeface="Calibri" panose="020F0502020204030204" pitchFamily="34" charset="0"/>
                <a:cs typeface="Calibri" panose="020F0502020204030204" pitchFamily="34" charset="0"/>
              </a:rPr>
              <a:t>Coverage: 76 countries and 45 sectors</a:t>
            </a:r>
          </a:p>
        </p:txBody>
      </p:sp>
      <p:sp>
        <p:nvSpPr>
          <p:cNvPr id="13" name="テキスト ボックス 12">
            <a:extLst>
              <a:ext uri="{FF2B5EF4-FFF2-40B4-BE49-F238E27FC236}">
                <a16:creationId xmlns:a16="http://schemas.microsoft.com/office/drawing/2014/main" id="{A9111058-5F4D-D6C4-E247-C03F4358E2DF}"/>
              </a:ext>
            </a:extLst>
          </p:cNvPr>
          <p:cNvSpPr txBox="1"/>
          <p:nvPr/>
        </p:nvSpPr>
        <p:spPr>
          <a:xfrm>
            <a:off x="125188" y="1861788"/>
            <a:ext cx="11514361" cy="523220"/>
          </a:xfrm>
          <a:prstGeom prst="rect">
            <a:avLst/>
          </a:prstGeom>
          <a:noFill/>
        </p:spPr>
        <p:txBody>
          <a:bodyPr wrap="square">
            <a:spAutoFit/>
          </a:bodyPr>
          <a:lstStyle/>
          <a:p>
            <a:pPr marL="342900" indent="-342900">
              <a:buFont typeface="Arial" panose="020B0604020202020204" pitchFamily="34" charset="0"/>
              <a:buChar char="•"/>
            </a:pPr>
            <a:r>
              <a:rPr lang="en-US" altLang="ja-JP" sz="2800" dirty="0">
                <a:latin typeface="Calibri" panose="020F0502020204030204" pitchFamily="34" charset="0"/>
                <a:ea typeface="Calibri" panose="020F0502020204030204" pitchFamily="34" charset="0"/>
                <a:cs typeface="Calibri" panose="020F0502020204030204" pitchFamily="34" charset="0"/>
              </a:rPr>
              <a:t>Harmonized supply tables (OECD, 2023): margin rate by country and sector</a:t>
            </a:r>
          </a:p>
        </p:txBody>
      </p:sp>
      <p:sp>
        <p:nvSpPr>
          <p:cNvPr id="15" name="テキスト ボックス 14">
            <a:extLst>
              <a:ext uri="{FF2B5EF4-FFF2-40B4-BE49-F238E27FC236}">
                <a16:creationId xmlns:a16="http://schemas.microsoft.com/office/drawing/2014/main" id="{988FC953-5241-085D-CB4D-47C16BC76B79}"/>
              </a:ext>
            </a:extLst>
          </p:cNvPr>
          <p:cNvSpPr txBox="1"/>
          <p:nvPr/>
        </p:nvSpPr>
        <p:spPr>
          <a:xfrm>
            <a:off x="191864" y="4119734"/>
            <a:ext cx="7803356" cy="2556982"/>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n-US" altLang="ja-JP" sz="2800" dirty="0">
                <a:latin typeface="Calibri" panose="020F0502020204030204" pitchFamily="34" charset="0"/>
                <a:ea typeface="Calibri" panose="020F0502020204030204" pitchFamily="34" charset="0"/>
                <a:cs typeface="Calibri" panose="020F0502020204030204" pitchFamily="34" charset="0"/>
              </a:rPr>
              <a:t>Logistics performance score (World Bank, 2023)</a:t>
            </a:r>
          </a:p>
          <a:p>
            <a:pPr marL="285750" indent="-285750">
              <a:lnSpc>
                <a:spcPct val="200000"/>
              </a:lnSpc>
              <a:buFont typeface="Arial" panose="020B0604020202020204" pitchFamily="34" charset="0"/>
              <a:buChar char="•"/>
            </a:pPr>
            <a:r>
              <a:rPr lang="en-US" altLang="ja-JP" sz="2800" dirty="0">
                <a:latin typeface="Calibri" panose="020F0502020204030204" pitchFamily="34" charset="0"/>
                <a:ea typeface="Calibri" panose="020F0502020204030204" pitchFamily="34" charset="0"/>
                <a:cs typeface="Calibri" panose="020F0502020204030204" pitchFamily="34" charset="0"/>
              </a:rPr>
              <a:t>Intentional homicide rate (UNODC, 2025)</a:t>
            </a:r>
          </a:p>
          <a:p>
            <a:pPr marL="285750" indent="-285750">
              <a:lnSpc>
                <a:spcPct val="200000"/>
              </a:lnSpc>
              <a:buFont typeface="Arial" panose="020B0604020202020204" pitchFamily="34" charset="0"/>
              <a:buChar char="•"/>
            </a:pPr>
            <a:r>
              <a:rPr lang="en-US" altLang="ja-JP" sz="2800" dirty="0">
                <a:latin typeface="Calibri" panose="020F0502020204030204" pitchFamily="34" charset="0"/>
                <a:ea typeface="Calibri" panose="020F0502020204030204" pitchFamily="34" charset="0"/>
                <a:cs typeface="Calibri" panose="020F0502020204030204" pitchFamily="34" charset="0"/>
              </a:rPr>
              <a:t>Criminal network indicator (GOCI, 2023)</a:t>
            </a:r>
          </a:p>
        </p:txBody>
      </p:sp>
      <p:sp>
        <p:nvSpPr>
          <p:cNvPr id="16" name="テキスト ボックス 15">
            <a:extLst>
              <a:ext uri="{FF2B5EF4-FFF2-40B4-BE49-F238E27FC236}">
                <a16:creationId xmlns:a16="http://schemas.microsoft.com/office/drawing/2014/main" id="{B7FD8A64-7304-DD1E-20C0-4A016E898C88}"/>
              </a:ext>
            </a:extLst>
          </p:cNvPr>
          <p:cNvSpPr txBox="1"/>
          <p:nvPr/>
        </p:nvSpPr>
        <p:spPr>
          <a:xfrm>
            <a:off x="353788" y="2489981"/>
            <a:ext cx="11609612" cy="1107996"/>
          </a:xfrm>
          <a:prstGeom prst="rect">
            <a:avLst/>
          </a:prstGeom>
          <a:noFill/>
        </p:spPr>
        <p:txBody>
          <a:bodyPr wrap="square">
            <a:spAutoFit/>
          </a:bodyPr>
          <a:lstStyle/>
          <a:p>
            <a:r>
              <a:rPr lang="en-US" altLang="ja-JP" sz="2200" b="1" i="1" dirty="0">
                <a:latin typeface="Calibri" panose="020F0502020204030204" pitchFamily="34" charset="0"/>
                <a:ea typeface="Calibri" panose="020F0502020204030204" pitchFamily="34" charset="0"/>
                <a:cs typeface="Calibri" panose="020F0502020204030204" pitchFamily="34" charset="0"/>
              </a:rPr>
              <a:t>12 sectors subject to cargo theft: </a:t>
            </a:r>
            <a:r>
              <a:rPr lang="en-US" altLang="ja-JP" sz="2200" dirty="0">
                <a:latin typeface="Calibri" panose="020F0502020204030204" pitchFamily="34" charset="0"/>
                <a:ea typeface="Calibri" panose="020F0502020204030204" pitchFamily="34" charset="0"/>
                <a:cs typeface="Calibri" panose="020F0502020204030204" pitchFamily="34" charset="0"/>
              </a:rPr>
              <a:t>Agriculture, Food products, Mining (energy), Mining (non-energy), Textiles, Refined petroleum products, Pharmaceuticals, Basic metals, Computers and  electronics, Electrical equipment, Motor vehicles, and Manufacturing </a:t>
            </a:r>
            <a:r>
              <a:rPr lang="en-US" altLang="ja-JP" sz="2200" dirty="0" err="1">
                <a:latin typeface="Calibri" panose="020F0502020204030204" pitchFamily="34" charset="0"/>
                <a:ea typeface="Calibri" panose="020F0502020204030204" pitchFamily="34" charset="0"/>
                <a:cs typeface="Calibri" panose="020F0502020204030204" pitchFamily="34" charset="0"/>
              </a:rPr>
              <a:t>n.e.c.</a:t>
            </a:r>
            <a:endParaRPr lang="en-US" altLang="ja-JP" sz="2200" dirty="0">
              <a:latin typeface="Calibri" panose="020F0502020204030204" pitchFamily="34" charset="0"/>
              <a:ea typeface="Calibri" panose="020F0502020204030204" pitchFamily="34" charset="0"/>
              <a:cs typeface="Calibri" panose="020F0502020204030204" pitchFamily="34" charset="0"/>
            </a:endParaRPr>
          </a:p>
        </p:txBody>
      </p:sp>
      <p:cxnSp>
        <p:nvCxnSpPr>
          <p:cNvPr id="19" name="直線コネクタ 18">
            <a:extLst>
              <a:ext uri="{FF2B5EF4-FFF2-40B4-BE49-F238E27FC236}">
                <a16:creationId xmlns:a16="http://schemas.microsoft.com/office/drawing/2014/main" id="{5E349C0C-7AF7-7538-8DCD-85C87AA52CED}"/>
              </a:ext>
            </a:extLst>
          </p:cNvPr>
          <p:cNvCxnSpPr>
            <a:cxnSpLocks/>
          </p:cNvCxnSpPr>
          <p:nvPr/>
        </p:nvCxnSpPr>
        <p:spPr>
          <a:xfrm>
            <a:off x="191864" y="3702950"/>
            <a:ext cx="111809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6">
            <a:extLst>
              <a:ext uri="{FF2B5EF4-FFF2-40B4-BE49-F238E27FC236}">
                <a16:creationId xmlns:a16="http://schemas.microsoft.com/office/drawing/2014/main" id="{046EFF54-D792-1A3C-1F60-FE48E19AF335}"/>
              </a:ext>
            </a:extLst>
          </p:cNvPr>
          <p:cNvSpPr>
            <a:spLocks noGrp="1"/>
          </p:cNvSpPr>
          <p:nvPr>
            <p:ph type="sldNum" sz="quarter" idx="12"/>
          </p:nvPr>
        </p:nvSpPr>
        <p:spPr>
          <a:xfrm>
            <a:off x="9323612" y="6374490"/>
            <a:ext cx="2743200" cy="365125"/>
          </a:xfrm>
        </p:spPr>
        <p:txBody>
          <a:bodyPr/>
          <a:lstStyle/>
          <a:p>
            <a:fld id="{06B91B22-E78C-4FFC-92A1-3DDA5B3A2218}" type="slidenum">
              <a:rPr kumimoji="1" lang="ja-JP" altLang="en-US" smtClean="0"/>
              <a:t>8</a:t>
            </a:fld>
            <a:endParaRPr kumimoji="1" lang="ja-JP" altLang="en-US" dirty="0"/>
          </a:p>
        </p:txBody>
      </p:sp>
      <p:sp>
        <p:nvSpPr>
          <p:cNvPr id="5" name="テキスト ボックス 4">
            <a:extLst>
              <a:ext uri="{FF2B5EF4-FFF2-40B4-BE49-F238E27FC236}">
                <a16:creationId xmlns:a16="http://schemas.microsoft.com/office/drawing/2014/main" id="{04A8D682-917C-8A8C-23A0-B0692658F4EB}"/>
              </a:ext>
            </a:extLst>
          </p:cNvPr>
          <p:cNvSpPr txBox="1"/>
          <p:nvPr/>
        </p:nvSpPr>
        <p:spPr>
          <a:xfrm>
            <a:off x="472168" y="3506479"/>
            <a:ext cx="3456642" cy="833433"/>
          </a:xfrm>
          <a:prstGeom prst="rect">
            <a:avLst/>
          </a:prstGeom>
          <a:noFill/>
        </p:spPr>
        <p:txBody>
          <a:bodyPr wrap="square">
            <a:spAutoFit/>
          </a:bodyPr>
          <a:lstStyle/>
          <a:p>
            <a:pPr>
              <a:lnSpc>
                <a:spcPct val="200000"/>
              </a:lnSpc>
            </a:pPr>
            <a:r>
              <a:rPr lang="en-US" altLang="ja-JP" sz="2800" dirty="0">
                <a:latin typeface="Calibri" panose="020F0502020204030204" pitchFamily="34" charset="0"/>
                <a:ea typeface="Calibri" panose="020F0502020204030204" pitchFamily="34" charset="0"/>
                <a:cs typeface="Calibri" panose="020F0502020204030204" pitchFamily="34" charset="0"/>
              </a:rPr>
              <a:t>Cargo theft risk index</a:t>
            </a:r>
          </a:p>
        </p:txBody>
      </p:sp>
    </p:spTree>
    <p:extLst>
      <p:ext uri="{BB962C8B-B14F-4D97-AF65-F5344CB8AC3E}">
        <p14:creationId xmlns:p14="http://schemas.microsoft.com/office/powerpoint/2010/main" val="2247699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02B67-9199-F3C3-F717-BAA3E8A58B5A}"/>
            </a:ext>
          </a:extLst>
        </p:cNvPr>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61F5A17-00D4-37A6-CFBC-EFC1DE5376EC}"/>
              </a:ext>
            </a:extLst>
          </p:cNvPr>
          <p:cNvSpPr/>
          <p:nvPr/>
        </p:nvSpPr>
        <p:spPr>
          <a:xfrm>
            <a:off x="261599" y="1977546"/>
            <a:ext cx="11668801" cy="954106"/>
          </a:xfrm>
          <a:prstGeom prst="roundRect">
            <a:avLst/>
          </a:prstGeom>
          <a:solidFill>
            <a:srgbClr val="FFF5F2"/>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7321AB52-DDCC-B051-5518-A21D703C04AF}"/>
              </a:ext>
            </a:extLst>
          </p:cNvPr>
          <p:cNvSpPr/>
          <p:nvPr/>
        </p:nvSpPr>
        <p:spPr>
          <a:xfrm>
            <a:off x="0" y="0"/>
            <a:ext cx="12192000" cy="814575"/>
          </a:xfrm>
          <a:prstGeom prst="rect">
            <a:avLst/>
          </a:prstGeom>
          <a:blipFill>
            <a:blip r:embed="rId3"/>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B2E341A-6C22-AFFA-F361-E891A85A0283}"/>
              </a:ext>
            </a:extLst>
          </p:cNvPr>
          <p:cNvSpPr/>
          <p:nvPr/>
        </p:nvSpPr>
        <p:spPr>
          <a:xfrm>
            <a:off x="0" y="677495"/>
            <a:ext cx="12192000" cy="7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1A7B05-2A48-50DB-4D99-CE206FB1A62D}"/>
              </a:ext>
            </a:extLst>
          </p:cNvPr>
          <p:cNvSpPr txBox="1"/>
          <p:nvPr/>
        </p:nvSpPr>
        <p:spPr>
          <a:xfrm>
            <a:off x="125187" y="999970"/>
            <a:ext cx="12191999" cy="954107"/>
          </a:xfrm>
          <a:prstGeom prst="rect">
            <a:avLst/>
          </a:prstGeom>
          <a:noFill/>
        </p:spPr>
        <p:txBody>
          <a:bodyPr wrap="square">
            <a:spAutoFit/>
          </a:bodyPr>
          <a:lstStyle/>
          <a:p>
            <a:pPr marL="457200" indent="-457200">
              <a:buFont typeface="Wingdings" panose="05000000000000000000" pitchFamily="2" charset="2"/>
              <a:buChar char="ü"/>
            </a:pPr>
            <a:r>
              <a:rPr lang="en-US" altLang="ja-JP" sz="2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Countries with </a:t>
            </a:r>
            <a:r>
              <a:rPr lang="en-US" altLang="ja-JP" sz="2800" b="1" i="1" dirty="0">
                <a:solidFill>
                  <a:schemeClr val="accent2"/>
                </a:solidFill>
                <a:latin typeface="Calibri" panose="020F0502020204030204" pitchFamily="34" charset="0"/>
                <a:ea typeface="Calibri" panose="020F0502020204030204" pitchFamily="34" charset="0"/>
                <a:cs typeface="Calibri" panose="020F0502020204030204" pitchFamily="34" charset="0"/>
              </a:rPr>
              <a:t>relatively high risk </a:t>
            </a:r>
            <a:r>
              <a:rPr lang="en-US" altLang="ja-JP" sz="2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are concentrated primarily </a:t>
            </a:r>
            <a:br>
              <a:rPr lang="en-US" altLang="ja-JP" sz="2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br>
            <a:r>
              <a:rPr lang="en-US" altLang="ja-JP" sz="2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in Africa and South America for both years.</a:t>
            </a:r>
            <a:endParaRPr lang="ja-JP" altLang="en-US" sz="2600" dirty="0"/>
          </a:p>
        </p:txBody>
      </p:sp>
      <p:sp>
        <p:nvSpPr>
          <p:cNvPr id="2" name="タイトル 1">
            <a:extLst>
              <a:ext uri="{FF2B5EF4-FFF2-40B4-BE49-F238E27FC236}">
                <a16:creationId xmlns:a16="http://schemas.microsoft.com/office/drawing/2014/main" id="{117993B7-A2A8-A8F1-EC28-43F84CCF741A}"/>
              </a:ext>
            </a:extLst>
          </p:cNvPr>
          <p:cNvSpPr txBox="1">
            <a:spLocks/>
          </p:cNvSpPr>
          <p:nvPr/>
        </p:nvSpPr>
        <p:spPr>
          <a:xfrm>
            <a:off x="125189" y="64134"/>
            <a:ext cx="12066811" cy="685278"/>
          </a:xfrm>
          <a:prstGeom prst="rect">
            <a:avLst/>
          </a:prstGeom>
          <a:no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Results: </a:t>
            </a:r>
            <a:r>
              <a:rPr lang="en-US" altLang="ja-JP" sz="3200" b="1" i="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Cargo theft risk index </a:t>
            </a:r>
            <a:endParaRPr lang="ja-JP" altLang="en-US" sz="3200" b="1" i="1"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5" name="テキスト ボックス 4">
            <a:extLst>
              <a:ext uri="{FF2B5EF4-FFF2-40B4-BE49-F238E27FC236}">
                <a16:creationId xmlns:a16="http://schemas.microsoft.com/office/drawing/2014/main" id="{2BAB1D00-E3FD-AB62-6A73-9FD1AC1460C2}"/>
              </a:ext>
            </a:extLst>
          </p:cNvPr>
          <p:cNvSpPr txBox="1"/>
          <p:nvPr/>
        </p:nvSpPr>
        <p:spPr>
          <a:xfrm>
            <a:off x="125185" y="3195696"/>
            <a:ext cx="12191999" cy="523220"/>
          </a:xfrm>
          <a:prstGeom prst="rect">
            <a:avLst/>
          </a:prstGeom>
          <a:noFill/>
        </p:spPr>
        <p:txBody>
          <a:bodyPr wrap="square">
            <a:spAutoFit/>
          </a:bodyPr>
          <a:lstStyle/>
          <a:p>
            <a:pPr marL="457200" indent="-457200">
              <a:buClr>
                <a:schemeClr val="tx1"/>
              </a:buClr>
              <a:buFont typeface="Wingdings" panose="05000000000000000000" pitchFamily="2" charset="2"/>
              <a:buChar char="ü"/>
            </a:pPr>
            <a:r>
              <a:rPr lang="en-US" altLang="ja-JP" sz="2800" b="1" i="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Significant improvements</a:t>
            </a:r>
            <a:r>
              <a:rPr lang="en-US" altLang="ja-JP" sz="2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are observed mainly in Eastern Europe and Asia.</a:t>
            </a:r>
            <a:endParaRPr lang="ja-JP" altLang="en-US" sz="2600" dirty="0"/>
          </a:p>
        </p:txBody>
      </p:sp>
      <p:cxnSp>
        <p:nvCxnSpPr>
          <p:cNvPr id="6" name="直線コネクタ 5">
            <a:extLst>
              <a:ext uri="{FF2B5EF4-FFF2-40B4-BE49-F238E27FC236}">
                <a16:creationId xmlns:a16="http://schemas.microsoft.com/office/drawing/2014/main" id="{899265A4-9C02-8565-C267-0A59F1B2BCA1}"/>
              </a:ext>
            </a:extLst>
          </p:cNvPr>
          <p:cNvCxnSpPr>
            <a:cxnSpLocks/>
          </p:cNvCxnSpPr>
          <p:nvPr/>
        </p:nvCxnSpPr>
        <p:spPr>
          <a:xfrm>
            <a:off x="447505" y="3155517"/>
            <a:ext cx="111809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A4BCF22D-8993-93C7-71D1-C50788C05311}"/>
              </a:ext>
            </a:extLst>
          </p:cNvPr>
          <p:cNvSpPr txBox="1"/>
          <p:nvPr/>
        </p:nvSpPr>
        <p:spPr>
          <a:xfrm>
            <a:off x="459255" y="2039101"/>
            <a:ext cx="11169236" cy="830997"/>
          </a:xfrm>
          <a:prstGeom prst="rect">
            <a:avLst/>
          </a:prstGeom>
          <a:noFill/>
        </p:spPr>
        <p:txBody>
          <a:bodyPr wrap="square">
            <a:spAutoFit/>
          </a:bodyPr>
          <a:lstStyle/>
          <a:p>
            <a:r>
              <a:rPr lang="en-US" altLang="ja-JP" sz="24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Top 10 countries in 2019</a:t>
            </a: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Colombia (97), Mexico (96), Nigeria (96), Cameroon (92), Myanmar (92), Peru (91), South Africa (89), Russia (88), Brazil (87), and Pakistan (86)</a:t>
            </a:r>
            <a:endParaRPr lang="ja-JP" altLang="en-US" sz="2400" dirty="0"/>
          </a:p>
        </p:txBody>
      </p:sp>
      <p:sp>
        <p:nvSpPr>
          <p:cNvPr id="10" name="四角形: 角を丸くする 9">
            <a:extLst>
              <a:ext uri="{FF2B5EF4-FFF2-40B4-BE49-F238E27FC236}">
                <a16:creationId xmlns:a16="http://schemas.microsoft.com/office/drawing/2014/main" id="{6F281AD3-4439-1372-7C2D-E63CDDA60866}"/>
              </a:ext>
            </a:extLst>
          </p:cNvPr>
          <p:cNvSpPr/>
          <p:nvPr/>
        </p:nvSpPr>
        <p:spPr>
          <a:xfrm>
            <a:off x="277678" y="3759094"/>
            <a:ext cx="11668801" cy="954106"/>
          </a:xfrm>
          <a:prstGeom prst="roundRect">
            <a:avLst/>
          </a:prstGeom>
          <a:solidFill>
            <a:srgbClr val="FFF5F2"/>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3E7AED29-E250-7BC6-26A6-01248BF51C62}"/>
              </a:ext>
            </a:extLst>
          </p:cNvPr>
          <p:cNvSpPr txBox="1"/>
          <p:nvPr/>
        </p:nvSpPr>
        <p:spPr>
          <a:xfrm>
            <a:off x="459253" y="3820648"/>
            <a:ext cx="11523861" cy="830997"/>
          </a:xfrm>
          <a:prstGeom prst="rect">
            <a:avLst/>
          </a:prstGeom>
          <a:noFill/>
        </p:spPr>
        <p:txBody>
          <a:bodyPr wrap="square">
            <a:spAutoFit/>
          </a:bodyPr>
          <a:lstStyle/>
          <a:p>
            <a:r>
              <a:rPr lang="en-US" altLang="ja-JP" sz="24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Top 10 improvements</a:t>
            </a: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Estonia (-28), Lithuania (-27), Kazakhstan (-25), Poland (-21), </a:t>
            </a:r>
            <a:b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br>
            <a:r>
              <a:rPr lang="en-US" altLang="ja-JP" sz="2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Latvia (-21), Croatia (-18), Côte d'Ivoire (-16), China (-15), Belarus (-15), and Philippines (-14)</a:t>
            </a:r>
            <a:endParaRPr lang="ja-JP" altLang="en-US" sz="2400" dirty="0"/>
          </a:p>
        </p:txBody>
      </p:sp>
      <p:sp>
        <p:nvSpPr>
          <p:cNvPr id="8" name="テキスト ボックス 7">
            <a:extLst>
              <a:ext uri="{FF2B5EF4-FFF2-40B4-BE49-F238E27FC236}">
                <a16:creationId xmlns:a16="http://schemas.microsoft.com/office/drawing/2014/main" id="{DFCA0211-6314-DDC9-D1C9-0DDB1BE14A56}"/>
              </a:ext>
            </a:extLst>
          </p:cNvPr>
          <p:cNvSpPr txBox="1"/>
          <p:nvPr/>
        </p:nvSpPr>
        <p:spPr>
          <a:xfrm>
            <a:off x="406539" y="4851109"/>
            <a:ext cx="11523861" cy="800219"/>
          </a:xfrm>
          <a:prstGeom prst="rect">
            <a:avLst/>
          </a:prstGeom>
          <a:noFill/>
        </p:spPr>
        <p:txBody>
          <a:bodyPr wrap="square">
            <a:spAutoFit/>
          </a:bodyPr>
          <a:lstStyle/>
          <a:p>
            <a:pPr marL="342900" indent="-342900">
              <a:buFont typeface="Wingdings" panose="05000000000000000000" pitchFamily="2" charset="2"/>
              <a:buChar char="ü"/>
            </a:pPr>
            <a:r>
              <a:rPr lang="en-US" altLang="ja-JP" sz="22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Baltic states and Eastern Europe</a:t>
            </a:r>
            <a:r>
              <a:rPr lang="en-US" altLang="ja-JP" sz="22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r>
              <a:rPr lang="ja-JP" altLang="ja-JP" sz="2200" dirty="0">
                <a:latin typeface="Calibri" panose="020F0502020204030204" pitchFamily="34" charset="0"/>
                <a:cs typeface="Calibri" panose="020F0502020204030204" pitchFamily="34" charset="0"/>
              </a:rPr>
              <a:t>the resolution of instability following the post-Soviet transition</a:t>
            </a:r>
            <a:r>
              <a:rPr lang="ja-JP" altLang="en-US" sz="2200" dirty="0">
                <a:latin typeface="Calibri" panose="020F0502020204030204" pitchFamily="34" charset="0"/>
                <a:cs typeface="Calibri" panose="020F0502020204030204" pitchFamily="34" charset="0"/>
              </a:rPr>
              <a:t> </a:t>
            </a:r>
            <a:r>
              <a:rPr lang="en-US" altLang="ja-JP" sz="2200" dirty="0">
                <a:latin typeface="Calibri" panose="020F0502020204030204" pitchFamily="34" charset="0"/>
                <a:cs typeface="Calibri" panose="020F0502020204030204" pitchFamily="34" charset="0"/>
              </a:rPr>
              <a:t>and</a:t>
            </a:r>
            <a:r>
              <a:rPr lang="ja-JP" altLang="en-US" sz="2200" dirty="0">
                <a:latin typeface="Calibri" panose="020F0502020204030204" pitchFamily="34" charset="0"/>
                <a:cs typeface="Calibri" panose="020F0502020204030204" pitchFamily="34" charset="0"/>
              </a:rPr>
              <a:t> </a:t>
            </a:r>
            <a:r>
              <a:rPr lang="ja-JP" altLang="ja-JP" sz="2400" dirty="0">
                <a:latin typeface="Calibri" panose="020F0502020204030204" pitchFamily="34" charset="0"/>
                <a:cs typeface="Calibri" panose="020F0502020204030204" pitchFamily="34" charset="0"/>
              </a:rPr>
              <a:t>institutional reforms and economic growth associated with EU accession</a:t>
            </a:r>
            <a:r>
              <a:rPr lang="en-US" altLang="ja-JP" sz="22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ja-JP" altLang="en-US" sz="2200" dirty="0"/>
          </a:p>
        </p:txBody>
      </p:sp>
      <p:sp>
        <p:nvSpPr>
          <p:cNvPr id="14" name="テキスト ボックス 13">
            <a:extLst>
              <a:ext uri="{FF2B5EF4-FFF2-40B4-BE49-F238E27FC236}">
                <a16:creationId xmlns:a16="http://schemas.microsoft.com/office/drawing/2014/main" id="{B126BEEC-7D94-8F11-E0E9-D0A54371904E}"/>
              </a:ext>
            </a:extLst>
          </p:cNvPr>
          <p:cNvSpPr txBox="1"/>
          <p:nvPr/>
        </p:nvSpPr>
        <p:spPr>
          <a:xfrm>
            <a:off x="447505" y="5789237"/>
            <a:ext cx="11523861" cy="769441"/>
          </a:xfrm>
          <a:prstGeom prst="rect">
            <a:avLst/>
          </a:prstGeom>
          <a:noFill/>
        </p:spPr>
        <p:txBody>
          <a:bodyPr wrap="square">
            <a:spAutoFit/>
          </a:bodyPr>
          <a:lstStyle/>
          <a:p>
            <a:pPr marL="342900" indent="-342900">
              <a:buFont typeface="Wingdings" panose="05000000000000000000" pitchFamily="2" charset="2"/>
              <a:buChar char="ü"/>
            </a:pPr>
            <a:r>
              <a:rPr lang="en-US" altLang="ja-JP" sz="22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Asian countries</a:t>
            </a:r>
            <a:r>
              <a:rPr lang="en-US" altLang="ja-JP" sz="22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investment in logistics infrastructure driven by the promotion of </a:t>
            </a:r>
            <a:br>
              <a:rPr lang="en-US" altLang="ja-JP" sz="22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br>
            <a:r>
              <a:rPr lang="en-US" altLang="ja-JP" sz="22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export-oriented industrialization policies</a:t>
            </a:r>
            <a:endParaRPr lang="ja-JP" altLang="en-US" sz="2200" dirty="0"/>
          </a:p>
        </p:txBody>
      </p:sp>
      <p:sp>
        <p:nvSpPr>
          <p:cNvPr id="12" name="スライド番号プレースホルダー 6">
            <a:extLst>
              <a:ext uri="{FF2B5EF4-FFF2-40B4-BE49-F238E27FC236}">
                <a16:creationId xmlns:a16="http://schemas.microsoft.com/office/drawing/2014/main" id="{36C8B922-7C06-921E-F9E7-F3F23A197983}"/>
              </a:ext>
            </a:extLst>
          </p:cNvPr>
          <p:cNvSpPr>
            <a:spLocks noGrp="1"/>
          </p:cNvSpPr>
          <p:nvPr>
            <p:ph type="sldNum" sz="quarter" idx="12"/>
          </p:nvPr>
        </p:nvSpPr>
        <p:spPr>
          <a:xfrm>
            <a:off x="9239914" y="6331462"/>
            <a:ext cx="2743200" cy="365125"/>
          </a:xfrm>
        </p:spPr>
        <p:txBody>
          <a:bodyPr/>
          <a:lstStyle/>
          <a:p>
            <a:fld id="{06B91B22-E78C-4FFC-92A1-3DDA5B3A2218}" type="slidenum">
              <a:rPr kumimoji="1" lang="ja-JP" altLang="en-US" smtClean="0"/>
              <a:t>9</a:t>
            </a:fld>
            <a:endParaRPr kumimoji="1" lang="ja-JP" altLang="en-US" dirty="0"/>
          </a:p>
        </p:txBody>
      </p:sp>
    </p:spTree>
    <p:extLst>
      <p:ext uri="{BB962C8B-B14F-4D97-AF65-F5344CB8AC3E}">
        <p14:creationId xmlns:p14="http://schemas.microsoft.com/office/powerpoint/2010/main" val="259706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p:bldP spid="5" grpId="0"/>
      <p:bldP spid="9" grpId="0"/>
      <p:bldP spid="10" grpId="0" animBg="1"/>
      <p:bldP spid="11" grpId="0"/>
      <p:bldP spid="8" grpId="0"/>
      <p:bldP spid="14"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14022</TotalTime>
  <Words>5092</Words>
  <Application>Microsoft Office PowerPoint</Application>
  <PresentationFormat>ワイド画面</PresentationFormat>
  <Paragraphs>393</Paragraphs>
  <Slides>25</Slides>
  <Notes>25</Notes>
  <HiddenSlides>3</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25</vt:i4>
      </vt:variant>
    </vt:vector>
  </HeadingPairs>
  <TitlesOfParts>
    <vt:vector size="36" baseType="lpstr">
      <vt:lpstr>Helvetica Neue</vt:lpstr>
      <vt:lpstr>ＭＳ Ｐゴシック</vt:lpstr>
      <vt:lpstr>游ゴシック</vt:lpstr>
      <vt:lpstr>游ゴシック Light</vt:lpstr>
      <vt:lpstr>游明朝</vt:lpstr>
      <vt:lpstr>Arial</vt:lpstr>
      <vt:lpstr>Calibri</vt:lpstr>
      <vt:lpstr>Cambria Math</vt:lpstr>
      <vt:lpstr>Times New Roman</vt:lpstr>
      <vt:lpstr>Wingdings</vt:lpstr>
      <vt:lpstr>Office テーマ</vt:lpstr>
      <vt:lpstr>Global Supply Chain Vulnerability to Crime-Related Risk: An Economic Impact Analysis of Cargo Theft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三苫 春香</dc:creator>
  <cp:lastModifiedBy>三苫 春香</cp:lastModifiedBy>
  <cp:revision>151</cp:revision>
  <cp:lastPrinted>2026-06-19T03:03:52Z</cp:lastPrinted>
  <dcterms:created xsi:type="dcterms:W3CDTF">2025-02-17T09:35:19Z</dcterms:created>
  <dcterms:modified xsi:type="dcterms:W3CDTF">2026-06-19T03:10:07Z</dcterms:modified>
</cp:coreProperties>
</file>