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2.xml" ContentType="application/vnd.openxmlformats-officedocument.drawingml.chart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3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1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 capital VA share in Mexico's exports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E2761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Country level</c:v>
                </c:pt>
                <c:pt idx="1">
                  <c:v>D26 ICT</c:v>
                </c:pt>
                <c:pt idx="2">
                  <c:v>D27 Electrical</c:v>
                </c:pt>
                <c:pt idx="3">
                  <c:v>D29 Motor vehicles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10.78</c:v>
                </c:pt>
                <c:pt idx="1">
                  <c:v>20.93</c:v>
                </c:pt>
                <c:pt idx="2">
                  <c:v>14.24</c:v>
                </c:pt>
                <c:pt idx="3">
                  <c:v>21.09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AE-4ACE-B24E-F4AFAED61E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64748B"/>
                </a:solidFill>
                <a:latin typeface="Calibri"/>
              </a:defRPr>
            </a:pPr>
            <a:endParaRPr lang="zh-CN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5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0&quot;%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zh-CN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CADCF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0" i="0" u="none" strike="noStrike">
                    <a:solidFill>
                      <a:srgbClr val="1E2761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US DCDR_d</c:v>
                </c:pt>
                <c:pt idx="1">
                  <c:v>US FCDR_f</c:v>
                </c:pt>
                <c:pt idx="2">
                  <c:v>CHN DCDR_d</c:v>
                </c:pt>
                <c:pt idx="3">
                  <c:v>CHN D29 DCDR_d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13.9</c:v>
                </c:pt>
                <c:pt idx="1">
                  <c:v>2.87</c:v>
                </c:pt>
                <c:pt idx="2">
                  <c:v>6.5</c:v>
                </c:pt>
                <c:pt idx="3">
                  <c:v>20.63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4B-4248-95F8-7A02577C34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0" i="0" u="none" strike="noStrike">
                    <a:solidFill>
                      <a:srgbClr val="1E2761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US DCDR_d</c:v>
                </c:pt>
                <c:pt idx="1">
                  <c:v>US FCDR_f</c:v>
                </c:pt>
                <c:pt idx="2">
                  <c:v>CHN DCDR_d</c:v>
                </c:pt>
                <c:pt idx="3">
                  <c:v>CHN D29 DCDR_d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13.8</c:v>
                </c:pt>
                <c:pt idx="1">
                  <c:v>1.91</c:v>
                </c:pt>
                <c:pt idx="2">
                  <c:v>10.01</c:v>
                </c:pt>
                <c:pt idx="3">
                  <c:v>27.91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B-4248-95F8-7A02577C34B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64748B"/>
                </a:solidFill>
                <a:latin typeface="Arial"/>
              </a:defRPr>
            </a:pPr>
            <a:endParaRPr lang="zh-CN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32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0&quot;%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zh-CN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latin typeface="Calibri"/>
              <a:cs typeface="Calibri"/>
            </a:defRPr>
          </a:pPr>
          <a:endParaRPr lang="zh-CN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TiVA basis</c:v>
                </c:pt>
              </c:strCache>
            </c:strRef>
          </c:tx>
          <c:spPr>
            <a:solidFill>
              <a:srgbClr val="CADCF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0" i="0" u="none" strike="noStrike">
                    <a:solidFill>
                      <a:srgbClr val="1E2761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US participation</c:v>
                </c:pt>
                <c:pt idx="1">
                  <c:v>US VS</c:v>
                </c:pt>
                <c:pt idx="2">
                  <c:v>MEX participation</c:v>
                </c:pt>
                <c:pt idx="3">
                  <c:v>MEX VS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35.5</c:v>
                </c:pt>
                <c:pt idx="1">
                  <c:v>7.9</c:v>
                </c:pt>
                <c:pt idx="2">
                  <c:v>39.6</c:v>
                </c:pt>
                <c:pt idx="3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A-4E2E-9082-199EA37F0F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Capital-endogenized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0" i="0" u="none" strike="noStrike">
                    <a:solidFill>
                      <a:srgbClr val="1E2761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US participation</c:v>
                </c:pt>
                <c:pt idx="1">
                  <c:v>US VS</c:v>
                </c:pt>
                <c:pt idx="2">
                  <c:v>MEX participation</c:v>
                </c:pt>
                <c:pt idx="3">
                  <c:v>MEX VS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53.9</c:v>
                </c:pt>
                <c:pt idx="1">
                  <c:v>10.5</c:v>
                </c:pt>
                <c:pt idx="2">
                  <c:v>55.2</c:v>
                </c:pt>
                <c:pt idx="3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A-4E2E-9082-199EA37F0F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64748B"/>
                </a:solidFill>
                <a:latin typeface="Arial"/>
              </a:defRPr>
            </a:pPr>
            <a:endParaRPr lang="zh-CN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0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0&quot;%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zh-CN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latin typeface="Calibri"/>
              <a:cs typeface="Calibri"/>
            </a:defRPr>
          </a:pPr>
          <a:endParaRPr lang="zh-CN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388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yeming@nju.edu.cn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949440" y="-1645920"/>
            <a:ext cx="4206240" cy="4206240"/>
          </a:xfrm>
          <a:prstGeom prst="ellipse">
            <a:avLst/>
          </a:prstGeom>
          <a:solidFill>
            <a:srgbClr val="2E3A7A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3657600"/>
            <a:ext cx="3291840" cy="3291840"/>
          </a:xfrm>
          <a:prstGeom prst="ellipse">
            <a:avLst/>
          </a:prstGeom>
          <a:solidFill>
            <a:srgbClr val="2E3A7A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566928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34440" y="65836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PRESENTATION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66928" y="14630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Production Location: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566928" y="2194560"/>
            <a:ext cx="83210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600"/>
              </a:lnSpc>
              <a:buNone/>
            </a:pPr>
            <a:r>
              <a:rPr lang="en-US" sz="27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Provision and Comparative Advantage</a:t>
            </a:r>
            <a:endParaRPr lang="en-US" sz="2700" dirty="0"/>
          </a:p>
          <a:p>
            <a:pPr marL="0" indent="0">
              <a:lnSpc>
                <a:spcPts val="3600"/>
              </a:lnSpc>
              <a:buNone/>
            </a:pPr>
            <a:r>
              <a:rPr lang="en-US" sz="27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Global Value Chains</a:t>
            </a:r>
            <a:endParaRPr lang="en-US" sz="2700" dirty="0"/>
          </a:p>
        </p:txBody>
      </p:sp>
      <p:sp>
        <p:nvSpPr>
          <p:cNvPr id="8" name="Shape 5"/>
          <p:cNvSpPr/>
          <p:nvPr/>
        </p:nvSpPr>
        <p:spPr>
          <a:xfrm>
            <a:off x="566928" y="3520440"/>
            <a:ext cx="3840480" cy="0"/>
          </a:xfrm>
          <a:prstGeom prst="line">
            <a:avLst/>
          </a:prstGeom>
          <a:noFill/>
          <a:ln w="19050">
            <a:solidFill>
              <a:srgbClr val="C9A22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66928" y="370332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Ming Ye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(Yangtze IETT, Nanjing University)   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Sébastien Miroudot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(OECD)   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 Meng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(IDE-JETRO)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66928" y="41605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Supported by the National Social Science Fund of China  ·  June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IMPLEMENTATION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Endogenization Methods (Paper Figure 1)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ICIO table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1783080"/>
            <a:ext cx="1280160" cy="1371600"/>
          </a:xfrm>
          <a:prstGeom prst="rect">
            <a:avLst/>
          </a:prstGeom>
          <a:solidFill>
            <a:srgbClr val="CADC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31520" y="1783080"/>
            <a:ext cx="1280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2103120" y="1783080"/>
            <a:ext cx="411480" cy="1371600"/>
          </a:xfrm>
          <a:prstGeom prst="rect">
            <a:avLst/>
          </a:prstGeom>
          <a:solidFill>
            <a:srgbClr val="C9A227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103120" y="1783080"/>
            <a:ext cx="411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fᵏ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2560320" y="1783080"/>
            <a:ext cx="4572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532888" y="1783080"/>
            <a:ext cx="5120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− fᵏ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731520" y="3209544"/>
            <a:ext cx="1280160" cy="292608"/>
          </a:xfrm>
          <a:prstGeom prst="rect">
            <a:avLst/>
          </a:prstGeom>
          <a:solidFill>
            <a:srgbClr val="CADC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31520" y="3209544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(incl. CFC)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3291840" y="13716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method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520440" y="1783080"/>
            <a:ext cx="1280160" cy="1371600"/>
          </a:xfrm>
          <a:prstGeom prst="rect">
            <a:avLst/>
          </a:prstGeom>
          <a:solidFill>
            <a:srgbClr val="CADCFC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520440" y="1783080"/>
            <a:ext cx="1280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4800600" y="1783080"/>
            <a:ext cx="384048" cy="1371600"/>
          </a:xfrm>
          <a:prstGeom prst="rect">
            <a:avLst/>
          </a:prstGeom>
          <a:solidFill>
            <a:srgbClr val="C9A227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800600" y="1783080"/>
            <a:ext cx="38404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fᵏ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3520440" y="3209544"/>
            <a:ext cx="1280160" cy="292608"/>
          </a:xfrm>
          <a:prstGeom prst="rect">
            <a:avLst/>
          </a:prstGeom>
          <a:solidFill>
            <a:srgbClr val="C9A227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520440" y="3209544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vᵏ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3520440" y="3557016"/>
            <a:ext cx="1280160" cy="292608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520440" y="3557016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− vᵏ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5276088" y="1783080"/>
            <a:ext cx="4572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257800" y="1783080"/>
            <a:ext cx="502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− fᵏ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6080760" y="13716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matrix method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6309360" y="1783080"/>
            <a:ext cx="155448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6309360" y="1783080"/>
            <a:ext cx="1554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 + Zᵏ</a:t>
            </a:r>
            <a:endParaRPr lang="en-US" sz="1400" dirty="0"/>
          </a:p>
        </p:txBody>
      </p:sp>
      <p:sp>
        <p:nvSpPr>
          <p:cNvPr id="30" name="Shape 27"/>
          <p:cNvSpPr/>
          <p:nvPr/>
        </p:nvSpPr>
        <p:spPr>
          <a:xfrm>
            <a:off x="6309360" y="3209544"/>
            <a:ext cx="1554480" cy="292608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309360" y="3209544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− vᵏ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7955280" y="1783080"/>
            <a:ext cx="4572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7936992" y="1783080"/>
            <a:ext cx="49377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− fᵏ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2907792" y="2240280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35" name="Text 32"/>
          <p:cNvSpPr/>
          <p:nvPr/>
        </p:nvSpPr>
        <p:spPr>
          <a:xfrm>
            <a:off x="5696712" y="2240280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36" name="Shape 33"/>
          <p:cNvSpPr/>
          <p:nvPr/>
        </p:nvSpPr>
        <p:spPr>
          <a:xfrm>
            <a:off x="502920" y="3977640"/>
            <a:ext cx="8138160" cy="868680"/>
          </a:xfrm>
          <a:prstGeom prst="roundRect">
            <a:avLst>
              <a:gd name="adj" fmla="val 7368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7" name="Text 34"/>
          <p:cNvSpPr/>
          <p:nvPr/>
        </p:nvSpPr>
        <p:spPr>
          <a:xfrm>
            <a:off x="777240" y="4096512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Augmentation: </a:t>
            </a: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homogeneous “capital sector” (fᵏ column + vᵏ row).  </a:t>
            </a: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matrix: </a:t>
            </a: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full industry×industry capital matrix Zᵏ, extracting CFC from value added into intermediate inputs — a finer allocation of capital across using industries.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DATA CONSTRUCTION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International Capital Matrix Zᵏ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71600"/>
            <a:ext cx="2606040" cy="25603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31520" y="1572768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1371600" y="16459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 vector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31520" y="2286000"/>
            <a:ext cx="21945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a CFC vector at the (using) country × industry level; sources: OECD, Eurostat, China Industrial Productivity database; gaps filled with Penn World Table 11.0 estimates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291840" y="1371600"/>
            <a:ext cx="2606040" cy="2560320"/>
          </a:xfrm>
          <a:prstGeom prst="roundRect">
            <a:avLst>
              <a:gd name="adj" fmla="val 2500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520440" y="1572768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1"/>
          <p:cNvSpPr/>
          <p:nvPr/>
        </p:nvSpPr>
        <p:spPr>
          <a:xfrm>
            <a:off x="352044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4160520" y="16459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expansion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3520440" y="2286000"/>
            <a:ext cx="21945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the vector into a matrix using the structural proportions of the GFCF matrix in OECD ICIO tables: column sums equal each industry's CFC inputs; within-column shares mirror GFCF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6080760" y="1371600"/>
            <a:ext cx="2606040" cy="25603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309360" y="1572768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9" name="Text 16"/>
          <p:cNvSpPr/>
          <p:nvPr/>
        </p:nvSpPr>
        <p:spPr>
          <a:xfrm>
            <a:off x="6309360" y="15727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6949440" y="164592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linking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6309360" y="2286000"/>
            <a:ext cx="219456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capital information across countries with the same techniques used to build ICIO tables, yielding Zᵏ with exactly the dimensions of the intermediate flow matrix Z (OECD, 2026)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114800"/>
            <a:ext cx="8138160" cy="713232"/>
          </a:xfrm>
          <a:prstGeom prst="roundRect">
            <a:avLst>
              <a:gd name="adj" fmla="val 8974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777240" y="420624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property: </a:t>
            </a: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Zᵏ shares the (country-industry × country-industry) dimensions of Z and slots directly into the TiVA decomposition. We use the 2025 release of OECD ICIO tables with matched CFC matrices.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THE MODEL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Matrix Method: Core Equations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35608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requirement matrix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3017520" y="1435608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 = Zᵏ x̂⁻¹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6035040" y="143560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in parallel to A = Z x̂⁻¹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502920" y="2212848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777240" y="2322576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balance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3017520" y="2322576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x = (A + K) x + yᵏ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6035040" y="2322576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yᵏ = final demand excluding the CFC part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02920" y="3099816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77240" y="3209544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Capital-endogenized Leontief inverse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3017520" y="3209544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Bᵏ = ( I − (A + K) )⁻¹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6035040" y="3209544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both intermediate and capital linkages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502920" y="3986784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777240" y="4096512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decomposition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3017520" y="409651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= Ãᵏ e + ỹᵏ ,  Ãᵏ = Aᵏᴵ ( I − Aᵏ* )⁻¹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6035040" y="4096512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extraction/identification matrices follow Miroudot &amp; Ye (2021, 2022): Aᵏ* = A* + K*,  Aᵏᴵ = Aᴵ + Kᴵ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THE MODEL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Method and Method Equivalence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2743200"/>
          </a:xfrm>
          <a:prstGeom prst="roundRect">
            <a:avLst>
              <a:gd name="adj" fmla="val 233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813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in practice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77240" y="1847088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CFC into the intermediate input matrix, forming the augmented matrix: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1371600" y="2377440"/>
            <a:ext cx="2194560" cy="1051560"/>
          </a:xfrm>
          <a:prstGeom prst="roundRect">
            <a:avLst>
              <a:gd name="adj" fmla="val 4348"/>
            </a:avLst>
          </a:prstGeom>
          <a:solidFill>
            <a:srgbClr val="EEF3FC"/>
          </a:solidFill>
          <a:ln/>
        </p:spPr>
      </p:sp>
      <p:sp>
        <p:nvSpPr>
          <p:cNvPr id="11" name="Text 8"/>
          <p:cNvSpPr/>
          <p:nvPr/>
        </p:nvSpPr>
        <p:spPr>
          <a:xfrm>
            <a:off x="1371600" y="2423160"/>
            <a:ext cx="2194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2600"/>
              </a:lnSpc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⎡ A   K ⎤</a:t>
            </a:r>
            <a:endParaRPr lang="en-US" sz="1700" dirty="0"/>
          </a:p>
          <a:p>
            <a:pPr marL="0" indent="0" algn="ctr">
              <a:lnSpc>
                <a:spcPts val="2600"/>
              </a:lnSpc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⎣ Vᵏ  0 ⎦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777240" y="3520440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Vᵏ is the capital input row by sector; output and export expressions take the same form as the flow matrix method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709160" y="1325880"/>
            <a:ext cx="3931920" cy="2743200"/>
          </a:xfrm>
          <a:prstGeom prst="roundRect">
            <a:avLst>
              <a:gd name="adj" fmla="val 233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4983480" y="14813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Equivalence result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4983480" y="1874520"/>
            <a:ext cx="3429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4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Lenzen &amp; Treloar (2004): the flow matrix method is more precise, allocating capital across using industries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if the augmented matrix is derived from the same capital matrix K, the two methods give identical expressions and identical results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Hence we refer to a single capital-endogenized ICIO model hereafter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42976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after endogenization the value of gross exports is unchanged — only the attribution of value origins changes.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NEW INDICATORS ①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VA in Exports: DCVA and FCVA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1828800"/>
          </a:xfrm>
          <a:prstGeom prst="roundRect">
            <a:avLst>
              <a:gd name="adj" fmla="val 3500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813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Capital VA (DCVA)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77240" y="184708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DCVAᵢ = u Kᵢᵢ Bᵢᵢ* eᵢ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777240" y="2240280"/>
            <a:ext cx="34290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value generated by domestic capital goods and services — e.g., German machinery VA embodied in German automotive exports (via depreciation of German machines)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709160" y="1325880"/>
            <a:ext cx="3931920" cy="1828800"/>
          </a:xfrm>
          <a:prstGeom prst="roundRect">
            <a:avLst>
              <a:gd name="adj" fmla="val 3500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983480" y="14813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Capital VA (FCVA)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983480" y="184708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FCVAᵢ = Σⱼ≠ᵢ u Kⱼᵢ Bᵢᵢ* eᵢ</a:t>
            </a:r>
            <a:endParaRPr lang="en-US" sz="1450" dirty="0"/>
          </a:p>
        </p:txBody>
      </p:sp>
      <p:sp>
        <p:nvSpPr>
          <p:cNvPr id="14" name="Text 11"/>
          <p:cNvSpPr/>
          <p:nvPr/>
        </p:nvSpPr>
        <p:spPr>
          <a:xfrm>
            <a:off x="4983480" y="2240280"/>
            <a:ext cx="34290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value generated by other countries' capital. The higher the share, the deeper the reliance on imported capital goods and services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502920" y="3337560"/>
            <a:ext cx="8138160" cy="1463040"/>
          </a:xfrm>
          <a:prstGeom prst="roundRect">
            <a:avLst>
              <a:gd name="adj" fmla="val 4375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77240" y="3493008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there no conventional VA coefficient vector v?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777240" y="3840480"/>
            <a:ext cx="7589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is derived directly from CFC, which is itself a primary input and a direct component of value added in national accounts. The elements of K already act as capital-specific VA coefficients, so pre-multiplying by the summation vector u suffices to aggregate capital VA embodied in exports.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CONCEPT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VA Is Not So “Domestic”: The ASML Case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417320"/>
            <a:ext cx="2377440" cy="960120"/>
          </a:xfrm>
          <a:prstGeom prst="roundRect">
            <a:avLst>
              <a:gd name="adj" fmla="val 6667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94360" y="15087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ASML (Netherlands)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94360" y="1837944"/>
            <a:ext cx="2194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exports a lithography system — a one-off “final” import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429000" y="1417320"/>
            <a:ext cx="2377440" cy="96012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520440" y="15087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Chinese chip fab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520440" y="1837944"/>
            <a:ext cx="2194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depreciation enters chip costs as Chinese sectoral VA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6355080" y="1417320"/>
            <a:ext cx="2286000" cy="960120"/>
          </a:xfrm>
          <a:prstGeom prst="roundRect">
            <a:avLst>
              <a:gd name="adj" fmla="val 6667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6446520" y="150876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 exports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446520" y="1837944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value is counted as Chinese DVA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2907792" y="1673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5852160" y="1673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200" dirty="0"/>
          </a:p>
        </p:txBody>
      </p:sp>
      <p:sp>
        <p:nvSpPr>
          <p:cNvPr id="18" name="Shape 15"/>
          <p:cNvSpPr/>
          <p:nvPr/>
        </p:nvSpPr>
        <p:spPr>
          <a:xfrm>
            <a:off x="502920" y="2697480"/>
            <a:ext cx="3931920" cy="2103120"/>
          </a:xfrm>
          <a:prstGeom prst="roundRect">
            <a:avLst>
              <a:gd name="adj" fmla="val 304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777240" y="28529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34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“accounting artifact” in standard TiVA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777240" y="3218688"/>
            <a:ext cx="3429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purchased, the machine vanishes from inter-industry flows; its depreciation is fully booked as domestic VA because the user is located domestically. The technological rent and physical capability actually originate in the Netherlands — value origins hidden behind a “territorial veil”.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709160" y="2697480"/>
            <a:ext cx="3931920" cy="2103120"/>
          </a:xfrm>
          <a:prstGeom prst="roundRect">
            <a:avLst>
              <a:gd name="adj" fmla="val 304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983480" y="28529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Reattribution under endogenization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4983480" y="3218688"/>
            <a:ext cx="3429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ASML machine is treated as a stock providing a continuous flow of capital services — an intermediate input from NLD to CHN. Its CFC is re-attributed to the Dutch capital goods sector and extracted from China's “domestic” VA as FCVA. DVA is a location concept; DCVA/FCVA introduce an origin perspective.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NEW INDICATORS ②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Dependency: CDVA and CDR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502920" y="123444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Idea: selectively extract the domestic (or foreign) capital blocks from K, and compare export VA before and after extraction — measuring how much export performance depends on each type of capital.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02920" y="1828800"/>
            <a:ext cx="8138160" cy="676656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77240" y="1901952"/>
            <a:ext cx="2103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DCDVA_d / DCDR_d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2926080" y="1901952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VA dependent on domestic capital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5349240" y="1901952"/>
            <a:ext cx="3154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2630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(vᵢ − vᵢᵏ)(Bᵢᵢᵏ* − Bᵢᵢ ⁱᵈ*) eᵢ ; divide by exports e for the ratio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502920" y="2615184"/>
            <a:ext cx="8138160" cy="676656"/>
          </a:xfrm>
          <a:prstGeom prst="roundRect">
            <a:avLst>
              <a:gd name="adj" fmla="val 9459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777240" y="2688336"/>
            <a:ext cx="2103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DCDVA_f / DCDR_f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2926080" y="2688336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VA dependent on domestic capital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349240" y="2688336"/>
            <a:ext cx="3154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2630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Σⱼ≠ᵢ (vⱼ − vⱼᵏ)(Bⱼᵢᵏ* − Bⱼᵢ ⁱᵈ*) eᵢ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502920" y="3401568"/>
            <a:ext cx="8138160" cy="676656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777240" y="3474720"/>
            <a:ext cx="2103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FCDVA_f / FCDR_f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2926080" y="3474720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VA dependent on foreign capital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5349240" y="3474720"/>
            <a:ext cx="3154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200"/>
              </a:lnSpc>
              <a:buNone/>
            </a:pPr>
            <a:r>
              <a:rPr lang="en-US" sz="950" dirty="0">
                <a:solidFill>
                  <a:srgbClr val="2630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computed analogously with B ⁱᶠ replacing B ⁱᵈ (imported capital extracted)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502920" y="4251960"/>
            <a:ext cx="8138160" cy="566928"/>
          </a:xfrm>
          <a:prstGeom prst="roundRect">
            <a:avLst>
              <a:gd name="adj" fmla="val 11290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777240" y="4325112"/>
            <a:ext cx="7589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property: FCDVA_d ≡ 0. 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Extracting foreign capital leaves the domestic block Bᵢᵢ* unchanged; re-exported processing abroad falls into double counting, not domestic VA.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3108960"/>
            <a:ext cx="3840480" cy="3840480"/>
          </a:xfrm>
          <a:prstGeom prst="ellipse">
            <a:avLst/>
          </a:prstGeom>
          <a:solidFill>
            <a:srgbClr val="2E3A7A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05156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566928" y="23317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Illustration and Discussion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66928" y="324612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VA in exports: unveiling hidden dependencies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Capital-endogenized RCA: the divergence of provision and location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dependency ratios 2010–2022 and a typology of capital structure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DATA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and Sample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7160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8" name="Shape 5"/>
          <p:cNvSpPr/>
          <p:nvPr/>
        </p:nvSpPr>
        <p:spPr>
          <a:xfrm>
            <a:off x="731520" y="157276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1691640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25880" y="161848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data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731520" y="214884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release of OECD ICIO tables (2010 and 2022) with matched international CFC matrices (OECD, 2026)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709160" y="137160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937760" y="1572768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6632" y="1691640"/>
            <a:ext cx="219456" cy="21945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532120" y="161848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 sources</a:t>
            </a:r>
            <a:endParaRPr lang="en-US" sz="1350" dirty="0"/>
          </a:p>
        </p:txBody>
      </p:sp>
      <p:sp>
        <p:nvSpPr>
          <p:cNvPr id="16" name="Text 11"/>
          <p:cNvSpPr/>
          <p:nvPr/>
        </p:nvSpPr>
        <p:spPr>
          <a:xfrm>
            <a:off x="4937760" y="214884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OECD, Eurostat, China Industrial Productivity database; missing countries estimated from Penn World Table 11.0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502920" y="310896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731520" y="3310128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92" y="3429000"/>
            <a:ext cx="219456" cy="219456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325880" y="335584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economies</a:t>
            </a:r>
            <a:endParaRPr lang="en-US" sz="1350" dirty="0"/>
          </a:p>
        </p:txBody>
      </p:sp>
      <p:sp>
        <p:nvSpPr>
          <p:cNvPr id="21" name="Text 15"/>
          <p:cNvSpPr/>
          <p:nvPr/>
        </p:nvSpPr>
        <p:spPr>
          <a:xfrm>
            <a:off x="731520" y="388620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representative economies: CHN, USA, DEU, JPN, KOR, FRA, IND, MEX, NLD, VNM and Chinese Taipei</a:t>
            </a:r>
            <a:endParaRPr lang="en-US" sz="1050" dirty="0"/>
          </a:p>
        </p:txBody>
      </p:sp>
      <p:sp>
        <p:nvSpPr>
          <p:cNvPr id="22" name="Shape 16"/>
          <p:cNvSpPr/>
          <p:nvPr/>
        </p:nvSpPr>
        <p:spPr>
          <a:xfrm>
            <a:off x="4709160" y="310896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Shape 17"/>
          <p:cNvSpPr/>
          <p:nvPr/>
        </p:nvSpPr>
        <p:spPr>
          <a:xfrm>
            <a:off x="4937760" y="331012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6632" y="3429000"/>
            <a:ext cx="219456" cy="219456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532120" y="3355848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sectors</a:t>
            </a:r>
            <a:endParaRPr lang="en-US" sz="1350" dirty="0"/>
          </a:p>
        </p:txBody>
      </p:sp>
      <p:sp>
        <p:nvSpPr>
          <p:cNvPr id="26" name="Text 19"/>
          <p:cNvSpPr/>
          <p:nvPr/>
        </p:nvSpPr>
        <p:spPr>
          <a:xfrm>
            <a:off x="4937760" y="388620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D26 ICT, D27 electrical equipment, D29 motor vehicles — where capital intensity and GVC integration intersect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TABLE 1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VA in Exports, Country Level (2022)</a:t>
            </a:r>
            <a:endParaRPr lang="en-US" sz="23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325880"/>
          <a:ext cx="8138160" cy="2688336"/>
        </p:xfrm>
        <a:graphic>
          <a:graphicData uri="http://schemas.openxmlformats.org/drawingml/2006/table">
            <a:tbl>
              <a:tblPr/>
              <a:tblGrid>
                <a:gridCol w="123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Exporter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Exports ($bn)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 capital VA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 capital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CHN capital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JPN capital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DEU capital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China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3,262.5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11.37%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1.40%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0.31%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0.25%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United States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2,595.8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14.99%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0.13%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0.13%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0.10%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Germany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1,668.3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13.70%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1.11%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0.66%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0.17%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Japan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878.5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19.80%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2.35%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1.34%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0.24%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Mexico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599.2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4.29%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10.78%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0.18%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0.08%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0.16%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Vietnam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372.8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2.19%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2.20%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276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1.38%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3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0.35%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26303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0.24%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E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502920" y="4224528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read: </a:t>
            </a: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columns give the source country's capital VA as a share of the exporter's gross exports. 10.78% of Mexico's exports consist of US capital VA while its own capital supplies only 4.29% — “produced in Mexico, powered by US capital”. Advanced economies (US, Japan) show high own-capital shares.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OUTLINE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31520" y="1435608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sp>
        <p:nvSpPr>
          <p:cNvPr id="9" name="Text 6"/>
          <p:cNvSpPr/>
          <p:nvPr/>
        </p:nvSpPr>
        <p:spPr>
          <a:xfrm>
            <a:off x="1691640" y="1435608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&amp; Motivation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754880" y="143560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fixed capital is a methodological blind spot in TiVA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8001000" y="148132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9872" y="1600200"/>
            <a:ext cx="219456" cy="219456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502920" y="2240280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0"/>
          <p:cNvSpPr/>
          <p:nvPr/>
        </p:nvSpPr>
        <p:spPr>
          <a:xfrm>
            <a:off x="731520" y="2350008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sp>
        <p:nvSpPr>
          <p:cNvPr id="15" name="Text 11"/>
          <p:cNvSpPr/>
          <p:nvPr/>
        </p:nvSpPr>
        <p:spPr>
          <a:xfrm>
            <a:off x="1691640" y="2350008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4754880" y="235000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 vs GFCF, flow matrix &amp; augmentation methods, new indicators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8001000" y="2395728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9872" y="2514600"/>
            <a:ext cx="219456" cy="219456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502920" y="3154680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5"/>
          <p:cNvSpPr/>
          <p:nvPr/>
        </p:nvSpPr>
        <p:spPr>
          <a:xfrm>
            <a:off x="731520" y="3264408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1691640" y="3264408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Results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4754880" y="326440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VA decomposition, CRCA, dependency ratios, GVC metrics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8001000" y="331012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9872" y="3429000"/>
            <a:ext cx="219456" cy="219456"/>
          </a:xfrm>
          <a:prstGeom prst="rect">
            <a:avLst/>
          </a:prstGeom>
        </p:spPr>
      </p:pic>
      <p:sp>
        <p:nvSpPr>
          <p:cNvPr id="25" name="Shape 19"/>
          <p:cNvSpPr/>
          <p:nvPr/>
        </p:nvSpPr>
        <p:spPr>
          <a:xfrm>
            <a:off x="502920" y="4069080"/>
            <a:ext cx="8138160" cy="768096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Text 20"/>
          <p:cNvSpPr/>
          <p:nvPr/>
        </p:nvSpPr>
        <p:spPr>
          <a:xfrm>
            <a:off x="731520" y="4178808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000" dirty="0"/>
          </a:p>
        </p:txBody>
      </p:sp>
      <p:sp>
        <p:nvSpPr>
          <p:cNvPr id="27" name="Text 21"/>
          <p:cNvSpPr/>
          <p:nvPr/>
        </p:nvSpPr>
        <p:spPr>
          <a:xfrm>
            <a:off x="1691640" y="4178808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 &amp; Policy</a:t>
            </a:r>
            <a:endParaRPr lang="en-US" sz="1600" dirty="0"/>
          </a:p>
        </p:txBody>
      </p:sp>
      <p:sp>
        <p:nvSpPr>
          <p:cNvPr id="28" name="Text 22"/>
          <p:cNvSpPr/>
          <p:nvPr/>
        </p:nvSpPr>
        <p:spPr>
          <a:xfrm>
            <a:off x="4754880" y="4178808"/>
            <a:ext cx="3063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typology of capital structure; reinterpreting US–China ties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8001000" y="4224528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9872" y="4343400"/>
            <a:ext cx="219456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FINDING ①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“Capital Leaders” in High-Tech Sectors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291840" cy="3429000"/>
          </a:xfrm>
          <a:prstGeom prst="roundRect">
            <a:avLst>
              <a:gd name="adj" fmla="val 1944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8" name="Text 5"/>
          <p:cNvSpPr/>
          <p:nvPr/>
        </p:nvSpPr>
        <p:spPr>
          <a:xfrm>
            <a:off x="685800" y="1691640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4.39%</a:t>
            </a:r>
            <a:endParaRPr lang="en-US" sz="6400" dirty="0"/>
          </a:p>
        </p:txBody>
      </p:sp>
      <p:sp>
        <p:nvSpPr>
          <p:cNvPr id="9" name="Text 6"/>
          <p:cNvSpPr/>
          <p:nvPr/>
        </p:nvSpPr>
        <p:spPr>
          <a:xfrm>
            <a:off x="685800" y="26974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capital VA share in</a:t>
            </a:r>
            <a:endParaRPr lang="en-US" sz="1350" dirty="0"/>
          </a:p>
          <a:p>
            <a:pPr marL="0" indent="0" algn="ctr">
              <a:lnSpc>
                <a:spcPts val="18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ICT exports (D26)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685800" y="352044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3× the US capital contribution to China's aggregate exports (1.40%)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069080" y="1463040"/>
            <a:ext cx="457200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600"/>
              </a:lnSpc>
              <a:spcAft>
                <a:spcPts val="11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has localized assembly and intermediate stages, yet its high-tech export capacity remains structurally dependent on US-originated capital assets — specialized machinery, IP and embedded software</a:t>
            </a:r>
            <a:endParaRPr lang="en-US" sz="1150" dirty="0"/>
          </a:p>
          <a:p>
            <a:pPr marL="342900" indent="-342900">
              <a:lnSpc>
                <a:spcPts val="1600"/>
              </a:lnSpc>
              <a:spcAft>
                <a:spcPts val="11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Japanese and Korean capital contribute 0.79% and 0.56% of China's ICT exports — a “Triangle Trade” where East Asian capital goods power Chinese final exports</a:t>
            </a:r>
            <a:endParaRPr lang="en-US" sz="1150" dirty="0"/>
          </a:p>
          <a:p>
            <a:pPr marL="342900" indent="-342900">
              <a:lnSpc>
                <a:spcPts val="1600"/>
              </a:lnSpc>
              <a:spcAft>
                <a:spcPts val="11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ICT exports embody 37.85% own capital VA, far above its 14.99% aggregate — archetypal capital-self-sufficient high-tech production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FINDING ②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“Factory North America”: the Maquiladora Reread</a:t>
            </a:r>
            <a:endParaRPr lang="en-US" sz="230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502920" y="1371600"/>
          <a:ext cx="466344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45902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2022, US capital VA as a share of Mexico's exports (%)</a:t>
            </a:r>
            <a:endParaRPr lang="en-US" sz="950" dirty="0"/>
          </a:p>
        </p:txBody>
      </p:sp>
      <p:sp>
        <p:nvSpPr>
          <p:cNvPr id="9" name="Shape 5"/>
          <p:cNvSpPr/>
          <p:nvPr/>
        </p:nvSpPr>
        <p:spPr>
          <a:xfrm>
            <a:off x="5440680" y="1371600"/>
            <a:ext cx="3200400" cy="3200400"/>
          </a:xfrm>
          <a:prstGeom prst="roundRect">
            <a:avLst>
              <a:gd name="adj" fmla="val 2000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0" name="Text 6"/>
          <p:cNvSpPr/>
          <p:nvPr/>
        </p:nvSpPr>
        <p:spPr>
          <a:xfrm>
            <a:off x="5669280" y="155448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Rereading the Maquiladora model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5669280" y="2011680"/>
            <a:ext cx="2788920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Mexico's GVC participation is not merely labor arbitrage — it is fundamentally powered by cross-border deployment of US fixed capital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capital shares exceed 20% in autos and ICT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VA terms, Mexican production lines operate as an extension of the US capital stock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FINDING ③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Hubs and Sectoral Heterogeneity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3429000"/>
          </a:xfrm>
          <a:prstGeom prst="roundRect">
            <a:avLst>
              <a:gd name="adj" fmla="val 1867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77240" y="150876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162763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1554480"/>
            <a:ext cx="2971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Vietnam–China–US nexus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777240" y="2103120"/>
            <a:ext cx="342900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country level, Chinese capital supplies 1.38% and US capital 2.20% of Vietnam's exports; sector shares run higher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Quantifies the strategic relocation of China–US automotive and electronics production to Vietnam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China's diversified sources, Vietnam shows concentrated dependence on specific capital channels — a “dual satellite” production relationship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4709160" y="1325880"/>
            <a:ext cx="3931920" cy="3429000"/>
          </a:xfrm>
          <a:prstGeom prst="roundRect">
            <a:avLst>
              <a:gd name="adj" fmla="val 1867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Shape 9"/>
          <p:cNvSpPr/>
          <p:nvPr/>
        </p:nvSpPr>
        <p:spPr>
          <a:xfrm>
            <a:off x="4983480" y="15087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2352" y="1627632"/>
            <a:ext cx="219456" cy="21945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577840" y="155448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vs autos: tradability of capital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4983480" y="2103120"/>
            <a:ext cx="342900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(D26): hyper-fragmented, high foreign capital content — intangibles and light specialized machinery cross borders easily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 (D29): heavier, location-specific infrastructure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automotive exports embody 31.36% domestic capital VA, far above its ICT sector (11.14%) — localized fixed-asset investment and infrastructure dominate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CRCA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Capital-Endogenized RCA: A “Reversal of Fortune”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502920" y="1207008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Comparing rankings under traditional TiVA RCA vs the new Capital-Endogenized RCA (CRCA, paper Figure 2) reveals a systematic bifurcation of competitive advantages: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02920" y="1783080"/>
            <a:ext cx="3931920" cy="2971800"/>
          </a:xfrm>
          <a:prstGeom prst="roundRect">
            <a:avLst>
              <a:gd name="adj" fmla="val 2154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77240" y="1965960"/>
            <a:ext cx="457200" cy="457200"/>
          </a:xfrm>
          <a:prstGeom prst="ellipse">
            <a:avLst/>
          </a:prstGeom>
          <a:solidFill>
            <a:srgbClr val="EAF4EC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2084832"/>
            <a:ext cx="219456" cy="21945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71600" y="2011680"/>
            <a:ext cx="2971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7A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up: advanced economies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777240" y="2514600"/>
            <a:ext cx="342900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and Japan: negative or neutral TiVA RCAs surge into positive territory under CRCA (US country level: −0.173 → +0.127)</a:t>
            </a:r>
            <a:endParaRPr lang="en-US" sz="105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Germany improves markedly in high-tech equipment (D27) — producing the critical upstream capital goods of GVCs</a:t>
            </a:r>
            <a:endParaRPr lang="en-US" sz="105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competitive edge shifts from “exporting goods” to “supplying capital inputs”: machinery, infrastructure, R&amp;D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4709160" y="1783080"/>
            <a:ext cx="3931920" cy="2971800"/>
          </a:xfrm>
          <a:prstGeom prst="roundRect">
            <a:avLst>
              <a:gd name="adj" fmla="val 2154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983480" y="1965960"/>
            <a:ext cx="457200" cy="457200"/>
          </a:xfrm>
          <a:prstGeom prst="ellipse">
            <a:avLst/>
          </a:prstGeom>
          <a:solidFill>
            <a:srgbClr val="F7E9E6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2352" y="2084832"/>
            <a:ext cx="219456" cy="219456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577840" y="2011680"/>
            <a:ext cx="2971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B34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down: assembly hubs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4983480" y="2514600"/>
            <a:ext cx="342900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Vietnam and Mexico: positive traditional RCAs often turn negative under CRCA</a:t>
            </a:r>
            <a:endParaRPr lang="en-US" sz="105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export competitiveness is largely a phenomenon of location rather than ownership</a:t>
            </a:r>
            <a:endParaRPr lang="en-US" sz="105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rises at the country level — structural transformation toward indigenous capital capabilities; the Netherlands falls in D27 (next slide)</a:t>
            </a:r>
            <a:endParaRPr lang="en-US" sz="10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INTERPRETATION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“Assembly Trap” and the Dutch Paradox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3429000"/>
          </a:xfrm>
          <a:prstGeom prst="roundRect">
            <a:avLst>
              <a:gd name="adj" fmla="val 1867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81328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assembly trap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77240" y="1920240"/>
            <a:ext cx="342900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Vietnam and Mexico, FDI magnets deeply embedded in “Factory Asia” and “Factory North America”, act as production hosts rather than capital owners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Reliance on imported capital inputs limits the capture of high-value capital returns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that is extensive in volume but intensive in foreign capital may constrain long-run value capture and development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1325880"/>
            <a:ext cx="3931920" cy="3429000"/>
          </a:xfrm>
          <a:prstGeom prst="roundRect">
            <a:avLst>
              <a:gd name="adj" fmla="val 1867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1" name="Text 8"/>
          <p:cNvSpPr/>
          <p:nvPr/>
        </p:nvSpPr>
        <p:spPr>
          <a:xfrm>
            <a:off x="4983480" y="1481328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Dutch paradox: sophisticated integrator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4983480" y="1920240"/>
            <a:ext cx="342900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hosting ASML, the Netherlands' CRCA ranking declines in electrical equipment (D27)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Why: Dutch exports incorporate substantial capital VA from Germany, the US and even China</a:t>
            </a:r>
            <a:endParaRPr lang="en-US" sz="1100" dirty="0"/>
          </a:p>
          <a:p>
            <a:pPr marL="342900" indent="-342900">
              <a:lnSpc>
                <a:spcPts val="15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open economies in European integration act as advanced assembly hubs leveraging foreign capital stocks, not only indigenous capital formation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IMPLICATIONS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“Smile Curve” in Capital Terms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2743200" y="2606040"/>
            <a:ext cx="1143000" cy="502920"/>
          </a:xfrm>
          <a:prstGeom prst="line">
            <a:avLst/>
          </a:prstGeom>
          <a:noFill/>
          <a:ln w="25400">
            <a:solidFill>
              <a:srgbClr val="C9A22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 flipV="1">
            <a:off x="5394960" y="2606040"/>
            <a:ext cx="1005840" cy="502920"/>
          </a:xfrm>
          <a:prstGeom prst="line">
            <a:avLst/>
          </a:prstGeom>
          <a:noFill/>
          <a:ln w="25400">
            <a:solidFill>
              <a:srgbClr val="C9A227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188720" y="1920240"/>
            <a:ext cx="1600200" cy="777240"/>
          </a:xfrm>
          <a:prstGeom prst="roundRect">
            <a:avLst>
              <a:gd name="adj" fmla="val 9412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216152" y="1975104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creation</a:t>
            </a:r>
            <a:endParaRPr lang="en-US" sz="950" dirty="0"/>
          </a:p>
          <a:p>
            <a:pPr marL="0" indent="0" algn="ctr">
              <a:lnSpc>
                <a:spcPts val="12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(equipment / IP / software)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77240" y="27614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economies + China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794760" y="3017520"/>
            <a:ext cx="1600200" cy="777240"/>
          </a:xfrm>
          <a:prstGeom prst="roundRect">
            <a:avLst>
              <a:gd name="adj" fmla="val 9412"/>
            </a:avLst>
          </a:prstGeom>
          <a:solidFill>
            <a:srgbClr val="CADC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822192" y="3072384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/ assembly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3383280" y="385876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hosts (VNM, MEX)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6400800" y="1920240"/>
            <a:ext cx="1600200" cy="777240"/>
          </a:xfrm>
          <a:prstGeom prst="roundRect">
            <a:avLst>
              <a:gd name="adj" fmla="val 9412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428232" y="1975104"/>
            <a:ext cx="1554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rent capture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5989320" y="27614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owners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457200" y="182880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57200" y="338328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value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502920" y="4160520"/>
            <a:ext cx="8138160" cy="658368"/>
          </a:xfrm>
          <a:prstGeom prst="roundRect">
            <a:avLst>
              <a:gd name="adj" fmla="val 9722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777240" y="4233672"/>
            <a:ext cx="7589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concentrates in pre-production capital creation controlled by advanced economies (including China). Developed nations have shifted from “exporters of goods” to “exporters of capital services”, extracting value from production lines located abroad.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DYNAMICS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“Capital Autarky” vs China's “Capital Deepening”</a:t>
            </a:r>
            <a:endParaRPr lang="en-US" sz="230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502920" y="1371600"/>
          <a:ext cx="475488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4590288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DCDR_d = domestic-capital dependency of domestic VA; FCDR_f = foreign-capital dependency of foreign VA</a:t>
            </a:r>
            <a:endParaRPr lang="en-US" sz="850" dirty="0"/>
          </a:p>
        </p:txBody>
      </p:sp>
      <p:sp>
        <p:nvSpPr>
          <p:cNvPr id="9" name="Shape 5"/>
          <p:cNvSpPr/>
          <p:nvPr/>
        </p:nvSpPr>
        <p:spPr>
          <a:xfrm>
            <a:off x="5532120" y="1371600"/>
            <a:ext cx="3108960" cy="1508760"/>
          </a:xfrm>
          <a:prstGeom prst="roundRect">
            <a:avLst>
              <a:gd name="adj" fmla="val 4242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5760720" y="1499616"/>
            <a:ext cx="2697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US: the self-sufficiency anomaly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5760720" y="1828800"/>
            <a:ext cx="26974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DCDR_d stable near 14%; FCDR_f falls 2.87% → 1.91% (ICT: 10.07% → 6.46%) — reshoring and growing insulation from global capital chains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5532120" y="3063240"/>
            <a:ext cx="3108960" cy="1508760"/>
          </a:xfrm>
          <a:prstGeom prst="roundRect">
            <a:avLst>
              <a:gd name="adj" fmla="val 4242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5760720" y="3191256"/>
            <a:ext cx="2697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China: rapid capital deepening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760720" y="3520440"/>
            <a:ext cx="26974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DCDR_d rises 6.50% → 10.01%; in autos 27.91% overtakes Japan (15.54%) and Germany (13.13%); ICT 7.02% → 9.78% — resilience against decoupling pressure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TYPOLOGY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Suppliers and a Typology of Capital Structure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7160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31520" y="1517904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Capital-Autonomous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2788920" y="1554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States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731520" y="193852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domestic capital reliance + falling foreign dependence — decoupling from global capital networks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709160" y="137160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2E3A7A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937760" y="1517904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Capital-Deepening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6995160" y="155448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4937760" y="193852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accumulation of domestic capital assets and import substitution (DCDR_d: 6.50% → 10.01%)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310896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731520" y="3255264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Transitioning Suppliers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2788920" y="32918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 · Germany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731520" y="367588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Secular decline in domestic capital intensity: Japan DCDR_d 20.08% → 14.92%; German autos FCDR_f at 15.34%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3931920" cy="1554480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0" name="Text 17"/>
          <p:cNvSpPr/>
          <p:nvPr/>
        </p:nvSpPr>
        <p:spPr>
          <a:xfrm>
            <a:off x="4937760" y="3255264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Dependent Integrators</a:t>
            </a:r>
            <a:endParaRPr lang="en-US" sz="1350" dirty="0"/>
          </a:p>
        </p:txBody>
      </p:sp>
      <p:sp>
        <p:nvSpPr>
          <p:cNvPr id="21" name="Text 18"/>
          <p:cNvSpPr/>
          <p:nvPr/>
        </p:nvSpPr>
        <p:spPr>
          <a:xfrm>
            <a:off x="6995160" y="32918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Vietnam · Mexico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4937760" y="367588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growth hinges on foreign capital: Vietnam FCDR_f 2.41% → 8.10% (ICT 16.37%); Mexican autos 13.11% → 24.27%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02920" y="4864608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“Industrialization without capitalization” is the core risk facing dependent integrators.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 · GVC METRICS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Layers of Integration: Forward vs Backward</a:t>
            </a:r>
            <a:endParaRPr lang="en-US" sz="230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502920" y="1371600"/>
          <a:ext cx="475488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4"/>
          <p:cNvSpPr/>
          <p:nvPr/>
        </p:nvSpPr>
        <p:spPr>
          <a:xfrm>
            <a:off x="548640" y="45902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2022 (paper Figure 4)</a:t>
            </a:r>
            <a:endParaRPr lang="en-US" sz="950" dirty="0"/>
          </a:p>
        </p:txBody>
      </p:sp>
      <p:sp>
        <p:nvSpPr>
          <p:cNvPr id="9" name="Shape 5"/>
          <p:cNvSpPr/>
          <p:nvPr/>
        </p:nvSpPr>
        <p:spPr>
          <a:xfrm>
            <a:off x="5532120" y="1371600"/>
            <a:ext cx="3108960" cy="1481328"/>
          </a:xfrm>
          <a:prstGeom prst="roundRect">
            <a:avLst>
              <a:gd name="adj" fmla="val 4321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5760720" y="1499616"/>
            <a:ext cx="2697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US: forward-linkage surge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5760720" y="1828800"/>
            <a:ext cx="26974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9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+18.4pp but VS only +2.6pp — integrating by exporting capital services (machinery, IP, software): a foundational supplier; Japan similar at +18.0pp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5532120" y="3035808"/>
            <a:ext cx="3108960" cy="1481328"/>
          </a:xfrm>
          <a:prstGeom prst="roundRect">
            <a:avLst>
              <a:gd name="adj" fmla="val 4321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5760720" y="316382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Mexico: backward-linkage deepening</a:t>
            </a:r>
            <a:endParaRPr lang="en-US" sz="1150" dirty="0"/>
          </a:p>
        </p:txBody>
      </p:sp>
      <p:sp>
        <p:nvSpPr>
          <p:cNvPr id="14" name="Text 10"/>
          <p:cNvSpPr/>
          <p:nvPr/>
        </p:nvSpPr>
        <p:spPr>
          <a:xfrm>
            <a:off x="5760720" y="3493008"/>
            <a:ext cx="26974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9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+15.5pp almost entirely from VS +13.6pp — exports far more import-intensive than thought; Vietnam and Central Europe similar. China (+10.3pp) sits in a hybrid middle ground</a:t>
            </a:r>
            <a:endParaRPr lang="en-US" sz="9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04 · CONCLUSIONS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 and Policy Implications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298448"/>
            <a:ext cx="8138160" cy="950976"/>
          </a:xfrm>
          <a:prstGeom prst="roundRect">
            <a:avLst>
              <a:gd name="adj" fmla="val 6731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77240" y="1545336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1664208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17320" y="1389888"/>
            <a:ext cx="150876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conclusion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2971800" y="1389888"/>
            <a:ext cx="544068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apparent manufacturing decline of advanced economies is partly an optical illusion of traditional accounting; true export power lies not just in what a country sells, but in who owns the means of production that enabled it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502920" y="2377440"/>
            <a:ext cx="8138160" cy="950976"/>
          </a:xfrm>
          <a:prstGeom prst="roundRect">
            <a:avLst>
              <a:gd name="adj" fmla="val 6731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777240" y="262432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112" y="2743200"/>
            <a:ext cx="219456" cy="21945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17320" y="2468880"/>
            <a:ext cx="150876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US–China relations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2971800" y="2468880"/>
            <a:ext cx="544068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vertical complementarity (“US capital + Chinese labor”) toward horizontal structural equivalence (“Chinese capital replacing US capital”) — the material basis for substitutional rivalry has formed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502920" y="3456432"/>
            <a:ext cx="8138160" cy="950976"/>
          </a:xfrm>
          <a:prstGeom prst="roundRect">
            <a:avLst>
              <a:gd name="adj" fmla="val 6731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777240" y="370332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112" y="3822192"/>
            <a:ext cx="219456" cy="219456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417320" y="3547872"/>
            <a:ext cx="150876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implications</a:t>
            </a:r>
            <a:endParaRPr lang="en-US" sz="1250" dirty="0"/>
          </a:p>
        </p:txBody>
      </p:sp>
      <p:sp>
        <p:nvSpPr>
          <p:cNvPr id="21" name="Text 15"/>
          <p:cNvSpPr/>
          <p:nvPr/>
        </p:nvSpPr>
        <p:spPr>
          <a:xfrm>
            <a:off x="2971800" y="3547872"/>
            <a:ext cx="544068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economies: shift from export promotion to capital deepening — build the indigenous asset base to capture capital rents. Advanced economies: economic security rests on the autonomy of the capital structure, not the scale of manufacturing output</a:t>
            </a:r>
            <a:endParaRPr lang="en-US" sz="1000" dirty="0"/>
          </a:p>
        </p:txBody>
      </p:sp>
      <p:sp>
        <p:nvSpPr>
          <p:cNvPr id="22" name="Text 16"/>
          <p:cNvSpPr/>
          <p:nvPr/>
        </p:nvSpPr>
        <p:spPr>
          <a:xfrm>
            <a:off x="502920" y="457200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research: dynamic modeling of capital formation; intangible capital and knowledge flows (software, R&amp;D, organizational capital); the “nationality of capital” and carbon-emissions responsibility.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· BACKGROUND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Capital: The Bedrock of GVCs</a:t>
            </a:r>
            <a:endParaRPr lang="en-US" sz="2300" dirty="0"/>
          </a:p>
        </p:txBody>
      </p:sp>
      <p:sp>
        <p:nvSpPr>
          <p:cNvPr id="7" name="Text 4"/>
          <p:cNvSpPr/>
          <p:nvPr/>
        </p:nvSpPr>
        <p:spPr>
          <a:xfrm>
            <a:off x="502920" y="123444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capital</a:t>
            </a:r>
            <a:r>
              <a:rPr lang="en-US" sz="13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machinery, equipment and intellectual property used repeatedly in production — underpins modern economic activity and defines the technological capabilities upon which GVCs are built (Timmer et al., 2015).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502920" y="2148840"/>
            <a:ext cx="3931920" cy="2606040"/>
          </a:xfrm>
          <a:prstGeom prst="roundRect">
            <a:avLst>
              <a:gd name="adj" fmla="val 2456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7724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in standard TiVA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77240" y="2697480"/>
            <a:ext cx="34290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GFCF (gross fixed capital formation) sits in the final-demand column — treated like household consumption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 (consumption of fixed capital) is buried in the value-added row — untraceable to its origin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Implicit assumption: capital is a locally contributed primary factor, like labor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709160" y="2148840"/>
            <a:ext cx="3931920" cy="2606040"/>
          </a:xfrm>
          <a:prstGeom prst="roundRect">
            <a:avLst>
              <a:gd name="adj" fmla="val 2456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983480" y="23317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reality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4983480" y="2697480"/>
            <a:ext cx="34290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goods are produced inputs with their own complex multi-country supply chains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services (depreciation) are continuously consumed in current production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capacity depends critically on who supplies the equipment and technology</a:t>
            </a:r>
            <a:endParaRPr lang="en-US" sz="11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-1645920"/>
            <a:ext cx="4206240" cy="4206240"/>
          </a:xfrm>
          <a:prstGeom prst="ellipse">
            <a:avLst/>
          </a:prstGeom>
          <a:solidFill>
            <a:srgbClr val="2E3A7A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3291840"/>
            <a:ext cx="3840480" cy="3840480"/>
          </a:xfrm>
          <a:prstGeom prst="ellipse">
            <a:avLst/>
          </a:prstGeom>
          <a:solidFill>
            <a:srgbClr val="2E3A7A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73736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27432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Comments and questions are most welcome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566160" y="3429000"/>
            <a:ext cx="2011680" cy="0"/>
          </a:xfrm>
          <a:prstGeom prst="line">
            <a:avLst/>
          </a:prstGeom>
          <a:noFill/>
          <a:ln w="19050">
            <a:solidFill>
              <a:srgbClr val="C9A2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6118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F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</a:t>
            </a:r>
            <a:r>
              <a:rPr lang="en-US" sz="1200" dirty="0">
                <a:solidFill>
                  <a:srgbClr val="9FB4E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yeming@nju.edu.cn</a:t>
            </a:r>
            <a:r>
              <a:rPr lang="en-US" sz="1200" dirty="0">
                <a:solidFill>
                  <a:srgbClr val="9F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Sebastien.MIROUDOT@oecd.org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· THE PROBLEM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Methodological Blind Spot of Standard TiVA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71600"/>
            <a:ext cx="8138160" cy="1325880"/>
          </a:xfrm>
          <a:prstGeom prst="roundRect">
            <a:avLst>
              <a:gd name="adj" fmla="val 4828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536192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2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standard Leontief IO framework, the only flows explicitly traced are intermediate goods and services (Koopman et al., 2014; Miroudot &amp; Ye, 2021, 2022; Borin &amp; Mancini, 2023). Once a machine is purchased, it “disappears” from the inter-industry flow matrix; its subsequent contribution is recorded as a local primary factor of the using country.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02920" y="2926080"/>
            <a:ext cx="2606040" cy="1874520"/>
          </a:xfrm>
          <a:prstGeom prst="roundRect">
            <a:avLst>
              <a:gd name="adj" fmla="val 3415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7"/>
          <p:cNvSpPr/>
          <p:nvPr/>
        </p:nvSpPr>
        <p:spPr>
          <a:xfrm>
            <a:off x="731520" y="310896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3227832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07592" y="3154680"/>
            <a:ext cx="17556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GFCF → final demand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731520" y="370332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capital investment is treated as a “final product”, alongside household consumption, and exits the production decomposition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291840" y="2926080"/>
            <a:ext cx="2606040" cy="1874520"/>
          </a:xfrm>
          <a:prstGeom prst="roundRect">
            <a:avLst>
              <a:gd name="adj" fmla="val 3415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520440" y="310896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9312" y="3227832"/>
            <a:ext cx="219456" cy="21945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096512" y="3154680"/>
            <a:ext cx="17556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 → value-added row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520440" y="370332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 is merged into value added — impossible to identify which country's and industry's capital it comes from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6080760" y="2926080"/>
            <a:ext cx="2606040" cy="1874520"/>
          </a:xfrm>
          <a:prstGeom prst="roundRect">
            <a:avLst>
              <a:gd name="adj" fmla="val 3415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309360" y="310896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8232" y="3227832"/>
            <a:ext cx="219456" cy="21945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885432" y="3154680"/>
            <a:ext cx="17556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question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6309360" y="370332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0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Whose capital powers exports? Production location ≠ capital origin — the standard framework cannot answer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· THE PROBLEM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Analytical Distortions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8138160" cy="1024128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77240" y="1609344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1728216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17320" y="1435608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It hides the centrality of capital-goods powerhouses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1417320" y="1783080"/>
            <a:ext cx="6995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ASML's lithography systems are the sine qua non of the chip industry, yet the Netherlands looks nearly invisible in traditional TiVA metrics because it supplies few direct intermediates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502920" y="2496312"/>
            <a:ext cx="8138160" cy="1024128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777240" y="2779776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112" y="2898648"/>
            <a:ext cx="219456" cy="21945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17320" y="2606040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It understates the true depth of fragmentation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1417320" y="2953512"/>
            <a:ext cx="6995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Excluding capital flows, vertical specialization (VS) indices systematically underestimate international production sharing (Chen et al., 2018; Södersten et al., 2018)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502920" y="3666744"/>
            <a:ext cx="8138160" cy="1024128"/>
          </a:xfrm>
          <a:prstGeom prst="roundRect">
            <a:avLst>
              <a:gd name="adj" fmla="val 6250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777240" y="395020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112" y="4069080"/>
            <a:ext cx="219456" cy="219456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417320" y="3776472"/>
            <a:ext cx="7040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It masks strategic dependencies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1417320" y="4123944"/>
            <a:ext cx="6995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country may boast high domestic VA in exports, yet if production relies entirely on imported machinery and technology, its competitiveness is structurally vulnerable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· LITERATURE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 and the Research Gap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3383280"/>
          </a:xfrm>
          <a:prstGeom prst="roundRect">
            <a:avLst>
              <a:gd name="adj" fmla="val 1892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5087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National-level endogenization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77240" y="1920240"/>
            <a:ext cx="34290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method</a:t>
            </a:r>
            <a:endParaRPr lang="en-US" sz="115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a homogeneous “capital sector” to the intermediate matrix (Lee, 1971; Casler, 1983; Wolff, 1985; Gowdy, 1992)</a:t>
            </a:r>
            <a:endParaRPr lang="en-US" sz="1150" dirty="0"/>
          </a:p>
          <a:p>
            <a:pPr marL="0" indent="0">
              <a:lnSpc>
                <a:spcPts val="1600"/>
              </a:lnSpc>
              <a:buNone/>
            </a:pPr>
            <a:endParaRPr lang="en-US" sz="115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matrix method</a:t>
            </a:r>
            <a:endParaRPr lang="en-US" sz="115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 separate capital flow matrix tracing specific asset types (Lenzen &amp; Treloar, 2004) — theoretically superior but data-hungry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709160" y="1325880"/>
            <a:ext cx="3931920" cy="3383280"/>
          </a:xfrm>
          <a:prstGeom prst="roundRect">
            <a:avLst>
              <a:gd name="adj" fmla="val 1892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983480" y="15087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</a:t>
            </a:r>
            <a:endParaRPr lang="en-US" sz="1450" dirty="0"/>
          </a:p>
        </p:txBody>
      </p:sp>
      <p:sp>
        <p:nvSpPr>
          <p:cNvPr id="12" name="Text 9"/>
          <p:cNvSpPr/>
          <p:nvPr/>
        </p:nvSpPr>
        <p:spPr>
          <a:xfrm>
            <a:off x="4983480" y="1920240"/>
            <a:ext cx="34290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5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so far concentrate in environmental accounting (Södersten et al., 2018)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systematically integrated into the core toolkit of trade and supply-chain analysis</a:t>
            </a:r>
            <a:endParaRPr lang="en-US" sz="1150" dirty="0"/>
          </a:p>
          <a:p>
            <a:pPr marL="342900" indent="-342900">
              <a:lnSpc>
                <a:spcPts val="1500"/>
              </a:lnSpc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capital flow matrices in a multi-country (ICIO) setting have long been missing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4983480" y="3794760"/>
            <a:ext cx="3383280" cy="0"/>
          </a:xfrm>
          <a:prstGeom prst="line">
            <a:avLst/>
          </a:prstGeom>
          <a:noFill/>
          <a:ln w="12700">
            <a:solidFill>
              <a:srgbClr val="C9A22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983480" y="3931920"/>
            <a:ext cx="3429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paper: the first systematic endogenization of capital within the OECD ICIO framework, 2010–2022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 · CONTRIBUTION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Paper: Three Stylized Facts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280160"/>
            <a:ext cx="8138160" cy="914400"/>
          </a:xfrm>
          <a:prstGeom prst="roundRect">
            <a:avLst>
              <a:gd name="adj" fmla="val 7000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17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idea: </a:t>
            </a: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 the Consumption of Fixed Capital (CFC) as an intermediate input, decomposing export value by where production occurs and whose capital enables it — yielding new indicators such as CRCA and Capital Dependency Ratios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02920" y="2423160"/>
            <a:ext cx="2606040" cy="2331720"/>
          </a:xfrm>
          <a:prstGeom prst="roundRect">
            <a:avLst>
              <a:gd name="adj" fmla="val 2745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731520" y="260604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2724912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07592" y="2670048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STYLIZED FACT 1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731520" y="3200400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and capital provision diverge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731520" y="3822192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economies (US, Germany, Japan) keep strong comparative advantages as capital providers to global manufacturing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291840" y="2423160"/>
            <a:ext cx="2606040" cy="2331720"/>
          </a:xfrm>
          <a:prstGeom prst="roundRect">
            <a:avLst>
              <a:gd name="adj" fmla="val 2745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3520440" y="2606040"/>
            <a:ext cx="457200" cy="457200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9312" y="2724912"/>
            <a:ext cx="219456" cy="21945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096512" y="2670048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STYLIZED FACT 2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3520440" y="3200400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hubs depend on foreign capital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3520440" y="3822192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GVC-integrated Mexico and Vietnam function mainly as production hosts with substantial foreign-capital dependence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6080760" y="2423160"/>
            <a:ext cx="2606040" cy="2331720"/>
          </a:xfrm>
          <a:prstGeom prst="roundRect">
            <a:avLst>
              <a:gd name="adj" fmla="val 2745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6309360" y="260604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8232" y="2724912"/>
            <a:ext cx="219456" cy="219456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885432" y="2670048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STYLIZED FACT 3</a:t>
            </a:r>
            <a:endParaRPr lang="en-US" sz="1000" dirty="0"/>
          </a:p>
        </p:txBody>
      </p:sp>
      <p:sp>
        <p:nvSpPr>
          <p:cNvPr id="25" name="Text 19"/>
          <p:cNvSpPr/>
          <p:nvPr/>
        </p:nvSpPr>
        <p:spPr>
          <a:xfrm>
            <a:off x="6309360" y="3200400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rapid capital deepening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6309360" y="3822192"/>
            <a:ext cx="2194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domestic capital dependency signals a shift toward capital autonomy, reshaping US–China complementarity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3108960"/>
            <a:ext cx="3840480" cy="3840480"/>
          </a:xfrm>
          <a:prstGeom prst="ellipse">
            <a:avLst/>
          </a:prstGeom>
          <a:solidFill>
            <a:srgbClr val="2E3A7A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05156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566928" y="23317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Methodology: Endogenizing Capital in the ICIO Framework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66928" y="324612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GFCF or CFC? Choosing the accounting basis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matrix vs augmentation methods — and their equivalence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indicators: capital VA (DCVA/FCVA) and Capital Dependency Ratios (CDR)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41080" y="4800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5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57200" y="347472"/>
            <a:ext cx="530352" cy="530352"/>
          </a:xfrm>
          <a:prstGeom prst="ellipse">
            <a:avLst/>
          </a:prstGeom>
          <a:solidFill>
            <a:srgbClr val="EEF3FC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3108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 · ACCOUNTING BASIS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143000" y="530352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GFCF or CFC? That Is the Question</a:t>
            </a:r>
            <a:endParaRPr lang="en-US" sz="2300" dirty="0"/>
          </a:p>
        </p:txBody>
      </p:sp>
      <p:sp>
        <p:nvSpPr>
          <p:cNvPr id="7" name="Shape 4"/>
          <p:cNvSpPr/>
          <p:nvPr/>
        </p:nvSpPr>
        <p:spPr>
          <a:xfrm>
            <a:off x="502920" y="1325880"/>
            <a:ext cx="3931920" cy="2651760"/>
          </a:xfrm>
          <a:prstGeom prst="roundRect">
            <a:avLst>
              <a:gd name="adj" fmla="val 2414"/>
            </a:avLst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77240" y="14813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GFCF: gross fixed capital formation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77240" y="1847088"/>
            <a:ext cx="342900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forward-looking flow of investment for future production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misalignment: booked at investment time, decoupled from current export VA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Acute during rapid accumulation — China's GFCF reached 46% of final demand (Yan &amp; Yang, 2010), overstating capital's contribution to current exports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09160" y="1325880"/>
            <a:ext cx="3931920" cy="2651760"/>
          </a:xfrm>
          <a:prstGeom prst="roundRect">
            <a:avLst>
              <a:gd name="adj" fmla="val 2414"/>
            </a:avLst>
          </a:prstGeom>
          <a:solidFill>
            <a:srgbClr val="EEF3FC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983480" y="148132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CFC: consumption of fixed capital (ours)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4983480" y="1847088"/>
            <a:ext cx="342900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ts val="14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capital services actually consumed in current production (depreciation)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Attributes historical capital precisely to present production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with the steady-state IO assumption: capital depreciated this year is replenished with this year's technology</a:t>
            </a:r>
            <a:endParaRPr lang="en-US" sz="1100" dirty="0"/>
          </a:p>
          <a:p>
            <a:pPr marL="342900" indent="-342900">
              <a:lnSpc>
                <a:spcPts val="14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630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suited to measuring capital truly used in exports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02920" y="4114800"/>
            <a:ext cx="8138160" cy="713232"/>
          </a:xfrm>
          <a:prstGeom prst="roundRect">
            <a:avLst>
              <a:gd name="adj" fmla="val 8974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77240" y="420624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1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note: </a:t>
            </a: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steady state GFCF = CFC, so the two converge in the long run (Södersten et al., 2018); over short horizons or in fast-transforming economies, the choice remains consequential.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3500</Words>
  <Application>Microsoft Office PowerPoint</Application>
  <PresentationFormat>全屏显示(16:9)</PresentationFormat>
  <Paragraphs>408</Paragraphs>
  <Slides>30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4" baseType="lpstr">
      <vt:lpstr>Arial</vt:lpstr>
      <vt:lpstr>Calibri</vt:lpstr>
      <vt:lpstr>Cambria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Production Location: Capital Provision and Comparative Advantage in GVCs</dc:title>
  <dc:subject>PptxGenJS Presentation</dc:subject>
  <dc:creator>Ye, Miroudot &amp; Meng</dc:creator>
  <cp:lastModifiedBy>子 叶</cp:lastModifiedBy>
  <cp:revision>4</cp:revision>
  <dcterms:created xsi:type="dcterms:W3CDTF">2026-06-11T13:56:17Z</dcterms:created>
  <dcterms:modified xsi:type="dcterms:W3CDTF">2026-06-19T08:15:07Z</dcterms:modified>
</cp:coreProperties>
</file>