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63" r:id="rId2"/>
    <p:sldId id="350" r:id="rId3"/>
    <p:sldId id="297" r:id="rId4"/>
    <p:sldId id="357" r:id="rId5"/>
    <p:sldId id="266" r:id="rId6"/>
    <p:sldId id="349" r:id="rId7"/>
    <p:sldId id="290" r:id="rId8"/>
    <p:sldId id="341" r:id="rId9"/>
    <p:sldId id="358" r:id="rId10"/>
    <p:sldId id="347" r:id="rId11"/>
    <p:sldId id="331" r:id="rId12"/>
    <p:sldId id="339" r:id="rId13"/>
    <p:sldId id="333" r:id="rId14"/>
    <p:sldId id="345" r:id="rId15"/>
    <p:sldId id="304" r:id="rId16"/>
    <p:sldId id="353" r:id="rId17"/>
    <p:sldId id="359" r:id="rId18"/>
    <p:sldId id="348" r:id="rId19"/>
    <p:sldId id="354" r:id="rId20"/>
    <p:sldId id="355" r:id="rId21"/>
    <p:sldId id="344" r:id="rId22"/>
    <p:sldId id="340" r:id="rId23"/>
    <p:sldId id="287" r:id="rId2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unfu zhu" initials="kz" lastIdx="5" clrIdx="0">
    <p:extLst>
      <p:ext uri="{19B8F6BF-5375-455C-9EA6-DF929625EA0E}">
        <p15:presenceInfo xmlns:p15="http://schemas.microsoft.com/office/powerpoint/2012/main" userId="kunfu zhu" providerId="None"/>
      </p:ext>
    </p:extLst>
  </p:cmAuthor>
  <p:cmAuthor id="2" name="雪凡 郭" initials="雪郭" lastIdx="1" clrIdx="1">
    <p:extLst>
      <p:ext uri="{19B8F6BF-5375-455C-9EA6-DF929625EA0E}">
        <p15:presenceInfo xmlns:p15="http://schemas.microsoft.com/office/powerpoint/2012/main" userId="53c729149ce394d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FFFFFF"/>
    <a:srgbClr val="5C5C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浅色样式 2 - 强调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浅色样式 2 - 强调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66" autoAdjust="0"/>
    <p:restoredTop sz="95244" autoAdjust="0"/>
  </p:normalViewPr>
  <p:slideViewPr>
    <p:cSldViewPr snapToGrid="0" showGuides="1">
      <p:cViewPr varScale="1">
        <p:scale>
          <a:sx n="79" d="100"/>
          <a:sy n="79" d="100"/>
        </p:scale>
        <p:origin x="1018" y="62"/>
      </p:cViewPr>
      <p:guideLst>
        <p:guide orient="horz" pos="2160"/>
        <p:guide pos="3840"/>
      </p:guideLst>
    </p:cSldViewPr>
  </p:slideViewPr>
  <p:notesTextViewPr>
    <p:cViewPr>
      <p:scale>
        <a:sx n="1" d="1"/>
        <a:sy n="1" d="1"/>
      </p:scale>
      <p:origin x="0" y="0"/>
    </p:cViewPr>
  </p:notesTextViewPr>
  <p:notesViewPr>
    <p:cSldViewPr snapToGrid="0">
      <p:cViewPr varScale="1">
        <p:scale>
          <a:sx n="63" d="100"/>
          <a:sy n="63" d="100"/>
        </p:scale>
        <p:origin x="3134"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F:\&#12304;&#35770;&#25991;&#12305;\GNI-RCA\3.&#20013;&#22269;&#21046;&#36896;&#19994;RCA_&#2603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G:\&#12304;&#35770;&#25991;&#12305;\GNI-RCA\3.&#20013;&#22269;&#21046;&#36896;&#19994;RCA_&#2603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G:\&#12304;&#35770;&#25991;&#12305;\GNI-RCA\3.&#20013;&#22269;&#21046;&#36896;&#19994;RCA_&#2603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G:\&#12304;&#35770;&#25991;&#12305;\GNI-RCA\3.&#20013;&#22269;&#21046;&#36896;&#19994;RCA_&#2603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G:\&#12304;&#35770;&#25991;&#12305;\GNI-RCA\3.&#20013;&#22269;&#21046;&#36896;&#19994;RCA_&#26032;.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F:\&#12304;&#35770;&#25991;&#12305;\GNI-RCA\3.&#20013;&#22269;&#21046;&#36896;&#19994;RCA_&#26032;.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F:\&#12304;&#35770;&#25991;&#12305;\GNI-RCA\3.&#20013;&#22269;&#21046;&#36896;&#19994;RCA_&#26032;.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759278236843133"/>
          <c:y val="8.3006535947712415E-2"/>
          <c:w val="0.75829214717188353"/>
          <c:h val="0.76582728630581498"/>
        </c:manualLayout>
      </c:layout>
      <c:barChart>
        <c:barDir val="col"/>
        <c:grouping val="clustered"/>
        <c:varyColors val="0"/>
        <c:ser>
          <c:idx val="2"/>
          <c:order val="0"/>
          <c:tx>
            <c:strRef>
              <c:f>CHN!$AO$1</c:f>
              <c:strCache>
                <c:ptCount val="1"/>
                <c:pt idx="0">
                  <c:v>Export value-added</c:v>
                </c:pt>
              </c:strCache>
            </c:strRef>
          </c:tx>
          <c:spPr>
            <a:solidFill>
              <a:schemeClr val="bg2">
                <a:lumMod val="90000"/>
              </a:schemeClr>
            </a:solidFill>
            <a:ln w="25400">
              <a:noFill/>
              <a:prstDash val="solid"/>
            </a:ln>
            <a:effectLst/>
          </c:spPr>
          <c:invertIfNegative val="0"/>
          <c:cat>
            <c:numRef>
              <c:f>CHN!$AM$3:$AM$23</c:f>
              <c:numCache>
                <c:formatCode>General</c:formatCode>
                <c:ptCount val="2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numCache>
            </c:numRef>
          </c:cat>
          <c:val>
            <c:numRef>
              <c:f>CHN!$AO$3:$AO$23</c:f>
              <c:numCache>
                <c:formatCode>General</c:formatCode>
                <c:ptCount val="21"/>
                <c:pt idx="0">
                  <c:v>141.17641823955469</c:v>
                </c:pt>
                <c:pt idx="1">
                  <c:v>174.74758856668629</c:v>
                </c:pt>
                <c:pt idx="2">
                  <c:v>218.41375805013158</c:v>
                </c:pt>
                <c:pt idx="3">
                  <c:v>276.5489147118542</c:v>
                </c:pt>
                <c:pt idx="4">
                  <c:v>361.70929047723638</c:v>
                </c:pt>
                <c:pt idx="5">
                  <c:v>436.5037591631642</c:v>
                </c:pt>
                <c:pt idx="6">
                  <c:v>537.94068871019567</c:v>
                </c:pt>
                <c:pt idx="7">
                  <c:v>723.63351000294631</c:v>
                </c:pt>
                <c:pt idx="8">
                  <c:v>939.4808143555606</c:v>
                </c:pt>
                <c:pt idx="9">
                  <c:v>789.71046322947234</c:v>
                </c:pt>
                <c:pt idx="10">
                  <c:v>1086.8538878896666</c:v>
                </c:pt>
                <c:pt idx="11">
                  <c:v>1351.3923999267063</c:v>
                </c:pt>
                <c:pt idx="12">
                  <c:v>1499.4961430645021</c:v>
                </c:pt>
                <c:pt idx="13">
                  <c:v>1705.6737643410754</c:v>
                </c:pt>
                <c:pt idx="14">
                  <c:v>1800.790584482236</c:v>
                </c:pt>
                <c:pt idx="15">
                  <c:v>1741.3220989056497</c:v>
                </c:pt>
                <c:pt idx="16">
                  <c:v>1605.8051676937009</c:v>
                </c:pt>
                <c:pt idx="17">
                  <c:v>1868.5892218297604</c:v>
                </c:pt>
                <c:pt idx="18">
                  <c:v>1992.6520850787358</c:v>
                </c:pt>
                <c:pt idx="19">
                  <c:v>2009.129783815667</c:v>
                </c:pt>
                <c:pt idx="20">
                  <c:v>2200.5695537420984</c:v>
                </c:pt>
              </c:numCache>
            </c:numRef>
          </c:val>
          <c:extLst>
            <c:ext xmlns:c16="http://schemas.microsoft.com/office/drawing/2014/chart" uri="{C3380CC4-5D6E-409C-BE32-E72D297353CC}">
              <c16:uniqueId val="{00000000-B2F5-47E6-A3F2-9A2BA0497A76}"/>
            </c:ext>
          </c:extLst>
        </c:ser>
        <c:ser>
          <c:idx val="3"/>
          <c:order val="1"/>
          <c:tx>
            <c:strRef>
              <c:f>CHN!$AP$1</c:f>
              <c:strCache>
                <c:ptCount val="1"/>
                <c:pt idx="0">
                  <c:v>Export factor income</c:v>
                </c:pt>
              </c:strCache>
            </c:strRef>
          </c:tx>
          <c:spPr>
            <a:solidFill>
              <a:schemeClr val="bg2">
                <a:lumMod val="50000"/>
              </a:schemeClr>
            </a:solidFill>
            <a:ln w="25400">
              <a:noFill/>
              <a:prstDash val="solid"/>
            </a:ln>
            <a:effectLst/>
          </c:spPr>
          <c:invertIfNegative val="0"/>
          <c:cat>
            <c:numRef>
              <c:f>CHN!$AM$3:$AM$23</c:f>
              <c:numCache>
                <c:formatCode>General</c:formatCode>
                <c:ptCount val="2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numCache>
            </c:numRef>
          </c:cat>
          <c:val>
            <c:numRef>
              <c:f>CHN!$AP$3:$AP$23</c:f>
              <c:numCache>
                <c:formatCode>General</c:formatCode>
                <c:ptCount val="21"/>
                <c:pt idx="0">
                  <c:v>131.57148972931603</c:v>
                </c:pt>
                <c:pt idx="1">
                  <c:v>160.59603382968902</c:v>
                </c:pt>
                <c:pt idx="2">
                  <c:v>197.65424872684639</c:v>
                </c:pt>
                <c:pt idx="3">
                  <c:v>250.34496335630695</c:v>
                </c:pt>
                <c:pt idx="4">
                  <c:v>321.93074943168227</c:v>
                </c:pt>
                <c:pt idx="5">
                  <c:v>388.41117919879838</c:v>
                </c:pt>
                <c:pt idx="6">
                  <c:v>477.69063869571551</c:v>
                </c:pt>
                <c:pt idx="7">
                  <c:v>645.04452057864899</c:v>
                </c:pt>
                <c:pt idx="8">
                  <c:v>856.84315815596915</c:v>
                </c:pt>
                <c:pt idx="9">
                  <c:v>725.07319053279844</c:v>
                </c:pt>
                <c:pt idx="10">
                  <c:v>1006.2305846256151</c:v>
                </c:pt>
                <c:pt idx="11">
                  <c:v>1244.9686697279553</c:v>
                </c:pt>
                <c:pt idx="12">
                  <c:v>1410.7405047443031</c:v>
                </c:pt>
                <c:pt idx="13">
                  <c:v>1602.5019015248999</c:v>
                </c:pt>
                <c:pt idx="14">
                  <c:v>1682.3725509641329</c:v>
                </c:pt>
                <c:pt idx="15">
                  <c:v>1628.4288404745284</c:v>
                </c:pt>
                <c:pt idx="16">
                  <c:v>1514.6227109072363</c:v>
                </c:pt>
                <c:pt idx="17">
                  <c:v>1764.1406176123107</c:v>
                </c:pt>
                <c:pt idx="18">
                  <c:v>1895.3382605270435</c:v>
                </c:pt>
                <c:pt idx="19">
                  <c:v>1928.1664102657303</c:v>
                </c:pt>
                <c:pt idx="20">
                  <c:v>2102.6740663716728</c:v>
                </c:pt>
              </c:numCache>
            </c:numRef>
          </c:val>
          <c:extLst>
            <c:ext xmlns:c16="http://schemas.microsoft.com/office/drawing/2014/chart" uri="{C3380CC4-5D6E-409C-BE32-E72D297353CC}">
              <c16:uniqueId val="{00000001-B2F5-47E6-A3F2-9A2BA0497A76}"/>
            </c:ext>
          </c:extLst>
        </c:ser>
        <c:dLbls>
          <c:showLegendKey val="0"/>
          <c:showVal val="0"/>
          <c:showCatName val="0"/>
          <c:showSerName val="0"/>
          <c:showPercent val="0"/>
          <c:showBubbleSize val="0"/>
        </c:dLbls>
        <c:gapWidth val="150"/>
        <c:axId val="1201346600"/>
        <c:axId val="439963680"/>
      </c:barChart>
      <c:lineChart>
        <c:grouping val="standard"/>
        <c:varyColors val="0"/>
        <c:ser>
          <c:idx val="0"/>
          <c:order val="2"/>
          <c:tx>
            <c:strRef>
              <c:f>CHN!$AS$1</c:f>
              <c:strCache>
                <c:ptCount val="1"/>
                <c:pt idx="0">
                  <c:v>Difference rate</c:v>
                </c:pt>
              </c:strCache>
            </c:strRef>
          </c:tx>
          <c:spPr>
            <a:ln w="25400" cap="rnd">
              <a:solidFill>
                <a:schemeClr val="tx1"/>
              </a:solidFill>
              <a:round/>
            </a:ln>
            <a:effectLst/>
          </c:spPr>
          <c:marker>
            <c:symbol val="diamond"/>
            <c:size val="5"/>
            <c:spPr>
              <a:solidFill>
                <a:schemeClr val="tx1"/>
              </a:solidFill>
              <a:ln w="9525">
                <a:noFill/>
              </a:ln>
              <a:effectLst/>
            </c:spPr>
          </c:marker>
          <c:val>
            <c:numRef>
              <c:f>CHN!$AS$3:$AS$23</c:f>
              <c:numCache>
                <c:formatCode>0.0%</c:formatCode>
                <c:ptCount val="21"/>
                <c:pt idx="0">
                  <c:v>7.3001594266349237E-2</c:v>
                </c:pt>
                <c:pt idx="1">
                  <c:v>8.8118955366014176E-2</c:v>
                </c:pt>
                <c:pt idx="2">
                  <c:v>0.10502941098915788</c:v>
                </c:pt>
                <c:pt idx="3">
                  <c:v>0.10467137426788214</c:v>
                </c:pt>
                <c:pt idx="4">
                  <c:v>0.12356241556849359</c:v>
                </c:pt>
                <c:pt idx="5">
                  <c:v>0.12381873267285869</c:v>
                </c:pt>
                <c:pt idx="6">
                  <c:v>0.1261277595453548</c:v>
                </c:pt>
                <c:pt idx="7">
                  <c:v>0.12183498489964326</c:v>
                </c:pt>
                <c:pt idx="8">
                  <c:v>9.6444320542207224E-2</c:v>
                </c:pt>
                <c:pt idx="9">
                  <c:v>8.9145859398245209E-2</c:v>
                </c:pt>
                <c:pt idx="10">
                  <c:v>8.0124083381990188E-2</c:v>
                </c:pt>
                <c:pt idx="11">
                  <c:v>8.5483058960838076E-2</c:v>
                </c:pt>
                <c:pt idx="12">
                  <c:v>6.2914219887863818E-2</c:v>
                </c:pt>
                <c:pt idx="13">
                  <c:v>6.4381741274690374E-2</c:v>
                </c:pt>
                <c:pt idx="14">
                  <c:v>7.0387521152933813E-2</c:v>
                </c:pt>
                <c:pt idx="15">
                  <c:v>6.9326491661879347E-2</c:v>
                </c:pt>
                <c:pt idx="16">
                  <c:v>6.0201432429233613E-2</c:v>
                </c:pt>
                <c:pt idx="17">
                  <c:v>5.9206507222092308E-2</c:v>
                </c:pt>
                <c:pt idx="18">
                  <c:v>5.1343776769763448E-2</c:v>
                </c:pt>
                <c:pt idx="19">
                  <c:v>4.1989826769557058E-2</c:v>
                </c:pt>
                <c:pt idx="20">
                  <c:v>4.6557613914624367E-2</c:v>
                </c:pt>
              </c:numCache>
            </c:numRef>
          </c:val>
          <c:smooth val="0"/>
          <c:extLst>
            <c:ext xmlns:c16="http://schemas.microsoft.com/office/drawing/2014/chart" uri="{C3380CC4-5D6E-409C-BE32-E72D297353CC}">
              <c16:uniqueId val="{00000002-B2F5-47E6-A3F2-9A2BA0497A76}"/>
            </c:ext>
          </c:extLst>
        </c:ser>
        <c:dLbls>
          <c:showLegendKey val="0"/>
          <c:showVal val="0"/>
          <c:showCatName val="0"/>
          <c:showSerName val="0"/>
          <c:showPercent val="0"/>
          <c:showBubbleSize val="0"/>
        </c:dLbls>
        <c:marker val="1"/>
        <c:smooth val="0"/>
        <c:axId val="810116240"/>
        <c:axId val="810115160"/>
      </c:lineChart>
      <c:catAx>
        <c:axId val="1201346600"/>
        <c:scaling>
          <c:orientation val="minMax"/>
        </c:scaling>
        <c:delete val="0"/>
        <c:axPos val="b"/>
        <c:numFmt formatCode="General" sourceLinked="1"/>
        <c:majorTickMark val="in"/>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439963680"/>
        <c:crosses val="autoZero"/>
        <c:auto val="1"/>
        <c:lblAlgn val="ctr"/>
        <c:lblOffset val="100"/>
        <c:noMultiLvlLbl val="0"/>
      </c:catAx>
      <c:valAx>
        <c:axId val="439963680"/>
        <c:scaling>
          <c:orientation val="minMax"/>
          <c:max val="2500"/>
        </c:scaling>
        <c:delete val="0"/>
        <c:axPos val="l"/>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r>
                  <a:rPr lang="en-US"/>
                  <a:t>Unit: billions of US dollar</a:t>
                </a:r>
                <a:endParaRPr lang="zh-CN"/>
              </a:p>
            </c:rich>
          </c:tx>
          <c:layout>
            <c:manualLayout>
              <c:xMode val="edge"/>
              <c:yMode val="edge"/>
              <c:x val="2.225349920222081E-3"/>
              <c:y val="0.2163003267973856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ltLang="en-US"/>
            </a:p>
          </c:txPr>
        </c:title>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1201346600"/>
        <c:crosses val="autoZero"/>
        <c:crossBetween val="between"/>
        <c:majorUnit val="500"/>
      </c:valAx>
      <c:valAx>
        <c:axId val="810115160"/>
        <c:scaling>
          <c:orientation val="minMax"/>
          <c:max val="0.2"/>
        </c:scaling>
        <c:delete val="0"/>
        <c:axPos val="r"/>
        <c:numFmt formatCode="0%" sourceLinked="0"/>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810116240"/>
        <c:crosses val="max"/>
        <c:crossBetween val="between"/>
        <c:majorUnit val="4.0000000000000008E-2"/>
      </c:valAx>
      <c:catAx>
        <c:axId val="810116240"/>
        <c:scaling>
          <c:orientation val="minMax"/>
        </c:scaling>
        <c:delete val="1"/>
        <c:axPos val="b"/>
        <c:majorTickMark val="out"/>
        <c:minorTickMark val="none"/>
        <c:tickLblPos val="nextTo"/>
        <c:crossAx val="810115160"/>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600">
          <a:latin typeface="Times New Roman" panose="02020603050405020304" pitchFamily="18" charset="0"/>
          <a:ea typeface="宋体" panose="02010600030101010101" pitchFamily="2" charset="-122"/>
          <a:cs typeface="Times New Roman" panose="02020603050405020304" pitchFamily="18" charset="0"/>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39737604034231"/>
          <c:y val="5.0925925925925923E-2"/>
          <c:w val="0.83615960817800028"/>
          <c:h val="0.7192799192330781"/>
        </c:manualLayout>
      </c:layout>
      <c:lineChart>
        <c:grouping val="standard"/>
        <c:varyColors val="0"/>
        <c:ser>
          <c:idx val="1"/>
          <c:order val="0"/>
          <c:tx>
            <c:strRef>
              <c:f>制造业!$AD$2</c:f>
              <c:strCache>
                <c:ptCount val="1"/>
                <c:pt idx="0">
                  <c:v>RCA_VA</c:v>
                </c:pt>
              </c:strCache>
            </c:strRef>
          </c:tx>
          <c:spPr>
            <a:ln w="25400" cap="rnd">
              <a:solidFill>
                <a:schemeClr val="tx1"/>
              </a:solidFill>
              <a:round/>
            </a:ln>
            <a:effectLst/>
          </c:spPr>
          <c:marker>
            <c:symbol val="triangle"/>
            <c:size val="6"/>
            <c:spPr>
              <a:noFill/>
              <a:ln w="9525">
                <a:solidFill>
                  <a:schemeClr val="tx1"/>
                </a:solidFill>
              </a:ln>
              <a:effectLst/>
            </c:spPr>
          </c:marker>
          <c:cat>
            <c:numRef>
              <c:f>制造业!$AB$3:$AB$23</c:f>
              <c:numCache>
                <c:formatCode>General</c:formatCode>
                <c:ptCount val="2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numCache>
            </c:numRef>
          </c:cat>
          <c:val>
            <c:numRef>
              <c:f>制造业!$AD$3:$AD$23</c:f>
              <c:numCache>
                <c:formatCode>0.0000</c:formatCode>
                <c:ptCount val="21"/>
                <c:pt idx="0">
                  <c:v>1.380369615283249</c:v>
                </c:pt>
                <c:pt idx="1">
                  <c:v>1.4843422386407816</c:v>
                </c:pt>
                <c:pt idx="2">
                  <c:v>1.5106434335460917</c:v>
                </c:pt>
                <c:pt idx="3">
                  <c:v>1.5704547072727828</c:v>
                </c:pt>
                <c:pt idx="4">
                  <c:v>1.5418076723339535</c:v>
                </c:pt>
                <c:pt idx="5">
                  <c:v>1.5662578218374561</c:v>
                </c:pt>
                <c:pt idx="6">
                  <c:v>1.590689210731618</c:v>
                </c:pt>
                <c:pt idx="7">
                  <c:v>1.6033747822750735</c:v>
                </c:pt>
                <c:pt idx="8">
                  <c:v>1.6708450253204756</c:v>
                </c:pt>
                <c:pt idx="9">
                  <c:v>1.7210469036632146</c:v>
                </c:pt>
                <c:pt idx="10">
                  <c:v>1.7183681935035797</c:v>
                </c:pt>
                <c:pt idx="11">
                  <c:v>1.7125757348936783</c:v>
                </c:pt>
                <c:pt idx="12">
                  <c:v>1.7278860662701963</c:v>
                </c:pt>
                <c:pt idx="13">
                  <c:v>1.702169967769136</c:v>
                </c:pt>
                <c:pt idx="14">
                  <c:v>1.6576109766060374</c:v>
                </c:pt>
                <c:pt idx="15">
                  <c:v>1.5444224502647754</c:v>
                </c:pt>
                <c:pt idx="16">
                  <c:v>1.549307709770662</c:v>
                </c:pt>
                <c:pt idx="17">
                  <c:v>1.6237852347489292</c:v>
                </c:pt>
                <c:pt idx="18">
                  <c:v>1.6418956554319268</c:v>
                </c:pt>
                <c:pt idx="19">
                  <c:v>1.6625445036151372</c:v>
                </c:pt>
                <c:pt idx="20">
                  <c:v>1.6187479466357388</c:v>
                </c:pt>
              </c:numCache>
            </c:numRef>
          </c:val>
          <c:smooth val="0"/>
          <c:extLst>
            <c:ext xmlns:c16="http://schemas.microsoft.com/office/drawing/2014/chart" uri="{C3380CC4-5D6E-409C-BE32-E72D297353CC}">
              <c16:uniqueId val="{00000000-6509-4ADC-91CC-8BF21C89E02F}"/>
            </c:ext>
          </c:extLst>
        </c:ser>
        <c:ser>
          <c:idx val="2"/>
          <c:order val="1"/>
          <c:tx>
            <c:strRef>
              <c:f>制造业!$AE$2</c:f>
              <c:strCache>
                <c:ptCount val="1"/>
                <c:pt idx="0">
                  <c:v>RCA_FI</c:v>
                </c:pt>
              </c:strCache>
            </c:strRef>
          </c:tx>
          <c:spPr>
            <a:ln w="25400" cap="rnd">
              <a:solidFill>
                <a:schemeClr val="tx1"/>
              </a:solidFill>
              <a:round/>
            </a:ln>
            <a:effectLst/>
          </c:spPr>
          <c:marker>
            <c:symbol val="x"/>
            <c:size val="6"/>
            <c:spPr>
              <a:noFill/>
              <a:ln w="9525">
                <a:solidFill>
                  <a:schemeClr val="tx1"/>
                </a:solidFill>
              </a:ln>
              <a:effectLst/>
            </c:spPr>
          </c:marker>
          <c:cat>
            <c:numRef>
              <c:f>制造业!$AB$3:$AB$23</c:f>
              <c:numCache>
                <c:formatCode>General</c:formatCode>
                <c:ptCount val="2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numCache>
            </c:numRef>
          </c:cat>
          <c:val>
            <c:numRef>
              <c:f>制造业!$AE$3:$AE$23</c:f>
              <c:numCache>
                <c:formatCode>0.0000</c:formatCode>
                <c:ptCount val="21"/>
                <c:pt idx="0">
                  <c:v>1.3581849710095002</c:v>
                </c:pt>
                <c:pt idx="1">
                  <c:v>1.4546486097986666</c:v>
                </c:pt>
                <c:pt idx="2">
                  <c:v>1.4770913430506096</c:v>
                </c:pt>
                <c:pt idx="3">
                  <c:v>1.5368750340560358</c:v>
                </c:pt>
                <c:pt idx="4">
                  <c:v>1.5035744937955837</c:v>
                </c:pt>
                <c:pt idx="5">
                  <c:v>1.5235368340121729</c:v>
                </c:pt>
                <c:pt idx="6">
                  <c:v>1.5466438100184805</c:v>
                </c:pt>
                <c:pt idx="7">
                  <c:v>1.565763179361197</c:v>
                </c:pt>
                <c:pt idx="8">
                  <c:v>1.634174450526011</c:v>
                </c:pt>
                <c:pt idx="9">
                  <c:v>1.6879768911806738</c:v>
                </c:pt>
                <c:pt idx="10">
                  <c:v>1.6739099363237453</c:v>
                </c:pt>
                <c:pt idx="11">
                  <c:v>1.6642827394237336</c:v>
                </c:pt>
                <c:pt idx="12">
                  <c:v>1.6825693559026165</c:v>
                </c:pt>
                <c:pt idx="13">
                  <c:v>1.6565036738324095</c:v>
                </c:pt>
                <c:pt idx="14">
                  <c:v>1.6102594594070307</c:v>
                </c:pt>
                <c:pt idx="15">
                  <c:v>1.4984672875433669</c:v>
                </c:pt>
                <c:pt idx="16">
                  <c:v>1.4933118128734686</c:v>
                </c:pt>
                <c:pt idx="17">
                  <c:v>1.5534864345823995</c:v>
                </c:pt>
                <c:pt idx="18">
                  <c:v>1.5650914096358102</c:v>
                </c:pt>
                <c:pt idx="19">
                  <c:v>1.5808746387208918</c:v>
                </c:pt>
                <c:pt idx="20">
                  <c:v>1.5535957881546045</c:v>
                </c:pt>
              </c:numCache>
            </c:numRef>
          </c:val>
          <c:smooth val="0"/>
          <c:extLst>
            <c:ext xmlns:c16="http://schemas.microsoft.com/office/drawing/2014/chart" uri="{C3380CC4-5D6E-409C-BE32-E72D297353CC}">
              <c16:uniqueId val="{00000001-6509-4ADC-91CC-8BF21C89E02F}"/>
            </c:ext>
          </c:extLst>
        </c:ser>
        <c:ser>
          <c:idx val="0"/>
          <c:order val="2"/>
          <c:tx>
            <c:strRef>
              <c:f>制造业!$AF$2</c:f>
              <c:strCache>
                <c:ptCount val="1"/>
                <c:pt idx="0">
                  <c:v>差异</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制造业!$AB$3:$AB$23</c:f>
              <c:numCache>
                <c:formatCode>General</c:formatCode>
                <c:ptCount val="2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numCache>
            </c:numRef>
          </c:cat>
          <c:val>
            <c:numRef>
              <c:f>制造业!$AG$3:$AG$22</c:f>
              <c:numCache>
                <c:formatCode>0.0000_ </c:formatCode>
                <c:ptCount val="20"/>
                <c:pt idx="0">
                  <c:v>2.2184644273748777E-2</c:v>
                </c:pt>
                <c:pt idx="1">
                  <c:v>2.9693628842115016E-2</c:v>
                </c:pt>
                <c:pt idx="2">
                  <c:v>3.3552090495482023E-2</c:v>
                </c:pt>
                <c:pt idx="3">
                  <c:v>3.3579673216747041E-2</c:v>
                </c:pt>
                <c:pt idx="4">
                  <c:v>3.8233178538369827E-2</c:v>
                </c:pt>
                <c:pt idx="5">
                  <c:v>4.2720987825283219E-2</c:v>
                </c:pt>
                <c:pt idx="6">
                  <c:v>4.404540071313745E-2</c:v>
                </c:pt>
                <c:pt idx="7">
                  <c:v>3.7611602913876441E-2</c:v>
                </c:pt>
                <c:pt idx="8">
                  <c:v>3.6670574794464672E-2</c:v>
                </c:pt>
                <c:pt idx="9">
                  <c:v>3.3070012482540712E-2</c:v>
                </c:pt>
                <c:pt idx="10">
                  <c:v>4.4458257179834426E-2</c:v>
                </c:pt>
                <c:pt idx="11">
                  <c:v>4.8292995469944699E-2</c:v>
                </c:pt>
                <c:pt idx="12">
                  <c:v>4.5316710367579782E-2</c:v>
                </c:pt>
                <c:pt idx="13">
                  <c:v>4.5666293936726499E-2</c:v>
                </c:pt>
                <c:pt idx="14">
                  <c:v>4.7351517199006654E-2</c:v>
                </c:pt>
                <c:pt idx="15">
                  <c:v>4.5955162721408538E-2</c:v>
                </c:pt>
                <c:pt idx="16">
                  <c:v>5.599589689719342E-2</c:v>
                </c:pt>
                <c:pt idx="17">
                  <c:v>7.0298800166529674E-2</c:v>
                </c:pt>
                <c:pt idx="18">
                  <c:v>7.6804245796116666E-2</c:v>
                </c:pt>
                <c:pt idx="19">
                  <c:v>8.1669864894245325E-2</c:v>
                </c:pt>
              </c:numCache>
            </c:numRef>
          </c:val>
          <c:smooth val="0"/>
          <c:extLst>
            <c:ext xmlns:c16="http://schemas.microsoft.com/office/drawing/2014/chart" uri="{C3380CC4-5D6E-409C-BE32-E72D297353CC}">
              <c16:uniqueId val="{00000002-6509-4ADC-91CC-8BF21C89E02F}"/>
            </c:ext>
          </c:extLst>
        </c:ser>
        <c:dLbls>
          <c:showLegendKey val="0"/>
          <c:showVal val="0"/>
          <c:showCatName val="0"/>
          <c:showSerName val="0"/>
          <c:showPercent val="0"/>
          <c:showBubbleSize val="0"/>
        </c:dLbls>
        <c:marker val="1"/>
        <c:smooth val="0"/>
        <c:axId val="1307748976"/>
        <c:axId val="1189700824"/>
        <c:extLst>
          <c:ext xmlns:c15="http://schemas.microsoft.com/office/drawing/2012/chart" uri="{02D57815-91ED-43cb-92C2-25804820EDAC}">
            <c15:filteredLineSeries>
              <c15:ser>
                <c:idx val="3"/>
                <c:order val="3"/>
                <c:tx>
                  <c:strRef>
                    <c:extLst>
                      <c:ext uri="{02D57815-91ED-43cb-92C2-25804820EDAC}">
                        <c15:formulaRef>
                          <c15:sqref>制造业!$AC$2</c15:sqref>
                        </c15:formulaRef>
                      </c:ext>
                    </c:extLst>
                    <c:strCache>
                      <c:ptCount val="1"/>
                      <c:pt idx="0">
                        <c:v>RCA_Gross</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extLst>
                      <c:ext uri="{02D57815-91ED-43cb-92C2-25804820EDAC}">
                        <c15:formulaRef>
                          <c15:sqref>制造业!$AB$3:$AB$23</c15:sqref>
                        </c15:formulaRef>
                      </c:ext>
                    </c:extLst>
                    <c:numCache>
                      <c:formatCode>General</c:formatCode>
                      <c:ptCount val="21"/>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numCache>
                  </c:numRef>
                </c:cat>
                <c:val>
                  <c:numRef>
                    <c:extLst>
                      <c:ext uri="{02D57815-91ED-43cb-92C2-25804820EDAC}">
                        <c15:formulaRef>
                          <c15:sqref>制造业!$AC$3:$AC$22</c15:sqref>
                        </c15:formulaRef>
                      </c:ext>
                    </c:extLst>
                    <c:numCache>
                      <c:formatCode>0.0000</c:formatCode>
                      <c:ptCount val="20"/>
                      <c:pt idx="0">
                        <c:v>1.3137185821479689</c:v>
                      </c:pt>
                      <c:pt idx="1">
                        <c:v>1.3773630807094568</c:v>
                      </c:pt>
                      <c:pt idx="2">
                        <c:v>1.386600561715903</c:v>
                      </c:pt>
                      <c:pt idx="3">
                        <c:v>1.4789833563541028</c:v>
                      </c:pt>
                      <c:pt idx="4">
                        <c:v>1.4838752754789766</c:v>
                      </c:pt>
                      <c:pt idx="5">
                        <c:v>1.5070156401483359</c:v>
                      </c:pt>
                      <c:pt idx="6">
                        <c:v>1.5239456895672776</c:v>
                      </c:pt>
                      <c:pt idx="7">
                        <c:v>1.5271587709699175</c:v>
                      </c:pt>
                      <c:pt idx="8">
                        <c:v>1.5621958744969691</c:v>
                      </c:pt>
                      <c:pt idx="9">
                        <c:v>1.6101668784822873</c:v>
                      </c:pt>
                      <c:pt idx="10">
                        <c:v>1.5815892877138646</c:v>
                      </c:pt>
                      <c:pt idx="11">
                        <c:v>1.5592550954378004</c:v>
                      </c:pt>
                      <c:pt idx="12">
                        <c:v>1.600832252273094</c:v>
                      </c:pt>
                      <c:pt idx="13">
                        <c:v>1.5950524573452891</c:v>
                      </c:pt>
                      <c:pt idx="14">
                        <c:v>1.5933703097765388</c:v>
                      </c:pt>
                      <c:pt idx="15">
                        <c:v>1.5635641742702864</c:v>
                      </c:pt>
                      <c:pt idx="16">
                        <c:v>1.5679815198068998</c:v>
                      </c:pt>
                      <c:pt idx="17">
                        <c:v>1.5922802997332948</c:v>
                      </c:pt>
                      <c:pt idx="18">
                        <c:v>1.6027640024695256</c:v>
                      </c:pt>
                      <c:pt idx="19">
                        <c:v>1.6185503771312226</c:v>
                      </c:pt>
                    </c:numCache>
                  </c:numRef>
                </c:val>
                <c:smooth val="0"/>
                <c:extLst>
                  <c:ext xmlns:c16="http://schemas.microsoft.com/office/drawing/2014/chart" uri="{C3380CC4-5D6E-409C-BE32-E72D297353CC}">
                    <c16:uniqueId val="{00000003-6509-4ADC-91CC-8BF21C89E02F}"/>
                  </c:ext>
                </c:extLst>
              </c15:ser>
            </c15:filteredLineSeries>
          </c:ext>
        </c:extLst>
      </c:lineChart>
      <c:catAx>
        <c:axId val="1307748976"/>
        <c:scaling>
          <c:orientation val="minMax"/>
        </c:scaling>
        <c:delete val="0"/>
        <c:axPos val="b"/>
        <c:numFmt formatCode="General" sourceLinked="1"/>
        <c:majorTickMark val="in"/>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1189700824"/>
        <c:crosses val="autoZero"/>
        <c:auto val="1"/>
        <c:lblAlgn val="ctr"/>
        <c:lblOffset val="100"/>
        <c:noMultiLvlLbl val="0"/>
      </c:catAx>
      <c:valAx>
        <c:axId val="1189700824"/>
        <c:scaling>
          <c:orientation val="minMax"/>
          <c:max val="2"/>
          <c:min val="1.2"/>
        </c:scaling>
        <c:delete val="0"/>
        <c:axPos val="l"/>
        <c:numFmt formatCode="#,##0.00_);[Red]\(#,##0.00\)" sourceLinked="0"/>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1307748976"/>
        <c:crosses val="autoZero"/>
        <c:crossBetween val="between"/>
        <c:majorUnit val="0.2"/>
      </c:valAx>
      <c:spPr>
        <a:noFill/>
        <a:ln>
          <a:noFill/>
        </a:ln>
        <a:effectLst/>
      </c:spPr>
    </c:plotArea>
    <c:legend>
      <c:legendPos val="b"/>
      <c:legendEntry>
        <c:idx val="2"/>
        <c:delete val="1"/>
      </c:legendEntry>
      <c:layout>
        <c:manualLayout>
          <c:xMode val="edge"/>
          <c:yMode val="edge"/>
          <c:x val="0.10573155164337754"/>
          <c:y val="0.93003823312250444"/>
          <c:w val="0.78592970085470071"/>
          <c:h val="6.9961805555555562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800">
          <a:latin typeface="Times New Roman" panose="02020603050405020304" pitchFamily="18" charset="0"/>
          <a:ea typeface="宋体" panose="02010600030101010101" pitchFamily="2" charset="-122"/>
          <a:cs typeface="Times New Roman" panose="02020603050405020304" pitchFamily="18" charset="0"/>
        </a:defRPr>
      </a:pPr>
      <a:endParaRPr lang="zh-C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300418569254186"/>
          <c:y val="5.0925925925925923E-2"/>
          <c:w val="0.69762214611872142"/>
          <c:h val="0.84019429209102459"/>
        </c:manualLayout>
      </c:layout>
      <c:lineChart>
        <c:grouping val="standard"/>
        <c:varyColors val="0"/>
        <c:ser>
          <c:idx val="2"/>
          <c:order val="0"/>
          <c:tx>
            <c:strRef>
              <c:f>区分研发强度!$AE$2</c:f>
              <c:strCache>
                <c:ptCount val="1"/>
                <c:pt idx="0">
                  <c:v>RCA_VA</c:v>
                </c:pt>
              </c:strCache>
            </c:strRef>
          </c:tx>
          <c:spPr>
            <a:ln w="22225" cap="rnd">
              <a:solidFill>
                <a:schemeClr val="tx1"/>
              </a:solidFill>
              <a:round/>
            </a:ln>
            <a:effectLst/>
          </c:spPr>
          <c:marker>
            <c:symbol val="triangle"/>
            <c:size val="6"/>
            <c:spPr>
              <a:noFill/>
              <a:ln w="6350">
                <a:solidFill>
                  <a:schemeClr val="tx1"/>
                </a:solidFill>
              </a:ln>
              <a:effectLst/>
            </c:spPr>
          </c:marker>
          <c:cat>
            <c:numRef>
              <c:f>区分研发强度!$AB$3:$AB$23</c:f>
              <c:numCache>
                <c:formatCode>General</c:formatCode>
                <c:ptCount val="21"/>
                <c:pt idx="0">
                  <c:v>2000</c:v>
                </c:pt>
                <c:pt idx="5">
                  <c:v>2005</c:v>
                </c:pt>
                <c:pt idx="10">
                  <c:v>2010</c:v>
                </c:pt>
                <c:pt idx="15">
                  <c:v>2015</c:v>
                </c:pt>
                <c:pt idx="20">
                  <c:v>2020</c:v>
                </c:pt>
              </c:numCache>
            </c:numRef>
          </c:cat>
          <c:val>
            <c:numRef>
              <c:f>区分研发强度!$AE$3:$AE$23</c:f>
              <c:numCache>
                <c:formatCode>0.0000</c:formatCode>
                <c:ptCount val="21"/>
                <c:pt idx="0">
                  <c:v>2.3998135199701229</c:v>
                </c:pt>
                <c:pt idx="1">
                  <c:v>2.2452991172512515</c:v>
                </c:pt>
                <c:pt idx="2">
                  <c:v>2.276500202670332</c:v>
                </c:pt>
                <c:pt idx="3">
                  <c:v>2.4119835360643154</c:v>
                </c:pt>
                <c:pt idx="4">
                  <c:v>2.2374769541587072</c:v>
                </c:pt>
                <c:pt idx="5">
                  <c:v>2.2138783632801089</c:v>
                </c:pt>
                <c:pt idx="6">
                  <c:v>2.1855988144374279</c:v>
                </c:pt>
                <c:pt idx="7">
                  <c:v>2.1457614879419</c:v>
                </c:pt>
                <c:pt idx="8">
                  <c:v>2.1066252333615267</c:v>
                </c:pt>
                <c:pt idx="9">
                  <c:v>2.2689857825363404</c:v>
                </c:pt>
                <c:pt idx="10">
                  <c:v>2.1656414062560199</c:v>
                </c:pt>
                <c:pt idx="11">
                  <c:v>2.111426719113247</c:v>
                </c:pt>
                <c:pt idx="12">
                  <c:v>2.0954432399816283</c:v>
                </c:pt>
                <c:pt idx="13">
                  <c:v>2.0546947050870923</c:v>
                </c:pt>
                <c:pt idx="14">
                  <c:v>2.0118119526053357</c:v>
                </c:pt>
                <c:pt idx="15">
                  <c:v>1.9144228023729337</c:v>
                </c:pt>
                <c:pt idx="16">
                  <c:v>1.9178308920097595</c:v>
                </c:pt>
                <c:pt idx="17">
                  <c:v>1.946144273958369</c:v>
                </c:pt>
                <c:pt idx="18">
                  <c:v>1.9117822261260695</c:v>
                </c:pt>
                <c:pt idx="19">
                  <c:v>1.9600160333966092</c:v>
                </c:pt>
                <c:pt idx="20">
                  <c:v>1.932582976540395</c:v>
                </c:pt>
              </c:numCache>
            </c:numRef>
          </c:val>
          <c:smooth val="0"/>
          <c:extLst>
            <c:ext xmlns:c16="http://schemas.microsoft.com/office/drawing/2014/chart" uri="{C3380CC4-5D6E-409C-BE32-E72D297353CC}">
              <c16:uniqueId val="{00000000-DB5E-485E-A321-6226FE2A8961}"/>
            </c:ext>
          </c:extLst>
        </c:ser>
        <c:ser>
          <c:idx val="0"/>
          <c:order val="1"/>
          <c:tx>
            <c:strRef>
              <c:f>区分研发强度!$AF$2</c:f>
              <c:strCache>
                <c:ptCount val="1"/>
                <c:pt idx="0">
                  <c:v>RCA_FI</c:v>
                </c:pt>
              </c:strCache>
            </c:strRef>
          </c:tx>
          <c:spPr>
            <a:ln w="22225" cap="rnd">
              <a:solidFill>
                <a:schemeClr val="tx1"/>
              </a:solidFill>
              <a:round/>
            </a:ln>
            <a:effectLst/>
          </c:spPr>
          <c:marker>
            <c:symbol val="x"/>
            <c:size val="6"/>
            <c:spPr>
              <a:noFill/>
              <a:ln w="9525">
                <a:solidFill>
                  <a:schemeClr val="tx1"/>
                </a:solidFill>
              </a:ln>
              <a:effectLst/>
            </c:spPr>
          </c:marker>
          <c:cat>
            <c:numRef>
              <c:f>区分研发强度!$AB$3:$AB$23</c:f>
              <c:numCache>
                <c:formatCode>General</c:formatCode>
                <c:ptCount val="21"/>
                <c:pt idx="0">
                  <c:v>2000</c:v>
                </c:pt>
                <c:pt idx="5">
                  <c:v>2005</c:v>
                </c:pt>
                <c:pt idx="10">
                  <c:v>2010</c:v>
                </c:pt>
                <c:pt idx="15">
                  <c:v>2015</c:v>
                </c:pt>
                <c:pt idx="20">
                  <c:v>2020</c:v>
                </c:pt>
              </c:numCache>
            </c:numRef>
          </c:cat>
          <c:val>
            <c:numRef>
              <c:f>区分研发强度!$AF$3:$AF$23</c:f>
              <c:numCache>
                <c:formatCode>0.0000</c:formatCode>
                <c:ptCount val="21"/>
                <c:pt idx="0">
                  <c:v>2.3609440187363098</c:v>
                </c:pt>
                <c:pt idx="1">
                  <c:v>2.192717502468621</c:v>
                </c:pt>
                <c:pt idx="2">
                  <c:v>2.2277190158994169</c:v>
                </c:pt>
                <c:pt idx="3">
                  <c:v>2.3493472403230027</c:v>
                </c:pt>
                <c:pt idx="4">
                  <c:v>2.1746615130884277</c:v>
                </c:pt>
                <c:pt idx="5">
                  <c:v>2.1398517054642339</c:v>
                </c:pt>
                <c:pt idx="6">
                  <c:v>2.1121125060327963</c:v>
                </c:pt>
                <c:pt idx="7">
                  <c:v>2.0943487894797905</c:v>
                </c:pt>
                <c:pt idx="8">
                  <c:v>2.0547328951342672</c:v>
                </c:pt>
                <c:pt idx="9">
                  <c:v>2.2526244439857153</c:v>
                </c:pt>
                <c:pt idx="10">
                  <c:v>2.1262364998400907</c:v>
                </c:pt>
                <c:pt idx="11">
                  <c:v>2.082144223809919</c:v>
                </c:pt>
                <c:pt idx="12">
                  <c:v>2.0622471516943941</c:v>
                </c:pt>
                <c:pt idx="13">
                  <c:v>2.0232516154229621</c:v>
                </c:pt>
                <c:pt idx="14">
                  <c:v>1.9736620172965615</c:v>
                </c:pt>
                <c:pt idx="15">
                  <c:v>1.8743206265106891</c:v>
                </c:pt>
                <c:pt idx="16">
                  <c:v>1.8974557521327082</c:v>
                </c:pt>
                <c:pt idx="17">
                  <c:v>1.8988191452426217</c:v>
                </c:pt>
                <c:pt idx="18">
                  <c:v>1.8428684228220034</c:v>
                </c:pt>
                <c:pt idx="19">
                  <c:v>1.8827246329951657</c:v>
                </c:pt>
                <c:pt idx="20">
                  <c:v>1.8963390586461706</c:v>
                </c:pt>
              </c:numCache>
            </c:numRef>
          </c:val>
          <c:smooth val="0"/>
          <c:extLst>
            <c:ext xmlns:c16="http://schemas.microsoft.com/office/drawing/2014/chart" uri="{C3380CC4-5D6E-409C-BE32-E72D297353CC}">
              <c16:uniqueId val="{00000001-DB5E-485E-A321-6226FE2A8961}"/>
            </c:ext>
          </c:extLst>
        </c:ser>
        <c:dLbls>
          <c:showLegendKey val="0"/>
          <c:showVal val="0"/>
          <c:showCatName val="0"/>
          <c:showSerName val="0"/>
          <c:showPercent val="0"/>
          <c:showBubbleSize val="0"/>
        </c:dLbls>
        <c:marker val="1"/>
        <c:smooth val="0"/>
        <c:axId val="1307750056"/>
        <c:axId val="1362359928"/>
      </c:lineChart>
      <c:catAx>
        <c:axId val="1307750056"/>
        <c:scaling>
          <c:orientation val="minMax"/>
        </c:scaling>
        <c:delete val="0"/>
        <c:axPos val="b"/>
        <c:numFmt formatCode="General" sourceLinked="1"/>
        <c:majorTickMark val="in"/>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1362359928"/>
        <c:crosses val="autoZero"/>
        <c:auto val="1"/>
        <c:lblAlgn val="ctr"/>
        <c:lblOffset val="100"/>
        <c:tickMarkSkip val="5"/>
        <c:noMultiLvlLbl val="0"/>
      </c:catAx>
      <c:valAx>
        <c:axId val="1362359928"/>
        <c:scaling>
          <c:orientation val="minMax"/>
          <c:max val="2.5"/>
          <c:min val="0.5"/>
        </c:scaling>
        <c:delete val="0"/>
        <c:axPos val="l"/>
        <c:numFmt formatCode="#,##0.0_);[Red]\(#,##0.0\)" sourceLinked="0"/>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1307750056"/>
        <c:crosses val="autoZero"/>
        <c:crossBetween val="midCat"/>
        <c:majorUnit val="0.5"/>
      </c:valAx>
      <c:spPr>
        <a:noFill/>
        <a:ln>
          <a:noFill/>
        </a:ln>
        <a:effectLst/>
      </c:spPr>
    </c:plotArea>
    <c:legend>
      <c:legendPos val="t"/>
      <c:layout>
        <c:manualLayout>
          <c:xMode val="edge"/>
          <c:yMode val="edge"/>
          <c:x val="0.67707596371882084"/>
          <c:y val="0"/>
          <c:w val="0.32260515873015871"/>
          <c:h val="0.1863416734772311"/>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800">
          <a:latin typeface="Times New Roman" panose="02020603050405020304" pitchFamily="18" charset="0"/>
          <a:ea typeface="宋体" panose="02010600030101010101" pitchFamily="2" charset="-122"/>
          <a:cs typeface="Times New Roman" panose="02020603050405020304" pitchFamily="18" charset="0"/>
        </a:defRPr>
      </a:pPr>
      <a:endParaRPr lang="zh-CN"/>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333904109589042"/>
          <c:y val="5.0925925925925923E-2"/>
          <c:w val="0.70822564687975642"/>
          <c:h val="0.84019429209102459"/>
        </c:manualLayout>
      </c:layout>
      <c:lineChart>
        <c:grouping val="standard"/>
        <c:varyColors val="0"/>
        <c:ser>
          <c:idx val="1"/>
          <c:order val="0"/>
          <c:tx>
            <c:strRef>
              <c:f>区分研发强度!$AN$2</c:f>
              <c:strCache>
                <c:ptCount val="1"/>
                <c:pt idx="0">
                  <c:v>RCA_VA</c:v>
                </c:pt>
              </c:strCache>
            </c:strRef>
          </c:tx>
          <c:spPr>
            <a:ln w="22225" cap="rnd">
              <a:solidFill>
                <a:schemeClr val="tx1"/>
              </a:solidFill>
              <a:round/>
            </a:ln>
            <a:effectLst/>
          </c:spPr>
          <c:marker>
            <c:symbol val="triangle"/>
            <c:size val="6"/>
            <c:spPr>
              <a:noFill/>
              <a:ln w="9525">
                <a:solidFill>
                  <a:schemeClr val="tx1"/>
                </a:solidFill>
              </a:ln>
              <a:effectLst/>
            </c:spPr>
          </c:marker>
          <c:cat>
            <c:numRef>
              <c:f>区分研发强度!$AB$3:$AB$23</c:f>
              <c:numCache>
                <c:formatCode>General</c:formatCode>
                <c:ptCount val="21"/>
                <c:pt idx="0">
                  <c:v>2000</c:v>
                </c:pt>
                <c:pt idx="5">
                  <c:v>2005</c:v>
                </c:pt>
                <c:pt idx="10">
                  <c:v>2010</c:v>
                </c:pt>
                <c:pt idx="15">
                  <c:v>2015</c:v>
                </c:pt>
                <c:pt idx="20">
                  <c:v>2020</c:v>
                </c:pt>
              </c:numCache>
            </c:numRef>
          </c:cat>
          <c:val>
            <c:numRef>
              <c:f>区分研发强度!$AN$3:$AN$23</c:f>
              <c:numCache>
                <c:formatCode>0.0000</c:formatCode>
                <c:ptCount val="21"/>
                <c:pt idx="0">
                  <c:v>1.259602031921857</c:v>
                </c:pt>
                <c:pt idx="1">
                  <c:v>1.5050069812107696</c:v>
                </c:pt>
                <c:pt idx="2">
                  <c:v>1.5613465959368786</c:v>
                </c:pt>
                <c:pt idx="3">
                  <c:v>1.6383442329213744</c:v>
                </c:pt>
                <c:pt idx="4">
                  <c:v>1.6550966449241939</c:v>
                </c:pt>
                <c:pt idx="5">
                  <c:v>1.6744323964784906</c:v>
                </c:pt>
                <c:pt idx="6">
                  <c:v>1.6503953772096824</c:v>
                </c:pt>
                <c:pt idx="7">
                  <c:v>1.5774397204714605</c:v>
                </c:pt>
                <c:pt idx="8">
                  <c:v>1.5990990833194263</c:v>
                </c:pt>
                <c:pt idx="9">
                  <c:v>1.6941296313915124</c:v>
                </c:pt>
                <c:pt idx="10">
                  <c:v>1.6994298533428502</c:v>
                </c:pt>
                <c:pt idx="11">
                  <c:v>1.7147145589229178</c:v>
                </c:pt>
                <c:pt idx="12">
                  <c:v>1.7599800096330829</c:v>
                </c:pt>
                <c:pt idx="13">
                  <c:v>1.6467812263945742</c:v>
                </c:pt>
                <c:pt idx="14">
                  <c:v>1.6231353616102986</c:v>
                </c:pt>
                <c:pt idx="15">
                  <c:v>1.5324798522136676</c:v>
                </c:pt>
                <c:pt idx="16">
                  <c:v>1.5895435462813834</c:v>
                </c:pt>
                <c:pt idx="17">
                  <c:v>1.6555346204179027</c:v>
                </c:pt>
                <c:pt idx="18">
                  <c:v>1.7356217232399469</c:v>
                </c:pt>
                <c:pt idx="19">
                  <c:v>1.7451565186423599</c:v>
                </c:pt>
                <c:pt idx="20">
                  <c:v>1.680356895178946</c:v>
                </c:pt>
              </c:numCache>
            </c:numRef>
          </c:val>
          <c:smooth val="0"/>
          <c:extLst>
            <c:ext xmlns:c16="http://schemas.microsoft.com/office/drawing/2014/chart" uri="{C3380CC4-5D6E-409C-BE32-E72D297353CC}">
              <c16:uniqueId val="{00000000-A566-4E66-8897-56C5DFE42606}"/>
            </c:ext>
          </c:extLst>
        </c:ser>
        <c:ser>
          <c:idx val="2"/>
          <c:order val="1"/>
          <c:tx>
            <c:strRef>
              <c:f>区分研发强度!$AO$2</c:f>
              <c:strCache>
                <c:ptCount val="1"/>
                <c:pt idx="0">
                  <c:v>RCA_FI</c:v>
                </c:pt>
              </c:strCache>
            </c:strRef>
          </c:tx>
          <c:spPr>
            <a:ln w="22225" cap="rnd">
              <a:solidFill>
                <a:schemeClr val="tx1"/>
              </a:solidFill>
              <a:round/>
            </a:ln>
            <a:effectLst/>
          </c:spPr>
          <c:marker>
            <c:symbol val="star"/>
            <c:size val="6"/>
            <c:spPr>
              <a:noFill/>
              <a:ln w="9525">
                <a:solidFill>
                  <a:schemeClr val="tx1"/>
                </a:solidFill>
              </a:ln>
              <a:effectLst/>
            </c:spPr>
          </c:marker>
          <c:cat>
            <c:numRef>
              <c:f>区分研发强度!$AB$3:$AB$23</c:f>
              <c:numCache>
                <c:formatCode>General</c:formatCode>
                <c:ptCount val="21"/>
                <c:pt idx="0">
                  <c:v>2000</c:v>
                </c:pt>
                <c:pt idx="5">
                  <c:v>2005</c:v>
                </c:pt>
                <c:pt idx="10">
                  <c:v>2010</c:v>
                </c:pt>
                <c:pt idx="15">
                  <c:v>2015</c:v>
                </c:pt>
                <c:pt idx="20">
                  <c:v>2020</c:v>
                </c:pt>
              </c:numCache>
            </c:numRef>
          </c:cat>
          <c:val>
            <c:numRef>
              <c:f>区分研发强度!$AO$3:$AO$23</c:f>
              <c:numCache>
                <c:formatCode>0.0000</c:formatCode>
                <c:ptCount val="21"/>
                <c:pt idx="0">
                  <c:v>1.3113783474740017</c:v>
                </c:pt>
                <c:pt idx="1">
                  <c:v>1.5721977958469848</c:v>
                </c:pt>
                <c:pt idx="2">
                  <c:v>1.6350149185165688</c:v>
                </c:pt>
                <c:pt idx="3">
                  <c:v>1.7159210688614546</c:v>
                </c:pt>
                <c:pt idx="4">
                  <c:v>1.7278404193867629</c:v>
                </c:pt>
                <c:pt idx="5">
                  <c:v>1.7441379619517521</c:v>
                </c:pt>
                <c:pt idx="6">
                  <c:v>1.7177455395145569</c:v>
                </c:pt>
                <c:pt idx="7">
                  <c:v>1.6619771266526377</c:v>
                </c:pt>
                <c:pt idx="8">
                  <c:v>1.6790963422079506</c:v>
                </c:pt>
                <c:pt idx="9">
                  <c:v>1.7947043082320591</c:v>
                </c:pt>
                <c:pt idx="10">
                  <c:v>1.7936636607085239</c:v>
                </c:pt>
                <c:pt idx="11">
                  <c:v>1.7988788584306126</c:v>
                </c:pt>
                <c:pt idx="12">
                  <c:v>1.8415776693580592</c:v>
                </c:pt>
                <c:pt idx="13">
                  <c:v>1.7199792940201712</c:v>
                </c:pt>
                <c:pt idx="14">
                  <c:v>1.6967690687688133</c:v>
                </c:pt>
                <c:pt idx="15">
                  <c:v>1.6040743196775564</c:v>
                </c:pt>
                <c:pt idx="16">
                  <c:v>1.6627227695861027</c:v>
                </c:pt>
                <c:pt idx="17">
                  <c:v>1.7190218489627782</c:v>
                </c:pt>
                <c:pt idx="18">
                  <c:v>1.7926760340666241</c:v>
                </c:pt>
                <c:pt idx="19">
                  <c:v>1.7834007014381241</c:v>
                </c:pt>
                <c:pt idx="20">
                  <c:v>1.7306315643800689</c:v>
                </c:pt>
              </c:numCache>
            </c:numRef>
          </c:val>
          <c:smooth val="0"/>
          <c:extLst>
            <c:ext xmlns:c16="http://schemas.microsoft.com/office/drawing/2014/chart" uri="{C3380CC4-5D6E-409C-BE32-E72D297353CC}">
              <c16:uniqueId val="{00000001-A566-4E66-8897-56C5DFE42606}"/>
            </c:ext>
          </c:extLst>
        </c:ser>
        <c:dLbls>
          <c:showLegendKey val="0"/>
          <c:showVal val="0"/>
          <c:showCatName val="0"/>
          <c:showSerName val="0"/>
          <c:showPercent val="0"/>
          <c:showBubbleSize val="0"/>
        </c:dLbls>
        <c:marker val="1"/>
        <c:smooth val="0"/>
        <c:axId val="1307750056"/>
        <c:axId val="1362359928"/>
      </c:lineChart>
      <c:catAx>
        <c:axId val="1307750056"/>
        <c:scaling>
          <c:orientation val="minMax"/>
        </c:scaling>
        <c:delete val="0"/>
        <c:axPos val="b"/>
        <c:numFmt formatCode="General" sourceLinked="1"/>
        <c:majorTickMark val="in"/>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1362359928"/>
        <c:crosses val="autoZero"/>
        <c:auto val="1"/>
        <c:lblAlgn val="ctr"/>
        <c:lblOffset val="100"/>
        <c:tickMarkSkip val="5"/>
        <c:noMultiLvlLbl val="0"/>
      </c:catAx>
      <c:valAx>
        <c:axId val="1362359928"/>
        <c:scaling>
          <c:orientation val="minMax"/>
          <c:max val="2.5"/>
          <c:min val="0.5"/>
        </c:scaling>
        <c:delete val="0"/>
        <c:axPos val="l"/>
        <c:numFmt formatCode="#,##0.0_);[Red]\(#,##0.0\)" sourceLinked="0"/>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1307750056"/>
        <c:crosses val="autoZero"/>
        <c:crossBetween val="midCat"/>
        <c:majorUnit val="0.5"/>
      </c:valAx>
      <c:spPr>
        <a:noFill/>
        <a:ln>
          <a:noFill/>
        </a:ln>
        <a:effectLst/>
      </c:spPr>
    </c:plotArea>
    <c:legend>
      <c:legendPos val="t"/>
      <c:layout>
        <c:manualLayout>
          <c:xMode val="edge"/>
          <c:yMode val="edge"/>
          <c:x val="0.65547732426303873"/>
          <c:y val="0"/>
          <c:w val="0.34420379818594105"/>
          <c:h val="0.17222956657027691"/>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2000">
          <a:latin typeface="Times New Roman" panose="02020603050405020304" pitchFamily="18" charset="0"/>
          <a:ea typeface="宋体" panose="02010600030101010101" pitchFamily="2" charset="-122"/>
          <a:cs typeface="Times New Roman" panose="02020603050405020304" pitchFamily="18" charset="0"/>
        </a:defRPr>
      </a:pPr>
      <a:endParaRPr lang="zh-CN"/>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367401960784313"/>
          <c:y val="5.092601246105919E-2"/>
          <c:w val="0.71743759512937599"/>
          <c:h val="0.84434591956511174"/>
        </c:manualLayout>
      </c:layout>
      <c:lineChart>
        <c:grouping val="standard"/>
        <c:varyColors val="0"/>
        <c:ser>
          <c:idx val="1"/>
          <c:order val="0"/>
          <c:tx>
            <c:strRef>
              <c:f>区分研发强度!$AW$2</c:f>
              <c:strCache>
                <c:ptCount val="1"/>
                <c:pt idx="0">
                  <c:v>RCA_VA</c:v>
                </c:pt>
              </c:strCache>
            </c:strRef>
          </c:tx>
          <c:spPr>
            <a:ln w="22225" cap="rnd">
              <a:solidFill>
                <a:schemeClr val="tx1"/>
              </a:solidFill>
              <a:round/>
            </a:ln>
            <a:effectLst/>
          </c:spPr>
          <c:marker>
            <c:symbol val="triangle"/>
            <c:size val="6"/>
            <c:spPr>
              <a:noFill/>
              <a:ln w="9525">
                <a:solidFill>
                  <a:schemeClr val="tx1"/>
                </a:solidFill>
              </a:ln>
              <a:effectLst/>
            </c:spPr>
          </c:marker>
          <c:cat>
            <c:numRef>
              <c:f>区分研发强度!$AB$3:$AB$23</c:f>
              <c:numCache>
                <c:formatCode>General</c:formatCode>
                <c:ptCount val="21"/>
                <c:pt idx="0">
                  <c:v>2000</c:v>
                </c:pt>
                <c:pt idx="5">
                  <c:v>2005</c:v>
                </c:pt>
                <c:pt idx="10">
                  <c:v>2010</c:v>
                </c:pt>
                <c:pt idx="15">
                  <c:v>2015</c:v>
                </c:pt>
                <c:pt idx="20">
                  <c:v>2020</c:v>
                </c:pt>
              </c:numCache>
            </c:numRef>
          </c:cat>
          <c:val>
            <c:numRef>
              <c:f>区分研发强度!$AW$3:$AW$23</c:f>
              <c:numCache>
                <c:formatCode>0.0000</c:formatCode>
                <c:ptCount val="21"/>
                <c:pt idx="0">
                  <c:v>1.0402680011414358</c:v>
                </c:pt>
                <c:pt idx="1">
                  <c:v>1.1698248902261492</c:v>
                </c:pt>
                <c:pt idx="2">
                  <c:v>1.1894049558843016</c:v>
                </c:pt>
                <c:pt idx="3">
                  <c:v>1.2054626603781</c:v>
                </c:pt>
                <c:pt idx="4">
                  <c:v>1.2087578780912858</c:v>
                </c:pt>
                <c:pt idx="5">
                  <c:v>1.2431568086885636</c:v>
                </c:pt>
                <c:pt idx="6">
                  <c:v>1.3162621157690866</c:v>
                </c:pt>
                <c:pt idx="7">
                  <c:v>1.3941934832591163</c:v>
                </c:pt>
                <c:pt idx="8">
                  <c:v>1.520434113051653</c:v>
                </c:pt>
                <c:pt idx="9">
                  <c:v>1.4971850333581302</c:v>
                </c:pt>
                <c:pt idx="10">
                  <c:v>1.5401527322118513</c:v>
                </c:pt>
                <c:pt idx="11">
                  <c:v>1.5351608769812826</c:v>
                </c:pt>
                <c:pt idx="12">
                  <c:v>1.5507264107441425</c:v>
                </c:pt>
                <c:pt idx="13">
                  <c:v>1.5714835421266569</c:v>
                </c:pt>
                <c:pt idx="14">
                  <c:v>1.5183264080240491</c:v>
                </c:pt>
                <c:pt idx="15">
                  <c:v>1.3970139990870696</c:v>
                </c:pt>
                <c:pt idx="16">
                  <c:v>1.387276919355124</c:v>
                </c:pt>
                <c:pt idx="17">
                  <c:v>1.4820689339594408</c:v>
                </c:pt>
                <c:pt idx="18">
                  <c:v>1.490548859378326</c:v>
                </c:pt>
                <c:pt idx="19">
                  <c:v>1.5043364185950658</c:v>
                </c:pt>
                <c:pt idx="20">
                  <c:v>1.4705268341435653</c:v>
                </c:pt>
              </c:numCache>
            </c:numRef>
          </c:val>
          <c:smooth val="0"/>
          <c:extLst>
            <c:ext xmlns:c16="http://schemas.microsoft.com/office/drawing/2014/chart" uri="{C3380CC4-5D6E-409C-BE32-E72D297353CC}">
              <c16:uniqueId val="{00000000-136C-40E4-B932-99B776A0CD5D}"/>
            </c:ext>
          </c:extLst>
        </c:ser>
        <c:ser>
          <c:idx val="2"/>
          <c:order val="1"/>
          <c:tx>
            <c:strRef>
              <c:f>区分研发强度!$AX$2</c:f>
              <c:strCache>
                <c:ptCount val="1"/>
                <c:pt idx="0">
                  <c:v>RCA_FI</c:v>
                </c:pt>
              </c:strCache>
            </c:strRef>
          </c:tx>
          <c:spPr>
            <a:ln w="22225" cap="rnd">
              <a:solidFill>
                <a:schemeClr val="tx1"/>
              </a:solidFill>
              <a:round/>
            </a:ln>
            <a:effectLst/>
          </c:spPr>
          <c:marker>
            <c:symbol val="x"/>
            <c:size val="5"/>
            <c:spPr>
              <a:noFill/>
              <a:ln w="9525">
                <a:solidFill>
                  <a:schemeClr val="tx1"/>
                </a:solidFill>
              </a:ln>
              <a:effectLst/>
            </c:spPr>
          </c:marker>
          <c:cat>
            <c:numRef>
              <c:f>区分研发强度!$AB$3:$AB$23</c:f>
              <c:numCache>
                <c:formatCode>General</c:formatCode>
                <c:ptCount val="21"/>
                <c:pt idx="0">
                  <c:v>2000</c:v>
                </c:pt>
                <c:pt idx="5">
                  <c:v>2005</c:v>
                </c:pt>
                <c:pt idx="10">
                  <c:v>2010</c:v>
                </c:pt>
                <c:pt idx="15">
                  <c:v>2015</c:v>
                </c:pt>
                <c:pt idx="20">
                  <c:v>2020</c:v>
                </c:pt>
              </c:numCache>
            </c:numRef>
          </c:cat>
          <c:val>
            <c:numRef>
              <c:f>区分研发强度!$AX$3:$AX$23</c:f>
              <c:numCache>
                <c:formatCode>0.0000</c:formatCode>
                <c:ptCount val="21"/>
                <c:pt idx="0">
                  <c:v>0.9872793103588231</c:v>
                </c:pt>
                <c:pt idx="1">
                  <c:v>1.10318565643968</c:v>
                </c:pt>
                <c:pt idx="2">
                  <c:v>1.1125875525634761</c:v>
                </c:pt>
                <c:pt idx="3">
                  <c:v>1.1281494096116982</c:v>
                </c:pt>
                <c:pt idx="4">
                  <c:v>1.1235967713793888</c:v>
                </c:pt>
                <c:pt idx="5">
                  <c:v>1.1533854570237849</c:v>
                </c:pt>
                <c:pt idx="6">
                  <c:v>1.2238987428300607</c:v>
                </c:pt>
                <c:pt idx="7">
                  <c:v>1.2962891989442467</c:v>
                </c:pt>
                <c:pt idx="8">
                  <c:v>1.4265985799136678</c:v>
                </c:pt>
                <c:pt idx="9">
                  <c:v>1.3959898765244707</c:v>
                </c:pt>
                <c:pt idx="10">
                  <c:v>1.4297367749457353</c:v>
                </c:pt>
                <c:pt idx="11">
                  <c:v>1.4195348059613426</c:v>
                </c:pt>
                <c:pt idx="12">
                  <c:v>1.4448676177427073</c:v>
                </c:pt>
                <c:pt idx="13">
                  <c:v>1.4675091152809669</c:v>
                </c:pt>
                <c:pt idx="14">
                  <c:v>1.4136617448615125</c:v>
                </c:pt>
                <c:pt idx="15">
                  <c:v>1.3012194828265704</c:v>
                </c:pt>
                <c:pt idx="16">
                  <c:v>1.2713952456503717</c:v>
                </c:pt>
                <c:pt idx="17">
                  <c:v>1.3536450356785739</c:v>
                </c:pt>
                <c:pt idx="18">
                  <c:v>1.3622796336031358</c:v>
                </c:pt>
                <c:pt idx="19">
                  <c:v>1.3763215637764765</c:v>
                </c:pt>
                <c:pt idx="20">
                  <c:v>1.3524185011421521</c:v>
                </c:pt>
              </c:numCache>
            </c:numRef>
          </c:val>
          <c:smooth val="0"/>
          <c:extLst>
            <c:ext xmlns:c16="http://schemas.microsoft.com/office/drawing/2014/chart" uri="{C3380CC4-5D6E-409C-BE32-E72D297353CC}">
              <c16:uniqueId val="{00000001-136C-40E4-B932-99B776A0CD5D}"/>
            </c:ext>
          </c:extLst>
        </c:ser>
        <c:dLbls>
          <c:showLegendKey val="0"/>
          <c:showVal val="0"/>
          <c:showCatName val="0"/>
          <c:showSerName val="0"/>
          <c:showPercent val="0"/>
          <c:showBubbleSize val="0"/>
        </c:dLbls>
        <c:marker val="1"/>
        <c:smooth val="0"/>
        <c:axId val="1307750056"/>
        <c:axId val="1362359928"/>
      </c:lineChart>
      <c:catAx>
        <c:axId val="1307750056"/>
        <c:scaling>
          <c:orientation val="minMax"/>
        </c:scaling>
        <c:delete val="0"/>
        <c:axPos val="b"/>
        <c:numFmt formatCode="General" sourceLinked="1"/>
        <c:majorTickMark val="in"/>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1362359928"/>
        <c:crosses val="autoZero"/>
        <c:auto val="1"/>
        <c:lblAlgn val="ctr"/>
        <c:lblOffset val="100"/>
        <c:tickMarkSkip val="5"/>
        <c:noMultiLvlLbl val="0"/>
      </c:catAx>
      <c:valAx>
        <c:axId val="1362359928"/>
        <c:scaling>
          <c:orientation val="minMax"/>
          <c:max val="2.5"/>
          <c:min val="0.5"/>
        </c:scaling>
        <c:delete val="0"/>
        <c:axPos val="l"/>
        <c:numFmt formatCode="#,##0.0_);[Red]\(#,##0.0\)" sourceLinked="0"/>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1307750056"/>
        <c:crosses val="autoZero"/>
        <c:crossBetween val="midCat"/>
        <c:majorUnit val="0.5"/>
      </c:valAx>
      <c:spPr>
        <a:noFill/>
        <a:ln>
          <a:noFill/>
        </a:ln>
        <a:effectLst/>
      </c:spPr>
    </c:plotArea>
    <c:legend>
      <c:legendPos val="t"/>
      <c:layout>
        <c:manualLayout>
          <c:xMode val="edge"/>
          <c:yMode val="edge"/>
          <c:x val="0.59757382039573825"/>
          <c:y val="1.1759259259259259E-2"/>
          <c:w val="0.39442579908675801"/>
          <c:h val="0.16383796296296296"/>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800">
          <a:latin typeface="Times New Roman" panose="02020603050405020304" pitchFamily="18" charset="0"/>
          <a:ea typeface="宋体" panose="02010600030101010101" pitchFamily="2" charset="-122"/>
          <a:cs typeface="Times New Roman" panose="02020603050405020304" pitchFamily="18" charset="0"/>
        </a:defRPr>
      </a:pPr>
      <a:endParaRPr lang="zh-CN"/>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222839506172841"/>
          <c:y val="4.8506944444444443E-2"/>
          <c:w val="0.72977777777777775"/>
          <c:h val="0.83371365740740733"/>
        </c:manualLayout>
      </c:layout>
      <c:areaChart>
        <c:grouping val="percentStacked"/>
        <c:varyColors val="0"/>
        <c:ser>
          <c:idx val="0"/>
          <c:order val="0"/>
          <c:tx>
            <c:strRef>
              <c:f>制造业!$AO$26</c:f>
              <c:strCache>
                <c:ptCount val="1"/>
                <c:pt idx="0">
                  <c:v>Labor Income</c:v>
                </c:pt>
              </c:strCache>
            </c:strRef>
          </c:tx>
          <c:spPr>
            <a:solidFill>
              <a:schemeClr val="bg1">
                <a:lumMod val="50000"/>
              </a:schemeClr>
            </a:solidFill>
            <a:ln>
              <a:noFill/>
            </a:ln>
            <a:effectLst/>
          </c:spPr>
          <c:dLbls>
            <c:dLbl>
              <c:idx val="0"/>
              <c:delete val="1"/>
              <c:extLst>
                <c:ext xmlns:c15="http://schemas.microsoft.com/office/drawing/2012/chart" uri="{CE6537A1-D6FC-4f65-9D91-7224C49458BB}"/>
                <c:ext xmlns:c16="http://schemas.microsoft.com/office/drawing/2014/chart" uri="{C3380CC4-5D6E-409C-BE32-E72D297353CC}">
                  <c16:uniqueId val="{00000015-5721-4267-A0C5-70F550513283}"/>
                </c:ext>
              </c:extLst>
            </c:dLbl>
            <c:dLbl>
              <c:idx val="1"/>
              <c:delete val="1"/>
              <c:extLst>
                <c:ext xmlns:c15="http://schemas.microsoft.com/office/drawing/2012/chart" uri="{CE6537A1-D6FC-4f65-9D91-7224C49458BB}"/>
                <c:ext xmlns:c16="http://schemas.microsoft.com/office/drawing/2014/chart" uri="{C3380CC4-5D6E-409C-BE32-E72D297353CC}">
                  <c16:uniqueId val="{00000014-5721-4267-A0C5-70F550513283}"/>
                </c:ext>
              </c:extLst>
            </c:dLbl>
            <c:dLbl>
              <c:idx val="2"/>
              <c:delete val="1"/>
              <c:extLst>
                <c:ext xmlns:c15="http://schemas.microsoft.com/office/drawing/2012/chart" uri="{CE6537A1-D6FC-4f65-9D91-7224C49458BB}"/>
                <c:ext xmlns:c16="http://schemas.microsoft.com/office/drawing/2014/chart" uri="{C3380CC4-5D6E-409C-BE32-E72D297353CC}">
                  <c16:uniqueId val="{00000013-5721-4267-A0C5-70F550513283}"/>
                </c:ext>
              </c:extLst>
            </c:dLbl>
            <c:dLbl>
              <c:idx val="3"/>
              <c:delete val="1"/>
              <c:extLst>
                <c:ext xmlns:c15="http://schemas.microsoft.com/office/drawing/2012/chart" uri="{CE6537A1-D6FC-4f65-9D91-7224C49458BB}"/>
                <c:ext xmlns:c16="http://schemas.microsoft.com/office/drawing/2014/chart" uri="{C3380CC4-5D6E-409C-BE32-E72D297353CC}">
                  <c16:uniqueId val="{00000012-5721-4267-A0C5-70F550513283}"/>
                </c:ext>
              </c:extLst>
            </c:dLbl>
            <c:dLbl>
              <c:idx val="4"/>
              <c:delete val="1"/>
              <c:extLst>
                <c:ext xmlns:c15="http://schemas.microsoft.com/office/drawing/2012/chart" uri="{CE6537A1-D6FC-4f65-9D91-7224C49458BB}"/>
                <c:ext xmlns:c16="http://schemas.microsoft.com/office/drawing/2014/chart" uri="{C3380CC4-5D6E-409C-BE32-E72D297353CC}">
                  <c16:uniqueId val="{00000010-5721-4267-A0C5-70F550513283}"/>
                </c:ext>
              </c:extLst>
            </c:dLbl>
            <c:dLbl>
              <c:idx val="5"/>
              <c:delete val="1"/>
              <c:extLst>
                <c:ext xmlns:c15="http://schemas.microsoft.com/office/drawing/2012/chart" uri="{CE6537A1-D6FC-4f65-9D91-7224C49458BB}"/>
                <c:ext xmlns:c16="http://schemas.microsoft.com/office/drawing/2014/chart" uri="{C3380CC4-5D6E-409C-BE32-E72D297353CC}">
                  <c16:uniqueId val="{0000000D-5721-4267-A0C5-70F550513283}"/>
                </c:ext>
              </c:extLst>
            </c:dLbl>
            <c:dLbl>
              <c:idx val="6"/>
              <c:delete val="1"/>
              <c:extLst>
                <c:ext xmlns:c15="http://schemas.microsoft.com/office/drawing/2012/chart" uri="{CE6537A1-D6FC-4f65-9D91-7224C49458BB}"/>
                <c:ext xmlns:c16="http://schemas.microsoft.com/office/drawing/2014/chart" uri="{C3380CC4-5D6E-409C-BE32-E72D297353CC}">
                  <c16:uniqueId val="{00000007-5721-4267-A0C5-70F550513283}"/>
                </c:ext>
              </c:extLst>
            </c:dLbl>
            <c:dLbl>
              <c:idx val="7"/>
              <c:delete val="1"/>
              <c:extLst>
                <c:ext xmlns:c15="http://schemas.microsoft.com/office/drawing/2012/chart" uri="{CE6537A1-D6FC-4f65-9D91-7224C49458BB}"/>
                <c:ext xmlns:c16="http://schemas.microsoft.com/office/drawing/2014/chart" uri="{C3380CC4-5D6E-409C-BE32-E72D297353CC}">
                  <c16:uniqueId val="{00000011-5721-4267-A0C5-70F550513283}"/>
                </c:ext>
              </c:extLst>
            </c:dLbl>
            <c:dLbl>
              <c:idx val="8"/>
              <c:delete val="1"/>
              <c:extLst>
                <c:ext xmlns:c15="http://schemas.microsoft.com/office/drawing/2012/chart" uri="{CE6537A1-D6FC-4f65-9D91-7224C49458BB}"/>
                <c:ext xmlns:c16="http://schemas.microsoft.com/office/drawing/2014/chart" uri="{C3380CC4-5D6E-409C-BE32-E72D297353CC}">
                  <c16:uniqueId val="{0000000F-5721-4267-A0C5-70F550513283}"/>
                </c:ext>
              </c:extLst>
            </c:dLbl>
            <c:dLbl>
              <c:idx val="9"/>
              <c:delete val="1"/>
              <c:extLst>
                <c:ext xmlns:c15="http://schemas.microsoft.com/office/drawing/2012/chart" uri="{CE6537A1-D6FC-4f65-9D91-7224C49458BB}"/>
                <c:ext xmlns:c16="http://schemas.microsoft.com/office/drawing/2014/chart" uri="{C3380CC4-5D6E-409C-BE32-E72D297353CC}">
                  <c16:uniqueId val="{0000000C-5721-4267-A0C5-70F550513283}"/>
                </c:ext>
              </c:extLst>
            </c:dLbl>
            <c:dLbl>
              <c:idx val="10"/>
              <c:delete val="1"/>
              <c:extLst>
                <c:ext xmlns:c15="http://schemas.microsoft.com/office/drawing/2012/chart" uri="{CE6537A1-D6FC-4f65-9D91-7224C49458BB}"/>
                <c:ext xmlns:c16="http://schemas.microsoft.com/office/drawing/2014/chart" uri="{C3380CC4-5D6E-409C-BE32-E72D297353CC}">
                  <c16:uniqueId val="{0000000B-5721-4267-A0C5-70F550513283}"/>
                </c:ext>
              </c:extLst>
            </c:dLbl>
            <c:dLbl>
              <c:idx val="11"/>
              <c:delete val="1"/>
              <c:extLst>
                <c:ext xmlns:c15="http://schemas.microsoft.com/office/drawing/2012/chart" uri="{CE6537A1-D6FC-4f65-9D91-7224C49458BB}"/>
                <c:ext xmlns:c16="http://schemas.microsoft.com/office/drawing/2014/chart" uri="{C3380CC4-5D6E-409C-BE32-E72D297353CC}">
                  <c16:uniqueId val="{00000006-5721-4267-A0C5-70F550513283}"/>
                </c:ext>
              </c:extLst>
            </c:dLbl>
            <c:dLbl>
              <c:idx val="12"/>
              <c:delete val="1"/>
              <c:extLst>
                <c:ext xmlns:c15="http://schemas.microsoft.com/office/drawing/2012/chart" uri="{CE6537A1-D6FC-4f65-9D91-7224C49458BB}"/>
                <c:ext xmlns:c16="http://schemas.microsoft.com/office/drawing/2014/chart" uri="{C3380CC4-5D6E-409C-BE32-E72D297353CC}">
                  <c16:uniqueId val="{0000000A-5721-4267-A0C5-70F550513283}"/>
                </c:ext>
              </c:extLst>
            </c:dLbl>
            <c:dLbl>
              <c:idx val="13"/>
              <c:delete val="1"/>
              <c:extLst>
                <c:ext xmlns:c15="http://schemas.microsoft.com/office/drawing/2012/chart" uri="{CE6537A1-D6FC-4f65-9D91-7224C49458BB}"/>
                <c:ext xmlns:c16="http://schemas.microsoft.com/office/drawing/2014/chart" uri="{C3380CC4-5D6E-409C-BE32-E72D297353CC}">
                  <c16:uniqueId val="{00000005-5721-4267-A0C5-70F550513283}"/>
                </c:ext>
              </c:extLst>
            </c:dLbl>
            <c:dLbl>
              <c:idx val="14"/>
              <c:delete val="1"/>
              <c:extLst>
                <c:ext xmlns:c15="http://schemas.microsoft.com/office/drawing/2012/chart" uri="{CE6537A1-D6FC-4f65-9D91-7224C49458BB}"/>
                <c:ext xmlns:c16="http://schemas.microsoft.com/office/drawing/2014/chart" uri="{C3380CC4-5D6E-409C-BE32-E72D297353CC}">
                  <c16:uniqueId val="{00000009-5721-4267-A0C5-70F550513283}"/>
                </c:ext>
              </c:extLst>
            </c:dLbl>
            <c:dLbl>
              <c:idx val="15"/>
              <c:delete val="1"/>
              <c:extLst>
                <c:ext xmlns:c15="http://schemas.microsoft.com/office/drawing/2012/chart" uri="{CE6537A1-D6FC-4f65-9D91-7224C49458BB}"/>
                <c:ext xmlns:c16="http://schemas.microsoft.com/office/drawing/2014/chart" uri="{C3380CC4-5D6E-409C-BE32-E72D297353CC}">
                  <c16:uniqueId val="{00000004-5721-4267-A0C5-70F550513283}"/>
                </c:ext>
              </c:extLst>
            </c:dLbl>
            <c:dLbl>
              <c:idx val="16"/>
              <c:delete val="1"/>
              <c:extLst>
                <c:ext xmlns:c15="http://schemas.microsoft.com/office/drawing/2012/chart" uri="{CE6537A1-D6FC-4f65-9D91-7224C49458BB}"/>
                <c:ext xmlns:c16="http://schemas.microsoft.com/office/drawing/2014/chart" uri="{C3380CC4-5D6E-409C-BE32-E72D297353CC}">
                  <c16:uniqueId val="{00000008-5721-4267-A0C5-70F550513283}"/>
                </c:ext>
              </c:extLst>
            </c:dLbl>
            <c:dLbl>
              <c:idx val="17"/>
              <c:delete val="1"/>
              <c:extLst>
                <c:ext xmlns:c15="http://schemas.microsoft.com/office/drawing/2012/chart" uri="{CE6537A1-D6FC-4f65-9D91-7224C49458BB}"/>
                <c:ext xmlns:c16="http://schemas.microsoft.com/office/drawing/2014/chart" uri="{C3380CC4-5D6E-409C-BE32-E72D297353CC}">
                  <c16:uniqueId val="{0000000E-5721-4267-A0C5-70F550513283}"/>
                </c:ext>
              </c:extLst>
            </c:dLbl>
            <c:dLbl>
              <c:idx val="18"/>
              <c:delete val="1"/>
              <c:extLst>
                <c:ext xmlns:c15="http://schemas.microsoft.com/office/drawing/2012/chart" uri="{CE6537A1-D6FC-4f65-9D91-7224C49458BB}"/>
                <c:ext xmlns:c16="http://schemas.microsoft.com/office/drawing/2014/chart" uri="{C3380CC4-5D6E-409C-BE32-E72D297353CC}">
                  <c16:uniqueId val="{00000003-5721-4267-A0C5-70F550513283}"/>
                </c:ext>
              </c:extLst>
            </c:dLbl>
            <c:dLbl>
              <c:idx val="19"/>
              <c:delete val="1"/>
              <c:extLst>
                <c:ext xmlns:c15="http://schemas.microsoft.com/office/drawing/2012/chart" uri="{CE6537A1-D6FC-4f65-9D91-7224C49458BB}"/>
                <c:ext xmlns:c16="http://schemas.microsoft.com/office/drawing/2014/chart" uri="{C3380CC4-5D6E-409C-BE32-E72D297353CC}">
                  <c16:uniqueId val="{00000016-5721-4267-A0C5-70F550513283}"/>
                </c:ext>
              </c:extLst>
            </c:dLbl>
            <c:dLbl>
              <c:idx val="20"/>
              <c:layout>
                <c:manualLayout>
                  <c:x val="-1.842868988391386E-2"/>
                  <c:y val="-0.19586538590078173"/>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5721-4267-A0C5-70F550513283}"/>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制造业!$AM$29:$AM$49</c:f>
              <c:numCache>
                <c:formatCode>General</c:formatCode>
                <c:ptCount val="21"/>
                <c:pt idx="0">
                  <c:v>2000</c:v>
                </c:pt>
                <c:pt idx="5">
                  <c:v>2005</c:v>
                </c:pt>
                <c:pt idx="10">
                  <c:v>2010</c:v>
                </c:pt>
                <c:pt idx="15">
                  <c:v>2015</c:v>
                </c:pt>
                <c:pt idx="20">
                  <c:v>2020</c:v>
                </c:pt>
              </c:numCache>
            </c:numRef>
          </c:cat>
          <c:val>
            <c:numRef>
              <c:f>制造业!$AO$29:$AO$49</c:f>
              <c:numCache>
                <c:formatCode>0.0%</c:formatCode>
                <c:ptCount val="21"/>
                <c:pt idx="0">
                  <c:v>0.42608733993010495</c:v>
                </c:pt>
                <c:pt idx="1">
                  <c:v>0.4312233041643268</c:v>
                </c:pt>
                <c:pt idx="2">
                  <c:v>0.42196281718028184</c:v>
                </c:pt>
                <c:pt idx="3">
                  <c:v>0.41270767827023364</c:v>
                </c:pt>
                <c:pt idx="4">
                  <c:v>0.4023275044461882</c:v>
                </c:pt>
                <c:pt idx="5">
                  <c:v>0.39165989827007247</c:v>
                </c:pt>
                <c:pt idx="6">
                  <c:v>0.3860560244639985</c:v>
                </c:pt>
                <c:pt idx="7">
                  <c:v>0.3774640443090076</c:v>
                </c:pt>
                <c:pt idx="8">
                  <c:v>0.38908228740617279</c:v>
                </c:pt>
                <c:pt idx="9">
                  <c:v>0.39505873691924931</c:v>
                </c:pt>
                <c:pt idx="10">
                  <c:v>0.37477460099601401</c:v>
                </c:pt>
                <c:pt idx="11">
                  <c:v>0.3756253830326991</c:v>
                </c:pt>
                <c:pt idx="12">
                  <c:v>0.38006936609049918</c:v>
                </c:pt>
                <c:pt idx="13">
                  <c:v>0.38016597977184613</c:v>
                </c:pt>
                <c:pt idx="14">
                  <c:v>0.37387672016437218</c:v>
                </c:pt>
                <c:pt idx="15">
                  <c:v>0.36425960789170514</c:v>
                </c:pt>
                <c:pt idx="16">
                  <c:v>0.36527289255659739</c:v>
                </c:pt>
                <c:pt idx="17">
                  <c:v>0.36161824291431821</c:v>
                </c:pt>
                <c:pt idx="18">
                  <c:v>0.36042114197691683</c:v>
                </c:pt>
                <c:pt idx="19">
                  <c:v>0.36211697615509353</c:v>
                </c:pt>
                <c:pt idx="20">
                  <c:v>0.36430203066862404</c:v>
                </c:pt>
              </c:numCache>
            </c:numRef>
          </c:val>
          <c:extLst>
            <c:ext xmlns:c16="http://schemas.microsoft.com/office/drawing/2014/chart" uri="{C3380CC4-5D6E-409C-BE32-E72D297353CC}">
              <c16:uniqueId val="{00000000-5721-4267-A0C5-70F550513283}"/>
            </c:ext>
          </c:extLst>
        </c:ser>
        <c:ser>
          <c:idx val="1"/>
          <c:order val="1"/>
          <c:tx>
            <c:strRef>
              <c:f>制造业!$AP$26</c:f>
              <c:strCache>
                <c:ptCount val="1"/>
                <c:pt idx="0">
                  <c:v>Capital Income of domestic firms with the country</c:v>
                </c:pt>
              </c:strCache>
            </c:strRef>
          </c:tx>
          <c:spPr>
            <a:solidFill>
              <a:schemeClr val="bg1">
                <a:lumMod val="75000"/>
              </a:schemeClr>
            </a:solidFill>
            <a:ln w="25400">
              <a:noFill/>
            </a:ln>
            <a:effectLst/>
          </c:spPr>
          <c:cat>
            <c:numRef>
              <c:f>制造业!$AM$29:$AM$49</c:f>
              <c:numCache>
                <c:formatCode>General</c:formatCode>
                <c:ptCount val="21"/>
                <c:pt idx="0">
                  <c:v>2000</c:v>
                </c:pt>
                <c:pt idx="5">
                  <c:v>2005</c:v>
                </c:pt>
                <c:pt idx="10">
                  <c:v>2010</c:v>
                </c:pt>
                <c:pt idx="15">
                  <c:v>2015</c:v>
                </c:pt>
                <c:pt idx="20">
                  <c:v>2020</c:v>
                </c:pt>
              </c:numCache>
            </c:numRef>
          </c:cat>
          <c:val>
            <c:numRef>
              <c:f>制造业!$AP$29:$AP$49</c:f>
              <c:numCache>
                <c:formatCode>0.0%</c:formatCode>
                <c:ptCount val="21"/>
                <c:pt idx="0">
                  <c:v>0.34774917644532277</c:v>
                </c:pt>
                <c:pt idx="1">
                  <c:v>0.33933538273692715</c:v>
                </c:pt>
                <c:pt idx="2">
                  <c:v>0.34208642629204927</c:v>
                </c:pt>
                <c:pt idx="3">
                  <c:v>0.33981110198038839</c:v>
                </c:pt>
                <c:pt idx="4">
                  <c:v>0.35290085008789035</c:v>
                </c:pt>
                <c:pt idx="5">
                  <c:v>0.35850618745958091</c:v>
                </c:pt>
                <c:pt idx="6">
                  <c:v>0.37292465127103808</c:v>
                </c:pt>
                <c:pt idx="7">
                  <c:v>0.36796209109947081</c:v>
                </c:pt>
                <c:pt idx="8">
                  <c:v>0.36554232358475647</c:v>
                </c:pt>
                <c:pt idx="9">
                  <c:v>0.34115688509919417</c:v>
                </c:pt>
                <c:pt idx="10">
                  <c:v>0.3608463149389895</c:v>
                </c:pt>
                <c:pt idx="11">
                  <c:v>0.36619066993834704</c:v>
                </c:pt>
                <c:pt idx="12">
                  <c:v>0.36347582310605037</c:v>
                </c:pt>
                <c:pt idx="13">
                  <c:v>0.36437714785427922</c:v>
                </c:pt>
                <c:pt idx="14">
                  <c:v>0.36303232928863144</c:v>
                </c:pt>
                <c:pt idx="15">
                  <c:v>0.36384894234264531</c:v>
                </c:pt>
                <c:pt idx="16">
                  <c:v>0.35217770353192607</c:v>
                </c:pt>
                <c:pt idx="17">
                  <c:v>0.35185083332107014</c:v>
                </c:pt>
                <c:pt idx="18">
                  <c:v>0.3557095379659202</c:v>
                </c:pt>
                <c:pt idx="19">
                  <c:v>0.35390233754646405</c:v>
                </c:pt>
                <c:pt idx="20">
                  <c:v>0.35590831224517555</c:v>
                </c:pt>
              </c:numCache>
            </c:numRef>
          </c:val>
          <c:extLst>
            <c:ext xmlns:c16="http://schemas.microsoft.com/office/drawing/2014/chart" uri="{C3380CC4-5D6E-409C-BE32-E72D297353CC}">
              <c16:uniqueId val="{00000001-5721-4267-A0C5-70F550513283}"/>
            </c:ext>
          </c:extLst>
        </c:ser>
        <c:ser>
          <c:idx val="2"/>
          <c:order val="2"/>
          <c:tx>
            <c:strRef>
              <c:f>制造业!$AQ$26</c:f>
              <c:strCache>
                <c:ptCount val="1"/>
                <c:pt idx="0">
                  <c:v>Capital Income of domestic-funded firms abroad</c:v>
                </c:pt>
              </c:strCache>
            </c:strRef>
          </c:tx>
          <c:spPr>
            <a:solidFill>
              <a:schemeClr val="bg2"/>
            </a:solidFill>
            <a:ln w="25400">
              <a:noFill/>
            </a:ln>
            <a:effectLst/>
          </c:spPr>
          <c:cat>
            <c:numRef>
              <c:f>制造业!$AM$29:$AM$49</c:f>
              <c:numCache>
                <c:formatCode>General</c:formatCode>
                <c:ptCount val="21"/>
                <c:pt idx="0">
                  <c:v>2000</c:v>
                </c:pt>
                <c:pt idx="5">
                  <c:v>2005</c:v>
                </c:pt>
                <c:pt idx="10">
                  <c:v>2010</c:v>
                </c:pt>
                <c:pt idx="15">
                  <c:v>2015</c:v>
                </c:pt>
                <c:pt idx="20">
                  <c:v>2020</c:v>
                </c:pt>
              </c:numCache>
            </c:numRef>
          </c:cat>
          <c:val>
            <c:numRef>
              <c:f>制造业!$AQ$29:$AQ$49</c:f>
              <c:numCache>
                <c:formatCode>0.0%</c:formatCode>
                <c:ptCount val="21"/>
                <c:pt idx="0">
                  <c:v>0.22616348362457242</c:v>
                </c:pt>
                <c:pt idx="1">
                  <c:v>0.22944131309874591</c:v>
                </c:pt>
                <c:pt idx="2">
                  <c:v>0.23595075652766925</c:v>
                </c:pt>
                <c:pt idx="3">
                  <c:v>0.24748121974937787</c:v>
                </c:pt>
                <c:pt idx="4">
                  <c:v>0.24477164546592145</c:v>
                </c:pt>
                <c:pt idx="5">
                  <c:v>0.24983391427034629</c:v>
                </c:pt>
                <c:pt idx="6">
                  <c:v>0.24101932426496353</c:v>
                </c:pt>
                <c:pt idx="7">
                  <c:v>0.25457386459152143</c:v>
                </c:pt>
                <c:pt idx="8">
                  <c:v>0.24537538900907063</c:v>
                </c:pt>
                <c:pt idx="9">
                  <c:v>0.2637843779815563</c:v>
                </c:pt>
                <c:pt idx="10">
                  <c:v>0.26437908406499638</c:v>
                </c:pt>
                <c:pt idx="11">
                  <c:v>0.25818394702895392</c:v>
                </c:pt>
                <c:pt idx="12">
                  <c:v>0.25645481080345062</c:v>
                </c:pt>
                <c:pt idx="13">
                  <c:v>0.25545687237387482</c:v>
                </c:pt>
                <c:pt idx="14">
                  <c:v>0.26309095054699655</c:v>
                </c:pt>
                <c:pt idx="15">
                  <c:v>0.27189144976564966</c:v>
                </c:pt>
                <c:pt idx="16">
                  <c:v>0.28254940391147665</c:v>
                </c:pt>
                <c:pt idx="17">
                  <c:v>0.28653092376461153</c:v>
                </c:pt>
                <c:pt idx="18">
                  <c:v>0.28386932005716298</c:v>
                </c:pt>
                <c:pt idx="19">
                  <c:v>0.28398068629844225</c:v>
                </c:pt>
                <c:pt idx="20">
                  <c:v>0.27978965708620024</c:v>
                </c:pt>
              </c:numCache>
            </c:numRef>
          </c:val>
          <c:extLst>
            <c:ext xmlns:c16="http://schemas.microsoft.com/office/drawing/2014/chart" uri="{C3380CC4-5D6E-409C-BE32-E72D297353CC}">
              <c16:uniqueId val="{00000002-5721-4267-A0C5-70F550513283}"/>
            </c:ext>
          </c:extLst>
        </c:ser>
        <c:dLbls>
          <c:showLegendKey val="0"/>
          <c:showVal val="0"/>
          <c:showCatName val="0"/>
          <c:showSerName val="0"/>
          <c:showPercent val="0"/>
          <c:showBubbleSize val="0"/>
        </c:dLbls>
        <c:axId val="580214232"/>
        <c:axId val="580211712"/>
      </c:areaChart>
      <c:catAx>
        <c:axId val="58021423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580211712"/>
        <c:crosses val="autoZero"/>
        <c:auto val="1"/>
        <c:lblAlgn val="ctr"/>
        <c:lblOffset val="100"/>
        <c:noMultiLvlLbl val="0"/>
      </c:catAx>
      <c:valAx>
        <c:axId val="580211712"/>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580214232"/>
        <c:crosses val="autoZero"/>
        <c:crossBetween val="midCat"/>
        <c:majorUnit val="0.2"/>
      </c:valAx>
      <c:spPr>
        <a:noFill/>
        <a:ln>
          <a:solidFill>
            <a:schemeClr val="tx1"/>
          </a:solidFill>
        </a:ln>
        <a:effectLst/>
      </c:spPr>
    </c:plotArea>
    <c:legend>
      <c:legendPos val="b"/>
      <c:layout>
        <c:manualLayout>
          <c:xMode val="edge"/>
          <c:yMode val="edge"/>
          <c:x val="0.2027155887230514"/>
          <c:y val="4.3677546296296291E-2"/>
          <c:w val="0.62790257048092868"/>
          <c:h val="0.7869946908718942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600">
          <a:latin typeface="Times New Roman" panose="02020603050405020304" pitchFamily="18" charset="0"/>
          <a:ea typeface="宋体" panose="02010600030101010101" pitchFamily="2" charset="-122"/>
          <a:cs typeface="Times New Roman" panose="02020603050405020304" pitchFamily="18" charset="0"/>
        </a:defRPr>
      </a:pPr>
      <a:endParaRPr lang="zh-CN"/>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358548256535687"/>
          <c:y val="5.1302556235304587E-2"/>
          <c:w val="0.7557542295591404"/>
          <c:h val="0.8426069238604057"/>
        </c:manualLayout>
      </c:layout>
      <c:lineChart>
        <c:grouping val="standard"/>
        <c:varyColors val="0"/>
        <c:ser>
          <c:idx val="0"/>
          <c:order val="0"/>
          <c:tx>
            <c:strRef>
              <c:f>制造业!$AI$26</c:f>
              <c:strCache>
                <c:ptCount val="1"/>
                <c:pt idx="0">
                  <c:v>RCA_FIL</c:v>
                </c:pt>
              </c:strCache>
            </c:strRef>
          </c:tx>
          <c:spPr>
            <a:ln w="25400" cap="rnd">
              <a:solidFill>
                <a:schemeClr val="tx1"/>
              </a:solidFill>
              <a:round/>
            </a:ln>
            <a:effectLst/>
          </c:spPr>
          <c:marker>
            <c:symbol val="triangle"/>
            <c:size val="5"/>
            <c:spPr>
              <a:solidFill>
                <a:schemeClr val="tx1"/>
              </a:solidFill>
              <a:ln w="9525">
                <a:noFill/>
              </a:ln>
              <a:effectLst/>
            </c:spPr>
          </c:marker>
          <c:cat>
            <c:numRef>
              <c:f>制造业!$AM$29:$AM$49</c:f>
              <c:numCache>
                <c:formatCode>General</c:formatCode>
                <c:ptCount val="21"/>
                <c:pt idx="0">
                  <c:v>2000</c:v>
                </c:pt>
                <c:pt idx="5">
                  <c:v>2005</c:v>
                </c:pt>
                <c:pt idx="10">
                  <c:v>2010</c:v>
                </c:pt>
                <c:pt idx="15">
                  <c:v>2015</c:v>
                </c:pt>
                <c:pt idx="20">
                  <c:v>2020</c:v>
                </c:pt>
              </c:numCache>
            </c:numRef>
          </c:cat>
          <c:val>
            <c:numRef>
              <c:f>制造业!$AI$29:$AI$49</c:f>
              <c:numCache>
                <c:formatCode>0.0000</c:formatCode>
                <c:ptCount val="21"/>
                <c:pt idx="0">
                  <c:v>1.2114066170815478</c:v>
                </c:pt>
                <c:pt idx="1">
                  <c:v>1.2980003908456503</c:v>
                </c:pt>
                <c:pt idx="2">
                  <c:v>1.340454487327883</c:v>
                </c:pt>
                <c:pt idx="3">
                  <c:v>1.3898894635205141</c:v>
                </c:pt>
                <c:pt idx="4">
                  <c:v>1.3482598458797137</c:v>
                </c:pt>
                <c:pt idx="5">
                  <c:v>1.3484483170051969</c:v>
                </c:pt>
                <c:pt idx="6">
                  <c:v>1.3682557342033592</c:v>
                </c:pt>
                <c:pt idx="7">
                  <c:v>1.398352827941044</c:v>
                </c:pt>
                <c:pt idx="8">
                  <c:v>1.4556428432792909</c:v>
                </c:pt>
                <c:pt idx="9">
                  <c:v>1.5288691030312249</c:v>
                </c:pt>
                <c:pt idx="10">
                  <c:v>1.5893135070211346</c:v>
                </c:pt>
                <c:pt idx="11">
                  <c:v>1.582346637197062</c:v>
                </c:pt>
                <c:pt idx="12">
                  <c:v>1.5876325896263133</c:v>
                </c:pt>
                <c:pt idx="13">
                  <c:v>1.5535545550571177</c:v>
                </c:pt>
                <c:pt idx="14">
                  <c:v>1.5057826434635879</c:v>
                </c:pt>
                <c:pt idx="15">
                  <c:v>1.4321325237135156</c:v>
                </c:pt>
                <c:pt idx="16">
                  <c:v>1.4529215061023941</c:v>
                </c:pt>
                <c:pt idx="17">
                  <c:v>1.5390556623348355</c:v>
                </c:pt>
                <c:pt idx="18">
                  <c:v>1.5375266742389555</c:v>
                </c:pt>
                <c:pt idx="19">
                  <c:v>1.5256865285291452</c:v>
                </c:pt>
                <c:pt idx="20">
                  <c:v>1.4758307086058655</c:v>
                </c:pt>
              </c:numCache>
            </c:numRef>
          </c:val>
          <c:smooth val="0"/>
          <c:extLst>
            <c:ext xmlns:c16="http://schemas.microsoft.com/office/drawing/2014/chart" uri="{C3380CC4-5D6E-409C-BE32-E72D297353CC}">
              <c16:uniqueId val="{00000000-BA16-42AD-B753-05EBD075973B}"/>
            </c:ext>
          </c:extLst>
        </c:ser>
        <c:ser>
          <c:idx val="1"/>
          <c:order val="1"/>
          <c:tx>
            <c:strRef>
              <c:f>制造业!$AJ$26</c:f>
              <c:strCache>
                <c:ptCount val="1"/>
                <c:pt idx="0">
                  <c:v>RCA_KD</c:v>
                </c:pt>
              </c:strCache>
            </c:strRef>
          </c:tx>
          <c:spPr>
            <a:ln w="25400" cap="rnd">
              <a:solidFill>
                <a:schemeClr val="tx1"/>
              </a:solidFill>
              <a:round/>
            </a:ln>
            <a:effectLst/>
          </c:spPr>
          <c:marker>
            <c:symbol val="x"/>
            <c:size val="5"/>
            <c:spPr>
              <a:noFill/>
              <a:ln w="9525">
                <a:solidFill>
                  <a:schemeClr val="tx1"/>
                </a:solidFill>
              </a:ln>
              <a:effectLst/>
            </c:spPr>
          </c:marker>
          <c:cat>
            <c:numRef>
              <c:f>制造业!$AM$29:$AM$49</c:f>
              <c:numCache>
                <c:formatCode>General</c:formatCode>
                <c:ptCount val="21"/>
                <c:pt idx="0">
                  <c:v>2000</c:v>
                </c:pt>
                <c:pt idx="5">
                  <c:v>2005</c:v>
                </c:pt>
                <c:pt idx="10">
                  <c:v>2010</c:v>
                </c:pt>
                <c:pt idx="15">
                  <c:v>2015</c:v>
                </c:pt>
                <c:pt idx="20">
                  <c:v>2020</c:v>
                </c:pt>
              </c:numCache>
            </c:numRef>
          </c:cat>
          <c:val>
            <c:numRef>
              <c:f>制造业!$AJ$29:$AJ$49</c:f>
              <c:numCache>
                <c:formatCode>0.0000</c:formatCode>
                <c:ptCount val="21"/>
                <c:pt idx="0">
                  <c:v>1.6271066773103702</c:v>
                </c:pt>
                <c:pt idx="1">
                  <c:v>1.7617678614249617</c:v>
                </c:pt>
                <c:pt idx="2">
                  <c:v>1.7673215072936628</c:v>
                </c:pt>
                <c:pt idx="3">
                  <c:v>1.8410587056565419</c:v>
                </c:pt>
                <c:pt idx="4">
                  <c:v>1.7885687967222044</c:v>
                </c:pt>
                <c:pt idx="5">
                  <c:v>1.8158906731995372</c:v>
                </c:pt>
                <c:pt idx="6">
                  <c:v>1.8291071095589957</c:v>
                </c:pt>
                <c:pt idx="7">
                  <c:v>1.8318699718322593</c:v>
                </c:pt>
                <c:pt idx="8">
                  <c:v>1.9412114107238219</c:v>
                </c:pt>
                <c:pt idx="9">
                  <c:v>2.0070531665631295</c:v>
                </c:pt>
                <c:pt idx="10">
                  <c:v>1.9364306838899576</c:v>
                </c:pt>
                <c:pt idx="11">
                  <c:v>1.9239341626985662</c:v>
                </c:pt>
                <c:pt idx="12">
                  <c:v>1.952715646641715</c:v>
                </c:pt>
                <c:pt idx="13">
                  <c:v>1.9227208767890989</c:v>
                </c:pt>
                <c:pt idx="14">
                  <c:v>1.8792777605286963</c:v>
                </c:pt>
                <c:pt idx="15">
                  <c:v>1.7292888212040387</c:v>
                </c:pt>
                <c:pt idx="16">
                  <c:v>1.7295921265204115</c:v>
                </c:pt>
                <c:pt idx="17">
                  <c:v>1.804069266605715</c:v>
                </c:pt>
                <c:pt idx="18">
                  <c:v>1.8336281425414092</c:v>
                </c:pt>
                <c:pt idx="19">
                  <c:v>1.8738799478040309</c:v>
                </c:pt>
                <c:pt idx="20">
                  <c:v>1.8131851645786841</c:v>
                </c:pt>
              </c:numCache>
            </c:numRef>
          </c:val>
          <c:smooth val="0"/>
          <c:extLst>
            <c:ext xmlns:c16="http://schemas.microsoft.com/office/drawing/2014/chart" uri="{C3380CC4-5D6E-409C-BE32-E72D297353CC}">
              <c16:uniqueId val="{00000001-BA16-42AD-B753-05EBD075973B}"/>
            </c:ext>
          </c:extLst>
        </c:ser>
        <c:ser>
          <c:idx val="2"/>
          <c:order val="2"/>
          <c:tx>
            <c:strRef>
              <c:f>制造业!$AL$26</c:f>
              <c:strCache>
                <c:ptCount val="1"/>
                <c:pt idx="0">
                  <c:v>RCA_KDO</c:v>
                </c:pt>
              </c:strCache>
            </c:strRef>
          </c:tx>
          <c:spPr>
            <a:ln w="25400" cap="rnd">
              <a:solidFill>
                <a:schemeClr val="tx1"/>
              </a:solidFill>
              <a:round/>
            </a:ln>
            <a:effectLst/>
          </c:spPr>
          <c:marker>
            <c:symbol val="square"/>
            <c:size val="5"/>
            <c:spPr>
              <a:solidFill>
                <a:schemeClr val="tx1"/>
              </a:solidFill>
              <a:ln w="9525">
                <a:solidFill>
                  <a:schemeClr val="tx1"/>
                </a:solidFill>
              </a:ln>
              <a:effectLst/>
            </c:spPr>
          </c:marker>
          <c:cat>
            <c:numRef>
              <c:f>制造业!$AM$29:$AM$49</c:f>
              <c:numCache>
                <c:formatCode>General</c:formatCode>
                <c:ptCount val="21"/>
                <c:pt idx="0">
                  <c:v>2000</c:v>
                </c:pt>
                <c:pt idx="5">
                  <c:v>2005</c:v>
                </c:pt>
                <c:pt idx="10">
                  <c:v>2010</c:v>
                </c:pt>
                <c:pt idx="15">
                  <c:v>2015</c:v>
                </c:pt>
                <c:pt idx="20">
                  <c:v>2020</c:v>
                </c:pt>
              </c:numCache>
            </c:numRef>
          </c:cat>
          <c:val>
            <c:numRef>
              <c:f>制造业!$AL$29:$AL$49</c:f>
              <c:numCache>
                <c:formatCode>0.0000</c:formatCode>
                <c:ptCount val="21"/>
                <c:pt idx="0">
                  <c:v>1.0323284982225782</c:v>
                </c:pt>
                <c:pt idx="1">
                  <c:v>1.0044072866351357</c:v>
                </c:pt>
                <c:pt idx="2">
                  <c:v>1.0017737967127014</c:v>
                </c:pt>
                <c:pt idx="3">
                  <c:v>0.95412492203546106</c:v>
                </c:pt>
                <c:pt idx="4">
                  <c:v>0.897256016712493</c:v>
                </c:pt>
                <c:pt idx="5">
                  <c:v>0.87852011130907415</c:v>
                </c:pt>
                <c:pt idx="6">
                  <c:v>0.88681042340876093</c:v>
                </c:pt>
                <c:pt idx="7">
                  <c:v>0.92030983686440082</c:v>
                </c:pt>
                <c:pt idx="8">
                  <c:v>0.90148555766536753</c:v>
                </c:pt>
                <c:pt idx="9">
                  <c:v>0.9996515450917719</c:v>
                </c:pt>
                <c:pt idx="10">
                  <c:v>0.95868702245485771</c:v>
                </c:pt>
                <c:pt idx="11">
                  <c:v>0.98131753054832782</c:v>
                </c:pt>
                <c:pt idx="12">
                  <c:v>1.0294825962888623</c:v>
                </c:pt>
                <c:pt idx="13">
                  <c:v>1.087748891152124</c:v>
                </c:pt>
                <c:pt idx="14">
                  <c:v>1.1122315004867132</c:v>
                </c:pt>
                <c:pt idx="15">
                  <c:v>1.1285195166663406</c:v>
                </c:pt>
                <c:pt idx="16">
                  <c:v>1.1031937245802927</c:v>
                </c:pt>
                <c:pt idx="17">
                  <c:v>1.1073960346345728</c:v>
                </c:pt>
                <c:pt idx="18">
                  <c:v>1.1066178593996754</c:v>
                </c:pt>
                <c:pt idx="19">
                  <c:v>1.1107423578639559</c:v>
                </c:pt>
                <c:pt idx="20">
                  <c:v>1.1480958501797338</c:v>
                </c:pt>
              </c:numCache>
            </c:numRef>
          </c:val>
          <c:smooth val="0"/>
          <c:extLst>
            <c:ext xmlns:c16="http://schemas.microsoft.com/office/drawing/2014/chart" uri="{C3380CC4-5D6E-409C-BE32-E72D297353CC}">
              <c16:uniqueId val="{00000002-BA16-42AD-B753-05EBD075973B}"/>
            </c:ext>
          </c:extLst>
        </c:ser>
        <c:ser>
          <c:idx val="3"/>
          <c:order val="3"/>
          <c:tx>
            <c:strRef>
              <c:f>制造业!$AK$2</c:f>
              <c:strCache>
                <c:ptCount val="1"/>
                <c:pt idx="0">
                  <c:v>RCA_FI</c:v>
                </c:pt>
              </c:strCache>
            </c:strRef>
          </c:tx>
          <c:spPr>
            <a:ln w="25400" cap="rnd">
              <a:solidFill>
                <a:schemeClr val="accent3"/>
              </a:solidFill>
              <a:prstDash val="dash"/>
              <a:round/>
            </a:ln>
            <a:effectLst/>
          </c:spPr>
          <c:marker>
            <c:symbol val="none"/>
          </c:marker>
          <c:cat>
            <c:numRef>
              <c:f>制造业!$AM$29:$AM$49</c:f>
              <c:numCache>
                <c:formatCode>General</c:formatCode>
                <c:ptCount val="21"/>
                <c:pt idx="0">
                  <c:v>2000</c:v>
                </c:pt>
                <c:pt idx="5">
                  <c:v>2005</c:v>
                </c:pt>
                <c:pt idx="10">
                  <c:v>2010</c:v>
                </c:pt>
                <c:pt idx="15">
                  <c:v>2015</c:v>
                </c:pt>
                <c:pt idx="20">
                  <c:v>2020</c:v>
                </c:pt>
              </c:numCache>
            </c:numRef>
          </c:cat>
          <c:val>
            <c:numRef>
              <c:f>制造业!$AK$3:$AK$23</c:f>
              <c:numCache>
                <c:formatCode>0.0000</c:formatCode>
                <c:ptCount val="21"/>
                <c:pt idx="0">
                  <c:v>1.3581849710095002</c:v>
                </c:pt>
                <c:pt idx="1">
                  <c:v>1.4546486097986666</c:v>
                </c:pt>
                <c:pt idx="2">
                  <c:v>1.4770913430506096</c:v>
                </c:pt>
                <c:pt idx="3">
                  <c:v>1.5368750340560358</c:v>
                </c:pt>
                <c:pt idx="4">
                  <c:v>1.5035744937955837</c:v>
                </c:pt>
                <c:pt idx="5">
                  <c:v>1.5235368340121729</c:v>
                </c:pt>
                <c:pt idx="6">
                  <c:v>1.5466438100184805</c:v>
                </c:pt>
                <c:pt idx="7">
                  <c:v>1.565763179361197</c:v>
                </c:pt>
                <c:pt idx="8">
                  <c:v>1.634174450526011</c:v>
                </c:pt>
                <c:pt idx="9">
                  <c:v>1.6879768911806738</c:v>
                </c:pt>
                <c:pt idx="10">
                  <c:v>1.6739099363237453</c:v>
                </c:pt>
                <c:pt idx="11">
                  <c:v>1.6642827394237336</c:v>
                </c:pt>
                <c:pt idx="12">
                  <c:v>1.6825693559026165</c:v>
                </c:pt>
                <c:pt idx="13">
                  <c:v>1.6565036738324095</c:v>
                </c:pt>
                <c:pt idx="14">
                  <c:v>1.6102594594070307</c:v>
                </c:pt>
                <c:pt idx="15">
                  <c:v>1.4984672875433669</c:v>
                </c:pt>
                <c:pt idx="16">
                  <c:v>1.4933118128734686</c:v>
                </c:pt>
                <c:pt idx="17">
                  <c:v>1.5534864345823995</c:v>
                </c:pt>
                <c:pt idx="18">
                  <c:v>1.5650914096358102</c:v>
                </c:pt>
                <c:pt idx="19">
                  <c:v>1.5808746387208918</c:v>
                </c:pt>
                <c:pt idx="20">
                  <c:v>1.5535957881546045</c:v>
                </c:pt>
              </c:numCache>
            </c:numRef>
          </c:val>
          <c:smooth val="0"/>
          <c:extLst>
            <c:ext xmlns:c16="http://schemas.microsoft.com/office/drawing/2014/chart" uri="{C3380CC4-5D6E-409C-BE32-E72D297353CC}">
              <c16:uniqueId val="{00000003-BA16-42AD-B753-05EBD075973B}"/>
            </c:ext>
          </c:extLst>
        </c:ser>
        <c:dLbls>
          <c:showLegendKey val="0"/>
          <c:showVal val="0"/>
          <c:showCatName val="0"/>
          <c:showSerName val="0"/>
          <c:showPercent val="0"/>
          <c:showBubbleSize val="0"/>
        </c:dLbls>
        <c:marker val="1"/>
        <c:smooth val="0"/>
        <c:axId val="802375608"/>
        <c:axId val="802382448"/>
      </c:lineChart>
      <c:catAx>
        <c:axId val="80237560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802382448"/>
        <c:crosses val="autoZero"/>
        <c:auto val="1"/>
        <c:lblAlgn val="ctr"/>
        <c:lblOffset val="100"/>
        <c:noMultiLvlLbl val="0"/>
      </c:catAx>
      <c:valAx>
        <c:axId val="802382448"/>
        <c:scaling>
          <c:orientation val="minMax"/>
          <c:min val="0.60000000000000009"/>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r>
                  <a:rPr lang="en-US"/>
                  <a:t>RCA</a:t>
                </a:r>
                <a:r>
                  <a:rPr lang="zh-CN"/>
                  <a:t> </a:t>
                </a:r>
                <a:r>
                  <a:rPr lang="en-US"/>
                  <a:t>Index</a:t>
                </a:r>
                <a:endParaRPr lang="zh-CN"/>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ltLang="en-US"/>
            </a:p>
          </c:txPr>
        </c:title>
        <c:numFmt formatCode="#,##0.0_);[Red]\(#,##0.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crossAx val="802375608"/>
        <c:crosses val="autoZero"/>
        <c:crossBetween val="between"/>
        <c:majorUnit val="0.4"/>
      </c:valAx>
      <c:spPr>
        <a:noFill/>
        <a:ln>
          <a:solidFill>
            <a:schemeClr val="tx1"/>
          </a:solidFill>
        </a:ln>
        <a:effectLst/>
      </c:spPr>
    </c:plotArea>
    <c:legend>
      <c:legendPos val="b"/>
      <c:layout>
        <c:manualLayout>
          <c:xMode val="edge"/>
          <c:yMode val="edge"/>
          <c:x val="0.12572339289353246"/>
          <c:y val="5.8247566387689034E-2"/>
          <c:w val="0.87427660710646748"/>
          <c:h val="0.11572881944444445"/>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宋体" panose="02010600030101010101" pitchFamily="2" charset="-122"/>
              <a:cs typeface="Times New Roman" panose="02020603050405020304" pitchFamily="18" charset="0"/>
            </a:defRPr>
          </a:pPr>
          <a:endParaRPr lang="zh-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800">
          <a:latin typeface="Times New Roman" panose="02020603050405020304" pitchFamily="18" charset="0"/>
          <a:ea typeface="宋体" panose="02010600030101010101" pitchFamily="2" charset="-122"/>
          <a:cs typeface="Times New Roman" panose="02020603050405020304" pitchFamily="18" charset="0"/>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4B13EDE5-1321-4FB4-ADDD-B5B83A34FEC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a:extLst>
              <a:ext uri="{FF2B5EF4-FFF2-40B4-BE49-F238E27FC236}">
                <a16:creationId xmlns:a16="http://schemas.microsoft.com/office/drawing/2014/main" id="{B9A7A0D5-082F-4FD9-AAB9-B716FD3165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B8BDA4E-764C-4881-8593-991C30BE9B15}" type="datetimeFigureOut">
              <a:rPr lang="zh-CN" altLang="en-US" smtClean="0"/>
              <a:t>2026/6/20</a:t>
            </a:fld>
            <a:endParaRPr lang="zh-CN" altLang="en-US"/>
          </a:p>
        </p:txBody>
      </p:sp>
      <p:sp>
        <p:nvSpPr>
          <p:cNvPr id="4" name="页脚占位符 3">
            <a:extLst>
              <a:ext uri="{FF2B5EF4-FFF2-40B4-BE49-F238E27FC236}">
                <a16:creationId xmlns:a16="http://schemas.microsoft.com/office/drawing/2014/main" id="{2E9FF300-967F-44A4-A2CA-AFCAE9F59D1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a:extLst>
              <a:ext uri="{FF2B5EF4-FFF2-40B4-BE49-F238E27FC236}">
                <a16:creationId xmlns:a16="http://schemas.microsoft.com/office/drawing/2014/main" id="{D818FA45-8036-4B51-BD30-BEF47DE9AC9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96032A-6AF6-44D0-8017-F2D58A53FF09}" type="slidenum">
              <a:rPr lang="zh-CN" altLang="en-US" smtClean="0"/>
              <a:t>‹#›</a:t>
            </a:fld>
            <a:endParaRPr lang="zh-CN" altLang="en-US"/>
          </a:p>
        </p:txBody>
      </p:sp>
    </p:spTree>
    <p:extLst>
      <p:ext uri="{BB962C8B-B14F-4D97-AF65-F5344CB8AC3E}">
        <p14:creationId xmlns:p14="http://schemas.microsoft.com/office/powerpoint/2010/main" val="19922293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D68AA5-A2B1-4391-AAD7-3077C0293B5D}" type="datetimeFigureOut">
              <a:rPr lang="zh-CN" altLang="en-US" smtClean="0"/>
              <a:pPr/>
              <a:t>2026/6/20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4263FB-2305-4D88-8C62-4440CDA59E2D}" type="slidenum">
              <a:rPr lang="zh-CN" altLang="en-US" smtClean="0"/>
              <a:pPr/>
              <a:t>‹#›</a:t>
            </a:fld>
            <a:endParaRPr lang="zh-CN" altLang="en-US"/>
          </a:p>
        </p:txBody>
      </p:sp>
    </p:spTree>
    <p:extLst>
      <p:ext uri="{BB962C8B-B14F-4D97-AF65-F5344CB8AC3E}">
        <p14:creationId xmlns:p14="http://schemas.microsoft.com/office/powerpoint/2010/main" val="2221992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2BEC3-C9B1-4EAB-C3D7-9ECAA50DA294}"/>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7180656E-F9D6-47A6-1153-4F27C54BF57B}"/>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47586811-7557-0C8F-E0AA-788F1E3A3C7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a:extLst>
              <a:ext uri="{FF2B5EF4-FFF2-40B4-BE49-F238E27FC236}">
                <a16:creationId xmlns:a16="http://schemas.microsoft.com/office/drawing/2014/main" id="{F570C8FC-A3D1-F3CD-2C07-2E6036723A1D}"/>
              </a:ext>
            </a:extLst>
          </p:cNvPr>
          <p:cNvSpPr>
            <a:spLocks noGrp="1"/>
          </p:cNvSpPr>
          <p:nvPr>
            <p:ph type="sldNum" sz="quarter" idx="5"/>
          </p:nvPr>
        </p:nvSpPr>
        <p:spPr/>
        <p:txBody>
          <a:bodyPr/>
          <a:lstStyle/>
          <a:p>
            <a:fld id="{A64263FB-2305-4D88-8C62-4440CDA59E2D}" type="slidenum">
              <a:rPr lang="zh-CN" altLang="en-US" smtClean="0"/>
              <a:pPr/>
              <a:t>2</a:t>
            </a:fld>
            <a:endParaRPr lang="zh-CN" altLang="en-US"/>
          </a:p>
        </p:txBody>
      </p:sp>
    </p:spTree>
    <p:extLst>
      <p:ext uri="{BB962C8B-B14F-4D97-AF65-F5344CB8AC3E}">
        <p14:creationId xmlns:p14="http://schemas.microsoft.com/office/powerpoint/2010/main" val="51687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11</a:t>
            </a:fld>
            <a:endParaRPr lang="zh-CN" altLang="en-US"/>
          </a:p>
        </p:txBody>
      </p:sp>
    </p:spTree>
    <p:extLst>
      <p:ext uri="{BB962C8B-B14F-4D97-AF65-F5344CB8AC3E}">
        <p14:creationId xmlns:p14="http://schemas.microsoft.com/office/powerpoint/2010/main" val="3420677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12</a:t>
            </a:fld>
            <a:endParaRPr lang="zh-CN" altLang="en-US"/>
          </a:p>
        </p:txBody>
      </p:sp>
    </p:spTree>
    <p:extLst>
      <p:ext uri="{BB962C8B-B14F-4D97-AF65-F5344CB8AC3E}">
        <p14:creationId xmlns:p14="http://schemas.microsoft.com/office/powerpoint/2010/main" val="4276987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13</a:t>
            </a:fld>
            <a:endParaRPr lang="zh-CN" altLang="en-US"/>
          </a:p>
        </p:txBody>
      </p:sp>
    </p:spTree>
    <p:extLst>
      <p:ext uri="{BB962C8B-B14F-4D97-AF65-F5344CB8AC3E}">
        <p14:creationId xmlns:p14="http://schemas.microsoft.com/office/powerpoint/2010/main" val="26849623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a:solidFill>
                  <a:schemeClr val="tx1"/>
                </a:solidFill>
                <a:effectLst/>
                <a:latin typeface="+mn-lt"/>
                <a:ea typeface="+mn-ea"/>
                <a:cs typeface="+mn-cs"/>
              </a:rPr>
              <a:t>Further, this paper analyzes the changes in comparative advantage levels of manufacturing industries with different R&amp;D intensities from the factor‑income perspective, and finds significant differences in the revealed comparative advantage (RCA) indices under the two measurement approaches across China’s manufacturing sectors by R&amp;D intensity. As shown in Figure 4, for low‑technology manufacturing and medium‑technology manufacturing, the value‑added‑based RCA index and the factor‑income‑based RCA index are relatively close. For high‑technology manufacturing, however, there is a marked divergence between the two RCA indices. it is evident that substantial room remains for improvement if China aims to establish absolute international competitive advantages and occupy high‑end or even dominant positions in global value chains.</a:t>
            </a:r>
          </a:p>
          <a:p>
            <a:r>
              <a:rPr lang="en-US" altLang="zh-CN" sz="1200" kern="1200" dirty="0">
                <a:solidFill>
                  <a:schemeClr val="tx1"/>
                </a:solidFill>
                <a:effectLst/>
                <a:latin typeface="+mn-lt"/>
                <a:ea typeface="+mn-ea"/>
                <a:cs typeface="+mn-cs"/>
              </a:rPr>
              <a:t>from 2000 to 2020, the comparative advantage indices of China’s low‑technology manufacturing continuously declined. Both medium‑ and high‑tech manufacturing sectors witnessed fluctuating rises in their RCA indices, whereas high‑technology manufacturing underwent a transition from comparative disadvantage to advantage. It reflects that China’s advantageous manufacturing sectors are shifting from labor‑intensive to technology‑intensive types.</a:t>
            </a:r>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14</a:t>
            </a:fld>
            <a:endParaRPr lang="zh-CN" altLang="en-US"/>
          </a:p>
        </p:txBody>
      </p:sp>
    </p:spTree>
    <p:extLst>
      <p:ext uri="{BB962C8B-B14F-4D97-AF65-F5344CB8AC3E}">
        <p14:creationId xmlns:p14="http://schemas.microsoft.com/office/powerpoint/2010/main" val="11161746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15</a:t>
            </a:fld>
            <a:endParaRPr lang="zh-CN" altLang="en-US"/>
          </a:p>
        </p:txBody>
      </p:sp>
    </p:spTree>
    <p:extLst>
      <p:ext uri="{BB962C8B-B14F-4D97-AF65-F5344CB8AC3E}">
        <p14:creationId xmlns:p14="http://schemas.microsoft.com/office/powerpoint/2010/main" val="36880073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C0853-C269-3097-E8EA-6F4484DE0E5F}"/>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9D33F008-0838-8700-E6C0-FDA0E0D6FEFF}"/>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A427A734-2895-57E4-F791-41C82AD1FCFA}"/>
              </a:ext>
            </a:extLst>
          </p:cNvPr>
          <p:cNvSpPr>
            <a:spLocks noGrp="1"/>
          </p:cNvSpPr>
          <p:nvPr>
            <p:ph type="body" idx="1"/>
          </p:nvPr>
        </p:nvSpPr>
        <p:spPr/>
        <p:txBody>
          <a:bodyPr/>
          <a:lstStyle/>
          <a:p>
            <a:r>
              <a:rPr lang="en-US" altLang="zh-CN" sz="1200" kern="1200" dirty="0">
                <a:solidFill>
                  <a:schemeClr val="tx1"/>
                </a:solidFill>
                <a:effectLst/>
                <a:latin typeface="+mn-lt"/>
                <a:ea typeface="+mn-ea"/>
                <a:cs typeface="+mn-cs"/>
              </a:rPr>
              <a:t>To unpack the drivers behind such disparities and explore the actual factor‑endowment advantages in China’s manufacturing production, this paper further decomposes the factor‑income‑based RCA indices of China’s manufacturing sectors into the labor‑income‑based RCA index, the domestic‑firm capital‑income‑based RCA index, and the overseas Chinese‑funded firm capital‑income‑based RCA index.</a:t>
            </a:r>
            <a:endParaRPr lang="zh-CN" altLang="en-US" dirty="0"/>
          </a:p>
        </p:txBody>
      </p:sp>
      <p:sp>
        <p:nvSpPr>
          <p:cNvPr id="4" name="灯片编号占位符 3">
            <a:extLst>
              <a:ext uri="{FF2B5EF4-FFF2-40B4-BE49-F238E27FC236}">
                <a16:creationId xmlns:a16="http://schemas.microsoft.com/office/drawing/2014/main" id="{28C09A04-5CF6-7FB9-0938-400CB98612E7}"/>
              </a:ext>
            </a:extLst>
          </p:cNvPr>
          <p:cNvSpPr>
            <a:spLocks noGrp="1"/>
          </p:cNvSpPr>
          <p:nvPr>
            <p:ph type="sldNum" sz="quarter" idx="5"/>
          </p:nvPr>
        </p:nvSpPr>
        <p:spPr/>
        <p:txBody>
          <a:bodyPr/>
          <a:lstStyle/>
          <a:p>
            <a:fld id="{A64263FB-2305-4D88-8C62-4440CDA59E2D}" type="slidenum">
              <a:rPr lang="zh-CN" altLang="en-US" smtClean="0"/>
              <a:pPr/>
              <a:t>16</a:t>
            </a:fld>
            <a:endParaRPr lang="zh-CN" altLang="en-US"/>
          </a:p>
        </p:txBody>
      </p:sp>
    </p:spTree>
    <p:extLst>
      <p:ext uri="{BB962C8B-B14F-4D97-AF65-F5344CB8AC3E}">
        <p14:creationId xmlns:p14="http://schemas.microsoft.com/office/powerpoint/2010/main" val="26552186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0ABC4-D68C-A6D1-5386-BC5DAA49F54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278BDF81-72BC-C02C-6288-AFEAE5A33D5E}"/>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07D35B89-FDC2-DA40-6461-DEEC69B76125}"/>
              </a:ext>
            </a:extLst>
          </p:cNvPr>
          <p:cNvSpPr>
            <a:spLocks noGrp="1"/>
          </p:cNvSpPr>
          <p:nvPr>
            <p:ph type="body" idx="1"/>
          </p:nvPr>
        </p:nvSpPr>
        <p:spPr/>
        <p:txBody>
          <a:bodyPr/>
          <a:lstStyle/>
          <a:p>
            <a:r>
              <a:rPr lang="en-US" altLang="zh-CN" sz="1200" kern="1200" dirty="0">
                <a:solidFill>
                  <a:schemeClr val="tx1"/>
                </a:solidFill>
                <a:effectLst/>
                <a:latin typeface="+mn-lt"/>
                <a:ea typeface="+mn-ea"/>
                <a:cs typeface="+mn-cs"/>
              </a:rPr>
              <a:t>Table 3 presents the factor‑specific RCA indices for disaggregated manufacturing sectors in 2020. As shown in the table, low‑technology manufacturing sectors derive their main competitive advantages from labor‑factor income, while medium‑ and high‑technology manufacturing sectors exhibit prominent competitive advantages in capital‑factor income of domestic‑funded enterprises.</a:t>
            </a:r>
            <a:endParaRPr lang="zh-CN" altLang="zh-CN" sz="1200" kern="1200" dirty="0">
              <a:solidFill>
                <a:schemeClr val="tx1"/>
              </a:solidFill>
              <a:effectLst/>
              <a:latin typeface="+mn-lt"/>
              <a:ea typeface="+mn-ea"/>
              <a:cs typeface="+mn-cs"/>
            </a:endParaRPr>
          </a:p>
          <a:p>
            <a:r>
              <a:rPr lang="en-US" altLang="zh-CN" sz="1200" kern="1200" dirty="0">
                <a:solidFill>
                  <a:schemeClr val="tx1"/>
                </a:solidFill>
                <a:effectLst/>
                <a:latin typeface="+mn-lt"/>
                <a:ea typeface="+mn-ea"/>
                <a:cs typeface="+mn-cs"/>
              </a:rPr>
              <a:t>This suggests that China’s global‑expanding high‑tech industries still face intense competition. On the one hand, institutional and resource constraints hinder operational implementation in developing host economies. On the other hand, technological weaknesses restrict market penetration in developed economies, resulting in a lack of core competitiveness.</a:t>
            </a:r>
            <a:endParaRPr lang="zh-CN" altLang="en-US" dirty="0"/>
          </a:p>
        </p:txBody>
      </p:sp>
      <p:sp>
        <p:nvSpPr>
          <p:cNvPr id="4" name="灯片编号占位符 3">
            <a:extLst>
              <a:ext uri="{FF2B5EF4-FFF2-40B4-BE49-F238E27FC236}">
                <a16:creationId xmlns:a16="http://schemas.microsoft.com/office/drawing/2014/main" id="{F877D7D7-C09D-47A4-4D8B-88CABF43664B}"/>
              </a:ext>
            </a:extLst>
          </p:cNvPr>
          <p:cNvSpPr>
            <a:spLocks noGrp="1"/>
          </p:cNvSpPr>
          <p:nvPr>
            <p:ph type="sldNum" sz="quarter" idx="5"/>
          </p:nvPr>
        </p:nvSpPr>
        <p:spPr/>
        <p:txBody>
          <a:bodyPr/>
          <a:lstStyle/>
          <a:p>
            <a:fld id="{A64263FB-2305-4D88-8C62-4440CDA59E2D}" type="slidenum">
              <a:rPr lang="zh-CN" altLang="en-US" smtClean="0"/>
              <a:pPr/>
              <a:t>17</a:t>
            </a:fld>
            <a:endParaRPr lang="zh-CN" altLang="en-US"/>
          </a:p>
        </p:txBody>
      </p:sp>
    </p:spTree>
    <p:extLst>
      <p:ext uri="{BB962C8B-B14F-4D97-AF65-F5344CB8AC3E}">
        <p14:creationId xmlns:p14="http://schemas.microsoft.com/office/powerpoint/2010/main" val="19713553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96556-9F2E-629A-7E27-B5E4E189203C}"/>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253A453C-A807-8700-A044-C7DAACDBCAA0}"/>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FEAF5DA3-7A10-3040-1CD1-166D5358B6D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a:extLst>
              <a:ext uri="{FF2B5EF4-FFF2-40B4-BE49-F238E27FC236}">
                <a16:creationId xmlns:a16="http://schemas.microsoft.com/office/drawing/2014/main" id="{9F6B4AA2-182F-60E9-FAFA-016AD052491A}"/>
              </a:ext>
            </a:extLst>
          </p:cNvPr>
          <p:cNvSpPr>
            <a:spLocks noGrp="1"/>
          </p:cNvSpPr>
          <p:nvPr>
            <p:ph type="sldNum" sz="quarter" idx="5"/>
          </p:nvPr>
        </p:nvSpPr>
        <p:spPr/>
        <p:txBody>
          <a:bodyPr/>
          <a:lstStyle/>
          <a:p>
            <a:fld id="{A64263FB-2305-4D88-8C62-4440CDA59E2D}" type="slidenum">
              <a:rPr lang="zh-CN" altLang="en-US" smtClean="0"/>
              <a:pPr/>
              <a:t>18</a:t>
            </a:fld>
            <a:endParaRPr lang="zh-CN" altLang="en-US"/>
          </a:p>
        </p:txBody>
      </p:sp>
    </p:spTree>
    <p:extLst>
      <p:ext uri="{BB962C8B-B14F-4D97-AF65-F5344CB8AC3E}">
        <p14:creationId xmlns:p14="http://schemas.microsoft.com/office/powerpoint/2010/main" val="42769759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530CD-E5F6-8FD6-FCF6-455232F5BEE0}"/>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0157B007-C710-37B3-88DD-235A5436AE32}"/>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F5B793F0-EE43-DF33-B7AC-2D089BC61F4D}"/>
              </a:ext>
            </a:extLst>
          </p:cNvPr>
          <p:cNvSpPr>
            <a:spLocks noGrp="1"/>
          </p:cNvSpPr>
          <p:nvPr>
            <p:ph type="body" idx="1"/>
          </p:nvPr>
        </p:nvSpPr>
        <p:spPr/>
        <p:txBody>
          <a:bodyPr/>
          <a:lstStyle/>
          <a:p>
            <a:r>
              <a:rPr lang="en-US" altLang="zh-CN" sz="1200" kern="1200" dirty="0">
                <a:solidFill>
                  <a:schemeClr val="tx1"/>
                </a:solidFill>
                <a:effectLst/>
                <a:latin typeface="+mn-lt"/>
                <a:ea typeface="+mn-ea"/>
                <a:cs typeface="+mn-cs"/>
              </a:rPr>
              <a:t>medium‑ and high‑technology manufacturing sectors, where capital, as a key production factor, actively boosts competitive advantages. By contrast, the comparative advantage of low‑technology manufacturing is mainly shaped by the labor‑factor RCA index. The declining labor‑factor advantage in low‑technology manufacturing, together with the rising labor‑factor advantage in medium‑ and high‑technology manufacturing, jointly reflect the improvement in the quality of China’s labor force.</a:t>
            </a:r>
            <a:endParaRPr lang="zh-CN" altLang="en-US" sz="1000" dirty="0"/>
          </a:p>
        </p:txBody>
      </p:sp>
      <p:sp>
        <p:nvSpPr>
          <p:cNvPr id="4" name="灯片编号占位符 3">
            <a:extLst>
              <a:ext uri="{FF2B5EF4-FFF2-40B4-BE49-F238E27FC236}">
                <a16:creationId xmlns:a16="http://schemas.microsoft.com/office/drawing/2014/main" id="{4EF5B34C-BAEF-8F6E-C457-AEA58B355E45}"/>
              </a:ext>
            </a:extLst>
          </p:cNvPr>
          <p:cNvSpPr>
            <a:spLocks noGrp="1"/>
          </p:cNvSpPr>
          <p:nvPr>
            <p:ph type="sldNum" sz="quarter" idx="5"/>
          </p:nvPr>
        </p:nvSpPr>
        <p:spPr/>
        <p:txBody>
          <a:bodyPr/>
          <a:lstStyle/>
          <a:p>
            <a:fld id="{A64263FB-2305-4D88-8C62-4440CDA59E2D}" type="slidenum">
              <a:rPr lang="zh-CN" altLang="en-US" smtClean="0"/>
              <a:pPr/>
              <a:t>19</a:t>
            </a:fld>
            <a:endParaRPr lang="zh-CN" altLang="en-US"/>
          </a:p>
        </p:txBody>
      </p:sp>
    </p:spTree>
    <p:extLst>
      <p:ext uri="{BB962C8B-B14F-4D97-AF65-F5344CB8AC3E}">
        <p14:creationId xmlns:p14="http://schemas.microsoft.com/office/powerpoint/2010/main" val="42781755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FC55A-9B8C-93D1-E73C-AD2375693499}"/>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FE33BE06-532E-3719-71E1-1AF72AD3303B}"/>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F8C5183D-757F-F4C1-16DE-1424F5629B5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a:extLst>
              <a:ext uri="{FF2B5EF4-FFF2-40B4-BE49-F238E27FC236}">
                <a16:creationId xmlns:a16="http://schemas.microsoft.com/office/drawing/2014/main" id="{F921D8AA-6EAB-9A57-BBE7-6C91713F1D1A}"/>
              </a:ext>
            </a:extLst>
          </p:cNvPr>
          <p:cNvSpPr>
            <a:spLocks noGrp="1"/>
          </p:cNvSpPr>
          <p:nvPr>
            <p:ph type="sldNum" sz="quarter" idx="5"/>
          </p:nvPr>
        </p:nvSpPr>
        <p:spPr/>
        <p:txBody>
          <a:bodyPr/>
          <a:lstStyle/>
          <a:p>
            <a:fld id="{A64263FB-2305-4D88-8C62-4440CDA59E2D}" type="slidenum">
              <a:rPr lang="zh-CN" altLang="en-US" smtClean="0"/>
              <a:pPr/>
              <a:t>20</a:t>
            </a:fld>
            <a:endParaRPr lang="zh-CN" altLang="en-US"/>
          </a:p>
        </p:txBody>
      </p:sp>
    </p:spTree>
    <p:extLst>
      <p:ext uri="{BB962C8B-B14F-4D97-AF65-F5344CB8AC3E}">
        <p14:creationId xmlns:p14="http://schemas.microsoft.com/office/powerpoint/2010/main" val="1806030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3</a:t>
            </a:fld>
            <a:endParaRPr lang="zh-CN" altLang="en-US"/>
          </a:p>
        </p:txBody>
      </p:sp>
    </p:spTree>
    <p:extLst>
      <p:ext uri="{BB962C8B-B14F-4D97-AF65-F5344CB8AC3E}">
        <p14:creationId xmlns:p14="http://schemas.microsoft.com/office/powerpoint/2010/main" val="19928872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effectLst/>
                <a:latin typeface="Times New Roman" panose="02020603050405020304" pitchFamily="18" charset="0"/>
                <a:ea typeface="+mn-ea"/>
                <a:cs typeface="Times New Roman" panose="02020603050405020304" pitchFamily="18" charset="0"/>
              </a:rPr>
              <a:t>This paper advances the GVC production accounting framework from the perspective of value added to factor income, and proposes the RCA index of factor income and further deconstructed it into RCA index of </a:t>
            </a:r>
            <a:r>
              <a:rPr lang="en-US" altLang="zh-CN" dirty="0">
                <a:latin typeface="Times New Roman" panose="02020603050405020304" pitchFamily="18" charset="0"/>
                <a:ea typeface="+mn-ea"/>
                <a:cs typeface="Times New Roman" panose="02020603050405020304" pitchFamily="18" charset="0"/>
              </a:rPr>
              <a:t>different production factors. It shows that: </a:t>
            </a:r>
            <a:endParaRPr lang="en-US" altLang="zh-CN" dirty="0">
              <a:effectLst/>
              <a:latin typeface="Times New Roman" panose="02020603050405020304" pitchFamily="18" charset="0"/>
              <a:ea typeface="+mn-ea"/>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21</a:t>
            </a:fld>
            <a:endParaRPr lang="zh-CN" altLang="en-US"/>
          </a:p>
        </p:txBody>
      </p:sp>
    </p:spTree>
    <p:extLst>
      <p:ext uri="{BB962C8B-B14F-4D97-AF65-F5344CB8AC3E}">
        <p14:creationId xmlns:p14="http://schemas.microsoft.com/office/powerpoint/2010/main" val="11764305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22</a:t>
            </a:fld>
            <a:endParaRPr lang="zh-CN" altLang="en-US"/>
          </a:p>
        </p:txBody>
      </p:sp>
    </p:spTree>
    <p:extLst>
      <p:ext uri="{BB962C8B-B14F-4D97-AF65-F5344CB8AC3E}">
        <p14:creationId xmlns:p14="http://schemas.microsoft.com/office/powerpoint/2010/main" val="38489703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7C385-B624-2CF6-ACCD-ABB85D241362}"/>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94E5406C-22EB-B0AA-D02C-D337BC85998E}"/>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86E4886B-DABA-30E5-A0DF-269A613795A5}"/>
              </a:ext>
            </a:extLst>
          </p:cNvPr>
          <p:cNvSpPr>
            <a:spLocks noGrp="1"/>
          </p:cNvSpPr>
          <p:nvPr>
            <p:ph type="body" idx="1"/>
          </p:nvPr>
        </p:nvSpPr>
        <p:spPr/>
        <p:txBody>
          <a:bodyPr/>
          <a:lstStyle/>
          <a:p>
            <a:endParaRPr lang="zh-CN" altLang="en-US" dirty="0"/>
          </a:p>
        </p:txBody>
      </p:sp>
      <p:sp>
        <p:nvSpPr>
          <p:cNvPr id="4" name="灯片编号占位符 3">
            <a:extLst>
              <a:ext uri="{FF2B5EF4-FFF2-40B4-BE49-F238E27FC236}">
                <a16:creationId xmlns:a16="http://schemas.microsoft.com/office/drawing/2014/main" id="{CA1616F7-E995-D5CD-DFE7-59F3219279A5}"/>
              </a:ext>
            </a:extLst>
          </p:cNvPr>
          <p:cNvSpPr>
            <a:spLocks noGrp="1"/>
          </p:cNvSpPr>
          <p:nvPr>
            <p:ph type="sldNum" sz="quarter" idx="5"/>
          </p:nvPr>
        </p:nvSpPr>
        <p:spPr/>
        <p:txBody>
          <a:bodyPr/>
          <a:lstStyle/>
          <a:p>
            <a:fld id="{A64263FB-2305-4D88-8C62-4440CDA59E2D}" type="slidenum">
              <a:rPr lang="zh-CN" altLang="en-US" smtClean="0"/>
              <a:pPr/>
              <a:t>4</a:t>
            </a:fld>
            <a:endParaRPr lang="zh-CN" altLang="en-US"/>
          </a:p>
        </p:txBody>
      </p:sp>
    </p:spTree>
    <p:extLst>
      <p:ext uri="{BB962C8B-B14F-4D97-AF65-F5344CB8AC3E}">
        <p14:creationId xmlns:p14="http://schemas.microsoft.com/office/powerpoint/2010/main" val="2409799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5</a:t>
            </a:fld>
            <a:endParaRPr lang="zh-CN" altLang="en-US"/>
          </a:p>
        </p:txBody>
      </p:sp>
    </p:spTree>
    <p:extLst>
      <p:ext uri="{BB962C8B-B14F-4D97-AF65-F5344CB8AC3E}">
        <p14:creationId xmlns:p14="http://schemas.microsoft.com/office/powerpoint/2010/main" val="2929958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2791B-FEC0-0E14-BDBF-5C4F6AE153A2}"/>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33824EBC-CD87-C397-9C1B-4CFBCE4CBD3E}"/>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3686DF69-B1A3-A154-6342-627B4632E48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Now let‘s move on to the theoretical part.</a:t>
            </a:r>
            <a:endParaRPr lang="zh-CN" altLang="en-US" dirty="0"/>
          </a:p>
        </p:txBody>
      </p:sp>
      <p:sp>
        <p:nvSpPr>
          <p:cNvPr id="4" name="灯片编号占位符 3">
            <a:extLst>
              <a:ext uri="{FF2B5EF4-FFF2-40B4-BE49-F238E27FC236}">
                <a16:creationId xmlns:a16="http://schemas.microsoft.com/office/drawing/2014/main" id="{246BA066-D915-24DF-6DE2-779455D45ADF}"/>
              </a:ext>
            </a:extLst>
          </p:cNvPr>
          <p:cNvSpPr>
            <a:spLocks noGrp="1"/>
          </p:cNvSpPr>
          <p:nvPr>
            <p:ph type="sldNum" sz="quarter" idx="5"/>
          </p:nvPr>
        </p:nvSpPr>
        <p:spPr/>
        <p:txBody>
          <a:bodyPr/>
          <a:lstStyle/>
          <a:p>
            <a:fld id="{A64263FB-2305-4D88-8C62-4440CDA59E2D}" type="slidenum">
              <a:rPr lang="zh-CN" altLang="en-US" smtClean="0"/>
              <a:pPr/>
              <a:t>6</a:t>
            </a:fld>
            <a:endParaRPr lang="zh-CN" altLang="en-US"/>
          </a:p>
        </p:txBody>
      </p:sp>
    </p:spTree>
    <p:extLst>
      <p:ext uri="{BB962C8B-B14F-4D97-AF65-F5344CB8AC3E}">
        <p14:creationId xmlns:p14="http://schemas.microsoft.com/office/powerpoint/2010/main" val="3798505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7</a:t>
            </a:fld>
            <a:endParaRPr lang="zh-CN" altLang="en-US"/>
          </a:p>
        </p:txBody>
      </p:sp>
    </p:spTree>
    <p:extLst>
      <p:ext uri="{BB962C8B-B14F-4D97-AF65-F5344CB8AC3E}">
        <p14:creationId xmlns:p14="http://schemas.microsoft.com/office/powerpoint/2010/main" val="2418292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p:cNvSpPr>
            <a:spLocks noGrp="1"/>
          </p:cNvSpPr>
          <p:nvPr>
            <p:ph type="sldNum" sz="quarter" idx="5"/>
          </p:nvPr>
        </p:nvSpPr>
        <p:spPr/>
        <p:txBody>
          <a:bodyPr/>
          <a:lstStyle/>
          <a:p>
            <a:fld id="{A64263FB-2305-4D88-8C62-4440CDA59E2D}" type="slidenum">
              <a:rPr lang="zh-CN" altLang="en-US" smtClean="0"/>
              <a:pPr/>
              <a:t>8</a:t>
            </a:fld>
            <a:endParaRPr lang="zh-CN" altLang="en-US"/>
          </a:p>
        </p:txBody>
      </p:sp>
    </p:spTree>
    <p:extLst>
      <p:ext uri="{BB962C8B-B14F-4D97-AF65-F5344CB8AC3E}">
        <p14:creationId xmlns:p14="http://schemas.microsoft.com/office/powerpoint/2010/main" val="2815698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ACBDF-A04B-0EF4-D213-5B7EAD15093B}"/>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60FCB4BF-5331-4DE8-80D5-91479C128C73}"/>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FB417F8F-7DAB-E939-F7DF-139ABF0735A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a:extLst>
              <a:ext uri="{FF2B5EF4-FFF2-40B4-BE49-F238E27FC236}">
                <a16:creationId xmlns:a16="http://schemas.microsoft.com/office/drawing/2014/main" id="{65625850-3552-051B-82B8-5C15D1CEC847}"/>
              </a:ext>
            </a:extLst>
          </p:cNvPr>
          <p:cNvSpPr>
            <a:spLocks noGrp="1"/>
          </p:cNvSpPr>
          <p:nvPr>
            <p:ph type="sldNum" sz="quarter" idx="5"/>
          </p:nvPr>
        </p:nvSpPr>
        <p:spPr/>
        <p:txBody>
          <a:bodyPr/>
          <a:lstStyle/>
          <a:p>
            <a:fld id="{A64263FB-2305-4D88-8C62-4440CDA59E2D}" type="slidenum">
              <a:rPr lang="zh-CN" altLang="en-US" smtClean="0"/>
              <a:pPr/>
              <a:t>9</a:t>
            </a:fld>
            <a:endParaRPr lang="zh-CN" altLang="en-US"/>
          </a:p>
        </p:txBody>
      </p:sp>
    </p:spTree>
    <p:extLst>
      <p:ext uri="{BB962C8B-B14F-4D97-AF65-F5344CB8AC3E}">
        <p14:creationId xmlns:p14="http://schemas.microsoft.com/office/powerpoint/2010/main" val="32256061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23D7E-77BB-A229-EBB9-9F2574F5E5C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3449303F-FB6C-3CE2-AED7-0A618702946B}"/>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379FFFDE-B2C1-BD5E-D1D9-466E2F92FA1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b="0" kern="1200" dirty="0">
                <a:solidFill>
                  <a:schemeClr val="tx1"/>
                </a:solidFill>
                <a:effectLst/>
                <a:latin typeface="+mn-lt"/>
                <a:ea typeface="+mn-ea"/>
                <a:cs typeface="+mn-cs"/>
              </a:rPr>
              <a:t>Next, I </a:t>
            </a:r>
            <a:r>
              <a:rPr lang="en-US" altLang="zh-CN" b="0" dirty="0"/>
              <a:t>will show some typical facts and analysis.</a:t>
            </a:r>
            <a:endParaRPr lang="zh-CN" altLang="en-US" b="0" dirty="0"/>
          </a:p>
        </p:txBody>
      </p:sp>
      <p:sp>
        <p:nvSpPr>
          <p:cNvPr id="4" name="灯片编号占位符 3">
            <a:extLst>
              <a:ext uri="{FF2B5EF4-FFF2-40B4-BE49-F238E27FC236}">
                <a16:creationId xmlns:a16="http://schemas.microsoft.com/office/drawing/2014/main" id="{FE53089E-DA27-5748-96D8-845C6B71CD89}"/>
              </a:ext>
            </a:extLst>
          </p:cNvPr>
          <p:cNvSpPr>
            <a:spLocks noGrp="1"/>
          </p:cNvSpPr>
          <p:nvPr>
            <p:ph type="sldNum" sz="quarter" idx="5"/>
          </p:nvPr>
        </p:nvSpPr>
        <p:spPr/>
        <p:txBody>
          <a:bodyPr/>
          <a:lstStyle/>
          <a:p>
            <a:fld id="{A64263FB-2305-4D88-8C62-4440CDA59E2D}" type="slidenum">
              <a:rPr lang="zh-CN" altLang="en-US" smtClean="0"/>
              <a:pPr/>
              <a:t>10</a:t>
            </a:fld>
            <a:endParaRPr lang="zh-CN" altLang="en-US"/>
          </a:p>
        </p:txBody>
      </p:sp>
    </p:spTree>
    <p:extLst>
      <p:ext uri="{BB962C8B-B14F-4D97-AF65-F5344CB8AC3E}">
        <p14:creationId xmlns:p14="http://schemas.microsoft.com/office/powerpoint/2010/main" val="2870676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1668221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1553725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27822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4069946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779062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3812998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556358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2068026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426781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3807202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6E46AF0-30C2-42BE-B8E4-6BDCBFB5B09C}" type="datetimeFigureOut">
              <a:rPr lang="zh-CN" altLang="en-US" smtClean="0"/>
              <a:pPr/>
              <a:t>2026/6/20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E0B371-8080-4C12-925C-D3E07F031365}" type="slidenum">
              <a:rPr lang="zh-CN" altLang="en-US" smtClean="0"/>
              <a:pPr/>
              <a:t>‹#›</a:t>
            </a:fld>
            <a:endParaRPr lang="zh-CN" altLang="en-US"/>
          </a:p>
        </p:txBody>
      </p:sp>
    </p:spTree>
    <p:extLst>
      <p:ext uri="{BB962C8B-B14F-4D97-AF65-F5344CB8AC3E}">
        <p14:creationId xmlns:p14="http://schemas.microsoft.com/office/powerpoint/2010/main" val="3190674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46AF0-30C2-42BE-B8E4-6BDCBFB5B09C}" type="datetimeFigureOut">
              <a:rPr lang="zh-CN" altLang="en-US" smtClean="0"/>
              <a:pPr/>
              <a:t>2026/6/20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E0B371-8080-4C12-925C-D3E07F031365}" type="slidenum">
              <a:rPr lang="zh-CN" altLang="en-US" smtClean="0"/>
              <a:pPr/>
              <a:t>‹#›</a:t>
            </a:fld>
            <a:endParaRPr lang="zh-CN" altLang="en-US"/>
          </a:p>
        </p:txBody>
      </p:sp>
      <p:sp>
        <p:nvSpPr>
          <p:cNvPr id="7" name="Freeform 30"/>
          <p:cNvSpPr>
            <a:spLocks/>
          </p:cNvSpPr>
          <p:nvPr userDrawn="1"/>
        </p:nvSpPr>
        <p:spPr bwMode="auto">
          <a:xfrm>
            <a:off x="22303" y="44604"/>
            <a:ext cx="12087922" cy="6768790"/>
          </a:xfrm>
          <a:custGeom>
            <a:avLst/>
            <a:gdLst>
              <a:gd name="T0" fmla="*/ 48 w 7542"/>
              <a:gd name="T1" fmla="*/ 2345 h 4195"/>
              <a:gd name="T2" fmla="*/ 48 w 7542"/>
              <a:gd name="T3" fmla="*/ 3693 h 4195"/>
              <a:gd name="T4" fmla="*/ 239 w 7542"/>
              <a:gd name="T5" fmla="*/ 3884 h 4195"/>
              <a:gd name="T6" fmla="*/ 239 w 7542"/>
              <a:gd name="T7" fmla="*/ 4012 h 4195"/>
              <a:gd name="T8" fmla="*/ 374 w 7542"/>
              <a:gd name="T9" fmla="*/ 4012 h 4195"/>
              <a:gd name="T10" fmla="*/ 461 w 7542"/>
              <a:gd name="T11" fmla="*/ 4108 h 4195"/>
              <a:gd name="T12" fmla="*/ 3692 w 7542"/>
              <a:gd name="T13" fmla="*/ 4108 h 4195"/>
              <a:gd name="T14" fmla="*/ 3811 w 7542"/>
              <a:gd name="T15" fmla="*/ 4195 h 4195"/>
              <a:gd name="T16" fmla="*/ 3938 w 7542"/>
              <a:gd name="T17" fmla="*/ 4108 h 4195"/>
              <a:gd name="T18" fmla="*/ 7081 w 7542"/>
              <a:gd name="T19" fmla="*/ 4108 h 4195"/>
              <a:gd name="T20" fmla="*/ 7168 w 7542"/>
              <a:gd name="T21" fmla="*/ 4012 h 4195"/>
              <a:gd name="T22" fmla="*/ 7304 w 7542"/>
              <a:gd name="T23" fmla="*/ 4012 h 4195"/>
              <a:gd name="T24" fmla="*/ 7304 w 7542"/>
              <a:gd name="T25" fmla="*/ 3884 h 4195"/>
              <a:gd name="T26" fmla="*/ 7495 w 7542"/>
              <a:gd name="T27" fmla="*/ 3693 h 4195"/>
              <a:gd name="T28" fmla="*/ 7495 w 7542"/>
              <a:gd name="T29" fmla="*/ 2345 h 4195"/>
              <a:gd name="T30" fmla="*/ 7542 w 7542"/>
              <a:gd name="T31" fmla="*/ 2273 h 4195"/>
              <a:gd name="T32" fmla="*/ 7495 w 7542"/>
              <a:gd name="T33" fmla="*/ 2209 h 4195"/>
              <a:gd name="T34" fmla="*/ 7495 w 7542"/>
              <a:gd name="T35" fmla="*/ 503 h 4195"/>
              <a:gd name="T36" fmla="*/ 7304 w 7542"/>
              <a:gd name="T37" fmla="*/ 311 h 4195"/>
              <a:gd name="T38" fmla="*/ 7304 w 7542"/>
              <a:gd name="T39" fmla="*/ 184 h 4195"/>
              <a:gd name="T40" fmla="*/ 7168 w 7542"/>
              <a:gd name="T41" fmla="*/ 184 h 4195"/>
              <a:gd name="T42" fmla="*/ 7081 w 7542"/>
              <a:gd name="T43" fmla="*/ 88 h 4195"/>
              <a:gd name="T44" fmla="*/ 3938 w 7542"/>
              <a:gd name="T45" fmla="*/ 88 h 4195"/>
              <a:gd name="T46" fmla="*/ 3811 w 7542"/>
              <a:gd name="T47" fmla="*/ 0 h 4195"/>
              <a:gd name="T48" fmla="*/ 3684 w 7542"/>
              <a:gd name="T49" fmla="*/ 88 h 4195"/>
              <a:gd name="T50" fmla="*/ 461 w 7542"/>
              <a:gd name="T51" fmla="*/ 88 h 4195"/>
              <a:gd name="T52" fmla="*/ 374 w 7542"/>
              <a:gd name="T53" fmla="*/ 184 h 4195"/>
              <a:gd name="T54" fmla="*/ 239 w 7542"/>
              <a:gd name="T55" fmla="*/ 184 h 4195"/>
              <a:gd name="T56" fmla="*/ 239 w 7542"/>
              <a:gd name="T57" fmla="*/ 311 h 4195"/>
              <a:gd name="T58" fmla="*/ 48 w 7542"/>
              <a:gd name="T59" fmla="*/ 503 h 4195"/>
              <a:gd name="T60" fmla="*/ 48 w 7542"/>
              <a:gd name="T61" fmla="*/ 2209 h 4195"/>
              <a:gd name="T62" fmla="*/ 0 w 7542"/>
              <a:gd name="T63" fmla="*/ 2273 h 4195"/>
              <a:gd name="T64" fmla="*/ 95 w 7542"/>
              <a:gd name="T65" fmla="*/ 2401 h 4195"/>
              <a:gd name="connsiteX0" fmla="*/ 64 w 10000"/>
              <a:gd name="connsiteY0" fmla="*/ 5590 h 10000"/>
              <a:gd name="connsiteX1" fmla="*/ 64 w 10000"/>
              <a:gd name="connsiteY1" fmla="*/ 8803 h 10000"/>
              <a:gd name="connsiteX2" fmla="*/ 317 w 10000"/>
              <a:gd name="connsiteY2" fmla="*/ 9259 h 10000"/>
              <a:gd name="connsiteX3" fmla="*/ 317 w 10000"/>
              <a:gd name="connsiteY3" fmla="*/ 9564 h 10000"/>
              <a:gd name="connsiteX4" fmla="*/ 496 w 10000"/>
              <a:gd name="connsiteY4" fmla="*/ 9564 h 10000"/>
              <a:gd name="connsiteX5" fmla="*/ 611 w 10000"/>
              <a:gd name="connsiteY5" fmla="*/ 9793 h 10000"/>
              <a:gd name="connsiteX6" fmla="*/ 4895 w 10000"/>
              <a:gd name="connsiteY6" fmla="*/ 9793 h 10000"/>
              <a:gd name="connsiteX7" fmla="*/ 5053 w 10000"/>
              <a:gd name="connsiteY7" fmla="*/ 10000 h 10000"/>
              <a:gd name="connsiteX8" fmla="*/ 5221 w 10000"/>
              <a:gd name="connsiteY8" fmla="*/ 9793 h 10000"/>
              <a:gd name="connsiteX9" fmla="*/ 9389 w 10000"/>
              <a:gd name="connsiteY9" fmla="*/ 9793 h 10000"/>
              <a:gd name="connsiteX10" fmla="*/ 9504 w 10000"/>
              <a:gd name="connsiteY10" fmla="*/ 9564 h 10000"/>
              <a:gd name="connsiteX11" fmla="*/ 9684 w 10000"/>
              <a:gd name="connsiteY11" fmla="*/ 9564 h 10000"/>
              <a:gd name="connsiteX12" fmla="*/ 9684 w 10000"/>
              <a:gd name="connsiteY12" fmla="*/ 9259 h 10000"/>
              <a:gd name="connsiteX13" fmla="*/ 9938 w 10000"/>
              <a:gd name="connsiteY13" fmla="*/ 8803 h 10000"/>
              <a:gd name="connsiteX14" fmla="*/ 9938 w 10000"/>
              <a:gd name="connsiteY14" fmla="*/ 5590 h 10000"/>
              <a:gd name="connsiteX15" fmla="*/ 10000 w 10000"/>
              <a:gd name="connsiteY15" fmla="*/ 5418 h 10000"/>
              <a:gd name="connsiteX16" fmla="*/ 9938 w 10000"/>
              <a:gd name="connsiteY16" fmla="*/ 5266 h 10000"/>
              <a:gd name="connsiteX17" fmla="*/ 9938 w 10000"/>
              <a:gd name="connsiteY17" fmla="*/ 1199 h 10000"/>
              <a:gd name="connsiteX18" fmla="*/ 9684 w 10000"/>
              <a:gd name="connsiteY18" fmla="*/ 741 h 10000"/>
              <a:gd name="connsiteX19" fmla="*/ 9684 w 10000"/>
              <a:gd name="connsiteY19" fmla="*/ 439 h 10000"/>
              <a:gd name="connsiteX20" fmla="*/ 9504 w 10000"/>
              <a:gd name="connsiteY20" fmla="*/ 439 h 10000"/>
              <a:gd name="connsiteX21" fmla="*/ 9389 w 10000"/>
              <a:gd name="connsiteY21" fmla="*/ 210 h 10000"/>
              <a:gd name="connsiteX22" fmla="*/ 5221 w 10000"/>
              <a:gd name="connsiteY22" fmla="*/ 210 h 10000"/>
              <a:gd name="connsiteX23" fmla="*/ 5053 w 10000"/>
              <a:gd name="connsiteY23" fmla="*/ 0 h 10000"/>
              <a:gd name="connsiteX24" fmla="*/ 4885 w 10000"/>
              <a:gd name="connsiteY24" fmla="*/ 210 h 10000"/>
              <a:gd name="connsiteX25" fmla="*/ 611 w 10000"/>
              <a:gd name="connsiteY25" fmla="*/ 210 h 10000"/>
              <a:gd name="connsiteX26" fmla="*/ 496 w 10000"/>
              <a:gd name="connsiteY26" fmla="*/ 439 h 10000"/>
              <a:gd name="connsiteX27" fmla="*/ 317 w 10000"/>
              <a:gd name="connsiteY27" fmla="*/ 439 h 10000"/>
              <a:gd name="connsiteX28" fmla="*/ 317 w 10000"/>
              <a:gd name="connsiteY28" fmla="*/ 741 h 10000"/>
              <a:gd name="connsiteX29" fmla="*/ 64 w 10000"/>
              <a:gd name="connsiteY29" fmla="*/ 1199 h 10000"/>
              <a:gd name="connsiteX30" fmla="*/ 64 w 10000"/>
              <a:gd name="connsiteY30" fmla="*/ 5266 h 10000"/>
              <a:gd name="connsiteX31" fmla="*/ 0 w 10000"/>
              <a:gd name="connsiteY31" fmla="*/ 5418 h 10000"/>
              <a:gd name="connsiteX32" fmla="*/ 70 w 10000"/>
              <a:gd name="connsiteY32" fmla="*/ 560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00" h="10000">
                <a:moveTo>
                  <a:pt x="64" y="5590"/>
                </a:moveTo>
                <a:lnTo>
                  <a:pt x="64" y="8803"/>
                </a:lnTo>
                <a:lnTo>
                  <a:pt x="317" y="9259"/>
                </a:lnTo>
                <a:lnTo>
                  <a:pt x="317" y="9564"/>
                </a:lnTo>
                <a:lnTo>
                  <a:pt x="496" y="9564"/>
                </a:lnTo>
                <a:lnTo>
                  <a:pt x="611" y="9793"/>
                </a:lnTo>
                <a:lnTo>
                  <a:pt x="4895" y="9793"/>
                </a:lnTo>
                <a:lnTo>
                  <a:pt x="5053" y="10000"/>
                </a:lnTo>
                <a:lnTo>
                  <a:pt x="5221" y="9793"/>
                </a:lnTo>
                <a:lnTo>
                  <a:pt x="9389" y="9793"/>
                </a:lnTo>
                <a:lnTo>
                  <a:pt x="9504" y="9564"/>
                </a:lnTo>
                <a:lnTo>
                  <a:pt x="9684" y="9564"/>
                </a:lnTo>
                <a:lnTo>
                  <a:pt x="9684" y="9259"/>
                </a:lnTo>
                <a:lnTo>
                  <a:pt x="9938" y="8803"/>
                </a:lnTo>
                <a:lnTo>
                  <a:pt x="9938" y="5590"/>
                </a:lnTo>
                <a:cubicBezTo>
                  <a:pt x="9959" y="5533"/>
                  <a:pt x="9979" y="5475"/>
                  <a:pt x="10000" y="5418"/>
                </a:cubicBezTo>
                <a:cubicBezTo>
                  <a:pt x="9979" y="5367"/>
                  <a:pt x="9959" y="5317"/>
                  <a:pt x="9938" y="5266"/>
                </a:cubicBezTo>
                <a:lnTo>
                  <a:pt x="9938" y="1199"/>
                </a:lnTo>
                <a:lnTo>
                  <a:pt x="9684" y="741"/>
                </a:lnTo>
                <a:lnTo>
                  <a:pt x="9684" y="439"/>
                </a:lnTo>
                <a:lnTo>
                  <a:pt x="9504" y="439"/>
                </a:lnTo>
                <a:lnTo>
                  <a:pt x="9389" y="210"/>
                </a:lnTo>
                <a:lnTo>
                  <a:pt x="5221" y="210"/>
                </a:lnTo>
                <a:lnTo>
                  <a:pt x="5053" y="0"/>
                </a:lnTo>
                <a:lnTo>
                  <a:pt x="4885" y="210"/>
                </a:lnTo>
                <a:lnTo>
                  <a:pt x="611" y="210"/>
                </a:lnTo>
                <a:lnTo>
                  <a:pt x="496" y="439"/>
                </a:lnTo>
                <a:lnTo>
                  <a:pt x="317" y="439"/>
                </a:lnTo>
                <a:lnTo>
                  <a:pt x="317" y="741"/>
                </a:lnTo>
                <a:cubicBezTo>
                  <a:pt x="233" y="894"/>
                  <a:pt x="148" y="1046"/>
                  <a:pt x="64" y="1199"/>
                </a:cubicBezTo>
                <a:lnTo>
                  <a:pt x="64" y="5266"/>
                </a:lnTo>
                <a:cubicBezTo>
                  <a:pt x="43" y="5317"/>
                  <a:pt x="21" y="5367"/>
                  <a:pt x="0" y="5418"/>
                </a:cubicBezTo>
                <a:cubicBezTo>
                  <a:pt x="42" y="5520"/>
                  <a:pt x="28" y="5502"/>
                  <a:pt x="70" y="5604"/>
                </a:cubicBezTo>
              </a:path>
            </a:pathLst>
          </a:custGeom>
          <a:noFill/>
          <a:ln w="12700" cap="rnd">
            <a:solidFill>
              <a:srgbClr val="1F4E79"/>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Tree>
    <p:extLst>
      <p:ext uri="{BB962C8B-B14F-4D97-AF65-F5344CB8AC3E}">
        <p14:creationId xmlns:p14="http://schemas.microsoft.com/office/powerpoint/2010/main" val="422350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tmp"/><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F4E79"/>
        </a:solidFill>
        <a:effectLst/>
      </p:bgPr>
    </p:bg>
    <p:spTree>
      <p:nvGrpSpPr>
        <p:cNvPr id="1" name=""/>
        <p:cNvGrpSpPr/>
        <p:nvPr/>
      </p:nvGrpSpPr>
      <p:grpSpPr>
        <a:xfrm>
          <a:off x="0" y="0"/>
          <a:ext cx="0" cy="0"/>
          <a:chOff x="0" y="0"/>
          <a:chExt cx="0" cy="0"/>
        </a:xfrm>
      </p:grpSpPr>
      <p:sp>
        <p:nvSpPr>
          <p:cNvPr id="33" name="Freeform 30"/>
          <p:cNvSpPr>
            <a:spLocks/>
          </p:cNvSpPr>
          <p:nvPr/>
        </p:nvSpPr>
        <p:spPr bwMode="auto">
          <a:xfrm>
            <a:off x="82549" y="84140"/>
            <a:ext cx="11972925" cy="6659562"/>
          </a:xfrm>
          <a:custGeom>
            <a:avLst/>
            <a:gdLst>
              <a:gd name="T0" fmla="*/ 48 w 7542"/>
              <a:gd name="T1" fmla="*/ 2345 h 4195"/>
              <a:gd name="T2" fmla="*/ 48 w 7542"/>
              <a:gd name="T3" fmla="*/ 3693 h 4195"/>
              <a:gd name="T4" fmla="*/ 239 w 7542"/>
              <a:gd name="T5" fmla="*/ 3884 h 4195"/>
              <a:gd name="T6" fmla="*/ 239 w 7542"/>
              <a:gd name="T7" fmla="*/ 4012 h 4195"/>
              <a:gd name="T8" fmla="*/ 374 w 7542"/>
              <a:gd name="T9" fmla="*/ 4012 h 4195"/>
              <a:gd name="T10" fmla="*/ 461 w 7542"/>
              <a:gd name="T11" fmla="*/ 4108 h 4195"/>
              <a:gd name="T12" fmla="*/ 3692 w 7542"/>
              <a:gd name="T13" fmla="*/ 4108 h 4195"/>
              <a:gd name="T14" fmla="*/ 3811 w 7542"/>
              <a:gd name="T15" fmla="*/ 4195 h 4195"/>
              <a:gd name="T16" fmla="*/ 3938 w 7542"/>
              <a:gd name="T17" fmla="*/ 4108 h 4195"/>
              <a:gd name="T18" fmla="*/ 7081 w 7542"/>
              <a:gd name="T19" fmla="*/ 4108 h 4195"/>
              <a:gd name="T20" fmla="*/ 7168 w 7542"/>
              <a:gd name="T21" fmla="*/ 4012 h 4195"/>
              <a:gd name="T22" fmla="*/ 7304 w 7542"/>
              <a:gd name="T23" fmla="*/ 4012 h 4195"/>
              <a:gd name="T24" fmla="*/ 7304 w 7542"/>
              <a:gd name="T25" fmla="*/ 3884 h 4195"/>
              <a:gd name="T26" fmla="*/ 7495 w 7542"/>
              <a:gd name="T27" fmla="*/ 3693 h 4195"/>
              <a:gd name="T28" fmla="*/ 7495 w 7542"/>
              <a:gd name="T29" fmla="*/ 2345 h 4195"/>
              <a:gd name="T30" fmla="*/ 7542 w 7542"/>
              <a:gd name="T31" fmla="*/ 2273 h 4195"/>
              <a:gd name="T32" fmla="*/ 7495 w 7542"/>
              <a:gd name="T33" fmla="*/ 2209 h 4195"/>
              <a:gd name="T34" fmla="*/ 7495 w 7542"/>
              <a:gd name="T35" fmla="*/ 503 h 4195"/>
              <a:gd name="T36" fmla="*/ 7304 w 7542"/>
              <a:gd name="T37" fmla="*/ 311 h 4195"/>
              <a:gd name="T38" fmla="*/ 7304 w 7542"/>
              <a:gd name="T39" fmla="*/ 184 h 4195"/>
              <a:gd name="T40" fmla="*/ 7168 w 7542"/>
              <a:gd name="T41" fmla="*/ 184 h 4195"/>
              <a:gd name="T42" fmla="*/ 7081 w 7542"/>
              <a:gd name="T43" fmla="*/ 88 h 4195"/>
              <a:gd name="T44" fmla="*/ 3938 w 7542"/>
              <a:gd name="T45" fmla="*/ 88 h 4195"/>
              <a:gd name="T46" fmla="*/ 3811 w 7542"/>
              <a:gd name="T47" fmla="*/ 0 h 4195"/>
              <a:gd name="T48" fmla="*/ 3684 w 7542"/>
              <a:gd name="T49" fmla="*/ 88 h 4195"/>
              <a:gd name="T50" fmla="*/ 461 w 7542"/>
              <a:gd name="T51" fmla="*/ 88 h 4195"/>
              <a:gd name="T52" fmla="*/ 374 w 7542"/>
              <a:gd name="T53" fmla="*/ 184 h 4195"/>
              <a:gd name="T54" fmla="*/ 239 w 7542"/>
              <a:gd name="T55" fmla="*/ 184 h 4195"/>
              <a:gd name="T56" fmla="*/ 239 w 7542"/>
              <a:gd name="T57" fmla="*/ 311 h 4195"/>
              <a:gd name="T58" fmla="*/ 48 w 7542"/>
              <a:gd name="T59" fmla="*/ 503 h 4195"/>
              <a:gd name="T60" fmla="*/ 48 w 7542"/>
              <a:gd name="T61" fmla="*/ 2209 h 4195"/>
              <a:gd name="T62" fmla="*/ 0 w 7542"/>
              <a:gd name="T63" fmla="*/ 2273 h 4195"/>
              <a:gd name="T64" fmla="*/ 95 w 7542"/>
              <a:gd name="T65" fmla="*/ 2401 h 4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542" h="4195">
                <a:moveTo>
                  <a:pt x="48" y="2345"/>
                </a:moveTo>
                <a:lnTo>
                  <a:pt x="48" y="3693"/>
                </a:lnTo>
                <a:lnTo>
                  <a:pt x="239" y="3884"/>
                </a:lnTo>
                <a:lnTo>
                  <a:pt x="239" y="4012"/>
                </a:lnTo>
                <a:lnTo>
                  <a:pt x="374" y="4012"/>
                </a:lnTo>
                <a:lnTo>
                  <a:pt x="461" y="4108"/>
                </a:lnTo>
                <a:lnTo>
                  <a:pt x="3692" y="4108"/>
                </a:lnTo>
                <a:lnTo>
                  <a:pt x="3811" y="4195"/>
                </a:lnTo>
                <a:lnTo>
                  <a:pt x="3938" y="4108"/>
                </a:lnTo>
                <a:lnTo>
                  <a:pt x="7081" y="4108"/>
                </a:lnTo>
                <a:lnTo>
                  <a:pt x="7168" y="4012"/>
                </a:lnTo>
                <a:lnTo>
                  <a:pt x="7304" y="4012"/>
                </a:lnTo>
                <a:lnTo>
                  <a:pt x="7304" y="3884"/>
                </a:lnTo>
                <a:lnTo>
                  <a:pt x="7495" y="3693"/>
                </a:lnTo>
                <a:lnTo>
                  <a:pt x="7495" y="2345"/>
                </a:lnTo>
                <a:lnTo>
                  <a:pt x="7542" y="2273"/>
                </a:lnTo>
                <a:lnTo>
                  <a:pt x="7495" y="2209"/>
                </a:lnTo>
                <a:lnTo>
                  <a:pt x="7495" y="503"/>
                </a:lnTo>
                <a:lnTo>
                  <a:pt x="7304" y="311"/>
                </a:lnTo>
                <a:lnTo>
                  <a:pt x="7304" y="184"/>
                </a:lnTo>
                <a:lnTo>
                  <a:pt x="7168" y="184"/>
                </a:lnTo>
                <a:lnTo>
                  <a:pt x="7081" y="88"/>
                </a:lnTo>
                <a:lnTo>
                  <a:pt x="3938" y="88"/>
                </a:lnTo>
                <a:lnTo>
                  <a:pt x="3811" y="0"/>
                </a:lnTo>
                <a:lnTo>
                  <a:pt x="3684" y="88"/>
                </a:lnTo>
                <a:lnTo>
                  <a:pt x="461" y="88"/>
                </a:lnTo>
                <a:lnTo>
                  <a:pt x="374" y="184"/>
                </a:lnTo>
                <a:lnTo>
                  <a:pt x="239" y="184"/>
                </a:lnTo>
                <a:lnTo>
                  <a:pt x="239" y="311"/>
                </a:lnTo>
                <a:lnTo>
                  <a:pt x="48" y="503"/>
                </a:lnTo>
                <a:lnTo>
                  <a:pt x="48" y="2209"/>
                </a:lnTo>
                <a:lnTo>
                  <a:pt x="0" y="2273"/>
                </a:lnTo>
                <a:lnTo>
                  <a:pt x="95" y="2401"/>
                </a:lnTo>
              </a:path>
            </a:pathLst>
          </a:custGeom>
          <a:solidFill>
            <a:srgbClr val="FFFFFF"/>
          </a:solidFill>
          <a:ln w="12700" cap="rnd">
            <a:solidFill>
              <a:srgbClr val="1F4E79"/>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dirty="0"/>
          </a:p>
        </p:txBody>
      </p:sp>
      <p:sp>
        <p:nvSpPr>
          <p:cNvPr id="34" name="Freeform 31"/>
          <p:cNvSpPr>
            <a:spLocks/>
          </p:cNvSpPr>
          <p:nvPr/>
        </p:nvSpPr>
        <p:spPr bwMode="auto">
          <a:xfrm>
            <a:off x="252412" y="3641727"/>
            <a:ext cx="76200" cy="114300"/>
          </a:xfrm>
          <a:custGeom>
            <a:avLst/>
            <a:gdLst>
              <a:gd name="T0" fmla="*/ 24 w 48"/>
              <a:gd name="T1" fmla="*/ 0 h 72"/>
              <a:gd name="T2" fmla="*/ 0 w 48"/>
              <a:gd name="T3" fmla="*/ 32 h 72"/>
              <a:gd name="T4" fmla="*/ 24 w 48"/>
              <a:gd name="T5" fmla="*/ 72 h 72"/>
              <a:gd name="T6" fmla="*/ 48 w 48"/>
              <a:gd name="T7" fmla="*/ 32 h 72"/>
              <a:gd name="T8" fmla="*/ 24 w 48"/>
              <a:gd name="T9" fmla="*/ 0 h 72"/>
            </a:gdLst>
            <a:ahLst/>
            <a:cxnLst>
              <a:cxn ang="0">
                <a:pos x="T0" y="T1"/>
              </a:cxn>
              <a:cxn ang="0">
                <a:pos x="T2" y="T3"/>
              </a:cxn>
              <a:cxn ang="0">
                <a:pos x="T4" y="T5"/>
              </a:cxn>
              <a:cxn ang="0">
                <a:pos x="T6" y="T7"/>
              </a:cxn>
              <a:cxn ang="0">
                <a:pos x="T8" y="T9"/>
              </a:cxn>
            </a:cxnLst>
            <a:rect l="0" t="0" r="r" b="b"/>
            <a:pathLst>
              <a:path w="48" h="72">
                <a:moveTo>
                  <a:pt x="24" y="0"/>
                </a:moveTo>
                <a:lnTo>
                  <a:pt x="0" y="32"/>
                </a:lnTo>
                <a:lnTo>
                  <a:pt x="24" y="72"/>
                </a:lnTo>
                <a:lnTo>
                  <a:pt x="48" y="32"/>
                </a:lnTo>
                <a:lnTo>
                  <a:pt x="24" y="0"/>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35" name="Freeform 32"/>
          <p:cNvSpPr>
            <a:spLocks/>
          </p:cNvSpPr>
          <p:nvPr/>
        </p:nvSpPr>
        <p:spPr bwMode="auto">
          <a:xfrm>
            <a:off x="277812" y="3921127"/>
            <a:ext cx="88900" cy="101600"/>
          </a:xfrm>
          <a:custGeom>
            <a:avLst/>
            <a:gdLst>
              <a:gd name="T0" fmla="*/ 0 w 56"/>
              <a:gd name="T1" fmla="*/ 64 h 64"/>
              <a:gd name="T2" fmla="*/ 8 w 56"/>
              <a:gd name="T3" fmla="*/ 64 h 64"/>
              <a:gd name="T4" fmla="*/ 56 w 56"/>
              <a:gd name="T5" fmla="*/ 0 h 64"/>
            </a:gdLst>
            <a:ahLst/>
            <a:cxnLst>
              <a:cxn ang="0">
                <a:pos x="T0" y="T1"/>
              </a:cxn>
              <a:cxn ang="0">
                <a:pos x="T2" y="T3"/>
              </a:cxn>
              <a:cxn ang="0">
                <a:pos x="T4" y="T5"/>
              </a:cxn>
            </a:cxnLst>
            <a:rect l="0" t="0" r="r" b="b"/>
            <a:pathLst>
              <a:path w="56" h="64">
                <a:moveTo>
                  <a:pt x="0" y="64"/>
                </a:moveTo>
                <a:lnTo>
                  <a:pt x="8" y="64"/>
                </a:lnTo>
                <a:lnTo>
                  <a:pt x="56"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 name="Line 33"/>
          <p:cNvSpPr>
            <a:spLocks noChangeShapeType="1"/>
          </p:cNvSpPr>
          <p:nvPr/>
        </p:nvSpPr>
        <p:spPr bwMode="auto">
          <a:xfrm>
            <a:off x="214312" y="3895727"/>
            <a:ext cx="0" cy="2114550"/>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 name="Line 34"/>
          <p:cNvSpPr>
            <a:spLocks noChangeShapeType="1"/>
          </p:cNvSpPr>
          <p:nvPr/>
        </p:nvSpPr>
        <p:spPr bwMode="auto">
          <a:xfrm>
            <a:off x="214312" y="819152"/>
            <a:ext cx="0" cy="26717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 name="Freeform 35"/>
          <p:cNvSpPr>
            <a:spLocks/>
          </p:cNvSpPr>
          <p:nvPr/>
        </p:nvSpPr>
        <p:spPr bwMode="auto">
          <a:xfrm>
            <a:off x="277812" y="3552827"/>
            <a:ext cx="165100" cy="2533650"/>
          </a:xfrm>
          <a:custGeom>
            <a:avLst/>
            <a:gdLst>
              <a:gd name="T0" fmla="*/ 0 w 104"/>
              <a:gd name="T1" fmla="*/ 1596 h 1596"/>
              <a:gd name="T2" fmla="*/ 0 w 104"/>
              <a:gd name="T3" fmla="*/ 232 h 1596"/>
              <a:gd name="T4" fmla="*/ 104 w 104"/>
              <a:gd name="T5" fmla="*/ 88 h 1596"/>
              <a:gd name="T6" fmla="*/ 48 w 104"/>
              <a:gd name="T7" fmla="*/ 0 h 1596"/>
            </a:gdLst>
            <a:ahLst/>
            <a:cxnLst>
              <a:cxn ang="0">
                <a:pos x="T0" y="T1"/>
              </a:cxn>
              <a:cxn ang="0">
                <a:pos x="T2" y="T3"/>
              </a:cxn>
              <a:cxn ang="0">
                <a:pos x="T4" y="T5"/>
              </a:cxn>
              <a:cxn ang="0">
                <a:pos x="T6" y="T7"/>
              </a:cxn>
            </a:cxnLst>
            <a:rect l="0" t="0" r="r" b="b"/>
            <a:pathLst>
              <a:path w="104" h="1596">
                <a:moveTo>
                  <a:pt x="0" y="1596"/>
                </a:moveTo>
                <a:lnTo>
                  <a:pt x="0" y="232"/>
                </a:lnTo>
                <a:lnTo>
                  <a:pt x="104" y="88"/>
                </a:lnTo>
                <a:lnTo>
                  <a:pt x="48"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9" name="Freeform 36"/>
          <p:cNvSpPr>
            <a:spLocks/>
          </p:cNvSpPr>
          <p:nvPr/>
        </p:nvSpPr>
        <p:spPr bwMode="auto">
          <a:xfrm>
            <a:off x="139699" y="742952"/>
            <a:ext cx="138113" cy="3063875"/>
          </a:xfrm>
          <a:custGeom>
            <a:avLst/>
            <a:gdLst>
              <a:gd name="T0" fmla="*/ 87 w 87"/>
              <a:gd name="T1" fmla="*/ 0 h 1930"/>
              <a:gd name="T2" fmla="*/ 87 w 87"/>
              <a:gd name="T3" fmla="*/ 1731 h 1930"/>
              <a:gd name="T4" fmla="*/ 0 w 87"/>
              <a:gd name="T5" fmla="*/ 1858 h 1930"/>
              <a:gd name="T6" fmla="*/ 47 w 87"/>
              <a:gd name="T7" fmla="*/ 1930 h 1930"/>
            </a:gdLst>
            <a:ahLst/>
            <a:cxnLst>
              <a:cxn ang="0">
                <a:pos x="T0" y="T1"/>
              </a:cxn>
              <a:cxn ang="0">
                <a:pos x="T2" y="T3"/>
              </a:cxn>
              <a:cxn ang="0">
                <a:pos x="T4" y="T5"/>
              </a:cxn>
              <a:cxn ang="0">
                <a:pos x="T6" y="T7"/>
              </a:cxn>
            </a:cxnLst>
            <a:rect l="0" t="0" r="r" b="b"/>
            <a:pathLst>
              <a:path w="87" h="1930">
                <a:moveTo>
                  <a:pt x="87" y="0"/>
                </a:moveTo>
                <a:lnTo>
                  <a:pt x="87" y="1731"/>
                </a:lnTo>
                <a:lnTo>
                  <a:pt x="0" y="1858"/>
                </a:lnTo>
                <a:lnTo>
                  <a:pt x="47" y="193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0" name="Line 37"/>
          <p:cNvSpPr>
            <a:spLocks noChangeShapeType="1"/>
          </p:cNvSpPr>
          <p:nvPr/>
        </p:nvSpPr>
        <p:spPr bwMode="auto">
          <a:xfrm>
            <a:off x="366712" y="3921127"/>
            <a:ext cx="0" cy="22399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1" name="Line 38"/>
          <p:cNvSpPr>
            <a:spLocks noChangeShapeType="1"/>
          </p:cNvSpPr>
          <p:nvPr/>
        </p:nvSpPr>
        <p:spPr bwMode="auto">
          <a:xfrm>
            <a:off x="366712" y="666752"/>
            <a:ext cx="0" cy="28114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 name="Freeform 39"/>
          <p:cNvSpPr>
            <a:spLocks/>
          </p:cNvSpPr>
          <p:nvPr/>
        </p:nvSpPr>
        <p:spPr bwMode="auto">
          <a:xfrm>
            <a:off x="214312" y="3376615"/>
            <a:ext cx="63500" cy="114300"/>
          </a:xfrm>
          <a:custGeom>
            <a:avLst/>
            <a:gdLst>
              <a:gd name="T0" fmla="*/ 40 w 40"/>
              <a:gd name="T1" fmla="*/ 0 h 72"/>
              <a:gd name="T2" fmla="*/ 40 w 40"/>
              <a:gd name="T3" fmla="*/ 0 h 72"/>
              <a:gd name="T4" fmla="*/ 0 w 40"/>
              <a:gd name="T5" fmla="*/ 72 h 72"/>
            </a:gdLst>
            <a:ahLst/>
            <a:cxnLst>
              <a:cxn ang="0">
                <a:pos x="T0" y="T1"/>
              </a:cxn>
              <a:cxn ang="0">
                <a:pos x="T2" y="T3"/>
              </a:cxn>
              <a:cxn ang="0">
                <a:pos x="T4" y="T5"/>
              </a:cxn>
            </a:cxnLst>
            <a:rect l="0" t="0" r="r" b="b"/>
            <a:pathLst>
              <a:path w="40" h="72">
                <a:moveTo>
                  <a:pt x="40" y="0"/>
                </a:moveTo>
                <a:lnTo>
                  <a:pt x="40" y="0"/>
                </a:lnTo>
                <a:lnTo>
                  <a:pt x="0" y="72"/>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Freeform 40"/>
          <p:cNvSpPr>
            <a:spLocks/>
          </p:cNvSpPr>
          <p:nvPr/>
        </p:nvSpPr>
        <p:spPr bwMode="auto">
          <a:xfrm>
            <a:off x="366712" y="3478215"/>
            <a:ext cx="150813" cy="2759075"/>
          </a:xfrm>
          <a:custGeom>
            <a:avLst/>
            <a:gdLst>
              <a:gd name="T0" fmla="*/ 48 w 95"/>
              <a:gd name="T1" fmla="*/ 1738 h 1738"/>
              <a:gd name="T2" fmla="*/ 48 w 95"/>
              <a:gd name="T3" fmla="*/ 207 h 1738"/>
              <a:gd name="T4" fmla="*/ 95 w 95"/>
              <a:gd name="T5" fmla="*/ 135 h 1738"/>
              <a:gd name="T6" fmla="*/ 0 w 95"/>
              <a:gd name="T7" fmla="*/ 0 h 1738"/>
            </a:gdLst>
            <a:ahLst/>
            <a:cxnLst>
              <a:cxn ang="0">
                <a:pos x="T0" y="T1"/>
              </a:cxn>
              <a:cxn ang="0">
                <a:pos x="T2" y="T3"/>
              </a:cxn>
              <a:cxn ang="0">
                <a:pos x="T4" y="T5"/>
              </a:cxn>
              <a:cxn ang="0">
                <a:pos x="T6" y="T7"/>
              </a:cxn>
            </a:cxnLst>
            <a:rect l="0" t="0" r="r" b="b"/>
            <a:pathLst>
              <a:path w="95" h="1738">
                <a:moveTo>
                  <a:pt x="48" y="1738"/>
                </a:moveTo>
                <a:lnTo>
                  <a:pt x="48" y="207"/>
                </a:lnTo>
                <a:lnTo>
                  <a:pt x="95" y="135"/>
                </a:lnTo>
                <a:lnTo>
                  <a:pt x="0"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Line 41"/>
          <p:cNvSpPr>
            <a:spLocks noChangeShapeType="1"/>
          </p:cNvSpPr>
          <p:nvPr/>
        </p:nvSpPr>
        <p:spPr bwMode="auto">
          <a:xfrm>
            <a:off x="442912" y="577852"/>
            <a:ext cx="0" cy="3013075"/>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42"/>
          <p:cNvSpPr>
            <a:spLocks/>
          </p:cNvSpPr>
          <p:nvPr/>
        </p:nvSpPr>
        <p:spPr bwMode="auto">
          <a:xfrm>
            <a:off x="-12701" y="3478215"/>
            <a:ext cx="152400" cy="442912"/>
          </a:xfrm>
          <a:custGeom>
            <a:avLst/>
            <a:gdLst>
              <a:gd name="T0" fmla="*/ 48 w 96"/>
              <a:gd name="T1" fmla="*/ 135 h 279"/>
              <a:gd name="T2" fmla="*/ 96 w 96"/>
              <a:gd name="T3" fmla="*/ 71 h 279"/>
              <a:gd name="T4" fmla="*/ 96 w 96"/>
              <a:gd name="T5" fmla="*/ 0 h 279"/>
              <a:gd name="T6" fmla="*/ 0 w 96"/>
              <a:gd name="T7" fmla="*/ 135 h 279"/>
              <a:gd name="T8" fmla="*/ 96 w 96"/>
              <a:gd name="T9" fmla="*/ 279 h 279"/>
              <a:gd name="T10" fmla="*/ 96 w 96"/>
              <a:gd name="T11" fmla="*/ 207 h 279"/>
              <a:gd name="T12" fmla="*/ 48 w 96"/>
              <a:gd name="T13" fmla="*/ 135 h 279"/>
            </a:gdLst>
            <a:ahLst/>
            <a:cxnLst>
              <a:cxn ang="0">
                <a:pos x="T0" y="T1"/>
              </a:cxn>
              <a:cxn ang="0">
                <a:pos x="T2" y="T3"/>
              </a:cxn>
              <a:cxn ang="0">
                <a:pos x="T4" y="T5"/>
              </a:cxn>
              <a:cxn ang="0">
                <a:pos x="T6" y="T7"/>
              </a:cxn>
              <a:cxn ang="0">
                <a:pos x="T8" y="T9"/>
              </a:cxn>
              <a:cxn ang="0">
                <a:pos x="T10" y="T11"/>
              </a:cxn>
              <a:cxn ang="0">
                <a:pos x="T12" y="T13"/>
              </a:cxn>
            </a:cxnLst>
            <a:rect l="0" t="0" r="r" b="b"/>
            <a:pathLst>
              <a:path w="96" h="279">
                <a:moveTo>
                  <a:pt x="48" y="135"/>
                </a:moveTo>
                <a:lnTo>
                  <a:pt x="96" y="71"/>
                </a:lnTo>
                <a:lnTo>
                  <a:pt x="96" y="0"/>
                </a:lnTo>
                <a:lnTo>
                  <a:pt x="0" y="135"/>
                </a:lnTo>
                <a:lnTo>
                  <a:pt x="96" y="279"/>
                </a:lnTo>
                <a:lnTo>
                  <a:pt x="96" y="207"/>
                </a:lnTo>
                <a:lnTo>
                  <a:pt x="48" y="135"/>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46" name="Freeform 43"/>
          <p:cNvSpPr>
            <a:spLocks/>
          </p:cNvSpPr>
          <p:nvPr/>
        </p:nvSpPr>
        <p:spPr bwMode="auto">
          <a:xfrm>
            <a:off x="442912" y="3478215"/>
            <a:ext cx="150813" cy="442912"/>
          </a:xfrm>
          <a:custGeom>
            <a:avLst/>
            <a:gdLst>
              <a:gd name="T0" fmla="*/ 47 w 95"/>
              <a:gd name="T1" fmla="*/ 135 h 279"/>
              <a:gd name="T2" fmla="*/ 0 w 95"/>
              <a:gd name="T3" fmla="*/ 207 h 279"/>
              <a:gd name="T4" fmla="*/ 0 w 95"/>
              <a:gd name="T5" fmla="*/ 279 h 279"/>
              <a:gd name="T6" fmla="*/ 95 w 95"/>
              <a:gd name="T7" fmla="*/ 135 h 279"/>
              <a:gd name="T8" fmla="*/ 0 w 95"/>
              <a:gd name="T9" fmla="*/ 0 h 279"/>
              <a:gd name="T10" fmla="*/ 0 w 95"/>
              <a:gd name="T11" fmla="*/ 71 h 279"/>
              <a:gd name="T12" fmla="*/ 47 w 95"/>
              <a:gd name="T13" fmla="*/ 135 h 279"/>
            </a:gdLst>
            <a:ahLst/>
            <a:cxnLst>
              <a:cxn ang="0">
                <a:pos x="T0" y="T1"/>
              </a:cxn>
              <a:cxn ang="0">
                <a:pos x="T2" y="T3"/>
              </a:cxn>
              <a:cxn ang="0">
                <a:pos x="T4" y="T5"/>
              </a:cxn>
              <a:cxn ang="0">
                <a:pos x="T6" y="T7"/>
              </a:cxn>
              <a:cxn ang="0">
                <a:pos x="T8" y="T9"/>
              </a:cxn>
              <a:cxn ang="0">
                <a:pos x="T10" y="T11"/>
              </a:cxn>
              <a:cxn ang="0">
                <a:pos x="T12" y="T13"/>
              </a:cxn>
            </a:cxnLst>
            <a:rect l="0" t="0" r="r" b="b"/>
            <a:pathLst>
              <a:path w="95" h="279">
                <a:moveTo>
                  <a:pt x="47" y="135"/>
                </a:moveTo>
                <a:lnTo>
                  <a:pt x="0" y="207"/>
                </a:lnTo>
                <a:lnTo>
                  <a:pt x="0" y="279"/>
                </a:lnTo>
                <a:lnTo>
                  <a:pt x="95" y="135"/>
                </a:lnTo>
                <a:lnTo>
                  <a:pt x="0" y="0"/>
                </a:lnTo>
                <a:lnTo>
                  <a:pt x="0" y="71"/>
                </a:lnTo>
                <a:lnTo>
                  <a:pt x="47" y="135"/>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47" name="Freeform 44"/>
          <p:cNvSpPr>
            <a:spLocks/>
          </p:cNvSpPr>
          <p:nvPr/>
        </p:nvSpPr>
        <p:spPr bwMode="auto">
          <a:xfrm>
            <a:off x="11771312" y="3641727"/>
            <a:ext cx="76200" cy="114300"/>
          </a:xfrm>
          <a:custGeom>
            <a:avLst/>
            <a:gdLst>
              <a:gd name="T0" fmla="*/ 24 w 48"/>
              <a:gd name="T1" fmla="*/ 0 h 72"/>
              <a:gd name="T2" fmla="*/ 48 w 48"/>
              <a:gd name="T3" fmla="*/ 40 h 72"/>
              <a:gd name="T4" fmla="*/ 24 w 48"/>
              <a:gd name="T5" fmla="*/ 72 h 72"/>
              <a:gd name="T6" fmla="*/ 0 w 48"/>
              <a:gd name="T7" fmla="*/ 40 h 72"/>
              <a:gd name="T8" fmla="*/ 24 w 48"/>
              <a:gd name="T9" fmla="*/ 0 h 72"/>
            </a:gdLst>
            <a:ahLst/>
            <a:cxnLst>
              <a:cxn ang="0">
                <a:pos x="T0" y="T1"/>
              </a:cxn>
              <a:cxn ang="0">
                <a:pos x="T2" y="T3"/>
              </a:cxn>
              <a:cxn ang="0">
                <a:pos x="T4" y="T5"/>
              </a:cxn>
              <a:cxn ang="0">
                <a:pos x="T6" y="T7"/>
              </a:cxn>
              <a:cxn ang="0">
                <a:pos x="T8" y="T9"/>
              </a:cxn>
            </a:cxnLst>
            <a:rect l="0" t="0" r="r" b="b"/>
            <a:pathLst>
              <a:path w="48" h="72">
                <a:moveTo>
                  <a:pt x="24" y="0"/>
                </a:moveTo>
                <a:lnTo>
                  <a:pt x="48" y="40"/>
                </a:lnTo>
                <a:lnTo>
                  <a:pt x="24" y="72"/>
                </a:lnTo>
                <a:lnTo>
                  <a:pt x="0" y="40"/>
                </a:lnTo>
                <a:lnTo>
                  <a:pt x="24" y="0"/>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48" name="Freeform 45"/>
          <p:cNvSpPr>
            <a:spLocks/>
          </p:cNvSpPr>
          <p:nvPr/>
        </p:nvSpPr>
        <p:spPr bwMode="auto">
          <a:xfrm>
            <a:off x="11733212" y="3921127"/>
            <a:ext cx="88900" cy="101600"/>
          </a:xfrm>
          <a:custGeom>
            <a:avLst/>
            <a:gdLst>
              <a:gd name="T0" fmla="*/ 56 w 56"/>
              <a:gd name="T1" fmla="*/ 64 h 64"/>
              <a:gd name="T2" fmla="*/ 48 w 56"/>
              <a:gd name="T3" fmla="*/ 64 h 64"/>
              <a:gd name="T4" fmla="*/ 0 w 56"/>
              <a:gd name="T5" fmla="*/ 0 h 64"/>
            </a:gdLst>
            <a:ahLst/>
            <a:cxnLst>
              <a:cxn ang="0">
                <a:pos x="T0" y="T1"/>
              </a:cxn>
              <a:cxn ang="0">
                <a:pos x="T2" y="T3"/>
              </a:cxn>
              <a:cxn ang="0">
                <a:pos x="T4" y="T5"/>
              </a:cxn>
            </a:cxnLst>
            <a:rect l="0" t="0" r="r" b="b"/>
            <a:pathLst>
              <a:path w="56" h="64">
                <a:moveTo>
                  <a:pt x="56" y="64"/>
                </a:moveTo>
                <a:lnTo>
                  <a:pt x="48" y="64"/>
                </a:lnTo>
                <a:lnTo>
                  <a:pt x="0"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 name="Line 46"/>
          <p:cNvSpPr>
            <a:spLocks noChangeShapeType="1"/>
          </p:cNvSpPr>
          <p:nvPr/>
        </p:nvSpPr>
        <p:spPr bwMode="auto">
          <a:xfrm>
            <a:off x="11898312" y="3908427"/>
            <a:ext cx="0" cy="2101850"/>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 name="Line 47"/>
          <p:cNvSpPr>
            <a:spLocks noChangeShapeType="1"/>
          </p:cNvSpPr>
          <p:nvPr/>
        </p:nvSpPr>
        <p:spPr bwMode="auto">
          <a:xfrm>
            <a:off x="11898312" y="819152"/>
            <a:ext cx="0" cy="26717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Freeform 48"/>
          <p:cNvSpPr>
            <a:spLocks/>
          </p:cNvSpPr>
          <p:nvPr/>
        </p:nvSpPr>
        <p:spPr bwMode="auto">
          <a:xfrm>
            <a:off x="11658599" y="3565527"/>
            <a:ext cx="163513" cy="2520950"/>
          </a:xfrm>
          <a:custGeom>
            <a:avLst/>
            <a:gdLst>
              <a:gd name="T0" fmla="*/ 103 w 103"/>
              <a:gd name="T1" fmla="*/ 1588 h 1588"/>
              <a:gd name="T2" fmla="*/ 103 w 103"/>
              <a:gd name="T3" fmla="*/ 224 h 1588"/>
              <a:gd name="T4" fmla="*/ 0 w 103"/>
              <a:gd name="T5" fmla="*/ 88 h 1588"/>
              <a:gd name="T6" fmla="*/ 55 w 103"/>
              <a:gd name="T7" fmla="*/ 0 h 1588"/>
            </a:gdLst>
            <a:ahLst/>
            <a:cxnLst>
              <a:cxn ang="0">
                <a:pos x="T0" y="T1"/>
              </a:cxn>
              <a:cxn ang="0">
                <a:pos x="T2" y="T3"/>
              </a:cxn>
              <a:cxn ang="0">
                <a:pos x="T4" y="T5"/>
              </a:cxn>
              <a:cxn ang="0">
                <a:pos x="T6" y="T7"/>
              </a:cxn>
            </a:cxnLst>
            <a:rect l="0" t="0" r="r" b="b"/>
            <a:pathLst>
              <a:path w="103" h="1588">
                <a:moveTo>
                  <a:pt x="103" y="1588"/>
                </a:moveTo>
                <a:lnTo>
                  <a:pt x="103" y="224"/>
                </a:lnTo>
                <a:lnTo>
                  <a:pt x="0" y="88"/>
                </a:lnTo>
                <a:lnTo>
                  <a:pt x="55"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49"/>
          <p:cNvSpPr>
            <a:spLocks/>
          </p:cNvSpPr>
          <p:nvPr/>
        </p:nvSpPr>
        <p:spPr bwMode="auto">
          <a:xfrm>
            <a:off x="11822112" y="742952"/>
            <a:ext cx="139700" cy="3063875"/>
          </a:xfrm>
          <a:custGeom>
            <a:avLst/>
            <a:gdLst>
              <a:gd name="T0" fmla="*/ 0 w 88"/>
              <a:gd name="T1" fmla="*/ 0 h 1930"/>
              <a:gd name="T2" fmla="*/ 0 w 88"/>
              <a:gd name="T3" fmla="*/ 1731 h 1930"/>
              <a:gd name="T4" fmla="*/ 88 w 88"/>
              <a:gd name="T5" fmla="*/ 1866 h 1930"/>
              <a:gd name="T6" fmla="*/ 40 w 88"/>
              <a:gd name="T7" fmla="*/ 1930 h 1930"/>
            </a:gdLst>
            <a:ahLst/>
            <a:cxnLst>
              <a:cxn ang="0">
                <a:pos x="T0" y="T1"/>
              </a:cxn>
              <a:cxn ang="0">
                <a:pos x="T2" y="T3"/>
              </a:cxn>
              <a:cxn ang="0">
                <a:pos x="T4" y="T5"/>
              </a:cxn>
              <a:cxn ang="0">
                <a:pos x="T6" y="T7"/>
              </a:cxn>
            </a:cxnLst>
            <a:rect l="0" t="0" r="r" b="b"/>
            <a:pathLst>
              <a:path w="88" h="1930">
                <a:moveTo>
                  <a:pt x="0" y="0"/>
                </a:moveTo>
                <a:lnTo>
                  <a:pt x="0" y="1731"/>
                </a:lnTo>
                <a:lnTo>
                  <a:pt x="88" y="1866"/>
                </a:lnTo>
                <a:lnTo>
                  <a:pt x="40" y="193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Line 50"/>
          <p:cNvSpPr>
            <a:spLocks noChangeShapeType="1"/>
          </p:cNvSpPr>
          <p:nvPr/>
        </p:nvSpPr>
        <p:spPr bwMode="auto">
          <a:xfrm>
            <a:off x="11733212" y="3921127"/>
            <a:ext cx="0" cy="22399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Line 51"/>
          <p:cNvSpPr>
            <a:spLocks noChangeShapeType="1"/>
          </p:cNvSpPr>
          <p:nvPr/>
        </p:nvSpPr>
        <p:spPr bwMode="auto">
          <a:xfrm>
            <a:off x="11733212" y="666752"/>
            <a:ext cx="0" cy="28114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5" name="Freeform 52"/>
          <p:cNvSpPr>
            <a:spLocks/>
          </p:cNvSpPr>
          <p:nvPr/>
        </p:nvSpPr>
        <p:spPr bwMode="auto">
          <a:xfrm>
            <a:off x="11822112" y="3389315"/>
            <a:ext cx="76200" cy="101600"/>
          </a:xfrm>
          <a:custGeom>
            <a:avLst/>
            <a:gdLst>
              <a:gd name="T0" fmla="*/ 0 w 48"/>
              <a:gd name="T1" fmla="*/ 0 h 64"/>
              <a:gd name="T2" fmla="*/ 0 w 48"/>
              <a:gd name="T3" fmla="*/ 0 h 64"/>
              <a:gd name="T4" fmla="*/ 48 w 48"/>
              <a:gd name="T5" fmla="*/ 64 h 64"/>
            </a:gdLst>
            <a:ahLst/>
            <a:cxnLst>
              <a:cxn ang="0">
                <a:pos x="T0" y="T1"/>
              </a:cxn>
              <a:cxn ang="0">
                <a:pos x="T2" y="T3"/>
              </a:cxn>
              <a:cxn ang="0">
                <a:pos x="T4" y="T5"/>
              </a:cxn>
            </a:cxnLst>
            <a:rect l="0" t="0" r="r" b="b"/>
            <a:pathLst>
              <a:path w="48" h="64">
                <a:moveTo>
                  <a:pt x="0" y="0"/>
                </a:moveTo>
                <a:lnTo>
                  <a:pt x="0" y="0"/>
                </a:lnTo>
                <a:lnTo>
                  <a:pt x="48" y="64"/>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6" name="Freeform 53"/>
          <p:cNvSpPr>
            <a:spLocks/>
          </p:cNvSpPr>
          <p:nvPr/>
        </p:nvSpPr>
        <p:spPr bwMode="auto">
          <a:xfrm>
            <a:off x="11582399" y="3478215"/>
            <a:ext cx="150813" cy="2759075"/>
          </a:xfrm>
          <a:custGeom>
            <a:avLst/>
            <a:gdLst>
              <a:gd name="T0" fmla="*/ 48 w 95"/>
              <a:gd name="T1" fmla="*/ 1738 h 1738"/>
              <a:gd name="T2" fmla="*/ 48 w 95"/>
              <a:gd name="T3" fmla="*/ 207 h 1738"/>
              <a:gd name="T4" fmla="*/ 0 w 95"/>
              <a:gd name="T5" fmla="*/ 135 h 1738"/>
              <a:gd name="T6" fmla="*/ 95 w 95"/>
              <a:gd name="T7" fmla="*/ 0 h 1738"/>
            </a:gdLst>
            <a:ahLst/>
            <a:cxnLst>
              <a:cxn ang="0">
                <a:pos x="T0" y="T1"/>
              </a:cxn>
              <a:cxn ang="0">
                <a:pos x="T2" y="T3"/>
              </a:cxn>
              <a:cxn ang="0">
                <a:pos x="T4" y="T5"/>
              </a:cxn>
              <a:cxn ang="0">
                <a:pos x="T6" y="T7"/>
              </a:cxn>
            </a:cxnLst>
            <a:rect l="0" t="0" r="r" b="b"/>
            <a:pathLst>
              <a:path w="95" h="1738">
                <a:moveTo>
                  <a:pt x="48" y="1738"/>
                </a:moveTo>
                <a:lnTo>
                  <a:pt x="48" y="207"/>
                </a:lnTo>
                <a:lnTo>
                  <a:pt x="0" y="135"/>
                </a:lnTo>
                <a:lnTo>
                  <a:pt x="95"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Line 54"/>
          <p:cNvSpPr>
            <a:spLocks noChangeShapeType="1"/>
          </p:cNvSpPr>
          <p:nvPr/>
        </p:nvSpPr>
        <p:spPr bwMode="auto">
          <a:xfrm>
            <a:off x="11658599" y="577852"/>
            <a:ext cx="0" cy="3013075"/>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55"/>
          <p:cNvSpPr>
            <a:spLocks/>
          </p:cNvSpPr>
          <p:nvPr/>
        </p:nvSpPr>
        <p:spPr bwMode="auto">
          <a:xfrm>
            <a:off x="11961812" y="3478215"/>
            <a:ext cx="150813" cy="442912"/>
          </a:xfrm>
          <a:custGeom>
            <a:avLst/>
            <a:gdLst>
              <a:gd name="T0" fmla="*/ 47 w 95"/>
              <a:gd name="T1" fmla="*/ 135 h 279"/>
              <a:gd name="T2" fmla="*/ 0 w 95"/>
              <a:gd name="T3" fmla="*/ 71 h 279"/>
              <a:gd name="T4" fmla="*/ 0 w 95"/>
              <a:gd name="T5" fmla="*/ 0 h 279"/>
              <a:gd name="T6" fmla="*/ 95 w 95"/>
              <a:gd name="T7" fmla="*/ 143 h 279"/>
              <a:gd name="T8" fmla="*/ 0 w 95"/>
              <a:gd name="T9" fmla="*/ 279 h 279"/>
              <a:gd name="T10" fmla="*/ 0 w 95"/>
              <a:gd name="T11" fmla="*/ 207 h 279"/>
              <a:gd name="T12" fmla="*/ 47 w 95"/>
              <a:gd name="T13" fmla="*/ 135 h 279"/>
            </a:gdLst>
            <a:ahLst/>
            <a:cxnLst>
              <a:cxn ang="0">
                <a:pos x="T0" y="T1"/>
              </a:cxn>
              <a:cxn ang="0">
                <a:pos x="T2" y="T3"/>
              </a:cxn>
              <a:cxn ang="0">
                <a:pos x="T4" y="T5"/>
              </a:cxn>
              <a:cxn ang="0">
                <a:pos x="T6" y="T7"/>
              </a:cxn>
              <a:cxn ang="0">
                <a:pos x="T8" y="T9"/>
              </a:cxn>
              <a:cxn ang="0">
                <a:pos x="T10" y="T11"/>
              </a:cxn>
              <a:cxn ang="0">
                <a:pos x="T12" y="T13"/>
              </a:cxn>
            </a:cxnLst>
            <a:rect l="0" t="0" r="r" b="b"/>
            <a:pathLst>
              <a:path w="95" h="279">
                <a:moveTo>
                  <a:pt x="47" y="135"/>
                </a:moveTo>
                <a:lnTo>
                  <a:pt x="0" y="71"/>
                </a:lnTo>
                <a:lnTo>
                  <a:pt x="0" y="0"/>
                </a:lnTo>
                <a:lnTo>
                  <a:pt x="95" y="143"/>
                </a:lnTo>
                <a:lnTo>
                  <a:pt x="0" y="279"/>
                </a:lnTo>
                <a:lnTo>
                  <a:pt x="0" y="207"/>
                </a:lnTo>
                <a:lnTo>
                  <a:pt x="47" y="135"/>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59" name="Freeform 56"/>
          <p:cNvSpPr>
            <a:spLocks/>
          </p:cNvSpPr>
          <p:nvPr/>
        </p:nvSpPr>
        <p:spPr bwMode="auto">
          <a:xfrm>
            <a:off x="11506199" y="3478215"/>
            <a:ext cx="152400" cy="442912"/>
          </a:xfrm>
          <a:custGeom>
            <a:avLst/>
            <a:gdLst>
              <a:gd name="T0" fmla="*/ 48 w 96"/>
              <a:gd name="T1" fmla="*/ 143 h 279"/>
              <a:gd name="T2" fmla="*/ 96 w 96"/>
              <a:gd name="T3" fmla="*/ 207 h 279"/>
              <a:gd name="T4" fmla="*/ 96 w 96"/>
              <a:gd name="T5" fmla="*/ 279 h 279"/>
              <a:gd name="T6" fmla="*/ 0 w 96"/>
              <a:gd name="T7" fmla="*/ 143 h 279"/>
              <a:gd name="T8" fmla="*/ 96 w 96"/>
              <a:gd name="T9" fmla="*/ 0 h 279"/>
              <a:gd name="T10" fmla="*/ 96 w 96"/>
              <a:gd name="T11" fmla="*/ 71 h 279"/>
              <a:gd name="T12" fmla="*/ 48 w 96"/>
              <a:gd name="T13" fmla="*/ 143 h 279"/>
            </a:gdLst>
            <a:ahLst/>
            <a:cxnLst>
              <a:cxn ang="0">
                <a:pos x="T0" y="T1"/>
              </a:cxn>
              <a:cxn ang="0">
                <a:pos x="T2" y="T3"/>
              </a:cxn>
              <a:cxn ang="0">
                <a:pos x="T4" y="T5"/>
              </a:cxn>
              <a:cxn ang="0">
                <a:pos x="T6" y="T7"/>
              </a:cxn>
              <a:cxn ang="0">
                <a:pos x="T8" y="T9"/>
              </a:cxn>
              <a:cxn ang="0">
                <a:pos x="T10" y="T11"/>
              </a:cxn>
              <a:cxn ang="0">
                <a:pos x="T12" y="T13"/>
              </a:cxn>
            </a:cxnLst>
            <a:rect l="0" t="0" r="r" b="b"/>
            <a:pathLst>
              <a:path w="96" h="279">
                <a:moveTo>
                  <a:pt x="48" y="143"/>
                </a:moveTo>
                <a:lnTo>
                  <a:pt x="96" y="207"/>
                </a:lnTo>
                <a:lnTo>
                  <a:pt x="96" y="279"/>
                </a:lnTo>
                <a:lnTo>
                  <a:pt x="0" y="143"/>
                </a:lnTo>
                <a:lnTo>
                  <a:pt x="96" y="0"/>
                </a:lnTo>
                <a:lnTo>
                  <a:pt x="96" y="71"/>
                </a:lnTo>
                <a:lnTo>
                  <a:pt x="48" y="143"/>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62" name="Freeform 59"/>
          <p:cNvSpPr>
            <a:spLocks/>
          </p:cNvSpPr>
          <p:nvPr/>
        </p:nvSpPr>
        <p:spPr bwMode="auto">
          <a:xfrm>
            <a:off x="6049962" y="6415090"/>
            <a:ext cx="127000" cy="76200"/>
          </a:xfrm>
          <a:custGeom>
            <a:avLst/>
            <a:gdLst>
              <a:gd name="T0" fmla="*/ 80 w 80"/>
              <a:gd name="T1" fmla="*/ 24 h 48"/>
              <a:gd name="T2" fmla="*/ 40 w 80"/>
              <a:gd name="T3" fmla="*/ 48 h 48"/>
              <a:gd name="T4" fmla="*/ 0 w 80"/>
              <a:gd name="T5" fmla="*/ 24 h 48"/>
              <a:gd name="T6" fmla="*/ 40 w 80"/>
              <a:gd name="T7" fmla="*/ 0 h 48"/>
              <a:gd name="T8" fmla="*/ 80 w 80"/>
              <a:gd name="T9" fmla="*/ 24 h 48"/>
            </a:gdLst>
            <a:ahLst/>
            <a:cxnLst>
              <a:cxn ang="0">
                <a:pos x="T0" y="T1"/>
              </a:cxn>
              <a:cxn ang="0">
                <a:pos x="T2" y="T3"/>
              </a:cxn>
              <a:cxn ang="0">
                <a:pos x="T4" y="T5"/>
              </a:cxn>
              <a:cxn ang="0">
                <a:pos x="T6" y="T7"/>
              </a:cxn>
              <a:cxn ang="0">
                <a:pos x="T8" y="T9"/>
              </a:cxn>
            </a:cxnLst>
            <a:rect l="0" t="0" r="r" b="b"/>
            <a:pathLst>
              <a:path w="80" h="48">
                <a:moveTo>
                  <a:pt x="80" y="24"/>
                </a:moveTo>
                <a:lnTo>
                  <a:pt x="40" y="48"/>
                </a:lnTo>
                <a:lnTo>
                  <a:pt x="0" y="24"/>
                </a:lnTo>
                <a:lnTo>
                  <a:pt x="40" y="0"/>
                </a:lnTo>
                <a:lnTo>
                  <a:pt x="80" y="24"/>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63" name="Line 60"/>
          <p:cNvSpPr>
            <a:spLocks noChangeShapeType="1"/>
          </p:cNvSpPr>
          <p:nvPr/>
        </p:nvSpPr>
        <p:spPr bwMode="auto">
          <a:xfrm flipH="1">
            <a:off x="733424" y="6529390"/>
            <a:ext cx="5178425" cy="0"/>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Line 61"/>
          <p:cNvSpPr>
            <a:spLocks noChangeShapeType="1"/>
          </p:cNvSpPr>
          <p:nvPr/>
        </p:nvSpPr>
        <p:spPr bwMode="auto">
          <a:xfrm flipH="1">
            <a:off x="6327774" y="6529390"/>
            <a:ext cx="5040313" cy="0"/>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62"/>
          <p:cNvSpPr>
            <a:spLocks/>
          </p:cNvSpPr>
          <p:nvPr/>
        </p:nvSpPr>
        <p:spPr bwMode="auto">
          <a:xfrm>
            <a:off x="657224" y="6300790"/>
            <a:ext cx="5594350" cy="152400"/>
          </a:xfrm>
          <a:custGeom>
            <a:avLst/>
            <a:gdLst>
              <a:gd name="T0" fmla="*/ 0 w 3524"/>
              <a:gd name="T1" fmla="*/ 96 h 96"/>
              <a:gd name="T2" fmla="*/ 3302 w 3524"/>
              <a:gd name="T3" fmla="*/ 96 h 96"/>
              <a:gd name="T4" fmla="*/ 3437 w 3524"/>
              <a:gd name="T5" fmla="*/ 0 h 96"/>
              <a:gd name="T6" fmla="*/ 3524 w 3524"/>
              <a:gd name="T7" fmla="*/ 56 h 96"/>
            </a:gdLst>
            <a:ahLst/>
            <a:cxnLst>
              <a:cxn ang="0">
                <a:pos x="T0" y="T1"/>
              </a:cxn>
              <a:cxn ang="0">
                <a:pos x="T2" y="T3"/>
              </a:cxn>
              <a:cxn ang="0">
                <a:pos x="T4" y="T5"/>
              </a:cxn>
              <a:cxn ang="0">
                <a:pos x="T6" y="T7"/>
              </a:cxn>
            </a:cxnLst>
            <a:rect l="0" t="0" r="r" b="b"/>
            <a:pathLst>
              <a:path w="3524" h="96">
                <a:moveTo>
                  <a:pt x="0" y="96"/>
                </a:moveTo>
                <a:lnTo>
                  <a:pt x="3302" y="96"/>
                </a:lnTo>
                <a:lnTo>
                  <a:pt x="3437" y="0"/>
                </a:lnTo>
                <a:lnTo>
                  <a:pt x="3524" y="56"/>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63"/>
          <p:cNvSpPr>
            <a:spLocks/>
          </p:cNvSpPr>
          <p:nvPr/>
        </p:nvSpPr>
        <p:spPr bwMode="auto">
          <a:xfrm>
            <a:off x="5999162" y="6453190"/>
            <a:ext cx="5443538" cy="152400"/>
          </a:xfrm>
          <a:custGeom>
            <a:avLst/>
            <a:gdLst>
              <a:gd name="T0" fmla="*/ 3429 w 3429"/>
              <a:gd name="T1" fmla="*/ 0 h 96"/>
              <a:gd name="T2" fmla="*/ 207 w 3429"/>
              <a:gd name="T3" fmla="*/ 0 h 96"/>
              <a:gd name="T4" fmla="*/ 72 w 3429"/>
              <a:gd name="T5" fmla="*/ 96 h 96"/>
              <a:gd name="T6" fmla="*/ 0 w 3429"/>
              <a:gd name="T7" fmla="*/ 48 h 96"/>
            </a:gdLst>
            <a:ahLst/>
            <a:cxnLst>
              <a:cxn ang="0">
                <a:pos x="T0" y="T1"/>
              </a:cxn>
              <a:cxn ang="0">
                <a:pos x="T2" y="T3"/>
              </a:cxn>
              <a:cxn ang="0">
                <a:pos x="T4" y="T5"/>
              </a:cxn>
              <a:cxn ang="0">
                <a:pos x="T6" y="T7"/>
              </a:cxn>
            </a:cxnLst>
            <a:rect l="0" t="0" r="r" b="b"/>
            <a:pathLst>
              <a:path w="3429" h="96">
                <a:moveTo>
                  <a:pt x="3429" y="0"/>
                </a:moveTo>
                <a:lnTo>
                  <a:pt x="207" y="0"/>
                </a:lnTo>
                <a:lnTo>
                  <a:pt x="72" y="96"/>
                </a:lnTo>
                <a:lnTo>
                  <a:pt x="0" y="48"/>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64"/>
          <p:cNvSpPr>
            <a:spLocks/>
          </p:cNvSpPr>
          <p:nvPr/>
        </p:nvSpPr>
        <p:spPr bwMode="auto">
          <a:xfrm>
            <a:off x="5911849" y="6592890"/>
            <a:ext cx="403225" cy="150812"/>
          </a:xfrm>
          <a:custGeom>
            <a:avLst/>
            <a:gdLst>
              <a:gd name="T0" fmla="*/ 127 w 254"/>
              <a:gd name="T1" fmla="*/ 63 h 95"/>
              <a:gd name="T2" fmla="*/ 39 w 254"/>
              <a:gd name="T3" fmla="*/ 0 h 95"/>
              <a:gd name="T4" fmla="*/ 0 w 254"/>
              <a:gd name="T5" fmla="*/ 0 h 95"/>
              <a:gd name="T6" fmla="*/ 127 w 254"/>
              <a:gd name="T7" fmla="*/ 95 h 95"/>
              <a:gd name="T8" fmla="*/ 254 w 254"/>
              <a:gd name="T9" fmla="*/ 0 h 95"/>
              <a:gd name="T10" fmla="*/ 214 w 254"/>
              <a:gd name="T11" fmla="*/ 0 h 95"/>
              <a:gd name="T12" fmla="*/ 127 w 254"/>
              <a:gd name="T13" fmla="*/ 63 h 95"/>
            </a:gdLst>
            <a:ahLst/>
            <a:cxnLst>
              <a:cxn ang="0">
                <a:pos x="T0" y="T1"/>
              </a:cxn>
              <a:cxn ang="0">
                <a:pos x="T2" y="T3"/>
              </a:cxn>
              <a:cxn ang="0">
                <a:pos x="T4" y="T5"/>
              </a:cxn>
              <a:cxn ang="0">
                <a:pos x="T6" y="T7"/>
              </a:cxn>
              <a:cxn ang="0">
                <a:pos x="T8" y="T9"/>
              </a:cxn>
              <a:cxn ang="0">
                <a:pos x="T10" y="T11"/>
              </a:cxn>
              <a:cxn ang="0">
                <a:pos x="T12" y="T13"/>
              </a:cxn>
            </a:cxnLst>
            <a:rect l="0" t="0" r="r" b="b"/>
            <a:pathLst>
              <a:path w="254" h="95">
                <a:moveTo>
                  <a:pt x="127" y="63"/>
                </a:moveTo>
                <a:lnTo>
                  <a:pt x="39" y="0"/>
                </a:lnTo>
                <a:lnTo>
                  <a:pt x="0" y="0"/>
                </a:lnTo>
                <a:lnTo>
                  <a:pt x="127" y="95"/>
                </a:lnTo>
                <a:lnTo>
                  <a:pt x="254" y="0"/>
                </a:lnTo>
                <a:lnTo>
                  <a:pt x="214" y="0"/>
                </a:lnTo>
                <a:lnTo>
                  <a:pt x="127" y="63"/>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83" name="矩形 8"/>
          <p:cNvSpPr>
            <a:spLocks noChangeArrowheads="1"/>
          </p:cNvSpPr>
          <p:nvPr/>
        </p:nvSpPr>
        <p:spPr bwMode="auto">
          <a:xfrm>
            <a:off x="3452668" y="4362338"/>
            <a:ext cx="5321585" cy="1421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lnSpc>
                <a:spcPct val="150000"/>
              </a:lnSpc>
            </a:pPr>
            <a:r>
              <a:rPr lang="en-US" altLang="zh-CN" sz="2000" b="1" dirty="0">
                <a:latin typeface="Times New Roman" panose="02020603050405020304" pitchFamily="18" charset="0"/>
                <a:ea typeface="微软雅黑" panose="020B0503020204020204" pitchFamily="34" charset="-122"/>
                <a:cs typeface="Times New Roman" panose="02020603050405020304" pitchFamily="18" charset="0"/>
              </a:rPr>
              <a:t>Presented by </a:t>
            </a:r>
            <a:r>
              <a:rPr lang="en-US" altLang="zh-CN" sz="2000" b="1" dirty="0" err="1">
                <a:latin typeface="Times New Roman" panose="02020603050405020304" pitchFamily="18" charset="0"/>
                <a:ea typeface="微软雅黑" panose="020B0503020204020204" pitchFamily="34" charset="-122"/>
                <a:cs typeface="Times New Roman" panose="02020603050405020304" pitchFamily="18" charset="0"/>
              </a:rPr>
              <a:t>Xuefan</a:t>
            </a:r>
            <a:r>
              <a:rPr lang="en-US" altLang="zh-CN" sz="2000" b="1" dirty="0">
                <a:latin typeface="Times New Roman" panose="02020603050405020304" pitchFamily="18" charset="0"/>
                <a:ea typeface="微软雅黑" panose="020B0503020204020204" pitchFamily="34" charset="-122"/>
                <a:cs typeface="Times New Roman" panose="02020603050405020304" pitchFamily="18" charset="0"/>
              </a:rPr>
              <a:t> Guo, Tsinghua University</a:t>
            </a:r>
          </a:p>
          <a:p>
            <a:pPr algn="ctr" eaLnBrk="1" hangingPunct="1">
              <a:lnSpc>
                <a:spcPct val="150000"/>
              </a:lnSpc>
            </a:pPr>
            <a:r>
              <a:rPr lang="en-US" altLang="zh-CN" sz="2000" dirty="0">
                <a:latin typeface="Times New Roman" panose="02020603050405020304" pitchFamily="18" charset="0"/>
                <a:ea typeface="微软雅黑" panose="020B0503020204020204" pitchFamily="34" charset="-122"/>
                <a:cs typeface="Times New Roman" panose="02020603050405020304" pitchFamily="18" charset="0"/>
              </a:rPr>
              <a:t>Co-authors: </a:t>
            </a:r>
            <a:r>
              <a:rPr lang="en-US" altLang="zh-CN" sz="2000" dirty="0" err="1">
                <a:latin typeface="Times New Roman" panose="02020603050405020304" pitchFamily="18" charset="0"/>
                <a:ea typeface="微软雅黑" panose="020B0503020204020204" pitchFamily="34" charset="-122"/>
                <a:cs typeface="Times New Roman" panose="02020603050405020304" pitchFamily="18" charset="0"/>
              </a:rPr>
              <a:t>Kunfu</a:t>
            </a:r>
            <a:r>
              <a:rPr lang="en-US" altLang="zh-CN" sz="2000" dirty="0">
                <a:latin typeface="Times New Roman" panose="02020603050405020304" pitchFamily="18" charset="0"/>
                <a:ea typeface="微软雅黑" panose="020B0503020204020204" pitchFamily="34" charset="-122"/>
                <a:cs typeface="Times New Roman" panose="02020603050405020304" pitchFamily="18" charset="0"/>
              </a:rPr>
              <a:t> Zhu, </a:t>
            </a:r>
            <a:r>
              <a:rPr lang="en-US" altLang="zh-CN" sz="2000" dirty="0" err="1">
                <a:latin typeface="Times New Roman" panose="02020603050405020304" pitchFamily="18" charset="0"/>
                <a:ea typeface="微软雅黑" panose="020B0503020204020204" pitchFamily="34" charset="-122"/>
                <a:cs typeface="Times New Roman" panose="02020603050405020304" pitchFamily="18" charset="0"/>
              </a:rPr>
              <a:t>Jiarong</a:t>
            </a:r>
            <a:r>
              <a:rPr lang="en-US" altLang="zh-CN" sz="2000" dirty="0">
                <a:latin typeface="Times New Roman" panose="02020603050405020304" pitchFamily="18" charset="0"/>
                <a:ea typeface="微软雅黑" panose="020B0503020204020204" pitchFamily="34" charset="-122"/>
                <a:cs typeface="Times New Roman" panose="02020603050405020304" pitchFamily="18" charset="0"/>
              </a:rPr>
              <a:t> Wang</a:t>
            </a:r>
          </a:p>
          <a:p>
            <a:pPr algn="ctr" eaLnBrk="1" hangingPunct="1">
              <a:lnSpc>
                <a:spcPct val="150000"/>
              </a:lnSpc>
            </a:pPr>
            <a:fld id="{46FB60DF-7B6C-407A-8E50-A02F8108D479}" type="datetime4">
              <a:rPr lang="en-US" altLang="zh-CN" sz="2000" smtClean="0">
                <a:latin typeface="Times New Roman" panose="02020603050405020304" pitchFamily="18" charset="0"/>
                <a:ea typeface="微软雅黑" panose="020B0503020204020204" pitchFamily="34" charset="-122"/>
                <a:cs typeface="Times New Roman" panose="02020603050405020304" pitchFamily="18" charset="0"/>
              </a:rPr>
              <a:t>June 20, 2026</a:t>
            </a:fld>
            <a:endParaRPr lang="zh-CN" altLang="en-US" sz="2000" dirty="0">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87" name="文本框 5"/>
          <p:cNvSpPr txBox="1">
            <a:spLocks noChangeArrowheads="1"/>
          </p:cNvSpPr>
          <p:nvPr/>
        </p:nvSpPr>
        <p:spPr bwMode="auto">
          <a:xfrm>
            <a:off x="1144042" y="1535334"/>
            <a:ext cx="9903915" cy="1684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lnSpc>
                <a:spcPct val="200000"/>
              </a:lnSpc>
            </a:pPr>
            <a:r>
              <a:rPr lang="en-US" altLang="zh-CN" sz="2800" b="1" dirty="0">
                <a:latin typeface="Times New Roman" panose="02020603050405020304" pitchFamily="18" charset="0"/>
                <a:ea typeface="微软雅黑" panose="020B0503020204020204" pitchFamily="34" charset="-122"/>
                <a:cs typeface="Times New Roman" panose="02020603050405020304" pitchFamily="18" charset="0"/>
              </a:rPr>
              <a:t>Reanalysis of Comparative Advantage of China’s Manufacturing Exports Based on Factor Income</a:t>
            </a:r>
          </a:p>
        </p:txBody>
      </p:sp>
      <p:sp>
        <p:nvSpPr>
          <p:cNvPr id="2" name="文本框 1">
            <a:extLst>
              <a:ext uri="{FF2B5EF4-FFF2-40B4-BE49-F238E27FC236}">
                <a16:creationId xmlns:a16="http://schemas.microsoft.com/office/drawing/2014/main" id="{BD448224-19B9-745C-8E0D-25327DE0BD3D}"/>
              </a:ext>
            </a:extLst>
          </p:cNvPr>
          <p:cNvSpPr txBox="1"/>
          <p:nvPr/>
        </p:nvSpPr>
        <p:spPr>
          <a:xfrm>
            <a:off x="2866331" y="377249"/>
            <a:ext cx="6633960" cy="338554"/>
          </a:xfrm>
          <a:prstGeom prst="rect">
            <a:avLst/>
          </a:prstGeom>
          <a:noFill/>
        </p:spPr>
        <p:txBody>
          <a:bodyPr wrap="square" rtlCol="0">
            <a:spAutoFit/>
          </a:bodyPr>
          <a:lstStyle/>
          <a:p>
            <a:pPr algn="ctr"/>
            <a:r>
              <a:rPr lang="en-US" altLang="zh-CN" sz="1600" dirty="0">
                <a:solidFill>
                  <a:schemeClr val="tx1">
                    <a:lumMod val="50000"/>
                    <a:lumOff val="50000"/>
                  </a:schemeClr>
                </a:solidFill>
              </a:rPr>
              <a:t>32</a:t>
            </a:r>
            <a:r>
              <a:rPr lang="en-US" altLang="zh-CN" sz="1600" baseline="30000" dirty="0">
                <a:solidFill>
                  <a:schemeClr val="tx1">
                    <a:lumMod val="50000"/>
                    <a:lumOff val="50000"/>
                  </a:schemeClr>
                </a:solidFill>
              </a:rPr>
              <a:t>ST</a:t>
            </a:r>
            <a:r>
              <a:rPr lang="en-US" altLang="zh-CN" sz="1600" dirty="0">
                <a:solidFill>
                  <a:schemeClr val="tx1">
                    <a:lumMod val="50000"/>
                    <a:lumOff val="50000"/>
                  </a:schemeClr>
                </a:solidFill>
              </a:rPr>
              <a:t> INTERNATIONAL INPUT-OUTPUT ASSOCIATION CONFERENCE</a:t>
            </a:r>
            <a:endParaRPr lang="zh-CN" altLang="en-US" sz="1600" dirty="0">
              <a:solidFill>
                <a:schemeClr val="tx1">
                  <a:lumMod val="50000"/>
                  <a:lumOff val="50000"/>
                </a:schemeClr>
              </a:solidFill>
            </a:endParaRPr>
          </a:p>
        </p:txBody>
      </p:sp>
    </p:spTree>
    <p:extLst>
      <p:ext uri="{BB962C8B-B14F-4D97-AF65-F5344CB8AC3E}">
        <p14:creationId xmlns:p14="http://schemas.microsoft.com/office/powerpoint/2010/main" val="1458021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C4A6F-F0CE-21EA-EAE7-B7326E280D01}"/>
            </a:ext>
          </a:extLst>
        </p:cNvPr>
        <p:cNvGrpSpPr/>
        <p:nvPr/>
      </p:nvGrpSpPr>
      <p:grpSpPr>
        <a:xfrm>
          <a:off x="0" y="0"/>
          <a:ext cx="0" cy="0"/>
          <a:chOff x="0" y="0"/>
          <a:chExt cx="0" cy="0"/>
        </a:xfrm>
      </p:grpSpPr>
      <p:sp>
        <p:nvSpPr>
          <p:cNvPr id="3" name="文本框 2">
            <a:extLst>
              <a:ext uri="{FF2B5EF4-FFF2-40B4-BE49-F238E27FC236}">
                <a16:creationId xmlns:a16="http://schemas.microsoft.com/office/drawing/2014/main" id="{9D677DE9-F58D-D5AA-6A95-1A5770F3B368}"/>
              </a:ext>
            </a:extLst>
          </p:cNvPr>
          <p:cNvSpPr txBox="1"/>
          <p:nvPr/>
        </p:nvSpPr>
        <p:spPr>
          <a:xfrm>
            <a:off x="919775" y="2522470"/>
            <a:ext cx="10703873" cy="906530"/>
          </a:xfrm>
          <a:prstGeom prst="rect">
            <a:avLst/>
          </a:prstGeom>
          <a:noFill/>
        </p:spPr>
        <p:txBody>
          <a:bodyPr wrap="square">
            <a:spAutoFit/>
          </a:bodyPr>
          <a:lstStyle/>
          <a:p>
            <a:pPr algn="ctr" eaLnBrk="1" hangingPunct="1">
              <a:lnSpc>
                <a:spcPct val="150000"/>
              </a:lnSpc>
            </a:pPr>
            <a:r>
              <a:rPr lang="zh-CN" altLang="en-US" sz="4000" b="1" dirty="0">
                <a:solidFill>
                  <a:srgbClr val="1F4E79"/>
                </a:solidFill>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4000" b="1" dirty="0">
                <a:solidFill>
                  <a:srgbClr val="1F4E79"/>
                </a:solidFill>
                <a:latin typeface="微软雅黑" panose="020B0503020204020204" pitchFamily="34" charset="-122"/>
                <a:ea typeface="微软雅黑" panose="020B0503020204020204" pitchFamily="34" charset="-122"/>
              </a:rPr>
              <a:t>3  Typical Results and Analysis</a:t>
            </a:r>
            <a:endParaRPr lang="zh-CN" altLang="en-US" sz="4000" b="1" dirty="0">
              <a:solidFill>
                <a:srgbClr val="1F4E79"/>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627929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11</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14" name="文本框 13">
            <a:extLst>
              <a:ext uri="{FF2B5EF4-FFF2-40B4-BE49-F238E27FC236}">
                <a16:creationId xmlns:a16="http://schemas.microsoft.com/office/drawing/2014/main" id="{C0A47F73-C3F4-4D79-ACA0-F545F854C636}"/>
              </a:ext>
            </a:extLst>
          </p:cNvPr>
          <p:cNvSpPr txBox="1"/>
          <p:nvPr/>
        </p:nvSpPr>
        <p:spPr>
          <a:xfrm>
            <a:off x="8935497" y="1632261"/>
            <a:ext cx="2821074" cy="646331"/>
          </a:xfrm>
          <a:prstGeom prst="rect">
            <a:avLst/>
          </a:prstGeom>
          <a:noFill/>
        </p:spPr>
        <p:txBody>
          <a:bodyPr wrap="square">
            <a:spAutoFit/>
          </a:bodyPr>
          <a:lstStyle/>
          <a:p>
            <a:endParaRPr lang="en-US" altLang="zh-CN" dirty="0"/>
          </a:p>
          <a:p>
            <a:endParaRPr lang="zh-CN" altLang="en-US" dirty="0"/>
          </a:p>
        </p:txBody>
      </p:sp>
      <p:sp>
        <p:nvSpPr>
          <p:cNvPr id="3" name="矩形 2">
            <a:extLst>
              <a:ext uri="{FF2B5EF4-FFF2-40B4-BE49-F238E27FC236}">
                <a16:creationId xmlns:a16="http://schemas.microsoft.com/office/drawing/2014/main" id="{3D842E87-C88C-FEDE-A599-9B2F8EB354FA}"/>
              </a:ext>
            </a:extLst>
          </p:cNvPr>
          <p:cNvSpPr/>
          <p:nvPr/>
        </p:nvSpPr>
        <p:spPr>
          <a:xfrm>
            <a:off x="428197" y="441718"/>
            <a:ext cx="10427646" cy="769441"/>
          </a:xfrm>
          <a:prstGeom prst="rect">
            <a:avLst/>
          </a:prstGeom>
        </p:spPr>
        <p:txBody>
          <a:bodyPr wrap="square">
            <a:spAutoFit/>
          </a:bodyPr>
          <a:lstStyle/>
          <a:p>
            <a:pPr marL="342900" indent="-342900" algn="just">
              <a:buFont typeface="Wingdings" panose="05000000000000000000" pitchFamily="2" charset="2"/>
              <a:buChar char="Ø"/>
              <a:defRPr/>
            </a:pPr>
            <a:r>
              <a:rPr lang="en-US" altLang="zh-CN" sz="2200" b="1" dirty="0">
                <a:solidFill>
                  <a:srgbClr val="1F4E79"/>
                </a:solidFill>
                <a:latin typeface="微软雅黑" panose="020B0503020204020204" pitchFamily="34" charset="-122"/>
                <a:ea typeface="微软雅黑" panose="020B0503020204020204" pitchFamily="34" charset="-122"/>
              </a:rPr>
              <a:t>The conceptual distinction between export value-added and export factor income</a:t>
            </a:r>
            <a:endParaRPr lang="zh-CN" altLang="en-US" sz="2200" b="1" dirty="0">
              <a:solidFill>
                <a:srgbClr val="1F4E79"/>
              </a:solidFill>
              <a:latin typeface="微软雅黑" panose="020B0503020204020204" pitchFamily="34" charset="-122"/>
              <a:ea typeface="微软雅黑" panose="020B0503020204020204" pitchFamily="34" charset="-122"/>
            </a:endParaRPr>
          </a:p>
        </p:txBody>
      </p:sp>
      <p:sp>
        <p:nvSpPr>
          <p:cNvPr id="10" name="文本框 9">
            <a:extLst>
              <a:ext uri="{FF2B5EF4-FFF2-40B4-BE49-F238E27FC236}">
                <a16:creationId xmlns:a16="http://schemas.microsoft.com/office/drawing/2014/main" id="{BF6D5B98-F0D2-AB07-2C44-EE496825B072}"/>
              </a:ext>
            </a:extLst>
          </p:cNvPr>
          <p:cNvSpPr txBox="1"/>
          <p:nvPr/>
        </p:nvSpPr>
        <p:spPr>
          <a:xfrm>
            <a:off x="8738202" y="1784832"/>
            <a:ext cx="3121335" cy="3288336"/>
          </a:xfrm>
          <a:prstGeom prst="rect">
            <a:avLst/>
          </a:prstGeom>
          <a:noFill/>
        </p:spPr>
        <p:txBody>
          <a:bodyPr wrap="square">
            <a:spAutoFit/>
          </a:bodyPr>
          <a:lstStyle/>
          <a:p>
            <a:pPr marL="342900" indent="-342900" algn="just">
              <a:lnSpc>
                <a:spcPts val="2800"/>
              </a:lnSpc>
              <a:spcAft>
                <a:spcPts val="600"/>
              </a:spcAft>
              <a:buFont typeface="Wingdings" panose="05000000000000000000" pitchFamily="2" charset="2"/>
              <a:buChar char="ü"/>
            </a:pPr>
            <a:r>
              <a:rPr lang="en-US" altLang="zh-CN" dirty="0">
                <a:latin typeface="Times New Roman" panose="02020603050405020304" pitchFamily="18" charset="0"/>
                <a:cs typeface="Times New Roman" panose="02020603050405020304" pitchFamily="18" charset="0"/>
              </a:rPr>
              <a:t>There is a difference between the export volume from the perspective of factor income and value-added due to the investment activities of MNEs, and the degree of such difference depends on </a:t>
            </a:r>
            <a:r>
              <a:rPr lang="en-US" altLang="zh-CN" b="1" dirty="0">
                <a:solidFill>
                  <a:srgbClr val="FF0000"/>
                </a:solidFill>
                <a:latin typeface="Times New Roman" panose="02020603050405020304" pitchFamily="18" charset="0"/>
                <a:cs typeface="Times New Roman" panose="02020603050405020304" pitchFamily="18" charset="0"/>
              </a:rPr>
              <a:t>the scale of net outflow of capital returns</a:t>
            </a:r>
            <a:r>
              <a:rPr lang="en-US" altLang="zh-CN" dirty="0">
                <a:solidFill>
                  <a:srgbClr val="1F4E79"/>
                </a:solidFill>
                <a:latin typeface="Times New Roman" panose="02020603050405020304" pitchFamily="18" charset="0"/>
                <a:cs typeface="Times New Roman" panose="02020603050405020304" pitchFamily="18" charset="0"/>
              </a:rPr>
              <a:t>.</a:t>
            </a:r>
          </a:p>
        </p:txBody>
      </p:sp>
      <p:pic>
        <p:nvPicPr>
          <p:cNvPr id="8" name="图片 7">
            <a:extLst>
              <a:ext uri="{FF2B5EF4-FFF2-40B4-BE49-F238E27FC236}">
                <a16:creationId xmlns:a16="http://schemas.microsoft.com/office/drawing/2014/main" id="{8C54110F-C05B-0835-D7F1-50A9FA6C2C3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4584" y="1211159"/>
            <a:ext cx="7937231" cy="4609674"/>
          </a:xfrm>
          <a:prstGeom prst="rect">
            <a:avLst/>
          </a:prstGeom>
          <a:noFill/>
        </p:spPr>
      </p:pic>
      <p:sp>
        <p:nvSpPr>
          <p:cNvPr id="13" name="文本框 12">
            <a:extLst>
              <a:ext uri="{FF2B5EF4-FFF2-40B4-BE49-F238E27FC236}">
                <a16:creationId xmlns:a16="http://schemas.microsoft.com/office/drawing/2014/main" id="{D1460574-8FD7-5AD3-8FA9-B8EEF8E4B3FA}"/>
              </a:ext>
            </a:extLst>
          </p:cNvPr>
          <p:cNvSpPr txBox="1"/>
          <p:nvPr/>
        </p:nvSpPr>
        <p:spPr>
          <a:xfrm>
            <a:off x="614584" y="5849293"/>
            <a:ext cx="7011901" cy="615553"/>
          </a:xfrm>
          <a:prstGeom prst="rect">
            <a:avLst/>
          </a:prstGeom>
          <a:noFill/>
        </p:spPr>
        <p:txBody>
          <a:bodyPr wrap="square">
            <a:spAutoFit/>
          </a:bodyPr>
          <a:lstStyle/>
          <a:p>
            <a:pPr algn="just">
              <a:buNone/>
            </a:pPr>
            <a:r>
              <a:rPr lang="en-US" altLang="zh-CN" sz="1600" kern="100" dirty="0">
                <a:effectLst/>
                <a:latin typeface="Times New Roman" panose="02020603050405020304" pitchFamily="18" charset="0"/>
                <a:ea typeface="宋体" panose="02010600030101010101" pitchFamily="2" charset="-122"/>
                <a:cs typeface="Times New Roman" panose="02020603050405020304" pitchFamily="18" charset="0"/>
              </a:rPr>
              <a:t>Note: The numerical units in the figure are in billions of US dollars.</a:t>
            </a:r>
            <a:endParaRPr lang="zh-CN" altLang="zh-CN" kern="100" dirty="0">
              <a:effectLst/>
              <a:latin typeface="等线" panose="02010600030101010101" pitchFamily="2" charset="-122"/>
              <a:ea typeface="等线" panose="02010600030101010101" pitchFamily="2" charset="-122"/>
              <a:cs typeface="Times New Roman" panose="02020603050405020304" pitchFamily="18" charset="0"/>
            </a:endParaRPr>
          </a:p>
          <a:p>
            <a:pPr algn="ctr">
              <a:spcAft>
                <a:spcPts val="600"/>
              </a:spcAft>
              <a:buNone/>
            </a:pPr>
            <a:r>
              <a:rPr lang="en-US" altLang="zh-CN" kern="100" dirty="0">
                <a:effectLst/>
                <a:latin typeface="Times New Roman" panose="02020603050405020304" pitchFamily="18" charset="0"/>
                <a:ea typeface="宋体" panose="02010600030101010101" pitchFamily="2" charset="-122"/>
                <a:cs typeface="Times New Roman" panose="02020603050405020304" pitchFamily="18" charset="0"/>
              </a:rPr>
              <a:t>Figure 1 Decomposition of China's ICT manufacturing sector exports</a:t>
            </a:r>
            <a:endParaRPr lang="zh-CN" altLang="zh-CN"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43816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12</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14" name="文本框 13">
            <a:extLst>
              <a:ext uri="{FF2B5EF4-FFF2-40B4-BE49-F238E27FC236}">
                <a16:creationId xmlns:a16="http://schemas.microsoft.com/office/drawing/2014/main" id="{C0A47F73-C3F4-4D79-ACA0-F545F854C636}"/>
              </a:ext>
            </a:extLst>
          </p:cNvPr>
          <p:cNvSpPr txBox="1"/>
          <p:nvPr/>
        </p:nvSpPr>
        <p:spPr>
          <a:xfrm>
            <a:off x="8935497" y="1632261"/>
            <a:ext cx="2821074" cy="646331"/>
          </a:xfrm>
          <a:prstGeom prst="rect">
            <a:avLst/>
          </a:prstGeom>
          <a:noFill/>
        </p:spPr>
        <p:txBody>
          <a:bodyPr wrap="square">
            <a:spAutoFit/>
          </a:bodyPr>
          <a:lstStyle/>
          <a:p>
            <a:endParaRPr lang="en-US" altLang="zh-CN" dirty="0"/>
          </a:p>
          <a:p>
            <a:endParaRPr lang="zh-CN" altLang="en-US" dirty="0"/>
          </a:p>
        </p:txBody>
      </p:sp>
      <p:graphicFrame>
        <p:nvGraphicFramePr>
          <p:cNvPr id="2" name="图表 1">
            <a:extLst>
              <a:ext uri="{FF2B5EF4-FFF2-40B4-BE49-F238E27FC236}">
                <a16:creationId xmlns:a16="http://schemas.microsoft.com/office/drawing/2014/main" id="{E86B9F7F-831F-49A5-91A4-FABBB1B85BCB}"/>
              </a:ext>
            </a:extLst>
          </p:cNvPr>
          <p:cNvGraphicFramePr/>
          <p:nvPr>
            <p:extLst>
              <p:ext uri="{D42A27DB-BD31-4B8C-83A1-F6EECF244321}">
                <p14:modId xmlns:p14="http://schemas.microsoft.com/office/powerpoint/2010/main" val="1635765659"/>
              </p:ext>
            </p:extLst>
          </p:nvPr>
        </p:nvGraphicFramePr>
        <p:xfrm>
          <a:off x="2236381" y="1578547"/>
          <a:ext cx="7719237" cy="4393403"/>
        </p:xfrm>
        <a:graphic>
          <a:graphicData uri="http://schemas.openxmlformats.org/drawingml/2006/chart">
            <c:chart xmlns:c="http://schemas.openxmlformats.org/drawingml/2006/chart" xmlns:r="http://schemas.openxmlformats.org/officeDocument/2006/relationships" r:id="rId3"/>
          </a:graphicData>
        </a:graphic>
      </p:graphicFrame>
      <p:sp>
        <p:nvSpPr>
          <p:cNvPr id="4" name="文本框 3">
            <a:extLst>
              <a:ext uri="{FF2B5EF4-FFF2-40B4-BE49-F238E27FC236}">
                <a16:creationId xmlns:a16="http://schemas.microsoft.com/office/drawing/2014/main" id="{F66DB19D-08FE-F9A2-6451-6FF6D846970A}"/>
              </a:ext>
            </a:extLst>
          </p:cNvPr>
          <p:cNvSpPr txBox="1"/>
          <p:nvPr/>
        </p:nvSpPr>
        <p:spPr>
          <a:xfrm>
            <a:off x="793849" y="565011"/>
            <a:ext cx="10168318" cy="1015663"/>
          </a:xfrm>
          <a:prstGeom prst="rect">
            <a:avLst/>
          </a:prstGeom>
          <a:noFill/>
        </p:spPr>
        <p:txBody>
          <a:bodyPr wrap="square">
            <a:spAutoFit/>
          </a:bodyPr>
          <a:lstStyle/>
          <a:p>
            <a:pPr marL="342900" indent="-342900" algn="just">
              <a:buFont typeface="Wingdings" panose="05000000000000000000" pitchFamily="2" charset="2"/>
              <a:buChar char="ü"/>
            </a:pPr>
            <a:r>
              <a:rPr lang="en-US" altLang="zh-CN" sz="2000" dirty="0">
                <a:latin typeface="Times New Roman" panose="02020603050405020304" pitchFamily="18" charset="0"/>
                <a:cs typeface="Times New Roman" panose="02020603050405020304" pitchFamily="18" charset="0"/>
              </a:rPr>
              <a:t>The trade statistics method from the perspective of value-added will magnify the export earnings of the Chinese ICT sector, which may lead to </a:t>
            </a:r>
            <a:r>
              <a:rPr lang="en-US" altLang="zh-CN" sz="2000" b="1" dirty="0">
                <a:solidFill>
                  <a:srgbClr val="FF0000"/>
                </a:solidFill>
                <a:latin typeface="Times New Roman" panose="02020603050405020304" pitchFamily="18" charset="0"/>
                <a:cs typeface="Times New Roman" panose="02020603050405020304" pitchFamily="18" charset="0"/>
              </a:rPr>
              <a:t>a misjudgment of its competitive advantages</a:t>
            </a:r>
            <a:r>
              <a:rPr lang="en-US" altLang="zh-CN" sz="2000" dirty="0">
                <a:latin typeface="Times New Roman" panose="02020603050405020304" pitchFamily="18" charset="0"/>
                <a:cs typeface="Times New Roman" panose="02020603050405020304" pitchFamily="18" charset="0"/>
              </a:rPr>
              <a:t>.</a:t>
            </a:r>
            <a:endParaRPr lang="zh-CN" altLang="en-US" sz="2000" dirty="0">
              <a:latin typeface="Times New Roman" panose="02020603050405020304" pitchFamily="18" charset="0"/>
              <a:cs typeface="Times New Roman" panose="02020603050405020304" pitchFamily="18" charset="0"/>
            </a:endParaRPr>
          </a:p>
        </p:txBody>
      </p:sp>
      <p:sp>
        <p:nvSpPr>
          <p:cNvPr id="10" name="文本框 9">
            <a:extLst>
              <a:ext uri="{FF2B5EF4-FFF2-40B4-BE49-F238E27FC236}">
                <a16:creationId xmlns:a16="http://schemas.microsoft.com/office/drawing/2014/main" id="{159B6C73-FE81-1051-3238-5DBAA500E3E5}"/>
              </a:ext>
            </a:extLst>
          </p:cNvPr>
          <p:cNvSpPr txBox="1"/>
          <p:nvPr/>
        </p:nvSpPr>
        <p:spPr>
          <a:xfrm>
            <a:off x="1985658" y="5895233"/>
            <a:ext cx="8360376" cy="646331"/>
          </a:xfrm>
          <a:prstGeom prst="rect">
            <a:avLst/>
          </a:prstGeom>
          <a:noFill/>
        </p:spPr>
        <p:txBody>
          <a:bodyPr wrap="square">
            <a:spAutoFit/>
          </a:bodyPr>
          <a:lstStyle/>
          <a:p>
            <a:pPr algn="ctr">
              <a:spcAft>
                <a:spcPts val="600"/>
              </a:spcAft>
              <a:buNone/>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Figure 2 Changes in scale of export and their differences in the ICT manufacturing sector in China under two accounting framework from 2000 to 2020</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56110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13</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3" name="矩形 2">
            <a:extLst>
              <a:ext uri="{FF2B5EF4-FFF2-40B4-BE49-F238E27FC236}">
                <a16:creationId xmlns:a16="http://schemas.microsoft.com/office/drawing/2014/main" id="{EA86F230-F122-73C4-4C9F-4C367C132F2F}"/>
              </a:ext>
            </a:extLst>
          </p:cNvPr>
          <p:cNvSpPr/>
          <p:nvPr/>
        </p:nvSpPr>
        <p:spPr>
          <a:xfrm>
            <a:off x="451771" y="347580"/>
            <a:ext cx="10786843" cy="769441"/>
          </a:xfrm>
          <a:prstGeom prst="rect">
            <a:avLst/>
          </a:prstGeom>
        </p:spPr>
        <p:txBody>
          <a:bodyPr wrap="square">
            <a:spAutoFit/>
          </a:bodyPr>
          <a:lstStyle/>
          <a:p>
            <a:pPr marL="342900" indent="-342900" algn="just">
              <a:buFont typeface="Wingdings" panose="05000000000000000000" pitchFamily="2" charset="2"/>
              <a:buChar char="Ø"/>
              <a:defRPr/>
            </a:pPr>
            <a:r>
              <a:rPr lang="en-US" altLang="zh-CN" sz="2200" b="1" dirty="0">
                <a:solidFill>
                  <a:srgbClr val="1F4E79"/>
                </a:solidFill>
                <a:latin typeface="微软雅黑" panose="020B0503020204020204" pitchFamily="34" charset="-122"/>
                <a:ea typeface="微软雅黑" panose="020B0503020204020204" pitchFamily="34" charset="-122"/>
              </a:rPr>
              <a:t>The RCA index of China's manufacturing sectors based on the factor income</a:t>
            </a:r>
            <a:endParaRPr lang="zh-CN" altLang="en-US" sz="2200" b="1" dirty="0">
              <a:solidFill>
                <a:srgbClr val="1F4E79"/>
              </a:solidFill>
              <a:latin typeface="微软雅黑" panose="020B0503020204020204" pitchFamily="34" charset="-122"/>
              <a:ea typeface="微软雅黑" panose="020B0503020204020204" pitchFamily="34" charset="-122"/>
            </a:endParaRPr>
          </a:p>
        </p:txBody>
      </p:sp>
      <p:graphicFrame>
        <p:nvGraphicFramePr>
          <p:cNvPr id="2" name="图表 1">
            <a:extLst>
              <a:ext uri="{FF2B5EF4-FFF2-40B4-BE49-F238E27FC236}">
                <a16:creationId xmlns:a16="http://schemas.microsoft.com/office/drawing/2014/main" id="{1EDA225D-3B75-4DD6-AA7C-6C2DEBCE6B99}"/>
              </a:ext>
            </a:extLst>
          </p:cNvPr>
          <p:cNvGraphicFramePr/>
          <p:nvPr>
            <p:extLst>
              <p:ext uri="{D42A27DB-BD31-4B8C-83A1-F6EECF244321}">
                <p14:modId xmlns:p14="http://schemas.microsoft.com/office/powerpoint/2010/main" val="3171608510"/>
              </p:ext>
            </p:extLst>
          </p:nvPr>
        </p:nvGraphicFramePr>
        <p:xfrm>
          <a:off x="680484" y="1318726"/>
          <a:ext cx="6485860" cy="4397840"/>
        </p:xfrm>
        <a:graphic>
          <a:graphicData uri="http://schemas.openxmlformats.org/drawingml/2006/chart">
            <c:chart xmlns:c="http://schemas.openxmlformats.org/drawingml/2006/chart" xmlns:r="http://schemas.openxmlformats.org/officeDocument/2006/relationships" r:id="rId3"/>
          </a:graphicData>
        </a:graphic>
      </p:graphicFrame>
      <p:sp>
        <p:nvSpPr>
          <p:cNvPr id="8" name="文本框 7">
            <a:extLst>
              <a:ext uri="{FF2B5EF4-FFF2-40B4-BE49-F238E27FC236}">
                <a16:creationId xmlns:a16="http://schemas.microsoft.com/office/drawing/2014/main" id="{9664DE41-A292-761E-80E8-20CF4731E29D}"/>
              </a:ext>
            </a:extLst>
          </p:cNvPr>
          <p:cNvSpPr txBox="1"/>
          <p:nvPr/>
        </p:nvSpPr>
        <p:spPr>
          <a:xfrm>
            <a:off x="594071" y="5767540"/>
            <a:ext cx="6789001" cy="646331"/>
          </a:xfrm>
          <a:prstGeom prst="rect">
            <a:avLst/>
          </a:prstGeom>
          <a:noFill/>
        </p:spPr>
        <p:txBody>
          <a:bodyPr wrap="square">
            <a:spAutoFit/>
          </a:bodyPr>
          <a:lstStyle/>
          <a:p>
            <a:pPr algn="ctr">
              <a:spcAft>
                <a:spcPts val="600"/>
              </a:spcAft>
              <a:buNone/>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Figure 3 Changes in the RCA index of China's manufacturing sectors based on factor income and value added</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grpSp>
        <p:nvGrpSpPr>
          <p:cNvPr id="10" name="组合 9">
            <a:extLst>
              <a:ext uri="{FF2B5EF4-FFF2-40B4-BE49-F238E27FC236}">
                <a16:creationId xmlns:a16="http://schemas.microsoft.com/office/drawing/2014/main" id="{55ACBA05-7285-7EB3-B439-0FB22E0B72F4}"/>
              </a:ext>
            </a:extLst>
          </p:cNvPr>
          <p:cNvGrpSpPr/>
          <p:nvPr/>
        </p:nvGrpSpPr>
        <p:grpSpPr>
          <a:xfrm>
            <a:off x="7701515" y="1240099"/>
            <a:ext cx="3728485" cy="4555093"/>
            <a:chOff x="7974417" y="1300583"/>
            <a:chExt cx="3264197" cy="4555093"/>
          </a:xfrm>
        </p:grpSpPr>
        <p:sp>
          <p:nvSpPr>
            <p:cNvPr id="6" name="文本框 5">
              <a:extLst>
                <a:ext uri="{FF2B5EF4-FFF2-40B4-BE49-F238E27FC236}">
                  <a16:creationId xmlns:a16="http://schemas.microsoft.com/office/drawing/2014/main" id="{37D4D81A-6A6B-803A-8889-1DA0D0CE3EF4}"/>
                </a:ext>
              </a:extLst>
            </p:cNvPr>
            <p:cNvSpPr txBox="1"/>
            <p:nvPr/>
          </p:nvSpPr>
          <p:spPr>
            <a:xfrm>
              <a:off x="7974417" y="1300583"/>
              <a:ext cx="3264197" cy="4555093"/>
            </a:xfrm>
            <a:prstGeom prst="rect">
              <a:avLst/>
            </a:prstGeom>
            <a:noFill/>
          </p:spPr>
          <p:txBody>
            <a:bodyPr wrap="square" rtlCol="0">
              <a:spAutoFit/>
            </a:bodyPr>
            <a:lstStyle/>
            <a:p>
              <a:pPr marL="342900" indent="-342900" algn="just">
                <a:lnSpc>
                  <a:spcPts val="2400"/>
                </a:lnSpc>
                <a:spcAft>
                  <a:spcPts val="1800"/>
                </a:spcAft>
                <a:buFont typeface="Wingdings" panose="05000000000000000000" pitchFamily="2" charset="2"/>
                <a:buChar char="ü"/>
              </a:pPr>
              <a:r>
                <a:rPr lang="en-US" altLang="zh-CN" sz="2000" b="1" dirty="0">
                  <a:latin typeface="Times New Roman" panose="02020603050405020304" pitchFamily="18" charset="0"/>
                  <a:cs typeface="Times New Roman" panose="02020603050405020304" pitchFamily="18" charset="0"/>
                </a:rPr>
                <a:t>The RCA index based on factor income &gt;1</a:t>
              </a:r>
              <a:r>
                <a:rPr lang="en-US" altLang="zh-CN" sz="2000" dirty="0">
                  <a:latin typeface="Times New Roman" panose="02020603050405020304" pitchFamily="18" charset="0"/>
                  <a:cs typeface="Times New Roman" panose="02020603050405020304" pitchFamily="18" charset="0"/>
                </a:rPr>
                <a:t>       China's manufacturing industry has an advantage in international factor trade; </a:t>
              </a:r>
            </a:p>
            <a:p>
              <a:pPr marL="342900" indent="-342900" algn="just">
                <a:lnSpc>
                  <a:spcPts val="2400"/>
                </a:lnSpc>
                <a:spcAft>
                  <a:spcPts val="1800"/>
                </a:spcAft>
                <a:buFont typeface="Wingdings" panose="05000000000000000000" pitchFamily="2" charset="2"/>
                <a:buChar char="ü"/>
              </a:pPr>
              <a:r>
                <a:rPr lang="en-US" altLang="zh-CN" sz="2000" b="1" dirty="0">
                  <a:latin typeface="Times New Roman" panose="02020603050405020304" pitchFamily="18" charset="0"/>
                  <a:cs typeface="Times New Roman" panose="02020603050405020304" pitchFamily="18" charset="0"/>
                </a:rPr>
                <a:t>An "up-down-up" N-shaped pattern</a:t>
              </a:r>
              <a:r>
                <a:rPr lang="en-US" altLang="zh-CN" sz="2000" dirty="0">
                  <a:latin typeface="Times New Roman" panose="02020603050405020304" pitchFamily="18" charset="0"/>
                  <a:cs typeface="Times New Roman" panose="02020603050405020304" pitchFamily="18" charset="0"/>
                </a:rPr>
                <a:t>: traditional advantages shrinking, </a:t>
              </a:r>
              <a:r>
                <a:rPr lang="en-US" altLang="zh-CN" sz="2000" dirty="0" err="1">
                  <a:latin typeface="Times New Roman" panose="02020603050405020304" pitchFamily="18" charset="0"/>
                  <a:cs typeface="Times New Roman" panose="02020603050405020304" pitchFamily="18" charset="0"/>
                </a:rPr>
                <a:t>servitization</a:t>
              </a:r>
              <a:r>
                <a:rPr lang="en-US" altLang="zh-CN" sz="2000" dirty="0">
                  <a:latin typeface="Times New Roman" panose="02020603050405020304" pitchFamily="18" charset="0"/>
                  <a:cs typeface="Times New Roman" panose="02020603050405020304" pitchFamily="18" charset="0"/>
                </a:rPr>
                <a:t> and digitalization provide impetus;</a:t>
              </a:r>
            </a:p>
            <a:p>
              <a:pPr marL="342900" indent="-342900" algn="just">
                <a:lnSpc>
                  <a:spcPts val="2400"/>
                </a:lnSpc>
                <a:spcAft>
                  <a:spcPts val="1800"/>
                </a:spcAft>
                <a:buFont typeface="Wingdings" panose="05000000000000000000" pitchFamily="2" charset="2"/>
                <a:buChar char="ü"/>
              </a:pPr>
              <a:r>
                <a:rPr lang="en-US" altLang="zh-CN" sz="2000" dirty="0">
                  <a:latin typeface="Times New Roman" panose="02020603050405020304" pitchFamily="18" charset="0"/>
                  <a:cs typeface="Times New Roman" panose="02020603050405020304" pitchFamily="18" charset="0"/>
                </a:rPr>
                <a:t>The RCA index of factor income &lt; the RCA index of value added. </a:t>
              </a:r>
              <a:r>
                <a:rPr lang="en-US" altLang="zh-CN" sz="2000" b="1" dirty="0">
                  <a:latin typeface="Times New Roman" panose="02020603050405020304" pitchFamily="18" charset="0"/>
                  <a:cs typeface="Times New Roman" panose="02020603050405020304" pitchFamily="18" charset="0"/>
                </a:rPr>
                <a:t>The gap has narrowed</a:t>
              </a:r>
              <a:r>
                <a:rPr lang="en-US" altLang="zh-CN" sz="2000" dirty="0">
                  <a:latin typeface="Times New Roman" panose="02020603050405020304" pitchFamily="18" charset="0"/>
                  <a:cs typeface="Times New Roman" panose="02020603050405020304" pitchFamily="18" charset="0"/>
                </a:rPr>
                <a:t> somewhat.</a:t>
              </a:r>
            </a:p>
          </p:txBody>
        </p:sp>
        <p:sp>
          <p:nvSpPr>
            <p:cNvPr id="9" name="箭头: 右 8">
              <a:extLst>
                <a:ext uri="{FF2B5EF4-FFF2-40B4-BE49-F238E27FC236}">
                  <a16:creationId xmlns:a16="http://schemas.microsoft.com/office/drawing/2014/main" id="{908F45F2-D986-AB14-F024-7BA0AB9FD675}"/>
                </a:ext>
              </a:extLst>
            </p:cNvPr>
            <p:cNvSpPr/>
            <p:nvPr/>
          </p:nvSpPr>
          <p:spPr>
            <a:xfrm>
              <a:off x="10061323" y="1679944"/>
              <a:ext cx="287651" cy="22328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2932775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reeform 30"/>
          <p:cNvSpPr>
            <a:spLocks/>
          </p:cNvSpPr>
          <p:nvPr/>
        </p:nvSpPr>
        <p:spPr bwMode="auto">
          <a:xfrm>
            <a:off x="22303" y="44604"/>
            <a:ext cx="12087922" cy="6768790"/>
          </a:xfrm>
          <a:custGeom>
            <a:avLst/>
            <a:gdLst>
              <a:gd name="T0" fmla="*/ 48 w 7542"/>
              <a:gd name="T1" fmla="*/ 2345 h 4195"/>
              <a:gd name="T2" fmla="*/ 48 w 7542"/>
              <a:gd name="T3" fmla="*/ 3693 h 4195"/>
              <a:gd name="T4" fmla="*/ 239 w 7542"/>
              <a:gd name="T5" fmla="*/ 3884 h 4195"/>
              <a:gd name="T6" fmla="*/ 239 w 7542"/>
              <a:gd name="T7" fmla="*/ 4012 h 4195"/>
              <a:gd name="T8" fmla="*/ 374 w 7542"/>
              <a:gd name="T9" fmla="*/ 4012 h 4195"/>
              <a:gd name="T10" fmla="*/ 461 w 7542"/>
              <a:gd name="T11" fmla="*/ 4108 h 4195"/>
              <a:gd name="T12" fmla="*/ 3692 w 7542"/>
              <a:gd name="T13" fmla="*/ 4108 h 4195"/>
              <a:gd name="T14" fmla="*/ 3811 w 7542"/>
              <a:gd name="T15" fmla="*/ 4195 h 4195"/>
              <a:gd name="T16" fmla="*/ 3938 w 7542"/>
              <a:gd name="T17" fmla="*/ 4108 h 4195"/>
              <a:gd name="T18" fmla="*/ 7081 w 7542"/>
              <a:gd name="T19" fmla="*/ 4108 h 4195"/>
              <a:gd name="T20" fmla="*/ 7168 w 7542"/>
              <a:gd name="T21" fmla="*/ 4012 h 4195"/>
              <a:gd name="T22" fmla="*/ 7304 w 7542"/>
              <a:gd name="T23" fmla="*/ 4012 h 4195"/>
              <a:gd name="T24" fmla="*/ 7304 w 7542"/>
              <a:gd name="T25" fmla="*/ 3884 h 4195"/>
              <a:gd name="T26" fmla="*/ 7495 w 7542"/>
              <a:gd name="T27" fmla="*/ 3693 h 4195"/>
              <a:gd name="T28" fmla="*/ 7495 w 7542"/>
              <a:gd name="T29" fmla="*/ 2345 h 4195"/>
              <a:gd name="T30" fmla="*/ 7542 w 7542"/>
              <a:gd name="T31" fmla="*/ 2273 h 4195"/>
              <a:gd name="T32" fmla="*/ 7495 w 7542"/>
              <a:gd name="T33" fmla="*/ 2209 h 4195"/>
              <a:gd name="T34" fmla="*/ 7495 w 7542"/>
              <a:gd name="T35" fmla="*/ 503 h 4195"/>
              <a:gd name="T36" fmla="*/ 7304 w 7542"/>
              <a:gd name="T37" fmla="*/ 311 h 4195"/>
              <a:gd name="T38" fmla="*/ 7304 w 7542"/>
              <a:gd name="T39" fmla="*/ 184 h 4195"/>
              <a:gd name="T40" fmla="*/ 7168 w 7542"/>
              <a:gd name="T41" fmla="*/ 184 h 4195"/>
              <a:gd name="T42" fmla="*/ 7081 w 7542"/>
              <a:gd name="T43" fmla="*/ 88 h 4195"/>
              <a:gd name="T44" fmla="*/ 3938 w 7542"/>
              <a:gd name="T45" fmla="*/ 88 h 4195"/>
              <a:gd name="T46" fmla="*/ 3811 w 7542"/>
              <a:gd name="T47" fmla="*/ 0 h 4195"/>
              <a:gd name="T48" fmla="*/ 3684 w 7542"/>
              <a:gd name="T49" fmla="*/ 88 h 4195"/>
              <a:gd name="T50" fmla="*/ 461 w 7542"/>
              <a:gd name="T51" fmla="*/ 88 h 4195"/>
              <a:gd name="T52" fmla="*/ 374 w 7542"/>
              <a:gd name="T53" fmla="*/ 184 h 4195"/>
              <a:gd name="T54" fmla="*/ 239 w 7542"/>
              <a:gd name="T55" fmla="*/ 184 h 4195"/>
              <a:gd name="T56" fmla="*/ 239 w 7542"/>
              <a:gd name="T57" fmla="*/ 311 h 4195"/>
              <a:gd name="T58" fmla="*/ 48 w 7542"/>
              <a:gd name="T59" fmla="*/ 503 h 4195"/>
              <a:gd name="T60" fmla="*/ 48 w 7542"/>
              <a:gd name="T61" fmla="*/ 2209 h 4195"/>
              <a:gd name="T62" fmla="*/ 0 w 7542"/>
              <a:gd name="T63" fmla="*/ 2273 h 4195"/>
              <a:gd name="T64" fmla="*/ 95 w 7542"/>
              <a:gd name="T65" fmla="*/ 2401 h 4195"/>
              <a:gd name="connsiteX0" fmla="*/ 64 w 10000"/>
              <a:gd name="connsiteY0" fmla="*/ 5590 h 10000"/>
              <a:gd name="connsiteX1" fmla="*/ 64 w 10000"/>
              <a:gd name="connsiteY1" fmla="*/ 8803 h 10000"/>
              <a:gd name="connsiteX2" fmla="*/ 317 w 10000"/>
              <a:gd name="connsiteY2" fmla="*/ 9259 h 10000"/>
              <a:gd name="connsiteX3" fmla="*/ 317 w 10000"/>
              <a:gd name="connsiteY3" fmla="*/ 9564 h 10000"/>
              <a:gd name="connsiteX4" fmla="*/ 496 w 10000"/>
              <a:gd name="connsiteY4" fmla="*/ 9564 h 10000"/>
              <a:gd name="connsiteX5" fmla="*/ 611 w 10000"/>
              <a:gd name="connsiteY5" fmla="*/ 9793 h 10000"/>
              <a:gd name="connsiteX6" fmla="*/ 4895 w 10000"/>
              <a:gd name="connsiteY6" fmla="*/ 9793 h 10000"/>
              <a:gd name="connsiteX7" fmla="*/ 5053 w 10000"/>
              <a:gd name="connsiteY7" fmla="*/ 10000 h 10000"/>
              <a:gd name="connsiteX8" fmla="*/ 5221 w 10000"/>
              <a:gd name="connsiteY8" fmla="*/ 9793 h 10000"/>
              <a:gd name="connsiteX9" fmla="*/ 9389 w 10000"/>
              <a:gd name="connsiteY9" fmla="*/ 9793 h 10000"/>
              <a:gd name="connsiteX10" fmla="*/ 9504 w 10000"/>
              <a:gd name="connsiteY10" fmla="*/ 9564 h 10000"/>
              <a:gd name="connsiteX11" fmla="*/ 9684 w 10000"/>
              <a:gd name="connsiteY11" fmla="*/ 9564 h 10000"/>
              <a:gd name="connsiteX12" fmla="*/ 9684 w 10000"/>
              <a:gd name="connsiteY12" fmla="*/ 9259 h 10000"/>
              <a:gd name="connsiteX13" fmla="*/ 9938 w 10000"/>
              <a:gd name="connsiteY13" fmla="*/ 8803 h 10000"/>
              <a:gd name="connsiteX14" fmla="*/ 9938 w 10000"/>
              <a:gd name="connsiteY14" fmla="*/ 5590 h 10000"/>
              <a:gd name="connsiteX15" fmla="*/ 10000 w 10000"/>
              <a:gd name="connsiteY15" fmla="*/ 5418 h 10000"/>
              <a:gd name="connsiteX16" fmla="*/ 9938 w 10000"/>
              <a:gd name="connsiteY16" fmla="*/ 5266 h 10000"/>
              <a:gd name="connsiteX17" fmla="*/ 9938 w 10000"/>
              <a:gd name="connsiteY17" fmla="*/ 1199 h 10000"/>
              <a:gd name="connsiteX18" fmla="*/ 9684 w 10000"/>
              <a:gd name="connsiteY18" fmla="*/ 741 h 10000"/>
              <a:gd name="connsiteX19" fmla="*/ 9684 w 10000"/>
              <a:gd name="connsiteY19" fmla="*/ 439 h 10000"/>
              <a:gd name="connsiteX20" fmla="*/ 9504 w 10000"/>
              <a:gd name="connsiteY20" fmla="*/ 439 h 10000"/>
              <a:gd name="connsiteX21" fmla="*/ 9389 w 10000"/>
              <a:gd name="connsiteY21" fmla="*/ 210 h 10000"/>
              <a:gd name="connsiteX22" fmla="*/ 5221 w 10000"/>
              <a:gd name="connsiteY22" fmla="*/ 210 h 10000"/>
              <a:gd name="connsiteX23" fmla="*/ 5053 w 10000"/>
              <a:gd name="connsiteY23" fmla="*/ 0 h 10000"/>
              <a:gd name="connsiteX24" fmla="*/ 4885 w 10000"/>
              <a:gd name="connsiteY24" fmla="*/ 210 h 10000"/>
              <a:gd name="connsiteX25" fmla="*/ 611 w 10000"/>
              <a:gd name="connsiteY25" fmla="*/ 210 h 10000"/>
              <a:gd name="connsiteX26" fmla="*/ 496 w 10000"/>
              <a:gd name="connsiteY26" fmla="*/ 439 h 10000"/>
              <a:gd name="connsiteX27" fmla="*/ 317 w 10000"/>
              <a:gd name="connsiteY27" fmla="*/ 439 h 10000"/>
              <a:gd name="connsiteX28" fmla="*/ 317 w 10000"/>
              <a:gd name="connsiteY28" fmla="*/ 741 h 10000"/>
              <a:gd name="connsiteX29" fmla="*/ 64 w 10000"/>
              <a:gd name="connsiteY29" fmla="*/ 1199 h 10000"/>
              <a:gd name="connsiteX30" fmla="*/ 64 w 10000"/>
              <a:gd name="connsiteY30" fmla="*/ 5266 h 10000"/>
              <a:gd name="connsiteX31" fmla="*/ 0 w 10000"/>
              <a:gd name="connsiteY31" fmla="*/ 5418 h 10000"/>
              <a:gd name="connsiteX32" fmla="*/ 70 w 10000"/>
              <a:gd name="connsiteY32" fmla="*/ 560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00" h="10000">
                <a:moveTo>
                  <a:pt x="64" y="5590"/>
                </a:moveTo>
                <a:lnTo>
                  <a:pt x="64" y="8803"/>
                </a:lnTo>
                <a:lnTo>
                  <a:pt x="317" y="9259"/>
                </a:lnTo>
                <a:lnTo>
                  <a:pt x="317" y="9564"/>
                </a:lnTo>
                <a:lnTo>
                  <a:pt x="496" y="9564"/>
                </a:lnTo>
                <a:lnTo>
                  <a:pt x="611" y="9793"/>
                </a:lnTo>
                <a:lnTo>
                  <a:pt x="4895" y="9793"/>
                </a:lnTo>
                <a:lnTo>
                  <a:pt x="5053" y="10000"/>
                </a:lnTo>
                <a:lnTo>
                  <a:pt x="5221" y="9793"/>
                </a:lnTo>
                <a:lnTo>
                  <a:pt x="9389" y="9793"/>
                </a:lnTo>
                <a:lnTo>
                  <a:pt x="9504" y="9564"/>
                </a:lnTo>
                <a:lnTo>
                  <a:pt x="9684" y="9564"/>
                </a:lnTo>
                <a:lnTo>
                  <a:pt x="9684" y="9259"/>
                </a:lnTo>
                <a:lnTo>
                  <a:pt x="9938" y="8803"/>
                </a:lnTo>
                <a:lnTo>
                  <a:pt x="9938" y="5590"/>
                </a:lnTo>
                <a:cubicBezTo>
                  <a:pt x="9959" y="5533"/>
                  <a:pt x="9979" y="5475"/>
                  <a:pt x="10000" y="5418"/>
                </a:cubicBezTo>
                <a:cubicBezTo>
                  <a:pt x="9979" y="5367"/>
                  <a:pt x="9959" y="5317"/>
                  <a:pt x="9938" y="5266"/>
                </a:cubicBezTo>
                <a:lnTo>
                  <a:pt x="9938" y="1199"/>
                </a:lnTo>
                <a:lnTo>
                  <a:pt x="9684" y="741"/>
                </a:lnTo>
                <a:lnTo>
                  <a:pt x="9684" y="439"/>
                </a:lnTo>
                <a:lnTo>
                  <a:pt x="9504" y="439"/>
                </a:lnTo>
                <a:lnTo>
                  <a:pt x="9389" y="210"/>
                </a:lnTo>
                <a:lnTo>
                  <a:pt x="5221" y="210"/>
                </a:lnTo>
                <a:lnTo>
                  <a:pt x="5053" y="0"/>
                </a:lnTo>
                <a:lnTo>
                  <a:pt x="4885" y="210"/>
                </a:lnTo>
                <a:lnTo>
                  <a:pt x="611" y="210"/>
                </a:lnTo>
                <a:lnTo>
                  <a:pt x="496" y="439"/>
                </a:lnTo>
                <a:lnTo>
                  <a:pt x="317" y="439"/>
                </a:lnTo>
                <a:lnTo>
                  <a:pt x="317" y="741"/>
                </a:lnTo>
                <a:cubicBezTo>
                  <a:pt x="233" y="894"/>
                  <a:pt x="148" y="1046"/>
                  <a:pt x="64" y="1199"/>
                </a:cubicBezTo>
                <a:lnTo>
                  <a:pt x="64" y="5266"/>
                </a:lnTo>
                <a:cubicBezTo>
                  <a:pt x="43" y="5317"/>
                  <a:pt x="21" y="5367"/>
                  <a:pt x="0" y="5418"/>
                </a:cubicBezTo>
                <a:cubicBezTo>
                  <a:pt x="42" y="5520"/>
                  <a:pt x="28" y="5502"/>
                  <a:pt x="70" y="5604"/>
                </a:cubicBezTo>
              </a:path>
            </a:pathLst>
          </a:custGeom>
          <a:noFill/>
          <a:ln w="12700" cap="rnd">
            <a:solidFill>
              <a:srgbClr val="1F4E79"/>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4"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14</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graphicFrame>
        <p:nvGraphicFramePr>
          <p:cNvPr id="3" name="图表 2">
            <a:extLst>
              <a:ext uri="{FF2B5EF4-FFF2-40B4-BE49-F238E27FC236}">
                <a16:creationId xmlns:a16="http://schemas.microsoft.com/office/drawing/2014/main" id="{D96A0C7D-68C9-41CC-5720-B5D94B44143F}"/>
              </a:ext>
            </a:extLst>
          </p:cNvPr>
          <p:cNvGraphicFramePr/>
          <p:nvPr>
            <p:extLst>
              <p:ext uri="{D42A27DB-BD31-4B8C-83A1-F6EECF244321}">
                <p14:modId xmlns:p14="http://schemas.microsoft.com/office/powerpoint/2010/main" val="2904325509"/>
              </p:ext>
            </p:extLst>
          </p:nvPr>
        </p:nvGraphicFramePr>
        <p:xfrm>
          <a:off x="454576" y="1920843"/>
          <a:ext cx="3672000" cy="38526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图表 5">
            <a:extLst>
              <a:ext uri="{FF2B5EF4-FFF2-40B4-BE49-F238E27FC236}">
                <a16:creationId xmlns:a16="http://schemas.microsoft.com/office/drawing/2014/main" id="{FBF2D0FF-839C-335C-A3E6-20301CA5DAFF}"/>
              </a:ext>
            </a:extLst>
          </p:cNvPr>
          <p:cNvGraphicFramePr/>
          <p:nvPr>
            <p:extLst>
              <p:ext uri="{D42A27DB-BD31-4B8C-83A1-F6EECF244321}">
                <p14:modId xmlns:p14="http://schemas.microsoft.com/office/powerpoint/2010/main" val="339091698"/>
              </p:ext>
            </p:extLst>
          </p:nvPr>
        </p:nvGraphicFramePr>
        <p:xfrm>
          <a:off x="4228100" y="1920841"/>
          <a:ext cx="3672000" cy="3852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图表 7">
            <a:extLst>
              <a:ext uri="{FF2B5EF4-FFF2-40B4-BE49-F238E27FC236}">
                <a16:creationId xmlns:a16="http://schemas.microsoft.com/office/drawing/2014/main" id="{7A25883C-D228-F417-0A51-20CE12AC6D9B}"/>
              </a:ext>
            </a:extLst>
          </p:cNvPr>
          <p:cNvGraphicFramePr/>
          <p:nvPr>
            <p:extLst>
              <p:ext uri="{D42A27DB-BD31-4B8C-83A1-F6EECF244321}">
                <p14:modId xmlns:p14="http://schemas.microsoft.com/office/powerpoint/2010/main" val="8968392"/>
              </p:ext>
            </p:extLst>
          </p:nvPr>
        </p:nvGraphicFramePr>
        <p:xfrm>
          <a:off x="8121314" y="1920841"/>
          <a:ext cx="3672000" cy="3852000"/>
        </p:xfrm>
        <a:graphic>
          <a:graphicData uri="http://schemas.openxmlformats.org/drawingml/2006/chart">
            <c:chart xmlns:c="http://schemas.openxmlformats.org/drawingml/2006/chart" xmlns:r="http://schemas.openxmlformats.org/officeDocument/2006/relationships" r:id="rId5"/>
          </a:graphicData>
        </a:graphic>
      </p:graphicFrame>
      <p:sp>
        <p:nvSpPr>
          <p:cNvPr id="13" name="文本框 12">
            <a:extLst>
              <a:ext uri="{FF2B5EF4-FFF2-40B4-BE49-F238E27FC236}">
                <a16:creationId xmlns:a16="http://schemas.microsoft.com/office/drawing/2014/main" id="{C34CDBFF-61E5-135D-6FCE-B61A287DAFEA}"/>
              </a:ext>
            </a:extLst>
          </p:cNvPr>
          <p:cNvSpPr txBox="1"/>
          <p:nvPr/>
        </p:nvSpPr>
        <p:spPr>
          <a:xfrm>
            <a:off x="563777" y="5740260"/>
            <a:ext cx="11435095" cy="369332"/>
          </a:xfrm>
          <a:prstGeom prst="rect">
            <a:avLst/>
          </a:prstGeom>
          <a:noFill/>
        </p:spPr>
        <p:txBody>
          <a:bodyPr wrap="square">
            <a:spAutoFit/>
          </a:bodyPr>
          <a:lstStyle/>
          <a:p>
            <a:pPr marL="342900" lvl="0" indent="-342900" algn="just">
              <a:buFont typeface="+mj-lt"/>
              <a:buAutoNum type="alphaLcParenBoth"/>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low‑tech manufacturing sectors         (b) medium‑tech manufacturing </a:t>
            </a:r>
            <a:r>
              <a:rPr lang="en-US" altLang="zh-CN" kern="100" dirty="0">
                <a:latin typeface="Times New Roman" panose="02020603050405020304" pitchFamily="18" charset="0"/>
                <a:ea typeface="宋体" panose="02010600030101010101" pitchFamily="2" charset="-122"/>
                <a:cs typeface="Times New Roman" panose="02020603050405020304" pitchFamily="18" charset="0"/>
              </a:rPr>
              <a:t>sectors          (c) high‑tech manufacturing sectors</a:t>
            </a:r>
            <a:endParaRPr lang="zh-CN" altLang="zh-CN" kern="1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18" name="文本框 17">
            <a:extLst>
              <a:ext uri="{FF2B5EF4-FFF2-40B4-BE49-F238E27FC236}">
                <a16:creationId xmlns:a16="http://schemas.microsoft.com/office/drawing/2014/main" id="{7D227A46-222E-7A7D-FB88-AC9BD6CA0344}"/>
              </a:ext>
            </a:extLst>
          </p:cNvPr>
          <p:cNvSpPr txBox="1"/>
          <p:nvPr/>
        </p:nvSpPr>
        <p:spPr>
          <a:xfrm>
            <a:off x="1297423" y="6152122"/>
            <a:ext cx="10180847" cy="369332"/>
          </a:xfrm>
          <a:prstGeom prst="rect">
            <a:avLst/>
          </a:prstGeom>
          <a:noFill/>
        </p:spPr>
        <p:txBody>
          <a:bodyPr wrap="square">
            <a:spAutoFit/>
          </a:bodyPr>
          <a:lstStyle/>
          <a:p>
            <a:pPr algn="ctr">
              <a:spcAft>
                <a:spcPts val="600"/>
              </a:spcAft>
              <a:buNone/>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Figure 4 Changes in RCA index of different manufacturing sectors with different R&amp;D intensities in China</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a:extLst>
              <a:ext uri="{FF2B5EF4-FFF2-40B4-BE49-F238E27FC236}">
                <a16:creationId xmlns:a16="http://schemas.microsoft.com/office/drawing/2014/main" id="{3FD5D592-3A45-5F7C-82C9-940DAB34A5D4}"/>
              </a:ext>
            </a:extLst>
          </p:cNvPr>
          <p:cNvSpPr txBox="1"/>
          <p:nvPr/>
        </p:nvSpPr>
        <p:spPr>
          <a:xfrm>
            <a:off x="667227" y="483103"/>
            <a:ext cx="10943526" cy="1281376"/>
          </a:xfrm>
          <a:prstGeom prst="rect">
            <a:avLst/>
          </a:prstGeom>
          <a:noFill/>
        </p:spPr>
        <p:txBody>
          <a:bodyPr wrap="square">
            <a:spAutoFit/>
          </a:bodyPr>
          <a:lstStyle/>
          <a:p>
            <a:pPr marL="285750" indent="-285750" algn="just">
              <a:lnSpc>
                <a:spcPts val="2200"/>
              </a:lnSpc>
              <a:spcAft>
                <a:spcPts val="600"/>
              </a:spcAft>
              <a:buFont typeface="Wingdings" panose="05000000000000000000" pitchFamily="2" charset="2"/>
              <a:buChar char="ü"/>
            </a:pPr>
            <a:r>
              <a:rPr lang="en-US" altLang="zh-CN" b="1" dirty="0">
                <a:latin typeface="Times New Roman" panose="02020603050405020304" pitchFamily="18" charset="0"/>
                <a:cs typeface="Times New Roman" panose="02020603050405020304" pitchFamily="18" charset="0"/>
              </a:rPr>
              <a:t>There is a marked divergence between two RCA indices for </a:t>
            </a:r>
            <a:r>
              <a:rPr lang="en-US" altLang="zh-CN" b="1" dirty="0">
                <a:solidFill>
                  <a:srgbClr val="FF0000"/>
                </a:solidFill>
                <a:latin typeface="Times New Roman" panose="02020603050405020304" pitchFamily="18" charset="0"/>
                <a:cs typeface="Times New Roman" panose="02020603050405020304" pitchFamily="18" charset="0"/>
              </a:rPr>
              <a:t>high‑technology manufacturing</a:t>
            </a:r>
            <a:r>
              <a:rPr lang="en-US" altLang="zh-CN" b="1" dirty="0">
                <a:latin typeface="Times New Roman" panose="02020603050405020304" pitchFamily="18" charset="0"/>
                <a:cs typeface="Times New Roman" panose="02020603050405020304" pitchFamily="18" charset="0"/>
              </a:rPr>
              <a:t>.</a:t>
            </a:r>
          </a:p>
          <a:p>
            <a:pPr marL="285750" indent="-285750" algn="just">
              <a:lnSpc>
                <a:spcPts val="2200"/>
              </a:lnSpc>
              <a:spcAft>
                <a:spcPts val="600"/>
              </a:spcAft>
              <a:buFont typeface="Wingdings" panose="05000000000000000000" pitchFamily="2" charset="2"/>
              <a:buChar char="ü"/>
            </a:pPr>
            <a:r>
              <a:rPr lang="en-US" altLang="zh-CN" dirty="0">
                <a:latin typeface="Times New Roman" panose="02020603050405020304" pitchFamily="18" charset="0"/>
                <a:cs typeface="Times New Roman" panose="02020603050405020304" pitchFamily="18" charset="0"/>
              </a:rPr>
              <a:t>China’s manufacturing sectors are shifting from relying on cost advantages derived from primary production factors such as labor to leveraging </a:t>
            </a:r>
            <a:r>
              <a:rPr lang="en-US" altLang="zh-CN" b="1" dirty="0">
                <a:solidFill>
                  <a:srgbClr val="FF0000"/>
                </a:solidFill>
                <a:latin typeface="Times New Roman" panose="02020603050405020304" pitchFamily="18" charset="0"/>
                <a:cs typeface="Times New Roman" panose="02020603050405020304" pitchFamily="18" charset="0"/>
              </a:rPr>
              <a:t>technological advantages driven by advanced factors including digital technologies</a:t>
            </a:r>
            <a:r>
              <a:rPr lang="en-US" altLang="zh-CN"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00509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reeform 30"/>
          <p:cNvSpPr>
            <a:spLocks/>
          </p:cNvSpPr>
          <p:nvPr/>
        </p:nvSpPr>
        <p:spPr bwMode="auto">
          <a:xfrm>
            <a:off x="22303" y="44604"/>
            <a:ext cx="12087922" cy="6768790"/>
          </a:xfrm>
          <a:custGeom>
            <a:avLst/>
            <a:gdLst>
              <a:gd name="T0" fmla="*/ 48 w 7542"/>
              <a:gd name="T1" fmla="*/ 2345 h 4195"/>
              <a:gd name="T2" fmla="*/ 48 w 7542"/>
              <a:gd name="T3" fmla="*/ 3693 h 4195"/>
              <a:gd name="T4" fmla="*/ 239 w 7542"/>
              <a:gd name="T5" fmla="*/ 3884 h 4195"/>
              <a:gd name="T6" fmla="*/ 239 w 7542"/>
              <a:gd name="T7" fmla="*/ 4012 h 4195"/>
              <a:gd name="T8" fmla="*/ 374 w 7542"/>
              <a:gd name="T9" fmla="*/ 4012 h 4195"/>
              <a:gd name="T10" fmla="*/ 461 w 7542"/>
              <a:gd name="T11" fmla="*/ 4108 h 4195"/>
              <a:gd name="T12" fmla="*/ 3692 w 7542"/>
              <a:gd name="T13" fmla="*/ 4108 h 4195"/>
              <a:gd name="T14" fmla="*/ 3811 w 7542"/>
              <a:gd name="T15" fmla="*/ 4195 h 4195"/>
              <a:gd name="T16" fmla="*/ 3938 w 7542"/>
              <a:gd name="T17" fmla="*/ 4108 h 4195"/>
              <a:gd name="T18" fmla="*/ 7081 w 7542"/>
              <a:gd name="T19" fmla="*/ 4108 h 4195"/>
              <a:gd name="T20" fmla="*/ 7168 w 7542"/>
              <a:gd name="T21" fmla="*/ 4012 h 4195"/>
              <a:gd name="T22" fmla="*/ 7304 w 7542"/>
              <a:gd name="T23" fmla="*/ 4012 h 4195"/>
              <a:gd name="T24" fmla="*/ 7304 w 7542"/>
              <a:gd name="T25" fmla="*/ 3884 h 4195"/>
              <a:gd name="T26" fmla="*/ 7495 w 7542"/>
              <a:gd name="T27" fmla="*/ 3693 h 4195"/>
              <a:gd name="T28" fmla="*/ 7495 w 7542"/>
              <a:gd name="T29" fmla="*/ 2345 h 4195"/>
              <a:gd name="T30" fmla="*/ 7542 w 7542"/>
              <a:gd name="T31" fmla="*/ 2273 h 4195"/>
              <a:gd name="T32" fmla="*/ 7495 w 7542"/>
              <a:gd name="T33" fmla="*/ 2209 h 4195"/>
              <a:gd name="T34" fmla="*/ 7495 w 7542"/>
              <a:gd name="T35" fmla="*/ 503 h 4195"/>
              <a:gd name="T36" fmla="*/ 7304 w 7542"/>
              <a:gd name="T37" fmla="*/ 311 h 4195"/>
              <a:gd name="T38" fmla="*/ 7304 w 7542"/>
              <a:gd name="T39" fmla="*/ 184 h 4195"/>
              <a:gd name="T40" fmla="*/ 7168 w 7542"/>
              <a:gd name="T41" fmla="*/ 184 h 4195"/>
              <a:gd name="T42" fmla="*/ 7081 w 7542"/>
              <a:gd name="T43" fmla="*/ 88 h 4195"/>
              <a:gd name="T44" fmla="*/ 3938 w 7542"/>
              <a:gd name="T45" fmla="*/ 88 h 4195"/>
              <a:gd name="T46" fmla="*/ 3811 w 7542"/>
              <a:gd name="T47" fmla="*/ 0 h 4195"/>
              <a:gd name="T48" fmla="*/ 3684 w 7542"/>
              <a:gd name="T49" fmla="*/ 88 h 4195"/>
              <a:gd name="T50" fmla="*/ 461 w 7542"/>
              <a:gd name="T51" fmla="*/ 88 h 4195"/>
              <a:gd name="T52" fmla="*/ 374 w 7542"/>
              <a:gd name="T53" fmla="*/ 184 h 4195"/>
              <a:gd name="T54" fmla="*/ 239 w 7542"/>
              <a:gd name="T55" fmla="*/ 184 h 4195"/>
              <a:gd name="T56" fmla="*/ 239 w 7542"/>
              <a:gd name="T57" fmla="*/ 311 h 4195"/>
              <a:gd name="T58" fmla="*/ 48 w 7542"/>
              <a:gd name="T59" fmla="*/ 503 h 4195"/>
              <a:gd name="T60" fmla="*/ 48 w 7542"/>
              <a:gd name="T61" fmla="*/ 2209 h 4195"/>
              <a:gd name="T62" fmla="*/ 0 w 7542"/>
              <a:gd name="T63" fmla="*/ 2273 h 4195"/>
              <a:gd name="T64" fmla="*/ 95 w 7542"/>
              <a:gd name="T65" fmla="*/ 2401 h 4195"/>
              <a:gd name="connsiteX0" fmla="*/ 64 w 10000"/>
              <a:gd name="connsiteY0" fmla="*/ 5590 h 10000"/>
              <a:gd name="connsiteX1" fmla="*/ 64 w 10000"/>
              <a:gd name="connsiteY1" fmla="*/ 8803 h 10000"/>
              <a:gd name="connsiteX2" fmla="*/ 317 w 10000"/>
              <a:gd name="connsiteY2" fmla="*/ 9259 h 10000"/>
              <a:gd name="connsiteX3" fmla="*/ 317 w 10000"/>
              <a:gd name="connsiteY3" fmla="*/ 9564 h 10000"/>
              <a:gd name="connsiteX4" fmla="*/ 496 w 10000"/>
              <a:gd name="connsiteY4" fmla="*/ 9564 h 10000"/>
              <a:gd name="connsiteX5" fmla="*/ 611 w 10000"/>
              <a:gd name="connsiteY5" fmla="*/ 9793 h 10000"/>
              <a:gd name="connsiteX6" fmla="*/ 4895 w 10000"/>
              <a:gd name="connsiteY6" fmla="*/ 9793 h 10000"/>
              <a:gd name="connsiteX7" fmla="*/ 5053 w 10000"/>
              <a:gd name="connsiteY7" fmla="*/ 10000 h 10000"/>
              <a:gd name="connsiteX8" fmla="*/ 5221 w 10000"/>
              <a:gd name="connsiteY8" fmla="*/ 9793 h 10000"/>
              <a:gd name="connsiteX9" fmla="*/ 9389 w 10000"/>
              <a:gd name="connsiteY9" fmla="*/ 9793 h 10000"/>
              <a:gd name="connsiteX10" fmla="*/ 9504 w 10000"/>
              <a:gd name="connsiteY10" fmla="*/ 9564 h 10000"/>
              <a:gd name="connsiteX11" fmla="*/ 9684 w 10000"/>
              <a:gd name="connsiteY11" fmla="*/ 9564 h 10000"/>
              <a:gd name="connsiteX12" fmla="*/ 9684 w 10000"/>
              <a:gd name="connsiteY12" fmla="*/ 9259 h 10000"/>
              <a:gd name="connsiteX13" fmla="*/ 9938 w 10000"/>
              <a:gd name="connsiteY13" fmla="*/ 8803 h 10000"/>
              <a:gd name="connsiteX14" fmla="*/ 9938 w 10000"/>
              <a:gd name="connsiteY14" fmla="*/ 5590 h 10000"/>
              <a:gd name="connsiteX15" fmla="*/ 10000 w 10000"/>
              <a:gd name="connsiteY15" fmla="*/ 5418 h 10000"/>
              <a:gd name="connsiteX16" fmla="*/ 9938 w 10000"/>
              <a:gd name="connsiteY16" fmla="*/ 5266 h 10000"/>
              <a:gd name="connsiteX17" fmla="*/ 9938 w 10000"/>
              <a:gd name="connsiteY17" fmla="*/ 1199 h 10000"/>
              <a:gd name="connsiteX18" fmla="*/ 9684 w 10000"/>
              <a:gd name="connsiteY18" fmla="*/ 741 h 10000"/>
              <a:gd name="connsiteX19" fmla="*/ 9684 w 10000"/>
              <a:gd name="connsiteY19" fmla="*/ 439 h 10000"/>
              <a:gd name="connsiteX20" fmla="*/ 9504 w 10000"/>
              <a:gd name="connsiteY20" fmla="*/ 439 h 10000"/>
              <a:gd name="connsiteX21" fmla="*/ 9389 w 10000"/>
              <a:gd name="connsiteY21" fmla="*/ 210 h 10000"/>
              <a:gd name="connsiteX22" fmla="*/ 5221 w 10000"/>
              <a:gd name="connsiteY22" fmla="*/ 210 h 10000"/>
              <a:gd name="connsiteX23" fmla="*/ 5053 w 10000"/>
              <a:gd name="connsiteY23" fmla="*/ 0 h 10000"/>
              <a:gd name="connsiteX24" fmla="*/ 4885 w 10000"/>
              <a:gd name="connsiteY24" fmla="*/ 210 h 10000"/>
              <a:gd name="connsiteX25" fmla="*/ 611 w 10000"/>
              <a:gd name="connsiteY25" fmla="*/ 210 h 10000"/>
              <a:gd name="connsiteX26" fmla="*/ 496 w 10000"/>
              <a:gd name="connsiteY26" fmla="*/ 439 h 10000"/>
              <a:gd name="connsiteX27" fmla="*/ 317 w 10000"/>
              <a:gd name="connsiteY27" fmla="*/ 439 h 10000"/>
              <a:gd name="connsiteX28" fmla="*/ 317 w 10000"/>
              <a:gd name="connsiteY28" fmla="*/ 741 h 10000"/>
              <a:gd name="connsiteX29" fmla="*/ 64 w 10000"/>
              <a:gd name="connsiteY29" fmla="*/ 1199 h 10000"/>
              <a:gd name="connsiteX30" fmla="*/ 64 w 10000"/>
              <a:gd name="connsiteY30" fmla="*/ 5266 h 10000"/>
              <a:gd name="connsiteX31" fmla="*/ 0 w 10000"/>
              <a:gd name="connsiteY31" fmla="*/ 5418 h 10000"/>
              <a:gd name="connsiteX32" fmla="*/ 70 w 10000"/>
              <a:gd name="connsiteY32" fmla="*/ 560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00" h="10000">
                <a:moveTo>
                  <a:pt x="64" y="5590"/>
                </a:moveTo>
                <a:lnTo>
                  <a:pt x="64" y="8803"/>
                </a:lnTo>
                <a:lnTo>
                  <a:pt x="317" y="9259"/>
                </a:lnTo>
                <a:lnTo>
                  <a:pt x="317" y="9564"/>
                </a:lnTo>
                <a:lnTo>
                  <a:pt x="496" y="9564"/>
                </a:lnTo>
                <a:lnTo>
                  <a:pt x="611" y="9793"/>
                </a:lnTo>
                <a:lnTo>
                  <a:pt x="4895" y="9793"/>
                </a:lnTo>
                <a:lnTo>
                  <a:pt x="5053" y="10000"/>
                </a:lnTo>
                <a:lnTo>
                  <a:pt x="5221" y="9793"/>
                </a:lnTo>
                <a:lnTo>
                  <a:pt x="9389" y="9793"/>
                </a:lnTo>
                <a:lnTo>
                  <a:pt x="9504" y="9564"/>
                </a:lnTo>
                <a:lnTo>
                  <a:pt x="9684" y="9564"/>
                </a:lnTo>
                <a:lnTo>
                  <a:pt x="9684" y="9259"/>
                </a:lnTo>
                <a:lnTo>
                  <a:pt x="9938" y="8803"/>
                </a:lnTo>
                <a:lnTo>
                  <a:pt x="9938" y="5590"/>
                </a:lnTo>
                <a:cubicBezTo>
                  <a:pt x="9959" y="5533"/>
                  <a:pt x="9979" y="5475"/>
                  <a:pt x="10000" y="5418"/>
                </a:cubicBezTo>
                <a:cubicBezTo>
                  <a:pt x="9979" y="5367"/>
                  <a:pt x="9959" y="5317"/>
                  <a:pt x="9938" y="5266"/>
                </a:cubicBezTo>
                <a:lnTo>
                  <a:pt x="9938" y="1199"/>
                </a:lnTo>
                <a:lnTo>
                  <a:pt x="9684" y="741"/>
                </a:lnTo>
                <a:lnTo>
                  <a:pt x="9684" y="439"/>
                </a:lnTo>
                <a:lnTo>
                  <a:pt x="9504" y="439"/>
                </a:lnTo>
                <a:lnTo>
                  <a:pt x="9389" y="210"/>
                </a:lnTo>
                <a:lnTo>
                  <a:pt x="5221" y="210"/>
                </a:lnTo>
                <a:lnTo>
                  <a:pt x="5053" y="0"/>
                </a:lnTo>
                <a:lnTo>
                  <a:pt x="4885" y="210"/>
                </a:lnTo>
                <a:lnTo>
                  <a:pt x="611" y="210"/>
                </a:lnTo>
                <a:lnTo>
                  <a:pt x="496" y="439"/>
                </a:lnTo>
                <a:lnTo>
                  <a:pt x="317" y="439"/>
                </a:lnTo>
                <a:lnTo>
                  <a:pt x="317" y="741"/>
                </a:lnTo>
                <a:cubicBezTo>
                  <a:pt x="233" y="894"/>
                  <a:pt x="148" y="1046"/>
                  <a:pt x="64" y="1199"/>
                </a:cubicBezTo>
                <a:lnTo>
                  <a:pt x="64" y="5266"/>
                </a:lnTo>
                <a:cubicBezTo>
                  <a:pt x="43" y="5317"/>
                  <a:pt x="21" y="5367"/>
                  <a:pt x="0" y="5418"/>
                </a:cubicBezTo>
                <a:cubicBezTo>
                  <a:pt x="42" y="5520"/>
                  <a:pt x="28" y="5502"/>
                  <a:pt x="70" y="5604"/>
                </a:cubicBezTo>
              </a:path>
            </a:pathLst>
          </a:custGeom>
          <a:noFill/>
          <a:ln w="12700" cap="rnd">
            <a:solidFill>
              <a:srgbClr val="1F4E79"/>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4"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15</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2" name="文本框 1">
            <a:extLst>
              <a:ext uri="{FF2B5EF4-FFF2-40B4-BE49-F238E27FC236}">
                <a16:creationId xmlns:a16="http://schemas.microsoft.com/office/drawing/2014/main" id="{C7D5D9EB-9F35-97F0-3A4E-C56713CF07BB}"/>
              </a:ext>
            </a:extLst>
          </p:cNvPr>
          <p:cNvSpPr txBox="1"/>
          <p:nvPr/>
        </p:nvSpPr>
        <p:spPr>
          <a:xfrm>
            <a:off x="453656" y="971916"/>
            <a:ext cx="3394859" cy="4589974"/>
          </a:xfrm>
          <a:prstGeom prst="rect">
            <a:avLst/>
          </a:prstGeom>
          <a:noFill/>
        </p:spPr>
        <p:txBody>
          <a:bodyPr wrap="square">
            <a:spAutoFit/>
          </a:bodyPr>
          <a:lstStyle/>
          <a:p>
            <a:pPr marL="285750" indent="-285750" algn="just">
              <a:lnSpc>
                <a:spcPts val="2200"/>
              </a:lnSpc>
              <a:buFont typeface="Wingdings" panose="05000000000000000000" pitchFamily="2" charset="2"/>
              <a:buChar char="ü"/>
            </a:pPr>
            <a:r>
              <a:rPr lang="en-US" altLang="zh-CN">
                <a:latin typeface="Times New Roman" panose="02020603050405020304" pitchFamily="18" charset="0"/>
                <a:cs typeface="Times New Roman" panose="02020603050405020304" pitchFamily="18" charset="0"/>
              </a:rPr>
              <a:t>From the </a:t>
            </a:r>
            <a:r>
              <a:rPr lang="en-US" altLang="zh-CN" b="1" u="sng">
                <a:latin typeface="Times New Roman" panose="02020603050405020304" pitchFamily="18" charset="0"/>
                <a:cs typeface="Times New Roman" panose="02020603050405020304" pitchFamily="18" charset="0"/>
              </a:rPr>
              <a:t>factor‑income </a:t>
            </a:r>
            <a:r>
              <a:rPr lang="en-US" altLang="zh-CN">
                <a:latin typeface="Times New Roman" panose="02020603050405020304" pitchFamily="18" charset="0"/>
                <a:cs typeface="Times New Roman" panose="02020603050405020304" pitchFamily="18" charset="0"/>
              </a:rPr>
              <a:t>perspective, China exhibits prominent competitiveness in labor‑intensive sectors represented by textiles, upstream resource‑based sectors such as basic metals and non‑metallic minerals , and certain technology‑   </a:t>
            </a:r>
          </a:p>
          <a:p>
            <a:pPr marL="284400" indent="36000" algn="just">
              <a:lnSpc>
                <a:spcPts val="2200"/>
              </a:lnSpc>
            </a:pPr>
            <a:r>
              <a:rPr lang="en-US" altLang="zh-CN">
                <a:latin typeface="Times New Roman" panose="02020603050405020304" pitchFamily="18" charset="0"/>
                <a:cs typeface="Times New Roman" panose="02020603050405020304" pitchFamily="18" charset="0"/>
              </a:rPr>
              <a:t>intensive sectors including electrical equipment and ICT;</a:t>
            </a:r>
          </a:p>
          <a:p>
            <a:pPr marL="284400" indent="36000" algn="just">
              <a:lnSpc>
                <a:spcPts val="2200"/>
              </a:lnSpc>
            </a:pPr>
            <a:endParaRPr lang="en-US" altLang="zh-CN">
              <a:latin typeface="Times New Roman" panose="02020603050405020304" pitchFamily="18" charset="0"/>
              <a:cs typeface="Times New Roman" panose="02020603050405020304" pitchFamily="18" charset="0"/>
            </a:endParaRPr>
          </a:p>
          <a:p>
            <a:pPr marL="285750" indent="-285750" algn="just">
              <a:lnSpc>
                <a:spcPts val="2200"/>
              </a:lnSpc>
              <a:spcAft>
                <a:spcPts val="2400"/>
              </a:spcAft>
              <a:buFont typeface="Wingdings" panose="05000000000000000000" pitchFamily="2" charset="2"/>
              <a:buChar char="ü"/>
            </a:pPr>
            <a:r>
              <a:rPr lang="en-US" altLang="zh-CN">
                <a:latin typeface="Times New Roman" panose="02020603050405020304" pitchFamily="18" charset="0"/>
                <a:cs typeface="Times New Roman" panose="02020603050405020304" pitchFamily="18" charset="0"/>
              </a:rPr>
              <a:t>Some high‑tech sectors such as </a:t>
            </a:r>
            <a:r>
              <a:rPr lang="en-US" altLang="zh-CN" b="1" u="sng">
                <a:latin typeface="Times New Roman" panose="02020603050405020304" pitchFamily="18" charset="0"/>
                <a:cs typeface="Times New Roman" panose="02020603050405020304" pitchFamily="18" charset="0"/>
              </a:rPr>
              <a:t>transport equipment </a:t>
            </a:r>
            <a:r>
              <a:rPr lang="en-US" altLang="zh-CN">
                <a:latin typeface="Times New Roman" panose="02020603050405020304" pitchFamily="18" charset="0"/>
                <a:cs typeface="Times New Roman" panose="02020603050405020304" pitchFamily="18" charset="0"/>
              </a:rPr>
              <a:t>and </a:t>
            </a:r>
            <a:r>
              <a:rPr lang="en-US" altLang="zh-CN" b="1" u="sng">
                <a:latin typeface="Times New Roman" panose="02020603050405020304" pitchFamily="18" charset="0"/>
                <a:cs typeface="Times New Roman" panose="02020603050405020304" pitchFamily="18" charset="0"/>
              </a:rPr>
              <a:t>pharmaceuticals</a:t>
            </a:r>
            <a:r>
              <a:rPr lang="en-US" altLang="zh-CN" u="sng">
                <a:latin typeface="Times New Roman" panose="02020603050405020304" pitchFamily="18" charset="0"/>
                <a:cs typeface="Times New Roman" panose="02020603050405020304" pitchFamily="18" charset="0"/>
              </a:rPr>
              <a:t> </a:t>
            </a:r>
            <a:r>
              <a:rPr lang="en-US" altLang="zh-CN">
                <a:latin typeface="Times New Roman" panose="02020603050405020304" pitchFamily="18" charset="0"/>
                <a:cs typeface="Times New Roman" panose="02020603050405020304" pitchFamily="18" charset="0"/>
              </a:rPr>
              <a:t>remain weak points. </a:t>
            </a:r>
            <a:endParaRPr lang="en-US" altLang="zh-CN" dirty="0">
              <a:latin typeface="Times New Roman" panose="02020603050405020304" pitchFamily="18" charset="0"/>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4F5F8755-0EB8-5C38-969C-42BDAD557611}"/>
              </a:ext>
            </a:extLst>
          </p:cNvPr>
          <p:cNvGraphicFramePr>
            <a:graphicFrameLocks noGrp="1"/>
          </p:cNvGraphicFramePr>
          <p:nvPr>
            <p:extLst>
              <p:ext uri="{D42A27DB-BD31-4B8C-83A1-F6EECF244321}">
                <p14:modId xmlns:p14="http://schemas.microsoft.com/office/powerpoint/2010/main" val="243894602"/>
              </p:ext>
            </p:extLst>
          </p:nvPr>
        </p:nvGraphicFramePr>
        <p:xfrm>
          <a:off x="4210048" y="762486"/>
          <a:ext cx="7528296" cy="5624640"/>
        </p:xfrm>
        <a:graphic>
          <a:graphicData uri="http://schemas.openxmlformats.org/drawingml/2006/table">
            <a:tbl>
              <a:tblPr firstRow="1" firstCol="1" bandRow="1">
                <a:tableStyleId>{B301B821-A1FF-4177-AEE7-76D212191A09}</a:tableStyleId>
              </a:tblPr>
              <a:tblGrid>
                <a:gridCol w="3858788">
                  <a:extLst>
                    <a:ext uri="{9D8B030D-6E8A-4147-A177-3AD203B41FA5}">
                      <a16:colId xmlns:a16="http://schemas.microsoft.com/office/drawing/2014/main" val="1301304667"/>
                    </a:ext>
                  </a:extLst>
                </a:gridCol>
                <a:gridCol w="900000">
                  <a:extLst>
                    <a:ext uri="{9D8B030D-6E8A-4147-A177-3AD203B41FA5}">
                      <a16:colId xmlns:a16="http://schemas.microsoft.com/office/drawing/2014/main" val="3108469487"/>
                    </a:ext>
                  </a:extLst>
                </a:gridCol>
                <a:gridCol w="936000">
                  <a:extLst>
                    <a:ext uri="{9D8B030D-6E8A-4147-A177-3AD203B41FA5}">
                      <a16:colId xmlns:a16="http://schemas.microsoft.com/office/drawing/2014/main" val="4160166322"/>
                    </a:ext>
                  </a:extLst>
                </a:gridCol>
                <a:gridCol w="900000">
                  <a:extLst>
                    <a:ext uri="{9D8B030D-6E8A-4147-A177-3AD203B41FA5}">
                      <a16:colId xmlns:a16="http://schemas.microsoft.com/office/drawing/2014/main" val="3476221077"/>
                    </a:ext>
                  </a:extLst>
                </a:gridCol>
                <a:gridCol w="933508">
                  <a:extLst>
                    <a:ext uri="{9D8B030D-6E8A-4147-A177-3AD203B41FA5}">
                      <a16:colId xmlns:a16="http://schemas.microsoft.com/office/drawing/2014/main" val="2482580353"/>
                    </a:ext>
                  </a:extLst>
                </a:gridCol>
              </a:tblGrid>
              <a:tr h="252000">
                <a:tc rowSpan="2">
                  <a:txBody>
                    <a:bodyPr/>
                    <a:lstStyle/>
                    <a:p>
                      <a:pPr algn="ctr">
                        <a:buNone/>
                      </a:pPr>
                      <a:r>
                        <a:rPr lang="en-US" sz="1600" kern="0" dirty="0">
                          <a:solidFill>
                            <a:schemeClr val="tx1"/>
                          </a:solidFill>
                          <a:effectLst/>
                        </a:rPr>
                        <a:t>Sector</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solidFill>
                      <a:schemeClr val="accent5">
                        <a:lumMod val="60000"/>
                        <a:lumOff val="40000"/>
                      </a:schemeClr>
                    </a:solidFill>
                  </a:tcPr>
                </a:tc>
                <a:tc gridSpan="2">
                  <a:txBody>
                    <a:bodyPr/>
                    <a:lstStyle/>
                    <a:p>
                      <a:pPr algn="ctr">
                        <a:buNone/>
                      </a:pPr>
                      <a:r>
                        <a:rPr lang="en-US" sz="1600" kern="0" dirty="0">
                          <a:solidFill>
                            <a:schemeClr val="tx1"/>
                          </a:solidFill>
                          <a:effectLst/>
                        </a:rPr>
                        <a:t>2000</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solidFill>
                      <a:schemeClr val="accent5">
                        <a:lumMod val="60000"/>
                        <a:lumOff val="40000"/>
                      </a:schemeClr>
                    </a:solidFill>
                  </a:tcPr>
                </a:tc>
                <a:tc hMerge="1">
                  <a:txBody>
                    <a:bodyPr/>
                    <a:lstStyle/>
                    <a:p>
                      <a:endParaRPr lang="zh-CN" altLang="en-US"/>
                    </a:p>
                  </a:txBody>
                  <a:tcPr/>
                </a:tc>
                <a:tc gridSpan="2">
                  <a:txBody>
                    <a:bodyPr/>
                    <a:lstStyle/>
                    <a:p>
                      <a:pPr algn="ctr">
                        <a:buNone/>
                      </a:pPr>
                      <a:r>
                        <a:rPr lang="en-US" sz="1600" kern="0" dirty="0">
                          <a:solidFill>
                            <a:schemeClr val="tx1"/>
                          </a:solidFill>
                          <a:effectLst/>
                        </a:rPr>
                        <a:t>2020</a:t>
                      </a:r>
                      <a:r>
                        <a:rPr lang="zh-CN" altLang="en-US" sz="1400" kern="100" dirty="0">
                          <a:solidFill>
                            <a:schemeClr val="tx1"/>
                          </a:solidFill>
                          <a:effectLst/>
                        </a:rPr>
                        <a:t> </a:t>
                      </a:r>
                      <a:endParaRPr lang="zh-CN" altLang="en-US" sz="14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solidFill>
                      <a:schemeClr val="accent5">
                        <a:lumMod val="60000"/>
                        <a:lumOff val="40000"/>
                      </a:schemeClr>
                    </a:solidFill>
                  </a:tcPr>
                </a:tc>
                <a:tc hMerge="1">
                  <a:txBody>
                    <a:bodyPr/>
                    <a:lstStyle/>
                    <a:p>
                      <a:endParaRPr lang="zh-CN" altLang="en-US"/>
                    </a:p>
                  </a:txBody>
                  <a:tcPr/>
                </a:tc>
                <a:extLst>
                  <a:ext uri="{0D108BD9-81ED-4DB2-BD59-A6C34878D82A}">
                    <a16:rowId xmlns:a16="http://schemas.microsoft.com/office/drawing/2014/main" val="399627071"/>
                  </a:ext>
                </a:extLst>
              </a:tr>
              <a:tr h="252000">
                <a:tc vMerge="1">
                  <a:txBody>
                    <a:bodyPr/>
                    <a:lstStyle/>
                    <a:p>
                      <a:endParaRPr lang="zh-CN" altLang="en-US"/>
                    </a:p>
                  </a:txBody>
                  <a:tcPr/>
                </a:tc>
                <a:tc>
                  <a:txBody>
                    <a:bodyPr/>
                    <a:lstStyle/>
                    <a:p>
                      <a:pPr algn="ctr">
                        <a:buNone/>
                      </a:pPr>
                      <a:r>
                        <a:rPr lang="en-US" sz="1600" kern="0" dirty="0">
                          <a:solidFill>
                            <a:schemeClr val="tx1"/>
                          </a:solidFill>
                          <a:effectLst/>
                        </a:rPr>
                        <a:t>RCA_VA</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solidFill>
                      <a:schemeClr val="accent5">
                        <a:lumMod val="60000"/>
                        <a:lumOff val="40000"/>
                      </a:schemeClr>
                    </a:solidFill>
                  </a:tcPr>
                </a:tc>
                <a:tc>
                  <a:txBody>
                    <a:bodyPr/>
                    <a:lstStyle/>
                    <a:p>
                      <a:pPr algn="ctr">
                        <a:buNone/>
                      </a:pPr>
                      <a:r>
                        <a:rPr lang="en-US" sz="1600" kern="0" dirty="0">
                          <a:solidFill>
                            <a:schemeClr val="tx1"/>
                          </a:solidFill>
                          <a:effectLst/>
                        </a:rPr>
                        <a:t>RCA_FI</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solidFill>
                      <a:schemeClr val="accent5">
                        <a:lumMod val="60000"/>
                        <a:lumOff val="40000"/>
                      </a:schemeClr>
                    </a:solidFill>
                  </a:tcPr>
                </a:tc>
                <a:tc>
                  <a:txBody>
                    <a:bodyPr/>
                    <a:lstStyle/>
                    <a:p>
                      <a:pPr algn="ctr">
                        <a:buNone/>
                      </a:pPr>
                      <a:r>
                        <a:rPr lang="en-US" sz="1600" kern="0" dirty="0">
                          <a:solidFill>
                            <a:schemeClr val="tx1"/>
                          </a:solidFill>
                          <a:effectLst/>
                        </a:rPr>
                        <a:t>RCA_VA</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solidFill>
                      <a:schemeClr val="accent5">
                        <a:lumMod val="60000"/>
                        <a:lumOff val="40000"/>
                      </a:schemeClr>
                    </a:solidFill>
                  </a:tcPr>
                </a:tc>
                <a:tc>
                  <a:txBody>
                    <a:bodyPr/>
                    <a:lstStyle/>
                    <a:p>
                      <a:pPr algn="ctr">
                        <a:buNone/>
                      </a:pPr>
                      <a:r>
                        <a:rPr lang="en-US" sz="1600" kern="0" dirty="0">
                          <a:solidFill>
                            <a:schemeClr val="tx1"/>
                          </a:solidFill>
                          <a:effectLst/>
                        </a:rPr>
                        <a:t>RCA_FI</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solidFill>
                      <a:schemeClr val="accent5">
                        <a:lumMod val="60000"/>
                        <a:lumOff val="40000"/>
                      </a:schemeClr>
                    </a:solidFill>
                  </a:tcPr>
                </a:tc>
                <a:extLst>
                  <a:ext uri="{0D108BD9-81ED-4DB2-BD59-A6C34878D82A}">
                    <a16:rowId xmlns:a16="http://schemas.microsoft.com/office/drawing/2014/main" val="4030018514"/>
                  </a:ext>
                </a:extLst>
              </a:tr>
              <a:tr h="228991">
                <a:tc>
                  <a:txBody>
                    <a:bodyPr/>
                    <a:lstStyle/>
                    <a:p>
                      <a:pPr algn="just">
                        <a:buNone/>
                      </a:pPr>
                      <a:r>
                        <a:rPr lang="en-US" sz="1600" kern="0" dirty="0">
                          <a:solidFill>
                            <a:schemeClr val="tx1"/>
                          </a:solidFill>
                          <a:effectLst/>
                        </a:rPr>
                        <a:t>Manufacturing Sectors</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1.3804</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1.3582</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1.6187</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1.5536</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3755703771"/>
                  </a:ext>
                </a:extLst>
              </a:tr>
              <a:tr h="228991">
                <a:tc>
                  <a:txBody>
                    <a:bodyPr/>
                    <a:lstStyle/>
                    <a:p>
                      <a:pPr algn="just">
                        <a:buNone/>
                      </a:pPr>
                      <a:r>
                        <a:rPr lang="en-US" sz="1600" kern="0" dirty="0">
                          <a:solidFill>
                            <a:schemeClr val="tx1"/>
                          </a:solidFill>
                          <a:effectLst/>
                        </a:rPr>
                        <a:t>Low‑tech</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2.3998</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2.3609</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1.9326</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1.8963</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2025638145"/>
                  </a:ext>
                </a:extLst>
              </a:tr>
              <a:tr h="228991">
                <a:tc>
                  <a:txBody>
                    <a:bodyPr/>
                    <a:lstStyle/>
                    <a:p>
                      <a:pPr algn="just">
                        <a:buNone/>
                      </a:pPr>
                      <a:r>
                        <a:rPr lang="en-US" sz="1600" b="0" i="0" kern="0" dirty="0">
                          <a:solidFill>
                            <a:schemeClr val="tx1"/>
                          </a:solidFill>
                          <a:effectLst/>
                        </a:rPr>
                        <a:t>   -Textiles</a:t>
                      </a:r>
                      <a:endParaRPr lang="zh-CN" sz="1600" b="0" i="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5.4771</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6.1257</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3.5639</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b="1" kern="0" dirty="0">
                          <a:solidFill>
                            <a:srgbClr val="FF0000"/>
                          </a:solidFill>
                          <a:effectLst/>
                        </a:rPr>
                        <a:t>3.9460</a:t>
                      </a:r>
                      <a:endParaRPr lang="zh-CN" sz="16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1635994205"/>
                  </a:ext>
                </a:extLst>
              </a:tr>
              <a:tr h="228991">
                <a:tc>
                  <a:txBody>
                    <a:bodyPr/>
                    <a:lstStyle/>
                    <a:p>
                      <a:pPr algn="just">
                        <a:buNone/>
                      </a:pPr>
                      <a:r>
                        <a:rPr lang="en-US" sz="1600" b="0" i="0" kern="0" dirty="0">
                          <a:solidFill>
                            <a:schemeClr val="tx1"/>
                          </a:solidFill>
                          <a:effectLst/>
                        </a:rPr>
                        <a:t>   -Wood and wood products</a:t>
                      </a:r>
                      <a:endParaRPr lang="zh-CN" sz="1600" b="0" i="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0.9557</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1.0692</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1.4510</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1.5495</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1854981944"/>
                  </a:ext>
                </a:extLst>
              </a:tr>
              <a:tr h="228991">
                <a:tc>
                  <a:txBody>
                    <a:bodyPr/>
                    <a:lstStyle/>
                    <a:p>
                      <a:pPr algn="just">
                        <a:buNone/>
                      </a:pPr>
                      <a:r>
                        <a:rPr lang="en-US" sz="1600" b="0" i="0" kern="0" dirty="0">
                          <a:solidFill>
                            <a:schemeClr val="tx1"/>
                          </a:solidFill>
                          <a:effectLst/>
                        </a:rPr>
                        <a:t>   -Paper products and printing</a:t>
                      </a:r>
                      <a:endParaRPr lang="zh-CN" sz="1600" b="0" i="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0.7763</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0.8213</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1.3819</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1.4236</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3077351247"/>
                  </a:ext>
                </a:extLst>
              </a:tr>
              <a:tr h="228991">
                <a:tc>
                  <a:txBody>
                    <a:bodyPr/>
                    <a:lstStyle/>
                    <a:p>
                      <a:pPr algn="just">
                        <a:buNone/>
                      </a:pPr>
                      <a:r>
                        <a:rPr lang="en-US" sz="1600" b="0" i="0" kern="0" dirty="0">
                          <a:solidFill>
                            <a:schemeClr val="tx1"/>
                          </a:solidFill>
                          <a:effectLst/>
                        </a:rPr>
                        <a:t>   -Coke and refined petroleum products</a:t>
                      </a:r>
                      <a:endParaRPr lang="zh-CN" sz="1600" b="0" i="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1.4214</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1.3452</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1.2584</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1.2478</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4214379726"/>
                  </a:ext>
                </a:extLst>
              </a:tr>
              <a:tr h="228991">
                <a:tc>
                  <a:txBody>
                    <a:bodyPr/>
                    <a:lstStyle/>
                    <a:p>
                      <a:pPr algn="just">
                        <a:buNone/>
                      </a:pPr>
                      <a:r>
                        <a:rPr lang="en-US" sz="1600" b="0" i="0" kern="0" dirty="0">
                          <a:solidFill>
                            <a:schemeClr val="tx1"/>
                          </a:solidFill>
                          <a:effectLst/>
                        </a:rPr>
                        <a:t>   -Food products, beverages and tobacco</a:t>
                      </a:r>
                      <a:endParaRPr lang="zh-CN" sz="1600" b="0" i="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1.5307</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1.2677</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1.0283</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0.9473</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2238499246"/>
                  </a:ext>
                </a:extLst>
              </a:tr>
              <a:tr h="228991">
                <a:tc>
                  <a:txBody>
                    <a:bodyPr/>
                    <a:lstStyle/>
                    <a:p>
                      <a:pPr algn="just">
                        <a:buNone/>
                      </a:pPr>
                      <a:r>
                        <a:rPr lang="en-US" sz="1600" kern="0" dirty="0">
                          <a:solidFill>
                            <a:schemeClr val="tx1"/>
                          </a:solidFill>
                          <a:effectLst/>
                        </a:rPr>
                        <a:t>Medium‑tech</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1.2596</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1.3114</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1.6804</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1.7306</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810238023"/>
                  </a:ext>
                </a:extLst>
              </a:tr>
              <a:tr h="228991">
                <a:tc>
                  <a:txBody>
                    <a:bodyPr/>
                    <a:lstStyle/>
                    <a:p>
                      <a:pPr algn="just">
                        <a:buNone/>
                      </a:pPr>
                      <a:r>
                        <a:rPr lang="en-US" sz="1600" b="0" kern="0" dirty="0">
                          <a:solidFill>
                            <a:schemeClr val="tx1"/>
                          </a:solidFill>
                          <a:effectLst/>
                        </a:rPr>
                        <a:t>   -Basic metals</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1.3143</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1.4591</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1.9301</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b="1" kern="0" dirty="0">
                          <a:solidFill>
                            <a:srgbClr val="FF0000"/>
                          </a:solidFill>
                          <a:effectLst/>
                        </a:rPr>
                        <a:t>2.0968</a:t>
                      </a:r>
                      <a:endParaRPr lang="zh-CN" sz="16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2927554936"/>
                  </a:ext>
                </a:extLst>
              </a:tr>
              <a:tr h="228991">
                <a:tc>
                  <a:txBody>
                    <a:bodyPr/>
                    <a:lstStyle/>
                    <a:p>
                      <a:pPr algn="just">
                        <a:buNone/>
                      </a:pPr>
                      <a:r>
                        <a:rPr lang="en-US" sz="1600" b="0" kern="0" dirty="0">
                          <a:solidFill>
                            <a:schemeClr val="tx1"/>
                          </a:solidFill>
                          <a:effectLst/>
                        </a:rPr>
                        <a:t>   -Other non-metallic mineral products</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1.4190</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1.2265</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2.2927</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b="1" kern="0" dirty="0">
                          <a:solidFill>
                            <a:srgbClr val="FF0000"/>
                          </a:solidFill>
                          <a:effectLst/>
                        </a:rPr>
                        <a:t>1.9656</a:t>
                      </a:r>
                      <a:endParaRPr lang="zh-CN" sz="16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2774335755"/>
                  </a:ext>
                </a:extLst>
              </a:tr>
              <a:tr h="228991">
                <a:tc>
                  <a:txBody>
                    <a:bodyPr/>
                    <a:lstStyle/>
                    <a:p>
                      <a:pPr algn="just">
                        <a:buNone/>
                      </a:pPr>
                      <a:r>
                        <a:rPr lang="en-US" sz="1600" b="0" kern="0" dirty="0">
                          <a:solidFill>
                            <a:schemeClr val="tx1"/>
                          </a:solidFill>
                          <a:effectLst/>
                        </a:rPr>
                        <a:t>   -Rubber and plastic products</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1.5038</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1.5334</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1.7498</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1.8017</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3874293428"/>
                  </a:ext>
                </a:extLst>
              </a:tr>
              <a:tr h="228991">
                <a:tc>
                  <a:txBody>
                    <a:bodyPr/>
                    <a:lstStyle/>
                    <a:p>
                      <a:pPr algn="just">
                        <a:buNone/>
                      </a:pPr>
                      <a:r>
                        <a:rPr lang="en-US" sz="1600" b="0" kern="0" dirty="0">
                          <a:solidFill>
                            <a:schemeClr val="tx1"/>
                          </a:solidFill>
                          <a:effectLst/>
                        </a:rPr>
                        <a:t>   -Fabricated metal products</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0.7491</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0.8152</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1.3921</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1.4876</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2726262174"/>
                  </a:ext>
                </a:extLst>
              </a:tr>
              <a:tr h="228991">
                <a:tc>
                  <a:txBody>
                    <a:bodyPr/>
                    <a:lstStyle/>
                    <a:p>
                      <a:pPr algn="just">
                        <a:buNone/>
                      </a:pPr>
                      <a:r>
                        <a:rPr lang="en-US" sz="1600" b="0" kern="0" dirty="0">
                          <a:solidFill>
                            <a:schemeClr val="tx1"/>
                          </a:solidFill>
                          <a:effectLst/>
                        </a:rPr>
                        <a:t>   -Other manufacturing</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1.4955</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1.5201</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1.2672</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1.2657</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1502896961"/>
                  </a:ext>
                </a:extLst>
              </a:tr>
              <a:tr h="228991">
                <a:tc>
                  <a:txBody>
                    <a:bodyPr/>
                    <a:lstStyle/>
                    <a:p>
                      <a:pPr algn="just">
                        <a:buNone/>
                      </a:pPr>
                      <a:r>
                        <a:rPr lang="en-US" sz="1600" kern="0" dirty="0">
                          <a:solidFill>
                            <a:schemeClr val="tx1"/>
                          </a:solidFill>
                          <a:effectLst/>
                        </a:rPr>
                        <a:t>High‑tech</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1.0403</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0.9873</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1.4705</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1.3524</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1038071310"/>
                  </a:ext>
                </a:extLst>
              </a:tr>
              <a:tr h="228991">
                <a:tc>
                  <a:txBody>
                    <a:bodyPr/>
                    <a:lstStyle/>
                    <a:p>
                      <a:pPr algn="just">
                        <a:buNone/>
                      </a:pPr>
                      <a:r>
                        <a:rPr lang="en-US" sz="1600" b="0" kern="0" dirty="0">
                          <a:solidFill>
                            <a:schemeClr val="tx1"/>
                          </a:solidFill>
                          <a:effectLst/>
                        </a:rPr>
                        <a:t>   -Electrical equipment</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1.5581</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1.5565</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2.3114</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b="1" kern="0" dirty="0">
                          <a:solidFill>
                            <a:srgbClr val="FF0000"/>
                          </a:solidFill>
                          <a:effectLst/>
                        </a:rPr>
                        <a:t>2.2936</a:t>
                      </a:r>
                      <a:endParaRPr lang="zh-CN" sz="16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2492989011"/>
                  </a:ext>
                </a:extLst>
              </a:tr>
              <a:tr h="228991">
                <a:tc>
                  <a:txBody>
                    <a:bodyPr/>
                    <a:lstStyle/>
                    <a:p>
                      <a:pPr algn="just">
                        <a:buNone/>
                      </a:pPr>
                      <a:r>
                        <a:rPr lang="en-US" sz="1600" b="0" kern="0" dirty="0">
                          <a:solidFill>
                            <a:schemeClr val="tx1"/>
                          </a:solidFill>
                          <a:effectLst/>
                        </a:rPr>
                        <a:t>   -Computer, electronic and optical products</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1.2777</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1.2762</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2.2692</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b="1" kern="0" dirty="0">
                          <a:solidFill>
                            <a:srgbClr val="FF0000"/>
                          </a:solidFill>
                          <a:effectLst/>
                        </a:rPr>
                        <a:t>2.2002</a:t>
                      </a:r>
                      <a:endParaRPr lang="zh-CN" sz="16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2302109231"/>
                  </a:ext>
                </a:extLst>
              </a:tr>
              <a:tr h="228991">
                <a:tc>
                  <a:txBody>
                    <a:bodyPr/>
                    <a:lstStyle/>
                    <a:p>
                      <a:pPr algn="just">
                        <a:buNone/>
                      </a:pPr>
                      <a:r>
                        <a:rPr lang="en-US" sz="1600" b="0" kern="0" dirty="0">
                          <a:solidFill>
                            <a:schemeClr val="tx1"/>
                          </a:solidFill>
                          <a:effectLst/>
                        </a:rPr>
                        <a:t>   -Chemicals and chemical products</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1.5345</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1.4571</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1.5143</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1.4508</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638167223"/>
                  </a:ext>
                </a:extLst>
              </a:tr>
              <a:tr h="228991">
                <a:tc>
                  <a:txBody>
                    <a:bodyPr/>
                    <a:lstStyle/>
                    <a:p>
                      <a:pPr algn="just">
                        <a:buNone/>
                      </a:pPr>
                      <a:r>
                        <a:rPr lang="en-US" sz="1600" b="0" kern="0" dirty="0">
                          <a:solidFill>
                            <a:schemeClr val="tx1"/>
                          </a:solidFill>
                          <a:effectLst/>
                        </a:rPr>
                        <a:t>   -Machinery and equipment</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0.7599</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0.7879</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a:solidFill>
                            <a:schemeClr val="tx1"/>
                          </a:solidFill>
                          <a:effectLst/>
                        </a:rPr>
                        <a:t>1.3435</a:t>
                      </a:r>
                      <a:endParaRPr lang="zh-CN" sz="16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1.3163</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1128850448"/>
                  </a:ext>
                </a:extLst>
              </a:tr>
              <a:tr h="228991">
                <a:tc>
                  <a:txBody>
                    <a:bodyPr/>
                    <a:lstStyle/>
                    <a:p>
                      <a:pPr algn="just">
                        <a:buNone/>
                      </a:pPr>
                      <a:r>
                        <a:rPr lang="en-US" sz="1600" b="0" kern="0" dirty="0">
                          <a:solidFill>
                            <a:schemeClr val="tx1"/>
                          </a:solidFill>
                          <a:effectLst/>
                        </a:rPr>
                        <a:t>   -Other transport equipment</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0.6471</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0.6812</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0.6743</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b="1" kern="0" dirty="0">
                          <a:solidFill>
                            <a:srgbClr val="00B050"/>
                          </a:solidFill>
                          <a:effectLst/>
                        </a:rPr>
                        <a:t>0.6894</a:t>
                      </a:r>
                      <a:endParaRPr lang="zh-CN" sz="1600" b="1" kern="100" dirty="0">
                        <a:solidFill>
                          <a:srgbClr val="00B050"/>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1521533448"/>
                  </a:ext>
                </a:extLst>
              </a:tr>
              <a:tr h="228991">
                <a:tc>
                  <a:txBody>
                    <a:bodyPr/>
                    <a:lstStyle/>
                    <a:p>
                      <a:pPr algn="just">
                        <a:buNone/>
                      </a:pPr>
                      <a:r>
                        <a:rPr lang="en-US" sz="1600" b="0" kern="0" dirty="0">
                          <a:solidFill>
                            <a:schemeClr val="tx1"/>
                          </a:solidFill>
                          <a:effectLst/>
                        </a:rPr>
                        <a:t>   -Motor vehicles</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0.5100</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0.4283</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0.5560</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b="1" kern="0" dirty="0">
                          <a:solidFill>
                            <a:srgbClr val="00B050"/>
                          </a:solidFill>
                          <a:effectLst/>
                        </a:rPr>
                        <a:t>0.4784</a:t>
                      </a:r>
                      <a:endParaRPr lang="zh-CN" sz="1600" b="1" kern="100" dirty="0">
                        <a:solidFill>
                          <a:srgbClr val="00B050"/>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1542193799"/>
                  </a:ext>
                </a:extLst>
              </a:tr>
              <a:tr h="228991">
                <a:tc>
                  <a:txBody>
                    <a:bodyPr/>
                    <a:lstStyle/>
                    <a:p>
                      <a:pPr algn="just">
                        <a:buNone/>
                      </a:pPr>
                      <a:r>
                        <a:rPr lang="en-US" sz="1600" b="0" kern="0" dirty="0">
                          <a:solidFill>
                            <a:schemeClr val="tx1"/>
                          </a:solidFill>
                          <a:effectLst/>
                        </a:rPr>
                        <a:t>   -Pharmaceuticals</a:t>
                      </a:r>
                      <a:endParaRPr lang="zh-CN" sz="16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0.4178</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0.2881</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kern="0" dirty="0">
                          <a:solidFill>
                            <a:schemeClr val="tx1"/>
                          </a:solidFill>
                          <a:effectLst/>
                        </a:rPr>
                        <a:t>0.2820</a:t>
                      </a:r>
                      <a:endParaRPr lang="zh-CN" sz="16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tc>
                  <a:txBody>
                    <a:bodyPr/>
                    <a:lstStyle/>
                    <a:p>
                      <a:pPr algn="ctr">
                        <a:buNone/>
                      </a:pPr>
                      <a:r>
                        <a:rPr lang="en-US" sz="1600" b="1" kern="0" dirty="0">
                          <a:solidFill>
                            <a:srgbClr val="00B050"/>
                          </a:solidFill>
                          <a:effectLst/>
                        </a:rPr>
                        <a:t>0.2724</a:t>
                      </a:r>
                      <a:endParaRPr lang="zh-CN" sz="1600" b="1" kern="100" dirty="0">
                        <a:solidFill>
                          <a:srgbClr val="00B050"/>
                        </a:solidFill>
                        <a:effectLst/>
                        <a:latin typeface="等线" panose="02010600030101010101" pitchFamily="2" charset="-122"/>
                        <a:ea typeface="等线" panose="02010600030101010101" pitchFamily="2" charset="-122"/>
                        <a:cs typeface="Times New Roman" panose="02020603050405020304" pitchFamily="18" charset="0"/>
                      </a:endParaRPr>
                    </a:p>
                  </a:txBody>
                  <a:tcPr marL="14706" marR="14706" marT="0" marB="0" anchor="ctr"/>
                </a:tc>
                <a:extLst>
                  <a:ext uri="{0D108BD9-81ED-4DB2-BD59-A6C34878D82A}">
                    <a16:rowId xmlns:a16="http://schemas.microsoft.com/office/drawing/2014/main" val="12483448"/>
                  </a:ext>
                </a:extLst>
              </a:tr>
            </a:tbl>
          </a:graphicData>
        </a:graphic>
      </p:graphicFrame>
      <p:sp>
        <p:nvSpPr>
          <p:cNvPr id="13" name="文本框 12">
            <a:extLst>
              <a:ext uri="{FF2B5EF4-FFF2-40B4-BE49-F238E27FC236}">
                <a16:creationId xmlns:a16="http://schemas.microsoft.com/office/drawing/2014/main" id="{B068CD18-FC8A-DC07-E059-DBB4063BF066}"/>
              </a:ext>
            </a:extLst>
          </p:cNvPr>
          <p:cNvSpPr txBox="1"/>
          <p:nvPr/>
        </p:nvSpPr>
        <p:spPr>
          <a:xfrm>
            <a:off x="5107304" y="393154"/>
            <a:ext cx="6097772" cy="369332"/>
          </a:xfrm>
          <a:prstGeom prst="rect">
            <a:avLst/>
          </a:prstGeom>
          <a:noFill/>
        </p:spPr>
        <p:txBody>
          <a:bodyPr wrap="square">
            <a:spAutoFit/>
          </a:bodyPr>
          <a:lstStyle/>
          <a:p>
            <a:pPr algn="ctr">
              <a:buNone/>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Table 2. Different RCA index of China's manufacturing sectors</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830102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1AB68-65EE-86BC-2759-6C6278DEC631}"/>
            </a:ext>
          </a:extLst>
        </p:cNvPr>
        <p:cNvGrpSpPr/>
        <p:nvPr/>
      </p:nvGrpSpPr>
      <p:grpSpPr>
        <a:xfrm>
          <a:off x="0" y="0"/>
          <a:ext cx="0" cy="0"/>
          <a:chOff x="0" y="0"/>
          <a:chExt cx="0" cy="0"/>
        </a:xfrm>
      </p:grpSpPr>
      <p:sp>
        <p:nvSpPr>
          <p:cNvPr id="4" name="Freeform 30">
            <a:extLst>
              <a:ext uri="{FF2B5EF4-FFF2-40B4-BE49-F238E27FC236}">
                <a16:creationId xmlns:a16="http://schemas.microsoft.com/office/drawing/2014/main" id="{D4FABBB5-8C62-71A1-C60D-74E352BDD9CA}"/>
              </a:ext>
            </a:extLst>
          </p:cNvPr>
          <p:cNvSpPr>
            <a:spLocks/>
          </p:cNvSpPr>
          <p:nvPr/>
        </p:nvSpPr>
        <p:spPr bwMode="auto">
          <a:xfrm>
            <a:off x="22303" y="44604"/>
            <a:ext cx="12087922" cy="6768790"/>
          </a:xfrm>
          <a:custGeom>
            <a:avLst/>
            <a:gdLst>
              <a:gd name="T0" fmla="*/ 48 w 7542"/>
              <a:gd name="T1" fmla="*/ 2345 h 4195"/>
              <a:gd name="T2" fmla="*/ 48 w 7542"/>
              <a:gd name="T3" fmla="*/ 3693 h 4195"/>
              <a:gd name="T4" fmla="*/ 239 w 7542"/>
              <a:gd name="T5" fmla="*/ 3884 h 4195"/>
              <a:gd name="T6" fmla="*/ 239 w 7542"/>
              <a:gd name="T7" fmla="*/ 4012 h 4195"/>
              <a:gd name="T8" fmla="*/ 374 w 7542"/>
              <a:gd name="T9" fmla="*/ 4012 h 4195"/>
              <a:gd name="T10" fmla="*/ 461 w 7542"/>
              <a:gd name="T11" fmla="*/ 4108 h 4195"/>
              <a:gd name="T12" fmla="*/ 3692 w 7542"/>
              <a:gd name="T13" fmla="*/ 4108 h 4195"/>
              <a:gd name="T14" fmla="*/ 3811 w 7542"/>
              <a:gd name="T15" fmla="*/ 4195 h 4195"/>
              <a:gd name="T16" fmla="*/ 3938 w 7542"/>
              <a:gd name="T17" fmla="*/ 4108 h 4195"/>
              <a:gd name="T18" fmla="*/ 7081 w 7542"/>
              <a:gd name="T19" fmla="*/ 4108 h 4195"/>
              <a:gd name="T20" fmla="*/ 7168 w 7542"/>
              <a:gd name="T21" fmla="*/ 4012 h 4195"/>
              <a:gd name="T22" fmla="*/ 7304 w 7542"/>
              <a:gd name="T23" fmla="*/ 4012 h 4195"/>
              <a:gd name="T24" fmla="*/ 7304 w 7542"/>
              <a:gd name="T25" fmla="*/ 3884 h 4195"/>
              <a:gd name="T26" fmla="*/ 7495 w 7542"/>
              <a:gd name="T27" fmla="*/ 3693 h 4195"/>
              <a:gd name="T28" fmla="*/ 7495 w 7542"/>
              <a:gd name="T29" fmla="*/ 2345 h 4195"/>
              <a:gd name="T30" fmla="*/ 7542 w 7542"/>
              <a:gd name="T31" fmla="*/ 2273 h 4195"/>
              <a:gd name="T32" fmla="*/ 7495 w 7542"/>
              <a:gd name="T33" fmla="*/ 2209 h 4195"/>
              <a:gd name="T34" fmla="*/ 7495 w 7542"/>
              <a:gd name="T35" fmla="*/ 503 h 4195"/>
              <a:gd name="T36" fmla="*/ 7304 w 7542"/>
              <a:gd name="T37" fmla="*/ 311 h 4195"/>
              <a:gd name="T38" fmla="*/ 7304 w 7542"/>
              <a:gd name="T39" fmla="*/ 184 h 4195"/>
              <a:gd name="T40" fmla="*/ 7168 w 7542"/>
              <a:gd name="T41" fmla="*/ 184 h 4195"/>
              <a:gd name="T42" fmla="*/ 7081 w 7542"/>
              <a:gd name="T43" fmla="*/ 88 h 4195"/>
              <a:gd name="T44" fmla="*/ 3938 w 7542"/>
              <a:gd name="T45" fmla="*/ 88 h 4195"/>
              <a:gd name="T46" fmla="*/ 3811 w 7542"/>
              <a:gd name="T47" fmla="*/ 0 h 4195"/>
              <a:gd name="T48" fmla="*/ 3684 w 7542"/>
              <a:gd name="T49" fmla="*/ 88 h 4195"/>
              <a:gd name="T50" fmla="*/ 461 w 7542"/>
              <a:gd name="T51" fmla="*/ 88 h 4195"/>
              <a:gd name="T52" fmla="*/ 374 w 7542"/>
              <a:gd name="T53" fmla="*/ 184 h 4195"/>
              <a:gd name="T54" fmla="*/ 239 w 7542"/>
              <a:gd name="T55" fmla="*/ 184 h 4195"/>
              <a:gd name="T56" fmla="*/ 239 w 7542"/>
              <a:gd name="T57" fmla="*/ 311 h 4195"/>
              <a:gd name="T58" fmla="*/ 48 w 7542"/>
              <a:gd name="T59" fmla="*/ 503 h 4195"/>
              <a:gd name="T60" fmla="*/ 48 w 7542"/>
              <a:gd name="T61" fmla="*/ 2209 h 4195"/>
              <a:gd name="T62" fmla="*/ 0 w 7542"/>
              <a:gd name="T63" fmla="*/ 2273 h 4195"/>
              <a:gd name="T64" fmla="*/ 95 w 7542"/>
              <a:gd name="T65" fmla="*/ 2401 h 4195"/>
              <a:gd name="connsiteX0" fmla="*/ 64 w 10000"/>
              <a:gd name="connsiteY0" fmla="*/ 5590 h 10000"/>
              <a:gd name="connsiteX1" fmla="*/ 64 w 10000"/>
              <a:gd name="connsiteY1" fmla="*/ 8803 h 10000"/>
              <a:gd name="connsiteX2" fmla="*/ 317 w 10000"/>
              <a:gd name="connsiteY2" fmla="*/ 9259 h 10000"/>
              <a:gd name="connsiteX3" fmla="*/ 317 w 10000"/>
              <a:gd name="connsiteY3" fmla="*/ 9564 h 10000"/>
              <a:gd name="connsiteX4" fmla="*/ 496 w 10000"/>
              <a:gd name="connsiteY4" fmla="*/ 9564 h 10000"/>
              <a:gd name="connsiteX5" fmla="*/ 611 w 10000"/>
              <a:gd name="connsiteY5" fmla="*/ 9793 h 10000"/>
              <a:gd name="connsiteX6" fmla="*/ 4895 w 10000"/>
              <a:gd name="connsiteY6" fmla="*/ 9793 h 10000"/>
              <a:gd name="connsiteX7" fmla="*/ 5053 w 10000"/>
              <a:gd name="connsiteY7" fmla="*/ 10000 h 10000"/>
              <a:gd name="connsiteX8" fmla="*/ 5221 w 10000"/>
              <a:gd name="connsiteY8" fmla="*/ 9793 h 10000"/>
              <a:gd name="connsiteX9" fmla="*/ 9389 w 10000"/>
              <a:gd name="connsiteY9" fmla="*/ 9793 h 10000"/>
              <a:gd name="connsiteX10" fmla="*/ 9504 w 10000"/>
              <a:gd name="connsiteY10" fmla="*/ 9564 h 10000"/>
              <a:gd name="connsiteX11" fmla="*/ 9684 w 10000"/>
              <a:gd name="connsiteY11" fmla="*/ 9564 h 10000"/>
              <a:gd name="connsiteX12" fmla="*/ 9684 w 10000"/>
              <a:gd name="connsiteY12" fmla="*/ 9259 h 10000"/>
              <a:gd name="connsiteX13" fmla="*/ 9938 w 10000"/>
              <a:gd name="connsiteY13" fmla="*/ 8803 h 10000"/>
              <a:gd name="connsiteX14" fmla="*/ 9938 w 10000"/>
              <a:gd name="connsiteY14" fmla="*/ 5590 h 10000"/>
              <a:gd name="connsiteX15" fmla="*/ 10000 w 10000"/>
              <a:gd name="connsiteY15" fmla="*/ 5418 h 10000"/>
              <a:gd name="connsiteX16" fmla="*/ 9938 w 10000"/>
              <a:gd name="connsiteY16" fmla="*/ 5266 h 10000"/>
              <a:gd name="connsiteX17" fmla="*/ 9938 w 10000"/>
              <a:gd name="connsiteY17" fmla="*/ 1199 h 10000"/>
              <a:gd name="connsiteX18" fmla="*/ 9684 w 10000"/>
              <a:gd name="connsiteY18" fmla="*/ 741 h 10000"/>
              <a:gd name="connsiteX19" fmla="*/ 9684 w 10000"/>
              <a:gd name="connsiteY19" fmla="*/ 439 h 10000"/>
              <a:gd name="connsiteX20" fmla="*/ 9504 w 10000"/>
              <a:gd name="connsiteY20" fmla="*/ 439 h 10000"/>
              <a:gd name="connsiteX21" fmla="*/ 9389 w 10000"/>
              <a:gd name="connsiteY21" fmla="*/ 210 h 10000"/>
              <a:gd name="connsiteX22" fmla="*/ 5221 w 10000"/>
              <a:gd name="connsiteY22" fmla="*/ 210 h 10000"/>
              <a:gd name="connsiteX23" fmla="*/ 5053 w 10000"/>
              <a:gd name="connsiteY23" fmla="*/ 0 h 10000"/>
              <a:gd name="connsiteX24" fmla="*/ 4885 w 10000"/>
              <a:gd name="connsiteY24" fmla="*/ 210 h 10000"/>
              <a:gd name="connsiteX25" fmla="*/ 611 w 10000"/>
              <a:gd name="connsiteY25" fmla="*/ 210 h 10000"/>
              <a:gd name="connsiteX26" fmla="*/ 496 w 10000"/>
              <a:gd name="connsiteY26" fmla="*/ 439 h 10000"/>
              <a:gd name="connsiteX27" fmla="*/ 317 w 10000"/>
              <a:gd name="connsiteY27" fmla="*/ 439 h 10000"/>
              <a:gd name="connsiteX28" fmla="*/ 317 w 10000"/>
              <a:gd name="connsiteY28" fmla="*/ 741 h 10000"/>
              <a:gd name="connsiteX29" fmla="*/ 64 w 10000"/>
              <a:gd name="connsiteY29" fmla="*/ 1199 h 10000"/>
              <a:gd name="connsiteX30" fmla="*/ 64 w 10000"/>
              <a:gd name="connsiteY30" fmla="*/ 5266 h 10000"/>
              <a:gd name="connsiteX31" fmla="*/ 0 w 10000"/>
              <a:gd name="connsiteY31" fmla="*/ 5418 h 10000"/>
              <a:gd name="connsiteX32" fmla="*/ 70 w 10000"/>
              <a:gd name="connsiteY32" fmla="*/ 560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00" h="10000">
                <a:moveTo>
                  <a:pt x="64" y="5590"/>
                </a:moveTo>
                <a:lnTo>
                  <a:pt x="64" y="8803"/>
                </a:lnTo>
                <a:lnTo>
                  <a:pt x="317" y="9259"/>
                </a:lnTo>
                <a:lnTo>
                  <a:pt x="317" y="9564"/>
                </a:lnTo>
                <a:lnTo>
                  <a:pt x="496" y="9564"/>
                </a:lnTo>
                <a:lnTo>
                  <a:pt x="611" y="9793"/>
                </a:lnTo>
                <a:lnTo>
                  <a:pt x="4895" y="9793"/>
                </a:lnTo>
                <a:lnTo>
                  <a:pt x="5053" y="10000"/>
                </a:lnTo>
                <a:lnTo>
                  <a:pt x="5221" y="9793"/>
                </a:lnTo>
                <a:lnTo>
                  <a:pt x="9389" y="9793"/>
                </a:lnTo>
                <a:lnTo>
                  <a:pt x="9504" y="9564"/>
                </a:lnTo>
                <a:lnTo>
                  <a:pt x="9684" y="9564"/>
                </a:lnTo>
                <a:lnTo>
                  <a:pt x="9684" y="9259"/>
                </a:lnTo>
                <a:lnTo>
                  <a:pt x="9938" y="8803"/>
                </a:lnTo>
                <a:lnTo>
                  <a:pt x="9938" y="5590"/>
                </a:lnTo>
                <a:cubicBezTo>
                  <a:pt x="9959" y="5533"/>
                  <a:pt x="9979" y="5475"/>
                  <a:pt x="10000" y="5418"/>
                </a:cubicBezTo>
                <a:cubicBezTo>
                  <a:pt x="9979" y="5367"/>
                  <a:pt x="9959" y="5317"/>
                  <a:pt x="9938" y="5266"/>
                </a:cubicBezTo>
                <a:lnTo>
                  <a:pt x="9938" y="1199"/>
                </a:lnTo>
                <a:lnTo>
                  <a:pt x="9684" y="741"/>
                </a:lnTo>
                <a:lnTo>
                  <a:pt x="9684" y="439"/>
                </a:lnTo>
                <a:lnTo>
                  <a:pt x="9504" y="439"/>
                </a:lnTo>
                <a:lnTo>
                  <a:pt x="9389" y="210"/>
                </a:lnTo>
                <a:lnTo>
                  <a:pt x="5221" y="210"/>
                </a:lnTo>
                <a:lnTo>
                  <a:pt x="5053" y="0"/>
                </a:lnTo>
                <a:lnTo>
                  <a:pt x="4885" y="210"/>
                </a:lnTo>
                <a:lnTo>
                  <a:pt x="611" y="210"/>
                </a:lnTo>
                <a:lnTo>
                  <a:pt x="496" y="439"/>
                </a:lnTo>
                <a:lnTo>
                  <a:pt x="317" y="439"/>
                </a:lnTo>
                <a:lnTo>
                  <a:pt x="317" y="741"/>
                </a:lnTo>
                <a:cubicBezTo>
                  <a:pt x="233" y="894"/>
                  <a:pt x="148" y="1046"/>
                  <a:pt x="64" y="1199"/>
                </a:cubicBezTo>
                <a:lnTo>
                  <a:pt x="64" y="5266"/>
                </a:lnTo>
                <a:cubicBezTo>
                  <a:pt x="43" y="5317"/>
                  <a:pt x="21" y="5367"/>
                  <a:pt x="0" y="5418"/>
                </a:cubicBezTo>
                <a:cubicBezTo>
                  <a:pt x="42" y="5520"/>
                  <a:pt x="28" y="5502"/>
                  <a:pt x="70" y="5604"/>
                </a:cubicBezTo>
              </a:path>
            </a:pathLst>
          </a:custGeom>
          <a:noFill/>
          <a:ln w="12700" cap="rnd">
            <a:solidFill>
              <a:srgbClr val="1F4E79"/>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4" name="矩形 4">
            <a:extLst>
              <a:ext uri="{FF2B5EF4-FFF2-40B4-BE49-F238E27FC236}">
                <a16:creationId xmlns:a16="http://schemas.microsoft.com/office/drawing/2014/main" id="{CC758E01-00DA-921C-01B3-8D624F8AB78B}"/>
              </a:ext>
            </a:extLst>
          </p:cNvPr>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16</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20" name="文本框 19">
            <a:extLst>
              <a:ext uri="{FF2B5EF4-FFF2-40B4-BE49-F238E27FC236}">
                <a16:creationId xmlns:a16="http://schemas.microsoft.com/office/drawing/2014/main" id="{5C4E5F0A-39EF-FFA1-E084-26014EFB5A3A}"/>
              </a:ext>
            </a:extLst>
          </p:cNvPr>
          <p:cNvSpPr txBox="1"/>
          <p:nvPr/>
        </p:nvSpPr>
        <p:spPr>
          <a:xfrm>
            <a:off x="475842" y="390611"/>
            <a:ext cx="11240315" cy="374461"/>
          </a:xfrm>
          <a:prstGeom prst="rect">
            <a:avLst/>
          </a:prstGeom>
          <a:noFill/>
        </p:spPr>
        <p:txBody>
          <a:bodyPr wrap="square">
            <a:spAutoFit/>
          </a:bodyPr>
          <a:lstStyle/>
          <a:p>
            <a:pPr marL="285750" indent="-285750">
              <a:lnSpc>
                <a:spcPts val="2200"/>
              </a:lnSpc>
              <a:buFont typeface="Wingdings" panose="05000000000000000000" pitchFamily="2" charset="2"/>
              <a:buChar char="Ø"/>
            </a:pPr>
            <a:r>
              <a:rPr lang="en-US" altLang="zh-CN" sz="2200" b="1" dirty="0">
                <a:solidFill>
                  <a:srgbClr val="1F4E79"/>
                </a:solidFill>
                <a:latin typeface="微软雅黑" panose="020B0503020204020204" pitchFamily="34" charset="-122"/>
                <a:ea typeface="微软雅黑" panose="020B0503020204020204" pitchFamily="34" charset="-122"/>
              </a:rPr>
              <a:t>The Disintegration of RCA index of China's Manufacturing Sectors</a:t>
            </a:r>
            <a:endParaRPr lang="zh-CN" altLang="en-US" sz="2200" b="1" dirty="0">
              <a:solidFill>
                <a:srgbClr val="1F4E79"/>
              </a:solidFill>
              <a:latin typeface="微软雅黑" panose="020B0503020204020204" pitchFamily="34" charset="-122"/>
              <a:ea typeface="微软雅黑" panose="020B0503020204020204" pitchFamily="34" charset="-122"/>
            </a:endParaRPr>
          </a:p>
        </p:txBody>
      </p:sp>
      <p:sp>
        <p:nvSpPr>
          <p:cNvPr id="9" name="文本框 8">
            <a:extLst>
              <a:ext uri="{FF2B5EF4-FFF2-40B4-BE49-F238E27FC236}">
                <a16:creationId xmlns:a16="http://schemas.microsoft.com/office/drawing/2014/main" id="{143EDF4C-7D07-A878-1FCA-39F884BBC97D}"/>
              </a:ext>
            </a:extLst>
          </p:cNvPr>
          <p:cNvSpPr txBox="1"/>
          <p:nvPr/>
        </p:nvSpPr>
        <p:spPr>
          <a:xfrm>
            <a:off x="691910" y="5126677"/>
            <a:ext cx="10808178" cy="1358321"/>
          </a:xfrm>
          <a:prstGeom prst="rect">
            <a:avLst/>
          </a:prstGeom>
          <a:noFill/>
        </p:spPr>
        <p:txBody>
          <a:bodyPr wrap="square">
            <a:spAutoFit/>
          </a:bodyPr>
          <a:lstStyle/>
          <a:p>
            <a:pPr marL="285750" indent="-285750">
              <a:lnSpc>
                <a:spcPts val="2200"/>
              </a:lnSpc>
              <a:spcAft>
                <a:spcPts val="1200"/>
              </a:spcAft>
              <a:buFont typeface="Wingdings" panose="05000000000000000000" pitchFamily="2" charset="2"/>
              <a:buChar char="ü"/>
            </a:pPr>
            <a:r>
              <a:rPr lang="en-US" altLang="zh-CN" dirty="0">
                <a:latin typeface="Times New Roman" panose="02020603050405020304" pitchFamily="18" charset="0"/>
                <a:cs typeface="Times New Roman" panose="02020603050405020304" pitchFamily="18" charset="0"/>
              </a:rPr>
              <a:t>Labor income made the largest contribution, though its share has declined; contribution rates of capital income from domestic firms and overseas Chinese‑funded capital have generally trended upward;</a:t>
            </a:r>
          </a:p>
          <a:p>
            <a:pPr marL="285750" indent="-285750">
              <a:lnSpc>
                <a:spcPts val="2200"/>
              </a:lnSpc>
              <a:spcAft>
                <a:spcPts val="1200"/>
              </a:spcAft>
              <a:buFont typeface="Wingdings" panose="05000000000000000000" pitchFamily="2" charset="2"/>
              <a:buChar char="ü"/>
            </a:pPr>
            <a:r>
              <a:rPr lang="en-US" altLang="zh-CN" dirty="0">
                <a:latin typeface="Times New Roman" panose="02020603050405020304" pitchFamily="18" charset="0"/>
                <a:cs typeface="Times New Roman" panose="02020603050405020304" pitchFamily="18" charset="0"/>
              </a:rPr>
              <a:t>The RCA index of capital income from domestic‑funded enterprises has consistently ranked first</a:t>
            </a:r>
            <a:r>
              <a:rPr lang="en-US" altLang="zh-CN" b="1" dirty="0">
                <a:solidFill>
                  <a:srgbClr val="FF0000"/>
                </a:solidFill>
                <a:latin typeface="Times New Roman" panose="02020603050405020304" pitchFamily="18" charset="0"/>
                <a:cs typeface="Times New Roman" panose="02020603050405020304" pitchFamily="18" charset="0"/>
              </a:rPr>
              <a:t>. Upgrading of capital factors among China’s local firms</a:t>
            </a:r>
            <a:r>
              <a:rPr lang="en-US" altLang="zh-CN" dirty="0">
                <a:latin typeface="Times New Roman" panose="02020603050405020304" pitchFamily="18" charset="0"/>
                <a:cs typeface="Times New Roman" panose="02020603050405020304" pitchFamily="18" charset="0"/>
              </a:rPr>
              <a:t> is the key driver of improved manufacturing competitiveness.</a:t>
            </a:r>
            <a:endParaRPr lang="zh-CN" altLang="en-US" dirty="0">
              <a:latin typeface="Times New Roman" panose="02020603050405020304" pitchFamily="18" charset="0"/>
              <a:cs typeface="Times New Roman" panose="02020603050405020304" pitchFamily="18" charset="0"/>
            </a:endParaRPr>
          </a:p>
        </p:txBody>
      </p:sp>
      <p:graphicFrame>
        <p:nvGraphicFramePr>
          <p:cNvPr id="2" name="图表 1">
            <a:extLst>
              <a:ext uri="{FF2B5EF4-FFF2-40B4-BE49-F238E27FC236}">
                <a16:creationId xmlns:a16="http://schemas.microsoft.com/office/drawing/2014/main" id="{59ED27A8-51AA-414F-A4E8-CCDECA35520C}"/>
              </a:ext>
            </a:extLst>
          </p:cNvPr>
          <p:cNvGraphicFramePr/>
          <p:nvPr>
            <p:extLst>
              <p:ext uri="{D42A27DB-BD31-4B8C-83A1-F6EECF244321}">
                <p14:modId xmlns:p14="http://schemas.microsoft.com/office/powerpoint/2010/main" val="3761610552"/>
              </p:ext>
            </p:extLst>
          </p:nvPr>
        </p:nvGraphicFramePr>
        <p:xfrm>
          <a:off x="877931" y="738915"/>
          <a:ext cx="4824000" cy="40394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图表 2">
            <a:extLst>
              <a:ext uri="{FF2B5EF4-FFF2-40B4-BE49-F238E27FC236}">
                <a16:creationId xmlns:a16="http://schemas.microsoft.com/office/drawing/2014/main" id="{BF395072-3562-4D9C-8F83-0F2A178339E6}"/>
              </a:ext>
            </a:extLst>
          </p:cNvPr>
          <p:cNvGraphicFramePr/>
          <p:nvPr>
            <p:extLst>
              <p:ext uri="{D42A27DB-BD31-4B8C-83A1-F6EECF244321}">
                <p14:modId xmlns:p14="http://schemas.microsoft.com/office/powerpoint/2010/main" val="1873379505"/>
              </p:ext>
            </p:extLst>
          </p:nvPr>
        </p:nvGraphicFramePr>
        <p:xfrm>
          <a:off x="5976433" y="738914"/>
          <a:ext cx="4602962" cy="3952766"/>
        </p:xfrm>
        <a:graphic>
          <a:graphicData uri="http://schemas.openxmlformats.org/drawingml/2006/chart">
            <c:chart xmlns:c="http://schemas.openxmlformats.org/drawingml/2006/chart" xmlns:r="http://schemas.openxmlformats.org/officeDocument/2006/relationships" r:id="rId4"/>
          </a:graphicData>
        </a:graphic>
      </p:graphicFrame>
      <p:sp>
        <p:nvSpPr>
          <p:cNvPr id="10" name="文本框 9">
            <a:extLst>
              <a:ext uri="{FF2B5EF4-FFF2-40B4-BE49-F238E27FC236}">
                <a16:creationId xmlns:a16="http://schemas.microsoft.com/office/drawing/2014/main" id="{DD857AA2-D110-E585-634A-E3C7F52C7D08}"/>
              </a:ext>
            </a:extLst>
          </p:cNvPr>
          <p:cNvSpPr txBox="1"/>
          <p:nvPr/>
        </p:nvSpPr>
        <p:spPr>
          <a:xfrm>
            <a:off x="1447748" y="4629004"/>
            <a:ext cx="9057370" cy="338554"/>
          </a:xfrm>
          <a:prstGeom prst="rect">
            <a:avLst/>
          </a:prstGeom>
          <a:noFill/>
        </p:spPr>
        <p:txBody>
          <a:bodyPr wrap="square">
            <a:spAutoFit/>
          </a:bodyPr>
          <a:lstStyle/>
          <a:p>
            <a:pPr algn="ctr"/>
            <a:r>
              <a:rPr lang="en-US" altLang="zh-CN" sz="1600" dirty="0">
                <a:effectLst/>
                <a:latin typeface="Times New Roman" panose="02020603050405020304" pitchFamily="18" charset="0"/>
                <a:ea typeface="宋体" panose="02010600030101010101" pitchFamily="2" charset="-122"/>
              </a:rPr>
              <a:t>Figure 5 	The contribution of different factors to income and RCA index in China's manufacturing sectors</a:t>
            </a:r>
            <a:endParaRPr lang="zh-CN" altLang="en-US" sz="1600" dirty="0"/>
          </a:p>
        </p:txBody>
      </p:sp>
    </p:spTree>
    <p:extLst>
      <p:ext uri="{BB962C8B-B14F-4D97-AF65-F5344CB8AC3E}">
        <p14:creationId xmlns:p14="http://schemas.microsoft.com/office/powerpoint/2010/main" val="2281310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EF1EA-61B5-4472-315E-1431FFAF8791}"/>
            </a:ext>
          </a:extLst>
        </p:cNvPr>
        <p:cNvGrpSpPr/>
        <p:nvPr/>
      </p:nvGrpSpPr>
      <p:grpSpPr>
        <a:xfrm>
          <a:off x="0" y="0"/>
          <a:ext cx="0" cy="0"/>
          <a:chOff x="0" y="0"/>
          <a:chExt cx="0" cy="0"/>
        </a:xfrm>
      </p:grpSpPr>
      <p:sp>
        <p:nvSpPr>
          <p:cNvPr id="4" name="Freeform 30">
            <a:extLst>
              <a:ext uri="{FF2B5EF4-FFF2-40B4-BE49-F238E27FC236}">
                <a16:creationId xmlns:a16="http://schemas.microsoft.com/office/drawing/2014/main" id="{5031B7E1-65DD-6A55-1E50-D5CDA584DDE6}"/>
              </a:ext>
            </a:extLst>
          </p:cNvPr>
          <p:cNvSpPr>
            <a:spLocks/>
          </p:cNvSpPr>
          <p:nvPr/>
        </p:nvSpPr>
        <p:spPr bwMode="auto">
          <a:xfrm>
            <a:off x="22303" y="44604"/>
            <a:ext cx="12087922" cy="6768790"/>
          </a:xfrm>
          <a:custGeom>
            <a:avLst/>
            <a:gdLst>
              <a:gd name="T0" fmla="*/ 48 w 7542"/>
              <a:gd name="T1" fmla="*/ 2345 h 4195"/>
              <a:gd name="T2" fmla="*/ 48 w 7542"/>
              <a:gd name="T3" fmla="*/ 3693 h 4195"/>
              <a:gd name="T4" fmla="*/ 239 w 7542"/>
              <a:gd name="T5" fmla="*/ 3884 h 4195"/>
              <a:gd name="T6" fmla="*/ 239 w 7542"/>
              <a:gd name="T7" fmla="*/ 4012 h 4195"/>
              <a:gd name="T8" fmla="*/ 374 w 7542"/>
              <a:gd name="T9" fmla="*/ 4012 h 4195"/>
              <a:gd name="T10" fmla="*/ 461 w 7542"/>
              <a:gd name="T11" fmla="*/ 4108 h 4195"/>
              <a:gd name="T12" fmla="*/ 3692 w 7542"/>
              <a:gd name="T13" fmla="*/ 4108 h 4195"/>
              <a:gd name="T14" fmla="*/ 3811 w 7542"/>
              <a:gd name="T15" fmla="*/ 4195 h 4195"/>
              <a:gd name="T16" fmla="*/ 3938 w 7542"/>
              <a:gd name="T17" fmla="*/ 4108 h 4195"/>
              <a:gd name="T18" fmla="*/ 7081 w 7542"/>
              <a:gd name="T19" fmla="*/ 4108 h 4195"/>
              <a:gd name="T20" fmla="*/ 7168 w 7542"/>
              <a:gd name="T21" fmla="*/ 4012 h 4195"/>
              <a:gd name="T22" fmla="*/ 7304 w 7542"/>
              <a:gd name="T23" fmla="*/ 4012 h 4195"/>
              <a:gd name="T24" fmla="*/ 7304 w 7542"/>
              <a:gd name="T25" fmla="*/ 3884 h 4195"/>
              <a:gd name="T26" fmla="*/ 7495 w 7542"/>
              <a:gd name="T27" fmla="*/ 3693 h 4195"/>
              <a:gd name="T28" fmla="*/ 7495 w 7542"/>
              <a:gd name="T29" fmla="*/ 2345 h 4195"/>
              <a:gd name="T30" fmla="*/ 7542 w 7542"/>
              <a:gd name="T31" fmla="*/ 2273 h 4195"/>
              <a:gd name="T32" fmla="*/ 7495 w 7542"/>
              <a:gd name="T33" fmla="*/ 2209 h 4195"/>
              <a:gd name="T34" fmla="*/ 7495 w 7542"/>
              <a:gd name="T35" fmla="*/ 503 h 4195"/>
              <a:gd name="T36" fmla="*/ 7304 w 7542"/>
              <a:gd name="T37" fmla="*/ 311 h 4195"/>
              <a:gd name="T38" fmla="*/ 7304 w 7542"/>
              <a:gd name="T39" fmla="*/ 184 h 4195"/>
              <a:gd name="T40" fmla="*/ 7168 w 7542"/>
              <a:gd name="T41" fmla="*/ 184 h 4195"/>
              <a:gd name="T42" fmla="*/ 7081 w 7542"/>
              <a:gd name="T43" fmla="*/ 88 h 4195"/>
              <a:gd name="T44" fmla="*/ 3938 w 7542"/>
              <a:gd name="T45" fmla="*/ 88 h 4195"/>
              <a:gd name="T46" fmla="*/ 3811 w 7542"/>
              <a:gd name="T47" fmla="*/ 0 h 4195"/>
              <a:gd name="T48" fmla="*/ 3684 w 7542"/>
              <a:gd name="T49" fmla="*/ 88 h 4195"/>
              <a:gd name="T50" fmla="*/ 461 w 7542"/>
              <a:gd name="T51" fmla="*/ 88 h 4195"/>
              <a:gd name="T52" fmla="*/ 374 w 7542"/>
              <a:gd name="T53" fmla="*/ 184 h 4195"/>
              <a:gd name="T54" fmla="*/ 239 w 7542"/>
              <a:gd name="T55" fmla="*/ 184 h 4195"/>
              <a:gd name="T56" fmla="*/ 239 w 7542"/>
              <a:gd name="T57" fmla="*/ 311 h 4195"/>
              <a:gd name="T58" fmla="*/ 48 w 7542"/>
              <a:gd name="T59" fmla="*/ 503 h 4195"/>
              <a:gd name="T60" fmla="*/ 48 w 7542"/>
              <a:gd name="T61" fmla="*/ 2209 h 4195"/>
              <a:gd name="T62" fmla="*/ 0 w 7542"/>
              <a:gd name="T63" fmla="*/ 2273 h 4195"/>
              <a:gd name="T64" fmla="*/ 95 w 7542"/>
              <a:gd name="T65" fmla="*/ 2401 h 4195"/>
              <a:gd name="connsiteX0" fmla="*/ 64 w 10000"/>
              <a:gd name="connsiteY0" fmla="*/ 5590 h 10000"/>
              <a:gd name="connsiteX1" fmla="*/ 64 w 10000"/>
              <a:gd name="connsiteY1" fmla="*/ 8803 h 10000"/>
              <a:gd name="connsiteX2" fmla="*/ 317 w 10000"/>
              <a:gd name="connsiteY2" fmla="*/ 9259 h 10000"/>
              <a:gd name="connsiteX3" fmla="*/ 317 w 10000"/>
              <a:gd name="connsiteY3" fmla="*/ 9564 h 10000"/>
              <a:gd name="connsiteX4" fmla="*/ 496 w 10000"/>
              <a:gd name="connsiteY4" fmla="*/ 9564 h 10000"/>
              <a:gd name="connsiteX5" fmla="*/ 611 w 10000"/>
              <a:gd name="connsiteY5" fmla="*/ 9793 h 10000"/>
              <a:gd name="connsiteX6" fmla="*/ 4895 w 10000"/>
              <a:gd name="connsiteY6" fmla="*/ 9793 h 10000"/>
              <a:gd name="connsiteX7" fmla="*/ 5053 w 10000"/>
              <a:gd name="connsiteY7" fmla="*/ 10000 h 10000"/>
              <a:gd name="connsiteX8" fmla="*/ 5221 w 10000"/>
              <a:gd name="connsiteY8" fmla="*/ 9793 h 10000"/>
              <a:gd name="connsiteX9" fmla="*/ 9389 w 10000"/>
              <a:gd name="connsiteY9" fmla="*/ 9793 h 10000"/>
              <a:gd name="connsiteX10" fmla="*/ 9504 w 10000"/>
              <a:gd name="connsiteY10" fmla="*/ 9564 h 10000"/>
              <a:gd name="connsiteX11" fmla="*/ 9684 w 10000"/>
              <a:gd name="connsiteY11" fmla="*/ 9564 h 10000"/>
              <a:gd name="connsiteX12" fmla="*/ 9684 w 10000"/>
              <a:gd name="connsiteY12" fmla="*/ 9259 h 10000"/>
              <a:gd name="connsiteX13" fmla="*/ 9938 w 10000"/>
              <a:gd name="connsiteY13" fmla="*/ 8803 h 10000"/>
              <a:gd name="connsiteX14" fmla="*/ 9938 w 10000"/>
              <a:gd name="connsiteY14" fmla="*/ 5590 h 10000"/>
              <a:gd name="connsiteX15" fmla="*/ 10000 w 10000"/>
              <a:gd name="connsiteY15" fmla="*/ 5418 h 10000"/>
              <a:gd name="connsiteX16" fmla="*/ 9938 w 10000"/>
              <a:gd name="connsiteY16" fmla="*/ 5266 h 10000"/>
              <a:gd name="connsiteX17" fmla="*/ 9938 w 10000"/>
              <a:gd name="connsiteY17" fmla="*/ 1199 h 10000"/>
              <a:gd name="connsiteX18" fmla="*/ 9684 w 10000"/>
              <a:gd name="connsiteY18" fmla="*/ 741 h 10000"/>
              <a:gd name="connsiteX19" fmla="*/ 9684 w 10000"/>
              <a:gd name="connsiteY19" fmla="*/ 439 h 10000"/>
              <a:gd name="connsiteX20" fmla="*/ 9504 w 10000"/>
              <a:gd name="connsiteY20" fmla="*/ 439 h 10000"/>
              <a:gd name="connsiteX21" fmla="*/ 9389 w 10000"/>
              <a:gd name="connsiteY21" fmla="*/ 210 h 10000"/>
              <a:gd name="connsiteX22" fmla="*/ 5221 w 10000"/>
              <a:gd name="connsiteY22" fmla="*/ 210 h 10000"/>
              <a:gd name="connsiteX23" fmla="*/ 5053 w 10000"/>
              <a:gd name="connsiteY23" fmla="*/ 0 h 10000"/>
              <a:gd name="connsiteX24" fmla="*/ 4885 w 10000"/>
              <a:gd name="connsiteY24" fmla="*/ 210 h 10000"/>
              <a:gd name="connsiteX25" fmla="*/ 611 w 10000"/>
              <a:gd name="connsiteY25" fmla="*/ 210 h 10000"/>
              <a:gd name="connsiteX26" fmla="*/ 496 w 10000"/>
              <a:gd name="connsiteY26" fmla="*/ 439 h 10000"/>
              <a:gd name="connsiteX27" fmla="*/ 317 w 10000"/>
              <a:gd name="connsiteY27" fmla="*/ 439 h 10000"/>
              <a:gd name="connsiteX28" fmla="*/ 317 w 10000"/>
              <a:gd name="connsiteY28" fmla="*/ 741 h 10000"/>
              <a:gd name="connsiteX29" fmla="*/ 64 w 10000"/>
              <a:gd name="connsiteY29" fmla="*/ 1199 h 10000"/>
              <a:gd name="connsiteX30" fmla="*/ 64 w 10000"/>
              <a:gd name="connsiteY30" fmla="*/ 5266 h 10000"/>
              <a:gd name="connsiteX31" fmla="*/ 0 w 10000"/>
              <a:gd name="connsiteY31" fmla="*/ 5418 h 10000"/>
              <a:gd name="connsiteX32" fmla="*/ 70 w 10000"/>
              <a:gd name="connsiteY32" fmla="*/ 560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00" h="10000">
                <a:moveTo>
                  <a:pt x="64" y="5590"/>
                </a:moveTo>
                <a:lnTo>
                  <a:pt x="64" y="8803"/>
                </a:lnTo>
                <a:lnTo>
                  <a:pt x="317" y="9259"/>
                </a:lnTo>
                <a:lnTo>
                  <a:pt x="317" y="9564"/>
                </a:lnTo>
                <a:lnTo>
                  <a:pt x="496" y="9564"/>
                </a:lnTo>
                <a:lnTo>
                  <a:pt x="611" y="9793"/>
                </a:lnTo>
                <a:lnTo>
                  <a:pt x="4895" y="9793"/>
                </a:lnTo>
                <a:lnTo>
                  <a:pt x="5053" y="10000"/>
                </a:lnTo>
                <a:lnTo>
                  <a:pt x="5221" y="9793"/>
                </a:lnTo>
                <a:lnTo>
                  <a:pt x="9389" y="9793"/>
                </a:lnTo>
                <a:lnTo>
                  <a:pt x="9504" y="9564"/>
                </a:lnTo>
                <a:lnTo>
                  <a:pt x="9684" y="9564"/>
                </a:lnTo>
                <a:lnTo>
                  <a:pt x="9684" y="9259"/>
                </a:lnTo>
                <a:lnTo>
                  <a:pt x="9938" y="8803"/>
                </a:lnTo>
                <a:lnTo>
                  <a:pt x="9938" y="5590"/>
                </a:lnTo>
                <a:cubicBezTo>
                  <a:pt x="9959" y="5533"/>
                  <a:pt x="9979" y="5475"/>
                  <a:pt x="10000" y="5418"/>
                </a:cubicBezTo>
                <a:cubicBezTo>
                  <a:pt x="9979" y="5367"/>
                  <a:pt x="9959" y="5317"/>
                  <a:pt x="9938" y="5266"/>
                </a:cubicBezTo>
                <a:lnTo>
                  <a:pt x="9938" y="1199"/>
                </a:lnTo>
                <a:lnTo>
                  <a:pt x="9684" y="741"/>
                </a:lnTo>
                <a:lnTo>
                  <a:pt x="9684" y="439"/>
                </a:lnTo>
                <a:lnTo>
                  <a:pt x="9504" y="439"/>
                </a:lnTo>
                <a:lnTo>
                  <a:pt x="9389" y="210"/>
                </a:lnTo>
                <a:lnTo>
                  <a:pt x="5221" y="210"/>
                </a:lnTo>
                <a:lnTo>
                  <a:pt x="5053" y="0"/>
                </a:lnTo>
                <a:lnTo>
                  <a:pt x="4885" y="210"/>
                </a:lnTo>
                <a:lnTo>
                  <a:pt x="611" y="210"/>
                </a:lnTo>
                <a:lnTo>
                  <a:pt x="496" y="439"/>
                </a:lnTo>
                <a:lnTo>
                  <a:pt x="317" y="439"/>
                </a:lnTo>
                <a:lnTo>
                  <a:pt x="317" y="741"/>
                </a:lnTo>
                <a:cubicBezTo>
                  <a:pt x="233" y="894"/>
                  <a:pt x="148" y="1046"/>
                  <a:pt x="64" y="1199"/>
                </a:cubicBezTo>
                <a:lnTo>
                  <a:pt x="64" y="5266"/>
                </a:lnTo>
                <a:cubicBezTo>
                  <a:pt x="43" y="5317"/>
                  <a:pt x="21" y="5367"/>
                  <a:pt x="0" y="5418"/>
                </a:cubicBezTo>
                <a:cubicBezTo>
                  <a:pt x="42" y="5520"/>
                  <a:pt x="28" y="5502"/>
                  <a:pt x="70" y="5604"/>
                </a:cubicBezTo>
              </a:path>
            </a:pathLst>
          </a:custGeom>
          <a:noFill/>
          <a:ln w="12700" cap="rnd">
            <a:solidFill>
              <a:srgbClr val="1F4E79"/>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4" name="矩形 4">
            <a:extLst>
              <a:ext uri="{FF2B5EF4-FFF2-40B4-BE49-F238E27FC236}">
                <a16:creationId xmlns:a16="http://schemas.microsoft.com/office/drawing/2014/main" id="{9E64CDF0-275D-5D3B-B5C6-A0F2B7386ED9}"/>
              </a:ext>
            </a:extLst>
          </p:cNvPr>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17</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2" name="文本框 1">
            <a:extLst>
              <a:ext uri="{FF2B5EF4-FFF2-40B4-BE49-F238E27FC236}">
                <a16:creationId xmlns:a16="http://schemas.microsoft.com/office/drawing/2014/main" id="{BE3FA8D8-C0DC-362B-624D-8834690BA23C}"/>
              </a:ext>
            </a:extLst>
          </p:cNvPr>
          <p:cNvSpPr txBox="1"/>
          <p:nvPr/>
        </p:nvSpPr>
        <p:spPr>
          <a:xfrm>
            <a:off x="705428" y="322594"/>
            <a:ext cx="10618246" cy="999248"/>
          </a:xfrm>
          <a:prstGeom prst="rect">
            <a:avLst/>
          </a:prstGeom>
          <a:noFill/>
        </p:spPr>
        <p:txBody>
          <a:bodyPr wrap="square">
            <a:spAutoFit/>
          </a:bodyPr>
          <a:lstStyle/>
          <a:p>
            <a:pPr marL="285750" indent="-285750">
              <a:lnSpc>
                <a:spcPts val="2200"/>
              </a:lnSpc>
              <a:spcAft>
                <a:spcPts val="600"/>
              </a:spcAft>
              <a:buFont typeface="Wingdings" panose="05000000000000000000" pitchFamily="2" charset="2"/>
              <a:buChar char="ü"/>
            </a:pPr>
            <a:r>
              <a:rPr lang="en-US" altLang="zh-CN" b="1" dirty="0">
                <a:latin typeface="Times New Roman" panose="02020603050405020304" pitchFamily="18" charset="0"/>
                <a:cs typeface="Times New Roman" panose="02020603050405020304" pitchFamily="18" charset="0"/>
              </a:rPr>
              <a:t>Low‑tech: labor income; medium‑ and high‑tech: capital income of domestic‑funded enterprises</a:t>
            </a:r>
            <a:r>
              <a:rPr lang="zh-CN" altLang="en-US" dirty="0">
                <a:latin typeface="Times New Roman" panose="02020603050405020304" pitchFamily="18" charset="0"/>
                <a:cs typeface="Times New Roman" panose="02020603050405020304" pitchFamily="18" charset="0"/>
              </a:rPr>
              <a:t>；</a:t>
            </a:r>
            <a:endParaRPr lang="en-US" altLang="zh-CN" dirty="0">
              <a:latin typeface="Times New Roman" panose="02020603050405020304" pitchFamily="18" charset="0"/>
              <a:cs typeface="Times New Roman" panose="02020603050405020304" pitchFamily="18" charset="0"/>
            </a:endParaRPr>
          </a:p>
          <a:p>
            <a:pPr marL="285750" indent="-285750">
              <a:lnSpc>
                <a:spcPts val="2200"/>
              </a:lnSpc>
              <a:spcAft>
                <a:spcPts val="600"/>
              </a:spcAft>
              <a:buFont typeface="Wingdings" panose="05000000000000000000" pitchFamily="2" charset="2"/>
              <a:buChar char="ü"/>
            </a:pPr>
            <a:r>
              <a:rPr lang="en-US" altLang="zh-CN" dirty="0">
                <a:latin typeface="Times New Roman" panose="02020603050405020304" pitchFamily="18" charset="0"/>
                <a:cs typeface="Times New Roman" panose="02020603050405020304" pitchFamily="18" charset="0"/>
              </a:rPr>
              <a:t>the RCA indices of capital income from overseas Chinese‑funded enterprises in textiles, electrical equipment and motor vehicle &gt;&gt;1, while in machinery, other transport equipment and pharmaceuticals &lt; 1</a:t>
            </a:r>
          </a:p>
        </p:txBody>
      </p:sp>
      <p:graphicFrame>
        <p:nvGraphicFramePr>
          <p:cNvPr id="3" name="表格 2">
            <a:extLst>
              <a:ext uri="{FF2B5EF4-FFF2-40B4-BE49-F238E27FC236}">
                <a16:creationId xmlns:a16="http://schemas.microsoft.com/office/drawing/2014/main" id="{975319AB-6E13-23FB-3952-C2C046C247E0}"/>
              </a:ext>
            </a:extLst>
          </p:cNvPr>
          <p:cNvGraphicFramePr>
            <a:graphicFrameLocks noGrp="1"/>
          </p:cNvGraphicFramePr>
          <p:nvPr>
            <p:extLst>
              <p:ext uri="{D42A27DB-BD31-4B8C-83A1-F6EECF244321}">
                <p14:modId xmlns:p14="http://schemas.microsoft.com/office/powerpoint/2010/main" val="1608626022"/>
              </p:ext>
            </p:extLst>
          </p:nvPr>
        </p:nvGraphicFramePr>
        <p:xfrm>
          <a:off x="921504" y="1411216"/>
          <a:ext cx="10109857" cy="5164800"/>
        </p:xfrm>
        <a:graphic>
          <a:graphicData uri="http://schemas.openxmlformats.org/drawingml/2006/table">
            <a:tbl>
              <a:tblPr firstRow="1" firstCol="1" bandRow="1">
                <a:tableStyleId>{69012ECD-51FC-41F1-AA8D-1B2483CD663E}</a:tableStyleId>
              </a:tblPr>
              <a:tblGrid>
                <a:gridCol w="4061857">
                  <a:extLst>
                    <a:ext uri="{9D8B030D-6E8A-4147-A177-3AD203B41FA5}">
                      <a16:colId xmlns:a16="http://schemas.microsoft.com/office/drawing/2014/main" val="2997705210"/>
                    </a:ext>
                  </a:extLst>
                </a:gridCol>
                <a:gridCol w="1512000">
                  <a:extLst>
                    <a:ext uri="{9D8B030D-6E8A-4147-A177-3AD203B41FA5}">
                      <a16:colId xmlns:a16="http://schemas.microsoft.com/office/drawing/2014/main" val="1118957895"/>
                    </a:ext>
                  </a:extLst>
                </a:gridCol>
                <a:gridCol w="1512000">
                  <a:extLst>
                    <a:ext uri="{9D8B030D-6E8A-4147-A177-3AD203B41FA5}">
                      <a16:colId xmlns:a16="http://schemas.microsoft.com/office/drawing/2014/main" val="1062284308"/>
                    </a:ext>
                  </a:extLst>
                </a:gridCol>
                <a:gridCol w="1512000">
                  <a:extLst>
                    <a:ext uri="{9D8B030D-6E8A-4147-A177-3AD203B41FA5}">
                      <a16:colId xmlns:a16="http://schemas.microsoft.com/office/drawing/2014/main" val="703744085"/>
                    </a:ext>
                  </a:extLst>
                </a:gridCol>
                <a:gridCol w="1512000">
                  <a:extLst>
                    <a:ext uri="{9D8B030D-6E8A-4147-A177-3AD203B41FA5}">
                      <a16:colId xmlns:a16="http://schemas.microsoft.com/office/drawing/2014/main" val="1943087951"/>
                    </a:ext>
                  </a:extLst>
                </a:gridCol>
              </a:tblGrid>
              <a:tr h="288000">
                <a:tc>
                  <a:txBody>
                    <a:bodyPr/>
                    <a:lstStyle/>
                    <a:p>
                      <a:pPr algn="ctr">
                        <a:buNone/>
                      </a:pPr>
                      <a:r>
                        <a:rPr lang="en-US" sz="1600" kern="0" dirty="0">
                          <a:solidFill>
                            <a:schemeClr val="tx1"/>
                          </a:solidFill>
                          <a:effectLst/>
                        </a:rPr>
                        <a:t>Sector</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solidFill>
                      <a:schemeClr val="accent5">
                        <a:lumMod val="40000"/>
                        <a:lumOff val="60000"/>
                      </a:schemeClr>
                    </a:solidFill>
                  </a:tcPr>
                </a:tc>
                <a:tc>
                  <a:txBody>
                    <a:bodyPr/>
                    <a:lstStyle/>
                    <a:p>
                      <a:pPr algn="ctr">
                        <a:buNone/>
                      </a:pPr>
                      <a:r>
                        <a:rPr lang="en-US" sz="1600" kern="0" dirty="0">
                          <a:solidFill>
                            <a:schemeClr val="tx1"/>
                          </a:solidFill>
                          <a:effectLst/>
                        </a:rPr>
                        <a:t>RCA_FI</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solidFill>
                      <a:schemeClr val="accent5">
                        <a:lumMod val="40000"/>
                        <a:lumOff val="60000"/>
                      </a:schemeClr>
                    </a:solidFill>
                  </a:tcPr>
                </a:tc>
                <a:tc>
                  <a:txBody>
                    <a:bodyPr/>
                    <a:lstStyle/>
                    <a:p>
                      <a:pPr algn="ctr">
                        <a:buNone/>
                      </a:pPr>
                      <a:r>
                        <a:rPr lang="en-US" sz="1600" kern="0" dirty="0">
                          <a:solidFill>
                            <a:schemeClr val="tx1"/>
                          </a:solidFill>
                          <a:effectLst/>
                        </a:rPr>
                        <a:t>RCA_FIL</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solidFill>
                      <a:schemeClr val="accent5">
                        <a:lumMod val="40000"/>
                        <a:lumOff val="60000"/>
                      </a:schemeClr>
                    </a:solidFill>
                  </a:tcPr>
                </a:tc>
                <a:tc>
                  <a:txBody>
                    <a:bodyPr/>
                    <a:lstStyle/>
                    <a:p>
                      <a:pPr algn="ctr">
                        <a:buNone/>
                      </a:pPr>
                      <a:r>
                        <a:rPr lang="en-US" sz="1600" kern="0" dirty="0">
                          <a:solidFill>
                            <a:schemeClr val="tx1"/>
                          </a:solidFill>
                          <a:effectLst/>
                        </a:rPr>
                        <a:t>RCA_FIKD</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solidFill>
                      <a:schemeClr val="accent5">
                        <a:lumMod val="40000"/>
                        <a:lumOff val="60000"/>
                      </a:schemeClr>
                    </a:solidFill>
                  </a:tcPr>
                </a:tc>
                <a:tc>
                  <a:txBody>
                    <a:bodyPr/>
                    <a:lstStyle/>
                    <a:p>
                      <a:pPr algn="ctr">
                        <a:buNone/>
                      </a:pPr>
                      <a:r>
                        <a:rPr lang="en-US" sz="1600" kern="0" dirty="0">
                          <a:solidFill>
                            <a:schemeClr val="tx1"/>
                          </a:solidFill>
                          <a:effectLst/>
                        </a:rPr>
                        <a:t>RCA_FIKDO</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solidFill>
                      <a:schemeClr val="accent5">
                        <a:lumMod val="40000"/>
                        <a:lumOff val="60000"/>
                      </a:schemeClr>
                    </a:solidFill>
                  </a:tcPr>
                </a:tc>
                <a:extLst>
                  <a:ext uri="{0D108BD9-81ED-4DB2-BD59-A6C34878D82A}">
                    <a16:rowId xmlns:a16="http://schemas.microsoft.com/office/drawing/2014/main" val="1785384490"/>
                  </a:ext>
                </a:extLst>
              </a:tr>
              <a:tr h="216000">
                <a:tc>
                  <a:txBody>
                    <a:bodyPr/>
                    <a:lstStyle/>
                    <a:p>
                      <a:pPr algn="just">
                        <a:buNone/>
                      </a:pPr>
                      <a:r>
                        <a:rPr lang="en-US" sz="1600" kern="0" dirty="0">
                          <a:solidFill>
                            <a:schemeClr val="tx1"/>
                          </a:solidFill>
                          <a:effectLst/>
                        </a:rPr>
                        <a:t>Low‑tech</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1.8963</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2.0218</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1.8572</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1.3073</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2721079831"/>
                  </a:ext>
                </a:extLst>
              </a:tr>
              <a:tr h="216000">
                <a:tc>
                  <a:txBody>
                    <a:bodyPr/>
                    <a:lstStyle/>
                    <a:p>
                      <a:pPr indent="133350" algn="just">
                        <a:buNone/>
                      </a:pPr>
                      <a:r>
                        <a:rPr lang="en-US" sz="1600" b="0" kern="0" dirty="0">
                          <a:solidFill>
                            <a:schemeClr val="tx1"/>
                          </a:solidFill>
                          <a:effectLst/>
                        </a:rPr>
                        <a:t> -Textiles</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3.9460</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b="1" kern="0" dirty="0">
                          <a:solidFill>
                            <a:srgbClr val="FF0000"/>
                          </a:solidFill>
                          <a:effectLst/>
                        </a:rPr>
                        <a:t>3.7436</a:t>
                      </a:r>
                      <a:endParaRPr lang="zh-CN" sz="1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3.0767</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b="1" kern="0" dirty="0">
                          <a:solidFill>
                            <a:srgbClr val="FF0000"/>
                          </a:solidFill>
                          <a:effectLst/>
                        </a:rPr>
                        <a:t>3.0211</a:t>
                      </a:r>
                      <a:endParaRPr lang="zh-CN" sz="1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2585142659"/>
                  </a:ext>
                </a:extLst>
              </a:tr>
              <a:tr h="216000">
                <a:tc>
                  <a:txBody>
                    <a:bodyPr/>
                    <a:lstStyle/>
                    <a:p>
                      <a:pPr indent="133350" algn="just">
                        <a:buNone/>
                      </a:pPr>
                      <a:r>
                        <a:rPr lang="en-US" sz="1600" b="0" kern="0" dirty="0">
                          <a:solidFill>
                            <a:schemeClr val="tx1"/>
                          </a:solidFill>
                          <a:effectLst/>
                        </a:rPr>
                        <a:t> -Wood and wood products</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1.5495</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1.1948</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1.6037</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0.7744</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1818332584"/>
                  </a:ext>
                </a:extLst>
              </a:tr>
              <a:tr h="216000">
                <a:tc>
                  <a:txBody>
                    <a:bodyPr/>
                    <a:lstStyle/>
                    <a:p>
                      <a:pPr indent="133350" algn="just">
                        <a:buNone/>
                      </a:pPr>
                      <a:r>
                        <a:rPr lang="en-US" sz="1600" b="0" kern="0" dirty="0">
                          <a:solidFill>
                            <a:schemeClr val="tx1"/>
                          </a:solidFill>
                          <a:effectLst/>
                        </a:rPr>
                        <a:t> -Paper products and printing</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1.4236</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1.1105</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1.6469</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1.0671</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693888079"/>
                  </a:ext>
                </a:extLst>
              </a:tr>
              <a:tr h="216000">
                <a:tc>
                  <a:txBody>
                    <a:bodyPr/>
                    <a:lstStyle/>
                    <a:p>
                      <a:pPr indent="133350" algn="just">
                        <a:buNone/>
                      </a:pPr>
                      <a:r>
                        <a:rPr lang="en-US" sz="1600" b="0" kern="0" dirty="0">
                          <a:solidFill>
                            <a:schemeClr val="tx1"/>
                          </a:solidFill>
                          <a:effectLst/>
                        </a:rPr>
                        <a:t> -Coke and refined petroleum products</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1.2478</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0.8685</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1.3054</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1.4715</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3342381507"/>
                  </a:ext>
                </a:extLst>
              </a:tr>
              <a:tr h="216000">
                <a:tc>
                  <a:txBody>
                    <a:bodyPr/>
                    <a:lstStyle/>
                    <a:p>
                      <a:pPr indent="133350" algn="just">
                        <a:buNone/>
                      </a:pPr>
                      <a:r>
                        <a:rPr lang="en-US" sz="1600" b="0" kern="0" dirty="0">
                          <a:solidFill>
                            <a:schemeClr val="tx1"/>
                          </a:solidFill>
                          <a:effectLst/>
                        </a:rPr>
                        <a:t> -Food products, beverages and tobacco</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0.9473</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0.7841</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1.2549</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1.1455</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1530102777"/>
                  </a:ext>
                </a:extLst>
              </a:tr>
              <a:tr h="216000">
                <a:tc>
                  <a:txBody>
                    <a:bodyPr/>
                    <a:lstStyle/>
                    <a:p>
                      <a:pPr algn="just">
                        <a:buNone/>
                      </a:pPr>
                      <a:r>
                        <a:rPr lang="en-US" sz="1600" kern="0">
                          <a:solidFill>
                            <a:schemeClr val="tx1"/>
                          </a:solidFill>
                          <a:effectLst/>
                        </a:rPr>
                        <a:t>Medium‑tech </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1.7306</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1.2902</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1.9798</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1.3732</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3714221962"/>
                  </a:ext>
                </a:extLst>
              </a:tr>
              <a:tr h="216000">
                <a:tc>
                  <a:txBody>
                    <a:bodyPr/>
                    <a:lstStyle/>
                    <a:p>
                      <a:pPr indent="200025" algn="just">
                        <a:buNone/>
                      </a:pPr>
                      <a:r>
                        <a:rPr lang="en-US" sz="1600" b="0" kern="0" dirty="0">
                          <a:solidFill>
                            <a:schemeClr val="tx1"/>
                          </a:solidFill>
                          <a:effectLst/>
                        </a:rPr>
                        <a:t>-Basic metals</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2.0968</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1.3911</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b="1" kern="0" dirty="0">
                          <a:solidFill>
                            <a:srgbClr val="FF0000"/>
                          </a:solidFill>
                          <a:effectLst/>
                        </a:rPr>
                        <a:t>2.1019</a:t>
                      </a:r>
                      <a:endParaRPr lang="zh-CN" sz="1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1.9848</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2366916313"/>
                  </a:ext>
                </a:extLst>
              </a:tr>
              <a:tr h="216000">
                <a:tc>
                  <a:txBody>
                    <a:bodyPr/>
                    <a:lstStyle/>
                    <a:p>
                      <a:pPr indent="200025" algn="just">
                        <a:buNone/>
                      </a:pPr>
                      <a:r>
                        <a:rPr lang="en-US" sz="1600" b="0" kern="0" dirty="0">
                          <a:solidFill>
                            <a:schemeClr val="tx1"/>
                          </a:solidFill>
                          <a:effectLst/>
                        </a:rPr>
                        <a:t>-Other non-metallic mineral products</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1.9656</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1.7191</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2.7103</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1.5714</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1558184830"/>
                  </a:ext>
                </a:extLst>
              </a:tr>
              <a:tr h="216000">
                <a:tc>
                  <a:txBody>
                    <a:bodyPr/>
                    <a:lstStyle/>
                    <a:p>
                      <a:pPr indent="200025" algn="just">
                        <a:buNone/>
                      </a:pPr>
                      <a:r>
                        <a:rPr lang="en-US" sz="1600" b="0" kern="0" dirty="0">
                          <a:solidFill>
                            <a:schemeClr val="tx1"/>
                          </a:solidFill>
                          <a:effectLst/>
                        </a:rPr>
                        <a:t>-Rubber and plastic products</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1.8017</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1.3869</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2.2175</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1.5289</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3812693043"/>
                  </a:ext>
                </a:extLst>
              </a:tr>
              <a:tr h="216000">
                <a:tc>
                  <a:txBody>
                    <a:bodyPr/>
                    <a:lstStyle/>
                    <a:p>
                      <a:pPr indent="200025" algn="just">
                        <a:buNone/>
                      </a:pPr>
                      <a:r>
                        <a:rPr lang="en-US" sz="1600" b="0" kern="0" dirty="0">
                          <a:solidFill>
                            <a:schemeClr val="tx1"/>
                          </a:solidFill>
                          <a:effectLst/>
                        </a:rPr>
                        <a:t>-Fabricated metal products</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1.4876</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1.0497</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1.7604</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b="0" kern="0" dirty="0">
                          <a:solidFill>
                            <a:schemeClr val="tx1"/>
                          </a:solidFill>
                          <a:effectLst/>
                        </a:rPr>
                        <a:t>0.9270</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3439926223"/>
                  </a:ext>
                </a:extLst>
              </a:tr>
              <a:tr h="216000">
                <a:tc>
                  <a:txBody>
                    <a:bodyPr/>
                    <a:lstStyle/>
                    <a:p>
                      <a:pPr indent="200025" algn="just">
                        <a:buNone/>
                      </a:pPr>
                      <a:r>
                        <a:rPr lang="en-US" sz="1600" b="0" kern="0" dirty="0">
                          <a:solidFill>
                            <a:schemeClr val="tx1"/>
                          </a:solidFill>
                          <a:effectLst/>
                        </a:rPr>
                        <a:t>-Other manufacturing</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1.2657</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1.2246</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1.2924</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b="0" kern="0" dirty="0">
                          <a:solidFill>
                            <a:schemeClr val="tx1"/>
                          </a:solidFill>
                          <a:effectLst/>
                        </a:rPr>
                        <a:t>0.6719</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3056176495"/>
                  </a:ext>
                </a:extLst>
              </a:tr>
              <a:tr h="216000">
                <a:tc>
                  <a:txBody>
                    <a:bodyPr/>
                    <a:lstStyle/>
                    <a:p>
                      <a:pPr algn="just">
                        <a:buNone/>
                      </a:pPr>
                      <a:r>
                        <a:rPr lang="en-US" sz="1600" kern="0">
                          <a:solidFill>
                            <a:schemeClr val="tx1"/>
                          </a:solidFill>
                          <a:effectLst/>
                        </a:rPr>
                        <a:t>High‑tech</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1.3524</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1.3692</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1.7047</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1.0574</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235250881"/>
                  </a:ext>
                </a:extLst>
              </a:tr>
              <a:tr h="216000">
                <a:tc>
                  <a:txBody>
                    <a:bodyPr/>
                    <a:lstStyle/>
                    <a:p>
                      <a:pPr algn="just">
                        <a:buNone/>
                      </a:pPr>
                      <a:r>
                        <a:rPr lang="en-US" sz="1600" b="0" kern="0" dirty="0">
                          <a:solidFill>
                            <a:schemeClr val="tx1"/>
                          </a:solidFill>
                          <a:effectLst/>
                        </a:rPr>
                        <a:t>    -Electrical equipment</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a:solidFill>
                            <a:schemeClr val="tx1"/>
                          </a:solidFill>
                          <a:effectLst/>
                        </a:rPr>
                        <a:t>2.2936</a:t>
                      </a:r>
                      <a:endParaRPr lang="zh-CN" sz="180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1.8089</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2.7553</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b="1" kern="0" dirty="0">
                          <a:solidFill>
                            <a:srgbClr val="FF0000"/>
                          </a:solidFill>
                          <a:effectLst/>
                        </a:rPr>
                        <a:t>2.3232</a:t>
                      </a:r>
                      <a:endParaRPr lang="zh-CN" sz="1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2739172443"/>
                  </a:ext>
                </a:extLst>
              </a:tr>
              <a:tr h="216000">
                <a:tc>
                  <a:txBody>
                    <a:bodyPr/>
                    <a:lstStyle/>
                    <a:p>
                      <a:pPr indent="133350" algn="just">
                        <a:buNone/>
                      </a:pPr>
                      <a:r>
                        <a:rPr lang="en-US" sz="1600" b="0" kern="0" dirty="0">
                          <a:solidFill>
                            <a:schemeClr val="tx1"/>
                          </a:solidFill>
                          <a:effectLst/>
                        </a:rPr>
                        <a:t> -Computer, electronic and optical products</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2.2002</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2.7485</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2.0019</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1.1625</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3008800010"/>
                  </a:ext>
                </a:extLst>
              </a:tr>
              <a:tr h="216000">
                <a:tc>
                  <a:txBody>
                    <a:bodyPr/>
                    <a:lstStyle/>
                    <a:p>
                      <a:pPr indent="133350" algn="just">
                        <a:buNone/>
                      </a:pPr>
                      <a:r>
                        <a:rPr lang="en-US" sz="1600" b="0" kern="0">
                          <a:solidFill>
                            <a:schemeClr val="tx1"/>
                          </a:solidFill>
                          <a:effectLst/>
                        </a:rPr>
                        <a:t> -Chemicals and chemical products</a:t>
                      </a:r>
                      <a:endParaRPr lang="zh-CN" sz="1800" b="0" kern="10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1.4508</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1.0965</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1.8959</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1.2948</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1288405771"/>
                  </a:ext>
                </a:extLst>
              </a:tr>
              <a:tr h="216000">
                <a:tc>
                  <a:txBody>
                    <a:bodyPr/>
                    <a:lstStyle/>
                    <a:p>
                      <a:pPr indent="133350" algn="just">
                        <a:buNone/>
                      </a:pPr>
                      <a:r>
                        <a:rPr lang="en-US" sz="1600" b="0" kern="0" dirty="0">
                          <a:solidFill>
                            <a:schemeClr val="tx1"/>
                          </a:solidFill>
                          <a:effectLst/>
                        </a:rPr>
                        <a:t> -Machinery and equipment</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1.3163</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1.0184</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1.7818</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b="1" kern="0" dirty="0">
                          <a:solidFill>
                            <a:srgbClr val="00B050"/>
                          </a:solidFill>
                          <a:effectLst/>
                        </a:rPr>
                        <a:t>0.8518</a:t>
                      </a:r>
                      <a:endParaRPr lang="zh-CN" sz="1800" b="1" kern="100" dirty="0">
                        <a:solidFill>
                          <a:srgbClr val="00B050"/>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2566951416"/>
                  </a:ext>
                </a:extLst>
              </a:tr>
              <a:tr h="216000">
                <a:tc>
                  <a:txBody>
                    <a:bodyPr/>
                    <a:lstStyle/>
                    <a:p>
                      <a:pPr indent="133350" algn="just">
                        <a:buNone/>
                      </a:pPr>
                      <a:r>
                        <a:rPr lang="en-US" sz="1600" b="0" kern="0" dirty="0">
                          <a:solidFill>
                            <a:schemeClr val="tx1"/>
                          </a:solidFill>
                          <a:effectLst/>
                        </a:rPr>
                        <a:t> -Other transport equipment</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0.6894</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0.5759</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0.7467</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marL="0" algn="ctr" defTabSz="914400" rtl="0" eaLnBrk="1" latinLnBrk="0" hangingPunct="1">
                        <a:buNone/>
                      </a:pPr>
                      <a:r>
                        <a:rPr lang="en-US" sz="1600" b="1" kern="0" dirty="0">
                          <a:solidFill>
                            <a:srgbClr val="00B050"/>
                          </a:solidFill>
                          <a:effectLst/>
                          <a:latin typeface="+mn-lt"/>
                          <a:ea typeface="+mn-ea"/>
                          <a:cs typeface="+mn-cs"/>
                        </a:rPr>
                        <a:t>0.9638</a:t>
                      </a:r>
                      <a:endParaRPr lang="zh-CN" altLang="en-US" sz="1600" b="1" kern="0" dirty="0">
                        <a:solidFill>
                          <a:srgbClr val="00B050"/>
                        </a:solidFill>
                        <a:effectLst/>
                        <a:latin typeface="+mn-lt"/>
                        <a:ea typeface="+mn-ea"/>
                        <a:cs typeface="+mn-cs"/>
                      </a:endParaRPr>
                    </a:p>
                  </a:txBody>
                  <a:tcPr marL="64491" marR="64491" marT="0" marB="0" anchor="ctr"/>
                </a:tc>
                <a:extLst>
                  <a:ext uri="{0D108BD9-81ED-4DB2-BD59-A6C34878D82A}">
                    <a16:rowId xmlns:a16="http://schemas.microsoft.com/office/drawing/2014/main" val="1239153355"/>
                  </a:ext>
                </a:extLst>
              </a:tr>
              <a:tr h="216000">
                <a:tc>
                  <a:txBody>
                    <a:bodyPr/>
                    <a:lstStyle/>
                    <a:p>
                      <a:pPr indent="133350" algn="just">
                        <a:buNone/>
                      </a:pPr>
                      <a:r>
                        <a:rPr lang="en-US" sz="1600" b="0" kern="0" dirty="0">
                          <a:solidFill>
                            <a:schemeClr val="tx1"/>
                          </a:solidFill>
                          <a:effectLst/>
                        </a:rPr>
                        <a:t> -Motor vehicles</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0.4784</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0.2866</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0.7598</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b="1" kern="0" dirty="0">
                          <a:solidFill>
                            <a:srgbClr val="FF0000"/>
                          </a:solidFill>
                          <a:effectLst/>
                        </a:rPr>
                        <a:t>1.0543</a:t>
                      </a:r>
                      <a:endParaRPr lang="zh-CN" sz="1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3199948050"/>
                  </a:ext>
                </a:extLst>
              </a:tr>
              <a:tr h="216000">
                <a:tc>
                  <a:txBody>
                    <a:bodyPr/>
                    <a:lstStyle/>
                    <a:p>
                      <a:pPr indent="133350" algn="just">
                        <a:buNone/>
                      </a:pPr>
                      <a:r>
                        <a:rPr lang="en-US" sz="1600" b="0" kern="0" dirty="0">
                          <a:solidFill>
                            <a:schemeClr val="tx1"/>
                          </a:solidFill>
                          <a:effectLst/>
                        </a:rPr>
                        <a:t> -Pharmaceuticals</a:t>
                      </a:r>
                      <a:endParaRPr lang="zh-CN" sz="1800" b="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0.2724</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0.3484</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kern="0" dirty="0">
                          <a:solidFill>
                            <a:schemeClr val="tx1"/>
                          </a:solidFill>
                          <a:effectLst/>
                        </a:rPr>
                        <a:t>0.4180</a:t>
                      </a:r>
                      <a:endParaRPr lang="zh-CN" sz="180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tc>
                  <a:txBody>
                    <a:bodyPr/>
                    <a:lstStyle/>
                    <a:p>
                      <a:pPr algn="ctr">
                        <a:buNone/>
                      </a:pPr>
                      <a:r>
                        <a:rPr lang="en-US" sz="1600" b="1" kern="0" dirty="0">
                          <a:solidFill>
                            <a:srgbClr val="00B050"/>
                          </a:solidFill>
                          <a:effectLst/>
                        </a:rPr>
                        <a:t>0.4857</a:t>
                      </a:r>
                      <a:endParaRPr lang="zh-CN" sz="1800" b="1" kern="100" dirty="0">
                        <a:solidFill>
                          <a:srgbClr val="00B050"/>
                        </a:solidFill>
                        <a:effectLst/>
                        <a:latin typeface="等线" panose="02010600030101010101" pitchFamily="2" charset="-122"/>
                        <a:ea typeface="等线" panose="02010600030101010101" pitchFamily="2" charset="-122"/>
                        <a:cs typeface="Times New Roman" panose="02020603050405020304" pitchFamily="18" charset="0"/>
                      </a:endParaRPr>
                    </a:p>
                  </a:txBody>
                  <a:tcPr marL="64491" marR="64491" marT="0" marB="0" anchor="ctr"/>
                </a:tc>
                <a:extLst>
                  <a:ext uri="{0D108BD9-81ED-4DB2-BD59-A6C34878D82A}">
                    <a16:rowId xmlns:a16="http://schemas.microsoft.com/office/drawing/2014/main" val="2500868083"/>
                  </a:ext>
                </a:extLst>
              </a:tr>
            </a:tbl>
          </a:graphicData>
        </a:graphic>
      </p:graphicFrame>
    </p:spTree>
    <p:extLst>
      <p:ext uri="{BB962C8B-B14F-4D97-AF65-F5344CB8AC3E}">
        <p14:creationId xmlns:p14="http://schemas.microsoft.com/office/powerpoint/2010/main" val="2638878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522C9-1EE1-ACF7-B539-BD94272261B2}"/>
            </a:ext>
          </a:extLst>
        </p:cNvPr>
        <p:cNvGrpSpPr/>
        <p:nvPr/>
      </p:nvGrpSpPr>
      <p:grpSpPr>
        <a:xfrm>
          <a:off x="0" y="0"/>
          <a:ext cx="0" cy="0"/>
          <a:chOff x="0" y="0"/>
          <a:chExt cx="0" cy="0"/>
        </a:xfrm>
      </p:grpSpPr>
      <p:sp>
        <p:nvSpPr>
          <p:cNvPr id="3" name="文本框 2">
            <a:extLst>
              <a:ext uri="{FF2B5EF4-FFF2-40B4-BE49-F238E27FC236}">
                <a16:creationId xmlns:a16="http://schemas.microsoft.com/office/drawing/2014/main" id="{32C67F60-CF7D-1A97-C779-7FC93BECE8A8}"/>
              </a:ext>
            </a:extLst>
          </p:cNvPr>
          <p:cNvSpPr txBox="1"/>
          <p:nvPr/>
        </p:nvSpPr>
        <p:spPr>
          <a:xfrm>
            <a:off x="962306" y="2023851"/>
            <a:ext cx="10703873" cy="2487412"/>
          </a:xfrm>
          <a:prstGeom prst="rect">
            <a:avLst/>
          </a:prstGeom>
          <a:noFill/>
        </p:spPr>
        <p:txBody>
          <a:bodyPr wrap="square">
            <a:spAutoFit/>
          </a:bodyPr>
          <a:lstStyle/>
          <a:p>
            <a:pPr algn="ctr">
              <a:lnSpc>
                <a:spcPct val="150000"/>
              </a:lnSpc>
            </a:pPr>
            <a:r>
              <a:rPr lang="zh-CN" altLang="en-US" sz="3600" b="1" dirty="0">
                <a:solidFill>
                  <a:srgbClr val="1F4E79"/>
                </a:solidFill>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3600" b="1" dirty="0">
                <a:solidFill>
                  <a:srgbClr val="1F4E79"/>
                </a:solidFill>
                <a:latin typeface="微软雅黑" panose="020B0503020204020204" pitchFamily="34" charset="-122"/>
                <a:ea typeface="微软雅黑" panose="020B0503020204020204" pitchFamily="34" charset="-122"/>
              </a:rPr>
              <a:t>4  The Influence of Different Production Factors on the Changes in RCA of China’s Manufacturing Sectors</a:t>
            </a:r>
            <a:endParaRPr lang="zh-CN" altLang="en-US" sz="3600" b="1" dirty="0">
              <a:solidFill>
                <a:srgbClr val="1F4E79"/>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67377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E9FD7-9916-CCFD-D887-677A80D0AC6B}"/>
            </a:ext>
          </a:extLst>
        </p:cNvPr>
        <p:cNvGrpSpPr/>
        <p:nvPr/>
      </p:nvGrpSpPr>
      <p:grpSpPr>
        <a:xfrm>
          <a:off x="0" y="0"/>
          <a:ext cx="0" cy="0"/>
          <a:chOff x="0" y="0"/>
          <a:chExt cx="0" cy="0"/>
        </a:xfrm>
      </p:grpSpPr>
      <p:sp>
        <p:nvSpPr>
          <p:cNvPr id="4" name="Freeform 30">
            <a:extLst>
              <a:ext uri="{FF2B5EF4-FFF2-40B4-BE49-F238E27FC236}">
                <a16:creationId xmlns:a16="http://schemas.microsoft.com/office/drawing/2014/main" id="{DB4CBACA-5A33-D9DE-72B0-5FEF0A479C8D}"/>
              </a:ext>
            </a:extLst>
          </p:cNvPr>
          <p:cNvSpPr>
            <a:spLocks/>
          </p:cNvSpPr>
          <p:nvPr/>
        </p:nvSpPr>
        <p:spPr bwMode="auto">
          <a:xfrm>
            <a:off x="22303" y="44604"/>
            <a:ext cx="12087922" cy="6768790"/>
          </a:xfrm>
          <a:custGeom>
            <a:avLst/>
            <a:gdLst>
              <a:gd name="T0" fmla="*/ 48 w 7542"/>
              <a:gd name="T1" fmla="*/ 2345 h 4195"/>
              <a:gd name="T2" fmla="*/ 48 w 7542"/>
              <a:gd name="T3" fmla="*/ 3693 h 4195"/>
              <a:gd name="T4" fmla="*/ 239 w 7542"/>
              <a:gd name="T5" fmla="*/ 3884 h 4195"/>
              <a:gd name="T6" fmla="*/ 239 w 7542"/>
              <a:gd name="T7" fmla="*/ 4012 h 4195"/>
              <a:gd name="T8" fmla="*/ 374 w 7542"/>
              <a:gd name="T9" fmla="*/ 4012 h 4195"/>
              <a:gd name="T10" fmla="*/ 461 w 7542"/>
              <a:gd name="T11" fmla="*/ 4108 h 4195"/>
              <a:gd name="T12" fmla="*/ 3692 w 7542"/>
              <a:gd name="T13" fmla="*/ 4108 h 4195"/>
              <a:gd name="T14" fmla="*/ 3811 w 7542"/>
              <a:gd name="T15" fmla="*/ 4195 h 4195"/>
              <a:gd name="T16" fmla="*/ 3938 w 7542"/>
              <a:gd name="T17" fmla="*/ 4108 h 4195"/>
              <a:gd name="T18" fmla="*/ 7081 w 7542"/>
              <a:gd name="T19" fmla="*/ 4108 h 4195"/>
              <a:gd name="T20" fmla="*/ 7168 w 7542"/>
              <a:gd name="T21" fmla="*/ 4012 h 4195"/>
              <a:gd name="T22" fmla="*/ 7304 w 7542"/>
              <a:gd name="T23" fmla="*/ 4012 h 4195"/>
              <a:gd name="T24" fmla="*/ 7304 w 7542"/>
              <a:gd name="T25" fmla="*/ 3884 h 4195"/>
              <a:gd name="T26" fmla="*/ 7495 w 7542"/>
              <a:gd name="T27" fmla="*/ 3693 h 4195"/>
              <a:gd name="T28" fmla="*/ 7495 w 7542"/>
              <a:gd name="T29" fmla="*/ 2345 h 4195"/>
              <a:gd name="T30" fmla="*/ 7542 w 7542"/>
              <a:gd name="T31" fmla="*/ 2273 h 4195"/>
              <a:gd name="T32" fmla="*/ 7495 w 7542"/>
              <a:gd name="T33" fmla="*/ 2209 h 4195"/>
              <a:gd name="T34" fmla="*/ 7495 w 7542"/>
              <a:gd name="T35" fmla="*/ 503 h 4195"/>
              <a:gd name="T36" fmla="*/ 7304 w 7542"/>
              <a:gd name="T37" fmla="*/ 311 h 4195"/>
              <a:gd name="T38" fmla="*/ 7304 w 7542"/>
              <a:gd name="T39" fmla="*/ 184 h 4195"/>
              <a:gd name="T40" fmla="*/ 7168 w 7542"/>
              <a:gd name="T41" fmla="*/ 184 h 4195"/>
              <a:gd name="T42" fmla="*/ 7081 w 7542"/>
              <a:gd name="T43" fmla="*/ 88 h 4195"/>
              <a:gd name="T44" fmla="*/ 3938 w 7542"/>
              <a:gd name="T45" fmla="*/ 88 h 4195"/>
              <a:gd name="T46" fmla="*/ 3811 w 7542"/>
              <a:gd name="T47" fmla="*/ 0 h 4195"/>
              <a:gd name="T48" fmla="*/ 3684 w 7542"/>
              <a:gd name="T49" fmla="*/ 88 h 4195"/>
              <a:gd name="T50" fmla="*/ 461 w 7542"/>
              <a:gd name="T51" fmla="*/ 88 h 4195"/>
              <a:gd name="T52" fmla="*/ 374 w 7542"/>
              <a:gd name="T53" fmla="*/ 184 h 4195"/>
              <a:gd name="T54" fmla="*/ 239 w 7542"/>
              <a:gd name="T55" fmla="*/ 184 h 4195"/>
              <a:gd name="T56" fmla="*/ 239 w 7542"/>
              <a:gd name="T57" fmla="*/ 311 h 4195"/>
              <a:gd name="T58" fmla="*/ 48 w 7542"/>
              <a:gd name="T59" fmla="*/ 503 h 4195"/>
              <a:gd name="T60" fmla="*/ 48 w 7542"/>
              <a:gd name="T61" fmla="*/ 2209 h 4195"/>
              <a:gd name="T62" fmla="*/ 0 w 7542"/>
              <a:gd name="T63" fmla="*/ 2273 h 4195"/>
              <a:gd name="T64" fmla="*/ 95 w 7542"/>
              <a:gd name="T65" fmla="*/ 2401 h 4195"/>
              <a:gd name="connsiteX0" fmla="*/ 64 w 10000"/>
              <a:gd name="connsiteY0" fmla="*/ 5590 h 10000"/>
              <a:gd name="connsiteX1" fmla="*/ 64 w 10000"/>
              <a:gd name="connsiteY1" fmla="*/ 8803 h 10000"/>
              <a:gd name="connsiteX2" fmla="*/ 317 w 10000"/>
              <a:gd name="connsiteY2" fmla="*/ 9259 h 10000"/>
              <a:gd name="connsiteX3" fmla="*/ 317 w 10000"/>
              <a:gd name="connsiteY3" fmla="*/ 9564 h 10000"/>
              <a:gd name="connsiteX4" fmla="*/ 496 w 10000"/>
              <a:gd name="connsiteY4" fmla="*/ 9564 h 10000"/>
              <a:gd name="connsiteX5" fmla="*/ 611 w 10000"/>
              <a:gd name="connsiteY5" fmla="*/ 9793 h 10000"/>
              <a:gd name="connsiteX6" fmla="*/ 4895 w 10000"/>
              <a:gd name="connsiteY6" fmla="*/ 9793 h 10000"/>
              <a:gd name="connsiteX7" fmla="*/ 5053 w 10000"/>
              <a:gd name="connsiteY7" fmla="*/ 10000 h 10000"/>
              <a:gd name="connsiteX8" fmla="*/ 5221 w 10000"/>
              <a:gd name="connsiteY8" fmla="*/ 9793 h 10000"/>
              <a:gd name="connsiteX9" fmla="*/ 9389 w 10000"/>
              <a:gd name="connsiteY9" fmla="*/ 9793 h 10000"/>
              <a:gd name="connsiteX10" fmla="*/ 9504 w 10000"/>
              <a:gd name="connsiteY10" fmla="*/ 9564 h 10000"/>
              <a:gd name="connsiteX11" fmla="*/ 9684 w 10000"/>
              <a:gd name="connsiteY11" fmla="*/ 9564 h 10000"/>
              <a:gd name="connsiteX12" fmla="*/ 9684 w 10000"/>
              <a:gd name="connsiteY12" fmla="*/ 9259 h 10000"/>
              <a:gd name="connsiteX13" fmla="*/ 9938 w 10000"/>
              <a:gd name="connsiteY13" fmla="*/ 8803 h 10000"/>
              <a:gd name="connsiteX14" fmla="*/ 9938 w 10000"/>
              <a:gd name="connsiteY14" fmla="*/ 5590 h 10000"/>
              <a:gd name="connsiteX15" fmla="*/ 10000 w 10000"/>
              <a:gd name="connsiteY15" fmla="*/ 5418 h 10000"/>
              <a:gd name="connsiteX16" fmla="*/ 9938 w 10000"/>
              <a:gd name="connsiteY16" fmla="*/ 5266 h 10000"/>
              <a:gd name="connsiteX17" fmla="*/ 9938 w 10000"/>
              <a:gd name="connsiteY17" fmla="*/ 1199 h 10000"/>
              <a:gd name="connsiteX18" fmla="*/ 9684 w 10000"/>
              <a:gd name="connsiteY18" fmla="*/ 741 h 10000"/>
              <a:gd name="connsiteX19" fmla="*/ 9684 w 10000"/>
              <a:gd name="connsiteY19" fmla="*/ 439 h 10000"/>
              <a:gd name="connsiteX20" fmla="*/ 9504 w 10000"/>
              <a:gd name="connsiteY20" fmla="*/ 439 h 10000"/>
              <a:gd name="connsiteX21" fmla="*/ 9389 w 10000"/>
              <a:gd name="connsiteY21" fmla="*/ 210 h 10000"/>
              <a:gd name="connsiteX22" fmla="*/ 5221 w 10000"/>
              <a:gd name="connsiteY22" fmla="*/ 210 h 10000"/>
              <a:gd name="connsiteX23" fmla="*/ 5053 w 10000"/>
              <a:gd name="connsiteY23" fmla="*/ 0 h 10000"/>
              <a:gd name="connsiteX24" fmla="*/ 4885 w 10000"/>
              <a:gd name="connsiteY24" fmla="*/ 210 h 10000"/>
              <a:gd name="connsiteX25" fmla="*/ 611 w 10000"/>
              <a:gd name="connsiteY25" fmla="*/ 210 h 10000"/>
              <a:gd name="connsiteX26" fmla="*/ 496 w 10000"/>
              <a:gd name="connsiteY26" fmla="*/ 439 h 10000"/>
              <a:gd name="connsiteX27" fmla="*/ 317 w 10000"/>
              <a:gd name="connsiteY27" fmla="*/ 439 h 10000"/>
              <a:gd name="connsiteX28" fmla="*/ 317 w 10000"/>
              <a:gd name="connsiteY28" fmla="*/ 741 h 10000"/>
              <a:gd name="connsiteX29" fmla="*/ 64 w 10000"/>
              <a:gd name="connsiteY29" fmla="*/ 1199 h 10000"/>
              <a:gd name="connsiteX30" fmla="*/ 64 w 10000"/>
              <a:gd name="connsiteY30" fmla="*/ 5266 h 10000"/>
              <a:gd name="connsiteX31" fmla="*/ 0 w 10000"/>
              <a:gd name="connsiteY31" fmla="*/ 5418 h 10000"/>
              <a:gd name="connsiteX32" fmla="*/ 70 w 10000"/>
              <a:gd name="connsiteY32" fmla="*/ 560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00" h="10000">
                <a:moveTo>
                  <a:pt x="64" y="5590"/>
                </a:moveTo>
                <a:lnTo>
                  <a:pt x="64" y="8803"/>
                </a:lnTo>
                <a:lnTo>
                  <a:pt x="317" y="9259"/>
                </a:lnTo>
                <a:lnTo>
                  <a:pt x="317" y="9564"/>
                </a:lnTo>
                <a:lnTo>
                  <a:pt x="496" y="9564"/>
                </a:lnTo>
                <a:lnTo>
                  <a:pt x="611" y="9793"/>
                </a:lnTo>
                <a:lnTo>
                  <a:pt x="4895" y="9793"/>
                </a:lnTo>
                <a:lnTo>
                  <a:pt x="5053" y="10000"/>
                </a:lnTo>
                <a:lnTo>
                  <a:pt x="5221" y="9793"/>
                </a:lnTo>
                <a:lnTo>
                  <a:pt x="9389" y="9793"/>
                </a:lnTo>
                <a:lnTo>
                  <a:pt x="9504" y="9564"/>
                </a:lnTo>
                <a:lnTo>
                  <a:pt x="9684" y="9564"/>
                </a:lnTo>
                <a:lnTo>
                  <a:pt x="9684" y="9259"/>
                </a:lnTo>
                <a:lnTo>
                  <a:pt x="9938" y="8803"/>
                </a:lnTo>
                <a:lnTo>
                  <a:pt x="9938" y="5590"/>
                </a:lnTo>
                <a:cubicBezTo>
                  <a:pt x="9959" y="5533"/>
                  <a:pt x="9979" y="5475"/>
                  <a:pt x="10000" y="5418"/>
                </a:cubicBezTo>
                <a:cubicBezTo>
                  <a:pt x="9979" y="5367"/>
                  <a:pt x="9959" y="5317"/>
                  <a:pt x="9938" y="5266"/>
                </a:cubicBezTo>
                <a:lnTo>
                  <a:pt x="9938" y="1199"/>
                </a:lnTo>
                <a:lnTo>
                  <a:pt x="9684" y="741"/>
                </a:lnTo>
                <a:lnTo>
                  <a:pt x="9684" y="439"/>
                </a:lnTo>
                <a:lnTo>
                  <a:pt x="9504" y="439"/>
                </a:lnTo>
                <a:lnTo>
                  <a:pt x="9389" y="210"/>
                </a:lnTo>
                <a:lnTo>
                  <a:pt x="5221" y="210"/>
                </a:lnTo>
                <a:lnTo>
                  <a:pt x="5053" y="0"/>
                </a:lnTo>
                <a:lnTo>
                  <a:pt x="4885" y="210"/>
                </a:lnTo>
                <a:lnTo>
                  <a:pt x="611" y="210"/>
                </a:lnTo>
                <a:lnTo>
                  <a:pt x="496" y="439"/>
                </a:lnTo>
                <a:lnTo>
                  <a:pt x="317" y="439"/>
                </a:lnTo>
                <a:lnTo>
                  <a:pt x="317" y="741"/>
                </a:lnTo>
                <a:cubicBezTo>
                  <a:pt x="233" y="894"/>
                  <a:pt x="148" y="1046"/>
                  <a:pt x="64" y="1199"/>
                </a:cubicBezTo>
                <a:lnTo>
                  <a:pt x="64" y="5266"/>
                </a:lnTo>
                <a:cubicBezTo>
                  <a:pt x="43" y="5317"/>
                  <a:pt x="21" y="5367"/>
                  <a:pt x="0" y="5418"/>
                </a:cubicBezTo>
                <a:cubicBezTo>
                  <a:pt x="42" y="5520"/>
                  <a:pt x="28" y="5502"/>
                  <a:pt x="70" y="5604"/>
                </a:cubicBezTo>
              </a:path>
            </a:pathLst>
          </a:custGeom>
          <a:noFill/>
          <a:ln w="12700" cap="rnd">
            <a:solidFill>
              <a:srgbClr val="1F4E79"/>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4" name="矩形 4">
            <a:extLst>
              <a:ext uri="{FF2B5EF4-FFF2-40B4-BE49-F238E27FC236}">
                <a16:creationId xmlns:a16="http://schemas.microsoft.com/office/drawing/2014/main" id="{26FAF649-BC20-7440-CE9D-983D2AA5AB5B}"/>
              </a:ext>
            </a:extLst>
          </p:cNvPr>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19</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09C8B5BA-648E-BD30-0A79-B96B216EF93A}"/>
              </a:ext>
            </a:extLst>
          </p:cNvPr>
          <p:cNvSpPr txBox="1"/>
          <p:nvPr/>
        </p:nvSpPr>
        <p:spPr>
          <a:xfrm>
            <a:off x="1113760" y="1053075"/>
            <a:ext cx="9561328" cy="646331"/>
          </a:xfrm>
          <a:prstGeom prst="rect">
            <a:avLst/>
          </a:prstGeom>
          <a:noFill/>
        </p:spPr>
        <p:txBody>
          <a:bodyPr wrap="square">
            <a:spAutoFit/>
          </a:bodyPr>
          <a:lstStyle/>
          <a:p>
            <a:pPr algn="ctr">
              <a:buNone/>
            </a:pPr>
            <a:r>
              <a:rPr lang="en-US" altLang="zh-CN" sz="1800" kern="100" dirty="0">
                <a:effectLst/>
                <a:latin typeface="Times New Roman" panose="02020603050405020304" pitchFamily="18" charset="0"/>
                <a:ea typeface="黑体" panose="02010609060101010101" pitchFamily="49" charset="-122"/>
                <a:cs typeface="Times New Roman" panose="02020603050405020304" pitchFamily="18" charset="0"/>
              </a:rPr>
              <a:t>Table 4 Changes in RCA index of various factors in China's manufacturing sectors from 2000 to 2020 and their impact on the overall variations</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E62D395B-4C45-0184-0F3E-AADAA83E9881}"/>
              </a:ext>
            </a:extLst>
          </p:cNvPr>
          <p:cNvGraphicFramePr>
            <a:graphicFrameLocks noGrp="1"/>
          </p:cNvGraphicFramePr>
          <p:nvPr>
            <p:extLst>
              <p:ext uri="{D42A27DB-BD31-4B8C-83A1-F6EECF244321}">
                <p14:modId xmlns:p14="http://schemas.microsoft.com/office/powerpoint/2010/main" val="3535541957"/>
              </p:ext>
            </p:extLst>
          </p:nvPr>
        </p:nvGraphicFramePr>
        <p:xfrm>
          <a:off x="906870" y="614845"/>
          <a:ext cx="10318785" cy="5608320"/>
        </p:xfrm>
        <a:graphic>
          <a:graphicData uri="http://schemas.openxmlformats.org/drawingml/2006/table">
            <a:tbl>
              <a:tblPr firstRow="1" firstCol="1" bandRow="1">
                <a:tableStyleId>{B301B821-A1FF-4177-AEE7-76D212191A09}</a:tableStyleId>
              </a:tblPr>
              <a:tblGrid>
                <a:gridCol w="3838785">
                  <a:extLst>
                    <a:ext uri="{9D8B030D-6E8A-4147-A177-3AD203B41FA5}">
                      <a16:colId xmlns:a16="http://schemas.microsoft.com/office/drawing/2014/main" val="2491186208"/>
                    </a:ext>
                  </a:extLst>
                </a:gridCol>
                <a:gridCol w="1620000">
                  <a:extLst>
                    <a:ext uri="{9D8B030D-6E8A-4147-A177-3AD203B41FA5}">
                      <a16:colId xmlns:a16="http://schemas.microsoft.com/office/drawing/2014/main" val="2758683079"/>
                    </a:ext>
                  </a:extLst>
                </a:gridCol>
                <a:gridCol w="1620000">
                  <a:extLst>
                    <a:ext uri="{9D8B030D-6E8A-4147-A177-3AD203B41FA5}">
                      <a16:colId xmlns:a16="http://schemas.microsoft.com/office/drawing/2014/main" val="1648607918"/>
                    </a:ext>
                  </a:extLst>
                </a:gridCol>
                <a:gridCol w="1620000">
                  <a:extLst>
                    <a:ext uri="{9D8B030D-6E8A-4147-A177-3AD203B41FA5}">
                      <a16:colId xmlns:a16="http://schemas.microsoft.com/office/drawing/2014/main" val="61127680"/>
                    </a:ext>
                  </a:extLst>
                </a:gridCol>
                <a:gridCol w="1620000">
                  <a:extLst>
                    <a:ext uri="{9D8B030D-6E8A-4147-A177-3AD203B41FA5}">
                      <a16:colId xmlns:a16="http://schemas.microsoft.com/office/drawing/2014/main" val="546480070"/>
                    </a:ext>
                  </a:extLst>
                </a:gridCol>
              </a:tblGrid>
              <a:tr h="468000">
                <a:tc>
                  <a:txBody>
                    <a:bodyPr/>
                    <a:lstStyle/>
                    <a:p>
                      <a:pPr algn="ctr">
                        <a:buNone/>
                      </a:pPr>
                      <a:r>
                        <a:rPr lang="en-US" sz="1600" b="0" kern="0" dirty="0">
                          <a:solidFill>
                            <a:schemeClr val="tx1"/>
                          </a:solidFill>
                          <a:effectLst/>
                          <a:latin typeface="Times New Roman" panose="02020603050405020304" pitchFamily="18" charset="0"/>
                          <a:cs typeface="Times New Roman" panose="02020603050405020304" pitchFamily="18" charset="0"/>
                        </a:rPr>
                        <a:t>Sector</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buNone/>
                      </a:pPr>
                      <a:r>
                        <a:rPr lang="en-US" sz="1600" b="0" kern="0" dirty="0">
                          <a:solidFill>
                            <a:schemeClr val="tx1"/>
                          </a:solidFill>
                          <a:effectLst/>
                          <a:latin typeface="Times New Roman" panose="02020603050405020304" pitchFamily="18" charset="0"/>
                          <a:cs typeface="Times New Roman" panose="02020603050405020304" pitchFamily="18" charset="0"/>
                        </a:rPr>
                        <a:t>Total change of RCA_FI </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buNone/>
                      </a:pPr>
                      <a:r>
                        <a:rPr lang="en-US" sz="1600" b="0" kern="0" dirty="0">
                          <a:solidFill>
                            <a:schemeClr val="tx1"/>
                          </a:solidFill>
                          <a:effectLst/>
                          <a:latin typeface="Times New Roman" panose="02020603050405020304" pitchFamily="18" charset="0"/>
                          <a:cs typeface="Times New Roman" panose="02020603050405020304" pitchFamily="18" charset="0"/>
                        </a:rPr>
                        <a:t>Change of RCA_FIL</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buNone/>
                      </a:pPr>
                      <a:r>
                        <a:rPr lang="en-US" sz="1600" b="0" kern="0" dirty="0">
                          <a:solidFill>
                            <a:schemeClr val="tx1"/>
                          </a:solidFill>
                          <a:effectLst/>
                          <a:latin typeface="Times New Roman" panose="02020603050405020304" pitchFamily="18" charset="0"/>
                          <a:cs typeface="Times New Roman" panose="02020603050405020304" pitchFamily="18" charset="0"/>
                        </a:rPr>
                        <a:t>Change of RCA_FIKD</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buNone/>
                      </a:pPr>
                      <a:r>
                        <a:rPr lang="en-US" sz="1600" b="0" kern="0" dirty="0">
                          <a:solidFill>
                            <a:schemeClr val="tx1"/>
                          </a:solidFill>
                          <a:effectLst/>
                          <a:latin typeface="Times New Roman" panose="02020603050405020304" pitchFamily="18" charset="0"/>
                          <a:cs typeface="Times New Roman" panose="02020603050405020304" pitchFamily="18" charset="0"/>
                        </a:rPr>
                        <a:t>Change of RCA_FIKDO</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solidFill>
                      <a:schemeClr val="accent5">
                        <a:lumMod val="40000"/>
                        <a:lumOff val="60000"/>
                      </a:schemeClr>
                    </a:solidFill>
                  </a:tcPr>
                </a:tc>
                <a:extLst>
                  <a:ext uri="{0D108BD9-81ED-4DB2-BD59-A6C34878D82A}">
                    <a16:rowId xmlns:a16="http://schemas.microsoft.com/office/drawing/2014/main" val="2885051959"/>
                  </a:ext>
                </a:extLst>
              </a:tr>
              <a:tr h="223981">
                <a:tc>
                  <a:txBody>
                    <a:bodyPr/>
                    <a:lstStyle/>
                    <a:p>
                      <a:pPr algn="just">
                        <a:buNone/>
                      </a:pPr>
                      <a:r>
                        <a:rPr lang="en-US" sz="1600" b="1" kern="100">
                          <a:solidFill>
                            <a:schemeClr val="tx1"/>
                          </a:solidFill>
                          <a:effectLst/>
                          <a:latin typeface="Times New Roman" panose="02020603050405020304" pitchFamily="18" charset="0"/>
                          <a:cs typeface="Times New Roman" panose="02020603050405020304" pitchFamily="18" charset="0"/>
                        </a:rPr>
                        <a:t>Manufacturing Sectors</a:t>
                      </a:r>
                      <a:endParaRPr lang="zh-CN" sz="2000" b="1"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0.1954 </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1" kern="100" dirty="0">
                          <a:solidFill>
                            <a:srgbClr val="FF0000"/>
                          </a:solidFill>
                          <a:effectLst/>
                          <a:latin typeface="Times New Roman" panose="02020603050405020304" pitchFamily="18" charset="0"/>
                          <a:cs typeface="Times New Roman" panose="02020603050405020304" pitchFamily="18" charset="0"/>
                        </a:rPr>
                        <a:t>0.2644(18.48)</a:t>
                      </a:r>
                      <a:endParaRPr lang="zh-CN" sz="2000" b="1" kern="100" dirty="0">
                        <a:solidFill>
                          <a:srgbClr val="FF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1" kern="100" dirty="0">
                          <a:solidFill>
                            <a:srgbClr val="FF0000"/>
                          </a:solidFill>
                          <a:effectLst/>
                          <a:latin typeface="Times New Roman" panose="02020603050405020304" pitchFamily="18" charset="0"/>
                          <a:cs typeface="Times New Roman" panose="02020603050405020304" pitchFamily="18" charset="0"/>
                        </a:rPr>
                        <a:t>0.1861(26.88)</a:t>
                      </a:r>
                      <a:endParaRPr lang="zh-CN" sz="2000" b="1" kern="100" dirty="0">
                        <a:solidFill>
                          <a:srgbClr val="FF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1" kern="100" dirty="0">
                          <a:solidFill>
                            <a:srgbClr val="FF0000"/>
                          </a:solidFill>
                          <a:effectLst/>
                          <a:latin typeface="Times New Roman" panose="02020603050405020304" pitchFamily="18" charset="0"/>
                          <a:cs typeface="Times New Roman" panose="02020603050405020304" pitchFamily="18" charset="0"/>
                        </a:rPr>
                        <a:t>0.1158(54.64)</a:t>
                      </a:r>
                      <a:endParaRPr lang="zh-CN" sz="2000" b="1" kern="100" dirty="0">
                        <a:solidFill>
                          <a:srgbClr val="FF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477076445"/>
                  </a:ext>
                </a:extLst>
              </a:tr>
              <a:tr h="223981">
                <a:tc>
                  <a:txBody>
                    <a:bodyPr/>
                    <a:lstStyle/>
                    <a:p>
                      <a:pPr algn="just">
                        <a:buNone/>
                      </a:pPr>
                      <a:r>
                        <a:rPr lang="en-US" sz="1600" b="1" kern="100" dirty="0">
                          <a:solidFill>
                            <a:schemeClr val="tx1"/>
                          </a:solidFill>
                          <a:effectLst/>
                          <a:latin typeface="Times New Roman" panose="02020603050405020304" pitchFamily="18" charset="0"/>
                          <a:cs typeface="Times New Roman" panose="02020603050405020304" pitchFamily="18" charset="0"/>
                        </a:rPr>
                        <a:t>Low‑tech</a:t>
                      </a:r>
                      <a:endParaRPr lang="zh-CN" sz="2000" b="1"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-0.4646 </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1" kern="100" dirty="0">
                          <a:solidFill>
                            <a:srgbClr val="FF0000"/>
                          </a:solidFill>
                          <a:effectLst/>
                          <a:latin typeface="Times New Roman" panose="02020603050405020304" pitchFamily="18" charset="0"/>
                          <a:cs typeface="Times New Roman" panose="02020603050405020304" pitchFamily="18" charset="0"/>
                        </a:rPr>
                        <a:t>-0.3937(51.73)</a:t>
                      </a:r>
                      <a:endParaRPr lang="zh-CN" sz="2000" b="1" kern="100" dirty="0">
                        <a:solidFill>
                          <a:srgbClr val="FF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-0.5172(46.39)</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-0.0390(1.89)</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316592622"/>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-Textiles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-2.1797</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-1.6404(45.45)</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-2.1620(42.70)</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0.6308(11.85)</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474057624"/>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-Wood and wood products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0.4803</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0.4226(31.53)</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0.4631(34.54)</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-0.3678(33.93)</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655208720"/>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-Paper products and printing</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0.6023</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0.4800(33.92)</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0.7016(35.94)</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0.2393(30.15)</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007957015"/>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-Coke and refined petroleum products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-0.0974</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-1.6605(75.83)</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0.1664(60.53)</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-0.0757(-36.36)</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186697857"/>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-Food products, beverages and tobacco</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-0.3204</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-0.2716(48.62)</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-0.7121(44.56)</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-0.0038(6.82)</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913923225"/>
                  </a:ext>
                </a:extLst>
              </a:tr>
              <a:tr h="223981">
                <a:tc>
                  <a:txBody>
                    <a:bodyPr/>
                    <a:lstStyle/>
                    <a:p>
                      <a:pPr algn="just">
                        <a:buNone/>
                      </a:pPr>
                      <a:r>
                        <a:rPr lang="en-US" sz="1600" b="1" kern="100" dirty="0">
                          <a:solidFill>
                            <a:schemeClr val="tx1"/>
                          </a:solidFill>
                          <a:effectLst/>
                          <a:latin typeface="Times New Roman" panose="02020603050405020304" pitchFamily="18" charset="0"/>
                          <a:cs typeface="Times New Roman" panose="02020603050405020304" pitchFamily="18" charset="0"/>
                        </a:rPr>
                        <a:t>Medium‑tech</a:t>
                      </a:r>
                      <a:endParaRPr lang="zh-CN" sz="2000" b="1"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a:solidFill>
                            <a:schemeClr val="tx1"/>
                          </a:solidFill>
                          <a:effectLst/>
                          <a:latin typeface="Times New Roman" panose="02020603050405020304" pitchFamily="18" charset="0"/>
                          <a:cs typeface="Times New Roman" panose="02020603050405020304" pitchFamily="18" charset="0"/>
                        </a:rPr>
                        <a:t>0.4193</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1" kern="100" dirty="0">
                          <a:solidFill>
                            <a:srgbClr val="FF0000"/>
                          </a:solidFill>
                          <a:effectLst/>
                          <a:latin typeface="Times New Roman" panose="02020603050405020304" pitchFamily="18" charset="0"/>
                          <a:cs typeface="Times New Roman" panose="02020603050405020304" pitchFamily="18" charset="0"/>
                        </a:rPr>
                        <a:t>0.1902(29.04)</a:t>
                      </a:r>
                      <a:endParaRPr lang="zh-CN" sz="2000" b="1" kern="100" dirty="0">
                        <a:solidFill>
                          <a:srgbClr val="FF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0.5172(33.08)</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0.1741(37.88)</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533592327"/>
                  </a:ext>
                </a:extLst>
              </a:tr>
              <a:tr h="223981">
                <a:tc>
                  <a:txBody>
                    <a:bodyPr/>
                    <a:lstStyle/>
                    <a:p>
                      <a:pPr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-Basic metals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0.6378</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0.0461(31.36)</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0.8252(34.44)</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-0.0561(34.20)</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492334221"/>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-Other non-metallic mineral products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0.7391</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0.2465(33.10)</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1.2254(35.46)</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0.2299(31.44)</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683395121"/>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-Rubber and plastic products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0.2683</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0.3086(21.90)</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0.0827(28.88)</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0.3948(49.22)</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961261055"/>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-Fabricated metal products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0.6724</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0.4712(34.33)</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0.7372(36.18)</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0.1102(29.48)</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148871649"/>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-Other manufacturing</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-0.2544</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-0.1266(54.2)</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-0.4057(47.84)</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0.1226(-2.03)</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954900134"/>
                  </a:ext>
                </a:extLst>
              </a:tr>
              <a:tr h="223981">
                <a:tc>
                  <a:txBody>
                    <a:bodyPr/>
                    <a:lstStyle/>
                    <a:p>
                      <a:pPr algn="just">
                        <a:buNone/>
                      </a:pPr>
                      <a:r>
                        <a:rPr lang="en-US" sz="1600" b="1" kern="100" dirty="0">
                          <a:solidFill>
                            <a:schemeClr val="tx1"/>
                          </a:solidFill>
                          <a:effectLst/>
                          <a:latin typeface="Times New Roman" panose="02020603050405020304" pitchFamily="18" charset="0"/>
                          <a:cs typeface="Times New Roman" panose="02020603050405020304" pitchFamily="18" charset="0"/>
                        </a:rPr>
                        <a:t>High‑tech</a:t>
                      </a:r>
                      <a:endParaRPr lang="zh-CN" sz="2000" b="1"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0.3651</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1" kern="100" dirty="0">
                          <a:solidFill>
                            <a:srgbClr val="FF0000"/>
                          </a:solidFill>
                          <a:effectLst/>
                          <a:latin typeface="Times New Roman" panose="02020603050405020304" pitchFamily="18" charset="0"/>
                          <a:cs typeface="Times New Roman" panose="02020603050405020304" pitchFamily="18" charset="0"/>
                        </a:rPr>
                        <a:t>0.5184(30.21)</a:t>
                      </a:r>
                      <a:endParaRPr lang="zh-CN" sz="2000" b="1" kern="100" dirty="0">
                        <a:solidFill>
                          <a:srgbClr val="FF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0.3819(33.76)</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0.1403(36.02)</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564651930"/>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-Electrical equipment</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0.737</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0.5728(31.85)</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0.8167(34.72)</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1.1944(33.43)</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553536996"/>
                  </a:ext>
                </a:extLst>
              </a:tr>
              <a:tr h="22976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-Computer, electronic and optical products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0.9239</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1.6256(33.87)</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0.6223(35.91)</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-0.1142(30.22)</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86217465"/>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-Chemicals and chemical products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-0.0064</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-0.3037(667.98)</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0.0485(407.99)</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1" kern="100" dirty="0">
                          <a:solidFill>
                            <a:srgbClr val="FF0000"/>
                          </a:solidFill>
                          <a:effectLst/>
                          <a:latin typeface="Times New Roman" panose="02020603050405020304" pitchFamily="18" charset="0"/>
                          <a:cs typeface="Times New Roman" panose="02020603050405020304" pitchFamily="18" charset="0"/>
                        </a:rPr>
                        <a:t>0.2727(-975.97)</a:t>
                      </a:r>
                      <a:endParaRPr lang="zh-CN" sz="2000" b="1" kern="100" dirty="0">
                        <a:solidFill>
                          <a:srgbClr val="FF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081397206"/>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-Machinery and equipment</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0.5284</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0.4203(33.56)</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a:solidFill>
                            <a:schemeClr val="tx1"/>
                          </a:solidFill>
                          <a:effectLst/>
                          <a:latin typeface="Times New Roman" panose="02020603050405020304" pitchFamily="18" charset="0"/>
                          <a:cs typeface="Times New Roman" panose="02020603050405020304" pitchFamily="18" charset="0"/>
                        </a:rPr>
                        <a:t>0.7299(35.73)</a:t>
                      </a:r>
                      <a:endParaRPr lang="zh-CN" sz="2000" b="0" kern="10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0.0385(30.71)</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89457186"/>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-Other transport equipment</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0.0082</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-0.021(-192.95)</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0.0164(-97.18)</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0.2213(390.13)</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512382161"/>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-Motor vehicles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0.0501</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-0.0627(14.08)</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0.0069(24.30)</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0.3818(61.62)</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949328610"/>
                  </a:ext>
                </a:extLst>
              </a:tr>
              <a:tr h="223981">
                <a:tc>
                  <a:txBody>
                    <a:bodyPr/>
                    <a:lstStyle/>
                    <a:p>
                      <a:pPr indent="57150" algn="just">
                        <a:buNone/>
                      </a:pPr>
                      <a:r>
                        <a:rPr lang="en-US" sz="1600" b="0" kern="100" dirty="0">
                          <a:solidFill>
                            <a:schemeClr val="tx1"/>
                          </a:solidFill>
                          <a:effectLst/>
                          <a:latin typeface="Times New Roman" panose="02020603050405020304" pitchFamily="18" charset="0"/>
                          <a:cs typeface="Times New Roman" panose="02020603050405020304" pitchFamily="18" charset="0"/>
                        </a:rPr>
                        <a:t> -Pharmaceuticals</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marR="88265"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-0.0157</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-0.0547(88.35)</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0" kern="100" dirty="0">
                          <a:solidFill>
                            <a:schemeClr val="tx1"/>
                          </a:solidFill>
                          <a:effectLst/>
                          <a:latin typeface="Times New Roman" panose="02020603050405020304" pitchFamily="18" charset="0"/>
                          <a:cs typeface="Times New Roman" panose="02020603050405020304" pitchFamily="18" charset="0"/>
                        </a:rPr>
                        <a:t>-0.309(67.88)</a:t>
                      </a:r>
                      <a:endParaRPr lang="zh-CN" sz="2000" b="0" kern="100" dirty="0">
                        <a:solidFill>
                          <a:schemeClr val="tx1"/>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r">
                        <a:buNone/>
                      </a:pPr>
                      <a:r>
                        <a:rPr lang="en-US" sz="1600" b="1" kern="100" dirty="0">
                          <a:solidFill>
                            <a:srgbClr val="FF0000"/>
                          </a:solidFill>
                          <a:effectLst/>
                          <a:latin typeface="Times New Roman" panose="02020603050405020304" pitchFamily="18" charset="0"/>
                          <a:cs typeface="Times New Roman" panose="02020603050405020304" pitchFamily="18" charset="0"/>
                        </a:rPr>
                        <a:t>-0.2633(-56.23)</a:t>
                      </a:r>
                      <a:endParaRPr lang="zh-CN" sz="2000" b="1" kern="100" dirty="0">
                        <a:solidFill>
                          <a:srgbClr val="FF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399055513"/>
                  </a:ext>
                </a:extLst>
              </a:tr>
            </a:tbl>
          </a:graphicData>
        </a:graphic>
      </p:graphicFrame>
      <p:sp>
        <p:nvSpPr>
          <p:cNvPr id="9" name="文本框 8">
            <a:extLst>
              <a:ext uri="{FF2B5EF4-FFF2-40B4-BE49-F238E27FC236}">
                <a16:creationId xmlns:a16="http://schemas.microsoft.com/office/drawing/2014/main" id="{66E103C7-5BE8-188B-7E99-024B49413022}"/>
              </a:ext>
            </a:extLst>
          </p:cNvPr>
          <p:cNvSpPr txBox="1"/>
          <p:nvPr/>
        </p:nvSpPr>
        <p:spPr>
          <a:xfrm>
            <a:off x="8064230" y="1384230"/>
            <a:ext cx="3516191" cy="2332946"/>
          </a:xfrm>
          <a:prstGeom prst="rect">
            <a:avLst/>
          </a:prstGeom>
          <a:solidFill>
            <a:schemeClr val="bg2"/>
          </a:solidFill>
          <a:ln>
            <a:solidFill>
              <a:schemeClr val="accent1"/>
            </a:solidFill>
          </a:ln>
        </p:spPr>
        <p:txBody>
          <a:bodyPr wrap="square">
            <a:spAutoFit/>
          </a:bodyPr>
          <a:lstStyle/>
          <a:p>
            <a:pPr marL="285750" indent="-285750" algn="just">
              <a:lnSpc>
                <a:spcPts val="2200"/>
              </a:lnSpc>
              <a:buFont typeface="Wingdings" panose="05000000000000000000" pitchFamily="2" charset="2"/>
              <a:buChar char="ü"/>
            </a:pPr>
            <a:r>
              <a:rPr lang="en-US" altLang="zh-CN" b="1" dirty="0">
                <a:latin typeface="Times New Roman" panose="02020603050405020304" pitchFamily="18" charset="0"/>
                <a:cs typeface="Times New Roman" panose="02020603050405020304" pitchFamily="18" charset="0"/>
              </a:rPr>
              <a:t>The overall rise in the manufacturing RCA index stems from the combined effects of the three production factors. </a:t>
            </a:r>
            <a:r>
              <a:rPr lang="en-US" altLang="zh-CN" dirty="0">
                <a:latin typeface="Times New Roman" panose="02020603050405020304" pitchFamily="18" charset="0"/>
                <a:cs typeface="Times New Roman" panose="02020603050405020304" pitchFamily="18" charset="0"/>
              </a:rPr>
              <a:t>Capital from overseas Chinese‑funded enterprises played an indispensable positive role, contributing 54.64%</a:t>
            </a:r>
            <a:r>
              <a:rPr lang="en-US" altLang="zh-CN" sz="1600" dirty="0">
                <a:latin typeface="Times New Roman" panose="02020603050405020304" pitchFamily="18" charset="0"/>
                <a:cs typeface="Times New Roman" panose="02020603050405020304" pitchFamily="18" charset="0"/>
              </a:rPr>
              <a:t>;</a:t>
            </a:r>
          </a:p>
        </p:txBody>
      </p:sp>
      <p:sp>
        <p:nvSpPr>
          <p:cNvPr id="11" name="文本框 10">
            <a:extLst>
              <a:ext uri="{FF2B5EF4-FFF2-40B4-BE49-F238E27FC236}">
                <a16:creationId xmlns:a16="http://schemas.microsoft.com/office/drawing/2014/main" id="{DDA16CDE-BD38-9C4D-1D59-98E2B58E7567}"/>
              </a:ext>
            </a:extLst>
          </p:cNvPr>
          <p:cNvSpPr txBox="1"/>
          <p:nvPr/>
        </p:nvSpPr>
        <p:spPr>
          <a:xfrm>
            <a:off x="806766" y="6233159"/>
            <a:ext cx="11143971" cy="338554"/>
          </a:xfrm>
          <a:prstGeom prst="rect">
            <a:avLst/>
          </a:prstGeom>
          <a:noFill/>
        </p:spPr>
        <p:txBody>
          <a:bodyPr wrap="square">
            <a:spAutoFit/>
          </a:bodyPr>
          <a:lstStyle/>
          <a:p>
            <a:pPr algn="just">
              <a:spcAft>
                <a:spcPts val="600"/>
              </a:spcAft>
              <a:buNone/>
            </a:pPr>
            <a:r>
              <a:rPr lang="en-US" altLang="zh-CN" sz="1600" kern="100" dirty="0">
                <a:effectLst/>
                <a:latin typeface="Times New Roman" panose="02020603050405020304" pitchFamily="18" charset="0"/>
                <a:ea typeface="宋体" panose="02010600030101010101" pitchFamily="2" charset="-122"/>
                <a:cs typeface="Times New Roman" panose="02020603050405020304" pitchFamily="18" charset="0"/>
              </a:rPr>
              <a:t>Note: The figures in () indicate the contribution (%) of changes in RCA indices driven by each production factor to the total change.</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15" name="文本框 14">
            <a:extLst>
              <a:ext uri="{FF2B5EF4-FFF2-40B4-BE49-F238E27FC236}">
                <a16:creationId xmlns:a16="http://schemas.microsoft.com/office/drawing/2014/main" id="{F9A0F51C-DD53-83A5-6AB2-17B5F2D7BD79}"/>
              </a:ext>
            </a:extLst>
          </p:cNvPr>
          <p:cNvSpPr txBox="1"/>
          <p:nvPr/>
        </p:nvSpPr>
        <p:spPr>
          <a:xfrm>
            <a:off x="611579" y="1737479"/>
            <a:ext cx="5669746" cy="1486561"/>
          </a:xfrm>
          <a:prstGeom prst="rect">
            <a:avLst/>
          </a:prstGeom>
          <a:solidFill>
            <a:schemeClr val="bg2"/>
          </a:solidFill>
          <a:ln>
            <a:solidFill>
              <a:schemeClr val="accent1"/>
            </a:solidFill>
          </a:ln>
        </p:spPr>
        <p:txBody>
          <a:bodyPr wrap="square">
            <a:spAutoFit/>
          </a:bodyPr>
          <a:lstStyle/>
          <a:p>
            <a:pPr marL="285750" indent="-285750" algn="just">
              <a:lnSpc>
                <a:spcPts val="2200"/>
              </a:lnSpc>
              <a:spcAft>
                <a:spcPts val="1800"/>
              </a:spcAft>
              <a:buFont typeface="Wingdings" panose="05000000000000000000" pitchFamily="2" charset="2"/>
              <a:buChar char="ü"/>
            </a:pPr>
            <a:r>
              <a:rPr lang="en-US" altLang="zh-CN" dirty="0">
                <a:latin typeface="Times New Roman" panose="02020603050405020304" pitchFamily="18" charset="0"/>
                <a:cs typeface="Times New Roman" panose="02020603050405020304" pitchFamily="18" charset="0"/>
              </a:rPr>
              <a:t>The declining RCA of labor income in low‑tech manufacturing sectors, together with the rising RCA of labor income in medium‑ and high‑tech manufacturing sectors, jointly reflect </a:t>
            </a:r>
            <a:r>
              <a:rPr lang="en-US" altLang="zh-CN" b="1" dirty="0">
                <a:latin typeface="Times New Roman" panose="02020603050405020304" pitchFamily="18" charset="0"/>
                <a:cs typeface="Times New Roman" panose="02020603050405020304" pitchFamily="18" charset="0"/>
              </a:rPr>
              <a:t>the improvement in the quality of China’s labor force;</a:t>
            </a:r>
            <a:endParaRPr lang="en-US" altLang="zh-CN" sz="1600" dirty="0">
              <a:latin typeface="Times New Roman" panose="02020603050405020304" pitchFamily="18" charset="0"/>
              <a:cs typeface="Times New Roman" panose="02020603050405020304" pitchFamily="18" charset="0"/>
            </a:endParaRPr>
          </a:p>
        </p:txBody>
      </p:sp>
      <p:sp>
        <p:nvSpPr>
          <p:cNvPr id="16" name="文本框 15">
            <a:extLst>
              <a:ext uri="{FF2B5EF4-FFF2-40B4-BE49-F238E27FC236}">
                <a16:creationId xmlns:a16="http://schemas.microsoft.com/office/drawing/2014/main" id="{4BE24318-A884-6847-4866-A683FCE5340B}"/>
              </a:ext>
            </a:extLst>
          </p:cNvPr>
          <p:cNvSpPr txBox="1"/>
          <p:nvPr/>
        </p:nvSpPr>
        <p:spPr>
          <a:xfrm>
            <a:off x="611579" y="3668526"/>
            <a:ext cx="5669746" cy="2332946"/>
          </a:xfrm>
          <a:prstGeom prst="rect">
            <a:avLst/>
          </a:prstGeom>
          <a:solidFill>
            <a:schemeClr val="bg2"/>
          </a:solidFill>
          <a:ln>
            <a:solidFill>
              <a:schemeClr val="accent1"/>
            </a:solidFill>
          </a:ln>
        </p:spPr>
        <p:txBody>
          <a:bodyPr wrap="square">
            <a:spAutoFit/>
          </a:bodyPr>
          <a:lstStyle/>
          <a:p>
            <a:pPr marL="285750" indent="-285750" algn="just">
              <a:lnSpc>
                <a:spcPts val="2200"/>
              </a:lnSpc>
              <a:buFont typeface="Wingdings" panose="05000000000000000000" pitchFamily="2" charset="2"/>
              <a:buChar char="ü"/>
            </a:pPr>
            <a:r>
              <a:rPr lang="en-US" altLang="zh-CN" b="1" dirty="0">
                <a:latin typeface="Times New Roman" panose="02020603050405020304" pitchFamily="18" charset="0"/>
                <a:cs typeface="Times New Roman" panose="02020603050405020304" pitchFamily="18" charset="0"/>
              </a:rPr>
              <a:t>Domestic factors </a:t>
            </a:r>
            <a:r>
              <a:rPr lang="en-US" altLang="zh-CN" dirty="0">
                <a:latin typeface="Times New Roman" panose="02020603050405020304" pitchFamily="18" charset="0"/>
                <a:cs typeface="Times New Roman" panose="02020603050405020304" pitchFamily="18" charset="0"/>
              </a:rPr>
              <a:t>constitute key constraints on the improvement of comparative advantages in low‑ and medium‑tech manufacturing sectors as well as certain high‑tech manufacturing sectors, whereas the competitiveness of </a:t>
            </a:r>
            <a:r>
              <a:rPr lang="en-US" altLang="zh-CN" b="1" dirty="0">
                <a:latin typeface="Times New Roman" panose="02020603050405020304" pitchFamily="18" charset="0"/>
                <a:cs typeface="Times New Roman" panose="02020603050405020304" pitchFamily="18" charset="0"/>
              </a:rPr>
              <a:t>capital factors from overseas Chinese‑funded enterprises </a:t>
            </a:r>
            <a:r>
              <a:rPr lang="en-US" altLang="zh-CN" dirty="0">
                <a:latin typeface="Times New Roman" panose="02020603050405020304" pitchFamily="18" charset="0"/>
                <a:cs typeface="Times New Roman" panose="02020603050405020304" pitchFamily="18" charset="0"/>
              </a:rPr>
              <a:t>is the main factor hindering RCA growth in sectors such as chemicals and pharmaceuticals</a:t>
            </a:r>
            <a:r>
              <a:rPr lang="en-US" altLang="zh-CN"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88232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animBg="1"/>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31D45-742F-7600-E21B-2369B7A910F0}"/>
            </a:ext>
          </a:extLst>
        </p:cNvPr>
        <p:cNvGrpSpPr/>
        <p:nvPr/>
      </p:nvGrpSpPr>
      <p:grpSpPr>
        <a:xfrm>
          <a:off x="0" y="0"/>
          <a:ext cx="0" cy="0"/>
          <a:chOff x="0" y="0"/>
          <a:chExt cx="0" cy="0"/>
        </a:xfrm>
      </p:grpSpPr>
      <p:sp>
        <p:nvSpPr>
          <p:cNvPr id="3" name="文本框 2">
            <a:extLst>
              <a:ext uri="{FF2B5EF4-FFF2-40B4-BE49-F238E27FC236}">
                <a16:creationId xmlns:a16="http://schemas.microsoft.com/office/drawing/2014/main" id="{2FAF93FD-AB23-5851-E600-D0820CD63DFF}"/>
              </a:ext>
            </a:extLst>
          </p:cNvPr>
          <p:cNvSpPr txBox="1"/>
          <p:nvPr/>
        </p:nvSpPr>
        <p:spPr>
          <a:xfrm>
            <a:off x="327293" y="2601765"/>
            <a:ext cx="10703873" cy="906530"/>
          </a:xfrm>
          <a:prstGeom prst="rect">
            <a:avLst/>
          </a:prstGeom>
          <a:noFill/>
        </p:spPr>
        <p:txBody>
          <a:bodyPr wrap="square">
            <a:spAutoFit/>
          </a:bodyPr>
          <a:lstStyle/>
          <a:p>
            <a:pPr algn="ctr" eaLnBrk="1" hangingPunct="1">
              <a:lnSpc>
                <a:spcPct val="150000"/>
              </a:lnSpc>
            </a:pPr>
            <a:r>
              <a:rPr lang="zh-CN" altLang="en-US" sz="4000" b="1" dirty="0">
                <a:solidFill>
                  <a:srgbClr val="1F4E79"/>
                </a:solidFill>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4000" b="1" dirty="0">
                <a:solidFill>
                  <a:srgbClr val="1F4E79"/>
                </a:solidFill>
                <a:latin typeface="微软雅黑" panose="020B0503020204020204" pitchFamily="34" charset="-122"/>
                <a:ea typeface="微软雅黑" panose="020B0503020204020204" pitchFamily="34" charset="-122"/>
              </a:rPr>
              <a:t>1  Introduction</a:t>
            </a:r>
          </a:p>
        </p:txBody>
      </p:sp>
    </p:spTree>
    <p:extLst>
      <p:ext uri="{BB962C8B-B14F-4D97-AF65-F5344CB8AC3E}">
        <p14:creationId xmlns:p14="http://schemas.microsoft.com/office/powerpoint/2010/main" val="548168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8CA3C-8E96-A43C-68AD-C332973F0694}"/>
            </a:ext>
          </a:extLst>
        </p:cNvPr>
        <p:cNvGrpSpPr/>
        <p:nvPr/>
      </p:nvGrpSpPr>
      <p:grpSpPr>
        <a:xfrm>
          <a:off x="0" y="0"/>
          <a:ext cx="0" cy="0"/>
          <a:chOff x="0" y="0"/>
          <a:chExt cx="0" cy="0"/>
        </a:xfrm>
      </p:grpSpPr>
      <p:sp>
        <p:nvSpPr>
          <p:cNvPr id="3" name="文本框 2">
            <a:extLst>
              <a:ext uri="{FF2B5EF4-FFF2-40B4-BE49-F238E27FC236}">
                <a16:creationId xmlns:a16="http://schemas.microsoft.com/office/drawing/2014/main" id="{995EEB6F-EC00-06AF-AD5D-8AC56FB373B6}"/>
              </a:ext>
            </a:extLst>
          </p:cNvPr>
          <p:cNvSpPr txBox="1"/>
          <p:nvPr/>
        </p:nvSpPr>
        <p:spPr>
          <a:xfrm>
            <a:off x="486383" y="2546883"/>
            <a:ext cx="11430000" cy="791114"/>
          </a:xfrm>
          <a:prstGeom prst="rect">
            <a:avLst/>
          </a:prstGeom>
          <a:noFill/>
        </p:spPr>
        <p:txBody>
          <a:bodyPr wrap="square">
            <a:spAutoFit/>
          </a:bodyPr>
          <a:lstStyle/>
          <a:p>
            <a:pPr algn="ctr" eaLnBrk="1" hangingPunct="1">
              <a:lnSpc>
                <a:spcPts val="6000"/>
              </a:lnSpc>
            </a:pPr>
            <a:r>
              <a:rPr lang="zh-CN" altLang="en-US" sz="4000" b="1" dirty="0">
                <a:solidFill>
                  <a:srgbClr val="1F4E79"/>
                </a:solidFill>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4000" b="1" dirty="0">
                <a:solidFill>
                  <a:srgbClr val="1F4E79"/>
                </a:solidFill>
                <a:latin typeface="微软雅黑" panose="020B0503020204020204" pitchFamily="34" charset="-122"/>
                <a:ea typeface="微软雅黑" panose="020B0503020204020204" pitchFamily="34" charset="-122"/>
                <a:cs typeface="Times New Roman" panose="02020603050405020304" pitchFamily="18" charset="0"/>
              </a:rPr>
              <a:t>5</a:t>
            </a:r>
            <a:r>
              <a:rPr lang="en-US" altLang="zh-CN" sz="4000" b="1" dirty="0">
                <a:solidFill>
                  <a:srgbClr val="1F4E79"/>
                </a:solidFill>
                <a:latin typeface="微软雅黑" panose="020B0503020204020204" pitchFamily="34" charset="-122"/>
                <a:ea typeface="微软雅黑" panose="020B0503020204020204" pitchFamily="34" charset="-122"/>
              </a:rPr>
              <a:t> Conclusions and Discussion</a:t>
            </a:r>
            <a:endParaRPr lang="zh-CN" altLang="en-US" sz="4000" b="1" dirty="0">
              <a:solidFill>
                <a:srgbClr val="1F4E79"/>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7121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reeform 30"/>
          <p:cNvSpPr>
            <a:spLocks/>
          </p:cNvSpPr>
          <p:nvPr/>
        </p:nvSpPr>
        <p:spPr bwMode="auto">
          <a:xfrm>
            <a:off x="22303" y="44604"/>
            <a:ext cx="12087922" cy="6768790"/>
          </a:xfrm>
          <a:custGeom>
            <a:avLst/>
            <a:gdLst>
              <a:gd name="T0" fmla="*/ 48 w 7542"/>
              <a:gd name="T1" fmla="*/ 2345 h 4195"/>
              <a:gd name="T2" fmla="*/ 48 w 7542"/>
              <a:gd name="T3" fmla="*/ 3693 h 4195"/>
              <a:gd name="T4" fmla="*/ 239 w 7542"/>
              <a:gd name="T5" fmla="*/ 3884 h 4195"/>
              <a:gd name="T6" fmla="*/ 239 w 7542"/>
              <a:gd name="T7" fmla="*/ 4012 h 4195"/>
              <a:gd name="T8" fmla="*/ 374 w 7542"/>
              <a:gd name="T9" fmla="*/ 4012 h 4195"/>
              <a:gd name="T10" fmla="*/ 461 w 7542"/>
              <a:gd name="T11" fmla="*/ 4108 h 4195"/>
              <a:gd name="T12" fmla="*/ 3692 w 7542"/>
              <a:gd name="T13" fmla="*/ 4108 h 4195"/>
              <a:gd name="T14" fmla="*/ 3811 w 7542"/>
              <a:gd name="T15" fmla="*/ 4195 h 4195"/>
              <a:gd name="T16" fmla="*/ 3938 w 7542"/>
              <a:gd name="T17" fmla="*/ 4108 h 4195"/>
              <a:gd name="T18" fmla="*/ 7081 w 7542"/>
              <a:gd name="T19" fmla="*/ 4108 h 4195"/>
              <a:gd name="T20" fmla="*/ 7168 w 7542"/>
              <a:gd name="T21" fmla="*/ 4012 h 4195"/>
              <a:gd name="T22" fmla="*/ 7304 w 7542"/>
              <a:gd name="T23" fmla="*/ 4012 h 4195"/>
              <a:gd name="T24" fmla="*/ 7304 w 7542"/>
              <a:gd name="T25" fmla="*/ 3884 h 4195"/>
              <a:gd name="T26" fmla="*/ 7495 w 7542"/>
              <a:gd name="T27" fmla="*/ 3693 h 4195"/>
              <a:gd name="T28" fmla="*/ 7495 w 7542"/>
              <a:gd name="T29" fmla="*/ 2345 h 4195"/>
              <a:gd name="T30" fmla="*/ 7542 w 7542"/>
              <a:gd name="T31" fmla="*/ 2273 h 4195"/>
              <a:gd name="T32" fmla="*/ 7495 w 7542"/>
              <a:gd name="T33" fmla="*/ 2209 h 4195"/>
              <a:gd name="T34" fmla="*/ 7495 w 7542"/>
              <a:gd name="T35" fmla="*/ 503 h 4195"/>
              <a:gd name="T36" fmla="*/ 7304 w 7542"/>
              <a:gd name="T37" fmla="*/ 311 h 4195"/>
              <a:gd name="T38" fmla="*/ 7304 w 7542"/>
              <a:gd name="T39" fmla="*/ 184 h 4195"/>
              <a:gd name="T40" fmla="*/ 7168 w 7542"/>
              <a:gd name="T41" fmla="*/ 184 h 4195"/>
              <a:gd name="T42" fmla="*/ 7081 w 7542"/>
              <a:gd name="T43" fmla="*/ 88 h 4195"/>
              <a:gd name="T44" fmla="*/ 3938 w 7542"/>
              <a:gd name="T45" fmla="*/ 88 h 4195"/>
              <a:gd name="T46" fmla="*/ 3811 w 7542"/>
              <a:gd name="T47" fmla="*/ 0 h 4195"/>
              <a:gd name="T48" fmla="*/ 3684 w 7542"/>
              <a:gd name="T49" fmla="*/ 88 h 4195"/>
              <a:gd name="T50" fmla="*/ 461 w 7542"/>
              <a:gd name="T51" fmla="*/ 88 h 4195"/>
              <a:gd name="T52" fmla="*/ 374 w 7542"/>
              <a:gd name="T53" fmla="*/ 184 h 4195"/>
              <a:gd name="T54" fmla="*/ 239 w 7542"/>
              <a:gd name="T55" fmla="*/ 184 h 4195"/>
              <a:gd name="T56" fmla="*/ 239 w 7542"/>
              <a:gd name="T57" fmla="*/ 311 h 4195"/>
              <a:gd name="T58" fmla="*/ 48 w 7542"/>
              <a:gd name="T59" fmla="*/ 503 h 4195"/>
              <a:gd name="T60" fmla="*/ 48 w 7542"/>
              <a:gd name="T61" fmla="*/ 2209 h 4195"/>
              <a:gd name="T62" fmla="*/ 0 w 7542"/>
              <a:gd name="T63" fmla="*/ 2273 h 4195"/>
              <a:gd name="T64" fmla="*/ 95 w 7542"/>
              <a:gd name="T65" fmla="*/ 2401 h 4195"/>
              <a:gd name="connsiteX0" fmla="*/ 64 w 10000"/>
              <a:gd name="connsiteY0" fmla="*/ 5590 h 10000"/>
              <a:gd name="connsiteX1" fmla="*/ 64 w 10000"/>
              <a:gd name="connsiteY1" fmla="*/ 8803 h 10000"/>
              <a:gd name="connsiteX2" fmla="*/ 317 w 10000"/>
              <a:gd name="connsiteY2" fmla="*/ 9259 h 10000"/>
              <a:gd name="connsiteX3" fmla="*/ 317 w 10000"/>
              <a:gd name="connsiteY3" fmla="*/ 9564 h 10000"/>
              <a:gd name="connsiteX4" fmla="*/ 496 w 10000"/>
              <a:gd name="connsiteY4" fmla="*/ 9564 h 10000"/>
              <a:gd name="connsiteX5" fmla="*/ 611 w 10000"/>
              <a:gd name="connsiteY5" fmla="*/ 9793 h 10000"/>
              <a:gd name="connsiteX6" fmla="*/ 4895 w 10000"/>
              <a:gd name="connsiteY6" fmla="*/ 9793 h 10000"/>
              <a:gd name="connsiteX7" fmla="*/ 5053 w 10000"/>
              <a:gd name="connsiteY7" fmla="*/ 10000 h 10000"/>
              <a:gd name="connsiteX8" fmla="*/ 5221 w 10000"/>
              <a:gd name="connsiteY8" fmla="*/ 9793 h 10000"/>
              <a:gd name="connsiteX9" fmla="*/ 9389 w 10000"/>
              <a:gd name="connsiteY9" fmla="*/ 9793 h 10000"/>
              <a:gd name="connsiteX10" fmla="*/ 9504 w 10000"/>
              <a:gd name="connsiteY10" fmla="*/ 9564 h 10000"/>
              <a:gd name="connsiteX11" fmla="*/ 9684 w 10000"/>
              <a:gd name="connsiteY11" fmla="*/ 9564 h 10000"/>
              <a:gd name="connsiteX12" fmla="*/ 9684 w 10000"/>
              <a:gd name="connsiteY12" fmla="*/ 9259 h 10000"/>
              <a:gd name="connsiteX13" fmla="*/ 9938 w 10000"/>
              <a:gd name="connsiteY13" fmla="*/ 8803 h 10000"/>
              <a:gd name="connsiteX14" fmla="*/ 9938 w 10000"/>
              <a:gd name="connsiteY14" fmla="*/ 5590 h 10000"/>
              <a:gd name="connsiteX15" fmla="*/ 10000 w 10000"/>
              <a:gd name="connsiteY15" fmla="*/ 5418 h 10000"/>
              <a:gd name="connsiteX16" fmla="*/ 9938 w 10000"/>
              <a:gd name="connsiteY16" fmla="*/ 5266 h 10000"/>
              <a:gd name="connsiteX17" fmla="*/ 9938 w 10000"/>
              <a:gd name="connsiteY17" fmla="*/ 1199 h 10000"/>
              <a:gd name="connsiteX18" fmla="*/ 9684 w 10000"/>
              <a:gd name="connsiteY18" fmla="*/ 741 h 10000"/>
              <a:gd name="connsiteX19" fmla="*/ 9684 w 10000"/>
              <a:gd name="connsiteY19" fmla="*/ 439 h 10000"/>
              <a:gd name="connsiteX20" fmla="*/ 9504 w 10000"/>
              <a:gd name="connsiteY20" fmla="*/ 439 h 10000"/>
              <a:gd name="connsiteX21" fmla="*/ 9389 w 10000"/>
              <a:gd name="connsiteY21" fmla="*/ 210 h 10000"/>
              <a:gd name="connsiteX22" fmla="*/ 5221 w 10000"/>
              <a:gd name="connsiteY22" fmla="*/ 210 h 10000"/>
              <a:gd name="connsiteX23" fmla="*/ 5053 w 10000"/>
              <a:gd name="connsiteY23" fmla="*/ 0 h 10000"/>
              <a:gd name="connsiteX24" fmla="*/ 4885 w 10000"/>
              <a:gd name="connsiteY24" fmla="*/ 210 h 10000"/>
              <a:gd name="connsiteX25" fmla="*/ 611 w 10000"/>
              <a:gd name="connsiteY25" fmla="*/ 210 h 10000"/>
              <a:gd name="connsiteX26" fmla="*/ 496 w 10000"/>
              <a:gd name="connsiteY26" fmla="*/ 439 h 10000"/>
              <a:gd name="connsiteX27" fmla="*/ 317 w 10000"/>
              <a:gd name="connsiteY27" fmla="*/ 439 h 10000"/>
              <a:gd name="connsiteX28" fmla="*/ 317 w 10000"/>
              <a:gd name="connsiteY28" fmla="*/ 741 h 10000"/>
              <a:gd name="connsiteX29" fmla="*/ 64 w 10000"/>
              <a:gd name="connsiteY29" fmla="*/ 1199 h 10000"/>
              <a:gd name="connsiteX30" fmla="*/ 64 w 10000"/>
              <a:gd name="connsiteY30" fmla="*/ 5266 h 10000"/>
              <a:gd name="connsiteX31" fmla="*/ 0 w 10000"/>
              <a:gd name="connsiteY31" fmla="*/ 5418 h 10000"/>
              <a:gd name="connsiteX32" fmla="*/ 70 w 10000"/>
              <a:gd name="connsiteY32" fmla="*/ 560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00" h="10000">
                <a:moveTo>
                  <a:pt x="64" y="5590"/>
                </a:moveTo>
                <a:lnTo>
                  <a:pt x="64" y="8803"/>
                </a:lnTo>
                <a:lnTo>
                  <a:pt x="317" y="9259"/>
                </a:lnTo>
                <a:lnTo>
                  <a:pt x="317" y="9564"/>
                </a:lnTo>
                <a:lnTo>
                  <a:pt x="496" y="9564"/>
                </a:lnTo>
                <a:lnTo>
                  <a:pt x="611" y="9793"/>
                </a:lnTo>
                <a:lnTo>
                  <a:pt x="4895" y="9793"/>
                </a:lnTo>
                <a:lnTo>
                  <a:pt x="5053" y="10000"/>
                </a:lnTo>
                <a:lnTo>
                  <a:pt x="5221" y="9793"/>
                </a:lnTo>
                <a:lnTo>
                  <a:pt x="9389" y="9793"/>
                </a:lnTo>
                <a:lnTo>
                  <a:pt x="9504" y="9564"/>
                </a:lnTo>
                <a:lnTo>
                  <a:pt x="9684" y="9564"/>
                </a:lnTo>
                <a:lnTo>
                  <a:pt x="9684" y="9259"/>
                </a:lnTo>
                <a:lnTo>
                  <a:pt x="9938" y="8803"/>
                </a:lnTo>
                <a:lnTo>
                  <a:pt x="9938" y="5590"/>
                </a:lnTo>
                <a:cubicBezTo>
                  <a:pt x="9959" y="5533"/>
                  <a:pt x="9979" y="5475"/>
                  <a:pt x="10000" y="5418"/>
                </a:cubicBezTo>
                <a:cubicBezTo>
                  <a:pt x="9979" y="5367"/>
                  <a:pt x="9959" y="5317"/>
                  <a:pt x="9938" y="5266"/>
                </a:cubicBezTo>
                <a:lnTo>
                  <a:pt x="9938" y="1199"/>
                </a:lnTo>
                <a:lnTo>
                  <a:pt x="9684" y="741"/>
                </a:lnTo>
                <a:lnTo>
                  <a:pt x="9684" y="439"/>
                </a:lnTo>
                <a:lnTo>
                  <a:pt x="9504" y="439"/>
                </a:lnTo>
                <a:lnTo>
                  <a:pt x="9389" y="210"/>
                </a:lnTo>
                <a:lnTo>
                  <a:pt x="5221" y="210"/>
                </a:lnTo>
                <a:lnTo>
                  <a:pt x="5053" y="0"/>
                </a:lnTo>
                <a:lnTo>
                  <a:pt x="4885" y="210"/>
                </a:lnTo>
                <a:lnTo>
                  <a:pt x="611" y="210"/>
                </a:lnTo>
                <a:lnTo>
                  <a:pt x="496" y="439"/>
                </a:lnTo>
                <a:lnTo>
                  <a:pt x="317" y="439"/>
                </a:lnTo>
                <a:lnTo>
                  <a:pt x="317" y="741"/>
                </a:lnTo>
                <a:cubicBezTo>
                  <a:pt x="233" y="894"/>
                  <a:pt x="148" y="1046"/>
                  <a:pt x="64" y="1199"/>
                </a:cubicBezTo>
                <a:lnTo>
                  <a:pt x="64" y="5266"/>
                </a:lnTo>
                <a:cubicBezTo>
                  <a:pt x="43" y="5317"/>
                  <a:pt x="21" y="5367"/>
                  <a:pt x="0" y="5418"/>
                </a:cubicBezTo>
                <a:cubicBezTo>
                  <a:pt x="42" y="5520"/>
                  <a:pt x="28" y="5502"/>
                  <a:pt x="70" y="5604"/>
                </a:cubicBezTo>
              </a:path>
            </a:pathLst>
          </a:custGeom>
          <a:noFill/>
          <a:ln w="12700" cap="rnd">
            <a:solidFill>
              <a:srgbClr val="1F4E79"/>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4"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21</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3" name="文本框 2">
            <a:extLst>
              <a:ext uri="{FF2B5EF4-FFF2-40B4-BE49-F238E27FC236}">
                <a16:creationId xmlns:a16="http://schemas.microsoft.com/office/drawing/2014/main" id="{D642CDE0-F712-424B-A483-869BA76A7878}"/>
              </a:ext>
            </a:extLst>
          </p:cNvPr>
          <p:cNvSpPr txBox="1"/>
          <p:nvPr/>
        </p:nvSpPr>
        <p:spPr>
          <a:xfrm>
            <a:off x="564757" y="534992"/>
            <a:ext cx="4991217" cy="461665"/>
          </a:xfrm>
          <a:prstGeom prst="rect">
            <a:avLst/>
          </a:prstGeom>
          <a:noFill/>
        </p:spPr>
        <p:txBody>
          <a:bodyPr wrap="square">
            <a:spAutoFit/>
          </a:bodyPr>
          <a:lstStyle/>
          <a:p>
            <a:pPr algn="just" eaLnBrk="1" hangingPunct="1"/>
            <a:r>
              <a:rPr lang="en-US" altLang="zh-CN" sz="2400" b="1" dirty="0">
                <a:solidFill>
                  <a:srgbClr val="1F4E79"/>
                </a:solidFill>
                <a:latin typeface="微软雅黑" panose="020B0503020204020204" pitchFamily="34" charset="-122"/>
                <a:ea typeface="微软雅黑" panose="020B0503020204020204" pitchFamily="34" charset="-122"/>
              </a:rPr>
              <a:t>Conclusions</a:t>
            </a:r>
            <a:endParaRPr lang="zh-CN" altLang="en-US" sz="2400" b="1" dirty="0">
              <a:solidFill>
                <a:srgbClr val="1F4E79"/>
              </a:solidFill>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2A37002C-6BC4-9968-8CB5-A5130F1E3EF2}"/>
              </a:ext>
            </a:extLst>
          </p:cNvPr>
          <p:cNvSpPr txBox="1"/>
          <p:nvPr/>
        </p:nvSpPr>
        <p:spPr>
          <a:xfrm>
            <a:off x="662530" y="1174454"/>
            <a:ext cx="10504824" cy="4763484"/>
          </a:xfrm>
          <a:prstGeom prst="rect">
            <a:avLst/>
          </a:prstGeom>
          <a:noFill/>
        </p:spPr>
        <p:txBody>
          <a:bodyPr wrap="square">
            <a:spAutoFit/>
          </a:bodyPr>
          <a:lstStyle/>
          <a:p>
            <a:pPr marL="285750" indent="-285750" algn="just">
              <a:lnSpc>
                <a:spcPts val="2600"/>
              </a:lnSpc>
              <a:spcAft>
                <a:spcPts val="1800"/>
              </a:spcAft>
              <a:buFont typeface="Wingdings" panose="05000000000000000000" pitchFamily="2" charset="2"/>
              <a:buChar char="ü"/>
            </a:pPr>
            <a:r>
              <a:rPr lang="en-US" altLang="zh-CN" dirty="0">
                <a:effectLst/>
                <a:latin typeface="Times New Roman" panose="02020603050405020304" pitchFamily="18" charset="0"/>
                <a:ea typeface="宋体" panose="02010600030101010101" pitchFamily="2" charset="-122"/>
                <a:cs typeface="Times New Roman" panose="02020603050405020304" pitchFamily="18" charset="0"/>
              </a:rPr>
              <a:t>Under the traditional value-added measurement framework, the RCA index of China's manufacturing sector, especially that of </a:t>
            </a:r>
            <a:r>
              <a:rPr lang="en-US" altLang="zh-CN" b="1" u="sng" dirty="0">
                <a:effectLst/>
                <a:latin typeface="Times New Roman" panose="02020603050405020304" pitchFamily="18" charset="0"/>
                <a:ea typeface="宋体" panose="02010600030101010101" pitchFamily="2" charset="-122"/>
                <a:cs typeface="Times New Roman" panose="02020603050405020304" pitchFamily="18" charset="0"/>
              </a:rPr>
              <a:t>high-tech manufacturing</a:t>
            </a:r>
            <a:r>
              <a:rPr lang="en-US" altLang="zh-CN" dirty="0">
                <a:effectLst/>
                <a:latin typeface="Times New Roman" panose="02020603050405020304" pitchFamily="18" charset="0"/>
                <a:ea typeface="宋体" panose="02010600030101010101" pitchFamily="2" charset="-122"/>
                <a:cs typeface="Times New Roman" panose="02020603050405020304" pitchFamily="18" charset="0"/>
              </a:rPr>
              <a:t>, is significantly overestimated. </a:t>
            </a:r>
          </a:p>
          <a:p>
            <a:pPr marL="285750" indent="-285750" algn="just">
              <a:lnSpc>
                <a:spcPts val="2600"/>
              </a:lnSpc>
              <a:spcAft>
                <a:spcPts val="1800"/>
              </a:spcAft>
              <a:buFont typeface="Wingdings" panose="05000000000000000000" pitchFamily="2" charset="2"/>
              <a:buChar char="ü"/>
            </a:pPr>
            <a:r>
              <a:rPr lang="en-US" altLang="zh-CN" dirty="0">
                <a:latin typeface="Times New Roman" panose="02020603050405020304" pitchFamily="18" charset="0"/>
                <a:ea typeface="宋体" panose="02010600030101010101" pitchFamily="2" charset="-122"/>
              </a:rPr>
              <a:t>In the terms of factor income, China's </a:t>
            </a:r>
            <a:r>
              <a:rPr lang="en-US" altLang="zh-CN" b="1" u="sng" dirty="0">
                <a:latin typeface="Times New Roman" panose="02020603050405020304" pitchFamily="18" charset="0"/>
                <a:ea typeface="宋体" panose="02010600030101010101" pitchFamily="2" charset="-122"/>
              </a:rPr>
              <a:t>labor-intensive sectors such as the textile</a:t>
            </a:r>
            <a:r>
              <a:rPr lang="en-US" altLang="zh-CN" dirty="0">
                <a:latin typeface="Times New Roman" panose="02020603050405020304" pitchFamily="18" charset="0"/>
                <a:ea typeface="宋体" panose="02010600030101010101" pitchFamily="2" charset="-122"/>
              </a:rPr>
              <a:t>, </a:t>
            </a:r>
            <a:r>
              <a:rPr lang="en-US" altLang="zh-CN" b="1" u="sng" dirty="0">
                <a:latin typeface="Times New Roman" panose="02020603050405020304" pitchFamily="18" charset="0"/>
                <a:ea typeface="宋体" panose="02010600030101010101" pitchFamily="2" charset="-122"/>
              </a:rPr>
              <a:t>upstream resource-based sectors such as basic metals</a:t>
            </a:r>
            <a:r>
              <a:rPr lang="en-US" altLang="zh-CN" dirty="0">
                <a:latin typeface="Times New Roman" panose="02020603050405020304" pitchFamily="18" charset="0"/>
                <a:ea typeface="宋体" panose="02010600030101010101" pitchFamily="2" charset="-122"/>
              </a:rPr>
              <a:t>, and </a:t>
            </a:r>
            <a:r>
              <a:rPr lang="en-US" altLang="zh-CN" b="1" u="sng" dirty="0">
                <a:latin typeface="Times New Roman" panose="02020603050405020304" pitchFamily="18" charset="0"/>
                <a:ea typeface="宋体" panose="02010600030101010101" pitchFamily="2" charset="-122"/>
              </a:rPr>
              <a:t>some technology-intensive sectors such as electrical equipment</a:t>
            </a:r>
            <a:r>
              <a:rPr lang="en-US" altLang="zh-CN" dirty="0">
                <a:latin typeface="Times New Roman" panose="02020603050405020304" pitchFamily="18" charset="0"/>
                <a:ea typeface="宋体" panose="02010600030101010101" pitchFamily="2" charset="-122"/>
              </a:rPr>
              <a:t> possess obvious global competitive advantages. However, core technology and high-tech manufacturing sectors such as transportation equipment and pharmaceutical products still have shortcomings</a:t>
            </a:r>
            <a:r>
              <a:rPr lang="en-US" altLang="zh-CN" dirty="0">
                <a:effectLst/>
                <a:latin typeface="Times New Roman" panose="02020603050405020304" pitchFamily="18" charset="0"/>
                <a:ea typeface="宋体" panose="02010600030101010101" pitchFamily="2" charset="-122"/>
              </a:rPr>
              <a:t>. </a:t>
            </a:r>
          </a:p>
          <a:p>
            <a:pPr marL="285750" indent="-285750" algn="just">
              <a:lnSpc>
                <a:spcPts val="2600"/>
              </a:lnSpc>
              <a:spcAft>
                <a:spcPts val="1800"/>
              </a:spcAft>
              <a:buFont typeface="Wingdings" panose="05000000000000000000" pitchFamily="2" charset="2"/>
              <a:buChar char="ü"/>
            </a:pPr>
            <a:r>
              <a:rPr lang="en-US" altLang="zh-CN" b="1" dirty="0">
                <a:effectLst/>
                <a:latin typeface="Times New Roman" panose="02020603050405020304" pitchFamily="18" charset="0"/>
                <a:ea typeface="宋体" panose="02010600030101010101" pitchFamily="2" charset="-122"/>
              </a:rPr>
              <a:t>The RCA index of labor income has always occupied the first place</a:t>
            </a:r>
            <a:r>
              <a:rPr lang="en-US" altLang="zh-CN" dirty="0">
                <a:effectLst/>
                <a:latin typeface="Times New Roman" panose="02020603050405020304" pitchFamily="18" charset="0"/>
                <a:ea typeface="宋体" panose="02010600030101010101" pitchFamily="2" charset="-122"/>
              </a:rPr>
              <a:t>, and </a:t>
            </a:r>
            <a:r>
              <a:rPr lang="en-US" altLang="zh-CN" b="1" u="sng" dirty="0">
                <a:effectLst/>
                <a:latin typeface="Times New Roman" panose="02020603050405020304" pitchFamily="18" charset="0"/>
                <a:ea typeface="宋体" panose="02010600030101010101" pitchFamily="2" charset="-122"/>
              </a:rPr>
              <a:t>China's outward investment income</a:t>
            </a:r>
            <a:r>
              <a:rPr lang="en-US" altLang="zh-CN" dirty="0">
                <a:effectLst/>
                <a:latin typeface="Times New Roman" panose="02020603050405020304" pitchFamily="18" charset="0"/>
                <a:ea typeface="宋体" panose="02010600030101010101" pitchFamily="2" charset="-122"/>
              </a:rPr>
              <a:t> is gradually becoming an important part of the comparative advantage of manufacturing industry.</a:t>
            </a:r>
          </a:p>
          <a:p>
            <a:pPr marL="285750" indent="-285750" algn="just">
              <a:lnSpc>
                <a:spcPts val="2600"/>
              </a:lnSpc>
              <a:spcAft>
                <a:spcPts val="1800"/>
              </a:spcAft>
              <a:buFont typeface="Wingdings" panose="05000000000000000000" pitchFamily="2" charset="2"/>
              <a:buChar char="ü"/>
            </a:pPr>
            <a:r>
              <a:rPr lang="en-US" altLang="zh-CN" b="1" dirty="0">
                <a:latin typeface="Times New Roman" panose="02020603050405020304" pitchFamily="18" charset="0"/>
                <a:ea typeface="宋体" panose="02010600030101010101" pitchFamily="2" charset="-122"/>
              </a:rPr>
              <a:t>Domestic factors are the key constraints on the improvement of comparative advantages in low‑ and medium‑tech manufacturing sectors as well as certain high‑tech manufacturing sectors</a:t>
            </a:r>
            <a:r>
              <a:rPr lang="en-US" altLang="zh-CN" dirty="0">
                <a:latin typeface="Times New Roman" panose="02020603050405020304" pitchFamily="18" charset="0"/>
                <a:ea typeface="宋体" panose="02010600030101010101" pitchFamily="2" charset="-122"/>
              </a:rPr>
              <a:t>, whereas the competitiveness of capital factors from overseas Chinese‑funded enterprises is the main factor hindering RCA growth in sectors such as chemicals and pharmaceuticals.</a:t>
            </a:r>
          </a:p>
        </p:txBody>
      </p:sp>
    </p:spTree>
    <p:extLst>
      <p:ext uri="{BB962C8B-B14F-4D97-AF65-F5344CB8AC3E}">
        <p14:creationId xmlns:p14="http://schemas.microsoft.com/office/powerpoint/2010/main" val="3471971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reeform 30"/>
          <p:cNvSpPr>
            <a:spLocks/>
          </p:cNvSpPr>
          <p:nvPr/>
        </p:nvSpPr>
        <p:spPr bwMode="auto">
          <a:xfrm>
            <a:off x="22303" y="44604"/>
            <a:ext cx="12087922" cy="6768790"/>
          </a:xfrm>
          <a:custGeom>
            <a:avLst/>
            <a:gdLst>
              <a:gd name="T0" fmla="*/ 48 w 7542"/>
              <a:gd name="T1" fmla="*/ 2345 h 4195"/>
              <a:gd name="T2" fmla="*/ 48 w 7542"/>
              <a:gd name="T3" fmla="*/ 3693 h 4195"/>
              <a:gd name="T4" fmla="*/ 239 w 7542"/>
              <a:gd name="T5" fmla="*/ 3884 h 4195"/>
              <a:gd name="T6" fmla="*/ 239 w 7542"/>
              <a:gd name="T7" fmla="*/ 4012 h 4195"/>
              <a:gd name="T8" fmla="*/ 374 w 7542"/>
              <a:gd name="T9" fmla="*/ 4012 h 4195"/>
              <a:gd name="T10" fmla="*/ 461 w 7542"/>
              <a:gd name="T11" fmla="*/ 4108 h 4195"/>
              <a:gd name="T12" fmla="*/ 3692 w 7542"/>
              <a:gd name="T13" fmla="*/ 4108 h 4195"/>
              <a:gd name="T14" fmla="*/ 3811 w 7542"/>
              <a:gd name="T15" fmla="*/ 4195 h 4195"/>
              <a:gd name="T16" fmla="*/ 3938 w 7542"/>
              <a:gd name="T17" fmla="*/ 4108 h 4195"/>
              <a:gd name="T18" fmla="*/ 7081 w 7542"/>
              <a:gd name="T19" fmla="*/ 4108 h 4195"/>
              <a:gd name="T20" fmla="*/ 7168 w 7542"/>
              <a:gd name="T21" fmla="*/ 4012 h 4195"/>
              <a:gd name="T22" fmla="*/ 7304 w 7542"/>
              <a:gd name="T23" fmla="*/ 4012 h 4195"/>
              <a:gd name="T24" fmla="*/ 7304 w 7542"/>
              <a:gd name="T25" fmla="*/ 3884 h 4195"/>
              <a:gd name="T26" fmla="*/ 7495 w 7542"/>
              <a:gd name="T27" fmla="*/ 3693 h 4195"/>
              <a:gd name="T28" fmla="*/ 7495 w 7542"/>
              <a:gd name="T29" fmla="*/ 2345 h 4195"/>
              <a:gd name="T30" fmla="*/ 7542 w 7542"/>
              <a:gd name="T31" fmla="*/ 2273 h 4195"/>
              <a:gd name="T32" fmla="*/ 7495 w 7542"/>
              <a:gd name="T33" fmla="*/ 2209 h 4195"/>
              <a:gd name="T34" fmla="*/ 7495 w 7542"/>
              <a:gd name="T35" fmla="*/ 503 h 4195"/>
              <a:gd name="T36" fmla="*/ 7304 w 7542"/>
              <a:gd name="T37" fmla="*/ 311 h 4195"/>
              <a:gd name="T38" fmla="*/ 7304 w 7542"/>
              <a:gd name="T39" fmla="*/ 184 h 4195"/>
              <a:gd name="T40" fmla="*/ 7168 w 7542"/>
              <a:gd name="T41" fmla="*/ 184 h 4195"/>
              <a:gd name="T42" fmla="*/ 7081 w 7542"/>
              <a:gd name="T43" fmla="*/ 88 h 4195"/>
              <a:gd name="T44" fmla="*/ 3938 w 7542"/>
              <a:gd name="T45" fmla="*/ 88 h 4195"/>
              <a:gd name="T46" fmla="*/ 3811 w 7542"/>
              <a:gd name="T47" fmla="*/ 0 h 4195"/>
              <a:gd name="T48" fmla="*/ 3684 w 7542"/>
              <a:gd name="T49" fmla="*/ 88 h 4195"/>
              <a:gd name="T50" fmla="*/ 461 w 7542"/>
              <a:gd name="T51" fmla="*/ 88 h 4195"/>
              <a:gd name="T52" fmla="*/ 374 w 7542"/>
              <a:gd name="T53" fmla="*/ 184 h 4195"/>
              <a:gd name="T54" fmla="*/ 239 w 7542"/>
              <a:gd name="T55" fmla="*/ 184 h 4195"/>
              <a:gd name="T56" fmla="*/ 239 w 7542"/>
              <a:gd name="T57" fmla="*/ 311 h 4195"/>
              <a:gd name="T58" fmla="*/ 48 w 7542"/>
              <a:gd name="T59" fmla="*/ 503 h 4195"/>
              <a:gd name="T60" fmla="*/ 48 w 7542"/>
              <a:gd name="T61" fmla="*/ 2209 h 4195"/>
              <a:gd name="T62" fmla="*/ 0 w 7542"/>
              <a:gd name="T63" fmla="*/ 2273 h 4195"/>
              <a:gd name="T64" fmla="*/ 95 w 7542"/>
              <a:gd name="T65" fmla="*/ 2401 h 4195"/>
              <a:gd name="connsiteX0" fmla="*/ 64 w 10000"/>
              <a:gd name="connsiteY0" fmla="*/ 5590 h 10000"/>
              <a:gd name="connsiteX1" fmla="*/ 64 w 10000"/>
              <a:gd name="connsiteY1" fmla="*/ 8803 h 10000"/>
              <a:gd name="connsiteX2" fmla="*/ 317 w 10000"/>
              <a:gd name="connsiteY2" fmla="*/ 9259 h 10000"/>
              <a:gd name="connsiteX3" fmla="*/ 317 w 10000"/>
              <a:gd name="connsiteY3" fmla="*/ 9564 h 10000"/>
              <a:gd name="connsiteX4" fmla="*/ 496 w 10000"/>
              <a:gd name="connsiteY4" fmla="*/ 9564 h 10000"/>
              <a:gd name="connsiteX5" fmla="*/ 611 w 10000"/>
              <a:gd name="connsiteY5" fmla="*/ 9793 h 10000"/>
              <a:gd name="connsiteX6" fmla="*/ 4895 w 10000"/>
              <a:gd name="connsiteY6" fmla="*/ 9793 h 10000"/>
              <a:gd name="connsiteX7" fmla="*/ 5053 w 10000"/>
              <a:gd name="connsiteY7" fmla="*/ 10000 h 10000"/>
              <a:gd name="connsiteX8" fmla="*/ 5221 w 10000"/>
              <a:gd name="connsiteY8" fmla="*/ 9793 h 10000"/>
              <a:gd name="connsiteX9" fmla="*/ 9389 w 10000"/>
              <a:gd name="connsiteY9" fmla="*/ 9793 h 10000"/>
              <a:gd name="connsiteX10" fmla="*/ 9504 w 10000"/>
              <a:gd name="connsiteY10" fmla="*/ 9564 h 10000"/>
              <a:gd name="connsiteX11" fmla="*/ 9684 w 10000"/>
              <a:gd name="connsiteY11" fmla="*/ 9564 h 10000"/>
              <a:gd name="connsiteX12" fmla="*/ 9684 w 10000"/>
              <a:gd name="connsiteY12" fmla="*/ 9259 h 10000"/>
              <a:gd name="connsiteX13" fmla="*/ 9938 w 10000"/>
              <a:gd name="connsiteY13" fmla="*/ 8803 h 10000"/>
              <a:gd name="connsiteX14" fmla="*/ 9938 w 10000"/>
              <a:gd name="connsiteY14" fmla="*/ 5590 h 10000"/>
              <a:gd name="connsiteX15" fmla="*/ 10000 w 10000"/>
              <a:gd name="connsiteY15" fmla="*/ 5418 h 10000"/>
              <a:gd name="connsiteX16" fmla="*/ 9938 w 10000"/>
              <a:gd name="connsiteY16" fmla="*/ 5266 h 10000"/>
              <a:gd name="connsiteX17" fmla="*/ 9938 w 10000"/>
              <a:gd name="connsiteY17" fmla="*/ 1199 h 10000"/>
              <a:gd name="connsiteX18" fmla="*/ 9684 w 10000"/>
              <a:gd name="connsiteY18" fmla="*/ 741 h 10000"/>
              <a:gd name="connsiteX19" fmla="*/ 9684 w 10000"/>
              <a:gd name="connsiteY19" fmla="*/ 439 h 10000"/>
              <a:gd name="connsiteX20" fmla="*/ 9504 w 10000"/>
              <a:gd name="connsiteY20" fmla="*/ 439 h 10000"/>
              <a:gd name="connsiteX21" fmla="*/ 9389 w 10000"/>
              <a:gd name="connsiteY21" fmla="*/ 210 h 10000"/>
              <a:gd name="connsiteX22" fmla="*/ 5221 w 10000"/>
              <a:gd name="connsiteY22" fmla="*/ 210 h 10000"/>
              <a:gd name="connsiteX23" fmla="*/ 5053 w 10000"/>
              <a:gd name="connsiteY23" fmla="*/ 0 h 10000"/>
              <a:gd name="connsiteX24" fmla="*/ 4885 w 10000"/>
              <a:gd name="connsiteY24" fmla="*/ 210 h 10000"/>
              <a:gd name="connsiteX25" fmla="*/ 611 w 10000"/>
              <a:gd name="connsiteY25" fmla="*/ 210 h 10000"/>
              <a:gd name="connsiteX26" fmla="*/ 496 w 10000"/>
              <a:gd name="connsiteY26" fmla="*/ 439 h 10000"/>
              <a:gd name="connsiteX27" fmla="*/ 317 w 10000"/>
              <a:gd name="connsiteY27" fmla="*/ 439 h 10000"/>
              <a:gd name="connsiteX28" fmla="*/ 317 w 10000"/>
              <a:gd name="connsiteY28" fmla="*/ 741 h 10000"/>
              <a:gd name="connsiteX29" fmla="*/ 64 w 10000"/>
              <a:gd name="connsiteY29" fmla="*/ 1199 h 10000"/>
              <a:gd name="connsiteX30" fmla="*/ 64 w 10000"/>
              <a:gd name="connsiteY30" fmla="*/ 5266 h 10000"/>
              <a:gd name="connsiteX31" fmla="*/ 0 w 10000"/>
              <a:gd name="connsiteY31" fmla="*/ 5418 h 10000"/>
              <a:gd name="connsiteX32" fmla="*/ 70 w 10000"/>
              <a:gd name="connsiteY32" fmla="*/ 560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00" h="10000">
                <a:moveTo>
                  <a:pt x="64" y="5590"/>
                </a:moveTo>
                <a:lnTo>
                  <a:pt x="64" y="8803"/>
                </a:lnTo>
                <a:lnTo>
                  <a:pt x="317" y="9259"/>
                </a:lnTo>
                <a:lnTo>
                  <a:pt x="317" y="9564"/>
                </a:lnTo>
                <a:lnTo>
                  <a:pt x="496" y="9564"/>
                </a:lnTo>
                <a:lnTo>
                  <a:pt x="611" y="9793"/>
                </a:lnTo>
                <a:lnTo>
                  <a:pt x="4895" y="9793"/>
                </a:lnTo>
                <a:lnTo>
                  <a:pt x="5053" y="10000"/>
                </a:lnTo>
                <a:lnTo>
                  <a:pt x="5221" y="9793"/>
                </a:lnTo>
                <a:lnTo>
                  <a:pt x="9389" y="9793"/>
                </a:lnTo>
                <a:lnTo>
                  <a:pt x="9504" y="9564"/>
                </a:lnTo>
                <a:lnTo>
                  <a:pt x="9684" y="9564"/>
                </a:lnTo>
                <a:lnTo>
                  <a:pt x="9684" y="9259"/>
                </a:lnTo>
                <a:lnTo>
                  <a:pt x="9938" y="8803"/>
                </a:lnTo>
                <a:lnTo>
                  <a:pt x="9938" y="5590"/>
                </a:lnTo>
                <a:cubicBezTo>
                  <a:pt x="9959" y="5533"/>
                  <a:pt x="9979" y="5475"/>
                  <a:pt x="10000" y="5418"/>
                </a:cubicBezTo>
                <a:cubicBezTo>
                  <a:pt x="9979" y="5367"/>
                  <a:pt x="9959" y="5317"/>
                  <a:pt x="9938" y="5266"/>
                </a:cubicBezTo>
                <a:lnTo>
                  <a:pt x="9938" y="1199"/>
                </a:lnTo>
                <a:lnTo>
                  <a:pt x="9684" y="741"/>
                </a:lnTo>
                <a:lnTo>
                  <a:pt x="9684" y="439"/>
                </a:lnTo>
                <a:lnTo>
                  <a:pt x="9504" y="439"/>
                </a:lnTo>
                <a:lnTo>
                  <a:pt x="9389" y="210"/>
                </a:lnTo>
                <a:lnTo>
                  <a:pt x="5221" y="210"/>
                </a:lnTo>
                <a:lnTo>
                  <a:pt x="5053" y="0"/>
                </a:lnTo>
                <a:lnTo>
                  <a:pt x="4885" y="210"/>
                </a:lnTo>
                <a:lnTo>
                  <a:pt x="611" y="210"/>
                </a:lnTo>
                <a:lnTo>
                  <a:pt x="496" y="439"/>
                </a:lnTo>
                <a:lnTo>
                  <a:pt x="317" y="439"/>
                </a:lnTo>
                <a:lnTo>
                  <a:pt x="317" y="741"/>
                </a:lnTo>
                <a:cubicBezTo>
                  <a:pt x="233" y="894"/>
                  <a:pt x="148" y="1046"/>
                  <a:pt x="64" y="1199"/>
                </a:cubicBezTo>
                <a:lnTo>
                  <a:pt x="64" y="5266"/>
                </a:lnTo>
                <a:cubicBezTo>
                  <a:pt x="43" y="5317"/>
                  <a:pt x="21" y="5367"/>
                  <a:pt x="0" y="5418"/>
                </a:cubicBezTo>
                <a:cubicBezTo>
                  <a:pt x="42" y="5520"/>
                  <a:pt x="28" y="5502"/>
                  <a:pt x="70" y="5604"/>
                </a:cubicBezTo>
              </a:path>
            </a:pathLst>
          </a:custGeom>
          <a:noFill/>
          <a:ln w="12700" cap="rnd">
            <a:solidFill>
              <a:srgbClr val="1F4E79"/>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4"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22</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13" name="文本框 12">
            <a:extLst>
              <a:ext uri="{FF2B5EF4-FFF2-40B4-BE49-F238E27FC236}">
                <a16:creationId xmlns:a16="http://schemas.microsoft.com/office/drawing/2014/main" id="{EEBC367C-2EC3-4E07-AF09-421ED4AA5CEF}"/>
              </a:ext>
            </a:extLst>
          </p:cNvPr>
          <p:cNvSpPr txBox="1"/>
          <p:nvPr/>
        </p:nvSpPr>
        <p:spPr>
          <a:xfrm>
            <a:off x="1184529" y="1526464"/>
            <a:ext cx="9583807" cy="4243726"/>
          </a:xfrm>
          <a:prstGeom prst="rect">
            <a:avLst/>
          </a:prstGeom>
          <a:noFill/>
        </p:spPr>
        <p:txBody>
          <a:bodyPr wrap="square">
            <a:spAutoFit/>
          </a:bodyPr>
          <a:lstStyle/>
          <a:p>
            <a:pPr marL="342900" indent="-342900" algn="just">
              <a:lnSpc>
                <a:spcPct val="150000"/>
              </a:lnSpc>
              <a:spcBef>
                <a:spcPts val="600"/>
              </a:spcBef>
              <a:spcAft>
                <a:spcPts val="1200"/>
              </a:spcAft>
              <a:buFont typeface="+mj-lt"/>
              <a:buAutoNum type="alphaLcParenR"/>
            </a:pPr>
            <a:r>
              <a:rPr lang="en-US" altLang="zh-CN" dirty="0">
                <a:latin typeface="Times New Roman" panose="02020603050405020304" pitchFamily="18" charset="0"/>
                <a:cs typeface="Times New Roman" panose="02020603050405020304" pitchFamily="18" charset="0"/>
              </a:rPr>
              <a:t>Against the backdrop of large‑scale GVC restructuring, to upgrade toward high‑end GVC segments and escape low‑end lock‑in, China needs to adopt appropriate restructuring pathways;</a:t>
            </a:r>
          </a:p>
          <a:p>
            <a:pPr marL="342900" indent="-342900" algn="just">
              <a:lnSpc>
                <a:spcPct val="150000"/>
              </a:lnSpc>
              <a:spcBef>
                <a:spcPts val="600"/>
              </a:spcBef>
              <a:spcAft>
                <a:spcPts val="1200"/>
              </a:spcAft>
              <a:buFont typeface="+mj-lt"/>
              <a:buAutoNum type="alphaLcParenR"/>
            </a:pPr>
            <a:r>
              <a:rPr lang="en-US" altLang="zh-CN" dirty="0">
                <a:latin typeface="Times New Roman" panose="02020603050405020304" pitchFamily="18" charset="0"/>
                <a:cs typeface="Times New Roman" panose="02020603050405020304" pitchFamily="18" charset="0"/>
              </a:rPr>
              <a:t>It should gradually shift from cost advantages built on primary production factors such as low‑cost labor to technological advantages driven by advanced factors including digital technologies, so as to foster core industrial competitiveness and gain leading positions in manufacturing value chains;</a:t>
            </a:r>
          </a:p>
          <a:p>
            <a:pPr marL="342900" indent="-342900" algn="just">
              <a:lnSpc>
                <a:spcPct val="150000"/>
              </a:lnSpc>
              <a:spcBef>
                <a:spcPts val="600"/>
              </a:spcBef>
              <a:spcAft>
                <a:spcPts val="1200"/>
              </a:spcAft>
              <a:buFont typeface="+mj-lt"/>
              <a:buAutoNum type="alphaLcParenR"/>
            </a:pPr>
            <a:r>
              <a:rPr lang="en-US" altLang="zh-CN" dirty="0">
                <a:latin typeface="Times New Roman" panose="02020603050405020304" pitchFamily="18" charset="0"/>
                <a:cs typeface="Times New Roman" panose="02020603050405020304" pitchFamily="18" charset="0"/>
              </a:rPr>
              <a:t>Emerging risks including outward relocation of foreign capital and diminishing labor advantages have limited the improvement of domestic production‑factor strengths. Global expansion of indigenous Chinese enterprises may become a crucial direction for enhancing manufacturing comparative advantages in the future.</a:t>
            </a:r>
            <a:endParaRPr lang="zh-CN" altLang="en-US" dirty="0">
              <a:latin typeface="Times New Roman" panose="02020603050405020304" pitchFamily="18" charset="0"/>
              <a:cs typeface="Times New Roman" panose="02020603050405020304" pitchFamily="18" charset="0"/>
            </a:endParaRPr>
          </a:p>
        </p:txBody>
      </p:sp>
      <p:sp>
        <p:nvSpPr>
          <p:cNvPr id="3" name="文本框 2">
            <a:extLst>
              <a:ext uri="{FF2B5EF4-FFF2-40B4-BE49-F238E27FC236}">
                <a16:creationId xmlns:a16="http://schemas.microsoft.com/office/drawing/2014/main" id="{D642CDE0-F712-424B-A483-869BA76A7878}"/>
              </a:ext>
            </a:extLst>
          </p:cNvPr>
          <p:cNvSpPr txBox="1"/>
          <p:nvPr/>
        </p:nvSpPr>
        <p:spPr>
          <a:xfrm>
            <a:off x="564757" y="496080"/>
            <a:ext cx="4991217" cy="461665"/>
          </a:xfrm>
          <a:prstGeom prst="rect">
            <a:avLst/>
          </a:prstGeom>
          <a:noFill/>
        </p:spPr>
        <p:txBody>
          <a:bodyPr wrap="square">
            <a:spAutoFit/>
          </a:bodyPr>
          <a:lstStyle/>
          <a:p>
            <a:pPr algn="just" eaLnBrk="1" hangingPunct="1"/>
            <a:r>
              <a:rPr lang="en-US" altLang="zh-CN" sz="2400" b="1" dirty="0">
                <a:solidFill>
                  <a:srgbClr val="1F4E79"/>
                </a:solidFill>
                <a:latin typeface="微软雅黑" panose="020B0503020204020204" pitchFamily="34" charset="-122"/>
                <a:ea typeface="微软雅黑" panose="020B0503020204020204" pitchFamily="34" charset="-122"/>
              </a:rPr>
              <a:t>Discussion</a:t>
            </a:r>
            <a:endParaRPr lang="zh-CN" altLang="en-US" sz="2400" b="1" dirty="0">
              <a:solidFill>
                <a:srgbClr val="1F4E79"/>
              </a:solidFill>
              <a:latin typeface="微软雅黑" panose="020B0503020204020204" pitchFamily="34" charset="-122"/>
              <a:ea typeface="微软雅黑" panose="020B0503020204020204" pitchFamily="34" charset="-122"/>
            </a:endParaRPr>
          </a:p>
        </p:txBody>
      </p:sp>
      <p:sp>
        <p:nvSpPr>
          <p:cNvPr id="10" name="文本框 9">
            <a:extLst>
              <a:ext uri="{FF2B5EF4-FFF2-40B4-BE49-F238E27FC236}">
                <a16:creationId xmlns:a16="http://schemas.microsoft.com/office/drawing/2014/main" id="{B64A00CF-D1E8-48B0-889D-E4DC6FA8B61D}"/>
              </a:ext>
            </a:extLst>
          </p:cNvPr>
          <p:cNvSpPr txBox="1"/>
          <p:nvPr/>
        </p:nvSpPr>
        <p:spPr>
          <a:xfrm>
            <a:off x="803852" y="1125534"/>
            <a:ext cx="6097656" cy="400110"/>
          </a:xfrm>
          <a:prstGeom prst="rect">
            <a:avLst/>
          </a:prstGeom>
          <a:noFill/>
        </p:spPr>
        <p:txBody>
          <a:bodyPr wrap="square">
            <a:spAutoFit/>
          </a:bodyPr>
          <a:lstStyle/>
          <a:p>
            <a:pPr marL="342900" indent="-342900">
              <a:buFont typeface="Wingdings" panose="05000000000000000000" pitchFamily="2" charset="2"/>
              <a:buChar char="Ø"/>
            </a:pPr>
            <a:r>
              <a:rPr lang="en-US" altLang="zh-CN" sz="2000" b="1" u="sng" dirty="0">
                <a:effectLst/>
                <a:latin typeface="Times New Roman" panose="02020603050405020304" pitchFamily="18" charset="0"/>
                <a:ea typeface="等线" panose="02010600030101010101" pitchFamily="2" charset="-122"/>
              </a:rPr>
              <a:t>We needs to</a:t>
            </a:r>
            <a:endParaRPr lang="zh-CN" altLang="en-US" sz="2000" b="1" u="sng" dirty="0"/>
          </a:p>
        </p:txBody>
      </p:sp>
    </p:spTree>
    <p:extLst>
      <p:ext uri="{BB962C8B-B14F-4D97-AF65-F5344CB8AC3E}">
        <p14:creationId xmlns:p14="http://schemas.microsoft.com/office/powerpoint/2010/main" val="3777513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1F4E79"/>
        </a:solidFill>
        <a:effectLst/>
      </p:bgPr>
    </p:bg>
    <p:spTree>
      <p:nvGrpSpPr>
        <p:cNvPr id="1" name=""/>
        <p:cNvGrpSpPr/>
        <p:nvPr/>
      </p:nvGrpSpPr>
      <p:grpSpPr>
        <a:xfrm>
          <a:off x="0" y="0"/>
          <a:ext cx="0" cy="0"/>
          <a:chOff x="0" y="0"/>
          <a:chExt cx="0" cy="0"/>
        </a:xfrm>
      </p:grpSpPr>
      <p:sp>
        <p:nvSpPr>
          <p:cNvPr id="33" name="Freeform 30"/>
          <p:cNvSpPr>
            <a:spLocks/>
          </p:cNvSpPr>
          <p:nvPr/>
        </p:nvSpPr>
        <p:spPr bwMode="auto">
          <a:xfrm>
            <a:off x="63499" y="84140"/>
            <a:ext cx="11972925" cy="6659562"/>
          </a:xfrm>
          <a:custGeom>
            <a:avLst/>
            <a:gdLst>
              <a:gd name="T0" fmla="*/ 48 w 7542"/>
              <a:gd name="T1" fmla="*/ 2345 h 4195"/>
              <a:gd name="T2" fmla="*/ 48 w 7542"/>
              <a:gd name="T3" fmla="*/ 3693 h 4195"/>
              <a:gd name="T4" fmla="*/ 239 w 7542"/>
              <a:gd name="T5" fmla="*/ 3884 h 4195"/>
              <a:gd name="T6" fmla="*/ 239 w 7542"/>
              <a:gd name="T7" fmla="*/ 4012 h 4195"/>
              <a:gd name="T8" fmla="*/ 374 w 7542"/>
              <a:gd name="T9" fmla="*/ 4012 h 4195"/>
              <a:gd name="T10" fmla="*/ 461 w 7542"/>
              <a:gd name="T11" fmla="*/ 4108 h 4195"/>
              <a:gd name="T12" fmla="*/ 3692 w 7542"/>
              <a:gd name="T13" fmla="*/ 4108 h 4195"/>
              <a:gd name="T14" fmla="*/ 3811 w 7542"/>
              <a:gd name="T15" fmla="*/ 4195 h 4195"/>
              <a:gd name="T16" fmla="*/ 3938 w 7542"/>
              <a:gd name="T17" fmla="*/ 4108 h 4195"/>
              <a:gd name="T18" fmla="*/ 7081 w 7542"/>
              <a:gd name="T19" fmla="*/ 4108 h 4195"/>
              <a:gd name="T20" fmla="*/ 7168 w 7542"/>
              <a:gd name="T21" fmla="*/ 4012 h 4195"/>
              <a:gd name="T22" fmla="*/ 7304 w 7542"/>
              <a:gd name="T23" fmla="*/ 4012 h 4195"/>
              <a:gd name="T24" fmla="*/ 7304 w 7542"/>
              <a:gd name="T25" fmla="*/ 3884 h 4195"/>
              <a:gd name="T26" fmla="*/ 7495 w 7542"/>
              <a:gd name="T27" fmla="*/ 3693 h 4195"/>
              <a:gd name="T28" fmla="*/ 7495 w 7542"/>
              <a:gd name="T29" fmla="*/ 2345 h 4195"/>
              <a:gd name="T30" fmla="*/ 7542 w 7542"/>
              <a:gd name="T31" fmla="*/ 2273 h 4195"/>
              <a:gd name="T32" fmla="*/ 7495 w 7542"/>
              <a:gd name="T33" fmla="*/ 2209 h 4195"/>
              <a:gd name="T34" fmla="*/ 7495 w 7542"/>
              <a:gd name="T35" fmla="*/ 503 h 4195"/>
              <a:gd name="T36" fmla="*/ 7304 w 7542"/>
              <a:gd name="T37" fmla="*/ 311 h 4195"/>
              <a:gd name="T38" fmla="*/ 7304 w 7542"/>
              <a:gd name="T39" fmla="*/ 184 h 4195"/>
              <a:gd name="T40" fmla="*/ 7168 w 7542"/>
              <a:gd name="T41" fmla="*/ 184 h 4195"/>
              <a:gd name="T42" fmla="*/ 7081 w 7542"/>
              <a:gd name="T43" fmla="*/ 88 h 4195"/>
              <a:gd name="T44" fmla="*/ 3938 w 7542"/>
              <a:gd name="T45" fmla="*/ 88 h 4195"/>
              <a:gd name="T46" fmla="*/ 3811 w 7542"/>
              <a:gd name="T47" fmla="*/ 0 h 4195"/>
              <a:gd name="T48" fmla="*/ 3684 w 7542"/>
              <a:gd name="T49" fmla="*/ 88 h 4195"/>
              <a:gd name="T50" fmla="*/ 461 w 7542"/>
              <a:gd name="T51" fmla="*/ 88 h 4195"/>
              <a:gd name="T52" fmla="*/ 374 w 7542"/>
              <a:gd name="T53" fmla="*/ 184 h 4195"/>
              <a:gd name="T54" fmla="*/ 239 w 7542"/>
              <a:gd name="T55" fmla="*/ 184 h 4195"/>
              <a:gd name="T56" fmla="*/ 239 w 7542"/>
              <a:gd name="T57" fmla="*/ 311 h 4195"/>
              <a:gd name="T58" fmla="*/ 48 w 7542"/>
              <a:gd name="T59" fmla="*/ 503 h 4195"/>
              <a:gd name="T60" fmla="*/ 48 w 7542"/>
              <a:gd name="T61" fmla="*/ 2209 h 4195"/>
              <a:gd name="T62" fmla="*/ 0 w 7542"/>
              <a:gd name="T63" fmla="*/ 2273 h 4195"/>
              <a:gd name="T64" fmla="*/ 95 w 7542"/>
              <a:gd name="T65" fmla="*/ 2401 h 4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542" h="4195">
                <a:moveTo>
                  <a:pt x="48" y="2345"/>
                </a:moveTo>
                <a:lnTo>
                  <a:pt x="48" y="3693"/>
                </a:lnTo>
                <a:lnTo>
                  <a:pt x="239" y="3884"/>
                </a:lnTo>
                <a:lnTo>
                  <a:pt x="239" y="4012"/>
                </a:lnTo>
                <a:lnTo>
                  <a:pt x="374" y="4012"/>
                </a:lnTo>
                <a:lnTo>
                  <a:pt x="461" y="4108"/>
                </a:lnTo>
                <a:lnTo>
                  <a:pt x="3692" y="4108"/>
                </a:lnTo>
                <a:lnTo>
                  <a:pt x="3811" y="4195"/>
                </a:lnTo>
                <a:lnTo>
                  <a:pt x="3938" y="4108"/>
                </a:lnTo>
                <a:lnTo>
                  <a:pt x="7081" y="4108"/>
                </a:lnTo>
                <a:lnTo>
                  <a:pt x="7168" y="4012"/>
                </a:lnTo>
                <a:lnTo>
                  <a:pt x="7304" y="4012"/>
                </a:lnTo>
                <a:lnTo>
                  <a:pt x="7304" y="3884"/>
                </a:lnTo>
                <a:lnTo>
                  <a:pt x="7495" y="3693"/>
                </a:lnTo>
                <a:lnTo>
                  <a:pt x="7495" y="2345"/>
                </a:lnTo>
                <a:lnTo>
                  <a:pt x="7542" y="2273"/>
                </a:lnTo>
                <a:lnTo>
                  <a:pt x="7495" y="2209"/>
                </a:lnTo>
                <a:lnTo>
                  <a:pt x="7495" y="503"/>
                </a:lnTo>
                <a:lnTo>
                  <a:pt x="7304" y="311"/>
                </a:lnTo>
                <a:lnTo>
                  <a:pt x="7304" y="184"/>
                </a:lnTo>
                <a:lnTo>
                  <a:pt x="7168" y="184"/>
                </a:lnTo>
                <a:lnTo>
                  <a:pt x="7081" y="88"/>
                </a:lnTo>
                <a:lnTo>
                  <a:pt x="3938" y="88"/>
                </a:lnTo>
                <a:lnTo>
                  <a:pt x="3811" y="0"/>
                </a:lnTo>
                <a:lnTo>
                  <a:pt x="3684" y="88"/>
                </a:lnTo>
                <a:lnTo>
                  <a:pt x="461" y="88"/>
                </a:lnTo>
                <a:lnTo>
                  <a:pt x="374" y="184"/>
                </a:lnTo>
                <a:lnTo>
                  <a:pt x="239" y="184"/>
                </a:lnTo>
                <a:lnTo>
                  <a:pt x="239" y="311"/>
                </a:lnTo>
                <a:lnTo>
                  <a:pt x="48" y="503"/>
                </a:lnTo>
                <a:lnTo>
                  <a:pt x="48" y="2209"/>
                </a:lnTo>
                <a:lnTo>
                  <a:pt x="0" y="2273"/>
                </a:lnTo>
                <a:lnTo>
                  <a:pt x="95" y="2401"/>
                </a:lnTo>
              </a:path>
            </a:pathLst>
          </a:custGeom>
          <a:solidFill>
            <a:srgbClr val="FFFFFF"/>
          </a:solidFill>
          <a:ln w="12700" cap="rnd">
            <a:solidFill>
              <a:srgbClr val="1F4E79"/>
            </a:solidFill>
            <a:prstDash val="solid"/>
            <a:round/>
            <a:headEnd/>
            <a:tailEnd/>
          </a:ln>
        </p:spPr>
        <p:txBody>
          <a:bodyPr vert="horz" wrap="square" lIns="91440" tIns="45720" rIns="91440" bIns="45720" numCol="1" anchor="t" anchorCtr="0" compatLnSpc="1">
            <a:prstTxWarp prst="textNoShape">
              <a:avLst/>
            </a:prstTxWarp>
          </a:bodyPr>
          <a:lstStyle/>
          <a:p>
            <a:pPr algn="ctr"/>
            <a:endParaRPr lang="zh-CN" altLang="en-US" dirty="0"/>
          </a:p>
        </p:txBody>
      </p:sp>
      <p:sp>
        <p:nvSpPr>
          <p:cNvPr id="34" name="Freeform 31"/>
          <p:cNvSpPr>
            <a:spLocks/>
          </p:cNvSpPr>
          <p:nvPr/>
        </p:nvSpPr>
        <p:spPr bwMode="auto">
          <a:xfrm>
            <a:off x="252412" y="3641727"/>
            <a:ext cx="76200" cy="114300"/>
          </a:xfrm>
          <a:custGeom>
            <a:avLst/>
            <a:gdLst>
              <a:gd name="T0" fmla="*/ 24 w 48"/>
              <a:gd name="T1" fmla="*/ 0 h 72"/>
              <a:gd name="T2" fmla="*/ 0 w 48"/>
              <a:gd name="T3" fmla="*/ 32 h 72"/>
              <a:gd name="T4" fmla="*/ 24 w 48"/>
              <a:gd name="T5" fmla="*/ 72 h 72"/>
              <a:gd name="T6" fmla="*/ 48 w 48"/>
              <a:gd name="T7" fmla="*/ 32 h 72"/>
              <a:gd name="T8" fmla="*/ 24 w 48"/>
              <a:gd name="T9" fmla="*/ 0 h 72"/>
            </a:gdLst>
            <a:ahLst/>
            <a:cxnLst>
              <a:cxn ang="0">
                <a:pos x="T0" y="T1"/>
              </a:cxn>
              <a:cxn ang="0">
                <a:pos x="T2" y="T3"/>
              </a:cxn>
              <a:cxn ang="0">
                <a:pos x="T4" y="T5"/>
              </a:cxn>
              <a:cxn ang="0">
                <a:pos x="T6" y="T7"/>
              </a:cxn>
              <a:cxn ang="0">
                <a:pos x="T8" y="T9"/>
              </a:cxn>
            </a:cxnLst>
            <a:rect l="0" t="0" r="r" b="b"/>
            <a:pathLst>
              <a:path w="48" h="72">
                <a:moveTo>
                  <a:pt x="24" y="0"/>
                </a:moveTo>
                <a:lnTo>
                  <a:pt x="0" y="32"/>
                </a:lnTo>
                <a:lnTo>
                  <a:pt x="24" y="72"/>
                </a:lnTo>
                <a:lnTo>
                  <a:pt x="48" y="32"/>
                </a:lnTo>
                <a:lnTo>
                  <a:pt x="24" y="0"/>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35" name="Freeform 32"/>
          <p:cNvSpPr>
            <a:spLocks/>
          </p:cNvSpPr>
          <p:nvPr/>
        </p:nvSpPr>
        <p:spPr bwMode="auto">
          <a:xfrm>
            <a:off x="277812" y="3921127"/>
            <a:ext cx="88900" cy="101600"/>
          </a:xfrm>
          <a:custGeom>
            <a:avLst/>
            <a:gdLst>
              <a:gd name="T0" fmla="*/ 0 w 56"/>
              <a:gd name="T1" fmla="*/ 64 h 64"/>
              <a:gd name="T2" fmla="*/ 8 w 56"/>
              <a:gd name="T3" fmla="*/ 64 h 64"/>
              <a:gd name="T4" fmla="*/ 56 w 56"/>
              <a:gd name="T5" fmla="*/ 0 h 64"/>
            </a:gdLst>
            <a:ahLst/>
            <a:cxnLst>
              <a:cxn ang="0">
                <a:pos x="T0" y="T1"/>
              </a:cxn>
              <a:cxn ang="0">
                <a:pos x="T2" y="T3"/>
              </a:cxn>
              <a:cxn ang="0">
                <a:pos x="T4" y="T5"/>
              </a:cxn>
            </a:cxnLst>
            <a:rect l="0" t="0" r="r" b="b"/>
            <a:pathLst>
              <a:path w="56" h="64">
                <a:moveTo>
                  <a:pt x="0" y="64"/>
                </a:moveTo>
                <a:lnTo>
                  <a:pt x="8" y="64"/>
                </a:lnTo>
                <a:lnTo>
                  <a:pt x="56"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 name="Line 33"/>
          <p:cNvSpPr>
            <a:spLocks noChangeShapeType="1"/>
          </p:cNvSpPr>
          <p:nvPr/>
        </p:nvSpPr>
        <p:spPr bwMode="auto">
          <a:xfrm>
            <a:off x="214312" y="3895727"/>
            <a:ext cx="0" cy="2114550"/>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 name="Line 34"/>
          <p:cNvSpPr>
            <a:spLocks noChangeShapeType="1"/>
          </p:cNvSpPr>
          <p:nvPr/>
        </p:nvSpPr>
        <p:spPr bwMode="auto">
          <a:xfrm>
            <a:off x="214312" y="819152"/>
            <a:ext cx="0" cy="26717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 name="Freeform 35"/>
          <p:cNvSpPr>
            <a:spLocks/>
          </p:cNvSpPr>
          <p:nvPr/>
        </p:nvSpPr>
        <p:spPr bwMode="auto">
          <a:xfrm>
            <a:off x="277812" y="3552827"/>
            <a:ext cx="165100" cy="2533650"/>
          </a:xfrm>
          <a:custGeom>
            <a:avLst/>
            <a:gdLst>
              <a:gd name="T0" fmla="*/ 0 w 104"/>
              <a:gd name="T1" fmla="*/ 1596 h 1596"/>
              <a:gd name="T2" fmla="*/ 0 w 104"/>
              <a:gd name="T3" fmla="*/ 232 h 1596"/>
              <a:gd name="T4" fmla="*/ 104 w 104"/>
              <a:gd name="T5" fmla="*/ 88 h 1596"/>
              <a:gd name="T6" fmla="*/ 48 w 104"/>
              <a:gd name="T7" fmla="*/ 0 h 1596"/>
            </a:gdLst>
            <a:ahLst/>
            <a:cxnLst>
              <a:cxn ang="0">
                <a:pos x="T0" y="T1"/>
              </a:cxn>
              <a:cxn ang="0">
                <a:pos x="T2" y="T3"/>
              </a:cxn>
              <a:cxn ang="0">
                <a:pos x="T4" y="T5"/>
              </a:cxn>
              <a:cxn ang="0">
                <a:pos x="T6" y="T7"/>
              </a:cxn>
            </a:cxnLst>
            <a:rect l="0" t="0" r="r" b="b"/>
            <a:pathLst>
              <a:path w="104" h="1596">
                <a:moveTo>
                  <a:pt x="0" y="1596"/>
                </a:moveTo>
                <a:lnTo>
                  <a:pt x="0" y="232"/>
                </a:lnTo>
                <a:lnTo>
                  <a:pt x="104" y="88"/>
                </a:lnTo>
                <a:lnTo>
                  <a:pt x="48"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9" name="Freeform 36"/>
          <p:cNvSpPr>
            <a:spLocks/>
          </p:cNvSpPr>
          <p:nvPr/>
        </p:nvSpPr>
        <p:spPr bwMode="auto">
          <a:xfrm>
            <a:off x="139699" y="742952"/>
            <a:ext cx="138113" cy="3063875"/>
          </a:xfrm>
          <a:custGeom>
            <a:avLst/>
            <a:gdLst>
              <a:gd name="T0" fmla="*/ 87 w 87"/>
              <a:gd name="T1" fmla="*/ 0 h 1930"/>
              <a:gd name="T2" fmla="*/ 87 w 87"/>
              <a:gd name="T3" fmla="*/ 1731 h 1930"/>
              <a:gd name="T4" fmla="*/ 0 w 87"/>
              <a:gd name="T5" fmla="*/ 1858 h 1930"/>
              <a:gd name="T6" fmla="*/ 47 w 87"/>
              <a:gd name="T7" fmla="*/ 1930 h 1930"/>
            </a:gdLst>
            <a:ahLst/>
            <a:cxnLst>
              <a:cxn ang="0">
                <a:pos x="T0" y="T1"/>
              </a:cxn>
              <a:cxn ang="0">
                <a:pos x="T2" y="T3"/>
              </a:cxn>
              <a:cxn ang="0">
                <a:pos x="T4" y="T5"/>
              </a:cxn>
              <a:cxn ang="0">
                <a:pos x="T6" y="T7"/>
              </a:cxn>
            </a:cxnLst>
            <a:rect l="0" t="0" r="r" b="b"/>
            <a:pathLst>
              <a:path w="87" h="1930">
                <a:moveTo>
                  <a:pt x="87" y="0"/>
                </a:moveTo>
                <a:lnTo>
                  <a:pt x="87" y="1731"/>
                </a:lnTo>
                <a:lnTo>
                  <a:pt x="0" y="1858"/>
                </a:lnTo>
                <a:lnTo>
                  <a:pt x="47" y="193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0" name="Line 37"/>
          <p:cNvSpPr>
            <a:spLocks noChangeShapeType="1"/>
          </p:cNvSpPr>
          <p:nvPr/>
        </p:nvSpPr>
        <p:spPr bwMode="auto">
          <a:xfrm>
            <a:off x="366712" y="3921127"/>
            <a:ext cx="0" cy="22399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1" name="Line 38"/>
          <p:cNvSpPr>
            <a:spLocks noChangeShapeType="1"/>
          </p:cNvSpPr>
          <p:nvPr/>
        </p:nvSpPr>
        <p:spPr bwMode="auto">
          <a:xfrm>
            <a:off x="366712" y="666752"/>
            <a:ext cx="0" cy="28114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 name="Freeform 39"/>
          <p:cNvSpPr>
            <a:spLocks/>
          </p:cNvSpPr>
          <p:nvPr/>
        </p:nvSpPr>
        <p:spPr bwMode="auto">
          <a:xfrm>
            <a:off x="214312" y="3376615"/>
            <a:ext cx="63500" cy="114300"/>
          </a:xfrm>
          <a:custGeom>
            <a:avLst/>
            <a:gdLst>
              <a:gd name="T0" fmla="*/ 40 w 40"/>
              <a:gd name="T1" fmla="*/ 0 h 72"/>
              <a:gd name="T2" fmla="*/ 40 w 40"/>
              <a:gd name="T3" fmla="*/ 0 h 72"/>
              <a:gd name="T4" fmla="*/ 0 w 40"/>
              <a:gd name="T5" fmla="*/ 72 h 72"/>
            </a:gdLst>
            <a:ahLst/>
            <a:cxnLst>
              <a:cxn ang="0">
                <a:pos x="T0" y="T1"/>
              </a:cxn>
              <a:cxn ang="0">
                <a:pos x="T2" y="T3"/>
              </a:cxn>
              <a:cxn ang="0">
                <a:pos x="T4" y="T5"/>
              </a:cxn>
            </a:cxnLst>
            <a:rect l="0" t="0" r="r" b="b"/>
            <a:pathLst>
              <a:path w="40" h="72">
                <a:moveTo>
                  <a:pt x="40" y="0"/>
                </a:moveTo>
                <a:lnTo>
                  <a:pt x="40" y="0"/>
                </a:lnTo>
                <a:lnTo>
                  <a:pt x="0" y="72"/>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Freeform 40"/>
          <p:cNvSpPr>
            <a:spLocks/>
          </p:cNvSpPr>
          <p:nvPr/>
        </p:nvSpPr>
        <p:spPr bwMode="auto">
          <a:xfrm>
            <a:off x="366712" y="3478215"/>
            <a:ext cx="150813" cy="2759075"/>
          </a:xfrm>
          <a:custGeom>
            <a:avLst/>
            <a:gdLst>
              <a:gd name="T0" fmla="*/ 48 w 95"/>
              <a:gd name="T1" fmla="*/ 1738 h 1738"/>
              <a:gd name="T2" fmla="*/ 48 w 95"/>
              <a:gd name="T3" fmla="*/ 207 h 1738"/>
              <a:gd name="T4" fmla="*/ 95 w 95"/>
              <a:gd name="T5" fmla="*/ 135 h 1738"/>
              <a:gd name="T6" fmla="*/ 0 w 95"/>
              <a:gd name="T7" fmla="*/ 0 h 1738"/>
            </a:gdLst>
            <a:ahLst/>
            <a:cxnLst>
              <a:cxn ang="0">
                <a:pos x="T0" y="T1"/>
              </a:cxn>
              <a:cxn ang="0">
                <a:pos x="T2" y="T3"/>
              </a:cxn>
              <a:cxn ang="0">
                <a:pos x="T4" y="T5"/>
              </a:cxn>
              <a:cxn ang="0">
                <a:pos x="T6" y="T7"/>
              </a:cxn>
            </a:cxnLst>
            <a:rect l="0" t="0" r="r" b="b"/>
            <a:pathLst>
              <a:path w="95" h="1738">
                <a:moveTo>
                  <a:pt x="48" y="1738"/>
                </a:moveTo>
                <a:lnTo>
                  <a:pt x="48" y="207"/>
                </a:lnTo>
                <a:lnTo>
                  <a:pt x="95" y="135"/>
                </a:lnTo>
                <a:lnTo>
                  <a:pt x="0"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Line 41"/>
          <p:cNvSpPr>
            <a:spLocks noChangeShapeType="1"/>
          </p:cNvSpPr>
          <p:nvPr/>
        </p:nvSpPr>
        <p:spPr bwMode="auto">
          <a:xfrm>
            <a:off x="442912" y="577852"/>
            <a:ext cx="0" cy="3013075"/>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42"/>
          <p:cNvSpPr>
            <a:spLocks/>
          </p:cNvSpPr>
          <p:nvPr/>
        </p:nvSpPr>
        <p:spPr bwMode="auto">
          <a:xfrm>
            <a:off x="-12701" y="3478215"/>
            <a:ext cx="152400" cy="442912"/>
          </a:xfrm>
          <a:custGeom>
            <a:avLst/>
            <a:gdLst>
              <a:gd name="T0" fmla="*/ 48 w 96"/>
              <a:gd name="T1" fmla="*/ 135 h 279"/>
              <a:gd name="T2" fmla="*/ 96 w 96"/>
              <a:gd name="T3" fmla="*/ 71 h 279"/>
              <a:gd name="T4" fmla="*/ 96 w 96"/>
              <a:gd name="T5" fmla="*/ 0 h 279"/>
              <a:gd name="T6" fmla="*/ 0 w 96"/>
              <a:gd name="T7" fmla="*/ 135 h 279"/>
              <a:gd name="T8" fmla="*/ 96 w 96"/>
              <a:gd name="T9" fmla="*/ 279 h 279"/>
              <a:gd name="T10" fmla="*/ 96 w 96"/>
              <a:gd name="T11" fmla="*/ 207 h 279"/>
              <a:gd name="T12" fmla="*/ 48 w 96"/>
              <a:gd name="T13" fmla="*/ 135 h 279"/>
            </a:gdLst>
            <a:ahLst/>
            <a:cxnLst>
              <a:cxn ang="0">
                <a:pos x="T0" y="T1"/>
              </a:cxn>
              <a:cxn ang="0">
                <a:pos x="T2" y="T3"/>
              </a:cxn>
              <a:cxn ang="0">
                <a:pos x="T4" y="T5"/>
              </a:cxn>
              <a:cxn ang="0">
                <a:pos x="T6" y="T7"/>
              </a:cxn>
              <a:cxn ang="0">
                <a:pos x="T8" y="T9"/>
              </a:cxn>
              <a:cxn ang="0">
                <a:pos x="T10" y="T11"/>
              </a:cxn>
              <a:cxn ang="0">
                <a:pos x="T12" y="T13"/>
              </a:cxn>
            </a:cxnLst>
            <a:rect l="0" t="0" r="r" b="b"/>
            <a:pathLst>
              <a:path w="96" h="279">
                <a:moveTo>
                  <a:pt x="48" y="135"/>
                </a:moveTo>
                <a:lnTo>
                  <a:pt x="96" y="71"/>
                </a:lnTo>
                <a:lnTo>
                  <a:pt x="96" y="0"/>
                </a:lnTo>
                <a:lnTo>
                  <a:pt x="0" y="135"/>
                </a:lnTo>
                <a:lnTo>
                  <a:pt x="96" y="279"/>
                </a:lnTo>
                <a:lnTo>
                  <a:pt x="96" y="207"/>
                </a:lnTo>
                <a:lnTo>
                  <a:pt x="48" y="135"/>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46" name="Freeform 43"/>
          <p:cNvSpPr>
            <a:spLocks/>
          </p:cNvSpPr>
          <p:nvPr/>
        </p:nvSpPr>
        <p:spPr bwMode="auto">
          <a:xfrm>
            <a:off x="442912" y="3478215"/>
            <a:ext cx="150813" cy="442912"/>
          </a:xfrm>
          <a:custGeom>
            <a:avLst/>
            <a:gdLst>
              <a:gd name="T0" fmla="*/ 47 w 95"/>
              <a:gd name="T1" fmla="*/ 135 h 279"/>
              <a:gd name="T2" fmla="*/ 0 w 95"/>
              <a:gd name="T3" fmla="*/ 207 h 279"/>
              <a:gd name="T4" fmla="*/ 0 w 95"/>
              <a:gd name="T5" fmla="*/ 279 h 279"/>
              <a:gd name="T6" fmla="*/ 95 w 95"/>
              <a:gd name="T7" fmla="*/ 135 h 279"/>
              <a:gd name="T8" fmla="*/ 0 w 95"/>
              <a:gd name="T9" fmla="*/ 0 h 279"/>
              <a:gd name="T10" fmla="*/ 0 w 95"/>
              <a:gd name="T11" fmla="*/ 71 h 279"/>
              <a:gd name="T12" fmla="*/ 47 w 95"/>
              <a:gd name="T13" fmla="*/ 135 h 279"/>
            </a:gdLst>
            <a:ahLst/>
            <a:cxnLst>
              <a:cxn ang="0">
                <a:pos x="T0" y="T1"/>
              </a:cxn>
              <a:cxn ang="0">
                <a:pos x="T2" y="T3"/>
              </a:cxn>
              <a:cxn ang="0">
                <a:pos x="T4" y="T5"/>
              </a:cxn>
              <a:cxn ang="0">
                <a:pos x="T6" y="T7"/>
              </a:cxn>
              <a:cxn ang="0">
                <a:pos x="T8" y="T9"/>
              </a:cxn>
              <a:cxn ang="0">
                <a:pos x="T10" y="T11"/>
              </a:cxn>
              <a:cxn ang="0">
                <a:pos x="T12" y="T13"/>
              </a:cxn>
            </a:cxnLst>
            <a:rect l="0" t="0" r="r" b="b"/>
            <a:pathLst>
              <a:path w="95" h="279">
                <a:moveTo>
                  <a:pt x="47" y="135"/>
                </a:moveTo>
                <a:lnTo>
                  <a:pt x="0" y="207"/>
                </a:lnTo>
                <a:lnTo>
                  <a:pt x="0" y="279"/>
                </a:lnTo>
                <a:lnTo>
                  <a:pt x="95" y="135"/>
                </a:lnTo>
                <a:lnTo>
                  <a:pt x="0" y="0"/>
                </a:lnTo>
                <a:lnTo>
                  <a:pt x="0" y="71"/>
                </a:lnTo>
                <a:lnTo>
                  <a:pt x="47" y="135"/>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47" name="Freeform 44"/>
          <p:cNvSpPr>
            <a:spLocks/>
          </p:cNvSpPr>
          <p:nvPr/>
        </p:nvSpPr>
        <p:spPr bwMode="auto">
          <a:xfrm>
            <a:off x="11771312" y="3641727"/>
            <a:ext cx="76200" cy="114300"/>
          </a:xfrm>
          <a:custGeom>
            <a:avLst/>
            <a:gdLst>
              <a:gd name="T0" fmla="*/ 24 w 48"/>
              <a:gd name="T1" fmla="*/ 0 h 72"/>
              <a:gd name="T2" fmla="*/ 48 w 48"/>
              <a:gd name="T3" fmla="*/ 40 h 72"/>
              <a:gd name="T4" fmla="*/ 24 w 48"/>
              <a:gd name="T5" fmla="*/ 72 h 72"/>
              <a:gd name="T6" fmla="*/ 0 w 48"/>
              <a:gd name="T7" fmla="*/ 40 h 72"/>
              <a:gd name="T8" fmla="*/ 24 w 48"/>
              <a:gd name="T9" fmla="*/ 0 h 72"/>
            </a:gdLst>
            <a:ahLst/>
            <a:cxnLst>
              <a:cxn ang="0">
                <a:pos x="T0" y="T1"/>
              </a:cxn>
              <a:cxn ang="0">
                <a:pos x="T2" y="T3"/>
              </a:cxn>
              <a:cxn ang="0">
                <a:pos x="T4" y="T5"/>
              </a:cxn>
              <a:cxn ang="0">
                <a:pos x="T6" y="T7"/>
              </a:cxn>
              <a:cxn ang="0">
                <a:pos x="T8" y="T9"/>
              </a:cxn>
            </a:cxnLst>
            <a:rect l="0" t="0" r="r" b="b"/>
            <a:pathLst>
              <a:path w="48" h="72">
                <a:moveTo>
                  <a:pt x="24" y="0"/>
                </a:moveTo>
                <a:lnTo>
                  <a:pt x="48" y="40"/>
                </a:lnTo>
                <a:lnTo>
                  <a:pt x="24" y="72"/>
                </a:lnTo>
                <a:lnTo>
                  <a:pt x="0" y="40"/>
                </a:lnTo>
                <a:lnTo>
                  <a:pt x="24" y="0"/>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48" name="Freeform 45"/>
          <p:cNvSpPr>
            <a:spLocks/>
          </p:cNvSpPr>
          <p:nvPr/>
        </p:nvSpPr>
        <p:spPr bwMode="auto">
          <a:xfrm>
            <a:off x="11733212" y="3921127"/>
            <a:ext cx="88900" cy="101600"/>
          </a:xfrm>
          <a:custGeom>
            <a:avLst/>
            <a:gdLst>
              <a:gd name="T0" fmla="*/ 56 w 56"/>
              <a:gd name="T1" fmla="*/ 64 h 64"/>
              <a:gd name="T2" fmla="*/ 48 w 56"/>
              <a:gd name="T3" fmla="*/ 64 h 64"/>
              <a:gd name="T4" fmla="*/ 0 w 56"/>
              <a:gd name="T5" fmla="*/ 0 h 64"/>
            </a:gdLst>
            <a:ahLst/>
            <a:cxnLst>
              <a:cxn ang="0">
                <a:pos x="T0" y="T1"/>
              </a:cxn>
              <a:cxn ang="0">
                <a:pos x="T2" y="T3"/>
              </a:cxn>
              <a:cxn ang="0">
                <a:pos x="T4" y="T5"/>
              </a:cxn>
            </a:cxnLst>
            <a:rect l="0" t="0" r="r" b="b"/>
            <a:pathLst>
              <a:path w="56" h="64">
                <a:moveTo>
                  <a:pt x="56" y="64"/>
                </a:moveTo>
                <a:lnTo>
                  <a:pt x="48" y="64"/>
                </a:lnTo>
                <a:lnTo>
                  <a:pt x="0"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 name="Line 46"/>
          <p:cNvSpPr>
            <a:spLocks noChangeShapeType="1"/>
          </p:cNvSpPr>
          <p:nvPr/>
        </p:nvSpPr>
        <p:spPr bwMode="auto">
          <a:xfrm>
            <a:off x="11898312" y="3908427"/>
            <a:ext cx="0" cy="2101850"/>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 name="Line 47"/>
          <p:cNvSpPr>
            <a:spLocks noChangeShapeType="1"/>
          </p:cNvSpPr>
          <p:nvPr/>
        </p:nvSpPr>
        <p:spPr bwMode="auto">
          <a:xfrm>
            <a:off x="11898312" y="819152"/>
            <a:ext cx="0" cy="26717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Freeform 48"/>
          <p:cNvSpPr>
            <a:spLocks/>
          </p:cNvSpPr>
          <p:nvPr/>
        </p:nvSpPr>
        <p:spPr bwMode="auto">
          <a:xfrm>
            <a:off x="11658599" y="3565527"/>
            <a:ext cx="163513" cy="2520950"/>
          </a:xfrm>
          <a:custGeom>
            <a:avLst/>
            <a:gdLst>
              <a:gd name="T0" fmla="*/ 103 w 103"/>
              <a:gd name="T1" fmla="*/ 1588 h 1588"/>
              <a:gd name="T2" fmla="*/ 103 w 103"/>
              <a:gd name="T3" fmla="*/ 224 h 1588"/>
              <a:gd name="T4" fmla="*/ 0 w 103"/>
              <a:gd name="T5" fmla="*/ 88 h 1588"/>
              <a:gd name="T6" fmla="*/ 55 w 103"/>
              <a:gd name="T7" fmla="*/ 0 h 1588"/>
            </a:gdLst>
            <a:ahLst/>
            <a:cxnLst>
              <a:cxn ang="0">
                <a:pos x="T0" y="T1"/>
              </a:cxn>
              <a:cxn ang="0">
                <a:pos x="T2" y="T3"/>
              </a:cxn>
              <a:cxn ang="0">
                <a:pos x="T4" y="T5"/>
              </a:cxn>
              <a:cxn ang="0">
                <a:pos x="T6" y="T7"/>
              </a:cxn>
            </a:cxnLst>
            <a:rect l="0" t="0" r="r" b="b"/>
            <a:pathLst>
              <a:path w="103" h="1588">
                <a:moveTo>
                  <a:pt x="103" y="1588"/>
                </a:moveTo>
                <a:lnTo>
                  <a:pt x="103" y="224"/>
                </a:lnTo>
                <a:lnTo>
                  <a:pt x="0" y="88"/>
                </a:lnTo>
                <a:lnTo>
                  <a:pt x="55"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49"/>
          <p:cNvSpPr>
            <a:spLocks/>
          </p:cNvSpPr>
          <p:nvPr/>
        </p:nvSpPr>
        <p:spPr bwMode="auto">
          <a:xfrm>
            <a:off x="11822112" y="742952"/>
            <a:ext cx="139700" cy="3063875"/>
          </a:xfrm>
          <a:custGeom>
            <a:avLst/>
            <a:gdLst>
              <a:gd name="T0" fmla="*/ 0 w 88"/>
              <a:gd name="T1" fmla="*/ 0 h 1930"/>
              <a:gd name="T2" fmla="*/ 0 w 88"/>
              <a:gd name="T3" fmla="*/ 1731 h 1930"/>
              <a:gd name="T4" fmla="*/ 88 w 88"/>
              <a:gd name="T5" fmla="*/ 1866 h 1930"/>
              <a:gd name="T6" fmla="*/ 40 w 88"/>
              <a:gd name="T7" fmla="*/ 1930 h 1930"/>
            </a:gdLst>
            <a:ahLst/>
            <a:cxnLst>
              <a:cxn ang="0">
                <a:pos x="T0" y="T1"/>
              </a:cxn>
              <a:cxn ang="0">
                <a:pos x="T2" y="T3"/>
              </a:cxn>
              <a:cxn ang="0">
                <a:pos x="T4" y="T5"/>
              </a:cxn>
              <a:cxn ang="0">
                <a:pos x="T6" y="T7"/>
              </a:cxn>
            </a:cxnLst>
            <a:rect l="0" t="0" r="r" b="b"/>
            <a:pathLst>
              <a:path w="88" h="1930">
                <a:moveTo>
                  <a:pt x="0" y="0"/>
                </a:moveTo>
                <a:lnTo>
                  <a:pt x="0" y="1731"/>
                </a:lnTo>
                <a:lnTo>
                  <a:pt x="88" y="1866"/>
                </a:lnTo>
                <a:lnTo>
                  <a:pt x="40" y="193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Line 50"/>
          <p:cNvSpPr>
            <a:spLocks noChangeShapeType="1"/>
          </p:cNvSpPr>
          <p:nvPr/>
        </p:nvSpPr>
        <p:spPr bwMode="auto">
          <a:xfrm>
            <a:off x="11733212" y="3921127"/>
            <a:ext cx="0" cy="22399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Line 51"/>
          <p:cNvSpPr>
            <a:spLocks noChangeShapeType="1"/>
          </p:cNvSpPr>
          <p:nvPr/>
        </p:nvSpPr>
        <p:spPr bwMode="auto">
          <a:xfrm>
            <a:off x="11733212" y="666752"/>
            <a:ext cx="0" cy="2811462"/>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5" name="Freeform 52"/>
          <p:cNvSpPr>
            <a:spLocks/>
          </p:cNvSpPr>
          <p:nvPr/>
        </p:nvSpPr>
        <p:spPr bwMode="auto">
          <a:xfrm>
            <a:off x="11822112" y="3389315"/>
            <a:ext cx="76200" cy="101600"/>
          </a:xfrm>
          <a:custGeom>
            <a:avLst/>
            <a:gdLst>
              <a:gd name="T0" fmla="*/ 0 w 48"/>
              <a:gd name="T1" fmla="*/ 0 h 64"/>
              <a:gd name="T2" fmla="*/ 0 w 48"/>
              <a:gd name="T3" fmla="*/ 0 h 64"/>
              <a:gd name="T4" fmla="*/ 48 w 48"/>
              <a:gd name="T5" fmla="*/ 64 h 64"/>
            </a:gdLst>
            <a:ahLst/>
            <a:cxnLst>
              <a:cxn ang="0">
                <a:pos x="T0" y="T1"/>
              </a:cxn>
              <a:cxn ang="0">
                <a:pos x="T2" y="T3"/>
              </a:cxn>
              <a:cxn ang="0">
                <a:pos x="T4" y="T5"/>
              </a:cxn>
            </a:cxnLst>
            <a:rect l="0" t="0" r="r" b="b"/>
            <a:pathLst>
              <a:path w="48" h="64">
                <a:moveTo>
                  <a:pt x="0" y="0"/>
                </a:moveTo>
                <a:lnTo>
                  <a:pt x="0" y="0"/>
                </a:lnTo>
                <a:lnTo>
                  <a:pt x="48" y="64"/>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6" name="Freeform 53"/>
          <p:cNvSpPr>
            <a:spLocks/>
          </p:cNvSpPr>
          <p:nvPr/>
        </p:nvSpPr>
        <p:spPr bwMode="auto">
          <a:xfrm>
            <a:off x="11582399" y="3478215"/>
            <a:ext cx="150813" cy="2759075"/>
          </a:xfrm>
          <a:custGeom>
            <a:avLst/>
            <a:gdLst>
              <a:gd name="T0" fmla="*/ 48 w 95"/>
              <a:gd name="T1" fmla="*/ 1738 h 1738"/>
              <a:gd name="T2" fmla="*/ 48 w 95"/>
              <a:gd name="T3" fmla="*/ 207 h 1738"/>
              <a:gd name="T4" fmla="*/ 0 w 95"/>
              <a:gd name="T5" fmla="*/ 135 h 1738"/>
              <a:gd name="T6" fmla="*/ 95 w 95"/>
              <a:gd name="T7" fmla="*/ 0 h 1738"/>
            </a:gdLst>
            <a:ahLst/>
            <a:cxnLst>
              <a:cxn ang="0">
                <a:pos x="T0" y="T1"/>
              </a:cxn>
              <a:cxn ang="0">
                <a:pos x="T2" y="T3"/>
              </a:cxn>
              <a:cxn ang="0">
                <a:pos x="T4" y="T5"/>
              </a:cxn>
              <a:cxn ang="0">
                <a:pos x="T6" y="T7"/>
              </a:cxn>
            </a:cxnLst>
            <a:rect l="0" t="0" r="r" b="b"/>
            <a:pathLst>
              <a:path w="95" h="1738">
                <a:moveTo>
                  <a:pt x="48" y="1738"/>
                </a:moveTo>
                <a:lnTo>
                  <a:pt x="48" y="207"/>
                </a:lnTo>
                <a:lnTo>
                  <a:pt x="0" y="135"/>
                </a:lnTo>
                <a:lnTo>
                  <a:pt x="95" y="0"/>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Line 54"/>
          <p:cNvSpPr>
            <a:spLocks noChangeShapeType="1"/>
          </p:cNvSpPr>
          <p:nvPr/>
        </p:nvSpPr>
        <p:spPr bwMode="auto">
          <a:xfrm>
            <a:off x="11658599" y="577852"/>
            <a:ext cx="0" cy="3013075"/>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55"/>
          <p:cNvSpPr>
            <a:spLocks/>
          </p:cNvSpPr>
          <p:nvPr/>
        </p:nvSpPr>
        <p:spPr bwMode="auto">
          <a:xfrm>
            <a:off x="11961812" y="3478215"/>
            <a:ext cx="150813" cy="442912"/>
          </a:xfrm>
          <a:custGeom>
            <a:avLst/>
            <a:gdLst>
              <a:gd name="T0" fmla="*/ 47 w 95"/>
              <a:gd name="T1" fmla="*/ 135 h 279"/>
              <a:gd name="T2" fmla="*/ 0 w 95"/>
              <a:gd name="T3" fmla="*/ 71 h 279"/>
              <a:gd name="T4" fmla="*/ 0 w 95"/>
              <a:gd name="T5" fmla="*/ 0 h 279"/>
              <a:gd name="T6" fmla="*/ 95 w 95"/>
              <a:gd name="T7" fmla="*/ 143 h 279"/>
              <a:gd name="T8" fmla="*/ 0 w 95"/>
              <a:gd name="T9" fmla="*/ 279 h 279"/>
              <a:gd name="T10" fmla="*/ 0 w 95"/>
              <a:gd name="T11" fmla="*/ 207 h 279"/>
              <a:gd name="T12" fmla="*/ 47 w 95"/>
              <a:gd name="T13" fmla="*/ 135 h 279"/>
            </a:gdLst>
            <a:ahLst/>
            <a:cxnLst>
              <a:cxn ang="0">
                <a:pos x="T0" y="T1"/>
              </a:cxn>
              <a:cxn ang="0">
                <a:pos x="T2" y="T3"/>
              </a:cxn>
              <a:cxn ang="0">
                <a:pos x="T4" y="T5"/>
              </a:cxn>
              <a:cxn ang="0">
                <a:pos x="T6" y="T7"/>
              </a:cxn>
              <a:cxn ang="0">
                <a:pos x="T8" y="T9"/>
              </a:cxn>
              <a:cxn ang="0">
                <a:pos x="T10" y="T11"/>
              </a:cxn>
              <a:cxn ang="0">
                <a:pos x="T12" y="T13"/>
              </a:cxn>
            </a:cxnLst>
            <a:rect l="0" t="0" r="r" b="b"/>
            <a:pathLst>
              <a:path w="95" h="279">
                <a:moveTo>
                  <a:pt x="47" y="135"/>
                </a:moveTo>
                <a:lnTo>
                  <a:pt x="0" y="71"/>
                </a:lnTo>
                <a:lnTo>
                  <a:pt x="0" y="0"/>
                </a:lnTo>
                <a:lnTo>
                  <a:pt x="95" y="143"/>
                </a:lnTo>
                <a:lnTo>
                  <a:pt x="0" y="279"/>
                </a:lnTo>
                <a:lnTo>
                  <a:pt x="0" y="207"/>
                </a:lnTo>
                <a:lnTo>
                  <a:pt x="47" y="135"/>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59" name="Freeform 56"/>
          <p:cNvSpPr>
            <a:spLocks/>
          </p:cNvSpPr>
          <p:nvPr/>
        </p:nvSpPr>
        <p:spPr bwMode="auto">
          <a:xfrm>
            <a:off x="11506199" y="3478215"/>
            <a:ext cx="152400" cy="442912"/>
          </a:xfrm>
          <a:custGeom>
            <a:avLst/>
            <a:gdLst>
              <a:gd name="T0" fmla="*/ 48 w 96"/>
              <a:gd name="T1" fmla="*/ 143 h 279"/>
              <a:gd name="T2" fmla="*/ 96 w 96"/>
              <a:gd name="T3" fmla="*/ 207 h 279"/>
              <a:gd name="T4" fmla="*/ 96 w 96"/>
              <a:gd name="T5" fmla="*/ 279 h 279"/>
              <a:gd name="T6" fmla="*/ 0 w 96"/>
              <a:gd name="T7" fmla="*/ 143 h 279"/>
              <a:gd name="T8" fmla="*/ 96 w 96"/>
              <a:gd name="T9" fmla="*/ 0 h 279"/>
              <a:gd name="T10" fmla="*/ 96 w 96"/>
              <a:gd name="T11" fmla="*/ 71 h 279"/>
              <a:gd name="T12" fmla="*/ 48 w 96"/>
              <a:gd name="T13" fmla="*/ 143 h 279"/>
            </a:gdLst>
            <a:ahLst/>
            <a:cxnLst>
              <a:cxn ang="0">
                <a:pos x="T0" y="T1"/>
              </a:cxn>
              <a:cxn ang="0">
                <a:pos x="T2" y="T3"/>
              </a:cxn>
              <a:cxn ang="0">
                <a:pos x="T4" y="T5"/>
              </a:cxn>
              <a:cxn ang="0">
                <a:pos x="T6" y="T7"/>
              </a:cxn>
              <a:cxn ang="0">
                <a:pos x="T8" y="T9"/>
              </a:cxn>
              <a:cxn ang="0">
                <a:pos x="T10" y="T11"/>
              </a:cxn>
              <a:cxn ang="0">
                <a:pos x="T12" y="T13"/>
              </a:cxn>
            </a:cxnLst>
            <a:rect l="0" t="0" r="r" b="b"/>
            <a:pathLst>
              <a:path w="96" h="279">
                <a:moveTo>
                  <a:pt x="48" y="143"/>
                </a:moveTo>
                <a:lnTo>
                  <a:pt x="96" y="207"/>
                </a:lnTo>
                <a:lnTo>
                  <a:pt x="96" y="279"/>
                </a:lnTo>
                <a:lnTo>
                  <a:pt x="0" y="143"/>
                </a:lnTo>
                <a:lnTo>
                  <a:pt x="96" y="0"/>
                </a:lnTo>
                <a:lnTo>
                  <a:pt x="96" y="71"/>
                </a:lnTo>
                <a:lnTo>
                  <a:pt x="48" y="143"/>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62" name="Freeform 59"/>
          <p:cNvSpPr>
            <a:spLocks/>
          </p:cNvSpPr>
          <p:nvPr/>
        </p:nvSpPr>
        <p:spPr bwMode="auto">
          <a:xfrm>
            <a:off x="6049962" y="6415090"/>
            <a:ext cx="127000" cy="76200"/>
          </a:xfrm>
          <a:custGeom>
            <a:avLst/>
            <a:gdLst>
              <a:gd name="T0" fmla="*/ 80 w 80"/>
              <a:gd name="T1" fmla="*/ 24 h 48"/>
              <a:gd name="T2" fmla="*/ 40 w 80"/>
              <a:gd name="T3" fmla="*/ 48 h 48"/>
              <a:gd name="T4" fmla="*/ 0 w 80"/>
              <a:gd name="T5" fmla="*/ 24 h 48"/>
              <a:gd name="T6" fmla="*/ 40 w 80"/>
              <a:gd name="T7" fmla="*/ 0 h 48"/>
              <a:gd name="T8" fmla="*/ 80 w 80"/>
              <a:gd name="T9" fmla="*/ 24 h 48"/>
            </a:gdLst>
            <a:ahLst/>
            <a:cxnLst>
              <a:cxn ang="0">
                <a:pos x="T0" y="T1"/>
              </a:cxn>
              <a:cxn ang="0">
                <a:pos x="T2" y="T3"/>
              </a:cxn>
              <a:cxn ang="0">
                <a:pos x="T4" y="T5"/>
              </a:cxn>
              <a:cxn ang="0">
                <a:pos x="T6" y="T7"/>
              </a:cxn>
              <a:cxn ang="0">
                <a:pos x="T8" y="T9"/>
              </a:cxn>
            </a:cxnLst>
            <a:rect l="0" t="0" r="r" b="b"/>
            <a:pathLst>
              <a:path w="80" h="48">
                <a:moveTo>
                  <a:pt x="80" y="24"/>
                </a:moveTo>
                <a:lnTo>
                  <a:pt x="40" y="48"/>
                </a:lnTo>
                <a:lnTo>
                  <a:pt x="0" y="24"/>
                </a:lnTo>
                <a:lnTo>
                  <a:pt x="40" y="0"/>
                </a:lnTo>
                <a:lnTo>
                  <a:pt x="80" y="24"/>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63" name="Line 60"/>
          <p:cNvSpPr>
            <a:spLocks noChangeShapeType="1"/>
          </p:cNvSpPr>
          <p:nvPr/>
        </p:nvSpPr>
        <p:spPr bwMode="auto">
          <a:xfrm flipH="1">
            <a:off x="733424" y="6529390"/>
            <a:ext cx="5178425" cy="0"/>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Line 61"/>
          <p:cNvSpPr>
            <a:spLocks noChangeShapeType="1"/>
          </p:cNvSpPr>
          <p:nvPr/>
        </p:nvSpPr>
        <p:spPr bwMode="auto">
          <a:xfrm flipH="1">
            <a:off x="6327774" y="6529390"/>
            <a:ext cx="5040313" cy="0"/>
          </a:xfrm>
          <a:prstGeom prst="line">
            <a:avLst/>
          </a:prstGeom>
          <a:noFill/>
          <a:ln w="12700" cap="rnd">
            <a:solidFill>
              <a:srgbClr val="1F4E7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62"/>
          <p:cNvSpPr>
            <a:spLocks/>
          </p:cNvSpPr>
          <p:nvPr/>
        </p:nvSpPr>
        <p:spPr bwMode="auto">
          <a:xfrm>
            <a:off x="657224" y="6300790"/>
            <a:ext cx="5594350" cy="152400"/>
          </a:xfrm>
          <a:custGeom>
            <a:avLst/>
            <a:gdLst>
              <a:gd name="T0" fmla="*/ 0 w 3524"/>
              <a:gd name="T1" fmla="*/ 96 h 96"/>
              <a:gd name="T2" fmla="*/ 3302 w 3524"/>
              <a:gd name="T3" fmla="*/ 96 h 96"/>
              <a:gd name="T4" fmla="*/ 3437 w 3524"/>
              <a:gd name="T5" fmla="*/ 0 h 96"/>
              <a:gd name="T6" fmla="*/ 3524 w 3524"/>
              <a:gd name="T7" fmla="*/ 56 h 96"/>
            </a:gdLst>
            <a:ahLst/>
            <a:cxnLst>
              <a:cxn ang="0">
                <a:pos x="T0" y="T1"/>
              </a:cxn>
              <a:cxn ang="0">
                <a:pos x="T2" y="T3"/>
              </a:cxn>
              <a:cxn ang="0">
                <a:pos x="T4" y="T5"/>
              </a:cxn>
              <a:cxn ang="0">
                <a:pos x="T6" y="T7"/>
              </a:cxn>
            </a:cxnLst>
            <a:rect l="0" t="0" r="r" b="b"/>
            <a:pathLst>
              <a:path w="3524" h="96">
                <a:moveTo>
                  <a:pt x="0" y="96"/>
                </a:moveTo>
                <a:lnTo>
                  <a:pt x="3302" y="96"/>
                </a:lnTo>
                <a:lnTo>
                  <a:pt x="3437" y="0"/>
                </a:lnTo>
                <a:lnTo>
                  <a:pt x="3524" y="56"/>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63"/>
          <p:cNvSpPr>
            <a:spLocks/>
          </p:cNvSpPr>
          <p:nvPr/>
        </p:nvSpPr>
        <p:spPr bwMode="auto">
          <a:xfrm>
            <a:off x="5999162" y="6453190"/>
            <a:ext cx="5443538" cy="152400"/>
          </a:xfrm>
          <a:custGeom>
            <a:avLst/>
            <a:gdLst>
              <a:gd name="T0" fmla="*/ 3429 w 3429"/>
              <a:gd name="T1" fmla="*/ 0 h 96"/>
              <a:gd name="T2" fmla="*/ 207 w 3429"/>
              <a:gd name="T3" fmla="*/ 0 h 96"/>
              <a:gd name="T4" fmla="*/ 72 w 3429"/>
              <a:gd name="T5" fmla="*/ 96 h 96"/>
              <a:gd name="T6" fmla="*/ 0 w 3429"/>
              <a:gd name="T7" fmla="*/ 48 h 96"/>
            </a:gdLst>
            <a:ahLst/>
            <a:cxnLst>
              <a:cxn ang="0">
                <a:pos x="T0" y="T1"/>
              </a:cxn>
              <a:cxn ang="0">
                <a:pos x="T2" y="T3"/>
              </a:cxn>
              <a:cxn ang="0">
                <a:pos x="T4" y="T5"/>
              </a:cxn>
              <a:cxn ang="0">
                <a:pos x="T6" y="T7"/>
              </a:cxn>
            </a:cxnLst>
            <a:rect l="0" t="0" r="r" b="b"/>
            <a:pathLst>
              <a:path w="3429" h="96">
                <a:moveTo>
                  <a:pt x="3429" y="0"/>
                </a:moveTo>
                <a:lnTo>
                  <a:pt x="207" y="0"/>
                </a:lnTo>
                <a:lnTo>
                  <a:pt x="72" y="96"/>
                </a:lnTo>
                <a:lnTo>
                  <a:pt x="0" y="48"/>
                </a:lnTo>
              </a:path>
            </a:pathLst>
          </a:custGeom>
          <a:noFill/>
          <a:ln w="12700" cap="rnd">
            <a:solidFill>
              <a:srgbClr val="1F4E7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64"/>
          <p:cNvSpPr>
            <a:spLocks/>
          </p:cNvSpPr>
          <p:nvPr/>
        </p:nvSpPr>
        <p:spPr bwMode="auto">
          <a:xfrm>
            <a:off x="5911849" y="6592890"/>
            <a:ext cx="403225" cy="150812"/>
          </a:xfrm>
          <a:custGeom>
            <a:avLst/>
            <a:gdLst>
              <a:gd name="T0" fmla="*/ 127 w 254"/>
              <a:gd name="T1" fmla="*/ 63 h 95"/>
              <a:gd name="T2" fmla="*/ 39 w 254"/>
              <a:gd name="T3" fmla="*/ 0 h 95"/>
              <a:gd name="T4" fmla="*/ 0 w 254"/>
              <a:gd name="T5" fmla="*/ 0 h 95"/>
              <a:gd name="T6" fmla="*/ 127 w 254"/>
              <a:gd name="T7" fmla="*/ 95 h 95"/>
              <a:gd name="T8" fmla="*/ 254 w 254"/>
              <a:gd name="T9" fmla="*/ 0 h 95"/>
              <a:gd name="T10" fmla="*/ 214 w 254"/>
              <a:gd name="T11" fmla="*/ 0 h 95"/>
              <a:gd name="T12" fmla="*/ 127 w 254"/>
              <a:gd name="T13" fmla="*/ 63 h 95"/>
            </a:gdLst>
            <a:ahLst/>
            <a:cxnLst>
              <a:cxn ang="0">
                <a:pos x="T0" y="T1"/>
              </a:cxn>
              <a:cxn ang="0">
                <a:pos x="T2" y="T3"/>
              </a:cxn>
              <a:cxn ang="0">
                <a:pos x="T4" y="T5"/>
              </a:cxn>
              <a:cxn ang="0">
                <a:pos x="T6" y="T7"/>
              </a:cxn>
              <a:cxn ang="0">
                <a:pos x="T8" y="T9"/>
              </a:cxn>
              <a:cxn ang="0">
                <a:pos x="T10" y="T11"/>
              </a:cxn>
              <a:cxn ang="0">
                <a:pos x="T12" y="T13"/>
              </a:cxn>
            </a:cxnLst>
            <a:rect l="0" t="0" r="r" b="b"/>
            <a:pathLst>
              <a:path w="254" h="95">
                <a:moveTo>
                  <a:pt x="127" y="63"/>
                </a:moveTo>
                <a:lnTo>
                  <a:pt x="39" y="0"/>
                </a:lnTo>
                <a:lnTo>
                  <a:pt x="0" y="0"/>
                </a:lnTo>
                <a:lnTo>
                  <a:pt x="127" y="95"/>
                </a:lnTo>
                <a:lnTo>
                  <a:pt x="254" y="0"/>
                </a:lnTo>
                <a:lnTo>
                  <a:pt x="214" y="0"/>
                </a:lnTo>
                <a:lnTo>
                  <a:pt x="127" y="63"/>
                </a:lnTo>
                <a:close/>
              </a:path>
            </a:pathLst>
          </a:custGeom>
          <a:solidFill>
            <a:srgbClr val="1F4E79"/>
          </a:solidFill>
          <a:ln w="9525">
            <a:solidFill>
              <a:srgbClr val="1F4E79"/>
            </a:solidFill>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72" name="矩形 3"/>
          <p:cNvSpPr>
            <a:spLocks noChangeArrowheads="1"/>
          </p:cNvSpPr>
          <p:nvPr/>
        </p:nvSpPr>
        <p:spPr bwMode="auto">
          <a:xfrm>
            <a:off x="3993904" y="2156647"/>
            <a:ext cx="451533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5400" b="1" dirty="0">
                <a:solidFill>
                  <a:srgbClr val="1F4E79"/>
                </a:solidFill>
                <a:latin typeface="微软雅黑" panose="020B0503020204020204" pitchFamily="34" charset="-122"/>
                <a:ea typeface="微软雅黑" panose="020B0503020204020204" pitchFamily="34" charset="-122"/>
              </a:rPr>
              <a:t>THANK</a:t>
            </a:r>
            <a:r>
              <a:rPr lang="zh-CN" altLang="en-US" sz="5400" b="1" dirty="0">
                <a:solidFill>
                  <a:srgbClr val="1F4E79"/>
                </a:solidFill>
                <a:latin typeface="微软雅黑" panose="020B0503020204020204" pitchFamily="34" charset="-122"/>
                <a:ea typeface="微软雅黑" panose="020B0503020204020204" pitchFamily="34" charset="-122"/>
              </a:rPr>
              <a:t> </a:t>
            </a:r>
            <a:r>
              <a:rPr lang="en-US" altLang="zh-CN" sz="5400" b="1" dirty="0">
                <a:solidFill>
                  <a:srgbClr val="1F4E79"/>
                </a:solidFill>
                <a:latin typeface="微软雅黑" panose="020B0503020204020204" pitchFamily="34" charset="-122"/>
                <a:ea typeface="微软雅黑" panose="020B0503020204020204" pitchFamily="34" charset="-122"/>
              </a:rPr>
              <a:t>YOU</a:t>
            </a:r>
            <a:endParaRPr lang="zh-CN" altLang="en-US" sz="5400" b="1" dirty="0">
              <a:solidFill>
                <a:srgbClr val="1F4E79"/>
              </a:solidFill>
              <a:latin typeface="微软雅黑" panose="020B0503020204020204" pitchFamily="34" charset="-122"/>
              <a:ea typeface="微软雅黑" panose="020B0503020204020204" pitchFamily="34" charset="-122"/>
            </a:endParaRPr>
          </a:p>
        </p:txBody>
      </p:sp>
      <p:sp>
        <p:nvSpPr>
          <p:cNvPr id="2" name="矩形 8">
            <a:extLst>
              <a:ext uri="{FF2B5EF4-FFF2-40B4-BE49-F238E27FC236}">
                <a16:creationId xmlns:a16="http://schemas.microsoft.com/office/drawing/2014/main" id="{0E219C41-31C0-00D3-1101-63863906A2A8}"/>
              </a:ext>
            </a:extLst>
          </p:cNvPr>
          <p:cNvSpPr>
            <a:spLocks noChangeArrowheads="1"/>
          </p:cNvSpPr>
          <p:nvPr/>
        </p:nvSpPr>
        <p:spPr bwMode="auto">
          <a:xfrm>
            <a:off x="3214663" y="3477831"/>
            <a:ext cx="6200821" cy="168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lnSpc>
                <a:spcPct val="150000"/>
              </a:lnSpc>
            </a:pPr>
            <a:r>
              <a:rPr lang="en-US" altLang="zh-CN" sz="2400" dirty="0">
                <a:latin typeface="Times New Roman" panose="02020603050405020304" pitchFamily="18" charset="0"/>
                <a:ea typeface="微软雅黑" panose="020B0503020204020204" pitchFamily="34" charset="-122"/>
                <a:cs typeface="Times New Roman" panose="02020603050405020304" pitchFamily="18" charset="0"/>
              </a:rPr>
              <a:t>Presenter: </a:t>
            </a:r>
            <a:r>
              <a:rPr lang="en-US" altLang="zh-CN" sz="2400" dirty="0" err="1">
                <a:latin typeface="Times New Roman" panose="02020603050405020304" pitchFamily="18" charset="0"/>
                <a:ea typeface="微软雅黑" panose="020B0503020204020204" pitchFamily="34" charset="-122"/>
                <a:cs typeface="Times New Roman" panose="02020603050405020304" pitchFamily="18" charset="0"/>
              </a:rPr>
              <a:t>Xuefan</a:t>
            </a:r>
            <a:r>
              <a:rPr lang="en-US" altLang="zh-CN" sz="2400" dirty="0">
                <a:latin typeface="Times New Roman" panose="02020603050405020304" pitchFamily="18" charset="0"/>
                <a:ea typeface="微软雅黑" panose="020B0503020204020204" pitchFamily="34" charset="-122"/>
                <a:cs typeface="Times New Roman" panose="02020603050405020304" pitchFamily="18" charset="0"/>
              </a:rPr>
              <a:t> Guo</a:t>
            </a:r>
          </a:p>
          <a:p>
            <a:pPr eaLnBrk="1" hangingPunct="1">
              <a:lnSpc>
                <a:spcPct val="150000"/>
              </a:lnSpc>
            </a:pPr>
            <a:r>
              <a:rPr lang="en-US" altLang="zh-CN" sz="2400" dirty="0">
                <a:latin typeface="Times New Roman" panose="02020603050405020304" pitchFamily="18" charset="0"/>
                <a:ea typeface="微软雅黑" panose="020B0503020204020204" pitchFamily="34" charset="-122"/>
                <a:cs typeface="Times New Roman" panose="02020603050405020304" pitchFamily="18" charset="0"/>
              </a:rPr>
              <a:t>Institution: Tsinghua University, China</a:t>
            </a:r>
          </a:p>
          <a:p>
            <a:pPr eaLnBrk="1" hangingPunct="1">
              <a:lnSpc>
                <a:spcPct val="150000"/>
              </a:lnSpc>
            </a:pPr>
            <a:r>
              <a:rPr lang="en-US" altLang="zh-CN" sz="2400" dirty="0">
                <a:latin typeface="Times New Roman" panose="02020603050405020304" pitchFamily="18" charset="0"/>
                <a:ea typeface="微软雅黑" panose="020B0503020204020204" pitchFamily="34" charset="-122"/>
                <a:cs typeface="Times New Roman" panose="02020603050405020304" pitchFamily="18" charset="0"/>
              </a:rPr>
              <a:t>E-mail: somnus1214@126.com</a:t>
            </a:r>
          </a:p>
        </p:txBody>
      </p:sp>
    </p:spTree>
    <p:extLst>
      <p:ext uri="{BB962C8B-B14F-4D97-AF65-F5344CB8AC3E}">
        <p14:creationId xmlns:p14="http://schemas.microsoft.com/office/powerpoint/2010/main" val="1897308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3</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3" name="矩形 2">
            <a:extLst>
              <a:ext uri="{FF2B5EF4-FFF2-40B4-BE49-F238E27FC236}">
                <a16:creationId xmlns:a16="http://schemas.microsoft.com/office/drawing/2014/main" id="{300512AB-4C0D-406C-A17A-628188FCC302}"/>
              </a:ext>
            </a:extLst>
          </p:cNvPr>
          <p:cNvSpPr/>
          <p:nvPr/>
        </p:nvSpPr>
        <p:spPr>
          <a:xfrm>
            <a:off x="698421" y="530044"/>
            <a:ext cx="5208607" cy="461665"/>
          </a:xfrm>
          <a:prstGeom prst="rect">
            <a:avLst/>
          </a:prstGeom>
        </p:spPr>
        <p:txBody>
          <a:bodyPr wrap="square">
            <a:spAutoFit/>
          </a:bodyPr>
          <a:lstStyle/>
          <a:p>
            <a:pPr algn="just" fontAlgn="auto">
              <a:spcBef>
                <a:spcPts val="0"/>
              </a:spcBef>
              <a:spcAft>
                <a:spcPts val="0"/>
              </a:spcAft>
              <a:defRPr/>
            </a:pPr>
            <a:r>
              <a:rPr lang="en-US" altLang="zh-CN" sz="2400" b="1" dirty="0">
                <a:solidFill>
                  <a:srgbClr val="1F4E79"/>
                </a:solidFill>
                <a:latin typeface="微软雅黑" panose="020B0503020204020204" pitchFamily="34" charset="-122"/>
                <a:ea typeface="微软雅黑" panose="020B0503020204020204" pitchFamily="34" charset="-122"/>
              </a:rPr>
              <a:t>Motivation</a:t>
            </a:r>
          </a:p>
        </p:txBody>
      </p:sp>
      <p:sp>
        <p:nvSpPr>
          <p:cNvPr id="10" name="AutoShape 2">
            <a:extLst>
              <a:ext uri="{FF2B5EF4-FFF2-40B4-BE49-F238E27FC236}">
                <a16:creationId xmlns:a16="http://schemas.microsoft.com/office/drawing/2014/main" id="{A94734ED-057A-701D-A4CA-E885D12B984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 name="文本框 4">
            <a:extLst>
              <a:ext uri="{FF2B5EF4-FFF2-40B4-BE49-F238E27FC236}">
                <a16:creationId xmlns:a16="http://schemas.microsoft.com/office/drawing/2014/main" id="{B7F6AD27-4018-A67C-759A-8C7F97B149D1}"/>
              </a:ext>
            </a:extLst>
          </p:cNvPr>
          <p:cNvSpPr txBox="1"/>
          <p:nvPr/>
        </p:nvSpPr>
        <p:spPr>
          <a:xfrm>
            <a:off x="696881" y="1218016"/>
            <a:ext cx="10420294" cy="4939814"/>
          </a:xfrm>
          <a:prstGeom prst="rect">
            <a:avLst/>
          </a:prstGeom>
          <a:noFill/>
        </p:spPr>
        <p:txBody>
          <a:bodyPr wrap="square">
            <a:spAutoFit/>
          </a:bodyPr>
          <a:lstStyle/>
          <a:p>
            <a:pPr marL="342900" indent="-342900" algn="just">
              <a:lnSpc>
                <a:spcPts val="2400"/>
              </a:lnSpc>
              <a:spcBef>
                <a:spcPts val="3000"/>
              </a:spcBef>
              <a:buFont typeface="Wingdings" panose="05000000000000000000" pitchFamily="2" charset="2"/>
              <a:buChar char="Ø"/>
              <a:defRPr/>
            </a:pPr>
            <a:r>
              <a:rPr lang="en-US" altLang="zh-CN" sz="2200" dirty="0">
                <a:latin typeface="Times New Roman" panose="02020603050405020304" pitchFamily="18" charset="0"/>
                <a:ea typeface="微软雅黑" panose="020B0503020204020204" pitchFamily="34" charset="-122"/>
                <a:cs typeface="Times New Roman" panose="02020603050405020304" pitchFamily="18" charset="0"/>
              </a:rPr>
              <a:t>Since China's accession to the WTO, the scale of trade and foreign direct investment have been continuously increasing. However, the explosive growth in export scale </a:t>
            </a:r>
            <a:r>
              <a:rPr lang="en-US" altLang="zh-CN" sz="2200" b="1" dirty="0">
                <a:latin typeface="Times New Roman" panose="02020603050405020304" pitchFamily="18" charset="0"/>
                <a:ea typeface="微软雅黑" panose="020B0503020204020204" pitchFamily="34" charset="-122"/>
                <a:cs typeface="Times New Roman" panose="02020603050405020304" pitchFamily="18" charset="0"/>
              </a:rPr>
              <a:t>cannot truly reflect the improvement in China's own technological capabilities and comparative advantage</a:t>
            </a:r>
            <a:r>
              <a:rPr lang="en-US" altLang="zh-CN" sz="2200" dirty="0">
                <a:latin typeface="Times New Roman" panose="02020603050405020304" pitchFamily="18" charset="0"/>
                <a:ea typeface="微软雅黑" panose="020B0503020204020204" pitchFamily="34" charset="-122"/>
                <a:cs typeface="Times New Roman" panose="02020603050405020304" pitchFamily="18" charset="0"/>
              </a:rPr>
              <a:t>. </a:t>
            </a:r>
          </a:p>
          <a:p>
            <a:pPr marL="342900" indent="-342900" algn="just">
              <a:lnSpc>
                <a:spcPts val="2400"/>
              </a:lnSpc>
              <a:spcBef>
                <a:spcPts val="3000"/>
              </a:spcBef>
              <a:buFont typeface="Wingdings" panose="05000000000000000000" pitchFamily="2" charset="2"/>
              <a:buChar char="Ø"/>
              <a:defRPr/>
            </a:pPr>
            <a:r>
              <a:rPr lang="en-US" altLang="zh-CN" sz="2200" dirty="0">
                <a:latin typeface="Times New Roman" panose="02020603050405020304" pitchFamily="18" charset="0"/>
                <a:ea typeface="微软雅黑" panose="020B0503020204020204" pitchFamily="34" charset="-122"/>
                <a:cs typeface="Times New Roman" panose="02020603050405020304" pitchFamily="18" charset="0"/>
              </a:rPr>
              <a:t>The international flow of production factors has transformed the world's industrial landscape. The previous territorial measurement of comparative advantage is no longer an intuitive reflection of the country's factor endowment structure.       </a:t>
            </a:r>
          </a:p>
          <a:p>
            <a:pPr marL="342900" indent="-342900" algn="just">
              <a:lnSpc>
                <a:spcPts val="2400"/>
              </a:lnSpc>
              <a:spcBef>
                <a:spcPts val="3000"/>
              </a:spcBef>
              <a:buFont typeface="Wingdings" panose="05000000000000000000" pitchFamily="2" charset="2"/>
              <a:buChar char="Ø"/>
              <a:defRPr/>
            </a:pPr>
            <a:r>
              <a:rPr lang="en-US" altLang="zh-CN" sz="2200" dirty="0">
                <a:latin typeface="Times New Roman" panose="02020603050405020304" pitchFamily="18" charset="0"/>
                <a:ea typeface="微软雅黑" panose="020B0503020204020204" pitchFamily="34" charset="-122"/>
                <a:cs typeface="Times New Roman" panose="02020603050405020304" pitchFamily="18" charset="0"/>
              </a:rPr>
              <a:t>It is necessary to explore the competitiveness of China's manufacturing export products from the perspective of global value chain, based on the economic essence of </a:t>
            </a:r>
            <a:r>
              <a:rPr lang="en-US" altLang="zh-CN" sz="2200" b="1" dirty="0">
                <a:solidFill>
                  <a:srgbClr val="FF0000"/>
                </a:solidFill>
                <a:latin typeface="Times New Roman" panose="02020603050405020304" pitchFamily="18" charset="0"/>
                <a:ea typeface="微软雅黑" panose="020B0503020204020204" pitchFamily="34" charset="-122"/>
                <a:cs typeface="Times New Roman" panose="02020603050405020304" pitchFamily="18" charset="0"/>
              </a:rPr>
              <a:t>the international flow of production factors</a:t>
            </a:r>
            <a:r>
              <a:rPr lang="en-US" altLang="zh-CN" sz="2200" dirty="0">
                <a:latin typeface="Times New Roman" panose="02020603050405020304" pitchFamily="18" charset="0"/>
                <a:ea typeface="微软雅黑" panose="020B0503020204020204" pitchFamily="34" charset="-122"/>
                <a:cs typeface="Times New Roman" panose="02020603050405020304" pitchFamily="18" charset="0"/>
              </a:rPr>
              <a:t>.</a:t>
            </a:r>
          </a:p>
          <a:p>
            <a:pPr marL="342900" indent="-342900" algn="just">
              <a:lnSpc>
                <a:spcPts val="2400"/>
              </a:lnSpc>
              <a:spcBef>
                <a:spcPts val="3000"/>
              </a:spcBef>
              <a:buFont typeface="Wingdings" panose="05000000000000000000" pitchFamily="2" charset="2"/>
              <a:buChar char="Ø"/>
              <a:defRPr/>
            </a:pPr>
            <a:r>
              <a:rPr lang="en-US" altLang="zh-CN" sz="2200" b="1" dirty="0">
                <a:latin typeface="Times New Roman" panose="02020603050405020304" pitchFamily="18" charset="0"/>
                <a:ea typeface="微软雅黑" panose="020B0503020204020204" pitchFamily="34" charset="-122"/>
                <a:cs typeface="Times New Roman" panose="02020603050405020304" pitchFamily="18" charset="0"/>
              </a:rPr>
              <a:t>Revealed comparative advantage (RCA index) </a:t>
            </a:r>
            <a:r>
              <a:rPr lang="en-US" altLang="zh-CN" sz="2200" dirty="0">
                <a:latin typeface="Times New Roman" panose="02020603050405020304" pitchFamily="18" charset="0"/>
                <a:ea typeface="微软雅黑" panose="020B0503020204020204" pitchFamily="34" charset="-122"/>
                <a:cs typeface="Times New Roman" panose="02020603050405020304" pitchFamily="18" charset="0"/>
              </a:rPr>
              <a:t>is one of the core indicators for measuring the international competitiveness of export products.</a:t>
            </a:r>
          </a:p>
        </p:txBody>
      </p:sp>
    </p:spTree>
    <p:extLst>
      <p:ext uri="{BB962C8B-B14F-4D97-AF65-F5344CB8AC3E}">
        <p14:creationId xmlns:p14="http://schemas.microsoft.com/office/powerpoint/2010/main" val="1509610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85EEF-3B7E-F26C-B71E-418DA6592B97}"/>
            </a:ext>
          </a:extLst>
        </p:cNvPr>
        <p:cNvGrpSpPr/>
        <p:nvPr/>
      </p:nvGrpSpPr>
      <p:grpSpPr>
        <a:xfrm>
          <a:off x="0" y="0"/>
          <a:ext cx="0" cy="0"/>
          <a:chOff x="0" y="0"/>
          <a:chExt cx="0" cy="0"/>
        </a:xfrm>
      </p:grpSpPr>
      <p:sp>
        <p:nvSpPr>
          <p:cNvPr id="6" name="矩形 4">
            <a:extLst>
              <a:ext uri="{FF2B5EF4-FFF2-40B4-BE49-F238E27FC236}">
                <a16:creationId xmlns:a16="http://schemas.microsoft.com/office/drawing/2014/main" id="{95BAAD97-CB7F-FC69-5D8D-94D7DB0933B6}"/>
              </a:ext>
            </a:extLst>
          </p:cNvPr>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4</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3" name="矩形 2">
            <a:extLst>
              <a:ext uri="{FF2B5EF4-FFF2-40B4-BE49-F238E27FC236}">
                <a16:creationId xmlns:a16="http://schemas.microsoft.com/office/drawing/2014/main" id="{BB6E5EDA-6BDD-D889-2338-882480CB7677}"/>
              </a:ext>
            </a:extLst>
          </p:cNvPr>
          <p:cNvSpPr/>
          <p:nvPr/>
        </p:nvSpPr>
        <p:spPr>
          <a:xfrm>
            <a:off x="698421" y="530044"/>
            <a:ext cx="5208607" cy="461665"/>
          </a:xfrm>
          <a:prstGeom prst="rect">
            <a:avLst/>
          </a:prstGeom>
        </p:spPr>
        <p:txBody>
          <a:bodyPr wrap="square">
            <a:spAutoFit/>
          </a:bodyPr>
          <a:lstStyle/>
          <a:p>
            <a:pPr algn="just" fontAlgn="auto">
              <a:spcBef>
                <a:spcPts val="0"/>
              </a:spcBef>
              <a:spcAft>
                <a:spcPts val="0"/>
              </a:spcAft>
              <a:defRPr/>
            </a:pPr>
            <a:r>
              <a:rPr lang="en-US" altLang="zh-CN" sz="2400" b="1" dirty="0">
                <a:solidFill>
                  <a:srgbClr val="1F4E79"/>
                </a:solidFill>
                <a:latin typeface="微软雅黑" panose="020B0503020204020204" pitchFamily="34" charset="-122"/>
                <a:ea typeface="微软雅黑" panose="020B0503020204020204" pitchFamily="34" charset="-122"/>
              </a:rPr>
              <a:t>Questions</a:t>
            </a:r>
          </a:p>
        </p:txBody>
      </p:sp>
      <p:sp>
        <p:nvSpPr>
          <p:cNvPr id="8" name="标题 1">
            <a:extLst>
              <a:ext uri="{FF2B5EF4-FFF2-40B4-BE49-F238E27FC236}">
                <a16:creationId xmlns:a16="http://schemas.microsoft.com/office/drawing/2014/main" id="{61FBE567-F64F-F4F4-D0B5-8CB4A40DD778}"/>
              </a:ext>
            </a:extLst>
          </p:cNvPr>
          <p:cNvSpPr txBox="1">
            <a:spLocks/>
          </p:cNvSpPr>
          <p:nvPr/>
        </p:nvSpPr>
        <p:spPr>
          <a:xfrm>
            <a:off x="698421" y="1067153"/>
            <a:ext cx="10736087" cy="3797584"/>
          </a:xfrm>
          <a:prstGeom prst="rect">
            <a:avLst/>
          </a:prstGeom>
        </p:spPr>
        <p:txBody>
          <a:bodyPr vert="horz" wrap="square"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lgn="just">
              <a:lnSpc>
                <a:spcPts val="2800"/>
              </a:lnSpc>
              <a:spcAft>
                <a:spcPts val="3000"/>
              </a:spcAft>
              <a:buFont typeface="Wingdings" panose="05000000000000000000" pitchFamily="2" charset="2"/>
              <a:buChar char="Ø"/>
            </a:pPr>
            <a:r>
              <a:rPr lang="en-US" altLang="zh-CN" sz="2200" b="1" dirty="0">
                <a:latin typeface="Times New Roman" panose="02020603050405020304" pitchFamily="18" charset="0"/>
                <a:ea typeface="微软雅黑" panose="020B0503020204020204" pitchFamily="34" charset="-122"/>
                <a:cs typeface="Times New Roman" panose="02020603050405020304" pitchFamily="18" charset="0"/>
              </a:rPr>
              <a:t>To what extent does the RCA index of factor income "correct" the competitive advantages of China's manufacturing industry?</a:t>
            </a:r>
          </a:p>
          <a:p>
            <a:pPr marL="342900" indent="-342900" algn="just">
              <a:lnSpc>
                <a:spcPts val="2800"/>
              </a:lnSpc>
              <a:spcAft>
                <a:spcPts val="3000"/>
              </a:spcAft>
              <a:buFont typeface="Wingdings" panose="05000000000000000000" pitchFamily="2" charset="2"/>
              <a:buChar char="Ø"/>
            </a:pPr>
            <a:r>
              <a:rPr lang="en-US" altLang="zh-CN" sz="2200" b="1" dirty="0">
                <a:latin typeface="Times New Roman" panose="02020603050405020304" pitchFamily="18" charset="0"/>
                <a:ea typeface="微软雅黑" panose="020B0503020204020204" pitchFamily="34" charset="-122"/>
                <a:cs typeface="Times New Roman" panose="02020603050405020304" pitchFamily="18" charset="0"/>
              </a:rPr>
              <a:t>What are the characteristics of the comparative advantages demonstrated by China's manufacturing industry, which is based on different types of factor income?</a:t>
            </a:r>
          </a:p>
          <a:p>
            <a:pPr marL="342900" indent="-342900" algn="just">
              <a:lnSpc>
                <a:spcPts val="2800"/>
              </a:lnSpc>
              <a:spcAft>
                <a:spcPts val="3000"/>
              </a:spcAft>
              <a:buFont typeface="Wingdings" panose="05000000000000000000" pitchFamily="2" charset="2"/>
              <a:buChar char="Ø"/>
            </a:pPr>
            <a:r>
              <a:rPr lang="en-US" altLang="zh-CN" sz="2200" b="1" dirty="0">
                <a:latin typeface="Times New Roman" panose="02020603050405020304" pitchFamily="18" charset="0"/>
                <a:ea typeface="微软雅黑" panose="020B0503020204020204" pitchFamily="34" charset="-122"/>
                <a:cs typeface="Times New Roman" panose="02020603050405020304" pitchFamily="18" charset="0"/>
              </a:rPr>
              <a:t>What is the main driving factor of the growth of RCA of China</a:t>
            </a:r>
            <a:r>
              <a:rPr lang="en-US" altLang="zh-CN" sz="2200" b="1" dirty="0">
                <a:latin typeface="Times New Roman" panose="02020603050405020304" pitchFamily="18" charset="0"/>
                <a:ea typeface="Verdana" panose="020B0604030504040204" pitchFamily="34" charset="0"/>
                <a:cs typeface="Times New Roman" panose="02020603050405020304" pitchFamily="18" charset="0"/>
              </a:rPr>
              <a:t>’</a:t>
            </a:r>
            <a:r>
              <a:rPr lang="en-US" altLang="zh-CN" sz="2200" b="1" dirty="0">
                <a:latin typeface="Times New Roman" panose="02020603050405020304" pitchFamily="18" charset="0"/>
                <a:ea typeface="微软雅黑" panose="020B0503020204020204" pitchFamily="34" charset="-122"/>
                <a:cs typeface="Times New Roman" panose="02020603050405020304" pitchFamily="18" charset="0"/>
              </a:rPr>
              <a:t>s manufacturing sectors? </a:t>
            </a:r>
          </a:p>
        </p:txBody>
      </p:sp>
      <p:sp>
        <p:nvSpPr>
          <p:cNvPr id="12" name="标题 1">
            <a:extLst>
              <a:ext uri="{FF2B5EF4-FFF2-40B4-BE49-F238E27FC236}">
                <a16:creationId xmlns:a16="http://schemas.microsoft.com/office/drawing/2014/main" id="{28D94435-986F-8029-0ACF-EB184851D999}"/>
              </a:ext>
            </a:extLst>
          </p:cNvPr>
          <p:cNvSpPr txBox="1">
            <a:spLocks/>
          </p:cNvSpPr>
          <p:nvPr/>
        </p:nvSpPr>
        <p:spPr>
          <a:xfrm>
            <a:off x="698422" y="3094310"/>
            <a:ext cx="6227672" cy="7744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lnSpc>
                <a:spcPts val="2200"/>
              </a:lnSpc>
              <a:buFont typeface="Wingdings" panose="05000000000000000000" pitchFamily="2" charset="2"/>
              <a:buChar char="Ø"/>
            </a:pPr>
            <a:endParaRPr lang="zh-CN" altLang="en-US" sz="1800" b="1" dirty="0">
              <a:solidFill>
                <a:srgbClr val="C00000"/>
              </a:solidFill>
              <a:latin typeface="微软雅黑" panose="020B0503020204020204" pitchFamily="34" charset="-122"/>
              <a:ea typeface="微软雅黑" panose="020B0503020204020204" pitchFamily="34" charset="-122"/>
            </a:endParaRPr>
          </a:p>
        </p:txBody>
      </p:sp>
      <p:sp>
        <p:nvSpPr>
          <p:cNvPr id="10" name="AutoShape 2">
            <a:extLst>
              <a:ext uri="{FF2B5EF4-FFF2-40B4-BE49-F238E27FC236}">
                <a16:creationId xmlns:a16="http://schemas.microsoft.com/office/drawing/2014/main" id="{168C10F7-1346-A745-71C7-AF17DA832045}"/>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Tree>
    <p:extLst>
      <p:ext uri="{BB962C8B-B14F-4D97-AF65-F5344CB8AC3E}">
        <p14:creationId xmlns:p14="http://schemas.microsoft.com/office/powerpoint/2010/main" val="1153986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5</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3" name="矩形 2">
            <a:extLst>
              <a:ext uri="{FF2B5EF4-FFF2-40B4-BE49-F238E27FC236}">
                <a16:creationId xmlns:a16="http://schemas.microsoft.com/office/drawing/2014/main" id="{300512AB-4C0D-406C-A17A-628188FCC302}"/>
              </a:ext>
            </a:extLst>
          </p:cNvPr>
          <p:cNvSpPr/>
          <p:nvPr/>
        </p:nvSpPr>
        <p:spPr>
          <a:xfrm>
            <a:off x="875666" y="926898"/>
            <a:ext cx="9772829" cy="400110"/>
          </a:xfrm>
          <a:prstGeom prst="rect">
            <a:avLst/>
          </a:prstGeom>
        </p:spPr>
        <p:txBody>
          <a:bodyPr wrap="square">
            <a:spAutoFit/>
          </a:bodyPr>
          <a:lstStyle/>
          <a:p>
            <a:pPr marL="342900" indent="-342900" algn="just">
              <a:buFont typeface="Wingdings" panose="05000000000000000000" pitchFamily="2" charset="2"/>
              <a:buChar char="Ø"/>
              <a:defRPr/>
            </a:pPr>
            <a:r>
              <a:rPr lang="en-US" altLang="zh-CN" sz="2000" b="1" dirty="0">
                <a:latin typeface="微软雅黑" panose="020B0503020204020204" pitchFamily="34" charset="-122"/>
                <a:ea typeface="微软雅黑" panose="020B0503020204020204" pitchFamily="34" charset="-122"/>
              </a:rPr>
              <a:t>What did we do?</a:t>
            </a:r>
          </a:p>
        </p:txBody>
      </p:sp>
      <p:sp>
        <p:nvSpPr>
          <p:cNvPr id="7" name="文本框 6">
            <a:extLst>
              <a:ext uri="{FF2B5EF4-FFF2-40B4-BE49-F238E27FC236}">
                <a16:creationId xmlns:a16="http://schemas.microsoft.com/office/drawing/2014/main" id="{855C513C-2C91-4AEA-A2CA-3A318C4406FA}"/>
              </a:ext>
            </a:extLst>
          </p:cNvPr>
          <p:cNvSpPr txBox="1"/>
          <p:nvPr/>
        </p:nvSpPr>
        <p:spPr>
          <a:xfrm>
            <a:off x="1145226" y="1618617"/>
            <a:ext cx="9967306" cy="3170099"/>
          </a:xfrm>
          <a:prstGeom prst="rect">
            <a:avLst/>
          </a:prstGeom>
          <a:noFill/>
        </p:spPr>
        <p:txBody>
          <a:bodyPr wrap="square">
            <a:spAutoFit/>
          </a:bodyPr>
          <a:lstStyle/>
          <a:p>
            <a:pPr algn="just">
              <a:lnSpc>
                <a:spcPts val="2400"/>
              </a:lnSpc>
              <a:spcBef>
                <a:spcPts val="2400"/>
              </a:spcBef>
              <a:defRPr/>
            </a:pPr>
            <a:r>
              <a:rPr lang="en-US" altLang="zh-CN" sz="2000" dirty="0">
                <a:latin typeface="Times New Roman" panose="02020603050405020304" pitchFamily="18" charset="0"/>
                <a:ea typeface="微软雅黑" panose="020B0503020204020204" pitchFamily="34" charset="-122"/>
                <a:cs typeface="Times New Roman" panose="02020603050405020304" pitchFamily="18" charset="0"/>
              </a:rPr>
              <a:t>1) Construct a measurement method of </a:t>
            </a:r>
            <a:r>
              <a:rPr lang="en-US" altLang="zh-CN" sz="2000" b="1" u="sng" dirty="0">
                <a:latin typeface="Times New Roman" panose="02020603050405020304" pitchFamily="18" charset="0"/>
                <a:ea typeface="微软雅黑" panose="020B0503020204020204" pitchFamily="34" charset="-122"/>
                <a:cs typeface="Times New Roman" panose="02020603050405020304" pitchFamily="18" charset="0"/>
              </a:rPr>
              <a:t>RCA index based on factor income</a:t>
            </a:r>
            <a:r>
              <a:rPr lang="en-US" altLang="zh-CN" sz="2000" dirty="0">
                <a:latin typeface="Times New Roman" panose="02020603050405020304" pitchFamily="18" charset="0"/>
                <a:ea typeface="微软雅黑" panose="020B0503020204020204" pitchFamily="34" charset="-122"/>
                <a:cs typeface="Times New Roman" panose="02020603050405020304" pitchFamily="18" charset="0"/>
              </a:rPr>
              <a:t>, providing theoretical support for accurately judging national competitive advantage and factor endowment;</a:t>
            </a:r>
          </a:p>
          <a:p>
            <a:pPr algn="just">
              <a:lnSpc>
                <a:spcPts val="2400"/>
              </a:lnSpc>
              <a:spcBef>
                <a:spcPts val="2400"/>
              </a:spcBef>
              <a:defRPr/>
            </a:pPr>
            <a:r>
              <a:rPr lang="en-US" altLang="zh-CN" sz="2000" dirty="0">
                <a:latin typeface="Times New Roman" panose="02020603050405020304" pitchFamily="18" charset="0"/>
                <a:ea typeface="微软雅黑" panose="020B0503020204020204" pitchFamily="34" charset="-122"/>
                <a:cs typeface="Times New Roman" panose="02020603050405020304" pitchFamily="18" charset="0"/>
              </a:rPr>
              <a:t>2) Attempts to </a:t>
            </a:r>
            <a:r>
              <a:rPr lang="en-US" altLang="zh-CN" sz="2000" b="1" u="sng" dirty="0">
                <a:latin typeface="Times New Roman" panose="02020603050405020304" pitchFamily="18" charset="0"/>
                <a:ea typeface="微软雅黑" panose="020B0503020204020204" pitchFamily="34" charset="-122"/>
                <a:cs typeface="Times New Roman" panose="02020603050405020304" pitchFamily="18" charset="0"/>
              </a:rPr>
              <a:t>deconstruct the RCA index </a:t>
            </a:r>
            <a:r>
              <a:rPr lang="en-US" altLang="zh-CN" sz="2000" dirty="0">
                <a:latin typeface="Times New Roman" panose="02020603050405020304" pitchFamily="18" charset="0"/>
                <a:ea typeface="微软雅黑" panose="020B0503020204020204" pitchFamily="34" charset="-122"/>
                <a:cs typeface="Times New Roman" panose="02020603050405020304" pitchFamily="18" charset="0"/>
              </a:rPr>
              <a:t>based on factor income into the RCA index of labor income, RCA index of capital income of domestic enterprises and RCA index of capital income of domestic-funded enterprises in host country, which is helpful to identify the hidden comparative advantage potential of different factor incomes;</a:t>
            </a:r>
          </a:p>
          <a:p>
            <a:pPr algn="just">
              <a:lnSpc>
                <a:spcPts val="2400"/>
              </a:lnSpc>
              <a:spcBef>
                <a:spcPts val="2400"/>
              </a:spcBef>
              <a:defRPr/>
            </a:pPr>
            <a:r>
              <a:rPr lang="en-US" altLang="zh-CN" sz="2000" dirty="0">
                <a:latin typeface="Times New Roman" panose="02020603050405020304" pitchFamily="18" charset="0"/>
                <a:ea typeface="微软雅黑" panose="020B0503020204020204" pitchFamily="34" charset="-122"/>
                <a:cs typeface="Times New Roman" panose="02020603050405020304" pitchFamily="18" charset="0"/>
              </a:rPr>
              <a:t>3) Discuss the </a:t>
            </a:r>
            <a:r>
              <a:rPr lang="en-US" altLang="zh-CN" sz="2000" b="1" u="sng" dirty="0">
                <a:latin typeface="Times New Roman" panose="02020603050405020304" pitchFamily="18" charset="0"/>
                <a:ea typeface="微软雅黑" panose="020B0503020204020204" pitchFamily="34" charset="-122"/>
                <a:cs typeface="Times New Roman" panose="02020603050405020304" pitchFamily="18" charset="0"/>
              </a:rPr>
              <a:t>influence of different production factors</a:t>
            </a:r>
            <a:r>
              <a:rPr lang="en-US" altLang="zh-CN" sz="2000" dirty="0">
                <a:latin typeface="Times New Roman" panose="02020603050405020304" pitchFamily="18" charset="0"/>
                <a:ea typeface="微软雅黑" panose="020B0503020204020204" pitchFamily="34" charset="-122"/>
                <a:cs typeface="Times New Roman" panose="02020603050405020304" pitchFamily="18" charset="0"/>
              </a:rPr>
              <a:t> on the changes in RCA of China's manufacturing sectors, and identify the key factors that affect the growth of RCA.</a:t>
            </a:r>
          </a:p>
        </p:txBody>
      </p:sp>
    </p:spTree>
    <p:extLst>
      <p:ext uri="{BB962C8B-B14F-4D97-AF65-F5344CB8AC3E}">
        <p14:creationId xmlns:p14="http://schemas.microsoft.com/office/powerpoint/2010/main" val="1190697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E8A6D-F96E-5042-66AC-07F025DDA035}"/>
            </a:ext>
          </a:extLst>
        </p:cNvPr>
        <p:cNvGrpSpPr/>
        <p:nvPr/>
      </p:nvGrpSpPr>
      <p:grpSpPr>
        <a:xfrm>
          <a:off x="0" y="0"/>
          <a:ext cx="0" cy="0"/>
          <a:chOff x="0" y="0"/>
          <a:chExt cx="0" cy="0"/>
        </a:xfrm>
      </p:grpSpPr>
      <p:sp>
        <p:nvSpPr>
          <p:cNvPr id="3" name="文本框 2">
            <a:extLst>
              <a:ext uri="{FF2B5EF4-FFF2-40B4-BE49-F238E27FC236}">
                <a16:creationId xmlns:a16="http://schemas.microsoft.com/office/drawing/2014/main" id="{077A1F7A-329D-3571-4007-90CFE0113054}"/>
              </a:ext>
            </a:extLst>
          </p:cNvPr>
          <p:cNvSpPr txBox="1"/>
          <p:nvPr/>
        </p:nvSpPr>
        <p:spPr>
          <a:xfrm>
            <a:off x="930408" y="2523944"/>
            <a:ext cx="10703873" cy="905056"/>
          </a:xfrm>
          <a:prstGeom prst="rect">
            <a:avLst/>
          </a:prstGeom>
          <a:noFill/>
        </p:spPr>
        <p:txBody>
          <a:bodyPr wrap="square">
            <a:spAutoFit/>
          </a:bodyPr>
          <a:lstStyle/>
          <a:p>
            <a:pPr algn="ctr" eaLnBrk="1" hangingPunct="1">
              <a:lnSpc>
                <a:spcPct val="150000"/>
              </a:lnSpc>
            </a:pPr>
            <a:r>
              <a:rPr lang="zh-CN" altLang="en-US" sz="4000" b="1" dirty="0">
                <a:solidFill>
                  <a:srgbClr val="1F4E79"/>
                </a:solidFill>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4000" b="1" dirty="0">
                <a:solidFill>
                  <a:srgbClr val="1F4E79"/>
                </a:solidFill>
                <a:latin typeface="微软雅黑" panose="020B0503020204020204" pitchFamily="34" charset="-122"/>
                <a:ea typeface="微软雅黑" panose="020B0503020204020204" pitchFamily="34" charset="-122"/>
              </a:rPr>
              <a:t>2  Methodology and data</a:t>
            </a:r>
            <a:endParaRPr lang="en-US" altLang="zh-CN" sz="2400" b="1" dirty="0">
              <a:solidFill>
                <a:srgbClr val="1F4E79"/>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97230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7</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E270DF1B-0808-EF0D-217D-811026C6E2DE}"/>
              </a:ext>
            </a:extLst>
          </p:cNvPr>
          <p:cNvSpPr txBox="1"/>
          <p:nvPr/>
        </p:nvSpPr>
        <p:spPr>
          <a:xfrm>
            <a:off x="423246" y="740526"/>
            <a:ext cx="11716158" cy="376834"/>
          </a:xfrm>
          <a:prstGeom prst="rect">
            <a:avLst/>
          </a:prstGeom>
          <a:noFill/>
        </p:spPr>
        <p:txBody>
          <a:bodyPr wrap="square">
            <a:spAutoFit/>
          </a:bodyPr>
          <a:lstStyle/>
          <a:p>
            <a:pPr indent="-285750" algn="just">
              <a:lnSpc>
                <a:spcPts val="2200"/>
              </a:lnSpc>
              <a:buFont typeface="Wingdings" panose="05000000000000000000" pitchFamily="2" charset="2"/>
              <a:buChar char="Ø"/>
              <a:defRPr/>
            </a:pPr>
            <a:r>
              <a:rPr lang="en-US" altLang="zh-CN" sz="2200" b="1" dirty="0">
                <a:solidFill>
                  <a:srgbClr val="1F4E79"/>
                </a:solidFill>
                <a:latin typeface="微软雅黑" panose="020B0503020204020204" pitchFamily="34" charset="-122"/>
                <a:ea typeface="微软雅黑" panose="020B0503020204020204" pitchFamily="34" charset="-122"/>
              </a:rPr>
              <a:t>The input-output accounting framework reflecting the activities of MNEs</a:t>
            </a:r>
            <a:endParaRPr lang="zh-CN" altLang="en-US" sz="2200" b="1" dirty="0">
              <a:solidFill>
                <a:srgbClr val="1F4E79"/>
              </a:solidFill>
              <a:latin typeface="微软雅黑" panose="020B0503020204020204" pitchFamily="34" charset="-122"/>
              <a:ea typeface="微软雅黑" panose="020B0503020204020204" pitchFamily="34" charset="-122"/>
            </a:endParaRPr>
          </a:p>
        </p:txBody>
      </p:sp>
      <p:pic>
        <p:nvPicPr>
          <p:cNvPr id="3" name="图片 2">
            <a:extLst>
              <a:ext uri="{FF2B5EF4-FFF2-40B4-BE49-F238E27FC236}">
                <a16:creationId xmlns:a16="http://schemas.microsoft.com/office/drawing/2014/main" id="{20C7C23E-2E17-C65F-3FF0-91FD3C3B08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20474" y="1093119"/>
            <a:ext cx="6516836" cy="4692808"/>
          </a:xfrm>
          <a:prstGeom prst="rect">
            <a:avLst/>
          </a:prstGeom>
        </p:spPr>
      </p:pic>
      <p:sp>
        <p:nvSpPr>
          <p:cNvPr id="8" name="文本框 7">
            <a:extLst>
              <a:ext uri="{FF2B5EF4-FFF2-40B4-BE49-F238E27FC236}">
                <a16:creationId xmlns:a16="http://schemas.microsoft.com/office/drawing/2014/main" id="{30DF3276-E947-B854-3B3E-9FA015DC69E4}"/>
              </a:ext>
            </a:extLst>
          </p:cNvPr>
          <p:cNvSpPr txBox="1"/>
          <p:nvPr/>
        </p:nvSpPr>
        <p:spPr>
          <a:xfrm>
            <a:off x="660740" y="1511441"/>
            <a:ext cx="2254340" cy="358047"/>
          </a:xfrm>
          <a:prstGeom prst="rect">
            <a:avLst/>
          </a:prstGeom>
          <a:noFill/>
          <a:ln>
            <a:noFill/>
          </a:ln>
        </p:spPr>
        <p:txBody>
          <a:bodyPr wrap="square">
            <a:spAutoFit/>
          </a:bodyPr>
          <a:lstStyle/>
          <a:p>
            <a:pPr marL="285750" indent="-285750">
              <a:lnSpc>
                <a:spcPts val="2200"/>
              </a:lnSpc>
              <a:buFont typeface="Wingdings" panose="05000000000000000000" pitchFamily="2" charset="2"/>
              <a:buChar char="ü"/>
            </a:pPr>
            <a:r>
              <a:rPr lang="en-US" altLang="zh-CN" b="1" dirty="0">
                <a:latin typeface="Times New Roman" panose="02020603050405020304" pitchFamily="18" charset="0"/>
                <a:cs typeface="Times New Roman" panose="02020603050405020304" pitchFamily="18" charset="0"/>
              </a:rPr>
              <a:t>Gross export</a:t>
            </a:r>
            <a:endParaRPr lang="en-US" altLang="zh-CN"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9" name="文本框 8">
                <a:extLst>
                  <a:ext uri="{FF2B5EF4-FFF2-40B4-BE49-F238E27FC236}">
                    <a16:creationId xmlns:a16="http://schemas.microsoft.com/office/drawing/2014/main" id="{62343B8B-BFA8-881E-ABE8-68ED9A9A07D7}"/>
                  </a:ext>
                </a:extLst>
              </p:cNvPr>
              <p:cNvSpPr txBox="1"/>
              <p:nvPr/>
            </p:nvSpPr>
            <p:spPr>
              <a:xfrm>
                <a:off x="954273" y="1970373"/>
                <a:ext cx="2558837" cy="400110"/>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a:rPr lang="en-US" altLang="zh-CN" sz="2000" b="0" i="1" smtClean="0">
                          <a:latin typeface="Cambria Math" panose="02040503050406030204" pitchFamily="18" charset="0"/>
                        </a:rPr>
                        <m:t>𝐸</m:t>
                      </m:r>
                      <m:r>
                        <a:rPr lang="zh-CN" altLang="en-US" sz="2000" i="0">
                          <a:latin typeface="Cambria Math" panose="02040503050406030204" pitchFamily="18" charset="0"/>
                        </a:rPr>
                        <m:t>=</m:t>
                      </m:r>
                      <m:sSup>
                        <m:sSupPr>
                          <m:ctrlPr>
                            <a:rPr lang="zh-CN" altLang="en-US" sz="2000" i="1">
                              <a:latin typeface="Cambria Math" panose="02040503050406030204" pitchFamily="18" charset="0"/>
                            </a:rPr>
                          </m:ctrlPr>
                        </m:sSupPr>
                        <m:e>
                          <m:r>
                            <a:rPr lang="en-US" altLang="zh-CN" sz="2000" b="0" i="1" smtClean="0">
                              <a:latin typeface="Cambria Math" panose="02040503050406030204" pitchFamily="18" charset="0"/>
                            </a:rPr>
                            <m:t>𝑍</m:t>
                          </m:r>
                        </m:e>
                        <m:sup>
                          <m:r>
                            <a:rPr lang="en-US" altLang="zh-CN" sz="2000" b="0" i="1" smtClean="0">
                              <a:latin typeface="Cambria Math" panose="02040503050406030204" pitchFamily="18" charset="0"/>
                            </a:rPr>
                            <m:t>𝐸</m:t>
                          </m:r>
                        </m:sup>
                      </m:sSup>
                      <m:r>
                        <a:rPr lang="zh-CN" altLang="en-US" sz="2000" i="0">
                          <a:latin typeface="Cambria Math" panose="02040503050406030204" pitchFamily="18" charset="0"/>
                        </a:rPr>
                        <m:t>+</m:t>
                      </m:r>
                      <m:sSup>
                        <m:sSupPr>
                          <m:ctrlPr>
                            <a:rPr lang="zh-CN" altLang="en-US" sz="2000" i="1">
                              <a:latin typeface="Cambria Math" panose="02040503050406030204" pitchFamily="18" charset="0"/>
                            </a:rPr>
                          </m:ctrlPr>
                        </m:sSupPr>
                        <m:e>
                          <m:r>
                            <a:rPr lang="en-US" altLang="zh-CN" sz="2000" b="0" i="1" smtClean="0">
                              <a:latin typeface="Cambria Math" panose="02040503050406030204" pitchFamily="18" charset="0"/>
                            </a:rPr>
                            <m:t>𝑌</m:t>
                          </m:r>
                        </m:e>
                        <m:sup>
                          <m:r>
                            <a:rPr lang="en-US" altLang="zh-CN" sz="2000" b="0" i="1" smtClean="0">
                              <a:latin typeface="Cambria Math" panose="02040503050406030204" pitchFamily="18" charset="0"/>
                            </a:rPr>
                            <m:t>𝐸</m:t>
                          </m:r>
                        </m:sup>
                      </m:sSup>
                    </m:oMath>
                  </m:oMathPara>
                </a14:m>
                <a:endParaRPr lang="zh-CN" altLang="en-US" sz="2000" dirty="0"/>
              </a:p>
            </p:txBody>
          </p:sp>
        </mc:Choice>
        <mc:Fallback xmlns="">
          <p:sp>
            <p:nvSpPr>
              <p:cNvPr id="9" name="文本框 8">
                <a:extLst>
                  <a:ext uri="{FF2B5EF4-FFF2-40B4-BE49-F238E27FC236}">
                    <a16:creationId xmlns:a16="http://schemas.microsoft.com/office/drawing/2014/main" id="{62343B8B-BFA8-881E-ABE8-68ED9A9A07D7}"/>
                  </a:ext>
                </a:extLst>
              </p:cNvPr>
              <p:cNvSpPr txBox="1">
                <a:spLocks noRot="1" noChangeAspect="1" noMove="1" noResize="1" noEditPoints="1" noAdjustHandles="1" noChangeArrowheads="1" noChangeShapeType="1" noTextEdit="1"/>
              </p:cNvSpPr>
              <p:nvPr/>
            </p:nvSpPr>
            <p:spPr>
              <a:xfrm>
                <a:off x="954273" y="1970373"/>
                <a:ext cx="2558837" cy="400110"/>
              </a:xfrm>
              <a:prstGeom prst="rect">
                <a:avLst/>
              </a:prstGeom>
              <a:blipFill>
                <a:blip r:embed="rId4"/>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12" name="文本框 11">
                <a:extLst>
                  <a:ext uri="{FF2B5EF4-FFF2-40B4-BE49-F238E27FC236}">
                    <a16:creationId xmlns:a16="http://schemas.microsoft.com/office/drawing/2014/main" id="{6815BA3D-11E4-62BE-90A7-21D5230C4224}"/>
                  </a:ext>
                </a:extLst>
              </p:cNvPr>
              <p:cNvSpPr txBox="1"/>
              <p:nvPr/>
            </p:nvSpPr>
            <p:spPr>
              <a:xfrm>
                <a:off x="954273" y="3062753"/>
                <a:ext cx="3592615" cy="376770"/>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a:rPr lang="zh-CN" altLang="en-US" i="1" smtClean="0">
                          <a:latin typeface="Cambria Math" panose="02040503050406030204" pitchFamily="18" charset="0"/>
                        </a:rPr>
                        <m:t>𝑉𝐴𝑇</m:t>
                      </m:r>
                      <m:r>
                        <a:rPr lang="zh-CN" altLang="en-US" i="0">
                          <a:latin typeface="Cambria Math" panose="02040503050406030204" pitchFamily="18" charset="0"/>
                        </a:rPr>
                        <m:t>=</m:t>
                      </m:r>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r>
                        <a:rPr lang="zh-CN" altLang="en-US" i="1">
                          <a:latin typeface="Cambria Math" panose="02040503050406030204" pitchFamily="18" charset="0"/>
                        </a:rPr>
                        <m:t>𝐿𝐸</m:t>
                      </m:r>
                      <m:r>
                        <a:rPr lang="zh-CN" altLang="en-US" i="0">
                          <a:latin typeface="Cambria Math" panose="02040503050406030204" pitchFamily="18" charset="0"/>
                        </a:rPr>
                        <m:t>=</m:t>
                      </m:r>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r>
                        <a:rPr lang="zh-CN" altLang="en-US" i="1">
                          <a:latin typeface="Cambria Math" panose="02040503050406030204" pitchFamily="18" charset="0"/>
                        </a:rPr>
                        <m:t>𝐿</m:t>
                      </m:r>
                      <m:sSup>
                        <m:sSupPr>
                          <m:ctrlPr>
                            <a:rPr lang="zh-CN" altLang="en-US" i="1">
                              <a:latin typeface="Cambria Math" panose="02040503050406030204" pitchFamily="18" charset="0"/>
                            </a:rPr>
                          </m:ctrlPr>
                        </m:sSupPr>
                        <m:e>
                          <m:r>
                            <a:rPr lang="zh-CN" altLang="en-US" i="1">
                              <a:latin typeface="Cambria Math" panose="02040503050406030204" pitchFamily="18" charset="0"/>
                            </a:rPr>
                            <m:t>𝑌</m:t>
                          </m:r>
                        </m:e>
                        <m:sup>
                          <m:r>
                            <a:rPr lang="zh-CN" altLang="en-US" i="1">
                              <a:latin typeface="Cambria Math" panose="02040503050406030204" pitchFamily="18" charset="0"/>
                            </a:rPr>
                            <m:t>𝐸</m:t>
                          </m:r>
                        </m:sup>
                      </m:sSup>
                      <m:r>
                        <a:rPr lang="zh-CN" altLang="en-US" i="0">
                          <a:latin typeface="Cambria Math" panose="02040503050406030204" pitchFamily="18" charset="0"/>
                        </a:rPr>
                        <m:t>+</m:t>
                      </m:r>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r>
                        <a:rPr lang="zh-CN" altLang="en-US" i="1">
                          <a:latin typeface="Cambria Math" panose="02040503050406030204" pitchFamily="18" charset="0"/>
                        </a:rPr>
                        <m:t>𝐿</m:t>
                      </m:r>
                      <m:sSup>
                        <m:sSupPr>
                          <m:ctrlPr>
                            <a:rPr lang="zh-CN" altLang="en-US" i="1">
                              <a:latin typeface="Cambria Math" panose="02040503050406030204" pitchFamily="18" charset="0"/>
                            </a:rPr>
                          </m:ctrlPr>
                        </m:sSupPr>
                        <m:e>
                          <m:r>
                            <a:rPr lang="zh-CN" altLang="en-US" i="1">
                              <a:latin typeface="Cambria Math" panose="02040503050406030204" pitchFamily="18" charset="0"/>
                            </a:rPr>
                            <m:t>𝐴</m:t>
                          </m:r>
                        </m:e>
                        <m:sup>
                          <m:r>
                            <a:rPr lang="zh-CN" altLang="en-US" i="1">
                              <a:latin typeface="Cambria Math" panose="02040503050406030204" pitchFamily="18" charset="0"/>
                            </a:rPr>
                            <m:t>𝐸</m:t>
                          </m:r>
                        </m:sup>
                      </m:sSup>
                      <m:r>
                        <a:rPr lang="zh-CN" altLang="en-US" i="1">
                          <a:latin typeface="Cambria Math" panose="02040503050406030204" pitchFamily="18" charset="0"/>
                        </a:rPr>
                        <m:t>𝐵𝑌</m:t>
                      </m:r>
                    </m:oMath>
                  </m:oMathPara>
                </a14:m>
                <a:endParaRPr lang="zh-CN" altLang="en-US" dirty="0"/>
              </a:p>
            </p:txBody>
          </p:sp>
        </mc:Choice>
        <mc:Fallback>
          <p:sp>
            <p:nvSpPr>
              <p:cNvPr id="12" name="文本框 11">
                <a:extLst>
                  <a:ext uri="{FF2B5EF4-FFF2-40B4-BE49-F238E27FC236}">
                    <a16:creationId xmlns:a16="http://schemas.microsoft.com/office/drawing/2014/main" id="{6815BA3D-11E4-62BE-90A7-21D5230C4224}"/>
                  </a:ext>
                </a:extLst>
              </p:cNvPr>
              <p:cNvSpPr txBox="1">
                <a:spLocks noRot="1" noChangeAspect="1" noMove="1" noResize="1" noEditPoints="1" noAdjustHandles="1" noChangeArrowheads="1" noChangeShapeType="1" noTextEdit="1"/>
              </p:cNvSpPr>
              <p:nvPr/>
            </p:nvSpPr>
            <p:spPr>
              <a:xfrm>
                <a:off x="954273" y="3062753"/>
                <a:ext cx="3592615" cy="376770"/>
              </a:xfrm>
              <a:prstGeom prst="rect">
                <a:avLst/>
              </a:prstGeom>
              <a:blipFill>
                <a:blip r:embed="rId5"/>
                <a:stretch>
                  <a:fillRect t="-1613"/>
                </a:stretch>
              </a:blipFill>
            </p:spPr>
            <p:txBody>
              <a:bodyPr/>
              <a:lstStyle/>
              <a:p>
                <a:r>
                  <a:rPr lang="zh-CN" altLang="en-US">
                    <a:noFill/>
                  </a:rPr>
                  <a:t> </a:t>
                </a:r>
              </a:p>
            </p:txBody>
          </p:sp>
        </mc:Fallback>
      </mc:AlternateContent>
      <p:sp>
        <p:nvSpPr>
          <p:cNvPr id="13" name="文本框 12">
            <a:extLst>
              <a:ext uri="{FF2B5EF4-FFF2-40B4-BE49-F238E27FC236}">
                <a16:creationId xmlns:a16="http://schemas.microsoft.com/office/drawing/2014/main" id="{A5D633E3-E9B6-A035-D331-871EE9916D75}"/>
              </a:ext>
            </a:extLst>
          </p:cNvPr>
          <p:cNvSpPr txBox="1"/>
          <p:nvPr/>
        </p:nvSpPr>
        <p:spPr>
          <a:xfrm>
            <a:off x="660739" y="2676668"/>
            <a:ext cx="5299949" cy="364843"/>
          </a:xfrm>
          <a:prstGeom prst="rect">
            <a:avLst/>
          </a:prstGeom>
          <a:noFill/>
          <a:ln>
            <a:noFill/>
          </a:ln>
        </p:spPr>
        <p:txBody>
          <a:bodyPr wrap="square">
            <a:spAutoFit/>
          </a:bodyPr>
          <a:lstStyle/>
          <a:p>
            <a:pPr marL="285750" indent="-285750">
              <a:lnSpc>
                <a:spcPts val="2200"/>
              </a:lnSpc>
              <a:spcAft>
                <a:spcPts val="1200"/>
              </a:spcAft>
              <a:buFont typeface="Wingdings" panose="05000000000000000000" pitchFamily="2" charset="2"/>
              <a:buChar char="ü"/>
            </a:pPr>
            <a:r>
              <a:rPr lang="en-US" altLang="zh-CN" b="1" dirty="0">
                <a:latin typeface="Times New Roman" panose="02020603050405020304" pitchFamily="18" charset="0"/>
                <a:cs typeface="Times New Roman" panose="02020603050405020304" pitchFamily="18" charset="0"/>
              </a:rPr>
              <a:t>Value-added Export (Wang et al., 2017)</a:t>
            </a:r>
            <a:endParaRPr lang="en-US" altLang="zh-CN" dirty="0">
              <a:latin typeface="Times New Roman" panose="02020603050405020304" pitchFamily="18" charset="0"/>
              <a:cs typeface="Times New Roman" panose="02020603050405020304" pitchFamily="18" charset="0"/>
            </a:endParaRPr>
          </a:p>
        </p:txBody>
      </p:sp>
      <p:sp>
        <p:nvSpPr>
          <p:cNvPr id="14" name="文本框 13">
            <a:extLst>
              <a:ext uri="{FF2B5EF4-FFF2-40B4-BE49-F238E27FC236}">
                <a16:creationId xmlns:a16="http://schemas.microsoft.com/office/drawing/2014/main" id="{2F7C723F-301F-983C-0FD5-933DE7E5FE7B}"/>
              </a:ext>
            </a:extLst>
          </p:cNvPr>
          <p:cNvSpPr txBox="1"/>
          <p:nvPr/>
        </p:nvSpPr>
        <p:spPr>
          <a:xfrm>
            <a:off x="660738" y="3839240"/>
            <a:ext cx="3081922" cy="358047"/>
          </a:xfrm>
          <a:prstGeom prst="rect">
            <a:avLst/>
          </a:prstGeom>
          <a:noFill/>
          <a:ln>
            <a:noFill/>
          </a:ln>
        </p:spPr>
        <p:txBody>
          <a:bodyPr wrap="square">
            <a:spAutoFit/>
          </a:bodyPr>
          <a:lstStyle/>
          <a:p>
            <a:pPr marL="285750" indent="-285750">
              <a:lnSpc>
                <a:spcPts val="2200"/>
              </a:lnSpc>
              <a:spcAft>
                <a:spcPts val="1200"/>
              </a:spcAft>
              <a:buFont typeface="Wingdings" panose="05000000000000000000" pitchFamily="2" charset="2"/>
              <a:buChar char="ü"/>
            </a:pPr>
            <a:r>
              <a:rPr lang="en-US" altLang="zh-CN" b="1" dirty="0">
                <a:latin typeface="Times New Roman" panose="02020603050405020304" pitchFamily="18" charset="0"/>
                <a:cs typeface="Times New Roman" panose="02020603050405020304" pitchFamily="18" charset="0"/>
              </a:rPr>
              <a:t>Factor Income Trade</a:t>
            </a:r>
            <a:endParaRPr lang="en-US" altLang="zh-CN"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9" name="文本框 18">
                <a:extLst>
                  <a:ext uri="{FF2B5EF4-FFF2-40B4-BE49-F238E27FC236}">
                    <a16:creationId xmlns:a16="http://schemas.microsoft.com/office/drawing/2014/main" id="{0FC602D0-B110-42A7-50B9-46771414176D}"/>
                  </a:ext>
                </a:extLst>
              </p:cNvPr>
              <p:cNvSpPr txBox="1"/>
              <p:nvPr/>
            </p:nvSpPr>
            <p:spPr>
              <a:xfrm>
                <a:off x="954273" y="4270652"/>
                <a:ext cx="5006415" cy="1286506"/>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acc>
                        <m:accPr>
                          <m:chr m:val="̂"/>
                          <m:ctrlPr>
                            <a:rPr lang="zh-CN" altLang="en-US" i="1" smtClean="0">
                              <a:latin typeface="Cambria Math" panose="02040503050406030204" pitchFamily="18" charset="0"/>
                            </a:rPr>
                          </m:ctrlPr>
                        </m:accPr>
                        <m:e>
                          <m:r>
                            <a:rPr lang="zh-CN" altLang="en-US" i="1">
                              <a:latin typeface="Cambria Math" panose="02040503050406030204" pitchFamily="18" charset="0"/>
                            </a:rPr>
                            <m:t>𝑉</m:t>
                          </m:r>
                        </m:e>
                      </m:acc>
                      <m:r>
                        <a:rPr lang="zh-CN" altLang="en-US" i="1">
                          <a:latin typeface="Cambria Math" panose="02040503050406030204" pitchFamily="18" charset="0"/>
                        </a:rPr>
                        <m:t>𝐵𝑌</m:t>
                      </m:r>
                      <m:r>
                        <a:rPr lang="zh-CN" altLang="en-US" i="0">
                          <a:latin typeface="Cambria Math" panose="02040503050406030204" pitchFamily="18" charset="0"/>
                        </a:rPr>
                        <m:t>=</m:t>
                      </m:r>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𝐷</m:t>
                          </m:r>
                        </m:sub>
                      </m:sSub>
                      <m:r>
                        <a:rPr lang="zh-CN" altLang="en-US" i="1">
                          <a:latin typeface="Cambria Math" panose="02040503050406030204" pitchFamily="18" charset="0"/>
                        </a:rPr>
                        <m:t>𝐿</m:t>
                      </m:r>
                      <m:sSup>
                        <m:sSupPr>
                          <m:ctrlPr>
                            <a:rPr lang="zh-CN" altLang="en-US" i="1">
                              <a:latin typeface="Cambria Math" panose="02040503050406030204" pitchFamily="18" charset="0"/>
                            </a:rPr>
                          </m:ctrlPr>
                        </m:sSupPr>
                        <m:e>
                          <m:r>
                            <a:rPr lang="zh-CN" altLang="en-US" i="1">
                              <a:latin typeface="Cambria Math" panose="02040503050406030204" pitchFamily="18" charset="0"/>
                            </a:rPr>
                            <m:t>𝑌</m:t>
                          </m:r>
                        </m:e>
                        <m:sup>
                          <m:r>
                            <a:rPr lang="zh-CN" altLang="en-US" i="1">
                              <a:latin typeface="Cambria Math" panose="02040503050406030204" pitchFamily="18" charset="0"/>
                            </a:rPr>
                            <m:t>𝐿</m:t>
                          </m:r>
                        </m:sup>
                      </m:sSup>
                      <m:r>
                        <a:rPr lang="zh-CN" altLang="en-US" i="0">
                          <a:latin typeface="Cambria Math" panose="02040503050406030204" pitchFamily="18" charset="0"/>
                        </a:rPr>
                        <m:t>+</m:t>
                      </m:r>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𝐷</m:t>
                          </m:r>
                        </m:sub>
                      </m:sSub>
                      <m:r>
                        <a:rPr lang="zh-CN" altLang="en-US" i="1">
                          <a:latin typeface="Cambria Math" panose="02040503050406030204" pitchFamily="18" charset="0"/>
                        </a:rPr>
                        <m:t>𝐿𝐸</m:t>
                      </m:r>
                      <m:r>
                        <a:rPr lang="zh-CN" altLang="en-US" i="0">
                          <a:latin typeface="Cambria Math" panose="02040503050406030204" pitchFamily="18" charset="0"/>
                        </a:rPr>
                        <m:t>+</m:t>
                      </m:r>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𝐹</m:t>
                          </m:r>
                        </m:sub>
                      </m:sSub>
                      <m:r>
                        <a:rPr lang="zh-CN" altLang="en-US" i="1">
                          <a:latin typeface="Cambria Math" panose="02040503050406030204" pitchFamily="18" charset="0"/>
                        </a:rPr>
                        <m:t>𝐿</m:t>
                      </m:r>
                      <m:sSup>
                        <m:sSupPr>
                          <m:ctrlPr>
                            <a:rPr lang="zh-CN" altLang="en-US" i="1">
                              <a:latin typeface="Cambria Math" panose="02040503050406030204" pitchFamily="18" charset="0"/>
                            </a:rPr>
                          </m:ctrlPr>
                        </m:sSupPr>
                        <m:e>
                          <m:r>
                            <a:rPr lang="zh-CN" altLang="en-US" i="1">
                              <a:latin typeface="Cambria Math" panose="02040503050406030204" pitchFamily="18" charset="0"/>
                            </a:rPr>
                            <m:t>𝑌</m:t>
                          </m:r>
                        </m:e>
                        <m:sup>
                          <m:r>
                            <a:rPr lang="zh-CN" altLang="en-US" i="1">
                              <a:latin typeface="Cambria Math" panose="02040503050406030204" pitchFamily="18" charset="0"/>
                            </a:rPr>
                            <m:t>𝐿</m:t>
                          </m:r>
                        </m:sup>
                      </m:sSup>
                      <m:r>
                        <a:rPr lang="zh-CN" altLang="en-US" i="0">
                          <a:latin typeface="Cambria Math" panose="02040503050406030204" pitchFamily="18" charset="0"/>
                        </a:rPr>
                        <m:t>+</m:t>
                      </m:r>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𝐹</m:t>
                          </m:r>
                        </m:sub>
                      </m:sSub>
                      <m:r>
                        <a:rPr lang="zh-CN" altLang="en-US" i="1">
                          <a:latin typeface="Cambria Math" panose="02040503050406030204" pitchFamily="18" charset="0"/>
                        </a:rPr>
                        <m:t>𝐿𝐸</m:t>
                      </m:r>
                    </m:oMath>
                  </m:oMathPara>
                </a14:m>
                <a:endParaRPr lang="en-US" altLang="zh-CN" dirty="0"/>
              </a:p>
              <a:p>
                <a:r>
                  <a:rPr lang="en-US" altLang="zh-CN" dirty="0">
                    <a:latin typeface="Cambria Math" panose="02040503050406030204" pitchFamily="18" charset="0"/>
                  </a:rPr>
                  <a:t>          </a:t>
                </a:r>
                <a14:m>
                  <m:oMath xmlns:m="http://schemas.openxmlformats.org/officeDocument/2006/math">
                    <m:r>
                      <a:rPr lang="zh-CN" altLang="en-US">
                        <a:latin typeface="Cambria Math" panose="02040503050406030204" pitchFamily="18" charset="0"/>
                      </a:rPr>
                      <m:t>=</m:t>
                    </m:r>
                    <m:r>
                      <a:rPr lang="zh-CN" altLang="en-US" i="1">
                        <a:latin typeface="Cambria Math" panose="02040503050406030204" pitchFamily="18" charset="0"/>
                      </a:rPr>
                      <m:t> </m:t>
                    </m:r>
                    <m:d>
                      <m:dPr>
                        <m:ctrlPr>
                          <a:rPr lang="zh-CN" altLang="en-US" i="1">
                            <a:latin typeface="Cambria Math" panose="02040503050406030204" pitchFamily="18" charset="0"/>
                          </a:rPr>
                        </m:ctrlPr>
                      </m:dPr>
                      <m:e>
                        <m:r>
                          <m:rPr>
                            <m:sty m:val="p"/>
                          </m:rPr>
                          <a:rPr lang="en-US" altLang="zh-CN">
                            <a:latin typeface="Cambria Math" panose="02040503050406030204" pitchFamily="18" charset="0"/>
                          </a:rPr>
                          <m:t>I</m:t>
                        </m:r>
                        <m:r>
                          <a:rPr lang="en-US" altLang="zh-CN">
                            <a:latin typeface="Cambria Math" panose="02040503050406030204" pitchFamily="18" charset="0"/>
                          </a:rPr>
                          <m:t>−</m:t>
                        </m:r>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𝐾</m:t>
                            </m:r>
                          </m:e>
                        </m:acc>
                      </m:e>
                    </m:d>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𝐷</m:t>
                        </m:r>
                      </m:sub>
                    </m:sSub>
                    <m:r>
                      <a:rPr lang="zh-CN" altLang="en-US" i="1">
                        <a:latin typeface="Cambria Math" panose="02040503050406030204" pitchFamily="18" charset="0"/>
                      </a:rPr>
                      <m:t>𝐿</m:t>
                    </m:r>
                    <m:sSup>
                      <m:sSupPr>
                        <m:ctrlPr>
                          <a:rPr lang="zh-CN" altLang="en-US" i="1">
                            <a:latin typeface="Cambria Math" panose="02040503050406030204" pitchFamily="18" charset="0"/>
                          </a:rPr>
                        </m:ctrlPr>
                      </m:sSupPr>
                      <m:e>
                        <m:r>
                          <a:rPr lang="zh-CN" altLang="en-US" i="1">
                            <a:latin typeface="Cambria Math" panose="02040503050406030204" pitchFamily="18" charset="0"/>
                          </a:rPr>
                          <m:t>𝑌</m:t>
                        </m:r>
                      </m:e>
                      <m:sup>
                        <m:r>
                          <a:rPr lang="zh-CN" altLang="en-US" i="1">
                            <a:latin typeface="Cambria Math" panose="02040503050406030204" pitchFamily="18" charset="0"/>
                          </a:rPr>
                          <m:t>𝐿</m:t>
                        </m:r>
                      </m:sup>
                    </m:sSup>
                    <m:r>
                      <a:rPr lang="en-US" altLang="zh-CN" i="1">
                        <a:latin typeface="Cambria Math" panose="02040503050406030204" pitchFamily="18" charset="0"/>
                      </a:rPr>
                      <m:t>+</m:t>
                    </m:r>
                    <m:d>
                      <m:dPr>
                        <m:ctrlPr>
                          <a:rPr lang="zh-CN" altLang="en-US" i="1">
                            <a:latin typeface="Cambria Math" panose="02040503050406030204" pitchFamily="18" charset="0"/>
                          </a:rPr>
                        </m:ctrlPr>
                      </m:dPr>
                      <m:e>
                        <m:r>
                          <m:rPr>
                            <m:sty m:val="p"/>
                          </m:rPr>
                          <a:rPr lang="en-US" altLang="zh-CN">
                            <a:latin typeface="Cambria Math" panose="02040503050406030204" pitchFamily="18" charset="0"/>
                          </a:rPr>
                          <m:t>I</m:t>
                        </m:r>
                        <m:r>
                          <a:rPr lang="en-US" altLang="zh-CN">
                            <a:latin typeface="Cambria Math" panose="02040503050406030204" pitchFamily="18" charset="0"/>
                          </a:rPr>
                          <m:t>−</m:t>
                        </m:r>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𝐾</m:t>
                            </m:r>
                          </m:e>
                        </m:acc>
                      </m:e>
                    </m:d>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𝐷</m:t>
                        </m:r>
                      </m:sub>
                    </m:sSub>
                    <m:r>
                      <a:rPr lang="zh-CN" altLang="en-US" i="1">
                        <a:latin typeface="Cambria Math" panose="02040503050406030204" pitchFamily="18" charset="0"/>
                      </a:rPr>
                      <m:t>𝐿𝐸</m:t>
                    </m:r>
                    <m:r>
                      <a:rPr lang="en-US" altLang="zh-CN">
                        <a:latin typeface="Cambria Math" panose="02040503050406030204" pitchFamily="18" charset="0"/>
                      </a:rPr>
                      <m:t>+</m:t>
                    </m:r>
                  </m:oMath>
                </a14:m>
                <a:endParaRPr lang="en-US" altLang="zh-CN" dirty="0"/>
              </a:p>
              <a:p>
                <a:r>
                  <a:rPr lang="zh-CN" altLang="en-US" dirty="0"/>
                  <a:t>               </a:t>
                </a:r>
                <a14:m>
                  <m:oMath xmlns:m="http://schemas.openxmlformats.org/officeDocument/2006/math">
                    <m:d>
                      <m:dPr>
                        <m:ctrlPr>
                          <a:rPr lang="zh-CN" altLang="en-US" i="1">
                            <a:latin typeface="Cambria Math" panose="02040503050406030204" pitchFamily="18" charset="0"/>
                          </a:rPr>
                        </m:ctrlPr>
                      </m:dPr>
                      <m:e>
                        <m:r>
                          <m:rPr>
                            <m:sty m:val="p"/>
                          </m:rPr>
                          <a:rPr lang="en-US" altLang="zh-CN">
                            <a:latin typeface="Cambria Math" panose="02040503050406030204" pitchFamily="18" charset="0"/>
                          </a:rPr>
                          <m:t>I</m:t>
                        </m:r>
                        <m:r>
                          <a:rPr lang="en-US" altLang="zh-CN">
                            <a:latin typeface="Cambria Math" panose="02040503050406030204" pitchFamily="18" charset="0"/>
                          </a:rPr>
                          <m:t>−</m:t>
                        </m:r>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𝐾</m:t>
                            </m:r>
                          </m:e>
                        </m:acc>
                      </m:e>
                    </m:d>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𝐹</m:t>
                        </m:r>
                      </m:sub>
                    </m:sSub>
                    <m:r>
                      <a:rPr lang="zh-CN" altLang="en-US" i="1">
                        <a:latin typeface="Cambria Math" panose="02040503050406030204" pitchFamily="18" charset="0"/>
                      </a:rPr>
                      <m:t>𝐿</m:t>
                    </m:r>
                    <m:sSup>
                      <m:sSupPr>
                        <m:ctrlPr>
                          <a:rPr lang="zh-CN" altLang="en-US" i="1">
                            <a:latin typeface="Cambria Math" panose="02040503050406030204" pitchFamily="18" charset="0"/>
                          </a:rPr>
                        </m:ctrlPr>
                      </m:sSupPr>
                      <m:e>
                        <m:r>
                          <a:rPr lang="zh-CN" altLang="en-US" i="1">
                            <a:latin typeface="Cambria Math" panose="02040503050406030204" pitchFamily="18" charset="0"/>
                          </a:rPr>
                          <m:t>𝑌</m:t>
                        </m:r>
                      </m:e>
                      <m:sup>
                        <m:r>
                          <a:rPr lang="zh-CN" altLang="en-US" i="1">
                            <a:latin typeface="Cambria Math" panose="02040503050406030204" pitchFamily="18" charset="0"/>
                          </a:rPr>
                          <m:t>𝐿</m:t>
                        </m:r>
                      </m:sup>
                    </m:sSup>
                    <m:r>
                      <a:rPr lang="en-US" altLang="zh-CN" i="1">
                        <a:latin typeface="Cambria Math" panose="02040503050406030204" pitchFamily="18" charset="0"/>
                      </a:rPr>
                      <m:t>+</m:t>
                    </m:r>
                    <m:d>
                      <m:dPr>
                        <m:ctrlPr>
                          <a:rPr lang="zh-CN" altLang="en-US" i="1">
                            <a:latin typeface="Cambria Math" panose="02040503050406030204" pitchFamily="18" charset="0"/>
                          </a:rPr>
                        </m:ctrlPr>
                      </m:dPr>
                      <m:e>
                        <m:r>
                          <m:rPr>
                            <m:sty m:val="p"/>
                          </m:rPr>
                          <a:rPr lang="en-US" altLang="zh-CN">
                            <a:latin typeface="Cambria Math" panose="02040503050406030204" pitchFamily="18" charset="0"/>
                          </a:rPr>
                          <m:t>I</m:t>
                        </m:r>
                        <m:r>
                          <a:rPr lang="en-US" altLang="zh-CN">
                            <a:latin typeface="Cambria Math" panose="02040503050406030204" pitchFamily="18" charset="0"/>
                          </a:rPr>
                          <m:t>−</m:t>
                        </m:r>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𝐾</m:t>
                            </m:r>
                          </m:e>
                        </m:acc>
                      </m:e>
                    </m:d>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𝐹</m:t>
                        </m:r>
                      </m:sub>
                    </m:sSub>
                    <m:r>
                      <a:rPr lang="zh-CN" altLang="en-US" i="1">
                        <a:latin typeface="Cambria Math" panose="02040503050406030204" pitchFamily="18" charset="0"/>
                      </a:rPr>
                      <m:t>𝐿𝐸</m:t>
                    </m:r>
                    <m:r>
                      <a:rPr lang="en-US" altLang="zh-CN">
                        <a:latin typeface="Cambria Math" panose="02040503050406030204" pitchFamily="18" charset="0"/>
                      </a:rPr>
                      <m:t>+</m:t>
                    </m:r>
                  </m:oMath>
                </a14:m>
                <a:endParaRPr lang="en-US" altLang="zh-CN" dirty="0"/>
              </a:p>
              <a:p>
                <a:r>
                  <a:rPr lang="zh-CN" altLang="en-US" dirty="0"/>
                  <a:t>               </a:t>
                </a:r>
                <a14:m>
                  <m:oMath xmlns:m="http://schemas.openxmlformats.org/officeDocument/2006/math">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𝐾</m:t>
                        </m:r>
                      </m:e>
                    </m:acc>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𝐷</m:t>
                        </m:r>
                      </m:sub>
                    </m:sSub>
                    <m:r>
                      <a:rPr lang="zh-CN" altLang="en-US" i="1">
                        <a:latin typeface="Cambria Math" panose="02040503050406030204" pitchFamily="18" charset="0"/>
                      </a:rPr>
                      <m:t>𝐿</m:t>
                    </m:r>
                    <m:sSup>
                      <m:sSupPr>
                        <m:ctrlPr>
                          <a:rPr lang="zh-CN" altLang="en-US" i="1">
                            <a:latin typeface="Cambria Math" panose="02040503050406030204" pitchFamily="18" charset="0"/>
                          </a:rPr>
                        </m:ctrlPr>
                      </m:sSupPr>
                      <m:e>
                        <m:r>
                          <a:rPr lang="zh-CN" altLang="en-US" i="1">
                            <a:latin typeface="Cambria Math" panose="02040503050406030204" pitchFamily="18" charset="0"/>
                          </a:rPr>
                          <m:t>𝑌</m:t>
                        </m:r>
                      </m:e>
                      <m:sup>
                        <m:r>
                          <a:rPr lang="zh-CN" altLang="en-US" i="1">
                            <a:latin typeface="Cambria Math" panose="02040503050406030204" pitchFamily="18" charset="0"/>
                          </a:rPr>
                          <m:t>𝐿</m:t>
                        </m:r>
                      </m:sup>
                    </m:sSup>
                    <m:r>
                      <a:rPr lang="en-US" altLang="zh-CN">
                        <a:latin typeface="Cambria Math" panose="02040503050406030204" pitchFamily="18" charset="0"/>
                      </a:rPr>
                      <m:t>+</m:t>
                    </m:r>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𝐾</m:t>
                        </m:r>
                      </m:e>
                    </m:acc>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𝐷</m:t>
                        </m:r>
                      </m:sub>
                    </m:sSub>
                    <m:r>
                      <a:rPr lang="zh-CN" altLang="en-US" i="1">
                        <a:latin typeface="Cambria Math" panose="02040503050406030204" pitchFamily="18" charset="0"/>
                      </a:rPr>
                      <m:t>𝐿𝐸</m:t>
                    </m:r>
                    <m:r>
                      <a:rPr lang="en-US" altLang="zh-CN">
                        <a:latin typeface="Cambria Math" panose="02040503050406030204" pitchFamily="18" charset="0"/>
                      </a:rPr>
                      <m:t>+</m:t>
                    </m:r>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𝐾</m:t>
                        </m:r>
                      </m:e>
                    </m:acc>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𝐹</m:t>
                        </m:r>
                      </m:sub>
                    </m:sSub>
                    <m:r>
                      <a:rPr lang="zh-CN" altLang="en-US" i="1">
                        <a:latin typeface="Cambria Math" panose="02040503050406030204" pitchFamily="18" charset="0"/>
                      </a:rPr>
                      <m:t>𝐿</m:t>
                    </m:r>
                    <m:sSup>
                      <m:sSupPr>
                        <m:ctrlPr>
                          <a:rPr lang="zh-CN" altLang="en-US" i="1">
                            <a:latin typeface="Cambria Math" panose="02040503050406030204" pitchFamily="18" charset="0"/>
                          </a:rPr>
                        </m:ctrlPr>
                      </m:sSupPr>
                      <m:e>
                        <m:r>
                          <a:rPr lang="zh-CN" altLang="en-US" i="1">
                            <a:latin typeface="Cambria Math" panose="02040503050406030204" pitchFamily="18" charset="0"/>
                          </a:rPr>
                          <m:t>𝑌</m:t>
                        </m:r>
                      </m:e>
                      <m:sup>
                        <m:r>
                          <a:rPr lang="zh-CN" altLang="en-US" i="1">
                            <a:latin typeface="Cambria Math" panose="02040503050406030204" pitchFamily="18" charset="0"/>
                          </a:rPr>
                          <m:t>𝐿</m:t>
                        </m:r>
                      </m:sup>
                    </m:sSup>
                    <m:r>
                      <a:rPr lang="en-US" altLang="zh-CN">
                        <a:latin typeface="Cambria Math" panose="02040503050406030204" pitchFamily="18" charset="0"/>
                      </a:rPr>
                      <m:t>+</m:t>
                    </m:r>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𝐾</m:t>
                        </m:r>
                      </m:e>
                    </m:acc>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𝑉</m:t>
                            </m:r>
                          </m:e>
                        </m:acc>
                      </m:e>
                      <m:sub>
                        <m:r>
                          <a:rPr lang="zh-CN" altLang="en-US" i="1">
                            <a:latin typeface="Cambria Math" panose="02040503050406030204" pitchFamily="18" charset="0"/>
                          </a:rPr>
                          <m:t>𝐹</m:t>
                        </m:r>
                      </m:sub>
                    </m:sSub>
                    <m:r>
                      <a:rPr lang="zh-CN" altLang="en-US" i="1">
                        <a:latin typeface="Cambria Math" panose="02040503050406030204" pitchFamily="18" charset="0"/>
                      </a:rPr>
                      <m:t>𝐿𝐸</m:t>
                    </m:r>
                  </m:oMath>
                </a14:m>
                <a:endParaRPr lang="zh-CN" altLang="en-US" dirty="0"/>
              </a:p>
            </p:txBody>
          </p:sp>
        </mc:Choice>
        <mc:Fallback xmlns="">
          <p:sp>
            <p:nvSpPr>
              <p:cNvPr id="19" name="文本框 18">
                <a:extLst>
                  <a:ext uri="{FF2B5EF4-FFF2-40B4-BE49-F238E27FC236}">
                    <a16:creationId xmlns:a16="http://schemas.microsoft.com/office/drawing/2014/main" id="{0FC602D0-B110-42A7-50B9-46771414176D}"/>
                  </a:ext>
                </a:extLst>
              </p:cNvPr>
              <p:cNvSpPr txBox="1">
                <a:spLocks noRot="1" noChangeAspect="1" noMove="1" noResize="1" noEditPoints="1" noAdjustHandles="1" noChangeArrowheads="1" noChangeShapeType="1" noTextEdit="1"/>
              </p:cNvSpPr>
              <p:nvPr/>
            </p:nvSpPr>
            <p:spPr>
              <a:xfrm>
                <a:off x="954273" y="4270652"/>
                <a:ext cx="5006415" cy="1286506"/>
              </a:xfrm>
              <a:prstGeom prst="rect">
                <a:avLst/>
              </a:prstGeom>
              <a:blipFill>
                <a:blip r:embed="rId6"/>
                <a:stretch>
                  <a:fillRect t="-474"/>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24" name="文本框 23">
                <a:extLst>
                  <a:ext uri="{FF2B5EF4-FFF2-40B4-BE49-F238E27FC236}">
                    <a16:creationId xmlns:a16="http://schemas.microsoft.com/office/drawing/2014/main" id="{6B24FB63-373F-FC6A-0704-28C37B1899F5}"/>
                  </a:ext>
                </a:extLst>
              </p:cNvPr>
              <p:cNvSpPr txBox="1"/>
              <p:nvPr/>
            </p:nvSpPr>
            <p:spPr>
              <a:xfrm>
                <a:off x="840932" y="5738488"/>
                <a:ext cx="8754895" cy="84516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zh-CN" altLang="en-US" b="1" i="1" smtClean="0">
                          <a:latin typeface="Cambria Math" panose="02040503050406030204" pitchFamily="18" charset="0"/>
                        </a:rPr>
                        <m:t>𝑭𝑰𝑻</m:t>
                      </m:r>
                      <m:r>
                        <a:rPr lang="zh-CN" altLang="en-US" b="1" i="0">
                          <a:latin typeface="Cambria Math" panose="02040503050406030204" pitchFamily="18" charset="0"/>
                        </a:rPr>
                        <m:t>=</m:t>
                      </m:r>
                      <m:limLow>
                        <m:limLowPr>
                          <m:ctrlPr>
                            <a:rPr lang="zh-CN" altLang="en-US" b="1" i="1" smtClean="0">
                              <a:latin typeface="Cambria Math" panose="02040503050406030204" pitchFamily="18" charset="0"/>
                            </a:rPr>
                          </m:ctrlPr>
                        </m:limLowPr>
                        <m:e>
                          <m:groupChr>
                            <m:groupChrPr>
                              <m:chr m:val="⏟"/>
                              <m:ctrlPr>
                                <a:rPr lang="zh-CN" altLang="en-US" b="1" i="1" smtClean="0">
                                  <a:latin typeface="Cambria Math" panose="02040503050406030204" pitchFamily="18" charset="0"/>
                                </a:rPr>
                              </m:ctrlPr>
                            </m:groupChrPr>
                            <m:e>
                              <m:d>
                                <m:dPr>
                                  <m:ctrlPr>
                                    <a:rPr lang="zh-CN" altLang="en-US" b="1" i="1">
                                      <a:latin typeface="Cambria Math" panose="02040503050406030204" pitchFamily="18" charset="0"/>
                                    </a:rPr>
                                  </m:ctrlPr>
                                </m:dPr>
                                <m:e>
                                  <m:r>
                                    <a:rPr lang="zh-CN" altLang="en-US" b="1">
                                      <a:latin typeface="Cambria Math" panose="02040503050406030204" pitchFamily="18" charset="0"/>
                                    </a:rPr>
                                    <m:t>𝐈</m:t>
                                  </m:r>
                                  <m:r>
                                    <a:rPr lang="zh-CN" altLang="en-US" b="1">
                                      <a:latin typeface="Cambria Math" panose="02040503050406030204" pitchFamily="18" charset="0"/>
                                    </a:rPr>
                                    <m:t>−</m:t>
                                  </m:r>
                                  <m:acc>
                                    <m:accPr>
                                      <m:chr m:val="̂"/>
                                      <m:ctrlPr>
                                        <a:rPr lang="zh-CN" altLang="en-US" b="1" i="1">
                                          <a:latin typeface="Cambria Math" panose="02040503050406030204" pitchFamily="18" charset="0"/>
                                        </a:rPr>
                                      </m:ctrlPr>
                                    </m:accPr>
                                    <m:e>
                                      <m:r>
                                        <a:rPr lang="zh-CN" altLang="en-US" b="1" i="1">
                                          <a:latin typeface="Cambria Math" panose="02040503050406030204" pitchFamily="18" charset="0"/>
                                        </a:rPr>
                                        <m:t>𝑲</m:t>
                                      </m:r>
                                    </m:e>
                                  </m:acc>
                                </m:e>
                              </m:d>
                              <m:d>
                                <m:dPr>
                                  <m:ctrlPr>
                                    <a:rPr lang="zh-CN" altLang="en-US" b="1" i="1">
                                      <a:latin typeface="Cambria Math" panose="02040503050406030204" pitchFamily="18" charset="0"/>
                                    </a:rPr>
                                  </m:ctrlPr>
                                </m:dPr>
                                <m:e>
                                  <m:sSub>
                                    <m:sSubPr>
                                      <m:ctrlPr>
                                        <a:rPr lang="zh-CN" altLang="en-US" b="1" i="1">
                                          <a:latin typeface="Cambria Math" panose="02040503050406030204" pitchFamily="18" charset="0"/>
                                        </a:rPr>
                                      </m:ctrlPr>
                                    </m:sSubPr>
                                    <m:e>
                                      <m:acc>
                                        <m:accPr>
                                          <m:chr m:val="̂"/>
                                          <m:ctrlPr>
                                            <a:rPr lang="zh-CN" altLang="en-US" b="1" i="1">
                                              <a:latin typeface="Cambria Math" panose="02040503050406030204" pitchFamily="18" charset="0"/>
                                            </a:rPr>
                                          </m:ctrlPr>
                                        </m:accPr>
                                        <m:e>
                                          <m:r>
                                            <a:rPr lang="zh-CN" altLang="en-US" b="1" i="1">
                                              <a:latin typeface="Cambria Math" panose="02040503050406030204" pitchFamily="18" charset="0"/>
                                            </a:rPr>
                                            <m:t>𝑽</m:t>
                                          </m:r>
                                        </m:e>
                                      </m:acc>
                                    </m:e>
                                    <m:sub>
                                      <m:r>
                                        <a:rPr lang="zh-CN" altLang="en-US" b="1" i="1">
                                          <a:latin typeface="Cambria Math" panose="02040503050406030204" pitchFamily="18" charset="0"/>
                                        </a:rPr>
                                        <m:t>𝑫</m:t>
                                      </m:r>
                                    </m:sub>
                                  </m:sSub>
                                  <m:r>
                                    <a:rPr lang="zh-CN" altLang="en-US" b="1" i="1">
                                      <a:latin typeface="Cambria Math" panose="02040503050406030204" pitchFamily="18" charset="0"/>
                                    </a:rPr>
                                    <m:t>𝑳𝑬</m:t>
                                  </m:r>
                                  <m:r>
                                    <a:rPr lang="zh-CN" altLang="en-US" b="1">
                                      <a:latin typeface="Cambria Math" panose="02040503050406030204" pitchFamily="18" charset="0"/>
                                    </a:rPr>
                                    <m:t>+</m:t>
                                  </m:r>
                                  <m:sSub>
                                    <m:sSubPr>
                                      <m:ctrlPr>
                                        <a:rPr lang="zh-CN" altLang="en-US" b="1" i="1">
                                          <a:latin typeface="Cambria Math" panose="02040503050406030204" pitchFamily="18" charset="0"/>
                                        </a:rPr>
                                      </m:ctrlPr>
                                    </m:sSubPr>
                                    <m:e>
                                      <m:acc>
                                        <m:accPr>
                                          <m:chr m:val="̂"/>
                                          <m:ctrlPr>
                                            <a:rPr lang="zh-CN" altLang="en-US" b="1" i="1">
                                              <a:latin typeface="Cambria Math" panose="02040503050406030204" pitchFamily="18" charset="0"/>
                                            </a:rPr>
                                          </m:ctrlPr>
                                        </m:accPr>
                                        <m:e>
                                          <m:r>
                                            <a:rPr lang="zh-CN" altLang="en-US" b="1" i="1">
                                              <a:latin typeface="Cambria Math" panose="02040503050406030204" pitchFamily="18" charset="0"/>
                                            </a:rPr>
                                            <m:t>𝑽</m:t>
                                          </m:r>
                                        </m:e>
                                      </m:acc>
                                    </m:e>
                                    <m:sub>
                                      <m:r>
                                        <a:rPr lang="zh-CN" altLang="en-US" b="1" i="1">
                                          <a:latin typeface="Cambria Math" panose="02040503050406030204" pitchFamily="18" charset="0"/>
                                        </a:rPr>
                                        <m:t>𝑭</m:t>
                                      </m:r>
                                    </m:sub>
                                  </m:sSub>
                                  <m:r>
                                    <a:rPr lang="zh-CN" altLang="en-US" b="1" i="1">
                                      <a:latin typeface="Cambria Math" panose="02040503050406030204" pitchFamily="18" charset="0"/>
                                    </a:rPr>
                                    <m:t>𝑳𝑬</m:t>
                                  </m:r>
                                </m:e>
                              </m:d>
                            </m:e>
                          </m:groupChr>
                        </m:e>
                        <m:lim>
                          <m:r>
                            <a:rPr lang="en-US" altLang="zh-CN" b="1" i="1" smtClean="0">
                              <a:latin typeface="Cambria Math" panose="02040503050406030204" pitchFamily="18" charset="0"/>
                            </a:rPr>
                            <m:t>𝑳</m:t>
                          </m:r>
                          <m:r>
                            <a:rPr lang="en-US" altLang="zh-CN" b="1" i="1">
                              <a:latin typeface="Cambria Math" panose="02040503050406030204" pitchFamily="18" charset="0"/>
                            </a:rPr>
                            <m:t>𝒂𝒃𝒐𝒓</m:t>
                          </m:r>
                          <m:r>
                            <a:rPr lang="en-US" altLang="zh-CN" b="1" i="1" smtClean="0">
                              <a:latin typeface="Cambria Math" panose="02040503050406030204" pitchFamily="18" charset="0"/>
                            </a:rPr>
                            <m:t> </m:t>
                          </m:r>
                          <m:r>
                            <a:rPr lang="en-US" altLang="zh-CN" b="1" i="1" smtClean="0">
                              <a:latin typeface="Cambria Math" panose="02040503050406030204" pitchFamily="18" charset="0"/>
                            </a:rPr>
                            <m:t>𝑰𝒏𝒄𝒐𝒎𝒆</m:t>
                          </m:r>
                        </m:lim>
                      </m:limLow>
                      <m:r>
                        <a:rPr lang="zh-CN" altLang="en-US" b="1" i="0">
                          <a:latin typeface="Cambria Math" panose="02040503050406030204" pitchFamily="18" charset="0"/>
                        </a:rPr>
                        <m:t>+</m:t>
                      </m:r>
                      <m:limLow>
                        <m:limLowPr>
                          <m:ctrlPr>
                            <a:rPr lang="zh-CN" altLang="en-US" b="1" i="1" smtClean="0">
                              <a:latin typeface="Cambria Math" panose="02040503050406030204" pitchFamily="18" charset="0"/>
                            </a:rPr>
                          </m:ctrlPr>
                        </m:limLowPr>
                        <m:e>
                          <m:groupChr>
                            <m:groupChrPr>
                              <m:chr m:val="⏟"/>
                              <m:ctrlPr>
                                <a:rPr lang="zh-CN" altLang="en-US" b="1" i="1" smtClean="0">
                                  <a:latin typeface="Cambria Math" panose="02040503050406030204" pitchFamily="18" charset="0"/>
                                </a:rPr>
                              </m:ctrlPr>
                            </m:groupChrPr>
                            <m:e>
                              <m:acc>
                                <m:accPr>
                                  <m:chr m:val="̂"/>
                                  <m:ctrlPr>
                                    <a:rPr lang="zh-CN" altLang="en-US" b="1" i="1">
                                      <a:latin typeface="Cambria Math" panose="02040503050406030204" pitchFamily="18" charset="0"/>
                                    </a:rPr>
                                  </m:ctrlPr>
                                </m:accPr>
                                <m:e>
                                  <m:r>
                                    <a:rPr lang="zh-CN" altLang="en-US" b="1" i="1">
                                      <a:latin typeface="Cambria Math" panose="02040503050406030204" pitchFamily="18" charset="0"/>
                                    </a:rPr>
                                    <m:t>𝑲</m:t>
                                  </m:r>
                                </m:e>
                              </m:acc>
                              <m:sSub>
                                <m:sSubPr>
                                  <m:ctrlPr>
                                    <a:rPr lang="zh-CN" altLang="en-US" b="1" i="1">
                                      <a:latin typeface="Cambria Math" panose="02040503050406030204" pitchFamily="18" charset="0"/>
                                    </a:rPr>
                                  </m:ctrlPr>
                                </m:sSubPr>
                                <m:e>
                                  <m:acc>
                                    <m:accPr>
                                      <m:chr m:val="̂"/>
                                      <m:ctrlPr>
                                        <a:rPr lang="zh-CN" altLang="en-US" b="1" i="1">
                                          <a:latin typeface="Cambria Math" panose="02040503050406030204" pitchFamily="18" charset="0"/>
                                        </a:rPr>
                                      </m:ctrlPr>
                                    </m:accPr>
                                    <m:e>
                                      <m:r>
                                        <a:rPr lang="zh-CN" altLang="en-US" b="1" i="1">
                                          <a:latin typeface="Cambria Math" panose="02040503050406030204" pitchFamily="18" charset="0"/>
                                        </a:rPr>
                                        <m:t>𝑽</m:t>
                                      </m:r>
                                    </m:e>
                                  </m:acc>
                                </m:e>
                                <m:sub>
                                  <m:r>
                                    <a:rPr lang="zh-CN" altLang="en-US" b="1" i="1">
                                      <a:latin typeface="Cambria Math" panose="02040503050406030204" pitchFamily="18" charset="0"/>
                                    </a:rPr>
                                    <m:t>𝑫</m:t>
                                  </m:r>
                                </m:sub>
                              </m:sSub>
                              <m:r>
                                <a:rPr lang="zh-CN" altLang="en-US" b="1" i="1">
                                  <a:latin typeface="Cambria Math" panose="02040503050406030204" pitchFamily="18" charset="0"/>
                                </a:rPr>
                                <m:t>𝑳𝑬</m:t>
                              </m:r>
                            </m:e>
                          </m:groupChr>
                        </m:e>
                        <m:lim>
                          <m:eqArr>
                            <m:eqArrPr>
                              <m:ctrlPr>
                                <a:rPr lang="en-US" altLang="zh-CN" b="1" i="1" smtClean="0">
                                  <a:latin typeface="Cambria Math" panose="02040503050406030204" pitchFamily="18" charset="0"/>
                                </a:rPr>
                              </m:ctrlPr>
                            </m:eqArrPr>
                            <m:e>
                              <m:r>
                                <a:rPr lang="en-US" altLang="zh-CN" b="1" i="1" smtClean="0">
                                  <a:latin typeface="Cambria Math" panose="02040503050406030204" pitchFamily="18" charset="0"/>
                                </a:rPr>
                                <m:t>𝑪𝒂𝒑𝒊𝒕𝒂𝒍</m:t>
                              </m:r>
                              <m:r>
                                <a:rPr lang="en-US" altLang="zh-CN" b="1" i="1" smtClean="0">
                                  <a:latin typeface="Cambria Math" panose="02040503050406030204" pitchFamily="18" charset="0"/>
                                </a:rPr>
                                <m:t> </m:t>
                              </m:r>
                              <m:r>
                                <a:rPr lang="en-US" altLang="zh-CN" b="1" i="1" smtClean="0">
                                  <a:latin typeface="Cambria Math" panose="02040503050406030204" pitchFamily="18" charset="0"/>
                                </a:rPr>
                                <m:t>𝒊𝒏𝒄𝒐𝒎𝒆</m:t>
                              </m:r>
                              <m:r>
                                <a:rPr lang="en-US" altLang="zh-CN" b="1" i="1" smtClean="0">
                                  <a:latin typeface="Cambria Math" panose="02040503050406030204" pitchFamily="18" charset="0"/>
                                </a:rPr>
                                <m:t> </m:t>
                              </m:r>
                              <m:r>
                                <a:rPr lang="en-US" altLang="zh-CN" b="1" i="1" smtClean="0">
                                  <a:latin typeface="Cambria Math" panose="02040503050406030204" pitchFamily="18" charset="0"/>
                                </a:rPr>
                                <m:t>𝒐𝒇</m:t>
                              </m:r>
                              <m:r>
                                <a:rPr lang="en-US" altLang="zh-CN" b="1" i="1" smtClean="0">
                                  <a:latin typeface="Cambria Math" panose="02040503050406030204" pitchFamily="18" charset="0"/>
                                </a:rPr>
                                <m:t> </m:t>
                              </m:r>
                            </m:e>
                            <m:e>
                              <m:r>
                                <a:rPr lang="en-US" altLang="zh-CN" b="1" i="1">
                                  <a:latin typeface="Cambria Math" panose="02040503050406030204" pitchFamily="18" charset="0"/>
                                </a:rPr>
                                <m:t>𝒅𝒐𝒎𝒆𝒔𝒕𝒊𝒄</m:t>
                              </m:r>
                              <m:r>
                                <a:rPr lang="en-US" altLang="zh-CN" b="1" i="1" smtClean="0">
                                  <a:latin typeface="Cambria Math" panose="02040503050406030204" pitchFamily="18" charset="0"/>
                                </a:rPr>
                                <m:t> </m:t>
                              </m:r>
                              <m:r>
                                <a:rPr lang="en-US" altLang="zh-CN" b="1" i="1">
                                  <a:latin typeface="Cambria Math" panose="02040503050406030204" pitchFamily="18" charset="0"/>
                                </a:rPr>
                                <m:t>𝒆𝒏𝒕𝒆𝒓𝒑𝒓𝒊𝒔𝒆𝒔</m:t>
                              </m:r>
                            </m:e>
                          </m:eqArr>
                        </m:lim>
                      </m:limLow>
                      <m:r>
                        <a:rPr lang="zh-CN" altLang="en-US" b="1" i="0">
                          <a:latin typeface="Cambria Math" panose="02040503050406030204" pitchFamily="18" charset="0"/>
                        </a:rPr>
                        <m:t>+</m:t>
                      </m:r>
                      <m:limLow>
                        <m:limLowPr>
                          <m:ctrlPr>
                            <a:rPr lang="zh-CN" altLang="en-US" b="1" i="1" smtClean="0">
                              <a:latin typeface="Cambria Math" panose="02040503050406030204" pitchFamily="18" charset="0"/>
                            </a:rPr>
                          </m:ctrlPr>
                        </m:limLowPr>
                        <m:e>
                          <m:groupChr>
                            <m:groupChrPr>
                              <m:chr m:val="⏟"/>
                              <m:ctrlPr>
                                <a:rPr lang="zh-CN" altLang="en-US" b="1" i="1" smtClean="0">
                                  <a:latin typeface="Cambria Math" panose="02040503050406030204" pitchFamily="18" charset="0"/>
                                </a:rPr>
                              </m:ctrlPr>
                            </m:groupChrPr>
                            <m:e>
                              <m:sSub>
                                <m:sSubPr>
                                  <m:ctrlPr>
                                    <a:rPr lang="zh-CN" altLang="en-US" b="1" i="1">
                                      <a:latin typeface="Cambria Math" panose="02040503050406030204" pitchFamily="18" charset="0"/>
                                    </a:rPr>
                                  </m:ctrlPr>
                                </m:sSubPr>
                                <m:e>
                                  <m:r>
                                    <a:rPr lang="zh-CN" altLang="en-US" b="1" i="1">
                                      <a:latin typeface="Cambria Math" panose="02040503050406030204" pitchFamily="18" charset="0"/>
                                    </a:rPr>
                                    <m:t>𝑾</m:t>
                                  </m:r>
                                </m:e>
                                <m:sub>
                                  <m:r>
                                    <a:rPr lang="zh-CN" altLang="en-US" b="1" i="1">
                                      <a:latin typeface="Cambria Math" panose="02040503050406030204" pitchFamily="18" charset="0"/>
                                    </a:rPr>
                                    <m:t>𝑴</m:t>
                                  </m:r>
                                </m:sub>
                              </m:sSub>
                              <m:acc>
                                <m:accPr>
                                  <m:chr m:val="̂"/>
                                  <m:ctrlPr>
                                    <a:rPr lang="zh-CN" altLang="en-US" b="1" i="1">
                                      <a:latin typeface="Cambria Math" panose="02040503050406030204" pitchFamily="18" charset="0"/>
                                    </a:rPr>
                                  </m:ctrlPr>
                                </m:accPr>
                                <m:e>
                                  <m:r>
                                    <a:rPr lang="zh-CN" altLang="en-US" b="1" i="1">
                                      <a:latin typeface="Cambria Math" panose="02040503050406030204" pitchFamily="18" charset="0"/>
                                    </a:rPr>
                                    <m:t>𝑲</m:t>
                                  </m:r>
                                </m:e>
                              </m:acc>
                              <m:sSub>
                                <m:sSubPr>
                                  <m:ctrlPr>
                                    <a:rPr lang="zh-CN" altLang="en-US" b="1" i="1">
                                      <a:latin typeface="Cambria Math" panose="02040503050406030204" pitchFamily="18" charset="0"/>
                                    </a:rPr>
                                  </m:ctrlPr>
                                </m:sSubPr>
                                <m:e>
                                  <m:acc>
                                    <m:accPr>
                                      <m:chr m:val="̂"/>
                                      <m:ctrlPr>
                                        <a:rPr lang="zh-CN" altLang="en-US" b="1" i="1">
                                          <a:latin typeface="Cambria Math" panose="02040503050406030204" pitchFamily="18" charset="0"/>
                                        </a:rPr>
                                      </m:ctrlPr>
                                    </m:accPr>
                                    <m:e>
                                      <m:r>
                                        <a:rPr lang="zh-CN" altLang="en-US" b="1" i="1">
                                          <a:latin typeface="Cambria Math" panose="02040503050406030204" pitchFamily="18" charset="0"/>
                                        </a:rPr>
                                        <m:t>𝑽</m:t>
                                      </m:r>
                                    </m:e>
                                  </m:acc>
                                </m:e>
                                <m:sub>
                                  <m:r>
                                    <a:rPr lang="zh-CN" altLang="en-US" b="1" i="1">
                                      <a:latin typeface="Cambria Math" panose="02040503050406030204" pitchFamily="18" charset="0"/>
                                    </a:rPr>
                                    <m:t>𝑭</m:t>
                                  </m:r>
                                </m:sub>
                              </m:sSub>
                              <m:r>
                                <a:rPr lang="zh-CN" altLang="en-US" b="1" i="1">
                                  <a:latin typeface="Cambria Math" panose="02040503050406030204" pitchFamily="18" charset="0"/>
                                </a:rPr>
                                <m:t>𝑳</m:t>
                              </m:r>
                              <m:sSup>
                                <m:sSupPr>
                                  <m:ctrlPr>
                                    <a:rPr lang="zh-CN" altLang="en-US" b="1" i="1">
                                      <a:latin typeface="Cambria Math" panose="02040503050406030204" pitchFamily="18" charset="0"/>
                                    </a:rPr>
                                  </m:ctrlPr>
                                </m:sSupPr>
                                <m:e>
                                  <m:r>
                                    <a:rPr lang="zh-CN" altLang="en-US" b="1" i="1">
                                      <a:latin typeface="Cambria Math" panose="02040503050406030204" pitchFamily="18" charset="0"/>
                                    </a:rPr>
                                    <m:t>𝒀</m:t>
                                  </m:r>
                                </m:e>
                                <m:sup>
                                  <m:r>
                                    <a:rPr lang="zh-CN" altLang="en-US" b="1" i="1">
                                      <a:latin typeface="Cambria Math" panose="02040503050406030204" pitchFamily="18" charset="0"/>
                                    </a:rPr>
                                    <m:t>𝑳</m:t>
                                  </m:r>
                                </m:sup>
                              </m:sSup>
                              <m:r>
                                <a:rPr lang="zh-CN" altLang="en-US" b="1">
                                  <a:latin typeface="Cambria Math" panose="02040503050406030204" pitchFamily="18" charset="0"/>
                                </a:rPr>
                                <m:t>+</m:t>
                              </m:r>
                              <m:sSub>
                                <m:sSubPr>
                                  <m:ctrlPr>
                                    <a:rPr lang="zh-CN" altLang="en-US" b="1" i="1">
                                      <a:latin typeface="Cambria Math" panose="02040503050406030204" pitchFamily="18" charset="0"/>
                                    </a:rPr>
                                  </m:ctrlPr>
                                </m:sSubPr>
                                <m:e>
                                  <m:r>
                                    <a:rPr lang="zh-CN" altLang="en-US" b="1" i="1">
                                      <a:latin typeface="Cambria Math" panose="02040503050406030204" pitchFamily="18" charset="0"/>
                                    </a:rPr>
                                    <m:t>𝑾</m:t>
                                  </m:r>
                                </m:e>
                                <m:sub>
                                  <m:r>
                                    <a:rPr lang="zh-CN" altLang="en-US" b="1" i="1">
                                      <a:latin typeface="Cambria Math" panose="02040503050406030204" pitchFamily="18" charset="0"/>
                                    </a:rPr>
                                    <m:t>𝑴</m:t>
                                  </m:r>
                                </m:sub>
                              </m:sSub>
                              <m:acc>
                                <m:accPr>
                                  <m:chr m:val="̂"/>
                                  <m:ctrlPr>
                                    <a:rPr lang="zh-CN" altLang="en-US" b="1" i="1">
                                      <a:latin typeface="Cambria Math" panose="02040503050406030204" pitchFamily="18" charset="0"/>
                                    </a:rPr>
                                  </m:ctrlPr>
                                </m:accPr>
                                <m:e>
                                  <m:r>
                                    <a:rPr lang="zh-CN" altLang="en-US" b="1" i="1">
                                      <a:latin typeface="Cambria Math" panose="02040503050406030204" pitchFamily="18" charset="0"/>
                                    </a:rPr>
                                    <m:t>𝑲</m:t>
                                  </m:r>
                                </m:e>
                              </m:acc>
                              <m:sSub>
                                <m:sSubPr>
                                  <m:ctrlPr>
                                    <a:rPr lang="zh-CN" altLang="en-US" b="1" i="1">
                                      <a:latin typeface="Cambria Math" panose="02040503050406030204" pitchFamily="18" charset="0"/>
                                    </a:rPr>
                                  </m:ctrlPr>
                                </m:sSubPr>
                                <m:e>
                                  <m:acc>
                                    <m:accPr>
                                      <m:chr m:val="̂"/>
                                      <m:ctrlPr>
                                        <a:rPr lang="zh-CN" altLang="en-US" b="1" i="1">
                                          <a:latin typeface="Cambria Math" panose="02040503050406030204" pitchFamily="18" charset="0"/>
                                        </a:rPr>
                                      </m:ctrlPr>
                                    </m:accPr>
                                    <m:e>
                                      <m:r>
                                        <a:rPr lang="zh-CN" altLang="en-US" b="1" i="1">
                                          <a:latin typeface="Cambria Math" panose="02040503050406030204" pitchFamily="18" charset="0"/>
                                        </a:rPr>
                                        <m:t>𝑽</m:t>
                                      </m:r>
                                    </m:e>
                                  </m:acc>
                                </m:e>
                                <m:sub>
                                  <m:r>
                                    <a:rPr lang="zh-CN" altLang="en-US" b="1" i="1">
                                      <a:latin typeface="Cambria Math" panose="02040503050406030204" pitchFamily="18" charset="0"/>
                                    </a:rPr>
                                    <m:t>𝑭</m:t>
                                  </m:r>
                                </m:sub>
                              </m:sSub>
                              <m:r>
                                <a:rPr lang="zh-CN" altLang="en-US" b="1" i="1">
                                  <a:latin typeface="Cambria Math" panose="02040503050406030204" pitchFamily="18" charset="0"/>
                                </a:rPr>
                                <m:t>𝑳𝑬</m:t>
                              </m:r>
                            </m:e>
                          </m:groupChr>
                        </m:e>
                        <m:lim>
                          <m:eqArr>
                            <m:eqArrPr>
                              <m:ctrlPr>
                                <a:rPr lang="en-US" altLang="zh-CN" b="1" i="1">
                                  <a:latin typeface="Cambria Math" panose="02040503050406030204" pitchFamily="18" charset="0"/>
                                </a:rPr>
                              </m:ctrlPr>
                            </m:eqArrPr>
                            <m:e>
                              <m:r>
                                <a:rPr lang="en-US" altLang="zh-CN" b="1" i="1">
                                  <a:latin typeface="Cambria Math" panose="02040503050406030204" pitchFamily="18" charset="0"/>
                                </a:rPr>
                                <m:t>𝑪𝒂𝒑𝒊𝒕𝒂𝒍</m:t>
                              </m:r>
                              <m:r>
                                <a:rPr lang="en-US" altLang="zh-CN" b="1" i="1">
                                  <a:latin typeface="Cambria Math" panose="02040503050406030204" pitchFamily="18" charset="0"/>
                                </a:rPr>
                                <m:t> </m:t>
                              </m:r>
                              <m:r>
                                <a:rPr lang="en-US" altLang="zh-CN" b="1" i="1">
                                  <a:latin typeface="Cambria Math" panose="02040503050406030204" pitchFamily="18" charset="0"/>
                                </a:rPr>
                                <m:t>𝒊𝒏𝒄𝒐𝒎𝒆</m:t>
                              </m:r>
                              <m:r>
                                <a:rPr lang="en-US" altLang="zh-CN" b="1" i="1">
                                  <a:latin typeface="Cambria Math" panose="02040503050406030204" pitchFamily="18" charset="0"/>
                                </a:rPr>
                                <m:t> </m:t>
                              </m:r>
                              <m:r>
                                <a:rPr lang="en-US" altLang="zh-CN" b="1" i="1">
                                  <a:latin typeface="Cambria Math" panose="02040503050406030204" pitchFamily="18" charset="0"/>
                                </a:rPr>
                                <m:t>𝒐𝒇</m:t>
                              </m:r>
                              <m:r>
                                <a:rPr lang="en-US" altLang="zh-CN" b="1" i="1" smtClean="0">
                                  <a:latin typeface="Cambria Math" panose="02040503050406030204" pitchFamily="18" charset="0"/>
                                </a:rPr>
                                <m:t> </m:t>
                              </m:r>
                              <m:r>
                                <a:rPr lang="en-US" altLang="zh-CN" b="1" i="1">
                                  <a:latin typeface="Cambria Math" panose="02040503050406030204" pitchFamily="18" charset="0"/>
                                </a:rPr>
                                <m:t>𝒅𝒐𝒎𝒆𝒔𝒕𝒊𝒄</m:t>
                              </m:r>
                              <m:r>
                                <a:rPr lang="en-US" altLang="zh-CN" b="1" i="1">
                                  <a:latin typeface="Cambria Math" panose="02040503050406030204" pitchFamily="18" charset="0"/>
                                </a:rPr>
                                <m:t>−</m:t>
                              </m:r>
                              <m:r>
                                <a:rPr lang="en-US" altLang="zh-CN" b="1" i="1">
                                  <a:latin typeface="Cambria Math" panose="02040503050406030204" pitchFamily="18" charset="0"/>
                                </a:rPr>
                                <m:t>𝒇𝒖𝒏𝒅𝒆𝒅</m:t>
                              </m:r>
                            </m:e>
                            <m:e>
                              <m:r>
                                <a:rPr lang="en-US" altLang="zh-CN" b="1" i="1">
                                  <a:latin typeface="Cambria Math" panose="02040503050406030204" pitchFamily="18" charset="0"/>
                                </a:rPr>
                                <m:t>𝒆𝒏𝒕𝒆𝒓𝒑𝒓𝒊𝒔𝒆𝒔</m:t>
                              </m:r>
                              <m:r>
                                <a:rPr lang="en-US" altLang="zh-CN" b="1" i="1">
                                  <a:latin typeface="Cambria Math" panose="02040503050406030204" pitchFamily="18" charset="0"/>
                                </a:rPr>
                                <m:t> </m:t>
                              </m:r>
                              <m:r>
                                <a:rPr lang="en-US" altLang="zh-CN" b="1" i="1">
                                  <a:latin typeface="Cambria Math" panose="02040503050406030204" pitchFamily="18" charset="0"/>
                                </a:rPr>
                                <m:t>𝒍𝒐𝒄𝒂𝒕𝒆𝒅</m:t>
                              </m:r>
                              <m:r>
                                <a:rPr lang="en-US" altLang="zh-CN" b="1" i="1">
                                  <a:latin typeface="Cambria Math" panose="02040503050406030204" pitchFamily="18" charset="0"/>
                                </a:rPr>
                                <m:t> </m:t>
                              </m:r>
                              <m:r>
                                <a:rPr lang="en-US" altLang="zh-CN" b="1" i="1">
                                  <a:latin typeface="Cambria Math" panose="02040503050406030204" pitchFamily="18" charset="0"/>
                                </a:rPr>
                                <m:t>𝒐𝒗𝒆𝒓𝒔𝒆𝒂𝒔</m:t>
                              </m:r>
                            </m:e>
                          </m:eqArr>
                        </m:lim>
                      </m:limLow>
                    </m:oMath>
                  </m:oMathPara>
                </a14:m>
                <a:endParaRPr lang="zh-CN" altLang="en-US" b="1" dirty="0"/>
              </a:p>
            </p:txBody>
          </p:sp>
        </mc:Choice>
        <mc:Fallback>
          <p:sp>
            <p:nvSpPr>
              <p:cNvPr id="24" name="文本框 23">
                <a:extLst>
                  <a:ext uri="{FF2B5EF4-FFF2-40B4-BE49-F238E27FC236}">
                    <a16:creationId xmlns:a16="http://schemas.microsoft.com/office/drawing/2014/main" id="{6B24FB63-373F-FC6A-0704-28C37B1899F5}"/>
                  </a:ext>
                </a:extLst>
              </p:cNvPr>
              <p:cNvSpPr txBox="1">
                <a:spLocks noRot="1" noChangeAspect="1" noMove="1" noResize="1" noEditPoints="1" noAdjustHandles="1" noChangeArrowheads="1" noChangeShapeType="1" noTextEdit="1"/>
              </p:cNvSpPr>
              <p:nvPr/>
            </p:nvSpPr>
            <p:spPr>
              <a:xfrm>
                <a:off x="840932" y="5738488"/>
                <a:ext cx="8754895" cy="845168"/>
              </a:xfrm>
              <a:prstGeom prst="rect">
                <a:avLst/>
              </a:prstGeom>
              <a:blipFill>
                <a:blip r:embed="rId7"/>
                <a:stretch>
                  <a:fillRect b="-2158"/>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497877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4"/>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8</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9" name="文本框 8">
            <a:extLst>
              <a:ext uri="{FF2B5EF4-FFF2-40B4-BE49-F238E27FC236}">
                <a16:creationId xmlns:a16="http://schemas.microsoft.com/office/drawing/2014/main" id="{B69B0357-4B1A-8B90-D030-315294ABC2BE}"/>
              </a:ext>
            </a:extLst>
          </p:cNvPr>
          <p:cNvSpPr txBox="1"/>
          <p:nvPr/>
        </p:nvSpPr>
        <p:spPr>
          <a:xfrm>
            <a:off x="472482" y="567883"/>
            <a:ext cx="10468420" cy="374461"/>
          </a:xfrm>
          <a:prstGeom prst="rect">
            <a:avLst/>
          </a:prstGeom>
          <a:noFill/>
        </p:spPr>
        <p:txBody>
          <a:bodyPr wrap="square">
            <a:spAutoFit/>
          </a:bodyPr>
          <a:lstStyle/>
          <a:p>
            <a:pPr marL="285750" indent="-285750">
              <a:lnSpc>
                <a:spcPts val="2200"/>
              </a:lnSpc>
              <a:spcBef>
                <a:spcPts val="1800"/>
              </a:spcBef>
              <a:buFont typeface="Wingdings" panose="05000000000000000000" pitchFamily="2" charset="2"/>
              <a:buChar char="Ø"/>
            </a:pPr>
            <a:r>
              <a:rPr lang="en-US" altLang="zh-CN" sz="2200" b="1" dirty="0">
                <a:solidFill>
                  <a:srgbClr val="1F4E79"/>
                </a:solidFill>
                <a:latin typeface="微软雅黑" panose="020B0503020204020204" pitchFamily="34" charset="-122"/>
                <a:ea typeface="微软雅黑" panose="020B0503020204020204" pitchFamily="34" charset="-122"/>
              </a:rPr>
              <a:t>Construction of the Global Value Chain Comparative Advantage Ind</a:t>
            </a:r>
            <a:r>
              <a:rPr lang="en-US" altLang="zh-CN" sz="2200" b="1" dirty="0">
                <a:latin typeface="微软雅黑" panose="020B0503020204020204" pitchFamily="34" charset="-122"/>
                <a:ea typeface="微软雅黑" panose="020B0503020204020204" pitchFamily="34" charset="-122"/>
                <a:cs typeface="+mj-cs"/>
              </a:rPr>
              <a:t>ex</a:t>
            </a:r>
          </a:p>
        </p:txBody>
      </p:sp>
      <mc:AlternateContent xmlns:mc="http://schemas.openxmlformats.org/markup-compatibility/2006" xmlns:a14="http://schemas.microsoft.com/office/drawing/2010/main">
        <mc:Choice Requires="a14">
          <p:sp>
            <p:nvSpPr>
              <p:cNvPr id="11" name="文本框 10">
                <a:extLst>
                  <a:ext uri="{FF2B5EF4-FFF2-40B4-BE49-F238E27FC236}">
                    <a16:creationId xmlns:a16="http://schemas.microsoft.com/office/drawing/2014/main" id="{A4F310C2-84B0-DBDB-777A-25FD7C1A5044}"/>
                  </a:ext>
                </a:extLst>
              </p:cNvPr>
              <p:cNvSpPr txBox="1"/>
              <p:nvPr/>
            </p:nvSpPr>
            <p:spPr>
              <a:xfrm>
                <a:off x="2038792" y="1275353"/>
                <a:ext cx="6097772" cy="73475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Sup>
                        <m:sSubSupPr>
                          <m:ctrlPr>
                            <a:rPr lang="zh-CN" altLang="en-US" i="1" smtClean="0">
                              <a:latin typeface="Cambria Math" panose="02040503050406030204" pitchFamily="18" charset="0"/>
                            </a:rPr>
                          </m:ctrlPr>
                        </m:sSubSupPr>
                        <m:e>
                          <m:r>
                            <a:rPr lang="zh-CN" altLang="en-US" i="1">
                              <a:latin typeface="Cambria Math" panose="02040503050406030204" pitchFamily="18" charset="0"/>
                            </a:rPr>
                            <m:t>𝑅𝐶𝐴</m:t>
                          </m:r>
                          <m:r>
                            <m:rPr>
                              <m:lit/>
                            </m:rPr>
                            <a:rPr lang="zh-CN" altLang="en-US" i="0">
                              <a:latin typeface="Cambria Math" panose="02040503050406030204" pitchFamily="18" charset="0"/>
                            </a:rPr>
                            <m:t>_</m:t>
                          </m:r>
                          <m:r>
                            <a:rPr lang="zh-CN" altLang="en-US" i="1">
                              <a:latin typeface="Cambria Math" panose="02040503050406030204" pitchFamily="18" charset="0"/>
                            </a:rPr>
                            <m:t>𝐺</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r>
                        <a:rPr lang="zh-CN" altLang="en-US" i="0">
                          <a:latin typeface="Cambria Math" panose="02040503050406030204" pitchFamily="18" charset="0"/>
                        </a:rPr>
                        <m:t>=</m:t>
                      </m:r>
                      <m:f>
                        <m:fPr>
                          <m:ctrlPr>
                            <a:rPr lang="zh-CN" altLang="en-US" i="1">
                              <a:latin typeface="Cambria Math" panose="02040503050406030204" pitchFamily="18" charset="0"/>
                            </a:rPr>
                          </m:ctrlPr>
                        </m:fPr>
                        <m:num>
                          <m:f>
                            <m:fPr>
                              <m:type m:val="lin"/>
                              <m:ctrlPr>
                                <a:rPr lang="zh-CN" altLang="en-US" i="1">
                                  <a:latin typeface="Cambria Math" panose="02040503050406030204" pitchFamily="18" charset="0"/>
                                </a:rPr>
                              </m:ctrlPr>
                            </m:fPr>
                            <m:num>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𝑒</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num>
                            <m:den>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𝑖</m:t>
                                  </m:r>
                                </m:sub>
                                <m:sup>
                                  <m:r>
                                    <a:rPr lang="zh-CN" altLang="en-US" i="1">
                                      <a:latin typeface="Cambria Math" panose="02040503050406030204" pitchFamily="18" charset="0"/>
                                    </a:rPr>
                                    <m:t>𝑁</m:t>
                                  </m:r>
                                </m:sup>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𝑒</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e>
                              </m:nary>
                            </m:den>
                          </m:f>
                        </m:num>
                        <m:den>
                          <m:f>
                            <m:fPr>
                              <m:type m:val="lin"/>
                              <m:ctrlPr>
                                <a:rPr lang="zh-CN" altLang="en-US" i="1">
                                  <a:latin typeface="Cambria Math" panose="02040503050406030204" pitchFamily="18" charset="0"/>
                                </a:rPr>
                              </m:ctrlPr>
                            </m:fPr>
                            <m:num>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𝑟</m:t>
                                  </m:r>
                                </m:sub>
                                <m:sup>
                                  <m:r>
                                    <a:rPr lang="zh-CN" altLang="en-US" i="1">
                                      <a:latin typeface="Cambria Math" panose="02040503050406030204" pitchFamily="18" charset="0"/>
                                    </a:rPr>
                                    <m:t>𝐺</m:t>
                                  </m:r>
                                </m:sup>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𝑒</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e>
                              </m:nary>
                            </m:num>
                            <m:den>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𝑟</m:t>
                                  </m:r>
                                </m:sub>
                                <m:sup>
                                  <m:r>
                                    <a:rPr lang="zh-CN" altLang="en-US" i="1">
                                      <a:latin typeface="Cambria Math" panose="02040503050406030204" pitchFamily="18" charset="0"/>
                                    </a:rPr>
                                    <m:t>𝐺</m:t>
                                  </m:r>
                                </m:sup>
                                <m:e>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𝑖</m:t>
                                      </m:r>
                                    </m:sub>
                                    <m:sup>
                                      <m:r>
                                        <a:rPr lang="zh-CN" altLang="en-US" i="1">
                                          <a:latin typeface="Cambria Math" panose="02040503050406030204" pitchFamily="18" charset="0"/>
                                        </a:rPr>
                                        <m:t>𝑁</m:t>
                                      </m:r>
                                    </m:sup>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𝑒</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e>
                                  </m:nary>
                                </m:e>
                              </m:nary>
                            </m:den>
                          </m:f>
                        </m:den>
                      </m:f>
                    </m:oMath>
                  </m:oMathPara>
                </a14:m>
                <a:endParaRPr lang="zh-CN" altLang="en-US" dirty="0"/>
              </a:p>
            </p:txBody>
          </p:sp>
        </mc:Choice>
        <mc:Fallback xmlns="">
          <p:sp>
            <p:nvSpPr>
              <p:cNvPr id="11" name="文本框 10">
                <a:extLst>
                  <a:ext uri="{FF2B5EF4-FFF2-40B4-BE49-F238E27FC236}">
                    <a16:creationId xmlns:a16="http://schemas.microsoft.com/office/drawing/2014/main" id="{A4F310C2-84B0-DBDB-777A-25FD7C1A5044}"/>
                  </a:ext>
                </a:extLst>
              </p:cNvPr>
              <p:cNvSpPr txBox="1">
                <a:spLocks noRot="1" noChangeAspect="1" noMove="1" noResize="1" noEditPoints="1" noAdjustHandles="1" noChangeArrowheads="1" noChangeShapeType="1" noTextEdit="1"/>
              </p:cNvSpPr>
              <p:nvPr/>
            </p:nvSpPr>
            <p:spPr>
              <a:xfrm>
                <a:off x="2038792" y="1275353"/>
                <a:ext cx="6097772" cy="734753"/>
              </a:xfrm>
              <a:prstGeom prst="rect">
                <a:avLst/>
              </a:prstGeom>
              <a:blipFill>
                <a:blip r:embed="rId3"/>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5" name="文本框 14">
                <a:extLst>
                  <a:ext uri="{FF2B5EF4-FFF2-40B4-BE49-F238E27FC236}">
                    <a16:creationId xmlns:a16="http://schemas.microsoft.com/office/drawing/2014/main" id="{00343344-4209-174B-21E8-5193F9A768EA}"/>
                  </a:ext>
                </a:extLst>
              </p:cNvPr>
              <p:cNvSpPr txBox="1"/>
              <p:nvPr/>
            </p:nvSpPr>
            <p:spPr>
              <a:xfrm>
                <a:off x="2283342" y="2434960"/>
                <a:ext cx="6097772" cy="73475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Sup>
                        <m:sSubSupPr>
                          <m:ctrlPr>
                            <a:rPr lang="zh-CN" altLang="en-US" i="1" smtClean="0">
                              <a:latin typeface="Cambria Math" panose="02040503050406030204" pitchFamily="18" charset="0"/>
                            </a:rPr>
                          </m:ctrlPr>
                        </m:sSubSupPr>
                        <m:e>
                          <m:r>
                            <a:rPr lang="zh-CN" altLang="en-US" i="1">
                              <a:latin typeface="Cambria Math" panose="02040503050406030204" pitchFamily="18" charset="0"/>
                            </a:rPr>
                            <m:t>𝑅𝐶𝐴</m:t>
                          </m:r>
                          <m:r>
                            <m:rPr>
                              <m:lit/>
                            </m:rPr>
                            <a:rPr lang="zh-CN" altLang="en-US" i="0">
                              <a:latin typeface="Cambria Math" panose="02040503050406030204" pitchFamily="18" charset="0"/>
                            </a:rPr>
                            <m:t>_</m:t>
                          </m:r>
                          <m:r>
                            <a:rPr lang="zh-CN" altLang="en-US" i="1">
                              <a:latin typeface="Cambria Math" panose="02040503050406030204" pitchFamily="18" charset="0"/>
                            </a:rPr>
                            <m:t>𝑉𝐴</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r>
                        <a:rPr lang="zh-CN" altLang="en-US" i="0">
                          <a:latin typeface="Cambria Math" panose="02040503050406030204" pitchFamily="18" charset="0"/>
                        </a:rPr>
                        <m:t>=</m:t>
                      </m:r>
                      <m:f>
                        <m:fPr>
                          <m:ctrlPr>
                            <a:rPr lang="zh-CN" altLang="en-US" i="1">
                              <a:latin typeface="Cambria Math" panose="02040503050406030204" pitchFamily="18" charset="0"/>
                            </a:rPr>
                          </m:ctrlPr>
                        </m:fPr>
                        <m:num>
                          <m:f>
                            <m:fPr>
                              <m:type m:val="lin"/>
                              <m:ctrlPr>
                                <a:rPr lang="zh-CN" altLang="en-US" i="1">
                                  <a:latin typeface="Cambria Math" panose="02040503050406030204" pitchFamily="18" charset="0"/>
                                </a:rPr>
                              </m:ctrlPr>
                            </m:fPr>
                            <m:num>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𝑣𝑎𝑡</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num>
                            <m:den>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𝑖</m:t>
                                  </m:r>
                                </m:sub>
                                <m:sup>
                                  <m:r>
                                    <a:rPr lang="zh-CN" altLang="en-US" i="1">
                                      <a:latin typeface="Cambria Math" panose="02040503050406030204" pitchFamily="18" charset="0"/>
                                    </a:rPr>
                                    <m:t>𝑁</m:t>
                                  </m:r>
                                </m:sup>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𝑣𝑎𝑡</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e>
                              </m:nary>
                            </m:den>
                          </m:f>
                        </m:num>
                        <m:den>
                          <m:f>
                            <m:fPr>
                              <m:type m:val="lin"/>
                              <m:ctrlPr>
                                <a:rPr lang="zh-CN" altLang="en-US" i="1">
                                  <a:latin typeface="Cambria Math" panose="02040503050406030204" pitchFamily="18" charset="0"/>
                                </a:rPr>
                              </m:ctrlPr>
                            </m:fPr>
                            <m:num>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𝑟</m:t>
                                  </m:r>
                                </m:sub>
                                <m:sup>
                                  <m:r>
                                    <a:rPr lang="zh-CN" altLang="en-US" i="1">
                                      <a:latin typeface="Cambria Math" panose="02040503050406030204" pitchFamily="18" charset="0"/>
                                    </a:rPr>
                                    <m:t>𝐺</m:t>
                                  </m:r>
                                </m:sup>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𝑣𝑎𝑡</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e>
                              </m:nary>
                            </m:num>
                            <m:den>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𝑟</m:t>
                                  </m:r>
                                </m:sub>
                                <m:sup>
                                  <m:r>
                                    <a:rPr lang="zh-CN" altLang="en-US" i="1">
                                      <a:latin typeface="Cambria Math" panose="02040503050406030204" pitchFamily="18" charset="0"/>
                                    </a:rPr>
                                    <m:t>𝐺</m:t>
                                  </m:r>
                                </m:sup>
                                <m:e>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𝑖</m:t>
                                      </m:r>
                                    </m:sub>
                                    <m:sup>
                                      <m:r>
                                        <a:rPr lang="zh-CN" altLang="en-US" i="1">
                                          <a:latin typeface="Cambria Math" panose="02040503050406030204" pitchFamily="18" charset="0"/>
                                        </a:rPr>
                                        <m:t>𝑁</m:t>
                                      </m:r>
                                    </m:sup>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𝑣𝑎𝑡</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e>
                                  </m:nary>
                                </m:e>
                              </m:nary>
                            </m:den>
                          </m:f>
                        </m:den>
                      </m:f>
                    </m:oMath>
                  </m:oMathPara>
                </a14:m>
                <a:endParaRPr lang="zh-CN" altLang="en-US" dirty="0"/>
              </a:p>
            </p:txBody>
          </p:sp>
        </mc:Choice>
        <mc:Fallback xmlns="">
          <p:sp>
            <p:nvSpPr>
              <p:cNvPr id="15" name="文本框 14">
                <a:extLst>
                  <a:ext uri="{FF2B5EF4-FFF2-40B4-BE49-F238E27FC236}">
                    <a16:creationId xmlns:a16="http://schemas.microsoft.com/office/drawing/2014/main" id="{00343344-4209-174B-21E8-5193F9A768EA}"/>
                  </a:ext>
                </a:extLst>
              </p:cNvPr>
              <p:cNvSpPr txBox="1">
                <a:spLocks noRot="1" noChangeAspect="1" noMove="1" noResize="1" noEditPoints="1" noAdjustHandles="1" noChangeArrowheads="1" noChangeShapeType="1" noTextEdit="1"/>
              </p:cNvSpPr>
              <p:nvPr/>
            </p:nvSpPr>
            <p:spPr>
              <a:xfrm>
                <a:off x="2283342" y="2434960"/>
                <a:ext cx="6097772" cy="734753"/>
              </a:xfrm>
              <a:prstGeom prst="rect">
                <a:avLst/>
              </a:prstGeom>
              <a:blipFill>
                <a:blip r:embed="rId4"/>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0" name="文本框 19">
                <a:extLst>
                  <a:ext uri="{FF2B5EF4-FFF2-40B4-BE49-F238E27FC236}">
                    <a16:creationId xmlns:a16="http://schemas.microsoft.com/office/drawing/2014/main" id="{0684D9C3-99FC-2E7F-C757-E242067222A3}"/>
                  </a:ext>
                </a:extLst>
              </p:cNvPr>
              <p:cNvSpPr txBox="1"/>
              <p:nvPr/>
            </p:nvSpPr>
            <p:spPr>
              <a:xfrm>
                <a:off x="2198281" y="3594567"/>
                <a:ext cx="6097772" cy="73475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Sup>
                        <m:sSubSupPr>
                          <m:ctrlPr>
                            <a:rPr lang="zh-CN" altLang="en-US" i="1" smtClean="0">
                              <a:latin typeface="Cambria Math" panose="02040503050406030204" pitchFamily="18" charset="0"/>
                            </a:rPr>
                          </m:ctrlPr>
                        </m:sSubSupPr>
                        <m:e>
                          <m:r>
                            <a:rPr lang="zh-CN" altLang="en-US" i="1">
                              <a:latin typeface="Cambria Math" panose="02040503050406030204" pitchFamily="18" charset="0"/>
                            </a:rPr>
                            <m:t>𝑅𝐶𝐴</m:t>
                          </m:r>
                          <m:r>
                            <m:rPr>
                              <m:lit/>
                            </m:rPr>
                            <a:rPr lang="zh-CN" altLang="en-US" i="0">
                              <a:latin typeface="Cambria Math" panose="02040503050406030204" pitchFamily="18" charset="0"/>
                            </a:rPr>
                            <m:t>_</m:t>
                          </m:r>
                          <m:r>
                            <a:rPr lang="zh-CN" altLang="en-US" i="1">
                              <a:latin typeface="Cambria Math" panose="02040503050406030204" pitchFamily="18" charset="0"/>
                            </a:rPr>
                            <m:t>𝐹𝐼</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r>
                        <a:rPr lang="zh-CN" altLang="en-US" i="0">
                          <a:latin typeface="Cambria Math" panose="02040503050406030204" pitchFamily="18" charset="0"/>
                        </a:rPr>
                        <m:t>=</m:t>
                      </m:r>
                      <m:f>
                        <m:fPr>
                          <m:ctrlPr>
                            <a:rPr lang="zh-CN" altLang="en-US" i="1">
                              <a:latin typeface="Cambria Math" panose="02040503050406030204" pitchFamily="18" charset="0"/>
                            </a:rPr>
                          </m:ctrlPr>
                        </m:fPr>
                        <m:num>
                          <m:f>
                            <m:fPr>
                              <m:type m:val="lin"/>
                              <m:ctrlPr>
                                <a:rPr lang="zh-CN" altLang="en-US" i="1">
                                  <a:latin typeface="Cambria Math" panose="02040503050406030204" pitchFamily="18" charset="0"/>
                                </a:rPr>
                              </m:ctrlPr>
                            </m:fPr>
                            <m:num>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𝑓𝑖𝑡</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num>
                            <m:den>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𝑖</m:t>
                                  </m:r>
                                </m:sub>
                                <m:sup>
                                  <m:r>
                                    <a:rPr lang="zh-CN" altLang="en-US" i="1">
                                      <a:latin typeface="Cambria Math" panose="02040503050406030204" pitchFamily="18" charset="0"/>
                                    </a:rPr>
                                    <m:t>𝑁</m:t>
                                  </m:r>
                                </m:sup>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𝑓𝑖𝑡</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e>
                              </m:nary>
                            </m:den>
                          </m:f>
                        </m:num>
                        <m:den>
                          <m:f>
                            <m:fPr>
                              <m:type m:val="lin"/>
                              <m:ctrlPr>
                                <a:rPr lang="zh-CN" altLang="en-US" i="1">
                                  <a:latin typeface="Cambria Math" panose="02040503050406030204" pitchFamily="18" charset="0"/>
                                </a:rPr>
                              </m:ctrlPr>
                            </m:fPr>
                            <m:num>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𝑟</m:t>
                                  </m:r>
                                </m:sub>
                                <m:sup>
                                  <m:r>
                                    <a:rPr lang="zh-CN" altLang="en-US" i="1">
                                      <a:latin typeface="Cambria Math" panose="02040503050406030204" pitchFamily="18" charset="0"/>
                                    </a:rPr>
                                    <m:t>𝐺</m:t>
                                  </m:r>
                                </m:sup>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𝑓𝑖𝑡</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e>
                              </m:nary>
                            </m:num>
                            <m:den>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𝑟</m:t>
                                  </m:r>
                                </m:sub>
                                <m:sup>
                                  <m:r>
                                    <a:rPr lang="zh-CN" altLang="en-US" i="1">
                                      <a:latin typeface="Cambria Math" panose="02040503050406030204" pitchFamily="18" charset="0"/>
                                    </a:rPr>
                                    <m:t>𝐺</m:t>
                                  </m:r>
                                </m:sup>
                                <m:e>
                                  <m:nary>
                                    <m:naryPr>
                                      <m:chr m:val="∑"/>
                                      <m:limLoc m:val="subSup"/>
                                      <m:ctrlPr>
                                        <a:rPr lang="zh-CN" altLang="en-US" i="1">
                                          <a:latin typeface="Cambria Math" panose="02040503050406030204" pitchFamily="18" charset="0"/>
                                        </a:rPr>
                                      </m:ctrlPr>
                                    </m:naryPr>
                                    <m:sub>
                                      <m:r>
                                        <a:rPr lang="zh-CN" altLang="en-US" i="1">
                                          <a:latin typeface="Cambria Math" panose="02040503050406030204" pitchFamily="18" charset="0"/>
                                        </a:rPr>
                                        <m:t>𝑖</m:t>
                                      </m:r>
                                    </m:sub>
                                    <m:sup>
                                      <m:r>
                                        <a:rPr lang="zh-CN" altLang="en-US" i="1">
                                          <a:latin typeface="Cambria Math" panose="02040503050406030204" pitchFamily="18" charset="0"/>
                                        </a:rPr>
                                        <m:t>𝑁</m:t>
                                      </m:r>
                                    </m:sup>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𝑓𝑖𝑡</m:t>
                                          </m:r>
                                        </m:e>
                                        <m:sub>
                                          <m:r>
                                            <a:rPr lang="zh-CN" altLang="en-US" i="1">
                                              <a:latin typeface="Cambria Math" panose="02040503050406030204" pitchFamily="18" charset="0"/>
                                            </a:rPr>
                                            <m:t>𝑖</m:t>
                                          </m:r>
                                        </m:sub>
                                        <m:sup>
                                          <m:r>
                                            <a:rPr lang="zh-CN" altLang="en-US" i="1">
                                              <a:latin typeface="Cambria Math" panose="02040503050406030204" pitchFamily="18" charset="0"/>
                                            </a:rPr>
                                            <m:t>𝑠</m:t>
                                          </m:r>
                                        </m:sup>
                                      </m:sSubSup>
                                    </m:e>
                                  </m:nary>
                                </m:e>
                              </m:nary>
                            </m:den>
                          </m:f>
                        </m:den>
                      </m:f>
                    </m:oMath>
                  </m:oMathPara>
                </a14:m>
                <a:endParaRPr lang="zh-CN" altLang="en-US" dirty="0"/>
              </a:p>
            </p:txBody>
          </p:sp>
        </mc:Choice>
        <mc:Fallback xmlns="">
          <p:sp>
            <p:nvSpPr>
              <p:cNvPr id="20" name="文本框 19">
                <a:extLst>
                  <a:ext uri="{FF2B5EF4-FFF2-40B4-BE49-F238E27FC236}">
                    <a16:creationId xmlns:a16="http://schemas.microsoft.com/office/drawing/2014/main" id="{0684D9C3-99FC-2E7F-C757-E242067222A3}"/>
                  </a:ext>
                </a:extLst>
              </p:cNvPr>
              <p:cNvSpPr txBox="1">
                <a:spLocks noRot="1" noChangeAspect="1" noMove="1" noResize="1" noEditPoints="1" noAdjustHandles="1" noChangeArrowheads="1" noChangeShapeType="1" noTextEdit="1"/>
              </p:cNvSpPr>
              <p:nvPr/>
            </p:nvSpPr>
            <p:spPr>
              <a:xfrm>
                <a:off x="2198281" y="3594567"/>
                <a:ext cx="6097772" cy="734753"/>
              </a:xfrm>
              <a:prstGeom prst="rect">
                <a:avLst/>
              </a:prstGeom>
              <a:blipFill>
                <a:blip r:embed="rId5"/>
                <a:stretch>
                  <a:fillRect/>
                </a:stretch>
              </a:blipFill>
            </p:spPr>
            <p:txBody>
              <a:bodyPr/>
              <a:lstStyle/>
              <a:p>
                <a:r>
                  <a:rPr lang="zh-CN" altLang="en-US">
                    <a:noFill/>
                  </a:rPr>
                  <a:t> </a:t>
                </a:r>
              </a:p>
            </p:txBody>
          </p:sp>
        </mc:Fallback>
      </mc:AlternateContent>
      <p:sp>
        <p:nvSpPr>
          <p:cNvPr id="23" name="文本框 22">
            <a:extLst>
              <a:ext uri="{FF2B5EF4-FFF2-40B4-BE49-F238E27FC236}">
                <a16:creationId xmlns:a16="http://schemas.microsoft.com/office/drawing/2014/main" id="{A09C78A0-53B5-2E1E-F37D-9880FFEF11CA}"/>
              </a:ext>
            </a:extLst>
          </p:cNvPr>
          <p:cNvSpPr txBox="1"/>
          <p:nvPr/>
        </p:nvSpPr>
        <p:spPr>
          <a:xfrm>
            <a:off x="677700" y="4662329"/>
            <a:ext cx="10597465" cy="1015663"/>
          </a:xfrm>
          <a:prstGeom prst="rect">
            <a:avLst/>
          </a:prstGeom>
          <a:noFill/>
        </p:spPr>
        <p:txBody>
          <a:bodyPr wrap="square">
            <a:spAutoFit/>
          </a:bodyPr>
          <a:lstStyle/>
          <a:p>
            <a:pPr marL="342900" indent="-342900" algn="just">
              <a:buFont typeface="Wingdings" panose="05000000000000000000" pitchFamily="2" charset="2"/>
              <a:buChar char="ü"/>
            </a:pPr>
            <a:r>
              <a:rPr lang="en-US" altLang="zh-CN" sz="2000" i="1" dirty="0">
                <a:effectLst/>
                <a:latin typeface="Times New Roman" panose="02020603050405020304" pitchFamily="18" charset="0"/>
                <a:ea typeface="宋体" panose="02010600030101010101" pitchFamily="2" charset="-122"/>
              </a:rPr>
              <a:t>RCA_FI</a:t>
            </a:r>
            <a:r>
              <a:rPr lang="en-US" altLang="zh-CN" sz="2000" dirty="0">
                <a:effectLst/>
                <a:latin typeface="Times New Roman" panose="02020603050405020304" pitchFamily="18" charset="0"/>
                <a:ea typeface="宋体" panose="02010600030101010101" pitchFamily="2" charset="-122"/>
              </a:rPr>
              <a:t> index can be decomposed into: </a:t>
            </a:r>
            <a:r>
              <a:rPr lang="en-US" altLang="zh-CN" sz="2000" b="1" i="1" u="sng" dirty="0">
                <a:latin typeface="Times New Roman" panose="02020603050405020304" pitchFamily="18" charset="0"/>
              </a:rPr>
              <a:t>RCA_FIL</a:t>
            </a:r>
            <a:r>
              <a:rPr lang="en-US" altLang="zh-CN" sz="2000" b="1" i="1" dirty="0">
                <a:latin typeface="Times New Roman" panose="02020603050405020304" pitchFamily="18" charset="0"/>
              </a:rPr>
              <a:t> </a:t>
            </a:r>
            <a:r>
              <a:rPr lang="en-US" altLang="zh-CN" sz="2000" dirty="0">
                <a:effectLst/>
                <a:latin typeface="Times New Roman" panose="02020603050405020304" pitchFamily="18" charset="0"/>
                <a:ea typeface="宋体" panose="02010600030101010101" pitchFamily="2" charset="-122"/>
              </a:rPr>
              <a:t>(</a:t>
            </a:r>
            <a:r>
              <a:rPr lang="en-US" altLang="zh-CN" sz="2000" dirty="0">
                <a:latin typeface="Times New Roman" panose="02020603050405020304" pitchFamily="18" charset="0"/>
              </a:rPr>
              <a:t>the labor income export RCA index</a:t>
            </a:r>
            <a:r>
              <a:rPr lang="en-US" altLang="zh-CN" sz="2000" dirty="0">
                <a:effectLst/>
                <a:latin typeface="Times New Roman" panose="02020603050405020304" pitchFamily="18" charset="0"/>
                <a:ea typeface="宋体" panose="02010600030101010101" pitchFamily="2" charset="-122"/>
              </a:rPr>
              <a:t>), </a:t>
            </a:r>
            <a:r>
              <a:rPr lang="en-US" altLang="zh-CN" sz="2000" b="1" i="1" u="sng" dirty="0">
                <a:latin typeface="Times New Roman" panose="02020603050405020304" pitchFamily="18" charset="0"/>
              </a:rPr>
              <a:t>RCA_FIKD</a:t>
            </a:r>
            <a:r>
              <a:rPr lang="en-US" altLang="zh-CN" sz="2000" b="1" i="1" dirty="0">
                <a:latin typeface="Times New Roman" panose="02020603050405020304" pitchFamily="18" charset="0"/>
              </a:rPr>
              <a:t> </a:t>
            </a:r>
            <a:r>
              <a:rPr lang="en-US" altLang="zh-CN" sz="2000" dirty="0">
                <a:effectLst/>
                <a:latin typeface="Times New Roman" panose="02020603050405020304" pitchFamily="18" charset="0"/>
                <a:ea typeface="宋体" panose="02010600030101010101" pitchFamily="2" charset="-122"/>
              </a:rPr>
              <a:t>(</a:t>
            </a:r>
            <a:r>
              <a:rPr lang="en-US" altLang="zh-CN" sz="2000" dirty="0">
                <a:latin typeface="Times New Roman" panose="02020603050405020304" pitchFamily="18" charset="0"/>
              </a:rPr>
              <a:t>the capital income export RCA index of domestic enterprises</a:t>
            </a:r>
            <a:r>
              <a:rPr lang="en-US" altLang="zh-CN" sz="2000" dirty="0">
                <a:effectLst/>
                <a:latin typeface="Times New Roman" panose="02020603050405020304" pitchFamily="18" charset="0"/>
                <a:ea typeface="宋体" panose="02010600030101010101" pitchFamily="2" charset="-122"/>
              </a:rPr>
              <a:t>) and </a:t>
            </a:r>
            <a:r>
              <a:rPr lang="en-US" altLang="zh-CN" sz="2000" b="1" i="1" u="sng" dirty="0">
                <a:latin typeface="Times New Roman" panose="02020603050405020304" pitchFamily="18" charset="0"/>
              </a:rPr>
              <a:t>RCA_FIKDO</a:t>
            </a:r>
            <a:r>
              <a:rPr lang="en-US" altLang="zh-CN" sz="2000" b="1" i="1" dirty="0">
                <a:latin typeface="Times New Roman" panose="02020603050405020304" pitchFamily="18" charset="0"/>
              </a:rPr>
              <a:t> </a:t>
            </a:r>
            <a:r>
              <a:rPr lang="en-US" altLang="zh-CN" sz="2000" dirty="0">
                <a:effectLst/>
                <a:latin typeface="Times New Roman" panose="02020603050405020304" pitchFamily="18" charset="0"/>
                <a:ea typeface="宋体" panose="02010600030101010101" pitchFamily="2" charset="-122"/>
              </a:rPr>
              <a:t>(</a:t>
            </a:r>
            <a:r>
              <a:rPr lang="en-US" altLang="zh-CN" sz="2000" dirty="0">
                <a:latin typeface="Times New Roman" panose="02020603050405020304" pitchFamily="18" charset="0"/>
              </a:rPr>
              <a:t>the capital income RCA index of </a:t>
            </a:r>
            <a:r>
              <a:rPr lang="en-US" altLang="zh-CN" sz="2000" dirty="0">
                <a:effectLst/>
                <a:latin typeface="Times New Roman" panose="02020603050405020304" pitchFamily="18" charset="0"/>
                <a:ea typeface="宋体" panose="02010600030101010101" pitchFamily="2" charset="-122"/>
              </a:rPr>
              <a:t>the overseas Chinese-funded enterprises)</a:t>
            </a:r>
            <a:endParaRPr lang="zh-CN" altLang="en-US" sz="2000" dirty="0"/>
          </a:p>
        </p:txBody>
      </p:sp>
    </p:spTree>
    <p:extLst>
      <p:ext uri="{BB962C8B-B14F-4D97-AF65-F5344CB8AC3E}">
        <p14:creationId xmlns:p14="http://schemas.microsoft.com/office/powerpoint/2010/main" val="2328031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59E19-69F2-9B47-F6C7-3CCCDFB6FB54}"/>
            </a:ext>
          </a:extLst>
        </p:cNvPr>
        <p:cNvGrpSpPr/>
        <p:nvPr/>
      </p:nvGrpSpPr>
      <p:grpSpPr>
        <a:xfrm>
          <a:off x="0" y="0"/>
          <a:ext cx="0" cy="0"/>
          <a:chOff x="0" y="0"/>
          <a:chExt cx="0" cy="0"/>
        </a:xfrm>
      </p:grpSpPr>
      <p:sp>
        <p:nvSpPr>
          <p:cNvPr id="7" name="矩形 4">
            <a:extLst>
              <a:ext uri="{FF2B5EF4-FFF2-40B4-BE49-F238E27FC236}">
                <a16:creationId xmlns:a16="http://schemas.microsoft.com/office/drawing/2014/main" id="{D4FC0C4E-3BB3-10EC-72F4-B45153791710}"/>
              </a:ext>
            </a:extLst>
          </p:cNvPr>
          <p:cNvSpPr>
            <a:spLocks noChangeArrowheads="1"/>
          </p:cNvSpPr>
          <p:nvPr/>
        </p:nvSpPr>
        <p:spPr bwMode="auto">
          <a:xfrm>
            <a:off x="5976433" y="6464846"/>
            <a:ext cx="3048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fld id="{2D2915A7-5646-4ED0-A7A2-CDAAC71530CE}" type="slidenum">
              <a:rPr lang="zh-CN" altLang="en-US" sz="1600">
                <a:solidFill>
                  <a:srgbClr val="1F4E79"/>
                </a:solidFill>
                <a:latin typeface="微软雅黑" panose="020B0503020204020204" pitchFamily="34" charset="-122"/>
                <a:ea typeface="微软雅黑" panose="020B0503020204020204" pitchFamily="34" charset="-122"/>
              </a:rPr>
              <a:pPr algn="ctr" eaLnBrk="1" hangingPunct="1"/>
              <a:t>9</a:t>
            </a:fld>
            <a:endParaRPr lang="zh-CN" altLang="en-US" sz="1600" dirty="0">
              <a:solidFill>
                <a:srgbClr val="1F4E79"/>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529A1C9-89EE-0C8A-F599-8D2DBBC9EB75}"/>
              </a:ext>
            </a:extLst>
          </p:cNvPr>
          <p:cNvSpPr txBox="1"/>
          <p:nvPr/>
        </p:nvSpPr>
        <p:spPr>
          <a:xfrm>
            <a:off x="475842" y="874433"/>
            <a:ext cx="11240315" cy="374461"/>
          </a:xfrm>
          <a:prstGeom prst="rect">
            <a:avLst/>
          </a:prstGeom>
          <a:noFill/>
        </p:spPr>
        <p:txBody>
          <a:bodyPr wrap="square">
            <a:spAutoFit/>
          </a:bodyPr>
          <a:lstStyle/>
          <a:p>
            <a:pPr marL="285750" indent="-285750">
              <a:lnSpc>
                <a:spcPts val="2200"/>
              </a:lnSpc>
              <a:buFont typeface="Wingdings" panose="05000000000000000000" pitchFamily="2" charset="2"/>
              <a:buChar char="Ø"/>
            </a:pPr>
            <a:r>
              <a:rPr lang="en-US" altLang="zh-CN" sz="2200" b="1" dirty="0">
                <a:solidFill>
                  <a:srgbClr val="1F4E79"/>
                </a:solidFill>
                <a:latin typeface="微软雅黑" panose="020B0503020204020204" pitchFamily="34" charset="-122"/>
                <a:ea typeface="微软雅黑" panose="020B0503020204020204" pitchFamily="34" charset="-122"/>
              </a:rPr>
              <a:t>Data sources</a:t>
            </a:r>
            <a:endParaRPr lang="zh-CN" altLang="en-US" sz="2200" b="1" dirty="0">
              <a:solidFill>
                <a:srgbClr val="1F4E79"/>
              </a:solidFill>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C3C8E962-DEE9-A4C6-F303-05474F97F44A}"/>
              </a:ext>
            </a:extLst>
          </p:cNvPr>
          <p:cNvSpPr txBox="1"/>
          <p:nvPr/>
        </p:nvSpPr>
        <p:spPr>
          <a:xfrm>
            <a:off x="679126" y="1619285"/>
            <a:ext cx="10261776" cy="3730317"/>
          </a:xfrm>
          <a:prstGeom prst="rect">
            <a:avLst/>
          </a:prstGeom>
          <a:noFill/>
        </p:spPr>
        <p:txBody>
          <a:bodyPr wrap="square">
            <a:spAutoFit/>
          </a:bodyPr>
          <a:lstStyle/>
          <a:p>
            <a:pPr marL="285750" indent="-285750" algn="just">
              <a:lnSpc>
                <a:spcPct val="150000"/>
              </a:lnSpc>
              <a:buFont typeface="Wingdings" panose="05000000000000000000" pitchFamily="2" charset="2"/>
              <a:buChar char="ü"/>
            </a:pPr>
            <a:r>
              <a:rPr lang="en-US" altLang="zh-CN" sz="2000" dirty="0">
                <a:latin typeface="Times New Roman" panose="02020603050405020304" pitchFamily="18" charset="0"/>
                <a:cs typeface="Times New Roman" panose="02020603050405020304" pitchFamily="18" charset="0"/>
              </a:rPr>
              <a:t>ICIO table covers 76 countries across 45 industries from 2000 to 2020 from OECD-AMNE Database;</a:t>
            </a:r>
          </a:p>
          <a:p>
            <a:pPr marL="285750" indent="-285750">
              <a:lnSpc>
                <a:spcPct val="150000"/>
              </a:lnSpc>
              <a:buFont typeface="Wingdings" panose="05000000000000000000" pitchFamily="2" charset="2"/>
              <a:buChar char="ü"/>
            </a:pPr>
            <a:endParaRPr lang="en-US" altLang="zh-CN" sz="2000" dirty="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ü"/>
            </a:pPr>
            <a:r>
              <a:rPr lang="en-US" altLang="zh-CN" sz="2000" dirty="0">
                <a:latin typeface="Times New Roman" panose="02020603050405020304" pitchFamily="18" charset="0"/>
                <a:cs typeface="Times New Roman" panose="02020603050405020304" pitchFamily="18" charset="0"/>
              </a:rPr>
              <a:t>Bilateral output flow matrix of multinational companies from OECD-AMNE Database;</a:t>
            </a:r>
          </a:p>
          <a:p>
            <a:pPr marL="285750" indent="-285750">
              <a:lnSpc>
                <a:spcPct val="150000"/>
              </a:lnSpc>
              <a:buFont typeface="Wingdings" panose="05000000000000000000" pitchFamily="2" charset="2"/>
              <a:buChar char="ü"/>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ü"/>
            </a:pPr>
            <a:r>
              <a:rPr lang="en-US" altLang="zh-CN" sz="2000" dirty="0">
                <a:latin typeface="Times New Roman" panose="02020603050405020304" pitchFamily="18" charset="0"/>
                <a:cs typeface="Times New Roman" panose="02020603050405020304" pitchFamily="18" charset="0"/>
              </a:rPr>
              <a:t>The proportion of labor remuneration in value added from Tiva.</a:t>
            </a:r>
          </a:p>
          <a:p>
            <a:pPr marL="285750" indent="-285750" algn="just">
              <a:lnSpc>
                <a:spcPct val="150000"/>
              </a:lnSpc>
              <a:buFont typeface="Wingdings" panose="05000000000000000000" pitchFamily="2" charset="2"/>
              <a:buChar char="ü"/>
            </a:pPr>
            <a:endParaRPr lang="en-US" altLang="zh-CN" sz="20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ü"/>
            </a:pPr>
            <a:endParaRPr lang="zh-CN"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422319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7226</TotalTime>
  <Words>2907</Words>
  <Application>Microsoft Office PowerPoint</Application>
  <PresentationFormat>宽屏</PresentationFormat>
  <Paragraphs>466</Paragraphs>
  <Slides>23</Slides>
  <Notes>21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23</vt:i4>
      </vt:variant>
    </vt:vector>
  </HeadingPairs>
  <TitlesOfParts>
    <vt:vector size="32" baseType="lpstr">
      <vt:lpstr>等线</vt:lpstr>
      <vt:lpstr>微软雅黑</vt:lpstr>
      <vt:lpstr>Arial</vt:lpstr>
      <vt:lpstr>Calibri</vt:lpstr>
      <vt:lpstr>Calibri Light</vt:lpstr>
      <vt:lpstr>Cambria Math</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雪凡 郭</cp:lastModifiedBy>
  <cp:revision>235</cp:revision>
  <dcterms:created xsi:type="dcterms:W3CDTF">2015-06-04T12:21:02Z</dcterms:created>
  <dcterms:modified xsi:type="dcterms:W3CDTF">2026-06-19T18:39:35Z</dcterms:modified>
</cp:coreProperties>
</file>