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8" r:id="rId3"/>
    <p:sldId id="270" r:id="rId4"/>
    <p:sldId id="279" r:id="rId5"/>
    <p:sldId id="280" r:id="rId6"/>
    <p:sldId id="281" r:id="rId7"/>
    <p:sldId id="266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gPTz3aUp7Ae900iJW8nEYJyaR4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0000"/>
    <a:srgbClr val="8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D84E1AB-C5D8-4AD8-B144-F731FC198DE6}">
  <a:tblStyle styleId="{7D84E1AB-C5D8-4AD8-B144-F731FC198DE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8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es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exels.com/es-es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La foto la podeis cambiar por cualquiera que querais de repositorio de imágenes (ex: </a:t>
            </a:r>
            <a:r>
              <a:rPr lang="es-ES" u="sng">
                <a:solidFill>
                  <a:schemeClr val="hlink"/>
                </a:solidFill>
                <a:hlinkClick r:id="rId3"/>
              </a:rPr>
              <a:t>https://unsplash.com/es</a:t>
            </a:r>
            <a:r>
              <a:rPr lang="es-ES"/>
              <a:t> // </a:t>
            </a:r>
            <a:r>
              <a:rPr lang="es-ES" u="sng">
                <a:solidFill>
                  <a:schemeClr val="hlink"/>
                </a:solidFill>
                <a:hlinkClick r:id="rId4"/>
              </a:rPr>
              <a:t>https://www.pexels.com/es-es/</a:t>
            </a:r>
            <a:r>
              <a:rPr lang="es-ES"/>
              <a:t>)</a:t>
            </a: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42bedcc2be_0_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242bedcc2be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24DFB2DF-E150-2F36-7EFA-0842E1EA0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42bedcc2be_0_48:notes">
            <a:extLst>
              <a:ext uri="{FF2B5EF4-FFF2-40B4-BE49-F238E27FC236}">
                <a16:creationId xmlns:a16="http://schemas.microsoft.com/office/drawing/2014/main" id="{E6920D57-C5D5-8761-A6E7-D30D885B48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242bedcc2be_0_48:notes">
            <a:extLst>
              <a:ext uri="{FF2B5EF4-FFF2-40B4-BE49-F238E27FC236}">
                <a16:creationId xmlns:a16="http://schemas.microsoft.com/office/drawing/2014/main" id="{ADF99003-81F7-A9E8-5275-A59ADA107F0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4411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83368932-1269-E07D-6589-8467C0BE4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42bedcc2be_0_48:notes">
            <a:extLst>
              <a:ext uri="{FF2B5EF4-FFF2-40B4-BE49-F238E27FC236}">
                <a16:creationId xmlns:a16="http://schemas.microsoft.com/office/drawing/2014/main" id="{E8BB6591-B4AD-1EB5-AD55-33262D2E0A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242bedcc2be_0_48:notes">
            <a:extLst>
              <a:ext uri="{FF2B5EF4-FFF2-40B4-BE49-F238E27FC236}">
                <a16:creationId xmlns:a16="http://schemas.microsoft.com/office/drawing/2014/main" id="{CD5AD9CB-C117-A5B6-22CC-B41C4AEFF5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509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A4798B0E-0A79-2C1F-932D-0DB5A19E0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42bedcc2be_0_48:notes">
            <a:extLst>
              <a:ext uri="{FF2B5EF4-FFF2-40B4-BE49-F238E27FC236}">
                <a16:creationId xmlns:a16="http://schemas.microsoft.com/office/drawing/2014/main" id="{2B33E3AA-1B47-6A15-A802-265AC1C367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242bedcc2be_0_48:notes">
            <a:extLst>
              <a:ext uri="{FF2B5EF4-FFF2-40B4-BE49-F238E27FC236}">
                <a16:creationId xmlns:a16="http://schemas.microsoft.com/office/drawing/2014/main" id="{C876A2A0-2489-686C-E3A8-F77EC805C5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8274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D58D7173-F649-9601-D013-A0C41D67B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42bedcc2be_0_48:notes">
            <a:extLst>
              <a:ext uri="{FF2B5EF4-FFF2-40B4-BE49-F238E27FC236}">
                <a16:creationId xmlns:a16="http://schemas.microsoft.com/office/drawing/2014/main" id="{1D470817-3D64-B64C-60AC-6DFDAF16C1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242bedcc2be_0_48:notes">
            <a:extLst>
              <a:ext uri="{FF2B5EF4-FFF2-40B4-BE49-F238E27FC236}">
                <a16:creationId xmlns:a16="http://schemas.microsoft.com/office/drawing/2014/main" id="{0DBBAB9B-B86B-5956-B041-AB5CCA2BA9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8731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l="5843" r="62564"/>
          <a:stretch/>
        </p:blipFill>
        <p:spPr>
          <a:xfrm>
            <a:off x="0" y="0"/>
            <a:ext cx="32482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3823078" y="1395450"/>
            <a:ext cx="79530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noProof="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Driving Impact? How Imperfect Substitution Shapes Heterogeneous Rebound in Carsharing</a:t>
            </a:r>
            <a:endParaRPr lang="en-GB" sz="3200" noProof="0" dirty="0">
              <a:solidFill>
                <a:srgbClr val="1E4E7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90" name="Google Shape;90;p1"/>
          <p:cNvCxnSpPr/>
          <p:nvPr/>
        </p:nvCxnSpPr>
        <p:spPr>
          <a:xfrm rot="10800000" flipH="1">
            <a:off x="3936271" y="4201904"/>
            <a:ext cx="5547300" cy="17400"/>
          </a:xfrm>
          <a:prstGeom prst="straightConnector1">
            <a:avLst/>
          </a:prstGeom>
          <a:noFill/>
          <a:ln w="38100" cap="flat" cmpd="sng">
            <a:solidFill>
              <a:srgbClr val="BBD6E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1"/>
          <p:cNvSpPr txBox="1"/>
          <p:nvPr/>
        </p:nvSpPr>
        <p:spPr>
          <a:xfrm>
            <a:off x="3936271" y="4280975"/>
            <a:ext cx="7953000" cy="1400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GB" sz="1700" noProof="0" dirty="0">
                <a:solidFill>
                  <a:srgbClr val="757070"/>
                </a:solidFill>
                <a:latin typeface="Trebuchet MS"/>
                <a:sym typeface="Trebuchet MS"/>
              </a:rPr>
              <a:t>Tamar Meshulam (Ben-Gurion University), Jozef Cossey (ESCP Business School), </a:t>
            </a:r>
            <a:r>
              <a:rPr lang="en-GB" sz="1700" b="1" noProof="0" dirty="0">
                <a:solidFill>
                  <a:srgbClr val="757070"/>
                </a:solidFill>
                <a:latin typeface="Trebuchet MS"/>
                <a:sym typeface="Trebuchet MS"/>
              </a:rPr>
              <a:t>David Font Vivanco (IRTA, CREDA)</a:t>
            </a:r>
            <a:r>
              <a:rPr lang="en-GB" sz="1700" noProof="0" dirty="0">
                <a:solidFill>
                  <a:srgbClr val="757070"/>
                </a:solidFill>
                <a:latin typeface="Trebuchet MS"/>
                <a:sym typeface="Trebuchet MS"/>
              </a:rPr>
              <a:t>, Tamar </a:t>
            </a:r>
            <a:r>
              <a:rPr lang="en-GB" sz="1700" noProof="0" dirty="0" err="1">
                <a:solidFill>
                  <a:srgbClr val="757070"/>
                </a:solidFill>
                <a:latin typeface="Trebuchet MS"/>
                <a:sym typeface="Trebuchet MS"/>
              </a:rPr>
              <a:t>Makov</a:t>
            </a:r>
            <a:r>
              <a:rPr lang="en-GB" sz="1700" noProof="0" dirty="0">
                <a:solidFill>
                  <a:srgbClr val="757070"/>
                </a:solidFill>
                <a:latin typeface="Trebuchet MS"/>
                <a:sym typeface="Trebuchet MS"/>
              </a:rPr>
              <a:t> (Ben-Gurion University)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noProof="0" dirty="0">
                <a:solidFill>
                  <a:srgbClr val="757070"/>
                </a:solidFill>
                <a:latin typeface="Trebuchet MS"/>
                <a:ea typeface="Trebuchet MS"/>
                <a:cs typeface="Trebuchet MS"/>
                <a:sym typeface="Trebuchet MS"/>
              </a:rPr>
              <a:t>23/06/2026</a:t>
            </a:r>
            <a:endParaRPr lang="en-GB" sz="1700" noProof="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noProof="0" dirty="0">
                <a:solidFill>
                  <a:srgbClr val="757070"/>
                </a:solidFill>
                <a:latin typeface="Trebuchet MS"/>
                <a:ea typeface="Trebuchet MS"/>
                <a:cs typeface="Trebuchet MS"/>
                <a:sym typeface="Trebuchet MS"/>
              </a:rPr>
              <a:t>32nd IIOA &amp; 11th SHAIO Conference, Sevilla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noProof="0" dirty="0">
                <a:solidFill>
                  <a:srgbClr val="757070"/>
                </a:solidFill>
                <a:latin typeface="Trebuchet MS"/>
                <a:ea typeface="Trebuchet MS"/>
                <a:cs typeface="Trebuchet MS"/>
                <a:sym typeface="Trebuchet MS"/>
              </a:rPr>
              <a:t>Contact: david.font@irta.cat</a:t>
            </a:r>
          </a:p>
        </p:txBody>
      </p:sp>
      <p:grpSp>
        <p:nvGrpSpPr>
          <p:cNvPr id="92" name="Google Shape;92;p1"/>
          <p:cNvGrpSpPr/>
          <p:nvPr/>
        </p:nvGrpSpPr>
        <p:grpSpPr>
          <a:xfrm>
            <a:off x="7371744" y="5832797"/>
            <a:ext cx="4693451" cy="899984"/>
            <a:chOff x="8105435" y="6043017"/>
            <a:chExt cx="3753259" cy="720044"/>
          </a:xfrm>
        </p:grpSpPr>
        <p:pic>
          <p:nvPicPr>
            <p:cNvPr id="93" name="Google Shape;93;p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105435" y="6043017"/>
              <a:ext cx="1713529" cy="7200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1"/>
            <p:cNvPicPr preferRelativeResize="0"/>
            <p:nvPr/>
          </p:nvPicPr>
          <p:blipFill>
            <a:blip r:embed="rId5">
              <a:alphaModFix amt="75000"/>
            </a:blip>
            <a:stretch>
              <a:fillRect/>
            </a:stretch>
          </p:blipFill>
          <p:spPr>
            <a:xfrm>
              <a:off x="11151495" y="6426696"/>
              <a:ext cx="707200" cy="28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1"/>
            <p:cNvPicPr preferRelativeResize="0"/>
            <p:nvPr/>
          </p:nvPicPr>
          <p:blipFill rotWithShape="1">
            <a:blip r:embed="rId6">
              <a:alphaModFix/>
            </a:blip>
            <a:srcRect t="16109" b="16116"/>
            <a:stretch/>
          </p:blipFill>
          <p:spPr>
            <a:xfrm>
              <a:off x="9742767" y="6426696"/>
              <a:ext cx="1411201" cy="288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1D09A51A-5B81-5C7B-314D-AC44765365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83850" y="185670"/>
            <a:ext cx="1511300" cy="15113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42bedcc2be_0_48"/>
          <p:cNvSpPr/>
          <p:nvPr/>
        </p:nvSpPr>
        <p:spPr>
          <a:xfrm>
            <a:off x="0" y="5948085"/>
            <a:ext cx="12192000" cy="90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14;p3"/>
          <p:cNvSpPr/>
          <p:nvPr/>
        </p:nvSpPr>
        <p:spPr>
          <a:xfrm>
            <a:off x="0" y="229304"/>
            <a:ext cx="12192000" cy="689064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15;p3"/>
          <p:cNvSpPr txBox="1"/>
          <p:nvPr/>
        </p:nvSpPr>
        <p:spPr>
          <a:xfrm>
            <a:off x="0" y="250691"/>
            <a:ext cx="121920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noProof="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Introduction</a:t>
            </a:r>
            <a:endParaRPr lang="en-GB" sz="3600" noProof="0" dirty="0">
              <a:solidFill>
                <a:srgbClr val="1E4E7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" name="Google Shape;117;p3">
            <a:extLst>
              <a:ext uri="{FF2B5EF4-FFF2-40B4-BE49-F238E27FC236}">
                <a16:creationId xmlns:a16="http://schemas.microsoft.com/office/drawing/2014/main" id="{B637FC55-9B48-2BCF-6ABE-670F81BF4C0B}"/>
              </a:ext>
            </a:extLst>
          </p:cNvPr>
          <p:cNvSpPr/>
          <p:nvPr/>
        </p:nvSpPr>
        <p:spPr>
          <a:xfrm>
            <a:off x="0" y="5948085"/>
            <a:ext cx="12192000" cy="90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18;p3">
            <a:extLst>
              <a:ext uri="{FF2B5EF4-FFF2-40B4-BE49-F238E27FC236}">
                <a16:creationId xmlns:a16="http://schemas.microsoft.com/office/drawing/2014/main" id="{BDDCEB98-A61D-8A21-F04C-0C756F4521A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194575" y="630746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 noProof="0" smtClean="0">
                <a:latin typeface="Trebuchet MS"/>
                <a:ea typeface="Trebuchet MS"/>
                <a:cs typeface="Trebuchet MS"/>
                <a:sym typeface="Trebuchet MS"/>
              </a:rPr>
              <a:t>2</a:t>
            </a:fld>
            <a:endParaRPr lang="en-GB" sz="1600" noProof="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" name="Google Shape;262;g242bedcc2be_0_187">
            <a:extLst>
              <a:ext uri="{FF2B5EF4-FFF2-40B4-BE49-F238E27FC236}">
                <a16:creationId xmlns:a16="http://schemas.microsoft.com/office/drawing/2014/main" id="{8AD12DA9-A27D-0F42-FA19-D92C496D04C3}"/>
              </a:ext>
            </a:extLst>
          </p:cNvPr>
          <p:cNvSpPr txBox="1"/>
          <p:nvPr/>
        </p:nvSpPr>
        <p:spPr>
          <a:xfrm>
            <a:off x="371900" y="1144441"/>
            <a:ext cx="8322021" cy="5355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noProof="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Carsharing is intended to reduce private car ownership and lower environmental impacts, but </a:t>
            </a:r>
            <a:r>
              <a:rPr lang="en-GB" sz="1800" b="1" noProof="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rebound effects </a:t>
            </a:r>
            <a:r>
              <a:rPr lang="en-GB" sz="1800" noProof="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can erode these benefits through changes in user behaviour.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800" noProof="0" dirty="0">
              <a:solidFill>
                <a:srgbClr val="1E4E7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noProof="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Challenge #1: </a:t>
            </a:r>
            <a:r>
              <a:rPr lang="en-GB" sz="1800" b="1" noProof="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The magnitude of rebound effects from carsharing remains uncertain</a:t>
            </a:r>
            <a:r>
              <a:rPr lang="en-GB" sz="1800" noProof="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, especially when both direct and indirect (re-spending) effects are considered.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800" noProof="0" dirty="0">
              <a:solidFill>
                <a:srgbClr val="1E4E7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noProof="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Challenge #2: </a:t>
            </a:r>
            <a:r>
              <a:rPr lang="en-GB" sz="1800" b="1" noProof="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Rebound studies often assume perfect substitution </a:t>
            </a:r>
            <a:r>
              <a:rPr lang="en-GB" sz="1800" noProof="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between carsharing and private car use.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800" noProof="0" dirty="0">
              <a:solidFill>
                <a:srgbClr val="1E4E7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800" noProof="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Challenge #3: </a:t>
            </a:r>
            <a:r>
              <a:rPr lang="en-GB" sz="1800" b="1" noProof="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Average rebound estimates hide heterogeneous user responses and modal shifts</a:t>
            </a:r>
            <a:r>
              <a:rPr lang="en-GB" sz="1800" noProof="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GB" sz="1800" noProof="0" dirty="0">
              <a:solidFill>
                <a:srgbClr val="1E4E7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800" noProof="0" dirty="0">
              <a:solidFill>
                <a:srgbClr val="1E4E7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800" noProof="0" dirty="0">
              <a:solidFill>
                <a:srgbClr val="1E4E7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1" noProof="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Solution: </a:t>
            </a:r>
            <a:r>
              <a:rPr lang="en-US" sz="1800" b="1" noProof="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A microdata-informed EEMRIO rebound framework that translates carsharing-induced changes in mobility and expenditure into direct and supply-chain GHG impacts.</a:t>
            </a:r>
            <a:endParaRPr lang="en-GB" sz="1800" b="1" noProof="0" dirty="0">
              <a:solidFill>
                <a:srgbClr val="1E4E7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" name="Flecha: hacia abajo 4">
            <a:extLst>
              <a:ext uri="{FF2B5EF4-FFF2-40B4-BE49-F238E27FC236}">
                <a16:creationId xmlns:a16="http://schemas.microsoft.com/office/drawing/2014/main" id="{D01CE671-40ED-C5B5-3076-80B6349DC550}"/>
              </a:ext>
            </a:extLst>
          </p:cNvPr>
          <p:cNvSpPr/>
          <p:nvPr/>
        </p:nvSpPr>
        <p:spPr>
          <a:xfrm>
            <a:off x="4224763" y="4928524"/>
            <a:ext cx="561975" cy="483951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grpSp>
        <p:nvGrpSpPr>
          <p:cNvPr id="2" name="Google Shape;207;p35">
            <a:extLst>
              <a:ext uri="{FF2B5EF4-FFF2-40B4-BE49-F238E27FC236}">
                <a16:creationId xmlns:a16="http://schemas.microsoft.com/office/drawing/2014/main" id="{69179C0D-54DD-2B34-0ED1-74D1686FE331}"/>
              </a:ext>
            </a:extLst>
          </p:cNvPr>
          <p:cNvGrpSpPr/>
          <p:nvPr/>
        </p:nvGrpSpPr>
        <p:grpSpPr>
          <a:xfrm>
            <a:off x="9223947" y="3521361"/>
            <a:ext cx="2441150" cy="2591578"/>
            <a:chOff x="5509563" y="1373400"/>
            <a:chExt cx="3524413" cy="3770108"/>
          </a:xfrm>
        </p:grpSpPr>
        <p:pic>
          <p:nvPicPr>
            <p:cNvPr id="7" name="Google Shape;208;p35">
              <a:extLst>
                <a:ext uri="{FF2B5EF4-FFF2-40B4-BE49-F238E27FC236}">
                  <a16:creationId xmlns:a16="http://schemas.microsoft.com/office/drawing/2014/main" id="{73A5EF58-B4AD-1EFB-E747-B8E838B30735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509563" y="1811664"/>
              <a:ext cx="3524413" cy="333184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oogle Shape;209;p35">
              <a:extLst>
                <a:ext uri="{FF2B5EF4-FFF2-40B4-BE49-F238E27FC236}">
                  <a16:creationId xmlns:a16="http://schemas.microsoft.com/office/drawing/2014/main" id="{F53DCE21-30DA-8A7B-D059-D893ED8B609E}"/>
                </a:ext>
              </a:extLst>
            </p:cNvPr>
            <p:cNvGrpSpPr/>
            <p:nvPr/>
          </p:nvGrpSpPr>
          <p:grpSpPr>
            <a:xfrm>
              <a:off x="5509633" y="1373400"/>
              <a:ext cx="3524337" cy="761069"/>
              <a:chOff x="4572000" y="23750"/>
              <a:chExt cx="4785900" cy="1033500"/>
            </a:xfrm>
          </p:grpSpPr>
          <p:sp>
            <p:nvSpPr>
              <p:cNvPr id="9" name="Google Shape;210;p35">
                <a:extLst>
                  <a:ext uri="{FF2B5EF4-FFF2-40B4-BE49-F238E27FC236}">
                    <a16:creationId xmlns:a16="http://schemas.microsoft.com/office/drawing/2014/main" id="{47B4307A-3BFA-D6BD-4F1A-6D639DB91C66}"/>
                  </a:ext>
                </a:extLst>
              </p:cNvPr>
              <p:cNvSpPr/>
              <p:nvPr/>
            </p:nvSpPr>
            <p:spPr>
              <a:xfrm>
                <a:off x="4597075" y="23750"/>
                <a:ext cx="4661700" cy="1033500"/>
              </a:xfrm>
              <a:prstGeom prst="rect">
                <a:avLst/>
              </a:prstGeom>
              <a:solidFill>
                <a:srgbClr val="FFFFFF"/>
              </a:solidFill>
              <a:ln w="61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58725" tIns="58725" rIns="58725" bIns="58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noProof="0" dirty="0"/>
              </a:p>
            </p:txBody>
          </p:sp>
          <p:pic>
            <p:nvPicPr>
              <p:cNvPr id="11" name="Google Shape;211;p35">
                <a:extLst>
                  <a:ext uri="{FF2B5EF4-FFF2-40B4-BE49-F238E27FC236}">
                    <a16:creationId xmlns:a16="http://schemas.microsoft.com/office/drawing/2014/main" id="{A7A37FFA-E02B-8EE0-987A-C575FDEF0684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b="33466"/>
              <a:stretch/>
            </p:blipFill>
            <p:spPr>
              <a:xfrm>
                <a:off x="4572000" y="89998"/>
                <a:ext cx="4572000" cy="7893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" name="Google Shape;212;p35">
                <a:extLst>
                  <a:ext uri="{FF2B5EF4-FFF2-40B4-BE49-F238E27FC236}">
                    <a16:creationId xmlns:a16="http://schemas.microsoft.com/office/drawing/2014/main" id="{8D6A74FD-F423-E748-412C-FF4F9634BAE9}"/>
                  </a:ext>
                </a:extLst>
              </p:cNvPr>
              <p:cNvSpPr txBox="1"/>
              <p:nvPr/>
            </p:nvSpPr>
            <p:spPr>
              <a:xfrm>
                <a:off x="8809200" y="284400"/>
                <a:ext cx="548700" cy="7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8725" tIns="58725" rIns="58725" bIns="587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185" b="1" noProof="0" dirty="0">
                    <a:latin typeface="Antic"/>
                    <a:ea typeface="Antic"/>
                    <a:cs typeface="Antic"/>
                    <a:sym typeface="Antic"/>
                  </a:rPr>
                  <a:t>%</a:t>
                </a:r>
              </a:p>
            </p:txBody>
          </p:sp>
        </p:grpSp>
      </p:grpSp>
      <p:pic>
        <p:nvPicPr>
          <p:cNvPr id="14" name="Google Shape;650;p78">
            <a:extLst>
              <a:ext uri="{FF2B5EF4-FFF2-40B4-BE49-F238E27FC236}">
                <a16:creationId xmlns:a16="http://schemas.microsoft.com/office/drawing/2014/main" id="{AAE88385-52A2-FC66-8261-B01E6EAE968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97346" y="1168897"/>
            <a:ext cx="2989629" cy="1993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>
          <a:extLst>
            <a:ext uri="{FF2B5EF4-FFF2-40B4-BE49-F238E27FC236}">
              <a16:creationId xmlns:a16="http://schemas.microsoft.com/office/drawing/2014/main" id="{C1BB0533-CD3F-2E18-058F-31BA28924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42bedcc2be_0_48">
            <a:extLst>
              <a:ext uri="{FF2B5EF4-FFF2-40B4-BE49-F238E27FC236}">
                <a16:creationId xmlns:a16="http://schemas.microsoft.com/office/drawing/2014/main" id="{D9514CFF-0E80-4362-819D-10CDFB8F7BE5}"/>
              </a:ext>
            </a:extLst>
          </p:cNvPr>
          <p:cNvSpPr/>
          <p:nvPr/>
        </p:nvSpPr>
        <p:spPr>
          <a:xfrm>
            <a:off x="0" y="5948085"/>
            <a:ext cx="12192000" cy="90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14;p3">
            <a:extLst>
              <a:ext uri="{FF2B5EF4-FFF2-40B4-BE49-F238E27FC236}">
                <a16:creationId xmlns:a16="http://schemas.microsoft.com/office/drawing/2014/main" id="{D1282FDD-88FD-6944-C68A-531F9FF68EB0}"/>
              </a:ext>
            </a:extLst>
          </p:cNvPr>
          <p:cNvSpPr/>
          <p:nvPr/>
        </p:nvSpPr>
        <p:spPr>
          <a:xfrm>
            <a:off x="0" y="229304"/>
            <a:ext cx="12192000" cy="689064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15;p3">
            <a:extLst>
              <a:ext uri="{FF2B5EF4-FFF2-40B4-BE49-F238E27FC236}">
                <a16:creationId xmlns:a16="http://schemas.microsoft.com/office/drawing/2014/main" id="{B23CB303-418D-9165-2C27-E4AFCBCC18EA}"/>
              </a:ext>
            </a:extLst>
          </p:cNvPr>
          <p:cNvSpPr txBox="1"/>
          <p:nvPr/>
        </p:nvSpPr>
        <p:spPr>
          <a:xfrm>
            <a:off x="0" y="250691"/>
            <a:ext cx="121920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noProof="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Methods</a:t>
            </a:r>
            <a:endParaRPr lang="en-GB" sz="3600" noProof="0" dirty="0">
              <a:solidFill>
                <a:srgbClr val="1E4E7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" name="Google Shape;117;p3">
            <a:extLst>
              <a:ext uri="{FF2B5EF4-FFF2-40B4-BE49-F238E27FC236}">
                <a16:creationId xmlns:a16="http://schemas.microsoft.com/office/drawing/2014/main" id="{0B5C7084-AA63-B7BF-875E-118779470351}"/>
              </a:ext>
            </a:extLst>
          </p:cNvPr>
          <p:cNvSpPr/>
          <p:nvPr/>
        </p:nvSpPr>
        <p:spPr>
          <a:xfrm>
            <a:off x="0" y="5948085"/>
            <a:ext cx="12192000" cy="90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18;p3">
            <a:extLst>
              <a:ext uri="{FF2B5EF4-FFF2-40B4-BE49-F238E27FC236}">
                <a16:creationId xmlns:a16="http://schemas.microsoft.com/office/drawing/2014/main" id="{A39494F0-8E67-238D-60EC-D787B6802B4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194575" y="630746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 noProof="0" smtClean="0">
                <a:latin typeface="Trebuchet MS"/>
                <a:ea typeface="Trebuchet MS"/>
                <a:cs typeface="Trebuchet MS"/>
                <a:sym typeface="Trebuchet MS"/>
              </a:rPr>
              <a:t>3</a:t>
            </a:fld>
            <a:endParaRPr lang="en-GB" sz="1600" noProof="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" name="Google Shape;262;g242bedcc2be_0_187">
            <a:extLst>
              <a:ext uri="{FF2B5EF4-FFF2-40B4-BE49-F238E27FC236}">
                <a16:creationId xmlns:a16="http://schemas.microsoft.com/office/drawing/2014/main" id="{8E25BC3D-5ABD-F37A-5AB6-1634D64CF195}"/>
              </a:ext>
            </a:extLst>
          </p:cNvPr>
          <p:cNvSpPr txBox="1"/>
          <p:nvPr/>
        </p:nvSpPr>
        <p:spPr>
          <a:xfrm>
            <a:off x="371899" y="1144441"/>
            <a:ext cx="7908501" cy="5355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1" noProof="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Logic: Survey responses → final-demand change vectors → EEMRIO → GHG impacts → rebound effect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800" b="1" dirty="0">
              <a:solidFill>
                <a:srgbClr val="1E4E7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1" noProof="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Survey data</a:t>
            </a:r>
            <a:r>
              <a:rPr lang="en-GB" sz="1800" noProof="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: 4,468 users of Cambio carsharing in Flanders, Belgium, covering current transport-mode use and self-reported changes after adopting carsharing.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800" noProof="0" dirty="0">
              <a:solidFill>
                <a:srgbClr val="1E4E7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1" noProof="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EEMRIO model</a:t>
            </a:r>
            <a:r>
              <a:rPr lang="en-GB" sz="1800" noProof="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: </a:t>
            </a:r>
            <a:r>
              <a:rPr lang="en-US" sz="1800" noProof="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EXIOBASE3 is used to translate avoided and additional expenditure into economy-wide GHG impacts through supply-chain emission intensities.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800" noProof="0" dirty="0">
              <a:solidFill>
                <a:srgbClr val="1E4E7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1" noProof="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Rebound effect</a:t>
            </a:r>
            <a:r>
              <a:rPr lang="en-GB" sz="1800" noProof="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: </a:t>
            </a:r>
            <a:r>
              <a:rPr lang="en-US" sz="1800" noProof="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Direct rebound comes from modal shifts; indirect rebound comes from re-spending across the wider economy</a:t>
            </a:r>
            <a:r>
              <a:rPr lang="en-GB" sz="1800" noProof="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800" noProof="0" dirty="0">
              <a:solidFill>
                <a:srgbClr val="1E4E7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1" noProof="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Re-spending model</a:t>
            </a:r>
            <a:r>
              <a:rPr lang="en-GB" sz="1800" noProof="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: </a:t>
            </a:r>
            <a:r>
              <a:rPr lang="en-US" sz="1800" noProof="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An Almost Ideal Demand System estimates how cost savings are reallocated across COICOP consumption categories.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800" noProof="0" dirty="0">
              <a:solidFill>
                <a:srgbClr val="1E4E7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1" noProof="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Cluster analysis</a:t>
            </a:r>
            <a:r>
              <a:rPr lang="en-GB" sz="1800" noProof="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: DBSCAN clustering is used to identify user groups with different substitution patterns and segment-specific rebound effects.</a:t>
            </a:r>
          </a:p>
        </p:txBody>
      </p:sp>
      <p:pic>
        <p:nvPicPr>
          <p:cNvPr id="14" name="Imagen 13" descr="CarSharing in Oldenburg | cambio CarSharing">
            <a:extLst>
              <a:ext uri="{FF2B5EF4-FFF2-40B4-BE49-F238E27FC236}">
                <a16:creationId xmlns:a16="http://schemas.microsoft.com/office/drawing/2014/main" id="{1D8FC873-E864-971E-A9B5-9E34143BC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3594" y="1532827"/>
            <a:ext cx="3389010" cy="1530350"/>
          </a:xfrm>
          <a:prstGeom prst="rect">
            <a:avLst/>
          </a:prstGeom>
        </p:spPr>
      </p:pic>
      <p:pic>
        <p:nvPicPr>
          <p:cNvPr id="17" name="Imagen 16" descr="Mobility Hubs: The Future of Multimodal Transportation in Cities| PTV Blog">
            <a:extLst>
              <a:ext uri="{FF2B5EF4-FFF2-40B4-BE49-F238E27FC236}">
                <a16:creationId xmlns:a16="http://schemas.microsoft.com/office/drawing/2014/main" id="{7744179A-E102-9DBD-56B2-44267047A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4042" y="3803276"/>
            <a:ext cx="3948115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25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>
          <a:extLst>
            <a:ext uri="{FF2B5EF4-FFF2-40B4-BE49-F238E27FC236}">
              <a16:creationId xmlns:a16="http://schemas.microsoft.com/office/drawing/2014/main" id="{6753697A-EB9F-CC31-83C3-242464911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42bedcc2be_0_48">
            <a:extLst>
              <a:ext uri="{FF2B5EF4-FFF2-40B4-BE49-F238E27FC236}">
                <a16:creationId xmlns:a16="http://schemas.microsoft.com/office/drawing/2014/main" id="{CDB43BDF-DE90-D68E-153B-7CBA341E825A}"/>
              </a:ext>
            </a:extLst>
          </p:cNvPr>
          <p:cNvSpPr/>
          <p:nvPr/>
        </p:nvSpPr>
        <p:spPr>
          <a:xfrm>
            <a:off x="0" y="5948085"/>
            <a:ext cx="12192000" cy="90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14;p3">
            <a:extLst>
              <a:ext uri="{FF2B5EF4-FFF2-40B4-BE49-F238E27FC236}">
                <a16:creationId xmlns:a16="http://schemas.microsoft.com/office/drawing/2014/main" id="{C9BF6780-9D8C-7024-1408-99D15FBBF953}"/>
              </a:ext>
            </a:extLst>
          </p:cNvPr>
          <p:cNvSpPr/>
          <p:nvPr/>
        </p:nvSpPr>
        <p:spPr>
          <a:xfrm>
            <a:off x="0" y="229304"/>
            <a:ext cx="12192000" cy="689064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15;p3">
            <a:extLst>
              <a:ext uri="{FF2B5EF4-FFF2-40B4-BE49-F238E27FC236}">
                <a16:creationId xmlns:a16="http://schemas.microsoft.com/office/drawing/2014/main" id="{62123433-6117-20AD-0DFB-EAAC70BC174D}"/>
              </a:ext>
            </a:extLst>
          </p:cNvPr>
          <p:cNvSpPr txBox="1"/>
          <p:nvPr/>
        </p:nvSpPr>
        <p:spPr>
          <a:xfrm>
            <a:off x="0" y="250691"/>
            <a:ext cx="121920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noProof="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Results</a:t>
            </a:r>
            <a:endParaRPr lang="en-GB" sz="3600" noProof="0" dirty="0">
              <a:solidFill>
                <a:srgbClr val="1E4E7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" name="Google Shape;117;p3">
            <a:extLst>
              <a:ext uri="{FF2B5EF4-FFF2-40B4-BE49-F238E27FC236}">
                <a16:creationId xmlns:a16="http://schemas.microsoft.com/office/drawing/2014/main" id="{B863E3D0-FE52-6DA4-CF80-4F3B21E4041D}"/>
              </a:ext>
            </a:extLst>
          </p:cNvPr>
          <p:cNvSpPr/>
          <p:nvPr/>
        </p:nvSpPr>
        <p:spPr>
          <a:xfrm>
            <a:off x="0" y="5948085"/>
            <a:ext cx="12192000" cy="90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18;p3">
            <a:extLst>
              <a:ext uri="{FF2B5EF4-FFF2-40B4-BE49-F238E27FC236}">
                <a16:creationId xmlns:a16="http://schemas.microsoft.com/office/drawing/2014/main" id="{5E674D2E-606E-A3E7-8DE1-8D4E646426E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194575" y="630746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 noProof="0" smtClean="0">
                <a:latin typeface="Trebuchet MS"/>
                <a:ea typeface="Trebuchet MS"/>
                <a:cs typeface="Trebuchet MS"/>
                <a:sym typeface="Trebuchet MS"/>
              </a:rPr>
              <a:t>4</a:t>
            </a:fld>
            <a:endParaRPr lang="en-GB" sz="1600" noProof="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" name="Google Shape;262;g242bedcc2be_0_187">
            <a:extLst>
              <a:ext uri="{FF2B5EF4-FFF2-40B4-BE49-F238E27FC236}">
                <a16:creationId xmlns:a16="http://schemas.microsoft.com/office/drawing/2014/main" id="{6E02C390-98CD-12F3-6AC3-54C27E90E15B}"/>
              </a:ext>
            </a:extLst>
          </p:cNvPr>
          <p:cNvSpPr txBox="1"/>
          <p:nvPr/>
        </p:nvSpPr>
        <p:spPr>
          <a:xfrm>
            <a:off x="371899" y="1144441"/>
            <a:ext cx="11153351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noProof="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Carsharing does not simply replace private car use</a:t>
            </a:r>
            <a:r>
              <a:rPr lang="en-US" sz="1800" noProof="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: while many users report stable use of individual transport modes, around 43% report lower overall car use after adopting carsharing.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800" noProof="0" dirty="0">
              <a:solidFill>
                <a:srgbClr val="1E4E7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noProof="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The direction of modal change varies across users and modes</a:t>
            </a:r>
            <a:r>
              <a:rPr lang="en-US" sz="1800" noProof="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: walking, cycling, train, and public transport increase for some users, while car use decreases for many, supporting the need to model imperfect substitution rather than one-to-one displacement.</a:t>
            </a:r>
            <a:endParaRPr lang="en-GB" sz="1800" noProof="0" dirty="0">
              <a:solidFill>
                <a:srgbClr val="1E4E7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" name="image1.png" descr="A graph of blue and white bars&#10;&#10;AI-generated content may be incorrect.">
            <a:extLst>
              <a:ext uri="{FF2B5EF4-FFF2-40B4-BE49-F238E27FC236}">
                <a16:creationId xmlns:a16="http://schemas.microsoft.com/office/drawing/2014/main" id="{4B74518E-21A8-3CC7-6F04-39A025D165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98674" y="3302000"/>
            <a:ext cx="5222807" cy="343348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66974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>
          <a:extLst>
            <a:ext uri="{FF2B5EF4-FFF2-40B4-BE49-F238E27FC236}">
              <a16:creationId xmlns:a16="http://schemas.microsoft.com/office/drawing/2014/main" id="{3ADDDDAB-FAAE-30BF-F369-E3BF2D633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42bedcc2be_0_48">
            <a:extLst>
              <a:ext uri="{FF2B5EF4-FFF2-40B4-BE49-F238E27FC236}">
                <a16:creationId xmlns:a16="http://schemas.microsoft.com/office/drawing/2014/main" id="{445C3092-28F2-A90F-4ED1-30492F135ECB}"/>
              </a:ext>
            </a:extLst>
          </p:cNvPr>
          <p:cNvSpPr/>
          <p:nvPr/>
        </p:nvSpPr>
        <p:spPr>
          <a:xfrm>
            <a:off x="0" y="5948085"/>
            <a:ext cx="12192000" cy="90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14;p3">
            <a:extLst>
              <a:ext uri="{FF2B5EF4-FFF2-40B4-BE49-F238E27FC236}">
                <a16:creationId xmlns:a16="http://schemas.microsoft.com/office/drawing/2014/main" id="{F82CA989-587D-4D05-F66F-B9ECECA2911E}"/>
              </a:ext>
            </a:extLst>
          </p:cNvPr>
          <p:cNvSpPr/>
          <p:nvPr/>
        </p:nvSpPr>
        <p:spPr>
          <a:xfrm>
            <a:off x="0" y="229304"/>
            <a:ext cx="12192000" cy="689064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15;p3">
            <a:extLst>
              <a:ext uri="{FF2B5EF4-FFF2-40B4-BE49-F238E27FC236}">
                <a16:creationId xmlns:a16="http://schemas.microsoft.com/office/drawing/2014/main" id="{87639AA5-D061-A6F5-731A-1FEE24801A2D}"/>
              </a:ext>
            </a:extLst>
          </p:cNvPr>
          <p:cNvSpPr txBox="1"/>
          <p:nvPr/>
        </p:nvSpPr>
        <p:spPr>
          <a:xfrm>
            <a:off x="0" y="250691"/>
            <a:ext cx="121920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noProof="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Results</a:t>
            </a:r>
            <a:endParaRPr lang="en-GB" sz="3600" noProof="0" dirty="0">
              <a:solidFill>
                <a:srgbClr val="1E4E7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" name="Google Shape;117;p3">
            <a:extLst>
              <a:ext uri="{FF2B5EF4-FFF2-40B4-BE49-F238E27FC236}">
                <a16:creationId xmlns:a16="http://schemas.microsoft.com/office/drawing/2014/main" id="{61D91C2D-AD1F-AB35-9302-D73502E9AAB3}"/>
              </a:ext>
            </a:extLst>
          </p:cNvPr>
          <p:cNvSpPr/>
          <p:nvPr/>
        </p:nvSpPr>
        <p:spPr>
          <a:xfrm>
            <a:off x="0" y="5948085"/>
            <a:ext cx="12192000" cy="90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18;p3">
            <a:extLst>
              <a:ext uri="{FF2B5EF4-FFF2-40B4-BE49-F238E27FC236}">
                <a16:creationId xmlns:a16="http://schemas.microsoft.com/office/drawing/2014/main" id="{4736C1DF-1133-88ED-7E89-C426D1B1AB3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194575" y="630746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 noProof="0" smtClean="0">
                <a:latin typeface="Trebuchet MS"/>
                <a:ea typeface="Trebuchet MS"/>
                <a:cs typeface="Trebuchet MS"/>
                <a:sym typeface="Trebuchet MS"/>
              </a:rPr>
              <a:t>5</a:t>
            </a:fld>
            <a:endParaRPr lang="en-GB" sz="1600" noProof="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" name="Google Shape;262;g242bedcc2be_0_187">
            <a:extLst>
              <a:ext uri="{FF2B5EF4-FFF2-40B4-BE49-F238E27FC236}">
                <a16:creationId xmlns:a16="http://schemas.microsoft.com/office/drawing/2014/main" id="{B98A49E3-2A9F-2EFD-6267-6B4721C9799E}"/>
              </a:ext>
            </a:extLst>
          </p:cNvPr>
          <p:cNvSpPr txBox="1"/>
          <p:nvPr/>
        </p:nvSpPr>
        <p:spPr>
          <a:xfrm>
            <a:off x="371899" y="1144441"/>
            <a:ext cx="5724101" cy="47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b="1" noProof="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Average rebound of 53% hides strong heterogeneity</a:t>
            </a:r>
            <a:r>
              <a:rPr lang="en-GB" sz="2000" noProof="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: the full sample includes both negative rebound values and backfire, depending on users’ transport changes.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noProof="0" dirty="0">
              <a:solidFill>
                <a:srgbClr val="1E4E7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noProof="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Imperfect substitution affects 51% of users: </a:t>
            </a:r>
            <a:r>
              <a:rPr lang="en-US" sz="2000" noProof="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43% shift away from car use, generating much lower or negative rebound, while 8% shift toward greater car use, driving high rebound and potential backfire.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noProof="0" dirty="0">
              <a:solidFill>
                <a:srgbClr val="1E4E7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noProof="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High rebound is concentrated in a small group: </a:t>
            </a:r>
            <a:r>
              <a:rPr lang="en-US" sz="2000" noProof="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8% of users shift toward greater car use, with mean rebound rising from 102% to 300% across scenarios.</a:t>
            </a:r>
            <a:endParaRPr lang="en-GB" sz="2000" noProof="0" dirty="0">
              <a:solidFill>
                <a:srgbClr val="1E4E7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8CAF567-FB62-259F-8E39-7E55D6E0C8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1398503"/>
            <a:ext cx="5381201" cy="454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19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>
          <a:extLst>
            <a:ext uri="{FF2B5EF4-FFF2-40B4-BE49-F238E27FC236}">
              <a16:creationId xmlns:a16="http://schemas.microsoft.com/office/drawing/2014/main" id="{5D239763-289E-2F31-2299-214D49814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42bedcc2be_0_48">
            <a:extLst>
              <a:ext uri="{FF2B5EF4-FFF2-40B4-BE49-F238E27FC236}">
                <a16:creationId xmlns:a16="http://schemas.microsoft.com/office/drawing/2014/main" id="{08D91BC1-2A72-53DE-565B-254F7D26B316}"/>
              </a:ext>
            </a:extLst>
          </p:cNvPr>
          <p:cNvSpPr/>
          <p:nvPr/>
        </p:nvSpPr>
        <p:spPr>
          <a:xfrm>
            <a:off x="0" y="5948085"/>
            <a:ext cx="12192000" cy="90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14;p3">
            <a:extLst>
              <a:ext uri="{FF2B5EF4-FFF2-40B4-BE49-F238E27FC236}">
                <a16:creationId xmlns:a16="http://schemas.microsoft.com/office/drawing/2014/main" id="{DBBE1D4F-F0E8-4B9A-CBE2-729ECD2D57EB}"/>
              </a:ext>
            </a:extLst>
          </p:cNvPr>
          <p:cNvSpPr/>
          <p:nvPr/>
        </p:nvSpPr>
        <p:spPr>
          <a:xfrm>
            <a:off x="0" y="229304"/>
            <a:ext cx="12192000" cy="689064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15;p3">
            <a:extLst>
              <a:ext uri="{FF2B5EF4-FFF2-40B4-BE49-F238E27FC236}">
                <a16:creationId xmlns:a16="http://schemas.microsoft.com/office/drawing/2014/main" id="{5D3098CB-AA0B-0079-E2EC-980974BA24E2}"/>
              </a:ext>
            </a:extLst>
          </p:cNvPr>
          <p:cNvSpPr txBox="1"/>
          <p:nvPr/>
        </p:nvSpPr>
        <p:spPr>
          <a:xfrm>
            <a:off x="0" y="250691"/>
            <a:ext cx="121920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noProof="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Conclusions</a:t>
            </a:r>
            <a:endParaRPr lang="en-GB" sz="3600" noProof="0" dirty="0">
              <a:solidFill>
                <a:srgbClr val="1E4E7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" name="Google Shape;117;p3">
            <a:extLst>
              <a:ext uri="{FF2B5EF4-FFF2-40B4-BE49-F238E27FC236}">
                <a16:creationId xmlns:a16="http://schemas.microsoft.com/office/drawing/2014/main" id="{E0F5D65E-8D51-6C19-E4E5-742FCD534C33}"/>
              </a:ext>
            </a:extLst>
          </p:cNvPr>
          <p:cNvSpPr/>
          <p:nvPr/>
        </p:nvSpPr>
        <p:spPr>
          <a:xfrm>
            <a:off x="0" y="5948085"/>
            <a:ext cx="12192000" cy="90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18;p3">
            <a:extLst>
              <a:ext uri="{FF2B5EF4-FFF2-40B4-BE49-F238E27FC236}">
                <a16:creationId xmlns:a16="http://schemas.microsoft.com/office/drawing/2014/main" id="{80ECC300-76D9-6BDB-1A60-625F8A5ACD3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194575" y="630746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 noProof="0" smtClean="0">
                <a:latin typeface="Trebuchet MS"/>
                <a:ea typeface="Trebuchet MS"/>
                <a:cs typeface="Trebuchet MS"/>
                <a:sym typeface="Trebuchet MS"/>
              </a:rPr>
              <a:t>6</a:t>
            </a:fld>
            <a:endParaRPr lang="en-GB" sz="1600" noProof="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" name="Google Shape;262;g242bedcc2be_0_187">
            <a:extLst>
              <a:ext uri="{FF2B5EF4-FFF2-40B4-BE49-F238E27FC236}">
                <a16:creationId xmlns:a16="http://schemas.microsoft.com/office/drawing/2014/main" id="{A77BB909-08CE-7C03-4667-AD06FEB63ABC}"/>
              </a:ext>
            </a:extLst>
          </p:cNvPr>
          <p:cNvSpPr txBox="1"/>
          <p:nvPr/>
        </p:nvSpPr>
        <p:spPr>
          <a:xfrm>
            <a:off x="371899" y="1144441"/>
            <a:ext cx="7203651" cy="526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1E4E79"/>
                </a:solidFill>
                <a:latin typeface="Trebuchet MS"/>
              </a:rPr>
              <a:t>Carsharing should not be treated as an inherently low-carbon solution</a:t>
            </a:r>
            <a:r>
              <a:rPr lang="en-US" sz="1600" dirty="0">
                <a:solidFill>
                  <a:srgbClr val="1E4E79"/>
                </a:solidFill>
                <a:latin typeface="Trebuchet MS"/>
              </a:rPr>
              <a:t>; its environmental value depends on the mobility practices it displaces and how it reshapes final demand across consumption categories.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1E4E79"/>
              </a:solidFill>
              <a:latin typeface="Trebuchet M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1E4E79"/>
                </a:solidFill>
                <a:latin typeface="Trebuchet MS"/>
              </a:rPr>
              <a:t>Rebound analysis needs to move beyond average estimates</a:t>
            </a:r>
            <a:r>
              <a:rPr lang="en-US" sz="1600" dirty="0">
                <a:solidFill>
                  <a:srgbClr val="1E4E79"/>
                </a:solidFill>
                <a:latin typeface="Trebuchet MS"/>
              </a:rPr>
              <a:t>, because aggregate results can hide both highly beneficial users and users who generate backfire.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1E4E79"/>
              </a:solidFill>
              <a:latin typeface="Trebuchet M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1E4E79"/>
                </a:solidFill>
                <a:latin typeface="Trebuchet MS"/>
              </a:rPr>
              <a:t>Substitution assumptions are policy-relevant modelling choices</a:t>
            </a:r>
            <a:r>
              <a:rPr lang="en-US" sz="1600" dirty="0">
                <a:solidFill>
                  <a:srgbClr val="1E4E79"/>
                </a:solidFill>
                <a:latin typeface="Trebuchet MS"/>
              </a:rPr>
              <a:t>: one-to-one displacement hides whether carsharing replaces private car use, complements public and active transport, or expands car-dependent mobility.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1E4E79"/>
              </a:solidFill>
              <a:latin typeface="Trebuchet M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1E4E79"/>
                </a:solidFill>
                <a:latin typeface="Trebuchet MS"/>
              </a:rPr>
              <a:t>Policy should target the conditions under which carsharing substitutes private car use</a:t>
            </a:r>
            <a:r>
              <a:rPr lang="en-US" sz="1600" dirty="0">
                <a:solidFill>
                  <a:srgbClr val="1E4E79"/>
                </a:solidFill>
                <a:latin typeface="Trebuchet MS"/>
              </a:rPr>
              <a:t>, rather than simply promoting carsharing adoption in general.</a:t>
            </a:r>
          </a:p>
          <a:p>
            <a:pPr lvl="0"/>
            <a:endParaRPr lang="en-US" sz="1600" dirty="0">
              <a:solidFill>
                <a:srgbClr val="1E4E79"/>
              </a:solidFill>
              <a:latin typeface="Trebuchet M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1E4E79"/>
                </a:solidFill>
                <a:latin typeface="Trebuchet MS"/>
              </a:rPr>
              <a:t>For IO and rebound research, imperfect substitution and user heterogeneity are not secondary refinements</a:t>
            </a:r>
            <a:r>
              <a:rPr lang="en-US" sz="1600" dirty="0">
                <a:solidFill>
                  <a:srgbClr val="1E4E79"/>
                </a:solidFill>
                <a:latin typeface="Trebuchet MS"/>
              </a:rPr>
              <a:t>; they can fundamentally change the interpretation of sustainability outcomes.</a:t>
            </a:r>
            <a:endParaRPr lang="en-GB" sz="1600" dirty="0">
              <a:solidFill>
                <a:srgbClr val="1E4E79"/>
              </a:solidFill>
              <a:latin typeface="Trebuchet MS"/>
              <a:sym typeface="Trebuchet M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D2E7E02-A976-D4D5-B4A1-7CC3B78DD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4371" y="1792637"/>
            <a:ext cx="4238807" cy="408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42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 txBox="1"/>
          <p:nvPr/>
        </p:nvSpPr>
        <p:spPr>
          <a:xfrm>
            <a:off x="-357096" y="2120745"/>
            <a:ext cx="97014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 b="1" noProof="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Thank you!</a:t>
            </a:r>
          </a:p>
        </p:txBody>
      </p:sp>
      <p:sp>
        <p:nvSpPr>
          <p:cNvPr id="241" name="Google Shape;241;p6"/>
          <p:cNvSpPr txBox="1"/>
          <p:nvPr/>
        </p:nvSpPr>
        <p:spPr>
          <a:xfrm>
            <a:off x="319281" y="320496"/>
            <a:ext cx="8396702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noProof="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Driving Impact? How Imperfect Substitution Shapes Heterogeneous Rebound in Carsharing</a:t>
            </a:r>
          </a:p>
        </p:txBody>
      </p:sp>
      <p:sp>
        <p:nvSpPr>
          <p:cNvPr id="242" name="Google Shape;242;p6"/>
          <p:cNvSpPr txBox="1"/>
          <p:nvPr/>
        </p:nvSpPr>
        <p:spPr>
          <a:xfrm>
            <a:off x="1722109" y="5466540"/>
            <a:ext cx="5543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noProof="0" dirty="0">
                <a:solidFill>
                  <a:srgbClr val="757070"/>
                </a:solidFill>
                <a:latin typeface="Trebuchet MS"/>
                <a:ea typeface="Trebuchet MS"/>
                <a:cs typeface="Trebuchet MS"/>
                <a:sym typeface="Trebuchet MS"/>
              </a:rPr>
              <a:t>Parc </a:t>
            </a:r>
            <a:r>
              <a:rPr lang="en-GB" sz="1600" noProof="0" dirty="0" err="1">
                <a:solidFill>
                  <a:srgbClr val="757070"/>
                </a:solidFill>
                <a:latin typeface="Trebuchet MS"/>
                <a:ea typeface="Trebuchet MS"/>
                <a:cs typeface="Trebuchet MS"/>
                <a:sym typeface="Trebuchet MS"/>
              </a:rPr>
              <a:t>Mediterrani</a:t>
            </a:r>
            <a:r>
              <a:rPr lang="en-GB" sz="1600" noProof="0" dirty="0">
                <a:solidFill>
                  <a:srgbClr val="757070"/>
                </a:solidFill>
                <a:latin typeface="Trebuchet MS"/>
                <a:ea typeface="Trebuchet MS"/>
                <a:cs typeface="Trebuchet MS"/>
                <a:sym typeface="Trebuchet MS"/>
              </a:rPr>
              <a:t> de la </a:t>
            </a:r>
            <a:r>
              <a:rPr lang="en-GB" sz="1600" noProof="0" dirty="0" err="1">
                <a:solidFill>
                  <a:srgbClr val="757070"/>
                </a:solidFill>
                <a:latin typeface="Trebuchet MS"/>
                <a:ea typeface="Trebuchet MS"/>
                <a:cs typeface="Trebuchet MS"/>
                <a:sym typeface="Trebuchet MS"/>
              </a:rPr>
              <a:t>Tecnología</a:t>
            </a:r>
            <a:r>
              <a:rPr lang="en-GB" sz="1600" noProof="0" dirty="0">
                <a:solidFill>
                  <a:srgbClr val="757070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GB" sz="1600" noProof="0" dirty="0" err="1">
                <a:solidFill>
                  <a:srgbClr val="757070"/>
                </a:solidFill>
                <a:latin typeface="Trebuchet MS"/>
                <a:ea typeface="Trebuchet MS"/>
                <a:cs typeface="Trebuchet MS"/>
                <a:sym typeface="Trebuchet MS"/>
              </a:rPr>
              <a:t>Edifici</a:t>
            </a:r>
            <a:r>
              <a:rPr lang="en-GB" sz="1600" noProof="0" dirty="0">
                <a:solidFill>
                  <a:srgbClr val="757070"/>
                </a:solidFill>
                <a:latin typeface="Trebuchet MS"/>
                <a:ea typeface="Trebuchet MS"/>
                <a:cs typeface="Trebuchet MS"/>
                <a:sym typeface="Trebuchet MS"/>
              </a:rPr>
              <a:t> EEABB</a:t>
            </a:r>
            <a:endParaRPr lang="en-GB" noProof="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noProof="0" dirty="0">
                <a:solidFill>
                  <a:srgbClr val="757070"/>
                </a:solidFill>
                <a:latin typeface="Trebuchet MS"/>
                <a:ea typeface="Trebuchet MS"/>
                <a:cs typeface="Trebuchet MS"/>
                <a:sym typeface="Trebuchet MS"/>
              </a:rPr>
              <a:t>Esteve </a:t>
            </a:r>
            <a:r>
              <a:rPr lang="en-GB" sz="1600" noProof="0" dirty="0" err="1">
                <a:solidFill>
                  <a:srgbClr val="757070"/>
                </a:solidFill>
                <a:latin typeface="Trebuchet MS"/>
                <a:ea typeface="Trebuchet MS"/>
                <a:cs typeface="Trebuchet MS"/>
                <a:sym typeface="Trebuchet MS"/>
              </a:rPr>
              <a:t>Terrades</a:t>
            </a:r>
            <a:r>
              <a:rPr lang="en-GB" sz="1600" noProof="0" dirty="0">
                <a:solidFill>
                  <a:srgbClr val="757070"/>
                </a:solidFill>
                <a:latin typeface="Trebuchet MS"/>
                <a:ea typeface="Trebuchet MS"/>
                <a:cs typeface="Trebuchet MS"/>
                <a:sym typeface="Trebuchet MS"/>
              </a:rPr>
              <a:t> 8, 08860 </a:t>
            </a:r>
            <a:r>
              <a:rPr lang="en-GB" sz="1600" noProof="0" dirty="0" err="1">
                <a:solidFill>
                  <a:srgbClr val="757070"/>
                </a:solidFill>
                <a:latin typeface="Trebuchet MS"/>
                <a:ea typeface="Trebuchet MS"/>
                <a:cs typeface="Trebuchet MS"/>
                <a:sym typeface="Trebuchet MS"/>
              </a:rPr>
              <a:t>Castelldefels</a:t>
            </a:r>
            <a:endParaRPr lang="en-GB" sz="1600" noProof="0" dirty="0">
              <a:solidFill>
                <a:srgbClr val="75707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3" name="Google Shape;243;p6"/>
          <p:cNvSpPr/>
          <p:nvPr/>
        </p:nvSpPr>
        <p:spPr>
          <a:xfrm>
            <a:off x="1096176" y="6051315"/>
            <a:ext cx="6795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noProof="0" dirty="0">
                <a:solidFill>
                  <a:srgbClr val="757070"/>
                </a:solidFill>
                <a:latin typeface="Trebuchet MS"/>
                <a:ea typeface="Trebuchet MS"/>
                <a:cs typeface="Trebuchet MS"/>
                <a:sym typeface="Trebuchet MS"/>
              </a:rPr>
              <a:t>Tel + 34 935 521 124 | Fax + 34 935 521 121 | E-mail: creda@creda.es</a:t>
            </a:r>
          </a:p>
        </p:txBody>
      </p:sp>
      <p:pic>
        <p:nvPicPr>
          <p:cNvPr id="244" name="Google Shape;244;p6"/>
          <p:cNvPicPr preferRelativeResize="0"/>
          <p:nvPr/>
        </p:nvPicPr>
        <p:blipFill rotWithShape="1">
          <a:blip r:embed="rId3">
            <a:alphaModFix/>
          </a:blip>
          <a:srcRect l="5843" r="62564"/>
          <a:stretch/>
        </p:blipFill>
        <p:spPr>
          <a:xfrm>
            <a:off x="8943703" y="0"/>
            <a:ext cx="3248297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5" name="Google Shape;245;p6"/>
          <p:cNvGrpSpPr/>
          <p:nvPr/>
        </p:nvGrpSpPr>
        <p:grpSpPr>
          <a:xfrm>
            <a:off x="1204980" y="3477238"/>
            <a:ext cx="6577212" cy="1260006"/>
            <a:chOff x="8105435" y="6043017"/>
            <a:chExt cx="3753259" cy="720045"/>
          </a:xfrm>
        </p:grpSpPr>
        <p:pic>
          <p:nvPicPr>
            <p:cNvPr id="246" name="Google Shape;246;p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105435" y="6043017"/>
              <a:ext cx="1713528" cy="7200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7" name="Google Shape;247;p6"/>
            <p:cNvPicPr preferRelativeResize="0"/>
            <p:nvPr/>
          </p:nvPicPr>
          <p:blipFill>
            <a:blip r:embed="rId5">
              <a:alphaModFix amt="75000"/>
            </a:blip>
            <a:stretch>
              <a:fillRect/>
            </a:stretch>
          </p:blipFill>
          <p:spPr>
            <a:xfrm>
              <a:off x="11151495" y="6426696"/>
              <a:ext cx="707200" cy="28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8" name="Google Shape;248;p6"/>
            <p:cNvPicPr preferRelativeResize="0"/>
            <p:nvPr/>
          </p:nvPicPr>
          <p:blipFill rotWithShape="1">
            <a:blip r:embed="rId6">
              <a:alphaModFix/>
            </a:blip>
            <a:srcRect t="16109" b="16116"/>
            <a:stretch/>
          </p:blipFill>
          <p:spPr>
            <a:xfrm>
              <a:off x="9742767" y="6426696"/>
              <a:ext cx="1411201" cy="288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3431</TotalTime>
  <Words>682</Words>
  <Application>Microsoft Office PowerPoint</Application>
  <PresentationFormat>Panorámica</PresentationFormat>
  <Paragraphs>61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Antic</vt:lpstr>
      <vt:lpstr>Arial</vt:lpstr>
      <vt:lpstr>Calibri</vt:lpstr>
      <vt:lpstr>Trebuchet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Font, David</cp:lastModifiedBy>
  <cp:revision>15</cp:revision>
  <dcterms:created xsi:type="dcterms:W3CDTF">2023-02-21T11:19:02Z</dcterms:created>
  <dcterms:modified xsi:type="dcterms:W3CDTF">2026-06-19T10:22:18Z</dcterms:modified>
</cp:coreProperties>
</file>