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7"/>
  </p:notesMasterIdLst>
  <p:sldIdLst>
    <p:sldId id="267" r:id="rId3"/>
    <p:sldId id="519" r:id="rId4"/>
    <p:sldId id="535" r:id="rId5"/>
    <p:sldId id="552" r:id="rId6"/>
    <p:sldId id="545" r:id="rId7"/>
    <p:sldId id="520" r:id="rId8"/>
    <p:sldId id="521" r:id="rId9"/>
    <p:sldId id="549" r:id="rId10"/>
    <p:sldId id="538" r:id="rId11"/>
    <p:sldId id="540" r:id="rId12"/>
    <p:sldId id="534" r:id="rId13"/>
    <p:sldId id="523" r:id="rId14"/>
    <p:sldId id="524" r:id="rId15"/>
    <p:sldId id="525" r:id="rId16"/>
    <p:sldId id="526" r:id="rId17"/>
    <p:sldId id="550" r:id="rId18"/>
    <p:sldId id="527" r:id="rId19"/>
    <p:sldId id="536" r:id="rId20"/>
    <p:sldId id="548" r:id="rId21"/>
    <p:sldId id="547" r:id="rId22"/>
    <p:sldId id="528" r:id="rId23"/>
    <p:sldId id="529" r:id="rId24"/>
    <p:sldId id="551" r:id="rId25"/>
    <p:sldId id="364" r:id="rId26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70432"/>
    <a:srgbClr val="457480"/>
    <a:srgbClr val="277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04" autoAdjust="0"/>
    <p:restoredTop sz="77479" autoAdjust="0"/>
  </p:normalViewPr>
  <p:slideViewPr>
    <p:cSldViewPr snapToGrid="0">
      <p:cViewPr varScale="1">
        <p:scale>
          <a:sx n="116" d="100"/>
          <a:sy n="116" d="100"/>
        </p:scale>
        <p:origin x="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1932" y="7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DF12FBE-DB21-4B91-8EEC-D2BA1B2E24CC}" type="datetimeFigureOut">
              <a:rPr lang="es-ES_tradnl" smtClean="0"/>
              <a:t>19/6/26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DC19987-005C-4E25-B4F9-331BFC2403E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2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E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C00-40CE-4119-B8AF-CC7E441BCC71}" type="datetimeFigureOut">
              <a:rPr lang="es-ES" smtClean="0"/>
              <a:t>19/6/26</a:t>
            </a:fld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3028950" y="2766218"/>
            <a:ext cx="5903294" cy="1325563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277360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28950" y="4582231"/>
            <a:ext cx="5903294" cy="3600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200"/>
            </a:lvl1pPr>
          </a:lstStyle>
          <a:p>
            <a:pPr lvl="0"/>
            <a:r>
              <a:rPr lang="es-ES" dirty="0"/>
              <a:t>Autor</a:t>
            </a:r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3754" cy="6858000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7998594" y="6169794"/>
            <a:ext cx="1039528" cy="551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/>
          <a:srcRect r="37271" b="19829"/>
          <a:stretch/>
        </p:blipFill>
        <p:spPr>
          <a:xfrm>
            <a:off x="7990302" y="5865551"/>
            <a:ext cx="1064798" cy="568870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5477512" y="6434421"/>
            <a:ext cx="3577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/>
              <a:t>Instituto Nacional de Estadística</a:t>
            </a:r>
          </a:p>
        </p:txBody>
      </p:sp>
    </p:spTree>
    <p:extLst>
      <p:ext uri="{BB962C8B-B14F-4D97-AF65-F5344CB8AC3E}">
        <p14:creationId xmlns:p14="http://schemas.microsoft.com/office/powerpoint/2010/main" val="260815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ítulo1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72055" y="176778"/>
            <a:ext cx="8784858" cy="65515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A70432"/>
                </a:solidFill>
              </a:defRPr>
            </a:lvl1pPr>
          </a:lstStyle>
          <a:p>
            <a:r>
              <a:rPr lang="es-ES" dirty="0"/>
              <a:t>Título de diapositiva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48359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A7AC00-40CE-4119-B8AF-CC7E441BCC71}" type="datetimeFigureOut">
              <a:rPr lang="es-ES" smtClean="0"/>
              <a:pPr/>
              <a:t>19/6/26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94484" y="6356351"/>
            <a:ext cx="540000" cy="360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8EA0BF-4D5D-4F00-A184-D021FFBC492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6" name="Conector recto 5"/>
          <p:cNvCxnSpPr/>
          <p:nvPr userDrawn="1"/>
        </p:nvCxnSpPr>
        <p:spPr>
          <a:xfrm flipV="1">
            <a:off x="243639" y="910479"/>
            <a:ext cx="8787866" cy="3921"/>
          </a:xfrm>
          <a:prstGeom prst="line">
            <a:avLst/>
          </a:prstGeom>
          <a:ln w="28575">
            <a:solidFill>
              <a:srgbClr val="277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3639" y="1099929"/>
            <a:ext cx="8661822" cy="490330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dirty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4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_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3639" y="477079"/>
            <a:ext cx="8661822" cy="55261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dirty="0"/>
              <a:t>Texto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0146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A7AC00-40CE-4119-B8AF-CC7E441BCC71}" type="datetimeFigureOut">
              <a:rPr lang="es-ES" smtClean="0"/>
              <a:pPr/>
              <a:t>19/6/26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4167" y="6356351"/>
            <a:ext cx="60380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8EA0BF-4D5D-4F00-A184-D021FFBC492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65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C94494-5069-1042-8A67-A543CC7C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340E-BDEB-524A-945F-4C4DE4EE84AB}" type="datetimeFigureOut">
              <a:rPr lang="es-ES" smtClean="0"/>
              <a:t>19/6/26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591478-45EB-BC25-D769-5E26837D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C72514-E3C5-C4E4-FE39-21EA2DF8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5BD-A12B-9F46-847C-4049F800B7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46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ítulo1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72055" y="176778"/>
            <a:ext cx="8784858" cy="655152"/>
          </a:xfrm>
        </p:spPr>
        <p:txBody>
          <a:bodyPr>
            <a:normAutofit/>
          </a:bodyPr>
          <a:lstStyle>
            <a:lvl1pPr>
              <a:defRPr sz="2700">
                <a:solidFill>
                  <a:srgbClr val="A70432"/>
                </a:solidFill>
              </a:defRPr>
            </a:lvl1pPr>
          </a:lstStyle>
          <a:p>
            <a:r>
              <a:rPr lang="es-ES" dirty="0"/>
              <a:t>Título de diapositiva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1" y="6356351"/>
            <a:ext cx="948359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A7AC00-40CE-4119-B8AF-CC7E441BCC71}" type="datetimeFigureOut">
              <a:rPr lang="es-ES" smtClean="0"/>
              <a:pPr/>
              <a:t>19/6/26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94484" y="6356351"/>
            <a:ext cx="540000" cy="360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8EA0BF-4D5D-4F00-A184-D021FFBC492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6" name="Conector recto 5"/>
          <p:cNvCxnSpPr/>
          <p:nvPr userDrawn="1"/>
        </p:nvCxnSpPr>
        <p:spPr>
          <a:xfrm flipV="1">
            <a:off x="243640" y="910481"/>
            <a:ext cx="8787866" cy="3921"/>
          </a:xfrm>
          <a:prstGeom prst="line">
            <a:avLst/>
          </a:prstGeom>
          <a:ln w="28575">
            <a:solidFill>
              <a:srgbClr val="277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3639" y="1099930"/>
            <a:ext cx="8661822" cy="490330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s-ES" dirty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3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AC00-40CE-4119-B8AF-CC7E441BCC71}" type="datetimeFigureOut">
              <a:rPr lang="es-ES" smtClean="0"/>
              <a:t>19/6/26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EA0BF-4D5D-4F00-A184-D021FFBC492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6"/>
          <a:srcRect r="37271" b="19829"/>
          <a:stretch/>
        </p:blipFill>
        <p:spPr>
          <a:xfrm>
            <a:off x="8248851" y="6285171"/>
            <a:ext cx="862254" cy="4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8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62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704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AC00-40CE-4119-B8AF-CC7E441BCC71}" type="datetimeFigureOut">
              <a:rPr lang="es-ES" smtClean="0"/>
              <a:t>19/6/26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EA0BF-4D5D-4F00-A184-D021FFBC492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/>
          <a:srcRect r="37271" b="19829"/>
          <a:stretch/>
        </p:blipFill>
        <p:spPr>
          <a:xfrm>
            <a:off x="8248851" y="6285173"/>
            <a:ext cx="862254" cy="4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0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A704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08/NAIO_10_FGTEX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naio_10_fgtex/default/table?lang=en&amp;category=na10.naio_10.naio_10_f.naio_10_f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2838" y="1546524"/>
            <a:ext cx="6361849" cy="2239057"/>
          </a:xfrm>
        </p:spPr>
        <p:txBody>
          <a:bodyPr>
            <a:noAutofit/>
          </a:bodyPr>
          <a:lstStyle/>
          <a:p>
            <a:br>
              <a:rPr lang="en-GB" sz="2400" noProof="1"/>
            </a:br>
            <a:r>
              <a:rPr lang="en-GB" sz="2400" noProof="1"/>
              <a:t>Impact of US tariffs on the Spanish economy:</a:t>
            </a:r>
            <a:br>
              <a:rPr lang="en-GB" sz="2400" noProof="1"/>
            </a:br>
            <a:r>
              <a:rPr lang="en-GB" sz="2400" noProof="1"/>
              <a:t>An analysis based on the “exposure” indicator and FIGARO data</a:t>
            </a:r>
            <a:br>
              <a:rPr lang="en-GB" sz="2400" noProof="1"/>
            </a:br>
            <a:endParaRPr lang="en-GB" sz="2400" noProof="1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709385" y="4571080"/>
            <a:ext cx="2799073" cy="740396"/>
          </a:xfrm>
        </p:spPr>
        <p:txBody>
          <a:bodyPr>
            <a:normAutofit/>
          </a:bodyPr>
          <a:lstStyle/>
          <a:p>
            <a:r>
              <a:rPr lang="en-GB" sz="1800" noProof="1"/>
              <a:t>Juan Cervigón</a:t>
            </a:r>
          </a:p>
          <a:p>
            <a:r>
              <a:rPr lang="en-GB" sz="1800" noProof="1"/>
              <a:t>june 2026</a:t>
            </a:r>
            <a:endParaRPr lang="en-GB" sz="2000" noProof="1"/>
          </a:p>
          <a:p>
            <a:endParaRPr lang="en-GB" sz="1400" noProof="1"/>
          </a:p>
        </p:txBody>
      </p:sp>
    </p:spTree>
    <p:extLst>
      <p:ext uri="{BB962C8B-B14F-4D97-AF65-F5344CB8AC3E}">
        <p14:creationId xmlns:p14="http://schemas.microsoft.com/office/powerpoint/2010/main" val="159527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B1BBF-7F17-6A51-4C67-AB26A87C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The flows in the MRIO tables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D8E24E-A8AC-1BC7-4E09-03B263D3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5" y="1514879"/>
            <a:ext cx="8309209" cy="41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3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88F9E-E566-1B4E-06AE-23841273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noProof="1"/>
              <a:t>Formula scheme: given a flow, calculate the production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4793DC-9A8D-00E7-F6A2-4C73DC40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2298"/>
            <a:ext cx="7772400" cy="57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9E03F-DE68-3F5A-5B70-D0520116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FDC462B-4FD0-B795-9CE7-A985420AB00A}"/>
                  </a:ext>
                </a:extLst>
              </p:cNvPr>
              <p:cNvSpPr txBox="1"/>
              <p:nvPr/>
            </p:nvSpPr>
            <p:spPr>
              <a:xfrm>
                <a:off x="2595977" y="3198913"/>
                <a:ext cx="3062440" cy="281937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</m:sup>
                      </m:sSup>
                      <m:r>
                        <a:rPr lang="en-GB" b="0" i="1" noProof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</m:sup>
                      </m:sSup>
                      <m:r>
                        <a:rPr lang="en-GB" b="0" i="1" noProof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</m:sup>
                      </m:sSup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</m:sup>
                      </m:sSup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noProof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noProof="1" dirty="0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GB" b="0" i="1" noProof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noProof="1" dirty="0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</m:sup>
                      </m:sSup>
                    </m:oMath>
                  </m:oMathPara>
                </a14:m>
                <a:endParaRPr lang="en-GB" noProof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FDC462B-4FD0-B795-9CE7-A985420AB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77" y="3198913"/>
                <a:ext cx="3062440" cy="281937"/>
              </a:xfrm>
              <a:prstGeom prst="rect">
                <a:avLst/>
              </a:prstGeom>
              <a:blipFill>
                <a:blip r:embed="rId2"/>
                <a:stretch>
                  <a:fillRect l="-413" t="-8333" b="-37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D551F9F-246C-587E-4E05-6E3798D11201}"/>
                  </a:ext>
                </a:extLst>
              </p:cNvPr>
              <p:cNvSpPr txBox="1"/>
              <p:nvPr/>
            </p:nvSpPr>
            <p:spPr>
              <a:xfrm>
                <a:off x="2595977" y="3624519"/>
                <a:ext cx="2993512" cy="28193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</m:sup>
                      </m:sSup>
                      <m:r>
                        <a:rPr lang="en-GB" b="0" i="1" noProof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</m:sup>
                      </m:sSup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noProof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</m:sup>
                      </m:sSup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</m:sup>
                      </m:sSup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</m:sup>
                      </m:sSup>
                    </m:oMath>
                  </m:oMathPara>
                </a14:m>
                <a:endParaRPr lang="en-GB" noProof="1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D551F9F-246C-587E-4E05-6E3798D11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77" y="3624519"/>
                <a:ext cx="2993512" cy="281937"/>
              </a:xfrm>
              <a:prstGeom prst="rect">
                <a:avLst/>
              </a:prstGeom>
              <a:blipFill>
                <a:blip r:embed="rId3"/>
                <a:stretch>
                  <a:fillRect l="-422" t="-8333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AA5F51DD-C668-F8CD-41C1-309542653BD3}"/>
                  </a:ext>
                </a:extLst>
              </p:cNvPr>
              <p:cNvSpPr txBox="1"/>
              <p:nvPr/>
            </p:nvSpPr>
            <p:spPr>
              <a:xfrm>
                <a:off x="2608609" y="2251439"/>
                <a:ext cx="1707519" cy="27789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</m:sup>
                      </m:sSup>
                      <m:r>
                        <a:rPr lang="en-GB" b="0" i="1" noProof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</m:sup>
                      </m:sSup>
                      <m:r>
                        <a:rPr lang="en-GB" b="0" i="1" noProof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</m:sup>
                      </m:sSup>
                    </m:oMath>
                  </m:oMathPara>
                </a14:m>
                <a:endParaRPr lang="en-GB" noProof="1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AA5F51DD-C668-F8CD-41C1-309542653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609" y="2251439"/>
                <a:ext cx="1707519" cy="277897"/>
              </a:xfrm>
              <a:prstGeom prst="rect">
                <a:avLst/>
              </a:prstGeom>
              <a:blipFill>
                <a:blip r:embed="rId4"/>
                <a:stretch>
                  <a:fillRect t="-4167" b="-37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8A9F0F8-707E-1C31-628F-B9AE2B320C5C}"/>
                  </a:ext>
                </a:extLst>
              </p:cNvPr>
              <p:cNvSpPr txBox="1"/>
              <p:nvPr/>
            </p:nvSpPr>
            <p:spPr>
              <a:xfrm>
                <a:off x="2608609" y="2717914"/>
                <a:ext cx="2291140" cy="277897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</m:sup>
                      </m:sSup>
                      <m:r>
                        <a:rPr lang="en-GB" b="0" i="1" noProof="1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</m:sup>
                      </m:sSup>
                      <m:r>
                        <a:rPr lang="en-GB" b="0" i="1" noProof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𝐸𝑆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</m:sup>
                      </m:sSup>
                      <m:sSub>
                        <m:sSubPr>
                          <m:ctrlP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 noProof="1" dirty="0" smtClean="0">
                              <a:latin typeface="Cambria Math" panose="02040503050406030204" pitchFamily="18" charset="0"/>
                            </a:rPr>
                            <m:t>𝑜𝑛𝑒𝑠</m:t>
                          </m:r>
                        </m:sub>
                      </m:sSub>
                    </m:oMath>
                  </m:oMathPara>
                </a14:m>
                <a:endParaRPr lang="en-GB" noProof="1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8A9F0F8-707E-1C31-628F-B9AE2B320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609" y="2717914"/>
                <a:ext cx="2291140" cy="277897"/>
              </a:xfrm>
              <a:prstGeom prst="rect">
                <a:avLst/>
              </a:prstGeom>
              <a:blipFill>
                <a:blip r:embed="rId5"/>
                <a:stretch>
                  <a:fillRect t="-8333" b="-37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273D07C6-E247-3208-7950-3B9C8F38F584}"/>
              </a:ext>
            </a:extLst>
          </p:cNvPr>
          <p:cNvSpPr txBox="1"/>
          <p:nvPr/>
        </p:nvSpPr>
        <p:spPr>
          <a:xfrm>
            <a:off x="4990319" y="2688860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noProof="1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E42F6F89-2BD5-6738-0B7C-C1DBE2D5E584}"/>
                  </a:ext>
                </a:extLst>
              </p:cNvPr>
              <p:cNvSpPr txBox="1"/>
              <p:nvPr/>
            </p:nvSpPr>
            <p:spPr>
              <a:xfrm>
                <a:off x="1882419" y="4313112"/>
                <a:ext cx="4446725" cy="23661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GB" sz="1200" i="1" noProof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𝐸𝑆</m:t>
                        </m:r>
                      </m:sup>
                    </m:sSup>
                  </m:oMath>
                </a14:m>
                <a:r>
                  <a:rPr lang="en-GB" sz="1200" noProof="1"/>
                  <a:t>         Value added coefficients for Spain (1 x 64)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𝐸𝑆</m:t>
                        </m:r>
                      </m:sup>
                    </m:sSup>
                  </m:oMath>
                </a14:m>
                <a:r>
                  <a:rPr lang="en-GB" sz="1200" noProof="1"/>
                  <a:t>          Local Leontief inverse for Spain (64 x 64)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𝐸𝑆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</m:oMath>
                </a14:m>
                <a:r>
                  <a:rPr lang="en-GB" sz="1200" noProof="1"/>
                  <a:t>     Coefficients submatrix (64 x 64) </a:t>
                </a:r>
              </a:p>
              <a:p>
                <a:r>
                  <a:rPr lang="en-GB" sz="1200" noProof="1"/>
                  <a:t>oc           Other countries (all countries except Spain and US)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𝐸𝑆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𝑜𝑐</m:t>
                        </m:r>
                      </m:sup>
                    </m:sSup>
                  </m:oMath>
                </a14:m>
                <a:r>
                  <a:rPr lang="en-GB" sz="1200" noProof="1"/>
                  <a:t>      Coefficients submatrix (64 x 3,072)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p>
                    </m:sSup>
                  </m:oMath>
                </a14:m>
                <a:r>
                  <a:rPr lang="en-GB" sz="1200" noProof="1"/>
                  <a:t>     Leontief inverse. US sub-matrix (64 x 3,200)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𝑜𝑐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p>
                    </m:sSup>
                  </m:oMath>
                </a14:m>
                <a:r>
                  <a:rPr lang="en-GB" sz="1200" noProof="1"/>
                  <a:t>     Leontief inverse.  Oc sub-matrix (3,072  x 3,200)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noProof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200" b="0" i="1" noProof="1" dirty="0" smtClean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GB" sz="1200" b="0" i="1" noProof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noProof="1" dirty="0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p>
                    </m:sSup>
                  </m:oMath>
                </a14:m>
                <a:r>
                  <a:rPr lang="en-GB" sz="1200" noProof="1"/>
                  <a:t>     Total demand (3,200 x 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</m:oMath>
                </a14:m>
                <a:r>
                  <a:rPr lang="en-GB" sz="1200" noProof="1"/>
                  <a:t>     Total US demand (3,200 x 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𝐸𝑆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i="1" noProof="1" dirty="0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</m:oMath>
                </a14:m>
                <a:r>
                  <a:rPr lang="en-GB" sz="1200" noProof="1"/>
                  <a:t>     Spanish exports for US final demand (64 x 1)</a:t>
                </a:r>
              </a:p>
              <a:p>
                <a:endParaRPr lang="en-GB" sz="1200" noProof="1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E42F6F89-2BD5-6738-0B7C-C1DBE2D5E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19" y="4313112"/>
                <a:ext cx="4446725" cy="2366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51BBDA84-3F01-C930-4388-EE2F97AED870}"/>
              </a:ext>
            </a:extLst>
          </p:cNvPr>
          <p:cNvSpPr txBox="1"/>
          <p:nvPr/>
        </p:nvSpPr>
        <p:spPr>
          <a:xfrm>
            <a:off x="2595977" y="1439163"/>
            <a:ext cx="11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/>
              <a:t>Value added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6E48D5-346B-77C1-3396-726BEFFFBE95}"/>
              </a:ext>
            </a:extLst>
          </p:cNvPr>
          <p:cNvSpPr txBox="1"/>
          <p:nvPr/>
        </p:nvSpPr>
        <p:spPr>
          <a:xfrm>
            <a:off x="3667573" y="1963437"/>
            <a:ext cx="61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/>
              <a:t>Flow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7B499DA-C09D-2ABC-B9D9-2FE3941F4F23}"/>
              </a:ext>
            </a:extLst>
          </p:cNvPr>
          <p:cNvSpPr/>
          <p:nvPr/>
        </p:nvSpPr>
        <p:spPr>
          <a:xfrm>
            <a:off x="2418190" y="1238587"/>
            <a:ext cx="3590692" cy="27981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06E418-A447-C7C6-3F3E-796A0F048146}"/>
              </a:ext>
            </a:extLst>
          </p:cNvPr>
          <p:cNvSpPr txBox="1"/>
          <p:nvPr/>
        </p:nvSpPr>
        <p:spPr>
          <a:xfrm>
            <a:off x="3029270" y="1727706"/>
            <a:ext cx="1040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/>
              <a:t>Production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649B591-AAE1-455F-DED8-6E76E2CACB33}"/>
              </a:ext>
            </a:extLst>
          </p:cNvPr>
          <p:cNvCxnSpPr>
            <a:cxnSpLocks/>
          </p:cNvCxnSpPr>
          <p:nvPr/>
        </p:nvCxnSpPr>
        <p:spPr>
          <a:xfrm>
            <a:off x="3679758" y="1972120"/>
            <a:ext cx="1715951" cy="31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87DD119-519C-DE96-FF76-01DF541F9919}"/>
              </a:ext>
            </a:extLst>
          </p:cNvPr>
          <p:cNvCxnSpPr>
            <a:cxnSpLocks/>
          </p:cNvCxnSpPr>
          <p:nvPr/>
        </p:nvCxnSpPr>
        <p:spPr>
          <a:xfrm flipV="1">
            <a:off x="3029270" y="1720125"/>
            <a:ext cx="2366439" cy="2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0489EAB-F75A-3801-8938-951DB589AD9C}"/>
              </a:ext>
            </a:extLst>
          </p:cNvPr>
          <p:cNvCxnSpPr>
            <a:cxnSpLocks/>
          </p:cNvCxnSpPr>
          <p:nvPr/>
        </p:nvCxnSpPr>
        <p:spPr>
          <a:xfrm>
            <a:off x="2608609" y="1434115"/>
            <a:ext cx="2787100" cy="145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3570839-97AC-B84B-191F-F908725DE863}"/>
              </a:ext>
            </a:extLst>
          </p:cNvPr>
          <p:cNvCxnSpPr>
            <a:cxnSpLocks/>
          </p:cNvCxnSpPr>
          <p:nvPr/>
        </p:nvCxnSpPr>
        <p:spPr>
          <a:xfrm>
            <a:off x="2620541" y="1425024"/>
            <a:ext cx="0" cy="3190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2497533-0A35-6ADB-717A-CACCF11264BE}"/>
              </a:ext>
            </a:extLst>
          </p:cNvPr>
          <p:cNvCxnSpPr>
            <a:cxnSpLocks/>
          </p:cNvCxnSpPr>
          <p:nvPr/>
        </p:nvCxnSpPr>
        <p:spPr>
          <a:xfrm>
            <a:off x="3029414" y="1733543"/>
            <a:ext cx="0" cy="2600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054CFA9-8935-589F-881E-A7F015B031B2}"/>
              </a:ext>
            </a:extLst>
          </p:cNvPr>
          <p:cNvCxnSpPr>
            <a:cxnSpLocks/>
          </p:cNvCxnSpPr>
          <p:nvPr/>
        </p:nvCxnSpPr>
        <p:spPr>
          <a:xfrm>
            <a:off x="3661313" y="1964000"/>
            <a:ext cx="0" cy="2205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7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446CF-76CD-050A-3143-0B6ADE5B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1"/>
              <a:t>Breakdown of exposure by flows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5790D3-0C24-3B74-C8C4-AE7023D55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2038350"/>
            <a:ext cx="90963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6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4C344-9E4A-A588-B7AD-831FC673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noProof="1"/>
              <a:t>Exposure of the Spanish economy to the US economy over time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999085-CA3D-7068-4645-2088D95A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66" y="1996069"/>
            <a:ext cx="7961646" cy="33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3217E-EAF7-551A-7C8A-D413AE89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1"/>
              <a:t>Exposure of EU economies to US economy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B52102-FAF5-3774-F4D2-DA234A7674FC}"/>
              </a:ext>
            </a:extLst>
          </p:cNvPr>
          <p:cNvSpPr/>
          <p:nvPr/>
        </p:nvSpPr>
        <p:spPr>
          <a:xfrm>
            <a:off x="1471961" y="6077415"/>
            <a:ext cx="903249" cy="13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955CD7-6736-02CC-B3CE-ADAA2F992DC8}"/>
              </a:ext>
            </a:extLst>
          </p:cNvPr>
          <p:cNvSpPr txBox="1"/>
          <p:nvPr/>
        </p:nvSpPr>
        <p:spPr>
          <a:xfrm>
            <a:off x="2542478" y="5959656"/>
            <a:ext cx="263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1"/>
              <a:t>Economies with GDP over 1 Tr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B18026-A399-9666-D5B7-2B9E9D14A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80574"/>
            <a:ext cx="7772400" cy="48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2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3CF0B-3E0E-F656-9453-F2826615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noProof="1"/>
              <a:t>Implementation of Tariffs in IOT</a:t>
            </a:r>
            <a:endParaRPr lang="en-GB" noProof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B62444-6FE8-12AC-BF29-377410C8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76" y="1866833"/>
            <a:ext cx="7638056" cy="239669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noProof="1"/>
              <a:t>Tariffs increase nominal prices, producing new prices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noProof="1"/>
              <a:t>Demand reacts to the new prices and reduces quantity according to Price Elasticity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noProof="1"/>
              <a:t>The economic flows from the exposed country to the partner country are reduced in terms on quantity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noProof="1"/>
              <a:t>The reduction of the flows is used to calculate the impact of the tariffs</a:t>
            </a:r>
          </a:p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3792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5D5A7-1331-59A5-8A38-F9238634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A quick refresher on price elasticity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BA894C9-5F3C-BF52-C42C-85695FDAEB9B}"/>
                  </a:ext>
                </a:extLst>
              </p:cNvPr>
              <p:cNvSpPr txBox="1"/>
              <p:nvPr/>
            </p:nvSpPr>
            <p:spPr>
              <a:xfrm>
                <a:off x="808607" y="1400749"/>
                <a:ext cx="7711753" cy="429040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noProof="1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600" noProof="1" dirty="0" smtClean="0">
                        <a:latin typeface="Aptos" panose="020B0004020202020204" pitchFamily="34" charset="0"/>
                      </a:rPr>
                      <m:t>Price</m:t>
                    </m:r>
                    <m:r>
                      <m:rPr>
                        <m:nor/>
                      </m:rPr>
                      <a:rPr lang="en-GB" sz="1600" noProof="1" dirty="0" smtClean="0">
                        <a:latin typeface="Aptos" panose="020B00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1600" noProof="1" dirty="0" smtClean="0">
                        <a:latin typeface="Aptos" panose="020B0004020202020204" pitchFamily="34" charset="0"/>
                      </a:rPr>
                      <m:t>elasticity</m:t>
                    </m:r>
                    <m:r>
                      <m:rPr>
                        <m:nor/>
                      </m:rPr>
                      <a:rPr lang="en-GB" sz="1600" b="0" i="0" noProof="1" dirty="0" smtClean="0">
                        <a:latin typeface="Aptos" panose="020B00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1600" noProof="1" dirty="0" smtClean="0">
                        <a:latin typeface="Aptos" panose="020B0004020202020204" pitchFamily="34" charset="0"/>
                      </a:rPr>
                      <m:t>= </m:t>
                    </m:r>
                    <m:f>
                      <m:fPr>
                        <m:ctrlP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Percentage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quantity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Percentage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noProof="1" dirty="0" smtClean="0">
                            <a:latin typeface="Aptos" panose="020B0004020202020204" pitchFamily="34" charset="0"/>
                          </a:rPr>
                          <m:t>price</m:t>
                        </m:r>
                      </m:den>
                    </m:f>
                    <m:r>
                      <a:rPr lang="en-GB" sz="1600" b="0" i="1" noProof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600" i="1" noProof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sz="1600" i="1" noProof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n-GB" sz="1600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sz="1600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GB" sz="1600" i="1" noProof="1" dirty="0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n-GB" sz="1600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sz="1600" i="1" noProof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GB" sz="1600" b="0" i="1" noProof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b="0" i="1" noProof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GB" sz="1600" noProof="1">
                  <a:latin typeface="Aptos" panose="020B0004020202020204" pitchFamily="34" charset="0"/>
                </a:endParaRPr>
              </a:p>
              <a:p>
                <a:endParaRPr lang="en-GB" sz="1600" noProof="1">
                  <a:latin typeface="Aptos" panose="020B0004020202020204" pitchFamily="34" charset="0"/>
                </a:endParaRPr>
              </a:p>
              <a:p>
                <a:endParaRPr lang="en-GB" sz="1600" noProof="1">
                  <a:latin typeface="Aptos" panose="020B0004020202020204" pitchFamily="34" charset="0"/>
                </a:endParaRPr>
              </a:p>
              <a:p>
                <a:r>
                  <a:rPr lang="en-GB" sz="1600" noProof="1">
                    <a:latin typeface="Aptos" panose="020B0004020202020204" pitchFamily="34" charset="0"/>
                  </a:rPr>
                  <a:t>The percentage change in quantity is equal to the elasticity times the percentage change in price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noProof="1" dirty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sty m:val="p"/>
                        </m:rPr>
                        <a:rPr lang="en-GB" sz="160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sz="160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GB" sz="1600" b="0" i="0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sz="1600" b="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lang="en-GB" sz="1600" i="1" noProof="1" dirty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sty m:val="p"/>
                        </m:rPr>
                        <a:rPr lang="en-GB" sz="160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sz="160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noProof="1">
                  <a:latin typeface="Aptos" panose="020B0004020202020204" pitchFamily="34" charset="0"/>
                </a:endParaRPr>
              </a:p>
              <a:p>
                <a:endParaRPr lang="en-GB" sz="1600" noProof="1">
                  <a:latin typeface="Aptos" panose="020B0004020202020204" pitchFamily="34" charset="0"/>
                </a:endParaRPr>
              </a:p>
              <a:p>
                <a:r>
                  <a:rPr lang="en-GB" sz="1600" noProof="1">
                    <a:latin typeface="Aptos" panose="020B0004020202020204" pitchFamily="34" charset="0"/>
                  </a:rPr>
                  <a:t>The percentage change in price is exactly the tariffs </a:t>
                </a:r>
                <a14:m>
                  <m:oMath xmlns:m="http://schemas.openxmlformats.org/officeDocument/2006/math">
                    <m:r>
                      <a:rPr lang="en-GB" sz="1600" i="1" noProof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GB" sz="1600" noProof="1">
                  <a:latin typeface="Aptos" panose="020B0004020202020204" pitchFamily="34" charset="0"/>
                </a:endParaRPr>
              </a:p>
              <a:p>
                <a:endParaRPr lang="en-GB" sz="1600" noProof="1">
                  <a:latin typeface="Aptos" panose="020B00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noProof="1" dirty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sty m:val="p"/>
                        </m:rPr>
                        <a:rPr lang="en-GB" sz="160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sz="160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noProof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600" i="1" noProof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1600" i="1" noProof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noProof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i="1" noProof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1600" i="1" noProof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noProof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600" i="1" noProof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 noProof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1600" i="1" noProof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i="1" noProof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 noProof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1600" i="1" noProof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GB" sz="1600" noProof="1">
                  <a:latin typeface="Aptos" panose="020B0004020202020204" pitchFamily="34" charset="0"/>
                </a:endParaRPr>
              </a:p>
              <a:p>
                <a:endParaRPr lang="en-GB" sz="1600" noProof="1">
                  <a:latin typeface="Aptos" panose="020B0004020202020204" pitchFamily="34" charset="0"/>
                </a:endParaRPr>
              </a:p>
              <a:p>
                <a:r>
                  <a:rPr lang="en-GB" sz="1600" noProof="1">
                    <a:latin typeface="Aptos" panose="020B0004020202020204" pitchFamily="34" charset="0"/>
                  </a:rPr>
                  <a:t>Therefore, the percentage change in quantity is equal to the elasticity multiplied by the tariffs. (note  </a:t>
                </a:r>
                <a14:m>
                  <m:oMath xmlns:m="http://schemas.openxmlformats.org/officeDocument/2006/math">
                    <m:r>
                      <a:rPr lang="es-ES" sz="1600" b="0" i="0" noProof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600" i="1" noProof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sz="1600" i="1" noProof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600" noProof="1">
                    <a:latin typeface="Aptos" panose="020B0004020202020204" pitchFamily="34" charset="0"/>
                  </a:rPr>
                  <a:t> )</a:t>
                </a:r>
              </a:p>
              <a:p>
                <a:endParaRPr lang="en-GB" sz="1600" noProof="1">
                  <a:latin typeface="Aptos" panose="020B00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noProof="1" dirty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GB" sz="1600" b="1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en-GB" sz="1600" b="1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lang="en-GB" sz="1600" b="1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1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es-ES" sz="1600" b="1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600" b="1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S" sz="1600" b="1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GB" sz="1600" b="1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b="1" noProof="1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BA894C9-5F3C-BF52-C42C-85695FDAE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07" y="1400749"/>
                <a:ext cx="7711753" cy="4290405"/>
              </a:xfrm>
              <a:prstGeom prst="rect">
                <a:avLst/>
              </a:prstGeom>
              <a:blipFill>
                <a:blip r:embed="rId2"/>
                <a:stretch>
                  <a:fillRect l="-493" t="-588" r="-3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78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8438E-89D7-5848-BB0E-66C0B5AA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noProof="1"/>
              <a:t>Assumptions for the implementation of tariffs in the IOT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C9EF465-89FF-451E-D426-B3EB5A2F8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570" y="1178523"/>
                <a:ext cx="7915619" cy="3977370"/>
              </a:xfrm>
            </p:spPr>
            <p:txBody>
              <a:bodyPr>
                <a:noAutofit/>
              </a:bodyPr>
              <a:lstStyle/>
              <a:p>
                <a:r>
                  <a:rPr lang="en-GB" sz="2000" noProof="1">
                    <a:latin typeface="+mn-lt"/>
                  </a:rPr>
                  <a:t>Elasticity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noProof="1">
                        <a:latin typeface="+mn-lt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GB" sz="2000" noProof="1">
                    <a:latin typeface="+mn-lt"/>
                  </a:rPr>
                  <a:t> </a:t>
                </a:r>
              </a:p>
              <a:p>
                <a:pPr lvl="1"/>
                <a:r>
                  <a:rPr lang="en-GB" sz="1800" noProof="1">
                    <a:latin typeface="+mn-lt"/>
                  </a:rPr>
                  <a:t>A common elasticity is assumed for all industries in the range of 0.8 or 1 </a:t>
                </a:r>
              </a:p>
              <a:p>
                <a:pPr lvl="1"/>
                <a:r>
                  <a:rPr lang="en-GB" sz="1800" noProof="1">
                    <a:latin typeface="+mn-lt"/>
                  </a:rPr>
                  <a:t>For a more detailed analysis, the model allows to consider a different elasticity by industry</a:t>
                </a:r>
              </a:p>
              <a:p>
                <a:r>
                  <a:rPr lang="en-GB" sz="2000" noProof="1">
                    <a:latin typeface="+mn-lt"/>
                  </a:rPr>
                  <a:t>Tariffs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noProof="1" smtClean="0">
                        <a:latin typeface="+mn-lt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endParaRPr lang="en-GB" sz="2000" noProof="1">
                  <a:latin typeface="+mn-lt"/>
                </a:endParaRPr>
              </a:p>
              <a:p>
                <a:pPr lvl="1"/>
                <a:r>
                  <a:rPr lang="en-GB" sz="1800" noProof="1">
                    <a:latin typeface="+mn-lt"/>
                  </a:rPr>
                  <a:t>Tariffs apply only to goods (industries A to E are taxed)</a:t>
                </a:r>
              </a:p>
              <a:p>
                <a:pPr lvl="1"/>
                <a:r>
                  <a:rPr lang="en-GB" sz="1800" noProof="1">
                    <a:latin typeface="+mn-lt"/>
                  </a:rPr>
                  <a:t>Service industries are not taxed. (industries F to U are not taxed)</a:t>
                </a:r>
              </a:p>
              <a:p>
                <a:r>
                  <a:rPr lang="en-GB" sz="2000" noProof="1">
                    <a:latin typeface="+mn-lt"/>
                  </a:rPr>
                  <a:t>Passthrough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noProof="1" smtClean="0">
                        <a:latin typeface="+mn-lt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endParaRPr lang="en-GB" sz="2000" noProof="1">
                  <a:latin typeface="+mn-lt"/>
                </a:endParaRPr>
              </a:p>
              <a:p>
                <a:pPr lvl="1"/>
                <a:r>
                  <a:rPr lang="en-GB" sz="1800" noProof="1">
                    <a:latin typeface="+mn-lt"/>
                  </a:rPr>
                  <a:t>Tariffs are fully passed on to the price. The seller passes on 100% of the tariffs to the sales price.</a:t>
                </a: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C9EF465-89FF-451E-D426-B3EB5A2F8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570" y="1178523"/>
                <a:ext cx="7915619" cy="3977370"/>
              </a:xfrm>
              <a:blipFill>
                <a:blip r:embed="rId2"/>
                <a:stretch>
                  <a:fillRect l="-962" t="-1270" r="-3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A6920BB-2A74-F172-6048-D778023D6851}"/>
                  </a:ext>
                </a:extLst>
              </p:cNvPr>
              <p:cNvSpPr txBox="1"/>
              <p:nvPr/>
            </p:nvSpPr>
            <p:spPr>
              <a:xfrm>
                <a:off x="1619480" y="5580046"/>
                <a:ext cx="6026226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noProof="1"/>
                  <a:t>Change in quantity = elaticity x tariffs x passthrough</a:t>
                </a:r>
              </a:p>
              <a:p>
                <a:r>
                  <a:rPr lang="en-GB" noProof="1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1" dirty="0"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sty m:val="p"/>
                        </m:rP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noProof="1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A6920BB-2A74-F172-6048-D778023D6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80" y="5580046"/>
                <a:ext cx="6026226" cy="923330"/>
              </a:xfrm>
              <a:prstGeom prst="rect">
                <a:avLst/>
              </a:prstGeom>
              <a:blipFill>
                <a:blip r:embed="rId3"/>
                <a:stretch>
                  <a:fillRect l="-840" t="-1333" b="-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524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39BE39-E2E9-D256-8204-C341A0C1E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6" y="66870"/>
            <a:ext cx="7184571" cy="47612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7427F0F-DE08-CD8F-6DBF-B13594343E17}"/>
              </a:ext>
            </a:extLst>
          </p:cNvPr>
          <p:cNvSpPr txBox="1"/>
          <p:nvPr/>
        </p:nvSpPr>
        <p:spPr>
          <a:xfrm>
            <a:off x="277586" y="5258712"/>
            <a:ext cx="82459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noProof="1"/>
              <a:t>The Budget Lab is publicly releasing the Tariff Rate Tracker, a fully open-source tool that computes daily effective tariff rates from official USITC Harmonized Tariff Schedule (HTS) data </a:t>
            </a:r>
          </a:p>
          <a:p>
            <a:r>
              <a:rPr lang="en-GB" sz="1400" noProof="1"/>
              <a:t>During 2025 U.S. tariff rates have been revised more than thirty times.</a:t>
            </a:r>
          </a:p>
          <a:p>
            <a:r>
              <a:rPr lang="en-GB" sz="1400" noProof="1"/>
              <a:t>The ETR (Efective Tariff Rate) started the year 2025 at under 3 percent and reached over 22 percent after Liberation Day on April 2025..</a:t>
            </a:r>
          </a:p>
        </p:txBody>
      </p:sp>
    </p:spTree>
    <p:extLst>
      <p:ext uri="{BB962C8B-B14F-4D97-AF65-F5344CB8AC3E}">
        <p14:creationId xmlns:p14="http://schemas.microsoft.com/office/powerpoint/2010/main" val="384734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E0D5C-357F-3411-B780-491A9371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Agenda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409778-E3E0-6C7F-5F9B-2CA2777C4D7E}"/>
              </a:ext>
            </a:extLst>
          </p:cNvPr>
          <p:cNvSpPr txBox="1"/>
          <p:nvPr/>
        </p:nvSpPr>
        <p:spPr>
          <a:xfrm>
            <a:off x="1266941" y="2509023"/>
            <a:ext cx="638514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noProof="1"/>
              <a:t>Main results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noProof="1"/>
              <a:t>What is the Exposure indicator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noProof="1"/>
              <a:t>Implementing Tariffs in IOT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noProof="1"/>
              <a:t>Calculating the impact of Tariffs</a:t>
            </a:r>
          </a:p>
        </p:txBody>
      </p:sp>
    </p:spTree>
    <p:extLst>
      <p:ext uri="{BB962C8B-B14F-4D97-AF65-F5344CB8AC3E}">
        <p14:creationId xmlns:p14="http://schemas.microsoft.com/office/powerpoint/2010/main" val="4068045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98E00C-38D2-7FC1-A2D6-1BDC6CEBF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6" y="588607"/>
            <a:ext cx="8075364" cy="52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8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D42DBADE-F37E-10CB-95AA-95C4848AAB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noProof="1"/>
                  <a:t>Base Scenario:  </a:t>
                </a:r>
                <a14:m>
                  <m:oMath xmlns:m="http://schemas.openxmlformats.org/officeDocument/2006/math">
                    <m:r>
                      <a:rPr lang="en-GB" i="1" noProof="1" dirty="0">
                        <a:latin typeface="Cambria Math" panose="02040503050406030204" pitchFamily="18" charset="0"/>
                      </a:rPr>
                      <m:t>%</m:t>
                    </m:r>
                    <m:r>
                      <m:rPr>
                        <m:sty m:val="p"/>
                      </m:rPr>
                      <a:rPr lang="en-GB" i="1" noProof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i="1" noProof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GB" b="0" i="1" noProof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=15%</m:t>
                    </m:r>
                  </m:oMath>
                </a14:m>
                <a:endParaRPr lang="en-GB" noProof="1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D42DBADE-F37E-10CB-95AA-95C4848AAB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65" t="-15094" b="-301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2C8A0D8A-FF10-DCCB-EA16-806223248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43" y="4129695"/>
            <a:ext cx="3032470" cy="21126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51FF65-2476-1393-422D-5A9DBB9C3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619" y="4012514"/>
            <a:ext cx="4646777" cy="2226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C2F6634-ACB9-06CD-5254-09F9CC9FB5CC}"/>
                  </a:ext>
                </a:extLst>
              </p:cNvPr>
              <p:cNvSpPr txBox="1"/>
              <p:nvPr/>
            </p:nvSpPr>
            <p:spPr>
              <a:xfrm>
                <a:off x="5062427" y="3643182"/>
                <a:ext cx="25254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noProof="1" dirty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sty m:val="p"/>
                        </m:rPr>
                        <a:rPr lang="en-GB" sz="180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sz="180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GB" sz="1800" b="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800" b="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GB" noProof="1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C2F6634-ACB9-06CD-5254-09F9CC9FB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427" y="3643182"/>
                <a:ext cx="2525487" cy="369332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94799D7-21E7-FB2C-358C-8BAF0679664B}"/>
                  </a:ext>
                </a:extLst>
              </p:cNvPr>
              <p:cNvSpPr txBox="1"/>
              <p:nvPr/>
            </p:nvSpPr>
            <p:spPr>
              <a:xfrm>
                <a:off x="1352895" y="1090735"/>
                <a:ext cx="65902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1"/>
                  <a:t>Change in quantity = elaticity x tariffs x passthrough</a:t>
                </a:r>
              </a:p>
              <a:p>
                <a:r>
                  <a:rPr lang="en-GB" noProof="1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1" dirty="0"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sty m:val="p"/>
                        </m:rP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noProof="1"/>
              </a:p>
              <a:p>
                <a:endParaRPr lang="en-GB" noProof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GB" i="1" noProof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noProof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× 15% × 1</m:t>
                      </m:r>
                    </m:oMath>
                  </m:oMathPara>
                </a14:m>
                <a:endParaRPr lang="en-GB" noProof="1"/>
              </a:p>
              <a:p>
                <a:endParaRPr lang="en-GB" noProof="1"/>
              </a:p>
              <a:p>
                <a:r>
                  <a:rPr lang="en-GB" noProof="1"/>
                  <a:t>Different combinations of elasticity, tariffs, and pass-through lead to the same baseline scenario of </a:t>
                </a:r>
                <a14:m>
                  <m:oMath xmlns:m="http://schemas.openxmlformats.org/officeDocument/2006/math">
                    <m:r>
                      <a:rPr lang="en-GB" i="1" noProof="1" dirty="0">
                        <a:latin typeface="Cambria Math" panose="02040503050406030204" pitchFamily="18" charset="0"/>
                      </a:rPr>
                      <m:t>%</m:t>
                    </m:r>
                    <m:r>
                      <m:rPr>
                        <m:sty m:val="p"/>
                      </m:rPr>
                      <a:rPr lang="en-GB" i="1" noProof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i="1" noProof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GB" b="0" i="1" noProof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=15%</m:t>
                    </m:r>
                  </m:oMath>
                </a14:m>
                <a:endParaRPr lang="en-GB" noProof="1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94799D7-21E7-FB2C-358C-8BAF0679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95" y="1090735"/>
                <a:ext cx="6590266" cy="2308324"/>
              </a:xfrm>
              <a:prstGeom prst="rect">
                <a:avLst/>
              </a:prstGeom>
              <a:blipFill>
                <a:blip r:embed="rId6"/>
                <a:stretch>
                  <a:fillRect l="-769" t="-1093" b="-32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93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2CC960D-B452-B45F-21A4-C8F75B8B6E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noProof="1"/>
                  <a:t>Impact of tariffs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noProof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GB" i="1" noProof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𝜏𝜓</m:t>
                    </m:r>
                    <m:r>
                      <a:rPr lang="en-GB" i="1" noProof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</m:t>
                    </m:r>
                  </m:oMath>
                </a14:m>
                <a:endParaRPr lang="en-GB" noProof="1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2CC960D-B452-B45F-21A4-C8F75B8B6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99" b="-943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7B8208A4-9F3D-55C4-28BC-38880976F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833562"/>
            <a:ext cx="8905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DAB24F-442C-B088-9ED4-68EE5095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9" y="200449"/>
            <a:ext cx="6376595" cy="56715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29604D-8F7C-018E-FFD7-3C8EA1DC10AE}"/>
              </a:ext>
            </a:extLst>
          </p:cNvPr>
          <p:cNvSpPr txBox="1"/>
          <p:nvPr/>
        </p:nvSpPr>
        <p:spPr>
          <a:xfrm>
            <a:off x="1316516" y="615443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noProof="1"/>
              <a:t>Countries with a GDP over 1 trillion are in bold</a:t>
            </a:r>
          </a:p>
        </p:txBody>
      </p:sp>
    </p:spTree>
    <p:extLst>
      <p:ext uri="{BB962C8B-B14F-4D97-AF65-F5344CB8AC3E}">
        <p14:creationId xmlns:p14="http://schemas.microsoft.com/office/powerpoint/2010/main" val="80791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7 Título">
            <a:extLst>
              <a:ext uri="{FF2B5EF4-FFF2-40B4-BE49-F238E27FC236}">
                <a16:creationId xmlns:a16="http://schemas.microsoft.com/office/drawing/2014/main" id="{A9C75C86-DE4D-6CF7-D683-23B90B2FE1B6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20247" y="2614188"/>
            <a:ext cx="8103506" cy="1629623"/>
          </a:xfrm>
          <a:prstGeom prst="rect">
            <a:avLst/>
          </a:prstGeom>
          <a:solidFill>
            <a:srgbClr val="EEECE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A704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en-GB" sz="2800" b="1" noProof="1">
                <a:solidFill>
                  <a:srgbClr val="1F497D"/>
                </a:solidFill>
              </a:rPr>
            </a:br>
            <a:r>
              <a:rPr lang="en-GB" sz="2800" b="1" noProof="1">
                <a:solidFill>
                  <a:srgbClr val="1F497D"/>
                </a:solidFill>
              </a:rPr>
              <a:t>Thank you very much</a:t>
            </a:r>
            <a:br>
              <a:rPr lang="en-GB" sz="2800" b="1" noProof="1">
                <a:solidFill>
                  <a:srgbClr val="1F497D"/>
                </a:solidFill>
              </a:rPr>
            </a:br>
            <a:endParaRPr lang="en-GB" sz="2800" b="1" noProof="1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2073D-23AA-DBF0-4011-FA741A1AB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C448C-F68F-24E6-4A00-D9C4A3D7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1"/>
              <a:t>Main results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E21D88-CB63-FC6C-DB4F-80CA4037B218}"/>
              </a:ext>
            </a:extLst>
          </p:cNvPr>
          <p:cNvSpPr txBox="1"/>
          <p:nvPr/>
        </p:nvSpPr>
        <p:spPr>
          <a:xfrm>
            <a:off x="699569" y="1590710"/>
            <a:ext cx="774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1"/>
              <a:t>Exposure of the Spanish economy to the US economy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1"/>
              <a:t>Impact of a 15% increase in US tariffs. Year 2013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7C6820-19FA-6F3E-00BA-BCAAC3AED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90" y="2973788"/>
            <a:ext cx="7531017" cy="18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15B4-1D8F-D6E3-A4F4-701824AA5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20ADF-8D3C-9D38-08C4-437CF2EF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1"/>
              <a:t>Impact by industry </a:t>
            </a:r>
            <a:br>
              <a:rPr lang="en-GB" noProof="1"/>
            </a:br>
            <a:r>
              <a:rPr lang="en-GB" sz="1800" noProof="1"/>
              <a:t>sorted by impact in million euros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FCC763-D9BC-5CCA-6022-D56A5557A4D6}"/>
              </a:ext>
            </a:extLst>
          </p:cNvPr>
          <p:cNvSpPr txBox="1"/>
          <p:nvPr/>
        </p:nvSpPr>
        <p:spPr>
          <a:xfrm>
            <a:off x="568712" y="968355"/>
            <a:ext cx="6835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1"/>
              <a:t>The 10 most impacted industries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567015-C6AD-2E32-2DB0-1466C5724FA2}"/>
              </a:ext>
            </a:extLst>
          </p:cNvPr>
          <p:cNvSpPr txBox="1"/>
          <p:nvPr/>
        </p:nvSpPr>
        <p:spPr>
          <a:xfrm>
            <a:off x="683789" y="37001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1"/>
              <a:t>The 10 least impacted industries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F79B80-FBA0-4569-0C81-9199427EBCD0}"/>
              </a:ext>
            </a:extLst>
          </p:cNvPr>
          <p:cNvSpPr txBox="1"/>
          <p:nvPr/>
        </p:nvSpPr>
        <p:spPr>
          <a:xfrm>
            <a:off x="568712" y="6527884"/>
            <a:ext cx="23397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1"/>
              <a:t>figures in million euros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9D475F-7202-F1D8-A5A0-A9CDA92BB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3" y="1359721"/>
            <a:ext cx="8796832" cy="19659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07326E-12CA-FA7D-64BD-76F025A6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19" y="4082302"/>
            <a:ext cx="8796832" cy="19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F7B30A-E79D-1219-B342-4CE8A6118578}"/>
              </a:ext>
            </a:extLst>
          </p:cNvPr>
          <p:cNvSpPr txBox="1"/>
          <p:nvPr/>
        </p:nvSpPr>
        <p:spPr>
          <a:xfrm>
            <a:off x="1926609" y="21748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noProof="1"/>
              <a:t>The exposure indicator</a:t>
            </a:r>
          </a:p>
        </p:txBody>
      </p:sp>
    </p:spTree>
    <p:extLst>
      <p:ext uri="{BB962C8B-B14F-4D97-AF65-F5344CB8AC3E}">
        <p14:creationId xmlns:p14="http://schemas.microsoft.com/office/powerpoint/2010/main" val="33912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8016E-06FF-C670-368A-26E7B94A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Exposure Indicator and FIGARO data base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9049A2-93BC-3E39-A51B-0CDA2FC5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74" y="3972177"/>
            <a:ext cx="7640350" cy="210676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B1FCFD1-3C36-19EA-5763-F68296AB60F8}"/>
              </a:ext>
            </a:extLst>
          </p:cNvPr>
          <p:cNvSpPr txBox="1"/>
          <p:nvPr/>
        </p:nvSpPr>
        <p:spPr>
          <a:xfrm>
            <a:off x="631135" y="1205474"/>
            <a:ext cx="78817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1">
                <a:latin typeface="Aptos" panose="020B0004020202020204" pitchFamily="34" charset="0"/>
              </a:rPr>
              <a:t>Exposure indicator is one of the Macroeconomic Global Indicator (MGI) published by Eurostat based on FIGARO database </a:t>
            </a:r>
          </a:p>
          <a:p>
            <a:endParaRPr lang="en-GB" noProof="1">
              <a:latin typeface="Aptos" panose="020B0004020202020204" pitchFamily="34" charset="0"/>
            </a:endParaRPr>
          </a:p>
          <a:p>
            <a:r>
              <a:rPr lang="en-GB" b="0" i="0" noProof="1">
                <a:effectLst/>
                <a:latin typeface="Aptos" panose="020B0004020202020204" pitchFamily="34" charset="0"/>
              </a:rPr>
              <a:t>Trading partner exposure measures domestic gross value added generated by the exports of an economy to a trade partner directly and indirectly through third countries.</a:t>
            </a:r>
          </a:p>
          <a:p>
            <a:endParaRPr lang="en-GB" noProof="1">
              <a:latin typeface="Aptos" panose="020B0004020202020204" pitchFamily="34" charset="0"/>
            </a:endParaRPr>
          </a:p>
          <a:p>
            <a:endParaRPr lang="en-GB" noProof="1"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FEBA31-1381-C314-757B-6E2297A29A49}"/>
              </a:ext>
            </a:extLst>
          </p:cNvPr>
          <p:cNvSpPr txBox="1"/>
          <p:nvPr/>
        </p:nvSpPr>
        <p:spPr>
          <a:xfrm>
            <a:off x="631135" y="3282966"/>
            <a:ext cx="22878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noProof="1">
                <a:hlinkClick r:id="rId3"/>
              </a:rPr>
              <a:t>https://doi.org/10.2908/NAIO_10_FGTEX</a:t>
            </a:r>
            <a:endParaRPr lang="en-GB" sz="900" noProof="1"/>
          </a:p>
        </p:txBody>
      </p:sp>
    </p:spTree>
    <p:extLst>
      <p:ext uri="{BB962C8B-B14F-4D97-AF65-F5344CB8AC3E}">
        <p14:creationId xmlns:p14="http://schemas.microsoft.com/office/powerpoint/2010/main" val="148309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BBF00-7C33-F12B-B2FE-3D493A06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The indicator can be found in Eurostat Database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8A6783-AD70-904E-1682-BE53757E4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25" t="16245" r="10785" b="10246"/>
          <a:stretch>
            <a:fillRect/>
          </a:stretch>
        </p:blipFill>
        <p:spPr>
          <a:xfrm>
            <a:off x="591015" y="1148149"/>
            <a:ext cx="7706749" cy="47179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F711AD-FB15-E158-1DEA-532BF5CDEA9F}"/>
              </a:ext>
            </a:extLst>
          </p:cNvPr>
          <p:cNvSpPr txBox="1"/>
          <p:nvPr/>
        </p:nvSpPr>
        <p:spPr>
          <a:xfrm>
            <a:off x="848219" y="6267698"/>
            <a:ext cx="68679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noProof="1">
                <a:hlinkClick r:id="rId3"/>
              </a:rPr>
              <a:t>https://ec.europa.eu/eurostat/databrowser/view/naio_10_fgtex/default/table?lang=en&amp;category=na10.naio_10.naio_10_f.naio_10_fg</a:t>
            </a:r>
            <a:endParaRPr lang="en-GB" sz="900" noProof="1"/>
          </a:p>
        </p:txBody>
      </p:sp>
    </p:spTree>
    <p:extLst>
      <p:ext uri="{BB962C8B-B14F-4D97-AF65-F5344CB8AC3E}">
        <p14:creationId xmlns:p14="http://schemas.microsoft.com/office/powerpoint/2010/main" val="193234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ADF0E-7A13-40C3-3849-F973AC65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Calculation of the exposure indicator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1DB26-B4A5-64FC-DDB8-E8CD1685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17" y="1904162"/>
            <a:ext cx="7148679" cy="20756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1"/>
              <a:t>Calculate the economic flows from the exposed economy to the partner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1"/>
              <a:t>Calculate de production needed to meet that flows using the local inverse Leontief of the exposed country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1"/>
              <a:t>Calculate the value added and employment involved in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82027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1AC46-2B0C-F68F-D2AE-38C3EEEC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Flows from Spain to US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1B5786-F7C1-4BA9-6384-0E7159FDAD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33"/>
          <a:stretch>
            <a:fillRect/>
          </a:stretch>
        </p:blipFill>
        <p:spPr>
          <a:xfrm>
            <a:off x="778284" y="1590207"/>
            <a:ext cx="7772400" cy="4687925"/>
          </a:xfrm>
          <a:prstGeom prst="rect">
            <a:avLst/>
          </a:prstGeom>
        </p:spPr>
      </p:pic>
      <p:sp>
        <p:nvSpPr>
          <p:cNvPr id="10" name="Flecha en U 9">
            <a:extLst>
              <a:ext uri="{FF2B5EF4-FFF2-40B4-BE49-F238E27FC236}">
                <a16:creationId xmlns:a16="http://schemas.microsoft.com/office/drawing/2014/main" id="{BBD1E003-8685-E9B3-1474-05BFBB2B9C73}"/>
              </a:ext>
            </a:extLst>
          </p:cNvPr>
          <p:cNvSpPr/>
          <p:nvPr/>
        </p:nvSpPr>
        <p:spPr>
          <a:xfrm rot="10800000">
            <a:off x="2029523" y="3204386"/>
            <a:ext cx="2263698" cy="1598357"/>
          </a:xfrm>
          <a:prstGeom prst="uturnArrow">
            <a:avLst>
              <a:gd name="adj1" fmla="val 4496"/>
              <a:gd name="adj2" fmla="val 7276"/>
              <a:gd name="adj3" fmla="val 15774"/>
              <a:gd name="adj4" fmla="val 43750"/>
              <a:gd name="adj5" fmla="val 10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>
              <a:solidFill>
                <a:schemeClr val="tx1"/>
              </a:solidFill>
            </a:endParaRPr>
          </a:p>
        </p:txBody>
      </p:sp>
      <p:sp>
        <p:nvSpPr>
          <p:cNvPr id="14" name="Flecha curva 13">
            <a:extLst>
              <a:ext uri="{FF2B5EF4-FFF2-40B4-BE49-F238E27FC236}">
                <a16:creationId xmlns:a16="http://schemas.microsoft.com/office/drawing/2014/main" id="{8CA8F7A1-7662-893C-71AD-16DFDBBAC812}"/>
              </a:ext>
            </a:extLst>
          </p:cNvPr>
          <p:cNvSpPr/>
          <p:nvPr/>
        </p:nvSpPr>
        <p:spPr>
          <a:xfrm rot="13325974">
            <a:off x="2666293" y="2594889"/>
            <a:ext cx="1246627" cy="1180871"/>
          </a:xfrm>
          <a:prstGeom prst="bentArrow">
            <a:avLst>
              <a:gd name="adj1" fmla="val 3749"/>
              <a:gd name="adj2" fmla="val 8397"/>
              <a:gd name="adj3" fmla="val 25000"/>
              <a:gd name="adj4" fmla="val 93478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>
              <a:solidFill>
                <a:schemeClr val="tx1"/>
              </a:solidFill>
            </a:endParaRPr>
          </a:p>
        </p:txBody>
      </p:sp>
      <p:sp>
        <p:nvSpPr>
          <p:cNvPr id="15" name="Flecha izquierda 14">
            <a:extLst>
              <a:ext uri="{FF2B5EF4-FFF2-40B4-BE49-F238E27FC236}">
                <a16:creationId xmlns:a16="http://schemas.microsoft.com/office/drawing/2014/main" id="{54D14622-ECC1-C138-BB15-FF762C98E148}"/>
              </a:ext>
            </a:extLst>
          </p:cNvPr>
          <p:cNvSpPr/>
          <p:nvPr/>
        </p:nvSpPr>
        <p:spPr>
          <a:xfrm>
            <a:off x="2475568" y="2955069"/>
            <a:ext cx="1628078" cy="211873"/>
          </a:xfrm>
          <a:prstGeom prst="leftArrow">
            <a:avLst>
              <a:gd name="adj1" fmla="val 18421"/>
              <a:gd name="adj2" fmla="val 12894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16" name="Flecha izquierda 15">
            <a:extLst>
              <a:ext uri="{FF2B5EF4-FFF2-40B4-BE49-F238E27FC236}">
                <a16:creationId xmlns:a16="http://schemas.microsoft.com/office/drawing/2014/main" id="{C7385B58-AF3D-2B92-6DF3-AFB5E974B41F}"/>
              </a:ext>
            </a:extLst>
          </p:cNvPr>
          <p:cNvSpPr/>
          <p:nvPr/>
        </p:nvSpPr>
        <p:spPr>
          <a:xfrm>
            <a:off x="709959" y="1308090"/>
            <a:ext cx="550130" cy="205397"/>
          </a:xfrm>
          <a:prstGeom prst="leftArrow">
            <a:avLst>
              <a:gd name="adj1" fmla="val 18421"/>
              <a:gd name="adj2" fmla="val 12894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17" name="Flecha izquierda 16">
            <a:extLst>
              <a:ext uri="{FF2B5EF4-FFF2-40B4-BE49-F238E27FC236}">
                <a16:creationId xmlns:a16="http://schemas.microsoft.com/office/drawing/2014/main" id="{859DD5E3-D911-CF61-FB1C-4B21B1F21FF0}"/>
              </a:ext>
            </a:extLst>
          </p:cNvPr>
          <p:cNvSpPr/>
          <p:nvPr/>
        </p:nvSpPr>
        <p:spPr>
          <a:xfrm>
            <a:off x="2623838" y="1308090"/>
            <a:ext cx="550130" cy="205397"/>
          </a:xfrm>
          <a:prstGeom prst="leftArrow">
            <a:avLst>
              <a:gd name="adj1" fmla="val 18421"/>
              <a:gd name="adj2" fmla="val 12894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18" name="Flecha izquierda 17">
            <a:extLst>
              <a:ext uri="{FF2B5EF4-FFF2-40B4-BE49-F238E27FC236}">
                <a16:creationId xmlns:a16="http://schemas.microsoft.com/office/drawing/2014/main" id="{E1973F9C-D46A-6EF6-265F-52E5921D1FC0}"/>
              </a:ext>
            </a:extLst>
          </p:cNvPr>
          <p:cNvSpPr/>
          <p:nvPr/>
        </p:nvSpPr>
        <p:spPr>
          <a:xfrm>
            <a:off x="5065796" y="1308090"/>
            <a:ext cx="550130" cy="205397"/>
          </a:xfrm>
          <a:prstGeom prst="leftArrow">
            <a:avLst>
              <a:gd name="adj1" fmla="val 18421"/>
              <a:gd name="adj2" fmla="val 12894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4C3BB23-1BF4-D83B-C2AE-52F04C15BBAD}"/>
              </a:ext>
            </a:extLst>
          </p:cNvPr>
          <p:cNvSpPr txBox="1"/>
          <p:nvPr/>
        </p:nvSpPr>
        <p:spPr>
          <a:xfrm>
            <a:off x="1211485" y="1256900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1"/>
              <a:t>US final use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21F558C-B31C-77ED-BB48-531BE25FF575}"/>
              </a:ext>
            </a:extLst>
          </p:cNvPr>
          <p:cNvSpPr txBox="1"/>
          <p:nvPr/>
        </p:nvSpPr>
        <p:spPr>
          <a:xfrm>
            <a:off x="3095621" y="1256900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1"/>
              <a:t>US intermediate use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7436BB1-B252-8E26-CDAC-C0D44E4EC0FC}"/>
              </a:ext>
            </a:extLst>
          </p:cNvPr>
          <p:cNvSpPr txBox="1"/>
          <p:nvPr/>
        </p:nvSpPr>
        <p:spPr>
          <a:xfrm>
            <a:off x="5541088" y="1256900"/>
            <a:ext cx="313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1"/>
              <a:t>RW Intermediate use for US final use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6B396D-BE42-F061-CEF4-5776F9657E7C}"/>
              </a:ext>
            </a:extLst>
          </p:cNvPr>
          <p:cNvSpPr txBox="1"/>
          <p:nvPr/>
        </p:nvSpPr>
        <p:spPr>
          <a:xfrm>
            <a:off x="969088" y="6354459"/>
            <a:ext cx="22048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noProof="1"/>
              <a:t>Designed by pikisuperstar / Freepik</a:t>
            </a:r>
          </a:p>
        </p:txBody>
      </p:sp>
    </p:spTree>
    <p:extLst>
      <p:ext uri="{BB962C8B-B14F-4D97-AF65-F5344CB8AC3E}">
        <p14:creationId xmlns:p14="http://schemas.microsoft.com/office/powerpoint/2010/main" val="219125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189BB57D-3187-401C-A3F1-B7EA0CCFC33B}" vid="{D0DCA827-793C-4DFB-8DCF-7CE8BF36A990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189BB57D-3187-401C-A3F1-B7EA0CCFC33B}" vid="{D0DCA827-793C-4DFB-8DCF-7CE8BF36A990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8921</TotalTime>
  <Words>869</Words>
  <Application>Microsoft Macintosh PowerPoint</Application>
  <PresentationFormat>Presentación en pantalla (4:3)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Tema de Office</vt:lpstr>
      <vt:lpstr>1_Tema de Office</vt:lpstr>
      <vt:lpstr> Impact of US tariffs on the Spanish economy: An analysis based on the “exposure” indicator and FIGARO data </vt:lpstr>
      <vt:lpstr>Agenda</vt:lpstr>
      <vt:lpstr>Main results</vt:lpstr>
      <vt:lpstr>Impact by industry  sorted by impact in million euros</vt:lpstr>
      <vt:lpstr>Presentación de PowerPoint</vt:lpstr>
      <vt:lpstr>Exposure Indicator and FIGARO data base</vt:lpstr>
      <vt:lpstr>The indicator can be found in Eurostat Database</vt:lpstr>
      <vt:lpstr>Calculation of the exposure indicator</vt:lpstr>
      <vt:lpstr>Flows from Spain to US</vt:lpstr>
      <vt:lpstr>The flows in the MRIO tables</vt:lpstr>
      <vt:lpstr>Formula scheme: given a flow, calculate the production</vt:lpstr>
      <vt:lpstr>Formulas</vt:lpstr>
      <vt:lpstr>Breakdown of exposure by flows</vt:lpstr>
      <vt:lpstr>Exposure of the Spanish economy to the US economy over time</vt:lpstr>
      <vt:lpstr>Exposure of EU economies to US economy</vt:lpstr>
      <vt:lpstr>Implementation of Tariffs in IOT</vt:lpstr>
      <vt:lpstr>A quick refresher on price elasticity</vt:lpstr>
      <vt:lpstr>Assumptions for the implementation of tariffs in the IOT</vt:lpstr>
      <vt:lpstr>Presentación de PowerPoint</vt:lpstr>
      <vt:lpstr>Presentación de PowerPoint</vt:lpstr>
      <vt:lpstr>Base Scenario:  %Δq=15%</vt:lpstr>
      <vt:lpstr>Impact of tariffs       ετψ=0.15</vt:lpstr>
      <vt:lpstr>Presentación de PowerPoint</vt:lpstr>
      <vt:lpstr>Presentación de PowerPoint</vt:lpstr>
    </vt:vector>
  </TitlesOfParts>
  <Company>Instituto Nacional de Estadística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U0xxxxx</dc:creator>
  <cp:lastModifiedBy>JUAN JOSE CERVIGON SIMO</cp:lastModifiedBy>
  <cp:revision>423</cp:revision>
  <cp:lastPrinted>2023-04-12T21:34:23Z</cp:lastPrinted>
  <dcterms:created xsi:type="dcterms:W3CDTF">2021-10-14T13:06:53Z</dcterms:created>
  <dcterms:modified xsi:type="dcterms:W3CDTF">2026-06-19T09:00:59Z</dcterms:modified>
</cp:coreProperties>
</file>