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sldIdLst>
    <p:sldId id="331" r:id="rId2"/>
    <p:sldId id="351" r:id="rId3"/>
    <p:sldId id="341" r:id="rId4"/>
    <p:sldId id="379" r:id="rId5"/>
    <p:sldId id="372" r:id="rId6"/>
    <p:sldId id="374" r:id="rId7"/>
    <p:sldId id="358" r:id="rId8"/>
    <p:sldId id="368" r:id="rId9"/>
    <p:sldId id="369" r:id="rId10"/>
    <p:sldId id="375" r:id="rId11"/>
    <p:sldId id="376" r:id="rId12"/>
    <p:sldId id="343" r:id="rId13"/>
    <p:sldId id="370" r:id="rId14"/>
    <p:sldId id="378" r:id="rId15"/>
    <p:sldId id="380" r:id="rId16"/>
    <p:sldId id="382" r:id="rId17"/>
    <p:sldId id="381" r:id="rId18"/>
    <p:sldId id="383" r:id="rId19"/>
    <p:sldId id="384" r:id="rId20"/>
    <p:sldId id="377" r:id="rId21"/>
    <p:sldId id="385" r:id="rId22"/>
    <p:sldId id="349" r:id="rId23"/>
  </p:sldIdLst>
  <p:sldSz cx="9144000" cy="5143500" type="screen16x9"/>
  <p:notesSz cx="6858000" cy="9144000"/>
  <p:defaultText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mijn, Henny" initials="RH" lastIdx="9" clrIdx="0">
    <p:extLst>
      <p:ext uri="{19B8F6BF-5375-455C-9EA6-DF929625EA0E}">
        <p15:presenceInfo xmlns:p15="http://schemas.microsoft.com/office/powerpoint/2012/main" userId="S::H.A.Romijn@tue.nl::705692d9-c73e-4423-8deb-9784fdaa574d" providerId="AD"/>
      </p:ext>
    </p:extLst>
  </p:cmAuthor>
  <p:cmAuthor id="2" name="Clara Caiafa" initials="RCPC" lastIdx="1" clrIdx="1">
    <p:extLst>
      <p:ext uri="{19B8F6BF-5375-455C-9EA6-DF929625EA0E}">
        <p15:presenceInfo xmlns:p15="http://schemas.microsoft.com/office/powerpoint/2012/main" userId="Clara Caiaf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2B5"/>
    <a:srgbClr val="564A42"/>
    <a:srgbClr val="FFFFFF"/>
    <a:srgbClr val="2E521E"/>
    <a:srgbClr val="D58111"/>
    <a:srgbClr val="0E9E8B"/>
    <a:srgbClr val="80B52B"/>
    <a:srgbClr val="BCBCF6"/>
    <a:srgbClr val="BAE8C6"/>
    <a:srgbClr val="BFE3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73" autoAdjust="0"/>
    <p:restoredTop sz="84046" autoAdjust="0"/>
  </p:normalViewPr>
  <p:slideViewPr>
    <p:cSldViewPr snapToGrid="0" showGuides="1">
      <p:cViewPr varScale="1">
        <p:scale>
          <a:sx n="87" d="100"/>
          <a:sy n="87" d="100"/>
        </p:scale>
        <p:origin x="974" y="77"/>
      </p:cViewPr>
      <p:guideLst/>
    </p:cSldViewPr>
  </p:slideViewPr>
  <p:outlineViewPr>
    <p:cViewPr>
      <p:scale>
        <a:sx n="33" d="100"/>
        <a:sy n="33" d="100"/>
      </p:scale>
      <p:origin x="0" y="-397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F25DE2-B715-4EA4-8CF0-DA425EA806A7}" type="datetimeFigureOut">
              <a:rPr lang="en-GB" smtClean="0"/>
              <a:t>21/06/2026</a:t>
            </a:fld>
            <a:endParaRPr lang="en-GB"/>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799BBE-B871-48D7-983C-C0B1D7156DCD}" type="slidenum">
              <a:rPr lang="en-GB" smtClean="0"/>
              <a:t>‹#›</a:t>
            </a:fld>
            <a:endParaRPr lang="en-GB"/>
          </a:p>
        </p:txBody>
      </p:sp>
    </p:spTree>
    <p:extLst>
      <p:ext uri="{BB962C8B-B14F-4D97-AF65-F5344CB8AC3E}">
        <p14:creationId xmlns:p14="http://schemas.microsoft.com/office/powerpoint/2010/main" val="1433719315"/>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AA799BBE-B871-48D7-983C-C0B1D7156DC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59108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05588-70D3-A883-156F-95D7DCA76F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6D0F88-C639-CC3D-6D90-177478C2D3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D3DB4E-BA51-552D-F5D2-22F901DB3448}"/>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7C9229E2-51D4-16A2-4835-A55EF70F7ECC}"/>
              </a:ext>
            </a:extLst>
          </p:cNvPr>
          <p:cNvSpPr>
            <a:spLocks noGrp="1"/>
          </p:cNvSpPr>
          <p:nvPr>
            <p:ph type="sldNum" sz="quarter" idx="5"/>
          </p:nvPr>
        </p:nvSpPr>
        <p:spPr/>
        <p:txBody>
          <a:bodyPr/>
          <a:lstStyle/>
          <a:p>
            <a:fld id="{AA799BBE-B871-48D7-983C-C0B1D7156DCD}" type="slidenum">
              <a:rPr lang="en-GB" smtClean="0"/>
              <a:t>10</a:t>
            </a:fld>
            <a:endParaRPr lang="en-GB"/>
          </a:p>
        </p:txBody>
      </p:sp>
    </p:spTree>
    <p:extLst>
      <p:ext uri="{BB962C8B-B14F-4D97-AF65-F5344CB8AC3E}">
        <p14:creationId xmlns:p14="http://schemas.microsoft.com/office/powerpoint/2010/main" val="3175107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9A89D-83F9-AF8D-DDA4-6580768274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371A60-802E-4CAA-3793-F753B61E5D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0FDB85-C686-5DB9-3B19-58B75667EC5B}"/>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440C6438-02D1-5661-3844-AEDDC58EC72D}"/>
              </a:ext>
            </a:extLst>
          </p:cNvPr>
          <p:cNvSpPr>
            <a:spLocks noGrp="1"/>
          </p:cNvSpPr>
          <p:nvPr>
            <p:ph type="sldNum" sz="quarter" idx="5"/>
          </p:nvPr>
        </p:nvSpPr>
        <p:spPr/>
        <p:txBody>
          <a:bodyPr/>
          <a:lstStyle/>
          <a:p>
            <a:fld id="{AA799BBE-B871-48D7-983C-C0B1D7156DCD}" type="slidenum">
              <a:rPr lang="en-GB" smtClean="0"/>
              <a:t>11</a:t>
            </a:fld>
            <a:endParaRPr lang="en-GB"/>
          </a:p>
        </p:txBody>
      </p:sp>
    </p:spTree>
    <p:extLst>
      <p:ext uri="{BB962C8B-B14F-4D97-AF65-F5344CB8AC3E}">
        <p14:creationId xmlns:p14="http://schemas.microsoft.com/office/powerpoint/2010/main" val="22511731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9E452-1CF8-E391-893B-ECB5B7EB54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F4AD96-77A2-426B-E88C-061F55649D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4B79D4-993A-AA2A-2FAB-3D3080CE6D70}"/>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8E5B5140-AED2-8557-B7DE-D23E8EA22831}"/>
              </a:ext>
            </a:extLst>
          </p:cNvPr>
          <p:cNvSpPr>
            <a:spLocks noGrp="1"/>
          </p:cNvSpPr>
          <p:nvPr>
            <p:ph type="sldNum" sz="quarter" idx="5"/>
          </p:nvPr>
        </p:nvSpPr>
        <p:spPr/>
        <p:txBody>
          <a:bodyPr/>
          <a:lstStyle/>
          <a:p>
            <a:fld id="{AA799BBE-B871-48D7-983C-C0B1D7156DCD}" type="slidenum">
              <a:rPr lang="en-GB" smtClean="0"/>
              <a:t>12</a:t>
            </a:fld>
            <a:endParaRPr lang="en-GB"/>
          </a:p>
        </p:txBody>
      </p:sp>
    </p:spTree>
    <p:extLst>
      <p:ext uri="{BB962C8B-B14F-4D97-AF65-F5344CB8AC3E}">
        <p14:creationId xmlns:p14="http://schemas.microsoft.com/office/powerpoint/2010/main" val="3556062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DE49E-0D03-1AB6-3053-B02DDDD428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619024-103B-EC48-0B21-BD98D73E31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7B36E4-2F69-F8E0-2CC8-C5E7AAF3D4BC}"/>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B2561F84-1EED-D9E0-AD79-553AE0C0B971}"/>
              </a:ext>
            </a:extLst>
          </p:cNvPr>
          <p:cNvSpPr>
            <a:spLocks noGrp="1"/>
          </p:cNvSpPr>
          <p:nvPr>
            <p:ph type="sldNum" sz="quarter" idx="5"/>
          </p:nvPr>
        </p:nvSpPr>
        <p:spPr/>
        <p:txBody>
          <a:bodyPr/>
          <a:lstStyle/>
          <a:p>
            <a:fld id="{AA799BBE-B871-48D7-983C-C0B1D7156DCD}" type="slidenum">
              <a:rPr lang="en-GB" smtClean="0"/>
              <a:t>13</a:t>
            </a:fld>
            <a:endParaRPr lang="en-GB"/>
          </a:p>
        </p:txBody>
      </p:sp>
    </p:spTree>
    <p:extLst>
      <p:ext uri="{BB962C8B-B14F-4D97-AF65-F5344CB8AC3E}">
        <p14:creationId xmlns:p14="http://schemas.microsoft.com/office/powerpoint/2010/main" val="21720399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FAD9A-4A24-BF3D-8939-881FB9FD25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5C5096-9BB4-E249-1D53-A9DA6BB392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619C0E-3A8B-C1D9-79CB-EB060B94B85F}"/>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27C6FC62-9BCB-5CBB-535F-C875C4DB1689}"/>
              </a:ext>
            </a:extLst>
          </p:cNvPr>
          <p:cNvSpPr>
            <a:spLocks noGrp="1"/>
          </p:cNvSpPr>
          <p:nvPr>
            <p:ph type="sldNum" sz="quarter" idx="5"/>
          </p:nvPr>
        </p:nvSpPr>
        <p:spPr/>
        <p:txBody>
          <a:bodyPr/>
          <a:lstStyle/>
          <a:p>
            <a:fld id="{AA799BBE-B871-48D7-983C-C0B1D7156DCD}" type="slidenum">
              <a:rPr lang="en-GB" smtClean="0"/>
              <a:t>14</a:t>
            </a:fld>
            <a:endParaRPr lang="en-GB"/>
          </a:p>
        </p:txBody>
      </p:sp>
    </p:spTree>
    <p:extLst>
      <p:ext uri="{BB962C8B-B14F-4D97-AF65-F5344CB8AC3E}">
        <p14:creationId xmlns:p14="http://schemas.microsoft.com/office/powerpoint/2010/main" val="25775763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8A5B5-743D-B9EB-03B7-DB659B5915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C43028-5CED-E3FA-0022-C1E0B08A65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484239-0FA2-13F8-FFE4-F52742D38897}"/>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224DE3B8-AC72-F5CB-A43F-9667C31B3264}"/>
              </a:ext>
            </a:extLst>
          </p:cNvPr>
          <p:cNvSpPr>
            <a:spLocks noGrp="1"/>
          </p:cNvSpPr>
          <p:nvPr>
            <p:ph type="sldNum" sz="quarter" idx="5"/>
          </p:nvPr>
        </p:nvSpPr>
        <p:spPr/>
        <p:txBody>
          <a:bodyPr/>
          <a:lstStyle/>
          <a:p>
            <a:fld id="{AA799BBE-B871-48D7-983C-C0B1D7156DCD}" type="slidenum">
              <a:rPr lang="en-GB" smtClean="0"/>
              <a:t>15</a:t>
            </a:fld>
            <a:endParaRPr lang="en-GB"/>
          </a:p>
        </p:txBody>
      </p:sp>
    </p:spTree>
    <p:extLst>
      <p:ext uri="{BB962C8B-B14F-4D97-AF65-F5344CB8AC3E}">
        <p14:creationId xmlns:p14="http://schemas.microsoft.com/office/powerpoint/2010/main" val="41811475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E5E35-EC55-81BC-3445-F430C372E0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16A0AF-5D14-9A09-D3F2-C43DCA43D4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5956C1-D252-94E2-B3F0-BFA2B594A54C}"/>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AFC705D1-BA8C-6262-908C-1B7F06547243}"/>
              </a:ext>
            </a:extLst>
          </p:cNvPr>
          <p:cNvSpPr>
            <a:spLocks noGrp="1"/>
          </p:cNvSpPr>
          <p:nvPr>
            <p:ph type="sldNum" sz="quarter" idx="5"/>
          </p:nvPr>
        </p:nvSpPr>
        <p:spPr/>
        <p:txBody>
          <a:bodyPr/>
          <a:lstStyle/>
          <a:p>
            <a:fld id="{AA799BBE-B871-48D7-983C-C0B1D7156DCD}" type="slidenum">
              <a:rPr lang="en-GB" smtClean="0"/>
              <a:t>16</a:t>
            </a:fld>
            <a:endParaRPr lang="en-GB"/>
          </a:p>
        </p:txBody>
      </p:sp>
    </p:spTree>
    <p:extLst>
      <p:ext uri="{BB962C8B-B14F-4D97-AF65-F5344CB8AC3E}">
        <p14:creationId xmlns:p14="http://schemas.microsoft.com/office/powerpoint/2010/main" val="19628573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E3AAF-3E0F-7755-0592-7C8B09584B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7C489E-24F1-C5A8-4A33-6717C86023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FC6D44-F1F4-184A-CD76-6BF77F8B2063}"/>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32A627CB-408B-369E-8BFE-8066DFD6BF58}"/>
              </a:ext>
            </a:extLst>
          </p:cNvPr>
          <p:cNvSpPr>
            <a:spLocks noGrp="1"/>
          </p:cNvSpPr>
          <p:nvPr>
            <p:ph type="sldNum" sz="quarter" idx="5"/>
          </p:nvPr>
        </p:nvSpPr>
        <p:spPr/>
        <p:txBody>
          <a:bodyPr/>
          <a:lstStyle/>
          <a:p>
            <a:fld id="{AA799BBE-B871-48D7-983C-C0B1D7156DCD}" type="slidenum">
              <a:rPr lang="en-GB" smtClean="0"/>
              <a:t>17</a:t>
            </a:fld>
            <a:endParaRPr lang="en-GB"/>
          </a:p>
        </p:txBody>
      </p:sp>
    </p:spTree>
    <p:extLst>
      <p:ext uri="{BB962C8B-B14F-4D97-AF65-F5344CB8AC3E}">
        <p14:creationId xmlns:p14="http://schemas.microsoft.com/office/powerpoint/2010/main" val="5767545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17A6D-29E3-0419-2B28-8B5D63C0F4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C25F8C-236E-6786-5778-ED97A1D6F3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0DCC40-0939-E383-2B25-03AF4187AE67}"/>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2795ECF9-6002-B053-83D1-C3EF1C0A934D}"/>
              </a:ext>
            </a:extLst>
          </p:cNvPr>
          <p:cNvSpPr>
            <a:spLocks noGrp="1"/>
          </p:cNvSpPr>
          <p:nvPr>
            <p:ph type="sldNum" sz="quarter" idx="5"/>
          </p:nvPr>
        </p:nvSpPr>
        <p:spPr/>
        <p:txBody>
          <a:bodyPr/>
          <a:lstStyle/>
          <a:p>
            <a:fld id="{AA799BBE-B871-48D7-983C-C0B1D7156DCD}" type="slidenum">
              <a:rPr lang="en-GB" smtClean="0"/>
              <a:t>18</a:t>
            </a:fld>
            <a:endParaRPr lang="en-GB"/>
          </a:p>
        </p:txBody>
      </p:sp>
    </p:spTree>
    <p:extLst>
      <p:ext uri="{BB962C8B-B14F-4D97-AF65-F5344CB8AC3E}">
        <p14:creationId xmlns:p14="http://schemas.microsoft.com/office/powerpoint/2010/main" val="10938450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6DB82-4128-3E51-096E-7A9CD892F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1D3690-5C1D-A47B-1E70-BA5111C18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A6BC94-77A6-6F55-262E-1007D2C980A9}"/>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349FC76C-32F9-B350-9625-401A3B6C9694}"/>
              </a:ext>
            </a:extLst>
          </p:cNvPr>
          <p:cNvSpPr>
            <a:spLocks noGrp="1"/>
          </p:cNvSpPr>
          <p:nvPr>
            <p:ph type="sldNum" sz="quarter" idx="5"/>
          </p:nvPr>
        </p:nvSpPr>
        <p:spPr/>
        <p:txBody>
          <a:bodyPr/>
          <a:lstStyle/>
          <a:p>
            <a:fld id="{AA799BBE-B871-48D7-983C-C0B1D7156DCD}" type="slidenum">
              <a:rPr lang="en-GB" smtClean="0"/>
              <a:t>19</a:t>
            </a:fld>
            <a:endParaRPr lang="en-GB"/>
          </a:p>
        </p:txBody>
      </p:sp>
    </p:spTree>
    <p:extLst>
      <p:ext uri="{BB962C8B-B14F-4D97-AF65-F5344CB8AC3E}">
        <p14:creationId xmlns:p14="http://schemas.microsoft.com/office/powerpoint/2010/main" val="466917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C83FD-AB66-D397-A4CC-0B84C490CA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E62BA5-4080-7594-E645-3CA3F739B6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CA4F75-7383-C8A9-92B4-ABD25103D91F}"/>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578EF938-EA1E-61DF-EA92-EF2FDEB540D1}"/>
              </a:ext>
            </a:extLst>
          </p:cNvPr>
          <p:cNvSpPr>
            <a:spLocks noGrp="1"/>
          </p:cNvSpPr>
          <p:nvPr>
            <p:ph type="sldNum" sz="quarter" idx="5"/>
          </p:nvPr>
        </p:nvSpPr>
        <p:spPr/>
        <p:txBody>
          <a:bodyPr/>
          <a:lstStyle/>
          <a:p>
            <a:fld id="{AA799BBE-B871-48D7-983C-C0B1D7156DCD}" type="slidenum">
              <a:rPr lang="en-GB" smtClean="0"/>
              <a:t>2</a:t>
            </a:fld>
            <a:endParaRPr lang="en-GB"/>
          </a:p>
        </p:txBody>
      </p:sp>
    </p:spTree>
    <p:extLst>
      <p:ext uri="{BB962C8B-B14F-4D97-AF65-F5344CB8AC3E}">
        <p14:creationId xmlns:p14="http://schemas.microsoft.com/office/powerpoint/2010/main" val="2724290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72539-483F-65D3-A1D2-1C7297DA05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0A3320-7BF3-EB2F-491A-D5A891D62F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92EBA4-9371-1E13-7E4A-1F662234F2CC}"/>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FB498244-4298-D147-558B-3129FEB82B67}"/>
              </a:ext>
            </a:extLst>
          </p:cNvPr>
          <p:cNvSpPr>
            <a:spLocks noGrp="1"/>
          </p:cNvSpPr>
          <p:nvPr>
            <p:ph type="sldNum" sz="quarter" idx="5"/>
          </p:nvPr>
        </p:nvSpPr>
        <p:spPr/>
        <p:txBody>
          <a:bodyPr/>
          <a:lstStyle/>
          <a:p>
            <a:fld id="{AA799BBE-B871-48D7-983C-C0B1D7156DCD}" type="slidenum">
              <a:rPr lang="en-GB" smtClean="0"/>
              <a:t>20</a:t>
            </a:fld>
            <a:endParaRPr lang="en-GB"/>
          </a:p>
        </p:txBody>
      </p:sp>
    </p:spTree>
    <p:extLst>
      <p:ext uri="{BB962C8B-B14F-4D97-AF65-F5344CB8AC3E}">
        <p14:creationId xmlns:p14="http://schemas.microsoft.com/office/powerpoint/2010/main" val="36724422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4CD25-95A5-FDB8-AF9F-83C1F103BC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5B5AA4-3634-0DE4-5014-1992C7649C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69DCB1-B4F8-ED79-6250-9319AAB02A1D}"/>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76F65ACE-B9DE-9DF4-020F-F102B460FC8C}"/>
              </a:ext>
            </a:extLst>
          </p:cNvPr>
          <p:cNvSpPr>
            <a:spLocks noGrp="1"/>
          </p:cNvSpPr>
          <p:nvPr>
            <p:ph type="sldNum" sz="quarter" idx="5"/>
          </p:nvPr>
        </p:nvSpPr>
        <p:spPr/>
        <p:txBody>
          <a:bodyPr/>
          <a:lstStyle/>
          <a:p>
            <a:fld id="{AA799BBE-B871-48D7-983C-C0B1D7156DCD}" type="slidenum">
              <a:rPr lang="en-GB" smtClean="0"/>
              <a:t>21</a:t>
            </a:fld>
            <a:endParaRPr lang="en-GB"/>
          </a:p>
        </p:txBody>
      </p:sp>
    </p:spTree>
    <p:extLst>
      <p:ext uri="{BB962C8B-B14F-4D97-AF65-F5344CB8AC3E}">
        <p14:creationId xmlns:p14="http://schemas.microsoft.com/office/powerpoint/2010/main" val="2088218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29C95-BA17-D530-1E89-4621B75FE5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3E8DEF-9596-506D-00C5-F93045EE8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62C560-7B1C-5B1D-9CE9-44511870D795}"/>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08217CC2-274A-F4DD-31D6-4B697DA737ED}"/>
              </a:ext>
            </a:extLst>
          </p:cNvPr>
          <p:cNvSpPr>
            <a:spLocks noGrp="1"/>
          </p:cNvSpPr>
          <p:nvPr>
            <p:ph type="sldNum" sz="quarter" idx="5"/>
          </p:nvPr>
        </p:nvSpPr>
        <p:spPr/>
        <p:txBody>
          <a:bodyPr/>
          <a:lstStyle/>
          <a:p>
            <a:fld id="{AA799BBE-B871-48D7-983C-C0B1D7156DCD}" type="slidenum">
              <a:rPr lang="en-GB" smtClean="0"/>
              <a:t>3</a:t>
            </a:fld>
            <a:endParaRPr lang="en-GB"/>
          </a:p>
        </p:txBody>
      </p:sp>
    </p:spTree>
    <p:extLst>
      <p:ext uri="{BB962C8B-B14F-4D97-AF65-F5344CB8AC3E}">
        <p14:creationId xmlns:p14="http://schemas.microsoft.com/office/powerpoint/2010/main" val="709395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FD209-BECA-D257-E499-3C31C6659C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671F5E-9CBA-35CE-78EF-4496371B8E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E31667-7D1B-088C-4405-C9CE62B3753E}"/>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57EC8295-3570-2EDC-3A0C-7E4B4886551E}"/>
              </a:ext>
            </a:extLst>
          </p:cNvPr>
          <p:cNvSpPr>
            <a:spLocks noGrp="1"/>
          </p:cNvSpPr>
          <p:nvPr>
            <p:ph type="sldNum" sz="quarter" idx="5"/>
          </p:nvPr>
        </p:nvSpPr>
        <p:spPr/>
        <p:txBody>
          <a:bodyPr/>
          <a:lstStyle/>
          <a:p>
            <a:fld id="{AA799BBE-B871-48D7-983C-C0B1D7156DCD}" type="slidenum">
              <a:rPr lang="en-GB" smtClean="0"/>
              <a:t>4</a:t>
            </a:fld>
            <a:endParaRPr lang="en-GB"/>
          </a:p>
        </p:txBody>
      </p:sp>
    </p:spTree>
    <p:extLst>
      <p:ext uri="{BB962C8B-B14F-4D97-AF65-F5344CB8AC3E}">
        <p14:creationId xmlns:p14="http://schemas.microsoft.com/office/powerpoint/2010/main" val="1744463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D559D-EBB8-78D8-EC57-D9262471F0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0E9273-A3AE-76D7-245B-B7B16A5668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1C5560-7689-3A74-D17B-19AEEDDB9292}"/>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94DC8DF2-13AC-3D15-A0F6-9B68CF4CBEDF}"/>
              </a:ext>
            </a:extLst>
          </p:cNvPr>
          <p:cNvSpPr>
            <a:spLocks noGrp="1"/>
          </p:cNvSpPr>
          <p:nvPr>
            <p:ph type="sldNum" sz="quarter" idx="5"/>
          </p:nvPr>
        </p:nvSpPr>
        <p:spPr/>
        <p:txBody>
          <a:bodyPr/>
          <a:lstStyle/>
          <a:p>
            <a:fld id="{AA799BBE-B871-48D7-983C-C0B1D7156DCD}" type="slidenum">
              <a:rPr lang="en-GB" smtClean="0"/>
              <a:t>5</a:t>
            </a:fld>
            <a:endParaRPr lang="en-GB"/>
          </a:p>
        </p:txBody>
      </p:sp>
    </p:spTree>
    <p:extLst>
      <p:ext uri="{BB962C8B-B14F-4D97-AF65-F5344CB8AC3E}">
        <p14:creationId xmlns:p14="http://schemas.microsoft.com/office/powerpoint/2010/main" val="15584059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0D0AE-A108-D29F-58DF-F7C4E7E29E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D652A7-C764-66AF-16FC-EF2E4BFF9C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8F64C7-D73A-2505-4088-549A327E8019}"/>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A2BFC340-FA2A-B9FF-783A-D8E353D9CFCE}"/>
              </a:ext>
            </a:extLst>
          </p:cNvPr>
          <p:cNvSpPr>
            <a:spLocks noGrp="1"/>
          </p:cNvSpPr>
          <p:nvPr>
            <p:ph type="sldNum" sz="quarter" idx="5"/>
          </p:nvPr>
        </p:nvSpPr>
        <p:spPr/>
        <p:txBody>
          <a:bodyPr/>
          <a:lstStyle/>
          <a:p>
            <a:fld id="{AA799BBE-B871-48D7-983C-C0B1D7156DCD}" type="slidenum">
              <a:rPr lang="en-GB" smtClean="0"/>
              <a:t>6</a:t>
            </a:fld>
            <a:endParaRPr lang="en-GB"/>
          </a:p>
        </p:txBody>
      </p:sp>
    </p:spTree>
    <p:extLst>
      <p:ext uri="{BB962C8B-B14F-4D97-AF65-F5344CB8AC3E}">
        <p14:creationId xmlns:p14="http://schemas.microsoft.com/office/powerpoint/2010/main" val="1659457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E2346-CB97-EB9E-B249-80290F38E5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35324C-5559-546D-F6E8-D5CEC1AAC4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2EA7F0-A917-1B01-13BA-0FE5AF736F00}"/>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53FA23C3-385C-07DD-697B-874A5A67306E}"/>
              </a:ext>
            </a:extLst>
          </p:cNvPr>
          <p:cNvSpPr>
            <a:spLocks noGrp="1"/>
          </p:cNvSpPr>
          <p:nvPr>
            <p:ph type="sldNum" sz="quarter" idx="5"/>
          </p:nvPr>
        </p:nvSpPr>
        <p:spPr/>
        <p:txBody>
          <a:bodyPr/>
          <a:lstStyle/>
          <a:p>
            <a:fld id="{AA799BBE-B871-48D7-983C-C0B1D7156DCD}" type="slidenum">
              <a:rPr lang="en-GB" smtClean="0"/>
              <a:t>7</a:t>
            </a:fld>
            <a:endParaRPr lang="en-GB"/>
          </a:p>
        </p:txBody>
      </p:sp>
    </p:spTree>
    <p:extLst>
      <p:ext uri="{BB962C8B-B14F-4D97-AF65-F5344CB8AC3E}">
        <p14:creationId xmlns:p14="http://schemas.microsoft.com/office/powerpoint/2010/main" val="24833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7FE94-F23D-25E1-5D55-9F1EA18A62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C31F96-E923-5DFD-AD42-644B33D87B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C1F0DB-63E1-DDF1-0367-238105C18624}"/>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CEDBA61A-F1E3-E462-59E3-C263F8289C4F}"/>
              </a:ext>
            </a:extLst>
          </p:cNvPr>
          <p:cNvSpPr>
            <a:spLocks noGrp="1"/>
          </p:cNvSpPr>
          <p:nvPr>
            <p:ph type="sldNum" sz="quarter" idx="5"/>
          </p:nvPr>
        </p:nvSpPr>
        <p:spPr/>
        <p:txBody>
          <a:bodyPr/>
          <a:lstStyle/>
          <a:p>
            <a:fld id="{AA799BBE-B871-48D7-983C-C0B1D7156DCD}" type="slidenum">
              <a:rPr lang="en-GB" smtClean="0"/>
              <a:t>8</a:t>
            </a:fld>
            <a:endParaRPr lang="en-GB"/>
          </a:p>
        </p:txBody>
      </p:sp>
    </p:spTree>
    <p:extLst>
      <p:ext uri="{BB962C8B-B14F-4D97-AF65-F5344CB8AC3E}">
        <p14:creationId xmlns:p14="http://schemas.microsoft.com/office/powerpoint/2010/main" val="2594093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48AE9-67A6-27C2-95AD-012E9F3E42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0F8006-64E6-62CF-8C6A-D802858EBF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1B6FC0-C9E2-4A71-857B-C96CFA18898B}"/>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56360F24-A2AB-778D-F09E-574A2027F202}"/>
              </a:ext>
            </a:extLst>
          </p:cNvPr>
          <p:cNvSpPr>
            <a:spLocks noGrp="1"/>
          </p:cNvSpPr>
          <p:nvPr>
            <p:ph type="sldNum" sz="quarter" idx="5"/>
          </p:nvPr>
        </p:nvSpPr>
        <p:spPr/>
        <p:txBody>
          <a:bodyPr/>
          <a:lstStyle/>
          <a:p>
            <a:fld id="{AA799BBE-B871-48D7-983C-C0B1D7156DCD}" type="slidenum">
              <a:rPr lang="en-GB" smtClean="0"/>
              <a:t>9</a:t>
            </a:fld>
            <a:endParaRPr lang="en-GB"/>
          </a:p>
        </p:txBody>
      </p:sp>
    </p:spTree>
    <p:extLst>
      <p:ext uri="{BB962C8B-B14F-4D97-AF65-F5344CB8AC3E}">
        <p14:creationId xmlns:p14="http://schemas.microsoft.com/office/powerpoint/2010/main" val="9748469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Title at the top">
    <p:bg>
      <p:bgPr>
        <a:solidFill>
          <a:srgbClr val="EEE8E8"/>
        </a:solidFill>
        <a:effectLst/>
      </p:bgPr>
    </p:bg>
    <p:spTree>
      <p:nvGrpSpPr>
        <p:cNvPr id="1" name=""/>
        <p:cNvGrpSpPr/>
        <p:nvPr/>
      </p:nvGrpSpPr>
      <p:grpSpPr>
        <a:xfrm>
          <a:off x="0" y="0"/>
          <a:ext cx="0" cy="0"/>
          <a:chOff x="0" y="0"/>
          <a:chExt cx="0" cy="0"/>
        </a:xfrm>
      </p:grpSpPr>
      <p:sp>
        <p:nvSpPr>
          <p:cNvPr id="10" name="Black75"/>
          <p:cNvSpPr/>
          <p:nvPr userDrawn="1"/>
        </p:nvSpPr>
        <p:spPr>
          <a:xfrm>
            <a:off x="0" y="756000"/>
            <a:ext cx="9144000" cy="1080000"/>
          </a:xfrm>
          <a:prstGeom prst="rect">
            <a:avLst/>
          </a:prstGeom>
          <a:solidFill>
            <a:schemeClr val="tx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hasCustomPrompt="1"/>
          </p:nvPr>
        </p:nvSpPr>
        <p:spPr>
          <a:xfrm>
            <a:off x="-1" y="756049"/>
            <a:ext cx="9143999" cy="792000"/>
          </a:xfrm>
          <a:solidFill>
            <a:schemeClr val="tx2">
              <a:alpha val="50000"/>
            </a:schemeClr>
          </a:solidFill>
        </p:spPr>
        <p:txBody>
          <a:bodyPr lIns="756000" rIns="1962000" anchor="ctr"/>
          <a:lstStyle>
            <a:lvl1pPr algn="l">
              <a:lnSpc>
                <a:spcPts val="2300"/>
              </a:lnSpc>
              <a:defRPr sz="2200" baseline="0">
                <a:solidFill>
                  <a:schemeClr val="bg1"/>
                </a:solidFill>
              </a:defRPr>
            </a:lvl1pPr>
          </a:lstStyle>
          <a:p>
            <a:r>
              <a:rPr lang="en-GB" dirty="0"/>
              <a:t>Example of a title at the top</a:t>
            </a:r>
          </a:p>
        </p:txBody>
      </p:sp>
      <p:sp>
        <p:nvSpPr>
          <p:cNvPr id="3" name="Subtitle 2"/>
          <p:cNvSpPr>
            <a:spLocks noGrp="1"/>
          </p:cNvSpPr>
          <p:nvPr>
            <p:ph type="subTitle" idx="1" hasCustomPrompt="1"/>
          </p:nvPr>
        </p:nvSpPr>
        <p:spPr>
          <a:xfrm>
            <a:off x="-1" y="1548000"/>
            <a:ext cx="9143999" cy="288000"/>
          </a:xfrm>
          <a:solidFill>
            <a:schemeClr val="tx2">
              <a:alpha val="50000"/>
            </a:schemeClr>
          </a:solidFill>
          <a:ln>
            <a:noFill/>
          </a:ln>
        </p:spPr>
        <p:txBody>
          <a:bodyPr wrap="none" lIns="756000" tIns="18000" rIns="1962000"/>
          <a:lstStyle>
            <a:lvl1pPr marL="0" indent="0" algn="l">
              <a:buNone/>
              <a:defRPr sz="1000" b="1"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SUBTITLE OR DATE</a:t>
            </a:r>
          </a:p>
        </p:txBody>
      </p:sp>
      <p:pic>
        <p:nvPicPr>
          <p:cNvPr id="7" name="Picture 2">
            <a:extLst>
              <a:ext uri="{FF2B5EF4-FFF2-40B4-BE49-F238E27FC236}">
                <a16:creationId xmlns:a16="http://schemas.microsoft.com/office/drawing/2014/main" id="{521D38FC-6D70-0146-84E1-32B3F0A2D642}"/>
              </a:ext>
            </a:extLst>
          </p:cNvPr>
          <p:cNvPicPr>
            <a:picLocks noChangeAspect="1"/>
          </p:cNvPicPr>
          <p:nvPr userDrawn="1"/>
        </p:nvPicPr>
        <p:blipFill>
          <a:blip r:embed="rId2"/>
          <a:stretch>
            <a:fillRect/>
          </a:stretch>
        </p:blipFill>
        <p:spPr>
          <a:xfrm>
            <a:off x="7340600" y="4568825"/>
            <a:ext cx="1803400" cy="574675"/>
          </a:xfrm>
          <a:prstGeom prst="rect">
            <a:avLst/>
          </a:prstGeom>
        </p:spPr>
      </p:pic>
      <p:sp>
        <p:nvSpPr>
          <p:cNvPr id="9" name="Tijdelijke aanduiding voor tekst 8"/>
          <p:cNvSpPr>
            <a:spLocks noGrp="1"/>
          </p:cNvSpPr>
          <p:nvPr>
            <p:ph type="body" sz="quarter" idx="13" hasCustomPrompt="1"/>
          </p:nvPr>
        </p:nvSpPr>
        <p:spPr>
          <a:xfrm>
            <a:off x="0" y="3990975"/>
            <a:ext cx="9143999" cy="576263"/>
          </a:xfrm>
          <a:solidFill>
            <a:srgbClr val="000000">
              <a:alpha val="25000"/>
            </a:srgbClr>
          </a:solidFill>
          <a:ln>
            <a:noFill/>
          </a:ln>
        </p:spPr>
        <p:txBody>
          <a:bodyPr lIns="756000" anchor="ctr" anchorCtr="0"/>
          <a:lstStyle>
            <a:lvl1pPr>
              <a:defRPr sz="1100" b="1">
                <a:solidFill>
                  <a:schemeClr val="bg1"/>
                </a:solidFill>
              </a:defRPr>
            </a:lvl1pPr>
          </a:lstStyle>
          <a:p>
            <a:pPr lvl="0"/>
            <a:r>
              <a:rPr lang="en-GB" dirty="0"/>
              <a:t>Name, Function</a:t>
            </a:r>
          </a:p>
        </p:txBody>
      </p:sp>
      <p:sp>
        <p:nvSpPr>
          <p:cNvPr id="11" name="Tijdelijke aanduiding voor tekst 8"/>
          <p:cNvSpPr>
            <a:spLocks noGrp="1"/>
          </p:cNvSpPr>
          <p:nvPr>
            <p:ph type="body" sz="quarter" idx="14" hasCustomPrompt="1"/>
          </p:nvPr>
        </p:nvSpPr>
        <p:spPr>
          <a:xfrm>
            <a:off x="-6667" y="4567237"/>
            <a:ext cx="7347267" cy="576263"/>
          </a:xfrm>
          <a:solidFill>
            <a:srgbClr val="FFFFFF"/>
          </a:solidFill>
          <a:ln>
            <a:noFill/>
          </a:ln>
        </p:spPr>
        <p:txBody>
          <a:bodyPr lIns="756000" anchor="ctr" anchorCtr="0"/>
          <a:lstStyle>
            <a:lvl1pPr>
              <a:defRPr sz="1100" b="0" baseline="0">
                <a:solidFill>
                  <a:schemeClr val="tx1"/>
                </a:solidFill>
              </a:defRPr>
            </a:lvl1pPr>
          </a:lstStyle>
          <a:p>
            <a:pPr lvl="0"/>
            <a:r>
              <a:rPr lang="en-GB" dirty="0"/>
              <a:t>Department, Sub department or Capacity Group</a:t>
            </a:r>
          </a:p>
        </p:txBody>
      </p:sp>
    </p:spTree>
    <p:extLst>
      <p:ext uri="{BB962C8B-B14F-4D97-AF65-F5344CB8AC3E}">
        <p14:creationId xmlns:p14="http://schemas.microsoft.com/office/powerpoint/2010/main" val="164422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2 image - 1/2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723518" y="586800"/>
            <a:ext cx="3600000" cy="732238"/>
          </a:xfrm>
        </p:spPr>
        <p:txBody>
          <a:bodyPr/>
          <a:lstStyle>
            <a:lvl1pPr>
              <a:lnSpc>
                <a:spcPct val="100000"/>
              </a:lnSpc>
              <a:defRPr sz="1950" b="0" baseline="0"/>
            </a:lvl1pPr>
          </a:lstStyle>
          <a:p>
            <a:r>
              <a:rPr lang="en-GB" dirty="0"/>
              <a:t>This is an example of 19,5 </a:t>
            </a:r>
            <a:r>
              <a:rPr lang="en-GB" dirty="0" err="1"/>
              <a:t>pt</a:t>
            </a:r>
            <a:r>
              <a:rPr lang="en-GB" dirty="0"/>
              <a:t> text with single line spacing</a:t>
            </a:r>
          </a:p>
        </p:txBody>
      </p:sp>
      <p:sp>
        <p:nvSpPr>
          <p:cNvPr id="3" name="Content Placeholder 2"/>
          <p:cNvSpPr>
            <a:spLocks noGrp="1"/>
          </p:cNvSpPr>
          <p:nvPr>
            <p:ph sz="half" idx="1" hasCustomPrompt="1"/>
          </p:nvPr>
        </p:nvSpPr>
        <p:spPr>
          <a:xfrm>
            <a:off x="4720343" y="1295401"/>
            <a:ext cx="3598863" cy="2933700"/>
          </a:xfrm>
        </p:spPr>
        <p:txBody>
          <a:bodyPr/>
          <a:lstStyle>
            <a:lvl1pPr>
              <a:defRPr/>
            </a:lvl1pPr>
          </a:lstStyle>
          <a:p>
            <a:pPr lvl="0"/>
            <a:r>
              <a:rPr lang="en-GB" dirty="0"/>
              <a:t>Click to enter text</a:t>
            </a:r>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5" name="Date Placeholder 4"/>
          <p:cNvSpPr>
            <a:spLocks noGrp="1"/>
          </p:cNvSpPr>
          <p:nvPr>
            <p:ph type="dt" sz="half" idx="10"/>
          </p:nvPr>
        </p:nvSpPr>
        <p:spPr>
          <a:xfrm>
            <a:off x="628650" y="4767263"/>
            <a:ext cx="2057400" cy="273844"/>
          </a:xfrm>
          <a:prstGeom prst="rect">
            <a:avLst/>
          </a:prstGeom>
        </p:spPr>
        <p:txBody>
          <a:bodyPr/>
          <a:lstStyle/>
          <a:p>
            <a:endParaRPr lang="en-GB" dirty="0"/>
          </a:p>
        </p:txBody>
      </p:sp>
      <p:sp>
        <p:nvSpPr>
          <p:cNvPr id="6" name="Footer Placeholder 5"/>
          <p:cNvSpPr>
            <a:spLocks noGrp="1"/>
          </p:cNvSpPr>
          <p:nvPr>
            <p:ph type="ftr" sz="quarter" idx="11"/>
          </p:nvPr>
        </p:nvSpPr>
        <p:spPr/>
        <p:txBody>
          <a:bodyPr/>
          <a:lstStyle/>
          <a:p>
            <a:r>
              <a:rPr lang="en-US"/>
              <a:t>32nd International Input-Output Association Conference, 22-26 June, Sevilla</a:t>
            </a:r>
            <a:endParaRPr lang="en-GB" dirty="0"/>
          </a:p>
        </p:txBody>
      </p:sp>
      <p:sp>
        <p:nvSpPr>
          <p:cNvPr id="7" name="Slide Number Placeholder 6"/>
          <p:cNvSpPr>
            <a:spLocks noGrp="1"/>
          </p:cNvSpPr>
          <p:nvPr>
            <p:ph type="sldNum" sz="quarter" idx="12"/>
          </p:nvPr>
        </p:nvSpPr>
        <p:spPr/>
        <p:txBody>
          <a:bodyPr/>
          <a:lstStyle/>
          <a:p>
            <a:fld id="{C194BDB0-F4EA-4DD6-8281-CCE2440D0CE0}" type="slidenum">
              <a:rPr lang="en-GB" smtClean="0"/>
              <a:t>‹#›</a:t>
            </a:fld>
            <a:endParaRPr lang="en-GB" dirty="0"/>
          </a:p>
        </p:txBody>
      </p:sp>
      <p:sp>
        <p:nvSpPr>
          <p:cNvPr id="10" name="Tijdelijke aanduiding voor afbeelding 9"/>
          <p:cNvSpPr>
            <a:spLocks noGrp="1"/>
          </p:cNvSpPr>
          <p:nvPr>
            <p:ph type="pic" sz="quarter" idx="13" hasCustomPrompt="1"/>
          </p:nvPr>
        </p:nvSpPr>
        <p:spPr>
          <a:xfrm>
            <a:off x="0" y="0"/>
            <a:ext cx="4354513" cy="4567238"/>
          </a:xfrm>
        </p:spPr>
        <p:txBody>
          <a:bodyPr/>
          <a:lstStyle>
            <a:lvl1pPr marL="0" marR="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Click to insert image</a:t>
            </a:r>
          </a:p>
        </p:txBody>
      </p:sp>
    </p:spTree>
    <p:extLst>
      <p:ext uri="{BB962C8B-B14F-4D97-AF65-F5344CB8AC3E}">
        <p14:creationId xmlns:p14="http://schemas.microsoft.com/office/powerpoint/2010/main" val="1887270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 image - 2/3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94405" y="586800"/>
            <a:ext cx="4820920" cy="732238"/>
          </a:xfrm>
        </p:spPr>
        <p:txBody>
          <a:bodyPr/>
          <a:lstStyle>
            <a:lvl1pPr>
              <a:lnSpc>
                <a:spcPct val="100000"/>
              </a:lnSpc>
              <a:defRPr sz="1950" b="0" baseline="0"/>
            </a:lvl1pPr>
          </a:lstStyle>
          <a:p>
            <a:r>
              <a:rPr lang="en-GB" dirty="0"/>
              <a:t>This is an example of 19,5 </a:t>
            </a:r>
            <a:r>
              <a:rPr lang="en-GB" dirty="0" err="1"/>
              <a:t>pt</a:t>
            </a:r>
            <a:r>
              <a:rPr lang="en-GB" dirty="0"/>
              <a:t> text with single line spacing</a:t>
            </a:r>
          </a:p>
        </p:txBody>
      </p:sp>
      <p:sp>
        <p:nvSpPr>
          <p:cNvPr id="3" name="Content Placeholder 2"/>
          <p:cNvSpPr>
            <a:spLocks noGrp="1"/>
          </p:cNvSpPr>
          <p:nvPr>
            <p:ph sz="half" idx="1" hasCustomPrompt="1"/>
          </p:nvPr>
        </p:nvSpPr>
        <p:spPr>
          <a:xfrm>
            <a:off x="3491230" y="1295401"/>
            <a:ext cx="4824095" cy="2933700"/>
          </a:xfrm>
        </p:spPr>
        <p:txBody>
          <a:bodyPr/>
          <a:lstStyle>
            <a:lvl1pPr>
              <a:defRPr baseline="0"/>
            </a:lvl1pPr>
          </a:lstStyle>
          <a:p>
            <a:pPr lvl="0"/>
            <a:r>
              <a:rPr lang="en-GB" dirty="0"/>
              <a:t>Click to enter text</a:t>
            </a:r>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5" name="Date Placeholder 4"/>
          <p:cNvSpPr>
            <a:spLocks noGrp="1"/>
          </p:cNvSpPr>
          <p:nvPr>
            <p:ph type="dt" sz="half" idx="10"/>
          </p:nvPr>
        </p:nvSpPr>
        <p:spPr>
          <a:xfrm>
            <a:off x="628650" y="4767263"/>
            <a:ext cx="2057400" cy="273844"/>
          </a:xfrm>
          <a:prstGeom prst="rect">
            <a:avLst/>
          </a:prstGeom>
        </p:spPr>
        <p:txBody>
          <a:bodyPr/>
          <a:lstStyle/>
          <a:p>
            <a:endParaRPr lang="en-GB" dirty="0"/>
          </a:p>
        </p:txBody>
      </p:sp>
      <p:sp>
        <p:nvSpPr>
          <p:cNvPr id="6" name="Footer Placeholder 5"/>
          <p:cNvSpPr>
            <a:spLocks noGrp="1"/>
          </p:cNvSpPr>
          <p:nvPr>
            <p:ph type="ftr" sz="quarter" idx="11"/>
          </p:nvPr>
        </p:nvSpPr>
        <p:spPr/>
        <p:txBody>
          <a:bodyPr/>
          <a:lstStyle/>
          <a:p>
            <a:r>
              <a:rPr lang="en-US"/>
              <a:t>32nd International Input-Output Association Conference, 22-26 June, Sevilla</a:t>
            </a:r>
            <a:endParaRPr lang="en-GB" dirty="0"/>
          </a:p>
        </p:txBody>
      </p:sp>
      <p:sp>
        <p:nvSpPr>
          <p:cNvPr id="7" name="Slide Number Placeholder 6"/>
          <p:cNvSpPr>
            <a:spLocks noGrp="1"/>
          </p:cNvSpPr>
          <p:nvPr>
            <p:ph type="sldNum" sz="quarter" idx="12"/>
          </p:nvPr>
        </p:nvSpPr>
        <p:spPr/>
        <p:txBody>
          <a:bodyPr/>
          <a:lstStyle/>
          <a:p>
            <a:fld id="{C194BDB0-F4EA-4DD6-8281-CCE2440D0CE0}" type="slidenum">
              <a:rPr lang="en-GB" smtClean="0"/>
              <a:t>‹#›</a:t>
            </a:fld>
            <a:endParaRPr lang="en-GB" dirty="0"/>
          </a:p>
        </p:txBody>
      </p:sp>
      <p:sp>
        <p:nvSpPr>
          <p:cNvPr id="10" name="Tijdelijke aanduiding voor afbeelding 9"/>
          <p:cNvSpPr>
            <a:spLocks noGrp="1"/>
          </p:cNvSpPr>
          <p:nvPr>
            <p:ph type="pic" sz="quarter" idx="13" hasCustomPrompt="1"/>
          </p:nvPr>
        </p:nvSpPr>
        <p:spPr>
          <a:xfrm>
            <a:off x="0" y="0"/>
            <a:ext cx="3022600" cy="4567238"/>
          </a:xfrm>
        </p:spPr>
        <p:txBody>
          <a:bodyPr/>
          <a:lstStyle/>
          <a:p>
            <a:r>
              <a:rPr lang="en-GB" dirty="0"/>
              <a:t>Click to insert image</a:t>
            </a:r>
          </a:p>
        </p:txBody>
      </p:sp>
    </p:spTree>
    <p:extLst>
      <p:ext uri="{BB962C8B-B14F-4D97-AF65-F5344CB8AC3E}">
        <p14:creationId xmlns:p14="http://schemas.microsoft.com/office/powerpoint/2010/main" val="681225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ing + full screen dark image">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8825" y="518400"/>
            <a:ext cx="7556500" cy="733827"/>
          </a:xfrm>
        </p:spPr>
        <p:txBody>
          <a:bodyPr/>
          <a:lstStyle>
            <a:lvl1pPr>
              <a:defRPr baseline="0">
                <a:solidFill>
                  <a:schemeClr val="bg1"/>
                </a:solidFill>
              </a:defRPr>
            </a:lvl1pPr>
          </a:lstStyle>
          <a:p>
            <a:r>
              <a:rPr lang="en-GB" dirty="0"/>
              <a:t>This is an example of a white headline on a full screen, dark image</a:t>
            </a:r>
          </a:p>
        </p:txBody>
      </p:sp>
      <p:sp>
        <p:nvSpPr>
          <p:cNvPr id="4" name="Date Placeholder 3"/>
          <p:cNvSpPr>
            <a:spLocks noGrp="1"/>
          </p:cNvSpPr>
          <p:nvPr>
            <p:ph type="dt" sz="half" idx="10"/>
          </p:nvPr>
        </p:nvSpPr>
        <p:spPr>
          <a:xfrm>
            <a:off x="628650" y="4767263"/>
            <a:ext cx="2057400" cy="273844"/>
          </a:xfrm>
          <a:prstGeom prst="rect">
            <a:avLst/>
          </a:prstGeom>
        </p:spPr>
        <p:txBody>
          <a:bodyPr/>
          <a:lstStyle/>
          <a:p>
            <a:endParaRPr lang="en-GB" dirty="0"/>
          </a:p>
        </p:txBody>
      </p:sp>
      <p:sp>
        <p:nvSpPr>
          <p:cNvPr id="5" name="Footer Placeholder 4"/>
          <p:cNvSpPr>
            <a:spLocks noGrp="1"/>
          </p:cNvSpPr>
          <p:nvPr>
            <p:ph type="ftr" sz="quarter" idx="11"/>
          </p:nvPr>
        </p:nvSpPr>
        <p:spPr/>
        <p:txBody>
          <a:bodyPr/>
          <a:lstStyle/>
          <a:p>
            <a:r>
              <a:rPr lang="en-US"/>
              <a:t>32nd International Input-Output Association Conference, 22-26 June, Sevilla</a:t>
            </a:r>
            <a:endParaRPr lang="en-GB" dirty="0"/>
          </a:p>
        </p:txBody>
      </p:sp>
      <p:sp>
        <p:nvSpPr>
          <p:cNvPr id="6" name="Slide Number Placeholder 5"/>
          <p:cNvSpPr>
            <a:spLocks noGrp="1"/>
          </p:cNvSpPr>
          <p:nvPr>
            <p:ph type="sldNum" sz="quarter" idx="12"/>
          </p:nvPr>
        </p:nvSpPr>
        <p:spPr/>
        <p:txBody>
          <a:bodyPr/>
          <a:lstStyle/>
          <a:p>
            <a:fld id="{C194BDB0-F4EA-4DD6-8281-CCE2440D0CE0}" type="slidenum">
              <a:rPr lang="en-GB" smtClean="0"/>
              <a:t>‹#›</a:t>
            </a:fld>
            <a:endParaRPr lang="en-GB" dirty="0"/>
          </a:p>
        </p:txBody>
      </p:sp>
    </p:spTree>
    <p:extLst>
      <p:ext uri="{BB962C8B-B14F-4D97-AF65-F5344CB8AC3E}">
        <p14:creationId xmlns:p14="http://schemas.microsoft.com/office/powerpoint/2010/main" val="770151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ing + full screen light image">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8825" y="518400"/>
            <a:ext cx="7556500" cy="733827"/>
          </a:xfrm>
        </p:spPr>
        <p:txBody>
          <a:bodyPr/>
          <a:lstStyle>
            <a:lvl1pPr>
              <a:defRPr baseline="0">
                <a:solidFill>
                  <a:schemeClr val="tx1"/>
                </a:solidFill>
              </a:defRPr>
            </a:lvl1pPr>
          </a:lstStyle>
          <a:p>
            <a:r>
              <a:rPr lang="en-GB" dirty="0"/>
              <a:t>This is an example of a black headline on a full screen, light image</a:t>
            </a:r>
          </a:p>
        </p:txBody>
      </p:sp>
      <p:sp>
        <p:nvSpPr>
          <p:cNvPr id="4" name="Date Placeholder 3"/>
          <p:cNvSpPr>
            <a:spLocks noGrp="1"/>
          </p:cNvSpPr>
          <p:nvPr>
            <p:ph type="dt" sz="half" idx="10"/>
          </p:nvPr>
        </p:nvSpPr>
        <p:spPr>
          <a:xfrm>
            <a:off x="628650" y="4767263"/>
            <a:ext cx="2057400" cy="273844"/>
          </a:xfrm>
          <a:prstGeom prst="rect">
            <a:avLst/>
          </a:prstGeom>
        </p:spPr>
        <p:txBody>
          <a:bodyPr/>
          <a:lstStyle/>
          <a:p>
            <a:endParaRPr lang="en-GB" dirty="0"/>
          </a:p>
        </p:txBody>
      </p:sp>
      <p:sp>
        <p:nvSpPr>
          <p:cNvPr id="5" name="Footer Placeholder 4"/>
          <p:cNvSpPr>
            <a:spLocks noGrp="1"/>
          </p:cNvSpPr>
          <p:nvPr>
            <p:ph type="ftr" sz="quarter" idx="11"/>
          </p:nvPr>
        </p:nvSpPr>
        <p:spPr/>
        <p:txBody>
          <a:bodyPr/>
          <a:lstStyle/>
          <a:p>
            <a:r>
              <a:rPr lang="en-US"/>
              <a:t>32nd International Input-Output Association Conference, 22-26 June, Sevilla</a:t>
            </a:r>
            <a:endParaRPr lang="en-GB" dirty="0"/>
          </a:p>
        </p:txBody>
      </p:sp>
      <p:sp>
        <p:nvSpPr>
          <p:cNvPr id="6" name="Slide Number Placeholder 5"/>
          <p:cNvSpPr>
            <a:spLocks noGrp="1"/>
          </p:cNvSpPr>
          <p:nvPr>
            <p:ph type="sldNum" sz="quarter" idx="12"/>
          </p:nvPr>
        </p:nvSpPr>
        <p:spPr/>
        <p:txBody>
          <a:bodyPr/>
          <a:lstStyle/>
          <a:p>
            <a:fld id="{C194BDB0-F4EA-4DD6-8281-CCE2440D0CE0}" type="slidenum">
              <a:rPr lang="en-GB" smtClean="0"/>
              <a:t>‹#›</a:t>
            </a:fld>
            <a:endParaRPr lang="en-GB" dirty="0"/>
          </a:p>
        </p:txBody>
      </p:sp>
    </p:spTree>
    <p:extLst>
      <p:ext uri="{BB962C8B-B14F-4D97-AF65-F5344CB8AC3E}">
        <p14:creationId xmlns:p14="http://schemas.microsoft.com/office/powerpoint/2010/main" val="2696832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 backgroun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8825" y="518400"/>
            <a:ext cx="7556500" cy="733827"/>
          </a:xfrm>
        </p:spPr>
        <p:txBody>
          <a:bodyPr/>
          <a:lstStyle>
            <a:lvl1pPr>
              <a:defRPr baseline="0">
                <a:solidFill>
                  <a:schemeClr val="tx1"/>
                </a:solidFill>
              </a:defRPr>
            </a:lvl1pPr>
          </a:lstStyle>
          <a:p>
            <a:r>
              <a:rPr lang="en-GB" dirty="0"/>
              <a:t>This is an example of a black headline on a white background</a:t>
            </a:r>
          </a:p>
        </p:txBody>
      </p:sp>
      <p:sp>
        <p:nvSpPr>
          <p:cNvPr id="4" name="Date Placeholder 3"/>
          <p:cNvSpPr>
            <a:spLocks noGrp="1"/>
          </p:cNvSpPr>
          <p:nvPr>
            <p:ph type="dt" sz="half" idx="10"/>
          </p:nvPr>
        </p:nvSpPr>
        <p:spPr>
          <a:xfrm>
            <a:off x="628650" y="4767263"/>
            <a:ext cx="2057400" cy="273844"/>
          </a:xfrm>
          <a:prstGeom prst="rect">
            <a:avLst/>
          </a:prstGeom>
        </p:spPr>
        <p:txBody>
          <a:bodyPr/>
          <a:lstStyle/>
          <a:p>
            <a:endParaRPr lang="en-GB" dirty="0"/>
          </a:p>
        </p:txBody>
      </p:sp>
      <p:sp>
        <p:nvSpPr>
          <p:cNvPr id="5" name="Footer Placeholder 4"/>
          <p:cNvSpPr>
            <a:spLocks noGrp="1"/>
          </p:cNvSpPr>
          <p:nvPr>
            <p:ph type="ftr" sz="quarter" idx="11"/>
          </p:nvPr>
        </p:nvSpPr>
        <p:spPr/>
        <p:txBody>
          <a:bodyPr/>
          <a:lstStyle/>
          <a:p>
            <a:r>
              <a:rPr lang="en-US"/>
              <a:t>32nd International Input-Output Association Conference, 22-26 June, Sevilla</a:t>
            </a:r>
            <a:endParaRPr lang="en-GB" dirty="0"/>
          </a:p>
        </p:txBody>
      </p:sp>
      <p:sp>
        <p:nvSpPr>
          <p:cNvPr id="6" name="Slide Number Placeholder 5"/>
          <p:cNvSpPr>
            <a:spLocks noGrp="1"/>
          </p:cNvSpPr>
          <p:nvPr>
            <p:ph type="sldNum" sz="quarter" idx="12"/>
          </p:nvPr>
        </p:nvSpPr>
        <p:spPr/>
        <p:txBody>
          <a:bodyPr/>
          <a:lstStyle/>
          <a:p>
            <a:fld id="{C194BDB0-F4EA-4DD6-8281-CCE2440D0CE0}" type="slidenum">
              <a:rPr lang="en-GB" smtClean="0"/>
              <a:t>‹#›</a:t>
            </a:fld>
            <a:endParaRPr lang="en-GB" dirty="0"/>
          </a:p>
        </p:txBody>
      </p:sp>
      <p:cxnSp>
        <p:nvCxnSpPr>
          <p:cNvPr id="7" name="Rechte verbindingslijn 6"/>
          <p:cNvCxnSpPr/>
          <p:nvPr userDrawn="1"/>
        </p:nvCxnSpPr>
        <p:spPr>
          <a:xfrm>
            <a:off x="0" y="4563782"/>
            <a:ext cx="9144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jdelijke aanduiding voor afbeelding 8"/>
          <p:cNvSpPr>
            <a:spLocks noGrp="1"/>
          </p:cNvSpPr>
          <p:nvPr>
            <p:ph type="pic" sz="quarter" idx="13" hasCustomPrompt="1"/>
          </p:nvPr>
        </p:nvSpPr>
        <p:spPr>
          <a:xfrm>
            <a:off x="1890000" y="1299075"/>
            <a:ext cx="5292725" cy="2977200"/>
          </a:xfrm>
        </p:spPr>
        <p:txBody>
          <a:bodyPr/>
          <a:lstStyle>
            <a:lvl1pPr marL="0" marR="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Click to insert image</a:t>
            </a:r>
          </a:p>
          <a:p>
            <a:endParaRPr lang="en-GB" dirty="0"/>
          </a:p>
        </p:txBody>
      </p:sp>
    </p:spTree>
    <p:extLst>
      <p:ext uri="{BB962C8B-B14F-4D97-AF65-F5344CB8AC3E}">
        <p14:creationId xmlns:p14="http://schemas.microsoft.com/office/powerpoint/2010/main" val="3881866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Scarlet backgroun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bg1"/>
                </a:solidFill>
              </a:defRPr>
            </a:lvl1pPr>
          </a:lstStyle>
          <a:p>
            <a:r>
              <a:rPr lang="en-GB" dirty="0"/>
              <a:t>This is an example of a 27 </a:t>
            </a:r>
            <a:r>
              <a:rPr lang="en-GB" dirty="0" err="1"/>
              <a:t>pt</a:t>
            </a:r>
            <a:r>
              <a:rPr lang="en-GB" dirty="0"/>
              <a:t> headline with 27 </a:t>
            </a:r>
            <a:r>
              <a:rPr lang="en-GB" dirty="0" err="1"/>
              <a:t>pt</a:t>
            </a:r>
            <a:r>
              <a:rPr lang="en-GB" dirty="0"/>
              <a:t> line spacing</a:t>
            </a:r>
          </a:p>
        </p:txBody>
      </p:sp>
      <p:sp>
        <p:nvSpPr>
          <p:cNvPr id="3" name="Content Placeholder 2"/>
          <p:cNvSpPr>
            <a:spLocks noGrp="1"/>
          </p:cNvSpPr>
          <p:nvPr>
            <p:ph idx="1" hasCustomPrompt="1"/>
          </p:nvPr>
        </p:nvSpPr>
        <p:spPr/>
        <p:txBody>
          <a:bodyPr/>
          <a:lstStyle>
            <a:lvl1pPr>
              <a:defRPr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enter text</a:t>
            </a:r>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4" name="Date Placeholder 3"/>
          <p:cNvSpPr>
            <a:spLocks noGrp="1"/>
          </p:cNvSpPr>
          <p:nvPr>
            <p:ph type="dt" sz="half" idx="10"/>
          </p:nvPr>
        </p:nvSpPr>
        <p:spPr>
          <a:xfrm>
            <a:off x="628650" y="4767263"/>
            <a:ext cx="2057400" cy="273844"/>
          </a:xfrm>
          <a:prstGeom prst="rect">
            <a:avLst/>
          </a:prstGeom>
        </p:spPr>
        <p:txBody>
          <a:bodyPr/>
          <a:lstStyle/>
          <a:p>
            <a:endParaRPr lang="en-GB" dirty="0"/>
          </a:p>
        </p:txBody>
      </p:sp>
      <p:sp>
        <p:nvSpPr>
          <p:cNvPr id="5" name="Footer Placeholder 4"/>
          <p:cNvSpPr>
            <a:spLocks noGrp="1"/>
          </p:cNvSpPr>
          <p:nvPr>
            <p:ph type="ftr" sz="quarter" idx="11"/>
          </p:nvPr>
        </p:nvSpPr>
        <p:spPr/>
        <p:txBody>
          <a:bodyPr/>
          <a:lstStyle/>
          <a:p>
            <a:r>
              <a:rPr lang="en-US"/>
              <a:t>32nd International Input-Output Association Conference, 22-26 June, Sevilla</a:t>
            </a:r>
            <a:endParaRPr lang="en-GB" dirty="0"/>
          </a:p>
        </p:txBody>
      </p:sp>
      <p:sp>
        <p:nvSpPr>
          <p:cNvPr id="6" name="Slide Number Placeholder 5"/>
          <p:cNvSpPr>
            <a:spLocks noGrp="1"/>
          </p:cNvSpPr>
          <p:nvPr>
            <p:ph type="sldNum" sz="quarter" idx="12"/>
          </p:nvPr>
        </p:nvSpPr>
        <p:spPr/>
        <p:txBody>
          <a:bodyPr/>
          <a:lstStyle/>
          <a:p>
            <a:fld id="{C194BDB0-F4EA-4DD6-8281-CCE2440D0CE0}" type="slidenum">
              <a:rPr lang="en-GB" smtClean="0"/>
              <a:t>‹#›</a:t>
            </a:fld>
            <a:endParaRPr lang="en-GB" dirty="0"/>
          </a:p>
        </p:txBody>
      </p:sp>
    </p:spTree>
    <p:extLst>
      <p:ext uri="{BB962C8B-B14F-4D97-AF65-F5344CB8AC3E}">
        <p14:creationId xmlns:p14="http://schemas.microsoft.com/office/powerpoint/2010/main" val="2533965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650" y="586800"/>
            <a:ext cx="7563556" cy="516339"/>
          </a:xfrm>
        </p:spPr>
        <p:txBody>
          <a:bodyPr wrap="none"/>
          <a:lstStyle>
            <a:lvl1pPr>
              <a:lnSpc>
                <a:spcPct val="100000"/>
              </a:lnSpc>
              <a:defRPr sz="1950" b="0" baseline="0"/>
            </a:lvl1pPr>
          </a:lstStyle>
          <a:p>
            <a:r>
              <a:rPr lang="en-US" dirty="0"/>
              <a:t>Sample slide with table and text</a:t>
            </a:r>
            <a:endParaRPr lang="en-GB" dirty="0"/>
          </a:p>
        </p:txBody>
      </p:sp>
      <p:sp>
        <p:nvSpPr>
          <p:cNvPr id="3" name="Content Placeholder 2"/>
          <p:cNvSpPr>
            <a:spLocks noGrp="1"/>
          </p:cNvSpPr>
          <p:nvPr>
            <p:ph sz="half" idx="1" hasCustomPrompt="1"/>
          </p:nvPr>
        </p:nvSpPr>
        <p:spPr>
          <a:xfrm>
            <a:off x="755651" y="2638425"/>
            <a:ext cx="7563556" cy="1590675"/>
          </a:xfrm>
        </p:spPr>
        <p:txBody>
          <a:bodyPr/>
          <a:lstStyle>
            <a:lvl1pPr>
              <a:defRPr/>
            </a:lvl1pPr>
          </a:lstStyle>
          <a:p>
            <a:pPr lvl="0"/>
            <a:r>
              <a:rPr lang="en-GB" dirty="0"/>
              <a:t>Click to enter text</a:t>
            </a:r>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5" name="Date Placeholder 4"/>
          <p:cNvSpPr>
            <a:spLocks noGrp="1"/>
          </p:cNvSpPr>
          <p:nvPr>
            <p:ph type="dt" sz="half" idx="10"/>
          </p:nvPr>
        </p:nvSpPr>
        <p:spPr>
          <a:xfrm>
            <a:off x="628650" y="4767263"/>
            <a:ext cx="2057400" cy="273844"/>
          </a:xfrm>
          <a:prstGeom prst="rect">
            <a:avLst/>
          </a:prstGeom>
        </p:spPr>
        <p:txBody>
          <a:bodyPr/>
          <a:lstStyle/>
          <a:p>
            <a:endParaRPr lang="en-GB" dirty="0"/>
          </a:p>
        </p:txBody>
      </p:sp>
      <p:sp>
        <p:nvSpPr>
          <p:cNvPr id="6" name="Footer Placeholder 5"/>
          <p:cNvSpPr>
            <a:spLocks noGrp="1"/>
          </p:cNvSpPr>
          <p:nvPr>
            <p:ph type="ftr" sz="quarter" idx="11"/>
          </p:nvPr>
        </p:nvSpPr>
        <p:spPr/>
        <p:txBody>
          <a:bodyPr/>
          <a:lstStyle/>
          <a:p>
            <a:r>
              <a:rPr lang="en-US"/>
              <a:t>32nd International Input-Output Association Conference, 22-26 June, Sevilla</a:t>
            </a:r>
            <a:endParaRPr lang="en-GB" dirty="0"/>
          </a:p>
        </p:txBody>
      </p:sp>
      <p:sp>
        <p:nvSpPr>
          <p:cNvPr id="7" name="Slide Number Placeholder 6"/>
          <p:cNvSpPr>
            <a:spLocks noGrp="1"/>
          </p:cNvSpPr>
          <p:nvPr>
            <p:ph type="sldNum" sz="quarter" idx="12"/>
          </p:nvPr>
        </p:nvSpPr>
        <p:spPr/>
        <p:txBody>
          <a:bodyPr/>
          <a:lstStyle/>
          <a:p>
            <a:fld id="{C194BDB0-F4EA-4DD6-8281-CCE2440D0CE0}" type="slidenum">
              <a:rPr lang="en-GB" smtClean="0"/>
              <a:t>‹#›</a:t>
            </a:fld>
            <a:endParaRPr lang="en-GB" dirty="0"/>
          </a:p>
        </p:txBody>
      </p:sp>
      <p:sp>
        <p:nvSpPr>
          <p:cNvPr id="8" name="Tijdelijke aanduiding voor tabel 7"/>
          <p:cNvSpPr>
            <a:spLocks noGrp="1"/>
          </p:cNvSpPr>
          <p:nvPr>
            <p:ph type="tbl" sz="quarter" idx="13" hasCustomPrompt="1"/>
          </p:nvPr>
        </p:nvSpPr>
        <p:spPr>
          <a:xfrm>
            <a:off x="755650" y="1079501"/>
            <a:ext cx="7559675" cy="1152000"/>
          </a:xfrm>
        </p:spPr>
        <p:txBody>
          <a:bodyPr/>
          <a:lstStyle>
            <a:lvl1pPr>
              <a:defRPr/>
            </a:lvl1pPr>
          </a:lstStyle>
          <a:p>
            <a:r>
              <a:rPr lang="en-GB" dirty="0"/>
              <a:t>Click to insert table</a:t>
            </a:r>
          </a:p>
        </p:txBody>
      </p:sp>
    </p:spTree>
    <p:extLst>
      <p:ext uri="{BB962C8B-B14F-4D97-AF65-F5344CB8AC3E}">
        <p14:creationId xmlns:p14="http://schemas.microsoft.com/office/powerpoint/2010/main" val="2399389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650" y="586800"/>
            <a:ext cx="7563556" cy="516339"/>
          </a:xfrm>
        </p:spPr>
        <p:txBody>
          <a:bodyPr wrap="none"/>
          <a:lstStyle>
            <a:lvl1pPr>
              <a:lnSpc>
                <a:spcPct val="100000"/>
              </a:lnSpc>
              <a:defRPr sz="1950" b="0" baseline="0"/>
            </a:lvl1pPr>
          </a:lstStyle>
          <a:p>
            <a:r>
              <a:rPr lang="en-GB" dirty="0"/>
              <a:t>Example chart</a:t>
            </a:r>
          </a:p>
        </p:txBody>
      </p:sp>
      <p:sp>
        <p:nvSpPr>
          <p:cNvPr id="5" name="Date Placeholder 4"/>
          <p:cNvSpPr>
            <a:spLocks noGrp="1"/>
          </p:cNvSpPr>
          <p:nvPr>
            <p:ph type="dt" sz="half" idx="10"/>
          </p:nvPr>
        </p:nvSpPr>
        <p:spPr>
          <a:xfrm>
            <a:off x="628650" y="4767263"/>
            <a:ext cx="2057400" cy="273844"/>
          </a:xfrm>
          <a:prstGeom prst="rect">
            <a:avLst/>
          </a:prstGeom>
        </p:spPr>
        <p:txBody>
          <a:bodyPr/>
          <a:lstStyle/>
          <a:p>
            <a:endParaRPr lang="en-GB" dirty="0"/>
          </a:p>
        </p:txBody>
      </p:sp>
      <p:sp>
        <p:nvSpPr>
          <p:cNvPr id="6" name="Footer Placeholder 5"/>
          <p:cNvSpPr>
            <a:spLocks noGrp="1"/>
          </p:cNvSpPr>
          <p:nvPr>
            <p:ph type="ftr" sz="quarter" idx="11"/>
          </p:nvPr>
        </p:nvSpPr>
        <p:spPr/>
        <p:txBody>
          <a:bodyPr/>
          <a:lstStyle/>
          <a:p>
            <a:r>
              <a:rPr lang="en-US"/>
              <a:t>32nd International Input-Output Association Conference, 22-26 June, Sevilla</a:t>
            </a:r>
            <a:endParaRPr lang="en-GB" dirty="0"/>
          </a:p>
        </p:txBody>
      </p:sp>
      <p:sp>
        <p:nvSpPr>
          <p:cNvPr id="7" name="Slide Number Placeholder 6"/>
          <p:cNvSpPr>
            <a:spLocks noGrp="1"/>
          </p:cNvSpPr>
          <p:nvPr>
            <p:ph type="sldNum" sz="quarter" idx="12"/>
          </p:nvPr>
        </p:nvSpPr>
        <p:spPr/>
        <p:txBody>
          <a:bodyPr/>
          <a:lstStyle/>
          <a:p>
            <a:fld id="{C194BDB0-F4EA-4DD6-8281-CCE2440D0CE0}" type="slidenum">
              <a:rPr lang="en-GB" smtClean="0"/>
              <a:t>‹#›</a:t>
            </a:fld>
            <a:endParaRPr lang="en-GB" dirty="0"/>
          </a:p>
        </p:txBody>
      </p:sp>
      <p:sp>
        <p:nvSpPr>
          <p:cNvPr id="9" name="Tijdelijke aanduiding voor grafiek 8"/>
          <p:cNvSpPr>
            <a:spLocks noGrp="1"/>
          </p:cNvSpPr>
          <p:nvPr>
            <p:ph type="chart" sz="quarter" idx="13" hasCustomPrompt="1"/>
          </p:nvPr>
        </p:nvSpPr>
        <p:spPr>
          <a:xfrm>
            <a:off x="755650" y="1079500"/>
            <a:ext cx="7559675" cy="3149600"/>
          </a:xfrm>
        </p:spPr>
        <p:txBody>
          <a:bodyPr/>
          <a:lstStyle>
            <a:lvl1pPr>
              <a:defRPr/>
            </a:lvl1pPr>
          </a:lstStyle>
          <a:p>
            <a:r>
              <a:rPr lang="en-GB" dirty="0"/>
              <a:t>Click to insert chart</a:t>
            </a:r>
          </a:p>
        </p:txBody>
      </p:sp>
    </p:spTree>
    <p:extLst>
      <p:ext uri="{BB962C8B-B14F-4D97-AF65-F5344CB8AC3E}">
        <p14:creationId xmlns:p14="http://schemas.microsoft.com/office/powerpoint/2010/main" val="4202347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Tx">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45769"/>
            <a:ext cx="2400300" cy="17145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548640"/>
            <a:ext cx="4869180" cy="39433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194560"/>
            <a:ext cx="2400300" cy="2534343"/>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49134" y="4844839"/>
            <a:ext cx="1963883" cy="273844"/>
          </a:xfrm>
        </p:spPr>
        <p:txBody>
          <a:bodyPr/>
          <a:lstStyle>
            <a:lvl1pPr algn="l">
              <a:defRPr/>
            </a:lvl1pPr>
          </a:lstStyle>
          <a:p>
            <a:endParaRPr lang="en-NL"/>
          </a:p>
        </p:txBody>
      </p:sp>
      <p:sp>
        <p:nvSpPr>
          <p:cNvPr id="6" name="Footer Placeholder 5"/>
          <p:cNvSpPr>
            <a:spLocks noGrp="1"/>
          </p:cNvSpPr>
          <p:nvPr>
            <p:ph type="ftr" sz="quarter" idx="11"/>
          </p:nvPr>
        </p:nvSpPr>
        <p:spPr>
          <a:xfrm>
            <a:off x="3600450" y="4844839"/>
            <a:ext cx="3486150" cy="273844"/>
          </a:xfrm>
        </p:spPr>
        <p:txBody>
          <a:bodyPr/>
          <a:lstStyle>
            <a:lvl1pPr algn="l">
              <a:defRPr>
                <a:solidFill>
                  <a:schemeClr val="tx2"/>
                </a:solidFill>
              </a:defRPr>
            </a:lvl1pPr>
          </a:lstStyle>
          <a:p>
            <a:r>
              <a:rPr lang="en-US"/>
              <a:t>32nd International Input-Output Association Conference, 22-26 June, Sevilla</a:t>
            </a:r>
            <a:endParaRPr lang="en-NL"/>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1CEBD62-34A0-4100-96FD-02135420ADC3}" type="slidenum">
              <a:rPr lang="en-NL" smtClean="0"/>
              <a:t>‹#›</a:t>
            </a:fld>
            <a:endParaRPr lang="en-NL"/>
          </a:p>
        </p:txBody>
      </p:sp>
    </p:spTree>
    <p:extLst>
      <p:ext uri="{BB962C8B-B14F-4D97-AF65-F5344CB8AC3E}">
        <p14:creationId xmlns:p14="http://schemas.microsoft.com/office/powerpoint/2010/main" val="101059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Title in the middle">
    <p:spTree>
      <p:nvGrpSpPr>
        <p:cNvPr id="1" name=""/>
        <p:cNvGrpSpPr/>
        <p:nvPr/>
      </p:nvGrpSpPr>
      <p:grpSpPr>
        <a:xfrm>
          <a:off x="0" y="0"/>
          <a:ext cx="0" cy="0"/>
          <a:chOff x="0" y="0"/>
          <a:chExt cx="0" cy="0"/>
        </a:xfrm>
      </p:grpSpPr>
      <p:sp>
        <p:nvSpPr>
          <p:cNvPr id="4" name="Black75"/>
          <p:cNvSpPr/>
          <p:nvPr userDrawn="1"/>
        </p:nvSpPr>
        <p:spPr>
          <a:xfrm>
            <a:off x="0" y="1836000"/>
            <a:ext cx="9144000" cy="1080000"/>
          </a:xfrm>
          <a:prstGeom prst="rect">
            <a:avLst/>
          </a:prstGeom>
          <a:solidFill>
            <a:schemeClr val="tx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hasCustomPrompt="1"/>
          </p:nvPr>
        </p:nvSpPr>
        <p:spPr>
          <a:xfrm>
            <a:off x="-1" y="1835549"/>
            <a:ext cx="9143999" cy="792000"/>
          </a:xfrm>
          <a:solidFill>
            <a:schemeClr val="tx2">
              <a:alpha val="50000"/>
            </a:schemeClr>
          </a:solidFill>
        </p:spPr>
        <p:txBody>
          <a:bodyPr lIns="756000" rIns="1962000" anchor="ctr"/>
          <a:lstStyle>
            <a:lvl1pPr algn="l">
              <a:lnSpc>
                <a:spcPts val="2300"/>
              </a:lnSpc>
              <a:defRPr sz="2200">
                <a:solidFill>
                  <a:schemeClr val="bg1"/>
                </a:solidFill>
              </a:defRPr>
            </a:lvl1pPr>
          </a:lstStyle>
          <a:p>
            <a:r>
              <a:rPr lang="en-GB" dirty="0"/>
              <a:t>Example of a title in the middle</a:t>
            </a:r>
          </a:p>
        </p:txBody>
      </p:sp>
      <p:sp>
        <p:nvSpPr>
          <p:cNvPr id="3" name="Subtitle 2"/>
          <p:cNvSpPr>
            <a:spLocks noGrp="1"/>
          </p:cNvSpPr>
          <p:nvPr>
            <p:ph type="subTitle" idx="1" hasCustomPrompt="1"/>
          </p:nvPr>
        </p:nvSpPr>
        <p:spPr>
          <a:xfrm>
            <a:off x="-1" y="2628097"/>
            <a:ext cx="9143999" cy="288000"/>
          </a:xfrm>
          <a:solidFill>
            <a:schemeClr val="tx2">
              <a:alpha val="50000"/>
            </a:schemeClr>
          </a:solidFill>
          <a:ln>
            <a:noFill/>
          </a:ln>
        </p:spPr>
        <p:txBody>
          <a:bodyPr wrap="none" lIns="756000" tIns="18000" rIns="1962000"/>
          <a:lstStyle>
            <a:lvl1pPr marL="0" indent="0" algn="l">
              <a:buNone/>
              <a:defRPr sz="1000" b="1"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SUBTITLE OR DATE</a:t>
            </a:r>
          </a:p>
        </p:txBody>
      </p:sp>
      <p:pic>
        <p:nvPicPr>
          <p:cNvPr id="7" name="Picture 2">
            <a:extLst>
              <a:ext uri="{FF2B5EF4-FFF2-40B4-BE49-F238E27FC236}">
                <a16:creationId xmlns:a16="http://schemas.microsoft.com/office/drawing/2014/main" id="{521D38FC-6D70-0146-84E1-32B3F0A2D642}"/>
              </a:ext>
            </a:extLst>
          </p:cNvPr>
          <p:cNvPicPr>
            <a:picLocks noChangeAspect="1"/>
          </p:cNvPicPr>
          <p:nvPr userDrawn="1"/>
        </p:nvPicPr>
        <p:blipFill>
          <a:blip r:embed="rId2"/>
          <a:stretch>
            <a:fillRect/>
          </a:stretch>
        </p:blipFill>
        <p:spPr>
          <a:xfrm>
            <a:off x="7340600" y="4568825"/>
            <a:ext cx="1803400" cy="574675"/>
          </a:xfrm>
          <a:prstGeom prst="rect">
            <a:avLst/>
          </a:prstGeom>
        </p:spPr>
      </p:pic>
      <p:sp>
        <p:nvSpPr>
          <p:cNvPr id="9" name="Tijdelijke aanduiding voor tekst 8"/>
          <p:cNvSpPr>
            <a:spLocks noGrp="1"/>
          </p:cNvSpPr>
          <p:nvPr>
            <p:ph type="body" sz="quarter" idx="13" hasCustomPrompt="1"/>
          </p:nvPr>
        </p:nvSpPr>
        <p:spPr>
          <a:xfrm>
            <a:off x="0" y="3990975"/>
            <a:ext cx="9143999" cy="576263"/>
          </a:xfrm>
          <a:solidFill>
            <a:srgbClr val="000000">
              <a:alpha val="25098"/>
            </a:srgbClr>
          </a:solidFill>
          <a:ln>
            <a:noFill/>
          </a:ln>
        </p:spPr>
        <p:txBody>
          <a:bodyPr lIns="756000" anchor="ctr" anchorCtr="0"/>
          <a:lstStyle>
            <a:lvl1pPr>
              <a:defRPr sz="1100" b="1">
                <a:solidFill>
                  <a:schemeClr val="bg1"/>
                </a:solidFill>
              </a:defRPr>
            </a:lvl1pPr>
          </a:lstStyle>
          <a:p>
            <a:pPr lvl="0"/>
            <a:r>
              <a:rPr lang="en-GB" dirty="0"/>
              <a:t>Name, Function</a:t>
            </a:r>
          </a:p>
        </p:txBody>
      </p:sp>
      <p:sp>
        <p:nvSpPr>
          <p:cNvPr id="11" name="Tijdelijke aanduiding voor tekst 8"/>
          <p:cNvSpPr>
            <a:spLocks noGrp="1"/>
          </p:cNvSpPr>
          <p:nvPr>
            <p:ph type="body" sz="quarter" idx="14" hasCustomPrompt="1"/>
          </p:nvPr>
        </p:nvSpPr>
        <p:spPr>
          <a:xfrm>
            <a:off x="-6667" y="4567237"/>
            <a:ext cx="7347267" cy="576263"/>
          </a:xfrm>
          <a:solidFill>
            <a:srgbClr val="FFFFFF"/>
          </a:solidFill>
          <a:ln>
            <a:noFill/>
          </a:ln>
        </p:spPr>
        <p:txBody>
          <a:bodyPr lIns="756000" anchor="ctr" anchorCtr="0"/>
          <a:lstStyle>
            <a:lvl1pPr>
              <a:defRPr sz="1100" b="0" baseline="0">
                <a:solidFill>
                  <a:schemeClr val="tx1"/>
                </a:solidFill>
              </a:defRPr>
            </a:lvl1pPr>
          </a:lstStyle>
          <a:p>
            <a:pPr lvl="0"/>
            <a:r>
              <a:rPr lang="en-GB" dirty="0"/>
              <a:t>Department, Sub department or Capacity Group</a:t>
            </a:r>
          </a:p>
        </p:txBody>
      </p:sp>
    </p:spTree>
    <p:extLst>
      <p:ext uri="{BB962C8B-B14F-4D97-AF65-F5344CB8AC3E}">
        <p14:creationId xmlns:p14="http://schemas.microsoft.com/office/powerpoint/2010/main" val="2931105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Title at the bottom">
    <p:spTree>
      <p:nvGrpSpPr>
        <p:cNvPr id="1" name=""/>
        <p:cNvGrpSpPr/>
        <p:nvPr/>
      </p:nvGrpSpPr>
      <p:grpSpPr>
        <a:xfrm>
          <a:off x="0" y="0"/>
          <a:ext cx="0" cy="0"/>
          <a:chOff x="0" y="0"/>
          <a:chExt cx="0" cy="0"/>
        </a:xfrm>
      </p:grpSpPr>
      <p:sp>
        <p:nvSpPr>
          <p:cNvPr id="8" name="Black75"/>
          <p:cNvSpPr/>
          <p:nvPr userDrawn="1"/>
        </p:nvSpPr>
        <p:spPr>
          <a:xfrm>
            <a:off x="0" y="2916000"/>
            <a:ext cx="9144000" cy="1080000"/>
          </a:xfrm>
          <a:prstGeom prst="rect">
            <a:avLst/>
          </a:prstGeom>
          <a:solidFill>
            <a:schemeClr val="tx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hasCustomPrompt="1"/>
          </p:nvPr>
        </p:nvSpPr>
        <p:spPr>
          <a:xfrm>
            <a:off x="-1" y="2915049"/>
            <a:ext cx="9143999" cy="792000"/>
          </a:xfrm>
          <a:solidFill>
            <a:schemeClr val="tx2">
              <a:alpha val="50000"/>
            </a:schemeClr>
          </a:solidFill>
        </p:spPr>
        <p:txBody>
          <a:bodyPr lIns="756000" rIns="1962000" anchor="ctr"/>
          <a:lstStyle>
            <a:lvl1pPr algn="l">
              <a:lnSpc>
                <a:spcPts val="2300"/>
              </a:lnSpc>
              <a:defRPr sz="2200">
                <a:solidFill>
                  <a:schemeClr val="bg1"/>
                </a:solidFill>
              </a:defRPr>
            </a:lvl1pPr>
          </a:lstStyle>
          <a:p>
            <a:r>
              <a:rPr lang="en-GB" dirty="0"/>
              <a:t>Example of a title at the bottom</a:t>
            </a:r>
          </a:p>
        </p:txBody>
      </p:sp>
      <p:sp>
        <p:nvSpPr>
          <p:cNvPr id="3" name="Subtitle 2"/>
          <p:cNvSpPr>
            <a:spLocks noGrp="1"/>
          </p:cNvSpPr>
          <p:nvPr>
            <p:ph type="subTitle" idx="1" hasCustomPrompt="1"/>
          </p:nvPr>
        </p:nvSpPr>
        <p:spPr>
          <a:xfrm>
            <a:off x="-1" y="3708591"/>
            <a:ext cx="9143999" cy="288000"/>
          </a:xfrm>
          <a:solidFill>
            <a:schemeClr val="tx2">
              <a:alpha val="50000"/>
            </a:schemeClr>
          </a:solidFill>
          <a:ln>
            <a:noFill/>
          </a:ln>
        </p:spPr>
        <p:txBody>
          <a:bodyPr wrap="none" lIns="756000" tIns="18000" rIns="1962000"/>
          <a:lstStyle>
            <a:lvl1pPr marL="0" indent="0" algn="l">
              <a:buNone/>
              <a:defRPr sz="1000" b="1"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SUBTITLE OR DATE</a:t>
            </a:r>
          </a:p>
        </p:txBody>
      </p:sp>
      <p:pic>
        <p:nvPicPr>
          <p:cNvPr id="7" name="Picture 2">
            <a:extLst>
              <a:ext uri="{FF2B5EF4-FFF2-40B4-BE49-F238E27FC236}">
                <a16:creationId xmlns:a16="http://schemas.microsoft.com/office/drawing/2014/main" id="{521D38FC-6D70-0146-84E1-32B3F0A2D642}"/>
              </a:ext>
            </a:extLst>
          </p:cNvPr>
          <p:cNvPicPr>
            <a:picLocks noChangeAspect="1"/>
          </p:cNvPicPr>
          <p:nvPr userDrawn="1"/>
        </p:nvPicPr>
        <p:blipFill>
          <a:blip r:embed="rId2"/>
          <a:stretch>
            <a:fillRect/>
          </a:stretch>
        </p:blipFill>
        <p:spPr>
          <a:xfrm>
            <a:off x="7340600" y="4568825"/>
            <a:ext cx="1803400" cy="574675"/>
          </a:xfrm>
          <a:prstGeom prst="rect">
            <a:avLst/>
          </a:prstGeom>
        </p:spPr>
      </p:pic>
      <p:sp>
        <p:nvSpPr>
          <p:cNvPr id="9" name="Tijdelijke aanduiding voor tekst 8"/>
          <p:cNvSpPr>
            <a:spLocks noGrp="1"/>
          </p:cNvSpPr>
          <p:nvPr>
            <p:ph type="body" sz="quarter" idx="13" hasCustomPrompt="1"/>
          </p:nvPr>
        </p:nvSpPr>
        <p:spPr>
          <a:xfrm>
            <a:off x="0" y="3990975"/>
            <a:ext cx="9143999" cy="576263"/>
          </a:xfrm>
          <a:solidFill>
            <a:srgbClr val="000000">
              <a:alpha val="25098"/>
            </a:srgbClr>
          </a:solidFill>
          <a:ln>
            <a:noFill/>
          </a:ln>
        </p:spPr>
        <p:txBody>
          <a:bodyPr lIns="756000" anchor="ctr" anchorCtr="0"/>
          <a:lstStyle>
            <a:lvl1pPr>
              <a:defRPr sz="1100" b="1">
                <a:solidFill>
                  <a:schemeClr val="bg1"/>
                </a:solidFill>
              </a:defRPr>
            </a:lvl1pPr>
          </a:lstStyle>
          <a:p>
            <a:pPr lvl="0"/>
            <a:r>
              <a:rPr lang="en-GB" dirty="0"/>
              <a:t>Name, Function</a:t>
            </a:r>
          </a:p>
        </p:txBody>
      </p:sp>
      <p:sp>
        <p:nvSpPr>
          <p:cNvPr id="11" name="Tijdelijke aanduiding voor tekst 8"/>
          <p:cNvSpPr>
            <a:spLocks noGrp="1"/>
          </p:cNvSpPr>
          <p:nvPr>
            <p:ph type="body" sz="quarter" idx="14" hasCustomPrompt="1"/>
          </p:nvPr>
        </p:nvSpPr>
        <p:spPr>
          <a:xfrm>
            <a:off x="-6667" y="4567237"/>
            <a:ext cx="7347267" cy="576263"/>
          </a:xfrm>
          <a:solidFill>
            <a:srgbClr val="FFFFFF"/>
          </a:solidFill>
          <a:ln>
            <a:noFill/>
          </a:ln>
        </p:spPr>
        <p:txBody>
          <a:bodyPr lIns="756000" anchor="ctr" anchorCtr="0"/>
          <a:lstStyle>
            <a:lvl1pPr>
              <a:defRPr sz="1100" b="0" baseline="0">
                <a:solidFill>
                  <a:schemeClr val="tx1"/>
                </a:solidFill>
              </a:defRPr>
            </a:lvl1pPr>
          </a:lstStyle>
          <a:p>
            <a:pPr lvl="0"/>
            <a:r>
              <a:rPr lang="en-GB" dirty="0"/>
              <a:t>Department, Sub department or Capacity Group</a:t>
            </a:r>
          </a:p>
        </p:txBody>
      </p:sp>
    </p:spTree>
    <p:extLst>
      <p:ext uri="{BB962C8B-B14F-4D97-AF65-F5344CB8AC3E}">
        <p14:creationId xmlns:p14="http://schemas.microsoft.com/office/powerpoint/2010/main" val="223749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dirty="0"/>
              <a:t>This is an example of a 27 </a:t>
            </a:r>
            <a:r>
              <a:rPr lang="en-GB" dirty="0" err="1"/>
              <a:t>pt</a:t>
            </a:r>
            <a:r>
              <a:rPr lang="en-GB" dirty="0"/>
              <a:t> headline with 27 </a:t>
            </a:r>
            <a:r>
              <a:rPr lang="en-GB" dirty="0" err="1"/>
              <a:t>pt</a:t>
            </a:r>
            <a:r>
              <a:rPr lang="en-GB" dirty="0"/>
              <a:t> line spacing</a:t>
            </a:r>
          </a:p>
        </p:txBody>
      </p:sp>
      <p:sp>
        <p:nvSpPr>
          <p:cNvPr id="3" name="Content Placeholder 2"/>
          <p:cNvSpPr>
            <a:spLocks noGrp="1"/>
          </p:cNvSpPr>
          <p:nvPr>
            <p:ph idx="1" hasCustomPrompt="1"/>
          </p:nvPr>
        </p:nvSpPr>
        <p:spPr/>
        <p:txBody>
          <a:bodyPr/>
          <a:lstStyle>
            <a:lvl1pPr>
              <a:defRPr baseline="0"/>
            </a:lvl1pPr>
          </a:lstStyle>
          <a:p>
            <a:pPr lvl="0"/>
            <a:r>
              <a:rPr lang="en-GB" dirty="0"/>
              <a:t>Click to enter text</a:t>
            </a:r>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4" name="Date Placeholder 3"/>
          <p:cNvSpPr>
            <a:spLocks noGrp="1"/>
          </p:cNvSpPr>
          <p:nvPr>
            <p:ph type="dt" sz="half" idx="10"/>
          </p:nvPr>
        </p:nvSpPr>
        <p:spPr>
          <a:xfrm>
            <a:off x="628650" y="4767263"/>
            <a:ext cx="2057400" cy="273844"/>
          </a:xfrm>
          <a:prstGeom prst="rect">
            <a:avLst/>
          </a:prstGeom>
        </p:spPr>
        <p:txBody>
          <a:bodyPr/>
          <a:lstStyle/>
          <a:p>
            <a:endParaRPr lang="en-GB" dirty="0"/>
          </a:p>
        </p:txBody>
      </p:sp>
      <p:sp>
        <p:nvSpPr>
          <p:cNvPr id="5" name="Footer Placeholder 4"/>
          <p:cNvSpPr>
            <a:spLocks noGrp="1"/>
          </p:cNvSpPr>
          <p:nvPr>
            <p:ph type="ftr" sz="quarter" idx="11"/>
          </p:nvPr>
        </p:nvSpPr>
        <p:spPr/>
        <p:txBody>
          <a:bodyPr/>
          <a:lstStyle/>
          <a:p>
            <a:r>
              <a:rPr lang="en-US"/>
              <a:t>32nd International Input-Output Association Conference, 22-26 June, Sevilla</a:t>
            </a:r>
            <a:endParaRPr lang="en-GB" dirty="0"/>
          </a:p>
        </p:txBody>
      </p:sp>
      <p:sp>
        <p:nvSpPr>
          <p:cNvPr id="6" name="Slide Number Placeholder 5"/>
          <p:cNvSpPr>
            <a:spLocks noGrp="1"/>
          </p:cNvSpPr>
          <p:nvPr>
            <p:ph type="sldNum" sz="quarter" idx="12"/>
          </p:nvPr>
        </p:nvSpPr>
        <p:spPr/>
        <p:txBody>
          <a:bodyPr/>
          <a:lstStyle/>
          <a:p>
            <a:fld id="{C194BDB0-F4EA-4DD6-8281-CCE2440D0CE0}" type="slidenum">
              <a:rPr lang="en-GB" smtClean="0"/>
              <a:t>‹#›</a:t>
            </a:fld>
            <a:endParaRPr lang="en-GB" dirty="0"/>
          </a:p>
        </p:txBody>
      </p:sp>
    </p:spTree>
    <p:extLst>
      <p:ext uri="{BB962C8B-B14F-4D97-AF65-F5344CB8AC3E}">
        <p14:creationId xmlns:p14="http://schemas.microsoft.com/office/powerpoint/2010/main" val="4194838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slide -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8825" y="585793"/>
            <a:ext cx="3595688" cy="732238"/>
          </a:xfrm>
        </p:spPr>
        <p:txBody>
          <a:bodyPr/>
          <a:lstStyle>
            <a:lvl1pPr>
              <a:lnSpc>
                <a:spcPct val="100000"/>
              </a:lnSpc>
              <a:defRPr sz="1950" b="0" baseline="0"/>
            </a:lvl1pPr>
          </a:lstStyle>
          <a:p>
            <a:r>
              <a:rPr lang="en-GB" dirty="0"/>
              <a:t>This is an example of 19,5 </a:t>
            </a:r>
            <a:r>
              <a:rPr lang="en-GB" dirty="0" err="1"/>
              <a:t>pt</a:t>
            </a:r>
            <a:r>
              <a:rPr lang="en-GB" dirty="0"/>
              <a:t> text with single line spacing</a:t>
            </a:r>
          </a:p>
        </p:txBody>
      </p:sp>
      <p:sp>
        <p:nvSpPr>
          <p:cNvPr id="3" name="Content Placeholder 2"/>
          <p:cNvSpPr>
            <a:spLocks noGrp="1"/>
          </p:cNvSpPr>
          <p:nvPr>
            <p:ph sz="half" idx="1" hasCustomPrompt="1"/>
          </p:nvPr>
        </p:nvSpPr>
        <p:spPr>
          <a:xfrm>
            <a:off x="755650" y="1295401"/>
            <a:ext cx="3598863" cy="2933700"/>
          </a:xfrm>
        </p:spPr>
        <p:txBody>
          <a:bodyPr/>
          <a:lstStyle>
            <a:lvl1pPr>
              <a:defRPr/>
            </a:lvl1pPr>
          </a:lstStyle>
          <a:p>
            <a:pPr lvl="0"/>
            <a:r>
              <a:rPr lang="en-GB" dirty="0"/>
              <a:t>Click to enter text</a:t>
            </a:r>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4" name="Content Placeholder 3"/>
          <p:cNvSpPr>
            <a:spLocks noGrp="1"/>
          </p:cNvSpPr>
          <p:nvPr>
            <p:ph sz="half" idx="2" hasCustomPrompt="1"/>
          </p:nvPr>
        </p:nvSpPr>
        <p:spPr>
          <a:xfrm>
            <a:off x="4723606" y="1296000"/>
            <a:ext cx="3595688" cy="2933101"/>
          </a:xfrm>
        </p:spPr>
        <p:txBody>
          <a:bodyPr/>
          <a:lstStyle>
            <a:lvl1pPr>
              <a:defRPr/>
            </a:lvl1pPr>
          </a:lstStyle>
          <a:p>
            <a:pPr lvl="0"/>
            <a:r>
              <a:rPr lang="en-GB" dirty="0"/>
              <a:t>Click to enter text</a:t>
            </a:r>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5" name="Date Placeholder 4"/>
          <p:cNvSpPr>
            <a:spLocks noGrp="1"/>
          </p:cNvSpPr>
          <p:nvPr>
            <p:ph type="dt" sz="half" idx="10"/>
          </p:nvPr>
        </p:nvSpPr>
        <p:spPr>
          <a:xfrm>
            <a:off x="628650" y="4767263"/>
            <a:ext cx="2057400" cy="273844"/>
          </a:xfrm>
          <a:prstGeom prst="rect">
            <a:avLst/>
          </a:prstGeom>
        </p:spPr>
        <p:txBody>
          <a:bodyPr/>
          <a:lstStyle/>
          <a:p>
            <a:endParaRPr lang="en-GB" dirty="0"/>
          </a:p>
        </p:txBody>
      </p:sp>
      <p:sp>
        <p:nvSpPr>
          <p:cNvPr id="6" name="Footer Placeholder 5"/>
          <p:cNvSpPr>
            <a:spLocks noGrp="1"/>
          </p:cNvSpPr>
          <p:nvPr>
            <p:ph type="ftr" sz="quarter" idx="11"/>
          </p:nvPr>
        </p:nvSpPr>
        <p:spPr/>
        <p:txBody>
          <a:bodyPr/>
          <a:lstStyle/>
          <a:p>
            <a:r>
              <a:rPr lang="en-US"/>
              <a:t>32nd International Input-Output Association Conference, 22-26 June, Sevilla</a:t>
            </a:r>
            <a:endParaRPr lang="en-GB" dirty="0"/>
          </a:p>
        </p:txBody>
      </p:sp>
      <p:sp>
        <p:nvSpPr>
          <p:cNvPr id="7" name="Slide Number Placeholder 6"/>
          <p:cNvSpPr>
            <a:spLocks noGrp="1"/>
          </p:cNvSpPr>
          <p:nvPr>
            <p:ph type="sldNum" sz="quarter" idx="12"/>
          </p:nvPr>
        </p:nvSpPr>
        <p:spPr/>
        <p:txBody>
          <a:bodyPr/>
          <a:lstStyle/>
          <a:p>
            <a:fld id="{C194BDB0-F4EA-4DD6-8281-CCE2440D0CE0}" type="slidenum">
              <a:rPr lang="en-GB" smtClean="0"/>
              <a:t>‹#›</a:t>
            </a:fld>
            <a:endParaRPr lang="en-GB" dirty="0"/>
          </a:p>
        </p:txBody>
      </p:sp>
      <p:sp>
        <p:nvSpPr>
          <p:cNvPr id="9" name="Text Placeholder 2"/>
          <p:cNvSpPr>
            <a:spLocks noGrp="1"/>
          </p:cNvSpPr>
          <p:nvPr>
            <p:ph type="body" idx="13" hasCustomPrompt="1"/>
          </p:nvPr>
        </p:nvSpPr>
        <p:spPr>
          <a:xfrm>
            <a:off x="4714875" y="586800"/>
            <a:ext cx="3604419" cy="732238"/>
          </a:xfrm>
        </p:spPr>
        <p:txBody>
          <a:bodyPr anchor="t"/>
          <a:lstStyle>
            <a:lvl1pPr marL="0" indent="0">
              <a:buNone/>
              <a:defRPr lang="nl-NL" sz="1950" b="0" kern="1200" baseline="0" dirty="0" smtClean="0">
                <a:solidFill>
                  <a:schemeClr val="tx1"/>
                </a:solidFill>
                <a:latin typeface="+mj-lt"/>
                <a:ea typeface="+mj-ea"/>
                <a:cs typeface="+mj-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dirty="0"/>
              <a:t>Click to enter text</a:t>
            </a:r>
          </a:p>
        </p:txBody>
      </p:sp>
    </p:spTree>
    <p:extLst>
      <p:ext uri="{BB962C8B-B14F-4D97-AF65-F5344CB8AC3E}">
        <p14:creationId xmlns:p14="http://schemas.microsoft.com/office/powerpoint/2010/main" val="1682407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2 text - 1/2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6000" y="586800"/>
            <a:ext cx="3600000" cy="732238"/>
          </a:xfrm>
        </p:spPr>
        <p:txBody>
          <a:bodyPr/>
          <a:lstStyle>
            <a:lvl1pPr>
              <a:lnSpc>
                <a:spcPct val="100000"/>
              </a:lnSpc>
              <a:defRPr sz="1950" b="0" baseline="0"/>
            </a:lvl1pPr>
          </a:lstStyle>
          <a:p>
            <a:r>
              <a:rPr lang="en-GB" dirty="0"/>
              <a:t>This is an example of 19,5 </a:t>
            </a:r>
            <a:r>
              <a:rPr lang="en-GB" dirty="0" err="1"/>
              <a:t>pt</a:t>
            </a:r>
            <a:r>
              <a:rPr lang="en-GB" dirty="0"/>
              <a:t> text with single line spacing</a:t>
            </a:r>
          </a:p>
        </p:txBody>
      </p:sp>
      <p:sp>
        <p:nvSpPr>
          <p:cNvPr id="3" name="Content Placeholder 2"/>
          <p:cNvSpPr>
            <a:spLocks noGrp="1"/>
          </p:cNvSpPr>
          <p:nvPr>
            <p:ph sz="half" idx="1" hasCustomPrompt="1"/>
          </p:nvPr>
        </p:nvSpPr>
        <p:spPr>
          <a:xfrm>
            <a:off x="755650" y="1295401"/>
            <a:ext cx="3598863" cy="2933700"/>
          </a:xfrm>
        </p:spPr>
        <p:txBody>
          <a:bodyPr/>
          <a:lstStyle>
            <a:lvl1pPr>
              <a:defRPr/>
            </a:lvl1pPr>
          </a:lstStyle>
          <a:p>
            <a:pPr lvl="0"/>
            <a:r>
              <a:rPr lang="en-GB" dirty="0"/>
              <a:t>Click to enter text</a:t>
            </a:r>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5" name="Date Placeholder 4"/>
          <p:cNvSpPr>
            <a:spLocks noGrp="1"/>
          </p:cNvSpPr>
          <p:nvPr>
            <p:ph type="dt" sz="half" idx="10"/>
          </p:nvPr>
        </p:nvSpPr>
        <p:spPr>
          <a:xfrm>
            <a:off x="628650" y="4767263"/>
            <a:ext cx="2057400" cy="273844"/>
          </a:xfrm>
          <a:prstGeom prst="rect">
            <a:avLst/>
          </a:prstGeom>
        </p:spPr>
        <p:txBody>
          <a:bodyPr/>
          <a:lstStyle/>
          <a:p>
            <a:endParaRPr lang="en-GB" dirty="0"/>
          </a:p>
        </p:txBody>
      </p:sp>
      <p:sp>
        <p:nvSpPr>
          <p:cNvPr id="6" name="Footer Placeholder 5"/>
          <p:cNvSpPr>
            <a:spLocks noGrp="1"/>
          </p:cNvSpPr>
          <p:nvPr>
            <p:ph type="ftr" sz="quarter" idx="11"/>
          </p:nvPr>
        </p:nvSpPr>
        <p:spPr/>
        <p:txBody>
          <a:bodyPr/>
          <a:lstStyle/>
          <a:p>
            <a:r>
              <a:rPr lang="en-US"/>
              <a:t>32nd International Input-Output Association Conference, 22-26 June, Sevilla</a:t>
            </a:r>
            <a:endParaRPr lang="en-GB" dirty="0"/>
          </a:p>
        </p:txBody>
      </p:sp>
      <p:sp>
        <p:nvSpPr>
          <p:cNvPr id="7" name="Slide Number Placeholder 6"/>
          <p:cNvSpPr>
            <a:spLocks noGrp="1"/>
          </p:cNvSpPr>
          <p:nvPr>
            <p:ph type="sldNum" sz="quarter" idx="12"/>
          </p:nvPr>
        </p:nvSpPr>
        <p:spPr/>
        <p:txBody>
          <a:bodyPr/>
          <a:lstStyle/>
          <a:p>
            <a:fld id="{C194BDB0-F4EA-4DD6-8281-CCE2440D0CE0}" type="slidenum">
              <a:rPr lang="en-GB" smtClean="0"/>
              <a:t>‹#›</a:t>
            </a:fld>
            <a:endParaRPr lang="en-GB" dirty="0"/>
          </a:p>
        </p:txBody>
      </p:sp>
      <p:sp>
        <p:nvSpPr>
          <p:cNvPr id="10" name="Tijdelijke aanduiding voor afbeelding 9"/>
          <p:cNvSpPr>
            <a:spLocks noGrp="1"/>
          </p:cNvSpPr>
          <p:nvPr>
            <p:ph type="pic" sz="quarter" idx="13" hasCustomPrompt="1"/>
          </p:nvPr>
        </p:nvSpPr>
        <p:spPr>
          <a:xfrm>
            <a:off x="4714875" y="0"/>
            <a:ext cx="4429125" cy="4567238"/>
          </a:xfrm>
        </p:spPr>
        <p:txBody>
          <a:bodyPr/>
          <a:lstStyle>
            <a:lvl1pPr>
              <a:defRPr/>
            </a:lvl1pPr>
          </a:lstStyle>
          <a:p>
            <a:r>
              <a:rPr lang="en-GB" dirty="0"/>
              <a:t>Click to insert image</a:t>
            </a:r>
          </a:p>
        </p:txBody>
      </p:sp>
    </p:spTree>
    <p:extLst>
      <p:ext uri="{BB962C8B-B14F-4D97-AF65-F5344CB8AC3E}">
        <p14:creationId xmlns:p14="http://schemas.microsoft.com/office/powerpoint/2010/main" val="981543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3 text - 1/3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6000" y="586800"/>
            <a:ext cx="4910138" cy="732238"/>
          </a:xfrm>
        </p:spPr>
        <p:txBody>
          <a:bodyPr/>
          <a:lstStyle>
            <a:lvl1pPr>
              <a:lnSpc>
                <a:spcPct val="100000"/>
              </a:lnSpc>
              <a:defRPr sz="1950" b="0" baseline="0"/>
            </a:lvl1pPr>
          </a:lstStyle>
          <a:p>
            <a:r>
              <a:rPr lang="en-GB" dirty="0"/>
              <a:t>This is an example of 19,5 </a:t>
            </a:r>
            <a:r>
              <a:rPr lang="en-GB" dirty="0" err="1"/>
              <a:t>pt</a:t>
            </a:r>
            <a:r>
              <a:rPr lang="en-GB" dirty="0"/>
              <a:t> text with single line spacing</a:t>
            </a:r>
          </a:p>
        </p:txBody>
      </p:sp>
      <p:sp>
        <p:nvSpPr>
          <p:cNvPr id="3" name="Content Placeholder 2"/>
          <p:cNvSpPr>
            <a:spLocks noGrp="1"/>
          </p:cNvSpPr>
          <p:nvPr>
            <p:ph sz="half" idx="1" hasCustomPrompt="1"/>
          </p:nvPr>
        </p:nvSpPr>
        <p:spPr>
          <a:xfrm>
            <a:off x="755650" y="1295401"/>
            <a:ext cx="4913313" cy="2933700"/>
          </a:xfrm>
        </p:spPr>
        <p:txBody>
          <a:bodyPr/>
          <a:lstStyle>
            <a:lvl1pPr>
              <a:defRPr/>
            </a:lvl1pPr>
          </a:lstStyle>
          <a:p>
            <a:pPr lvl="0"/>
            <a:r>
              <a:rPr lang="en-GB" dirty="0"/>
              <a:t>Click to enter text</a:t>
            </a:r>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5" name="Date Placeholder 4"/>
          <p:cNvSpPr>
            <a:spLocks noGrp="1"/>
          </p:cNvSpPr>
          <p:nvPr>
            <p:ph type="dt" sz="half" idx="10"/>
          </p:nvPr>
        </p:nvSpPr>
        <p:spPr>
          <a:xfrm>
            <a:off x="628650" y="4767263"/>
            <a:ext cx="2057400" cy="273844"/>
          </a:xfrm>
          <a:prstGeom prst="rect">
            <a:avLst/>
          </a:prstGeom>
        </p:spPr>
        <p:txBody>
          <a:bodyPr/>
          <a:lstStyle/>
          <a:p>
            <a:endParaRPr lang="en-GB" dirty="0"/>
          </a:p>
        </p:txBody>
      </p:sp>
      <p:sp>
        <p:nvSpPr>
          <p:cNvPr id="6" name="Footer Placeholder 5"/>
          <p:cNvSpPr>
            <a:spLocks noGrp="1"/>
          </p:cNvSpPr>
          <p:nvPr>
            <p:ph type="ftr" sz="quarter" idx="11"/>
          </p:nvPr>
        </p:nvSpPr>
        <p:spPr/>
        <p:txBody>
          <a:bodyPr/>
          <a:lstStyle/>
          <a:p>
            <a:r>
              <a:rPr lang="en-US"/>
              <a:t>32nd International Input-Output Association Conference, 22-26 June, Sevilla</a:t>
            </a:r>
            <a:endParaRPr lang="en-GB" dirty="0"/>
          </a:p>
        </p:txBody>
      </p:sp>
      <p:sp>
        <p:nvSpPr>
          <p:cNvPr id="7" name="Slide Number Placeholder 6"/>
          <p:cNvSpPr>
            <a:spLocks noGrp="1"/>
          </p:cNvSpPr>
          <p:nvPr>
            <p:ph type="sldNum" sz="quarter" idx="12"/>
          </p:nvPr>
        </p:nvSpPr>
        <p:spPr/>
        <p:txBody>
          <a:bodyPr/>
          <a:lstStyle/>
          <a:p>
            <a:fld id="{C194BDB0-F4EA-4DD6-8281-CCE2440D0CE0}" type="slidenum">
              <a:rPr lang="en-GB" smtClean="0"/>
              <a:t>‹#›</a:t>
            </a:fld>
            <a:endParaRPr lang="en-GB" dirty="0"/>
          </a:p>
        </p:txBody>
      </p:sp>
      <p:sp>
        <p:nvSpPr>
          <p:cNvPr id="10" name="Tijdelijke aanduiding voor afbeelding 9"/>
          <p:cNvSpPr>
            <a:spLocks noGrp="1"/>
          </p:cNvSpPr>
          <p:nvPr>
            <p:ph type="pic" sz="quarter" idx="13" hasCustomPrompt="1"/>
          </p:nvPr>
        </p:nvSpPr>
        <p:spPr>
          <a:xfrm>
            <a:off x="6046788" y="0"/>
            <a:ext cx="3097212" cy="4567238"/>
          </a:xfrm>
        </p:spPr>
        <p:txBody>
          <a:bodyPr/>
          <a:lstStyle>
            <a:lvl1pPr>
              <a:defRPr/>
            </a:lvl1pPr>
          </a:lstStyle>
          <a:p>
            <a:r>
              <a:rPr lang="en-GB" dirty="0"/>
              <a:t>Click to insert image</a:t>
            </a:r>
          </a:p>
        </p:txBody>
      </p:sp>
    </p:spTree>
    <p:extLst>
      <p:ext uri="{BB962C8B-B14F-4D97-AF65-F5344CB8AC3E}">
        <p14:creationId xmlns:p14="http://schemas.microsoft.com/office/powerpoint/2010/main" val="3272405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 image/movie 16:9">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wrap="none"/>
          <a:lstStyle/>
          <a:p>
            <a:r>
              <a:rPr lang="en-GB" dirty="0"/>
              <a:t>This is an example of a 27 </a:t>
            </a:r>
            <a:r>
              <a:rPr lang="en-GB" dirty="0" err="1"/>
              <a:t>pt</a:t>
            </a:r>
            <a:r>
              <a:rPr lang="en-GB" dirty="0"/>
              <a:t> headline</a:t>
            </a:r>
          </a:p>
        </p:txBody>
      </p:sp>
      <p:sp>
        <p:nvSpPr>
          <p:cNvPr id="4" name="Date Placeholder 3"/>
          <p:cNvSpPr>
            <a:spLocks noGrp="1"/>
          </p:cNvSpPr>
          <p:nvPr>
            <p:ph type="dt" sz="half" idx="10"/>
          </p:nvPr>
        </p:nvSpPr>
        <p:spPr>
          <a:xfrm>
            <a:off x="628650" y="4767263"/>
            <a:ext cx="2057400" cy="273844"/>
          </a:xfrm>
          <a:prstGeom prst="rect">
            <a:avLst/>
          </a:prstGeom>
        </p:spPr>
        <p:txBody>
          <a:bodyPr/>
          <a:lstStyle/>
          <a:p>
            <a:endParaRPr lang="en-GB" dirty="0"/>
          </a:p>
        </p:txBody>
      </p:sp>
      <p:sp>
        <p:nvSpPr>
          <p:cNvPr id="5" name="Footer Placeholder 4"/>
          <p:cNvSpPr>
            <a:spLocks noGrp="1"/>
          </p:cNvSpPr>
          <p:nvPr>
            <p:ph type="ftr" sz="quarter" idx="11"/>
          </p:nvPr>
        </p:nvSpPr>
        <p:spPr/>
        <p:txBody>
          <a:bodyPr/>
          <a:lstStyle/>
          <a:p>
            <a:r>
              <a:rPr lang="en-US"/>
              <a:t>32nd International Input-Output Association Conference, 22-26 June, Sevilla</a:t>
            </a:r>
            <a:endParaRPr lang="en-GB" dirty="0"/>
          </a:p>
        </p:txBody>
      </p:sp>
      <p:sp>
        <p:nvSpPr>
          <p:cNvPr id="6" name="Slide Number Placeholder 5"/>
          <p:cNvSpPr>
            <a:spLocks noGrp="1"/>
          </p:cNvSpPr>
          <p:nvPr>
            <p:ph type="sldNum" sz="quarter" idx="12"/>
          </p:nvPr>
        </p:nvSpPr>
        <p:spPr/>
        <p:txBody>
          <a:bodyPr/>
          <a:lstStyle/>
          <a:p>
            <a:fld id="{C194BDB0-F4EA-4DD6-8281-CCE2440D0CE0}" type="slidenum">
              <a:rPr lang="en-GB" smtClean="0"/>
              <a:t>‹#›</a:t>
            </a:fld>
            <a:endParaRPr lang="en-GB" dirty="0"/>
          </a:p>
        </p:txBody>
      </p:sp>
      <p:sp>
        <p:nvSpPr>
          <p:cNvPr id="10" name="Tijdelijke aanduiding voor inhoud 9"/>
          <p:cNvSpPr>
            <a:spLocks noGrp="1" noChangeAspect="1"/>
          </p:cNvSpPr>
          <p:nvPr>
            <p:ph sz="quarter" idx="13" hasCustomPrompt="1"/>
          </p:nvPr>
        </p:nvSpPr>
        <p:spPr>
          <a:xfrm>
            <a:off x="1889125" y="1079501"/>
            <a:ext cx="5292725" cy="2977200"/>
          </a:xfrm>
        </p:spPr>
        <p:txBody>
          <a:bodyPr/>
          <a:lstStyle>
            <a:lvl1pPr>
              <a:defRPr baseline="0"/>
            </a:lvl1pPr>
          </a:lstStyle>
          <a:p>
            <a:pPr lvl="0"/>
            <a:r>
              <a:rPr lang="en-GB" dirty="0"/>
              <a:t>Click icon to insert 16x9 image or movie</a:t>
            </a:r>
          </a:p>
        </p:txBody>
      </p:sp>
      <p:sp>
        <p:nvSpPr>
          <p:cNvPr id="12" name="Tijdelijke aanduiding voor tekst 11"/>
          <p:cNvSpPr>
            <a:spLocks noGrp="1"/>
          </p:cNvSpPr>
          <p:nvPr>
            <p:ph type="body" sz="quarter" idx="14" hasCustomPrompt="1"/>
          </p:nvPr>
        </p:nvSpPr>
        <p:spPr>
          <a:xfrm>
            <a:off x="1889125" y="4106268"/>
            <a:ext cx="5292725" cy="165100"/>
          </a:xfrm>
        </p:spPr>
        <p:txBody>
          <a:bodyPr/>
          <a:lstStyle>
            <a:lvl1pPr>
              <a:defRPr sz="1100" i="1"/>
            </a:lvl1pPr>
          </a:lstStyle>
          <a:p>
            <a:pPr lvl="0"/>
            <a:r>
              <a:rPr lang="en-GB" dirty="0"/>
              <a:t>Click to insert Caption under image or movie</a:t>
            </a:r>
          </a:p>
        </p:txBody>
      </p:sp>
    </p:spTree>
    <p:extLst>
      <p:ext uri="{BB962C8B-B14F-4D97-AF65-F5344CB8AC3E}">
        <p14:creationId xmlns:p14="http://schemas.microsoft.com/office/powerpoint/2010/main" val="1938494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 3 image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A 27pt headline on a slide with three images</a:t>
            </a:r>
            <a:endParaRPr lang="en-GB" dirty="0"/>
          </a:p>
        </p:txBody>
      </p:sp>
      <p:sp>
        <p:nvSpPr>
          <p:cNvPr id="3" name="Content Placeholder 2"/>
          <p:cNvSpPr>
            <a:spLocks noGrp="1"/>
          </p:cNvSpPr>
          <p:nvPr>
            <p:ph idx="1" hasCustomPrompt="1"/>
          </p:nvPr>
        </p:nvSpPr>
        <p:spPr>
          <a:xfrm>
            <a:off x="758824" y="1306642"/>
            <a:ext cx="2084389" cy="636458"/>
          </a:xfrm>
        </p:spPr>
        <p:txBody>
          <a:bodyPr/>
          <a:lstStyle>
            <a:lvl1pPr>
              <a:defRPr sz="1650"/>
            </a:lvl1pPr>
          </a:lstStyle>
          <a:p>
            <a:pPr lvl="0"/>
            <a:r>
              <a:rPr lang="en-GB" dirty="0"/>
              <a:t>Click to enter text</a:t>
            </a:r>
          </a:p>
        </p:txBody>
      </p:sp>
      <p:sp>
        <p:nvSpPr>
          <p:cNvPr id="4" name="Date Placeholder 3"/>
          <p:cNvSpPr>
            <a:spLocks noGrp="1"/>
          </p:cNvSpPr>
          <p:nvPr>
            <p:ph type="dt" sz="half" idx="10"/>
          </p:nvPr>
        </p:nvSpPr>
        <p:spPr>
          <a:xfrm>
            <a:off x="628650" y="4767263"/>
            <a:ext cx="2057400" cy="273844"/>
          </a:xfrm>
          <a:prstGeom prst="rect">
            <a:avLst/>
          </a:prstGeom>
        </p:spPr>
        <p:txBody>
          <a:bodyPr/>
          <a:lstStyle/>
          <a:p>
            <a:endParaRPr lang="en-GB" dirty="0"/>
          </a:p>
        </p:txBody>
      </p:sp>
      <p:sp>
        <p:nvSpPr>
          <p:cNvPr id="5" name="Footer Placeholder 4"/>
          <p:cNvSpPr>
            <a:spLocks noGrp="1"/>
          </p:cNvSpPr>
          <p:nvPr>
            <p:ph type="ftr" sz="quarter" idx="11"/>
          </p:nvPr>
        </p:nvSpPr>
        <p:spPr/>
        <p:txBody>
          <a:bodyPr/>
          <a:lstStyle/>
          <a:p>
            <a:r>
              <a:rPr lang="en-US"/>
              <a:t>32nd International Input-Output Association Conference, 22-26 June, Sevilla</a:t>
            </a:r>
            <a:endParaRPr lang="en-GB" dirty="0"/>
          </a:p>
        </p:txBody>
      </p:sp>
      <p:sp>
        <p:nvSpPr>
          <p:cNvPr id="6" name="Slide Number Placeholder 5"/>
          <p:cNvSpPr>
            <a:spLocks noGrp="1"/>
          </p:cNvSpPr>
          <p:nvPr>
            <p:ph type="sldNum" sz="quarter" idx="12"/>
          </p:nvPr>
        </p:nvSpPr>
        <p:spPr/>
        <p:txBody>
          <a:bodyPr/>
          <a:lstStyle/>
          <a:p>
            <a:fld id="{C194BDB0-F4EA-4DD6-8281-CCE2440D0CE0}" type="slidenum">
              <a:rPr lang="en-GB" smtClean="0"/>
              <a:t>‹#›</a:t>
            </a:fld>
            <a:endParaRPr lang="en-GB" dirty="0"/>
          </a:p>
        </p:txBody>
      </p:sp>
      <p:sp>
        <p:nvSpPr>
          <p:cNvPr id="7" name="Content Placeholder 2"/>
          <p:cNvSpPr>
            <a:spLocks noGrp="1"/>
          </p:cNvSpPr>
          <p:nvPr>
            <p:ph idx="13" hasCustomPrompt="1"/>
          </p:nvPr>
        </p:nvSpPr>
        <p:spPr>
          <a:xfrm>
            <a:off x="3490913" y="1302661"/>
            <a:ext cx="2084389" cy="636458"/>
          </a:xfrm>
        </p:spPr>
        <p:txBody>
          <a:bodyPr/>
          <a:lstStyle>
            <a:lvl1pPr>
              <a:defRPr sz="1650"/>
            </a:lvl1pPr>
          </a:lstStyle>
          <a:p>
            <a:pPr lvl="0"/>
            <a:r>
              <a:rPr lang="en-GB" dirty="0"/>
              <a:t>Click to enter text</a:t>
            </a:r>
          </a:p>
        </p:txBody>
      </p:sp>
      <p:sp>
        <p:nvSpPr>
          <p:cNvPr id="8" name="Content Placeholder 2"/>
          <p:cNvSpPr>
            <a:spLocks noGrp="1"/>
          </p:cNvSpPr>
          <p:nvPr>
            <p:ph idx="14" hasCustomPrompt="1"/>
          </p:nvPr>
        </p:nvSpPr>
        <p:spPr>
          <a:xfrm>
            <a:off x="6235414" y="1302661"/>
            <a:ext cx="2084389" cy="636458"/>
          </a:xfrm>
        </p:spPr>
        <p:txBody>
          <a:bodyPr/>
          <a:lstStyle>
            <a:lvl1pPr>
              <a:defRPr sz="1650"/>
            </a:lvl1pPr>
          </a:lstStyle>
          <a:p>
            <a:pPr lvl="0"/>
            <a:r>
              <a:rPr lang="en-GB" dirty="0"/>
              <a:t>Click to enter text</a:t>
            </a:r>
          </a:p>
        </p:txBody>
      </p:sp>
      <p:sp>
        <p:nvSpPr>
          <p:cNvPr id="10" name="Tijdelijke aanduiding voor afbeelding 9"/>
          <p:cNvSpPr>
            <a:spLocks noGrp="1"/>
          </p:cNvSpPr>
          <p:nvPr>
            <p:ph type="pic" sz="quarter" idx="15" hasCustomPrompt="1"/>
          </p:nvPr>
        </p:nvSpPr>
        <p:spPr>
          <a:xfrm>
            <a:off x="755650" y="1943101"/>
            <a:ext cx="2087563" cy="2625298"/>
          </a:xfrm>
        </p:spPr>
        <p:txBody>
          <a:bodyPr/>
          <a:lstStyle>
            <a:lvl1pPr>
              <a:defRPr baseline="0"/>
            </a:lvl1pPr>
          </a:lstStyle>
          <a:p>
            <a:r>
              <a:rPr lang="en-GB" dirty="0"/>
              <a:t>Click to insert image</a:t>
            </a:r>
          </a:p>
        </p:txBody>
      </p:sp>
      <p:sp>
        <p:nvSpPr>
          <p:cNvPr id="11" name="Tijdelijke aanduiding voor afbeelding 9"/>
          <p:cNvSpPr>
            <a:spLocks noGrp="1"/>
          </p:cNvSpPr>
          <p:nvPr>
            <p:ph type="pic" sz="quarter" idx="16" hasCustomPrompt="1"/>
          </p:nvPr>
        </p:nvSpPr>
        <p:spPr>
          <a:xfrm>
            <a:off x="3487739" y="1943101"/>
            <a:ext cx="2087563" cy="2625298"/>
          </a:xfrm>
        </p:spPr>
        <p:txBody>
          <a:bodyPr/>
          <a:lstStyle>
            <a:lvl1pPr marL="0" marR="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Click to insert image</a:t>
            </a:r>
          </a:p>
          <a:p>
            <a:endParaRPr lang="en-GB" dirty="0"/>
          </a:p>
        </p:txBody>
      </p:sp>
      <p:sp>
        <p:nvSpPr>
          <p:cNvPr id="12" name="Tijdelijke aanduiding voor afbeelding 9"/>
          <p:cNvSpPr>
            <a:spLocks noGrp="1"/>
          </p:cNvSpPr>
          <p:nvPr>
            <p:ph type="pic" sz="quarter" idx="17" hasCustomPrompt="1"/>
          </p:nvPr>
        </p:nvSpPr>
        <p:spPr>
          <a:xfrm>
            <a:off x="6235414" y="1943101"/>
            <a:ext cx="2087563" cy="2625298"/>
          </a:xfrm>
        </p:spPr>
        <p:txBody>
          <a:bodyPr/>
          <a:lstStyle>
            <a:lvl1pPr marL="0" marR="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Click to insert image</a:t>
            </a:r>
          </a:p>
          <a:p>
            <a:endParaRPr lang="en-GB" dirty="0"/>
          </a:p>
        </p:txBody>
      </p:sp>
    </p:spTree>
    <p:extLst>
      <p:ext uri="{BB962C8B-B14F-4D97-AF65-F5344CB8AC3E}">
        <p14:creationId xmlns:p14="http://schemas.microsoft.com/office/powerpoint/2010/main" val="2449201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EE8E8"/>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2" y="4568400"/>
            <a:ext cx="1114424" cy="572286"/>
          </a:xfrm>
          <a:prstGeom prst="rect">
            <a:avLst/>
          </a:prstGeom>
          <a:solidFill>
            <a:schemeClr val="bg1"/>
          </a:solidFill>
        </p:spPr>
        <p:txBody>
          <a:bodyPr vert="horz" lIns="756000" tIns="0" rIns="0" bIns="0" rtlCol="0" anchor="ctr"/>
          <a:lstStyle>
            <a:lvl1pPr algn="l">
              <a:defRPr sz="1100" b="0">
                <a:solidFill>
                  <a:schemeClr val="tx1"/>
                </a:solidFill>
              </a:defRPr>
            </a:lvl1pPr>
          </a:lstStyle>
          <a:p>
            <a:fld id="{C194BDB0-F4EA-4DD6-8281-CCE2440D0CE0}" type="slidenum">
              <a:rPr lang="en-GB" smtClean="0"/>
              <a:pPr/>
              <a:t>‹#›</a:t>
            </a:fld>
            <a:endParaRPr lang="en-GB" dirty="0"/>
          </a:p>
        </p:txBody>
      </p:sp>
      <p:sp>
        <p:nvSpPr>
          <p:cNvPr id="2" name="Title Placeholder 1"/>
          <p:cNvSpPr>
            <a:spLocks noGrp="1"/>
          </p:cNvSpPr>
          <p:nvPr>
            <p:ph type="title"/>
          </p:nvPr>
        </p:nvSpPr>
        <p:spPr>
          <a:xfrm>
            <a:off x="758825" y="518711"/>
            <a:ext cx="7556500" cy="539038"/>
          </a:xfrm>
          <a:prstGeom prst="rect">
            <a:avLst/>
          </a:prstGeom>
        </p:spPr>
        <p:txBody>
          <a:bodyPr vert="horz" lIns="0" tIns="0" rIns="0" bIns="0" rtlCol="0" anchor="t" anchorCtr="0">
            <a:noAutofit/>
          </a:bodyPr>
          <a:lstStyle/>
          <a:p>
            <a:r>
              <a:rPr lang="en-GB" dirty="0"/>
              <a:t>This is an example of a 27 </a:t>
            </a:r>
            <a:r>
              <a:rPr lang="en-GB" dirty="0" err="1"/>
              <a:t>pt</a:t>
            </a:r>
            <a:r>
              <a:rPr lang="en-GB" dirty="0"/>
              <a:t> headline with 27 </a:t>
            </a:r>
            <a:r>
              <a:rPr lang="en-GB" dirty="0" err="1"/>
              <a:t>pt</a:t>
            </a:r>
            <a:r>
              <a:rPr lang="en-GB" dirty="0"/>
              <a:t> line spacing</a:t>
            </a:r>
          </a:p>
        </p:txBody>
      </p:sp>
      <p:sp>
        <p:nvSpPr>
          <p:cNvPr id="3" name="Text Placeholder 2"/>
          <p:cNvSpPr>
            <a:spLocks noGrp="1"/>
          </p:cNvSpPr>
          <p:nvPr>
            <p:ph type="body" idx="1"/>
          </p:nvPr>
        </p:nvSpPr>
        <p:spPr>
          <a:xfrm>
            <a:off x="758824" y="1306642"/>
            <a:ext cx="7556501" cy="2922458"/>
          </a:xfrm>
          <a:prstGeom prst="rect">
            <a:avLst/>
          </a:prstGeom>
        </p:spPr>
        <p:txBody>
          <a:bodyPr vert="horz" lIns="0" tIns="0" rIns="0" bIns="0" rtlCol="0">
            <a:noAutofit/>
          </a:bodyPr>
          <a:lstStyle/>
          <a:p>
            <a:pPr lvl="0"/>
            <a:r>
              <a:rPr lang="en-GB" dirty="0" err="1"/>
              <a:t>Klik</a:t>
            </a:r>
            <a:r>
              <a:rPr lang="en-GB" dirty="0"/>
              <a:t> om de </a:t>
            </a:r>
            <a:r>
              <a:rPr lang="en-GB" dirty="0" err="1"/>
              <a:t>modelstijlen</a:t>
            </a:r>
            <a:r>
              <a:rPr lang="en-GB" dirty="0"/>
              <a:t> </a:t>
            </a:r>
            <a:r>
              <a:rPr lang="en-GB" dirty="0" err="1"/>
              <a:t>te</a:t>
            </a:r>
            <a:r>
              <a:rPr lang="en-GB" dirty="0"/>
              <a:t> </a:t>
            </a:r>
            <a:r>
              <a:rPr lang="en-GB" dirty="0" err="1"/>
              <a:t>bewerken</a:t>
            </a:r>
            <a:endParaRPr lang="en-GB" dirty="0"/>
          </a:p>
          <a:p>
            <a:pPr lvl="1"/>
            <a:r>
              <a:rPr lang="en-GB" dirty="0" err="1"/>
              <a:t>Tweede</a:t>
            </a:r>
            <a:r>
              <a:rPr lang="en-GB" dirty="0"/>
              <a:t> </a:t>
            </a:r>
            <a:r>
              <a:rPr lang="en-GB" dirty="0" err="1"/>
              <a:t>niveau</a:t>
            </a:r>
            <a:endParaRPr lang="en-GB" dirty="0"/>
          </a:p>
          <a:p>
            <a:pPr lvl="2"/>
            <a:r>
              <a:rPr lang="en-GB" dirty="0" err="1"/>
              <a:t>Derde</a:t>
            </a:r>
            <a:r>
              <a:rPr lang="en-GB" dirty="0"/>
              <a:t> </a:t>
            </a:r>
            <a:r>
              <a:rPr lang="en-GB" dirty="0" err="1"/>
              <a:t>niveau</a:t>
            </a:r>
            <a:endParaRPr lang="en-GB" dirty="0"/>
          </a:p>
          <a:p>
            <a:pPr lvl="3"/>
            <a:r>
              <a:rPr lang="en-GB" dirty="0" err="1"/>
              <a:t>Vierde</a:t>
            </a:r>
            <a:r>
              <a:rPr lang="en-GB" dirty="0"/>
              <a:t> </a:t>
            </a:r>
            <a:r>
              <a:rPr lang="en-GB" dirty="0" err="1"/>
              <a:t>niveau</a:t>
            </a:r>
            <a:endParaRPr lang="en-GB" dirty="0"/>
          </a:p>
          <a:p>
            <a:pPr lvl="4"/>
            <a:r>
              <a:rPr lang="en-GB" dirty="0" err="1"/>
              <a:t>Vijfde</a:t>
            </a:r>
            <a:r>
              <a:rPr lang="en-GB" dirty="0"/>
              <a:t> </a:t>
            </a:r>
            <a:r>
              <a:rPr lang="en-GB" dirty="0" err="1"/>
              <a:t>niveau</a:t>
            </a:r>
            <a:endParaRPr lang="en-GB" dirty="0"/>
          </a:p>
        </p:txBody>
      </p:sp>
      <p:sp>
        <p:nvSpPr>
          <p:cNvPr id="5" name="Footer Placeholder 4"/>
          <p:cNvSpPr>
            <a:spLocks noGrp="1"/>
          </p:cNvSpPr>
          <p:nvPr>
            <p:ph type="ftr" sz="quarter" idx="3"/>
          </p:nvPr>
        </p:nvSpPr>
        <p:spPr>
          <a:xfrm>
            <a:off x="1114426" y="4568400"/>
            <a:ext cx="7042149" cy="576000"/>
          </a:xfrm>
          <a:prstGeom prst="rect">
            <a:avLst/>
          </a:prstGeom>
          <a:solidFill>
            <a:schemeClr val="bg1"/>
          </a:solidFill>
        </p:spPr>
        <p:txBody>
          <a:bodyPr vert="horz" lIns="0" tIns="0" rIns="0" bIns="0" rtlCol="0" anchor="ctr"/>
          <a:lstStyle>
            <a:lvl1pPr algn="l">
              <a:defRPr sz="1100" b="0">
                <a:solidFill>
                  <a:schemeClr val="tx1"/>
                </a:solidFill>
              </a:defRPr>
            </a:lvl1pPr>
          </a:lstStyle>
          <a:p>
            <a:r>
              <a:rPr lang="en-US"/>
              <a:t>32nd International Input-Output Association Conference, 22-26 June, Sevilla</a:t>
            </a:r>
            <a:endParaRPr lang="en-GB" dirty="0"/>
          </a:p>
        </p:txBody>
      </p:sp>
      <p:pic>
        <p:nvPicPr>
          <p:cNvPr id="66" name="Picture 4">
            <a:extLst>
              <a:ext uri="{FF2B5EF4-FFF2-40B4-BE49-F238E27FC236}">
                <a16:creationId xmlns:a16="http://schemas.microsoft.com/office/drawing/2014/main" id="{93FD69BB-9D62-3A4C-8433-C5954D52BB6F}"/>
              </a:ext>
            </a:extLst>
          </p:cNvPr>
          <p:cNvPicPr>
            <a:picLocks noChangeAspect="1"/>
          </p:cNvPicPr>
          <p:nvPr userDrawn="1"/>
        </p:nvPicPr>
        <p:blipFill>
          <a:blip r:embed="rId20"/>
          <a:stretch>
            <a:fillRect/>
          </a:stretch>
        </p:blipFill>
        <p:spPr>
          <a:xfrm>
            <a:off x="8156575" y="4568825"/>
            <a:ext cx="987425" cy="574675"/>
          </a:xfrm>
          <a:prstGeom prst="rect">
            <a:avLst/>
          </a:prstGeom>
        </p:spPr>
      </p:pic>
    </p:spTree>
    <p:extLst>
      <p:ext uri="{BB962C8B-B14F-4D97-AF65-F5344CB8AC3E}">
        <p14:creationId xmlns:p14="http://schemas.microsoft.com/office/powerpoint/2010/main" val="2422791903"/>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61" r:id="rId3"/>
    <p:sldLayoutId id="2147483662" r:id="rId4"/>
    <p:sldLayoutId id="2147483664"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 id="2147483686" r:id="rId1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685800" rtl="0" eaLnBrk="1" latinLnBrk="0" hangingPunct="1">
        <a:lnSpc>
          <a:spcPts val="2700"/>
        </a:lnSpc>
        <a:spcBef>
          <a:spcPct val="0"/>
        </a:spcBef>
        <a:buNone/>
        <a:defRPr sz="2700" b="1" kern="1200">
          <a:solidFill>
            <a:schemeClr val="tx1"/>
          </a:solidFill>
          <a:latin typeface="+mj-lt"/>
          <a:ea typeface="+mj-ea"/>
          <a:cs typeface="+mj-cs"/>
        </a:defRPr>
      </a:lvl1pPr>
    </p:titleStyle>
    <p:bodyStyle>
      <a:lvl1pPr marL="0" indent="0" algn="l" defTabSz="685800" rtl="0" eaLnBrk="1" latinLnBrk="0" hangingPunct="1">
        <a:lnSpc>
          <a:spcPct val="100000"/>
        </a:lnSpc>
        <a:spcBef>
          <a:spcPts val="0"/>
        </a:spcBef>
        <a:buFont typeface="Arial" panose="020B0604020202020204" pitchFamily="34" charset="0"/>
        <a:buNone/>
        <a:defRPr sz="1950" kern="1200">
          <a:solidFill>
            <a:schemeClr val="tx1"/>
          </a:solidFill>
          <a:latin typeface="+mn-lt"/>
          <a:ea typeface="+mn-ea"/>
          <a:cs typeface="+mn-cs"/>
        </a:defRPr>
      </a:lvl1pPr>
      <a:lvl2pPr marL="0" indent="0" algn="l" defTabSz="685800" rtl="0" eaLnBrk="1" latinLnBrk="0" hangingPunct="1">
        <a:lnSpc>
          <a:spcPct val="100000"/>
        </a:lnSpc>
        <a:spcBef>
          <a:spcPts val="0"/>
        </a:spcBef>
        <a:buFont typeface="Arial" panose="020B0604020202020204" pitchFamily="34" charset="0"/>
        <a:buNone/>
        <a:defRPr sz="1650" kern="1200">
          <a:solidFill>
            <a:schemeClr val="tx1"/>
          </a:solidFill>
          <a:latin typeface="+mn-lt"/>
          <a:ea typeface="+mn-ea"/>
          <a:cs typeface="+mn-cs"/>
        </a:defRPr>
      </a:lvl2pPr>
      <a:lvl3pPr marL="180975" indent="-180975" algn="l" defTabSz="685800" rtl="0" eaLnBrk="1" latinLnBrk="0" hangingPunct="1">
        <a:lnSpc>
          <a:spcPct val="100000"/>
        </a:lnSpc>
        <a:spcBef>
          <a:spcPts val="0"/>
        </a:spcBef>
        <a:buFont typeface="Arial" panose="020B0604020202020204" pitchFamily="34" charset="0"/>
        <a:buChar char="•"/>
        <a:defRPr sz="1650" kern="1200">
          <a:solidFill>
            <a:schemeClr val="tx1"/>
          </a:solidFill>
          <a:latin typeface="+mn-lt"/>
          <a:ea typeface="+mn-ea"/>
          <a:cs typeface="+mn-cs"/>
        </a:defRPr>
      </a:lvl3pPr>
      <a:lvl4pPr marL="360000" indent="-180975" algn="l" defTabSz="685800" rtl="0" eaLnBrk="1" latinLnBrk="0" hangingPunct="1">
        <a:lnSpc>
          <a:spcPct val="100000"/>
        </a:lnSpc>
        <a:spcBef>
          <a:spcPts val="0"/>
        </a:spcBef>
        <a:buFont typeface="Arial" panose="020B0604020202020204" pitchFamily="34" charset="0"/>
        <a:buChar char="•"/>
        <a:defRPr sz="1650" kern="1200">
          <a:solidFill>
            <a:schemeClr val="tx1"/>
          </a:solidFill>
          <a:latin typeface="+mn-lt"/>
          <a:ea typeface="+mn-ea"/>
          <a:cs typeface="+mn-cs"/>
        </a:defRPr>
      </a:lvl4pPr>
      <a:lvl5pPr marL="539750" indent="-177800" algn="l" defTabSz="685800" rtl="0" eaLnBrk="1" latinLnBrk="0" hangingPunct="1">
        <a:lnSpc>
          <a:spcPct val="100000"/>
        </a:lnSpc>
        <a:spcBef>
          <a:spcPts val="0"/>
        </a:spcBef>
        <a:buFont typeface="Arial" panose="020B0604020202020204" pitchFamily="34" charset="0"/>
        <a:buChar char="•"/>
        <a:defRPr sz="16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2" Type="http://schemas.openxmlformats.org/officeDocument/2006/relationships/hyperlink" Target="mailto:c.rabelo.caiafa.pereira@tue.nl"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7.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8.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9.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A91ED8F-9DAD-56DE-594D-B8D36E4357BD}"/>
              </a:ext>
            </a:extLst>
          </p:cNvPr>
          <p:cNvSpPr/>
          <p:nvPr/>
        </p:nvSpPr>
        <p:spPr>
          <a:xfrm>
            <a:off x="-6669" y="-60385"/>
            <a:ext cx="9150669" cy="462762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TextBox 18">
            <a:extLst>
              <a:ext uri="{FF2B5EF4-FFF2-40B4-BE49-F238E27FC236}">
                <a16:creationId xmlns:a16="http://schemas.microsoft.com/office/drawing/2014/main" id="{5EB2BB3F-6651-694C-1A9B-786446B4BFA4}"/>
              </a:ext>
            </a:extLst>
          </p:cNvPr>
          <p:cNvSpPr txBox="1"/>
          <p:nvPr/>
        </p:nvSpPr>
        <p:spPr>
          <a:xfrm>
            <a:off x="837331" y="843375"/>
            <a:ext cx="7729153" cy="1060290"/>
          </a:xfrm>
          <a:prstGeom prst="rect">
            <a:avLst/>
          </a:prstGeom>
          <a:noFill/>
        </p:spPr>
        <p:txBody>
          <a:bodyPr wrap="square" rtlCol="0">
            <a:spAutoFit/>
          </a:bodyPr>
          <a:lstStyle/>
          <a:p>
            <a:pPr algn="ctr">
              <a:lnSpc>
                <a:spcPct val="150000"/>
              </a:lnSpc>
            </a:pPr>
            <a:r>
              <a:rPr lang="en-US" sz="2400" b="1" dirty="0">
                <a:solidFill>
                  <a:schemeClr val="accent1">
                    <a:lumMod val="75000"/>
                  </a:schemeClr>
                </a:solidFill>
                <a:latin typeface="+mj-lt"/>
              </a:rPr>
              <a:t>Modeling structural change in the green transition</a:t>
            </a:r>
          </a:p>
          <a:p>
            <a:pPr algn="ctr">
              <a:lnSpc>
                <a:spcPct val="150000"/>
              </a:lnSpc>
            </a:pPr>
            <a:r>
              <a:rPr lang="en-US" sz="2000" b="1" dirty="0">
                <a:solidFill>
                  <a:schemeClr val="accent1">
                    <a:lumMod val="75000"/>
                  </a:schemeClr>
                </a:solidFill>
                <a:latin typeface="+mj-lt"/>
              </a:rPr>
              <a:t>New industries, balancing procedure, and price and quantity effects</a:t>
            </a:r>
            <a:endParaRPr lang="en-GB" sz="2000" b="1" dirty="0">
              <a:solidFill>
                <a:schemeClr val="accent1">
                  <a:lumMod val="75000"/>
                </a:schemeClr>
              </a:solidFill>
              <a:latin typeface="+mj-lt"/>
            </a:endParaRPr>
          </a:p>
        </p:txBody>
      </p:sp>
      <p:sp>
        <p:nvSpPr>
          <p:cNvPr id="21" name="TextBox 20">
            <a:extLst>
              <a:ext uri="{FF2B5EF4-FFF2-40B4-BE49-F238E27FC236}">
                <a16:creationId xmlns:a16="http://schemas.microsoft.com/office/drawing/2014/main" id="{5AB5AFAE-164D-485B-C207-99D741DF122E}"/>
              </a:ext>
            </a:extLst>
          </p:cNvPr>
          <p:cNvSpPr txBox="1"/>
          <p:nvPr/>
        </p:nvSpPr>
        <p:spPr>
          <a:xfrm>
            <a:off x="2582000" y="2253426"/>
            <a:ext cx="3980000" cy="553998"/>
          </a:xfrm>
          <a:prstGeom prst="rect">
            <a:avLst/>
          </a:prstGeom>
          <a:noFill/>
        </p:spPr>
        <p:txBody>
          <a:bodyPr wrap="none" rtlCol="0">
            <a:spAutoFit/>
          </a:bodyPr>
          <a:lstStyle/>
          <a:p>
            <a:pPr algn="ctr"/>
            <a:r>
              <a:rPr lang="en-GB" sz="1600" b="0" dirty="0">
                <a:solidFill>
                  <a:sysClr val="windowText" lastClr="000000"/>
                </a:solidFill>
              </a:rPr>
              <a:t>Clara Caiafa</a:t>
            </a:r>
            <a:r>
              <a:rPr lang="en-GB" sz="1600" b="0" baseline="30000" dirty="0">
                <a:solidFill>
                  <a:sysClr val="windowText" lastClr="000000"/>
                </a:solidFill>
              </a:rPr>
              <a:t>a</a:t>
            </a:r>
            <a:r>
              <a:rPr lang="en-GB" sz="1600" dirty="0">
                <a:solidFill>
                  <a:sysClr val="windowText" lastClr="000000"/>
                </a:solidFill>
              </a:rPr>
              <a:t> , </a:t>
            </a:r>
            <a:r>
              <a:rPr lang="en-GB" sz="1600" b="0" dirty="0">
                <a:solidFill>
                  <a:sysClr val="windowText" lastClr="000000"/>
                </a:solidFill>
              </a:rPr>
              <a:t>Kurt </a:t>
            </a:r>
            <a:r>
              <a:rPr lang="en-GB" sz="1600" b="0" dirty="0" err="1">
                <a:solidFill>
                  <a:sysClr val="windowText" lastClr="000000"/>
                </a:solidFill>
              </a:rPr>
              <a:t>Kratena</a:t>
            </a:r>
            <a:r>
              <a:rPr lang="en-GB" sz="1600" baseline="30000" dirty="0" err="1">
                <a:solidFill>
                  <a:sysClr val="windowText" lastClr="000000"/>
                </a:solidFill>
              </a:rPr>
              <a:t>b</a:t>
            </a:r>
            <a:r>
              <a:rPr lang="en-GB" sz="1600" b="0" baseline="30000" dirty="0" err="1">
                <a:solidFill>
                  <a:sysClr val="windowText" lastClr="000000"/>
                </a:solidFill>
              </a:rPr>
              <a:t>,</a:t>
            </a:r>
            <a:r>
              <a:rPr lang="en-GB" sz="1600" baseline="30000" dirty="0" err="1">
                <a:solidFill>
                  <a:sysClr val="windowText" lastClr="000000"/>
                </a:solidFill>
              </a:rPr>
              <a:t>c</a:t>
            </a:r>
            <a:r>
              <a:rPr lang="en-GB" sz="1600" b="0" baseline="30000" dirty="0">
                <a:solidFill>
                  <a:sysClr val="windowText" lastClr="000000"/>
                </a:solidFill>
              </a:rPr>
              <a:t>    </a:t>
            </a:r>
            <a:r>
              <a:rPr lang="en-GB" sz="1600" b="0" dirty="0">
                <a:solidFill>
                  <a:sysClr val="windowText" lastClr="000000"/>
                </a:solidFill>
              </a:rPr>
              <a:t>and  I</a:t>
            </a:r>
            <a:r>
              <a:rPr lang="en-GB" sz="1600" dirty="0">
                <a:solidFill>
                  <a:sysClr val="windowText" lastClr="000000"/>
                </a:solidFill>
              </a:rPr>
              <a:t>ñ</a:t>
            </a:r>
            <a:r>
              <a:rPr lang="en-GB" sz="1600" b="0" dirty="0">
                <a:solidFill>
                  <a:sysClr val="windowText" lastClr="000000"/>
                </a:solidFill>
              </a:rPr>
              <a:t>aki </a:t>
            </a:r>
            <a:r>
              <a:rPr lang="en-GB" sz="1600" b="0" dirty="0" err="1">
                <a:solidFill>
                  <a:sysClr val="windowText" lastClr="000000"/>
                </a:solidFill>
              </a:rPr>
              <a:t>Arto</a:t>
            </a:r>
            <a:r>
              <a:rPr lang="en-GB" sz="1600" b="0" baseline="30000" dirty="0" err="1">
                <a:solidFill>
                  <a:sysClr val="windowText" lastClr="000000"/>
                </a:solidFill>
              </a:rPr>
              <a:t>b</a:t>
            </a:r>
            <a:endParaRPr lang="en-GB" sz="1600" b="0" baseline="30000" dirty="0">
              <a:solidFill>
                <a:sysClr val="windowText" lastClr="000000"/>
              </a:solidFill>
            </a:endParaRPr>
          </a:p>
          <a:p>
            <a:pPr algn="ctr"/>
            <a:endParaRPr lang="en-GB" sz="1400" dirty="0"/>
          </a:p>
        </p:txBody>
      </p:sp>
      <p:sp>
        <p:nvSpPr>
          <p:cNvPr id="22" name="TextBox 21">
            <a:extLst>
              <a:ext uri="{FF2B5EF4-FFF2-40B4-BE49-F238E27FC236}">
                <a16:creationId xmlns:a16="http://schemas.microsoft.com/office/drawing/2014/main" id="{F48BC887-EEA1-C1BA-1D8B-101430D0BFF4}"/>
              </a:ext>
            </a:extLst>
          </p:cNvPr>
          <p:cNvSpPr txBox="1"/>
          <p:nvPr/>
        </p:nvSpPr>
        <p:spPr>
          <a:xfrm>
            <a:off x="-13339" y="2807424"/>
            <a:ext cx="9157339" cy="1131079"/>
          </a:xfrm>
          <a:prstGeom prst="rect">
            <a:avLst/>
          </a:prstGeom>
          <a:noFill/>
        </p:spPr>
        <p:txBody>
          <a:bodyPr wrap="square" rtlCol="0">
            <a:spAutoFit/>
          </a:bodyPr>
          <a:lstStyle/>
          <a:p>
            <a:pPr algn="ctr">
              <a:lnSpc>
                <a:spcPct val="150000"/>
              </a:lnSpc>
            </a:pPr>
            <a:r>
              <a:rPr lang="en-GB" sz="1200" b="0" baseline="30000" dirty="0" err="1">
                <a:solidFill>
                  <a:sysClr val="windowText" lastClr="000000"/>
                </a:solidFill>
              </a:rPr>
              <a:t>a</a:t>
            </a:r>
            <a:r>
              <a:rPr lang="en-GB" sz="1200" b="0" dirty="0" err="1">
                <a:solidFill>
                  <a:sysClr val="windowText" lastClr="000000"/>
                </a:solidFill>
              </a:rPr>
              <a:t>Eindhoven</a:t>
            </a:r>
            <a:r>
              <a:rPr lang="en-GB" sz="1200" b="0" dirty="0">
                <a:solidFill>
                  <a:sysClr val="windowText" lastClr="000000"/>
                </a:solidFill>
              </a:rPr>
              <a:t> University of Technology, Eindhoven, the Netherlands</a:t>
            </a:r>
          </a:p>
          <a:p>
            <a:pPr algn="ctr">
              <a:lnSpc>
                <a:spcPct val="150000"/>
              </a:lnSpc>
            </a:pPr>
            <a:r>
              <a:rPr lang="en-GB" sz="1200" b="0" baseline="30000" dirty="0" err="1">
                <a:solidFill>
                  <a:sysClr val="windowText" lastClr="000000"/>
                </a:solidFill>
              </a:rPr>
              <a:t>b</a:t>
            </a:r>
            <a:r>
              <a:rPr lang="en-GB" sz="1200" b="0" dirty="0" err="1">
                <a:solidFill>
                  <a:sysClr val="windowText" lastClr="000000"/>
                </a:solidFill>
              </a:rPr>
              <a:t>B</a:t>
            </a:r>
            <a:r>
              <a:rPr lang="en-US" sz="1200" b="0" dirty="0" err="1">
                <a:solidFill>
                  <a:sysClr val="windowText" lastClr="000000"/>
                </a:solidFill>
              </a:rPr>
              <a:t>asque</a:t>
            </a:r>
            <a:r>
              <a:rPr lang="en-US" sz="1200" b="0" dirty="0">
                <a:solidFill>
                  <a:sysClr val="windowText" lastClr="000000"/>
                </a:solidFill>
              </a:rPr>
              <a:t> Center for Climate Change (BC3), Bilbao, Spain</a:t>
            </a:r>
            <a:endParaRPr lang="en-GB" sz="1200" b="0" dirty="0">
              <a:solidFill>
                <a:sysClr val="windowText" lastClr="000000"/>
              </a:solidFill>
            </a:endParaRPr>
          </a:p>
          <a:p>
            <a:pPr algn="ctr">
              <a:lnSpc>
                <a:spcPct val="150000"/>
              </a:lnSpc>
            </a:pPr>
            <a:r>
              <a:rPr lang="en-US" sz="1200" b="0" baseline="30000" dirty="0" err="1">
                <a:solidFill>
                  <a:sysClr val="windowText" lastClr="000000"/>
                </a:solidFill>
              </a:rPr>
              <a:t>c</a:t>
            </a:r>
            <a:r>
              <a:rPr lang="en-US" sz="1200" b="0" dirty="0" err="1">
                <a:solidFill>
                  <a:sysClr val="windowText" lastClr="000000"/>
                </a:solidFill>
              </a:rPr>
              <a:t>Centre</a:t>
            </a:r>
            <a:r>
              <a:rPr lang="en-US" sz="1200" b="0" dirty="0">
                <a:solidFill>
                  <a:sysClr val="windowText" lastClr="000000"/>
                </a:solidFill>
              </a:rPr>
              <a:t> of Economic Scenario Analysis and Research (CESAR), Vienna, Austria</a:t>
            </a:r>
            <a:endParaRPr lang="en-GB" sz="1200" b="0" dirty="0">
              <a:solidFill>
                <a:sysClr val="windowText" lastClr="000000"/>
              </a:solidFill>
            </a:endParaRPr>
          </a:p>
          <a:p>
            <a:pPr algn="ctr"/>
            <a:endParaRPr lang="en-GB" dirty="0"/>
          </a:p>
        </p:txBody>
      </p:sp>
      <p:pic>
        <p:nvPicPr>
          <p:cNvPr id="8" name="Grafik 1" descr="logo_CESAR_new_1">
            <a:extLst>
              <a:ext uri="{FF2B5EF4-FFF2-40B4-BE49-F238E27FC236}">
                <a16:creationId xmlns:a16="http://schemas.microsoft.com/office/drawing/2014/main" id="{67569CE2-2FA2-F59C-2B9A-CC3BAC20873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1026" name="Picture 2" descr="A time of change for BC3 – starting with its visual identity! - BC3 Basque  Centre for Climate Change - Klima Aldaketa Ikergai">
            <a:extLst>
              <a:ext uri="{FF2B5EF4-FFF2-40B4-BE49-F238E27FC236}">
                <a16:creationId xmlns:a16="http://schemas.microsoft.com/office/drawing/2014/main" id="{49BC3250-BB63-7813-B357-07414A02C5A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1161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7FE81-3A25-9C8F-DAED-12B810CACE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1EC936-3803-76F7-4028-A6150B827277}"/>
              </a:ext>
            </a:extLst>
          </p:cNvPr>
          <p:cNvSpPr>
            <a:spLocks noGrp="1"/>
          </p:cNvSpPr>
          <p:nvPr>
            <p:ph type="title"/>
          </p:nvPr>
        </p:nvSpPr>
        <p:spPr>
          <a:xfrm>
            <a:off x="758824" y="518400"/>
            <a:ext cx="7788409" cy="733827"/>
          </a:xfrm>
        </p:spPr>
        <p:txBody>
          <a:bodyPr/>
          <a:lstStyle/>
          <a:p>
            <a:r>
              <a:rPr lang="en-US" sz="2400" b="0" dirty="0"/>
              <a:t>Research gap</a:t>
            </a:r>
            <a:endParaRPr lang="en-GB" sz="2400" b="0" dirty="0"/>
          </a:p>
        </p:txBody>
      </p:sp>
      <p:sp>
        <p:nvSpPr>
          <p:cNvPr id="61" name="Footer Placeholder 60">
            <a:extLst>
              <a:ext uri="{FF2B5EF4-FFF2-40B4-BE49-F238E27FC236}">
                <a16:creationId xmlns:a16="http://schemas.microsoft.com/office/drawing/2014/main" id="{450847A0-F89F-79D4-0109-4019FD0BA986}"/>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02BEAB3D-F87D-8DEE-44BD-5C079CDF2287}"/>
              </a:ext>
            </a:extLst>
          </p:cNvPr>
          <p:cNvSpPr>
            <a:spLocks noGrp="1"/>
          </p:cNvSpPr>
          <p:nvPr>
            <p:ph type="sldNum" sz="quarter" idx="12"/>
          </p:nvPr>
        </p:nvSpPr>
        <p:spPr/>
        <p:txBody>
          <a:bodyPr/>
          <a:lstStyle/>
          <a:p>
            <a:fld id="{C194BDB0-F4EA-4DD6-8281-CCE2440D0CE0}" type="slidenum">
              <a:rPr lang="en-GB" smtClean="0"/>
              <a:t>10</a:t>
            </a:fld>
            <a:endParaRPr lang="en-GB" dirty="0"/>
          </a:p>
        </p:txBody>
      </p:sp>
      <p:sp>
        <p:nvSpPr>
          <p:cNvPr id="5" name="TextBox 4">
            <a:extLst>
              <a:ext uri="{FF2B5EF4-FFF2-40B4-BE49-F238E27FC236}">
                <a16:creationId xmlns:a16="http://schemas.microsoft.com/office/drawing/2014/main" id="{FD4FF716-6751-6280-3378-3FDE0A5CA590}"/>
              </a:ext>
            </a:extLst>
          </p:cNvPr>
          <p:cNvSpPr txBox="1"/>
          <p:nvPr/>
        </p:nvSpPr>
        <p:spPr>
          <a:xfrm>
            <a:off x="694087" y="933803"/>
            <a:ext cx="7691089" cy="5871094"/>
          </a:xfrm>
          <a:prstGeom prst="rect">
            <a:avLst/>
          </a:prstGeom>
          <a:noFill/>
        </p:spPr>
        <p:txBody>
          <a:bodyPr wrap="square" rtlCol="0">
            <a:spAutoFit/>
          </a:bodyPr>
          <a:lstStyle/>
          <a:p>
            <a:pPr>
              <a:lnSpc>
                <a:spcPct val="150000"/>
              </a:lnSpc>
            </a:pPr>
            <a:r>
              <a:rPr lang="en-US" sz="1600" dirty="0"/>
              <a:t>Two balancing problems:</a:t>
            </a:r>
          </a:p>
          <a:p>
            <a:pPr marL="342900" indent="-342900">
              <a:lnSpc>
                <a:spcPct val="150000"/>
              </a:lnSpc>
              <a:buFont typeface="+mj-lt"/>
              <a:buAutoNum type="arabicPeriod"/>
            </a:pPr>
            <a:r>
              <a:rPr lang="en-US" sz="1600" dirty="0"/>
              <a:t>Finding the new levels of output and value added in a way that technological coefficients remain exogenous</a:t>
            </a:r>
          </a:p>
          <a:p>
            <a:pPr marL="342900" indent="-342900">
              <a:lnSpc>
                <a:spcPct val="150000"/>
              </a:lnSpc>
              <a:buFont typeface="+mj-lt"/>
              <a:buAutoNum type="arabicPeriod"/>
            </a:pPr>
            <a:r>
              <a:rPr lang="en-US" sz="1600" b="1" dirty="0">
                <a:solidFill>
                  <a:srgbClr val="0092B5"/>
                </a:solidFill>
              </a:rPr>
              <a:t>Ensuring the columns of coefficients sum one (that its, that output equals outlays)</a:t>
            </a:r>
          </a:p>
          <a:p>
            <a:pPr marL="285750" indent="-285750">
              <a:lnSpc>
                <a:spcPct val="150000"/>
              </a:lnSpc>
              <a:buFont typeface="Arial" panose="020B0604020202020204" pitchFamily="34" charset="0"/>
              <a:buChar char="•"/>
            </a:pPr>
            <a:endParaRPr lang="en-US" sz="1600" dirty="0"/>
          </a:p>
          <a:p>
            <a:pPr>
              <a:lnSpc>
                <a:spcPct val="150000"/>
              </a:lnSpc>
            </a:pPr>
            <a:r>
              <a:rPr lang="en-US" sz="1600" dirty="0">
                <a:sym typeface="Wingdings" panose="05000000000000000000" pitchFamily="2" charset="2"/>
              </a:rPr>
              <a:t> </a:t>
            </a:r>
            <a:r>
              <a:rPr lang="en-US" sz="1600" dirty="0"/>
              <a:t>Two approaches found in the literature for ensuring coefficients sum unity</a:t>
            </a:r>
          </a:p>
          <a:p>
            <a:pPr marL="685800" lvl="1" indent="-342900">
              <a:lnSpc>
                <a:spcPct val="150000"/>
              </a:lnSpc>
              <a:buFont typeface="+mj-lt"/>
              <a:buAutoNum type="arabicPeriod"/>
            </a:pPr>
            <a:r>
              <a:rPr lang="en-US" sz="1600" dirty="0"/>
              <a:t>Rescaling before inserting the new column</a:t>
            </a:r>
          </a:p>
          <a:p>
            <a:pPr marL="685800" lvl="1" indent="-342900">
              <a:lnSpc>
                <a:spcPct val="150000"/>
              </a:lnSpc>
              <a:buFont typeface="+mj-lt"/>
              <a:buAutoNum type="arabicPeriod"/>
            </a:pPr>
            <a:r>
              <a:rPr lang="en-US" sz="1600" dirty="0"/>
              <a:t>To assume perfect substitution</a:t>
            </a:r>
          </a:p>
          <a:p>
            <a:pPr marL="1028700" lvl="2" indent="-342900">
              <a:buFont typeface="Arial" panose="020B0604020202020204" pitchFamily="34" charset="0"/>
              <a:buChar char="•"/>
            </a:pPr>
            <a:r>
              <a:rPr lang="en-US" sz="1400" dirty="0"/>
              <a:t>Inconsistent with the underlying physical technologies</a:t>
            </a:r>
          </a:p>
          <a:p>
            <a:pPr marL="1028700" lvl="2" indent="-342900">
              <a:buFont typeface="Arial" panose="020B0604020202020204" pitchFamily="34" charset="0"/>
              <a:buChar char="•"/>
            </a:pPr>
            <a:r>
              <a:rPr lang="en-US" sz="1400" dirty="0"/>
              <a:t>Unable to assess cost differences between old and new technologies, and between different potential locations for the new technology</a:t>
            </a:r>
          </a:p>
          <a:p>
            <a:pPr marL="342900" indent="-342900">
              <a:lnSpc>
                <a:spcPct val="150000"/>
              </a:lnSpc>
              <a:buFont typeface="+mj-lt"/>
              <a:buAutoNum type="arabicPeriod"/>
            </a:pPr>
            <a:endParaRPr lang="en-US" sz="1600" dirty="0"/>
          </a:p>
          <a:p>
            <a:pPr marL="342900" indent="-342900">
              <a:lnSpc>
                <a:spcPct val="150000"/>
              </a:lnSpc>
              <a:buFont typeface="+mj-lt"/>
              <a:buAutoNum type="arabicPeriod"/>
            </a:pPr>
            <a:endParaRPr lang="en-US" sz="1600" dirty="0"/>
          </a:p>
          <a:p>
            <a:pPr marL="628650" lvl="1" indent="-285750">
              <a:lnSpc>
                <a:spcPct val="150000"/>
              </a:lnSpc>
              <a:buFont typeface="Arial" panose="020B0604020202020204" pitchFamily="34" charset="0"/>
              <a:buChar char="•"/>
            </a:pPr>
            <a:endParaRPr lang="en-US" sz="1600" dirty="0"/>
          </a:p>
          <a:p>
            <a:pPr marL="628650" lvl="1" indent="-285750">
              <a:lnSpc>
                <a:spcPct val="150000"/>
              </a:lnSpc>
              <a:buFont typeface="Arial" panose="020B0604020202020204" pitchFamily="34" charset="0"/>
              <a:buChar char="•"/>
            </a:pPr>
            <a:endParaRPr lang="en-US" sz="1600" dirty="0"/>
          </a:p>
          <a:p>
            <a:pPr>
              <a:lnSpc>
                <a:spcPct val="150000"/>
              </a:lnSpc>
            </a:pPr>
            <a:r>
              <a:rPr lang="en-US" sz="1600" dirty="0"/>
              <a:t> </a:t>
            </a:r>
          </a:p>
          <a:p>
            <a:pPr marL="285750" indent="-285750">
              <a:lnSpc>
                <a:spcPct val="150000"/>
              </a:lnSpc>
              <a:buFont typeface="Arial" panose="020B0604020202020204" pitchFamily="34" charset="0"/>
              <a:buChar char="•"/>
            </a:pPr>
            <a:endParaRPr lang="en-US" sz="1600" dirty="0"/>
          </a:p>
        </p:txBody>
      </p:sp>
      <p:pic>
        <p:nvPicPr>
          <p:cNvPr id="3" name="Grafik 1" descr="logo_CESAR_new_1">
            <a:extLst>
              <a:ext uri="{FF2B5EF4-FFF2-40B4-BE49-F238E27FC236}">
                <a16:creationId xmlns:a16="http://schemas.microsoft.com/office/drawing/2014/main" id="{58AAA7A7-F418-B3A7-DD7F-824448EBA13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E5A23B9B-AF23-A55E-34A2-1D34288F89C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5054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37A3A-509E-50FE-3BF7-BF6C53F092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299B9-0CFF-F4F6-EFF4-0379E6CA34D6}"/>
              </a:ext>
            </a:extLst>
          </p:cNvPr>
          <p:cNvSpPr>
            <a:spLocks noGrp="1"/>
          </p:cNvSpPr>
          <p:nvPr>
            <p:ph type="title"/>
          </p:nvPr>
        </p:nvSpPr>
        <p:spPr>
          <a:xfrm>
            <a:off x="758824" y="518400"/>
            <a:ext cx="7788409" cy="733827"/>
          </a:xfrm>
        </p:spPr>
        <p:txBody>
          <a:bodyPr/>
          <a:lstStyle/>
          <a:p>
            <a:r>
              <a:rPr lang="en-US" sz="2400" b="0" dirty="0"/>
              <a:t>Conditions for balancing</a:t>
            </a:r>
            <a:endParaRPr lang="en-GB" sz="2400" b="0" dirty="0"/>
          </a:p>
        </p:txBody>
      </p:sp>
      <p:sp>
        <p:nvSpPr>
          <p:cNvPr id="61" name="Footer Placeholder 60">
            <a:extLst>
              <a:ext uri="{FF2B5EF4-FFF2-40B4-BE49-F238E27FC236}">
                <a16:creationId xmlns:a16="http://schemas.microsoft.com/office/drawing/2014/main" id="{BF4F8C05-3872-E49E-CA57-4EC5F0139B0E}"/>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2A2E09C4-E780-F7AE-F07D-2BB3AB15485C}"/>
              </a:ext>
            </a:extLst>
          </p:cNvPr>
          <p:cNvSpPr>
            <a:spLocks noGrp="1"/>
          </p:cNvSpPr>
          <p:nvPr>
            <p:ph type="sldNum" sz="quarter" idx="12"/>
          </p:nvPr>
        </p:nvSpPr>
        <p:spPr/>
        <p:txBody>
          <a:bodyPr/>
          <a:lstStyle/>
          <a:p>
            <a:fld id="{C194BDB0-F4EA-4DD6-8281-CCE2440D0CE0}" type="slidenum">
              <a:rPr lang="en-GB" smtClean="0"/>
              <a:t>11</a:t>
            </a:fld>
            <a:endParaRPr lang="en-GB" dirty="0"/>
          </a:p>
        </p:txBody>
      </p:sp>
      <p:sp>
        <p:nvSpPr>
          <p:cNvPr id="5" name="TextBox 4">
            <a:extLst>
              <a:ext uri="{FF2B5EF4-FFF2-40B4-BE49-F238E27FC236}">
                <a16:creationId xmlns:a16="http://schemas.microsoft.com/office/drawing/2014/main" id="{0037FEA6-2F3E-669A-4B31-7215E96B1EC1}"/>
              </a:ext>
            </a:extLst>
          </p:cNvPr>
          <p:cNvSpPr txBox="1"/>
          <p:nvPr/>
        </p:nvSpPr>
        <p:spPr>
          <a:xfrm>
            <a:off x="694087" y="1004139"/>
            <a:ext cx="8001505" cy="5040098"/>
          </a:xfrm>
          <a:prstGeom prst="rect">
            <a:avLst/>
          </a:prstGeom>
          <a:noFill/>
        </p:spPr>
        <p:txBody>
          <a:bodyPr wrap="square" rtlCol="0">
            <a:spAutoFit/>
          </a:bodyPr>
          <a:lstStyle/>
          <a:p>
            <a:pPr>
              <a:lnSpc>
                <a:spcPct val="150000"/>
              </a:lnSpc>
              <a:spcAft>
                <a:spcPts val="1200"/>
              </a:spcAft>
            </a:pPr>
            <a:r>
              <a:rPr lang="en-US" sz="1600" dirty="0"/>
              <a:t>Two conditions for coherence between the technological coefficients in the augmented IO system and the underlying technological structures derived from engineering data:</a:t>
            </a:r>
          </a:p>
          <a:p>
            <a:pPr marL="342900" indent="-342900">
              <a:lnSpc>
                <a:spcPct val="150000"/>
              </a:lnSpc>
              <a:spcAft>
                <a:spcPts val="1200"/>
              </a:spcAft>
              <a:buAutoNum type="arabicParenR"/>
            </a:pPr>
            <a:r>
              <a:rPr lang="en-US" sz="1600" dirty="0"/>
              <a:t>The balancing procedure to restore equality between inputs and outputs needs to preserve the exogenous technological structures</a:t>
            </a:r>
          </a:p>
          <a:p>
            <a:pPr marL="342900" indent="-342900">
              <a:lnSpc>
                <a:spcPct val="150000"/>
              </a:lnSpc>
              <a:spcAft>
                <a:spcPts val="1200"/>
              </a:spcAft>
              <a:buAutoNum type="arabicParenR"/>
            </a:pPr>
            <a:r>
              <a:rPr lang="en-US" sz="1600" dirty="0"/>
              <a:t>Ensuring that technological coefficients coherently reflect the underlying “physical-world” technologies requires avoiding rescaling distortions and relaxing the assumption of perfect substitution, incorporating potential cost effects arising from technological change.</a:t>
            </a:r>
          </a:p>
          <a:p>
            <a:pPr marL="628650" lvl="1" indent="-285750">
              <a:lnSpc>
                <a:spcPct val="150000"/>
              </a:lnSpc>
              <a:spcAft>
                <a:spcPts val="1200"/>
              </a:spcAft>
              <a:buFont typeface="Arial" panose="020B0604020202020204" pitchFamily="34" charset="0"/>
              <a:buChar char="•"/>
            </a:pPr>
            <a:endParaRPr lang="en-US" sz="1600" dirty="0"/>
          </a:p>
          <a:p>
            <a:pPr marL="628650" lvl="1" indent="-285750">
              <a:lnSpc>
                <a:spcPct val="150000"/>
              </a:lnSpc>
              <a:spcAft>
                <a:spcPts val="1200"/>
              </a:spcAft>
              <a:buFont typeface="Arial" panose="020B0604020202020204" pitchFamily="34" charset="0"/>
              <a:buChar char="•"/>
            </a:pPr>
            <a:endParaRPr lang="en-US" sz="1600" dirty="0"/>
          </a:p>
          <a:p>
            <a:pPr>
              <a:lnSpc>
                <a:spcPct val="150000"/>
              </a:lnSpc>
              <a:spcAft>
                <a:spcPts val="1200"/>
              </a:spcAft>
            </a:pPr>
            <a:r>
              <a:rPr lang="en-US" sz="1600" dirty="0"/>
              <a:t> </a:t>
            </a:r>
          </a:p>
          <a:p>
            <a:pPr marL="285750" indent="-285750">
              <a:lnSpc>
                <a:spcPct val="150000"/>
              </a:lnSpc>
              <a:spcAft>
                <a:spcPts val="1200"/>
              </a:spcAft>
              <a:buFont typeface="Arial" panose="020B0604020202020204" pitchFamily="34" charset="0"/>
              <a:buChar char="•"/>
            </a:pPr>
            <a:endParaRPr lang="en-US" sz="1600" dirty="0"/>
          </a:p>
        </p:txBody>
      </p:sp>
      <p:pic>
        <p:nvPicPr>
          <p:cNvPr id="3" name="Grafik 1" descr="logo_CESAR_new_1">
            <a:extLst>
              <a:ext uri="{FF2B5EF4-FFF2-40B4-BE49-F238E27FC236}">
                <a16:creationId xmlns:a16="http://schemas.microsoft.com/office/drawing/2014/main" id="{0AD9F184-8CB8-3B1B-AE0A-451DEA7FC4F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D441BE36-77D3-0A40-BAF6-D6147BDA88F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1812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92FC4-8526-60C2-A41B-91EB55E813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192859-1C47-2D4B-BA44-95D3A460B457}"/>
              </a:ext>
            </a:extLst>
          </p:cNvPr>
          <p:cNvSpPr>
            <a:spLocks noGrp="1"/>
          </p:cNvSpPr>
          <p:nvPr>
            <p:ph type="title"/>
          </p:nvPr>
        </p:nvSpPr>
        <p:spPr>
          <a:xfrm>
            <a:off x="758824" y="518400"/>
            <a:ext cx="7788409" cy="733827"/>
          </a:xfrm>
        </p:spPr>
        <p:txBody>
          <a:bodyPr/>
          <a:lstStyle/>
          <a:p>
            <a:r>
              <a:rPr lang="en-US" sz="2400" b="0" dirty="0"/>
              <a:t>Our contribution</a:t>
            </a:r>
            <a:endParaRPr lang="en-GB" sz="2400" b="0" dirty="0"/>
          </a:p>
        </p:txBody>
      </p:sp>
      <p:sp>
        <p:nvSpPr>
          <p:cNvPr id="61" name="Footer Placeholder 60">
            <a:extLst>
              <a:ext uri="{FF2B5EF4-FFF2-40B4-BE49-F238E27FC236}">
                <a16:creationId xmlns:a16="http://schemas.microsoft.com/office/drawing/2014/main" id="{5CE93362-7B3D-3E36-B351-94AD9FE1B65E}"/>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5323EEC7-D4E4-435A-F312-7BA80594B0A4}"/>
              </a:ext>
            </a:extLst>
          </p:cNvPr>
          <p:cNvSpPr>
            <a:spLocks noGrp="1"/>
          </p:cNvSpPr>
          <p:nvPr>
            <p:ph type="sldNum" sz="quarter" idx="12"/>
          </p:nvPr>
        </p:nvSpPr>
        <p:spPr/>
        <p:txBody>
          <a:bodyPr/>
          <a:lstStyle/>
          <a:p>
            <a:fld id="{C194BDB0-F4EA-4DD6-8281-CCE2440D0CE0}" type="slidenum">
              <a:rPr lang="en-GB" smtClean="0"/>
              <a:t>12</a:t>
            </a:fld>
            <a:endParaRPr lang="en-GB" dirty="0"/>
          </a:p>
        </p:txBody>
      </p:sp>
      <p:sp>
        <p:nvSpPr>
          <p:cNvPr id="5" name="TextBox 4">
            <a:extLst>
              <a:ext uri="{FF2B5EF4-FFF2-40B4-BE49-F238E27FC236}">
                <a16:creationId xmlns:a16="http://schemas.microsoft.com/office/drawing/2014/main" id="{74A3849C-4139-2B34-1BA9-9F47EC5CF236}"/>
              </a:ext>
            </a:extLst>
          </p:cNvPr>
          <p:cNvSpPr txBox="1"/>
          <p:nvPr/>
        </p:nvSpPr>
        <p:spPr>
          <a:xfrm>
            <a:off x="694088" y="1100851"/>
            <a:ext cx="7788408" cy="2788071"/>
          </a:xfrm>
          <a:prstGeom prst="rect">
            <a:avLst/>
          </a:prstGeom>
          <a:noFill/>
        </p:spPr>
        <p:txBody>
          <a:bodyPr wrap="square" rtlCol="0">
            <a:spAutoFit/>
          </a:bodyPr>
          <a:lstStyle/>
          <a:p>
            <a:pPr>
              <a:lnSpc>
                <a:spcPct val="150000"/>
              </a:lnSpc>
              <a:spcAft>
                <a:spcPts val="1200"/>
              </a:spcAft>
            </a:pPr>
            <a:r>
              <a:rPr lang="en-US" sz="1500" dirty="0"/>
              <a:t>Our approach overcomes existing limitations by satisfying both conditions:</a:t>
            </a:r>
          </a:p>
          <a:p>
            <a:pPr marL="285750" indent="-285750">
              <a:lnSpc>
                <a:spcPct val="150000"/>
              </a:lnSpc>
              <a:spcAft>
                <a:spcPts val="1200"/>
              </a:spcAft>
              <a:buFont typeface="Arial" panose="020B0604020202020204" pitchFamily="34" charset="0"/>
              <a:buChar char="•"/>
            </a:pPr>
            <a:r>
              <a:rPr lang="en-US" sz="1500" dirty="0"/>
              <a:t>It removes the requirement that coefficients sum unity at the augmentation stage, ensuring consistency between monetary values and underlying physical structures and allowing different cost structures to be reflected on different sales prices.</a:t>
            </a:r>
          </a:p>
          <a:p>
            <a:pPr marL="285750" indent="-285750">
              <a:lnSpc>
                <a:spcPct val="150000"/>
              </a:lnSpc>
              <a:spcAft>
                <a:spcPts val="1200"/>
              </a:spcAft>
              <a:buFont typeface="Arial" panose="020B0604020202020204" pitchFamily="34" charset="0"/>
              <a:buChar char="•"/>
            </a:pPr>
            <a:r>
              <a:rPr lang="en-US" sz="1500" dirty="0"/>
              <a:t>It then restores balance between inputs and outlays through an analytical procedure that combines a price and a quantity model, preserving the exogeneity of the technological-change shock and accounting for the potential price effects arising from different production costs.</a:t>
            </a:r>
          </a:p>
        </p:txBody>
      </p:sp>
      <p:pic>
        <p:nvPicPr>
          <p:cNvPr id="3" name="Grafik 1" descr="logo_CESAR_new_1">
            <a:extLst>
              <a:ext uri="{FF2B5EF4-FFF2-40B4-BE49-F238E27FC236}">
                <a16:creationId xmlns:a16="http://schemas.microsoft.com/office/drawing/2014/main" id="{49BF3A95-604D-7171-6C7D-8A856E1206A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108582E9-488F-EFFC-7282-28C6263564F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9303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24E38-3280-1D84-A6E1-54F868AA0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46496-8F8B-C968-BC83-A8201EA44F69}"/>
              </a:ext>
            </a:extLst>
          </p:cNvPr>
          <p:cNvSpPr>
            <a:spLocks noGrp="1"/>
          </p:cNvSpPr>
          <p:nvPr>
            <p:ph type="title"/>
          </p:nvPr>
        </p:nvSpPr>
        <p:spPr>
          <a:xfrm>
            <a:off x="758824" y="518400"/>
            <a:ext cx="7788409" cy="733827"/>
          </a:xfrm>
        </p:spPr>
        <p:txBody>
          <a:bodyPr/>
          <a:lstStyle/>
          <a:p>
            <a:r>
              <a:rPr lang="en-GB" sz="2400" b="0" dirty="0"/>
              <a:t>Methodology</a:t>
            </a:r>
          </a:p>
        </p:txBody>
      </p:sp>
      <p:sp>
        <p:nvSpPr>
          <p:cNvPr id="61" name="Footer Placeholder 60">
            <a:extLst>
              <a:ext uri="{FF2B5EF4-FFF2-40B4-BE49-F238E27FC236}">
                <a16:creationId xmlns:a16="http://schemas.microsoft.com/office/drawing/2014/main" id="{6EC083A6-F376-2639-7FAD-EFA619331CDB}"/>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4AA290A5-87E3-4E77-9DDC-B5CFF9722A6E}"/>
              </a:ext>
            </a:extLst>
          </p:cNvPr>
          <p:cNvSpPr>
            <a:spLocks noGrp="1"/>
          </p:cNvSpPr>
          <p:nvPr>
            <p:ph type="sldNum" sz="quarter" idx="12"/>
          </p:nvPr>
        </p:nvSpPr>
        <p:spPr/>
        <p:txBody>
          <a:bodyPr/>
          <a:lstStyle/>
          <a:p>
            <a:fld id="{C194BDB0-F4EA-4DD6-8281-CCE2440D0CE0}" type="slidenum">
              <a:rPr lang="en-GB" smtClean="0"/>
              <a:t>13</a:t>
            </a:fld>
            <a:endParaRPr lang="en-GB" dirty="0"/>
          </a:p>
        </p:txBody>
      </p:sp>
      <p:pic>
        <p:nvPicPr>
          <p:cNvPr id="3" name="Grafik 1" descr="logo_CESAR_new_1">
            <a:extLst>
              <a:ext uri="{FF2B5EF4-FFF2-40B4-BE49-F238E27FC236}">
                <a16:creationId xmlns:a16="http://schemas.microsoft.com/office/drawing/2014/main" id="{DC5D8A1D-832D-E13C-735C-DC605D57EEB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A146AD63-B982-012F-F681-43FC6875658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9B51BC6E-AF25-2778-26A7-6160A9B3518D}"/>
              </a:ext>
            </a:extLst>
          </p:cNvPr>
          <p:cNvSpPr txBox="1"/>
          <p:nvPr/>
        </p:nvSpPr>
        <p:spPr>
          <a:xfrm>
            <a:off x="758824" y="1122744"/>
            <a:ext cx="7626352" cy="1900777"/>
          </a:xfrm>
          <a:prstGeom prst="rect">
            <a:avLst/>
          </a:prstGeom>
          <a:noFill/>
        </p:spPr>
        <p:txBody>
          <a:bodyPr wrap="square" rtlCol="0">
            <a:spAutoFit/>
          </a:bodyPr>
          <a:lstStyle/>
          <a:p>
            <a:pPr marL="342900" indent="-342900">
              <a:lnSpc>
                <a:spcPct val="150000"/>
              </a:lnSpc>
              <a:buAutoNum type="arabicParenR"/>
            </a:pPr>
            <a:r>
              <a:rPr lang="en-GB" sz="1600" dirty="0"/>
              <a:t>Augment tables</a:t>
            </a:r>
          </a:p>
          <a:p>
            <a:pPr marL="685800" lvl="1" indent="-342900">
              <a:lnSpc>
                <a:spcPct val="150000"/>
              </a:lnSpc>
              <a:buFont typeface="+mj-lt"/>
              <a:buAutoNum type="alphaLcPeriod"/>
            </a:pPr>
            <a:r>
              <a:rPr lang="en-GB" sz="1600" dirty="0"/>
              <a:t>CASE 1:  A new industry producing an existing commodity</a:t>
            </a:r>
          </a:p>
          <a:p>
            <a:pPr marL="685800" lvl="1" indent="-342900">
              <a:lnSpc>
                <a:spcPct val="150000"/>
              </a:lnSpc>
              <a:buFont typeface="+mj-lt"/>
              <a:buAutoNum type="alphaLcPeriod"/>
            </a:pPr>
            <a:r>
              <a:rPr lang="en-GB" sz="1600" dirty="0"/>
              <a:t>CASE 2:  A new industry producing a new commodity</a:t>
            </a:r>
          </a:p>
          <a:p>
            <a:pPr marL="685800" lvl="1" indent="-342900">
              <a:lnSpc>
                <a:spcPct val="150000"/>
              </a:lnSpc>
              <a:buFont typeface="+mj-lt"/>
              <a:buAutoNum type="alphaLcPeriod"/>
            </a:pPr>
            <a:endParaRPr lang="en-GB" sz="1600" dirty="0"/>
          </a:p>
          <a:p>
            <a:pPr marL="342900" indent="-342900">
              <a:lnSpc>
                <a:spcPct val="150000"/>
              </a:lnSpc>
              <a:buFont typeface="+mj-lt"/>
              <a:buAutoNum type="arabicParenR"/>
            </a:pPr>
            <a:r>
              <a:rPr lang="en-GB" sz="1600" dirty="0"/>
              <a:t>Balancing procedure by a combination of the price and quantity model</a:t>
            </a:r>
          </a:p>
        </p:txBody>
      </p:sp>
    </p:spTree>
    <p:extLst>
      <p:ext uri="{BB962C8B-B14F-4D97-AF65-F5344CB8AC3E}">
        <p14:creationId xmlns:p14="http://schemas.microsoft.com/office/powerpoint/2010/main" val="861672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874C1-926B-882F-6D79-D2002F152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F4A522-9049-D4DF-87FC-E8E7AEDC6AB0}"/>
              </a:ext>
            </a:extLst>
          </p:cNvPr>
          <p:cNvSpPr>
            <a:spLocks noGrp="1"/>
          </p:cNvSpPr>
          <p:nvPr>
            <p:ph type="title"/>
          </p:nvPr>
        </p:nvSpPr>
        <p:spPr>
          <a:xfrm>
            <a:off x="758824" y="518400"/>
            <a:ext cx="7788409" cy="733827"/>
          </a:xfrm>
        </p:spPr>
        <p:txBody>
          <a:bodyPr/>
          <a:lstStyle/>
          <a:p>
            <a:r>
              <a:rPr lang="en-GB" sz="2400" b="0" dirty="0"/>
              <a:t>Methodology</a:t>
            </a:r>
          </a:p>
        </p:txBody>
      </p:sp>
      <p:sp>
        <p:nvSpPr>
          <p:cNvPr id="61" name="Footer Placeholder 60">
            <a:extLst>
              <a:ext uri="{FF2B5EF4-FFF2-40B4-BE49-F238E27FC236}">
                <a16:creationId xmlns:a16="http://schemas.microsoft.com/office/drawing/2014/main" id="{582278E2-EE1D-58D0-2DD0-B0A6293107EC}"/>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5CA57C9C-585A-A59E-4E8C-99D8CC859290}"/>
              </a:ext>
            </a:extLst>
          </p:cNvPr>
          <p:cNvSpPr>
            <a:spLocks noGrp="1"/>
          </p:cNvSpPr>
          <p:nvPr>
            <p:ph type="sldNum" sz="quarter" idx="12"/>
          </p:nvPr>
        </p:nvSpPr>
        <p:spPr/>
        <p:txBody>
          <a:bodyPr/>
          <a:lstStyle/>
          <a:p>
            <a:fld id="{C194BDB0-F4EA-4DD6-8281-CCE2440D0CE0}" type="slidenum">
              <a:rPr lang="en-GB" smtClean="0"/>
              <a:t>14</a:t>
            </a:fld>
            <a:endParaRPr lang="en-GB" dirty="0"/>
          </a:p>
        </p:txBody>
      </p:sp>
      <p:pic>
        <p:nvPicPr>
          <p:cNvPr id="3" name="Grafik 1" descr="logo_CESAR_new_1">
            <a:extLst>
              <a:ext uri="{FF2B5EF4-FFF2-40B4-BE49-F238E27FC236}">
                <a16:creationId xmlns:a16="http://schemas.microsoft.com/office/drawing/2014/main" id="{C17DE169-95D6-61DE-5165-5C2091FE26B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3B8DEC31-0B58-3F64-3E87-BE454842FE6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1CE64AB4-C347-5F17-E759-973C165C939B}"/>
              </a:ext>
            </a:extLst>
          </p:cNvPr>
          <p:cNvSpPr txBox="1"/>
          <p:nvPr/>
        </p:nvSpPr>
        <p:spPr>
          <a:xfrm>
            <a:off x="758824" y="1122744"/>
            <a:ext cx="7626352" cy="1900777"/>
          </a:xfrm>
          <a:prstGeom prst="rect">
            <a:avLst/>
          </a:prstGeom>
          <a:noFill/>
        </p:spPr>
        <p:txBody>
          <a:bodyPr wrap="square" rtlCol="0">
            <a:spAutoFit/>
          </a:bodyPr>
          <a:lstStyle/>
          <a:p>
            <a:pPr marL="342900" indent="-342900">
              <a:lnSpc>
                <a:spcPct val="150000"/>
              </a:lnSpc>
              <a:buAutoNum type="arabicParenR"/>
            </a:pPr>
            <a:r>
              <a:rPr lang="en-GB" sz="1600" dirty="0"/>
              <a:t>Augment tables</a:t>
            </a:r>
          </a:p>
          <a:p>
            <a:pPr marL="685800" lvl="1" indent="-342900">
              <a:lnSpc>
                <a:spcPct val="150000"/>
              </a:lnSpc>
              <a:buFont typeface="+mj-lt"/>
              <a:buAutoNum type="alphaLcPeriod"/>
            </a:pPr>
            <a:r>
              <a:rPr lang="en-GB" sz="1600" b="1" dirty="0">
                <a:solidFill>
                  <a:srgbClr val="0092B5"/>
                </a:solidFill>
              </a:rPr>
              <a:t>CASE 1:  A new industry producing an existing commodity</a:t>
            </a:r>
          </a:p>
          <a:p>
            <a:pPr marL="685800" lvl="1" indent="-342900">
              <a:lnSpc>
                <a:spcPct val="150000"/>
              </a:lnSpc>
              <a:buFont typeface="+mj-lt"/>
              <a:buAutoNum type="alphaLcPeriod"/>
            </a:pPr>
            <a:r>
              <a:rPr lang="en-GB" sz="1600" dirty="0"/>
              <a:t>CASE 2:  A new industry producing a new commodity</a:t>
            </a:r>
          </a:p>
          <a:p>
            <a:pPr marL="685800" lvl="1" indent="-342900">
              <a:lnSpc>
                <a:spcPct val="150000"/>
              </a:lnSpc>
              <a:buFont typeface="+mj-lt"/>
              <a:buAutoNum type="alphaLcPeriod"/>
            </a:pPr>
            <a:endParaRPr lang="en-GB" sz="1600" dirty="0"/>
          </a:p>
          <a:p>
            <a:pPr marL="342900" indent="-342900">
              <a:lnSpc>
                <a:spcPct val="150000"/>
              </a:lnSpc>
              <a:buFont typeface="+mj-lt"/>
              <a:buAutoNum type="arabicParenR"/>
            </a:pPr>
            <a:r>
              <a:rPr lang="en-GB" sz="1600" dirty="0"/>
              <a:t>Balancing procedure by a combination of the price and quantity model</a:t>
            </a:r>
          </a:p>
        </p:txBody>
      </p:sp>
    </p:spTree>
    <p:extLst>
      <p:ext uri="{BB962C8B-B14F-4D97-AF65-F5344CB8AC3E}">
        <p14:creationId xmlns:p14="http://schemas.microsoft.com/office/powerpoint/2010/main" val="961595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DBDA6-1384-E550-828A-D9F2E545B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59A189-83E5-1D10-882F-EADA432A45E9}"/>
              </a:ext>
            </a:extLst>
          </p:cNvPr>
          <p:cNvSpPr>
            <a:spLocks noGrp="1"/>
          </p:cNvSpPr>
          <p:nvPr>
            <p:ph type="title"/>
          </p:nvPr>
        </p:nvSpPr>
        <p:spPr>
          <a:xfrm>
            <a:off x="758824" y="518400"/>
            <a:ext cx="7788409" cy="733827"/>
          </a:xfrm>
        </p:spPr>
        <p:txBody>
          <a:bodyPr/>
          <a:lstStyle/>
          <a:p>
            <a:r>
              <a:rPr lang="en-US" sz="2400" b="0" dirty="0"/>
              <a:t>CASE 1:  A new industry producing an existing commodity</a:t>
            </a:r>
          </a:p>
        </p:txBody>
      </p:sp>
      <p:sp>
        <p:nvSpPr>
          <p:cNvPr id="61" name="Footer Placeholder 60">
            <a:extLst>
              <a:ext uri="{FF2B5EF4-FFF2-40B4-BE49-F238E27FC236}">
                <a16:creationId xmlns:a16="http://schemas.microsoft.com/office/drawing/2014/main" id="{42C2DDB8-1045-1B43-454D-F98F45CCE00E}"/>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A7675AC6-5AE1-6B7E-7500-9362EA598402}"/>
              </a:ext>
            </a:extLst>
          </p:cNvPr>
          <p:cNvSpPr>
            <a:spLocks noGrp="1"/>
          </p:cNvSpPr>
          <p:nvPr>
            <p:ph type="sldNum" sz="quarter" idx="12"/>
          </p:nvPr>
        </p:nvSpPr>
        <p:spPr/>
        <p:txBody>
          <a:bodyPr/>
          <a:lstStyle/>
          <a:p>
            <a:fld id="{C194BDB0-F4EA-4DD6-8281-CCE2440D0CE0}" type="slidenum">
              <a:rPr lang="en-GB" smtClean="0"/>
              <a:t>15</a:t>
            </a:fld>
            <a:endParaRPr lang="en-GB" dirty="0"/>
          </a:p>
        </p:txBody>
      </p:sp>
      <p:pic>
        <p:nvPicPr>
          <p:cNvPr id="3" name="Grafik 1" descr="logo_CESAR_new_1">
            <a:extLst>
              <a:ext uri="{FF2B5EF4-FFF2-40B4-BE49-F238E27FC236}">
                <a16:creationId xmlns:a16="http://schemas.microsoft.com/office/drawing/2014/main" id="{58EC5903-7D38-71A3-AE7F-C71AEFA2E43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99E87CD8-AFCD-56EA-AE76-2504E7577F6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205D559B-8FC5-BFE5-57A4-F91B2B16A200}"/>
              </a:ext>
            </a:extLst>
          </p:cNvPr>
          <p:cNvSpPr txBox="1"/>
          <p:nvPr/>
        </p:nvSpPr>
        <p:spPr>
          <a:xfrm>
            <a:off x="688652" y="1023918"/>
            <a:ext cx="7954186" cy="4016484"/>
          </a:xfrm>
          <a:prstGeom prst="rect">
            <a:avLst/>
          </a:prstGeom>
          <a:noFill/>
        </p:spPr>
        <p:txBody>
          <a:bodyPr wrap="square" rtlCol="0">
            <a:spAutoFit/>
          </a:bodyPr>
          <a:lstStyle/>
          <a:p>
            <a:pPr marL="342900" indent="-342900">
              <a:lnSpc>
                <a:spcPct val="150000"/>
              </a:lnSpc>
              <a:spcAft>
                <a:spcPts val="1200"/>
              </a:spcAft>
              <a:buFont typeface="Arial" panose="020B0604020202020204" pitchFamily="34" charset="0"/>
              <a:buChar char="•"/>
            </a:pPr>
            <a:r>
              <a:rPr lang="en-GB" sz="1500" dirty="0"/>
              <a:t>Based on techno-economic data, combined with data on prices and company reports in the sector of interest:</a:t>
            </a:r>
          </a:p>
          <a:p>
            <a:pPr marL="1028700" lvl="2" indent="-342900">
              <a:spcAft>
                <a:spcPts val="1200"/>
              </a:spcAft>
              <a:buFont typeface="Arial" panose="020B0604020202020204" pitchFamily="34" charset="0"/>
              <a:buChar char="•"/>
            </a:pPr>
            <a:r>
              <a:rPr lang="en-GB" sz="1500" dirty="0"/>
              <a:t>Disaggregate the old industry technology and the existing commodity</a:t>
            </a:r>
          </a:p>
          <a:p>
            <a:pPr marL="1028700" lvl="2" indent="-342900">
              <a:spcAft>
                <a:spcPts val="1200"/>
              </a:spcAft>
              <a:buFont typeface="Arial" panose="020B0604020202020204" pitchFamily="34" charset="0"/>
              <a:buChar char="•"/>
            </a:pPr>
            <a:r>
              <a:rPr lang="en-GB" sz="1500" dirty="0"/>
              <a:t>Add a new column for the new industry technology, where use values should be proportional to the changes in physical inputs	</a:t>
            </a:r>
          </a:p>
          <a:p>
            <a:pPr marL="1028700" lvl="2" indent="-342900">
              <a:spcAft>
                <a:spcPts val="1200"/>
              </a:spcAft>
              <a:buFont typeface="Arial" panose="020B0604020202020204" pitchFamily="34" charset="0"/>
              <a:buChar char="•"/>
            </a:pPr>
            <a:r>
              <a:rPr lang="en-GB" sz="1500" dirty="0"/>
              <a:t>Coefficients are determined by dividing new use values by old commodity output (both physical quantity consumed and price unchanged at this point)</a:t>
            </a:r>
          </a:p>
          <a:p>
            <a:pPr marL="1028700" lvl="2" indent="-342900">
              <a:spcAft>
                <a:spcPts val="1200"/>
              </a:spcAft>
              <a:buFont typeface="Arial" panose="020B0604020202020204" pitchFamily="34" charset="0"/>
              <a:buChar char="•"/>
            </a:pPr>
            <a:r>
              <a:rPr lang="en-GB" sz="1500" dirty="0"/>
              <a:t>In a SUT framework, the technological change shock is applied by changing the market shares between the old and the new technologies</a:t>
            </a:r>
          </a:p>
          <a:p>
            <a:pPr marL="1028700" lvl="2" indent="-342900">
              <a:spcAft>
                <a:spcPts val="1200"/>
              </a:spcAft>
              <a:buFont typeface="Arial" panose="020B0604020202020204" pitchFamily="34" charset="0"/>
              <a:buChar char="•"/>
            </a:pPr>
            <a:r>
              <a:rPr lang="en-GB" sz="1500" dirty="0"/>
              <a:t>In a multiregional framework, changes in the trade shares can enable assessing price effects arising from costs in different locations</a:t>
            </a:r>
          </a:p>
          <a:p>
            <a:pPr marL="1028700" lvl="2" indent="-342900">
              <a:buFont typeface="Arial" panose="020B0604020202020204" pitchFamily="34" charset="0"/>
              <a:buChar char="•"/>
            </a:pPr>
            <a:endParaRPr lang="en-GB" sz="1500" dirty="0"/>
          </a:p>
        </p:txBody>
      </p:sp>
    </p:spTree>
    <p:extLst>
      <p:ext uri="{BB962C8B-B14F-4D97-AF65-F5344CB8AC3E}">
        <p14:creationId xmlns:p14="http://schemas.microsoft.com/office/powerpoint/2010/main" val="1412040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1CE3E-0B5D-A4D3-16B9-A89004AFC3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F8FD94-2AB6-2B77-D667-6D875F7884AC}"/>
              </a:ext>
            </a:extLst>
          </p:cNvPr>
          <p:cNvSpPr>
            <a:spLocks noGrp="1"/>
          </p:cNvSpPr>
          <p:nvPr>
            <p:ph type="title"/>
          </p:nvPr>
        </p:nvSpPr>
        <p:spPr>
          <a:xfrm>
            <a:off x="758824" y="518400"/>
            <a:ext cx="7788409" cy="733827"/>
          </a:xfrm>
        </p:spPr>
        <p:txBody>
          <a:bodyPr/>
          <a:lstStyle/>
          <a:p>
            <a:r>
              <a:rPr lang="en-GB" sz="2400" b="0" dirty="0"/>
              <a:t>Methodology</a:t>
            </a:r>
          </a:p>
        </p:txBody>
      </p:sp>
      <p:sp>
        <p:nvSpPr>
          <p:cNvPr id="61" name="Footer Placeholder 60">
            <a:extLst>
              <a:ext uri="{FF2B5EF4-FFF2-40B4-BE49-F238E27FC236}">
                <a16:creationId xmlns:a16="http://schemas.microsoft.com/office/drawing/2014/main" id="{EAADC9BF-872F-05BA-F160-6FF73BF11E5F}"/>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ECC6D1E0-4FBB-106A-DAEE-C2527520DE48}"/>
              </a:ext>
            </a:extLst>
          </p:cNvPr>
          <p:cNvSpPr>
            <a:spLocks noGrp="1"/>
          </p:cNvSpPr>
          <p:nvPr>
            <p:ph type="sldNum" sz="quarter" idx="12"/>
          </p:nvPr>
        </p:nvSpPr>
        <p:spPr/>
        <p:txBody>
          <a:bodyPr/>
          <a:lstStyle/>
          <a:p>
            <a:fld id="{C194BDB0-F4EA-4DD6-8281-CCE2440D0CE0}" type="slidenum">
              <a:rPr lang="en-GB" smtClean="0"/>
              <a:t>16</a:t>
            </a:fld>
            <a:endParaRPr lang="en-GB" dirty="0"/>
          </a:p>
        </p:txBody>
      </p:sp>
      <p:pic>
        <p:nvPicPr>
          <p:cNvPr id="3" name="Grafik 1" descr="logo_CESAR_new_1">
            <a:extLst>
              <a:ext uri="{FF2B5EF4-FFF2-40B4-BE49-F238E27FC236}">
                <a16:creationId xmlns:a16="http://schemas.microsoft.com/office/drawing/2014/main" id="{28074C03-EF12-0B7E-21EC-0490664DD65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51CBDE87-D110-157E-6569-29133385D6A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0D8939ED-26EF-49FB-69F8-20871171270E}"/>
              </a:ext>
            </a:extLst>
          </p:cNvPr>
          <p:cNvSpPr txBox="1"/>
          <p:nvPr/>
        </p:nvSpPr>
        <p:spPr>
          <a:xfrm>
            <a:off x="758824" y="1122744"/>
            <a:ext cx="7626352" cy="1900777"/>
          </a:xfrm>
          <a:prstGeom prst="rect">
            <a:avLst/>
          </a:prstGeom>
          <a:noFill/>
        </p:spPr>
        <p:txBody>
          <a:bodyPr wrap="square" rtlCol="0">
            <a:spAutoFit/>
          </a:bodyPr>
          <a:lstStyle/>
          <a:p>
            <a:pPr marL="342900" indent="-342900">
              <a:lnSpc>
                <a:spcPct val="150000"/>
              </a:lnSpc>
              <a:buAutoNum type="arabicParenR"/>
            </a:pPr>
            <a:r>
              <a:rPr lang="en-GB" sz="1600" dirty="0"/>
              <a:t>Augment tables</a:t>
            </a:r>
          </a:p>
          <a:p>
            <a:pPr marL="685800" lvl="1" indent="-342900">
              <a:lnSpc>
                <a:spcPct val="150000"/>
              </a:lnSpc>
              <a:buFont typeface="+mj-lt"/>
              <a:buAutoNum type="alphaLcPeriod"/>
            </a:pPr>
            <a:r>
              <a:rPr lang="en-GB" sz="1600" dirty="0"/>
              <a:t>CASE 1:  A new industry producing an existing commodity</a:t>
            </a:r>
          </a:p>
          <a:p>
            <a:pPr marL="685800" lvl="1" indent="-342900">
              <a:lnSpc>
                <a:spcPct val="150000"/>
              </a:lnSpc>
              <a:buFont typeface="+mj-lt"/>
              <a:buAutoNum type="alphaLcPeriod"/>
            </a:pPr>
            <a:r>
              <a:rPr lang="en-GB" sz="1600" b="1" dirty="0">
                <a:solidFill>
                  <a:srgbClr val="0092B5"/>
                </a:solidFill>
              </a:rPr>
              <a:t>CASE 2:  A new industry producing a new commodity</a:t>
            </a:r>
          </a:p>
          <a:p>
            <a:pPr marL="685800" lvl="1" indent="-342900">
              <a:lnSpc>
                <a:spcPct val="150000"/>
              </a:lnSpc>
              <a:buFont typeface="+mj-lt"/>
              <a:buAutoNum type="alphaLcPeriod"/>
            </a:pPr>
            <a:endParaRPr lang="en-GB" sz="1600" dirty="0"/>
          </a:p>
          <a:p>
            <a:pPr marL="342900" indent="-342900">
              <a:lnSpc>
                <a:spcPct val="150000"/>
              </a:lnSpc>
              <a:buFont typeface="+mj-lt"/>
              <a:buAutoNum type="arabicParenR"/>
            </a:pPr>
            <a:r>
              <a:rPr lang="en-GB" sz="1600" dirty="0"/>
              <a:t>Balancing procedure by a combination of the price and quantity model</a:t>
            </a:r>
          </a:p>
        </p:txBody>
      </p:sp>
    </p:spTree>
    <p:extLst>
      <p:ext uri="{BB962C8B-B14F-4D97-AF65-F5344CB8AC3E}">
        <p14:creationId xmlns:p14="http://schemas.microsoft.com/office/powerpoint/2010/main" val="3335057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ED98E-B865-E2C9-A00E-21302D2FFC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9AFD9B-E8D6-0A3A-16FF-AFAED9BE0FFC}"/>
              </a:ext>
            </a:extLst>
          </p:cNvPr>
          <p:cNvSpPr>
            <a:spLocks noGrp="1"/>
          </p:cNvSpPr>
          <p:nvPr>
            <p:ph type="title"/>
          </p:nvPr>
        </p:nvSpPr>
        <p:spPr>
          <a:xfrm>
            <a:off x="758824" y="518400"/>
            <a:ext cx="7788409" cy="733827"/>
          </a:xfrm>
        </p:spPr>
        <p:txBody>
          <a:bodyPr/>
          <a:lstStyle/>
          <a:p>
            <a:r>
              <a:rPr lang="en-US" sz="2400" b="0" dirty="0"/>
              <a:t>CASE 2:  A new industry producing a new commodity</a:t>
            </a:r>
          </a:p>
        </p:txBody>
      </p:sp>
      <p:sp>
        <p:nvSpPr>
          <p:cNvPr id="61" name="Footer Placeholder 60">
            <a:extLst>
              <a:ext uri="{FF2B5EF4-FFF2-40B4-BE49-F238E27FC236}">
                <a16:creationId xmlns:a16="http://schemas.microsoft.com/office/drawing/2014/main" id="{BF650913-3D0C-FED3-48A0-D2E8E60FC5DD}"/>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1ABF6882-6244-1826-1818-37BA00A40399}"/>
              </a:ext>
            </a:extLst>
          </p:cNvPr>
          <p:cNvSpPr>
            <a:spLocks noGrp="1"/>
          </p:cNvSpPr>
          <p:nvPr>
            <p:ph type="sldNum" sz="quarter" idx="12"/>
          </p:nvPr>
        </p:nvSpPr>
        <p:spPr/>
        <p:txBody>
          <a:bodyPr/>
          <a:lstStyle/>
          <a:p>
            <a:fld id="{C194BDB0-F4EA-4DD6-8281-CCE2440D0CE0}" type="slidenum">
              <a:rPr lang="en-GB" smtClean="0"/>
              <a:t>17</a:t>
            </a:fld>
            <a:endParaRPr lang="en-GB" dirty="0"/>
          </a:p>
        </p:txBody>
      </p:sp>
      <p:pic>
        <p:nvPicPr>
          <p:cNvPr id="3" name="Grafik 1" descr="logo_CESAR_new_1">
            <a:extLst>
              <a:ext uri="{FF2B5EF4-FFF2-40B4-BE49-F238E27FC236}">
                <a16:creationId xmlns:a16="http://schemas.microsoft.com/office/drawing/2014/main" id="{BF0FBFE9-90FF-8169-0641-8939257AD62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64DB7AC6-0F8E-09B7-FDBC-20493BB2AFF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A608B7D8-A2F2-DF6E-2AC4-D12C068A50A1}"/>
              </a:ext>
            </a:extLst>
          </p:cNvPr>
          <p:cNvSpPr txBox="1"/>
          <p:nvPr/>
        </p:nvSpPr>
        <p:spPr>
          <a:xfrm>
            <a:off x="688651" y="1023918"/>
            <a:ext cx="8033317" cy="3862596"/>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GB" sz="1500" dirty="0"/>
              <a:t>If the new industry uses a commodity that is not yet consumed and that will be consumed only by industries that do not yet exist, we call this a new commodity</a:t>
            </a:r>
          </a:p>
          <a:p>
            <a:pPr marL="1028700" lvl="2" indent="-342900">
              <a:spcAft>
                <a:spcPts val="1200"/>
              </a:spcAft>
              <a:buFont typeface="Arial" panose="020B0604020202020204" pitchFamily="34" charset="0"/>
              <a:buChar char="•"/>
            </a:pPr>
            <a:r>
              <a:rPr lang="en-GB" sz="1500" dirty="0"/>
              <a:t>Think of green steel using green hydrogen: steel currently does not use hydrogen, and green hydrogen would be produced via a different route than current hydrogen production. Then we can assume that green hydrogen in our table would only be consumed by green steel.</a:t>
            </a:r>
          </a:p>
          <a:p>
            <a:pPr marL="1028700" lvl="2" indent="-342900">
              <a:spcAft>
                <a:spcPts val="1200"/>
              </a:spcAft>
              <a:buFont typeface="Arial" panose="020B0604020202020204" pitchFamily="34" charset="0"/>
              <a:buChar char="•"/>
            </a:pPr>
            <a:r>
              <a:rPr lang="en-GB" sz="1500" dirty="0"/>
              <a:t>Add a new column for the new industry technology and also a new column for this new commodity with use values based on technoeconomic data	</a:t>
            </a:r>
          </a:p>
          <a:p>
            <a:pPr marL="1028700" lvl="2" indent="-342900">
              <a:spcAft>
                <a:spcPts val="1200"/>
              </a:spcAft>
              <a:buFont typeface="Arial" panose="020B0604020202020204" pitchFamily="34" charset="0"/>
              <a:buChar char="•"/>
            </a:pPr>
            <a:r>
              <a:rPr lang="en-GB" sz="1500" dirty="0"/>
              <a:t>A price can be determined based on the technoeconomic data (via e.g., a levelized cost)</a:t>
            </a:r>
          </a:p>
          <a:p>
            <a:pPr marL="1028700" lvl="2" indent="-342900">
              <a:spcAft>
                <a:spcPts val="1200"/>
              </a:spcAft>
              <a:buFont typeface="Arial" panose="020B0604020202020204" pitchFamily="34" charset="0"/>
              <a:buChar char="•"/>
            </a:pPr>
            <a:r>
              <a:rPr lang="en-GB" sz="1500" dirty="0"/>
              <a:t>Balance is ensured “backwards”: from the physical use of this commodity by the new industry (e.g. steel) and the price, determine the commodity output and the corresponding industry output for that production level.</a:t>
            </a:r>
          </a:p>
          <a:p>
            <a:pPr marL="1028700" lvl="2" indent="-342900">
              <a:buFont typeface="Arial" panose="020B0604020202020204" pitchFamily="34" charset="0"/>
              <a:buChar char="•"/>
            </a:pPr>
            <a:endParaRPr lang="en-GB" sz="1500" dirty="0"/>
          </a:p>
        </p:txBody>
      </p:sp>
    </p:spTree>
    <p:extLst>
      <p:ext uri="{BB962C8B-B14F-4D97-AF65-F5344CB8AC3E}">
        <p14:creationId xmlns:p14="http://schemas.microsoft.com/office/powerpoint/2010/main" val="311694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4F275-54B7-AF2E-FC6E-877CBB1F5B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A49098-0CE0-2ABA-A3C0-5E53E49EC30C}"/>
              </a:ext>
            </a:extLst>
          </p:cNvPr>
          <p:cNvSpPr>
            <a:spLocks noGrp="1"/>
          </p:cNvSpPr>
          <p:nvPr>
            <p:ph type="title"/>
          </p:nvPr>
        </p:nvSpPr>
        <p:spPr>
          <a:xfrm>
            <a:off x="758824" y="518400"/>
            <a:ext cx="7788409" cy="733827"/>
          </a:xfrm>
        </p:spPr>
        <p:txBody>
          <a:bodyPr/>
          <a:lstStyle/>
          <a:p>
            <a:r>
              <a:rPr lang="en-GB" sz="2400" b="0" dirty="0"/>
              <a:t>Methodology</a:t>
            </a:r>
          </a:p>
        </p:txBody>
      </p:sp>
      <p:sp>
        <p:nvSpPr>
          <p:cNvPr id="61" name="Footer Placeholder 60">
            <a:extLst>
              <a:ext uri="{FF2B5EF4-FFF2-40B4-BE49-F238E27FC236}">
                <a16:creationId xmlns:a16="http://schemas.microsoft.com/office/drawing/2014/main" id="{C5D59D56-D921-9EE7-3CF4-96B0E7BCD460}"/>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5D7DE934-AA2C-0763-0EA5-79726CBB8BB1}"/>
              </a:ext>
            </a:extLst>
          </p:cNvPr>
          <p:cNvSpPr>
            <a:spLocks noGrp="1"/>
          </p:cNvSpPr>
          <p:nvPr>
            <p:ph type="sldNum" sz="quarter" idx="12"/>
          </p:nvPr>
        </p:nvSpPr>
        <p:spPr/>
        <p:txBody>
          <a:bodyPr/>
          <a:lstStyle/>
          <a:p>
            <a:fld id="{C194BDB0-F4EA-4DD6-8281-CCE2440D0CE0}" type="slidenum">
              <a:rPr lang="en-GB" smtClean="0"/>
              <a:t>18</a:t>
            </a:fld>
            <a:endParaRPr lang="en-GB" dirty="0"/>
          </a:p>
        </p:txBody>
      </p:sp>
      <p:pic>
        <p:nvPicPr>
          <p:cNvPr id="3" name="Grafik 1" descr="logo_CESAR_new_1">
            <a:extLst>
              <a:ext uri="{FF2B5EF4-FFF2-40B4-BE49-F238E27FC236}">
                <a16:creationId xmlns:a16="http://schemas.microsoft.com/office/drawing/2014/main" id="{45F35985-5CA7-FE3E-25CE-669A45B35D0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C3649983-949B-BD0D-C8CE-D93B19E5BAA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E63674FC-F329-3A69-09F3-B7B6B02D48BA}"/>
              </a:ext>
            </a:extLst>
          </p:cNvPr>
          <p:cNvSpPr txBox="1"/>
          <p:nvPr/>
        </p:nvSpPr>
        <p:spPr>
          <a:xfrm>
            <a:off x="758824" y="1122744"/>
            <a:ext cx="7626352" cy="1900777"/>
          </a:xfrm>
          <a:prstGeom prst="rect">
            <a:avLst/>
          </a:prstGeom>
          <a:noFill/>
        </p:spPr>
        <p:txBody>
          <a:bodyPr wrap="square" rtlCol="0">
            <a:spAutoFit/>
          </a:bodyPr>
          <a:lstStyle/>
          <a:p>
            <a:pPr marL="342900" indent="-342900">
              <a:lnSpc>
                <a:spcPct val="150000"/>
              </a:lnSpc>
              <a:buAutoNum type="arabicParenR"/>
            </a:pPr>
            <a:r>
              <a:rPr lang="en-GB" sz="1600" dirty="0"/>
              <a:t>Augment tables</a:t>
            </a:r>
          </a:p>
          <a:p>
            <a:pPr marL="685800" lvl="1" indent="-342900">
              <a:lnSpc>
                <a:spcPct val="150000"/>
              </a:lnSpc>
              <a:buFont typeface="+mj-lt"/>
              <a:buAutoNum type="alphaLcPeriod"/>
            </a:pPr>
            <a:r>
              <a:rPr lang="en-GB" sz="1600" dirty="0"/>
              <a:t>CASE 1:  A new industry producing an existing commodity</a:t>
            </a:r>
          </a:p>
          <a:p>
            <a:pPr marL="685800" lvl="1" indent="-342900">
              <a:lnSpc>
                <a:spcPct val="150000"/>
              </a:lnSpc>
              <a:buFont typeface="+mj-lt"/>
              <a:buAutoNum type="alphaLcPeriod"/>
            </a:pPr>
            <a:r>
              <a:rPr lang="en-GB" sz="1600" dirty="0"/>
              <a:t>CASE 2:  A new industry producing a new commodity</a:t>
            </a:r>
          </a:p>
          <a:p>
            <a:pPr marL="685800" lvl="1" indent="-342900">
              <a:lnSpc>
                <a:spcPct val="150000"/>
              </a:lnSpc>
              <a:buFont typeface="+mj-lt"/>
              <a:buAutoNum type="alphaLcPeriod"/>
            </a:pPr>
            <a:endParaRPr lang="en-GB" sz="1600" dirty="0"/>
          </a:p>
          <a:p>
            <a:pPr marL="342900" indent="-342900">
              <a:lnSpc>
                <a:spcPct val="150000"/>
              </a:lnSpc>
              <a:buFont typeface="+mj-lt"/>
              <a:buAutoNum type="arabicParenR"/>
            </a:pPr>
            <a:r>
              <a:rPr lang="en-GB" sz="1600" b="1" dirty="0">
                <a:solidFill>
                  <a:srgbClr val="0092B5"/>
                </a:solidFill>
              </a:rPr>
              <a:t>Balancing procedure by a combination of the price and quantity model</a:t>
            </a:r>
          </a:p>
        </p:txBody>
      </p:sp>
    </p:spTree>
    <p:extLst>
      <p:ext uri="{BB962C8B-B14F-4D97-AF65-F5344CB8AC3E}">
        <p14:creationId xmlns:p14="http://schemas.microsoft.com/office/powerpoint/2010/main" val="155212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89E78-1D4D-D8C2-5441-62DD206F2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1713B1-F858-1506-D89F-FF0B65B03B6A}"/>
              </a:ext>
            </a:extLst>
          </p:cNvPr>
          <p:cNvSpPr>
            <a:spLocks noGrp="1"/>
          </p:cNvSpPr>
          <p:nvPr>
            <p:ph type="title"/>
          </p:nvPr>
        </p:nvSpPr>
        <p:spPr>
          <a:xfrm>
            <a:off x="188180" y="1837922"/>
            <a:ext cx="1606307" cy="733827"/>
          </a:xfrm>
        </p:spPr>
        <p:txBody>
          <a:bodyPr/>
          <a:lstStyle/>
          <a:p>
            <a:r>
              <a:rPr lang="en-US" sz="2400" b="0" dirty="0"/>
              <a:t>Balancing procedure</a:t>
            </a:r>
            <a:br>
              <a:rPr lang="en-US" sz="2400" b="0" dirty="0"/>
            </a:br>
            <a:r>
              <a:rPr lang="en-US" sz="2400" b="0" dirty="0"/>
              <a:t>in short:</a:t>
            </a:r>
          </a:p>
        </p:txBody>
      </p:sp>
      <p:sp>
        <p:nvSpPr>
          <p:cNvPr id="61" name="Footer Placeholder 60">
            <a:extLst>
              <a:ext uri="{FF2B5EF4-FFF2-40B4-BE49-F238E27FC236}">
                <a16:creationId xmlns:a16="http://schemas.microsoft.com/office/drawing/2014/main" id="{FBDDAC05-3B1B-BB1F-E53A-1286535BF888}"/>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B956B58A-B594-C28C-F5ED-DE0410FE1CEF}"/>
              </a:ext>
            </a:extLst>
          </p:cNvPr>
          <p:cNvSpPr>
            <a:spLocks noGrp="1"/>
          </p:cNvSpPr>
          <p:nvPr>
            <p:ph type="sldNum" sz="quarter" idx="12"/>
          </p:nvPr>
        </p:nvSpPr>
        <p:spPr/>
        <p:txBody>
          <a:bodyPr/>
          <a:lstStyle/>
          <a:p>
            <a:fld id="{C194BDB0-F4EA-4DD6-8281-CCE2440D0CE0}" type="slidenum">
              <a:rPr lang="en-GB" smtClean="0"/>
              <a:t>19</a:t>
            </a:fld>
            <a:endParaRPr lang="en-GB" dirty="0"/>
          </a:p>
        </p:txBody>
      </p:sp>
      <p:pic>
        <p:nvPicPr>
          <p:cNvPr id="3" name="Grafik 1" descr="logo_CESAR_new_1">
            <a:extLst>
              <a:ext uri="{FF2B5EF4-FFF2-40B4-BE49-F238E27FC236}">
                <a16:creationId xmlns:a16="http://schemas.microsoft.com/office/drawing/2014/main" id="{33A3A858-ACBD-72E5-2716-7ABB49E0308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F343F42E-B4B5-5163-45F8-4A4EE628CE9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2131667-6F1D-CA7D-95EE-C4A00E7DCA4C}"/>
              </a:ext>
            </a:extLst>
          </p:cNvPr>
          <p:cNvSpPr txBox="1"/>
          <p:nvPr/>
        </p:nvSpPr>
        <p:spPr>
          <a:xfrm>
            <a:off x="987424" y="185483"/>
            <a:ext cx="7813675" cy="4955203"/>
          </a:xfrm>
          <a:prstGeom prst="rect">
            <a:avLst/>
          </a:prstGeom>
          <a:noFill/>
        </p:spPr>
        <p:txBody>
          <a:bodyPr wrap="square" rtlCol="0">
            <a:spAutoFit/>
          </a:bodyPr>
          <a:lstStyle/>
          <a:p>
            <a:pPr marL="1028700" lvl="2" indent="-342900">
              <a:spcAft>
                <a:spcPts val="2400"/>
              </a:spcAft>
              <a:buFont typeface="+mj-lt"/>
              <a:buAutoNum type="arabicPeriod"/>
            </a:pPr>
            <a:r>
              <a:rPr lang="en-GB" sz="1600" dirty="0"/>
              <a:t>With the augmented tables and baseline final demand, run the quantity model</a:t>
            </a:r>
          </a:p>
          <a:p>
            <a:pPr marL="1028700" lvl="2" indent="-342900">
              <a:spcAft>
                <a:spcPts val="2400"/>
              </a:spcAft>
              <a:buFont typeface="+mj-lt"/>
              <a:buAutoNum type="arabicPeriod"/>
            </a:pPr>
            <a:r>
              <a:rPr lang="en-GB" sz="1600" dirty="0"/>
              <a:t>With the obtained industry output levels, construct an unbalanced use matrix (at this stage, changes come from different multipliers)</a:t>
            </a:r>
          </a:p>
          <a:p>
            <a:pPr marL="1028700" lvl="2" indent="-342900">
              <a:spcAft>
                <a:spcPts val="2400"/>
              </a:spcAft>
              <a:buFont typeface="+mj-lt"/>
              <a:buAutoNum type="arabicPeriod"/>
            </a:pPr>
            <a:r>
              <a:rPr lang="en-GB" sz="1600" dirty="0"/>
              <a:t>With the augmented tables, run the price model</a:t>
            </a:r>
          </a:p>
          <a:p>
            <a:pPr marL="1028700" lvl="2" indent="-342900">
              <a:spcAft>
                <a:spcPts val="2400"/>
              </a:spcAft>
              <a:buFont typeface="+mj-lt"/>
              <a:buAutoNum type="arabicPeriod"/>
            </a:pPr>
            <a:r>
              <a:rPr lang="en-GB" sz="1600" dirty="0"/>
              <a:t>Obtain balanced use matrix by multiplying the unbalanced use matrix and final demand by the commodity prices</a:t>
            </a:r>
          </a:p>
          <a:p>
            <a:pPr marL="1028700" lvl="2" indent="-342900">
              <a:spcAft>
                <a:spcPts val="2400"/>
              </a:spcAft>
              <a:buFont typeface="+mj-lt"/>
              <a:buAutoNum type="arabicPeriod"/>
            </a:pPr>
            <a:r>
              <a:rPr lang="en-GB" sz="1600" dirty="0"/>
              <a:t>Obtain output by summing over columns (x) and rows (q)</a:t>
            </a:r>
          </a:p>
          <a:p>
            <a:pPr marL="1028700" lvl="2" indent="-342900">
              <a:spcAft>
                <a:spcPts val="2400"/>
              </a:spcAft>
              <a:buFont typeface="+mj-lt"/>
              <a:buAutoNum type="arabicPeriod"/>
            </a:pPr>
            <a:r>
              <a:rPr lang="en-GB" sz="1600" dirty="0"/>
              <a:t>Multiply the augmented market shares matrix by the industry prices</a:t>
            </a:r>
          </a:p>
          <a:p>
            <a:pPr marL="1028700" lvl="2" indent="-342900">
              <a:spcAft>
                <a:spcPts val="2400"/>
              </a:spcAft>
              <a:buFont typeface="+mj-lt"/>
              <a:buAutoNum type="arabicPeriod"/>
            </a:pPr>
            <a:r>
              <a:rPr lang="en-GB" sz="1600" dirty="0"/>
              <a:t>Obtain balanced make matrix by multiplying the balanced market shares matrix by the balanced commodity outputs</a:t>
            </a:r>
          </a:p>
          <a:p>
            <a:pPr marL="1028700" lvl="2" indent="-342900">
              <a:spcAft>
                <a:spcPts val="2400"/>
              </a:spcAft>
              <a:buFont typeface="+mj-lt"/>
              <a:buAutoNum type="arabicPeriod"/>
            </a:pPr>
            <a:endParaRPr lang="en-GB" sz="1600" dirty="0"/>
          </a:p>
        </p:txBody>
      </p:sp>
    </p:spTree>
    <p:extLst>
      <p:ext uri="{BB962C8B-B14F-4D97-AF65-F5344CB8AC3E}">
        <p14:creationId xmlns:p14="http://schemas.microsoft.com/office/powerpoint/2010/main" val="1875723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7233A-7CE4-18B0-E5FA-A201353482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F05268-672A-8BDC-9309-9C20A7D4230A}"/>
              </a:ext>
            </a:extLst>
          </p:cNvPr>
          <p:cNvSpPr>
            <a:spLocks noGrp="1"/>
          </p:cNvSpPr>
          <p:nvPr>
            <p:ph type="title"/>
          </p:nvPr>
        </p:nvSpPr>
        <p:spPr>
          <a:xfrm>
            <a:off x="758824" y="518400"/>
            <a:ext cx="7788409" cy="733827"/>
          </a:xfrm>
        </p:spPr>
        <p:txBody>
          <a:bodyPr/>
          <a:lstStyle/>
          <a:p>
            <a:r>
              <a:rPr lang="en-US" sz="2400" b="0" dirty="0"/>
              <a:t>Structural change in the green transition</a:t>
            </a:r>
            <a:endParaRPr lang="en-GB" sz="2400" b="0" dirty="0"/>
          </a:p>
        </p:txBody>
      </p:sp>
      <p:sp>
        <p:nvSpPr>
          <p:cNvPr id="61" name="Footer Placeholder 60">
            <a:extLst>
              <a:ext uri="{FF2B5EF4-FFF2-40B4-BE49-F238E27FC236}">
                <a16:creationId xmlns:a16="http://schemas.microsoft.com/office/drawing/2014/main" id="{EA209E7F-B86D-24ED-AF9F-3A0BEAEE1F88}"/>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44CBEA55-CCBC-AC23-70E0-724452087E71}"/>
              </a:ext>
            </a:extLst>
          </p:cNvPr>
          <p:cNvSpPr>
            <a:spLocks noGrp="1"/>
          </p:cNvSpPr>
          <p:nvPr>
            <p:ph type="sldNum" sz="quarter" idx="12"/>
          </p:nvPr>
        </p:nvSpPr>
        <p:spPr/>
        <p:txBody>
          <a:bodyPr/>
          <a:lstStyle/>
          <a:p>
            <a:fld id="{C194BDB0-F4EA-4DD6-8281-CCE2440D0CE0}" type="slidenum">
              <a:rPr lang="en-GB" smtClean="0"/>
              <a:t>2</a:t>
            </a:fld>
            <a:endParaRPr lang="en-GB" dirty="0"/>
          </a:p>
        </p:txBody>
      </p:sp>
      <p:sp>
        <p:nvSpPr>
          <p:cNvPr id="5" name="TextBox 4">
            <a:extLst>
              <a:ext uri="{FF2B5EF4-FFF2-40B4-BE49-F238E27FC236}">
                <a16:creationId xmlns:a16="http://schemas.microsoft.com/office/drawing/2014/main" id="{645CDF8A-CA54-82D5-2585-6EAD163FF0EE}"/>
              </a:ext>
            </a:extLst>
          </p:cNvPr>
          <p:cNvSpPr txBox="1"/>
          <p:nvPr/>
        </p:nvSpPr>
        <p:spPr>
          <a:xfrm>
            <a:off x="741295" y="1201836"/>
            <a:ext cx="7788409" cy="328577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1600" dirty="0"/>
              <a:t>Green transition expected to lead to a process of widespread structural change</a:t>
            </a:r>
          </a:p>
          <a:p>
            <a:pPr marL="971550" lvl="2" indent="-285750">
              <a:lnSpc>
                <a:spcPct val="150000"/>
              </a:lnSpc>
              <a:buFont typeface="Arial" panose="020B0604020202020204" pitchFamily="34" charset="0"/>
              <a:buChar char="•"/>
            </a:pPr>
            <a:r>
              <a:rPr lang="en-US" sz="1600" dirty="0"/>
              <a:t>Renewable energy carriers (e.g., green hydrogen and electricity) have higher </a:t>
            </a:r>
            <a:r>
              <a:rPr lang="en-US" sz="1600" dirty="0">
                <a:solidFill>
                  <a:schemeClr val="accent3">
                    <a:lumMod val="75000"/>
                  </a:schemeClr>
                </a:solidFill>
              </a:rPr>
              <a:t>transport costs </a:t>
            </a:r>
            <a:r>
              <a:rPr lang="en-US" sz="1600" dirty="0"/>
              <a:t>than fossil fuels</a:t>
            </a:r>
          </a:p>
          <a:p>
            <a:pPr marL="971550" lvl="2" indent="-285750">
              <a:lnSpc>
                <a:spcPct val="150000"/>
              </a:lnSpc>
              <a:buFont typeface="Arial" panose="020B0604020202020204" pitchFamily="34" charset="0"/>
              <a:buChar char="•"/>
            </a:pPr>
            <a:r>
              <a:rPr lang="en-US" sz="1600" dirty="0"/>
              <a:t>Impacting </a:t>
            </a:r>
            <a:r>
              <a:rPr lang="en-US" sz="1600" dirty="0">
                <a:solidFill>
                  <a:schemeClr val="accent3">
                    <a:lumMod val="75000"/>
                  </a:schemeClr>
                </a:solidFill>
              </a:rPr>
              <a:t>locational advantages </a:t>
            </a:r>
            <a:r>
              <a:rPr lang="en-US" sz="1600" dirty="0"/>
              <a:t>of regions</a:t>
            </a:r>
          </a:p>
          <a:p>
            <a:pPr marL="971550" lvl="2" indent="-285750">
              <a:lnSpc>
                <a:spcPct val="150000"/>
              </a:lnSpc>
              <a:buFont typeface="Arial" panose="020B0604020202020204" pitchFamily="34" charset="0"/>
              <a:buChar char="•"/>
            </a:pPr>
            <a:r>
              <a:rPr lang="en-US" sz="1600" dirty="0"/>
              <a:t>“Renewables-pull” argument: energy-intensive industries may relocate to places with higher availability of renewables</a:t>
            </a:r>
          </a:p>
          <a:p>
            <a:pPr marL="971550" lvl="2" indent="-285750">
              <a:lnSpc>
                <a:spcPct val="150000"/>
              </a:lnSpc>
              <a:buFont typeface="Arial" panose="020B0604020202020204" pitchFamily="34" charset="0"/>
              <a:buChar char="•"/>
            </a:pPr>
            <a:r>
              <a:rPr lang="en-US" sz="1600" dirty="0"/>
              <a:t>Impacts on global value chains, costs, competitiveness, </a:t>
            </a:r>
            <a:r>
              <a:rPr lang="en-US" sz="1600" dirty="0" err="1"/>
              <a:t>etc</a:t>
            </a:r>
            <a:endParaRPr lang="en-US" sz="1200" dirty="0"/>
          </a:p>
          <a:p>
            <a:pPr algn="r">
              <a:lnSpc>
                <a:spcPct val="150000"/>
              </a:lnSpc>
            </a:pPr>
            <a:r>
              <a:rPr lang="en-US" sz="1200" dirty="0"/>
              <a:t>(Gielen et al, 2020; Samadi et al, 2023; </a:t>
            </a:r>
            <a:r>
              <a:rPr lang="en-US" sz="1200" dirty="0" err="1"/>
              <a:t>Verpoort</a:t>
            </a:r>
            <a:r>
              <a:rPr lang="en-US" sz="1200" dirty="0"/>
              <a:t> et al, 2024; Egerer et al 2024; Day et al 2024)</a:t>
            </a:r>
          </a:p>
          <a:p>
            <a:pPr marL="285750" indent="-285750">
              <a:lnSpc>
                <a:spcPct val="150000"/>
              </a:lnSpc>
              <a:buFont typeface="Arial" panose="020B0604020202020204" pitchFamily="34" charset="0"/>
              <a:buChar char="•"/>
            </a:pPr>
            <a:endParaRPr lang="en-US" sz="1600" dirty="0"/>
          </a:p>
        </p:txBody>
      </p:sp>
      <p:pic>
        <p:nvPicPr>
          <p:cNvPr id="3" name="Grafik 1" descr="logo_CESAR_new_1">
            <a:extLst>
              <a:ext uri="{FF2B5EF4-FFF2-40B4-BE49-F238E27FC236}">
                <a16:creationId xmlns:a16="http://schemas.microsoft.com/office/drawing/2014/main" id="{F3A799EB-501A-5392-ECA7-6C85C87B621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8BC5D966-7F59-A2BC-7B22-E12200A5ABD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3560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DDB1C-4B0E-B1D5-C73C-BC3DCD1F32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59E959-3855-DCAE-4E94-BFF8B5E092EC}"/>
              </a:ext>
            </a:extLst>
          </p:cNvPr>
          <p:cNvSpPr>
            <a:spLocks noGrp="1"/>
          </p:cNvSpPr>
          <p:nvPr>
            <p:ph type="title"/>
          </p:nvPr>
        </p:nvSpPr>
        <p:spPr>
          <a:xfrm>
            <a:off x="758824" y="518400"/>
            <a:ext cx="7788409" cy="733827"/>
          </a:xfrm>
        </p:spPr>
        <p:txBody>
          <a:bodyPr/>
          <a:lstStyle/>
          <a:p>
            <a:r>
              <a:rPr lang="en-US" sz="2400" b="0" dirty="0"/>
              <a:t>Discussion</a:t>
            </a:r>
            <a:endParaRPr lang="en-GB" sz="2400" b="0" dirty="0"/>
          </a:p>
        </p:txBody>
      </p:sp>
      <p:sp>
        <p:nvSpPr>
          <p:cNvPr id="61" name="Footer Placeholder 60">
            <a:extLst>
              <a:ext uri="{FF2B5EF4-FFF2-40B4-BE49-F238E27FC236}">
                <a16:creationId xmlns:a16="http://schemas.microsoft.com/office/drawing/2014/main" id="{EC170E15-FB01-A604-F680-3123C45C94CB}"/>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4B9364B3-72FE-8822-2F25-55502F9119DC}"/>
              </a:ext>
            </a:extLst>
          </p:cNvPr>
          <p:cNvSpPr>
            <a:spLocks noGrp="1"/>
          </p:cNvSpPr>
          <p:nvPr>
            <p:ph type="sldNum" sz="quarter" idx="12"/>
          </p:nvPr>
        </p:nvSpPr>
        <p:spPr/>
        <p:txBody>
          <a:bodyPr/>
          <a:lstStyle/>
          <a:p>
            <a:fld id="{C194BDB0-F4EA-4DD6-8281-CCE2440D0CE0}" type="slidenum">
              <a:rPr lang="en-GB" smtClean="0"/>
              <a:t>20</a:t>
            </a:fld>
            <a:endParaRPr lang="en-GB" dirty="0"/>
          </a:p>
        </p:txBody>
      </p:sp>
      <p:pic>
        <p:nvPicPr>
          <p:cNvPr id="3" name="Grafik 1" descr="logo_CESAR_new_1">
            <a:extLst>
              <a:ext uri="{FF2B5EF4-FFF2-40B4-BE49-F238E27FC236}">
                <a16:creationId xmlns:a16="http://schemas.microsoft.com/office/drawing/2014/main" id="{B92B44FF-F5B1-C3DC-A6F8-1B37798E5BD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64B60303-D742-9FE6-BBEA-907EDF57CCF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4C284D1-19BF-20B3-6B20-1EB1BC2FC27B}"/>
              </a:ext>
            </a:extLst>
          </p:cNvPr>
          <p:cNvSpPr txBox="1"/>
          <p:nvPr/>
        </p:nvSpPr>
        <p:spPr>
          <a:xfrm>
            <a:off x="844062" y="1252227"/>
            <a:ext cx="3516347" cy="2485552"/>
          </a:xfrm>
          <a:prstGeom prst="rect">
            <a:avLst/>
          </a:prstGeom>
          <a:noFill/>
        </p:spPr>
        <p:txBody>
          <a:bodyPr wrap="none" rtlCol="0">
            <a:spAutoFit/>
          </a:bodyPr>
          <a:lstStyle/>
          <a:p>
            <a:pPr marL="285750" indent="-285750">
              <a:lnSpc>
                <a:spcPct val="200000"/>
              </a:lnSpc>
              <a:buFont typeface="Arial" panose="020B0604020202020204" pitchFamily="34" charset="0"/>
              <a:buChar char="•"/>
            </a:pPr>
            <a:r>
              <a:rPr lang="en-GB" sz="1600" dirty="0"/>
              <a:t>Physical consistency in this approach</a:t>
            </a:r>
          </a:p>
          <a:p>
            <a:pPr marL="285750" indent="-285750">
              <a:lnSpc>
                <a:spcPct val="200000"/>
              </a:lnSpc>
              <a:buFont typeface="Arial" panose="020B0604020202020204" pitchFamily="34" charset="0"/>
              <a:buChar char="•"/>
            </a:pPr>
            <a:r>
              <a:rPr lang="en-GB" sz="1600" dirty="0"/>
              <a:t>Sensitivity to unit price assumptions</a:t>
            </a:r>
          </a:p>
          <a:p>
            <a:pPr marL="285750" indent="-285750">
              <a:lnSpc>
                <a:spcPct val="200000"/>
              </a:lnSpc>
              <a:buFont typeface="Arial" panose="020B0604020202020204" pitchFamily="34" charset="0"/>
              <a:buChar char="•"/>
            </a:pPr>
            <a:r>
              <a:rPr lang="en-GB" sz="1600" dirty="0"/>
              <a:t>Interpretation of price effects</a:t>
            </a:r>
          </a:p>
          <a:p>
            <a:pPr marL="285750" indent="-285750">
              <a:lnSpc>
                <a:spcPct val="200000"/>
              </a:lnSpc>
              <a:buFont typeface="Arial" panose="020B0604020202020204" pitchFamily="34" charset="0"/>
              <a:buChar char="•"/>
            </a:pPr>
            <a:r>
              <a:rPr lang="en-GB" sz="1600" dirty="0"/>
              <a:t>Dealing with cost increases</a:t>
            </a:r>
          </a:p>
          <a:p>
            <a:pPr marL="285750" indent="-285750">
              <a:lnSpc>
                <a:spcPct val="200000"/>
              </a:lnSpc>
              <a:buFont typeface="Arial" panose="020B0604020202020204" pitchFamily="34" charset="0"/>
              <a:buChar char="•"/>
            </a:pPr>
            <a:endParaRPr lang="en-GB" sz="1600" dirty="0"/>
          </a:p>
        </p:txBody>
      </p:sp>
    </p:spTree>
    <p:extLst>
      <p:ext uri="{BB962C8B-B14F-4D97-AF65-F5344CB8AC3E}">
        <p14:creationId xmlns:p14="http://schemas.microsoft.com/office/powerpoint/2010/main" val="2421457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69881-9700-BC85-1EC1-8FF3B53ED6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E1A7B8-FC25-04FB-DED7-5BC67176FF46}"/>
              </a:ext>
            </a:extLst>
          </p:cNvPr>
          <p:cNvSpPr>
            <a:spLocks noGrp="1"/>
          </p:cNvSpPr>
          <p:nvPr>
            <p:ph type="title"/>
          </p:nvPr>
        </p:nvSpPr>
        <p:spPr>
          <a:xfrm>
            <a:off x="758824" y="518400"/>
            <a:ext cx="7788409" cy="733827"/>
          </a:xfrm>
        </p:spPr>
        <p:txBody>
          <a:bodyPr/>
          <a:lstStyle/>
          <a:p>
            <a:r>
              <a:rPr lang="en-US" sz="2400" b="0" dirty="0"/>
              <a:t>Conclusion</a:t>
            </a:r>
            <a:endParaRPr lang="en-GB" sz="2400" b="0" dirty="0"/>
          </a:p>
        </p:txBody>
      </p:sp>
      <p:sp>
        <p:nvSpPr>
          <p:cNvPr id="61" name="Footer Placeholder 60">
            <a:extLst>
              <a:ext uri="{FF2B5EF4-FFF2-40B4-BE49-F238E27FC236}">
                <a16:creationId xmlns:a16="http://schemas.microsoft.com/office/drawing/2014/main" id="{411B9D42-C570-4D47-3CA6-D00A86A0DCBC}"/>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8658EB84-722F-51B9-B21F-5F8DA871DA9C}"/>
              </a:ext>
            </a:extLst>
          </p:cNvPr>
          <p:cNvSpPr>
            <a:spLocks noGrp="1"/>
          </p:cNvSpPr>
          <p:nvPr>
            <p:ph type="sldNum" sz="quarter" idx="12"/>
          </p:nvPr>
        </p:nvSpPr>
        <p:spPr/>
        <p:txBody>
          <a:bodyPr/>
          <a:lstStyle/>
          <a:p>
            <a:fld id="{C194BDB0-F4EA-4DD6-8281-CCE2440D0CE0}" type="slidenum">
              <a:rPr lang="en-GB" smtClean="0"/>
              <a:t>21</a:t>
            </a:fld>
            <a:endParaRPr lang="en-GB" dirty="0"/>
          </a:p>
        </p:txBody>
      </p:sp>
      <p:sp>
        <p:nvSpPr>
          <p:cNvPr id="5" name="TextBox 4">
            <a:extLst>
              <a:ext uri="{FF2B5EF4-FFF2-40B4-BE49-F238E27FC236}">
                <a16:creationId xmlns:a16="http://schemas.microsoft.com/office/drawing/2014/main" id="{C7253480-7D6D-50EE-B922-32BC798765C5}"/>
              </a:ext>
            </a:extLst>
          </p:cNvPr>
          <p:cNvSpPr txBox="1"/>
          <p:nvPr/>
        </p:nvSpPr>
        <p:spPr>
          <a:xfrm>
            <a:off x="694088" y="1100851"/>
            <a:ext cx="7788408" cy="2788071"/>
          </a:xfrm>
          <a:prstGeom prst="rect">
            <a:avLst/>
          </a:prstGeom>
          <a:noFill/>
        </p:spPr>
        <p:txBody>
          <a:bodyPr wrap="square" rtlCol="0">
            <a:spAutoFit/>
          </a:bodyPr>
          <a:lstStyle/>
          <a:p>
            <a:pPr>
              <a:lnSpc>
                <a:spcPct val="150000"/>
              </a:lnSpc>
              <a:spcAft>
                <a:spcPts val="1200"/>
              </a:spcAft>
            </a:pPr>
            <a:r>
              <a:rPr lang="en-US" sz="1500" dirty="0"/>
              <a:t>Our approach overcomes existing limitations by satisfying two conditions:</a:t>
            </a:r>
          </a:p>
          <a:p>
            <a:pPr marL="285750" indent="-285750">
              <a:lnSpc>
                <a:spcPct val="150000"/>
              </a:lnSpc>
              <a:spcAft>
                <a:spcPts val="1200"/>
              </a:spcAft>
              <a:buFont typeface="Arial" panose="020B0604020202020204" pitchFamily="34" charset="0"/>
              <a:buChar char="•"/>
            </a:pPr>
            <a:r>
              <a:rPr lang="en-US" sz="1500" dirty="0"/>
              <a:t>It removes the requirement that coefficients sum unity at the augmentation stage, ensuring consistency between monetary values and underlying physical structures and allowing different cost structures to be reflected on different sales prices.</a:t>
            </a:r>
          </a:p>
          <a:p>
            <a:pPr marL="285750" indent="-285750">
              <a:lnSpc>
                <a:spcPct val="150000"/>
              </a:lnSpc>
              <a:spcAft>
                <a:spcPts val="1200"/>
              </a:spcAft>
              <a:buFont typeface="Arial" panose="020B0604020202020204" pitchFamily="34" charset="0"/>
              <a:buChar char="•"/>
            </a:pPr>
            <a:r>
              <a:rPr lang="en-US" sz="1500" dirty="0"/>
              <a:t>It then restores balance between inputs and outlays through an analytical procedure that combines a price and a quantity model, preserving the exogeneity of the technological-change shock and accounting for the potential price effects arising from different production costs.</a:t>
            </a:r>
          </a:p>
        </p:txBody>
      </p:sp>
      <p:pic>
        <p:nvPicPr>
          <p:cNvPr id="3" name="Grafik 1" descr="logo_CESAR_new_1">
            <a:extLst>
              <a:ext uri="{FF2B5EF4-FFF2-40B4-BE49-F238E27FC236}">
                <a16:creationId xmlns:a16="http://schemas.microsoft.com/office/drawing/2014/main" id="{C7A25F48-1E07-709B-C8A6-9405CEAA819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C01C5F6E-BACA-AEE8-78F6-F47765127C6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9458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96C81-99AC-53DB-B013-C90820442A9D}"/>
              </a:ext>
            </a:extLst>
          </p:cNvPr>
          <p:cNvSpPr>
            <a:spLocks noGrp="1"/>
          </p:cNvSpPr>
          <p:nvPr>
            <p:ph type="title"/>
          </p:nvPr>
        </p:nvSpPr>
        <p:spPr>
          <a:xfrm>
            <a:off x="758825" y="518400"/>
            <a:ext cx="7556500" cy="1762787"/>
          </a:xfrm>
        </p:spPr>
        <p:txBody>
          <a:bodyPr anchor="ctr"/>
          <a:lstStyle/>
          <a:p>
            <a:pPr algn="ctr">
              <a:lnSpc>
                <a:spcPct val="150000"/>
              </a:lnSpc>
            </a:pPr>
            <a:r>
              <a:rPr lang="en-US" sz="2800" dirty="0">
                <a:latin typeface="EconSansCndLig" panose="02000506000000020004" pitchFamily="2" charset="0"/>
              </a:rPr>
              <a:t>Thank you</a:t>
            </a:r>
            <a:br>
              <a:rPr lang="en-US" sz="2800" dirty="0">
                <a:latin typeface="EconSansCndLig" panose="02000506000000020004" pitchFamily="2" charset="0"/>
              </a:rPr>
            </a:br>
            <a:endParaRPr lang="en-GB" sz="2800" dirty="0">
              <a:latin typeface="EconSansCndLig" panose="02000506000000020004" pitchFamily="2" charset="0"/>
            </a:endParaRPr>
          </a:p>
        </p:txBody>
      </p:sp>
      <p:sp>
        <p:nvSpPr>
          <p:cNvPr id="3" name="Footer Placeholder 2">
            <a:extLst>
              <a:ext uri="{FF2B5EF4-FFF2-40B4-BE49-F238E27FC236}">
                <a16:creationId xmlns:a16="http://schemas.microsoft.com/office/drawing/2014/main" id="{33A77A5C-BF05-1EF5-A3E9-47A7D00146B2}"/>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4" name="Slide Number Placeholder 3">
            <a:extLst>
              <a:ext uri="{FF2B5EF4-FFF2-40B4-BE49-F238E27FC236}">
                <a16:creationId xmlns:a16="http://schemas.microsoft.com/office/drawing/2014/main" id="{3F1F1CE2-C2CF-6162-22B6-88D737C2A4D9}"/>
              </a:ext>
            </a:extLst>
          </p:cNvPr>
          <p:cNvSpPr>
            <a:spLocks noGrp="1"/>
          </p:cNvSpPr>
          <p:nvPr>
            <p:ph type="sldNum" sz="quarter" idx="12"/>
          </p:nvPr>
        </p:nvSpPr>
        <p:spPr/>
        <p:txBody>
          <a:bodyPr/>
          <a:lstStyle/>
          <a:p>
            <a:fld id="{C194BDB0-F4EA-4DD6-8281-CCE2440D0CE0}" type="slidenum">
              <a:rPr lang="en-GB" smtClean="0"/>
              <a:t>22</a:t>
            </a:fld>
            <a:endParaRPr lang="en-GB" dirty="0"/>
          </a:p>
        </p:txBody>
      </p:sp>
      <p:sp>
        <p:nvSpPr>
          <p:cNvPr id="6" name="Content Placeholder 2">
            <a:extLst>
              <a:ext uri="{FF2B5EF4-FFF2-40B4-BE49-F238E27FC236}">
                <a16:creationId xmlns:a16="http://schemas.microsoft.com/office/drawing/2014/main" id="{866BB67D-AC3C-C877-7402-535EFE747253}"/>
              </a:ext>
            </a:extLst>
          </p:cNvPr>
          <p:cNvSpPr txBox="1">
            <a:spLocks/>
          </p:cNvSpPr>
          <p:nvPr/>
        </p:nvSpPr>
        <p:spPr>
          <a:xfrm>
            <a:off x="5629552" y="1883970"/>
            <a:ext cx="3277160" cy="2922458"/>
          </a:xfrm>
          <a:prstGeom prst="rect">
            <a:avLst/>
          </a:prstGeom>
        </p:spPr>
        <p:txBody>
          <a:bodyPr/>
          <a:lstStyle>
            <a:lvl1pPr marL="0" indent="0" algn="l" defTabSz="685800" rtl="0" eaLnBrk="1" latinLnBrk="0" hangingPunct="1">
              <a:lnSpc>
                <a:spcPct val="100000"/>
              </a:lnSpc>
              <a:spcBef>
                <a:spcPts val="0"/>
              </a:spcBef>
              <a:buFont typeface="Arial" panose="020B0604020202020204" pitchFamily="34" charset="0"/>
              <a:buNone/>
              <a:defRPr sz="1950" kern="1200">
                <a:solidFill>
                  <a:schemeClr val="tx1"/>
                </a:solidFill>
                <a:latin typeface="+mn-lt"/>
                <a:ea typeface="+mn-ea"/>
                <a:cs typeface="+mn-cs"/>
              </a:defRPr>
            </a:lvl1pPr>
            <a:lvl2pPr marL="0" indent="0" algn="l" defTabSz="685800" rtl="0" eaLnBrk="1" latinLnBrk="0" hangingPunct="1">
              <a:lnSpc>
                <a:spcPct val="100000"/>
              </a:lnSpc>
              <a:spcBef>
                <a:spcPts val="0"/>
              </a:spcBef>
              <a:buFont typeface="Arial" panose="020B0604020202020204" pitchFamily="34" charset="0"/>
              <a:buNone/>
              <a:defRPr sz="1650" kern="1200">
                <a:solidFill>
                  <a:schemeClr val="tx1"/>
                </a:solidFill>
                <a:latin typeface="+mn-lt"/>
                <a:ea typeface="+mn-ea"/>
                <a:cs typeface="+mn-cs"/>
              </a:defRPr>
            </a:lvl2pPr>
            <a:lvl3pPr marL="180975" indent="-180975" algn="l" defTabSz="685800" rtl="0" eaLnBrk="1" latinLnBrk="0" hangingPunct="1">
              <a:lnSpc>
                <a:spcPct val="100000"/>
              </a:lnSpc>
              <a:spcBef>
                <a:spcPts val="0"/>
              </a:spcBef>
              <a:buFont typeface="Arial" panose="020B0604020202020204" pitchFamily="34" charset="0"/>
              <a:buChar char="•"/>
              <a:defRPr sz="1650" kern="1200">
                <a:solidFill>
                  <a:schemeClr val="tx1"/>
                </a:solidFill>
                <a:latin typeface="+mn-lt"/>
                <a:ea typeface="+mn-ea"/>
                <a:cs typeface="+mn-cs"/>
              </a:defRPr>
            </a:lvl3pPr>
            <a:lvl4pPr marL="360000" indent="-180975" algn="l" defTabSz="685800" rtl="0" eaLnBrk="1" latinLnBrk="0" hangingPunct="1">
              <a:lnSpc>
                <a:spcPct val="100000"/>
              </a:lnSpc>
              <a:spcBef>
                <a:spcPts val="0"/>
              </a:spcBef>
              <a:buFont typeface="Arial" panose="020B0604020202020204" pitchFamily="34" charset="0"/>
              <a:buChar char="•"/>
              <a:defRPr sz="1650" kern="1200">
                <a:solidFill>
                  <a:schemeClr val="tx1"/>
                </a:solidFill>
                <a:latin typeface="+mn-lt"/>
                <a:ea typeface="+mn-ea"/>
                <a:cs typeface="+mn-cs"/>
              </a:defRPr>
            </a:lvl4pPr>
            <a:lvl5pPr marL="539750" indent="-177800" algn="l" defTabSz="685800" rtl="0" eaLnBrk="1" latinLnBrk="0" hangingPunct="1">
              <a:lnSpc>
                <a:spcPct val="100000"/>
              </a:lnSpc>
              <a:spcBef>
                <a:spcPts val="0"/>
              </a:spcBef>
              <a:buFont typeface="Arial" panose="020B0604020202020204" pitchFamily="34" charset="0"/>
              <a:buChar char="•"/>
              <a:defRPr sz="16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dirty="0"/>
          </a:p>
          <a:p>
            <a:endParaRPr lang="en-US" dirty="0"/>
          </a:p>
          <a:p>
            <a:endParaRPr lang="en-US" dirty="0"/>
          </a:p>
          <a:p>
            <a:pPr algn="r"/>
            <a:r>
              <a:rPr lang="en-US" sz="1600" b="1" dirty="0"/>
              <a:t>Dr. Clara R. Caiafa</a:t>
            </a:r>
          </a:p>
          <a:p>
            <a:pPr algn="r"/>
            <a:r>
              <a:rPr lang="en-US" sz="1600" dirty="0"/>
              <a:t>Postdoctoral Researcher</a:t>
            </a:r>
          </a:p>
          <a:p>
            <a:pPr algn="r"/>
            <a:r>
              <a:rPr lang="en-US" sz="1600" dirty="0"/>
              <a:t>School of Innovation Sciences</a:t>
            </a:r>
          </a:p>
          <a:p>
            <a:pPr algn="r"/>
            <a:r>
              <a:rPr lang="en-US" sz="1600" dirty="0"/>
              <a:t>Eindhoven University of Technology</a:t>
            </a:r>
          </a:p>
          <a:p>
            <a:pPr algn="r"/>
            <a:r>
              <a:rPr lang="en-US" sz="1600" dirty="0"/>
              <a:t>Eindhoven, Netherlands</a:t>
            </a:r>
          </a:p>
          <a:p>
            <a:pPr algn="r"/>
            <a:r>
              <a:rPr lang="en-US" sz="1600" dirty="0">
                <a:hlinkClick r:id="rId2"/>
              </a:rPr>
              <a:t>c.rabelo.caiafa.pereira@tue.nl</a:t>
            </a:r>
            <a:r>
              <a:rPr lang="en-US" sz="1600" dirty="0"/>
              <a:t> </a:t>
            </a:r>
            <a:endParaRPr lang="en-NL" sz="1600" dirty="0"/>
          </a:p>
        </p:txBody>
      </p:sp>
    </p:spTree>
    <p:extLst>
      <p:ext uri="{BB962C8B-B14F-4D97-AF65-F5344CB8AC3E}">
        <p14:creationId xmlns:p14="http://schemas.microsoft.com/office/powerpoint/2010/main" val="4002092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5C6AB-2888-6CE7-243E-79E00ADFBB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075CB-210C-56F5-B3D4-F41D6656DAFB}"/>
              </a:ext>
            </a:extLst>
          </p:cNvPr>
          <p:cNvSpPr>
            <a:spLocks noGrp="1"/>
          </p:cNvSpPr>
          <p:nvPr>
            <p:ph type="title"/>
          </p:nvPr>
        </p:nvSpPr>
        <p:spPr>
          <a:xfrm>
            <a:off x="758824" y="518400"/>
            <a:ext cx="7788409" cy="733827"/>
          </a:xfrm>
        </p:spPr>
        <p:txBody>
          <a:bodyPr/>
          <a:lstStyle/>
          <a:p>
            <a:r>
              <a:rPr lang="en-US" sz="2400" b="0" dirty="0"/>
              <a:t>Research gap</a:t>
            </a:r>
            <a:endParaRPr lang="en-GB" sz="2400" b="0" dirty="0"/>
          </a:p>
        </p:txBody>
      </p:sp>
      <p:sp>
        <p:nvSpPr>
          <p:cNvPr id="61" name="Footer Placeholder 60">
            <a:extLst>
              <a:ext uri="{FF2B5EF4-FFF2-40B4-BE49-F238E27FC236}">
                <a16:creationId xmlns:a16="http://schemas.microsoft.com/office/drawing/2014/main" id="{015531A6-5AD8-5345-F7A9-5AD13BAAC2CE}"/>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7744F6CE-9EA7-67F8-5226-0C58DD96A173}"/>
              </a:ext>
            </a:extLst>
          </p:cNvPr>
          <p:cNvSpPr>
            <a:spLocks noGrp="1"/>
          </p:cNvSpPr>
          <p:nvPr>
            <p:ph type="sldNum" sz="quarter" idx="12"/>
          </p:nvPr>
        </p:nvSpPr>
        <p:spPr/>
        <p:txBody>
          <a:bodyPr/>
          <a:lstStyle/>
          <a:p>
            <a:fld id="{C194BDB0-F4EA-4DD6-8281-CCE2440D0CE0}" type="slidenum">
              <a:rPr lang="en-GB" smtClean="0"/>
              <a:t>3</a:t>
            </a:fld>
            <a:endParaRPr lang="en-GB" dirty="0"/>
          </a:p>
        </p:txBody>
      </p:sp>
      <p:sp>
        <p:nvSpPr>
          <p:cNvPr id="5" name="TextBox 4">
            <a:extLst>
              <a:ext uri="{FF2B5EF4-FFF2-40B4-BE49-F238E27FC236}">
                <a16:creationId xmlns:a16="http://schemas.microsoft.com/office/drawing/2014/main" id="{B1BE5A14-0551-5877-2579-D6AE52ACF991}"/>
              </a:ext>
            </a:extLst>
          </p:cNvPr>
          <p:cNvSpPr txBox="1"/>
          <p:nvPr/>
        </p:nvSpPr>
        <p:spPr>
          <a:xfrm>
            <a:off x="758824" y="1252227"/>
            <a:ext cx="7853146" cy="296741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1600" dirty="0"/>
              <a:t>Changes in physical quantities, production costs, as well as in trade patterns</a:t>
            </a:r>
          </a:p>
          <a:p>
            <a:pPr marL="285750" indent="-285750">
              <a:lnSpc>
                <a:spcPct val="150000"/>
              </a:lnSpc>
              <a:buFont typeface="Arial" panose="020B0604020202020204" pitchFamily="34" charset="0"/>
              <a:buChar char="•"/>
            </a:pPr>
            <a:r>
              <a:rPr lang="en-US" sz="1600" dirty="0"/>
              <a:t>MRIO models could potentially be used to analyze impacts, however:</a:t>
            </a:r>
          </a:p>
          <a:p>
            <a:pPr marL="971550" lvl="2" indent="-285750">
              <a:lnSpc>
                <a:spcPct val="150000"/>
              </a:lnSpc>
              <a:buFont typeface="Arial" panose="020B0604020202020204" pitchFamily="34" charset="0"/>
              <a:buChar char="•"/>
            </a:pPr>
            <a:r>
              <a:rPr lang="en-US" sz="1600" dirty="0"/>
              <a:t>Input-output tables published by national statistical offices are too aggregated and do not reflect these new technologies, as they are not yet deployed at scale</a:t>
            </a:r>
          </a:p>
          <a:p>
            <a:pPr marL="971550" lvl="2" indent="-285750">
              <a:lnSpc>
                <a:spcPct val="150000"/>
              </a:lnSpc>
              <a:buFont typeface="Arial" panose="020B0604020202020204" pitchFamily="34" charset="0"/>
              <a:buChar char="•"/>
            </a:pPr>
            <a:r>
              <a:rPr lang="en-US" sz="1600" dirty="0"/>
              <a:t>More disaggregated IOTs from databases such as EXIOBASE have been through a process of rebalancing, which introduces an element of endogeneity to the coefficients</a:t>
            </a:r>
          </a:p>
          <a:p>
            <a:pPr marL="971550" lvl="2" indent="-285750">
              <a:lnSpc>
                <a:spcPct val="150000"/>
              </a:lnSpc>
              <a:buFont typeface="Arial" panose="020B0604020202020204" pitchFamily="34" charset="0"/>
              <a:buChar char="•"/>
            </a:pPr>
            <a:endParaRPr lang="en-US" sz="1400" dirty="0"/>
          </a:p>
        </p:txBody>
      </p:sp>
      <p:pic>
        <p:nvPicPr>
          <p:cNvPr id="3" name="Grafik 1" descr="logo_CESAR_new_1">
            <a:extLst>
              <a:ext uri="{FF2B5EF4-FFF2-40B4-BE49-F238E27FC236}">
                <a16:creationId xmlns:a16="http://schemas.microsoft.com/office/drawing/2014/main" id="{706E916D-4BFF-7814-A845-3D6E247F76D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0D31481F-FFBA-87D2-2E9A-9121677C51D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007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E69B7-A16E-37D8-50C9-6A4439DE1C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3EAEC9-7AEE-9E9D-BCD6-6E951CF9D192}"/>
              </a:ext>
            </a:extLst>
          </p:cNvPr>
          <p:cNvSpPr>
            <a:spLocks noGrp="1"/>
          </p:cNvSpPr>
          <p:nvPr>
            <p:ph type="title"/>
          </p:nvPr>
        </p:nvSpPr>
        <p:spPr>
          <a:xfrm>
            <a:off x="758824" y="518400"/>
            <a:ext cx="7788409" cy="733827"/>
          </a:xfrm>
        </p:spPr>
        <p:txBody>
          <a:bodyPr/>
          <a:lstStyle/>
          <a:p>
            <a:r>
              <a:rPr lang="en-US" sz="2400" b="0" dirty="0"/>
              <a:t>Research gap</a:t>
            </a:r>
            <a:endParaRPr lang="en-GB" sz="2400" b="0" dirty="0"/>
          </a:p>
        </p:txBody>
      </p:sp>
      <p:sp>
        <p:nvSpPr>
          <p:cNvPr id="61" name="Footer Placeholder 60">
            <a:extLst>
              <a:ext uri="{FF2B5EF4-FFF2-40B4-BE49-F238E27FC236}">
                <a16:creationId xmlns:a16="http://schemas.microsoft.com/office/drawing/2014/main" id="{91FD959A-49A8-EF45-57DD-F266902FC34D}"/>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3F6C35B1-E6B7-A0C3-FB16-64A50C8EFB77}"/>
              </a:ext>
            </a:extLst>
          </p:cNvPr>
          <p:cNvSpPr>
            <a:spLocks noGrp="1"/>
          </p:cNvSpPr>
          <p:nvPr>
            <p:ph type="sldNum" sz="quarter" idx="12"/>
          </p:nvPr>
        </p:nvSpPr>
        <p:spPr/>
        <p:txBody>
          <a:bodyPr/>
          <a:lstStyle/>
          <a:p>
            <a:fld id="{C194BDB0-F4EA-4DD6-8281-CCE2440D0CE0}" type="slidenum">
              <a:rPr lang="en-GB" smtClean="0"/>
              <a:t>4</a:t>
            </a:fld>
            <a:endParaRPr lang="en-GB" dirty="0"/>
          </a:p>
        </p:txBody>
      </p:sp>
      <p:sp>
        <p:nvSpPr>
          <p:cNvPr id="5" name="TextBox 4">
            <a:extLst>
              <a:ext uri="{FF2B5EF4-FFF2-40B4-BE49-F238E27FC236}">
                <a16:creationId xmlns:a16="http://schemas.microsoft.com/office/drawing/2014/main" id="{7198D42A-9047-86CD-72AC-DA26BE95CE1A}"/>
              </a:ext>
            </a:extLst>
          </p:cNvPr>
          <p:cNvSpPr txBox="1"/>
          <p:nvPr/>
        </p:nvSpPr>
        <p:spPr>
          <a:xfrm>
            <a:off x="694087" y="1004139"/>
            <a:ext cx="7691089" cy="3378104"/>
          </a:xfrm>
          <a:prstGeom prst="rect">
            <a:avLst/>
          </a:prstGeom>
          <a:noFill/>
        </p:spPr>
        <p:txBody>
          <a:bodyPr wrap="square" rtlCol="0">
            <a:spAutoFit/>
          </a:bodyPr>
          <a:lstStyle/>
          <a:p>
            <a:pPr>
              <a:lnSpc>
                <a:spcPct val="150000"/>
              </a:lnSpc>
            </a:pPr>
            <a:r>
              <a:rPr lang="en-US" sz="1600" dirty="0"/>
              <a:t>Two balancing problems:</a:t>
            </a:r>
          </a:p>
          <a:p>
            <a:pPr marL="342900" indent="-342900">
              <a:lnSpc>
                <a:spcPct val="150000"/>
              </a:lnSpc>
              <a:buFont typeface="+mj-lt"/>
              <a:buAutoNum type="arabicPeriod"/>
            </a:pPr>
            <a:r>
              <a:rPr lang="en-US" sz="1600" dirty="0"/>
              <a:t>Finding the new levels of output and value added in a way that technological coefficients remain exogenous</a:t>
            </a:r>
          </a:p>
          <a:p>
            <a:pPr marL="342900" indent="-342900">
              <a:lnSpc>
                <a:spcPct val="150000"/>
              </a:lnSpc>
              <a:buFont typeface="+mj-lt"/>
              <a:buAutoNum type="arabicPeriod"/>
            </a:pPr>
            <a:r>
              <a:rPr lang="en-US" sz="1600" dirty="0"/>
              <a:t>Ensuring the columns of coefficients sum one (that its, that output equals outlays)</a:t>
            </a:r>
          </a:p>
          <a:p>
            <a:pPr marL="285750" indent="-285750">
              <a:lnSpc>
                <a:spcPct val="150000"/>
              </a:lnSpc>
              <a:buFont typeface="Arial" panose="020B0604020202020204" pitchFamily="34" charset="0"/>
              <a:buChar char="•"/>
            </a:pPr>
            <a:endParaRPr lang="en-US" sz="1600" dirty="0"/>
          </a:p>
          <a:p>
            <a:pPr>
              <a:lnSpc>
                <a:spcPct val="150000"/>
              </a:lnSpc>
            </a:pPr>
            <a:endParaRPr lang="en-US" sz="1600" dirty="0"/>
          </a:p>
          <a:p>
            <a:pPr marL="628650" lvl="1" indent="-285750">
              <a:lnSpc>
                <a:spcPct val="150000"/>
              </a:lnSpc>
              <a:buFont typeface="Arial" panose="020B0604020202020204" pitchFamily="34" charset="0"/>
              <a:buChar char="•"/>
            </a:pPr>
            <a:endParaRPr lang="en-US" sz="1600" dirty="0"/>
          </a:p>
          <a:p>
            <a:pPr>
              <a:lnSpc>
                <a:spcPct val="150000"/>
              </a:lnSpc>
            </a:pPr>
            <a:r>
              <a:rPr lang="en-US" sz="1600" dirty="0"/>
              <a:t> </a:t>
            </a:r>
          </a:p>
          <a:p>
            <a:pPr marL="285750" indent="-285750">
              <a:lnSpc>
                <a:spcPct val="150000"/>
              </a:lnSpc>
              <a:buFont typeface="Arial" panose="020B0604020202020204" pitchFamily="34" charset="0"/>
              <a:buChar char="•"/>
            </a:pPr>
            <a:endParaRPr lang="en-US" sz="1600" dirty="0"/>
          </a:p>
        </p:txBody>
      </p:sp>
      <p:pic>
        <p:nvPicPr>
          <p:cNvPr id="3" name="Grafik 1" descr="logo_CESAR_new_1">
            <a:extLst>
              <a:ext uri="{FF2B5EF4-FFF2-40B4-BE49-F238E27FC236}">
                <a16:creationId xmlns:a16="http://schemas.microsoft.com/office/drawing/2014/main" id="{164FE876-ACC1-B223-B11A-E218BA4E94F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A6688BB5-0F51-9C53-9F15-0AE3C75D46F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4539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2105E-3091-4209-421E-FD1CF63617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3BD68A-6F05-80A3-D2E4-8BD73076C22E}"/>
              </a:ext>
            </a:extLst>
          </p:cNvPr>
          <p:cNvSpPr>
            <a:spLocks noGrp="1"/>
          </p:cNvSpPr>
          <p:nvPr>
            <p:ph type="title"/>
          </p:nvPr>
        </p:nvSpPr>
        <p:spPr>
          <a:xfrm>
            <a:off x="758824" y="518400"/>
            <a:ext cx="7788409" cy="733827"/>
          </a:xfrm>
        </p:spPr>
        <p:txBody>
          <a:bodyPr/>
          <a:lstStyle/>
          <a:p>
            <a:r>
              <a:rPr lang="en-US" sz="2400" b="0" dirty="0"/>
              <a:t>Research gap</a:t>
            </a:r>
            <a:endParaRPr lang="en-GB" sz="2400" b="0" dirty="0"/>
          </a:p>
        </p:txBody>
      </p:sp>
      <p:sp>
        <p:nvSpPr>
          <p:cNvPr id="61" name="Footer Placeholder 60">
            <a:extLst>
              <a:ext uri="{FF2B5EF4-FFF2-40B4-BE49-F238E27FC236}">
                <a16:creationId xmlns:a16="http://schemas.microsoft.com/office/drawing/2014/main" id="{49D49FEC-271A-772F-FB07-ABCDD629528B}"/>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4EF66FD3-48B2-AE30-9E63-F025B882448A}"/>
              </a:ext>
            </a:extLst>
          </p:cNvPr>
          <p:cNvSpPr>
            <a:spLocks noGrp="1"/>
          </p:cNvSpPr>
          <p:nvPr>
            <p:ph type="sldNum" sz="quarter" idx="12"/>
          </p:nvPr>
        </p:nvSpPr>
        <p:spPr/>
        <p:txBody>
          <a:bodyPr/>
          <a:lstStyle/>
          <a:p>
            <a:fld id="{C194BDB0-F4EA-4DD6-8281-CCE2440D0CE0}" type="slidenum">
              <a:rPr lang="en-GB" smtClean="0"/>
              <a:t>5</a:t>
            </a:fld>
            <a:endParaRPr lang="en-GB" dirty="0"/>
          </a:p>
        </p:txBody>
      </p:sp>
      <p:sp>
        <p:nvSpPr>
          <p:cNvPr id="5" name="TextBox 4">
            <a:extLst>
              <a:ext uri="{FF2B5EF4-FFF2-40B4-BE49-F238E27FC236}">
                <a16:creationId xmlns:a16="http://schemas.microsoft.com/office/drawing/2014/main" id="{D113B1E7-3709-9782-022B-5F3CEBFCD340}"/>
              </a:ext>
            </a:extLst>
          </p:cNvPr>
          <p:cNvSpPr txBox="1"/>
          <p:nvPr/>
        </p:nvSpPr>
        <p:spPr>
          <a:xfrm>
            <a:off x="694087" y="1004139"/>
            <a:ext cx="7691089" cy="4116768"/>
          </a:xfrm>
          <a:prstGeom prst="rect">
            <a:avLst/>
          </a:prstGeom>
          <a:noFill/>
        </p:spPr>
        <p:txBody>
          <a:bodyPr wrap="square" rtlCol="0">
            <a:spAutoFit/>
          </a:bodyPr>
          <a:lstStyle/>
          <a:p>
            <a:pPr>
              <a:lnSpc>
                <a:spcPct val="150000"/>
              </a:lnSpc>
            </a:pPr>
            <a:r>
              <a:rPr lang="en-US" sz="1600" dirty="0"/>
              <a:t>Two balancing problems:</a:t>
            </a:r>
          </a:p>
          <a:p>
            <a:pPr marL="342900" indent="-342900">
              <a:lnSpc>
                <a:spcPct val="150000"/>
              </a:lnSpc>
              <a:buFont typeface="+mj-lt"/>
              <a:buAutoNum type="arabicPeriod"/>
            </a:pPr>
            <a:r>
              <a:rPr lang="en-US" sz="1600" b="1" dirty="0">
                <a:solidFill>
                  <a:srgbClr val="0092B5"/>
                </a:solidFill>
              </a:rPr>
              <a:t>Finding the new levels of output and value added in a way that technological coefficients remain exogenous</a:t>
            </a:r>
          </a:p>
          <a:p>
            <a:pPr marL="342900" indent="-342900">
              <a:lnSpc>
                <a:spcPct val="150000"/>
              </a:lnSpc>
              <a:buFont typeface="+mj-lt"/>
              <a:buAutoNum type="arabicPeriod"/>
            </a:pPr>
            <a:r>
              <a:rPr lang="en-US" sz="1600" dirty="0"/>
              <a:t>Ensuring the columns of coefficients sum one (that its, that output equals outlays)</a:t>
            </a:r>
          </a:p>
          <a:p>
            <a:pPr marL="285750" indent="-285750">
              <a:lnSpc>
                <a:spcPct val="150000"/>
              </a:lnSpc>
              <a:buFont typeface="Arial" panose="020B0604020202020204" pitchFamily="34" charset="0"/>
              <a:buChar char="•"/>
            </a:pPr>
            <a:endParaRPr lang="en-US" sz="1600" dirty="0"/>
          </a:p>
          <a:p>
            <a:pPr>
              <a:lnSpc>
                <a:spcPct val="150000"/>
              </a:lnSpc>
            </a:pPr>
            <a:r>
              <a:rPr lang="en-US" sz="1600" dirty="0">
                <a:sym typeface="Wingdings" panose="05000000000000000000" pitchFamily="2" charset="2"/>
              </a:rPr>
              <a:t> </a:t>
            </a:r>
            <a:r>
              <a:rPr lang="en-US" sz="1600" dirty="0"/>
              <a:t>Analytical balancing methods can find a new level of output while preserving the exogeneity of the coefficients determined based on techno-economic data</a:t>
            </a:r>
          </a:p>
          <a:p>
            <a:pPr lvl="1">
              <a:lnSpc>
                <a:spcPct val="150000"/>
              </a:lnSpc>
            </a:pPr>
            <a:endParaRPr lang="en-US" sz="1600" dirty="0"/>
          </a:p>
          <a:p>
            <a:pPr marL="628650" lvl="1" indent="-285750">
              <a:lnSpc>
                <a:spcPct val="150000"/>
              </a:lnSpc>
              <a:buFont typeface="Arial" panose="020B0604020202020204" pitchFamily="34" charset="0"/>
              <a:buChar char="•"/>
            </a:pPr>
            <a:endParaRPr lang="en-US" sz="1600" dirty="0"/>
          </a:p>
          <a:p>
            <a:pPr>
              <a:lnSpc>
                <a:spcPct val="150000"/>
              </a:lnSpc>
            </a:pPr>
            <a:r>
              <a:rPr lang="en-US" sz="1600" dirty="0"/>
              <a:t> </a:t>
            </a:r>
          </a:p>
          <a:p>
            <a:pPr marL="285750" indent="-285750">
              <a:lnSpc>
                <a:spcPct val="150000"/>
              </a:lnSpc>
              <a:buFont typeface="Arial" panose="020B0604020202020204" pitchFamily="34" charset="0"/>
              <a:buChar char="•"/>
            </a:pPr>
            <a:endParaRPr lang="en-US" sz="1600" dirty="0"/>
          </a:p>
        </p:txBody>
      </p:sp>
      <p:pic>
        <p:nvPicPr>
          <p:cNvPr id="3" name="Grafik 1" descr="logo_CESAR_new_1">
            <a:extLst>
              <a:ext uri="{FF2B5EF4-FFF2-40B4-BE49-F238E27FC236}">
                <a16:creationId xmlns:a16="http://schemas.microsoft.com/office/drawing/2014/main" id="{CD5C5426-25D4-964A-2304-05D514FA4BC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5CF4F217-3372-2B46-CCB1-D6C7A96C9F4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3731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84961-B02C-3A03-0D9B-1A8644261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BCE55E-E608-7939-AF25-3007BECC670B}"/>
              </a:ext>
            </a:extLst>
          </p:cNvPr>
          <p:cNvSpPr>
            <a:spLocks noGrp="1"/>
          </p:cNvSpPr>
          <p:nvPr>
            <p:ph type="title"/>
          </p:nvPr>
        </p:nvSpPr>
        <p:spPr>
          <a:xfrm>
            <a:off x="758824" y="518400"/>
            <a:ext cx="7788409" cy="733827"/>
          </a:xfrm>
        </p:spPr>
        <p:txBody>
          <a:bodyPr/>
          <a:lstStyle/>
          <a:p>
            <a:r>
              <a:rPr lang="en-US" sz="2400" b="0" dirty="0"/>
              <a:t>Research gap</a:t>
            </a:r>
            <a:endParaRPr lang="en-GB" sz="2400" b="0" dirty="0"/>
          </a:p>
        </p:txBody>
      </p:sp>
      <p:sp>
        <p:nvSpPr>
          <p:cNvPr id="61" name="Footer Placeholder 60">
            <a:extLst>
              <a:ext uri="{FF2B5EF4-FFF2-40B4-BE49-F238E27FC236}">
                <a16:creationId xmlns:a16="http://schemas.microsoft.com/office/drawing/2014/main" id="{FCABEE96-E7DA-873B-847D-1823585A6EAE}"/>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63ECD725-C0A2-651A-0A49-2DFC700A8BA5}"/>
              </a:ext>
            </a:extLst>
          </p:cNvPr>
          <p:cNvSpPr>
            <a:spLocks noGrp="1"/>
          </p:cNvSpPr>
          <p:nvPr>
            <p:ph type="sldNum" sz="quarter" idx="12"/>
          </p:nvPr>
        </p:nvSpPr>
        <p:spPr/>
        <p:txBody>
          <a:bodyPr/>
          <a:lstStyle/>
          <a:p>
            <a:fld id="{C194BDB0-F4EA-4DD6-8281-CCE2440D0CE0}" type="slidenum">
              <a:rPr lang="en-GB" smtClean="0"/>
              <a:t>6</a:t>
            </a:fld>
            <a:endParaRPr lang="en-GB" dirty="0"/>
          </a:p>
        </p:txBody>
      </p:sp>
      <p:sp>
        <p:nvSpPr>
          <p:cNvPr id="5" name="TextBox 4">
            <a:extLst>
              <a:ext uri="{FF2B5EF4-FFF2-40B4-BE49-F238E27FC236}">
                <a16:creationId xmlns:a16="http://schemas.microsoft.com/office/drawing/2014/main" id="{1DF068D0-F097-2049-BF4A-E5A65BCE165E}"/>
              </a:ext>
            </a:extLst>
          </p:cNvPr>
          <p:cNvSpPr txBox="1"/>
          <p:nvPr/>
        </p:nvSpPr>
        <p:spPr>
          <a:xfrm>
            <a:off x="694087" y="1004139"/>
            <a:ext cx="7691089" cy="5547929"/>
          </a:xfrm>
          <a:prstGeom prst="rect">
            <a:avLst/>
          </a:prstGeom>
          <a:noFill/>
        </p:spPr>
        <p:txBody>
          <a:bodyPr wrap="square" rtlCol="0">
            <a:spAutoFit/>
          </a:bodyPr>
          <a:lstStyle/>
          <a:p>
            <a:pPr>
              <a:lnSpc>
                <a:spcPct val="150000"/>
              </a:lnSpc>
            </a:pPr>
            <a:r>
              <a:rPr lang="en-US" sz="1600" dirty="0"/>
              <a:t>Two balancing problems:</a:t>
            </a:r>
          </a:p>
          <a:p>
            <a:pPr marL="342900" indent="-342900">
              <a:lnSpc>
                <a:spcPct val="150000"/>
              </a:lnSpc>
              <a:buFont typeface="+mj-lt"/>
              <a:buAutoNum type="arabicPeriod"/>
            </a:pPr>
            <a:r>
              <a:rPr lang="en-US" sz="1600" dirty="0"/>
              <a:t>Finding the new levels of output and value added in a way that technological coefficients remain exogenous</a:t>
            </a:r>
          </a:p>
          <a:p>
            <a:pPr marL="342900" indent="-342900">
              <a:lnSpc>
                <a:spcPct val="150000"/>
              </a:lnSpc>
              <a:buFont typeface="+mj-lt"/>
              <a:buAutoNum type="arabicPeriod"/>
            </a:pPr>
            <a:r>
              <a:rPr lang="en-US" sz="1600" b="1" dirty="0">
                <a:solidFill>
                  <a:srgbClr val="0092B5"/>
                </a:solidFill>
              </a:rPr>
              <a:t>Ensuring the columns of coefficients sum one (that its, that output equals outlays)</a:t>
            </a:r>
          </a:p>
          <a:p>
            <a:pPr marL="285750" indent="-285750">
              <a:lnSpc>
                <a:spcPct val="150000"/>
              </a:lnSpc>
              <a:buFont typeface="Arial" panose="020B0604020202020204" pitchFamily="34" charset="0"/>
              <a:buChar char="•"/>
            </a:pPr>
            <a:endParaRPr lang="en-US" sz="1600" dirty="0"/>
          </a:p>
          <a:p>
            <a:pPr>
              <a:lnSpc>
                <a:spcPct val="150000"/>
              </a:lnSpc>
            </a:pPr>
            <a:r>
              <a:rPr lang="en-US" sz="1600" dirty="0">
                <a:sym typeface="Wingdings" panose="05000000000000000000" pitchFamily="2" charset="2"/>
              </a:rPr>
              <a:t> </a:t>
            </a:r>
            <a:r>
              <a:rPr lang="en-US" sz="1600" dirty="0"/>
              <a:t>Two approaches found in the literature for ensuring coefficients sum unity</a:t>
            </a:r>
          </a:p>
          <a:p>
            <a:pPr marL="685800" lvl="1" indent="-342900">
              <a:lnSpc>
                <a:spcPct val="150000"/>
              </a:lnSpc>
              <a:buFont typeface="+mj-lt"/>
              <a:buAutoNum type="arabicPeriod"/>
            </a:pPr>
            <a:r>
              <a:rPr lang="en-US" sz="1600" dirty="0"/>
              <a:t>Rescaling before inserting the new column</a:t>
            </a:r>
          </a:p>
          <a:p>
            <a:pPr marL="1028700" lvl="2" indent="-342900">
              <a:lnSpc>
                <a:spcPct val="150000"/>
              </a:lnSpc>
              <a:buFont typeface="Arial" panose="020B0604020202020204" pitchFamily="34" charset="0"/>
              <a:buChar char="•"/>
            </a:pPr>
            <a:r>
              <a:rPr lang="en-US" sz="1400" dirty="0"/>
              <a:t>Distortions in physical quantities if unit prices are considered constant </a:t>
            </a:r>
          </a:p>
          <a:p>
            <a:pPr marL="685800" lvl="1" indent="-342900">
              <a:lnSpc>
                <a:spcPct val="150000"/>
              </a:lnSpc>
              <a:buFont typeface="Arial" panose="020B0604020202020204" pitchFamily="34" charset="0"/>
              <a:buChar char="•"/>
            </a:pPr>
            <a:endParaRPr lang="en-US" sz="1600" dirty="0"/>
          </a:p>
          <a:p>
            <a:pPr marL="342900" indent="-342900">
              <a:lnSpc>
                <a:spcPct val="150000"/>
              </a:lnSpc>
              <a:buFont typeface="+mj-lt"/>
              <a:buAutoNum type="arabicPeriod"/>
            </a:pPr>
            <a:endParaRPr lang="en-US" sz="1600" dirty="0"/>
          </a:p>
          <a:p>
            <a:pPr marL="342900" indent="-342900">
              <a:lnSpc>
                <a:spcPct val="150000"/>
              </a:lnSpc>
              <a:buFont typeface="+mj-lt"/>
              <a:buAutoNum type="arabicPeriod"/>
            </a:pPr>
            <a:endParaRPr lang="en-US" sz="1600" dirty="0"/>
          </a:p>
          <a:p>
            <a:pPr marL="628650" lvl="1" indent="-285750">
              <a:lnSpc>
                <a:spcPct val="150000"/>
              </a:lnSpc>
              <a:buFont typeface="Arial" panose="020B0604020202020204" pitchFamily="34" charset="0"/>
              <a:buChar char="•"/>
            </a:pPr>
            <a:endParaRPr lang="en-US" sz="1600" dirty="0"/>
          </a:p>
          <a:p>
            <a:pPr marL="628650" lvl="1" indent="-285750">
              <a:lnSpc>
                <a:spcPct val="150000"/>
              </a:lnSpc>
              <a:buFont typeface="Arial" panose="020B0604020202020204" pitchFamily="34" charset="0"/>
              <a:buChar char="•"/>
            </a:pPr>
            <a:endParaRPr lang="en-US" sz="1600" dirty="0"/>
          </a:p>
          <a:p>
            <a:pPr>
              <a:lnSpc>
                <a:spcPct val="150000"/>
              </a:lnSpc>
            </a:pPr>
            <a:r>
              <a:rPr lang="en-US" sz="1600" dirty="0"/>
              <a:t> </a:t>
            </a:r>
          </a:p>
          <a:p>
            <a:pPr marL="285750" indent="-285750">
              <a:lnSpc>
                <a:spcPct val="150000"/>
              </a:lnSpc>
              <a:buFont typeface="Arial" panose="020B0604020202020204" pitchFamily="34" charset="0"/>
              <a:buChar char="•"/>
            </a:pPr>
            <a:endParaRPr lang="en-US" sz="1600" dirty="0"/>
          </a:p>
        </p:txBody>
      </p:sp>
      <p:pic>
        <p:nvPicPr>
          <p:cNvPr id="3" name="Grafik 1" descr="logo_CESAR_new_1">
            <a:extLst>
              <a:ext uri="{FF2B5EF4-FFF2-40B4-BE49-F238E27FC236}">
                <a16:creationId xmlns:a16="http://schemas.microsoft.com/office/drawing/2014/main" id="{D850A96E-6833-87A5-0216-F89A28E84D2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4" name="Picture 2" descr="A time of change for BC3 – starting with its visual identity! - BC3 Basque  Centre for Climate Change - Klima Aldaketa Ikergai">
            <a:extLst>
              <a:ext uri="{FF2B5EF4-FFF2-40B4-BE49-F238E27FC236}">
                <a16:creationId xmlns:a16="http://schemas.microsoft.com/office/drawing/2014/main" id="{75AF90A3-B708-946E-D690-1BA8456ABD9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3008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4195E-4F54-70E5-A3D7-606F10B640E0}"/>
            </a:ext>
          </a:extLst>
        </p:cNvPr>
        <p:cNvGrpSpPr/>
        <p:nvPr/>
      </p:nvGrpSpPr>
      <p:grpSpPr>
        <a:xfrm>
          <a:off x="0" y="0"/>
          <a:ext cx="0" cy="0"/>
          <a:chOff x="0" y="0"/>
          <a:chExt cx="0" cy="0"/>
        </a:xfrm>
      </p:grpSpPr>
      <p:sp>
        <p:nvSpPr>
          <p:cNvPr id="61" name="Footer Placeholder 60">
            <a:extLst>
              <a:ext uri="{FF2B5EF4-FFF2-40B4-BE49-F238E27FC236}">
                <a16:creationId xmlns:a16="http://schemas.microsoft.com/office/drawing/2014/main" id="{E0738B71-8813-C4E2-4BBD-AEC1254FF83B}"/>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B7103F1F-DA4E-79F5-D688-1CA859942515}"/>
              </a:ext>
            </a:extLst>
          </p:cNvPr>
          <p:cNvSpPr>
            <a:spLocks noGrp="1"/>
          </p:cNvSpPr>
          <p:nvPr>
            <p:ph type="sldNum" sz="quarter" idx="12"/>
          </p:nvPr>
        </p:nvSpPr>
        <p:spPr/>
        <p:txBody>
          <a:bodyPr/>
          <a:lstStyle/>
          <a:p>
            <a:fld id="{C194BDB0-F4EA-4DD6-8281-CCE2440D0CE0}" type="slidenum">
              <a:rPr lang="en-GB" smtClean="0"/>
              <a:t>7</a:t>
            </a:fld>
            <a:endParaRPr lang="en-GB" dirty="0"/>
          </a:p>
        </p:txBody>
      </p:sp>
      <p:pic>
        <p:nvPicPr>
          <p:cNvPr id="4" name="Picture 3" descr="A screenshot of a computer&#10;&#10;AI-generated content may be incorrect.">
            <a:extLst>
              <a:ext uri="{FF2B5EF4-FFF2-40B4-BE49-F238E27FC236}">
                <a16:creationId xmlns:a16="http://schemas.microsoft.com/office/drawing/2014/main" id="{019C1046-5BED-E570-04F4-CA9A10FF1ECA}"/>
              </a:ext>
            </a:extLst>
          </p:cNvPr>
          <p:cNvPicPr>
            <a:picLocks noChangeAspect="1"/>
          </p:cNvPicPr>
          <p:nvPr/>
        </p:nvPicPr>
        <p:blipFill>
          <a:blip r:embed="rId3">
            <a:extLst>
              <a:ext uri="{28A0092B-C50C-407E-A947-70E740481C1C}">
                <a14:useLocalDpi xmlns:a14="http://schemas.microsoft.com/office/drawing/2010/main" val="0"/>
              </a:ext>
            </a:extLst>
          </a:blip>
          <a:srcRect b="5553"/>
          <a:stretch>
            <a:fillRect/>
          </a:stretch>
        </p:blipFill>
        <p:spPr>
          <a:xfrm>
            <a:off x="1695302" y="1170910"/>
            <a:ext cx="5753396" cy="3004850"/>
          </a:xfrm>
          <a:prstGeom prst="rect">
            <a:avLst/>
          </a:prstGeom>
        </p:spPr>
      </p:pic>
      <p:sp>
        <p:nvSpPr>
          <p:cNvPr id="11" name="Title 1">
            <a:extLst>
              <a:ext uri="{FF2B5EF4-FFF2-40B4-BE49-F238E27FC236}">
                <a16:creationId xmlns:a16="http://schemas.microsoft.com/office/drawing/2014/main" id="{E04DABBF-4E51-7028-DF89-4C58A33323E4}"/>
              </a:ext>
            </a:extLst>
          </p:cNvPr>
          <p:cNvSpPr>
            <a:spLocks noGrp="1"/>
          </p:cNvSpPr>
          <p:nvPr>
            <p:ph type="title"/>
          </p:nvPr>
        </p:nvSpPr>
        <p:spPr>
          <a:xfrm>
            <a:off x="758824" y="518400"/>
            <a:ext cx="7788409" cy="733827"/>
          </a:xfrm>
        </p:spPr>
        <p:txBody>
          <a:bodyPr/>
          <a:lstStyle/>
          <a:p>
            <a:r>
              <a:rPr lang="en-US" sz="1800" dirty="0"/>
              <a:t>Distortions from rescaling to new outlays</a:t>
            </a:r>
            <a:br>
              <a:rPr lang="en-US" sz="1800" dirty="0"/>
            </a:br>
            <a:endParaRPr lang="en-GB" sz="1800" b="0" dirty="0"/>
          </a:p>
        </p:txBody>
      </p:sp>
      <p:sp>
        <p:nvSpPr>
          <p:cNvPr id="2" name="Rectangle 1">
            <a:extLst>
              <a:ext uri="{FF2B5EF4-FFF2-40B4-BE49-F238E27FC236}">
                <a16:creationId xmlns:a16="http://schemas.microsoft.com/office/drawing/2014/main" id="{B3C6998D-A594-3500-D414-64041F71D1F9}"/>
              </a:ext>
            </a:extLst>
          </p:cNvPr>
          <p:cNvSpPr/>
          <p:nvPr/>
        </p:nvSpPr>
        <p:spPr>
          <a:xfrm>
            <a:off x="3826933" y="3293533"/>
            <a:ext cx="745067" cy="186267"/>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7DDC0CD4-38C1-8FC2-A6FC-976B794AA26B}"/>
              </a:ext>
            </a:extLst>
          </p:cNvPr>
          <p:cNvSpPr/>
          <p:nvPr/>
        </p:nvSpPr>
        <p:spPr>
          <a:xfrm>
            <a:off x="3141134" y="3890432"/>
            <a:ext cx="1016000" cy="148167"/>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C6D7DB37-72FB-A7EE-497D-477A2C08B09E}"/>
              </a:ext>
            </a:extLst>
          </p:cNvPr>
          <p:cNvSpPr/>
          <p:nvPr/>
        </p:nvSpPr>
        <p:spPr>
          <a:xfrm>
            <a:off x="3141134" y="1849968"/>
            <a:ext cx="685799" cy="969670"/>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6FAAD1E0-A7E3-48D0-3CC8-8E960C7B5CD8}"/>
              </a:ext>
            </a:extLst>
          </p:cNvPr>
          <p:cNvSpPr/>
          <p:nvPr/>
        </p:nvSpPr>
        <p:spPr>
          <a:xfrm>
            <a:off x="3843870" y="1841501"/>
            <a:ext cx="330201" cy="1380303"/>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Grafik 1" descr="logo_CESAR_new_1">
            <a:extLst>
              <a:ext uri="{FF2B5EF4-FFF2-40B4-BE49-F238E27FC236}">
                <a16:creationId xmlns:a16="http://schemas.microsoft.com/office/drawing/2014/main" id="{9020F52B-368A-4318-44FB-BFFC046E4F4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12" name="Picture 2" descr="A time of change for BC3 – starting with its visual identity! - BC3 Basque  Centre for Climate Change - Klima Aldaketa Ikergai">
            <a:extLst>
              <a:ext uri="{FF2B5EF4-FFF2-40B4-BE49-F238E27FC236}">
                <a16:creationId xmlns:a16="http://schemas.microsoft.com/office/drawing/2014/main" id="{857F87B1-4539-6B41-99BC-7309E63BD5D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0295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5A02D-7E18-AF8E-F272-250284B527DA}"/>
            </a:ext>
          </a:extLst>
        </p:cNvPr>
        <p:cNvGrpSpPr/>
        <p:nvPr/>
      </p:nvGrpSpPr>
      <p:grpSpPr>
        <a:xfrm>
          <a:off x="0" y="0"/>
          <a:ext cx="0" cy="0"/>
          <a:chOff x="0" y="0"/>
          <a:chExt cx="0" cy="0"/>
        </a:xfrm>
      </p:grpSpPr>
      <p:sp>
        <p:nvSpPr>
          <p:cNvPr id="61" name="Footer Placeholder 60">
            <a:extLst>
              <a:ext uri="{FF2B5EF4-FFF2-40B4-BE49-F238E27FC236}">
                <a16:creationId xmlns:a16="http://schemas.microsoft.com/office/drawing/2014/main" id="{ED63EBBC-D24C-01FF-103A-F6436823A0CF}"/>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CEA2A8A5-E9F7-CE90-5899-90993514B903}"/>
              </a:ext>
            </a:extLst>
          </p:cNvPr>
          <p:cNvSpPr>
            <a:spLocks noGrp="1"/>
          </p:cNvSpPr>
          <p:nvPr>
            <p:ph type="sldNum" sz="quarter" idx="12"/>
          </p:nvPr>
        </p:nvSpPr>
        <p:spPr/>
        <p:txBody>
          <a:bodyPr/>
          <a:lstStyle/>
          <a:p>
            <a:fld id="{C194BDB0-F4EA-4DD6-8281-CCE2440D0CE0}" type="slidenum">
              <a:rPr lang="en-GB" smtClean="0"/>
              <a:t>8</a:t>
            </a:fld>
            <a:endParaRPr lang="en-GB" dirty="0"/>
          </a:p>
        </p:txBody>
      </p:sp>
      <p:pic>
        <p:nvPicPr>
          <p:cNvPr id="4" name="Picture 3" descr="A screenshot of a computer&#10;&#10;AI-generated content may be incorrect.">
            <a:extLst>
              <a:ext uri="{FF2B5EF4-FFF2-40B4-BE49-F238E27FC236}">
                <a16:creationId xmlns:a16="http://schemas.microsoft.com/office/drawing/2014/main" id="{77630592-CFE6-37FF-8EED-73F0AAB07898}"/>
              </a:ext>
            </a:extLst>
          </p:cNvPr>
          <p:cNvPicPr>
            <a:picLocks noChangeAspect="1"/>
          </p:cNvPicPr>
          <p:nvPr/>
        </p:nvPicPr>
        <p:blipFill>
          <a:blip r:embed="rId3">
            <a:extLst>
              <a:ext uri="{28A0092B-C50C-407E-A947-70E740481C1C}">
                <a14:useLocalDpi xmlns:a14="http://schemas.microsoft.com/office/drawing/2010/main" val="0"/>
              </a:ext>
            </a:extLst>
          </a:blip>
          <a:srcRect b="5258"/>
          <a:stretch>
            <a:fillRect/>
          </a:stretch>
        </p:blipFill>
        <p:spPr>
          <a:xfrm>
            <a:off x="1695302" y="1170910"/>
            <a:ext cx="5753396" cy="3014228"/>
          </a:xfrm>
          <a:prstGeom prst="rect">
            <a:avLst/>
          </a:prstGeom>
        </p:spPr>
      </p:pic>
      <p:sp>
        <p:nvSpPr>
          <p:cNvPr id="2" name="Rectangle 1">
            <a:extLst>
              <a:ext uri="{FF2B5EF4-FFF2-40B4-BE49-F238E27FC236}">
                <a16:creationId xmlns:a16="http://schemas.microsoft.com/office/drawing/2014/main" id="{37C9938C-D910-5880-1422-38FF277393B8}"/>
              </a:ext>
            </a:extLst>
          </p:cNvPr>
          <p:cNvSpPr/>
          <p:nvPr/>
        </p:nvSpPr>
        <p:spPr>
          <a:xfrm>
            <a:off x="3826933" y="3293533"/>
            <a:ext cx="745067" cy="186267"/>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B68BBAFA-94EF-D6DC-9E95-E257B0F3FBCB}"/>
              </a:ext>
            </a:extLst>
          </p:cNvPr>
          <p:cNvSpPr/>
          <p:nvPr/>
        </p:nvSpPr>
        <p:spPr>
          <a:xfrm>
            <a:off x="3141134" y="3890432"/>
            <a:ext cx="1016000" cy="148167"/>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53C763B7-405A-E2F7-0F8F-F27CF99A9693}"/>
              </a:ext>
            </a:extLst>
          </p:cNvPr>
          <p:cNvSpPr/>
          <p:nvPr/>
        </p:nvSpPr>
        <p:spPr>
          <a:xfrm>
            <a:off x="5240243" y="3291930"/>
            <a:ext cx="330201" cy="180996"/>
          </a:xfrm>
          <a:prstGeom prst="rect">
            <a:avLst/>
          </a:prstGeom>
          <a:noFill/>
          <a:ln w="190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FF6C3C4E-5CCE-6326-4C50-9E199D9E2B96}"/>
              </a:ext>
            </a:extLst>
          </p:cNvPr>
          <p:cNvSpPr/>
          <p:nvPr/>
        </p:nvSpPr>
        <p:spPr>
          <a:xfrm>
            <a:off x="4653028" y="3881006"/>
            <a:ext cx="1016000" cy="148167"/>
          </a:xfrm>
          <a:prstGeom prst="rect">
            <a:avLst/>
          </a:prstGeom>
          <a:noFill/>
          <a:ln w="190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202E1A9F-B7AF-423C-DF34-880C053B3116}"/>
              </a:ext>
            </a:extLst>
          </p:cNvPr>
          <p:cNvSpPr/>
          <p:nvPr/>
        </p:nvSpPr>
        <p:spPr>
          <a:xfrm>
            <a:off x="3141134" y="1849968"/>
            <a:ext cx="685799" cy="969670"/>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5B562C31-753A-4779-0A82-3A1254B27B1A}"/>
              </a:ext>
            </a:extLst>
          </p:cNvPr>
          <p:cNvSpPr/>
          <p:nvPr/>
        </p:nvSpPr>
        <p:spPr>
          <a:xfrm>
            <a:off x="4544031" y="1847233"/>
            <a:ext cx="364854" cy="969670"/>
          </a:xfrm>
          <a:prstGeom prst="rect">
            <a:avLst/>
          </a:prstGeom>
          <a:noFill/>
          <a:ln w="190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555BCE64-92AE-A2A7-668E-6E4ED85985EC}"/>
              </a:ext>
            </a:extLst>
          </p:cNvPr>
          <p:cNvSpPr/>
          <p:nvPr/>
        </p:nvSpPr>
        <p:spPr>
          <a:xfrm>
            <a:off x="4926532" y="1850745"/>
            <a:ext cx="364854" cy="969670"/>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A66CA64C-5300-3C4E-5C7D-752295554F5F}"/>
              </a:ext>
            </a:extLst>
          </p:cNvPr>
          <p:cNvSpPr/>
          <p:nvPr/>
        </p:nvSpPr>
        <p:spPr>
          <a:xfrm>
            <a:off x="3843870" y="1841501"/>
            <a:ext cx="330201" cy="1380303"/>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42D2A97C-A5F8-579E-A527-AF63054D13AD}"/>
              </a:ext>
            </a:extLst>
          </p:cNvPr>
          <p:cNvSpPr/>
          <p:nvPr/>
        </p:nvSpPr>
        <p:spPr>
          <a:xfrm>
            <a:off x="5240243" y="2891208"/>
            <a:ext cx="330201" cy="296647"/>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15631B9C-06F7-058B-3102-578D01DBACCA}"/>
              </a:ext>
            </a:extLst>
          </p:cNvPr>
          <p:cNvSpPr/>
          <p:nvPr/>
        </p:nvSpPr>
        <p:spPr>
          <a:xfrm>
            <a:off x="5631510" y="1849968"/>
            <a:ext cx="364854" cy="1629832"/>
          </a:xfrm>
          <a:prstGeom prst="rect">
            <a:avLst/>
          </a:prstGeom>
          <a:noFill/>
          <a:ln w="190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itle 1">
            <a:extLst>
              <a:ext uri="{FF2B5EF4-FFF2-40B4-BE49-F238E27FC236}">
                <a16:creationId xmlns:a16="http://schemas.microsoft.com/office/drawing/2014/main" id="{C03F0C3E-6D28-E7A3-B932-0F85943AB6C5}"/>
              </a:ext>
            </a:extLst>
          </p:cNvPr>
          <p:cNvSpPr>
            <a:spLocks noGrp="1"/>
          </p:cNvSpPr>
          <p:nvPr>
            <p:ph type="title"/>
          </p:nvPr>
        </p:nvSpPr>
        <p:spPr>
          <a:xfrm>
            <a:off x="758824" y="518400"/>
            <a:ext cx="7788409" cy="733827"/>
          </a:xfrm>
        </p:spPr>
        <p:txBody>
          <a:bodyPr/>
          <a:lstStyle/>
          <a:p>
            <a:r>
              <a:rPr lang="en-US" sz="1800" dirty="0"/>
              <a:t>Distortions from rescaling to new outlays</a:t>
            </a:r>
            <a:br>
              <a:rPr lang="en-US" sz="1800" dirty="0"/>
            </a:br>
            <a:endParaRPr lang="en-GB" sz="1800" b="0" dirty="0"/>
          </a:p>
        </p:txBody>
      </p:sp>
      <p:pic>
        <p:nvPicPr>
          <p:cNvPr id="21" name="Grafik 1" descr="logo_CESAR_new_1">
            <a:extLst>
              <a:ext uri="{FF2B5EF4-FFF2-40B4-BE49-F238E27FC236}">
                <a16:creationId xmlns:a16="http://schemas.microsoft.com/office/drawing/2014/main" id="{2E7ECA6B-D826-C348-1C32-C07D4016DE9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22" name="Picture 2" descr="A time of change for BC3 – starting with its visual identity! - BC3 Basque  Centre for Climate Change - Klima Aldaketa Ikergai">
            <a:extLst>
              <a:ext uri="{FF2B5EF4-FFF2-40B4-BE49-F238E27FC236}">
                <a16:creationId xmlns:a16="http://schemas.microsoft.com/office/drawing/2014/main" id="{CDCEEE29-C984-5F5E-C0D2-DF9ECE385B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3978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2" grpId="0" animBg="1"/>
      <p:bldP spid="13" grpId="0" animBg="1"/>
      <p:bldP spid="15"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DB698-C7A9-6315-4CFB-CCA0709D9CA5}"/>
            </a:ext>
          </a:extLst>
        </p:cNvPr>
        <p:cNvGrpSpPr/>
        <p:nvPr/>
      </p:nvGrpSpPr>
      <p:grpSpPr>
        <a:xfrm>
          <a:off x="0" y="0"/>
          <a:ext cx="0" cy="0"/>
          <a:chOff x="0" y="0"/>
          <a:chExt cx="0" cy="0"/>
        </a:xfrm>
      </p:grpSpPr>
      <p:sp>
        <p:nvSpPr>
          <p:cNvPr id="61" name="Footer Placeholder 60">
            <a:extLst>
              <a:ext uri="{FF2B5EF4-FFF2-40B4-BE49-F238E27FC236}">
                <a16:creationId xmlns:a16="http://schemas.microsoft.com/office/drawing/2014/main" id="{FE96EC5D-2C6E-0124-DAB1-8D1CE2E7CBF3}"/>
              </a:ext>
            </a:extLst>
          </p:cNvPr>
          <p:cNvSpPr>
            <a:spLocks noGrp="1"/>
          </p:cNvSpPr>
          <p:nvPr>
            <p:ph type="ftr" sz="quarter" idx="11"/>
          </p:nvPr>
        </p:nvSpPr>
        <p:spPr/>
        <p:txBody>
          <a:bodyPr/>
          <a:lstStyle/>
          <a:p>
            <a:r>
              <a:rPr lang="en-US"/>
              <a:t>32nd International Input-Output Association Conference, 22-26 June, Sevilla</a:t>
            </a:r>
            <a:endParaRPr lang="en-GB" dirty="0"/>
          </a:p>
        </p:txBody>
      </p:sp>
      <p:sp>
        <p:nvSpPr>
          <p:cNvPr id="62" name="Slide Number Placeholder 61">
            <a:extLst>
              <a:ext uri="{FF2B5EF4-FFF2-40B4-BE49-F238E27FC236}">
                <a16:creationId xmlns:a16="http://schemas.microsoft.com/office/drawing/2014/main" id="{28A6C44D-3F86-C649-927D-CC6D90378F7E}"/>
              </a:ext>
            </a:extLst>
          </p:cNvPr>
          <p:cNvSpPr>
            <a:spLocks noGrp="1"/>
          </p:cNvSpPr>
          <p:nvPr>
            <p:ph type="sldNum" sz="quarter" idx="12"/>
          </p:nvPr>
        </p:nvSpPr>
        <p:spPr/>
        <p:txBody>
          <a:bodyPr/>
          <a:lstStyle/>
          <a:p>
            <a:fld id="{C194BDB0-F4EA-4DD6-8281-CCE2440D0CE0}" type="slidenum">
              <a:rPr lang="en-GB" smtClean="0"/>
              <a:t>9</a:t>
            </a:fld>
            <a:endParaRPr lang="en-GB" dirty="0"/>
          </a:p>
        </p:txBody>
      </p:sp>
      <p:pic>
        <p:nvPicPr>
          <p:cNvPr id="4" name="Picture 3" descr="A screenshot of a computer&#10;&#10;AI-generated content may be incorrect.">
            <a:extLst>
              <a:ext uri="{FF2B5EF4-FFF2-40B4-BE49-F238E27FC236}">
                <a16:creationId xmlns:a16="http://schemas.microsoft.com/office/drawing/2014/main" id="{915C5EAF-EDBD-CF5F-2B73-640E5D4DA8CB}"/>
              </a:ext>
            </a:extLst>
          </p:cNvPr>
          <p:cNvPicPr>
            <a:picLocks noChangeAspect="1"/>
          </p:cNvPicPr>
          <p:nvPr/>
        </p:nvPicPr>
        <p:blipFill>
          <a:blip r:embed="rId3">
            <a:extLst>
              <a:ext uri="{28A0092B-C50C-407E-A947-70E740481C1C}">
                <a14:useLocalDpi xmlns:a14="http://schemas.microsoft.com/office/drawing/2010/main" val="0"/>
              </a:ext>
            </a:extLst>
          </a:blip>
          <a:srcRect b="5258"/>
          <a:stretch>
            <a:fillRect/>
          </a:stretch>
        </p:blipFill>
        <p:spPr>
          <a:xfrm>
            <a:off x="1695302" y="1170910"/>
            <a:ext cx="5753396" cy="3014228"/>
          </a:xfrm>
          <a:prstGeom prst="rect">
            <a:avLst/>
          </a:prstGeom>
        </p:spPr>
      </p:pic>
      <p:sp>
        <p:nvSpPr>
          <p:cNvPr id="9" name="Rectangle 8">
            <a:extLst>
              <a:ext uri="{FF2B5EF4-FFF2-40B4-BE49-F238E27FC236}">
                <a16:creationId xmlns:a16="http://schemas.microsoft.com/office/drawing/2014/main" id="{FB995E93-F7C4-E8A4-E02A-0DBC6E740C0F}"/>
              </a:ext>
            </a:extLst>
          </p:cNvPr>
          <p:cNvSpPr/>
          <p:nvPr/>
        </p:nvSpPr>
        <p:spPr>
          <a:xfrm>
            <a:off x="3095161" y="2069139"/>
            <a:ext cx="401572" cy="157594"/>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2036FF9A-2CD3-00E5-B3E8-6C655A75849C}"/>
              </a:ext>
            </a:extLst>
          </p:cNvPr>
          <p:cNvSpPr/>
          <p:nvPr/>
        </p:nvSpPr>
        <p:spPr>
          <a:xfrm>
            <a:off x="4521200" y="2069139"/>
            <a:ext cx="401572" cy="157594"/>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D579CDFB-C92B-3424-A6A1-8A56D519DD00}"/>
              </a:ext>
            </a:extLst>
          </p:cNvPr>
          <p:cNvSpPr/>
          <p:nvPr/>
        </p:nvSpPr>
        <p:spPr>
          <a:xfrm>
            <a:off x="4157338" y="2069139"/>
            <a:ext cx="401572" cy="157594"/>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94E73937-B5F2-1379-ABAF-C485C4CCCBE3}"/>
              </a:ext>
            </a:extLst>
          </p:cNvPr>
          <p:cNvSpPr/>
          <p:nvPr/>
        </p:nvSpPr>
        <p:spPr>
          <a:xfrm>
            <a:off x="5547301" y="2069139"/>
            <a:ext cx="401572" cy="157594"/>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4966740A-C016-E5D6-1301-80304AF42BD7}"/>
              </a:ext>
            </a:extLst>
          </p:cNvPr>
          <p:cNvSpPr/>
          <p:nvPr/>
        </p:nvSpPr>
        <p:spPr>
          <a:xfrm>
            <a:off x="6222735" y="2069139"/>
            <a:ext cx="401572" cy="157594"/>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Circular 20">
            <a:extLst>
              <a:ext uri="{FF2B5EF4-FFF2-40B4-BE49-F238E27FC236}">
                <a16:creationId xmlns:a16="http://schemas.microsoft.com/office/drawing/2014/main" id="{3BE18E7C-87DA-D8AB-0D98-BBE3288F5EAC}"/>
              </a:ext>
            </a:extLst>
          </p:cNvPr>
          <p:cNvSpPr/>
          <p:nvPr/>
        </p:nvSpPr>
        <p:spPr>
          <a:xfrm>
            <a:off x="4174793" y="1523417"/>
            <a:ext cx="2293740" cy="1238250"/>
          </a:xfrm>
          <a:prstGeom prst="circularArrow">
            <a:avLst>
              <a:gd name="adj1" fmla="val 4985"/>
              <a:gd name="adj2" fmla="val 778129"/>
              <a:gd name="adj3" fmla="val 20677957"/>
              <a:gd name="adj4" fmla="val 11495293"/>
              <a:gd name="adj5" fmla="val 15086"/>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Arrow: Circular 21">
            <a:extLst>
              <a:ext uri="{FF2B5EF4-FFF2-40B4-BE49-F238E27FC236}">
                <a16:creationId xmlns:a16="http://schemas.microsoft.com/office/drawing/2014/main" id="{84B4E419-BC10-D610-F41C-8D4C3D2E53A8}"/>
              </a:ext>
            </a:extLst>
          </p:cNvPr>
          <p:cNvSpPr/>
          <p:nvPr/>
        </p:nvSpPr>
        <p:spPr>
          <a:xfrm flipV="1">
            <a:off x="4019019" y="1675816"/>
            <a:ext cx="1929853" cy="1238249"/>
          </a:xfrm>
          <a:prstGeom prst="circularArrow">
            <a:avLst>
              <a:gd name="adj1" fmla="val 4985"/>
              <a:gd name="adj2" fmla="val 778129"/>
              <a:gd name="adj3" fmla="val 20677957"/>
              <a:gd name="adj4" fmla="val 11495293"/>
              <a:gd name="adj5" fmla="val 15086"/>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3" name="Arrow: Circular 22">
            <a:extLst>
              <a:ext uri="{FF2B5EF4-FFF2-40B4-BE49-F238E27FC236}">
                <a16:creationId xmlns:a16="http://schemas.microsoft.com/office/drawing/2014/main" id="{03909C34-21CA-344E-F563-FEA16C1ACCAD}"/>
              </a:ext>
            </a:extLst>
          </p:cNvPr>
          <p:cNvSpPr/>
          <p:nvPr/>
        </p:nvSpPr>
        <p:spPr>
          <a:xfrm flipV="1">
            <a:off x="3067029" y="1683807"/>
            <a:ext cx="1784371" cy="1230259"/>
          </a:xfrm>
          <a:prstGeom prst="circularArrow">
            <a:avLst>
              <a:gd name="adj1" fmla="val 4985"/>
              <a:gd name="adj2" fmla="val 778129"/>
              <a:gd name="adj3" fmla="val 20677957"/>
              <a:gd name="adj4" fmla="val 11495293"/>
              <a:gd name="adj5" fmla="val 15086"/>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4" name="TextBox 23">
            <a:extLst>
              <a:ext uri="{FF2B5EF4-FFF2-40B4-BE49-F238E27FC236}">
                <a16:creationId xmlns:a16="http://schemas.microsoft.com/office/drawing/2014/main" id="{2041FCFF-BA62-8519-0125-37807805A01F}"/>
              </a:ext>
            </a:extLst>
          </p:cNvPr>
          <p:cNvSpPr txBox="1"/>
          <p:nvPr/>
        </p:nvSpPr>
        <p:spPr>
          <a:xfrm>
            <a:off x="3496733" y="2687825"/>
            <a:ext cx="801823" cy="300082"/>
          </a:xfrm>
          <a:prstGeom prst="rect">
            <a:avLst/>
          </a:prstGeom>
          <a:noFill/>
        </p:spPr>
        <p:txBody>
          <a:bodyPr wrap="none" rtlCol="0">
            <a:spAutoFit/>
          </a:bodyPr>
          <a:lstStyle/>
          <a:p>
            <a:r>
              <a:rPr lang="en-GB" dirty="0">
                <a:latin typeface="+mj-lt"/>
              </a:rPr>
              <a:t>Increase</a:t>
            </a:r>
          </a:p>
        </p:txBody>
      </p:sp>
      <p:sp>
        <p:nvSpPr>
          <p:cNvPr id="25" name="TextBox 24">
            <a:extLst>
              <a:ext uri="{FF2B5EF4-FFF2-40B4-BE49-F238E27FC236}">
                <a16:creationId xmlns:a16="http://schemas.microsoft.com/office/drawing/2014/main" id="{BFA5C878-57A8-A319-F4D8-46B78509392A}"/>
              </a:ext>
            </a:extLst>
          </p:cNvPr>
          <p:cNvSpPr txBox="1"/>
          <p:nvPr/>
        </p:nvSpPr>
        <p:spPr>
          <a:xfrm>
            <a:off x="4659819" y="2721971"/>
            <a:ext cx="801823" cy="300082"/>
          </a:xfrm>
          <a:prstGeom prst="rect">
            <a:avLst/>
          </a:prstGeom>
          <a:noFill/>
        </p:spPr>
        <p:txBody>
          <a:bodyPr wrap="none" rtlCol="0">
            <a:spAutoFit/>
          </a:bodyPr>
          <a:lstStyle/>
          <a:p>
            <a:r>
              <a:rPr lang="en-GB" dirty="0">
                <a:latin typeface="+mj-lt"/>
              </a:rPr>
              <a:t>Increase</a:t>
            </a:r>
          </a:p>
        </p:txBody>
      </p:sp>
      <p:sp>
        <p:nvSpPr>
          <p:cNvPr id="26" name="TextBox 25">
            <a:extLst>
              <a:ext uri="{FF2B5EF4-FFF2-40B4-BE49-F238E27FC236}">
                <a16:creationId xmlns:a16="http://schemas.microsoft.com/office/drawing/2014/main" id="{3F748E89-164E-255E-C46F-40894B04A562}"/>
              </a:ext>
            </a:extLst>
          </p:cNvPr>
          <p:cNvSpPr txBox="1"/>
          <p:nvPr/>
        </p:nvSpPr>
        <p:spPr>
          <a:xfrm>
            <a:off x="4851400" y="1366827"/>
            <a:ext cx="861133" cy="300082"/>
          </a:xfrm>
          <a:prstGeom prst="rect">
            <a:avLst/>
          </a:prstGeom>
          <a:noFill/>
        </p:spPr>
        <p:txBody>
          <a:bodyPr wrap="none" rtlCol="0">
            <a:spAutoFit/>
          </a:bodyPr>
          <a:lstStyle/>
          <a:p>
            <a:r>
              <a:rPr lang="en-GB" dirty="0">
                <a:latin typeface="+mj-lt"/>
              </a:rPr>
              <a:t>Decrease</a:t>
            </a:r>
          </a:p>
        </p:txBody>
      </p:sp>
      <p:sp>
        <p:nvSpPr>
          <p:cNvPr id="27" name="TextBox 26">
            <a:extLst>
              <a:ext uri="{FF2B5EF4-FFF2-40B4-BE49-F238E27FC236}">
                <a16:creationId xmlns:a16="http://schemas.microsoft.com/office/drawing/2014/main" id="{E8E51D9B-1C1B-9244-FA39-5DDF411BA799}"/>
              </a:ext>
            </a:extLst>
          </p:cNvPr>
          <p:cNvSpPr txBox="1"/>
          <p:nvPr/>
        </p:nvSpPr>
        <p:spPr>
          <a:xfrm>
            <a:off x="7263073" y="1878995"/>
            <a:ext cx="1517039" cy="923330"/>
          </a:xfrm>
          <a:prstGeom prst="rect">
            <a:avLst/>
          </a:prstGeom>
          <a:noFill/>
        </p:spPr>
        <p:txBody>
          <a:bodyPr wrap="square" rtlCol="0">
            <a:spAutoFit/>
          </a:bodyPr>
          <a:lstStyle/>
          <a:p>
            <a:pPr algn="ctr"/>
            <a:r>
              <a:rPr lang="en-GB" dirty="0">
                <a:latin typeface="+mj-lt"/>
              </a:rPr>
              <a:t>Given prices are constant, bias in the physical quantities</a:t>
            </a:r>
          </a:p>
        </p:txBody>
      </p:sp>
      <p:sp>
        <p:nvSpPr>
          <p:cNvPr id="28" name="TextBox 27">
            <a:extLst>
              <a:ext uri="{FF2B5EF4-FFF2-40B4-BE49-F238E27FC236}">
                <a16:creationId xmlns:a16="http://schemas.microsoft.com/office/drawing/2014/main" id="{E7C35DA8-C804-0B0C-727E-56BF9A1E1A93}"/>
              </a:ext>
            </a:extLst>
          </p:cNvPr>
          <p:cNvSpPr txBox="1"/>
          <p:nvPr/>
        </p:nvSpPr>
        <p:spPr>
          <a:xfrm>
            <a:off x="7215641" y="3217944"/>
            <a:ext cx="1517039" cy="1131079"/>
          </a:xfrm>
          <a:prstGeom prst="rect">
            <a:avLst/>
          </a:prstGeom>
          <a:noFill/>
        </p:spPr>
        <p:txBody>
          <a:bodyPr wrap="square" rtlCol="0">
            <a:spAutoFit/>
          </a:bodyPr>
          <a:lstStyle/>
          <a:p>
            <a:pPr algn="ctr"/>
            <a:r>
              <a:rPr lang="en-GB" dirty="0">
                <a:latin typeface="+mj-lt"/>
              </a:rPr>
              <a:t>New prices need to be found, as well as new use values for consumers</a:t>
            </a:r>
          </a:p>
        </p:txBody>
      </p:sp>
      <p:pic>
        <p:nvPicPr>
          <p:cNvPr id="2" name="Grafik 1" descr="logo_CESAR_new_1">
            <a:extLst>
              <a:ext uri="{FF2B5EF4-FFF2-40B4-BE49-F238E27FC236}">
                <a16:creationId xmlns:a16="http://schemas.microsoft.com/office/drawing/2014/main" id="{8E62BB7A-3B0A-60E0-AC0A-78AEE152111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78146" y="4712574"/>
            <a:ext cx="1044893" cy="355174"/>
          </a:xfrm>
          <a:prstGeom prst="rect">
            <a:avLst/>
          </a:prstGeom>
          <a:noFill/>
          <a:ln>
            <a:noFill/>
          </a:ln>
        </p:spPr>
      </p:pic>
      <p:pic>
        <p:nvPicPr>
          <p:cNvPr id="3" name="Picture 2" descr="A time of change for BC3 – starting with its visual identity! - BC3 Basque  Centre for Climate Change - Klima Aldaketa Ikergai">
            <a:extLst>
              <a:ext uri="{FF2B5EF4-FFF2-40B4-BE49-F238E27FC236}">
                <a16:creationId xmlns:a16="http://schemas.microsoft.com/office/drawing/2014/main" id="{AF765BA5-3096-E4F3-7AF1-96E5628A29B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92899" y="4567237"/>
            <a:ext cx="992906" cy="585560"/>
          </a:xfrm>
          <a:prstGeom prst="rect">
            <a:avLst/>
          </a:prstGeom>
          <a:noFill/>
          <a:extLst>
            <a:ext uri="{909E8E84-426E-40DD-AFC4-6F175D3DCCD1}">
              <a14:hiddenFill xmlns:a14="http://schemas.microsoft.com/office/drawing/2010/main">
                <a:solidFill>
                  <a:srgbClr val="FFFFFF"/>
                </a:solidFill>
              </a14:hiddenFill>
            </a:ext>
          </a:extLst>
        </p:spPr>
      </p:pic>
      <p:sp>
        <p:nvSpPr>
          <p:cNvPr id="12" name="Title 1">
            <a:extLst>
              <a:ext uri="{FF2B5EF4-FFF2-40B4-BE49-F238E27FC236}">
                <a16:creationId xmlns:a16="http://schemas.microsoft.com/office/drawing/2014/main" id="{35B9E6D5-887D-BE68-9D11-EC8F0B3D1FFF}"/>
              </a:ext>
            </a:extLst>
          </p:cNvPr>
          <p:cNvSpPr>
            <a:spLocks noGrp="1"/>
          </p:cNvSpPr>
          <p:nvPr>
            <p:ph type="title"/>
          </p:nvPr>
        </p:nvSpPr>
        <p:spPr>
          <a:xfrm>
            <a:off x="758824" y="518400"/>
            <a:ext cx="7788409" cy="733827"/>
          </a:xfrm>
        </p:spPr>
        <p:txBody>
          <a:bodyPr/>
          <a:lstStyle/>
          <a:p>
            <a:r>
              <a:rPr lang="en-US" sz="1800" dirty="0"/>
              <a:t>Distortions from rescaling to new outlays</a:t>
            </a:r>
            <a:br>
              <a:rPr lang="en-US" sz="1800" dirty="0"/>
            </a:br>
            <a:endParaRPr lang="en-GB" sz="1800" b="0" dirty="0"/>
          </a:p>
        </p:txBody>
      </p:sp>
    </p:spTree>
    <p:extLst>
      <p:ext uri="{BB962C8B-B14F-4D97-AF65-F5344CB8AC3E}">
        <p14:creationId xmlns:p14="http://schemas.microsoft.com/office/powerpoint/2010/main" val="2572770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P spid="22" grpId="0" animBg="1"/>
      <p:bldP spid="23" grpId="0" animBg="1"/>
      <p:bldP spid="24" grpId="0"/>
      <p:bldP spid="25" grpId="0"/>
      <p:bldP spid="26" grpId="0"/>
      <p:bldP spid="27" grpId="0"/>
      <p:bldP spid="28" grpId="0"/>
    </p:bldLst>
  </p:timing>
</p:sld>
</file>

<file path=ppt/theme/theme1.xml><?xml version="1.0" encoding="utf-8"?>
<a:theme xmlns:a="http://schemas.openxmlformats.org/drawingml/2006/main" name="Kantoorthema">
  <a:themeElements>
    <a:clrScheme name="TUe_PPT_V2">
      <a:dk1>
        <a:sysClr val="windowText" lastClr="000000"/>
      </a:dk1>
      <a:lt1>
        <a:sysClr val="window" lastClr="FFFFFF"/>
      </a:lt1>
      <a:dk2>
        <a:srgbClr val="C81919"/>
      </a:dk2>
      <a:lt2>
        <a:srgbClr val="101073"/>
      </a:lt2>
      <a:accent1>
        <a:srgbClr val="C81919"/>
      </a:accent1>
      <a:accent2>
        <a:srgbClr val="9E9EB1"/>
      </a:accent2>
      <a:accent3>
        <a:srgbClr val="0092B5"/>
      </a:accent3>
      <a:accent4>
        <a:srgbClr val="FF9A00"/>
      </a:accent4>
      <a:accent5>
        <a:srgbClr val="101073"/>
      </a:accent5>
      <a:accent6>
        <a:srgbClr val="CEDF00"/>
      </a:accent6>
      <a:hlink>
        <a:srgbClr val="0563C1"/>
      </a:hlink>
      <a:folHlink>
        <a:srgbClr val="954F72"/>
      </a:folHlink>
    </a:clrScheme>
    <a:fontScheme name="Custom 1">
      <a:majorFont>
        <a:latin typeface="Calibri"/>
        <a:ea typeface=""/>
        <a:cs typeface=""/>
      </a:majorFont>
      <a:minorFont>
        <a:latin typeface="Calibri"/>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75000"/>
          </a:schemeClr>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Ue_16x9.potx" id="{9370F84E-7576-4FDA-B736-A09996DF8429}" vid="{ED81D3C9-A1FB-4E5B-AF38-E92F700A58FD}"/>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17914</TotalTime>
  <Words>1655</Words>
  <Application>Microsoft Office PowerPoint</Application>
  <PresentationFormat>On-screen Show (16:9)</PresentationFormat>
  <Paragraphs>210</Paragraphs>
  <Slides>22</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EconSansCndLig</vt:lpstr>
      <vt:lpstr>Wingdings</vt:lpstr>
      <vt:lpstr>Kantoorthema</vt:lpstr>
      <vt:lpstr>PowerPoint Presentation</vt:lpstr>
      <vt:lpstr>Structural change in the green transition</vt:lpstr>
      <vt:lpstr>Research gap</vt:lpstr>
      <vt:lpstr>Research gap</vt:lpstr>
      <vt:lpstr>Research gap</vt:lpstr>
      <vt:lpstr>Research gap</vt:lpstr>
      <vt:lpstr>Distortions from rescaling to new outlays </vt:lpstr>
      <vt:lpstr>Distortions from rescaling to new outlays </vt:lpstr>
      <vt:lpstr>Distortions from rescaling to new outlays </vt:lpstr>
      <vt:lpstr>Research gap</vt:lpstr>
      <vt:lpstr>Conditions for balancing</vt:lpstr>
      <vt:lpstr>Our contribution</vt:lpstr>
      <vt:lpstr>Methodology</vt:lpstr>
      <vt:lpstr>Methodology</vt:lpstr>
      <vt:lpstr>CASE 1:  A new industry producing an existing commodity</vt:lpstr>
      <vt:lpstr>Methodology</vt:lpstr>
      <vt:lpstr>CASE 2:  A new industry producing a new commodity</vt:lpstr>
      <vt:lpstr>Methodology</vt:lpstr>
      <vt:lpstr>Balancing procedure in short:</vt:lpstr>
      <vt:lpstr>Discussion</vt:lpstr>
      <vt:lpstr>Conclusion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contribution of international energy technology innovation partnerships to energy transitions and climate change mitigation:</dc:title>
  <dc:creator>Clara Caiafa</dc:creator>
  <cp:lastModifiedBy>Rabelo Caiafa Pereira, Clara</cp:lastModifiedBy>
  <cp:revision>62</cp:revision>
  <dcterms:created xsi:type="dcterms:W3CDTF">2021-03-15T14:19:52Z</dcterms:created>
  <dcterms:modified xsi:type="dcterms:W3CDTF">2026-06-22T16:37:18Z</dcterms:modified>
</cp:coreProperties>
</file>