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22" r:id="rId5"/>
    <p:sldMasterId id="2147483669" r:id="rId6"/>
    <p:sldMasterId id="2147483745" r:id="rId7"/>
    <p:sldMasterId id="2147483786" r:id="rId8"/>
    <p:sldMasterId id="2147483781" r:id="rId9"/>
    <p:sldMasterId id="2147483791" r:id="rId10"/>
  </p:sldMasterIdLst>
  <p:notesMasterIdLst>
    <p:notesMasterId r:id="rId35"/>
  </p:notesMasterIdLst>
  <p:sldIdLst>
    <p:sldId id="262" r:id="rId11"/>
    <p:sldId id="275" r:id="rId12"/>
    <p:sldId id="497" r:id="rId13"/>
    <p:sldId id="498" r:id="rId14"/>
    <p:sldId id="500" r:id="rId15"/>
    <p:sldId id="501" r:id="rId16"/>
    <p:sldId id="512" r:id="rId17"/>
    <p:sldId id="502" r:id="rId18"/>
    <p:sldId id="503" r:id="rId19"/>
    <p:sldId id="504" r:id="rId20"/>
    <p:sldId id="505" r:id="rId21"/>
    <p:sldId id="513" r:id="rId22"/>
    <p:sldId id="499" r:id="rId23"/>
    <p:sldId id="506" r:id="rId24"/>
    <p:sldId id="507" r:id="rId25"/>
    <p:sldId id="508" r:id="rId26"/>
    <p:sldId id="392" r:id="rId27"/>
    <p:sldId id="510" r:id="rId28"/>
    <p:sldId id="514" r:id="rId29"/>
    <p:sldId id="509" r:id="rId30"/>
    <p:sldId id="511" r:id="rId31"/>
    <p:sldId id="515" r:id="rId32"/>
    <p:sldId id="516" r:id="rId33"/>
    <p:sldId id="32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F3A237-E47D-300A-7EDD-C93EF1C45FC2}" name="Ferreira, Joao Pedro (brn3wh)" initials="JF" userId="S::brn3wh@virginia.edu::c8c6972b-2aba-492e-98f2-e6e0f3f8a71a" providerId="AD"/>
  <p188:author id="{2DBC1662-F39C-E90F-A92A-02639F90D229}" name="Muldoon, Amy J (ajm6u)" initials="AM" userId="S::ajm6u@virginia.edu::af3d755e-e1a2-4015-a4cc-a19524b5cedf" providerId="AD"/>
  <p188:author id="{822B3175-0714-C08E-9B55-1291568FEE23}" name="Scheffel, Matt Carl (mcs9ff)" initials="MS" userId="S::mcs9ff@virginia.edu::93e6d62d-48ee-465f-bef9-3200a446bcc7" providerId="AD"/>
  <p188:author id="{40775591-557A-E986-7241-CC88209C861B}" name="Drew, Tanner Rachelle (trd9kau)" initials="D(" userId="S::trd9kau@virginia.edu::18840a1f-fcf7-48de-a11c-b0e877011a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a:srgbClr val="7FCFEF"/>
    <a:srgbClr val="BE5F00"/>
    <a:srgbClr val="25CAD3"/>
    <a:srgbClr val="70AD47"/>
    <a:srgbClr val="BBE6F7"/>
    <a:srgbClr val="FDDA24"/>
    <a:srgbClr val="CEE0EA"/>
    <a:srgbClr val="30ABE4"/>
    <a:srgbClr val="1B6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9" d="100"/>
          <a:sy n="59" d="100"/>
        </p:scale>
        <p:origin x="1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44D4A-B296-46E5-A2D2-9C8D87C3580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2FC8E72-286C-4C94-AC87-DF033138F512}">
      <dgm:prSet phldrT="[Text]" phldr="0" custT="1"/>
      <dgm:spPr/>
      <dgm:t>
        <a:bodyPr/>
        <a:lstStyle/>
        <a:p>
          <a:r>
            <a:rPr lang="pt-PT" sz="2000" dirty="0"/>
            <a:t>Output</a:t>
          </a:r>
          <a:endParaRPr lang="en-US" sz="2000" dirty="0"/>
        </a:p>
      </dgm:t>
    </dgm:pt>
    <dgm:pt modelId="{316C7C9E-ADBD-4D55-AE42-2F8413A7C1C8}" type="parTrans" cxnId="{24AFB52C-C1C1-466B-8BDD-D0FFF549309E}">
      <dgm:prSet/>
      <dgm:spPr/>
      <dgm:t>
        <a:bodyPr/>
        <a:lstStyle/>
        <a:p>
          <a:endParaRPr lang="en-US" sz="2000"/>
        </a:p>
      </dgm:t>
    </dgm:pt>
    <dgm:pt modelId="{E0B2433D-AE88-484C-A22F-D10273495071}" type="sibTrans" cxnId="{24AFB52C-C1C1-466B-8BDD-D0FFF549309E}">
      <dgm:prSet custT="1"/>
      <dgm:spPr/>
      <dgm:t>
        <a:bodyPr/>
        <a:lstStyle/>
        <a:p>
          <a:endParaRPr lang="en-US" sz="2000"/>
        </a:p>
      </dgm:t>
    </dgm:pt>
    <dgm:pt modelId="{B768F787-B992-45A9-AB59-A6FFF0513FEA}">
      <dgm:prSet phldrT="[Text]" phldr="0" custT="1"/>
      <dgm:spPr/>
      <dgm:t>
        <a:bodyPr/>
        <a:lstStyle/>
        <a:p>
          <a:r>
            <a:rPr lang="pt-PT" sz="2000" dirty="0"/>
            <a:t>Income</a:t>
          </a:r>
          <a:endParaRPr lang="en-US" sz="2000" dirty="0"/>
        </a:p>
      </dgm:t>
    </dgm:pt>
    <dgm:pt modelId="{6EE8B928-CC35-48BD-A2C7-CF363C5A960A}" type="parTrans" cxnId="{7451C2B5-D7D5-4AB2-ADE9-0DACB91C63EB}">
      <dgm:prSet/>
      <dgm:spPr/>
      <dgm:t>
        <a:bodyPr/>
        <a:lstStyle/>
        <a:p>
          <a:endParaRPr lang="en-US" sz="2000"/>
        </a:p>
      </dgm:t>
    </dgm:pt>
    <dgm:pt modelId="{AAC7EBEF-C17D-4DC0-993D-D0D366347135}" type="sibTrans" cxnId="{7451C2B5-D7D5-4AB2-ADE9-0DACB91C63EB}">
      <dgm:prSet custT="1"/>
      <dgm:spPr/>
      <dgm:t>
        <a:bodyPr/>
        <a:lstStyle/>
        <a:p>
          <a:endParaRPr lang="en-US" sz="2000"/>
        </a:p>
      </dgm:t>
    </dgm:pt>
    <dgm:pt modelId="{28E7EB29-EE16-4264-8FD2-E945D95597BD}">
      <dgm:prSet phldrT="[Text]" phldr="0" custT="1"/>
      <dgm:spPr/>
      <dgm:t>
        <a:bodyPr/>
        <a:lstStyle/>
        <a:p>
          <a:r>
            <a:rPr lang="pt-PT" sz="2000" dirty="0"/>
            <a:t>Consumption</a:t>
          </a:r>
          <a:endParaRPr lang="en-US" sz="2000" dirty="0"/>
        </a:p>
      </dgm:t>
    </dgm:pt>
    <dgm:pt modelId="{EB0BCE2D-28FE-47B1-9EA8-9FC3AB00D3D2}" type="parTrans" cxnId="{D9B5DF52-EEA6-4037-A750-9404C01984AA}">
      <dgm:prSet/>
      <dgm:spPr/>
      <dgm:t>
        <a:bodyPr/>
        <a:lstStyle/>
        <a:p>
          <a:endParaRPr lang="en-US" sz="2000"/>
        </a:p>
      </dgm:t>
    </dgm:pt>
    <dgm:pt modelId="{C95A594E-5B99-4C10-A9EF-2D34DD3E8E35}" type="sibTrans" cxnId="{D9B5DF52-EEA6-4037-A750-9404C01984AA}">
      <dgm:prSet custT="1"/>
      <dgm:spPr/>
      <dgm:t>
        <a:bodyPr/>
        <a:lstStyle/>
        <a:p>
          <a:endParaRPr lang="en-US" sz="2000"/>
        </a:p>
      </dgm:t>
    </dgm:pt>
    <dgm:pt modelId="{52E8195D-6678-43F0-A439-14216838C119}">
      <dgm:prSet phldrT="[Text]" phldr="0" custT="1"/>
      <dgm:spPr/>
      <dgm:t>
        <a:bodyPr/>
        <a:lstStyle/>
        <a:p>
          <a:r>
            <a:rPr lang="pt-PT" sz="2000"/>
            <a:t>Output</a:t>
          </a:r>
          <a:endParaRPr lang="en-US" sz="2000" dirty="0"/>
        </a:p>
      </dgm:t>
    </dgm:pt>
    <dgm:pt modelId="{51038502-7C33-4D5C-9BF5-ABEEACBD1DAF}" type="parTrans" cxnId="{57A400D7-2B94-44CE-976F-F1E3A79CB610}">
      <dgm:prSet/>
      <dgm:spPr/>
      <dgm:t>
        <a:bodyPr/>
        <a:lstStyle/>
        <a:p>
          <a:endParaRPr lang="en-US" sz="2000"/>
        </a:p>
      </dgm:t>
    </dgm:pt>
    <dgm:pt modelId="{F8491A89-4FE2-48B8-9364-A0901810562B}" type="sibTrans" cxnId="{57A400D7-2B94-44CE-976F-F1E3A79CB610}">
      <dgm:prSet/>
      <dgm:spPr/>
      <dgm:t>
        <a:bodyPr/>
        <a:lstStyle/>
        <a:p>
          <a:endParaRPr lang="en-US" sz="2000"/>
        </a:p>
      </dgm:t>
    </dgm:pt>
    <dgm:pt modelId="{B6007343-3023-4796-99D1-80F6009B4E98}" type="pres">
      <dgm:prSet presAssocID="{56744D4A-B296-46E5-A2D2-9C8D87C35804}" presName="Name0" presStyleCnt="0">
        <dgm:presLayoutVars>
          <dgm:dir/>
          <dgm:resizeHandles val="exact"/>
        </dgm:presLayoutVars>
      </dgm:prSet>
      <dgm:spPr/>
    </dgm:pt>
    <dgm:pt modelId="{9462A858-518A-4ED6-96FC-F02C96FB24BC}" type="pres">
      <dgm:prSet presAssocID="{72FC8E72-286C-4C94-AC87-DF033138F512}" presName="node" presStyleLbl="node1" presStyleIdx="0" presStyleCnt="4">
        <dgm:presLayoutVars>
          <dgm:bulletEnabled val="1"/>
        </dgm:presLayoutVars>
      </dgm:prSet>
      <dgm:spPr/>
    </dgm:pt>
    <dgm:pt modelId="{3AED6D6A-C76B-4541-A0A0-92E227F3BE77}" type="pres">
      <dgm:prSet presAssocID="{E0B2433D-AE88-484C-A22F-D10273495071}" presName="sibTrans" presStyleLbl="sibTrans2D1" presStyleIdx="0" presStyleCnt="3"/>
      <dgm:spPr/>
    </dgm:pt>
    <dgm:pt modelId="{1ADC88C2-AA41-428A-B396-35E4597DC971}" type="pres">
      <dgm:prSet presAssocID="{E0B2433D-AE88-484C-A22F-D10273495071}" presName="connectorText" presStyleLbl="sibTrans2D1" presStyleIdx="0" presStyleCnt="3"/>
      <dgm:spPr/>
    </dgm:pt>
    <dgm:pt modelId="{5D0463E6-7BA6-4900-BCF5-573DA7C374AD}" type="pres">
      <dgm:prSet presAssocID="{B768F787-B992-45A9-AB59-A6FFF0513FEA}" presName="node" presStyleLbl="node1" presStyleIdx="1" presStyleCnt="4">
        <dgm:presLayoutVars>
          <dgm:bulletEnabled val="1"/>
        </dgm:presLayoutVars>
      </dgm:prSet>
      <dgm:spPr/>
    </dgm:pt>
    <dgm:pt modelId="{6ACD6F6F-4517-4DD7-A4DD-0F885B8325B4}" type="pres">
      <dgm:prSet presAssocID="{AAC7EBEF-C17D-4DC0-993D-D0D366347135}" presName="sibTrans" presStyleLbl="sibTrans2D1" presStyleIdx="1" presStyleCnt="3"/>
      <dgm:spPr/>
    </dgm:pt>
    <dgm:pt modelId="{A4B3FDBC-CEE7-425B-A7E9-5AB20D9C7E59}" type="pres">
      <dgm:prSet presAssocID="{AAC7EBEF-C17D-4DC0-993D-D0D366347135}" presName="connectorText" presStyleLbl="sibTrans2D1" presStyleIdx="1" presStyleCnt="3"/>
      <dgm:spPr/>
    </dgm:pt>
    <dgm:pt modelId="{0318DE3E-A2F7-4937-91E3-3A0CE05EFAC5}" type="pres">
      <dgm:prSet presAssocID="{28E7EB29-EE16-4264-8FD2-E945D95597BD}" presName="node" presStyleLbl="node1" presStyleIdx="2" presStyleCnt="4">
        <dgm:presLayoutVars>
          <dgm:bulletEnabled val="1"/>
        </dgm:presLayoutVars>
      </dgm:prSet>
      <dgm:spPr/>
    </dgm:pt>
    <dgm:pt modelId="{2E78714E-F1EE-4038-90D5-962A3224024C}" type="pres">
      <dgm:prSet presAssocID="{C95A594E-5B99-4C10-A9EF-2D34DD3E8E35}" presName="sibTrans" presStyleLbl="sibTrans2D1" presStyleIdx="2" presStyleCnt="3"/>
      <dgm:spPr/>
    </dgm:pt>
    <dgm:pt modelId="{1AE334AB-A6C5-475D-A0A6-0BD6978DAE53}" type="pres">
      <dgm:prSet presAssocID="{C95A594E-5B99-4C10-A9EF-2D34DD3E8E35}" presName="connectorText" presStyleLbl="sibTrans2D1" presStyleIdx="2" presStyleCnt="3"/>
      <dgm:spPr/>
    </dgm:pt>
    <dgm:pt modelId="{0FA6D416-1EA9-42A2-B324-3B3BE8C6F9F0}" type="pres">
      <dgm:prSet presAssocID="{52E8195D-6678-43F0-A439-14216838C119}" presName="node" presStyleLbl="node1" presStyleIdx="3" presStyleCnt="4" custLinFactNeighborX="11115" custLinFactNeighborY="27273">
        <dgm:presLayoutVars>
          <dgm:bulletEnabled val="1"/>
        </dgm:presLayoutVars>
      </dgm:prSet>
      <dgm:spPr/>
    </dgm:pt>
  </dgm:ptLst>
  <dgm:cxnLst>
    <dgm:cxn modelId="{B4010E02-D19D-4A69-97A4-0C8451455989}" type="presOf" srcId="{E0B2433D-AE88-484C-A22F-D10273495071}" destId="{3AED6D6A-C76B-4541-A0A0-92E227F3BE77}" srcOrd="0" destOrd="0" presId="urn:microsoft.com/office/officeart/2005/8/layout/process1"/>
    <dgm:cxn modelId="{D952F208-A1E8-4C05-BBBE-D8C2476DEA47}" type="presOf" srcId="{AAC7EBEF-C17D-4DC0-993D-D0D366347135}" destId="{6ACD6F6F-4517-4DD7-A4DD-0F885B8325B4}" srcOrd="0" destOrd="0" presId="urn:microsoft.com/office/officeart/2005/8/layout/process1"/>
    <dgm:cxn modelId="{24AFB52C-C1C1-466B-8BDD-D0FFF549309E}" srcId="{56744D4A-B296-46E5-A2D2-9C8D87C35804}" destId="{72FC8E72-286C-4C94-AC87-DF033138F512}" srcOrd="0" destOrd="0" parTransId="{316C7C9E-ADBD-4D55-AE42-2F8413A7C1C8}" sibTransId="{E0B2433D-AE88-484C-A22F-D10273495071}"/>
    <dgm:cxn modelId="{055B776B-0779-4920-B79C-C305402C3F52}" type="presOf" srcId="{C95A594E-5B99-4C10-A9EF-2D34DD3E8E35}" destId="{1AE334AB-A6C5-475D-A0A6-0BD6978DAE53}" srcOrd="1" destOrd="0" presId="urn:microsoft.com/office/officeart/2005/8/layout/process1"/>
    <dgm:cxn modelId="{D9B5DF52-EEA6-4037-A750-9404C01984AA}" srcId="{56744D4A-B296-46E5-A2D2-9C8D87C35804}" destId="{28E7EB29-EE16-4264-8FD2-E945D95597BD}" srcOrd="2" destOrd="0" parTransId="{EB0BCE2D-28FE-47B1-9EA8-9FC3AB00D3D2}" sibTransId="{C95A594E-5B99-4C10-A9EF-2D34DD3E8E35}"/>
    <dgm:cxn modelId="{85A17790-5898-43BC-A160-A589C9248EB1}" type="presOf" srcId="{C95A594E-5B99-4C10-A9EF-2D34DD3E8E35}" destId="{2E78714E-F1EE-4038-90D5-962A3224024C}" srcOrd="0" destOrd="0" presId="urn:microsoft.com/office/officeart/2005/8/layout/process1"/>
    <dgm:cxn modelId="{FB1C03A1-4320-4762-B7D6-95E51B591BB1}" type="presOf" srcId="{56744D4A-B296-46E5-A2D2-9C8D87C35804}" destId="{B6007343-3023-4796-99D1-80F6009B4E98}" srcOrd="0" destOrd="0" presId="urn:microsoft.com/office/officeart/2005/8/layout/process1"/>
    <dgm:cxn modelId="{56BEADA2-0A35-4859-8AEF-979D41A188C1}" type="presOf" srcId="{28E7EB29-EE16-4264-8FD2-E945D95597BD}" destId="{0318DE3E-A2F7-4937-91E3-3A0CE05EFAC5}" srcOrd="0" destOrd="0" presId="urn:microsoft.com/office/officeart/2005/8/layout/process1"/>
    <dgm:cxn modelId="{7451C2B5-D7D5-4AB2-ADE9-0DACB91C63EB}" srcId="{56744D4A-B296-46E5-A2D2-9C8D87C35804}" destId="{B768F787-B992-45A9-AB59-A6FFF0513FEA}" srcOrd="1" destOrd="0" parTransId="{6EE8B928-CC35-48BD-A2C7-CF363C5A960A}" sibTransId="{AAC7EBEF-C17D-4DC0-993D-D0D366347135}"/>
    <dgm:cxn modelId="{08806CBE-7288-4C5C-ABAF-5BC1395257A9}" type="presOf" srcId="{52E8195D-6678-43F0-A439-14216838C119}" destId="{0FA6D416-1EA9-42A2-B324-3B3BE8C6F9F0}" srcOrd="0" destOrd="0" presId="urn:microsoft.com/office/officeart/2005/8/layout/process1"/>
    <dgm:cxn modelId="{57A400D7-2B94-44CE-976F-F1E3A79CB610}" srcId="{56744D4A-B296-46E5-A2D2-9C8D87C35804}" destId="{52E8195D-6678-43F0-A439-14216838C119}" srcOrd="3" destOrd="0" parTransId="{51038502-7C33-4D5C-9BF5-ABEEACBD1DAF}" sibTransId="{F8491A89-4FE2-48B8-9364-A0901810562B}"/>
    <dgm:cxn modelId="{AA1CC1DD-95BA-4D1F-AFDB-F7E29AB5EC0C}" type="presOf" srcId="{E0B2433D-AE88-484C-A22F-D10273495071}" destId="{1ADC88C2-AA41-428A-B396-35E4597DC971}" srcOrd="1" destOrd="0" presId="urn:microsoft.com/office/officeart/2005/8/layout/process1"/>
    <dgm:cxn modelId="{D9E66FFA-D076-4C04-866D-E8D0DFCB01B2}" type="presOf" srcId="{B768F787-B992-45A9-AB59-A6FFF0513FEA}" destId="{5D0463E6-7BA6-4900-BCF5-573DA7C374AD}" srcOrd="0" destOrd="0" presId="urn:microsoft.com/office/officeart/2005/8/layout/process1"/>
    <dgm:cxn modelId="{6D392BFE-F4AD-4426-9811-03B28CE94038}" type="presOf" srcId="{AAC7EBEF-C17D-4DC0-993D-D0D366347135}" destId="{A4B3FDBC-CEE7-425B-A7E9-5AB20D9C7E59}" srcOrd="1" destOrd="0" presId="urn:microsoft.com/office/officeart/2005/8/layout/process1"/>
    <dgm:cxn modelId="{9ABE53FF-2805-40FA-80CE-EE533703CC0C}" type="presOf" srcId="{72FC8E72-286C-4C94-AC87-DF033138F512}" destId="{9462A858-518A-4ED6-96FC-F02C96FB24BC}" srcOrd="0" destOrd="0" presId="urn:microsoft.com/office/officeart/2005/8/layout/process1"/>
    <dgm:cxn modelId="{FD17C008-4526-457F-9D8B-3970BEBC1CFA}" type="presParOf" srcId="{B6007343-3023-4796-99D1-80F6009B4E98}" destId="{9462A858-518A-4ED6-96FC-F02C96FB24BC}" srcOrd="0" destOrd="0" presId="urn:microsoft.com/office/officeart/2005/8/layout/process1"/>
    <dgm:cxn modelId="{8F0536DC-D1F2-4407-B630-DD37BA374AB3}" type="presParOf" srcId="{B6007343-3023-4796-99D1-80F6009B4E98}" destId="{3AED6D6A-C76B-4541-A0A0-92E227F3BE77}" srcOrd="1" destOrd="0" presId="urn:microsoft.com/office/officeart/2005/8/layout/process1"/>
    <dgm:cxn modelId="{211304C1-15F6-42AE-B83E-46F49A5D6508}" type="presParOf" srcId="{3AED6D6A-C76B-4541-A0A0-92E227F3BE77}" destId="{1ADC88C2-AA41-428A-B396-35E4597DC971}" srcOrd="0" destOrd="0" presId="urn:microsoft.com/office/officeart/2005/8/layout/process1"/>
    <dgm:cxn modelId="{972915AA-F19D-4BF6-BCA0-589B738A69FD}" type="presParOf" srcId="{B6007343-3023-4796-99D1-80F6009B4E98}" destId="{5D0463E6-7BA6-4900-BCF5-573DA7C374AD}" srcOrd="2" destOrd="0" presId="urn:microsoft.com/office/officeart/2005/8/layout/process1"/>
    <dgm:cxn modelId="{7EA1C83E-B2A0-4E00-A77F-61A4D02E530E}" type="presParOf" srcId="{B6007343-3023-4796-99D1-80F6009B4E98}" destId="{6ACD6F6F-4517-4DD7-A4DD-0F885B8325B4}" srcOrd="3" destOrd="0" presId="urn:microsoft.com/office/officeart/2005/8/layout/process1"/>
    <dgm:cxn modelId="{1C1532AD-81E2-4DD8-BE40-03CDEAA9588E}" type="presParOf" srcId="{6ACD6F6F-4517-4DD7-A4DD-0F885B8325B4}" destId="{A4B3FDBC-CEE7-425B-A7E9-5AB20D9C7E59}" srcOrd="0" destOrd="0" presId="urn:microsoft.com/office/officeart/2005/8/layout/process1"/>
    <dgm:cxn modelId="{C97B9B11-6180-49A6-974B-614851B5D188}" type="presParOf" srcId="{B6007343-3023-4796-99D1-80F6009B4E98}" destId="{0318DE3E-A2F7-4937-91E3-3A0CE05EFAC5}" srcOrd="4" destOrd="0" presId="urn:microsoft.com/office/officeart/2005/8/layout/process1"/>
    <dgm:cxn modelId="{9D88B861-7F2F-484C-9B02-F4F60ABA3EFD}" type="presParOf" srcId="{B6007343-3023-4796-99D1-80F6009B4E98}" destId="{2E78714E-F1EE-4038-90D5-962A3224024C}" srcOrd="5" destOrd="0" presId="urn:microsoft.com/office/officeart/2005/8/layout/process1"/>
    <dgm:cxn modelId="{0CA2C21B-15AB-49C8-A064-1399CCFAAAFF}" type="presParOf" srcId="{2E78714E-F1EE-4038-90D5-962A3224024C}" destId="{1AE334AB-A6C5-475D-A0A6-0BD6978DAE53}" srcOrd="0" destOrd="0" presId="urn:microsoft.com/office/officeart/2005/8/layout/process1"/>
    <dgm:cxn modelId="{216A6658-C57A-436D-9147-A7E866284796}" type="presParOf" srcId="{B6007343-3023-4796-99D1-80F6009B4E98}" destId="{0FA6D416-1EA9-42A2-B324-3B3BE8C6F9F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44D4A-B296-46E5-A2D2-9C8D87C3580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2FC8E72-286C-4C94-AC87-DF033138F512}">
      <dgm:prSet phldrT="[Text]" phldr="0"/>
      <dgm:spPr/>
      <dgm:t>
        <a:bodyPr/>
        <a:lstStyle/>
        <a:p>
          <a:r>
            <a:rPr lang="pt-PT" dirty="0"/>
            <a:t>Output</a:t>
          </a:r>
          <a:endParaRPr lang="en-US" dirty="0"/>
        </a:p>
      </dgm:t>
    </dgm:pt>
    <dgm:pt modelId="{316C7C9E-ADBD-4D55-AE42-2F8413A7C1C8}" type="parTrans" cxnId="{24AFB52C-C1C1-466B-8BDD-D0FFF549309E}">
      <dgm:prSet/>
      <dgm:spPr/>
      <dgm:t>
        <a:bodyPr/>
        <a:lstStyle/>
        <a:p>
          <a:endParaRPr lang="en-US"/>
        </a:p>
      </dgm:t>
    </dgm:pt>
    <dgm:pt modelId="{E0B2433D-AE88-484C-A22F-D10273495071}" type="sibTrans" cxnId="{24AFB52C-C1C1-466B-8BDD-D0FFF549309E}">
      <dgm:prSet/>
      <dgm:spPr/>
      <dgm:t>
        <a:bodyPr/>
        <a:lstStyle/>
        <a:p>
          <a:endParaRPr lang="en-US"/>
        </a:p>
      </dgm:t>
    </dgm:pt>
    <dgm:pt modelId="{B768F787-B992-45A9-AB59-A6FFF0513FEA}">
      <dgm:prSet phldrT="[Text]" phldr="0"/>
      <dgm:spPr/>
      <dgm:t>
        <a:bodyPr/>
        <a:lstStyle/>
        <a:p>
          <a:r>
            <a:rPr lang="pt-PT" dirty="0"/>
            <a:t>Taxes</a:t>
          </a:r>
          <a:endParaRPr lang="en-US" dirty="0"/>
        </a:p>
      </dgm:t>
    </dgm:pt>
    <dgm:pt modelId="{6EE8B928-CC35-48BD-A2C7-CF363C5A960A}" type="parTrans" cxnId="{7451C2B5-D7D5-4AB2-ADE9-0DACB91C63EB}">
      <dgm:prSet/>
      <dgm:spPr/>
      <dgm:t>
        <a:bodyPr/>
        <a:lstStyle/>
        <a:p>
          <a:endParaRPr lang="en-US"/>
        </a:p>
      </dgm:t>
    </dgm:pt>
    <dgm:pt modelId="{AAC7EBEF-C17D-4DC0-993D-D0D366347135}" type="sibTrans" cxnId="{7451C2B5-D7D5-4AB2-ADE9-0DACB91C63EB}">
      <dgm:prSet/>
      <dgm:spPr/>
      <dgm:t>
        <a:bodyPr/>
        <a:lstStyle/>
        <a:p>
          <a:endParaRPr lang="en-US"/>
        </a:p>
      </dgm:t>
    </dgm:pt>
    <dgm:pt modelId="{28E7EB29-EE16-4264-8FD2-E945D95597BD}">
      <dgm:prSet phldrT="[Text]" phldr="0"/>
      <dgm:spPr/>
      <dgm:t>
        <a:bodyPr/>
        <a:lstStyle/>
        <a:p>
          <a:r>
            <a:rPr lang="pt-PT" dirty="0"/>
            <a:t>Gov. Expenditure</a:t>
          </a:r>
          <a:endParaRPr lang="en-US" dirty="0"/>
        </a:p>
      </dgm:t>
    </dgm:pt>
    <dgm:pt modelId="{EB0BCE2D-28FE-47B1-9EA8-9FC3AB00D3D2}" type="parTrans" cxnId="{D9B5DF52-EEA6-4037-A750-9404C01984AA}">
      <dgm:prSet/>
      <dgm:spPr/>
      <dgm:t>
        <a:bodyPr/>
        <a:lstStyle/>
        <a:p>
          <a:endParaRPr lang="en-US"/>
        </a:p>
      </dgm:t>
    </dgm:pt>
    <dgm:pt modelId="{C95A594E-5B99-4C10-A9EF-2D34DD3E8E35}" type="sibTrans" cxnId="{D9B5DF52-EEA6-4037-A750-9404C01984AA}">
      <dgm:prSet/>
      <dgm:spPr/>
      <dgm:t>
        <a:bodyPr/>
        <a:lstStyle/>
        <a:p>
          <a:endParaRPr lang="en-US"/>
        </a:p>
      </dgm:t>
    </dgm:pt>
    <dgm:pt modelId="{52E8195D-6678-43F0-A439-14216838C119}">
      <dgm:prSet phldrT="[Text]" phldr="0"/>
      <dgm:spPr/>
      <dgm:t>
        <a:bodyPr/>
        <a:lstStyle/>
        <a:p>
          <a:r>
            <a:rPr lang="pt-PT"/>
            <a:t>Output</a:t>
          </a:r>
          <a:endParaRPr lang="en-US" dirty="0"/>
        </a:p>
      </dgm:t>
    </dgm:pt>
    <dgm:pt modelId="{51038502-7C33-4D5C-9BF5-ABEEACBD1DAF}" type="parTrans" cxnId="{57A400D7-2B94-44CE-976F-F1E3A79CB610}">
      <dgm:prSet/>
      <dgm:spPr/>
      <dgm:t>
        <a:bodyPr/>
        <a:lstStyle/>
        <a:p>
          <a:endParaRPr lang="en-US"/>
        </a:p>
      </dgm:t>
    </dgm:pt>
    <dgm:pt modelId="{F8491A89-4FE2-48B8-9364-A0901810562B}" type="sibTrans" cxnId="{57A400D7-2B94-44CE-976F-F1E3A79CB610}">
      <dgm:prSet/>
      <dgm:spPr/>
      <dgm:t>
        <a:bodyPr/>
        <a:lstStyle/>
        <a:p>
          <a:endParaRPr lang="en-US"/>
        </a:p>
      </dgm:t>
    </dgm:pt>
    <dgm:pt modelId="{B6007343-3023-4796-99D1-80F6009B4E98}" type="pres">
      <dgm:prSet presAssocID="{56744D4A-B296-46E5-A2D2-9C8D87C35804}" presName="Name0" presStyleCnt="0">
        <dgm:presLayoutVars>
          <dgm:dir/>
          <dgm:resizeHandles val="exact"/>
        </dgm:presLayoutVars>
      </dgm:prSet>
      <dgm:spPr/>
    </dgm:pt>
    <dgm:pt modelId="{9462A858-518A-4ED6-96FC-F02C96FB24BC}" type="pres">
      <dgm:prSet presAssocID="{72FC8E72-286C-4C94-AC87-DF033138F512}" presName="node" presStyleLbl="node1" presStyleIdx="0" presStyleCnt="4">
        <dgm:presLayoutVars>
          <dgm:bulletEnabled val="1"/>
        </dgm:presLayoutVars>
      </dgm:prSet>
      <dgm:spPr/>
    </dgm:pt>
    <dgm:pt modelId="{3AED6D6A-C76B-4541-A0A0-92E227F3BE77}" type="pres">
      <dgm:prSet presAssocID="{E0B2433D-AE88-484C-A22F-D10273495071}" presName="sibTrans" presStyleLbl="sibTrans2D1" presStyleIdx="0" presStyleCnt="3"/>
      <dgm:spPr/>
    </dgm:pt>
    <dgm:pt modelId="{1ADC88C2-AA41-428A-B396-35E4597DC971}" type="pres">
      <dgm:prSet presAssocID="{E0B2433D-AE88-484C-A22F-D10273495071}" presName="connectorText" presStyleLbl="sibTrans2D1" presStyleIdx="0" presStyleCnt="3"/>
      <dgm:spPr/>
    </dgm:pt>
    <dgm:pt modelId="{5D0463E6-7BA6-4900-BCF5-573DA7C374AD}" type="pres">
      <dgm:prSet presAssocID="{B768F787-B992-45A9-AB59-A6FFF0513FEA}" presName="node" presStyleLbl="node1" presStyleIdx="1" presStyleCnt="4">
        <dgm:presLayoutVars>
          <dgm:bulletEnabled val="1"/>
        </dgm:presLayoutVars>
      </dgm:prSet>
      <dgm:spPr/>
    </dgm:pt>
    <dgm:pt modelId="{6ACD6F6F-4517-4DD7-A4DD-0F885B8325B4}" type="pres">
      <dgm:prSet presAssocID="{AAC7EBEF-C17D-4DC0-993D-D0D366347135}" presName="sibTrans" presStyleLbl="sibTrans2D1" presStyleIdx="1" presStyleCnt="3"/>
      <dgm:spPr/>
    </dgm:pt>
    <dgm:pt modelId="{A4B3FDBC-CEE7-425B-A7E9-5AB20D9C7E59}" type="pres">
      <dgm:prSet presAssocID="{AAC7EBEF-C17D-4DC0-993D-D0D366347135}" presName="connectorText" presStyleLbl="sibTrans2D1" presStyleIdx="1" presStyleCnt="3"/>
      <dgm:spPr/>
    </dgm:pt>
    <dgm:pt modelId="{0318DE3E-A2F7-4937-91E3-3A0CE05EFAC5}" type="pres">
      <dgm:prSet presAssocID="{28E7EB29-EE16-4264-8FD2-E945D95597BD}" presName="node" presStyleLbl="node1" presStyleIdx="2" presStyleCnt="4">
        <dgm:presLayoutVars>
          <dgm:bulletEnabled val="1"/>
        </dgm:presLayoutVars>
      </dgm:prSet>
      <dgm:spPr/>
    </dgm:pt>
    <dgm:pt modelId="{2E78714E-F1EE-4038-90D5-962A3224024C}" type="pres">
      <dgm:prSet presAssocID="{C95A594E-5B99-4C10-A9EF-2D34DD3E8E35}" presName="sibTrans" presStyleLbl="sibTrans2D1" presStyleIdx="2" presStyleCnt="3"/>
      <dgm:spPr/>
    </dgm:pt>
    <dgm:pt modelId="{1AE334AB-A6C5-475D-A0A6-0BD6978DAE53}" type="pres">
      <dgm:prSet presAssocID="{C95A594E-5B99-4C10-A9EF-2D34DD3E8E35}" presName="connectorText" presStyleLbl="sibTrans2D1" presStyleIdx="2" presStyleCnt="3"/>
      <dgm:spPr/>
    </dgm:pt>
    <dgm:pt modelId="{0FA6D416-1EA9-42A2-B324-3B3BE8C6F9F0}" type="pres">
      <dgm:prSet presAssocID="{52E8195D-6678-43F0-A439-14216838C119}" presName="node" presStyleLbl="node1" presStyleIdx="3" presStyleCnt="4" custLinFactNeighborX="11115" custLinFactNeighborY="27273">
        <dgm:presLayoutVars>
          <dgm:bulletEnabled val="1"/>
        </dgm:presLayoutVars>
      </dgm:prSet>
      <dgm:spPr/>
    </dgm:pt>
  </dgm:ptLst>
  <dgm:cxnLst>
    <dgm:cxn modelId="{B4010E02-D19D-4A69-97A4-0C8451455989}" type="presOf" srcId="{E0B2433D-AE88-484C-A22F-D10273495071}" destId="{3AED6D6A-C76B-4541-A0A0-92E227F3BE77}" srcOrd="0" destOrd="0" presId="urn:microsoft.com/office/officeart/2005/8/layout/process1"/>
    <dgm:cxn modelId="{D952F208-A1E8-4C05-BBBE-D8C2476DEA47}" type="presOf" srcId="{AAC7EBEF-C17D-4DC0-993D-D0D366347135}" destId="{6ACD6F6F-4517-4DD7-A4DD-0F885B8325B4}" srcOrd="0" destOrd="0" presId="urn:microsoft.com/office/officeart/2005/8/layout/process1"/>
    <dgm:cxn modelId="{24AFB52C-C1C1-466B-8BDD-D0FFF549309E}" srcId="{56744D4A-B296-46E5-A2D2-9C8D87C35804}" destId="{72FC8E72-286C-4C94-AC87-DF033138F512}" srcOrd="0" destOrd="0" parTransId="{316C7C9E-ADBD-4D55-AE42-2F8413A7C1C8}" sibTransId="{E0B2433D-AE88-484C-A22F-D10273495071}"/>
    <dgm:cxn modelId="{055B776B-0779-4920-B79C-C305402C3F52}" type="presOf" srcId="{C95A594E-5B99-4C10-A9EF-2D34DD3E8E35}" destId="{1AE334AB-A6C5-475D-A0A6-0BD6978DAE53}" srcOrd="1" destOrd="0" presId="urn:microsoft.com/office/officeart/2005/8/layout/process1"/>
    <dgm:cxn modelId="{D9B5DF52-EEA6-4037-A750-9404C01984AA}" srcId="{56744D4A-B296-46E5-A2D2-9C8D87C35804}" destId="{28E7EB29-EE16-4264-8FD2-E945D95597BD}" srcOrd="2" destOrd="0" parTransId="{EB0BCE2D-28FE-47B1-9EA8-9FC3AB00D3D2}" sibTransId="{C95A594E-5B99-4C10-A9EF-2D34DD3E8E35}"/>
    <dgm:cxn modelId="{85A17790-5898-43BC-A160-A589C9248EB1}" type="presOf" srcId="{C95A594E-5B99-4C10-A9EF-2D34DD3E8E35}" destId="{2E78714E-F1EE-4038-90D5-962A3224024C}" srcOrd="0" destOrd="0" presId="urn:microsoft.com/office/officeart/2005/8/layout/process1"/>
    <dgm:cxn modelId="{FB1C03A1-4320-4762-B7D6-95E51B591BB1}" type="presOf" srcId="{56744D4A-B296-46E5-A2D2-9C8D87C35804}" destId="{B6007343-3023-4796-99D1-80F6009B4E98}" srcOrd="0" destOrd="0" presId="urn:microsoft.com/office/officeart/2005/8/layout/process1"/>
    <dgm:cxn modelId="{56BEADA2-0A35-4859-8AEF-979D41A188C1}" type="presOf" srcId="{28E7EB29-EE16-4264-8FD2-E945D95597BD}" destId="{0318DE3E-A2F7-4937-91E3-3A0CE05EFAC5}" srcOrd="0" destOrd="0" presId="urn:microsoft.com/office/officeart/2005/8/layout/process1"/>
    <dgm:cxn modelId="{7451C2B5-D7D5-4AB2-ADE9-0DACB91C63EB}" srcId="{56744D4A-B296-46E5-A2D2-9C8D87C35804}" destId="{B768F787-B992-45A9-AB59-A6FFF0513FEA}" srcOrd="1" destOrd="0" parTransId="{6EE8B928-CC35-48BD-A2C7-CF363C5A960A}" sibTransId="{AAC7EBEF-C17D-4DC0-993D-D0D366347135}"/>
    <dgm:cxn modelId="{08806CBE-7288-4C5C-ABAF-5BC1395257A9}" type="presOf" srcId="{52E8195D-6678-43F0-A439-14216838C119}" destId="{0FA6D416-1EA9-42A2-B324-3B3BE8C6F9F0}" srcOrd="0" destOrd="0" presId="urn:microsoft.com/office/officeart/2005/8/layout/process1"/>
    <dgm:cxn modelId="{57A400D7-2B94-44CE-976F-F1E3A79CB610}" srcId="{56744D4A-B296-46E5-A2D2-9C8D87C35804}" destId="{52E8195D-6678-43F0-A439-14216838C119}" srcOrd="3" destOrd="0" parTransId="{51038502-7C33-4D5C-9BF5-ABEEACBD1DAF}" sibTransId="{F8491A89-4FE2-48B8-9364-A0901810562B}"/>
    <dgm:cxn modelId="{AA1CC1DD-95BA-4D1F-AFDB-F7E29AB5EC0C}" type="presOf" srcId="{E0B2433D-AE88-484C-A22F-D10273495071}" destId="{1ADC88C2-AA41-428A-B396-35E4597DC971}" srcOrd="1" destOrd="0" presId="urn:microsoft.com/office/officeart/2005/8/layout/process1"/>
    <dgm:cxn modelId="{D9E66FFA-D076-4C04-866D-E8D0DFCB01B2}" type="presOf" srcId="{B768F787-B992-45A9-AB59-A6FFF0513FEA}" destId="{5D0463E6-7BA6-4900-BCF5-573DA7C374AD}" srcOrd="0" destOrd="0" presId="urn:microsoft.com/office/officeart/2005/8/layout/process1"/>
    <dgm:cxn modelId="{6D392BFE-F4AD-4426-9811-03B28CE94038}" type="presOf" srcId="{AAC7EBEF-C17D-4DC0-993D-D0D366347135}" destId="{A4B3FDBC-CEE7-425B-A7E9-5AB20D9C7E59}" srcOrd="1" destOrd="0" presId="urn:microsoft.com/office/officeart/2005/8/layout/process1"/>
    <dgm:cxn modelId="{9ABE53FF-2805-40FA-80CE-EE533703CC0C}" type="presOf" srcId="{72FC8E72-286C-4C94-AC87-DF033138F512}" destId="{9462A858-518A-4ED6-96FC-F02C96FB24BC}" srcOrd="0" destOrd="0" presId="urn:microsoft.com/office/officeart/2005/8/layout/process1"/>
    <dgm:cxn modelId="{FD17C008-4526-457F-9D8B-3970BEBC1CFA}" type="presParOf" srcId="{B6007343-3023-4796-99D1-80F6009B4E98}" destId="{9462A858-518A-4ED6-96FC-F02C96FB24BC}" srcOrd="0" destOrd="0" presId="urn:microsoft.com/office/officeart/2005/8/layout/process1"/>
    <dgm:cxn modelId="{8F0536DC-D1F2-4407-B630-DD37BA374AB3}" type="presParOf" srcId="{B6007343-3023-4796-99D1-80F6009B4E98}" destId="{3AED6D6A-C76B-4541-A0A0-92E227F3BE77}" srcOrd="1" destOrd="0" presId="urn:microsoft.com/office/officeart/2005/8/layout/process1"/>
    <dgm:cxn modelId="{211304C1-15F6-42AE-B83E-46F49A5D6508}" type="presParOf" srcId="{3AED6D6A-C76B-4541-A0A0-92E227F3BE77}" destId="{1ADC88C2-AA41-428A-B396-35E4597DC971}" srcOrd="0" destOrd="0" presId="urn:microsoft.com/office/officeart/2005/8/layout/process1"/>
    <dgm:cxn modelId="{972915AA-F19D-4BF6-BCA0-589B738A69FD}" type="presParOf" srcId="{B6007343-3023-4796-99D1-80F6009B4E98}" destId="{5D0463E6-7BA6-4900-BCF5-573DA7C374AD}" srcOrd="2" destOrd="0" presId="urn:microsoft.com/office/officeart/2005/8/layout/process1"/>
    <dgm:cxn modelId="{7EA1C83E-B2A0-4E00-A77F-61A4D02E530E}" type="presParOf" srcId="{B6007343-3023-4796-99D1-80F6009B4E98}" destId="{6ACD6F6F-4517-4DD7-A4DD-0F885B8325B4}" srcOrd="3" destOrd="0" presId="urn:microsoft.com/office/officeart/2005/8/layout/process1"/>
    <dgm:cxn modelId="{1C1532AD-81E2-4DD8-BE40-03CDEAA9588E}" type="presParOf" srcId="{6ACD6F6F-4517-4DD7-A4DD-0F885B8325B4}" destId="{A4B3FDBC-CEE7-425B-A7E9-5AB20D9C7E59}" srcOrd="0" destOrd="0" presId="urn:microsoft.com/office/officeart/2005/8/layout/process1"/>
    <dgm:cxn modelId="{C97B9B11-6180-49A6-974B-614851B5D188}" type="presParOf" srcId="{B6007343-3023-4796-99D1-80F6009B4E98}" destId="{0318DE3E-A2F7-4937-91E3-3A0CE05EFAC5}" srcOrd="4" destOrd="0" presId="urn:microsoft.com/office/officeart/2005/8/layout/process1"/>
    <dgm:cxn modelId="{9D88B861-7F2F-484C-9B02-F4F60ABA3EFD}" type="presParOf" srcId="{B6007343-3023-4796-99D1-80F6009B4E98}" destId="{2E78714E-F1EE-4038-90D5-962A3224024C}" srcOrd="5" destOrd="0" presId="urn:microsoft.com/office/officeart/2005/8/layout/process1"/>
    <dgm:cxn modelId="{0CA2C21B-15AB-49C8-A064-1399CCFAAAFF}" type="presParOf" srcId="{2E78714E-F1EE-4038-90D5-962A3224024C}" destId="{1AE334AB-A6C5-475D-A0A6-0BD6978DAE53}" srcOrd="0" destOrd="0" presId="urn:microsoft.com/office/officeart/2005/8/layout/process1"/>
    <dgm:cxn modelId="{216A6658-C57A-436D-9147-A7E866284796}" type="presParOf" srcId="{B6007343-3023-4796-99D1-80F6009B4E98}" destId="{0FA6D416-1EA9-42A2-B324-3B3BE8C6F9F0}"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744D4A-B296-46E5-A2D2-9C8D87C3580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2FC8E72-286C-4C94-AC87-DF033138F512}">
      <dgm:prSet phldrT="[Text]" phldr="0" custT="1"/>
      <dgm:spPr/>
      <dgm:t>
        <a:bodyPr/>
        <a:lstStyle/>
        <a:p>
          <a:r>
            <a:rPr lang="pt-PT" sz="2000" dirty="0"/>
            <a:t>Output</a:t>
          </a:r>
          <a:endParaRPr lang="en-US" sz="2000" dirty="0"/>
        </a:p>
      </dgm:t>
    </dgm:pt>
    <dgm:pt modelId="{316C7C9E-ADBD-4D55-AE42-2F8413A7C1C8}" type="parTrans" cxnId="{24AFB52C-C1C1-466B-8BDD-D0FFF549309E}">
      <dgm:prSet/>
      <dgm:spPr/>
      <dgm:t>
        <a:bodyPr/>
        <a:lstStyle/>
        <a:p>
          <a:endParaRPr lang="en-US" sz="2000"/>
        </a:p>
      </dgm:t>
    </dgm:pt>
    <dgm:pt modelId="{E0B2433D-AE88-484C-A22F-D10273495071}" type="sibTrans" cxnId="{24AFB52C-C1C1-466B-8BDD-D0FFF549309E}">
      <dgm:prSet custT="1"/>
      <dgm:spPr/>
      <dgm:t>
        <a:bodyPr/>
        <a:lstStyle/>
        <a:p>
          <a:endParaRPr lang="en-US" sz="2000"/>
        </a:p>
      </dgm:t>
    </dgm:pt>
    <dgm:pt modelId="{B768F787-B992-45A9-AB59-A6FFF0513FEA}">
      <dgm:prSet phldrT="[Text]" phldr="0" custT="1"/>
      <dgm:spPr/>
      <dgm:t>
        <a:bodyPr/>
        <a:lstStyle/>
        <a:p>
          <a:r>
            <a:rPr lang="pt-PT" sz="2000" dirty="0"/>
            <a:t>Profits</a:t>
          </a:r>
          <a:endParaRPr lang="en-US" sz="2000" dirty="0"/>
        </a:p>
      </dgm:t>
    </dgm:pt>
    <dgm:pt modelId="{6EE8B928-CC35-48BD-A2C7-CF363C5A960A}" type="parTrans" cxnId="{7451C2B5-D7D5-4AB2-ADE9-0DACB91C63EB}">
      <dgm:prSet/>
      <dgm:spPr/>
      <dgm:t>
        <a:bodyPr/>
        <a:lstStyle/>
        <a:p>
          <a:endParaRPr lang="en-US" sz="2000"/>
        </a:p>
      </dgm:t>
    </dgm:pt>
    <dgm:pt modelId="{AAC7EBEF-C17D-4DC0-993D-D0D366347135}" type="sibTrans" cxnId="{7451C2B5-D7D5-4AB2-ADE9-0DACB91C63EB}">
      <dgm:prSet custT="1"/>
      <dgm:spPr/>
      <dgm:t>
        <a:bodyPr/>
        <a:lstStyle/>
        <a:p>
          <a:endParaRPr lang="en-US" sz="2000"/>
        </a:p>
      </dgm:t>
    </dgm:pt>
    <dgm:pt modelId="{28E7EB29-EE16-4264-8FD2-E945D95597BD}">
      <dgm:prSet phldrT="[Text]" phldr="0" custT="1"/>
      <dgm:spPr/>
      <dgm:t>
        <a:bodyPr/>
        <a:lstStyle/>
        <a:p>
          <a:r>
            <a:rPr lang="pt-PT" sz="2000" dirty="0"/>
            <a:t>Investment</a:t>
          </a:r>
          <a:endParaRPr lang="en-US" sz="2000" dirty="0"/>
        </a:p>
      </dgm:t>
    </dgm:pt>
    <dgm:pt modelId="{EB0BCE2D-28FE-47B1-9EA8-9FC3AB00D3D2}" type="parTrans" cxnId="{D9B5DF52-EEA6-4037-A750-9404C01984AA}">
      <dgm:prSet/>
      <dgm:spPr/>
      <dgm:t>
        <a:bodyPr/>
        <a:lstStyle/>
        <a:p>
          <a:endParaRPr lang="en-US" sz="2000"/>
        </a:p>
      </dgm:t>
    </dgm:pt>
    <dgm:pt modelId="{C95A594E-5B99-4C10-A9EF-2D34DD3E8E35}" type="sibTrans" cxnId="{D9B5DF52-EEA6-4037-A750-9404C01984AA}">
      <dgm:prSet custT="1"/>
      <dgm:spPr/>
      <dgm:t>
        <a:bodyPr/>
        <a:lstStyle/>
        <a:p>
          <a:endParaRPr lang="en-US" sz="2000"/>
        </a:p>
      </dgm:t>
    </dgm:pt>
    <dgm:pt modelId="{52E8195D-6678-43F0-A439-14216838C119}">
      <dgm:prSet phldrT="[Text]" phldr="0" custT="1"/>
      <dgm:spPr/>
      <dgm:t>
        <a:bodyPr/>
        <a:lstStyle/>
        <a:p>
          <a:r>
            <a:rPr lang="pt-PT" sz="2000"/>
            <a:t>Output</a:t>
          </a:r>
          <a:endParaRPr lang="en-US" sz="2000" dirty="0"/>
        </a:p>
      </dgm:t>
    </dgm:pt>
    <dgm:pt modelId="{51038502-7C33-4D5C-9BF5-ABEEACBD1DAF}" type="parTrans" cxnId="{57A400D7-2B94-44CE-976F-F1E3A79CB610}">
      <dgm:prSet/>
      <dgm:spPr/>
      <dgm:t>
        <a:bodyPr/>
        <a:lstStyle/>
        <a:p>
          <a:endParaRPr lang="en-US" sz="2000"/>
        </a:p>
      </dgm:t>
    </dgm:pt>
    <dgm:pt modelId="{F8491A89-4FE2-48B8-9364-A0901810562B}" type="sibTrans" cxnId="{57A400D7-2B94-44CE-976F-F1E3A79CB610}">
      <dgm:prSet/>
      <dgm:spPr/>
      <dgm:t>
        <a:bodyPr/>
        <a:lstStyle/>
        <a:p>
          <a:endParaRPr lang="en-US" sz="2000"/>
        </a:p>
      </dgm:t>
    </dgm:pt>
    <dgm:pt modelId="{B6007343-3023-4796-99D1-80F6009B4E98}" type="pres">
      <dgm:prSet presAssocID="{56744D4A-B296-46E5-A2D2-9C8D87C35804}" presName="Name0" presStyleCnt="0">
        <dgm:presLayoutVars>
          <dgm:dir/>
          <dgm:resizeHandles val="exact"/>
        </dgm:presLayoutVars>
      </dgm:prSet>
      <dgm:spPr/>
    </dgm:pt>
    <dgm:pt modelId="{9462A858-518A-4ED6-96FC-F02C96FB24BC}" type="pres">
      <dgm:prSet presAssocID="{72FC8E72-286C-4C94-AC87-DF033138F512}" presName="node" presStyleLbl="node1" presStyleIdx="0" presStyleCnt="4">
        <dgm:presLayoutVars>
          <dgm:bulletEnabled val="1"/>
        </dgm:presLayoutVars>
      </dgm:prSet>
      <dgm:spPr/>
    </dgm:pt>
    <dgm:pt modelId="{3AED6D6A-C76B-4541-A0A0-92E227F3BE77}" type="pres">
      <dgm:prSet presAssocID="{E0B2433D-AE88-484C-A22F-D10273495071}" presName="sibTrans" presStyleLbl="sibTrans2D1" presStyleIdx="0" presStyleCnt="3"/>
      <dgm:spPr/>
    </dgm:pt>
    <dgm:pt modelId="{1ADC88C2-AA41-428A-B396-35E4597DC971}" type="pres">
      <dgm:prSet presAssocID="{E0B2433D-AE88-484C-A22F-D10273495071}" presName="connectorText" presStyleLbl="sibTrans2D1" presStyleIdx="0" presStyleCnt="3"/>
      <dgm:spPr/>
    </dgm:pt>
    <dgm:pt modelId="{5D0463E6-7BA6-4900-BCF5-573DA7C374AD}" type="pres">
      <dgm:prSet presAssocID="{B768F787-B992-45A9-AB59-A6FFF0513FEA}" presName="node" presStyleLbl="node1" presStyleIdx="1" presStyleCnt="4">
        <dgm:presLayoutVars>
          <dgm:bulletEnabled val="1"/>
        </dgm:presLayoutVars>
      </dgm:prSet>
      <dgm:spPr/>
    </dgm:pt>
    <dgm:pt modelId="{6ACD6F6F-4517-4DD7-A4DD-0F885B8325B4}" type="pres">
      <dgm:prSet presAssocID="{AAC7EBEF-C17D-4DC0-993D-D0D366347135}" presName="sibTrans" presStyleLbl="sibTrans2D1" presStyleIdx="1" presStyleCnt="3"/>
      <dgm:spPr/>
    </dgm:pt>
    <dgm:pt modelId="{A4B3FDBC-CEE7-425B-A7E9-5AB20D9C7E59}" type="pres">
      <dgm:prSet presAssocID="{AAC7EBEF-C17D-4DC0-993D-D0D366347135}" presName="connectorText" presStyleLbl="sibTrans2D1" presStyleIdx="1" presStyleCnt="3"/>
      <dgm:spPr/>
    </dgm:pt>
    <dgm:pt modelId="{0318DE3E-A2F7-4937-91E3-3A0CE05EFAC5}" type="pres">
      <dgm:prSet presAssocID="{28E7EB29-EE16-4264-8FD2-E945D95597BD}" presName="node" presStyleLbl="node1" presStyleIdx="2" presStyleCnt="4">
        <dgm:presLayoutVars>
          <dgm:bulletEnabled val="1"/>
        </dgm:presLayoutVars>
      </dgm:prSet>
      <dgm:spPr/>
    </dgm:pt>
    <dgm:pt modelId="{2E78714E-F1EE-4038-90D5-962A3224024C}" type="pres">
      <dgm:prSet presAssocID="{C95A594E-5B99-4C10-A9EF-2D34DD3E8E35}" presName="sibTrans" presStyleLbl="sibTrans2D1" presStyleIdx="2" presStyleCnt="3"/>
      <dgm:spPr/>
    </dgm:pt>
    <dgm:pt modelId="{1AE334AB-A6C5-475D-A0A6-0BD6978DAE53}" type="pres">
      <dgm:prSet presAssocID="{C95A594E-5B99-4C10-A9EF-2D34DD3E8E35}" presName="connectorText" presStyleLbl="sibTrans2D1" presStyleIdx="2" presStyleCnt="3"/>
      <dgm:spPr/>
    </dgm:pt>
    <dgm:pt modelId="{0FA6D416-1EA9-42A2-B324-3B3BE8C6F9F0}" type="pres">
      <dgm:prSet presAssocID="{52E8195D-6678-43F0-A439-14216838C119}" presName="node" presStyleLbl="node1" presStyleIdx="3" presStyleCnt="4" custLinFactNeighborX="11115" custLinFactNeighborY="27273">
        <dgm:presLayoutVars>
          <dgm:bulletEnabled val="1"/>
        </dgm:presLayoutVars>
      </dgm:prSet>
      <dgm:spPr/>
    </dgm:pt>
  </dgm:ptLst>
  <dgm:cxnLst>
    <dgm:cxn modelId="{B4010E02-D19D-4A69-97A4-0C8451455989}" type="presOf" srcId="{E0B2433D-AE88-484C-A22F-D10273495071}" destId="{3AED6D6A-C76B-4541-A0A0-92E227F3BE77}" srcOrd="0" destOrd="0" presId="urn:microsoft.com/office/officeart/2005/8/layout/process1"/>
    <dgm:cxn modelId="{D952F208-A1E8-4C05-BBBE-D8C2476DEA47}" type="presOf" srcId="{AAC7EBEF-C17D-4DC0-993D-D0D366347135}" destId="{6ACD6F6F-4517-4DD7-A4DD-0F885B8325B4}" srcOrd="0" destOrd="0" presId="urn:microsoft.com/office/officeart/2005/8/layout/process1"/>
    <dgm:cxn modelId="{24AFB52C-C1C1-466B-8BDD-D0FFF549309E}" srcId="{56744D4A-B296-46E5-A2D2-9C8D87C35804}" destId="{72FC8E72-286C-4C94-AC87-DF033138F512}" srcOrd="0" destOrd="0" parTransId="{316C7C9E-ADBD-4D55-AE42-2F8413A7C1C8}" sibTransId="{E0B2433D-AE88-484C-A22F-D10273495071}"/>
    <dgm:cxn modelId="{055B776B-0779-4920-B79C-C305402C3F52}" type="presOf" srcId="{C95A594E-5B99-4C10-A9EF-2D34DD3E8E35}" destId="{1AE334AB-A6C5-475D-A0A6-0BD6978DAE53}" srcOrd="1" destOrd="0" presId="urn:microsoft.com/office/officeart/2005/8/layout/process1"/>
    <dgm:cxn modelId="{D9B5DF52-EEA6-4037-A750-9404C01984AA}" srcId="{56744D4A-B296-46E5-A2D2-9C8D87C35804}" destId="{28E7EB29-EE16-4264-8FD2-E945D95597BD}" srcOrd="2" destOrd="0" parTransId="{EB0BCE2D-28FE-47B1-9EA8-9FC3AB00D3D2}" sibTransId="{C95A594E-5B99-4C10-A9EF-2D34DD3E8E35}"/>
    <dgm:cxn modelId="{85A17790-5898-43BC-A160-A589C9248EB1}" type="presOf" srcId="{C95A594E-5B99-4C10-A9EF-2D34DD3E8E35}" destId="{2E78714E-F1EE-4038-90D5-962A3224024C}" srcOrd="0" destOrd="0" presId="urn:microsoft.com/office/officeart/2005/8/layout/process1"/>
    <dgm:cxn modelId="{FB1C03A1-4320-4762-B7D6-95E51B591BB1}" type="presOf" srcId="{56744D4A-B296-46E5-A2D2-9C8D87C35804}" destId="{B6007343-3023-4796-99D1-80F6009B4E98}" srcOrd="0" destOrd="0" presId="urn:microsoft.com/office/officeart/2005/8/layout/process1"/>
    <dgm:cxn modelId="{56BEADA2-0A35-4859-8AEF-979D41A188C1}" type="presOf" srcId="{28E7EB29-EE16-4264-8FD2-E945D95597BD}" destId="{0318DE3E-A2F7-4937-91E3-3A0CE05EFAC5}" srcOrd="0" destOrd="0" presId="urn:microsoft.com/office/officeart/2005/8/layout/process1"/>
    <dgm:cxn modelId="{7451C2B5-D7D5-4AB2-ADE9-0DACB91C63EB}" srcId="{56744D4A-B296-46E5-A2D2-9C8D87C35804}" destId="{B768F787-B992-45A9-AB59-A6FFF0513FEA}" srcOrd="1" destOrd="0" parTransId="{6EE8B928-CC35-48BD-A2C7-CF363C5A960A}" sibTransId="{AAC7EBEF-C17D-4DC0-993D-D0D366347135}"/>
    <dgm:cxn modelId="{08806CBE-7288-4C5C-ABAF-5BC1395257A9}" type="presOf" srcId="{52E8195D-6678-43F0-A439-14216838C119}" destId="{0FA6D416-1EA9-42A2-B324-3B3BE8C6F9F0}" srcOrd="0" destOrd="0" presId="urn:microsoft.com/office/officeart/2005/8/layout/process1"/>
    <dgm:cxn modelId="{57A400D7-2B94-44CE-976F-F1E3A79CB610}" srcId="{56744D4A-B296-46E5-A2D2-9C8D87C35804}" destId="{52E8195D-6678-43F0-A439-14216838C119}" srcOrd="3" destOrd="0" parTransId="{51038502-7C33-4D5C-9BF5-ABEEACBD1DAF}" sibTransId="{F8491A89-4FE2-48B8-9364-A0901810562B}"/>
    <dgm:cxn modelId="{AA1CC1DD-95BA-4D1F-AFDB-F7E29AB5EC0C}" type="presOf" srcId="{E0B2433D-AE88-484C-A22F-D10273495071}" destId="{1ADC88C2-AA41-428A-B396-35E4597DC971}" srcOrd="1" destOrd="0" presId="urn:microsoft.com/office/officeart/2005/8/layout/process1"/>
    <dgm:cxn modelId="{D9E66FFA-D076-4C04-866D-E8D0DFCB01B2}" type="presOf" srcId="{B768F787-B992-45A9-AB59-A6FFF0513FEA}" destId="{5D0463E6-7BA6-4900-BCF5-573DA7C374AD}" srcOrd="0" destOrd="0" presId="urn:microsoft.com/office/officeart/2005/8/layout/process1"/>
    <dgm:cxn modelId="{6D392BFE-F4AD-4426-9811-03B28CE94038}" type="presOf" srcId="{AAC7EBEF-C17D-4DC0-993D-D0D366347135}" destId="{A4B3FDBC-CEE7-425B-A7E9-5AB20D9C7E59}" srcOrd="1" destOrd="0" presId="urn:microsoft.com/office/officeart/2005/8/layout/process1"/>
    <dgm:cxn modelId="{9ABE53FF-2805-40FA-80CE-EE533703CC0C}" type="presOf" srcId="{72FC8E72-286C-4C94-AC87-DF033138F512}" destId="{9462A858-518A-4ED6-96FC-F02C96FB24BC}" srcOrd="0" destOrd="0" presId="urn:microsoft.com/office/officeart/2005/8/layout/process1"/>
    <dgm:cxn modelId="{FD17C008-4526-457F-9D8B-3970BEBC1CFA}" type="presParOf" srcId="{B6007343-3023-4796-99D1-80F6009B4E98}" destId="{9462A858-518A-4ED6-96FC-F02C96FB24BC}" srcOrd="0" destOrd="0" presId="urn:microsoft.com/office/officeart/2005/8/layout/process1"/>
    <dgm:cxn modelId="{8F0536DC-D1F2-4407-B630-DD37BA374AB3}" type="presParOf" srcId="{B6007343-3023-4796-99D1-80F6009B4E98}" destId="{3AED6D6A-C76B-4541-A0A0-92E227F3BE77}" srcOrd="1" destOrd="0" presId="urn:microsoft.com/office/officeart/2005/8/layout/process1"/>
    <dgm:cxn modelId="{211304C1-15F6-42AE-B83E-46F49A5D6508}" type="presParOf" srcId="{3AED6D6A-C76B-4541-A0A0-92E227F3BE77}" destId="{1ADC88C2-AA41-428A-B396-35E4597DC971}" srcOrd="0" destOrd="0" presId="urn:microsoft.com/office/officeart/2005/8/layout/process1"/>
    <dgm:cxn modelId="{972915AA-F19D-4BF6-BCA0-589B738A69FD}" type="presParOf" srcId="{B6007343-3023-4796-99D1-80F6009B4E98}" destId="{5D0463E6-7BA6-4900-BCF5-573DA7C374AD}" srcOrd="2" destOrd="0" presId="urn:microsoft.com/office/officeart/2005/8/layout/process1"/>
    <dgm:cxn modelId="{7EA1C83E-B2A0-4E00-A77F-61A4D02E530E}" type="presParOf" srcId="{B6007343-3023-4796-99D1-80F6009B4E98}" destId="{6ACD6F6F-4517-4DD7-A4DD-0F885B8325B4}" srcOrd="3" destOrd="0" presId="urn:microsoft.com/office/officeart/2005/8/layout/process1"/>
    <dgm:cxn modelId="{1C1532AD-81E2-4DD8-BE40-03CDEAA9588E}" type="presParOf" srcId="{6ACD6F6F-4517-4DD7-A4DD-0F885B8325B4}" destId="{A4B3FDBC-CEE7-425B-A7E9-5AB20D9C7E59}" srcOrd="0" destOrd="0" presId="urn:microsoft.com/office/officeart/2005/8/layout/process1"/>
    <dgm:cxn modelId="{C97B9B11-6180-49A6-974B-614851B5D188}" type="presParOf" srcId="{B6007343-3023-4796-99D1-80F6009B4E98}" destId="{0318DE3E-A2F7-4937-91E3-3A0CE05EFAC5}" srcOrd="4" destOrd="0" presId="urn:microsoft.com/office/officeart/2005/8/layout/process1"/>
    <dgm:cxn modelId="{9D88B861-7F2F-484C-9B02-F4F60ABA3EFD}" type="presParOf" srcId="{B6007343-3023-4796-99D1-80F6009B4E98}" destId="{2E78714E-F1EE-4038-90D5-962A3224024C}" srcOrd="5" destOrd="0" presId="urn:microsoft.com/office/officeart/2005/8/layout/process1"/>
    <dgm:cxn modelId="{0CA2C21B-15AB-49C8-A064-1399CCFAAAFF}" type="presParOf" srcId="{2E78714E-F1EE-4038-90D5-962A3224024C}" destId="{1AE334AB-A6C5-475D-A0A6-0BD6978DAE53}" srcOrd="0" destOrd="0" presId="urn:microsoft.com/office/officeart/2005/8/layout/process1"/>
    <dgm:cxn modelId="{216A6658-C57A-436D-9147-A7E866284796}" type="presParOf" srcId="{B6007343-3023-4796-99D1-80F6009B4E98}" destId="{0FA6D416-1EA9-42A2-B324-3B3BE8C6F9F0}"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A7B55-8B31-4FC6-A927-E4C21EF4043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2D4F417-98CB-49BB-A7C6-36B982C2E2A6}">
      <dgm:prSet phldrT="[Text]" phldr="0"/>
      <dgm:spPr/>
      <dgm:t>
        <a:bodyPr/>
        <a:lstStyle/>
        <a:p>
          <a:r>
            <a:rPr lang="en-US" b="1" u="sng" dirty="0"/>
            <a:t>Open 1</a:t>
          </a:r>
        </a:p>
      </dgm:t>
    </dgm:pt>
    <dgm:pt modelId="{C5CFA143-687D-450A-832C-5F5DD95C6629}" type="parTrans" cxnId="{4587C4BC-F5A8-4979-B4D2-8AB2A2BCF5DE}">
      <dgm:prSet/>
      <dgm:spPr/>
      <dgm:t>
        <a:bodyPr/>
        <a:lstStyle/>
        <a:p>
          <a:endParaRPr lang="en-US"/>
        </a:p>
      </dgm:t>
    </dgm:pt>
    <dgm:pt modelId="{F4E0D476-7AC5-4982-8052-AF50C9BEC590}" type="sibTrans" cxnId="{4587C4BC-F5A8-4979-B4D2-8AB2A2BCF5DE}">
      <dgm:prSet/>
      <dgm:spPr/>
      <dgm:t>
        <a:bodyPr/>
        <a:lstStyle/>
        <a:p>
          <a:endParaRPr lang="en-US"/>
        </a:p>
      </dgm:t>
    </dgm:pt>
    <dgm:pt modelId="{946595E8-9398-4FE5-839A-97058150FEA5}">
      <dgm:prSet phldrT="[Text]" phldr="0"/>
      <dgm:spPr/>
      <dgm:t>
        <a:bodyPr/>
        <a:lstStyle/>
        <a:p>
          <a:r>
            <a:rPr lang="en-US" b="1" u="sng" dirty="0"/>
            <a:t>Open 2</a:t>
          </a:r>
        </a:p>
      </dgm:t>
    </dgm:pt>
    <dgm:pt modelId="{10E4B311-0D00-4EC0-B545-D21DBCFD0CBF}" type="parTrans" cxnId="{639901CF-5608-46CC-A5BB-4F00CB9DD2AF}">
      <dgm:prSet/>
      <dgm:spPr/>
      <dgm:t>
        <a:bodyPr/>
        <a:lstStyle/>
        <a:p>
          <a:endParaRPr lang="en-US"/>
        </a:p>
      </dgm:t>
    </dgm:pt>
    <dgm:pt modelId="{69407DFB-2FBE-48DB-9ACF-13FCC07C1F9C}" type="sibTrans" cxnId="{639901CF-5608-46CC-A5BB-4F00CB9DD2AF}">
      <dgm:prSet/>
      <dgm:spPr/>
      <dgm:t>
        <a:bodyPr/>
        <a:lstStyle/>
        <a:p>
          <a:endParaRPr lang="en-US"/>
        </a:p>
      </dgm:t>
    </dgm:pt>
    <dgm:pt modelId="{BB1A6BFF-49A5-4BC9-9F87-0DFAF1D6854C}">
      <dgm:prSet phldrT="[Text]" phldr="0"/>
      <dgm:spPr/>
      <dgm:t>
        <a:bodyPr/>
        <a:lstStyle/>
        <a:p>
          <a:r>
            <a:rPr lang="en-US" dirty="0"/>
            <a:t>Open 1 plus…</a:t>
          </a:r>
        </a:p>
      </dgm:t>
    </dgm:pt>
    <dgm:pt modelId="{61BDBA6C-F7BD-433C-AB35-554B6CFD1BB3}" type="parTrans" cxnId="{D62E7911-7A79-47DD-9778-A9E9690626D1}">
      <dgm:prSet/>
      <dgm:spPr/>
      <dgm:t>
        <a:bodyPr/>
        <a:lstStyle/>
        <a:p>
          <a:endParaRPr lang="en-US"/>
        </a:p>
      </dgm:t>
    </dgm:pt>
    <dgm:pt modelId="{44F288B4-26E2-4F97-A895-36979CF6E9E2}" type="sibTrans" cxnId="{D62E7911-7A79-47DD-9778-A9E9690626D1}">
      <dgm:prSet/>
      <dgm:spPr/>
      <dgm:t>
        <a:bodyPr/>
        <a:lstStyle/>
        <a:p>
          <a:endParaRPr lang="en-US"/>
        </a:p>
      </dgm:t>
    </dgm:pt>
    <dgm:pt modelId="{E5856465-95EE-45AD-80AD-332D229AA479}">
      <dgm:prSet phldrT="[Text]" phldr="0"/>
      <dgm:spPr/>
      <dgm:t>
        <a:bodyPr/>
        <a:lstStyle/>
        <a:p>
          <a:r>
            <a:rPr lang="en-US" dirty="0"/>
            <a:t>Exports and imports endogenized</a:t>
          </a:r>
        </a:p>
      </dgm:t>
    </dgm:pt>
    <dgm:pt modelId="{756AFA55-F8B9-4F34-8C35-6DAE0545285D}" type="parTrans" cxnId="{FD40BA8B-173F-4CD4-BBA4-C116A5A1F327}">
      <dgm:prSet/>
      <dgm:spPr/>
      <dgm:t>
        <a:bodyPr/>
        <a:lstStyle/>
        <a:p>
          <a:endParaRPr lang="en-US"/>
        </a:p>
      </dgm:t>
    </dgm:pt>
    <dgm:pt modelId="{F3FA0F35-F8F0-468C-9F95-3D04FD635CEA}" type="sibTrans" cxnId="{FD40BA8B-173F-4CD4-BBA4-C116A5A1F327}">
      <dgm:prSet/>
      <dgm:spPr/>
      <dgm:t>
        <a:bodyPr/>
        <a:lstStyle/>
        <a:p>
          <a:endParaRPr lang="en-US"/>
        </a:p>
      </dgm:t>
    </dgm:pt>
    <dgm:pt modelId="{3BC3C078-F455-4EDF-AB96-3E90EEC35593}">
      <dgm:prSet phldrT="[Text]" phldr="0"/>
      <dgm:spPr/>
      <dgm:t>
        <a:bodyPr/>
        <a:lstStyle/>
        <a:p>
          <a:r>
            <a:rPr lang="en-US" b="1" u="sng" dirty="0"/>
            <a:t>Closed 1</a:t>
          </a:r>
        </a:p>
      </dgm:t>
    </dgm:pt>
    <dgm:pt modelId="{25782AF8-FCF2-4145-BB03-36A6E394E1EF}" type="parTrans" cxnId="{B06667B8-83A7-43F8-BE77-EC0C86504577}">
      <dgm:prSet/>
      <dgm:spPr/>
      <dgm:t>
        <a:bodyPr/>
        <a:lstStyle/>
        <a:p>
          <a:endParaRPr lang="en-US"/>
        </a:p>
      </dgm:t>
    </dgm:pt>
    <dgm:pt modelId="{89F9368F-6D09-4709-8375-737FD046B984}" type="sibTrans" cxnId="{B06667B8-83A7-43F8-BE77-EC0C86504577}">
      <dgm:prSet/>
      <dgm:spPr/>
      <dgm:t>
        <a:bodyPr/>
        <a:lstStyle/>
        <a:p>
          <a:endParaRPr lang="en-US"/>
        </a:p>
      </dgm:t>
    </dgm:pt>
    <dgm:pt modelId="{57BE43D7-010E-41ED-83B4-46F86ED1F3CC}">
      <dgm:prSet phldrT="[Text]" phldr="0"/>
      <dgm:spPr/>
      <dgm:t>
        <a:bodyPr/>
        <a:lstStyle/>
        <a:p>
          <a:r>
            <a:rPr lang="en-US" dirty="0"/>
            <a:t>Open 2 plus…</a:t>
          </a:r>
        </a:p>
      </dgm:t>
    </dgm:pt>
    <dgm:pt modelId="{24D6AC35-1E8A-42F3-A5DB-43A77FF6573F}" type="parTrans" cxnId="{AE9175F9-78A4-4045-AB6A-2CFDB6C62303}">
      <dgm:prSet/>
      <dgm:spPr/>
      <dgm:t>
        <a:bodyPr/>
        <a:lstStyle/>
        <a:p>
          <a:endParaRPr lang="en-US"/>
        </a:p>
      </dgm:t>
    </dgm:pt>
    <dgm:pt modelId="{38975C64-E8AA-4536-A8B6-2C2918036B08}" type="sibTrans" cxnId="{AE9175F9-78A4-4045-AB6A-2CFDB6C62303}">
      <dgm:prSet/>
      <dgm:spPr/>
      <dgm:t>
        <a:bodyPr/>
        <a:lstStyle/>
        <a:p>
          <a:endParaRPr lang="en-US"/>
        </a:p>
      </dgm:t>
    </dgm:pt>
    <dgm:pt modelId="{74812591-0DFB-4D38-91F0-55BC5DAC0063}">
      <dgm:prSet phldrT="[Text]" phldr="0"/>
      <dgm:spPr/>
      <dgm:t>
        <a:bodyPr/>
        <a:lstStyle/>
        <a:p>
          <a:r>
            <a:rPr lang="en-US" dirty="0"/>
            <a:t>Closed to HH consumption</a:t>
          </a:r>
        </a:p>
      </dgm:t>
    </dgm:pt>
    <dgm:pt modelId="{03D7C572-E494-40F2-A510-670FF71B744B}" type="parTrans" cxnId="{71E1155C-87E0-4CB6-98E9-BA184FF358E2}">
      <dgm:prSet/>
      <dgm:spPr/>
      <dgm:t>
        <a:bodyPr/>
        <a:lstStyle/>
        <a:p>
          <a:endParaRPr lang="en-US"/>
        </a:p>
      </dgm:t>
    </dgm:pt>
    <dgm:pt modelId="{DA1B2556-8F8B-4298-A307-81C3C05ACD23}" type="sibTrans" cxnId="{71E1155C-87E0-4CB6-98E9-BA184FF358E2}">
      <dgm:prSet/>
      <dgm:spPr/>
      <dgm:t>
        <a:bodyPr/>
        <a:lstStyle/>
        <a:p>
          <a:endParaRPr lang="en-US"/>
        </a:p>
      </dgm:t>
    </dgm:pt>
    <dgm:pt modelId="{F3B909F6-9474-41AB-9F80-440BEAAEB30F}">
      <dgm:prSet phldrT="[Text]" phldr="0"/>
      <dgm:spPr/>
      <dgm:t>
        <a:bodyPr/>
        <a:lstStyle/>
        <a:p>
          <a:r>
            <a:rPr lang="en-US" dirty="0"/>
            <a:t>Only national industries in the endogenous part</a:t>
          </a:r>
        </a:p>
      </dgm:t>
    </dgm:pt>
    <dgm:pt modelId="{BE2F9EA8-A696-4E5D-AF1E-B01E0D2ADD66}" type="parTrans" cxnId="{64918B0A-A445-42A7-AE78-81C0AAC66A65}">
      <dgm:prSet/>
      <dgm:spPr/>
      <dgm:t>
        <a:bodyPr/>
        <a:lstStyle/>
        <a:p>
          <a:endParaRPr lang="en-US"/>
        </a:p>
      </dgm:t>
    </dgm:pt>
    <dgm:pt modelId="{E2CD3731-59FF-4CF7-B86B-18C598E75239}" type="sibTrans" cxnId="{64918B0A-A445-42A7-AE78-81C0AAC66A65}">
      <dgm:prSet/>
      <dgm:spPr/>
      <dgm:t>
        <a:bodyPr/>
        <a:lstStyle/>
        <a:p>
          <a:endParaRPr lang="en-US"/>
        </a:p>
      </dgm:t>
    </dgm:pt>
    <dgm:pt modelId="{AEB4EA85-5C9F-4FEB-B832-4FFBED26EF6E}">
      <dgm:prSet phldrT="[Text]" phldr="0"/>
      <dgm:spPr/>
      <dgm:t>
        <a:bodyPr/>
        <a:lstStyle/>
        <a:p>
          <a:r>
            <a:rPr lang="en-US" dirty="0"/>
            <a:t>Single national model</a:t>
          </a:r>
        </a:p>
      </dgm:t>
    </dgm:pt>
    <dgm:pt modelId="{944B0186-934B-4BD7-804E-BEBD00B5453D}" type="parTrans" cxnId="{FF6D7465-9DB8-4770-B568-322B08D47671}">
      <dgm:prSet/>
      <dgm:spPr/>
      <dgm:t>
        <a:bodyPr/>
        <a:lstStyle/>
        <a:p>
          <a:endParaRPr lang="en-US"/>
        </a:p>
      </dgm:t>
    </dgm:pt>
    <dgm:pt modelId="{97DC1566-DD9A-46A7-BFF1-A6E8465F5974}" type="sibTrans" cxnId="{FF6D7465-9DB8-4770-B568-322B08D47671}">
      <dgm:prSet/>
      <dgm:spPr/>
      <dgm:t>
        <a:bodyPr/>
        <a:lstStyle/>
        <a:p>
          <a:endParaRPr lang="en-US"/>
        </a:p>
      </dgm:t>
    </dgm:pt>
    <dgm:pt modelId="{F0453FCE-F0ED-4FB5-AD95-D01302688ED8}">
      <dgm:prSet phldrT="[Text]" phldr="0"/>
      <dgm:spPr/>
      <dgm:t>
        <a:bodyPr/>
        <a:lstStyle/>
        <a:p>
          <a:r>
            <a:rPr lang="en-US" dirty="0"/>
            <a:t>Multi-country model</a:t>
          </a:r>
        </a:p>
      </dgm:t>
    </dgm:pt>
    <dgm:pt modelId="{EA579C51-A827-4E83-B13E-02C6ACDAF85B}" type="parTrans" cxnId="{41F20340-B1E3-4226-BE35-676DAED8F135}">
      <dgm:prSet/>
      <dgm:spPr/>
      <dgm:t>
        <a:bodyPr/>
        <a:lstStyle/>
        <a:p>
          <a:endParaRPr lang="en-US"/>
        </a:p>
      </dgm:t>
    </dgm:pt>
    <dgm:pt modelId="{E27B1DDB-B164-448B-B128-40016840AA6D}" type="sibTrans" cxnId="{41F20340-B1E3-4226-BE35-676DAED8F135}">
      <dgm:prSet/>
      <dgm:spPr/>
      <dgm:t>
        <a:bodyPr/>
        <a:lstStyle/>
        <a:p>
          <a:endParaRPr lang="en-US"/>
        </a:p>
      </dgm:t>
    </dgm:pt>
    <dgm:pt modelId="{E4EF0A42-F026-43F8-80AD-0F177263A8D9}">
      <dgm:prSet phldrT="[Text]" phldr="0"/>
      <dgm:spPr/>
      <dgm:t>
        <a:bodyPr/>
        <a:lstStyle/>
        <a:p>
          <a:r>
            <a:rPr lang="en-US" dirty="0"/>
            <a:t>Increase in wages generates an impact in consumption</a:t>
          </a:r>
        </a:p>
      </dgm:t>
    </dgm:pt>
    <dgm:pt modelId="{393A6FF0-525E-40A9-9DB4-290D7DC20A22}" type="parTrans" cxnId="{1CB7AB36-4DDF-4BF6-B95E-D70308C16FDD}">
      <dgm:prSet/>
      <dgm:spPr/>
      <dgm:t>
        <a:bodyPr/>
        <a:lstStyle/>
        <a:p>
          <a:endParaRPr lang="en-US"/>
        </a:p>
      </dgm:t>
    </dgm:pt>
    <dgm:pt modelId="{53C7CBA6-00E5-455F-BED0-9930EEBA9445}" type="sibTrans" cxnId="{1CB7AB36-4DDF-4BF6-B95E-D70308C16FDD}">
      <dgm:prSet/>
      <dgm:spPr/>
      <dgm:t>
        <a:bodyPr/>
        <a:lstStyle/>
        <a:p>
          <a:endParaRPr lang="en-US"/>
        </a:p>
      </dgm:t>
    </dgm:pt>
    <dgm:pt modelId="{3FA366AE-6CC6-4057-82DB-5884CE7EA6E5}">
      <dgm:prSet/>
      <dgm:spPr/>
      <dgm:t>
        <a:bodyPr/>
        <a:lstStyle/>
        <a:p>
          <a:r>
            <a:rPr lang="en-US" b="1" u="sng" dirty="0"/>
            <a:t>Close 2</a:t>
          </a:r>
          <a:endParaRPr lang="en-US" dirty="0"/>
        </a:p>
      </dgm:t>
    </dgm:pt>
    <dgm:pt modelId="{89F7E3A5-C150-4EF4-9C90-E57E0EC59679}" type="parTrans" cxnId="{C6C578A2-321F-4E39-8070-0EB3916C16BF}">
      <dgm:prSet/>
      <dgm:spPr/>
      <dgm:t>
        <a:bodyPr/>
        <a:lstStyle/>
        <a:p>
          <a:endParaRPr lang="en-US"/>
        </a:p>
      </dgm:t>
    </dgm:pt>
    <dgm:pt modelId="{1BB4B19D-F06A-4150-985B-EFC54A46A4B9}" type="sibTrans" cxnId="{C6C578A2-321F-4E39-8070-0EB3916C16BF}">
      <dgm:prSet/>
      <dgm:spPr/>
      <dgm:t>
        <a:bodyPr/>
        <a:lstStyle/>
        <a:p>
          <a:endParaRPr lang="en-US"/>
        </a:p>
      </dgm:t>
    </dgm:pt>
    <dgm:pt modelId="{00DE5E9C-8E0F-4509-8B38-3AFCC6C4FEEB}">
      <dgm:prSet/>
      <dgm:spPr/>
      <dgm:t>
        <a:bodyPr/>
        <a:lstStyle/>
        <a:p>
          <a:r>
            <a:rPr lang="en-US" dirty="0"/>
            <a:t>Close 1 plus…</a:t>
          </a:r>
        </a:p>
      </dgm:t>
    </dgm:pt>
    <dgm:pt modelId="{C1025C81-9DE6-4039-9E48-6D874EA49E7D}" type="parTrans" cxnId="{A2153CE3-2938-4E30-AA68-9AC523AC2B76}">
      <dgm:prSet/>
      <dgm:spPr/>
      <dgm:t>
        <a:bodyPr/>
        <a:lstStyle/>
        <a:p>
          <a:endParaRPr lang="en-US"/>
        </a:p>
      </dgm:t>
    </dgm:pt>
    <dgm:pt modelId="{9C1AB637-E0EB-4E39-A036-BAD9CA75F78A}" type="sibTrans" cxnId="{A2153CE3-2938-4E30-AA68-9AC523AC2B76}">
      <dgm:prSet/>
      <dgm:spPr/>
      <dgm:t>
        <a:bodyPr/>
        <a:lstStyle/>
        <a:p>
          <a:endParaRPr lang="en-US"/>
        </a:p>
      </dgm:t>
    </dgm:pt>
    <dgm:pt modelId="{FE90A8C4-7B2E-44B0-AA5A-6A509AB08384}">
      <dgm:prSet phldrT="[Text]" phldr="0"/>
      <dgm:spPr/>
      <dgm:t>
        <a:bodyPr/>
        <a:lstStyle/>
        <a:p>
          <a:endParaRPr lang="en-US" dirty="0"/>
        </a:p>
      </dgm:t>
    </dgm:pt>
    <dgm:pt modelId="{6BEEB46E-AE4F-4345-8C77-371A7EBFD39C}" type="parTrans" cxnId="{37D715C7-8119-4A28-A1D5-CA7EE0A5788E}">
      <dgm:prSet/>
      <dgm:spPr/>
      <dgm:t>
        <a:bodyPr/>
        <a:lstStyle/>
        <a:p>
          <a:endParaRPr lang="en-US"/>
        </a:p>
      </dgm:t>
    </dgm:pt>
    <dgm:pt modelId="{8BCF8257-1731-4A8F-AA9D-2F3D435B19C3}" type="sibTrans" cxnId="{37D715C7-8119-4A28-A1D5-CA7EE0A5788E}">
      <dgm:prSet/>
      <dgm:spPr/>
      <dgm:t>
        <a:bodyPr/>
        <a:lstStyle/>
        <a:p>
          <a:endParaRPr lang="en-US"/>
        </a:p>
      </dgm:t>
    </dgm:pt>
    <dgm:pt modelId="{A89FFDFB-DBB3-4BE3-B725-C89D63008C0A}">
      <dgm:prSet phldrT="[Text]" phldr="0"/>
      <dgm:spPr/>
      <dgm:t>
        <a:bodyPr/>
        <a:lstStyle/>
        <a:p>
          <a:endParaRPr lang="en-US" dirty="0"/>
        </a:p>
      </dgm:t>
    </dgm:pt>
    <dgm:pt modelId="{B86AF5F3-B09D-4277-8318-8EC6EE268293}" type="parTrans" cxnId="{9D3DD646-30C4-4B6A-A251-7C7D8BB87313}">
      <dgm:prSet/>
      <dgm:spPr/>
      <dgm:t>
        <a:bodyPr/>
        <a:lstStyle/>
        <a:p>
          <a:endParaRPr lang="en-US"/>
        </a:p>
      </dgm:t>
    </dgm:pt>
    <dgm:pt modelId="{AE34409D-E15C-4247-91BB-EA071AC58250}" type="sibTrans" cxnId="{9D3DD646-30C4-4B6A-A251-7C7D8BB87313}">
      <dgm:prSet/>
      <dgm:spPr/>
      <dgm:t>
        <a:bodyPr/>
        <a:lstStyle/>
        <a:p>
          <a:endParaRPr lang="en-US"/>
        </a:p>
      </dgm:t>
    </dgm:pt>
    <dgm:pt modelId="{4BB4FD25-131F-4C56-BBA2-3E17648C2527}">
      <dgm:prSet phldrT="[Text]" phldr="0"/>
      <dgm:spPr/>
      <dgm:t>
        <a:bodyPr/>
        <a:lstStyle/>
        <a:p>
          <a:endParaRPr lang="en-US" dirty="0"/>
        </a:p>
      </dgm:t>
    </dgm:pt>
    <dgm:pt modelId="{1BAA0649-880B-4418-A9BF-AA5A4D2BF331}" type="parTrans" cxnId="{0E078A38-129F-4225-8AFB-DEC4B4C74C57}">
      <dgm:prSet/>
      <dgm:spPr/>
      <dgm:t>
        <a:bodyPr/>
        <a:lstStyle/>
        <a:p>
          <a:endParaRPr lang="en-US"/>
        </a:p>
      </dgm:t>
    </dgm:pt>
    <dgm:pt modelId="{7A3D1D86-4F37-464B-8C97-279F4B555FC4}" type="sibTrans" cxnId="{0E078A38-129F-4225-8AFB-DEC4B4C74C57}">
      <dgm:prSet/>
      <dgm:spPr/>
      <dgm:t>
        <a:bodyPr/>
        <a:lstStyle/>
        <a:p>
          <a:endParaRPr lang="en-US"/>
        </a:p>
      </dgm:t>
    </dgm:pt>
    <dgm:pt modelId="{F87D942D-B909-4789-8F8E-967781B01F8B}">
      <dgm:prSet phldrT="[Text]" phldr="0"/>
      <dgm:spPr/>
      <dgm:t>
        <a:bodyPr/>
        <a:lstStyle/>
        <a:p>
          <a:endParaRPr lang="en-US" dirty="0"/>
        </a:p>
      </dgm:t>
    </dgm:pt>
    <dgm:pt modelId="{9CFBD280-9BC5-47B0-AD11-B887B1C23605}" type="parTrans" cxnId="{C00FDD20-96F3-4D38-B550-84119642775B}">
      <dgm:prSet/>
      <dgm:spPr/>
      <dgm:t>
        <a:bodyPr/>
        <a:lstStyle/>
        <a:p>
          <a:endParaRPr lang="en-US"/>
        </a:p>
      </dgm:t>
    </dgm:pt>
    <dgm:pt modelId="{0700DC55-ADEF-4C0F-8AAE-7B65A2A28F80}" type="sibTrans" cxnId="{C00FDD20-96F3-4D38-B550-84119642775B}">
      <dgm:prSet/>
      <dgm:spPr/>
      <dgm:t>
        <a:bodyPr/>
        <a:lstStyle/>
        <a:p>
          <a:endParaRPr lang="en-US"/>
        </a:p>
      </dgm:t>
    </dgm:pt>
    <dgm:pt modelId="{CE815032-1180-4E08-AD4D-B2AC53DA6AC3}">
      <dgm:prSet phldrT="[Text]" phldr="0"/>
      <dgm:spPr/>
      <dgm:t>
        <a:bodyPr/>
        <a:lstStyle/>
        <a:p>
          <a:endParaRPr lang="en-US" dirty="0"/>
        </a:p>
      </dgm:t>
    </dgm:pt>
    <dgm:pt modelId="{C654B13C-5415-4F7B-8745-C4E7C87D675E}" type="parTrans" cxnId="{389434EB-6016-4A9A-8316-6D0129413419}">
      <dgm:prSet/>
      <dgm:spPr/>
      <dgm:t>
        <a:bodyPr/>
        <a:lstStyle/>
        <a:p>
          <a:endParaRPr lang="en-US"/>
        </a:p>
      </dgm:t>
    </dgm:pt>
    <dgm:pt modelId="{A22132F6-CBC3-4454-B31F-948011D7AC8E}" type="sibTrans" cxnId="{389434EB-6016-4A9A-8316-6D0129413419}">
      <dgm:prSet/>
      <dgm:spPr/>
      <dgm:t>
        <a:bodyPr/>
        <a:lstStyle/>
        <a:p>
          <a:endParaRPr lang="en-US"/>
        </a:p>
      </dgm:t>
    </dgm:pt>
    <dgm:pt modelId="{F93A5B42-EE19-48CF-9DB3-143CB1E32CAB}">
      <dgm:prSet/>
      <dgm:spPr/>
      <dgm:t>
        <a:bodyPr/>
        <a:lstStyle/>
        <a:p>
          <a:endParaRPr lang="en-US" dirty="0"/>
        </a:p>
      </dgm:t>
    </dgm:pt>
    <dgm:pt modelId="{874556CD-AA0F-4262-91C7-8D5898727F85}" type="parTrans" cxnId="{E11DB824-1B68-47DC-9E07-228E653B2508}">
      <dgm:prSet/>
      <dgm:spPr/>
      <dgm:t>
        <a:bodyPr/>
        <a:lstStyle/>
        <a:p>
          <a:endParaRPr lang="en-US"/>
        </a:p>
      </dgm:t>
    </dgm:pt>
    <dgm:pt modelId="{4940E50A-CB00-4C65-B4CA-E091462B2700}" type="sibTrans" cxnId="{E11DB824-1B68-47DC-9E07-228E653B2508}">
      <dgm:prSet/>
      <dgm:spPr/>
      <dgm:t>
        <a:bodyPr/>
        <a:lstStyle/>
        <a:p>
          <a:endParaRPr lang="en-US"/>
        </a:p>
      </dgm:t>
    </dgm:pt>
    <dgm:pt modelId="{391BEDE0-AEA0-4071-AFCB-82A1920A6D65}">
      <dgm:prSet/>
      <dgm:spPr/>
      <dgm:t>
        <a:bodyPr/>
        <a:lstStyle/>
        <a:p>
          <a:r>
            <a:rPr lang="en-US" dirty="0"/>
            <a:t>The model is closed to investment.</a:t>
          </a:r>
        </a:p>
      </dgm:t>
    </dgm:pt>
    <dgm:pt modelId="{EF56A7E0-4702-4945-A835-D183B5FFAC14}" type="parTrans" cxnId="{072E40A8-28D4-4140-9783-768B7F61A034}">
      <dgm:prSet/>
      <dgm:spPr/>
      <dgm:t>
        <a:bodyPr/>
        <a:lstStyle/>
        <a:p>
          <a:endParaRPr lang="en-US"/>
        </a:p>
      </dgm:t>
    </dgm:pt>
    <dgm:pt modelId="{6467767E-A117-4997-8A01-57BC287D598C}" type="sibTrans" cxnId="{072E40A8-28D4-4140-9783-768B7F61A034}">
      <dgm:prSet/>
      <dgm:spPr/>
      <dgm:t>
        <a:bodyPr/>
        <a:lstStyle/>
        <a:p>
          <a:endParaRPr lang="en-US"/>
        </a:p>
      </dgm:t>
    </dgm:pt>
    <dgm:pt modelId="{16D6F7EA-0290-4D5C-B090-6C1E72F7F243}">
      <dgm:prSet/>
      <dgm:spPr/>
      <dgm:t>
        <a:bodyPr/>
        <a:lstStyle/>
        <a:p>
          <a:endParaRPr lang="en-US" dirty="0"/>
        </a:p>
      </dgm:t>
    </dgm:pt>
    <dgm:pt modelId="{A511EA38-D868-4B12-A7C2-133C2A0D53B6}" type="parTrans" cxnId="{3AFEB311-B2FC-4162-A5BE-F8EDA962D3E7}">
      <dgm:prSet/>
      <dgm:spPr/>
      <dgm:t>
        <a:bodyPr/>
        <a:lstStyle/>
        <a:p>
          <a:endParaRPr lang="en-US"/>
        </a:p>
      </dgm:t>
    </dgm:pt>
    <dgm:pt modelId="{EAFE18A1-36FF-4145-B87D-6286D5372334}" type="sibTrans" cxnId="{3AFEB311-B2FC-4162-A5BE-F8EDA962D3E7}">
      <dgm:prSet/>
      <dgm:spPr/>
      <dgm:t>
        <a:bodyPr/>
        <a:lstStyle/>
        <a:p>
          <a:endParaRPr lang="en-US"/>
        </a:p>
      </dgm:t>
    </dgm:pt>
    <dgm:pt modelId="{31088620-ACFE-4C20-BB99-02ED9D515F3F}">
      <dgm:prSet/>
      <dgm:spPr/>
      <dgm:t>
        <a:bodyPr/>
        <a:lstStyle/>
        <a:p>
          <a:r>
            <a:rPr lang="en-US" dirty="0"/>
            <a:t>An increase in profits generates a new wave of investment.</a:t>
          </a:r>
        </a:p>
      </dgm:t>
    </dgm:pt>
    <dgm:pt modelId="{40E48060-6CCC-46F5-9F4A-3BF3F394BDC6}" type="parTrans" cxnId="{CAF513CA-6288-427D-B9F3-75537FF60FEE}">
      <dgm:prSet/>
      <dgm:spPr/>
      <dgm:t>
        <a:bodyPr/>
        <a:lstStyle/>
        <a:p>
          <a:endParaRPr lang="en-US"/>
        </a:p>
      </dgm:t>
    </dgm:pt>
    <dgm:pt modelId="{372CAF48-F34B-4AAE-83B8-AC42E5F18A4A}" type="sibTrans" cxnId="{CAF513CA-6288-427D-B9F3-75537FF60FEE}">
      <dgm:prSet/>
      <dgm:spPr/>
      <dgm:t>
        <a:bodyPr/>
        <a:lstStyle/>
        <a:p>
          <a:endParaRPr lang="en-US"/>
        </a:p>
      </dgm:t>
    </dgm:pt>
    <dgm:pt modelId="{6DAE3F2F-1173-49E8-A3EC-C799F70CF108}">
      <dgm:prSet/>
      <dgm:spPr/>
      <dgm:t>
        <a:bodyPr/>
        <a:lstStyle/>
        <a:p>
          <a:r>
            <a:rPr lang="en-US" b="1" u="sng" dirty="0"/>
            <a:t>Close 3</a:t>
          </a:r>
          <a:endParaRPr lang="en-US" dirty="0"/>
        </a:p>
      </dgm:t>
    </dgm:pt>
    <dgm:pt modelId="{0F75D6DB-9C2F-4B37-839C-0AC71C9F0AAC}" type="parTrans" cxnId="{EB664408-1942-48B4-9C19-121B742B2574}">
      <dgm:prSet/>
      <dgm:spPr/>
      <dgm:t>
        <a:bodyPr/>
        <a:lstStyle/>
        <a:p>
          <a:endParaRPr lang="en-US"/>
        </a:p>
      </dgm:t>
    </dgm:pt>
    <dgm:pt modelId="{078ECA0B-9C97-41B2-BCC6-4D8A3390C010}" type="sibTrans" cxnId="{EB664408-1942-48B4-9C19-121B742B2574}">
      <dgm:prSet/>
      <dgm:spPr/>
      <dgm:t>
        <a:bodyPr/>
        <a:lstStyle/>
        <a:p>
          <a:endParaRPr lang="en-US"/>
        </a:p>
      </dgm:t>
    </dgm:pt>
    <dgm:pt modelId="{89015384-98B1-4168-9224-646AC9563BF8}">
      <dgm:prSet/>
      <dgm:spPr/>
      <dgm:t>
        <a:bodyPr/>
        <a:lstStyle/>
        <a:p>
          <a:r>
            <a:rPr lang="en-US" dirty="0"/>
            <a:t>Close 1 plus…</a:t>
          </a:r>
        </a:p>
      </dgm:t>
    </dgm:pt>
    <dgm:pt modelId="{BECB9C9E-2C6D-4241-B705-D4968B06CA0B}" type="parTrans" cxnId="{F978922D-E0DF-42E1-95E3-F06B01BA9659}">
      <dgm:prSet/>
      <dgm:spPr/>
      <dgm:t>
        <a:bodyPr/>
        <a:lstStyle/>
        <a:p>
          <a:endParaRPr lang="en-US"/>
        </a:p>
      </dgm:t>
    </dgm:pt>
    <dgm:pt modelId="{694A9C92-24D3-4B56-8FA8-FD35D5A4EBF4}" type="sibTrans" cxnId="{F978922D-E0DF-42E1-95E3-F06B01BA9659}">
      <dgm:prSet/>
      <dgm:spPr/>
      <dgm:t>
        <a:bodyPr/>
        <a:lstStyle/>
        <a:p>
          <a:endParaRPr lang="en-US"/>
        </a:p>
      </dgm:t>
    </dgm:pt>
    <dgm:pt modelId="{B982B541-C35B-49C5-91DF-05089B34116B}">
      <dgm:prSet/>
      <dgm:spPr/>
      <dgm:t>
        <a:bodyPr/>
        <a:lstStyle/>
        <a:p>
          <a:endParaRPr lang="en-US" dirty="0"/>
        </a:p>
      </dgm:t>
    </dgm:pt>
    <dgm:pt modelId="{EC5C52DD-6841-4BB4-8DFA-7264D26AACA5}" type="parTrans" cxnId="{9697C420-DC1D-4A2C-90F7-386232FD0CF7}">
      <dgm:prSet/>
      <dgm:spPr/>
      <dgm:t>
        <a:bodyPr/>
        <a:lstStyle/>
        <a:p>
          <a:endParaRPr lang="en-US"/>
        </a:p>
      </dgm:t>
    </dgm:pt>
    <dgm:pt modelId="{64E4807E-52BB-4A55-B795-58D96C9BBF28}" type="sibTrans" cxnId="{9697C420-DC1D-4A2C-90F7-386232FD0CF7}">
      <dgm:prSet/>
      <dgm:spPr/>
      <dgm:t>
        <a:bodyPr/>
        <a:lstStyle/>
        <a:p>
          <a:endParaRPr lang="en-US"/>
        </a:p>
      </dgm:t>
    </dgm:pt>
    <dgm:pt modelId="{0ECFB705-92E8-4ADA-9654-BFF7B5B9D007}">
      <dgm:prSet/>
      <dgm:spPr/>
      <dgm:t>
        <a:bodyPr/>
        <a:lstStyle/>
        <a:p>
          <a:r>
            <a:rPr lang="en-US" dirty="0"/>
            <a:t>The model is closed to government expenditure</a:t>
          </a:r>
        </a:p>
      </dgm:t>
    </dgm:pt>
    <dgm:pt modelId="{D48F2FD3-95DE-4789-8FAB-916677ECF5C0}" type="parTrans" cxnId="{5B9E3851-78C9-4B4A-BEAF-AA4569EC6AAD}">
      <dgm:prSet/>
      <dgm:spPr/>
      <dgm:t>
        <a:bodyPr/>
        <a:lstStyle/>
        <a:p>
          <a:endParaRPr lang="en-US"/>
        </a:p>
      </dgm:t>
    </dgm:pt>
    <dgm:pt modelId="{492E9EFD-0DDE-42A2-83DD-E7D5EE25E22F}" type="sibTrans" cxnId="{5B9E3851-78C9-4B4A-BEAF-AA4569EC6AAD}">
      <dgm:prSet/>
      <dgm:spPr/>
      <dgm:t>
        <a:bodyPr/>
        <a:lstStyle/>
        <a:p>
          <a:endParaRPr lang="en-US"/>
        </a:p>
      </dgm:t>
    </dgm:pt>
    <dgm:pt modelId="{67EF633E-7324-404B-A330-4BAD0B82EB9E}">
      <dgm:prSet/>
      <dgm:spPr/>
      <dgm:t>
        <a:bodyPr/>
        <a:lstStyle/>
        <a:p>
          <a:endParaRPr lang="en-US" dirty="0"/>
        </a:p>
      </dgm:t>
    </dgm:pt>
    <dgm:pt modelId="{8D470013-B1A9-4C1D-BCD8-0C51879A4AD3}" type="parTrans" cxnId="{80301319-FCED-469C-8370-93998C3C567B}">
      <dgm:prSet/>
      <dgm:spPr/>
      <dgm:t>
        <a:bodyPr/>
        <a:lstStyle/>
        <a:p>
          <a:endParaRPr lang="en-US"/>
        </a:p>
      </dgm:t>
    </dgm:pt>
    <dgm:pt modelId="{E5F43D71-3A5F-4D93-B327-50ECBB30BD2C}" type="sibTrans" cxnId="{80301319-FCED-469C-8370-93998C3C567B}">
      <dgm:prSet/>
      <dgm:spPr/>
      <dgm:t>
        <a:bodyPr/>
        <a:lstStyle/>
        <a:p>
          <a:endParaRPr lang="en-US"/>
        </a:p>
      </dgm:t>
    </dgm:pt>
    <dgm:pt modelId="{92741907-A49C-45F6-8003-925FA772F38F}">
      <dgm:prSet/>
      <dgm:spPr/>
      <dgm:t>
        <a:bodyPr/>
        <a:lstStyle/>
        <a:p>
          <a:r>
            <a:rPr lang="en-US" dirty="0"/>
            <a:t>Increase in taxes generates a additional government expenditures</a:t>
          </a:r>
        </a:p>
      </dgm:t>
    </dgm:pt>
    <dgm:pt modelId="{7C427ADF-798C-4F2B-828B-981C7E513673}" type="parTrans" cxnId="{56FFFFE1-C119-4899-8AD7-1D6C32BA54F3}">
      <dgm:prSet/>
      <dgm:spPr/>
      <dgm:t>
        <a:bodyPr/>
        <a:lstStyle/>
        <a:p>
          <a:endParaRPr lang="en-US"/>
        </a:p>
      </dgm:t>
    </dgm:pt>
    <dgm:pt modelId="{0AB1F8A9-D2FA-4829-BBFE-0B893FAA7051}" type="sibTrans" cxnId="{56FFFFE1-C119-4899-8AD7-1D6C32BA54F3}">
      <dgm:prSet/>
      <dgm:spPr/>
      <dgm:t>
        <a:bodyPr/>
        <a:lstStyle/>
        <a:p>
          <a:endParaRPr lang="en-US"/>
        </a:p>
      </dgm:t>
    </dgm:pt>
    <dgm:pt modelId="{96D49B9B-F42A-49FC-A19C-834F6A06DFFD}" type="pres">
      <dgm:prSet presAssocID="{372A7B55-8B31-4FC6-A927-E4C21EF4043A}" presName="Name0" presStyleCnt="0">
        <dgm:presLayoutVars>
          <dgm:dir/>
          <dgm:resizeHandles val="exact"/>
        </dgm:presLayoutVars>
      </dgm:prSet>
      <dgm:spPr/>
    </dgm:pt>
    <dgm:pt modelId="{6B20EB2C-7434-4385-8A53-FD67F32A4730}" type="pres">
      <dgm:prSet presAssocID="{92D4F417-98CB-49BB-A7C6-36B982C2E2A6}" presName="node" presStyleLbl="node1" presStyleIdx="0" presStyleCnt="5">
        <dgm:presLayoutVars>
          <dgm:bulletEnabled val="1"/>
        </dgm:presLayoutVars>
      </dgm:prSet>
      <dgm:spPr/>
    </dgm:pt>
    <dgm:pt modelId="{105F63E0-3485-4069-B931-C960E954C543}" type="pres">
      <dgm:prSet presAssocID="{F4E0D476-7AC5-4982-8052-AF50C9BEC590}" presName="sibTrans" presStyleCnt="0"/>
      <dgm:spPr/>
    </dgm:pt>
    <dgm:pt modelId="{EDE02029-842E-4591-95B6-110DB2637F2B}" type="pres">
      <dgm:prSet presAssocID="{946595E8-9398-4FE5-839A-97058150FEA5}" presName="node" presStyleLbl="node1" presStyleIdx="1" presStyleCnt="5">
        <dgm:presLayoutVars>
          <dgm:bulletEnabled val="1"/>
        </dgm:presLayoutVars>
      </dgm:prSet>
      <dgm:spPr/>
    </dgm:pt>
    <dgm:pt modelId="{CFE69AB7-BDB9-4F65-BA4E-C52BBC5016BD}" type="pres">
      <dgm:prSet presAssocID="{69407DFB-2FBE-48DB-9ACF-13FCC07C1F9C}" presName="sibTrans" presStyleCnt="0"/>
      <dgm:spPr/>
    </dgm:pt>
    <dgm:pt modelId="{844E58C6-F423-48C0-9D6D-E03C495B609E}" type="pres">
      <dgm:prSet presAssocID="{3BC3C078-F455-4EDF-AB96-3E90EEC35593}" presName="node" presStyleLbl="node1" presStyleIdx="2" presStyleCnt="5">
        <dgm:presLayoutVars>
          <dgm:bulletEnabled val="1"/>
        </dgm:presLayoutVars>
      </dgm:prSet>
      <dgm:spPr/>
    </dgm:pt>
    <dgm:pt modelId="{82C942ED-BF6C-498C-94C0-399BECDEF7E4}" type="pres">
      <dgm:prSet presAssocID="{89F9368F-6D09-4709-8375-737FD046B984}" presName="sibTrans" presStyleCnt="0"/>
      <dgm:spPr/>
    </dgm:pt>
    <dgm:pt modelId="{E681A8FD-97E6-4046-9C2C-3B5C359DA2A2}" type="pres">
      <dgm:prSet presAssocID="{3FA366AE-6CC6-4057-82DB-5884CE7EA6E5}" presName="node" presStyleLbl="node1" presStyleIdx="3" presStyleCnt="5">
        <dgm:presLayoutVars>
          <dgm:bulletEnabled val="1"/>
        </dgm:presLayoutVars>
      </dgm:prSet>
      <dgm:spPr/>
    </dgm:pt>
    <dgm:pt modelId="{744A54A8-8ACB-467F-B986-8E9B97998A10}" type="pres">
      <dgm:prSet presAssocID="{1BB4B19D-F06A-4150-985B-EFC54A46A4B9}" presName="sibTrans" presStyleCnt="0"/>
      <dgm:spPr/>
    </dgm:pt>
    <dgm:pt modelId="{044F27D8-1D58-4867-913C-6D7F77BABC28}" type="pres">
      <dgm:prSet presAssocID="{6DAE3F2F-1173-49E8-A3EC-C799F70CF108}" presName="node" presStyleLbl="node1" presStyleIdx="4" presStyleCnt="5">
        <dgm:presLayoutVars>
          <dgm:bulletEnabled val="1"/>
        </dgm:presLayoutVars>
      </dgm:prSet>
      <dgm:spPr/>
    </dgm:pt>
  </dgm:ptLst>
  <dgm:cxnLst>
    <dgm:cxn modelId="{30557107-939B-4097-A0A8-BB803A80F06C}" type="presOf" srcId="{0ECFB705-92E8-4ADA-9654-BFF7B5B9D007}" destId="{044F27D8-1D58-4867-913C-6D7F77BABC28}" srcOrd="0" destOrd="3" presId="urn:microsoft.com/office/officeart/2005/8/layout/hList6"/>
    <dgm:cxn modelId="{EB664408-1942-48B4-9C19-121B742B2574}" srcId="{372A7B55-8B31-4FC6-A927-E4C21EF4043A}" destId="{6DAE3F2F-1173-49E8-A3EC-C799F70CF108}" srcOrd="4" destOrd="0" parTransId="{0F75D6DB-9C2F-4B37-839C-0AC71C9F0AAC}" sibTransId="{078ECA0B-9C97-41B2-BCC6-4D8A3390C010}"/>
    <dgm:cxn modelId="{64918B0A-A445-42A7-AE78-81C0AAC66A65}" srcId="{92D4F417-98CB-49BB-A7C6-36B982C2E2A6}" destId="{F3B909F6-9474-41AB-9F80-440BEAAEB30F}" srcOrd="0" destOrd="0" parTransId="{BE2F9EA8-A696-4E5D-AF1E-B01E0D2ADD66}" sibTransId="{E2CD3731-59FF-4CF7-B86B-18C598E75239}"/>
    <dgm:cxn modelId="{5731B70A-8E26-4D70-AB50-09DB32A958C1}" type="presOf" srcId="{3BC3C078-F455-4EDF-AB96-3E90EEC35593}" destId="{844E58C6-F423-48C0-9D6D-E03C495B609E}" srcOrd="0" destOrd="0" presId="urn:microsoft.com/office/officeart/2005/8/layout/hList6"/>
    <dgm:cxn modelId="{D62E7911-7A79-47DD-9778-A9E9690626D1}" srcId="{946595E8-9398-4FE5-839A-97058150FEA5}" destId="{BB1A6BFF-49A5-4BC9-9F87-0DFAF1D6854C}" srcOrd="0" destOrd="0" parTransId="{61BDBA6C-F7BD-433C-AB35-554B6CFD1BB3}" sibTransId="{44F288B4-26E2-4F97-A895-36979CF6E9E2}"/>
    <dgm:cxn modelId="{3AFEB311-B2FC-4162-A5BE-F8EDA962D3E7}" srcId="{3FA366AE-6CC6-4057-82DB-5884CE7EA6E5}" destId="{16D6F7EA-0290-4D5C-B090-6C1E72F7F243}" srcOrd="3" destOrd="0" parTransId="{A511EA38-D868-4B12-A7C2-133C2A0D53B6}" sibTransId="{EAFE18A1-36FF-4145-B87D-6286D5372334}"/>
    <dgm:cxn modelId="{11B8BC15-7E92-4582-B9F5-7E6F308A585B}" type="presOf" srcId="{92D4F417-98CB-49BB-A7C6-36B982C2E2A6}" destId="{6B20EB2C-7434-4385-8A53-FD67F32A4730}" srcOrd="0" destOrd="0" presId="urn:microsoft.com/office/officeart/2005/8/layout/hList6"/>
    <dgm:cxn modelId="{80301319-FCED-469C-8370-93998C3C567B}" srcId="{6DAE3F2F-1173-49E8-A3EC-C799F70CF108}" destId="{67EF633E-7324-404B-A330-4BAD0B82EB9E}" srcOrd="3" destOrd="0" parTransId="{8D470013-B1A9-4C1D-BCD8-0C51879A4AD3}" sibTransId="{E5F43D71-3A5F-4D93-B327-50ECBB30BD2C}"/>
    <dgm:cxn modelId="{9697C420-DC1D-4A2C-90F7-386232FD0CF7}" srcId="{6DAE3F2F-1173-49E8-A3EC-C799F70CF108}" destId="{B982B541-C35B-49C5-91DF-05089B34116B}" srcOrd="1" destOrd="0" parTransId="{EC5C52DD-6841-4BB4-8DFA-7264D26AACA5}" sibTransId="{64E4807E-52BB-4A55-B795-58D96C9BBF28}"/>
    <dgm:cxn modelId="{C00FDD20-96F3-4D38-B550-84119642775B}" srcId="{3BC3C078-F455-4EDF-AB96-3E90EEC35593}" destId="{F87D942D-B909-4789-8F8E-967781B01F8B}" srcOrd="1" destOrd="0" parTransId="{9CFBD280-9BC5-47B0-AD11-B887B1C23605}" sibTransId="{0700DC55-ADEF-4C0F-8AAE-7B65A2A28F80}"/>
    <dgm:cxn modelId="{93C83A22-3102-433C-9D02-ABC74EB69DCB}" type="presOf" srcId="{00DE5E9C-8E0F-4509-8B38-3AFCC6C4FEEB}" destId="{E681A8FD-97E6-4046-9C2C-3B5C359DA2A2}" srcOrd="0" destOrd="1" presId="urn:microsoft.com/office/officeart/2005/8/layout/hList6"/>
    <dgm:cxn modelId="{AB3F9723-3747-4F5E-A5C9-5C8057E730E1}" type="presOf" srcId="{E4EF0A42-F026-43F8-80AD-0F177263A8D9}" destId="{844E58C6-F423-48C0-9D6D-E03C495B609E}" srcOrd="0" destOrd="5" presId="urn:microsoft.com/office/officeart/2005/8/layout/hList6"/>
    <dgm:cxn modelId="{E11DB824-1B68-47DC-9E07-228E653B2508}" srcId="{3FA366AE-6CC6-4057-82DB-5884CE7EA6E5}" destId="{F93A5B42-EE19-48CF-9DB3-143CB1E32CAB}" srcOrd="1" destOrd="0" parTransId="{874556CD-AA0F-4262-91C7-8D5898727F85}" sibTransId="{4940E50A-CB00-4C65-B4CA-E091462B2700}"/>
    <dgm:cxn modelId="{DC2FEB28-5314-4A51-AA6B-4E26EDE0EFEA}" type="presOf" srcId="{FE90A8C4-7B2E-44B0-AA5A-6A509AB08384}" destId="{6B20EB2C-7434-4385-8A53-FD67F32A4730}" srcOrd="0" destOrd="2" presId="urn:microsoft.com/office/officeart/2005/8/layout/hList6"/>
    <dgm:cxn modelId="{F978922D-E0DF-42E1-95E3-F06B01BA9659}" srcId="{6DAE3F2F-1173-49E8-A3EC-C799F70CF108}" destId="{89015384-98B1-4168-9224-646AC9563BF8}" srcOrd="0" destOrd="0" parTransId="{BECB9C9E-2C6D-4241-B705-D4968B06CA0B}" sibTransId="{694A9C92-24D3-4B56-8FA8-FD35D5A4EBF4}"/>
    <dgm:cxn modelId="{1CB7AB36-4DDF-4BF6-B95E-D70308C16FDD}" srcId="{3BC3C078-F455-4EDF-AB96-3E90EEC35593}" destId="{E4EF0A42-F026-43F8-80AD-0F177263A8D9}" srcOrd="4" destOrd="0" parTransId="{393A6FF0-525E-40A9-9DB4-290D7DC20A22}" sibTransId="{53C7CBA6-00E5-455F-BED0-9930EEBA9445}"/>
    <dgm:cxn modelId="{0E078A38-129F-4225-8AFB-DEC4B4C74C57}" srcId="{946595E8-9398-4FE5-839A-97058150FEA5}" destId="{4BB4FD25-131F-4C56-BBA2-3E17648C2527}" srcOrd="3" destOrd="0" parTransId="{1BAA0649-880B-4418-A9BF-AA5A4D2BF331}" sibTransId="{7A3D1D86-4F37-464B-8C97-279F4B555FC4}"/>
    <dgm:cxn modelId="{41F20340-B1E3-4226-BE35-676DAED8F135}" srcId="{946595E8-9398-4FE5-839A-97058150FEA5}" destId="{F0453FCE-F0ED-4FB5-AD95-D01302688ED8}" srcOrd="4" destOrd="0" parTransId="{EA579C51-A827-4E83-B13E-02C6ACDAF85B}" sibTransId="{E27B1DDB-B164-448B-B128-40016840AA6D}"/>
    <dgm:cxn modelId="{71E1155C-87E0-4CB6-98E9-BA184FF358E2}" srcId="{3BC3C078-F455-4EDF-AB96-3E90EEC35593}" destId="{74812591-0DFB-4D38-91F0-55BC5DAC0063}" srcOrd="2" destOrd="0" parTransId="{03D7C572-E494-40F2-A510-670FF71B744B}" sibTransId="{DA1B2556-8F8B-4298-A307-81C3C05ACD23}"/>
    <dgm:cxn modelId="{BC0B2A5F-B065-4446-A1AD-8C1F81D1F02C}" type="presOf" srcId="{16D6F7EA-0290-4D5C-B090-6C1E72F7F243}" destId="{E681A8FD-97E6-4046-9C2C-3B5C359DA2A2}" srcOrd="0" destOrd="4" presId="urn:microsoft.com/office/officeart/2005/8/layout/hList6"/>
    <dgm:cxn modelId="{30E4EF42-2B0C-4F68-8E8E-9D3C6742C22D}" type="presOf" srcId="{E5856465-95EE-45AD-80AD-332D229AA479}" destId="{EDE02029-842E-4591-95B6-110DB2637F2B}" srcOrd="0" destOrd="3" presId="urn:microsoft.com/office/officeart/2005/8/layout/hList6"/>
    <dgm:cxn modelId="{FF6D7465-9DB8-4770-B568-322B08D47671}" srcId="{92D4F417-98CB-49BB-A7C6-36B982C2E2A6}" destId="{AEB4EA85-5C9F-4FEB-B832-4FFBED26EF6E}" srcOrd="2" destOrd="0" parTransId="{944B0186-934B-4BD7-804E-BEBD00B5453D}" sibTransId="{97DC1566-DD9A-46A7-BFF1-A6E8465F5974}"/>
    <dgm:cxn modelId="{9D3DD646-30C4-4B6A-A251-7C7D8BB87313}" srcId="{946595E8-9398-4FE5-839A-97058150FEA5}" destId="{A89FFDFB-DBB3-4BE3-B725-C89D63008C0A}" srcOrd="1" destOrd="0" parTransId="{B86AF5F3-B09D-4277-8318-8EC6EE268293}" sibTransId="{AE34409D-E15C-4247-91BB-EA071AC58250}"/>
    <dgm:cxn modelId="{F73E6F6C-A871-4988-97BA-66F6122F19C8}" type="presOf" srcId="{31088620-ACFE-4C20-BB99-02ED9D515F3F}" destId="{E681A8FD-97E6-4046-9C2C-3B5C359DA2A2}" srcOrd="0" destOrd="5" presId="urn:microsoft.com/office/officeart/2005/8/layout/hList6"/>
    <dgm:cxn modelId="{20121671-74D5-4F13-9245-5DAC14B3059E}" type="presOf" srcId="{F3B909F6-9474-41AB-9F80-440BEAAEB30F}" destId="{6B20EB2C-7434-4385-8A53-FD67F32A4730}" srcOrd="0" destOrd="1" presId="urn:microsoft.com/office/officeart/2005/8/layout/hList6"/>
    <dgm:cxn modelId="{5B9E3851-78C9-4B4A-BEAF-AA4569EC6AAD}" srcId="{6DAE3F2F-1173-49E8-A3EC-C799F70CF108}" destId="{0ECFB705-92E8-4ADA-9654-BFF7B5B9D007}" srcOrd="2" destOrd="0" parTransId="{D48F2FD3-95DE-4789-8FAB-916677ECF5C0}" sibTransId="{492E9EFD-0DDE-42A2-83DD-E7D5EE25E22F}"/>
    <dgm:cxn modelId="{D7C9CD51-4E17-4BB7-A96A-66CFA9B7628C}" type="presOf" srcId="{AEB4EA85-5C9F-4FEB-B832-4FFBED26EF6E}" destId="{6B20EB2C-7434-4385-8A53-FD67F32A4730}" srcOrd="0" destOrd="3" presId="urn:microsoft.com/office/officeart/2005/8/layout/hList6"/>
    <dgm:cxn modelId="{24759357-447E-4CF0-810E-5A8B6A51ADA6}" type="presOf" srcId="{F93A5B42-EE19-48CF-9DB3-143CB1E32CAB}" destId="{E681A8FD-97E6-4046-9C2C-3B5C359DA2A2}" srcOrd="0" destOrd="2" presId="urn:microsoft.com/office/officeart/2005/8/layout/hList6"/>
    <dgm:cxn modelId="{125EA27E-0632-4316-9D42-F336F8E6E312}" type="presOf" srcId="{57BE43D7-010E-41ED-83B4-46F86ED1F3CC}" destId="{844E58C6-F423-48C0-9D6D-E03C495B609E}" srcOrd="0" destOrd="1" presId="urn:microsoft.com/office/officeart/2005/8/layout/hList6"/>
    <dgm:cxn modelId="{83EAEA7F-08AC-4C59-9404-3B753A0AA089}" type="presOf" srcId="{A89FFDFB-DBB3-4BE3-B725-C89D63008C0A}" destId="{EDE02029-842E-4591-95B6-110DB2637F2B}" srcOrd="0" destOrd="2" presId="urn:microsoft.com/office/officeart/2005/8/layout/hList6"/>
    <dgm:cxn modelId="{BF721E8A-C9CA-4869-9A13-E415AF4EE0C9}" type="presOf" srcId="{3FA366AE-6CC6-4057-82DB-5884CE7EA6E5}" destId="{E681A8FD-97E6-4046-9C2C-3B5C359DA2A2}" srcOrd="0" destOrd="0" presId="urn:microsoft.com/office/officeart/2005/8/layout/hList6"/>
    <dgm:cxn modelId="{FD40BA8B-173F-4CD4-BBA4-C116A5A1F327}" srcId="{946595E8-9398-4FE5-839A-97058150FEA5}" destId="{E5856465-95EE-45AD-80AD-332D229AA479}" srcOrd="2" destOrd="0" parTransId="{756AFA55-F8B9-4F34-8C35-6DAE0545285D}" sibTransId="{F3FA0F35-F8F0-468C-9F95-3D04FD635CEA}"/>
    <dgm:cxn modelId="{1F27CA98-8D44-4EB3-B48B-8F9895847117}" type="presOf" srcId="{372A7B55-8B31-4FC6-A927-E4C21EF4043A}" destId="{96D49B9B-F42A-49FC-A19C-834F6A06DFFD}" srcOrd="0" destOrd="0" presId="urn:microsoft.com/office/officeart/2005/8/layout/hList6"/>
    <dgm:cxn modelId="{990D4FA2-2FCE-4C23-B026-EEB66AE71032}" type="presOf" srcId="{89015384-98B1-4168-9224-646AC9563BF8}" destId="{044F27D8-1D58-4867-913C-6D7F77BABC28}" srcOrd="0" destOrd="1" presId="urn:microsoft.com/office/officeart/2005/8/layout/hList6"/>
    <dgm:cxn modelId="{C6C578A2-321F-4E39-8070-0EB3916C16BF}" srcId="{372A7B55-8B31-4FC6-A927-E4C21EF4043A}" destId="{3FA366AE-6CC6-4057-82DB-5884CE7EA6E5}" srcOrd="3" destOrd="0" parTransId="{89F7E3A5-C150-4EF4-9C90-E57E0EC59679}" sibTransId="{1BB4B19D-F06A-4150-985B-EFC54A46A4B9}"/>
    <dgm:cxn modelId="{072E40A8-28D4-4140-9783-768B7F61A034}" srcId="{3FA366AE-6CC6-4057-82DB-5884CE7EA6E5}" destId="{391BEDE0-AEA0-4071-AFCB-82A1920A6D65}" srcOrd="2" destOrd="0" parTransId="{EF56A7E0-4702-4945-A835-D183B5FFAC14}" sibTransId="{6467767E-A117-4997-8A01-57BC287D598C}"/>
    <dgm:cxn modelId="{F6E476AC-5115-4370-B3A3-A9B61131FD90}" type="presOf" srcId="{6DAE3F2F-1173-49E8-A3EC-C799F70CF108}" destId="{044F27D8-1D58-4867-913C-6D7F77BABC28}" srcOrd="0" destOrd="0" presId="urn:microsoft.com/office/officeart/2005/8/layout/hList6"/>
    <dgm:cxn modelId="{3ED534B1-DC1A-4301-9B7E-761B527A19D6}" type="presOf" srcId="{74812591-0DFB-4D38-91F0-55BC5DAC0063}" destId="{844E58C6-F423-48C0-9D6D-E03C495B609E}" srcOrd="0" destOrd="3" presId="urn:microsoft.com/office/officeart/2005/8/layout/hList6"/>
    <dgm:cxn modelId="{B06667B8-83A7-43F8-BE77-EC0C86504577}" srcId="{372A7B55-8B31-4FC6-A927-E4C21EF4043A}" destId="{3BC3C078-F455-4EDF-AB96-3E90EEC35593}" srcOrd="2" destOrd="0" parTransId="{25782AF8-FCF2-4145-BB03-36A6E394E1EF}" sibTransId="{89F9368F-6D09-4709-8375-737FD046B984}"/>
    <dgm:cxn modelId="{4587C4BC-F5A8-4979-B4D2-8AB2A2BCF5DE}" srcId="{372A7B55-8B31-4FC6-A927-E4C21EF4043A}" destId="{92D4F417-98CB-49BB-A7C6-36B982C2E2A6}" srcOrd="0" destOrd="0" parTransId="{C5CFA143-687D-450A-832C-5F5DD95C6629}" sibTransId="{F4E0D476-7AC5-4982-8052-AF50C9BEC590}"/>
    <dgm:cxn modelId="{37D715C7-8119-4A28-A1D5-CA7EE0A5788E}" srcId="{92D4F417-98CB-49BB-A7C6-36B982C2E2A6}" destId="{FE90A8C4-7B2E-44B0-AA5A-6A509AB08384}" srcOrd="1" destOrd="0" parTransId="{6BEEB46E-AE4F-4345-8C77-371A7EBFD39C}" sibTransId="{8BCF8257-1731-4A8F-AA9D-2F3D435B19C3}"/>
    <dgm:cxn modelId="{CAF513CA-6288-427D-B9F3-75537FF60FEE}" srcId="{3FA366AE-6CC6-4057-82DB-5884CE7EA6E5}" destId="{31088620-ACFE-4C20-BB99-02ED9D515F3F}" srcOrd="4" destOrd="0" parTransId="{40E48060-6CCC-46F5-9F4A-3BF3F394BDC6}" sibTransId="{372CAF48-F34B-4AAE-83B8-AC42E5F18A4A}"/>
    <dgm:cxn modelId="{639901CF-5608-46CC-A5BB-4F00CB9DD2AF}" srcId="{372A7B55-8B31-4FC6-A927-E4C21EF4043A}" destId="{946595E8-9398-4FE5-839A-97058150FEA5}" srcOrd="1" destOrd="0" parTransId="{10E4B311-0D00-4EC0-B545-D21DBCFD0CBF}" sibTransId="{69407DFB-2FBE-48DB-9ACF-13FCC07C1F9C}"/>
    <dgm:cxn modelId="{E697C1D3-8A50-4942-B008-3F94E515627A}" type="presOf" srcId="{391BEDE0-AEA0-4071-AFCB-82A1920A6D65}" destId="{E681A8FD-97E6-4046-9C2C-3B5C359DA2A2}" srcOrd="0" destOrd="3" presId="urn:microsoft.com/office/officeart/2005/8/layout/hList6"/>
    <dgm:cxn modelId="{38F111D4-9908-4D4D-9640-C396AD76D4C6}" type="presOf" srcId="{BB1A6BFF-49A5-4BC9-9F87-0DFAF1D6854C}" destId="{EDE02029-842E-4591-95B6-110DB2637F2B}" srcOrd="0" destOrd="1" presId="urn:microsoft.com/office/officeart/2005/8/layout/hList6"/>
    <dgm:cxn modelId="{05FF8DDD-5626-487A-A530-CCF4219F2E76}" type="presOf" srcId="{CE815032-1180-4E08-AD4D-B2AC53DA6AC3}" destId="{844E58C6-F423-48C0-9D6D-E03C495B609E}" srcOrd="0" destOrd="4" presId="urn:microsoft.com/office/officeart/2005/8/layout/hList6"/>
    <dgm:cxn modelId="{56FFFFE1-C119-4899-8AD7-1D6C32BA54F3}" srcId="{6DAE3F2F-1173-49E8-A3EC-C799F70CF108}" destId="{92741907-A49C-45F6-8003-925FA772F38F}" srcOrd="4" destOrd="0" parTransId="{7C427ADF-798C-4F2B-828B-981C7E513673}" sibTransId="{0AB1F8A9-D2FA-4829-BBFE-0B893FAA7051}"/>
    <dgm:cxn modelId="{7BBD02E2-1348-4109-8ED4-69EE0D70C772}" type="presOf" srcId="{F87D942D-B909-4789-8F8E-967781B01F8B}" destId="{844E58C6-F423-48C0-9D6D-E03C495B609E}" srcOrd="0" destOrd="2" presId="urn:microsoft.com/office/officeart/2005/8/layout/hList6"/>
    <dgm:cxn modelId="{A2153CE3-2938-4E30-AA68-9AC523AC2B76}" srcId="{3FA366AE-6CC6-4057-82DB-5884CE7EA6E5}" destId="{00DE5E9C-8E0F-4509-8B38-3AFCC6C4FEEB}" srcOrd="0" destOrd="0" parTransId="{C1025C81-9DE6-4039-9E48-6D874EA49E7D}" sibTransId="{9C1AB637-E0EB-4E39-A036-BAD9CA75F78A}"/>
    <dgm:cxn modelId="{389434EB-6016-4A9A-8316-6D0129413419}" srcId="{3BC3C078-F455-4EDF-AB96-3E90EEC35593}" destId="{CE815032-1180-4E08-AD4D-B2AC53DA6AC3}" srcOrd="3" destOrd="0" parTransId="{C654B13C-5415-4F7B-8745-C4E7C87D675E}" sibTransId="{A22132F6-CBC3-4454-B31F-948011D7AC8E}"/>
    <dgm:cxn modelId="{D1CCD7EB-FCF7-478B-B28A-499E1BDAB93C}" type="presOf" srcId="{92741907-A49C-45F6-8003-925FA772F38F}" destId="{044F27D8-1D58-4867-913C-6D7F77BABC28}" srcOrd="0" destOrd="5" presId="urn:microsoft.com/office/officeart/2005/8/layout/hList6"/>
    <dgm:cxn modelId="{CA05B7ED-9A9E-45A3-BB26-9F97280803FA}" type="presOf" srcId="{946595E8-9398-4FE5-839A-97058150FEA5}" destId="{EDE02029-842E-4591-95B6-110DB2637F2B}" srcOrd="0" destOrd="0" presId="urn:microsoft.com/office/officeart/2005/8/layout/hList6"/>
    <dgm:cxn modelId="{BF63C6ED-05F3-454B-85DC-3923840A0188}" type="presOf" srcId="{B982B541-C35B-49C5-91DF-05089B34116B}" destId="{044F27D8-1D58-4867-913C-6D7F77BABC28}" srcOrd="0" destOrd="2" presId="urn:microsoft.com/office/officeart/2005/8/layout/hList6"/>
    <dgm:cxn modelId="{AB1DE8EF-F79D-475C-8D30-6E08FCA6FE55}" type="presOf" srcId="{F0453FCE-F0ED-4FB5-AD95-D01302688ED8}" destId="{EDE02029-842E-4591-95B6-110DB2637F2B}" srcOrd="0" destOrd="5" presId="urn:microsoft.com/office/officeart/2005/8/layout/hList6"/>
    <dgm:cxn modelId="{AE9175F9-78A4-4045-AB6A-2CFDB6C62303}" srcId="{3BC3C078-F455-4EDF-AB96-3E90EEC35593}" destId="{57BE43D7-010E-41ED-83B4-46F86ED1F3CC}" srcOrd="0" destOrd="0" parTransId="{24D6AC35-1E8A-42F3-A5DB-43A77FF6573F}" sibTransId="{38975C64-E8AA-4536-A8B6-2C2918036B08}"/>
    <dgm:cxn modelId="{A3265EFB-4BD1-43DE-8726-C5532F30E8F3}" type="presOf" srcId="{4BB4FD25-131F-4C56-BBA2-3E17648C2527}" destId="{EDE02029-842E-4591-95B6-110DB2637F2B}" srcOrd="0" destOrd="4" presId="urn:microsoft.com/office/officeart/2005/8/layout/hList6"/>
    <dgm:cxn modelId="{B6EE29FD-E5DE-4D86-8E45-11C230803A07}" type="presOf" srcId="{67EF633E-7324-404B-A330-4BAD0B82EB9E}" destId="{044F27D8-1D58-4867-913C-6D7F77BABC28}" srcOrd="0" destOrd="4" presId="urn:microsoft.com/office/officeart/2005/8/layout/hList6"/>
    <dgm:cxn modelId="{2877B379-076B-478B-895A-5A440F9A777F}" type="presParOf" srcId="{96D49B9B-F42A-49FC-A19C-834F6A06DFFD}" destId="{6B20EB2C-7434-4385-8A53-FD67F32A4730}" srcOrd="0" destOrd="0" presId="urn:microsoft.com/office/officeart/2005/8/layout/hList6"/>
    <dgm:cxn modelId="{F5ED7572-7507-4D38-B74E-6CDFC8FBD3A4}" type="presParOf" srcId="{96D49B9B-F42A-49FC-A19C-834F6A06DFFD}" destId="{105F63E0-3485-4069-B931-C960E954C543}" srcOrd="1" destOrd="0" presId="urn:microsoft.com/office/officeart/2005/8/layout/hList6"/>
    <dgm:cxn modelId="{475AC26F-ED3A-466F-BFB6-DEBCF469CE23}" type="presParOf" srcId="{96D49B9B-F42A-49FC-A19C-834F6A06DFFD}" destId="{EDE02029-842E-4591-95B6-110DB2637F2B}" srcOrd="2" destOrd="0" presId="urn:microsoft.com/office/officeart/2005/8/layout/hList6"/>
    <dgm:cxn modelId="{1AE5F1F2-F73B-4F50-8EC7-22DACBE89942}" type="presParOf" srcId="{96D49B9B-F42A-49FC-A19C-834F6A06DFFD}" destId="{CFE69AB7-BDB9-4F65-BA4E-C52BBC5016BD}" srcOrd="3" destOrd="0" presId="urn:microsoft.com/office/officeart/2005/8/layout/hList6"/>
    <dgm:cxn modelId="{51C6E548-BC30-41EF-BFC3-04118DFCB42D}" type="presParOf" srcId="{96D49B9B-F42A-49FC-A19C-834F6A06DFFD}" destId="{844E58C6-F423-48C0-9D6D-E03C495B609E}" srcOrd="4" destOrd="0" presId="urn:microsoft.com/office/officeart/2005/8/layout/hList6"/>
    <dgm:cxn modelId="{8896E1E6-6B1C-4FE2-AF35-DE6220900991}" type="presParOf" srcId="{96D49B9B-F42A-49FC-A19C-834F6A06DFFD}" destId="{82C942ED-BF6C-498C-94C0-399BECDEF7E4}" srcOrd="5" destOrd="0" presId="urn:microsoft.com/office/officeart/2005/8/layout/hList6"/>
    <dgm:cxn modelId="{B1F3F227-29F5-4557-AD68-72CB95A19DB9}" type="presParOf" srcId="{96D49B9B-F42A-49FC-A19C-834F6A06DFFD}" destId="{E681A8FD-97E6-4046-9C2C-3B5C359DA2A2}" srcOrd="6" destOrd="0" presId="urn:microsoft.com/office/officeart/2005/8/layout/hList6"/>
    <dgm:cxn modelId="{6A09EF27-C18D-4B10-808D-3C91EAC39AAD}" type="presParOf" srcId="{96D49B9B-F42A-49FC-A19C-834F6A06DFFD}" destId="{744A54A8-8ACB-467F-B986-8E9B97998A10}" srcOrd="7" destOrd="0" presId="urn:microsoft.com/office/officeart/2005/8/layout/hList6"/>
    <dgm:cxn modelId="{77498795-AD17-44CE-A3D8-1E227B5E0409}" type="presParOf" srcId="{96D49B9B-F42A-49FC-A19C-834F6A06DFFD}" destId="{044F27D8-1D58-4867-913C-6D7F77BABC2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2A858-518A-4ED6-96FC-F02C96FB24BC}">
      <dsp:nvSpPr>
        <dsp:cNvPr id="0" name=""/>
        <dsp:cNvSpPr/>
      </dsp:nvSpPr>
      <dsp:spPr>
        <a:xfrm>
          <a:off x="4661"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Output</a:t>
          </a:r>
          <a:endParaRPr lang="en-US" sz="2000" kern="1200" dirty="0"/>
        </a:p>
      </dsp:txBody>
      <dsp:txXfrm>
        <a:off x="22337" y="17676"/>
        <a:ext cx="2002670" cy="568151"/>
      </dsp:txXfrm>
    </dsp:sp>
    <dsp:sp modelId="{3AED6D6A-C76B-4541-A0A0-92E227F3BE77}">
      <dsp:nvSpPr>
        <dsp:cNvPr id="0" name=""/>
        <dsp:cNvSpPr/>
      </dsp:nvSpPr>
      <dsp:spPr>
        <a:xfrm>
          <a:off x="2246486" y="49036"/>
          <a:ext cx="432060"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46486" y="150122"/>
        <a:ext cx="302442" cy="303257"/>
      </dsp:txXfrm>
    </dsp:sp>
    <dsp:sp modelId="{5D0463E6-7BA6-4900-BCF5-573DA7C374AD}">
      <dsp:nvSpPr>
        <dsp:cNvPr id="0" name=""/>
        <dsp:cNvSpPr/>
      </dsp:nvSpPr>
      <dsp:spPr>
        <a:xfrm>
          <a:off x="2857893"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Income</a:t>
          </a:r>
          <a:endParaRPr lang="en-US" sz="2000" kern="1200" dirty="0"/>
        </a:p>
      </dsp:txBody>
      <dsp:txXfrm>
        <a:off x="2875569" y="17676"/>
        <a:ext cx="2002670" cy="568151"/>
      </dsp:txXfrm>
    </dsp:sp>
    <dsp:sp modelId="{6ACD6F6F-4517-4DD7-A4DD-0F885B8325B4}">
      <dsp:nvSpPr>
        <dsp:cNvPr id="0" name=""/>
        <dsp:cNvSpPr/>
      </dsp:nvSpPr>
      <dsp:spPr>
        <a:xfrm>
          <a:off x="5099718" y="49036"/>
          <a:ext cx="432060"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99718" y="150122"/>
        <a:ext cx="302442" cy="303257"/>
      </dsp:txXfrm>
    </dsp:sp>
    <dsp:sp modelId="{0318DE3E-A2F7-4937-91E3-3A0CE05EFAC5}">
      <dsp:nvSpPr>
        <dsp:cNvPr id="0" name=""/>
        <dsp:cNvSpPr/>
      </dsp:nvSpPr>
      <dsp:spPr>
        <a:xfrm>
          <a:off x="5711125"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Consumption</a:t>
          </a:r>
          <a:endParaRPr lang="en-US" sz="2000" kern="1200" dirty="0"/>
        </a:p>
      </dsp:txBody>
      <dsp:txXfrm>
        <a:off x="5728801" y="17676"/>
        <a:ext cx="2002670" cy="568151"/>
      </dsp:txXfrm>
    </dsp:sp>
    <dsp:sp modelId="{2E78714E-F1EE-4038-90D5-962A3224024C}">
      <dsp:nvSpPr>
        <dsp:cNvPr id="0" name=""/>
        <dsp:cNvSpPr/>
      </dsp:nvSpPr>
      <dsp:spPr>
        <a:xfrm>
          <a:off x="7954115" y="49036"/>
          <a:ext cx="434531"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54115" y="150122"/>
        <a:ext cx="304172" cy="303257"/>
      </dsp:txXfrm>
    </dsp:sp>
    <dsp:sp modelId="{0FA6D416-1EA9-42A2-B324-3B3BE8C6F9F0}">
      <dsp:nvSpPr>
        <dsp:cNvPr id="0" name=""/>
        <dsp:cNvSpPr/>
      </dsp:nvSpPr>
      <dsp:spPr>
        <a:xfrm>
          <a:off x="8569018"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a:t>Output</a:t>
          </a:r>
          <a:endParaRPr lang="en-US" sz="2000" kern="1200" dirty="0"/>
        </a:p>
      </dsp:txBody>
      <dsp:txXfrm>
        <a:off x="8586694" y="17676"/>
        <a:ext cx="2002670" cy="568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2A858-518A-4ED6-96FC-F02C96FB24BC}">
      <dsp:nvSpPr>
        <dsp:cNvPr id="0" name=""/>
        <dsp:cNvSpPr/>
      </dsp:nvSpPr>
      <dsp:spPr>
        <a:xfrm>
          <a:off x="4661"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Output</a:t>
          </a:r>
          <a:endParaRPr lang="en-US" sz="2000" kern="1200" dirty="0"/>
        </a:p>
      </dsp:txBody>
      <dsp:txXfrm>
        <a:off x="22337" y="17676"/>
        <a:ext cx="2002670" cy="568151"/>
      </dsp:txXfrm>
    </dsp:sp>
    <dsp:sp modelId="{3AED6D6A-C76B-4541-A0A0-92E227F3BE77}">
      <dsp:nvSpPr>
        <dsp:cNvPr id="0" name=""/>
        <dsp:cNvSpPr/>
      </dsp:nvSpPr>
      <dsp:spPr>
        <a:xfrm>
          <a:off x="2246486" y="49036"/>
          <a:ext cx="432060"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46486" y="150122"/>
        <a:ext cx="302442" cy="303257"/>
      </dsp:txXfrm>
    </dsp:sp>
    <dsp:sp modelId="{5D0463E6-7BA6-4900-BCF5-573DA7C374AD}">
      <dsp:nvSpPr>
        <dsp:cNvPr id="0" name=""/>
        <dsp:cNvSpPr/>
      </dsp:nvSpPr>
      <dsp:spPr>
        <a:xfrm>
          <a:off x="2857893"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Taxes</a:t>
          </a:r>
          <a:endParaRPr lang="en-US" sz="2000" kern="1200" dirty="0"/>
        </a:p>
      </dsp:txBody>
      <dsp:txXfrm>
        <a:off x="2875569" y="17676"/>
        <a:ext cx="2002670" cy="568151"/>
      </dsp:txXfrm>
    </dsp:sp>
    <dsp:sp modelId="{6ACD6F6F-4517-4DD7-A4DD-0F885B8325B4}">
      <dsp:nvSpPr>
        <dsp:cNvPr id="0" name=""/>
        <dsp:cNvSpPr/>
      </dsp:nvSpPr>
      <dsp:spPr>
        <a:xfrm>
          <a:off x="5099718" y="49036"/>
          <a:ext cx="432060"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099718" y="150122"/>
        <a:ext cx="302442" cy="303257"/>
      </dsp:txXfrm>
    </dsp:sp>
    <dsp:sp modelId="{0318DE3E-A2F7-4937-91E3-3A0CE05EFAC5}">
      <dsp:nvSpPr>
        <dsp:cNvPr id="0" name=""/>
        <dsp:cNvSpPr/>
      </dsp:nvSpPr>
      <dsp:spPr>
        <a:xfrm>
          <a:off x="5711125"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Gov. Expenditure</a:t>
          </a:r>
          <a:endParaRPr lang="en-US" sz="2000" kern="1200" dirty="0"/>
        </a:p>
      </dsp:txBody>
      <dsp:txXfrm>
        <a:off x="5728801" y="17676"/>
        <a:ext cx="2002670" cy="568151"/>
      </dsp:txXfrm>
    </dsp:sp>
    <dsp:sp modelId="{2E78714E-F1EE-4038-90D5-962A3224024C}">
      <dsp:nvSpPr>
        <dsp:cNvPr id="0" name=""/>
        <dsp:cNvSpPr/>
      </dsp:nvSpPr>
      <dsp:spPr>
        <a:xfrm>
          <a:off x="7954115" y="49036"/>
          <a:ext cx="434531"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954115" y="150122"/>
        <a:ext cx="304172" cy="303257"/>
      </dsp:txXfrm>
    </dsp:sp>
    <dsp:sp modelId="{0FA6D416-1EA9-42A2-B324-3B3BE8C6F9F0}">
      <dsp:nvSpPr>
        <dsp:cNvPr id="0" name=""/>
        <dsp:cNvSpPr/>
      </dsp:nvSpPr>
      <dsp:spPr>
        <a:xfrm>
          <a:off x="8569018"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a:t>Output</a:t>
          </a:r>
          <a:endParaRPr lang="en-US" sz="2000" kern="1200" dirty="0"/>
        </a:p>
      </dsp:txBody>
      <dsp:txXfrm>
        <a:off x="8586694" y="17676"/>
        <a:ext cx="2002670" cy="568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2A858-518A-4ED6-96FC-F02C96FB24BC}">
      <dsp:nvSpPr>
        <dsp:cNvPr id="0" name=""/>
        <dsp:cNvSpPr/>
      </dsp:nvSpPr>
      <dsp:spPr>
        <a:xfrm>
          <a:off x="4661"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Output</a:t>
          </a:r>
          <a:endParaRPr lang="en-US" sz="2000" kern="1200" dirty="0"/>
        </a:p>
      </dsp:txBody>
      <dsp:txXfrm>
        <a:off x="22337" y="17676"/>
        <a:ext cx="2002670" cy="568151"/>
      </dsp:txXfrm>
    </dsp:sp>
    <dsp:sp modelId="{3AED6D6A-C76B-4541-A0A0-92E227F3BE77}">
      <dsp:nvSpPr>
        <dsp:cNvPr id="0" name=""/>
        <dsp:cNvSpPr/>
      </dsp:nvSpPr>
      <dsp:spPr>
        <a:xfrm>
          <a:off x="2246486" y="49036"/>
          <a:ext cx="432060"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46486" y="150122"/>
        <a:ext cx="302442" cy="303257"/>
      </dsp:txXfrm>
    </dsp:sp>
    <dsp:sp modelId="{5D0463E6-7BA6-4900-BCF5-573DA7C374AD}">
      <dsp:nvSpPr>
        <dsp:cNvPr id="0" name=""/>
        <dsp:cNvSpPr/>
      </dsp:nvSpPr>
      <dsp:spPr>
        <a:xfrm>
          <a:off x="2857893"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Profits</a:t>
          </a:r>
          <a:endParaRPr lang="en-US" sz="2000" kern="1200" dirty="0"/>
        </a:p>
      </dsp:txBody>
      <dsp:txXfrm>
        <a:off x="2875569" y="17676"/>
        <a:ext cx="2002670" cy="568151"/>
      </dsp:txXfrm>
    </dsp:sp>
    <dsp:sp modelId="{6ACD6F6F-4517-4DD7-A4DD-0F885B8325B4}">
      <dsp:nvSpPr>
        <dsp:cNvPr id="0" name=""/>
        <dsp:cNvSpPr/>
      </dsp:nvSpPr>
      <dsp:spPr>
        <a:xfrm>
          <a:off x="5099718" y="49036"/>
          <a:ext cx="432060"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99718" y="150122"/>
        <a:ext cx="302442" cy="303257"/>
      </dsp:txXfrm>
    </dsp:sp>
    <dsp:sp modelId="{0318DE3E-A2F7-4937-91E3-3A0CE05EFAC5}">
      <dsp:nvSpPr>
        <dsp:cNvPr id="0" name=""/>
        <dsp:cNvSpPr/>
      </dsp:nvSpPr>
      <dsp:spPr>
        <a:xfrm>
          <a:off x="5711125"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Investment</a:t>
          </a:r>
          <a:endParaRPr lang="en-US" sz="2000" kern="1200" dirty="0"/>
        </a:p>
      </dsp:txBody>
      <dsp:txXfrm>
        <a:off x="5728801" y="17676"/>
        <a:ext cx="2002670" cy="568151"/>
      </dsp:txXfrm>
    </dsp:sp>
    <dsp:sp modelId="{2E78714E-F1EE-4038-90D5-962A3224024C}">
      <dsp:nvSpPr>
        <dsp:cNvPr id="0" name=""/>
        <dsp:cNvSpPr/>
      </dsp:nvSpPr>
      <dsp:spPr>
        <a:xfrm>
          <a:off x="7954115" y="49036"/>
          <a:ext cx="434531" cy="505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54115" y="150122"/>
        <a:ext cx="304172" cy="303257"/>
      </dsp:txXfrm>
    </dsp:sp>
    <dsp:sp modelId="{0FA6D416-1EA9-42A2-B324-3B3BE8C6F9F0}">
      <dsp:nvSpPr>
        <dsp:cNvPr id="0" name=""/>
        <dsp:cNvSpPr/>
      </dsp:nvSpPr>
      <dsp:spPr>
        <a:xfrm>
          <a:off x="8569018" y="0"/>
          <a:ext cx="2038022" cy="603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a:t>Output</a:t>
          </a:r>
          <a:endParaRPr lang="en-US" sz="2000" kern="1200" dirty="0"/>
        </a:p>
      </dsp:txBody>
      <dsp:txXfrm>
        <a:off x="8586694" y="17676"/>
        <a:ext cx="2002670" cy="568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0EB2C-7434-4385-8A53-FD67F32A4730}">
      <dsp:nvSpPr>
        <dsp:cNvPr id="0" name=""/>
        <dsp:cNvSpPr/>
      </dsp:nvSpPr>
      <dsp:spPr>
        <a:xfrm rot="16200000">
          <a:off x="-1189675" y="1195844"/>
          <a:ext cx="4556421" cy="216473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597" bIns="0" numCol="1" spcCol="1270" anchor="t" anchorCtr="0">
          <a:noAutofit/>
        </a:bodyPr>
        <a:lstStyle/>
        <a:p>
          <a:pPr marL="0" lvl="0" indent="0" algn="l" defTabSz="844550">
            <a:lnSpc>
              <a:spcPct val="90000"/>
            </a:lnSpc>
            <a:spcBef>
              <a:spcPct val="0"/>
            </a:spcBef>
            <a:spcAft>
              <a:spcPct val="35000"/>
            </a:spcAft>
            <a:buNone/>
          </a:pPr>
          <a:r>
            <a:rPr lang="en-US" sz="1900" b="1" u="sng" kern="1200" dirty="0"/>
            <a:t>Open 1</a:t>
          </a:r>
        </a:p>
        <a:p>
          <a:pPr marL="114300" lvl="1" indent="-114300" algn="l" defTabSz="666750">
            <a:lnSpc>
              <a:spcPct val="90000"/>
            </a:lnSpc>
            <a:spcBef>
              <a:spcPct val="0"/>
            </a:spcBef>
            <a:spcAft>
              <a:spcPct val="15000"/>
            </a:spcAft>
            <a:buChar char="•"/>
          </a:pPr>
          <a:r>
            <a:rPr lang="en-US" sz="1500" kern="1200" dirty="0"/>
            <a:t>Only national industries in the endogenous part</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Single national model</a:t>
          </a:r>
        </a:p>
      </dsp:txBody>
      <dsp:txXfrm rot="5400000">
        <a:off x="6169" y="911284"/>
        <a:ext cx="2164732" cy="2733853"/>
      </dsp:txXfrm>
    </dsp:sp>
    <dsp:sp modelId="{EDE02029-842E-4591-95B6-110DB2637F2B}">
      <dsp:nvSpPr>
        <dsp:cNvPr id="0" name=""/>
        <dsp:cNvSpPr/>
      </dsp:nvSpPr>
      <dsp:spPr>
        <a:xfrm rot="16200000">
          <a:off x="1137411" y="1195844"/>
          <a:ext cx="4556421" cy="216473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597" bIns="0" numCol="1" spcCol="1270" anchor="t" anchorCtr="0">
          <a:noAutofit/>
        </a:bodyPr>
        <a:lstStyle/>
        <a:p>
          <a:pPr marL="0" lvl="0" indent="0" algn="l" defTabSz="844550">
            <a:lnSpc>
              <a:spcPct val="90000"/>
            </a:lnSpc>
            <a:spcBef>
              <a:spcPct val="0"/>
            </a:spcBef>
            <a:spcAft>
              <a:spcPct val="35000"/>
            </a:spcAft>
            <a:buNone/>
          </a:pPr>
          <a:r>
            <a:rPr lang="en-US" sz="1900" b="1" u="sng" kern="1200" dirty="0"/>
            <a:t>Open 2</a:t>
          </a:r>
        </a:p>
        <a:p>
          <a:pPr marL="114300" lvl="1" indent="-114300" algn="l" defTabSz="666750">
            <a:lnSpc>
              <a:spcPct val="90000"/>
            </a:lnSpc>
            <a:spcBef>
              <a:spcPct val="0"/>
            </a:spcBef>
            <a:spcAft>
              <a:spcPct val="15000"/>
            </a:spcAft>
            <a:buChar char="•"/>
          </a:pPr>
          <a:r>
            <a:rPr lang="en-US" sz="1500" kern="1200" dirty="0"/>
            <a:t>Open 1 plus…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Exports and imports endogenized</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Multi-country model</a:t>
          </a:r>
        </a:p>
      </dsp:txBody>
      <dsp:txXfrm rot="5400000">
        <a:off x="2333255" y="911284"/>
        <a:ext cx="2164732" cy="2733853"/>
      </dsp:txXfrm>
    </dsp:sp>
    <dsp:sp modelId="{844E58C6-F423-48C0-9D6D-E03C495B609E}">
      <dsp:nvSpPr>
        <dsp:cNvPr id="0" name=""/>
        <dsp:cNvSpPr/>
      </dsp:nvSpPr>
      <dsp:spPr>
        <a:xfrm rot="16200000">
          <a:off x="3464498" y="1195844"/>
          <a:ext cx="4556421" cy="216473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597" bIns="0" numCol="1" spcCol="1270" anchor="t" anchorCtr="0">
          <a:noAutofit/>
        </a:bodyPr>
        <a:lstStyle/>
        <a:p>
          <a:pPr marL="0" lvl="0" indent="0" algn="l" defTabSz="844550">
            <a:lnSpc>
              <a:spcPct val="90000"/>
            </a:lnSpc>
            <a:spcBef>
              <a:spcPct val="0"/>
            </a:spcBef>
            <a:spcAft>
              <a:spcPct val="35000"/>
            </a:spcAft>
            <a:buNone/>
          </a:pPr>
          <a:r>
            <a:rPr lang="en-US" sz="1900" b="1" u="sng" kern="1200" dirty="0"/>
            <a:t>Closed 1</a:t>
          </a:r>
        </a:p>
        <a:p>
          <a:pPr marL="114300" lvl="1" indent="-114300" algn="l" defTabSz="666750">
            <a:lnSpc>
              <a:spcPct val="90000"/>
            </a:lnSpc>
            <a:spcBef>
              <a:spcPct val="0"/>
            </a:spcBef>
            <a:spcAft>
              <a:spcPct val="15000"/>
            </a:spcAft>
            <a:buChar char="•"/>
          </a:pPr>
          <a:r>
            <a:rPr lang="en-US" sz="1500" kern="1200" dirty="0"/>
            <a:t>Open 2 plus…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Closed to HH consumption</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Increase in wages generates an impact in consumption</a:t>
          </a:r>
        </a:p>
      </dsp:txBody>
      <dsp:txXfrm rot="5400000">
        <a:off x="4660342" y="911284"/>
        <a:ext cx="2164732" cy="2733853"/>
      </dsp:txXfrm>
    </dsp:sp>
    <dsp:sp modelId="{E681A8FD-97E6-4046-9C2C-3B5C359DA2A2}">
      <dsp:nvSpPr>
        <dsp:cNvPr id="0" name=""/>
        <dsp:cNvSpPr/>
      </dsp:nvSpPr>
      <dsp:spPr>
        <a:xfrm rot="16200000">
          <a:off x="5791585" y="1195844"/>
          <a:ext cx="4556421" cy="216473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597" bIns="0" numCol="1" spcCol="1270" anchor="t" anchorCtr="0">
          <a:noAutofit/>
        </a:bodyPr>
        <a:lstStyle/>
        <a:p>
          <a:pPr marL="0" lvl="0" indent="0" algn="l" defTabSz="844550">
            <a:lnSpc>
              <a:spcPct val="90000"/>
            </a:lnSpc>
            <a:spcBef>
              <a:spcPct val="0"/>
            </a:spcBef>
            <a:spcAft>
              <a:spcPct val="35000"/>
            </a:spcAft>
            <a:buNone/>
          </a:pPr>
          <a:r>
            <a:rPr lang="en-US" sz="1900" b="1" u="sng" kern="1200" dirty="0"/>
            <a:t>Close 2</a:t>
          </a:r>
          <a:endParaRPr lang="en-US" sz="1900" kern="1200" dirty="0"/>
        </a:p>
        <a:p>
          <a:pPr marL="114300" lvl="1" indent="-114300" algn="l" defTabSz="666750">
            <a:lnSpc>
              <a:spcPct val="90000"/>
            </a:lnSpc>
            <a:spcBef>
              <a:spcPct val="0"/>
            </a:spcBef>
            <a:spcAft>
              <a:spcPct val="15000"/>
            </a:spcAft>
            <a:buChar char="•"/>
          </a:pPr>
          <a:r>
            <a:rPr lang="en-US" sz="1500" kern="1200" dirty="0"/>
            <a:t>Close 1 plus…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The model is closed to investment.</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An increase in profits generates a new wave of investment.</a:t>
          </a:r>
        </a:p>
      </dsp:txBody>
      <dsp:txXfrm rot="5400000">
        <a:off x="6987429" y="911284"/>
        <a:ext cx="2164732" cy="2733853"/>
      </dsp:txXfrm>
    </dsp:sp>
    <dsp:sp modelId="{044F27D8-1D58-4867-913C-6D7F77BABC28}">
      <dsp:nvSpPr>
        <dsp:cNvPr id="0" name=""/>
        <dsp:cNvSpPr/>
      </dsp:nvSpPr>
      <dsp:spPr>
        <a:xfrm rot="16200000">
          <a:off x="8118672" y="1195844"/>
          <a:ext cx="4556421" cy="216473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597" bIns="0" numCol="1" spcCol="1270" anchor="t" anchorCtr="0">
          <a:noAutofit/>
        </a:bodyPr>
        <a:lstStyle/>
        <a:p>
          <a:pPr marL="0" lvl="0" indent="0" algn="l" defTabSz="844550">
            <a:lnSpc>
              <a:spcPct val="90000"/>
            </a:lnSpc>
            <a:spcBef>
              <a:spcPct val="0"/>
            </a:spcBef>
            <a:spcAft>
              <a:spcPct val="35000"/>
            </a:spcAft>
            <a:buNone/>
          </a:pPr>
          <a:r>
            <a:rPr lang="en-US" sz="1900" b="1" u="sng" kern="1200" dirty="0"/>
            <a:t>Close 3</a:t>
          </a:r>
          <a:endParaRPr lang="en-US" sz="1900" kern="1200" dirty="0"/>
        </a:p>
        <a:p>
          <a:pPr marL="114300" lvl="1" indent="-114300" algn="l" defTabSz="666750">
            <a:lnSpc>
              <a:spcPct val="90000"/>
            </a:lnSpc>
            <a:spcBef>
              <a:spcPct val="0"/>
            </a:spcBef>
            <a:spcAft>
              <a:spcPct val="15000"/>
            </a:spcAft>
            <a:buChar char="•"/>
          </a:pPr>
          <a:r>
            <a:rPr lang="en-US" sz="1500" kern="1200" dirty="0"/>
            <a:t>Close 1 plus…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The model is closed to government expenditure</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Increase in taxes generates a additional government expenditures</a:t>
          </a:r>
        </a:p>
      </dsp:txBody>
      <dsp:txXfrm rot="5400000">
        <a:off x="9314516" y="911284"/>
        <a:ext cx="2164732" cy="27338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0F125-DB8B-4ECF-BE97-2FDB46740AB7}" type="datetimeFigureOut">
              <a:rPr lang="en-US" smtClean="0"/>
              <a:t>6/13/2026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FB2BF-5AB0-4F02-9B34-3CB11037E520}" type="slidenum">
              <a:rPr lang="en-US" smtClean="0"/>
              <a:t>‹#›</a:t>
            </a:fld>
            <a:endParaRPr lang="en-US"/>
          </a:p>
        </p:txBody>
      </p:sp>
    </p:spTree>
    <p:extLst>
      <p:ext uri="{BB962C8B-B14F-4D97-AF65-F5344CB8AC3E}">
        <p14:creationId xmlns:p14="http://schemas.microsoft.com/office/powerpoint/2010/main" val="112012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White_BlueBox-Right">
    <p:spTree>
      <p:nvGrpSpPr>
        <p:cNvPr id="1" name=""/>
        <p:cNvGrpSpPr/>
        <p:nvPr/>
      </p:nvGrpSpPr>
      <p:grpSpPr>
        <a:xfrm>
          <a:off x="0" y="0"/>
          <a:ext cx="0" cy="0"/>
          <a:chOff x="0" y="0"/>
          <a:chExt cx="0" cy="0"/>
        </a:xfrm>
      </p:grpSpPr>
      <p:sp>
        <p:nvSpPr>
          <p:cNvPr id="2" name="Title 1"/>
          <p:cNvSpPr>
            <a:spLocks noGrp="1"/>
          </p:cNvSpPr>
          <p:nvPr>
            <p:ph type="title"/>
          </p:nvPr>
        </p:nvSpPr>
        <p:spPr>
          <a:xfrm>
            <a:off x="838199" y="1005840"/>
            <a:ext cx="7250723" cy="2103120"/>
          </a:xfrm>
        </p:spPr>
        <p:txBody>
          <a:bodyPr/>
          <a:lstStyle>
            <a:lvl1pPr>
              <a:defRPr>
                <a:latin typeface="ITC Franklin Gothic Std MedCd" panose="020B0606030503020204" pitchFamily="34" charset="0"/>
              </a:defRPr>
            </a:lvl1pPr>
          </a:lstStyle>
          <a:p>
            <a:r>
              <a:rPr lang="en-US"/>
              <a:t>Click to edit Master title style</a:t>
            </a:r>
          </a:p>
        </p:txBody>
      </p:sp>
      <p:sp>
        <p:nvSpPr>
          <p:cNvPr id="3" name="Text Placeholder 5"/>
          <p:cNvSpPr>
            <a:spLocks noGrp="1"/>
          </p:cNvSpPr>
          <p:nvPr>
            <p:ph type="body" sz="quarter" idx="11" hasCustomPrompt="1"/>
          </p:nvPr>
        </p:nvSpPr>
        <p:spPr>
          <a:xfrm>
            <a:off x="838199" y="4487952"/>
            <a:ext cx="5224975" cy="334517"/>
          </a:xfrm>
          <a:prstGeom prst="rect">
            <a:avLst/>
          </a:prstGeom>
        </p:spPr>
        <p:txBody>
          <a:bodyPr/>
          <a:lstStyle>
            <a:lvl1pPr marL="0" indent="0">
              <a:buNone/>
              <a:defRPr lang="en-US" sz="2000" b="0" kern="1200" cap="none" spc="-50" baseline="0" dirty="0" smtClean="0">
                <a:solidFill>
                  <a:srgbClr val="6D6D6D"/>
                </a:solidFill>
                <a:latin typeface="Arial Nova Light" panose="020B0304020202020204" pitchFamily="34" charset="0"/>
                <a:ea typeface="+mn-ea"/>
                <a:cs typeface="+mn-cs"/>
              </a:defRPr>
            </a:lvl1pPr>
          </a:lstStyle>
          <a:p>
            <a:pPr marL="228600" lvl="0" indent="-228600" algn="l" defTabSz="914400" rtl="0" eaLnBrk="1" latinLnBrk="0" hangingPunct="1">
              <a:lnSpc>
                <a:spcPct val="90000"/>
              </a:lnSpc>
              <a:spcBef>
                <a:spcPts val="1000"/>
              </a:spcBef>
            </a:pPr>
            <a:r>
              <a:rPr lang="en-US"/>
              <a:t>Date</a:t>
            </a:r>
          </a:p>
        </p:txBody>
      </p:sp>
      <p:sp>
        <p:nvSpPr>
          <p:cNvPr id="4" name="Text Placeholder 5"/>
          <p:cNvSpPr>
            <a:spLocks noGrp="1"/>
          </p:cNvSpPr>
          <p:nvPr>
            <p:ph type="body" sz="quarter" idx="12" hasCustomPrompt="1"/>
          </p:nvPr>
        </p:nvSpPr>
        <p:spPr>
          <a:xfrm>
            <a:off x="838199" y="5343378"/>
            <a:ext cx="7250113" cy="411480"/>
          </a:xfrm>
          <a:prstGeom prst="rect">
            <a:avLst/>
          </a:prstGeom>
        </p:spPr>
        <p:txBody>
          <a:bodyPr/>
          <a:lstStyle>
            <a:lvl1pPr marL="0" indent="0">
              <a:buNone/>
              <a:defRPr lang="en-US" sz="2400" kern="1200" cap="none" spc="0" baseline="0" dirty="0">
                <a:solidFill>
                  <a:srgbClr val="232D4B"/>
                </a:solidFill>
                <a:latin typeface="ITC Franklin Gothic Std MedCd" panose="020B0606030503020204" pitchFamily="34" charset="0"/>
                <a:ea typeface="+mn-ea"/>
                <a:cs typeface="+mn-cs"/>
              </a:defRPr>
            </a:lvl1pPr>
          </a:lstStyle>
          <a:p>
            <a:pPr marL="228600" lvl="0" indent="-228600" algn="l" defTabSz="914400" rtl="0" eaLnBrk="1" latinLnBrk="0" hangingPunct="1">
              <a:lnSpc>
                <a:spcPct val="90000"/>
              </a:lnSpc>
              <a:spcBef>
                <a:spcPts val="1000"/>
              </a:spcBef>
            </a:pPr>
            <a:r>
              <a:rPr lang="en-US"/>
              <a:t>Presenter</a:t>
            </a:r>
          </a:p>
        </p:txBody>
      </p:sp>
      <p:sp>
        <p:nvSpPr>
          <p:cNvPr id="5" name="Text Placeholder 5"/>
          <p:cNvSpPr>
            <a:spLocks noGrp="1"/>
          </p:cNvSpPr>
          <p:nvPr>
            <p:ph type="body" sz="quarter" idx="13" hasCustomPrompt="1"/>
          </p:nvPr>
        </p:nvSpPr>
        <p:spPr>
          <a:xfrm>
            <a:off x="838199" y="5710076"/>
            <a:ext cx="7250113" cy="367170"/>
          </a:xfrm>
          <a:prstGeom prst="rect">
            <a:avLst/>
          </a:prstGeom>
        </p:spPr>
        <p:txBody>
          <a:bodyPr/>
          <a:lstStyle>
            <a:lvl1pPr marL="0" indent="0">
              <a:buNone/>
              <a:defRPr lang="en-US" sz="2000" b="0" kern="1200" cap="none" spc="-50" baseline="0" dirty="0" smtClean="0">
                <a:solidFill>
                  <a:srgbClr val="6D6D6D"/>
                </a:solidFill>
                <a:latin typeface="Arial Nova Light" panose="020B0304020202020204" pitchFamily="34" charset="0"/>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a:t>Email</a:t>
            </a:r>
          </a:p>
        </p:txBody>
      </p:sp>
      <p:sp>
        <p:nvSpPr>
          <p:cNvPr id="6" name="Text Placeholder 9"/>
          <p:cNvSpPr>
            <a:spLocks noGrp="1"/>
          </p:cNvSpPr>
          <p:nvPr>
            <p:ph type="body" sz="quarter" idx="14" hasCustomPrompt="1"/>
          </p:nvPr>
        </p:nvSpPr>
        <p:spPr>
          <a:xfrm>
            <a:off x="838199" y="4084507"/>
            <a:ext cx="7250113" cy="417513"/>
          </a:xfrm>
          <a:prstGeom prst="rect">
            <a:avLst/>
          </a:prstGeom>
        </p:spPr>
        <p:txBody>
          <a:bodyPr/>
          <a:lstStyle>
            <a:lvl1pPr marL="0" indent="0">
              <a:buNone/>
              <a:defRPr sz="2400" cap="none" spc="0" baseline="0">
                <a:solidFill>
                  <a:srgbClr val="232D4B"/>
                </a:solidFill>
                <a:latin typeface="ITC Franklin Gothic Std MedCd" panose="020B0606030503020204" pitchFamily="34" charset="0"/>
              </a:defRPr>
            </a:lvl1pPr>
          </a:lstStyle>
          <a:p>
            <a:pPr lvl="0"/>
            <a:r>
              <a:rPr lang="en-US"/>
              <a:t>Presented To</a:t>
            </a:r>
          </a:p>
        </p:txBody>
      </p:sp>
    </p:spTree>
    <p:extLst>
      <p:ext uri="{BB962C8B-B14F-4D97-AF65-F5344CB8AC3E}">
        <p14:creationId xmlns:p14="http://schemas.microsoft.com/office/powerpoint/2010/main" val="330635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_Title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10515600" cy="548640"/>
          </a:xfrm>
        </p:spPr>
        <p:txBody>
          <a:bodyPr/>
          <a:lstStyle>
            <a:lvl1pPr>
              <a:defRPr/>
            </a:lvl1pPr>
          </a:lstStyle>
          <a:p>
            <a:r>
              <a:rPr lang="en-US"/>
              <a:t>Slide Title</a:t>
            </a:r>
          </a:p>
        </p:txBody>
      </p:sp>
      <p:sp>
        <p:nvSpPr>
          <p:cNvPr id="5" name="Content Placeholder 9"/>
          <p:cNvSpPr>
            <a:spLocks noGrp="1"/>
          </p:cNvSpPr>
          <p:nvPr>
            <p:ph sz="quarter" idx="12" hasCustomPrompt="1"/>
          </p:nvPr>
        </p:nvSpPr>
        <p:spPr>
          <a:xfrm>
            <a:off x="731520" y="1737360"/>
            <a:ext cx="10515600" cy="4114800"/>
          </a:xfrm>
          <a:prstGeom prst="rect">
            <a:avLst/>
          </a:prstGeom>
        </p:spPr>
        <p:txBody>
          <a:bodyPr/>
          <a:lstStyle>
            <a:lvl1pPr marL="0" indent="0">
              <a:buNone/>
              <a:defRPr lang="en-US" sz="2400" kern="1200" dirty="0">
                <a:solidFill>
                  <a:srgbClr val="232D4B"/>
                </a:solidFill>
                <a:latin typeface="ITC Franklin Gothic Std Book" panose="020B050403050302020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Insert image/chart/graph</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74751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Col_C1Title-1line&amp;Image_C2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7680960" cy="548640"/>
          </a:xfrm>
        </p:spPr>
        <p:txBody>
          <a:bodyPr/>
          <a:lstStyle>
            <a:lvl1pPr>
              <a:defRPr/>
            </a:lvl1pPr>
          </a:lstStyle>
          <a:p>
            <a:r>
              <a:rPr lang="en-US"/>
              <a:t>Slide Title</a:t>
            </a:r>
          </a:p>
        </p:txBody>
      </p:sp>
      <p:sp>
        <p:nvSpPr>
          <p:cNvPr id="5" name="Rectangle 4"/>
          <p:cNvSpPr/>
          <p:nvPr userDrawn="1"/>
        </p:nvSpPr>
        <p:spPr>
          <a:xfrm>
            <a:off x="8808720" y="0"/>
            <a:ext cx="3383280" cy="6211958"/>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828800"/>
            <a:ext cx="7680960" cy="4114800"/>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9265920" y="408499"/>
            <a:ext cx="2468880" cy="5394960"/>
          </a:xfrm>
          <a:prstGeom prst="rect">
            <a:avLst/>
          </a:prstGeom>
        </p:spPr>
        <p:txBody>
          <a:bodyPr>
            <a:normAutofit/>
          </a:bodyPr>
          <a:lstStyle>
            <a:lvl1pPr marL="228600" indent="-228600">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a:t>Item One</a:t>
            </a:r>
          </a:p>
          <a:p>
            <a:pPr lvl="0"/>
            <a:r>
              <a:rPr lang="en-US"/>
              <a:t>Item Two</a:t>
            </a:r>
          </a:p>
          <a:p>
            <a:pPr lvl="0"/>
            <a:r>
              <a:rPr lang="en-US"/>
              <a:t>Item Three</a:t>
            </a:r>
          </a:p>
          <a:p>
            <a:pPr lvl="0"/>
            <a:endParaRPr lang="en-US"/>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73232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_C1Title-1line_Img_ChartTitle_Sidbar">
    <p:spTree>
      <p:nvGrpSpPr>
        <p:cNvPr id="1" name=""/>
        <p:cNvGrpSpPr/>
        <p:nvPr/>
      </p:nvGrpSpPr>
      <p:grpSpPr>
        <a:xfrm>
          <a:off x="0" y="0"/>
          <a:ext cx="0" cy="0"/>
          <a:chOff x="0" y="0"/>
          <a:chExt cx="0" cy="0"/>
        </a:xfrm>
      </p:grpSpPr>
      <p:sp>
        <p:nvSpPr>
          <p:cNvPr id="12" name="Rectangle 11"/>
          <p:cNvSpPr/>
          <p:nvPr userDrawn="1"/>
        </p:nvSpPr>
        <p:spPr>
          <a:xfrm>
            <a:off x="0" y="5634134"/>
            <a:ext cx="8827008" cy="571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548640"/>
            <a:ext cx="7503427" cy="548640"/>
          </a:xfrm>
        </p:spPr>
        <p:txBody>
          <a:bodyPr/>
          <a:lstStyle>
            <a:lvl1pPr>
              <a:defRPr/>
            </a:lvl1pPr>
          </a:lstStyle>
          <a:p>
            <a:r>
              <a:rPr lang="en-US"/>
              <a:t>Slide Title</a:t>
            </a:r>
          </a:p>
        </p:txBody>
      </p:sp>
      <p:sp>
        <p:nvSpPr>
          <p:cNvPr id="5" name="Rectangle 4"/>
          <p:cNvSpPr/>
          <p:nvPr userDrawn="1"/>
        </p:nvSpPr>
        <p:spPr>
          <a:xfrm>
            <a:off x="8415956" y="-2253"/>
            <a:ext cx="3779520"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645920"/>
            <a:ext cx="7503427" cy="3931920"/>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8876632" y="409227"/>
            <a:ext cx="2858168" cy="5394960"/>
          </a:xfrm>
          <a:prstGeom prst="rect">
            <a:avLst/>
          </a:prstGeom>
        </p:spPr>
        <p:txBody>
          <a:bodyPr>
            <a:normAutofit/>
          </a:bodyPr>
          <a:lstStyle>
            <a:lvl1pPr marL="228600" indent="-228600">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a:t>Item One</a:t>
            </a:r>
          </a:p>
          <a:p>
            <a:pPr lvl="0"/>
            <a:r>
              <a:rPr lang="en-US"/>
              <a:t>Item Two</a:t>
            </a:r>
          </a:p>
          <a:p>
            <a:pPr lvl="0"/>
            <a:r>
              <a:rPr lang="en-US"/>
              <a:t>Item Three</a:t>
            </a:r>
          </a:p>
          <a:p>
            <a:pPr lvl="0"/>
            <a:endParaRPr lang="en-US"/>
          </a:p>
        </p:txBody>
      </p:sp>
      <p:sp>
        <p:nvSpPr>
          <p:cNvPr id="11" name="Text Placeholder 3"/>
          <p:cNvSpPr>
            <a:spLocks noGrp="1"/>
          </p:cNvSpPr>
          <p:nvPr>
            <p:ph type="body" sz="quarter" idx="13" hasCustomPrompt="1"/>
          </p:nvPr>
        </p:nvSpPr>
        <p:spPr>
          <a:xfrm>
            <a:off x="731520" y="5788867"/>
            <a:ext cx="7680960" cy="262129"/>
          </a:xfrm>
          <a:prstGeom prst="rect">
            <a:avLst/>
          </a:prstGeom>
        </p:spPr>
        <p:txBody>
          <a:bodyPr>
            <a:noAutofit/>
          </a:bodyPr>
          <a:lstStyle>
            <a:lvl1pPr marL="0" indent="0" algn="ctr">
              <a:buNone/>
              <a:defRPr lang="en-US" sz="1600" i="0" kern="1200" spc="-50" baseline="0" dirty="0">
                <a:solidFill>
                  <a:srgbClr val="232D4B"/>
                </a:solidFill>
                <a:latin typeface="ITC Franklin Gothic Std Bk Cd" panose="020B0506030503020204" pitchFamily="34" charset="0"/>
                <a:ea typeface="+mn-ea"/>
                <a:cs typeface="Segoe UI" panose="020B0502040204020203" pitchFamily="34" charset="0"/>
              </a:defRPr>
            </a:lvl1pPr>
          </a:lstStyle>
          <a:p>
            <a:pPr lvl="0"/>
            <a:r>
              <a:rPr lang="en-US"/>
              <a:t>Chart Title or Source</a:t>
            </a:r>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386510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Col_Header_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4" name="Footer Placeholder 3"/>
          <p:cNvSpPr>
            <a:spLocks noGrp="1"/>
          </p:cNvSpPr>
          <p:nvPr>
            <p:ph type="ftr" sz="quarter" idx="11"/>
          </p:nvPr>
        </p:nvSpPr>
        <p:spPr>
          <a:xfrm>
            <a:off x="8412480" y="6356350"/>
            <a:ext cx="2468880" cy="365125"/>
          </a:xfrm>
          <a:prstGeom prst="rect">
            <a:avLst/>
          </a:prstGeom>
        </p:spPr>
        <p:txBody>
          <a:bodyPr/>
          <a:lstStyle>
            <a:lvl1pPr>
              <a:defRPr baseline="0"/>
            </a:lvl1pPr>
          </a:lstStyle>
          <a:p>
            <a:r>
              <a:rPr lang="en-US" dirty="0"/>
              <a:t>COOPER CENTER </a:t>
            </a:r>
            <a:r>
              <a:rPr lang="en-US" sz="1600" dirty="0"/>
              <a:t>|</a:t>
            </a:r>
            <a:r>
              <a:rPr lang="en-US" dirty="0"/>
              <a:t> PUBLIC SERVICE</a:t>
            </a:r>
          </a:p>
        </p:txBody>
      </p:sp>
      <p:sp>
        <p:nvSpPr>
          <p:cNvPr id="5" name="Text Placeholder 4"/>
          <p:cNvSpPr>
            <a:spLocks noGrp="1"/>
          </p:cNvSpPr>
          <p:nvPr>
            <p:ph type="body" sz="quarter" idx="12" hasCustomPrompt="1"/>
          </p:nvPr>
        </p:nvSpPr>
        <p:spPr>
          <a:xfrm>
            <a:off x="731520" y="2286000"/>
            <a:ext cx="10698480" cy="3566160"/>
          </a:xfrm>
          <a:prstGeom prst="rect">
            <a:avLst/>
          </a:prstGeom>
        </p:spPr>
        <p:txBody>
          <a:bodyPr>
            <a:normAutofit/>
          </a:bodyPr>
          <a:lstStyle>
            <a:lvl1pPr marL="0" indent="0">
              <a:buNone/>
              <a:defRPr sz="2400">
                <a:solidFill>
                  <a:srgbClr val="232D4B"/>
                </a:solidFill>
                <a:latin typeface="Arial" panose="020B0604020202020204" pitchFamily="34" charset="0"/>
                <a:cs typeface="Arial" panose="020B0604020202020204" pitchFamily="34" charset="0"/>
              </a:defRPr>
            </a:lvl1pPr>
          </a:lstStyle>
          <a:p>
            <a:pPr lvl="0"/>
            <a:r>
              <a:rPr lang="en-US" dirty="0"/>
              <a:t>Text</a:t>
            </a:r>
          </a:p>
        </p:txBody>
      </p:sp>
      <p:sp>
        <p:nvSpPr>
          <p:cNvPr id="8"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21907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_Header_SubHeader_FullText">
    <p:spTree>
      <p:nvGrpSpPr>
        <p:cNvPr id="1" name=""/>
        <p:cNvGrpSpPr/>
        <p:nvPr/>
      </p:nvGrpSpPr>
      <p:grpSpPr>
        <a:xfrm>
          <a:off x="0" y="0"/>
          <a:ext cx="0" cy="0"/>
          <a:chOff x="0" y="0"/>
          <a:chExt cx="0" cy="0"/>
        </a:xfrm>
      </p:grpSpPr>
      <p:sp>
        <p:nvSpPr>
          <p:cNvPr id="2" name="Title 1"/>
          <p:cNvSpPr>
            <a:spLocks noGrp="1"/>
          </p:cNvSpPr>
          <p:nvPr>
            <p:ph type="title"/>
          </p:nvPr>
        </p:nvSpPr>
        <p:spPr>
          <a:xfrm>
            <a:off x="731520" y="471103"/>
            <a:ext cx="10698480" cy="548640"/>
          </a:xfrm>
        </p:spPr>
        <p:txBody>
          <a:bodyPr anchor="t">
            <a:noAutofit/>
          </a:bodyPr>
          <a:lstStyle>
            <a:lvl1pPr>
              <a:defRPr sz="4400"/>
            </a:lvl1pPr>
          </a:lstStyle>
          <a:p>
            <a:r>
              <a:rPr lang="en-US" dirty="0"/>
              <a:t>Click to edit Master title style</a:t>
            </a:r>
          </a:p>
        </p:txBody>
      </p:sp>
      <p:sp>
        <p:nvSpPr>
          <p:cNvPr id="4" name="Footer Placeholder 3"/>
          <p:cNvSpPr>
            <a:spLocks noGrp="1"/>
          </p:cNvSpPr>
          <p:nvPr>
            <p:ph type="ftr" sz="quarter" idx="11"/>
          </p:nvPr>
        </p:nvSpPr>
        <p:spPr>
          <a:xfrm>
            <a:off x="8412480" y="6356350"/>
            <a:ext cx="2468880" cy="365125"/>
          </a:xfrm>
          <a:prstGeom prst="rect">
            <a:avLst/>
          </a:prstGeom>
        </p:spPr>
        <p:txBody>
          <a:bodyPr/>
          <a:lstStyle/>
          <a:p>
            <a:r>
              <a:rPr lang="en-US"/>
              <a:t>COOPER CENTER </a:t>
            </a:r>
            <a:r>
              <a:rPr lang="en-US" sz="1600"/>
              <a:t>|</a:t>
            </a:r>
            <a:r>
              <a:rPr lang="en-US"/>
              <a:t> PUBLIC SERVICE</a:t>
            </a:r>
            <a:endParaRPr lang="en-US" dirty="0"/>
          </a:p>
        </p:txBody>
      </p:sp>
      <p:sp>
        <p:nvSpPr>
          <p:cNvPr id="5" name="Text Placeholder 5"/>
          <p:cNvSpPr>
            <a:spLocks noGrp="1"/>
          </p:cNvSpPr>
          <p:nvPr>
            <p:ph type="body" sz="quarter" idx="12" hasCustomPrompt="1"/>
          </p:nvPr>
        </p:nvSpPr>
        <p:spPr>
          <a:xfrm>
            <a:off x="731520" y="1058511"/>
            <a:ext cx="10698480" cy="365760"/>
          </a:xfrm>
          <a:prstGeom prst="rect">
            <a:avLst/>
          </a:prstGeom>
        </p:spPr>
        <p:txBody>
          <a:bodyPr/>
          <a:lstStyle>
            <a:lvl1pPr marL="0" indent="0">
              <a:buNone/>
              <a:defRPr sz="2200" cap="all" spc="-100" baseline="0">
                <a:solidFill>
                  <a:srgbClr val="232D4B"/>
                </a:solidFill>
                <a:latin typeface="Arial Nova Light" panose="020B0304020202020204" pitchFamily="34" charset="0"/>
              </a:defRPr>
            </a:lvl1pPr>
          </a:lstStyle>
          <a:p>
            <a:pPr lvl="0"/>
            <a:r>
              <a:rPr lang="en-US" dirty="0"/>
              <a:t>Subtitle</a:t>
            </a:r>
          </a:p>
        </p:txBody>
      </p:sp>
      <p:sp>
        <p:nvSpPr>
          <p:cNvPr id="6" name="Text Placeholder 4"/>
          <p:cNvSpPr>
            <a:spLocks noGrp="1"/>
          </p:cNvSpPr>
          <p:nvPr>
            <p:ph type="body" sz="quarter" idx="13" hasCustomPrompt="1"/>
          </p:nvPr>
        </p:nvSpPr>
        <p:spPr>
          <a:xfrm>
            <a:off x="731520" y="2194560"/>
            <a:ext cx="10698480" cy="3657600"/>
          </a:xfrm>
          <a:prstGeom prst="rect">
            <a:avLst/>
          </a:prstGeom>
        </p:spPr>
        <p:txBody>
          <a:bodyPr>
            <a:normAutofit/>
          </a:bodyPr>
          <a:lstStyle>
            <a:lvl1pPr marL="0" indent="0">
              <a:buNone/>
              <a:defRPr sz="2400">
                <a:solidFill>
                  <a:srgbClr val="232D4B"/>
                </a:solidFill>
                <a:latin typeface="Arial" panose="020B0604020202020204" pitchFamily="34" charset="0"/>
                <a:cs typeface="Arial" panose="020B0604020202020204" pitchFamily="34" charset="0"/>
              </a:defRPr>
            </a:lvl1pPr>
          </a:lstStyle>
          <a:p>
            <a:pPr lvl="0"/>
            <a:r>
              <a:rPr lang="en-US" dirty="0"/>
              <a:t>Text</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79897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_SubtT_Titl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822960"/>
            <a:ext cx="10698480" cy="548640"/>
          </a:xfrm>
        </p:spPr>
        <p:txBody>
          <a:bodyPr anchor="t"/>
          <a:lstStyle>
            <a:lvl1pPr>
              <a:defRPr sz="3600"/>
            </a:lvl1pPr>
          </a:lstStyle>
          <a:p>
            <a:r>
              <a:rPr lang="en-US" dirty="0"/>
              <a:t>Slide Title</a:t>
            </a:r>
          </a:p>
        </p:txBody>
      </p:sp>
      <p:sp>
        <p:nvSpPr>
          <p:cNvPr id="4" name="Slide Number Placeholder 3"/>
          <p:cNvSpPr>
            <a:spLocks noGrp="1"/>
          </p:cNvSpPr>
          <p:nvPr>
            <p:ph type="sldNum" sz="quarter" idx="11"/>
          </p:nvPr>
        </p:nvSpPr>
        <p:spPr/>
        <p:txBody>
          <a:bodyPr/>
          <a:lstStyle/>
          <a:p>
            <a:fld id="{BA55DCAA-7759-42C4-B1BA-E05CDC79ABD0}" type="slidenum">
              <a:rPr lang="en-US" smtClean="0"/>
              <a:pPr/>
              <a:t>‹#›</a:t>
            </a:fld>
            <a:endParaRPr lang="en-US" dirty="0"/>
          </a:p>
        </p:txBody>
      </p:sp>
      <p:sp>
        <p:nvSpPr>
          <p:cNvPr id="5" name="Text Placeholder 5"/>
          <p:cNvSpPr>
            <a:spLocks noGrp="1"/>
          </p:cNvSpPr>
          <p:nvPr>
            <p:ph type="body" sz="quarter" idx="12" hasCustomPrompt="1"/>
          </p:nvPr>
        </p:nvSpPr>
        <p:spPr>
          <a:xfrm>
            <a:off x="726031" y="457200"/>
            <a:ext cx="10698480" cy="365760"/>
          </a:xfrm>
          <a:prstGeom prst="rect">
            <a:avLst/>
          </a:prstGeom>
        </p:spPr>
        <p:txBody>
          <a:bodyPr>
            <a:noAutofit/>
          </a:bodyPr>
          <a:lstStyle>
            <a:lvl1pPr marL="0" indent="0">
              <a:buNone/>
              <a:defRPr sz="2000" cap="none" spc="-100" baseline="0">
                <a:solidFill>
                  <a:srgbClr val="232D4B"/>
                </a:solidFill>
                <a:latin typeface="Arial Nova Light" panose="020B0304020202020204" pitchFamily="34" charset="0"/>
              </a:defRPr>
            </a:lvl1pPr>
          </a:lstStyle>
          <a:p>
            <a:pPr lvl="0"/>
            <a:r>
              <a:rPr lang="en-US" dirty="0"/>
              <a:t>Subtitle</a:t>
            </a:r>
          </a:p>
        </p:txBody>
      </p:sp>
      <p:sp>
        <p:nvSpPr>
          <p:cNvPr id="9" name="Text Placeholder 8"/>
          <p:cNvSpPr>
            <a:spLocks noGrp="1"/>
          </p:cNvSpPr>
          <p:nvPr>
            <p:ph type="body" sz="quarter" idx="13" hasCustomPrompt="1"/>
          </p:nvPr>
        </p:nvSpPr>
        <p:spPr>
          <a:xfrm>
            <a:off x="731838" y="2194560"/>
            <a:ext cx="10698480" cy="3657600"/>
          </a:xfrm>
        </p:spPr>
        <p:txBody>
          <a:bodyPr>
            <a:normAutofit/>
          </a:bodyPr>
          <a:lstStyle>
            <a:lvl1pPr>
              <a:defRPr sz="2400"/>
            </a:lvl1pPr>
          </a:lstStyle>
          <a:p>
            <a:pPr lvl="0"/>
            <a:r>
              <a:rPr lang="en-US"/>
              <a:t>Text</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chemeClr val="bg1"/>
                </a:solidFill>
                <a:latin typeface="ITC Franklin Gothic Std Bk Cd" panose="020B0506030503020204" pitchFamily="34" charset="0"/>
                <a:ea typeface="+mn-ea"/>
                <a:cs typeface="Arial" panose="020B0604020202020204" pitchFamily="34" charset="0"/>
              </a:defRPr>
            </a:lvl1pPr>
          </a:lstStyle>
          <a:p>
            <a:r>
              <a:rPr lang="en-US">
                <a:solidFill>
                  <a:srgbClr val="F1F1EF"/>
                </a:solidFill>
              </a:rPr>
              <a:t>COOPER CENTER </a:t>
            </a:r>
            <a:r>
              <a:rPr lang="en-US" sz="1600">
                <a:solidFill>
                  <a:srgbClr val="F1F1EF"/>
                </a:solidFill>
              </a:rPr>
              <a:t>|</a:t>
            </a:r>
            <a:r>
              <a:rPr lang="en-US"/>
              <a:t> </a:t>
            </a:r>
            <a:r>
              <a:rPr lang="en-US">
                <a:solidFill>
                  <a:srgbClr val="F1F1EF"/>
                </a:solidFill>
              </a:rPr>
              <a:t>PUBLIC SERVICE</a:t>
            </a:r>
            <a:endParaRPr lang="en-US" dirty="0">
              <a:solidFill>
                <a:srgbClr val="F1F1EF"/>
              </a:solidFill>
            </a:endParaRPr>
          </a:p>
        </p:txBody>
      </p:sp>
    </p:spTree>
    <p:extLst>
      <p:ext uri="{BB962C8B-B14F-4D97-AF65-F5344CB8AC3E}">
        <p14:creationId xmlns:p14="http://schemas.microsoft.com/office/powerpoint/2010/main" val="338458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_Header_SubH_Bullets-OneLevel">
    <p:spTree>
      <p:nvGrpSpPr>
        <p:cNvPr id="1" name=""/>
        <p:cNvGrpSpPr/>
        <p:nvPr/>
      </p:nvGrpSpPr>
      <p:grpSpPr>
        <a:xfrm>
          <a:off x="0" y="0"/>
          <a:ext cx="0" cy="0"/>
          <a:chOff x="0" y="0"/>
          <a:chExt cx="0" cy="0"/>
        </a:xfrm>
      </p:grpSpPr>
      <p:sp>
        <p:nvSpPr>
          <p:cNvPr id="2" name="Title 1"/>
          <p:cNvSpPr>
            <a:spLocks noGrp="1"/>
          </p:cNvSpPr>
          <p:nvPr>
            <p:ph type="title"/>
          </p:nvPr>
        </p:nvSpPr>
        <p:spPr>
          <a:xfrm>
            <a:off x="731520" y="640080"/>
            <a:ext cx="10698480" cy="548640"/>
          </a:xfrm>
        </p:spPr>
        <p:txBody>
          <a:bodyPr anchor="t"/>
          <a:lstStyle/>
          <a:p>
            <a:r>
              <a:rPr lang="en-US" dirty="0"/>
              <a:t>Click to edit Master title style</a:t>
            </a:r>
          </a:p>
        </p:txBody>
      </p:sp>
      <p:sp>
        <p:nvSpPr>
          <p:cNvPr id="4" name="Footer Placeholder 3"/>
          <p:cNvSpPr>
            <a:spLocks noGrp="1"/>
          </p:cNvSpPr>
          <p:nvPr>
            <p:ph type="ftr" sz="quarter" idx="11"/>
          </p:nvPr>
        </p:nvSpPr>
        <p:spPr>
          <a:xfrm>
            <a:off x="8412480" y="6356350"/>
            <a:ext cx="2468880" cy="365125"/>
          </a:xfrm>
          <a:prstGeom prst="rect">
            <a:avLst/>
          </a:prstGeom>
        </p:spPr>
        <p:txBody>
          <a:bodyPr/>
          <a:lstStyle/>
          <a:p>
            <a:r>
              <a:rPr lang="en-US"/>
              <a:t>COOPER CENTER </a:t>
            </a:r>
            <a:r>
              <a:rPr lang="en-US" sz="1600"/>
              <a:t>|</a:t>
            </a:r>
            <a:r>
              <a:rPr lang="en-US"/>
              <a:t> PUBLIC SERVICE</a:t>
            </a:r>
            <a:endParaRPr lang="en-US" dirty="0"/>
          </a:p>
        </p:txBody>
      </p:sp>
      <p:sp>
        <p:nvSpPr>
          <p:cNvPr id="5" name="Text Placeholder 4"/>
          <p:cNvSpPr>
            <a:spLocks noGrp="1"/>
          </p:cNvSpPr>
          <p:nvPr>
            <p:ph type="body" sz="quarter" idx="12" hasCustomPrompt="1"/>
          </p:nvPr>
        </p:nvSpPr>
        <p:spPr>
          <a:xfrm>
            <a:off x="731838" y="2194560"/>
            <a:ext cx="10698480" cy="3657600"/>
          </a:xfrm>
          <a:prstGeom prst="rect">
            <a:avLst/>
          </a:prstGeom>
        </p:spPr>
        <p:txBody>
          <a:bodyPr>
            <a:normAutofit/>
          </a:bodyPr>
          <a:lstStyle>
            <a:lvl1pPr marL="457200" indent="-457200">
              <a:spcAft>
                <a:spcPts val="3000"/>
              </a:spcAft>
              <a:buFont typeface="Arial" panose="020B0604020202020204" pitchFamily="34" charset="0"/>
              <a:buChar char="•"/>
              <a:defRPr sz="2400" baseline="0">
                <a:solidFill>
                  <a:srgbClr val="232D4B"/>
                </a:solidFill>
                <a:latin typeface="Arial" panose="020B0604020202020204" pitchFamily="34" charset="0"/>
                <a:cs typeface="Arial" panose="020B0604020202020204" pitchFamily="34" charset="0"/>
              </a:defRPr>
            </a:lvl1pPr>
            <a:lvl2pPr>
              <a:spcAft>
                <a:spcPts val="1200"/>
              </a:spcAft>
              <a:defRPr sz="2400" baseline="0">
                <a:solidFill>
                  <a:srgbClr val="4D4D4D"/>
                </a:solidFill>
                <a:latin typeface="ITC Franklin Gothic Std Book" panose="020B0504030503020204" charset="0"/>
              </a:defRPr>
            </a:lvl2pPr>
            <a:lvl3pPr marL="11430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mn-lt"/>
                <a:ea typeface="+mn-ea"/>
                <a:cs typeface="+mn-cs"/>
              </a:defRPr>
            </a:lvl5pPr>
          </a:lstStyle>
          <a:p>
            <a:pPr lvl="0"/>
            <a:r>
              <a:rPr lang="en-US" dirty="0"/>
              <a:t>Item One</a:t>
            </a:r>
          </a:p>
          <a:p>
            <a:pPr lvl="0"/>
            <a:r>
              <a:rPr lang="en-US" dirty="0"/>
              <a:t>Item Two</a:t>
            </a:r>
          </a:p>
          <a:p>
            <a:pPr lvl="0"/>
            <a:r>
              <a:rPr lang="en-US" dirty="0"/>
              <a:t>Item Three</a:t>
            </a:r>
          </a:p>
          <a:p>
            <a:pPr lvl="0"/>
            <a:r>
              <a:rPr lang="en-US" dirty="0"/>
              <a:t>Item Four</a:t>
            </a:r>
          </a:p>
        </p:txBody>
      </p:sp>
      <p:sp>
        <p:nvSpPr>
          <p:cNvPr id="6" name="Text Placeholder 5"/>
          <p:cNvSpPr>
            <a:spLocks noGrp="1"/>
          </p:cNvSpPr>
          <p:nvPr>
            <p:ph type="body" sz="quarter" idx="13" hasCustomPrompt="1"/>
          </p:nvPr>
        </p:nvSpPr>
        <p:spPr>
          <a:xfrm>
            <a:off x="731838" y="1188720"/>
            <a:ext cx="10698480" cy="365760"/>
          </a:xfrm>
          <a:prstGeom prst="rect">
            <a:avLst/>
          </a:prstGeom>
        </p:spPr>
        <p:txBody>
          <a:bodyPr/>
          <a:lstStyle>
            <a:lvl1pPr marL="0" indent="0">
              <a:buNone/>
              <a:defRPr sz="2200" cap="all" spc="-100" baseline="0">
                <a:solidFill>
                  <a:srgbClr val="232D4B"/>
                </a:solidFill>
                <a:latin typeface="Arial Nova Light" panose="020B0304020202020204" pitchFamily="34" charset="0"/>
              </a:defRPr>
            </a:lvl1pPr>
          </a:lstStyle>
          <a:p>
            <a:pPr lvl="0"/>
            <a:r>
              <a:rPr lang="en-US"/>
              <a:t>Subtitle</a:t>
            </a:r>
          </a:p>
        </p:txBody>
      </p:sp>
      <p:sp>
        <p:nvSpPr>
          <p:cNvPr id="8"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62351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gger Blue Area - 2lines">
    <p:spTree>
      <p:nvGrpSpPr>
        <p:cNvPr id="1" name=""/>
        <p:cNvGrpSpPr/>
        <p:nvPr/>
      </p:nvGrpSpPr>
      <p:grpSpPr>
        <a:xfrm>
          <a:off x="0" y="0"/>
          <a:ext cx="0" cy="0"/>
          <a:chOff x="0" y="0"/>
          <a:chExt cx="0" cy="0"/>
        </a:xfrm>
      </p:grpSpPr>
      <p:sp>
        <p:nvSpPr>
          <p:cNvPr id="12" name="Rectangle 11"/>
          <p:cNvSpPr/>
          <p:nvPr userDrawn="1"/>
        </p:nvSpPr>
        <p:spPr>
          <a:xfrm>
            <a:off x="0" y="5718522"/>
            <a:ext cx="8827008" cy="4872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365760"/>
            <a:ext cx="7291824" cy="1106905"/>
          </a:xfrm>
        </p:spPr>
        <p:txBody>
          <a:bodyPr/>
          <a:lstStyle>
            <a:lvl1pPr>
              <a:defRPr/>
            </a:lvl1pPr>
          </a:lstStyle>
          <a:p>
            <a:r>
              <a:rPr lang="en-US"/>
              <a:t>Slide Title</a:t>
            </a:r>
          </a:p>
        </p:txBody>
      </p:sp>
      <p:sp>
        <p:nvSpPr>
          <p:cNvPr id="5" name="Rectangle 4"/>
          <p:cNvSpPr/>
          <p:nvPr userDrawn="1"/>
        </p:nvSpPr>
        <p:spPr>
          <a:xfrm>
            <a:off x="8250989" y="-2253"/>
            <a:ext cx="3941011"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986930"/>
            <a:ext cx="7291824" cy="3729706"/>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8672121" y="339521"/>
            <a:ext cx="3098747" cy="5534373"/>
          </a:xfrm>
          <a:prstGeom prst="rect">
            <a:avLst/>
          </a:prstGeom>
        </p:spPr>
        <p:txBody>
          <a:bodyPr>
            <a:normAutofit/>
          </a:bodyPr>
          <a:lstStyle>
            <a:lvl1pPr marL="228600" indent="-228600">
              <a:lnSpc>
                <a:spcPct val="100000"/>
              </a:lnSpc>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1" name="Text Placeholder 3"/>
          <p:cNvSpPr>
            <a:spLocks noGrp="1"/>
          </p:cNvSpPr>
          <p:nvPr>
            <p:ph type="body" sz="quarter" idx="13" hasCustomPrompt="1"/>
          </p:nvPr>
        </p:nvSpPr>
        <p:spPr>
          <a:xfrm>
            <a:off x="731520" y="5830117"/>
            <a:ext cx="7291824" cy="254424"/>
          </a:xfrm>
          <a:prstGeom prst="rect">
            <a:avLst/>
          </a:prstGeom>
        </p:spPr>
        <p:txBody>
          <a:bodyPr>
            <a:noAutofit/>
          </a:bodyPr>
          <a:lstStyle>
            <a:lvl1pPr marL="0" indent="0" algn="ctr">
              <a:buNone/>
              <a:defRPr lang="en-US" sz="1600" b="0" i="0" kern="1200" spc="-50" baseline="0" dirty="0">
                <a:solidFill>
                  <a:srgbClr val="232D4B"/>
                </a:solidFill>
                <a:latin typeface="Arial" panose="020B0604020202020204" pitchFamily="34" charset="0"/>
                <a:ea typeface="+mn-ea"/>
                <a:cs typeface="Arial" panose="020B0604020202020204" pitchFamily="34" charset="0"/>
              </a:defRPr>
            </a:lvl1pPr>
          </a:lstStyle>
          <a:p>
            <a:pPr lvl="0"/>
            <a:r>
              <a:rPr lang="en-US" dirty="0"/>
              <a:t>Chart Title or Source</a:t>
            </a:r>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074793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igger Blue Area - 2lines">
    <p:spTree>
      <p:nvGrpSpPr>
        <p:cNvPr id="1" name=""/>
        <p:cNvGrpSpPr/>
        <p:nvPr/>
      </p:nvGrpSpPr>
      <p:grpSpPr>
        <a:xfrm>
          <a:off x="0" y="0"/>
          <a:ext cx="0" cy="0"/>
          <a:chOff x="0" y="0"/>
          <a:chExt cx="0" cy="0"/>
        </a:xfrm>
      </p:grpSpPr>
      <p:sp>
        <p:nvSpPr>
          <p:cNvPr id="12" name="Rectangle 11"/>
          <p:cNvSpPr/>
          <p:nvPr userDrawn="1"/>
        </p:nvSpPr>
        <p:spPr>
          <a:xfrm>
            <a:off x="0" y="5718522"/>
            <a:ext cx="8827008" cy="4872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914400"/>
            <a:ext cx="7291824" cy="553279"/>
          </a:xfrm>
        </p:spPr>
        <p:txBody>
          <a:bodyPr>
            <a:noAutofit/>
          </a:bodyPr>
          <a:lstStyle>
            <a:lvl1pPr>
              <a:lnSpc>
                <a:spcPct val="100000"/>
              </a:lnSpc>
              <a:defRPr sz="3600">
                <a:solidFill>
                  <a:srgbClr val="232D4B"/>
                </a:solidFill>
              </a:defRPr>
            </a:lvl1pPr>
          </a:lstStyle>
          <a:p>
            <a:r>
              <a:rPr lang="en-US" dirty="0"/>
              <a:t>Slide Title</a:t>
            </a:r>
          </a:p>
        </p:txBody>
      </p:sp>
      <p:sp>
        <p:nvSpPr>
          <p:cNvPr id="5" name="Rectangle 4"/>
          <p:cNvSpPr/>
          <p:nvPr userDrawn="1"/>
        </p:nvSpPr>
        <p:spPr>
          <a:xfrm>
            <a:off x="8250989" y="-2253"/>
            <a:ext cx="3941011"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986930"/>
            <a:ext cx="7291824" cy="3729706"/>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8686800" y="365760"/>
            <a:ext cx="3108960" cy="5486400"/>
          </a:xfrm>
          <a:prstGeom prst="rect">
            <a:avLst/>
          </a:prstGeom>
        </p:spPr>
        <p:txBody>
          <a:bodyPr>
            <a:normAutofit/>
          </a:bodyPr>
          <a:lstStyle>
            <a:lvl1pPr marL="228600" indent="-228600">
              <a:lnSpc>
                <a:spcPct val="90000"/>
              </a:lnSpc>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1" name="Text Placeholder 3"/>
          <p:cNvSpPr>
            <a:spLocks noGrp="1"/>
          </p:cNvSpPr>
          <p:nvPr>
            <p:ph type="body" sz="quarter" idx="13" hasCustomPrompt="1"/>
          </p:nvPr>
        </p:nvSpPr>
        <p:spPr>
          <a:xfrm>
            <a:off x="731520" y="5830117"/>
            <a:ext cx="7291824" cy="254424"/>
          </a:xfrm>
          <a:prstGeom prst="rect">
            <a:avLst/>
          </a:prstGeom>
        </p:spPr>
        <p:txBody>
          <a:bodyPr>
            <a:noAutofit/>
          </a:bodyPr>
          <a:lstStyle>
            <a:lvl1pPr marL="0" indent="0" algn="ctr">
              <a:buNone/>
              <a:defRPr lang="en-US" sz="1600" b="0" i="0" kern="1200" spc="-50" baseline="0" dirty="0">
                <a:solidFill>
                  <a:srgbClr val="232D4B"/>
                </a:solidFill>
                <a:latin typeface="Arial" panose="020B0604020202020204" pitchFamily="34" charset="0"/>
                <a:ea typeface="+mn-ea"/>
                <a:cs typeface="Arial" panose="020B0604020202020204" pitchFamily="34" charset="0"/>
              </a:defRPr>
            </a:lvl1pPr>
          </a:lstStyle>
          <a:p>
            <a:pPr lvl="0"/>
            <a:r>
              <a:rPr lang="en-US" dirty="0"/>
              <a:t>Chart Title or Source</a:t>
            </a:r>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7" name="Text Placeholder 6">
            <a:extLst>
              <a:ext uri="{FF2B5EF4-FFF2-40B4-BE49-F238E27FC236}">
                <a16:creationId xmlns:a16="http://schemas.microsoft.com/office/drawing/2014/main" id="{BF233DC3-70EB-D486-BF54-238F675DB01E}"/>
              </a:ext>
            </a:extLst>
          </p:cNvPr>
          <p:cNvSpPr>
            <a:spLocks noGrp="1"/>
          </p:cNvSpPr>
          <p:nvPr>
            <p:ph type="body" sz="quarter" idx="15"/>
          </p:nvPr>
        </p:nvSpPr>
        <p:spPr>
          <a:xfrm>
            <a:off x="731520" y="548640"/>
            <a:ext cx="7291824" cy="358775"/>
          </a:xfrm>
        </p:spPr>
        <p:txBody>
          <a:bodyPr anchor="b">
            <a:noAutofit/>
          </a:bodyPr>
          <a:lstStyle>
            <a:lvl1pPr>
              <a:defRPr sz="2200" cap="all" spc="-100" baseline="0">
                <a:latin typeface="Arial Nova Light" panose="020B0304020202020204" pitchFamily="34" charset="0"/>
              </a:defRPr>
            </a:lvl1pPr>
            <a:lvl2pPr marL="0" indent="0">
              <a:buNone/>
              <a:defRPr sz="2000" cap="none" spc="-50" baseline="0">
                <a:solidFill>
                  <a:srgbClr val="232D4B"/>
                </a:solidFill>
                <a:latin typeface="Arial Nova Cond Light" panose="020B0306020202020204" pitchFamily="34" charset="0"/>
              </a:defRPr>
            </a:lvl2pPr>
          </a:lstStyle>
          <a:p>
            <a:pPr lvl="1"/>
            <a:endParaRPr lang="en-US" dirty="0"/>
          </a:p>
        </p:txBody>
      </p:sp>
    </p:spTree>
    <p:extLst>
      <p:ext uri="{BB962C8B-B14F-4D97-AF65-F5344CB8AC3E}">
        <p14:creationId xmlns:p14="http://schemas.microsoft.com/office/powerpoint/2010/main" val="1750989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igger Blue Area - 2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822960"/>
            <a:ext cx="7291824" cy="614947"/>
          </a:xfrm>
        </p:spPr>
        <p:txBody>
          <a:bodyPr>
            <a:normAutofit/>
          </a:bodyPr>
          <a:lstStyle>
            <a:lvl1pPr>
              <a:lnSpc>
                <a:spcPct val="100000"/>
              </a:lnSpc>
              <a:defRPr sz="3600"/>
            </a:lvl1pPr>
          </a:lstStyle>
          <a:p>
            <a:r>
              <a:rPr lang="en-US" dirty="0"/>
              <a:t>Slide Title</a:t>
            </a:r>
          </a:p>
        </p:txBody>
      </p:sp>
      <p:sp>
        <p:nvSpPr>
          <p:cNvPr id="5" name="Rectangle 4"/>
          <p:cNvSpPr/>
          <p:nvPr userDrawn="1"/>
        </p:nvSpPr>
        <p:spPr>
          <a:xfrm>
            <a:off x="8250989" y="-2253"/>
            <a:ext cx="3941011"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cap="all" baseline="0" dirty="0"/>
          </a:p>
        </p:txBody>
      </p:sp>
      <p:sp>
        <p:nvSpPr>
          <p:cNvPr id="6" name="Content Placeholder 4"/>
          <p:cNvSpPr>
            <a:spLocks noGrp="1"/>
          </p:cNvSpPr>
          <p:nvPr>
            <p:ph sz="quarter" idx="12" hasCustomPrompt="1"/>
          </p:nvPr>
        </p:nvSpPr>
        <p:spPr>
          <a:xfrm>
            <a:off x="731520" y="1986929"/>
            <a:ext cx="7291824" cy="4181565"/>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8686800" y="365760"/>
            <a:ext cx="3108960" cy="5486400"/>
          </a:xfrm>
          <a:prstGeom prst="rect">
            <a:avLst/>
          </a:prstGeom>
        </p:spPr>
        <p:txBody>
          <a:bodyPr>
            <a:normAutofit/>
          </a:bodyPr>
          <a:lstStyle>
            <a:lvl1pPr marL="228600" indent="-228600">
              <a:lnSpc>
                <a:spcPct val="90000"/>
              </a:lnSpc>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7" name="Text Placeholder 6">
            <a:extLst>
              <a:ext uri="{FF2B5EF4-FFF2-40B4-BE49-F238E27FC236}">
                <a16:creationId xmlns:a16="http://schemas.microsoft.com/office/drawing/2014/main" id="{BF233DC3-70EB-D486-BF54-238F675DB01E}"/>
              </a:ext>
            </a:extLst>
          </p:cNvPr>
          <p:cNvSpPr>
            <a:spLocks noGrp="1"/>
          </p:cNvSpPr>
          <p:nvPr>
            <p:ph type="body" sz="quarter" idx="15"/>
          </p:nvPr>
        </p:nvSpPr>
        <p:spPr>
          <a:xfrm>
            <a:off x="731520" y="548640"/>
            <a:ext cx="7054248" cy="358775"/>
          </a:xfrm>
        </p:spPr>
        <p:txBody>
          <a:bodyPr anchor="b">
            <a:noAutofit/>
          </a:bodyPr>
          <a:lstStyle>
            <a:lvl1pPr>
              <a:defRPr sz="2000" cap="none" spc="-100" baseline="0">
                <a:latin typeface="Arial Nova Light" panose="020B0304020202020204" pitchFamily="34" charset="0"/>
              </a:defRPr>
            </a:lvl1pPr>
            <a:lvl2pPr marL="58738" indent="0">
              <a:buNone/>
              <a:defRPr sz="2000" cap="none" spc="-50" baseline="0">
                <a:solidFill>
                  <a:srgbClr val="232D4B"/>
                </a:solidFill>
                <a:latin typeface="Arial Nova Cond Light" panose="020B0306020202020204" pitchFamily="34" charset="0"/>
              </a:defRPr>
            </a:lvl2pPr>
          </a:lstStyle>
          <a:p>
            <a:pPr lvl="1"/>
            <a:r>
              <a:rPr lang="en-US" dirty="0"/>
              <a:t>Click to edit Master text styles</a:t>
            </a:r>
          </a:p>
        </p:txBody>
      </p:sp>
    </p:spTree>
    <p:extLst>
      <p:ext uri="{BB962C8B-B14F-4D97-AF65-F5344CB8AC3E}">
        <p14:creationId xmlns:p14="http://schemas.microsoft.com/office/powerpoint/2010/main" val="3662259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ubtitle 2"/>
          <p:cNvSpPr>
            <a:spLocks noGrp="1"/>
          </p:cNvSpPr>
          <p:nvPr>
            <p:ph type="subTitle" idx="1" hasCustomPrompt="1"/>
          </p:nvPr>
        </p:nvSpPr>
        <p:spPr>
          <a:xfrm>
            <a:off x="4695125" y="1025297"/>
            <a:ext cx="3100421" cy="355811"/>
          </a:xfrm>
          <a:prstGeom prst="rect">
            <a:avLst/>
          </a:prstGeom>
        </p:spPr>
        <p:txBody>
          <a:bodyPr anchor="ctr" anchorCtr="0"/>
          <a:lstStyle>
            <a:lvl1pPr marL="0" indent="0" algn="l">
              <a:buNone/>
              <a:defRPr sz="2000" cap="all" baseline="0">
                <a:solidFill>
                  <a:schemeClr val="bg1"/>
                </a:solidFill>
                <a:latin typeface="Arial Nova Light" panose="020B030402020202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sp>
        <p:nvSpPr>
          <p:cNvPr id="4" name="Text Placeholder 10"/>
          <p:cNvSpPr>
            <a:spLocks noGrp="1"/>
          </p:cNvSpPr>
          <p:nvPr>
            <p:ph type="body" sz="quarter" idx="10" hasCustomPrompt="1"/>
          </p:nvPr>
        </p:nvSpPr>
        <p:spPr>
          <a:xfrm>
            <a:off x="5568762" y="5403969"/>
            <a:ext cx="5952678" cy="317884"/>
          </a:xfrm>
          <a:prstGeom prst="rect">
            <a:avLst/>
          </a:prstGeom>
        </p:spPr>
        <p:txBody>
          <a:bodyPr anchor="ctr" anchorCtr="0"/>
          <a:lstStyle>
            <a:lvl1pPr marL="0" indent="0">
              <a:buNone/>
              <a:defRPr lang="en-US" sz="2200" kern="1200" cap="none" spc="0" baseline="0" dirty="0" smtClean="0">
                <a:solidFill>
                  <a:schemeClr val="bg1"/>
                </a:solidFill>
                <a:latin typeface="ITCFranklinGothic LT Pro CnBk" panose="020B0506030503020204" pitchFamily="34" charset="0"/>
                <a:ea typeface="+mn-ea"/>
                <a:cs typeface="Segoe UI" panose="020B0502040204020203" pitchFamily="34" charset="0"/>
              </a:defRPr>
            </a:lvl1pPr>
          </a:lstStyle>
          <a:p>
            <a:pPr lvl="0"/>
            <a:r>
              <a:rPr lang="en-US"/>
              <a:t>Presenter’s name</a:t>
            </a:r>
          </a:p>
        </p:txBody>
      </p:sp>
      <p:sp>
        <p:nvSpPr>
          <p:cNvPr id="5" name="Text Placeholder 12"/>
          <p:cNvSpPr>
            <a:spLocks noGrp="1"/>
          </p:cNvSpPr>
          <p:nvPr>
            <p:ph type="body" sz="quarter" idx="11" hasCustomPrompt="1"/>
          </p:nvPr>
        </p:nvSpPr>
        <p:spPr>
          <a:xfrm>
            <a:off x="5568764" y="5721852"/>
            <a:ext cx="5952676" cy="351278"/>
          </a:xfrm>
          <a:prstGeom prst="rect">
            <a:avLst/>
          </a:prstGeom>
        </p:spPr>
        <p:txBody>
          <a:bodyPr anchor="ctr" anchorCtr="0"/>
          <a:lstStyle>
            <a:lvl1pPr marL="0" indent="0">
              <a:buNone/>
              <a:defRPr lang="en-US" sz="1800" kern="1200" cap="none" spc="0" baseline="0" dirty="0" smtClean="0">
                <a:solidFill>
                  <a:schemeClr val="bg1"/>
                </a:solidFill>
                <a:latin typeface="Arial Nova Light" panose="020B0304020202020204" pitchFamily="34" charset="0"/>
                <a:ea typeface="+mn-ea"/>
                <a:cs typeface="Segoe UI" panose="020B0502040204020203"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Presenter’s email</a:t>
            </a:r>
          </a:p>
        </p:txBody>
      </p:sp>
      <p:sp>
        <p:nvSpPr>
          <p:cNvPr id="6" name="Text Placeholder 16"/>
          <p:cNvSpPr>
            <a:spLocks noGrp="1"/>
          </p:cNvSpPr>
          <p:nvPr>
            <p:ph type="body" sz="quarter" idx="15" hasCustomPrompt="1"/>
          </p:nvPr>
        </p:nvSpPr>
        <p:spPr>
          <a:xfrm>
            <a:off x="5568760" y="4659327"/>
            <a:ext cx="5952680" cy="320636"/>
          </a:xfrm>
          <a:prstGeom prst="rect">
            <a:avLst/>
          </a:prstGeom>
        </p:spPr>
        <p:txBody>
          <a:bodyPr/>
          <a:lstStyle>
            <a:lvl1pPr marL="0" indent="0">
              <a:buNone/>
              <a:defRPr sz="2200" cap="none" spc="0" baseline="0">
                <a:solidFill>
                  <a:schemeClr val="bg1"/>
                </a:solidFill>
                <a:latin typeface="ITCFranklinGothic LT Pro CnBk" panose="020B0506030503020204" pitchFamily="34" charset="0"/>
                <a:cs typeface="Segoe UI" panose="020B0502040204020203" pitchFamily="34" charset="0"/>
              </a:defRPr>
            </a:lvl1pPr>
          </a:lstStyle>
          <a:p>
            <a:pPr lvl="0"/>
            <a:r>
              <a:rPr lang="en-US"/>
              <a:t>Where/To Whom You are Presenting</a:t>
            </a:r>
          </a:p>
        </p:txBody>
      </p:sp>
    </p:spTree>
    <p:extLst>
      <p:ext uri="{BB962C8B-B14F-4D97-AF65-F5344CB8AC3E}">
        <p14:creationId xmlns:p14="http://schemas.microsoft.com/office/powerpoint/2010/main" val="260237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igger Blue Area - 2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365760"/>
            <a:ext cx="7291824" cy="1106905"/>
          </a:xfrm>
        </p:spPr>
        <p:txBody>
          <a:bodyPr/>
          <a:lstStyle>
            <a:lvl1pPr>
              <a:defRPr/>
            </a:lvl1pPr>
          </a:lstStyle>
          <a:p>
            <a:r>
              <a:rPr lang="en-US"/>
              <a:t>Slide Title</a:t>
            </a:r>
          </a:p>
        </p:txBody>
      </p:sp>
      <p:sp>
        <p:nvSpPr>
          <p:cNvPr id="5" name="Rectangle 4"/>
          <p:cNvSpPr/>
          <p:nvPr userDrawn="1"/>
        </p:nvSpPr>
        <p:spPr>
          <a:xfrm>
            <a:off x="8250989" y="-2253"/>
            <a:ext cx="3941011"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986929"/>
            <a:ext cx="7291824" cy="4228737"/>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8672121" y="339521"/>
            <a:ext cx="3098747" cy="5534373"/>
          </a:xfrm>
          <a:prstGeom prst="rect">
            <a:avLst/>
          </a:prstGeom>
        </p:spPr>
        <p:txBody>
          <a:bodyPr>
            <a:normAutofit/>
          </a:bodyPr>
          <a:lstStyle>
            <a:lvl1pPr marL="228600" indent="-228600">
              <a:lnSpc>
                <a:spcPct val="100000"/>
              </a:lnSpc>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788701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Col_Title-2Lines_Tex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31520" y="548640"/>
            <a:ext cx="10698480" cy="548640"/>
          </a:xfrm>
          <a:prstGeom prst="rect">
            <a:avLst/>
          </a:prstGeom>
        </p:spPr>
        <p:txBody>
          <a:bodyPr vert="horz" lIns="91440" tIns="45720" rIns="91440" bIns="0" rtlCol="0" anchor="b">
            <a:normAutofit/>
          </a:bodyPr>
          <a:lstStyle>
            <a:lvl1pPr>
              <a:defRPr sz="3600"/>
            </a:lvl1pPr>
          </a:lstStyle>
          <a:p>
            <a:r>
              <a:rPr lang="en-US"/>
              <a:t>Slide Title</a:t>
            </a:r>
          </a:p>
        </p:txBody>
      </p:sp>
      <p:sp>
        <p:nvSpPr>
          <p:cNvPr id="9" name="Text Placeholder 8"/>
          <p:cNvSpPr>
            <a:spLocks noGrp="1"/>
          </p:cNvSpPr>
          <p:nvPr>
            <p:ph type="body" sz="quarter" idx="12"/>
          </p:nvPr>
        </p:nvSpPr>
        <p:spPr>
          <a:xfrm>
            <a:off x="731838" y="1737360"/>
            <a:ext cx="10698480" cy="4114800"/>
          </a:xfrm>
        </p:spPr>
        <p:txBody>
          <a:bodyPr/>
          <a:lstStyle/>
          <a:p>
            <a:pPr lvl="0"/>
            <a:r>
              <a:rPr lang="en-US"/>
              <a:t>Edit Master text styles</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2777294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Col_Blank">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731820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_BigFact">
    <p:bg>
      <p:bgPr>
        <a:solidFill>
          <a:srgbClr val="232D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824" y="880820"/>
            <a:ext cx="7519281" cy="1108235"/>
          </a:xfrm>
          <a:prstGeom prst="rect">
            <a:avLst/>
          </a:prstGeom>
        </p:spPr>
        <p:txBody>
          <a:bodyPr anchor="t"/>
          <a:lstStyle>
            <a:lvl1pPr algn="l">
              <a:defRPr sz="3600" b="1" spc="-100" baseline="0">
                <a:solidFill>
                  <a:srgbClr val="F1F1EF"/>
                </a:solidFill>
                <a:latin typeface="ITC Franklin Gothic Std MedCd" panose="020B0606030503020204" pitchFamily="34" charset="0"/>
              </a:defRPr>
            </a:lvl1pPr>
          </a:lstStyle>
          <a:p>
            <a:r>
              <a:rPr lang="en-US" dirty="0"/>
              <a:t>Click to add an important fact or piece of data.</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61958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l_FullSizeImage">
    <p:spTree>
      <p:nvGrpSpPr>
        <p:cNvPr id="1" name=""/>
        <p:cNvGrpSpPr/>
        <p:nvPr/>
      </p:nvGrpSpPr>
      <p:grpSpPr>
        <a:xfrm>
          <a:off x="0" y="0"/>
          <a:ext cx="0" cy="0"/>
          <a:chOff x="0" y="0"/>
          <a:chExt cx="0" cy="0"/>
        </a:xfrm>
      </p:grpSpPr>
      <p:sp>
        <p:nvSpPr>
          <p:cNvPr id="5" name="Picture Placeholder 2"/>
          <p:cNvSpPr>
            <a:spLocks noGrp="1"/>
          </p:cNvSpPr>
          <p:nvPr>
            <p:ph type="pic" sz="quarter" idx="13" hasCustomPrompt="1"/>
          </p:nvPr>
        </p:nvSpPr>
        <p:spPr>
          <a:xfrm>
            <a:off x="0" y="0"/>
            <a:ext cx="12192000" cy="6199188"/>
          </a:xfrm>
          <a:prstGeom prst="rect">
            <a:avLst/>
          </a:prstGeom>
          <a:solidFill>
            <a:srgbClr val="F1F1EF"/>
          </a:solidFill>
        </p:spPr>
        <p:txBody>
          <a:bodyPr/>
          <a:lstStyle>
            <a:lvl1pPr marL="0" indent="0">
              <a:buNone/>
              <a:defRPr>
                <a:solidFill>
                  <a:srgbClr val="5A5A5A"/>
                </a:solidFill>
                <a:latin typeface="ITC Franklin Gothic Std Med"/>
              </a:defRPr>
            </a:lvl1pPr>
          </a:lstStyle>
          <a:p>
            <a:r>
              <a:rPr lang="en-US"/>
              <a:t>Picture</a:t>
            </a:r>
          </a:p>
        </p:txBody>
      </p:sp>
      <p:sp>
        <p:nvSpPr>
          <p:cNvPr id="7"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530669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_2Images">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1" y="0"/>
            <a:ext cx="6071616" cy="6199188"/>
          </a:xfrm>
          <a:prstGeom prst="rect">
            <a:avLst/>
          </a:prstGeom>
          <a:solidFill>
            <a:srgbClr val="F1F1EF"/>
          </a:solidFill>
          <a:ln w="38100">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20384" y="0"/>
            <a:ext cx="6071616" cy="6199188"/>
          </a:xfrm>
          <a:prstGeom prst="rect">
            <a:avLst/>
          </a:prstGeom>
          <a:solidFill>
            <a:srgbClr val="F1F1EF"/>
          </a:solidFill>
          <a:ln w="28575">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61818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Collage-3">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0" y="0"/>
            <a:ext cx="6071616" cy="619918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19228" y="0"/>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7" name="Picture Placeholder 4"/>
          <p:cNvSpPr>
            <a:spLocks noGrp="1"/>
          </p:cNvSpPr>
          <p:nvPr>
            <p:ph type="pic" sz="quarter" idx="15"/>
          </p:nvPr>
        </p:nvSpPr>
        <p:spPr>
          <a:xfrm>
            <a:off x="6119228" y="3126804"/>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Tree>
    <p:extLst>
      <p:ext uri="{BB962C8B-B14F-4D97-AF65-F5344CB8AC3E}">
        <p14:creationId xmlns:p14="http://schemas.microsoft.com/office/powerpoint/2010/main" val="237530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ueBkgrd_Simple">
    <p:spTree>
      <p:nvGrpSpPr>
        <p:cNvPr id="1" name=""/>
        <p:cNvGrpSpPr/>
        <p:nvPr/>
      </p:nvGrpSpPr>
      <p:grpSpPr>
        <a:xfrm>
          <a:off x="0" y="0"/>
          <a:ext cx="0" cy="0"/>
          <a:chOff x="0" y="0"/>
          <a:chExt cx="0" cy="0"/>
        </a:xfrm>
      </p:grpSpPr>
      <p:sp>
        <p:nvSpPr>
          <p:cNvPr id="2" name="Title 1"/>
          <p:cNvSpPr>
            <a:spLocks noGrp="1"/>
          </p:cNvSpPr>
          <p:nvPr>
            <p:ph type="title"/>
          </p:nvPr>
        </p:nvSpPr>
        <p:spPr>
          <a:xfrm>
            <a:off x="914400" y="4033776"/>
            <a:ext cx="10515600" cy="822960"/>
          </a:xfrm>
        </p:spPr>
        <p:txBody>
          <a:bodyPr/>
          <a:lstStyle>
            <a:lvl1pPr>
              <a:defRPr>
                <a:latin typeface="ITC Franklin Gothic Std MedCd" panose="020B0606030503020204" pitchFamily="34" charset="0"/>
              </a:defRPr>
            </a:lvl1pPr>
          </a:lstStyle>
          <a:p>
            <a:r>
              <a:rPr lang="en-US"/>
              <a:t>Click to edit Master title style</a:t>
            </a:r>
          </a:p>
        </p:txBody>
      </p:sp>
      <p:cxnSp>
        <p:nvCxnSpPr>
          <p:cNvPr id="3" name="Straight Connector 2"/>
          <p:cNvCxnSpPr/>
          <p:nvPr userDrawn="1"/>
        </p:nvCxnSpPr>
        <p:spPr>
          <a:xfrm>
            <a:off x="970823" y="3896435"/>
            <a:ext cx="3217719" cy="0"/>
          </a:xfrm>
          <a:prstGeom prst="line">
            <a:avLst/>
          </a:prstGeom>
          <a:ln w="38100">
            <a:solidFill>
              <a:srgbClr val="7FCFEF"/>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5"/>
          <p:cNvSpPr>
            <a:spLocks noGrp="1"/>
          </p:cNvSpPr>
          <p:nvPr>
            <p:ph type="body" sz="quarter" idx="15" hasCustomPrompt="1"/>
          </p:nvPr>
        </p:nvSpPr>
        <p:spPr>
          <a:xfrm>
            <a:off x="911829" y="4709847"/>
            <a:ext cx="10515600" cy="372909"/>
          </a:xfrm>
          <a:prstGeom prst="rect">
            <a:avLst/>
          </a:prstGeom>
        </p:spPr>
        <p:txBody>
          <a:bodyPr/>
          <a:lstStyle>
            <a:lvl1pPr marL="0" indent="0">
              <a:buNone/>
              <a:defRPr sz="2000" cap="all" spc="-50" baseline="0">
                <a:solidFill>
                  <a:srgbClr val="BFE7F7"/>
                </a:solidFill>
                <a:latin typeface="Arial Nova Light" panose="020B0304020202020204" pitchFamily="34" charset="0"/>
              </a:defRPr>
            </a:lvl1pPr>
          </a:lstStyle>
          <a:p>
            <a:pPr lvl="0"/>
            <a:r>
              <a:rPr lang="en-US" err="1"/>
              <a:t>subheader</a:t>
            </a:r>
            <a:endParaRPr lang="en-US"/>
          </a:p>
        </p:txBody>
      </p:sp>
    </p:spTree>
    <p:extLst>
      <p:ext uri="{BB962C8B-B14F-4D97-AF65-F5344CB8AC3E}">
        <p14:creationId xmlns:p14="http://schemas.microsoft.com/office/powerpoint/2010/main" val="155765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Bkgd_Sunbur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69000"/>
                    </a14:imgEffect>
                  </a14:imgLayer>
                </a14:imgProps>
              </a:ext>
              <a:ext uri="{28A0092B-C50C-407E-A947-70E740481C1C}">
                <a14:useLocalDpi xmlns:a14="http://schemas.microsoft.com/office/drawing/2010/main" val="0"/>
              </a:ext>
            </a:extLst>
          </a:blip>
          <a:stretch>
            <a:fillRect/>
          </a:stretch>
        </p:blipFill>
        <p:spPr>
          <a:xfrm>
            <a:off x="-402582" y="1899490"/>
            <a:ext cx="5458676" cy="4491880"/>
          </a:xfrm>
          <a:prstGeom prst="rect">
            <a:avLst/>
          </a:prstGeom>
        </p:spPr>
      </p:pic>
      <p:sp>
        <p:nvSpPr>
          <p:cNvPr id="2" name="Title 1"/>
          <p:cNvSpPr>
            <a:spLocks noGrp="1"/>
          </p:cNvSpPr>
          <p:nvPr>
            <p:ph type="title"/>
          </p:nvPr>
        </p:nvSpPr>
        <p:spPr>
          <a:xfrm>
            <a:off x="2148840" y="3599726"/>
            <a:ext cx="8950569" cy="822960"/>
          </a:xfrm>
        </p:spPr>
        <p:txBody>
          <a:bodyPr/>
          <a:lstStyle>
            <a:lvl1pPr>
              <a:defRPr>
                <a:latin typeface="ITC Franklin Gothic Std MedCd" panose="020B0606030503020204" pitchFamily="34" charset="0"/>
              </a:defRPr>
            </a:lvl1pPr>
          </a:lstStyle>
          <a:p>
            <a:r>
              <a:rPr lang="en-US"/>
              <a:t>Click to edit Master title style</a:t>
            </a:r>
          </a:p>
        </p:txBody>
      </p:sp>
      <p:cxnSp>
        <p:nvCxnSpPr>
          <p:cNvPr id="5" name="Straight Connector 4"/>
          <p:cNvCxnSpPr/>
          <p:nvPr userDrawn="1"/>
        </p:nvCxnSpPr>
        <p:spPr>
          <a:xfrm>
            <a:off x="2263952" y="4344680"/>
            <a:ext cx="3217719" cy="0"/>
          </a:xfrm>
          <a:prstGeom prst="line">
            <a:avLst/>
          </a:prstGeom>
          <a:ln w="38100">
            <a:solidFill>
              <a:srgbClr val="7FCFEF"/>
            </a:solidFill>
            <a:prstDash val="solid"/>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5" hasCustomPrompt="1"/>
          </p:nvPr>
        </p:nvSpPr>
        <p:spPr>
          <a:xfrm>
            <a:off x="2147782" y="4421696"/>
            <a:ext cx="9403962" cy="372909"/>
          </a:xfrm>
          <a:prstGeom prst="rect">
            <a:avLst/>
          </a:prstGeom>
        </p:spPr>
        <p:txBody>
          <a:bodyPr/>
          <a:lstStyle>
            <a:lvl1pPr marL="0" indent="0">
              <a:buNone/>
              <a:defRPr sz="2200" cap="all" spc="-50" baseline="0">
                <a:solidFill>
                  <a:schemeClr val="bg1"/>
                </a:solidFill>
                <a:latin typeface="Arial Nova Light" panose="020B0304020202020204" pitchFamily="34" charset="0"/>
              </a:defRPr>
            </a:lvl1pPr>
          </a:lstStyle>
          <a:p>
            <a:pPr lvl="0"/>
            <a:r>
              <a:rPr lang="en-US" err="1"/>
              <a:t>subheader</a:t>
            </a:r>
            <a:endParaRPr lang="en-US"/>
          </a:p>
        </p:txBody>
      </p:sp>
    </p:spTree>
    <p:extLst>
      <p:ext uri="{BB962C8B-B14F-4D97-AF65-F5344CB8AC3E}">
        <p14:creationId xmlns:p14="http://schemas.microsoft.com/office/powerpoint/2010/main" val="179484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BlueBkgd_LightBlueBar">
    <p:spTree>
      <p:nvGrpSpPr>
        <p:cNvPr id="1" name=""/>
        <p:cNvGrpSpPr/>
        <p:nvPr/>
      </p:nvGrpSpPr>
      <p:grpSpPr>
        <a:xfrm>
          <a:off x="0" y="0"/>
          <a:ext cx="0" cy="0"/>
          <a:chOff x="0" y="0"/>
          <a:chExt cx="0" cy="0"/>
        </a:xfrm>
      </p:grpSpPr>
      <p:sp>
        <p:nvSpPr>
          <p:cNvPr id="3" name="Rectangle 2"/>
          <p:cNvSpPr/>
          <p:nvPr userDrawn="1"/>
        </p:nvSpPr>
        <p:spPr>
          <a:xfrm>
            <a:off x="0" y="3598678"/>
            <a:ext cx="12192000" cy="1655437"/>
          </a:xfrm>
          <a:prstGeom prst="rect">
            <a:avLst/>
          </a:prstGeom>
          <a:solidFill>
            <a:srgbClr val="BFE7F7">
              <a:alpha val="5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4152076"/>
            <a:ext cx="10515600" cy="548640"/>
          </a:xfrm>
        </p:spPr>
        <p:txBody>
          <a:bodyPr/>
          <a:lstStyle/>
          <a:p>
            <a:r>
              <a:rPr lang="en-US"/>
              <a:t>Click to edit Master title style</a:t>
            </a:r>
          </a:p>
        </p:txBody>
      </p:sp>
      <p:grpSp>
        <p:nvGrpSpPr>
          <p:cNvPr id="4" name="Group 3"/>
          <p:cNvGrpSpPr/>
          <p:nvPr userDrawn="1"/>
        </p:nvGrpSpPr>
        <p:grpSpPr>
          <a:xfrm>
            <a:off x="526852" y="4178110"/>
            <a:ext cx="325749" cy="506918"/>
            <a:chOff x="526852" y="4178110"/>
            <a:chExt cx="325749" cy="506918"/>
          </a:xfrm>
        </p:grpSpPr>
        <p:sp>
          <p:nvSpPr>
            <p:cNvPr id="5" name="Isosceles Triangle 4"/>
            <p:cNvSpPr/>
            <p:nvPr userDrawn="1"/>
          </p:nvSpPr>
          <p:spPr>
            <a:xfrm rot="5400000">
              <a:off x="436268" y="4268694"/>
              <a:ext cx="506918" cy="325749"/>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5400000">
              <a:off x="532903" y="4340128"/>
              <a:ext cx="274320" cy="182880"/>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872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_Title-2Lines_Tex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31520" y="548640"/>
            <a:ext cx="10698480" cy="548640"/>
          </a:xfrm>
          <a:prstGeom prst="rect">
            <a:avLst/>
          </a:prstGeom>
        </p:spPr>
        <p:txBody>
          <a:bodyPr vert="horz" lIns="91440" tIns="45720" rIns="91440" bIns="0" rtlCol="0" anchor="b">
            <a:normAutofit/>
          </a:bodyPr>
          <a:lstStyle>
            <a:lvl1pPr>
              <a:defRPr sz="4000"/>
            </a:lvl1pPr>
          </a:lstStyle>
          <a:p>
            <a:r>
              <a:rPr lang="en-US" dirty="0"/>
              <a:t>Slide Title</a:t>
            </a:r>
          </a:p>
        </p:txBody>
      </p:sp>
      <p:sp>
        <p:nvSpPr>
          <p:cNvPr id="9" name="Text Placeholder 8"/>
          <p:cNvSpPr>
            <a:spLocks noGrp="1"/>
          </p:cNvSpPr>
          <p:nvPr>
            <p:ph type="body" sz="quarter" idx="12"/>
          </p:nvPr>
        </p:nvSpPr>
        <p:spPr>
          <a:xfrm>
            <a:off x="731838" y="1737360"/>
            <a:ext cx="10698480" cy="4114800"/>
          </a:xfrm>
        </p:spPr>
        <p:txBody>
          <a:bodyPr/>
          <a:lstStyle/>
          <a:p>
            <a:pPr lvl="0"/>
            <a:r>
              <a:rPr lang="en-US"/>
              <a:t>Edit Master text styles</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338855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_Title_Bullets-OneLev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10698480" cy="548640"/>
          </a:xfrm>
        </p:spPr>
        <p:txBody>
          <a:bodyPr/>
          <a:lstStyle>
            <a:lvl1pPr>
              <a:defRPr baseline="0"/>
            </a:lvl1pPr>
          </a:lstStyle>
          <a:p>
            <a:r>
              <a:rPr lang="en-US"/>
              <a:t>Slide Title</a:t>
            </a:r>
          </a:p>
        </p:txBody>
      </p:sp>
      <p:sp>
        <p:nvSpPr>
          <p:cNvPr id="6" name="Text Placeholder 5"/>
          <p:cNvSpPr>
            <a:spLocks noGrp="1"/>
          </p:cNvSpPr>
          <p:nvPr>
            <p:ph type="body" sz="quarter" idx="12" hasCustomPrompt="1"/>
          </p:nvPr>
        </p:nvSpPr>
        <p:spPr>
          <a:xfrm>
            <a:off x="731838" y="1737360"/>
            <a:ext cx="10698480" cy="4114800"/>
          </a:xfrm>
        </p:spPr>
        <p:txBody>
          <a:bodyPr/>
          <a:lstStyle>
            <a:lvl1pPr marL="457200" indent="-457200">
              <a:spcBef>
                <a:spcPts val="0"/>
              </a:spcBef>
              <a:spcAft>
                <a:spcPts val="3000"/>
              </a:spcAft>
              <a:buFont typeface="Arial" panose="020B0604020202020204" pitchFamily="34" charset="0"/>
              <a:buChar char="•"/>
              <a:defRPr baseline="0"/>
            </a:lvl1pPr>
          </a:lstStyle>
          <a:p>
            <a:pPr lvl="0"/>
            <a:r>
              <a:rPr lang="en-US"/>
              <a:t>Item One</a:t>
            </a:r>
          </a:p>
          <a:p>
            <a:pPr lvl="0"/>
            <a:r>
              <a:rPr lang="en-US"/>
              <a:t>Item Two</a:t>
            </a:r>
          </a:p>
          <a:p>
            <a:pPr lvl="0"/>
            <a:r>
              <a:rPr lang="en-US"/>
              <a:t>Item Three</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225587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_Title_Bullets-TwoLev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p>
        </p:txBody>
      </p:sp>
      <p:sp>
        <p:nvSpPr>
          <p:cNvPr id="6" name="Text Placeholder 5"/>
          <p:cNvSpPr>
            <a:spLocks noGrp="1"/>
          </p:cNvSpPr>
          <p:nvPr>
            <p:ph type="body" sz="quarter" idx="12" hasCustomPrompt="1"/>
          </p:nvPr>
        </p:nvSpPr>
        <p:spPr>
          <a:xfrm>
            <a:off x="731838" y="1737360"/>
            <a:ext cx="10698480" cy="4114800"/>
          </a:xfrm>
        </p:spPr>
        <p:txBody>
          <a:bodyPr/>
          <a:lstStyle>
            <a:lvl1pPr marL="457200" indent="-457200">
              <a:spcBef>
                <a:spcPts val="0"/>
              </a:spcBef>
              <a:spcAft>
                <a:spcPts val="800"/>
              </a:spcAft>
              <a:buFont typeface="Arial" panose="020B0604020202020204" pitchFamily="34" charset="0"/>
              <a:buChar char="•"/>
              <a:defRPr>
                <a:latin typeface="Arial" panose="020B0604020202020204" pitchFamily="34" charset="0"/>
                <a:cs typeface="Arial" panose="020B0604020202020204" pitchFamily="34" charset="0"/>
              </a:defRPr>
            </a:lvl1pPr>
            <a:lvl2pPr marL="800100" indent="-342900">
              <a:spcBef>
                <a:spcPts val="0"/>
              </a:spcBef>
              <a:spcAft>
                <a:spcPts val="3000"/>
              </a:spcAft>
              <a:buFont typeface="Wingdings" panose="05000000000000000000" pitchFamily="2" charset="2"/>
              <a:buChar char="§"/>
              <a:defRPr sz="2200">
                <a:solidFill>
                  <a:srgbClr val="6D6D6D"/>
                </a:solidFill>
                <a:latin typeface="Arial" panose="020B0604020202020204" pitchFamily="34" charset="0"/>
                <a:cs typeface="Arial" panose="020B0604020202020204" pitchFamily="34" charset="0"/>
              </a:defRPr>
            </a:lvl2pPr>
          </a:lstStyle>
          <a:p>
            <a:pPr lvl="0"/>
            <a:r>
              <a:rPr lang="en-US"/>
              <a:t>Item One</a:t>
            </a:r>
          </a:p>
          <a:p>
            <a:pPr lvl="1"/>
            <a:r>
              <a:rPr lang="en-US"/>
              <a:t>Sub Item</a:t>
            </a:r>
          </a:p>
          <a:p>
            <a:pPr lvl="0"/>
            <a:r>
              <a:rPr lang="en-US"/>
              <a:t>Item Two</a:t>
            </a:r>
          </a:p>
          <a:p>
            <a:pPr lvl="1"/>
            <a:r>
              <a:rPr lang="en-US"/>
              <a:t>Sub Item</a:t>
            </a:r>
          </a:p>
          <a:p>
            <a:pPr lvl="0"/>
            <a:r>
              <a:rPr lang="en-US"/>
              <a:t>Item Three</a:t>
            </a:r>
          </a:p>
          <a:p>
            <a:pPr lvl="1"/>
            <a:r>
              <a:rPr lang="en-US"/>
              <a:t>Sub Item</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322795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_Title_Image_Ch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10698480" cy="548640"/>
          </a:xfrm>
        </p:spPr>
        <p:txBody>
          <a:bodyPr/>
          <a:lstStyle>
            <a:lvl1pPr>
              <a:defRPr/>
            </a:lvl1pPr>
          </a:lstStyle>
          <a:p>
            <a:r>
              <a:rPr lang="en-US"/>
              <a:t>Slide Title</a:t>
            </a:r>
          </a:p>
        </p:txBody>
      </p:sp>
      <p:sp>
        <p:nvSpPr>
          <p:cNvPr id="5" name="Content Placeholder 9"/>
          <p:cNvSpPr>
            <a:spLocks noGrp="1"/>
          </p:cNvSpPr>
          <p:nvPr>
            <p:ph sz="quarter" idx="12" hasCustomPrompt="1"/>
          </p:nvPr>
        </p:nvSpPr>
        <p:spPr>
          <a:xfrm>
            <a:off x="731520" y="1737360"/>
            <a:ext cx="10698480" cy="3749040"/>
          </a:xfrm>
          <a:prstGeom prst="rect">
            <a:avLst/>
          </a:prstGeom>
        </p:spPr>
        <p:txBody>
          <a:bodyPr/>
          <a:lstStyle>
            <a:lvl1pPr marL="0" indent="0">
              <a:buNone/>
              <a:defRPr lang="en-US" sz="2400" kern="1200" dirty="0">
                <a:solidFill>
                  <a:srgbClr val="232D4B"/>
                </a:solidFill>
                <a:latin typeface="ITC Franklin Gothic Std Book" panose="020B050403050302020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Insert image/chart/graph</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
        <p:nvSpPr>
          <p:cNvPr id="9" name="Rectangle 8"/>
          <p:cNvSpPr/>
          <p:nvPr userDrawn="1"/>
        </p:nvSpPr>
        <p:spPr>
          <a:xfrm>
            <a:off x="0" y="5654012"/>
            <a:ext cx="12192000" cy="548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3" hasCustomPrompt="1"/>
          </p:nvPr>
        </p:nvSpPr>
        <p:spPr>
          <a:xfrm>
            <a:off x="731519" y="5801011"/>
            <a:ext cx="10692991" cy="325469"/>
          </a:xfrm>
          <a:prstGeom prst="rect">
            <a:avLst/>
          </a:prstGeom>
        </p:spPr>
        <p:txBody>
          <a:bodyPr>
            <a:noAutofit/>
          </a:bodyPr>
          <a:lstStyle>
            <a:lvl1pPr marL="0" indent="0" algn="ctr">
              <a:buNone/>
              <a:defRPr lang="en-US" sz="1600" i="0" kern="1200" spc="-50" baseline="0" dirty="0">
                <a:solidFill>
                  <a:srgbClr val="232D4B"/>
                </a:solidFill>
                <a:latin typeface="ITC Franklin Gothic Std Bk Cd" panose="020B0506030503020204" pitchFamily="34" charset="0"/>
                <a:ea typeface="+mn-ea"/>
                <a:cs typeface="Segoe UI" panose="020B0502040204020203" pitchFamily="34" charset="0"/>
              </a:defRPr>
            </a:lvl1pPr>
          </a:lstStyle>
          <a:p>
            <a:pPr lvl="0"/>
            <a:r>
              <a:rPr lang="en-US"/>
              <a:t>Chart Title or Source</a:t>
            </a:r>
          </a:p>
        </p:txBody>
      </p:sp>
    </p:spTree>
    <p:extLst>
      <p:ext uri="{BB962C8B-B14F-4D97-AF65-F5344CB8AC3E}">
        <p14:creationId xmlns:p14="http://schemas.microsoft.com/office/powerpoint/2010/main" val="634278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rot="5400000">
            <a:off x="7026613" y="1693396"/>
            <a:ext cx="6860735" cy="3479415"/>
          </a:xfrm>
          <a:prstGeom prst="rect">
            <a:avLst/>
          </a:prstGeom>
        </p:spPr>
      </p:pic>
      <p:sp>
        <p:nvSpPr>
          <p:cNvPr id="3" name="Rectangle 2"/>
          <p:cNvSpPr/>
          <p:nvPr userDrawn="1"/>
        </p:nvSpPr>
        <p:spPr>
          <a:xfrm>
            <a:off x="8738614" y="0"/>
            <a:ext cx="3453386" cy="6858000"/>
          </a:xfrm>
          <a:prstGeom prst="rect">
            <a:avLst/>
          </a:prstGeom>
          <a:solidFill>
            <a:srgbClr val="232D4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005840"/>
            <a:ext cx="7250723" cy="2103120"/>
          </a:xfrm>
          <a:prstGeom prst="rect">
            <a:avLst/>
          </a:prstGeom>
        </p:spPr>
        <p:txBody>
          <a:bodyPr vert="horz" lIns="91440" tIns="45720" rIns="91440" bIns="45720" rtlCol="0" anchor="b">
            <a:normAutofit/>
          </a:bodyPr>
          <a:lstStyle/>
          <a:p>
            <a:r>
              <a:rPr lang="en-US"/>
              <a:t>Click to edit Master title style</a:t>
            </a:r>
          </a:p>
        </p:txBody>
      </p:sp>
      <p:cxnSp>
        <p:nvCxnSpPr>
          <p:cNvPr id="19" name="Straight Connector 18"/>
          <p:cNvCxnSpPr/>
          <p:nvPr userDrawn="1"/>
        </p:nvCxnSpPr>
        <p:spPr>
          <a:xfrm>
            <a:off x="896112" y="3431340"/>
            <a:ext cx="3635696" cy="1"/>
          </a:xfrm>
          <a:prstGeom prst="line">
            <a:avLst/>
          </a:prstGeom>
          <a:ln w="57150">
            <a:solidFill>
              <a:srgbClr val="7FCFEF"/>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60000"/>
                    </a14:imgEffect>
                  </a14:imgLayer>
                </a14:imgProps>
              </a:ext>
              <a:ext uri="{28A0092B-C50C-407E-A947-70E740481C1C}">
                <a14:useLocalDpi xmlns:a14="http://schemas.microsoft.com/office/drawing/2010/main" val="0"/>
              </a:ext>
            </a:extLst>
          </a:blip>
          <a:stretch>
            <a:fillRect/>
          </a:stretch>
        </p:blipFill>
        <p:spPr>
          <a:xfrm>
            <a:off x="8589253" y="4085734"/>
            <a:ext cx="3399000" cy="279699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87598" y="5124148"/>
            <a:ext cx="1955418" cy="928823"/>
          </a:xfrm>
          <a:prstGeom prst="rect">
            <a:avLst/>
          </a:prstGeom>
        </p:spPr>
      </p:pic>
    </p:spTree>
    <p:extLst>
      <p:ext uri="{BB962C8B-B14F-4D97-AF65-F5344CB8AC3E}">
        <p14:creationId xmlns:p14="http://schemas.microsoft.com/office/powerpoint/2010/main" val="803177289"/>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914400" rtl="0" eaLnBrk="1" latinLnBrk="0" hangingPunct="1">
        <a:lnSpc>
          <a:spcPct val="80000"/>
        </a:lnSpc>
        <a:spcBef>
          <a:spcPct val="0"/>
        </a:spcBef>
        <a:buNone/>
        <a:defRPr lang="en-US" sz="5200" b="1" kern="1200" cap="none" spc="-100" baseline="0" dirty="0">
          <a:solidFill>
            <a:srgbClr val="232D4B"/>
          </a:solidFill>
          <a:latin typeface="ITC Franklin Gothic Std MedC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grpSp>
        <p:nvGrpSpPr>
          <p:cNvPr id="8" name="Group 7">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rgbClr val="BFE7F7">
              <a:alpha val="6000"/>
            </a:srgbClr>
          </a:solidFill>
        </p:grpSpPr>
        <p:sp>
          <p:nvSpPr>
            <p:cNvPr id="9"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202" y="2823638"/>
            <a:ext cx="2327383" cy="1105506"/>
          </a:xfrm>
          <a:prstGeom prst="rect">
            <a:avLst/>
          </a:prstGeom>
        </p:spPr>
      </p:pic>
      <p:cxnSp>
        <p:nvCxnSpPr>
          <p:cNvPr id="13" name="Straight Connector 12">
            <a:extLst>
              <a:ext uri="{FF2B5EF4-FFF2-40B4-BE49-F238E27FC236}">
                <a16:creationId xmlns:a16="http://schemas.microsoft.com/office/drawing/2014/main" id="{77C312F4-62C2-4903-8C4B-423A8717E481}"/>
              </a:ext>
            </a:extLst>
          </p:cNvPr>
          <p:cNvCxnSpPr/>
          <p:nvPr userDrawn="1"/>
        </p:nvCxnSpPr>
        <p:spPr>
          <a:xfrm>
            <a:off x="4813784" y="4180353"/>
            <a:ext cx="2776236" cy="0"/>
          </a:xfrm>
          <a:prstGeom prst="line">
            <a:avLst/>
          </a:prstGeom>
          <a:ln w="57150">
            <a:solidFill>
              <a:srgbClr val="7FCFEF"/>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894" y="5439246"/>
            <a:ext cx="374109" cy="245509"/>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24859" y="4694951"/>
            <a:ext cx="384212" cy="451805"/>
          </a:xfrm>
          <a:prstGeom prst="rect">
            <a:avLst/>
          </a:prstGeom>
        </p:spPr>
      </p:pic>
      <p:sp>
        <p:nvSpPr>
          <p:cNvPr id="21" name="Title Placeholder 3"/>
          <p:cNvSpPr>
            <a:spLocks noGrp="1"/>
          </p:cNvSpPr>
          <p:nvPr>
            <p:ph type="title"/>
          </p:nvPr>
        </p:nvSpPr>
        <p:spPr>
          <a:xfrm>
            <a:off x="4695125" y="1554480"/>
            <a:ext cx="6826315" cy="201168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2984884447"/>
      </p:ext>
    </p:extLst>
  </p:cSld>
  <p:clrMap bg1="lt1" tx1="dk1" bg2="lt2" tx2="dk2" accent1="accent1" accent2="accent2" accent3="accent3" accent4="accent4" accent5="accent5" accent6="accent6" hlink="hlink" folHlink="folHlink"/>
  <p:sldLayoutIdLst>
    <p:sldLayoutId id="2147483733" r:id="rId1"/>
  </p:sldLayoutIdLst>
  <p:hf hdr="0" dt="0"/>
  <p:txStyles>
    <p:titleStyle>
      <a:lvl1pPr algn="l" defTabSz="914400" rtl="0" eaLnBrk="1" latinLnBrk="0" hangingPunct="1">
        <a:lnSpc>
          <a:spcPct val="80000"/>
        </a:lnSpc>
        <a:spcBef>
          <a:spcPct val="0"/>
        </a:spcBef>
        <a:buNone/>
        <a:defRPr lang="en-US" sz="5200" b="1" kern="1200" cap="none" spc="-100" baseline="0" dirty="0">
          <a:solidFill>
            <a:schemeClr val="bg1">
              <a:lumMod val="95000"/>
            </a:schemeClr>
          </a:solidFill>
          <a:latin typeface="ITC Franklin Gothic Std MedC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32D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4800"/>
            <a:ext cx="10515600" cy="82296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5755241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hf hdr="0" dt="0"/>
  <p:txStyles>
    <p:titleStyle>
      <a:lvl1pPr algn="l" defTabSz="914400" rtl="0" eaLnBrk="1" latinLnBrk="0" hangingPunct="1">
        <a:lnSpc>
          <a:spcPct val="90000"/>
        </a:lnSpc>
        <a:spcBef>
          <a:spcPct val="0"/>
        </a:spcBef>
        <a:buNone/>
        <a:defRPr sz="4800" b="1" kern="1200" spc="-100" baseline="0">
          <a:solidFill>
            <a:schemeClr val="bg1"/>
          </a:solidFill>
          <a:latin typeface="ITC Franklin Gothic Std MedCd" panose="020B06060305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211285"/>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731520" y="548640"/>
            <a:ext cx="10698480" cy="548640"/>
          </a:xfrm>
          <a:prstGeom prst="rect">
            <a:avLst/>
          </a:prstGeom>
        </p:spPr>
        <p:txBody>
          <a:bodyPr vert="horz" lIns="91440" tIns="45720" rIns="91440" bIns="0" rtlCol="0" anchor="b">
            <a:normAutofit/>
          </a:bodyPr>
          <a:lstStyle/>
          <a:p>
            <a:r>
              <a:rPr lang="en-US"/>
              <a:t>Click to edit Master title style</a:t>
            </a:r>
          </a:p>
        </p:txBody>
      </p:sp>
      <p:grpSp>
        <p:nvGrpSpPr>
          <p:cNvPr id="9" name="Group 8"/>
          <p:cNvGrpSpPr/>
          <p:nvPr userDrawn="1"/>
        </p:nvGrpSpPr>
        <p:grpSpPr>
          <a:xfrm>
            <a:off x="0" y="1124712"/>
            <a:ext cx="5696481" cy="210312"/>
            <a:chOff x="0" y="1817918"/>
            <a:chExt cx="5696481" cy="210312"/>
          </a:xfrm>
        </p:grpSpPr>
        <p:sp>
          <p:nvSpPr>
            <p:cNvPr id="5" name="Oval 4"/>
            <p:cNvSpPr/>
            <p:nvPr userDrawn="1"/>
          </p:nvSpPr>
          <p:spPr>
            <a:xfrm>
              <a:off x="5486169" y="1817918"/>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1920654"/>
              <a:ext cx="54864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8" name="Text Placeholder 7"/>
          <p:cNvSpPr>
            <a:spLocks noGrp="1"/>
          </p:cNvSpPr>
          <p:nvPr userDrawn="1">
            <p:ph type="body" idx="1"/>
          </p:nvPr>
        </p:nvSpPr>
        <p:spPr>
          <a:xfrm>
            <a:off x="731520" y="1737360"/>
            <a:ext cx="10698480" cy="4114800"/>
          </a:xfrm>
          <a:prstGeom prst="rect">
            <a:avLst/>
          </a:prstGeom>
        </p:spPr>
        <p:txBody>
          <a:bodyPr vert="horz" lIns="91440" tIns="45720" rIns="91440" bIns="45720" rtlCol="0">
            <a:normAutofit/>
          </a:bodyPr>
          <a:lstStyle/>
          <a:p>
            <a:pPr lvl="0"/>
            <a:r>
              <a:rPr lang="en-US"/>
              <a:t>Edit Master text styles</a:t>
            </a:r>
          </a:p>
        </p:txBody>
      </p:sp>
      <p:sp>
        <p:nvSpPr>
          <p:cNvPr id="14"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spc="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a:t>COOPER CENTER </a:t>
            </a:r>
            <a:r>
              <a:rPr lang="en-US" sz="1600"/>
              <a:t>|</a:t>
            </a:r>
            <a:r>
              <a:rPr lang="en-US"/>
              <a:t> PUBLIC SERVICE</a:t>
            </a:r>
            <a:endParaRPr lang="en-US" dirty="0"/>
          </a:p>
        </p:txBody>
      </p:sp>
      <p:sp>
        <p:nvSpPr>
          <p:cNvPr id="12" name="Oval 11"/>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a:p>
        </p:txBody>
      </p:sp>
    </p:spTree>
    <p:extLst>
      <p:ext uri="{BB962C8B-B14F-4D97-AF65-F5344CB8AC3E}">
        <p14:creationId xmlns:p14="http://schemas.microsoft.com/office/powerpoint/2010/main" val="24854345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80" r:id="rId5"/>
    <p:sldLayoutId id="2147483750" r:id="rId6"/>
    <p:sldLayoutId id="2147483769" r:id="rId7"/>
    <p:sldLayoutId id="2147483797" r:id="rId8"/>
  </p:sldLayoutIdLst>
  <p:hf hdr="0" dt="0"/>
  <p:txStyles>
    <p:titleStyle>
      <a:lvl1pPr algn="l" defTabSz="914400" rtl="0" eaLnBrk="1" latinLnBrk="0" hangingPunct="1">
        <a:lnSpc>
          <a:spcPct val="80000"/>
        </a:lnSpc>
        <a:spcBef>
          <a:spcPct val="0"/>
        </a:spcBef>
        <a:buNone/>
        <a:defRPr lang="en-US" sz="4400" b="1" i="0" u="none" strike="noStrike" kern="1200" cap="none" spc="-100" baseline="0" dirty="0" smtClean="0">
          <a:solidFill>
            <a:srgbClr val="232D4B"/>
          </a:solidFill>
          <a:uFillTx/>
          <a:latin typeface="ITC Franklin Gothic Std MedCd" panose="020B0606030503020204" pitchFamily="34" charset="0"/>
          <a:ea typeface="+mj-ea"/>
          <a:cs typeface="+mj-cs"/>
          <a:sym typeface="ITC Franklin Gothic Std Book"/>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400" kern="1200" spc="-50" baseline="0" dirty="0">
          <a:solidFill>
            <a:srgbClr val="232D4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726031" y="357657"/>
            <a:ext cx="10698480" cy="548640"/>
          </a:xfrm>
          <a:prstGeom prst="rect">
            <a:avLst/>
          </a:prstGeom>
        </p:spPr>
        <p:txBody>
          <a:bodyPr vert="horz" lIns="91440" tIns="45720" rIns="91440" bIns="45720" rtlCol="0" anchor="b">
            <a:noAutofit/>
          </a:bodyPr>
          <a:lstStyle/>
          <a:p>
            <a:r>
              <a:rPr lang="en-US" dirty="0"/>
              <a:t>Click to edit Master title style </a:t>
            </a:r>
          </a:p>
        </p:txBody>
      </p:sp>
      <p:grpSp>
        <p:nvGrpSpPr>
          <p:cNvPr id="16" name="Group 15"/>
          <p:cNvGrpSpPr/>
          <p:nvPr userDrawn="1"/>
        </p:nvGrpSpPr>
        <p:grpSpPr>
          <a:xfrm>
            <a:off x="0" y="1306047"/>
            <a:ext cx="6958353" cy="210312"/>
            <a:chOff x="0" y="1689902"/>
            <a:chExt cx="6958353" cy="210312"/>
          </a:xfrm>
        </p:grpSpPr>
        <p:sp>
          <p:nvSpPr>
            <p:cNvPr id="5" name="Oval 4"/>
            <p:cNvSpPr/>
            <p:nvPr userDrawn="1"/>
          </p:nvSpPr>
          <p:spPr>
            <a:xfrm>
              <a:off x="6748041" y="1689902"/>
              <a:ext cx="210312" cy="210312"/>
            </a:xfrm>
            <a:prstGeom prst="ellipse">
              <a:avLst/>
            </a:prstGeom>
            <a:solidFill>
              <a:srgbClr val="7FCFEF"/>
            </a:solidFill>
            <a:ln>
              <a:solidFill>
                <a:srgbClr val="7FC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1792638"/>
              <a:ext cx="6748041"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4" name="Text Placeholder 3"/>
          <p:cNvSpPr>
            <a:spLocks noGrp="1"/>
          </p:cNvSpPr>
          <p:nvPr>
            <p:ph type="body" idx="1"/>
          </p:nvPr>
        </p:nvSpPr>
        <p:spPr>
          <a:xfrm>
            <a:off x="731520" y="2194560"/>
            <a:ext cx="10698480" cy="3657600"/>
          </a:xfrm>
          <a:prstGeom prst="rect">
            <a:avLst/>
          </a:prstGeom>
        </p:spPr>
        <p:txBody>
          <a:bodyPr vert="horz" lIns="91440" tIns="45720" rIns="91440" bIns="45720" rtlCol="0">
            <a:normAutofit/>
          </a:bodyPr>
          <a:lstStyle/>
          <a:p>
            <a:pPr lvl="0"/>
            <a:r>
              <a:rPr lang="en-US" dirty="0"/>
              <a:t>Text</a:t>
            </a:r>
          </a:p>
        </p:txBody>
      </p:sp>
      <p:sp>
        <p:nvSpPr>
          <p:cNvPr id="8" name="Footer Placeholder 7"/>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sz="1300" spc="0" baseline="0">
                <a:solidFill>
                  <a:srgbClr val="F1F1EF"/>
                </a:solidFill>
                <a:latin typeface="ITC Franklin Gothic Std Bk Cd" panose="020B0506030503020204" pitchFamily="34" charset="0"/>
                <a:cs typeface="Arial" panose="020B0604020202020204" pitchFamily="34" charset="0"/>
              </a:defRPr>
            </a:lvl1pPr>
          </a:lstStyle>
          <a:p>
            <a:r>
              <a:rPr lang="en-US"/>
              <a:t>COOPER CENTER </a:t>
            </a:r>
            <a:r>
              <a:rPr lang="en-US" sz="1600"/>
              <a:t>|</a:t>
            </a:r>
            <a:r>
              <a:rPr lang="en-US"/>
              <a:t> PUBLIC SERVICE</a:t>
            </a:r>
            <a:endParaRPr lang="en-US" dirty="0"/>
          </a:p>
        </p:txBody>
      </p:sp>
    </p:spTree>
    <p:extLst>
      <p:ext uri="{BB962C8B-B14F-4D97-AF65-F5344CB8AC3E}">
        <p14:creationId xmlns:p14="http://schemas.microsoft.com/office/powerpoint/2010/main" val="8917177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Lst>
  <p:hf hdr="0" dt="0"/>
  <p:txStyles>
    <p:titleStyle>
      <a:lvl1pPr algn="l" defTabSz="914400" rtl="0" eaLnBrk="1" latinLnBrk="0" hangingPunct="1">
        <a:lnSpc>
          <a:spcPct val="80000"/>
        </a:lnSpc>
        <a:spcBef>
          <a:spcPct val="0"/>
        </a:spcBef>
        <a:buNone/>
        <a:defRPr lang="en-US" sz="4000" b="1" i="0" u="none" strike="noStrike" kern="1200" cap="none" spc="0" normalizeH="0" baseline="0" dirty="0" smtClean="0">
          <a:solidFill>
            <a:srgbClr val="232D48"/>
          </a:solidFill>
          <a:uFillTx/>
          <a:latin typeface="ITC Franklin Gothic Std MedCd" panose="020B0606030503020204" pitchFamily="34" charset="0"/>
          <a:ea typeface="+mj-ea"/>
          <a:cs typeface="+mj-cs"/>
          <a:sym typeface="ITC Franklin Gothic Std Book"/>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32D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731520" y="457200"/>
            <a:ext cx="10698480" cy="1070861"/>
          </a:xfrm>
          <a:prstGeom prst="rect">
            <a:avLst/>
          </a:prstGeom>
        </p:spPr>
        <p:txBody>
          <a:bodyPr vert="horz" lIns="91440" tIns="45720" rIns="91440" bIns="45720" rtlCol="0" anchor="b">
            <a:normAutofit/>
          </a:bodyPr>
          <a:lstStyle/>
          <a:p>
            <a:r>
              <a:rPr lang="en-US" dirty="0"/>
              <a:t>Click to edit Master title style. Click to edit Master title style.</a:t>
            </a:r>
          </a:p>
        </p:txBody>
      </p:sp>
      <p:grpSp>
        <p:nvGrpSpPr>
          <p:cNvPr id="16" name="Group 15"/>
          <p:cNvGrpSpPr/>
          <p:nvPr userDrawn="1"/>
        </p:nvGrpSpPr>
        <p:grpSpPr>
          <a:xfrm>
            <a:off x="0" y="1388180"/>
            <a:ext cx="6958353" cy="210312"/>
            <a:chOff x="0" y="1689902"/>
            <a:chExt cx="6958353" cy="210312"/>
          </a:xfrm>
        </p:grpSpPr>
        <p:sp>
          <p:nvSpPr>
            <p:cNvPr id="5" name="Oval 4"/>
            <p:cNvSpPr/>
            <p:nvPr userDrawn="1"/>
          </p:nvSpPr>
          <p:spPr>
            <a:xfrm>
              <a:off x="6748041" y="1689902"/>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1792638"/>
              <a:ext cx="6748041"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4" name="Text Placeholder 3"/>
          <p:cNvSpPr>
            <a:spLocks noGrp="1"/>
          </p:cNvSpPr>
          <p:nvPr>
            <p:ph type="body" idx="1"/>
          </p:nvPr>
        </p:nvSpPr>
        <p:spPr>
          <a:xfrm>
            <a:off x="731520" y="2286000"/>
            <a:ext cx="10698480" cy="3566160"/>
          </a:xfrm>
          <a:prstGeom prst="rect">
            <a:avLst/>
          </a:prstGeom>
        </p:spPr>
        <p:txBody>
          <a:bodyPr vert="horz" lIns="91440" tIns="45720" rIns="91440" bIns="45720" rtlCol="0">
            <a:normAutofit/>
          </a:bodyPr>
          <a:lstStyle/>
          <a:p>
            <a:pPr lvl="0"/>
            <a:r>
              <a:rPr lang="en-US"/>
              <a:t>Text</a:t>
            </a:r>
          </a:p>
        </p:txBody>
      </p:sp>
      <p:sp>
        <p:nvSpPr>
          <p:cNvPr id="8" name="Footer Placeholder 7"/>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sz="1300" spc="0" baseline="0">
                <a:solidFill>
                  <a:srgbClr val="F1F1EF"/>
                </a:solidFill>
                <a:latin typeface="ITC Franklin Gothic Std Bk Cd" panose="020B0506030503020204" pitchFamily="34" charset="0"/>
                <a:cs typeface="Arial" panose="020B0604020202020204" pitchFamily="34" charset="0"/>
              </a:defRPr>
            </a:lvl1pPr>
          </a:lstStyle>
          <a:p>
            <a:r>
              <a:rPr lang="en-US"/>
              <a:t>COOPER CENTER </a:t>
            </a:r>
            <a:r>
              <a:rPr lang="en-US" sz="1600"/>
              <a:t>|</a:t>
            </a:r>
            <a:r>
              <a:rPr lang="en-US"/>
              <a:t> PUBLIC SERVICE</a:t>
            </a:r>
            <a:endParaRPr lang="en-US" dirty="0"/>
          </a:p>
        </p:txBody>
      </p:sp>
    </p:spTree>
    <p:extLst>
      <p:ext uri="{BB962C8B-B14F-4D97-AF65-F5344CB8AC3E}">
        <p14:creationId xmlns:p14="http://schemas.microsoft.com/office/powerpoint/2010/main" val="3544777280"/>
      </p:ext>
    </p:extLst>
  </p:cSld>
  <p:clrMap bg1="lt1" tx1="dk1" bg2="lt2" tx2="dk2" accent1="accent1" accent2="accent2" accent3="accent3" accent4="accent4" accent5="accent5" accent6="accent6" hlink="hlink" folHlink="folHlink"/>
  <p:sldLayoutIdLst>
    <p:sldLayoutId id="2147483782" r:id="rId1"/>
    <p:sldLayoutId id="2147483784" r:id="rId2"/>
    <p:sldLayoutId id="2147483785" r:id="rId3"/>
    <p:sldLayoutId id="2147483783" r:id="rId4"/>
    <p:sldLayoutId id="2147483790" r:id="rId5"/>
  </p:sldLayoutIdLst>
  <p:hf hdr="0" dt="0"/>
  <p:txStyles>
    <p:titleStyle>
      <a:lvl1pPr algn="l" defTabSz="914400" rtl="0" eaLnBrk="1" latinLnBrk="0" hangingPunct="1">
        <a:lnSpc>
          <a:spcPct val="75000"/>
        </a:lnSpc>
        <a:spcBef>
          <a:spcPct val="0"/>
        </a:spcBef>
        <a:buNone/>
        <a:defRPr lang="en-US" sz="4400" b="1" i="0" u="none" strike="noStrike" kern="1200" cap="none" spc="-100" normalizeH="0" baseline="0" dirty="0" smtClean="0">
          <a:solidFill>
            <a:srgbClr val="232D48"/>
          </a:solidFill>
          <a:uFillTx/>
          <a:latin typeface="ITC Franklin Gothic Std MedCd" panose="020B0606030503020204" pitchFamily="34" charset="0"/>
          <a:ea typeface="+mj-ea"/>
          <a:cs typeface="+mj-cs"/>
          <a:sym typeface="ITC Franklin Gothic Std Book"/>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32D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spc="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88414466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68C4-388C-8F07-8B75-CBA02E67F76E}"/>
              </a:ext>
            </a:extLst>
          </p:cNvPr>
          <p:cNvSpPr>
            <a:spLocks noGrp="1"/>
          </p:cNvSpPr>
          <p:nvPr>
            <p:ph type="title"/>
          </p:nvPr>
        </p:nvSpPr>
        <p:spPr>
          <a:xfrm>
            <a:off x="4695126" y="2002536"/>
            <a:ext cx="7122272" cy="1732345"/>
          </a:xfrm>
        </p:spPr>
        <p:txBody>
          <a:bodyPr anchor="b">
            <a:noAutofit/>
          </a:bodyPr>
          <a:lstStyle/>
          <a:p>
            <a:pPr>
              <a:spcBef>
                <a:spcPts val="0"/>
              </a:spcBef>
            </a:pPr>
            <a:r>
              <a:rPr lang="en-US" sz="3200" dirty="0"/>
              <a:t>Testing Closure in </a:t>
            </a:r>
            <a:br>
              <a:rPr lang="en-US" sz="3200" dirty="0"/>
            </a:br>
            <a:r>
              <a:rPr lang="en-US" sz="3200" dirty="0"/>
              <a:t>Input–Output Models</a:t>
            </a:r>
            <a:br>
              <a:rPr lang="en-US" sz="3600" dirty="0"/>
            </a:br>
            <a:br>
              <a:rPr lang="en-US" sz="3600" dirty="0"/>
            </a:br>
            <a:r>
              <a:rPr lang="en-US" sz="2000" dirty="0"/>
              <a:t>João Pedro Ferreira, Ana Sargento &amp; Diogo Nápoles Sousa</a:t>
            </a:r>
            <a:endParaRPr lang="en-US" sz="4200" dirty="0"/>
          </a:p>
        </p:txBody>
      </p:sp>
      <p:sp>
        <p:nvSpPr>
          <p:cNvPr id="3" name="Subtitle 2">
            <a:extLst>
              <a:ext uri="{FF2B5EF4-FFF2-40B4-BE49-F238E27FC236}">
                <a16:creationId xmlns:a16="http://schemas.microsoft.com/office/drawing/2014/main" id="{A5D99B4D-CC43-6BF0-5461-A4755E3A0AD9}"/>
              </a:ext>
            </a:extLst>
          </p:cNvPr>
          <p:cNvSpPr>
            <a:spLocks noGrp="1"/>
          </p:cNvSpPr>
          <p:nvPr>
            <p:ph type="subTitle" idx="1"/>
          </p:nvPr>
        </p:nvSpPr>
        <p:spPr>
          <a:xfrm>
            <a:off x="4695125" y="1025297"/>
            <a:ext cx="4064827" cy="355811"/>
          </a:xfrm>
        </p:spPr>
        <p:txBody>
          <a:bodyPr/>
          <a:lstStyle/>
          <a:p>
            <a:r>
              <a:rPr lang="pt-PT" cap="none" dirty="0"/>
              <a:t>June 23-26</a:t>
            </a:r>
            <a:r>
              <a:rPr lang="pt-PT" dirty="0"/>
              <a:t>, 2026, </a:t>
            </a:r>
            <a:r>
              <a:rPr lang="pt-PT" cap="none" dirty="0"/>
              <a:t>Seville, Spain</a:t>
            </a:r>
            <a:endParaRPr lang="en-US" cap="none" dirty="0"/>
          </a:p>
        </p:txBody>
      </p:sp>
      <p:sp>
        <p:nvSpPr>
          <p:cNvPr id="5" name="Text Placeholder 4">
            <a:extLst>
              <a:ext uri="{FF2B5EF4-FFF2-40B4-BE49-F238E27FC236}">
                <a16:creationId xmlns:a16="http://schemas.microsoft.com/office/drawing/2014/main" id="{C1CCFBFD-08DE-236A-7020-AFF3932F89C1}"/>
              </a:ext>
            </a:extLst>
          </p:cNvPr>
          <p:cNvSpPr>
            <a:spLocks noGrp="1"/>
          </p:cNvSpPr>
          <p:nvPr>
            <p:ph type="body" sz="quarter" idx="11"/>
          </p:nvPr>
        </p:nvSpPr>
        <p:spPr>
          <a:xfrm>
            <a:off x="5568762" y="5425862"/>
            <a:ext cx="5952676" cy="351278"/>
          </a:xfrm>
        </p:spPr>
        <p:txBody>
          <a:bodyPr/>
          <a:lstStyle/>
          <a:p>
            <a:r>
              <a:rPr lang="pt-PT" dirty="0"/>
              <a:t>Joao.ferreira@virginia.edu</a:t>
            </a:r>
            <a:endParaRPr lang="en-US" dirty="0"/>
          </a:p>
        </p:txBody>
      </p:sp>
      <p:sp>
        <p:nvSpPr>
          <p:cNvPr id="6" name="Text Placeholder 5">
            <a:extLst>
              <a:ext uri="{FF2B5EF4-FFF2-40B4-BE49-F238E27FC236}">
                <a16:creationId xmlns:a16="http://schemas.microsoft.com/office/drawing/2014/main" id="{251DC85F-EFA0-4FE3-112D-C233BEC90A74}"/>
              </a:ext>
            </a:extLst>
          </p:cNvPr>
          <p:cNvSpPr>
            <a:spLocks noGrp="1"/>
          </p:cNvSpPr>
          <p:nvPr>
            <p:ph type="body" sz="quarter" idx="15"/>
          </p:nvPr>
        </p:nvSpPr>
        <p:spPr>
          <a:xfrm>
            <a:off x="5568762" y="4664663"/>
            <a:ext cx="5952680" cy="320636"/>
          </a:xfrm>
        </p:spPr>
        <p:txBody>
          <a:bodyPr/>
          <a:lstStyle/>
          <a:p>
            <a:r>
              <a:rPr lang="en-US" dirty="0">
                <a:latin typeface="Arial Nova" panose="020B0504020202020204" pitchFamily="34" charset="0"/>
              </a:rPr>
              <a:t>Input-Output Association Conference</a:t>
            </a:r>
          </a:p>
        </p:txBody>
      </p:sp>
      <p:pic>
        <p:nvPicPr>
          <p:cNvPr id="9" name="Picture 2" descr="Polytechnic Institute of Leiria - Wikipedia">
            <a:extLst>
              <a:ext uri="{FF2B5EF4-FFF2-40B4-BE49-F238E27FC236}">
                <a16:creationId xmlns:a16="http://schemas.microsoft.com/office/drawing/2014/main" id="{FEEF2E18-4C8F-25DB-1AFF-937417EE8B5A}"/>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52854" y="1263276"/>
            <a:ext cx="3753931" cy="1479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dade de Coimbra - FEUC">
            <a:extLst>
              <a:ext uri="{FF2B5EF4-FFF2-40B4-BE49-F238E27FC236}">
                <a16:creationId xmlns:a16="http://schemas.microsoft.com/office/drawing/2014/main" id="{1FF0586E-6792-8FE0-931F-C77B92CC4898}"/>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7643" b="16516"/>
          <a:stretch>
            <a:fillRect/>
          </a:stretch>
        </p:blipFill>
        <p:spPr bwMode="auto">
          <a:xfrm>
            <a:off x="1147572" y="4262922"/>
            <a:ext cx="2080260" cy="78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48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577B-6B5A-5AAE-3DCF-AE230FFBB10D}"/>
            </a:ext>
          </a:extLst>
        </p:cNvPr>
        <p:cNvGrpSpPr/>
        <p:nvPr/>
      </p:nvGrpSpPr>
      <p:grpSpPr>
        <a:xfrm>
          <a:off x="0" y="0"/>
          <a:ext cx="0" cy="0"/>
          <a:chOff x="0" y="0"/>
          <a:chExt cx="0" cy="0"/>
        </a:xfrm>
      </p:grpSpPr>
      <p:sp>
        <p:nvSpPr>
          <p:cNvPr id="10" name="Text Placeholder 18">
            <a:extLst>
              <a:ext uri="{FF2B5EF4-FFF2-40B4-BE49-F238E27FC236}">
                <a16:creationId xmlns:a16="http://schemas.microsoft.com/office/drawing/2014/main" id="{27318DD1-795A-0C48-F2F0-0D7EAA4B68B8}"/>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sz="1800" dirty="0"/>
              <a:t>A national firm starts using local resins instead of glue in paint production.</a:t>
            </a:r>
          </a:p>
          <a:p>
            <a:pPr>
              <a:spcAft>
                <a:spcPts val="3600"/>
              </a:spcAft>
            </a:pPr>
            <a:r>
              <a:rPr lang="en-US" sz="1800" dirty="0"/>
              <a:t>Firms in country B buy products produced in country A.</a:t>
            </a:r>
          </a:p>
          <a:p>
            <a:pPr>
              <a:spcAft>
                <a:spcPts val="3600"/>
              </a:spcAft>
            </a:pPr>
            <a:r>
              <a:rPr lang="en-US" sz="1800" dirty="0"/>
              <a:t>Households in country A consume more agricultural products.</a:t>
            </a:r>
          </a:p>
          <a:p>
            <a:pPr>
              <a:spcAft>
                <a:spcPts val="3600"/>
              </a:spcAft>
            </a:pPr>
            <a:r>
              <a:rPr lang="en-US" sz="1800" dirty="0"/>
              <a:t>Country A shifts investment from software to road construction.</a:t>
            </a:r>
          </a:p>
          <a:p>
            <a:pPr>
              <a:spcAft>
                <a:spcPts val="3600"/>
              </a:spcAft>
            </a:pPr>
            <a:r>
              <a:rPr lang="en-US" sz="1800" dirty="0"/>
              <a:t>Government in country A decides to spend more on software.</a:t>
            </a:r>
          </a:p>
        </p:txBody>
      </p:sp>
      <p:sp>
        <p:nvSpPr>
          <p:cNvPr id="3" name="Footer Placeholder 2">
            <a:extLst>
              <a:ext uri="{FF2B5EF4-FFF2-40B4-BE49-F238E27FC236}">
                <a16:creationId xmlns:a16="http://schemas.microsoft.com/office/drawing/2014/main" id="{9DBDDFF6-0285-6BB8-EFDD-EAC91FF034A8}"/>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290EF109-7990-D6F4-0A45-6A57172E28CA}"/>
              </a:ext>
            </a:extLst>
          </p:cNvPr>
          <p:cNvSpPr>
            <a:spLocks noGrp="1"/>
          </p:cNvSpPr>
          <p:nvPr>
            <p:ph type="sldNum" sz="quarter" idx="4"/>
          </p:nvPr>
        </p:nvSpPr>
        <p:spPr/>
        <p:txBody>
          <a:bodyPr/>
          <a:lstStyle/>
          <a:p>
            <a:fld id="{F2085B6F-5DD0-4AA7-A598-31079D007F56}" type="slidenum">
              <a:rPr lang="en-US" smtClean="0"/>
              <a:pPr/>
              <a:t>10</a:t>
            </a:fld>
            <a:endParaRPr lang="en-US"/>
          </a:p>
        </p:txBody>
      </p:sp>
      <p:sp>
        <p:nvSpPr>
          <p:cNvPr id="12" name="Title 11">
            <a:extLst>
              <a:ext uri="{FF2B5EF4-FFF2-40B4-BE49-F238E27FC236}">
                <a16:creationId xmlns:a16="http://schemas.microsoft.com/office/drawing/2014/main" id="{E4D63560-C005-1CB1-878E-7965CF42E5CE}"/>
              </a:ext>
            </a:extLst>
          </p:cNvPr>
          <p:cNvSpPr>
            <a:spLocks noGrp="1"/>
          </p:cNvSpPr>
          <p:nvPr>
            <p:ph type="title"/>
          </p:nvPr>
        </p:nvSpPr>
        <p:spPr>
          <a:xfrm>
            <a:off x="731520" y="210312"/>
            <a:ext cx="7291824" cy="1227595"/>
          </a:xfrm>
        </p:spPr>
        <p:txBody>
          <a:bodyPr>
            <a:normAutofit fontScale="90000"/>
          </a:bodyPr>
          <a:lstStyle/>
          <a:p>
            <a:r>
              <a:rPr lang="en-US" sz="4000" dirty="0"/>
              <a:t>Back to the basics – Close model (III)</a:t>
            </a:r>
            <a:br>
              <a:rPr lang="en-US" sz="4000" dirty="0"/>
            </a:br>
            <a:r>
              <a:rPr lang="en-US" sz="4000" dirty="0"/>
              <a:t>Admissible exogenous shocks</a:t>
            </a:r>
          </a:p>
        </p:txBody>
      </p:sp>
      <p:graphicFrame>
        <p:nvGraphicFramePr>
          <p:cNvPr id="8" name="Table 7">
            <a:extLst>
              <a:ext uri="{FF2B5EF4-FFF2-40B4-BE49-F238E27FC236}">
                <a16:creationId xmlns:a16="http://schemas.microsoft.com/office/drawing/2014/main" id="{9A8C9C50-5ADE-43B4-7989-92F50E1A10F7}"/>
              </a:ext>
            </a:extLst>
          </p:cNvPr>
          <p:cNvGraphicFramePr>
            <a:graphicFrameLocks noGrp="1"/>
          </p:cNvGraphicFramePr>
          <p:nvPr>
            <p:extLst>
              <p:ext uri="{D42A27DB-BD31-4B8C-83A1-F6EECF244321}">
                <p14:modId xmlns:p14="http://schemas.microsoft.com/office/powerpoint/2010/main" val="3987579244"/>
              </p:ext>
            </p:extLst>
          </p:nvPr>
        </p:nvGraphicFramePr>
        <p:xfrm>
          <a:off x="329184" y="2088916"/>
          <a:ext cx="7598668" cy="3855720"/>
        </p:xfrm>
        <a:graphic>
          <a:graphicData uri="http://schemas.openxmlformats.org/drawingml/2006/table">
            <a:tbl>
              <a:tblPr firstRow="1" bandRow="1">
                <a:tableStyleId>{5940675A-B579-460E-94D1-54222C63F5DA}</a:tableStyleId>
              </a:tblPr>
              <a:tblGrid>
                <a:gridCol w="690788">
                  <a:extLst>
                    <a:ext uri="{9D8B030D-6E8A-4147-A177-3AD203B41FA5}">
                      <a16:colId xmlns:a16="http://schemas.microsoft.com/office/drawing/2014/main" val="3286228100"/>
                    </a:ext>
                  </a:extLst>
                </a:gridCol>
                <a:gridCol w="690788">
                  <a:extLst>
                    <a:ext uri="{9D8B030D-6E8A-4147-A177-3AD203B41FA5}">
                      <a16:colId xmlns:a16="http://schemas.microsoft.com/office/drawing/2014/main" val="1712359085"/>
                    </a:ext>
                  </a:extLst>
                </a:gridCol>
                <a:gridCol w="690788">
                  <a:extLst>
                    <a:ext uri="{9D8B030D-6E8A-4147-A177-3AD203B41FA5}">
                      <a16:colId xmlns:a16="http://schemas.microsoft.com/office/drawing/2014/main" val="693023992"/>
                    </a:ext>
                  </a:extLst>
                </a:gridCol>
                <a:gridCol w="690788">
                  <a:extLst>
                    <a:ext uri="{9D8B030D-6E8A-4147-A177-3AD203B41FA5}">
                      <a16:colId xmlns:a16="http://schemas.microsoft.com/office/drawing/2014/main" val="3715847070"/>
                    </a:ext>
                  </a:extLst>
                </a:gridCol>
                <a:gridCol w="690788">
                  <a:extLst>
                    <a:ext uri="{9D8B030D-6E8A-4147-A177-3AD203B41FA5}">
                      <a16:colId xmlns:a16="http://schemas.microsoft.com/office/drawing/2014/main" val="246454911"/>
                    </a:ext>
                  </a:extLst>
                </a:gridCol>
                <a:gridCol w="690788">
                  <a:extLst>
                    <a:ext uri="{9D8B030D-6E8A-4147-A177-3AD203B41FA5}">
                      <a16:colId xmlns:a16="http://schemas.microsoft.com/office/drawing/2014/main" val="2629715490"/>
                    </a:ext>
                  </a:extLst>
                </a:gridCol>
                <a:gridCol w="690788">
                  <a:extLst>
                    <a:ext uri="{9D8B030D-6E8A-4147-A177-3AD203B41FA5}">
                      <a16:colId xmlns:a16="http://schemas.microsoft.com/office/drawing/2014/main" val="1185457404"/>
                    </a:ext>
                  </a:extLst>
                </a:gridCol>
                <a:gridCol w="690788">
                  <a:extLst>
                    <a:ext uri="{9D8B030D-6E8A-4147-A177-3AD203B41FA5}">
                      <a16:colId xmlns:a16="http://schemas.microsoft.com/office/drawing/2014/main" val="293796711"/>
                    </a:ext>
                  </a:extLst>
                </a:gridCol>
                <a:gridCol w="690788">
                  <a:extLst>
                    <a:ext uri="{9D8B030D-6E8A-4147-A177-3AD203B41FA5}">
                      <a16:colId xmlns:a16="http://schemas.microsoft.com/office/drawing/2014/main" val="503972137"/>
                    </a:ext>
                  </a:extLst>
                </a:gridCol>
                <a:gridCol w="690788">
                  <a:extLst>
                    <a:ext uri="{9D8B030D-6E8A-4147-A177-3AD203B41FA5}">
                      <a16:colId xmlns:a16="http://schemas.microsoft.com/office/drawing/2014/main" val="1467109974"/>
                    </a:ext>
                  </a:extLst>
                </a:gridCol>
                <a:gridCol w="690788">
                  <a:extLst>
                    <a:ext uri="{9D8B030D-6E8A-4147-A177-3AD203B41FA5}">
                      <a16:colId xmlns:a16="http://schemas.microsoft.com/office/drawing/2014/main" val="268036875"/>
                    </a:ext>
                  </a:extLst>
                </a:gridCol>
              </a:tblGrid>
              <a:tr h="370840">
                <a:tc rowSpan="3" gridSpan="2">
                  <a:txBody>
                    <a:bodyPr/>
                    <a:lstStyle/>
                    <a:p>
                      <a:endParaRPr lang="en-US" sz="1400" dirty="0"/>
                    </a:p>
                  </a:txBody>
                  <a:tcPr>
                    <a:lnTlToBr w="12700" cap="flat" cmpd="sng" algn="ctr">
                      <a:solidFill>
                        <a:schemeClr val="tx1"/>
                      </a:solidFill>
                      <a:prstDash val="solid"/>
                      <a:round/>
                      <a:headEnd type="none" w="med" len="med"/>
                      <a:tailEnd type="none" w="med" len="med"/>
                    </a:lnTlToBr>
                  </a:tcPr>
                </a:tc>
                <a:tc rowSpan="3" hMerge="1">
                  <a:txBody>
                    <a:bodyPr/>
                    <a:lstStyle/>
                    <a:p>
                      <a:endParaRPr lang="en-US" dirty="0"/>
                    </a:p>
                  </a:txBody>
                  <a:tcPr/>
                </a:tc>
                <a:tc gridSpan="9">
                  <a:txBody>
                    <a:bodyPr/>
                    <a:lstStyle/>
                    <a:p>
                      <a:pPr algn="ctr"/>
                      <a:r>
                        <a:rPr lang="en-US" sz="1400" dirty="0"/>
                        <a:t>Country 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55474050"/>
                  </a:ext>
                </a:extLst>
              </a:tr>
              <a:tr h="370840">
                <a:tc gridSpan="2" vMerge="1">
                  <a:txBody>
                    <a:bodyPr/>
                    <a:lstStyle/>
                    <a:p>
                      <a:endParaRPr lang="en-US" dirty="0"/>
                    </a:p>
                  </a:txBody>
                  <a:tcPr/>
                </a:tc>
                <a:tc hMerge="1" vMerge="1">
                  <a:txBody>
                    <a:bodyPr/>
                    <a:lstStyle/>
                    <a:p>
                      <a:endParaRPr lang="en-US"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gridSpan="5">
                  <a:txBody>
                    <a:bodyPr/>
                    <a:lstStyle/>
                    <a:p>
                      <a:r>
                        <a:rPr lang="en-US" sz="1400" dirty="0"/>
                        <a:t>Final Demand</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sz="1400" dirty="0"/>
                        <a:t>Total</a:t>
                      </a:r>
                    </a:p>
                  </a:txBody>
                  <a:tcPr/>
                </a:tc>
                <a:extLst>
                  <a:ext uri="{0D108BD9-81ED-4DB2-BD59-A6C34878D82A}">
                    <a16:rowId xmlns:a16="http://schemas.microsoft.com/office/drawing/2014/main" val="1550027365"/>
                  </a:ext>
                </a:extLst>
              </a:tr>
              <a:tr h="370840">
                <a:tc gridSpan="2" vMerge="1">
                  <a:txBody>
                    <a:bodyPr/>
                    <a:lstStyle/>
                    <a:p>
                      <a:endParaRPr lang="en-US"/>
                    </a:p>
                  </a:txBody>
                  <a:tcPr/>
                </a:tc>
                <a:tc hMerge="1" vMerge="1">
                  <a:txBody>
                    <a:bodyPr/>
                    <a:lstStyle/>
                    <a:p>
                      <a:endParaRPr lang="en-US"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a:txBody>
                    <a:bodyPr/>
                    <a:lstStyle/>
                    <a:p>
                      <a:r>
                        <a:rPr lang="en-US" sz="1400" dirty="0"/>
                        <a:t>HH</a:t>
                      </a:r>
                    </a:p>
                  </a:txBody>
                  <a:tcPr/>
                </a:tc>
                <a:tc>
                  <a:txBody>
                    <a:bodyPr/>
                    <a:lstStyle/>
                    <a:p>
                      <a:r>
                        <a:rPr lang="en-US" sz="1400" dirty="0"/>
                        <a:t>Inv.</a:t>
                      </a:r>
                    </a:p>
                  </a:txBody>
                  <a:tcPr/>
                </a:tc>
                <a:tc>
                  <a:txBody>
                    <a:bodyPr/>
                    <a:lstStyle/>
                    <a:p>
                      <a:r>
                        <a:rPr lang="en-US" sz="1400" dirty="0"/>
                        <a:t>Gov.</a:t>
                      </a:r>
                    </a:p>
                  </a:txBody>
                  <a:tcPr/>
                </a:tc>
                <a:tc>
                  <a:txBody>
                    <a:bodyPr/>
                    <a:lstStyle/>
                    <a:p>
                      <a:r>
                        <a:rPr lang="en-US" sz="1400" dirty="0"/>
                        <a:t>Exp.</a:t>
                      </a:r>
                    </a:p>
                  </a:txBody>
                  <a:tcPr/>
                </a:tc>
                <a:tc>
                  <a:txBody>
                    <a:bodyPr/>
                    <a:lstStyle/>
                    <a:p>
                      <a:r>
                        <a:rPr lang="en-US" sz="1400" dirty="0"/>
                        <a:t>Other FD</a:t>
                      </a:r>
                    </a:p>
                  </a:txBody>
                  <a:tcPr/>
                </a:tc>
                <a:tc vMerge="1">
                  <a:txBody>
                    <a:bodyPr/>
                    <a:lstStyle/>
                    <a:p>
                      <a:endParaRPr dirty="0"/>
                    </a:p>
                  </a:txBody>
                  <a:tcPr/>
                </a:tc>
                <a:extLst>
                  <a:ext uri="{0D108BD9-81ED-4DB2-BD59-A6C34878D82A}">
                    <a16:rowId xmlns:a16="http://schemas.microsoft.com/office/drawing/2014/main" val="1492448366"/>
                  </a:ext>
                </a:extLst>
              </a:tr>
              <a:tr h="370840">
                <a:tc rowSpan="7">
                  <a:txBody>
                    <a:bodyPr/>
                    <a:lstStyle/>
                    <a:p>
                      <a:r>
                        <a:rPr lang="en-US" sz="1000" dirty="0"/>
                        <a:t>Country A</a:t>
                      </a:r>
                    </a:p>
                  </a:txBody>
                  <a:tcPr anchor="ctr"/>
                </a:tc>
                <a:tc>
                  <a:txBody>
                    <a:bodyPr/>
                    <a:lstStyle/>
                    <a:p>
                      <a:r>
                        <a:rPr lang="en-US" sz="1400" dirty="0"/>
                        <a:t>01</a:t>
                      </a:r>
                    </a:p>
                  </a:txBody>
                  <a:tcPr/>
                </a:tc>
                <a:tc rowSpan="6" gridSpan="6">
                  <a:txBody>
                    <a:bodyPr/>
                    <a:lstStyle/>
                    <a:p>
                      <a:pPr algn="ctr"/>
                      <a:r>
                        <a:rPr lang="en-US" sz="1800" b="1" kern="1200" dirty="0">
                          <a:solidFill>
                            <a:schemeClr val="tx1"/>
                          </a:solidFill>
                          <a:latin typeface="+mn-lt"/>
                          <a:ea typeface="+mn-ea"/>
                          <a:cs typeface="+mn-cs"/>
                        </a:rPr>
                        <a:t>Endogenous</a:t>
                      </a:r>
                    </a:p>
                  </a:txBody>
                  <a:tcPr anchor="ctr"/>
                </a:tc>
                <a:tc rowSpan="6" hMerge="1">
                  <a:txBody>
                    <a:bodyPr/>
                    <a:lstStyle/>
                    <a:p>
                      <a:endParaRPr lang="en-US" sz="1400" dirty="0"/>
                    </a:p>
                  </a:txBody>
                  <a:tcPr/>
                </a:tc>
                <a:tc rowSpan="6" hMerge="1">
                  <a:txBody>
                    <a:bodyPr/>
                    <a:lstStyle/>
                    <a:p>
                      <a:endParaRPr lang="en-US" sz="1400" dirty="0"/>
                    </a:p>
                  </a:txBody>
                  <a:tcPr/>
                </a:tc>
                <a:tc rowSpan="6" hMerge="1">
                  <a:txBody>
                    <a:bodyPr/>
                    <a:lstStyle/>
                    <a:p>
                      <a:endParaRPr lang="en-US" sz="1400" dirty="0"/>
                    </a:p>
                  </a:txBody>
                  <a:tcPr/>
                </a:tc>
                <a:tc rowSpan="6" hMerge="1">
                  <a:txBody>
                    <a:bodyPr/>
                    <a:lstStyle/>
                    <a:p>
                      <a:endParaRPr lang="en-US" sz="1400" dirty="0"/>
                    </a:p>
                  </a:txBody>
                  <a:tcPr/>
                </a:tc>
                <a:tc rowSpan="6" hMerge="1">
                  <a:txBody>
                    <a:bodyPr/>
                    <a:lstStyle/>
                    <a:p>
                      <a:endParaRPr lang="en-US" sz="1400" dirty="0"/>
                    </a:p>
                  </a:txBody>
                  <a:tcPr/>
                </a:tc>
                <a:tc rowSpan="6" gridSpan="2">
                  <a:txBody>
                    <a:bodyPr/>
                    <a:lstStyle/>
                    <a:p>
                      <a:pPr algn="ctr"/>
                      <a:r>
                        <a:rPr lang="en-US" sz="1800" b="1" kern="1200" dirty="0">
                          <a:solidFill>
                            <a:schemeClr val="tx1"/>
                          </a:solidFill>
                          <a:latin typeface="+mn-lt"/>
                          <a:ea typeface="+mn-ea"/>
                          <a:cs typeface="+mn-cs"/>
                        </a:rPr>
                        <a:t>Exogenous</a:t>
                      </a:r>
                    </a:p>
                  </a:txBody>
                  <a:tcPr anchor="ctr"/>
                </a:tc>
                <a:tc rowSpan="6" h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30190321"/>
                  </a:ext>
                </a:extLst>
              </a:tr>
              <a:tr h="370840">
                <a:tc vMerge="1">
                  <a:txBody>
                    <a:bodyPr/>
                    <a:lstStyle/>
                    <a:p>
                      <a:endParaRPr lang="en-US" dirty="0"/>
                    </a:p>
                  </a:txBody>
                  <a:tcPr/>
                </a:tc>
                <a:tc>
                  <a:txBody>
                    <a:bodyPr/>
                    <a:lstStyle/>
                    <a:p>
                      <a:r>
                        <a:rPr lang="en-US" sz="1400" dirty="0"/>
                        <a:t>02</a:t>
                      </a:r>
                    </a:p>
                  </a:txBody>
                  <a:tcPr/>
                </a:tc>
                <a:tc gridSpan="6" vMerge="1">
                  <a:txBody>
                    <a:bodyPr/>
                    <a:lstStyle/>
                    <a:p>
                      <a:endParaRPr lang="en-US" sz="140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01163657"/>
                  </a:ext>
                </a:extLst>
              </a:tr>
              <a:tr h="370840">
                <a:tc vMerge="1">
                  <a:txBody>
                    <a:bodyPr/>
                    <a:lstStyle/>
                    <a:p>
                      <a:endParaRPr lang="en-US" dirty="0"/>
                    </a:p>
                  </a:txBody>
                  <a:tcPr/>
                </a:tc>
                <a:tc>
                  <a:txBody>
                    <a:bodyPr/>
                    <a:lstStyle/>
                    <a:p>
                      <a:r>
                        <a:rPr lang="en-US" sz="1400" dirty="0"/>
                        <a:t>03</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26286566"/>
                  </a:ext>
                </a:extLst>
              </a:tr>
              <a:tr h="370840">
                <a:tc vMerge="1">
                  <a:txBody>
                    <a:bodyPr/>
                    <a:lstStyle/>
                    <a:p>
                      <a:endParaRPr lang="en-US" dirty="0"/>
                    </a:p>
                  </a:txBody>
                  <a:tcPr/>
                </a:tc>
                <a:tc>
                  <a:txBody>
                    <a:bodyPr/>
                    <a:lstStyle/>
                    <a:p>
                      <a:r>
                        <a:rPr lang="en-US" sz="1400" dirty="0"/>
                        <a:t>Wages</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95352734"/>
                  </a:ext>
                </a:extLst>
              </a:tr>
              <a:tr h="370840">
                <a:tc vMerge="1">
                  <a:txBody>
                    <a:bodyPr/>
                    <a:lstStyle/>
                    <a:p>
                      <a:endParaRPr lang="en-US" dirty="0"/>
                    </a:p>
                  </a:txBody>
                  <a:tcPr/>
                </a:tc>
                <a:tc>
                  <a:txBody>
                    <a:bodyPr/>
                    <a:lstStyle/>
                    <a:p>
                      <a:r>
                        <a:rPr lang="en-US" sz="1400" dirty="0"/>
                        <a:t>Profits</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2692729"/>
                  </a:ext>
                </a:extLst>
              </a:tr>
              <a:tr h="370840">
                <a:tc vMerge="1">
                  <a:txBody>
                    <a:bodyPr/>
                    <a:lstStyle/>
                    <a:p>
                      <a:endParaRPr lang="en-US" dirty="0"/>
                    </a:p>
                  </a:txBody>
                  <a:tcPr/>
                </a:tc>
                <a:tc>
                  <a:txBody>
                    <a:bodyPr/>
                    <a:lstStyle/>
                    <a:p>
                      <a:r>
                        <a:rPr lang="en-US" sz="1400" dirty="0"/>
                        <a:t>Taxes</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29618944"/>
                  </a:ext>
                </a:extLst>
              </a:tr>
              <a:tr h="370840">
                <a:tc vMerge="1">
                  <a:txBody>
                    <a:bodyPr/>
                    <a:lstStyle/>
                    <a:p>
                      <a:endParaRPr lang="en-US" dirty="0"/>
                    </a:p>
                  </a:txBody>
                  <a:tcPr/>
                </a:tc>
                <a:tc>
                  <a:txBody>
                    <a:bodyPr/>
                    <a:lstStyle/>
                    <a:p>
                      <a:r>
                        <a:rPr lang="en-US" sz="1400" dirty="0"/>
                        <a:t>Total</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08718731"/>
                  </a:ext>
                </a:extLst>
              </a:tr>
            </a:tbl>
          </a:graphicData>
        </a:graphic>
      </p:graphicFrame>
      <p:sp>
        <p:nvSpPr>
          <p:cNvPr id="2" name="Rectangle 1">
            <a:extLst>
              <a:ext uri="{FF2B5EF4-FFF2-40B4-BE49-F238E27FC236}">
                <a16:creationId xmlns:a16="http://schemas.microsoft.com/office/drawing/2014/main" id="{6ACAC2EE-0BA7-D392-BD69-D1FB2060E883}"/>
              </a:ext>
            </a:extLst>
          </p:cNvPr>
          <p:cNvSpPr/>
          <p:nvPr/>
        </p:nvSpPr>
        <p:spPr>
          <a:xfrm>
            <a:off x="1719072" y="3355848"/>
            <a:ext cx="4169664" cy="223113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97DDFAB3-BBEA-E3F2-2C9D-E5C485155BCA}"/>
              </a:ext>
            </a:extLst>
          </p:cNvPr>
          <p:cNvSpPr/>
          <p:nvPr/>
        </p:nvSpPr>
        <p:spPr>
          <a:xfrm>
            <a:off x="9550908" y="441211"/>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E8A5E664-131A-2389-A4FD-4F331AC6E35E}"/>
              </a:ext>
            </a:extLst>
          </p:cNvPr>
          <p:cNvSpPr/>
          <p:nvPr/>
        </p:nvSpPr>
        <p:spPr>
          <a:xfrm>
            <a:off x="9550908" y="1545336"/>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CED69E09-C20F-3540-BB6A-35DB8285A166}"/>
              </a:ext>
            </a:extLst>
          </p:cNvPr>
          <p:cNvSpPr/>
          <p:nvPr/>
        </p:nvSpPr>
        <p:spPr>
          <a:xfrm>
            <a:off x="9550908" y="2574670"/>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B91BAE2E-2DF8-C556-586D-98C13074DC9B}"/>
              </a:ext>
            </a:extLst>
          </p:cNvPr>
          <p:cNvSpPr/>
          <p:nvPr/>
        </p:nvSpPr>
        <p:spPr>
          <a:xfrm>
            <a:off x="9550908" y="3666716"/>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19260E87-6943-B544-101C-FAC37D086ACE}"/>
              </a:ext>
            </a:extLst>
          </p:cNvPr>
          <p:cNvSpPr/>
          <p:nvPr/>
        </p:nvSpPr>
        <p:spPr>
          <a:xfrm>
            <a:off x="9550908" y="4816074"/>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50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C05532-28DB-5824-B912-AC1299192A2F}"/>
            </a:ext>
          </a:extLst>
        </p:cNvPr>
        <p:cNvGrpSpPr/>
        <p:nvPr/>
      </p:nvGrpSpPr>
      <p:grpSpPr>
        <a:xfrm>
          <a:off x="0" y="0"/>
          <a:ext cx="0" cy="0"/>
          <a:chOff x="0" y="0"/>
          <a:chExt cx="0" cy="0"/>
        </a:xfrm>
      </p:grpSpPr>
      <p:sp>
        <p:nvSpPr>
          <p:cNvPr id="8" name="Text Placeholder 18">
            <a:extLst>
              <a:ext uri="{FF2B5EF4-FFF2-40B4-BE49-F238E27FC236}">
                <a16:creationId xmlns:a16="http://schemas.microsoft.com/office/drawing/2014/main" id="{3DF75068-CB75-799D-1957-9EB26E48C55D}"/>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sz="1800" dirty="0"/>
              <a:t>A national firm starts using local resins instead of glue in paint production.</a:t>
            </a:r>
          </a:p>
          <a:p>
            <a:pPr>
              <a:spcAft>
                <a:spcPts val="3600"/>
              </a:spcAft>
            </a:pPr>
            <a:r>
              <a:rPr lang="en-US" sz="1800" dirty="0"/>
              <a:t>Households in country A consume more agricultural products.</a:t>
            </a:r>
          </a:p>
          <a:p>
            <a:pPr>
              <a:spcAft>
                <a:spcPts val="3600"/>
              </a:spcAft>
            </a:pPr>
            <a:r>
              <a:rPr lang="en-US" sz="1800" dirty="0"/>
              <a:t>Country A shifts investment from software to road construction.</a:t>
            </a:r>
          </a:p>
          <a:p>
            <a:pPr>
              <a:spcAft>
                <a:spcPts val="3600"/>
              </a:spcAft>
            </a:pPr>
            <a:r>
              <a:rPr lang="en-US" sz="1800" dirty="0"/>
              <a:t>Government in country A decides to spend more on software.</a:t>
            </a:r>
          </a:p>
          <a:p>
            <a:pPr>
              <a:spcAft>
                <a:spcPts val="3600"/>
              </a:spcAft>
            </a:pPr>
            <a:r>
              <a:rPr lang="en-US" sz="1800" dirty="0"/>
              <a:t>Firms in country B buy products produced in country A.</a:t>
            </a:r>
          </a:p>
        </p:txBody>
      </p:sp>
      <p:sp>
        <p:nvSpPr>
          <p:cNvPr id="3" name="Footer Placeholder 2">
            <a:extLst>
              <a:ext uri="{FF2B5EF4-FFF2-40B4-BE49-F238E27FC236}">
                <a16:creationId xmlns:a16="http://schemas.microsoft.com/office/drawing/2014/main" id="{C655ADE2-09FC-C851-814C-19E61F3C62DB}"/>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CF72247B-7B62-7FEA-8299-798E97EF629E}"/>
              </a:ext>
            </a:extLst>
          </p:cNvPr>
          <p:cNvSpPr>
            <a:spLocks noGrp="1"/>
          </p:cNvSpPr>
          <p:nvPr>
            <p:ph type="sldNum" sz="quarter" idx="4"/>
          </p:nvPr>
        </p:nvSpPr>
        <p:spPr/>
        <p:txBody>
          <a:bodyPr/>
          <a:lstStyle/>
          <a:p>
            <a:fld id="{F2085B6F-5DD0-4AA7-A598-31079D007F56}" type="slidenum">
              <a:rPr lang="en-US" smtClean="0"/>
              <a:pPr/>
              <a:t>11</a:t>
            </a:fld>
            <a:endParaRPr lang="en-US"/>
          </a:p>
        </p:txBody>
      </p:sp>
      <p:sp>
        <p:nvSpPr>
          <p:cNvPr id="12" name="Title 11">
            <a:extLst>
              <a:ext uri="{FF2B5EF4-FFF2-40B4-BE49-F238E27FC236}">
                <a16:creationId xmlns:a16="http://schemas.microsoft.com/office/drawing/2014/main" id="{8281AB06-1A5C-688B-FDED-E9EA90DC0F47}"/>
              </a:ext>
            </a:extLst>
          </p:cNvPr>
          <p:cNvSpPr>
            <a:spLocks noGrp="1"/>
          </p:cNvSpPr>
          <p:nvPr>
            <p:ph type="title"/>
          </p:nvPr>
        </p:nvSpPr>
        <p:spPr>
          <a:xfrm>
            <a:off x="731520" y="210312"/>
            <a:ext cx="7291824" cy="1227595"/>
          </a:xfrm>
        </p:spPr>
        <p:txBody>
          <a:bodyPr>
            <a:normAutofit fontScale="90000"/>
          </a:bodyPr>
          <a:lstStyle/>
          <a:p>
            <a:r>
              <a:rPr lang="en-US" sz="4000" dirty="0"/>
              <a:t>Back to the basics – Multi-country</a:t>
            </a:r>
            <a:br>
              <a:rPr lang="en-US" sz="4000" dirty="0"/>
            </a:br>
            <a:r>
              <a:rPr lang="en-US" sz="4000" dirty="0"/>
              <a:t>Admissible exogenous shocks</a:t>
            </a:r>
          </a:p>
        </p:txBody>
      </p:sp>
      <p:graphicFrame>
        <p:nvGraphicFramePr>
          <p:cNvPr id="2" name="Table 1">
            <a:extLst>
              <a:ext uri="{FF2B5EF4-FFF2-40B4-BE49-F238E27FC236}">
                <a16:creationId xmlns:a16="http://schemas.microsoft.com/office/drawing/2014/main" id="{150BFA8E-E7B9-C276-47FC-469D414D15CF}"/>
              </a:ext>
            </a:extLst>
          </p:cNvPr>
          <p:cNvGraphicFramePr>
            <a:graphicFrameLocks noGrp="1"/>
          </p:cNvGraphicFramePr>
          <p:nvPr>
            <p:extLst>
              <p:ext uri="{D42A27DB-BD31-4B8C-83A1-F6EECF244321}">
                <p14:modId xmlns:p14="http://schemas.microsoft.com/office/powerpoint/2010/main" val="4075128248"/>
              </p:ext>
            </p:extLst>
          </p:nvPr>
        </p:nvGraphicFramePr>
        <p:xfrm>
          <a:off x="136268" y="1628648"/>
          <a:ext cx="7944365" cy="4348480"/>
        </p:xfrm>
        <a:graphic>
          <a:graphicData uri="http://schemas.openxmlformats.org/drawingml/2006/table">
            <a:tbl>
              <a:tblPr firstRow="1" bandRow="1">
                <a:tableStyleId>{5940675A-B579-460E-94D1-54222C63F5DA}</a:tableStyleId>
              </a:tblPr>
              <a:tblGrid>
                <a:gridCol w="611105">
                  <a:extLst>
                    <a:ext uri="{9D8B030D-6E8A-4147-A177-3AD203B41FA5}">
                      <a16:colId xmlns:a16="http://schemas.microsoft.com/office/drawing/2014/main" val="304300691"/>
                    </a:ext>
                  </a:extLst>
                </a:gridCol>
                <a:gridCol w="611105">
                  <a:extLst>
                    <a:ext uri="{9D8B030D-6E8A-4147-A177-3AD203B41FA5}">
                      <a16:colId xmlns:a16="http://schemas.microsoft.com/office/drawing/2014/main" val="2232709416"/>
                    </a:ext>
                  </a:extLst>
                </a:gridCol>
                <a:gridCol w="611105">
                  <a:extLst>
                    <a:ext uri="{9D8B030D-6E8A-4147-A177-3AD203B41FA5}">
                      <a16:colId xmlns:a16="http://schemas.microsoft.com/office/drawing/2014/main" val="371895341"/>
                    </a:ext>
                  </a:extLst>
                </a:gridCol>
                <a:gridCol w="611105">
                  <a:extLst>
                    <a:ext uri="{9D8B030D-6E8A-4147-A177-3AD203B41FA5}">
                      <a16:colId xmlns:a16="http://schemas.microsoft.com/office/drawing/2014/main" val="2783056677"/>
                    </a:ext>
                  </a:extLst>
                </a:gridCol>
                <a:gridCol w="611105">
                  <a:extLst>
                    <a:ext uri="{9D8B030D-6E8A-4147-A177-3AD203B41FA5}">
                      <a16:colId xmlns:a16="http://schemas.microsoft.com/office/drawing/2014/main" val="2515706654"/>
                    </a:ext>
                  </a:extLst>
                </a:gridCol>
                <a:gridCol w="611105">
                  <a:extLst>
                    <a:ext uri="{9D8B030D-6E8A-4147-A177-3AD203B41FA5}">
                      <a16:colId xmlns:a16="http://schemas.microsoft.com/office/drawing/2014/main" val="3221378556"/>
                    </a:ext>
                  </a:extLst>
                </a:gridCol>
                <a:gridCol w="611105">
                  <a:extLst>
                    <a:ext uri="{9D8B030D-6E8A-4147-A177-3AD203B41FA5}">
                      <a16:colId xmlns:a16="http://schemas.microsoft.com/office/drawing/2014/main" val="910131781"/>
                    </a:ext>
                  </a:extLst>
                </a:gridCol>
                <a:gridCol w="611105">
                  <a:extLst>
                    <a:ext uri="{9D8B030D-6E8A-4147-A177-3AD203B41FA5}">
                      <a16:colId xmlns:a16="http://schemas.microsoft.com/office/drawing/2014/main" val="1758368062"/>
                    </a:ext>
                  </a:extLst>
                </a:gridCol>
                <a:gridCol w="611105">
                  <a:extLst>
                    <a:ext uri="{9D8B030D-6E8A-4147-A177-3AD203B41FA5}">
                      <a16:colId xmlns:a16="http://schemas.microsoft.com/office/drawing/2014/main" val="1574365946"/>
                    </a:ext>
                  </a:extLst>
                </a:gridCol>
                <a:gridCol w="611105">
                  <a:extLst>
                    <a:ext uri="{9D8B030D-6E8A-4147-A177-3AD203B41FA5}">
                      <a16:colId xmlns:a16="http://schemas.microsoft.com/office/drawing/2014/main" val="2686452874"/>
                    </a:ext>
                  </a:extLst>
                </a:gridCol>
                <a:gridCol w="611105">
                  <a:extLst>
                    <a:ext uri="{9D8B030D-6E8A-4147-A177-3AD203B41FA5}">
                      <a16:colId xmlns:a16="http://schemas.microsoft.com/office/drawing/2014/main" val="2766036264"/>
                    </a:ext>
                  </a:extLst>
                </a:gridCol>
                <a:gridCol w="611105">
                  <a:extLst>
                    <a:ext uri="{9D8B030D-6E8A-4147-A177-3AD203B41FA5}">
                      <a16:colId xmlns:a16="http://schemas.microsoft.com/office/drawing/2014/main" val="151261760"/>
                    </a:ext>
                  </a:extLst>
                </a:gridCol>
                <a:gridCol w="611105">
                  <a:extLst>
                    <a:ext uri="{9D8B030D-6E8A-4147-A177-3AD203B41FA5}">
                      <a16:colId xmlns:a16="http://schemas.microsoft.com/office/drawing/2014/main" val="3987109086"/>
                    </a:ext>
                  </a:extLst>
                </a:gridCol>
              </a:tblGrid>
              <a:tr h="370840">
                <a:tc>
                  <a:txBody>
                    <a:bodyPr/>
                    <a:lstStyle/>
                    <a:p>
                      <a:endParaRPr lang="en-US" sz="1400" dirty="0"/>
                    </a:p>
                  </a:txBody>
                  <a:tcPr/>
                </a:tc>
                <a:tc>
                  <a:txBody>
                    <a:bodyPr/>
                    <a:lstStyle/>
                    <a:p>
                      <a:endParaRPr lang="en-US" sz="1400"/>
                    </a:p>
                  </a:txBody>
                  <a:tcPr/>
                </a:tc>
                <a:tc gridSpan="4">
                  <a:txBody>
                    <a:bodyPr/>
                    <a:lstStyle/>
                    <a:p>
                      <a:r>
                        <a:rPr lang="en-US" sz="1400" dirty="0"/>
                        <a:t>Country 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r>
                        <a:rPr lang="en-US" sz="1400" dirty="0"/>
                        <a:t>Country B</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sz="1400" dirty="0"/>
                        <a:t>A</a:t>
                      </a:r>
                    </a:p>
                  </a:txBody>
                  <a:tcPr/>
                </a:tc>
                <a:tc>
                  <a:txBody>
                    <a:bodyPr/>
                    <a:lstStyle/>
                    <a:p>
                      <a:r>
                        <a:rPr lang="en-US" sz="1400" dirty="0"/>
                        <a:t>B</a:t>
                      </a:r>
                    </a:p>
                  </a:txBody>
                  <a:tcPr/>
                </a:tc>
                <a:tc rowSpan="3">
                  <a:txBody>
                    <a:bodyPr/>
                    <a:lstStyle/>
                    <a:p>
                      <a:r>
                        <a:rPr lang="en-US" sz="1400" dirty="0"/>
                        <a:t>Total</a:t>
                      </a:r>
                    </a:p>
                  </a:txBody>
                  <a:tcPr/>
                </a:tc>
                <a:extLst>
                  <a:ext uri="{0D108BD9-81ED-4DB2-BD59-A6C34878D82A}">
                    <a16:rowId xmlns:a16="http://schemas.microsoft.com/office/drawing/2014/main" val="2430813674"/>
                  </a:ext>
                </a:extLst>
              </a:tr>
              <a:tr h="370840">
                <a:tc>
                  <a:txBody>
                    <a:bodyPr/>
                    <a:lstStyle/>
                    <a:p>
                      <a:endParaRPr lang="en-US" sz="1400" dirty="0"/>
                    </a:p>
                  </a:txBody>
                  <a:tcPr/>
                </a:tc>
                <a:tc>
                  <a:txBody>
                    <a:bodyPr/>
                    <a:lstStyle/>
                    <a:p>
                      <a:endParaRPr lang="en-US" sz="1400"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rowSpan="2">
                  <a:txBody>
                    <a:bodyPr/>
                    <a:lstStyle/>
                    <a:p>
                      <a:r>
                        <a:rPr lang="en-US" sz="1400" dirty="0"/>
                        <a:t>End. FD</a:t>
                      </a:r>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rowSpan="2">
                  <a:txBody>
                    <a:bodyPr/>
                    <a:lstStyle/>
                    <a:p>
                      <a:r>
                        <a:rPr lang="en-US" sz="1400" dirty="0"/>
                        <a:t>End. FD</a:t>
                      </a:r>
                    </a:p>
                  </a:txBody>
                  <a:tcPr/>
                </a:tc>
                <a:tc rowSpan="2">
                  <a:txBody>
                    <a:bodyPr/>
                    <a:lstStyle/>
                    <a:p>
                      <a:r>
                        <a:rPr lang="en-US" sz="1400" dirty="0"/>
                        <a:t>Ex. FD</a:t>
                      </a:r>
                    </a:p>
                  </a:txBody>
                  <a:tcPr/>
                </a:tc>
                <a:tc rowSpan="2">
                  <a:txBody>
                    <a:bodyPr/>
                    <a:lstStyle/>
                    <a:p>
                      <a:r>
                        <a:rPr lang="en-US" sz="1400" dirty="0"/>
                        <a:t>Ex. FD</a:t>
                      </a:r>
                    </a:p>
                  </a:txBody>
                  <a:tcPr/>
                </a:tc>
                <a:tc vMerge="1">
                  <a:txBody>
                    <a:bodyPr/>
                    <a:lstStyle/>
                    <a:p>
                      <a:endParaRPr lang="en-US" dirty="0"/>
                    </a:p>
                  </a:txBody>
                  <a:tcPr/>
                </a:tc>
                <a:extLst>
                  <a:ext uri="{0D108BD9-81ED-4DB2-BD59-A6C34878D82A}">
                    <a16:rowId xmlns:a16="http://schemas.microsoft.com/office/drawing/2014/main" val="453687974"/>
                  </a:ext>
                </a:extLst>
              </a:tr>
              <a:tr h="370840">
                <a:tc>
                  <a:txBody>
                    <a:bodyPr/>
                    <a:lstStyle/>
                    <a:p>
                      <a:endParaRPr lang="en-US" sz="1400" dirty="0"/>
                    </a:p>
                  </a:txBody>
                  <a:tcPr/>
                </a:tc>
                <a:tc>
                  <a:txBody>
                    <a:bodyPr/>
                    <a:lstStyle/>
                    <a:p>
                      <a:endParaRPr lang="en-US" sz="1400"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vMerge="1">
                  <a:txBody>
                    <a:bodyPr/>
                    <a:lstStyle/>
                    <a:p>
                      <a:endParaRPr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vMerge="1">
                  <a:txBody>
                    <a:bodyPr/>
                    <a:lstStyle/>
                    <a:p>
                      <a:endParaRPr dirty="0"/>
                    </a:p>
                  </a:txBody>
                  <a:tcPr/>
                </a:tc>
                <a:tc vMerge="1">
                  <a:txBody>
                    <a:bodyPr/>
                    <a:lstStyle/>
                    <a:p>
                      <a:endParaRPr dirty="0"/>
                    </a:p>
                  </a:txBody>
                  <a:tcPr/>
                </a:tc>
                <a:tc vMerge="1">
                  <a:txBody>
                    <a:bodyPr/>
                    <a:lstStyle/>
                    <a:p>
                      <a:endParaRPr dirty="0"/>
                    </a:p>
                  </a:txBody>
                  <a:tcPr/>
                </a:tc>
                <a:tc vMerge="1">
                  <a:txBody>
                    <a:bodyPr/>
                    <a:lstStyle/>
                    <a:p>
                      <a:endParaRPr lang="en-US" dirty="0"/>
                    </a:p>
                  </a:txBody>
                  <a:tcPr/>
                </a:tc>
                <a:extLst>
                  <a:ext uri="{0D108BD9-81ED-4DB2-BD59-A6C34878D82A}">
                    <a16:rowId xmlns:a16="http://schemas.microsoft.com/office/drawing/2014/main" val="3015355337"/>
                  </a:ext>
                </a:extLst>
              </a:tr>
              <a:tr h="370840">
                <a:tc rowSpan="4">
                  <a:txBody>
                    <a:bodyPr/>
                    <a:lstStyle/>
                    <a:p>
                      <a:r>
                        <a:rPr lang="en-US" sz="1400" dirty="0"/>
                        <a:t>A</a:t>
                      </a:r>
                    </a:p>
                  </a:txBody>
                  <a:tcPr/>
                </a:tc>
                <a:tc>
                  <a:txBody>
                    <a:bodyPr/>
                    <a:lstStyle/>
                    <a:p>
                      <a:r>
                        <a:rPr lang="en-US" sz="1400" dirty="0"/>
                        <a:t>01</a:t>
                      </a:r>
                    </a:p>
                  </a:txBody>
                  <a:tcPr/>
                </a:tc>
                <a:tc rowSpan="8" gridSpan="8">
                  <a:txBody>
                    <a:bodyPr/>
                    <a:lstStyle/>
                    <a:p>
                      <a:pPr algn="ctr"/>
                      <a:r>
                        <a:rPr lang="en-US" sz="1800" b="1" kern="1200" dirty="0">
                          <a:solidFill>
                            <a:schemeClr val="tx1"/>
                          </a:solidFill>
                          <a:latin typeface="+mn-lt"/>
                          <a:ea typeface="+mn-ea"/>
                          <a:cs typeface="+mn-cs"/>
                        </a:rPr>
                        <a:t>Endogenous</a:t>
                      </a:r>
                    </a:p>
                  </a:txBody>
                  <a:tcPr anchor="ctr"/>
                </a:tc>
                <a:tc rowSpan="8" hMerge="1">
                  <a:txBody>
                    <a:bodyPr/>
                    <a:lstStyle/>
                    <a:p>
                      <a:endParaRPr lang="en-US" sz="1400" dirty="0"/>
                    </a:p>
                  </a:txBody>
                  <a:tcPr/>
                </a:tc>
                <a:tc rowSpan="8" hMerge="1">
                  <a:txBody>
                    <a:bodyPr/>
                    <a:lstStyle/>
                    <a:p>
                      <a:endParaRPr lang="en-US" sz="1400" dirty="0"/>
                    </a:p>
                  </a:txBody>
                  <a:tcPr/>
                </a:tc>
                <a:tc rowSpan="8" hMerge="1">
                  <a:txBody>
                    <a:bodyPr/>
                    <a:lstStyle/>
                    <a:p>
                      <a:endParaRPr lang="en-US" sz="1400" dirty="0"/>
                    </a:p>
                  </a:txBody>
                  <a:tcPr/>
                </a:tc>
                <a:tc rowSpan="8" hMerge="1">
                  <a:txBody>
                    <a:bodyPr/>
                    <a:lstStyle/>
                    <a:p>
                      <a:endParaRPr lang="en-US" sz="1400" dirty="0"/>
                    </a:p>
                  </a:txBody>
                  <a:tcPr/>
                </a:tc>
                <a:tc rowSpan="8" hMerge="1">
                  <a:txBody>
                    <a:bodyPr/>
                    <a:lstStyle/>
                    <a:p>
                      <a:endParaRPr lang="en-US" sz="1400" dirty="0"/>
                    </a:p>
                  </a:txBody>
                  <a:tcPr/>
                </a:tc>
                <a:tc rowSpan="8" hMerge="1">
                  <a:txBody>
                    <a:bodyPr/>
                    <a:lstStyle/>
                    <a:p>
                      <a:endParaRPr lang="en-US" sz="1400" dirty="0"/>
                    </a:p>
                  </a:txBody>
                  <a:tcPr/>
                </a:tc>
                <a:tc rowSpan="8" hMerge="1">
                  <a:txBody>
                    <a:bodyPr/>
                    <a:lstStyle/>
                    <a:p>
                      <a:endParaRPr lang="en-US" sz="1400" dirty="0"/>
                    </a:p>
                  </a:txBody>
                  <a:tcPr/>
                </a:tc>
                <a:tc rowSpan="8" gridSpan="2">
                  <a:txBody>
                    <a:bodyPr/>
                    <a:lstStyle/>
                    <a:p>
                      <a:pPr algn="ctr"/>
                      <a:r>
                        <a:rPr lang="en-US" sz="1800" b="1" kern="1200" dirty="0">
                          <a:solidFill>
                            <a:schemeClr val="tx1"/>
                          </a:solidFill>
                          <a:latin typeface="+mn-lt"/>
                          <a:ea typeface="+mn-ea"/>
                          <a:cs typeface="+mn-cs"/>
                        </a:rPr>
                        <a:t>Exogenous</a:t>
                      </a:r>
                    </a:p>
                  </a:txBody>
                  <a:tcPr anchor="ctr"/>
                </a:tc>
                <a:tc rowSpan="8" h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888966441"/>
                  </a:ext>
                </a:extLst>
              </a:tr>
              <a:tr h="0">
                <a:tc vMerge="1">
                  <a:txBody>
                    <a:bodyPr/>
                    <a:lstStyle/>
                    <a:p>
                      <a:endParaRPr lang="en-US" dirty="0"/>
                    </a:p>
                  </a:txBody>
                  <a:tcPr/>
                </a:tc>
                <a:tc>
                  <a:txBody>
                    <a:bodyPr/>
                    <a:lstStyle/>
                    <a:p>
                      <a:r>
                        <a:rPr lang="en-US" sz="1400" dirty="0"/>
                        <a:t>02</a:t>
                      </a:r>
                    </a:p>
                  </a:txBody>
                  <a:tcPr/>
                </a:tc>
                <a:tc gridSpan="8"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737333843"/>
                  </a:ext>
                </a:extLst>
              </a:tr>
              <a:tr h="0">
                <a:tc vMerge="1">
                  <a:txBody>
                    <a:bodyPr/>
                    <a:lstStyle/>
                    <a:p>
                      <a:endParaRPr lang="en-US" dirty="0"/>
                    </a:p>
                  </a:txBody>
                  <a:tcPr/>
                </a:tc>
                <a:tc>
                  <a:txBody>
                    <a:bodyPr/>
                    <a:lstStyle/>
                    <a:p>
                      <a:r>
                        <a:rPr lang="en-US" sz="1400" dirty="0"/>
                        <a:t>03</a:t>
                      </a:r>
                    </a:p>
                  </a:txBody>
                  <a:tcPr/>
                </a:tc>
                <a:tc gridSpan="8"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15975708"/>
                  </a:ext>
                </a:extLst>
              </a:tr>
              <a:tr h="0">
                <a:tc vMerge="1">
                  <a:txBody>
                    <a:bodyPr/>
                    <a:lstStyle/>
                    <a:p>
                      <a:endParaRPr lang="en-US" dirty="0"/>
                    </a:p>
                  </a:txBody>
                  <a:tcPr/>
                </a:tc>
                <a:tc>
                  <a:txBody>
                    <a:bodyPr/>
                    <a:lstStyle/>
                    <a:p>
                      <a:r>
                        <a:rPr lang="en-US" sz="1400" dirty="0"/>
                        <a:t>End. VA</a:t>
                      </a:r>
                    </a:p>
                  </a:txBody>
                  <a:tcPr/>
                </a:tc>
                <a:tc gridSpan="8"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1267983"/>
                  </a:ext>
                </a:extLst>
              </a:tr>
              <a:tr h="0">
                <a:tc rowSpan="4">
                  <a:txBody>
                    <a:bodyPr/>
                    <a:lstStyle/>
                    <a:p>
                      <a:r>
                        <a:rPr lang="en-US" sz="1400" dirty="0"/>
                        <a:t>B</a:t>
                      </a:r>
                    </a:p>
                  </a:txBody>
                  <a:tcPr/>
                </a:tc>
                <a:tc>
                  <a:txBody>
                    <a:bodyPr/>
                    <a:lstStyle/>
                    <a:p>
                      <a:r>
                        <a:rPr lang="en-US" sz="1400" dirty="0"/>
                        <a:t>01</a:t>
                      </a:r>
                    </a:p>
                  </a:txBody>
                  <a:tcPr/>
                </a:tc>
                <a:tc gridSpan="8"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58043785"/>
                  </a:ext>
                </a:extLst>
              </a:tr>
              <a:tr h="0">
                <a:tc vMerge="1">
                  <a:txBody>
                    <a:bodyPr/>
                    <a:lstStyle/>
                    <a:p>
                      <a:endParaRPr lang="en-US" dirty="0"/>
                    </a:p>
                  </a:txBody>
                  <a:tcPr/>
                </a:tc>
                <a:tc>
                  <a:txBody>
                    <a:bodyPr/>
                    <a:lstStyle/>
                    <a:p>
                      <a:r>
                        <a:rPr lang="en-US" sz="1400" dirty="0"/>
                        <a:t>02</a:t>
                      </a:r>
                    </a:p>
                  </a:txBody>
                  <a:tcPr/>
                </a:tc>
                <a:tc gridSpan="8"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43015659"/>
                  </a:ext>
                </a:extLst>
              </a:tr>
              <a:tr h="0">
                <a:tc vMerge="1">
                  <a:txBody>
                    <a:bodyPr/>
                    <a:lstStyle/>
                    <a:p>
                      <a:endParaRPr lang="en-US" dirty="0"/>
                    </a:p>
                  </a:txBody>
                  <a:tcPr/>
                </a:tc>
                <a:tc>
                  <a:txBody>
                    <a:bodyPr/>
                    <a:lstStyle/>
                    <a:p>
                      <a:r>
                        <a:rPr lang="en-US" sz="1400" dirty="0"/>
                        <a:t>03</a:t>
                      </a:r>
                    </a:p>
                  </a:txBody>
                  <a:tcPr/>
                </a:tc>
                <a:tc gridSpan="8"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953791662"/>
                  </a:ext>
                </a:extLst>
              </a:tr>
              <a:tr h="0">
                <a:tc vMerge="1">
                  <a:txBody>
                    <a:bodyPr/>
                    <a:lstStyle/>
                    <a:p>
                      <a:endParaRPr lang="en-US" dirty="0"/>
                    </a:p>
                  </a:txBody>
                  <a:tcPr/>
                </a:tc>
                <a:tc>
                  <a:txBody>
                    <a:bodyPr/>
                    <a:lstStyle/>
                    <a:p>
                      <a:r>
                        <a:rPr lang="en-US" sz="1400" dirty="0"/>
                        <a:t>End. VA</a:t>
                      </a:r>
                    </a:p>
                  </a:txBody>
                  <a:tcPr/>
                </a:tc>
                <a:tc gridSpan="8"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31495366"/>
                  </a:ext>
                </a:extLst>
              </a:tr>
              <a:tr h="0">
                <a:tc>
                  <a:txBody>
                    <a:bodyPr/>
                    <a:lstStyle/>
                    <a:p>
                      <a:endParaRPr lang="en-US" sz="1400" dirty="0"/>
                    </a:p>
                  </a:txBody>
                  <a:tcPr/>
                </a:tc>
                <a:tc>
                  <a:txBody>
                    <a:bodyPr/>
                    <a:lstStyle/>
                    <a:p>
                      <a:r>
                        <a:rPr lang="en-US" sz="1400" dirty="0"/>
                        <a:t>Total</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941522431"/>
                  </a:ext>
                </a:extLst>
              </a:tr>
            </a:tbl>
          </a:graphicData>
        </a:graphic>
      </p:graphicFrame>
      <p:sp>
        <p:nvSpPr>
          <p:cNvPr id="6" name="Rectangle 5">
            <a:extLst>
              <a:ext uri="{FF2B5EF4-FFF2-40B4-BE49-F238E27FC236}">
                <a16:creationId xmlns:a16="http://schemas.microsoft.com/office/drawing/2014/main" id="{12AAC9C4-2C6C-057C-700D-6A95FC7E63ED}"/>
              </a:ext>
            </a:extLst>
          </p:cNvPr>
          <p:cNvSpPr/>
          <p:nvPr/>
        </p:nvSpPr>
        <p:spPr>
          <a:xfrm>
            <a:off x="1389888" y="2752343"/>
            <a:ext cx="4892040" cy="295299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935A3E11-F252-968F-5FB9-A031A7FC7BF6}"/>
              </a:ext>
            </a:extLst>
          </p:cNvPr>
          <p:cNvSpPr/>
          <p:nvPr/>
        </p:nvSpPr>
        <p:spPr>
          <a:xfrm>
            <a:off x="9550908" y="441211"/>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8F6FC464-13AF-F9D1-A18B-F0F03E38517D}"/>
              </a:ext>
            </a:extLst>
          </p:cNvPr>
          <p:cNvSpPr/>
          <p:nvPr/>
        </p:nvSpPr>
        <p:spPr>
          <a:xfrm>
            <a:off x="9550908" y="1545336"/>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C585B40E-C410-BC4E-DC1D-68C33FD08140}"/>
              </a:ext>
            </a:extLst>
          </p:cNvPr>
          <p:cNvSpPr/>
          <p:nvPr/>
        </p:nvSpPr>
        <p:spPr>
          <a:xfrm>
            <a:off x="9550908" y="2574670"/>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7BDC45C2-DCF6-A4B6-FA56-7D7AFBB87923}"/>
              </a:ext>
            </a:extLst>
          </p:cNvPr>
          <p:cNvSpPr/>
          <p:nvPr/>
        </p:nvSpPr>
        <p:spPr>
          <a:xfrm>
            <a:off x="9550908" y="3666716"/>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B6749236-5C59-0BCF-A758-3C97FFA48A2F}"/>
              </a:ext>
            </a:extLst>
          </p:cNvPr>
          <p:cNvSpPr/>
          <p:nvPr/>
        </p:nvSpPr>
        <p:spPr>
          <a:xfrm>
            <a:off x="9550908" y="4741283"/>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74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C99-C89A-3E32-1F30-7C082CE8EC0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BB49C80-8A90-267E-4A04-D005EDD3A7BC}"/>
              </a:ext>
            </a:extLst>
          </p:cNvPr>
          <p:cNvSpPr>
            <a:spLocks noGrp="1"/>
          </p:cNvSpPr>
          <p:nvPr>
            <p:ph type="body" sz="quarter" idx="12"/>
          </p:nvPr>
        </p:nvSpPr>
        <p:spPr>
          <a:xfrm>
            <a:off x="731520" y="2317750"/>
            <a:ext cx="10698480" cy="3534410"/>
          </a:xfrm>
        </p:spPr>
        <p:txBody>
          <a:bodyPr/>
          <a:lstStyle/>
          <a:p>
            <a:endParaRPr lang="en-US" dirty="0"/>
          </a:p>
          <a:p>
            <a:endParaRPr lang="en-US" dirty="0"/>
          </a:p>
          <a:p>
            <a:endParaRPr lang="en-US" dirty="0"/>
          </a:p>
        </p:txBody>
      </p:sp>
      <p:sp>
        <p:nvSpPr>
          <p:cNvPr id="2" name="Title 1">
            <a:extLst>
              <a:ext uri="{FF2B5EF4-FFF2-40B4-BE49-F238E27FC236}">
                <a16:creationId xmlns:a16="http://schemas.microsoft.com/office/drawing/2014/main" id="{F92EC080-4C58-2C16-F30D-1B098E61FF94}"/>
              </a:ext>
            </a:extLst>
          </p:cNvPr>
          <p:cNvSpPr>
            <a:spLocks noGrp="1"/>
          </p:cNvSpPr>
          <p:nvPr>
            <p:ph type="title"/>
          </p:nvPr>
        </p:nvSpPr>
        <p:spPr/>
        <p:txBody>
          <a:bodyPr>
            <a:normAutofit fontScale="90000"/>
          </a:bodyPr>
          <a:lstStyle/>
          <a:p>
            <a:r>
              <a:rPr lang="pt-PT" dirty="0"/>
              <a:t>Methodological concerns</a:t>
            </a:r>
            <a:endParaRPr lang="en-US" dirty="0"/>
          </a:p>
        </p:txBody>
      </p:sp>
      <p:sp>
        <p:nvSpPr>
          <p:cNvPr id="3" name="Footer Placeholder 2">
            <a:extLst>
              <a:ext uri="{FF2B5EF4-FFF2-40B4-BE49-F238E27FC236}">
                <a16:creationId xmlns:a16="http://schemas.microsoft.com/office/drawing/2014/main" id="{035D6C99-EE96-1083-AFE7-16C3FCB321C7}"/>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5" name="Slide Number Placeholder 4">
            <a:extLst>
              <a:ext uri="{FF2B5EF4-FFF2-40B4-BE49-F238E27FC236}">
                <a16:creationId xmlns:a16="http://schemas.microsoft.com/office/drawing/2014/main" id="{C617128C-4773-AA84-7B1E-840BBD6CEF8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806E2E1-8E65-B0F8-01E4-BD0D0B970734}"/>
              </a:ext>
            </a:extLst>
          </p:cNvPr>
          <p:cNvSpPr txBox="1"/>
          <p:nvPr/>
        </p:nvSpPr>
        <p:spPr>
          <a:xfrm>
            <a:off x="203200" y="2817281"/>
            <a:ext cx="1930400" cy="830997"/>
          </a:xfrm>
          <a:prstGeom prst="rect">
            <a:avLst/>
          </a:prstGeom>
          <a:noFill/>
        </p:spPr>
        <p:txBody>
          <a:bodyPr wrap="square" rtlCol="0">
            <a:spAutoFit/>
          </a:bodyPr>
          <a:lstStyle/>
          <a:p>
            <a:r>
              <a:rPr lang="pt-PT" sz="2400" b="1" spc="-50" dirty="0">
                <a:solidFill>
                  <a:srgbClr val="232D4B"/>
                </a:solidFill>
                <a:latin typeface="Arial" panose="020B0604020202020204" pitchFamily="34" charset="0"/>
                <a:cs typeface="Arial" panose="020B0604020202020204" pitchFamily="34" charset="0"/>
              </a:rPr>
              <a:t>Value of multipliers</a:t>
            </a:r>
            <a:endParaRPr lang="en-US" sz="2400" b="1" spc="-50" dirty="0">
              <a:solidFill>
                <a:srgbClr val="232D4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6D382F-B949-2C69-FEFD-6D06D4AEDF21}"/>
              </a:ext>
            </a:extLst>
          </p:cNvPr>
          <p:cNvSpPr txBox="1"/>
          <p:nvPr/>
        </p:nvSpPr>
        <p:spPr>
          <a:xfrm>
            <a:off x="10319067" y="2715006"/>
            <a:ext cx="1930400"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MR </a:t>
            </a:r>
          </a:p>
          <a:p>
            <a:r>
              <a:rPr lang="pt-PT" b="1" spc="-50" dirty="0">
                <a:solidFill>
                  <a:srgbClr val="232D4B"/>
                </a:solidFill>
                <a:latin typeface="Arial" panose="020B0604020202020204" pitchFamily="34" charset="0"/>
                <a:cs typeface="Arial" panose="020B0604020202020204" pitchFamily="34" charset="0"/>
              </a:rPr>
              <a:t>Closed Gov.</a:t>
            </a:r>
            <a:endParaRPr lang="en-US" b="1" spc="-50" dirty="0">
              <a:solidFill>
                <a:srgbClr val="232D4B"/>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CA50F4E-A02E-F097-13BB-1D9DB85C2C46}"/>
              </a:ext>
            </a:extLst>
          </p:cNvPr>
          <p:cNvSpPr txBox="1"/>
          <p:nvPr/>
        </p:nvSpPr>
        <p:spPr>
          <a:xfrm>
            <a:off x="8056562" y="2695708"/>
            <a:ext cx="2068830"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MR </a:t>
            </a:r>
          </a:p>
          <a:p>
            <a:r>
              <a:rPr lang="pt-PT" b="1" spc="-50" dirty="0">
                <a:solidFill>
                  <a:srgbClr val="232D4B"/>
                </a:solidFill>
                <a:latin typeface="Arial" panose="020B0604020202020204" pitchFamily="34" charset="0"/>
                <a:cs typeface="Arial" panose="020B0604020202020204" pitchFamily="34" charset="0"/>
              </a:rPr>
              <a:t>Closed Inv.</a:t>
            </a:r>
            <a:endParaRPr lang="en-US" b="1" spc="-50" dirty="0">
              <a:solidFill>
                <a:srgbClr val="232D4B"/>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6D5D9B9-470A-2DDB-D9E3-D5CEF08DD45B}"/>
              </a:ext>
            </a:extLst>
          </p:cNvPr>
          <p:cNvSpPr txBox="1"/>
          <p:nvPr/>
        </p:nvSpPr>
        <p:spPr>
          <a:xfrm>
            <a:off x="5932487" y="2717111"/>
            <a:ext cx="1930400"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MR </a:t>
            </a:r>
          </a:p>
          <a:p>
            <a:r>
              <a:rPr lang="pt-PT" b="1" spc="-50" dirty="0">
                <a:solidFill>
                  <a:srgbClr val="232D4B"/>
                </a:solidFill>
                <a:latin typeface="Arial" panose="020B0604020202020204" pitchFamily="34" charset="0"/>
                <a:cs typeface="Arial" panose="020B0604020202020204" pitchFamily="34" charset="0"/>
              </a:rPr>
              <a:t>Closed HH</a:t>
            </a:r>
            <a:endParaRPr lang="en-US" b="1" spc="-50" dirty="0">
              <a:solidFill>
                <a:srgbClr val="232D4B"/>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D166EF-FB27-1568-A4F8-30999AE7AFF1}"/>
              </a:ext>
            </a:extLst>
          </p:cNvPr>
          <p:cNvSpPr txBox="1"/>
          <p:nvPr/>
        </p:nvSpPr>
        <p:spPr>
          <a:xfrm>
            <a:off x="3808412" y="2921361"/>
            <a:ext cx="1930400" cy="369332"/>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Multi-regional</a:t>
            </a:r>
            <a:endParaRPr lang="en-US" b="1" spc="-50" dirty="0">
              <a:solidFill>
                <a:srgbClr val="232D4B"/>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14E120C-D6D7-E0DB-2D90-B22499303055}"/>
              </a:ext>
            </a:extLst>
          </p:cNvPr>
          <p:cNvSpPr txBox="1"/>
          <p:nvPr/>
        </p:nvSpPr>
        <p:spPr>
          <a:xfrm>
            <a:off x="2327274" y="2817281"/>
            <a:ext cx="1235075"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Single</a:t>
            </a:r>
          </a:p>
          <a:p>
            <a:r>
              <a:rPr lang="pt-PT" b="1" spc="-50" dirty="0">
                <a:solidFill>
                  <a:srgbClr val="232D4B"/>
                </a:solidFill>
                <a:latin typeface="Arial" panose="020B0604020202020204" pitchFamily="34" charset="0"/>
                <a:cs typeface="Arial" panose="020B0604020202020204" pitchFamily="34" charset="0"/>
              </a:rPr>
              <a:t>Regional</a:t>
            </a:r>
            <a:endParaRPr lang="en-US" b="1" spc="-50" dirty="0">
              <a:solidFill>
                <a:srgbClr val="232D4B"/>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49E501A-9CD4-E271-6FB1-176D05A303BE}"/>
              </a:ext>
            </a:extLst>
          </p:cNvPr>
          <p:cNvSpPr txBox="1"/>
          <p:nvPr/>
        </p:nvSpPr>
        <p:spPr>
          <a:xfrm>
            <a:off x="3476307" y="2921361"/>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2070B97C-295A-8791-8C64-9FF6C3AB7478}"/>
              </a:ext>
            </a:extLst>
          </p:cNvPr>
          <p:cNvSpPr txBox="1"/>
          <p:nvPr/>
        </p:nvSpPr>
        <p:spPr>
          <a:xfrm>
            <a:off x="5579153" y="2921361"/>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696A42BE-E889-AA36-C196-ACB37F244214}"/>
              </a:ext>
            </a:extLst>
          </p:cNvPr>
          <p:cNvSpPr txBox="1"/>
          <p:nvPr/>
        </p:nvSpPr>
        <p:spPr>
          <a:xfrm>
            <a:off x="7681999" y="2921361"/>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34FD1CAC-1B59-05CE-B343-E19504AA9635}"/>
              </a:ext>
            </a:extLst>
          </p:cNvPr>
          <p:cNvSpPr txBox="1"/>
          <p:nvPr/>
        </p:nvSpPr>
        <p:spPr>
          <a:xfrm>
            <a:off x="9784845" y="2921361"/>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AA36EA5D-2ADC-84E4-FCC0-7697B517137C}"/>
              </a:ext>
            </a:extLst>
          </p:cNvPr>
          <p:cNvSpPr txBox="1"/>
          <p:nvPr/>
        </p:nvSpPr>
        <p:spPr>
          <a:xfrm>
            <a:off x="241299" y="3843855"/>
            <a:ext cx="1930400" cy="461665"/>
          </a:xfrm>
          <a:prstGeom prst="rect">
            <a:avLst/>
          </a:prstGeom>
          <a:noFill/>
        </p:spPr>
        <p:txBody>
          <a:bodyPr wrap="square" rtlCol="0">
            <a:spAutoFit/>
          </a:bodyPr>
          <a:lstStyle/>
          <a:p>
            <a:r>
              <a:rPr lang="pt-PT" sz="2400" b="1" spc="-50" dirty="0">
                <a:solidFill>
                  <a:srgbClr val="232D4B"/>
                </a:solidFill>
                <a:latin typeface="Arial" panose="020B0604020202020204" pitchFamily="34" charset="0"/>
                <a:cs typeface="Arial" panose="020B0604020202020204" pitchFamily="34" charset="0"/>
              </a:rPr>
              <a:t>Exog. FD</a:t>
            </a:r>
            <a:endParaRPr lang="en-US" sz="2400" b="1" spc="-50" dirty="0">
              <a:solidFill>
                <a:srgbClr val="232D4B"/>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0636A90-A678-9ED7-52B3-20C16BA7AB08}"/>
              </a:ext>
            </a:extLst>
          </p:cNvPr>
          <p:cNvSpPr txBox="1"/>
          <p:nvPr/>
        </p:nvSpPr>
        <p:spPr>
          <a:xfrm>
            <a:off x="10319067" y="3703913"/>
            <a:ext cx="1930400"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MR </a:t>
            </a:r>
          </a:p>
          <a:p>
            <a:r>
              <a:rPr lang="pt-PT" b="1" spc="-50" dirty="0">
                <a:solidFill>
                  <a:srgbClr val="232D4B"/>
                </a:solidFill>
                <a:latin typeface="Arial" panose="020B0604020202020204" pitchFamily="34" charset="0"/>
                <a:cs typeface="Arial" panose="020B0604020202020204" pitchFamily="34" charset="0"/>
              </a:rPr>
              <a:t>Closed Gov.</a:t>
            </a:r>
            <a:endParaRPr lang="en-US" b="1" spc="-50" dirty="0">
              <a:solidFill>
                <a:srgbClr val="232D4B"/>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AA67E26-C0B6-244C-57A0-67BFC22265BE}"/>
              </a:ext>
            </a:extLst>
          </p:cNvPr>
          <p:cNvSpPr txBox="1"/>
          <p:nvPr/>
        </p:nvSpPr>
        <p:spPr>
          <a:xfrm>
            <a:off x="8056562" y="3684615"/>
            <a:ext cx="2068830"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MR </a:t>
            </a:r>
          </a:p>
          <a:p>
            <a:r>
              <a:rPr lang="pt-PT" b="1" spc="-50" dirty="0">
                <a:solidFill>
                  <a:srgbClr val="232D4B"/>
                </a:solidFill>
                <a:latin typeface="Arial" panose="020B0604020202020204" pitchFamily="34" charset="0"/>
                <a:cs typeface="Arial" panose="020B0604020202020204" pitchFamily="34" charset="0"/>
              </a:rPr>
              <a:t>Closed Inv.</a:t>
            </a:r>
            <a:endParaRPr lang="en-US" b="1" spc="-50" dirty="0">
              <a:solidFill>
                <a:srgbClr val="232D4B"/>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CCA7B51-CE43-0A1C-08A8-1A3B71835B83}"/>
              </a:ext>
            </a:extLst>
          </p:cNvPr>
          <p:cNvSpPr txBox="1"/>
          <p:nvPr/>
        </p:nvSpPr>
        <p:spPr>
          <a:xfrm>
            <a:off x="5932487" y="3706018"/>
            <a:ext cx="1930400"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MR </a:t>
            </a:r>
          </a:p>
          <a:p>
            <a:r>
              <a:rPr lang="pt-PT" b="1" spc="-50" dirty="0">
                <a:solidFill>
                  <a:srgbClr val="232D4B"/>
                </a:solidFill>
                <a:latin typeface="Arial" panose="020B0604020202020204" pitchFamily="34" charset="0"/>
                <a:cs typeface="Arial" panose="020B0604020202020204" pitchFamily="34" charset="0"/>
              </a:rPr>
              <a:t>Closed HH</a:t>
            </a:r>
            <a:endParaRPr lang="en-US" b="1" spc="-50" dirty="0">
              <a:solidFill>
                <a:srgbClr val="232D4B"/>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6767C4C-73EC-127A-C2FD-31E2C89647E5}"/>
              </a:ext>
            </a:extLst>
          </p:cNvPr>
          <p:cNvSpPr txBox="1"/>
          <p:nvPr/>
        </p:nvSpPr>
        <p:spPr>
          <a:xfrm>
            <a:off x="3808412" y="3910268"/>
            <a:ext cx="1930400" cy="369332"/>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Multi-regional</a:t>
            </a:r>
            <a:endParaRPr lang="en-US" b="1" spc="-50" dirty="0">
              <a:solidFill>
                <a:srgbClr val="232D4B"/>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B7A4474-2C99-490A-6949-6C3F52ECE273}"/>
              </a:ext>
            </a:extLst>
          </p:cNvPr>
          <p:cNvSpPr txBox="1"/>
          <p:nvPr/>
        </p:nvSpPr>
        <p:spPr>
          <a:xfrm>
            <a:off x="2327275" y="3806188"/>
            <a:ext cx="1930400" cy="646331"/>
          </a:xfrm>
          <a:prstGeom prst="rect">
            <a:avLst/>
          </a:prstGeom>
          <a:noFill/>
        </p:spPr>
        <p:txBody>
          <a:bodyPr wrap="square" rtlCol="0">
            <a:spAutoFit/>
          </a:bodyPr>
          <a:lstStyle/>
          <a:p>
            <a:r>
              <a:rPr lang="pt-PT" b="1" spc="-50" dirty="0">
                <a:solidFill>
                  <a:srgbClr val="232D4B"/>
                </a:solidFill>
                <a:latin typeface="Arial" panose="020B0604020202020204" pitchFamily="34" charset="0"/>
                <a:cs typeface="Arial" panose="020B0604020202020204" pitchFamily="34" charset="0"/>
              </a:rPr>
              <a:t>Single</a:t>
            </a:r>
          </a:p>
          <a:p>
            <a:r>
              <a:rPr lang="pt-PT" b="1" spc="-50" dirty="0">
                <a:solidFill>
                  <a:srgbClr val="232D4B"/>
                </a:solidFill>
                <a:latin typeface="Arial" panose="020B0604020202020204" pitchFamily="34" charset="0"/>
                <a:cs typeface="Arial" panose="020B0604020202020204" pitchFamily="34" charset="0"/>
              </a:rPr>
              <a:t>Regional</a:t>
            </a:r>
            <a:endParaRPr lang="en-US" b="1" spc="-50" dirty="0">
              <a:solidFill>
                <a:srgbClr val="232D4B"/>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5C1841C-8445-A396-FB15-9853879D68F5}"/>
              </a:ext>
            </a:extLst>
          </p:cNvPr>
          <p:cNvSpPr txBox="1"/>
          <p:nvPr/>
        </p:nvSpPr>
        <p:spPr>
          <a:xfrm>
            <a:off x="3476307" y="3910268"/>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29C67946-BDB8-0209-32F0-10B5F29E7775}"/>
              </a:ext>
            </a:extLst>
          </p:cNvPr>
          <p:cNvSpPr txBox="1"/>
          <p:nvPr/>
        </p:nvSpPr>
        <p:spPr>
          <a:xfrm>
            <a:off x="5579153" y="3910268"/>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4F2DDF25-D39E-B78D-5AC6-A10696583812}"/>
              </a:ext>
            </a:extLst>
          </p:cNvPr>
          <p:cNvSpPr txBox="1"/>
          <p:nvPr/>
        </p:nvSpPr>
        <p:spPr>
          <a:xfrm>
            <a:off x="7681999" y="3910268"/>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p:sp>
        <p:nvSpPr>
          <p:cNvPr id="36" name="TextBox 35">
            <a:extLst>
              <a:ext uri="{FF2B5EF4-FFF2-40B4-BE49-F238E27FC236}">
                <a16:creationId xmlns:a16="http://schemas.microsoft.com/office/drawing/2014/main" id="{93025DBE-D8A9-F473-48B5-CBE457BD63BD}"/>
              </a:ext>
            </a:extLst>
          </p:cNvPr>
          <p:cNvSpPr txBox="1"/>
          <p:nvPr/>
        </p:nvSpPr>
        <p:spPr>
          <a:xfrm>
            <a:off x="9784845" y="3910268"/>
            <a:ext cx="304892" cy="369332"/>
          </a:xfrm>
          <a:prstGeom prst="rect">
            <a:avLst/>
          </a:prstGeom>
          <a:noFill/>
        </p:spPr>
        <p:txBody>
          <a:bodyPr wrap="none" rtlCol="0">
            <a:spAutoFit/>
          </a:bodyPr>
          <a:lstStyle/>
          <a:p>
            <a:r>
              <a:rPr lang="en-US" b="1" spc="-50" dirty="0">
                <a:solidFill>
                  <a:srgbClr val="232D4B"/>
                </a:solidFill>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FFF975CB-5D4B-CDF0-C93E-B22EBFC95CE4}"/>
                  </a:ext>
                </a:extLst>
              </p:cNvPr>
              <p:cNvSpPr txBox="1"/>
              <p:nvPr/>
            </p:nvSpPr>
            <p:spPr>
              <a:xfrm>
                <a:off x="731520" y="1464602"/>
                <a:ext cx="10657022" cy="123110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nchor="ctr">
                <a:spAutoFit/>
              </a:bodyPr>
              <a:lstStyle/>
              <a:p>
                <a:pPr algn="ctr"/>
                <a:r>
                  <a:rPr lang="en-US" dirty="0"/>
                  <a:t>IMPORTANT NOTE</a:t>
                </a:r>
              </a:p>
              <a:p>
                <a:pPr algn="ctr"/>
                <a:r>
                  <a:rPr lang="en-US" dirty="0"/>
                  <a:t>In all the models tested, it has to be true that</a:t>
                </a:r>
              </a:p>
              <a:p>
                <a:pPr algn="ctr"/>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𝒕</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𝑳</m:t>
                          </m:r>
                        </m:e>
                        <m:sub>
                          <m:r>
                            <a:rPr lang="en-US" sz="2000" b="1" i="1" smtClean="0">
                              <a:latin typeface="Cambria Math" panose="02040503050406030204" pitchFamily="18" charset="0"/>
                            </a:rPr>
                            <m:t>𝒕</m:t>
                          </m:r>
                        </m:sub>
                      </m:sSub>
                      <m:r>
                        <a:rPr lang="en-US" sz="2000" b="1" i="1" smtClean="0">
                          <a:latin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𝒇</m:t>
                          </m:r>
                        </m:e>
                        <m:sub>
                          <m:r>
                            <a:rPr lang="en-US" sz="2000" b="1" i="1" smtClean="0">
                              <a:latin typeface="Cambria Math" panose="02040503050406030204" pitchFamily="18" charset="0"/>
                              <a:ea typeface="Cambria Math" panose="02040503050406030204" pitchFamily="18" charset="0"/>
                            </a:rPr>
                            <m:t>𝒕</m:t>
                          </m:r>
                        </m:sub>
                      </m:sSub>
                    </m:oMath>
                  </m:oMathPara>
                </a14:m>
                <a:endParaRPr lang="en-US" sz="2000" b="1" dirty="0"/>
              </a:p>
            </p:txBody>
          </p:sp>
        </mc:Choice>
        <mc:Fallback>
          <p:sp>
            <p:nvSpPr>
              <p:cNvPr id="38" name="TextBox 37">
                <a:extLst>
                  <a:ext uri="{FF2B5EF4-FFF2-40B4-BE49-F238E27FC236}">
                    <a16:creationId xmlns:a16="http://schemas.microsoft.com/office/drawing/2014/main" id="{FFF975CB-5D4B-CDF0-C93E-B22EBFC95CE4}"/>
                  </a:ext>
                </a:extLst>
              </p:cNvPr>
              <p:cNvSpPr txBox="1">
                <a:spLocks noRot="1" noChangeAspect="1" noMove="1" noResize="1" noEditPoints="1" noAdjustHandles="1" noChangeArrowheads="1" noChangeShapeType="1" noTextEdit="1"/>
              </p:cNvSpPr>
              <p:nvPr/>
            </p:nvSpPr>
            <p:spPr>
              <a:xfrm>
                <a:off x="731520" y="1464602"/>
                <a:ext cx="10657022" cy="1231106"/>
              </a:xfrm>
              <a:prstGeom prst="rect">
                <a:avLst/>
              </a:prstGeom>
              <a:blipFill>
                <a:blip r:embed="rId2"/>
                <a:stretch>
                  <a:fillRect t="-1471" b="-3922"/>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B46C151-C11E-0BD4-6151-1AF2B60C364A}"/>
              </a:ext>
            </a:extLst>
          </p:cNvPr>
          <p:cNvSpPr txBox="1"/>
          <p:nvPr/>
        </p:nvSpPr>
        <p:spPr>
          <a:xfrm>
            <a:off x="241299" y="4758758"/>
            <a:ext cx="11531602" cy="1323439"/>
          </a:xfrm>
          <a:prstGeom prst="rect">
            <a:avLst/>
          </a:prstGeom>
          <a:noFill/>
        </p:spPr>
        <p:txBody>
          <a:bodyPr wrap="square" rtlCol="0">
            <a:spAutoFit/>
          </a:bodyPr>
          <a:lstStyle/>
          <a:p>
            <a:pPr algn="ctr"/>
            <a:r>
              <a:rPr lang="pt-PT" sz="2000" b="1" u="sng" spc="-50" dirty="0">
                <a:solidFill>
                  <a:srgbClr val="232D4B"/>
                </a:solidFill>
                <a:latin typeface="Arial" panose="020B0604020202020204" pitchFamily="34" charset="0"/>
                <a:cs typeface="Arial" panose="020B0604020202020204" pitchFamily="34" charset="0"/>
              </a:rPr>
              <a:t>IMPORTANT DISCLOSURE</a:t>
            </a:r>
          </a:p>
          <a:p>
            <a:r>
              <a:rPr lang="pt-PT" sz="2000" spc="-50" dirty="0">
                <a:solidFill>
                  <a:srgbClr val="232D4B"/>
                </a:solidFill>
                <a:latin typeface="Arial" panose="020B0604020202020204" pitchFamily="34" charset="0"/>
                <a:cs typeface="Arial" panose="020B0604020202020204" pitchFamily="34" charset="0"/>
              </a:rPr>
              <a:t>In this presentation, we are making simplified assumptions about the closing procedure. Despite the mathematical confirmation, the connection between profits and investment is more complex as well as the connection between taxes (and how they are represented in a IO table= and Government expenditures. </a:t>
            </a:r>
            <a:endParaRPr lang="en-US" sz="2000" spc="-50" dirty="0">
              <a:solidFill>
                <a:srgbClr val="232D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585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33D4-244C-EABE-DBCF-5BB3C3DA82F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AE95463-22B1-5095-7913-51EAA2F91B73}"/>
              </a:ext>
            </a:extLst>
          </p:cNvPr>
          <p:cNvSpPr>
            <a:spLocks noGrp="1"/>
          </p:cNvSpPr>
          <p:nvPr>
            <p:ph type="body" sz="quarter" idx="12"/>
          </p:nvPr>
        </p:nvSpPr>
        <p:spPr>
          <a:xfrm>
            <a:off x="731520" y="2184400"/>
            <a:ext cx="10698480" cy="3667760"/>
          </a:xfrm>
        </p:spPr>
        <p:txBody>
          <a:bodyPr/>
          <a:lstStyle/>
          <a:p>
            <a:r>
              <a:rPr lang="en-US" dirty="0"/>
              <a:t>If implemented according to theoretical rules,  does closing the model </a:t>
            </a:r>
            <a:r>
              <a:rPr lang="en-US" b="1" u="sng" dirty="0"/>
              <a:t>improve accuracy</a:t>
            </a:r>
            <a:r>
              <a:rPr lang="en-US" dirty="0"/>
              <a:t>? </a:t>
            </a:r>
          </a:p>
          <a:p>
            <a:endParaRPr lang="en-US" dirty="0"/>
          </a:p>
          <a:p>
            <a:r>
              <a:rPr lang="en-US" dirty="0"/>
              <a:t>If yes, what type of closure performs best?</a:t>
            </a:r>
          </a:p>
          <a:p>
            <a:endParaRPr lang="en-US" dirty="0"/>
          </a:p>
          <a:p>
            <a:r>
              <a:rPr lang="en-US" dirty="0"/>
              <a:t>Is there a problem of over- or underestimating the impacts generated?</a:t>
            </a:r>
          </a:p>
          <a:p>
            <a:endParaRPr lang="en-US" dirty="0"/>
          </a:p>
          <a:p>
            <a:endParaRPr lang="en-US" dirty="0"/>
          </a:p>
          <a:p>
            <a:endParaRPr lang="en-US" dirty="0"/>
          </a:p>
        </p:txBody>
      </p:sp>
      <p:sp>
        <p:nvSpPr>
          <p:cNvPr id="2" name="Title 1">
            <a:extLst>
              <a:ext uri="{FF2B5EF4-FFF2-40B4-BE49-F238E27FC236}">
                <a16:creationId xmlns:a16="http://schemas.microsoft.com/office/drawing/2014/main" id="{E1C8A84B-BE83-E837-638D-9BD02A9C0EAA}"/>
              </a:ext>
            </a:extLst>
          </p:cNvPr>
          <p:cNvSpPr>
            <a:spLocks noGrp="1"/>
          </p:cNvSpPr>
          <p:nvPr>
            <p:ph type="title"/>
          </p:nvPr>
        </p:nvSpPr>
        <p:spPr/>
        <p:txBody>
          <a:bodyPr>
            <a:normAutofit fontScale="90000"/>
          </a:bodyPr>
          <a:lstStyle/>
          <a:p>
            <a:r>
              <a:rPr lang="pt-PT" dirty="0"/>
              <a:t>Research questions</a:t>
            </a:r>
            <a:endParaRPr lang="en-US" dirty="0"/>
          </a:p>
        </p:txBody>
      </p:sp>
      <p:sp>
        <p:nvSpPr>
          <p:cNvPr id="3" name="Footer Placeholder 2">
            <a:extLst>
              <a:ext uri="{FF2B5EF4-FFF2-40B4-BE49-F238E27FC236}">
                <a16:creationId xmlns:a16="http://schemas.microsoft.com/office/drawing/2014/main" id="{75F07B55-B738-68BF-CD90-C5C32C44F009}"/>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5" name="Slide Number Placeholder 4">
            <a:extLst>
              <a:ext uri="{FF2B5EF4-FFF2-40B4-BE49-F238E27FC236}">
                <a16:creationId xmlns:a16="http://schemas.microsoft.com/office/drawing/2014/main" id="{202B9761-0FA4-7E87-4D40-F798B54B0A5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Tree>
    <p:extLst>
      <p:ext uri="{BB962C8B-B14F-4D97-AF65-F5344CB8AC3E}">
        <p14:creationId xmlns:p14="http://schemas.microsoft.com/office/powerpoint/2010/main" val="59466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3B6F-0FE2-DB5A-F5FF-681BC587235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2C729C2-2030-A817-1138-0D43004BAFD1}"/>
              </a:ext>
            </a:extLst>
          </p:cNvPr>
          <p:cNvSpPr>
            <a:spLocks noGrp="1"/>
          </p:cNvSpPr>
          <p:nvPr>
            <p:ph type="body" sz="quarter" idx="12"/>
          </p:nvPr>
        </p:nvSpPr>
        <p:spPr>
          <a:xfrm>
            <a:off x="731520" y="1609344"/>
            <a:ext cx="10881360" cy="4242816"/>
          </a:xfrm>
        </p:spPr>
        <p:txBody>
          <a:bodyPr/>
          <a:lstStyle/>
          <a:p>
            <a:r>
              <a:rPr lang="en-US" b="1" u="sng" dirty="0"/>
              <a:t>Figaro database</a:t>
            </a:r>
            <a:r>
              <a:rPr lang="en-US" dirty="0"/>
              <a:t>: Eurostat’s inter-country input–output database. It links industries and final demand across countries in a consistent accounting framework.</a:t>
            </a:r>
          </a:p>
          <a:p>
            <a:endParaRPr lang="en-US" dirty="0"/>
          </a:p>
          <a:p>
            <a:r>
              <a:rPr lang="en-US" b="1" u="sng" dirty="0"/>
              <a:t>Why?</a:t>
            </a:r>
            <a:r>
              <a:rPr lang="en-US" dirty="0"/>
              <a:t> It is one of the most widely used IO databases and contains the information needed to compare open and closed structures consistently over the years.</a:t>
            </a:r>
          </a:p>
          <a:p>
            <a:endParaRPr lang="en-US" dirty="0"/>
          </a:p>
          <a:p>
            <a:r>
              <a:rPr lang="en-US" b="1" u="sng" dirty="0"/>
              <a:t>In this presentation</a:t>
            </a:r>
            <a:r>
              <a:rPr lang="en-US" dirty="0"/>
              <a:t>, we start with 2015–2016 because 2015 is the base year for most countries represented in FIGARO.</a:t>
            </a:r>
          </a:p>
          <a:p>
            <a:endParaRPr lang="en-US" dirty="0"/>
          </a:p>
          <a:p>
            <a:endParaRPr lang="en-US" dirty="0"/>
          </a:p>
        </p:txBody>
      </p:sp>
      <p:sp>
        <p:nvSpPr>
          <p:cNvPr id="2" name="Title 1">
            <a:extLst>
              <a:ext uri="{FF2B5EF4-FFF2-40B4-BE49-F238E27FC236}">
                <a16:creationId xmlns:a16="http://schemas.microsoft.com/office/drawing/2014/main" id="{587CCAAA-2674-0BBD-F7A6-D64567B48EA9}"/>
              </a:ext>
            </a:extLst>
          </p:cNvPr>
          <p:cNvSpPr>
            <a:spLocks noGrp="1"/>
          </p:cNvSpPr>
          <p:nvPr>
            <p:ph type="title"/>
          </p:nvPr>
        </p:nvSpPr>
        <p:spPr/>
        <p:txBody>
          <a:bodyPr>
            <a:normAutofit fontScale="90000"/>
          </a:bodyPr>
          <a:lstStyle/>
          <a:p>
            <a:r>
              <a:rPr lang="pt-PT" dirty="0"/>
              <a:t>Data</a:t>
            </a:r>
            <a:endParaRPr lang="en-US" dirty="0"/>
          </a:p>
        </p:txBody>
      </p:sp>
      <p:sp>
        <p:nvSpPr>
          <p:cNvPr id="3" name="Footer Placeholder 2">
            <a:extLst>
              <a:ext uri="{FF2B5EF4-FFF2-40B4-BE49-F238E27FC236}">
                <a16:creationId xmlns:a16="http://schemas.microsoft.com/office/drawing/2014/main" id="{BD24B779-86B0-BBC8-EA9C-1C436279558A}"/>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5" name="Slide Number Placeholder 4">
            <a:extLst>
              <a:ext uri="{FF2B5EF4-FFF2-40B4-BE49-F238E27FC236}">
                <a16:creationId xmlns:a16="http://schemas.microsoft.com/office/drawing/2014/main" id="{06CD0885-B3B3-C21B-073C-76C87E63ADC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BDB2A575-FC95-75D3-A177-5878BB7E47BF}"/>
              </a:ext>
            </a:extLst>
          </p:cNvPr>
          <p:cNvSpPr txBox="1"/>
          <p:nvPr/>
        </p:nvSpPr>
        <p:spPr>
          <a:xfrm>
            <a:off x="752249" y="5379118"/>
            <a:ext cx="10657022"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nchor="ctr">
            <a:spAutoFit/>
          </a:bodyPr>
          <a:lstStyle/>
          <a:p>
            <a:pPr algn="ctr"/>
            <a:r>
              <a:rPr lang="en-US" sz="2400" b="1" u="sng" dirty="0"/>
              <a:t>Small concern</a:t>
            </a:r>
            <a:r>
              <a:rPr lang="en-US" sz="2400" dirty="0"/>
              <a:t>: We might be simply doing reverse engineering. </a:t>
            </a:r>
          </a:p>
        </p:txBody>
      </p:sp>
    </p:spTree>
    <p:extLst>
      <p:ext uri="{BB962C8B-B14F-4D97-AF65-F5344CB8AC3E}">
        <p14:creationId xmlns:p14="http://schemas.microsoft.com/office/powerpoint/2010/main" val="266837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A3B14-5191-49A0-0AD3-F63FDE7EB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4B33D-666D-B737-F4E6-C955640CFCEF}"/>
              </a:ext>
            </a:extLst>
          </p:cNvPr>
          <p:cNvSpPr>
            <a:spLocks noGrp="1"/>
          </p:cNvSpPr>
          <p:nvPr>
            <p:ph type="title"/>
          </p:nvPr>
        </p:nvSpPr>
        <p:spPr/>
        <p:txBody>
          <a:bodyPr>
            <a:normAutofit fontScale="90000"/>
          </a:bodyPr>
          <a:lstStyle/>
          <a:p>
            <a:r>
              <a:rPr lang="pt-PT" dirty="0"/>
              <a:t>Scenarios</a:t>
            </a:r>
            <a:endParaRPr lang="en-US" dirty="0"/>
          </a:p>
        </p:txBody>
      </p:sp>
      <p:sp>
        <p:nvSpPr>
          <p:cNvPr id="3" name="Footer Placeholder 2">
            <a:extLst>
              <a:ext uri="{FF2B5EF4-FFF2-40B4-BE49-F238E27FC236}">
                <a16:creationId xmlns:a16="http://schemas.microsoft.com/office/drawing/2014/main" id="{2F96391B-BCC5-B3E6-1D9B-ED840BAF344B}"/>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5" name="Slide Number Placeholder 4">
            <a:extLst>
              <a:ext uri="{FF2B5EF4-FFF2-40B4-BE49-F238E27FC236}">
                <a16:creationId xmlns:a16="http://schemas.microsoft.com/office/drawing/2014/main" id="{33274907-4C0F-4071-E43A-334E4E39AC7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graphicFrame>
        <p:nvGraphicFramePr>
          <p:cNvPr id="9" name="Diagram 8">
            <a:extLst>
              <a:ext uri="{FF2B5EF4-FFF2-40B4-BE49-F238E27FC236}">
                <a16:creationId xmlns:a16="http://schemas.microsoft.com/office/drawing/2014/main" id="{C662E5DF-833D-149F-336C-A3AA60E44655}"/>
              </a:ext>
            </a:extLst>
          </p:cNvPr>
          <p:cNvGraphicFramePr/>
          <p:nvPr>
            <p:extLst>
              <p:ext uri="{D42A27DB-BD31-4B8C-83A1-F6EECF244321}">
                <p14:modId xmlns:p14="http://schemas.microsoft.com/office/powerpoint/2010/main" val="2323594618"/>
              </p:ext>
            </p:extLst>
          </p:nvPr>
        </p:nvGraphicFramePr>
        <p:xfrm>
          <a:off x="429491" y="1581912"/>
          <a:ext cx="11485418" cy="4556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68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E730-D41F-9A0B-D0AF-054B504422E2}"/>
            </a:ext>
          </a:extLst>
        </p:cNvPr>
        <p:cNvGrpSpPr/>
        <p:nvPr/>
      </p:nvGrpSpPr>
      <p:grpSpPr>
        <a:xfrm>
          <a:off x="0" y="0"/>
          <a:ext cx="0" cy="0"/>
          <a:chOff x="0" y="0"/>
          <a:chExt cx="0" cy="0"/>
        </a:xfrm>
      </p:grpSpPr>
      <p:sp>
        <p:nvSpPr>
          <p:cNvPr id="13" name="Rounded Rectangle 8">
            <a:extLst>
              <a:ext uri="{FF2B5EF4-FFF2-40B4-BE49-F238E27FC236}">
                <a16:creationId xmlns:a16="http://schemas.microsoft.com/office/drawing/2014/main" id="{4964D740-7215-4F60-894F-8536843911EA}"/>
              </a:ext>
            </a:extLst>
          </p:cNvPr>
          <p:cNvSpPr/>
          <p:nvPr/>
        </p:nvSpPr>
        <p:spPr>
          <a:xfrm>
            <a:off x="6455664" y="1435608"/>
            <a:ext cx="4572000" cy="960120"/>
          </a:xfrm>
          <a:prstGeom prst="roundRect">
            <a:avLst/>
          </a:prstGeom>
          <a:solidFill>
            <a:srgbClr val="F8FAFC"/>
          </a:solidFill>
          <a:ln w="15240">
            <a:solidFill>
              <a:srgbClr val="128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ed Rectangle 9">
            <a:extLst>
              <a:ext uri="{FF2B5EF4-FFF2-40B4-BE49-F238E27FC236}">
                <a16:creationId xmlns:a16="http://schemas.microsoft.com/office/drawing/2014/main" id="{8DA82002-9B69-3209-1BD5-DC96133CE7D0}"/>
              </a:ext>
            </a:extLst>
          </p:cNvPr>
          <p:cNvSpPr/>
          <p:nvPr/>
        </p:nvSpPr>
        <p:spPr>
          <a:xfrm>
            <a:off x="6464808" y="1453896"/>
            <a:ext cx="4572000" cy="329184"/>
          </a:xfrm>
          <a:prstGeom prst="roundRect">
            <a:avLst/>
          </a:prstGeom>
          <a:solidFill>
            <a:srgbClr val="128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a:extLst>
              <a:ext uri="{FF2B5EF4-FFF2-40B4-BE49-F238E27FC236}">
                <a16:creationId xmlns:a16="http://schemas.microsoft.com/office/drawing/2014/main" id="{CB844EC3-408C-71DF-E9EC-E82EBCC70289}"/>
              </a:ext>
            </a:extLst>
          </p:cNvPr>
          <p:cNvSpPr txBox="1"/>
          <p:nvPr/>
        </p:nvSpPr>
        <p:spPr>
          <a:xfrm>
            <a:off x="6455664" y="1490472"/>
            <a:ext cx="4553712" cy="338554"/>
          </a:xfrm>
          <a:prstGeom prst="rect">
            <a:avLst/>
          </a:prstGeom>
          <a:noFill/>
        </p:spPr>
        <p:txBody>
          <a:bodyPr wrap="square">
            <a:spAutoFit/>
          </a:bodyPr>
          <a:lstStyle/>
          <a:p>
            <a:r>
              <a:rPr sz="1600" b="1" dirty="0">
                <a:solidFill>
                  <a:srgbClr val="FFFFFF"/>
                </a:solidFill>
              </a:rPr>
              <a:t>Validation</a:t>
            </a:r>
          </a:p>
        </p:txBody>
      </p:sp>
      <p:sp>
        <p:nvSpPr>
          <p:cNvPr id="2" name="Title 1">
            <a:extLst>
              <a:ext uri="{FF2B5EF4-FFF2-40B4-BE49-F238E27FC236}">
                <a16:creationId xmlns:a16="http://schemas.microsoft.com/office/drawing/2014/main" id="{9A885D55-A9B4-9176-3831-9905EB8EEA2A}"/>
              </a:ext>
            </a:extLst>
          </p:cNvPr>
          <p:cNvSpPr>
            <a:spLocks noGrp="1"/>
          </p:cNvSpPr>
          <p:nvPr>
            <p:ph type="title"/>
          </p:nvPr>
        </p:nvSpPr>
        <p:spPr/>
        <p:txBody>
          <a:bodyPr>
            <a:normAutofit fontScale="90000"/>
          </a:bodyPr>
          <a:lstStyle/>
          <a:p>
            <a:r>
              <a:rPr lang="pt-PT" dirty="0"/>
              <a:t>Methodology and Error Assessment</a:t>
            </a:r>
            <a:endParaRPr lang="en-US" dirty="0"/>
          </a:p>
        </p:txBody>
      </p:sp>
      <p:sp>
        <p:nvSpPr>
          <p:cNvPr id="3" name="Footer Placeholder 2">
            <a:extLst>
              <a:ext uri="{FF2B5EF4-FFF2-40B4-BE49-F238E27FC236}">
                <a16:creationId xmlns:a16="http://schemas.microsoft.com/office/drawing/2014/main" id="{89AF7D00-3F51-D8A6-7B3E-110F4D962A32}"/>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5" name="Slide Number Placeholder 4">
            <a:extLst>
              <a:ext uri="{FF2B5EF4-FFF2-40B4-BE49-F238E27FC236}">
                <a16:creationId xmlns:a16="http://schemas.microsoft.com/office/drawing/2014/main" id="{46E0BA04-DC0D-B432-89DA-2EFD0BE452B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BE3CE145-2586-2BA1-63A5-8466CCC7A05B}"/>
              </a:ext>
            </a:extLst>
          </p:cNvPr>
          <p:cNvSpPr>
            <a:spLocks noGrp="1"/>
          </p:cNvSpPr>
          <p:nvPr>
            <p:ph type="body" sz="quarter" idx="12"/>
          </p:nvPr>
        </p:nvSpPr>
        <p:spPr>
          <a:xfrm>
            <a:off x="731520" y="2734056"/>
            <a:ext cx="10698480" cy="3118104"/>
          </a:xfrm>
        </p:spPr>
        <p:txBody>
          <a:bodyPr/>
          <a:lstStyle/>
          <a:p>
            <a:r>
              <a:rPr lang="en-US" dirty="0"/>
              <a:t>Base year: 2015 </a:t>
            </a:r>
            <a:r>
              <a:rPr lang="en-US" dirty="0">
                <a:sym typeface="Wingdings" panose="05000000000000000000" pitchFamily="2" charset="2"/>
              </a:rPr>
              <a:t></a:t>
            </a:r>
            <a:r>
              <a:rPr lang="en-US" dirty="0"/>
              <a:t> validation year: 2016</a:t>
            </a:r>
          </a:p>
          <a:p>
            <a:r>
              <a:rPr lang="en-US" dirty="0"/>
              <a:t>For each scenario, compute the relevant inverse using the 2015 structure</a:t>
            </a:r>
          </a:p>
          <a:p>
            <a:r>
              <a:rPr lang="en-US" dirty="0"/>
              <a:t>Use observed 2016 final-demand information consistent with the chosen closure</a:t>
            </a:r>
          </a:p>
          <a:p>
            <a:r>
              <a:rPr lang="en-US" dirty="0"/>
              <a:t>Compare predicted output with observed output at the sector and country level</a:t>
            </a:r>
          </a:p>
          <a:p>
            <a:endParaRPr lang="en-US" dirty="0"/>
          </a:p>
        </p:txBody>
      </p:sp>
      <p:sp>
        <p:nvSpPr>
          <p:cNvPr id="9" name="Rounded Rectangle 4">
            <a:extLst>
              <a:ext uri="{FF2B5EF4-FFF2-40B4-BE49-F238E27FC236}">
                <a16:creationId xmlns:a16="http://schemas.microsoft.com/office/drawing/2014/main" id="{8496FD33-3C7A-1152-47B2-FAE98B03A7FF}"/>
              </a:ext>
            </a:extLst>
          </p:cNvPr>
          <p:cNvSpPr/>
          <p:nvPr/>
        </p:nvSpPr>
        <p:spPr>
          <a:xfrm>
            <a:off x="722376" y="1408176"/>
            <a:ext cx="4572000" cy="960120"/>
          </a:xfrm>
          <a:prstGeom prst="roundRect">
            <a:avLst/>
          </a:prstGeom>
          <a:solidFill>
            <a:srgbClr val="F8FAFC"/>
          </a:solidFill>
          <a:ln w="15240">
            <a:solidFill>
              <a:srgbClr val="128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ounded Rectangle 5">
            <a:extLst>
              <a:ext uri="{FF2B5EF4-FFF2-40B4-BE49-F238E27FC236}">
                <a16:creationId xmlns:a16="http://schemas.microsoft.com/office/drawing/2014/main" id="{731EA76D-2E1C-4A7D-7162-F305FFA0F241}"/>
              </a:ext>
            </a:extLst>
          </p:cNvPr>
          <p:cNvSpPr/>
          <p:nvPr/>
        </p:nvSpPr>
        <p:spPr>
          <a:xfrm>
            <a:off x="740664" y="1426464"/>
            <a:ext cx="4535424" cy="329184"/>
          </a:xfrm>
          <a:prstGeom prst="roundRect">
            <a:avLst/>
          </a:prstGeom>
          <a:solidFill>
            <a:srgbClr val="128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a:extLst>
              <a:ext uri="{FF2B5EF4-FFF2-40B4-BE49-F238E27FC236}">
                <a16:creationId xmlns:a16="http://schemas.microsoft.com/office/drawing/2014/main" id="{04ADD964-BD6F-6078-52A1-33B3F0FFECCC}"/>
              </a:ext>
            </a:extLst>
          </p:cNvPr>
          <p:cNvSpPr txBox="1"/>
          <p:nvPr/>
        </p:nvSpPr>
        <p:spPr>
          <a:xfrm>
            <a:off x="795528" y="1463040"/>
            <a:ext cx="4425696" cy="219456"/>
          </a:xfrm>
          <a:prstGeom prst="rect">
            <a:avLst/>
          </a:prstGeom>
          <a:noFill/>
        </p:spPr>
        <p:txBody>
          <a:bodyPr wrap="none">
            <a:spAutoFit/>
          </a:bodyPr>
          <a:lstStyle/>
          <a:p>
            <a:r>
              <a:rPr sz="1600" b="1">
                <a:solidFill>
                  <a:srgbClr val="FFFFFF"/>
                </a:solidFill>
              </a:rPr>
              <a:t>Prediction</a:t>
            </a:r>
          </a:p>
        </p:txBody>
      </p:sp>
      <p:sp>
        <p:nvSpPr>
          <p:cNvPr id="12" name="TextBox 11">
            <a:extLst>
              <a:ext uri="{FF2B5EF4-FFF2-40B4-BE49-F238E27FC236}">
                <a16:creationId xmlns:a16="http://schemas.microsoft.com/office/drawing/2014/main" id="{ECCF36A7-8930-7448-6F26-595433DE4008}"/>
              </a:ext>
            </a:extLst>
          </p:cNvPr>
          <p:cNvSpPr txBox="1"/>
          <p:nvPr/>
        </p:nvSpPr>
        <p:spPr>
          <a:xfrm>
            <a:off x="859536" y="1847088"/>
            <a:ext cx="4297680" cy="393192"/>
          </a:xfrm>
          <a:prstGeom prst="rect">
            <a:avLst/>
          </a:prstGeom>
          <a:noFill/>
        </p:spPr>
        <p:txBody>
          <a:bodyPr wrap="none">
            <a:spAutoFit/>
          </a:bodyPr>
          <a:lstStyle/>
          <a:p>
            <a:pPr algn="ctr"/>
            <a:r>
              <a:rPr sz="2200" b="1" dirty="0">
                <a:solidFill>
                  <a:srgbClr val="142850"/>
                </a:solidFill>
              </a:rPr>
              <a:t>x̂2016 = L2015 · f2016</a:t>
            </a:r>
          </a:p>
        </p:txBody>
      </p:sp>
      <p:sp>
        <p:nvSpPr>
          <p:cNvPr id="16" name="TextBox 15">
            <a:extLst>
              <a:ext uri="{FF2B5EF4-FFF2-40B4-BE49-F238E27FC236}">
                <a16:creationId xmlns:a16="http://schemas.microsoft.com/office/drawing/2014/main" id="{60359D5E-792E-9D8F-1005-BB3003A2DC3B}"/>
              </a:ext>
            </a:extLst>
          </p:cNvPr>
          <p:cNvSpPr txBox="1"/>
          <p:nvPr/>
        </p:nvSpPr>
        <p:spPr>
          <a:xfrm>
            <a:off x="6592824" y="1874520"/>
            <a:ext cx="4297680" cy="393192"/>
          </a:xfrm>
          <a:prstGeom prst="rect">
            <a:avLst/>
          </a:prstGeom>
          <a:noFill/>
        </p:spPr>
        <p:txBody>
          <a:bodyPr wrap="none">
            <a:spAutoFit/>
          </a:bodyPr>
          <a:lstStyle/>
          <a:p>
            <a:pPr algn="ctr"/>
            <a:r>
              <a:rPr sz="2200" b="1">
                <a:solidFill>
                  <a:srgbClr val="142850"/>
                </a:solidFill>
              </a:rPr>
              <a:t>x̂2016  vs.  x2016</a:t>
            </a:r>
          </a:p>
        </p:txBody>
      </p:sp>
      <p:sp>
        <p:nvSpPr>
          <p:cNvPr id="22" name="Rounded Rectangle 17">
            <a:extLst>
              <a:ext uri="{FF2B5EF4-FFF2-40B4-BE49-F238E27FC236}">
                <a16:creationId xmlns:a16="http://schemas.microsoft.com/office/drawing/2014/main" id="{1628E2E5-C13A-E0DA-6CC0-3A7B5821AF12}"/>
              </a:ext>
            </a:extLst>
          </p:cNvPr>
          <p:cNvSpPr/>
          <p:nvPr/>
        </p:nvSpPr>
        <p:spPr>
          <a:xfrm>
            <a:off x="1170432" y="4924044"/>
            <a:ext cx="2606040" cy="777240"/>
          </a:xfrm>
          <a:prstGeom prst="roundRect">
            <a:avLst/>
          </a:prstGeom>
          <a:solidFill>
            <a:srgbClr val="F5F7FA"/>
          </a:solidFill>
          <a:ln w="15240">
            <a:solidFill>
              <a:srgbClr val="142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ounded Rectangle 18">
            <a:extLst>
              <a:ext uri="{FF2B5EF4-FFF2-40B4-BE49-F238E27FC236}">
                <a16:creationId xmlns:a16="http://schemas.microsoft.com/office/drawing/2014/main" id="{74A47F7F-36AC-11FA-07CF-13B9678FEA61}"/>
              </a:ext>
            </a:extLst>
          </p:cNvPr>
          <p:cNvSpPr/>
          <p:nvPr/>
        </p:nvSpPr>
        <p:spPr>
          <a:xfrm>
            <a:off x="1188720" y="4942332"/>
            <a:ext cx="2569464" cy="329184"/>
          </a:xfrm>
          <a:prstGeom prst="roundRect">
            <a:avLst/>
          </a:prstGeom>
          <a:solidFill>
            <a:srgbClr val="142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a:extLst>
              <a:ext uri="{FF2B5EF4-FFF2-40B4-BE49-F238E27FC236}">
                <a16:creationId xmlns:a16="http://schemas.microsoft.com/office/drawing/2014/main" id="{86DC74C0-7D5A-8F01-A2B7-F6A9EEF39E54}"/>
              </a:ext>
            </a:extLst>
          </p:cNvPr>
          <p:cNvSpPr txBox="1"/>
          <p:nvPr/>
        </p:nvSpPr>
        <p:spPr>
          <a:xfrm>
            <a:off x="1243584" y="4978908"/>
            <a:ext cx="2459736" cy="219456"/>
          </a:xfrm>
          <a:prstGeom prst="rect">
            <a:avLst/>
          </a:prstGeom>
          <a:noFill/>
        </p:spPr>
        <p:txBody>
          <a:bodyPr wrap="none">
            <a:spAutoFit/>
          </a:bodyPr>
          <a:lstStyle/>
          <a:p>
            <a:r>
              <a:rPr sz="1600" b="1">
                <a:solidFill>
                  <a:srgbClr val="FFFFFF"/>
                </a:solidFill>
              </a:rPr>
              <a:t>MAPE</a:t>
            </a:r>
          </a:p>
        </p:txBody>
      </p:sp>
      <p:sp>
        <p:nvSpPr>
          <p:cNvPr id="25" name="TextBox 24">
            <a:extLst>
              <a:ext uri="{FF2B5EF4-FFF2-40B4-BE49-F238E27FC236}">
                <a16:creationId xmlns:a16="http://schemas.microsoft.com/office/drawing/2014/main" id="{A05A0D32-51A4-F987-A674-1A1CE6B4C6C2}"/>
              </a:ext>
            </a:extLst>
          </p:cNvPr>
          <p:cNvSpPr txBox="1"/>
          <p:nvPr/>
        </p:nvSpPr>
        <p:spPr>
          <a:xfrm>
            <a:off x="1280160" y="5326380"/>
            <a:ext cx="2386584" cy="301752"/>
          </a:xfrm>
          <a:prstGeom prst="rect">
            <a:avLst/>
          </a:prstGeom>
          <a:noFill/>
        </p:spPr>
        <p:txBody>
          <a:bodyPr wrap="square">
            <a:spAutoFit/>
          </a:bodyPr>
          <a:lstStyle/>
          <a:p>
            <a:pPr>
              <a:spcAft>
                <a:spcPts val="300"/>
              </a:spcAft>
              <a:defRPr sz="1600">
                <a:solidFill>
                  <a:srgbClr val="374151"/>
                </a:solidFill>
              </a:defRPr>
            </a:pPr>
            <a:r>
              <a:t>Average sectoral error</a:t>
            </a:r>
          </a:p>
        </p:txBody>
      </p:sp>
      <p:sp>
        <p:nvSpPr>
          <p:cNvPr id="26" name="Rounded Rectangle 21">
            <a:extLst>
              <a:ext uri="{FF2B5EF4-FFF2-40B4-BE49-F238E27FC236}">
                <a16:creationId xmlns:a16="http://schemas.microsoft.com/office/drawing/2014/main" id="{5DE99AD1-AF2C-A748-F140-3FC99DA3F2ED}"/>
              </a:ext>
            </a:extLst>
          </p:cNvPr>
          <p:cNvSpPr/>
          <p:nvPr/>
        </p:nvSpPr>
        <p:spPr>
          <a:xfrm>
            <a:off x="8302752" y="4978908"/>
            <a:ext cx="2606040" cy="777240"/>
          </a:xfrm>
          <a:prstGeom prst="roundRect">
            <a:avLst/>
          </a:prstGeom>
          <a:solidFill>
            <a:srgbClr val="F5F7FA"/>
          </a:solidFill>
          <a:ln w="15240">
            <a:solidFill>
              <a:srgbClr val="128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ounded Rectangle 22">
            <a:extLst>
              <a:ext uri="{FF2B5EF4-FFF2-40B4-BE49-F238E27FC236}">
                <a16:creationId xmlns:a16="http://schemas.microsoft.com/office/drawing/2014/main" id="{92394A76-C5A4-8932-3600-C6AF42A315EA}"/>
              </a:ext>
            </a:extLst>
          </p:cNvPr>
          <p:cNvSpPr/>
          <p:nvPr/>
        </p:nvSpPr>
        <p:spPr>
          <a:xfrm>
            <a:off x="8321040" y="4997196"/>
            <a:ext cx="2569464" cy="329184"/>
          </a:xfrm>
          <a:prstGeom prst="roundRect">
            <a:avLst/>
          </a:prstGeom>
          <a:solidFill>
            <a:srgbClr val="128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a:extLst>
              <a:ext uri="{FF2B5EF4-FFF2-40B4-BE49-F238E27FC236}">
                <a16:creationId xmlns:a16="http://schemas.microsoft.com/office/drawing/2014/main" id="{C6ED30A1-2C84-D19F-EF28-97EB9F3B2381}"/>
              </a:ext>
            </a:extLst>
          </p:cNvPr>
          <p:cNvSpPr txBox="1"/>
          <p:nvPr/>
        </p:nvSpPr>
        <p:spPr>
          <a:xfrm>
            <a:off x="8375904" y="5033772"/>
            <a:ext cx="704039" cy="338554"/>
          </a:xfrm>
          <a:prstGeom prst="rect">
            <a:avLst/>
          </a:prstGeom>
          <a:noFill/>
        </p:spPr>
        <p:txBody>
          <a:bodyPr wrap="none">
            <a:spAutoFit/>
          </a:bodyPr>
          <a:lstStyle/>
          <a:p>
            <a:r>
              <a:rPr sz="1600" b="1" dirty="0">
                <a:solidFill>
                  <a:srgbClr val="FFFFFF"/>
                </a:solidFill>
              </a:rPr>
              <a:t>WAPE</a:t>
            </a:r>
          </a:p>
        </p:txBody>
      </p:sp>
      <p:sp>
        <p:nvSpPr>
          <p:cNvPr id="29" name="TextBox 28">
            <a:extLst>
              <a:ext uri="{FF2B5EF4-FFF2-40B4-BE49-F238E27FC236}">
                <a16:creationId xmlns:a16="http://schemas.microsoft.com/office/drawing/2014/main" id="{1136A177-795D-36B4-A876-86698D8B36C5}"/>
              </a:ext>
            </a:extLst>
          </p:cNvPr>
          <p:cNvSpPr txBox="1"/>
          <p:nvPr/>
        </p:nvSpPr>
        <p:spPr>
          <a:xfrm>
            <a:off x="8412480" y="5381244"/>
            <a:ext cx="2386584" cy="301752"/>
          </a:xfrm>
          <a:prstGeom prst="rect">
            <a:avLst/>
          </a:prstGeom>
          <a:noFill/>
        </p:spPr>
        <p:txBody>
          <a:bodyPr wrap="square">
            <a:spAutoFit/>
          </a:bodyPr>
          <a:lstStyle/>
          <a:p>
            <a:pPr>
              <a:spcAft>
                <a:spcPts val="300"/>
              </a:spcAft>
              <a:defRPr sz="1600">
                <a:solidFill>
                  <a:srgbClr val="374151"/>
                </a:solidFill>
              </a:defRPr>
            </a:pPr>
            <a:r>
              <a:t>Error weighted by size</a:t>
            </a:r>
          </a:p>
        </p:txBody>
      </p:sp>
    </p:spTree>
    <p:extLst>
      <p:ext uri="{BB962C8B-B14F-4D97-AF65-F5344CB8AC3E}">
        <p14:creationId xmlns:p14="http://schemas.microsoft.com/office/powerpoint/2010/main" val="172242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20A5-E83C-5CF4-213E-2C7C6D09663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D7631F-37E6-F6F4-76D4-0D76BF87DC6C}"/>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696BE52A-0349-4F7A-ED83-E7A2DF7B9FB8}"/>
              </a:ext>
            </a:extLst>
          </p:cNvPr>
          <p:cNvSpPr>
            <a:spLocks noGrp="1"/>
          </p:cNvSpPr>
          <p:nvPr>
            <p:ph type="sldNum" sz="quarter" idx="4"/>
          </p:nvPr>
        </p:nvSpPr>
        <p:spPr/>
        <p:txBody>
          <a:bodyPr/>
          <a:lstStyle/>
          <a:p>
            <a:fld id="{F2085B6F-5DD0-4AA7-A598-31079D007F56}" type="slidenum">
              <a:rPr lang="en-US" smtClean="0"/>
              <a:pPr/>
              <a:t>17</a:t>
            </a:fld>
            <a:endParaRPr lang="en-US"/>
          </a:p>
        </p:txBody>
      </p:sp>
      <p:sp>
        <p:nvSpPr>
          <p:cNvPr id="12" name="Title 11">
            <a:extLst>
              <a:ext uri="{FF2B5EF4-FFF2-40B4-BE49-F238E27FC236}">
                <a16:creationId xmlns:a16="http://schemas.microsoft.com/office/drawing/2014/main" id="{A0EAA135-F42B-134D-CADD-92071E85DB0F}"/>
              </a:ext>
            </a:extLst>
          </p:cNvPr>
          <p:cNvSpPr>
            <a:spLocks noGrp="1"/>
          </p:cNvSpPr>
          <p:nvPr>
            <p:ph type="title"/>
          </p:nvPr>
        </p:nvSpPr>
        <p:spPr>
          <a:xfrm>
            <a:off x="731520" y="0"/>
            <a:ext cx="7291824" cy="1437907"/>
          </a:xfrm>
        </p:spPr>
        <p:txBody>
          <a:bodyPr>
            <a:normAutofit/>
          </a:bodyPr>
          <a:lstStyle/>
          <a:p>
            <a:r>
              <a:rPr lang="en-US" sz="4000" dirty="0"/>
              <a:t>Results</a:t>
            </a:r>
          </a:p>
        </p:txBody>
      </p:sp>
      <p:sp>
        <p:nvSpPr>
          <p:cNvPr id="9" name="Text Placeholder 18">
            <a:extLst>
              <a:ext uri="{FF2B5EF4-FFF2-40B4-BE49-F238E27FC236}">
                <a16:creationId xmlns:a16="http://schemas.microsoft.com/office/drawing/2014/main" id="{F6ED9C4D-84AA-4BD4-C59B-FF8D2946685A}"/>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b="1" dirty="0"/>
              <a:t>Errors are larger: </a:t>
            </a:r>
          </a:p>
          <a:p>
            <a:pPr marL="365760">
              <a:spcAft>
                <a:spcPts val="1200"/>
              </a:spcAft>
            </a:pPr>
            <a:r>
              <a:rPr lang="en-US" dirty="0"/>
              <a:t>in the single-regional model than the multi-regional model.</a:t>
            </a:r>
          </a:p>
          <a:p>
            <a:pPr marL="365760">
              <a:spcAft>
                <a:spcPts val="1200"/>
              </a:spcAft>
            </a:pPr>
            <a:r>
              <a:rPr lang="en-US" dirty="0"/>
              <a:t>in the closed model than in the open model. </a:t>
            </a:r>
          </a:p>
          <a:p>
            <a:pPr marL="365760">
              <a:spcAft>
                <a:spcPts val="1200"/>
              </a:spcAft>
            </a:pPr>
            <a:r>
              <a:rPr lang="en-US" dirty="0"/>
              <a:t>In the close 3 when compared to close 1 and 2. </a:t>
            </a:r>
          </a:p>
          <a:p>
            <a:pPr>
              <a:spcAft>
                <a:spcPts val="1800"/>
              </a:spcAft>
            </a:pPr>
            <a:endParaRPr lang="en-US" b="1" dirty="0"/>
          </a:p>
          <a:p>
            <a:pPr>
              <a:spcAft>
                <a:spcPts val="1800"/>
              </a:spcAft>
            </a:pPr>
            <a:r>
              <a:rPr lang="en-US" b="1" dirty="0"/>
              <a:t>As MAPE is bigger than WAPE, this means that the errors are concentrated in smaller sectors than in large ones. </a:t>
            </a:r>
          </a:p>
        </p:txBody>
      </p:sp>
      <p:sp>
        <p:nvSpPr>
          <p:cNvPr id="8" name="AutoShape 4" descr="Average country errors: MAPE and weighted MAPE">
            <a:extLst>
              <a:ext uri="{FF2B5EF4-FFF2-40B4-BE49-F238E27FC236}">
                <a16:creationId xmlns:a16="http://schemas.microsoft.com/office/drawing/2014/main" id="{B9252976-B69D-92D8-C7F3-6208755E8B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3662F8B-FFA9-267C-8FAB-FF77F8D2B0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26" y="1853965"/>
            <a:ext cx="6880773" cy="4171037"/>
          </a:xfrm>
          <a:prstGeom prst="rect">
            <a:avLst/>
          </a:prstGeom>
        </p:spPr>
      </p:pic>
    </p:spTree>
    <p:extLst>
      <p:ext uri="{BB962C8B-B14F-4D97-AF65-F5344CB8AC3E}">
        <p14:creationId xmlns:p14="http://schemas.microsoft.com/office/powerpoint/2010/main" val="279163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430E1-04E8-14CD-F8E5-12A889FD1BE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AF36C5-CE61-FDAE-9757-6D5EBA1ED5ED}"/>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076A16A5-70E3-2013-A1DB-0E53E4333DB4}"/>
              </a:ext>
            </a:extLst>
          </p:cNvPr>
          <p:cNvSpPr>
            <a:spLocks noGrp="1"/>
          </p:cNvSpPr>
          <p:nvPr>
            <p:ph type="sldNum" sz="quarter" idx="4"/>
          </p:nvPr>
        </p:nvSpPr>
        <p:spPr/>
        <p:txBody>
          <a:bodyPr/>
          <a:lstStyle/>
          <a:p>
            <a:fld id="{F2085B6F-5DD0-4AA7-A598-31079D007F56}" type="slidenum">
              <a:rPr lang="en-US" smtClean="0"/>
              <a:pPr/>
              <a:t>18</a:t>
            </a:fld>
            <a:endParaRPr lang="en-US"/>
          </a:p>
        </p:txBody>
      </p:sp>
      <p:sp>
        <p:nvSpPr>
          <p:cNvPr id="12" name="Title 11">
            <a:extLst>
              <a:ext uri="{FF2B5EF4-FFF2-40B4-BE49-F238E27FC236}">
                <a16:creationId xmlns:a16="http://schemas.microsoft.com/office/drawing/2014/main" id="{F2D35499-B5BE-D336-0B52-D1455975CB74}"/>
              </a:ext>
            </a:extLst>
          </p:cNvPr>
          <p:cNvSpPr>
            <a:spLocks noGrp="1"/>
          </p:cNvSpPr>
          <p:nvPr>
            <p:ph type="title"/>
          </p:nvPr>
        </p:nvSpPr>
        <p:spPr>
          <a:xfrm>
            <a:off x="731520" y="0"/>
            <a:ext cx="7291824" cy="1437907"/>
          </a:xfrm>
        </p:spPr>
        <p:txBody>
          <a:bodyPr>
            <a:normAutofit/>
          </a:bodyPr>
          <a:lstStyle/>
          <a:p>
            <a:r>
              <a:rPr lang="en-US" sz="4000" dirty="0"/>
              <a:t>Results</a:t>
            </a:r>
          </a:p>
        </p:txBody>
      </p:sp>
      <p:sp>
        <p:nvSpPr>
          <p:cNvPr id="9" name="Text Placeholder 18">
            <a:extLst>
              <a:ext uri="{FF2B5EF4-FFF2-40B4-BE49-F238E27FC236}">
                <a16:creationId xmlns:a16="http://schemas.microsoft.com/office/drawing/2014/main" id="{827D6FCF-A592-E855-1F6B-EDD3959A93B8}"/>
              </a:ext>
            </a:extLst>
          </p:cNvPr>
          <p:cNvSpPr txBox="1">
            <a:spLocks/>
          </p:cNvSpPr>
          <p:nvPr/>
        </p:nvSpPr>
        <p:spPr>
          <a:xfrm>
            <a:off x="8686800" y="548640"/>
            <a:ext cx="3108960" cy="51567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b="1" dirty="0"/>
              <a:t>Errors are larger: </a:t>
            </a:r>
          </a:p>
          <a:p>
            <a:pPr marL="365760">
              <a:spcAft>
                <a:spcPts val="1200"/>
              </a:spcAft>
            </a:pPr>
            <a:r>
              <a:rPr lang="en-US" dirty="0"/>
              <a:t>in the single-regional model than the multi-regional model.</a:t>
            </a:r>
          </a:p>
          <a:p>
            <a:pPr marL="365760">
              <a:spcAft>
                <a:spcPts val="1200"/>
              </a:spcAft>
            </a:pPr>
            <a:endParaRPr lang="en-US" dirty="0"/>
          </a:p>
          <a:p>
            <a:pPr marL="365760">
              <a:spcAft>
                <a:spcPts val="1200"/>
              </a:spcAft>
            </a:pPr>
            <a:r>
              <a:rPr lang="en-US" dirty="0"/>
              <a:t>in the closed model than in the open model. </a:t>
            </a:r>
          </a:p>
          <a:p>
            <a:pPr marL="365760">
              <a:spcAft>
                <a:spcPts val="1200"/>
              </a:spcAft>
            </a:pPr>
            <a:endParaRPr lang="en-US" dirty="0"/>
          </a:p>
          <a:p>
            <a:pPr marL="365760">
              <a:spcAft>
                <a:spcPts val="1200"/>
              </a:spcAft>
            </a:pPr>
            <a:r>
              <a:rPr lang="en-US" dirty="0"/>
              <a:t>In the close 2 when compared to close 1 (besides China and other small EU economies).</a:t>
            </a:r>
          </a:p>
          <a:p>
            <a:pPr>
              <a:spcAft>
                <a:spcPts val="1800"/>
              </a:spcAft>
            </a:pPr>
            <a:endParaRPr lang="en-US" b="1" dirty="0"/>
          </a:p>
        </p:txBody>
      </p:sp>
      <p:sp>
        <p:nvSpPr>
          <p:cNvPr id="8" name="AutoShape 4" descr="Average country errors: MAPE and weighted MAPE">
            <a:extLst>
              <a:ext uri="{FF2B5EF4-FFF2-40B4-BE49-F238E27FC236}">
                <a16:creationId xmlns:a16="http://schemas.microsoft.com/office/drawing/2014/main" id="{D0437427-CF6D-3423-1914-0865094F1D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Selected countries: weighted MAPE by scenario (5 scenarios)">
            <a:extLst>
              <a:ext uri="{FF2B5EF4-FFF2-40B4-BE49-F238E27FC236}">
                <a16:creationId xmlns:a16="http://schemas.microsoft.com/office/drawing/2014/main" id="{01817A5B-D16D-C6A0-D580-EAB61968488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A789C432-E036-ECD5-5BC9-147375B9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175" y="1684564"/>
            <a:ext cx="7444072" cy="4215493"/>
          </a:xfrm>
          <a:prstGeom prst="rect">
            <a:avLst/>
          </a:prstGeom>
        </p:spPr>
      </p:pic>
    </p:spTree>
    <p:extLst>
      <p:ext uri="{BB962C8B-B14F-4D97-AF65-F5344CB8AC3E}">
        <p14:creationId xmlns:p14="http://schemas.microsoft.com/office/powerpoint/2010/main" val="375687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40FF-68DE-8E65-3AF4-50F7A794A69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B0202-5506-F4DB-5D06-596131B82F57}"/>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85F63EE0-1BC3-DE7D-9BF6-E5D73DB273BD}"/>
              </a:ext>
            </a:extLst>
          </p:cNvPr>
          <p:cNvSpPr>
            <a:spLocks noGrp="1"/>
          </p:cNvSpPr>
          <p:nvPr>
            <p:ph type="sldNum" sz="quarter" idx="4"/>
          </p:nvPr>
        </p:nvSpPr>
        <p:spPr/>
        <p:txBody>
          <a:bodyPr/>
          <a:lstStyle/>
          <a:p>
            <a:fld id="{F2085B6F-5DD0-4AA7-A598-31079D007F56}" type="slidenum">
              <a:rPr lang="en-US" smtClean="0"/>
              <a:pPr/>
              <a:t>19</a:t>
            </a:fld>
            <a:endParaRPr lang="en-US"/>
          </a:p>
        </p:txBody>
      </p:sp>
      <p:sp>
        <p:nvSpPr>
          <p:cNvPr id="12" name="Title 11">
            <a:extLst>
              <a:ext uri="{FF2B5EF4-FFF2-40B4-BE49-F238E27FC236}">
                <a16:creationId xmlns:a16="http://schemas.microsoft.com/office/drawing/2014/main" id="{81921274-83CA-02A2-E950-3BA9B0AA9E64}"/>
              </a:ext>
            </a:extLst>
          </p:cNvPr>
          <p:cNvSpPr>
            <a:spLocks noGrp="1"/>
          </p:cNvSpPr>
          <p:nvPr>
            <p:ph type="title"/>
          </p:nvPr>
        </p:nvSpPr>
        <p:spPr>
          <a:xfrm>
            <a:off x="731520" y="0"/>
            <a:ext cx="7291824" cy="1437907"/>
          </a:xfrm>
        </p:spPr>
        <p:txBody>
          <a:bodyPr>
            <a:normAutofit/>
          </a:bodyPr>
          <a:lstStyle/>
          <a:p>
            <a:r>
              <a:rPr lang="en-US" sz="4000" dirty="0"/>
              <a:t>Results</a:t>
            </a:r>
          </a:p>
        </p:txBody>
      </p:sp>
      <p:sp>
        <p:nvSpPr>
          <p:cNvPr id="9" name="Text Placeholder 18">
            <a:extLst>
              <a:ext uri="{FF2B5EF4-FFF2-40B4-BE49-F238E27FC236}">
                <a16:creationId xmlns:a16="http://schemas.microsoft.com/office/drawing/2014/main" id="{F0AE6EC5-C983-6291-D5EE-6C5E09077B93}"/>
              </a:ext>
            </a:extLst>
          </p:cNvPr>
          <p:cNvSpPr txBox="1">
            <a:spLocks/>
          </p:cNvSpPr>
          <p:nvPr/>
        </p:nvSpPr>
        <p:spPr>
          <a:xfrm>
            <a:off x="8686800" y="548640"/>
            <a:ext cx="3108960" cy="51567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b="1" dirty="0"/>
              <a:t>Errors are larger: </a:t>
            </a:r>
          </a:p>
          <a:p>
            <a:pPr marL="365760">
              <a:spcAft>
                <a:spcPts val="1200"/>
              </a:spcAft>
            </a:pPr>
            <a:r>
              <a:rPr lang="en-US" dirty="0"/>
              <a:t>in the single-regional model than the multi-regional model.</a:t>
            </a:r>
          </a:p>
          <a:p>
            <a:pPr marL="365760">
              <a:spcAft>
                <a:spcPts val="1200"/>
              </a:spcAft>
            </a:pPr>
            <a:endParaRPr lang="en-US" dirty="0"/>
          </a:p>
          <a:p>
            <a:pPr marL="365760">
              <a:spcAft>
                <a:spcPts val="1200"/>
              </a:spcAft>
            </a:pPr>
            <a:r>
              <a:rPr lang="en-US" dirty="0"/>
              <a:t>in the closed model than in the open model. </a:t>
            </a:r>
          </a:p>
          <a:p>
            <a:pPr marL="365760">
              <a:spcAft>
                <a:spcPts val="1200"/>
              </a:spcAft>
            </a:pPr>
            <a:endParaRPr lang="en-US" dirty="0"/>
          </a:p>
          <a:p>
            <a:pPr marL="365760">
              <a:spcAft>
                <a:spcPts val="1200"/>
              </a:spcAft>
            </a:pPr>
            <a:r>
              <a:rPr lang="en-US" dirty="0"/>
              <a:t>In the close 2 when compared to close 1 (besides China and other small EU economies).</a:t>
            </a:r>
          </a:p>
          <a:p>
            <a:pPr>
              <a:spcAft>
                <a:spcPts val="1800"/>
              </a:spcAft>
            </a:pPr>
            <a:endParaRPr lang="en-US" b="1" dirty="0"/>
          </a:p>
        </p:txBody>
      </p:sp>
      <p:sp>
        <p:nvSpPr>
          <p:cNvPr id="8" name="AutoShape 4" descr="Average country errors: MAPE and weighted MAPE">
            <a:extLst>
              <a:ext uri="{FF2B5EF4-FFF2-40B4-BE49-F238E27FC236}">
                <a16:creationId xmlns:a16="http://schemas.microsoft.com/office/drawing/2014/main" id="{CE7B1C5A-3611-20CC-3905-5F4196C1AA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Selected countries: weighted MAPE by scenario (5 scenarios)">
            <a:extLst>
              <a:ext uri="{FF2B5EF4-FFF2-40B4-BE49-F238E27FC236}">
                <a16:creationId xmlns:a16="http://schemas.microsoft.com/office/drawing/2014/main" id="{4EAF8257-B2EE-4F42-A5DE-D5880D5D963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0F70AF8-2319-750D-685C-031386862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7" y="1546860"/>
            <a:ext cx="7109603" cy="4626980"/>
          </a:xfrm>
          <a:prstGeom prst="rect">
            <a:avLst/>
          </a:prstGeom>
        </p:spPr>
      </p:pic>
    </p:spTree>
    <p:extLst>
      <p:ext uri="{BB962C8B-B14F-4D97-AF65-F5344CB8AC3E}">
        <p14:creationId xmlns:p14="http://schemas.microsoft.com/office/powerpoint/2010/main" val="103711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7D84-D189-B379-27F0-46E817B9DAA8}"/>
              </a:ext>
            </a:extLst>
          </p:cNvPr>
          <p:cNvSpPr>
            <a:spLocks noGrp="1"/>
          </p:cNvSpPr>
          <p:nvPr>
            <p:ph type="title"/>
          </p:nvPr>
        </p:nvSpPr>
        <p:spPr/>
        <p:txBody>
          <a:bodyPr>
            <a:normAutofit fontScale="90000"/>
          </a:bodyPr>
          <a:lstStyle/>
          <a:p>
            <a:r>
              <a:rPr lang="pt-PT" dirty="0"/>
              <a:t>P</a:t>
            </a:r>
            <a:r>
              <a:rPr lang="en-US" dirty="0" err="1"/>
              <a:t>resentation</a:t>
            </a:r>
            <a:r>
              <a:rPr lang="en-US" dirty="0"/>
              <a:t> Outline</a:t>
            </a:r>
          </a:p>
        </p:txBody>
      </p:sp>
      <p:sp>
        <p:nvSpPr>
          <p:cNvPr id="3" name="Footer Placeholder 2">
            <a:extLst>
              <a:ext uri="{FF2B5EF4-FFF2-40B4-BE49-F238E27FC236}">
                <a16:creationId xmlns:a16="http://schemas.microsoft.com/office/drawing/2014/main" id="{452276C1-681E-8323-89C9-B08262331747}"/>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4" name="Text Placeholder 3">
            <a:extLst>
              <a:ext uri="{FF2B5EF4-FFF2-40B4-BE49-F238E27FC236}">
                <a16:creationId xmlns:a16="http://schemas.microsoft.com/office/drawing/2014/main" id="{4A1933CB-FC8F-C29A-AED4-AC44BEAFD139}"/>
              </a:ext>
            </a:extLst>
          </p:cNvPr>
          <p:cNvSpPr>
            <a:spLocks noGrp="1"/>
          </p:cNvSpPr>
          <p:nvPr>
            <p:ph type="body" sz="quarter" idx="12"/>
          </p:nvPr>
        </p:nvSpPr>
        <p:spPr>
          <a:xfrm>
            <a:off x="731519" y="1554480"/>
            <a:ext cx="11127105" cy="4297680"/>
          </a:xfrm>
        </p:spPr>
        <p:txBody>
          <a:bodyPr>
            <a:normAutofit/>
          </a:bodyPr>
          <a:lstStyle/>
          <a:p>
            <a:pPr marL="457200" indent="-457200">
              <a:lnSpc>
                <a:spcPct val="200000"/>
              </a:lnSpc>
              <a:buAutoNum type="arabicPeriod"/>
            </a:pPr>
            <a:r>
              <a:rPr lang="en-US" sz="2000" b="1" dirty="0"/>
              <a:t>Why close an input–output model? </a:t>
            </a:r>
          </a:p>
          <a:p>
            <a:pPr marL="457200" indent="-457200">
              <a:lnSpc>
                <a:spcPct val="200000"/>
              </a:lnSpc>
              <a:buAutoNum type="arabicPeriod"/>
            </a:pPr>
            <a:r>
              <a:rPr lang="en-US" sz="2000" b="1" dirty="0"/>
              <a:t>Back to the basics. What changes when we close the model? </a:t>
            </a:r>
          </a:p>
          <a:p>
            <a:pPr marL="457200" indent="-457200">
              <a:lnSpc>
                <a:spcPct val="200000"/>
              </a:lnSpc>
              <a:buAutoNum type="arabicPeriod"/>
            </a:pPr>
            <a:r>
              <a:rPr lang="en-US" sz="2000" b="1" dirty="0"/>
              <a:t>Research question </a:t>
            </a:r>
          </a:p>
          <a:p>
            <a:pPr marL="457200" indent="-457200">
              <a:lnSpc>
                <a:spcPct val="200000"/>
              </a:lnSpc>
              <a:buAutoNum type="arabicPeriod"/>
            </a:pPr>
            <a:r>
              <a:rPr lang="en-US" sz="2000" b="1" dirty="0"/>
              <a:t>Alternative model specifications</a:t>
            </a:r>
          </a:p>
          <a:p>
            <a:pPr marL="457200" indent="-457200">
              <a:lnSpc>
                <a:spcPct val="200000"/>
              </a:lnSpc>
              <a:buAutoNum type="arabicPeriod"/>
            </a:pPr>
            <a:r>
              <a:rPr lang="en-US" sz="2000" b="1" dirty="0"/>
              <a:t>Results </a:t>
            </a:r>
          </a:p>
          <a:p>
            <a:pPr marL="457200" indent="-457200">
              <a:lnSpc>
                <a:spcPct val="200000"/>
              </a:lnSpc>
              <a:buAutoNum type="arabicPeriod"/>
            </a:pPr>
            <a:r>
              <a:rPr lang="en-US" sz="2000" b="1" dirty="0"/>
              <a:t>Interpretation and next steps</a:t>
            </a:r>
          </a:p>
        </p:txBody>
      </p:sp>
      <p:sp>
        <p:nvSpPr>
          <p:cNvPr id="5" name="Slide Number Placeholder 4">
            <a:extLst>
              <a:ext uri="{FF2B5EF4-FFF2-40B4-BE49-F238E27FC236}">
                <a16:creationId xmlns:a16="http://schemas.microsoft.com/office/drawing/2014/main" id="{1CB3C0C9-6A1D-F00D-BF2D-5D72DC7A52E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Tree>
    <p:extLst>
      <p:ext uri="{BB962C8B-B14F-4D97-AF65-F5344CB8AC3E}">
        <p14:creationId xmlns:p14="http://schemas.microsoft.com/office/powerpoint/2010/main" val="428036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B073-72B1-F40D-E3C4-E0FF06BC424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EAD835-6D95-4FBE-AC09-B51A021184A9}"/>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06EC946E-D244-8BBF-9A28-13AE85FEE134}"/>
              </a:ext>
            </a:extLst>
          </p:cNvPr>
          <p:cNvSpPr>
            <a:spLocks noGrp="1"/>
          </p:cNvSpPr>
          <p:nvPr>
            <p:ph type="sldNum" sz="quarter" idx="4"/>
          </p:nvPr>
        </p:nvSpPr>
        <p:spPr/>
        <p:txBody>
          <a:bodyPr/>
          <a:lstStyle/>
          <a:p>
            <a:fld id="{F2085B6F-5DD0-4AA7-A598-31079D007F56}" type="slidenum">
              <a:rPr lang="en-US" smtClean="0"/>
              <a:pPr/>
              <a:t>20</a:t>
            </a:fld>
            <a:endParaRPr lang="en-US"/>
          </a:p>
        </p:txBody>
      </p:sp>
      <p:sp>
        <p:nvSpPr>
          <p:cNvPr id="12" name="Title 11">
            <a:extLst>
              <a:ext uri="{FF2B5EF4-FFF2-40B4-BE49-F238E27FC236}">
                <a16:creationId xmlns:a16="http://schemas.microsoft.com/office/drawing/2014/main" id="{775FC747-16B3-F28F-73FD-82A627F8A647}"/>
              </a:ext>
            </a:extLst>
          </p:cNvPr>
          <p:cNvSpPr>
            <a:spLocks noGrp="1"/>
          </p:cNvSpPr>
          <p:nvPr>
            <p:ph type="title"/>
          </p:nvPr>
        </p:nvSpPr>
        <p:spPr>
          <a:xfrm>
            <a:off x="731520" y="0"/>
            <a:ext cx="7291824" cy="1437907"/>
          </a:xfrm>
        </p:spPr>
        <p:txBody>
          <a:bodyPr>
            <a:normAutofit/>
          </a:bodyPr>
          <a:lstStyle/>
          <a:p>
            <a:r>
              <a:rPr lang="en-US" sz="4000" dirty="0"/>
              <a:t>Results</a:t>
            </a:r>
          </a:p>
        </p:txBody>
      </p:sp>
      <p:sp>
        <p:nvSpPr>
          <p:cNvPr id="9" name="Text Placeholder 18">
            <a:extLst>
              <a:ext uri="{FF2B5EF4-FFF2-40B4-BE49-F238E27FC236}">
                <a16:creationId xmlns:a16="http://schemas.microsoft.com/office/drawing/2014/main" id="{C81FA897-B1FC-6693-DB8A-2EE772659C84}"/>
              </a:ext>
            </a:extLst>
          </p:cNvPr>
          <p:cNvSpPr txBox="1">
            <a:spLocks/>
          </p:cNvSpPr>
          <p:nvPr/>
        </p:nvSpPr>
        <p:spPr>
          <a:xfrm>
            <a:off x="8686800" y="548640"/>
            <a:ext cx="3108960" cy="51567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b="1" dirty="0"/>
              <a:t>Errors are larger: </a:t>
            </a:r>
          </a:p>
          <a:p>
            <a:pPr marL="365760">
              <a:spcAft>
                <a:spcPts val="1200"/>
              </a:spcAft>
            </a:pPr>
            <a:r>
              <a:rPr lang="en-US" dirty="0"/>
              <a:t>In the refined petroleum products, when closed. </a:t>
            </a:r>
          </a:p>
          <a:p>
            <a:pPr marL="365760">
              <a:spcAft>
                <a:spcPts val="1200"/>
              </a:spcAft>
            </a:pPr>
            <a:endParaRPr lang="en-US" dirty="0"/>
          </a:p>
          <a:p>
            <a:pPr marL="365760">
              <a:spcAft>
                <a:spcPts val="1200"/>
              </a:spcAft>
            </a:pPr>
            <a:r>
              <a:rPr lang="en-US" dirty="0"/>
              <a:t>in other transport equipment when closed to investment.</a:t>
            </a:r>
          </a:p>
          <a:p>
            <a:pPr marL="365760">
              <a:spcAft>
                <a:spcPts val="1200"/>
              </a:spcAft>
            </a:pPr>
            <a:endParaRPr lang="en-US" dirty="0"/>
          </a:p>
          <a:p>
            <a:pPr marL="365760">
              <a:spcAft>
                <a:spcPts val="1200"/>
              </a:spcAft>
            </a:pPr>
            <a:r>
              <a:rPr lang="en-US" dirty="0"/>
              <a:t>In most of resource related </a:t>
            </a:r>
            <a:r>
              <a:rPr lang="en-US" dirty="0" err="1"/>
              <a:t>sectores</a:t>
            </a:r>
            <a:r>
              <a:rPr lang="en-US" dirty="0"/>
              <a:t> if single-region. </a:t>
            </a:r>
          </a:p>
          <a:p>
            <a:pPr>
              <a:spcAft>
                <a:spcPts val="1800"/>
              </a:spcAft>
            </a:pPr>
            <a:endParaRPr lang="en-US" b="1" dirty="0"/>
          </a:p>
        </p:txBody>
      </p:sp>
      <p:sp>
        <p:nvSpPr>
          <p:cNvPr id="8" name="AutoShape 4" descr="Average country errors: MAPE and weighted MAPE">
            <a:extLst>
              <a:ext uri="{FF2B5EF4-FFF2-40B4-BE49-F238E27FC236}">
                <a16:creationId xmlns:a16="http://schemas.microsoft.com/office/drawing/2014/main" id="{FA1B3FE6-4C25-73C1-6E6F-5BE348545C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91A7A990-1541-1789-1472-21F836EC39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20" y="1687285"/>
            <a:ext cx="7628424" cy="4283193"/>
          </a:xfrm>
          <a:prstGeom prst="rect">
            <a:avLst/>
          </a:prstGeom>
        </p:spPr>
      </p:pic>
    </p:spTree>
    <p:extLst>
      <p:ext uri="{BB962C8B-B14F-4D97-AF65-F5344CB8AC3E}">
        <p14:creationId xmlns:p14="http://schemas.microsoft.com/office/powerpoint/2010/main" val="336182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2F4B8-A518-572A-0EDA-13B54FAB830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C9BABB-DCEB-E4FD-5057-64A74F52F4A2}"/>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756C38D0-DC10-9D97-EE10-30E815953DE0}"/>
              </a:ext>
            </a:extLst>
          </p:cNvPr>
          <p:cNvSpPr>
            <a:spLocks noGrp="1"/>
          </p:cNvSpPr>
          <p:nvPr>
            <p:ph type="sldNum" sz="quarter" idx="4"/>
          </p:nvPr>
        </p:nvSpPr>
        <p:spPr/>
        <p:txBody>
          <a:bodyPr/>
          <a:lstStyle/>
          <a:p>
            <a:fld id="{F2085B6F-5DD0-4AA7-A598-31079D007F56}" type="slidenum">
              <a:rPr lang="en-US" smtClean="0"/>
              <a:pPr/>
              <a:t>21</a:t>
            </a:fld>
            <a:endParaRPr lang="en-US"/>
          </a:p>
        </p:txBody>
      </p:sp>
      <p:sp>
        <p:nvSpPr>
          <p:cNvPr id="12" name="Title 11">
            <a:extLst>
              <a:ext uri="{FF2B5EF4-FFF2-40B4-BE49-F238E27FC236}">
                <a16:creationId xmlns:a16="http://schemas.microsoft.com/office/drawing/2014/main" id="{915B202D-E945-8C35-0A20-08BD8FC8F552}"/>
              </a:ext>
            </a:extLst>
          </p:cNvPr>
          <p:cNvSpPr>
            <a:spLocks noGrp="1"/>
          </p:cNvSpPr>
          <p:nvPr>
            <p:ph type="title"/>
          </p:nvPr>
        </p:nvSpPr>
        <p:spPr>
          <a:xfrm>
            <a:off x="731520" y="0"/>
            <a:ext cx="7291824" cy="1437907"/>
          </a:xfrm>
        </p:spPr>
        <p:txBody>
          <a:bodyPr>
            <a:normAutofit/>
          </a:bodyPr>
          <a:lstStyle/>
          <a:p>
            <a:r>
              <a:rPr lang="en-US" sz="4000" dirty="0"/>
              <a:t>Results</a:t>
            </a:r>
          </a:p>
        </p:txBody>
      </p:sp>
      <p:sp>
        <p:nvSpPr>
          <p:cNvPr id="9" name="Text Placeholder 18">
            <a:extLst>
              <a:ext uri="{FF2B5EF4-FFF2-40B4-BE49-F238E27FC236}">
                <a16:creationId xmlns:a16="http://schemas.microsoft.com/office/drawing/2014/main" id="{B0389203-C2B4-0359-6E52-14BCC88EB4D3}"/>
              </a:ext>
            </a:extLst>
          </p:cNvPr>
          <p:cNvSpPr txBox="1">
            <a:spLocks/>
          </p:cNvSpPr>
          <p:nvPr/>
        </p:nvSpPr>
        <p:spPr>
          <a:xfrm>
            <a:off x="8686800" y="548640"/>
            <a:ext cx="3108960" cy="5492931"/>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600"/>
              </a:spcAft>
              <a:buNone/>
            </a:pPr>
            <a:r>
              <a:rPr lang="en-US" b="1" dirty="0"/>
              <a:t>It is not an over- or underestimation problem: </a:t>
            </a:r>
          </a:p>
          <a:p>
            <a:pPr marL="365760">
              <a:spcAft>
                <a:spcPts val="1200"/>
              </a:spcAft>
            </a:pPr>
            <a:r>
              <a:rPr lang="en-US" dirty="0"/>
              <a:t>If applied accordingly, open models overestimate slightly more than closed models. </a:t>
            </a:r>
          </a:p>
          <a:p>
            <a:pPr marL="365760">
              <a:spcAft>
                <a:spcPts val="1200"/>
              </a:spcAft>
            </a:pPr>
            <a:r>
              <a:rPr lang="en-US" dirty="0"/>
              <a:t>However, the size of the error increases.</a:t>
            </a:r>
          </a:p>
          <a:p>
            <a:pPr marL="0" indent="0">
              <a:spcAft>
                <a:spcPts val="1200"/>
              </a:spcAft>
              <a:buNone/>
            </a:pPr>
            <a:endParaRPr lang="en-US" b="1" u="sng" dirty="0"/>
          </a:p>
          <a:p>
            <a:pPr marL="0" indent="0">
              <a:spcAft>
                <a:spcPts val="1200"/>
              </a:spcAft>
              <a:buNone/>
            </a:pPr>
            <a:r>
              <a:rPr lang="en-US" b="1" u="sng" dirty="0"/>
              <a:t>Reason</a:t>
            </a:r>
            <a:r>
              <a:rPr lang="en-US" b="1" dirty="0"/>
              <a:t> </a:t>
            </a:r>
          </a:p>
          <a:p>
            <a:pPr>
              <a:spcAft>
                <a:spcPts val="1200"/>
              </a:spcAft>
            </a:pPr>
            <a:r>
              <a:rPr lang="en-US" dirty="0"/>
              <a:t>Higher multiplier</a:t>
            </a:r>
          </a:p>
          <a:p>
            <a:pPr>
              <a:spcAft>
                <a:spcPts val="1200"/>
              </a:spcAft>
            </a:pPr>
            <a:r>
              <a:rPr lang="en-US" dirty="0"/>
              <a:t>Higher relative variance of ex </a:t>
            </a:r>
            <a:r>
              <a:rPr lang="en-US" dirty="0" err="1"/>
              <a:t>fd</a:t>
            </a:r>
            <a:r>
              <a:rPr lang="en-US" dirty="0"/>
              <a:t> ∆2016 compared ex </a:t>
            </a:r>
            <a:r>
              <a:rPr lang="en-US" dirty="0" err="1"/>
              <a:t>fd</a:t>
            </a:r>
            <a:r>
              <a:rPr lang="en-US" dirty="0"/>
              <a:t> ∆2015 </a:t>
            </a:r>
          </a:p>
        </p:txBody>
      </p:sp>
      <p:sp>
        <p:nvSpPr>
          <p:cNvPr id="8" name="AutoShape 4" descr="Average country errors: MAPE and weighted MAPE">
            <a:extLst>
              <a:ext uri="{FF2B5EF4-FFF2-40B4-BE49-F238E27FC236}">
                <a16:creationId xmlns:a16="http://schemas.microsoft.com/office/drawing/2014/main" id="{84F61ECE-A18B-B355-7602-C1CCE2BCAD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Count of countries where each scenario is the best fit">
            <a:extLst>
              <a:ext uri="{FF2B5EF4-FFF2-40B4-BE49-F238E27FC236}">
                <a16:creationId xmlns:a16="http://schemas.microsoft.com/office/drawing/2014/main" id="{A6418AE3-E57D-1CF1-F1F2-DBBA86AE3E7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Count of sectors where each scenario is the best fit">
            <a:extLst>
              <a:ext uri="{FF2B5EF4-FFF2-40B4-BE49-F238E27FC236}">
                <a16:creationId xmlns:a16="http://schemas.microsoft.com/office/drawing/2014/main" id="{8610D1DD-44FA-5C7E-2DBA-A9D47150F67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irectional bias / aggregate output deviation boxplot">
            <a:extLst>
              <a:ext uri="{FF2B5EF4-FFF2-40B4-BE49-F238E27FC236}">
                <a16:creationId xmlns:a16="http://schemas.microsoft.com/office/drawing/2014/main" id="{137D568F-A357-C065-8454-6F796269CEC8}"/>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754BCFF-D0B3-F259-62BB-EBECCE16F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 y="1557230"/>
            <a:ext cx="6873341" cy="4148111"/>
          </a:xfrm>
          <a:prstGeom prst="rect">
            <a:avLst/>
          </a:prstGeom>
        </p:spPr>
      </p:pic>
    </p:spTree>
    <p:extLst>
      <p:ext uri="{BB962C8B-B14F-4D97-AF65-F5344CB8AC3E}">
        <p14:creationId xmlns:p14="http://schemas.microsoft.com/office/powerpoint/2010/main" val="1915222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C3B4-3A71-FABE-FC83-0864AB5B9B8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32FE039-3099-F235-020D-0491D7B48B26}"/>
              </a:ext>
            </a:extLst>
          </p:cNvPr>
          <p:cNvSpPr>
            <a:spLocks noGrp="1"/>
          </p:cNvSpPr>
          <p:nvPr>
            <p:ph type="body" sz="quarter" idx="12"/>
          </p:nvPr>
        </p:nvSpPr>
        <p:spPr>
          <a:xfrm>
            <a:off x="731520" y="1609344"/>
            <a:ext cx="10881360" cy="4242816"/>
          </a:xfrm>
        </p:spPr>
        <p:txBody>
          <a:bodyPr>
            <a:normAutofit/>
          </a:bodyPr>
          <a:lstStyle/>
          <a:p>
            <a:r>
              <a:rPr lang="en-US" b="1" u="sng" dirty="0"/>
              <a:t>Framing the problem</a:t>
            </a:r>
            <a:r>
              <a:rPr lang="en-US" dirty="0"/>
              <a:t>: The “closing approach” needs to be reframed. It is not a matter of how you can close, but why you are closing it, in that way, given a certain shock?</a:t>
            </a:r>
          </a:p>
          <a:p>
            <a:endParaRPr lang="en-US" sz="1100" dirty="0"/>
          </a:p>
          <a:p>
            <a:r>
              <a:rPr lang="en-US" b="1" u="sng" dirty="0"/>
              <a:t>Is using closing for several FD components and having larger multipliers a problem?</a:t>
            </a:r>
            <a:r>
              <a:rPr lang="en-US" dirty="0"/>
              <a:t> Not mathematically, but in practice, </a:t>
            </a:r>
            <a:r>
              <a:rPr lang="en-US" b="1" u="sng" dirty="0"/>
              <a:t>yes</a:t>
            </a:r>
            <a:r>
              <a:rPr lang="en-US" dirty="0"/>
              <a:t>, for two main reasons:</a:t>
            </a:r>
          </a:p>
          <a:p>
            <a:r>
              <a:rPr lang="en-US" dirty="0"/>
              <a:t>	- Researchers/practitioners end up simulating shocks </a:t>
            </a:r>
            <a:r>
              <a:rPr lang="en-US" u="sng" dirty="0"/>
              <a:t>as exogenous </a:t>
            </a:r>
            <a:r>
              <a:rPr lang="en-US" dirty="0"/>
              <a:t>that should be applied as coefficient changes </a:t>
            </a:r>
            <a:r>
              <a:rPr lang="en-US" u="sng" dirty="0"/>
              <a:t>in the endogenous side</a:t>
            </a:r>
            <a:r>
              <a:rPr lang="en-US" dirty="0"/>
              <a:t>, therefore overestimating the impacts. </a:t>
            </a:r>
          </a:p>
          <a:p>
            <a:r>
              <a:rPr lang="en-US" dirty="0"/>
              <a:t>	- Higher relative variances in final demand produce larger errors. </a:t>
            </a:r>
          </a:p>
          <a:p>
            <a:endParaRPr lang="en-US" dirty="0"/>
          </a:p>
        </p:txBody>
      </p:sp>
      <p:sp>
        <p:nvSpPr>
          <p:cNvPr id="2" name="Title 1">
            <a:extLst>
              <a:ext uri="{FF2B5EF4-FFF2-40B4-BE49-F238E27FC236}">
                <a16:creationId xmlns:a16="http://schemas.microsoft.com/office/drawing/2014/main" id="{5C422C7A-8275-ECC6-1CAE-DFD5CFCABA33}"/>
              </a:ext>
            </a:extLst>
          </p:cNvPr>
          <p:cNvSpPr>
            <a:spLocks noGrp="1"/>
          </p:cNvSpPr>
          <p:nvPr>
            <p:ph type="title"/>
          </p:nvPr>
        </p:nvSpPr>
        <p:spPr/>
        <p:txBody>
          <a:bodyPr>
            <a:normAutofit fontScale="90000"/>
          </a:bodyPr>
          <a:lstStyle/>
          <a:p>
            <a:r>
              <a:rPr lang="pt-PT" dirty="0"/>
              <a:t>Discussion/Conclusions</a:t>
            </a:r>
            <a:endParaRPr lang="en-US" dirty="0"/>
          </a:p>
        </p:txBody>
      </p:sp>
      <p:sp>
        <p:nvSpPr>
          <p:cNvPr id="3" name="Footer Placeholder 2">
            <a:extLst>
              <a:ext uri="{FF2B5EF4-FFF2-40B4-BE49-F238E27FC236}">
                <a16:creationId xmlns:a16="http://schemas.microsoft.com/office/drawing/2014/main" id="{3AE0B10C-79B4-B593-38EA-539487E10CC2}"/>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5" name="Slide Number Placeholder 4">
            <a:extLst>
              <a:ext uri="{FF2B5EF4-FFF2-40B4-BE49-F238E27FC236}">
                <a16:creationId xmlns:a16="http://schemas.microsoft.com/office/drawing/2014/main" id="{EDC9E486-5266-A1C5-D532-AA855CA5C16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Tree>
    <p:extLst>
      <p:ext uri="{BB962C8B-B14F-4D97-AF65-F5344CB8AC3E}">
        <p14:creationId xmlns:p14="http://schemas.microsoft.com/office/powerpoint/2010/main" val="36034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4B4C1-2D91-E99B-E436-4EC17207B00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EDDEC52-5C3F-B638-848E-71E5CF036C98}"/>
              </a:ext>
            </a:extLst>
          </p:cNvPr>
          <p:cNvSpPr>
            <a:spLocks noGrp="1"/>
          </p:cNvSpPr>
          <p:nvPr>
            <p:ph type="body" sz="quarter" idx="12"/>
          </p:nvPr>
        </p:nvSpPr>
        <p:spPr>
          <a:xfrm>
            <a:off x="731520" y="1609344"/>
            <a:ext cx="10881360" cy="4242816"/>
          </a:xfrm>
        </p:spPr>
        <p:txBody>
          <a:bodyPr>
            <a:normAutofit lnSpcReduction="10000"/>
          </a:bodyPr>
          <a:lstStyle/>
          <a:p>
            <a:r>
              <a:rPr lang="en-US" b="1" u="sng" dirty="0"/>
              <a:t>Nuances are important</a:t>
            </a:r>
            <a:r>
              <a:rPr lang="en-US" dirty="0"/>
              <a:t>: When closing to final demand components, the values in the row also matter </a:t>
            </a:r>
            <a:r>
              <a:rPr lang="en-US" dirty="0">
                <a:sym typeface="Wingdings" panose="05000000000000000000" pitchFamily="2" charset="2"/>
              </a:rPr>
              <a:t> Problem with taxes. </a:t>
            </a:r>
          </a:p>
          <a:p>
            <a:endParaRPr lang="en-US" dirty="0">
              <a:sym typeface="Wingdings" panose="05000000000000000000" pitchFamily="2" charset="2"/>
            </a:endParaRPr>
          </a:p>
          <a:p>
            <a:r>
              <a:rPr lang="en-US" dirty="0">
                <a:sym typeface="Wingdings" panose="05000000000000000000" pitchFamily="2" charset="2"/>
              </a:rPr>
              <a:t>There are flows between final demand components that also have to be accounted in the closing process. </a:t>
            </a:r>
          </a:p>
          <a:p>
            <a:r>
              <a:rPr lang="en-US" dirty="0">
                <a:sym typeface="Wingdings" panose="05000000000000000000" pitchFamily="2" charset="2"/>
              </a:rPr>
              <a:t>	- Taxes on consumption</a:t>
            </a:r>
          </a:p>
          <a:p>
            <a:r>
              <a:rPr lang="en-US" dirty="0">
                <a:sym typeface="Wingdings" panose="05000000000000000000" pitchFamily="2" charset="2"/>
              </a:rPr>
              <a:t>	- Migration remittances.</a:t>
            </a:r>
            <a:endParaRPr lang="en-US" dirty="0"/>
          </a:p>
          <a:p>
            <a:endParaRPr lang="en-US" sz="1100" dirty="0"/>
          </a:p>
          <a:p>
            <a:r>
              <a:rPr lang="en-US" dirty="0"/>
              <a:t>As </a:t>
            </a:r>
            <a:r>
              <a:rPr lang="en-US" u="sng" dirty="0" err="1"/>
              <a:t>Emonts</a:t>
            </a:r>
            <a:r>
              <a:rPr lang="en-US" u="sng" dirty="0"/>
              <a:t>-Holley, Ross &amp; Swales (2021) </a:t>
            </a:r>
            <a:r>
              <a:rPr lang="en-US" dirty="0"/>
              <a:t>showed , there are several ways to “close” a single column, and the multipliers are sensitive to it. We will test different ways in future work</a:t>
            </a:r>
          </a:p>
        </p:txBody>
      </p:sp>
      <p:sp>
        <p:nvSpPr>
          <p:cNvPr id="2" name="Title 1">
            <a:extLst>
              <a:ext uri="{FF2B5EF4-FFF2-40B4-BE49-F238E27FC236}">
                <a16:creationId xmlns:a16="http://schemas.microsoft.com/office/drawing/2014/main" id="{52EE41EB-7F01-B7FC-B283-8622BBFDC988}"/>
              </a:ext>
            </a:extLst>
          </p:cNvPr>
          <p:cNvSpPr>
            <a:spLocks noGrp="1"/>
          </p:cNvSpPr>
          <p:nvPr>
            <p:ph type="title"/>
          </p:nvPr>
        </p:nvSpPr>
        <p:spPr/>
        <p:txBody>
          <a:bodyPr>
            <a:normAutofit fontScale="90000"/>
          </a:bodyPr>
          <a:lstStyle/>
          <a:p>
            <a:r>
              <a:rPr lang="pt-PT" dirty="0"/>
              <a:t>Future work</a:t>
            </a:r>
            <a:endParaRPr lang="en-US" dirty="0"/>
          </a:p>
        </p:txBody>
      </p:sp>
      <p:sp>
        <p:nvSpPr>
          <p:cNvPr id="3" name="Footer Placeholder 2">
            <a:extLst>
              <a:ext uri="{FF2B5EF4-FFF2-40B4-BE49-F238E27FC236}">
                <a16:creationId xmlns:a16="http://schemas.microsoft.com/office/drawing/2014/main" id="{AC9C3604-A405-596A-A0B5-4C880FE89D48}"/>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5" name="Slide Number Placeholder 4">
            <a:extLst>
              <a:ext uri="{FF2B5EF4-FFF2-40B4-BE49-F238E27FC236}">
                <a16:creationId xmlns:a16="http://schemas.microsoft.com/office/drawing/2014/main" id="{1821E828-D87E-5505-DA66-13FB596FC90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Tree>
    <p:extLst>
      <p:ext uri="{BB962C8B-B14F-4D97-AF65-F5344CB8AC3E}">
        <p14:creationId xmlns:p14="http://schemas.microsoft.com/office/powerpoint/2010/main" val="2047235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7D941-6FB6-8EF9-F4AA-FEDA53821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219C8-7555-864E-5176-B29891AA7AB1}"/>
              </a:ext>
            </a:extLst>
          </p:cNvPr>
          <p:cNvSpPr>
            <a:spLocks noGrp="1"/>
          </p:cNvSpPr>
          <p:nvPr>
            <p:ph type="title"/>
          </p:nvPr>
        </p:nvSpPr>
        <p:spPr>
          <a:xfrm>
            <a:off x="2186940" y="3345726"/>
            <a:ext cx="8950569" cy="822960"/>
          </a:xfrm>
        </p:spPr>
        <p:txBody>
          <a:bodyPr>
            <a:normAutofit/>
          </a:bodyPr>
          <a:lstStyle/>
          <a:p>
            <a:r>
              <a:rPr lang="en-US"/>
              <a:t>Thank you</a:t>
            </a:r>
            <a:endParaRPr lang="en-US" dirty="0"/>
          </a:p>
        </p:txBody>
      </p:sp>
    </p:spTree>
    <p:extLst>
      <p:ext uri="{BB962C8B-B14F-4D97-AF65-F5344CB8AC3E}">
        <p14:creationId xmlns:p14="http://schemas.microsoft.com/office/powerpoint/2010/main" val="153071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C596C-1100-BCFE-B9B5-152603586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297DF-7E5F-0277-80EE-9D350305B33C}"/>
              </a:ext>
            </a:extLst>
          </p:cNvPr>
          <p:cNvSpPr>
            <a:spLocks noGrp="1"/>
          </p:cNvSpPr>
          <p:nvPr>
            <p:ph type="title"/>
          </p:nvPr>
        </p:nvSpPr>
        <p:spPr/>
        <p:txBody>
          <a:bodyPr>
            <a:normAutofit fontScale="90000"/>
          </a:bodyPr>
          <a:lstStyle/>
          <a:p>
            <a:r>
              <a:rPr lang="en-US" dirty="0"/>
              <a:t>Why close an input–output model? </a:t>
            </a:r>
          </a:p>
        </p:txBody>
      </p:sp>
      <p:sp>
        <p:nvSpPr>
          <p:cNvPr id="3" name="Footer Placeholder 2">
            <a:extLst>
              <a:ext uri="{FF2B5EF4-FFF2-40B4-BE49-F238E27FC236}">
                <a16:creationId xmlns:a16="http://schemas.microsoft.com/office/drawing/2014/main" id="{4A70B4F7-35C2-C1D5-8ED4-A9BBCD44C84E}"/>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4" name="Text Placeholder 3">
            <a:extLst>
              <a:ext uri="{FF2B5EF4-FFF2-40B4-BE49-F238E27FC236}">
                <a16:creationId xmlns:a16="http://schemas.microsoft.com/office/drawing/2014/main" id="{D77E10A5-40EB-479E-4B8C-10291C7BCF67}"/>
              </a:ext>
            </a:extLst>
          </p:cNvPr>
          <p:cNvSpPr>
            <a:spLocks noGrp="1"/>
          </p:cNvSpPr>
          <p:nvPr>
            <p:ph type="body" sz="quarter" idx="12"/>
          </p:nvPr>
        </p:nvSpPr>
        <p:spPr>
          <a:xfrm>
            <a:off x="731519" y="1554480"/>
            <a:ext cx="11127105" cy="4297680"/>
          </a:xfrm>
        </p:spPr>
        <p:txBody>
          <a:bodyPr>
            <a:normAutofit/>
          </a:bodyPr>
          <a:lstStyle/>
          <a:p>
            <a:pPr marL="342900" indent="-342900">
              <a:lnSpc>
                <a:spcPct val="150000"/>
              </a:lnSpc>
              <a:buFont typeface="Arial" panose="020B0604020202020204" pitchFamily="34" charset="0"/>
              <a:buChar char="•"/>
            </a:pPr>
            <a:r>
              <a:rPr lang="pt-PT" sz="1800" b="1" i="1" u="sng" dirty="0"/>
              <a:t>Because it makes sense</a:t>
            </a:r>
            <a:r>
              <a:rPr lang="pt-PT" sz="1800" b="1" dirty="0"/>
              <a:t>: </a:t>
            </a:r>
            <a:r>
              <a:rPr lang="en-US" sz="1800" dirty="0"/>
              <a:t>induced effects represent a possible economic mechanism through which production generates income, income is distributed, and part of that income returns as demand at national, state, or local level.</a:t>
            </a:r>
          </a:p>
          <a:p>
            <a:pPr marL="342900" indent="-342900">
              <a:lnSpc>
                <a:spcPct val="150000"/>
              </a:lnSpc>
              <a:buFont typeface="Arial" panose="020B0604020202020204" pitchFamily="34" charset="0"/>
              <a:buChar char="•"/>
            </a:pPr>
            <a:r>
              <a:rPr lang="pt-PT" sz="1800" b="1" i="1" u="sng" dirty="0"/>
              <a:t>But in practice</a:t>
            </a:r>
            <a:r>
              <a:rPr lang="pt-PT" sz="1800" b="1" dirty="0"/>
              <a:t>: </a:t>
            </a:r>
            <a:r>
              <a:rPr lang="pt-PT" sz="1800" dirty="0"/>
              <a:t>closing the model is usually treated has a pure technicality that has no impact in the results, </a:t>
            </a:r>
            <a:r>
              <a:rPr lang="en-US" sz="1800" dirty="0"/>
              <a:t>with limited discussion of the assumptions needed to make the feedback plausible.</a:t>
            </a:r>
          </a:p>
          <a:p>
            <a:pPr>
              <a:lnSpc>
                <a:spcPct val="150000"/>
              </a:lnSpc>
            </a:pPr>
            <a:endParaRPr lang="pt-PT" sz="2000" b="1" dirty="0"/>
          </a:p>
          <a:p>
            <a:pPr marL="342900" indent="-342900">
              <a:lnSpc>
                <a:spcPct val="150000"/>
              </a:lnSpc>
              <a:buFont typeface="Arial" panose="020B0604020202020204" pitchFamily="34" charset="0"/>
              <a:buChar char="•"/>
            </a:pPr>
            <a:endParaRPr lang="en-US" sz="2000" b="1" dirty="0"/>
          </a:p>
        </p:txBody>
      </p:sp>
      <p:sp>
        <p:nvSpPr>
          <p:cNvPr id="5" name="Slide Number Placeholder 4">
            <a:extLst>
              <a:ext uri="{FF2B5EF4-FFF2-40B4-BE49-F238E27FC236}">
                <a16:creationId xmlns:a16="http://schemas.microsoft.com/office/drawing/2014/main" id="{1EC7FFF4-365C-CE8E-16B7-AD6DBF16F64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graphicFrame>
        <p:nvGraphicFramePr>
          <p:cNvPr id="6" name="Diagram 5">
            <a:extLst>
              <a:ext uri="{FF2B5EF4-FFF2-40B4-BE49-F238E27FC236}">
                <a16:creationId xmlns:a16="http://schemas.microsoft.com/office/drawing/2014/main" id="{420B85BF-9A3D-D229-C3A5-AF6B34786888}"/>
              </a:ext>
            </a:extLst>
          </p:cNvPr>
          <p:cNvGraphicFramePr/>
          <p:nvPr>
            <p:extLst>
              <p:ext uri="{D42A27DB-BD31-4B8C-83A1-F6EECF244321}">
                <p14:modId xmlns:p14="http://schemas.microsoft.com/office/powerpoint/2010/main" val="1690257777"/>
              </p:ext>
            </p:extLst>
          </p:nvPr>
        </p:nvGraphicFramePr>
        <p:xfrm>
          <a:off x="853441" y="4059937"/>
          <a:ext cx="10607041" cy="603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608E542C-F236-9E93-6AEA-B77AAB43DF15}"/>
              </a:ext>
            </a:extLst>
          </p:cNvPr>
          <p:cNvGraphicFramePr/>
          <p:nvPr>
            <p:extLst>
              <p:ext uri="{D42A27DB-BD31-4B8C-83A1-F6EECF244321}">
                <p14:modId xmlns:p14="http://schemas.microsoft.com/office/powerpoint/2010/main" val="1942045293"/>
              </p:ext>
            </p:extLst>
          </p:nvPr>
        </p:nvGraphicFramePr>
        <p:xfrm>
          <a:off x="853440" y="4773168"/>
          <a:ext cx="10607041" cy="6035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BA3D88C4-B277-1610-3E08-B3AF3AAC2DA3}"/>
              </a:ext>
            </a:extLst>
          </p:cNvPr>
          <p:cNvGraphicFramePr/>
          <p:nvPr>
            <p:extLst>
              <p:ext uri="{D42A27DB-BD31-4B8C-83A1-F6EECF244321}">
                <p14:modId xmlns:p14="http://schemas.microsoft.com/office/powerpoint/2010/main" val="476695988"/>
              </p:ext>
            </p:extLst>
          </p:nvPr>
        </p:nvGraphicFramePr>
        <p:xfrm>
          <a:off x="853440" y="5486399"/>
          <a:ext cx="10607041" cy="6035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20634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E8C50-2A29-1612-2501-FE430DD04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7A730-7AAF-A3C8-0806-0529B9D2D301}"/>
              </a:ext>
            </a:extLst>
          </p:cNvPr>
          <p:cNvSpPr>
            <a:spLocks noGrp="1"/>
          </p:cNvSpPr>
          <p:nvPr>
            <p:ph type="title"/>
          </p:nvPr>
        </p:nvSpPr>
        <p:spPr/>
        <p:txBody>
          <a:bodyPr>
            <a:normAutofit fontScale="90000"/>
          </a:bodyPr>
          <a:lstStyle/>
          <a:p>
            <a:r>
              <a:rPr lang="pt-PT" dirty="0"/>
              <a:t>Back to the basics – Literature review</a:t>
            </a:r>
            <a:endParaRPr lang="en-US" dirty="0"/>
          </a:p>
        </p:txBody>
      </p:sp>
      <p:sp>
        <p:nvSpPr>
          <p:cNvPr id="3" name="Footer Placeholder 2">
            <a:extLst>
              <a:ext uri="{FF2B5EF4-FFF2-40B4-BE49-F238E27FC236}">
                <a16:creationId xmlns:a16="http://schemas.microsoft.com/office/drawing/2014/main" id="{81FB8CE8-A0FA-867A-FCC4-8B0D2D7B1248}"/>
              </a:ext>
            </a:extLst>
          </p:cNvPr>
          <p:cNvSpPr>
            <a:spLocks noGrp="1"/>
          </p:cNvSpPr>
          <p:nvPr>
            <p:ph type="ftr" sz="quarter" idx="11"/>
          </p:nvPr>
        </p:nvSpPr>
        <p:spPr>
          <a:xfrm>
            <a:off x="7893101" y="6356350"/>
            <a:ext cx="29882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rPr>
              <a:t>COOPER CENTER | PUBLIC SERVICE</a:t>
            </a:r>
          </a:p>
        </p:txBody>
      </p:sp>
      <p:sp>
        <p:nvSpPr>
          <p:cNvPr id="4" name="Text Placeholder 3">
            <a:extLst>
              <a:ext uri="{FF2B5EF4-FFF2-40B4-BE49-F238E27FC236}">
                <a16:creationId xmlns:a16="http://schemas.microsoft.com/office/drawing/2014/main" id="{48CD3833-8476-2A98-30DF-0D9C656AD006}"/>
              </a:ext>
            </a:extLst>
          </p:cNvPr>
          <p:cNvSpPr>
            <a:spLocks noGrp="1"/>
          </p:cNvSpPr>
          <p:nvPr>
            <p:ph type="body" sz="quarter" idx="12"/>
          </p:nvPr>
        </p:nvSpPr>
        <p:spPr>
          <a:xfrm>
            <a:off x="493777" y="1554480"/>
            <a:ext cx="11364848" cy="3282696"/>
          </a:xfrm>
        </p:spPr>
        <p:txBody>
          <a:bodyPr>
            <a:normAutofit fontScale="85000" lnSpcReduction="20000"/>
          </a:bodyPr>
          <a:lstStyle/>
          <a:p>
            <a:pPr marL="342900" indent="-342900">
              <a:lnSpc>
                <a:spcPct val="150000"/>
              </a:lnSpc>
              <a:buFont typeface="Arial" panose="020B0604020202020204" pitchFamily="34" charset="0"/>
              <a:buChar char="•"/>
            </a:pPr>
            <a:r>
              <a:rPr lang="pt-PT" sz="1800" b="1" i="1" u="sng" dirty="0"/>
              <a:t>Myernik (1965): </a:t>
            </a:r>
            <a:r>
              <a:rPr lang="pt-PT" sz="1800" dirty="0"/>
              <a:t>A study developed for Boulder, Colorado offers a theoretical discussion on Type I and Type II multipliers. </a:t>
            </a:r>
          </a:p>
          <a:p>
            <a:pPr marL="342900" indent="-342900">
              <a:lnSpc>
                <a:spcPct val="150000"/>
              </a:lnSpc>
              <a:buFont typeface="Arial" panose="020B0604020202020204" pitchFamily="34" charset="0"/>
              <a:buChar char="•"/>
            </a:pPr>
            <a:r>
              <a:rPr lang="pt-PT" sz="1800" b="1" i="1" u="sng" dirty="0"/>
              <a:t>Miyazawa (1976)</a:t>
            </a:r>
            <a:r>
              <a:rPr lang="pt-PT" sz="1800" b="1" dirty="0"/>
              <a:t>: </a:t>
            </a:r>
            <a:r>
              <a:rPr lang="en-US" sz="1800" dirty="0"/>
              <a:t>Formalizes income-distribution feedbacks inside IO systems and shows how household-income loops alter multiplier propagation</a:t>
            </a:r>
          </a:p>
          <a:p>
            <a:pPr marL="342900" indent="-342900">
              <a:lnSpc>
                <a:spcPct val="150000"/>
              </a:lnSpc>
              <a:buFont typeface="Arial" panose="020B0604020202020204" pitchFamily="34" charset="0"/>
              <a:buChar char="•"/>
            </a:pPr>
            <a:r>
              <a:rPr lang="en-US" sz="1800" b="1" i="1" u="sng" dirty="0"/>
              <a:t>Pyatt &amp; Round (1985)</a:t>
            </a:r>
            <a:r>
              <a:rPr lang="en-US" sz="1800" dirty="0"/>
              <a:t>: Embed closure in a SAM framework, broadening induced effects to institutional accounts and fixed-price multipliers.</a:t>
            </a:r>
          </a:p>
          <a:p>
            <a:pPr marL="342900" indent="-342900">
              <a:lnSpc>
                <a:spcPct val="150000"/>
              </a:lnSpc>
              <a:buFont typeface="Arial" panose="020B0604020202020204" pitchFamily="34" charset="0"/>
              <a:buChar char="•"/>
            </a:pPr>
            <a:r>
              <a:rPr lang="en-US" sz="1800" b="1" i="1" u="sng" dirty="0"/>
              <a:t>Miller &amp; Blair (3ed., 2022)</a:t>
            </a:r>
            <a:r>
              <a:rPr lang="en-US" sz="1800" dirty="0"/>
              <a:t>: Provide the standard reference on open/closed models and remind us that IO models are comparative-static, not forecasting models.</a:t>
            </a:r>
          </a:p>
          <a:p>
            <a:pPr marL="342900" indent="-342900">
              <a:lnSpc>
                <a:spcPct val="150000"/>
              </a:lnSpc>
              <a:buFont typeface="Arial" panose="020B0604020202020204" pitchFamily="34" charset="0"/>
              <a:buChar char="•"/>
            </a:pPr>
            <a:r>
              <a:rPr lang="en-US" sz="1800" b="1" i="1" u="sng" dirty="0" err="1"/>
              <a:t>Emonts</a:t>
            </a:r>
            <a:r>
              <a:rPr lang="en-US" sz="1800" b="1" i="1" u="sng" dirty="0"/>
              <a:t>-Holley, Ross &amp; Swales (2021)</a:t>
            </a:r>
            <a:r>
              <a:rPr lang="en-US" sz="1800" dirty="0"/>
              <a:t>: Show that different closure methods produce materially different Type II multipliers; method choice matters.</a:t>
            </a:r>
          </a:p>
          <a:p>
            <a:pPr marL="342900" indent="-342900">
              <a:lnSpc>
                <a:spcPct val="150000"/>
              </a:lnSpc>
              <a:buFont typeface="Arial" panose="020B0604020202020204" pitchFamily="34" charset="0"/>
              <a:buChar char="•"/>
            </a:pPr>
            <a:endParaRPr lang="en-US" sz="1800" dirty="0"/>
          </a:p>
          <a:p>
            <a:pPr>
              <a:lnSpc>
                <a:spcPct val="150000"/>
              </a:lnSpc>
            </a:pPr>
            <a:endParaRPr lang="pt-PT" sz="2000" b="1" dirty="0"/>
          </a:p>
          <a:p>
            <a:pPr marL="342900" indent="-342900">
              <a:lnSpc>
                <a:spcPct val="150000"/>
              </a:lnSpc>
              <a:buFont typeface="Arial" panose="020B0604020202020204" pitchFamily="34" charset="0"/>
              <a:buChar char="•"/>
            </a:pPr>
            <a:endParaRPr lang="en-US" sz="2000" b="1" dirty="0"/>
          </a:p>
        </p:txBody>
      </p:sp>
      <p:sp>
        <p:nvSpPr>
          <p:cNvPr id="5" name="Slide Number Placeholder 4">
            <a:extLst>
              <a:ext uri="{FF2B5EF4-FFF2-40B4-BE49-F238E27FC236}">
                <a16:creationId xmlns:a16="http://schemas.microsoft.com/office/drawing/2014/main" id="{985B1F56-73E4-8C76-3ED7-914F9A09158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085B6F-5DD0-4AA7-A598-31079D007F56}" type="slidenum">
              <a:rPr kumimoji="0" lang="en-US" sz="1100" b="0" i="0" u="none" strike="noStrike" kern="1200" cap="none" spc="0" normalizeH="0" baseline="0" noProof="0" smtClean="0">
                <a:ln>
                  <a:noFill/>
                </a:ln>
                <a:solidFill>
                  <a:srgbClr val="F1F1EF"/>
                </a:solidFill>
                <a:effectLst/>
                <a:uLnTx/>
                <a:uFillTx/>
                <a:latin typeface="ITC Franklin Gothic Std Bk Cd" panose="020B0506030503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1F1EF"/>
              </a:solidFill>
              <a:effectLst/>
              <a:uLnTx/>
              <a:uFillTx/>
              <a:latin typeface="ITC Franklin Gothic Std Bk Cd" panose="020B0506030503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F6D671E8-2D9D-9439-5E34-1EFC110292D6}"/>
              </a:ext>
            </a:extLst>
          </p:cNvPr>
          <p:cNvSpPr txBox="1"/>
          <p:nvPr/>
        </p:nvSpPr>
        <p:spPr>
          <a:xfrm>
            <a:off x="767489" y="5017768"/>
            <a:ext cx="10657022" cy="92333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nchor="ctr">
            <a:spAutoFit/>
          </a:bodyPr>
          <a:lstStyle/>
          <a:p>
            <a:pPr algn="ctr"/>
            <a:r>
              <a:rPr lang="en-US" dirty="0"/>
              <a:t>Most studies compare multiplier size. </a:t>
            </a:r>
          </a:p>
          <a:p>
            <a:pPr algn="ctr"/>
            <a:endParaRPr lang="en-US" dirty="0"/>
          </a:p>
          <a:p>
            <a:pPr algn="ctr"/>
            <a:r>
              <a:rPr lang="en-US" dirty="0"/>
              <a:t>Here, we statistically assess which method best reproduces observed changes in output.</a:t>
            </a:r>
          </a:p>
        </p:txBody>
      </p:sp>
    </p:spTree>
    <p:extLst>
      <p:ext uri="{BB962C8B-B14F-4D97-AF65-F5344CB8AC3E}">
        <p14:creationId xmlns:p14="http://schemas.microsoft.com/office/powerpoint/2010/main" val="22037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230ED-F558-1EBE-1DFC-5C118EE11AB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283906-2160-847D-C61C-48448CAC13CB}"/>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F0699333-A112-AF29-0710-BC00D158B109}"/>
              </a:ext>
            </a:extLst>
          </p:cNvPr>
          <p:cNvSpPr>
            <a:spLocks noGrp="1"/>
          </p:cNvSpPr>
          <p:nvPr>
            <p:ph type="sldNum" sz="quarter" idx="4"/>
          </p:nvPr>
        </p:nvSpPr>
        <p:spPr/>
        <p:txBody>
          <a:bodyPr/>
          <a:lstStyle/>
          <a:p>
            <a:fld id="{F2085B6F-5DD0-4AA7-A598-31079D007F56}" type="slidenum">
              <a:rPr lang="en-US" smtClean="0"/>
              <a:pPr/>
              <a:t>5</a:t>
            </a:fld>
            <a:endParaRPr lang="en-US"/>
          </a:p>
        </p:txBody>
      </p:sp>
      <p:sp>
        <p:nvSpPr>
          <p:cNvPr id="12" name="Title 11">
            <a:extLst>
              <a:ext uri="{FF2B5EF4-FFF2-40B4-BE49-F238E27FC236}">
                <a16:creationId xmlns:a16="http://schemas.microsoft.com/office/drawing/2014/main" id="{C2E9F260-C397-1049-5433-9DDEE3E05D81}"/>
              </a:ext>
            </a:extLst>
          </p:cNvPr>
          <p:cNvSpPr>
            <a:spLocks noGrp="1"/>
          </p:cNvSpPr>
          <p:nvPr>
            <p:ph type="title"/>
          </p:nvPr>
        </p:nvSpPr>
        <p:spPr>
          <a:xfrm>
            <a:off x="731520" y="210312"/>
            <a:ext cx="7291824" cy="1227595"/>
          </a:xfrm>
        </p:spPr>
        <p:txBody>
          <a:bodyPr>
            <a:normAutofit/>
          </a:bodyPr>
          <a:lstStyle/>
          <a:p>
            <a:r>
              <a:rPr lang="en-US" sz="4000" dirty="0"/>
              <a:t>Back to the basics</a:t>
            </a:r>
          </a:p>
        </p:txBody>
      </p:sp>
      <p:sp>
        <p:nvSpPr>
          <p:cNvPr id="9" name="Text Placeholder 18">
            <a:extLst>
              <a:ext uri="{FF2B5EF4-FFF2-40B4-BE49-F238E27FC236}">
                <a16:creationId xmlns:a16="http://schemas.microsoft.com/office/drawing/2014/main" id="{517D007C-B809-C179-E68F-B6E8D466E4B0}"/>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sz="1800" dirty="0"/>
              <a:t>A national firm starts using local resins instead of glue in paint production.</a:t>
            </a:r>
          </a:p>
          <a:p>
            <a:pPr>
              <a:spcAft>
                <a:spcPts val="3600"/>
              </a:spcAft>
            </a:pPr>
            <a:r>
              <a:rPr lang="en-US" sz="1800" dirty="0"/>
              <a:t>Firms in country B buy products produced in country A.</a:t>
            </a:r>
          </a:p>
          <a:p>
            <a:pPr>
              <a:spcAft>
                <a:spcPts val="3600"/>
              </a:spcAft>
            </a:pPr>
            <a:r>
              <a:rPr lang="en-US" sz="1800" dirty="0"/>
              <a:t>Households in country A consume more agricultural products.</a:t>
            </a:r>
          </a:p>
          <a:p>
            <a:pPr>
              <a:spcAft>
                <a:spcPts val="3600"/>
              </a:spcAft>
            </a:pPr>
            <a:r>
              <a:rPr lang="en-US" sz="1800" dirty="0"/>
              <a:t>Country A shifts investment from software to road construction.</a:t>
            </a:r>
          </a:p>
          <a:p>
            <a:pPr>
              <a:spcAft>
                <a:spcPts val="3600"/>
              </a:spcAft>
            </a:pPr>
            <a:r>
              <a:rPr lang="en-US" sz="1800" dirty="0"/>
              <a:t>Government in country A decides to spend more on software.</a:t>
            </a:r>
          </a:p>
        </p:txBody>
      </p:sp>
      <p:graphicFrame>
        <p:nvGraphicFramePr>
          <p:cNvPr id="8" name="Table 7">
            <a:extLst>
              <a:ext uri="{FF2B5EF4-FFF2-40B4-BE49-F238E27FC236}">
                <a16:creationId xmlns:a16="http://schemas.microsoft.com/office/drawing/2014/main" id="{86BAA468-F847-8C38-9248-DE49B5ED0BAD}"/>
              </a:ext>
            </a:extLst>
          </p:cNvPr>
          <p:cNvGraphicFramePr>
            <a:graphicFrameLocks noGrp="1"/>
          </p:cNvGraphicFramePr>
          <p:nvPr>
            <p:extLst>
              <p:ext uri="{D42A27DB-BD31-4B8C-83A1-F6EECF244321}">
                <p14:modId xmlns:p14="http://schemas.microsoft.com/office/powerpoint/2010/main" val="2933386388"/>
              </p:ext>
            </p:extLst>
          </p:nvPr>
        </p:nvGraphicFramePr>
        <p:xfrm>
          <a:off x="329184" y="2088916"/>
          <a:ext cx="7598668" cy="3855720"/>
        </p:xfrm>
        <a:graphic>
          <a:graphicData uri="http://schemas.openxmlformats.org/drawingml/2006/table">
            <a:tbl>
              <a:tblPr firstRow="1" bandRow="1">
                <a:tableStyleId>{5940675A-B579-460E-94D1-54222C63F5DA}</a:tableStyleId>
              </a:tblPr>
              <a:tblGrid>
                <a:gridCol w="690788">
                  <a:extLst>
                    <a:ext uri="{9D8B030D-6E8A-4147-A177-3AD203B41FA5}">
                      <a16:colId xmlns:a16="http://schemas.microsoft.com/office/drawing/2014/main" val="3286228100"/>
                    </a:ext>
                  </a:extLst>
                </a:gridCol>
                <a:gridCol w="690788">
                  <a:extLst>
                    <a:ext uri="{9D8B030D-6E8A-4147-A177-3AD203B41FA5}">
                      <a16:colId xmlns:a16="http://schemas.microsoft.com/office/drawing/2014/main" val="1712359085"/>
                    </a:ext>
                  </a:extLst>
                </a:gridCol>
                <a:gridCol w="690788">
                  <a:extLst>
                    <a:ext uri="{9D8B030D-6E8A-4147-A177-3AD203B41FA5}">
                      <a16:colId xmlns:a16="http://schemas.microsoft.com/office/drawing/2014/main" val="693023992"/>
                    </a:ext>
                  </a:extLst>
                </a:gridCol>
                <a:gridCol w="690788">
                  <a:extLst>
                    <a:ext uri="{9D8B030D-6E8A-4147-A177-3AD203B41FA5}">
                      <a16:colId xmlns:a16="http://schemas.microsoft.com/office/drawing/2014/main" val="3715847070"/>
                    </a:ext>
                  </a:extLst>
                </a:gridCol>
                <a:gridCol w="690788">
                  <a:extLst>
                    <a:ext uri="{9D8B030D-6E8A-4147-A177-3AD203B41FA5}">
                      <a16:colId xmlns:a16="http://schemas.microsoft.com/office/drawing/2014/main" val="246454911"/>
                    </a:ext>
                  </a:extLst>
                </a:gridCol>
                <a:gridCol w="690788">
                  <a:extLst>
                    <a:ext uri="{9D8B030D-6E8A-4147-A177-3AD203B41FA5}">
                      <a16:colId xmlns:a16="http://schemas.microsoft.com/office/drawing/2014/main" val="2629715490"/>
                    </a:ext>
                  </a:extLst>
                </a:gridCol>
                <a:gridCol w="690788">
                  <a:extLst>
                    <a:ext uri="{9D8B030D-6E8A-4147-A177-3AD203B41FA5}">
                      <a16:colId xmlns:a16="http://schemas.microsoft.com/office/drawing/2014/main" val="1185457404"/>
                    </a:ext>
                  </a:extLst>
                </a:gridCol>
                <a:gridCol w="690788">
                  <a:extLst>
                    <a:ext uri="{9D8B030D-6E8A-4147-A177-3AD203B41FA5}">
                      <a16:colId xmlns:a16="http://schemas.microsoft.com/office/drawing/2014/main" val="293796711"/>
                    </a:ext>
                  </a:extLst>
                </a:gridCol>
                <a:gridCol w="690788">
                  <a:extLst>
                    <a:ext uri="{9D8B030D-6E8A-4147-A177-3AD203B41FA5}">
                      <a16:colId xmlns:a16="http://schemas.microsoft.com/office/drawing/2014/main" val="503972137"/>
                    </a:ext>
                  </a:extLst>
                </a:gridCol>
                <a:gridCol w="690788">
                  <a:extLst>
                    <a:ext uri="{9D8B030D-6E8A-4147-A177-3AD203B41FA5}">
                      <a16:colId xmlns:a16="http://schemas.microsoft.com/office/drawing/2014/main" val="1467109974"/>
                    </a:ext>
                  </a:extLst>
                </a:gridCol>
                <a:gridCol w="690788">
                  <a:extLst>
                    <a:ext uri="{9D8B030D-6E8A-4147-A177-3AD203B41FA5}">
                      <a16:colId xmlns:a16="http://schemas.microsoft.com/office/drawing/2014/main" val="268036875"/>
                    </a:ext>
                  </a:extLst>
                </a:gridCol>
              </a:tblGrid>
              <a:tr h="370840">
                <a:tc rowSpan="3" gridSpan="2">
                  <a:txBody>
                    <a:bodyPr/>
                    <a:lstStyle/>
                    <a:p>
                      <a:endParaRPr lang="en-US" sz="1400" dirty="0"/>
                    </a:p>
                  </a:txBody>
                  <a:tcPr>
                    <a:lnTlToBr w="12700" cap="flat" cmpd="sng" algn="ctr">
                      <a:solidFill>
                        <a:schemeClr val="tx1"/>
                      </a:solidFill>
                      <a:prstDash val="solid"/>
                      <a:round/>
                      <a:headEnd type="none" w="med" len="med"/>
                      <a:tailEnd type="none" w="med" len="med"/>
                    </a:lnTlToBr>
                  </a:tcPr>
                </a:tc>
                <a:tc rowSpan="3" hMerge="1">
                  <a:txBody>
                    <a:bodyPr/>
                    <a:lstStyle/>
                    <a:p>
                      <a:endParaRPr lang="en-US" dirty="0"/>
                    </a:p>
                  </a:txBody>
                  <a:tcPr/>
                </a:tc>
                <a:tc gridSpan="9">
                  <a:txBody>
                    <a:bodyPr/>
                    <a:lstStyle/>
                    <a:p>
                      <a:pPr algn="ctr"/>
                      <a:r>
                        <a:rPr lang="en-US" sz="1400" dirty="0"/>
                        <a:t>Country 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55474050"/>
                  </a:ext>
                </a:extLst>
              </a:tr>
              <a:tr h="370840">
                <a:tc gridSpan="2" vMerge="1">
                  <a:txBody>
                    <a:bodyPr/>
                    <a:lstStyle/>
                    <a:p>
                      <a:endParaRPr lang="en-US" dirty="0"/>
                    </a:p>
                  </a:txBody>
                  <a:tcPr/>
                </a:tc>
                <a:tc hMerge="1" vMerge="1">
                  <a:txBody>
                    <a:bodyPr/>
                    <a:lstStyle/>
                    <a:p>
                      <a:endParaRPr lang="en-US"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gridSpan="5">
                  <a:txBody>
                    <a:bodyPr/>
                    <a:lstStyle/>
                    <a:p>
                      <a:r>
                        <a:rPr lang="en-US" sz="1400" dirty="0"/>
                        <a:t>Final Demand</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sz="1400" dirty="0"/>
                        <a:t>Total</a:t>
                      </a:r>
                    </a:p>
                  </a:txBody>
                  <a:tcPr/>
                </a:tc>
                <a:extLst>
                  <a:ext uri="{0D108BD9-81ED-4DB2-BD59-A6C34878D82A}">
                    <a16:rowId xmlns:a16="http://schemas.microsoft.com/office/drawing/2014/main" val="1550027365"/>
                  </a:ext>
                </a:extLst>
              </a:tr>
              <a:tr h="370840">
                <a:tc gridSpan="2" vMerge="1">
                  <a:txBody>
                    <a:bodyPr/>
                    <a:lstStyle/>
                    <a:p>
                      <a:endParaRPr lang="en-US"/>
                    </a:p>
                  </a:txBody>
                  <a:tcPr/>
                </a:tc>
                <a:tc hMerge="1" vMerge="1">
                  <a:txBody>
                    <a:bodyPr/>
                    <a:lstStyle/>
                    <a:p>
                      <a:endParaRPr lang="en-US"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a:txBody>
                    <a:bodyPr/>
                    <a:lstStyle/>
                    <a:p>
                      <a:r>
                        <a:rPr lang="en-US" sz="1400" dirty="0"/>
                        <a:t>HH</a:t>
                      </a:r>
                    </a:p>
                  </a:txBody>
                  <a:tcPr/>
                </a:tc>
                <a:tc>
                  <a:txBody>
                    <a:bodyPr/>
                    <a:lstStyle/>
                    <a:p>
                      <a:r>
                        <a:rPr lang="pt-PT" sz="1400" dirty="0"/>
                        <a:t>Inv.</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Gov.</a:t>
                      </a:r>
                    </a:p>
                    <a:p>
                      <a:endParaRPr lang="en-US" sz="1400" dirty="0"/>
                    </a:p>
                  </a:txBody>
                  <a:tcPr/>
                </a:tc>
                <a:tc>
                  <a:txBody>
                    <a:bodyPr/>
                    <a:lstStyle/>
                    <a:p>
                      <a:r>
                        <a:rPr lang="en-US" sz="1400" dirty="0"/>
                        <a:t>Exp.</a:t>
                      </a:r>
                    </a:p>
                  </a:txBody>
                  <a:tcPr/>
                </a:tc>
                <a:tc>
                  <a:txBody>
                    <a:bodyPr/>
                    <a:lstStyle/>
                    <a:p>
                      <a:r>
                        <a:rPr lang="en-US" sz="1400" dirty="0"/>
                        <a:t>Other FD</a:t>
                      </a:r>
                    </a:p>
                  </a:txBody>
                  <a:tcPr/>
                </a:tc>
                <a:tc vMerge="1">
                  <a:txBody>
                    <a:bodyPr/>
                    <a:lstStyle/>
                    <a:p>
                      <a:endParaRPr dirty="0"/>
                    </a:p>
                  </a:txBody>
                  <a:tcPr/>
                </a:tc>
                <a:extLst>
                  <a:ext uri="{0D108BD9-81ED-4DB2-BD59-A6C34878D82A}">
                    <a16:rowId xmlns:a16="http://schemas.microsoft.com/office/drawing/2014/main" val="1492448366"/>
                  </a:ext>
                </a:extLst>
              </a:tr>
              <a:tr h="370840">
                <a:tc rowSpan="7">
                  <a:txBody>
                    <a:bodyPr/>
                    <a:lstStyle/>
                    <a:p>
                      <a:r>
                        <a:rPr lang="en-US" sz="1000" dirty="0"/>
                        <a:t>Country A</a:t>
                      </a:r>
                    </a:p>
                  </a:txBody>
                  <a:tcPr anchor="ctr"/>
                </a:tc>
                <a:tc>
                  <a:txBody>
                    <a:bodyPr/>
                    <a:lstStyle/>
                    <a:p>
                      <a:r>
                        <a:rPr lang="en-US" sz="1400" dirty="0"/>
                        <a:t>01</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30190321"/>
                  </a:ext>
                </a:extLst>
              </a:tr>
              <a:tr h="370840">
                <a:tc vMerge="1">
                  <a:txBody>
                    <a:bodyPr/>
                    <a:lstStyle/>
                    <a:p>
                      <a:endParaRPr lang="en-US" dirty="0"/>
                    </a:p>
                  </a:txBody>
                  <a:tcPr/>
                </a:tc>
                <a:tc>
                  <a:txBody>
                    <a:bodyPr/>
                    <a:lstStyle/>
                    <a:p>
                      <a:r>
                        <a:rPr lang="en-US" sz="1400" dirty="0"/>
                        <a:t>02</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01163657"/>
                  </a:ext>
                </a:extLst>
              </a:tr>
              <a:tr h="370840">
                <a:tc vMerge="1">
                  <a:txBody>
                    <a:bodyPr/>
                    <a:lstStyle/>
                    <a:p>
                      <a:endParaRPr lang="en-US" dirty="0"/>
                    </a:p>
                  </a:txBody>
                  <a:tcPr/>
                </a:tc>
                <a:tc>
                  <a:txBody>
                    <a:bodyPr/>
                    <a:lstStyle/>
                    <a:p>
                      <a:r>
                        <a:rPr lang="en-US" sz="1400" dirty="0"/>
                        <a:t>03</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26286566"/>
                  </a:ext>
                </a:extLst>
              </a:tr>
              <a:tr h="370840">
                <a:tc vMerge="1">
                  <a:txBody>
                    <a:bodyPr/>
                    <a:lstStyle/>
                    <a:p>
                      <a:endParaRPr lang="en-US" dirty="0"/>
                    </a:p>
                  </a:txBody>
                  <a:tcPr/>
                </a:tc>
                <a:tc>
                  <a:txBody>
                    <a:bodyPr/>
                    <a:lstStyle/>
                    <a:p>
                      <a:r>
                        <a:rPr lang="en-US" sz="1400" dirty="0"/>
                        <a:t>Wages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95352734"/>
                  </a:ext>
                </a:extLst>
              </a:tr>
              <a:tr h="370840">
                <a:tc vMerge="1">
                  <a:txBody>
                    <a:bodyPr/>
                    <a:lstStyle/>
                    <a:p>
                      <a:endParaRPr lang="en-US" dirty="0"/>
                    </a:p>
                  </a:txBody>
                  <a:tcPr/>
                </a:tc>
                <a:tc>
                  <a:txBody>
                    <a:bodyPr/>
                    <a:lstStyle/>
                    <a:p>
                      <a:r>
                        <a:rPr lang="en-US" sz="1400" dirty="0"/>
                        <a:t>Profits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2692729"/>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Taxes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29618944"/>
                  </a:ext>
                </a:extLst>
              </a:tr>
              <a:tr h="370840">
                <a:tc vMerge="1">
                  <a:txBody>
                    <a:bodyPr/>
                    <a:lstStyle/>
                    <a:p>
                      <a:endParaRPr lang="en-US" dirty="0"/>
                    </a:p>
                  </a:txBody>
                  <a:tcPr/>
                </a:tc>
                <a:tc>
                  <a:txBody>
                    <a:bodyPr/>
                    <a:lstStyle/>
                    <a:p>
                      <a:r>
                        <a:rPr lang="en-US" sz="1400" dirty="0"/>
                        <a:t>Total</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08718731"/>
                  </a:ext>
                </a:extLst>
              </a:tr>
            </a:tbl>
          </a:graphicData>
        </a:graphic>
      </p:graphicFrame>
    </p:spTree>
    <p:extLst>
      <p:ext uri="{BB962C8B-B14F-4D97-AF65-F5344CB8AC3E}">
        <p14:creationId xmlns:p14="http://schemas.microsoft.com/office/powerpoint/2010/main" val="106789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F0A56-6ABF-2F57-4A75-F260F5271472}"/>
            </a:ext>
          </a:extLst>
        </p:cNvPr>
        <p:cNvGrpSpPr/>
        <p:nvPr/>
      </p:nvGrpSpPr>
      <p:grpSpPr>
        <a:xfrm>
          <a:off x="0" y="0"/>
          <a:ext cx="0" cy="0"/>
          <a:chOff x="0" y="0"/>
          <a:chExt cx="0" cy="0"/>
        </a:xfrm>
      </p:grpSpPr>
      <p:sp>
        <p:nvSpPr>
          <p:cNvPr id="11" name="Text Placeholder 18">
            <a:extLst>
              <a:ext uri="{FF2B5EF4-FFF2-40B4-BE49-F238E27FC236}">
                <a16:creationId xmlns:a16="http://schemas.microsoft.com/office/drawing/2014/main" id="{6A81B9DF-2E50-7AC2-04EA-36EF5CE651A0}"/>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sz="1800" dirty="0"/>
              <a:t>A national firm starts using local resins instead of glue in paint production.</a:t>
            </a:r>
          </a:p>
          <a:p>
            <a:pPr>
              <a:spcAft>
                <a:spcPts val="3600"/>
              </a:spcAft>
            </a:pPr>
            <a:r>
              <a:rPr lang="en-US" sz="1800" dirty="0"/>
              <a:t>Firms in country B buy products produced in country A.</a:t>
            </a:r>
          </a:p>
          <a:p>
            <a:pPr>
              <a:spcAft>
                <a:spcPts val="3600"/>
              </a:spcAft>
            </a:pPr>
            <a:r>
              <a:rPr lang="en-US" sz="1800" dirty="0"/>
              <a:t>Households in country A consume more agricultural products.</a:t>
            </a:r>
          </a:p>
          <a:p>
            <a:pPr>
              <a:spcAft>
                <a:spcPts val="3600"/>
              </a:spcAft>
            </a:pPr>
            <a:r>
              <a:rPr lang="en-US" sz="1800" dirty="0"/>
              <a:t>Country A shifts investment from software to road construction.</a:t>
            </a:r>
          </a:p>
          <a:p>
            <a:pPr>
              <a:spcAft>
                <a:spcPts val="3600"/>
              </a:spcAft>
            </a:pPr>
            <a:r>
              <a:rPr lang="en-US" sz="1800" dirty="0"/>
              <a:t>Government in country A decides to spend more on software.</a:t>
            </a:r>
          </a:p>
        </p:txBody>
      </p:sp>
      <p:sp>
        <p:nvSpPr>
          <p:cNvPr id="3" name="Footer Placeholder 2">
            <a:extLst>
              <a:ext uri="{FF2B5EF4-FFF2-40B4-BE49-F238E27FC236}">
                <a16:creationId xmlns:a16="http://schemas.microsoft.com/office/drawing/2014/main" id="{38FF87A0-A186-58A5-3A49-7FA8BF94A8F3}"/>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BAD70132-B9FE-A121-7A1A-58E09E734710}"/>
              </a:ext>
            </a:extLst>
          </p:cNvPr>
          <p:cNvSpPr>
            <a:spLocks noGrp="1"/>
          </p:cNvSpPr>
          <p:nvPr>
            <p:ph type="sldNum" sz="quarter" idx="4"/>
          </p:nvPr>
        </p:nvSpPr>
        <p:spPr/>
        <p:txBody>
          <a:bodyPr/>
          <a:lstStyle/>
          <a:p>
            <a:fld id="{F2085B6F-5DD0-4AA7-A598-31079D007F56}" type="slidenum">
              <a:rPr lang="en-US" smtClean="0"/>
              <a:pPr/>
              <a:t>6</a:t>
            </a:fld>
            <a:endParaRPr lang="en-US"/>
          </a:p>
        </p:txBody>
      </p:sp>
      <p:sp>
        <p:nvSpPr>
          <p:cNvPr id="12" name="Title 11">
            <a:extLst>
              <a:ext uri="{FF2B5EF4-FFF2-40B4-BE49-F238E27FC236}">
                <a16:creationId xmlns:a16="http://schemas.microsoft.com/office/drawing/2014/main" id="{9EB830FA-091A-AAFC-6868-1F1B8371D727}"/>
              </a:ext>
            </a:extLst>
          </p:cNvPr>
          <p:cNvSpPr>
            <a:spLocks noGrp="1"/>
          </p:cNvSpPr>
          <p:nvPr>
            <p:ph type="title"/>
          </p:nvPr>
        </p:nvSpPr>
        <p:spPr>
          <a:xfrm>
            <a:off x="731520" y="210312"/>
            <a:ext cx="7291824" cy="1227595"/>
          </a:xfrm>
        </p:spPr>
        <p:txBody>
          <a:bodyPr>
            <a:normAutofit fontScale="90000"/>
          </a:bodyPr>
          <a:lstStyle/>
          <a:p>
            <a:r>
              <a:rPr lang="en-US" sz="4000" dirty="0"/>
              <a:t>Back to the basics – Open (I)</a:t>
            </a:r>
            <a:br>
              <a:rPr lang="en-US" sz="4000" dirty="0"/>
            </a:br>
            <a:r>
              <a:rPr lang="en-US" sz="4000" dirty="0"/>
              <a:t>Admissible exogenous shocks</a:t>
            </a:r>
          </a:p>
        </p:txBody>
      </p:sp>
      <p:graphicFrame>
        <p:nvGraphicFramePr>
          <p:cNvPr id="8" name="Table 7">
            <a:extLst>
              <a:ext uri="{FF2B5EF4-FFF2-40B4-BE49-F238E27FC236}">
                <a16:creationId xmlns:a16="http://schemas.microsoft.com/office/drawing/2014/main" id="{0E5461B8-ECFE-DC83-1567-28986553A192}"/>
              </a:ext>
            </a:extLst>
          </p:cNvPr>
          <p:cNvGraphicFramePr>
            <a:graphicFrameLocks noGrp="1"/>
          </p:cNvGraphicFramePr>
          <p:nvPr>
            <p:extLst>
              <p:ext uri="{D42A27DB-BD31-4B8C-83A1-F6EECF244321}">
                <p14:modId xmlns:p14="http://schemas.microsoft.com/office/powerpoint/2010/main" val="4188993979"/>
              </p:ext>
            </p:extLst>
          </p:nvPr>
        </p:nvGraphicFramePr>
        <p:xfrm>
          <a:off x="329184" y="2088916"/>
          <a:ext cx="7598668" cy="3855720"/>
        </p:xfrm>
        <a:graphic>
          <a:graphicData uri="http://schemas.openxmlformats.org/drawingml/2006/table">
            <a:tbl>
              <a:tblPr firstRow="1" bandRow="1">
                <a:tableStyleId>{5940675A-B579-460E-94D1-54222C63F5DA}</a:tableStyleId>
              </a:tblPr>
              <a:tblGrid>
                <a:gridCol w="690788">
                  <a:extLst>
                    <a:ext uri="{9D8B030D-6E8A-4147-A177-3AD203B41FA5}">
                      <a16:colId xmlns:a16="http://schemas.microsoft.com/office/drawing/2014/main" val="3286228100"/>
                    </a:ext>
                  </a:extLst>
                </a:gridCol>
                <a:gridCol w="690788">
                  <a:extLst>
                    <a:ext uri="{9D8B030D-6E8A-4147-A177-3AD203B41FA5}">
                      <a16:colId xmlns:a16="http://schemas.microsoft.com/office/drawing/2014/main" val="1712359085"/>
                    </a:ext>
                  </a:extLst>
                </a:gridCol>
                <a:gridCol w="690788">
                  <a:extLst>
                    <a:ext uri="{9D8B030D-6E8A-4147-A177-3AD203B41FA5}">
                      <a16:colId xmlns:a16="http://schemas.microsoft.com/office/drawing/2014/main" val="693023992"/>
                    </a:ext>
                  </a:extLst>
                </a:gridCol>
                <a:gridCol w="690788">
                  <a:extLst>
                    <a:ext uri="{9D8B030D-6E8A-4147-A177-3AD203B41FA5}">
                      <a16:colId xmlns:a16="http://schemas.microsoft.com/office/drawing/2014/main" val="3715847070"/>
                    </a:ext>
                  </a:extLst>
                </a:gridCol>
                <a:gridCol w="690788">
                  <a:extLst>
                    <a:ext uri="{9D8B030D-6E8A-4147-A177-3AD203B41FA5}">
                      <a16:colId xmlns:a16="http://schemas.microsoft.com/office/drawing/2014/main" val="246454911"/>
                    </a:ext>
                  </a:extLst>
                </a:gridCol>
                <a:gridCol w="690788">
                  <a:extLst>
                    <a:ext uri="{9D8B030D-6E8A-4147-A177-3AD203B41FA5}">
                      <a16:colId xmlns:a16="http://schemas.microsoft.com/office/drawing/2014/main" val="2629715490"/>
                    </a:ext>
                  </a:extLst>
                </a:gridCol>
                <a:gridCol w="690788">
                  <a:extLst>
                    <a:ext uri="{9D8B030D-6E8A-4147-A177-3AD203B41FA5}">
                      <a16:colId xmlns:a16="http://schemas.microsoft.com/office/drawing/2014/main" val="1185457404"/>
                    </a:ext>
                  </a:extLst>
                </a:gridCol>
                <a:gridCol w="690788">
                  <a:extLst>
                    <a:ext uri="{9D8B030D-6E8A-4147-A177-3AD203B41FA5}">
                      <a16:colId xmlns:a16="http://schemas.microsoft.com/office/drawing/2014/main" val="293796711"/>
                    </a:ext>
                  </a:extLst>
                </a:gridCol>
                <a:gridCol w="690788">
                  <a:extLst>
                    <a:ext uri="{9D8B030D-6E8A-4147-A177-3AD203B41FA5}">
                      <a16:colId xmlns:a16="http://schemas.microsoft.com/office/drawing/2014/main" val="503972137"/>
                    </a:ext>
                  </a:extLst>
                </a:gridCol>
                <a:gridCol w="690788">
                  <a:extLst>
                    <a:ext uri="{9D8B030D-6E8A-4147-A177-3AD203B41FA5}">
                      <a16:colId xmlns:a16="http://schemas.microsoft.com/office/drawing/2014/main" val="1467109974"/>
                    </a:ext>
                  </a:extLst>
                </a:gridCol>
                <a:gridCol w="690788">
                  <a:extLst>
                    <a:ext uri="{9D8B030D-6E8A-4147-A177-3AD203B41FA5}">
                      <a16:colId xmlns:a16="http://schemas.microsoft.com/office/drawing/2014/main" val="268036875"/>
                    </a:ext>
                  </a:extLst>
                </a:gridCol>
              </a:tblGrid>
              <a:tr h="370840">
                <a:tc rowSpan="3" gridSpan="2">
                  <a:txBody>
                    <a:bodyPr/>
                    <a:lstStyle/>
                    <a:p>
                      <a:endParaRPr lang="en-US" sz="1400" dirty="0"/>
                    </a:p>
                  </a:txBody>
                  <a:tcPr>
                    <a:lnTlToBr w="12700" cap="flat" cmpd="sng" algn="ctr">
                      <a:solidFill>
                        <a:schemeClr val="tx1"/>
                      </a:solidFill>
                      <a:prstDash val="solid"/>
                      <a:round/>
                      <a:headEnd type="none" w="med" len="med"/>
                      <a:tailEnd type="none" w="med" len="med"/>
                    </a:lnTlToBr>
                  </a:tcPr>
                </a:tc>
                <a:tc rowSpan="3" hMerge="1">
                  <a:txBody>
                    <a:bodyPr/>
                    <a:lstStyle/>
                    <a:p>
                      <a:endParaRPr lang="en-US" dirty="0"/>
                    </a:p>
                  </a:txBody>
                  <a:tcPr/>
                </a:tc>
                <a:tc gridSpan="9">
                  <a:txBody>
                    <a:bodyPr/>
                    <a:lstStyle/>
                    <a:p>
                      <a:pPr algn="ctr"/>
                      <a:r>
                        <a:rPr lang="en-US" sz="1400" dirty="0"/>
                        <a:t>Country 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55474050"/>
                  </a:ext>
                </a:extLst>
              </a:tr>
              <a:tr h="370840">
                <a:tc gridSpan="2" vMerge="1">
                  <a:txBody>
                    <a:bodyPr/>
                    <a:lstStyle/>
                    <a:p>
                      <a:endParaRPr lang="en-US" dirty="0"/>
                    </a:p>
                  </a:txBody>
                  <a:tcPr/>
                </a:tc>
                <a:tc hMerge="1" vMerge="1">
                  <a:txBody>
                    <a:bodyPr/>
                    <a:lstStyle/>
                    <a:p>
                      <a:endParaRPr lang="en-US"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gridSpan="5">
                  <a:txBody>
                    <a:bodyPr/>
                    <a:lstStyle/>
                    <a:p>
                      <a:r>
                        <a:rPr lang="en-US" sz="1400" dirty="0"/>
                        <a:t>Final Demand</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sz="1400" dirty="0"/>
                        <a:t>Total</a:t>
                      </a:r>
                    </a:p>
                  </a:txBody>
                  <a:tcPr/>
                </a:tc>
                <a:extLst>
                  <a:ext uri="{0D108BD9-81ED-4DB2-BD59-A6C34878D82A}">
                    <a16:rowId xmlns:a16="http://schemas.microsoft.com/office/drawing/2014/main" val="1550027365"/>
                  </a:ext>
                </a:extLst>
              </a:tr>
              <a:tr h="370840">
                <a:tc gridSpan="2" vMerge="1">
                  <a:txBody>
                    <a:bodyPr/>
                    <a:lstStyle/>
                    <a:p>
                      <a:endParaRPr lang="en-US"/>
                    </a:p>
                  </a:txBody>
                  <a:tcPr/>
                </a:tc>
                <a:tc hMerge="1" vMerge="1">
                  <a:txBody>
                    <a:bodyPr/>
                    <a:lstStyle/>
                    <a:p>
                      <a:endParaRPr lang="en-US"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a:txBody>
                    <a:bodyPr/>
                    <a:lstStyle/>
                    <a:p>
                      <a:r>
                        <a:rPr lang="en-US" sz="1400" dirty="0"/>
                        <a:t>HH</a:t>
                      </a:r>
                    </a:p>
                  </a:txBody>
                  <a:tcPr/>
                </a:tc>
                <a:tc>
                  <a:txBody>
                    <a:bodyPr/>
                    <a:lstStyle/>
                    <a:p>
                      <a:r>
                        <a:rPr lang="en-US" sz="1400" dirty="0"/>
                        <a:t>Inv.</a:t>
                      </a:r>
                    </a:p>
                  </a:txBody>
                  <a:tcPr/>
                </a:tc>
                <a:tc>
                  <a:txBody>
                    <a:bodyPr/>
                    <a:lstStyle/>
                    <a:p>
                      <a:r>
                        <a:rPr lang="en-US" sz="1400" dirty="0"/>
                        <a:t>Gov.</a:t>
                      </a:r>
                    </a:p>
                  </a:txBody>
                  <a:tcPr/>
                </a:tc>
                <a:tc>
                  <a:txBody>
                    <a:bodyPr/>
                    <a:lstStyle/>
                    <a:p>
                      <a:r>
                        <a:rPr lang="en-US" sz="1400" dirty="0"/>
                        <a:t>Exp.</a:t>
                      </a:r>
                    </a:p>
                  </a:txBody>
                  <a:tcPr/>
                </a:tc>
                <a:tc>
                  <a:txBody>
                    <a:bodyPr/>
                    <a:lstStyle/>
                    <a:p>
                      <a:r>
                        <a:rPr lang="en-US" sz="1400" dirty="0"/>
                        <a:t>Other FD</a:t>
                      </a:r>
                    </a:p>
                  </a:txBody>
                  <a:tcPr/>
                </a:tc>
                <a:tc vMerge="1">
                  <a:txBody>
                    <a:bodyPr/>
                    <a:lstStyle/>
                    <a:p>
                      <a:endParaRPr dirty="0"/>
                    </a:p>
                  </a:txBody>
                  <a:tcPr/>
                </a:tc>
                <a:extLst>
                  <a:ext uri="{0D108BD9-81ED-4DB2-BD59-A6C34878D82A}">
                    <a16:rowId xmlns:a16="http://schemas.microsoft.com/office/drawing/2014/main" val="1492448366"/>
                  </a:ext>
                </a:extLst>
              </a:tr>
              <a:tr h="370840">
                <a:tc rowSpan="7">
                  <a:txBody>
                    <a:bodyPr/>
                    <a:lstStyle/>
                    <a:p>
                      <a:r>
                        <a:rPr lang="en-US" sz="1000" dirty="0"/>
                        <a:t>Country A</a:t>
                      </a:r>
                    </a:p>
                  </a:txBody>
                  <a:tcPr anchor="ctr"/>
                </a:tc>
                <a:tc>
                  <a:txBody>
                    <a:bodyPr/>
                    <a:lstStyle/>
                    <a:p>
                      <a:r>
                        <a:rPr lang="en-US" sz="1400" dirty="0"/>
                        <a:t>01</a:t>
                      </a:r>
                    </a:p>
                  </a:txBody>
                  <a:tcPr/>
                </a:tc>
                <a:tc rowSpan="3" gridSpan="3">
                  <a:txBody>
                    <a:bodyPr/>
                    <a:lstStyle/>
                    <a:p>
                      <a:pPr algn="ctr"/>
                      <a:r>
                        <a:rPr lang="en-US" sz="1800" b="1" dirty="0"/>
                        <a:t>Endogenous</a:t>
                      </a:r>
                    </a:p>
                  </a:txBody>
                  <a:tcPr anchor="ctr"/>
                </a:tc>
                <a:tc rowSpan="3" hMerge="1">
                  <a:txBody>
                    <a:bodyPr/>
                    <a:lstStyle/>
                    <a:p>
                      <a:endParaRPr lang="en-US" sz="1400" dirty="0"/>
                    </a:p>
                  </a:txBody>
                  <a:tcPr/>
                </a:tc>
                <a:tc rowSpan="3" hMerge="1">
                  <a:txBody>
                    <a:bodyPr/>
                    <a:lstStyle/>
                    <a:p>
                      <a:endParaRPr lang="en-US" sz="1400" dirty="0"/>
                    </a:p>
                  </a:txBody>
                  <a:tcPr/>
                </a:tc>
                <a:tc rowSpan="3" gridSpan="5">
                  <a:txBody>
                    <a:bodyPr/>
                    <a:lstStyle/>
                    <a:p>
                      <a:pPr algn="ctr"/>
                      <a:r>
                        <a:rPr lang="en-US" sz="1800" b="1" dirty="0"/>
                        <a:t>Exogenous</a:t>
                      </a:r>
                    </a:p>
                  </a:txBody>
                  <a:tcPr anchor="ctr"/>
                </a:tc>
                <a:tc rowSpan="3" hMerge="1">
                  <a:txBody>
                    <a:bodyPr/>
                    <a:lstStyle/>
                    <a:p>
                      <a:endParaRPr lang="en-US" sz="1400" dirty="0"/>
                    </a:p>
                  </a:txBody>
                  <a:tcPr/>
                </a:tc>
                <a:tc rowSpan="3" hMerge="1">
                  <a:txBody>
                    <a:bodyPr/>
                    <a:lstStyle/>
                    <a:p>
                      <a:endParaRPr lang="en-US" sz="1400" dirty="0"/>
                    </a:p>
                  </a:txBody>
                  <a:tcPr/>
                </a:tc>
                <a:tc rowSpan="3" hMerge="1">
                  <a:txBody>
                    <a:bodyPr/>
                    <a:lstStyle/>
                    <a:p>
                      <a:endParaRPr lang="en-US" sz="1400" dirty="0"/>
                    </a:p>
                  </a:txBody>
                  <a:tcPr/>
                </a:tc>
                <a:tc rowSpan="3" h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30190321"/>
                  </a:ext>
                </a:extLst>
              </a:tr>
              <a:tr h="370840">
                <a:tc vMerge="1">
                  <a:txBody>
                    <a:bodyPr/>
                    <a:lstStyle/>
                    <a:p>
                      <a:endParaRPr lang="en-US" dirty="0"/>
                    </a:p>
                  </a:txBody>
                  <a:tcPr/>
                </a:tc>
                <a:tc>
                  <a:txBody>
                    <a:bodyPr/>
                    <a:lstStyle/>
                    <a:p>
                      <a:r>
                        <a:rPr lang="en-US" sz="1400" dirty="0"/>
                        <a:t>02</a:t>
                      </a:r>
                    </a:p>
                  </a:txBody>
                  <a:tcPr/>
                </a:tc>
                <a:tc gridSpan="3" vMerge="1">
                  <a:txBody>
                    <a:bodyPr/>
                    <a:lstStyle/>
                    <a:p>
                      <a:endParaRPr lang="en-US" sz="1400"/>
                    </a:p>
                  </a:txBody>
                  <a:tcPr/>
                </a:tc>
                <a:tc hMerge="1" vMerge="1">
                  <a:txBody>
                    <a:bodyPr/>
                    <a:lstStyle/>
                    <a:p>
                      <a:endParaRPr lang="en-US" sz="1400" dirty="0"/>
                    </a:p>
                  </a:txBody>
                  <a:tcPr/>
                </a:tc>
                <a:tc hMerge="1" vMerge="1">
                  <a:txBody>
                    <a:bodyPr/>
                    <a:lstStyle/>
                    <a:p>
                      <a:endParaRPr lang="en-US" sz="1400" dirty="0"/>
                    </a:p>
                  </a:txBody>
                  <a:tcPr/>
                </a:tc>
                <a:tc gridSpan="5"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01163657"/>
                  </a:ext>
                </a:extLst>
              </a:tr>
              <a:tr h="370840">
                <a:tc vMerge="1">
                  <a:txBody>
                    <a:bodyPr/>
                    <a:lstStyle/>
                    <a:p>
                      <a:endParaRPr lang="en-US" dirty="0"/>
                    </a:p>
                  </a:txBody>
                  <a:tcPr/>
                </a:tc>
                <a:tc>
                  <a:txBody>
                    <a:bodyPr/>
                    <a:lstStyle/>
                    <a:p>
                      <a:r>
                        <a:rPr lang="en-US" sz="1400" dirty="0"/>
                        <a:t>03</a:t>
                      </a:r>
                    </a:p>
                  </a:txBody>
                  <a:tcPr/>
                </a:tc>
                <a:tc gridSpan="3"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5"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26286566"/>
                  </a:ext>
                </a:extLst>
              </a:tr>
              <a:tr h="370840">
                <a:tc vMerge="1">
                  <a:txBody>
                    <a:bodyPr/>
                    <a:lstStyle/>
                    <a:p>
                      <a:endParaRPr lang="en-US" dirty="0"/>
                    </a:p>
                  </a:txBody>
                  <a:tcPr/>
                </a:tc>
                <a:tc>
                  <a:txBody>
                    <a:bodyPr/>
                    <a:lstStyle/>
                    <a:p>
                      <a:r>
                        <a:rPr lang="en-US" sz="1400" dirty="0"/>
                        <a:t>Wages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95352734"/>
                  </a:ext>
                </a:extLst>
              </a:tr>
              <a:tr h="370840">
                <a:tc vMerge="1">
                  <a:txBody>
                    <a:bodyPr/>
                    <a:lstStyle/>
                    <a:p>
                      <a:endParaRPr lang="en-US" dirty="0"/>
                    </a:p>
                  </a:txBody>
                  <a:tcPr/>
                </a:tc>
                <a:tc>
                  <a:txBody>
                    <a:bodyPr/>
                    <a:lstStyle/>
                    <a:p>
                      <a:r>
                        <a:rPr lang="pt-PT" sz="1400" dirty="0"/>
                        <a:t>Profits</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2692729"/>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Taxes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29618944"/>
                  </a:ext>
                </a:extLst>
              </a:tr>
              <a:tr h="370840">
                <a:tc vMerge="1">
                  <a:txBody>
                    <a:bodyPr/>
                    <a:lstStyle/>
                    <a:p>
                      <a:endParaRPr lang="en-US" dirty="0"/>
                    </a:p>
                  </a:txBody>
                  <a:tcPr/>
                </a:tc>
                <a:tc>
                  <a:txBody>
                    <a:bodyPr/>
                    <a:lstStyle/>
                    <a:p>
                      <a:r>
                        <a:rPr lang="en-US" sz="1400" dirty="0"/>
                        <a:t>Total</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08718731"/>
                  </a:ext>
                </a:extLst>
              </a:tr>
            </a:tbl>
          </a:graphicData>
        </a:graphic>
      </p:graphicFrame>
      <p:sp>
        <p:nvSpPr>
          <p:cNvPr id="2" name="Rectangle 1">
            <a:extLst>
              <a:ext uri="{FF2B5EF4-FFF2-40B4-BE49-F238E27FC236}">
                <a16:creationId xmlns:a16="http://schemas.microsoft.com/office/drawing/2014/main" id="{CC3F2573-4804-8D05-6175-5D30FE09EB7C}"/>
              </a:ext>
            </a:extLst>
          </p:cNvPr>
          <p:cNvSpPr/>
          <p:nvPr/>
        </p:nvSpPr>
        <p:spPr>
          <a:xfrm>
            <a:off x="1719072" y="3355848"/>
            <a:ext cx="2066544" cy="109728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19747D02-9C92-EFB9-FAB5-2FB5336E1617}"/>
              </a:ext>
            </a:extLst>
          </p:cNvPr>
          <p:cNvSpPr/>
          <p:nvPr/>
        </p:nvSpPr>
        <p:spPr>
          <a:xfrm>
            <a:off x="9550908" y="441211"/>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25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7CFB-9B85-1360-AD3A-4E498D5C23B8}"/>
            </a:ext>
          </a:extLst>
        </p:cNvPr>
        <p:cNvGrpSpPr/>
        <p:nvPr/>
      </p:nvGrpSpPr>
      <p:grpSpPr>
        <a:xfrm>
          <a:off x="0" y="0"/>
          <a:ext cx="0" cy="0"/>
          <a:chOff x="0" y="0"/>
          <a:chExt cx="0" cy="0"/>
        </a:xfrm>
      </p:grpSpPr>
      <p:sp>
        <p:nvSpPr>
          <p:cNvPr id="9" name="Text Placeholder 18">
            <a:extLst>
              <a:ext uri="{FF2B5EF4-FFF2-40B4-BE49-F238E27FC236}">
                <a16:creationId xmlns:a16="http://schemas.microsoft.com/office/drawing/2014/main" id="{D1C331A7-9D7E-2628-0327-D925AA10143F}"/>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sz="1800" dirty="0"/>
              <a:t>A national firm starts using local resins instead of glue in paint production.</a:t>
            </a:r>
          </a:p>
          <a:p>
            <a:pPr>
              <a:spcAft>
                <a:spcPts val="3600"/>
              </a:spcAft>
            </a:pPr>
            <a:r>
              <a:rPr lang="en-US" sz="1800" dirty="0"/>
              <a:t>Firms in country B buy products produced in country A.</a:t>
            </a:r>
          </a:p>
          <a:p>
            <a:pPr>
              <a:spcAft>
                <a:spcPts val="3600"/>
              </a:spcAft>
            </a:pPr>
            <a:r>
              <a:rPr lang="en-US" sz="1800" dirty="0"/>
              <a:t>Households in country A consume more agricultural products.</a:t>
            </a:r>
          </a:p>
          <a:p>
            <a:pPr>
              <a:spcAft>
                <a:spcPts val="3600"/>
              </a:spcAft>
            </a:pPr>
            <a:r>
              <a:rPr lang="en-US" sz="1800" dirty="0"/>
              <a:t>Country A shifts investment from software to road construction.</a:t>
            </a:r>
          </a:p>
          <a:p>
            <a:pPr>
              <a:spcAft>
                <a:spcPts val="3600"/>
              </a:spcAft>
            </a:pPr>
            <a:r>
              <a:rPr lang="en-US" sz="1800" dirty="0"/>
              <a:t>Government in country A decides to spend more on software.</a:t>
            </a:r>
          </a:p>
        </p:txBody>
      </p:sp>
      <p:sp>
        <p:nvSpPr>
          <p:cNvPr id="3" name="Footer Placeholder 2">
            <a:extLst>
              <a:ext uri="{FF2B5EF4-FFF2-40B4-BE49-F238E27FC236}">
                <a16:creationId xmlns:a16="http://schemas.microsoft.com/office/drawing/2014/main" id="{458213D3-204B-2D59-F5D0-22F927B34982}"/>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360A29D1-5095-F02C-A364-438A7721D876}"/>
              </a:ext>
            </a:extLst>
          </p:cNvPr>
          <p:cNvSpPr>
            <a:spLocks noGrp="1"/>
          </p:cNvSpPr>
          <p:nvPr>
            <p:ph type="sldNum" sz="quarter" idx="4"/>
          </p:nvPr>
        </p:nvSpPr>
        <p:spPr/>
        <p:txBody>
          <a:bodyPr/>
          <a:lstStyle/>
          <a:p>
            <a:fld id="{F2085B6F-5DD0-4AA7-A598-31079D007F56}" type="slidenum">
              <a:rPr lang="en-US" smtClean="0"/>
              <a:pPr/>
              <a:t>7</a:t>
            </a:fld>
            <a:endParaRPr lang="en-US"/>
          </a:p>
        </p:txBody>
      </p:sp>
      <p:sp>
        <p:nvSpPr>
          <p:cNvPr id="12" name="Title 11">
            <a:extLst>
              <a:ext uri="{FF2B5EF4-FFF2-40B4-BE49-F238E27FC236}">
                <a16:creationId xmlns:a16="http://schemas.microsoft.com/office/drawing/2014/main" id="{46CBCCE9-6511-BE13-DFA5-C129037739A6}"/>
              </a:ext>
            </a:extLst>
          </p:cNvPr>
          <p:cNvSpPr>
            <a:spLocks noGrp="1"/>
          </p:cNvSpPr>
          <p:nvPr>
            <p:ph type="title"/>
          </p:nvPr>
        </p:nvSpPr>
        <p:spPr>
          <a:xfrm>
            <a:off x="731520" y="210312"/>
            <a:ext cx="7291824" cy="1227595"/>
          </a:xfrm>
        </p:spPr>
        <p:txBody>
          <a:bodyPr>
            <a:noAutofit/>
          </a:bodyPr>
          <a:lstStyle/>
          <a:p>
            <a:r>
              <a:rPr lang="en-US" sz="3200" dirty="0"/>
              <a:t>Back to the basics – Open (II) </a:t>
            </a:r>
            <a:br>
              <a:rPr lang="en-US" sz="3200" dirty="0"/>
            </a:br>
            <a:r>
              <a:rPr lang="en-US" sz="3200" dirty="0"/>
              <a:t>Admissible exogenous shocks</a:t>
            </a:r>
          </a:p>
        </p:txBody>
      </p:sp>
      <p:graphicFrame>
        <p:nvGraphicFramePr>
          <p:cNvPr id="2" name="Table 1">
            <a:extLst>
              <a:ext uri="{FF2B5EF4-FFF2-40B4-BE49-F238E27FC236}">
                <a16:creationId xmlns:a16="http://schemas.microsoft.com/office/drawing/2014/main" id="{9F3313B0-0CA5-C169-D4BB-840DD66AFFF5}"/>
              </a:ext>
            </a:extLst>
          </p:cNvPr>
          <p:cNvGraphicFramePr>
            <a:graphicFrameLocks noGrp="1"/>
          </p:cNvGraphicFramePr>
          <p:nvPr>
            <p:extLst>
              <p:ext uri="{D42A27DB-BD31-4B8C-83A1-F6EECF244321}">
                <p14:modId xmlns:p14="http://schemas.microsoft.com/office/powerpoint/2010/main" val="1057113684"/>
              </p:ext>
            </p:extLst>
          </p:nvPr>
        </p:nvGraphicFramePr>
        <p:xfrm>
          <a:off x="136268" y="1628648"/>
          <a:ext cx="6722155" cy="3677920"/>
        </p:xfrm>
        <a:graphic>
          <a:graphicData uri="http://schemas.openxmlformats.org/drawingml/2006/table">
            <a:tbl>
              <a:tblPr firstRow="1" bandRow="1">
                <a:tableStyleId>{5940675A-B579-460E-94D1-54222C63F5DA}</a:tableStyleId>
              </a:tblPr>
              <a:tblGrid>
                <a:gridCol w="611105">
                  <a:extLst>
                    <a:ext uri="{9D8B030D-6E8A-4147-A177-3AD203B41FA5}">
                      <a16:colId xmlns:a16="http://schemas.microsoft.com/office/drawing/2014/main" val="304300691"/>
                    </a:ext>
                  </a:extLst>
                </a:gridCol>
                <a:gridCol w="611105">
                  <a:extLst>
                    <a:ext uri="{9D8B030D-6E8A-4147-A177-3AD203B41FA5}">
                      <a16:colId xmlns:a16="http://schemas.microsoft.com/office/drawing/2014/main" val="2232709416"/>
                    </a:ext>
                  </a:extLst>
                </a:gridCol>
                <a:gridCol w="611105">
                  <a:extLst>
                    <a:ext uri="{9D8B030D-6E8A-4147-A177-3AD203B41FA5}">
                      <a16:colId xmlns:a16="http://schemas.microsoft.com/office/drawing/2014/main" val="371895341"/>
                    </a:ext>
                  </a:extLst>
                </a:gridCol>
                <a:gridCol w="611105">
                  <a:extLst>
                    <a:ext uri="{9D8B030D-6E8A-4147-A177-3AD203B41FA5}">
                      <a16:colId xmlns:a16="http://schemas.microsoft.com/office/drawing/2014/main" val="2783056677"/>
                    </a:ext>
                  </a:extLst>
                </a:gridCol>
                <a:gridCol w="611105">
                  <a:extLst>
                    <a:ext uri="{9D8B030D-6E8A-4147-A177-3AD203B41FA5}">
                      <a16:colId xmlns:a16="http://schemas.microsoft.com/office/drawing/2014/main" val="2515706654"/>
                    </a:ext>
                  </a:extLst>
                </a:gridCol>
                <a:gridCol w="611105">
                  <a:extLst>
                    <a:ext uri="{9D8B030D-6E8A-4147-A177-3AD203B41FA5}">
                      <a16:colId xmlns:a16="http://schemas.microsoft.com/office/drawing/2014/main" val="910131781"/>
                    </a:ext>
                  </a:extLst>
                </a:gridCol>
                <a:gridCol w="611105">
                  <a:extLst>
                    <a:ext uri="{9D8B030D-6E8A-4147-A177-3AD203B41FA5}">
                      <a16:colId xmlns:a16="http://schemas.microsoft.com/office/drawing/2014/main" val="1758368062"/>
                    </a:ext>
                  </a:extLst>
                </a:gridCol>
                <a:gridCol w="611105">
                  <a:extLst>
                    <a:ext uri="{9D8B030D-6E8A-4147-A177-3AD203B41FA5}">
                      <a16:colId xmlns:a16="http://schemas.microsoft.com/office/drawing/2014/main" val="1574365946"/>
                    </a:ext>
                  </a:extLst>
                </a:gridCol>
                <a:gridCol w="611105">
                  <a:extLst>
                    <a:ext uri="{9D8B030D-6E8A-4147-A177-3AD203B41FA5}">
                      <a16:colId xmlns:a16="http://schemas.microsoft.com/office/drawing/2014/main" val="2766036264"/>
                    </a:ext>
                  </a:extLst>
                </a:gridCol>
                <a:gridCol w="611105">
                  <a:extLst>
                    <a:ext uri="{9D8B030D-6E8A-4147-A177-3AD203B41FA5}">
                      <a16:colId xmlns:a16="http://schemas.microsoft.com/office/drawing/2014/main" val="151261760"/>
                    </a:ext>
                  </a:extLst>
                </a:gridCol>
                <a:gridCol w="611105">
                  <a:extLst>
                    <a:ext uri="{9D8B030D-6E8A-4147-A177-3AD203B41FA5}">
                      <a16:colId xmlns:a16="http://schemas.microsoft.com/office/drawing/2014/main" val="3987109086"/>
                    </a:ext>
                  </a:extLst>
                </a:gridCol>
              </a:tblGrid>
              <a:tr h="370840">
                <a:tc>
                  <a:txBody>
                    <a:bodyPr/>
                    <a:lstStyle/>
                    <a:p>
                      <a:endParaRPr lang="en-US" sz="1400" dirty="0"/>
                    </a:p>
                  </a:txBody>
                  <a:tcPr/>
                </a:tc>
                <a:tc>
                  <a:txBody>
                    <a:bodyPr/>
                    <a:lstStyle/>
                    <a:p>
                      <a:endParaRPr lang="en-US" sz="1400"/>
                    </a:p>
                  </a:txBody>
                  <a:tcPr/>
                </a:tc>
                <a:tc gridSpan="3">
                  <a:txBody>
                    <a:bodyPr/>
                    <a:lstStyle/>
                    <a:p>
                      <a:r>
                        <a:rPr lang="en-US" sz="1400" dirty="0"/>
                        <a:t>Country A</a:t>
                      </a:r>
                    </a:p>
                  </a:txBody>
                  <a:tcPr/>
                </a:tc>
                <a:tc hMerge="1">
                  <a:txBody>
                    <a:bodyPr/>
                    <a:lstStyle/>
                    <a:p>
                      <a:endParaRPr lang="en-US" dirty="0"/>
                    </a:p>
                  </a:txBody>
                  <a:tcPr/>
                </a:tc>
                <a:tc hMerge="1">
                  <a:txBody>
                    <a:bodyPr/>
                    <a:lstStyle/>
                    <a:p>
                      <a:endParaRPr lang="en-US" dirty="0"/>
                    </a:p>
                  </a:txBody>
                  <a:tcPr/>
                </a:tc>
                <a:tc gridSpan="3">
                  <a:txBody>
                    <a:bodyPr/>
                    <a:lstStyle/>
                    <a:p>
                      <a:r>
                        <a:rPr lang="en-US" sz="1400" dirty="0"/>
                        <a:t>Country B</a:t>
                      </a:r>
                    </a:p>
                  </a:txBody>
                  <a:tcPr/>
                </a:tc>
                <a:tc hMerge="1">
                  <a:txBody>
                    <a:bodyPr/>
                    <a:lstStyle/>
                    <a:p>
                      <a:endParaRPr lang="en-US" dirty="0"/>
                    </a:p>
                  </a:txBody>
                  <a:tcPr/>
                </a:tc>
                <a:tc hMerge="1">
                  <a:txBody>
                    <a:bodyPr/>
                    <a:lstStyle/>
                    <a:p>
                      <a:endParaRPr lang="en-US" dirty="0"/>
                    </a:p>
                  </a:txBody>
                  <a:tcPr/>
                </a:tc>
                <a:tc>
                  <a:txBody>
                    <a:bodyPr/>
                    <a:lstStyle/>
                    <a:p>
                      <a:r>
                        <a:rPr lang="en-US" sz="1400" dirty="0"/>
                        <a:t>A</a:t>
                      </a:r>
                    </a:p>
                  </a:txBody>
                  <a:tcPr/>
                </a:tc>
                <a:tc>
                  <a:txBody>
                    <a:bodyPr/>
                    <a:lstStyle/>
                    <a:p>
                      <a:r>
                        <a:rPr lang="en-US" sz="1400" dirty="0"/>
                        <a:t>B</a:t>
                      </a:r>
                    </a:p>
                  </a:txBody>
                  <a:tcPr/>
                </a:tc>
                <a:tc rowSpan="3">
                  <a:txBody>
                    <a:bodyPr/>
                    <a:lstStyle/>
                    <a:p>
                      <a:r>
                        <a:rPr lang="en-US" sz="1400" dirty="0"/>
                        <a:t>Total</a:t>
                      </a:r>
                    </a:p>
                  </a:txBody>
                  <a:tcPr/>
                </a:tc>
                <a:extLst>
                  <a:ext uri="{0D108BD9-81ED-4DB2-BD59-A6C34878D82A}">
                    <a16:rowId xmlns:a16="http://schemas.microsoft.com/office/drawing/2014/main" val="2430813674"/>
                  </a:ext>
                </a:extLst>
              </a:tr>
              <a:tr h="370840">
                <a:tc>
                  <a:txBody>
                    <a:bodyPr/>
                    <a:lstStyle/>
                    <a:p>
                      <a:endParaRPr lang="en-US" sz="1400" dirty="0"/>
                    </a:p>
                  </a:txBody>
                  <a:tcPr/>
                </a:tc>
                <a:tc>
                  <a:txBody>
                    <a:bodyPr/>
                    <a:lstStyle/>
                    <a:p>
                      <a:endParaRPr lang="en-US" sz="1400"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rowSpan="2">
                  <a:txBody>
                    <a:bodyPr/>
                    <a:lstStyle/>
                    <a:p>
                      <a:r>
                        <a:rPr lang="en-US" sz="1400" dirty="0"/>
                        <a:t>FD</a:t>
                      </a:r>
                    </a:p>
                  </a:txBody>
                  <a:tcPr/>
                </a:tc>
                <a:tc rowSpan="2">
                  <a:txBody>
                    <a:bodyPr/>
                    <a:lstStyle/>
                    <a:p>
                      <a:r>
                        <a:rPr lang="en-US" sz="1400" dirty="0"/>
                        <a:t>FD</a:t>
                      </a:r>
                    </a:p>
                  </a:txBody>
                  <a:tcPr/>
                </a:tc>
                <a:tc vMerge="1">
                  <a:txBody>
                    <a:bodyPr/>
                    <a:lstStyle/>
                    <a:p>
                      <a:endParaRPr lang="en-US" dirty="0"/>
                    </a:p>
                  </a:txBody>
                  <a:tcPr/>
                </a:tc>
                <a:extLst>
                  <a:ext uri="{0D108BD9-81ED-4DB2-BD59-A6C34878D82A}">
                    <a16:rowId xmlns:a16="http://schemas.microsoft.com/office/drawing/2014/main" val="453687974"/>
                  </a:ext>
                </a:extLst>
              </a:tr>
              <a:tr h="370840">
                <a:tc>
                  <a:txBody>
                    <a:bodyPr/>
                    <a:lstStyle/>
                    <a:p>
                      <a:endParaRPr lang="en-US" sz="1400" dirty="0"/>
                    </a:p>
                  </a:txBody>
                  <a:tcPr/>
                </a:tc>
                <a:tc>
                  <a:txBody>
                    <a:bodyPr/>
                    <a:lstStyle/>
                    <a:p>
                      <a:endParaRPr lang="en-US" sz="1400"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vMerge="1">
                  <a:txBody>
                    <a:bodyPr/>
                    <a:lstStyle/>
                    <a:p>
                      <a:endParaRPr dirty="0"/>
                    </a:p>
                  </a:txBody>
                  <a:tcPr/>
                </a:tc>
                <a:tc vMerge="1">
                  <a:txBody>
                    <a:bodyPr/>
                    <a:lstStyle/>
                    <a:p>
                      <a:endParaRPr dirty="0"/>
                    </a:p>
                  </a:txBody>
                  <a:tcPr/>
                </a:tc>
                <a:tc vMerge="1">
                  <a:txBody>
                    <a:bodyPr/>
                    <a:lstStyle/>
                    <a:p>
                      <a:endParaRPr lang="en-US" dirty="0"/>
                    </a:p>
                  </a:txBody>
                  <a:tcPr/>
                </a:tc>
                <a:extLst>
                  <a:ext uri="{0D108BD9-81ED-4DB2-BD59-A6C34878D82A}">
                    <a16:rowId xmlns:a16="http://schemas.microsoft.com/office/drawing/2014/main" val="3015355337"/>
                  </a:ext>
                </a:extLst>
              </a:tr>
              <a:tr h="370840">
                <a:tc rowSpan="3">
                  <a:txBody>
                    <a:bodyPr/>
                    <a:lstStyle/>
                    <a:p>
                      <a:r>
                        <a:rPr lang="en-US" sz="1400" dirty="0"/>
                        <a:t>A</a:t>
                      </a:r>
                    </a:p>
                  </a:txBody>
                  <a:tcPr/>
                </a:tc>
                <a:tc>
                  <a:txBody>
                    <a:bodyPr/>
                    <a:lstStyle/>
                    <a:p>
                      <a:r>
                        <a:rPr lang="en-US" sz="1400" dirty="0"/>
                        <a:t>01</a:t>
                      </a:r>
                    </a:p>
                  </a:txBody>
                  <a:tcPr/>
                </a:tc>
                <a:tc rowSpan="6" gridSpan="6">
                  <a:txBody>
                    <a:bodyPr/>
                    <a:lstStyle/>
                    <a:p>
                      <a:pPr algn="ctr"/>
                      <a:r>
                        <a:rPr lang="en-US" sz="1800" b="1" kern="1200" dirty="0">
                          <a:solidFill>
                            <a:schemeClr val="tx1"/>
                          </a:solidFill>
                          <a:latin typeface="+mn-lt"/>
                          <a:ea typeface="+mn-ea"/>
                          <a:cs typeface="+mn-cs"/>
                        </a:rPr>
                        <a:t>Endogenous</a:t>
                      </a:r>
                    </a:p>
                  </a:txBody>
                  <a:tcPr anchor="ctr"/>
                </a:tc>
                <a:tc rowSpan="6" hMerge="1">
                  <a:txBody>
                    <a:bodyPr/>
                    <a:lstStyle/>
                    <a:p>
                      <a:endParaRPr lang="en-US" sz="1400" dirty="0"/>
                    </a:p>
                  </a:txBody>
                  <a:tcPr/>
                </a:tc>
                <a:tc rowSpan="6" hMerge="1">
                  <a:txBody>
                    <a:bodyPr/>
                    <a:lstStyle/>
                    <a:p>
                      <a:endParaRPr lang="en-US" sz="1400" dirty="0"/>
                    </a:p>
                  </a:txBody>
                  <a:tcPr/>
                </a:tc>
                <a:tc rowSpan="6" hMerge="1">
                  <a:txBody>
                    <a:bodyPr/>
                    <a:lstStyle/>
                    <a:p>
                      <a:endParaRPr lang="en-US" sz="1400" dirty="0"/>
                    </a:p>
                  </a:txBody>
                  <a:tcPr/>
                </a:tc>
                <a:tc rowSpan="6" hMerge="1">
                  <a:txBody>
                    <a:bodyPr/>
                    <a:lstStyle/>
                    <a:p>
                      <a:endParaRPr lang="en-US" sz="1400" dirty="0"/>
                    </a:p>
                  </a:txBody>
                  <a:tcPr/>
                </a:tc>
                <a:tc rowSpan="6" hMerge="1">
                  <a:txBody>
                    <a:bodyPr/>
                    <a:lstStyle/>
                    <a:p>
                      <a:endParaRPr lang="en-US" sz="1400" dirty="0"/>
                    </a:p>
                  </a:txBody>
                  <a:tcPr/>
                </a:tc>
                <a:tc rowSpan="6" gridSpan="2">
                  <a:txBody>
                    <a:bodyPr/>
                    <a:lstStyle/>
                    <a:p>
                      <a:pPr algn="ctr"/>
                      <a:r>
                        <a:rPr lang="en-US" sz="1800" b="1" kern="1200" dirty="0">
                          <a:solidFill>
                            <a:schemeClr val="tx1"/>
                          </a:solidFill>
                          <a:latin typeface="+mn-lt"/>
                          <a:ea typeface="+mn-ea"/>
                          <a:cs typeface="+mn-cs"/>
                        </a:rPr>
                        <a:t>Exogenous</a:t>
                      </a:r>
                    </a:p>
                  </a:txBody>
                  <a:tcPr anchor="ctr"/>
                </a:tc>
                <a:tc rowSpan="6" h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888966441"/>
                  </a:ext>
                </a:extLst>
              </a:tr>
              <a:tr h="0">
                <a:tc vMerge="1">
                  <a:txBody>
                    <a:bodyPr/>
                    <a:lstStyle/>
                    <a:p>
                      <a:endParaRPr lang="en-US" dirty="0"/>
                    </a:p>
                  </a:txBody>
                  <a:tcPr/>
                </a:tc>
                <a:tc>
                  <a:txBody>
                    <a:bodyPr/>
                    <a:lstStyle/>
                    <a:p>
                      <a:r>
                        <a:rPr lang="en-US" sz="1400" dirty="0"/>
                        <a:t>02</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737333843"/>
                  </a:ext>
                </a:extLst>
              </a:tr>
              <a:tr h="0">
                <a:tc vMerge="1">
                  <a:txBody>
                    <a:bodyPr/>
                    <a:lstStyle/>
                    <a:p>
                      <a:endParaRPr lang="en-US" dirty="0"/>
                    </a:p>
                  </a:txBody>
                  <a:tcPr/>
                </a:tc>
                <a:tc>
                  <a:txBody>
                    <a:bodyPr/>
                    <a:lstStyle/>
                    <a:p>
                      <a:r>
                        <a:rPr lang="en-US" sz="1400" dirty="0"/>
                        <a:t>03</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15975708"/>
                  </a:ext>
                </a:extLst>
              </a:tr>
              <a:tr h="0">
                <a:tc rowSpan="3">
                  <a:txBody>
                    <a:bodyPr/>
                    <a:lstStyle/>
                    <a:p>
                      <a:r>
                        <a:rPr lang="en-US" sz="1400" dirty="0"/>
                        <a:t>B</a:t>
                      </a:r>
                    </a:p>
                  </a:txBody>
                  <a:tcPr/>
                </a:tc>
                <a:tc>
                  <a:txBody>
                    <a:bodyPr/>
                    <a:lstStyle/>
                    <a:p>
                      <a:r>
                        <a:rPr lang="en-US" sz="1400" dirty="0"/>
                        <a:t>01</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58043785"/>
                  </a:ext>
                </a:extLst>
              </a:tr>
              <a:tr h="0">
                <a:tc vMerge="1">
                  <a:txBody>
                    <a:bodyPr/>
                    <a:lstStyle/>
                    <a:p>
                      <a:endParaRPr lang="en-US" dirty="0"/>
                    </a:p>
                  </a:txBody>
                  <a:tcPr/>
                </a:tc>
                <a:tc>
                  <a:txBody>
                    <a:bodyPr/>
                    <a:lstStyle/>
                    <a:p>
                      <a:r>
                        <a:rPr lang="en-US" sz="1400" dirty="0"/>
                        <a:t>02</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43015659"/>
                  </a:ext>
                </a:extLst>
              </a:tr>
              <a:tr h="0">
                <a:tc vMerge="1">
                  <a:txBody>
                    <a:bodyPr/>
                    <a:lstStyle/>
                    <a:p>
                      <a:endParaRPr lang="en-US" dirty="0"/>
                    </a:p>
                  </a:txBody>
                  <a:tcPr/>
                </a:tc>
                <a:tc>
                  <a:txBody>
                    <a:bodyPr/>
                    <a:lstStyle/>
                    <a:p>
                      <a:r>
                        <a:rPr lang="en-US" sz="1400" dirty="0"/>
                        <a:t>03</a:t>
                      </a:r>
                    </a:p>
                  </a:txBody>
                  <a:tcPr/>
                </a:tc>
                <a:tc gridSpan="6"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2"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953791662"/>
                  </a:ext>
                </a:extLst>
              </a:tr>
              <a:tr h="0">
                <a:tc>
                  <a:txBody>
                    <a:bodyPr/>
                    <a:lstStyle/>
                    <a:p>
                      <a:endParaRPr lang="en-US" sz="1400" dirty="0"/>
                    </a:p>
                  </a:txBody>
                  <a:tcPr/>
                </a:tc>
                <a:tc>
                  <a:txBody>
                    <a:bodyPr/>
                    <a:lstStyle/>
                    <a:p>
                      <a:r>
                        <a:rPr lang="pt-PT" sz="1400" dirty="0"/>
                        <a:t>VA</a:t>
                      </a:r>
                      <a:endParaRPr lang="en-US" sz="1400" dirty="0"/>
                    </a:p>
                  </a:txBody>
                  <a:tcPr/>
                </a:tc>
                <a:tc>
                  <a:txBody>
                    <a:bodyPr/>
                    <a:lstStyle/>
                    <a:p>
                      <a:pPr algn="ctr"/>
                      <a:endParaRPr lang="en-US" sz="1800" b="1" kern="1200" dirty="0">
                        <a:solidFill>
                          <a:schemeClr val="tx1"/>
                        </a:solidFill>
                        <a:latin typeface="+mn-lt"/>
                        <a:ea typeface="+mn-ea"/>
                        <a:cs typeface="+mn-cs"/>
                      </a:endParaRPr>
                    </a:p>
                  </a:txBody>
                  <a:tcPr anchor="ctr"/>
                </a:tc>
                <a:tc>
                  <a:txBody>
                    <a:bodyPr/>
                    <a:lstStyle/>
                    <a:p>
                      <a:pPr algn="ctr"/>
                      <a:endParaRPr lang="en-US" sz="1800" b="1" kern="1200" dirty="0">
                        <a:solidFill>
                          <a:schemeClr val="tx1"/>
                        </a:solidFill>
                        <a:latin typeface="+mn-lt"/>
                        <a:ea typeface="+mn-ea"/>
                        <a:cs typeface="+mn-cs"/>
                      </a:endParaRPr>
                    </a:p>
                  </a:txBody>
                  <a:tcPr anchor="ctr"/>
                </a:tc>
                <a:tc>
                  <a:txBody>
                    <a:bodyPr/>
                    <a:lstStyle/>
                    <a:p>
                      <a:pPr algn="ctr"/>
                      <a:endParaRPr lang="en-US" sz="1800" b="1" kern="1200" dirty="0">
                        <a:solidFill>
                          <a:schemeClr val="tx1"/>
                        </a:solidFill>
                        <a:latin typeface="+mn-lt"/>
                        <a:ea typeface="+mn-ea"/>
                        <a:cs typeface="+mn-cs"/>
                      </a:endParaRPr>
                    </a:p>
                  </a:txBody>
                  <a:tcPr anchor="ctr"/>
                </a:tc>
                <a:tc>
                  <a:txBody>
                    <a:bodyPr/>
                    <a:lstStyle/>
                    <a:p>
                      <a:pPr algn="ctr"/>
                      <a:endParaRPr lang="en-US" sz="1800" b="1" kern="1200" dirty="0">
                        <a:solidFill>
                          <a:schemeClr val="tx1"/>
                        </a:solidFill>
                        <a:latin typeface="+mn-lt"/>
                        <a:ea typeface="+mn-ea"/>
                        <a:cs typeface="+mn-cs"/>
                      </a:endParaRPr>
                    </a:p>
                  </a:txBody>
                  <a:tcPr anchor="ctr"/>
                </a:tc>
                <a:tc>
                  <a:txBody>
                    <a:bodyPr/>
                    <a:lstStyle/>
                    <a:p>
                      <a:pPr algn="ctr"/>
                      <a:endParaRPr lang="en-US" sz="1800" b="1" kern="1200" dirty="0">
                        <a:solidFill>
                          <a:schemeClr val="tx1"/>
                        </a:solidFill>
                        <a:latin typeface="+mn-lt"/>
                        <a:ea typeface="+mn-ea"/>
                        <a:cs typeface="+mn-cs"/>
                      </a:endParaRPr>
                    </a:p>
                  </a:txBody>
                  <a:tcPr anchor="ctr"/>
                </a:tc>
                <a:tc>
                  <a:txBody>
                    <a:bodyPr/>
                    <a:lstStyle/>
                    <a:p>
                      <a:pPr algn="ctr"/>
                      <a:endParaRPr lang="en-US" sz="1800" b="1" kern="1200" dirty="0">
                        <a:solidFill>
                          <a:schemeClr val="tx1"/>
                        </a:solidFill>
                        <a:latin typeface="+mn-lt"/>
                        <a:ea typeface="+mn-ea"/>
                        <a:cs typeface="+mn-cs"/>
                      </a:endParaRPr>
                    </a:p>
                  </a:txBody>
                  <a:tcPr anchor="ctr"/>
                </a:tc>
                <a:tc gridSpan="2">
                  <a:txBody>
                    <a:bodyPr/>
                    <a:lstStyle/>
                    <a:p>
                      <a:pPr algn="ctr"/>
                      <a:endParaRPr lang="en-US" sz="1800" b="1" kern="1200" dirty="0">
                        <a:solidFill>
                          <a:schemeClr val="tx1"/>
                        </a:solidFill>
                        <a:latin typeface="+mn-lt"/>
                        <a:ea typeface="+mn-ea"/>
                        <a:cs typeface="+mn-cs"/>
                      </a:endParaRPr>
                    </a:p>
                  </a:txBody>
                  <a:tcPr anchor="ctr"/>
                </a:tc>
                <a:tc hMerge="1">
                  <a:txBody>
                    <a:bodyPr/>
                    <a:lstStyle/>
                    <a:p>
                      <a:endParaRPr lang="en-US"/>
                    </a:p>
                  </a:txBody>
                  <a:tcPr/>
                </a:tc>
                <a:tc>
                  <a:txBody>
                    <a:bodyPr/>
                    <a:lstStyle/>
                    <a:p>
                      <a:endParaRPr lang="en-US" sz="1400" dirty="0"/>
                    </a:p>
                  </a:txBody>
                  <a:tcPr/>
                </a:tc>
                <a:extLst>
                  <a:ext uri="{0D108BD9-81ED-4DB2-BD59-A6C34878D82A}">
                    <a16:rowId xmlns:a16="http://schemas.microsoft.com/office/drawing/2014/main" val="1559532172"/>
                  </a:ext>
                </a:extLst>
              </a:tr>
              <a:tr h="0">
                <a:tc>
                  <a:txBody>
                    <a:bodyPr/>
                    <a:lstStyle/>
                    <a:p>
                      <a:endParaRPr lang="en-US" sz="1400" dirty="0"/>
                    </a:p>
                  </a:txBody>
                  <a:tcPr/>
                </a:tc>
                <a:tc>
                  <a:txBody>
                    <a:bodyPr/>
                    <a:lstStyle/>
                    <a:p>
                      <a:r>
                        <a:rPr lang="en-US" sz="1400" dirty="0"/>
                        <a:t>Total</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941522431"/>
                  </a:ext>
                </a:extLst>
              </a:tr>
            </a:tbl>
          </a:graphicData>
        </a:graphic>
      </p:graphicFrame>
      <p:sp>
        <p:nvSpPr>
          <p:cNvPr id="6" name="Rectangle 5">
            <a:extLst>
              <a:ext uri="{FF2B5EF4-FFF2-40B4-BE49-F238E27FC236}">
                <a16:creationId xmlns:a16="http://schemas.microsoft.com/office/drawing/2014/main" id="{15CCFB0F-9BC4-EFE2-0180-2FBE164A643E}"/>
              </a:ext>
            </a:extLst>
          </p:cNvPr>
          <p:cNvSpPr/>
          <p:nvPr/>
        </p:nvSpPr>
        <p:spPr>
          <a:xfrm>
            <a:off x="1389888" y="2752343"/>
            <a:ext cx="3639312" cy="191106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65D3072B-A4E1-EE0E-E94D-753A3A6A5411}"/>
              </a:ext>
            </a:extLst>
          </p:cNvPr>
          <p:cNvSpPr/>
          <p:nvPr/>
        </p:nvSpPr>
        <p:spPr>
          <a:xfrm>
            <a:off x="9550908" y="441211"/>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55A496D9-115B-0579-9159-5F19F0DA96D7}"/>
              </a:ext>
            </a:extLst>
          </p:cNvPr>
          <p:cNvSpPr/>
          <p:nvPr/>
        </p:nvSpPr>
        <p:spPr>
          <a:xfrm>
            <a:off x="9550908" y="1545336"/>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16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6FCC1-5C24-54C3-3A75-08EA6B091717}"/>
            </a:ext>
          </a:extLst>
        </p:cNvPr>
        <p:cNvGrpSpPr/>
        <p:nvPr/>
      </p:nvGrpSpPr>
      <p:grpSpPr>
        <a:xfrm>
          <a:off x="0" y="0"/>
          <a:ext cx="0" cy="0"/>
          <a:chOff x="0" y="0"/>
          <a:chExt cx="0" cy="0"/>
        </a:xfrm>
      </p:grpSpPr>
      <p:sp>
        <p:nvSpPr>
          <p:cNvPr id="15" name="Text Placeholder 18">
            <a:extLst>
              <a:ext uri="{FF2B5EF4-FFF2-40B4-BE49-F238E27FC236}">
                <a16:creationId xmlns:a16="http://schemas.microsoft.com/office/drawing/2014/main" id="{30E2C34E-7B33-D68C-FA29-F90ED37D65E9}"/>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sz="1800" dirty="0"/>
              <a:t>A national firm starts using local resins instead of glue in paint production.</a:t>
            </a:r>
          </a:p>
          <a:p>
            <a:pPr>
              <a:spcAft>
                <a:spcPts val="3600"/>
              </a:spcAft>
            </a:pPr>
            <a:r>
              <a:rPr lang="en-US" sz="1800" dirty="0"/>
              <a:t>Firms in country B buy products produced in country A.</a:t>
            </a:r>
          </a:p>
          <a:p>
            <a:pPr>
              <a:spcAft>
                <a:spcPts val="3600"/>
              </a:spcAft>
            </a:pPr>
            <a:r>
              <a:rPr lang="en-US" sz="1800" dirty="0"/>
              <a:t>Households in country A consume more agricultural products.</a:t>
            </a:r>
          </a:p>
          <a:p>
            <a:pPr>
              <a:spcAft>
                <a:spcPts val="3600"/>
              </a:spcAft>
            </a:pPr>
            <a:r>
              <a:rPr lang="en-US" sz="1800" dirty="0"/>
              <a:t>Country A shifts investment from software to road construction.</a:t>
            </a:r>
          </a:p>
          <a:p>
            <a:pPr>
              <a:spcAft>
                <a:spcPts val="3600"/>
              </a:spcAft>
            </a:pPr>
            <a:r>
              <a:rPr lang="en-US" sz="1800" dirty="0"/>
              <a:t>Government in country A decides to spend more on software.</a:t>
            </a:r>
          </a:p>
        </p:txBody>
      </p:sp>
      <p:sp>
        <p:nvSpPr>
          <p:cNvPr id="3" name="Footer Placeholder 2">
            <a:extLst>
              <a:ext uri="{FF2B5EF4-FFF2-40B4-BE49-F238E27FC236}">
                <a16:creationId xmlns:a16="http://schemas.microsoft.com/office/drawing/2014/main" id="{3F69FFBE-3789-FC98-7E91-7BE4EDAFCE6D}"/>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CFC9A5ED-3BD5-A276-2F32-BB08800AC832}"/>
              </a:ext>
            </a:extLst>
          </p:cNvPr>
          <p:cNvSpPr>
            <a:spLocks noGrp="1"/>
          </p:cNvSpPr>
          <p:nvPr>
            <p:ph type="sldNum" sz="quarter" idx="4"/>
          </p:nvPr>
        </p:nvSpPr>
        <p:spPr/>
        <p:txBody>
          <a:bodyPr/>
          <a:lstStyle/>
          <a:p>
            <a:fld id="{F2085B6F-5DD0-4AA7-A598-31079D007F56}" type="slidenum">
              <a:rPr lang="en-US" smtClean="0"/>
              <a:pPr/>
              <a:t>8</a:t>
            </a:fld>
            <a:endParaRPr lang="en-US"/>
          </a:p>
        </p:txBody>
      </p:sp>
      <p:sp>
        <p:nvSpPr>
          <p:cNvPr id="12" name="Title 11">
            <a:extLst>
              <a:ext uri="{FF2B5EF4-FFF2-40B4-BE49-F238E27FC236}">
                <a16:creationId xmlns:a16="http://schemas.microsoft.com/office/drawing/2014/main" id="{ED64CE23-7069-0479-C116-5C1EA4776819}"/>
              </a:ext>
            </a:extLst>
          </p:cNvPr>
          <p:cNvSpPr>
            <a:spLocks noGrp="1"/>
          </p:cNvSpPr>
          <p:nvPr>
            <p:ph type="title"/>
          </p:nvPr>
        </p:nvSpPr>
        <p:spPr>
          <a:xfrm>
            <a:off x="731520" y="210312"/>
            <a:ext cx="7291824" cy="1227595"/>
          </a:xfrm>
        </p:spPr>
        <p:txBody>
          <a:bodyPr>
            <a:normAutofit fontScale="90000"/>
          </a:bodyPr>
          <a:lstStyle/>
          <a:p>
            <a:r>
              <a:rPr lang="en-US" sz="4000" dirty="0"/>
              <a:t>Back to the basics – Close model (I)</a:t>
            </a:r>
            <a:br>
              <a:rPr lang="en-US" sz="4000" dirty="0"/>
            </a:br>
            <a:r>
              <a:rPr lang="en-US" sz="4000" dirty="0"/>
              <a:t>Admissible exogenous shocks</a:t>
            </a:r>
          </a:p>
        </p:txBody>
      </p:sp>
      <p:graphicFrame>
        <p:nvGraphicFramePr>
          <p:cNvPr id="8" name="Table 7">
            <a:extLst>
              <a:ext uri="{FF2B5EF4-FFF2-40B4-BE49-F238E27FC236}">
                <a16:creationId xmlns:a16="http://schemas.microsoft.com/office/drawing/2014/main" id="{46CDCD64-BAF8-3EF5-541B-4489C74B216B}"/>
              </a:ext>
            </a:extLst>
          </p:cNvPr>
          <p:cNvGraphicFramePr>
            <a:graphicFrameLocks noGrp="1"/>
          </p:cNvGraphicFramePr>
          <p:nvPr>
            <p:extLst>
              <p:ext uri="{D42A27DB-BD31-4B8C-83A1-F6EECF244321}">
                <p14:modId xmlns:p14="http://schemas.microsoft.com/office/powerpoint/2010/main" val="3962166356"/>
              </p:ext>
            </p:extLst>
          </p:nvPr>
        </p:nvGraphicFramePr>
        <p:xfrm>
          <a:off x="329184" y="2088916"/>
          <a:ext cx="7598668" cy="3855720"/>
        </p:xfrm>
        <a:graphic>
          <a:graphicData uri="http://schemas.openxmlformats.org/drawingml/2006/table">
            <a:tbl>
              <a:tblPr firstRow="1" bandRow="1">
                <a:tableStyleId>{5940675A-B579-460E-94D1-54222C63F5DA}</a:tableStyleId>
              </a:tblPr>
              <a:tblGrid>
                <a:gridCol w="690788">
                  <a:extLst>
                    <a:ext uri="{9D8B030D-6E8A-4147-A177-3AD203B41FA5}">
                      <a16:colId xmlns:a16="http://schemas.microsoft.com/office/drawing/2014/main" val="3286228100"/>
                    </a:ext>
                  </a:extLst>
                </a:gridCol>
                <a:gridCol w="690788">
                  <a:extLst>
                    <a:ext uri="{9D8B030D-6E8A-4147-A177-3AD203B41FA5}">
                      <a16:colId xmlns:a16="http://schemas.microsoft.com/office/drawing/2014/main" val="1712359085"/>
                    </a:ext>
                  </a:extLst>
                </a:gridCol>
                <a:gridCol w="690788">
                  <a:extLst>
                    <a:ext uri="{9D8B030D-6E8A-4147-A177-3AD203B41FA5}">
                      <a16:colId xmlns:a16="http://schemas.microsoft.com/office/drawing/2014/main" val="693023992"/>
                    </a:ext>
                  </a:extLst>
                </a:gridCol>
                <a:gridCol w="690788">
                  <a:extLst>
                    <a:ext uri="{9D8B030D-6E8A-4147-A177-3AD203B41FA5}">
                      <a16:colId xmlns:a16="http://schemas.microsoft.com/office/drawing/2014/main" val="3715847070"/>
                    </a:ext>
                  </a:extLst>
                </a:gridCol>
                <a:gridCol w="690788">
                  <a:extLst>
                    <a:ext uri="{9D8B030D-6E8A-4147-A177-3AD203B41FA5}">
                      <a16:colId xmlns:a16="http://schemas.microsoft.com/office/drawing/2014/main" val="246454911"/>
                    </a:ext>
                  </a:extLst>
                </a:gridCol>
                <a:gridCol w="690788">
                  <a:extLst>
                    <a:ext uri="{9D8B030D-6E8A-4147-A177-3AD203B41FA5}">
                      <a16:colId xmlns:a16="http://schemas.microsoft.com/office/drawing/2014/main" val="2629715490"/>
                    </a:ext>
                  </a:extLst>
                </a:gridCol>
                <a:gridCol w="690788">
                  <a:extLst>
                    <a:ext uri="{9D8B030D-6E8A-4147-A177-3AD203B41FA5}">
                      <a16:colId xmlns:a16="http://schemas.microsoft.com/office/drawing/2014/main" val="1185457404"/>
                    </a:ext>
                  </a:extLst>
                </a:gridCol>
                <a:gridCol w="690788">
                  <a:extLst>
                    <a:ext uri="{9D8B030D-6E8A-4147-A177-3AD203B41FA5}">
                      <a16:colId xmlns:a16="http://schemas.microsoft.com/office/drawing/2014/main" val="293796711"/>
                    </a:ext>
                  </a:extLst>
                </a:gridCol>
                <a:gridCol w="690788">
                  <a:extLst>
                    <a:ext uri="{9D8B030D-6E8A-4147-A177-3AD203B41FA5}">
                      <a16:colId xmlns:a16="http://schemas.microsoft.com/office/drawing/2014/main" val="503972137"/>
                    </a:ext>
                  </a:extLst>
                </a:gridCol>
                <a:gridCol w="690788">
                  <a:extLst>
                    <a:ext uri="{9D8B030D-6E8A-4147-A177-3AD203B41FA5}">
                      <a16:colId xmlns:a16="http://schemas.microsoft.com/office/drawing/2014/main" val="1467109974"/>
                    </a:ext>
                  </a:extLst>
                </a:gridCol>
                <a:gridCol w="690788">
                  <a:extLst>
                    <a:ext uri="{9D8B030D-6E8A-4147-A177-3AD203B41FA5}">
                      <a16:colId xmlns:a16="http://schemas.microsoft.com/office/drawing/2014/main" val="268036875"/>
                    </a:ext>
                  </a:extLst>
                </a:gridCol>
              </a:tblGrid>
              <a:tr h="370840">
                <a:tc rowSpan="3" gridSpan="2">
                  <a:txBody>
                    <a:bodyPr/>
                    <a:lstStyle/>
                    <a:p>
                      <a:endParaRPr lang="en-US" sz="1400" dirty="0"/>
                    </a:p>
                  </a:txBody>
                  <a:tcPr>
                    <a:lnTlToBr w="12700" cap="flat" cmpd="sng" algn="ctr">
                      <a:solidFill>
                        <a:schemeClr val="tx1"/>
                      </a:solidFill>
                      <a:prstDash val="solid"/>
                      <a:round/>
                      <a:headEnd type="none" w="med" len="med"/>
                      <a:tailEnd type="none" w="med" len="med"/>
                    </a:lnTlToBr>
                  </a:tcPr>
                </a:tc>
                <a:tc rowSpan="3" hMerge="1">
                  <a:txBody>
                    <a:bodyPr/>
                    <a:lstStyle/>
                    <a:p>
                      <a:endParaRPr lang="en-US" dirty="0"/>
                    </a:p>
                  </a:txBody>
                  <a:tcPr/>
                </a:tc>
                <a:tc gridSpan="9">
                  <a:txBody>
                    <a:bodyPr/>
                    <a:lstStyle/>
                    <a:p>
                      <a:pPr algn="ctr"/>
                      <a:r>
                        <a:rPr lang="en-US" sz="1400" dirty="0"/>
                        <a:t>Country 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55474050"/>
                  </a:ext>
                </a:extLst>
              </a:tr>
              <a:tr h="370840">
                <a:tc gridSpan="2" vMerge="1">
                  <a:txBody>
                    <a:bodyPr/>
                    <a:lstStyle/>
                    <a:p>
                      <a:endParaRPr lang="en-US" dirty="0"/>
                    </a:p>
                  </a:txBody>
                  <a:tcPr/>
                </a:tc>
                <a:tc hMerge="1" vMerge="1">
                  <a:txBody>
                    <a:bodyPr/>
                    <a:lstStyle/>
                    <a:p>
                      <a:endParaRPr lang="en-US"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gridSpan="5">
                  <a:txBody>
                    <a:bodyPr/>
                    <a:lstStyle/>
                    <a:p>
                      <a:r>
                        <a:rPr lang="en-US" sz="1400" dirty="0"/>
                        <a:t>Final Demand</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sz="1400" dirty="0"/>
                        <a:t>Total</a:t>
                      </a:r>
                    </a:p>
                  </a:txBody>
                  <a:tcPr/>
                </a:tc>
                <a:extLst>
                  <a:ext uri="{0D108BD9-81ED-4DB2-BD59-A6C34878D82A}">
                    <a16:rowId xmlns:a16="http://schemas.microsoft.com/office/drawing/2014/main" val="1550027365"/>
                  </a:ext>
                </a:extLst>
              </a:tr>
              <a:tr h="370840">
                <a:tc gridSpan="2" vMerge="1">
                  <a:txBody>
                    <a:bodyPr/>
                    <a:lstStyle/>
                    <a:p>
                      <a:endParaRPr lang="en-US"/>
                    </a:p>
                  </a:txBody>
                  <a:tcPr/>
                </a:tc>
                <a:tc hMerge="1" vMerge="1">
                  <a:txBody>
                    <a:bodyPr/>
                    <a:lstStyle/>
                    <a:p>
                      <a:endParaRPr lang="en-US"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a:txBody>
                    <a:bodyPr/>
                    <a:lstStyle/>
                    <a:p>
                      <a:r>
                        <a:rPr lang="en-US" sz="1400" dirty="0"/>
                        <a:t>HH</a:t>
                      </a:r>
                    </a:p>
                  </a:txBody>
                  <a:tcPr/>
                </a:tc>
                <a:tc>
                  <a:txBody>
                    <a:bodyPr/>
                    <a:lstStyle/>
                    <a:p>
                      <a:r>
                        <a:rPr lang="pt-PT" sz="1400" dirty="0"/>
                        <a:t>Inv.</a:t>
                      </a:r>
                      <a:endParaRPr lang="en-US" sz="1400" dirty="0"/>
                    </a:p>
                  </a:txBody>
                  <a:tcPr/>
                </a:tc>
                <a:tc>
                  <a:txBody>
                    <a:bodyPr/>
                    <a:lstStyle/>
                    <a:p>
                      <a:r>
                        <a:rPr lang="en-US" sz="1400" dirty="0"/>
                        <a:t>Gov.</a:t>
                      </a:r>
                    </a:p>
                  </a:txBody>
                  <a:tcPr/>
                </a:tc>
                <a:tc>
                  <a:txBody>
                    <a:bodyPr/>
                    <a:lstStyle/>
                    <a:p>
                      <a:r>
                        <a:rPr lang="en-US" sz="1400" dirty="0"/>
                        <a:t>Exp.</a:t>
                      </a:r>
                    </a:p>
                  </a:txBody>
                  <a:tcPr/>
                </a:tc>
                <a:tc>
                  <a:txBody>
                    <a:bodyPr/>
                    <a:lstStyle/>
                    <a:p>
                      <a:r>
                        <a:rPr lang="en-US" sz="1400" dirty="0"/>
                        <a:t>Other FD</a:t>
                      </a:r>
                    </a:p>
                  </a:txBody>
                  <a:tcPr/>
                </a:tc>
                <a:tc vMerge="1">
                  <a:txBody>
                    <a:bodyPr/>
                    <a:lstStyle/>
                    <a:p>
                      <a:endParaRPr dirty="0"/>
                    </a:p>
                  </a:txBody>
                  <a:tcPr/>
                </a:tc>
                <a:extLst>
                  <a:ext uri="{0D108BD9-81ED-4DB2-BD59-A6C34878D82A}">
                    <a16:rowId xmlns:a16="http://schemas.microsoft.com/office/drawing/2014/main" val="1492448366"/>
                  </a:ext>
                </a:extLst>
              </a:tr>
              <a:tr h="370840">
                <a:tc rowSpan="7">
                  <a:txBody>
                    <a:bodyPr/>
                    <a:lstStyle/>
                    <a:p>
                      <a:r>
                        <a:rPr lang="en-US" sz="1000" dirty="0"/>
                        <a:t>Country A</a:t>
                      </a:r>
                    </a:p>
                  </a:txBody>
                  <a:tcPr anchor="ctr"/>
                </a:tc>
                <a:tc>
                  <a:txBody>
                    <a:bodyPr/>
                    <a:lstStyle/>
                    <a:p>
                      <a:r>
                        <a:rPr lang="en-US" sz="1400" dirty="0"/>
                        <a:t>01</a:t>
                      </a:r>
                    </a:p>
                  </a:txBody>
                  <a:tcPr/>
                </a:tc>
                <a:tc rowSpan="4" gridSpan="4">
                  <a:txBody>
                    <a:bodyPr/>
                    <a:lstStyle/>
                    <a:p>
                      <a:pPr algn="ctr"/>
                      <a:r>
                        <a:rPr lang="en-US" sz="1800" b="1" kern="1200" dirty="0">
                          <a:solidFill>
                            <a:schemeClr val="tx1"/>
                          </a:solidFill>
                          <a:latin typeface="+mn-lt"/>
                          <a:ea typeface="+mn-ea"/>
                          <a:cs typeface="+mn-cs"/>
                        </a:rPr>
                        <a:t>Endogenous</a:t>
                      </a:r>
                    </a:p>
                  </a:txBody>
                  <a:tcPr anchor="ctr"/>
                </a:tc>
                <a:tc rowSpan="4" hMerge="1">
                  <a:txBody>
                    <a:bodyPr/>
                    <a:lstStyle/>
                    <a:p>
                      <a:endParaRPr lang="en-US" sz="1400" dirty="0"/>
                    </a:p>
                  </a:txBody>
                  <a:tcPr/>
                </a:tc>
                <a:tc rowSpan="4" hMerge="1">
                  <a:txBody>
                    <a:bodyPr/>
                    <a:lstStyle/>
                    <a:p>
                      <a:endParaRPr lang="en-US" sz="1400" dirty="0"/>
                    </a:p>
                  </a:txBody>
                  <a:tcPr/>
                </a:tc>
                <a:tc rowSpan="4" hMerge="1">
                  <a:txBody>
                    <a:bodyPr/>
                    <a:lstStyle/>
                    <a:p>
                      <a:endParaRPr lang="en-US" sz="1400" dirty="0"/>
                    </a:p>
                  </a:txBody>
                  <a:tcPr/>
                </a:tc>
                <a:tc rowSpan="4" gridSpan="4">
                  <a:txBody>
                    <a:bodyPr/>
                    <a:lstStyle/>
                    <a:p>
                      <a:pPr algn="ctr"/>
                      <a:r>
                        <a:rPr lang="en-US" sz="1800" b="1" kern="1200" dirty="0">
                          <a:solidFill>
                            <a:schemeClr val="tx1"/>
                          </a:solidFill>
                          <a:latin typeface="+mn-lt"/>
                          <a:ea typeface="+mn-ea"/>
                          <a:cs typeface="+mn-cs"/>
                        </a:rPr>
                        <a:t>Exogenous</a:t>
                      </a:r>
                    </a:p>
                  </a:txBody>
                  <a:tcPr anchor="ctr"/>
                </a:tc>
                <a:tc rowSpan="4" hMerge="1">
                  <a:txBody>
                    <a:bodyPr/>
                    <a:lstStyle/>
                    <a:p>
                      <a:endParaRPr lang="en-US" sz="1400" dirty="0"/>
                    </a:p>
                  </a:txBody>
                  <a:tcPr/>
                </a:tc>
                <a:tc rowSpan="4" hMerge="1">
                  <a:txBody>
                    <a:bodyPr/>
                    <a:lstStyle/>
                    <a:p>
                      <a:endParaRPr lang="en-US" sz="1400" dirty="0"/>
                    </a:p>
                  </a:txBody>
                  <a:tcPr/>
                </a:tc>
                <a:tc rowSpan="4" h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30190321"/>
                  </a:ext>
                </a:extLst>
              </a:tr>
              <a:tr h="370840">
                <a:tc vMerge="1">
                  <a:txBody>
                    <a:bodyPr/>
                    <a:lstStyle/>
                    <a:p>
                      <a:endParaRPr lang="en-US" dirty="0"/>
                    </a:p>
                  </a:txBody>
                  <a:tcPr/>
                </a:tc>
                <a:tc>
                  <a:txBody>
                    <a:bodyPr/>
                    <a:lstStyle/>
                    <a:p>
                      <a:r>
                        <a:rPr lang="en-US" sz="1400" dirty="0"/>
                        <a:t>02</a:t>
                      </a:r>
                    </a:p>
                  </a:txBody>
                  <a:tcPr/>
                </a:tc>
                <a:tc gridSpan="4" vMerge="1">
                  <a:txBody>
                    <a:bodyPr/>
                    <a:lstStyle/>
                    <a:p>
                      <a:endParaRPr lang="en-US" sz="1400"/>
                    </a:p>
                  </a:txBody>
                  <a:tcPr/>
                </a:tc>
                <a:tc hMerge="1" vMerge="1">
                  <a:txBody>
                    <a:bodyPr/>
                    <a:lstStyle/>
                    <a:p>
                      <a:endParaRPr lang="en-US" sz="1400"/>
                    </a:p>
                  </a:txBody>
                  <a:tcPr/>
                </a:tc>
                <a:tc hMerge="1" vMerge="1">
                  <a:txBody>
                    <a:bodyPr/>
                    <a:lstStyle/>
                    <a:p>
                      <a:endParaRPr lang="en-US" sz="1400" dirty="0"/>
                    </a:p>
                  </a:txBody>
                  <a:tcPr/>
                </a:tc>
                <a:tc hMerge="1" vMerge="1">
                  <a:txBody>
                    <a:bodyPr/>
                    <a:lstStyle/>
                    <a:p>
                      <a:endParaRPr lang="en-US" sz="1400" dirty="0"/>
                    </a:p>
                  </a:txBody>
                  <a:tcPr/>
                </a:tc>
                <a:tc gridSpan="4"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01163657"/>
                  </a:ext>
                </a:extLst>
              </a:tr>
              <a:tr h="370840">
                <a:tc vMerge="1">
                  <a:txBody>
                    <a:bodyPr/>
                    <a:lstStyle/>
                    <a:p>
                      <a:endParaRPr lang="en-US" dirty="0"/>
                    </a:p>
                  </a:txBody>
                  <a:tcPr/>
                </a:tc>
                <a:tc>
                  <a:txBody>
                    <a:bodyPr/>
                    <a:lstStyle/>
                    <a:p>
                      <a:r>
                        <a:rPr lang="en-US" sz="1400" dirty="0"/>
                        <a:t>03</a:t>
                      </a:r>
                    </a:p>
                  </a:txBody>
                  <a:tcPr/>
                </a:tc>
                <a:tc gridSpan="4"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4"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26286566"/>
                  </a:ext>
                </a:extLst>
              </a:tr>
              <a:tr h="370840">
                <a:tc vMerge="1">
                  <a:txBody>
                    <a:bodyPr/>
                    <a:lstStyle/>
                    <a:p>
                      <a:endParaRPr lang="en-US" dirty="0"/>
                    </a:p>
                  </a:txBody>
                  <a:tcPr/>
                </a:tc>
                <a:tc>
                  <a:txBody>
                    <a:bodyPr/>
                    <a:lstStyle/>
                    <a:p>
                      <a:r>
                        <a:rPr lang="en-US" sz="1400" dirty="0"/>
                        <a:t>Wages</a:t>
                      </a:r>
                    </a:p>
                  </a:txBody>
                  <a:tcPr/>
                </a:tc>
                <a:tc gridSpan="4"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4"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95352734"/>
                  </a:ext>
                </a:extLst>
              </a:tr>
              <a:tr h="370840">
                <a:tc vMerge="1">
                  <a:txBody>
                    <a:bodyPr/>
                    <a:lstStyle/>
                    <a:p>
                      <a:endParaRPr lang="en-US" dirty="0"/>
                    </a:p>
                  </a:txBody>
                  <a:tcPr/>
                </a:tc>
                <a:tc>
                  <a:txBody>
                    <a:bodyPr/>
                    <a:lstStyle/>
                    <a:p>
                      <a:r>
                        <a:rPr lang="pt-PT" sz="1400" dirty="0"/>
                        <a:t>Profits</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2692729"/>
                  </a:ext>
                </a:extLst>
              </a:tr>
              <a:tr h="370840">
                <a:tc vMerge="1">
                  <a:txBody>
                    <a:bodyPr/>
                    <a:lstStyle/>
                    <a:p>
                      <a:endParaRPr lang="en-US" dirty="0"/>
                    </a:p>
                  </a:txBody>
                  <a:tcPr/>
                </a:tc>
                <a:tc>
                  <a:txBody>
                    <a:bodyPr/>
                    <a:lstStyle/>
                    <a:p>
                      <a:r>
                        <a:rPr lang="en-US" sz="1400" dirty="0"/>
                        <a:t>Taxes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29618944"/>
                  </a:ext>
                </a:extLst>
              </a:tr>
              <a:tr h="370840">
                <a:tc vMerge="1">
                  <a:txBody>
                    <a:bodyPr/>
                    <a:lstStyle/>
                    <a:p>
                      <a:endParaRPr lang="en-US" dirty="0"/>
                    </a:p>
                  </a:txBody>
                  <a:tcPr/>
                </a:tc>
                <a:tc>
                  <a:txBody>
                    <a:bodyPr/>
                    <a:lstStyle/>
                    <a:p>
                      <a:r>
                        <a:rPr lang="en-US" sz="1400" dirty="0"/>
                        <a:t>Total</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08718731"/>
                  </a:ext>
                </a:extLst>
              </a:tr>
            </a:tbl>
          </a:graphicData>
        </a:graphic>
      </p:graphicFrame>
      <p:sp>
        <p:nvSpPr>
          <p:cNvPr id="2" name="Rectangle 1">
            <a:extLst>
              <a:ext uri="{FF2B5EF4-FFF2-40B4-BE49-F238E27FC236}">
                <a16:creationId xmlns:a16="http://schemas.microsoft.com/office/drawing/2014/main" id="{1CEDAF0E-B1EC-27A8-94B5-BD1B0A9B33D1}"/>
              </a:ext>
            </a:extLst>
          </p:cNvPr>
          <p:cNvSpPr/>
          <p:nvPr/>
        </p:nvSpPr>
        <p:spPr>
          <a:xfrm>
            <a:off x="1719072" y="3355848"/>
            <a:ext cx="2724912" cy="143560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82A33735-B505-1F30-7481-E87986803A1A}"/>
              </a:ext>
            </a:extLst>
          </p:cNvPr>
          <p:cNvSpPr/>
          <p:nvPr/>
        </p:nvSpPr>
        <p:spPr>
          <a:xfrm>
            <a:off x="9550908" y="441211"/>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EF04E956-966C-3ADE-D440-B977AF89084F}"/>
              </a:ext>
            </a:extLst>
          </p:cNvPr>
          <p:cNvSpPr/>
          <p:nvPr/>
        </p:nvSpPr>
        <p:spPr>
          <a:xfrm>
            <a:off x="9550908" y="1545336"/>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D31A9E21-0A2D-4D55-1A2E-A3505295F0F3}"/>
              </a:ext>
            </a:extLst>
          </p:cNvPr>
          <p:cNvSpPr/>
          <p:nvPr/>
        </p:nvSpPr>
        <p:spPr>
          <a:xfrm>
            <a:off x="9550908" y="2649461"/>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2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66CD-FFC2-E6A9-E21A-32356F332ED9}"/>
            </a:ext>
          </a:extLst>
        </p:cNvPr>
        <p:cNvGrpSpPr/>
        <p:nvPr/>
      </p:nvGrpSpPr>
      <p:grpSpPr>
        <a:xfrm>
          <a:off x="0" y="0"/>
          <a:ext cx="0" cy="0"/>
          <a:chOff x="0" y="0"/>
          <a:chExt cx="0" cy="0"/>
        </a:xfrm>
      </p:grpSpPr>
      <p:sp>
        <p:nvSpPr>
          <p:cNvPr id="9" name="Text Placeholder 18">
            <a:extLst>
              <a:ext uri="{FF2B5EF4-FFF2-40B4-BE49-F238E27FC236}">
                <a16:creationId xmlns:a16="http://schemas.microsoft.com/office/drawing/2014/main" id="{F232FFF6-D4F3-6C82-D761-3F81669670AF}"/>
              </a:ext>
            </a:extLst>
          </p:cNvPr>
          <p:cNvSpPr txBox="1">
            <a:spLocks/>
          </p:cNvSpPr>
          <p:nvPr/>
        </p:nvSpPr>
        <p:spPr>
          <a:xfrm>
            <a:off x="8686800" y="548640"/>
            <a:ext cx="3108960" cy="51567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0"/>
              </a:spcBef>
              <a:spcAft>
                <a:spcPts val="24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US" sz="1800" dirty="0"/>
              <a:t>A national firm starts using local resins instead of glue in paint production.</a:t>
            </a:r>
          </a:p>
          <a:p>
            <a:pPr>
              <a:spcAft>
                <a:spcPts val="3600"/>
              </a:spcAft>
            </a:pPr>
            <a:r>
              <a:rPr lang="en-US" sz="1800" dirty="0"/>
              <a:t>Firms in country B buy products produced in country A.</a:t>
            </a:r>
          </a:p>
          <a:p>
            <a:pPr>
              <a:spcAft>
                <a:spcPts val="3600"/>
              </a:spcAft>
            </a:pPr>
            <a:r>
              <a:rPr lang="en-US" sz="1800" dirty="0"/>
              <a:t>Households in country A consume more agricultural products.</a:t>
            </a:r>
          </a:p>
          <a:p>
            <a:pPr>
              <a:spcAft>
                <a:spcPts val="3600"/>
              </a:spcAft>
            </a:pPr>
            <a:r>
              <a:rPr lang="en-US" sz="1800" dirty="0"/>
              <a:t>Country A shifts investment from software to road construction.</a:t>
            </a:r>
          </a:p>
          <a:p>
            <a:pPr>
              <a:spcAft>
                <a:spcPts val="3600"/>
              </a:spcAft>
            </a:pPr>
            <a:r>
              <a:rPr lang="en-US" sz="1800" dirty="0"/>
              <a:t>Government in country A decides to spend more on software.</a:t>
            </a:r>
          </a:p>
        </p:txBody>
      </p:sp>
      <p:sp>
        <p:nvSpPr>
          <p:cNvPr id="3" name="Footer Placeholder 2">
            <a:extLst>
              <a:ext uri="{FF2B5EF4-FFF2-40B4-BE49-F238E27FC236}">
                <a16:creationId xmlns:a16="http://schemas.microsoft.com/office/drawing/2014/main" id="{9231618F-0802-78B9-E25B-CDD79BFEEF0B}"/>
              </a:ext>
            </a:extLst>
          </p:cNvPr>
          <p:cNvSpPr>
            <a:spLocks noGrp="1"/>
          </p:cNvSpPr>
          <p:nvPr>
            <p:ph type="ftr" sz="quarter" idx="3"/>
          </p:nvPr>
        </p:nvSpPr>
        <p:spPr>
          <a:xfrm>
            <a:off x="8083550" y="6356350"/>
            <a:ext cx="2797810" cy="365125"/>
          </a:xfrm>
        </p:spPr>
        <p:txBody>
          <a:bodyPr/>
          <a:lstStyle/>
          <a:p>
            <a:r>
              <a:rPr lang="en-US"/>
              <a:t>COOPER CENTER | PUBLIC SERVICE</a:t>
            </a:r>
            <a:endParaRPr lang="en-US" dirty="0"/>
          </a:p>
        </p:txBody>
      </p:sp>
      <p:sp>
        <p:nvSpPr>
          <p:cNvPr id="5" name="Slide Number Placeholder 4">
            <a:extLst>
              <a:ext uri="{FF2B5EF4-FFF2-40B4-BE49-F238E27FC236}">
                <a16:creationId xmlns:a16="http://schemas.microsoft.com/office/drawing/2014/main" id="{B9A87692-BEFB-D1C7-AC2A-C8582D256915}"/>
              </a:ext>
            </a:extLst>
          </p:cNvPr>
          <p:cNvSpPr>
            <a:spLocks noGrp="1"/>
          </p:cNvSpPr>
          <p:nvPr>
            <p:ph type="sldNum" sz="quarter" idx="4"/>
          </p:nvPr>
        </p:nvSpPr>
        <p:spPr/>
        <p:txBody>
          <a:bodyPr/>
          <a:lstStyle/>
          <a:p>
            <a:fld id="{F2085B6F-5DD0-4AA7-A598-31079D007F56}" type="slidenum">
              <a:rPr lang="en-US" smtClean="0"/>
              <a:pPr/>
              <a:t>9</a:t>
            </a:fld>
            <a:endParaRPr lang="en-US"/>
          </a:p>
        </p:txBody>
      </p:sp>
      <p:sp>
        <p:nvSpPr>
          <p:cNvPr id="12" name="Title 11">
            <a:extLst>
              <a:ext uri="{FF2B5EF4-FFF2-40B4-BE49-F238E27FC236}">
                <a16:creationId xmlns:a16="http://schemas.microsoft.com/office/drawing/2014/main" id="{6431BC1E-6FDD-C4B6-4465-E2C44E21DCC4}"/>
              </a:ext>
            </a:extLst>
          </p:cNvPr>
          <p:cNvSpPr>
            <a:spLocks noGrp="1"/>
          </p:cNvSpPr>
          <p:nvPr>
            <p:ph type="title"/>
          </p:nvPr>
        </p:nvSpPr>
        <p:spPr>
          <a:xfrm>
            <a:off x="731520" y="210312"/>
            <a:ext cx="7291824" cy="1227595"/>
          </a:xfrm>
        </p:spPr>
        <p:txBody>
          <a:bodyPr>
            <a:normAutofit fontScale="90000"/>
          </a:bodyPr>
          <a:lstStyle/>
          <a:p>
            <a:r>
              <a:rPr lang="en-US" sz="4000" dirty="0"/>
              <a:t>Back to the basics – Close model (II)</a:t>
            </a:r>
            <a:br>
              <a:rPr lang="en-US" sz="4000" dirty="0"/>
            </a:br>
            <a:r>
              <a:rPr lang="en-US" sz="4000" dirty="0"/>
              <a:t>Admissible exogenous shocks</a:t>
            </a:r>
          </a:p>
        </p:txBody>
      </p:sp>
      <p:graphicFrame>
        <p:nvGraphicFramePr>
          <p:cNvPr id="8" name="Table 7">
            <a:extLst>
              <a:ext uri="{FF2B5EF4-FFF2-40B4-BE49-F238E27FC236}">
                <a16:creationId xmlns:a16="http://schemas.microsoft.com/office/drawing/2014/main" id="{214431E1-A431-9378-2AFE-6AC41F71745C}"/>
              </a:ext>
            </a:extLst>
          </p:cNvPr>
          <p:cNvGraphicFramePr>
            <a:graphicFrameLocks noGrp="1"/>
          </p:cNvGraphicFramePr>
          <p:nvPr>
            <p:extLst>
              <p:ext uri="{D42A27DB-BD31-4B8C-83A1-F6EECF244321}">
                <p14:modId xmlns:p14="http://schemas.microsoft.com/office/powerpoint/2010/main" val="2145126282"/>
              </p:ext>
            </p:extLst>
          </p:nvPr>
        </p:nvGraphicFramePr>
        <p:xfrm>
          <a:off x="329184" y="2088916"/>
          <a:ext cx="7598668" cy="3855720"/>
        </p:xfrm>
        <a:graphic>
          <a:graphicData uri="http://schemas.openxmlformats.org/drawingml/2006/table">
            <a:tbl>
              <a:tblPr firstRow="1" bandRow="1">
                <a:tableStyleId>{5940675A-B579-460E-94D1-54222C63F5DA}</a:tableStyleId>
              </a:tblPr>
              <a:tblGrid>
                <a:gridCol w="690788">
                  <a:extLst>
                    <a:ext uri="{9D8B030D-6E8A-4147-A177-3AD203B41FA5}">
                      <a16:colId xmlns:a16="http://schemas.microsoft.com/office/drawing/2014/main" val="3286228100"/>
                    </a:ext>
                  </a:extLst>
                </a:gridCol>
                <a:gridCol w="690788">
                  <a:extLst>
                    <a:ext uri="{9D8B030D-6E8A-4147-A177-3AD203B41FA5}">
                      <a16:colId xmlns:a16="http://schemas.microsoft.com/office/drawing/2014/main" val="1712359085"/>
                    </a:ext>
                  </a:extLst>
                </a:gridCol>
                <a:gridCol w="690788">
                  <a:extLst>
                    <a:ext uri="{9D8B030D-6E8A-4147-A177-3AD203B41FA5}">
                      <a16:colId xmlns:a16="http://schemas.microsoft.com/office/drawing/2014/main" val="693023992"/>
                    </a:ext>
                  </a:extLst>
                </a:gridCol>
                <a:gridCol w="690788">
                  <a:extLst>
                    <a:ext uri="{9D8B030D-6E8A-4147-A177-3AD203B41FA5}">
                      <a16:colId xmlns:a16="http://schemas.microsoft.com/office/drawing/2014/main" val="3715847070"/>
                    </a:ext>
                  </a:extLst>
                </a:gridCol>
                <a:gridCol w="690788">
                  <a:extLst>
                    <a:ext uri="{9D8B030D-6E8A-4147-A177-3AD203B41FA5}">
                      <a16:colId xmlns:a16="http://schemas.microsoft.com/office/drawing/2014/main" val="246454911"/>
                    </a:ext>
                  </a:extLst>
                </a:gridCol>
                <a:gridCol w="690788">
                  <a:extLst>
                    <a:ext uri="{9D8B030D-6E8A-4147-A177-3AD203B41FA5}">
                      <a16:colId xmlns:a16="http://schemas.microsoft.com/office/drawing/2014/main" val="2629715490"/>
                    </a:ext>
                  </a:extLst>
                </a:gridCol>
                <a:gridCol w="690788">
                  <a:extLst>
                    <a:ext uri="{9D8B030D-6E8A-4147-A177-3AD203B41FA5}">
                      <a16:colId xmlns:a16="http://schemas.microsoft.com/office/drawing/2014/main" val="1185457404"/>
                    </a:ext>
                  </a:extLst>
                </a:gridCol>
                <a:gridCol w="690788">
                  <a:extLst>
                    <a:ext uri="{9D8B030D-6E8A-4147-A177-3AD203B41FA5}">
                      <a16:colId xmlns:a16="http://schemas.microsoft.com/office/drawing/2014/main" val="293796711"/>
                    </a:ext>
                  </a:extLst>
                </a:gridCol>
                <a:gridCol w="690788">
                  <a:extLst>
                    <a:ext uri="{9D8B030D-6E8A-4147-A177-3AD203B41FA5}">
                      <a16:colId xmlns:a16="http://schemas.microsoft.com/office/drawing/2014/main" val="503972137"/>
                    </a:ext>
                  </a:extLst>
                </a:gridCol>
                <a:gridCol w="690788">
                  <a:extLst>
                    <a:ext uri="{9D8B030D-6E8A-4147-A177-3AD203B41FA5}">
                      <a16:colId xmlns:a16="http://schemas.microsoft.com/office/drawing/2014/main" val="1467109974"/>
                    </a:ext>
                  </a:extLst>
                </a:gridCol>
                <a:gridCol w="690788">
                  <a:extLst>
                    <a:ext uri="{9D8B030D-6E8A-4147-A177-3AD203B41FA5}">
                      <a16:colId xmlns:a16="http://schemas.microsoft.com/office/drawing/2014/main" val="268036875"/>
                    </a:ext>
                  </a:extLst>
                </a:gridCol>
              </a:tblGrid>
              <a:tr h="370840">
                <a:tc rowSpan="3" gridSpan="2">
                  <a:txBody>
                    <a:bodyPr/>
                    <a:lstStyle/>
                    <a:p>
                      <a:endParaRPr lang="en-US" sz="1400" dirty="0"/>
                    </a:p>
                  </a:txBody>
                  <a:tcPr>
                    <a:lnTlToBr w="12700" cap="flat" cmpd="sng" algn="ctr">
                      <a:solidFill>
                        <a:schemeClr val="tx1"/>
                      </a:solidFill>
                      <a:prstDash val="solid"/>
                      <a:round/>
                      <a:headEnd type="none" w="med" len="med"/>
                      <a:tailEnd type="none" w="med" len="med"/>
                    </a:lnTlToBr>
                  </a:tcPr>
                </a:tc>
                <a:tc rowSpan="3" hMerge="1">
                  <a:txBody>
                    <a:bodyPr/>
                    <a:lstStyle/>
                    <a:p>
                      <a:endParaRPr lang="en-US" dirty="0"/>
                    </a:p>
                  </a:txBody>
                  <a:tcPr/>
                </a:tc>
                <a:tc gridSpan="9">
                  <a:txBody>
                    <a:bodyPr/>
                    <a:lstStyle/>
                    <a:p>
                      <a:pPr algn="ctr"/>
                      <a:r>
                        <a:rPr lang="en-US" sz="1400" dirty="0"/>
                        <a:t>Country 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55474050"/>
                  </a:ext>
                </a:extLst>
              </a:tr>
              <a:tr h="370840">
                <a:tc gridSpan="2" vMerge="1">
                  <a:txBody>
                    <a:bodyPr/>
                    <a:lstStyle/>
                    <a:p>
                      <a:endParaRPr lang="en-US" dirty="0"/>
                    </a:p>
                  </a:txBody>
                  <a:tcPr/>
                </a:tc>
                <a:tc hMerge="1" vMerge="1">
                  <a:txBody>
                    <a:bodyPr/>
                    <a:lstStyle/>
                    <a:p>
                      <a:endParaRPr lang="en-US" dirty="0"/>
                    </a:p>
                  </a:txBody>
                  <a:tcPr/>
                </a:tc>
                <a:tc gridSpan="3">
                  <a:txBody>
                    <a:bodyPr/>
                    <a:lstStyle/>
                    <a:p>
                      <a:r>
                        <a:rPr lang="en-US" sz="1400" dirty="0"/>
                        <a:t>Industries</a:t>
                      </a:r>
                    </a:p>
                  </a:txBody>
                  <a:tcPr/>
                </a:tc>
                <a:tc hMerge="1">
                  <a:txBody>
                    <a:bodyPr/>
                    <a:lstStyle/>
                    <a:p>
                      <a:endParaRPr lang="en-US" dirty="0"/>
                    </a:p>
                  </a:txBody>
                  <a:tcPr/>
                </a:tc>
                <a:tc hMerge="1">
                  <a:txBody>
                    <a:bodyPr/>
                    <a:lstStyle/>
                    <a:p>
                      <a:endParaRPr lang="en-US" dirty="0"/>
                    </a:p>
                  </a:txBody>
                  <a:tcPr/>
                </a:tc>
                <a:tc gridSpan="5">
                  <a:txBody>
                    <a:bodyPr/>
                    <a:lstStyle/>
                    <a:p>
                      <a:r>
                        <a:rPr lang="en-US" sz="1400" dirty="0"/>
                        <a:t>Final Demand</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sz="1400" dirty="0"/>
                        <a:t>Total</a:t>
                      </a:r>
                    </a:p>
                  </a:txBody>
                  <a:tcPr/>
                </a:tc>
                <a:extLst>
                  <a:ext uri="{0D108BD9-81ED-4DB2-BD59-A6C34878D82A}">
                    <a16:rowId xmlns:a16="http://schemas.microsoft.com/office/drawing/2014/main" val="1550027365"/>
                  </a:ext>
                </a:extLst>
              </a:tr>
              <a:tr h="370840">
                <a:tc gridSpan="2" vMerge="1">
                  <a:txBody>
                    <a:bodyPr/>
                    <a:lstStyle/>
                    <a:p>
                      <a:endParaRPr lang="en-US"/>
                    </a:p>
                  </a:txBody>
                  <a:tcPr/>
                </a:tc>
                <a:tc hMerge="1" vMerge="1">
                  <a:txBody>
                    <a:bodyPr/>
                    <a:lstStyle/>
                    <a:p>
                      <a:endParaRPr lang="en-US" dirty="0"/>
                    </a:p>
                  </a:txBody>
                  <a:tcPr/>
                </a:tc>
                <a:tc>
                  <a:txBody>
                    <a:bodyPr/>
                    <a:lstStyle/>
                    <a:p>
                      <a:r>
                        <a:rPr lang="en-US" sz="1400" dirty="0"/>
                        <a:t>01</a:t>
                      </a:r>
                    </a:p>
                  </a:txBody>
                  <a:tcPr/>
                </a:tc>
                <a:tc>
                  <a:txBody>
                    <a:bodyPr/>
                    <a:lstStyle/>
                    <a:p>
                      <a:r>
                        <a:rPr lang="en-US" sz="1400" dirty="0"/>
                        <a:t>02</a:t>
                      </a:r>
                    </a:p>
                  </a:txBody>
                  <a:tcPr/>
                </a:tc>
                <a:tc>
                  <a:txBody>
                    <a:bodyPr/>
                    <a:lstStyle/>
                    <a:p>
                      <a:r>
                        <a:rPr lang="en-US" sz="1400" dirty="0"/>
                        <a:t>03</a:t>
                      </a:r>
                    </a:p>
                  </a:txBody>
                  <a:tcPr/>
                </a:tc>
                <a:tc>
                  <a:txBody>
                    <a:bodyPr/>
                    <a:lstStyle/>
                    <a:p>
                      <a:r>
                        <a:rPr lang="en-US" sz="1400" dirty="0"/>
                        <a:t>HH</a:t>
                      </a:r>
                    </a:p>
                  </a:txBody>
                  <a:tcPr/>
                </a:tc>
                <a:tc>
                  <a:txBody>
                    <a:bodyPr/>
                    <a:lstStyle/>
                    <a:p>
                      <a:r>
                        <a:rPr lang="en-US" sz="1400" dirty="0"/>
                        <a:t>Inv.</a:t>
                      </a:r>
                    </a:p>
                  </a:txBody>
                  <a:tcPr/>
                </a:tc>
                <a:tc>
                  <a:txBody>
                    <a:bodyPr/>
                    <a:lstStyle/>
                    <a:p>
                      <a:r>
                        <a:rPr lang="en-US" sz="1400" dirty="0"/>
                        <a:t>Gov.</a:t>
                      </a:r>
                    </a:p>
                  </a:txBody>
                  <a:tcPr/>
                </a:tc>
                <a:tc>
                  <a:txBody>
                    <a:bodyPr/>
                    <a:lstStyle/>
                    <a:p>
                      <a:r>
                        <a:rPr lang="en-US" sz="1400" dirty="0"/>
                        <a:t>Exp.</a:t>
                      </a:r>
                    </a:p>
                  </a:txBody>
                  <a:tcPr/>
                </a:tc>
                <a:tc>
                  <a:txBody>
                    <a:bodyPr/>
                    <a:lstStyle/>
                    <a:p>
                      <a:r>
                        <a:rPr lang="en-US" sz="1400" dirty="0"/>
                        <a:t>Other FD</a:t>
                      </a:r>
                    </a:p>
                  </a:txBody>
                  <a:tcPr/>
                </a:tc>
                <a:tc vMerge="1">
                  <a:txBody>
                    <a:bodyPr/>
                    <a:lstStyle/>
                    <a:p>
                      <a:endParaRPr dirty="0"/>
                    </a:p>
                  </a:txBody>
                  <a:tcPr/>
                </a:tc>
                <a:extLst>
                  <a:ext uri="{0D108BD9-81ED-4DB2-BD59-A6C34878D82A}">
                    <a16:rowId xmlns:a16="http://schemas.microsoft.com/office/drawing/2014/main" val="1492448366"/>
                  </a:ext>
                </a:extLst>
              </a:tr>
              <a:tr h="370840">
                <a:tc rowSpan="7">
                  <a:txBody>
                    <a:bodyPr/>
                    <a:lstStyle/>
                    <a:p>
                      <a:r>
                        <a:rPr lang="en-US" sz="1000" dirty="0"/>
                        <a:t>Country A</a:t>
                      </a:r>
                    </a:p>
                  </a:txBody>
                  <a:tcPr anchor="ctr"/>
                </a:tc>
                <a:tc>
                  <a:txBody>
                    <a:bodyPr/>
                    <a:lstStyle/>
                    <a:p>
                      <a:r>
                        <a:rPr lang="en-US" sz="1400" dirty="0"/>
                        <a:t>01</a:t>
                      </a:r>
                    </a:p>
                  </a:txBody>
                  <a:tcPr/>
                </a:tc>
                <a:tc rowSpan="5" gridSpan="5">
                  <a:txBody>
                    <a:bodyPr/>
                    <a:lstStyle/>
                    <a:p>
                      <a:pPr algn="ctr"/>
                      <a:r>
                        <a:rPr lang="en-US" sz="1800" b="1" kern="1200" dirty="0">
                          <a:solidFill>
                            <a:schemeClr val="tx1"/>
                          </a:solidFill>
                          <a:latin typeface="+mn-lt"/>
                          <a:ea typeface="+mn-ea"/>
                          <a:cs typeface="+mn-cs"/>
                        </a:rPr>
                        <a:t>Endogenous</a:t>
                      </a:r>
                    </a:p>
                  </a:txBody>
                  <a:tcPr anchor="ctr"/>
                </a:tc>
                <a:tc rowSpan="5" hMerge="1">
                  <a:txBody>
                    <a:bodyPr/>
                    <a:lstStyle/>
                    <a:p>
                      <a:endParaRPr lang="en-US" sz="1400" dirty="0"/>
                    </a:p>
                  </a:txBody>
                  <a:tcPr/>
                </a:tc>
                <a:tc rowSpan="5" hMerge="1">
                  <a:txBody>
                    <a:bodyPr/>
                    <a:lstStyle/>
                    <a:p>
                      <a:endParaRPr lang="en-US" sz="1400" dirty="0"/>
                    </a:p>
                  </a:txBody>
                  <a:tcPr/>
                </a:tc>
                <a:tc rowSpan="5" hMerge="1">
                  <a:txBody>
                    <a:bodyPr/>
                    <a:lstStyle/>
                    <a:p>
                      <a:endParaRPr lang="en-US" sz="1400" dirty="0"/>
                    </a:p>
                  </a:txBody>
                  <a:tcPr/>
                </a:tc>
                <a:tc rowSpan="5" hMerge="1">
                  <a:txBody>
                    <a:bodyPr/>
                    <a:lstStyle/>
                    <a:p>
                      <a:endParaRPr lang="en-US" sz="1400" dirty="0"/>
                    </a:p>
                  </a:txBody>
                  <a:tcPr/>
                </a:tc>
                <a:tc rowSpan="5" gridSpan="3">
                  <a:txBody>
                    <a:bodyPr/>
                    <a:lstStyle/>
                    <a:p>
                      <a:pPr algn="ctr"/>
                      <a:r>
                        <a:rPr lang="en-US" sz="1800" b="1" kern="1200" dirty="0">
                          <a:solidFill>
                            <a:schemeClr val="tx1"/>
                          </a:solidFill>
                          <a:latin typeface="+mn-lt"/>
                          <a:ea typeface="+mn-ea"/>
                          <a:cs typeface="+mn-cs"/>
                        </a:rPr>
                        <a:t>Exogenous</a:t>
                      </a:r>
                    </a:p>
                  </a:txBody>
                  <a:tcPr anchor="ctr"/>
                </a:tc>
                <a:tc rowSpan="5" hMerge="1">
                  <a:txBody>
                    <a:bodyPr/>
                    <a:lstStyle/>
                    <a:p>
                      <a:endParaRPr lang="en-US" sz="1400" dirty="0"/>
                    </a:p>
                  </a:txBody>
                  <a:tcPr/>
                </a:tc>
                <a:tc rowSpan="5" h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30190321"/>
                  </a:ext>
                </a:extLst>
              </a:tr>
              <a:tr h="370840">
                <a:tc vMerge="1">
                  <a:txBody>
                    <a:bodyPr/>
                    <a:lstStyle/>
                    <a:p>
                      <a:endParaRPr lang="en-US" dirty="0"/>
                    </a:p>
                  </a:txBody>
                  <a:tcPr/>
                </a:tc>
                <a:tc>
                  <a:txBody>
                    <a:bodyPr/>
                    <a:lstStyle/>
                    <a:p>
                      <a:r>
                        <a:rPr lang="en-US" sz="1400" dirty="0"/>
                        <a:t>02</a:t>
                      </a:r>
                    </a:p>
                  </a:txBody>
                  <a:tcPr/>
                </a:tc>
                <a:tc gridSpan="5" vMerge="1">
                  <a:txBody>
                    <a:bodyPr/>
                    <a:lstStyle/>
                    <a:p>
                      <a:endParaRPr lang="en-US" sz="140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3"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01163657"/>
                  </a:ext>
                </a:extLst>
              </a:tr>
              <a:tr h="370840">
                <a:tc vMerge="1">
                  <a:txBody>
                    <a:bodyPr/>
                    <a:lstStyle/>
                    <a:p>
                      <a:endParaRPr lang="en-US" dirty="0"/>
                    </a:p>
                  </a:txBody>
                  <a:tcPr/>
                </a:tc>
                <a:tc>
                  <a:txBody>
                    <a:bodyPr/>
                    <a:lstStyle/>
                    <a:p>
                      <a:r>
                        <a:rPr lang="en-US" sz="1400" dirty="0"/>
                        <a:t>03</a:t>
                      </a:r>
                    </a:p>
                  </a:txBody>
                  <a:tcPr/>
                </a:tc>
                <a:tc gridSpan="5"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3"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26286566"/>
                  </a:ext>
                </a:extLst>
              </a:tr>
              <a:tr h="370840">
                <a:tc vMerge="1">
                  <a:txBody>
                    <a:bodyPr/>
                    <a:lstStyle/>
                    <a:p>
                      <a:endParaRPr lang="en-US" dirty="0"/>
                    </a:p>
                  </a:txBody>
                  <a:tcPr/>
                </a:tc>
                <a:tc>
                  <a:txBody>
                    <a:bodyPr/>
                    <a:lstStyle/>
                    <a:p>
                      <a:r>
                        <a:rPr lang="en-US" sz="1400" dirty="0"/>
                        <a:t>Wages</a:t>
                      </a:r>
                    </a:p>
                  </a:txBody>
                  <a:tcPr/>
                </a:tc>
                <a:tc gridSpan="5"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3"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95352734"/>
                  </a:ext>
                </a:extLst>
              </a:tr>
              <a:tr h="370840">
                <a:tc vMerge="1">
                  <a:txBody>
                    <a:bodyPr/>
                    <a:lstStyle/>
                    <a:p>
                      <a:endParaRPr lang="en-US" dirty="0"/>
                    </a:p>
                  </a:txBody>
                  <a:tcPr/>
                </a:tc>
                <a:tc>
                  <a:txBody>
                    <a:bodyPr/>
                    <a:lstStyle/>
                    <a:p>
                      <a:r>
                        <a:rPr lang="pt-PT" sz="1400" dirty="0"/>
                        <a:t>Profits</a:t>
                      </a:r>
                      <a:endParaRPr lang="en-US" sz="1400" dirty="0"/>
                    </a:p>
                  </a:txBody>
                  <a:tcPr/>
                </a:tc>
                <a:tc gridSpan="5"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gridSpan="3" vMerge="1">
                  <a:txBody>
                    <a:bodyPr/>
                    <a:lstStyle/>
                    <a:p>
                      <a:endParaRPr lang="en-US" sz="1400" dirty="0"/>
                    </a:p>
                  </a:txBody>
                  <a:tcPr/>
                </a:tc>
                <a:tc hMerge="1" vMerge="1">
                  <a:txBody>
                    <a:bodyPr/>
                    <a:lstStyle/>
                    <a:p>
                      <a:endParaRPr lang="en-US" sz="1400" dirty="0"/>
                    </a:p>
                  </a:txBody>
                  <a:tcPr/>
                </a:tc>
                <a:tc hMerge="1" vMerge="1">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2692729"/>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Taxes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29618944"/>
                  </a:ext>
                </a:extLst>
              </a:tr>
              <a:tr h="370840">
                <a:tc vMerge="1">
                  <a:txBody>
                    <a:bodyPr/>
                    <a:lstStyle/>
                    <a:p>
                      <a:endParaRPr lang="en-US" dirty="0"/>
                    </a:p>
                  </a:txBody>
                  <a:tcPr/>
                </a:tc>
                <a:tc>
                  <a:txBody>
                    <a:bodyPr/>
                    <a:lstStyle/>
                    <a:p>
                      <a:r>
                        <a:rPr lang="en-US" sz="1400" dirty="0"/>
                        <a:t>Total</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08718731"/>
                  </a:ext>
                </a:extLst>
              </a:tr>
            </a:tbl>
          </a:graphicData>
        </a:graphic>
      </p:graphicFrame>
      <p:sp>
        <p:nvSpPr>
          <p:cNvPr id="4" name="Rectangle 3">
            <a:extLst>
              <a:ext uri="{FF2B5EF4-FFF2-40B4-BE49-F238E27FC236}">
                <a16:creationId xmlns:a16="http://schemas.microsoft.com/office/drawing/2014/main" id="{62A0EC3B-6D0A-CEC1-EAF8-D341FE72BE3C}"/>
              </a:ext>
            </a:extLst>
          </p:cNvPr>
          <p:cNvSpPr/>
          <p:nvPr/>
        </p:nvSpPr>
        <p:spPr>
          <a:xfrm>
            <a:off x="1719072" y="3355848"/>
            <a:ext cx="3465576" cy="185623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889CF7CA-AB86-43F2-E377-494E4B04B1DF}"/>
              </a:ext>
            </a:extLst>
          </p:cNvPr>
          <p:cNvSpPr/>
          <p:nvPr/>
        </p:nvSpPr>
        <p:spPr>
          <a:xfrm>
            <a:off x="9550908" y="441211"/>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B5140249-254C-66F9-DC65-CCEB94D3A41D}"/>
              </a:ext>
            </a:extLst>
          </p:cNvPr>
          <p:cNvSpPr/>
          <p:nvPr/>
        </p:nvSpPr>
        <p:spPr>
          <a:xfrm>
            <a:off x="9550908" y="1545336"/>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8137608D-038D-0401-7D7C-FB59AE7BEE71}"/>
              </a:ext>
            </a:extLst>
          </p:cNvPr>
          <p:cNvSpPr/>
          <p:nvPr/>
        </p:nvSpPr>
        <p:spPr>
          <a:xfrm>
            <a:off x="9550908" y="2574670"/>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D1E3505F-9A03-0EC9-C663-A30701DFDAFD}"/>
              </a:ext>
            </a:extLst>
          </p:cNvPr>
          <p:cNvSpPr/>
          <p:nvPr/>
        </p:nvSpPr>
        <p:spPr>
          <a:xfrm>
            <a:off x="9550908" y="3744053"/>
            <a:ext cx="1380744" cy="9966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018461"/>
      </p:ext>
    </p:extLst>
  </p:cSld>
  <p:clrMapOvr>
    <a:masterClrMapping/>
  </p:clrMapOvr>
</p:sld>
</file>

<file path=ppt/theme/theme1.xml><?xml version="1.0" encoding="utf-8"?>
<a:theme xmlns:a="http://schemas.openxmlformats.org/drawingml/2006/main" name="Title_White_BlueBox-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_Resear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_BlueBkg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imarySlides_Title_ONEL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OTSHOWINGU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ueSideB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_Speciality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DD9A6C5FEADE49BA4A6BB4653B1F2F" ma:contentTypeVersion="10" ma:contentTypeDescription="Create a new document." ma:contentTypeScope="" ma:versionID="a99110443ca4b3c61ea1e945920462d0">
  <xsd:schema xmlns:xsd="http://www.w3.org/2001/XMLSchema" xmlns:xs="http://www.w3.org/2001/XMLSchema" xmlns:p="http://schemas.microsoft.com/office/2006/metadata/properties" xmlns:ns3="a6b17dc5-59cf-4cba-bf76-6a618933beab" targetNamespace="http://schemas.microsoft.com/office/2006/metadata/properties" ma:root="true" ma:fieldsID="cc6dc10d51044758a6be98df959ba081" ns3:_="">
    <xsd:import namespace="a6b17dc5-59cf-4cba-bf76-6a618933bea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17dc5-59cf-4cba-bf76-6a618933b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6b17dc5-59cf-4cba-bf76-6a618933beab" xsi:nil="true"/>
  </documentManagement>
</p:properties>
</file>

<file path=customXml/itemProps1.xml><?xml version="1.0" encoding="utf-8"?>
<ds:datastoreItem xmlns:ds="http://schemas.openxmlformats.org/officeDocument/2006/customXml" ds:itemID="{A4E8378F-3E18-4CA8-B86B-1ACF576EA9EB}">
  <ds:schemaRefs>
    <ds:schemaRef ds:uri="http://schemas.microsoft.com/sharepoint/v3/contenttype/forms"/>
  </ds:schemaRefs>
</ds:datastoreItem>
</file>

<file path=customXml/itemProps2.xml><?xml version="1.0" encoding="utf-8"?>
<ds:datastoreItem xmlns:ds="http://schemas.openxmlformats.org/officeDocument/2006/customXml" ds:itemID="{9BE5FB53-F0BF-488F-94F2-929D33BD3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17dc5-59cf-4cba-bf76-6a618933b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506A57-DA11-47FF-AC09-533040362172}">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a6b17dc5-59cf-4cba-bf76-6a618933bea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32267</TotalTime>
  <Words>1953</Words>
  <Application>Microsoft Office PowerPoint</Application>
  <PresentationFormat>Widescreen</PresentationFormat>
  <Paragraphs>421</Paragraphs>
  <Slides>24</Slides>
  <Notes>0</Notes>
  <HiddenSlides>1</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24</vt:i4>
      </vt:variant>
    </vt:vector>
  </HeadingPairs>
  <TitlesOfParts>
    <vt:vector size="43" baseType="lpstr">
      <vt:lpstr>Arial</vt:lpstr>
      <vt:lpstr>Arial Nova</vt:lpstr>
      <vt:lpstr>Arial Nova Cond Light</vt:lpstr>
      <vt:lpstr>Arial Nova Light</vt:lpstr>
      <vt:lpstr>Calibri</vt:lpstr>
      <vt:lpstr>Cambria Math</vt:lpstr>
      <vt:lpstr>ITC Franklin Gothic Std Bk Cd</vt:lpstr>
      <vt:lpstr>ITC Franklin Gothic Std Book</vt:lpstr>
      <vt:lpstr>ITC Franklin Gothic Std Med</vt:lpstr>
      <vt:lpstr>ITC Franklin Gothic Std MedCd</vt:lpstr>
      <vt:lpstr>ITCFranklinGothic LT Pro CnBk</vt:lpstr>
      <vt:lpstr>Wingdings</vt:lpstr>
      <vt:lpstr>Title_White_BlueBox-Right</vt:lpstr>
      <vt:lpstr>Title_Research</vt:lpstr>
      <vt:lpstr>Divider_BlueBkgd</vt:lpstr>
      <vt:lpstr>PrimarySlides_Title_ONELINE</vt:lpstr>
      <vt:lpstr>NOTSHOWINGUP</vt:lpstr>
      <vt:lpstr>BlueSideBar</vt:lpstr>
      <vt:lpstr>Blank_SpecialityLayouts</vt:lpstr>
      <vt:lpstr>Testing Closure in  Input–Output Models  João Pedro Ferreira, Ana Sargento &amp; Diogo Nápoles Sousa</vt:lpstr>
      <vt:lpstr>Presentation Outline</vt:lpstr>
      <vt:lpstr>Why close an input–output model? </vt:lpstr>
      <vt:lpstr>Back to the basics – Literature review</vt:lpstr>
      <vt:lpstr>Back to the basics</vt:lpstr>
      <vt:lpstr>Back to the basics – Open (I) Admissible exogenous shocks</vt:lpstr>
      <vt:lpstr>Back to the basics – Open (II)  Admissible exogenous shocks</vt:lpstr>
      <vt:lpstr>Back to the basics – Close model (I) Admissible exogenous shocks</vt:lpstr>
      <vt:lpstr>Back to the basics – Close model (II) Admissible exogenous shocks</vt:lpstr>
      <vt:lpstr>Back to the basics – Close model (III) Admissible exogenous shocks</vt:lpstr>
      <vt:lpstr>Back to the basics – Multi-country Admissible exogenous shocks</vt:lpstr>
      <vt:lpstr>Methodological concerns</vt:lpstr>
      <vt:lpstr>Research questions</vt:lpstr>
      <vt:lpstr>Data</vt:lpstr>
      <vt:lpstr>Scenarios</vt:lpstr>
      <vt:lpstr>Methodology and Error Assessment</vt:lpstr>
      <vt:lpstr>Results</vt:lpstr>
      <vt:lpstr>Results</vt:lpstr>
      <vt:lpstr>Results</vt:lpstr>
      <vt:lpstr>Results</vt:lpstr>
      <vt:lpstr>Results</vt:lpstr>
      <vt:lpstr>Discussion/Conclusions</vt:lpstr>
      <vt:lpstr>Future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Muldoon, Amy J (ajm6u)</dc:creator>
  <cp:lastModifiedBy>Ferreira, Joao Pedro (brn3wh)</cp:lastModifiedBy>
  <cp:revision>108</cp:revision>
  <dcterms:created xsi:type="dcterms:W3CDTF">2023-08-18T13:47:00Z</dcterms:created>
  <dcterms:modified xsi:type="dcterms:W3CDTF">2026-06-20T22:48:44Z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0x0101001BDD9A6C5FEADE49BA4A6BB4653B1F2F</vt:lpwstr>
  </property>
  <property fmtid="{D5CDD505-2E9C-101B-9397-08002B2CF9AE}" pid="3" name="MediaServiceImageTags">
    <vt:lpwstr/>
  </property>
</Properties>
</file>