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6.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7.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2"/>
  </p:notesMasterIdLst>
  <p:sldIdLst>
    <p:sldId id="256" r:id="rId3"/>
    <p:sldId id="257"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474" r:id="rId19"/>
    <p:sldId id="274" r:id="rId20"/>
    <p:sldId id="276" r:id="rId21"/>
    <p:sldId id="275" r:id="rId22"/>
    <p:sldId id="277" r:id="rId23"/>
    <p:sldId id="278" r:id="rId24"/>
    <p:sldId id="279" r:id="rId25"/>
    <p:sldId id="471" r:id="rId26"/>
    <p:sldId id="473" r:id="rId27"/>
    <p:sldId id="472" r:id="rId28"/>
    <p:sldId id="281" r:id="rId29"/>
    <p:sldId id="282" r:id="rId30"/>
    <p:sldId id="283" r:id="rId31"/>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A6A6"/>
    <a:srgbClr val="B4E6FA"/>
    <a:srgbClr val="FFE07D"/>
    <a:srgbClr val="FBE3D6"/>
    <a:srgbClr val="9F9FFF"/>
    <a:srgbClr val="C00000"/>
    <a:srgbClr val="D9D9D9"/>
    <a:srgbClr val="0F9E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A1DB73-82DA-4AF2-93FB-0923862C8C3A}" v="258" dt="2026-06-16T09:40:55.3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756" autoAdjust="0"/>
    <p:restoredTop sz="76207" autoAdjust="0"/>
  </p:normalViewPr>
  <p:slideViewPr>
    <p:cSldViewPr snapToGrid="0">
      <p:cViewPr varScale="1">
        <p:scale>
          <a:sx n="119" d="100"/>
          <a:sy n="119" d="100"/>
        </p:scale>
        <p:origin x="2700" y="12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MADA SEIYA" userId="90d76418-d0da-4303-9a4d-2775bd3021ea" providerId="ADAL" clId="{18292CE2-FD72-4559-BAD3-BCC9B4B04083}"/>
    <pc:docChg chg="undo redo custSel addSld delSld modSld sldOrd">
      <pc:chgData name="IMADA SEIYA" userId="90d76418-d0da-4303-9a4d-2775bd3021ea" providerId="ADAL" clId="{18292CE2-FD72-4559-BAD3-BCC9B4B04083}" dt="2026-06-16T09:49:07.452" v="15490" actId="20577"/>
      <pc:docMkLst>
        <pc:docMk/>
      </pc:docMkLst>
      <pc:sldChg chg="addSp delSp modSp new mod modNotesTx">
        <pc:chgData name="IMADA SEIYA" userId="90d76418-d0da-4303-9a4d-2775bd3021ea" providerId="ADAL" clId="{18292CE2-FD72-4559-BAD3-BCC9B4B04083}" dt="2026-06-12T04:42:22.607" v="14272" actId="113"/>
        <pc:sldMkLst>
          <pc:docMk/>
          <pc:sldMk cId="4171061783" sldId="257"/>
        </pc:sldMkLst>
        <pc:spChg chg="add mod">
          <ac:chgData name="IMADA SEIYA" userId="90d76418-d0da-4303-9a4d-2775bd3021ea" providerId="ADAL" clId="{18292CE2-FD72-4559-BAD3-BCC9B4B04083}" dt="2026-05-29T03:37:07.429" v="18" actId="20577"/>
          <ac:spMkLst>
            <pc:docMk/>
            <pc:sldMk cId="4171061783" sldId="257"/>
            <ac:spMk id="2" creationId="{6BF88FAB-3547-C815-5DD6-C1C7BEED50BF}"/>
          </ac:spMkLst>
        </pc:spChg>
        <pc:spChg chg="add mod">
          <ac:chgData name="IMADA SEIYA" userId="90d76418-d0da-4303-9a4d-2775bd3021ea" providerId="ADAL" clId="{18292CE2-FD72-4559-BAD3-BCC9B4B04083}" dt="2026-05-29T03:39:23.961" v="20"/>
          <ac:spMkLst>
            <pc:docMk/>
            <pc:sldMk cId="4171061783" sldId="257"/>
            <ac:spMk id="6" creationId="{5A11026E-F5F4-3387-2982-2D5D95FB1C54}"/>
          </ac:spMkLst>
        </pc:spChg>
        <pc:spChg chg="add mod">
          <ac:chgData name="IMADA SEIYA" userId="90d76418-d0da-4303-9a4d-2775bd3021ea" providerId="ADAL" clId="{18292CE2-FD72-4559-BAD3-BCC9B4B04083}" dt="2026-05-29T03:39:23.961" v="20"/>
          <ac:spMkLst>
            <pc:docMk/>
            <pc:sldMk cId="4171061783" sldId="257"/>
            <ac:spMk id="8" creationId="{16665EFD-8228-737A-CB58-EA219777122F}"/>
          </ac:spMkLst>
        </pc:spChg>
        <pc:spChg chg="add mod">
          <ac:chgData name="IMADA SEIYA" userId="90d76418-d0da-4303-9a4d-2775bd3021ea" providerId="ADAL" clId="{18292CE2-FD72-4559-BAD3-BCC9B4B04083}" dt="2026-05-29T03:39:23.961" v="20"/>
          <ac:spMkLst>
            <pc:docMk/>
            <pc:sldMk cId="4171061783" sldId="257"/>
            <ac:spMk id="9" creationId="{35C5C012-39F9-1C6C-DEC1-B920D0BFF712}"/>
          </ac:spMkLst>
        </pc:spChg>
        <pc:spChg chg="add mod">
          <ac:chgData name="IMADA SEIYA" userId="90d76418-d0da-4303-9a4d-2775bd3021ea" providerId="ADAL" clId="{18292CE2-FD72-4559-BAD3-BCC9B4B04083}" dt="2026-05-29T03:39:23.961" v="20"/>
          <ac:spMkLst>
            <pc:docMk/>
            <pc:sldMk cId="4171061783" sldId="257"/>
            <ac:spMk id="16" creationId="{0A2E5839-B103-0928-DDF7-951050A2E24E}"/>
          </ac:spMkLst>
        </pc:spChg>
        <pc:spChg chg="add mod">
          <ac:chgData name="IMADA SEIYA" userId="90d76418-d0da-4303-9a4d-2775bd3021ea" providerId="ADAL" clId="{18292CE2-FD72-4559-BAD3-BCC9B4B04083}" dt="2026-05-29T03:39:23.961" v="20"/>
          <ac:spMkLst>
            <pc:docMk/>
            <pc:sldMk cId="4171061783" sldId="257"/>
            <ac:spMk id="19" creationId="{7D5D90CF-E2DC-4048-5502-062C88D7C879}"/>
          </ac:spMkLst>
        </pc:spChg>
        <pc:spChg chg="add mod">
          <ac:chgData name="IMADA SEIYA" userId="90d76418-d0da-4303-9a4d-2775bd3021ea" providerId="ADAL" clId="{18292CE2-FD72-4559-BAD3-BCC9B4B04083}" dt="2026-05-29T03:39:23.961" v="20"/>
          <ac:spMkLst>
            <pc:docMk/>
            <pc:sldMk cId="4171061783" sldId="257"/>
            <ac:spMk id="20" creationId="{B21119B5-3BF4-B52A-94A4-E701ADF54E99}"/>
          </ac:spMkLst>
        </pc:spChg>
        <pc:spChg chg="add mod">
          <ac:chgData name="IMADA SEIYA" userId="90d76418-d0da-4303-9a4d-2775bd3021ea" providerId="ADAL" clId="{18292CE2-FD72-4559-BAD3-BCC9B4B04083}" dt="2026-05-29T03:39:23.961" v="20"/>
          <ac:spMkLst>
            <pc:docMk/>
            <pc:sldMk cId="4171061783" sldId="257"/>
            <ac:spMk id="22" creationId="{8D1EE15A-73D6-6E70-C223-3AB80D63221C}"/>
          </ac:spMkLst>
        </pc:spChg>
        <pc:spChg chg="add mod">
          <ac:chgData name="IMADA SEIYA" userId="90d76418-d0da-4303-9a4d-2775bd3021ea" providerId="ADAL" clId="{18292CE2-FD72-4559-BAD3-BCC9B4B04083}" dt="2026-05-29T03:39:23.961" v="20"/>
          <ac:spMkLst>
            <pc:docMk/>
            <pc:sldMk cId="4171061783" sldId="257"/>
            <ac:spMk id="27" creationId="{34F16331-CB33-ABB0-E78B-AE6CE148A555}"/>
          </ac:spMkLst>
        </pc:spChg>
        <pc:spChg chg="mod">
          <ac:chgData name="IMADA SEIYA" userId="90d76418-d0da-4303-9a4d-2775bd3021ea" providerId="ADAL" clId="{18292CE2-FD72-4559-BAD3-BCC9B4B04083}" dt="2026-06-12T04:42:11.669" v="14270" actId="20577"/>
          <ac:spMkLst>
            <pc:docMk/>
            <pc:sldMk cId="4171061783" sldId="257"/>
            <ac:spMk id="31" creationId="{8E4F22A4-3954-FD59-621C-D5EA3A758BC8}"/>
          </ac:spMkLst>
        </pc:spChg>
        <pc:spChg chg="add mod">
          <ac:chgData name="IMADA SEIYA" userId="90d76418-d0da-4303-9a4d-2775bd3021ea" providerId="ADAL" clId="{18292CE2-FD72-4559-BAD3-BCC9B4B04083}" dt="2026-05-29T03:39:23.961" v="20"/>
          <ac:spMkLst>
            <pc:docMk/>
            <pc:sldMk cId="4171061783" sldId="257"/>
            <ac:spMk id="35" creationId="{05981902-A8D0-4CDC-3BAE-D2044BD2292A}"/>
          </ac:spMkLst>
        </pc:spChg>
        <pc:spChg chg="add mod">
          <ac:chgData name="IMADA SEIYA" userId="90d76418-d0da-4303-9a4d-2775bd3021ea" providerId="ADAL" clId="{18292CE2-FD72-4559-BAD3-BCC9B4B04083}" dt="2026-05-29T03:39:23.961" v="20"/>
          <ac:spMkLst>
            <pc:docMk/>
            <pc:sldMk cId="4171061783" sldId="257"/>
            <ac:spMk id="37" creationId="{1CC2D32B-4821-BC27-7EBD-FD3850CC749C}"/>
          </ac:spMkLst>
        </pc:spChg>
        <pc:spChg chg="mod">
          <ac:chgData name="IMADA SEIYA" userId="90d76418-d0da-4303-9a4d-2775bd3021ea" providerId="ADAL" clId="{18292CE2-FD72-4559-BAD3-BCC9B4B04083}" dt="2026-06-12T02:28:15.631" v="14231" actId="1076"/>
          <ac:spMkLst>
            <pc:docMk/>
            <pc:sldMk cId="4171061783" sldId="257"/>
            <ac:spMk id="38" creationId="{5CB96D45-70D1-21EB-AE2A-2618327FC6C9}"/>
          </ac:spMkLst>
        </pc:spChg>
        <pc:spChg chg="add mod">
          <ac:chgData name="IMADA SEIYA" userId="90d76418-d0da-4303-9a4d-2775bd3021ea" providerId="ADAL" clId="{18292CE2-FD72-4559-BAD3-BCC9B4B04083}" dt="2026-06-05T03:31:57.815" v="10803" actId="20577"/>
          <ac:spMkLst>
            <pc:docMk/>
            <pc:sldMk cId="4171061783" sldId="257"/>
            <ac:spMk id="41" creationId="{A141C7DE-2C6E-1E0F-97A3-CC44684C08B6}"/>
          </ac:spMkLst>
        </pc:spChg>
      </pc:sldChg>
      <pc:sldChg chg="addSp delSp modSp add mod modNotesTx">
        <pc:chgData name="IMADA SEIYA" userId="90d76418-d0da-4303-9a4d-2775bd3021ea" providerId="ADAL" clId="{18292CE2-FD72-4559-BAD3-BCC9B4B04083}" dt="2026-06-12T04:44:52.357" v="14329" actId="113"/>
        <pc:sldMkLst>
          <pc:docMk/>
          <pc:sldMk cId="650189848" sldId="260"/>
        </pc:sldMkLst>
        <pc:spChg chg="mod">
          <ac:chgData name="IMADA SEIYA" userId="90d76418-d0da-4303-9a4d-2775bd3021ea" providerId="ADAL" clId="{18292CE2-FD72-4559-BAD3-BCC9B4B04083}" dt="2026-06-12T04:44:29.169" v="14324" actId="14100"/>
          <ac:spMkLst>
            <pc:docMk/>
            <pc:sldMk cId="650189848" sldId="260"/>
            <ac:spMk id="2" creationId="{3962C1E4-7B25-27DC-6FF5-5CB6AC5E2A6A}"/>
          </ac:spMkLst>
        </pc:spChg>
        <pc:spChg chg="mod">
          <ac:chgData name="IMADA SEIYA" userId="90d76418-d0da-4303-9a4d-2775bd3021ea" providerId="ADAL" clId="{18292CE2-FD72-4559-BAD3-BCC9B4B04083}" dt="2026-06-12T04:44:34.193" v="14325" actId="1076"/>
          <ac:spMkLst>
            <pc:docMk/>
            <pc:sldMk cId="650189848" sldId="260"/>
            <ac:spMk id="4" creationId="{D06C3AD3-7D21-BC02-4831-874CB9FA1B38}"/>
          </ac:spMkLst>
        </pc:spChg>
        <pc:spChg chg="mod">
          <ac:chgData name="IMADA SEIYA" userId="90d76418-d0da-4303-9a4d-2775bd3021ea" providerId="ADAL" clId="{18292CE2-FD72-4559-BAD3-BCC9B4B04083}" dt="2026-06-12T04:44:34.193" v="14325" actId="1076"/>
          <ac:spMkLst>
            <pc:docMk/>
            <pc:sldMk cId="650189848" sldId="260"/>
            <ac:spMk id="6" creationId="{AF96D2F8-F52A-2328-E230-FE56C263417A}"/>
          </ac:spMkLst>
        </pc:spChg>
        <pc:spChg chg="mod">
          <ac:chgData name="IMADA SEIYA" userId="90d76418-d0da-4303-9a4d-2775bd3021ea" providerId="ADAL" clId="{18292CE2-FD72-4559-BAD3-BCC9B4B04083}" dt="2026-06-05T03:31:51.146" v="10800" actId="20577"/>
          <ac:spMkLst>
            <pc:docMk/>
            <pc:sldMk cId="650189848" sldId="260"/>
            <ac:spMk id="8" creationId="{E1B96EC7-CA05-B6B5-10B9-21B023A3460A}"/>
          </ac:spMkLst>
        </pc:spChg>
        <pc:spChg chg="mod">
          <ac:chgData name="IMADA SEIYA" userId="90d76418-d0da-4303-9a4d-2775bd3021ea" providerId="ADAL" clId="{18292CE2-FD72-4559-BAD3-BCC9B4B04083}" dt="2026-06-12T04:44:36.805" v="14326" actId="1076"/>
          <ac:spMkLst>
            <pc:docMk/>
            <pc:sldMk cId="650189848" sldId="260"/>
            <ac:spMk id="9" creationId="{84B568EF-D417-61C9-ECD3-11D921995740}"/>
          </ac:spMkLst>
        </pc:spChg>
        <pc:spChg chg="mod">
          <ac:chgData name="IMADA SEIYA" userId="90d76418-d0da-4303-9a4d-2775bd3021ea" providerId="ADAL" clId="{18292CE2-FD72-4559-BAD3-BCC9B4B04083}" dt="2026-06-12T04:44:41.492" v="14327" actId="1076"/>
          <ac:spMkLst>
            <pc:docMk/>
            <pc:sldMk cId="650189848" sldId="260"/>
            <ac:spMk id="14" creationId="{72DB480D-8D9C-5430-2EA8-9F7846699F88}"/>
          </ac:spMkLst>
        </pc:spChg>
        <pc:spChg chg="mod">
          <ac:chgData name="IMADA SEIYA" userId="90d76418-d0da-4303-9a4d-2775bd3021ea" providerId="ADAL" clId="{18292CE2-FD72-4559-BAD3-BCC9B4B04083}" dt="2026-06-12T04:44:41.492" v="14327" actId="1076"/>
          <ac:spMkLst>
            <pc:docMk/>
            <pc:sldMk cId="650189848" sldId="260"/>
            <ac:spMk id="18" creationId="{3DF496C0-F6B8-FFC4-51EB-0A866AA4EEE2}"/>
          </ac:spMkLst>
        </pc:spChg>
        <pc:spChg chg="mod">
          <ac:chgData name="IMADA SEIYA" userId="90d76418-d0da-4303-9a4d-2775bd3021ea" providerId="ADAL" clId="{18292CE2-FD72-4559-BAD3-BCC9B4B04083}" dt="2026-06-12T04:44:41.492" v="14327" actId="1076"/>
          <ac:spMkLst>
            <pc:docMk/>
            <pc:sldMk cId="650189848" sldId="260"/>
            <ac:spMk id="21" creationId="{D5386728-C287-74C7-DDDC-FC7964A93299}"/>
          </ac:spMkLst>
        </pc:spChg>
        <pc:spChg chg="mod">
          <ac:chgData name="IMADA SEIYA" userId="90d76418-d0da-4303-9a4d-2775bd3021ea" providerId="ADAL" clId="{18292CE2-FD72-4559-BAD3-BCC9B4B04083}" dt="2026-06-12T04:44:41.492" v="14327" actId="1076"/>
          <ac:spMkLst>
            <pc:docMk/>
            <pc:sldMk cId="650189848" sldId="260"/>
            <ac:spMk id="24" creationId="{C2D5AE80-F714-04D2-B57D-64F58CC38EE4}"/>
          </ac:spMkLst>
        </pc:spChg>
        <pc:spChg chg="add mod">
          <ac:chgData name="IMADA SEIYA" userId="90d76418-d0da-4303-9a4d-2775bd3021ea" providerId="ADAL" clId="{18292CE2-FD72-4559-BAD3-BCC9B4B04083}" dt="2026-06-05T03:31:48.278" v="10799" actId="14100"/>
          <ac:spMkLst>
            <pc:docMk/>
            <pc:sldMk cId="650189848" sldId="260"/>
            <ac:spMk id="27" creationId="{BFC0C7EB-5B22-41B2-D71C-4901B5E3B0D5}"/>
          </ac:spMkLst>
        </pc:spChg>
        <pc:spChg chg="mod">
          <ac:chgData name="IMADA SEIYA" userId="90d76418-d0da-4303-9a4d-2775bd3021ea" providerId="ADAL" clId="{18292CE2-FD72-4559-BAD3-BCC9B4B04083}" dt="2026-06-09T09:00:02.431" v="13158" actId="58"/>
          <ac:spMkLst>
            <pc:docMk/>
            <pc:sldMk cId="650189848" sldId="260"/>
            <ac:spMk id="31" creationId="{D4D914FF-CAB7-9014-6354-B49FD4478BCD}"/>
          </ac:spMkLst>
        </pc:spChg>
        <pc:picChg chg="mod">
          <ac:chgData name="IMADA SEIYA" userId="90d76418-d0da-4303-9a4d-2775bd3021ea" providerId="ADAL" clId="{18292CE2-FD72-4559-BAD3-BCC9B4B04083}" dt="2026-06-05T03:22:53.529" v="10642" actId="1076"/>
          <ac:picMkLst>
            <pc:docMk/>
            <pc:sldMk cId="650189848" sldId="260"/>
            <ac:picMk id="3" creationId="{9CDAEA11-E993-9DE4-DBAD-82FA7087C545}"/>
          </ac:picMkLst>
        </pc:picChg>
        <pc:picChg chg="mod">
          <ac:chgData name="IMADA SEIYA" userId="90d76418-d0da-4303-9a4d-2775bd3021ea" providerId="ADAL" clId="{18292CE2-FD72-4559-BAD3-BCC9B4B04083}" dt="2026-06-12T04:44:34.193" v="14325" actId="1076"/>
          <ac:picMkLst>
            <pc:docMk/>
            <pc:sldMk cId="650189848" sldId="260"/>
            <ac:picMk id="5" creationId="{ABD4C76D-7C07-625A-4891-573A9030FCE6}"/>
          </ac:picMkLst>
        </pc:picChg>
        <pc:picChg chg="mod">
          <ac:chgData name="IMADA SEIYA" userId="90d76418-d0da-4303-9a4d-2775bd3021ea" providerId="ADAL" clId="{18292CE2-FD72-4559-BAD3-BCC9B4B04083}" dt="2026-06-12T04:44:34.193" v="14325" actId="1076"/>
          <ac:picMkLst>
            <pc:docMk/>
            <pc:sldMk cId="650189848" sldId="260"/>
            <ac:picMk id="7" creationId="{4DBCE157-E7EB-9310-C19A-540C34676CE5}"/>
          </ac:picMkLst>
        </pc:picChg>
        <pc:picChg chg="mod">
          <ac:chgData name="IMADA SEIYA" userId="90d76418-d0da-4303-9a4d-2775bd3021ea" providerId="ADAL" clId="{18292CE2-FD72-4559-BAD3-BCC9B4B04083}" dt="2026-06-12T04:44:41.492" v="14327" actId="1076"/>
          <ac:picMkLst>
            <pc:docMk/>
            <pc:sldMk cId="650189848" sldId="260"/>
            <ac:picMk id="10" creationId="{8E34EAE8-898F-D53A-8D21-74AA47946CF0}"/>
          </ac:picMkLst>
        </pc:picChg>
        <pc:picChg chg="mod">
          <ac:chgData name="IMADA SEIYA" userId="90d76418-d0da-4303-9a4d-2775bd3021ea" providerId="ADAL" clId="{18292CE2-FD72-4559-BAD3-BCC9B4B04083}" dt="2026-06-12T04:44:41.492" v="14327" actId="1076"/>
          <ac:picMkLst>
            <pc:docMk/>
            <pc:sldMk cId="650189848" sldId="260"/>
            <ac:picMk id="12" creationId="{5AF5FBB7-56DD-82C8-2C8B-4E15AA3F12A4}"/>
          </ac:picMkLst>
        </pc:picChg>
        <pc:picChg chg="mod">
          <ac:chgData name="IMADA SEIYA" userId="90d76418-d0da-4303-9a4d-2775bd3021ea" providerId="ADAL" clId="{18292CE2-FD72-4559-BAD3-BCC9B4B04083}" dt="2026-06-12T04:44:41.492" v="14327" actId="1076"/>
          <ac:picMkLst>
            <pc:docMk/>
            <pc:sldMk cId="650189848" sldId="260"/>
            <ac:picMk id="17" creationId="{128562AD-F382-0FEC-4A2D-D39F46B658AE}"/>
          </ac:picMkLst>
        </pc:picChg>
        <pc:picChg chg="mod">
          <ac:chgData name="IMADA SEIYA" userId="90d76418-d0da-4303-9a4d-2775bd3021ea" providerId="ADAL" clId="{18292CE2-FD72-4559-BAD3-BCC9B4B04083}" dt="2026-06-12T04:44:41.492" v="14327" actId="1076"/>
          <ac:picMkLst>
            <pc:docMk/>
            <pc:sldMk cId="650189848" sldId="260"/>
            <ac:picMk id="23" creationId="{496F1122-6267-2E02-6096-608BD202EFD3}"/>
          </ac:picMkLst>
        </pc:picChg>
        <pc:picChg chg="mod">
          <ac:chgData name="IMADA SEIYA" userId="90d76418-d0da-4303-9a4d-2775bd3021ea" providerId="ADAL" clId="{18292CE2-FD72-4559-BAD3-BCC9B4B04083}" dt="2026-06-12T04:44:41.492" v="14327" actId="1076"/>
          <ac:picMkLst>
            <pc:docMk/>
            <pc:sldMk cId="650189848" sldId="260"/>
            <ac:picMk id="25" creationId="{B53EF5FD-277B-DDB3-7277-4F94EE5839A1}"/>
          </ac:picMkLst>
        </pc:picChg>
        <pc:picChg chg="mod">
          <ac:chgData name="IMADA SEIYA" userId="90d76418-d0da-4303-9a4d-2775bd3021ea" providerId="ADAL" clId="{18292CE2-FD72-4559-BAD3-BCC9B4B04083}" dt="2026-06-12T04:44:41.492" v="14327" actId="1076"/>
          <ac:picMkLst>
            <pc:docMk/>
            <pc:sldMk cId="650189848" sldId="260"/>
            <ac:picMk id="26" creationId="{85305CFF-B929-2068-26BE-C3890C3E924C}"/>
          </ac:picMkLst>
        </pc:picChg>
      </pc:sldChg>
      <pc:sldChg chg="addSp delSp modSp add mod modNotesTx">
        <pc:chgData name="IMADA SEIYA" userId="90d76418-d0da-4303-9a4d-2775bd3021ea" providerId="ADAL" clId="{18292CE2-FD72-4559-BAD3-BCC9B4B04083}" dt="2026-06-12T04:50:31.918" v="14330" actId="113"/>
        <pc:sldMkLst>
          <pc:docMk/>
          <pc:sldMk cId="56121824" sldId="261"/>
        </pc:sldMkLst>
        <pc:spChg chg="mod">
          <ac:chgData name="IMADA SEIYA" userId="90d76418-d0da-4303-9a4d-2775bd3021ea" providerId="ADAL" clId="{18292CE2-FD72-4559-BAD3-BCC9B4B04083}" dt="2026-06-05T03:32:02.165" v="10804" actId="20577"/>
          <ac:spMkLst>
            <pc:docMk/>
            <pc:sldMk cId="56121824" sldId="261"/>
            <ac:spMk id="8" creationId="{D4088066-47B3-FA49-B1F0-B1CF1DC4499F}"/>
          </ac:spMkLst>
        </pc:spChg>
        <pc:spChg chg="mod">
          <ac:chgData name="IMADA SEIYA" userId="90d76418-d0da-4303-9a4d-2775bd3021ea" providerId="ADAL" clId="{18292CE2-FD72-4559-BAD3-BCC9B4B04083}" dt="2026-06-03T04:58:33.111" v="674" actId="14100"/>
          <ac:spMkLst>
            <pc:docMk/>
            <pc:sldMk cId="56121824" sldId="261"/>
            <ac:spMk id="27" creationId="{AB14334E-F920-7D05-76DD-71C27DB7558C}"/>
          </ac:spMkLst>
        </pc:spChg>
        <pc:spChg chg="mod topLvl">
          <ac:chgData name="IMADA SEIYA" userId="90d76418-d0da-4303-9a4d-2775bd3021ea" providerId="ADAL" clId="{18292CE2-FD72-4559-BAD3-BCC9B4B04083}" dt="2026-06-03T04:51:03.525" v="672" actId="465"/>
          <ac:spMkLst>
            <pc:docMk/>
            <pc:sldMk cId="56121824" sldId="261"/>
            <ac:spMk id="39" creationId="{4837A23F-7D99-90FD-F2CF-004F0CB4CE96}"/>
          </ac:spMkLst>
        </pc:spChg>
        <pc:spChg chg="mod topLvl">
          <ac:chgData name="IMADA SEIYA" userId="90d76418-d0da-4303-9a4d-2775bd3021ea" providerId="ADAL" clId="{18292CE2-FD72-4559-BAD3-BCC9B4B04083}" dt="2026-06-03T04:50:59.088" v="670" actId="12788"/>
          <ac:spMkLst>
            <pc:docMk/>
            <pc:sldMk cId="56121824" sldId="261"/>
            <ac:spMk id="40" creationId="{789C7174-523B-8924-9D37-E01DBD6874B9}"/>
          </ac:spMkLst>
        </pc:spChg>
        <pc:spChg chg="mod topLvl">
          <ac:chgData name="IMADA SEIYA" userId="90d76418-d0da-4303-9a4d-2775bd3021ea" providerId="ADAL" clId="{18292CE2-FD72-4559-BAD3-BCC9B4B04083}" dt="2026-06-12T02:24:48.944" v="14200" actId="20577"/>
          <ac:spMkLst>
            <pc:docMk/>
            <pc:sldMk cId="56121824" sldId="261"/>
            <ac:spMk id="41" creationId="{5A2D17F4-A01C-5853-2CD4-4CBF6B4AF164}"/>
          </ac:spMkLst>
        </pc:spChg>
        <pc:picChg chg="add mod">
          <ac:chgData name="IMADA SEIYA" userId="90d76418-d0da-4303-9a4d-2775bd3021ea" providerId="ADAL" clId="{18292CE2-FD72-4559-BAD3-BCC9B4B04083}" dt="2026-05-29T04:28:10.127" v="274"/>
          <ac:picMkLst>
            <pc:docMk/>
            <pc:sldMk cId="56121824" sldId="261"/>
            <ac:picMk id="37" creationId="{EC90EFEE-63CA-4843-E294-6C6A1F3798C6}"/>
          </ac:picMkLst>
        </pc:picChg>
        <pc:picChg chg="mod topLvl">
          <ac:chgData name="IMADA SEIYA" userId="90d76418-d0da-4303-9a4d-2775bd3021ea" providerId="ADAL" clId="{18292CE2-FD72-4559-BAD3-BCC9B4B04083}" dt="2026-06-03T04:51:09.398" v="673" actId="465"/>
          <ac:picMkLst>
            <pc:docMk/>
            <pc:sldMk cId="56121824" sldId="261"/>
            <ac:picMk id="42" creationId="{2E0B474D-D1C0-50C5-B8CA-D3196BD93FF0}"/>
          </ac:picMkLst>
        </pc:picChg>
      </pc:sldChg>
      <pc:sldChg chg="addSp delSp modSp add mod modNotesTx">
        <pc:chgData name="IMADA SEIYA" userId="90d76418-d0da-4303-9a4d-2775bd3021ea" providerId="ADAL" clId="{18292CE2-FD72-4559-BAD3-BCC9B4B04083}" dt="2026-06-12T04:50:47.623" v="14332" actId="113"/>
        <pc:sldMkLst>
          <pc:docMk/>
          <pc:sldMk cId="3640071228" sldId="262"/>
        </pc:sldMkLst>
        <pc:spChg chg="mod">
          <ac:chgData name="IMADA SEIYA" userId="90d76418-d0da-4303-9a4d-2775bd3021ea" providerId="ADAL" clId="{18292CE2-FD72-4559-BAD3-BCC9B4B04083}" dt="2026-06-05T03:32:04.627" v="10805" actId="20577"/>
          <ac:spMkLst>
            <pc:docMk/>
            <pc:sldMk cId="3640071228" sldId="262"/>
            <ac:spMk id="8" creationId="{5656C3EC-0C11-E22C-29F2-D908354CF8C8}"/>
          </ac:spMkLst>
        </pc:spChg>
        <pc:spChg chg="mod ord">
          <ac:chgData name="IMADA SEIYA" userId="90d76418-d0da-4303-9a4d-2775bd3021ea" providerId="ADAL" clId="{18292CE2-FD72-4559-BAD3-BCC9B4B04083}" dt="2026-06-03T05:08:09.646" v="870" actId="1076"/>
          <ac:spMkLst>
            <pc:docMk/>
            <pc:sldMk cId="3640071228" sldId="262"/>
            <ac:spMk id="33" creationId="{83EBC65A-1811-B5E4-F0C7-693FE317F67D}"/>
          </ac:spMkLst>
        </pc:spChg>
        <pc:spChg chg="add mod">
          <ac:chgData name="IMADA SEIYA" userId="90d76418-d0da-4303-9a4d-2775bd3021ea" providerId="ADAL" clId="{18292CE2-FD72-4559-BAD3-BCC9B4B04083}" dt="2026-06-03T05:08:09.646" v="870" actId="1076"/>
          <ac:spMkLst>
            <pc:docMk/>
            <pc:sldMk cId="3640071228" sldId="262"/>
            <ac:spMk id="35" creationId="{F7CE3376-241D-F5F0-1CA7-095F5404E325}"/>
          </ac:spMkLst>
        </pc:spChg>
        <pc:spChg chg="add mod">
          <ac:chgData name="IMADA SEIYA" userId="90d76418-d0da-4303-9a4d-2775bd3021ea" providerId="ADAL" clId="{18292CE2-FD72-4559-BAD3-BCC9B4B04083}" dt="2026-06-03T05:08:09.646" v="870" actId="1076"/>
          <ac:spMkLst>
            <pc:docMk/>
            <pc:sldMk cId="3640071228" sldId="262"/>
            <ac:spMk id="44" creationId="{7C9CFCCF-B18F-CB3D-8A21-169C0FEDE2D7}"/>
          </ac:spMkLst>
        </pc:spChg>
        <pc:spChg chg="add mod">
          <ac:chgData name="IMADA SEIYA" userId="90d76418-d0da-4303-9a4d-2775bd3021ea" providerId="ADAL" clId="{18292CE2-FD72-4559-BAD3-BCC9B4B04083}" dt="2026-06-03T06:47:26.747" v="1977" actId="20577"/>
          <ac:spMkLst>
            <pc:docMk/>
            <pc:sldMk cId="3640071228" sldId="262"/>
            <ac:spMk id="46" creationId="{82A6DF1F-F47B-51A0-37D0-DCA1A989C7F8}"/>
          </ac:spMkLst>
        </pc:spChg>
        <pc:spChg chg="add mod">
          <ac:chgData name="IMADA SEIYA" userId="90d76418-d0da-4303-9a4d-2775bd3021ea" providerId="ADAL" clId="{18292CE2-FD72-4559-BAD3-BCC9B4B04083}" dt="2026-06-03T05:15:41.183" v="1162" actId="1076"/>
          <ac:spMkLst>
            <pc:docMk/>
            <pc:sldMk cId="3640071228" sldId="262"/>
            <ac:spMk id="47" creationId="{6AFC5D15-645F-F7B1-7606-281B6D171A22}"/>
          </ac:spMkLst>
        </pc:spChg>
        <pc:picChg chg="add mod">
          <ac:chgData name="IMADA SEIYA" userId="90d76418-d0da-4303-9a4d-2775bd3021ea" providerId="ADAL" clId="{18292CE2-FD72-4559-BAD3-BCC9B4B04083}" dt="2026-06-03T05:15:54.910" v="1163" actId="1076"/>
          <ac:picMkLst>
            <pc:docMk/>
            <pc:sldMk cId="3640071228" sldId="262"/>
            <ac:picMk id="45" creationId="{E4E6A080-84A9-C14A-1162-8524C2A7B7B9}"/>
          </ac:picMkLst>
        </pc:picChg>
      </pc:sldChg>
      <pc:sldChg chg="addSp delSp modSp add mod modNotesTx">
        <pc:chgData name="IMADA SEIYA" userId="90d76418-d0da-4303-9a4d-2775bd3021ea" providerId="ADAL" clId="{18292CE2-FD72-4559-BAD3-BCC9B4B04083}" dt="2026-06-12T04:51:17.319" v="14335" actId="113"/>
        <pc:sldMkLst>
          <pc:docMk/>
          <pc:sldMk cId="3657479411" sldId="263"/>
        </pc:sldMkLst>
        <pc:spChg chg="add mod">
          <ac:chgData name="IMADA SEIYA" userId="90d76418-d0da-4303-9a4d-2775bd3021ea" providerId="ADAL" clId="{18292CE2-FD72-4559-BAD3-BCC9B4B04083}" dt="2026-06-03T05:29:17.556" v="1233" actId="14100"/>
          <ac:spMkLst>
            <pc:docMk/>
            <pc:sldMk cId="3657479411" sldId="263"/>
            <ac:spMk id="2" creationId="{B691F3BE-D9C0-8A22-485E-9275AA3E7D36}"/>
          </ac:spMkLst>
        </pc:spChg>
        <pc:spChg chg="add mod">
          <ac:chgData name="IMADA SEIYA" userId="90d76418-d0da-4303-9a4d-2775bd3021ea" providerId="ADAL" clId="{18292CE2-FD72-4559-BAD3-BCC9B4B04083}" dt="2026-06-03T05:26:08.743" v="1209"/>
          <ac:spMkLst>
            <pc:docMk/>
            <pc:sldMk cId="3657479411" sldId="263"/>
            <ac:spMk id="3" creationId="{2B0D2AD7-13C9-C631-D1CD-C3CA021FB87B}"/>
          </ac:spMkLst>
        </pc:spChg>
        <pc:spChg chg="mod">
          <ac:chgData name="IMADA SEIYA" userId="90d76418-d0da-4303-9a4d-2775bd3021ea" providerId="ADAL" clId="{18292CE2-FD72-4559-BAD3-BCC9B4B04083}" dt="2026-06-05T03:32:07.009" v="10806" actId="20577"/>
          <ac:spMkLst>
            <pc:docMk/>
            <pc:sldMk cId="3657479411" sldId="263"/>
            <ac:spMk id="8" creationId="{615F8800-7358-CEB8-BB2C-5109B0A4A0CB}"/>
          </ac:spMkLst>
        </pc:spChg>
        <pc:spChg chg="add mod">
          <ac:chgData name="IMADA SEIYA" userId="90d76418-d0da-4303-9a4d-2775bd3021ea" providerId="ADAL" clId="{18292CE2-FD72-4559-BAD3-BCC9B4B04083}" dt="2026-06-03T06:47:14.845" v="1972" actId="58"/>
          <ac:spMkLst>
            <pc:docMk/>
            <pc:sldMk cId="3657479411" sldId="263"/>
            <ac:spMk id="9" creationId="{84D6A9D6-80A3-4012-4487-303198422C02}"/>
          </ac:spMkLst>
        </pc:spChg>
        <pc:graphicFrameChg chg="add mod modGraphic">
          <ac:chgData name="IMADA SEIYA" userId="90d76418-d0da-4303-9a4d-2775bd3021ea" providerId="ADAL" clId="{18292CE2-FD72-4559-BAD3-BCC9B4B04083}" dt="2026-06-03T05:51:44.714" v="1600" actId="1076"/>
          <ac:graphicFrameMkLst>
            <pc:docMk/>
            <pc:sldMk cId="3657479411" sldId="263"/>
            <ac:graphicFrameMk id="4" creationId="{A0671447-4E08-98F1-CF78-A3F4BAEA3D69}"/>
          </ac:graphicFrameMkLst>
        </pc:graphicFrameChg>
        <pc:picChg chg="add mod">
          <ac:chgData name="IMADA SEIYA" userId="90d76418-d0da-4303-9a4d-2775bd3021ea" providerId="ADAL" clId="{18292CE2-FD72-4559-BAD3-BCC9B4B04083}" dt="2026-06-03T06:06:16.164" v="1897" actId="1076"/>
          <ac:picMkLst>
            <pc:docMk/>
            <pc:sldMk cId="3657479411" sldId="263"/>
            <ac:picMk id="7" creationId="{53EC3B0D-3C44-543F-65C7-534A55B4521C}"/>
          </ac:picMkLst>
        </pc:picChg>
      </pc:sldChg>
      <pc:sldChg chg="addSp modSp add mod modNotesTx">
        <pc:chgData name="IMADA SEIYA" userId="90d76418-d0da-4303-9a4d-2775bd3021ea" providerId="ADAL" clId="{18292CE2-FD72-4559-BAD3-BCC9B4B04083}" dt="2026-06-08T10:39:44.675" v="13034" actId="20577"/>
        <pc:sldMkLst>
          <pc:docMk/>
          <pc:sldMk cId="1545181250" sldId="264"/>
        </pc:sldMkLst>
        <pc:spChg chg="add mod">
          <ac:chgData name="IMADA SEIYA" userId="90d76418-d0da-4303-9a4d-2775bd3021ea" providerId="ADAL" clId="{18292CE2-FD72-4559-BAD3-BCC9B4B04083}" dt="2026-06-03T06:49:18.493" v="2005" actId="12789"/>
          <ac:spMkLst>
            <pc:docMk/>
            <pc:sldMk cId="1545181250" sldId="264"/>
            <ac:spMk id="6" creationId="{32B57FB1-75E9-A988-28A6-06C985974FE2}"/>
          </ac:spMkLst>
        </pc:spChg>
        <pc:spChg chg="mod">
          <ac:chgData name="IMADA SEIYA" userId="90d76418-d0da-4303-9a4d-2775bd3021ea" providerId="ADAL" clId="{18292CE2-FD72-4559-BAD3-BCC9B4B04083}" dt="2026-06-05T03:32:10.647" v="10807" actId="20577"/>
          <ac:spMkLst>
            <pc:docMk/>
            <pc:sldMk cId="1545181250" sldId="264"/>
            <ac:spMk id="8" creationId="{C826A5F0-763C-AFD5-74BF-64A7CA9B8D16}"/>
          </ac:spMkLst>
        </pc:spChg>
        <pc:spChg chg="add mod">
          <ac:chgData name="IMADA SEIYA" userId="90d76418-d0da-4303-9a4d-2775bd3021ea" providerId="ADAL" clId="{18292CE2-FD72-4559-BAD3-BCC9B4B04083}" dt="2026-06-03T06:48:38.001" v="1998" actId="14100"/>
          <ac:spMkLst>
            <pc:docMk/>
            <pc:sldMk cId="1545181250" sldId="264"/>
            <ac:spMk id="10" creationId="{B9D3240C-A15B-F33F-3109-05B9E2B00C52}"/>
          </ac:spMkLst>
        </pc:spChg>
        <pc:spChg chg="add mod">
          <ac:chgData name="IMADA SEIYA" userId="90d76418-d0da-4303-9a4d-2775bd3021ea" providerId="ADAL" clId="{18292CE2-FD72-4559-BAD3-BCC9B4B04083}" dt="2026-06-08T10:39:44.675" v="13034" actId="20577"/>
          <ac:spMkLst>
            <pc:docMk/>
            <pc:sldMk cId="1545181250" sldId="264"/>
            <ac:spMk id="11" creationId="{A20B64B5-B46F-2678-5815-2563EA4CCBB0}"/>
          </ac:spMkLst>
        </pc:spChg>
        <pc:picChg chg="add mod">
          <ac:chgData name="IMADA SEIYA" userId="90d76418-d0da-4303-9a4d-2775bd3021ea" providerId="ADAL" clId="{18292CE2-FD72-4559-BAD3-BCC9B4B04083}" dt="2026-06-03T06:28:48.268" v="1901" actId="14100"/>
          <ac:picMkLst>
            <pc:docMk/>
            <pc:sldMk cId="1545181250" sldId="264"/>
            <ac:picMk id="5" creationId="{547C7255-7FD9-F687-C72B-E95078800DAD}"/>
          </ac:picMkLst>
        </pc:picChg>
      </pc:sldChg>
      <pc:sldChg chg="addSp delSp modSp new mod modNotesTx">
        <pc:chgData name="IMADA SEIYA" userId="90d76418-d0da-4303-9a4d-2775bd3021ea" providerId="ADAL" clId="{18292CE2-FD72-4559-BAD3-BCC9B4B04083}" dt="2026-06-12T04:53:34.690" v="14360" actId="113"/>
        <pc:sldMkLst>
          <pc:docMk/>
          <pc:sldMk cId="3485400878" sldId="265"/>
        </pc:sldMkLst>
        <pc:spChg chg="add mod">
          <ac:chgData name="IMADA SEIYA" userId="90d76418-d0da-4303-9a4d-2775bd3021ea" providerId="ADAL" clId="{18292CE2-FD72-4559-BAD3-BCC9B4B04083}" dt="2026-06-05T03:32:14.073" v="10808" actId="20577"/>
          <ac:spMkLst>
            <pc:docMk/>
            <pc:sldMk cId="3485400878" sldId="265"/>
            <ac:spMk id="2" creationId="{3A38400B-A1A0-7314-E58C-8E4A3F0A10B0}"/>
          </ac:spMkLst>
        </pc:spChg>
        <pc:spChg chg="add mod">
          <ac:chgData name="IMADA SEIYA" userId="90d76418-d0da-4303-9a4d-2775bd3021ea" providerId="ADAL" clId="{18292CE2-FD72-4559-BAD3-BCC9B4B04083}" dt="2026-06-03T08:19:17.753" v="3867" actId="20577"/>
          <ac:spMkLst>
            <pc:docMk/>
            <pc:sldMk cId="3485400878" sldId="265"/>
            <ac:spMk id="3" creationId="{761883E9-378B-165F-9B6E-EE2BFF73E2FA}"/>
          </ac:spMkLst>
        </pc:spChg>
        <pc:spChg chg="add mod ord">
          <ac:chgData name="IMADA SEIYA" userId="90d76418-d0da-4303-9a4d-2775bd3021ea" providerId="ADAL" clId="{18292CE2-FD72-4559-BAD3-BCC9B4B04083}" dt="2026-06-03T08:18:26.149" v="3866" actId="1076"/>
          <ac:spMkLst>
            <pc:docMk/>
            <pc:sldMk cId="3485400878" sldId="265"/>
            <ac:spMk id="7" creationId="{610E8CA9-BBE4-3CF0-5DA4-7DEF9A222DE7}"/>
          </ac:spMkLst>
        </pc:spChg>
        <pc:spChg chg="add mod">
          <ac:chgData name="IMADA SEIYA" userId="90d76418-d0da-4303-9a4d-2775bd3021ea" providerId="ADAL" clId="{18292CE2-FD72-4559-BAD3-BCC9B4B04083}" dt="2026-06-03T08:00:56.357" v="3738" actId="14100"/>
          <ac:spMkLst>
            <pc:docMk/>
            <pc:sldMk cId="3485400878" sldId="265"/>
            <ac:spMk id="26" creationId="{DDA6DB69-1CC4-7F00-1D4B-956DACF24D87}"/>
          </ac:spMkLst>
        </pc:spChg>
        <pc:spChg chg="add mod ord topLvl">
          <ac:chgData name="IMADA SEIYA" userId="90d76418-d0da-4303-9a4d-2775bd3021ea" providerId="ADAL" clId="{18292CE2-FD72-4559-BAD3-BCC9B4B04083}" dt="2026-06-03T08:54:30.179" v="4053" actId="166"/>
          <ac:spMkLst>
            <pc:docMk/>
            <pc:sldMk cId="3485400878" sldId="265"/>
            <ac:spMk id="48" creationId="{3575543F-B18D-68C9-8A1B-82EA6F0FA147}"/>
          </ac:spMkLst>
        </pc:spChg>
        <pc:spChg chg="add mod ord topLvl">
          <ac:chgData name="IMADA SEIYA" userId="90d76418-d0da-4303-9a4d-2775bd3021ea" providerId="ADAL" clId="{18292CE2-FD72-4559-BAD3-BCC9B4B04083}" dt="2026-06-03T08:54:30.179" v="4053" actId="166"/>
          <ac:spMkLst>
            <pc:docMk/>
            <pc:sldMk cId="3485400878" sldId="265"/>
            <ac:spMk id="49" creationId="{D83106C5-DDBC-65D6-5FEA-4C19104111AA}"/>
          </ac:spMkLst>
        </pc:spChg>
        <pc:spChg chg="add mod ord topLvl">
          <ac:chgData name="IMADA SEIYA" userId="90d76418-d0da-4303-9a4d-2775bd3021ea" providerId="ADAL" clId="{18292CE2-FD72-4559-BAD3-BCC9B4B04083}" dt="2026-06-03T08:54:42.212" v="4055" actId="207"/>
          <ac:spMkLst>
            <pc:docMk/>
            <pc:sldMk cId="3485400878" sldId="265"/>
            <ac:spMk id="52" creationId="{6A99C359-A7D1-7AC9-781D-E918EDF16F97}"/>
          </ac:spMkLst>
        </pc:spChg>
        <pc:spChg chg="add mod ord topLvl">
          <ac:chgData name="IMADA SEIYA" userId="90d76418-d0da-4303-9a4d-2775bd3021ea" providerId="ADAL" clId="{18292CE2-FD72-4559-BAD3-BCC9B4B04083}" dt="2026-06-03T08:54:36.145" v="4054" actId="207"/>
          <ac:spMkLst>
            <pc:docMk/>
            <pc:sldMk cId="3485400878" sldId="265"/>
            <ac:spMk id="53" creationId="{30E37A18-9719-725E-2AFE-B18258E4BF5C}"/>
          </ac:spMkLst>
        </pc:spChg>
        <pc:spChg chg="add mod ord topLvl">
          <ac:chgData name="IMADA SEIYA" userId="90d76418-d0da-4303-9a4d-2775bd3021ea" providerId="ADAL" clId="{18292CE2-FD72-4559-BAD3-BCC9B4B04083}" dt="2026-06-03T08:02:37.256" v="3808" actId="1035"/>
          <ac:spMkLst>
            <pc:docMk/>
            <pc:sldMk cId="3485400878" sldId="265"/>
            <ac:spMk id="56" creationId="{2BFF0DB0-9B54-047B-1A2A-AB0F50B3C0D8}"/>
          </ac:spMkLst>
        </pc:spChg>
        <pc:spChg chg="add mod ord">
          <ac:chgData name="IMADA SEIYA" userId="90d76418-d0da-4303-9a4d-2775bd3021ea" providerId="ADAL" clId="{18292CE2-FD72-4559-BAD3-BCC9B4B04083}" dt="2026-06-03T08:02:37.256" v="3808" actId="1035"/>
          <ac:spMkLst>
            <pc:docMk/>
            <pc:sldMk cId="3485400878" sldId="265"/>
            <ac:spMk id="57" creationId="{53D1BBF5-2A9E-6B10-C529-009DCD6232F5}"/>
          </ac:spMkLst>
        </pc:spChg>
        <pc:spChg chg="add mod ord">
          <ac:chgData name="IMADA SEIYA" userId="90d76418-d0da-4303-9a4d-2775bd3021ea" providerId="ADAL" clId="{18292CE2-FD72-4559-BAD3-BCC9B4B04083}" dt="2026-06-03T08:02:37.256" v="3808" actId="1035"/>
          <ac:spMkLst>
            <pc:docMk/>
            <pc:sldMk cId="3485400878" sldId="265"/>
            <ac:spMk id="67" creationId="{A3024898-812A-2A7E-CA04-16BF254DFDF2}"/>
          </ac:spMkLst>
        </pc:spChg>
        <pc:spChg chg="add mod ord topLvl">
          <ac:chgData name="IMADA SEIYA" userId="90d76418-d0da-4303-9a4d-2775bd3021ea" providerId="ADAL" clId="{18292CE2-FD72-4559-BAD3-BCC9B4B04083}" dt="2026-06-03T08:54:15.769" v="4051" actId="207"/>
          <ac:spMkLst>
            <pc:docMk/>
            <pc:sldMk cId="3485400878" sldId="265"/>
            <ac:spMk id="68" creationId="{C88F7AB0-DDE1-CD7D-C6C4-D68CA92C7E5B}"/>
          </ac:spMkLst>
        </pc:spChg>
        <pc:spChg chg="add mod ord topLvl">
          <ac:chgData name="IMADA SEIYA" userId="90d76418-d0da-4303-9a4d-2775bd3021ea" providerId="ADAL" clId="{18292CE2-FD72-4559-BAD3-BCC9B4B04083}" dt="2026-06-03T08:54:12.562" v="4050" actId="207"/>
          <ac:spMkLst>
            <pc:docMk/>
            <pc:sldMk cId="3485400878" sldId="265"/>
            <ac:spMk id="85" creationId="{0489D683-8461-D8AE-EB17-BA290C2FCD51}"/>
          </ac:spMkLst>
        </pc:spChg>
        <pc:spChg chg="add mod ord topLvl">
          <ac:chgData name="IMADA SEIYA" userId="90d76418-d0da-4303-9a4d-2775bd3021ea" providerId="ADAL" clId="{18292CE2-FD72-4559-BAD3-BCC9B4B04083}" dt="2026-06-03T08:02:37.256" v="3808" actId="1035"/>
          <ac:spMkLst>
            <pc:docMk/>
            <pc:sldMk cId="3485400878" sldId="265"/>
            <ac:spMk id="86" creationId="{C0BA3EE5-32E0-C83E-EA23-CF9ED58802DB}"/>
          </ac:spMkLst>
        </pc:spChg>
        <pc:spChg chg="add mod topLvl">
          <ac:chgData name="IMADA SEIYA" userId="90d76418-d0da-4303-9a4d-2775bd3021ea" providerId="ADAL" clId="{18292CE2-FD72-4559-BAD3-BCC9B4B04083}" dt="2026-06-03T08:53:56.607" v="4047" actId="207"/>
          <ac:spMkLst>
            <pc:docMk/>
            <pc:sldMk cId="3485400878" sldId="265"/>
            <ac:spMk id="108" creationId="{294EFD1A-1574-CE27-C0D2-11518673AB20}"/>
          </ac:spMkLst>
        </pc:spChg>
        <pc:spChg chg="add mod topLvl">
          <ac:chgData name="IMADA SEIYA" userId="90d76418-d0da-4303-9a4d-2775bd3021ea" providerId="ADAL" clId="{18292CE2-FD72-4559-BAD3-BCC9B4B04083}" dt="2026-06-03T07:59:25.126" v="3660" actId="20577"/>
          <ac:spMkLst>
            <pc:docMk/>
            <pc:sldMk cId="3485400878" sldId="265"/>
            <ac:spMk id="109" creationId="{756ADC2F-6D35-D8EF-AF6C-210FD09DABAC}"/>
          </ac:spMkLst>
        </pc:spChg>
        <pc:spChg chg="add mod">
          <ac:chgData name="IMADA SEIYA" userId="90d76418-d0da-4303-9a4d-2775bd3021ea" providerId="ADAL" clId="{18292CE2-FD72-4559-BAD3-BCC9B4B04083}" dt="2026-06-03T08:01:48.070" v="3801" actId="1076"/>
          <ac:spMkLst>
            <pc:docMk/>
            <pc:sldMk cId="3485400878" sldId="265"/>
            <ac:spMk id="131" creationId="{ECB13258-041D-4A69-658E-5B07EDD21A9E}"/>
          </ac:spMkLst>
        </pc:spChg>
        <pc:spChg chg="add mod">
          <ac:chgData name="IMADA SEIYA" userId="90d76418-d0da-4303-9a4d-2775bd3021ea" providerId="ADAL" clId="{18292CE2-FD72-4559-BAD3-BCC9B4B04083}" dt="2026-06-03T08:01:48.070" v="3801" actId="1076"/>
          <ac:spMkLst>
            <pc:docMk/>
            <pc:sldMk cId="3485400878" sldId="265"/>
            <ac:spMk id="132" creationId="{ED326BB9-A960-5BA4-5CF5-B2B89755F295}"/>
          </ac:spMkLst>
        </pc:spChg>
        <pc:spChg chg="add mod">
          <ac:chgData name="IMADA SEIYA" userId="90d76418-d0da-4303-9a4d-2775bd3021ea" providerId="ADAL" clId="{18292CE2-FD72-4559-BAD3-BCC9B4B04083}" dt="2026-06-03T08:01:48.070" v="3801" actId="1076"/>
          <ac:spMkLst>
            <pc:docMk/>
            <pc:sldMk cId="3485400878" sldId="265"/>
            <ac:spMk id="136" creationId="{D9583AE8-79A4-1FB0-F0A7-6CC1B195851D}"/>
          </ac:spMkLst>
        </pc:spChg>
        <pc:cxnChg chg="add mod ord">
          <ac:chgData name="IMADA SEIYA" userId="90d76418-d0da-4303-9a4d-2775bd3021ea" providerId="ADAL" clId="{18292CE2-FD72-4559-BAD3-BCC9B4B04083}" dt="2026-06-03T08:54:30.179" v="4053" actId="166"/>
          <ac:cxnSpMkLst>
            <pc:docMk/>
            <pc:sldMk cId="3485400878" sldId="265"/>
            <ac:cxnSpMk id="79" creationId="{278C61CE-827C-100A-B757-10EA36C161A6}"/>
          </ac:cxnSpMkLst>
        </pc:cxnChg>
        <pc:cxnChg chg="add mod ord">
          <ac:chgData name="IMADA SEIYA" userId="90d76418-d0da-4303-9a4d-2775bd3021ea" providerId="ADAL" clId="{18292CE2-FD72-4559-BAD3-BCC9B4B04083}" dt="2026-06-03T07:54:11.254" v="3629" actId="12788"/>
          <ac:cxnSpMkLst>
            <pc:docMk/>
            <pc:sldMk cId="3485400878" sldId="265"/>
            <ac:cxnSpMk id="82" creationId="{6720BBC0-4099-6B8C-2707-381D1CE2EEAE}"/>
          </ac:cxnSpMkLst>
        </pc:cxnChg>
        <pc:cxnChg chg="add mod">
          <ac:chgData name="IMADA SEIYA" userId="90d76418-d0da-4303-9a4d-2775bd3021ea" providerId="ADAL" clId="{18292CE2-FD72-4559-BAD3-BCC9B4B04083}" dt="2026-06-03T08:00:51.750" v="3737" actId="1076"/>
          <ac:cxnSpMkLst>
            <pc:docMk/>
            <pc:sldMk cId="3485400878" sldId="265"/>
            <ac:cxnSpMk id="96" creationId="{D3535633-8487-74EB-5DDB-7B4B467E4945}"/>
          </ac:cxnSpMkLst>
        </pc:cxnChg>
      </pc:sldChg>
      <pc:sldChg chg="addSp delSp modSp add mod modNotesTx">
        <pc:chgData name="IMADA SEIYA" userId="90d76418-d0da-4303-9a4d-2775bd3021ea" providerId="ADAL" clId="{18292CE2-FD72-4559-BAD3-BCC9B4B04083}" dt="2026-06-12T04:53:54.772" v="14362" actId="113"/>
        <pc:sldMkLst>
          <pc:docMk/>
          <pc:sldMk cId="1583172081" sldId="266"/>
        </pc:sldMkLst>
        <pc:spChg chg="mod">
          <ac:chgData name="IMADA SEIYA" userId="90d76418-d0da-4303-9a4d-2775bd3021ea" providerId="ADAL" clId="{18292CE2-FD72-4559-BAD3-BCC9B4B04083}" dt="2026-06-05T03:32:17.699" v="10809" actId="20577"/>
          <ac:spMkLst>
            <pc:docMk/>
            <pc:sldMk cId="1583172081" sldId="266"/>
            <ac:spMk id="2" creationId="{C19BE5B8-7DD2-911E-B0F1-DE40382A032E}"/>
          </ac:spMkLst>
        </pc:spChg>
        <pc:spChg chg="add mod">
          <ac:chgData name="IMADA SEIYA" userId="90d76418-d0da-4303-9a4d-2775bd3021ea" providerId="ADAL" clId="{18292CE2-FD72-4559-BAD3-BCC9B4B04083}" dt="2026-06-04T07:32:25.743" v="7703"/>
          <ac:spMkLst>
            <pc:docMk/>
            <pc:sldMk cId="1583172081" sldId="266"/>
            <ac:spMk id="4" creationId="{6BB6414B-B7E3-6DF7-6CC3-4D72A74CFF88}"/>
          </ac:spMkLst>
        </pc:spChg>
        <pc:spChg chg="add mod">
          <ac:chgData name="IMADA SEIYA" userId="90d76418-d0da-4303-9a4d-2775bd3021ea" providerId="ADAL" clId="{18292CE2-FD72-4559-BAD3-BCC9B4B04083}" dt="2026-06-04T07:32:25.743" v="7703"/>
          <ac:spMkLst>
            <pc:docMk/>
            <pc:sldMk cId="1583172081" sldId="266"/>
            <ac:spMk id="5" creationId="{E3FF7493-6C0A-F6BE-ADE0-76852F80B742}"/>
          </ac:spMkLst>
        </pc:spChg>
        <pc:spChg chg="mod">
          <ac:chgData name="IMADA SEIYA" userId="90d76418-d0da-4303-9a4d-2775bd3021ea" providerId="ADAL" clId="{18292CE2-FD72-4559-BAD3-BCC9B4B04083}" dt="2026-06-03T08:57:11.234" v="4103" actId="404"/>
          <ac:spMkLst>
            <pc:docMk/>
            <pc:sldMk cId="1583172081" sldId="266"/>
            <ac:spMk id="97" creationId="{BCA55242-FAAB-85E8-689B-3230EE37CF37}"/>
          </ac:spMkLst>
        </pc:spChg>
        <pc:spChg chg="mod">
          <ac:chgData name="IMADA SEIYA" userId="90d76418-d0da-4303-9a4d-2775bd3021ea" providerId="ADAL" clId="{18292CE2-FD72-4559-BAD3-BCC9B4B04083}" dt="2026-06-03T08:57:30.473" v="4118" actId="20577"/>
          <ac:spMkLst>
            <pc:docMk/>
            <pc:sldMk cId="1583172081" sldId="266"/>
            <ac:spMk id="98" creationId="{EEC8B88F-BB5F-1E1D-FB8D-566BB2F88001}"/>
          </ac:spMkLst>
        </pc:spChg>
        <pc:spChg chg="mod">
          <ac:chgData name="IMADA SEIYA" userId="90d76418-d0da-4303-9a4d-2775bd3021ea" providerId="ADAL" clId="{18292CE2-FD72-4559-BAD3-BCC9B4B04083}" dt="2026-06-03T08:57:11.234" v="4103" actId="404"/>
          <ac:spMkLst>
            <pc:docMk/>
            <pc:sldMk cId="1583172081" sldId="266"/>
            <ac:spMk id="100" creationId="{6A5427D6-D7B2-89F6-4AFE-439FBF14D351}"/>
          </ac:spMkLst>
        </pc:spChg>
        <pc:spChg chg="mod">
          <ac:chgData name="IMADA SEIYA" userId="90d76418-d0da-4303-9a4d-2775bd3021ea" providerId="ADAL" clId="{18292CE2-FD72-4559-BAD3-BCC9B4B04083}" dt="2026-06-03T08:58:35.402" v="4169" actId="20577"/>
          <ac:spMkLst>
            <pc:docMk/>
            <pc:sldMk cId="1583172081" sldId="266"/>
            <ac:spMk id="101" creationId="{7E09A4C6-862F-0030-4672-AB8AF0460EFE}"/>
          </ac:spMkLst>
        </pc:spChg>
        <pc:spChg chg="mod">
          <ac:chgData name="IMADA SEIYA" userId="90d76418-d0da-4303-9a4d-2775bd3021ea" providerId="ADAL" clId="{18292CE2-FD72-4559-BAD3-BCC9B4B04083}" dt="2026-06-03T08:57:11.234" v="4103" actId="404"/>
          <ac:spMkLst>
            <pc:docMk/>
            <pc:sldMk cId="1583172081" sldId="266"/>
            <ac:spMk id="103" creationId="{021C80DA-6631-59A7-C0C8-43B1CCF43AE1}"/>
          </ac:spMkLst>
        </pc:spChg>
        <pc:spChg chg="mod">
          <ac:chgData name="IMADA SEIYA" userId="90d76418-d0da-4303-9a4d-2775bd3021ea" providerId="ADAL" clId="{18292CE2-FD72-4559-BAD3-BCC9B4B04083}" dt="2026-06-03T08:58:41.925" v="4174" actId="20577"/>
          <ac:spMkLst>
            <pc:docMk/>
            <pc:sldMk cId="1583172081" sldId="266"/>
            <ac:spMk id="104" creationId="{0C8A062E-FCEB-0C6D-200C-0E828607A61E}"/>
          </ac:spMkLst>
        </pc:spChg>
        <pc:spChg chg="mod">
          <ac:chgData name="IMADA SEIYA" userId="90d76418-d0da-4303-9a4d-2775bd3021ea" providerId="ADAL" clId="{18292CE2-FD72-4559-BAD3-BCC9B4B04083}" dt="2026-06-03T08:57:11.234" v="4103" actId="404"/>
          <ac:spMkLst>
            <pc:docMk/>
            <pc:sldMk cId="1583172081" sldId="266"/>
            <ac:spMk id="106" creationId="{C3C61426-C5B7-7459-6491-9744A60C9A47}"/>
          </ac:spMkLst>
        </pc:spChg>
        <pc:spChg chg="mod">
          <ac:chgData name="IMADA SEIYA" userId="90d76418-d0da-4303-9a4d-2775bd3021ea" providerId="ADAL" clId="{18292CE2-FD72-4559-BAD3-BCC9B4B04083}" dt="2026-06-03T08:58:50.373" v="4192" actId="20577"/>
          <ac:spMkLst>
            <pc:docMk/>
            <pc:sldMk cId="1583172081" sldId="266"/>
            <ac:spMk id="107" creationId="{1F1369BA-5720-6568-CA2F-02521048A4B4}"/>
          </ac:spMkLst>
        </pc:spChg>
        <pc:spChg chg="mod">
          <ac:chgData name="IMADA SEIYA" userId="90d76418-d0da-4303-9a4d-2775bd3021ea" providerId="ADAL" clId="{18292CE2-FD72-4559-BAD3-BCC9B4B04083}" dt="2026-06-03T09:04:35.042" v="4213" actId="207"/>
          <ac:spMkLst>
            <pc:docMk/>
            <pc:sldMk cId="1583172081" sldId="266"/>
            <ac:spMk id="128" creationId="{37ED7D01-0576-1F72-01CE-18BACC04FD27}"/>
          </ac:spMkLst>
        </pc:spChg>
        <pc:spChg chg="mod">
          <ac:chgData name="IMADA SEIYA" userId="90d76418-d0da-4303-9a4d-2775bd3021ea" providerId="ADAL" clId="{18292CE2-FD72-4559-BAD3-BCC9B4B04083}" dt="2026-06-03T09:04:39.024" v="4215" actId="1076"/>
          <ac:spMkLst>
            <pc:docMk/>
            <pc:sldMk cId="1583172081" sldId="266"/>
            <ac:spMk id="129" creationId="{2450C917-7AF2-B5A0-97DA-17BC6186728C}"/>
          </ac:spMkLst>
        </pc:spChg>
        <pc:spChg chg="add mod ord">
          <ac:chgData name="IMADA SEIYA" userId="90d76418-d0da-4303-9a4d-2775bd3021ea" providerId="ADAL" clId="{18292CE2-FD72-4559-BAD3-BCC9B4B04083}" dt="2026-06-03T09:36:00.484" v="4476" actId="1035"/>
          <ac:spMkLst>
            <pc:docMk/>
            <pc:sldMk cId="1583172081" sldId="266"/>
            <ac:spMk id="130" creationId="{F630DF6A-4519-D080-51DE-40883E2AAC91}"/>
          </ac:spMkLst>
        </pc:spChg>
        <pc:spChg chg="add mod">
          <ac:chgData name="IMADA SEIYA" userId="90d76418-d0da-4303-9a4d-2775bd3021ea" providerId="ADAL" clId="{18292CE2-FD72-4559-BAD3-BCC9B4B04083}" dt="2026-06-03T09:50:06.090" v="5115" actId="465"/>
          <ac:spMkLst>
            <pc:docMk/>
            <pc:sldMk cId="1583172081" sldId="266"/>
            <ac:spMk id="141" creationId="{7387DDC3-7154-01EB-F0EB-2C7B99B921BF}"/>
          </ac:spMkLst>
        </pc:spChg>
        <pc:spChg chg="add mod">
          <ac:chgData name="IMADA SEIYA" userId="90d76418-d0da-4303-9a4d-2775bd3021ea" providerId="ADAL" clId="{18292CE2-FD72-4559-BAD3-BCC9B4B04083}" dt="2026-06-03T09:50:00.867" v="5114" actId="1076"/>
          <ac:spMkLst>
            <pc:docMk/>
            <pc:sldMk cId="1583172081" sldId="266"/>
            <ac:spMk id="142" creationId="{345A9BD6-B4A5-8F79-FDC2-EDE23CEC3335}"/>
          </ac:spMkLst>
        </pc:spChg>
        <pc:grpChg chg="mod">
          <ac:chgData name="IMADA SEIYA" userId="90d76418-d0da-4303-9a4d-2775bd3021ea" providerId="ADAL" clId="{18292CE2-FD72-4559-BAD3-BCC9B4B04083}" dt="2026-06-03T09:50:06.090" v="5115" actId="465"/>
          <ac:grpSpMkLst>
            <pc:docMk/>
            <pc:sldMk cId="1583172081" sldId="266"/>
            <ac:grpSpMk id="95" creationId="{D6DE3433-FF61-985B-2931-FE21C49AB66F}"/>
          </ac:grpSpMkLst>
        </pc:grpChg>
        <pc:grpChg chg="add del mod">
          <ac:chgData name="IMADA SEIYA" userId="90d76418-d0da-4303-9a4d-2775bd3021ea" providerId="ADAL" clId="{18292CE2-FD72-4559-BAD3-BCC9B4B04083}" dt="2026-06-03T09:50:06.090" v="5115" actId="465"/>
          <ac:grpSpMkLst>
            <pc:docMk/>
            <pc:sldMk cId="1583172081" sldId="266"/>
            <ac:grpSpMk id="99" creationId="{A1F45163-6DCE-F9F4-D6E7-B9BDB7503DDA}"/>
          </ac:grpSpMkLst>
        </pc:grpChg>
        <pc:grpChg chg="mod">
          <ac:chgData name="IMADA SEIYA" userId="90d76418-d0da-4303-9a4d-2775bd3021ea" providerId="ADAL" clId="{18292CE2-FD72-4559-BAD3-BCC9B4B04083}" dt="2026-06-03T09:50:06.090" v="5115" actId="465"/>
          <ac:grpSpMkLst>
            <pc:docMk/>
            <pc:sldMk cId="1583172081" sldId="266"/>
            <ac:grpSpMk id="102" creationId="{9A754ACA-769D-BB18-3B5A-28A7A94EEBF4}"/>
          </ac:grpSpMkLst>
        </pc:grpChg>
        <pc:grpChg chg="mod">
          <ac:chgData name="IMADA SEIYA" userId="90d76418-d0da-4303-9a4d-2775bd3021ea" providerId="ADAL" clId="{18292CE2-FD72-4559-BAD3-BCC9B4B04083}" dt="2026-06-03T09:50:06.090" v="5115" actId="465"/>
          <ac:grpSpMkLst>
            <pc:docMk/>
            <pc:sldMk cId="1583172081" sldId="266"/>
            <ac:grpSpMk id="105" creationId="{4AA4E057-46E2-1060-0D3D-4A589363F7E1}"/>
          </ac:grpSpMkLst>
        </pc:grpChg>
        <pc:grpChg chg="add mod">
          <ac:chgData name="IMADA SEIYA" userId="90d76418-d0da-4303-9a4d-2775bd3021ea" providerId="ADAL" clId="{18292CE2-FD72-4559-BAD3-BCC9B4B04083}" dt="2026-06-03T09:49:23.170" v="5112" actId="1038"/>
          <ac:grpSpMkLst>
            <pc:docMk/>
            <pc:sldMk cId="1583172081" sldId="266"/>
            <ac:grpSpMk id="127" creationId="{6C2F8254-3B18-CF6F-B5BB-B10D66D9A854}"/>
          </ac:grpSpMkLst>
        </pc:grpChg>
        <pc:picChg chg="add mod topLvl modCrop">
          <ac:chgData name="IMADA SEIYA" userId="90d76418-d0da-4303-9a4d-2775bd3021ea" providerId="ADAL" clId="{18292CE2-FD72-4559-BAD3-BCC9B4B04083}" dt="2026-06-04T07:32:21.427" v="7701" actId="165"/>
          <ac:picMkLst>
            <pc:docMk/>
            <pc:sldMk cId="1583172081" sldId="266"/>
            <ac:picMk id="110" creationId="{BBC7E6E3-1962-0022-30F2-DD5505B12F5A}"/>
          </ac:picMkLst>
        </pc:picChg>
        <pc:picChg chg="add mod topLvl modCrop">
          <ac:chgData name="IMADA SEIYA" userId="90d76418-d0da-4303-9a4d-2775bd3021ea" providerId="ADAL" clId="{18292CE2-FD72-4559-BAD3-BCC9B4B04083}" dt="2026-06-04T07:32:21.427" v="7701" actId="165"/>
          <ac:picMkLst>
            <pc:docMk/>
            <pc:sldMk cId="1583172081" sldId="266"/>
            <ac:picMk id="123" creationId="{17EBD304-5481-3C72-C3F8-7B7A6A06A4DD}"/>
          </ac:picMkLst>
        </pc:picChg>
        <pc:picChg chg="add mod topLvl">
          <ac:chgData name="IMADA SEIYA" userId="90d76418-d0da-4303-9a4d-2775bd3021ea" providerId="ADAL" clId="{18292CE2-FD72-4559-BAD3-BCC9B4B04083}" dt="2026-06-04T07:32:21.427" v="7701" actId="165"/>
          <ac:picMkLst>
            <pc:docMk/>
            <pc:sldMk cId="1583172081" sldId="266"/>
            <ac:picMk id="126" creationId="{533AFCF3-B0FB-5620-8A6D-7B37B6A8A28C}"/>
          </ac:picMkLst>
        </pc:picChg>
        <pc:cxnChg chg="add mod">
          <ac:chgData name="IMADA SEIYA" userId="90d76418-d0da-4303-9a4d-2775bd3021ea" providerId="ADAL" clId="{18292CE2-FD72-4559-BAD3-BCC9B4B04083}" dt="2026-06-03T09:36:12.446" v="4491" actId="14100"/>
          <ac:cxnSpMkLst>
            <pc:docMk/>
            <pc:sldMk cId="1583172081" sldId="266"/>
            <ac:cxnSpMk id="139" creationId="{5525BC2A-EA69-AE1D-C1E1-83D293AD59BD}"/>
          </ac:cxnSpMkLst>
        </pc:cxnChg>
      </pc:sldChg>
      <pc:sldChg chg="addSp delSp modSp add mod modNotesTx">
        <pc:chgData name="IMADA SEIYA" userId="90d76418-d0da-4303-9a4d-2775bd3021ea" providerId="ADAL" clId="{18292CE2-FD72-4559-BAD3-BCC9B4B04083}" dt="2026-06-12T04:55:07.588" v="14363" actId="113"/>
        <pc:sldMkLst>
          <pc:docMk/>
          <pc:sldMk cId="4142456081" sldId="267"/>
        </pc:sldMkLst>
        <pc:spChg chg="add mod">
          <ac:chgData name="IMADA SEIYA" userId="90d76418-d0da-4303-9a4d-2775bd3021ea" providerId="ADAL" clId="{18292CE2-FD72-4559-BAD3-BCC9B4B04083}" dt="2026-06-05T03:32:29.307" v="10816" actId="20577"/>
          <ac:spMkLst>
            <pc:docMk/>
            <pc:sldMk cId="4142456081" sldId="267"/>
            <ac:spMk id="4" creationId="{0223F90E-AA5C-7F81-AADD-A5587CB08ECC}"/>
          </ac:spMkLst>
        </pc:spChg>
        <pc:spChg chg="add mod">
          <ac:chgData name="IMADA SEIYA" userId="90d76418-d0da-4303-9a4d-2775bd3021ea" providerId="ADAL" clId="{18292CE2-FD72-4559-BAD3-BCC9B4B04083}" dt="2026-06-04T01:42:59.183" v="7069" actId="403"/>
          <ac:spMkLst>
            <pc:docMk/>
            <pc:sldMk cId="4142456081" sldId="267"/>
            <ac:spMk id="8" creationId="{254E0979-4322-C783-84A3-EFC77859369E}"/>
          </ac:spMkLst>
        </pc:spChg>
        <pc:spChg chg="add mod">
          <ac:chgData name="IMADA SEIYA" userId="90d76418-d0da-4303-9a4d-2775bd3021ea" providerId="ADAL" clId="{18292CE2-FD72-4559-BAD3-BCC9B4B04083}" dt="2026-06-03T10:25:42.861" v="6683" actId="1076"/>
          <ac:spMkLst>
            <pc:docMk/>
            <pc:sldMk cId="4142456081" sldId="267"/>
            <ac:spMk id="10" creationId="{FCE7984B-34A3-CBDF-2041-E5D1DC392FCF}"/>
          </ac:spMkLst>
        </pc:spChg>
        <pc:spChg chg="add mod">
          <ac:chgData name="IMADA SEIYA" userId="90d76418-d0da-4303-9a4d-2775bd3021ea" providerId="ADAL" clId="{18292CE2-FD72-4559-BAD3-BCC9B4B04083}" dt="2026-06-04T01:42:57.935" v="7066" actId="1076"/>
          <ac:spMkLst>
            <pc:docMk/>
            <pc:sldMk cId="4142456081" sldId="267"/>
            <ac:spMk id="11" creationId="{BD1FAF53-4887-FE9F-3BD6-61557C9E704F}"/>
          </ac:spMkLst>
        </pc:spChg>
        <pc:spChg chg="add mod">
          <ac:chgData name="IMADA SEIYA" userId="90d76418-d0da-4303-9a4d-2775bd3021ea" providerId="ADAL" clId="{18292CE2-FD72-4559-BAD3-BCC9B4B04083}" dt="2026-06-04T01:42:57.687" v="7065" actId="255"/>
          <ac:spMkLst>
            <pc:docMk/>
            <pc:sldMk cId="4142456081" sldId="267"/>
            <ac:spMk id="12" creationId="{0B31D2EF-FCC9-44F6-95A0-1CE3B6D09EE8}"/>
          </ac:spMkLst>
        </pc:spChg>
        <pc:spChg chg="mod topLvl">
          <ac:chgData name="IMADA SEIYA" userId="90d76418-d0da-4303-9a4d-2775bd3021ea" providerId="ADAL" clId="{18292CE2-FD72-4559-BAD3-BCC9B4B04083}" dt="2026-06-03T10:00:40.888" v="5512" actId="1076"/>
          <ac:spMkLst>
            <pc:docMk/>
            <pc:sldMk cId="4142456081" sldId="267"/>
            <ac:spMk id="125" creationId="{348337BD-09D8-525A-2C9A-E9975D7EBEF8}"/>
          </ac:spMkLst>
        </pc:spChg>
        <pc:picChg chg="mod topLvl">
          <ac:chgData name="IMADA SEIYA" userId="90d76418-d0da-4303-9a4d-2775bd3021ea" providerId="ADAL" clId="{18292CE2-FD72-4559-BAD3-BCC9B4B04083}" dt="2026-06-03T10:00:40.888" v="5512" actId="1076"/>
          <ac:picMkLst>
            <pc:docMk/>
            <pc:sldMk cId="4142456081" sldId="267"/>
            <ac:picMk id="110" creationId="{69D65F05-02E8-0995-0D31-BA9F26C5AB49}"/>
          </ac:picMkLst>
        </pc:picChg>
        <pc:cxnChg chg="add mod">
          <ac:chgData name="IMADA SEIYA" userId="90d76418-d0da-4303-9a4d-2775bd3021ea" providerId="ADAL" clId="{18292CE2-FD72-4559-BAD3-BCC9B4B04083}" dt="2026-06-03T10:00:46.703" v="5513"/>
          <ac:cxnSpMkLst>
            <pc:docMk/>
            <pc:sldMk cId="4142456081" sldId="267"/>
            <ac:cxnSpMk id="9" creationId="{B63AB516-46FD-DB26-6498-3AF668D4062C}"/>
          </ac:cxnSpMkLst>
        </pc:cxnChg>
      </pc:sldChg>
      <pc:sldChg chg="addSp delSp modSp add mod modNotesTx">
        <pc:chgData name="IMADA SEIYA" userId="90d76418-d0da-4303-9a4d-2775bd3021ea" providerId="ADAL" clId="{18292CE2-FD72-4559-BAD3-BCC9B4B04083}" dt="2026-06-16T09:40:55.388" v="15482" actId="20577"/>
        <pc:sldMkLst>
          <pc:docMk/>
          <pc:sldMk cId="1890144409" sldId="268"/>
        </pc:sldMkLst>
        <pc:spChg chg="mod">
          <ac:chgData name="IMADA SEIYA" userId="90d76418-d0da-4303-9a4d-2775bd3021ea" providerId="ADAL" clId="{18292CE2-FD72-4559-BAD3-BCC9B4B04083}" dt="2026-06-05T03:32:32.629" v="10818" actId="20577"/>
          <ac:spMkLst>
            <pc:docMk/>
            <pc:sldMk cId="1890144409" sldId="268"/>
            <ac:spMk id="2" creationId="{A481694D-8A99-E5F1-0DA1-15B1FD788E9F}"/>
          </ac:spMkLst>
        </pc:spChg>
        <pc:spChg chg="add mod">
          <ac:chgData name="IMADA SEIYA" userId="90d76418-d0da-4303-9a4d-2775bd3021ea" providerId="ADAL" clId="{18292CE2-FD72-4559-BAD3-BCC9B4B04083}" dt="2026-06-03T10:49:04.490" v="6717"/>
          <ac:spMkLst>
            <pc:docMk/>
            <pc:sldMk cId="1890144409" sldId="268"/>
            <ac:spMk id="13" creationId="{FCE0D09F-D2DD-834D-B860-9B423A7AA52D}"/>
          </ac:spMkLst>
        </pc:spChg>
        <pc:spChg chg="add mod">
          <ac:chgData name="IMADA SEIYA" userId="90d76418-d0da-4303-9a4d-2775bd3021ea" providerId="ADAL" clId="{18292CE2-FD72-4559-BAD3-BCC9B4B04083}" dt="2026-06-03T11:01:59.073" v="7034" actId="1076"/>
          <ac:spMkLst>
            <pc:docMk/>
            <pc:sldMk cId="1890144409" sldId="268"/>
            <ac:spMk id="14" creationId="{60EF3FB5-8678-5595-EC40-B81354F241D2}"/>
          </ac:spMkLst>
        </pc:spChg>
        <pc:spChg chg="add mod">
          <ac:chgData name="IMADA SEIYA" userId="90d76418-d0da-4303-9a4d-2775bd3021ea" providerId="ADAL" clId="{18292CE2-FD72-4559-BAD3-BCC9B4B04083}" dt="2026-06-04T01:40:16.424" v="7050" actId="1076"/>
          <ac:spMkLst>
            <pc:docMk/>
            <pc:sldMk cId="1890144409" sldId="268"/>
            <ac:spMk id="16" creationId="{987E1506-8E6E-0370-10EC-3AB1BD187CDB}"/>
          </ac:spMkLst>
        </pc:spChg>
        <pc:spChg chg="add mod">
          <ac:chgData name="IMADA SEIYA" userId="90d76418-d0da-4303-9a4d-2775bd3021ea" providerId="ADAL" clId="{18292CE2-FD72-4559-BAD3-BCC9B4B04083}" dt="2026-06-16T09:40:55.388" v="15482" actId="20577"/>
          <ac:spMkLst>
            <pc:docMk/>
            <pc:sldMk cId="1890144409" sldId="268"/>
            <ac:spMk id="17" creationId="{EA291537-90DC-6CE0-7FDE-FC8C2485569B}"/>
          </ac:spMkLst>
        </pc:spChg>
        <pc:spChg chg="add mod">
          <ac:chgData name="IMADA SEIYA" userId="90d76418-d0da-4303-9a4d-2775bd3021ea" providerId="ADAL" clId="{18292CE2-FD72-4559-BAD3-BCC9B4B04083}" dt="2026-06-12T04:58:38.103" v="14460" actId="14100"/>
          <ac:spMkLst>
            <pc:docMk/>
            <pc:sldMk cId="1890144409" sldId="268"/>
            <ac:spMk id="25" creationId="{ACCEF9F7-8EC4-11D1-C6D2-B9F65EBB35CE}"/>
          </ac:spMkLst>
        </pc:spChg>
        <pc:picChg chg="add mod modCrop">
          <ac:chgData name="IMADA SEIYA" userId="90d76418-d0da-4303-9a4d-2775bd3021ea" providerId="ADAL" clId="{18292CE2-FD72-4559-BAD3-BCC9B4B04083}" dt="2026-06-03T11:03:19.994" v="7041" actId="1037"/>
          <ac:picMkLst>
            <pc:docMk/>
            <pc:sldMk cId="1890144409" sldId="268"/>
            <ac:picMk id="4" creationId="{F26FC781-C371-43D2-954F-1548AC4D9247}"/>
          </ac:picMkLst>
        </pc:picChg>
        <pc:cxnChg chg="add mod">
          <ac:chgData name="IMADA SEIYA" userId="90d76418-d0da-4303-9a4d-2775bd3021ea" providerId="ADAL" clId="{18292CE2-FD72-4559-BAD3-BCC9B4B04083}" dt="2026-06-03T10:49:04.490" v="6717"/>
          <ac:cxnSpMkLst>
            <pc:docMk/>
            <pc:sldMk cId="1890144409" sldId="268"/>
            <ac:cxnSpMk id="7" creationId="{2025C2FF-C05B-996D-0408-DB83011EE78A}"/>
          </ac:cxnSpMkLst>
        </pc:cxnChg>
      </pc:sldChg>
      <pc:sldChg chg="addSp delSp modSp add mod modNotesTx">
        <pc:chgData name="IMADA SEIYA" userId="90d76418-d0da-4303-9a4d-2775bd3021ea" providerId="ADAL" clId="{18292CE2-FD72-4559-BAD3-BCC9B4B04083}" dt="2026-06-05T03:32:35.796" v="10819" actId="20577"/>
        <pc:sldMkLst>
          <pc:docMk/>
          <pc:sldMk cId="373397871" sldId="269"/>
        </pc:sldMkLst>
        <pc:spChg chg="mod">
          <ac:chgData name="IMADA SEIYA" userId="90d76418-d0da-4303-9a4d-2775bd3021ea" providerId="ADAL" clId="{18292CE2-FD72-4559-BAD3-BCC9B4B04083}" dt="2026-06-05T03:32:35.796" v="10819" actId="20577"/>
          <ac:spMkLst>
            <pc:docMk/>
            <pc:sldMk cId="373397871" sldId="269"/>
            <ac:spMk id="2" creationId="{F4184B78-30F1-0425-B5F9-5B03234E77E0}"/>
          </ac:spMkLst>
        </pc:spChg>
        <pc:spChg chg="mod">
          <ac:chgData name="IMADA SEIYA" userId="90d76418-d0da-4303-9a4d-2775bd3021ea" providerId="ADAL" clId="{18292CE2-FD72-4559-BAD3-BCC9B4B04083}" dt="2026-06-04T01:43:03.457" v="7071" actId="20577"/>
          <ac:spMkLst>
            <pc:docMk/>
            <pc:sldMk cId="373397871" sldId="269"/>
            <ac:spMk id="3" creationId="{66378ABB-A7E7-B967-F640-24446AEBA3CD}"/>
          </ac:spMkLst>
        </pc:spChg>
        <pc:spChg chg="add mod">
          <ac:chgData name="IMADA SEIYA" userId="90d76418-d0da-4303-9a4d-2775bd3021ea" providerId="ADAL" clId="{18292CE2-FD72-4559-BAD3-BCC9B4B04083}" dt="2026-06-04T01:51:40.903" v="7197" actId="1076"/>
          <ac:spMkLst>
            <pc:docMk/>
            <pc:sldMk cId="373397871" sldId="269"/>
            <ac:spMk id="5" creationId="{509D9E75-009C-DD53-E532-534D6D8EA02B}"/>
          </ac:spMkLst>
        </pc:spChg>
      </pc:sldChg>
      <pc:sldChg chg="addSp delSp modSp add mod modNotesTx">
        <pc:chgData name="IMADA SEIYA" userId="90d76418-d0da-4303-9a4d-2775bd3021ea" providerId="ADAL" clId="{18292CE2-FD72-4559-BAD3-BCC9B4B04083}" dt="2026-06-12T04:59:46.211" v="14464" actId="20577"/>
        <pc:sldMkLst>
          <pc:docMk/>
          <pc:sldMk cId="1426020532" sldId="270"/>
        </pc:sldMkLst>
        <pc:spChg chg="mod">
          <ac:chgData name="IMADA SEIYA" userId="90d76418-d0da-4303-9a4d-2775bd3021ea" providerId="ADAL" clId="{18292CE2-FD72-4559-BAD3-BCC9B4B04083}" dt="2026-06-05T03:32:37.963" v="10820" actId="20577"/>
          <ac:spMkLst>
            <pc:docMk/>
            <pc:sldMk cId="1426020532" sldId="270"/>
            <ac:spMk id="2" creationId="{570974A4-ECD9-012A-7463-A3BAA9290A78}"/>
          </ac:spMkLst>
        </pc:spChg>
        <pc:spChg chg="mod">
          <ac:chgData name="IMADA SEIYA" userId="90d76418-d0da-4303-9a4d-2775bd3021ea" providerId="ADAL" clId="{18292CE2-FD72-4559-BAD3-BCC9B4B04083}" dt="2026-06-04T07:24:51.281" v="7542" actId="20577"/>
          <ac:spMkLst>
            <pc:docMk/>
            <pc:sldMk cId="1426020532" sldId="270"/>
            <ac:spMk id="3" creationId="{63A05412-123D-A2A3-F9B5-5F4E858C132A}"/>
          </ac:spMkLst>
        </pc:spChg>
        <pc:spChg chg="add mod ord">
          <ac:chgData name="IMADA SEIYA" userId="90d76418-d0da-4303-9a4d-2775bd3021ea" providerId="ADAL" clId="{18292CE2-FD72-4559-BAD3-BCC9B4B04083}" dt="2026-06-04T09:04:30.261" v="8632" actId="1076"/>
          <ac:spMkLst>
            <pc:docMk/>
            <pc:sldMk cId="1426020532" sldId="270"/>
            <ac:spMk id="44" creationId="{C70CE8C9-59E7-A3EE-6CFD-DD7E3F89BEAD}"/>
          </ac:spMkLst>
        </pc:spChg>
        <pc:spChg chg="add mod">
          <ac:chgData name="IMADA SEIYA" userId="90d76418-d0da-4303-9a4d-2775bd3021ea" providerId="ADAL" clId="{18292CE2-FD72-4559-BAD3-BCC9B4B04083}" dt="2026-06-04T09:39:45.777" v="9478" actId="12788"/>
          <ac:spMkLst>
            <pc:docMk/>
            <pc:sldMk cId="1426020532" sldId="270"/>
            <ac:spMk id="50" creationId="{8277D219-DBD0-4440-4291-D1A513E6ECD5}"/>
          </ac:spMkLst>
        </pc:spChg>
        <pc:spChg chg="add mod ord">
          <ac:chgData name="IMADA SEIYA" userId="90d76418-d0da-4303-9a4d-2775bd3021ea" providerId="ADAL" clId="{18292CE2-FD72-4559-BAD3-BCC9B4B04083}" dt="2026-06-04T08:07:55.510" v="8261" actId="166"/>
          <ac:spMkLst>
            <pc:docMk/>
            <pc:sldMk cId="1426020532" sldId="270"/>
            <ac:spMk id="59" creationId="{DE5C45CF-1645-EDEA-4DB5-E661B63F083E}"/>
          </ac:spMkLst>
        </pc:spChg>
        <pc:spChg chg="add mod ord">
          <ac:chgData name="IMADA SEIYA" userId="90d76418-d0da-4303-9a4d-2775bd3021ea" providerId="ADAL" clId="{18292CE2-FD72-4559-BAD3-BCC9B4B04083}" dt="2026-06-04T08:07:55.510" v="8261" actId="166"/>
          <ac:spMkLst>
            <pc:docMk/>
            <pc:sldMk cId="1426020532" sldId="270"/>
            <ac:spMk id="62" creationId="{AD7EB83B-BB74-9749-E970-82245E77C969}"/>
          </ac:spMkLst>
        </pc:spChg>
        <pc:spChg chg="add mod ord">
          <ac:chgData name="IMADA SEIYA" userId="90d76418-d0da-4303-9a4d-2775bd3021ea" providerId="ADAL" clId="{18292CE2-FD72-4559-BAD3-BCC9B4B04083}" dt="2026-06-04T08:07:55.510" v="8261" actId="166"/>
          <ac:spMkLst>
            <pc:docMk/>
            <pc:sldMk cId="1426020532" sldId="270"/>
            <ac:spMk id="63" creationId="{6CEB730E-464D-56E1-CB8F-EA75BE88E568}"/>
          </ac:spMkLst>
        </pc:spChg>
        <pc:spChg chg="add mod ord">
          <ac:chgData name="IMADA SEIYA" userId="90d76418-d0da-4303-9a4d-2775bd3021ea" providerId="ADAL" clId="{18292CE2-FD72-4559-BAD3-BCC9B4B04083}" dt="2026-06-04T08:07:55.510" v="8261" actId="166"/>
          <ac:spMkLst>
            <pc:docMk/>
            <pc:sldMk cId="1426020532" sldId="270"/>
            <ac:spMk id="64" creationId="{630EBECF-A8C3-58DA-921C-3DED51812D15}"/>
          </ac:spMkLst>
        </pc:spChg>
        <pc:spChg chg="add mod ord">
          <ac:chgData name="IMADA SEIYA" userId="90d76418-d0da-4303-9a4d-2775bd3021ea" providerId="ADAL" clId="{18292CE2-FD72-4559-BAD3-BCC9B4B04083}" dt="2026-06-04T08:07:55.510" v="8261" actId="166"/>
          <ac:spMkLst>
            <pc:docMk/>
            <pc:sldMk cId="1426020532" sldId="270"/>
            <ac:spMk id="65" creationId="{AA075468-2BAB-26F6-F55A-C0E79DA3FDF9}"/>
          </ac:spMkLst>
        </pc:spChg>
        <pc:spChg chg="add mod ord">
          <ac:chgData name="IMADA SEIYA" userId="90d76418-d0da-4303-9a4d-2775bd3021ea" providerId="ADAL" clId="{18292CE2-FD72-4559-BAD3-BCC9B4B04083}" dt="2026-06-04T08:07:55.510" v="8261" actId="166"/>
          <ac:spMkLst>
            <pc:docMk/>
            <pc:sldMk cId="1426020532" sldId="270"/>
            <ac:spMk id="66" creationId="{DB862021-175A-CC0C-636A-AA6B5AF29925}"/>
          </ac:spMkLst>
        </pc:spChg>
        <pc:spChg chg="add mod ord">
          <ac:chgData name="IMADA SEIYA" userId="90d76418-d0da-4303-9a4d-2775bd3021ea" providerId="ADAL" clId="{18292CE2-FD72-4559-BAD3-BCC9B4B04083}" dt="2026-06-04T08:07:55.510" v="8261" actId="166"/>
          <ac:spMkLst>
            <pc:docMk/>
            <pc:sldMk cId="1426020532" sldId="270"/>
            <ac:spMk id="71" creationId="{6C5ED1D9-2387-8FDC-C613-0B23B8F716F4}"/>
          </ac:spMkLst>
        </pc:spChg>
        <pc:spChg chg="mod">
          <ac:chgData name="IMADA SEIYA" userId="90d76418-d0da-4303-9a4d-2775bd3021ea" providerId="ADAL" clId="{18292CE2-FD72-4559-BAD3-BCC9B4B04083}" dt="2026-06-04T07:50:35.215" v="8033"/>
          <ac:spMkLst>
            <pc:docMk/>
            <pc:sldMk cId="1426020532" sldId="270"/>
            <ac:spMk id="77" creationId="{AA304FA1-7B25-BCE2-C181-BBCA58F42A39}"/>
          </ac:spMkLst>
        </pc:spChg>
        <pc:spChg chg="add mod ord">
          <ac:chgData name="IMADA SEIYA" userId="90d76418-d0da-4303-9a4d-2775bd3021ea" providerId="ADAL" clId="{18292CE2-FD72-4559-BAD3-BCC9B4B04083}" dt="2026-06-04T08:07:55.510" v="8261" actId="166"/>
          <ac:spMkLst>
            <pc:docMk/>
            <pc:sldMk cId="1426020532" sldId="270"/>
            <ac:spMk id="96" creationId="{1C9829CC-711A-1FFE-5BF6-AC1C53954C90}"/>
          </ac:spMkLst>
        </pc:spChg>
        <pc:spChg chg="add mod ord">
          <ac:chgData name="IMADA SEIYA" userId="90d76418-d0da-4303-9a4d-2775bd3021ea" providerId="ADAL" clId="{18292CE2-FD72-4559-BAD3-BCC9B4B04083}" dt="2026-06-04T08:07:55.510" v="8261" actId="166"/>
          <ac:spMkLst>
            <pc:docMk/>
            <pc:sldMk cId="1426020532" sldId="270"/>
            <ac:spMk id="98" creationId="{B3EA46F6-FA76-F13E-AFAC-223883155420}"/>
          </ac:spMkLst>
        </pc:spChg>
        <pc:spChg chg="mod ord">
          <ac:chgData name="IMADA SEIYA" userId="90d76418-d0da-4303-9a4d-2775bd3021ea" providerId="ADAL" clId="{18292CE2-FD72-4559-BAD3-BCC9B4B04083}" dt="2026-06-04T08:07:55.510" v="8261" actId="166"/>
          <ac:spMkLst>
            <pc:docMk/>
            <pc:sldMk cId="1426020532" sldId="270"/>
            <ac:spMk id="99" creationId="{B85DAF99-E76A-D857-9011-1B507D5A0D44}"/>
          </ac:spMkLst>
        </pc:spChg>
        <pc:cxnChg chg="add mod">
          <ac:chgData name="IMADA SEIYA" userId="90d76418-d0da-4303-9a4d-2775bd3021ea" providerId="ADAL" clId="{18292CE2-FD72-4559-BAD3-BCC9B4B04083}" dt="2026-06-04T07:54:19.623" v="8036"/>
          <ac:cxnSpMkLst>
            <pc:docMk/>
            <pc:sldMk cId="1426020532" sldId="270"/>
            <ac:cxnSpMk id="100" creationId="{B868174E-2B75-1CF8-B959-72C272F57283}"/>
          </ac:cxnSpMkLst>
        </pc:cxnChg>
      </pc:sldChg>
      <pc:sldChg chg="addSp delSp modSp add mod">
        <pc:chgData name="IMADA SEIYA" userId="90d76418-d0da-4303-9a4d-2775bd3021ea" providerId="ADAL" clId="{18292CE2-FD72-4559-BAD3-BCC9B4B04083}" dt="2026-06-05T03:32:46.133" v="10821" actId="20577"/>
        <pc:sldMkLst>
          <pc:docMk/>
          <pc:sldMk cId="3646934754" sldId="271"/>
        </pc:sldMkLst>
        <pc:spChg chg="mod">
          <ac:chgData name="IMADA SEIYA" userId="90d76418-d0da-4303-9a4d-2775bd3021ea" providerId="ADAL" clId="{18292CE2-FD72-4559-BAD3-BCC9B4B04083}" dt="2026-06-05T03:32:46.133" v="10821" actId="20577"/>
          <ac:spMkLst>
            <pc:docMk/>
            <pc:sldMk cId="3646934754" sldId="271"/>
            <ac:spMk id="2" creationId="{E6B7D5A6-D896-5AE4-AD77-28CD663CF175}"/>
          </ac:spMkLst>
        </pc:spChg>
        <pc:spChg chg="add mod">
          <ac:chgData name="IMADA SEIYA" userId="90d76418-d0da-4303-9a4d-2775bd3021ea" providerId="ADAL" clId="{18292CE2-FD72-4559-BAD3-BCC9B4B04083}" dt="2026-06-04T08:08:43.154" v="8272"/>
          <ac:spMkLst>
            <pc:docMk/>
            <pc:sldMk cId="3646934754" sldId="271"/>
            <ac:spMk id="92" creationId="{BBD506BE-C4ED-FB09-C1BC-ADE7B1D8B249}"/>
          </ac:spMkLst>
        </pc:spChg>
        <pc:spChg chg="add mod">
          <ac:chgData name="IMADA SEIYA" userId="90d76418-d0da-4303-9a4d-2775bd3021ea" providerId="ADAL" clId="{18292CE2-FD72-4559-BAD3-BCC9B4B04083}" dt="2026-06-04T08:08:43.154" v="8272"/>
          <ac:spMkLst>
            <pc:docMk/>
            <pc:sldMk cId="3646934754" sldId="271"/>
            <ac:spMk id="95" creationId="{4E264038-87B1-6DD5-7D5C-1C12D3FC1827}"/>
          </ac:spMkLst>
        </pc:spChg>
        <pc:spChg chg="add mod">
          <ac:chgData name="IMADA SEIYA" userId="90d76418-d0da-4303-9a4d-2775bd3021ea" providerId="ADAL" clId="{18292CE2-FD72-4559-BAD3-BCC9B4B04083}" dt="2026-06-04T08:08:43.154" v="8272"/>
          <ac:spMkLst>
            <pc:docMk/>
            <pc:sldMk cId="3646934754" sldId="271"/>
            <ac:spMk id="103" creationId="{BF34B32E-745C-88E6-F648-6C21ED50F28C}"/>
          </ac:spMkLst>
        </pc:spChg>
        <pc:spChg chg="add mod">
          <ac:chgData name="IMADA SEIYA" userId="90d76418-d0da-4303-9a4d-2775bd3021ea" providerId="ADAL" clId="{18292CE2-FD72-4559-BAD3-BCC9B4B04083}" dt="2026-06-04T08:08:43.154" v="8272"/>
          <ac:spMkLst>
            <pc:docMk/>
            <pc:sldMk cId="3646934754" sldId="271"/>
            <ac:spMk id="107" creationId="{D16CC1BB-FBEF-4B3F-CA6F-2B98F3B55451}"/>
          </ac:spMkLst>
        </pc:spChg>
        <pc:spChg chg="add mod">
          <ac:chgData name="IMADA SEIYA" userId="90d76418-d0da-4303-9a4d-2775bd3021ea" providerId="ADAL" clId="{18292CE2-FD72-4559-BAD3-BCC9B4B04083}" dt="2026-06-04T08:08:43.154" v="8272"/>
          <ac:spMkLst>
            <pc:docMk/>
            <pc:sldMk cId="3646934754" sldId="271"/>
            <ac:spMk id="108" creationId="{737A0529-2496-5FA9-738A-F574AA5CD420}"/>
          </ac:spMkLst>
        </pc:spChg>
        <pc:spChg chg="mod">
          <ac:chgData name="IMADA SEIYA" userId="90d76418-d0da-4303-9a4d-2775bd3021ea" providerId="ADAL" clId="{18292CE2-FD72-4559-BAD3-BCC9B4B04083}" dt="2026-06-04T08:08:43.154" v="8272"/>
          <ac:spMkLst>
            <pc:docMk/>
            <pc:sldMk cId="3646934754" sldId="271"/>
            <ac:spMk id="116" creationId="{304E721B-7343-0092-9CD7-668FE3C70794}"/>
          </ac:spMkLst>
        </pc:spChg>
        <pc:spChg chg="add mod">
          <ac:chgData name="IMADA SEIYA" userId="90d76418-d0da-4303-9a4d-2775bd3021ea" providerId="ADAL" clId="{18292CE2-FD72-4559-BAD3-BCC9B4B04083}" dt="2026-06-04T08:08:43.154" v="8272"/>
          <ac:spMkLst>
            <pc:docMk/>
            <pc:sldMk cId="3646934754" sldId="271"/>
            <ac:spMk id="118" creationId="{80658FD9-AFD5-FC6F-727C-E38549F46341}"/>
          </ac:spMkLst>
        </pc:spChg>
        <pc:spChg chg="mod">
          <ac:chgData name="IMADA SEIYA" userId="90d76418-d0da-4303-9a4d-2775bd3021ea" providerId="ADAL" clId="{18292CE2-FD72-4559-BAD3-BCC9B4B04083}" dt="2026-06-04T08:08:43.154" v="8272"/>
          <ac:spMkLst>
            <pc:docMk/>
            <pc:sldMk cId="3646934754" sldId="271"/>
            <ac:spMk id="124" creationId="{B68C725F-CE77-19A4-2991-C464EC66E776}"/>
          </ac:spMkLst>
        </pc:spChg>
        <pc:spChg chg="mod">
          <ac:chgData name="IMADA SEIYA" userId="90d76418-d0da-4303-9a4d-2775bd3021ea" providerId="ADAL" clId="{18292CE2-FD72-4559-BAD3-BCC9B4B04083}" dt="2026-06-04T08:08:43.154" v="8272"/>
          <ac:spMkLst>
            <pc:docMk/>
            <pc:sldMk cId="3646934754" sldId="271"/>
            <ac:spMk id="125" creationId="{C352EFEF-151D-3F23-DFF8-D465B20E2EEE}"/>
          </ac:spMkLst>
        </pc:spChg>
        <pc:spChg chg="add mod">
          <ac:chgData name="IMADA SEIYA" userId="90d76418-d0da-4303-9a4d-2775bd3021ea" providerId="ADAL" clId="{18292CE2-FD72-4559-BAD3-BCC9B4B04083}" dt="2026-06-04T09:04:45.041" v="8633" actId="1076"/>
          <ac:spMkLst>
            <pc:docMk/>
            <pc:sldMk cId="3646934754" sldId="271"/>
            <ac:spMk id="134" creationId="{0ADFCC98-2280-AB42-BA9B-C9DCE19A87FC}"/>
          </ac:spMkLst>
        </pc:spChg>
        <pc:spChg chg="add mod">
          <ac:chgData name="IMADA SEIYA" userId="90d76418-d0da-4303-9a4d-2775bd3021ea" providerId="ADAL" clId="{18292CE2-FD72-4559-BAD3-BCC9B4B04083}" dt="2026-06-04T09:04:45.041" v="8633" actId="1076"/>
          <ac:spMkLst>
            <pc:docMk/>
            <pc:sldMk cId="3646934754" sldId="271"/>
            <ac:spMk id="135" creationId="{EA19C3E0-F1A5-F3A1-D9CE-CD3E2E200A3E}"/>
          </ac:spMkLst>
        </pc:spChg>
        <pc:spChg chg="add mod ord">
          <ac:chgData name="IMADA SEIYA" userId="90d76418-d0da-4303-9a4d-2775bd3021ea" providerId="ADAL" clId="{18292CE2-FD72-4559-BAD3-BCC9B4B04083}" dt="2026-06-04T09:39:58.587" v="9481" actId="167"/>
          <ac:spMkLst>
            <pc:docMk/>
            <pc:sldMk cId="3646934754" sldId="271"/>
            <ac:spMk id="136" creationId="{2B96161E-F8E9-58A3-3043-723D179B98A3}"/>
          </ac:spMkLst>
        </pc:spChg>
        <pc:picChg chg="add mod">
          <ac:chgData name="IMADA SEIYA" userId="90d76418-d0da-4303-9a4d-2775bd3021ea" providerId="ADAL" clId="{18292CE2-FD72-4559-BAD3-BCC9B4B04083}" dt="2026-06-04T09:39:54.449" v="9480" actId="1076"/>
          <ac:picMkLst>
            <pc:docMk/>
            <pc:sldMk cId="3646934754" sldId="271"/>
            <ac:picMk id="133" creationId="{7EECFE81-3C41-687D-BB5C-5F3218B921AC}"/>
          </ac:picMkLst>
        </pc:picChg>
      </pc:sldChg>
      <pc:sldChg chg="addSp delSp modSp add mod modNotesTx">
        <pc:chgData name="IMADA SEIYA" userId="90d76418-d0da-4303-9a4d-2775bd3021ea" providerId="ADAL" clId="{18292CE2-FD72-4559-BAD3-BCC9B4B04083}" dt="2026-06-12T04:59:53.765" v="14465" actId="113"/>
        <pc:sldMkLst>
          <pc:docMk/>
          <pc:sldMk cId="258901070" sldId="272"/>
        </pc:sldMkLst>
        <pc:spChg chg="mod">
          <ac:chgData name="IMADA SEIYA" userId="90d76418-d0da-4303-9a4d-2775bd3021ea" providerId="ADAL" clId="{18292CE2-FD72-4559-BAD3-BCC9B4B04083}" dt="2026-06-05T03:32:52.789" v="10822" actId="20577"/>
          <ac:spMkLst>
            <pc:docMk/>
            <pc:sldMk cId="258901070" sldId="272"/>
            <ac:spMk id="2" creationId="{E68527A2-8239-AE92-B859-FAD4AF42964A}"/>
          </ac:spMkLst>
        </pc:spChg>
        <pc:spChg chg="add mod">
          <ac:chgData name="IMADA SEIYA" userId="90d76418-d0da-4303-9a4d-2775bd3021ea" providerId="ADAL" clId="{18292CE2-FD72-4559-BAD3-BCC9B4B04083}" dt="2026-06-04T09:02:10.556" v="8464" actId="1076"/>
          <ac:spMkLst>
            <pc:docMk/>
            <pc:sldMk cId="258901070" sldId="272"/>
            <ac:spMk id="5" creationId="{5C0DE058-6CEF-2B59-C070-AA323256BE88}"/>
          </ac:spMkLst>
        </pc:spChg>
        <pc:spChg chg="add mod">
          <ac:chgData name="IMADA SEIYA" userId="90d76418-d0da-4303-9a4d-2775bd3021ea" providerId="ADAL" clId="{18292CE2-FD72-4559-BAD3-BCC9B4B04083}" dt="2026-06-04T08:50:50.088" v="8377" actId="1076"/>
          <ac:spMkLst>
            <pc:docMk/>
            <pc:sldMk cId="258901070" sldId="272"/>
            <ac:spMk id="6" creationId="{DD7B4FE0-DC51-E987-A17A-F1AEE605CC94}"/>
          </ac:spMkLst>
        </pc:spChg>
        <pc:spChg chg="add mod">
          <ac:chgData name="IMADA SEIYA" userId="90d76418-d0da-4303-9a4d-2775bd3021ea" providerId="ADAL" clId="{18292CE2-FD72-4559-BAD3-BCC9B4B04083}" dt="2026-06-04T09:02:10.556" v="8464" actId="1076"/>
          <ac:spMkLst>
            <pc:docMk/>
            <pc:sldMk cId="258901070" sldId="272"/>
            <ac:spMk id="7" creationId="{E4DC12C7-99FC-6599-FAE5-8432F071C632}"/>
          </ac:spMkLst>
        </pc:spChg>
        <pc:spChg chg="add mod">
          <ac:chgData name="IMADA SEIYA" userId="90d76418-d0da-4303-9a4d-2775bd3021ea" providerId="ADAL" clId="{18292CE2-FD72-4559-BAD3-BCC9B4B04083}" dt="2026-06-04T09:02:10.556" v="8464" actId="1076"/>
          <ac:spMkLst>
            <pc:docMk/>
            <pc:sldMk cId="258901070" sldId="272"/>
            <ac:spMk id="8" creationId="{0451F692-3832-FCF9-75C9-444D742654F5}"/>
          </ac:spMkLst>
        </pc:spChg>
        <pc:spChg chg="add mod">
          <ac:chgData name="IMADA SEIYA" userId="90d76418-d0da-4303-9a4d-2775bd3021ea" providerId="ADAL" clId="{18292CE2-FD72-4559-BAD3-BCC9B4B04083}" dt="2026-06-04T08:47:56.915" v="8354" actId="20577"/>
          <ac:spMkLst>
            <pc:docMk/>
            <pc:sldMk cId="258901070" sldId="272"/>
            <ac:spMk id="9" creationId="{23F7A4CE-9C4B-2019-6885-E611307B77D4}"/>
          </ac:spMkLst>
        </pc:spChg>
        <pc:spChg chg="add mod">
          <ac:chgData name="IMADA SEIYA" userId="90d76418-d0da-4303-9a4d-2775bd3021ea" providerId="ADAL" clId="{18292CE2-FD72-4559-BAD3-BCC9B4B04083}" dt="2026-06-04T09:02:10.556" v="8464" actId="1076"/>
          <ac:spMkLst>
            <pc:docMk/>
            <pc:sldMk cId="258901070" sldId="272"/>
            <ac:spMk id="14" creationId="{2D992557-C2C3-D583-8025-EFA79FCA6837}"/>
          </ac:spMkLst>
        </pc:spChg>
        <pc:spChg chg="add mod">
          <ac:chgData name="IMADA SEIYA" userId="90d76418-d0da-4303-9a4d-2775bd3021ea" providerId="ADAL" clId="{18292CE2-FD72-4559-BAD3-BCC9B4B04083}" dt="2026-06-04T09:02:10.556" v="8464" actId="1076"/>
          <ac:spMkLst>
            <pc:docMk/>
            <pc:sldMk cId="258901070" sldId="272"/>
            <ac:spMk id="15" creationId="{FFC20EE4-BEDC-69F0-9397-ECA5F8D536AF}"/>
          </ac:spMkLst>
        </pc:spChg>
        <pc:spChg chg="add mod">
          <ac:chgData name="IMADA SEIYA" userId="90d76418-d0da-4303-9a4d-2775bd3021ea" providerId="ADAL" clId="{18292CE2-FD72-4559-BAD3-BCC9B4B04083}" dt="2026-06-04T09:02:10.556" v="8464" actId="1076"/>
          <ac:spMkLst>
            <pc:docMk/>
            <pc:sldMk cId="258901070" sldId="272"/>
            <ac:spMk id="16" creationId="{94A922F8-963B-D4F6-F903-DE37EADAD09B}"/>
          </ac:spMkLst>
        </pc:spChg>
        <pc:spChg chg="add mod">
          <ac:chgData name="IMADA SEIYA" userId="90d76418-d0da-4303-9a4d-2775bd3021ea" providerId="ADAL" clId="{18292CE2-FD72-4559-BAD3-BCC9B4B04083}" dt="2026-06-04T08:51:16.833" v="8383" actId="1076"/>
          <ac:spMkLst>
            <pc:docMk/>
            <pc:sldMk cId="258901070" sldId="272"/>
            <ac:spMk id="17" creationId="{54B2D936-3B39-F32B-E253-E57D52F4B73E}"/>
          </ac:spMkLst>
        </pc:spChg>
        <pc:spChg chg="add mod">
          <ac:chgData name="IMADA SEIYA" userId="90d76418-d0da-4303-9a4d-2775bd3021ea" providerId="ADAL" clId="{18292CE2-FD72-4559-BAD3-BCC9B4B04083}" dt="2026-06-04T09:02:10.556" v="8464" actId="1076"/>
          <ac:spMkLst>
            <pc:docMk/>
            <pc:sldMk cId="258901070" sldId="272"/>
            <ac:spMk id="18" creationId="{DE69816C-B532-88DD-F604-2BEB599928F8}"/>
          </ac:spMkLst>
        </pc:spChg>
        <pc:spChg chg="add mod">
          <ac:chgData name="IMADA SEIYA" userId="90d76418-d0da-4303-9a4d-2775bd3021ea" providerId="ADAL" clId="{18292CE2-FD72-4559-BAD3-BCC9B4B04083}" dt="2026-06-05T01:15:39.119" v="9672" actId="1076"/>
          <ac:spMkLst>
            <pc:docMk/>
            <pc:sldMk cId="258901070" sldId="272"/>
            <ac:spMk id="25" creationId="{0973403F-6573-CC37-F4C0-C599FEBF4839}"/>
          </ac:spMkLst>
        </pc:spChg>
        <pc:spChg chg="mod">
          <ac:chgData name="IMADA SEIYA" userId="90d76418-d0da-4303-9a4d-2775bd3021ea" providerId="ADAL" clId="{18292CE2-FD72-4559-BAD3-BCC9B4B04083}" dt="2026-06-04T08:41:41.982" v="8337" actId="1076"/>
          <ac:spMkLst>
            <pc:docMk/>
            <pc:sldMk cId="258901070" sldId="272"/>
            <ac:spMk id="44" creationId="{E20C99BD-04C7-58FD-97C0-73BF7315E9B1}"/>
          </ac:spMkLst>
        </pc:spChg>
        <pc:spChg chg="mod">
          <ac:chgData name="IMADA SEIYA" userId="90d76418-d0da-4303-9a4d-2775bd3021ea" providerId="ADAL" clId="{18292CE2-FD72-4559-BAD3-BCC9B4B04083}" dt="2026-06-04T09:40:21.770" v="9489" actId="12788"/>
          <ac:spMkLst>
            <pc:docMk/>
            <pc:sldMk cId="258901070" sldId="272"/>
            <ac:spMk id="50" creationId="{5A122181-626A-7623-B63C-0FB15DCC626C}"/>
          </ac:spMkLst>
        </pc:spChg>
        <pc:spChg chg="mod">
          <ac:chgData name="IMADA SEIYA" userId="90d76418-d0da-4303-9a4d-2775bd3021ea" providerId="ADAL" clId="{18292CE2-FD72-4559-BAD3-BCC9B4B04083}" dt="2026-06-04T09:02:10.556" v="8464" actId="1076"/>
          <ac:spMkLst>
            <pc:docMk/>
            <pc:sldMk cId="258901070" sldId="272"/>
            <ac:spMk id="62" creationId="{884FA663-0DF8-171F-8756-0505561502CD}"/>
          </ac:spMkLst>
        </pc:spChg>
        <pc:spChg chg="mod">
          <ac:chgData name="IMADA SEIYA" userId="90d76418-d0da-4303-9a4d-2775bd3021ea" providerId="ADAL" clId="{18292CE2-FD72-4559-BAD3-BCC9B4B04083}" dt="2026-06-04T09:02:10.556" v="8464" actId="1076"/>
          <ac:spMkLst>
            <pc:docMk/>
            <pc:sldMk cId="258901070" sldId="272"/>
            <ac:spMk id="63" creationId="{F529B847-A337-2970-1C6F-DB3A2BA254EE}"/>
          </ac:spMkLst>
        </pc:spChg>
        <pc:spChg chg="mod">
          <ac:chgData name="IMADA SEIYA" userId="90d76418-d0da-4303-9a4d-2775bd3021ea" providerId="ADAL" clId="{18292CE2-FD72-4559-BAD3-BCC9B4B04083}" dt="2026-06-04T08:47:17.941" v="8341" actId="1076"/>
          <ac:spMkLst>
            <pc:docMk/>
            <pc:sldMk cId="258901070" sldId="272"/>
            <ac:spMk id="64" creationId="{DC9769DB-0EDB-46D5-CC8E-602044C6F7FC}"/>
          </ac:spMkLst>
        </pc:spChg>
        <pc:spChg chg="add del mod topLvl">
          <ac:chgData name="IMADA SEIYA" userId="90d76418-d0da-4303-9a4d-2775bd3021ea" providerId="ADAL" clId="{18292CE2-FD72-4559-BAD3-BCC9B4B04083}" dt="2026-06-04T09:29:17.559" v="9362" actId="207"/>
          <ac:spMkLst>
            <pc:docMk/>
            <pc:sldMk cId="258901070" sldId="272"/>
            <ac:spMk id="94" creationId="{5B8AC0D1-E2E2-5EDA-3BE6-AB4FE452BF78}"/>
          </ac:spMkLst>
        </pc:spChg>
        <pc:spChg chg="mod topLvl">
          <ac:chgData name="IMADA SEIYA" userId="90d76418-d0da-4303-9a4d-2775bd3021ea" providerId="ADAL" clId="{18292CE2-FD72-4559-BAD3-BCC9B4B04083}" dt="2026-06-04T09:02:19.415" v="8466" actId="1076"/>
          <ac:spMkLst>
            <pc:docMk/>
            <pc:sldMk cId="258901070" sldId="272"/>
            <ac:spMk id="95" creationId="{97C2DCBC-2DC9-0836-5138-E531EB9DF06E}"/>
          </ac:spMkLst>
        </pc:spChg>
        <pc:spChg chg="mod">
          <ac:chgData name="IMADA SEIYA" userId="90d76418-d0da-4303-9a4d-2775bd3021ea" providerId="ADAL" clId="{18292CE2-FD72-4559-BAD3-BCC9B4B04083}" dt="2026-06-04T08:47:17.941" v="8341" actId="1076"/>
          <ac:spMkLst>
            <pc:docMk/>
            <pc:sldMk cId="258901070" sldId="272"/>
            <ac:spMk id="96" creationId="{61FAC9C4-4BC9-FA97-4DB5-AF61A7860623}"/>
          </ac:spMkLst>
        </pc:spChg>
        <pc:spChg chg="mod">
          <ac:chgData name="IMADA SEIYA" userId="90d76418-d0da-4303-9a4d-2775bd3021ea" providerId="ADAL" clId="{18292CE2-FD72-4559-BAD3-BCC9B4B04083}" dt="2026-06-04T09:02:04.151" v="8463" actId="1076"/>
          <ac:spMkLst>
            <pc:docMk/>
            <pc:sldMk cId="258901070" sldId="272"/>
            <ac:spMk id="97" creationId="{E37B1FE2-0B75-47E0-BCFC-723401C76BBC}"/>
          </ac:spMkLst>
        </pc:spChg>
        <pc:grpChg chg="mod">
          <ac:chgData name="IMADA SEIYA" userId="90d76418-d0da-4303-9a4d-2775bd3021ea" providerId="ADAL" clId="{18292CE2-FD72-4559-BAD3-BCC9B4B04083}" dt="2026-06-04T09:02:19.415" v="8466" actId="1076"/>
          <ac:grpSpMkLst>
            <pc:docMk/>
            <pc:sldMk cId="258901070" sldId="272"/>
            <ac:grpSpMk id="79" creationId="{1B1E1EA1-F36E-C893-BC45-E29EBE99CF47}"/>
          </ac:grpSpMkLst>
        </pc:grpChg>
        <pc:grpChg chg="mod">
          <ac:chgData name="IMADA SEIYA" userId="90d76418-d0da-4303-9a4d-2775bd3021ea" providerId="ADAL" clId="{18292CE2-FD72-4559-BAD3-BCC9B4B04083}" dt="2026-06-04T09:02:19.415" v="8466" actId="1076"/>
          <ac:grpSpMkLst>
            <pc:docMk/>
            <pc:sldMk cId="258901070" sldId="272"/>
            <ac:grpSpMk id="82" creationId="{4B1FDB75-01FB-7C38-0397-4D2EA4D4FA80}"/>
          </ac:grpSpMkLst>
        </pc:grpChg>
        <pc:grpChg chg="mod">
          <ac:chgData name="IMADA SEIYA" userId="90d76418-d0da-4303-9a4d-2775bd3021ea" providerId="ADAL" clId="{18292CE2-FD72-4559-BAD3-BCC9B4B04083}" dt="2026-06-04T09:02:19.415" v="8466" actId="1076"/>
          <ac:grpSpMkLst>
            <pc:docMk/>
            <pc:sldMk cId="258901070" sldId="272"/>
            <ac:grpSpMk id="87" creationId="{7E218F8C-A086-B5CE-7594-D28F83E8E793}"/>
          </ac:grpSpMkLst>
        </pc:grpChg>
        <pc:graphicFrameChg chg="add mod ord">
          <ac:chgData name="IMADA SEIYA" userId="90d76418-d0da-4303-9a4d-2775bd3021ea" providerId="ADAL" clId="{18292CE2-FD72-4559-BAD3-BCC9B4B04083}" dt="2026-06-04T08:50:33.662" v="8373" actId="207"/>
          <ac:graphicFrameMkLst>
            <pc:docMk/>
            <pc:sldMk cId="258901070" sldId="272"/>
            <ac:graphicFrameMk id="12" creationId="{8961751E-F63A-F8DD-1914-FF9A0C80729C}"/>
          </ac:graphicFrameMkLst>
        </pc:graphicFrameChg>
        <pc:graphicFrameChg chg="add mod">
          <ac:chgData name="IMADA SEIYA" userId="90d76418-d0da-4303-9a4d-2775bd3021ea" providerId="ADAL" clId="{18292CE2-FD72-4559-BAD3-BCC9B4B04083}" dt="2026-06-04T09:29:22.116" v="9363" actId="207"/>
          <ac:graphicFrameMkLst>
            <pc:docMk/>
            <pc:sldMk cId="258901070" sldId="272"/>
            <ac:graphicFrameMk id="13" creationId="{5EA897F8-A970-CEB6-22F2-EADCDBE729AB}"/>
          </ac:graphicFrameMkLst>
        </pc:graphicFrameChg>
        <pc:graphicFrameChg chg="mod">
          <ac:chgData name="IMADA SEIYA" userId="90d76418-d0da-4303-9a4d-2775bd3021ea" providerId="ADAL" clId="{18292CE2-FD72-4559-BAD3-BCC9B4B04083}" dt="2026-06-04T08:47:17.941" v="8341" actId="1076"/>
          <ac:graphicFrameMkLst>
            <pc:docMk/>
            <pc:sldMk cId="258901070" sldId="272"/>
            <ac:graphicFrameMk id="61" creationId="{174AB0E0-2C67-744B-F281-AB3615C3DC83}"/>
          </ac:graphicFrameMkLst>
        </pc:graphicFrameChg>
      </pc:sldChg>
      <pc:sldChg chg="addSp delSp modSp add mod modNotesTx">
        <pc:chgData name="IMADA SEIYA" userId="90d76418-d0da-4303-9a4d-2775bd3021ea" providerId="ADAL" clId="{18292CE2-FD72-4559-BAD3-BCC9B4B04083}" dt="2026-06-12T05:00:05.124" v="14468" actId="113"/>
        <pc:sldMkLst>
          <pc:docMk/>
          <pc:sldMk cId="1666895032" sldId="273"/>
        </pc:sldMkLst>
        <pc:spChg chg="mod">
          <ac:chgData name="IMADA SEIYA" userId="90d76418-d0da-4303-9a4d-2775bd3021ea" providerId="ADAL" clId="{18292CE2-FD72-4559-BAD3-BCC9B4B04083}" dt="2026-06-05T03:32:55.337" v="10823" actId="20577"/>
          <ac:spMkLst>
            <pc:docMk/>
            <pc:sldMk cId="1666895032" sldId="273"/>
            <ac:spMk id="2" creationId="{CCD01CB7-A4A8-1DF2-1FCA-63162CD7640B}"/>
          </ac:spMkLst>
        </pc:spChg>
        <pc:spChg chg="mod">
          <ac:chgData name="IMADA SEIYA" userId="90d76418-d0da-4303-9a4d-2775bd3021ea" providerId="ADAL" clId="{18292CE2-FD72-4559-BAD3-BCC9B4B04083}" dt="2026-06-04T09:42:15" v="9521" actId="1076"/>
          <ac:spMkLst>
            <pc:docMk/>
            <pc:sldMk cId="1666895032" sldId="273"/>
            <ac:spMk id="11" creationId="{4F33F5B8-2F74-74C6-28C8-401000A9A016}"/>
          </ac:spMkLst>
        </pc:spChg>
        <pc:spChg chg="mod">
          <ac:chgData name="IMADA SEIYA" userId="90d76418-d0da-4303-9a4d-2775bd3021ea" providerId="ADAL" clId="{18292CE2-FD72-4559-BAD3-BCC9B4B04083}" dt="2026-06-04T09:42:15" v="9521" actId="1076"/>
          <ac:spMkLst>
            <pc:docMk/>
            <pc:sldMk cId="1666895032" sldId="273"/>
            <ac:spMk id="19" creationId="{91EAB5B3-D6D0-1A67-BA4E-22F2B8877003}"/>
          </ac:spMkLst>
        </pc:spChg>
        <pc:spChg chg="mod">
          <ac:chgData name="IMADA SEIYA" userId="90d76418-d0da-4303-9a4d-2775bd3021ea" providerId="ADAL" clId="{18292CE2-FD72-4559-BAD3-BCC9B4B04083}" dt="2026-06-04T09:42:15" v="9521" actId="1076"/>
          <ac:spMkLst>
            <pc:docMk/>
            <pc:sldMk cId="1666895032" sldId="273"/>
            <ac:spMk id="21" creationId="{0EA755FF-65C7-FCFA-1B7C-D0CEC782FB78}"/>
          </ac:spMkLst>
        </pc:spChg>
        <pc:spChg chg="mod">
          <ac:chgData name="IMADA SEIYA" userId="90d76418-d0da-4303-9a4d-2775bd3021ea" providerId="ADAL" clId="{18292CE2-FD72-4559-BAD3-BCC9B4B04083}" dt="2026-06-04T09:25:48.372" v="9239" actId="20577"/>
          <ac:spMkLst>
            <pc:docMk/>
            <pc:sldMk cId="1666895032" sldId="273"/>
            <ac:spMk id="22" creationId="{752D795D-855D-CEBE-4786-B3CCAD8593BE}"/>
          </ac:spMkLst>
        </pc:spChg>
        <pc:spChg chg="add mod">
          <ac:chgData name="IMADA SEIYA" userId="90d76418-d0da-4303-9a4d-2775bd3021ea" providerId="ADAL" clId="{18292CE2-FD72-4559-BAD3-BCC9B4B04083}" dt="2026-06-04T09:42:15" v="9521" actId="1076"/>
          <ac:spMkLst>
            <pc:docMk/>
            <pc:sldMk cId="1666895032" sldId="273"/>
            <ac:spMk id="24" creationId="{D5A133FA-5A6D-AF12-D796-BF975C654FD9}"/>
          </ac:spMkLst>
        </pc:spChg>
        <pc:spChg chg="add mod">
          <ac:chgData name="IMADA SEIYA" userId="90d76418-d0da-4303-9a4d-2775bd3021ea" providerId="ADAL" clId="{18292CE2-FD72-4559-BAD3-BCC9B4B04083}" dt="2026-06-04T09:42:15" v="9521" actId="1076"/>
          <ac:spMkLst>
            <pc:docMk/>
            <pc:sldMk cId="1666895032" sldId="273"/>
            <ac:spMk id="26" creationId="{2B403876-99C9-26D1-ED45-5C4437C0344C}"/>
          </ac:spMkLst>
        </pc:spChg>
        <pc:spChg chg="mod">
          <ac:chgData name="IMADA SEIYA" userId="90d76418-d0da-4303-9a4d-2775bd3021ea" providerId="ADAL" clId="{18292CE2-FD72-4559-BAD3-BCC9B4B04083}" dt="2026-06-04T09:42:15" v="9521" actId="1076"/>
          <ac:spMkLst>
            <pc:docMk/>
            <pc:sldMk cId="1666895032" sldId="273"/>
            <ac:spMk id="28" creationId="{9EB78B8A-2023-D028-60E2-F017ECB397CC}"/>
          </ac:spMkLst>
        </pc:spChg>
        <pc:spChg chg="add mod">
          <ac:chgData name="IMADA SEIYA" userId="90d76418-d0da-4303-9a4d-2775bd3021ea" providerId="ADAL" clId="{18292CE2-FD72-4559-BAD3-BCC9B4B04083}" dt="2026-06-04T09:42:04.940" v="9520" actId="1076"/>
          <ac:spMkLst>
            <pc:docMk/>
            <pc:sldMk cId="1666895032" sldId="273"/>
            <ac:spMk id="30" creationId="{2DD0F152-9EC0-632B-6D34-D24DD9DD2424}"/>
          </ac:spMkLst>
        </pc:spChg>
        <pc:spChg chg="add mod">
          <ac:chgData name="IMADA SEIYA" userId="90d76418-d0da-4303-9a4d-2775bd3021ea" providerId="ADAL" clId="{18292CE2-FD72-4559-BAD3-BCC9B4B04083}" dt="2026-06-04T09:42:04.940" v="9520" actId="1076"/>
          <ac:spMkLst>
            <pc:docMk/>
            <pc:sldMk cId="1666895032" sldId="273"/>
            <ac:spMk id="31" creationId="{EE94DB08-FDD2-BCF8-5CD7-ECEBD47C66A5}"/>
          </ac:spMkLst>
        </pc:spChg>
        <pc:spChg chg="mod">
          <ac:chgData name="IMADA SEIYA" userId="90d76418-d0da-4303-9a4d-2775bd3021ea" providerId="ADAL" clId="{18292CE2-FD72-4559-BAD3-BCC9B4B04083}" dt="2026-06-04T09:27:41.047" v="9302" actId="1076"/>
          <ac:spMkLst>
            <pc:docMk/>
            <pc:sldMk cId="1666895032" sldId="273"/>
            <ac:spMk id="32" creationId="{E2B1F20C-4712-56FA-4091-BB259F26F6B6}"/>
          </ac:spMkLst>
        </pc:spChg>
        <pc:spChg chg="mod">
          <ac:chgData name="IMADA SEIYA" userId="90d76418-d0da-4303-9a4d-2775bd3021ea" providerId="ADAL" clId="{18292CE2-FD72-4559-BAD3-BCC9B4B04083}" dt="2026-06-04T09:42:04.940" v="9520" actId="1076"/>
          <ac:spMkLst>
            <pc:docMk/>
            <pc:sldMk cId="1666895032" sldId="273"/>
            <ac:spMk id="33" creationId="{2758424B-A1A3-6121-A299-B86529E16C8C}"/>
          </ac:spMkLst>
        </pc:spChg>
        <pc:spChg chg="add mod">
          <ac:chgData name="IMADA SEIYA" userId="90d76418-d0da-4303-9a4d-2775bd3021ea" providerId="ADAL" clId="{18292CE2-FD72-4559-BAD3-BCC9B4B04083}" dt="2026-06-04T09:41:54.829" v="9518" actId="1076"/>
          <ac:spMkLst>
            <pc:docMk/>
            <pc:sldMk cId="1666895032" sldId="273"/>
            <ac:spMk id="34" creationId="{D35D6747-6395-ABC9-9B9B-9F9A247BCFAC}"/>
          </ac:spMkLst>
        </pc:spChg>
        <pc:spChg chg="add mod">
          <ac:chgData name="IMADA SEIYA" userId="90d76418-d0da-4303-9a4d-2775bd3021ea" providerId="ADAL" clId="{18292CE2-FD72-4559-BAD3-BCC9B4B04083}" dt="2026-06-04T09:42:04.940" v="9520" actId="1076"/>
          <ac:spMkLst>
            <pc:docMk/>
            <pc:sldMk cId="1666895032" sldId="273"/>
            <ac:spMk id="35" creationId="{9A392D3D-DBFF-6BB2-C9B2-3BB136CAE170}"/>
          </ac:spMkLst>
        </pc:spChg>
        <pc:spChg chg="mod">
          <ac:chgData name="IMADA SEIYA" userId="90d76418-d0da-4303-9a4d-2775bd3021ea" providerId="ADAL" clId="{18292CE2-FD72-4559-BAD3-BCC9B4B04083}" dt="2026-06-04T09:42:04.940" v="9520" actId="1076"/>
          <ac:spMkLst>
            <pc:docMk/>
            <pc:sldMk cId="1666895032" sldId="273"/>
            <ac:spMk id="36" creationId="{72B294EF-8B88-66B1-D926-065AC3ED904F}"/>
          </ac:spMkLst>
        </pc:spChg>
        <pc:spChg chg="mod">
          <ac:chgData name="IMADA SEIYA" userId="90d76418-d0da-4303-9a4d-2775bd3021ea" providerId="ADAL" clId="{18292CE2-FD72-4559-BAD3-BCC9B4B04083}" dt="2026-06-04T09:42:04.940" v="9520" actId="1076"/>
          <ac:spMkLst>
            <pc:docMk/>
            <pc:sldMk cId="1666895032" sldId="273"/>
            <ac:spMk id="37" creationId="{20F481AD-6C56-94F1-AB70-E5C3FA7456B7}"/>
          </ac:spMkLst>
        </pc:spChg>
        <pc:spChg chg="mod">
          <ac:chgData name="IMADA SEIYA" userId="90d76418-d0da-4303-9a4d-2775bd3021ea" providerId="ADAL" clId="{18292CE2-FD72-4559-BAD3-BCC9B4B04083}" dt="2026-06-04T09:42:04.940" v="9520" actId="1076"/>
          <ac:spMkLst>
            <pc:docMk/>
            <pc:sldMk cId="1666895032" sldId="273"/>
            <ac:spMk id="38" creationId="{90C947E3-BB32-45B4-B4D7-2434EABA2339}"/>
          </ac:spMkLst>
        </pc:spChg>
        <pc:spChg chg="add mod">
          <ac:chgData name="IMADA SEIYA" userId="90d76418-d0da-4303-9a4d-2775bd3021ea" providerId="ADAL" clId="{18292CE2-FD72-4559-BAD3-BCC9B4B04083}" dt="2026-06-04T09:42:04.940" v="9520" actId="1076"/>
          <ac:spMkLst>
            <pc:docMk/>
            <pc:sldMk cId="1666895032" sldId="273"/>
            <ac:spMk id="39" creationId="{0BCB0BE9-EA08-D62C-F78D-030FD409638C}"/>
          </ac:spMkLst>
        </pc:spChg>
        <pc:spChg chg="mod">
          <ac:chgData name="IMADA SEIYA" userId="90d76418-d0da-4303-9a4d-2775bd3021ea" providerId="ADAL" clId="{18292CE2-FD72-4559-BAD3-BCC9B4B04083}" dt="2026-06-04T09:42:15" v="9521" actId="1076"/>
          <ac:spMkLst>
            <pc:docMk/>
            <pc:sldMk cId="1666895032" sldId="273"/>
            <ac:spMk id="42" creationId="{05E068B3-0079-3815-2432-77DAE6958AA4}"/>
          </ac:spMkLst>
        </pc:spChg>
        <pc:spChg chg="add mod">
          <ac:chgData name="IMADA SEIYA" userId="90d76418-d0da-4303-9a4d-2775bd3021ea" providerId="ADAL" clId="{18292CE2-FD72-4559-BAD3-BCC9B4B04083}" dt="2026-06-04T09:42:15" v="9521" actId="1076"/>
          <ac:spMkLst>
            <pc:docMk/>
            <pc:sldMk cId="1666895032" sldId="273"/>
            <ac:spMk id="43" creationId="{CA34262C-A4D1-CBFB-C85E-119CD631172C}"/>
          </ac:spMkLst>
        </pc:spChg>
        <pc:spChg chg="mod">
          <ac:chgData name="IMADA SEIYA" userId="90d76418-d0da-4303-9a4d-2775bd3021ea" providerId="ADAL" clId="{18292CE2-FD72-4559-BAD3-BCC9B4B04083}" dt="2026-06-04T09:25:40.089" v="9231" actId="1076"/>
          <ac:spMkLst>
            <pc:docMk/>
            <pc:sldMk cId="1666895032" sldId="273"/>
            <ac:spMk id="44" creationId="{BFDD46A1-237A-4CE3-F025-5BF23EA1447A}"/>
          </ac:spMkLst>
        </pc:spChg>
        <pc:spChg chg="mod">
          <ac:chgData name="IMADA SEIYA" userId="90d76418-d0da-4303-9a4d-2775bd3021ea" providerId="ADAL" clId="{18292CE2-FD72-4559-BAD3-BCC9B4B04083}" dt="2026-06-04T09:42:15" v="9521" actId="1076"/>
          <ac:spMkLst>
            <pc:docMk/>
            <pc:sldMk cId="1666895032" sldId="273"/>
            <ac:spMk id="45" creationId="{3B0A846A-360B-123B-87C0-6F630CDF5D99}"/>
          </ac:spMkLst>
        </pc:spChg>
        <pc:spChg chg="mod">
          <ac:chgData name="IMADA SEIYA" userId="90d76418-d0da-4303-9a4d-2775bd3021ea" providerId="ADAL" clId="{18292CE2-FD72-4559-BAD3-BCC9B4B04083}" dt="2026-06-04T09:42:15" v="9521" actId="1076"/>
          <ac:spMkLst>
            <pc:docMk/>
            <pc:sldMk cId="1666895032" sldId="273"/>
            <ac:spMk id="46" creationId="{F100D53F-F031-0C38-05C0-8201A3B00770}"/>
          </ac:spMkLst>
        </pc:spChg>
        <pc:spChg chg="add mod">
          <ac:chgData name="IMADA SEIYA" userId="90d76418-d0da-4303-9a4d-2775bd3021ea" providerId="ADAL" clId="{18292CE2-FD72-4559-BAD3-BCC9B4B04083}" dt="2026-06-04T09:41:54.829" v="9518" actId="1076"/>
          <ac:spMkLst>
            <pc:docMk/>
            <pc:sldMk cId="1666895032" sldId="273"/>
            <ac:spMk id="47" creationId="{EF65545F-F0F9-20D0-B5EA-4BB4B7F77233}"/>
          </ac:spMkLst>
        </pc:spChg>
        <pc:spChg chg="add mod">
          <ac:chgData name="IMADA SEIYA" userId="90d76418-d0da-4303-9a4d-2775bd3021ea" providerId="ADAL" clId="{18292CE2-FD72-4559-BAD3-BCC9B4B04083}" dt="2026-06-04T09:42:04.940" v="9520" actId="1076"/>
          <ac:spMkLst>
            <pc:docMk/>
            <pc:sldMk cId="1666895032" sldId="273"/>
            <ac:spMk id="48" creationId="{CCFB5D73-42FC-EC05-58B7-29AB986204BF}"/>
          </ac:spMkLst>
        </pc:spChg>
        <pc:spChg chg="add mod">
          <ac:chgData name="IMADA SEIYA" userId="90d76418-d0da-4303-9a4d-2775bd3021ea" providerId="ADAL" clId="{18292CE2-FD72-4559-BAD3-BCC9B4B04083}" dt="2026-06-04T09:42:04.940" v="9520" actId="1076"/>
          <ac:spMkLst>
            <pc:docMk/>
            <pc:sldMk cId="1666895032" sldId="273"/>
            <ac:spMk id="49" creationId="{78E5D354-101A-BF13-E651-3505105EF584}"/>
          </ac:spMkLst>
        </pc:spChg>
        <pc:spChg chg="mod">
          <ac:chgData name="IMADA SEIYA" userId="90d76418-d0da-4303-9a4d-2775bd3021ea" providerId="ADAL" clId="{18292CE2-FD72-4559-BAD3-BCC9B4B04083}" dt="2026-06-05T01:27:58.339" v="9747"/>
          <ac:spMkLst>
            <pc:docMk/>
            <pc:sldMk cId="1666895032" sldId="273"/>
            <ac:spMk id="50" creationId="{C91B8975-EA5B-ED86-572A-22BC5C32B21D}"/>
          </ac:spMkLst>
        </pc:spChg>
      </pc:sldChg>
      <pc:sldChg chg="addSp delSp modSp add mod modNotesTx">
        <pc:chgData name="IMADA SEIYA" userId="90d76418-d0da-4303-9a4d-2775bd3021ea" providerId="ADAL" clId="{18292CE2-FD72-4559-BAD3-BCC9B4B04083}" dt="2026-06-12T05:00:31.807" v="14473" actId="113"/>
        <pc:sldMkLst>
          <pc:docMk/>
          <pc:sldMk cId="3901876619" sldId="274"/>
        </pc:sldMkLst>
        <pc:spChg chg="mod">
          <ac:chgData name="IMADA SEIYA" userId="90d76418-d0da-4303-9a4d-2775bd3021ea" providerId="ADAL" clId="{18292CE2-FD72-4559-BAD3-BCC9B4B04083}" dt="2026-06-11T07:36:07.902" v="14131" actId="20577"/>
          <ac:spMkLst>
            <pc:docMk/>
            <pc:sldMk cId="3901876619" sldId="274"/>
            <ac:spMk id="2" creationId="{EAF35801-AB10-1D8E-BCBB-1B202C6C60E0}"/>
          </ac:spMkLst>
        </pc:spChg>
        <pc:spChg chg="add mod">
          <ac:chgData name="IMADA SEIYA" userId="90d76418-d0da-4303-9a4d-2775bd3021ea" providerId="ADAL" clId="{18292CE2-FD72-4559-BAD3-BCC9B4B04083}" dt="2026-06-05T01:40:53.712" v="9774" actId="14100"/>
          <ac:spMkLst>
            <pc:docMk/>
            <pc:sldMk cId="3901876619" sldId="274"/>
            <ac:spMk id="4" creationId="{B92BF467-39D6-1515-6D2B-B61A90A4CABF}"/>
          </ac:spMkLst>
        </pc:spChg>
        <pc:spChg chg="add mod">
          <ac:chgData name="IMADA SEIYA" userId="90d76418-d0da-4303-9a4d-2775bd3021ea" providerId="ADAL" clId="{18292CE2-FD72-4559-BAD3-BCC9B4B04083}" dt="2026-06-11T06:25:37.371" v="13196" actId="20577"/>
          <ac:spMkLst>
            <pc:docMk/>
            <pc:sldMk cId="3901876619" sldId="274"/>
            <ac:spMk id="14" creationId="{39E6B11E-E2E4-B799-D186-713067F0BEAE}"/>
          </ac:spMkLst>
        </pc:spChg>
        <pc:spChg chg="add mod topLvl">
          <ac:chgData name="IMADA SEIYA" userId="90d76418-d0da-4303-9a4d-2775bd3021ea" providerId="ADAL" clId="{18292CE2-FD72-4559-BAD3-BCC9B4B04083}" dt="2026-06-05T03:01:50.143" v="10268" actId="165"/>
          <ac:spMkLst>
            <pc:docMk/>
            <pc:sldMk cId="3901876619" sldId="274"/>
            <ac:spMk id="20" creationId="{82BD673B-B437-4E1B-3AD4-8B286DF56E2E}"/>
          </ac:spMkLst>
        </pc:spChg>
        <pc:spChg chg="add mod topLvl">
          <ac:chgData name="IMADA SEIYA" userId="90d76418-d0da-4303-9a4d-2775bd3021ea" providerId="ADAL" clId="{18292CE2-FD72-4559-BAD3-BCC9B4B04083}" dt="2026-06-05T03:01:50.143" v="10268" actId="165"/>
          <ac:spMkLst>
            <pc:docMk/>
            <pc:sldMk cId="3901876619" sldId="274"/>
            <ac:spMk id="21" creationId="{4E6ED9AD-27CB-5B8B-AD41-FDA3B7943356}"/>
          </ac:spMkLst>
        </pc:spChg>
        <pc:spChg chg="add mod topLvl">
          <ac:chgData name="IMADA SEIYA" userId="90d76418-d0da-4303-9a4d-2775bd3021ea" providerId="ADAL" clId="{18292CE2-FD72-4559-BAD3-BCC9B4B04083}" dt="2026-06-05T03:01:50.143" v="10268" actId="165"/>
          <ac:spMkLst>
            <pc:docMk/>
            <pc:sldMk cId="3901876619" sldId="274"/>
            <ac:spMk id="23" creationId="{3543FCED-81AE-4DD2-2E64-CA142FA76B21}"/>
          </ac:spMkLst>
        </pc:spChg>
        <pc:spChg chg="add mod topLvl">
          <ac:chgData name="IMADA SEIYA" userId="90d76418-d0da-4303-9a4d-2775bd3021ea" providerId="ADAL" clId="{18292CE2-FD72-4559-BAD3-BCC9B4B04083}" dt="2026-06-05T03:01:50.143" v="10268" actId="165"/>
          <ac:spMkLst>
            <pc:docMk/>
            <pc:sldMk cId="3901876619" sldId="274"/>
            <ac:spMk id="30" creationId="{F9AF5CD1-3600-B0EF-D04B-6A917C7F1F10}"/>
          </ac:spMkLst>
        </pc:spChg>
        <pc:spChg chg="add mod topLvl">
          <ac:chgData name="IMADA SEIYA" userId="90d76418-d0da-4303-9a4d-2775bd3021ea" providerId="ADAL" clId="{18292CE2-FD72-4559-BAD3-BCC9B4B04083}" dt="2026-06-05T03:01:50.143" v="10268" actId="165"/>
          <ac:spMkLst>
            <pc:docMk/>
            <pc:sldMk cId="3901876619" sldId="274"/>
            <ac:spMk id="37" creationId="{EBCA0337-1F0E-88BE-6E9B-32FC255FC8AB}"/>
          </ac:spMkLst>
        </pc:spChg>
        <pc:spChg chg="add mod topLvl">
          <ac:chgData name="IMADA SEIYA" userId="90d76418-d0da-4303-9a4d-2775bd3021ea" providerId="ADAL" clId="{18292CE2-FD72-4559-BAD3-BCC9B4B04083}" dt="2026-06-05T03:01:50.143" v="10268" actId="165"/>
          <ac:spMkLst>
            <pc:docMk/>
            <pc:sldMk cId="3901876619" sldId="274"/>
            <ac:spMk id="42" creationId="{AD49E8FE-BA2E-2F3A-6AE5-48D2F00856D1}"/>
          </ac:spMkLst>
        </pc:spChg>
        <pc:spChg chg="add mod topLvl">
          <ac:chgData name="IMADA SEIYA" userId="90d76418-d0da-4303-9a4d-2775bd3021ea" providerId="ADAL" clId="{18292CE2-FD72-4559-BAD3-BCC9B4B04083}" dt="2026-06-05T03:01:50.143" v="10268" actId="165"/>
          <ac:spMkLst>
            <pc:docMk/>
            <pc:sldMk cId="3901876619" sldId="274"/>
            <ac:spMk id="44" creationId="{1E88FB03-119F-93EA-33EE-4003D7ED6717}"/>
          </ac:spMkLst>
        </pc:spChg>
        <pc:spChg chg="add mod topLvl">
          <ac:chgData name="IMADA SEIYA" userId="90d76418-d0da-4303-9a4d-2775bd3021ea" providerId="ADAL" clId="{18292CE2-FD72-4559-BAD3-BCC9B4B04083}" dt="2026-06-05T03:01:50.143" v="10268" actId="165"/>
          <ac:spMkLst>
            <pc:docMk/>
            <pc:sldMk cId="3901876619" sldId="274"/>
            <ac:spMk id="47" creationId="{C984B9BF-78E8-6B16-C005-C54A55152D3F}"/>
          </ac:spMkLst>
        </pc:spChg>
        <pc:spChg chg="add mod topLvl">
          <ac:chgData name="IMADA SEIYA" userId="90d76418-d0da-4303-9a4d-2775bd3021ea" providerId="ADAL" clId="{18292CE2-FD72-4559-BAD3-BCC9B4B04083}" dt="2026-06-05T03:01:50.143" v="10268" actId="165"/>
          <ac:spMkLst>
            <pc:docMk/>
            <pc:sldMk cId="3901876619" sldId="274"/>
            <ac:spMk id="48" creationId="{5C10CEA1-0C40-63C5-A0EE-E9E4E5B42990}"/>
          </ac:spMkLst>
        </pc:spChg>
        <pc:spChg chg="add mod topLvl">
          <ac:chgData name="IMADA SEIYA" userId="90d76418-d0da-4303-9a4d-2775bd3021ea" providerId="ADAL" clId="{18292CE2-FD72-4559-BAD3-BCC9B4B04083}" dt="2026-06-05T03:01:50.143" v="10268" actId="165"/>
          <ac:spMkLst>
            <pc:docMk/>
            <pc:sldMk cId="3901876619" sldId="274"/>
            <ac:spMk id="51" creationId="{B6676C0F-4F3F-D997-23C3-A09992881B20}"/>
          </ac:spMkLst>
        </pc:spChg>
        <pc:picChg chg="add mod modCrop">
          <ac:chgData name="IMADA SEIYA" userId="90d76418-d0da-4303-9a4d-2775bd3021ea" providerId="ADAL" clId="{18292CE2-FD72-4559-BAD3-BCC9B4B04083}" dt="2026-06-05T01:48:05.291" v="9881" actId="1076"/>
          <ac:picMkLst>
            <pc:docMk/>
            <pc:sldMk cId="3901876619" sldId="274"/>
            <ac:picMk id="15" creationId="{683B4642-7180-ED2F-A60E-B6AA8363636E}"/>
          </ac:picMkLst>
        </pc:picChg>
        <pc:picChg chg="add mod">
          <ac:chgData name="IMADA SEIYA" userId="90d76418-d0da-4303-9a4d-2775bd3021ea" providerId="ADAL" clId="{18292CE2-FD72-4559-BAD3-BCC9B4B04083}" dt="2026-06-05T01:42:37.332" v="9791" actId="1076"/>
          <ac:picMkLst>
            <pc:docMk/>
            <pc:sldMk cId="3901876619" sldId="274"/>
            <ac:picMk id="16" creationId="{8CACB5A2-2D3C-57D6-642E-A98EA7E2A866}"/>
          </ac:picMkLst>
        </pc:picChg>
        <pc:picChg chg="add mod">
          <ac:chgData name="IMADA SEIYA" userId="90d76418-d0da-4303-9a4d-2775bd3021ea" providerId="ADAL" clId="{18292CE2-FD72-4559-BAD3-BCC9B4B04083}" dt="2026-06-05T01:42:37.332" v="9791" actId="1076"/>
          <ac:picMkLst>
            <pc:docMk/>
            <pc:sldMk cId="3901876619" sldId="274"/>
            <ac:picMk id="17" creationId="{448DE54A-1DE1-7623-54C6-C50D76B6D66D}"/>
          </ac:picMkLst>
        </pc:picChg>
        <pc:picChg chg="add mod modCrop">
          <ac:chgData name="IMADA SEIYA" userId="90d76418-d0da-4303-9a4d-2775bd3021ea" providerId="ADAL" clId="{18292CE2-FD72-4559-BAD3-BCC9B4B04083}" dt="2026-06-05T01:48:05.291" v="9881" actId="1076"/>
          <ac:picMkLst>
            <pc:docMk/>
            <pc:sldMk cId="3901876619" sldId="274"/>
            <ac:picMk id="19" creationId="{3A86ABE6-F362-BDF6-99E5-411FBCD01DD3}"/>
          </ac:picMkLst>
        </pc:picChg>
        <pc:picChg chg="add mod">
          <ac:chgData name="IMADA SEIYA" userId="90d76418-d0da-4303-9a4d-2775bd3021ea" providerId="ADAL" clId="{18292CE2-FD72-4559-BAD3-BCC9B4B04083}" dt="2026-06-05T03:01:12.383" v="10260" actId="1076"/>
          <ac:picMkLst>
            <pc:docMk/>
            <pc:sldMk cId="3901876619" sldId="274"/>
            <ac:picMk id="22" creationId="{127851F6-6957-75BC-FAF7-AF55DA795965}"/>
          </ac:picMkLst>
        </pc:picChg>
        <pc:picChg chg="add mod">
          <ac:chgData name="IMADA SEIYA" userId="90d76418-d0da-4303-9a4d-2775bd3021ea" providerId="ADAL" clId="{18292CE2-FD72-4559-BAD3-BCC9B4B04083}" dt="2026-06-05T01:49:18.878" v="9913" actId="571"/>
          <ac:picMkLst>
            <pc:docMk/>
            <pc:sldMk cId="3901876619" sldId="274"/>
            <ac:picMk id="24" creationId="{A75A9C59-8802-0B0F-546F-0F6883F3EDDD}"/>
          </ac:picMkLst>
        </pc:picChg>
        <pc:picChg chg="add mod">
          <ac:chgData name="IMADA SEIYA" userId="90d76418-d0da-4303-9a4d-2775bd3021ea" providerId="ADAL" clId="{18292CE2-FD72-4559-BAD3-BCC9B4B04083}" dt="2026-06-05T01:52:57.820" v="9915" actId="571"/>
          <ac:picMkLst>
            <pc:docMk/>
            <pc:sldMk cId="3901876619" sldId="274"/>
            <ac:picMk id="28" creationId="{F6581C98-D316-9BC4-522D-2CF0881EC44D}"/>
          </ac:picMkLst>
        </pc:picChg>
        <pc:picChg chg="add mod">
          <ac:chgData name="IMADA SEIYA" userId="90d76418-d0da-4303-9a4d-2775bd3021ea" providerId="ADAL" clId="{18292CE2-FD72-4559-BAD3-BCC9B4B04083}" dt="2026-06-05T01:52:57.820" v="9915" actId="571"/>
          <ac:picMkLst>
            <pc:docMk/>
            <pc:sldMk cId="3901876619" sldId="274"/>
            <ac:picMk id="29" creationId="{75E9437D-28C9-DB18-ED23-6859CCE1D333}"/>
          </ac:picMkLst>
        </pc:picChg>
        <pc:picChg chg="add mod">
          <ac:chgData name="IMADA SEIYA" userId="90d76418-d0da-4303-9a4d-2775bd3021ea" providerId="ADAL" clId="{18292CE2-FD72-4559-BAD3-BCC9B4B04083}" dt="2026-06-05T03:01:12.383" v="10260" actId="1076"/>
          <ac:picMkLst>
            <pc:docMk/>
            <pc:sldMk cId="3901876619" sldId="274"/>
            <ac:picMk id="36" creationId="{8EDB91C2-98A6-040E-64BB-428798FF5B6E}"/>
          </ac:picMkLst>
        </pc:picChg>
        <pc:picChg chg="add mod">
          <ac:chgData name="IMADA SEIYA" userId="90d76418-d0da-4303-9a4d-2775bd3021ea" providerId="ADAL" clId="{18292CE2-FD72-4559-BAD3-BCC9B4B04083}" dt="2026-06-05T01:52:57.820" v="9915" actId="571"/>
          <ac:picMkLst>
            <pc:docMk/>
            <pc:sldMk cId="3901876619" sldId="274"/>
            <ac:picMk id="38" creationId="{DBB8BBC5-412E-C068-6BB9-AEDD25ECFA4C}"/>
          </ac:picMkLst>
        </pc:picChg>
        <pc:picChg chg="add mod modCrop">
          <ac:chgData name="IMADA SEIYA" userId="90d76418-d0da-4303-9a4d-2775bd3021ea" providerId="ADAL" clId="{18292CE2-FD72-4559-BAD3-BCC9B4B04083}" dt="2026-06-05T01:54:10.514" v="9925" actId="1076"/>
          <ac:picMkLst>
            <pc:docMk/>
            <pc:sldMk cId="3901876619" sldId="274"/>
            <ac:picMk id="39" creationId="{148CC69B-1EA4-67C6-C41D-79954B2D7104}"/>
          </ac:picMkLst>
        </pc:picChg>
        <pc:picChg chg="add mod">
          <ac:chgData name="IMADA SEIYA" userId="90d76418-d0da-4303-9a4d-2775bd3021ea" providerId="ADAL" clId="{18292CE2-FD72-4559-BAD3-BCC9B4B04083}" dt="2026-06-05T01:54:46.446" v="9941" actId="571"/>
          <ac:picMkLst>
            <pc:docMk/>
            <pc:sldMk cId="3901876619" sldId="274"/>
            <ac:picMk id="43" creationId="{049B9996-9C65-0F4D-4AF4-1F36AB26BE70}"/>
          </ac:picMkLst>
        </pc:picChg>
        <pc:picChg chg="add mod modCrop">
          <ac:chgData name="IMADA SEIYA" userId="90d76418-d0da-4303-9a4d-2775bd3021ea" providerId="ADAL" clId="{18292CE2-FD72-4559-BAD3-BCC9B4B04083}" dt="2026-06-05T02:01:12.923" v="9955" actId="1076"/>
          <ac:picMkLst>
            <pc:docMk/>
            <pc:sldMk cId="3901876619" sldId="274"/>
            <ac:picMk id="46" creationId="{5A6A458F-8A8C-3CDB-F876-8F1C0F860550}"/>
          </ac:picMkLst>
        </pc:picChg>
        <pc:picChg chg="add mod">
          <ac:chgData name="IMADA SEIYA" userId="90d76418-d0da-4303-9a4d-2775bd3021ea" providerId="ADAL" clId="{18292CE2-FD72-4559-BAD3-BCC9B4B04083}" dt="2026-06-05T01:49:08.260" v="9911" actId="1076"/>
          <ac:picMkLst>
            <pc:docMk/>
            <pc:sldMk cId="3901876619" sldId="274"/>
            <ac:picMk id="54" creationId="{493685DF-CE0E-9122-9F73-4B89C55F2335}"/>
          </ac:picMkLst>
        </pc:picChg>
        <pc:picChg chg="add mod">
          <ac:chgData name="IMADA SEIYA" userId="90d76418-d0da-4303-9a4d-2775bd3021ea" providerId="ADAL" clId="{18292CE2-FD72-4559-BAD3-BCC9B4B04083}" dt="2026-06-05T01:49:08.260" v="9911" actId="1076"/>
          <ac:picMkLst>
            <pc:docMk/>
            <pc:sldMk cId="3901876619" sldId="274"/>
            <ac:picMk id="55" creationId="{87EFAC5F-FB90-1B04-C954-FF860C8B2E90}"/>
          </ac:picMkLst>
        </pc:picChg>
        <pc:picChg chg="add mod">
          <ac:chgData name="IMADA SEIYA" userId="90d76418-d0da-4303-9a4d-2775bd3021ea" providerId="ADAL" clId="{18292CE2-FD72-4559-BAD3-BCC9B4B04083}" dt="2026-06-05T03:01:37.227" v="10265" actId="12788"/>
          <ac:picMkLst>
            <pc:docMk/>
            <pc:sldMk cId="3901876619" sldId="274"/>
            <ac:picMk id="56" creationId="{E97B89EE-0735-8962-652B-CAF18A099871}"/>
          </ac:picMkLst>
        </pc:picChg>
        <pc:cxnChg chg="add mod">
          <ac:chgData name="IMADA SEIYA" userId="90d76418-d0da-4303-9a4d-2775bd3021ea" providerId="ADAL" clId="{18292CE2-FD72-4559-BAD3-BCC9B4B04083}" dt="2026-06-05T01:42:30.986" v="9788" actId="14100"/>
          <ac:cxnSpMkLst>
            <pc:docMk/>
            <pc:sldMk cId="3901876619" sldId="274"/>
            <ac:cxnSpMk id="6" creationId="{3F96D11F-9B4B-452D-3893-FAF1B76D24C4}"/>
          </ac:cxnSpMkLst>
        </pc:cxnChg>
      </pc:sldChg>
      <pc:sldChg chg="addSp delSp modSp add mod ord modNotesTx">
        <pc:chgData name="IMADA SEIYA" userId="90d76418-d0da-4303-9a4d-2775bd3021ea" providerId="ADAL" clId="{18292CE2-FD72-4559-BAD3-BCC9B4B04083}" dt="2026-06-12T05:00:45.044" v="14475" actId="113"/>
        <pc:sldMkLst>
          <pc:docMk/>
          <pc:sldMk cId="2130247302" sldId="275"/>
        </pc:sldMkLst>
        <pc:spChg chg="mod">
          <ac:chgData name="IMADA SEIYA" userId="90d76418-d0da-4303-9a4d-2775bd3021ea" providerId="ADAL" clId="{18292CE2-FD72-4559-BAD3-BCC9B4B04083}" dt="2026-06-11T07:36:21.216" v="14136" actId="20577"/>
          <ac:spMkLst>
            <pc:docMk/>
            <pc:sldMk cId="2130247302" sldId="275"/>
            <ac:spMk id="2" creationId="{AF430B38-FEE1-5BCC-CF87-349301D6635C}"/>
          </ac:spMkLst>
        </pc:spChg>
        <pc:spChg chg="add mod">
          <ac:chgData name="IMADA SEIYA" userId="90d76418-d0da-4303-9a4d-2775bd3021ea" providerId="ADAL" clId="{18292CE2-FD72-4559-BAD3-BCC9B4B04083}" dt="2026-06-05T03:03:57.391" v="10307" actId="1076"/>
          <ac:spMkLst>
            <pc:docMk/>
            <pc:sldMk cId="2130247302" sldId="275"/>
            <ac:spMk id="12" creationId="{D454D9F4-DFEF-9B95-3A47-DB5472516F46}"/>
          </ac:spMkLst>
        </pc:spChg>
        <pc:spChg chg="add mod">
          <ac:chgData name="IMADA SEIYA" userId="90d76418-d0da-4303-9a4d-2775bd3021ea" providerId="ADAL" clId="{18292CE2-FD72-4559-BAD3-BCC9B4B04083}" dt="2026-06-05T03:02:02.232" v="10272"/>
          <ac:spMkLst>
            <pc:docMk/>
            <pc:sldMk cId="2130247302" sldId="275"/>
            <ac:spMk id="40" creationId="{28352186-5496-F804-7659-480933053D62}"/>
          </ac:spMkLst>
        </pc:spChg>
        <pc:picChg chg="add mod">
          <ac:chgData name="IMADA SEIYA" userId="90d76418-d0da-4303-9a4d-2775bd3021ea" providerId="ADAL" clId="{18292CE2-FD72-4559-BAD3-BCC9B4B04083}" dt="2026-06-05T02:48:49.506" v="10224" actId="14100"/>
          <ac:picMkLst>
            <pc:docMk/>
            <pc:sldMk cId="2130247302" sldId="275"/>
            <ac:picMk id="11" creationId="{CA2908F0-22A6-26C3-9A04-5EFA8C1C4434}"/>
          </ac:picMkLst>
        </pc:picChg>
        <pc:picChg chg="add mod ord">
          <ac:chgData name="IMADA SEIYA" userId="90d76418-d0da-4303-9a4d-2775bd3021ea" providerId="ADAL" clId="{18292CE2-FD72-4559-BAD3-BCC9B4B04083}" dt="2026-06-05T02:48:32.621" v="10220" actId="167"/>
          <ac:picMkLst>
            <pc:docMk/>
            <pc:sldMk cId="2130247302" sldId="275"/>
            <ac:picMk id="32" creationId="{B188F9C2-D5A7-3263-0A8F-D8F8353B9CAE}"/>
          </ac:picMkLst>
        </pc:picChg>
        <pc:cxnChg chg="add mod">
          <ac:chgData name="IMADA SEIYA" userId="90d76418-d0da-4303-9a4d-2775bd3021ea" providerId="ADAL" clId="{18292CE2-FD72-4559-BAD3-BCC9B4B04083}" dt="2026-06-05T02:24:58.482" v="10074"/>
          <ac:cxnSpMkLst>
            <pc:docMk/>
            <pc:sldMk cId="2130247302" sldId="275"/>
            <ac:cxnSpMk id="7" creationId="{ED8E630B-581B-1057-3FD3-3A7217F6CC8C}"/>
          </ac:cxnSpMkLst>
        </pc:cxnChg>
        <pc:cxnChg chg="add mod">
          <ac:chgData name="IMADA SEIYA" userId="90d76418-d0da-4303-9a4d-2775bd3021ea" providerId="ADAL" clId="{18292CE2-FD72-4559-BAD3-BCC9B4B04083}" dt="2026-06-05T02:49:06.526" v="10230" actId="1038"/>
          <ac:cxnSpMkLst>
            <pc:docMk/>
            <pc:sldMk cId="2130247302" sldId="275"/>
            <ac:cxnSpMk id="33" creationId="{455039CD-38EB-2AEF-F1C1-59F24F913028}"/>
          </ac:cxnSpMkLst>
        </pc:cxnChg>
        <pc:cxnChg chg="add mod">
          <ac:chgData name="IMADA SEIYA" userId="90d76418-d0da-4303-9a4d-2775bd3021ea" providerId="ADAL" clId="{18292CE2-FD72-4559-BAD3-BCC9B4B04083}" dt="2026-06-05T02:49:17.390" v="10236" actId="14100"/>
          <ac:cxnSpMkLst>
            <pc:docMk/>
            <pc:sldMk cId="2130247302" sldId="275"/>
            <ac:cxnSpMk id="34" creationId="{7842E3CA-2630-526D-DE59-46C157CE1475}"/>
          </ac:cxnSpMkLst>
        </pc:cxnChg>
      </pc:sldChg>
      <pc:sldChg chg="addSp delSp modSp add mod modNotesTx">
        <pc:chgData name="IMADA SEIYA" userId="90d76418-d0da-4303-9a4d-2775bd3021ea" providerId="ADAL" clId="{18292CE2-FD72-4559-BAD3-BCC9B4B04083}" dt="2026-06-12T05:00:37.358" v="14474" actId="113"/>
        <pc:sldMkLst>
          <pc:docMk/>
          <pc:sldMk cId="3712844012" sldId="276"/>
        </pc:sldMkLst>
        <pc:spChg chg="mod">
          <ac:chgData name="IMADA SEIYA" userId="90d76418-d0da-4303-9a4d-2775bd3021ea" providerId="ADAL" clId="{18292CE2-FD72-4559-BAD3-BCC9B4B04083}" dt="2026-06-11T07:36:12.548" v="14133" actId="20577"/>
          <ac:spMkLst>
            <pc:docMk/>
            <pc:sldMk cId="3712844012" sldId="276"/>
            <ac:spMk id="2" creationId="{67B9EE19-9190-0BF9-7416-63EF73A0AE6B}"/>
          </ac:spMkLst>
        </pc:spChg>
        <pc:spChg chg="add mod">
          <ac:chgData name="IMADA SEIYA" userId="90d76418-d0da-4303-9a4d-2775bd3021ea" providerId="ADAL" clId="{18292CE2-FD72-4559-BAD3-BCC9B4B04083}" dt="2026-06-05T03:01:56.512" v="10270"/>
          <ac:spMkLst>
            <pc:docMk/>
            <pc:sldMk cId="3712844012" sldId="276"/>
            <ac:spMk id="4" creationId="{45932162-1D36-5260-932B-864D337DF11B}"/>
          </ac:spMkLst>
        </pc:spChg>
      </pc:sldChg>
      <pc:sldChg chg="addSp delSp modSp add mod modNotesTx">
        <pc:chgData name="IMADA SEIYA" userId="90d76418-d0da-4303-9a4d-2775bd3021ea" providerId="ADAL" clId="{18292CE2-FD72-4559-BAD3-BCC9B4B04083}" dt="2026-06-12T05:00:51.868" v="14477" actId="113"/>
        <pc:sldMkLst>
          <pc:docMk/>
          <pc:sldMk cId="2941490949" sldId="277"/>
        </pc:sldMkLst>
        <pc:spChg chg="mod">
          <ac:chgData name="IMADA SEIYA" userId="90d76418-d0da-4303-9a4d-2775bd3021ea" providerId="ADAL" clId="{18292CE2-FD72-4559-BAD3-BCC9B4B04083}" dt="2026-06-11T07:36:25.570" v="14138" actId="20577"/>
          <ac:spMkLst>
            <pc:docMk/>
            <pc:sldMk cId="2941490949" sldId="277"/>
            <ac:spMk id="2" creationId="{A64A5892-CFFA-8455-E64A-563D85A0FA47}"/>
          </ac:spMkLst>
        </pc:spChg>
        <pc:spChg chg="add mod">
          <ac:chgData name="IMADA SEIYA" userId="90d76418-d0da-4303-9a4d-2775bd3021ea" providerId="ADAL" clId="{18292CE2-FD72-4559-BAD3-BCC9B4B04083}" dt="2026-06-12T02:30:19.058" v="14241" actId="20577"/>
          <ac:spMkLst>
            <pc:docMk/>
            <pc:sldMk cId="2941490949" sldId="277"/>
            <ac:spMk id="31" creationId="{CB2D5530-4E4E-25FC-17CA-8D79D42B3C01}"/>
          </ac:spMkLst>
        </pc:spChg>
        <pc:spChg chg="add mod">
          <ac:chgData name="IMADA SEIYA" userId="90d76418-d0da-4303-9a4d-2775bd3021ea" providerId="ADAL" clId="{18292CE2-FD72-4559-BAD3-BCC9B4B04083}" dt="2026-06-05T03:10:55.595" v="10546" actId="58"/>
          <ac:spMkLst>
            <pc:docMk/>
            <pc:sldMk cId="2941490949" sldId="277"/>
            <ac:spMk id="32" creationId="{074455D3-1210-9137-8192-A186213C3DA7}"/>
          </ac:spMkLst>
        </pc:spChg>
        <pc:picChg chg="add mod">
          <ac:chgData name="IMADA SEIYA" userId="90d76418-d0da-4303-9a4d-2775bd3021ea" providerId="ADAL" clId="{18292CE2-FD72-4559-BAD3-BCC9B4B04083}" dt="2026-06-05T02:44:18.677" v="10138" actId="1035"/>
          <ac:picMkLst>
            <pc:docMk/>
            <pc:sldMk cId="2941490949" sldId="277"/>
            <ac:picMk id="29" creationId="{2D90DFC2-F5B2-2D69-9F43-C1F35A5955CD}"/>
          </ac:picMkLst>
        </pc:picChg>
      </pc:sldChg>
      <pc:sldChg chg="addSp delSp modSp add mod modNotesTx">
        <pc:chgData name="IMADA SEIYA" userId="90d76418-d0da-4303-9a4d-2775bd3021ea" providerId="ADAL" clId="{18292CE2-FD72-4559-BAD3-BCC9B4B04083}" dt="2026-06-05T03:33:16.190" v="10835" actId="20577"/>
        <pc:sldMkLst>
          <pc:docMk/>
          <pc:sldMk cId="1486330379" sldId="278"/>
        </pc:sldMkLst>
        <pc:spChg chg="mod">
          <ac:chgData name="IMADA SEIYA" userId="90d76418-d0da-4303-9a4d-2775bd3021ea" providerId="ADAL" clId="{18292CE2-FD72-4559-BAD3-BCC9B4B04083}" dt="2026-06-05T03:33:16.190" v="10835" actId="20577"/>
          <ac:spMkLst>
            <pc:docMk/>
            <pc:sldMk cId="1486330379" sldId="278"/>
            <ac:spMk id="2" creationId="{4E2C5FE5-1F4B-3D3A-BBA4-89389DF5E697}"/>
          </ac:spMkLst>
        </pc:spChg>
        <pc:spChg chg="add mod ord">
          <ac:chgData name="IMADA SEIYA" userId="90d76418-d0da-4303-9a4d-2775bd3021ea" providerId="ADAL" clId="{18292CE2-FD72-4559-BAD3-BCC9B4B04083}" dt="2026-06-05T03:12:58.723" v="10587" actId="1076"/>
          <ac:spMkLst>
            <pc:docMk/>
            <pc:sldMk cId="1486330379" sldId="278"/>
            <ac:spMk id="4" creationId="{51166F8D-AEB0-B28D-0DD9-CBB89D3F9F81}"/>
          </ac:spMkLst>
        </pc:spChg>
        <pc:spChg chg="add mod ord">
          <ac:chgData name="IMADA SEIYA" userId="90d76418-d0da-4303-9a4d-2775bd3021ea" providerId="ADAL" clId="{18292CE2-FD72-4559-BAD3-BCC9B4B04083}" dt="2026-06-05T03:02:44.613" v="10285" actId="1076"/>
          <ac:spMkLst>
            <pc:docMk/>
            <pc:sldMk cId="1486330379" sldId="278"/>
            <ac:spMk id="9" creationId="{BA492236-0CA6-0E9D-0D63-542B7A7C6BC1}"/>
          </ac:spMkLst>
        </pc:spChg>
        <pc:picChg chg="add mod">
          <ac:chgData name="IMADA SEIYA" userId="90d76418-d0da-4303-9a4d-2775bd3021ea" providerId="ADAL" clId="{18292CE2-FD72-4559-BAD3-BCC9B4B04083}" dt="2026-06-05T03:02:56.612" v="10290" actId="14100"/>
          <ac:picMkLst>
            <pc:docMk/>
            <pc:sldMk cId="1486330379" sldId="278"/>
            <ac:picMk id="6" creationId="{B6C9A349-EF82-B26B-000F-35C66BF85040}"/>
          </ac:picMkLst>
        </pc:picChg>
        <pc:cxnChg chg="ord">
          <ac:chgData name="IMADA SEIYA" userId="90d76418-d0da-4303-9a4d-2775bd3021ea" providerId="ADAL" clId="{18292CE2-FD72-4559-BAD3-BCC9B4B04083}" dt="2026-06-05T03:02:41.624" v="10283" actId="167"/>
          <ac:cxnSpMkLst>
            <pc:docMk/>
            <pc:sldMk cId="1486330379" sldId="278"/>
            <ac:cxnSpMk id="7" creationId="{CDC5940F-6992-E565-61B5-B091D17E72B6}"/>
          </ac:cxnSpMkLst>
        </pc:cxnChg>
      </pc:sldChg>
      <pc:sldChg chg="addSp delSp modSp add mod modNotesTx">
        <pc:chgData name="IMADA SEIYA" userId="90d76418-d0da-4303-9a4d-2775bd3021ea" providerId="ADAL" clId="{18292CE2-FD72-4559-BAD3-BCC9B4B04083}" dt="2026-06-16T09:49:07.452" v="15490" actId="20577"/>
        <pc:sldMkLst>
          <pc:docMk/>
          <pc:sldMk cId="1926676877" sldId="279"/>
        </pc:sldMkLst>
        <pc:spChg chg="mod">
          <ac:chgData name="IMADA SEIYA" userId="90d76418-d0da-4303-9a4d-2775bd3021ea" providerId="ADAL" clId="{18292CE2-FD72-4559-BAD3-BCC9B4B04083}" dt="2026-06-05T03:33:19.479" v="10836" actId="20577"/>
          <ac:spMkLst>
            <pc:docMk/>
            <pc:sldMk cId="1926676877" sldId="279"/>
            <ac:spMk id="2" creationId="{C851C4E3-3725-D7B5-A95D-88778EC43332}"/>
          </ac:spMkLst>
        </pc:spChg>
        <pc:spChg chg="mod">
          <ac:chgData name="IMADA SEIYA" userId="90d76418-d0da-4303-9a4d-2775bd3021ea" providerId="ADAL" clId="{18292CE2-FD72-4559-BAD3-BCC9B4B04083}" dt="2026-06-05T03:13:36.022" v="10609" actId="20577"/>
          <ac:spMkLst>
            <pc:docMk/>
            <pc:sldMk cId="1926676877" sldId="279"/>
            <ac:spMk id="3" creationId="{D0BEC2ED-FC9E-02D7-03E2-C6A8E2892976}"/>
          </ac:spMkLst>
        </pc:spChg>
        <pc:spChg chg="add mod">
          <ac:chgData name="IMADA SEIYA" userId="90d76418-d0da-4303-9a4d-2775bd3021ea" providerId="ADAL" clId="{18292CE2-FD72-4559-BAD3-BCC9B4B04083}" dt="2026-06-16T09:49:07.452" v="15490" actId="20577"/>
          <ac:spMkLst>
            <pc:docMk/>
            <pc:sldMk cId="1926676877" sldId="279"/>
            <ac:spMk id="8" creationId="{4AE26504-E4D9-758F-18AC-324E1F0A282C}"/>
          </ac:spMkLst>
        </pc:spChg>
      </pc:sldChg>
      <pc:sldChg chg="modSp add mod">
        <pc:chgData name="IMADA SEIYA" userId="90d76418-d0da-4303-9a4d-2775bd3021ea" providerId="ADAL" clId="{18292CE2-FD72-4559-BAD3-BCC9B4B04083}" dt="2026-06-12T08:12:39.005" v="14587" actId="14100"/>
        <pc:sldMkLst>
          <pc:docMk/>
          <pc:sldMk cId="3805214584" sldId="281"/>
        </pc:sldMkLst>
        <pc:spChg chg="mod">
          <ac:chgData name="IMADA SEIYA" userId="90d76418-d0da-4303-9a4d-2775bd3021ea" providerId="ADAL" clId="{18292CE2-FD72-4559-BAD3-BCC9B4B04083}" dt="2026-06-12T05:31:33.180" v="14531"/>
          <ac:spMkLst>
            <pc:docMk/>
            <pc:sldMk cId="3805214584" sldId="281"/>
            <ac:spMk id="57" creationId="{4FB4E210-A07E-2B24-3462-D1ED517E2660}"/>
          </ac:spMkLst>
        </pc:spChg>
        <pc:spChg chg="mod">
          <ac:chgData name="IMADA SEIYA" userId="90d76418-d0da-4303-9a4d-2775bd3021ea" providerId="ADAL" clId="{18292CE2-FD72-4559-BAD3-BCC9B4B04083}" dt="2026-06-12T08:10:56.585" v="14552" actId="1076"/>
          <ac:spMkLst>
            <pc:docMk/>
            <pc:sldMk cId="3805214584" sldId="281"/>
            <ac:spMk id="60" creationId="{48F6610B-A699-8DD4-A5B0-F8861AA8D662}"/>
          </ac:spMkLst>
        </pc:spChg>
        <pc:spChg chg="mod">
          <ac:chgData name="IMADA SEIYA" userId="90d76418-d0da-4303-9a4d-2775bd3021ea" providerId="ADAL" clId="{18292CE2-FD72-4559-BAD3-BCC9B4B04083}" dt="2026-06-12T08:12:39.005" v="14587" actId="14100"/>
          <ac:spMkLst>
            <pc:docMk/>
            <pc:sldMk cId="3805214584" sldId="281"/>
            <ac:spMk id="63" creationId="{29B2D777-D551-D1A6-C923-1134B150A99A}"/>
          </ac:spMkLst>
        </pc:spChg>
        <pc:spChg chg="mod">
          <ac:chgData name="IMADA SEIYA" userId="90d76418-d0da-4303-9a4d-2775bd3021ea" providerId="ADAL" clId="{18292CE2-FD72-4559-BAD3-BCC9B4B04083}" dt="2026-06-12T08:12:16.739" v="14565" actId="1076"/>
          <ac:spMkLst>
            <pc:docMk/>
            <pc:sldMk cId="3805214584" sldId="281"/>
            <ac:spMk id="65" creationId="{539423DA-3AF6-FC9A-0BD0-1A2A18226056}"/>
          </ac:spMkLst>
        </pc:spChg>
      </pc:sldChg>
      <pc:sldChg chg="addSp delSp modSp add mod">
        <pc:chgData name="IMADA SEIYA" userId="90d76418-d0da-4303-9a4d-2775bd3021ea" providerId="ADAL" clId="{18292CE2-FD72-4559-BAD3-BCC9B4B04083}" dt="2026-06-12T08:18:37.416" v="14722" actId="1076"/>
        <pc:sldMkLst>
          <pc:docMk/>
          <pc:sldMk cId="931598906" sldId="282"/>
        </pc:sldMkLst>
        <pc:spChg chg="add mod">
          <ac:chgData name="IMADA SEIYA" userId="90d76418-d0da-4303-9a4d-2775bd3021ea" providerId="ADAL" clId="{18292CE2-FD72-4559-BAD3-BCC9B4B04083}" dt="2026-06-12T08:18:28.030" v="14719" actId="1076"/>
          <ac:spMkLst>
            <pc:docMk/>
            <pc:sldMk cId="931598906" sldId="282"/>
            <ac:spMk id="2" creationId="{2FE54BCA-FD19-4C8A-2BDE-AC80266D918E}"/>
          </ac:spMkLst>
        </pc:spChg>
        <pc:spChg chg="mod">
          <ac:chgData name="IMADA SEIYA" userId="90d76418-d0da-4303-9a4d-2775bd3021ea" providerId="ADAL" clId="{18292CE2-FD72-4559-BAD3-BCC9B4B04083}" dt="2026-06-12T08:18:37.416" v="14722" actId="1076"/>
          <ac:spMkLst>
            <pc:docMk/>
            <pc:sldMk cId="931598906" sldId="282"/>
            <ac:spMk id="3" creationId="{D365A172-A909-84C1-4CDC-ECC46A299BD3}"/>
          </ac:spMkLst>
        </pc:spChg>
        <pc:spChg chg="add del mod">
          <ac:chgData name="IMADA SEIYA" userId="90d76418-d0da-4303-9a4d-2775bd3021ea" providerId="ADAL" clId="{18292CE2-FD72-4559-BAD3-BCC9B4B04083}" dt="2026-06-12T08:18:37.416" v="14722" actId="1076"/>
          <ac:spMkLst>
            <pc:docMk/>
            <pc:sldMk cId="931598906" sldId="282"/>
            <ac:spMk id="5" creationId="{CF0D9E53-CB22-89B7-8CEA-7A0D1B35505F}"/>
          </ac:spMkLst>
        </pc:spChg>
        <pc:spChg chg="add del mod">
          <ac:chgData name="IMADA SEIYA" userId="90d76418-d0da-4303-9a4d-2775bd3021ea" providerId="ADAL" clId="{18292CE2-FD72-4559-BAD3-BCC9B4B04083}" dt="2026-06-12T08:18:37.416" v="14722" actId="1076"/>
          <ac:spMkLst>
            <pc:docMk/>
            <pc:sldMk cId="931598906" sldId="282"/>
            <ac:spMk id="6" creationId="{0E6FFFCF-8E23-D4E1-05FA-43A07F4DD673}"/>
          </ac:spMkLst>
        </pc:spChg>
        <pc:spChg chg="add del mod">
          <ac:chgData name="IMADA SEIYA" userId="90d76418-d0da-4303-9a4d-2775bd3021ea" providerId="ADAL" clId="{18292CE2-FD72-4559-BAD3-BCC9B4B04083}" dt="2026-06-12T08:18:37.416" v="14722" actId="1076"/>
          <ac:spMkLst>
            <pc:docMk/>
            <pc:sldMk cId="931598906" sldId="282"/>
            <ac:spMk id="7" creationId="{54397F37-968D-6C59-847B-DFB5EEE41A2B}"/>
          </ac:spMkLst>
        </pc:spChg>
        <pc:spChg chg="add del mod">
          <ac:chgData name="IMADA SEIYA" userId="90d76418-d0da-4303-9a4d-2775bd3021ea" providerId="ADAL" clId="{18292CE2-FD72-4559-BAD3-BCC9B4B04083}" dt="2026-06-12T08:18:37.416" v="14722" actId="1076"/>
          <ac:spMkLst>
            <pc:docMk/>
            <pc:sldMk cId="931598906" sldId="282"/>
            <ac:spMk id="8" creationId="{C7B369BD-081B-692F-8FDB-F338A20347AB}"/>
          </ac:spMkLst>
        </pc:spChg>
        <pc:spChg chg="add mod">
          <ac:chgData name="IMADA SEIYA" userId="90d76418-d0da-4303-9a4d-2775bd3021ea" providerId="ADAL" clId="{18292CE2-FD72-4559-BAD3-BCC9B4B04083}" dt="2026-06-12T08:18:35.007" v="14721" actId="1076"/>
          <ac:spMkLst>
            <pc:docMk/>
            <pc:sldMk cId="931598906" sldId="282"/>
            <ac:spMk id="9" creationId="{4C647B78-0A0E-8A5C-5D5E-31044EABD7ED}"/>
          </ac:spMkLst>
        </pc:spChg>
        <pc:spChg chg="add del mod">
          <ac:chgData name="IMADA SEIYA" userId="90d76418-d0da-4303-9a4d-2775bd3021ea" providerId="ADAL" clId="{18292CE2-FD72-4559-BAD3-BCC9B4B04083}" dt="2026-06-12T08:18:37.416" v="14722" actId="1076"/>
          <ac:spMkLst>
            <pc:docMk/>
            <pc:sldMk cId="931598906" sldId="282"/>
            <ac:spMk id="12" creationId="{5F7E7EBF-7B9B-BDD4-D9CD-240E9491F78E}"/>
          </ac:spMkLst>
        </pc:spChg>
      </pc:sldChg>
      <pc:sldChg chg="delSp modSp add mod">
        <pc:chgData name="IMADA SEIYA" userId="90d76418-d0da-4303-9a4d-2775bd3021ea" providerId="ADAL" clId="{18292CE2-FD72-4559-BAD3-BCC9B4B04083}" dt="2026-06-12T08:17:08.100" v="14679" actId="478"/>
        <pc:sldMkLst>
          <pc:docMk/>
          <pc:sldMk cId="2922841081" sldId="283"/>
        </pc:sldMkLst>
        <pc:spChg chg="mod">
          <ac:chgData name="IMADA SEIYA" userId="90d76418-d0da-4303-9a4d-2775bd3021ea" providerId="ADAL" clId="{18292CE2-FD72-4559-BAD3-BCC9B4B04083}" dt="2026-06-12T08:17:03.882" v="14678" actId="20577"/>
          <ac:spMkLst>
            <pc:docMk/>
            <pc:sldMk cId="2922841081" sldId="283"/>
            <ac:spMk id="57" creationId="{4FB4E210-A07E-2B24-3462-D1ED517E2660}"/>
          </ac:spMkLst>
        </pc:spChg>
      </pc:sldChg>
      <pc:sldChg chg="addSp delSp modSp add del mod setBg delDesignElem modNotesTx">
        <pc:chgData name="IMADA SEIYA" userId="90d76418-d0da-4303-9a4d-2775bd3021ea" providerId="ADAL" clId="{18292CE2-FD72-4559-BAD3-BCC9B4B04083}" dt="2026-06-12T08:47:08.747" v="15396" actId="20577"/>
        <pc:sldMkLst>
          <pc:docMk/>
          <pc:sldMk cId="3382260707" sldId="471"/>
        </pc:sldMkLst>
        <pc:spChg chg="mod">
          <ac:chgData name="IMADA SEIYA" userId="90d76418-d0da-4303-9a4d-2775bd3021ea" providerId="ADAL" clId="{18292CE2-FD72-4559-BAD3-BCC9B4B04083}" dt="2026-06-05T03:31:22.440" v="10796" actId="20577"/>
          <ac:spMkLst>
            <pc:docMk/>
            <pc:sldMk cId="3382260707" sldId="471"/>
            <ac:spMk id="2" creationId="{F9C98FA1-6237-1672-25A9-3D9681003B4D}"/>
          </ac:spMkLst>
        </pc:spChg>
        <pc:spChg chg="add del">
          <ac:chgData name="IMADA SEIYA" userId="90d76418-d0da-4303-9a4d-2775bd3021ea" providerId="ADAL" clId="{18292CE2-FD72-4559-BAD3-BCC9B4B04083}" dt="2026-06-05T03:29:58.180" v="10738"/>
          <ac:spMkLst>
            <pc:docMk/>
            <pc:sldMk cId="3382260707" sldId="471"/>
            <ac:spMk id="14" creationId="{37C89E4B-3C9F-44B9-8B86-D9E3D112D8EC}"/>
          </ac:spMkLst>
        </pc:spChg>
        <pc:cxnChg chg="add del">
          <ac:chgData name="IMADA SEIYA" userId="90d76418-d0da-4303-9a4d-2775bd3021ea" providerId="ADAL" clId="{18292CE2-FD72-4559-BAD3-BCC9B4B04083}" dt="2026-06-05T03:29:58.180" v="10738"/>
          <ac:cxnSpMkLst>
            <pc:docMk/>
            <pc:sldMk cId="3382260707" sldId="471"/>
            <ac:cxnSpMk id="10" creationId="{AA2EAA10-076F-46BD-8F0F-B9A2FB77A85C}"/>
          </ac:cxnSpMkLst>
        </pc:cxnChg>
        <pc:cxnChg chg="add del">
          <ac:chgData name="IMADA SEIYA" userId="90d76418-d0da-4303-9a4d-2775bd3021ea" providerId="ADAL" clId="{18292CE2-FD72-4559-BAD3-BCC9B4B04083}" dt="2026-06-05T03:29:58.180" v="10738"/>
          <ac:cxnSpMkLst>
            <pc:docMk/>
            <pc:sldMk cId="3382260707" sldId="471"/>
            <ac:cxnSpMk id="12" creationId="{D891E407-403B-4764-86C9-33A56D3BCAA3}"/>
          </ac:cxnSpMkLst>
        </pc:cxnChg>
      </pc:sldChg>
      <pc:sldChg chg="addSp delSp modSp new mod modClrScheme modShow chgLayout modNotesTx">
        <pc:chgData name="IMADA SEIYA" userId="90d76418-d0da-4303-9a4d-2775bd3021ea" providerId="ADAL" clId="{18292CE2-FD72-4559-BAD3-BCC9B4B04083}" dt="2026-06-12T08:40:33.978" v="15385" actId="20577"/>
        <pc:sldMkLst>
          <pc:docMk/>
          <pc:sldMk cId="2765805165" sldId="472"/>
        </pc:sldMkLst>
        <pc:spChg chg="add mod">
          <ac:chgData name="IMADA SEIYA" userId="90d76418-d0da-4303-9a4d-2775bd3021ea" providerId="ADAL" clId="{18292CE2-FD72-4559-BAD3-BCC9B4B04083}" dt="2026-06-12T08:27:15.268" v="14793" actId="20577"/>
          <ac:spMkLst>
            <pc:docMk/>
            <pc:sldMk cId="2765805165" sldId="472"/>
            <ac:spMk id="6" creationId="{D7BF6AE0-19CF-31C6-70FD-88EB6854FD41}"/>
          </ac:spMkLst>
        </pc:spChg>
        <pc:spChg chg="add mod">
          <ac:chgData name="IMADA SEIYA" userId="90d76418-d0da-4303-9a4d-2775bd3021ea" providerId="ADAL" clId="{18292CE2-FD72-4559-BAD3-BCC9B4B04083}" dt="2026-06-12T08:31:16.097" v="14821" actId="571"/>
          <ac:spMkLst>
            <pc:docMk/>
            <pc:sldMk cId="2765805165" sldId="472"/>
            <ac:spMk id="10" creationId="{186C907D-33E3-2D39-596D-C6351DC91219}"/>
          </ac:spMkLst>
        </pc:spChg>
        <pc:spChg chg="add mod">
          <ac:chgData name="IMADA SEIYA" userId="90d76418-d0da-4303-9a4d-2775bd3021ea" providerId="ADAL" clId="{18292CE2-FD72-4559-BAD3-BCC9B4B04083}" dt="2026-06-08T09:52:40.277" v="12188"/>
          <ac:spMkLst>
            <pc:docMk/>
            <pc:sldMk cId="2765805165" sldId="472"/>
            <ac:spMk id="62" creationId="{1B5533F1-FD1F-ADAF-9B9A-2E37350CAA0D}"/>
          </ac:spMkLst>
        </pc:spChg>
        <pc:spChg chg="add mod">
          <ac:chgData name="IMADA SEIYA" userId="90d76418-d0da-4303-9a4d-2775bd3021ea" providerId="ADAL" clId="{18292CE2-FD72-4559-BAD3-BCC9B4B04083}" dt="2026-06-12T08:22:34.990" v="14778" actId="1076"/>
          <ac:spMkLst>
            <pc:docMk/>
            <pc:sldMk cId="2765805165" sldId="472"/>
            <ac:spMk id="66" creationId="{178E9141-9335-E4F3-55C3-25A44C752049}"/>
          </ac:spMkLst>
        </pc:spChg>
        <pc:spChg chg="add mod">
          <ac:chgData name="IMADA SEIYA" userId="90d76418-d0da-4303-9a4d-2775bd3021ea" providerId="ADAL" clId="{18292CE2-FD72-4559-BAD3-BCC9B4B04083}" dt="2026-06-12T08:22:34.990" v="14778" actId="1076"/>
          <ac:spMkLst>
            <pc:docMk/>
            <pc:sldMk cId="2765805165" sldId="472"/>
            <ac:spMk id="67" creationId="{859B250C-365E-72BC-D9AC-8C01F3E32C9C}"/>
          </ac:spMkLst>
        </pc:spChg>
        <pc:spChg chg="add mod">
          <ac:chgData name="IMADA SEIYA" userId="90d76418-d0da-4303-9a4d-2775bd3021ea" providerId="ADAL" clId="{18292CE2-FD72-4559-BAD3-BCC9B4B04083}" dt="2026-06-12T08:22:34.990" v="14778" actId="1076"/>
          <ac:spMkLst>
            <pc:docMk/>
            <pc:sldMk cId="2765805165" sldId="472"/>
            <ac:spMk id="73" creationId="{59ACBAC2-77F4-2549-4976-9FA523955A31}"/>
          </ac:spMkLst>
        </pc:spChg>
        <pc:spChg chg="add mod">
          <ac:chgData name="IMADA SEIYA" userId="90d76418-d0da-4303-9a4d-2775bd3021ea" providerId="ADAL" clId="{18292CE2-FD72-4559-BAD3-BCC9B4B04083}" dt="2026-06-12T08:22:40.864" v="14779" actId="1076"/>
          <ac:spMkLst>
            <pc:docMk/>
            <pc:sldMk cId="2765805165" sldId="472"/>
            <ac:spMk id="74" creationId="{4546259E-584F-2DF8-555A-92AFD59F3E83}"/>
          </ac:spMkLst>
        </pc:spChg>
        <pc:graphicFrameChg chg="add mod modGraphic">
          <ac:chgData name="IMADA SEIYA" userId="90d76418-d0da-4303-9a4d-2775bd3021ea" providerId="ADAL" clId="{18292CE2-FD72-4559-BAD3-BCC9B4B04083}" dt="2026-06-12T08:31:06.863" v="14819" actId="207"/>
          <ac:graphicFrameMkLst>
            <pc:docMk/>
            <pc:sldMk cId="2765805165" sldId="472"/>
            <ac:graphicFrameMk id="7" creationId="{706285FA-4F07-2C10-A3AD-88BCEC62F08C}"/>
          </ac:graphicFrameMkLst>
        </pc:graphicFrameChg>
        <pc:graphicFrameChg chg="add mod modGraphic">
          <ac:chgData name="IMADA SEIYA" userId="90d76418-d0da-4303-9a4d-2775bd3021ea" providerId="ADAL" clId="{18292CE2-FD72-4559-BAD3-BCC9B4B04083}" dt="2026-06-12T08:22:34.990" v="14778" actId="1076"/>
          <ac:graphicFrameMkLst>
            <pc:docMk/>
            <pc:sldMk cId="2765805165" sldId="472"/>
            <ac:graphicFrameMk id="65" creationId="{1DD5838A-0076-48DB-7000-E6C05E9463B9}"/>
          </ac:graphicFrameMkLst>
        </pc:graphicFrameChg>
        <pc:graphicFrameChg chg="add mod modGraphic">
          <ac:chgData name="IMADA SEIYA" userId="90d76418-d0da-4303-9a4d-2775bd3021ea" providerId="ADAL" clId="{18292CE2-FD72-4559-BAD3-BCC9B4B04083}" dt="2026-06-12T08:30:58.246" v="14817" actId="207"/>
          <ac:graphicFrameMkLst>
            <pc:docMk/>
            <pc:sldMk cId="2765805165" sldId="472"/>
            <ac:graphicFrameMk id="72" creationId="{EDEAC963-DF94-9288-F657-56C6B771C1A0}"/>
          </ac:graphicFrameMkLst>
        </pc:graphicFrameChg>
        <pc:cxnChg chg="add mod">
          <ac:chgData name="IMADA SEIYA" userId="90d76418-d0da-4303-9a4d-2775bd3021ea" providerId="ADAL" clId="{18292CE2-FD72-4559-BAD3-BCC9B4B04083}" dt="2026-06-12T08:31:16.097" v="14821" actId="571"/>
          <ac:cxnSpMkLst>
            <pc:docMk/>
            <pc:sldMk cId="2765805165" sldId="472"/>
            <ac:cxnSpMk id="11" creationId="{E7BE0556-5E0E-AC2A-BB38-9D50EDEDCDBC}"/>
          </ac:cxnSpMkLst>
        </pc:cxnChg>
        <pc:cxnChg chg="add mod">
          <ac:chgData name="IMADA SEIYA" userId="90d76418-d0da-4303-9a4d-2775bd3021ea" providerId="ADAL" clId="{18292CE2-FD72-4559-BAD3-BCC9B4B04083}" dt="2026-06-12T08:22:34.990" v="14778" actId="1076"/>
          <ac:cxnSpMkLst>
            <pc:docMk/>
            <pc:sldMk cId="2765805165" sldId="472"/>
            <ac:cxnSpMk id="68" creationId="{6DD2D8AB-89E6-850F-2E10-E41B2D6E552E}"/>
          </ac:cxnSpMkLst>
        </pc:cxnChg>
        <pc:cxnChg chg="add mod">
          <ac:chgData name="IMADA SEIYA" userId="90d76418-d0da-4303-9a4d-2775bd3021ea" providerId="ADAL" clId="{18292CE2-FD72-4559-BAD3-BCC9B4B04083}" dt="2026-06-12T08:22:49.048" v="14781" actId="14100"/>
          <ac:cxnSpMkLst>
            <pc:docMk/>
            <pc:sldMk cId="2765805165" sldId="472"/>
            <ac:cxnSpMk id="75" creationId="{7101C019-39D9-C24E-D8FF-8C285A1CBDC0}"/>
          </ac:cxnSpMkLst>
        </pc:cxnChg>
      </pc:sldChg>
      <pc:sldChg chg="addSp delSp modSp add mod ord modClrScheme modShow chgLayout modNotesTx">
        <pc:chgData name="IMADA SEIYA" userId="90d76418-d0da-4303-9a4d-2775bd3021ea" providerId="ADAL" clId="{18292CE2-FD72-4559-BAD3-BCC9B4B04083}" dt="2026-06-12T08:32:37.474" v="14827" actId="20577"/>
        <pc:sldMkLst>
          <pc:docMk/>
          <pc:sldMk cId="70106108" sldId="473"/>
        </pc:sldMkLst>
        <pc:spChg chg="mod">
          <ac:chgData name="IMADA SEIYA" userId="90d76418-d0da-4303-9a4d-2775bd3021ea" providerId="ADAL" clId="{18292CE2-FD72-4559-BAD3-BCC9B4B04083}" dt="2026-06-12T08:22:24.266" v="14777" actId="1076"/>
          <ac:spMkLst>
            <pc:docMk/>
            <pc:sldMk cId="70106108" sldId="473"/>
            <ac:spMk id="4" creationId="{F782F67B-37F1-1FF7-F60A-A8AF10316D33}"/>
          </ac:spMkLst>
        </pc:spChg>
        <pc:spChg chg="mod">
          <ac:chgData name="IMADA SEIYA" userId="90d76418-d0da-4303-9a4d-2775bd3021ea" providerId="ADAL" clId="{18292CE2-FD72-4559-BAD3-BCC9B4B04083}" dt="2026-06-12T08:22:24.266" v="14777" actId="1076"/>
          <ac:spMkLst>
            <pc:docMk/>
            <pc:sldMk cId="70106108" sldId="473"/>
            <ac:spMk id="5" creationId="{9B2D2719-15C9-F3EC-F376-87719766D7C1}"/>
          </ac:spMkLst>
        </pc:spChg>
        <pc:spChg chg="mod">
          <ac:chgData name="IMADA SEIYA" userId="90d76418-d0da-4303-9a4d-2775bd3021ea" providerId="ADAL" clId="{18292CE2-FD72-4559-BAD3-BCC9B4B04083}" dt="2026-06-12T08:20:31.750" v="14750" actId="1076"/>
          <ac:spMkLst>
            <pc:docMk/>
            <pc:sldMk cId="70106108" sldId="473"/>
            <ac:spMk id="6" creationId="{F7621C08-5722-E14A-CB7C-CE042AF6FC5C}"/>
          </ac:spMkLst>
        </pc:spChg>
        <pc:spChg chg="mod">
          <ac:chgData name="IMADA SEIYA" userId="90d76418-d0da-4303-9a4d-2775bd3021ea" providerId="ADAL" clId="{18292CE2-FD72-4559-BAD3-BCC9B4B04083}" dt="2026-06-12T08:22:24.266" v="14777" actId="1076"/>
          <ac:spMkLst>
            <pc:docMk/>
            <pc:sldMk cId="70106108" sldId="473"/>
            <ac:spMk id="7" creationId="{53D78DE2-7775-F834-DED1-5DE5302D5B72}"/>
          </ac:spMkLst>
        </pc:spChg>
        <pc:spChg chg="mod">
          <ac:chgData name="IMADA SEIYA" userId="90d76418-d0da-4303-9a4d-2775bd3021ea" providerId="ADAL" clId="{18292CE2-FD72-4559-BAD3-BCC9B4B04083}" dt="2026-06-12T08:22:24.266" v="14777" actId="1076"/>
          <ac:spMkLst>
            <pc:docMk/>
            <pc:sldMk cId="70106108" sldId="473"/>
            <ac:spMk id="9" creationId="{89C56950-BD2E-781B-AC99-2A3B1FC27B38}"/>
          </ac:spMkLst>
        </pc:spChg>
        <pc:spChg chg="mod">
          <ac:chgData name="IMADA SEIYA" userId="90d76418-d0da-4303-9a4d-2775bd3021ea" providerId="ADAL" clId="{18292CE2-FD72-4559-BAD3-BCC9B4B04083}" dt="2026-06-12T08:22:24.266" v="14777" actId="1076"/>
          <ac:spMkLst>
            <pc:docMk/>
            <pc:sldMk cId="70106108" sldId="473"/>
            <ac:spMk id="10" creationId="{6F70666C-4E64-3151-120D-A0704CC50D3D}"/>
          </ac:spMkLst>
        </pc:spChg>
        <pc:spChg chg="mod">
          <ac:chgData name="IMADA SEIYA" userId="90d76418-d0da-4303-9a4d-2775bd3021ea" providerId="ADAL" clId="{18292CE2-FD72-4559-BAD3-BCC9B4B04083}" dt="2026-06-12T08:22:24.266" v="14777" actId="1076"/>
          <ac:spMkLst>
            <pc:docMk/>
            <pc:sldMk cId="70106108" sldId="473"/>
            <ac:spMk id="11" creationId="{3F39942E-84A1-4D87-927B-01BBA3196928}"/>
          </ac:spMkLst>
        </pc:spChg>
        <pc:spChg chg="mod">
          <ac:chgData name="IMADA SEIYA" userId="90d76418-d0da-4303-9a4d-2775bd3021ea" providerId="ADAL" clId="{18292CE2-FD72-4559-BAD3-BCC9B4B04083}" dt="2026-06-12T08:22:24.266" v="14777" actId="1076"/>
          <ac:spMkLst>
            <pc:docMk/>
            <pc:sldMk cId="70106108" sldId="473"/>
            <ac:spMk id="12" creationId="{74E3E42C-52E6-A4DE-A2CE-ECEBC6111F22}"/>
          </ac:spMkLst>
        </pc:spChg>
        <pc:spChg chg="add mod">
          <ac:chgData name="IMADA SEIYA" userId="90d76418-d0da-4303-9a4d-2775bd3021ea" providerId="ADAL" clId="{18292CE2-FD72-4559-BAD3-BCC9B4B04083}" dt="2026-06-12T08:22:24.266" v="14777" actId="1076"/>
          <ac:spMkLst>
            <pc:docMk/>
            <pc:sldMk cId="70106108" sldId="473"/>
            <ac:spMk id="14" creationId="{92CB8FA9-A669-7FDC-4728-6D8DC2FA6E52}"/>
          </ac:spMkLst>
        </pc:spChg>
        <pc:spChg chg="add mod">
          <ac:chgData name="IMADA SEIYA" userId="90d76418-d0da-4303-9a4d-2775bd3021ea" providerId="ADAL" clId="{18292CE2-FD72-4559-BAD3-BCC9B4B04083}" dt="2026-06-12T08:20:24.357" v="14749" actId="1076"/>
          <ac:spMkLst>
            <pc:docMk/>
            <pc:sldMk cId="70106108" sldId="473"/>
            <ac:spMk id="15" creationId="{24A06FAE-994A-A7B5-3276-B330DA2E2557}"/>
          </ac:spMkLst>
        </pc:spChg>
        <pc:spChg chg="add mod">
          <ac:chgData name="IMADA SEIYA" userId="90d76418-d0da-4303-9a4d-2775bd3021ea" providerId="ADAL" clId="{18292CE2-FD72-4559-BAD3-BCC9B4B04083}" dt="2026-06-12T08:22:24.266" v="14777" actId="1076"/>
          <ac:spMkLst>
            <pc:docMk/>
            <pc:sldMk cId="70106108" sldId="473"/>
            <ac:spMk id="35" creationId="{639D18A1-F748-C5FB-59B7-E2B3949A7014}"/>
          </ac:spMkLst>
        </pc:spChg>
        <pc:spChg chg="add mod">
          <ac:chgData name="IMADA SEIYA" userId="90d76418-d0da-4303-9a4d-2775bd3021ea" providerId="ADAL" clId="{18292CE2-FD72-4559-BAD3-BCC9B4B04083}" dt="2026-06-12T08:22:05.027" v="14761" actId="1076"/>
          <ac:spMkLst>
            <pc:docMk/>
            <pc:sldMk cId="70106108" sldId="473"/>
            <ac:spMk id="36" creationId="{BA6B467F-764E-5BAD-D75E-9E9C5B105713}"/>
          </ac:spMkLst>
        </pc:spChg>
        <pc:spChg chg="add mod">
          <ac:chgData name="IMADA SEIYA" userId="90d76418-d0da-4303-9a4d-2775bd3021ea" providerId="ADAL" clId="{18292CE2-FD72-4559-BAD3-BCC9B4B04083}" dt="2026-06-12T08:22:05.027" v="14761" actId="1076"/>
          <ac:spMkLst>
            <pc:docMk/>
            <pc:sldMk cId="70106108" sldId="473"/>
            <ac:spMk id="37" creationId="{4BA27074-C2E5-BB1F-B5F9-6D1A395652E0}"/>
          </ac:spMkLst>
        </pc:spChg>
        <pc:spChg chg="add mod">
          <ac:chgData name="IMADA SEIYA" userId="90d76418-d0da-4303-9a4d-2775bd3021ea" providerId="ADAL" clId="{18292CE2-FD72-4559-BAD3-BCC9B4B04083}" dt="2026-06-12T08:22:24.266" v="14777" actId="1076"/>
          <ac:spMkLst>
            <pc:docMk/>
            <pc:sldMk cId="70106108" sldId="473"/>
            <ac:spMk id="39" creationId="{BBDB6323-366B-5CBB-B48B-02AAF4D930B4}"/>
          </ac:spMkLst>
        </pc:spChg>
        <pc:spChg chg="add mod">
          <ac:chgData name="IMADA SEIYA" userId="90d76418-d0da-4303-9a4d-2775bd3021ea" providerId="ADAL" clId="{18292CE2-FD72-4559-BAD3-BCC9B4B04083}" dt="2026-06-12T08:22:14.963" v="14765" actId="1076"/>
          <ac:spMkLst>
            <pc:docMk/>
            <pc:sldMk cId="70106108" sldId="473"/>
            <ac:spMk id="46" creationId="{D5E67473-7172-FBBE-611B-D70AB5AFF224}"/>
          </ac:spMkLst>
        </pc:spChg>
        <pc:spChg chg="add mod">
          <ac:chgData name="IMADA SEIYA" userId="90d76418-d0da-4303-9a4d-2775bd3021ea" providerId="ADAL" clId="{18292CE2-FD72-4559-BAD3-BCC9B4B04083}" dt="2026-06-12T08:22:05.027" v="14761" actId="1076"/>
          <ac:spMkLst>
            <pc:docMk/>
            <pc:sldMk cId="70106108" sldId="473"/>
            <ac:spMk id="60" creationId="{8301AD82-7412-BE97-E745-6DD183350283}"/>
          </ac:spMkLst>
        </pc:spChg>
        <pc:graphicFrameChg chg="mod modGraphic">
          <ac:chgData name="IMADA SEIYA" userId="90d76418-d0da-4303-9a4d-2775bd3021ea" providerId="ADAL" clId="{18292CE2-FD72-4559-BAD3-BCC9B4B04083}" dt="2026-06-08T10:03:09.553" v="12437"/>
          <ac:graphicFrameMkLst>
            <pc:docMk/>
            <pc:sldMk cId="70106108" sldId="473"/>
            <ac:graphicFrameMk id="3" creationId="{5E92ED81-D7DE-659E-5585-E3C506F8327B}"/>
          </ac:graphicFrameMkLst>
        </pc:graphicFrameChg>
        <pc:graphicFrameChg chg="mod modGraphic">
          <ac:chgData name="IMADA SEIYA" userId="90d76418-d0da-4303-9a4d-2775bd3021ea" providerId="ADAL" clId="{18292CE2-FD72-4559-BAD3-BCC9B4B04083}" dt="2026-06-12T08:22:00.119" v="14760" actId="1076"/>
          <ac:graphicFrameMkLst>
            <pc:docMk/>
            <pc:sldMk cId="70106108" sldId="473"/>
            <ac:graphicFrameMk id="8" creationId="{92CA5613-33A8-98F1-ECDD-F281A9FE86B4}"/>
          </ac:graphicFrameMkLst>
        </pc:graphicFrameChg>
        <pc:graphicFrameChg chg="add mod modGraphic">
          <ac:chgData name="IMADA SEIYA" userId="90d76418-d0da-4303-9a4d-2775bd3021ea" providerId="ADAL" clId="{18292CE2-FD72-4559-BAD3-BCC9B4B04083}" dt="2026-06-12T08:22:05.027" v="14761" actId="1076"/>
          <ac:graphicFrameMkLst>
            <pc:docMk/>
            <pc:sldMk cId="70106108" sldId="473"/>
            <ac:graphicFrameMk id="34" creationId="{DEA789B5-4394-E89B-2A3E-A00A6EA3C4EA}"/>
          </ac:graphicFrameMkLst>
        </pc:graphicFrameChg>
        <pc:cxnChg chg="add mod">
          <ac:chgData name="IMADA SEIYA" userId="90d76418-d0da-4303-9a4d-2775bd3021ea" providerId="ADAL" clId="{18292CE2-FD72-4559-BAD3-BCC9B4B04083}" dt="2026-06-12T08:20:03.268" v="14734" actId="1076"/>
          <ac:cxnSpMkLst>
            <pc:docMk/>
            <pc:sldMk cId="70106108" sldId="473"/>
            <ac:cxnSpMk id="2" creationId="{EFC9AFE6-4682-83C0-07B8-6033F9D293CC}"/>
          </ac:cxnSpMkLst>
        </pc:cxnChg>
        <pc:cxnChg chg="add mod">
          <ac:chgData name="IMADA SEIYA" userId="90d76418-d0da-4303-9a4d-2775bd3021ea" providerId="ADAL" clId="{18292CE2-FD72-4559-BAD3-BCC9B4B04083}" dt="2026-06-08T09:43:12.709" v="12042" actId="1076"/>
          <ac:cxnSpMkLst>
            <pc:docMk/>
            <pc:sldMk cId="70106108" sldId="473"/>
            <ac:cxnSpMk id="19" creationId="{947070A8-1CC6-B494-4ADA-674DF70B4336}"/>
          </ac:cxnSpMkLst>
        </pc:cxnChg>
        <pc:cxnChg chg="add mod">
          <ac:chgData name="IMADA SEIYA" userId="90d76418-d0da-4303-9a4d-2775bd3021ea" providerId="ADAL" clId="{18292CE2-FD72-4559-BAD3-BCC9B4B04083}" dt="2026-06-12T08:22:00.119" v="14760" actId="1076"/>
          <ac:cxnSpMkLst>
            <pc:docMk/>
            <pc:sldMk cId="70106108" sldId="473"/>
            <ac:cxnSpMk id="50" creationId="{9155B233-283E-D11A-BB44-D482AA9AD485}"/>
          </ac:cxnSpMkLst>
        </pc:cxnChg>
        <pc:cxnChg chg="add mod">
          <ac:chgData name="IMADA SEIYA" userId="90d76418-d0da-4303-9a4d-2775bd3021ea" providerId="ADAL" clId="{18292CE2-FD72-4559-BAD3-BCC9B4B04083}" dt="2026-06-12T08:22:05.027" v="14761" actId="1076"/>
          <ac:cxnSpMkLst>
            <pc:docMk/>
            <pc:sldMk cId="70106108" sldId="473"/>
            <ac:cxnSpMk id="61" creationId="{FB8D994B-B5CD-E3FB-0D5D-3879D09BEFDE}"/>
          </ac:cxnSpMkLst>
        </pc:cxnChg>
      </pc:sldChg>
      <pc:sldChg chg="addSp delSp modSp add mod modNotesTx">
        <pc:chgData name="IMADA SEIYA" userId="90d76418-d0da-4303-9a4d-2775bd3021ea" providerId="ADAL" clId="{18292CE2-FD72-4559-BAD3-BCC9B4B04083}" dt="2026-06-12T05:00:24.938" v="14471" actId="113"/>
        <pc:sldMkLst>
          <pc:docMk/>
          <pc:sldMk cId="4270643014" sldId="474"/>
        </pc:sldMkLst>
        <pc:spChg chg="mod">
          <ac:chgData name="IMADA SEIYA" userId="90d76418-d0da-4303-9a4d-2775bd3021ea" providerId="ADAL" clId="{18292CE2-FD72-4559-BAD3-BCC9B4B04083}" dt="2026-06-11T07:36:01.529" v="14127" actId="20577"/>
          <ac:spMkLst>
            <pc:docMk/>
            <pc:sldMk cId="4270643014" sldId="474"/>
            <ac:spMk id="2" creationId="{5936CB88-A6D7-1573-A8EF-779577BB6693}"/>
          </ac:spMkLst>
        </pc:spChg>
        <pc:spChg chg="add del mod">
          <ac:chgData name="IMADA SEIYA" userId="90d76418-d0da-4303-9a4d-2775bd3021ea" providerId="ADAL" clId="{18292CE2-FD72-4559-BAD3-BCC9B4B04083}" dt="2026-06-11T07:55:15.151" v="14175" actId="20577"/>
          <ac:spMkLst>
            <pc:docMk/>
            <pc:sldMk cId="4270643014" sldId="474"/>
            <ac:spMk id="50" creationId="{FFD7D810-071F-7C4E-EE78-2C13E65F33E6}"/>
          </ac:spMkLst>
        </pc:spChg>
        <pc:graphicFrameChg chg="mod">
          <ac:chgData name="IMADA SEIYA" userId="90d76418-d0da-4303-9a4d-2775bd3021ea" providerId="ADAL" clId="{18292CE2-FD72-4559-BAD3-BCC9B4B04083}" dt="2026-06-11T06:37:52.776" v="13214" actId="1582"/>
          <ac:graphicFrameMkLst>
            <pc:docMk/>
            <pc:sldMk cId="4270643014" sldId="474"/>
            <ac:graphicFrameMk id="4" creationId="{145E217D-BC9D-E498-1EE5-8F1C27333914}"/>
          </ac:graphicFrameMkLst>
        </pc:graphicFrameChg>
        <pc:picChg chg="add mod">
          <ac:chgData name="IMADA SEIYA" userId="90d76418-d0da-4303-9a4d-2775bd3021ea" providerId="ADAL" clId="{18292CE2-FD72-4559-BAD3-BCC9B4B04083}" dt="2026-06-11T06:38:12.407" v="13234" actId="14100"/>
          <ac:picMkLst>
            <pc:docMk/>
            <pc:sldMk cId="4270643014" sldId="474"/>
            <ac:picMk id="5" creationId="{180C050A-FA89-0CD3-E626-FF83679716DF}"/>
          </ac:picMkLst>
        </pc:picChg>
        <pc:picChg chg="add mod">
          <ac:chgData name="IMADA SEIYA" userId="90d76418-d0da-4303-9a4d-2775bd3021ea" providerId="ADAL" clId="{18292CE2-FD72-4559-BAD3-BCC9B4B04083}" dt="2026-06-11T06:38:12.747" v="13235" actId="571"/>
          <ac:picMkLst>
            <pc:docMk/>
            <pc:sldMk cId="4270643014" sldId="474"/>
            <ac:picMk id="6" creationId="{AF0432D7-4EE0-FFE2-467D-5B76EF50075C}"/>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qu365-my.sharepoint.com/personal/imada_seiya_104_s_kyushu-u_ac_jp/Documents/&#21508;&#22269;&#12398;&#37444;&#37628;&#37096;&#38272;&#12395;&#12362;&#12369;&#12427;&#20013;&#38291;&#25237;&#20837;&#12398;&#37096;&#38272;&#21029;&#21512;&#35336;.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qu365-my.sharepoint.com/personal/imada_seiya_104_s_kyushu-u_ac_jp/Documents/3&#26412;&#30446;&#12398;&#30740;&#31350;/&#32080;&#26524;/&#22269;&#21029;&#32080;&#26524;/&#21508;&#22269;&#12398;&#37444;&#37628;&#37096;&#38272;&#12395;&#12362;&#12369;&#12427;&#20013;&#38291;&#25237;&#20837;&#12398;&#37096;&#38272;&#21029;&#21512;&#35336;.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https://qu365-my.sharepoint.com/personal/imada_seiya_104_s_kyushu-u_ac_jp/Documents/3&#26412;&#30446;&#12398;&#30740;&#31350;/&#32080;&#26524;/&#22269;&#21029;&#32080;&#26524;/&#21508;&#22269;&#12398;&#37444;&#37628;&#37096;&#38272;&#12395;&#12362;&#12369;&#12427;&#20013;&#38291;&#25237;&#20837;&#12398;&#37096;&#38272;&#21029;&#21512;&#35336;.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https://qu365-my.sharepoint.com/personal/imada_seiya_104_s_kyushu-u_ac_jp/Documents/3&#26412;&#30446;&#12398;&#30740;&#31350;/&#32080;&#26524;/&#22269;&#21029;&#32080;&#26524;/&#21508;&#22269;&#12398;&#37444;&#37628;&#37096;&#38272;&#12395;&#12362;&#12369;&#12427;&#20013;&#38291;&#25237;&#20837;&#12398;&#37096;&#38272;&#21029;&#21512;&#35336;.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https://qu365-my.sharepoint.com/personal/imada_seiya_104_s_kyushu-u_ac_jp/Documents/3&#26412;&#30446;&#12398;&#30740;&#31350;/&#32080;&#26524;/&#22269;&#21029;&#32080;&#26524;/&#21508;&#22269;&#12398;&#37444;&#37628;&#37096;&#38272;&#12395;&#12362;&#12369;&#12427;&#20013;&#38291;&#25237;&#20837;&#12398;&#37096;&#38272;&#21029;&#21512;&#35336;.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https://qu365-my.sharepoint.com/personal/imada_seiya_104_s_kyushu-u_ac_jp/Documents/3&#26412;&#30446;&#12398;&#30740;&#31350;/&#32080;&#26524;/&#22269;&#21029;&#32080;&#26524;/&#21508;&#22269;&#12398;&#37444;&#37628;&#37096;&#38272;&#12395;&#12362;&#12369;&#12427;&#20013;&#38291;&#25237;&#20837;&#12398;&#37096;&#38272;&#21029;&#21512;&#35336;.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https://qu365-my.sharepoint.com/personal/imada_seiya_104_s_kyushu-u_ac_jp/Documents/3&#26412;&#30446;&#12398;&#30740;&#31350;/&#32080;&#26524;/&#22269;&#21029;&#32080;&#26524;/&#21508;&#22269;&#12398;&#37444;&#37628;&#37096;&#38272;&#12395;&#12362;&#12369;&#12427;&#20013;&#38291;&#25237;&#20837;&#12398;&#37096;&#38272;&#21029;&#21512;&#35336;.xlsx" TargetMode="External"/><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oleObject" Target="https://qu365-my.sharepoint.com/personal/imada_seiya_104_s_kyushu-u_ac_jp/Documents/&#21508;&#22269;&#12398;&#37444;&#37628;&#37096;&#38272;&#12395;&#12362;&#12369;&#12427;&#20013;&#38291;&#25237;&#20837;&#12398;&#37096;&#38272;&#21029;&#21512;&#35336;.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qu365-my.sharepoint.com/personal/imada_seiya_104_s_kyushu-u_ac_jp/Documents/&#21508;&#22269;&#12398;&#37444;&#37628;&#37096;&#38272;&#12395;&#12362;&#12369;&#12427;&#20013;&#38291;&#25237;&#20837;&#12398;&#37096;&#38272;&#21029;&#21512;&#35336;.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qu365-my.sharepoint.com/personal/imada_seiya_104_s_kyushu-u_ac_jp/Documents/&#21508;&#22269;&#12398;&#37444;&#37628;&#37096;&#38272;&#12395;&#12362;&#12369;&#12427;&#20013;&#38291;&#25237;&#20837;&#12398;&#37096;&#38272;&#21029;&#21512;&#35336;.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qu365-my.sharepoint.com/personal/imada_seiya_104_s_kyushu-u_ac_jp/Documents/&#21508;&#22269;&#12398;&#37444;&#37628;&#37096;&#38272;&#12395;&#12362;&#12369;&#12427;&#20013;&#38291;&#25237;&#20837;&#12398;&#37096;&#38272;&#21029;&#21512;&#35336;.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qu365-my.sharepoint.com/personal/imada_seiya_104_s_kyushu-u_ac_jp/Documents/&#21508;&#22269;&#12398;&#37444;&#37628;&#37096;&#38272;&#12395;&#12362;&#12369;&#12427;&#20013;&#38291;&#25237;&#20837;&#12398;&#37096;&#38272;&#21029;&#21512;&#35336;.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qu365-my.sharepoint.com/personal/imada_seiya_104_s_kyushu-u_ac_jp/Documents/&#21508;&#22269;&#12398;&#37444;&#37628;&#37096;&#38272;&#12395;&#12362;&#12369;&#12427;&#20013;&#38291;&#25237;&#20837;&#12398;&#37096;&#38272;&#21029;&#21512;&#35336;.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solidFill>
                <a:schemeClr val="tx1"/>
              </a:solidFill>
            </a:ln>
          </c:spPr>
          <c:dPt>
            <c:idx val="0"/>
            <c:bubble3D val="0"/>
            <c:spPr>
              <a:solidFill>
                <a:schemeClr val="accent5">
                  <a:lumMod val="50000"/>
                </a:schemeClr>
              </a:solidFill>
              <a:ln w="19050">
                <a:solidFill>
                  <a:schemeClr val="tx1"/>
                </a:solidFill>
              </a:ln>
              <a:effectLst/>
            </c:spPr>
            <c:extLst>
              <c:ext xmlns:c16="http://schemas.microsoft.com/office/drawing/2014/chart" uri="{C3380CC4-5D6E-409C-BE32-E72D297353CC}">
                <c16:uniqueId val="{00000001-7473-478E-A351-04DC37252582}"/>
              </c:ext>
            </c:extLst>
          </c:dPt>
          <c:dPt>
            <c:idx val="1"/>
            <c:bubble3D val="0"/>
            <c:spPr>
              <a:solidFill>
                <a:schemeClr val="accent4"/>
              </a:solidFill>
              <a:ln w="19050">
                <a:solidFill>
                  <a:schemeClr val="tx1"/>
                </a:solidFill>
              </a:ln>
              <a:effectLst/>
            </c:spPr>
            <c:extLst>
              <c:ext xmlns:c16="http://schemas.microsoft.com/office/drawing/2014/chart" uri="{C3380CC4-5D6E-409C-BE32-E72D297353CC}">
                <c16:uniqueId val="{00000003-7473-478E-A351-04DC37252582}"/>
              </c:ext>
            </c:extLst>
          </c:dPt>
          <c:dPt>
            <c:idx val="2"/>
            <c:bubble3D val="0"/>
            <c:spPr>
              <a:solidFill>
                <a:schemeClr val="accent2"/>
              </a:solidFill>
              <a:ln w="19050">
                <a:solidFill>
                  <a:schemeClr val="tx1"/>
                </a:solidFill>
              </a:ln>
              <a:effectLst/>
            </c:spPr>
            <c:extLst>
              <c:ext xmlns:c16="http://schemas.microsoft.com/office/drawing/2014/chart" uri="{C3380CC4-5D6E-409C-BE32-E72D297353CC}">
                <c16:uniqueId val="{00000005-7473-478E-A351-04DC37252582}"/>
              </c:ext>
            </c:extLst>
          </c:dPt>
          <c:dPt>
            <c:idx val="3"/>
            <c:bubble3D val="0"/>
            <c:spPr>
              <a:solidFill>
                <a:schemeClr val="bg1">
                  <a:lumMod val="75000"/>
                </a:schemeClr>
              </a:solidFill>
              <a:ln w="19050">
                <a:solidFill>
                  <a:schemeClr val="tx1"/>
                </a:solidFill>
              </a:ln>
              <a:effectLst/>
            </c:spPr>
            <c:extLst>
              <c:ext xmlns:c16="http://schemas.microsoft.com/office/drawing/2014/chart" uri="{C3380CC4-5D6E-409C-BE32-E72D297353CC}">
                <c16:uniqueId val="{00000007-7473-478E-A351-04DC37252582}"/>
              </c:ext>
            </c:extLst>
          </c:dPt>
          <c:cat>
            <c:strRef>
              <c:f>CHN!$AB$9:$AB$12</c:f>
              <c:strCache>
                <c:ptCount val="4"/>
                <c:pt idx="0">
                  <c:v>77</c:v>
                </c:pt>
                <c:pt idx="1">
                  <c:v>28</c:v>
                </c:pt>
                <c:pt idx="2">
                  <c:v>62</c:v>
                </c:pt>
                <c:pt idx="3">
                  <c:v>Others</c:v>
                </c:pt>
              </c:strCache>
            </c:strRef>
          </c:cat>
          <c:val>
            <c:numRef>
              <c:f>CHN!$AC$9:$AC$12</c:f>
              <c:numCache>
                <c:formatCode>0%</c:formatCode>
                <c:ptCount val="4"/>
                <c:pt idx="0">
                  <c:v>0.26815812671112066</c:v>
                </c:pt>
                <c:pt idx="1">
                  <c:v>0.24436055159309267</c:v>
                </c:pt>
                <c:pt idx="2">
                  <c:v>0.10075220146880096</c:v>
                </c:pt>
                <c:pt idx="3">
                  <c:v>0.38672912022698575</c:v>
                </c:pt>
              </c:numCache>
            </c:numRef>
          </c:val>
          <c:extLst>
            <c:ext xmlns:c16="http://schemas.microsoft.com/office/drawing/2014/chart" uri="{C3380CC4-5D6E-409C-BE32-E72D297353CC}">
              <c16:uniqueId val="{00000008-7473-478E-A351-04DC3725258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IND!$W$7</c:f>
              <c:strCache>
                <c:ptCount val="1"/>
                <c:pt idx="0">
                  <c:v>EAF</c:v>
                </c:pt>
              </c:strCache>
            </c:strRef>
          </c:tx>
          <c:spPr>
            <a:ln>
              <a:solidFill>
                <a:schemeClr val="tx1"/>
              </a:solidFill>
            </a:ln>
          </c:spPr>
          <c:dPt>
            <c:idx val="0"/>
            <c:bubble3D val="0"/>
            <c:spPr>
              <a:solidFill>
                <a:schemeClr val="accent2">
                  <a:lumMod val="50000"/>
                </a:schemeClr>
              </a:solidFill>
              <a:ln w="19050">
                <a:solidFill>
                  <a:schemeClr val="tx1"/>
                </a:solidFill>
              </a:ln>
              <a:effectLst/>
            </c:spPr>
            <c:extLst>
              <c:ext xmlns:c16="http://schemas.microsoft.com/office/drawing/2014/chart" uri="{C3380CC4-5D6E-409C-BE32-E72D297353CC}">
                <c16:uniqueId val="{00000001-86D4-44E1-99E7-9046BAD10B28}"/>
              </c:ext>
            </c:extLst>
          </c:dPt>
          <c:dPt>
            <c:idx val="1"/>
            <c:bubble3D val="0"/>
            <c:spPr>
              <a:solidFill>
                <a:schemeClr val="accent6">
                  <a:lumMod val="50000"/>
                </a:schemeClr>
              </a:solidFill>
              <a:ln w="19050">
                <a:solidFill>
                  <a:schemeClr val="tx1"/>
                </a:solidFill>
              </a:ln>
              <a:effectLst/>
            </c:spPr>
            <c:extLst>
              <c:ext xmlns:c16="http://schemas.microsoft.com/office/drawing/2014/chart" uri="{C3380CC4-5D6E-409C-BE32-E72D297353CC}">
                <c16:uniqueId val="{00000003-86D4-44E1-99E7-9046BAD10B28}"/>
              </c:ext>
            </c:extLst>
          </c:dPt>
          <c:dPt>
            <c:idx val="2"/>
            <c:bubble3D val="0"/>
            <c:spPr>
              <a:solidFill>
                <a:srgbClr val="C00000"/>
              </a:solidFill>
              <a:ln w="19050">
                <a:solidFill>
                  <a:schemeClr val="tx1"/>
                </a:solidFill>
              </a:ln>
              <a:effectLst/>
            </c:spPr>
            <c:extLst>
              <c:ext xmlns:c16="http://schemas.microsoft.com/office/drawing/2014/chart" uri="{C3380CC4-5D6E-409C-BE32-E72D297353CC}">
                <c16:uniqueId val="{00000005-86D4-44E1-99E7-9046BAD10B28}"/>
              </c:ext>
            </c:extLst>
          </c:dPt>
          <c:dPt>
            <c:idx val="3"/>
            <c:bubble3D val="0"/>
            <c:spPr>
              <a:solidFill>
                <a:schemeClr val="bg1">
                  <a:lumMod val="75000"/>
                </a:schemeClr>
              </a:solidFill>
              <a:ln w="19050">
                <a:solidFill>
                  <a:schemeClr val="tx1"/>
                </a:solidFill>
              </a:ln>
              <a:effectLst/>
            </c:spPr>
            <c:extLst>
              <c:ext xmlns:c16="http://schemas.microsoft.com/office/drawing/2014/chart" uri="{C3380CC4-5D6E-409C-BE32-E72D297353CC}">
                <c16:uniqueId val="{00000007-86D4-44E1-99E7-9046BAD10B28}"/>
              </c:ext>
            </c:extLst>
          </c:dPt>
          <c:cat>
            <c:strRef>
              <c:f>IND!$V$8:$V$11</c:f>
              <c:strCache>
                <c:ptCount val="4"/>
                <c:pt idx="0">
                  <c:v>37</c:v>
                </c:pt>
                <c:pt idx="1">
                  <c:v>100</c:v>
                </c:pt>
                <c:pt idx="2">
                  <c:v>24</c:v>
                </c:pt>
                <c:pt idx="3">
                  <c:v>Others</c:v>
                </c:pt>
              </c:strCache>
            </c:strRef>
          </c:cat>
          <c:val>
            <c:numRef>
              <c:f>IND!$W$8:$W$11</c:f>
              <c:numCache>
                <c:formatCode>0%</c:formatCode>
                <c:ptCount val="4"/>
                <c:pt idx="0">
                  <c:v>0.16539035293042181</c:v>
                </c:pt>
                <c:pt idx="1">
                  <c:v>0.1433848598963644</c:v>
                </c:pt>
                <c:pt idx="2">
                  <c:v>9.1008032248615769E-2</c:v>
                </c:pt>
                <c:pt idx="3">
                  <c:v>0.60021675492459814</c:v>
                </c:pt>
              </c:numCache>
            </c:numRef>
          </c:val>
          <c:extLst>
            <c:ext xmlns:c16="http://schemas.microsoft.com/office/drawing/2014/chart" uri="{C3380CC4-5D6E-409C-BE32-E72D297353CC}">
              <c16:uniqueId val="{00000008-86D4-44E1-99E7-9046BAD10B2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solidFill>
                <a:schemeClr val="tx1"/>
              </a:solidFill>
            </a:ln>
          </c:spPr>
          <c:dPt>
            <c:idx val="0"/>
            <c:bubble3D val="0"/>
            <c:spPr>
              <a:solidFill>
                <a:srgbClr val="C00000"/>
              </a:solidFill>
              <a:ln w="19050">
                <a:solidFill>
                  <a:schemeClr val="tx1"/>
                </a:solidFill>
              </a:ln>
              <a:effectLst/>
            </c:spPr>
            <c:extLst>
              <c:ext xmlns:c16="http://schemas.microsoft.com/office/drawing/2014/chart" uri="{C3380CC4-5D6E-409C-BE32-E72D297353CC}">
                <c16:uniqueId val="{00000001-E542-4222-B558-8987E7463DFC}"/>
              </c:ext>
            </c:extLst>
          </c:dPt>
          <c:dPt>
            <c:idx val="1"/>
            <c:bubble3D val="0"/>
            <c:spPr>
              <a:solidFill>
                <a:srgbClr val="FFFF00"/>
              </a:solidFill>
              <a:ln w="19050">
                <a:solidFill>
                  <a:schemeClr val="tx1"/>
                </a:solidFill>
              </a:ln>
              <a:effectLst/>
            </c:spPr>
            <c:extLst>
              <c:ext xmlns:c16="http://schemas.microsoft.com/office/drawing/2014/chart" uri="{C3380CC4-5D6E-409C-BE32-E72D297353CC}">
                <c16:uniqueId val="{00000003-E542-4222-B558-8987E7463DFC}"/>
              </c:ext>
            </c:extLst>
          </c:dPt>
          <c:dPt>
            <c:idx val="2"/>
            <c:bubble3D val="0"/>
            <c:spPr>
              <a:solidFill>
                <a:schemeClr val="accent1"/>
              </a:solidFill>
              <a:ln w="19050">
                <a:solidFill>
                  <a:schemeClr val="tx1"/>
                </a:solidFill>
              </a:ln>
              <a:effectLst/>
            </c:spPr>
            <c:extLst>
              <c:ext xmlns:c16="http://schemas.microsoft.com/office/drawing/2014/chart" uri="{C3380CC4-5D6E-409C-BE32-E72D297353CC}">
                <c16:uniqueId val="{00000005-E542-4222-B558-8987E7463DFC}"/>
              </c:ext>
            </c:extLst>
          </c:dPt>
          <c:dPt>
            <c:idx val="3"/>
            <c:bubble3D val="0"/>
            <c:spPr>
              <a:solidFill>
                <a:schemeClr val="bg1">
                  <a:lumMod val="75000"/>
                </a:schemeClr>
              </a:solidFill>
              <a:ln w="19050">
                <a:solidFill>
                  <a:schemeClr val="tx1"/>
                </a:solidFill>
              </a:ln>
              <a:effectLst/>
            </c:spPr>
            <c:extLst>
              <c:ext xmlns:c16="http://schemas.microsoft.com/office/drawing/2014/chart" uri="{C3380CC4-5D6E-409C-BE32-E72D297353CC}">
                <c16:uniqueId val="{00000007-E542-4222-B558-8987E7463DFC}"/>
              </c:ext>
            </c:extLst>
          </c:dPt>
          <c:cat>
            <c:strRef>
              <c:f>CHN!$V$9:$V$12</c:f>
              <c:strCache>
                <c:ptCount val="4"/>
                <c:pt idx="0">
                  <c:v>24</c:v>
                </c:pt>
                <c:pt idx="1">
                  <c:v>93</c:v>
                </c:pt>
                <c:pt idx="2">
                  <c:v>77</c:v>
                </c:pt>
                <c:pt idx="3">
                  <c:v>Others</c:v>
                </c:pt>
              </c:strCache>
            </c:strRef>
          </c:cat>
          <c:val>
            <c:numRef>
              <c:f>CHN!$W$9:$W$12</c:f>
              <c:numCache>
                <c:formatCode>0%</c:formatCode>
                <c:ptCount val="4"/>
                <c:pt idx="0">
                  <c:v>0.3495706413714838</c:v>
                </c:pt>
                <c:pt idx="1">
                  <c:v>9.8148513643237928E-2</c:v>
                </c:pt>
                <c:pt idx="2">
                  <c:v>8.257875064481994E-2</c:v>
                </c:pt>
                <c:pt idx="3">
                  <c:v>0.46970209434045823</c:v>
                </c:pt>
              </c:numCache>
            </c:numRef>
          </c:val>
          <c:extLst>
            <c:ext xmlns:c16="http://schemas.microsoft.com/office/drawing/2014/chart" uri="{C3380CC4-5D6E-409C-BE32-E72D297353CC}">
              <c16:uniqueId val="{00000008-E542-4222-B558-8987E7463DF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ja-JP"/>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JPN!$T$7</c:f>
              <c:strCache>
                <c:ptCount val="1"/>
                <c:pt idx="0">
                  <c:v>EAF</c:v>
                </c:pt>
              </c:strCache>
            </c:strRef>
          </c:tx>
          <c:spPr>
            <a:ln>
              <a:solidFill>
                <a:schemeClr val="tx1"/>
              </a:solidFill>
            </a:ln>
          </c:spPr>
          <c:dPt>
            <c:idx val="0"/>
            <c:bubble3D val="0"/>
            <c:spPr>
              <a:solidFill>
                <a:schemeClr val="accent6">
                  <a:lumMod val="50000"/>
                </a:schemeClr>
              </a:solidFill>
              <a:ln w="19050">
                <a:solidFill>
                  <a:schemeClr val="tx1"/>
                </a:solidFill>
              </a:ln>
              <a:effectLst/>
            </c:spPr>
            <c:extLst>
              <c:ext xmlns:c16="http://schemas.microsoft.com/office/drawing/2014/chart" uri="{C3380CC4-5D6E-409C-BE32-E72D297353CC}">
                <c16:uniqueId val="{00000001-CF03-4DF6-A4B7-D00760EC66BE}"/>
              </c:ext>
            </c:extLst>
          </c:dPt>
          <c:dPt>
            <c:idx val="1"/>
            <c:bubble3D val="0"/>
            <c:spPr>
              <a:solidFill>
                <a:srgbClr val="FFC000"/>
              </a:solidFill>
              <a:ln w="19050">
                <a:solidFill>
                  <a:schemeClr val="tx1"/>
                </a:solidFill>
              </a:ln>
              <a:effectLst/>
            </c:spPr>
            <c:extLst>
              <c:ext xmlns:c16="http://schemas.microsoft.com/office/drawing/2014/chart" uri="{C3380CC4-5D6E-409C-BE32-E72D297353CC}">
                <c16:uniqueId val="{00000003-CF03-4DF6-A4B7-D00760EC66BE}"/>
              </c:ext>
            </c:extLst>
          </c:dPt>
          <c:dPt>
            <c:idx val="2"/>
            <c:bubble3D val="0"/>
            <c:spPr>
              <a:solidFill>
                <a:srgbClr val="FFFF00"/>
              </a:solidFill>
              <a:ln w="19050">
                <a:solidFill>
                  <a:schemeClr val="tx1"/>
                </a:solidFill>
              </a:ln>
              <a:effectLst/>
            </c:spPr>
            <c:extLst>
              <c:ext xmlns:c16="http://schemas.microsoft.com/office/drawing/2014/chart" uri="{C3380CC4-5D6E-409C-BE32-E72D297353CC}">
                <c16:uniqueId val="{00000005-CF03-4DF6-A4B7-D00760EC66BE}"/>
              </c:ext>
            </c:extLst>
          </c:dPt>
          <c:dPt>
            <c:idx val="3"/>
            <c:bubble3D val="0"/>
            <c:spPr>
              <a:solidFill>
                <a:schemeClr val="bg1">
                  <a:lumMod val="75000"/>
                </a:schemeClr>
              </a:solidFill>
              <a:ln w="19050">
                <a:solidFill>
                  <a:schemeClr val="tx1"/>
                </a:solidFill>
              </a:ln>
              <a:effectLst/>
            </c:spPr>
            <c:extLst>
              <c:ext xmlns:c16="http://schemas.microsoft.com/office/drawing/2014/chart" uri="{C3380CC4-5D6E-409C-BE32-E72D297353CC}">
                <c16:uniqueId val="{00000007-CF03-4DF6-A4B7-D00760EC66BE}"/>
              </c:ext>
            </c:extLst>
          </c:dPt>
          <c:cat>
            <c:strRef>
              <c:f>JPN!$S$8:$S$11</c:f>
              <c:strCache>
                <c:ptCount val="4"/>
                <c:pt idx="0">
                  <c:v>100</c:v>
                </c:pt>
                <c:pt idx="1">
                  <c:v>77</c:v>
                </c:pt>
                <c:pt idx="2">
                  <c:v>93</c:v>
                </c:pt>
                <c:pt idx="3">
                  <c:v>Others</c:v>
                </c:pt>
              </c:strCache>
            </c:strRef>
          </c:cat>
          <c:val>
            <c:numRef>
              <c:f>JPN!$T$8:$T$11</c:f>
              <c:numCache>
                <c:formatCode>0%</c:formatCode>
                <c:ptCount val="4"/>
                <c:pt idx="0">
                  <c:v>0.26675564047709865</c:v>
                </c:pt>
                <c:pt idx="1">
                  <c:v>0.13909126562586782</c:v>
                </c:pt>
                <c:pt idx="2">
                  <c:v>0.11742216611110662</c:v>
                </c:pt>
                <c:pt idx="3">
                  <c:v>0.47673092778592696</c:v>
                </c:pt>
              </c:numCache>
            </c:numRef>
          </c:val>
          <c:extLst>
            <c:ext xmlns:c16="http://schemas.microsoft.com/office/drawing/2014/chart" uri="{C3380CC4-5D6E-409C-BE32-E72D297353CC}">
              <c16:uniqueId val="{00000008-CF03-4DF6-A4B7-D00760EC66B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IND!$W$7</c:f>
              <c:strCache>
                <c:ptCount val="1"/>
                <c:pt idx="0">
                  <c:v>EAF</c:v>
                </c:pt>
              </c:strCache>
            </c:strRef>
          </c:tx>
          <c:spPr>
            <a:ln>
              <a:solidFill>
                <a:schemeClr val="tx1"/>
              </a:solidFill>
            </a:ln>
          </c:spPr>
          <c:dPt>
            <c:idx val="0"/>
            <c:bubble3D val="0"/>
            <c:spPr>
              <a:solidFill>
                <a:schemeClr val="accent2">
                  <a:lumMod val="50000"/>
                </a:schemeClr>
              </a:solidFill>
              <a:ln w="19050">
                <a:solidFill>
                  <a:schemeClr val="tx1"/>
                </a:solidFill>
              </a:ln>
              <a:effectLst/>
            </c:spPr>
            <c:extLst>
              <c:ext xmlns:c16="http://schemas.microsoft.com/office/drawing/2014/chart" uri="{C3380CC4-5D6E-409C-BE32-E72D297353CC}">
                <c16:uniqueId val="{00000001-86D4-44E1-99E7-9046BAD10B28}"/>
              </c:ext>
            </c:extLst>
          </c:dPt>
          <c:dPt>
            <c:idx val="1"/>
            <c:bubble3D val="0"/>
            <c:spPr>
              <a:solidFill>
                <a:schemeClr val="accent6">
                  <a:lumMod val="50000"/>
                </a:schemeClr>
              </a:solidFill>
              <a:ln w="19050">
                <a:solidFill>
                  <a:schemeClr val="tx1"/>
                </a:solidFill>
              </a:ln>
              <a:effectLst/>
            </c:spPr>
            <c:extLst>
              <c:ext xmlns:c16="http://schemas.microsoft.com/office/drawing/2014/chart" uri="{C3380CC4-5D6E-409C-BE32-E72D297353CC}">
                <c16:uniqueId val="{00000003-86D4-44E1-99E7-9046BAD10B28}"/>
              </c:ext>
            </c:extLst>
          </c:dPt>
          <c:dPt>
            <c:idx val="2"/>
            <c:bubble3D val="0"/>
            <c:spPr>
              <a:solidFill>
                <a:srgbClr val="C00000"/>
              </a:solidFill>
              <a:ln w="19050">
                <a:solidFill>
                  <a:schemeClr val="tx1"/>
                </a:solidFill>
              </a:ln>
              <a:effectLst/>
            </c:spPr>
            <c:extLst>
              <c:ext xmlns:c16="http://schemas.microsoft.com/office/drawing/2014/chart" uri="{C3380CC4-5D6E-409C-BE32-E72D297353CC}">
                <c16:uniqueId val="{00000005-86D4-44E1-99E7-9046BAD10B28}"/>
              </c:ext>
            </c:extLst>
          </c:dPt>
          <c:dPt>
            <c:idx val="3"/>
            <c:bubble3D val="0"/>
            <c:spPr>
              <a:solidFill>
                <a:schemeClr val="bg1">
                  <a:lumMod val="75000"/>
                </a:schemeClr>
              </a:solidFill>
              <a:ln w="19050">
                <a:solidFill>
                  <a:schemeClr val="tx1"/>
                </a:solidFill>
              </a:ln>
              <a:effectLst/>
            </c:spPr>
            <c:extLst>
              <c:ext xmlns:c16="http://schemas.microsoft.com/office/drawing/2014/chart" uri="{C3380CC4-5D6E-409C-BE32-E72D297353CC}">
                <c16:uniqueId val="{00000007-86D4-44E1-99E7-9046BAD10B28}"/>
              </c:ext>
            </c:extLst>
          </c:dPt>
          <c:cat>
            <c:strRef>
              <c:f>IND!$V$8:$V$11</c:f>
              <c:strCache>
                <c:ptCount val="4"/>
                <c:pt idx="0">
                  <c:v>37</c:v>
                </c:pt>
                <c:pt idx="1">
                  <c:v>100</c:v>
                </c:pt>
                <c:pt idx="2">
                  <c:v>24</c:v>
                </c:pt>
                <c:pt idx="3">
                  <c:v>Others</c:v>
                </c:pt>
              </c:strCache>
            </c:strRef>
          </c:cat>
          <c:val>
            <c:numRef>
              <c:f>IND!$W$8:$W$11</c:f>
              <c:numCache>
                <c:formatCode>0%</c:formatCode>
                <c:ptCount val="4"/>
                <c:pt idx="0">
                  <c:v>0.16539035293042181</c:v>
                </c:pt>
                <c:pt idx="1">
                  <c:v>0.1433848598963644</c:v>
                </c:pt>
                <c:pt idx="2">
                  <c:v>9.1008032248615769E-2</c:v>
                </c:pt>
                <c:pt idx="3">
                  <c:v>0.60021675492459814</c:v>
                </c:pt>
              </c:numCache>
            </c:numRef>
          </c:val>
          <c:extLst>
            <c:ext xmlns:c16="http://schemas.microsoft.com/office/drawing/2014/chart" uri="{C3380CC4-5D6E-409C-BE32-E72D297353CC}">
              <c16:uniqueId val="{00000008-86D4-44E1-99E7-9046BAD10B2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solidFill>
                <a:schemeClr val="tx1"/>
              </a:solidFill>
            </a:ln>
          </c:spPr>
          <c:dPt>
            <c:idx val="0"/>
            <c:bubble3D val="0"/>
            <c:spPr>
              <a:solidFill>
                <a:srgbClr val="C00000"/>
              </a:solidFill>
              <a:ln w="19050">
                <a:solidFill>
                  <a:schemeClr val="tx1"/>
                </a:solidFill>
              </a:ln>
              <a:effectLst/>
            </c:spPr>
            <c:extLst>
              <c:ext xmlns:c16="http://schemas.microsoft.com/office/drawing/2014/chart" uri="{C3380CC4-5D6E-409C-BE32-E72D297353CC}">
                <c16:uniqueId val="{00000001-E542-4222-B558-8987E7463DFC}"/>
              </c:ext>
            </c:extLst>
          </c:dPt>
          <c:dPt>
            <c:idx val="1"/>
            <c:bubble3D val="0"/>
            <c:spPr>
              <a:solidFill>
                <a:srgbClr val="FFFF00"/>
              </a:solidFill>
              <a:ln w="19050">
                <a:solidFill>
                  <a:schemeClr val="tx1"/>
                </a:solidFill>
              </a:ln>
              <a:effectLst/>
            </c:spPr>
            <c:extLst>
              <c:ext xmlns:c16="http://schemas.microsoft.com/office/drawing/2014/chart" uri="{C3380CC4-5D6E-409C-BE32-E72D297353CC}">
                <c16:uniqueId val="{00000003-E542-4222-B558-8987E7463DFC}"/>
              </c:ext>
            </c:extLst>
          </c:dPt>
          <c:dPt>
            <c:idx val="2"/>
            <c:bubble3D val="0"/>
            <c:spPr>
              <a:solidFill>
                <a:schemeClr val="accent1"/>
              </a:solidFill>
              <a:ln w="19050">
                <a:solidFill>
                  <a:schemeClr val="tx1"/>
                </a:solidFill>
              </a:ln>
              <a:effectLst/>
            </c:spPr>
            <c:extLst>
              <c:ext xmlns:c16="http://schemas.microsoft.com/office/drawing/2014/chart" uri="{C3380CC4-5D6E-409C-BE32-E72D297353CC}">
                <c16:uniqueId val="{00000005-E542-4222-B558-8987E7463DFC}"/>
              </c:ext>
            </c:extLst>
          </c:dPt>
          <c:dPt>
            <c:idx val="3"/>
            <c:bubble3D val="0"/>
            <c:spPr>
              <a:solidFill>
                <a:schemeClr val="bg1">
                  <a:lumMod val="75000"/>
                </a:schemeClr>
              </a:solidFill>
              <a:ln w="19050">
                <a:solidFill>
                  <a:schemeClr val="tx1"/>
                </a:solidFill>
              </a:ln>
              <a:effectLst/>
            </c:spPr>
            <c:extLst>
              <c:ext xmlns:c16="http://schemas.microsoft.com/office/drawing/2014/chart" uri="{C3380CC4-5D6E-409C-BE32-E72D297353CC}">
                <c16:uniqueId val="{00000007-E542-4222-B558-8987E7463DFC}"/>
              </c:ext>
            </c:extLst>
          </c:dPt>
          <c:cat>
            <c:strRef>
              <c:f>CHN!$V$9:$V$12</c:f>
              <c:strCache>
                <c:ptCount val="4"/>
                <c:pt idx="0">
                  <c:v>24</c:v>
                </c:pt>
                <c:pt idx="1">
                  <c:v>93</c:v>
                </c:pt>
                <c:pt idx="2">
                  <c:v>77</c:v>
                </c:pt>
                <c:pt idx="3">
                  <c:v>Others</c:v>
                </c:pt>
              </c:strCache>
            </c:strRef>
          </c:cat>
          <c:val>
            <c:numRef>
              <c:f>CHN!$W$9:$W$12</c:f>
              <c:numCache>
                <c:formatCode>0%</c:formatCode>
                <c:ptCount val="4"/>
                <c:pt idx="0">
                  <c:v>0.3495706413714838</c:v>
                </c:pt>
                <c:pt idx="1">
                  <c:v>9.8148513643237928E-2</c:v>
                </c:pt>
                <c:pt idx="2">
                  <c:v>8.257875064481994E-2</c:v>
                </c:pt>
                <c:pt idx="3">
                  <c:v>0.46970209434045823</c:v>
                </c:pt>
              </c:numCache>
            </c:numRef>
          </c:val>
          <c:extLst>
            <c:ext xmlns:c16="http://schemas.microsoft.com/office/drawing/2014/chart" uri="{C3380CC4-5D6E-409C-BE32-E72D297353CC}">
              <c16:uniqueId val="{00000008-E542-4222-B558-8987E7463DF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ja-JP"/>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JPN!$T$7</c:f>
              <c:strCache>
                <c:ptCount val="1"/>
                <c:pt idx="0">
                  <c:v>EAF</c:v>
                </c:pt>
              </c:strCache>
            </c:strRef>
          </c:tx>
          <c:spPr>
            <a:ln>
              <a:solidFill>
                <a:schemeClr val="tx1"/>
              </a:solidFill>
            </a:ln>
          </c:spPr>
          <c:dPt>
            <c:idx val="0"/>
            <c:bubble3D val="0"/>
            <c:spPr>
              <a:solidFill>
                <a:schemeClr val="accent6">
                  <a:lumMod val="50000"/>
                </a:schemeClr>
              </a:solidFill>
              <a:ln w="19050">
                <a:solidFill>
                  <a:schemeClr val="tx1"/>
                </a:solidFill>
              </a:ln>
              <a:effectLst/>
            </c:spPr>
            <c:extLst>
              <c:ext xmlns:c16="http://schemas.microsoft.com/office/drawing/2014/chart" uri="{C3380CC4-5D6E-409C-BE32-E72D297353CC}">
                <c16:uniqueId val="{00000001-CF03-4DF6-A4B7-D00760EC66BE}"/>
              </c:ext>
            </c:extLst>
          </c:dPt>
          <c:dPt>
            <c:idx val="1"/>
            <c:bubble3D val="0"/>
            <c:spPr>
              <a:solidFill>
                <a:srgbClr val="FFC000"/>
              </a:solidFill>
              <a:ln w="19050">
                <a:solidFill>
                  <a:schemeClr val="tx1"/>
                </a:solidFill>
              </a:ln>
              <a:effectLst/>
            </c:spPr>
            <c:extLst>
              <c:ext xmlns:c16="http://schemas.microsoft.com/office/drawing/2014/chart" uri="{C3380CC4-5D6E-409C-BE32-E72D297353CC}">
                <c16:uniqueId val="{00000003-CF03-4DF6-A4B7-D00760EC66BE}"/>
              </c:ext>
            </c:extLst>
          </c:dPt>
          <c:dPt>
            <c:idx val="2"/>
            <c:bubble3D val="0"/>
            <c:spPr>
              <a:solidFill>
                <a:srgbClr val="FFFF00"/>
              </a:solidFill>
              <a:ln w="19050">
                <a:solidFill>
                  <a:schemeClr val="tx1"/>
                </a:solidFill>
              </a:ln>
              <a:effectLst/>
            </c:spPr>
            <c:extLst>
              <c:ext xmlns:c16="http://schemas.microsoft.com/office/drawing/2014/chart" uri="{C3380CC4-5D6E-409C-BE32-E72D297353CC}">
                <c16:uniqueId val="{00000005-CF03-4DF6-A4B7-D00760EC66BE}"/>
              </c:ext>
            </c:extLst>
          </c:dPt>
          <c:dPt>
            <c:idx val="3"/>
            <c:bubble3D val="0"/>
            <c:spPr>
              <a:solidFill>
                <a:schemeClr val="bg1">
                  <a:lumMod val="75000"/>
                </a:schemeClr>
              </a:solidFill>
              <a:ln w="19050">
                <a:solidFill>
                  <a:schemeClr val="tx1"/>
                </a:solidFill>
              </a:ln>
              <a:effectLst/>
            </c:spPr>
            <c:extLst>
              <c:ext xmlns:c16="http://schemas.microsoft.com/office/drawing/2014/chart" uri="{C3380CC4-5D6E-409C-BE32-E72D297353CC}">
                <c16:uniqueId val="{00000007-CF03-4DF6-A4B7-D00760EC66BE}"/>
              </c:ext>
            </c:extLst>
          </c:dPt>
          <c:cat>
            <c:strRef>
              <c:f>JPN!$S$8:$S$11</c:f>
              <c:strCache>
                <c:ptCount val="4"/>
                <c:pt idx="0">
                  <c:v>100</c:v>
                </c:pt>
                <c:pt idx="1">
                  <c:v>77</c:v>
                </c:pt>
                <c:pt idx="2">
                  <c:v>93</c:v>
                </c:pt>
                <c:pt idx="3">
                  <c:v>Others</c:v>
                </c:pt>
              </c:strCache>
            </c:strRef>
          </c:cat>
          <c:val>
            <c:numRef>
              <c:f>JPN!$T$8:$T$11</c:f>
              <c:numCache>
                <c:formatCode>0%</c:formatCode>
                <c:ptCount val="4"/>
                <c:pt idx="0">
                  <c:v>0.26675564047709865</c:v>
                </c:pt>
                <c:pt idx="1">
                  <c:v>0.13909126562586782</c:v>
                </c:pt>
                <c:pt idx="2">
                  <c:v>0.11742216611110662</c:v>
                </c:pt>
                <c:pt idx="3">
                  <c:v>0.47673092778592696</c:v>
                </c:pt>
              </c:numCache>
            </c:numRef>
          </c:val>
          <c:extLst>
            <c:ext xmlns:c16="http://schemas.microsoft.com/office/drawing/2014/chart" uri="{C3380CC4-5D6E-409C-BE32-E72D297353CC}">
              <c16:uniqueId val="{00000008-CF03-4DF6-A4B7-D00760EC66B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CHN!$Q$1</c:f>
              <c:strCache>
                <c:ptCount val="1"/>
                <c:pt idx="0">
                  <c:v>Pig iron</c:v>
                </c:pt>
              </c:strCache>
            </c:strRef>
          </c:tx>
          <c:spPr>
            <a:ln>
              <a:solidFill>
                <a:schemeClr val="tx1"/>
              </a:solidFill>
            </a:ln>
          </c:spPr>
          <c:dPt>
            <c:idx val="0"/>
            <c:bubble3D val="0"/>
            <c:spPr>
              <a:solidFill>
                <a:schemeClr val="accent4"/>
              </a:solidFill>
              <a:ln w="19050">
                <a:solidFill>
                  <a:schemeClr val="tx1"/>
                </a:solidFill>
              </a:ln>
              <a:effectLst/>
            </c:spPr>
            <c:extLst>
              <c:ext xmlns:c16="http://schemas.microsoft.com/office/drawing/2014/chart" uri="{C3380CC4-5D6E-409C-BE32-E72D297353CC}">
                <c16:uniqueId val="{00000001-815B-43E8-A03B-37948DAEF49F}"/>
              </c:ext>
            </c:extLst>
          </c:dPt>
          <c:dPt>
            <c:idx val="1"/>
            <c:bubble3D val="0"/>
            <c:spPr>
              <a:solidFill>
                <a:schemeClr val="accent2"/>
              </a:solidFill>
              <a:ln w="19050">
                <a:solidFill>
                  <a:schemeClr val="tx1"/>
                </a:solidFill>
              </a:ln>
              <a:effectLst/>
            </c:spPr>
            <c:extLst>
              <c:ext xmlns:c16="http://schemas.microsoft.com/office/drawing/2014/chart" uri="{C3380CC4-5D6E-409C-BE32-E72D297353CC}">
                <c16:uniqueId val="{00000003-815B-43E8-A03B-37948DAEF49F}"/>
              </c:ext>
            </c:extLst>
          </c:dPt>
          <c:dPt>
            <c:idx val="2"/>
            <c:bubble3D val="0"/>
            <c:spPr>
              <a:solidFill>
                <a:srgbClr val="C00000"/>
              </a:solidFill>
              <a:ln w="19050">
                <a:solidFill>
                  <a:schemeClr val="tx1"/>
                </a:solidFill>
              </a:ln>
              <a:effectLst/>
            </c:spPr>
            <c:extLst>
              <c:ext xmlns:c16="http://schemas.microsoft.com/office/drawing/2014/chart" uri="{C3380CC4-5D6E-409C-BE32-E72D297353CC}">
                <c16:uniqueId val="{00000005-815B-43E8-A03B-37948DAEF49F}"/>
              </c:ext>
            </c:extLst>
          </c:dPt>
          <c:dPt>
            <c:idx val="3"/>
            <c:bubble3D val="0"/>
            <c:spPr>
              <a:solidFill>
                <a:schemeClr val="bg1">
                  <a:lumMod val="85000"/>
                </a:schemeClr>
              </a:solidFill>
              <a:ln w="19050">
                <a:solidFill>
                  <a:schemeClr val="tx1"/>
                </a:solidFill>
              </a:ln>
              <a:effectLst/>
            </c:spPr>
            <c:extLst>
              <c:ext xmlns:c16="http://schemas.microsoft.com/office/drawing/2014/chart" uri="{C3380CC4-5D6E-409C-BE32-E72D297353CC}">
                <c16:uniqueId val="{00000007-815B-43E8-A03B-37948DAEF49F}"/>
              </c:ext>
            </c:extLst>
          </c:dPt>
          <c:dPt>
            <c:idx val="4"/>
            <c:bubble3D val="0"/>
            <c:spPr>
              <a:solidFill>
                <a:srgbClr val="FFC000"/>
              </a:solidFill>
              <a:ln w="19050">
                <a:solidFill>
                  <a:schemeClr val="tx1"/>
                </a:solidFill>
              </a:ln>
              <a:effectLst/>
            </c:spPr>
            <c:extLst>
              <c:ext xmlns:c16="http://schemas.microsoft.com/office/drawing/2014/chart" uri="{C3380CC4-5D6E-409C-BE32-E72D297353CC}">
                <c16:uniqueId val="{00000009-815B-43E8-A03B-37948DAEF49F}"/>
              </c:ext>
            </c:extLst>
          </c:dPt>
          <c:dPt>
            <c:idx val="5"/>
            <c:bubble3D val="0"/>
            <c:spPr>
              <a:solidFill>
                <a:schemeClr val="accent6"/>
              </a:solidFill>
              <a:ln w="19050">
                <a:solidFill>
                  <a:schemeClr val="tx1"/>
                </a:solidFill>
              </a:ln>
              <a:effectLst/>
            </c:spPr>
            <c:extLst>
              <c:ext xmlns:c16="http://schemas.microsoft.com/office/drawing/2014/chart" uri="{C3380CC4-5D6E-409C-BE32-E72D297353CC}">
                <c16:uniqueId val="{0000000B-815B-43E8-A03B-37948DAEF49F}"/>
              </c:ext>
            </c:extLst>
          </c:dPt>
          <c:dPt>
            <c:idx val="6"/>
            <c:bubble3D val="0"/>
            <c:spPr>
              <a:solidFill>
                <a:schemeClr val="bg1">
                  <a:lumMod val="75000"/>
                </a:schemeClr>
              </a:solidFill>
              <a:ln w="19050">
                <a:solidFill>
                  <a:schemeClr val="tx1"/>
                </a:solidFill>
              </a:ln>
              <a:effectLst/>
            </c:spPr>
            <c:extLst>
              <c:ext xmlns:c16="http://schemas.microsoft.com/office/drawing/2014/chart" uri="{C3380CC4-5D6E-409C-BE32-E72D297353CC}">
                <c16:uniqueId val="{0000000D-815B-43E8-A03B-37948DAEF49F}"/>
              </c:ext>
            </c:extLst>
          </c:dPt>
          <c:cat>
            <c:strRef>
              <c:f>CHN!$P$2:$P$8</c:f>
              <c:strCache>
                <c:ptCount val="4"/>
                <c:pt idx="0">
                  <c:v>28</c:v>
                </c:pt>
                <c:pt idx="1">
                  <c:v>62</c:v>
                </c:pt>
                <c:pt idx="2">
                  <c:v>24</c:v>
                </c:pt>
                <c:pt idx="3">
                  <c:v>Others</c:v>
                </c:pt>
              </c:strCache>
            </c:strRef>
          </c:cat>
          <c:val>
            <c:numRef>
              <c:f>CHN!$Q$2:$Q$8</c:f>
              <c:numCache>
                <c:formatCode>#,##0_);[Red]\(#,##0\)</c:formatCode>
                <c:ptCount val="7"/>
                <c:pt idx="0">
                  <c:v>245865563.737158</c:v>
                </c:pt>
                <c:pt idx="1">
                  <c:v>79301252.801157907</c:v>
                </c:pt>
                <c:pt idx="2">
                  <c:v>16776964.681977499</c:v>
                </c:pt>
                <c:pt idx="3">
                  <c:v>88982649.163767993</c:v>
                </c:pt>
              </c:numCache>
            </c:numRef>
          </c:val>
          <c:extLst>
            <c:ext xmlns:c16="http://schemas.microsoft.com/office/drawing/2014/chart" uri="{C3380CC4-5D6E-409C-BE32-E72D297353CC}">
              <c16:uniqueId val="{0000000E-815B-43E8-A03B-37948DAEF49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solidFill>
                <a:schemeClr val="tx1"/>
              </a:solidFill>
            </a:ln>
          </c:spPr>
          <c:dPt>
            <c:idx val="0"/>
            <c:bubble3D val="0"/>
            <c:spPr>
              <a:solidFill>
                <a:schemeClr val="accent4">
                  <a:lumMod val="75000"/>
                </a:schemeClr>
              </a:solidFill>
              <a:ln w="19050">
                <a:solidFill>
                  <a:schemeClr val="tx1"/>
                </a:solidFill>
              </a:ln>
              <a:effectLst/>
            </c:spPr>
            <c:extLst>
              <c:ext xmlns:c16="http://schemas.microsoft.com/office/drawing/2014/chart" uri="{C3380CC4-5D6E-409C-BE32-E72D297353CC}">
                <c16:uniqueId val="{00000001-5ACD-4B61-9E40-561093BD3E26}"/>
              </c:ext>
            </c:extLst>
          </c:dPt>
          <c:dPt>
            <c:idx val="1"/>
            <c:bubble3D val="0"/>
            <c:spPr>
              <a:solidFill>
                <a:schemeClr val="accent6"/>
              </a:solidFill>
              <a:ln w="19050">
                <a:solidFill>
                  <a:schemeClr val="tx1"/>
                </a:solidFill>
              </a:ln>
              <a:effectLst/>
            </c:spPr>
            <c:extLst>
              <c:ext xmlns:c16="http://schemas.microsoft.com/office/drawing/2014/chart" uri="{C3380CC4-5D6E-409C-BE32-E72D297353CC}">
                <c16:uniqueId val="{00000003-5ACD-4B61-9E40-561093BD3E26}"/>
              </c:ext>
            </c:extLst>
          </c:dPt>
          <c:dPt>
            <c:idx val="2"/>
            <c:bubble3D val="0"/>
            <c:spPr>
              <a:solidFill>
                <a:srgbClr val="C00000"/>
              </a:solidFill>
              <a:ln w="19050">
                <a:solidFill>
                  <a:schemeClr val="tx1"/>
                </a:solidFill>
              </a:ln>
              <a:effectLst/>
            </c:spPr>
            <c:extLst>
              <c:ext xmlns:c16="http://schemas.microsoft.com/office/drawing/2014/chart" uri="{C3380CC4-5D6E-409C-BE32-E72D297353CC}">
                <c16:uniqueId val="{00000005-5ACD-4B61-9E40-561093BD3E26}"/>
              </c:ext>
            </c:extLst>
          </c:dPt>
          <c:dPt>
            <c:idx val="3"/>
            <c:bubble3D val="0"/>
            <c:spPr>
              <a:solidFill>
                <a:schemeClr val="bg1">
                  <a:lumMod val="75000"/>
                </a:schemeClr>
              </a:solidFill>
              <a:ln w="19050">
                <a:solidFill>
                  <a:schemeClr val="tx1"/>
                </a:solidFill>
              </a:ln>
              <a:effectLst/>
            </c:spPr>
            <c:extLst>
              <c:ext xmlns:c16="http://schemas.microsoft.com/office/drawing/2014/chart" uri="{C3380CC4-5D6E-409C-BE32-E72D297353CC}">
                <c16:uniqueId val="{00000007-5ACD-4B61-9E40-561093BD3E26}"/>
              </c:ext>
            </c:extLst>
          </c:dPt>
          <c:dPt>
            <c:idx val="4"/>
            <c:bubble3D val="0"/>
            <c:spPr>
              <a:solidFill>
                <a:schemeClr val="accent5"/>
              </a:solidFill>
              <a:ln w="19050">
                <a:solidFill>
                  <a:schemeClr val="tx1"/>
                </a:solidFill>
              </a:ln>
              <a:effectLst/>
            </c:spPr>
            <c:extLst>
              <c:ext xmlns:c16="http://schemas.microsoft.com/office/drawing/2014/chart" uri="{C3380CC4-5D6E-409C-BE32-E72D297353CC}">
                <c16:uniqueId val="{00000009-5ACD-4B61-9E40-561093BD3E26}"/>
              </c:ext>
            </c:extLst>
          </c:dPt>
          <c:dPt>
            <c:idx val="5"/>
            <c:bubble3D val="0"/>
            <c:spPr>
              <a:solidFill>
                <a:schemeClr val="accent6"/>
              </a:solidFill>
              <a:ln w="19050">
                <a:solidFill>
                  <a:schemeClr val="tx1"/>
                </a:solidFill>
              </a:ln>
              <a:effectLst/>
            </c:spPr>
            <c:extLst>
              <c:ext xmlns:c16="http://schemas.microsoft.com/office/drawing/2014/chart" uri="{C3380CC4-5D6E-409C-BE32-E72D297353CC}">
                <c16:uniqueId val="{0000000B-5ACD-4B61-9E40-561093BD3E26}"/>
              </c:ext>
            </c:extLst>
          </c:dPt>
          <c:cat>
            <c:strRef>
              <c:f>CHN!$S$9:$S$14</c:f>
              <c:strCache>
                <c:ptCount val="4"/>
                <c:pt idx="0">
                  <c:v>77</c:v>
                </c:pt>
                <c:pt idx="1">
                  <c:v>112</c:v>
                </c:pt>
                <c:pt idx="2">
                  <c:v>24</c:v>
                </c:pt>
                <c:pt idx="3">
                  <c:v>Others</c:v>
                </c:pt>
              </c:strCache>
            </c:strRef>
          </c:cat>
          <c:val>
            <c:numRef>
              <c:f>CHN!$T$9:$T$14</c:f>
              <c:numCache>
                <c:formatCode>0%</c:formatCode>
                <c:ptCount val="6"/>
                <c:pt idx="0">
                  <c:v>0.48515580265435176</c:v>
                </c:pt>
                <c:pt idx="1">
                  <c:v>6.3285247905477654E-2</c:v>
                </c:pt>
                <c:pt idx="2">
                  <c:v>5.6139835663265455E-2</c:v>
                </c:pt>
                <c:pt idx="3">
                  <c:v>0.39541911377690508</c:v>
                </c:pt>
              </c:numCache>
            </c:numRef>
          </c:val>
          <c:extLst>
            <c:ext xmlns:c16="http://schemas.microsoft.com/office/drawing/2014/chart" uri="{C3380CC4-5D6E-409C-BE32-E72D297353CC}">
              <c16:uniqueId val="{0000000C-5ACD-4B61-9E40-561093BD3E2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solidFill>
                <a:schemeClr val="tx1"/>
              </a:solidFill>
            </a:ln>
          </c:spPr>
          <c:dPt>
            <c:idx val="0"/>
            <c:bubble3D val="0"/>
            <c:spPr>
              <a:solidFill>
                <a:schemeClr val="accent5">
                  <a:lumMod val="50000"/>
                </a:schemeClr>
              </a:solidFill>
              <a:ln w="19050">
                <a:solidFill>
                  <a:schemeClr val="tx1"/>
                </a:solidFill>
              </a:ln>
              <a:effectLst/>
            </c:spPr>
            <c:extLst>
              <c:ext xmlns:c16="http://schemas.microsoft.com/office/drawing/2014/chart" uri="{C3380CC4-5D6E-409C-BE32-E72D297353CC}">
                <c16:uniqueId val="{00000001-C76F-4944-9FCD-DD132D2DAAB2}"/>
              </c:ext>
            </c:extLst>
          </c:dPt>
          <c:dPt>
            <c:idx val="1"/>
            <c:bubble3D val="0"/>
            <c:spPr>
              <a:solidFill>
                <a:schemeClr val="accent4"/>
              </a:solidFill>
              <a:ln w="19050">
                <a:solidFill>
                  <a:schemeClr val="tx1"/>
                </a:solidFill>
              </a:ln>
              <a:effectLst/>
            </c:spPr>
            <c:extLst>
              <c:ext xmlns:c16="http://schemas.microsoft.com/office/drawing/2014/chart" uri="{C3380CC4-5D6E-409C-BE32-E72D297353CC}">
                <c16:uniqueId val="{00000003-C76F-4944-9FCD-DD132D2DAAB2}"/>
              </c:ext>
            </c:extLst>
          </c:dPt>
          <c:dPt>
            <c:idx val="2"/>
            <c:bubble3D val="0"/>
            <c:spPr>
              <a:solidFill>
                <a:schemeClr val="accent2"/>
              </a:solidFill>
              <a:ln w="19050">
                <a:solidFill>
                  <a:schemeClr val="tx1"/>
                </a:solidFill>
              </a:ln>
              <a:effectLst/>
            </c:spPr>
            <c:extLst>
              <c:ext xmlns:c16="http://schemas.microsoft.com/office/drawing/2014/chart" uri="{C3380CC4-5D6E-409C-BE32-E72D297353CC}">
                <c16:uniqueId val="{00000005-C76F-4944-9FCD-DD132D2DAAB2}"/>
              </c:ext>
            </c:extLst>
          </c:dPt>
          <c:dPt>
            <c:idx val="3"/>
            <c:bubble3D val="0"/>
            <c:spPr>
              <a:solidFill>
                <a:schemeClr val="bg1">
                  <a:lumMod val="75000"/>
                </a:schemeClr>
              </a:solidFill>
              <a:ln w="19050">
                <a:solidFill>
                  <a:schemeClr val="tx1"/>
                </a:solidFill>
              </a:ln>
              <a:effectLst/>
            </c:spPr>
            <c:extLst>
              <c:ext xmlns:c16="http://schemas.microsoft.com/office/drawing/2014/chart" uri="{C3380CC4-5D6E-409C-BE32-E72D297353CC}">
                <c16:uniqueId val="{00000007-C76F-4944-9FCD-DD132D2DAAB2}"/>
              </c:ext>
            </c:extLst>
          </c:dPt>
          <c:cat>
            <c:strRef>
              <c:f>CHN!$AB$9:$AB$12</c:f>
              <c:strCache>
                <c:ptCount val="4"/>
                <c:pt idx="0">
                  <c:v>77</c:v>
                </c:pt>
                <c:pt idx="1">
                  <c:v>28</c:v>
                </c:pt>
                <c:pt idx="2">
                  <c:v>62</c:v>
                </c:pt>
                <c:pt idx="3">
                  <c:v>Others</c:v>
                </c:pt>
              </c:strCache>
            </c:strRef>
          </c:cat>
          <c:val>
            <c:numRef>
              <c:f>CHN!$AC$9:$AC$12</c:f>
              <c:numCache>
                <c:formatCode>0%</c:formatCode>
                <c:ptCount val="4"/>
                <c:pt idx="0">
                  <c:v>0.26815812671112066</c:v>
                </c:pt>
                <c:pt idx="1">
                  <c:v>0.24436055159309267</c:v>
                </c:pt>
                <c:pt idx="2">
                  <c:v>0.10075220146880096</c:v>
                </c:pt>
                <c:pt idx="3">
                  <c:v>0.38672912022698575</c:v>
                </c:pt>
              </c:numCache>
            </c:numRef>
          </c:val>
          <c:extLst>
            <c:ext xmlns:c16="http://schemas.microsoft.com/office/drawing/2014/chart" uri="{C3380CC4-5D6E-409C-BE32-E72D297353CC}">
              <c16:uniqueId val="{00000008-C76F-4944-9FCD-DD132D2DAAB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CHN!$Q$1</c:f>
              <c:strCache>
                <c:ptCount val="1"/>
                <c:pt idx="0">
                  <c:v>Pig iron</c:v>
                </c:pt>
              </c:strCache>
            </c:strRef>
          </c:tx>
          <c:spPr>
            <a:ln>
              <a:solidFill>
                <a:schemeClr val="tx1"/>
              </a:solidFill>
            </a:ln>
          </c:spPr>
          <c:dPt>
            <c:idx val="0"/>
            <c:bubble3D val="0"/>
            <c:spPr>
              <a:solidFill>
                <a:schemeClr val="accent4"/>
              </a:solidFill>
              <a:ln w="19050">
                <a:solidFill>
                  <a:schemeClr val="tx1"/>
                </a:solidFill>
              </a:ln>
              <a:effectLst/>
            </c:spPr>
            <c:extLst>
              <c:ext xmlns:c16="http://schemas.microsoft.com/office/drawing/2014/chart" uri="{C3380CC4-5D6E-409C-BE32-E72D297353CC}">
                <c16:uniqueId val="{00000001-8E8F-4415-8B77-16F5AC390E40}"/>
              </c:ext>
            </c:extLst>
          </c:dPt>
          <c:dPt>
            <c:idx val="1"/>
            <c:bubble3D val="0"/>
            <c:spPr>
              <a:solidFill>
                <a:schemeClr val="accent2"/>
              </a:solidFill>
              <a:ln w="19050">
                <a:solidFill>
                  <a:schemeClr val="tx1"/>
                </a:solidFill>
              </a:ln>
              <a:effectLst/>
            </c:spPr>
            <c:extLst>
              <c:ext xmlns:c16="http://schemas.microsoft.com/office/drawing/2014/chart" uri="{C3380CC4-5D6E-409C-BE32-E72D297353CC}">
                <c16:uniqueId val="{00000003-8E8F-4415-8B77-16F5AC390E40}"/>
              </c:ext>
            </c:extLst>
          </c:dPt>
          <c:dPt>
            <c:idx val="2"/>
            <c:bubble3D val="0"/>
            <c:spPr>
              <a:solidFill>
                <a:srgbClr val="C00000"/>
              </a:solidFill>
              <a:ln w="19050">
                <a:solidFill>
                  <a:schemeClr val="tx1"/>
                </a:solidFill>
              </a:ln>
              <a:effectLst/>
            </c:spPr>
            <c:extLst>
              <c:ext xmlns:c16="http://schemas.microsoft.com/office/drawing/2014/chart" uri="{C3380CC4-5D6E-409C-BE32-E72D297353CC}">
                <c16:uniqueId val="{00000005-8E8F-4415-8B77-16F5AC390E40}"/>
              </c:ext>
            </c:extLst>
          </c:dPt>
          <c:dPt>
            <c:idx val="3"/>
            <c:bubble3D val="0"/>
            <c:spPr>
              <a:solidFill>
                <a:schemeClr val="bg1">
                  <a:lumMod val="85000"/>
                </a:schemeClr>
              </a:solidFill>
              <a:ln w="19050">
                <a:solidFill>
                  <a:schemeClr val="tx1"/>
                </a:solidFill>
              </a:ln>
              <a:effectLst/>
            </c:spPr>
            <c:extLst>
              <c:ext xmlns:c16="http://schemas.microsoft.com/office/drawing/2014/chart" uri="{C3380CC4-5D6E-409C-BE32-E72D297353CC}">
                <c16:uniqueId val="{00000007-8E8F-4415-8B77-16F5AC390E40}"/>
              </c:ext>
            </c:extLst>
          </c:dPt>
          <c:dPt>
            <c:idx val="4"/>
            <c:bubble3D val="0"/>
            <c:spPr>
              <a:solidFill>
                <a:srgbClr val="FFC000"/>
              </a:solidFill>
              <a:ln w="19050">
                <a:solidFill>
                  <a:schemeClr val="tx1"/>
                </a:solidFill>
              </a:ln>
              <a:effectLst/>
            </c:spPr>
            <c:extLst>
              <c:ext xmlns:c16="http://schemas.microsoft.com/office/drawing/2014/chart" uri="{C3380CC4-5D6E-409C-BE32-E72D297353CC}">
                <c16:uniqueId val="{00000009-8E8F-4415-8B77-16F5AC390E40}"/>
              </c:ext>
            </c:extLst>
          </c:dPt>
          <c:dPt>
            <c:idx val="5"/>
            <c:bubble3D val="0"/>
            <c:spPr>
              <a:solidFill>
                <a:schemeClr val="accent6"/>
              </a:solidFill>
              <a:ln w="19050">
                <a:solidFill>
                  <a:schemeClr val="tx1"/>
                </a:solidFill>
              </a:ln>
              <a:effectLst/>
            </c:spPr>
            <c:extLst>
              <c:ext xmlns:c16="http://schemas.microsoft.com/office/drawing/2014/chart" uri="{C3380CC4-5D6E-409C-BE32-E72D297353CC}">
                <c16:uniqueId val="{0000000B-8E8F-4415-8B77-16F5AC390E40}"/>
              </c:ext>
            </c:extLst>
          </c:dPt>
          <c:dPt>
            <c:idx val="6"/>
            <c:bubble3D val="0"/>
            <c:spPr>
              <a:solidFill>
                <a:schemeClr val="bg1">
                  <a:lumMod val="75000"/>
                </a:schemeClr>
              </a:solidFill>
              <a:ln w="19050">
                <a:solidFill>
                  <a:schemeClr val="tx1"/>
                </a:solidFill>
              </a:ln>
              <a:effectLst/>
            </c:spPr>
            <c:extLst>
              <c:ext xmlns:c16="http://schemas.microsoft.com/office/drawing/2014/chart" uri="{C3380CC4-5D6E-409C-BE32-E72D297353CC}">
                <c16:uniqueId val="{0000000D-8E8F-4415-8B77-16F5AC390E40}"/>
              </c:ext>
            </c:extLst>
          </c:dPt>
          <c:cat>
            <c:strRef>
              <c:f>CHN!$P$2:$P$8</c:f>
              <c:strCache>
                <c:ptCount val="4"/>
                <c:pt idx="0">
                  <c:v>28</c:v>
                </c:pt>
                <c:pt idx="1">
                  <c:v>62</c:v>
                </c:pt>
                <c:pt idx="2">
                  <c:v>24</c:v>
                </c:pt>
                <c:pt idx="3">
                  <c:v>Others</c:v>
                </c:pt>
              </c:strCache>
            </c:strRef>
          </c:cat>
          <c:val>
            <c:numRef>
              <c:f>CHN!$Q$2:$Q$8</c:f>
              <c:numCache>
                <c:formatCode>#,##0_);[Red]\(#,##0\)</c:formatCode>
                <c:ptCount val="7"/>
                <c:pt idx="0">
                  <c:v>245865563.737158</c:v>
                </c:pt>
                <c:pt idx="1">
                  <c:v>79301252.801157907</c:v>
                </c:pt>
                <c:pt idx="2">
                  <c:v>16776964.681977499</c:v>
                </c:pt>
                <c:pt idx="3">
                  <c:v>88982649.163767993</c:v>
                </c:pt>
              </c:numCache>
            </c:numRef>
          </c:val>
          <c:extLst>
            <c:ext xmlns:c16="http://schemas.microsoft.com/office/drawing/2014/chart" uri="{C3380CC4-5D6E-409C-BE32-E72D297353CC}">
              <c16:uniqueId val="{0000000E-8E8F-4415-8B77-16F5AC390E4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solidFill>
                <a:schemeClr val="tx1"/>
              </a:solidFill>
            </a:ln>
          </c:spPr>
          <c:dPt>
            <c:idx val="0"/>
            <c:bubble3D val="0"/>
            <c:spPr>
              <a:solidFill>
                <a:schemeClr val="accent4">
                  <a:lumMod val="75000"/>
                </a:schemeClr>
              </a:solidFill>
              <a:ln w="19050">
                <a:solidFill>
                  <a:schemeClr val="tx1"/>
                </a:solidFill>
              </a:ln>
              <a:effectLst/>
            </c:spPr>
            <c:extLst>
              <c:ext xmlns:c16="http://schemas.microsoft.com/office/drawing/2014/chart" uri="{C3380CC4-5D6E-409C-BE32-E72D297353CC}">
                <c16:uniqueId val="{00000001-261C-4242-BFD7-8B8C3CC0070D}"/>
              </c:ext>
            </c:extLst>
          </c:dPt>
          <c:dPt>
            <c:idx val="1"/>
            <c:bubble3D val="0"/>
            <c:spPr>
              <a:solidFill>
                <a:schemeClr val="accent6"/>
              </a:solidFill>
              <a:ln w="19050">
                <a:solidFill>
                  <a:schemeClr val="tx1"/>
                </a:solidFill>
              </a:ln>
              <a:effectLst/>
            </c:spPr>
            <c:extLst>
              <c:ext xmlns:c16="http://schemas.microsoft.com/office/drawing/2014/chart" uri="{C3380CC4-5D6E-409C-BE32-E72D297353CC}">
                <c16:uniqueId val="{00000003-261C-4242-BFD7-8B8C3CC0070D}"/>
              </c:ext>
            </c:extLst>
          </c:dPt>
          <c:dPt>
            <c:idx val="2"/>
            <c:bubble3D val="0"/>
            <c:spPr>
              <a:solidFill>
                <a:srgbClr val="C00000"/>
              </a:solidFill>
              <a:ln w="19050">
                <a:solidFill>
                  <a:schemeClr val="tx1"/>
                </a:solidFill>
              </a:ln>
              <a:effectLst/>
            </c:spPr>
            <c:extLst>
              <c:ext xmlns:c16="http://schemas.microsoft.com/office/drawing/2014/chart" uri="{C3380CC4-5D6E-409C-BE32-E72D297353CC}">
                <c16:uniqueId val="{00000005-261C-4242-BFD7-8B8C3CC0070D}"/>
              </c:ext>
            </c:extLst>
          </c:dPt>
          <c:dPt>
            <c:idx val="3"/>
            <c:bubble3D val="0"/>
            <c:spPr>
              <a:solidFill>
                <a:schemeClr val="bg1">
                  <a:lumMod val="75000"/>
                </a:schemeClr>
              </a:solidFill>
              <a:ln w="19050">
                <a:solidFill>
                  <a:schemeClr val="tx1"/>
                </a:solidFill>
              </a:ln>
              <a:effectLst/>
            </c:spPr>
            <c:extLst>
              <c:ext xmlns:c16="http://schemas.microsoft.com/office/drawing/2014/chart" uri="{C3380CC4-5D6E-409C-BE32-E72D297353CC}">
                <c16:uniqueId val="{00000007-261C-4242-BFD7-8B8C3CC0070D}"/>
              </c:ext>
            </c:extLst>
          </c:dPt>
          <c:dPt>
            <c:idx val="4"/>
            <c:bubble3D val="0"/>
            <c:spPr>
              <a:solidFill>
                <a:schemeClr val="accent5"/>
              </a:solidFill>
              <a:ln w="19050">
                <a:solidFill>
                  <a:schemeClr val="tx1"/>
                </a:solidFill>
              </a:ln>
              <a:effectLst/>
            </c:spPr>
            <c:extLst>
              <c:ext xmlns:c16="http://schemas.microsoft.com/office/drawing/2014/chart" uri="{C3380CC4-5D6E-409C-BE32-E72D297353CC}">
                <c16:uniqueId val="{00000009-261C-4242-BFD7-8B8C3CC0070D}"/>
              </c:ext>
            </c:extLst>
          </c:dPt>
          <c:dPt>
            <c:idx val="5"/>
            <c:bubble3D val="0"/>
            <c:spPr>
              <a:solidFill>
                <a:schemeClr val="accent6"/>
              </a:solidFill>
              <a:ln w="19050">
                <a:solidFill>
                  <a:schemeClr val="tx1"/>
                </a:solidFill>
              </a:ln>
              <a:effectLst/>
            </c:spPr>
            <c:extLst>
              <c:ext xmlns:c16="http://schemas.microsoft.com/office/drawing/2014/chart" uri="{C3380CC4-5D6E-409C-BE32-E72D297353CC}">
                <c16:uniqueId val="{0000000B-261C-4242-BFD7-8B8C3CC0070D}"/>
              </c:ext>
            </c:extLst>
          </c:dPt>
          <c:cat>
            <c:strRef>
              <c:f>CHN!$S$9:$S$14</c:f>
              <c:strCache>
                <c:ptCount val="4"/>
                <c:pt idx="0">
                  <c:v>77</c:v>
                </c:pt>
                <c:pt idx="1">
                  <c:v>112</c:v>
                </c:pt>
                <c:pt idx="2">
                  <c:v>24</c:v>
                </c:pt>
                <c:pt idx="3">
                  <c:v>Others</c:v>
                </c:pt>
              </c:strCache>
            </c:strRef>
          </c:cat>
          <c:val>
            <c:numRef>
              <c:f>CHN!$T$9:$T$14</c:f>
              <c:numCache>
                <c:formatCode>0%</c:formatCode>
                <c:ptCount val="6"/>
                <c:pt idx="0">
                  <c:v>0.48515580265435176</c:v>
                </c:pt>
                <c:pt idx="1">
                  <c:v>6.3285247905477654E-2</c:v>
                </c:pt>
                <c:pt idx="2">
                  <c:v>5.6139835663265455E-2</c:v>
                </c:pt>
                <c:pt idx="3">
                  <c:v>0.39541911377690508</c:v>
                </c:pt>
              </c:numCache>
            </c:numRef>
          </c:val>
          <c:extLst>
            <c:ext xmlns:c16="http://schemas.microsoft.com/office/drawing/2014/chart" uri="{C3380CC4-5D6E-409C-BE32-E72D297353CC}">
              <c16:uniqueId val="{0000000C-261C-4242-BFD7-8B8C3CC0070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売上高</c:v>
                </c:pt>
              </c:strCache>
            </c:strRef>
          </c:tx>
          <c:spPr>
            <a:ln>
              <a:solidFill>
                <a:schemeClr val="tx1"/>
              </a:solidFill>
            </a:ln>
          </c:spPr>
          <c:dPt>
            <c:idx val="0"/>
            <c:bubble3D val="0"/>
            <c:spPr>
              <a:solidFill>
                <a:srgbClr val="0F9ED5"/>
              </a:solidFill>
              <a:ln w="19050">
                <a:solidFill>
                  <a:schemeClr val="tx1"/>
                </a:solidFill>
              </a:ln>
              <a:effectLst/>
            </c:spPr>
            <c:extLst>
              <c:ext xmlns:c16="http://schemas.microsoft.com/office/drawing/2014/chart" uri="{C3380CC4-5D6E-409C-BE32-E72D297353CC}">
                <c16:uniqueId val="{00000001-A1F7-4BD0-90F9-92F7B76D5B2E}"/>
              </c:ext>
            </c:extLst>
          </c:dPt>
          <c:dPt>
            <c:idx val="1"/>
            <c:bubble3D val="0"/>
            <c:spPr>
              <a:solidFill>
                <a:schemeClr val="accent2"/>
              </a:solidFill>
              <a:ln w="19050">
                <a:solidFill>
                  <a:schemeClr val="tx1"/>
                </a:solidFill>
              </a:ln>
              <a:effectLst/>
            </c:spPr>
            <c:extLst>
              <c:ext xmlns:c16="http://schemas.microsoft.com/office/drawing/2014/chart" uri="{C3380CC4-5D6E-409C-BE32-E72D297353CC}">
                <c16:uniqueId val="{00000003-C62F-40A3-95A0-3FAA53F1DEA1}"/>
              </c:ext>
            </c:extLst>
          </c:dPt>
          <c:dPt>
            <c:idx val="2"/>
            <c:bubble3D val="0"/>
            <c:spPr>
              <a:solidFill>
                <a:srgbClr val="C00000"/>
              </a:solidFill>
              <a:ln w="19050">
                <a:solidFill>
                  <a:schemeClr val="tx1"/>
                </a:solidFill>
              </a:ln>
              <a:effectLst/>
            </c:spPr>
            <c:extLst>
              <c:ext xmlns:c16="http://schemas.microsoft.com/office/drawing/2014/chart" uri="{C3380CC4-5D6E-409C-BE32-E72D297353CC}">
                <c16:uniqueId val="{00000002-A1F7-4BD0-90F9-92F7B76D5B2E}"/>
              </c:ext>
            </c:extLst>
          </c:dPt>
          <c:dPt>
            <c:idx val="3"/>
            <c:bubble3D val="0"/>
            <c:spPr>
              <a:solidFill>
                <a:srgbClr val="D9D9D9"/>
              </a:solidFill>
              <a:ln w="19050">
                <a:solidFill>
                  <a:schemeClr val="tx1"/>
                </a:solidFill>
              </a:ln>
              <a:effectLst/>
            </c:spPr>
            <c:extLst>
              <c:ext xmlns:c16="http://schemas.microsoft.com/office/drawing/2014/chart" uri="{C3380CC4-5D6E-409C-BE32-E72D297353CC}">
                <c16:uniqueId val="{00000003-A1F7-4BD0-90F9-92F7B76D5B2E}"/>
              </c:ext>
            </c:extLst>
          </c:dPt>
          <c:cat>
            <c:strRef>
              <c:f>Sheet1!$A$2:$A$5</c:f>
              <c:strCache>
                <c:ptCount val="4"/>
                <c:pt idx="0">
                  <c:v>第 1 四半期</c:v>
                </c:pt>
                <c:pt idx="1">
                  <c:v>第 2 四半期</c:v>
                </c:pt>
                <c:pt idx="2">
                  <c:v>第 3 四半期</c:v>
                </c:pt>
                <c:pt idx="3">
                  <c:v>第 4 四半期</c:v>
                </c:pt>
              </c:strCache>
            </c:strRef>
          </c:cat>
          <c:val>
            <c:numRef>
              <c:f>Sheet1!$B$2:$B$5</c:f>
              <c:numCache>
                <c:formatCode>General</c:formatCode>
                <c:ptCount val="4"/>
                <c:pt idx="0">
                  <c:v>60</c:v>
                </c:pt>
                <c:pt idx="1">
                  <c:v>8</c:v>
                </c:pt>
                <c:pt idx="2">
                  <c:v>6</c:v>
                </c:pt>
                <c:pt idx="3">
                  <c:v>26</c:v>
                </c:pt>
              </c:numCache>
            </c:numRef>
          </c:val>
          <c:extLst>
            <c:ext xmlns:c16="http://schemas.microsoft.com/office/drawing/2014/chart" uri="{C3380CC4-5D6E-409C-BE32-E72D297353CC}">
              <c16:uniqueId val="{00000000-A1F7-4BD0-90F9-92F7B76D5B2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CHN!$Q$1</c:f>
              <c:strCache>
                <c:ptCount val="1"/>
                <c:pt idx="0">
                  <c:v>Pig iron</c:v>
                </c:pt>
              </c:strCache>
            </c:strRef>
          </c:tx>
          <c:spPr>
            <a:ln>
              <a:solidFill>
                <a:schemeClr val="tx1"/>
              </a:solidFill>
            </a:ln>
          </c:spPr>
          <c:dPt>
            <c:idx val="0"/>
            <c:bubble3D val="0"/>
            <c:spPr>
              <a:solidFill>
                <a:schemeClr val="accent4"/>
              </a:solidFill>
              <a:ln w="19050">
                <a:solidFill>
                  <a:schemeClr val="tx1"/>
                </a:solidFill>
              </a:ln>
              <a:effectLst/>
            </c:spPr>
            <c:extLst>
              <c:ext xmlns:c16="http://schemas.microsoft.com/office/drawing/2014/chart" uri="{C3380CC4-5D6E-409C-BE32-E72D297353CC}">
                <c16:uniqueId val="{00000001-815B-43E8-A03B-37948DAEF49F}"/>
              </c:ext>
            </c:extLst>
          </c:dPt>
          <c:dPt>
            <c:idx val="1"/>
            <c:bubble3D val="0"/>
            <c:spPr>
              <a:solidFill>
                <a:schemeClr val="accent2"/>
              </a:solidFill>
              <a:ln w="19050">
                <a:solidFill>
                  <a:schemeClr val="tx1"/>
                </a:solidFill>
              </a:ln>
              <a:effectLst/>
            </c:spPr>
            <c:extLst>
              <c:ext xmlns:c16="http://schemas.microsoft.com/office/drawing/2014/chart" uri="{C3380CC4-5D6E-409C-BE32-E72D297353CC}">
                <c16:uniqueId val="{00000003-815B-43E8-A03B-37948DAEF49F}"/>
              </c:ext>
            </c:extLst>
          </c:dPt>
          <c:dPt>
            <c:idx val="2"/>
            <c:bubble3D val="0"/>
            <c:spPr>
              <a:solidFill>
                <a:srgbClr val="C00000"/>
              </a:solidFill>
              <a:ln w="19050">
                <a:solidFill>
                  <a:schemeClr val="tx1"/>
                </a:solidFill>
              </a:ln>
              <a:effectLst/>
            </c:spPr>
            <c:extLst>
              <c:ext xmlns:c16="http://schemas.microsoft.com/office/drawing/2014/chart" uri="{C3380CC4-5D6E-409C-BE32-E72D297353CC}">
                <c16:uniqueId val="{00000005-815B-43E8-A03B-37948DAEF49F}"/>
              </c:ext>
            </c:extLst>
          </c:dPt>
          <c:dPt>
            <c:idx val="3"/>
            <c:bubble3D val="0"/>
            <c:spPr>
              <a:solidFill>
                <a:schemeClr val="bg1">
                  <a:lumMod val="85000"/>
                </a:schemeClr>
              </a:solidFill>
              <a:ln w="19050">
                <a:solidFill>
                  <a:schemeClr val="tx1"/>
                </a:solidFill>
              </a:ln>
              <a:effectLst/>
            </c:spPr>
            <c:extLst>
              <c:ext xmlns:c16="http://schemas.microsoft.com/office/drawing/2014/chart" uri="{C3380CC4-5D6E-409C-BE32-E72D297353CC}">
                <c16:uniqueId val="{00000007-815B-43E8-A03B-37948DAEF49F}"/>
              </c:ext>
            </c:extLst>
          </c:dPt>
          <c:dPt>
            <c:idx val="4"/>
            <c:bubble3D val="0"/>
            <c:spPr>
              <a:solidFill>
                <a:srgbClr val="FFC000"/>
              </a:solidFill>
              <a:ln w="19050">
                <a:solidFill>
                  <a:schemeClr val="tx1"/>
                </a:solidFill>
              </a:ln>
              <a:effectLst/>
            </c:spPr>
            <c:extLst>
              <c:ext xmlns:c16="http://schemas.microsoft.com/office/drawing/2014/chart" uri="{C3380CC4-5D6E-409C-BE32-E72D297353CC}">
                <c16:uniqueId val="{00000009-815B-43E8-A03B-37948DAEF49F}"/>
              </c:ext>
            </c:extLst>
          </c:dPt>
          <c:dPt>
            <c:idx val="5"/>
            <c:bubble3D val="0"/>
            <c:spPr>
              <a:solidFill>
                <a:schemeClr val="accent6"/>
              </a:solidFill>
              <a:ln w="19050">
                <a:solidFill>
                  <a:schemeClr val="tx1"/>
                </a:solidFill>
              </a:ln>
              <a:effectLst/>
            </c:spPr>
            <c:extLst>
              <c:ext xmlns:c16="http://schemas.microsoft.com/office/drawing/2014/chart" uri="{C3380CC4-5D6E-409C-BE32-E72D297353CC}">
                <c16:uniqueId val="{0000000B-815B-43E8-A03B-37948DAEF49F}"/>
              </c:ext>
            </c:extLst>
          </c:dPt>
          <c:dPt>
            <c:idx val="6"/>
            <c:bubble3D val="0"/>
            <c:spPr>
              <a:solidFill>
                <a:schemeClr val="bg1">
                  <a:lumMod val="75000"/>
                </a:schemeClr>
              </a:solidFill>
              <a:ln w="19050">
                <a:solidFill>
                  <a:schemeClr val="tx1"/>
                </a:solidFill>
              </a:ln>
              <a:effectLst/>
            </c:spPr>
            <c:extLst>
              <c:ext xmlns:c16="http://schemas.microsoft.com/office/drawing/2014/chart" uri="{C3380CC4-5D6E-409C-BE32-E72D297353CC}">
                <c16:uniqueId val="{0000000D-815B-43E8-A03B-37948DAEF49F}"/>
              </c:ext>
            </c:extLst>
          </c:dPt>
          <c:cat>
            <c:strRef>
              <c:f>CHN!$P$2:$P$8</c:f>
              <c:strCache>
                <c:ptCount val="4"/>
                <c:pt idx="0">
                  <c:v>28</c:v>
                </c:pt>
                <c:pt idx="1">
                  <c:v>62</c:v>
                </c:pt>
                <c:pt idx="2">
                  <c:v>24</c:v>
                </c:pt>
                <c:pt idx="3">
                  <c:v>Others</c:v>
                </c:pt>
              </c:strCache>
            </c:strRef>
          </c:cat>
          <c:val>
            <c:numRef>
              <c:f>CHN!$Q$2:$Q$8</c:f>
              <c:numCache>
                <c:formatCode>#,##0_);[Red]\(#,##0\)</c:formatCode>
                <c:ptCount val="7"/>
                <c:pt idx="0">
                  <c:v>245865563.737158</c:v>
                </c:pt>
                <c:pt idx="1">
                  <c:v>79301252.801157907</c:v>
                </c:pt>
                <c:pt idx="2">
                  <c:v>16776964.681977499</c:v>
                </c:pt>
                <c:pt idx="3">
                  <c:v>88982649.163767993</c:v>
                </c:pt>
              </c:numCache>
            </c:numRef>
          </c:val>
          <c:extLst>
            <c:ext xmlns:c16="http://schemas.microsoft.com/office/drawing/2014/chart" uri="{C3380CC4-5D6E-409C-BE32-E72D297353CC}">
              <c16:uniqueId val="{0000000E-815B-43E8-A03B-37948DAEF49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売上高</c:v>
                </c:pt>
              </c:strCache>
            </c:strRef>
          </c:tx>
          <c:spPr>
            <a:ln>
              <a:solidFill>
                <a:schemeClr val="tx1"/>
              </a:solidFill>
            </a:ln>
          </c:spPr>
          <c:dPt>
            <c:idx val="0"/>
            <c:bubble3D val="0"/>
            <c:spPr>
              <a:solidFill>
                <a:srgbClr val="0F9ED5"/>
              </a:solidFill>
              <a:ln w="19050">
                <a:solidFill>
                  <a:schemeClr val="tx1"/>
                </a:solidFill>
              </a:ln>
              <a:effectLst/>
            </c:spPr>
            <c:extLst>
              <c:ext xmlns:c16="http://schemas.microsoft.com/office/drawing/2014/chart" uri="{C3380CC4-5D6E-409C-BE32-E72D297353CC}">
                <c16:uniqueId val="{00000001-A1F7-4BD0-90F9-92F7B76D5B2E}"/>
              </c:ext>
            </c:extLst>
          </c:dPt>
          <c:dPt>
            <c:idx val="1"/>
            <c:bubble3D val="0"/>
            <c:spPr>
              <a:solidFill>
                <a:schemeClr val="accent2"/>
              </a:solidFill>
              <a:ln w="19050">
                <a:solidFill>
                  <a:schemeClr val="tx1"/>
                </a:solidFill>
              </a:ln>
              <a:effectLst/>
            </c:spPr>
            <c:extLst>
              <c:ext xmlns:c16="http://schemas.microsoft.com/office/drawing/2014/chart" uri="{C3380CC4-5D6E-409C-BE32-E72D297353CC}">
                <c16:uniqueId val="{00000003-3B44-4EE1-A655-C65D0D106A3D}"/>
              </c:ext>
            </c:extLst>
          </c:dPt>
          <c:dPt>
            <c:idx val="2"/>
            <c:bubble3D val="0"/>
            <c:spPr>
              <a:solidFill>
                <a:schemeClr val="accent3"/>
              </a:solidFill>
              <a:ln w="19050">
                <a:solidFill>
                  <a:schemeClr val="tx1"/>
                </a:solidFill>
              </a:ln>
              <a:effectLst/>
            </c:spPr>
            <c:extLst>
              <c:ext xmlns:c16="http://schemas.microsoft.com/office/drawing/2014/chart" uri="{C3380CC4-5D6E-409C-BE32-E72D297353CC}">
                <c16:uniqueId val="{00000002-A1F7-4BD0-90F9-92F7B76D5B2E}"/>
              </c:ext>
            </c:extLst>
          </c:dPt>
          <c:dPt>
            <c:idx val="3"/>
            <c:bubble3D val="0"/>
            <c:spPr>
              <a:solidFill>
                <a:srgbClr val="D9D9D9"/>
              </a:solidFill>
              <a:ln w="19050">
                <a:solidFill>
                  <a:schemeClr val="tx1"/>
                </a:solidFill>
              </a:ln>
              <a:effectLst/>
            </c:spPr>
            <c:extLst>
              <c:ext xmlns:c16="http://schemas.microsoft.com/office/drawing/2014/chart" uri="{C3380CC4-5D6E-409C-BE32-E72D297353CC}">
                <c16:uniqueId val="{00000003-A1F7-4BD0-90F9-92F7B76D5B2E}"/>
              </c:ext>
            </c:extLst>
          </c:dPt>
          <c:cat>
            <c:strRef>
              <c:f>Sheet1!$A$2:$A$5</c:f>
              <c:strCache>
                <c:ptCount val="4"/>
                <c:pt idx="0">
                  <c:v>第 1 四半期</c:v>
                </c:pt>
                <c:pt idx="1">
                  <c:v>第 2 四半期</c:v>
                </c:pt>
                <c:pt idx="2">
                  <c:v>第 3 四半期</c:v>
                </c:pt>
                <c:pt idx="3">
                  <c:v>第 4 四半期</c:v>
                </c:pt>
              </c:strCache>
            </c:strRef>
          </c:cat>
          <c:val>
            <c:numRef>
              <c:f>Sheet1!$B$2:$B$5</c:f>
              <c:numCache>
                <c:formatCode>General</c:formatCode>
                <c:ptCount val="4"/>
                <c:pt idx="0">
                  <c:v>41</c:v>
                </c:pt>
                <c:pt idx="1">
                  <c:v>19</c:v>
                </c:pt>
                <c:pt idx="2">
                  <c:v>13</c:v>
                </c:pt>
                <c:pt idx="3">
                  <c:v>26</c:v>
                </c:pt>
              </c:numCache>
            </c:numRef>
          </c:val>
          <c:extLst>
            <c:ext xmlns:c16="http://schemas.microsoft.com/office/drawing/2014/chart" uri="{C3380CC4-5D6E-409C-BE32-E72D297353CC}">
              <c16:uniqueId val="{00000000-A1F7-4BD0-90F9-92F7B76D5B2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B3E2C0-FF0E-4E34-90C0-D328426DDDC5}" type="datetimeFigureOut">
              <a:rPr kumimoji="1" lang="ja-JP" altLang="en-US" smtClean="0"/>
              <a:t>2026/6/16</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46FF4E-8594-4D3A-AEB5-D0199F98818C}" type="slidenum">
              <a:rPr kumimoji="1" lang="ja-JP" altLang="en-US" smtClean="0"/>
              <a:t>‹#›</a:t>
            </a:fld>
            <a:endParaRPr kumimoji="1" lang="ja-JP" altLang="en-US"/>
          </a:p>
        </p:txBody>
      </p:sp>
    </p:spTree>
    <p:extLst>
      <p:ext uri="{BB962C8B-B14F-4D97-AF65-F5344CB8AC3E}">
        <p14:creationId xmlns:p14="http://schemas.microsoft.com/office/powerpoint/2010/main" val="15934452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Good afternoon.</a:t>
            </a:r>
          </a:p>
          <a:p>
            <a:pPr algn="just"/>
            <a:endPar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ct val="150000"/>
              </a:lnSpc>
            </a:pP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I’m Seiya Imada from Kyushu University.</a:t>
            </a:r>
            <a:endPar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ct val="150000"/>
              </a:lnSpc>
            </a:pP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ct val="150000"/>
              </a:lnSpc>
            </a:pP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Today, I am here to talk about </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a:t>
            </a:r>
          </a:p>
          <a:p>
            <a:endParaRPr kumimoji="1" lang="ja-JP" altLang="en-US" dirty="0"/>
          </a:p>
        </p:txBody>
      </p:sp>
      <p:sp>
        <p:nvSpPr>
          <p:cNvPr id="4" name="スライド番号プレースホルダー 3"/>
          <p:cNvSpPr>
            <a:spLocks noGrp="1"/>
          </p:cNvSpPr>
          <p:nvPr>
            <p:ph type="sldNum" sz="quarter" idx="5"/>
          </p:nvPr>
        </p:nvSpPr>
        <p:spPr/>
        <p:txBody>
          <a:bodyPr/>
          <a:lstStyle/>
          <a:p>
            <a:fld id="{8246FF4E-8594-4D3A-AEB5-D0199F98818C}" type="slidenum">
              <a:rPr kumimoji="1" lang="ja-JP" altLang="en-US" smtClean="0"/>
              <a:t>1</a:t>
            </a:fld>
            <a:endParaRPr kumimoji="1" lang="ja-JP" altLang="en-US"/>
          </a:p>
        </p:txBody>
      </p:sp>
    </p:spTree>
    <p:extLst>
      <p:ext uri="{BB962C8B-B14F-4D97-AF65-F5344CB8AC3E}">
        <p14:creationId xmlns:p14="http://schemas.microsoft.com/office/powerpoint/2010/main" val="15113712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B997A6-512C-A2DB-389D-53138F39591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919A6F2-35F9-5999-D80C-EFE4899B901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8988BB6-8FE2-04C6-8B00-95D44480BDFD}"/>
              </a:ext>
            </a:extLst>
          </p:cNvPr>
          <p:cNvSpPr>
            <a:spLocks noGrp="1"/>
          </p:cNvSpPr>
          <p:nvPr>
            <p:ph type="body" idx="1"/>
          </p:nvPr>
        </p:nvSpPr>
        <p:spPr/>
        <p:txBody>
          <a:bodyPr/>
          <a:lstStyle/>
          <a:p>
            <a:pPr algn="just"/>
            <a:r>
              <a:rPr lang="en-US" altLang="ja-JP" sz="1200" b="1" dirty="0">
                <a:latin typeface="Arial" panose="020B0604020202020204" pitchFamily="34" charset="0"/>
                <a:cs typeface="Arial" panose="020B0604020202020204" pitchFamily="34" charset="0"/>
              </a:rPr>
              <a:t>To disaggregate the steel sector, we used three data sources.</a:t>
            </a:r>
          </a:p>
          <a:p>
            <a:pPr algn="just"/>
            <a:endParaRPr lang="ja-JP" altLang="en-US" sz="1200" b="1" dirty="0">
              <a:latin typeface="Arial" panose="020B0604020202020204" pitchFamily="34" charset="0"/>
              <a:cs typeface="Arial" panose="020B0604020202020204" pitchFamily="34" charset="0"/>
            </a:endParaRPr>
          </a:p>
          <a:p>
            <a:pPr marL="400050" indent="-400050" algn="just">
              <a:buFont typeface="+mj-lt"/>
              <a:buAutoNum type="romanUcPeriod"/>
            </a:pPr>
            <a:r>
              <a:rPr lang="en-US" altLang="ja-JP" sz="1200" dirty="0">
                <a:latin typeface="Arial" panose="020B0604020202020204" pitchFamily="34" charset="0"/>
                <a:cs typeface="Arial" panose="020B0604020202020204" pitchFamily="34" charset="0"/>
              </a:rPr>
              <a:t>Japanese input-output table</a:t>
            </a:r>
          </a:p>
          <a:p>
            <a:pPr marL="400050" indent="-400050" algn="just">
              <a:buFont typeface="+mj-lt"/>
              <a:buAutoNum type="romanUcPeriod"/>
            </a:pPr>
            <a:r>
              <a:rPr lang="en-US" altLang="ja-JP" sz="1200" dirty="0">
                <a:latin typeface="Arial" panose="020B0604020202020204" pitchFamily="34" charset="0"/>
                <a:cs typeface="Arial" panose="020B0604020202020204" pitchFamily="34" charset="0"/>
              </a:rPr>
              <a:t>Country-level BF/EAF production ratios published by the World Steel Association</a:t>
            </a:r>
          </a:p>
          <a:p>
            <a:pPr marL="400050" indent="-400050" algn="just">
              <a:buFont typeface="+mj-lt"/>
              <a:buAutoNum type="romanUcPeriod"/>
            </a:pPr>
            <a:r>
              <a:rPr lang="en-US" altLang="ja-JP" sz="1200" dirty="0">
                <a:latin typeface="Arial" panose="020B0604020202020204" pitchFamily="34" charset="0"/>
                <a:cs typeface="Arial" panose="020B0604020202020204" pitchFamily="34" charset="0"/>
              </a:rPr>
              <a:t>Country-level intermediate input cost data for BF and EAF routes provided by TransitionZero.</a:t>
            </a:r>
          </a:p>
          <a:p>
            <a:pPr marL="0" indent="0" algn="just">
              <a:buFont typeface="+mj-lt"/>
              <a:buNone/>
            </a:pPr>
            <a:endParaRPr lang="en-US" altLang="ja-JP" dirty="0"/>
          </a:p>
          <a:p>
            <a:pPr marL="0" indent="0" algn="just">
              <a:buFont typeface="+mj-lt"/>
              <a:buNone/>
            </a:pPr>
            <a:r>
              <a:rPr lang="en-US" altLang="ja-JP" dirty="0"/>
              <a:t>When detailed country-level data were not available, we used the first dataset, which provides highly detailed sectoral classifications, as technical data.</a:t>
            </a:r>
          </a:p>
          <a:p>
            <a:endParaRPr lang="en-US" altLang="ja-JP" dirty="0"/>
          </a:p>
          <a:p>
            <a:r>
              <a:rPr lang="en-US" altLang="ja-JP" dirty="0"/>
              <a:t>However, for the intermediate input structures of the BF-BOF and EAF routes, we adjusted for country-specific differences by incorporating the second and third datasets.</a:t>
            </a:r>
            <a:endParaRPr kumimoji="1" lang="ja-JP" altLang="ja-JP" sz="1200" kern="1200" dirty="0">
              <a:solidFill>
                <a:schemeClr val="tx1"/>
              </a:solidFill>
              <a:effectLst/>
              <a:latin typeface="+mn-lt"/>
              <a:ea typeface="+mn-ea"/>
              <a:cs typeface="+mn-cs"/>
            </a:endParaRPr>
          </a:p>
        </p:txBody>
      </p:sp>
      <p:sp>
        <p:nvSpPr>
          <p:cNvPr id="4" name="スライド番号プレースホルダー 3">
            <a:extLst>
              <a:ext uri="{FF2B5EF4-FFF2-40B4-BE49-F238E27FC236}">
                <a16:creationId xmlns:a16="http://schemas.microsoft.com/office/drawing/2014/main" id="{AF28F737-4FC7-822D-B9F2-0D130ECDFBC4}"/>
              </a:ext>
            </a:extLst>
          </p:cNvPr>
          <p:cNvSpPr>
            <a:spLocks noGrp="1"/>
          </p:cNvSpPr>
          <p:nvPr>
            <p:ph type="sldNum" sz="quarter" idx="5"/>
          </p:nvPr>
        </p:nvSpPr>
        <p:spPr/>
        <p:txBody>
          <a:bodyPr/>
          <a:lstStyle/>
          <a:p>
            <a:fld id="{8246FF4E-8594-4D3A-AEB5-D0199F98818C}" type="slidenum">
              <a:rPr kumimoji="1" lang="ja-JP" altLang="en-US" smtClean="0"/>
              <a:t>10</a:t>
            </a:fld>
            <a:endParaRPr kumimoji="1" lang="ja-JP" altLang="en-US"/>
          </a:p>
        </p:txBody>
      </p:sp>
    </p:spTree>
    <p:extLst>
      <p:ext uri="{BB962C8B-B14F-4D97-AF65-F5344CB8AC3E}">
        <p14:creationId xmlns:p14="http://schemas.microsoft.com/office/powerpoint/2010/main" val="28138798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0A2A9-EE4E-87DB-A9A2-7853E14B994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8D299EF-5D97-2253-F1F8-0451A05EE88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ABCAE7B-A07C-7731-4A39-6051CE508B8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dirty="0"/>
              <a:t>Next, I will explain the overview of final demand disaggregation.</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latin typeface="Arial" panose="020B0604020202020204" pitchFamily="34" charset="0"/>
                <a:cs typeface="Arial" panose="020B0604020202020204" pitchFamily="34" charset="0"/>
              </a:rPr>
              <a:t>To disaggregate the final demand vector, we multiply the final demand row vector of the basic iron sector by the sectoral shares.</a:t>
            </a:r>
          </a:p>
          <a:p>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t>These shares represent the proportions of the four disaggregated sectors in the exports of the basic iron sector in the target country (t). </a:t>
            </a:r>
            <a:r>
              <a:rPr kumimoji="1" lang="en-US" altLang="ja-JP"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 used export value data from Trend Economy to estimate these share.</a:t>
            </a:r>
            <a:endParaRPr lang="ja-JP" altLang="en-US" dirty="0"/>
          </a:p>
          <a:p>
            <a:endParaRPr lang="en-US" altLang="ja-JP" dirty="0"/>
          </a:p>
        </p:txBody>
      </p:sp>
      <p:sp>
        <p:nvSpPr>
          <p:cNvPr id="4" name="スライド番号プレースホルダー 3">
            <a:extLst>
              <a:ext uri="{FF2B5EF4-FFF2-40B4-BE49-F238E27FC236}">
                <a16:creationId xmlns:a16="http://schemas.microsoft.com/office/drawing/2014/main" id="{D8562A7C-8265-203E-DFF0-AFE8E75F15A2}"/>
              </a:ext>
            </a:extLst>
          </p:cNvPr>
          <p:cNvSpPr>
            <a:spLocks noGrp="1"/>
          </p:cNvSpPr>
          <p:nvPr>
            <p:ph type="sldNum" sz="quarter" idx="5"/>
          </p:nvPr>
        </p:nvSpPr>
        <p:spPr/>
        <p:txBody>
          <a:bodyPr/>
          <a:lstStyle/>
          <a:p>
            <a:fld id="{8246FF4E-8594-4D3A-AEB5-D0199F98818C}" type="slidenum">
              <a:rPr kumimoji="1" lang="ja-JP" altLang="en-US" smtClean="0"/>
              <a:t>11</a:t>
            </a:fld>
            <a:endParaRPr kumimoji="1" lang="ja-JP" altLang="en-US"/>
          </a:p>
        </p:txBody>
      </p:sp>
    </p:spTree>
    <p:extLst>
      <p:ext uri="{BB962C8B-B14F-4D97-AF65-F5344CB8AC3E}">
        <p14:creationId xmlns:p14="http://schemas.microsoft.com/office/powerpoint/2010/main" val="390115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881504-542E-C84C-CB5D-E55312BE5CD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8C43B05-52FD-4236-81F8-F70569FAEB7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06D3DC9-86F6-4B7C-CFDE-7608FEBCB22A}"/>
              </a:ext>
            </a:extLst>
          </p:cNvPr>
          <p:cNvSpPr>
            <a:spLocks noGrp="1"/>
          </p:cNvSpPr>
          <p:nvPr>
            <p:ph type="body" idx="1"/>
          </p:nvPr>
        </p:nvSpPr>
        <p:spPr/>
        <p:txBody>
          <a:bodyPr/>
          <a:lstStyle/>
          <a:p>
            <a:r>
              <a:rPr lang="en-US" altLang="ja-JP" dirty="0"/>
              <a:t>Next, we used these data in this study.</a:t>
            </a:r>
          </a:p>
        </p:txBody>
      </p:sp>
      <p:sp>
        <p:nvSpPr>
          <p:cNvPr id="4" name="スライド番号プレースホルダー 3">
            <a:extLst>
              <a:ext uri="{FF2B5EF4-FFF2-40B4-BE49-F238E27FC236}">
                <a16:creationId xmlns:a16="http://schemas.microsoft.com/office/drawing/2014/main" id="{55EE7248-EFEE-A1C9-8EFB-220CF305C466}"/>
              </a:ext>
            </a:extLst>
          </p:cNvPr>
          <p:cNvSpPr>
            <a:spLocks noGrp="1"/>
          </p:cNvSpPr>
          <p:nvPr>
            <p:ph type="sldNum" sz="quarter" idx="5"/>
          </p:nvPr>
        </p:nvSpPr>
        <p:spPr/>
        <p:txBody>
          <a:bodyPr/>
          <a:lstStyle/>
          <a:p>
            <a:fld id="{8246FF4E-8594-4D3A-AEB5-D0199F98818C}" type="slidenum">
              <a:rPr kumimoji="1" lang="ja-JP" altLang="en-US" smtClean="0"/>
              <a:t>12</a:t>
            </a:fld>
            <a:endParaRPr kumimoji="1" lang="ja-JP" altLang="en-US"/>
          </a:p>
        </p:txBody>
      </p:sp>
    </p:spTree>
    <p:extLst>
      <p:ext uri="{BB962C8B-B14F-4D97-AF65-F5344CB8AC3E}">
        <p14:creationId xmlns:p14="http://schemas.microsoft.com/office/powerpoint/2010/main" val="37678530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D68F34-888D-5B5B-38DF-3464E360DF6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52181DF-A801-5CE9-4CE0-A42BF4DADCA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D137B70-6B8F-28F7-6A56-85DF033794CC}"/>
              </a:ext>
            </a:extLst>
          </p:cNvPr>
          <p:cNvSpPr>
            <a:spLocks noGrp="1"/>
          </p:cNvSpPr>
          <p:nvPr>
            <p:ph type="body" idx="1"/>
          </p:nvPr>
        </p:nvSpPr>
        <p:spPr/>
        <p:txBody>
          <a:bodyPr/>
          <a:lstStyle/>
          <a:p>
            <a:r>
              <a:rPr lang="en-US" altLang="ja-JP" dirty="0"/>
              <a:t>Next, I talk about results.</a:t>
            </a:r>
          </a:p>
          <a:p>
            <a:endParaRPr lang="en-US" altLang="ja-JP" dirty="0"/>
          </a:p>
          <a:p>
            <a:r>
              <a:rPr lang="en-US" altLang="ja-JP" b="1" dirty="0"/>
              <a:t>These graphs show the top three intermediate input sectors in China’s steel sector.</a:t>
            </a:r>
          </a:p>
          <a:p>
            <a:r>
              <a:rPr lang="en-US" altLang="ja-JP" b="1" dirty="0"/>
              <a:t>The left graph presents the result for the Basic iron sector before disaggregation, while the right graph presents the results for the disaggregated Pig iron and Converter sectors.</a:t>
            </a:r>
          </a:p>
          <a:p>
            <a:endParaRPr lang="en-US" altLang="ja-JP" dirty="0"/>
          </a:p>
          <a:p>
            <a:r>
              <a:rPr lang="en-US" altLang="ja-JP" b="1" dirty="0"/>
              <a:t>The results show that, in the Basic iron sector, inputs from the Basic iron sector itself account for the largest share. </a:t>
            </a:r>
          </a:p>
          <a:p>
            <a:r>
              <a:rPr lang="en-US" altLang="ja-JP" b="1" dirty="0"/>
              <a:t>In contrast, </a:t>
            </a:r>
            <a:r>
              <a:rPr lang="ja-JP" altLang="ja-JP" b="1" dirty="0"/>
              <a:t>inputs from the iron ore sector account for the largest share in the pig iron sector</a:t>
            </a:r>
            <a:r>
              <a:rPr lang="en-US" altLang="ja-JP" b="1" dirty="0"/>
              <a:t>, while </a:t>
            </a:r>
            <a:r>
              <a:rPr lang="ja-JP" altLang="ja-JP" b="1" dirty="0"/>
              <a:t>inputs from the </a:t>
            </a:r>
            <a:r>
              <a:rPr lang="en-US" altLang="ja-JP" b="1" dirty="0"/>
              <a:t>pig iron </a:t>
            </a:r>
            <a:r>
              <a:rPr lang="ja-JP" altLang="ja-JP" b="1" dirty="0"/>
              <a:t>sector account for the largest share in the </a:t>
            </a:r>
            <a:r>
              <a:rPr lang="en-US" altLang="ja-JP" b="1" dirty="0"/>
              <a:t>converter </a:t>
            </a:r>
            <a:r>
              <a:rPr lang="ja-JP" altLang="ja-JP" b="1" dirty="0"/>
              <a:t>sector</a:t>
            </a:r>
            <a:r>
              <a:rPr lang="en-US" altLang="ja-JP" b="1" dirty="0"/>
              <a:t>.</a:t>
            </a:r>
          </a:p>
          <a:p>
            <a:endParaRPr lang="en-US" altLang="ja-JP" b="1" dirty="0"/>
          </a:p>
          <a:p>
            <a:r>
              <a:rPr lang="en-US" altLang="ja-JP" b="1" dirty="0"/>
              <a:t>This reflects the fact that </a:t>
            </a:r>
            <a:r>
              <a:rPr lang="en-US" altLang="ja-JP" dirty="0"/>
              <a:t>iron ore is the primary raw material used in pig iron production, whereas the converter process uses pig iron as its main input because it is designed to remove impurities (</a:t>
            </a:r>
            <a:r>
              <a:rPr lang="ja-JP" altLang="en-US" dirty="0"/>
              <a:t>インピュラリティーズ</a:t>
            </a:r>
            <a:r>
              <a:rPr lang="en-US" altLang="ja-JP" dirty="0"/>
              <a:t>) from pig iron and produce steel.</a:t>
            </a:r>
          </a:p>
        </p:txBody>
      </p:sp>
      <p:sp>
        <p:nvSpPr>
          <p:cNvPr id="4" name="スライド番号プレースホルダー 3">
            <a:extLst>
              <a:ext uri="{FF2B5EF4-FFF2-40B4-BE49-F238E27FC236}">
                <a16:creationId xmlns:a16="http://schemas.microsoft.com/office/drawing/2014/main" id="{D55C4869-BB59-6B2B-9FF4-C86DD85B2927}"/>
              </a:ext>
            </a:extLst>
          </p:cNvPr>
          <p:cNvSpPr>
            <a:spLocks noGrp="1"/>
          </p:cNvSpPr>
          <p:nvPr>
            <p:ph type="sldNum" sz="quarter" idx="5"/>
          </p:nvPr>
        </p:nvSpPr>
        <p:spPr/>
        <p:txBody>
          <a:bodyPr/>
          <a:lstStyle/>
          <a:p>
            <a:fld id="{8246FF4E-8594-4D3A-AEB5-D0199F98818C}" type="slidenum">
              <a:rPr kumimoji="1" lang="ja-JP" altLang="en-US" smtClean="0"/>
              <a:t>13</a:t>
            </a:fld>
            <a:endParaRPr kumimoji="1" lang="ja-JP" altLang="en-US"/>
          </a:p>
        </p:txBody>
      </p:sp>
    </p:spTree>
    <p:extLst>
      <p:ext uri="{BB962C8B-B14F-4D97-AF65-F5344CB8AC3E}">
        <p14:creationId xmlns:p14="http://schemas.microsoft.com/office/powerpoint/2010/main" val="33006959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2B7145-BF3B-8D80-B40B-0F62C965D34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70F815D-935D-A1B5-8B24-1B4F079815C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C768897-4DF6-7DCE-C035-C3603446710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latin typeface="Arial" panose="020B0604020202020204" pitchFamily="34" charset="0"/>
                <a:cs typeface="Arial" panose="020B0604020202020204" pitchFamily="34" charset="0"/>
              </a:rPr>
              <a:t>Comparing the Basic iron sector with the disaggregated Pig iron and Converter sectors shows that it is unclear which steelmaking process the Basic iron sector actually represents, or by which process it is mainly influenced.</a:t>
            </a:r>
            <a:endParaRPr lang="ja-JP" altLang="en-US" sz="1200" dirty="0">
              <a:latin typeface="Arial" panose="020B0604020202020204" pitchFamily="34" charset="0"/>
              <a:cs typeface="Arial" panose="020B0604020202020204" pitchFamily="34" charset="0"/>
            </a:endParaRPr>
          </a:p>
          <a:p>
            <a:endParaRPr lang="en-US" altLang="ja-JP" dirty="0"/>
          </a:p>
        </p:txBody>
      </p:sp>
      <p:sp>
        <p:nvSpPr>
          <p:cNvPr id="4" name="スライド番号プレースホルダー 3">
            <a:extLst>
              <a:ext uri="{FF2B5EF4-FFF2-40B4-BE49-F238E27FC236}">
                <a16:creationId xmlns:a16="http://schemas.microsoft.com/office/drawing/2014/main" id="{F2F3B363-24C1-3598-1BBD-0EB53A943ED9}"/>
              </a:ext>
            </a:extLst>
          </p:cNvPr>
          <p:cNvSpPr>
            <a:spLocks noGrp="1"/>
          </p:cNvSpPr>
          <p:nvPr>
            <p:ph type="sldNum" sz="quarter" idx="5"/>
          </p:nvPr>
        </p:nvSpPr>
        <p:spPr/>
        <p:txBody>
          <a:bodyPr/>
          <a:lstStyle/>
          <a:p>
            <a:fld id="{8246FF4E-8594-4D3A-AEB5-D0199F98818C}" type="slidenum">
              <a:rPr kumimoji="1" lang="ja-JP" altLang="en-US" smtClean="0"/>
              <a:t>14</a:t>
            </a:fld>
            <a:endParaRPr kumimoji="1" lang="ja-JP" altLang="en-US"/>
          </a:p>
        </p:txBody>
      </p:sp>
    </p:spTree>
    <p:extLst>
      <p:ext uri="{BB962C8B-B14F-4D97-AF65-F5344CB8AC3E}">
        <p14:creationId xmlns:p14="http://schemas.microsoft.com/office/powerpoint/2010/main" val="35434630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EF5F27-E4E4-3371-332C-0F0D48C0189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FDDA450-1D75-576B-1129-6EE5F74A6CF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7CC4B5B-6700-E8E8-B0B7-03080AC59920}"/>
              </a:ext>
            </a:extLst>
          </p:cNvPr>
          <p:cNvSpPr>
            <a:spLocks noGrp="1"/>
          </p:cNvSpPr>
          <p:nvPr>
            <p:ph type="body" idx="1"/>
          </p:nvPr>
        </p:nvSpPr>
        <p:spPr/>
        <p:txBody>
          <a:bodyPr/>
          <a:lstStyle/>
          <a:p>
            <a:r>
              <a:rPr lang="en-US" altLang="ja-JP" b="1" dirty="0"/>
              <a:t>Next, these graphs below show the top three intermediate input sectors for the pig iron sector in China, India, and Japan.</a:t>
            </a:r>
          </a:p>
          <a:p>
            <a:endParaRPr lang="en-US" altLang="ja-JP" b="1" dirty="0"/>
          </a:p>
          <a:p>
            <a:r>
              <a:rPr lang="en-US" altLang="ja-JP" b="1" dirty="0"/>
              <a:t>The results show that Iron ore and Coke oven products together account for the majority of intermediate inputs in all three countries.</a:t>
            </a:r>
          </a:p>
          <a:p>
            <a:endParaRPr lang="en-US" altLang="ja-JP" b="1" dirty="0"/>
          </a:p>
          <a:p>
            <a:r>
              <a:rPr lang="en-US" altLang="ja-JP" dirty="0"/>
              <a:t>Japan, however, has a relatively large input share from the </a:t>
            </a:r>
            <a:r>
              <a:rPr lang="en-US" altLang="ja-JP" b="1" dirty="0"/>
              <a:t>Wholesale</a:t>
            </a:r>
            <a:r>
              <a:rPr lang="ja-JP" altLang="en-US" b="1" dirty="0"/>
              <a:t>（ホールセール）</a:t>
            </a:r>
            <a:r>
              <a:rPr lang="en-US" altLang="ja-JP" b="1" dirty="0"/>
              <a:t> and retail trade</a:t>
            </a:r>
            <a:r>
              <a:rPr lang="en-US" altLang="ja-JP" dirty="0"/>
              <a:t> sector. </a:t>
            </a:r>
          </a:p>
          <a:p>
            <a:r>
              <a:rPr lang="en-US" altLang="ja-JP" dirty="0"/>
              <a:t>This is likely because Japan depends on imported iron ore and coke oven products for pig iron production, resulting in greater demand for trade-related services.</a:t>
            </a:r>
          </a:p>
          <a:p>
            <a:endParaRPr lang="en-US" altLang="ja-JP" dirty="0"/>
          </a:p>
        </p:txBody>
      </p:sp>
      <p:sp>
        <p:nvSpPr>
          <p:cNvPr id="4" name="スライド番号プレースホルダー 3">
            <a:extLst>
              <a:ext uri="{FF2B5EF4-FFF2-40B4-BE49-F238E27FC236}">
                <a16:creationId xmlns:a16="http://schemas.microsoft.com/office/drawing/2014/main" id="{D1851998-D26E-11D2-D1DE-241327CD3C50}"/>
              </a:ext>
            </a:extLst>
          </p:cNvPr>
          <p:cNvSpPr>
            <a:spLocks noGrp="1"/>
          </p:cNvSpPr>
          <p:nvPr>
            <p:ph type="sldNum" sz="quarter" idx="5"/>
          </p:nvPr>
        </p:nvSpPr>
        <p:spPr/>
        <p:txBody>
          <a:bodyPr/>
          <a:lstStyle/>
          <a:p>
            <a:fld id="{8246FF4E-8594-4D3A-AEB5-D0199F98818C}" type="slidenum">
              <a:rPr kumimoji="1" lang="ja-JP" altLang="en-US" smtClean="0"/>
              <a:t>15</a:t>
            </a:fld>
            <a:endParaRPr kumimoji="1" lang="ja-JP" altLang="en-US"/>
          </a:p>
        </p:txBody>
      </p:sp>
    </p:spTree>
    <p:extLst>
      <p:ext uri="{BB962C8B-B14F-4D97-AF65-F5344CB8AC3E}">
        <p14:creationId xmlns:p14="http://schemas.microsoft.com/office/powerpoint/2010/main" val="40942235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42354A-B5AC-383F-E3F6-A88CC7EB1C8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89FA558-F6D9-F1BA-1DC4-12D8538ED75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7B17ACE-908F-DC3E-BAE7-80D8A6C23D1F}"/>
              </a:ext>
            </a:extLst>
          </p:cNvPr>
          <p:cNvSpPr>
            <a:spLocks noGrp="1"/>
          </p:cNvSpPr>
          <p:nvPr>
            <p:ph type="body" idx="1"/>
          </p:nvPr>
        </p:nvSpPr>
        <p:spPr/>
        <p:txBody>
          <a:bodyPr/>
          <a:lstStyle/>
          <a:p>
            <a:r>
              <a:rPr lang="en-US" altLang="ja-JP" b="1" dirty="0"/>
              <a:t>These graphs below show the top three intermediate input sectors for the EAF sector in China, India, and Japan.</a:t>
            </a:r>
          </a:p>
          <a:p>
            <a:endParaRPr lang="en-US" altLang="ja-JP" b="1" dirty="0"/>
          </a:p>
          <a:p>
            <a:r>
              <a:rPr lang="en-US" altLang="ja-JP" b="1" dirty="0"/>
              <a:t>One key finding is that the input structures differ significantly across countries.</a:t>
            </a:r>
          </a:p>
          <a:p>
            <a:endParaRPr lang="en-US" altLang="ja-JP" dirty="0"/>
          </a:p>
          <a:p>
            <a:r>
              <a:rPr lang="en-US" altLang="ja-JP" b="0" dirty="0"/>
              <a:t>In China, the top three inputs are Coal, Electricity, and Pig iron.</a:t>
            </a:r>
          </a:p>
          <a:p>
            <a:endParaRPr lang="en-US" altLang="ja-JP" b="0" dirty="0"/>
          </a:p>
          <a:p>
            <a:r>
              <a:rPr lang="en-US" altLang="ja-JP" b="0" dirty="0"/>
              <a:t>In India, Crushed stone and Wholesale and retail trade are among the top three input sectors.</a:t>
            </a:r>
          </a:p>
          <a:p>
            <a:endParaRPr lang="en-US" altLang="ja-JP" b="0" dirty="0"/>
          </a:p>
          <a:p>
            <a:r>
              <a:rPr lang="en-US" altLang="ja-JP" b="0" dirty="0"/>
              <a:t>In Japan, the top three inputs are Wholesale and retail trade, EAF, and Electricity.</a:t>
            </a:r>
          </a:p>
          <a:p>
            <a:endParaRPr lang="en-US" altLang="ja-JP" dirty="0"/>
          </a:p>
        </p:txBody>
      </p:sp>
      <p:sp>
        <p:nvSpPr>
          <p:cNvPr id="4" name="スライド番号プレースホルダー 3">
            <a:extLst>
              <a:ext uri="{FF2B5EF4-FFF2-40B4-BE49-F238E27FC236}">
                <a16:creationId xmlns:a16="http://schemas.microsoft.com/office/drawing/2014/main" id="{4CB7101C-C33B-7D8E-3CBE-72342CFB3989}"/>
              </a:ext>
            </a:extLst>
          </p:cNvPr>
          <p:cNvSpPr>
            <a:spLocks noGrp="1"/>
          </p:cNvSpPr>
          <p:nvPr>
            <p:ph type="sldNum" sz="quarter" idx="5"/>
          </p:nvPr>
        </p:nvSpPr>
        <p:spPr/>
        <p:txBody>
          <a:bodyPr/>
          <a:lstStyle/>
          <a:p>
            <a:fld id="{8246FF4E-8594-4D3A-AEB5-D0199F98818C}" type="slidenum">
              <a:rPr kumimoji="1" lang="ja-JP" altLang="en-US" smtClean="0"/>
              <a:t>16</a:t>
            </a:fld>
            <a:endParaRPr kumimoji="1" lang="ja-JP" altLang="en-US"/>
          </a:p>
        </p:txBody>
      </p:sp>
    </p:spTree>
    <p:extLst>
      <p:ext uri="{BB962C8B-B14F-4D97-AF65-F5344CB8AC3E}">
        <p14:creationId xmlns:p14="http://schemas.microsoft.com/office/powerpoint/2010/main" val="22086175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8BE1F5-1743-A6CB-7B70-87E4907AF12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AAA0695-4933-69DA-D57B-7B1915DE11F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2F9A360-B116-DFB0-2E19-16A7F7A72421}"/>
              </a:ext>
            </a:extLst>
          </p:cNvPr>
          <p:cNvSpPr>
            <a:spLocks noGrp="1"/>
          </p:cNvSpPr>
          <p:nvPr>
            <p:ph type="body" idx="1"/>
          </p:nvPr>
        </p:nvSpPr>
        <p:spPr/>
        <p:txBody>
          <a:bodyPr/>
          <a:lstStyle/>
          <a:p>
            <a:r>
              <a:rPr lang="ja-JP" altLang="ja-JP" b="1" dirty="0"/>
              <a:t>In India’s </a:t>
            </a:r>
            <a:r>
              <a:rPr lang="en-US" altLang="ja-JP" b="1" dirty="0"/>
              <a:t>EAF</a:t>
            </a:r>
            <a:r>
              <a:rPr lang="ja-JP" altLang="ja-JP" b="1" dirty="0"/>
              <a:t>, the largest share of intermediate inputs comes from the “Quarrying of stone and clay” sector.</a:t>
            </a:r>
          </a:p>
          <a:p>
            <a:r>
              <a:rPr lang="ja-JP" altLang="ja-JP" b="1" dirty="0"/>
              <a:t>This is likely related to the fact that </a:t>
            </a:r>
            <a:r>
              <a:rPr lang="ja-JP" altLang="ja-JP" b="0" dirty="0"/>
              <a:t>AC electric arc furnaces are the dominant type of EAF in India.</a:t>
            </a:r>
          </a:p>
          <a:p>
            <a:r>
              <a:rPr lang="ja-JP" altLang="ja-JP" b="0" dirty="0"/>
              <a:t>Compared with DC EAFs, AC EAFs tend to have higher electrode</a:t>
            </a:r>
            <a:r>
              <a:rPr lang="en-US" altLang="ja-JP" b="0" dirty="0"/>
              <a:t> (</a:t>
            </a:r>
            <a:r>
              <a:rPr lang="ja-JP" altLang="en-US" b="0" dirty="0"/>
              <a:t>エレクトロード</a:t>
            </a:r>
            <a:r>
              <a:rPr lang="en-US" altLang="ja-JP" b="0" dirty="0"/>
              <a:t>)</a:t>
            </a:r>
            <a:r>
              <a:rPr lang="ja-JP" altLang="ja-JP" b="0" dirty="0"/>
              <a:t> consumption and are more prone to hot spots inside the furnace. </a:t>
            </a:r>
            <a:endParaRPr lang="en-US" altLang="ja-JP" b="0" dirty="0"/>
          </a:p>
          <a:p>
            <a:r>
              <a:rPr lang="ja-JP" altLang="ja-JP" b="0" dirty="0"/>
              <a:t>Therefore, the large input from the “Quarrying of stone and clay” sector may reflect the use of limestone and dolomite as fluxes</a:t>
            </a:r>
            <a:r>
              <a:rPr lang="ja-JP" altLang="en-US" b="0" dirty="0"/>
              <a:t>　（フラックス）</a:t>
            </a:r>
            <a:r>
              <a:rPr lang="ja-JP" altLang="ja-JP" b="0" dirty="0"/>
              <a:t> or slag-conditioning materials, as well as refractory-related materials such as bricks.</a:t>
            </a:r>
          </a:p>
        </p:txBody>
      </p:sp>
      <p:sp>
        <p:nvSpPr>
          <p:cNvPr id="4" name="スライド番号プレースホルダー 3">
            <a:extLst>
              <a:ext uri="{FF2B5EF4-FFF2-40B4-BE49-F238E27FC236}">
                <a16:creationId xmlns:a16="http://schemas.microsoft.com/office/drawing/2014/main" id="{D393CDF7-C4CE-6514-3243-048AC1BD5E54}"/>
              </a:ext>
            </a:extLst>
          </p:cNvPr>
          <p:cNvSpPr>
            <a:spLocks noGrp="1"/>
          </p:cNvSpPr>
          <p:nvPr>
            <p:ph type="sldNum" sz="quarter" idx="5"/>
          </p:nvPr>
        </p:nvSpPr>
        <p:spPr/>
        <p:txBody>
          <a:bodyPr/>
          <a:lstStyle/>
          <a:p>
            <a:fld id="{8246FF4E-8594-4D3A-AEB5-D0199F98818C}" type="slidenum">
              <a:rPr kumimoji="1" lang="ja-JP" altLang="en-US" smtClean="0"/>
              <a:t>17</a:t>
            </a:fld>
            <a:endParaRPr kumimoji="1" lang="ja-JP" altLang="en-US"/>
          </a:p>
        </p:txBody>
      </p:sp>
    </p:spTree>
    <p:extLst>
      <p:ext uri="{BB962C8B-B14F-4D97-AF65-F5344CB8AC3E}">
        <p14:creationId xmlns:p14="http://schemas.microsoft.com/office/powerpoint/2010/main" val="23905958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23FF54-4327-9A73-F18F-E6521782382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25BBFD1-6D0E-39BD-2960-CED10F24DFB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7730FC7-43A9-2237-82C4-6D35305FDD92}"/>
              </a:ext>
            </a:extLst>
          </p:cNvPr>
          <p:cNvSpPr>
            <a:spLocks noGrp="1"/>
          </p:cNvSpPr>
          <p:nvPr>
            <p:ph type="body" idx="1"/>
          </p:nvPr>
        </p:nvSpPr>
        <p:spPr/>
        <p:txBody>
          <a:bodyPr/>
          <a:lstStyle/>
          <a:p>
            <a:r>
              <a:rPr lang="en-US" altLang="ja-JP" b="1" dirty="0"/>
              <a:t>These differences mainly reflect the raw materials used in EAF steelmaking.</a:t>
            </a:r>
          </a:p>
          <a:p>
            <a:endParaRPr lang="en-US" altLang="ja-JP" dirty="0"/>
          </a:p>
          <a:p>
            <a:r>
              <a:rPr lang="en-US" altLang="ja-JP" b="1" dirty="0"/>
              <a:t>Both China and India use coal-based Direct Reduced Iron (DRI) as a major input to EAF production.</a:t>
            </a:r>
          </a:p>
          <a:p>
            <a:r>
              <a:rPr lang="en-US" altLang="ja-JP" b="1" dirty="0"/>
              <a:t>In contrast, Japan primarily uses steel scrap.</a:t>
            </a:r>
          </a:p>
          <a:p>
            <a:r>
              <a:rPr lang="en-US" altLang="ja-JP" dirty="0"/>
              <a:t>Therefore, the disaggregated intermediate input structure developed in this study captures these country-specific differences in steelmaking processes.</a:t>
            </a:r>
          </a:p>
          <a:p>
            <a:endParaRPr lang="en-US" altLang="ja-JP" dirty="0"/>
          </a:p>
        </p:txBody>
      </p:sp>
      <p:sp>
        <p:nvSpPr>
          <p:cNvPr id="4" name="スライド番号プレースホルダー 3">
            <a:extLst>
              <a:ext uri="{FF2B5EF4-FFF2-40B4-BE49-F238E27FC236}">
                <a16:creationId xmlns:a16="http://schemas.microsoft.com/office/drawing/2014/main" id="{CD531082-C552-91DB-A292-E0AA70D37E5E}"/>
              </a:ext>
            </a:extLst>
          </p:cNvPr>
          <p:cNvSpPr>
            <a:spLocks noGrp="1"/>
          </p:cNvSpPr>
          <p:nvPr>
            <p:ph type="sldNum" sz="quarter" idx="5"/>
          </p:nvPr>
        </p:nvSpPr>
        <p:spPr/>
        <p:txBody>
          <a:bodyPr/>
          <a:lstStyle/>
          <a:p>
            <a:fld id="{8246FF4E-8594-4D3A-AEB5-D0199F98818C}" type="slidenum">
              <a:rPr kumimoji="1" lang="ja-JP" altLang="en-US" smtClean="0"/>
              <a:t>18</a:t>
            </a:fld>
            <a:endParaRPr kumimoji="1" lang="ja-JP" altLang="en-US"/>
          </a:p>
        </p:txBody>
      </p:sp>
    </p:spTree>
    <p:extLst>
      <p:ext uri="{BB962C8B-B14F-4D97-AF65-F5344CB8AC3E}">
        <p14:creationId xmlns:p14="http://schemas.microsoft.com/office/powerpoint/2010/main" val="24934002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F69D3-6406-A741-4DBA-A264D4582EB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AE11C3B-401C-1756-1095-3C06001B27F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0E422AF-D0F4-6396-4F99-34CF2AC97B74}"/>
              </a:ext>
            </a:extLst>
          </p:cNvPr>
          <p:cNvSpPr>
            <a:spLocks noGrp="1"/>
          </p:cNvSpPr>
          <p:nvPr>
            <p:ph type="body" idx="1"/>
          </p:nvPr>
        </p:nvSpPr>
        <p:spPr/>
        <p:txBody>
          <a:bodyPr/>
          <a:lstStyle/>
          <a:p>
            <a:r>
              <a:rPr lang="en-US" altLang="ja-JP" b="1" dirty="0"/>
              <a:t>This is the final result.</a:t>
            </a:r>
          </a:p>
          <a:p>
            <a:endParaRPr lang="en-US" altLang="ja-JP" b="1" dirty="0"/>
          </a:p>
          <a:p>
            <a:r>
              <a:rPr lang="en-US" altLang="ja-JP" b="1" dirty="0"/>
              <a:t>The figure below shows scatter plots of embodied CO₂ emission intensities for the basic iron, pig iron, converter, EAF, and steel products sectors by country. </a:t>
            </a:r>
          </a:p>
          <a:p>
            <a:r>
              <a:rPr lang="en-US" altLang="ja-JP" b="1" dirty="0"/>
              <a:t>The vertical axis represents the embodied CO₂ emission intensity. Gray indicates the basic iron sector, red indicates the pig iron sector, blue indicates the converter sector, yellow indicates the EAF sector, and green indicates the steel products sector.</a:t>
            </a:r>
          </a:p>
          <a:p>
            <a:endParaRPr lang="en-US" altLang="ja-JP" dirty="0"/>
          </a:p>
        </p:txBody>
      </p:sp>
      <p:sp>
        <p:nvSpPr>
          <p:cNvPr id="4" name="スライド番号プレースホルダー 3">
            <a:extLst>
              <a:ext uri="{FF2B5EF4-FFF2-40B4-BE49-F238E27FC236}">
                <a16:creationId xmlns:a16="http://schemas.microsoft.com/office/drawing/2014/main" id="{C45548E7-111E-3A4B-F132-0062F611D995}"/>
              </a:ext>
            </a:extLst>
          </p:cNvPr>
          <p:cNvSpPr>
            <a:spLocks noGrp="1"/>
          </p:cNvSpPr>
          <p:nvPr>
            <p:ph type="sldNum" sz="quarter" idx="5"/>
          </p:nvPr>
        </p:nvSpPr>
        <p:spPr/>
        <p:txBody>
          <a:bodyPr/>
          <a:lstStyle/>
          <a:p>
            <a:fld id="{8246FF4E-8594-4D3A-AEB5-D0199F98818C}" type="slidenum">
              <a:rPr kumimoji="1" lang="ja-JP" altLang="en-US" smtClean="0"/>
              <a:t>19</a:t>
            </a:fld>
            <a:endParaRPr kumimoji="1" lang="ja-JP" altLang="en-US"/>
          </a:p>
        </p:txBody>
      </p:sp>
    </p:spTree>
    <p:extLst>
      <p:ext uri="{BB962C8B-B14F-4D97-AF65-F5344CB8AC3E}">
        <p14:creationId xmlns:p14="http://schemas.microsoft.com/office/powerpoint/2010/main" val="3305240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So, let me begin my presentation with the introduction.</a:t>
            </a:r>
            <a:endParaRPr kumimoji="1" lang="en-US" altLang="ja-JP" b="1" dirty="0"/>
          </a:p>
          <a:p>
            <a:endParaRPr kumimoji="1" lang="en-US" altLang="ja-JP" dirty="0"/>
          </a:p>
          <a:p>
            <a:r>
              <a:rPr kumimoji="1" lang="en-US" altLang="ja-JP" b="1" dirty="0"/>
              <a:t>World Steel Association reported that global</a:t>
            </a:r>
            <a:r>
              <a:rPr kumimoji="1" lang="en-US" altLang="ja-JP" dirty="0"/>
              <a:t> steel use </a:t>
            </a:r>
            <a:r>
              <a:rPr kumimoji="1" lang="en-US" altLang="ja-JP" b="1" dirty="0"/>
              <a:t>reached about </a:t>
            </a:r>
            <a:r>
              <a:rPr kumimoji="1" lang="en-US" altLang="ja-JP" dirty="0"/>
              <a:t>1.8 billion tons in 2023. </a:t>
            </a:r>
          </a:p>
          <a:p>
            <a:endParaRPr kumimoji="1" lang="en-US" altLang="ja-JP" dirty="0"/>
          </a:p>
          <a:p>
            <a:r>
              <a:rPr kumimoji="1" lang="en-US" altLang="ja-JP" b="1" dirty="0"/>
              <a:t>Of the total steel use, </a:t>
            </a:r>
            <a:r>
              <a:rPr kumimoji="1" lang="en-US" altLang="ja-JP" dirty="0"/>
              <a:t>52% was used in buildings and infrastructure (</a:t>
            </a:r>
            <a:r>
              <a:rPr kumimoji="1" lang="ja-JP" altLang="en-US" dirty="0"/>
              <a:t>インフラストラクチャー</a:t>
            </a:r>
            <a:r>
              <a:rPr kumimoji="1" lang="en-US" altLang="ja-JP" dirty="0"/>
              <a:t>), 12% was used in Automotive sector.</a:t>
            </a:r>
          </a:p>
          <a:p>
            <a:endParaRPr kumimoji="1" lang="en-US" altLang="ja-JP" dirty="0"/>
          </a:p>
          <a:p>
            <a:r>
              <a:rPr kumimoji="1" lang="en-US" altLang="ja-JP" b="1" dirty="0"/>
              <a:t>These numbers highlight the important role of the steel sector in both our society and our economies.</a:t>
            </a:r>
          </a:p>
          <a:p>
            <a:endParaRPr kumimoji="1" lang="en-US" altLang="ja-JP" dirty="0"/>
          </a:p>
          <a:p>
            <a:r>
              <a:rPr kumimoji="1" lang="en-US" altLang="ja-JP" dirty="0"/>
              <a:t>Also, around 280 million tons of the steel products were traded internationally in 2023, </a:t>
            </a:r>
            <a:r>
              <a:rPr kumimoji="1" lang="en-US" altLang="ja-JP" b="1" dirty="0"/>
              <a:t>which was about 15% of the total steel use that year.</a:t>
            </a:r>
          </a:p>
          <a:p>
            <a:endParaRPr kumimoji="1" lang="en-US" altLang="ja-JP" b="1" dirty="0"/>
          </a:p>
          <a:p>
            <a:r>
              <a:rPr kumimoji="1" lang="en-US" altLang="ja-JP" b="1" dirty="0"/>
              <a:t>These facts indicate that steel is deeply embodied in global supply chain.</a:t>
            </a:r>
            <a:endParaRPr kumimoji="1" lang="ja-JP" altLang="en-US" b="1" dirty="0"/>
          </a:p>
          <a:p>
            <a:endParaRPr kumimoji="1" lang="ja-JP" altLang="en-US" dirty="0"/>
          </a:p>
        </p:txBody>
      </p:sp>
      <p:sp>
        <p:nvSpPr>
          <p:cNvPr id="4" name="スライド番号プレースホルダー 3"/>
          <p:cNvSpPr>
            <a:spLocks noGrp="1"/>
          </p:cNvSpPr>
          <p:nvPr>
            <p:ph type="sldNum" sz="quarter" idx="5"/>
          </p:nvPr>
        </p:nvSpPr>
        <p:spPr/>
        <p:txBody>
          <a:bodyPr/>
          <a:lstStyle/>
          <a:p>
            <a:fld id="{8246FF4E-8594-4D3A-AEB5-D0199F98818C}" type="slidenum">
              <a:rPr kumimoji="1" lang="ja-JP" altLang="en-US" smtClean="0"/>
              <a:t>2</a:t>
            </a:fld>
            <a:endParaRPr kumimoji="1" lang="ja-JP" altLang="en-US"/>
          </a:p>
        </p:txBody>
      </p:sp>
    </p:spTree>
    <p:extLst>
      <p:ext uri="{BB962C8B-B14F-4D97-AF65-F5344CB8AC3E}">
        <p14:creationId xmlns:p14="http://schemas.microsoft.com/office/powerpoint/2010/main" val="34697355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D48425-A3F1-E128-1973-FED0C8E9D09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81F66C6-142B-CCF6-D410-BA80DA7F495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7696763-3E7E-793F-D211-491C02D72E62}"/>
              </a:ext>
            </a:extLst>
          </p:cNvPr>
          <p:cNvSpPr>
            <a:spLocks noGrp="1"/>
          </p:cNvSpPr>
          <p:nvPr>
            <p:ph type="body" idx="1"/>
          </p:nvPr>
        </p:nvSpPr>
        <p:spPr/>
        <p:txBody>
          <a:bodyPr/>
          <a:lstStyle/>
          <a:p>
            <a:r>
              <a:rPr lang="en-US" altLang="ja-JP" b="1" dirty="0"/>
              <a:t>In particular</a:t>
            </a:r>
            <a:r>
              <a:rPr lang="en-US" altLang="ja-JP" dirty="0"/>
              <a:t>, the embodied emission intensities of the pig iron sectors in China and India are approximately 15 and 21 times higher, respectively, than those of the corresponding basic iron sectors.</a:t>
            </a:r>
          </a:p>
          <a:p>
            <a:endParaRPr lang="en-US" altLang="ja-JP" dirty="0"/>
          </a:p>
        </p:txBody>
      </p:sp>
      <p:sp>
        <p:nvSpPr>
          <p:cNvPr id="4" name="スライド番号プレースホルダー 3">
            <a:extLst>
              <a:ext uri="{FF2B5EF4-FFF2-40B4-BE49-F238E27FC236}">
                <a16:creationId xmlns:a16="http://schemas.microsoft.com/office/drawing/2014/main" id="{1AEED43D-13A3-376E-0809-2E3BA06BB64F}"/>
              </a:ext>
            </a:extLst>
          </p:cNvPr>
          <p:cNvSpPr>
            <a:spLocks noGrp="1"/>
          </p:cNvSpPr>
          <p:nvPr>
            <p:ph type="sldNum" sz="quarter" idx="5"/>
          </p:nvPr>
        </p:nvSpPr>
        <p:spPr/>
        <p:txBody>
          <a:bodyPr/>
          <a:lstStyle/>
          <a:p>
            <a:fld id="{8246FF4E-8594-4D3A-AEB5-D0199F98818C}" type="slidenum">
              <a:rPr kumimoji="1" lang="ja-JP" altLang="en-US" smtClean="0"/>
              <a:t>20</a:t>
            </a:fld>
            <a:endParaRPr kumimoji="1" lang="ja-JP" altLang="en-US"/>
          </a:p>
        </p:txBody>
      </p:sp>
    </p:spTree>
    <p:extLst>
      <p:ext uri="{BB962C8B-B14F-4D97-AF65-F5344CB8AC3E}">
        <p14:creationId xmlns:p14="http://schemas.microsoft.com/office/powerpoint/2010/main" val="33583651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FADB70-8AFA-4044-F3F6-F6370BA9177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4C26302-F219-F4EE-EBE9-B8B52F19E42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47B1111-20A2-C05D-9366-CFF0ABFBDC22}"/>
              </a:ext>
            </a:extLst>
          </p:cNvPr>
          <p:cNvSpPr>
            <a:spLocks noGrp="1"/>
          </p:cNvSpPr>
          <p:nvPr>
            <p:ph type="body" idx="1"/>
          </p:nvPr>
        </p:nvSpPr>
        <p:spPr/>
        <p:txBody>
          <a:bodyPr/>
          <a:lstStyle/>
          <a:p>
            <a:r>
              <a:rPr lang="en-US" altLang="ja-JP" b="1" dirty="0"/>
              <a:t>On the other hand, in many countries, </a:t>
            </a:r>
            <a:r>
              <a:rPr lang="en-US" altLang="ja-JP" dirty="0"/>
              <a:t>the EAF sector shows lower embodied CO₂ emission intensity than the pig iron sector, although large differences still remain across countries.</a:t>
            </a:r>
          </a:p>
          <a:p>
            <a:r>
              <a:rPr lang="en-US" altLang="ja-JP" dirty="0"/>
              <a:t> In particular, the emission intensities of the EAF sectors in Japan, South Korea, and the United States are much lower than those in India and China, ranging from about one-half to as little as one-fiftieth </a:t>
            </a:r>
            <a:r>
              <a:rPr lang="ja-JP" altLang="en-US" dirty="0"/>
              <a:t>（フィフティエス）</a:t>
            </a:r>
            <a:r>
              <a:rPr lang="en-US" altLang="ja-JP" dirty="0"/>
              <a:t>.</a:t>
            </a:r>
          </a:p>
          <a:p>
            <a:endParaRPr lang="en-US" altLang="ja-JP" dirty="0"/>
          </a:p>
          <a:p>
            <a:r>
              <a:rPr lang="en-US" altLang="ja-JP" b="1" dirty="0"/>
              <a:t>One major reason for this difference is the variation in raw materials used in the EAF route, as I explained earlier.</a:t>
            </a:r>
          </a:p>
        </p:txBody>
      </p:sp>
      <p:sp>
        <p:nvSpPr>
          <p:cNvPr id="4" name="スライド番号プレースホルダー 3">
            <a:extLst>
              <a:ext uri="{FF2B5EF4-FFF2-40B4-BE49-F238E27FC236}">
                <a16:creationId xmlns:a16="http://schemas.microsoft.com/office/drawing/2014/main" id="{F34FBD76-D6F6-E431-E11C-14ABDADFE00F}"/>
              </a:ext>
            </a:extLst>
          </p:cNvPr>
          <p:cNvSpPr>
            <a:spLocks noGrp="1"/>
          </p:cNvSpPr>
          <p:nvPr>
            <p:ph type="sldNum" sz="quarter" idx="5"/>
          </p:nvPr>
        </p:nvSpPr>
        <p:spPr/>
        <p:txBody>
          <a:bodyPr/>
          <a:lstStyle/>
          <a:p>
            <a:fld id="{8246FF4E-8594-4D3A-AEB5-D0199F98818C}" type="slidenum">
              <a:rPr kumimoji="1" lang="ja-JP" altLang="en-US" smtClean="0"/>
              <a:t>21</a:t>
            </a:fld>
            <a:endParaRPr kumimoji="1" lang="ja-JP" altLang="en-US"/>
          </a:p>
        </p:txBody>
      </p:sp>
    </p:spTree>
    <p:extLst>
      <p:ext uri="{BB962C8B-B14F-4D97-AF65-F5344CB8AC3E}">
        <p14:creationId xmlns:p14="http://schemas.microsoft.com/office/powerpoint/2010/main" val="32977401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B0EA70-A026-A7E7-8362-9D34559E1F1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9BB54F8-93D9-36DF-2300-52C1B5083F9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794B7E6-682C-D0D8-18E1-94FAAF307D82}"/>
              </a:ext>
            </a:extLst>
          </p:cNvPr>
          <p:cNvSpPr>
            <a:spLocks noGrp="1"/>
          </p:cNvSpPr>
          <p:nvPr>
            <p:ph type="body" idx="1"/>
          </p:nvPr>
        </p:nvSpPr>
        <p:spPr/>
        <p:txBody>
          <a:bodyPr/>
          <a:lstStyle/>
          <a:p>
            <a:r>
              <a:rPr lang="en-US" altLang="ja-JP" dirty="0"/>
              <a:t>These results suggest that aggregating steelmaking process into a single basic iron sector may lead to aggregation bias in embodied emission intensities by country and sector.</a:t>
            </a:r>
          </a:p>
        </p:txBody>
      </p:sp>
      <p:sp>
        <p:nvSpPr>
          <p:cNvPr id="4" name="スライド番号プレースホルダー 3">
            <a:extLst>
              <a:ext uri="{FF2B5EF4-FFF2-40B4-BE49-F238E27FC236}">
                <a16:creationId xmlns:a16="http://schemas.microsoft.com/office/drawing/2014/main" id="{5511CEC9-C208-6AB1-E08E-D416D4585F22}"/>
              </a:ext>
            </a:extLst>
          </p:cNvPr>
          <p:cNvSpPr>
            <a:spLocks noGrp="1"/>
          </p:cNvSpPr>
          <p:nvPr>
            <p:ph type="sldNum" sz="quarter" idx="5"/>
          </p:nvPr>
        </p:nvSpPr>
        <p:spPr/>
        <p:txBody>
          <a:bodyPr/>
          <a:lstStyle/>
          <a:p>
            <a:fld id="{8246FF4E-8594-4D3A-AEB5-D0199F98818C}" type="slidenum">
              <a:rPr kumimoji="1" lang="ja-JP" altLang="en-US" smtClean="0"/>
              <a:t>22</a:t>
            </a:fld>
            <a:endParaRPr kumimoji="1" lang="ja-JP" altLang="en-US"/>
          </a:p>
        </p:txBody>
      </p:sp>
    </p:spTree>
    <p:extLst>
      <p:ext uri="{BB962C8B-B14F-4D97-AF65-F5344CB8AC3E}">
        <p14:creationId xmlns:p14="http://schemas.microsoft.com/office/powerpoint/2010/main" val="24988015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45EA85-7EFE-B330-A810-2A4C562CEFD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C8AEFC4-D5B3-7C69-F739-8FBE61538AF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8A774CA-9EE5-4003-0F72-9FABB16B8C91}"/>
              </a:ext>
            </a:extLst>
          </p:cNvPr>
          <p:cNvSpPr>
            <a:spLocks noGrp="1"/>
          </p:cNvSpPr>
          <p:nvPr>
            <p:ph type="body" idx="1"/>
          </p:nvPr>
        </p:nvSpPr>
        <p:spPr/>
        <p:txBody>
          <a:bodyPr/>
          <a:lstStyle/>
          <a:p>
            <a:r>
              <a:rPr lang="en-US" altLang="ja-JP" dirty="0"/>
              <a:t>Finally, I will summarize the conclusions.</a:t>
            </a:r>
          </a:p>
          <a:p>
            <a:endParaRPr lang="en-US" altLang="ja-JP" dirty="0"/>
          </a:p>
          <a:p>
            <a:r>
              <a:rPr lang="en-US" altLang="ja-JP" dirty="0"/>
              <a:t>In this study, we disaggregated the basic iron sector in the GLORIA MRIO model into four subsectors. </a:t>
            </a:r>
          </a:p>
          <a:p>
            <a:endParaRPr lang="en-US" altLang="ja-JP" dirty="0"/>
          </a:p>
          <a:p>
            <a:r>
              <a:rPr lang="en-US" altLang="ja-JP" dirty="0"/>
              <a:t>This allowed us to reveal process-specific intermediate input structures that could not be captured before disaggregation, as well as country-level differences in input structures within the same steelmaking process.</a:t>
            </a:r>
          </a:p>
          <a:p>
            <a:endParaRPr lang="en-US" altLang="ja-JP" dirty="0"/>
          </a:p>
          <a:p>
            <a:r>
              <a:rPr lang="en-US" altLang="ja-JP" dirty="0"/>
              <a:t>The results show that aggregating different steelmaking processes into a single sector can cause aggregation bias in the estimation of embodied CO₂ emission intensities.</a:t>
            </a:r>
          </a:p>
          <a:p>
            <a:endParaRPr lang="en-US" altLang="ja-JP" dirty="0"/>
          </a:p>
          <a:p>
            <a:r>
              <a:rPr lang="en-US" altLang="ja-JP" dirty="0"/>
              <a:t>Overall, these findings highlight the importance of using a process-disaggregated MRIO, such as the one developed in this study, to accurately capture direct and indirect CO₂ emissions from the steel sector and its supply chain structure.</a:t>
            </a:r>
          </a:p>
          <a:p>
            <a:endParaRPr lang="en-US" altLang="ja-JP" dirty="0"/>
          </a:p>
        </p:txBody>
      </p:sp>
      <p:sp>
        <p:nvSpPr>
          <p:cNvPr id="4" name="スライド番号プレースホルダー 3">
            <a:extLst>
              <a:ext uri="{FF2B5EF4-FFF2-40B4-BE49-F238E27FC236}">
                <a16:creationId xmlns:a16="http://schemas.microsoft.com/office/drawing/2014/main" id="{F3C2F3EC-A385-2B77-EE28-AEF60775D956}"/>
              </a:ext>
            </a:extLst>
          </p:cNvPr>
          <p:cNvSpPr>
            <a:spLocks noGrp="1"/>
          </p:cNvSpPr>
          <p:nvPr>
            <p:ph type="sldNum" sz="quarter" idx="5"/>
          </p:nvPr>
        </p:nvSpPr>
        <p:spPr/>
        <p:txBody>
          <a:bodyPr/>
          <a:lstStyle/>
          <a:p>
            <a:fld id="{8246FF4E-8594-4D3A-AEB5-D0199F98818C}" type="slidenum">
              <a:rPr kumimoji="1" lang="ja-JP" altLang="en-US" smtClean="0"/>
              <a:t>23</a:t>
            </a:fld>
            <a:endParaRPr kumimoji="1" lang="ja-JP" altLang="en-US"/>
          </a:p>
        </p:txBody>
      </p:sp>
    </p:spTree>
    <p:extLst>
      <p:ext uri="{BB962C8B-B14F-4D97-AF65-F5344CB8AC3E}">
        <p14:creationId xmlns:p14="http://schemas.microsoft.com/office/powerpoint/2010/main" val="6500376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246FF4E-8594-4D3A-AEB5-D0199F98818C}" type="slidenum">
              <a:rPr kumimoji="1" lang="ja-JP" altLang="en-US" smtClean="0"/>
              <a:t>24</a:t>
            </a:fld>
            <a:endParaRPr kumimoji="1" lang="ja-JP" altLang="en-US"/>
          </a:p>
        </p:txBody>
      </p:sp>
    </p:spTree>
    <p:extLst>
      <p:ext uri="{BB962C8B-B14F-4D97-AF65-F5344CB8AC3E}">
        <p14:creationId xmlns:p14="http://schemas.microsoft.com/office/powerpoint/2010/main" val="4438461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r>
                  <a:rPr lang="ja-JP" altLang="ja-JP" dirty="0"/>
                  <a:t>To disaggregate the row vector of the Basic iron sector in country </a:t>
                </a:r>
                <a14:m>
                  <m:oMath xmlns:m="http://schemas.openxmlformats.org/officeDocument/2006/math">
                    <m:r>
                      <a:rPr kumimoji="1" lang="ja-JP" altLang="en-US" sz="1200" i="1" kern="1200">
                        <a:solidFill>
                          <a:schemeClr val="tx1"/>
                        </a:solidFill>
                        <a:latin typeface="Cambria Math" panose="02040503050406030204" pitchFamily="18" charset="0"/>
                        <a:ea typeface="+mn-ea"/>
                        <a:cs typeface="+mn-cs"/>
                      </a:rPr>
                      <m:t>𝑡</m:t>
                    </m:r>
                  </m:oMath>
                </a14:m>
                <a:r>
                  <a:rPr lang="ja-JP" altLang="ja-JP" dirty="0"/>
                  <a:t>, it is necessary to determine the proportions in which the outputs of the Pig iron, Converter, EAF, and Steel products sectors are supplied to other sectors.</a:t>
                </a:r>
              </a:p>
              <a:p>
                <a:r>
                  <a:rPr lang="ja-JP" altLang="ja-JP" dirty="0"/>
                  <a:t>Therefore, at each step of the disaggregation process, we estimate the relevant allocation shares using external data. We then multiply each element of the intermediate input matrix by the corresponding share to obtain the disaggregated row vectors.</a:t>
                </a:r>
              </a:p>
              <a:p>
                <a:endParaRPr kumimoji="1" lang="en-US" altLang="ja-JP" dirty="0"/>
              </a:p>
              <a:p>
                <a:endParaRPr kumimoji="1" lang="en-US" altLang="ja-JP" dirty="0"/>
              </a:p>
              <a:p>
                <a:r>
                  <a:rPr kumimoji="1" lang="en-US" altLang="ja-JP" dirty="0"/>
                  <a:t>t</a:t>
                </a:r>
                <a:r>
                  <a:rPr kumimoji="1" lang="ja-JP" altLang="en-US" dirty="0"/>
                  <a:t>国の</a:t>
                </a:r>
                <a:r>
                  <a:rPr kumimoji="1" lang="en-US" altLang="ja-JP" dirty="0"/>
                  <a:t>Basic</a:t>
                </a:r>
                <a:r>
                  <a:rPr kumimoji="1" lang="ja-JP" altLang="en-US" dirty="0"/>
                  <a:t> </a:t>
                </a:r>
                <a:r>
                  <a:rPr kumimoji="1" lang="en-US" altLang="ja-JP" dirty="0"/>
                  <a:t>iron</a:t>
                </a:r>
                <a:r>
                  <a:rPr kumimoji="1" lang="ja-JP" altLang="en-US" dirty="0"/>
                  <a:t>の行ベクトルを細分化するうえで重要なのは、最終的に</a:t>
                </a:r>
                <a:r>
                  <a:rPr kumimoji="1" lang="en-US" altLang="ja-JP" dirty="0"/>
                  <a:t>t</a:t>
                </a:r>
                <a:r>
                  <a:rPr kumimoji="1" lang="ja-JP" altLang="en-US" dirty="0"/>
                  <a:t>国の</a:t>
                </a:r>
                <a:r>
                  <a:rPr kumimoji="1" lang="en-US" altLang="ja-JP" dirty="0"/>
                  <a:t>Pig iron, Converter, EAF, Steel products</a:t>
                </a:r>
                <a:r>
                  <a:rPr kumimoji="1" lang="ja-JP" altLang="en-US" dirty="0"/>
                  <a:t>が他部門にどの割合で供給されているかである。</a:t>
                </a:r>
                <a:endParaRPr kumimoji="1" lang="en-US" altLang="ja-JP" dirty="0"/>
              </a:p>
              <a:p>
                <a:r>
                  <a:rPr kumimoji="1" lang="ja-JP" altLang="en-US" dirty="0"/>
                  <a:t>なので、各ステップごとに外部データから割合を推計して、その割合を中間投入行列の要素にそれぞれかけることで細分化</a:t>
                </a:r>
                <a:endParaRPr kumimoji="1" lang="en-US" altLang="ja-JP" dirty="0"/>
              </a:p>
              <a:p>
                <a:endParaRPr kumimoji="1" lang="en-US" altLang="ja-JP" dirty="0"/>
              </a:p>
            </p:txBody>
          </p:sp>
        </mc:Choice>
        <mc:Fallback xmlns="">
          <p:sp>
            <p:nvSpPr>
              <p:cNvPr id="3" name="ノート プレースホルダー 2"/>
              <p:cNvSpPr>
                <a:spLocks noGrp="1"/>
              </p:cNvSpPr>
              <p:nvPr>
                <p:ph type="body" idx="1"/>
              </p:nvPr>
            </p:nvSpPr>
            <p:spPr/>
            <p:txBody>
              <a:bodyPr/>
              <a:lstStyle/>
              <a:p>
                <a:r>
                  <a:rPr lang="ja-JP" altLang="ja-JP" dirty="0"/>
                  <a:t>To disaggregate the row vector of the Basic iron sector in country </a:t>
                </a:r>
                <a:r>
                  <a:rPr kumimoji="1" lang="ja-JP" altLang="en-US" sz="1200" i="0" kern="1200">
                    <a:solidFill>
                      <a:schemeClr val="tx1"/>
                    </a:solidFill>
                    <a:latin typeface="+mn-lt"/>
                    <a:ea typeface="+mn-ea"/>
                    <a:cs typeface="+mn-cs"/>
                  </a:rPr>
                  <a:t>𝑡</a:t>
                </a:r>
                <a:r>
                  <a:rPr lang="ja-JP" altLang="ja-JP" dirty="0"/>
                  <a:t>, it is necessary to determine the proportions in which the outputs of the Pig iron, Converter, EAF, and Steel products sectors are supplied to other sectors.</a:t>
                </a:r>
              </a:p>
              <a:p>
                <a:r>
                  <a:rPr lang="ja-JP" altLang="ja-JP" dirty="0"/>
                  <a:t>Therefore, at each step of the disaggregation process, we estimate the relevant allocation shares using external data. We then multiply each element of the intermediate input matrix by the corresponding share to obtain the disaggregated row vectors.</a:t>
                </a:r>
              </a:p>
              <a:p>
                <a:endParaRPr kumimoji="1" lang="en-US" altLang="ja-JP" dirty="0"/>
              </a:p>
              <a:p>
                <a:endParaRPr kumimoji="1" lang="en-US" altLang="ja-JP" dirty="0"/>
              </a:p>
              <a:p>
                <a:r>
                  <a:rPr kumimoji="1" lang="en-US" altLang="ja-JP" dirty="0"/>
                  <a:t>t</a:t>
                </a:r>
                <a:r>
                  <a:rPr kumimoji="1" lang="ja-JP" altLang="en-US" dirty="0"/>
                  <a:t>国の</a:t>
                </a:r>
                <a:r>
                  <a:rPr kumimoji="1" lang="en-US" altLang="ja-JP" dirty="0"/>
                  <a:t>Basic</a:t>
                </a:r>
                <a:r>
                  <a:rPr kumimoji="1" lang="ja-JP" altLang="en-US" dirty="0"/>
                  <a:t> </a:t>
                </a:r>
                <a:r>
                  <a:rPr kumimoji="1" lang="en-US" altLang="ja-JP" dirty="0"/>
                  <a:t>iron</a:t>
                </a:r>
                <a:r>
                  <a:rPr kumimoji="1" lang="ja-JP" altLang="en-US" dirty="0"/>
                  <a:t>の行ベクトルを細分化するうえで重要なのは、最終的に</a:t>
                </a:r>
                <a:r>
                  <a:rPr kumimoji="1" lang="en-US" altLang="ja-JP" dirty="0"/>
                  <a:t>t</a:t>
                </a:r>
                <a:r>
                  <a:rPr kumimoji="1" lang="ja-JP" altLang="en-US" dirty="0"/>
                  <a:t>国の</a:t>
                </a:r>
                <a:r>
                  <a:rPr kumimoji="1" lang="en-US" altLang="ja-JP" dirty="0"/>
                  <a:t>Pig iron, Converter, EAF, Steel products</a:t>
                </a:r>
                <a:r>
                  <a:rPr kumimoji="1" lang="ja-JP" altLang="en-US" dirty="0"/>
                  <a:t>が他部門にどの割合で供給されているかである。</a:t>
                </a:r>
                <a:endParaRPr kumimoji="1" lang="en-US" altLang="ja-JP" dirty="0"/>
              </a:p>
              <a:p>
                <a:r>
                  <a:rPr kumimoji="1" lang="ja-JP" altLang="en-US" dirty="0"/>
                  <a:t>なので、各ステップごとに外部データから割合を推計して、その割合を中間投入行列の要素にそれぞれかけることで細分化</a:t>
                </a:r>
                <a:endParaRPr kumimoji="1" lang="en-US" altLang="ja-JP" dirty="0"/>
              </a:p>
              <a:p>
                <a:endParaRPr kumimoji="1" lang="en-US" altLang="ja-JP" dirty="0"/>
              </a:p>
            </p:txBody>
          </p:sp>
        </mc:Fallback>
      </mc:AlternateContent>
      <p:sp>
        <p:nvSpPr>
          <p:cNvPr id="4" name="スライド番号プレースホルダー 3"/>
          <p:cNvSpPr>
            <a:spLocks noGrp="1"/>
          </p:cNvSpPr>
          <p:nvPr>
            <p:ph type="sldNum" sz="quarter" idx="5"/>
          </p:nvPr>
        </p:nvSpPr>
        <p:spPr/>
        <p:txBody>
          <a:bodyPr/>
          <a:lstStyle/>
          <a:p>
            <a:fld id="{8246FF4E-8594-4D3A-AEB5-D0199F98818C}" type="slidenum">
              <a:rPr kumimoji="1" lang="ja-JP" altLang="en-US" smtClean="0"/>
              <a:t>25</a:t>
            </a:fld>
            <a:endParaRPr kumimoji="1" lang="ja-JP" altLang="en-US"/>
          </a:p>
        </p:txBody>
      </p:sp>
    </p:spTree>
    <p:extLst>
      <p:ext uri="{BB962C8B-B14F-4D97-AF65-F5344CB8AC3E}">
        <p14:creationId xmlns:p14="http://schemas.microsoft.com/office/powerpoint/2010/main" val="27088844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r>
                  <a:rPr lang="ja-JP" altLang="ja-JP" dirty="0"/>
                  <a:t>When disaggregating the column vector, what matters is the final input structure of the Pig iron, Converter, EAF, and Steel products sectors in country </a:t>
                </a:r>
                <a14:m>
                  <m:oMath xmlns:m="http://schemas.openxmlformats.org/officeDocument/2006/math">
                    <m:r>
                      <a:rPr kumimoji="1" lang="ja-JP" altLang="en-US" sz="1200" i="1" kern="1200">
                        <a:solidFill>
                          <a:schemeClr val="tx1"/>
                        </a:solidFill>
                        <a:latin typeface="Cambria Math" panose="02040503050406030204" pitchFamily="18" charset="0"/>
                        <a:ea typeface="+mn-ea"/>
                        <a:cs typeface="+mn-cs"/>
                      </a:rPr>
                      <m:t>𝑡</m:t>
                    </m:r>
                  </m:oMath>
                </a14:m>
                <a:r>
                  <a:rPr lang="ja-JP" altLang="ja-JP" dirty="0"/>
                  <a:t>; in other words, the proportions in which these sectors use inputs from other sectors.</a:t>
                </a:r>
              </a:p>
              <a:p>
                <a:r>
                  <a:rPr lang="ja-JP" altLang="ja-JP" dirty="0"/>
                  <a:t>Therefore, at each step of the disaggregation process, we estimate the relevant input shares using external data and apply them to the corresponding elements of the intermediate input matrix.</a:t>
                </a:r>
              </a:p>
              <a:p>
                <a:r>
                  <a:rPr lang="ja-JP" altLang="ja-JP" dirty="0"/>
                  <a:t>In particular, because these shares are estimated using country-specific intermediate input cost data for the BF-BOF and EAF routes reported in GSCT, the disaggregated vectors can capture the main characteristics of BF-BOF and EAF production in each country.</a:t>
                </a:r>
              </a:p>
              <a:p>
                <a:endParaRPr kumimoji="1" lang="en-US" altLang="ja-JP" dirty="0"/>
              </a:p>
              <a:p>
                <a:r>
                  <a:rPr kumimoji="1" lang="ja-JP" altLang="en-US" dirty="0"/>
                  <a:t>中間財の種類：</a:t>
                </a:r>
                <a:r>
                  <a:rPr kumimoji="1" lang="en-US" altLang="ja-JP" dirty="0"/>
                  <a:t>Coke DRI Iron ore Scrap Electricity Fuel like Coke etc.</a:t>
                </a:r>
                <a:endParaRPr kumimoji="1" lang="ja-JP" altLang="en-US" dirty="0"/>
              </a:p>
            </p:txBody>
          </p:sp>
        </mc:Choice>
        <mc:Fallback xmlns="">
          <p:sp>
            <p:nvSpPr>
              <p:cNvPr id="3" name="ノート プレースホルダー 2"/>
              <p:cNvSpPr>
                <a:spLocks noGrp="1"/>
              </p:cNvSpPr>
              <p:nvPr>
                <p:ph type="body" idx="1"/>
              </p:nvPr>
            </p:nvSpPr>
            <p:spPr/>
            <p:txBody>
              <a:bodyPr/>
              <a:lstStyle/>
              <a:p>
                <a:r>
                  <a:rPr lang="ja-JP" altLang="ja-JP" dirty="0"/>
                  <a:t>When disaggregating the column vector, what matters is the final input structure of the Pig iron, Converter, EAF, and Steel products sectors in country </a:t>
                </a:r>
                <a:r>
                  <a:rPr kumimoji="1" lang="ja-JP" altLang="en-US" sz="1200" i="0" kern="1200">
                    <a:solidFill>
                      <a:schemeClr val="tx1"/>
                    </a:solidFill>
                    <a:latin typeface="+mn-lt"/>
                    <a:ea typeface="+mn-ea"/>
                    <a:cs typeface="+mn-cs"/>
                  </a:rPr>
                  <a:t>𝑡</a:t>
                </a:r>
                <a:r>
                  <a:rPr lang="ja-JP" altLang="ja-JP" dirty="0"/>
                  <a:t>; in other words, the proportions in which these sectors use inputs from other sectors.</a:t>
                </a:r>
              </a:p>
              <a:p>
                <a:r>
                  <a:rPr lang="ja-JP" altLang="ja-JP" dirty="0"/>
                  <a:t>Therefore, at each step of the disaggregation process, we estimate the relevant input shares using external data and apply them to the corresponding elements of the intermediate input matrix.</a:t>
                </a:r>
              </a:p>
              <a:p>
                <a:r>
                  <a:rPr lang="ja-JP" altLang="ja-JP" dirty="0"/>
                  <a:t>In particular, because these shares are estimated using country-specific intermediate input cost data for the BF-BOF and EAF routes reported in GSCT, the disaggregated vectors can capture the main characteristics of BF-BOF and EAF production in each country.</a:t>
                </a:r>
              </a:p>
              <a:p>
                <a:endParaRPr kumimoji="1" lang="en-US" altLang="ja-JP" dirty="0"/>
              </a:p>
              <a:p>
                <a:r>
                  <a:rPr kumimoji="1" lang="ja-JP" altLang="en-US" dirty="0"/>
                  <a:t>中間財の種類：</a:t>
                </a:r>
                <a:r>
                  <a:rPr kumimoji="1" lang="en-US" altLang="ja-JP" dirty="0"/>
                  <a:t>Coke DRI Iron ore Scrap Electricity Fuel like Coke etc.</a:t>
                </a:r>
                <a:endParaRPr kumimoji="1" lang="ja-JP" altLang="en-US" dirty="0"/>
              </a:p>
            </p:txBody>
          </p:sp>
        </mc:Fallback>
      </mc:AlternateContent>
      <p:sp>
        <p:nvSpPr>
          <p:cNvPr id="4" name="スライド番号プレースホルダー 3"/>
          <p:cNvSpPr>
            <a:spLocks noGrp="1"/>
          </p:cNvSpPr>
          <p:nvPr>
            <p:ph type="sldNum" sz="quarter" idx="5"/>
          </p:nvPr>
        </p:nvSpPr>
        <p:spPr/>
        <p:txBody>
          <a:bodyPr/>
          <a:lstStyle/>
          <a:p>
            <a:fld id="{8246FF4E-8594-4D3A-AEB5-D0199F98818C}" type="slidenum">
              <a:rPr kumimoji="1" lang="ja-JP" altLang="en-US" smtClean="0"/>
              <a:t>26</a:t>
            </a:fld>
            <a:endParaRPr kumimoji="1" lang="ja-JP" altLang="en-US"/>
          </a:p>
        </p:txBody>
      </p:sp>
    </p:spTree>
    <p:extLst>
      <p:ext uri="{BB962C8B-B14F-4D97-AF65-F5344CB8AC3E}">
        <p14:creationId xmlns:p14="http://schemas.microsoft.com/office/powerpoint/2010/main" val="36227918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800" dirty="0">
                <a:effectLst/>
                <a:latin typeface="Cambria" panose="02040503050406030204" pitchFamily="18" charset="0"/>
                <a:ea typeface="ＭＳ 明朝" panose="02020609040205080304" pitchFamily="17" charset="-128"/>
                <a:cs typeface="Times New Roman" panose="02020603050405020304" pitchFamily="18" charset="0"/>
              </a:rPr>
              <a:t>This study calculated the direct CO</a:t>
            </a:r>
            <a:r>
              <a:rPr lang="en-US" altLang="ja-JP" sz="1800" baseline="-25000" dirty="0">
                <a:effectLst/>
                <a:latin typeface="Cambria" panose="02040503050406030204" pitchFamily="18" charset="0"/>
                <a:ea typeface="ＭＳ 明朝" panose="02020609040205080304" pitchFamily="17" charset="-128"/>
                <a:cs typeface="Times New Roman" panose="02020603050405020304" pitchFamily="18" charset="0"/>
              </a:rPr>
              <a:t>2</a:t>
            </a:r>
            <a:r>
              <a:rPr lang="en-US" altLang="ja-JP" sz="1800" dirty="0">
                <a:effectLst/>
                <a:latin typeface="Cambria" panose="02040503050406030204" pitchFamily="18" charset="0"/>
                <a:ea typeface="ＭＳ 明朝" panose="02020609040205080304" pitchFamily="17" charset="-128"/>
                <a:cs typeface="Times New Roman" panose="02020603050405020304" pitchFamily="18" charset="0"/>
              </a:rPr>
              <a:t> intensity vector of the pig ​iron, converter,</a:t>
            </a:r>
            <a:r>
              <a:rPr lang="en-US" altLang="ja-JP" sz="1800" baseline="0" dirty="0">
                <a:effectLst/>
                <a:latin typeface="Cambria" panose="02040503050406030204" pitchFamily="18" charset="0"/>
                <a:ea typeface="ＭＳ 明朝" panose="02020609040205080304" pitchFamily="17" charset="-128"/>
                <a:cs typeface="Times New Roman" panose="02020603050405020304" pitchFamily="18" charset="0"/>
              </a:rPr>
              <a:t> </a:t>
            </a:r>
            <a:r>
              <a:rPr lang="en-US" altLang="ja-JP" sz="1800" dirty="0">
                <a:effectLst/>
                <a:latin typeface="Cambria" panose="02040503050406030204" pitchFamily="18" charset="0"/>
                <a:ea typeface="ＭＳ 明朝" panose="02020609040205080304" pitchFamily="17" charset="-128"/>
                <a:cs typeface="Times New Roman" panose="02020603050405020304" pitchFamily="18" charset="0"/>
              </a:rPr>
              <a:t>EAF, and steel products sectors by equation 1, 2, 3, 4, </a:t>
            </a:r>
            <a:r>
              <a:rPr lang="en-US" altLang="ja-JP" sz="1800" dirty="0">
                <a:effectLst/>
                <a:latin typeface="Cambria Math" panose="02040503050406030204" pitchFamily="18" charset="0"/>
                <a:ea typeface="ＭＳ 明朝" panose="02020609040205080304" pitchFamily="17" charset="-128"/>
                <a:cs typeface="Times New Roman" panose="02020603050405020304" pitchFamily="18" charset="0"/>
              </a:rPr>
              <a:t>respectively (</a:t>
            </a:r>
            <a:r>
              <a:rPr lang="ja-JP" altLang="en-US" sz="2800" b="0" i="0" dirty="0">
                <a:solidFill>
                  <a:srgbClr val="001D35"/>
                </a:solidFill>
                <a:effectLst/>
                <a:latin typeface="Arial" panose="020B0604020202020204" pitchFamily="34" charset="0"/>
              </a:rPr>
              <a:t>リスペクティブリ</a:t>
            </a:r>
            <a:r>
              <a:rPr lang="en-US" altLang="ja-JP" sz="1800" dirty="0">
                <a:effectLst/>
                <a:latin typeface="Cambria Math" panose="02040503050406030204" pitchFamily="18" charset="0"/>
                <a:ea typeface="ＭＳ 明朝" panose="02020609040205080304" pitchFamily="17" charset="-128"/>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800" b="0" dirty="0">
              <a:effectLst/>
              <a:latin typeface="Cambria Math" panose="02040503050406030204" pitchFamily="18" charset="0"/>
              <a:ea typeface="ＭＳ 明朝" panose="02020609040205080304" pitchFamily="17"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dirty="0"/>
              <a:t>We use these variables.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b="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0" dirty="0"/>
              <a:t>各変数を読む</a:t>
            </a:r>
            <a:br>
              <a:rPr lang="en-US" altLang="ja-JP" b="0" dirty="0"/>
            </a:br>
            <a:endParaRPr kumimoji="1" lang="ja-JP" altLang="en-US" b="0" dirty="0"/>
          </a:p>
        </p:txBody>
      </p:sp>
      <p:sp>
        <p:nvSpPr>
          <p:cNvPr id="4" name="スライド番号プレースホルダー 3"/>
          <p:cNvSpPr>
            <a:spLocks noGrp="1"/>
          </p:cNvSpPr>
          <p:nvPr>
            <p:ph type="sldNum" sz="quarter" idx="5"/>
          </p:nvPr>
        </p:nvSpPr>
        <p:spPr/>
        <p:txBody>
          <a:bodyPr/>
          <a:lstStyle/>
          <a:p>
            <a:fld id="{C199573F-A3BD-419E-9A73-50029259E3CA}" type="slidenum">
              <a:rPr kumimoji="1" lang="ja-JP" altLang="en-US" smtClean="0"/>
              <a:t>27</a:t>
            </a:fld>
            <a:endParaRPr kumimoji="1" lang="ja-JP" altLang="en-US"/>
          </a:p>
        </p:txBody>
      </p:sp>
    </p:spTree>
    <p:extLst>
      <p:ext uri="{BB962C8B-B14F-4D97-AF65-F5344CB8AC3E}">
        <p14:creationId xmlns:p14="http://schemas.microsoft.com/office/powerpoint/2010/main" val="38376645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US" altLang="ja-JP" b="0" dirty="0"/>
            </a:br>
            <a:br>
              <a:rPr lang="en-US" altLang="ja-JP" b="0" dirty="0"/>
            </a:br>
            <a:endParaRPr kumimoji="1" lang="ja-JP" altLang="en-US" b="0" dirty="0"/>
          </a:p>
        </p:txBody>
      </p:sp>
      <p:sp>
        <p:nvSpPr>
          <p:cNvPr id="4" name="スライド番号プレースホルダー 3"/>
          <p:cNvSpPr>
            <a:spLocks noGrp="1"/>
          </p:cNvSpPr>
          <p:nvPr>
            <p:ph type="sldNum" sz="quarter" idx="5"/>
          </p:nvPr>
        </p:nvSpPr>
        <p:spPr/>
        <p:txBody>
          <a:bodyPr/>
          <a:lstStyle/>
          <a:p>
            <a:fld id="{C199573F-A3BD-419E-9A73-50029259E3CA}" type="slidenum">
              <a:rPr kumimoji="1" lang="ja-JP" altLang="en-US" smtClean="0"/>
              <a:t>28</a:t>
            </a:fld>
            <a:endParaRPr kumimoji="1" lang="ja-JP" altLang="en-US"/>
          </a:p>
        </p:txBody>
      </p:sp>
    </p:spTree>
    <p:extLst>
      <p:ext uri="{BB962C8B-B14F-4D97-AF65-F5344CB8AC3E}">
        <p14:creationId xmlns:p14="http://schemas.microsoft.com/office/powerpoint/2010/main" val="36558049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US" altLang="ja-JP" b="0" dirty="0"/>
            </a:br>
            <a:br>
              <a:rPr lang="en-US" altLang="ja-JP" b="0" dirty="0"/>
            </a:br>
            <a:endParaRPr kumimoji="1" lang="ja-JP" altLang="en-US" b="0" dirty="0"/>
          </a:p>
        </p:txBody>
      </p:sp>
      <p:sp>
        <p:nvSpPr>
          <p:cNvPr id="4" name="スライド番号プレースホルダー 3"/>
          <p:cNvSpPr>
            <a:spLocks noGrp="1"/>
          </p:cNvSpPr>
          <p:nvPr>
            <p:ph type="sldNum" sz="quarter" idx="5"/>
          </p:nvPr>
        </p:nvSpPr>
        <p:spPr/>
        <p:txBody>
          <a:bodyPr/>
          <a:lstStyle/>
          <a:p>
            <a:fld id="{C199573F-A3BD-419E-9A73-50029259E3CA}" type="slidenum">
              <a:rPr kumimoji="1" lang="ja-JP" altLang="en-US" smtClean="0"/>
              <a:t>29</a:t>
            </a:fld>
            <a:endParaRPr kumimoji="1" lang="ja-JP" altLang="en-US"/>
          </a:p>
        </p:txBody>
      </p:sp>
    </p:spTree>
    <p:extLst>
      <p:ext uri="{BB962C8B-B14F-4D97-AF65-F5344CB8AC3E}">
        <p14:creationId xmlns:p14="http://schemas.microsoft.com/office/powerpoint/2010/main" val="3262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300"/>
              </a:spcAft>
              <a:buClrTx/>
              <a:buSzTx/>
              <a:buFontTx/>
              <a:buNone/>
              <a:tabLst/>
              <a:defRPr/>
            </a:pPr>
            <a:r>
              <a:rPr lang="ja-JP" altLang="ja-JP" dirty="0"/>
              <a:t>According to the IEA, direct CO₂ emissions </a:t>
            </a:r>
            <a:r>
              <a:rPr lang="ja-JP" altLang="ja-JP" b="1" dirty="0"/>
              <a:t>from the iron and steel sector</a:t>
            </a:r>
            <a:r>
              <a:rPr lang="ja-JP" altLang="ja-JP" dirty="0"/>
              <a:t> reached about 2.6 billion tonnes in 2020, </a:t>
            </a:r>
            <a:r>
              <a:rPr lang="ja-JP" altLang="ja-JP" b="1" dirty="0"/>
              <a:t>accounting for around 7% of global CO₂ emissions.</a:t>
            </a:r>
            <a:endParaRPr lang="en-US" altLang="ja-JP" b="1" dirty="0"/>
          </a:p>
          <a:p>
            <a:pPr marL="0" marR="0" lvl="0" indent="0" algn="just" defTabSz="914400" rtl="0" eaLnBrk="1" fontAlgn="auto" latinLnBrk="0" hangingPunct="1">
              <a:lnSpc>
                <a:spcPct val="100000"/>
              </a:lnSpc>
              <a:spcBef>
                <a:spcPts val="0"/>
              </a:spcBef>
              <a:spcAft>
                <a:spcPts val="300"/>
              </a:spcAft>
              <a:buClrTx/>
              <a:buSzTx/>
              <a:buFontTx/>
              <a:buNone/>
              <a:tabLst/>
              <a:defRPr/>
            </a:pPr>
            <a:endParaRPr lang="en-US" altLang="ja-JP" dirty="0"/>
          </a:p>
          <a:p>
            <a:pPr marL="0" marR="0" lvl="0" indent="0" algn="just" defTabSz="914400" rtl="0" eaLnBrk="1" fontAlgn="auto" latinLnBrk="0" hangingPunct="1">
              <a:lnSpc>
                <a:spcPct val="100000"/>
              </a:lnSpc>
              <a:spcBef>
                <a:spcPts val="0"/>
              </a:spcBef>
              <a:spcAft>
                <a:spcPts val="300"/>
              </a:spcAft>
              <a:buClrTx/>
              <a:buSzTx/>
              <a:buFontTx/>
              <a:buNone/>
              <a:tabLst/>
              <a:defRPr/>
            </a:pPr>
            <a:r>
              <a:rPr lang="en-US" altLang="ja-JP" dirty="0"/>
              <a:t>However</a:t>
            </a:r>
            <a:r>
              <a:rPr lang="en-US" altLang="ja-JP" b="0" dirty="0"/>
              <a:t>, these emissions are driven (</a:t>
            </a:r>
            <a:r>
              <a:rPr lang="ja-JP" altLang="en-US" b="0" dirty="0"/>
              <a:t>ドリヴン</a:t>
            </a:r>
            <a:r>
              <a:rPr lang="en-US" altLang="ja-JP" b="0" dirty="0"/>
              <a:t>) by different domestic and international final and intermediate demands, </a:t>
            </a:r>
            <a:r>
              <a:rPr lang="en-US" altLang="ja-JP" b="1" dirty="0"/>
              <a:t>particularly from the construction and automotive sectors.</a:t>
            </a:r>
            <a:endParaRPr kumimoji="1" lang="en-US" altLang="ja-JP" sz="1200" b="1" dirty="0">
              <a:latin typeface="Arial" panose="020B0604020202020204" pitchFamily="34" charset="0"/>
              <a:ea typeface="ＭＳ Ｐゴシック" panose="020B0600070205080204" pitchFamily="50" charset="-128"/>
              <a:cs typeface="Arial" panose="020B0604020202020204" pitchFamily="34" charset="0"/>
            </a:endParaRPr>
          </a:p>
          <a:p>
            <a:pPr marL="0" marR="0" lvl="0" indent="0" algn="just" defTabSz="914400" rtl="0" eaLnBrk="1" fontAlgn="auto" latinLnBrk="0" hangingPunct="1">
              <a:lnSpc>
                <a:spcPct val="100000"/>
              </a:lnSpc>
              <a:spcBef>
                <a:spcPts val="0"/>
              </a:spcBef>
              <a:spcAft>
                <a:spcPts val="300"/>
              </a:spcAft>
              <a:buClrTx/>
              <a:buSzTx/>
              <a:buFontTx/>
              <a:buNone/>
              <a:tabLst/>
              <a:defRPr/>
            </a:pPr>
            <a:endParaRPr kumimoji="1"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0" marR="0" lvl="0" indent="0" algn="just" defTabSz="914400" rtl="0" eaLnBrk="1" fontAlgn="auto" latinLnBrk="0" hangingPunct="1">
              <a:lnSpc>
                <a:spcPct val="100000"/>
              </a:lnSpc>
              <a:spcBef>
                <a:spcPts val="0"/>
              </a:spcBef>
              <a:spcAft>
                <a:spcPts val="300"/>
              </a:spcAft>
              <a:buClrTx/>
              <a:buSzTx/>
              <a:buFontTx/>
              <a:buNone/>
              <a:tabLst/>
              <a:defRPr/>
            </a:pPr>
            <a:r>
              <a:rPr kumimoji="1" lang="en-US" altLang="ja-JP" sz="1200" dirty="0">
                <a:latin typeface="Arial" panose="020B0604020202020204" pitchFamily="34" charset="0"/>
                <a:ea typeface="ＭＳ Ｐゴシック" panose="020B0600070205080204" pitchFamily="50" charset="-128"/>
                <a:cs typeface="Arial" panose="020B0604020202020204" pitchFamily="34" charset="0"/>
              </a:rPr>
              <a:t>Considering the scale of emissions and the interconnections (</a:t>
            </a: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インターコネクションズ</a:t>
            </a:r>
            <a:r>
              <a:rPr kumimoji="1" lang="en-US" altLang="ja-JP" sz="1200" dirty="0">
                <a:latin typeface="Arial" panose="020B0604020202020204" pitchFamily="34" charset="0"/>
                <a:ea typeface="ＭＳ Ｐゴシック" panose="020B0600070205080204" pitchFamily="50" charset="-128"/>
                <a:cs typeface="Arial" panose="020B0604020202020204" pitchFamily="34" charset="0"/>
              </a:rPr>
              <a:t>), identifying CO₂ emission hotspots in steel sector’s global supply chain (GSC) is essential for designing effective decarbonization strategies.</a:t>
            </a:r>
            <a:endParaRPr kumimoji="1" lang="ja-JP" altLang="en-US" sz="1200" b="1" dirty="0">
              <a:solidFill>
                <a:srgbClr val="0070C0"/>
              </a:solidFill>
              <a:latin typeface="Arial" panose="020B0604020202020204" pitchFamily="34" charset="0"/>
              <a:ea typeface="ＭＳ Ｐゴシック" panose="020B0600070205080204" pitchFamily="50" charset="-128"/>
              <a:cs typeface="Arial" panose="020B0604020202020204" pitchFamily="34" charset="0"/>
            </a:endParaRPr>
          </a:p>
          <a:p>
            <a:pPr algn="just">
              <a:spcAft>
                <a:spcPts val="300"/>
              </a:spcAft>
            </a:pPr>
            <a:endParaRPr kumimoji="1" lang="ja-JP" altLang="en-US" sz="1200" dirty="0">
              <a:latin typeface="Arial" panose="020B0604020202020204" pitchFamily="34" charset="0"/>
              <a:ea typeface="ＭＳ ゴシック" panose="020B0609070205080204" pitchFamily="49" charset="-128"/>
              <a:cs typeface="Arial" panose="020B0604020202020204" pitchFamily="34" charset="0"/>
            </a:endParaRPr>
          </a:p>
        </p:txBody>
      </p:sp>
      <p:sp>
        <p:nvSpPr>
          <p:cNvPr id="4" name="スライド番号プレースホルダー 3"/>
          <p:cNvSpPr>
            <a:spLocks noGrp="1"/>
          </p:cNvSpPr>
          <p:nvPr>
            <p:ph type="sldNum" sz="quarter" idx="5"/>
          </p:nvPr>
        </p:nvSpPr>
        <p:spPr/>
        <p:txBody>
          <a:bodyPr/>
          <a:lstStyle/>
          <a:p>
            <a:fld id="{C199573F-A3BD-419E-9A73-50029259E3CA}" type="slidenum">
              <a:rPr kumimoji="1" lang="ja-JP" altLang="en-US" smtClean="0"/>
              <a:t>3</a:t>
            </a:fld>
            <a:endParaRPr kumimoji="1" lang="ja-JP" altLang="en-US"/>
          </a:p>
        </p:txBody>
      </p:sp>
    </p:spTree>
    <p:extLst>
      <p:ext uri="{BB962C8B-B14F-4D97-AF65-F5344CB8AC3E}">
        <p14:creationId xmlns:p14="http://schemas.microsoft.com/office/powerpoint/2010/main" val="2382412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EFE77-3898-BE8B-1AD1-F839CD01D2D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37BE2A1-5527-793E-8917-69EC3F08CA2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501509D-E4CB-7BB4-37F7-7B3C1EBE2073}"/>
              </a:ext>
            </a:extLst>
          </p:cNvPr>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Many previous studies</a:t>
            </a:r>
            <a:r>
              <a:rPr kumimoji="1" lang="ja-JP"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focusing on emission hotspots in GSC have used multi-regional input-output (MRIO) table.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1" kern="1200" dirty="0">
                <a:solidFill>
                  <a:schemeClr val="tx1"/>
                </a:solidFill>
                <a:effectLst/>
                <a:latin typeface="+mn-lt"/>
                <a:ea typeface="+mn-ea"/>
                <a:cs typeface="+mn-cs"/>
              </a:rPr>
              <a:t>These studies have demonstrated that MRIO analyses are effective for evaluating the steel sector; however, this approach also has structural limitations.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schemeClr val="tx1"/>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ja-JP" sz="1200" dirty="0">
                <a:solidFill>
                  <a:srgbClr val="C00000"/>
                </a:solidFill>
                <a:latin typeface="Arial" panose="020B0604020202020204" pitchFamily="34" charset="0"/>
                <a:ea typeface="ＭＳ Ｐゴシック" panose="020B0600070205080204" pitchFamily="50" charset="-128"/>
                <a:cs typeface="Arial" panose="020B0604020202020204" pitchFamily="34" charset="0"/>
              </a:rPr>
              <a:t>In the process of constructing an MRIO model, information is simplified and aggregated due to the averaging of data from multiple firms with different production technologies and differences in data resolution.</a:t>
            </a:r>
            <a:endParaRPr lang="ja-JP" altLang="en-US" sz="1200" dirty="0">
              <a:solidFill>
                <a:srgbClr val="C00000"/>
              </a:solidFill>
              <a:latin typeface="Arial" panose="020B0604020202020204" pitchFamily="34" charset="0"/>
              <a:ea typeface="ＭＳ Ｐゴシック" panose="020B0600070205080204" pitchFamily="50" charset="-128"/>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4" name="スライド番号プレースホルダー 3">
            <a:extLst>
              <a:ext uri="{FF2B5EF4-FFF2-40B4-BE49-F238E27FC236}">
                <a16:creationId xmlns:a16="http://schemas.microsoft.com/office/drawing/2014/main" id="{AE9F1C9C-1893-DB6C-E420-EE474F5B9405}"/>
              </a:ext>
            </a:extLst>
          </p:cNvPr>
          <p:cNvSpPr>
            <a:spLocks noGrp="1"/>
          </p:cNvSpPr>
          <p:nvPr>
            <p:ph type="sldNum" sz="quarter" idx="5"/>
          </p:nvPr>
        </p:nvSpPr>
        <p:spPr/>
        <p:txBody>
          <a:bodyPr/>
          <a:lstStyle/>
          <a:p>
            <a:fld id="{C199573F-A3BD-419E-9A73-50029259E3CA}" type="slidenum">
              <a:rPr kumimoji="1" lang="ja-JP" altLang="en-US" smtClean="0"/>
              <a:t>4</a:t>
            </a:fld>
            <a:endParaRPr kumimoji="1" lang="ja-JP" altLang="en-US"/>
          </a:p>
        </p:txBody>
      </p:sp>
    </p:spTree>
    <p:extLst>
      <p:ext uri="{BB962C8B-B14F-4D97-AF65-F5344CB8AC3E}">
        <p14:creationId xmlns:p14="http://schemas.microsoft.com/office/powerpoint/2010/main" val="2412201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F49777-1590-058D-A9B1-8B3DA2A90A0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F4B63FE-0590-5DB4-0F37-0810FB89AFC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208DCDE-086F-AB81-7B86-46CCAC6CFF44}"/>
              </a:ext>
            </a:extLst>
          </p:cNvPr>
          <p:cNvSpPr>
            <a:spLocks noGrp="1"/>
          </p:cNvSpPr>
          <p:nvPr>
            <p:ph type="body" idx="1"/>
          </p:nvPr>
        </p:nvSpPr>
        <p:spPr/>
        <p:txBody>
          <a:bodyPr/>
          <a:lstStyle/>
          <a:p>
            <a:pPr algn="just"/>
            <a:r>
              <a:rPr lang="en-US" altLang="ja-JP" sz="1200" dirty="0">
                <a:latin typeface="Arial" panose="020B0604020202020204" pitchFamily="34" charset="0"/>
                <a:cs typeface="Arial" panose="020B0604020202020204" pitchFamily="34" charset="0"/>
              </a:rPr>
              <a:t>In addition to causing</a:t>
            </a:r>
            <a:r>
              <a:rPr lang="ja-JP" altLang="en-US" sz="1200" dirty="0">
                <a:latin typeface="Arial" panose="020B0604020202020204" pitchFamily="34" charset="0"/>
                <a:cs typeface="Arial" panose="020B0604020202020204" pitchFamily="34" charset="0"/>
              </a:rPr>
              <a:t>（コージング）</a:t>
            </a:r>
            <a:r>
              <a:rPr lang="en-US" altLang="ja-JP" sz="1200" dirty="0">
                <a:latin typeface="Arial" panose="020B0604020202020204" pitchFamily="34" charset="0"/>
                <a:cs typeface="Arial" panose="020B0604020202020204" pitchFamily="34" charset="0"/>
              </a:rPr>
              <a:t> the loss of information on disaggregated sectors, this can lead to significant errors when there is considerable heterogeneity</a:t>
            </a:r>
            <a:r>
              <a:rPr lang="ja-JP" altLang="en-US" sz="1200" dirty="0">
                <a:latin typeface="Arial" panose="020B0604020202020204" pitchFamily="34" charset="0"/>
                <a:cs typeface="Arial" panose="020B0604020202020204" pitchFamily="34" charset="0"/>
              </a:rPr>
              <a:t>（ヘテロジェナイティ）</a:t>
            </a:r>
            <a:r>
              <a:rPr lang="en-US" altLang="ja-JP" sz="1200" dirty="0">
                <a:latin typeface="Arial" panose="020B0604020202020204" pitchFamily="34" charset="0"/>
                <a:cs typeface="Arial" panose="020B0604020202020204" pitchFamily="34" charset="0"/>
              </a:rPr>
              <a:t> between sectors.</a:t>
            </a:r>
            <a:endParaRPr lang="ja-JP" altLang="en-US" sz="1200" dirty="0">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br>
              <a:rPr kumimoji="1" lang="en-US" altLang="ja-JP" sz="1200" b="0" i="0" u="none" strike="noStrike" kern="1200" cap="none" spc="0" normalizeH="0" baseline="0" noProof="0" dirty="0">
                <a:ln>
                  <a:noFill/>
                </a:ln>
                <a:solidFill>
                  <a:schemeClr val="tx1"/>
                </a:solidFill>
                <a:effectLst/>
                <a:uLnTx/>
                <a:uFillTx/>
                <a:latin typeface="+mn-lt"/>
                <a:ea typeface="+mn-ea"/>
                <a:cs typeface="+mn-cs"/>
              </a:rPr>
            </a:br>
            <a:r>
              <a:rPr kumimoji="1" lang="en-US" altLang="ja-JP" sz="1200" b="1" i="0" u="none" strike="noStrike" kern="1200" cap="none" spc="0" normalizeH="0" baseline="0" noProof="0" dirty="0">
                <a:ln>
                  <a:noFill/>
                </a:ln>
                <a:solidFill>
                  <a:schemeClr val="tx1"/>
                </a:solidFill>
                <a:effectLst/>
                <a:uLnTx/>
                <a:uFillTx/>
                <a:latin typeface="+mn-lt"/>
                <a:ea typeface="+mn-ea"/>
                <a:cs typeface="+mn-cs"/>
              </a:rPr>
              <a:t>These issues are known as aggregation bias.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ja-JP" sz="1200" b="1" dirty="0">
                <a:latin typeface="Arial" panose="020B0604020202020204" pitchFamily="34" charset="0"/>
                <a:ea typeface="ＭＳ ゴシック" panose="020B0609070205080204" pitchFamily="49" charset="-128"/>
                <a:cs typeface="Arial" panose="020B0604020202020204" pitchFamily="34" charset="0"/>
              </a:rPr>
              <a:t>It has been pointed out that </a:t>
            </a:r>
            <a:r>
              <a:rPr lang="en-US" altLang="ja-JP" sz="1200" dirty="0">
                <a:latin typeface="Arial" panose="020B0604020202020204" pitchFamily="34" charset="0"/>
                <a:ea typeface="ＭＳ ゴシック" panose="020B0609070205080204" pitchFamily="49" charset="-128"/>
                <a:cs typeface="Arial" panose="020B0604020202020204" pitchFamily="34" charset="0"/>
              </a:rPr>
              <a:t>this significantly affects the estimation for supply chain CO</a:t>
            </a:r>
            <a:r>
              <a:rPr lang="en-US" altLang="ja-JP" sz="1200" baseline="-25000" dirty="0">
                <a:latin typeface="Arial" panose="020B0604020202020204" pitchFamily="34" charset="0"/>
                <a:ea typeface="ＭＳ ゴシック" panose="020B0609070205080204" pitchFamily="49" charset="-128"/>
                <a:cs typeface="Arial" panose="020B0604020202020204" pitchFamily="34" charset="0"/>
              </a:rPr>
              <a:t>2</a:t>
            </a:r>
            <a:r>
              <a:rPr lang="en-US" altLang="ja-JP" sz="1200" dirty="0">
                <a:latin typeface="Arial" panose="020B0604020202020204" pitchFamily="34" charset="0"/>
                <a:ea typeface="ＭＳ ゴシック" panose="020B0609070205080204" pitchFamily="49" charset="-128"/>
                <a:cs typeface="Arial" panose="020B0604020202020204" pitchFamily="34" charset="0"/>
              </a:rPr>
              <a:t> emissions, which is a key objective of environmentally extended input-output analysis</a:t>
            </a:r>
            <a:r>
              <a:rPr lang="ja-JP" altLang="en-US" sz="1200" dirty="0">
                <a:latin typeface="Arial" panose="020B0604020202020204" pitchFamily="34" charset="0"/>
                <a:ea typeface="ＭＳ ゴシック" panose="020B0609070205080204" pitchFamily="49" charset="-128"/>
                <a:cs typeface="Arial" panose="020B0604020202020204" pitchFamily="34" charset="0"/>
              </a:rPr>
              <a:t> （</a:t>
            </a:r>
            <a:r>
              <a:rPr lang="en-US" altLang="ja-JP" sz="1200" dirty="0">
                <a:latin typeface="Arial" panose="020B0604020202020204" pitchFamily="34" charset="0"/>
                <a:ea typeface="ＭＳ ゴシック" panose="020B0609070205080204" pitchFamily="49" charset="-128"/>
                <a:cs typeface="Arial" panose="020B0604020202020204" pitchFamily="34" charset="0"/>
              </a:rPr>
              <a:t>EEIOA</a:t>
            </a:r>
            <a:r>
              <a:rPr lang="ja-JP" altLang="en-US" sz="1200" dirty="0">
                <a:latin typeface="Arial" panose="020B0604020202020204" pitchFamily="34" charset="0"/>
                <a:ea typeface="ＭＳ ゴシック" panose="020B0609070205080204" pitchFamily="49" charset="-128"/>
                <a:cs typeface="Arial" panose="020B0604020202020204" pitchFamily="34" charset="0"/>
              </a:rPr>
              <a:t>）</a:t>
            </a:r>
            <a:r>
              <a:rPr lang="en-US" altLang="ja-JP" sz="1200" dirty="0">
                <a:latin typeface="Arial" panose="020B0604020202020204" pitchFamily="34" charset="0"/>
                <a:ea typeface="ＭＳ ゴシック" panose="020B0609070205080204" pitchFamily="49" charset="-128"/>
                <a:cs typeface="Arial" panose="020B0604020202020204" pitchFamily="34" charset="0"/>
              </a:rPr>
              <a:t> (Weber, 2008; Piñero </a:t>
            </a:r>
            <a:r>
              <a:rPr lang="en-US" altLang="ja-JP" sz="1200" i="1" dirty="0">
                <a:latin typeface="Arial" panose="020B0604020202020204" pitchFamily="34" charset="0"/>
                <a:ea typeface="ＭＳ ゴシック" panose="020B0609070205080204" pitchFamily="49" charset="-128"/>
                <a:cs typeface="Arial" panose="020B0604020202020204" pitchFamily="34" charset="0"/>
              </a:rPr>
              <a:t>et al</a:t>
            </a:r>
            <a:r>
              <a:rPr lang="en-US" altLang="ja-JP" sz="1200" dirty="0">
                <a:latin typeface="Arial" panose="020B0604020202020204" pitchFamily="34" charset="0"/>
                <a:ea typeface="ＭＳ ゴシック" panose="020B0609070205080204" pitchFamily="49" charset="-128"/>
                <a:cs typeface="Arial" panose="020B0604020202020204" pitchFamily="34" charset="0"/>
              </a:rPr>
              <a:t>., 2015; Lu and Chen, 2025)</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ja-JP" sz="1200" dirty="0">
              <a:latin typeface="Arial" panose="020B0604020202020204" pitchFamily="34" charset="0"/>
              <a:ea typeface="ＭＳ ゴシック" panose="020B0609070205080204" pitchFamily="49" charset="-128"/>
              <a:cs typeface="Arial" panose="020B0604020202020204" pitchFamily="34" charset="0"/>
            </a:endParaRPr>
          </a:p>
          <a:p>
            <a:pPr algn="just">
              <a:spcAft>
                <a:spcPts val="600"/>
              </a:spcAft>
            </a:pPr>
            <a:r>
              <a:rPr lang="en-US" altLang="ja-JP" sz="1200" dirty="0">
                <a:latin typeface="Arial" panose="020B0604020202020204" pitchFamily="34" charset="0"/>
                <a:ea typeface="ＭＳ ゴシック" panose="020B0609070205080204" pitchFamily="49" charset="-128"/>
                <a:cs typeface="Arial" panose="020B0604020202020204" pitchFamily="34" charset="0"/>
              </a:rPr>
              <a:t>For example, Zhou et al. (2013) randomly aggregated an MRIO table consisting of 76 sectors in the Asia-Pacific region and conducted EEIOA.</a:t>
            </a:r>
          </a:p>
          <a:p>
            <a:pPr algn="just">
              <a:spcAft>
                <a:spcPts val="600"/>
              </a:spcAft>
            </a:pPr>
            <a:r>
              <a:rPr lang="en-US" altLang="ja-JP" sz="1200" dirty="0">
                <a:solidFill>
                  <a:srgbClr val="C00000"/>
                </a:solidFill>
                <a:latin typeface="Arial" panose="020B0604020202020204" pitchFamily="34" charset="0"/>
                <a:ea typeface="ＭＳ ゴシック" panose="020B0609070205080204" pitchFamily="49" charset="-128"/>
                <a:cs typeface="Arial" panose="020B0604020202020204" pitchFamily="34" charset="0"/>
              </a:rPr>
              <a:t>They showed that aggregating certain</a:t>
            </a:r>
            <a:r>
              <a:rPr lang="ja-JP" altLang="en-US" sz="1200" dirty="0">
                <a:solidFill>
                  <a:srgbClr val="C00000"/>
                </a:solidFill>
                <a:latin typeface="Arial" panose="020B0604020202020204" pitchFamily="34" charset="0"/>
                <a:ea typeface="ＭＳ ゴシック" panose="020B0609070205080204" pitchFamily="49" charset="-128"/>
                <a:cs typeface="Arial" panose="020B0604020202020204" pitchFamily="34" charset="0"/>
              </a:rPr>
              <a:t>（サーテン）</a:t>
            </a:r>
            <a:r>
              <a:rPr lang="en-US" altLang="ja-JP" sz="1200" dirty="0">
                <a:solidFill>
                  <a:srgbClr val="C00000"/>
                </a:solidFill>
                <a:latin typeface="Arial" panose="020B0604020202020204" pitchFamily="34" charset="0"/>
                <a:ea typeface="ＭＳ ゴシック" panose="020B0609070205080204" pitchFamily="49" charset="-128"/>
                <a:cs typeface="Arial" panose="020B0604020202020204" pitchFamily="34" charset="0"/>
              </a:rPr>
              <a:t> sectors, such as China’s steel sector and fertilizer </a:t>
            </a:r>
            <a:r>
              <a:rPr lang="ja-JP" altLang="en-US" sz="1200" dirty="0">
                <a:solidFill>
                  <a:srgbClr val="C00000"/>
                </a:solidFill>
                <a:latin typeface="Arial" panose="020B0604020202020204" pitchFamily="34" charset="0"/>
                <a:ea typeface="ＭＳ ゴシック" panose="020B0609070205080204" pitchFamily="49" charset="-128"/>
                <a:cs typeface="Arial" panose="020B0604020202020204" pitchFamily="34" charset="0"/>
              </a:rPr>
              <a:t>（ファーティライザー）</a:t>
            </a:r>
            <a:r>
              <a:rPr lang="en-US" altLang="ja-JP" sz="1200" dirty="0">
                <a:solidFill>
                  <a:srgbClr val="C00000"/>
                </a:solidFill>
                <a:latin typeface="Arial" panose="020B0604020202020204" pitchFamily="34" charset="0"/>
                <a:ea typeface="ＭＳ ゴシック" panose="020B0609070205080204" pitchFamily="49" charset="-128"/>
                <a:cs typeface="Arial" panose="020B0604020202020204" pitchFamily="34" charset="0"/>
              </a:rPr>
              <a:t> and pesticide</a:t>
            </a:r>
            <a:r>
              <a:rPr lang="ja-JP" altLang="en-US" sz="1200" dirty="0">
                <a:solidFill>
                  <a:srgbClr val="C00000"/>
                </a:solidFill>
                <a:latin typeface="Arial" panose="020B0604020202020204" pitchFamily="34" charset="0"/>
                <a:ea typeface="ＭＳ ゴシック" panose="020B0609070205080204" pitchFamily="49" charset="-128"/>
                <a:cs typeface="Arial" panose="020B0604020202020204" pitchFamily="34" charset="0"/>
              </a:rPr>
              <a:t> （ペスティサイド）</a:t>
            </a:r>
            <a:r>
              <a:rPr lang="en-US" altLang="ja-JP" sz="1200" dirty="0">
                <a:solidFill>
                  <a:srgbClr val="C00000"/>
                </a:solidFill>
                <a:latin typeface="Arial" panose="020B0604020202020204" pitchFamily="34" charset="0"/>
                <a:ea typeface="ＭＳ ゴシック" panose="020B0609070205080204" pitchFamily="49" charset="-128"/>
                <a:cs typeface="Arial" panose="020B0604020202020204" pitchFamily="34" charset="0"/>
              </a:rPr>
              <a:t> sector, can lead to significant errors.</a:t>
            </a:r>
            <a:endParaRPr lang="en-US" altLang="ja-JP" sz="1200" dirty="0">
              <a:latin typeface="Arial" panose="020B0604020202020204" pitchFamily="34" charset="0"/>
              <a:ea typeface="ＭＳ ゴシック" panose="020B0609070205080204" pitchFamily="49" charset="-128"/>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ja-JP" sz="1200" dirty="0">
              <a:latin typeface="Arial" panose="020B0604020202020204" pitchFamily="34" charset="0"/>
              <a:ea typeface="ＭＳ ゴシック" panose="020B0609070205080204" pitchFamily="49" charset="-128"/>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4" name="スライド番号プレースホルダー 3">
            <a:extLst>
              <a:ext uri="{FF2B5EF4-FFF2-40B4-BE49-F238E27FC236}">
                <a16:creationId xmlns:a16="http://schemas.microsoft.com/office/drawing/2014/main" id="{74BDBE42-AE62-DE35-48E2-BCC00B8B6854}"/>
              </a:ext>
            </a:extLst>
          </p:cNvPr>
          <p:cNvSpPr>
            <a:spLocks noGrp="1"/>
          </p:cNvSpPr>
          <p:nvPr>
            <p:ph type="sldNum" sz="quarter" idx="5"/>
          </p:nvPr>
        </p:nvSpPr>
        <p:spPr/>
        <p:txBody>
          <a:bodyPr/>
          <a:lstStyle/>
          <a:p>
            <a:fld id="{C199573F-A3BD-419E-9A73-50029259E3CA}" type="slidenum">
              <a:rPr kumimoji="1" lang="ja-JP" altLang="en-US" smtClean="0"/>
              <a:t>5</a:t>
            </a:fld>
            <a:endParaRPr kumimoji="1" lang="ja-JP" altLang="en-US"/>
          </a:p>
        </p:txBody>
      </p:sp>
    </p:spTree>
    <p:extLst>
      <p:ext uri="{BB962C8B-B14F-4D97-AF65-F5344CB8AC3E}">
        <p14:creationId xmlns:p14="http://schemas.microsoft.com/office/powerpoint/2010/main" val="1525849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23BC06-D26A-37C6-DA4B-4370B77E6AC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715FE60-E608-0D12-9F8D-7376B6281CF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4ED1AE1-1B39-5528-A33D-EB96BF4C35CC}"/>
              </a:ext>
            </a:extLst>
          </p:cNvPr>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ja-JP" sz="1200" b="0" dirty="0">
                <a:latin typeface="Arial" panose="020B0604020202020204" pitchFamily="34" charset="0"/>
                <a:ea typeface="ＭＳ Ｐゴシック" panose="020B0600070205080204" pitchFamily="50" charset="-128"/>
                <a:cs typeface="Arial" panose="020B0604020202020204" pitchFamily="34" charset="0"/>
              </a:rPr>
              <a:t>In existing MRIO tables, </a:t>
            </a:r>
            <a:r>
              <a:rPr lang="en-US" altLang="ja-JP" sz="1200" b="0" dirty="0">
                <a:solidFill>
                  <a:srgbClr val="C00000"/>
                </a:solidFill>
                <a:latin typeface="Arial" panose="020B0604020202020204" pitchFamily="34" charset="0"/>
                <a:ea typeface="ＭＳ Ｐゴシック" panose="020B0600070205080204" pitchFamily="50" charset="-128"/>
                <a:cs typeface="Arial" panose="020B0604020202020204" pitchFamily="34" charset="0"/>
              </a:rPr>
              <a:t>crude steel production and steel products are often aggregated into a single sector</a:t>
            </a:r>
            <a:r>
              <a:rPr lang="en-US" altLang="ja-JP" sz="1200" b="0" dirty="0">
                <a:latin typeface="Arial" panose="020B0604020202020204" pitchFamily="34" charset="0"/>
                <a:ea typeface="ＭＳ Ｐゴシック" panose="020B0600070205080204" pitchFamily="50" charset="-128"/>
                <a:cs typeface="Arial" panose="020B0604020202020204" pitchFamily="34" charset="0"/>
              </a:rPr>
              <a:t>, meaning that differences in steelmaking processes are not sufficiently (</a:t>
            </a:r>
            <a:r>
              <a:rPr lang="ja-JP" altLang="en-US" b="0" dirty="0"/>
              <a:t>サフィシェントゥリィ</a:t>
            </a:r>
            <a:r>
              <a:rPr lang="en-US" altLang="ja-JP" b="0" dirty="0"/>
              <a:t>) </a:t>
            </a:r>
            <a:r>
              <a:rPr lang="en-US" altLang="ja-JP" sz="1200" b="0" dirty="0">
                <a:latin typeface="Arial" panose="020B0604020202020204" pitchFamily="34" charset="0"/>
                <a:ea typeface="ＭＳ Ｐゴシック" panose="020B0600070205080204" pitchFamily="50" charset="-128"/>
                <a:cs typeface="Arial" panose="020B0604020202020204" pitchFamily="34" charset="0"/>
              </a:rPr>
              <a:t>reflected.</a:t>
            </a:r>
            <a:endParaRPr lang="ja-JP" altLang="en-US" sz="1200" b="0" dirty="0">
              <a:latin typeface="Arial" panose="020B0604020202020204" pitchFamily="34" charset="0"/>
              <a:ea typeface="ＭＳ Ｐゴシック" panose="020B0600070205080204" pitchFamily="50" charset="-128"/>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For example,</a:t>
            </a:r>
            <a:r>
              <a:rPr kumimoji="1" lang="ja-JP" altLang="en-US" sz="12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2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the blast furnace and electric arc furnace</a:t>
            </a:r>
            <a:r>
              <a:rPr kumimoji="1" lang="ja-JP" altLang="en-US" sz="12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2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routes are the two main steelmaking routes.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ja-JP" b="1" dirty="0"/>
              <a:t>These routes differ in several aspects. In terms of raw materials, BF mainly uses iron ore and coke, whereas EAF mainly uses steel scrap and electricity.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ja-JP" b="1" dirty="0"/>
          </a:p>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ja-JP" b="1" dirty="0"/>
              <a:t>They also differ in their typical (</a:t>
            </a:r>
            <a:r>
              <a:rPr lang="ja-JP" altLang="en-US" b="1" dirty="0"/>
              <a:t>ティピカル</a:t>
            </a:r>
            <a:r>
              <a:rPr lang="en-US" altLang="ja-JP" b="1" dirty="0"/>
              <a:t>) applications: steel produced via the BF route is mainly used for vehicle</a:t>
            </a:r>
            <a:r>
              <a:rPr lang="ja-JP" altLang="en-US" b="1" dirty="0"/>
              <a:t>　</a:t>
            </a:r>
            <a:r>
              <a:rPr lang="en-US" altLang="ja-JP" b="1" dirty="0"/>
              <a:t>(</a:t>
            </a:r>
            <a:r>
              <a:rPr lang="ja-JP" altLang="en-US" b="1" dirty="0"/>
              <a:t>ヴィークル</a:t>
            </a:r>
            <a:r>
              <a:rPr lang="en-US" altLang="ja-JP" b="1" dirty="0"/>
              <a:t>) bodies, while steel produced via the EAF route is mainly used for construction materials.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ja-JP" b="1" dirty="0"/>
              <a:t>In other words, </a:t>
            </a:r>
            <a:r>
              <a:rPr lang="en-US" altLang="ja-JP" dirty="0"/>
              <a:t>many previous studies have identified CO₂ emission hotspots associated with the steel sector without considering differences in intermediate input structures and environmental burdens across steelmaking routes.</a:t>
            </a:r>
            <a:endParaRPr kumimoji="1" lang="ja-JP"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4" name="スライド番号プレースホルダー 3">
            <a:extLst>
              <a:ext uri="{FF2B5EF4-FFF2-40B4-BE49-F238E27FC236}">
                <a16:creationId xmlns:a16="http://schemas.microsoft.com/office/drawing/2014/main" id="{3C5A22DE-30BD-7440-A47D-5651111F7F14}"/>
              </a:ext>
            </a:extLst>
          </p:cNvPr>
          <p:cNvSpPr>
            <a:spLocks noGrp="1"/>
          </p:cNvSpPr>
          <p:nvPr>
            <p:ph type="sldNum" sz="quarter" idx="5"/>
          </p:nvPr>
        </p:nvSpPr>
        <p:spPr/>
        <p:txBody>
          <a:bodyPr/>
          <a:lstStyle/>
          <a:p>
            <a:fld id="{C199573F-A3BD-419E-9A73-50029259E3CA}" type="slidenum">
              <a:rPr kumimoji="1" lang="ja-JP" altLang="en-US" smtClean="0"/>
              <a:t>6</a:t>
            </a:fld>
            <a:endParaRPr kumimoji="1" lang="ja-JP" altLang="en-US"/>
          </a:p>
        </p:txBody>
      </p:sp>
    </p:spTree>
    <p:extLst>
      <p:ext uri="{BB962C8B-B14F-4D97-AF65-F5344CB8AC3E}">
        <p14:creationId xmlns:p14="http://schemas.microsoft.com/office/powerpoint/2010/main" val="2370492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7ECB75-C7C3-07BC-2053-717A492A061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E289853-0B53-845A-F661-F30918D7ABA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69A7DBE-15CA-9347-F7A8-B7CBFC182C5D}"/>
              </a:ext>
            </a:extLst>
          </p:cNvPr>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The contributions of this study are as follows.</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First, this study disaggregates the “basic iron” sector in the GLORIA MRIO database, which covers 164 countries and 120 sectors, into four subsectors—pig iron, converter, electric arc furnace steel, and steel products—for six countries: China, India, Japan, South Korea, Russia, and the United States.</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Second, this study estimates steel-sector supply chains by steelmaking route and identifies CO₂ emission hotspots in the steel supply chains of the target countries in greater detail.</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ja-JP" dirty="0"/>
              <a:t>Given the limited presentation time, I will focus on the first contribution of this study.</a:t>
            </a:r>
            <a:endParaRPr kumimoji="1" lang="ja-JP"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4" name="スライド番号プレースホルダー 3">
            <a:extLst>
              <a:ext uri="{FF2B5EF4-FFF2-40B4-BE49-F238E27FC236}">
                <a16:creationId xmlns:a16="http://schemas.microsoft.com/office/drawing/2014/main" id="{3D13B0F1-6F9F-1A82-33F4-8D65832E9C91}"/>
              </a:ext>
            </a:extLst>
          </p:cNvPr>
          <p:cNvSpPr>
            <a:spLocks noGrp="1"/>
          </p:cNvSpPr>
          <p:nvPr>
            <p:ph type="sldNum" sz="quarter" idx="5"/>
          </p:nvPr>
        </p:nvSpPr>
        <p:spPr/>
        <p:txBody>
          <a:bodyPr/>
          <a:lstStyle/>
          <a:p>
            <a:fld id="{C199573F-A3BD-419E-9A73-50029259E3CA}" type="slidenum">
              <a:rPr kumimoji="1" lang="ja-JP" altLang="en-US" smtClean="0"/>
              <a:t>7</a:t>
            </a:fld>
            <a:endParaRPr kumimoji="1" lang="ja-JP" altLang="en-US"/>
          </a:p>
        </p:txBody>
      </p:sp>
    </p:spTree>
    <p:extLst>
      <p:ext uri="{BB962C8B-B14F-4D97-AF65-F5344CB8AC3E}">
        <p14:creationId xmlns:p14="http://schemas.microsoft.com/office/powerpoint/2010/main" val="4133007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b="1" dirty="0"/>
              <a:t>First, I will briefly explain the overall steelmaking process.</a:t>
            </a:r>
          </a:p>
          <a:p>
            <a:br>
              <a:rPr lang="en-US" altLang="ja-JP" dirty="0"/>
            </a:br>
            <a:r>
              <a:rPr lang="en-US" altLang="ja-JP" b="1" dirty="0"/>
              <a:t>The area enclosed by the line represents the overall steelmaking process. </a:t>
            </a:r>
          </a:p>
          <a:p>
            <a:r>
              <a:rPr lang="en-US" altLang="ja-JP" b="1" dirty="0"/>
              <a:t>In the BF route, iron ore is first converted into pig iron, which is then processed into steel products through the converter process. </a:t>
            </a:r>
          </a:p>
          <a:p>
            <a:r>
              <a:rPr lang="en-US" altLang="ja-JP" b="1" dirty="0"/>
              <a:t>In contrast, in the EAF route, steel scrap and other raw materials are processed into steel products through EAF process.</a:t>
            </a:r>
          </a:p>
          <a:p>
            <a:endParaRPr kumimoji="1" lang="en-US" altLang="ja-JP" dirty="0"/>
          </a:p>
          <a:p>
            <a:r>
              <a:rPr lang="en-US" altLang="ja-JP" b="1" dirty="0"/>
              <a:t>The combined pig iron and converter processes can be referred </a:t>
            </a:r>
            <a:r>
              <a:rPr lang="ja-JP" altLang="en-US" b="1" dirty="0"/>
              <a:t>（リファード）</a:t>
            </a:r>
            <a:r>
              <a:rPr lang="en-US" altLang="ja-JP" b="1" dirty="0"/>
              <a:t> to as BF-BOF, while BF-BOF and EAF together can be referred to as crude steel. </a:t>
            </a:r>
          </a:p>
          <a:p>
            <a:endParaRPr lang="en-US" altLang="ja-JP" dirty="0"/>
          </a:p>
          <a:p>
            <a:r>
              <a:rPr lang="en-US" altLang="ja-JP" b="1" dirty="0"/>
              <a:t>In GLORIA</a:t>
            </a:r>
            <a:r>
              <a:rPr lang="en-US" altLang="ja-JP" dirty="0"/>
              <a:t>, </a:t>
            </a:r>
            <a:r>
              <a:rPr lang="en-US" altLang="ja-JP" b="1" dirty="0"/>
              <a:t>the basic iron sector includes the production processes from crude steel to steel products.</a:t>
            </a:r>
          </a:p>
          <a:p>
            <a:endParaRPr kumimoji="1" lang="en-US" altLang="ja-JP" dirty="0"/>
          </a:p>
          <a:p>
            <a:r>
              <a:rPr kumimoji="1" lang="en-US" altLang="ja-JP" sz="1200" kern="1200" dirty="0">
                <a:solidFill>
                  <a:schemeClr val="tx1"/>
                </a:solidFill>
                <a:effectLst/>
                <a:latin typeface="+mn-lt"/>
                <a:ea typeface="+mn-ea"/>
                <a:cs typeface="+mn-cs"/>
              </a:rPr>
              <a:t>We disaggregate in three stages: (</a:t>
            </a:r>
            <a:r>
              <a:rPr kumimoji="1" lang="en-US" altLang="ja-JP" sz="1200" kern="1200" dirty="0" err="1">
                <a:solidFill>
                  <a:schemeClr val="tx1"/>
                </a:solidFill>
                <a:effectLst/>
                <a:latin typeface="+mn-lt"/>
                <a:ea typeface="+mn-ea"/>
                <a:cs typeface="+mn-cs"/>
              </a:rPr>
              <a:t>i</a:t>
            </a:r>
            <a:r>
              <a:rPr kumimoji="1" lang="en-US" altLang="ja-JP" sz="1200" kern="1200" dirty="0">
                <a:solidFill>
                  <a:schemeClr val="tx1"/>
                </a:solidFill>
                <a:effectLst/>
                <a:latin typeface="+mn-lt"/>
                <a:ea typeface="+mn-ea"/>
                <a:cs typeface="+mn-cs"/>
              </a:rPr>
              <a:t>) “basic iron” into “crude steel and steel products,” (ii) “crude steel” into “BF–BOF and EAF,” and (iii) “BF–BOF” into “pig iron and converter.”</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8246FF4E-8594-4D3A-AEB5-D0199F98818C}" type="slidenum">
              <a:rPr kumimoji="1" lang="ja-JP" altLang="en-US" smtClean="0"/>
              <a:t>8</a:t>
            </a:fld>
            <a:endParaRPr kumimoji="1" lang="ja-JP" altLang="en-US"/>
          </a:p>
        </p:txBody>
      </p:sp>
    </p:spTree>
    <p:extLst>
      <p:ext uri="{BB962C8B-B14F-4D97-AF65-F5344CB8AC3E}">
        <p14:creationId xmlns:p14="http://schemas.microsoft.com/office/powerpoint/2010/main" val="3091606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A5EB70-5EF5-342A-39B9-9DEDCE2D301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AE1E034-8911-FA46-BF4F-CE2EFCD7E118}"/>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a:extLst>
                  <a:ext uri="{FF2B5EF4-FFF2-40B4-BE49-F238E27FC236}">
                    <a16:creationId xmlns:a16="http://schemas.microsoft.com/office/drawing/2014/main" id="{50616840-09CE-F779-F2B9-BAB7844934C1}"/>
                  </a:ext>
                </a:extLst>
              </p:cNvPr>
              <p:cNvSpPr>
                <a:spLocks noGrp="1"/>
              </p:cNvSpPr>
              <p:nvPr>
                <p:ph type="body" idx="1"/>
              </p:nvPr>
            </p:nvSpPr>
            <p:spPr/>
            <p:txBody>
              <a:bodyPr/>
              <a:lstStyle/>
              <a:p>
                <a:r>
                  <a:rPr lang="en-US" altLang="ja-JP" dirty="0"/>
                  <a:t>The figure below illustrates the MRIO table before and after the disaggregation</a:t>
                </a:r>
              </a:p>
              <a:p>
                <a:endParaRPr kumimoji="1" lang="en-US" altLang="ja-JP" sz="1200" kern="1200" dirty="0">
                  <a:solidFill>
                    <a:schemeClr val="tx1"/>
                  </a:solidFill>
                  <a:effectLst/>
                  <a:latin typeface="+mn-lt"/>
                  <a:ea typeface="+mn-ea"/>
                  <a:cs typeface="+mn-cs"/>
                </a:endParaRPr>
              </a:p>
              <a:p>
                <a:r>
                  <a:rPr lang="en-US" altLang="ja-JP" b="1" dirty="0"/>
                  <a:t>The gray block represents the original Basic iron sector, while the blue, red, yellow, and purple blocks represent the disaggregated sectors: Pig iron, Converter, EAF, and Steel products, respectively.</a:t>
                </a:r>
              </a:p>
              <a:p>
                <a:endParaRPr kumimoji="1" lang="en-US" altLang="ja-JP" sz="1200" b="1" kern="1200" dirty="0">
                  <a:solidFill>
                    <a:schemeClr val="tx1"/>
                  </a:solidFill>
                  <a:effectLst/>
                  <a:latin typeface="+mn-lt"/>
                  <a:ea typeface="+mn-ea"/>
                  <a:cs typeface="+mn-cs"/>
                </a:endParaRPr>
              </a:p>
              <a:p>
                <a:r>
                  <a:rPr lang="en-US" altLang="ja-JP" b="1" dirty="0"/>
                  <a:t>In addition, </a:t>
                </a:r>
                <a:r>
                  <a:rPr kumimoji="1" lang="en-US" altLang="ja-JP" sz="1200" b="1" kern="1200" dirty="0">
                    <a:solidFill>
                      <a:schemeClr val="tx1"/>
                    </a:solidFill>
                    <a:effectLst/>
                    <a:latin typeface="+mn-lt"/>
                    <a:ea typeface="+mn-ea"/>
                    <a:cs typeface="+mn-cs"/>
                  </a:rPr>
                  <a:t>Z I dot</a:t>
                </a:r>
                <a:r>
                  <a:rPr kumimoji="1" lang="ja-JP" altLang="en-US" sz="1200" b="1" kern="1200" dirty="0">
                    <a:solidFill>
                      <a:schemeClr val="tx1"/>
                    </a:solidFill>
                    <a:effectLst/>
                    <a:latin typeface="+mn-lt"/>
                    <a:ea typeface="+mn-ea"/>
                    <a:cs typeface="+mn-cs"/>
                  </a:rPr>
                  <a:t>（ドット）</a:t>
                </a:r>
                <a:r>
                  <a:rPr kumimoji="1" lang="en-US" altLang="ja-JP" sz="1200" b="1" kern="1200" dirty="0">
                    <a:solidFill>
                      <a:schemeClr val="tx1"/>
                    </a:solidFill>
                    <a:effectLst/>
                    <a:latin typeface="+mn-lt"/>
                    <a:ea typeface="+mn-ea"/>
                    <a:cs typeface="+mn-cs"/>
                  </a:rPr>
                  <a:t> superscript t </a:t>
                </a:r>
                <a:r>
                  <a:rPr lang="en-US" altLang="ja-JP" b="1" dirty="0"/>
                  <a:t>denotes a row vector and its corresponding elements, whereas</a:t>
                </a:r>
                <a:r>
                  <a:rPr kumimoji="1" lang="ja-JP" altLang="en-US" sz="1200" b="1" kern="1200" dirty="0">
                    <a:solidFill>
                      <a:schemeClr val="tx1"/>
                    </a:solidFill>
                    <a:effectLst/>
                    <a:latin typeface="+mn-lt"/>
                    <a:ea typeface="+mn-ea"/>
                    <a:cs typeface="+mn-cs"/>
                  </a:rPr>
                  <a:t>、</a:t>
                </a:r>
                <a:r>
                  <a:rPr kumimoji="1" lang="en-US" altLang="ja-JP" sz="1200" b="1" kern="1200" dirty="0">
                    <a:solidFill>
                      <a:schemeClr val="tx1"/>
                    </a:solidFill>
                    <a:effectLst/>
                    <a:latin typeface="+mn-lt"/>
                    <a:ea typeface="+mn-ea"/>
                    <a:cs typeface="+mn-cs"/>
                  </a:rPr>
                  <a:t>z dot I superscript</a:t>
                </a:r>
                <a:r>
                  <a:rPr kumimoji="1" lang="ja-JP" altLang="en-US" sz="1200" b="1" kern="1200" dirty="0">
                    <a:solidFill>
                      <a:schemeClr val="tx1"/>
                    </a:solidFill>
                    <a:effectLst/>
                    <a:latin typeface="+mn-lt"/>
                    <a:ea typeface="+mn-ea"/>
                    <a:cs typeface="+mn-cs"/>
                  </a:rPr>
                  <a:t>　</a:t>
                </a:r>
                <a:r>
                  <a:rPr lang="en-US" altLang="ja-JP" b="1" dirty="0"/>
                  <a:t>denotes a column vector and its corresponding elements.</a:t>
                </a:r>
                <a:endParaRPr kumimoji="1" lang="en-US" altLang="ja-JP" sz="1200" b="1" kern="1200" dirty="0">
                  <a:solidFill>
                    <a:schemeClr val="tx1"/>
                  </a:solidFill>
                  <a:effectLst/>
                  <a:latin typeface="+mn-lt"/>
                  <a:ea typeface="+mn-ea"/>
                  <a:cs typeface="+mn-cs"/>
                </a:endParaRPr>
              </a:p>
              <a:p>
                <a:endParaRPr lang="en-US" altLang="ja-JP" dirty="0"/>
              </a:p>
              <a:p>
                <a:r>
                  <a:rPr lang="en-US" altLang="ja-JP" b="1" dirty="0"/>
                  <a:t>As a result of disaggregating the Basic iron sector in six countries into four subsectors, the original </a:t>
                </a:r>
                <a14:m>
                  <m:oMath xmlns:m="http://schemas.openxmlformats.org/officeDocument/2006/math">
                    <m:r>
                      <a:rPr kumimoji="1" lang="en-US" altLang="ja-JP" sz="1200" b="1" i="1" kern="1200">
                        <a:solidFill>
                          <a:schemeClr val="tx1"/>
                        </a:solidFill>
                        <a:latin typeface="Cambria Math" panose="02040503050406030204" pitchFamily="18" charset="0"/>
                        <a:ea typeface="+mn-ea"/>
                        <a:cs typeface="+mn-cs"/>
                      </a:rPr>
                      <m:t>𝟏𝟗</m:t>
                    </m:r>
                    <m:r>
                      <a:rPr kumimoji="1" lang="en-US" altLang="ja-JP" sz="1200" b="1" i="0" kern="1200">
                        <a:solidFill>
                          <a:schemeClr val="tx1"/>
                        </a:solidFill>
                        <a:latin typeface="Cambria Math" panose="02040503050406030204" pitchFamily="18" charset="0"/>
                        <a:ea typeface="+mn-ea"/>
                        <a:cs typeface="+mn-cs"/>
                      </a:rPr>
                      <m:t>,</m:t>
                    </m:r>
                    <m:r>
                      <a:rPr kumimoji="1" lang="en-US" altLang="ja-JP" sz="1200" b="1" i="0" kern="1200">
                        <a:solidFill>
                          <a:schemeClr val="tx1"/>
                        </a:solidFill>
                        <a:latin typeface="Cambria Math" panose="02040503050406030204" pitchFamily="18" charset="0"/>
                        <a:ea typeface="+mn-ea"/>
                        <a:cs typeface="+mn-cs"/>
                      </a:rPr>
                      <m:t>𝟔𝟖𝟎</m:t>
                    </m:r>
                    <m:r>
                      <a:rPr kumimoji="1" lang="ja-JP" altLang="en-US" sz="1200" b="1" i="1" kern="1200">
                        <a:solidFill>
                          <a:schemeClr val="tx1"/>
                        </a:solidFill>
                        <a:latin typeface="Cambria Math" panose="02040503050406030204" pitchFamily="18" charset="0"/>
                        <a:ea typeface="+mn-ea"/>
                        <a:cs typeface="+mn-cs"/>
                      </a:rPr>
                      <m:t>（ナインティーン　サウザンド　シックス　ハンドレッド　エイティ）</m:t>
                    </m:r>
                    <m:r>
                      <a:rPr kumimoji="1" lang="en-US" altLang="ja-JP" sz="1200" b="1" i="0" kern="1200">
                        <a:solidFill>
                          <a:schemeClr val="tx1"/>
                        </a:solidFill>
                        <a:latin typeface="Cambria Math" panose="02040503050406030204" pitchFamily="18" charset="0"/>
                        <a:ea typeface="+mn-ea"/>
                        <a:cs typeface="+mn-cs"/>
                      </a:rPr>
                      <m:t>×</m:t>
                    </m:r>
                    <m:r>
                      <a:rPr kumimoji="1" lang="ja-JP" altLang="en-US" sz="1200" b="1" i="1" kern="1200" smtClean="0">
                        <a:solidFill>
                          <a:schemeClr val="tx1"/>
                        </a:solidFill>
                        <a:latin typeface="Cambria Math" panose="02040503050406030204" pitchFamily="18" charset="0"/>
                        <a:ea typeface="+mn-ea"/>
                        <a:cs typeface="+mn-cs"/>
                      </a:rPr>
                      <m:t>　（バイ）</m:t>
                    </m:r>
                    <m:r>
                      <a:rPr kumimoji="1" lang="en-US" altLang="ja-JP" sz="1200" b="1" i="0" kern="1200">
                        <a:solidFill>
                          <a:schemeClr val="tx1"/>
                        </a:solidFill>
                        <a:latin typeface="Cambria Math" panose="02040503050406030204" pitchFamily="18" charset="0"/>
                        <a:ea typeface="+mn-ea"/>
                        <a:cs typeface="+mn-cs"/>
                      </a:rPr>
                      <m:t>𝟏𝟗</m:t>
                    </m:r>
                    <m:r>
                      <a:rPr kumimoji="1" lang="en-US" altLang="ja-JP" sz="1200" b="1" i="0" kern="1200">
                        <a:solidFill>
                          <a:schemeClr val="tx1"/>
                        </a:solidFill>
                        <a:latin typeface="Cambria Math" panose="02040503050406030204" pitchFamily="18" charset="0"/>
                        <a:ea typeface="+mn-ea"/>
                        <a:cs typeface="+mn-cs"/>
                      </a:rPr>
                      <m:t>,</m:t>
                    </m:r>
                    <m:r>
                      <a:rPr kumimoji="1" lang="en-US" altLang="ja-JP" sz="1200" b="1" i="0" kern="1200">
                        <a:solidFill>
                          <a:schemeClr val="tx1"/>
                        </a:solidFill>
                        <a:latin typeface="Cambria Math" panose="02040503050406030204" pitchFamily="18" charset="0"/>
                        <a:ea typeface="+mn-ea"/>
                        <a:cs typeface="+mn-cs"/>
                      </a:rPr>
                      <m:t>𝟔𝟖𝟎</m:t>
                    </m:r>
                  </m:oMath>
                </a14:m>
                <a:r>
                  <a:rPr lang="en-US" altLang="ja-JP" b="1" dirty="0"/>
                  <a:t>matrix was expanded to a </a:t>
                </a:r>
                <a14:m>
                  <m:oMath xmlns:m="http://schemas.openxmlformats.org/officeDocument/2006/math">
                    <m:r>
                      <a:rPr kumimoji="1" lang="en-US" altLang="ja-JP" sz="1200" b="1" i="1" kern="1200">
                        <a:solidFill>
                          <a:schemeClr val="tx1"/>
                        </a:solidFill>
                        <a:latin typeface="Cambria Math" panose="02040503050406030204" pitchFamily="18" charset="0"/>
                        <a:ea typeface="+mn-ea"/>
                        <a:cs typeface="+mn-cs"/>
                      </a:rPr>
                      <m:t>𝟏𝟗</m:t>
                    </m:r>
                    <m:r>
                      <a:rPr kumimoji="1" lang="en-US" altLang="ja-JP" sz="1200" b="1" i="0" kern="1200">
                        <a:solidFill>
                          <a:schemeClr val="tx1"/>
                        </a:solidFill>
                        <a:latin typeface="Cambria Math" panose="02040503050406030204" pitchFamily="18" charset="0"/>
                        <a:ea typeface="+mn-ea"/>
                        <a:cs typeface="+mn-cs"/>
                      </a:rPr>
                      <m:t>,</m:t>
                    </m:r>
                    <m:r>
                      <a:rPr kumimoji="1" lang="en-US" altLang="ja-JP" sz="1200" b="1" i="0" kern="1200">
                        <a:solidFill>
                          <a:schemeClr val="tx1"/>
                        </a:solidFill>
                        <a:latin typeface="Cambria Math" panose="02040503050406030204" pitchFamily="18" charset="0"/>
                        <a:ea typeface="+mn-ea"/>
                        <a:cs typeface="+mn-cs"/>
                      </a:rPr>
                      <m:t>𝟔𝟗𝟖</m:t>
                    </m:r>
                    <m:r>
                      <a:rPr kumimoji="1" lang="ja-JP" altLang="en-US" sz="1200" b="1" i="1" kern="1200" smtClean="0">
                        <a:solidFill>
                          <a:schemeClr val="tx1"/>
                        </a:solidFill>
                        <a:latin typeface="Cambria Math" panose="02040503050406030204" pitchFamily="18" charset="0"/>
                        <a:ea typeface="+mn-ea"/>
                        <a:cs typeface="+mn-cs"/>
                      </a:rPr>
                      <m:t>　（ナインティーン　サウザンド　シックス　ナインティエイト）</m:t>
                    </m:r>
                    <m:r>
                      <a:rPr kumimoji="1" lang="en-US" altLang="ja-JP" sz="1200" b="1" i="0" kern="1200">
                        <a:solidFill>
                          <a:schemeClr val="tx1"/>
                        </a:solidFill>
                        <a:latin typeface="Cambria Math" panose="02040503050406030204" pitchFamily="18" charset="0"/>
                        <a:ea typeface="+mn-ea"/>
                        <a:cs typeface="+mn-cs"/>
                      </a:rPr>
                      <m:t>×</m:t>
                    </m:r>
                    <m:r>
                      <a:rPr kumimoji="1" lang="en-US" altLang="ja-JP" sz="1200" b="1" i="0" kern="1200">
                        <a:solidFill>
                          <a:schemeClr val="tx1"/>
                        </a:solidFill>
                        <a:latin typeface="Cambria Math" panose="02040503050406030204" pitchFamily="18" charset="0"/>
                        <a:ea typeface="+mn-ea"/>
                        <a:cs typeface="+mn-cs"/>
                      </a:rPr>
                      <m:t>𝟏𝟗</m:t>
                    </m:r>
                    <m:r>
                      <a:rPr kumimoji="1" lang="en-US" altLang="ja-JP" sz="1200" b="1" i="0" kern="1200">
                        <a:solidFill>
                          <a:schemeClr val="tx1"/>
                        </a:solidFill>
                        <a:latin typeface="Cambria Math" panose="02040503050406030204" pitchFamily="18" charset="0"/>
                        <a:ea typeface="+mn-ea"/>
                        <a:cs typeface="+mn-cs"/>
                      </a:rPr>
                      <m:t>,</m:t>
                    </m:r>
                    <m:r>
                      <a:rPr kumimoji="1" lang="en-US" altLang="ja-JP" sz="1200" b="1" i="0" kern="1200">
                        <a:solidFill>
                          <a:schemeClr val="tx1"/>
                        </a:solidFill>
                        <a:latin typeface="Cambria Math" panose="02040503050406030204" pitchFamily="18" charset="0"/>
                        <a:ea typeface="+mn-ea"/>
                        <a:cs typeface="+mn-cs"/>
                      </a:rPr>
                      <m:t>𝟔𝟗𝟖</m:t>
                    </m:r>
                  </m:oMath>
                </a14:m>
                <a:r>
                  <a:rPr lang="en-US" altLang="ja-JP" b="1" dirty="0"/>
                  <a:t> matrix.</a:t>
                </a:r>
              </a:p>
              <a:p>
                <a:endParaRPr kumimoji="1" lang="en-US" altLang="ja-JP"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p:txBody>
          </p:sp>
        </mc:Choice>
        <mc:Fallback xmlns="">
          <p:sp>
            <p:nvSpPr>
              <p:cNvPr id="3" name="ノート プレースホルダー 2">
                <a:extLst>
                  <a:ext uri="{FF2B5EF4-FFF2-40B4-BE49-F238E27FC236}">
                    <a16:creationId xmlns:a16="http://schemas.microsoft.com/office/drawing/2014/main" id="{50616840-09CE-F779-F2B9-BAB7844934C1}"/>
                  </a:ext>
                </a:extLst>
              </p:cNvPr>
              <p:cNvSpPr>
                <a:spLocks noGrp="1"/>
              </p:cNvSpPr>
              <p:nvPr>
                <p:ph type="body" idx="1"/>
              </p:nvPr>
            </p:nvSpPr>
            <p:spPr/>
            <p:txBody>
              <a:bodyPr/>
              <a:lstStyle/>
              <a:p>
                <a:r>
                  <a:rPr lang="en-US" altLang="ja-JP" dirty="0"/>
                  <a:t>The figure below illustrates the MRIO table before and after the disaggregation</a:t>
                </a:r>
              </a:p>
              <a:p>
                <a:endParaRPr kumimoji="1" lang="en-US" altLang="ja-JP" sz="1200" kern="1200" dirty="0">
                  <a:solidFill>
                    <a:schemeClr val="tx1"/>
                  </a:solidFill>
                  <a:effectLst/>
                  <a:latin typeface="+mn-lt"/>
                  <a:ea typeface="+mn-ea"/>
                  <a:cs typeface="+mn-cs"/>
                </a:endParaRPr>
              </a:p>
              <a:p>
                <a:r>
                  <a:rPr lang="en-US" altLang="ja-JP" dirty="0"/>
                  <a:t>The gray block represents the original </a:t>
                </a:r>
                <a:r>
                  <a:rPr lang="en-US" altLang="ja-JP" b="1" dirty="0"/>
                  <a:t>Basic iron</a:t>
                </a:r>
                <a:r>
                  <a:rPr lang="en-US" altLang="ja-JP" dirty="0"/>
                  <a:t> sector, while the blue, red, yellow, and purple blocks represent the disaggregated sectors: </a:t>
                </a:r>
                <a:r>
                  <a:rPr lang="en-US" altLang="ja-JP" b="1" dirty="0"/>
                  <a:t>Pig iron</a:t>
                </a:r>
                <a:r>
                  <a:rPr lang="en-US" altLang="ja-JP" dirty="0"/>
                  <a:t>, </a:t>
                </a:r>
                <a:r>
                  <a:rPr lang="en-US" altLang="ja-JP" b="1" dirty="0"/>
                  <a:t>Converter</a:t>
                </a:r>
                <a:r>
                  <a:rPr lang="en-US" altLang="ja-JP" dirty="0"/>
                  <a:t>, </a:t>
                </a:r>
                <a:r>
                  <a:rPr lang="en-US" altLang="ja-JP" b="1" dirty="0"/>
                  <a:t>EAF</a:t>
                </a:r>
                <a:r>
                  <a:rPr lang="en-US" altLang="ja-JP" dirty="0"/>
                  <a:t>, and </a:t>
                </a:r>
                <a:r>
                  <a:rPr lang="en-US" altLang="ja-JP" b="1" dirty="0"/>
                  <a:t>Steel products</a:t>
                </a:r>
                <a:r>
                  <a:rPr lang="en-US" altLang="ja-JP" dirty="0"/>
                  <a:t>, respectively.</a:t>
                </a:r>
              </a:p>
              <a:p>
                <a:endParaRPr kumimoji="1" lang="en-US" altLang="ja-JP" sz="1200" kern="1200" dirty="0">
                  <a:solidFill>
                    <a:schemeClr val="tx1"/>
                  </a:solidFill>
                  <a:effectLst/>
                  <a:latin typeface="+mn-lt"/>
                  <a:ea typeface="+mn-ea"/>
                  <a:cs typeface="+mn-cs"/>
                </a:endParaRPr>
              </a:p>
              <a:p>
                <a:r>
                  <a:rPr lang="en-US" altLang="ja-JP" dirty="0"/>
                  <a:t>In addition, </a:t>
                </a:r>
                <a:r>
                  <a:rPr kumimoji="1" lang="en-US" altLang="ja-JP" sz="1200" kern="1200" dirty="0">
                    <a:solidFill>
                      <a:schemeClr val="tx1"/>
                    </a:solidFill>
                    <a:effectLst/>
                    <a:latin typeface="+mn-lt"/>
                    <a:ea typeface="+mn-ea"/>
                    <a:cs typeface="+mn-cs"/>
                  </a:rPr>
                  <a:t>Z I dot</a:t>
                </a:r>
                <a:r>
                  <a:rPr kumimoji="1" lang="ja-JP" altLang="en-US" sz="1200" kern="1200" dirty="0">
                    <a:solidFill>
                      <a:schemeClr val="tx1"/>
                    </a:solidFill>
                    <a:effectLst/>
                    <a:latin typeface="+mn-lt"/>
                    <a:ea typeface="+mn-ea"/>
                    <a:cs typeface="+mn-cs"/>
                  </a:rPr>
                  <a:t>（ドット）</a:t>
                </a:r>
                <a:r>
                  <a:rPr kumimoji="1" lang="en-US" altLang="ja-JP" sz="1200" kern="1200" dirty="0">
                    <a:solidFill>
                      <a:schemeClr val="tx1"/>
                    </a:solidFill>
                    <a:effectLst/>
                    <a:latin typeface="+mn-lt"/>
                    <a:ea typeface="+mn-ea"/>
                    <a:cs typeface="+mn-cs"/>
                  </a:rPr>
                  <a:t> superscript t </a:t>
                </a:r>
                <a:r>
                  <a:rPr lang="en-US" altLang="ja-JP" dirty="0"/>
                  <a:t>denotes a row vector and its corresponding elements, whereas</a:t>
                </a:r>
                <a:r>
                  <a:rPr kumimoji="1" lang="ja-JP" altLang="en-US"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z dot I superscript</a:t>
                </a:r>
                <a:r>
                  <a:rPr kumimoji="1" lang="ja-JP" altLang="en-US" sz="1200" kern="1200" dirty="0">
                    <a:solidFill>
                      <a:schemeClr val="tx1"/>
                    </a:solidFill>
                    <a:effectLst/>
                    <a:latin typeface="+mn-lt"/>
                    <a:ea typeface="+mn-ea"/>
                    <a:cs typeface="+mn-cs"/>
                  </a:rPr>
                  <a:t>　</a:t>
                </a:r>
                <a:r>
                  <a:rPr lang="en-US" altLang="ja-JP" dirty="0"/>
                  <a:t>denotes a column vector and its corresponding elements.</a:t>
                </a:r>
                <a:endParaRPr kumimoji="1" lang="en-US" altLang="ja-JP" sz="1200" kern="1200" dirty="0">
                  <a:solidFill>
                    <a:schemeClr val="tx1"/>
                  </a:solidFill>
                  <a:effectLst/>
                  <a:latin typeface="+mn-lt"/>
                  <a:ea typeface="+mn-ea"/>
                  <a:cs typeface="+mn-cs"/>
                </a:endParaRPr>
              </a:p>
              <a:p>
                <a:endParaRPr lang="en-US" altLang="ja-JP" dirty="0"/>
              </a:p>
              <a:p>
                <a:r>
                  <a:rPr lang="en-US" altLang="ja-JP" dirty="0"/>
                  <a:t>As a result of disaggregating the Basic iron sector in six countries into four subsectors, the original </a:t>
                </a:r>
                <a:r>
                  <a:rPr kumimoji="1" lang="en-US" altLang="ja-JP" sz="1200" i="0" kern="1200">
                    <a:solidFill>
                      <a:schemeClr val="tx1"/>
                    </a:solidFill>
                    <a:latin typeface="+mn-lt"/>
                    <a:ea typeface="+mn-ea"/>
                    <a:cs typeface="+mn-cs"/>
                  </a:rPr>
                  <a:t>19,680</a:t>
                </a:r>
                <a:r>
                  <a:rPr kumimoji="1" lang="ja-JP" altLang="en-US" sz="1200" i="0" kern="1200">
                    <a:solidFill>
                      <a:schemeClr val="tx1"/>
                    </a:solidFill>
                    <a:latin typeface="Cambria Math" panose="02040503050406030204" pitchFamily="18" charset="0"/>
                    <a:ea typeface="+mn-ea"/>
                    <a:cs typeface="+mn-cs"/>
                  </a:rPr>
                  <a:t>（ナインティーン　サウザンド　シックス　ハンドレッド　エイティ）</a:t>
                </a:r>
                <a:r>
                  <a:rPr kumimoji="1" lang="en-US" altLang="ja-JP" sz="1200" i="0" kern="1200">
                    <a:solidFill>
                      <a:schemeClr val="tx1"/>
                    </a:solidFill>
                    <a:latin typeface="+mn-lt"/>
                    <a:ea typeface="+mn-ea"/>
                    <a:cs typeface="+mn-cs"/>
                  </a:rPr>
                  <a:t>×</a:t>
                </a:r>
                <a:r>
                  <a:rPr kumimoji="1" lang="ja-JP" altLang="en-US" sz="1200" i="0" kern="1200">
                    <a:solidFill>
                      <a:schemeClr val="tx1"/>
                    </a:solidFill>
                    <a:latin typeface="Cambria Math" panose="02040503050406030204" pitchFamily="18" charset="0"/>
                    <a:ea typeface="+mn-ea"/>
                    <a:cs typeface="+mn-cs"/>
                  </a:rPr>
                  <a:t>　（バイ）</a:t>
                </a:r>
                <a:r>
                  <a:rPr kumimoji="1" lang="en-US" altLang="ja-JP" sz="1200" i="0" kern="1200">
                    <a:solidFill>
                      <a:schemeClr val="tx1"/>
                    </a:solidFill>
                    <a:latin typeface="+mn-lt"/>
                    <a:ea typeface="+mn-ea"/>
                    <a:cs typeface="+mn-cs"/>
                  </a:rPr>
                  <a:t>19,680</a:t>
                </a:r>
                <a:r>
                  <a:rPr lang="en-US" altLang="ja-JP" dirty="0"/>
                  <a:t>matrix was expanded to a </a:t>
                </a:r>
                <a:r>
                  <a:rPr kumimoji="1" lang="en-US" altLang="ja-JP" sz="1200" i="0" kern="1200">
                    <a:solidFill>
                      <a:schemeClr val="tx1"/>
                    </a:solidFill>
                    <a:latin typeface="+mn-lt"/>
                    <a:ea typeface="+mn-ea"/>
                    <a:cs typeface="+mn-cs"/>
                  </a:rPr>
                  <a:t>19,698</a:t>
                </a:r>
                <a:r>
                  <a:rPr kumimoji="1" lang="ja-JP" altLang="en-US" sz="1200" i="0" kern="1200">
                    <a:solidFill>
                      <a:schemeClr val="tx1"/>
                    </a:solidFill>
                    <a:latin typeface="Cambria Math" panose="02040503050406030204" pitchFamily="18" charset="0"/>
                    <a:ea typeface="+mn-ea"/>
                    <a:cs typeface="+mn-cs"/>
                  </a:rPr>
                  <a:t>　（ナインティーン　サウザンド　シックス　ナインティエイト）</a:t>
                </a:r>
                <a:r>
                  <a:rPr kumimoji="1" lang="en-US" altLang="ja-JP" sz="1200" i="0" kern="1200">
                    <a:solidFill>
                      <a:schemeClr val="tx1"/>
                    </a:solidFill>
                    <a:latin typeface="+mn-lt"/>
                    <a:ea typeface="+mn-ea"/>
                    <a:cs typeface="+mn-cs"/>
                  </a:rPr>
                  <a:t>×19,698</a:t>
                </a:r>
                <a:r>
                  <a:rPr lang="en-US" altLang="ja-JP" dirty="0"/>
                  <a:t> matrix.</a:t>
                </a:r>
              </a:p>
              <a:p>
                <a:endParaRPr kumimoji="1" lang="en-US" altLang="ja-JP"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p:txBody>
          </p:sp>
        </mc:Fallback>
      </mc:AlternateContent>
      <p:sp>
        <p:nvSpPr>
          <p:cNvPr id="4" name="スライド番号プレースホルダー 3">
            <a:extLst>
              <a:ext uri="{FF2B5EF4-FFF2-40B4-BE49-F238E27FC236}">
                <a16:creationId xmlns:a16="http://schemas.microsoft.com/office/drawing/2014/main" id="{6A8B046B-80A7-9FD8-6519-CE66DD7B7DC0}"/>
              </a:ext>
            </a:extLst>
          </p:cNvPr>
          <p:cNvSpPr>
            <a:spLocks noGrp="1"/>
          </p:cNvSpPr>
          <p:nvPr>
            <p:ph type="sldNum" sz="quarter" idx="5"/>
          </p:nvPr>
        </p:nvSpPr>
        <p:spPr/>
        <p:txBody>
          <a:bodyPr/>
          <a:lstStyle/>
          <a:p>
            <a:fld id="{8246FF4E-8594-4D3A-AEB5-D0199F98818C}" type="slidenum">
              <a:rPr kumimoji="1" lang="ja-JP" altLang="en-US" smtClean="0"/>
              <a:t>9</a:t>
            </a:fld>
            <a:endParaRPr kumimoji="1" lang="ja-JP" altLang="en-US"/>
          </a:p>
        </p:txBody>
      </p:sp>
    </p:spTree>
    <p:extLst>
      <p:ext uri="{BB962C8B-B14F-4D97-AF65-F5344CB8AC3E}">
        <p14:creationId xmlns:p14="http://schemas.microsoft.com/office/powerpoint/2010/main" val="2527195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5D95C9-2829-BA70-8B7A-293198C5A90A}"/>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C2571E2A-28A6-FA61-AB3D-5D7E6B9764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57A81BE9-1AC1-7923-BB13-6600257F8C3E}"/>
              </a:ext>
            </a:extLst>
          </p:cNvPr>
          <p:cNvSpPr>
            <a:spLocks noGrp="1"/>
          </p:cNvSpPr>
          <p:nvPr>
            <p:ph type="dt" sz="half" idx="10"/>
          </p:nvPr>
        </p:nvSpPr>
        <p:spPr/>
        <p:txBody>
          <a:bodyPr/>
          <a:lstStyle/>
          <a:p>
            <a:fld id="{7D36D91A-D62F-4DBB-9A9D-B0718C79263F}" type="datetimeFigureOut">
              <a:rPr kumimoji="1" lang="ja-JP" altLang="en-US" smtClean="0"/>
              <a:t>2026/6/16</a:t>
            </a:fld>
            <a:endParaRPr kumimoji="1" lang="ja-JP" altLang="en-US"/>
          </a:p>
        </p:txBody>
      </p:sp>
      <p:sp>
        <p:nvSpPr>
          <p:cNvPr id="5" name="フッター プレースホルダー 4">
            <a:extLst>
              <a:ext uri="{FF2B5EF4-FFF2-40B4-BE49-F238E27FC236}">
                <a16:creationId xmlns:a16="http://schemas.microsoft.com/office/drawing/2014/main" id="{29642A32-3145-23D3-2756-A6BEADB31BB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6F6AF50-8F9D-2664-C4F7-0F8CE643E233}"/>
              </a:ext>
            </a:extLst>
          </p:cNvPr>
          <p:cNvSpPr>
            <a:spLocks noGrp="1"/>
          </p:cNvSpPr>
          <p:nvPr>
            <p:ph type="sldNum" sz="quarter" idx="12"/>
          </p:nvPr>
        </p:nvSpPr>
        <p:spPr/>
        <p:txBody>
          <a:bodyPr/>
          <a:lstStyle/>
          <a:p>
            <a:fld id="{D0292641-6FFA-4440-8213-F5A454533A92}" type="slidenum">
              <a:rPr kumimoji="1" lang="ja-JP" altLang="en-US" smtClean="0"/>
              <a:t>‹#›</a:t>
            </a:fld>
            <a:endParaRPr kumimoji="1" lang="ja-JP" altLang="en-US"/>
          </a:p>
        </p:txBody>
      </p:sp>
    </p:spTree>
    <p:extLst>
      <p:ext uri="{BB962C8B-B14F-4D97-AF65-F5344CB8AC3E}">
        <p14:creationId xmlns:p14="http://schemas.microsoft.com/office/powerpoint/2010/main" val="895202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C2DE44-E239-7480-CC22-6456B952DD34}"/>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9EEFC3A-09ED-1CDC-7388-C804A5689484}"/>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3AC6072-55D5-4150-4FBE-1D94B204A72C}"/>
              </a:ext>
            </a:extLst>
          </p:cNvPr>
          <p:cNvSpPr>
            <a:spLocks noGrp="1"/>
          </p:cNvSpPr>
          <p:nvPr>
            <p:ph type="dt" sz="half" idx="10"/>
          </p:nvPr>
        </p:nvSpPr>
        <p:spPr/>
        <p:txBody>
          <a:bodyPr/>
          <a:lstStyle/>
          <a:p>
            <a:fld id="{7D36D91A-D62F-4DBB-9A9D-B0718C79263F}" type="datetimeFigureOut">
              <a:rPr kumimoji="1" lang="ja-JP" altLang="en-US" smtClean="0"/>
              <a:t>2026/6/16</a:t>
            </a:fld>
            <a:endParaRPr kumimoji="1" lang="ja-JP" altLang="en-US"/>
          </a:p>
        </p:txBody>
      </p:sp>
      <p:sp>
        <p:nvSpPr>
          <p:cNvPr id="5" name="フッター プレースホルダー 4">
            <a:extLst>
              <a:ext uri="{FF2B5EF4-FFF2-40B4-BE49-F238E27FC236}">
                <a16:creationId xmlns:a16="http://schemas.microsoft.com/office/drawing/2014/main" id="{36257ABC-FAAF-6F75-A2B4-55EE1B3F832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F7A861C-2783-ECFE-9770-ACA514853705}"/>
              </a:ext>
            </a:extLst>
          </p:cNvPr>
          <p:cNvSpPr>
            <a:spLocks noGrp="1"/>
          </p:cNvSpPr>
          <p:nvPr>
            <p:ph type="sldNum" sz="quarter" idx="12"/>
          </p:nvPr>
        </p:nvSpPr>
        <p:spPr/>
        <p:txBody>
          <a:bodyPr/>
          <a:lstStyle/>
          <a:p>
            <a:fld id="{D0292641-6FFA-4440-8213-F5A454533A92}" type="slidenum">
              <a:rPr kumimoji="1" lang="ja-JP" altLang="en-US" smtClean="0"/>
              <a:t>‹#›</a:t>
            </a:fld>
            <a:endParaRPr kumimoji="1" lang="ja-JP" altLang="en-US"/>
          </a:p>
        </p:txBody>
      </p:sp>
    </p:spTree>
    <p:extLst>
      <p:ext uri="{BB962C8B-B14F-4D97-AF65-F5344CB8AC3E}">
        <p14:creationId xmlns:p14="http://schemas.microsoft.com/office/powerpoint/2010/main" val="3289810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CF514BBE-23D4-DB77-1D7C-B1C97CAC8449}"/>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78056F1-7AD9-CEC6-F691-658ADDDB5528}"/>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DD05759-333F-1E5F-0A06-6B36F777609E}"/>
              </a:ext>
            </a:extLst>
          </p:cNvPr>
          <p:cNvSpPr>
            <a:spLocks noGrp="1"/>
          </p:cNvSpPr>
          <p:nvPr>
            <p:ph type="dt" sz="half" idx="10"/>
          </p:nvPr>
        </p:nvSpPr>
        <p:spPr/>
        <p:txBody>
          <a:bodyPr/>
          <a:lstStyle/>
          <a:p>
            <a:fld id="{7D36D91A-D62F-4DBB-9A9D-B0718C79263F}" type="datetimeFigureOut">
              <a:rPr kumimoji="1" lang="ja-JP" altLang="en-US" smtClean="0"/>
              <a:t>2026/6/16</a:t>
            </a:fld>
            <a:endParaRPr kumimoji="1" lang="ja-JP" altLang="en-US"/>
          </a:p>
        </p:txBody>
      </p:sp>
      <p:sp>
        <p:nvSpPr>
          <p:cNvPr id="5" name="フッター プレースホルダー 4">
            <a:extLst>
              <a:ext uri="{FF2B5EF4-FFF2-40B4-BE49-F238E27FC236}">
                <a16:creationId xmlns:a16="http://schemas.microsoft.com/office/drawing/2014/main" id="{B570E6F9-F467-62BE-16E3-2E8102A4FDB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9EF72B0-6D3A-B6AE-F04D-EC705E57B638}"/>
              </a:ext>
            </a:extLst>
          </p:cNvPr>
          <p:cNvSpPr>
            <a:spLocks noGrp="1"/>
          </p:cNvSpPr>
          <p:nvPr>
            <p:ph type="sldNum" sz="quarter" idx="12"/>
          </p:nvPr>
        </p:nvSpPr>
        <p:spPr/>
        <p:txBody>
          <a:bodyPr/>
          <a:lstStyle/>
          <a:p>
            <a:fld id="{D0292641-6FFA-4440-8213-F5A454533A92}" type="slidenum">
              <a:rPr kumimoji="1" lang="ja-JP" altLang="en-US" smtClean="0"/>
              <a:t>‹#›</a:t>
            </a:fld>
            <a:endParaRPr kumimoji="1" lang="ja-JP" altLang="en-US"/>
          </a:p>
        </p:txBody>
      </p:sp>
    </p:spTree>
    <p:extLst>
      <p:ext uri="{BB962C8B-B14F-4D97-AF65-F5344CB8AC3E}">
        <p14:creationId xmlns:p14="http://schemas.microsoft.com/office/powerpoint/2010/main" val="24171310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0C8211A-BF73-CCA6-A7D1-CB7B1D55C0B7}"/>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C7B96EC-EEEF-DAD2-B89A-23F5C19D33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80DBEAFD-6B35-63B2-ACAF-40EB39913D78}"/>
              </a:ext>
            </a:extLst>
          </p:cNvPr>
          <p:cNvSpPr>
            <a:spLocks noGrp="1"/>
          </p:cNvSpPr>
          <p:nvPr>
            <p:ph type="dt" sz="half" idx="10"/>
          </p:nvPr>
        </p:nvSpPr>
        <p:spPr/>
        <p:txBody>
          <a:bodyPr/>
          <a:lstStyle/>
          <a:p>
            <a:fld id="{A19244B6-AB12-4524-A26E-0E9F587C2199}" type="datetimeFigureOut">
              <a:rPr kumimoji="1" lang="ja-JP" altLang="en-US" smtClean="0"/>
              <a:t>2026/6/16</a:t>
            </a:fld>
            <a:endParaRPr kumimoji="1" lang="ja-JP" altLang="en-US"/>
          </a:p>
        </p:txBody>
      </p:sp>
      <p:sp>
        <p:nvSpPr>
          <p:cNvPr id="5" name="フッター プレースホルダー 4">
            <a:extLst>
              <a:ext uri="{FF2B5EF4-FFF2-40B4-BE49-F238E27FC236}">
                <a16:creationId xmlns:a16="http://schemas.microsoft.com/office/drawing/2014/main" id="{C0F5BADC-E8AC-6599-3199-4121BE4CE33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B9BFDC2-E543-63CE-92AC-85CC0A5DD632}"/>
              </a:ext>
            </a:extLst>
          </p:cNvPr>
          <p:cNvSpPr>
            <a:spLocks noGrp="1"/>
          </p:cNvSpPr>
          <p:nvPr>
            <p:ph type="sldNum" sz="quarter" idx="12"/>
          </p:nvPr>
        </p:nvSpPr>
        <p:spPr/>
        <p:txBody>
          <a:bodyPr/>
          <a:lstStyle/>
          <a:p>
            <a:fld id="{069E8F8A-76BE-4E56-A6A3-52A556B61898}" type="slidenum">
              <a:rPr kumimoji="1" lang="ja-JP" altLang="en-US" smtClean="0"/>
              <a:t>‹#›</a:t>
            </a:fld>
            <a:endParaRPr kumimoji="1" lang="ja-JP" altLang="en-US"/>
          </a:p>
        </p:txBody>
      </p:sp>
    </p:spTree>
    <p:extLst>
      <p:ext uri="{BB962C8B-B14F-4D97-AF65-F5344CB8AC3E}">
        <p14:creationId xmlns:p14="http://schemas.microsoft.com/office/powerpoint/2010/main" val="41018285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EFE5D8A-D7D1-B82D-979B-3466BA3A0D7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BC667A0-077C-D7A5-FB95-652C2E87AA32}"/>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5C15062-F18E-0451-184C-17C1FAAD81F1}"/>
              </a:ext>
            </a:extLst>
          </p:cNvPr>
          <p:cNvSpPr>
            <a:spLocks noGrp="1"/>
          </p:cNvSpPr>
          <p:nvPr>
            <p:ph type="dt" sz="half" idx="10"/>
          </p:nvPr>
        </p:nvSpPr>
        <p:spPr/>
        <p:txBody>
          <a:bodyPr/>
          <a:lstStyle/>
          <a:p>
            <a:fld id="{A19244B6-AB12-4524-A26E-0E9F587C2199}" type="datetimeFigureOut">
              <a:rPr kumimoji="1" lang="ja-JP" altLang="en-US" smtClean="0"/>
              <a:t>2026/6/16</a:t>
            </a:fld>
            <a:endParaRPr kumimoji="1" lang="ja-JP" altLang="en-US"/>
          </a:p>
        </p:txBody>
      </p:sp>
      <p:sp>
        <p:nvSpPr>
          <p:cNvPr id="5" name="フッター プレースホルダー 4">
            <a:extLst>
              <a:ext uri="{FF2B5EF4-FFF2-40B4-BE49-F238E27FC236}">
                <a16:creationId xmlns:a16="http://schemas.microsoft.com/office/drawing/2014/main" id="{164E7000-A1AC-691F-2138-16A7E7D826B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AC82C0D-7A66-9C5D-7CBD-96A724F3DF5B}"/>
              </a:ext>
            </a:extLst>
          </p:cNvPr>
          <p:cNvSpPr>
            <a:spLocks noGrp="1"/>
          </p:cNvSpPr>
          <p:nvPr>
            <p:ph type="sldNum" sz="quarter" idx="12"/>
          </p:nvPr>
        </p:nvSpPr>
        <p:spPr/>
        <p:txBody>
          <a:bodyPr/>
          <a:lstStyle/>
          <a:p>
            <a:fld id="{069E8F8A-76BE-4E56-A6A3-52A556B61898}" type="slidenum">
              <a:rPr kumimoji="1" lang="ja-JP" altLang="en-US" smtClean="0"/>
              <a:t>‹#›</a:t>
            </a:fld>
            <a:endParaRPr kumimoji="1" lang="ja-JP" altLang="en-US"/>
          </a:p>
        </p:txBody>
      </p:sp>
    </p:spTree>
    <p:extLst>
      <p:ext uri="{BB962C8B-B14F-4D97-AF65-F5344CB8AC3E}">
        <p14:creationId xmlns:p14="http://schemas.microsoft.com/office/powerpoint/2010/main" val="35423773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14E318-0C4B-8EE3-A369-CAE05C901443}"/>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1B6EEA0-FFC2-C812-3EBA-7889DB918BF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4BB28953-F5FB-5BD6-2AEA-0972E1165DFE}"/>
              </a:ext>
            </a:extLst>
          </p:cNvPr>
          <p:cNvSpPr>
            <a:spLocks noGrp="1"/>
          </p:cNvSpPr>
          <p:nvPr>
            <p:ph type="dt" sz="half" idx="10"/>
          </p:nvPr>
        </p:nvSpPr>
        <p:spPr/>
        <p:txBody>
          <a:bodyPr/>
          <a:lstStyle/>
          <a:p>
            <a:fld id="{A19244B6-AB12-4524-A26E-0E9F587C2199}" type="datetimeFigureOut">
              <a:rPr kumimoji="1" lang="ja-JP" altLang="en-US" smtClean="0"/>
              <a:t>2026/6/16</a:t>
            </a:fld>
            <a:endParaRPr kumimoji="1" lang="ja-JP" altLang="en-US"/>
          </a:p>
        </p:txBody>
      </p:sp>
      <p:sp>
        <p:nvSpPr>
          <p:cNvPr id="5" name="フッター プレースホルダー 4">
            <a:extLst>
              <a:ext uri="{FF2B5EF4-FFF2-40B4-BE49-F238E27FC236}">
                <a16:creationId xmlns:a16="http://schemas.microsoft.com/office/drawing/2014/main" id="{9A481876-8A2B-55DC-81DE-A29931859A8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2A1A8CE-C303-509C-AAA5-871578CC0B0C}"/>
              </a:ext>
            </a:extLst>
          </p:cNvPr>
          <p:cNvSpPr>
            <a:spLocks noGrp="1"/>
          </p:cNvSpPr>
          <p:nvPr>
            <p:ph type="sldNum" sz="quarter" idx="12"/>
          </p:nvPr>
        </p:nvSpPr>
        <p:spPr/>
        <p:txBody>
          <a:bodyPr/>
          <a:lstStyle/>
          <a:p>
            <a:fld id="{069E8F8A-76BE-4E56-A6A3-52A556B61898}" type="slidenum">
              <a:rPr kumimoji="1" lang="ja-JP" altLang="en-US" smtClean="0"/>
              <a:t>‹#›</a:t>
            </a:fld>
            <a:endParaRPr kumimoji="1" lang="ja-JP" altLang="en-US"/>
          </a:p>
        </p:txBody>
      </p:sp>
    </p:spTree>
    <p:extLst>
      <p:ext uri="{BB962C8B-B14F-4D97-AF65-F5344CB8AC3E}">
        <p14:creationId xmlns:p14="http://schemas.microsoft.com/office/powerpoint/2010/main" val="4597483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9F2CAC-E06B-3135-22FB-B6811E686DA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5886186-3DC7-2A1C-2B9E-D2696F5A5836}"/>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D47FB155-E89B-0078-6E48-B6CFD1DF5BCC}"/>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7A05A9B0-C76B-7C67-76C9-DF2650430B8E}"/>
              </a:ext>
            </a:extLst>
          </p:cNvPr>
          <p:cNvSpPr>
            <a:spLocks noGrp="1"/>
          </p:cNvSpPr>
          <p:nvPr>
            <p:ph type="dt" sz="half" idx="10"/>
          </p:nvPr>
        </p:nvSpPr>
        <p:spPr/>
        <p:txBody>
          <a:bodyPr/>
          <a:lstStyle/>
          <a:p>
            <a:fld id="{A19244B6-AB12-4524-A26E-0E9F587C2199}" type="datetimeFigureOut">
              <a:rPr kumimoji="1" lang="ja-JP" altLang="en-US" smtClean="0"/>
              <a:t>2026/6/16</a:t>
            </a:fld>
            <a:endParaRPr kumimoji="1" lang="ja-JP" altLang="en-US"/>
          </a:p>
        </p:txBody>
      </p:sp>
      <p:sp>
        <p:nvSpPr>
          <p:cNvPr id="6" name="フッター プレースホルダー 5">
            <a:extLst>
              <a:ext uri="{FF2B5EF4-FFF2-40B4-BE49-F238E27FC236}">
                <a16:creationId xmlns:a16="http://schemas.microsoft.com/office/drawing/2014/main" id="{C130B258-8F00-001D-1F02-393BE76914B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F141D21-6D9E-2A48-EB39-A485DC81B588}"/>
              </a:ext>
            </a:extLst>
          </p:cNvPr>
          <p:cNvSpPr>
            <a:spLocks noGrp="1"/>
          </p:cNvSpPr>
          <p:nvPr>
            <p:ph type="sldNum" sz="quarter" idx="12"/>
          </p:nvPr>
        </p:nvSpPr>
        <p:spPr/>
        <p:txBody>
          <a:bodyPr/>
          <a:lstStyle/>
          <a:p>
            <a:fld id="{069E8F8A-76BE-4E56-A6A3-52A556B61898}" type="slidenum">
              <a:rPr kumimoji="1" lang="ja-JP" altLang="en-US" smtClean="0"/>
              <a:t>‹#›</a:t>
            </a:fld>
            <a:endParaRPr kumimoji="1" lang="ja-JP" altLang="en-US"/>
          </a:p>
        </p:txBody>
      </p:sp>
    </p:spTree>
    <p:extLst>
      <p:ext uri="{BB962C8B-B14F-4D97-AF65-F5344CB8AC3E}">
        <p14:creationId xmlns:p14="http://schemas.microsoft.com/office/powerpoint/2010/main" val="27005600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32B44C-48C3-58D2-5C92-28266AE72DF4}"/>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AD3DCB5-1FB6-385B-E5AA-9613CC439B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9DA7ED2C-0C06-C910-1B5B-2533799D045A}"/>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CF85230B-C909-61F4-1076-006320423A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CE6D0ECD-374C-5A10-60FA-FD951726BE86}"/>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648E735F-CA76-F8C6-41DF-9351F035940E}"/>
              </a:ext>
            </a:extLst>
          </p:cNvPr>
          <p:cNvSpPr>
            <a:spLocks noGrp="1"/>
          </p:cNvSpPr>
          <p:nvPr>
            <p:ph type="dt" sz="half" idx="10"/>
          </p:nvPr>
        </p:nvSpPr>
        <p:spPr/>
        <p:txBody>
          <a:bodyPr/>
          <a:lstStyle/>
          <a:p>
            <a:fld id="{A19244B6-AB12-4524-A26E-0E9F587C2199}" type="datetimeFigureOut">
              <a:rPr kumimoji="1" lang="ja-JP" altLang="en-US" smtClean="0"/>
              <a:t>2026/6/16</a:t>
            </a:fld>
            <a:endParaRPr kumimoji="1" lang="ja-JP" altLang="en-US"/>
          </a:p>
        </p:txBody>
      </p:sp>
      <p:sp>
        <p:nvSpPr>
          <p:cNvPr id="8" name="フッター プレースホルダー 7">
            <a:extLst>
              <a:ext uri="{FF2B5EF4-FFF2-40B4-BE49-F238E27FC236}">
                <a16:creationId xmlns:a16="http://schemas.microsoft.com/office/drawing/2014/main" id="{7CC0015C-FE83-3263-77D0-8FCAC44C80AE}"/>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397E520C-8530-52B3-5F06-DB80A73FBAFE}"/>
              </a:ext>
            </a:extLst>
          </p:cNvPr>
          <p:cNvSpPr>
            <a:spLocks noGrp="1"/>
          </p:cNvSpPr>
          <p:nvPr>
            <p:ph type="sldNum" sz="quarter" idx="12"/>
          </p:nvPr>
        </p:nvSpPr>
        <p:spPr/>
        <p:txBody>
          <a:bodyPr/>
          <a:lstStyle/>
          <a:p>
            <a:fld id="{069E8F8A-76BE-4E56-A6A3-52A556B61898}" type="slidenum">
              <a:rPr kumimoji="1" lang="ja-JP" altLang="en-US" smtClean="0"/>
              <a:t>‹#›</a:t>
            </a:fld>
            <a:endParaRPr kumimoji="1" lang="ja-JP" altLang="en-US"/>
          </a:p>
        </p:txBody>
      </p:sp>
    </p:spTree>
    <p:extLst>
      <p:ext uri="{BB962C8B-B14F-4D97-AF65-F5344CB8AC3E}">
        <p14:creationId xmlns:p14="http://schemas.microsoft.com/office/powerpoint/2010/main" val="6892855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36C01A-1915-78F9-C128-928D0F04F8ED}"/>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8C91FDBF-3018-DBD4-3E1C-918F971B0C34}"/>
              </a:ext>
            </a:extLst>
          </p:cNvPr>
          <p:cNvSpPr>
            <a:spLocks noGrp="1"/>
          </p:cNvSpPr>
          <p:nvPr>
            <p:ph type="dt" sz="half" idx="10"/>
          </p:nvPr>
        </p:nvSpPr>
        <p:spPr/>
        <p:txBody>
          <a:bodyPr/>
          <a:lstStyle/>
          <a:p>
            <a:fld id="{A19244B6-AB12-4524-A26E-0E9F587C2199}" type="datetimeFigureOut">
              <a:rPr kumimoji="1" lang="ja-JP" altLang="en-US" smtClean="0"/>
              <a:t>2026/6/16</a:t>
            </a:fld>
            <a:endParaRPr kumimoji="1" lang="ja-JP" altLang="en-US"/>
          </a:p>
        </p:txBody>
      </p:sp>
      <p:sp>
        <p:nvSpPr>
          <p:cNvPr id="4" name="フッター プレースホルダー 3">
            <a:extLst>
              <a:ext uri="{FF2B5EF4-FFF2-40B4-BE49-F238E27FC236}">
                <a16:creationId xmlns:a16="http://schemas.microsoft.com/office/drawing/2014/main" id="{4E2C19F0-D408-7659-6F0E-46BF457107C2}"/>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184A37B5-E5F3-62AF-0BBF-0EAC81249156}"/>
              </a:ext>
            </a:extLst>
          </p:cNvPr>
          <p:cNvSpPr>
            <a:spLocks noGrp="1"/>
          </p:cNvSpPr>
          <p:nvPr>
            <p:ph type="sldNum" sz="quarter" idx="12"/>
          </p:nvPr>
        </p:nvSpPr>
        <p:spPr/>
        <p:txBody>
          <a:bodyPr/>
          <a:lstStyle/>
          <a:p>
            <a:fld id="{069E8F8A-76BE-4E56-A6A3-52A556B61898}" type="slidenum">
              <a:rPr kumimoji="1" lang="ja-JP" altLang="en-US" smtClean="0"/>
              <a:t>‹#›</a:t>
            </a:fld>
            <a:endParaRPr kumimoji="1" lang="ja-JP" altLang="en-US"/>
          </a:p>
        </p:txBody>
      </p:sp>
    </p:spTree>
    <p:extLst>
      <p:ext uri="{BB962C8B-B14F-4D97-AF65-F5344CB8AC3E}">
        <p14:creationId xmlns:p14="http://schemas.microsoft.com/office/powerpoint/2010/main" val="36094372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58AFA91-43A2-19E6-8427-5DE969D0A1CD}"/>
              </a:ext>
            </a:extLst>
          </p:cNvPr>
          <p:cNvSpPr>
            <a:spLocks noGrp="1"/>
          </p:cNvSpPr>
          <p:nvPr>
            <p:ph type="dt" sz="half" idx="10"/>
          </p:nvPr>
        </p:nvSpPr>
        <p:spPr/>
        <p:txBody>
          <a:bodyPr/>
          <a:lstStyle/>
          <a:p>
            <a:fld id="{A19244B6-AB12-4524-A26E-0E9F587C2199}" type="datetimeFigureOut">
              <a:rPr kumimoji="1" lang="ja-JP" altLang="en-US" smtClean="0"/>
              <a:t>2026/6/16</a:t>
            </a:fld>
            <a:endParaRPr kumimoji="1" lang="ja-JP" altLang="en-US"/>
          </a:p>
        </p:txBody>
      </p:sp>
      <p:sp>
        <p:nvSpPr>
          <p:cNvPr id="3" name="フッター プレースホルダー 2">
            <a:extLst>
              <a:ext uri="{FF2B5EF4-FFF2-40B4-BE49-F238E27FC236}">
                <a16:creationId xmlns:a16="http://schemas.microsoft.com/office/drawing/2014/main" id="{36B231AE-7C20-90A2-6BE2-255350C01D2A}"/>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8BDC8DA2-92B4-E38F-9876-557A7E63BA26}"/>
              </a:ext>
            </a:extLst>
          </p:cNvPr>
          <p:cNvSpPr>
            <a:spLocks noGrp="1"/>
          </p:cNvSpPr>
          <p:nvPr>
            <p:ph type="sldNum" sz="quarter" idx="12"/>
          </p:nvPr>
        </p:nvSpPr>
        <p:spPr/>
        <p:txBody>
          <a:bodyPr/>
          <a:lstStyle/>
          <a:p>
            <a:fld id="{069E8F8A-76BE-4E56-A6A3-52A556B61898}" type="slidenum">
              <a:rPr kumimoji="1" lang="ja-JP" altLang="en-US" smtClean="0"/>
              <a:t>‹#›</a:t>
            </a:fld>
            <a:endParaRPr kumimoji="1" lang="ja-JP" altLang="en-US"/>
          </a:p>
        </p:txBody>
      </p:sp>
    </p:spTree>
    <p:extLst>
      <p:ext uri="{BB962C8B-B14F-4D97-AF65-F5344CB8AC3E}">
        <p14:creationId xmlns:p14="http://schemas.microsoft.com/office/powerpoint/2010/main" val="39541813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481E81-DF09-E2BC-C467-B5FBFC58FD69}"/>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CAF8129-6FBA-D9A6-A032-A3701ECB9F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33786255-8A12-8DA8-A785-2FE36162CF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5C747F0-6B32-1FCC-19AE-DD2FA6284B11}"/>
              </a:ext>
            </a:extLst>
          </p:cNvPr>
          <p:cNvSpPr>
            <a:spLocks noGrp="1"/>
          </p:cNvSpPr>
          <p:nvPr>
            <p:ph type="dt" sz="half" idx="10"/>
          </p:nvPr>
        </p:nvSpPr>
        <p:spPr/>
        <p:txBody>
          <a:bodyPr/>
          <a:lstStyle/>
          <a:p>
            <a:fld id="{A19244B6-AB12-4524-A26E-0E9F587C2199}" type="datetimeFigureOut">
              <a:rPr kumimoji="1" lang="ja-JP" altLang="en-US" smtClean="0"/>
              <a:t>2026/6/16</a:t>
            </a:fld>
            <a:endParaRPr kumimoji="1" lang="ja-JP" altLang="en-US"/>
          </a:p>
        </p:txBody>
      </p:sp>
      <p:sp>
        <p:nvSpPr>
          <p:cNvPr id="6" name="フッター プレースホルダー 5">
            <a:extLst>
              <a:ext uri="{FF2B5EF4-FFF2-40B4-BE49-F238E27FC236}">
                <a16:creationId xmlns:a16="http://schemas.microsoft.com/office/drawing/2014/main" id="{7957CAEF-9CD7-28D3-2DDB-79DE9740CA4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42CD8D1-71C3-D0C9-5349-9952C7F31A96}"/>
              </a:ext>
            </a:extLst>
          </p:cNvPr>
          <p:cNvSpPr>
            <a:spLocks noGrp="1"/>
          </p:cNvSpPr>
          <p:nvPr>
            <p:ph type="sldNum" sz="quarter" idx="12"/>
          </p:nvPr>
        </p:nvSpPr>
        <p:spPr/>
        <p:txBody>
          <a:bodyPr/>
          <a:lstStyle/>
          <a:p>
            <a:fld id="{069E8F8A-76BE-4E56-A6A3-52A556B61898}" type="slidenum">
              <a:rPr kumimoji="1" lang="ja-JP" altLang="en-US" smtClean="0"/>
              <a:t>‹#›</a:t>
            </a:fld>
            <a:endParaRPr kumimoji="1" lang="ja-JP" altLang="en-US"/>
          </a:p>
        </p:txBody>
      </p:sp>
    </p:spTree>
    <p:extLst>
      <p:ext uri="{BB962C8B-B14F-4D97-AF65-F5344CB8AC3E}">
        <p14:creationId xmlns:p14="http://schemas.microsoft.com/office/powerpoint/2010/main" val="424754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B8AB23E-56EC-ED2A-F1F6-A1BDABCAAE9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4491A33-B0C9-5125-0CD8-8414FA9ACF5A}"/>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D5ACBA6-1DC3-E4D5-D342-C642C41F605E}"/>
              </a:ext>
            </a:extLst>
          </p:cNvPr>
          <p:cNvSpPr>
            <a:spLocks noGrp="1"/>
          </p:cNvSpPr>
          <p:nvPr>
            <p:ph type="dt" sz="half" idx="10"/>
          </p:nvPr>
        </p:nvSpPr>
        <p:spPr/>
        <p:txBody>
          <a:bodyPr/>
          <a:lstStyle/>
          <a:p>
            <a:fld id="{7D36D91A-D62F-4DBB-9A9D-B0718C79263F}" type="datetimeFigureOut">
              <a:rPr kumimoji="1" lang="ja-JP" altLang="en-US" smtClean="0"/>
              <a:t>2026/6/16</a:t>
            </a:fld>
            <a:endParaRPr kumimoji="1" lang="ja-JP" altLang="en-US"/>
          </a:p>
        </p:txBody>
      </p:sp>
      <p:sp>
        <p:nvSpPr>
          <p:cNvPr id="5" name="フッター プレースホルダー 4">
            <a:extLst>
              <a:ext uri="{FF2B5EF4-FFF2-40B4-BE49-F238E27FC236}">
                <a16:creationId xmlns:a16="http://schemas.microsoft.com/office/drawing/2014/main" id="{1D11941D-2727-C388-BA3F-D8C5F7F0838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D521C5A-F948-162A-2233-5D7C27022F5A}"/>
              </a:ext>
            </a:extLst>
          </p:cNvPr>
          <p:cNvSpPr>
            <a:spLocks noGrp="1"/>
          </p:cNvSpPr>
          <p:nvPr>
            <p:ph type="sldNum" sz="quarter" idx="12"/>
          </p:nvPr>
        </p:nvSpPr>
        <p:spPr/>
        <p:txBody>
          <a:bodyPr/>
          <a:lstStyle/>
          <a:p>
            <a:fld id="{D0292641-6FFA-4440-8213-F5A454533A92}" type="slidenum">
              <a:rPr kumimoji="1" lang="ja-JP" altLang="en-US" smtClean="0"/>
              <a:t>‹#›</a:t>
            </a:fld>
            <a:endParaRPr kumimoji="1" lang="ja-JP" altLang="en-US"/>
          </a:p>
        </p:txBody>
      </p:sp>
    </p:spTree>
    <p:extLst>
      <p:ext uri="{BB962C8B-B14F-4D97-AF65-F5344CB8AC3E}">
        <p14:creationId xmlns:p14="http://schemas.microsoft.com/office/powerpoint/2010/main" val="1438923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F2D3C8-6C21-1572-C681-3C8A52799BC4}"/>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CA1661C1-8BE5-4B11-A92D-96B6BAE349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0FAD66F9-095A-E50E-2E09-6BEC8D2286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5D8DD75-0111-2E22-0E0E-932D7E5DD09A}"/>
              </a:ext>
            </a:extLst>
          </p:cNvPr>
          <p:cNvSpPr>
            <a:spLocks noGrp="1"/>
          </p:cNvSpPr>
          <p:nvPr>
            <p:ph type="dt" sz="half" idx="10"/>
          </p:nvPr>
        </p:nvSpPr>
        <p:spPr/>
        <p:txBody>
          <a:bodyPr/>
          <a:lstStyle/>
          <a:p>
            <a:fld id="{A19244B6-AB12-4524-A26E-0E9F587C2199}" type="datetimeFigureOut">
              <a:rPr kumimoji="1" lang="ja-JP" altLang="en-US" smtClean="0"/>
              <a:t>2026/6/16</a:t>
            </a:fld>
            <a:endParaRPr kumimoji="1" lang="ja-JP" altLang="en-US"/>
          </a:p>
        </p:txBody>
      </p:sp>
      <p:sp>
        <p:nvSpPr>
          <p:cNvPr id="6" name="フッター プレースホルダー 5">
            <a:extLst>
              <a:ext uri="{FF2B5EF4-FFF2-40B4-BE49-F238E27FC236}">
                <a16:creationId xmlns:a16="http://schemas.microsoft.com/office/drawing/2014/main" id="{0D93C693-382D-063E-3009-AE35E6931FD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6D60435-084D-712F-C500-8F75A4B4DF31}"/>
              </a:ext>
            </a:extLst>
          </p:cNvPr>
          <p:cNvSpPr>
            <a:spLocks noGrp="1"/>
          </p:cNvSpPr>
          <p:nvPr>
            <p:ph type="sldNum" sz="quarter" idx="12"/>
          </p:nvPr>
        </p:nvSpPr>
        <p:spPr/>
        <p:txBody>
          <a:bodyPr/>
          <a:lstStyle/>
          <a:p>
            <a:fld id="{069E8F8A-76BE-4E56-A6A3-52A556B61898}" type="slidenum">
              <a:rPr kumimoji="1" lang="ja-JP" altLang="en-US" smtClean="0"/>
              <a:t>‹#›</a:t>
            </a:fld>
            <a:endParaRPr kumimoji="1" lang="ja-JP" altLang="en-US"/>
          </a:p>
        </p:txBody>
      </p:sp>
    </p:spTree>
    <p:extLst>
      <p:ext uri="{BB962C8B-B14F-4D97-AF65-F5344CB8AC3E}">
        <p14:creationId xmlns:p14="http://schemas.microsoft.com/office/powerpoint/2010/main" val="32566895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242947-3FE3-5344-84D2-01BB236382E0}"/>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4985B81-02B6-5A0F-D7DC-060BCF8B0EF5}"/>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99AA38E-9019-04A0-6484-5582DA77800E}"/>
              </a:ext>
            </a:extLst>
          </p:cNvPr>
          <p:cNvSpPr>
            <a:spLocks noGrp="1"/>
          </p:cNvSpPr>
          <p:nvPr>
            <p:ph type="dt" sz="half" idx="10"/>
          </p:nvPr>
        </p:nvSpPr>
        <p:spPr/>
        <p:txBody>
          <a:bodyPr/>
          <a:lstStyle/>
          <a:p>
            <a:fld id="{A19244B6-AB12-4524-A26E-0E9F587C2199}" type="datetimeFigureOut">
              <a:rPr kumimoji="1" lang="ja-JP" altLang="en-US" smtClean="0"/>
              <a:t>2026/6/16</a:t>
            </a:fld>
            <a:endParaRPr kumimoji="1" lang="ja-JP" altLang="en-US"/>
          </a:p>
        </p:txBody>
      </p:sp>
      <p:sp>
        <p:nvSpPr>
          <p:cNvPr id="5" name="フッター プレースホルダー 4">
            <a:extLst>
              <a:ext uri="{FF2B5EF4-FFF2-40B4-BE49-F238E27FC236}">
                <a16:creationId xmlns:a16="http://schemas.microsoft.com/office/drawing/2014/main" id="{4E69B309-B4C6-867A-8E05-C4F4E65A295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9D14068-165A-FB9B-889B-8732D452A750}"/>
              </a:ext>
            </a:extLst>
          </p:cNvPr>
          <p:cNvSpPr>
            <a:spLocks noGrp="1"/>
          </p:cNvSpPr>
          <p:nvPr>
            <p:ph type="sldNum" sz="quarter" idx="12"/>
          </p:nvPr>
        </p:nvSpPr>
        <p:spPr/>
        <p:txBody>
          <a:bodyPr/>
          <a:lstStyle/>
          <a:p>
            <a:fld id="{069E8F8A-76BE-4E56-A6A3-52A556B61898}" type="slidenum">
              <a:rPr kumimoji="1" lang="ja-JP" altLang="en-US" smtClean="0"/>
              <a:t>‹#›</a:t>
            </a:fld>
            <a:endParaRPr kumimoji="1" lang="ja-JP" altLang="en-US"/>
          </a:p>
        </p:txBody>
      </p:sp>
    </p:spTree>
    <p:extLst>
      <p:ext uri="{BB962C8B-B14F-4D97-AF65-F5344CB8AC3E}">
        <p14:creationId xmlns:p14="http://schemas.microsoft.com/office/powerpoint/2010/main" val="32045312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6F23D8C6-DE6A-A02F-8140-6ED3F0B921BA}"/>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23E1867-5C3B-A596-A044-5505437428E9}"/>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BF1FD61-232E-9C9B-F01B-9F156C59D159}"/>
              </a:ext>
            </a:extLst>
          </p:cNvPr>
          <p:cNvSpPr>
            <a:spLocks noGrp="1"/>
          </p:cNvSpPr>
          <p:nvPr>
            <p:ph type="dt" sz="half" idx="10"/>
          </p:nvPr>
        </p:nvSpPr>
        <p:spPr/>
        <p:txBody>
          <a:bodyPr/>
          <a:lstStyle/>
          <a:p>
            <a:fld id="{A19244B6-AB12-4524-A26E-0E9F587C2199}" type="datetimeFigureOut">
              <a:rPr kumimoji="1" lang="ja-JP" altLang="en-US" smtClean="0"/>
              <a:t>2026/6/16</a:t>
            </a:fld>
            <a:endParaRPr kumimoji="1" lang="ja-JP" altLang="en-US"/>
          </a:p>
        </p:txBody>
      </p:sp>
      <p:sp>
        <p:nvSpPr>
          <p:cNvPr id="5" name="フッター プレースホルダー 4">
            <a:extLst>
              <a:ext uri="{FF2B5EF4-FFF2-40B4-BE49-F238E27FC236}">
                <a16:creationId xmlns:a16="http://schemas.microsoft.com/office/drawing/2014/main" id="{5D46A4C8-8625-0EAE-8C35-EEB6B61B456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0B02073-C193-E7A2-3699-C0D2CCCFC24D}"/>
              </a:ext>
            </a:extLst>
          </p:cNvPr>
          <p:cNvSpPr>
            <a:spLocks noGrp="1"/>
          </p:cNvSpPr>
          <p:nvPr>
            <p:ph type="sldNum" sz="quarter" idx="12"/>
          </p:nvPr>
        </p:nvSpPr>
        <p:spPr/>
        <p:txBody>
          <a:bodyPr/>
          <a:lstStyle/>
          <a:p>
            <a:fld id="{069E8F8A-76BE-4E56-A6A3-52A556B61898}" type="slidenum">
              <a:rPr kumimoji="1" lang="ja-JP" altLang="en-US" smtClean="0"/>
              <a:t>‹#›</a:t>
            </a:fld>
            <a:endParaRPr kumimoji="1" lang="ja-JP" altLang="en-US"/>
          </a:p>
        </p:txBody>
      </p:sp>
    </p:spTree>
    <p:extLst>
      <p:ext uri="{BB962C8B-B14F-4D97-AF65-F5344CB8AC3E}">
        <p14:creationId xmlns:p14="http://schemas.microsoft.com/office/powerpoint/2010/main" val="1224232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2B7723-12DF-CCC7-CF9F-287EAA252A78}"/>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DF7FAC3-B83A-5F39-59CA-4D8E1158F7A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99B5D7BA-5B72-A2B3-1B0B-D39D5A248B17}"/>
              </a:ext>
            </a:extLst>
          </p:cNvPr>
          <p:cNvSpPr>
            <a:spLocks noGrp="1"/>
          </p:cNvSpPr>
          <p:nvPr>
            <p:ph type="dt" sz="half" idx="10"/>
          </p:nvPr>
        </p:nvSpPr>
        <p:spPr/>
        <p:txBody>
          <a:bodyPr/>
          <a:lstStyle/>
          <a:p>
            <a:fld id="{7D36D91A-D62F-4DBB-9A9D-B0718C79263F}" type="datetimeFigureOut">
              <a:rPr kumimoji="1" lang="ja-JP" altLang="en-US" smtClean="0"/>
              <a:t>2026/6/16</a:t>
            </a:fld>
            <a:endParaRPr kumimoji="1" lang="ja-JP" altLang="en-US"/>
          </a:p>
        </p:txBody>
      </p:sp>
      <p:sp>
        <p:nvSpPr>
          <p:cNvPr id="5" name="フッター プレースホルダー 4">
            <a:extLst>
              <a:ext uri="{FF2B5EF4-FFF2-40B4-BE49-F238E27FC236}">
                <a16:creationId xmlns:a16="http://schemas.microsoft.com/office/drawing/2014/main" id="{534A4463-535D-FD4D-738A-120404EBDD5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193249B-6117-DA1C-09BC-E666AE4AD501}"/>
              </a:ext>
            </a:extLst>
          </p:cNvPr>
          <p:cNvSpPr>
            <a:spLocks noGrp="1"/>
          </p:cNvSpPr>
          <p:nvPr>
            <p:ph type="sldNum" sz="quarter" idx="12"/>
          </p:nvPr>
        </p:nvSpPr>
        <p:spPr/>
        <p:txBody>
          <a:bodyPr/>
          <a:lstStyle/>
          <a:p>
            <a:fld id="{D0292641-6FFA-4440-8213-F5A454533A92}" type="slidenum">
              <a:rPr kumimoji="1" lang="ja-JP" altLang="en-US" smtClean="0"/>
              <a:t>‹#›</a:t>
            </a:fld>
            <a:endParaRPr kumimoji="1" lang="ja-JP" altLang="en-US"/>
          </a:p>
        </p:txBody>
      </p:sp>
    </p:spTree>
    <p:extLst>
      <p:ext uri="{BB962C8B-B14F-4D97-AF65-F5344CB8AC3E}">
        <p14:creationId xmlns:p14="http://schemas.microsoft.com/office/powerpoint/2010/main" val="3042954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106211-4907-D02E-F5FB-202B2133300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62E4530-5892-6D6B-03BB-BA282D6D4B69}"/>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37C50DE2-43DE-46B0-24FB-32BEBB0BA768}"/>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776DDEF7-F1B4-FE41-7D07-AF4260E13364}"/>
              </a:ext>
            </a:extLst>
          </p:cNvPr>
          <p:cNvSpPr>
            <a:spLocks noGrp="1"/>
          </p:cNvSpPr>
          <p:nvPr>
            <p:ph type="dt" sz="half" idx="10"/>
          </p:nvPr>
        </p:nvSpPr>
        <p:spPr/>
        <p:txBody>
          <a:bodyPr/>
          <a:lstStyle/>
          <a:p>
            <a:fld id="{7D36D91A-D62F-4DBB-9A9D-B0718C79263F}" type="datetimeFigureOut">
              <a:rPr kumimoji="1" lang="ja-JP" altLang="en-US" smtClean="0"/>
              <a:t>2026/6/16</a:t>
            </a:fld>
            <a:endParaRPr kumimoji="1" lang="ja-JP" altLang="en-US"/>
          </a:p>
        </p:txBody>
      </p:sp>
      <p:sp>
        <p:nvSpPr>
          <p:cNvPr id="6" name="フッター プレースホルダー 5">
            <a:extLst>
              <a:ext uri="{FF2B5EF4-FFF2-40B4-BE49-F238E27FC236}">
                <a16:creationId xmlns:a16="http://schemas.microsoft.com/office/drawing/2014/main" id="{4C2F1643-6F51-DB9E-E805-A084251D4D3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B576C7D-668F-471E-C73C-9A4B241E8749}"/>
              </a:ext>
            </a:extLst>
          </p:cNvPr>
          <p:cNvSpPr>
            <a:spLocks noGrp="1"/>
          </p:cNvSpPr>
          <p:nvPr>
            <p:ph type="sldNum" sz="quarter" idx="12"/>
          </p:nvPr>
        </p:nvSpPr>
        <p:spPr/>
        <p:txBody>
          <a:bodyPr/>
          <a:lstStyle/>
          <a:p>
            <a:fld id="{D0292641-6FFA-4440-8213-F5A454533A92}" type="slidenum">
              <a:rPr kumimoji="1" lang="ja-JP" altLang="en-US" smtClean="0"/>
              <a:t>‹#›</a:t>
            </a:fld>
            <a:endParaRPr kumimoji="1" lang="ja-JP" altLang="en-US"/>
          </a:p>
        </p:txBody>
      </p:sp>
    </p:spTree>
    <p:extLst>
      <p:ext uri="{BB962C8B-B14F-4D97-AF65-F5344CB8AC3E}">
        <p14:creationId xmlns:p14="http://schemas.microsoft.com/office/powerpoint/2010/main" val="1696010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163D61-3E5A-9713-03B6-5160D3D0BB22}"/>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D20CFFD-0CF5-A58C-1FBC-23C9A24384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3F80BECC-02D0-C0CC-9DCB-3738EE0FC732}"/>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B7B3A082-4EEB-FCF6-7F15-5BF3FF6F50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DB409A6B-52AD-ED75-5BAA-3D7354FBA281}"/>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E2D2AED9-7396-F532-883F-E8E7D9C978D6}"/>
              </a:ext>
            </a:extLst>
          </p:cNvPr>
          <p:cNvSpPr>
            <a:spLocks noGrp="1"/>
          </p:cNvSpPr>
          <p:nvPr>
            <p:ph type="dt" sz="half" idx="10"/>
          </p:nvPr>
        </p:nvSpPr>
        <p:spPr/>
        <p:txBody>
          <a:bodyPr/>
          <a:lstStyle/>
          <a:p>
            <a:fld id="{7D36D91A-D62F-4DBB-9A9D-B0718C79263F}" type="datetimeFigureOut">
              <a:rPr kumimoji="1" lang="ja-JP" altLang="en-US" smtClean="0"/>
              <a:t>2026/6/16</a:t>
            </a:fld>
            <a:endParaRPr kumimoji="1" lang="ja-JP" altLang="en-US"/>
          </a:p>
        </p:txBody>
      </p:sp>
      <p:sp>
        <p:nvSpPr>
          <p:cNvPr id="8" name="フッター プレースホルダー 7">
            <a:extLst>
              <a:ext uri="{FF2B5EF4-FFF2-40B4-BE49-F238E27FC236}">
                <a16:creationId xmlns:a16="http://schemas.microsoft.com/office/drawing/2014/main" id="{1F719D3E-0895-E28F-CEB3-5FED5CAA1F49}"/>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172DD78C-FD05-F83E-CD78-335A564907B5}"/>
              </a:ext>
            </a:extLst>
          </p:cNvPr>
          <p:cNvSpPr>
            <a:spLocks noGrp="1"/>
          </p:cNvSpPr>
          <p:nvPr>
            <p:ph type="sldNum" sz="quarter" idx="12"/>
          </p:nvPr>
        </p:nvSpPr>
        <p:spPr/>
        <p:txBody>
          <a:bodyPr/>
          <a:lstStyle/>
          <a:p>
            <a:fld id="{D0292641-6FFA-4440-8213-F5A454533A92}" type="slidenum">
              <a:rPr kumimoji="1" lang="ja-JP" altLang="en-US" smtClean="0"/>
              <a:t>‹#›</a:t>
            </a:fld>
            <a:endParaRPr kumimoji="1" lang="ja-JP" altLang="en-US"/>
          </a:p>
        </p:txBody>
      </p:sp>
    </p:spTree>
    <p:extLst>
      <p:ext uri="{BB962C8B-B14F-4D97-AF65-F5344CB8AC3E}">
        <p14:creationId xmlns:p14="http://schemas.microsoft.com/office/powerpoint/2010/main" val="2654027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A3ACC4-27F7-A8CE-A31B-6759A2B1E6FD}"/>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7CFF0CB9-568B-C16E-83C7-8A310F17B357}"/>
              </a:ext>
            </a:extLst>
          </p:cNvPr>
          <p:cNvSpPr>
            <a:spLocks noGrp="1"/>
          </p:cNvSpPr>
          <p:nvPr>
            <p:ph type="dt" sz="half" idx="10"/>
          </p:nvPr>
        </p:nvSpPr>
        <p:spPr/>
        <p:txBody>
          <a:bodyPr/>
          <a:lstStyle/>
          <a:p>
            <a:fld id="{7D36D91A-D62F-4DBB-9A9D-B0718C79263F}" type="datetimeFigureOut">
              <a:rPr kumimoji="1" lang="ja-JP" altLang="en-US" smtClean="0"/>
              <a:t>2026/6/16</a:t>
            </a:fld>
            <a:endParaRPr kumimoji="1" lang="ja-JP" altLang="en-US"/>
          </a:p>
        </p:txBody>
      </p:sp>
      <p:sp>
        <p:nvSpPr>
          <p:cNvPr id="4" name="フッター プレースホルダー 3">
            <a:extLst>
              <a:ext uri="{FF2B5EF4-FFF2-40B4-BE49-F238E27FC236}">
                <a16:creationId xmlns:a16="http://schemas.microsoft.com/office/drawing/2014/main" id="{FC3887B8-CFE9-8CBD-862D-F15705DA0CA8}"/>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E569C5A2-FDA0-7D5D-C44D-A6BF09DD615C}"/>
              </a:ext>
            </a:extLst>
          </p:cNvPr>
          <p:cNvSpPr>
            <a:spLocks noGrp="1"/>
          </p:cNvSpPr>
          <p:nvPr>
            <p:ph type="sldNum" sz="quarter" idx="12"/>
          </p:nvPr>
        </p:nvSpPr>
        <p:spPr/>
        <p:txBody>
          <a:bodyPr/>
          <a:lstStyle/>
          <a:p>
            <a:fld id="{D0292641-6FFA-4440-8213-F5A454533A92}" type="slidenum">
              <a:rPr kumimoji="1" lang="ja-JP" altLang="en-US" smtClean="0"/>
              <a:t>‹#›</a:t>
            </a:fld>
            <a:endParaRPr kumimoji="1" lang="ja-JP" altLang="en-US"/>
          </a:p>
        </p:txBody>
      </p:sp>
    </p:spTree>
    <p:extLst>
      <p:ext uri="{BB962C8B-B14F-4D97-AF65-F5344CB8AC3E}">
        <p14:creationId xmlns:p14="http://schemas.microsoft.com/office/powerpoint/2010/main" val="897608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6C40EC37-F835-85FD-04A6-9AEE820700C3}"/>
              </a:ext>
            </a:extLst>
          </p:cNvPr>
          <p:cNvSpPr/>
          <p:nvPr userDrawn="1"/>
        </p:nvSpPr>
        <p:spPr>
          <a:xfrm>
            <a:off x="0" y="0"/>
            <a:ext cx="12192000" cy="579120"/>
          </a:xfrm>
          <a:prstGeom prst="rect">
            <a:avLst/>
          </a:prstGeom>
          <a:solidFill>
            <a:srgbClr val="3148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196373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0EB4C5-F6A1-7E40-AE05-70624ED3EC8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DE3C569-66FB-C52E-8B3E-1D0F88BAD5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00D0B4D6-676F-E687-2E96-23B43D88E5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89EAB47-6DEA-FDF1-36C5-9D7A16ADE8C0}"/>
              </a:ext>
            </a:extLst>
          </p:cNvPr>
          <p:cNvSpPr>
            <a:spLocks noGrp="1"/>
          </p:cNvSpPr>
          <p:nvPr>
            <p:ph type="dt" sz="half" idx="10"/>
          </p:nvPr>
        </p:nvSpPr>
        <p:spPr/>
        <p:txBody>
          <a:bodyPr/>
          <a:lstStyle/>
          <a:p>
            <a:fld id="{7D36D91A-D62F-4DBB-9A9D-B0718C79263F}" type="datetimeFigureOut">
              <a:rPr kumimoji="1" lang="ja-JP" altLang="en-US" smtClean="0"/>
              <a:t>2026/6/16</a:t>
            </a:fld>
            <a:endParaRPr kumimoji="1" lang="ja-JP" altLang="en-US"/>
          </a:p>
        </p:txBody>
      </p:sp>
      <p:sp>
        <p:nvSpPr>
          <p:cNvPr id="6" name="フッター プレースホルダー 5">
            <a:extLst>
              <a:ext uri="{FF2B5EF4-FFF2-40B4-BE49-F238E27FC236}">
                <a16:creationId xmlns:a16="http://schemas.microsoft.com/office/drawing/2014/main" id="{9CE8C83F-EF66-32F2-C314-B41F08458AD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157265E-F587-0B26-65D1-9A21786ABBF1}"/>
              </a:ext>
            </a:extLst>
          </p:cNvPr>
          <p:cNvSpPr>
            <a:spLocks noGrp="1"/>
          </p:cNvSpPr>
          <p:nvPr>
            <p:ph type="sldNum" sz="quarter" idx="12"/>
          </p:nvPr>
        </p:nvSpPr>
        <p:spPr/>
        <p:txBody>
          <a:bodyPr/>
          <a:lstStyle/>
          <a:p>
            <a:fld id="{D0292641-6FFA-4440-8213-F5A454533A92}" type="slidenum">
              <a:rPr kumimoji="1" lang="ja-JP" altLang="en-US" smtClean="0"/>
              <a:t>‹#›</a:t>
            </a:fld>
            <a:endParaRPr kumimoji="1" lang="ja-JP" altLang="en-US"/>
          </a:p>
        </p:txBody>
      </p:sp>
    </p:spTree>
    <p:extLst>
      <p:ext uri="{BB962C8B-B14F-4D97-AF65-F5344CB8AC3E}">
        <p14:creationId xmlns:p14="http://schemas.microsoft.com/office/powerpoint/2010/main" val="2815442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8D876E-2142-0580-04E6-C3C664D6218D}"/>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B7FE111F-C691-0814-60D4-367D0C72CC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D91DB56C-AD58-CF7C-F12A-17ADEF2805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BE59BBE-C935-1999-47A5-2644DB779018}"/>
              </a:ext>
            </a:extLst>
          </p:cNvPr>
          <p:cNvSpPr>
            <a:spLocks noGrp="1"/>
          </p:cNvSpPr>
          <p:nvPr>
            <p:ph type="dt" sz="half" idx="10"/>
          </p:nvPr>
        </p:nvSpPr>
        <p:spPr/>
        <p:txBody>
          <a:bodyPr/>
          <a:lstStyle/>
          <a:p>
            <a:fld id="{7D36D91A-D62F-4DBB-9A9D-B0718C79263F}" type="datetimeFigureOut">
              <a:rPr kumimoji="1" lang="ja-JP" altLang="en-US" smtClean="0"/>
              <a:t>2026/6/16</a:t>
            </a:fld>
            <a:endParaRPr kumimoji="1" lang="ja-JP" altLang="en-US"/>
          </a:p>
        </p:txBody>
      </p:sp>
      <p:sp>
        <p:nvSpPr>
          <p:cNvPr id="6" name="フッター プレースホルダー 5">
            <a:extLst>
              <a:ext uri="{FF2B5EF4-FFF2-40B4-BE49-F238E27FC236}">
                <a16:creationId xmlns:a16="http://schemas.microsoft.com/office/drawing/2014/main" id="{0B2D4F32-1C08-BB77-9E91-55E3D5E0D26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C045482-35EC-99A3-E77A-D0C8D21B77D5}"/>
              </a:ext>
            </a:extLst>
          </p:cNvPr>
          <p:cNvSpPr>
            <a:spLocks noGrp="1"/>
          </p:cNvSpPr>
          <p:nvPr>
            <p:ph type="sldNum" sz="quarter" idx="12"/>
          </p:nvPr>
        </p:nvSpPr>
        <p:spPr/>
        <p:txBody>
          <a:bodyPr/>
          <a:lstStyle/>
          <a:p>
            <a:fld id="{D0292641-6FFA-4440-8213-F5A454533A92}" type="slidenum">
              <a:rPr kumimoji="1" lang="ja-JP" altLang="en-US" smtClean="0"/>
              <a:t>‹#›</a:t>
            </a:fld>
            <a:endParaRPr kumimoji="1" lang="ja-JP" altLang="en-US"/>
          </a:p>
        </p:txBody>
      </p:sp>
    </p:spTree>
    <p:extLst>
      <p:ext uri="{BB962C8B-B14F-4D97-AF65-F5344CB8AC3E}">
        <p14:creationId xmlns:p14="http://schemas.microsoft.com/office/powerpoint/2010/main" val="42905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36D9A41E-0901-A926-D4E1-7954772D8E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5CC0A8F-BBDF-2AE7-B97B-86B43A6EC8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4FE00B4-554B-221C-F497-AFFF1C68E1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D36D91A-D62F-4DBB-9A9D-B0718C79263F}" type="datetimeFigureOut">
              <a:rPr kumimoji="1" lang="ja-JP" altLang="en-US" smtClean="0"/>
              <a:t>2026/6/16</a:t>
            </a:fld>
            <a:endParaRPr kumimoji="1" lang="ja-JP" altLang="en-US"/>
          </a:p>
        </p:txBody>
      </p:sp>
      <p:sp>
        <p:nvSpPr>
          <p:cNvPr id="5" name="フッター プレースホルダー 4">
            <a:extLst>
              <a:ext uri="{FF2B5EF4-FFF2-40B4-BE49-F238E27FC236}">
                <a16:creationId xmlns:a16="http://schemas.microsoft.com/office/drawing/2014/main" id="{F035C2CD-888B-9161-10C3-4095BF17A3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1E4984C0-7B04-9236-3095-E1B64E2452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0292641-6FFA-4440-8213-F5A454533A92}" type="slidenum">
              <a:rPr kumimoji="1" lang="ja-JP" altLang="en-US" smtClean="0"/>
              <a:t>‹#›</a:t>
            </a:fld>
            <a:endParaRPr kumimoji="1" lang="ja-JP" altLang="en-US"/>
          </a:p>
        </p:txBody>
      </p:sp>
    </p:spTree>
    <p:extLst>
      <p:ext uri="{BB962C8B-B14F-4D97-AF65-F5344CB8AC3E}">
        <p14:creationId xmlns:p14="http://schemas.microsoft.com/office/powerpoint/2010/main" val="26496121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0E9378D5-2A59-2F18-A78D-B406DA2BDB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72D38C0-2B5B-C424-FB86-8F96F78BFF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D1D4057-45C2-5550-3F1F-A6BFD52416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19244B6-AB12-4524-A26E-0E9F587C2199}" type="datetimeFigureOut">
              <a:rPr kumimoji="1" lang="ja-JP" altLang="en-US" smtClean="0"/>
              <a:t>2026/6/16</a:t>
            </a:fld>
            <a:endParaRPr kumimoji="1" lang="ja-JP" altLang="en-US"/>
          </a:p>
        </p:txBody>
      </p:sp>
      <p:sp>
        <p:nvSpPr>
          <p:cNvPr id="5" name="フッター プレースホルダー 4">
            <a:extLst>
              <a:ext uri="{FF2B5EF4-FFF2-40B4-BE49-F238E27FC236}">
                <a16:creationId xmlns:a16="http://schemas.microsoft.com/office/drawing/2014/main" id="{5B2F92C7-2E6E-2174-621A-6A4853F24A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E98D2714-DB46-6C0B-EDBA-23DC0CD2CB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69E8F8A-76BE-4E56-A6A3-52A556B61898}" type="slidenum">
              <a:rPr kumimoji="1" lang="ja-JP" altLang="en-US" smtClean="0"/>
              <a:t>‹#›</a:t>
            </a:fld>
            <a:endParaRPr kumimoji="1" lang="ja-JP" altLang="en-US"/>
          </a:p>
        </p:txBody>
      </p:sp>
    </p:spTree>
    <p:extLst>
      <p:ext uri="{BB962C8B-B14F-4D97-AF65-F5344CB8AC3E}">
        <p14:creationId xmlns:p14="http://schemas.microsoft.com/office/powerpoint/2010/main" val="39247619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chart" Target="../charts/chart6.xml"/><Relationship Id="rId4" Type="http://schemas.openxmlformats.org/officeDocument/2006/relationships/chart" Target="../charts/chart5.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chart" Target="../charts/chart9.xml"/><Relationship Id="rId4" Type="http://schemas.openxmlformats.org/officeDocument/2006/relationships/chart" Target="../charts/chart8.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5.png"/><Relationship Id="rId7" Type="http://schemas.openxmlformats.org/officeDocument/2006/relationships/image" Target="../media/image29.sv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jpg"/><Relationship Id="rId9"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svg"/><Relationship Id="rId4" Type="http://schemas.openxmlformats.org/officeDocument/2006/relationships/image" Target="../media/image3.emf"/><Relationship Id="rId9" Type="http://schemas.openxmlformats.org/officeDocument/2006/relationships/image" Target="../media/image8.svg"/><Relationship Id="rId1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image" Target="../media/image330.png"/><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18.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0.png"/><Relationship Id="rId9" Type="http://schemas.openxmlformats.org/officeDocument/2006/relationships/image" Target="../media/image39.png"/><Relationship Id="rId14" Type="http://schemas.openxmlformats.org/officeDocument/2006/relationships/image" Target="../media/image44.png"/></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60.png"/><Relationship Id="rId7" Type="http://schemas.openxmlformats.org/officeDocument/2006/relationships/image" Target="../media/image49.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990.png"/><Relationship Id="rId5" Type="http://schemas.openxmlformats.org/officeDocument/2006/relationships/image" Target="../media/image48.png"/><Relationship Id="rId4" Type="http://schemas.openxmlformats.org/officeDocument/2006/relationships/image" Target="../media/image970.png"/></Relationships>
</file>

<file path=ppt/slides/_rels/slide28.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pn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png"/></Relationships>
</file>

<file path=ppt/slides/_rels/slide2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100.png"/></Relationships>
</file>

<file path=ppt/slides/_rels/slide3.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4.jpg"/><Relationship Id="rId5" Type="http://schemas.microsoft.com/office/2007/relationships/hdphoto" Target="../media/hdphoto1.wdp"/><Relationship Id="rId10" Type="http://schemas.openxmlformats.org/officeDocument/2006/relationships/image" Target="../media/image18.svg"/><Relationship Id="rId4" Type="http://schemas.openxmlformats.org/officeDocument/2006/relationships/image" Target="../media/image12.png"/><Relationship Id="rId9" Type="http://schemas.openxmlformats.org/officeDocument/2006/relationships/image" Target="../media/image17.svg"/></Relationships>
</file>

<file path=ppt/slides/_rels/slide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4.jpg"/><Relationship Id="rId11" Type="http://schemas.openxmlformats.org/officeDocument/2006/relationships/image" Target="../media/image19.png"/><Relationship Id="rId5" Type="http://schemas.microsoft.com/office/2007/relationships/hdphoto" Target="../media/hdphoto1.wdp"/><Relationship Id="rId10" Type="http://schemas.openxmlformats.org/officeDocument/2006/relationships/image" Target="../media/image18.svg"/><Relationship Id="rId4" Type="http://schemas.openxmlformats.org/officeDocument/2006/relationships/image" Target="../media/image12.png"/><Relationship Id="rId9" Type="http://schemas.openxmlformats.org/officeDocument/2006/relationships/image" Target="../media/image17.sv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ボート, 屋外, 水, 大きい が含まれている画像&#10;&#10;AI によって生成されたコンテンツは間違っている可能性があります。">
            <a:extLst>
              <a:ext uri="{FF2B5EF4-FFF2-40B4-BE49-F238E27FC236}">
                <a16:creationId xmlns:a16="http://schemas.microsoft.com/office/drawing/2014/main" id="{D78AA22D-2357-DB76-80BC-9563CF0CA887}"/>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タイトル 1">
            <a:extLst>
              <a:ext uri="{FF2B5EF4-FFF2-40B4-BE49-F238E27FC236}">
                <a16:creationId xmlns:a16="http://schemas.microsoft.com/office/drawing/2014/main" id="{A9F1C8CE-70FA-844E-6181-166E630FD77A}"/>
              </a:ext>
            </a:extLst>
          </p:cNvPr>
          <p:cNvSpPr txBox="1">
            <a:spLocks/>
          </p:cNvSpPr>
          <p:nvPr/>
        </p:nvSpPr>
        <p:spPr>
          <a:xfrm>
            <a:off x="693597" y="2523694"/>
            <a:ext cx="10804804" cy="1810611"/>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en-US" altLang="ja-JP" sz="4000" b="1" kern="100" dirty="0">
                <a:solidFill>
                  <a:schemeClr val="bg1"/>
                </a:solidFill>
                <a:effectLst/>
                <a:latin typeface="Arial" panose="020B0604020202020204" pitchFamily="34" charset="0"/>
                <a:ea typeface="ＭＳ 明朝" panose="02020609040205080304" pitchFamily="17" charset="-128"/>
                <a:cs typeface="Arial" panose="020B0604020202020204" pitchFamily="34" charset="0"/>
              </a:rPr>
              <a:t>Disaggregation of the Steel Sector in MRIO: Global Supply Chain Differences between BF–BOF and EAF Routes</a:t>
            </a:r>
            <a:endParaRPr lang="ja-JP" altLang="ja-JP" sz="3200" kern="100" dirty="0">
              <a:solidFill>
                <a:schemeClr val="bg1"/>
              </a:solidFill>
              <a:effectLst/>
              <a:latin typeface="Arial" panose="020B0604020202020204" pitchFamily="34" charset="0"/>
              <a:ea typeface="游明朝" panose="02020400000000000000" pitchFamily="18" charset="-128"/>
              <a:cs typeface="Arial" panose="020B0604020202020204" pitchFamily="34" charset="0"/>
            </a:endParaRPr>
          </a:p>
        </p:txBody>
      </p:sp>
      <p:sp>
        <p:nvSpPr>
          <p:cNvPr id="6" name="字幕 2">
            <a:extLst>
              <a:ext uri="{FF2B5EF4-FFF2-40B4-BE49-F238E27FC236}">
                <a16:creationId xmlns:a16="http://schemas.microsoft.com/office/drawing/2014/main" id="{BE13F0EA-E29B-51AC-19FB-1E6D0CA24F30}"/>
              </a:ext>
            </a:extLst>
          </p:cNvPr>
          <p:cNvSpPr txBox="1">
            <a:spLocks/>
          </p:cNvSpPr>
          <p:nvPr/>
        </p:nvSpPr>
        <p:spPr>
          <a:xfrm>
            <a:off x="693597" y="5309758"/>
            <a:ext cx="10804804" cy="14295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a:buFont typeface="Arial" panose="020B0604020202020204" pitchFamily="34" charset="0"/>
              <a:buNone/>
            </a:pPr>
            <a:r>
              <a:rPr lang="en-US" altLang="ja-JP" u="sng" dirty="0">
                <a:solidFill>
                  <a:schemeClr val="bg1"/>
                </a:solidFill>
                <a:latin typeface="Arial" panose="020B0604020202020204" pitchFamily="34" charset="0"/>
                <a:cs typeface="Arial" panose="020B0604020202020204" pitchFamily="34" charset="0"/>
              </a:rPr>
              <a:t>Seiya </a:t>
            </a:r>
            <a:r>
              <a:rPr lang="en-US" altLang="ja-JP" u="sng" dirty="0" err="1">
                <a:solidFill>
                  <a:schemeClr val="bg1"/>
                </a:solidFill>
                <a:latin typeface="Arial" panose="020B0604020202020204" pitchFamily="34" charset="0"/>
                <a:cs typeface="Arial" panose="020B0604020202020204" pitchFamily="34" charset="0"/>
              </a:rPr>
              <a:t>Imada</a:t>
            </a:r>
            <a:r>
              <a:rPr lang="en-US" altLang="ja-JP" u="sng" baseline="30000" dirty="0" err="1">
                <a:solidFill>
                  <a:schemeClr val="bg1"/>
                </a:solidFill>
                <a:latin typeface="Arial" panose="020B0604020202020204" pitchFamily="34" charset="0"/>
                <a:cs typeface="Arial" panose="020B0604020202020204" pitchFamily="34" charset="0"/>
              </a:rPr>
              <a:t>a</a:t>
            </a:r>
            <a:r>
              <a:rPr lang="en-US" altLang="ja-JP" dirty="0">
                <a:solidFill>
                  <a:schemeClr val="bg1"/>
                </a:solidFill>
                <a:latin typeface="Arial" panose="020B0604020202020204" pitchFamily="34" charset="0"/>
                <a:cs typeface="Arial" panose="020B0604020202020204" pitchFamily="34" charset="0"/>
              </a:rPr>
              <a:t>*,</a:t>
            </a:r>
            <a:r>
              <a:rPr lang="ja-JP" altLang="en-US" dirty="0">
                <a:solidFill>
                  <a:schemeClr val="bg1"/>
                </a:solidFill>
                <a:latin typeface="Arial" panose="020B0604020202020204" pitchFamily="34" charset="0"/>
                <a:cs typeface="Arial" panose="020B0604020202020204" pitchFamily="34" charset="0"/>
              </a:rPr>
              <a:t> </a:t>
            </a:r>
            <a:r>
              <a:rPr lang="en-US" altLang="ja-JP" dirty="0">
                <a:solidFill>
                  <a:schemeClr val="bg1"/>
                </a:solidFill>
                <a:latin typeface="Arial" panose="020B0604020202020204" pitchFamily="34" charset="0"/>
                <a:cs typeface="Arial" panose="020B0604020202020204" pitchFamily="34" charset="0"/>
              </a:rPr>
              <a:t>Shigemi </a:t>
            </a:r>
            <a:r>
              <a:rPr lang="en-US" altLang="ja-JP" dirty="0" err="1">
                <a:solidFill>
                  <a:schemeClr val="bg1"/>
                </a:solidFill>
                <a:latin typeface="Arial" panose="020B0604020202020204" pitchFamily="34" charset="0"/>
                <a:cs typeface="Arial" panose="020B0604020202020204" pitchFamily="34" charset="0"/>
              </a:rPr>
              <a:t>Kagawa</a:t>
            </a:r>
            <a:r>
              <a:rPr lang="en-US" altLang="ja-JP" baseline="30000" dirty="0" err="1">
                <a:solidFill>
                  <a:schemeClr val="bg1"/>
                </a:solidFill>
                <a:latin typeface="Arial" panose="020B0604020202020204" pitchFamily="34" charset="0"/>
                <a:cs typeface="Arial" panose="020B0604020202020204" pitchFamily="34" charset="0"/>
              </a:rPr>
              <a:t>b</a:t>
            </a:r>
            <a:endParaRPr lang="en-US" altLang="ja-JP" baseline="30000" dirty="0">
              <a:solidFill>
                <a:schemeClr val="bg1"/>
              </a:solidFill>
              <a:latin typeface="Arial" panose="020B0604020202020204" pitchFamily="34" charset="0"/>
              <a:cs typeface="Arial" panose="020B0604020202020204" pitchFamily="34" charset="0"/>
            </a:endParaRPr>
          </a:p>
          <a:p>
            <a:pPr algn="ctr">
              <a:buFont typeface="Arial" panose="020B0604020202020204" pitchFamily="34" charset="0"/>
              <a:buNone/>
            </a:pPr>
            <a:r>
              <a:rPr lang="en-US" altLang="ja-JP" sz="2000" dirty="0">
                <a:solidFill>
                  <a:schemeClr val="bg1"/>
                </a:solidFill>
                <a:latin typeface="Arial" panose="020B0604020202020204" pitchFamily="34" charset="0"/>
                <a:cs typeface="Arial" panose="020B0604020202020204" pitchFamily="34" charset="0"/>
              </a:rPr>
              <a:t>a: Platform of Inter/Transdisciplinary Energy Research, Kyushu University, Fukuoka, Japan</a:t>
            </a:r>
          </a:p>
          <a:p>
            <a:pPr algn="ctr">
              <a:buFont typeface="Arial" panose="020B0604020202020204" pitchFamily="34" charset="0"/>
              <a:buNone/>
            </a:pPr>
            <a:r>
              <a:rPr lang="en-US" altLang="ja-JP" sz="2000" dirty="0">
                <a:solidFill>
                  <a:schemeClr val="bg1"/>
                </a:solidFill>
                <a:latin typeface="Arial" panose="020B0604020202020204" pitchFamily="34" charset="0"/>
                <a:cs typeface="Arial" panose="020B0604020202020204" pitchFamily="34" charset="0"/>
              </a:rPr>
              <a:t>b: Faculty of Economics, Kyushu University, Fukuoka, Japan</a:t>
            </a:r>
            <a:endParaRPr lang="ja-JP" alt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8787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48082E-A850-02CD-8295-AF540573294D}"/>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F36CE30-F45A-F20B-246A-F83AB7EB6283}"/>
              </a:ext>
            </a:extLst>
          </p:cNvPr>
          <p:cNvSpPr txBox="1"/>
          <p:nvPr/>
        </p:nvSpPr>
        <p:spPr>
          <a:xfrm>
            <a:off x="-1" y="-13717"/>
            <a:ext cx="9801510" cy="584775"/>
          </a:xfrm>
          <a:prstGeom prst="rect">
            <a:avLst/>
          </a:prstGeom>
          <a:noFill/>
        </p:spPr>
        <p:txBody>
          <a:bodyPr wrap="square" rtlCol="0">
            <a:spAutoFit/>
          </a:bodyPr>
          <a:lstStyle/>
          <a:p>
            <a:pPr algn="just"/>
            <a:r>
              <a:rPr lang="en-US" altLang="ja-JP" sz="3200" dirty="0">
                <a:solidFill>
                  <a:schemeClr val="bg1"/>
                </a:solidFill>
                <a:latin typeface="Arial" panose="020B0604020202020204" pitchFamily="34" charset="0"/>
                <a:ea typeface="ＭＳ ゴシック" panose="020B0609070205080204" pitchFamily="49" charset="-128"/>
                <a:cs typeface="Arial" panose="020B0604020202020204" pitchFamily="34" charset="0"/>
              </a:rPr>
              <a:t>2. Methodology</a:t>
            </a:r>
            <a:endParaRPr kumimoji="1" lang="ja-JP" altLang="en-US" sz="3200" dirty="0">
              <a:solidFill>
                <a:schemeClr val="bg1"/>
              </a:solidFill>
              <a:latin typeface="Arial" panose="020B0604020202020204" pitchFamily="34" charset="0"/>
              <a:ea typeface="ＭＳ ゴシック" panose="020B0609070205080204" pitchFamily="49" charset="-128"/>
              <a:cs typeface="Arial" panose="020B0604020202020204" pitchFamily="34" charset="0"/>
            </a:endParaRPr>
          </a:p>
        </p:txBody>
      </p:sp>
      <p:pic>
        <p:nvPicPr>
          <p:cNvPr id="110" name="図 109" descr="グラフ が含まれている画像&#10;&#10;AI 生成コンテンツは誤りを含む可能性があります。">
            <a:extLst>
              <a:ext uri="{FF2B5EF4-FFF2-40B4-BE49-F238E27FC236}">
                <a16:creationId xmlns:a16="http://schemas.microsoft.com/office/drawing/2014/main" id="{69D65F05-02E8-0995-0D31-BA9F26C5AB49}"/>
              </a:ext>
            </a:extLst>
          </p:cNvPr>
          <p:cNvPicPr>
            <a:picLocks noChangeAspect="1"/>
          </p:cNvPicPr>
          <p:nvPr/>
        </p:nvPicPr>
        <p:blipFill>
          <a:blip r:embed="rId3">
            <a:extLst>
              <a:ext uri="{28A0092B-C50C-407E-A947-70E740481C1C}">
                <a14:useLocalDpi xmlns:a14="http://schemas.microsoft.com/office/drawing/2010/main" val="0"/>
              </a:ext>
            </a:extLst>
          </a:blip>
          <a:srcRect l="39581" r="16429"/>
          <a:stretch>
            <a:fillRect/>
          </a:stretch>
        </p:blipFill>
        <p:spPr>
          <a:xfrm>
            <a:off x="4623" y="1721076"/>
            <a:ext cx="4707160" cy="4946139"/>
          </a:xfrm>
          <a:prstGeom prst="rect">
            <a:avLst/>
          </a:prstGeom>
        </p:spPr>
      </p:pic>
      <p:sp>
        <p:nvSpPr>
          <p:cNvPr id="125" name="テキスト ボックス 124">
            <a:extLst>
              <a:ext uri="{FF2B5EF4-FFF2-40B4-BE49-F238E27FC236}">
                <a16:creationId xmlns:a16="http://schemas.microsoft.com/office/drawing/2014/main" id="{348337BD-09D8-525A-2C9A-E9975D7EBEF8}"/>
              </a:ext>
            </a:extLst>
          </p:cNvPr>
          <p:cNvSpPr txBox="1"/>
          <p:nvPr/>
        </p:nvSpPr>
        <p:spPr>
          <a:xfrm>
            <a:off x="855439" y="1173289"/>
            <a:ext cx="3005528" cy="461665"/>
          </a:xfrm>
          <a:prstGeom prst="rect">
            <a:avLst/>
          </a:prstGeom>
          <a:noFill/>
        </p:spPr>
        <p:txBody>
          <a:bodyPr wrap="square">
            <a:spAutoFit/>
          </a:bodyPr>
          <a:lstStyle/>
          <a:p>
            <a:pPr algn="just"/>
            <a:r>
              <a:rPr lang="en-US" altLang="ja-JP" sz="2400" dirty="0">
                <a:latin typeface="Arial" panose="020B0604020202020204" pitchFamily="34" charset="0"/>
                <a:cs typeface="Arial" panose="020B0604020202020204" pitchFamily="34" charset="0"/>
              </a:rPr>
              <a:t>After disaggregation</a:t>
            </a:r>
            <a:endParaRPr lang="ja-JP" altLang="en-US" sz="2400" dirty="0">
              <a:latin typeface="Arial" panose="020B0604020202020204" pitchFamily="34" charset="0"/>
              <a:cs typeface="Arial" panose="020B0604020202020204" pitchFamily="34" charset="0"/>
            </a:endParaRPr>
          </a:p>
        </p:txBody>
      </p:sp>
      <p:sp>
        <p:nvSpPr>
          <p:cNvPr id="8" name="テキスト ボックス 7">
            <a:extLst>
              <a:ext uri="{FF2B5EF4-FFF2-40B4-BE49-F238E27FC236}">
                <a16:creationId xmlns:a16="http://schemas.microsoft.com/office/drawing/2014/main" id="{254E0979-4322-C783-84A3-EFC77859369E}"/>
              </a:ext>
            </a:extLst>
          </p:cNvPr>
          <p:cNvSpPr txBox="1"/>
          <p:nvPr/>
        </p:nvSpPr>
        <p:spPr>
          <a:xfrm>
            <a:off x="4696424" y="1125552"/>
            <a:ext cx="7404021" cy="2246769"/>
          </a:xfrm>
          <a:prstGeom prst="rect">
            <a:avLst/>
          </a:prstGeom>
          <a:noFill/>
        </p:spPr>
        <p:txBody>
          <a:bodyPr wrap="square">
            <a:spAutoFit/>
          </a:bodyPr>
          <a:lstStyle/>
          <a:p>
            <a:pPr marL="400050" indent="-400050" algn="just">
              <a:spcAft>
                <a:spcPts val="1200"/>
              </a:spcAft>
              <a:buFont typeface="+mj-lt"/>
              <a:buAutoNum type="romanUcPeriod"/>
            </a:pPr>
            <a:r>
              <a:rPr lang="en-US" altLang="ja-JP" sz="2400" dirty="0">
                <a:latin typeface="Arial" panose="020B0604020202020204" pitchFamily="34" charset="0"/>
                <a:cs typeface="Arial" panose="020B0604020202020204" pitchFamily="34" charset="0"/>
              </a:rPr>
              <a:t>Japanese input-output table </a:t>
            </a:r>
          </a:p>
          <a:p>
            <a:pPr marL="400050" indent="-400050" algn="just">
              <a:spcAft>
                <a:spcPts val="1200"/>
              </a:spcAft>
              <a:buFont typeface="+mj-lt"/>
              <a:buAutoNum type="romanUcPeriod"/>
            </a:pPr>
            <a:r>
              <a:rPr lang="en-US" altLang="ja-JP" sz="2400" dirty="0">
                <a:latin typeface="Arial" panose="020B0604020202020204" pitchFamily="34" charset="0"/>
                <a:cs typeface="Arial" panose="020B0604020202020204" pitchFamily="34" charset="0"/>
              </a:rPr>
              <a:t>Country-level BF/EAF production ratios published by the World Steel Association</a:t>
            </a:r>
          </a:p>
          <a:p>
            <a:pPr marL="400050" indent="-400050" algn="just">
              <a:spcAft>
                <a:spcPts val="1200"/>
              </a:spcAft>
              <a:buFont typeface="+mj-lt"/>
              <a:buAutoNum type="romanUcPeriod"/>
            </a:pPr>
            <a:r>
              <a:rPr lang="en-US" altLang="ja-JP" sz="2400" dirty="0">
                <a:latin typeface="Arial" panose="020B0604020202020204" pitchFamily="34" charset="0"/>
                <a:cs typeface="Arial" panose="020B0604020202020204" pitchFamily="34" charset="0"/>
              </a:rPr>
              <a:t>Country-level intermediate input cost data for BF-BOF and EAF routes provided by TransitionZero.</a:t>
            </a:r>
            <a:endParaRPr lang="ja-JP" altLang="en-US" sz="2400" dirty="0">
              <a:latin typeface="Arial" panose="020B0604020202020204" pitchFamily="34" charset="0"/>
              <a:cs typeface="Arial" panose="020B0604020202020204" pitchFamily="34" charset="0"/>
            </a:endParaRPr>
          </a:p>
        </p:txBody>
      </p:sp>
      <p:cxnSp>
        <p:nvCxnSpPr>
          <p:cNvPr id="9" name="直線コネクタ 8">
            <a:extLst>
              <a:ext uri="{FF2B5EF4-FFF2-40B4-BE49-F238E27FC236}">
                <a16:creationId xmlns:a16="http://schemas.microsoft.com/office/drawing/2014/main" id="{B63AB516-46FD-DB26-6498-3AF668D4062C}"/>
              </a:ext>
            </a:extLst>
          </p:cNvPr>
          <p:cNvCxnSpPr>
            <a:cxnSpLocks/>
          </p:cNvCxnSpPr>
          <p:nvPr/>
        </p:nvCxnSpPr>
        <p:spPr>
          <a:xfrm>
            <a:off x="0" y="849273"/>
            <a:ext cx="12232758" cy="0"/>
          </a:xfrm>
          <a:prstGeom prst="line">
            <a:avLst/>
          </a:prstGeom>
          <a:ln>
            <a:solidFill>
              <a:srgbClr val="4B4B4B"/>
            </a:solidFill>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FCE7984B-34A3-CBDF-2041-E5D1DC392FCF}"/>
              </a:ext>
            </a:extLst>
          </p:cNvPr>
          <p:cNvSpPr txBox="1"/>
          <p:nvPr/>
        </p:nvSpPr>
        <p:spPr>
          <a:xfrm>
            <a:off x="4092622" y="618441"/>
            <a:ext cx="4006755" cy="461665"/>
          </a:xfrm>
          <a:prstGeom prst="rect">
            <a:avLst/>
          </a:prstGeom>
          <a:solidFill>
            <a:schemeClr val="bg1"/>
          </a:solidFill>
        </p:spPr>
        <p:txBody>
          <a:bodyPr wrap="square">
            <a:spAutoFit/>
          </a:bodyPr>
          <a:lstStyle/>
          <a:p>
            <a:pPr algn="just"/>
            <a:r>
              <a:rPr lang="en-US" altLang="ja-JP" sz="2400" dirty="0">
                <a:latin typeface="Arial" panose="020B0604020202020204" pitchFamily="34" charset="0"/>
                <a:cs typeface="Arial" panose="020B0604020202020204" pitchFamily="34" charset="0"/>
              </a:rPr>
              <a:t>Overview of disaggregation</a:t>
            </a:r>
            <a:endParaRPr lang="ja-JP" altLang="en-US" sz="2400" dirty="0">
              <a:latin typeface="Arial" panose="020B0604020202020204" pitchFamily="34" charset="0"/>
              <a:cs typeface="Arial" panose="020B0604020202020204" pitchFamily="34" charset="0"/>
            </a:endParaRPr>
          </a:p>
        </p:txBody>
      </p:sp>
      <p:sp>
        <p:nvSpPr>
          <p:cNvPr id="11" name="テキスト ボックス 10">
            <a:extLst>
              <a:ext uri="{FF2B5EF4-FFF2-40B4-BE49-F238E27FC236}">
                <a16:creationId xmlns:a16="http://schemas.microsoft.com/office/drawing/2014/main" id="{BD1FAF53-4887-FE9F-3BD6-61557C9E704F}"/>
              </a:ext>
            </a:extLst>
          </p:cNvPr>
          <p:cNvSpPr txBox="1"/>
          <p:nvPr/>
        </p:nvSpPr>
        <p:spPr>
          <a:xfrm>
            <a:off x="4711783" y="3584930"/>
            <a:ext cx="7227990" cy="1200329"/>
          </a:xfrm>
          <a:prstGeom prst="rect">
            <a:avLst/>
          </a:prstGeom>
          <a:noFill/>
        </p:spPr>
        <p:txBody>
          <a:bodyPr wrap="square">
            <a:spAutoFit/>
          </a:bodyPr>
          <a:lstStyle/>
          <a:p>
            <a:pPr algn="just"/>
            <a:r>
              <a:rPr lang="en-US" altLang="ja-JP" sz="2400" dirty="0">
                <a:latin typeface="Arial" panose="020B0604020202020204" pitchFamily="34" charset="0"/>
                <a:cs typeface="Arial" panose="020B0604020202020204" pitchFamily="34" charset="0"/>
              </a:rPr>
              <a:t>When detailed country-level data were not available, we used the first dataset, which provides highly detailed sectoral classifications, as technical data.</a:t>
            </a:r>
          </a:p>
        </p:txBody>
      </p:sp>
      <p:sp>
        <p:nvSpPr>
          <p:cNvPr id="12" name="テキスト ボックス 11">
            <a:extLst>
              <a:ext uri="{FF2B5EF4-FFF2-40B4-BE49-F238E27FC236}">
                <a16:creationId xmlns:a16="http://schemas.microsoft.com/office/drawing/2014/main" id="{0B31D2EF-FCC9-44F6-95A0-1CE3B6D09EE8}"/>
              </a:ext>
            </a:extLst>
          </p:cNvPr>
          <p:cNvSpPr txBox="1"/>
          <p:nvPr/>
        </p:nvSpPr>
        <p:spPr>
          <a:xfrm>
            <a:off x="4711783" y="4997868"/>
            <a:ext cx="7227991" cy="1569660"/>
          </a:xfrm>
          <a:prstGeom prst="rect">
            <a:avLst/>
          </a:prstGeom>
          <a:noFill/>
        </p:spPr>
        <p:txBody>
          <a:bodyPr wrap="square">
            <a:spAutoFit/>
          </a:bodyPr>
          <a:lstStyle/>
          <a:p>
            <a:pPr algn="just"/>
            <a:r>
              <a:rPr lang="en-US" altLang="ja-JP" sz="2400" dirty="0">
                <a:latin typeface="Arial" panose="020B0604020202020204" pitchFamily="34" charset="0"/>
                <a:cs typeface="Arial" panose="020B0604020202020204" pitchFamily="34" charset="0"/>
              </a:rPr>
              <a:t>For the intermediate input structures of the BF-BOF and EAF routes, we adjusted for country-specific differences by incorporating the second and third datasets.</a:t>
            </a:r>
          </a:p>
        </p:txBody>
      </p:sp>
      <p:sp>
        <p:nvSpPr>
          <p:cNvPr id="4" name="テキスト ボックス 3">
            <a:extLst>
              <a:ext uri="{FF2B5EF4-FFF2-40B4-BE49-F238E27FC236}">
                <a16:creationId xmlns:a16="http://schemas.microsoft.com/office/drawing/2014/main" id="{0223F90E-AA5C-7F81-AADD-A5587CB08ECC}"/>
              </a:ext>
            </a:extLst>
          </p:cNvPr>
          <p:cNvSpPr txBox="1"/>
          <p:nvPr/>
        </p:nvSpPr>
        <p:spPr>
          <a:xfrm>
            <a:off x="11715403" y="48983"/>
            <a:ext cx="385042" cy="523220"/>
          </a:xfrm>
          <a:prstGeom prst="rect">
            <a:avLst/>
          </a:prstGeom>
          <a:noFill/>
        </p:spPr>
        <p:txBody>
          <a:bodyPr wrap="square" rtlCol="0">
            <a:spAutoFit/>
          </a:bodyPr>
          <a:lstStyle/>
          <a:p>
            <a:r>
              <a:rPr kumimoji="1" lang="en-US" altLang="ja-JP" sz="2800" dirty="0">
                <a:solidFill>
                  <a:schemeClr val="bg1"/>
                </a:solidFill>
                <a:latin typeface="Arial" panose="020B0604020202020204" pitchFamily="34" charset="0"/>
                <a:cs typeface="Arial" panose="020B0604020202020204" pitchFamily="34" charset="0"/>
              </a:rPr>
              <a:t>9</a:t>
            </a:r>
            <a:endParaRPr kumimoji="1" lang="ja-JP" altLang="en-US"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2456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E0E601-7E9C-4542-22CD-BA5A170FB614}"/>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481694D-8A99-E5F1-0DA1-15B1FD788E9F}"/>
              </a:ext>
            </a:extLst>
          </p:cNvPr>
          <p:cNvSpPr txBox="1"/>
          <p:nvPr/>
        </p:nvSpPr>
        <p:spPr>
          <a:xfrm>
            <a:off x="11606583" y="48983"/>
            <a:ext cx="585417" cy="523220"/>
          </a:xfrm>
          <a:prstGeom prst="rect">
            <a:avLst/>
          </a:prstGeom>
          <a:noFill/>
        </p:spPr>
        <p:txBody>
          <a:bodyPr wrap="none" rtlCol="0">
            <a:spAutoFit/>
          </a:bodyPr>
          <a:lstStyle/>
          <a:p>
            <a:r>
              <a:rPr kumimoji="1" lang="en-US" altLang="ja-JP" sz="2800" dirty="0">
                <a:solidFill>
                  <a:schemeClr val="bg1"/>
                </a:solidFill>
                <a:latin typeface="Arial" panose="020B0604020202020204" pitchFamily="34" charset="0"/>
                <a:cs typeface="Arial" panose="020B0604020202020204" pitchFamily="34" charset="0"/>
              </a:rPr>
              <a:t>10</a:t>
            </a:r>
            <a:endParaRPr kumimoji="1" lang="ja-JP" altLang="en-US" sz="2800" dirty="0">
              <a:solidFill>
                <a:schemeClr val="bg1"/>
              </a:solidFill>
              <a:latin typeface="Arial" panose="020B0604020202020204" pitchFamily="34" charset="0"/>
              <a:cs typeface="Arial" panose="020B0604020202020204" pitchFamily="34" charset="0"/>
            </a:endParaRPr>
          </a:p>
        </p:txBody>
      </p:sp>
      <p:sp>
        <p:nvSpPr>
          <p:cNvPr id="3" name="テキスト ボックス 2">
            <a:extLst>
              <a:ext uri="{FF2B5EF4-FFF2-40B4-BE49-F238E27FC236}">
                <a16:creationId xmlns:a16="http://schemas.microsoft.com/office/drawing/2014/main" id="{8B013FB6-CC5D-27C1-EB81-3B52DAAA0205}"/>
              </a:ext>
            </a:extLst>
          </p:cNvPr>
          <p:cNvSpPr txBox="1"/>
          <p:nvPr/>
        </p:nvSpPr>
        <p:spPr>
          <a:xfrm>
            <a:off x="-1" y="-13717"/>
            <a:ext cx="9801510" cy="584775"/>
          </a:xfrm>
          <a:prstGeom prst="rect">
            <a:avLst/>
          </a:prstGeom>
          <a:noFill/>
        </p:spPr>
        <p:txBody>
          <a:bodyPr wrap="square" rtlCol="0">
            <a:spAutoFit/>
          </a:bodyPr>
          <a:lstStyle/>
          <a:p>
            <a:pPr algn="just"/>
            <a:r>
              <a:rPr lang="en-US" altLang="ja-JP" sz="3200" dirty="0">
                <a:solidFill>
                  <a:schemeClr val="bg1"/>
                </a:solidFill>
                <a:latin typeface="Arial" panose="020B0604020202020204" pitchFamily="34" charset="0"/>
                <a:ea typeface="ＭＳ ゴシック" panose="020B0609070205080204" pitchFamily="49" charset="-128"/>
                <a:cs typeface="Arial" panose="020B0604020202020204" pitchFamily="34" charset="0"/>
              </a:rPr>
              <a:t>2. Methodology</a:t>
            </a:r>
            <a:endParaRPr kumimoji="1" lang="ja-JP" altLang="en-US" sz="3200" dirty="0">
              <a:solidFill>
                <a:schemeClr val="bg1"/>
              </a:solidFill>
              <a:latin typeface="Arial" panose="020B0604020202020204" pitchFamily="34" charset="0"/>
              <a:ea typeface="ＭＳ ゴシック" panose="020B0609070205080204" pitchFamily="49" charset="-128"/>
              <a:cs typeface="Arial" panose="020B0604020202020204" pitchFamily="34" charset="0"/>
            </a:endParaRPr>
          </a:p>
        </p:txBody>
      </p:sp>
      <p:pic>
        <p:nvPicPr>
          <p:cNvPr id="4" name="図 3">
            <a:extLst>
              <a:ext uri="{FF2B5EF4-FFF2-40B4-BE49-F238E27FC236}">
                <a16:creationId xmlns:a16="http://schemas.microsoft.com/office/drawing/2014/main" id="{F26FC781-C371-43D2-954F-1548AC4D9247}"/>
              </a:ext>
            </a:extLst>
          </p:cNvPr>
          <p:cNvPicPr>
            <a:picLocks noChangeAspect="1"/>
          </p:cNvPicPr>
          <p:nvPr/>
        </p:nvPicPr>
        <p:blipFill>
          <a:blip r:embed="rId3" cstate="print">
            <a:extLst>
              <a:ext uri="{28A0092B-C50C-407E-A947-70E740481C1C}">
                <a14:useLocalDpi xmlns:a14="http://schemas.microsoft.com/office/drawing/2010/main" val="0"/>
              </a:ext>
            </a:extLst>
          </a:blip>
          <a:srcRect r="34223"/>
          <a:stretch>
            <a:fillRect/>
          </a:stretch>
        </p:blipFill>
        <p:spPr>
          <a:xfrm>
            <a:off x="91625" y="1397095"/>
            <a:ext cx="4334455" cy="4663462"/>
          </a:xfrm>
          <a:prstGeom prst="rect">
            <a:avLst/>
          </a:prstGeom>
        </p:spPr>
      </p:pic>
      <p:cxnSp>
        <p:nvCxnSpPr>
          <p:cNvPr id="7" name="直線コネクタ 6">
            <a:extLst>
              <a:ext uri="{FF2B5EF4-FFF2-40B4-BE49-F238E27FC236}">
                <a16:creationId xmlns:a16="http://schemas.microsoft.com/office/drawing/2014/main" id="{2025C2FF-C05B-996D-0408-DB83011EE78A}"/>
              </a:ext>
            </a:extLst>
          </p:cNvPr>
          <p:cNvCxnSpPr>
            <a:cxnSpLocks/>
          </p:cNvCxnSpPr>
          <p:nvPr/>
        </p:nvCxnSpPr>
        <p:spPr>
          <a:xfrm>
            <a:off x="0" y="849273"/>
            <a:ext cx="12232758" cy="0"/>
          </a:xfrm>
          <a:prstGeom prst="line">
            <a:avLst/>
          </a:prstGeom>
          <a:ln>
            <a:solidFill>
              <a:srgbClr val="4B4B4B"/>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FCE0D09F-D2DD-834D-B860-9B423A7AA52D}"/>
              </a:ext>
            </a:extLst>
          </p:cNvPr>
          <p:cNvSpPr txBox="1"/>
          <p:nvPr/>
        </p:nvSpPr>
        <p:spPr>
          <a:xfrm>
            <a:off x="4092622" y="618441"/>
            <a:ext cx="4006755" cy="461665"/>
          </a:xfrm>
          <a:prstGeom prst="rect">
            <a:avLst/>
          </a:prstGeom>
          <a:solidFill>
            <a:schemeClr val="bg1"/>
          </a:solidFill>
        </p:spPr>
        <p:txBody>
          <a:bodyPr wrap="square">
            <a:spAutoFit/>
          </a:bodyPr>
          <a:lstStyle/>
          <a:p>
            <a:pPr algn="just"/>
            <a:r>
              <a:rPr lang="en-US" altLang="ja-JP" sz="2400" dirty="0">
                <a:latin typeface="Arial" panose="020B0604020202020204" pitchFamily="34" charset="0"/>
                <a:cs typeface="Arial" panose="020B0604020202020204" pitchFamily="34" charset="0"/>
              </a:rPr>
              <a:t>Overview of disaggregation</a:t>
            </a:r>
            <a:endParaRPr lang="ja-JP" altLang="en-US" sz="24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60EF3FB5-8678-5595-EC40-B81354F241D2}"/>
                  </a:ext>
                </a:extLst>
              </p:cNvPr>
              <p:cNvSpPr txBox="1"/>
              <p:nvPr/>
            </p:nvSpPr>
            <p:spPr>
              <a:xfrm>
                <a:off x="112889" y="6060557"/>
                <a:ext cx="3222485" cy="386773"/>
              </a:xfrm>
              <a:prstGeom prst="rect">
                <a:avLst/>
              </a:prstGeom>
              <a:noFill/>
            </p:spPr>
            <p:txBody>
              <a:bodyPr wrap="none" lIns="0" tIns="0" rIns="0" bIns="0" rtlCol="0">
                <a:spAutoFit/>
              </a:bodyPr>
              <a:lstStyle/>
              <a:p>
                <a14:m>
                  <m:oMath xmlns:m="http://schemas.openxmlformats.org/officeDocument/2006/math">
                    <m:sSubSup>
                      <m:sSubSupPr>
                        <m:ctrlPr>
                          <a:rPr lang="en-US" altLang="ja-JP" sz="2400" i="1" smtClean="0">
                            <a:latin typeface="Cambria Math" panose="02040503050406030204" pitchFamily="18" charset="0"/>
                          </a:rPr>
                        </m:ctrlPr>
                      </m:sSubSupPr>
                      <m:e>
                        <m:r>
                          <a:rPr lang="en-US" altLang="ja-JP" sz="2400" b="1" i="0" smtClean="0">
                            <a:latin typeface="Cambria Math" panose="02040503050406030204" pitchFamily="18" charset="0"/>
                          </a:rPr>
                          <m:t>𝐟</m:t>
                        </m:r>
                      </m:e>
                      <m:sub>
                        <m:r>
                          <a:rPr lang="en-US" altLang="ja-JP" sz="2400" b="0" i="1" smtClean="0">
                            <a:latin typeface="Cambria Math" panose="02040503050406030204" pitchFamily="18" charset="0"/>
                          </a:rPr>
                          <m:t>𝑖</m:t>
                        </m:r>
                      </m:sub>
                      <m:sup>
                        <m:r>
                          <a:rPr lang="en-US" altLang="ja-JP" sz="2400" i="1">
                            <a:latin typeface="Cambria Math" panose="02040503050406030204" pitchFamily="18" charset="0"/>
                          </a:rPr>
                          <m:t>𝑡</m:t>
                        </m:r>
                      </m:sup>
                    </m:sSubSup>
                  </m:oMath>
                </a14:m>
                <a:r>
                  <a:rPr kumimoji="1" lang="en-US" altLang="ja-JP" sz="2400" dirty="0">
                    <a:latin typeface="Arial" panose="020B0604020202020204" pitchFamily="34" charset="0"/>
                    <a:ea typeface="ＭＳ Ｐゴシック" panose="020B0600070205080204" pitchFamily="50" charset="-128"/>
                    <a:cs typeface="Arial" panose="020B0604020202020204" pitchFamily="34" charset="0"/>
                  </a:rPr>
                  <a:t>: final demand vector </a:t>
                </a:r>
                <a:endParaRPr kumimoji="1" lang="ja-JP" altLang="en-US" sz="2400" dirty="0">
                  <a:latin typeface="Arial" panose="020B0604020202020204" pitchFamily="34" charset="0"/>
                  <a:ea typeface="ＭＳ Ｐゴシック" panose="020B0600070205080204" pitchFamily="50" charset="-128"/>
                  <a:cs typeface="Arial" panose="020B0604020202020204" pitchFamily="34" charset="0"/>
                </a:endParaRPr>
              </a:p>
            </p:txBody>
          </p:sp>
        </mc:Choice>
        <mc:Fallback xmlns="">
          <p:sp>
            <p:nvSpPr>
              <p:cNvPr id="14" name="テキスト ボックス 13">
                <a:extLst>
                  <a:ext uri="{FF2B5EF4-FFF2-40B4-BE49-F238E27FC236}">
                    <a16:creationId xmlns:a16="http://schemas.microsoft.com/office/drawing/2014/main" id="{60EF3FB5-8678-5595-EC40-B81354F241D2}"/>
                  </a:ext>
                </a:extLst>
              </p:cNvPr>
              <p:cNvSpPr txBox="1">
                <a:spLocks noRot="1" noChangeAspect="1" noMove="1" noResize="1" noEditPoints="1" noAdjustHandles="1" noChangeArrowheads="1" noChangeShapeType="1" noTextEdit="1"/>
              </p:cNvSpPr>
              <p:nvPr/>
            </p:nvSpPr>
            <p:spPr>
              <a:xfrm>
                <a:off x="112889" y="6060557"/>
                <a:ext cx="3222485" cy="386773"/>
              </a:xfrm>
              <a:prstGeom prst="rect">
                <a:avLst/>
              </a:prstGeom>
              <a:blipFill>
                <a:blip r:embed="rId4"/>
                <a:stretch>
                  <a:fillRect l="-3409" t="-20313" r="-4167" b="-45313"/>
                </a:stretch>
              </a:blipFill>
            </p:spPr>
            <p:txBody>
              <a:bodyPr/>
              <a:lstStyle/>
              <a:p>
                <a:r>
                  <a:rPr lang="ja-JP" altLang="en-US">
                    <a:noFill/>
                  </a:rPr>
                  <a:t> </a:t>
                </a:r>
              </a:p>
            </p:txBody>
          </p:sp>
        </mc:Fallback>
      </mc:AlternateContent>
      <p:sp>
        <p:nvSpPr>
          <p:cNvPr id="16" name="テキスト ボックス 15">
            <a:extLst>
              <a:ext uri="{FF2B5EF4-FFF2-40B4-BE49-F238E27FC236}">
                <a16:creationId xmlns:a16="http://schemas.microsoft.com/office/drawing/2014/main" id="{987E1506-8E6E-0370-10EC-3AB1BD187CDB}"/>
              </a:ext>
            </a:extLst>
          </p:cNvPr>
          <p:cNvSpPr txBox="1"/>
          <p:nvPr/>
        </p:nvSpPr>
        <p:spPr>
          <a:xfrm>
            <a:off x="4603567" y="1397095"/>
            <a:ext cx="6981130" cy="1384995"/>
          </a:xfrm>
          <a:prstGeom prst="rect">
            <a:avLst/>
          </a:prstGeom>
          <a:noFill/>
        </p:spPr>
        <p:txBody>
          <a:bodyPr wrap="square">
            <a:spAutoFit/>
          </a:bodyPr>
          <a:lstStyle/>
          <a:p>
            <a:pPr algn="just">
              <a:buNone/>
            </a:pPr>
            <a:r>
              <a:rPr lang="en-US" altLang="ja-JP" sz="2800" dirty="0">
                <a:latin typeface="Arial" panose="020B0604020202020204" pitchFamily="34" charset="0"/>
                <a:cs typeface="Arial" panose="020B0604020202020204" pitchFamily="34" charset="0"/>
              </a:rPr>
              <a:t>To disaggregate the final demand vector, we multiply the final demand row vector of the basic iron sector by the sectoral shares.</a:t>
            </a:r>
          </a:p>
        </p:txBody>
      </p:sp>
      <mc:AlternateContent xmlns:mc="http://schemas.openxmlformats.org/markup-compatibility/2006">
        <mc:Choice xmlns:a14="http://schemas.microsoft.com/office/drawing/2010/main" Requires="a14">
          <p:sp>
            <p:nvSpPr>
              <p:cNvPr id="17" name="テキスト ボックス 16">
                <a:extLst>
                  <a:ext uri="{FF2B5EF4-FFF2-40B4-BE49-F238E27FC236}">
                    <a16:creationId xmlns:a16="http://schemas.microsoft.com/office/drawing/2014/main" id="{EA291537-90DC-6CE0-7FDE-FC8C2485569B}"/>
                  </a:ext>
                </a:extLst>
              </p:cNvPr>
              <p:cNvSpPr txBox="1"/>
              <p:nvPr/>
            </p:nvSpPr>
            <p:spPr>
              <a:xfrm>
                <a:off x="4603567" y="3190094"/>
                <a:ext cx="7475544" cy="1384995"/>
              </a:xfrm>
              <a:prstGeom prst="rect">
                <a:avLst/>
              </a:prstGeom>
              <a:noFill/>
            </p:spPr>
            <p:txBody>
              <a:bodyPr wrap="square">
                <a:spAutoFit/>
              </a:bodyPr>
              <a:lstStyle/>
              <a:p>
                <a:pPr algn="just">
                  <a:buNone/>
                </a:pPr>
                <a:r>
                  <a:rPr lang="en-US" altLang="ja-JP" sz="2800" dirty="0">
                    <a:latin typeface="Arial" panose="020B0604020202020204" pitchFamily="34" charset="0"/>
                    <a:cs typeface="Arial" panose="020B0604020202020204" pitchFamily="34" charset="0"/>
                  </a:rPr>
                  <a:t>These shares represent the proportions of the four disaggregated sectors in the exports of the basic iron sector in the target country </a:t>
                </a:r>
                <a14:m>
                  <m:oMath xmlns:m="http://schemas.openxmlformats.org/officeDocument/2006/math">
                    <m:r>
                      <a:rPr lang="en-US" altLang="ja-JP" sz="2800" b="0" i="1" smtClean="0">
                        <a:latin typeface="Cambria Math" panose="02040503050406030204" pitchFamily="18" charset="0"/>
                        <a:cs typeface="Arial" panose="020B0604020202020204" pitchFamily="34" charset="0"/>
                      </a:rPr>
                      <m:t>𝑡</m:t>
                    </m:r>
                  </m:oMath>
                </a14:m>
                <a:r>
                  <a:rPr lang="en-US" altLang="ja-JP" sz="2800" dirty="0">
                    <a:latin typeface="Arial" panose="020B0604020202020204" pitchFamily="34" charset="0"/>
                    <a:cs typeface="Arial" panose="020B0604020202020204" pitchFamily="34" charset="0"/>
                  </a:rPr>
                  <a:t>. </a:t>
                </a:r>
              </a:p>
            </p:txBody>
          </p:sp>
        </mc:Choice>
        <mc:Fallback>
          <p:sp>
            <p:nvSpPr>
              <p:cNvPr id="17" name="テキスト ボックス 16">
                <a:extLst>
                  <a:ext uri="{FF2B5EF4-FFF2-40B4-BE49-F238E27FC236}">
                    <a16:creationId xmlns:a16="http://schemas.microsoft.com/office/drawing/2014/main" id="{EA291537-90DC-6CE0-7FDE-FC8C2485569B}"/>
                  </a:ext>
                </a:extLst>
              </p:cNvPr>
              <p:cNvSpPr txBox="1">
                <a:spLocks noRot="1" noChangeAspect="1" noMove="1" noResize="1" noEditPoints="1" noAdjustHandles="1" noChangeArrowheads="1" noChangeShapeType="1" noTextEdit="1"/>
              </p:cNvSpPr>
              <p:nvPr/>
            </p:nvSpPr>
            <p:spPr>
              <a:xfrm>
                <a:off x="4603567" y="3190094"/>
                <a:ext cx="7475544" cy="1384995"/>
              </a:xfrm>
              <a:prstGeom prst="rect">
                <a:avLst/>
              </a:prstGeom>
              <a:blipFill>
                <a:blip r:embed="rId5"/>
                <a:stretch>
                  <a:fillRect l="-1631" t="-4386" r="-1713" b="-10965"/>
                </a:stretch>
              </a:blipFill>
            </p:spPr>
            <p:txBody>
              <a:bodyPr/>
              <a:lstStyle/>
              <a:p>
                <a:r>
                  <a:rPr lang="ja-JP" altLang="en-US">
                    <a:noFill/>
                  </a:rPr>
                  <a:t> </a:t>
                </a:r>
              </a:p>
            </p:txBody>
          </p:sp>
        </mc:Fallback>
      </mc:AlternateContent>
      <p:sp>
        <p:nvSpPr>
          <p:cNvPr id="25" name="テキスト ボックス 24">
            <a:extLst>
              <a:ext uri="{FF2B5EF4-FFF2-40B4-BE49-F238E27FC236}">
                <a16:creationId xmlns:a16="http://schemas.microsoft.com/office/drawing/2014/main" id="{ACCEF9F7-8EC4-11D1-C6D2-B9F65EBB35CE}"/>
              </a:ext>
            </a:extLst>
          </p:cNvPr>
          <p:cNvSpPr txBox="1"/>
          <p:nvPr/>
        </p:nvSpPr>
        <p:spPr>
          <a:xfrm>
            <a:off x="4603568" y="4983093"/>
            <a:ext cx="6342140" cy="954107"/>
          </a:xfrm>
          <a:prstGeom prst="rect">
            <a:avLst/>
          </a:prstGeom>
          <a:noFill/>
        </p:spPr>
        <p:txBody>
          <a:bodyPr wrap="square">
            <a:spAutoFit/>
          </a:bodyPr>
          <a:lstStyle/>
          <a:p>
            <a:pPr algn="just"/>
            <a:r>
              <a:rPr kumimoji="1" lang="en-US" altLang="ja-JP" sz="28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We used export value data from Trend Economy to estimate these share.</a:t>
            </a:r>
            <a:endParaRPr lang="ja-JP" altLang="en-US" dirty="0"/>
          </a:p>
        </p:txBody>
      </p:sp>
    </p:spTree>
    <p:extLst>
      <p:ext uri="{BB962C8B-B14F-4D97-AF65-F5344CB8AC3E}">
        <p14:creationId xmlns:p14="http://schemas.microsoft.com/office/powerpoint/2010/main" val="1890144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CA6FE4-61F9-C988-824A-C4EB0351540B}"/>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4184B78-30F1-0425-B5F9-5B03234E77E0}"/>
              </a:ext>
            </a:extLst>
          </p:cNvPr>
          <p:cNvSpPr txBox="1"/>
          <p:nvPr/>
        </p:nvSpPr>
        <p:spPr>
          <a:xfrm>
            <a:off x="11606583" y="48983"/>
            <a:ext cx="558743" cy="523220"/>
          </a:xfrm>
          <a:prstGeom prst="rect">
            <a:avLst/>
          </a:prstGeom>
          <a:noFill/>
        </p:spPr>
        <p:txBody>
          <a:bodyPr wrap="none" rtlCol="0">
            <a:spAutoFit/>
          </a:bodyPr>
          <a:lstStyle/>
          <a:p>
            <a:r>
              <a:rPr kumimoji="1" lang="en-US" altLang="ja-JP" sz="2800" dirty="0">
                <a:solidFill>
                  <a:schemeClr val="bg1"/>
                </a:solidFill>
                <a:latin typeface="Arial" panose="020B0604020202020204" pitchFamily="34" charset="0"/>
                <a:cs typeface="Arial" panose="020B0604020202020204" pitchFamily="34" charset="0"/>
              </a:rPr>
              <a:t>11</a:t>
            </a:r>
            <a:endParaRPr kumimoji="1" lang="ja-JP" altLang="en-US" sz="2800" dirty="0">
              <a:solidFill>
                <a:schemeClr val="bg1"/>
              </a:solidFill>
              <a:latin typeface="Arial" panose="020B0604020202020204" pitchFamily="34" charset="0"/>
              <a:cs typeface="Arial" panose="020B0604020202020204" pitchFamily="34" charset="0"/>
            </a:endParaRPr>
          </a:p>
        </p:txBody>
      </p:sp>
      <p:sp>
        <p:nvSpPr>
          <p:cNvPr id="3" name="テキスト ボックス 2">
            <a:extLst>
              <a:ext uri="{FF2B5EF4-FFF2-40B4-BE49-F238E27FC236}">
                <a16:creationId xmlns:a16="http://schemas.microsoft.com/office/drawing/2014/main" id="{66378ABB-A7E7-B967-F640-24446AEBA3CD}"/>
              </a:ext>
            </a:extLst>
          </p:cNvPr>
          <p:cNvSpPr txBox="1"/>
          <p:nvPr/>
        </p:nvSpPr>
        <p:spPr>
          <a:xfrm>
            <a:off x="-1" y="-13717"/>
            <a:ext cx="9801510" cy="584775"/>
          </a:xfrm>
          <a:prstGeom prst="rect">
            <a:avLst/>
          </a:prstGeom>
          <a:noFill/>
        </p:spPr>
        <p:txBody>
          <a:bodyPr wrap="square" rtlCol="0">
            <a:spAutoFit/>
          </a:bodyPr>
          <a:lstStyle/>
          <a:p>
            <a:pPr algn="just"/>
            <a:r>
              <a:rPr lang="en-US" altLang="ja-JP" sz="3200" dirty="0">
                <a:solidFill>
                  <a:schemeClr val="bg1"/>
                </a:solidFill>
                <a:latin typeface="Arial" panose="020B0604020202020204" pitchFamily="34" charset="0"/>
                <a:ea typeface="ＭＳ ゴシック" panose="020B0609070205080204" pitchFamily="49" charset="-128"/>
                <a:cs typeface="Arial" panose="020B0604020202020204" pitchFamily="34" charset="0"/>
              </a:rPr>
              <a:t>3. Data</a:t>
            </a:r>
            <a:endParaRPr kumimoji="1" lang="ja-JP" altLang="en-US" sz="3200" dirty="0">
              <a:solidFill>
                <a:schemeClr val="bg1"/>
              </a:solidFill>
              <a:latin typeface="Arial" panose="020B0604020202020204" pitchFamily="34" charset="0"/>
              <a:ea typeface="ＭＳ ゴシック" panose="020B0609070205080204" pitchFamily="49" charset="-128"/>
              <a:cs typeface="Arial" panose="020B0604020202020204" pitchFamily="34" charset="0"/>
            </a:endParaRPr>
          </a:p>
        </p:txBody>
      </p:sp>
      <p:sp>
        <p:nvSpPr>
          <p:cNvPr id="5" name="テキスト ボックス 4">
            <a:extLst>
              <a:ext uri="{FF2B5EF4-FFF2-40B4-BE49-F238E27FC236}">
                <a16:creationId xmlns:a16="http://schemas.microsoft.com/office/drawing/2014/main" id="{509D9E75-009C-DD53-E532-534D6D8EA02B}"/>
              </a:ext>
            </a:extLst>
          </p:cNvPr>
          <p:cNvSpPr txBox="1"/>
          <p:nvPr/>
        </p:nvSpPr>
        <p:spPr>
          <a:xfrm>
            <a:off x="140184" y="854421"/>
            <a:ext cx="11911631" cy="5755422"/>
          </a:xfrm>
          <a:prstGeom prst="rect">
            <a:avLst/>
          </a:prstGeom>
          <a:noFill/>
        </p:spPr>
        <p:txBody>
          <a:bodyPr wrap="square">
            <a:spAutoFit/>
          </a:bodyPr>
          <a:lstStyle/>
          <a:p>
            <a:pPr marL="400050" indent="-400050" algn="just">
              <a:spcAft>
                <a:spcPts val="1200"/>
              </a:spcAft>
              <a:buFont typeface="+mj-lt"/>
              <a:buAutoNum type="romanLcPeriod"/>
            </a:pPr>
            <a:r>
              <a:rPr lang="en-US" altLang="ja-JP" sz="2800" dirty="0">
                <a:latin typeface="Arial" panose="020B0604020202020204" pitchFamily="34" charset="0"/>
                <a:cs typeface="Arial" panose="020B0604020202020204" pitchFamily="34" charset="0"/>
              </a:rPr>
              <a:t>GLORIA MRIO in 2021 (Lenzen et al., 2017; Lenzen et al., 2021)</a:t>
            </a:r>
          </a:p>
          <a:p>
            <a:pPr marL="400050" indent="-400050" algn="just">
              <a:spcAft>
                <a:spcPts val="1200"/>
              </a:spcAft>
              <a:buFont typeface="+mj-lt"/>
              <a:buAutoNum type="romanLcPeriod"/>
            </a:pPr>
            <a:r>
              <a:rPr lang="en-US" altLang="ja-JP" sz="2800" dirty="0">
                <a:latin typeface="Arial" panose="020B0604020202020204" pitchFamily="34" charset="0"/>
                <a:cs typeface="Arial" panose="020B0604020202020204" pitchFamily="34" charset="0"/>
              </a:rPr>
              <a:t>Japanese input-output table in 2015 (Ministry of Internal Affairs and Communications, 2019)</a:t>
            </a:r>
          </a:p>
          <a:p>
            <a:pPr marL="400050" indent="-400050" algn="just">
              <a:spcAft>
                <a:spcPts val="1200"/>
              </a:spcAft>
              <a:buFont typeface="+mj-lt"/>
              <a:buAutoNum type="romanLcPeriod"/>
            </a:pPr>
            <a:r>
              <a:rPr lang="en-US" altLang="ja-JP" sz="2800" dirty="0">
                <a:latin typeface="Arial" panose="020B0604020202020204" pitchFamily="34" charset="0"/>
                <a:cs typeface="Arial" panose="020B0604020202020204" pitchFamily="34" charset="0"/>
              </a:rPr>
              <a:t>GSCT provided by TransitionZero (TransitionZero, 2022)</a:t>
            </a:r>
          </a:p>
          <a:p>
            <a:pPr marL="400050" indent="-400050" algn="just">
              <a:spcAft>
                <a:spcPts val="1200"/>
              </a:spcAft>
              <a:buFont typeface="+mj-lt"/>
              <a:buAutoNum type="romanLcPeriod"/>
            </a:pPr>
            <a:r>
              <a:rPr lang="en-US" altLang="ja-JP" sz="2800" dirty="0">
                <a:latin typeface="Arial" panose="020B0604020202020204" pitchFamily="34" charset="0"/>
                <a:cs typeface="Arial" panose="020B0604020202020204" pitchFamily="34" charset="0"/>
              </a:rPr>
              <a:t>World Steel in Figures 2024 (World Steel Association, 2024)</a:t>
            </a:r>
          </a:p>
          <a:p>
            <a:pPr marL="400050" indent="-400050" algn="just">
              <a:spcAft>
                <a:spcPts val="1200"/>
              </a:spcAft>
              <a:buFont typeface="+mj-lt"/>
              <a:buAutoNum type="romanLcPeriod"/>
            </a:pPr>
            <a:r>
              <a:rPr lang="en-US" altLang="ja-JP" sz="2800" dirty="0">
                <a:latin typeface="Arial" panose="020B0604020202020204" pitchFamily="34" charset="0"/>
                <a:cs typeface="Arial" panose="020B0604020202020204" pitchFamily="34" charset="0"/>
              </a:rPr>
              <a:t>Export values of crude steel and steel products in 2021 for China, India, Japan, South Korea, Russia, and the United States (Trend Economy, 2024)</a:t>
            </a:r>
          </a:p>
          <a:p>
            <a:pPr marL="400050" indent="-400050" algn="just">
              <a:spcAft>
                <a:spcPts val="1200"/>
              </a:spcAft>
              <a:buFont typeface="+mj-lt"/>
              <a:buAutoNum type="romanLcPeriod"/>
            </a:pPr>
            <a:r>
              <a:rPr lang="en-US" altLang="ja-JP" sz="2800" dirty="0">
                <a:latin typeface="Arial" panose="020B0604020202020204" pitchFamily="34" charset="0"/>
                <a:cs typeface="Arial" panose="020B0604020202020204" pitchFamily="34" charset="0"/>
              </a:rPr>
              <a:t>2006 IPCC Guidelines for National Greenhouse Gas Inventories (IPCC, 2006)</a:t>
            </a:r>
          </a:p>
          <a:p>
            <a:pPr marL="400050" indent="-400050" algn="just">
              <a:spcAft>
                <a:spcPts val="1200"/>
              </a:spcAft>
              <a:buFont typeface="+mj-lt"/>
              <a:buAutoNum type="romanLcPeriod"/>
            </a:pPr>
            <a:r>
              <a:rPr lang="en-US" altLang="ja-JP" sz="2800" dirty="0">
                <a:latin typeface="Arial" panose="020B0604020202020204" pitchFamily="34" charset="0"/>
                <a:cs typeface="Arial" panose="020B0604020202020204" pitchFamily="34" charset="0"/>
              </a:rPr>
              <a:t>U.S. Energy Information Administration (2024)</a:t>
            </a:r>
            <a:endParaRPr lang="ja-JP" alt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397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BCFCA4-91D9-5D43-7D77-7206071B2F12}"/>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70974A4-ECD9-012A-7463-A3BAA9290A78}"/>
              </a:ext>
            </a:extLst>
          </p:cNvPr>
          <p:cNvSpPr txBox="1"/>
          <p:nvPr/>
        </p:nvSpPr>
        <p:spPr>
          <a:xfrm>
            <a:off x="11606583" y="48983"/>
            <a:ext cx="585417" cy="523220"/>
          </a:xfrm>
          <a:prstGeom prst="rect">
            <a:avLst/>
          </a:prstGeom>
          <a:noFill/>
        </p:spPr>
        <p:txBody>
          <a:bodyPr wrap="none" rtlCol="0">
            <a:spAutoFit/>
          </a:bodyPr>
          <a:lstStyle/>
          <a:p>
            <a:r>
              <a:rPr kumimoji="1" lang="en-US" altLang="ja-JP" sz="2800" dirty="0">
                <a:solidFill>
                  <a:schemeClr val="bg1"/>
                </a:solidFill>
                <a:latin typeface="Arial" panose="020B0604020202020204" pitchFamily="34" charset="0"/>
                <a:cs typeface="Arial" panose="020B0604020202020204" pitchFamily="34" charset="0"/>
              </a:rPr>
              <a:t>12</a:t>
            </a:r>
            <a:endParaRPr kumimoji="1" lang="ja-JP" altLang="en-US" sz="2800" dirty="0">
              <a:solidFill>
                <a:schemeClr val="bg1"/>
              </a:solidFill>
              <a:latin typeface="Arial" panose="020B0604020202020204" pitchFamily="34" charset="0"/>
              <a:cs typeface="Arial" panose="020B0604020202020204" pitchFamily="34" charset="0"/>
            </a:endParaRPr>
          </a:p>
        </p:txBody>
      </p:sp>
      <p:sp>
        <p:nvSpPr>
          <p:cNvPr id="3" name="テキスト ボックス 2">
            <a:extLst>
              <a:ext uri="{FF2B5EF4-FFF2-40B4-BE49-F238E27FC236}">
                <a16:creationId xmlns:a16="http://schemas.microsoft.com/office/drawing/2014/main" id="{63A05412-123D-A2A3-F9B5-5F4E858C132A}"/>
              </a:ext>
            </a:extLst>
          </p:cNvPr>
          <p:cNvSpPr txBox="1"/>
          <p:nvPr/>
        </p:nvSpPr>
        <p:spPr>
          <a:xfrm>
            <a:off x="-1" y="-13717"/>
            <a:ext cx="11606584" cy="584775"/>
          </a:xfrm>
          <a:prstGeom prst="rect">
            <a:avLst/>
          </a:prstGeom>
          <a:noFill/>
        </p:spPr>
        <p:txBody>
          <a:bodyPr wrap="square" rtlCol="0">
            <a:spAutoFit/>
          </a:bodyPr>
          <a:lstStyle/>
          <a:p>
            <a:pPr algn="just"/>
            <a:r>
              <a:rPr lang="en-US" altLang="ja-JP" sz="3200" dirty="0">
                <a:solidFill>
                  <a:schemeClr val="bg1"/>
                </a:solidFill>
                <a:latin typeface="Arial" panose="020B0604020202020204" pitchFamily="34" charset="0"/>
                <a:ea typeface="ＭＳ ゴシック" panose="020B0609070205080204" pitchFamily="49" charset="-128"/>
                <a:cs typeface="Arial" panose="020B0604020202020204" pitchFamily="34" charset="0"/>
              </a:rPr>
              <a:t>4. Results</a:t>
            </a:r>
            <a:endParaRPr kumimoji="1" lang="ja-JP" altLang="en-US" sz="3200" dirty="0">
              <a:solidFill>
                <a:schemeClr val="bg1"/>
              </a:solidFill>
              <a:latin typeface="Arial" panose="020B0604020202020204" pitchFamily="34" charset="0"/>
              <a:ea typeface="ＭＳ ゴシック" panose="020B0609070205080204" pitchFamily="49" charset="-128"/>
              <a:cs typeface="Arial" panose="020B0604020202020204" pitchFamily="34" charset="0"/>
            </a:endParaRPr>
          </a:p>
        </p:txBody>
      </p:sp>
      <p:sp>
        <p:nvSpPr>
          <p:cNvPr id="50" name="テキスト ボックス 49">
            <a:extLst>
              <a:ext uri="{FF2B5EF4-FFF2-40B4-BE49-F238E27FC236}">
                <a16:creationId xmlns:a16="http://schemas.microsoft.com/office/drawing/2014/main" id="{8277D219-DBD0-4440-4291-D1A513E6ECD5}"/>
              </a:ext>
            </a:extLst>
          </p:cNvPr>
          <p:cNvSpPr txBox="1"/>
          <p:nvPr/>
        </p:nvSpPr>
        <p:spPr>
          <a:xfrm>
            <a:off x="78966" y="5339856"/>
            <a:ext cx="12034068" cy="1384995"/>
          </a:xfrm>
          <a:prstGeom prst="rect">
            <a:avLst/>
          </a:prstGeom>
          <a:noFill/>
        </p:spPr>
        <p:txBody>
          <a:bodyPr wrap="square">
            <a:spAutoFit/>
          </a:bodyPr>
          <a:lstStyle/>
          <a:p>
            <a:pPr marL="457200" indent="-457200" algn="just">
              <a:buFont typeface="Wingdings" panose="05000000000000000000" pitchFamily="2" charset="2"/>
              <a:buChar char="ü"/>
            </a:pPr>
            <a:r>
              <a:rPr lang="en-US" altLang="ja-JP" sz="2800" dirty="0">
                <a:latin typeface="Arial" panose="020B0604020202020204" pitchFamily="34" charset="0"/>
                <a:cs typeface="Arial" panose="020B0604020202020204" pitchFamily="34" charset="0"/>
              </a:rPr>
              <a:t>Iron ore is the primary raw material used in pig iron production, whereas the converter process uses pig iron as its main input because it is designed to remove impurities from pig iron and produce steel.</a:t>
            </a:r>
          </a:p>
        </p:txBody>
      </p:sp>
      <p:cxnSp>
        <p:nvCxnSpPr>
          <p:cNvPr id="100" name="直線コネクタ 99">
            <a:extLst>
              <a:ext uri="{FF2B5EF4-FFF2-40B4-BE49-F238E27FC236}">
                <a16:creationId xmlns:a16="http://schemas.microsoft.com/office/drawing/2014/main" id="{B868174E-2B75-1CF8-B959-72C272F57283}"/>
              </a:ext>
            </a:extLst>
          </p:cNvPr>
          <p:cNvCxnSpPr>
            <a:cxnSpLocks/>
          </p:cNvCxnSpPr>
          <p:nvPr/>
        </p:nvCxnSpPr>
        <p:spPr>
          <a:xfrm>
            <a:off x="0" y="817377"/>
            <a:ext cx="12232758" cy="0"/>
          </a:xfrm>
          <a:prstGeom prst="line">
            <a:avLst/>
          </a:prstGeom>
          <a:ln>
            <a:solidFill>
              <a:srgbClr val="4B4B4B"/>
            </a:solidFill>
          </a:ln>
        </p:spPr>
        <p:style>
          <a:lnRef idx="1">
            <a:schemeClr val="accent1"/>
          </a:lnRef>
          <a:fillRef idx="0">
            <a:schemeClr val="accent1"/>
          </a:fillRef>
          <a:effectRef idx="0">
            <a:schemeClr val="accent1"/>
          </a:effectRef>
          <a:fontRef idx="minor">
            <a:schemeClr val="tx1"/>
          </a:fontRef>
        </p:style>
      </p:cxnSp>
      <p:sp>
        <p:nvSpPr>
          <p:cNvPr id="44" name="テキスト ボックス 43">
            <a:extLst>
              <a:ext uri="{FF2B5EF4-FFF2-40B4-BE49-F238E27FC236}">
                <a16:creationId xmlns:a16="http://schemas.microsoft.com/office/drawing/2014/main" id="{C70CE8C9-59E7-A3EE-6CFD-DD7E3F89BEAD}"/>
              </a:ext>
            </a:extLst>
          </p:cNvPr>
          <p:cNvSpPr txBox="1"/>
          <p:nvPr/>
        </p:nvSpPr>
        <p:spPr>
          <a:xfrm>
            <a:off x="1247137" y="586545"/>
            <a:ext cx="9738483" cy="461665"/>
          </a:xfrm>
          <a:prstGeom prst="rect">
            <a:avLst/>
          </a:prstGeom>
          <a:solidFill>
            <a:schemeClr val="bg1"/>
          </a:solidFill>
        </p:spPr>
        <p:txBody>
          <a:bodyPr wrap="square">
            <a:spAutoFit/>
          </a:bodyPr>
          <a:lstStyle/>
          <a:p>
            <a:pPr algn="just"/>
            <a:r>
              <a:rPr lang="en-US" altLang="ja-JP" sz="2400" dirty="0">
                <a:latin typeface="Arial" panose="020B0604020202020204" pitchFamily="34" charset="0"/>
                <a:cs typeface="Arial" panose="020B0604020202020204" pitchFamily="34" charset="0"/>
              </a:rPr>
              <a:t>Comparison of</a:t>
            </a:r>
            <a:r>
              <a:rPr lang="ja-JP" altLang="en-US" sz="2400" dirty="0">
                <a:latin typeface="Arial" panose="020B0604020202020204" pitchFamily="34" charset="0"/>
                <a:cs typeface="Arial" panose="020B0604020202020204" pitchFamily="34" charset="0"/>
              </a:rPr>
              <a:t> </a:t>
            </a:r>
            <a:r>
              <a:rPr lang="en-US" altLang="ja-JP" sz="2400" dirty="0">
                <a:latin typeface="Arial" panose="020B0604020202020204" pitchFamily="34" charset="0"/>
                <a:cs typeface="Arial" panose="020B0604020202020204" pitchFamily="34" charset="0"/>
              </a:rPr>
              <a:t>the</a:t>
            </a:r>
            <a:r>
              <a:rPr lang="ja-JP" altLang="en-US" sz="2400" dirty="0">
                <a:latin typeface="Arial" panose="020B0604020202020204" pitchFamily="34" charset="0"/>
                <a:cs typeface="Arial" panose="020B0604020202020204" pitchFamily="34" charset="0"/>
              </a:rPr>
              <a:t> </a:t>
            </a:r>
            <a:r>
              <a:rPr lang="en-US" altLang="ja-JP" sz="2400" dirty="0">
                <a:latin typeface="Arial" panose="020B0604020202020204" pitchFamily="34" charset="0"/>
                <a:cs typeface="Arial" panose="020B0604020202020204" pitchFamily="34" charset="0"/>
              </a:rPr>
              <a:t>top</a:t>
            </a:r>
            <a:r>
              <a:rPr lang="ja-JP" altLang="en-US" sz="2400" dirty="0">
                <a:latin typeface="Arial" panose="020B0604020202020204" pitchFamily="34" charset="0"/>
                <a:cs typeface="Arial" panose="020B0604020202020204" pitchFamily="34" charset="0"/>
              </a:rPr>
              <a:t> </a:t>
            </a:r>
            <a:r>
              <a:rPr lang="en-US" altLang="ja-JP" sz="2400" dirty="0">
                <a:latin typeface="Arial" panose="020B0604020202020204" pitchFamily="34" charset="0"/>
                <a:cs typeface="Arial" panose="020B0604020202020204" pitchFamily="34" charset="0"/>
              </a:rPr>
              <a:t>three intermediate inputs in China’s steel sector  </a:t>
            </a:r>
            <a:endParaRPr lang="ja-JP" altLang="en-US" sz="2400" dirty="0">
              <a:latin typeface="Arial" panose="020B0604020202020204" pitchFamily="34" charset="0"/>
              <a:cs typeface="Arial" panose="020B0604020202020204" pitchFamily="34" charset="0"/>
            </a:endParaRPr>
          </a:p>
        </p:txBody>
      </p:sp>
      <p:sp>
        <p:nvSpPr>
          <p:cNvPr id="58" name="正方形/長方形 57">
            <a:extLst>
              <a:ext uri="{FF2B5EF4-FFF2-40B4-BE49-F238E27FC236}">
                <a16:creationId xmlns:a16="http://schemas.microsoft.com/office/drawing/2014/main" id="{43046ABB-7F76-981A-9532-60DBA2A4876A}"/>
              </a:ext>
            </a:extLst>
          </p:cNvPr>
          <p:cNvSpPr/>
          <p:nvPr/>
        </p:nvSpPr>
        <p:spPr>
          <a:xfrm>
            <a:off x="4210579" y="1035970"/>
            <a:ext cx="7748823" cy="3685646"/>
          </a:xfrm>
          <a:prstGeom prst="rect">
            <a:avLst/>
          </a:prstGeom>
          <a:solidFill>
            <a:schemeClr val="tx2">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正方形/長方形 58">
            <a:extLst>
              <a:ext uri="{FF2B5EF4-FFF2-40B4-BE49-F238E27FC236}">
                <a16:creationId xmlns:a16="http://schemas.microsoft.com/office/drawing/2014/main" id="{DE5C45CF-1645-EDEA-4DB5-E661B63F083E}"/>
              </a:ext>
            </a:extLst>
          </p:cNvPr>
          <p:cNvSpPr/>
          <p:nvPr/>
        </p:nvSpPr>
        <p:spPr>
          <a:xfrm>
            <a:off x="246129" y="1035970"/>
            <a:ext cx="3969376" cy="3685646"/>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60" name="グラフ 59">
            <a:extLst>
              <a:ext uri="{FF2B5EF4-FFF2-40B4-BE49-F238E27FC236}">
                <a16:creationId xmlns:a16="http://schemas.microsoft.com/office/drawing/2014/main" id="{2EF2A9D7-A082-921D-21D5-82C92453842F}"/>
              </a:ext>
            </a:extLst>
          </p:cNvPr>
          <p:cNvGraphicFramePr>
            <a:graphicFrameLocks noGrp="1"/>
          </p:cNvGraphicFramePr>
          <p:nvPr>
            <p:extLst>
              <p:ext uri="{D42A27DB-BD31-4B8C-83A1-F6EECF244321}">
                <p14:modId xmlns:p14="http://schemas.microsoft.com/office/powerpoint/2010/main" val="100896675"/>
              </p:ext>
            </p:extLst>
          </p:nvPr>
        </p:nvGraphicFramePr>
        <p:xfrm>
          <a:off x="-403465" y="1355029"/>
          <a:ext cx="5029301" cy="327997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1" name="グラフ 60">
            <a:extLst>
              <a:ext uri="{FF2B5EF4-FFF2-40B4-BE49-F238E27FC236}">
                <a16:creationId xmlns:a16="http://schemas.microsoft.com/office/drawing/2014/main" id="{B3333952-4A73-A7F5-4E9B-2AAD7E19BB70}"/>
              </a:ext>
            </a:extLst>
          </p:cNvPr>
          <p:cNvGraphicFramePr>
            <a:graphicFrameLocks noGrp="1"/>
          </p:cNvGraphicFramePr>
          <p:nvPr>
            <p:extLst>
              <p:ext uri="{D42A27DB-BD31-4B8C-83A1-F6EECF244321}">
                <p14:modId xmlns:p14="http://schemas.microsoft.com/office/powerpoint/2010/main" val="1290423865"/>
              </p:ext>
            </p:extLst>
          </p:nvPr>
        </p:nvGraphicFramePr>
        <p:xfrm>
          <a:off x="3606747" y="1355029"/>
          <a:ext cx="5029301" cy="3279979"/>
        </p:xfrm>
        <a:graphic>
          <a:graphicData uri="http://schemas.openxmlformats.org/drawingml/2006/chart">
            <c:chart xmlns:c="http://schemas.openxmlformats.org/drawingml/2006/chart" xmlns:r="http://schemas.openxmlformats.org/officeDocument/2006/relationships" r:id="rId4"/>
          </a:graphicData>
        </a:graphic>
      </p:graphicFrame>
      <p:sp>
        <p:nvSpPr>
          <p:cNvPr id="62" name="テキスト ボックス 61">
            <a:extLst>
              <a:ext uri="{FF2B5EF4-FFF2-40B4-BE49-F238E27FC236}">
                <a16:creationId xmlns:a16="http://schemas.microsoft.com/office/drawing/2014/main" id="{AD7EB83B-BB74-9749-E970-82245E77C969}"/>
              </a:ext>
            </a:extLst>
          </p:cNvPr>
          <p:cNvSpPr txBox="1"/>
          <p:nvPr/>
        </p:nvSpPr>
        <p:spPr>
          <a:xfrm>
            <a:off x="6622281" y="2816360"/>
            <a:ext cx="1196340" cy="400110"/>
          </a:xfrm>
          <a:prstGeom prst="rect">
            <a:avLst/>
          </a:prstGeom>
          <a:noFill/>
        </p:spPr>
        <p:txBody>
          <a:bodyPr wrap="square">
            <a:spAutoFit/>
          </a:bodyPr>
          <a:lstStyle/>
          <a:p>
            <a:pPr algn="ctr"/>
            <a:r>
              <a:rPr lang="en-US" altLang="ja-JP" sz="2000" dirty="0">
                <a:solidFill>
                  <a:schemeClr val="bg1"/>
                </a:solidFill>
                <a:latin typeface="Arial" panose="020B0604020202020204" pitchFamily="34" charset="0"/>
                <a:cs typeface="Arial" panose="020B0604020202020204" pitchFamily="34" charset="0"/>
              </a:rPr>
              <a:t>57 %</a:t>
            </a:r>
            <a:endParaRPr lang="ja-JP" altLang="en-US" sz="2000" dirty="0">
              <a:solidFill>
                <a:schemeClr val="bg1"/>
              </a:solidFill>
              <a:latin typeface="Arial" panose="020B0604020202020204" pitchFamily="34" charset="0"/>
              <a:cs typeface="Arial" panose="020B0604020202020204" pitchFamily="34" charset="0"/>
            </a:endParaRPr>
          </a:p>
        </p:txBody>
      </p:sp>
      <p:sp>
        <p:nvSpPr>
          <p:cNvPr id="63" name="テキスト ボックス 62">
            <a:extLst>
              <a:ext uri="{FF2B5EF4-FFF2-40B4-BE49-F238E27FC236}">
                <a16:creationId xmlns:a16="http://schemas.microsoft.com/office/drawing/2014/main" id="{6CEB730E-464D-56E1-CB8F-EA75BE88E568}"/>
              </a:ext>
            </a:extLst>
          </p:cNvPr>
          <p:cNvSpPr txBox="1"/>
          <p:nvPr/>
        </p:nvSpPr>
        <p:spPr>
          <a:xfrm>
            <a:off x="4659489" y="3314803"/>
            <a:ext cx="1196340" cy="400110"/>
          </a:xfrm>
          <a:prstGeom prst="rect">
            <a:avLst/>
          </a:prstGeom>
          <a:noFill/>
        </p:spPr>
        <p:txBody>
          <a:bodyPr wrap="square">
            <a:spAutoFit/>
          </a:bodyPr>
          <a:lstStyle/>
          <a:p>
            <a:pPr algn="ctr"/>
            <a:r>
              <a:rPr lang="en-US" altLang="ja-JP" sz="2000" dirty="0">
                <a:solidFill>
                  <a:schemeClr val="bg1"/>
                </a:solidFill>
                <a:latin typeface="Arial" panose="020B0604020202020204" pitchFamily="34" charset="0"/>
                <a:cs typeface="Arial" panose="020B0604020202020204" pitchFamily="34" charset="0"/>
              </a:rPr>
              <a:t>18 %</a:t>
            </a:r>
            <a:endParaRPr lang="ja-JP" altLang="en-US" sz="2000" dirty="0">
              <a:solidFill>
                <a:schemeClr val="bg1"/>
              </a:solidFill>
              <a:latin typeface="Arial" panose="020B0604020202020204" pitchFamily="34" charset="0"/>
              <a:cs typeface="Arial" panose="020B0604020202020204" pitchFamily="34" charset="0"/>
            </a:endParaRPr>
          </a:p>
        </p:txBody>
      </p:sp>
      <p:sp>
        <p:nvSpPr>
          <p:cNvPr id="64" name="テキスト ボックス 63">
            <a:extLst>
              <a:ext uri="{FF2B5EF4-FFF2-40B4-BE49-F238E27FC236}">
                <a16:creationId xmlns:a16="http://schemas.microsoft.com/office/drawing/2014/main" id="{630EBECF-A8C3-58DA-921C-3DED51812D15}"/>
              </a:ext>
            </a:extLst>
          </p:cNvPr>
          <p:cNvSpPr txBox="1"/>
          <p:nvPr/>
        </p:nvSpPr>
        <p:spPr>
          <a:xfrm>
            <a:off x="4480338" y="2625541"/>
            <a:ext cx="989388" cy="369332"/>
          </a:xfrm>
          <a:prstGeom prst="rect">
            <a:avLst/>
          </a:prstGeom>
          <a:noFill/>
        </p:spPr>
        <p:txBody>
          <a:bodyPr wrap="square">
            <a:spAutoFit/>
          </a:bodyPr>
          <a:lstStyle/>
          <a:p>
            <a:pPr algn="ctr"/>
            <a:r>
              <a:rPr lang="en-US" altLang="ja-JP" dirty="0">
                <a:solidFill>
                  <a:schemeClr val="bg1"/>
                </a:solidFill>
                <a:latin typeface="Arial" panose="020B0604020202020204" pitchFamily="34" charset="0"/>
                <a:cs typeface="Arial" panose="020B0604020202020204" pitchFamily="34" charset="0"/>
              </a:rPr>
              <a:t>4 %</a:t>
            </a:r>
            <a:endParaRPr lang="ja-JP" altLang="en-US" dirty="0">
              <a:solidFill>
                <a:schemeClr val="bg1"/>
              </a:solidFill>
              <a:latin typeface="Arial" panose="020B0604020202020204" pitchFamily="34" charset="0"/>
              <a:cs typeface="Arial" panose="020B0604020202020204" pitchFamily="34" charset="0"/>
            </a:endParaRPr>
          </a:p>
        </p:txBody>
      </p:sp>
      <p:sp>
        <p:nvSpPr>
          <p:cNvPr id="65" name="テキスト ボックス 64">
            <a:extLst>
              <a:ext uri="{FF2B5EF4-FFF2-40B4-BE49-F238E27FC236}">
                <a16:creationId xmlns:a16="http://schemas.microsoft.com/office/drawing/2014/main" id="{AA075468-2BAB-26F6-F55A-C0E79DA3FDF9}"/>
              </a:ext>
            </a:extLst>
          </p:cNvPr>
          <p:cNvSpPr txBox="1"/>
          <p:nvPr/>
        </p:nvSpPr>
        <p:spPr>
          <a:xfrm>
            <a:off x="2393450" y="2160102"/>
            <a:ext cx="1196340" cy="400110"/>
          </a:xfrm>
          <a:prstGeom prst="rect">
            <a:avLst/>
          </a:prstGeom>
          <a:noFill/>
        </p:spPr>
        <p:txBody>
          <a:bodyPr wrap="square">
            <a:spAutoFit/>
          </a:bodyPr>
          <a:lstStyle/>
          <a:p>
            <a:pPr algn="ctr"/>
            <a:r>
              <a:rPr lang="en-US" altLang="ja-JP" sz="2000" dirty="0">
                <a:solidFill>
                  <a:schemeClr val="bg1"/>
                </a:solidFill>
                <a:latin typeface="Arial" panose="020B0604020202020204" pitchFamily="34" charset="0"/>
                <a:cs typeface="Arial" panose="020B0604020202020204" pitchFamily="34" charset="0"/>
              </a:rPr>
              <a:t>27 %</a:t>
            </a:r>
            <a:endParaRPr lang="ja-JP" altLang="en-US" sz="2000" dirty="0">
              <a:solidFill>
                <a:schemeClr val="bg1"/>
              </a:solidFill>
              <a:latin typeface="Arial" panose="020B0604020202020204" pitchFamily="34" charset="0"/>
              <a:cs typeface="Arial" panose="020B0604020202020204" pitchFamily="34" charset="0"/>
            </a:endParaRPr>
          </a:p>
        </p:txBody>
      </p:sp>
      <p:sp>
        <p:nvSpPr>
          <p:cNvPr id="66" name="テキスト ボックス 65">
            <a:extLst>
              <a:ext uri="{FF2B5EF4-FFF2-40B4-BE49-F238E27FC236}">
                <a16:creationId xmlns:a16="http://schemas.microsoft.com/office/drawing/2014/main" id="{DB862021-175A-CC0C-636A-AA6B5AF29925}"/>
              </a:ext>
            </a:extLst>
          </p:cNvPr>
          <p:cNvSpPr txBox="1"/>
          <p:nvPr/>
        </p:nvSpPr>
        <p:spPr>
          <a:xfrm>
            <a:off x="2393450" y="3537940"/>
            <a:ext cx="1020341" cy="400110"/>
          </a:xfrm>
          <a:prstGeom prst="rect">
            <a:avLst/>
          </a:prstGeom>
          <a:noFill/>
        </p:spPr>
        <p:txBody>
          <a:bodyPr wrap="square">
            <a:spAutoFit/>
          </a:bodyPr>
          <a:lstStyle/>
          <a:p>
            <a:pPr algn="ctr"/>
            <a:r>
              <a:rPr lang="en-US" altLang="ja-JP" sz="2000" dirty="0">
                <a:solidFill>
                  <a:schemeClr val="bg1"/>
                </a:solidFill>
                <a:latin typeface="Arial" panose="020B0604020202020204" pitchFamily="34" charset="0"/>
                <a:cs typeface="Arial" panose="020B0604020202020204" pitchFamily="34" charset="0"/>
              </a:rPr>
              <a:t>24 %</a:t>
            </a:r>
            <a:endParaRPr lang="ja-JP" altLang="en-US" sz="2000" dirty="0">
              <a:solidFill>
                <a:schemeClr val="bg1"/>
              </a:solidFill>
              <a:latin typeface="Arial" panose="020B0604020202020204" pitchFamily="34" charset="0"/>
              <a:cs typeface="Arial" panose="020B0604020202020204" pitchFamily="34" charset="0"/>
            </a:endParaRPr>
          </a:p>
        </p:txBody>
      </p:sp>
      <p:sp>
        <p:nvSpPr>
          <p:cNvPr id="67" name="テキスト ボックス 66">
            <a:extLst>
              <a:ext uri="{FF2B5EF4-FFF2-40B4-BE49-F238E27FC236}">
                <a16:creationId xmlns:a16="http://schemas.microsoft.com/office/drawing/2014/main" id="{BA1FDDEA-FCF9-3C60-2F1F-0791647F21A3}"/>
              </a:ext>
            </a:extLst>
          </p:cNvPr>
          <p:cNvSpPr txBox="1"/>
          <p:nvPr/>
        </p:nvSpPr>
        <p:spPr>
          <a:xfrm>
            <a:off x="1128438" y="3827744"/>
            <a:ext cx="1052532" cy="400110"/>
          </a:xfrm>
          <a:prstGeom prst="rect">
            <a:avLst/>
          </a:prstGeom>
          <a:noFill/>
        </p:spPr>
        <p:txBody>
          <a:bodyPr wrap="square">
            <a:spAutoFit/>
          </a:bodyPr>
          <a:lstStyle/>
          <a:p>
            <a:pPr algn="ctr"/>
            <a:r>
              <a:rPr lang="en-US" altLang="ja-JP" sz="2000" dirty="0">
                <a:solidFill>
                  <a:schemeClr val="bg1"/>
                </a:solidFill>
                <a:latin typeface="Arial" panose="020B0604020202020204" pitchFamily="34" charset="0"/>
                <a:cs typeface="Arial" panose="020B0604020202020204" pitchFamily="34" charset="0"/>
              </a:rPr>
              <a:t>10 %</a:t>
            </a:r>
            <a:endParaRPr lang="ja-JP" altLang="en-US" sz="2000" dirty="0">
              <a:solidFill>
                <a:schemeClr val="bg1"/>
              </a:solidFill>
              <a:latin typeface="Arial" panose="020B0604020202020204" pitchFamily="34" charset="0"/>
              <a:cs typeface="Arial" panose="020B0604020202020204" pitchFamily="34" charset="0"/>
            </a:endParaRPr>
          </a:p>
        </p:txBody>
      </p:sp>
      <p:graphicFrame>
        <p:nvGraphicFramePr>
          <p:cNvPr id="68" name="グラフ 67">
            <a:extLst>
              <a:ext uri="{FF2B5EF4-FFF2-40B4-BE49-F238E27FC236}">
                <a16:creationId xmlns:a16="http://schemas.microsoft.com/office/drawing/2014/main" id="{89391387-F4A4-46D3-9848-7908C5829C29}"/>
              </a:ext>
            </a:extLst>
          </p:cNvPr>
          <p:cNvGraphicFramePr>
            <a:graphicFrameLocks noGrp="1"/>
          </p:cNvGraphicFramePr>
          <p:nvPr>
            <p:extLst>
              <p:ext uri="{D42A27DB-BD31-4B8C-83A1-F6EECF244321}">
                <p14:modId xmlns:p14="http://schemas.microsoft.com/office/powerpoint/2010/main" val="49938024"/>
              </p:ext>
            </p:extLst>
          </p:nvPr>
        </p:nvGraphicFramePr>
        <p:xfrm>
          <a:off x="7616959" y="1355029"/>
          <a:ext cx="5029301" cy="3279979"/>
        </p:xfrm>
        <a:graphic>
          <a:graphicData uri="http://schemas.openxmlformats.org/drawingml/2006/chart">
            <c:chart xmlns:c="http://schemas.openxmlformats.org/drawingml/2006/chart" xmlns:r="http://schemas.openxmlformats.org/officeDocument/2006/relationships" r:id="rId5"/>
          </a:graphicData>
        </a:graphic>
      </p:graphicFrame>
      <p:sp>
        <p:nvSpPr>
          <p:cNvPr id="69" name="テキスト ボックス 68">
            <a:extLst>
              <a:ext uri="{FF2B5EF4-FFF2-40B4-BE49-F238E27FC236}">
                <a16:creationId xmlns:a16="http://schemas.microsoft.com/office/drawing/2014/main" id="{2F3397E4-31CB-115B-C67E-5B0A58E5B269}"/>
              </a:ext>
            </a:extLst>
          </p:cNvPr>
          <p:cNvSpPr txBox="1"/>
          <p:nvPr/>
        </p:nvSpPr>
        <p:spPr>
          <a:xfrm>
            <a:off x="10633797" y="2792917"/>
            <a:ext cx="1196340" cy="400110"/>
          </a:xfrm>
          <a:prstGeom prst="rect">
            <a:avLst/>
          </a:prstGeom>
          <a:noFill/>
        </p:spPr>
        <p:txBody>
          <a:bodyPr wrap="square">
            <a:spAutoFit/>
          </a:bodyPr>
          <a:lstStyle/>
          <a:p>
            <a:pPr algn="ctr"/>
            <a:r>
              <a:rPr lang="en-US" altLang="ja-JP" sz="2000" dirty="0">
                <a:solidFill>
                  <a:schemeClr val="bg1"/>
                </a:solidFill>
                <a:latin typeface="Arial" panose="020B0604020202020204" pitchFamily="34" charset="0"/>
                <a:cs typeface="Arial" panose="020B0604020202020204" pitchFamily="34" charset="0"/>
              </a:rPr>
              <a:t>49 %</a:t>
            </a:r>
            <a:endParaRPr lang="ja-JP" altLang="en-US" sz="2000" dirty="0">
              <a:solidFill>
                <a:schemeClr val="bg1"/>
              </a:solidFill>
              <a:latin typeface="Arial" panose="020B0604020202020204" pitchFamily="34" charset="0"/>
              <a:cs typeface="Arial" panose="020B0604020202020204" pitchFamily="34" charset="0"/>
            </a:endParaRPr>
          </a:p>
        </p:txBody>
      </p:sp>
      <p:sp>
        <p:nvSpPr>
          <p:cNvPr id="70" name="テキスト ボックス 69">
            <a:extLst>
              <a:ext uri="{FF2B5EF4-FFF2-40B4-BE49-F238E27FC236}">
                <a16:creationId xmlns:a16="http://schemas.microsoft.com/office/drawing/2014/main" id="{82960ACF-EF7A-1146-C647-732B4C104CDA}"/>
              </a:ext>
            </a:extLst>
          </p:cNvPr>
          <p:cNvSpPr txBox="1"/>
          <p:nvPr/>
        </p:nvSpPr>
        <p:spPr>
          <a:xfrm>
            <a:off x="9593101" y="4072631"/>
            <a:ext cx="820953" cy="369332"/>
          </a:xfrm>
          <a:prstGeom prst="rect">
            <a:avLst/>
          </a:prstGeom>
          <a:noFill/>
        </p:spPr>
        <p:txBody>
          <a:bodyPr wrap="square">
            <a:spAutoFit/>
          </a:bodyPr>
          <a:lstStyle/>
          <a:p>
            <a:pPr algn="ctr"/>
            <a:r>
              <a:rPr lang="en-US" altLang="ja-JP" dirty="0">
                <a:solidFill>
                  <a:schemeClr val="bg1"/>
                </a:solidFill>
                <a:latin typeface="Arial" panose="020B0604020202020204" pitchFamily="34" charset="0"/>
                <a:cs typeface="Arial" panose="020B0604020202020204" pitchFamily="34" charset="0"/>
              </a:rPr>
              <a:t>6 %</a:t>
            </a:r>
            <a:endParaRPr lang="ja-JP" altLang="en-US" dirty="0">
              <a:solidFill>
                <a:schemeClr val="bg1"/>
              </a:solidFill>
              <a:latin typeface="Arial" panose="020B0604020202020204" pitchFamily="34" charset="0"/>
              <a:cs typeface="Arial" panose="020B0604020202020204" pitchFamily="34" charset="0"/>
            </a:endParaRPr>
          </a:p>
        </p:txBody>
      </p:sp>
      <p:sp>
        <p:nvSpPr>
          <p:cNvPr id="71" name="テキスト ボックス 70">
            <a:extLst>
              <a:ext uri="{FF2B5EF4-FFF2-40B4-BE49-F238E27FC236}">
                <a16:creationId xmlns:a16="http://schemas.microsoft.com/office/drawing/2014/main" id="{6C5ED1D9-2387-8FDC-C613-0B23B8F716F4}"/>
              </a:ext>
            </a:extLst>
          </p:cNvPr>
          <p:cNvSpPr txBox="1"/>
          <p:nvPr/>
        </p:nvSpPr>
        <p:spPr>
          <a:xfrm>
            <a:off x="9168141" y="3879586"/>
            <a:ext cx="801929" cy="369332"/>
          </a:xfrm>
          <a:prstGeom prst="rect">
            <a:avLst/>
          </a:prstGeom>
          <a:noFill/>
        </p:spPr>
        <p:txBody>
          <a:bodyPr wrap="square">
            <a:spAutoFit/>
          </a:bodyPr>
          <a:lstStyle/>
          <a:p>
            <a:pPr algn="ctr"/>
            <a:r>
              <a:rPr lang="en-US" altLang="ja-JP" dirty="0">
                <a:solidFill>
                  <a:schemeClr val="bg1"/>
                </a:solidFill>
                <a:latin typeface="Arial" panose="020B0604020202020204" pitchFamily="34" charset="0"/>
                <a:cs typeface="Arial" panose="020B0604020202020204" pitchFamily="34" charset="0"/>
              </a:rPr>
              <a:t>6 %</a:t>
            </a:r>
            <a:endParaRPr lang="ja-JP" altLang="en-US" dirty="0">
              <a:solidFill>
                <a:schemeClr val="bg1"/>
              </a:solidFill>
              <a:latin typeface="Arial" panose="020B0604020202020204" pitchFamily="34" charset="0"/>
              <a:cs typeface="Arial" panose="020B0604020202020204" pitchFamily="34" charset="0"/>
            </a:endParaRPr>
          </a:p>
        </p:txBody>
      </p:sp>
      <p:sp>
        <p:nvSpPr>
          <p:cNvPr id="72" name="楕円 71">
            <a:extLst>
              <a:ext uri="{FF2B5EF4-FFF2-40B4-BE49-F238E27FC236}">
                <a16:creationId xmlns:a16="http://schemas.microsoft.com/office/drawing/2014/main" id="{73917994-F9DA-A47D-15B5-3DF42FBBD50F}"/>
              </a:ext>
            </a:extLst>
          </p:cNvPr>
          <p:cNvSpPr/>
          <p:nvPr/>
        </p:nvSpPr>
        <p:spPr>
          <a:xfrm>
            <a:off x="9479935" y="2359181"/>
            <a:ext cx="1269433" cy="1269433"/>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テキスト ボックス 72">
            <a:extLst>
              <a:ext uri="{FF2B5EF4-FFF2-40B4-BE49-F238E27FC236}">
                <a16:creationId xmlns:a16="http://schemas.microsoft.com/office/drawing/2014/main" id="{F3642B08-5F0C-487C-33B1-716C155D39CF}"/>
              </a:ext>
            </a:extLst>
          </p:cNvPr>
          <p:cNvSpPr txBox="1"/>
          <p:nvPr/>
        </p:nvSpPr>
        <p:spPr>
          <a:xfrm>
            <a:off x="9446021" y="2639954"/>
            <a:ext cx="1337260" cy="707886"/>
          </a:xfrm>
          <a:prstGeom prst="rect">
            <a:avLst/>
          </a:prstGeom>
          <a:noFill/>
        </p:spPr>
        <p:txBody>
          <a:bodyPr wrap="square">
            <a:spAutoFit/>
          </a:bodyPr>
          <a:lstStyle/>
          <a:p>
            <a:pPr algn="ctr"/>
            <a:r>
              <a:rPr lang="en-US" altLang="ja-JP" sz="2000" dirty="0">
                <a:latin typeface="Arial" panose="020B0604020202020204" pitchFamily="34" charset="0"/>
                <a:ea typeface="ＭＳ Ｐゴシック" panose="020B0600070205080204" pitchFamily="50" charset="-128"/>
                <a:cs typeface="Arial" panose="020B0604020202020204" pitchFamily="34" charset="0"/>
              </a:rPr>
              <a:t>Converter</a:t>
            </a:r>
            <a:br>
              <a:rPr lang="en-US" altLang="ja-JP" sz="2000" dirty="0">
                <a:latin typeface="Arial" panose="020B0604020202020204" pitchFamily="34" charset="0"/>
                <a:ea typeface="ＭＳ Ｐゴシック" panose="020B0600070205080204" pitchFamily="50" charset="-128"/>
                <a:cs typeface="Arial" panose="020B0604020202020204" pitchFamily="34" charset="0"/>
              </a:rPr>
            </a:br>
            <a:r>
              <a:rPr lang="en-US" altLang="ja-JP" sz="2000" dirty="0">
                <a:latin typeface="Arial" panose="020B0604020202020204" pitchFamily="34" charset="0"/>
                <a:ea typeface="ＭＳ Ｐゴシック" panose="020B0600070205080204" pitchFamily="50" charset="-128"/>
                <a:cs typeface="Arial" panose="020B0604020202020204" pitchFamily="34" charset="0"/>
              </a:rPr>
              <a:t>(China)</a:t>
            </a:r>
            <a:endParaRPr lang="ja-JP" altLang="en-US" sz="2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4" name="楕円 73">
            <a:extLst>
              <a:ext uri="{FF2B5EF4-FFF2-40B4-BE49-F238E27FC236}">
                <a16:creationId xmlns:a16="http://schemas.microsoft.com/office/drawing/2014/main" id="{4C083129-9A15-373F-AB86-25A7C747A0A5}"/>
              </a:ext>
            </a:extLst>
          </p:cNvPr>
          <p:cNvSpPr/>
          <p:nvPr/>
        </p:nvSpPr>
        <p:spPr>
          <a:xfrm>
            <a:off x="1470311" y="2359181"/>
            <a:ext cx="1269433" cy="1269433"/>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テキスト ボックス 74">
            <a:extLst>
              <a:ext uri="{FF2B5EF4-FFF2-40B4-BE49-F238E27FC236}">
                <a16:creationId xmlns:a16="http://schemas.microsoft.com/office/drawing/2014/main" id="{8ED37DBE-CC28-618A-CE95-DF0137A80FEB}"/>
              </a:ext>
            </a:extLst>
          </p:cNvPr>
          <p:cNvSpPr txBox="1"/>
          <p:nvPr/>
        </p:nvSpPr>
        <p:spPr>
          <a:xfrm>
            <a:off x="1436397" y="2639954"/>
            <a:ext cx="1337260" cy="707886"/>
          </a:xfrm>
          <a:prstGeom prst="rect">
            <a:avLst/>
          </a:prstGeom>
          <a:noFill/>
        </p:spPr>
        <p:txBody>
          <a:bodyPr wrap="square">
            <a:spAutoFit/>
          </a:bodyPr>
          <a:lstStyle/>
          <a:p>
            <a:pPr algn="ctr"/>
            <a:r>
              <a:rPr lang="en-US" altLang="ja-JP" sz="2000" dirty="0">
                <a:latin typeface="Arial" panose="020B0604020202020204" pitchFamily="34" charset="0"/>
                <a:ea typeface="ＭＳ Ｐゴシック" panose="020B0600070205080204" pitchFamily="50" charset="-128"/>
                <a:cs typeface="Arial" panose="020B0604020202020204" pitchFamily="34" charset="0"/>
              </a:rPr>
              <a:t>Basic</a:t>
            </a:r>
            <a:r>
              <a:rPr lang="ja-JP" altLang="en-US" sz="20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2000" dirty="0">
                <a:latin typeface="Arial" panose="020B0604020202020204" pitchFamily="34" charset="0"/>
                <a:ea typeface="ＭＳ Ｐゴシック" panose="020B0600070205080204" pitchFamily="50" charset="-128"/>
                <a:cs typeface="Arial" panose="020B0604020202020204" pitchFamily="34" charset="0"/>
              </a:rPr>
              <a:t>iron</a:t>
            </a:r>
            <a:br>
              <a:rPr lang="en-US" altLang="ja-JP" sz="2000" dirty="0">
                <a:latin typeface="Arial" panose="020B0604020202020204" pitchFamily="34" charset="0"/>
                <a:ea typeface="ＭＳ Ｐゴシック" panose="020B0600070205080204" pitchFamily="50" charset="-128"/>
                <a:cs typeface="Arial" panose="020B0604020202020204" pitchFamily="34" charset="0"/>
              </a:rPr>
            </a:br>
            <a:r>
              <a:rPr lang="en-US" altLang="ja-JP" sz="2000" dirty="0">
                <a:latin typeface="Arial" panose="020B0604020202020204" pitchFamily="34" charset="0"/>
                <a:ea typeface="ＭＳ Ｐゴシック" panose="020B0600070205080204" pitchFamily="50" charset="-128"/>
                <a:cs typeface="Arial" panose="020B0604020202020204" pitchFamily="34" charset="0"/>
              </a:rPr>
              <a:t>(China)</a:t>
            </a:r>
            <a:endParaRPr lang="ja-JP" altLang="en-US" sz="20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76" name="グループ化 75">
            <a:extLst>
              <a:ext uri="{FF2B5EF4-FFF2-40B4-BE49-F238E27FC236}">
                <a16:creationId xmlns:a16="http://schemas.microsoft.com/office/drawing/2014/main" id="{BB2C3860-1746-15BA-B15D-8EDF495389CA}"/>
              </a:ext>
            </a:extLst>
          </p:cNvPr>
          <p:cNvGrpSpPr/>
          <p:nvPr/>
        </p:nvGrpSpPr>
        <p:grpSpPr>
          <a:xfrm>
            <a:off x="159001" y="4796053"/>
            <a:ext cx="1363710" cy="369332"/>
            <a:chOff x="239182" y="4846853"/>
            <a:chExt cx="1436607" cy="369332"/>
          </a:xfrm>
        </p:grpSpPr>
        <p:sp>
          <p:nvSpPr>
            <p:cNvPr id="77" name="正方形/長方形 76">
              <a:extLst>
                <a:ext uri="{FF2B5EF4-FFF2-40B4-BE49-F238E27FC236}">
                  <a16:creationId xmlns:a16="http://schemas.microsoft.com/office/drawing/2014/main" id="{AA304FA1-7B25-BCE2-C181-BBCA58F42A39}"/>
                </a:ext>
              </a:extLst>
            </p:cNvPr>
            <p:cNvSpPr/>
            <p:nvPr/>
          </p:nvSpPr>
          <p:spPr>
            <a:xfrm flipV="1">
              <a:off x="239182" y="4930221"/>
              <a:ext cx="202597" cy="202597"/>
            </a:xfrm>
            <a:prstGeom prst="rect">
              <a:avLst/>
            </a:prstGeom>
            <a:solidFill>
              <a:srgbClr val="50164A"/>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ea typeface="ＭＳ Ｐゴシック" panose="020B0600070205080204" pitchFamily="50" charset="-128"/>
                <a:cs typeface="Arial" panose="020B0604020202020204" pitchFamily="34" charset="0"/>
              </a:endParaRPr>
            </a:p>
          </p:txBody>
        </p:sp>
        <p:sp>
          <p:nvSpPr>
            <p:cNvPr id="78" name="テキスト ボックス 77">
              <a:extLst>
                <a:ext uri="{FF2B5EF4-FFF2-40B4-BE49-F238E27FC236}">
                  <a16:creationId xmlns:a16="http://schemas.microsoft.com/office/drawing/2014/main" id="{E7D024CB-991C-0796-23EE-E2B586B55CFC}"/>
                </a:ext>
              </a:extLst>
            </p:cNvPr>
            <p:cNvSpPr txBox="1"/>
            <p:nvPr/>
          </p:nvSpPr>
          <p:spPr>
            <a:xfrm>
              <a:off x="412473" y="4846853"/>
              <a:ext cx="1263316" cy="369332"/>
            </a:xfrm>
            <a:prstGeom prst="rect">
              <a:avLst/>
            </a:prstGeom>
            <a:noFill/>
          </p:spPr>
          <p:txBody>
            <a:bodyPr wrap="square">
              <a:spAutoFit/>
            </a:bodyPr>
            <a:lstStyle/>
            <a:p>
              <a:pPr algn="just"/>
              <a:r>
                <a:rPr lang="en-US" altLang="ja-JP">
                  <a:latin typeface="Arial" panose="020B0604020202020204" pitchFamily="34" charset="0"/>
                  <a:ea typeface="ＭＳ Ｐゴシック" panose="020B0600070205080204" pitchFamily="50" charset="-128"/>
                  <a:cs typeface="Arial" panose="020B0604020202020204" pitchFamily="34" charset="0"/>
                </a:rPr>
                <a:t>Basic iron</a:t>
              </a:r>
              <a:endParaRPr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79" name="グループ化 78">
            <a:extLst>
              <a:ext uri="{FF2B5EF4-FFF2-40B4-BE49-F238E27FC236}">
                <a16:creationId xmlns:a16="http://schemas.microsoft.com/office/drawing/2014/main" id="{CE839801-87AB-7DAA-2205-6E7E5E592E27}"/>
              </a:ext>
            </a:extLst>
          </p:cNvPr>
          <p:cNvGrpSpPr/>
          <p:nvPr/>
        </p:nvGrpSpPr>
        <p:grpSpPr>
          <a:xfrm>
            <a:off x="1495565" y="4780664"/>
            <a:ext cx="1263973" cy="400110"/>
            <a:chOff x="1575747" y="4831464"/>
            <a:chExt cx="1263973" cy="400110"/>
          </a:xfrm>
        </p:grpSpPr>
        <p:sp>
          <p:nvSpPr>
            <p:cNvPr id="80" name="正方形/長方形 79">
              <a:extLst>
                <a:ext uri="{FF2B5EF4-FFF2-40B4-BE49-F238E27FC236}">
                  <a16:creationId xmlns:a16="http://schemas.microsoft.com/office/drawing/2014/main" id="{30004463-8A29-31C5-9031-08E897FF784A}"/>
                </a:ext>
              </a:extLst>
            </p:cNvPr>
            <p:cNvSpPr/>
            <p:nvPr/>
          </p:nvSpPr>
          <p:spPr>
            <a:xfrm flipV="1">
              <a:off x="1575747" y="4930221"/>
              <a:ext cx="202597" cy="202597"/>
            </a:xfrm>
            <a:prstGeom prst="rect">
              <a:avLst/>
            </a:prstGeom>
            <a:solidFill>
              <a:srgbClr val="0F9ED5"/>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ea typeface="ＭＳ Ｐゴシック" panose="020B0600070205080204" pitchFamily="50" charset="-128"/>
                <a:cs typeface="Arial" panose="020B0604020202020204" pitchFamily="34" charset="0"/>
              </a:endParaRPr>
            </a:p>
          </p:txBody>
        </p:sp>
        <p:sp>
          <p:nvSpPr>
            <p:cNvPr id="81" name="テキスト ボックス 80">
              <a:extLst>
                <a:ext uri="{FF2B5EF4-FFF2-40B4-BE49-F238E27FC236}">
                  <a16:creationId xmlns:a16="http://schemas.microsoft.com/office/drawing/2014/main" id="{3732D3A9-DE1F-3B6F-7C3C-FC7BFC1EA507}"/>
                </a:ext>
              </a:extLst>
            </p:cNvPr>
            <p:cNvSpPr txBox="1"/>
            <p:nvPr/>
          </p:nvSpPr>
          <p:spPr>
            <a:xfrm>
              <a:off x="1746690" y="4831464"/>
              <a:ext cx="1093030" cy="400110"/>
            </a:xfrm>
            <a:prstGeom prst="rect">
              <a:avLst/>
            </a:prstGeom>
            <a:noFill/>
          </p:spPr>
          <p:txBody>
            <a:bodyPr wrap="square">
              <a:spAutoFit/>
            </a:bodyPr>
            <a:lstStyle/>
            <a:p>
              <a:pPr algn="just"/>
              <a:r>
                <a:rPr lang="en-US" altLang="ja-JP" sz="2000" dirty="0">
                  <a:latin typeface="Arial" panose="020B0604020202020204" pitchFamily="34" charset="0"/>
                  <a:ea typeface="ＭＳ Ｐゴシック" panose="020B0600070205080204" pitchFamily="50" charset="-128"/>
                  <a:cs typeface="Arial" panose="020B0604020202020204" pitchFamily="34" charset="0"/>
                </a:rPr>
                <a:t>Iron ore</a:t>
              </a:r>
              <a:endParaRPr lang="ja-JP" altLang="en-US" sz="2000" dirty="0">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82" name="グループ化 81">
            <a:extLst>
              <a:ext uri="{FF2B5EF4-FFF2-40B4-BE49-F238E27FC236}">
                <a16:creationId xmlns:a16="http://schemas.microsoft.com/office/drawing/2014/main" id="{A4EC7023-C6F0-DC62-86EA-F9850D8E1D75}"/>
              </a:ext>
            </a:extLst>
          </p:cNvPr>
          <p:cNvGrpSpPr/>
          <p:nvPr/>
        </p:nvGrpSpPr>
        <p:grpSpPr>
          <a:xfrm>
            <a:off x="2717724" y="4780664"/>
            <a:ext cx="2632614" cy="400110"/>
            <a:chOff x="2797906" y="4831464"/>
            <a:chExt cx="2632614" cy="400110"/>
          </a:xfrm>
        </p:grpSpPr>
        <p:sp>
          <p:nvSpPr>
            <p:cNvPr id="83" name="正方形/長方形 82">
              <a:extLst>
                <a:ext uri="{FF2B5EF4-FFF2-40B4-BE49-F238E27FC236}">
                  <a16:creationId xmlns:a16="http://schemas.microsoft.com/office/drawing/2014/main" id="{BB20292E-5F46-8884-2C0E-1E65F3712833}"/>
                </a:ext>
              </a:extLst>
            </p:cNvPr>
            <p:cNvSpPr/>
            <p:nvPr/>
          </p:nvSpPr>
          <p:spPr>
            <a:xfrm flipV="1">
              <a:off x="2797906" y="4930221"/>
              <a:ext cx="202597" cy="202597"/>
            </a:xfrm>
            <a:prstGeom prst="rect">
              <a:avLst/>
            </a:prstGeom>
            <a:solidFill>
              <a:srgbClr val="E9713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ea typeface="ＭＳ Ｐゴシック" panose="020B0600070205080204" pitchFamily="50" charset="-128"/>
                <a:cs typeface="Arial" panose="020B0604020202020204" pitchFamily="34" charset="0"/>
              </a:endParaRPr>
            </a:p>
          </p:txBody>
        </p:sp>
        <p:sp>
          <p:nvSpPr>
            <p:cNvPr id="84" name="テキスト ボックス 83">
              <a:extLst>
                <a:ext uri="{FF2B5EF4-FFF2-40B4-BE49-F238E27FC236}">
                  <a16:creationId xmlns:a16="http://schemas.microsoft.com/office/drawing/2014/main" id="{3D74BF0B-1B8D-583A-02E6-CDD9D2E0F46C}"/>
                </a:ext>
              </a:extLst>
            </p:cNvPr>
            <p:cNvSpPr txBox="1"/>
            <p:nvPr/>
          </p:nvSpPr>
          <p:spPr>
            <a:xfrm>
              <a:off x="2979009" y="4831464"/>
              <a:ext cx="2451511" cy="400110"/>
            </a:xfrm>
            <a:prstGeom prst="rect">
              <a:avLst/>
            </a:prstGeom>
            <a:noFill/>
          </p:spPr>
          <p:txBody>
            <a:bodyPr wrap="square">
              <a:spAutoFit/>
            </a:bodyPr>
            <a:lstStyle/>
            <a:p>
              <a:pPr algn="just"/>
              <a:r>
                <a:rPr lang="en-US" altLang="ja-JP" sz="2000" dirty="0">
                  <a:latin typeface="Arial" panose="020B0604020202020204" pitchFamily="34" charset="0"/>
                  <a:ea typeface="ＭＳ Ｐゴシック" panose="020B0600070205080204" pitchFamily="50" charset="-128"/>
                  <a:cs typeface="Arial" panose="020B0604020202020204" pitchFamily="34" charset="0"/>
                </a:rPr>
                <a:t>Coke oven products</a:t>
              </a:r>
              <a:endParaRPr lang="ja-JP" altLang="en-US" sz="2000" dirty="0">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85" name="正方形/長方形 84">
            <a:extLst>
              <a:ext uri="{FF2B5EF4-FFF2-40B4-BE49-F238E27FC236}">
                <a16:creationId xmlns:a16="http://schemas.microsoft.com/office/drawing/2014/main" id="{55FCF6D9-48DE-53C4-5A4E-7339714ED250}"/>
              </a:ext>
            </a:extLst>
          </p:cNvPr>
          <p:cNvSpPr/>
          <p:nvPr/>
        </p:nvSpPr>
        <p:spPr>
          <a:xfrm flipV="1">
            <a:off x="11045287" y="4879421"/>
            <a:ext cx="202597" cy="202597"/>
          </a:xfrm>
          <a:prstGeom prst="rect">
            <a:avLst/>
          </a:prstGeom>
          <a:solidFill>
            <a:srgbClr val="BFBFB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ea typeface="ＭＳ Ｐゴシック" panose="020B0600070205080204" pitchFamily="50" charset="-128"/>
              <a:cs typeface="Arial" panose="020B0604020202020204" pitchFamily="34" charset="0"/>
            </a:endParaRPr>
          </a:p>
        </p:txBody>
      </p:sp>
      <p:sp>
        <p:nvSpPr>
          <p:cNvPr id="86" name="テキスト ボックス 85">
            <a:extLst>
              <a:ext uri="{FF2B5EF4-FFF2-40B4-BE49-F238E27FC236}">
                <a16:creationId xmlns:a16="http://schemas.microsoft.com/office/drawing/2014/main" id="{282C79DF-88A7-8703-F54C-A3BED200187E}"/>
              </a:ext>
            </a:extLst>
          </p:cNvPr>
          <p:cNvSpPr txBox="1"/>
          <p:nvPr/>
        </p:nvSpPr>
        <p:spPr>
          <a:xfrm>
            <a:off x="11216236" y="4780664"/>
            <a:ext cx="1034954" cy="400110"/>
          </a:xfrm>
          <a:prstGeom prst="rect">
            <a:avLst/>
          </a:prstGeom>
          <a:noFill/>
        </p:spPr>
        <p:txBody>
          <a:bodyPr wrap="square">
            <a:spAutoFit/>
          </a:bodyPr>
          <a:lstStyle/>
          <a:p>
            <a:pPr algn="just"/>
            <a:r>
              <a:rPr lang="en-US" altLang="ja-JP" sz="2000" dirty="0">
                <a:latin typeface="Arial" panose="020B0604020202020204" pitchFamily="34" charset="0"/>
                <a:ea typeface="ＭＳ Ｐゴシック" panose="020B0600070205080204" pitchFamily="50" charset="-128"/>
                <a:cs typeface="Arial" panose="020B0604020202020204" pitchFamily="34" charset="0"/>
              </a:rPr>
              <a:t>Others</a:t>
            </a:r>
            <a:endParaRPr lang="ja-JP" altLang="en-US" sz="20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87" name="グループ化 86">
            <a:extLst>
              <a:ext uri="{FF2B5EF4-FFF2-40B4-BE49-F238E27FC236}">
                <a16:creationId xmlns:a16="http://schemas.microsoft.com/office/drawing/2014/main" id="{FD27F325-28C2-6191-7951-28356BDDA361}"/>
              </a:ext>
            </a:extLst>
          </p:cNvPr>
          <p:cNvGrpSpPr/>
          <p:nvPr/>
        </p:nvGrpSpPr>
        <p:grpSpPr>
          <a:xfrm>
            <a:off x="5350338" y="4780664"/>
            <a:ext cx="1481625" cy="400110"/>
            <a:chOff x="5858975" y="4831464"/>
            <a:chExt cx="1481625" cy="400110"/>
          </a:xfrm>
        </p:grpSpPr>
        <p:sp>
          <p:nvSpPr>
            <p:cNvPr id="88" name="テキスト ボックス 87">
              <a:extLst>
                <a:ext uri="{FF2B5EF4-FFF2-40B4-BE49-F238E27FC236}">
                  <a16:creationId xmlns:a16="http://schemas.microsoft.com/office/drawing/2014/main" id="{E4F29F3B-AC1C-35AB-ED8C-972DF6173CEB}"/>
                </a:ext>
              </a:extLst>
            </p:cNvPr>
            <p:cNvSpPr txBox="1"/>
            <p:nvPr/>
          </p:nvSpPr>
          <p:spPr>
            <a:xfrm>
              <a:off x="6034998" y="4831464"/>
              <a:ext cx="1305602" cy="400110"/>
            </a:xfrm>
            <a:prstGeom prst="rect">
              <a:avLst/>
            </a:prstGeom>
            <a:noFill/>
          </p:spPr>
          <p:txBody>
            <a:bodyPr wrap="square">
              <a:spAutoFit/>
            </a:bodyPr>
            <a:lstStyle/>
            <a:p>
              <a:pPr algn="just"/>
              <a:r>
                <a:rPr lang="en-US" altLang="ja-JP" sz="2000" dirty="0">
                  <a:latin typeface="Arial" panose="020B0604020202020204" pitchFamily="34" charset="0"/>
                  <a:ea typeface="ＭＳ Ｐゴシック" panose="020B0600070205080204" pitchFamily="50" charset="-128"/>
                  <a:cs typeface="Arial" panose="020B0604020202020204" pitchFamily="34" charset="0"/>
                </a:rPr>
                <a:t>Hard coal</a:t>
              </a:r>
              <a:endParaRPr lang="ja-JP" altLang="en-US" sz="2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9" name="正方形/長方形 88">
              <a:extLst>
                <a:ext uri="{FF2B5EF4-FFF2-40B4-BE49-F238E27FC236}">
                  <a16:creationId xmlns:a16="http://schemas.microsoft.com/office/drawing/2014/main" id="{1BD98B79-0570-280B-C515-220C131D8CE9}"/>
                </a:ext>
              </a:extLst>
            </p:cNvPr>
            <p:cNvSpPr/>
            <p:nvPr/>
          </p:nvSpPr>
          <p:spPr>
            <a:xfrm>
              <a:off x="5858975" y="4930221"/>
              <a:ext cx="202597" cy="202597"/>
            </a:xfrm>
            <a:prstGeom prst="rect">
              <a:avLst/>
            </a:prstGeom>
            <a:solidFill>
              <a:srgbClr val="C0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0" name="グループ化 89">
            <a:extLst>
              <a:ext uri="{FF2B5EF4-FFF2-40B4-BE49-F238E27FC236}">
                <a16:creationId xmlns:a16="http://schemas.microsoft.com/office/drawing/2014/main" id="{E1EFA71A-FA88-26B7-BB57-2783571C54BA}"/>
              </a:ext>
            </a:extLst>
          </p:cNvPr>
          <p:cNvGrpSpPr/>
          <p:nvPr/>
        </p:nvGrpSpPr>
        <p:grpSpPr>
          <a:xfrm>
            <a:off x="6828357" y="4780664"/>
            <a:ext cx="1329402" cy="400110"/>
            <a:chOff x="7484398" y="4831464"/>
            <a:chExt cx="1329402" cy="400110"/>
          </a:xfrm>
        </p:grpSpPr>
        <p:sp>
          <p:nvSpPr>
            <p:cNvPr id="91" name="正方形/長方形 90">
              <a:extLst>
                <a:ext uri="{FF2B5EF4-FFF2-40B4-BE49-F238E27FC236}">
                  <a16:creationId xmlns:a16="http://schemas.microsoft.com/office/drawing/2014/main" id="{B10D12DA-219B-1D21-1B31-B39916EF8556}"/>
                </a:ext>
              </a:extLst>
            </p:cNvPr>
            <p:cNvSpPr/>
            <p:nvPr/>
          </p:nvSpPr>
          <p:spPr>
            <a:xfrm>
              <a:off x="7484398" y="4930719"/>
              <a:ext cx="201600" cy="201600"/>
            </a:xfrm>
            <a:prstGeom prst="rect">
              <a:avLst/>
            </a:prstGeom>
            <a:solidFill>
              <a:srgbClr val="0B76A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テキスト ボックス 91">
              <a:extLst>
                <a:ext uri="{FF2B5EF4-FFF2-40B4-BE49-F238E27FC236}">
                  <a16:creationId xmlns:a16="http://schemas.microsoft.com/office/drawing/2014/main" id="{3D4CF59B-EB07-DE3D-AEFA-4178705DFA8C}"/>
                </a:ext>
              </a:extLst>
            </p:cNvPr>
            <p:cNvSpPr txBox="1"/>
            <p:nvPr/>
          </p:nvSpPr>
          <p:spPr>
            <a:xfrm>
              <a:off x="7649264" y="4831464"/>
              <a:ext cx="1164536" cy="400110"/>
            </a:xfrm>
            <a:prstGeom prst="rect">
              <a:avLst/>
            </a:prstGeom>
            <a:noFill/>
          </p:spPr>
          <p:txBody>
            <a:bodyPr wrap="square">
              <a:spAutoFit/>
            </a:bodyPr>
            <a:lstStyle/>
            <a:p>
              <a:pPr algn="just"/>
              <a:r>
                <a:rPr lang="en-US" altLang="ja-JP" sz="2000" dirty="0">
                  <a:latin typeface="Arial" panose="020B0604020202020204" pitchFamily="34" charset="0"/>
                  <a:ea typeface="ＭＳ Ｐゴシック" panose="020B0600070205080204" pitchFamily="50" charset="-128"/>
                  <a:cs typeface="Arial" panose="020B0604020202020204" pitchFamily="34" charset="0"/>
                </a:rPr>
                <a:t>Pig</a:t>
              </a:r>
              <a:r>
                <a:rPr lang="ja-JP" altLang="en-US" sz="20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2000" dirty="0">
                  <a:latin typeface="Arial" panose="020B0604020202020204" pitchFamily="34" charset="0"/>
                  <a:ea typeface="ＭＳ Ｐゴシック" panose="020B0600070205080204" pitchFamily="50" charset="-128"/>
                  <a:cs typeface="Arial" panose="020B0604020202020204" pitchFamily="34" charset="0"/>
                </a:rPr>
                <a:t>iron</a:t>
              </a:r>
              <a:endParaRPr lang="ja-JP" altLang="en-US" sz="2000" dirty="0">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93" name="グループ化 92">
            <a:extLst>
              <a:ext uri="{FF2B5EF4-FFF2-40B4-BE49-F238E27FC236}">
                <a16:creationId xmlns:a16="http://schemas.microsoft.com/office/drawing/2014/main" id="{912BE84E-01ED-982C-9DF7-AFE9D26DADFF}"/>
              </a:ext>
            </a:extLst>
          </p:cNvPr>
          <p:cNvGrpSpPr/>
          <p:nvPr/>
        </p:nvGrpSpPr>
        <p:grpSpPr>
          <a:xfrm>
            <a:off x="8047818" y="4780664"/>
            <a:ext cx="3238656" cy="400110"/>
            <a:chOff x="8879840" y="4831464"/>
            <a:chExt cx="3238656" cy="400110"/>
          </a:xfrm>
        </p:grpSpPr>
        <p:sp>
          <p:nvSpPr>
            <p:cNvPr id="94" name="正方形/長方形 93">
              <a:extLst>
                <a:ext uri="{FF2B5EF4-FFF2-40B4-BE49-F238E27FC236}">
                  <a16:creationId xmlns:a16="http://schemas.microsoft.com/office/drawing/2014/main" id="{A8F2098B-D804-0C56-EA54-84C878DF788C}"/>
                </a:ext>
              </a:extLst>
            </p:cNvPr>
            <p:cNvSpPr/>
            <p:nvPr/>
          </p:nvSpPr>
          <p:spPr>
            <a:xfrm>
              <a:off x="8879840" y="4930719"/>
              <a:ext cx="201600" cy="201600"/>
            </a:xfrm>
            <a:prstGeom prst="rect">
              <a:avLst/>
            </a:prstGeom>
            <a:solidFill>
              <a:srgbClr val="4EA72E"/>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テキスト ボックス 94">
              <a:extLst>
                <a:ext uri="{FF2B5EF4-FFF2-40B4-BE49-F238E27FC236}">
                  <a16:creationId xmlns:a16="http://schemas.microsoft.com/office/drawing/2014/main" id="{45292E60-F594-9CF8-C090-8E5685C9492D}"/>
                </a:ext>
              </a:extLst>
            </p:cNvPr>
            <p:cNvSpPr txBox="1"/>
            <p:nvPr/>
          </p:nvSpPr>
          <p:spPr>
            <a:xfrm>
              <a:off x="9054865" y="4831464"/>
              <a:ext cx="3063631" cy="400110"/>
            </a:xfrm>
            <a:prstGeom prst="rect">
              <a:avLst/>
            </a:prstGeom>
            <a:noFill/>
          </p:spPr>
          <p:txBody>
            <a:bodyPr wrap="square">
              <a:spAutoFit/>
            </a:bodyPr>
            <a:lstStyle/>
            <a:p>
              <a:pPr algn="just"/>
              <a:r>
                <a:rPr lang="en-US" altLang="ja-JP" sz="2000" dirty="0">
                  <a:latin typeface="Arial" panose="020B0604020202020204" pitchFamily="34" charset="0"/>
                  <a:ea typeface="ＭＳ Ｐゴシック" panose="020B0600070205080204" pitchFamily="50" charset="-128"/>
                  <a:cs typeface="Arial" panose="020B0604020202020204" pitchFamily="34" charset="0"/>
                </a:rPr>
                <a:t>Finance and insurance</a:t>
              </a:r>
              <a:endParaRPr lang="ja-JP" altLang="en-US" sz="2000" dirty="0">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96" name="楕円 95">
            <a:extLst>
              <a:ext uri="{FF2B5EF4-FFF2-40B4-BE49-F238E27FC236}">
                <a16:creationId xmlns:a16="http://schemas.microsoft.com/office/drawing/2014/main" id="{1C9829CC-711A-1FFE-5BF6-AC1C53954C90}"/>
              </a:ext>
            </a:extLst>
          </p:cNvPr>
          <p:cNvSpPr/>
          <p:nvPr/>
        </p:nvSpPr>
        <p:spPr>
          <a:xfrm>
            <a:off x="5503640" y="2359181"/>
            <a:ext cx="1269433" cy="1269433"/>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テキスト ボックス 96">
            <a:extLst>
              <a:ext uri="{FF2B5EF4-FFF2-40B4-BE49-F238E27FC236}">
                <a16:creationId xmlns:a16="http://schemas.microsoft.com/office/drawing/2014/main" id="{E81B9E82-1C95-9156-4C96-B164306D7137}"/>
              </a:ext>
            </a:extLst>
          </p:cNvPr>
          <p:cNvSpPr txBox="1"/>
          <p:nvPr/>
        </p:nvSpPr>
        <p:spPr>
          <a:xfrm>
            <a:off x="5469726" y="2639954"/>
            <a:ext cx="1337260" cy="707886"/>
          </a:xfrm>
          <a:prstGeom prst="rect">
            <a:avLst/>
          </a:prstGeom>
          <a:noFill/>
        </p:spPr>
        <p:txBody>
          <a:bodyPr wrap="square">
            <a:spAutoFit/>
          </a:bodyPr>
          <a:lstStyle/>
          <a:p>
            <a:pPr algn="ctr"/>
            <a:r>
              <a:rPr lang="en-US" altLang="ja-JP" sz="2000" dirty="0">
                <a:latin typeface="Arial" panose="020B0604020202020204" pitchFamily="34" charset="0"/>
                <a:ea typeface="ＭＳ Ｐゴシック" panose="020B0600070205080204" pitchFamily="50" charset="-128"/>
                <a:cs typeface="Arial" panose="020B0604020202020204" pitchFamily="34" charset="0"/>
              </a:rPr>
              <a:t>Pig iron</a:t>
            </a:r>
            <a:br>
              <a:rPr lang="en-US" altLang="ja-JP" sz="2000" dirty="0">
                <a:latin typeface="Arial" panose="020B0604020202020204" pitchFamily="34" charset="0"/>
                <a:ea typeface="ＭＳ Ｐゴシック" panose="020B0600070205080204" pitchFamily="50" charset="-128"/>
                <a:cs typeface="Arial" panose="020B0604020202020204" pitchFamily="34" charset="0"/>
              </a:rPr>
            </a:br>
            <a:r>
              <a:rPr lang="en-US" altLang="ja-JP" sz="2000" dirty="0">
                <a:latin typeface="Arial" panose="020B0604020202020204" pitchFamily="34" charset="0"/>
                <a:ea typeface="ＭＳ Ｐゴシック" panose="020B0600070205080204" pitchFamily="50" charset="-128"/>
                <a:cs typeface="Arial" panose="020B0604020202020204" pitchFamily="34" charset="0"/>
              </a:rPr>
              <a:t>(China)</a:t>
            </a:r>
            <a:endParaRPr lang="ja-JP" altLang="en-US" sz="2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8" name="テキスト ボックス 97">
            <a:extLst>
              <a:ext uri="{FF2B5EF4-FFF2-40B4-BE49-F238E27FC236}">
                <a16:creationId xmlns:a16="http://schemas.microsoft.com/office/drawing/2014/main" id="{B3EA46F6-FA76-F13E-AFAC-223883155420}"/>
              </a:ext>
            </a:extLst>
          </p:cNvPr>
          <p:cNvSpPr txBox="1"/>
          <p:nvPr/>
        </p:nvSpPr>
        <p:spPr>
          <a:xfrm>
            <a:off x="645042" y="1036884"/>
            <a:ext cx="3171550" cy="461665"/>
          </a:xfrm>
          <a:prstGeom prst="rect">
            <a:avLst/>
          </a:prstGeom>
          <a:noFill/>
        </p:spPr>
        <p:txBody>
          <a:bodyPr wrap="square">
            <a:spAutoFit/>
          </a:bodyPr>
          <a:lstStyle/>
          <a:p>
            <a:pPr algn="just"/>
            <a:r>
              <a:rPr lang="en-US" altLang="ja-JP" sz="2400" dirty="0">
                <a:latin typeface="Arial" panose="020B0604020202020204" pitchFamily="34" charset="0"/>
                <a:cs typeface="Arial" panose="020B0604020202020204" pitchFamily="34" charset="0"/>
              </a:rPr>
              <a:t>Before disaggregation</a:t>
            </a:r>
            <a:endParaRPr lang="ja-JP" altLang="en-US" sz="2400" dirty="0">
              <a:latin typeface="Arial" panose="020B0604020202020204" pitchFamily="34" charset="0"/>
              <a:cs typeface="Arial" panose="020B0604020202020204" pitchFamily="34" charset="0"/>
            </a:endParaRPr>
          </a:p>
        </p:txBody>
      </p:sp>
      <p:sp>
        <p:nvSpPr>
          <p:cNvPr id="99" name="テキスト ボックス 98">
            <a:extLst>
              <a:ext uri="{FF2B5EF4-FFF2-40B4-BE49-F238E27FC236}">
                <a16:creationId xmlns:a16="http://schemas.microsoft.com/office/drawing/2014/main" id="{B85DAF99-E76A-D857-9011-1B507D5A0D44}"/>
              </a:ext>
            </a:extLst>
          </p:cNvPr>
          <p:cNvSpPr txBox="1"/>
          <p:nvPr/>
        </p:nvSpPr>
        <p:spPr>
          <a:xfrm>
            <a:off x="6582226" y="1014181"/>
            <a:ext cx="3005528" cy="461665"/>
          </a:xfrm>
          <a:prstGeom prst="rect">
            <a:avLst/>
          </a:prstGeom>
          <a:noFill/>
        </p:spPr>
        <p:txBody>
          <a:bodyPr wrap="square">
            <a:spAutoFit/>
          </a:bodyPr>
          <a:lstStyle/>
          <a:p>
            <a:pPr algn="just"/>
            <a:r>
              <a:rPr lang="en-US" altLang="ja-JP" sz="2400" dirty="0">
                <a:latin typeface="Arial" panose="020B0604020202020204" pitchFamily="34" charset="0"/>
                <a:cs typeface="Arial" panose="020B0604020202020204" pitchFamily="34" charset="0"/>
              </a:rPr>
              <a:t>After disaggregation</a:t>
            </a:r>
            <a:endParaRPr lang="ja-JP"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6020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3E5C54-0916-06D7-6ABB-56E81EBAB96E}"/>
            </a:ext>
          </a:extLst>
        </p:cNvPr>
        <p:cNvGrpSpPr/>
        <p:nvPr/>
      </p:nvGrpSpPr>
      <p:grpSpPr>
        <a:xfrm>
          <a:off x="0" y="0"/>
          <a:ext cx="0" cy="0"/>
          <a:chOff x="0" y="0"/>
          <a:chExt cx="0" cy="0"/>
        </a:xfrm>
      </p:grpSpPr>
      <p:sp>
        <p:nvSpPr>
          <p:cNvPr id="136" name="テキスト ボックス 135">
            <a:extLst>
              <a:ext uri="{FF2B5EF4-FFF2-40B4-BE49-F238E27FC236}">
                <a16:creationId xmlns:a16="http://schemas.microsoft.com/office/drawing/2014/main" id="{2B96161E-F8E9-58A3-3043-723D179B98A3}"/>
              </a:ext>
            </a:extLst>
          </p:cNvPr>
          <p:cNvSpPr txBox="1"/>
          <p:nvPr/>
        </p:nvSpPr>
        <p:spPr>
          <a:xfrm>
            <a:off x="78966" y="5339856"/>
            <a:ext cx="12034068" cy="1384995"/>
          </a:xfrm>
          <a:prstGeom prst="rect">
            <a:avLst/>
          </a:prstGeom>
          <a:noFill/>
        </p:spPr>
        <p:txBody>
          <a:bodyPr wrap="square">
            <a:spAutoFit/>
          </a:bodyPr>
          <a:lstStyle/>
          <a:p>
            <a:pPr marL="457200" indent="-457200" algn="just">
              <a:buFont typeface="Wingdings" panose="05000000000000000000" pitchFamily="2" charset="2"/>
              <a:buChar char="ü"/>
            </a:pPr>
            <a:r>
              <a:rPr lang="en-US" altLang="ja-JP" sz="2800" dirty="0">
                <a:latin typeface="Arial" panose="020B0604020202020204" pitchFamily="34" charset="0"/>
                <a:cs typeface="Arial" panose="020B0604020202020204" pitchFamily="34" charset="0"/>
              </a:rPr>
              <a:t>Iron ore is the primary raw material used in pig iron production, whereas the converter process uses pig iron as its main input because it is designed to remove impurities from pig iron and produce steel.</a:t>
            </a:r>
          </a:p>
        </p:txBody>
      </p:sp>
      <p:sp>
        <p:nvSpPr>
          <p:cNvPr id="2" name="テキスト ボックス 1">
            <a:extLst>
              <a:ext uri="{FF2B5EF4-FFF2-40B4-BE49-F238E27FC236}">
                <a16:creationId xmlns:a16="http://schemas.microsoft.com/office/drawing/2014/main" id="{E6B7D5A6-D896-5AE4-AD77-28CD663CF175}"/>
              </a:ext>
            </a:extLst>
          </p:cNvPr>
          <p:cNvSpPr txBox="1"/>
          <p:nvPr/>
        </p:nvSpPr>
        <p:spPr>
          <a:xfrm>
            <a:off x="11606583" y="48983"/>
            <a:ext cx="585417" cy="523220"/>
          </a:xfrm>
          <a:prstGeom prst="rect">
            <a:avLst/>
          </a:prstGeom>
          <a:noFill/>
        </p:spPr>
        <p:txBody>
          <a:bodyPr wrap="none" rtlCol="0">
            <a:spAutoFit/>
          </a:bodyPr>
          <a:lstStyle/>
          <a:p>
            <a:r>
              <a:rPr kumimoji="1" lang="en-US" altLang="ja-JP" sz="2800" dirty="0">
                <a:solidFill>
                  <a:schemeClr val="bg1"/>
                </a:solidFill>
                <a:latin typeface="Arial" panose="020B0604020202020204" pitchFamily="34" charset="0"/>
                <a:cs typeface="Arial" panose="020B0604020202020204" pitchFamily="34" charset="0"/>
              </a:rPr>
              <a:t>13</a:t>
            </a:r>
            <a:endParaRPr kumimoji="1" lang="ja-JP" altLang="en-US" sz="2800" dirty="0">
              <a:solidFill>
                <a:schemeClr val="bg1"/>
              </a:solidFill>
              <a:latin typeface="Arial" panose="020B0604020202020204" pitchFamily="34" charset="0"/>
              <a:cs typeface="Arial" panose="020B0604020202020204" pitchFamily="34" charset="0"/>
            </a:endParaRPr>
          </a:p>
        </p:txBody>
      </p:sp>
      <p:sp>
        <p:nvSpPr>
          <p:cNvPr id="3" name="テキスト ボックス 2">
            <a:extLst>
              <a:ext uri="{FF2B5EF4-FFF2-40B4-BE49-F238E27FC236}">
                <a16:creationId xmlns:a16="http://schemas.microsoft.com/office/drawing/2014/main" id="{75A803FD-BF37-7934-C313-D8CE751FFCA1}"/>
              </a:ext>
            </a:extLst>
          </p:cNvPr>
          <p:cNvSpPr txBox="1"/>
          <p:nvPr/>
        </p:nvSpPr>
        <p:spPr>
          <a:xfrm>
            <a:off x="-1" y="-13717"/>
            <a:ext cx="11606584" cy="584775"/>
          </a:xfrm>
          <a:prstGeom prst="rect">
            <a:avLst/>
          </a:prstGeom>
          <a:noFill/>
        </p:spPr>
        <p:txBody>
          <a:bodyPr wrap="square" rtlCol="0">
            <a:spAutoFit/>
          </a:bodyPr>
          <a:lstStyle/>
          <a:p>
            <a:pPr algn="just"/>
            <a:r>
              <a:rPr lang="en-US" altLang="ja-JP" sz="3200" dirty="0">
                <a:solidFill>
                  <a:schemeClr val="bg1"/>
                </a:solidFill>
                <a:latin typeface="Arial" panose="020B0604020202020204" pitchFamily="34" charset="0"/>
                <a:ea typeface="ＭＳ ゴシック" panose="020B0609070205080204" pitchFamily="49" charset="-128"/>
                <a:cs typeface="Arial" panose="020B0604020202020204" pitchFamily="34" charset="0"/>
              </a:rPr>
              <a:t>4. Results</a:t>
            </a:r>
            <a:endParaRPr kumimoji="1" lang="ja-JP" altLang="en-US" sz="3200" dirty="0">
              <a:solidFill>
                <a:schemeClr val="bg1"/>
              </a:solidFill>
              <a:latin typeface="Arial" panose="020B0604020202020204" pitchFamily="34" charset="0"/>
              <a:ea typeface="ＭＳ ゴシック" panose="020B0609070205080204" pitchFamily="49" charset="-128"/>
              <a:cs typeface="Arial" panose="020B0604020202020204" pitchFamily="34" charset="0"/>
            </a:endParaRPr>
          </a:p>
        </p:txBody>
      </p:sp>
      <p:cxnSp>
        <p:nvCxnSpPr>
          <p:cNvPr id="88" name="直線コネクタ 87">
            <a:extLst>
              <a:ext uri="{FF2B5EF4-FFF2-40B4-BE49-F238E27FC236}">
                <a16:creationId xmlns:a16="http://schemas.microsoft.com/office/drawing/2014/main" id="{F52E5B63-5C32-312B-D783-142516BD5475}"/>
              </a:ext>
            </a:extLst>
          </p:cNvPr>
          <p:cNvCxnSpPr>
            <a:cxnSpLocks/>
          </p:cNvCxnSpPr>
          <p:nvPr/>
        </p:nvCxnSpPr>
        <p:spPr>
          <a:xfrm>
            <a:off x="0" y="817377"/>
            <a:ext cx="12232758" cy="0"/>
          </a:xfrm>
          <a:prstGeom prst="line">
            <a:avLst/>
          </a:prstGeom>
          <a:ln>
            <a:solidFill>
              <a:srgbClr val="4B4B4B"/>
            </a:solidFill>
          </a:ln>
        </p:spPr>
        <p:style>
          <a:lnRef idx="1">
            <a:schemeClr val="accent1"/>
          </a:lnRef>
          <a:fillRef idx="0">
            <a:schemeClr val="accent1"/>
          </a:fillRef>
          <a:effectRef idx="0">
            <a:schemeClr val="accent1"/>
          </a:effectRef>
          <a:fontRef idx="minor">
            <a:schemeClr val="tx1"/>
          </a:fontRef>
        </p:style>
      </p:cxnSp>
      <p:sp>
        <p:nvSpPr>
          <p:cNvPr id="89" name="テキスト ボックス 88">
            <a:extLst>
              <a:ext uri="{FF2B5EF4-FFF2-40B4-BE49-F238E27FC236}">
                <a16:creationId xmlns:a16="http://schemas.microsoft.com/office/drawing/2014/main" id="{3395A366-DAAF-3AF4-638F-151C35110B05}"/>
              </a:ext>
            </a:extLst>
          </p:cNvPr>
          <p:cNvSpPr txBox="1"/>
          <p:nvPr/>
        </p:nvSpPr>
        <p:spPr>
          <a:xfrm>
            <a:off x="614557" y="586545"/>
            <a:ext cx="10962876" cy="461665"/>
          </a:xfrm>
          <a:prstGeom prst="rect">
            <a:avLst/>
          </a:prstGeom>
          <a:solidFill>
            <a:schemeClr val="bg1"/>
          </a:solidFill>
        </p:spPr>
        <p:txBody>
          <a:bodyPr wrap="square">
            <a:spAutoFit/>
          </a:bodyPr>
          <a:lstStyle/>
          <a:p>
            <a:pPr algn="just"/>
            <a:r>
              <a:rPr lang="en-US" altLang="ja-JP" sz="2400" dirty="0">
                <a:latin typeface="Arial" panose="020B0604020202020204" pitchFamily="34" charset="0"/>
                <a:cs typeface="Arial" panose="020B0604020202020204" pitchFamily="34" charset="0"/>
              </a:rPr>
              <a:t>Comparison of</a:t>
            </a:r>
            <a:r>
              <a:rPr lang="ja-JP" altLang="en-US" sz="2400" dirty="0">
                <a:latin typeface="Arial" panose="020B0604020202020204" pitchFamily="34" charset="0"/>
                <a:cs typeface="Arial" panose="020B0604020202020204" pitchFamily="34" charset="0"/>
              </a:rPr>
              <a:t> </a:t>
            </a:r>
            <a:r>
              <a:rPr lang="en-US" altLang="ja-JP" sz="2400" dirty="0">
                <a:latin typeface="Arial" panose="020B0604020202020204" pitchFamily="34" charset="0"/>
                <a:cs typeface="Arial" panose="020B0604020202020204" pitchFamily="34" charset="0"/>
              </a:rPr>
              <a:t>the</a:t>
            </a:r>
            <a:r>
              <a:rPr lang="ja-JP" altLang="en-US" sz="2400" dirty="0">
                <a:latin typeface="Arial" panose="020B0604020202020204" pitchFamily="34" charset="0"/>
                <a:cs typeface="Arial" panose="020B0604020202020204" pitchFamily="34" charset="0"/>
              </a:rPr>
              <a:t> </a:t>
            </a:r>
            <a:r>
              <a:rPr lang="en-US" altLang="ja-JP" sz="2400" dirty="0">
                <a:latin typeface="Arial" panose="020B0604020202020204" pitchFamily="34" charset="0"/>
                <a:cs typeface="Arial" panose="020B0604020202020204" pitchFamily="34" charset="0"/>
              </a:rPr>
              <a:t>top</a:t>
            </a:r>
            <a:r>
              <a:rPr lang="ja-JP" altLang="en-US" sz="2400" dirty="0">
                <a:latin typeface="Arial" panose="020B0604020202020204" pitchFamily="34" charset="0"/>
                <a:cs typeface="Arial" panose="020B0604020202020204" pitchFamily="34" charset="0"/>
              </a:rPr>
              <a:t> </a:t>
            </a:r>
            <a:r>
              <a:rPr lang="en-US" altLang="ja-JP" sz="2400" dirty="0">
                <a:latin typeface="Arial" panose="020B0604020202020204" pitchFamily="34" charset="0"/>
                <a:cs typeface="Arial" panose="020B0604020202020204" pitchFamily="34" charset="0"/>
              </a:rPr>
              <a:t>three intermediate input structures in China’s steel sector  </a:t>
            </a:r>
            <a:endParaRPr lang="ja-JP" altLang="en-US" sz="2400" dirty="0">
              <a:latin typeface="Arial" panose="020B0604020202020204" pitchFamily="34" charset="0"/>
              <a:cs typeface="Arial" panose="020B0604020202020204" pitchFamily="34" charset="0"/>
            </a:endParaRPr>
          </a:p>
        </p:txBody>
      </p:sp>
      <p:sp>
        <p:nvSpPr>
          <p:cNvPr id="91" name="正方形/長方形 90">
            <a:extLst>
              <a:ext uri="{FF2B5EF4-FFF2-40B4-BE49-F238E27FC236}">
                <a16:creationId xmlns:a16="http://schemas.microsoft.com/office/drawing/2014/main" id="{91564801-15E3-CCBC-3A75-ABF6C12CEB94}"/>
              </a:ext>
            </a:extLst>
          </p:cNvPr>
          <p:cNvSpPr/>
          <p:nvPr/>
        </p:nvSpPr>
        <p:spPr>
          <a:xfrm>
            <a:off x="4210579" y="1035970"/>
            <a:ext cx="7748823" cy="3685646"/>
          </a:xfrm>
          <a:prstGeom prst="rect">
            <a:avLst/>
          </a:prstGeom>
          <a:solidFill>
            <a:schemeClr val="tx2">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正方形/長方形 91">
            <a:extLst>
              <a:ext uri="{FF2B5EF4-FFF2-40B4-BE49-F238E27FC236}">
                <a16:creationId xmlns:a16="http://schemas.microsoft.com/office/drawing/2014/main" id="{BBD506BE-C4ED-FB09-C1BC-ADE7B1D8B249}"/>
              </a:ext>
            </a:extLst>
          </p:cNvPr>
          <p:cNvSpPr/>
          <p:nvPr/>
        </p:nvSpPr>
        <p:spPr>
          <a:xfrm>
            <a:off x="246129" y="1035970"/>
            <a:ext cx="3969376" cy="3685646"/>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93" name="グラフ 92">
            <a:extLst>
              <a:ext uri="{FF2B5EF4-FFF2-40B4-BE49-F238E27FC236}">
                <a16:creationId xmlns:a16="http://schemas.microsoft.com/office/drawing/2014/main" id="{84E95FA4-71BD-F0A4-A547-29F955A3D188}"/>
              </a:ext>
            </a:extLst>
          </p:cNvPr>
          <p:cNvGraphicFramePr>
            <a:graphicFrameLocks noGrp="1"/>
          </p:cNvGraphicFramePr>
          <p:nvPr>
            <p:extLst>
              <p:ext uri="{D42A27DB-BD31-4B8C-83A1-F6EECF244321}">
                <p14:modId xmlns:p14="http://schemas.microsoft.com/office/powerpoint/2010/main" val="1492665770"/>
              </p:ext>
            </p:extLst>
          </p:nvPr>
        </p:nvGraphicFramePr>
        <p:xfrm>
          <a:off x="-403465" y="1355029"/>
          <a:ext cx="5029301" cy="327997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4" name="グラフ 93">
            <a:extLst>
              <a:ext uri="{FF2B5EF4-FFF2-40B4-BE49-F238E27FC236}">
                <a16:creationId xmlns:a16="http://schemas.microsoft.com/office/drawing/2014/main" id="{05DEBEBB-74F5-2027-88E3-62977D43EFA5}"/>
              </a:ext>
            </a:extLst>
          </p:cNvPr>
          <p:cNvGraphicFramePr>
            <a:graphicFrameLocks noGrp="1"/>
          </p:cNvGraphicFramePr>
          <p:nvPr>
            <p:extLst>
              <p:ext uri="{D42A27DB-BD31-4B8C-83A1-F6EECF244321}">
                <p14:modId xmlns:p14="http://schemas.microsoft.com/office/powerpoint/2010/main" val="941093626"/>
              </p:ext>
            </p:extLst>
          </p:nvPr>
        </p:nvGraphicFramePr>
        <p:xfrm>
          <a:off x="3606747" y="1355029"/>
          <a:ext cx="5029301" cy="3279979"/>
        </p:xfrm>
        <a:graphic>
          <a:graphicData uri="http://schemas.openxmlformats.org/drawingml/2006/chart">
            <c:chart xmlns:c="http://schemas.openxmlformats.org/drawingml/2006/chart" xmlns:r="http://schemas.openxmlformats.org/officeDocument/2006/relationships" r:id="rId4"/>
          </a:graphicData>
        </a:graphic>
      </p:graphicFrame>
      <p:sp>
        <p:nvSpPr>
          <p:cNvPr id="95" name="テキスト ボックス 94">
            <a:extLst>
              <a:ext uri="{FF2B5EF4-FFF2-40B4-BE49-F238E27FC236}">
                <a16:creationId xmlns:a16="http://schemas.microsoft.com/office/drawing/2014/main" id="{4E264038-87B1-6DD5-7D5C-1C12D3FC1827}"/>
              </a:ext>
            </a:extLst>
          </p:cNvPr>
          <p:cNvSpPr txBox="1"/>
          <p:nvPr/>
        </p:nvSpPr>
        <p:spPr>
          <a:xfrm>
            <a:off x="6622281" y="2816360"/>
            <a:ext cx="1196340" cy="400110"/>
          </a:xfrm>
          <a:prstGeom prst="rect">
            <a:avLst/>
          </a:prstGeom>
          <a:noFill/>
        </p:spPr>
        <p:txBody>
          <a:bodyPr wrap="square">
            <a:spAutoFit/>
          </a:bodyPr>
          <a:lstStyle/>
          <a:p>
            <a:pPr algn="ctr"/>
            <a:r>
              <a:rPr lang="en-US" altLang="ja-JP" sz="2000" dirty="0">
                <a:solidFill>
                  <a:schemeClr val="bg1"/>
                </a:solidFill>
                <a:latin typeface="Arial" panose="020B0604020202020204" pitchFamily="34" charset="0"/>
                <a:cs typeface="Arial" panose="020B0604020202020204" pitchFamily="34" charset="0"/>
              </a:rPr>
              <a:t>57 %</a:t>
            </a:r>
            <a:endParaRPr lang="ja-JP" altLang="en-US" sz="2000" dirty="0">
              <a:solidFill>
                <a:schemeClr val="bg1"/>
              </a:solidFill>
              <a:latin typeface="Arial" panose="020B0604020202020204" pitchFamily="34" charset="0"/>
              <a:cs typeface="Arial" panose="020B0604020202020204" pitchFamily="34" charset="0"/>
            </a:endParaRPr>
          </a:p>
        </p:txBody>
      </p:sp>
      <p:sp>
        <p:nvSpPr>
          <p:cNvPr id="96" name="テキスト ボックス 95">
            <a:extLst>
              <a:ext uri="{FF2B5EF4-FFF2-40B4-BE49-F238E27FC236}">
                <a16:creationId xmlns:a16="http://schemas.microsoft.com/office/drawing/2014/main" id="{1DA8DBE1-51FF-9B1F-C118-419051CB86CE}"/>
              </a:ext>
            </a:extLst>
          </p:cNvPr>
          <p:cNvSpPr txBox="1"/>
          <p:nvPr/>
        </p:nvSpPr>
        <p:spPr>
          <a:xfrm>
            <a:off x="4659489" y="3314803"/>
            <a:ext cx="1196340" cy="400110"/>
          </a:xfrm>
          <a:prstGeom prst="rect">
            <a:avLst/>
          </a:prstGeom>
          <a:noFill/>
        </p:spPr>
        <p:txBody>
          <a:bodyPr wrap="square">
            <a:spAutoFit/>
          </a:bodyPr>
          <a:lstStyle/>
          <a:p>
            <a:pPr algn="ctr"/>
            <a:r>
              <a:rPr lang="en-US" altLang="ja-JP" sz="2000" dirty="0">
                <a:solidFill>
                  <a:schemeClr val="bg1"/>
                </a:solidFill>
                <a:latin typeface="Arial" panose="020B0604020202020204" pitchFamily="34" charset="0"/>
                <a:cs typeface="Arial" panose="020B0604020202020204" pitchFamily="34" charset="0"/>
              </a:rPr>
              <a:t>18 %</a:t>
            </a:r>
            <a:endParaRPr lang="ja-JP" altLang="en-US" sz="2000" dirty="0">
              <a:solidFill>
                <a:schemeClr val="bg1"/>
              </a:solidFill>
              <a:latin typeface="Arial" panose="020B0604020202020204" pitchFamily="34" charset="0"/>
              <a:cs typeface="Arial" panose="020B0604020202020204" pitchFamily="34" charset="0"/>
            </a:endParaRPr>
          </a:p>
        </p:txBody>
      </p:sp>
      <p:sp>
        <p:nvSpPr>
          <p:cNvPr id="97" name="テキスト ボックス 96">
            <a:extLst>
              <a:ext uri="{FF2B5EF4-FFF2-40B4-BE49-F238E27FC236}">
                <a16:creationId xmlns:a16="http://schemas.microsoft.com/office/drawing/2014/main" id="{4FAED0AE-3429-661F-BFE8-78E5F28BF6FF}"/>
              </a:ext>
            </a:extLst>
          </p:cNvPr>
          <p:cNvSpPr txBox="1"/>
          <p:nvPr/>
        </p:nvSpPr>
        <p:spPr>
          <a:xfrm>
            <a:off x="4480338" y="2625541"/>
            <a:ext cx="989388" cy="369332"/>
          </a:xfrm>
          <a:prstGeom prst="rect">
            <a:avLst/>
          </a:prstGeom>
          <a:noFill/>
        </p:spPr>
        <p:txBody>
          <a:bodyPr wrap="square">
            <a:spAutoFit/>
          </a:bodyPr>
          <a:lstStyle/>
          <a:p>
            <a:pPr algn="ctr"/>
            <a:r>
              <a:rPr lang="en-US" altLang="ja-JP" dirty="0">
                <a:solidFill>
                  <a:schemeClr val="bg1"/>
                </a:solidFill>
                <a:latin typeface="Arial" panose="020B0604020202020204" pitchFamily="34" charset="0"/>
                <a:cs typeface="Arial" panose="020B0604020202020204" pitchFamily="34" charset="0"/>
              </a:rPr>
              <a:t>4 %</a:t>
            </a:r>
            <a:endParaRPr lang="ja-JP" altLang="en-US" dirty="0">
              <a:solidFill>
                <a:schemeClr val="bg1"/>
              </a:solidFill>
              <a:latin typeface="Arial" panose="020B0604020202020204" pitchFamily="34" charset="0"/>
              <a:cs typeface="Arial" panose="020B0604020202020204" pitchFamily="34" charset="0"/>
            </a:endParaRPr>
          </a:p>
        </p:txBody>
      </p:sp>
      <p:sp>
        <p:nvSpPr>
          <p:cNvPr id="98" name="テキスト ボックス 97">
            <a:extLst>
              <a:ext uri="{FF2B5EF4-FFF2-40B4-BE49-F238E27FC236}">
                <a16:creationId xmlns:a16="http://schemas.microsoft.com/office/drawing/2014/main" id="{10BEB680-95C5-9F75-4B00-D247CF1F45EE}"/>
              </a:ext>
            </a:extLst>
          </p:cNvPr>
          <p:cNvSpPr txBox="1"/>
          <p:nvPr/>
        </p:nvSpPr>
        <p:spPr>
          <a:xfrm>
            <a:off x="2393450" y="2160102"/>
            <a:ext cx="1196340" cy="400110"/>
          </a:xfrm>
          <a:prstGeom prst="rect">
            <a:avLst/>
          </a:prstGeom>
          <a:noFill/>
        </p:spPr>
        <p:txBody>
          <a:bodyPr wrap="square">
            <a:spAutoFit/>
          </a:bodyPr>
          <a:lstStyle/>
          <a:p>
            <a:pPr algn="ctr"/>
            <a:r>
              <a:rPr lang="en-US" altLang="ja-JP" sz="2000" dirty="0">
                <a:solidFill>
                  <a:schemeClr val="bg1"/>
                </a:solidFill>
                <a:latin typeface="Arial" panose="020B0604020202020204" pitchFamily="34" charset="0"/>
                <a:cs typeface="Arial" panose="020B0604020202020204" pitchFamily="34" charset="0"/>
              </a:rPr>
              <a:t>27 %</a:t>
            </a:r>
            <a:endParaRPr lang="ja-JP" altLang="en-US" sz="2000" dirty="0">
              <a:solidFill>
                <a:schemeClr val="bg1"/>
              </a:solidFill>
              <a:latin typeface="Arial" panose="020B0604020202020204" pitchFamily="34" charset="0"/>
              <a:cs typeface="Arial" panose="020B0604020202020204" pitchFamily="34" charset="0"/>
            </a:endParaRPr>
          </a:p>
        </p:txBody>
      </p:sp>
      <p:sp>
        <p:nvSpPr>
          <p:cNvPr id="99" name="テキスト ボックス 98">
            <a:extLst>
              <a:ext uri="{FF2B5EF4-FFF2-40B4-BE49-F238E27FC236}">
                <a16:creationId xmlns:a16="http://schemas.microsoft.com/office/drawing/2014/main" id="{04934605-0B4B-8338-313F-8462E1184A36}"/>
              </a:ext>
            </a:extLst>
          </p:cNvPr>
          <p:cNvSpPr txBox="1"/>
          <p:nvPr/>
        </p:nvSpPr>
        <p:spPr>
          <a:xfrm>
            <a:off x="2393450" y="3537940"/>
            <a:ext cx="1020341" cy="400110"/>
          </a:xfrm>
          <a:prstGeom prst="rect">
            <a:avLst/>
          </a:prstGeom>
          <a:noFill/>
        </p:spPr>
        <p:txBody>
          <a:bodyPr wrap="square">
            <a:spAutoFit/>
          </a:bodyPr>
          <a:lstStyle/>
          <a:p>
            <a:pPr algn="ctr"/>
            <a:r>
              <a:rPr lang="en-US" altLang="ja-JP" sz="2000" dirty="0">
                <a:solidFill>
                  <a:schemeClr val="bg1"/>
                </a:solidFill>
                <a:latin typeface="Arial" panose="020B0604020202020204" pitchFamily="34" charset="0"/>
                <a:cs typeface="Arial" panose="020B0604020202020204" pitchFamily="34" charset="0"/>
              </a:rPr>
              <a:t>24 %</a:t>
            </a:r>
            <a:endParaRPr lang="ja-JP" altLang="en-US" sz="2000" dirty="0">
              <a:solidFill>
                <a:schemeClr val="bg1"/>
              </a:solidFill>
              <a:latin typeface="Arial" panose="020B0604020202020204" pitchFamily="34" charset="0"/>
              <a:cs typeface="Arial" panose="020B0604020202020204" pitchFamily="34" charset="0"/>
            </a:endParaRPr>
          </a:p>
        </p:txBody>
      </p:sp>
      <p:sp>
        <p:nvSpPr>
          <p:cNvPr id="100" name="テキスト ボックス 99">
            <a:extLst>
              <a:ext uri="{FF2B5EF4-FFF2-40B4-BE49-F238E27FC236}">
                <a16:creationId xmlns:a16="http://schemas.microsoft.com/office/drawing/2014/main" id="{5CF35639-3AEF-0167-1E5D-F897731FA9FA}"/>
              </a:ext>
            </a:extLst>
          </p:cNvPr>
          <p:cNvSpPr txBox="1"/>
          <p:nvPr/>
        </p:nvSpPr>
        <p:spPr>
          <a:xfrm>
            <a:off x="1128438" y="3827744"/>
            <a:ext cx="1052532" cy="400110"/>
          </a:xfrm>
          <a:prstGeom prst="rect">
            <a:avLst/>
          </a:prstGeom>
          <a:noFill/>
        </p:spPr>
        <p:txBody>
          <a:bodyPr wrap="square">
            <a:spAutoFit/>
          </a:bodyPr>
          <a:lstStyle/>
          <a:p>
            <a:pPr algn="ctr"/>
            <a:r>
              <a:rPr lang="en-US" altLang="ja-JP" sz="2000" dirty="0">
                <a:solidFill>
                  <a:schemeClr val="bg1"/>
                </a:solidFill>
                <a:latin typeface="Arial" panose="020B0604020202020204" pitchFamily="34" charset="0"/>
                <a:cs typeface="Arial" panose="020B0604020202020204" pitchFamily="34" charset="0"/>
              </a:rPr>
              <a:t>10 %</a:t>
            </a:r>
            <a:endParaRPr lang="ja-JP" altLang="en-US" sz="2000" dirty="0">
              <a:solidFill>
                <a:schemeClr val="bg1"/>
              </a:solidFill>
              <a:latin typeface="Arial" panose="020B0604020202020204" pitchFamily="34" charset="0"/>
              <a:cs typeface="Arial" panose="020B0604020202020204" pitchFamily="34" charset="0"/>
            </a:endParaRPr>
          </a:p>
        </p:txBody>
      </p:sp>
      <p:graphicFrame>
        <p:nvGraphicFramePr>
          <p:cNvPr id="101" name="グラフ 100">
            <a:extLst>
              <a:ext uri="{FF2B5EF4-FFF2-40B4-BE49-F238E27FC236}">
                <a16:creationId xmlns:a16="http://schemas.microsoft.com/office/drawing/2014/main" id="{22CCEAE9-9E60-BDB7-1F3C-6F58703C4B19}"/>
              </a:ext>
            </a:extLst>
          </p:cNvPr>
          <p:cNvGraphicFramePr>
            <a:graphicFrameLocks noGrp="1"/>
          </p:cNvGraphicFramePr>
          <p:nvPr>
            <p:extLst>
              <p:ext uri="{D42A27DB-BD31-4B8C-83A1-F6EECF244321}">
                <p14:modId xmlns:p14="http://schemas.microsoft.com/office/powerpoint/2010/main" val="4009100677"/>
              </p:ext>
            </p:extLst>
          </p:nvPr>
        </p:nvGraphicFramePr>
        <p:xfrm>
          <a:off x="7616959" y="1355029"/>
          <a:ext cx="5029301" cy="3279979"/>
        </p:xfrm>
        <a:graphic>
          <a:graphicData uri="http://schemas.openxmlformats.org/drawingml/2006/chart">
            <c:chart xmlns:c="http://schemas.openxmlformats.org/drawingml/2006/chart" xmlns:r="http://schemas.openxmlformats.org/officeDocument/2006/relationships" r:id="rId5"/>
          </a:graphicData>
        </a:graphic>
      </p:graphicFrame>
      <p:sp>
        <p:nvSpPr>
          <p:cNvPr id="102" name="テキスト ボックス 101">
            <a:extLst>
              <a:ext uri="{FF2B5EF4-FFF2-40B4-BE49-F238E27FC236}">
                <a16:creationId xmlns:a16="http://schemas.microsoft.com/office/drawing/2014/main" id="{86A32964-355C-5DDD-DA38-3EFD4175F0EE}"/>
              </a:ext>
            </a:extLst>
          </p:cNvPr>
          <p:cNvSpPr txBox="1"/>
          <p:nvPr/>
        </p:nvSpPr>
        <p:spPr>
          <a:xfrm>
            <a:off x="10633797" y="2792917"/>
            <a:ext cx="1196340" cy="400110"/>
          </a:xfrm>
          <a:prstGeom prst="rect">
            <a:avLst/>
          </a:prstGeom>
          <a:noFill/>
        </p:spPr>
        <p:txBody>
          <a:bodyPr wrap="square">
            <a:spAutoFit/>
          </a:bodyPr>
          <a:lstStyle/>
          <a:p>
            <a:pPr algn="ctr"/>
            <a:r>
              <a:rPr lang="en-US" altLang="ja-JP" sz="2000" dirty="0">
                <a:solidFill>
                  <a:schemeClr val="bg1"/>
                </a:solidFill>
                <a:latin typeface="Arial" panose="020B0604020202020204" pitchFamily="34" charset="0"/>
                <a:cs typeface="Arial" panose="020B0604020202020204" pitchFamily="34" charset="0"/>
              </a:rPr>
              <a:t>49 %</a:t>
            </a:r>
            <a:endParaRPr lang="ja-JP" altLang="en-US" sz="2000" dirty="0">
              <a:solidFill>
                <a:schemeClr val="bg1"/>
              </a:solidFill>
              <a:latin typeface="Arial" panose="020B0604020202020204" pitchFamily="34" charset="0"/>
              <a:cs typeface="Arial" panose="020B0604020202020204" pitchFamily="34" charset="0"/>
            </a:endParaRPr>
          </a:p>
        </p:txBody>
      </p:sp>
      <p:sp>
        <p:nvSpPr>
          <p:cNvPr id="103" name="テキスト ボックス 102">
            <a:extLst>
              <a:ext uri="{FF2B5EF4-FFF2-40B4-BE49-F238E27FC236}">
                <a16:creationId xmlns:a16="http://schemas.microsoft.com/office/drawing/2014/main" id="{BF34B32E-745C-88E6-F648-6C21ED50F28C}"/>
              </a:ext>
            </a:extLst>
          </p:cNvPr>
          <p:cNvSpPr txBox="1"/>
          <p:nvPr/>
        </p:nvSpPr>
        <p:spPr>
          <a:xfrm>
            <a:off x="9593101" y="4072631"/>
            <a:ext cx="820953" cy="369332"/>
          </a:xfrm>
          <a:prstGeom prst="rect">
            <a:avLst/>
          </a:prstGeom>
          <a:noFill/>
        </p:spPr>
        <p:txBody>
          <a:bodyPr wrap="square">
            <a:spAutoFit/>
          </a:bodyPr>
          <a:lstStyle/>
          <a:p>
            <a:pPr algn="ctr"/>
            <a:r>
              <a:rPr lang="en-US" altLang="ja-JP" dirty="0">
                <a:solidFill>
                  <a:schemeClr val="bg1"/>
                </a:solidFill>
                <a:latin typeface="Arial" panose="020B0604020202020204" pitchFamily="34" charset="0"/>
                <a:cs typeface="Arial" panose="020B0604020202020204" pitchFamily="34" charset="0"/>
              </a:rPr>
              <a:t>6 %</a:t>
            </a:r>
            <a:endParaRPr lang="ja-JP" altLang="en-US" dirty="0">
              <a:solidFill>
                <a:schemeClr val="bg1"/>
              </a:solidFill>
              <a:latin typeface="Arial" panose="020B0604020202020204" pitchFamily="34" charset="0"/>
              <a:cs typeface="Arial" panose="020B0604020202020204" pitchFamily="34" charset="0"/>
            </a:endParaRPr>
          </a:p>
        </p:txBody>
      </p:sp>
      <p:sp>
        <p:nvSpPr>
          <p:cNvPr id="104" name="テキスト ボックス 103">
            <a:extLst>
              <a:ext uri="{FF2B5EF4-FFF2-40B4-BE49-F238E27FC236}">
                <a16:creationId xmlns:a16="http://schemas.microsoft.com/office/drawing/2014/main" id="{B5DD9B1B-AB1D-9EDD-504F-97E1E1F6C1CC}"/>
              </a:ext>
            </a:extLst>
          </p:cNvPr>
          <p:cNvSpPr txBox="1"/>
          <p:nvPr/>
        </p:nvSpPr>
        <p:spPr>
          <a:xfrm>
            <a:off x="9168141" y="3879586"/>
            <a:ext cx="801929" cy="369332"/>
          </a:xfrm>
          <a:prstGeom prst="rect">
            <a:avLst/>
          </a:prstGeom>
          <a:noFill/>
        </p:spPr>
        <p:txBody>
          <a:bodyPr wrap="square">
            <a:spAutoFit/>
          </a:bodyPr>
          <a:lstStyle/>
          <a:p>
            <a:pPr algn="ctr"/>
            <a:r>
              <a:rPr lang="en-US" altLang="ja-JP" dirty="0">
                <a:solidFill>
                  <a:schemeClr val="bg1"/>
                </a:solidFill>
                <a:latin typeface="Arial" panose="020B0604020202020204" pitchFamily="34" charset="0"/>
                <a:cs typeface="Arial" panose="020B0604020202020204" pitchFamily="34" charset="0"/>
              </a:rPr>
              <a:t>6 %</a:t>
            </a:r>
            <a:endParaRPr lang="ja-JP" altLang="en-US" dirty="0">
              <a:solidFill>
                <a:schemeClr val="bg1"/>
              </a:solidFill>
              <a:latin typeface="Arial" panose="020B0604020202020204" pitchFamily="34" charset="0"/>
              <a:cs typeface="Arial" panose="020B0604020202020204" pitchFamily="34" charset="0"/>
            </a:endParaRPr>
          </a:p>
        </p:txBody>
      </p:sp>
      <p:sp>
        <p:nvSpPr>
          <p:cNvPr id="105" name="楕円 104">
            <a:extLst>
              <a:ext uri="{FF2B5EF4-FFF2-40B4-BE49-F238E27FC236}">
                <a16:creationId xmlns:a16="http://schemas.microsoft.com/office/drawing/2014/main" id="{7EAB70C6-6458-D616-0A2C-5E91CFB51CDE}"/>
              </a:ext>
            </a:extLst>
          </p:cNvPr>
          <p:cNvSpPr/>
          <p:nvPr/>
        </p:nvSpPr>
        <p:spPr>
          <a:xfrm>
            <a:off x="9479935" y="2359181"/>
            <a:ext cx="1269433" cy="1269433"/>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テキスト ボックス 105">
            <a:extLst>
              <a:ext uri="{FF2B5EF4-FFF2-40B4-BE49-F238E27FC236}">
                <a16:creationId xmlns:a16="http://schemas.microsoft.com/office/drawing/2014/main" id="{3E885988-1BF3-08B7-B0CD-7EC042871388}"/>
              </a:ext>
            </a:extLst>
          </p:cNvPr>
          <p:cNvSpPr txBox="1"/>
          <p:nvPr/>
        </p:nvSpPr>
        <p:spPr>
          <a:xfrm>
            <a:off x="9446021" y="2639954"/>
            <a:ext cx="1337260" cy="707886"/>
          </a:xfrm>
          <a:prstGeom prst="rect">
            <a:avLst/>
          </a:prstGeom>
          <a:noFill/>
        </p:spPr>
        <p:txBody>
          <a:bodyPr wrap="square">
            <a:spAutoFit/>
          </a:bodyPr>
          <a:lstStyle/>
          <a:p>
            <a:pPr algn="ctr"/>
            <a:r>
              <a:rPr lang="en-US" altLang="ja-JP" sz="2000" dirty="0">
                <a:latin typeface="Arial" panose="020B0604020202020204" pitchFamily="34" charset="0"/>
                <a:ea typeface="ＭＳ Ｐゴシック" panose="020B0600070205080204" pitchFamily="50" charset="-128"/>
                <a:cs typeface="Arial" panose="020B0604020202020204" pitchFamily="34" charset="0"/>
              </a:rPr>
              <a:t>Converter</a:t>
            </a:r>
            <a:br>
              <a:rPr lang="en-US" altLang="ja-JP" sz="2000" dirty="0">
                <a:latin typeface="Arial" panose="020B0604020202020204" pitchFamily="34" charset="0"/>
                <a:ea typeface="ＭＳ Ｐゴシック" panose="020B0600070205080204" pitchFamily="50" charset="-128"/>
                <a:cs typeface="Arial" panose="020B0604020202020204" pitchFamily="34" charset="0"/>
              </a:rPr>
            </a:br>
            <a:r>
              <a:rPr lang="en-US" altLang="ja-JP" sz="2000" dirty="0">
                <a:latin typeface="Arial" panose="020B0604020202020204" pitchFamily="34" charset="0"/>
                <a:ea typeface="ＭＳ Ｐゴシック" panose="020B0600070205080204" pitchFamily="50" charset="-128"/>
                <a:cs typeface="Arial" panose="020B0604020202020204" pitchFamily="34" charset="0"/>
              </a:rPr>
              <a:t>(China)</a:t>
            </a:r>
            <a:endParaRPr lang="ja-JP" altLang="en-US" sz="2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7" name="楕円 106">
            <a:extLst>
              <a:ext uri="{FF2B5EF4-FFF2-40B4-BE49-F238E27FC236}">
                <a16:creationId xmlns:a16="http://schemas.microsoft.com/office/drawing/2014/main" id="{D16CC1BB-FBEF-4B3F-CA6F-2B98F3B55451}"/>
              </a:ext>
            </a:extLst>
          </p:cNvPr>
          <p:cNvSpPr/>
          <p:nvPr/>
        </p:nvSpPr>
        <p:spPr>
          <a:xfrm>
            <a:off x="1470311" y="2359181"/>
            <a:ext cx="1269433" cy="1269433"/>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テキスト ボックス 107">
            <a:extLst>
              <a:ext uri="{FF2B5EF4-FFF2-40B4-BE49-F238E27FC236}">
                <a16:creationId xmlns:a16="http://schemas.microsoft.com/office/drawing/2014/main" id="{737A0529-2496-5FA9-738A-F574AA5CD420}"/>
              </a:ext>
            </a:extLst>
          </p:cNvPr>
          <p:cNvSpPr txBox="1"/>
          <p:nvPr/>
        </p:nvSpPr>
        <p:spPr>
          <a:xfrm>
            <a:off x="1436397" y="2639954"/>
            <a:ext cx="1337260" cy="707886"/>
          </a:xfrm>
          <a:prstGeom prst="rect">
            <a:avLst/>
          </a:prstGeom>
          <a:noFill/>
        </p:spPr>
        <p:txBody>
          <a:bodyPr wrap="square">
            <a:spAutoFit/>
          </a:bodyPr>
          <a:lstStyle/>
          <a:p>
            <a:pPr algn="ctr"/>
            <a:r>
              <a:rPr lang="en-US" altLang="ja-JP" sz="2000" dirty="0">
                <a:latin typeface="Arial" panose="020B0604020202020204" pitchFamily="34" charset="0"/>
                <a:ea typeface="ＭＳ Ｐゴシック" panose="020B0600070205080204" pitchFamily="50" charset="-128"/>
                <a:cs typeface="Arial" panose="020B0604020202020204" pitchFamily="34" charset="0"/>
              </a:rPr>
              <a:t>Basic</a:t>
            </a:r>
            <a:r>
              <a:rPr lang="ja-JP" altLang="en-US" sz="20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2000" dirty="0">
                <a:latin typeface="Arial" panose="020B0604020202020204" pitchFamily="34" charset="0"/>
                <a:ea typeface="ＭＳ Ｐゴシック" panose="020B0600070205080204" pitchFamily="50" charset="-128"/>
                <a:cs typeface="Arial" panose="020B0604020202020204" pitchFamily="34" charset="0"/>
              </a:rPr>
              <a:t>iron</a:t>
            </a:r>
            <a:br>
              <a:rPr lang="en-US" altLang="ja-JP" sz="2000" dirty="0">
                <a:latin typeface="Arial" panose="020B0604020202020204" pitchFamily="34" charset="0"/>
                <a:ea typeface="ＭＳ Ｐゴシック" panose="020B0600070205080204" pitchFamily="50" charset="-128"/>
                <a:cs typeface="Arial" panose="020B0604020202020204" pitchFamily="34" charset="0"/>
              </a:rPr>
            </a:br>
            <a:r>
              <a:rPr lang="en-US" altLang="ja-JP" sz="2000" dirty="0">
                <a:latin typeface="Arial" panose="020B0604020202020204" pitchFamily="34" charset="0"/>
                <a:ea typeface="ＭＳ Ｐゴシック" panose="020B0600070205080204" pitchFamily="50" charset="-128"/>
                <a:cs typeface="Arial" panose="020B0604020202020204" pitchFamily="34" charset="0"/>
              </a:rPr>
              <a:t>(China)</a:t>
            </a:r>
            <a:endParaRPr lang="ja-JP" altLang="en-US" sz="20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09" name="グループ化 108">
            <a:extLst>
              <a:ext uri="{FF2B5EF4-FFF2-40B4-BE49-F238E27FC236}">
                <a16:creationId xmlns:a16="http://schemas.microsoft.com/office/drawing/2014/main" id="{0C85AB51-B3DC-4072-BC83-9528A63B8E64}"/>
              </a:ext>
            </a:extLst>
          </p:cNvPr>
          <p:cNvGrpSpPr/>
          <p:nvPr/>
        </p:nvGrpSpPr>
        <p:grpSpPr>
          <a:xfrm>
            <a:off x="159001" y="4796053"/>
            <a:ext cx="1363710" cy="369332"/>
            <a:chOff x="239182" y="4846853"/>
            <a:chExt cx="1436607" cy="369332"/>
          </a:xfrm>
        </p:grpSpPr>
        <p:sp>
          <p:nvSpPr>
            <p:cNvPr id="110" name="正方形/長方形 109">
              <a:extLst>
                <a:ext uri="{FF2B5EF4-FFF2-40B4-BE49-F238E27FC236}">
                  <a16:creationId xmlns:a16="http://schemas.microsoft.com/office/drawing/2014/main" id="{F9281B3D-8F1A-111B-FC86-58CAC48A86DF}"/>
                </a:ext>
              </a:extLst>
            </p:cNvPr>
            <p:cNvSpPr/>
            <p:nvPr/>
          </p:nvSpPr>
          <p:spPr>
            <a:xfrm flipV="1">
              <a:off x="239182" y="4930221"/>
              <a:ext cx="202597" cy="202597"/>
            </a:xfrm>
            <a:prstGeom prst="rect">
              <a:avLst/>
            </a:prstGeom>
            <a:solidFill>
              <a:srgbClr val="50164A"/>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ea typeface="ＭＳ Ｐゴシック" panose="020B0600070205080204" pitchFamily="50" charset="-128"/>
                <a:cs typeface="Arial" panose="020B0604020202020204" pitchFamily="34" charset="0"/>
              </a:endParaRPr>
            </a:p>
          </p:txBody>
        </p:sp>
        <p:sp>
          <p:nvSpPr>
            <p:cNvPr id="111" name="テキスト ボックス 110">
              <a:extLst>
                <a:ext uri="{FF2B5EF4-FFF2-40B4-BE49-F238E27FC236}">
                  <a16:creationId xmlns:a16="http://schemas.microsoft.com/office/drawing/2014/main" id="{6DCD7636-5766-7B34-005B-2B5951256521}"/>
                </a:ext>
              </a:extLst>
            </p:cNvPr>
            <p:cNvSpPr txBox="1"/>
            <p:nvPr/>
          </p:nvSpPr>
          <p:spPr>
            <a:xfrm>
              <a:off x="412473" y="4846853"/>
              <a:ext cx="1263316" cy="369332"/>
            </a:xfrm>
            <a:prstGeom prst="rect">
              <a:avLst/>
            </a:prstGeom>
            <a:noFill/>
          </p:spPr>
          <p:txBody>
            <a:bodyPr wrap="square">
              <a:spAutoFit/>
            </a:bodyPr>
            <a:lstStyle/>
            <a:p>
              <a:pPr algn="just"/>
              <a:r>
                <a:rPr lang="en-US" altLang="ja-JP">
                  <a:latin typeface="Arial" panose="020B0604020202020204" pitchFamily="34" charset="0"/>
                  <a:ea typeface="ＭＳ Ｐゴシック" panose="020B0600070205080204" pitchFamily="50" charset="-128"/>
                  <a:cs typeface="Arial" panose="020B0604020202020204" pitchFamily="34" charset="0"/>
                </a:rPr>
                <a:t>Basic iron</a:t>
              </a:r>
              <a:endParaRPr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12" name="グループ化 111">
            <a:extLst>
              <a:ext uri="{FF2B5EF4-FFF2-40B4-BE49-F238E27FC236}">
                <a16:creationId xmlns:a16="http://schemas.microsoft.com/office/drawing/2014/main" id="{9536B21B-982A-70BA-5EB4-42101A9A9F31}"/>
              </a:ext>
            </a:extLst>
          </p:cNvPr>
          <p:cNvGrpSpPr/>
          <p:nvPr/>
        </p:nvGrpSpPr>
        <p:grpSpPr>
          <a:xfrm>
            <a:off x="1495565" y="4780664"/>
            <a:ext cx="1263973" cy="400110"/>
            <a:chOff x="1575747" y="4831464"/>
            <a:chExt cx="1263973" cy="400110"/>
          </a:xfrm>
        </p:grpSpPr>
        <p:sp>
          <p:nvSpPr>
            <p:cNvPr id="113" name="正方形/長方形 112">
              <a:extLst>
                <a:ext uri="{FF2B5EF4-FFF2-40B4-BE49-F238E27FC236}">
                  <a16:creationId xmlns:a16="http://schemas.microsoft.com/office/drawing/2014/main" id="{CE95DCE9-913C-47FA-8E2A-C429AC8320B3}"/>
                </a:ext>
              </a:extLst>
            </p:cNvPr>
            <p:cNvSpPr/>
            <p:nvPr/>
          </p:nvSpPr>
          <p:spPr>
            <a:xfrm flipV="1">
              <a:off x="1575747" y="4930221"/>
              <a:ext cx="202597" cy="202597"/>
            </a:xfrm>
            <a:prstGeom prst="rect">
              <a:avLst/>
            </a:prstGeom>
            <a:solidFill>
              <a:srgbClr val="0F9ED5"/>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ea typeface="ＭＳ Ｐゴシック" panose="020B0600070205080204" pitchFamily="50" charset="-128"/>
                <a:cs typeface="Arial" panose="020B0604020202020204" pitchFamily="34" charset="0"/>
              </a:endParaRPr>
            </a:p>
          </p:txBody>
        </p:sp>
        <p:sp>
          <p:nvSpPr>
            <p:cNvPr id="114" name="テキスト ボックス 113">
              <a:extLst>
                <a:ext uri="{FF2B5EF4-FFF2-40B4-BE49-F238E27FC236}">
                  <a16:creationId xmlns:a16="http://schemas.microsoft.com/office/drawing/2014/main" id="{83EEC2FF-CB0B-03F1-ACB7-FFE814D992F7}"/>
                </a:ext>
              </a:extLst>
            </p:cNvPr>
            <p:cNvSpPr txBox="1"/>
            <p:nvPr/>
          </p:nvSpPr>
          <p:spPr>
            <a:xfrm>
              <a:off x="1746690" y="4831464"/>
              <a:ext cx="1093030" cy="400110"/>
            </a:xfrm>
            <a:prstGeom prst="rect">
              <a:avLst/>
            </a:prstGeom>
            <a:noFill/>
          </p:spPr>
          <p:txBody>
            <a:bodyPr wrap="square">
              <a:spAutoFit/>
            </a:bodyPr>
            <a:lstStyle/>
            <a:p>
              <a:pPr algn="just"/>
              <a:r>
                <a:rPr lang="en-US" altLang="ja-JP" sz="2000" dirty="0">
                  <a:latin typeface="Arial" panose="020B0604020202020204" pitchFamily="34" charset="0"/>
                  <a:ea typeface="ＭＳ Ｐゴシック" panose="020B0600070205080204" pitchFamily="50" charset="-128"/>
                  <a:cs typeface="Arial" panose="020B0604020202020204" pitchFamily="34" charset="0"/>
                </a:rPr>
                <a:t>Iron ore</a:t>
              </a:r>
              <a:endParaRPr lang="ja-JP" altLang="en-US" sz="2000" dirty="0">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15" name="グループ化 114">
            <a:extLst>
              <a:ext uri="{FF2B5EF4-FFF2-40B4-BE49-F238E27FC236}">
                <a16:creationId xmlns:a16="http://schemas.microsoft.com/office/drawing/2014/main" id="{23561E0C-392B-60E1-5CE1-95A11D06A9E6}"/>
              </a:ext>
            </a:extLst>
          </p:cNvPr>
          <p:cNvGrpSpPr/>
          <p:nvPr/>
        </p:nvGrpSpPr>
        <p:grpSpPr>
          <a:xfrm>
            <a:off x="2717724" y="4780664"/>
            <a:ext cx="2632614" cy="400110"/>
            <a:chOff x="2797906" y="4831464"/>
            <a:chExt cx="2632614" cy="400110"/>
          </a:xfrm>
        </p:grpSpPr>
        <p:sp>
          <p:nvSpPr>
            <p:cNvPr id="116" name="正方形/長方形 115">
              <a:extLst>
                <a:ext uri="{FF2B5EF4-FFF2-40B4-BE49-F238E27FC236}">
                  <a16:creationId xmlns:a16="http://schemas.microsoft.com/office/drawing/2014/main" id="{304E721B-7343-0092-9CD7-668FE3C70794}"/>
                </a:ext>
              </a:extLst>
            </p:cNvPr>
            <p:cNvSpPr/>
            <p:nvPr/>
          </p:nvSpPr>
          <p:spPr>
            <a:xfrm flipV="1">
              <a:off x="2797906" y="4930221"/>
              <a:ext cx="202597" cy="202597"/>
            </a:xfrm>
            <a:prstGeom prst="rect">
              <a:avLst/>
            </a:prstGeom>
            <a:solidFill>
              <a:srgbClr val="E9713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ea typeface="ＭＳ Ｐゴシック" panose="020B0600070205080204" pitchFamily="50" charset="-128"/>
                <a:cs typeface="Arial" panose="020B0604020202020204" pitchFamily="34" charset="0"/>
              </a:endParaRPr>
            </a:p>
          </p:txBody>
        </p:sp>
        <p:sp>
          <p:nvSpPr>
            <p:cNvPr id="117" name="テキスト ボックス 116">
              <a:extLst>
                <a:ext uri="{FF2B5EF4-FFF2-40B4-BE49-F238E27FC236}">
                  <a16:creationId xmlns:a16="http://schemas.microsoft.com/office/drawing/2014/main" id="{3FFED2D4-4064-DA5E-BCC8-E8FA36665923}"/>
                </a:ext>
              </a:extLst>
            </p:cNvPr>
            <p:cNvSpPr txBox="1"/>
            <p:nvPr/>
          </p:nvSpPr>
          <p:spPr>
            <a:xfrm>
              <a:off x="2979009" y="4831464"/>
              <a:ext cx="2451511" cy="400110"/>
            </a:xfrm>
            <a:prstGeom prst="rect">
              <a:avLst/>
            </a:prstGeom>
            <a:noFill/>
          </p:spPr>
          <p:txBody>
            <a:bodyPr wrap="square">
              <a:spAutoFit/>
            </a:bodyPr>
            <a:lstStyle/>
            <a:p>
              <a:pPr algn="just"/>
              <a:r>
                <a:rPr lang="en-US" altLang="ja-JP" sz="2000" dirty="0">
                  <a:latin typeface="Arial" panose="020B0604020202020204" pitchFamily="34" charset="0"/>
                  <a:ea typeface="ＭＳ Ｐゴシック" panose="020B0600070205080204" pitchFamily="50" charset="-128"/>
                  <a:cs typeface="Arial" panose="020B0604020202020204" pitchFamily="34" charset="0"/>
                </a:rPr>
                <a:t>Coke oven products</a:t>
              </a:r>
              <a:endParaRPr lang="ja-JP" altLang="en-US" sz="2000" dirty="0">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118" name="正方形/長方形 117">
            <a:extLst>
              <a:ext uri="{FF2B5EF4-FFF2-40B4-BE49-F238E27FC236}">
                <a16:creationId xmlns:a16="http://schemas.microsoft.com/office/drawing/2014/main" id="{80658FD9-AFD5-FC6F-727C-E38549F46341}"/>
              </a:ext>
            </a:extLst>
          </p:cNvPr>
          <p:cNvSpPr/>
          <p:nvPr/>
        </p:nvSpPr>
        <p:spPr>
          <a:xfrm flipV="1">
            <a:off x="11045287" y="4879421"/>
            <a:ext cx="202597" cy="202597"/>
          </a:xfrm>
          <a:prstGeom prst="rect">
            <a:avLst/>
          </a:prstGeom>
          <a:solidFill>
            <a:srgbClr val="BFBFB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ea typeface="ＭＳ Ｐゴシック" panose="020B0600070205080204" pitchFamily="50" charset="-128"/>
              <a:cs typeface="Arial" panose="020B0604020202020204" pitchFamily="34" charset="0"/>
            </a:endParaRPr>
          </a:p>
        </p:txBody>
      </p:sp>
      <p:sp>
        <p:nvSpPr>
          <p:cNvPr id="119" name="テキスト ボックス 118">
            <a:extLst>
              <a:ext uri="{FF2B5EF4-FFF2-40B4-BE49-F238E27FC236}">
                <a16:creationId xmlns:a16="http://schemas.microsoft.com/office/drawing/2014/main" id="{D59B84B7-886C-30A9-5BCD-D60B595DB738}"/>
              </a:ext>
            </a:extLst>
          </p:cNvPr>
          <p:cNvSpPr txBox="1"/>
          <p:nvPr/>
        </p:nvSpPr>
        <p:spPr>
          <a:xfrm>
            <a:off x="11216236" y="4780664"/>
            <a:ext cx="1034954" cy="400110"/>
          </a:xfrm>
          <a:prstGeom prst="rect">
            <a:avLst/>
          </a:prstGeom>
          <a:noFill/>
        </p:spPr>
        <p:txBody>
          <a:bodyPr wrap="square">
            <a:spAutoFit/>
          </a:bodyPr>
          <a:lstStyle/>
          <a:p>
            <a:pPr algn="just"/>
            <a:r>
              <a:rPr lang="en-US" altLang="ja-JP" sz="2000" dirty="0">
                <a:latin typeface="Arial" panose="020B0604020202020204" pitchFamily="34" charset="0"/>
                <a:ea typeface="ＭＳ Ｐゴシック" panose="020B0600070205080204" pitchFamily="50" charset="-128"/>
                <a:cs typeface="Arial" panose="020B0604020202020204" pitchFamily="34" charset="0"/>
              </a:rPr>
              <a:t>Others</a:t>
            </a:r>
            <a:endParaRPr lang="ja-JP" altLang="en-US" sz="20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20" name="グループ化 119">
            <a:extLst>
              <a:ext uri="{FF2B5EF4-FFF2-40B4-BE49-F238E27FC236}">
                <a16:creationId xmlns:a16="http://schemas.microsoft.com/office/drawing/2014/main" id="{9C647914-D26A-94B2-F9FD-6F170ADE719D}"/>
              </a:ext>
            </a:extLst>
          </p:cNvPr>
          <p:cNvGrpSpPr/>
          <p:nvPr/>
        </p:nvGrpSpPr>
        <p:grpSpPr>
          <a:xfrm>
            <a:off x="5350338" y="4780664"/>
            <a:ext cx="1481625" cy="400110"/>
            <a:chOff x="5858975" y="4831464"/>
            <a:chExt cx="1481625" cy="400110"/>
          </a:xfrm>
        </p:grpSpPr>
        <p:sp>
          <p:nvSpPr>
            <p:cNvPr id="121" name="テキスト ボックス 120">
              <a:extLst>
                <a:ext uri="{FF2B5EF4-FFF2-40B4-BE49-F238E27FC236}">
                  <a16:creationId xmlns:a16="http://schemas.microsoft.com/office/drawing/2014/main" id="{96AD0300-98E6-8F29-1C7E-FCDA204AFB82}"/>
                </a:ext>
              </a:extLst>
            </p:cNvPr>
            <p:cNvSpPr txBox="1"/>
            <p:nvPr/>
          </p:nvSpPr>
          <p:spPr>
            <a:xfrm>
              <a:off x="6034998" y="4831464"/>
              <a:ext cx="1305602" cy="400110"/>
            </a:xfrm>
            <a:prstGeom prst="rect">
              <a:avLst/>
            </a:prstGeom>
            <a:noFill/>
          </p:spPr>
          <p:txBody>
            <a:bodyPr wrap="square">
              <a:spAutoFit/>
            </a:bodyPr>
            <a:lstStyle/>
            <a:p>
              <a:pPr algn="just"/>
              <a:r>
                <a:rPr lang="en-US" altLang="ja-JP" sz="2000" dirty="0">
                  <a:latin typeface="Arial" panose="020B0604020202020204" pitchFamily="34" charset="0"/>
                  <a:ea typeface="ＭＳ Ｐゴシック" panose="020B0600070205080204" pitchFamily="50" charset="-128"/>
                  <a:cs typeface="Arial" panose="020B0604020202020204" pitchFamily="34" charset="0"/>
                </a:rPr>
                <a:t>Hard coal</a:t>
              </a:r>
              <a:endParaRPr lang="ja-JP" altLang="en-US" sz="2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2" name="正方形/長方形 121">
              <a:extLst>
                <a:ext uri="{FF2B5EF4-FFF2-40B4-BE49-F238E27FC236}">
                  <a16:creationId xmlns:a16="http://schemas.microsoft.com/office/drawing/2014/main" id="{5BEC0A2A-15DB-0C55-7A99-FDE035BC4856}"/>
                </a:ext>
              </a:extLst>
            </p:cNvPr>
            <p:cNvSpPr/>
            <p:nvPr/>
          </p:nvSpPr>
          <p:spPr>
            <a:xfrm>
              <a:off x="5858975" y="4930221"/>
              <a:ext cx="202597" cy="202597"/>
            </a:xfrm>
            <a:prstGeom prst="rect">
              <a:avLst/>
            </a:prstGeom>
            <a:solidFill>
              <a:srgbClr val="C0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3" name="グループ化 122">
            <a:extLst>
              <a:ext uri="{FF2B5EF4-FFF2-40B4-BE49-F238E27FC236}">
                <a16:creationId xmlns:a16="http://schemas.microsoft.com/office/drawing/2014/main" id="{80211E8F-038D-4254-721B-43339F03DC2D}"/>
              </a:ext>
            </a:extLst>
          </p:cNvPr>
          <p:cNvGrpSpPr/>
          <p:nvPr/>
        </p:nvGrpSpPr>
        <p:grpSpPr>
          <a:xfrm>
            <a:off x="6828357" y="4780664"/>
            <a:ext cx="1329402" cy="400110"/>
            <a:chOff x="7484398" y="4831464"/>
            <a:chExt cx="1329402" cy="400110"/>
          </a:xfrm>
        </p:grpSpPr>
        <p:sp>
          <p:nvSpPr>
            <p:cNvPr id="124" name="正方形/長方形 123">
              <a:extLst>
                <a:ext uri="{FF2B5EF4-FFF2-40B4-BE49-F238E27FC236}">
                  <a16:creationId xmlns:a16="http://schemas.microsoft.com/office/drawing/2014/main" id="{B68C725F-CE77-19A4-2991-C464EC66E776}"/>
                </a:ext>
              </a:extLst>
            </p:cNvPr>
            <p:cNvSpPr/>
            <p:nvPr/>
          </p:nvSpPr>
          <p:spPr>
            <a:xfrm>
              <a:off x="7484398" y="4930719"/>
              <a:ext cx="201600" cy="201600"/>
            </a:xfrm>
            <a:prstGeom prst="rect">
              <a:avLst/>
            </a:prstGeom>
            <a:solidFill>
              <a:srgbClr val="0B76A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テキスト ボックス 124">
              <a:extLst>
                <a:ext uri="{FF2B5EF4-FFF2-40B4-BE49-F238E27FC236}">
                  <a16:creationId xmlns:a16="http://schemas.microsoft.com/office/drawing/2014/main" id="{C352EFEF-151D-3F23-DFF8-D465B20E2EEE}"/>
                </a:ext>
              </a:extLst>
            </p:cNvPr>
            <p:cNvSpPr txBox="1"/>
            <p:nvPr/>
          </p:nvSpPr>
          <p:spPr>
            <a:xfrm>
              <a:off x="7649264" y="4831464"/>
              <a:ext cx="1164536" cy="400110"/>
            </a:xfrm>
            <a:prstGeom prst="rect">
              <a:avLst/>
            </a:prstGeom>
            <a:noFill/>
          </p:spPr>
          <p:txBody>
            <a:bodyPr wrap="square">
              <a:spAutoFit/>
            </a:bodyPr>
            <a:lstStyle/>
            <a:p>
              <a:pPr algn="just"/>
              <a:r>
                <a:rPr lang="en-US" altLang="ja-JP" sz="2000" dirty="0">
                  <a:latin typeface="Arial" panose="020B0604020202020204" pitchFamily="34" charset="0"/>
                  <a:ea typeface="ＭＳ Ｐゴシック" panose="020B0600070205080204" pitchFamily="50" charset="-128"/>
                  <a:cs typeface="Arial" panose="020B0604020202020204" pitchFamily="34" charset="0"/>
                </a:rPr>
                <a:t>Pig</a:t>
              </a:r>
              <a:r>
                <a:rPr lang="ja-JP" altLang="en-US" sz="20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2000" dirty="0">
                  <a:latin typeface="Arial" panose="020B0604020202020204" pitchFamily="34" charset="0"/>
                  <a:ea typeface="ＭＳ Ｐゴシック" panose="020B0600070205080204" pitchFamily="50" charset="-128"/>
                  <a:cs typeface="Arial" panose="020B0604020202020204" pitchFamily="34" charset="0"/>
                </a:rPr>
                <a:t>iron</a:t>
              </a:r>
              <a:endParaRPr lang="ja-JP" altLang="en-US" sz="2000" dirty="0">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26" name="グループ化 125">
            <a:extLst>
              <a:ext uri="{FF2B5EF4-FFF2-40B4-BE49-F238E27FC236}">
                <a16:creationId xmlns:a16="http://schemas.microsoft.com/office/drawing/2014/main" id="{92DF2ED7-587C-B255-0855-9EA9847F0068}"/>
              </a:ext>
            </a:extLst>
          </p:cNvPr>
          <p:cNvGrpSpPr/>
          <p:nvPr/>
        </p:nvGrpSpPr>
        <p:grpSpPr>
          <a:xfrm>
            <a:off x="8047818" y="4780664"/>
            <a:ext cx="3238656" cy="400110"/>
            <a:chOff x="8879840" y="4831464"/>
            <a:chExt cx="3238656" cy="400110"/>
          </a:xfrm>
        </p:grpSpPr>
        <p:sp>
          <p:nvSpPr>
            <p:cNvPr id="127" name="正方形/長方形 126">
              <a:extLst>
                <a:ext uri="{FF2B5EF4-FFF2-40B4-BE49-F238E27FC236}">
                  <a16:creationId xmlns:a16="http://schemas.microsoft.com/office/drawing/2014/main" id="{8CD1E5CF-67FC-24F8-DBCD-DB3072B0E647}"/>
                </a:ext>
              </a:extLst>
            </p:cNvPr>
            <p:cNvSpPr/>
            <p:nvPr/>
          </p:nvSpPr>
          <p:spPr>
            <a:xfrm>
              <a:off x="8879840" y="4930719"/>
              <a:ext cx="201600" cy="201600"/>
            </a:xfrm>
            <a:prstGeom prst="rect">
              <a:avLst/>
            </a:prstGeom>
            <a:solidFill>
              <a:srgbClr val="4EA72E"/>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テキスト ボックス 127">
              <a:extLst>
                <a:ext uri="{FF2B5EF4-FFF2-40B4-BE49-F238E27FC236}">
                  <a16:creationId xmlns:a16="http://schemas.microsoft.com/office/drawing/2014/main" id="{97A9B64B-F9FE-1D75-D602-AE1A7AF32928}"/>
                </a:ext>
              </a:extLst>
            </p:cNvPr>
            <p:cNvSpPr txBox="1"/>
            <p:nvPr/>
          </p:nvSpPr>
          <p:spPr>
            <a:xfrm>
              <a:off x="9054865" y="4831464"/>
              <a:ext cx="3063631" cy="400110"/>
            </a:xfrm>
            <a:prstGeom prst="rect">
              <a:avLst/>
            </a:prstGeom>
            <a:noFill/>
          </p:spPr>
          <p:txBody>
            <a:bodyPr wrap="square">
              <a:spAutoFit/>
            </a:bodyPr>
            <a:lstStyle/>
            <a:p>
              <a:pPr algn="just"/>
              <a:r>
                <a:rPr lang="en-US" altLang="ja-JP" sz="2000" dirty="0">
                  <a:latin typeface="Arial" panose="020B0604020202020204" pitchFamily="34" charset="0"/>
                  <a:ea typeface="ＭＳ Ｐゴシック" panose="020B0600070205080204" pitchFamily="50" charset="-128"/>
                  <a:cs typeface="Arial" panose="020B0604020202020204" pitchFamily="34" charset="0"/>
                </a:rPr>
                <a:t>Finance and insurance</a:t>
              </a:r>
              <a:endParaRPr lang="ja-JP" altLang="en-US" sz="2000" dirty="0">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129" name="楕円 128">
            <a:extLst>
              <a:ext uri="{FF2B5EF4-FFF2-40B4-BE49-F238E27FC236}">
                <a16:creationId xmlns:a16="http://schemas.microsoft.com/office/drawing/2014/main" id="{1F7CC9FD-64DF-8D1B-DA79-0BEAB32E040E}"/>
              </a:ext>
            </a:extLst>
          </p:cNvPr>
          <p:cNvSpPr/>
          <p:nvPr/>
        </p:nvSpPr>
        <p:spPr>
          <a:xfrm>
            <a:off x="5503640" y="2359181"/>
            <a:ext cx="1269433" cy="1269433"/>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テキスト ボックス 129">
            <a:extLst>
              <a:ext uri="{FF2B5EF4-FFF2-40B4-BE49-F238E27FC236}">
                <a16:creationId xmlns:a16="http://schemas.microsoft.com/office/drawing/2014/main" id="{2D1CA132-AE33-B836-3DA2-F880901F9CCF}"/>
              </a:ext>
            </a:extLst>
          </p:cNvPr>
          <p:cNvSpPr txBox="1"/>
          <p:nvPr/>
        </p:nvSpPr>
        <p:spPr>
          <a:xfrm>
            <a:off x="5469726" y="2639954"/>
            <a:ext cx="1337260" cy="707886"/>
          </a:xfrm>
          <a:prstGeom prst="rect">
            <a:avLst/>
          </a:prstGeom>
          <a:noFill/>
        </p:spPr>
        <p:txBody>
          <a:bodyPr wrap="square">
            <a:spAutoFit/>
          </a:bodyPr>
          <a:lstStyle/>
          <a:p>
            <a:pPr algn="ctr"/>
            <a:r>
              <a:rPr lang="en-US" altLang="ja-JP" sz="2000" dirty="0">
                <a:latin typeface="Arial" panose="020B0604020202020204" pitchFamily="34" charset="0"/>
                <a:ea typeface="ＭＳ Ｐゴシック" panose="020B0600070205080204" pitchFamily="50" charset="-128"/>
                <a:cs typeface="Arial" panose="020B0604020202020204" pitchFamily="34" charset="0"/>
              </a:rPr>
              <a:t>Pig iron</a:t>
            </a:r>
            <a:br>
              <a:rPr lang="en-US" altLang="ja-JP" sz="2000" dirty="0">
                <a:latin typeface="Arial" panose="020B0604020202020204" pitchFamily="34" charset="0"/>
                <a:ea typeface="ＭＳ Ｐゴシック" panose="020B0600070205080204" pitchFamily="50" charset="-128"/>
                <a:cs typeface="Arial" panose="020B0604020202020204" pitchFamily="34" charset="0"/>
              </a:rPr>
            </a:br>
            <a:r>
              <a:rPr lang="en-US" altLang="ja-JP" sz="2000" dirty="0">
                <a:latin typeface="Arial" panose="020B0604020202020204" pitchFamily="34" charset="0"/>
                <a:ea typeface="ＭＳ Ｐゴシック" panose="020B0600070205080204" pitchFamily="50" charset="-128"/>
                <a:cs typeface="Arial" panose="020B0604020202020204" pitchFamily="34" charset="0"/>
              </a:rPr>
              <a:t>(China)</a:t>
            </a:r>
            <a:endParaRPr lang="ja-JP" altLang="en-US" sz="2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31" name="テキスト ボックス 130">
            <a:extLst>
              <a:ext uri="{FF2B5EF4-FFF2-40B4-BE49-F238E27FC236}">
                <a16:creationId xmlns:a16="http://schemas.microsoft.com/office/drawing/2014/main" id="{5085D6D8-4713-2F23-624C-44FFCA37CA95}"/>
              </a:ext>
            </a:extLst>
          </p:cNvPr>
          <p:cNvSpPr txBox="1"/>
          <p:nvPr/>
        </p:nvSpPr>
        <p:spPr>
          <a:xfrm>
            <a:off x="645042" y="1036884"/>
            <a:ext cx="3171550" cy="461665"/>
          </a:xfrm>
          <a:prstGeom prst="rect">
            <a:avLst/>
          </a:prstGeom>
          <a:noFill/>
        </p:spPr>
        <p:txBody>
          <a:bodyPr wrap="square">
            <a:spAutoFit/>
          </a:bodyPr>
          <a:lstStyle/>
          <a:p>
            <a:pPr algn="just"/>
            <a:r>
              <a:rPr lang="en-US" altLang="ja-JP" sz="2400" dirty="0">
                <a:latin typeface="Arial" panose="020B0604020202020204" pitchFamily="34" charset="0"/>
                <a:cs typeface="Arial" panose="020B0604020202020204" pitchFamily="34" charset="0"/>
              </a:rPr>
              <a:t>Before disaggregation</a:t>
            </a:r>
            <a:endParaRPr lang="ja-JP" altLang="en-US" sz="2400" dirty="0">
              <a:latin typeface="Arial" panose="020B0604020202020204" pitchFamily="34" charset="0"/>
              <a:cs typeface="Arial" panose="020B0604020202020204" pitchFamily="34" charset="0"/>
            </a:endParaRPr>
          </a:p>
        </p:txBody>
      </p:sp>
      <p:sp>
        <p:nvSpPr>
          <p:cNvPr id="132" name="テキスト ボックス 131">
            <a:extLst>
              <a:ext uri="{FF2B5EF4-FFF2-40B4-BE49-F238E27FC236}">
                <a16:creationId xmlns:a16="http://schemas.microsoft.com/office/drawing/2014/main" id="{01C36C35-9F8A-465F-F18B-00835EAA20F3}"/>
              </a:ext>
            </a:extLst>
          </p:cNvPr>
          <p:cNvSpPr txBox="1"/>
          <p:nvPr/>
        </p:nvSpPr>
        <p:spPr>
          <a:xfrm>
            <a:off x="6582226" y="1014181"/>
            <a:ext cx="3005528" cy="461665"/>
          </a:xfrm>
          <a:prstGeom prst="rect">
            <a:avLst/>
          </a:prstGeom>
          <a:noFill/>
        </p:spPr>
        <p:txBody>
          <a:bodyPr wrap="square">
            <a:spAutoFit/>
          </a:bodyPr>
          <a:lstStyle/>
          <a:p>
            <a:pPr algn="just"/>
            <a:r>
              <a:rPr lang="en-US" altLang="ja-JP" sz="2400" dirty="0">
                <a:latin typeface="Arial" panose="020B0604020202020204" pitchFamily="34" charset="0"/>
                <a:cs typeface="Arial" panose="020B0604020202020204" pitchFamily="34" charset="0"/>
              </a:rPr>
              <a:t>After disaggregation</a:t>
            </a:r>
            <a:endParaRPr lang="ja-JP" altLang="en-US" sz="2400" dirty="0">
              <a:latin typeface="Arial" panose="020B0604020202020204" pitchFamily="34" charset="0"/>
              <a:cs typeface="Arial" panose="020B0604020202020204" pitchFamily="34" charset="0"/>
            </a:endParaRPr>
          </a:p>
        </p:txBody>
      </p:sp>
      <p:pic>
        <p:nvPicPr>
          <p:cNvPr id="133" name="図 132">
            <a:extLst>
              <a:ext uri="{FF2B5EF4-FFF2-40B4-BE49-F238E27FC236}">
                <a16:creationId xmlns:a16="http://schemas.microsoft.com/office/drawing/2014/main" id="{7EECFE81-3C41-687D-BB5C-5F3218B921AC}"/>
              </a:ext>
            </a:extLst>
          </p:cNvPr>
          <p:cNvPicPr>
            <a:picLocks noChangeAspect="1"/>
          </p:cNvPicPr>
          <p:nvPr/>
        </p:nvPicPr>
        <p:blipFill>
          <a:blip r:embed="rId6">
            <a:alphaModFix amt="85000"/>
          </a:blip>
          <a:stretch>
            <a:fillRect/>
          </a:stretch>
        </p:blipFill>
        <p:spPr>
          <a:xfrm>
            <a:off x="-5" y="571058"/>
            <a:ext cx="12192000" cy="6217554"/>
          </a:xfrm>
          <a:prstGeom prst="rect">
            <a:avLst/>
          </a:prstGeom>
        </p:spPr>
      </p:pic>
      <p:sp>
        <p:nvSpPr>
          <p:cNvPr id="134" name="正方形/長方形 133">
            <a:extLst>
              <a:ext uri="{FF2B5EF4-FFF2-40B4-BE49-F238E27FC236}">
                <a16:creationId xmlns:a16="http://schemas.microsoft.com/office/drawing/2014/main" id="{0ADFCC98-2280-AB42-BA9B-C9DCE19A87FC}"/>
              </a:ext>
            </a:extLst>
          </p:cNvPr>
          <p:cNvSpPr/>
          <p:nvPr/>
        </p:nvSpPr>
        <p:spPr>
          <a:xfrm>
            <a:off x="480001" y="3284713"/>
            <a:ext cx="11231998" cy="1111544"/>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kumimoji="1" lang="ja-JP" altLang="en-US" b="1" dirty="0">
              <a:solidFill>
                <a:srgbClr val="C00000"/>
              </a:solidFill>
            </a:endParaRPr>
          </a:p>
        </p:txBody>
      </p:sp>
      <p:sp>
        <p:nvSpPr>
          <p:cNvPr id="135" name="テキスト ボックス 134">
            <a:extLst>
              <a:ext uri="{FF2B5EF4-FFF2-40B4-BE49-F238E27FC236}">
                <a16:creationId xmlns:a16="http://schemas.microsoft.com/office/drawing/2014/main" id="{EA19C3E0-F1A5-F3A1-D9CE-CD3E2E200A3E}"/>
              </a:ext>
            </a:extLst>
          </p:cNvPr>
          <p:cNvSpPr txBox="1"/>
          <p:nvPr/>
        </p:nvSpPr>
        <p:spPr>
          <a:xfrm>
            <a:off x="602906" y="3363432"/>
            <a:ext cx="10986188" cy="954107"/>
          </a:xfrm>
          <a:prstGeom prst="rect">
            <a:avLst/>
          </a:prstGeom>
          <a:noFill/>
        </p:spPr>
        <p:txBody>
          <a:bodyPr wrap="square">
            <a:spAutoFit/>
          </a:bodyPr>
          <a:lstStyle/>
          <a:p>
            <a:pPr lvl="0" algn="just">
              <a:defRPr/>
            </a:pPr>
            <a:r>
              <a:rPr lang="en-US" altLang="ja-JP" sz="2800" b="1" dirty="0">
                <a:solidFill>
                  <a:srgbClr val="C00000"/>
                </a:solidFill>
                <a:latin typeface="Arial" panose="020B0604020202020204" pitchFamily="34" charset="0"/>
                <a:cs typeface="Arial" panose="020B0604020202020204" pitchFamily="34" charset="0"/>
              </a:rPr>
              <a:t>It is unclear which steelmaking process the Basic iron sector actually represents, or by which process it is mainly influenced.</a:t>
            </a:r>
            <a:endParaRPr lang="ja-JP" altLang="en-US" sz="28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6934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FFB278-CBFE-58E6-86A6-953493A4FD57}"/>
            </a:ext>
          </a:extLst>
        </p:cNvPr>
        <p:cNvGrpSpPr/>
        <p:nvPr/>
      </p:nvGrpSpPr>
      <p:grpSpPr>
        <a:xfrm>
          <a:off x="0" y="0"/>
          <a:ext cx="0" cy="0"/>
          <a:chOff x="0" y="0"/>
          <a:chExt cx="0" cy="0"/>
        </a:xfrm>
      </p:grpSpPr>
      <p:graphicFrame>
        <p:nvGraphicFramePr>
          <p:cNvPr id="12" name="グラフ 11">
            <a:extLst>
              <a:ext uri="{FF2B5EF4-FFF2-40B4-BE49-F238E27FC236}">
                <a16:creationId xmlns:a16="http://schemas.microsoft.com/office/drawing/2014/main" id="{8961751E-F63A-F8DD-1914-FF9A0C80729C}"/>
              </a:ext>
            </a:extLst>
          </p:cNvPr>
          <p:cNvGraphicFramePr/>
          <p:nvPr>
            <p:extLst>
              <p:ext uri="{D42A27DB-BD31-4B8C-83A1-F6EECF244321}">
                <p14:modId xmlns:p14="http://schemas.microsoft.com/office/powerpoint/2010/main" val="2876493432"/>
              </p:ext>
            </p:extLst>
          </p:nvPr>
        </p:nvGraphicFramePr>
        <p:xfrm>
          <a:off x="3326577" y="1123840"/>
          <a:ext cx="5572761" cy="3279600"/>
        </p:xfrm>
        <a:graphic>
          <a:graphicData uri="http://schemas.openxmlformats.org/drawingml/2006/chart">
            <c:chart xmlns:c="http://schemas.openxmlformats.org/drawingml/2006/chart" xmlns:r="http://schemas.openxmlformats.org/officeDocument/2006/relationships" r:id="rId3"/>
          </a:graphicData>
        </a:graphic>
      </p:graphicFrame>
      <p:sp>
        <p:nvSpPr>
          <p:cNvPr id="2" name="テキスト ボックス 1">
            <a:extLst>
              <a:ext uri="{FF2B5EF4-FFF2-40B4-BE49-F238E27FC236}">
                <a16:creationId xmlns:a16="http://schemas.microsoft.com/office/drawing/2014/main" id="{E68527A2-8239-AE92-B859-FAD4AF42964A}"/>
              </a:ext>
            </a:extLst>
          </p:cNvPr>
          <p:cNvSpPr txBox="1"/>
          <p:nvPr/>
        </p:nvSpPr>
        <p:spPr>
          <a:xfrm>
            <a:off x="11606583" y="48983"/>
            <a:ext cx="585417" cy="523220"/>
          </a:xfrm>
          <a:prstGeom prst="rect">
            <a:avLst/>
          </a:prstGeom>
          <a:noFill/>
        </p:spPr>
        <p:txBody>
          <a:bodyPr wrap="none" rtlCol="0">
            <a:spAutoFit/>
          </a:bodyPr>
          <a:lstStyle/>
          <a:p>
            <a:r>
              <a:rPr kumimoji="1" lang="en-US" altLang="ja-JP" sz="2800" dirty="0">
                <a:solidFill>
                  <a:schemeClr val="bg1"/>
                </a:solidFill>
                <a:latin typeface="Arial" panose="020B0604020202020204" pitchFamily="34" charset="0"/>
                <a:cs typeface="Arial" panose="020B0604020202020204" pitchFamily="34" charset="0"/>
              </a:rPr>
              <a:t>14</a:t>
            </a:r>
            <a:endParaRPr kumimoji="1" lang="ja-JP" altLang="en-US" sz="2800" dirty="0">
              <a:solidFill>
                <a:schemeClr val="bg1"/>
              </a:solidFill>
              <a:latin typeface="Arial" panose="020B0604020202020204" pitchFamily="34" charset="0"/>
              <a:cs typeface="Arial" panose="020B0604020202020204" pitchFamily="34" charset="0"/>
            </a:endParaRPr>
          </a:p>
        </p:txBody>
      </p:sp>
      <p:sp>
        <p:nvSpPr>
          <p:cNvPr id="3" name="テキスト ボックス 2">
            <a:extLst>
              <a:ext uri="{FF2B5EF4-FFF2-40B4-BE49-F238E27FC236}">
                <a16:creationId xmlns:a16="http://schemas.microsoft.com/office/drawing/2014/main" id="{C54E291F-102D-157E-545E-284B7C9D30B8}"/>
              </a:ext>
            </a:extLst>
          </p:cNvPr>
          <p:cNvSpPr txBox="1"/>
          <p:nvPr/>
        </p:nvSpPr>
        <p:spPr>
          <a:xfrm>
            <a:off x="-1" y="-13717"/>
            <a:ext cx="11606584" cy="584775"/>
          </a:xfrm>
          <a:prstGeom prst="rect">
            <a:avLst/>
          </a:prstGeom>
          <a:noFill/>
        </p:spPr>
        <p:txBody>
          <a:bodyPr wrap="square" rtlCol="0">
            <a:spAutoFit/>
          </a:bodyPr>
          <a:lstStyle/>
          <a:p>
            <a:pPr algn="just"/>
            <a:r>
              <a:rPr lang="en-US" altLang="ja-JP" sz="3200" dirty="0">
                <a:solidFill>
                  <a:schemeClr val="bg1"/>
                </a:solidFill>
                <a:latin typeface="Arial" panose="020B0604020202020204" pitchFamily="34" charset="0"/>
                <a:ea typeface="ＭＳ ゴシック" panose="020B0609070205080204" pitchFamily="49" charset="-128"/>
                <a:cs typeface="Arial" panose="020B0604020202020204" pitchFamily="34" charset="0"/>
              </a:rPr>
              <a:t>4. Results</a:t>
            </a:r>
            <a:endParaRPr kumimoji="1" lang="ja-JP" altLang="en-US" sz="3200" dirty="0">
              <a:solidFill>
                <a:schemeClr val="bg1"/>
              </a:solidFill>
              <a:latin typeface="Arial" panose="020B0604020202020204" pitchFamily="34" charset="0"/>
              <a:ea typeface="ＭＳ ゴシック" panose="020B0609070205080204" pitchFamily="49" charset="-128"/>
              <a:cs typeface="Arial" panose="020B0604020202020204" pitchFamily="34" charset="0"/>
            </a:endParaRPr>
          </a:p>
        </p:txBody>
      </p:sp>
      <p:sp>
        <p:nvSpPr>
          <p:cNvPr id="50" name="テキスト ボックス 49">
            <a:extLst>
              <a:ext uri="{FF2B5EF4-FFF2-40B4-BE49-F238E27FC236}">
                <a16:creationId xmlns:a16="http://schemas.microsoft.com/office/drawing/2014/main" id="{5A122181-626A-7623-B63C-0FB15DCC626C}"/>
              </a:ext>
            </a:extLst>
          </p:cNvPr>
          <p:cNvSpPr txBox="1"/>
          <p:nvPr/>
        </p:nvSpPr>
        <p:spPr>
          <a:xfrm>
            <a:off x="9416" y="5022011"/>
            <a:ext cx="12223341" cy="523220"/>
          </a:xfrm>
          <a:prstGeom prst="rect">
            <a:avLst/>
          </a:prstGeom>
          <a:noFill/>
        </p:spPr>
        <p:txBody>
          <a:bodyPr wrap="square">
            <a:spAutoFit/>
          </a:bodyPr>
          <a:lstStyle/>
          <a:p>
            <a:pPr marL="457200" indent="-457200" algn="just">
              <a:buFont typeface="Wingdings" panose="05000000000000000000" pitchFamily="2" charset="2"/>
              <a:buChar char="ü"/>
            </a:pPr>
            <a:r>
              <a:rPr lang="en-US" altLang="ja-JP" sz="2800" dirty="0">
                <a:latin typeface="Arial" panose="020B0604020202020204" pitchFamily="34" charset="0"/>
                <a:cs typeface="Arial" panose="020B0604020202020204" pitchFamily="34" charset="0"/>
              </a:rPr>
              <a:t>Japan has a large input share from the Wholesale and retail trade sector. </a:t>
            </a:r>
          </a:p>
        </p:txBody>
      </p:sp>
      <p:cxnSp>
        <p:nvCxnSpPr>
          <p:cNvPr id="100" name="直線コネクタ 99">
            <a:extLst>
              <a:ext uri="{FF2B5EF4-FFF2-40B4-BE49-F238E27FC236}">
                <a16:creationId xmlns:a16="http://schemas.microsoft.com/office/drawing/2014/main" id="{BE8F6285-8036-5BF0-3BA3-3E4BEC3A3A53}"/>
              </a:ext>
            </a:extLst>
          </p:cNvPr>
          <p:cNvCxnSpPr>
            <a:cxnSpLocks/>
          </p:cNvCxnSpPr>
          <p:nvPr/>
        </p:nvCxnSpPr>
        <p:spPr>
          <a:xfrm>
            <a:off x="0" y="817377"/>
            <a:ext cx="12232758" cy="0"/>
          </a:xfrm>
          <a:prstGeom prst="line">
            <a:avLst/>
          </a:prstGeom>
          <a:ln>
            <a:solidFill>
              <a:srgbClr val="4B4B4B"/>
            </a:solidFill>
          </a:ln>
        </p:spPr>
        <p:style>
          <a:lnRef idx="1">
            <a:schemeClr val="accent1"/>
          </a:lnRef>
          <a:fillRef idx="0">
            <a:schemeClr val="accent1"/>
          </a:fillRef>
          <a:effectRef idx="0">
            <a:schemeClr val="accent1"/>
          </a:effectRef>
          <a:fontRef idx="minor">
            <a:schemeClr val="tx1"/>
          </a:fontRef>
        </p:style>
      </p:cxnSp>
      <p:sp>
        <p:nvSpPr>
          <p:cNvPr id="44" name="テキスト ボックス 43">
            <a:extLst>
              <a:ext uri="{FF2B5EF4-FFF2-40B4-BE49-F238E27FC236}">
                <a16:creationId xmlns:a16="http://schemas.microsoft.com/office/drawing/2014/main" id="{E20C99BD-04C7-58FD-97C0-73BF7315E9B1}"/>
              </a:ext>
            </a:extLst>
          </p:cNvPr>
          <p:cNvSpPr txBox="1"/>
          <p:nvPr/>
        </p:nvSpPr>
        <p:spPr>
          <a:xfrm>
            <a:off x="239842" y="586545"/>
            <a:ext cx="11719560" cy="461665"/>
          </a:xfrm>
          <a:prstGeom prst="rect">
            <a:avLst/>
          </a:prstGeom>
          <a:solidFill>
            <a:schemeClr val="bg1"/>
          </a:solidFill>
        </p:spPr>
        <p:txBody>
          <a:bodyPr wrap="square">
            <a:spAutoFit/>
          </a:bodyPr>
          <a:lstStyle/>
          <a:p>
            <a:pPr algn="just"/>
            <a:r>
              <a:rPr lang="en-US" altLang="ja-JP" sz="2400" dirty="0">
                <a:latin typeface="Arial" panose="020B0604020202020204" pitchFamily="34" charset="0"/>
                <a:cs typeface="Arial" panose="020B0604020202020204" pitchFamily="34" charset="0"/>
              </a:rPr>
              <a:t>Comparison of</a:t>
            </a:r>
            <a:r>
              <a:rPr lang="ja-JP" altLang="en-US" sz="2400" dirty="0">
                <a:latin typeface="Arial" panose="020B0604020202020204" pitchFamily="34" charset="0"/>
                <a:cs typeface="Arial" panose="020B0604020202020204" pitchFamily="34" charset="0"/>
              </a:rPr>
              <a:t> </a:t>
            </a:r>
            <a:r>
              <a:rPr lang="en-US" altLang="ja-JP" sz="2400" dirty="0">
                <a:latin typeface="Arial" panose="020B0604020202020204" pitchFamily="34" charset="0"/>
                <a:cs typeface="Arial" panose="020B0604020202020204" pitchFamily="34" charset="0"/>
              </a:rPr>
              <a:t>the</a:t>
            </a:r>
            <a:r>
              <a:rPr lang="ja-JP" altLang="en-US" sz="2400" dirty="0">
                <a:latin typeface="Arial" panose="020B0604020202020204" pitchFamily="34" charset="0"/>
                <a:cs typeface="Arial" panose="020B0604020202020204" pitchFamily="34" charset="0"/>
              </a:rPr>
              <a:t> </a:t>
            </a:r>
            <a:r>
              <a:rPr lang="en-US" altLang="ja-JP" sz="2400" dirty="0">
                <a:latin typeface="Arial" panose="020B0604020202020204" pitchFamily="34" charset="0"/>
                <a:cs typeface="Arial" panose="020B0604020202020204" pitchFamily="34" charset="0"/>
              </a:rPr>
              <a:t>top</a:t>
            </a:r>
            <a:r>
              <a:rPr lang="ja-JP" altLang="en-US" sz="2400" dirty="0">
                <a:latin typeface="Arial" panose="020B0604020202020204" pitchFamily="34" charset="0"/>
                <a:cs typeface="Arial" panose="020B0604020202020204" pitchFamily="34" charset="0"/>
              </a:rPr>
              <a:t> </a:t>
            </a:r>
            <a:r>
              <a:rPr lang="en-US" altLang="ja-JP" sz="2400" dirty="0">
                <a:latin typeface="Arial" panose="020B0604020202020204" pitchFamily="34" charset="0"/>
                <a:cs typeface="Arial" panose="020B0604020202020204" pitchFamily="34" charset="0"/>
              </a:rPr>
              <a:t>three intermediate input structures in pig iron sector by country</a:t>
            </a:r>
            <a:endParaRPr lang="ja-JP" altLang="en-US" sz="2400" dirty="0">
              <a:latin typeface="Arial" panose="020B0604020202020204" pitchFamily="34" charset="0"/>
              <a:cs typeface="Arial" panose="020B0604020202020204" pitchFamily="34" charset="0"/>
            </a:endParaRPr>
          </a:p>
        </p:txBody>
      </p:sp>
      <p:graphicFrame>
        <p:nvGraphicFramePr>
          <p:cNvPr id="61" name="グラフ 60">
            <a:extLst>
              <a:ext uri="{FF2B5EF4-FFF2-40B4-BE49-F238E27FC236}">
                <a16:creationId xmlns:a16="http://schemas.microsoft.com/office/drawing/2014/main" id="{174AB0E0-2C67-744B-F281-AB3615C3DC83}"/>
              </a:ext>
            </a:extLst>
          </p:cNvPr>
          <p:cNvGraphicFramePr>
            <a:graphicFrameLocks noGrp="1"/>
          </p:cNvGraphicFramePr>
          <p:nvPr>
            <p:extLst>
              <p:ext uri="{D42A27DB-BD31-4B8C-83A1-F6EECF244321}">
                <p14:modId xmlns:p14="http://schemas.microsoft.com/office/powerpoint/2010/main" val="3864539100"/>
              </p:ext>
            </p:extLst>
          </p:nvPr>
        </p:nvGraphicFramePr>
        <p:xfrm>
          <a:off x="-406453" y="1102254"/>
          <a:ext cx="5029301" cy="3279979"/>
        </p:xfrm>
        <a:graphic>
          <a:graphicData uri="http://schemas.openxmlformats.org/drawingml/2006/chart">
            <c:chart xmlns:c="http://schemas.openxmlformats.org/drawingml/2006/chart" xmlns:r="http://schemas.openxmlformats.org/officeDocument/2006/relationships" r:id="rId4"/>
          </a:graphicData>
        </a:graphic>
      </p:graphicFrame>
      <p:sp>
        <p:nvSpPr>
          <p:cNvPr id="62" name="テキスト ボックス 61">
            <a:extLst>
              <a:ext uri="{FF2B5EF4-FFF2-40B4-BE49-F238E27FC236}">
                <a16:creationId xmlns:a16="http://schemas.microsoft.com/office/drawing/2014/main" id="{884FA663-0DF8-171F-8756-0505561502CD}"/>
              </a:ext>
            </a:extLst>
          </p:cNvPr>
          <p:cNvSpPr txBox="1"/>
          <p:nvPr/>
        </p:nvSpPr>
        <p:spPr>
          <a:xfrm>
            <a:off x="2609081" y="2563585"/>
            <a:ext cx="1196340" cy="400110"/>
          </a:xfrm>
          <a:prstGeom prst="rect">
            <a:avLst/>
          </a:prstGeom>
          <a:noFill/>
        </p:spPr>
        <p:txBody>
          <a:bodyPr wrap="square">
            <a:spAutoFit/>
          </a:bodyPr>
          <a:lstStyle/>
          <a:p>
            <a:pPr algn="ctr"/>
            <a:r>
              <a:rPr lang="en-US" altLang="ja-JP" sz="2000" dirty="0">
                <a:solidFill>
                  <a:schemeClr val="bg1"/>
                </a:solidFill>
                <a:latin typeface="Arial" panose="020B0604020202020204" pitchFamily="34" charset="0"/>
                <a:cs typeface="Arial" panose="020B0604020202020204" pitchFamily="34" charset="0"/>
              </a:rPr>
              <a:t>57 %</a:t>
            </a:r>
            <a:endParaRPr lang="ja-JP" altLang="en-US" sz="2000" dirty="0">
              <a:solidFill>
                <a:schemeClr val="bg1"/>
              </a:solidFill>
              <a:latin typeface="Arial" panose="020B0604020202020204" pitchFamily="34" charset="0"/>
              <a:cs typeface="Arial" panose="020B0604020202020204" pitchFamily="34" charset="0"/>
            </a:endParaRPr>
          </a:p>
        </p:txBody>
      </p:sp>
      <p:sp>
        <p:nvSpPr>
          <p:cNvPr id="63" name="テキスト ボックス 62">
            <a:extLst>
              <a:ext uri="{FF2B5EF4-FFF2-40B4-BE49-F238E27FC236}">
                <a16:creationId xmlns:a16="http://schemas.microsoft.com/office/drawing/2014/main" id="{F529B847-A337-2970-1C6F-DB3A2BA254EE}"/>
              </a:ext>
            </a:extLst>
          </p:cNvPr>
          <p:cNvSpPr txBox="1"/>
          <p:nvPr/>
        </p:nvSpPr>
        <p:spPr>
          <a:xfrm>
            <a:off x="646289" y="3062028"/>
            <a:ext cx="1196340" cy="400110"/>
          </a:xfrm>
          <a:prstGeom prst="rect">
            <a:avLst/>
          </a:prstGeom>
          <a:noFill/>
        </p:spPr>
        <p:txBody>
          <a:bodyPr wrap="square">
            <a:spAutoFit/>
          </a:bodyPr>
          <a:lstStyle/>
          <a:p>
            <a:pPr algn="ctr"/>
            <a:r>
              <a:rPr lang="en-US" altLang="ja-JP" sz="2000" dirty="0">
                <a:solidFill>
                  <a:schemeClr val="bg1"/>
                </a:solidFill>
                <a:latin typeface="Arial" panose="020B0604020202020204" pitchFamily="34" charset="0"/>
                <a:cs typeface="Arial" panose="020B0604020202020204" pitchFamily="34" charset="0"/>
              </a:rPr>
              <a:t>18 %</a:t>
            </a:r>
            <a:endParaRPr lang="ja-JP" altLang="en-US" sz="2000" dirty="0">
              <a:solidFill>
                <a:schemeClr val="bg1"/>
              </a:solidFill>
              <a:latin typeface="Arial" panose="020B0604020202020204" pitchFamily="34" charset="0"/>
              <a:cs typeface="Arial" panose="020B0604020202020204" pitchFamily="34" charset="0"/>
            </a:endParaRPr>
          </a:p>
        </p:txBody>
      </p:sp>
      <p:sp>
        <p:nvSpPr>
          <p:cNvPr id="64" name="テキスト ボックス 63">
            <a:extLst>
              <a:ext uri="{FF2B5EF4-FFF2-40B4-BE49-F238E27FC236}">
                <a16:creationId xmlns:a16="http://schemas.microsoft.com/office/drawing/2014/main" id="{DC9769DB-0EDB-46D5-CC8E-602044C6F7FC}"/>
              </a:ext>
            </a:extLst>
          </p:cNvPr>
          <p:cNvSpPr txBox="1"/>
          <p:nvPr/>
        </p:nvSpPr>
        <p:spPr>
          <a:xfrm>
            <a:off x="467138" y="2372766"/>
            <a:ext cx="989388" cy="369332"/>
          </a:xfrm>
          <a:prstGeom prst="rect">
            <a:avLst/>
          </a:prstGeom>
          <a:noFill/>
        </p:spPr>
        <p:txBody>
          <a:bodyPr wrap="square">
            <a:spAutoFit/>
          </a:bodyPr>
          <a:lstStyle/>
          <a:p>
            <a:pPr algn="ctr"/>
            <a:r>
              <a:rPr lang="en-US" altLang="ja-JP" dirty="0">
                <a:solidFill>
                  <a:schemeClr val="bg1"/>
                </a:solidFill>
                <a:latin typeface="Arial" panose="020B0604020202020204" pitchFamily="34" charset="0"/>
                <a:cs typeface="Arial" panose="020B0604020202020204" pitchFamily="34" charset="0"/>
              </a:rPr>
              <a:t>4 %</a:t>
            </a:r>
            <a:endParaRPr lang="ja-JP" altLang="en-US" dirty="0">
              <a:solidFill>
                <a:schemeClr val="bg1"/>
              </a:solidFill>
              <a:latin typeface="Arial" panose="020B0604020202020204" pitchFamily="34" charset="0"/>
              <a:cs typeface="Arial" panose="020B0604020202020204" pitchFamily="34" charset="0"/>
            </a:endParaRPr>
          </a:p>
        </p:txBody>
      </p:sp>
      <p:grpSp>
        <p:nvGrpSpPr>
          <p:cNvPr id="79" name="グループ化 78">
            <a:extLst>
              <a:ext uri="{FF2B5EF4-FFF2-40B4-BE49-F238E27FC236}">
                <a16:creationId xmlns:a16="http://schemas.microsoft.com/office/drawing/2014/main" id="{1B1E1EA1-F36E-C893-BC45-E29EBE99CF47}"/>
              </a:ext>
            </a:extLst>
          </p:cNvPr>
          <p:cNvGrpSpPr/>
          <p:nvPr/>
        </p:nvGrpSpPr>
        <p:grpSpPr>
          <a:xfrm>
            <a:off x="1618006" y="4446690"/>
            <a:ext cx="1263973" cy="400110"/>
            <a:chOff x="1575747" y="4831464"/>
            <a:chExt cx="1263973" cy="400110"/>
          </a:xfrm>
        </p:grpSpPr>
        <p:sp>
          <p:nvSpPr>
            <p:cNvPr id="80" name="正方形/長方形 79">
              <a:extLst>
                <a:ext uri="{FF2B5EF4-FFF2-40B4-BE49-F238E27FC236}">
                  <a16:creationId xmlns:a16="http://schemas.microsoft.com/office/drawing/2014/main" id="{F1DFEC28-557C-16DE-FFEE-E859FDD58141}"/>
                </a:ext>
              </a:extLst>
            </p:cNvPr>
            <p:cNvSpPr/>
            <p:nvPr/>
          </p:nvSpPr>
          <p:spPr>
            <a:xfrm flipV="1">
              <a:off x="1575747" y="4930221"/>
              <a:ext cx="202597" cy="202597"/>
            </a:xfrm>
            <a:prstGeom prst="rect">
              <a:avLst/>
            </a:prstGeom>
            <a:solidFill>
              <a:srgbClr val="0F9ED5"/>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ea typeface="ＭＳ Ｐゴシック" panose="020B0600070205080204" pitchFamily="50" charset="-128"/>
                <a:cs typeface="Arial" panose="020B0604020202020204" pitchFamily="34" charset="0"/>
              </a:endParaRPr>
            </a:p>
          </p:txBody>
        </p:sp>
        <p:sp>
          <p:nvSpPr>
            <p:cNvPr id="81" name="テキスト ボックス 80">
              <a:extLst>
                <a:ext uri="{FF2B5EF4-FFF2-40B4-BE49-F238E27FC236}">
                  <a16:creationId xmlns:a16="http://schemas.microsoft.com/office/drawing/2014/main" id="{A29D32F9-97F7-C403-4F86-967853F757C0}"/>
                </a:ext>
              </a:extLst>
            </p:cNvPr>
            <p:cNvSpPr txBox="1"/>
            <p:nvPr/>
          </p:nvSpPr>
          <p:spPr>
            <a:xfrm>
              <a:off x="1746690" y="4831464"/>
              <a:ext cx="1093030" cy="400110"/>
            </a:xfrm>
            <a:prstGeom prst="rect">
              <a:avLst/>
            </a:prstGeom>
            <a:noFill/>
          </p:spPr>
          <p:txBody>
            <a:bodyPr wrap="square">
              <a:spAutoFit/>
            </a:bodyPr>
            <a:lstStyle/>
            <a:p>
              <a:pPr algn="just"/>
              <a:r>
                <a:rPr lang="en-US" altLang="ja-JP" sz="2000" dirty="0">
                  <a:latin typeface="Arial" panose="020B0604020202020204" pitchFamily="34" charset="0"/>
                  <a:ea typeface="ＭＳ Ｐゴシック" panose="020B0600070205080204" pitchFamily="50" charset="-128"/>
                  <a:cs typeface="Arial" panose="020B0604020202020204" pitchFamily="34" charset="0"/>
                </a:rPr>
                <a:t>Iron ore</a:t>
              </a:r>
              <a:endParaRPr lang="ja-JP" altLang="en-US" sz="2000" dirty="0">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82" name="グループ化 81">
            <a:extLst>
              <a:ext uri="{FF2B5EF4-FFF2-40B4-BE49-F238E27FC236}">
                <a16:creationId xmlns:a16="http://schemas.microsoft.com/office/drawing/2014/main" id="{4B1FDB75-01FB-7C38-0397-4D2EA4D4FA80}"/>
              </a:ext>
            </a:extLst>
          </p:cNvPr>
          <p:cNvGrpSpPr/>
          <p:nvPr/>
        </p:nvGrpSpPr>
        <p:grpSpPr>
          <a:xfrm>
            <a:off x="2840165" y="4446690"/>
            <a:ext cx="2632614" cy="400110"/>
            <a:chOff x="2797906" y="4831464"/>
            <a:chExt cx="2632614" cy="400110"/>
          </a:xfrm>
        </p:grpSpPr>
        <p:sp>
          <p:nvSpPr>
            <p:cNvPr id="83" name="正方形/長方形 82">
              <a:extLst>
                <a:ext uri="{FF2B5EF4-FFF2-40B4-BE49-F238E27FC236}">
                  <a16:creationId xmlns:a16="http://schemas.microsoft.com/office/drawing/2014/main" id="{C404380C-F823-DA55-2611-C5DD864EA9EB}"/>
                </a:ext>
              </a:extLst>
            </p:cNvPr>
            <p:cNvSpPr/>
            <p:nvPr/>
          </p:nvSpPr>
          <p:spPr>
            <a:xfrm flipV="1">
              <a:off x="2797906" y="4930221"/>
              <a:ext cx="202597" cy="202597"/>
            </a:xfrm>
            <a:prstGeom prst="rect">
              <a:avLst/>
            </a:prstGeom>
            <a:solidFill>
              <a:srgbClr val="E9713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ea typeface="ＭＳ Ｐゴシック" panose="020B0600070205080204" pitchFamily="50" charset="-128"/>
                <a:cs typeface="Arial" panose="020B0604020202020204" pitchFamily="34" charset="0"/>
              </a:endParaRPr>
            </a:p>
          </p:txBody>
        </p:sp>
        <p:sp>
          <p:nvSpPr>
            <p:cNvPr id="84" name="テキスト ボックス 83">
              <a:extLst>
                <a:ext uri="{FF2B5EF4-FFF2-40B4-BE49-F238E27FC236}">
                  <a16:creationId xmlns:a16="http://schemas.microsoft.com/office/drawing/2014/main" id="{A5916E87-E68A-487F-66E3-00A88BF1816B}"/>
                </a:ext>
              </a:extLst>
            </p:cNvPr>
            <p:cNvSpPr txBox="1"/>
            <p:nvPr/>
          </p:nvSpPr>
          <p:spPr>
            <a:xfrm>
              <a:off x="2979009" y="4831464"/>
              <a:ext cx="2451511" cy="400110"/>
            </a:xfrm>
            <a:prstGeom prst="rect">
              <a:avLst/>
            </a:prstGeom>
            <a:noFill/>
          </p:spPr>
          <p:txBody>
            <a:bodyPr wrap="square">
              <a:spAutoFit/>
            </a:bodyPr>
            <a:lstStyle/>
            <a:p>
              <a:pPr algn="just"/>
              <a:r>
                <a:rPr lang="en-US" altLang="ja-JP" sz="2000" dirty="0">
                  <a:latin typeface="Arial" panose="020B0604020202020204" pitchFamily="34" charset="0"/>
                  <a:ea typeface="ＭＳ Ｐゴシック" panose="020B0600070205080204" pitchFamily="50" charset="-128"/>
                  <a:cs typeface="Arial" panose="020B0604020202020204" pitchFamily="34" charset="0"/>
                </a:rPr>
                <a:t>Coke oven products</a:t>
              </a:r>
              <a:endParaRPr lang="ja-JP" altLang="en-US" sz="2000" dirty="0">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87" name="グループ化 86">
            <a:extLst>
              <a:ext uri="{FF2B5EF4-FFF2-40B4-BE49-F238E27FC236}">
                <a16:creationId xmlns:a16="http://schemas.microsoft.com/office/drawing/2014/main" id="{7E218F8C-A086-B5CE-7594-D28F83E8E793}"/>
              </a:ext>
            </a:extLst>
          </p:cNvPr>
          <p:cNvGrpSpPr/>
          <p:nvPr/>
        </p:nvGrpSpPr>
        <p:grpSpPr>
          <a:xfrm>
            <a:off x="5472779" y="4446690"/>
            <a:ext cx="1481625" cy="400110"/>
            <a:chOff x="5858975" y="4831464"/>
            <a:chExt cx="1481625" cy="400110"/>
          </a:xfrm>
        </p:grpSpPr>
        <p:sp>
          <p:nvSpPr>
            <p:cNvPr id="88" name="テキスト ボックス 87">
              <a:extLst>
                <a:ext uri="{FF2B5EF4-FFF2-40B4-BE49-F238E27FC236}">
                  <a16:creationId xmlns:a16="http://schemas.microsoft.com/office/drawing/2014/main" id="{7486E142-9642-A5D8-8C00-E87F2D24FB77}"/>
                </a:ext>
              </a:extLst>
            </p:cNvPr>
            <p:cNvSpPr txBox="1"/>
            <p:nvPr/>
          </p:nvSpPr>
          <p:spPr>
            <a:xfrm>
              <a:off x="6034998" y="4831464"/>
              <a:ext cx="1305602" cy="400110"/>
            </a:xfrm>
            <a:prstGeom prst="rect">
              <a:avLst/>
            </a:prstGeom>
            <a:noFill/>
          </p:spPr>
          <p:txBody>
            <a:bodyPr wrap="square">
              <a:spAutoFit/>
            </a:bodyPr>
            <a:lstStyle/>
            <a:p>
              <a:pPr algn="just"/>
              <a:r>
                <a:rPr lang="en-US" altLang="ja-JP" sz="2000" dirty="0">
                  <a:latin typeface="Arial" panose="020B0604020202020204" pitchFamily="34" charset="0"/>
                  <a:ea typeface="ＭＳ Ｐゴシック" panose="020B0600070205080204" pitchFamily="50" charset="-128"/>
                  <a:cs typeface="Arial" panose="020B0604020202020204" pitchFamily="34" charset="0"/>
                </a:rPr>
                <a:t>Hard coal</a:t>
              </a:r>
              <a:endParaRPr lang="ja-JP" altLang="en-US" sz="2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9" name="正方形/長方形 88">
              <a:extLst>
                <a:ext uri="{FF2B5EF4-FFF2-40B4-BE49-F238E27FC236}">
                  <a16:creationId xmlns:a16="http://schemas.microsoft.com/office/drawing/2014/main" id="{D1A9CCE5-F9C5-1525-62E1-F7677E938093}"/>
                </a:ext>
              </a:extLst>
            </p:cNvPr>
            <p:cNvSpPr/>
            <p:nvPr/>
          </p:nvSpPr>
          <p:spPr>
            <a:xfrm>
              <a:off x="5858975" y="4930221"/>
              <a:ext cx="202597" cy="202597"/>
            </a:xfrm>
            <a:prstGeom prst="rect">
              <a:avLst/>
            </a:prstGeom>
            <a:solidFill>
              <a:srgbClr val="C0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4" name="正方形/長方形 93">
            <a:extLst>
              <a:ext uri="{FF2B5EF4-FFF2-40B4-BE49-F238E27FC236}">
                <a16:creationId xmlns:a16="http://schemas.microsoft.com/office/drawing/2014/main" id="{5B8AC0D1-E2E2-5EDA-3BE6-AB4FE452BF78}"/>
              </a:ext>
            </a:extLst>
          </p:cNvPr>
          <p:cNvSpPr/>
          <p:nvPr/>
        </p:nvSpPr>
        <p:spPr>
          <a:xfrm>
            <a:off x="6900394" y="4545608"/>
            <a:ext cx="201600" cy="201600"/>
          </a:xfrm>
          <a:prstGeom prst="rect">
            <a:avLst/>
          </a:prstGeom>
          <a:solidFill>
            <a:schemeClr val="accent3"/>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5" name="テキスト ボックス 94">
            <a:extLst>
              <a:ext uri="{FF2B5EF4-FFF2-40B4-BE49-F238E27FC236}">
                <a16:creationId xmlns:a16="http://schemas.microsoft.com/office/drawing/2014/main" id="{97C2DCBC-2DC9-0836-5138-E531EB9DF06E}"/>
              </a:ext>
            </a:extLst>
          </p:cNvPr>
          <p:cNvSpPr txBox="1"/>
          <p:nvPr/>
        </p:nvSpPr>
        <p:spPr>
          <a:xfrm>
            <a:off x="7112158" y="4446353"/>
            <a:ext cx="3180444" cy="400110"/>
          </a:xfrm>
          <a:prstGeom prst="rect">
            <a:avLst/>
          </a:prstGeom>
          <a:noFill/>
        </p:spPr>
        <p:txBody>
          <a:bodyPr wrap="square">
            <a:spAutoFit/>
          </a:bodyPr>
          <a:lstStyle/>
          <a:p>
            <a:pPr algn="just"/>
            <a:r>
              <a:rPr lang="en-US" altLang="ja-JP" sz="2000" dirty="0">
                <a:latin typeface="Arial" panose="020B0604020202020204" pitchFamily="34" charset="0"/>
                <a:ea typeface="ＭＳ Ｐゴシック" panose="020B0600070205080204" pitchFamily="50" charset="-128"/>
                <a:cs typeface="Arial" panose="020B0604020202020204" pitchFamily="34" charset="0"/>
              </a:rPr>
              <a:t>Wholesale and retail trade</a:t>
            </a:r>
            <a:endParaRPr lang="ja-JP" altLang="en-US" sz="2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6" name="楕円 95">
            <a:extLst>
              <a:ext uri="{FF2B5EF4-FFF2-40B4-BE49-F238E27FC236}">
                <a16:creationId xmlns:a16="http://schemas.microsoft.com/office/drawing/2014/main" id="{61FAC9C4-4BC9-FA97-4DB5-AF61A7860623}"/>
              </a:ext>
            </a:extLst>
          </p:cNvPr>
          <p:cNvSpPr/>
          <p:nvPr/>
        </p:nvSpPr>
        <p:spPr>
          <a:xfrm>
            <a:off x="1490440" y="2106406"/>
            <a:ext cx="1269433" cy="1269433"/>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テキスト ボックス 96">
            <a:extLst>
              <a:ext uri="{FF2B5EF4-FFF2-40B4-BE49-F238E27FC236}">
                <a16:creationId xmlns:a16="http://schemas.microsoft.com/office/drawing/2014/main" id="{E37B1FE2-0B75-47E0-BCFC-723401C76BBC}"/>
              </a:ext>
            </a:extLst>
          </p:cNvPr>
          <p:cNvSpPr txBox="1"/>
          <p:nvPr/>
        </p:nvSpPr>
        <p:spPr>
          <a:xfrm>
            <a:off x="1456526" y="2387179"/>
            <a:ext cx="1337260" cy="707886"/>
          </a:xfrm>
          <a:prstGeom prst="rect">
            <a:avLst/>
          </a:prstGeom>
          <a:noFill/>
        </p:spPr>
        <p:txBody>
          <a:bodyPr wrap="square">
            <a:spAutoFit/>
          </a:bodyPr>
          <a:lstStyle/>
          <a:p>
            <a:pPr algn="ctr"/>
            <a:r>
              <a:rPr lang="en-US" altLang="ja-JP" sz="2000" dirty="0">
                <a:latin typeface="Arial" panose="020B0604020202020204" pitchFamily="34" charset="0"/>
                <a:ea typeface="ＭＳ Ｐゴシック" panose="020B0600070205080204" pitchFamily="50" charset="-128"/>
                <a:cs typeface="Arial" panose="020B0604020202020204" pitchFamily="34" charset="0"/>
              </a:rPr>
              <a:t>Pig iron</a:t>
            </a:r>
            <a:br>
              <a:rPr lang="en-US" altLang="ja-JP" sz="2000" dirty="0">
                <a:latin typeface="Arial" panose="020B0604020202020204" pitchFamily="34" charset="0"/>
                <a:ea typeface="ＭＳ Ｐゴシック" panose="020B0600070205080204" pitchFamily="50" charset="-128"/>
                <a:cs typeface="Arial" panose="020B0604020202020204" pitchFamily="34" charset="0"/>
              </a:rPr>
            </a:br>
            <a:r>
              <a:rPr lang="en-US" altLang="ja-JP" sz="2000" dirty="0">
                <a:latin typeface="Arial" panose="020B0604020202020204" pitchFamily="34" charset="0"/>
                <a:ea typeface="ＭＳ Ｐゴシック" panose="020B0600070205080204" pitchFamily="50" charset="-128"/>
                <a:cs typeface="Arial" panose="020B0604020202020204" pitchFamily="34" charset="0"/>
              </a:rPr>
              <a:t>(China)</a:t>
            </a:r>
            <a:endParaRPr lang="ja-JP" altLang="en-US" sz="2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テキスト ボックス 4">
            <a:extLst>
              <a:ext uri="{FF2B5EF4-FFF2-40B4-BE49-F238E27FC236}">
                <a16:creationId xmlns:a16="http://schemas.microsoft.com/office/drawing/2014/main" id="{5C0DE058-6CEF-2B59-C070-AA323256BE88}"/>
              </a:ext>
            </a:extLst>
          </p:cNvPr>
          <p:cNvSpPr txBox="1"/>
          <p:nvPr/>
        </p:nvSpPr>
        <p:spPr>
          <a:xfrm>
            <a:off x="6596883" y="2563585"/>
            <a:ext cx="1196340" cy="400110"/>
          </a:xfrm>
          <a:prstGeom prst="rect">
            <a:avLst/>
          </a:prstGeom>
          <a:noFill/>
        </p:spPr>
        <p:txBody>
          <a:bodyPr wrap="square">
            <a:spAutoFit/>
          </a:bodyPr>
          <a:lstStyle/>
          <a:p>
            <a:pPr algn="ctr"/>
            <a:r>
              <a:rPr lang="en-US" altLang="ja-JP" sz="2000" dirty="0">
                <a:solidFill>
                  <a:schemeClr val="bg1"/>
                </a:solidFill>
                <a:latin typeface="Arial" panose="020B0604020202020204" pitchFamily="34" charset="0"/>
                <a:cs typeface="Arial" panose="020B0604020202020204" pitchFamily="34" charset="0"/>
              </a:rPr>
              <a:t>60 %</a:t>
            </a:r>
            <a:endParaRPr lang="ja-JP" altLang="en-US" sz="2000" dirty="0">
              <a:solidFill>
                <a:schemeClr val="bg1"/>
              </a:solidFill>
              <a:latin typeface="Arial" panose="020B0604020202020204" pitchFamily="34" charset="0"/>
              <a:cs typeface="Arial" panose="020B0604020202020204" pitchFamily="34" charset="0"/>
            </a:endParaRPr>
          </a:p>
        </p:txBody>
      </p:sp>
      <p:sp>
        <p:nvSpPr>
          <p:cNvPr id="6" name="テキスト ボックス 5">
            <a:extLst>
              <a:ext uri="{FF2B5EF4-FFF2-40B4-BE49-F238E27FC236}">
                <a16:creationId xmlns:a16="http://schemas.microsoft.com/office/drawing/2014/main" id="{DD7B4FE0-DC51-E987-A17A-F1AEE605CC94}"/>
              </a:ext>
            </a:extLst>
          </p:cNvPr>
          <p:cNvSpPr txBox="1"/>
          <p:nvPr/>
        </p:nvSpPr>
        <p:spPr>
          <a:xfrm>
            <a:off x="4656762" y="3327764"/>
            <a:ext cx="1196340" cy="400110"/>
          </a:xfrm>
          <a:prstGeom prst="rect">
            <a:avLst/>
          </a:prstGeom>
          <a:noFill/>
        </p:spPr>
        <p:txBody>
          <a:bodyPr wrap="square">
            <a:spAutoFit/>
          </a:bodyPr>
          <a:lstStyle/>
          <a:p>
            <a:pPr algn="ctr"/>
            <a:r>
              <a:rPr lang="en-US" altLang="ja-JP" sz="2000" dirty="0">
                <a:solidFill>
                  <a:schemeClr val="bg1"/>
                </a:solidFill>
                <a:latin typeface="Arial" panose="020B0604020202020204" pitchFamily="34" charset="0"/>
                <a:cs typeface="Arial" panose="020B0604020202020204" pitchFamily="34" charset="0"/>
              </a:rPr>
              <a:t>8 %</a:t>
            </a:r>
            <a:endParaRPr lang="ja-JP" altLang="en-US" sz="2000" dirty="0">
              <a:solidFill>
                <a:schemeClr val="bg1"/>
              </a:solidFill>
              <a:latin typeface="Arial" panose="020B0604020202020204" pitchFamily="34" charset="0"/>
              <a:cs typeface="Arial" panose="020B0604020202020204" pitchFamily="34" charset="0"/>
            </a:endParaRPr>
          </a:p>
        </p:txBody>
      </p:sp>
      <p:sp>
        <p:nvSpPr>
          <p:cNvPr id="7" name="テキスト ボックス 6">
            <a:extLst>
              <a:ext uri="{FF2B5EF4-FFF2-40B4-BE49-F238E27FC236}">
                <a16:creationId xmlns:a16="http://schemas.microsoft.com/office/drawing/2014/main" id="{E4DC12C7-99FC-6599-FAE5-8432F071C632}"/>
              </a:ext>
            </a:extLst>
          </p:cNvPr>
          <p:cNvSpPr txBox="1"/>
          <p:nvPr/>
        </p:nvSpPr>
        <p:spPr>
          <a:xfrm>
            <a:off x="4501380" y="2892600"/>
            <a:ext cx="989388" cy="369332"/>
          </a:xfrm>
          <a:prstGeom prst="rect">
            <a:avLst/>
          </a:prstGeom>
          <a:noFill/>
        </p:spPr>
        <p:txBody>
          <a:bodyPr wrap="square">
            <a:spAutoFit/>
          </a:bodyPr>
          <a:lstStyle/>
          <a:p>
            <a:pPr algn="ctr"/>
            <a:r>
              <a:rPr lang="en-US" altLang="ja-JP" dirty="0">
                <a:solidFill>
                  <a:schemeClr val="bg1"/>
                </a:solidFill>
                <a:latin typeface="Arial" panose="020B0604020202020204" pitchFamily="34" charset="0"/>
                <a:cs typeface="Arial" panose="020B0604020202020204" pitchFamily="34" charset="0"/>
              </a:rPr>
              <a:t>6 %</a:t>
            </a:r>
            <a:endParaRPr lang="ja-JP" altLang="en-US" dirty="0">
              <a:solidFill>
                <a:schemeClr val="bg1"/>
              </a:solidFill>
              <a:latin typeface="Arial" panose="020B0604020202020204" pitchFamily="34" charset="0"/>
              <a:cs typeface="Arial" panose="020B0604020202020204" pitchFamily="34" charset="0"/>
            </a:endParaRPr>
          </a:p>
        </p:txBody>
      </p:sp>
      <p:sp>
        <p:nvSpPr>
          <p:cNvPr id="8" name="楕円 7">
            <a:extLst>
              <a:ext uri="{FF2B5EF4-FFF2-40B4-BE49-F238E27FC236}">
                <a16:creationId xmlns:a16="http://schemas.microsoft.com/office/drawing/2014/main" id="{0451F692-3832-FCF9-75C9-444D742654F5}"/>
              </a:ext>
            </a:extLst>
          </p:cNvPr>
          <p:cNvSpPr/>
          <p:nvPr/>
        </p:nvSpPr>
        <p:spPr>
          <a:xfrm>
            <a:off x="5478242" y="2106406"/>
            <a:ext cx="1269433" cy="1269433"/>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23F7A4CE-9C4B-2019-6885-E611307B77D4}"/>
              </a:ext>
            </a:extLst>
          </p:cNvPr>
          <p:cNvSpPr txBox="1"/>
          <p:nvPr/>
        </p:nvSpPr>
        <p:spPr>
          <a:xfrm>
            <a:off x="5444328" y="2387179"/>
            <a:ext cx="1337260" cy="707886"/>
          </a:xfrm>
          <a:prstGeom prst="rect">
            <a:avLst/>
          </a:prstGeom>
          <a:noFill/>
        </p:spPr>
        <p:txBody>
          <a:bodyPr wrap="square">
            <a:spAutoFit/>
          </a:bodyPr>
          <a:lstStyle/>
          <a:p>
            <a:pPr algn="ctr"/>
            <a:r>
              <a:rPr lang="en-US" altLang="ja-JP" sz="2000" dirty="0">
                <a:latin typeface="Arial" panose="020B0604020202020204" pitchFamily="34" charset="0"/>
                <a:ea typeface="ＭＳ Ｐゴシック" panose="020B0600070205080204" pitchFamily="50" charset="-128"/>
                <a:cs typeface="Arial" panose="020B0604020202020204" pitchFamily="34" charset="0"/>
              </a:rPr>
              <a:t>Pig iron</a:t>
            </a:r>
            <a:br>
              <a:rPr lang="en-US" altLang="ja-JP" sz="2000" dirty="0">
                <a:latin typeface="Arial" panose="020B0604020202020204" pitchFamily="34" charset="0"/>
                <a:ea typeface="ＭＳ Ｐゴシック" panose="020B0600070205080204" pitchFamily="50" charset="-128"/>
                <a:cs typeface="Arial" panose="020B0604020202020204" pitchFamily="34" charset="0"/>
              </a:rPr>
            </a:br>
            <a:r>
              <a:rPr lang="en-US" altLang="ja-JP" sz="2000" dirty="0">
                <a:latin typeface="Arial" panose="020B0604020202020204" pitchFamily="34" charset="0"/>
                <a:ea typeface="ＭＳ Ｐゴシック" panose="020B0600070205080204" pitchFamily="50" charset="-128"/>
                <a:cs typeface="Arial" panose="020B0604020202020204" pitchFamily="34" charset="0"/>
              </a:rPr>
              <a:t>(India)</a:t>
            </a:r>
            <a:endParaRPr lang="ja-JP" altLang="en-US" sz="20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3" name="グラフ 12">
            <a:extLst>
              <a:ext uri="{FF2B5EF4-FFF2-40B4-BE49-F238E27FC236}">
                <a16:creationId xmlns:a16="http://schemas.microsoft.com/office/drawing/2014/main" id="{5EA897F8-A970-CEB6-22F2-EADCDBE729AB}"/>
              </a:ext>
            </a:extLst>
          </p:cNvPr>
          <p:cNvGraphicFramePr/>
          <p:nvPr>
            <p:extLst>
              <p:ext uri="{D42A27DB-BD31-4B8C-83A1-F6EECF244321}">
                <p14:modId xmlns:p14="http://schemas.microsoft.com/office/powerpoint/2010/main" val="2548133482"/>
              </p:ext>
            </p:extLst>
          </p:nvPr>
        </p:nvGraphicFramePr>
        <p:xfrm>
          <a:off x="7287760" y="1123840"/>
          <a:ext cx="5572761" cy="3279600"/>
        </p:xfrm>
        <a:graphic>
          <a:graphicData uri="http://schemas.openxmlformats.org/drawingml/2006/chart">
            <c:chart xmlns:c="http://schemas.openxmlformats.org/drawingml/2006/chart" xmlns:r="http://schemas.openxmlformats.org/officeDocument/2006/relationships" r:id="rId5"/>
          </a:graphicData>
        </a:graphic>
      </p:graphicFrame>
      <p:sp>
        <p:nvSpPr>
          <p:cNvPr id="14" name="テキスト ボックス 13">
            <a:extLst>
              <a:ext uri="{FF2B5EF4-FFF2-40B4-BE49-F238E27FC236}">
                <a16:creationId xmlns:a16="http://schemas.microsoft.com/office/drawing/2014/main" id="{2D992557-C2C3-D583-8025-EFA79FCA6837}"/>
              </a:ext>
            </a:extLst>
          </p:cNvPr>
          <p:cNvSpPr txBox="1"/>
          <p:nvPr/>
        </p:nvSpPr>
        <p:spPr>
          <a:xfrm>
            <a:off x="10558066" y="2563585"/>
            <a:ext cx="1196340" cy="400110"/>
          </a:xfrm>
          <a:prstGeom prst="rect">
            <a:avLst/>
          </a:prstGeom>
          <a:noFill/>
        </p:spPr>
        <p:txBody>
          <a:bodyPr wrap="square">
            <a:spAutoFit/>
          </a:bodyPr>
          <a:lstStyle/>
          <a:p>
            <a:pPr algn="ctr"/>
            <a:r>
              <a:rPr lang="en-US" altLang="ja-JP" sz="2000" dirty="0">
                <a:solidFill>
                  <a:schemeClr val="bg1"/>
                </a:solidFill>
                <a:latin typeface="Arial" panose="020B0604020202020204" pitchFamily="34" charset="0"/>
                <a:cs typeface="Arial" panose="020B0604020202020204" pitchFamily="34" charset="0"/>
              </a:rPr>
              <a:t>40 %</a:t>
            </a:r>
            <a:endParaRPr lang="ja-JP" altLang="en-US" sz="2000" dirty="0">
              <a:solidFill>
                <a:schemeClr val="bg1"/>
              </a:solidFill>
              <a:latin typeface="Arial" panose="020B0604020202020204" pitchFamily="34" charset="0"/>
              <a:cs typeface="Arial" panose="020B0604020202020204" pitchFamily="34" charset="0"/>
            </a:endParaRPr>
          </a:p>
        </p:txBody>
      </p:sp>
      <p:sp>
        <p:nvSpPr>
          <p:cNvPr id="15" name="テキスト ボックス 14">
            <a:extLst>
              <a:ext uri="{FF2B5EF4-FFF2-40B4-BE49-F238E27FC236}">
                <a16:creationId xmlns:a16="http://schemas.microsoft.com/office/drawing/2014/main" id="{FFC20EE4-BEDC-69F0-9397-ECA5F8D536AF}"/>
              </a:ext>
            </a:extLst>
          </p:cNvPr>
          <p:cNvSpPr txBox="1"/>
          <p:nvPr/>
        </p:nvSpPr>
        <p:spPr>
          <a:xfrm>
            <a:off x="9475970" y="3667445"/>
            <a:ext cx="1196340" cy="400110"/>
          </a:xfrm>
          <a:prstGeom prst="rect">
            <a:avLst/>
          </a:prstGeom>
          <a:noFill/>
        </p:spPr>
        <p:txBody>
          <a:bodyPr wrap="square">
            <a:spAutoFit/>
          </a:bodyPr>
          <a:lstStyle/>
          <a:p>
            <a:pPr algn="ctr"/>
            <a:r>
              <a:rPr lang="en-US" altLang="ja-JP" sz="2000" dirty="0">
                <a:solidFill>
                  <a:schemeClr val="bg1"/>
                </a:solidFill>
                <a:latin typeface="Arial" panose="020B0604020202020204" pitchFamily="34" charset="0"/>
                <a:cs typeface="Arial" panose="020B0604020202020204" pitchFamily="34" charset="0"/>
              </a:rPr>
              <a:t>19 %</a:t>
            </a:r>
            <a:endParaRPr lang="ja-JP" altLang="en-US" sz="2000" dirty="0">
              <a:solidFill>
                <a:schemeClr val="bg1"/>
              </a:solidFill>
              <a:latin typeface="Arial" panose="020B0604020202020204" pitchFamily="34" charset="0"/>
              <a:cs typeface="Arial" panose="020B0604020202020204" pitchFamily="34" charset="0"/>
            </a:endParaRPr>
          </a:p>
        </p:txBody>
      </p:sp>
      <p:sp>
        <p:nvSpPr>
          <p:cNvPr id="16" name="テキスト ボックス 15">
            <a:extLst>
              <a:ext uri="{FF2B5EF4-FFF2-40B4-BE49-F238E27FC236}">
                <a16:creationId xmlns:a16="http://schemas.microsoft.com/office/drawing/2014/main" id="{94A922F8-963B-D4F6-F903-DE37EADAD09B}"/>
              </a:ext>
            </a:extLst>
          </p:cNvPr>
          <p:cNvSpPr txBox="1"/>
          <p:nvPr/>
        </p:nvSpPr>
        <p:spPr>
          <a:xfrm>
            <a:off x="8627279" y="3050786"/>
            <a:ext cx="989388" cy="369332"/>
          </a:xfrm>
          <a:prstGeom prst="rect">
            <a:avLst/>
          </a:prstGeom>
          <a:noFill/>
        </p:spPr>
        <p:txBody>
          <a:bodyPr wrap="square">
            <a:spAutoFit/>
          </a:bodyPr>
          <a:lstStyle/>
          <a:p>
            <a:pPr algn="ctr"/>
            <a:r>
              <a:rPr lang="en-US" altLang="ja-JP" dirty="0">
                <a:solidFill>
                  <a:schemeClr val="bg1"/>
                </a:solidFill>
                <a:latin typeface="Arial" panose="020B0604020202020204" pitchFamily="34" charset="0"/>
                <a:cs typeface="Arial" panose="020B0604020202020204" pitchFamily="34" charset="0"/>
              </a:rPr>
              <a:t>13 %</a:t>
            </a:r>
            <a:endParaRPr lang="ja-JP" altLang="en-US" dirty="0">
              <a:solidFill>
                <a:schemeClr val="bg1"/>
              </a:solidFill>
              <a:latin typeface="Arial" panose="020B0604020202020204" pitchFamily="34" charset="0"/>
              <a:cs typeface="Arial" panose="020B0604020202020204" pitchFamily="34" charset="0"/>
            </a:endParaRPr>
          </a:p>
        </p:txBody>
      </p:sp>
      <p:sp>
        <p:nvSpPr>
          <p:cNvPr id="17" name="楕円 16">
            <a:extLst>
              <a:ext uri="{FF2B5EF4-FFF2-40B4-BE49-F238E27FC236}">
                <a16:creationId xmlns:a16="http://schemas.microsoft.com/office/drawing/2014/main" id="{54B2D936-3B39-F32B-E253-E57D52F4B73E}"/>
              </a:ext>
            </a:extLst>
          </p:cNvPr>
          <p:cNvSpPr/>
          <p:nvPr/>
        </p:nvSpPr>
        <p:spPr>
          <a:xfrm>
            <a:off x="9439425" y="2106406"/>
            <a:ext cx="1269433" cy="1269433"/>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DE69816C-B532-88DD-F604-2BEB599928F8}"/>
              </a:ext>
            </a:extLst>
          </p:cNvPr>
          <p:cNvSpPr txBox="1"/>
          <p:nvPr/>
        </p:nvSpPr>
        <p:spPr>
          <a:xfrm>
            <a:off x="9405511" y="2387179"/>
            <a:ext cx="1337260" cy="707886"/>
          </a:xfrm>
          <a:prstGeom prst="rect">
            <a:avLst/>
          </a:prstGeom>
          <a:noFill/>
        </p:spPr>
        <p:txBody>
          <a:bodyPr wrap="square">
            <a:spAutoFit/>
          </a:bodyPr>
          <a:lstStyle/>
          <a:p>
            <a:pPr algn="ctr"/>
            <a:r>
              <a:rPr lang="en-US" altLang="ja-JP" sz="2000" dirty="0">
                <a:latin typeface="Arial" panose="020B0604020202020204" pitchFamily="34" charset="0"/>
                <a:ea typeface="ＭＳ Ｐゴシック" panose="020B0600070205080204" pitchFamily="50" charset="-128"/>
                <a:cs typeface="Arial" panose="020B0604020202020204" pitchFamily="34" charset="0"/>
              </a:rPr>
              <a:t>Pig iron</a:t>
            </a:r>
            <a:br>
              <a:rPr lang="en-US" altLang="ja-JP" sz="2000" dirty="0">
                <a:latin typeface="Arial" panose="020B0604020202020204" pitchFamily="34" charset="0"/>
                <a:ea typeface="ＭＳ Ｐゴシック" panose="020B0600070205080204" pitchFamily="50" charset="-128"/>
                <a:cs typeface="Arial" panose="020B0604020202020204" pitchFamily="34" charset="0"/>
              </a:rPr>
            </a:br>
            <a:r>
              <a:rPr lang="en-US" altLang="ja-JP" sz="2000" dirty="0">
                <a:latin typeface="Arial" panose="020B0604020202020204" pitchFamily="34" charset="0"/>
                <a:ea typeface="ＭＳ Ｐゴシック" panose="020B0600070205080204" pitchFamily="50" charset="-128"/>
                <a:cs typeface="Arial" panose="020B0604020202020204" pitchFamily="34" charset="0"/>
              </a:rPr>
              <a:t>(Japan)</a:t>
            </a:r>
            <a:endParaRPr lang="ja-JP" altLang="en-US" sz="2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テキスト ボックス 24">
            <a:extLst>
              <a:ext uri="{FF2B5EF4-FFF2-40B4-BE49-F238E27FC236}">
                <a16:creationId xmlns:a16="http://schemas.microsoft.com/office/drawing/2014/main" id="{0973403F-6573-CC37-F4C0-C599FEBF4839}"/>
              </a:ext>
            </a:extLst>
          </p:cNvPr>
          <p:cNvSpPr txBox="1"/>
          <p:nvPr/>
        </p:nvSpPr>
        <p:spPr>
          <a:xfrm>
            <a:off x="9416" y="5688365"/>
            <a:ext cx="11673455" cy="954107"/>
          </a:xfrm>
          <a:prstGeom prst="rect">
            <a:avLst/>
          </a:prstGeom>
          <a:noFill/>
        </p:spPr>
        <p:txBody>
          <a:bodyPr wrap="square">
            <a:spAutoFit/>
          </a:bodyPr>
          <a:lstStyle/>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en-US" altLang="ja-JP" sz="28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Japan depends on imported iron ore and coke oven products for pig iron production, resulting in greater demand for trade-related services.</a:t>
            </a:r>
          </a:p>
        </p:txBody>
      </p:sp>
    </p:spTree>
    <p:extLst>
      <p:ext uri="{BB962C8B-B14F-4D97-AF65-F5344CB8AC3E}">
        <p14:creationId xmlns:p14="http://schemas.microsoft.com/office/powerpoint/2010/main" val="258901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DAD716-651F-588C-B9B3-78D55316CABC}"/>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CD01CB7-A4A8-1DF2-1FCA-63162CD7640B}"/>
              </a:ext>
            </a:extLst>
          </p:cNvPr>
          <p:cNvSpPr txBox="1"/>
          <p:nvPr/>
        </p:nvSpPr>
        <p:spPr>
          <a:xfrm>
            <a:off x="11606583" y="48983"/>
            <a:ext cx="585417" cy="523220"/>
          </a:xfrm>
          <a:prstGeom prst="rect">
            <a:avLst/>
          </a:prstGeom>
          <a:noFill/>
        </p:spPr>
        <p:txBody>
          <a:bodyPr wrap="none" rtlCol="0">
            <a:spAutoFit/>
          </a:bodyPr>
          <a:lstStyle/>
          <a:p>
            <a:r>
              <a:rPr kumimoji="1" lang="en-US" altLang="ja-JP" sz="2800" dirty="0">
                <a:solidFill>
                  <a:schemeClr val="bg1"/>
                </a:solidFill>
                <a:latin typeface="Arial" panose="020B0604020202020204" pitchFamily="34" charset="0"/>
                <a:cs typeface="Arial" panose="020B0604020202020204" pitchFamily="34" charset="0"/>
              </a:rPr>
              <a:t>15</a:t>
            </a:r>
            <a:endParaRPr kumimoji="1" lang="ja-JP" altLang="en-US" sz="2800" dirty="0">
              <a:solidFill>
                <a:schemeClr val="bg1"/>
              </a:solidFill>
              <a:latin typeface="Arial" panose="020B0604020202020204" pitchFamily="34" charset="0"/>
              <a:cs typeface="Arial" panose="020B0604020202020204" pitchFamily="34" charset="0"/>
            </a:endParaRPr>
          </a:p>
        </p:txBody>
      </p:sp>
      <p:sp>
        <p:nvSpPr>
          <p:cNvPr id="3" name="テキスト ボックス 2">
            <a:extLst>
              <a:ext uri="{FF2B5EF4-FFF2-40B4-BE49-F238E27FC236}">
                <a16:creationId xmlns:a16="http://schemas.microsoft.com/office/drawing/2014/main" id="{A3F54999-F82E-BAB8-DC17-D8D1309C1F85}"/>
              </a:ext>
            </a:extLst>
          </p:cNvPr>
          <p:cNvSpPr txBox="1"/>
          <p:nvPr/>
        </p:nvSpPr>
        <p:spPr>
          <a:xfrm>
            <a:off x="-1" y="-13717"/>
            <a:ext cx="11606584" cy="584775"/>
          </a:xfrm>
          <a:prstGeom prst="rect">
            <a:avLst/>
          </a:prstGeom>
          <a:noFill/>
        </p:spPr>
        <p:txBody>
          <a:bodyPr wrap="square" rtlCol="0">
            <a:spAutoFit/>
          </a:bodyPr>
          <a:lstStyle/>
          <a:p>
            <a:pPr algn="just"/>
            <a:r>
              <a:rPr lang="en-US" altLang="ja-JP" sz="3200" dirty="0">
                <a:solidFill>
                  <a:schemeClr val="bg1"/>
                </a:solidFill>
                <a:latin typeface="Arial" panose="020B0604020202020204" pitchFamily="34" charset="0"/>
                <a:ea typeface="ＭＳ ゴシック" panose="020B0609070205080204" pitchFamily="49" charset="-128"/>
                <a:cs typeface="Arial" panose="020B0604020202020204" pitchFamily="34" charset="0"/>
              </a:rPr>
              <a:t>4. Results</a:t>
            </a:r>
            <a:endParaRPr kumimoji="1" lang="ja-JP" altLang="en-US" sz="3200" dirty="0">
              <a:solidFill>
                <a:schemeClr val="bg1"/>
              </a:solidFill>
              <a:latin typeface="Arial" panose="020B0604020202020204" pitchFamily="34" charset="0"/>
              <a:ea typeface="ＭＳ ゴシック" panose="020B0609070205080204" pitchFamily="49" charset="-128"/>
              <a:cs typeface="Arial" panose="020B0604020202020204" pitchFamily="34" charset="0"/>
            </a:endParaRPr>
          </a:p>
        </p:txBody>
      </p:sp>
      <p:sp>
        <p:nvSpPr>
          <p:cNvPr id="50" name="テキスト ボックス 49">
            <a:extLst>
              <a:ext uri="{FF2B5EF4-FFF2-40B4-BE49-F238E27FC236}">
                <a16:creationId xmlns:a16="http://schemas.microsoft.com/office/drawing/2014/main" id="{C91B8975-EA5B-ED86-572A-22BC5C32B21D}"/>
              </a:ext>
            </a:extLst>
          </p:cNvPr>
          <p:cNvSpPr txBox="1"/>
          <p:nvPr/>
        </p:nvSpPr>
        <p:spPr>
          <a:xfrm>
            <a:off x="-29134" y="4672314"/>
            <a:ext cx="11963707" cy="2246769"/>
          </a:xfrm>
          <a:prstGeom prst="rect">
            <a:avLst/>
          </a:prstGeom>
          <a:noFill/>
        </p:spPr>
        <p:txBody>
          <a:bodyPr wrap="square">
            <a:spAutoFit/>
          </a:bodyPr>
          <a:lstStyle/>
          <a:p>
            <a:pPr marL="457200" indent="-457200" algn="just">
              <a:buFont typeface="Wingdings" panose="05000000000000000000" pitchFamily="2" charset="2"/>
              <a:buChar char="ü"/>
            </a:pPr>
            <a:r>
              <a:rPr lang="en-US" altLang="ja-JP" sz="2800" dirty="0">
                <a:latin typeface="Arial" panose="020B0604020202020204" pitchFamily="34" charset="0"/>
                <a:cs typeface="Arial" panose="020B0604020202020204" pitchFamily="34" charset="0"/>
              </a:rPr>
              <a:t>In China, the top three inputs are coal, electricity, and pig iron.</a:t>
            </a:r>
          </a:p>
          <a:p>
            <a:pPr marL="457200" indent="-457200" algn="just">
              <a:buFont typeface="Wingdings" panose="05000000000000000000" pitchFamily="2" charset="2"/>
              <a:buChar char="ü"/>
            </a:pPr>
            <a:r>
              <a:rPr lang="en-US" altLang="ja-JP" sz="2800" dirty="0">
                <a:latin typeface="Arial" panose="020B0604020202020204" pitchFamily="34" charset="0"/>
                <a:cs typeface="Arial" panose="020B0604020202020204" pitchFamily="34" charset="0"/>
              </a:rPr>
              <a:t>In India, </a:t>
            </a:r>
            <a:r>
              <a:rPr lang="en-US" altLang="ja-JP" sz="2800" dirty="0">
                <a:latin typeface="Arial" panose="020B0604020202020204" pitchFamily="34" charset="0"/>
                <a:ea typeface="ＭＳ Ｐゴシック" panose="020B0600070205080204" pitchFamily="50" charset="-128"/>
                <a:cs typeface="Arial" panose="020B0604020202020204" pitchFamily="34" charset="0"/>
              </a:rPr>
              <a:t>quarrying of stone and clay</a:t>
            </a:r>
            <a:r>
              <a:rPr lang="ja-JP" altLang="en-US" sz="2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2800" dirty="0">
                <a:latin typeface="Arial" panose="020B0604020202020204" pitchFamily="34" charset="0"/>
                <a:cs typeface="Arial" panose="020B0604020202020204" pitchFamily="34" charset="0"/>
              </a:rPr>
              <a:t>and wholesale and retail trade are among the top three input sectors.</a:t>
            </a:r>
          </a:p>
          <a:p>
            <a:pPr marL="457200" indent="-457200" algn="just">
              <a:buFont typeface="Wingdings" panose="05000000000000000000" pitchFamily="2" charset="2"/>
              <a:buChar char="ü"/>
            </a:pPr>
            <a:r>
              <a:rPr lang="en-US" altLang="ja-JP" sz="2800" dirty="0">
                <a:latin typeface="Arial" panose="020B0604020202020204" pitchFamily="34" charset="0"/>
                <a:cs typeface="Arial" panose="020B0604020202020204" pitchFamily="34" charset="0"/>
              </a:rPr>
              <a:t>In Japan, the top three inputs are wholesale and retail trade, EAF, and electricity.</a:t>
            </a:r>
          </a:p>
        </p:txBody>
      </p:sp>
      <p:cxnSp>
        <p:nvCxnSpPr>
          <p:cNvPr id="100" name="直線コネクタ 99">
            <a:extLst>
              <a:ext uri="{FF2B5EF4-FFF2-40B4-BE49-F238E27FC236}">
                <a16:creationId xmlns:a16="http://schemas.microsoft.com/office/drawing/2014/main" id="{1233741B-82A9-FCE0-F6B2-610892130F6C}"/>
              </a:ext>
            </a:extLst>
          </p:cNvPr>
          <p:cNvCxnSpPr>
            <a:cxnSpLocks/>
          </p:cNvCxnSpPr>
          <p:nvPr/>
        </p:nvCxnSpPr>
        <p:spPr>
          <a:xfrm>
            <a:off x="0" y="817377"/>
            <a:ext cx="12232758" cy="0"/>
          </a:xfrm>
          <a:prstGeom prst="line">
            <a:avLst/>
          </a:prstGeom>
          <a:ln>
            <a:solidFill>
              <a:srgbClr val="4B4B4B"/>
            </a:solidFill>
          </a:ln>
        </p:spPr>
        <p:style>
          <a:lnRef idx="1">
            <a:schemeClr val="accent1"/>
          </a:lnRef>
          <a:fillRef idx="0">
            <a:schemeClr val="accent1"/>
          </a:fillRef>
          <a:effectRef idx="0">
            <a:schemeClr val="accent1"/>
          </a:effectRef>
          <a:fontRef idx="minor">
            <a:schemeClr val="tx1"/>
          </a:fontRef>
        </p:style>
      </p:cxnSp>
      <p:sp>
        <p:nvSpPr>
          <p:cNvPr id="44" name="テキスト ボックス 43">
            <a:extLst>
              <a:ext uri="{FF2B5EF4-FFF2-40B4-BE49-F238E27FC236}">
                <a16:creationId xmlns:a16="http://schemas.microsoft.com/office/drawing/2014/main" id="{BFDD46A1-237A-4CE3-F025-5BF23EA1447A}"/>
              </a:ext>
            </a:extLst>
          </p:cNvPr>
          <p:cNvSpPr txBox="1"/>
          <p:nvPr/>
        </p:nvSpPr>
        <p:spPr>
          <a:xfrm>
            <a:off x="389791" y="586545"/>
            <a:ext cx="11412408" cy="461665"/>
          </a:xfrm>
          <a:prstGeom prst="rect">
            <a:avLst/>
          </a:prstGeom>
          <a:solidFill>
            <a:schemeClr val="bg1"/>
          </a:solidFill>
        </p:spPr>
        <p:txBody>
          <a:bodyPr wrap="square">
            <a:spAutoFit/>
          </a:bodyPr>
          <a:lstStyle/>
          <a:p>
            <a:pPr algn="just"/>
            <a:r>
              <a:rPr lang="en-US" altLang="ja-JP" sz="2400" dirty="0">
                <a:latin typeface="Arial" panose="020B0604020202020204" pitchFamily="34" charset="0"/>
                <a:cs typeface="Arial" panose="020B0604020202020204" pitchFamily="34" charset="0"/>
              </a:rPr>
              <a:t>Comparison of</a:t>
            </a:r>
            <a:r>
              <a:rPr lang="ja-JP" altLang="en-US" sz="2400" dirty="0">
                <a:latin typeface="Arial" panose="020B0604020202020204" pitchFamily="34" charset="0"/>
                <a:cs typeface="Arial" panose="020B0604020202020204" pitchFamily="34" charset="0"/>
              </a:rPr>
              <a:t> </a:t>
            </a:r>
            <a:r>
              <a:rPr lang="en-US" altLang="ja-JP" sz="2400" dirty="0">
                <a:latin typeface="Arial" panose="020B0604020202020204" pitchFamily="34" charset="0"/>
                <a:cs typeface="Arial" panose="020B0604020202020204" pitchFamily="34" charset="0"/>
              </a:rPr>
              <a:t>the</a:t>
            </a:r>
            <a:r>
              <a:rPr lang="ja-JP" altLang="en-US" sz="2400" dirty="0">
                <a:latin typeface="Arial" panose="020B0604020202020204" pitchFamily="34" charset="0"/>
                <a:cs typeface="Arial" panose="020B0604020202020204" pitchFamily="34" charset="0"/>
              </a:rPr>
              <a:t> </a:t>
            </a:r>
            <a:r>
              <a:rPr lang="en-US" altLang="ja-JP" sz="2400" dirty="0">
                <a:latin typeface="Arial" panose="020B0604020202020204" pitchFamily="34" charset="0"/>
                <a:cs typeface="Arial" panose="020B0604020202020204" pitchFamily="34" charset="0"/>
              </a:rPr>
              <a:t>top</a:t>
            </a:r>
            <a:r>
              <a:rPr lang="ja-JP" altLang="en-US" sz="2400" dirty="0">
                <a:latin typeface="Arial" panose="020B0604020202020204" pitchFamily="34" charset="0"/>
                <a:cs typeface="Arial" panose="020B0604020202020204" pitchFamily="34" charset="0"/>
              </a:rPr>
              <a:t> </a:t>
            </a:r>
            <a:r>
              <a:rPr lang="en-US" altLang="ja-JP" sz="2400" dirty="0">
                <a:latin typeface="Arial" panose="020B0604020202020204" pitchFamily="34" charset="0"/>
                <a:cs typeface="Arial" panose="020B0604020202020204" pitchFamily="34" charset="0"/>
              </a:rPr>
              <a:t>three intermediate input structures in EAF sector by country</a:t>
            </a:r>
            <a:endParaRPr lang="ja-JP" altLang="en-US" sz="2400" dirty="0">
              <a:latin typeface="Arial" panose="020B0604020202020204" pitchFamily="34" charset="0"/>
              <a:cs typeface="Arial" panose="020B0604020202020204" pitchFamily="34" charset="0"/>
            </a:endParaRPr>
          </a:p>
        </p:txBody>
      </p:sp>
      <p:graphicFrame>
        <p:nvGraphicFramePr>
          <p:cNvPr id="4" name="グラフ 3">
            <a:extLst>
              <a:ext uri="{FF2B5EF4-FFF2-40B4-BE49-F238E27FC236}">
                <a16:creationId xmlns:a16="http://schemas.microsoft.com/office/drawing/2014/main" id="{ED475D71-1982-D321-42A2-56B253BC1E05}"/>
              </a:ext>
            </a:extLst>
          </p:cNvPr>
          <p:cNvGraphicFramePr>
            <a:graphicFrameLocks noGrp="1"/>
          </p:cNvGraphicFramePr>
          <p:nvPr>
            <p:extLst>
              <p:ext uri="{D42A27DB-BD31-4B8C-83A1-F6EECF244321}">
                <p14:modId xmlns:p14="http://schemas.microsoft.com/office/powerpoint/2010/main" val="914817811"/>
              </p:ext>
            </p:extLst>
          </p:nvPr>
        </p:nvGraphicFramePr>
        <p:xfrm>
          <a:off x="4191148" y="997880"/>
          <a:ext cx="3960000" cy="3240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楕円 9">
            <a:extLst>
              <a:ext uri="{FF2B5EF4-FFF2-40B4-BE49-F238E27FC236}">
                <a16:creationId xmlns:a16="http://schemas.microsoft.com/office/drawing/2014/main" id="{AAB1D678-E39B-3D76-9D2A-9F4783B134E7}"/>
              </a:ext>
            </a:extLst>
          </p:cNvPr>
          <p:cNvSpPr/>
          <p:nvPr/>
        </p:nvSpPr>
        <p:spPr>
          <a:xfrm>
            <a:off x="5536431" y="1982360"/>
            <a:ext cx="1269433" cy="1269433"/>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テキスト ボックス 10">
            <a:extLst>
              <a:ext uri="{FF2B5EF4-FFF2-40B4-BE49-F238E27FC236}">
                <a16:creationId xmlns:a16="http://schemas.microsoft.com/office/drawing/2014/main" id="{4F33F5B8-2F74-74C6-28C8-401000A9A016}"/>
              </a:ext>
            </a:extLst>
          </p:cNvPr>
          <p:cNvSpPr txBox="1"/>
          <p:nvPr/>
        </p:nvSpPr>
        <p:spPr>
          <a:xfrm>
            <a:off x="5502517" y="2296010"/>
            <a:ext cx="1337260" cy="707886"/>
          </a:xfrm>
          <a:prstGeom prst="rect">
            <a:avLst/>
          </a:prstGeom>
          <a:noFill/>
        </p:spPr>
        <p:txBody>
          <a:bodyPr wrap="square">
            <a:spAutoFit/>
          </a:bodyPr>
          <a:lstStyle/>
          <a:p>
            <a:pPr algn="ctr"/>
            <a:r>
              <a:rPr lang="en-US" altLang="ja-JP" sz="2000" dirty="0">
                <a:latin typeface="Arial" panose="020B0604020202020204" pitchFamily="34" charset="0"/>
                <a:ea typeface="ＭＳ Ｐゴシック" panose="020B0600070205080204" pitchFamily="50" charset="-128"/>
                <a:cs typeface="Arial" panose="020B0604020202020204" pitchFamily="34" charset="0"/>
              </a:rPr>
              <a:t>EAF</a:t>
            </a:r>
            <a:br>
              <a:rPr lang="en-US" altLang="ja-JP" sz="2000" dirty="0">
                <a:latin typeface="Arial" panose="020B0604020202020204" pitchFamily="34" charset="0"/>
                <a:ea typeface="ＭＳ Ｐゴシック" panose="020B0600070205080204" pitchFamily="50" charset="-128"/>
                <a:cs typeface="Arial" panose="020B0604020202020204" pitchFamily="34" charset="0"/>
              </a:rPr>
            </a:br>
            <a:r>
              <a:rPr lang="en-US" altLang="ja-JP" sz="2000" dirty="0">
                <a:latin typeface="Arial" panose="020B0604020202020204" pitchFamily="34" charset="0"/>
                <a:ea typeface="ＭＳ Ｐゴシック" panose="020B0600070205080204" pitchFamily="50" charset="-128"/>
                <a:cs typeface="Arial" panose="020B0604020202020204" pitchFamily="34" charset="0"/>
              </a:rPr>
              <a:t>(India)</a:t>
            </a:r>
            <a:endParaRPr lang="ja-JP" altLang="en-US" sz="2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テキスト ボックス 18">
            <a:extLst>
              <a:ext uri="{FF2B5EF4-FFF2-40B4-BE49-F238E27FC236}">
                <a16:creationId xmlns:a16="http://schemas.microsoft.com/office/drawing/2014/main" id="{91EAB5B3-D6D0-1A67-BA4E-22F2B8877003}"/>
              </a:ext>
            </a:extLst>
          </p:cNvPr>
          <p:cNvSpPr txBox="1"/>
          <p:nvPr/>
        </p:nvSpPr>
        <p:spPr>
          <a:xfrm>
            <a:off x="6528569" y="3098716"/>
            <a:ext cx="1052532" cy="400110"/>
          </a:xfrm>
          <a:prstGeom prst="rect">
            <a:avLst/>
          </a:prstGeom>
          <a:noFill/>
        </p:spPr>
        <p:txBody>
          <a:bodyPr wrap="square">
            <a:spAutoFit/>
          </a:bodyPr>
          <a:lstStyle/>
          <a:p>
            <a:pPr algn="ctr"/>
            <a:r>
              <a:rPr lang="en-US" altLang="ja-JP" sz="20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9 %</a:t>
            </a:r>
            <a:endParaRPr lang="ja-JP" altLang="en-US" sz="20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20" name="グラフ 19">
            <a:extLst>
              <a:ext uri="{FF2B5EF4-FFF2-40B4-BE49-F238E27FC236}">
                <a16:creationId xmlns:a16="http://schemas.microsoft.com/office/drawing/2014/main" id="{C5CD738E-F3E1-93A4-ED3C-CCF55B552009}"/>
              </a:ext>
            </a:extLst>
          </p:cNvPr>
          <p:cNvGraphicFramePr>
            <a:graphicFrameLocks noGrp="1"/>
          </p:cNvGraphicFramePr>
          <p:nvPr>
            <p:extLst>
              <p:ext uri="{D42A27DB-BD31-4B8C-83A1-F6EECF244321}">
                <p14:modId xmlns:p14="http://schemas.microsoft.com/office/powerpoint/2010/main" val="1243701987"/>
              </p:ext>
            </p:extLst>
          </p:nvPr>
        </p:nvGraphicFramePr>
        <p:xfrm>
          <a:off x="407721" y="997076"/>
          <a:ext cx="3960000" cy="3240000"/>
        </p:xfrm>
        <a:graphic>
          <a:graphicData uri="http://schemas.openxmlformats.org/drawingml/2006/chart">
            <c:chart xmlns:c="http://schemas.openxmlformats.org/drawingml/2006/chart" xmlns:r="http://schemas.openxmlformats.org/officeDocument/2006/relationships" r:id="rId4"/>
          </a:graphicData>
        </a:graphic>
      </p:graphicFrame>
      <p:sp>
        <p:nvSpPr>
          <p:cNvPr id="21" name="楕円 20">
            <a:extLst>
              <a:ext uri="{FF2B5EF4-FFF2-40B4-BE49-F238E27FC236}">
                <a16:creationId xmlns:a16="http://schemas.microsoft.com/office/drawing/2014/main" id="{0EA755FF-65C7-FCFA-1B7C-D0CEC782FB78}"/>
              </a:ext>
            </a:extLst>
          </p:cNvPr>
          <p:cNvSpPr/>
          <p:nvPr/>
        </p:nvSpPr>
        <p:spPr>
          <a:xfrm>
            <a:off x="1755616" y="1982360"/>
            <a:ext cx="1269433" cy="1269433"/>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テキスト ボックス 21">
            <a:extLst>
              <a:ext uri="{FF2B5EF4-FFF2-40B4-BE49-F238E27FC236}">
                <a16:creationId xmlns:a16="http://schemas.microsoft.com/office/drawing/2014/main" id="{752D795D-855D-CEBE-4786-B3CCAD8593BE}"/>
              </a:ext>
            </a:extLst>
          </p:cNvPr>
          <p:cNvSpPr txBox="1"/>
          <p:nvPr/>
        </p:nvSpPr>
        <p:spPr>
          <a:xfrm>
            <a:off x="1719091" y="2296010"/>
            <a:ext cx="1337260" cy="707886"/>
          </a:xfrm>
          <a:prstGeom prst="rect">
            <a:avLst/>
          </a:prstGeom>
          <a:noFill/>
        </p:spPr>
        <p:txBody>
          <a:bodyPr wrap="square">
            <a:spAutoFit/>
          </a:bodyPr>
          <a:lstStyle/>
          <a:p>
            <a:pPr algn="ctr"/>
            <a:r>
              <a:rPr lang="en-US" altLang="ja-JP" sz="2000" dirty="0">
                <a:latin typeface="Arial" panose="020B0604020202020204" pitchFamily="34" charset="0"/>
                <a:ea typeface="ＭＳ Ｐゴシック" panose="020B0600070205080204" pitchFamily="50" charset="-128"/>
                <a:cs typeface="Arial" panose="020B0604020202020204" pitchFamily="34" charset="0"/>
              </a:rPr>
              <a:t>EAF</a:t>
            </a:r>
            <a:br>
              <a:rPr lang="en-US" altLang="ja-JP" sz="2000" dirty="0">
                <a:latin typeface="Arial" panose="020B0604020202020204" pitchFamily="34" charset="0"/>
                <a:ea typeface="ＭＳ Ｐゴシック" panose="020B0600070205080204" pitchFamily="50" charset="-128"/>
                <a:cs typeface="Arial" panose="020B0604020202020204" pitchFamily="34" charset="0"/>
              </a:rPr>
            </a:br>
            <a:r>
              <a:rPr lang="en-US" altLang="ja-JP" sz="2000" dirty="0">
                <a:latin typeface="Arial" panose="020B0604020202020204" pitchFamily="34" charset="0"/>
                <a:ea typeface="ＭＳ Ｐゴシック" panose="020B0600070205080204" pitchFamily="50" charset="-128"/>
                <a:cs typeface="Arial" panose="020B0604020202020204" pitchFamily="34" charset="0"/>
              </a:rPr>
              <a:t>(China)</a:t>
            </a:r>
            <a:endParaRPr lang="ja-JP" altLang="en-US" sz="20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23" name="グラフ 22">
            <a:extLst>
              <a:ext uri="{FF2B5EF4-FFF2-40B4-BE49-F238E27FC236}">
                <a16:creationId xmlns:a16="http://schemas.microsoft.com/office/drawing/2014/main" id="{99CF2009-BD0F-189B-7368-23D8B9EDE48B}"/>
              </a:ext>
            </a:extLst>
          </p:cNvPr>
          <p:cNvGraphicFramePr>
            <a:graphicFrameLocks noGrp="1"/>
          </p:cNvGraphicFramePr>
          <p:nvPr>
            <p:extLst>
              <p:ext uri="{D42A27DB-BD31-4B8C-83A1-F6EECF244321}">
                <p14:modId xmlns:p14="http://schemas.microsoft.com/office/powerpoint/2010/main" val="2933681142"/>
              </p:ext>
            </p:extLst>
          </p:nvPr>
        </p:nvGraphicFramePr>
        <p:xfrm>
          <a:off x="7974573" y="1029953"/>
          <a:ext cx="3960000" cy="3240000"/>
        </p:xfrm>
        <a:graphic>
          <a:graphicData uri="http://schemas.openxmlformats.org/drawingml/2006/chart">
            <c:chart xmlns:c="http://schemas.openxmlformats.org/drawingml/2006/chart" xmlns:r="http://schemas.openxmlformats.org/officeDocument/2006/relationships" r:id="rId5"/>
          </a:graphicData>
        </a:graphic>
      </p:graphicFrame>
      <p:sp>
        <p:nvSpPr>
          <p:cNvPr id="24" name="楕円 23">
            <a:extLst>
              <a:ext uri="{FF2B5EF4-FFF2-40B4-BE49-F238E27FC236}">
                <a16:creationId xmlns:a16="http://schemas.microsoft.com/office/drawing/2014/main" id="{D5A133FA-5A6D-AF12-D796-BF975C654FD9}"/>
              </a:ext>
            </a:extLst>
          </p:cNvPr>
          <p:cNvSpPr/>
          <p:nvPr/>
        </p:nvSpPr>
        <p:spPr>
          <a:xfrm>
            <a:off x="9285944" y="1982360"/>
            <a:ext cx="1269433" cy="1269433"/>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 name="テキスト ボックス 25">
            <a:extLst>
              <a:ext uri="{FF2B5EF4-FFF2-40B4-BE49-F238E27FC236}">
                <a16:creationId xmlns:a16="http://schemas.microsoft.com/office/drawing/2014/main" id="{2B403876-99C9-26D1-ED45-5C4437C0344C}"/>
              </a:ext>
            </a:extLst>
          </p:cNvPr>
          <p:cNvSpPr txBox="1"/>
          <p:nvPr/>
        </p:nvSpPr>
        <p:spPr>
          <a:xfrm>
            <a:off x="9252030" y="2296010"/>
            <a:ext cx="1337260" cy="707886"/>
          </a:xfrm>
          <a:prstGeom prst="rect">
            <a:avLst/>
          </a:prstGeom>
          <a:noFill/>
        </p:spPr>
        <p:txBody>
          <a:bodyPr wrap="square">
            <a:spAutoFit/>
          </a:bodyPr>
          <a:lstStyle/>
          <a:p>
            <a:pPr algn="ctr"/>
            <a:r>
              <a:rPr lang="en-US" altLang="ja-JP" sz="2000" dirty="0">
                <a:latin typeface="Arial" panose="020B0604020202020204" pitchFamily="34" charset="0"/>
                <a:ea typeface="ＭＳ Ｐゴシック" panose="020B0600070205080204" pitchFamily="50" charset="-128"/>
                <a:cs typeface="Arial" panose="020B0604020202020204" pitchFamily="34" charset="0"/>
              </a:rPr>
              <a:t>EAF</a:t>
            </a:r>
            <a:br>
              <a:rPr lang="en-US" altLang="ja-JP" sz="2000" dirty="0">
                <a:latin typeface="Arial" panose="020B0604020202020204" pitchFamily="34" charset="0"/>
                <a:ea typeface="ＭＳ Ｐゴシック" panose="020B0600070205080204" pitchFamily="50" charset="-128"/>
                <a:cs typeface="Arial" panose="020B0604020202020204" pitchFamily="34" charset="0"/>
              </a:rPr>
            </a:br>
            <a:r>
              <a:rPr lang="en-US" altLang="ja-JP" sz="2000" dirty="0">
                <a:latin typeface="Arial" panose="020B0604020202020204" pitchFamily="34" charset="0"/>
                <a:ea typeface="ＭＳ Ｐゴシック" panose="020B0600070205080204" pitchFamily="50" charset="-128"/>
                <a:cs typeface="Arial" panose="020B0604020202020204" pitchFamily="34" charset="0"/>
              </a:rPr>
              <a:t>(Japan)</a:t>
            </a:r>
            <a:endParaRPr lang="ja-JP" altLang="en-US" sz="2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7" name="テキスト ボックス 26">
            <a:extLst>
              <a:ext uri="{FF2B5EF4-FFF2-40B4-BE49-F238E27FC236}">
                <a16:creationId xmlns:a16="http://schemas.microsoft.com/office/drawing/2014/main" id="{BC3FDAAB-4438-DFEE-F360-A43BB7C3277B}"/>
              </a:ext>
            </a:extLst>
          </p:cNvPr>
          <p:cNvSpPr txBox="1"/>
          <p:nvPr/>
        </p:nvSpPr>
        <p:spPr>
          <a:xfrm>
            <a:off x="10359466" y="2967221"/>
            <a:ext cx="1052532" cy="400110"/>
          </a:xfrm>
          <a:prstGeom prst="rect">
            <a:avLst/>
          </a:prstGeom>
          <a:noFill/>
        </p:spPr>
        <p:txBody>
          <a:bodyPr wrap="square">
            <a:spAutoFit/>
          </a:bodyPr>
          <a:lstStyle/>
          <a:p>
            <a:pPr algn="ctr"/>
            <a:r>
              <a:rPr lang="en-US" altLang="ja-JP" sz="2000" dirty="0">
                <a:latin typeface="Arial" panose="020B0604020202020204" pitchFamily="34" charset="0"/>
                <a:ea typeface="ＭＳ Ｐゴシック" panose="020B0600070205080204" pitchFamily="50" charset="-128"/>
                <a:cs typeface="Arial" panose="020B0604020202020204" pitchFamily="34" charset="0"/>
              </a:rPr>
              <a:t>14 %</a:t>
            </a:r>
            <a:endParaRPr lang="ja-JP" altLang="en-US" sz="2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8" name="テキスト ボックス 27">
            <a:extLst>
              <a:ext uri="{FF2B5EF4-FFF2-40B4-BE49-F238E27FC236}">
                <a16:creationId xmlns:a16="http://schemas.microsoft.com/office/drawing/2014/main" id="{9EB78B8A-2023-D028-60E2-F017ECB397CC}"/>
              </a:ext>
            </a:extLst>
          </p:cNvPr>
          <p:cNvSpPr txBox="1"/>
          <p:nvPr/>
        </p:nvSpPr>
        <p:spPr>
          <a:xfrm>
            <a:off x="1969906" y="3637313"/>
            <a:ext cx="1052532" cy="400110"/>
          </a:xfrm>
          <a:prstGeom prst="rect">
            <a:avLst/>
          </a:prstGeom>
          <a:noFill/>
        </p:spPr>
        <p:txBody>
          <a:bodyPr wrap="square">
            <a:spAutoFit/>
          </a:bodyPr>
          <a:lstStyle/>
          <a:p>
            <a:pPr algn="ctr"/>
            <a:r>
              <a:rPr lang="en-US" altLang="ja-JP" sz="20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8 %</a:t>
            </a:r>
            <a:endParaRPr lang="ja-JP" altLang="en-US" sz="20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 name="テキスト ボックス 28">
            <a:extLst>
              <a:ext uri="{FF2B5EF4-FFF2-40B4-BE49-F238E27FC236}">
                <a16:creationId xmlns:a16="http://schemas.microsoft.com/office/drawing/2014/main" id="{1222CAD0-11B4-A8B5-7D26-3490C0529258}"/>
              </a:ext>
            </a:extLst>
          </p:cNvPr>
          <p:cNvSpPr txBox="1"/>
          <p:nvPr/>
        </p:nvSpPr>
        <p:spPr>
          <a:xfrm>
            <a:off x="2852390" y="2096357"/>
            <a:ext cx="1052532" cy="400110"/>
          </a:xfrm>
          <a:prstGeom prst="rect">
            <a:avLst/>
          </a:prstGeom>
          <a:noFill/>
        </p:spPr>
        <p:txBody>
          <a:bodyPr wrap="square">
            <a:spAutoFit/>
          </a:bodyPr>
          <a:lstStyle/>
          <a:p>
            <a:pPr algn="ctr"/>
            <a:r>
              <a:rPr lang="en-US" altLang="ja-JP" sz="20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35 %</a:t>
            </a:r>
            <a:endParaRPr lang="ja-JP" altLang="en-US" sz="20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正方形/長方形 29">
            <a:extLst>
              <a:ext uri="{FF2B5EF4-FFF2-40B4-BE49-F238E27FC236}">
                <a16:creationId xmlns:a16="http://schemas.microsoft.com/office/drawing/2014/main" id="{2DD0F152-9EC0-632B-6D34-D24DD9DD2424}"/>
              </a:ext>
            </a:extLst>
          </p:cNvPr>
          <p:cNvSpPr/>
          <p:nvPr/>
        </p:nvSpPr>
        <p:spPr>
          <a:xfrm>
            <a:off x="148821" y="4315057"/>
            <a:ext cx="248385" cy="248385"/>
          </a:xfrm>
          <a:prstGeom prst="rect">
            <a:avLst/>
          </a:prstGeom>
          <a:solidFill>
            <a:srgbClr val="C0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テキスト ボックス 30">
            <a:extLst>
              <a:ext uri="{FF2B5EF4-FFF2-40B4-BE49-F238E27FC236}">
                <a16:creationId xmlns:a16="http://schemas.microsoft.com/office/drawing/2014/main" id="{EE94DB08-FDD2-BCF8-5CD7-ECEBD47C66A5}"/>
              </a:ext>
            </a:extLst>
          </p:cNvPr>
          <p:cNvSpPr txBox="1"/>
          <p:nvPr/>
        </p:nvSpPr>
        <p:spPr>
          <a:xfrm>
            <a:off x="361161" y="4239194"/>
            <a:ext cx="1276682" cy="400110"/>
          </a:xfrm>
          <a:prstGeom prst="rect">
            <a:avLst/>
          </a:prstGeom>
          <a:noFill/>
        </p:spPr>
        <p:txBody>
          <a:bodyPr wrap="square">
            <a:spAutoFit/>
          </a:bodyPr>
          <a:lstStyle/>
          <a:p>
            <a:pPr algn="just"/>
            <a:r>
              <a:rPr lang="en-US" altLang="ja-JP" sz="2000" dirty="0">
                <a:latin typeface="Arial" panose="020B0604020202020204" pitchFamily="34" charset="0"/>
                <a:ea typeface="ＭＳ Ｐゴシック" panose="020B0600070205080204" pitchFamily="50" charset="-128"/>
                <a:cs typeface="Arial" panose="020B0604020202020204" pitchFamily="34" charset="0"/>
              </a:rPr>
              <a:t>Hard coal</a:t>
            </a:r>
            <a:endParaRPr lang="ja-JP" altLang="en-US" sz="2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2" name="正方形/長方形 31">
            <a:extLst>
              <a:ext uri="{FF2B5EF4-FFF2-40B4-BE49-F238E27FC236}">
                <a16:creationId xmlns:a16="http://schemas.microsoft.com/office/drawing/2014/main" id="{E2B1F20C-4712-56FA-4091-BB259F26F6B6}"/>
              </a:ext>
            </a:extLst>
          </p:cNvPr>
          <p:cNvSpPr/>
          <p:nvPr/>
        </p:nvSpPr>
        <p:spPr>
          <a:xfrm>
            <a:off x="1630081" y="4315057"/>
            <a:ext cx="248385" cy="248385"/>
          </a:xfrm>
          <a:prstGeom prst="rect">
            <a:avLst/>
          </a:prstGeom>
          <a:solidFill>
            <a:srgbClr val="15608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テキスト ボックス 32">
            <a:extLst>
              <a:ext uri="{FF2B5EF4-FFF2-40B4-BE49-F238E27FC236}">
                <a16:creationId xmlns:a16="http://schemas.microsoft.com/office/drawing/2014/main" id="{2758424B-A1A3-6121-A299-B86529E16C8C}"/>
              </a:ext>
            </a:extLst>
          </p:cNvPr>
          <p:cNvSpPr txBox="1"/>
          <p:nvPr/>
        </p:nvSpPr>
        <p:spPr>
          <a:xfrm>
            <a:off x="1845995" y="4239194"/>
            <a:ext cx="1064341" cy="400110"/>
          </a:xfrm>
          <a:prstGeom prst="rect">
            <a:avLst/>
          </a:prstGeom>
          <a:noFill/>
        </p:spPr>
        <p:txBody>
          <a:bodyPr wrap="square">
            <a:spAutoFit/>
          </a:bodyPr>
          <a:lstStyle/>
          <a:p>
            <a:pPr algn="just"/>
            <a:r>
              <a:rPr lang="en-US" altLang="ja-JP" sz="2000" dirty="0">
                <a:latin typeface="Arial" panose="020B0604020202020204" pitchFamily="34" charset="0"/>
                <a:ea typeface="ＭＳ Ｐゴシック" panose="020B0600070205080204" pitchFamily="50" charset="-128"/>
                <a:cs typeface="Arial" panose="020B0604020202020204" pitchFamily="34" charset="0"/>
              </a:rPr>
              <a:t>Pig iron</a:t>
            </a:r>
            <a:endParaRPr lang="ja-JP" altLang="en-US" sz="2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4" name="正方形/長方形 33">
            <a:extLst>
              <a:ext uri="{FF2B5EF4-FFF2-40B4-BE49-F238E27FC236}">
                <a16:creationId xmlns:a16="http://schemas.microsoft.com/office/drawing/2014/main" id="{D35D6747-6395-ABC9-9B9B-9F9A247BCFAC}"/>
              </a:ext>
            </a:extLst>
          </p:cNvPr>
          <p:cNvSpPr/>
          <p:nvPr/>
        </p:nvSpPr>
        <p:spPr>
          <a:xfrm>
            <a:off x="4386023" y="4315057"/>
            <a:ext cx="248385" cy="248385"/>
          </a:xfrm>
          <a:prstGeom prst="rect">
            <a:avLst/>
          </a:prstGeom>
          <a:solidFill>
            <a:srgbClr val="FFC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テキスト ボックス 34">
            <a:extLst>
              <a:ext uri="{FF2B5EF4-FFF2-40B4-BE49-F238E27FC236}">
                <a16:creationId xmlns:a16="http://schemas.microsoft.com/office/drawing/2014/main" id="{9A392D3D-DBFF-6BB2-C9B2-3BB136CAE170}"/>
              </a:ext>
            </a:extLst>
          </p:cNvPr>
          <p:cNvSpPr txBox="1"/>
          <p:nvPr/>
        </p:nvSpPr>
        <p:spPr>
          <a:xfrm>
            <a:off x="4614679" y="4239194"/>
            <a:ext cx="767429" cy="400110"/>
          </a:xfrm>
          <a:prstGeom prst="rect">
            <a:avLst/>
          </a:prstGeom>
          <a:noFill/>
        </p:spPr>
        <p:txBody>
          <a:bodyPr wrap="square">
            <a:spAutoFit/>
          </a:bodyPr>
          <a:lstStyle/>
          <a:p>
            <a:pPr algn="just"/>
            <a:r>
              <a:rPr lang="en-US" altLang="ja-JP" sz="2000" dirty="0">
                <a:latin typeface="Arial" panose="020B0604020202020204" pitchFamily="34" charset="0"/>
                <a:ea typeface="ＭＳ Ｐゴシック" panose="020B0600070205080204" pitchFamily="50" charset="-128"/>
                <a:cs typeface="Arial" panose="020B0604020202020204" pitchFamily="34" charset="0"/>
              </a:rPr>
              <a:t>EAF</a:t>
            </a:r>
            <a:endParaRPr lang="ja-JP" altLang="en-US" sz="2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テキスト ボックス 35">
            <a:extLst>
              <a:ext uri="{FF2B5EF4-FFF2-40B4-BE49-F238E27FC236}">
                <a16:creationId xmlns:a16="http://schemas.microsoft.com/office/drawing/2014/main" id="{72B294EF-8B88-66B1-D926-065AC3ED904F}"/>
              </a:ext>
            </a:extLst>
          </p:cNvPr>
          <p:cNvSpPr txBox="1"/>
          <p:nvPr/>
        </p:nvSpPr>
        <p:spPr>
          <a:xfrm>
            <a:off x="5592434" y="4239194"/>
            <a:ext cx="3392816" cy="400110"/>
          </a:xfrm>
          <a:prstGeom prst="rect">
            <a:avLst/>
          </a:prstGeom>
          <a:noFill/>
        </p:spPr>
        <p:txBody>
          <a:bodyPr wrap="square">
            <a:spAutoFit/>
          </a:bodyPr>
          <a:lstStyle/>
          <a:p>
            <a:pPr algn="just"/>
            <a:r>
              <a:rPr lang="en-US" altLang="ja-JP" sz="2000" dirty="0">
                <a:latin typeface="Arial" panose="020B0604020202020204" pitchFamily="34" charset="0"/>
                <a:ea typeface="ＭＳ Ｐゴシック" panose="020B0600070205080204" pitchFamily="50" charset="-128"/>
                <a:cs typeface="Arial" panose="020B0604020202020204" pitchFamily="34" charset="0"/>
              </a:rPr>
              <a:t>Quarrying of stone and clay</a:t>
            </a:r>
            <a:endParaRPr lang="ja-JP" altLang="en-US" sz="2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7" name="正方形/長方形 36">
            <a:extLst>
              <a:ext uri="{FF2B5EF4-FFF2-40B4-BE49-F238E27FC236}">
                <a16:creationId xmlns:a16="http://schemas.microsoft.com/office/drawing/2014/main" id="{20F481AD-6C56-94F1-AB70-E5C3FA7456B7}"/>
              </a:ext>
            </a:extLst>
          </p:cNvPr>
          <p:cNvSpPr/>
          <p:nvPr/>
        </p:nvSpPr>
        <p:spPr>
          <a:xfrm>
            <a:off x="5362817" y="4315057"/>
            <a:ext cx="248385" cy="248385"/>
          </a:xfrm>
          <a:prstGeom prst="rect">
            <a:avLst/>
          </a:prstGeom>
          <a:solidFill>
            <a:srgbClr val="80350E"/>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正方形/長方形 37">
            <a:extLst>
              <a:ext uri="{FF2B5EF4-FFF2-40B4-BE49-F238E27FC236}">
                <a16:creationId xmlns:a16="http://schemas.microsoft.com/office/drawing/2014/main" id="{90C947E3-BB32-45B4-B4D7-2434EABA2339}"/>
              </a:ext>
            </a:extLst>
          </p:cNvPr>
          <p:cNvSpPr/>
          <p:nvPr/>
        </p:nvSpPr>
        <p:spPr>
          <a:xfrm>
            <a:off x="2858784" y="4315057"/>
            <a:ext cx="248385" cy="248385"/>
          </a:xfrm>
          <a:prstGeom prst="rect">
            <a:avLst/>
          </a:prstGeom>
          <a:solidFill>
            <a:srgbClr val="FFFF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ea typeface="ＭＳ Ｐゴシック" panose="020B0600070205080204" pitchFamily="50" charset="-128"/>
              <a:cs typeface="Arial" panose="020B0604020202020204" pitchFamily="34" charset="0"/>
            </a:endParaRPr>
          </a:p>
        </p:txBody>
      </p:sp>
      <p:sp>
        <p:nvSpPr>
          <p:cNvPr id="39" name="テキスト ボックス 38">
            <a:extLst>
              <a:ext uri="{FF2B5EF4-FFF2-40B4-BE49-F238E27FC236}">
                <a16:creationId xmlns:a16="http://schemas.microsoft.com/office/drawing/2014/main" id="{0BCB0BE9-EA08-D62C-F78D-030FD409638C}"/>
              </a:ext>
            </a:extLst>
          </p:cNvPr>
          <p:cNvSpPr txBox="1"/>
          <p:nvPr/>
        </p:nvSpPr>
        <p:spPr>
          <a:xfrm>
            <a:off x="3107169" y="4239194"/>
            <a:ext cx="1318781" cy="400110"/>
          </a:xfrm>
          <a:prstGeom prst="rect">
            <a:avLst/>
          </a:prstGeom>
          <a:noFill/>
        </p:spPr>
        <p:txBody>
          <a:bodyPr wrap="square">
            <a:spAutoFit/>
          </a:bodyPr>
          <a:lstStyle/>
          <a:p>
            <a:pPr algn="just"/>
            <a:r>
              <a:rPr lang="en-US" altLang="ja-JP" sz="2000" dirty="0">
                <a:latin typeface="Arial" panose="020B0604020202020204" pitchFamily="34" charset="0"/>
                <a:ea typeface="ＭＳ Ｐゴシック" panose="020B0600070205080204" pitchFamily="50" charset="-128"/>
                <a:cs typeface="Arial" panose="020B0604020202020204" pitchFamily="34" charset="0"/>
              </a:rPr>
              <a:t>Electricity</a:t>
            </a:r>
            <a:endParaRPr lang="ja-JP" altLang="en-US" sz="2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2" name="テキスト ボックス 41">
            <a:extLst>
              <a:ext uri="{FF2B5EF4-FFF2-40B4-BE49-F238E27FC236}">
                <a16:creationId xmlns:a16="http://schemas.microsoft.com/office/drawing/2014/main" id="{05E068B3-0079-3815-2432-77DAE6958AA4}"/>
              </a:ext>
            </a:extLst>
          </p:cNvPr>
          <p:cNvSpPr txBox="1"/>
          <p:nvPr/>
        </p:nvSpPr>
        <p:spPr>
          <a:xfrm>
            <a:off x="2549628" y="3321295"/>
            <a:ext cx="1052532" cy="400110"/>
          </a:xfrm>
          <a:prstGeom prst="rect">
            <a:avLst/>
          </a:prstGeom>
          <a:noFill/>
        </p:spPr>
        <p:txBody>
          <a:bodyPr wrap="square">
            <a:spAutoFit/>
          </a:bodyPr>
          <a:lstStyle/>
          <a:p>
            <a:pPr algn="ctr"/>
            <a:r>
              <a:rPr lang="en-US" altLang="ja-JP" sz="2000" dirty="0">
                <a:latin typeface="Arial" panose="020B0604020202020204" pitchFamily="34" charset="0"/>
                <a:ea typeface="ＭＳ Ｐゴシック" panose="020B0600070205080204" pitchFamily="50" charset="-128"/>
                <a:cs typeface="Arial" panose="020B0604020202020204" pitchFamily="34" charset="0"/>
              </a:rPr>
              <a:t>10 %</a:t>
            </a:r>
            <a:endParaRPr lang="ja-JP" altLang="en-US" sz="2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3" name="テキスト ボックス 42">
            <a:extLst>
              <a:ext uri="{FF2B5EF4-FFF2-40B4-BE49-F238E27FC236}">
                <a16:creationId xmlns:a16="http://schemas.microsoft.com/office/drawing/2014/main" id="{CA34262C-A4D1-CBFB-C85E-119CD631172C}"/>
              </a:ext>
            </a:extLst>
          </p:cNvPr>
          <p:cNvSpPr txBox="1"/>
          <p:nvPr/>
        </p:nvSpPr>
        <p:spPr>
          <a:xfrm>
            <a:off x="6736296" y="2385264"/>
            <a:ext cx="1052532" cy="400110"/>
          </a:xfrm>
          <a:prstGeom prst="rect">
            <a:avLst/>
          </a:prstGeom>
          <a:noFill/>
        </p:spPr>
        <p:txBody>
          <a:bodyPr wrap="square">
            <a:spAutoFit/>
          </a:bodyPr>
          <a:lstStyle/>
          <a:p>
            <a:pPr algn="ctr"/>
            <a:r>
              <a:rPr lang="en-US" altLang="ja-JP" sz="20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14 %</a:t>
            </a:r>
            <a:endParaRPr lang="ja-JP" altLang="en-US" sz="20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5" name="テキスト ボックス 44">
            <a:extLst>
              <a:ext uri="{FF2B5EF4-FFF2-40B4-BE49-F238E27FC236}">
                <a16:creationId xmlns:a16="http://schemas.microsoft.com/office/drawing/2014/main" id="{3B0A846A-360B-123B-87C0-6F630CDF5D99}"/>
              </a:ext>
            </a:extLst>
          </p:cNvPr>
          <p:cNvSpPr txBox="1"/>
          <p:nvPr/>
        </p:nvSpPr>
        <p:spPr>
          <a:xfrm>
            <a:off x="6199039" y="1552991"/>
            <a:ext cx="1052532" cy="400110"/>
          </a:xfrm>
          <a:prstGeom prst="rect">
            <a:avLst/>
          </a:prstGeom>
          <a:noFill/>
        </p:spPr>
        <p:txBody>
          <a:bodyPr wrap="square">
            <a:spAutoFit/>
          </a:bodyPr>
          <a:lstStyle/>
          <a:p>
            <a:pPr algn="ctr"/>
            <a:r>
              <a:rPr lang="en-US" altLang="ja-JP" sz="20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17 %</a:t>
            </a:r>
            <a:endParaRPr lang="ja-JP" altLang="en-US" sz="20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6" name="テキスト ボックス 45">
            <a:extLst>
              <a:ext uri="{FF2B5EF4-FFF2-40B4-BE49-F238E27FC236}">
                <a16:creationId xmlns:a16="http://schemas.microsoft.com/office/drawing/2014/main" id="{F100D53F-F031-0C38-05C0-8201A3B00770}"/>
              </a:ext>
            </a:extLst>
          </p:cNvPr>
          <p:cNvSpPr txBox="1"/>
          <p:nvPr/>
        </p:nvSpPr>
        <p:spPr>
          <a:xfrm>
            <a:off x="10182978" y="1713134"/>
            <a:ext cx="1052532" cy="400110"/>
          </a:xfrm>
          <a:prstGeom prst="rect">
            <a:avLst/>
          </a:prstGeom>
          <a:noFill/>
        </p:spPr>
        <p:txBody>
          <a:bodyPr wrap="square">
            <a:spAutoFit/>
          </a:bodyPr>
          <a:lstStyle/>
          <a:p>
            <a:pPr algn="ctr"/>
            <a:r>
              <a:rPr lang="en-US" altLang="ja-JP" sz="20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27 %</a:t>
            </a:r>
            <a:endParaRPr lang="ja-JP" altLang="en-US" sz="20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テキスト ボックス 46">
            <a:extLst>
              <a:ext uri="{FF2B5EF4-FFF2-40B4-BE49-F238E27FC236}">
                <a16:creationId xmlns:a16="http://schemas.microsoft.com/office/drawing/2014/main" id="{EF65545F-F0F9-20D0-B5EA-4BB4B7F77233}"/>
              </a:ext>
            </a:extLst>
          </p:cNvPr>
          <p:cNvSpPr txBox="1"/>
          <p:nvPr/>
        </p:nvSpPr>
        <p:spPr>
          <a:xfrm>
            <a:off x="9741949" y="3468731"/>
            <a:ext cx="1052532" cy="400110"/>
          </a:xfrm>
          <a:prstGeom prst="rect">
            <a:avLst/>
          </a:prstGeom>
          <a:noFill/>
        </p:spPr>
        <p:txBody>
          <a:bodyPr wrap="square">
            <a:spAutoFit/>
          </a:bodyPr>
          <a:lstStyle/>
          <a:p>
            <a:pPr algn="ctr"/>
            <a:r>
              <a:rPr lang="en-US" altLang="ja-JP" sz="2000" dirty="0">
                <a:latin typeface="Arial" panose="020B0604020202020204" pitchFamily="34" charset="0"/>
                <a:ea typeface="ＭＳ Ｐゴシック" panose="020B0600070205080204" pitchFamily="50" charset="-128"/>
                <a:cs typeface="Arial" panose="020B0604020202020204" pitchFamily="34" charset="0"/>
              </a:rPr>
              <a:t>12 %</a:t>
            </a:r>
            <a:endParaRPr lang="ja-JP" altLang="en-US" sz="2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8" name="正方形/長方形 47">
            <a:extLst>
              <a:ext uri="{FF2B5EF4-FFF2-40B4-BE49-F238E27FC236}">
                <a16:creationId xmlns:a16="http://schemas.microsoft.com/office/drawing/2014/main" id="{CCFB5D73-42FC-EC05-58B7-29AB986204BF}"/>
              </a:ext>
            </a:extLst>
          </p:cNvPr>
          <p:cNvSpPr/>
          <p:nvPr/>
        </p:nvSpPr>
        <p:spPr>
          <a:xfrm>
            <a:off x="8846900" y="4340827"/>
            <a:ext cx="201600" cy="201600"/>
          </a:xfrm>
          <a:prstGeom prst="rect">
            <a:avLst/>
          </a:prstGeom>
          <a:solidFill>
            <a:schemeClr val="accent3"/>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9" name="テキスト ボックス 48">
            <a:extLst>
              <a:ext uri="{FF2B5EF4-FFF2-40B4-BE49-F238E27FC236}">
                <a16:creationId xmlns:a16="http://schemas.microsoft.com/office/drawing/2014/main" id="{78E5D354-101A-BF13-E651-3505105EF584}"/>
              </a:ext>
            </a:extLst>
          </p:cNvPr>
          <p:cNvSpPr txBox="1"/>
          <p:nvPr/>
        </p:nvSpPr>
        <p:spPr>
          <a:xfrm>
            <a:off x="9033264" y="4241572"/>
            <a:ext cx="3180444" cy="400110"/>
          </a:xfrm>
          <a:prstGeom prst="rect">
            <a:avLst/>
          </a:prstGeom>
          <a:noFill/>
        </p:spPr>
        <p:txBody>
          <a:bodyPr wrap="square">
            <a:spAutoFit/>
          </a:bodyPr>
          <a:lstStyle/>
          <a:p>
            <a:pPr algn="just"/>
            <a:r>
              <a:rPr lang="en-US" altLang="ja-JP" sz="2000" dirty="0">
                <a:latin typeface="Arial" panose="020B0604020202020204" pitchFamily="34" charset="0"/>
                <a:ea typeface="ＭＳ Ｐゴシック" panose="020B0600070205080204" pitchFamily="50" charset="-128"/>
                <a:cs typeface="Arial" panose="020B0604020202020204" pitchFamily="34" charset="0"/>
              </a:rPr>
              <a:t>Wholesale and retail trade</a:t>
            </a:r>
            <a:endParaRPr lang="ja-JP" altLang="en-US" sz="20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6668950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3B9351-7038-B6FE-A00A-F44245A29EBC}"/>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936CB88-A6D7-1573-A8EF-779577BB6693}"/>
              </a:ext>
            </a:extLst>
          </p:cNvPr>
          <p:cNvSpPr txBox="1"/>
          <p:nvPr/>
        </p:nvSpPr>
        <p:spPr>
          <a:xfrm>
            <a:off x="11606583" y="48983"/>
            <a:ext cx="585417" cy="523220"/>
          </a:xfrm>
          <a:prstGeom prst="rect">
            <a:avLst/>
          </a:prstGeom>
          <a:noFill/>
        </p:spPr>
        <p:txBody>
          <a:bodyPr wrap="none" rtlCol="0">
            <a:spAutoFit/>
          </a:bodyPr>
          <a:lstStyle/>
          <a:p>
            <a:r>
              <a:rPr kumimoji="1" lang="en-US" altLang="ja-JP" sz="2800" dirty="0">
                <a:solidFill>
                  <a:schemeClr val="bg1"/>
                </a:solidFill>
                <a:latin typeface="Arial" panose="020B0604020202020204" pitchFamily="34" charset="0"/>
                <a:cs typeface="Arial" panose="020B0604020202020204" pitchFamily="34" charset="0"/>
              </a:rPr>
              <a:t>16</a:t>
            </a:r>
            <a:endParaRPr kumimoji="1" lang="ja-JP" altLang="en-US" sz="2800" dirty="0">
              <a:solidFill>
                <a:schemeClr val="bg1"/>
              </a:solidFill>
              <a:latin typeface="Arial" panose="020B0604020202020204" pitchFamily="34" charset="0"/>
              <a:cs typeface="Arial" panose="020B0604020202020204" pitchFamily="34" charset="0"/>
            </a:endParaRPr>
          </a:p>
        </p:txBody>
      </p:sp>
      <p:sp>
        <p:nvSpPr>
          <p:cNvPr id="3" name="テキスト ボックス 2">
            <a:extLst>
              <a:ext uri="{FF2B5EF4-FFF2-40B4-BE49-F238E27FC236}">
                <a16:creationId xmlns:a16="http://schemas.microsoft.com/office/drawing/2014/main" id="{EF127077-13CF-F1D0-267D-8DBB705DBA8F}"/>
              </a:ext>
            </a:extLst>
          </p:cNvPr>
          <p:cNvSpPr txBox="1"/>
          <p:nvPr/>
        </p:nvSpPr>
        <p:spPr>
          <a:xfrm>
            <a:off x="-1" y="-13717"/>
            <a:ext cx="11606584" cy="584775"/>
          </a:xfrm>
          <a:prstGeom prst="rect">
            <a:avLst/>
          </a:prstGeom>
          <a:noFill/>
        </p:spPr>
        <p:txBody>
          <a:bodyPr wrap="square" rtlCol="0">
            <a:spAutoFit/>
          </a:bodyPr>
          <a:lstStyle/>
          <a:p>
            <a:pPr algn="just"/>
            <a:r>
              <a:rPr lang="en-US" altLang="ja-JP" sz="3200" dirty="0">
                <a:solidFill>
                  <a:schemeClr val="bg1"/>
                </a:solidFill>
                <a:latin typeface="Arial" panose="020B0604020202020204" pitchFamily="34" charset="0"/>
                <a:ea typeface="ＭＳ ゴシック" panose="020B0609070205080204" pitchFamily="49" charset="-128"/>
                <a:cs typeface="Arial" panose="020B0604020202020204" pitchFamily="34" charset="0"/>
              </a:rPr>
              <a:t>4. Results</a:t>
            </a:r>
            <a:endParaRPr kumimoji="1" lang="ja-JP" altLang="en-US" sz="3200" dirty="0">
              <a:solidFill>
                <a:schemeClr val="bg1"/>
              </a:solidFill>
              <a:latin typeface="Arial" panose="020B0604020202020204" pitchFamily="34" charset="0"/>
              <a:ea typeface="ＭＳ ゴシック" panose="020B0609070205080204" pitchFamily="49" charset="-128"/>
              <a:cs typeface="Arial" panose="020B0604020202020204" pitchFamily="34" charset="0"/>
            </a:endParaRPr>
          </a:p>
        </p:txBody>
      </p:sp>
      <p:sp>
        <p:nvSpPr>
          <p:cNvPr id="50" name="テキスト ボックス 49">
            <a:extLst>
              <a:ext uri="{FF2B5EF4-FFF2-40B4-BE49-F238E27FC236}">
                <a16:creationId xmlns:a16="http://schemas.microsoft.com/office/drawing/2014/main" id="{FFD7D810-071F-7C4E-EE78-2C13E65F33E6}"/>
              </a:ext>
            </a:extLst>
          </p:cNvPr>
          <p:cNvSpPr txBox="1"/>
          <p:nvPr/>
        </p:nvSpPr>
        <p:spPr>
          <a:xfrm>
            <a:off x="114141" y="4634316"/>
            <a:ext cx="11963707" cy="2246769"/>
          </a:xfrm>
          <a:prstGeom prst="rect">
            <a:avLst/>
          </a:prstGeom>
          <a:noFill/>
        </p:spPr>
        <p:txBody>
          <a:bodyPr wrap="square">
            <a:spAutoFit/>
          </a:bodyPr>
          <a:lstStyle/>
          <a:p>
            <a:pPr marL="457200" indent="-457200" algn="just">
              <a:buFont typeface="Wingdings" panose="05000000000000000000" pitchFamily="2" charset="2"/>
              <a:buChar char="ü"/>
            </a:pPr>
            <a:r>
              <a:rPr lang="en-US" altLang="ja-JP" sz="2800" dirty="0">
                <a:latin typeface="Arial" panose="020B0604020202020204" pitchFamily="34" charset="0"/>
                <a:cs typeface="Arial" panose="020B0604020202020204" pitchFamily="34" charset="0"/>
              </a:rPr>
              <a:t>AC electric arc furnaces are the dominant type of EAF in India.</a:t>
            </a:r>
          </a:p>
          <a:p>
            <a:pPr marL="457200" indent="-457200" algn="just">
              <a:buFont typeface="Wingdings" panose="05000000000000000000" pitchFamily="2" charset="2"/>
              <a:buChar char="ü"/>
            </a:pPr>
            <a:r>
              <a:rPr lang="en-US" altLang="ja-JP" sz="2800" dirty="0">
                <a:latin typeface="Arial" panose="020B0604020202020204" pitchFamily="34" charset="0"/>
                <a:cs typeface="Arial" panose="020B0604020202020204" pitchFamily="34" charset="0"/>
              </a:rPr>
              <a:t>Compared with DC EAFs, AC EAFs tend to have higher electrode consumption and are more prone to </a:t>
            </a:r>
            <a:r>
              <a:rPr lang="en-US" altLang="ja-JP" sz="2800">
                <a:latin typeface="Arial" panose="020B0604020202020204" pitchFamily="34" charset="0"/>
                <a:cs typeface="Arial" panose="020B0604020202020204" pitchFamily="34" charset="0"/>
              </a:rPr>
              <a:t>hot inside </a:t>
            </a:r>
            <a:r>
              <a:rPr lang="en-US" altLang="ja-JP" sz="2800" dirty="0">
                <a:latin typeface="Arial" panose="020B0604020202020204" pitchFamily="34" charset="0"/>
                <a:cs typeface="Arial" panose="020B0604020202020204" pitchFamily="34" charset="0"/>
              </a:rPr>
              <a:t>the furnace. </a:t>
            </a:r>
          </a:p>
          <a:p>
            <a:pPr marL="457200" indent="-457200" algn="just">
              <a:buFont typeface="Wingdings" panose="05000000000000000000" pitchFamily="2" charset="2"/>
              <a:buChar char="ü"/>
            </a:pPr>
            <a:r>
              <a:rPr lang="en-US" altLang="ja-JP" sz="2800" dirty="0">
                <a:latin typeface="Arial" panose="020B0604020202020204" pitchFamily="34" charset="0"/>
                <a:cs typeface="Arial" panose="020B0604020202020204" pitchFamily="34" charset="0"/>
              </a:rPr>
              <a:t>The use of limestone and dolomite as fluxes or slag-conditioning materials, as well as refractory-related materials such as bricks.</a:t>
            </a:r>
          </a:p>
        </p:txBody>
      </p:sp>
      <p:cxnSp>
        <p:nvCxnSpPr>
          <p:cNvPr id="100" name="直線コネクタ 99">
            <a:extLst>
              <a:ext uri="{FF2B5EF4-FFF2-40B4-BE49-F238E27FC236}">
                <a16:creationId xmlns:a16="http://schemas.microsoft.com/office/drawing/2014/main" id="{3651D1E9-0C39-A412-5259-93E1213A9D12}"/>
              </a:ext>
            </a:extLst>
          </p:cNvPr>
          <p:cNvCxnSpPr>
            <a:cxnSpLocks/>
          </p:cNvCxnSpPr>
          <p:nvPr/>
        </p:nvCxnSpPr>
        <p:spPr>
          <a:xfrm>
            <a:off x="0" y="817377"/>
            <a:ext cx="12232758" cy="0"/>
          </a:xfrm>
          <a:prstGeom prst="line">
            <a:avLst/>
          </a:prstGeom>
          <a:ln>
            <a:solidFill>
              <a:srgbClr val="4B4B4B"/>
            </a:solidFill>
          </a:ln>
        </p:spPr>
        <p:style>
          <a:lnRef idx="1">
            <a:schemeClr val="accent1"/>
          </a:lnRef>
          <a:fillRef idx="0">
            <a:schemeClr val="accent1"/>
          </a:fillRef>
          <a:effectRef idx="0">
            <a:schemeClr val="accent1"/>
          </a:effectRef>
          <a:fontRef idx="minor">
            <a:schemeClr val="tx1"/>
          </a:fontRef>
        </p:style>
      </p:cxnSp>
      <p:sp>
        <p:nvSpPr>
          <p:cNvPr id="44" name="テキスト ボックス 43">
            <a:extLst>
              <a:ext uri="{FF2B5EF4-FFF2-40B4-BE49-F238E27FC236}">
                <a16:creationId xmlns:a16="http://schemas.microsoft.com/office/drawing/2014/main" id="{25413BDF-C973-31D3-E8C8-AFF365CBC4FF}"/>
              </a:ext>
            </a:extLst>
          </p:cNvPr>
          <p:cNvSpPr txBox="1"/>
          <p:nvPr/>
        </p:nvSpPr>
        <p:spPr>
          <a:xfrm>
            <a:off x="389791" y="586545"/>
            <a:ext cx="11412408" cy="461665"/>
          </a:xfrm>
          <a:prstGeom prst="rect">
            <a:avLst/>
          </a:prstGeom>
          <a:solidFill>
            <a:schemeClr val="bg1"/>
          </a:solidFill>
        </p:spPr>
        <p:txBody>
          <a:bodyPr wrap="square">
            <a:spAutoFit/>
          </a:bodyPr>
          <a:lstStyle/>
          <a:p>
            <a:pPr algn="just"/>
            <a:r>
              <a:rPr lang="en-US" altLang="ja-JP" sz="2400" dirty="0">
                <a:latin typeface="Arial" panose="020B0604020202020204" pitchFamily="34" charset="0"/>
                <a:cs typeface="Arial" panose="020B0604020202020204" pitchFamily="34" charset="0"/>
              </a:rPr>
              <a:t>Comparison of</a:t>
            </a:r>
            <a:r>
              <a:rPr lang="ja-JP" altLang="en-US" sz="2400" dirty="0">
                <a:latin typeface="Arial" panose="020B0604020202020204" pitchFamily="34" charset="0"/>
                <a:cs typeface="Arial" panose="020B0604020202020204" pitchFamily="34" charset="0"/>
              </a:rPr>
              <a:t> </a:t>
            </a:r>
            <a:r>
              <a:rPr lang="en-US" altLang="ja-JP" sz="2400" dirty="0">
                <a:latin typeface="Arial" panose="020B0604020202020204" pitchFamily="34" charset="0"/>
                <a:cs typeface="Arial" panose="020B0604020202020204" pitchFamily="34" charset="0"/>
              </a:rPr>
              <a:t>the</a:t>
            </a:r>
            <a:r>
              <a:rPr lang="ja-JP" altLang="en-US" sz="2400" dirty="0">
                <a:latin typeface="Arial" panose="020B0604020202020204" pitchFamily="34" charset="0"/>
                <a:cs typeface="Arial" panose="020B0604020202020204" pitchFamily="34" charset="0"/>
              </a:rPr>
              <a:t> </a:t>
            </a:r>
            <a:r>
              <a:rPr lang="en-US" altLang="ja-JP" sz="2400" dirty="0">
                <a:latin typeface="Arial" panose="020B0604020202020204" pitchFamily="34" charset="0"/>
                <a:cs typeface="Arial" panose="020B0604020202020204" pitchFamily="34" charset="0"/>
              </a:rPr>
              <a:t>top</a:t>
            </a:r>
            <a:r>
              <a:rPr lang="ja-JP" altLang="en-US" sz="2400" dirty="0">
                <a:latin typeface="Arial" panose="020B0604020202020204" pitchFamily="34" charset="0"/>
                <a:cs typeface="Arial" panose="020B0604020202020204" pitchFamily="34" charset="0"/>
              </a:rPr>
              <a:t> </a:t>
            </a:r>
            <a:r>
              <a:rPr lang="en-US" altLang="ja-JP" sz="2400" dirty="0">
                <a:latin typeface="Arial" panose="020B0604020202020204" pitchFamily="34" charset="0"/>
                <a:cs typeface="Arial" panose="020B0604020202020204" pitchFamily="34" charset="0"/>
              </a:rPr>
              <a:t>three intermediate input structures in EAF sector by country</a:t>
            </a:r>
            <a:endParaRPr lang="ja-JP" altLang="en-US" sz="2400" dirty="0">
              <a:latin typeface="Arial" panose="020B0604020202020204" pitchFamily="34" charset="0"/>
              <a:cs typeface="Arial" panose="020B0604020202020204" pitchFamily="34" charset="0"/>
            </a:endParaRPr>
          </a:p>
        </p:txBody>
      </p:sp>
      <p:graphicFrame>
        <p:nvGraphicFramePr>
          <p:cNvPr id="4" name="グラフ 3">
            <a:extLst>
              <a:ext uri="{FF2B5EF4-FFF2-40B4-BE49-F238E27FC236}">
                <a16:creationId xmlns:a16="http://schemas.microsoft.com/office/drawing/2014/main" id="{145E217D-BC9D-E498-1EE5-8F1C27333914}"/>
              </a:ext>
            </a:extLst>
          </p:cNvPr>
          <p:cNvGraphicFramePr>
            <a:graphicFrameLocks noGrp="1"/>
          </p:cNvGraphicFramePr>
          <p:nvPr/>
        </p:nvGraphicFramePr>
        <p:xfrm>
          <a:off x="4191148" y="997880"/>
          <a:ext cx="3960000" cy="3240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楕円 9">
            <a:extLst>
              <a:ext uri="{FF2B5EF4-FFF2-40B4-BE49-F238E27FC236}">
                <a16:creationId xmlns:a16="http://schemas.microsoft.com/office/drawing/2014/main" id="{A517F2E6-6AE5-E033-A77F-771866D751A6}"/>
              </a:ext>
            </a:extLst>
          </p:cNvPr>
          <p:cNvSpPr/>
          <p:nvPr/>
        </p:nvSpPr>
        <p:spPr>
          <a:xfrm>
            <a:off x="5536431" y="1982360"/>
            <a:ext cx="1269433" cy="1269433"/>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テキスト ボックス 10">
            <a:extLst>
              <a:ext uri="{FF2B5EF4-FFF2-40B4-BE49-F238E27FC236}">
                <a16:creationId xmlns:a16="http://schemas.microsoft.com/office/drawing/2014/main" id="{CF5F06EA-E2E2-59A1-E32D-1FCA8812FD1D}"/>
              </a:ext>
            </a:extLst>
          </p:cNvPr>
          <p:cNvSpPr txBox="1"/>
          <p:nvPr/>
        </p:nvSpPr>
        <p:spPr>
          <a:xfrm>
            <a:off x="5502517" y="2296010"/>
            <a:ext cx="1337260" cy="707886"/>
          </a:xfrm>
          <a:prstGeom prst="rect">
            <a:avLst/>
          </a:prstGeom>
          <a:noFill/>
        </p:spPr>
        <p:txBody>
          <a:bodyPr wrap="square">
            <a:spAutoFit/>
          </a:bodyPr>
          <a:lstStyle/>
          <a:p>
            <a:pPr algn="ctr"/>
            <a:r>
              <a:rPr lang="en-US" altLang="ja-JP" sz="2000" dirty="0">
                <a:latin typeface="Arial" panose="020B0604020202020204" pitchFamily="34" charset="0"/>
                <a:ea typeface="ＭＳ Ｐゴシック" panose="020B0600070205080204" pitchFamily="50" charset="-128"/>
                <a:cs typeface="Arial" panose="020B0604020202020204" pitchFamily="34" charset="0"/>
              </a:rPr>
              <a:t>EAF</a:t>
            </a:r>
            <a:br>
              <a:rPr lang="en-US" altLang="ja-JP" sz="2000" dirty="0">
                <a:latin typeface="Arial" panose="020B0604020202020204" pitchFamily="34" charset="0"/>
                <a:ea typeface="ＭＳ Ｐゴシック" panose="020B0600070205080204" pitchFamily="50" charset="-128"/>
                <a:cs typeface="Arial" panose="020B0604020202020204" pitchFamily="34" charset="0"/>
              </a:rPr>
            </a:br>
            <a:r>
              <a:rPr lang="en-US" altLang="ja-JP" sz="2000" dirty="0">
                <a:latin typeface="Arial" panose="020B0604020202020204" pitchFamily="34" charset="0"/>
                <a:ea typeface="ＭＳ Ｐゴシック" panose="020B0600070205080204" pitchFamily="50" charset="-128"/>
                <a:cs typeface="Arial" panose="020B0604020202020204" pitchFamily="34" charset="0"/>
              </a:rPr>
              <a:t>(India)</a:t>
            </a:r>
            <a:endParaRPr lang="ja-JP" altLang="en-US" sz="2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テキスト ボックス 18">
            <a:extLst>
              <a:ext uri="{FF2B5EF4-FFF2-40B4-BE49-F238E27FC236}">
                <a16:creationId xmlns:a16="http://schemas.microsoft.com/office/drawing/2014/main" id="{C7A196B9-02E7-24AD-A9F7-9EBFC25B20DD}"/>
              </a:ext>
            </a:extLst>
          </p:cNvPr>
          <p:cNvSpPr txBox="1"/>
          <p:nvPr/>
        </p:nvSpPr>
        <p:spPr>
          <a:xfrm>
            <a:off x="6528569" y="3098716"/>
            <a:ext cx="1052532" cy="400110"/>
          </a:xfrm>
          <a:prstGeom prst="rect">
            <a:avLst/>
          </a:prstGeom>
          <a:noFill/>
        </p:spPr>
        <p:txBody>
          <a:bodyPr wrap="square">
            <a:spAutoFit/>
          </a:bodyPr>
          <a:lstStyle/>
          <a:p>
            <a:pPr algn="ctr"/>
            <a:r>
              <a:rPr lang="en-US" altLang="ja-JP" sz="20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9 %</a:t>
            </a:r>
            <a:endParaRPr lang="ja-JP" altLang="en-US" sz="20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20" name="グラフ 19">
            <a:extLst>
              <a:ext uri="{FF2B5EF4-FFF2-40B4-BE49-F238E27FC236}">
                <a16:creationId xmlns:a16="http://schemas.microsoft.com/office/drawing/2014/main" id="{96E5A468-9612-0EF6-EF25-FF12E68790F4}"/>
              </a:ext>
            </a:extLst>
          </p:cNvPr>
          <p:cNvGraphicFramePr>
            <a:graphicFrameLocks noGrp="1"/>
          </p:cNvGraphicFramePr>
          <p:nvPr/>
        </p:nvGraphicFramePr>
        <p:xfrm>
          <a:off x="407721" y="997076"/>
          <a:ext cx="3960000" cy="3240000"/>
        </p:xfrm>
        <a:graphic>
          <a:graphicData uri="http://schemas.openxmlformats.org/drawingml/2006/chart">
            <c:chart xmlns:c="http://schemas.openxmlformats.org/drawingml/2006/chart" xmlns:r="http://schemas.openxmlformats.org/officeDocument/2006/relationships" r:id="rId4"/>
          </a:graphicData>
        </a:graphic>
      </p:graphicFrame>
      <p:sp>
        <p:nvSpPr>
          <p:cNvPr id="21" name="楕円 20">
            <a:extLst>
              <a:ext uri="{FF2B5EF4-FFF2-40B4-BE49-F238E27FC236}">
                <a16:creationId xmlns:a16="http://schemas.microsoft.com/office/drawing/2014/main" id="{EC6EBD3E-89B9-1A74-522A-62FD1A37FF79}"/>
              </a:ext>
            </a:extLst>
          </p:cNvPr>
          <p:cNvSpPr/>
          <p:nvPr/>
        </p:nvSpPr>
        <p:spPr>
          <a:xfrm>
            <a:off x="1755616" y="1982360"/>
            <a:ext cx="1269433" cy="1269433"/>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テキスト ボックス 21">
            <a:extLst>
              <a:ext uri="{FF2B5EF4-FFF2-40B4-BE49-F238E27FC236}">
                <a16:creationId xmlns:a16="http://schemas.microsoft.com/office/drawing/2014/main" id="{0A08EB9F-BF10-4DC9-957A-31C93C61E64C}"/>
              </a:ext>
            </a:extLst>
          </p:cNvPr>
          <p:cNvSpPr txBox="1"/>
          <p:nvPr/>
        </p:nvSpPr>
        <p:spPr>
          <a:xfrm>
            <a:off x="1719091" y="2296010"/>
            <a:ext cx="1337260" cy="707886"/>
          </a:xfrm>
          <a:prstGeom prst="rect">
            <a:avLst/>
          </a:prstGeom>
          <a:noFill/>
        </p:spPr>
        <p:txBody>
          <a:bodyPr wrap="square">
            <a:spAutoFit/>
          </a:bodyPr>
          <a:lstStyle/>
          <a:p>
            <a:pPr algn="ctr"/>
            <a:r>
              <a:rPr lang="en-US" altLang="ja-JP" sz="2000" dirty="0">
                <a:latin typeface="Arial" panose="020B0604020202020204" pitchFamily="34" charset="0"/>
                <a:ea typeface="ＭＳ Ｐゴシック" panose="020B0600070205080204" pitchFamily="50" charset="-128"/>
                <a:cs typeface="Arial" panose="020B0604020202020204" pitchFamily="34" charset="0"/>
              </a:rPr>
              <a:t>EAF</a:t>
            </a:r>
            <a:br>
              <a:rPr lang="en-US" altLang="ja-JP" sz="2000" dirty="0">
                <a:latin typeface="Arial" panose="020B0604020202020204" pitchFamily="34" charset="0"/>
                <a:ea typeface="ＭＳ Ｐゴシック" panose="020B0600070205080204" pitchFamily="50" charset="-128"/>
                <a:cs typeface="Arial" panose="020B0604020202020204" pitchFamily="34" charset="0"/>
              </a:rPr>
            </a:br>
            <a:r>
              <a:rPr lang="en-US" altLang="ja-JP" sz="2000" dirty="0">
                <a:latin typeface="Arial" panose="020B0604020202020204" pitchFamily="34" charset="0"/>
                <a:ea typeface="ＭＳ Ｐゴシック" panose="020B0600070205080204" pitchFamily="50" charset="-128"/>
                <a:cs typeface="Arial" panose="020B0604020202020204" pitchFamily="34" charset="0"/>
              </a:rPr>
              <a:t>(China)</a:t>
            </a:r>
            <a:endParaRPr lang="ja-JP" altLang="en-US" sz="20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23" name="グラフ 22">
            <a:extLst>
              <a:ext uri="{FF2B5EF4-FFF2-40B4-BE49-F238E27FC236}">
                <a16:creationId xmlns:a16="http://schemas.microsoft.com/office/drawing/2014/main" id="{05662918-2935-6BF3-FF75-4F7CCA8B71D4}"/>
              </a:ext>
            </a:extLst>
          </p:cNvPr>
          <p:cNvGraphicFramePr>
            <a:graphicFrameLocks noGrp="1"/>
          </p:cNvGraphicFramePr>
          <p:nvPr/>
        </p:nvGraphicFramePr>
        <p:xfrm>
          <a:off x="7974573" y="1029953"/>
          <a:ext cx="3960000" cy="3240000"/>
        </p:xfrm>
        <a:graphic>
          <a:graphicData uri="http://schemas.openxmlformats.org/drawingml/2006/chart">
            <c:chart xmlns:c="http://schemas.openxmlformats.org/drawingml/2006/chart" xmlns:r="http://schemas.openxmlformats.org/officeDocument/2006/relationships" r:id="rId5"/>
          </a:graphicData>
        </a:graphic>
      </p:graphicFrame>
      <p:sp>
        <p:nvSpPr>
          <p:cNvPr id="24" name="楕円 23">
            <a:extLst>
              <a:ext uri="{FF2B5EF4-FFF2-40B4-BE49-F238E27FC236}">
                <a16:creationId xmlns:a16="http://schemas.microsoft.com/office/drawing/2014/main" id="{34AE007A-7DB8-FF6B-FED7-2D73B92434E9}"/>
              </a:ext>
            </a:extLst>
          </p:cNvPr>
          <p:cNvSpPr/>
          <p:nvPr/>
        </p:nvSpPr>
        <p:spPr>
          <a:xfrm>
            <a:off x="9285944" y="1982360"/>
            <a:ext cx="1269433" cy="1269433"/>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 name="テキスト ボックス 25">
            <a:extLst>
              <a:ext uri="{FF2B5EF4-FFF2-40B4-BE49-F238E27FC236}">
                <a16:creationId xmlns:a16="http://schemas.microsoft.com/office/drawing/2014/main" id="{5B44E104-3CAD-5E12-CE24-789504505C9A}"/>
              </a:ext>
            </a:extLst>
          </p:cNvPr>
          <p:cNvSpPr txBox="1"/>
          <p:nvPr/>
        </p:nvSpPr>
        <p:spPr>
          <a:xfrm>
            <a:off x="9252030" y="2296010"/>
            <a:ext cx="1337260" cy="707886"/>
          </a:xfrm>
          <a:prstGeom prst="rect">
            <a:avLst/>
          </a:prstGeom>
          <a:noFill/>
        </p:spPr>
        <p:txBody>
          <a:bodyPr wrap="square">
            <a:spAutoFit/>
          </a:bodyPr>
          <a:lstStyle/>
          <a:p>
            <a:pPr algn="ctr"/>
            <a:r>
              <a:rPr lang="en-US" altLang="ja-JP" sz="2000" dirty="0">
                <a:latin typeface="Arial" panose="020B0604020202020204" pitchFamily="34" charset="0"/>
                <a:ea typeface="ＭＳ Ｐゴシック" panose="020B0600070205080204" pitchFamily="50" charset="-128"/>
                <a:cs typeface="Arial" panose="020B0604020202020204" pitchFamily="34" charset="0"/>
              </a:rPr>
              <a:t>EAF</a:t>
            </a:r>
            <a:br>
              <a:rPr lang="en-US" altLang="ja-JP" sz="2000" dirty="0">
                <a:latin typeface="Arial" panose="020B0604020202020204" pitchFamily="34" charset="0"/>
                <a:ea typeface="ＭＳ Ｐゴシック" panose="020B0600070205080204" pitchFamily="50" charset="-128"/>
                <a:cs typeface="Arial" panose="020B0604020202020204" pitchFamily="34" charset="0"/>
              </a:rPr>
            </a:br>
            <a:r>
              <a:rPr lang="en-US" altLang="ja-JP" sz="2000" dirty="0">
                <a:latin typeface="Arial" panose="020B0604020202020204" pitchFamily="34" charset="0"/>
                <a:ea typeface="ＭＳ Ｐゴシック" panose="020B0600070205080204" pitchFamily="50" charset="-128"/>
                <a:cs typeface="Arial" panose="020B0604020202020204" pitchFamily="34" charset="0"/>
              </a:rPr>
              <a:t>(Japan)</a:t>
            </a:r>
            <a:endParaRPr lang="ja-JP" altLang="en-US" sz="2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7" name="テキスト ボックス 26">
            <a:extLst>
              <a:ext uri="{FF2B5EF4-FFF2-40B4-BE49-F238E27FC236}">
                <a16:creationId xmlns:a16="http://schemas.microsoft.com/office/drawing/2014/main" id="{2A579D28-2E09-436B-49A1-F77D1B1E8675}"/>
              </a:ext>
            </a:extLst>
          </p:cNvPr>
          <p:cNvSpPr txBox="1"/>
          <p:nvPr/>
        </p:nvSpPr>
        <p:spPr>
          <a:xfrm>
            <a:off x="10359466" y="2967221"/>
            <a:ext cx="1052532" cy="400110"/>
          </a:xfrm>
          <a:prstGeom prst="rect">
            <a:avLst/>
          </a:prstGeom>
          <a:noFill/>
        </p:spPr>
        <p:txBody>
          <a:bodyPr wrap="square">
            <a:spAutoFit/>
          </a:bodyPr>
          <a:lstStyle/>
          <a:p>
            <a:pPr algn="ctr"/>
            <a:r>
              <a:rPr lang="en-US" altLang="ja-JP" sz="2000" dirty="0">
                <a:latin typeface="Arial" panose="020B0604020202020204" pitchFamily="34" charset="0"/>
                <a:ea typeface="ＭＳ Ｐゴシック" panose="020B0600070205080204" pitchFamily="50" charset="-128"/>
                <a:cs typeface="Arial" panose="020B0604020202020204" pitchFamily="34" charset="0"/>
              </a:rPr>
              <a:t>14 %</a:t>
            </a:r>
            <a:endParaRPr lang="ja-JP" altLang="en-US" sz="2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8" name="テキスト ボックス 27">
            <a:extLst>
              <a:ext uri="{FF2B5EF4-FFF2-40B4-BE49-F238E27FC236}">
                <a16:creationId xmlns:a16="http://schemas.microsoft.com/office/drawing/2014/main" id="{2D3956EF-4987-B3C5-E9AC-76AFAB8205B2}"/>
              </a:ext>
            </a:extLst>
          </p:cNvPr>
          <p:cNvSpPr txBox="1"/>
          <p:nvPr/>
        </p:nvSpPr>
        <p:spPr>
          <a:xfrm>
            <a:off x="1969906" y="3637313"/>
            <a:ext cx="1052532" cy="400110"/>
          </a:xfrm>
          <a:prstGeom prst="rect">
            <a:avLst/>
          </a:prstGeom>
          <a:noFill/>
        </p:spPr>
        <p:txBody>
          <a:bodyPr wrap="square">
            <a:spAutoFit/>
          </a:bodyPr>
          <a:lstStyle/>
          <a:p>
            <a:pPr algn="ctr"/>
            <a:r>
              <a:rPr lang="en-US" altLang="ja-JP" sz="20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8 %</a:t>
            </a:r>
            <a:endParaRPr lang="ja-JP" altLang="en-US" sz="20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 name="テキスト ボックス 28">
            <a:extLst>
              <a:ext uri="{FF2B5EF4-FFF2-40B4-BE49-F238E27FC236}">
                <a16:creationId xmlns:a16="http://schemas.microsoft.com/office/drawing/2014/main" id="{E2E221AB-2211-9876-30FE-F9DDF24697CA}"/>
              </a:ext>
            </a:extLst>
          </p:cNvPr>
          <p:cNvSpPr txBox="1"/>
          <p:nvPr/>
        </p:nvSpPr>
        <p:spPr>
          <a:xfrm>
            <a:off x="2852390" y="2096357"/>
            <a:ext cx="1052532" cy="400110"/>
          </a:xfrm>
          <a:prstGeom prst="rect">
            <a:avLst/>
          </a:prstGeom>
          <a:noFill/>
        </p:spPr>
        <p:txBody>
          <a:bodyPr wrap="square">
            <a:spAutoFit/>
          </a:bodyPr>
          <a:lstStyle/>
          <a:p>
            <a:pPr algn="ctr"/>
            <a:r>
              <a:rPr lang="en-US" altLang="ja-JP" sz="20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35 %</a:t>
            </a:r>
            <a:endParaRPr lang="ja-JP" altLang="en-US" sz="20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正方形/長方形 29">
            <a:extLst>
              <a:ext uri="{FF2B5EF4-FFF2-40B4-BE49-F238E27FC236}">
                <a16:creationId xmlns:a16="http://schemas.microsoft.com/office/drawing/2014/main" id="{301B3B75-E12B-6AFA-1F9F-99E8C093E223}"/>
              </a:ext>
            </a:extLst>
          </p:cNvPr>
          <p:cNvSpPr/>
          <p:nvPr/>
        </p:nvSpPr>
        <p:spPr>
          <a:xfrm>
            <a:off x="148821" y="4315057"/>
            <a:ext cx="248385" cy="248385"/>
          </a:xfrm>
          <a:prstGeom prst="rect">
            <a:avLst/>
          </a:prstGeom>
          <a:solidFill>
            <a:srgbClr val="C0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テキスト ボックス 30">
            <a:extLst>
              <a:ext uri="{FF2B5EF4-FFF2-40B4-BE49-F238E27FC236}">
                <a16:creationId xmlns:a16="http://schemas.microsoft.com/office/drawing/2014/main" id="{96FF6EFB-E7CB-4E57-1E15-90FA0E476E0C}"/>
              </a:ext>
            </a:extLst>
          </p:cNvPr>
          <p:cNvSpPr txBox="1"/>
          <p:nvPr/>
        </p:nvSpPr>
        <p:spPr>
          <a:xfrm>
            <a:off x="361161" y="4239194"/>
            <a:ext cx="1276682" cy="400110"/>
          </a:xfrm>
          <a:prstGeom prst="rect">
            <a:avLst/>
          </a:prstGeom>
          <a:noFill/>
        </p:spPr>
        <p:txBody>
          <a:bodyPr wrap="square">
            <a:spAutoFit/>
          </a:bodyPr>
          <a:lstStyle/>
          <a:p>
            <a:pPr algn="just"/>
            <a:r>
              <a:rPr lang="en-US" altLang="ja-JP" sz="2000" dirty="0">
                <a:latin typeface="Arial" panose="020B0604020202020204" pitchFamily="34" charset="0"/>
                <a:ea typeface="ＭＳ Ｐゴシック" panose="020B0600070205080204" pitchFamily="50" charset="-128"/>
                <a:cs typeface="Arial" panose="020B0604020202020204" pitchFamily="34" charset="0"/>
              </a:rPr>
              <a:t>Hard coal</a:t>
            </a:r>
            <a:endParaRPr lang="ja-JP" altLang="en-US" sz="2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2" name="正方形/長方形 31">
            <a:extLst>
              <a:ext uri="{FF2B5EF4-FFF2-40B4-BE49-F238E27FC236}">
                <a16:creationId xmlns:a16="http://schemas.microsoft.com/office/drawing/2014/main" id="{9FAD9D77-FB50-6AF1-3384-1FFF6104D2A0}"/>
              </a:ext>
            </a:extLst>
          </p:cNvPr>
          <p:cNvSpPr/>
          <p:nvPr/>
        </p:nvSpPr>
        <p:spPr>
          <a:xfrm>
            <a:off x="1630081" y="4315057"/>
            <a:ext cx="248385" cy="248385"/>
          </a:xfrm>
          <a:prstGeom prst="rect">
            <a:avLst/>
          </a:prstGeom>
          <a:solidFill>
            <a:srgbClr val="15608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テキスト ボックス 32">
            <a:extLst>
              <a:ext uri="{FF2B5EF4-FFF2-40B4-BE49-F238E27FC236}">
                <a16:creationId xmlns:a16="http://schemas.microsoft.com/office/drawing/2014/main" id="{FCDEA777-59D6-AA80-5B81-7E342CB9D78F}"/>
              </a:ext>
            </a:extLst>
          </p:cNvPr>
          <p:cNvSpPr txBox="1"/>
          <p:nvPr/>
        </p:nvSpPr>
        <p:spPr>
          <a:xfrm>
            <a:off x="1845995" y="4239194"/>
            <a:ext cx="1064341" cy="400110"/>
          </a:xfrm>
          <a:prstGeom prst="rect">
            <a:avLst/>
          </a:prstGeom>
          <a:noFill/>
        </p:spPr>
        <p:txBody>
          <a:bodyPr wrap="square">
            <a:spAutoFit/>
          </a:bodyPr>
          <a:lstStyle/>
          <a:p>
            <a:pPr algn="just"/>
            <a:r>
              <a:rPr lang="en-US" altLang="ja-JP" sz="2000" dirty="0">
                <a:latin typeface="Arial" panose="020B0604020202020204" pitchFamily="34" charset="0"/>
                <a:ea typeface="ＭＳ Ｐゴシック" panose="020B0600070205080204" pitchFamily="50" charset="-128"/>
                <a:cs typeface="Arial" panose="020B0604020202020204" pitchFamily="34" charset="0"/>
              </a:rPr>
              <a:t>Pig iron</a:t>
            </a:r>
            <a:endParaRPr lang="ja-JP" altLang="en-US" sz="2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4" name="正方形/長方形 33">
            <a:extLst>
              <a:ext uri="{FF2B5EF4-FFF2-40B4-BE49-F238E27FC236}">
                <a16:creationId xmlns:a16="http://schemas.microsoft.com/office/drawing/2014/main" id="{57C12095-47C7-C193-90B2-EDD21B56709C}"/>
              </a:ext>
            </a:extLst>
          </p:cNvPr>
          <p:cNvSpPr/>
          <p:nvPr/>
        </p:nvSpPr>
        <p:spPr>
          <a:xfrm>
            <a:off x="4386023" y="4315057"/>
            <a:ext cx="248385" cy="248385"/>
          </a:xfrm>
          <a:prstGeom prst="rect">
            <a:avLst/>
          </a:prstGeom>
          <a:solidFill>
            <a:srgbClr val="FFC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テキスト ボックス 34">
            <a:extLst>
              <a:ext uri="{FF2B5EF4-FFF2-40B4-BE49-F238E27FC236}">
                <a16:creationId xmlns:a16="http://schemas.microsoft.com/office/drawing/2014/main" id="{F7083905-EBA3-1EAA-4568-E3B121286C2C}"/>
              </a:ext>
            </a:extLst>
          </p:cNvPr>
          <p:cNvSpPr txBox="1"/>
          <p:nvPr/>
        </p:nvSpPr>
        <p:spPr>
          <a:xfrm>
            <a:off x="4614679" y="4239194"/>
            <a:ext cx="767429" cy="400110"/>
          </a:xfrm>
          <a:prstGeom prst="rect">
            <a:avLst/>
          </a:prstGeom>
          <a:noFill/>
        </p:spPr>
        <p:txBody>
          <a:bodyPr wrap="square">
            <a:spAutoFit/>
          </a:bodyPr>
          <a:lstStyle/>
          <a:p>
            <a:pPr algn="just"/>
            <a:r>
              <a:rPr lang="en-US" altLang="ja-JP" sz="2000" dirty="0">
                <a:latin typeface="Arial" panose="020B0604020202020204" pitchFamily="34" charset="0"/>
                <a:ea typeface="ＭＳ Ｐゴシック" panose="020B0600070205080204" pitchFamily="50" charset="-128"/>
                <a:cs typeface="Arial" panose="020B0604020202020204" pitchFamily="34" charset="0"/>
              </a:rPr>
              <a:t>EAF</a:t>
            </a:r>
            <a:endParaRPr lang="ja-JP" altLang="en-US" sz="2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テキスト ボックス 35">
            <a:extLst>
              <a:ext uri="{FF2B5EF4-FFF2-40B4-BE49-F238E27FC236}">
                <a16:creationId xmlns:a16="http://schemas.microsoft.com/office/drawing/2014/main" id="{2A3774E7-2ACD-B914-F1F5-A072EEC6BE2B}"/>
              </a:ext>
            </a:extLst>
          </p:cNvPr>
          <p:cNvSpPr txBox="1"/>
          <p:nvPr/>
        </p:nvSpPr>
        <p:spPr>
          <a:xfrm>
            <a:off x="5592434" y="4239194"/>
            <a:ext cx="3392816" cy="400110"/>
          </a:xfrm>
          <a:prstGeom prst="rect">
            <a:avLst/>
          </a:prstGeom>
          <a:noFill/>
        </p:spPr>
        <p:txBody>
          <a:bodyPr wrap="square">
            <a:spAutoFit/>
          </a:bodyPr>
          <a:lstStyle/>
          <a:p>
            <a:pPr algn="just"/>
            <a:r>
              <a:rPr lang="en-US" altLang="ja-JP" sz="2000" dirty="0">
                <a:latin typeface="Arial" panose="020B0604020202020204" pitchFamily="34" charset="0"/>
                <a:ea typeface="ＭＳ Ｐゴシック" panose="020B0600070205080204" pitchFamily="50" charset="-128"/>
                <a:cs typeface="Arial" panose="020B0604020202020204" pitchFamily="34" charset="0"/>
              </a:rPr>
              <a:t>Quarrying of stone and clay</a:t>
            </a:r>
            <a:endParaRPr lang="ja-JP" altLang="en-US" sz="2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7" name="正方形/長方形 36">
            <a:extLst>
              <a:ext uri="{FF2B5EF4-FFF2-40B4-BE49-F238E27FC236}">
                <a16:creationId xmlns:a16="http://schemas.microsoft.com/office/drawing/2014/main" id="{6EB90999-5C7B-5149-85A5-00D39D2D125E}"/>
              </a:ext>
            </a:extLst>
          </p:cNvPr>
          <p:cNvSpPr/>
          <p:nvPr/>
        </p:nvSpPr>
        <p:spPr>
          <a:xfrm>
            <a:off x="5362817" y="4315057"/>
            <a:ext cx="248385" cy="248385"/>
          </a:xfrm>
          <a:prstGeom prst="rect">
            <a:avLst/>
          </a:prstGeom>
          <a:solidFill>
            <a:srgbClr val="80350E"/>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正方形/長方形 37">
            <a:extLst>
              <a:ext uri="{FF2B5EF4-FFF2-40B4-BE49-F238E27FC236}">
                <a16:creationId xmlns:a16="http://schemas.microsoft.com/office/drawing/2014/main" id="{547C03F6-DED1-7F53-B10E-801B6A0E47F0}"/>
              </a:ext>
            </a:extLst>
          </p:cNvPr>
          <p:cNvSpPr/>
          <p:nvPr/>
        </p:nvSpPr>
        <p:spPr>
          <a:xfrm>
            <a:off x="2858784" y="4315057"/>
            <a:ext cx="248385" cy="248385"/>
          </a:xfrm>
          <a:prstGeom prst="rect">
            <a:avLst/>
          </a:prstGeom>
          <a:solidFill>
            <a:srgbClr val="FFFF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ea typeface="ＭＳ Ｐゴシック" panose="020B0600070205080204" pitchFamily="50" charset="-128"/>
              <a:cs typeface="Arial" panose="020B0604020202020204" pitchFamily="34" charset="0"/>
            </a:endParaRPr>
          </a:p>
        </p:txBody>
      </p:sp>
      <p:sp>
        <p:nvSpPr>
          <p:cNvPr id="39" name="テキスト ボックス 38">
            <a:extLst>
              <a:ext uri="{FF2B5EF4-FFF2-40B4-BE49-F238E27FC236}">
                <a16:creationId xmlns:a16="http://schemas.microsoft.com/office/drawing/2014/main" id="{F9D241D9-913E-4AF6-CE94-8688D4C49A3F}"/>
              </a:ext>
            </a:extLst>
          </p:cNvPr>
          <p:cNvSpPr txBox="1"/>
          <p:nvPr/>
        </p:nvSpPr>
        <p:spPr>
          <a:xfrm>
            <a:off x="3107169" y="4239194"/>
            <a:ext cx="1318781" cy="400110"/>
          </a:xfrm>
          <a:prstGeom prst="rect">
            <a:avLst/>
          </a:prstGeom>
          <a:noFill/>
        </p:spPr>
        <p:txBody>
          <a:bodyPr wrap="square">
            <a:spAutoFit/>
          </a:bodyPr>
          <a:lstStyle/>
          <a:p>
            <a:pPr algn="just"/>
            <a:r>
              <a:rPr lang="en-US" altLang="ja-JP" sz="2000" dirty="0">
                <a:latin typeface="Arial" panose="020B0604020202020204" pitchFamily="34" charset="0"/>
                <a:ea typeface="ＭＳ Ｐゴシック" panose="020B0600070205080204" pitchFamily="50" charset="-128"/>
                <a:cs typeface="Arial" panose="020B0604020202020204" pitchFamily="34" charset="0"/>
              </a:rPr>
              <a:t>Electricity</a:t>
            </a:r>
            <a:endParaRPr lang="ja-JP" altLang="en-US" sz="2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2" name="テキスト ボックス 41">
            <a:extLst>
              <a:ext uri="{FF2B5EF4-FFF2-40B4-BE49-F238E27FC236}">
                <a16:creationId xmlns:a16="http://schemas.microsoft.com/office/drawing/2014/main" id="{58218305-8CD7-506F-9048-B625FFD173CD}"/>
              </a:ext>
            </a:extLst>
          </p:cNvPr>
          <p:cNvSpPr txBox="1"/>
          <p:nvPr/>
        </p:nvSpPr>
        <p:spPr>
          <a:xfrm>
            <a:off x="2549628" y="3321295"/>
            <a:ext cx="1052532" cy="400110"/>
          </a:xfrm>
          <a:prstGeom prst="rect">
            <a:avLst/>
          </a:prstGeom>
          <a:noFill/>
        </p:spPr>
        <p:txBody>
          <a:bodyPr wrap="square">
            <a:spAutoFit/>
          </a:bodyPr>
          <a:lstStyle/>
          <a:p>
            <a:pPr algn="ctr"/>
            <a:r>
              <a:rPr lang="en-US" altLang="ja-JP" sz="2000" dirty="0">
                <a:latin typeface="Arial" panose="020B0604020202020204" pitchFamily="34" charset="0"/>
                <a:ea typeface="ＭＳ Ｐゴシック" panose="020B0600070205080204" pitchFamily="50" charset="-128"/>
                <a:cs typeface="Arial" panose="020B0604020202020204" pitchFamily="34" charset="0"/>
              </a:rPr>
              <a:t>10 %</a:t>
            </a:r>
            <a:endParaRPr lang="ja-JP" altLang="en-US" sz="2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3" name="テキスト ボックス 42">
            <a:extLst>
              <a:ext uri="{FF2B5EF4-FFF2-40B4-BE49-F238E27FC236}">
                <a16:creationId xmlns:a16="http://schemas.microsoft.com/office/drawing/2014/main" id="{456A4251-FF29-4D83-D05E-DEBF0DA5010C}"/>
              </a:ext>
            </a:extLst>
          </p:cNvPr>
          <p:cNvSpPr txBox="1"/>
          <p:nvPr/>
        </p:nvSpPr>
        <p:spPr>
          <a:xfrm>
            <a:off x="6736296" y="2385264"/>
            <a:ext cx="1052532" cy="400110"/>
          </a:xfrm>
          <a:prstGeom prst="rect">
            <a:avLst/>
          </a:prstGeom>
          <a:noFill/>
        </p:spPr>
        <p:txBody>
          <a:bodyPr wrap="square">
            <a:spAutoFit/>
          </a:bodyPr>
          <a:lstStyle/>
          <a:p>
            <a:pPr algn="ctr"/>
            <a:r>
              <a:rPr lang="en-US" altLang="ja-JP" sz="20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14 %</a:t>
            </a:r>
            <a:endParaRPr lang="ja-JP" altLang="en-US" sz="20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5" name="テキスト ボックス 44">
            <a:extLst>
              <a:ext uri="{FF2B5EF4-FFF2-40B4-BE49-F238E27FC236}">
                <a16:creationId xmlns:a16="http://schemas.microsoft.com/office/drawing/2014/main" id="{9175D88D-D9DB-BBD0-7531-EF45DC1B3384}"/>
              </a:ext>
            </a:extLst>
          </p:cNvPr>
          <p:cNvSpPr txBox="1"/>
          <p:nvPr/>
        </p:nvSpPr>
        <p:spPr>
          <a:xfrm>
            <a:off x="6199039" y="1552991"/>
            <a:ext cx="1052532" cy="400110"/>
          </a:xfrm>
          <a:prstGeom prst="rect">
            <a:avLst/>
          </a:prstGeom>
          <a:noFill/>
        </p:spPr>
        <p:txBody>
          <a:bodyPr wrap="square">
            <a:spAutoFit/>
          </a:bodyPr>
          <a:lstStyle/>
          <a:p>
            <a:pPr algn="ctr"/>
            <a:r>
              <a:rPr lang="en-US" altLang="ja-JP" sz="20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17 %</a:t>
            </a:r>
            <a:endParaRPr lang="ja-JP" altLang="en-US" sz="20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6" name="テキスト ボックス 45">
            <a:extLst>
              <a:ext uri="{FF2B5EF4-FFF2-40B4-BE49-F238E27FC236}">
                <a16:creationId xmlns:a16="http://schemas.microsoft.com/office/drawing/2014/main" id="{7FB2DC71-2DC4-CE68-DD4A-30EE7FFD4D43}"/>
              </a:ext>
            </a:extLst>
          </p:cNvPr>
          <p:cNvSpPr txBox="1"/>
          <p:nvPr/>
        </p:nvSpPr>
        <p:spPr>
          <a:xfrm>
            <a:off x="10182978" y="1713134"/>
            <a:ext cx="1052532" cy="400110"/>
          </a:xfrm>
          <a:prstGeom prst="rect">
            <a:avLst/>
          </a:prstGeom>
          <a:noFill/>
        </p:spPr>
        <p:txBody>
          <a:bodyPr wrap="square">
            <a:spAutoFit/>
          </a:bodyPr>
          <a:lstStyle/>
          <a:p>
            <a:pPr algn="ctr"/>
            <a:r>
              <a:rPr lang="en-US" altLang="ja-JP" sz="20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27 %</a:t>
            </a:r>
            <a:endParaRPr lang="ja-JP" altLang="en-US" sz="20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テキスト ボックス 46">
            <a:extLst>
              <a:ext uri="{FF2B5EF4-FFF2-40B4-BE49-F238E27FC236}">
                <a16:creationId xmlns:a16="http://schemas.microsoft.com/office/drawing/2014/main" id="{403A58A7-F8AC-13F3-4BE6-0451CDEA1D65}"/>
              </a:ext>
            </a:extLst>
          </p:cNvPr>
          <p:cNvSpPr txBox="1"/>
          <p:nvPr/>
        </p:nvSpPr>
        <p:spPr>
          <a:xfrm>
            <a:off x="9741949" y="3468731"/>
            <a:ext cx="1052532" cy="400110"/>
          </a:xfrm>
          <a:prstGeom prst="rect">
            <a:avLst/>
          </a:prstGeom>
          <a:noFill/>
        </p:spPr>
        <p:txBody>
          <a:bodyPr wrap="square">
            <a:spAutoFit/>
          </a:bodyPr>
          <a:lstStyle/>
          <a:p>
            <a:pPr algn="ctr"/>
            <a:r>
              <a:rPr lang="en-US" altLang="ja-JP" sz="2000" dirty="0">
                <a:latin typeface="Arial" panose="020B0604020202020204" pitchFamily="34" charset="0"/>
                <a:ea typeface="ＭＳ Ｐゴシック" panose="020B0600070205080204" pitchFamily="50" charset="-128"/>
                <a:cs typeface="Arial" panose="020B0604020202020204" pitchFamily="34" charset="0"/>
              </a:rPr>
              <a:t>12 %</a:t>
            </a:r>
            <a:endParaRPr lang="ja-JP" altLang="en-US" sz="2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8" name="正方形/長方形 47">
            <a:extLst>
              <a:ext uri="{FF2B5EF4-FFF2-40B4-BE49-F238E27FC236}">
                <a16:creationId xmlns:a16="http://schemas.microsoft.com/office/drawing/2014/main" id="{B0D353DB-848C-48C6-2578-4B7FCC705FFA}"/>
              </a:ext>
            </a:extLst>
          </p:cNvPr>
          <p:cNvSpPr/>
          <p:nvPr/>
        </p:nvSpPr>
        <p:spPr>
          <a:xfrm>
            <a:off x="8846900" y="4340827"/>
            <a:ext cx="201600" cy="201600"/>
          </a:xfrm>
          <a:prstGeom prst="rect">
            <a:avLst/>
          </a:prstGeom>
          <a:solidFill>
            <a:schemeClr val="accent3"/>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9" name="テキスト ボックス 48">
            <a:extLst>
              <a:ext uri="{FF2B5EF4-FFF2-40B4-BE49-F238E27FC236}">
                <a16:creationId xmlns:a16="http://schemas.microsoft.com/office/drawing/2014/main" id="{6CB830AA-41A3-E139-21DE-C3BD909D8661}"/>
              </a:ext>
            </a:extLst>
          </p:cNvPr>
          <p:cNvSpPr txBox="1"/>
          <p:nvPr/>
        </p:nvSpPr>
        <p:spPr>
          <a:xfrm>
            <a:off x="9033264" y="4241572"/>
            <a:ext cx="3180444" cy="400110"/>
          </a:xfrm>
          <a:prstGeom prst="rect">
            <a:avLst/>
          </a:prstGeom>
          <a:noFill/>
        </p:spPr>
        <p:txBody>
          <a:bodyPr wrap="square">
            <a:spAutoFit/>
          </a:bodyPr>
          <a:lstStyle/>
          <a:p>
            <a:pPr algn="just"/>
            <a:r>
              <a:rPr lang="en-US" altLang="ja-JP" sz="2000" dirty="0">
                <a:latin typeface="Arial" panose="020B0604020202020204" pitchFamily="34" charset="0"/>
                <a:ea typeface="ＭＳ Ｐゴシック" panose="020B0600070205080204" pitchFamily="50" charset="-128"/>
                <a:cs typeface="Arial" panose="020B0604020202020204" pitchFamily="34" charset="0"/>
              </a:rPr>
              <a:t>Wholesale and retail trade</a:t>
            </a:r>
            <a:endParaRPr lang="ja-JP" altLang="en-US" sz="2000" dirty="0">
              <a:latin typeface="Arial" panose="020B0604020202020204" pitchFamily="34" charset="0"/>
              <a:ea typeface="ＭＳ Ｐゴシック" panose="020B0600070205080204" pitchFamily="50" charset="-128"/>
              <a:cs typeface="Arial" panose="020B0604020202020204" pitchFamily="34" charset="0"/>
            </a:endParaRPr>
          </a:p>
        </p:txBody>
      </p:sp>
      <p:pic>
        <p:nvPicPr>
          <p:cNvPr id="5" name="図 4">
            <a:extLst>
              <a:ext uri="{FF2B5EF4-FFF2-40B4-BE49-F238E27FC236}">
                <a16:creationId xmlns:a16="http://schemas.microsoft.com/office/drawing/2014/main" id="{180C050A-FA89-0CD3-E626-FF83679716DF}"/>
              </a:ext>
            </a:extLst>
          </p:cNvPr>
          <p:cNvPicPr>
            <a:picLocks noChangeAspect="1"/>
          </p:cNvPicPr>
          <p:nvPr/>
        </p:nvPicPr>
        <p:blipFill>
          <a:blip r:embed="rId6">
            <a:alphaModFix amt="85000"/>
          </a:blip>
          <a:stretch>
            <a:fillRect/>
          </a:stretch>
        </p:blipFill>
        <p:spPr>
          <a:xfrm>
            <a:off x="540097" y="994958"/>
            <a:ext cx="3660181" cy="3242118"/>
          </a:xfrm>
          <a:prstGeom prst="rect">
            <a:avLst/>
          </a:prstGeom>
        </p:spPr>
      </p:pic>
      <p:pic>
        <p:nvPicPr>
          <p:cNvPr id="6" name="図 5">
            <a:extLst>
              <a:ext uri="{FF2B5EF4-FFF2-40B4-BE49-F238E27FC236}">
                <a16:creationId xmlns:a16="http://schemas.microsoft.com/office/drawing/2014/main" id="{AF0432D7-4EE0-FFE2-467D-5B76EF50075C}"/>
              </a:ext>
            </a:extLst>
          </p:cNvPr>
          <p:cNvPicPr>
            <a:picLocks noChangeAspect="1"/>
          </p:cNvPicPr>
          <p:nvPr/>
        </p:nvPicPr>
        <p:blipFill>
          <a:blip r:embed="rId6">
            <a:alphaModFix amt="85000"/>
          </a:blip>
          <a:stretch>
            <a:fillRect/>
          </a:stretch>
        </p:blipFill>
        <p:spPr>
          <a:xfrm>
            <a:off x="8265262" y="994958"/>
            <a:ext cx="3660181" cy="3242118"/>
          </a:xfrm>
          <a:prstGeom prst="rect">
            <a:avLst/>
          </a:prstGeom>
        </p:spPr>
      </p:pic>
    </p:spTree>
    <p:extLst>
      <p:ext uri="{BB962C8B-B14F-4D97-AF65-F5344CB8AC3E}">
        <p14:creationId xmlns:p14="http://schemas.microsoft.com/office/powerpoint/2010/main" val="42706430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9ACE79-D290-07B0-86FE-872A6FFDCF25}"/>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AF35801-AB10-1D8E-BCBB-1B202C6C60E0}"/>
              </a:ext>
            </a:extLst>
          </p:cNvPr>
          <p:cNvSpPr txBox="1"/>
          <p:nvPr/>
        </p:nvSpPr>
        <p:spPr>
          <a:xfrm>
            <a:off x="11606583" y="48983"/>
            <a:ext cx="585417" cy="523220"/>
          </a:xfrm>
          <a:prstGeom prst="rect">
            <a:avLst/>
          </a:prstGeom>
          <a:noFill/>
        </p:spPr>
        <p:txBody>
          <a:bodyPr wrap="none" rtlCol="0">
            <a:spAutoFit/>
          </a:bodyPr>
          <a:lstStyle/>
          <a:p>
            <a:r>
              <a:rPr kumimoji="1" lang="en-US" altLang="ja-JP" sz="2800" dirty="0">
                <a:solidFill>
                  <a:schemeClr val="bg1"/>
                </a:solidFill>
                <a:latin typeface="Arial" panose="020B0604020202020204" pitchFamily="34" charset="0"/>
                <a:cs typeface="Arial" panose="020B0604020202020204" pitchFamily="34" charset="0"/>
              </a:rPr>
              <a:t>17</a:t>
            </a:r>
            <a:endParaRPr kumimoji="1" lang="ja-JP" altLang="en-US" sz="2800" dirty="0">
              <a:solidFill>
                <a:schemeClr val="bg1"/>
              </a:solidFill>
              <a:latin typeface="Arial" panose="020B0604020202020204" pitchFamily="34" charset="0"/>
              <a:cs typeface="Arial" panose="020B0604020202020204" pitchFamily="34" charset="0"/>
            </a:endParaRPr>
          </a:p>
        </p:txBody>
      </p:sp>
      <p:sp>
        <p:nvSpPr>
          <p:cNvPr id="3" name="テキスト ボックス 2">
            <a:extLst>
              <a:ext uri="{FF2B5EF4-FFF2-40B4-BE49-F238E27FC236}">
                <a16:creationId xmlns:a16="http://schemas.microsoft.com/office/drawing/2014/main" id="{5081C99E-66C6-3D79-AE22-7F5FFD673E1D}"/>
              </a:ext>
            </a:extLst>
          </p:cNvPr>
          <p:cNvSpPr txBox="1"/>
          <p:nvPr/>
        </p:nvSpPr>
        <p:spPr>
          <a:xfrm>
            <a:off x="-1" y="-13717"/>
            <a:ext cx="11606584" cy="584775"/>
          </a:xfrm>
          <a:prstGeom prst="rect">
            <a:avLst/>
          </a:prstGeom>
          <a:noFill/>
        </p:spPr>
        <p:txBody>
          <a:bodyPr wrap="square" rtlCol="0">
            <a:spAutoFit/>
          </a:bodyPr>
          <a:lstStyle/>
          <a:p>
            <a:pPr algn="just"/>
            <a:r>
              <a:rPr lang="en-US" altLang="ja-JP" sz="3200" dirty="0">
                <a:solidFill>
                  <a:schemeClr val="bg1"/>
                </a:solidFill>
                <a:latin typeface="Arial" panose="020B0604020202020204" pitchFamily="34" charset="0"/>
                <a:ea typeface="ＭＳ ゴシック" panose="020B0609070205080204" pitchFamily="49" charset="-128"/>
                <a:cs typeface="Arial" panose="020B0604020202020204" pitchFamily="34" charset="0"/>
              </a:rPr>
              <a:t>4. Results</a:t>
            </a:r>
            <a:endParaRPr kumimoji="1" lang="ja-JP" altLang="en-US" sz="3200" dirty="0">
              <a:solidFill>
                <a:schemeClr val="bg1"/>
              </a:solidFill>
              <a:latin typeface="Arial" panose="020B0604020202020204" pitchFamily="34" charset="0"/>
              <a:ea typeface="ＭＳ ゴシック" panose="020B0609070205080204" pitchFamily="49" charset="-128"/>
              <a:cs typeface="Arial" panose="020B0604020202020204" pitchFamily="34" charset="0"/>
            </a:endParaRPr>
          </a:p>
        </p:txBody>
      </p:sp>
      <p:sp>
        <p:nvSpPr>
          <p:cNvPr id="14" name="テキスト ボックス 13">
            <a:extLst>
              <a:ext uri="{FF2B5EF4-FFF2-40B4-BE49-F238E27FC236}">
                <a16:creationId xmlns:a16="http://schemas.microsoft.com/office/drawing/2014/main" id="{39E6B11E-E2E4-B799-D186-713067F0BEAE}"/>
              </a:ext>
            </a:extLst>
          </p:cNvPr>
          <p:cNvSpPr txBox="1"/>
          <p:nvPr/>
        </p:nvSpPr>
        <p:spPr>
          <a:xfrm>
            <a:off x="1036656" y="5304460"/>
            <a:ext cx="10118689" cy="1384995"/>
          </a:xfrm>
          <a:prstGeom prst="rect">
            <a:avLst/>
          </a:prstGeom>
          <a:noFill/>
        </p:spPr>
        <p:txBody>
          <a:bodyPr wrap="square">
            <a:spAutoFit/>
          </a:bodyPr>
          <a:lstStyle/>
          <a:p>
            <a:pPr lvl="0" algn="just">
              <a:defRPr/>
            </a:pPr>
            <a:r>
              <a:rPr lang="en-US" altLang="ja-JP" sz="2800" b="1" dirty="0">
                <a:solidFill>
                  <a:srgbClr val="C00000"/>
                </a:solidFill>
                <a:latin typeface="Arial" panose="020B0604020202020204" pitchFamily="34" charset="0"/>
                <a:cs typeface="Arial" panose="020B0604020202020204" pitchFamily="34" charset="0"/>
              </a:rPr>
              <a:t>The disaggregated intermediate input structure developed in this study captures these country-specific differences in steelmaking processes.</a:t>
            </a:r>
          </a:p>
        </p:txBody>
      </p:sp>
      <p:pic>
        <p:nvPicPr>
          <p:cNvPr id="56" name="図 55" descr="白いバックグラウンドの前にある交通標識&#10;&#10;低い精度で自動的に生成された説明">
            <a:extLst>
              <a:ext uri="{FF2B5EF4-FFF2-40B4-BE49-F238E27FC236}">
                <a16:creationId xmlns:a16="http://schemas.microsoft.com/office/drawing/2014/main" id="{E97B89EE-0735-8962-652B-CAF18A099871}"/>
              </a:ext>
            </a:extLst>
          </p:cNvPr>
          <p:cNvPicPr>
            <a:picLocks noChangeAspect="1"/>
          </p:cNvPicPr>
          <p:nvPr/>
        </p:nvPicPr>
        <p:blipFill>
          <a:blip r:embed="rId3">
            <a:biLevel thresh="75000"/>
            <a:extLst>
              <a:ext uri="{28A0092B-C50C-407E-A947-70E740481C1C}">
                <a14:useLocalDpi xmlns:a14="http://schemas.microsoft.com/office/drawing/2010/main" val="0"/>
              </a:ext>
            </a:extLst>
          </a:blip>
          <a:stretch>
            <a:fillRect/>
          </a:stretch>
        </p:blipFill>
        <p:spPr>
          <a:xfrm rot="5400000">
            <a:off x="5917571" y="4727575"/>
            <a:ext cx="356858" cy="423404"/>
          </a:xfrm>
          <a:prstGeom prst="rect">
            <a:avLst/>
          </a:prstGeom>
          <a:solidFill>
            <a:schemeClr val="bg1"/>
          </a:solidFill>
        </p:spPr>
      </p:pic>
      <p:pic>
        <p:nvPicPr>
          <p:cNvPr id="16" name="図 15" descr="四角形 が含まれている画像&#10;&#10;AI によって生成されたコンテンツは間違っている可能性があります。">
            <a:extLst>
              <a:ext uri="{FF2B5EF4-FFF2-40B4-BE49-F238E27FC236}">
                <a16:creationId xmlns:a16="http://schemas.microsoft.com/office/drawing/2014/main" id="{8CACB5A2-2D3C-57D6-642E-A98EA7E2A866}"/>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00761" y="1723081"/>
            <a:ext cx="968681" cy="726511"/>
          </a:xfrm>
          <a:prstGeom prst="rect">
            <a:avLst/>
          </a:prstGeom>
        </p:spPr>
      </p:pic>
      <p:pic>
        <p:nvPicPr>
          <p:cNvPr id="17" name="図 16" descr="背景パターン が含まれている画像&#10;&#10;AI によって生成されたコンテンツは間違っている可能性があります。">
            <a:extLst>
              <a:ext uri="{FF2B5EF4-FFF2-40B4-BE49-F238E27FC236}">
                <a16:creationId xmlns:a16="http://schemas.microsoft.com/office/drawing/2014/main" id="{448DE54A-1DE1-7623-54C6-C50D76B6D6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2010" y="1109151"/>
            <a:ext cx="869563" cy="580190"/>
          </a:xfrm>
          <a:prstGeom prst="rect">
            <a:avLst/>
          </a:prstGeom>
        </p:spPr>
      </p:pic>
      <p:sp>
        <p:nvSpPr>
          <p:cNvPr id="51" name="テキスト ボックス 50">
            <a:extLst>
              <a:ext uri="{FF2B5EF4-FFF2-40B4-BE49-F238E27FC236}">
                <a16:creationId xmlns:a16="http://schemas.microsoft.com/office/drawing/2014/main" id="{B6676C0F-4F3F-D997-23C3-A09992881B20}"/>
              </a:ext>
            </a:extLst>
          </p:cNvPr>
          <p:cNvSpPr txBox="1"/>
          <p:nvPr/>
        </p:nvSpPr>
        <p:spPr>
          <a:xfrm>
            <a:off x="3047166" y="3809938"/>
            <a:ext cx="2057633" cy="523220"/>
          </a:xfrm>
          <a:prstGeom prst="rect">
            <a:avLst/>
          </a:prstGeom>
          <a:noFill/>
        </p:spPr>
        <p:txBody>
          <a:bodyPr wrap="square">
            <a:spAutoFit/>
          </a:bodyPr>
          <a:lstStyle/>
          <a:p>
            <a:pPr lvl="0" algn="just">
              <a:defRPr/>
            </a:pPr>
            <a:r>
              <a:rPr lang="en-US" altLang="ja-JP" sz="2800" dirty="0">
                <a:latin typeface="Arial" panose="020B0604020202020204" pitchFamily="34" charset="0"/>
                <a:cs typeface="Arial" panose="020B0604020202020204" pitchFamily="34" charset="0"/>
              </a:rPr>
              <a:t>Steel scrap</a:t>
            </a:r>
          </a:p>
        </p:txBody>
      </p:sp>
      <p:pic>
        <p:nvPicPr>
          <p:cNvPr id="54" name="図 53" descr="テキスト, 記号 が含まれている画像&#10;&#10;AI によって生成されたコンテンツは間違っている可能性があります。">
            <a:extLst>
              <a:ext uri="{FF2B5EF4-FFF2-40B4-BE49-F238E27FC236}">
                <a16:creationId xmlns:a16="http://schemas.microsoft.com/office/drawing/2014/main" id="{493685DF-CE0E-9122-9F73-4B89C55F2335}"/>
              </a:ext>
            </a:extLst>
          </p:cNvPr>
          <p:cNvPicPr>
            <a:picLocks noChangeAspect="1"/>
          </p:cNvPicPr>
          <p:nvPr/>
        </p:nvPicPr>
        <p:blipFill>
          <a:blip r:embed="rId6">
            <a:biLevel thresh="75000"/>
            <a:extLst>
              <a:ext uri="{28A0092B-C50C-407E-A947-70E740481C1C}">
                <a14:useLocalDpi xmlns:a14="http://schemas.microsoft.com/office/drawing/2010/main" val="0"/>
              </a:ext>
            </a:extLst>
          </a:blip>
          <a:srcRect l="10780" t="50000" r="49561" b="11790"/>
          <a:stretch/>
        </p:blipFill>
        <p:spPr>
          <a:xfrm>
            <a:off x="6579654" y="1079500"/>
            <a:ext cx="806539" cy="777089"/>
          </a:xfrm>
          <a:prstGeom prst="rect">
            <a:avLst/>
          </a:prstGeom>
        </p:spPr>
      </p:pic>
      <p:pic>
        <p:nvPicPr>
          <p:cNvPr id="55" name="グラフィックス 54" descr="稲妻 単色塗りつぶし">
            <a:extLst>
              <a:ext uri="{FF2B5EF4-FFF2-40B4-BE49-F238E27FC236}">
                <a16:creationId xmlns:a16="http://schemas.microsoft.com/office/drawing/2014/main" id="{87EFAC5F-FB90-1B04-C954-FF860C8B2E90}"/>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976006" y="1005971"/>
            <a:ext cx="525685" cy="525685"/>
          </a:xfrm>
          <a:prstGeom prst="rect">
            <a:avLst/>
          </a:prstGeom>
        </p:spPr>
      </p:pic>
      <p:sp>
        <p:nvSpPr>
          <p:cNvPr id="4" name="四角形: 角を丸くする 3">
            <a:extLst>
              <a:ext uri="{FF2B5EF4-FFF2-40B4-BE49-F238E27FC236}">
                <a16:creationId xmlns:a16="http://schemas.microsoft.com/office/drawing/2014/main" id="{B92BF467-39D6-1515-6D2B-B61A90A4CABF}"/>
              </a:ext>
            </a:extLst>
          </p:cNvPr>
          <p:cNvSpPr/>
          <p:nvPr/>
        </p:nvSpPr>
        <p:spPr>
          <a:xfrm>
            <a:off x="1242835" y="946980"/>
            <a:ext cx="9706331" cy="1663796"/>
          </a:xfrm>
          <a:prstGeom prst="roundRect">
            <a:avLst>
              <a:gd name="adj" fmla="val 8732"/>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コネクタ 5">
            <a:extLst>
              <a:ext uri="{FF2B5EF4-FFF2-40B4-BE49-F238E27FC236}">
                <a16:creationId xmlns:a16="http://schemas.microsoft.com/office/drawing/2014/main" id="{3F96D11F-9B4B-452D-3893-FAF1B76D24C4}"/>
              </a:ext>
            </a:extLst>
          </p:cNvPr>
          <p:cNvCxnSpPr>
            <a:cxnSpLocks/>
          </p:cNvCxnSpPr>
          <p:nvPr/>
        </p:nvCxnSpPr>
        <p:spPr>
          <a:xfrm>
            <a:off x="2527367" y="946980"/>
            <a:ext cx="0" cy="1663796"/>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pic>
        <p:nvPicPr>
          <p:cNvPr id="15" name="図 14">
            <a:extLst>
              <a:ext uri="{FF2B5EF4-FFF2-40B4-BE49-F238E27FC236}">
                <a16:creationId xmlns:a16="http://schemas.microsoft.com/office/drawing/2014/main" id="{683B4642-7180-ED2F-A60E-B6AA8363636E}"/>
              </a:ext>
            </a:extLst>
          </p:cNvPr>
          <p:cNvPicPr>
            <a:picLocks noChangeAspect="1"/>
          </p:cNvPicPr>
          <p:nvPr/>
        </p:nvPicPr>
        <p:blipFill>
          <a:blip r:embed="rId8"/>
          <a:srcRect l="6045" t="14902" r="72321" b="63187"/>
          <a:stretch>
            <a:fillRect/>
          </a:stretch>
        </p:blipFill>
        <p:spPr>
          <a:xfrm>
            <a:off x="2765794" y="1022823"/>
            <a:ext cx="1126607" cy="855753"/>
          </a:xfrm>
          <a:prstGeom prst="rect">
            <a:avLst/>
          </a:prstGeom>
        </p:spPr>
      </p:pic>
      <p:pic>
        <p:nvPicPr>
          <p:cNvPr id="19" name="図 18">
            <a:extLst>
              <a:ext uri="{FF2B5EF4-FFF2-40B4-BE49-F238E27FC236}">
                <a16:creationId xmlns:a16="http://schemas.microsoft.com/office/drawing/2014/main" id="{3A86ABE6-F362-BDF6-99E5-411FBCD01DD3}"/>
              </a:ext>
            </a:extLst>
          </p:cNvPr>
          <p:cNvPicPr>
            <a:picLocks noChangeAspect="1"/>
          </p:cNvPicPr>
          <p:nvPr/>
        </p:nvPicPr>
        <p:blipFill>
          <a:blip r:embed="rId8"/>
          <a:srcRect l="37676" t="31999" r="39822" b="44313"/>
          <a:stretch>
            <a:fillRect/>
          </a:stretch>
        </p:blipFill>
        <p:spPr>
          <a:xfrm>
            <a:off x="4149126" y="1005971"/>
            <a:ext cx="1126605" cy="889455"/>
          </a:xfrm>
          <a:prstGeom prst="rect">
            <a:avLst/>
          </a:prstGeom>
        </p:spPr>
      </p:pic>
      <p:sp>
        <p:nvSpPr>
          <p:cNvPr id="20" name="加算記号 19">
            <a:extLst>
              <a:ext uri="{FF2B5EF4-FFF2-40B4-BE49-F238E27FC236}">
                <a16:creationId xmlns:a16="http://schemas.microsoft.com/office/drawing/2014/main" id="{82BD673B-B437-4E1B-3AD4-8B286DF56E2E}"/>
              </a:ext>
            </a:extLst>
          </p:cNvPr>
          <p:cNvSpPr/>
          <p:nvPr/>
        </p:nvSpPr>
        <p:spPr>
          <a:xfrm>
            <a:off x="3858106" y="1297386"/>
            <a:ext cx="362616" cy="362616"/>
          </a:xfrm>
          <a:prstGeom prst="mathPlus">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4E6ED9AD-27CB-5B8B-AD41-FDA3B7943356}"/>
              </a:ext>
            </a:extLst>
          </p:cNvPr>
          <p:cNvSpPr txBox="1"/>
          <p:nvPr/>
        </p:nvSpPr>
        <p:spPr>
          <a:xfrm>
            <a:off x="2587366" y="1751075"/>
            <a:ext cx="2904096" cy="830997"/>
          </a:xfrm>
          <a:prstGeom prst="rect">
            <a:avLst/>
          </a:prstGeom>
          <a:noFill/>
        </p:spPr>
        <p:txBody>
          <a:bodyPr wrap="square">
            <a:spAutoFit/>
          </a:bodyPr>
          <a:lstStyle/>
          <a:p>
            <a:pPr lvl="0" algn="ctr">
              <a:defRPr/>
            </a:pPr>
            <a:r>
              <a:rPr lang="en-US" altLang="ja-JP" sz="2400" dirty="0">
                <a:latin typeface="Arial" panose="020B0604020202020204" pitchFamily="34" charset="0"/>
                <a:cs typeface="Arial" panose="020B0604020202020204" pitchFamily="34" charset="0"/>
              </a:rPr>
              <a:t>Coal-based direct reduced iron (DRI)</a:t>
            </a:r>
          </a:p>
        </p:txBody>
      </p:sp>
      <p:pic>
        <p:nvPicPr>
          <p:cNvPr id="22" name="図 21" descr="白いバックグラウンドの前にある交通標識&#10;&#10;低い精度で自動的に生成された説明">
            <a:extLst>
              <a:ext uri="{FF2B5EF4-FFF2-40B4-BE49-F238E27FC236}">
                <a16:creationId xmlns:a16="http://schemas.microsoft.com/office/drawing/2014/main" id="{127851F6-6957-75BC-FAF7-AF55DA795965}"/>
              </a:ext>
            </a:extLst>
          </p:cNvPr>
          <p:cNvPicPr>
            <a:picLocks noChangeAspect="1"/>
          </p:cNvPicPr>
          <p:nvPr/>
        </p:nvPicPr>
        <p:blipFill>
          <a:blip r:embed="rId3">
            <a:biLevel thresh="75000"/>
            <a:extLst>
              <a:ext uri="{28A0092B-C50C-407E-A947-70E740481C1C}">
                <a14:useLocalDpi xmlns:a14="http://schemas.microsoft.com/office/drawing/2010/main" val="0"/>
              </a:ext>
            </a:extLst>
          </a:blip>
          <a:stretch>
            <a:fillRect/>
          </a:stretch>
        </p:blipFill>
        <p:spPr>
          <a:xfrm>
            <a:off x="5564957" y="1567176"/>
            <a:ext cx="356858" cy="423404"/>
          </a:xfrm>
          <a:prstGeom prst="rect">
            <a:avLst/>
          </a:prstGeom>
          <a:solidFill>
            <a:schemeClr val="bg1"/>
          </a:solidFill>
        </p:spPr>
      </p:pic>
      <p:sp>
        <p:nvSpPr>
          <p:cNvPr id="23" name="テキスト ボックス 22">
            <a:extLst>
              <a:ext uri="{FF2B5EF4-FFF2-40B4-BE49-F238E27FC236}">
                <a16:creationId xmlns:a16="http://schemas.microsoft.com/office/drawing/2014/main" id="{3543FCED-81AE-4DD2-2E64-CA142FA76B21}"/>
              </a:ext>
            </a:extLst>
          </p:cNvPr>
          <p:cNvSpPr txBox="1"/>
          <p:nvPr/>
        </p:nvSpPr>
        <p:spPr>
          <a:xfrm>
            <a:off x="6162185" y="1774562"/>
            <a:ext cx="1641476" cy="830997"/>
          </a:xfrm>
          <a:prstGeom prst="rect">
            <a:avLst/>
          </a:prstGeom>
          <a:noFill/>
        </p:spPr>
        <p:txBody>
          <a:bodyPr wrap="square">
            <a:spAutoFit/>
          </a:bodyPr>
          <a:lstStyle/>
          <a:p>
            <a:pPr lvl="0" algn="ctr">
              <a:defRPr/>
            </a:pPr>
            <a:r>
              <a:rPr lang="en-US" altLang="ja-JP" sz="2400" dirty="0">
                <a:latin typeface="Arial" panose="020B0604020202020204" pitchFamily="34" charset="0"/>
                <a:cs typeface="Arial" panose="020B0604020202020204" pitchFamily="34" charset="0"/>
              </a:rPr>
              <a:t>EAF production</a:t>
            </a:r>
          </a:p>
        </p:txBody>
      </p:sp>
      <p:pic>
        <p:nvPicPr>
          <p:cNvPr id="24" name="図 23" descr="白いバックグラウンドの前にある交通標識&#10;&#10;低い精度で自動的に生成された説明">
            <a:extLst>
              <a:ext uri="{FF2B5EF4-FFF2-40B4-BE49-F238E27FC236}">
                <a16:creationId xmlns:a16="http://schemas.microsoft.com/office/drawing/2014/main" id="{A75A9C59-8802-0B0F-546F-0F6883F3EDDD}"/>
              </a:ext>
            </a:extLst>
          </p:cNvPr>
          <p:cNvPicPr>
            <a:picLocks noChangeAspect="1"/>
          </p:cNvPicPr>
          <p:nvPr/>
        </p:nvPicPr>
        <p:blipFill>
          <a:blip r:embed="rId3">
            <a:biLevel thresh="75000"/>
            <a:extLst>
              <a:ext uri="{28A0092B-C50C-407E-A947-70E740481C1C}">
                <a14:useLocalDpi xmlns:a14="http://schemas.microsoft.com/office/drawing/2010/main" val="0"/>
              </a:ext>
            </a:extLst>
          </a:blip>
          <a:stretch>
            <a:fillRect/>
          </a:stretch>
        </p:blipFill>
        <p:spPr>
          <a:xfrm>
            <a:off x="7958395" y="1567176"/>
            <a:ext cx="356858" cy="423404"/>
          </a:xfrm>
          <a:prstGeom prst="rect">
            <a:avLst/>
          </a:prstGeom>
          <a:solidFill>
            <a:schemeClr val="bg1"/>
          </a:solidFill>
        </p:spPr>
      </p:pic>
      <p:pic>
        <p:nvPicPr>
          <p:cNvPr id="28" name="図 27" descr="テキスト, 記号 が含まれている画像&#10;&#10;AI によって生成されたコンテンツは間違っている可能性があります。">
            <a:extLst>
              <a:ext uri="{FF2B5EF4-FFF2-40B4-BE49-F238E27FC236}">
                <a16:creationId xmlns:a16="http://schemas.microsoft.com/office/drawing/2014/main" id="{F6581C98-D316-9BC4-522D-2CF0881EC44D}"/>
              </a:ext>
            </a:extLst>
          </p:cNvPr>
          <p:cNvPicPr>
            <a:picLocks noChangeAspect="1"/>
          </p:cNvPicPr>
          <p:nvPr/>
        </p:nvPicPr>
        <p:blipFill>
          <a:blip r:embed="rId6">
            <a:biLevel thresh="75000"/>
            <a:extLst>
              <a:ext uri="{28A0092B-C50C-407E-A947-70E740481C1C}">
                <a14:useLocalDpi xmlns:a14="http://schemas.microsoft.com/office/drawing/2010/main" val="0"/>
              </a:ext>
            </a:extLst>
          </a:blip>
          <a:srcRect l="10780" t="50000" r="49561" b="11790"/>
          <a:stretch/>
        </p:blipFill>
        <p:spPr>
          <a:xfrm>
            <a:off x="6579654" y="2960988"/>
            <a:ext cx="806539" cy="777089"/>
          </a:xfrm>
          <a:prstGeom prst="rect">
            <a:avLst/>
          </a:prstGeom>
        </p:spPr>
      </p:pic>
      <p:pic>
        <p:nvPicPr>
          <p:cNvPr id="29" name="グラフィックス 28" descr="稲妻 単色塗りつぶし">
            <a:extLst>
              <a:ext uri="{FF2B5EF4-FFF2-40B4-BE49-F238E27FC236}">
                <a16:creationId xmlns:a16="http://schemas.microsoft.com/office/drawing/2014/main" id="{75E9437D-28C9-DB18-ED23-6859CCE1D333}"/>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976006" y="2887459"/>
            <a:ext cx="525685" cy="525685"/>
          </a:xfrm>
          <a:prstGeom prst="rect">
            <a:avLst/>
          </a:prstGeom>
        </p:spPr>
      </p:pic>
      <p:sp>
        <p:nvSpPr>
          <p:cNvPr id="30" name="四角形: 角を丸くする 29">
            <a:extLst>
              <a:ext uri="{FF2B5EF4-FFF2-40B4-BE49-F238E27FC236}">
                <a16:creationId xmlns:a16="http://schemas.microsoft.com/office/drawing/2014/main" id="{F9AF5CD1-3600-B0EF-D04B-6A917C7F1F10}"/>
              </a:ext>
            </a:extLst>
          </p:cNvPr>
          <p:cNvSpPr/>
          <p:nvPr/>
        </p:nvSpPr>
        <p:spPr>
          <a:xfrm>
            <a:off x="1242835" y="2828468"/>
            <a:ext cx="9706331" cy="1663796"/>
          </a:xfrm>
          <a:prstGeom prst="roundRect">
            <a:avLst>
              <a:gd name="adj" fmla="val 8732"/>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1" name="直線コネクタ 30">
            <a:extLst>
              <a:ext uri="{FF2B5EF4-FFF2-40B4-BE49-F238E27FC236}">
                <a16:creationId xmlns:a16="http://schemas.microsoft.com/office/drawing/2014/main" id="{F8B4F938-BC4B-08AA-BFF6-745550AB35BB}"/>
              </a:ext>
            </a:extLst>
          </p:cNvPr>
          <p:cNvCxnSpPr>
            <a:cxnSpLocks/>
          </p:cNvCxnSpPr>
          <p:nvPr/>
        </p:nvCxnSpPr>
        <p:spPr>
          <a:xfrm>
            <a:off x="2527367" y="2828468"/>
            <a:ext cx="0" cy="1663796"/>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pic>
        <p:nvPicPr>
          <p:cNvPr id="36" name="図 35" descr="白いバックグラウンドの前にある交通標識&#10;&#10;低い精度で自動的に生成された説明">
            <a:extLst>
              <a:ext uri="{FF2B5EF4-FFF2-40B4-BE49-F238E27FC236}">
                <a16:creationId xmlns:a16="http://schemas.microsoft.com/office/drawing/2014/main" id="{8EDB91C2-98A6-040E-64BB-428798FF5B6E}"/>
              </a:ext>
            </a:extLst>
          </p:cNvPr>
          <p:cNvPicPr>
            <a:picLocks noChangeAspect="1"/>
          </p:cNvPicPr>
          <p:nvPr/>
        </p:nvPicPr>
        <p:blipFill>
          <a:blip r:embed="rId3">
            <a:biLevel thresh="75000"/>
            <a:extLst>
              <a:ext uri="{28A0092B-C50C-407E-A947-70E740481C1C}">
                <a14:useLocalDpi xmlns:a14="http://schemas.microsoft.com/office/drawing/2010/main" val="0"/>
              </a:ext>
            </a:extLst>
          </a:blip>
          <a:stretch>
            <a:fillRect/>
          </a:stretch>
        </p:blipFill>
        <p:spPr>
          <a:xfrm>
            <a:off x="5564957" y="3448664"/>
            <a:ext cx="356858" cy="423404"/>
          </a:xfrm>
          <a:prstGeom prst="rect">
            <a:avLst/>
          </a:prstGeom>
          <a:solidFill>
            <a:schemeClr val="bg1"/>
          </a:solidFill>
        </p:spPr>
      </p:pic>
      <p:sp>
        <p:nvSpPr>
          <p:cNvPr id="37" name="テキスト ボックス 36">
            <a:extLst>
              <a:ext uri="{FF2B5EF4-FFF2-40B4-BE49-F238E27FC236}">
                <a16:creationId xmlns:a16="http://schemas.microsoft.com/office/drawing/2014/main" id="{EBCA0337-1F0E-88BE-6E9B-32FC255FC8AB}"/>
              </a:ext>
            </a:extLst>
          </p:cNvPr>
          <p:cNvSpPr txBox="1"/>
          <p:nvPr/>
        </p:nvSpPr>
        <p:spPr>
          <a:xfrm>
            <a:off x="6162185" y="3656050"/>
            <a:ext cx="1641476" cy="830997"/>
          </a:xfrm>
          <a:prstGeom prst="rect">
            <a:avLst/>
          </a:prstGeom>
          <a:noFill/>
        </p:spPr>
        <p:txBody>
          <a:bodyPr wrap="square">
            <a:spAutoFit/>
          </a:bodyPr>
          <a:lstStyle/>
          <a:p>
            <a:pPr lvl="0" algn="ctr">
              <a:defRPr/>
            </a:pPr>
            <a:r>
              <a:rPr lang="en-US" altLang="ja-JP" sz="2400" dirty="0">
                <a:latin typeface="Arial" panose="020B0604020202020204" pitchFamily="34" charset="0"/>
                <a:cs typeface="Arial" panose="020B0604020202020204" pitchFamily="34" charset="0"/>
              </a:rPr>
              <a:t>EAF production</a:t>
            </a:r>
          </a:p>
        </p:txBody>
      </p:sp>
      <p:pic>
        <p:nvPicPr>
          <p:cNvPr id="38" name="図 37" descr="白いバックグラウンドの前にある交通標識&#10;&#10;低い精度で自動的に生成された説明">
            <a:extLst>
              <a:ext uri="{FF2B5EF4-FFF2-40B4-BE49-F238E27FC236}">
                <a16:creationId xmlns:a16="http://schemas.microsoft.com/office/drawing/2014/main" id="{DBB8BBC5-412E-C068-6BB9-AEDD25ECFA4C}"/>
              </a:ext>
            </a:extLst>
          </p:cNvPr>
          <p:cNvPicPr>
            <a:picLocks noChangeAspect="1"/>
          </p:cNvPicPr>
          <p:nvPr/>
        </p:nvPicPr>
        <p:blipFill>
          <a:blip r:embed="rId3">
            <a:biLevel thresh="75000"/>
            <a:extLst>
              <a:ext uri="{28A0092B-C50C-407E-A947-70E740481C1C}">
                <a14:useLocalDpi xmlns:a14="http://schemas.microsoft.com/office/drawing/2010/main" val="0"/>
              </a:ext>
            </a:extLst>
          </a:blip>
          <a:stretch>
            <a:fillRect/>
          </a:stretch>
        </p:blipFill>
        <p:spPr>
          <a:xfrm>
            <a:off x="7958395" y="3448664"/>
            <a:ext cx="356858" cy="423404"/>
          </a:xfrm>
          <a:prstGeom prst="rect">
            <a:avLst/>
          </a:prstGeom>
          <a:solidFill>
            <a:schemeClr val="bg1"/>
          </a:solidFill>
        </p:spPr>
      </p:pic>
      <p:pic>
        <p:nvPicPr>
          <p:cNvPr id="39" name="図 38">
            <a:extLst>
              <a:ext uri="{FF2B5EF4-FFF2-40B4-BE49-F238E27FC236}">
                <a16:creationId xmlns:a16="http://schemas.microsoft.com/office/drawing/2014/main" id="{148CC69B-1EA4-67C6-C41D-79954B2D7104}"/>
              </a:ext>
            </a:extLst>
          </p:cNvPr>
          <p:cNvPicPr>
            <a:picLocks noChangeAspect="1"/>
          </p:cNvPicPr>
          <p:nvPr/>
        </p:nvPicPr>
        <p:blipFill>
          <a:blip r:embed="rId8"/>
          <a:srcRect l="71471" t="33395" r="6027" b="42917"/>
          <a:stretch>
            <a:fillRect/>
          </a:stretch>
        </p:blipFill>
        <p:spPr>
          <a:xfrm>
            <a:off x="8910548" y="1109151"/>
            <a:ext cx="1126605" cy="889455"/>
          </a:xfrm>
          <a:prstGeom prst="rect">
            <a:avLst/>
          </a:prstGeom>
        </p:spPr>
      </p:pic>
      <p:sp>
        <p:nvSpPr>
          <p:cNvPr id="42" name="テキスト ボックス 41">
            <a:extLst>
              <a:ext uri="{FF2B5EF4-FFF2-40B4-BE49-F238E27FC236}">
                <a16:creationId xmlns:a16="http://schemas.microsoft.com/office/drawing/2014/main" id="{AD49E8FE-BA2E-2F3A-6AE5-48D2F00856D1}"/>
              </a:ext>
            </a:extLst>
          </p:cNvPr>
          <p:cNvSpPr txBox="1"/>
          <p:nvPr/>
        </p:nvSpPr>
        <p:spPr>
          <a:xfrm>
            <a:off x="8169133" y="1958862"/>
            <a:ext cx="2651401" cy="461665"/>
          </a:xfrm>
          <a:prstGeom prst="rect">
            <a:avLst/>
          </a:prstGeom>
          <a:noFill/>
        </p:spPr>
        <p:txBody>
          <a:bodyPr wrap="square">
            <a:spAutoFit/>
          </a:bodyPr>
          <a:lstStyle/>
          <a:p>
            <a:pPr lvl="0" algn="ctr">
              <a:defRPr/>
            </a:pPr>
            <a:r>
              <a:rPr lang="en-US" altLang="ja-JP" sz="2400" dirty="0">
                <a:latin typeface="Arial" panose="020B0604020202020204" pitchFamily="34" charset="0"/>
                <a:cs typeface="Arial" panose="020B0604020202020204" pitchFamily="34" charset="0"/>
              </a:rPr>
              <a:t>Steel product</a:t>
            </a:r>
          </a:p>
        </p:txBody>
      </p:sp>
      <p:pic>
        <p:nvPicPr>
          <p:cNvPr id="43" name="図 42">
            <a:extLst>
              <a:ext uri="{FF2B5EF4-FFF2-40B4-BE49-F238E27FC236}">
                <a16:creationId xmlns:a16="http://schemas.microsoft.com/office/drawing/2014/main" id="{049B9996-9C65-0F4D-4AF4-1F36AB26BE70}"/>
              </a:ext>
            </a:extLst>
          </p:cNvPr>
          <p:cNvPicPr>
            <a:picLocks noChangeAspect="1"/>
          </p:cNvPicPr>
          <p:nvPr/>
        </p:nvPicPr>
        <p:blipFill>
          <a:blip r:embed="rId8"/>
          <a:srcRect l="71471" t="33395" r="6027" b="42917"/>
          <a:stretch>
            <a:fillRect/>
          </a:stretch>
        </p:blipFill>
        <p:spPr>
          <a:xfrm>
            <a:off x="8910548" y="2960988"/>
            <a:ext cx="1126605" cy="889455"/>
          </a:xfrm>
          <a:prstGeom prst="rect">
            <a:avLst/>
          </a:prstGeom>
        </p:spPr>
      </p:pic>
      <p:sp>
        <p:nvSpPr>
          <p:cNvPr id="44" name="テキスト ボックス 43">
            <a:extLst>
              <a:ext uri="{FF2B5EF4-FFF2-40B4-BE49-F238E27FC236}">
                <a16:creationId xmlns:a16="http://schemas.microsoft.com/office/drawing/2014/main" id="{1E88FB03-119F-93EA-33EE-4003D7ED6717}"/>
              </a:ext>
            </a:extLst>
          </p:cNvPr>
          <p:cNvSpPr txBox="1"/>
          <p:nvPr/>
        </p:nvSpPr>
        <p:spPr>
          <a:xfrm>
            <a:off x="8169133" y="3840716"/>
            <a:ext cx="2651401" cy="461665"/>
          </a:xfrm>
          <a:prstGeom prst="rect">
            <a:avLst/>
          </a:prstGeom>
          <a:noFill/>
        </p:spPr>
        <p:txBody>
          <a:bodyPr wrap="square">
            <a:spAutoFit/>
          </a:bodyPr>
          <a:lstStyle/>
          <a:p>
            <a:pPr lvl="0" algn="ctr">
              <a:defRPr/>
            </a:pPr>
            <a:r>
              <a:rPr lang="en-US" altLang="ja-JP" sz="2400" dirty="0">
                <a:latin typeface="Arial" panose="020B0604020202020204" pitchFamily="34" charset="0"/>
                <a:cs typeface="Arial" panose="020B0604020202020204" pitchFamily="34" charset="0"/>
              </a:rPr>
              <a:t>Steel product</a:t>
            </a:r>
          </a:p>
        </p:txBody>
      </p:sp>
      <p:pic>
        <p:nvPicPr>
          <p:cNvPr id="46" name="図 45">
            <a:extLst>
              <a:ext uri="{FF2B5EF4-FFF2-40B4-BE49-F238E27FC236}">
                <a16:creationId xmlns:a16="http://schemas.microsoft.com/office/drawing/2014/main" id="{5A6A458F-8A8C-3CDB-F876-8F1C0F860550}"/>
              </a:ext>
            </a:extLst>
          </p:cNvPr>
          <p:cNvPicPr>
            <a:picLocks noChangeAspect="1"/>
          </p:cNvPicPr>
          <p:nvPr/>
        </p:nvPicPr>
        <p:blipFill>
          <a:blip r:embed="rId9"/>
          <a:srcRect l="16701" t="21695" r="16208" b="23857"/>
          <a:stretch>
            <a:fillRect/>
          </a:stretch>
        </p:blipFill>
        <p:spPr>
          <a:xfrm>
            <a:off x="3196647" y="2938261"/>
            <a:ext cx="1755452" cy="949766"/>
          </a:xfrm>
          <a:prstGeom prst="rect">
            <a:avLst/>
          </a:prstGeom>
        </p:spPr>
      </p:pic>
      <p:sp>
        <p:nvSpPr>
          <p:cNvPr id="47" name="正方形/長方形 46">
            <a:extLst>
              <a:ext uri="{FF2B5EF4-FFF2-40B4-BE49-F238E27FC236}">
                <a16:creationId xmlns:a16="http://schemas.microsoft.com/office/drawing/2014/main" id="{C984B9BF-78E8-6B16-C005-C54A55152D3F}"/>
              </a:ext>
            </a:extLst>
          </p:cNvPr>
          <p:cNvSpPr/>
          <p:nvPr/>
        </p:nvSpPr>
        <p:spPr>
          <a:xfrm>
            <a:off x="1476089" y="3391330"/>
            <a:ext cx="853102" cy="545620"/>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楕円 47">
            <a:extLst>
              <a:ext uri="{FF2B5EF4-FFF2-40B4-BE49-F238E27FC236}">
                <a16:creationId xmlns:a16="http://schemas.microsoft.com/office/drawing/2014/main" id="{5C10CEA1-0C40-63C5-A0EE-E9E4E5B42990}"/>
              </a:ext>
            </a:extLst>
          </p:cNvPr>
          <p:cNvSpPr/>
          <p:nvPr/>
        </p:nvSpPr>
        <p:spPr>
          <a:xfrm>
            <a:off x="1703375" y="3464875"/>
            <a:ext cx="398530" cy="398530"/>
          </a:xfrm>
          <a:prstGeom prst="ellipse">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018766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C29593-AC13-4A3D-DB20-DBED687B744C}"/>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7B9EE19-9190-0BF9-7416-63EF73A0AE6B}"/>
              </a:ext>
            </a:extLst>
          </p:cNvPr>
          <p:cNvSpPr txBox="1"/>
          <p:nvPr/>
        </p:nvSpPr>
        <p:spPr>
          <a:xfrm>
            <a:off x="11606583" y="48983"/>
            <a:ext cx="585417" cy="523220"/>
          </a:xfrm>
          <a:prstGeom prst="rect">
            <a:avLst/>
          </a:prstGeom>
          <a:noFill/>
        </p:spPr>
        <p:txBody>
          <a:bodyPr wrap="none" rtlCol="0">
            <a:spAutoFit/>
          </a:bodyPr>
          <a:lstStyle/>
          <a:p>
            <a:r>
              <a:rPr kumimoji="1" lang="en-US" altLang="ja-JP" sz="2800" dirty="0">
                <a:solidFill>
                  <a:schemeClr val="bg1"/>
                </a:solidFill>
                <a:latin typeface="Arial" panose="020B0604020202020204" pitchFamily="34" charset="0"/>
                <a:cs typeface="Arial" panose="020B0604020202020204" pitchFamily="34" charset="0"/>
              </a:rPr>
              <a:t>18</a:t>
            </a:r>
            <a:endParaRPr kumimoji="1" lang="ja-JP" altLang="en-US" sz="2800" dirty="0">
              <a:solidFill>
                <a:schemeClr val="bg1"/>
              </a:solidFill>
              <a:latin typeface="Arial" panose="020B0604020202020204" pitchFamily="34" charset="0"/>
              <a:cs typeface="Arial" panose="020B0604020202020204" pitchFamily="34" charset="0"/>
            </a:endParaRPr>
          </a:p>
        </p:txBody>
      </p:sp>
      <p:sp>
        <p:nvSpPr>
          <p:cNvPr id="3" name="テキスト ボックス 2">
            <a:extLst>
              <a:ext uri="{FF2B5EF4-FFF2-40B4-BE49-F238E27FC236}">
                <a16:creationId xmlns:a16="http://schemas.microsoft.com/office/drawing/2014/main" id="{ABE44D0C-7A26-8197-EC41-DAED3F963DCE}"/>
              </a:ext>
            </a:extLst>
          </p:cNvPr>
          <p:cNvSpPr txBox="1"/>
          <p:nvPr/>
        </p:nvSpPr>
        <p:spPr>
          <a:xfrm>
            <a:off x="-1" y="-13717"/>
            <a:ext cx="11606584" cy="584775"/>
          </a:xfrm>
          <a:prstGeom prst="rect">
            <a:avLst/>
          </a:prstGeom>
          <a:noFill/>
        </p:spPr>
        <p:txBody>
          <a:bodyPr wrap="square" rtlCol="0">
            <a:spAutoFit/>
          </a:bodyPr>
          <a:lstStyle/>
          <a:p>
            <a:pPr algn="just"/>
            <a:r>
              <a:rPr lang="en-US" altLang="ja-JP" sz="3200" dirty="0">
                <a:solidFill>
                  <a:schemeClr val="bg1"/>
                </a:solidFill>
                <a:latin typeface="Arial" panose="020B0604020202020204" pitchFamily="34" charset="0"/>
                <a:ea typeface="ＭＳ ゴシック" panose="020B0609070205080204" pitchFamily="49" charset="-128"/>
                <a:cs typeface="Arial" panose="020B0604020202020204" pitchFamily="34" charset="0"/>
              </a:rPr>
              <a:t>4. Results</a:t>
            </a:r>
            <a:endParaRPr kumimoji="1" lang="ja-JP" altLang="en-US" sz="3200" dirty="0">
              <a:solidFill>
                <a:schemeClr val="bg1"/>
              </a:solidFill>
              <a:latin typeface="Arial" panose="020B0604020202020204" pitchFamily="34" charset="0"/>
              <a:ea typeface="ＭＳ ゴシック" panose="020B0609070205080204" pitchFamily="49" charset="-128"/>
              <a:cs typeface="Arial" panose="020B0604020202020204" pitchFamily="34" charset="0"/>
            </a:endParaRPr>
          </a:p>
        </p:txBody>
      </p:sp>
      <p:pic>
        <p:nvPicPr>
          <p:cNvPr id="5" name="図 4">
            <a:extLst>
              <a:ext uri="{FF2B5EF4-FFF2-40B4-BE49-F238E27FC236}">
                <a16:creationId xmlns:a16="http://schemas.microsoft.com/office/drawing/2014/main" id="{913B42EF-C6A6-1F9E-01BC-146BA203E2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725" y="1106686"/>
            <a:ext cx="8618357" cy="5751314"/>
          </a:xfrm>
          <a:prstGeom prst="rect">
            <a:avLst/>
          </a:prstGeom>
        </p:spPr>
      </p:pic>
      <p:cxnSp>
        <p:nvCxnSpPr>
          <p:cNvPr id="7" name="直線コネクタ 6">
            <a:extLst>
              <a:ext uri="{FF2B5EF4-FFF2-40B4-BE49-F238E27FC236}">
                <a16:creationId xmlns:a16="http://schemas.microsoft.com/office/drawing/2014/main" id="{ADC90D63-D3D9-2492-F0A6-31C14B49B2E7}"/>
              </a:ext>
            </a:extLst>
          </p:cNvPr>
          <p:cNvCxnSpPr>
            <a:cxnSpLocks/>
          </p:cNvCxnSpPr>
          <p:nvPr/>
        </p:nvCxnSpPr>
        <p:spPr>
          <a:xfrm>
            <a:off x="0" y="849273"/>
            <a:ext cx="12232758" cy="0"/>
          </a:xfrm>
          <a:prstGeom prst="line">
            <a:avLst/>
          </a:prstGeom>
          <a:ln>
            <a:solidFill>
              <a:srgbClr val="4B4B4B"/>
            </a:solidFill>
          </a:ln>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45932162-1D36-5260-932B-864D337DF11B}"/>
              </a:ext>
            </a:extLst>
          </p:cNvPr>
          <p:cNvSpPr txBox="1"/>
          <p:nvPr/>
        </p:nvSpPr>
        <p:spPr>
          <a:xfrm>
            <a:off x="1541592" y="618441"/>
            <a:ext cx="9108816" cy="461665"/>
          </a:xfrm>
          <a:prstGeom prst="rect">
            <a:avLst/>
          </a:prstGeom>
          <a:solidFill>
            <a:schemeClr val="bg1"/>
          </a:solidFill>
        </p:spPr>
        <p:txBody>
          <a:bodyPr wrap="square">
            <a:spAutoFit/>
          </a:bodyPr>
          <a:lstStyle/>
          <a:p>
            <a:pPr algn="just"/>
            <a:r>
              <a:rPr lang="en-US" altLang="ja-JP" sz="2400" dirty="0">
                <a:latin typeface="Arial" panose="020B0604020202020204" pitchFamily="34" charset="0"/>
                <a:cs typeface="Arial" panose="020B0604020202020204" pitchFamily="34" charset="0"/>
              </a:rPr>
              <a:t>A scatter plot of the embodied CO</a:t>
            </a:r>
            <a:r>
              <a:rPr lang="en-US" altLang="ja-JP" sz="2400" baseline="-25000" dirty="0">
                <a:latin typeface="Arial" panose="020B0604020202020204" pitchFamily="34" charset="0"/>
                <a:cs typeface="Arial" panose="020B0604020202020204" pitchFamily="34" charset="0"/>
              </a:rPr>
              <a:t>2</a:t>
            </a:r>
            <a:r>
              <a:rPr lang="en-US" altLang="ja-JP" sz="2400" dirty="0">
                <a:latin typeface="Arial" panose="020B0604020202020204" pitchFamily="34" charset="0"/>
                <a:cs typeface="Arial" panose="020B0604020202020204" pitchFamily="34" charset="0"/>
              </a:rPr>
              <a:t> emission intensities by country</a:t>
            </a:r>
            <a:endParaRPr lang="ja-JP"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2844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BF88FAB-3547-C815-5DD6-C1C7BEED50BF}"/>
              </a:ext>
            </a:extLst>
          </p:cNvPr>
          <p:cNvSpPr txBox="1"/>
          <p:nvPr/>
        </p:nvSpPr>
        <p:spPr>
          <a:xfrm>
            <a:off x="-2" y="-13717"/>
            <a:ext cx="12069291" cy="584775"/>
          </a:xfrm>
          <a:prstGeom prst="rect">
            <a:avLst/>
          </a:prstGeom>
          <a:noFill/>
        </p:spPr>
        <p:txBody>
          <a:bodyPr wrap="square" rtlCol="0">
            <a:spAutoFit/>
          </a:bodyPr>
          <a:lstStyle/>
          <a:p>
            <a:pPr algn="just"/>
            <a:r>
              <a:rPr lang="en-US" altLang="ja-JP" sz="3200" dirty="0">
                <a:solidFill>
                  <a:schemeClr val="bg1"/>
                </a:solidFill>
                <a:latin typeface="Arial" panose="020B0604020202020204" pitchFamily="34" charset="0"/>
                <a:ea typeface="ＭＳ ゴシック" panose="020B0609070205080204" pitchFamily="49" charset="-128"/>
                <a:cs typeface="Arial" panose="020B0604020202020204" pitchFamily="34" charset="0"/>
              </a:rPr>
              <a:t>1. Introduction</a:t>
            </a:r>
            <a:endParaRPr kumimoji="1" lang="ja-JP" altLang="en-US" sz="3200" dirty="0">
              <a:solidFill>
                <a:schemeClr val="bg1"/>
              </a:solidFill>
              <a:latin typeface="Arial" panose="020B0604020202020204" pitchFamily="34" charset="0"/>
              <a:ea typeface="ＭＳ ゴシック" panose="020B0609070205080204" pitchFamily="49" charset="-128"/>
              <a:cs typeface="Arial" panose="020B0604020202020204" pitchFamily="34" charset="0"/>
            </a:endParaRPr>
          </a:p>
        </p:txBody>
      </p:sp>
      <p:pic>
        <p:nvPicPr>
          <p:cNvPr id="4" name="図 3" descr="屋外 が含まれている画像&#10;&#10;AI によって生成されたコンテンツは間違っている可能性があります。">
            <a:extLst>
              <a:ext uri="{FF2B5EF4-FFF2-40B4-BE49-F238E27FC236}">
                <a16:creationId xmlns:a16="http://schemas.microsoft.com/office/drawing/2014/main" id="{9B180C08-472B-87C9-0280-2B778BE1537F}"/>
              </a:ext>
            </a:extLst>
          </p:cNvPr>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202884" y="1949439"/>
            <a:ext cx="5951250" cy="3337759"/>
          </a:xfrm>
          <a:prstGeom prst="rect">
            <a:avLst/>
          </a:prstGeom>
        </p:spPr>
      </p:pic>
      <p:pic>
        <p:nvPicPr>
          <p:cNvPr id="5" name="図 4">
            <a:extLst>
              <a:ext uri="{FF2B5EF4-FFF2-40B4-BE49-F238E27FC236}">
                <a16:creationId xmlns:a16="http://schemas.microsoft.com/office/drawing/2014/main" id="{BAB0224A-4098-2388-1D53-55FE4E296309}"/>
              </a:ext>
            </a:extLst>
          </p:cNvPr>
          <p:cNvPicPr>
            <a:picLocks noChangeAspect="1"/>
          </p:cNvPicPr>
          <p:nvPr/>
        </p:nvPicPr>
        <p:blipFill>
          <a:blip r:embed="rId4"/>
          <a:stretch>
            <a:fillRect/>
          </a:stretch>
        </p:blipFill>
        <p:spPr>
          <a:xfrm>
            <a:off x="-713946" y="853361"/>
            <a:ext cx="6577497" cy="4386617"/>
          </a:xfrm>
          <a:prstGeom prst="rect">
            <a:avLst/>
          </a:prstGeom>
        </p:spPr>
      </p:pic>
      <p:sp>
        <p:nvSpPr>
          <p:cNvPr id="6" name="テキスト ボックス 5">
            <a:extLst>
              <a:ext uri="{FF2B5EF4-FFF2-40B4-BE49-F238E27FC236}">
                <a16:creationId xmlns:a16="http://schemas.microsoft.com/office/drawing/2014/main" id="{5A11026E-F5F4-3387-2982-2D5D95FB1C54}"/>
              </a:ext>
            </a:extLst>
          </p:cNvPr>
          <p:cNvSpPr txBox="1"/>
          <p:nvPr/>
        </p:nvSpPr>
        <p:spPr>
          <a:xfrm>
            <a:off x="1347258" y="2559531"/>
            <a:ext cx="2466874" cy="869469"/>
          </a:xfrm>
          <a:prstGeom prst="rect">
            <a:avLst/>
          </a:prstGeom>
          <a:noFill/>
        </p:spPr>
        <p:txBody>
          <a:bodyPr wrap="square" rtlCol="0">
            <a:spAutoFit/>
          </a:bodyPr>
          <a:lstStyle/>
          <a:p>
            <a:pPr algn="ctr">
              <a:spcAft>
                <a:spcPts val="300"/>
              </a:spcAft>
            </a:pPr>
            <a:r>
              <a:rPr kumimoji="1" lang="en-US" altLang="ja-JP" sz="2400" dirty="0">
                <a:latin typeface="Arial" panose="020B0604020202020204" pitchFamily="34" charset="0"/>
                <a:ea typeface="ＭＳ Ｐゴシック" panose="020B0600070205080204" pitchFamily="50" charset="-128"/>
                <a:cs typeface="Arial" panose="020B0604020202020204" pitchFamily="34" charset="0"/>
              </a:rPr>
              <a:t>Steel Use</a:t>
            </a:r>
          </a:p>
          <a:p>
            <a:pPr algn="ctr">
              <a:spcAft>
                <a:spcPts val="300"/>
              </a:spcAft>
            </a:pPr>
            <a:r>
              <a:rPr kumimoji="1" lang="en-US" altLang="ja-JP" sz="2400" b="1" dirty="0">
                <a:solidFill>
                  <a:srgbClr val="0070C0"/>
                </a:solidFill>
                <a:latin typeface="Arial" panose="020B0604020202020204" pitchFamily="34" charset="0"/>
                <a:ea typeface="ＭＳ Ｐゴシック" panose="020B0600070205080204" pitchFamily="50" charset="-128"/>
                <a:cs typeface="Arial" panose="020B0604020202020204" pitchFamily="34" charset="0"/>
              </a:rPr>
              <a:t>1.8 billion tons</a:t>
            </a:r>
            <a:endParaRPr kumimoji="1" lang="ja-JP" altLang="en-US" sz="2400" b="1" dirty="0">
              <a:solidFill>
                <a:srgbClr val="0070C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楕円 6">
            <a:extLst>
              <a:ext uri="{FF2B5EF4-FFF2-40B4-BE49-F238E27FC236}">
                <a16:creationId xmlns:a16="http://schemas.microsoft.com/office/drawing/2014/main" id="{02920FDE-D78D-A7CD-60A6-8F491EF11BA6}"/>
              </a:ext>
            </a:extLst>
          </p:cNvPr>
          <p:cNvSpPr/>
          <p:nvPr/>
        </p:nvSpPr>
        <p:spPr>
          <a:xfrm>
            <a:off x="4208948" y="2714630"/>
            <a:ext cx="714370" cy="714370"/>
          </a:xfrm>
          <a:prstGeom prst="ellipse">
            <a:avLst/>
          </a:prstGeom>
          <a:solidFill>
            <a:schemeClr val="bg1"/>
          </a:solidFill>
          <a:ln w="38100">
            <a:solidFill>
              <a:srgbClr val="115F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16665EFD-8228-737A-CB58-EA219777122F}"/>
              </a:ext>
            </a:extLst>
          </p:cNvPr>
          <p:cNvSpPr txBox="1"/>
          <p:nvPr/>
        </p:nvSpPr>
        <p:spPr>
          <a:xfrm>
            <a:off x="4208948" y="2887149"/>
            <a:ext cx="714370" cy="369332"/>
          </a:xfrm>
          <a:prstGeom prst="rect">
            <a:avLst/>
          </a:prstGeom>
          <a:noFill/>
        </p:spPr>
        <p:txBody>
          <a:bodyPr wrap="square" rtlCol="0">
            <a:spAutoFit/>
          </a:bodyPr>
          <a:lstStyle/>
          <a:p>
            <a:pPr algn="ctr"/>
            <a:r>
              <a:rPr kumimoji="1" lang="en-US" altLang="ja-JP" b="1" dirty="0">
                <a:solidFill>
                  <a:srgbClr val="215F9A"/>
                </a:solidFill>
                <a:latin typeface="Arial" panose="020B0604020202020204" pitchFamily="34" charset="0"/>
                <a:ea typeface="ＭＳ ゴシック" panose="020B0609070205080204" pitchFamily="49" charset="-128"/>
                <a:cs typeface="Arial" panose="020B0604020202020204" pitchFamily="34" charset="0"/>
              </a:rPr>
              <a:t>52</a:t>
            </a:r>
            <a:r>
              <a:rPr kumimoji="1" lang="en-US" altLang="ja-JP" sz="1600" b="1" dirty="0">
                <a:solidFill>
                  <a:srgbClr val="215F9A"/>
                </a:solidFill>
                <a:latin typeface="Arial" panose="020B0604020202020204" pitchFamily="34" charset="0"/>
                <a:ea typeface="ＭＳ ゴシック" panose="020B0609070205080204" pitchFamily="49" charset="-128"/>
                <a:cs typeface="Arial" panose="020B0604020202020204" pitchFamily="34" charset="0"/>
              </a:rPr>
              <a:t>%</a:t>
            </a:r>
            <a:endParaRPr kumimoji="1" lang="ja-JP" altLang="en-US" b="1" dirty="0">
              <a:solidFill>
                <a:srgbClr val="215F9A"/>
              </a:solidFill>
              <a:latin typeface="Arial" panose="020B0604020202020204" pitchFamily="34" charset="0"/>
              <a:ea typeface="ＭＳ ゴシック" panose="020B0609070205080204" pitchFamily="49" charset="-128"/>
              <a:cs typeface="Arial" panose="020B0604020202020204" pitchFamily="34" charset="0"/>
            </a:endParaRPr>
          </a:p>
        </p:txBody>
      </p:sp>
      <p:sp>
        <p:nvSpPr>
          <p:cNvPr id="9" name="正方形/長方形 8">
            <a:extLst>
              <a:ext uri="{FF2B5EF4-FFF2-40B4-BE49-F238E27FC236}">
                <a16:creationId xmlns:a16="http://schemas.microsoft.com/office/drawing/2014/main" id="{35C5C012-39F9-1C6C-DEC1-B920D0BFF712}"/>
              </a:ext>
            </a:extLst>
          </p:cNvPr>
          <p:cNvSpPr/>
          <p:nvPr/>
        </p:nvSpPr>
        <p:spPr>
          <a:xfrm>
            <a:off x="4365930" y="783086"/>
            <a:ext cx="3170648" cy="1071615"/>
          </a:xfrm>
          <a:prstGeom prst="rect">
            <a:avLst/>
          </a:prstGeom>
          <a:noFill/>
          <a:ln w="38100">
            <a:solidFill>
              <a:srgbClr val="115F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グラフィックス 9" descr="道路 枠線">
            <a:extLst>
              <a:ext uri="{FF2B5EF4-FFF2-40B4-BE49-F238E27FC236}">
                <a16:creationId xmlns:a16="http://schemas.microsoft.com/office/drawing/2014/main" id="{608C67D6-34E0-AE9A-8AD7-9A288F4F430F}"/>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78784" y="960514"/>
            <a:ext cx="792000" cy="792000"/>
          </a:xfrm>
          <a:prstGeom prst="rect">
            <a:avLst/>
          </a:prstGeom>
        </p:spPr>
      </p:pic>
      <p:pic>
        <p:nvPicPr>
          <p:cNvPr id="11" name="グラフィックス 10" descr="車 枠線">
            <a:extLst>
              <a:ext uri="{FF2B5EF4-FFF2-40B4-BE49-F238E27FC236}">
                <a16:creationId xmlns:a16="http://schemas.microsoft.com/office/drawing/2014/main" id="{1DEB1781-3B98-AEBA-2901-970588D1D816}"/>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432858" y="5567185"/>
            <a:ext cx="914400" cy="914400"/>
          </a:xfrm>
          <a:prstGeom prst="rect">
            <a:avLst/>
          </a:prstGeom>
        </p:spPr>
      </p:pic>
      <p:pic>
        <p:nvPicPr>
          <p:cNvPr id="12" name="グラフィックス 11" descr="橋の光景 枠線">
            <a:extLst>
              <a:ext uri="{FF2B5EF4-FFF2-40B4-BE49-F238E27FC236}">
                <a16:creationId xmlns:a16="http://schemas.microsoft.com/office/drawing/2014/main" id="{16F7A04A-F9B6-EBD2-12C6-4A542DB2F0BD}"/>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5636885" y="960514"/>
            <a:ext cx="792000" cy="792000"/>
          </a:xfrm>
          <a:prstGeom prst="rect">
            <a:avLst/>
          </a:prstGeom>
        </p:spPr>
      </p:pic>
      <p:pic>
        <p:nvPicPr>
          <p:cNvPr id="13" name="グラフィックス 12" descr="家 枠線">
            <a:extLst>
              <a:ext uri="{FF2B5EF4-FFF2-40B4-BE49-F238E27FC236}">
                <a16:creationId xmlns:a16="http://schemas.microsoft.com/office/drawing/2014/main" id="{4041FBBA-4CB7-9C04-AA09-1BA1DA3FC421}"/>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4794986" y="960514"/>
            <a:ext cx="792000" cy="792000"/>
          </a:xfrm>
          <a:prstGeom prst="rect">
            <a:avLst/>
          </a:prstGeom>
        </p:spPr>
      </p:pic>
      <p:cxnSp>
        <p:nvCxnSpPr>
          <p:cNvPr id="14" name="直線コネクタ 13">
            <a:extLst>
              <a:ext uri="{FF2B5EF4-FFF2-40B4-BE49-F238E27FC236}">
                <a16:creationId xmlns:a16="http://schemas.microsoft.com/office/drawing/2014/main" id="{594FA2BB-211E-918F-0E8B-79E27681EB71}"/>
              </a:ext>
            </a:extLst>
          </p:cNvPr>
          <p:cNvCxnSpPr>
            <a:cxnSpLocks/>
            <a:stCxn id="7" idx="6"/>
            <a:endCxn id="9" idx="2"/>
          </p:cNvCxnSpPr>
          <p:nvPr/>
        </p:nvCxnSpPr>
        <p:spPr>
          <a:xfrm flipV="1">
            <a:off x="4923318" y="1854701"/>
            <a:ext cx="1027936" cy="1217114"/>
          </a:xfrm>
          <a:prstGeom prst="line">
            <a:avLst/>
          </a:prstGeom>
          <a:ln w="38100">
            <a:solidFill>
              <a:srgbClr val="115FAD"/>
            </a:solidFill>
          </a:ln>
        </p:spPr>
        <p:style>
          <a:lnRef idx="2">
            <a:schemeClr val="accent1"/>
          </a:lnRef>
          <a:fillRef idx="0">
            <a:schemeClr val="accent1"/>
          </a:fillRef>
          <a:effectRef idx="1">
            <a:schemeClr val="accent1"/>
          </a:effectRef>
          <a:fontRef idx="minor">
            <a:schemeClr val="tx1"/>
          </a:fontRef>
        </p:style>
      </p:cxnSp>
      <p:sp>
        <p:nvSpPr>
          <p:cNvPr id="15" name="楕円 14">
            <a:extLst>
              <a:ext uri="{FF2B5EF4-FFF2-40B4-BE49-F238E27FC236}">
                <a16:creationId xmlns:a16="http://schemas.microsoft.com/office/drawing/2014/main" id="{077E5A29-02A5-9627-0982-21E5BDB03FF8}"/>
              </a:ext>
            </a:extLst>
          </p:cNvPr>
          <p:cNvSpPr/>
          <p:nvPr/>
        </p:nvSpPr>
        <p:spPr>
          <a:xfrm>
            <a:off x="518820" y="3544854"/>
            <a:ext cx="714370" cy="714370"/>
          </a:xfrm>
          <a:prstGeom prst="ellipse">
            <a:avLst/>
          </a:prstGeom>
          <a:solidFill>
            <a:schemeClr val="bg1"/>
          </a:solidFill>
          <a:ln w="38100">
            <a:solidFill>
              <a:srgbClr val="C04F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C04F15"/>
              </a:solidFill>
            </a:endParaRPr>
          </a:p>
        </p:txBody>
      </p:sp>
      <p:sp>
        <p:nvSpPr>
          <p:cNvPr id="16" name="テキスト ボックス 15">
            <a:extLst>
              <a:ext uri="{FF2B5EF4-FFF2-40B4-BE49-F238E27FC236}">
                <a16:creationId xmlns:a16="http://schemas.microsoft.com/office/drawing/2014/main" id="{0A2E5839-B103-0928-DDF7-951050A2E24E}"/>
              </a:ext>
            </a:extLst>
          </p:cNvPr>
          <p:cNvSpPr txBox="1"/>
          <p:nvPr/>
        </p:nvSpPr>
        <p:spPr>
          <a:xfrm>
            <a:off x="518820" y="3717373"/>
            <a:ext cx="714370" cy="369332"/>
          </a:xfrm>
          <a:prstGeom prst="rect">
            <a:avLst/>
          </a:prstGeom>
          <a:noFill/>
        </p:spPr>
        <p:txBody>
          <a:bodyPr wrap="square" rtlCol="0">
            <a:spAutoFit/>
          </a:bodyPr>
          <a:lstStyle/>
          <a:p>
            <a:pPr algn="ctr"/>
            <a:r>
              <a:rPr kumimoji="1" lang="en-US" altLang="ja-JP" b="1" dirty="0">
                <a:solidFill>
                  <a:srgbClr val="C04F15"/>
                </a:solidFill>
                <a:latin typeface="Arial" panose="020B0604020202020204" pitchFamily="34" charset="0"/>
                <a:ea typeface="ＭＳ ゴシック" panose="020B0609070205080204" pitchFamily="49" charset="-128"/>
                <a:cs typeface="Arial" panose="020B0604020202020204" pitchFamily="34" charset="0"/>
              </a:rPr>
              <a:t>12</a:t>
            </a:r>
            <a:r>
              <a:rPr kumimoji="1" lang="en-US" altLang="ja-JP" sz="1600" b="1" dirty="0">
                <a:solidFill>
                  <a:srgbClr val="C04F15"/>
                </a:solidFill>
                <a:latin typeface="Arial" panose="020B0604020202020204" pitchFamily="34" charset="0"/>
                <a:ea typeface="ＭＳ ゴシック" panose="020B0609070205080204" pitchFamily="49" charset="-128"/>
                <a:cs typeface="Arial" panose="020B0604020202020204" pitchFamily="34" charset="0"/>
              </a:rPr>
              <a:t>%</a:t>
            </a:r>
            <a:endParaRPr kumimoji="1" lang="ja-JP" altLang="en-US" b="1" dirty="0">
              <a:solidFill>
                <a:srgbClr val="C04F15"/>
              </a:solidFill>
              <a:latin typeface="Arial" panose="020B0604020202020204" pitchFamily="34" charset="0"/>
              <a:ea typeface="ＭＳ ゴシック" panose="020B0609070205080204" pitchFamily="49" charset="-128"/>
              <a:cs typeface="Arial" panose="020B0604020202020204" pitchFamily="34" charset="0"/>
            </a:endParaRPr>
          </a:p>
        </p:txBody>
      </p:sp>
      <p:cxnSp>
        <p:nvCxnSpPr>
          <p:cNvPr id="17" name="直線コネクタ 16">
            <a:extLst>
              <a:ext uri="{FF2B5EF4-FFF2-40B4-BE49-F238E27FC236}">
                <a16:creationId xmlns:a16="http://schemas.microsoft.com/office/drawing/2014/main" id="{4B30CFAC-8344-457F-3E76-4DEDC7A9FDF4}"/>
              </a:ext>
            </a:extLst>
          </p:cNvPr>
          <p:cNvCxnSpPr>
            <a:cxnSpLocks/>
            <a:stCxn id="15" idx="4"/>
          </p:cNvCxnSpPr>
          <p:nvPr/>
        </p:nvCxnSpPr>
        <p:spPr>
          <a:xfrm>
            <a:off x="876005" y="4259224"/>
            <a:ext cx="14053" cy="1426057"/>
          </a:xfrm>
          <a:prstGeom prst="line">
            <a:avLst/>
          </a:prstGeom>
          <a:ln w="38100">
            <a:solidFill>
              <a:srgbClr val="C04F15"/>
            </a:solidFill>
          </a:ln>
        </p:spPr>
        <p:style>
          <a:lnRef idx="2">
            <a:schemeClr val="accent1"/>
          </a:lnRef>
          <a:fillRef idx="0">
            <a:schemeClr val="accent1"/>
          </a:fillRef>
          <a:effectRef idx="1">
            <a:schemeClr val="accent1"/>
          </a:effectRef>
          <a:fontRef idx="minor">
            <a:schemeClr val="tx1"/>
          </a:fontRef>
        </p:style>
      </p:cxnSp>
      <p:sp>
        <p:nvSpPr>
          <p:cNvPr id="18" name="正方形/長方形 17">
            <a:extLst>
              <a:ext uri="{FF2B5EF4-FFF2-40B4-BE49-F238E27FC236}">
                <a16:creationId xmlns:a16="http://schemas.microsoft.com/office/drawing/2014/main" id="{10D961D8-3F52-CC86-CE5B-95D76017EB64}"/>
              </a:ext>
            </a:extLst>
          </p:cNvPr>
          <p:cNvSpPr/>
          <p:nvPr/>
        </p:nvSpPr>
        <p:spPr>
          <a:xfrm>
            <a:off x="135750" y="5527399"/>
            <a:ext cx="1508615" cy="993971"/>
          </a:xfrm>
          <a:prstGeom prst="rect">
            <a:avLst/>
          </a:prstGeom>
          <a:noFill/>
          <a:ln w="38100">
            <a:solidFill>
              <a:srgbClr val="C04F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楕円 18">
            <a:extLst>
              <a:ext uri="{FF2B5EF4-FFF2-40B4-BE49-F238E27FC236}">
                <a16:creationId xmlns:a16="http://schemas.microsoft.com/office/drawing/2014/main" id="{7D5D90CF-E2DC-4048-5502-062C88D7C879}"/>
              </a:ext>
            </a:extLst>
          </p:cNvPr>
          <p:cNvSpPr/>
          <p:nvPr/>
        </p:nvSpPr>
        <p:spPr>
          <a:xfrm>
            <a:off x="1448086" y="4438216"/>
            <a:ext cx="714370" cy="714370"/>
          </a:xfrm>
          <a:prstGeom prst="ellipse">
            <a:avLst/>
          </a:prstGeom>
          <a:solidFill>
            <a:schemeClr val="bg1"/>
          </a:solidFill>
          <a:ln w="38100">
            <a:solidFill>
              <a:srgbClr val="33BC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33BCAD"/>
              </a:solidFill>
            </a:endParaRPr>
          </a:p>
        </p:txBody>
      </p:sp>
      <p:sp>
        <p:nvSpPr>
          <p:cNvPr id="20" name="テキスト ボックス 19">
            <a:extLst>
              <a:ext uri="{FF2B5EF4-FFF2-40B4-BE49-F238E27FC236}">
                <a16:creationId xmlns:a16="http://schemas.microsoft.com/office/drawing/2014/main" id="{B21119B5-3BF4-B52A-94A4-E701ADF54E99}"/>
              </a:ext>
            </a:extLst>
          </p:cNvPr>
          <p:cNvSpPr txBox="1"/>
          <p:nvPr/>
        </p:nvSpPr>
        <p:spPr>
          <a:xfrm>
            <a:off x="1448086" y="4610735"/>
            <a:ext cx="714370" cy="369332"/>
          </a:xfrm>
          <a:prstGeom prst="rect">
            <a:avLst/>
          </a:prstGeom>
          <a:noFill/>
        </p:spPr>
        <p:txBody>
          <a:bodyPr wrap="square" rtlCol="0">
            <a:spAutoFit/>
          </a:bodyPr>
          <a:lstStyle/>
          <a:p>
            <a:pPr algn="ctr"/>
            <a:r>
              <a:rPr kumimoji="1" lang="en-US" altLang="ja-JP" b="1" dirty="0">
                <a:solidFill>
                  <a:srgbClr val="33BCAD"/>
                </a:solidFill>
                <a:latin typeface="Arial" panose="020B0604020202020204" pitchFamily="34" charset="0"/>
                <a:ea typeface="ＭＳ ゴシック" panose="020B0609070205080204" pitchFamily="49" charset="-128"/>
                <a:cs typeface="Arial" panose="020B0604020202020204" pitchFamily="34" charset="0"/>
              </a:rPr>
              <a:t>10</a:t>
            </a:r>
            <a:r>
              <a:rPr kumimoji="1" lang="en-US" altLang="ja-JP" sz="1600" b="1" dirty="0">
                <a:solidFill>
                  <a:srgbClr val="33BCAD"/>
                </a:solidFill>
                <a:latin typeface="Arial" panose="020B0604020202020204" pitchFamily="34" charset="0"/>
                <a:ea typeface="ＭＳ ゴシック" panose="020B0609070205080204" pitchFamily="49" charset="-128"/>
                <a:cs typeface="Arial" panose="020B0604020202020204" pitchFamily="34" charset="0"/>
              </a:rPr>
              <a:t>%</a:t>
            </a:r>
            <a:endParaRPr kumimoji="1" lang="ja-JP" altLang="en-US" b="1" dirty="0">
              <a:solidFill>
                <a:srgbClr val="33BCAD"/>
              </a:solidFill>
              <a:latin typeface="Arial" panose="020B0604020202020204" pitchFamily="34" charset="0"/>
              <a:ea typeface="ＭＳ ゴシック" panose="020B0609070205080204" pitchFamily="49" charset="-128"/>
              <a:cs typeface="Arial" panose="020B0604020202020204" pitchFamily="34" charset="0"/>
            </a:endParaRPr>
          </a:p>
        </p:txBody>
      </p:sp>
      <p:cxnSp>
        <p:nvCxnSpPr>
          <p:cNvPr id="21" name="直線コネクタ 20">
            <a:extLst>
              <a:ext uri="{FF2B5EF4-FFF2-40B4-BE49-F238E27FC236}">
                <a16:creationId xmlns:a16="http://schemas.microsoft.com/office/drawing/2014/main" id="{F170EF9A-825A-17E0-45DF-9735E59116FC}"/>
              </a:ext>
            </a:extLst>
          </p:cNvPr>
          <p:cNvCxnSpPr>
            <a:cxnSpLocks/>
            <a:stCxn id="19" idx="4"/>
            <a:endCxn id="22" idx="0"/>
          </p:cNvCxnSpPr>
          <p:nvPr/>
        </p:nvCxnSpPr>
        <p:spPr>
          <a:xfrm>
            <a:off x="1805271" y="5152586"/>
            <a:ext cx="1737758" cy="438122"/>
          </a:xfrm>
          <a:prstGeom prst="line">
            <a:avLst/>
          </a:prstGeom>
          <a:ln w="38100">
            <a:solidFill>
              <a:srgbClr val="33BCAD"/>
            </a:solidFill>
          </a:ln>
        </p:spPr>
        <p:style>
          <a:lnRef idx="2">
            <a:schemeClr val="accent1"/>
          </a:lnRef>
          <a:fillRef idx="0">
            <a:schemeClr val="accent1"/>
          </a:fillRef>
          <a:effectRef idx="1">
            <a:schemeClr val="accent1"/>
          </a:effectRef>
          <a:fontRef idx="minor">
            <a:schemeClr val="tx1"/>
          </a:fontRef>
        </p:style>
      </p:cxnSp>
      <p:sp>
        <p:nvSpPr>
          <p:cNvPr id="22" name="正方形/長方形 21">
            <a:extLst>
              <a:ext uri="{FF2B5EF4-FFF2-40B4-BE49-F238E27FC236}">
                <a16:creationId xmlns:a16="http://schemas.microsoft.com/office/drawing/2014/main" id="{8D1EE15A-73D6-6E70-C223-3AB80D63221C}"/>
              </a:ext>
            </a:extLst>
          </p:cNvPr>
          <p:cNvSpPr/>
          <p:nvPr/>
        </p:nvSpPr>
        <p:spPr>
          <a:xfrm>
            <a:off x="2290438" y="5590708"/>
            <a:ext cx="2505182" cy="993971"/>
          </a:xfrm>
          <a:prstGeom prst="rect">
            <a:avLst/>
          </a:prstGeom>
          <a:noFill/>
          <a:ln w="38100">
            <a:solidFill>
              <a:srgbClr val="33BC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3" name="グループ化 22">
            <a:extLst>
              <a:ext uri="{FF2B5EF4-FFF2-40B4-BE49-F238E27FC236}">
                <a16:creationId xmlns:a16="http://schemas.microsoft.com/office/drawing/2014/main" id="{2823CBE1-D9D4-F8F1-FA6F-34CD83BA4780}"/>
              </a:ext>
            </a:extLst>
          </p:cNvPr>
          <p:cNvGrpSpPr/>
          <p:nvPr/>
        </p:nvGrpSpPr>
        <p:grpSpPr>
          <a:xfrm>
            <a:off x="2375018" y="5691693"/>
            <a:ext cx="2336023" cy="792000"/>
            <a:chOff x="2555777" y="5670412"/>
            <a:chExt cx="2336023" cy="792000"/>
          </a:xfrm>
        </p:grpSpPr>
        <p:pic>
          <p:nvPicPr>
            <p:cNvPr id="24" name="グラフィックス 23" descr="テーブルと椅子 枠線">
              <a:extLst>
                <a:ext uri="{FF2B5EF4-FFF2-40B4-BE49-F238E27FC236}">
                  <a16:creationId xmlns:a16="http://schemas.microsoft.com/office/drawing/2014/main" id="{1CA21353-9885-A3EB-7149-BE744EA783F8}"/>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4099800" y="5670412"/>
              <a:ext cx="792000" cy="792000"/>
            </a:xfrm>
            <a:prstGeom prst="rect">
              <a:avLst/>
            </a:prstGeom>
          </p:spPr>
        </p:pic>
        <p:pic>
          <p:nvPicPr>
            <p:cNvPr id="25" name="グラフィックス 24" descr="ハンマー 枠線">
              <a:extLst>
                <a:ext uri="{FF2B5EF4-FFF2-40B4-BE49-F238E27FC236}">
                  <a16:creationId xmlns:a16="http://schemas.microsoft.com/office/drawing/2014/main" id="{550BA8FC-B92D-19D9-13B2-817A7C4B1C50}"/>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3327788" y="5670412"/>
              <a:ext cx="792000" cy="792000"/>
            </a:xfrm>
            <a:prstGeom prst="rect">
              <a:avLst/>
            </a:prstGeom>
          </p:spPr>
        </p:pic>
        <p:pic>
          <p:nvPicPr>
            <p:cNvPr id="26" name="グラフィックス 25" descr="歯車 枠線">
              <a:extLst>
                <a:ext uri="{FF2B5EF4-FFF2-40B4-BE49-F238E27FC236}">
                  <a16:creationId xmlns:a16="http://schemas.microsoft.com/office/drawing/2014/main" id="{A3DAC28A-D1BA-9A77-5C3A-CF6FA04E87B4}"/>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2555777" y="5670412"/>
              <a:ext cx="792000" cy="792000"/>
            </a:xfrm>
            <a:prstGeom prst="rect">
              <a:avLst/>
            </a:prstGeom>
          </p:spPr>
        </p:pic>
      </p:grpSp>
      <p:sp>
        <p:nvSpPr>
          <p:cNvPr id="27" name="二等辺三角形 26">
            <a:extLst>
              <a:ext uri="{FF2B5EF4-FFF2-40B4-BE49-F238E27FC236}">
                <a16:creationId xmlns:a16="http://schemas.microsoft.com/office/drawing/2014/main" id="{34F16331-CB33-ABB0-E78B-AE6CE148A555}"/>
              </a:ext>
            </a:extLst>
          </p:cNvPr>
          <p:cNvSpPr/>
          <p:nvPr/>
        </p:nvSpPr>
        <p:spPr>
          <a:xfrm rot="5400000">
            <a:off x="5173548" y="3397409"/>
            <a:ext cx="792999" cy="300762"/>
          </a:xfrm>
          <a:prstGeom prst="triangle">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8" name="図 27" descr="アイコン&#10;&#10;AI によって生成されたコンテンツは間違っている可能性があります。">
            <a:extLst>
              <a:ext uri="{FF2B5EF4-FFF2-40B4-BE49-F238E27FC236}">
                <a16:creationId xmlns:a16="http://schemas.microsoft.com/office/drawing/2014/main" id="{A02FC19C-8186-B24F-B064-165C3CDAA46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flipH="1">
            <a:off x="9320595" y="3200777"/>
            <a:ext cx="484856" cy="535967"/>
          </a:xfrm>
          <a:prstGeom prst="rect">
            <a:avLst/>
          </a:prstGeom>
        </p:spPr>
      </p:pic>
      <p:pic>
        <p:nvPicPr>
          <p:cNvPr id="29" name="図 28" descr="アイコン&#10;&#10;AI によって生成されたコンテンツは間違っている可能性があります。">
            <a:extLst>
              <a:ext uri="{FF2B5EF4-FFF2-40B4-BE49-F238E27FC236}">
                <a16:creationId xmlns:a16="http://schemas.microsoft.com/office/drawing/2014/main" id="{17FCC0B3-148A-2D59-469D-9FC216E7EF3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flipH="1">
            <a:off x="7647800" y="4151313"/>
            <a:ext cx="484856" cy="535967"/>
          </a:xfrm>
          <a:prstGeom prst="rect">
            <a:avLst/>
          </a:prstGeom>
        </p:spPr>
      </p:pic>
      <p:pic>
        <p:nvPicPr>
          <p:cNvPr id="30" name="図 29" descr="アイコン&#10;&#10;AI によって生成されたコンテンツは間違っている可能性があります。">
            <a:extLst>
              <a:ext uri="{FF2B5EF4-FFF2-40B4-BE49-F238E27FC236}">
                <a16:creationId xmlns:a16="http://schemas.microsoft.com/office/drawing/2014/main" id="{E81CF119-DA90-2BD5-C403-BA7A2B6EA4D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900000">
            <a:off x="9988032" y="4050827"/>
            <a:ext cx="540000" cy="540000"/>
          </a:xfrm>
          <a:prstGeom prst="rect">
            <a:avLst/>
          </a:prstGeom>
        </p:spPr>
      </p:pic>
      <p:sp>
        <p:nvSpPr>
          <p:cNvPr id="31" name="テキスト ボックス 30">
            <a:extLst>
              <a:ext uri="{FF2B5EF4-FFF2-40B4-BE49-F238E27FC236}">
                <a16:creationId xmlns:a16="http://schemas.microsoft.com/office/drawing/2014/main" id="{8E4F22A4-3954-FD59-621C-D5EA3A758BC8}"/>
              </a:ext>
            </a:extLst>
          </p:cNvPr>
          <p:cNvSpPr txBox="1"/>
          <p:nvPr/>
        </p:nvSpPr>
        <p:spPr>
          <a:xfrm>
            <a:off x="6267796" y="5565331"/>
            <a:ext cx="5951250" cy="954107"/>
          </a:xfrm>
          <a:prstGeom prst="rect">
            <a:avLst/>
          </a:prstGeom>
          <a:noFill/>
        </p:spPr>
        <p:txBody>
          <a:bodyPr wrap="square" rtlCol="0">
            <a:spAutoFit/>
          </a:bodyPr>
          <a:lstStyle/>
          <a:p>
            <a:pPr algn="ctr">
              <a:spcAft>
                <a:spcPts val="300"/>
              </a:spcAft>
            </a:pPr>
            <a:r>
              <a:rPr lang="en-US" altLang="ja-JP" sz="2800" b="1" dirty="0">
                <a:solidFill>
                  <a:srgbClr val="0070C0"/>
                </a:solidFill>
                <a:latin typeface="Arial" panose="020B0604020202020204" pitchFamily="34" charset="0"/>
                <a:ea typeface="ＭＳ Ｐゴシック" panose="020B0600070205080204" pitchFamily="50" charset="-128"/>
                <a:cs typeface="Arial" panose="020B0604020202020204" pitchFamily="34" charset="0"/>
              </a:rPr>
              <a:t>280 million</a:t>
            </a:r>
            <a:r>
              <a:rPr lang="ja-JP" altLang="en-US" sz="2800" b="1" dirty="0">
                <a:solidFill>
                  <a:srgbClr val="0070C0"/>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2800" b="1" dirty="0">
                <a:solidFill>
                  <a:srgbClr val="0070C0"/>
                </a:solidFill>
                <a:latin typeface="Arial" panose="020B0604020202020204" pitchFamily="34" charset="0"/>
                <a:ea typeface="ＭＳ Ｐゴシック" panose="020B0600070205080204" pitchFamily="50" charset="-128"/>
                <a:cs typeface="Arial" panose="020B0604020202020204" pitchFamily="34" charset="0"/>
              </a:rPr>
              <a:t>tons</a:t>
            </a:r>
            <a:r>
              <a:rPr lang="ja-JP" altLang="en-US" sz="2800" b="1" dirty="0">
                <a:solidFill>
                  <a:srgbClr val="0070C0"/>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2800" dirty="0">
                <a:latin typeface="Arial" panose="020B0604020202020204" pitchFamily="34" charset="0"/>
                <a:ea typeface="ＭＳ Ｐゴシック" panose="020B0600070205080204" pitchFamily="50" charset="-128"/>
                <a:cs typeface="Arial" panose="020B0604020202020204" pitchFamily="34" charset="0"/>
              </a:rPr>
              <a:t>of</a:t>
            </a:r>
            <a:r>
              <a:rPr lang="ja-JP" altLang="en-US" sz="2800" dirty="0">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2800" dirty="0">
                <a:latin typeface="Arial" panose="020B0604020202020204" pitchFamily="34" charset="0"/>
                <a:ea typeface="ＭＳ Ｐゴシック" panose="020B0600070205080204" pitchFamily="50" charset="-128"/>
                <a:cs typeface="Arial" panose="020B0604020202020204" pitchFamily="34" charset="0"/>
              </a:rPr>
              <a:t>steel products were traded internationally in 2023</a:t>
            </a:r>
          </a:p>
        </p:txBody>
      </p:sp>
      <p:pic>
        <p:nvPicPr>
          <p:cNvPr id="32" name="Picture 2">
            <a:extLst>
              <a:ext uri="{FF2B5EF4-FFF2-40B4-BE49-F238E27FC236}">
                <a16:creationId xmlns:a16="http://schemas.microsoft.com/office/drawing/2014/main" id="{37D1995D-A729-0B80-1B81-7613F3507290}"/>
              </a:ext>
            </a:extLst>
          </p:cNvPr>
          <p:cNvPicPr>
            <a:picLocks noChangeAspect="1" noChangeArrowheads="1"/>
          </p:cNvPicPr>
          <p:nvPr/>
        </p:nvPicPr>
        <p:blipFill>
          <a:blip r:embed="rId13">
            <a:biLevel thresh="25000"/>
            <a:extLst>
              <a:ext uri="{BEBA8EAE-BF5A-486C-A8C5-ECC9F3942E4B}">
                <a14:imgProps xmlns:a14="http://schemas.microsoft.com/office/drawing/2010/main">
                  <a14:imgLayer r:embed="rId14">
                    <a14:imgEffect>
                      <a14:artisticPhotocopy/>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8026541" y="3262581"/>
            <a:ext cx="363858" cy="363858"/>
          </a:xfrm>
          <a:prstGeom prst="rect">
            <a:avLst/>
          </a:prstGeom>
          <a:noFill/>
          <a:extLst>
            <a:ext uri="{909E8E84-426E-40DD-AFC4-6F175D3DCCD1}">
              <a14:hiddenFill xmlns:a14="http://schemas.microsoft.com/office/drawing/2010/main">
                <a:solidFill>
                  <a:srgbClr val="FFFFFF"/>
                </a:solidFill>
              </a14:hiddenFill>
            </a:ext>
          </a:extLst>
        </p:spPr>
      </p:pic>
      <p:sp>
        <p:nvSpPr>
          <p:cNvPr id="33" name="楕円 32">
            <a:extLst>
              <a:ext uri="{FF2B5EF4-FFF2-40B4-BE49-F238E27FC236}">
                <a16:creationId xmlns:a16="http://schemas.microsoft.com/office/drawing/2014/main" id="{E042E61D-2EA0-ADBC-2F77-8BBB38559B91}"/>
              </a:ext>
            </a:extLst>
          </p:cNvPr>
          <p:cNvSpPr/>
          <p:nvPr/>
        </p:nvSpPr>
        <p:spPr>
          <a:xfrm>
            <a:off x="7966042" y="3227441"/>
            <a:ext cx="484856" cy="484856"/>
          </a:xfrm>
          <a:prstGeom prst="ellipse">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4" name="Picture 2">
            <a:extLst>
              <a:ext uri="{FF2B5EF4-FFF2-40B4-BE49-F238E27FC236}">
                <a16:creationId xmlns:a16="http://schemas.microsoft.com/office/drawing/2014/main" id="{3AA75950-8939-F192-303C-2A0E46C78AEE}"/>
              </a:ext>
            </a:extLst>
          </p:cNvPr>
          <p:cNvPicPr>
            <a:picLocks noChangeAspect="1" noChangeArrowheads="1"/>
          </p:cNvPicPr>
          <p:nvPr/>
        </p:nvPicPr>
        <p:blipFill>
          <a:blip r:embed="rId13">
            <a:biLevel thresh="50000"/>
            <a:extLst>
              <a:ext uri="{BEBA8EAE-BF5A-486C-A8C5-ECC9F3942E4B}">
                <a14:imgProps xmlns:a14="http://schemas.microsoft.com/office/drawing/2010/main">
                  <a14:imgLayer r:embed="rId14">
                    <a14:imgEffect>
                      <a14:artisticPhotocopy/>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0555435" y="3023114"/>
            <a:ext cx="363858" cy="363858"/>
          </a:xfrm>
          <a:prstGeom prst="rect">
            <a:avLst/>
          </a:prstGeom>
          <a:noFill/>
          <a:extLst>
            <a:ext uri="{909E8E84-426E-40DD-AFC4-6F175D3DCCD1}">
              <a14:hiddenFill xmlns:a14="http://schemas.microsoft.com/office/drawing/2010/main">
                <a:solidFill>
                  <a:srgbClr val="FFFFFF"/>
                </a:solidFill>
              </a14:hiddenFill>
            </a:ext>
          </a:extLst>
        </p:spPr>
      </p:pic>
      <p:sp>
        <p:nvSpPr>
          <p:cNvPr id="35" name="楕円 34">
            <a:extLst>
              <a:ext uri="{FF2B5EF4-FFF2-40B4-BE49-F238E27FC236}">
                <a16:creationId xmlns:a16="http://schemas.microsoft.com/office/drawing/2014/main" id="{05981902-A8D0-4CDC-3BAE-D2044BD2292A}"/>
              </a:ext>
            </a:extLst>
          </p:cNvPr>
          <p:cNvSpPr/>
          <p:nvPr/>
        </p:nvSpPr>
        <p:spPr>
          <a:xfrm>
            <a:off x="10494936" y="2987974"/>
            <a:ext cx="484856" cy="484856"/>
          </a:xfrm>
          <a:prstGeom prst="ellipse">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6" name="Picture 2">
            <a:extLst>
              <a:ext uri="{FF2B5EF4-FFF2-40B4-BE49-F238E27FC236}">
                <a16:creationId xmlns:a16="http://schemas.microsoft.com/office/drawing/2014/main" id="{FA08BD76-802A-83B7-FCD1-8EC40C518EF1}"/>
              </a:ext>
            </a:extLst>
          </p:cNvPr>
          <p:cNvPicPr>
            <a:picLocks noChangeAspect="1" noChangeArrowheads="1"/>
          </p:cNvPicPr>
          <p:nvPr/>
        </p:nvPicPr>
        <p:blipFill>
          <a:blip r:embed="rId13">
            <a:biLevel thresh="25000"/>
            <a:extLst>
              <a:ext uri="{BEBA8EAE-BF5A-486C-A8C5-ECC9F3942E4B}">
                <a14:imgProps xmlns:a14="http://schemas.microsoft.com/office/drawing/2010/main">
                  <a14:imgLayer r:embed="rId14">
                    <a14:imgEffect>
                      <a14:artisticPhotocopy/>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7172720" y="2841185"/>
            <a:ext cx="363858" cy="363858"/>
          </a:xfrm>
          <a:prstGeom prst="rect">
            <a:avLst/>
          </a:prstGeom>
          <a:noFill/>
          <a:extLst>
            <a:ext uri="{909E8E84-426E-40DD-AFC4-6F175D3DCCD1}">
              <a14:hiddenFill xmlns:a14="http://schemas.microsoft.com/office/drawing/2010/main">
                <a:solidFill>
                  <a:srgbClr val="FFFFFF"/>
                </a:solidFill>
              </a14:hiddenFill>
            </a:ext>
          </a:extLst>
        </p:spPr>
      </p:pic>
      <p:sp>
        <p:nvSpPr>
          <p:cNvPr id="37" name="楕円 36">
            <a:extLst>
              <a:ext uri="{FF2B5EF4-FFF2-40B4-BE49-F238E27FC236}">
                <a16:creationId xmlns:a16="http://schemas.microsoft.com/office/drawing/2014/main" id="{1CC2D32B-4821-BC27-7EBD-FD3850CC749C}"/>
              </a:ext>
            </a:extLst>
          </p:cNvPr>
          <p:cNvSpPr/>
          <p:nvPr/>
        </p:nvSpPr>
        <p:spPr>
          <a:xfrm>
            <a:off x="7112221" y="2806045"/>
            <a:ext cx="484856" cy="484856"/>
          </a:xfrm>
          <a:prstGeom prst="ellipse">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a:extLst>
              <a:ext uri="{FF2B5EF4-FFF2-40B4-BE49-F238E27FC236}">
                <a16:creationId xmlns:a16="http://schemas.microsoft.com/office/drawing/2014/main" id="{5CB96D45-70D1-21EB-AE2A-2618327FC6C9}"/>
              </a:ext>
            </a:extLst>
          </p:cNvPr>
          <p:cNvSpPr txBox="1"/>
          <p:nvPr/>
        </p:nvSpPr>
        <p:spPr>
          <a:xfrm>
            <a:off x="4453631" y="590769"/>
            <a:ext cx="2995246" cy="369332"/>
          </a:xfrm>
          <a:prstGeom prst="rect">
            <a:avLst/>
          </a:prstGeom>
          <a:solidFill>
            <a:schemeClr val="bg1"/>
          </a:solidFill>
        </p:spPr>
        <p:txBody>
          <a:bodyPr wrap="square" rtlCol="0">
            <a:spAutoFit/>
          </a:bodyPr>
          <a:lstStyle/>
          <a:p>
            <a:pPr algn="ctr">
              <a:spcAft>
                <a:spcPts val="300"/>
              </a:spcAft>
            </a:pPr>
            <a:r>
              <a:rPr lang="en-US" altLang="ja-JP" dirty="0">
                <a:solidFill>
                  <a:srgbClr val="0070C0"/>
                </a:solidFill>
                <a:latin typeface="Arial" panose="020B0604020202020204" pitchFamily="34" charset="0"/>
                <a:ea typeface="ＭＳ Ｐゴシック" panose="020B0600070205080204" pitchFamily="50" charset="-128"/>
                <a:cs typeface="Arial" panose="020B0604020202020204" pitchFamily="34" charset="0"/>
              </a:rPr>
              <a:t>Buildings and infrastructure</a:t>
            </a:r>
            <a:endParaRPr kumimoji="1" lang="ja-JP" altLang="en-US" dirty="0">
              <a:solidFill>
                <a:srgbClr val="0070C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9" name="テキスト ボックス 38">
            <a:extLst>
              <a:ext uri="{FF2B5EF4-FFF2-40B4-BE49-F238E27FC236}">
                <a16:creationId xmlns:a16="http://schemas.microsoft.com/office/drawing/2014/main" id="{E9BB40C3-8B42-2F2D-1828-32C2931A645A}"/>
              </a:ext>
            </a:extLst>
          </p:cNvPr>
          <p:cNvSpPr txBox="1"/>
          <p:nvPr/>
        </p:nvSpPr>
        <p:spPr>
          <a:xfrm>
            <a:off x="2639273" y="6400012"/>
            <a:ext cx="1807514" cy="369332"/>
          </a:xfrm>
          <a:prstGeom prst="rect">
            <a:avLst/>
          </a:prstGeom>
          <a:solidFill>
            <a:schemeClr val="bg1"/>
          </a:solidFill>
        </p:spPr>
        <p:txBody>
          <a:bodyPr wrap="square" rtlCol="0">
            <a:spAutoFit/>
          </a:bodyPr>
          <a:lstStyle/>
          <a:p>
            <a:pPr algn="ctr">
              <a:spcAft>
                <a:spcPts val="300"/>
              </a:spcAft>
            </a:pPr>
            <a:r>
              <a:rPr kumimoji="1" lang="en-US" altLang="ja-JP" dirty="0">
                <a:solidFill>
                  <a:srgbClr val="33BCAD"/>
                </a:solidFill>
                <a:latin typeface="Arial" panose="020B0604020202020204" pitchFamily="34" charset="0"/>
                <a:ea typeface="ＭＳ Ｐゴシック" panose="020B0600070205080204" pitchFamily="50" charset="-128"/>
                <a:cs typeface="Arial" panose="020B0604020202020204" pitchFamily="34" charset="0"/>
              </a:rPr>
              <a:t>Metal products</a:t>
            </a:r>
            <a:endParaRPr kumimoji="1" lang="ja-JP" altLang="en-US" dirty="0">
              <a:solidFill>
                <a:srgbClr val="33BCAD"/>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 name="テキスト ボックス 39">
            <a:extLst>
              <a:ext uri="{FF2B5EF4-FFF2-40B4-BE49-F238E27FC236}">
                <a16:creationId xmlns:a16="http://schemas.microsoft.com/office/drawing/2014/main" id="{88BF0111-8571-EA8A-13F9-CC0DC989BB9E}"/>
              </a:ext>
            </a:extLst>
          </p:cNvPr>
          <p:cNvSpPr txBox="1"/>
          <p:nvPr/>
        </p:nvSpPr>
        <p:spPr>
          <a:xfrm>
            <a:off x="193467" y="6316812"/>
            <a:ext cx="1387741" cy="369332"/>
          </a:xfrm>
          <a:prstGeom prst="rect">
            <a:avLst/>
          </a:prstGeom>
          <a:solidFill>
            <a:schemeClr val="bg1"/>
          </a:solidFill>
        </p:spPr>
        <p:txBody>
          <a:bodyPr wrap="square" rtlCol="0">
            <a:spAutoFit/>
          </a:bodyPr>
          <a:lstStyle/>
          <a:p>
            <a:pPr algn="ctr">
              <a:spcAft>
                <a:spcPts val="300"/>
              </a:spcAft>
            </a:pPr>
            <a:r>
              <a:rPr lang="en-US" altLang="ja-JP" dirty="0">
                <a:solidFill>
                  <a:srgbClr val="C04F15"/>
                </a:solidFill>
                <a:latin typeface="Arial" panose="020B0604020202020204" pitchFamily="34" charset="0"/>
                <a:ea typeface="ＭＳ Ｐゴシック" panose="020B0600070205080204" pitchFamily="50" charset="-128"/>
                <a:cs typeface="Arial" panose="020B0604020202020204" pitchFamily="34" charset="0"/>
              </a:rPr>
              <a:t>Automotive</a:t>
            </a:r>
            <a:endParaRPr kumimoji="1" lang="ja-JP" altLang="en-US" dirty="0">
              <a:solidFill>
                <a:srgbClr val="C04F15"/>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 name="テキスト ボックス 40">
            <a:extLst>
              <a:ext uri="{FF2B5EF4-FFF2-40B4-BE49-F238E27FC236}">
                <a16:creationId xmlns:a16="http://schemas.microsoft.com/office/drawing/2014/main" id="{A141C7DE-2C6E-1E0F-97A3-CC44684C08B6}"/>
              </a:ext>
            </a:extLst>
          </p:cNvPr>
          <p:cNvSpPr txBox="1"/>
          <p:nvPr/>
        </p:nvSpPr>
        <p:spPr>
          <a:xfrm>
            <a:off x="11715403" y="48983"/>
            <a:ext cx="385042" cy="523220"/>
          </a:xfrm>
          <a:prstGeom prst="rect">
            <a:avLst/>
          </a:prstGeom>
          <a:noFill/>
        </p:spPr>
        <p:txBody>
          <a:bodyPr wrap="none" rtlCol="0">
            <a:spAutoFit/>
          </a:bodyPr>
          <a:lstStyle/>
          <a:p>
            <a:r>
              <a:rPr kumimoji="1" lang="en-US" altLang="ja-JP" sz="2800" dirty="0">
                <a:solidFill>
                  <a:schemeClr val="bg1"/>
                </a:solidFill>
                <a:latin typeface="Arial" panose="020B0604020202020204" pitchFamily="34" charset="0"/>
                <a:cs typeface="Arial" panose="020B0604020202020204" pitchFamily="34" charset="0"/>
              </a:rPr>
              <a:t>1</a:t>
            </a:r>
            <a:endParaRPr kumimoji="1" lang="ja-JP" altLang="en-US"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10617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A469D-E76F-42EB-E564-938F5124B10A}"/>
            </a:ext>
          </a:extLst>
        </p:cNvPr>
        <p:cNvGrpSpPr/>
        <p:nvPr/>
      </p:nvGrpSpPr>
      <p:grpSpPr>
        <a:xfrm>
          <a:off x="0" y="0"/>
          <a:ext cx="0" cy="0"/>
          <a:chOff x="0" y="0"/>
          <a:chExt cx="0" cy="0"/>
        </a:xfrm>
      </p:grpSpPr>
      <p:pic>
        <p:nvPicPr>
          <p:cNvPr id="32" name="図 31">
            <a:extLst>
              <a:ext uri="{FF2B5EF4-FFF2-40B4-BE49-F238E27FC236}">
                <a16:creationId xmlns:a16="http://schemas.microsoft.com/office/drawing/2014/main" id="{B188F9C2-D5A7-3263-0A8F-D8F8353B9CAE}"/>
              </a:ext>
            </a:extLst>
          </p:cNvPr>
          <p:cNvPicPr>
            <a:picLocks noChangeAspect="1"/>
          </p:cNvPicPr>
          <p:nvPr/>
        </p:nvPicPr>
        <p:blipFill>
          <a:blip r:embed="rId3"/>
          <a:stretch>
            <a:fillRect/>
          </a:stretch>
        </p:blipFill>
        <p:spPr>
          <a:xfrm>
            <a:off x="148682" y="1108203"/>
            <a:ext cx="8610294" cy="5752800"/>
          </a:xfrm>
          <a:prstGeom prst="rect">
            <a:avLst/>
          </a:prstGeom>
        </p:spPr>
      </p:pic>
      <p:sp>
        <p:nvSpPr>
          <p:cNvPr id="2" name="テキスト ボックス 1">
            <a:extLst>
              <a:ext uri="{FF2B5EF4-FFF2-40B4-BE49-F238E27FC236}">
                <a16:creationId xmlns:a16="http://schemas.microsoft.com/office/drawing/2014/main" id="{AF430B38-FEE1-5BCC-CF87-349301D6635C}"/>
              </a:ext>
            </a:extLst>
          </p:cNvPr>
          <p:cNvSpPr txBox="1"/>
          <p:nvPr/>
        </p:nvSpPr>
        <p:spPr>
          <a:xfrm>
            <a:off x="11606583" y="48983"/>
            <a:ext cx="585417" cy="523220"/>
          </a:xfrm>
          <a:prstGeom prst="rect">
            <a:avLst/>
          </a:prstGeom>
          <a:noFill/>
        </p:spPr>
        <p:txBody>
          <a:bodyPr wrap="none" rtlCol="0">
            <a:spAutoFit/>
          </a:bodyPr>
          <a:lstStyle/>
          <a:p>
            <a:r>
              <a:rPr lang="en-US" altLang="ja-JP" sz="2800" dirty="0">
                <a:solidFill>
                  <a:schemeClr val="bg1"/>
                </a:solidFill>
                <a:latin typeface="Arial" panose="020B0604020202020204" pitchFamily="34" charset="0"/>
                <a:cs typeface="Arial" panose="020B0604020202020204" pitchFamily="34" charset="0"/>
              </a:rPr>
              <a:t>19</a:t>
            </a:r>
            <a:endParaRPr kumimoji="1" lang="ja-JP" altLang="en-US" sz="2800" dirty="0">
              <a:solidFill>
                <a:schemeClr val="bg1"/>
              </a:solidFill>
              <a:latin typeface="Arial" panose="020B0604020202020204" pitchFamily="34" charset="0"/>
              <a:cs typeface="Arial" panose="020B0604020202020204" pitchFamily="34" charset="0"/>
            </a:endParaRPr>
          </a:p>
        </p:txBody>
      </p:sp>
      <p:sp>
        <p:nvSpPr>
          <p:cNvPr id="3" name="テキスト ボックス 2">
            <a:extLst>
              <a:ext uri="{FF2B5EF4-FFF2-40B4-BE49-F238E27FC236}">
                <a16:creationId xmlns:a16="http://schemas.microsoft.com/office/drawing/2014/main" id="{AD8FB46A-8D74-FDE6-156B-4D9CB9BA6042}"/>
              </a:ext>
            </a:extLst>
          </p:cNvPr>
          <p:cNvSpPr txBox="1"/>
          <p:nvPr/>
        </p:nvSpPr>
        <p:spPr>
          <a:xfrm>
            <a:off x="-1" y="-13717"/>
            <a:ext cx="11606584" cy="584775"/>
          </a:xfrm>
          <a:prstGeom prst="rect">
            <a:avLst/>
          </a:prstGeom>
          <a:noFill/>
        </p:spPr>
        <p:txBody>
          <a:bodyPr wrap="square" rtlCol="0">
            <a:spAutoFit/>
          </a:bodyPr>
          <a:lstStyle/>
          <a:p>
            <a:pPr algn="just"/>
            <a:r>
              <a:rPr lang="en-US" altLang="ja-JP" sz="3200" dirty="0">
                <a:solidFill>
                  <a:schemeClr val="bg1"/>
                </a:solidFill>
                <a:latin typeface="Arial" panose="020B0604020202020204" pitchFamily="34" charset="0"/>
                <a:ea typeface="ＭＳ ゴシック" panose="020B0609070205080204" pitchFamily="49" charset="-128"/>
                <a:cs typeface="Arial" panose="020B0604020202020204" pitchFamily="34" charset="0"/>
              </a:rPr>
              <a:t>4. Results</a:t>
            </a:r>
            <a:endParaRPr kumimoji="1" lang="ja-JP" altLang="en-US" sz="3200" dirty="0">
              <a:solidFill>
                <a:schemeClr val="bg1"/>
              </a:solidFill>
              <a:latin typeface="Arial" panose="020B0604020202020204" pitchFamily="34" charset="0"/>
              <a:ea typeface="ＭＳ ゴシック" panose="020B0609070205080204" pitchFamily="49" charset="-128"/>
              <a:cs typeface="Arial" panose="020B0604020202020204" pitchFamily="34" charset="0"/>
            </a:endParaRPr>
          </a:p>
        </p:txBody>
      </p:sp>
      <p:cxnSp>
        <p:nvCxnSpPr>
          <p:cNvPr id="7" name="直線コネクタ 6">
            <a:extLst>
              <a:ext uri="{FF2B5EF4-FFF2-40B4-BE49-F238E27FC236}">
                <a16:creationId xmlns:a16="http://schemas.microsoft.com/office/drawing/2014/main" id="{ED8E630B-581B-1057-3FD3-3A7217F6CC8C}"/>
              </a:ext>
            </a:extLst>
          </p:cNvPr>
          <p:cNvCxnSpPr>
            <a:cxnSpLocks/>
          </p:cNvCxnSpPr>
          <p:nvPr/>
        </p:nvCxnSpPr>
        <p:spPr>
          <a:xfrm>
            <a:off x="0" y="849273"/>
            <a:ext cx="12232758" cy="0"/>
          </a:xfrm>
          <a:prstGeom prst="line">
            <a:avLst/>
          </a:prstGeom>
          <a:ln>
            <a:solidFill>
              <a:srgbClr val="4B4B4B"/>
            </a:solidFill>
          </a:ln>
        </p:spPr>
        <p:style>
          <a:lnRef idx="1">
            <a:schemeClr val="accent1"/>
          </a:lnRef>
          <a:fillRef idx="0">
            <a:schemeClr val="accent1"/>
          </a:fillRef>
          <a:effectRef idx="0">
            <a:schemeClr val="accent1"/>
          </a:effectRef>
          <a:fontRef idx="minor">
            <a:schemeClr val="tx1"/>
          </a:fontRef>
        </p:style>
      </p:cxnSp>
      <p:pic>
        <p:nvPicPr>
          <p:cNvPr id="11" name="図 10">
            <a:extLst>
              <a:ext uri="{FF2B5EF4-FFF2-40B4-BE49-F238E27FC236}">
                <a16:creationId xmlns:a16="http://schemas.microsoft.com/office/drawing/2014/main" id="{CA2908F0-22A6-26C3-9A04-5EFA8C1C4434}"/>
              </a:ext>
            </a:extLst>
          </p:cNvPr>
          <p:cNvPicPr>
            <a:picLocks noChangeAspect="1"/>
          </p:cNvPicPr>
          <p:nvPr/>
        </p:nvPicPr>
        <p:blipFill>
          <a:blip r:embed="rId4">
            <a:alphaModFix amt="85000"/>
          </a:blip>
          <a:stretch>
            <a:fillRect/>
          </a:stretch>
        </p:blipFill>
        <p:spPr>
          <a:xfrm>
            <a:off x="3993330" y="2631365"/>
            <a:ext cx="4642670" cy="3677995"/>
          </a:xfrm>
          <a:prstGeom prst="rect">
            <a:avLst/>
          </a:prstGeom>
        </p:spPr>
      </p:pic>
      <p:sp>
        <p:nvSpPr>
          <p:cNvPr id="12" name="テキスト ボックス 11">
            <a:extLst>
              <a:ext uri="{FF2B5EF4-FFF2-40B4-BE49-F238E27FC236}">
                <a16:creationId xmlns:a16="http://schemas.microsoft.com/office/drawing/2014/main" id="{D454D9F4-DFEF-9B95-3A47-DB5472516F46}"/>
              </a:ext>
            </a:extLst>
          </p:cNvPr>
          <p:cNvSpPr txBox="1"/>
          <p:nvPr/>
        </p:nvSpPr>
        <p:spPr>
          <a:xfrm>
            <a:off x="4216686" y="1236210"/>
            <a:ext cx="7826632" cy="1815882"/>
          </a:xfrm>
          <a:prstGeom prst="rect">
            <a:avLst/>
          </a:prstGeom>
          <a:solidFill>
            <a:schemeClr val="bg1"/>
          </a:solidFill>
          <a:ln w="38100">
            <a:solidFill>
              <a:schemeClr val="tx1"/>
            </a:solidFill>
          </a:ln>
        </p:spPr>
        <p:txBody>
          <a:bodyPr wrap="square">
            <a:spAutoFit/>
          </a:bodyPr>
          <a:lstStyle/>
          <a:p>
            <a:pPr marL="457200" indent="-457200" algn="just">
              <a:spcAft>
                <a:spcPts val="1200"/>
              </a:spcAft>
              <a:buFont typeface="Wingdings" panose="05000000000000000000" pitchFamily="2" charset="2"/>
              <a:buChar char="ü"/>
            </a:pPr>
            <a:r>
              <a:rPr lang="en-US" altLang="ja-JP" sz="2800" dirty="0">
                <a:latin typeface="Arial" panose="020B0604020202020204" pitchFamily="34" charset="0"/>
                <a:ea typeface="ＭＳ Ｐゴシック" panose="020B0600070205080204" pitchFamily="50" charset="-128"/>
                <a:cs typeface="Arial" panose="020B0604020202020204" pitchFamily="34" charset="0"/>
              </a:rPr>
              <a:t>The embodied emission intensities of the pig iron sectors in China and India are about 15 and 21 times higher, respectively, than those of the corresponding basic iron sectors.</a:t>
            </a:r>
          </a:p>
        </p:txBody>
      </p:sp>
      <p:cxnSp>
        <p:nvCxnSpPr>
          <p:cNvPr id="33" name="直線矢印コネクタ 32">
            <a:extLst>
              <a:ext uri="{FF2B5EF4-FFF2-40B4-BE49-F238E27FC236}">
                <a16:creationId xmlns:a16="http://schemas.microsoft.com/office/drawing/2014/main" id="{455039CD-38EB-2AEF-F1C1-59F24F913028}"/>
              </a:ext>
            </a:extLst>
          </p:cNvPr>
          <p:cNvCxnSpPr>
            <a:cxnSpLocks/>
          </p:cNvCxnSpPr>
          <p:nvPr/>
        </p:nvCxnSpPr>
        <p:spPr>
          <a:xfrm>
            <a:off x="2142740" y="4672041"/>
            <a:ext cx="0" cy="1379617"/>
          </a:xfrm>
          <a:prstGeom prst="straightConnector1">
            <a:avLst/>
          </a:prstGeom>
          <a:ln w="38100">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4" name="直線矢印コネクタ 33">
            <a:extLst>
              <a:ext uri="{FF2B5EF4-FFF2-40B4-BE49-F238E27FC236}">
                <a16:creationId xmlns:a16="http://schemas.microsoft.com/office/drawing/2014/main" id="{7842E3CA-2630-526D-DE59-46C157CE1475}"/>
              </a:ext>
            </a:extLst>
          </p:cNvPr>
          <p:cNvCxnSpPr>
            <a:cxnSpLocks/>
          </p:cNvCxnSpPr>
          <p:nvPr/>
        </p:nvCxnSpPr>
        <p:spPr>
          <a:xfrm>
            <a:off x="3225288" y="2565400"/>
            <a:ext cx="0" cy="3399584"/>
          </a:xfrm>
          <a:prstGeom prst="straightConnector1">
            <a:avLst/>
          </a:prstGeom>
          <a:ln w="38100">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40" name="テキスト ボックス 39">
            <a:extLst>
              <a:ext uri="{FF2B5EF4-FFF2-40B4-BE49-F238E27FC236}">
                <a16:creationId xmlns:a16="http://schemas.microsoft.com/office/drawing/2014/main" id="{28352186-5496-F804-7659-480933053D62}"/>
              </a:ext>
            </a:extLst>
          </p:cNvPr>
          <p:cNvSpPr txBox="1"/>
          <p:nvPr/>
        </p:nvSpPr>
        <p:spPr>
          <a:xfrm>
            <a:off x="1541592" y="618441"/>
            <a:ext cx="9108816" cy="461665"/>
          </a:xfrm>
          <a:prstGeom prst="rect">
            <a:avLst/>
          </a:prstGeom>
          <a:solidFill>
            <a:schemeClr val="bg1"/>
          </a:solidFill>
        </p:spPr>
        <p:txBody>
          <a:bodyPr wrap="square">
            <a:spAutoFit/>
          </a:bodyPr>
          <a:lstStyle/>
          <a:p>
            <a:pPr algn="just"/>
            <a:r>
              <a:rPr lang="en-US" altLang="ja-JP" sz="2400" dirty="0">
                <a:latin typeface="Arial" panose="020B0604020202020204" pitchFamily="34" charset="0"/>
                <a:cs typeface="Arial" panose="020B0604020202020204" pitchFamily="34" charset="0"/>
              </a:rPr>
              <a:t>A scatter plot of the embodied CO</a:t>
            </a:r>
            <a:r>
              <a:rPr lang="en-US" altLang="ja-JP" sz="2400" baseline="-25000" dirty="0">
                <a:latin typeface="Arial" panose="020B0604020202020204" pitchFamily="34" charset="0"/>
                <a:cs typeface="Arial" panose="020B0604020202020204" pitchFamily="34" charset="0"/>
              </a:rPr>
              <a:t>2</a:t>
            </a:r>
            <a:r>
              <a:rPr lang="en-US" altLang="ja-JP" sz="2400" dirty="0">
                <a:latin typeface="Arial" panose="020B0604020202020204" pitchFamily="34" charset="0"/>
                <a:cs typeface="Arial" panose="020B0604020202020204" pitchFamily="34" charset="0"/>
              </a:rPr>
              <a:t> emission intensities by country</a:t>
            </a:r>
            <a:endParaRPr lang="ja-JP"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02473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55B79E-A732-0CEE-0380-666FBA9D531E}"/>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64A5892-CFFA-8455-E64A-563D85A0FA47}"/>
              </a:ext>
            </a:extLst>
          </p:cNvPr>
          <p:cNvSpPr txBox="1"/>
          <p:nvPr/>
        </p:nvSpPr>
        <p:spPr>
          <a:xfrm>
            <a:off x="11606583" y="48983"/>
            <a:ext cx="585417" cy="523220"/>
          </a:xfrm>
          <a:prstGeom prst="rect">
            <a:avLst/>
          </a:prstGeom>
          <a:noFill/>
        </p:spPr>
        <p:txBody>
          <a:bodyPr wrap="none" rtlCol="0">
            <a:spAutoFit/>
          </a:bodyPr>
          <a:lstStyle/>
          <a:p>
            <a:r>
              <a:rPr kumimoji="1" lang="en-US" altLang="ja-JP" sz="2800" dirty="0">
                <a:solidFill>
                  <a:schemeClr val="bg1"/>
                </a:solidFill>
                <a:latin typeface="Arial" panose="020B0604020202020204" pitchFamily="34" charset="0"/>
                <a:cs typeface="Arial" panose="020B0604020202020204" pitchFamily="34" charset="0"/>
              </a:rPr>
              <a:t>20</a:t>
            </a:r>
            <a:endParaRPr kumimoji="1" lang="ja-JP" altLang="en-US" sz="2800" dirty="0">
              <a:solidFill>
                <a:schemeClr val="bg1"/>
              </a:solidFill>
              <a:latin typeface="Arial" panose="020B0604020202020204" pitchFamily="34" charset="0"/>
              <a:cs typeface="Arial" panose="020B0604020202020204" pitchFamily="34" charset="0"/>
            </a:endParaRPr>
          </a:p>
        </p:txBody>
      </p:sp>
      <p:sp>
        <p:nvSpPr>
          <p:cNvPr id="3" name="テキスト ボックス 2">
            <a:extLst>
              <a:ext uri="{FF2B5EF4-FFF2-40B4-BE49-F238E27FC236}">
                <a16:creationId xmlns:a16="http://schemas.microsoft.com/office/drawing/2014/main" id="{E056F52A-237D-A849-DF9C-504CC06EA9C6}"/>
              </a:ext>
            </a:extLst>
          </p:cNvPr>
          <p:cNvSpPr txBox="1"/>
          <p:nvPr/>
        </p:nvSpPr>
        <p:spPr>
          <a:xfrm>
            <a:off x="-1" y="-13717"/>
            <a:ext cx="11606584" cy="584775"/>
          </a:xfrm>
          <a:prstGeom prst="rect">
            <a:avLst/>
          </a:prstGeom>
          <a:noFill/>
        </p:spPr>
        <p:txBody>
          <a:bodyPr wrap="square" rtlCol="0">
            <a:spAutoFit/>
          </a:bodyPr>
          <a:lstStyle/>
          <a:p>
            <a:pPr algn="just"/>
            <a:r>
              <a:rPr lang="en-US" altLang="ja-JP" sz="3200" dirty="0">
                <a:solidFill>
                  <a:schemeClr val="bg1"/>
                </a:solidFill>
                <a:latin typeface="Arial" panose="020B0604020202020204" pitchFamily="34" charset="0"/>
                <a:ea typeface="ＭＳ ゴシック" panose="020B0609070205080204" pitchFamily="49" charset="-128"/>
                <a:cs typeface="Arial" panose="020B0604020202020204" pitchFamily="34" charset="0"/>
              </a:rPr>
              <a:t>4. Results</a:t>
            </a:r>
            <a:endParaRPr kumimoji="1" lang="ja-JP" altLang="en-US" sz="3200" dirty="0">
              <a:solidFill>
                <a:schemeClr val="bg1"/>
              </a:solidFill>
              <a:latin typeface="Arial" panose="020B0604020202020204" pitchFamily="34" charset="0"/>
              <a:ea typeface="ＭＳ ゴシック" panose="020B0609070205080204" pitchFamily="49" charset="-128"/>
              <a:cs typeface="Arial" panose="020B0604020202020204" pitchFamily="34" charset="0"/>
            </a:endParaRPr>
          </a:p>
        </p:txBody>
      </p:sp>
      <p:cxnSp>
        <p:nvCxnSpPr>
          <p:cNvPr id="7" name="直線コネクタ 6">
            <a:extLst>
              <a:ext uri="{FF2B5EF4-FFF2-40B4-BE49-F238E27FC236}">
                <a16:creationId xmlns:a16="http://schemas.microsoft.com/office/drawing/2014/main" id="{56C0F279-D2D6-437A-2A9C-81596800EA20}"/>
              </a:ext>
            </a:extLst>
          </p:cNvPr>
          <p:cNvCxnSpPr>
            <a:cxnSpLocks/>
          </p:cNvCxnSpPr>
          <p:nvPr/>
        </p:nvCxnSpPr>
        <p:spPr>
          <a:xfrm>
            <a:off x="0" y="849273"/>
            <a:ext cx="12232758" cy="0"/>
          </a:xfrm>
          <a:prstGeom prst="line">
            <a:avLst/>
          </a:prstGeom>
          <a:ln>
            <a:solidFill>
              <a:srgbClr val="4B4B4B"/>
            </a:solidFill>
          </a:ln>
        </p:spPr>
        <p:style>
          <a:lnRef idx="1">
            <a:schemeClr val="accent1"/>
          </a:lnRef>
          <a:fillRef idx="0">
            <a:schemeClr val="accent1"/>
          </a:fillRef>
          <a:effectRef idx="0">
            <a:schemeClr val="accent1"/>
          </a:effectRef>
          <a:fontRef idx="minor">
            <a:schemeClr val="tx1"/>
          </a:fontRef>
        </p:style>
      </p:cxnSp>
      <p:pic>
        <p:nvPicPr>
          <p:cNvPr id="11" name="図 10">
            <a:extLst>
              <a:ext uri="{FF2B5EF4-FFF2-40B4-BE49-F238E27FC236}">
                <a16:creationId xmlns:a16="http://schemas.microsoft.com/office/drawing/2014/main" id="{8F650FEC-D758-2D9F-F775-701647872769}"/>
              </a:ext>
            </a:extLst>
          </p:cNvPr>
          <p:cNvPicPr>
            <a:picLocks noChangeAspect="1"/>
          </p:cNvPicPr>
          <p:nvPr/>
        </p:nvPicPr>
        <p:blipFill>
          <a:blip r:embed="rId3">
            <a:alphaModFix amt="85000"/>
          </a:blip>
          <a:stretch>
            <a:fillRect/>
          </a:stretch>
        </p:blipFill>
        <p:spPr>
          <a:xfrm>
            <a:off x="3993330" y="4351957"/>
            <a:ext cx="3874421" cy="2506043"/>
          </a:xfrm>
          <a:prstGeom prst="rect">
            <a:avLst/>
          </a:prstGeom>
        </p:spPr>
      </p:pic>
      <p:pic>
        <p:nvPicPr>
          <p:cNvPr id="29" name="図 28">
            <a:extLst>
              <a:ext uri="{FF2B5EF4-FFF2-40B4-BE49-F238E27FC236}">
                <a16:creationId xmlns:a16="http://schemas.microsoft.com/office/drawing/2014/main" id="{2D90DFC2-F5B2-2D69-9F43-C1F35A5955CD}"/>
              </a:ext>
            </a:extLst>
          </p:cNvPr>
          <p:cNvPicPr>
            <a:picLocks noChangeAspect="1"/>
          </p:cNvPicPr>
          <p:nvPr/>
        </p:nvPicPr>
        <p:blipFill>
          <a:blip r:embed="rId4"/>
          <a:stretch>
            <a:fillRect/>
          </a:stretch>
        </p:blipFill>
        <p:spPr>
          <a:xfrm>
            <a:off x="146295" y="1108476"/>
            <a:ext cx="8615897" cy="5756544"/>
          </a:xfrm>
          <a:prstGeom prst="rect">
            <a:avLst/>
          </a:prstGeom>
        </p:spPr>
      </p:pic>
      <p:sp>
        <p:nvSpPr>
          <p:cNvPr id="31" name="テキスト ボックス 30">
            <a:extLst>
              <a:ext uri="{FF2B5EF4-FFF2-40B4-BE49-F238E27FC236}">
                <a16:creationId xmlns:a16="http://schemas.microsoft.com/office/drawing/2014/main" id="{CB2D5530-4E4E-25FC-17CA-8D79D42B3C01}"/>
              </a:ext>
            </a:extLst>
          </p:cNvPr>
          <p:cNvSpPr txBox="1"/>
          <p:nvPr/>
        </p:nvSpPr>
        <p:spPr>
          <a:xfrm>
            <a:off x="3559802" y="1089525"/>
            <a:ext cx="8615897" cy="3262432"/>
          </a:xfrm>
          <a:prstGeom prst="rect">
            <a:avLst/>
          </a:prstGeom>
          <a:solidFill>
            <a:schemeClr val="bg1"/>
          </a:solidFill>
          <a:ln w="38100">
            <a:solidFill>
              <a:schemeClr val="tx1"/>
            </a:solidFill>
          </a:ln>
        </p:spPr>
        <p:txBody>
          <a:bodyPr wrap="square">
            <a:spAutoFit/>
          </a:bodyPr>
          <a:lstStyle/>
          <a:p>
            <a:pPr marL="457200" indent="-457200" algn="just">
              <a:spcAft>
                <a:spcPts val="1200"/>
              </a:spcAft>
              <a:buFont typeface="Wingdings" panose="05000000000000000000" pitchFamily="2" charset="2"/>
              <a:buChar char="ü"/>
            </a:pPr>
            <a:r>
              <a:rPr lang="en-US" altLang="ja-JP" sz="2800" dirty="0">
                <a:latin typeface="Arial" panose="020B0604020202020204" pitchFamily="34" charset="0"/>
                <a:ea typeface="ＭＳ Ｐゴシック" panose="020B0600070205080204" pitchFamily="50" charset="-128"/>
                <a:cs typeface="Arial" panose="020B0604020202020204" pitchFamily="34" charset="0"/>
              </a:rPr>
              <a:t>EAF sector shows lower embodied CO</a:t>
            </a:r>
            <a:r>
              <a:rPr lang="en-US" altLang="ja-JP" sz="2800" baseline="-25000" dirty="0">
                <a:latin typeface="Arial" panose="020B0604020202020204" pitchFamily="34" charset="0"/>
                <a:ea typeface="ＭＳ Ｐゴシック" panose="020B0600070205080204" pitchFamily="50" charset="-128"/>
                <a:cs typeface="Arial" panose="020B0604020202020204" pitchFamily="34" charset="0"/>
              </a:rPr>
              <a:t>2</a:t>
            </a:r>
            <a:r>
              <a:rPr lang="en-US" altLang="ja-JP" sz="2800" dirty="0">
                <a:latin typeface="Arial" panose="020B0604020202020204" pitchFamily="34" charset="0"/>
                <a:ea typeface="ＭＳ Ｐゴシック" panose="020B0600070205080204" pitchFamily="50" charset="-128"/>
                <a:cs typeface="Arial" panose="020B0604020202020204" pitchFamily="34" charset="0"/>
              </a:rPr>
              <a:t> emission intensity than the pig iron sector, although large differences still remain across countries.</a:t>
            </a:r>
          </a:p>
          <a:p>
            <a:pPr marL="457200" indent="-457200" algn="just">
              <a:spcAft>
                <a:spcPts val="1200"/>
              </a:spcAft>
              <a:buFont typeface="Wingdings" panose="05000000000000000000" pitchFamily="2" charset="2"/>
              <a:buChar char="ü"/>
            </a:pPr>
            <a:r>
              <a:rPr lang="en-US" altLang="ja-JP" sz="2800" dirty="0">
                <a:latin typeface="Arial" panose="020B0604020202020204" pitchFamily="34" charset="0"/>
                <a:ea typeface="ＭＳ Ｐゴシック" panose="020B0600070205080204" pitchFamily="50" charset="-128"/>
                <a:cs typeface="Arial" panose="020B0604020202020204" pitchFamily="34" charset="0"/>
              </a:rPr>
              <a:t>The emission intensities of the EAF sectors in Japan, South Korea, and the United States are much lower than those in India and China, ranging from about one-half to as little as one-fiftieth.</a:t>
            </a:r>
          </a:p>
        </p:txBody>
      </p:sp>
      <p:sp>
        <p:nvSpPr>
          <p:cNvPr id="32" name="テキスト ボックス 31">
            <a:extLst>
              <a:ext uri="{FF2B5EF4-FFF2-40B4-BE49-F238E27FC236}">
                <a16:creationId xmlns:a16="http://schemas.microsoft.com/office/drawing/2014/main" id="{074455D3-1210-9137-8192-A186213C3DA7}"/>
              </a:ext>
            </a:extLst>
          </p:cNvPr>
          <p:cNvSpPr txBox="1"/>
          <p:nvPr/>
        </p:nvSpPr>
        <p:spPr>
          <a:xfrm>
            <a:off x="1541592" y="618441"/>
            <a:ext cx="9108816" cy="461665"/>
          </a:xfrm>
          <a:prstGeom prst="rect">
            <a:avLst/>
          </a:prstGeom>
          <a:solidFill>
            <a:schemeClr val="bg1"/>
          </a:solidFill>
        </p:spPr>
        <p:txBody>
          <a:bodyPr wrap="square">
            <a:spAutoFit/>
          </a:bodyPr>
          <a:lstStyle/>
          <a:p>
            <a:pPr algn="just"/>
            <a:r>
              <a:rPr lang="en-US" altLang="ja-JP" sz="2400" dirty="0">
                <a:latin typeface="Arial" panose="020B0604020202020204" pitchFamily="34" charset="0"/>
                <a:cs typeface="Arial" panose="020B0604020202020204" pitchFamily="34" charset="0"/>
              </a:rPr>
              <a:t>A scatter plot of the embodied CO</a:t>
            </a:r>
            <a:r>
              <a:rPr lang="en-US" altLang="ja-JP" sz="2400" baseline="-25000" dirty="0">
                <a:latin typeface="Arial" panose="020B0604020202020204" pitchFamily="34" charset="0"/>
                <a:cs typeface="Arial" panose="020B0604020202020204" pitchFamily="34" charset="0"/>
              </a:rPr>
              <a:t>2</a:t>
            </a:r>
            <a:r>
              <a:rPr lang="en-US" altLang="ja-JP" sz="2400" dirty="0">
                <a:latin typeface="Arial" panose="020B0604020202020204" pitchFamily="34" charset="0"/>
                <a:cs typeface="Arial" panose="020B0604020202020204" pitchFamily="34" charset="0"/>
              </a:rPr>
              <a:t> emission intensities by country</a:t>
            </a:r>
            <a:endParaRPr lang="ja-JP"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14909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87DEA1-2030-0F01-0E1E-8B5ADFB39502}"/>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CDC5940F-6992-E565-61B5-B091D17E72B6}"/>
              </a:ext>
            </a:extLst>
          </p:cNvPr>
          <p:cNvCxnSpPr>
            <a:cxnSpLocks/>
          </p:cNvCxnSpPr>
          <p:nvPr/>
        </p:nvCxnSpPr>
        <p:spPr>
          <a:xfrm>
            <a:off x="0" y="849273"/>
            <a:ext cx="12232758" cy="0"/>
          </a:xfrm>
          <a:prstGeom prst="line">
            <a:avLst/>
          </a:prstGeom>
          <a:ln>
            <a:solidFill>
              <a:srgbClr val="4B4B4B"/>
            </a:solidFill>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BA492236-0CA6-0E9D-0D63-542B7A7C6BC1}"/>
              </a:ext>
            </a:extLst>
          </p:cNvPr>
          <p:cNvSpPr txBox="1"/>
          <p:nvPr/>
        </p:nvSpPr>
        <p:spPr>
          <a:xfrm>
            <a:off x="1541592" y="618441"/>
            <a:ext cx="9108816" cy="461665"/>
          </a:xfrm>
          <a:prstGeom prst="rect">
            <a:avLst/>
          </a:prstGeom>
          <a:solidFill>
            <a:schemeClr val="bg1"/>
          </a:solidFill>
        </p:spPr>
        <p:txBody>
          <a:bodyPr wrap="square">
            <a:spAutoFit/>
          </a:bodyPr>
          <a:lstStyle/>
          <a:p>
            <a:pPr algn="just"/>
            <a:r>
              <a:rPr lang="en-US" altLang="ja-JP" sz="2400" dirty="0">
                <a:latin typeface="Arial" panose="020B0604020202020204" pitchFamily="34" charset="0"/>
                <a:cs typeface="Arial" panose="020B0604020202020204" pitchFamily="34" charset="0"/>
              </a:rPr>
              <a:t>A scatter plot of the embodied CO</a:t>
            </a:r>
            <a:r>
              <a:rPr lang="en-US" altLang="ja-JP" sz="2400" baseline="-25000" dirty="0">
                <a:latin typeface="Arial" panose="020B0604020202020204" pitchFamily="34" charset="0"/>
                <a:cs typeface="Arial" panose="020B0604020202020204" pitchFamily="34" charset="0"/>
              </a:rPr>
              <a:t>2</a:t>
            </a:r>
            <a:r>
              <a:rPr lang="en-US" altLang="ja-JP" sz="2400" dirty="0">
                <a:latin typeface="Arial" panose="020B0604020202020204" pitchFamily="34" charset="0"/>
                <a:cs typeface="Arial" panose="020B0604020202020204" pitchFamily="34" charset="0"/>
              </a:rPr>
              <a:t> emission intensities by country</a:t>
            </a:r>
            <a:endParaRPr lang="ja-JP" altLang="en-US" sz="2400" dirty="0">
              <a:latin typeface="Arial" panose="020B0604020202020204" pitchFamily="34" charset="0"/>
              <a:cs typeface="Arial" panose="020B0604020202020204" pitchFamily="34" charset="0"/>
            </a:endParaRPr>
          </a:p>
        </p:txBody>
      </p:sp>
      <p:sp>
        <p:nvSpPr>
          <p:cNvPr id="2" name="テキスト ボックス 1">
            <a:extLst>
              <a:ext uri="{FF2B5EF4-FFF2-40B4-BE49-F238E27FC236}">
                <a16:creationId xmlns:a16="http://schemas.microsoft.com/office/drawing/2014/main" id="{4E2C5FE5-1F4B-3D3A-BBA4-89389DF5E697}"/>
              </a:ext>
            </a:extLst>
          </p:cNvPr>
          <p:cNvSpPr txBox="1"/>
          <p:nvPr/>
        </p:nvSpPr>
        <p:spPr>
          <a:xfrm>
            <a:off x="11606583" y="48983"/>
            <a:ext cx="585417" cy="523220"/>
          </a:xfrm>
          <a:prstGeom prst="rect">
            <a:avLst/>
          </a:prstGeom>
          <a:noFill/>
        </p:spPr>
        <p:txBody>
          <a:bodyPr wrap="none" rtlCol="0">
            <a:spAutoFit/>
          </a:bodyPr>
          <a:lstStyle/>
          <a:p>
            <a:r>
              <a:rPr lang="en-US" altLang="ja-JP" sz="2800" dirty="0">
                <a:solidFill>
                  <a:schemeClr val="bg1"/>
                </a:solidFill>
                <a:latin typeface="Arial" panose="020B0604020202020204" pitchFamily="34" charset="0"/>
                <a:cs typeface="Arial" panose="020B0604020202020204" pitchFamily="34" charset="0"/>
              </a:rPr>
              <a:t>20</a:t>
            </a:r>
            <a:endParaRPr kumimoji="1" lang="ja-JP" altLang="en-US" sz="2800" dirty="0">
              <a:solidFill>
                <a:schemeClr val="bg1"/>
              </a:solidFill>
              <a:latin typeface="Arial" panose="020B0604020202020204" pitchFamily="34" charset="0"/>
              <a:cs typeface="Arial" panose="020B0604020202020204" pitchFamily="34" charset="0"/>
            </a:endParaRPr>
          </a:p>
        </p:txBody>
      </p:sp>
      <p:sp>
        <p:nvSpPr>
          <p:cNvPr id="3" name="テキスト ボックス 2">
            <a:extLst>
              <a:ext uri="{FF2B5EF4-FFF2-40B4-BE49-F238E27FC236}">
                <a16:creationId xmlns:a16="http://schemas.microsoft.com/office/drawing/2014/main" id="{F231FA71-085F-69DE-E494-223DB794DADF}"/>
              </a:ext>
            </a:extLst>
          </p:cNvPr>
          <p:cNvSpPr txBox="1"/>
          <p:nvPr/>
        </p:nvSpPr>
        <p:spPr>
          <a:xfrm>
            <a:off x="-1" y="-13717"/>
            <a:ext cx="11606584" cy="584775"/>
          </a:xfrm>
          <a:prstGeom prst="rect">
            <a:avLst/>
          </a:prstGeom>
          <a:noFill/>
        </p:spPr>
        <p:txBody>
          <a:bodyPr wrap="square" rtlCol="0">
            <a:spAutoFit/>
          </a:bodyPr>
          <a:lstStyle/>
          <a:p>
            <a:pPr algn="just"/>
            <a:r>
              <a:rPr lang="en-US" altLang="ja-JP" sz="3200" dirty="0">
                <a:solidFill>
                  <a:schemeClr val="bg1"/>
                </a:solidFill>
                <a:latin typeface="Arial" panose="020B0604020202020204" pitchFamily="34" charset="0"/>
                <a:ea typeface="ＭＳ ゴシック" panose="020B0609070205080204" pitchFamily="49" charset="-128"/>
                <a:cs typeface="Arial" panose="020B0604020202020204" pitchFamily="34" charset="0"/>
              </a:rPr>
              <a:t>4. Results</a:t>
            </a:r>
            <a:endParaRPr kumimoji="1" lang="ja-JP" altLang="en-US" sz="3200" dirty="0">
              <a:solidFill>
                <a:schemeClr val="bg1"/>
              </a:solidFill>
              <a:latin typeface="Arial" panose="020B0604020202020204" pitchFamily="34" charset="0"/>
              <a:ea typeface="ＭＳ ゴシック" panose="020B0609070205080204" pitchFamily="49" charset="-128"/>
              <a:cs typeface="Arial" panose="020B0604020202020204" pitchFamily="34" charset="0"/>
            </a:endParaRPr>
          </a:p>
        </p:txBody>
      </p:sp>
      <p:pic>
        <p:nvPicPr>
          <p:cNvPr id="5" name="図 4">
            <a:extLst>
              <a:ext uri="{FF2B5EF4-FFF2-40B4-BE49-F238E27FC236}">
                <a16:creationId xmlns:a16="http://schemas.microsoft.com/office/drawing/2014/main" id="{D9F2608F-9EF2-5858-6B00-52F96FBA69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725" y="1106686"/>
            <a:ext cx="8618357" cy="5751314"/>
          </a:xfrm>
          <a:prstGeom prst="rect">
            <a:avLst/>
          </a:prstGeom>
        </p:spPr>
      </p:pic>
      <p:pic>
        <p:nvPicPr>
          <p:cNvPr id="6" name="図 5">
            <a:extLst>
              <a:ext uri="{FF2B5EF4-FFF2-40B4-BE49-F238E27FC236}">
                <a16:creationId xmlns:a16="http://schemas.microsoft.com/office/drawing/2014/main" id="{B6C9A349-EF82-B26B-000F-35C66BF85040}"/>
              </a:ext>
            </a:extLst>
          </p:cNvPr>
          <p:cNvPicPr>
            <a:picLocks noChangeAspect="1"/>
          </p:cNvPicPr>
          <p:nvPr/>
        </p:nvPicPr>
        <p:blipFill>
          <a:blip r:embed="rId4">
            <a:alphaModFix amt="85000"/>
          </a:blip>
          <a:stretch>
            <a:fillRect/>
          </a:stretch>
        </p:blipFill>
        <p:spPr>
          <a:xfrm>
            <a:off x="-1" y="571058"/>
            <a:ext cx="12313921" cy="6286942"/>
          </a:xfrm>
          <a:prstGeom prst="rect">
            <a:avLst/>
          </a:prstGeom>
        </p:spPr>
      </p:pic>
      <p:sp>
        <p:nvSpPr>
          <p:cNvPr id="4" name="テキスト ボックス 3">
            <a:extLst>
              <a:ext uri="{FF2B5EF4-FFF2-40B4-BE49-F238E27FC236}">
                <a16:creationId xmlns:a16="http://schemas.microsoft.com/office/drawing/2014/main" id="{51166F8D-AEB0-B28D-0DD9-CBB89D3F9F81}"/>
              </a:ext>
            </a:extLst>
          </p:cNvPr>
          <p:cNvSpPr txBox="1"/>
          <p:nvPr/>
        </p:nvSpPr>
        <p:spPr>
          <a:xfrm>
            <a:off x="1439220" y="3022031"/>
            <a:ext cx="9313559" cy="1384995"/>
          </a:xfrm>
          <a:prstGeom prst="rect">
            <a:avLst/>
          </a:prstGeom>
          <a:solidFill>
            <a:schemeClr val="bg1"/>
          </a:solidFill>
          <a:ln w="38100">
            <a:solidFill>
              <a:schemeClr val="tx1"/>
            </a:solidFill>
          </a:ln>
        </p:spPr>
        <p:txBody>
          <a:bodyPr wrap="square">
            <a:spAutoFit/>
          </a:bodyPr>
          <a:lstStyle/>
          <a:p>
            <a:pPr algn="just">
              <a:spcAft>
                <a:spcPts val="1200"/>
              </a:spcAft>
            </a:pPr>
            <a:r>
              <a:rPr lang="en-US" altLang="ja-JP" sz="2800" b="1" dirty="0">
                <a:solidFill>
                  <a:srgbClr val="C00000"/>
                </a:solidFill>
                <a:latin typeface="Arial" panose="020B0604020202020204" pitchFamily="34" charset="0"/>
                <a:ea typeface="ＭＳ Ｐゴシック" panose="020B0600070205080204" pitchFamily="50" charset="-128"/>
                <a:cs typeface="Arial" panose="020B0604020202020204" pitchFamily="34" charset="0"/>
              </a:rPr>
              <a:t>Aggregating steelmaking process into a single basic iron sector may lead to aggregation bias in embodied emission intensities by country and sector.</a:t>
            </a:r>
            <a:endParaRPr lang="ja-JP" altLang="en-US" sz="2800" b="1" dirty="0">
              <a:solidFill>
                <a:srgbClr val="C00000"/>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4863303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3FCD06-C54A-579B-B53D-4BD1EAA074E7}"/>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851C4E3-3725-D7B5-A95D-88778EC43332}"/>
              </a:ext>
            </a:extLst>
          </p:cNvPr>
          <p:cNvSpPr txBox="1"/>
          <p:nvPr/>
        </p:nvSpPr>
        <p:spPr>
          <a:xfrm>
            <a:off x="11606583" y="48983"/>
            <a:ext cx="585417" cy="523220"/>
          </a:xfrm>
          <a:prstGeom prst="rect">
            <a:avLst/>
          </a:prstGeom>
          <a:noFill/>
        </p:spPr>
        <p:txBody>
          <a:bodyPr wrap="none" rtlCol="0">
            <a:spAutoFit/>
          </a:bodyPr>
          <a:lstStyle/>
          <a:p>
            <a:r>
              <a:rPr kumimoji="1" lang="en-US" altLang="ja-JP" sz="2800" dirty="0">
                <a:solidFill>
                  <a:schemeClr val="bg1"/>
                </a:solidFill>
                <a:latin typeface="Arial" panose="020B0604020202020204" pitchFamily="34" charset="0"/>
                <a:cs typeface="Arial" panose="020B0604020202020204" pitchFamily="34" charset="0"/>
              </a:rPr>
              <a:t>21</a:t>
            </a:r>
            <a:endParaRPr kumimoji="1" lang="ja-JP" altLang="en-US" sz="2800" dirty="0">
              <a:solidFill>
                <a:schemeClr val="bg1"/>
              </a:solidFill>
              <a:latin typeface="Arial" panose="020B0604020202020204" pitchFamily="34" charset="0"/>
              <a:cs typeface="Arial" panose="020B0604020202020204" pitchFamily="34" charset="0"/>
            </a:endParaRPr>
          </a:p>
        </p:txBody>
      </p:sp>
      <p:sp>
        <p:nvSpPr>
          <p:cNvPr id="3" name="テキスト ボックス 2">
            <a:extLst>
              <a:ext uri="{FF2B5EF4-FFF2-40B4-BE49-F238E27FC236}">
                <a16:creationId xmlns:a16="http://schemas.microsoft.com/office/drawing/2014/main" id="{D0BEC2ED-FC9E-02D7-03E2-C6A8E2892976}"/>
              </a:ext>
            </a:extLst>
          </p:cNvPr>
          <p:cNvSpPr txBox="1"/>
          <p:nvPr/>
        </p:nvSpPr>
        <p:spPr>
          <a:xfrm>
            <a:off x="-1" y="-13717"/>
            <a:ext cx="11606584" cy="584775"/>
          </a:xfrm>
          <a:prstGeom prst="rect">
            <a:avLst/>
          </a:prstGeom>
          <a:noFill/>
        </p:spPr>
        <p:txBody>
          <a:bodyPr wrap="square" rtlCol="0">
            <a:spAutoFit/>
          </a:bodyPr>
          <a:lstStyle/>
          <a:p>
            <a:pPr algn="just"/>
            <a:r>
              <a:rPr lang="en-US" altLang="ja-JP" sz="3200" dirty="0">
                <a:solidFill>
                  <a:schemeClr val="bg1"/>
                </a:solidFill>
                <a:latin typeface="Arial" panose="020B0604020202020204" pitchFamily="34" charset="0"/>
                <a:ea typeface="ＭＳ ゴシック" panose="020B0609070205080204" pitchFamily="49" charset="-128"/>
                <a:cs typeface="Arial" panose="020B0604020202020204" pitchFamily="34" charset="0"/>
              </a:rPr>
              <a:t>5. Conclusion</a:t>
            </a:r>
            <a:endParaRPr kumimoji="1" lang="ja-JP" altLang="en-US" sz="3200" dirty="0">
              <a:solidFill>
                <a:schemeClr val="bg1"/>
              </a:solidFill>
              <a:latin typeface="Arial" panose="020B0604020202020204" pitchFamily="34" charset="0"/>
              <a:ea typeface="ＭＳ ゴシック" panose="020B0609070205080204" pitchFamily="49" charset="-128"/>
              <a:cs typeface="Arial" panose="020B0604020202020204" pitchFamily="34" charset="0"/>
            </a:endParaRPr>
          </a:p>
        </p:txBody>
      </p:sp>
      <p:pic>
        <p:nvPicPr>
          <p:cNvPr id="6" name="図 5">
            <a:extLst>
              <a:ext uri="{FF2B5EF4-FFF2-40B4-BE49-F238E27FC236}">
                <a16:creationId xmlns:a16="http://schemas.microsoft.com/office/drawing/2014/main" id="{4F4E54E7-44C3-5121-042F-B63D401DD009}"/>
              </a:ext>
            </a:extLst>
          </p:cNvPr>
          <p:cNvPicPr>
            <a:picLocks noChangeAspect="1"/>
          </p:cNvPicPr>
          <p:nvPr/>
        </p:nvPicPr>
        <p:blipFill>
          <a:blip r:embed="rId3">
            <a:alphaModFix amt="85000"/>
          </a:blip>
          <a:stretch>
            <a:fillRect/>
          </a:stretch>
        </p:blipFill>
        <p:spPr>
          <a:xfrm>
            <a:off x="-1" y="571058"/>
            <a:ext cx="12313921" cy="6286942"/>
          </a:xfrm>
          <a:prstGeom prst="rect">
            <a:avLst/>
          </a:prstGeom>
        </p:spPr>
      </p:pic>
      <p:sp>
        <p:nvSpPr>
          <p:cNvPr id="8" name="テキスト ボックス 7">
            <a:extLst>
              <a:ext uri="{FF2B5EF4-FFF2-40B4-BE49-F238E27FC236}">
                <a16:creationId xmlns:a16="http://schemas.microsoft.com/office/drawing/2014/main" id="{4AE26504-E4D9-758F-18AC-324E1F0A282C}"/>
              </a:ext>
            </a:extLst>
          </p:cNvPr>
          <p:cNvSpPr txBox="1"/>
          <p:nvPr/>
        </p:nvSpPr>
        <p:spPr>
          <a:xfrm>
            <a:off x="-33020" y="951662"/>
            <a:ext cx="12258040" cy="5524589"/>
          </a:xfrm>
          <a:prstGeom prst="rect">
            <a:avLst/>
          </a:prstGeom>
          <a:noFill/>
        </p:spPr>
        <p:txBody>
          <a:bodyPr wrap="square">
            <a:spAutoFit/>
          </a:bodyPr>
          <a:lstStyle/>
          <a:p>
            <a:pPr marL="457200" indent="-457200" algn="just">
              <a:spcAft>
                <a:spcPts val="1800"/>
              </a:spcAft>
              <a:buFont typeface="Arial" panose="020B0604020202020204" pitchFamily="34" charset="0"/>
              <a:buChar char="•"/>
            </a:pPr>
            <a:r>
              <a:rPr lang="en-US" altLang="ja-JP" sz="2800" dirty="0">
                <a:latin typeface="Arial" panose="020B0604020202020204" pitchFamily="34" charset="0"/>
                <a:cs typeface="Arial" panose="020B0604020202020204" pitchFamily="34" charset="0"/>
              </a:rPr>
              <a:t>We disaggregated the basic iron sector in the GLORIA MRIO table into four subsectors. </a:t>
            </a:r>
          </a:p>
          <a:p>
            <a:pPr marL="457200" indent="-457200" algn="just">
              <a:spcAft>
                <a:spcPts val="1800"/>
              </a:spcAft>
              <a:buFont typeface="Arial" panose="020B0604020202020204" pitchFamily="34" charset="0"/>
              <a:buChar char="•"/>
            </a:pPr>
            <a:r>
              <a:rPr lang="en-US" altLang="ja-JP" sz="2800" dirty="0">
                <a:latin typeface="Arial" panose="020B0604020202020204" pitchFamily="34" charset="0"/>
                <a:cs typeface="Arial" panose="020B0604020202020204" pitchFamily="34" charset="0"/>
              </a:rPr>
              <a:t>This allowed us to reveal process-specific intermediate input structures that could not be captured before disaggregation, as well as country-level differences in input structures within the same steelmaking process.</a:t>
            </a:r>
          </a:p>
          <a:p>
            <a:pPr marL="457200" indent="-457200" algn="just">
              <a:spcAft>
                <a:spcPts val="1800"/>
              </a:spcAft>
              <a:buFont typeface="Arial" panose="020B0604020202020204" pitchFamily="34" charset="0"/>
              <a:buChar char="•"/>
            </a:pPr>
            <a:r>
              <a:rPr lang="en-US" altLang="ja-JP" sz="2800" dirty="0">
                <a:latin typeface="Arial" panose="020B0604020202020204" pitchFamily="34" charset="0"/>
                <a:cs typeface="Arial" panose="020B0604020202020204" pitchFamily="34" charset="0"/>
              </a:rPr>
              <a:t>Aggregating different steelmaking processes into a single sector can cause aggregation bias in the estimation of embodied CO</a:t>
            </a:r>
            <a:r>
              <a:rPr lang="en-US" altLang="ja-JP" sz="2800" baseline="-25000" dirty="0">
                <a:latin typeface="Arial" panose="020B0604020202020204" pitchFamily="34" charset="0"/>
                <a:cs typeface="Arial" panose="020B0604020202020204" pitchFamily="34" charset="0"/>
              </a:rPr>
              <a:t>2</a:t>
            </a:r>
            <a:r>
              <a:rPr lang="en-US" altLang="ja-JP" sz="2800" dirty="0">
                <a:latin typeface="Arial" panose="020B0604020202020204" pitchFamily="34" charset="0"/>
                <a:cs typeface="Arial" panose="020B0604020202020204" pitchFamily="34" charset="0"/>
              </a:rPr>
              <a:t> emission intensities.</a:t>
            </a:r>
          </a:p>
          <a:p>
            <a:pPr marL="457200" indent="-457200" algn="just">
              <a:spcAft>
                <a:spcPts val="1800"/>
              </a:spcAft>
              <a:buFont typeface="Arial" panose="020B0604020202020204" pitchFamily="34" charset="0"/>
              <a:buChar char="•"/>
            </a:pPr>
            <a:r>
              <a:rPr lang="en-US" altLang="ja-JP" sz="2800" dirty="0">
                <a:latin typeface="Arial" panose="020B0604020202020204" pitchFamily="34" charset="0"/>
                <a:cs typeface="Arial" panose="020B0604020202020204" pitchFamily="34" charset="0"/>
              </a:rPr>
              <a:t>These findings highlight the importance of using a process-disaggregated MRIO to accurately capture direct and indirect CO</a:t>
            </a:r>
            <a:r>
              <a:rPr lang="en-US" altLang="ja-JP" sz="2800" baseline="-25000" dirty="0">
                <a:latin typeface="Arial" panose="020B0604020202020204" pitchFamily="34" charset="0"/>
                <a:cs typeface="Arial" panose="020B0604020202020204" pitchFamily="34" charset="0"/>
              </a:rPr>
              <a:t>2</a:t>
            </a:r>
            <a:r>
              <a:rPr lang="en-US" altLang="ja-JP" sz="2800" dirty="0">
                <a:latin typeface="Arial" panose="020B0604020202020204" pitchFamily="34" charset="0"/>
                <a:cs typeface="Arial" panose="020B0604020202020204" pitchFamily="34" charset="0"/>
              </a:rPr>
              <a:t> emissions from the steel sector and its supply chain structure.</a:t>
            </a:r>
          </a:p>
        </p:txBody>
      </p:sp>
    </p:spTree>
    <p:extLst>
      <p:ext uri="{BB962C8B-B14F-4D97-AF65-F5344CB8AC3E}">
        <p14:creationId xmlns:p14="http://schemas.microsoft.com/office/powerpoint/2010/main" val="19266768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図 2" descr="ボート, 屋外, 水, 大きい が含まれている画像&#10;&#10;AI によって生成されたコンテンツは間違っている可能性があります。">
            <a:extLst>
              <a:ext uri="{FF2B5EF4-FFF2-40B4-BE49-F238E27FC236}">
                <a16:creationId xmlns:a16="http://schemas.microsoft.com/office/drawing/2014/main" id="{32CFE2AE-AF2D-9B35-EC0E-DF5CBFC3668B}"/>
              </a:ext>
            </a:extLst>
          </p:cNvPr>
          <p:cNvPicPr>
            <a:picLocks noChangeAspect="1"/>
          </p:cNvPicPr>
          <p:nvPr/>
        </p:nvPicPr>
        <p:blipFill>
          <a:blip r:embed="rId3">
            <a:extLst>
              <a:ext uri="{28A0092B-C50C-407E-A947-70E740481C1C}">
                <a14:useLocalDpi xmlns:a14="http://schemas.microsoft.com/office/drawing/2010/main" val="0"/>
              </a:ext>
            </a:extLst>
          </a:blip>
          <a:srcRect t="25000"/>
          <a:stretch>
            <a:fillRect/>
          </a:stretch>
        </p:blipFill>
        <p:spPr>
          <a:xfrm>
            <a:off x="20" y="10"/>
            <a:ext cx="12191980" cy="6857990"/>
          </a:xfrm>
          <a:prstGeom prst="rect">
            <a:avLst/>
          </a:prstGeom>
        </p:spPr>
      </p:pic>
      <p:sp>
        <p:nvSpPr>
          <p:cNvPr id="14" name="Rectangle 7">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110004020202020204"/>
              <a:ea typeface="+mn-ea"/>
              <a:cs typeface="+mn-cs"/>
            </a:endParaRPr>
          </a:p>
        </p:txBody>
      </p:sp>
      <p:sp>
        <p:nvSpPr>
          <p:cNvPr id="2" name="テキスト プレースホルダー 2">
            <a:extLst>
              <a:ext uri="{FF2B5EF4-FFF2-40B4-BE49-F238E27FC236}">
                <a16:creationId xmlns:a16="http://schemas.microsoft.com/office/drawing/2014/main" id="{F9C98FA1-6237-1672-25A9-3D9681003B4D}"/>
              </a:ext>
            </a:extLst>
          </p:cNvPr>
          <p:cNvSpPr txBox="1">
            <a:spLocks/>
          </p:cNvSpPr>
          <p:nvPr/>
        </p:nvSpPr>
        <p:spPr>
          <a:xfrm>
            <a:off x="523875" y="5317240"/>
            <a:ext cx="11210925" cy="744836"/>
          </a:xfrm>
          <a:prstGeom prst="rect">
            <a:avLst/>
          </a:prstGeom>
        </p:spPr>
        <p:txBody>
          <a:bodyPr vert="horz" lIns="91440" tIns="45720" rIns="91440" bIns="45720" rtlCol="0" anchor="ctr">
            <a:normAutofit/>
          </a:bodyPr>
          <a:lstStyle>
            <a:lvl1pPr marL="342900" indent="-342900" algn="l" rtl="0" eaLnBrk="1" fontAlgn="base" hangingPunct="1">
              <a:spcBef>
                <a:spcPct val="20000"/>
              </a:spcBef>
              <a:spcAft>
                <a:spcPct val="0"/>
              </a:spcAft>
              <a:buChar char="•"/>
              <a:defRPr kumimoji="1" sz="2600">
                <a:solidFill>
                  <a:schemeClr val="tx1"/>
                </a:solidFill>
                <a:latin typeface="+mn-lt"/>
                <a:ea typeface="+mn-ea"/>
                <a:cs typeface="ＭＳ Ｐゴシック" pitchFamily="-1" charset="-128"/>
              </a:defRPr>
            </a:lvl1pPr>
            <a:lvl2pPr marL="742950" indent="-285750" algn="l" rtl="0" eaLnBrk="1" fontAlgn="base" hangingPunct="1">
              <a:spcBef>
                <a:spcPct val="20000"/>
              </a:spcBef>
              <a:spcAft>
                <a:spcPct val="0"/>
              </a:spcAft>
              <a:buChar char="–"/>
              <a:defRPr kumimoji="1" sz="2200">
                <a:solidFill>
                  <a:schemeClr val="tx1"/>
                </a:solidFill>
                <a:latin typeface="+mn-lt"/>
                <a:ea typeface="+mn-ea"/>
              </a:defRPr>
            </a:lvl2pPr>
            <a:lvl3pPr marL="1143000" indent="-228600" algn="l" rtl="0" eaLnBrk="1" fontAlgn="base" hangingPunct="1">
              <a:spcBef>
                <a:spcPct val="20000"/>
              </a:spcBef>
              <a:spcAft>
                <a:spcPct val="0"/>
              </a:spcAft>
              <a:buChar char="•"/>
              <a:defRPr kumimoji="1" sz="20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0" marR="0" lvl="0" indent="0" algn="ctr" defTabSz="914400" rtl="0" eaLnBrk="1" fontAlgn="base" latinLnBrk="0" hangingPunct="1">
              <a:lnSpc>
                <a:spcPct val="90000"/>
              </a:lnSpc>
              <a:spcBef>
                <a:spcPct val="0"/>
              </a:spcBef>
              <a:spcAft>
                <a:spcPts val="600"/>
              </a:spcAft>
              <a:buClrTx/>
              <a:buSzTx/>
              <a:buFontTx/>
              <a:buNone/>
              <a:tabLst/>
              <a:defRPr/>
            </a:pPr>
            <a:r>
              <a:rPr kumimoji="1" lang="en-US" altLang="ja-JP" sz="3600" b="1" i="0" u="none" strike="noStrike" kern="1200" cap="none" spc="0" normalizeH="0" baseline="0" noProof="0" dirty="0">
                <a:ln>
                  <a:noFill/>
                </a:ln>
                <a:solidFill>
                  <a:prstClr val="black">
                    <a:lumMod val="85000"/>
                    <a:lumOff val="15000"/>
                  </a:prstClr>
                </a:solidFill>
                <a:effectLst/>
                <a:uLnTx/>
                <a:uFillTx/>
                <a:latin typeface="ＭＳ Ｐゴシック" panose="020B0600070205080204" pitchFamily="50" charset="-128"/>
                <a:ea typeface="ＭＳ Ｐゴシック" panose="020B0600070205080204" pitchFamily="50" charset="-128"/>
                <a:cs typeface="+mj-cs"/>
              </a:rPr>
              <a:t>Thank you for your attention !</a:t>
            </a:r>
            <a:endParaRPr kumimoji="1" lang="en-US" altLang="ja-JP" sz="3600" b="1" i="0" u="none" strike="noStrike" kern="1200" cap="none" spc="0" normalizeH="0" baseline="-25000" noProof="0" dirty="0">
              <a:ln>
                <a:noFill/>
              </a:ln>
              <a:solidFill>
                <a:prstClr val="black">
                  <a:lumMod val="85000"/>
                  <a:lumOff val="15000"/>
                </a:prstClr>
              </a:solidFill>
              <a:effectLst/>
              <a:uLnTx/>
              <a:uFillTx/>
              <a:latin typeface="ＭＳ Ｐゴシック" panose="020B0600070205080204" pitchFamily="50" charset="-128"/>
              <a:ea typeface="ＭＳ Ｐゴシック" panose="020B0600070205080204" pitchFamily="50" charset="-128"/>
              <a:cs typeface="+mj-cs"/>
            </a:endParaRPr>
          </a:p>
        </p:txBody>
      </p:sp>
      <p:cxnSp>
        <p:nvCxnSpPr>
          <p:cNvPr id="10" name="Straight Connector 9">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22607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2AC5838-2D55-9AF5-6F7C-0C0D4D4C5EAA}"/>
            </a:ext>
          </a:extLst>
        </p:cNvPr>
        <p:cNvGrpSpPr/>
        <p:nvPr/>
      </p:nvGrpSpPr>
      <p:grpSpPr>
        <a:xfrm>
          <a:off x="0" y="0"/>
          <a:ext cx="0" cy="0"/>
          <a:chOff x="0" y="0"/>
          <a:chExt cx="0" cy="0"/>
        </a:xfrm>
      </p:grpSpPr>
      <p:graphicFrame>
        <p:nvGraphicFramePr>
          <p:cNvPr id="3" name="表 2">
            <a:extLst>
              <a:ext uri="{FF2B5EF4-FFF2-40B4-BE49-F238E27FC236}">
                <a16:creationId xmlns:a16="http://schemas.microsoft.com/office/drawing/2014/main" id="{5E92ED81-D7DE-659E-5585-E3C506F8327B}"/>
              </a:ext>
            </a:extLst>
          </p:cNvPr>
          <p:cNvGraphicFramePr>
            <a:graphicFrameLocks noGrp="1"/>
          </p:cNvGraphicFramePr>
          <p:nvPr>
            <p:extLst>
              <p:ext uri="{D42A27DB-BD31-4B8C-83A1-F6EECF244321}">
                <p14:modId xmlns:p14="http://schemas.microsoft.com/office/powerpoint/2010/main" val="3357733870"/>
              </p:ext>
            </p:extLst>
          </p:nvPr>
        </p:nvGraphicFramePr>
        <p:xfrm>
          <a:off x="537685" y="757803"/>
          <a:ext cx="5956546" cy="1737360"/>
        </p:xfrm>
        <a:graphic>
          <a:graphicData uri="http://schemas.openxmlformats.org/drawingml/2006/table">
            <a:tbl>
              <a:tblPr firstRow="1" bandRow="1">
                <a:tableStyleId>{5C22544A-7EE6-4342-B048-85BDC9FD1C3A}</a:tableStyleId>
              </a:tblPr>
              <a:tblGrid>
                <a:gridCol w="1095272">
                  <a:extLst>
                    <a:ext uri="{9D8B030D-6E8A-4147-A177-3AD203B41FA5}">
                      <a16:colId xmlns:a16="http://schemas.microsoft.com/office/drawing/2014/main" val="870955360"/>
                    </a:ext>
                  </a:extLst>
                </a:gridCol>
                <a:gridCol w="1450962">
                  <a:extLst>
                    <a:ext uri="{9D8B030D-6E8A-4147-A177-3AD203B41FA5}">
                      <a16:colId xmlns:a16="http://schemas.microsoft.com/office/drawing/2014/main" val="3650879237"/>
                    </a:ext>
                  </a:extLst>
                </a:gridCol>
                <a:gridCol w="1450962">
                  <a:extLst>
                    <a:ext uri="{9D8B030D-6E8A-4147-A177-3AD203B41FA5}">
                      <a16:colId xmlns:a16="http://schemas.microsoft.com/office/drawing/2014/main" val="144314733"/>
                    </a:ext>
                  </a:extLst>
                </a:gridCol>
                <a:gridCol w="602130">
                  <a:extLst>
                    <a:ext uri="{9D8B030D-6E8A-4147-A177-3AD203B41FA5}">
                      <a16:colId xmlns:a16="http://schemas.microsoft.com/office/drawing/2014/main" val="1748421690"/>
                    </a:ext>
                  </a:extLst>
                </a:gridCol>
                <a:gridCol w="1357220">
                  <a:extLst>
                    <a:ext uri="{9D8B030D-6E8A-4147-A177-3AD203B41FA5}">
                      <a16:colId xmlns:a16="http://schemas.microsoft.com/office/drawing/2014/main" val="3372286151"/>
                    </a:ext>
                  </a:extLst>
                </a:gridCol>
              </a:tblGrid>
              <a:tr h="545112">
                <a:tc>
                  <a:txBody>
                    <a:bodyPr/>
                    <a:lstStyle/>
                    <a:p>
                      <a:pPr algn="ctr"/>
                      <a:endParaRPr kumimoji="1" lang="ja-JP" altLang="en-US" sz="1600"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kumimoji="1" lang="en-US" altLang="ja-JP" sz="16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Basic iron</a:t>
                      </a:r>
                      <a:endParaRPr kumimoji="1" lang="ja-JP" altLang="en-US" sz="16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6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Motor vehicles</a:t>
                      </a:r>
                      <a:endParaRPr kumimoji="1" lang="ja-JP" altLang="en-US" sz="16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24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Construction</a:t>
                      </a:r>
                      <a:endParaRPr kumimoji="1" lang="ja-JP" altLang="en-US" sz="16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06254522"/>
                  </a:ext>
                </a:extLst>
              </a:tr>
              <a:tr h="547694">
                <a:tc>
                  <a:txBody>
                    <a:bodyPr/>
                    <a:lstStyle/>
                    <a:p>
                      <a:pPr algn="ctr"/>
                      <a:r>
                        <a:rPr kumimoji="1" lang="en-US" altLang="ja-JP" sz="16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Crude steel</a:t>
                      </a:r>
                      <a:endParaRPr kumimoji="1" lang="ja-JP" altLang="en-US" sz="16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6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70%</a:t>
                      </a:r>
                      <a:endParaRPr kumimoji="1" lang="ja-JP" altLang="en-US" sz="16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6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0%</a:t>
                      </a:r>
                      <a:endParaRPr kumimoji="1" lang="ja-JP" altLang="en-US" sz="16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6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6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0%</a:t>
                      </a:r>
                      <a:endParaRPr kumimoji="1" lang="ja-JP" altLang="en-US" sz="16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82244581"/>
                  </a:ext>
                </a:extLst>
              </a:tr>
              <a:tr h="547694">
                <a:tc>
                  <a:txBody>
                    <a:bodyPr/>
                    <a:lstStyle/>
                    <a:p>
                      <a:pPr algn="ctr"/>
                      <a:r>
                        <a:rPr kumimoji="1" lang="en-US" altLang="ja-JP" sz="16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Steel products</a:t>
                      </a:r>
                      <a:endParaRPr kumimoji="1" lang="ja-JP" altLang="en-US" sz="16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F9FFF"/>
                    </a:solidFill>
                  </a:tcPr>
                </a:tc>
                <a:tc>
                  <a:txBody>
                    <a:bodyPr/>
                    <a:lstStyle/>
                    <a:p>
                      <a:pPr algn="ctr"/>
                      <a:r>
                        <a:rPr kumimoji="1" lang="en-US" altLang="ja-JP" sz="16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30%</a:t>
                      </a:r>
                      <a:endParaRPr kumimoji="1" lang="ja-JP" altLang="en-US" sz="16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9FFF"/>
                    </a:solidFill>
                  </a:tcPr>
                </a:tc>
                <a:tc>
                  <a:txBody>
                    <a:bodyPr/>
                    <a:lstStyle/>
                    <a:p>
                      <a:pPr algn="ctr"/>
                      <a:r>
                        <a:rPr kumimoji="1" lang="en-US" altLang="ja-JP" sz="16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100%</a:t>
                      </a:r>
                      <a:endParaRPr kumimoji="1" lang="ja-JP" altLang="en-US" sz="16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9FFF"/>
                    </a:solidFill>
                  </a:tcPr>
                </a:tc>
                <a:tc>
                  <a:txBody>
                    <a:bodyPr/>
                    <a:lstStyle/>
                    <a:p>
                      <a:pPr algn="ctr"/>
                      <a:endParaRPr kumimoji="1" lang="ja-JP" altLang="en-US" sz="16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9FFF"/>
                    </a:solidFill>
                  </a:tcPr>
                </a:tc>
                <a:tc>
                  <a:txBody>
                    <a:bodyPr/>
                    <a:lstStyle/>
                    <a:p>
                      <a:pPr algn="ctr"/>
                      <a:r>
                        <a:rPr kumimoji="1" lang="en-US" altLang="ja-JP" sz="16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100%</a:t>
                      </a:r>
                      <a:endParaRPr kumimoji="1" lang="ja-JP" altLang="en-US" sz="16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9FFF"/>
                    </a:solidFill>
                  </a:tcPr>
                </a:tc>
                <a:extLst>
                  <a:ext uri="{0D108BD9-81ED-4DB2-BD59-A6C34878D82A}">
                    <a16:rowId xmlns:a16="http://schemas.microsoft.com/office/drawing/2014/main" val="2666533882"/>
                  </a:ext>
                </a:extLst>
              </a:tr>
            </a:tbl>
          </a:graphicData>
        </a:graphic>
      </p:graphicFrame>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F782F67B-37F1-1FF7-F60A-A8AF10316D33}"/>
                  </a:ext>
                </a:extLst>
              </p:cNvPr>
              <p:cNvSpPr txBox="1"/>
              <p:nvPr/>
            </p:nvSpPr>
            <p:spPr>
              <a:xfrm>
                <a:off x="445499" y="748023"/>
                <a:ext cx="1263861" cy="584775"/>
              </a:xfrm>
              <a:prstGeom prst="rect">
                <a:avLst/>
              </a:prstGeom>
              <a:noFill/>
            </p:spPr>
            <p:txBody>
              <a:bodyPr wrap="square" rtlCol="0">
                <a:spAutoFit/>
              </a:bodyPr>
              <a:lstStyle/>
              <a:p>
                <a:pPr algn="ctr"/>
                <a:r>
                  <a:rPr lang="en-US" altLang="ja-JP" sz="1600" dirty="0">
                    <a:latin typeface="Arial" panose="020B0604020202020204" pitchFamily="34" charset="0"/>
                    <a:ea typeface="ＭＳ Ｐゴシック" panose="020B0600070205080204" pitchFamily="50" charset="-128"/>
                    <a:cs typeface="Arial" panose="020B0604020202020204" pitchFamily="34" charset="0"/>
                  </a:rPr>
                  <a:t>STEP1</a:t>
                </a:r>
              </a:p>
              <a:p>
                <a:pPr algn="ctr"/>
                <a14:m>
                  <m:oMath xmlns:m="http://schemas.openxmlformats.org/officeDocument/2006/math">
                    <m:r>
                      <a:rPr lang="en-US" altLang="ja-JP" sz="1600" i="1" smtClean="0">
                        <a:latin typeface="Cambria Math" panose="02040503050406030204" pitchFamily="18" charset="0"/>
                      </a:rPr>
                      <m:t>𝑡</m:t>
                    </m:r>
                  </m:oMath>
                </a14:m>
                <a:r>
                  <a:rPr lang="en-US" altLang="ja-JP" sz="1600" dirty="0">
                    <a:latin typeface="Arial" panose="020B0604020202020204" pitchFamily="34" charset="0"/>
                    <a:ea typeface="ＭＳ Ｐゴシック" panose="020B0600070205080204" pitchFamily="50" charset="-128"/>
                    <a:cs typeface="Arial" panose="020B0604020202020204" pitchFamily="34" charset="0"/>
                  </a:rPr>
                  <a:t>=China</a:t>
                </a:r>
                <a:endParaRPr kumimoji="1" lang="ja-JP" altLang="en-US" sz="1600" dirty="0">
                  <a:latin typeface="Arial" panose="020B0604020202020204" pitchFamily="34" charset="0"/>
                  <a:ea typeface="ＭＳ Ｐゴシック" panose="020B0600070205080204" pitchFamily="50" charset="-128"/>
                  <a:cs typeface="Arial" panose="020B0604020202020204" pitchFamily="34" charset="0"/>
                </a:endParaRPr>
              </a:p>
            </p:txBody>
          </p:sp>
        </mc:Choice>
        <mc:Fallback xmlns="">
          <p:sp>
            <p:nvSpPr>
              <p:cNvPr id="4" name="テキスト ボックス 3">
                <a:extLst>
                  <a:ext uri="{FF2B5EF4-FFF2-40B4-BE49-F238E27FC236}">
                    <a16:creationId xmlns:a16="http://schemas.microsoft.com/office/drawing/2014/main" id="{F782F67B-37F1-1FF7-F60A-A8AF10316D33}"/>
                  </a:ext>
                </a:extLst>
              </p:cNvPr>
              <p:cNvSpPr txBox="1">
                <a:spLocks noRot="1" noChangeAspect="1" noMove="1" noResize="1" noEditPoints="1" noAdjustHandles="1" noChangeArrowheads="1" noChangeShapeType="1" noTextEdit="1"/>
              </p:cNvSpPr>
              <p:nvPr/>
            </p:nvSpPr>
            <p:spPr>
              <a:xfrm>
                <a:off x="445499" y="748023"/>
                <a:ext cx="1263861" cy="584775"/>
              </a:xfrm>
              <a:prstGeom prst="rect">
                <a:avLst/>
              </a:prstGeom>
              <a:blipFill>
                <a:blip r:embed="rId3"/>
                <a:stretch>
                  <a:fillRect t="-3125" b="-125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9B2D2719-15C9-F3EC-F376-87719766D7C1}"/>
                  </a:ext>
                </a:extLst>
              </p:cNvPr>
              <p:cNvSpPr txBox="1"/>
              <p:nvPr/>
            </p:nvSpPr>
            <p:spPr>
              <a:xfrm>
                <a:off x="4640981" y="824966"/>
                <a:ext cx="41036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ja-JP" altLang="en-US" sz="2800" i="1" smtClean="0">
                          <a:latin typeface="Cambria Math" panose="02040503050406030204" pitchFamily="18" charset="0"/>
                        </a:rPr>
                        <m:t>⋯</m:t>
                      </m:r>
                    </m:oMath>
                  </m:oMathPara>
                </a14:m>
                <a:endParaRPr kumimoji="1" lang="ja-JP" altLang="en-US" dirty="0"/>
              </a:p>
            </p:txBody>
          </p:sp>
        </mc:Choice>
        <mc:Fallback xmlns="">
          <p:sp>
            <p:nvSpPr>
              <p:cNvPr id="5" name="テキスト ボックス 4">
                <a:extLst>
                  <a:ext uri="{FF2B5EF4-FFF2-40B4-BE49-F238E27FC236}">
                    <a16:creationId xmlns:a16="http://schemas.microsoft.com/office/drawing/2014/main" id="{9B2D2719-15C9-F3EC-F376-87719766D7C1}"/>
                  </a:ext>
                </a:extLst>
              </p:cNvPr>
              <p:cNvSpPr txBox="1">
                <a:spLocks noRot="1" noChangeAspect="1" noMove="1" noResize="1" noEditPoints="1" noAdjustHandles="1" noChangeArrowheads="1" noChangeShapeType="1" noTextEdit="1"/>
              </p:cNvSpPr>
              <p:nvPr/>
            </p:nvSpPr>
            <p:spPr>
              <a:xfrm>
                <a:off x="4640981" y="824966"/>
                <a:ext cx="410369" cy="430887"/>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F7621C08-5722-E14A-CB7C-CE042AF6FC5C}"/>
                  </a:ext>
                </a:extLst>
              </p:cNvPr>
              <p:cNvSpPr txBox="1"/>
              <p:nvPr/>
            </p:nvSpPr>
            <p:spPr>
              <a:xfrm>
                <a:off x="4640981" y="1411039"/>
                <a:ext cx="41036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ja-JP" altLang="en-US" sz="2800" i="1" smtClean="0">
                          <a:latin typeface="Cambria Math" panose="02040503050406030204" pitchFamily="18" charset="0"/>
                        </a:rPr>
                        <m:t>⋯</m:t>
                      </m:r>
                    </m:oMath>
                  </m:oMathPara>
                </a14:m>
                <a:endParaRPr kumimoji="1" lang="ja-JP" altLang="en-US" dirty="0"/>
              </a:p>
            </p:txBody>
          </p:sp>
        </mc:Choice>
        <mc:Fallback xmlns="">
          <p:sp>
            <p:nvSpPr>
              <p:cNvPr id="6" name="テキスト ボックス 5">
                <a:extLst>
                  <a:ext uri="{FF2B5EF4-FFF2-40B4-BE49-F238E27FC236}">
                    <a16:creationId xmlns:a16="http://schemas.microsoft.com/office/drawing/2014/main" id="{F7621C08-5722-E14A-CB7C-CE042AF6FC5C}"/>
                  </a:ext>
                </a:extLst>
              </p:cNvPr>
              <p:cNvSpPr txBox="1">
                <a:spLocks noRot="1" noChangeAspect="1" noMove="1" noResize="1" noEditPoints="1" noAdjustHandles="1" noChangeArrowheads="1" noChangeShapeType="1" noTextEdit="1"/>
              </p:cNvSpPr>
              <p:nvPr/>
            </p:nvSpPr>
            <p:spPr>
              <a:xfrm>
                <a:off x="4640981" y="1411039"/>
                <a:ext cx="410369" cy="430887"/>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53D78DE2-7775-F834-DED1-5DE5302D5B72}"/>
                  </a:ext>
                </a:extLst>
              </p:cNvPr>
              <p:cNvSpPr txBox="1"/>
              <p:nvPr/>
            </p:nvSpPr>
            <p:spPr>
              <a:xfrm>
                <a:off x="4640981" y="1997112"/>
                <a:ext cx="41036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ja-JP" altLang="en-US" sz="2800" i="1" smtClean="0">
                          <a:latin typeface="Cambria Math" panose="02040503050406030204" pitchFamily="18" charset="0"/>
                        </a:rPr>
                        <m:t>⋯</m:t>
                      </m:r>
                    </m:oMath>
                  </m:oMathPara>
                </a14:m>
                <a:endParaRPr kumimoji="1" lang="ja-JP" altLang="en-US" dirty="0"/>
              </a:p>
            </p:txBody>
          </p:sp>
        </mc:Choice>
        <mc:Fallback xmlns="">
          <p:sp>
            <p:nvSpPr>
              <p:cNvPr id="7" name="テキスト ボックス 6">
                <a:extLst>
                  <a:ext uri="{FF2B5EF4-FFF2-40B4-BE49-F238E27FC236}">
                    <a16:creationId xmlns:a16="http://schemas.microsoft.com/office/drawing/2014/main" id="{53D78DE2-7775-F834-DED1-5DE5302D5B72}"/>
                  </a:ext>
                </a:extLst>
              </p:cNvPr>
              <p:cNvSpPr txBox="1">
                <a:spLocks noRot="1" noChangeAspect="1" noMove="1" noResize="1" noEditPoints="1" noAdjustHandles="1" noChangeArrowheads="1" noChangeShapeType="1" noTextEdit="1"/>
              </p:cNvSpPr>
              <p:nvPr/>
            </p:nvSpPr>
            <p:spPr>
              <a:xfrm>
                <a:off x="4640981" y="1997112"/>
                <a:ext cx="410369" cy="430887"/>
              </a:xfrm>
              <a:prstGeom prst="rect">
                <a:avLst/>
              </a:prstGeom>
              <a:blipFill>
                <a:blip r:embed="rId6"/>
                <a:stretch>
                  <a:fillRect/>
                </a:stretch>
              </a:blipFill>
            </p:spPr>
            <p:txBody>
              <a:bodyPr/>
              <a:lstStyle/>
              <a:p>
                <a:r>
                  <a:rPr lang="ja-JP" altLang="en-US">
                    <a:noFill/>
                  </a:rPr>
                  <a:t> </a:t>
                </a:r>
              </a:p>
            </p:txBody>
          </p:sp>
        </mc:Fallback>
      </mc:AlternateContent>
      <p:graphicFrame>
        <p:nvGraphicFramePr>
          <p:cNvPr id="8" name="表 7">
            <a:extLst>
              <a:ext uri="{FF2B5EF4-FFF2-40B4-BE49-F238E27FC236}">
                <a16:creationId xmlns:a16="http://schemas.microsoft.com/office/drawing/2014/main" id="{92CA5613-33A8-98F1-ECDD-F281A9FE86B4}"/>
              </a:ext>
            </a:extLst>
          </p:cNvPr>
          <p:cNvGraphicFramePr>
            <a:graphicFrameLocks noGrp="1"/>
          </p:cNvGraphicFramePr>
          <p:nvPr>
            <p:extLst>
              <p:ext uri="{D42A27DB-BD31-4B8C-83A1-F6EECF244321}">
                <p14:modId xmlns:p14="http://schemas.microsoft.com/office/powerpoint/2010/main" val="2838072590"/>
              </p:ext>
            </p:extLst>
          </p:nvPr>
        </p:nvGraphicFramePr>
        <p:xfrm>
          <a:off x="537685" y="2887827"/>
          <a:ext cx="5956546" cy="1674508"/>
        </p:xfrm>
        <a:graphic>
          <a:graphicData uri="http://schemas.openxmlformats.org/drawingml/2006/table">
            <a:tbl>
              <a:tblPr firstRow="1" bandRow="1">
                <a:tableStyleId>{5C22544A-7EE6-4342-B048-85BDC9FD1C3A}</a:tableStyleId>
              </a:tblPr>
              <a:tblGrid>
                <a:gridCol w="1095272">
                  <a:extLst>
                    <a:ext uri="{9D8B030D-6E8A-4147-A177-3AD203B41FA5}">
                      <a16:colId xmlns:a16="http://schemas.microsoft.com/office/drawing/2014/main" val="870955360"/>
                    </a:ext>
                  </a:extLst>
                </a:gridCol>
                <a:gridCol w="1450962">
                  <a:extLst>
                    <a:ext uri="{9D8B030D-6E8A-4147-A177-3AD203B41FA5}">
                      <a16:colId xmlns:a16="http://schemas.microsoft.com/office/drawing/2014/main" val="3650879237"/>
                    </a:ext>
                  </a:extLst>
                </a:gridCol>
                <a:gridCol w="1450962">
                  <a:extLst>
                    <a:ext uri="{9D8B030D-6E8A-4147-A177-3AD203B41FA5}">
                      <a16:colId xmlns:a16="http://schemas.microsoft.com/office/drawing/2014/main" val="144314733"/>
                    </a:ext>
                  </a:extLst>
                </a:gridCol>
                <a:gridCol w="602130">
                  <a:extLst>
                    <a:ext uri="{9D8B030D-6E8A-4147-A177-3AD203B41FA5}">
                      <a16:colId xmlns:a16="http://schemas.microsoft.com/office/drawing/2014/main" val="1748421690"/>
                    </a:ext>
                  </a:extLst>
                </a:gridCol>
                <a:gridCol w="1357220">
                  <a:extLst>
                    <a:ext uri="{9D8B030D-6E8A-4147-A177-3AD203B41FA5}">
                      <a16:colId xmlns:a16="http://schemas.microsoft.com/office/drawing/2014/main" val="3372286151"/>
                    </a:ext>
                  </a:extLst>
                </a:gridCol>
              </a:tblGrid>
              <a:tr h="545112">
                <a:tc>
                  <a:txBody>
                    <a:bodyPr/>
                    <a:lstStyle/>
                    <a:p>
                      <a:pPr algn="ctr"/>
                      <a:endParaRPr kumimoji="1" lang="ja-JP" altLang="en-US" sz="1600"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kumimoji="1" lang="en-US" altLang="ja-JP" sz="16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Basic iron</a:t>
                      </a:r>
                      <a:endParaRPr kumimoji="1" lang="ja-JP" altLang="en-US" sz="16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6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Motor vehicles</a:t>
                      </a:r>
                      <a:endParaRPr kumimoji="1" lang="ja-JP" altLang="en-US" sz="16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24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Construction</a:t>
                      </a:r>
                      <a:endParaRPr kumimoji="1" lang="ja-JP" altLang="en-US" sz="16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06254522"/>
                  </a:ext>
                </a:extLst>
              </a:tr>
              <a:tr h="547694">
                <a:tc>
                  <a:txBody>
                    <a:bodyPr/>
                    <a:lstStyle/>
                    <a:p>
                      <a:pPr algn="ctr"/>
                      <a:r>
                        <a:rPr kumimoji="1" lang="en-US" altLang="ja-JP" sz="16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BF-BOF</a:t>
                      </a:r>
                      <a:endParaRPr kumimoji="1" lang="ja-JP" altLang="en-US" sz="16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E3D6"/>
                    </a:solidFill>
                  </a:tcPr>
                </a:tc>
                <a:tc>
                  <a:txBody>
                    <a:bodyPr/>
                    <a:lstStyle/>
                    <a:p>
                      <a:pPr algn="ctr"/>
                      <a:r>
                        <a:rPr kumimoji="1" lang="en-US" altLang="ja-JP" sz="16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90%</a:t>
                      </a:r>
                      <a:endParaRPr kumimoji="1" lang="ja-JP" altLang="en-US" sz="16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3D6"/>
                    </a:solidFill>
                  </a:tcPr>
                </a:tc>
                <a:tc>
                  <a:txBody>
                    <a:bodyPr/>
                    <a:lstStyle/>
                    <a:p>
                      <a:pPr algn="ctr"/>
                      <a:r>
                        <a:rPr kumimoji="1" lang="en-US" altLang="ja-JP" sz="16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0%</a:t>
                      </a:r>
                      <a:endParaRPr kumimoji="1" lang="ja-JP" altLang="en-US" sz="16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3D6"/>
                    </a:solidFill>
                  </a:tcPr>
                </a:tc>
                <a:tc>
                  <a:txBody>
                    <a:bodyPr/>
                    <a:lstStyle/>
                    <a:p>
                      <a:pPr algn="ctr"/>
                      <a:endParaRPr kumimoji="1" lang="ja-JP" altLang="en-US" sz="16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3D6"/>
                    </a:solidFill>
                  </a:tcPr>
                </a:tc>
                <a:tc>
                  <a:txBody>
                    <a:bodyPr/>
                    <a:lstStyle/>
                    <a:p>
                      <a:pPr algn="ctr"/>
                      <a:r>
                        <a:rPr kumimoji="1" lang="en-US" altLang="ja-JP" sz="16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0%</a:t>
                      </a:r>
                      <a:endParaRPr kumimoji="1" lang="ja-JP" altLang="en-US" sz="16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3D6"/>
                    </a:solidFill>
                  </a:tcPr>
                </a:tc>
                <a:extLst>
                  <a:ext uri="{0D108BD9-81ED-4DB2-BD59-A6C34878D82A}">
                    <a16:rowId xmlns:a16="http://schemas.microsoft.com/office/drawing/2014/main" val="2782244581"/>
                  </a:ext>
                </a:extLst>
              </a:tr>
              <a:tr h="547694">
                <a:tc>
                  <a:txBody>
                    <a:bodyPr/>
                    <a:lstStyle/>
                    <a:p>
                      <a:pPr algn="ctr"/>
                      <a:r>
                        <a:rPr kumimoji="1" lang="en-US" altLang="ja-JP" sz="16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EAF</a:t>
                      </a:r>
                      <a:endParaRPr kumimoji="1" lang="ja-JP" altLang="en-US" sz="16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07D"/>
                    </a:solidFill>
                  </a:tcPr>
                </a:tc>
                <a:tc>
                  <a:txBody>
                    <a:bodyPr/>
                    <a:lstStyle/>
                    <a:p>
                      <a:pPr algn="ctr"/>
                      <a:r>
                        <a:rPr kumimoji="1" lang="en-US" altLang="ja-JP" sz="16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a:t>
                      </a:r>
                      <a:endParaRPr kumimoji="1" lang="ja-JP" altLang="en-US" sz="16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07D"/>
                    </a:solidFill>
                  </a:tcPr>
                </a:tc>
                <a:tc>
                  <a:txBody>
                    <a:bodyPr/>
                    <a:lstStyle/>
                    <a:p>
                      <a:pPr algn="ctr"/>
                      <a:r>
                        <a:rPr kumimoji="1" lang="en-US" altLang="ja-JP" sz="16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0%</a:t>
                      </a:r>
                      <a:endParaRPr kumimoji="1" lang="ja-JP" altLang="en-US" sz="16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07D"/>
                    </a:solidFill>
                  </a:tcPr>
                </a:tc>
                <a:tc>
                  <a:txBody>
                    <a:bodyPr/>
                    <a:lstStyle/>
                    <a:p>
                      <a:pPr algn="ctr"/>
                      <a:endParaRPr kumimoji="1" lang="ja-JP" altLang="en-US" sz="16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07D"/>
                    </a:solidFill>
                  </a:tcPr>
                </a:tc>
                <a:tc>
                  <a:txBody>
                    <a:bodyPr/>
                    <a:lstStyle/>
                    <a:p>
                      <a:pPr algn="ctr"/>
                      <a:r>
                        <a:rPr kumimoji="1" lang="en-US" altLang="ja-JP" sz="16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0%</a:t>
                      </a:r>
                      <a:endParaRPr kumimoji="1" lang="ja-JP" altLang="en-US" sz="16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07D"/>
                    </a:solidFill>
                  </a:tcPr>
                </a:tc>
                <a:extLst>
                  <a:ext uri="{0D108BD9-81ED-4DB2-BD59-A6C34878D82A}">
                    <a16:rowId xmlns:a16="http://schemas.microsoft.com/office/drawing/2014/main" val="2666533882"/>
                  </a:ext>
                </a:extLst>
              </a:tr>
            </a:tbl>
          </a:graphicData>
        </a:graphic>
      </p:graphicFrame>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89C56950-BD2E-781B-AC99-2A3B1FC27B38}"/>
                  </a:ext>
                </a:extLst>
              </p:cNvPr>
              <p:cNvSpPr txBox="1"/>
              <p:nvPr/>
            </p:nvSpPr>
            <p:spPr>
              <a:xfrm>
                <a:off x="445499" y="2878047"/>
                <a:ext cx="1263861" cy="584775"/>
              </a:xfrm>
              <a:prstGeom prst="rect">
                <a:avLst/>
              </a:prstGeom>
              <a:noFill/>
            </p:spPr>
            <p:txBody>
              <a:bodyPr wrap="square" rtlCol="0">
                <a:spAutoFit/>
              </a:bodyPr>
              <a:lstStyle/>
              <a:p>
                <a:pPr algn="ctr"/>
                <a:r>
                  <a:rPr lang="en-US" altLang="ja-JP" sz="1600" dirty="0">
                    <a:latin typeface="Arial" panose="020B0604020202020204" pitchFamily="34" charset="0"/>
                    <a:ea typeface="ＭＳ Ｐゴシック" panose="020B0600070205080204" pitchFamily="50" charset="-128"/>
                    <a:cs typeface="Arial" panose="020B0604020202020204" pitchFamily="34" charset="0"/>
                  </a:rPr>
                  <a:t>STEP2</a:t>
                </a:r>
              </a:p>
              <a:p>
                <a:pPr algn="ctr"/>
                <a14:m>
                  <m:oMath xmlns:m="http://schemas.openxmlformats.org/officeDocument/2006/math">
                    <m:r>
                      <a:rPr lang="en-US" altLang="ja-JP" sz="1600" i="1" smtClean="0">
                        <a:latin typeface="Cambria Math" panose="02040503050406030204" pitchFamily="18" charset="0"/>
                      </a:rPr>
                      <m:t>𝑡</m:t>
                    </m:r>
                  </m:oMath>
                </a14:m>
                <a:r>
                  <a:rPr lang="en-US" altLang="ja-JP" sz="1600" dirty="0">
                    <a:latin typeface="Arial" panose="020B0604020202020204" pitchFamily="34" charset="0"/>
                    <a:ea typeface="ＭＳ Ｐゴシック" panose="020B0600070205080204" pitchFamily="50" charset="-128"/>
                    <a:cs typeface="Arial" panose="020B0604020202020204" pitchFamily="34" charset="0"/>
                  </a:rPr>
                  <a:t>=China</a:t>
                </a:r>
                <a:endParaRPr kumimoji="1" lang="ja-JP" altLang="en-US" sz="1600" dirty="0">
                  <a:latin typeface="Arial" panose="020B0604020202020204" pitchFamily="34" charset="0"/>
                  <a:ea typeface="ＭＳ Ｐゴシック" panose="020B0600070205080204" pitchFamily="50" charset="-128"/>
                  <a:cs typeface="Arial" panose="020B0604020202020204" pitchFamily="34" charset="0"/>
                </a:endParaRPr>
              </a:p>
            </p:txBody>
          </p:sp>
        </mc:Choice>
        <mc:Fallback xmlns="">
          <p:sp>
            <p:nvSpPr>
              <p:cNvPr id="9" name="テキスト ボックス 8">
                <a:extLst>
                  <a:ext uri="{FF2B5EF4-FFF2-40B4-BE49-F238E27FC236}">
                    <a16:creationId xmlns:a16="http://schemas.microsoft.com/office/drawing/2014/main" id="{89C56950-BD2E-781B-AC99-2A3B1FC27B38}"/>
                  </a:ext>
                </a:extLst>
              </p:cNvPr>
              <p:cNvSpPr txBox="1">
                <a:spLocks noRot="1" noChangeAspect="1" noMove="1" noResize="1" noEditPoints="1" noAdjustHandles="1" noChangeArrowheads="1" noChangeShapeType="1" noTextEdit="1"/>
              </p:cNvSpPr>
              <p:nvPr/>
            </p:nvSpPr>
            <p:spPr>
              <a:xfrm>
                <a:off x="445499" y="2878047"/>
                <a:ext cx="1263861" cy="584775"/>
              </a:xfrm>
              <a:prstGeom prst="rect">
                <a:avLst/>
              </a:prstGeom>
              <a:blipFill>
                <a:blip r:embed="rId7"/>
                <a:stretch>
                  <a:fillRect t="-3125" b="-125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6F70666C-4E64-3151-120D-A0704CC50D3D}"/>
                  </a:ext>
                </a:extLst>
              </p:cNvPr>
              <p:cNvSpPr txBox="1"/>
              <p:nvPr/>
            </p:nvSpPr>
            <p:spPr>
              <a:xfrm>
                <a:off x="4640981" y="2954990"/>
                <a:ext cx="41036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ja-JP" altLang="en-US" sz="2800" i="1" smtClean="0">
                          <a:latin typeface="Cambria Math" panose="02040503050406030204" pitchFamily="18" charset="0"/>
                        </a:rPr>
                        <m:t>⋯</m:t>
                      </m:r>
                    </m:oMath>
                  </m:oMathPara>
                </a14:m>
                <a:endParaRPr kumimoji="1" lang="ja-JP" altLang="en-US" dirty="0"/>
              </a:p>
            </p:txBody>
          </p:sp>
        </mc:Choice>
        <mc:Fallback xmlns="">
          <p:sp>
            <p:nvSpPr>
              <p:cNvPr id="10" name="テキスト ボックス 9">
                <a:extLst>
                  <a:ext uri="{FF2B5EF4-FFF2-40B4-BE49-F238E27FC236}">
                    <a16:creationId xmlns:a16="http://schemas.microsoft.com/office/drawing/2014/main" id="{6F70666C-4E64-3151-120D-A0704CC50D3D}"/>
                  </a:ext>
                </a:extLst>
              </p:cNvPr>
              <p:cNvSpPr txBox="1">
                <a:spLocks noRot="1" noChangeAspect="1" noMove="1" noResize="1" noEditPoints="1" noAdjustHandles="1" noChangeArrowheads="1" noChangeShapeType="1" noTextEdit="1"/>
              </p:cNvSpPr>
              <p:nvPr/>
            </p:nvSpPr>
            <p:spPr>
              <a:xfrm>
                <a:off x="4640981" y="2954990"/>
                <a:ext cx="410369" cy="430887"/>
              </a:xfrm>
              <a:prstGeom prst="rect">
                <a:avLst/>
              </a:prstGeom>
              <a:blipFill>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3F39942E-84A1-4D87-927B-01BBA3196928}"/>
                  </a:ext>
                </a:extLst>
              </p:cNvPr>
              <p:cNvSpPr txBox="1"/>
              <p:nvPr/>
            </p:nvSpPr>
            <p:spPr>
              <a:xfrm>
                <a:off x="4640981" y="3541063"/>
                <a:ext cx="41036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ja-JP" altLang="en-US" sz="2800" i="1" smtClean="0">
                          <a:latin typeface="Cambria Math" panose="02040503050406030204" pitchFamily="18" charset="0"/>
                        </a:rPr>
                        <m:t>⋯</m:t>
                      </m:r>
                    </m:oMath>
                  </m:oMathPara>
                </a14:m>
                <a:endParaRPr kumimoji="1" lang="ja-JP" altLang="en-US" dirty="0"/>
              </a:p>
            </p:txBody>
          </p:sp>
        </mc:Choice>
        <mc:Fallback xmlns="">
          <p:sp>
            <p:nvSpPr>
              <p:cNvPr id="11" name="テキスト ボックス 10">
                <a:extLst>
                  <a:ext uri="{FF2B5EF4-FFF2-40B4-BE49-F238E27FC236}">
                    <a16:creationId xmlns:a16="http://schemas.microsoft.com/office/drawing/2014/main" id="{3F39942E-84A1-4D87-927B-01BBA3196928}"/>
                  </a:ext>
                </a:extLst>
              </p:cNvPr>
              <p:cNvSpPr txBox="1">
                <a:spLocks noRot="1" noChangeAspect="1" noMove="1" noResize="1" noEditPoints="1" noAdjustHandles="1" noChangeArrowheads="1" noChangeShapeType="1" noTextEdit="1"/>
              </p:cNvSpPr>
              <p:nvPr/>
            </p:nvSpPr>
            <p:spPr>
              <a:xfrm>
                <a:off x="4640981" y="3541063"/>
                <a:ext cx="410369" cy="430887"/>
              </a:xfrm>
              <a:prstGeom prst="rect">
                <a:avLst/>
              </a:prstGeom>
              <a:blipFill>
                <a:blip r:embed="rId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74E3E42C-52E6-A4DE-A2CE-ECEBC6111F22}"/>
                  </a:ext>
                </a:extLst>
              </p:cNvPr>
              <p:cNvSpPr txBox="1"/>
              <p:nvPr/>
            </p:nvSpPr>
            <p:spPr>
              <a:xfrm>
                <a:off x="4640981" y="4127136"/>
                <a:ext cx="41036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ja-JP" altLang="en-US" sz="2800" i="1" smtClean="0">
                          <a:latin typeface="Cambria Math" panose="02040503050406030204" pitchFamily="18" charset="0"/>
                        </a:rPr>
                        <m:t>⋯</m:t>
                      </m:r>
                    </m:oMath>
                  </m:oMathPara>
                </a14:m>
                <a:endParaRPr kumimoji="1" lang="ja-JP" altLang="en-US" dirty="0"/>
              </a:p>
            </p:txBody>
          </p:sp>
        </mc:Choice>
        <mc:Fallback xmlns="">
          <p:sp>
            <p:nvSpPr>
              <p:cNvPr id="12" name="テキスト ボックス 11">
                <a:extLst>
                  <a:ext uri="{FF2B5EF4-FFF2-40B4-BE49-F238E27FC236}">
                    <a16:creationId xmlns:a16="http://schemas.microsoft.com/office/drawing/2014/main" id="{74E3E42C-52E6-A4DE-A2CE-ECEBC6111F22}"/>
                  </a:ext>
                </a:extLst>
              </p:cNvPr>
              <p:cNvSpPr txBox="1">
                <a:spLocks noRot="1" noChangeAspect="1" noMove="1" noResize="1" noEditPoints="1" noAdjustHandles="1" noChangeArrowheads="1" noChangeShapeType="1" noTextEdit="1"/>
              </p:cNvSpPr>
              <p:nvPr/>
            </p:nvSpPr>
            <p:spPr>
              <a:xfrm>
                <a:off x="4640981" y="4127136"/>
                <a:ext cx="410369" cy="430887"/>
              </a:xfrm>
              <a:prstGeom prst="rect">
                <a:avLst/>
              </a:prstGeom>
              <a:blipFill>
                <a:blip r:embed="rId10"/>
                <a:stretch>
                  <a:fillRect/>
                </a:stretch>
              </a:blipFill>
            </p:spPr>
            <p:txBody>
              <a:bodyPr/>
              <a:lstStyle/>
              <a:p>
                <a:r>
                  <a:rPr lang="ja-JP" altLang="en-US">
                    <a:noFill/>
                  </a:rPr>
                  <a:t> </a:t>
                </a:r>
              </a:p>
            </p:txBody>
          </p:sp>
        </mc:Fallback>
      </mc:AlternateContent>
      <p:sp>
        <p:nvSpPr>
          <p:cNvPr id="14" name="テキスト ボックス 13">
            <a:extLst>
              <a:ext uri="{FF2B5EF4-FFF2-40B4-BE49-F238E27FC236}">
                <a16:creationId xmlns:a16="http://schemas.microsoft.com/office/drawing/2014/main" id="{92CB8FA9-A669-7FDC-4728-6D8DC2FA6E52}"/>
              </a:ext>
            </a:extLst>
          </p:cNvPr>
          <p:cNvSpPr txBox="1"/>
          <p:nvPr/>
        </p:nvSpPr>
        <p:spPr>
          <a:xfrm>
            <a:off x="7511658" y="824966"/>
            <a:ext cx="4224211" cy="400110"/>
          </a:xfrm>
          <a:prstGeom prst="rect">
            <a:avLst/>
          </a:prstGeom>
          <a:noFill/>
        </p:spPr>
        <p:txBody>
          <a:bodyPr wrap="square">
            <a:spAutoFit/>
          </a:bodyPr>
          <a:lstStyle/>
          <a:p>
            <a:pPr algn="just">
              <a:spcAft>
                <a:spcPts val="1200"/>
              </a:spcAft>
            </a:pPr>
            <a:r>
              <a:rPr lang="en-US" altLang="ja-JP" sz="2000" dirty="0">
                <a:latin typeface="Arial" panose="020B0604020202020204" pitchFamily="34" charset="0"/>
                <a:cs typeface="Arial" panose="020B0604020202020204" pitchFamily="34" charset="0"/>
              </a:rPr>
              <a:t>Japanese input-output table in 2015</a:t>
            </a:r>
          </a:p>
        </p:txBody>
      </p:sp>
      <p:cxnSp>
        <p:nvCxnSpPr>
          <p:cNvPr id="19" name="コネクタ: カギ線 18">
            <a:extLst>
              <a:ext uri="{FF2B5EF4-FFF2-40B4-BE49-F238E27FC236}">
                <a16:creationId xmlns:a16="http://schemas.microsoft.com/office/drawing/2014/main" id="{947070A8-1CC6-B494-4ADA-674DF70B4336}"/>
              </a:ext>
            </a:extLst>
          </p:cNvPr>
          <p:cNvCxnSpPr>
            <a:cxnSpLocks/>
            <a:stCxn id="14" idx="2"/>
            <a:endCxn id="3" idx="3"/>
          </p:cNvCxnSpPr>
          <p:nvPr/>
        </p:nvCxnSpPr>
        <p:spPr>
          <a:xfrm rot="5400000">
            <a:off x="7858295" y="-138987"/>
            <a:ext cx="401407" cy="3129533"/>
          </a:xfrm>
          <a:prstGeom prst="bentConnector2">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6" name="テキスト ボックス 45">
            <a:extLst>
              <a:ext uri="{FF2B5EF4-FFF2-40B4-BE49-F238E27FC236}">
                <a16:creationId xmlns:a16="http://schemas.microsoft.com/office/drawing/2014/main" id="{D5E67473-7172-FBBE-611B-D70AB5AFF224}"/>
              </a:ext>
            </a:extLst>
          </p:cNvPr>
          <p:cNvSpPr txBox="1"/>
          <p:nvPr/>
        </p:nvSpPr>
        <p:spPr>
          <a:xfrm>
            <a:off x="8106355" y="2887827"/>
            <a:ext cx="3034815" cy="369332"/>
          </a:xfrm>
          <a:prstGeom prst="rect">
            <a:avLst/>
          </a:prstGeom>
          <a:noFill/>
        </p:spPr>
        <p:txBody>
          <a:bodyPr wrap="square">
            <a:spAutoFit/>
          </a:bodyPr>
          <a:lstStyle/>
          <a:p>
            <a:pPr algn="just">
              <a:spcAft>
                <a:spcPts val="1200"/>
              </a:spcAft>
            </a:pPr>
            <a:r>
              <a:rPr lang="en-US" altLang="ja-JP" dirty="0">
                <a:latin typeface="Arial" panose="020B0604020202020204" pitchFamily="34" charset="0"/>
                <a:cs typeface="Arial" panose="020B0604020202020204" pitchFamily="34" charset="0"/>
              </a:rPr>
              <a:t>World Steel in Figures 2024</a:t>
            </a:r>
          </a:p>
        </p:txBody>
      </p:sp>
      <p:cxnSp>
        <p:nvCxnSpPr>
          <p:cNvPr id="50" name="コネクタ: カギ線 49">
            <a:extLst>
              <a:ext uri="{FF2B5EF4-FFF2-40B4-BE49-F238E27FC236}">
                <a16:creationId xmlns:a16="http://schemas.microsoft.com/office/drawing/2014/main" id="{9155B233-283E-D11A-BB44-D482AA9AD485}"/>
              </a:ext>
            </a:extLst>
          </p:cNvPr>
          <p:cNvCxnSpPr>
            <a:cxnSpLocks/>
            <a:stCxn id="46" idx="2"/>
            <a:endCxn id="8" idx="3"/>
          </p:cNvCxnSpPr>
          <p:nvPr/>
        </p:nvCxnSpPr>
        <p:spPr>
          <a:xfrm rot="5400000">
            <a:off x="7825036" y="1926354"/>
            <a:ext cx="467922" cy="3129532"/>
          </a:xfrm>
          <a:prstGeom prst="bentConnector2">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 name="直線コネクタ 1">
            <a:extLst>
              <a:ext uri="{FF2B5EF4-FFF2-40B4-BE49-F238E27FC236}">
                <a16:creationId xmlns:a16="http://schemas.microsoft.com/office/drawing/2014/main" id="{EFC9AFE6-4682-83C0-07B8-6033F9D293CC}"/>
              </a:ext>
            </a:extLst>
          </p:cNvPr>
          <p:cNvCxnSpPr>
            <a:cxnSpLocks/>
          </p:cNvCxnSpPr>
          <p:nvPr/>
        </p:nvCxnSpPr>
        <p:spPr>
          <a:xfrm>
            <a:off x="0" y="332649"/>
            <a:ext cx="12232758" cy="0"/>
          </a:xfrm>
          <a:prstGeom prst="line">
            <a:avLst/>
          </a:prstGeom>
          <a:ln>
            <a:solidFill>
              <a:srgbClr val="4B4B4B"/>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24A06FAE-994A-A7B5-3276-B330DA2E2557}"/>
              </a:ext>
            </a:extLst>
          </p:cNvPr>
          <p:cNvSpPr txBox="1"/>
          <p:nvPr/>
        </p:nvSpPr>
        <p:spPr>
          <a:xfrm>
            <a:off x="0" y="-36683"/>
            <a:ext cx="1645440" cy="369332"/>
          </a:xfrm>
          <a:prstGeom prst="rect">
            <a:avLst/>
          </a:prstGeom>
          <a:noFill/>
        </p:spPr>
        <p:txBody>
          <a:bodyPr wrap="square">
            <a:spAutoFit/>
          </a:bodyPr>
          <a:lstStyle/>
          <a:p>
            <a:pPr algn="just"/>
            <a:r>
              <a:rPr lang="en-US" altLang="ja-JP" dirty="0">
                <a:latin typeface="Arial" panose="020B0604020202020204" pitchFamily="34" charset="0"/>
                <a:cs typeface="Arial" panose="020B0604020202020204" pitchFamily="34" charset="0"/>
              </a:rPr>
              <a:t>Appendix</a:t>
            </a:r>
            <a:endParaRPr lang="ja-JP" altLang="en-US" dirty="0">
              <a:latin typeface="Arial" panose="020B0604020202020204" pitchFamily="34" charset="0"/>
              <a:cs typeface="Arial" panose="020B0604020202020204" pitchFamily="34" charset="0"/>
            </a:endParaRPr>
          </a:p>
        </p:txBody>
      </p:sp>
      <p:graphicFrame>
        <p:nvGraphicFramePr>
          <p:cNvPr id="34" name="表 33">
            <a:extLst>
              <a:ext uri="{FF2B5EF4-FFF2-40B4-BE49-F238E27FC236}">
                <a16:creationId xmlns:a16="http://schemas.microsoft.com/office/drawing/2014/main" id="{DEA789B5-4394-E89B-2A3E-A00A6EA3C4EA}"/>
              </a:ext>
            </a:extLst>
          </p:cNvPr>
          <p:cNvGraphicFramePr>
            <a:graphicFrameLocks noGrp="1"/>
          </p:cNvGraphicFramePr>
          <p:nvPr>
            <p:extLst>
              <p:ext uri="{D42A27DB-BD31-4B8C-83A1-F6EECF244321}">
                <p14:modId xmlns:p14="http://schemas.microsoft.com/office/powerpoint/2010/main" val="3445555272"/>
              </p:ext>
            </p:extLst>
          </p:nvPr>
        </p:nvGraphicFramePr>
        <p:xfrm>
          <a:off x="629871" y="4931667"/>
          <a:ext cx="5956546" cy="1674508"/>
        </p:xfrm>
        <a:graphic>
          <a:graphicData uri="http://schemas.openxmlformats.org/drawingml/2006/table">
            <a:tbl>
              <a:tblPr firstRow="1" bandRow="1">
                <a:tableStyleId>{5C22544A-7EE6-4342-B048-85BDC9FD1C3A}</a:tableStyleId>
              </a:tblPr>
              <a:tblGrid>
                <a:gridCol w="1095272">
                  <a:extLst>
                    <a:ext uri="{9D8B030D-6E8A-4147-A177-3AD203B41FA5}">
                      <a16:colId xmlns:a16="http://schemas.microsoft.com/office/drawing/2014/main" val="870955360"/>
                    </a:ext>
                  </a:extLst>
                </a:gridCol>
                <a:gridCol w="1450962">
                  <a:extLst>
                    <a:ext uri="{9D8B030D-6E8A-4147-A177-3AD203B41FA5}">
                      <a16:colId xmlns:a16="http://schemas.microsoft.com/office/drawing/2014/main" val="3650879237"/>
                    </a:ext>
                  </a:extLst>
                </a:gridCol>
                <a:gridCol w="1450962">
                  <a:extLst>
                    <a:ext uri="{9D8B030D-6E8A-4147-A177-3AD203B41FA5}">
                      <a16:colId xmlns:a16="http://schemas.microsoft.com/office/drawing/2014/main" val="144314733"/>
                    </a:ext>
                  </a:extLst>
                </a:gridCol>
                <a:gridCol w="602130">
                  <a:extLst>
                    <a:ext uri="{9D8B030D-6E8A-4147-A177-3AD203B41FA5}">
                      <a16:colId xmlns:a16="http://schemas.microsoft.com/office/drawing/2014/main" val="1748421690"/>
                    </a:ext>
                  </a:extLst>
                </a:gridCol>
                <a:gridCol w="1357220">
                  <a:extLst>
                    <a:ext uri="{9D8B030D-6E8A-4147-A177-3AD203B41FA5}">
                      <a16:colId xmlns:a16="http://schemas.microsoft.com/office/drawing/2014/main" val="3372286151"/>
                    </a:ext>
                  </a:extLst>
                </a:gridCol>
              </a:tblGrid>
              <a:tr h="545112">
                <a:tc>
                  <a:txBody>
                    <a:bodyPr/>
                    <a:lstStyle/>
                    <a:p>
                      <a:pPr algn="ctr"/>
                      <a:endParaRPr kumimoji="1" lang="ja-JP" altLang="en-US" sz="1600"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kumimoji="1" lang="en-US" altLang="ja-JP" sz="16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Basic iron</a:t>
                      </a:r>
                      <a:endParaRPr kumimoji="1" lang="ja-JP" altLang="en-US" sz="16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6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Motor vehicles</a:t>
                      </a:r>
                      <a:endParaRPr kumimoji="1" lang="ja-JP" altLang="en-US" sz="16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24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Construction</a:t>
                      </a:r>
                      <a:endParaRPr kumimoji="1" lang="ja-JP" altLang="en-US" sz="16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06254522"/>
                  </a:ext>
                </a:extLst>
              </a:tr>
              <a:tr h="547694">
                <a:tc>
                  <a:txBody>
                    <a:bodyPr/>
                    <a:lstStyle/>
                    <a:p>
                      <a:pPr algn="ctr"/>
                      <a:r>
                        <a:rPr kumimoji="1" lang="en-US" altLang="ja-JP" sz="16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Pig iron</a:t>
                      </a:r>
                      <a:endParaRPr kumimoji="1" lang="ja-JP" altLang="en-US" sz="16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4E6FA"/>
                    </a:solidFill>
                  </a:tcPr>
                </a:tc>
                <a:tc>
                  <a:txBody>
                    <a:bodyPr/>
                    <a:lstStyle/>
                    <a:p>
                      <a:pPr algn="ctr"/>
                      <a:r>
                        <a:rPr kumimoji="1" lang="en-US" altLang="ja-JP" sz="16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45%</a:t>
                      </a:r>
                      <a:endParaRPr kumimoji="1" lang="ja-JP" altLang="en-US" sz="16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E6FA"/>
                    </a:solidFill>
                  </a:tcPr>
                </a:tc>
                <a:tc>
                  <a:txBody>
                    <a:bodyPr/>
                    <a:lstStyle/>
                    <a:p>
                      <a:pPr algn="ctr"/>
                      <a:r>
                        <a:rPr kumimoji="1" lang="en-US" altLang="ja-JP" sz="16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0%</a:t>
                      </a:r>
                      <a:endParaRPr kumimoji="1" lang="ja-JP" altLang="en-US" sz="16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E6FA"/>
                    </a:solidFill>
                  </a:tcPr>
                </a:tc>
                <a:tc>
                  <a:txBody>
                    <a:bodyPr/>
                    <a:lstStyle/>
                    <a:p>
                      <a:pPr algn="ctr"/>
                      <a:endParaRPr kumimoji="1" lang="ja-JP" altLang="en-US" sz="16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E6FA"/>
                    </a:solidFill>
                  </a:tcPr>
                </a:tc>
                <a:tc>
                  <a:txBody>
                    <a:bodyPr/>
                    <a:lstStyle/>
                    <a:p>
                      <a:pPr algn="ctr"/>
                      <a:r>
                        <a:rPr kumimoji="1" lang="en-US" altLang="ja-JP" sz="16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0%</a:t>
                      </a:r>
                      <a:endParaRPr kumimoji="1" lang="ja-JP" altLang="en-US" sz="16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E6FA"/>
                    </a:solidFill>
                  </a:tcPr>
                </a:tc>
                <a:extLst>
                  <a:ext uri="{0D108BD9-81ED-4DB2-BD59-A6C34878D82A}">
                    <a16:rowId xmlns:a16="http://schemas.microsoft.com/office/drawing/2014/main" val="2782244581"/>
                  </a:ext>
                </a:extLst>
              </a:tr>
              <a:tr h="547694">
                <a:tc>
                  <a:txBody>
                    <a:bodyPr/>
                    <a:lstStyle/>
                    <a:p>
                      <a:pPr algn="ctr"/>
                      <a:r>
                        <a:rPr kumimoji="1" lang="en-US" altLang="ja-JP" sz="16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Converter</a:t>
                      </a:r>
                      <a:endParaRPr kumimoji="1" lang="ja-JP" altLang="en-US" sz="16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A6A6"/>
                    </a:solidFill>
                  </a:tcPr>
                </a:tc>
                <a:tc>
                  <a:txBody>
                    <a:bodyPr/>
                    <a:lstStyle/>
                    <a:p>
                      <a:pPr algn="ctr"/>
                      <a:r>
                        <a:rPr kumimoji="1" lang="en-US" altLang="ja-JP" sz="16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55%</a:t>
                      </a:r>
                      <a:endParaRPr kumimoji="1" lang="ja-JP" altLang="en-US" sz="16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4A6A6"/>
                    </a:solidFill>
                  </a:tcPr>
                </a:tc>
                <a:tc>
                  <a:txBody>
                    <a:bodyPr/>
                    <a:lstStyle/>
                    <a:p>
                      <a:pPr algn="ctr"/>
                      <a:r>
                        <a:rPr kumimoji="1" lang="en-US" altLang="ja-JP" sz="16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0%</a:t>
                      </a:r>
                      <a:endParaRPr kumimoji="1" lang="ja-JP" altLang="en-US" sz="16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4A6A6"/>
                    </a:solidFill>
                  </a:tcPr>
                </a:tc>
                <a:tc>
                  <a:txBody>
                    <a:bodyPr/>
                    <a:lstStyle/>
                    <a:p>
                      <a:pPr algn="ctr"/>
                      <a:endParaRPr kumimoji="1" lang="ja-JP" altLang="en-US" sz="16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4A6A6"/>
                    </a:solidFill>
                  </a:tcPr>
                </a:tc>
                <a:tc>
                  <a:txBody>
                    <a:bodyPr/>
                    <a:lstStyle/>
                    <a:p>
                      <a:pPr algn="ctr"/>
                      <a:r>
                        <a:rPr kumimoji="1" lang="en-US" altLang="ja-JP" sz="16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0%</a:t>
                      </a:r>
                      <a:endParaRPr kumimoji="1" lang="ja-JP" altLang="en-US" sz="16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4A6A6"/>
                    </a:solidFill>
                  </a:tcPr>
                </a:tc>
                <a:extLst>
                  <a:ext uri="{0D108BD9-81ED-4DB2-BD59-A6C34878D82A}">
                    <a16:rowId xmlns:a16="http://schemas.microsoft.com/office/drawing/2014/main" val="2666533882"/>
                  </a:ext>
                </a:extLst>
              </a:tr>
            </a:tbl>
          </a:graphicData>
        </a:graphic>
      </p:graphicFrame>
      <mc:AlternateContent xmlns:mc="http://schemas.openxmlformats.org/markup-compatibility/2006" xmlns:a14="http://schemas.microsoft.com/office/drawing/2010/main">
        <mc:Choice Requires="a14">
          <p:sp>
            <p:nvSpPr>
              <p:cNvPr id="35" name="テキスト ボックス 34">
                <a:extLst>
                  <a:ext uri="{FF2B5EF4-FFF2-40B4-BE49-F238E27FC236}">
                    <a16:creationId xmlns:a16="http://schemas.microsoft.com/office/drawing/2014/main" id="{639D18A1-F748-C5FB-59B7-E2B3949A7014}"/>
                  </a:ext>
                </a:extLst>
              </p:cNvPr>
              <p:cNvSpPr txBox="1"/>
              <p:nvPr/>
            </p:nvSpPr>
            <p:spPr>
              <a:xfrm>
                <a:off x="4733167" y="4998830"/>
                <a:ext cx="41036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ja-JP" altLang="en-US" sz="2800" i="1" smtClean="0">
                          <a:latin typeface="Cambria Math" panose="02040503050406030204" pitchFamily="18" charset="0"/>
                        </a:rPr>
                        <m:t>⋯</m:t>
                      </m:r>
                    </m:oMath>
                  </m:oMathPara>
                </a14:m>
                <a:endParaRPr kumimoji="1" lang="ja-JP" altLang="en-US" dirty="0"/>
              </a:p>
            </p:txBody>
          </p:sp>
        </mc:Choice>
        <mc:Fallback xmlns="">
          <p:sp>
            <p:nvSpPr>
              <p:cNvPr id="35" name="テキスト ボックス 34">
                <a:extLst>
                  <a:ext uri="{FF2B5EF4-FFF2-40B4-BE49-F238E27FC236}">
                    <a16:creationId xmlns:a16="http://schemas.microsoft.com/office/drawing/2014/main" id="{639D18A1-F748-C5FB-59B7-E2B3949A7014}"/>
                  </a:ext>
                </a:extLst>
              </p:cNvPr>
              <p:cNvSpPr txBox="1">
                <a:spLocks noRot="1" noChangeAspect="1" noMove="1" noResize="1" noEditPoints="1" noAdjustHandles="1" noChangeArrowheads="1" noChangeShapeType="1" noTextEdit="1"/>
              </p:cNvSpPr>
              <p:nvPr/>
            </p:nvSpPr>
            <p:spPr>
              <a:xfrm>
                <a:off x="4733167" y="4998830"/>
                <a:ext cx="410369" cy="430887"/>
              </a:xfrm>
              <a:prstGeom prst="rect">
                <a:avLst/>
              </a:prstGeom>
              <a:blipFill>
                <a:blip r:embed="rId11"/>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6" name="テキスト ボックス 35">
                <a:extLst>
                  <a:ext uri="{FF2B5EF4-FFF2-40B4-BE49-F238E27FC236}">
                    <a16:creationId xmlns:a16="http://schemas.microsoft.com/office/drawing/2014/main" id="{BA6B467F-764E-5BAD-D75E-9E9C5B105713}"/>
                  </a:ext>
                </a:extLst>
              </p:cNvPr>
              <p:cNvSpPr txBox="1"/>
              <p:nvPr/>
            </p:nvSpPr>
            <p:spPr>
              <a:xfrm>
                <a:off x="4733167" y="5584903"/>
                <a:ext cx="41036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ja-JP" altLang="en-US" sz="2800" i="1" smtClean="0">
                          <a:latin typeface="Cambria Math" panose="02040503050406030204" pitchFamily="18" charset="0"/>
                        </a:rPr>
                        <m:t>⋯</m:t>
                      </m:r>
                    </m:oMath>
                  </m:oMathPara>
                </a14:m>
                <a:endParaRPr kumimoji="1" lang="ja-JP" altLang="en-US" dirty="0"/>
              </a:p>
            </p:txBody>
          </p:sp>
        </mc:Choice>
        <mc:Fallback xmlns="">
          <p:sp>
            <p:nvSpPr>
              <p:cNvPr id="36" name="テキスト ボックス 35">
                <a:extLst>
                  <a:ext uri="{FF2B5EF4-FFF2-40B4-BE49-F238E27FC236}">
                    <a16:creationId xmlns:a16="http://schemas.microsoft.com/office/drawing/2014/main" id="{BA6B467F-764E-5BAD-D75E-9E9C5B105713}"/>
                  </a:ext>
                </a:extLst>
              </p:cNvPr>
              <p:cNvSpPr txBox="1">
                <a:spLocks noRot="1" noChangeAspect="1" noMove="1" noResize="1" noEditPoints="1" noAdjustHandles="1" noChangeArrowheads="1" noChangeShapeType="1" noTextEdit="1"/>
              </p:cNvSpPr>
              <p:nvPr/>
            </p:nvSpPr>
            <p:spPr>
              <a:xfrm>
                <a:off x="4733167" y="5584903"/>
                <a:ext cx="410369" cy="430887"/>
              </a:xfrm>
              <a:prstGeom prst="rect">
                <a:avLst/>
              </a:prstGeom>
              <a:blipFill>
                <a:blip r:embed="rId1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7" name="テキスト ボックス 36">
                <a:extLst>
                  <a:ext uri="{FF2B5EF4-FFF2-40B4-BE49-F238E27FC236}">
                    <a16:creationId xmlns:a16="http://schemas.microsoft.com/office/drawing/2014/main" id="{4BA27074-C2E5-BB1F-B5F9-6D1A395652E0}"/>
                  </a:ext>
                </a:extLst>
              </p:cNvPr>
              <p:cNvSpPr txBox="1"/>
              <p:nvPr/>
            </p:nvSpPr>
            <p:spPr>
              <a:xfrm>
                <a:off x="4733167" y="6170976"/>
                <a:ext cx="41036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ja-JP" altLang="en-US" sz="2800" i="1" smtClean="0">
                          <a:latin typeface="Cambria Math" panose="02040503050406030204" pitchFamily="18" charset="0"/>
                        </a:rPr>
                        <m:t>⋯</m:t>
                      </m:r>
                    </m:oMath>
                  </m:oMathPara>
                </a14:m>
                <a:endParaRPr kumimoji="1" lang="ja-JP" altLang="en-US" dirty="0"/>
              </a:p>
            </p:txBody>
          </p:sp>
        </mc:Choice>
        <mc:Fallback xmlns="">
          <p:sp>
            <p:nvSpPr>
              <p:cNvPr id="37" name="テキスト ボックス 36">
                <a:extLst>
                  <a:ext uri="{FF2B5EF4-FFF2-40B4-BE49-F238E27FC236}">
                    <a16:creationId xmlns:a16="http://schemas.microsoft.com/office/drawing/2014/main" id="{4BA27074-C2E5-BB1F-B5F9-6D1A395652E0}"/>
                  </a:ext>
                </a:extLst>
              </p:cNvPr>
              <p:cNvSpPr txBox="1">
                <a:spLocks noRot="1" noChangeAspect="1" noMove="1" noResize="1" noEditPoints="1" noAdjustHandles="1" noChangeArrowheads="1" noChangeShapeType="1" noTextEdit="1"/>
              </p:cNvSpPr>
              <p:nvPr/>
            </p:nvSpPr>
            <p:spPr>
              <a:xfrm>
                <a:off x="4733167" y="6170976"/>
                <a:ext cx="410369" cy="430887"/>
              </a:xfrm>
              <a:prstGeom prst="rect">
                <a:avLst/>
              </a:prstGeom>
              <a:blipFill>
                <a:blip r:embed="rId1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9" name="テキスト ボックス 38">
                <a:extLst>
                  <a:ext uri="{FF2B5EF4-FFF2-40B4-BE49-F238E27FC236}">
                    <a16:creationId xmlns:a16="http://schemas.microsoft.com/office/drawing/2014/main" id="{BBDB6323-366B-5CBB-B48B-02AAF4D930B4}"/>
                  </a:ext>
                </a:extLst>
              </p:cNvPr>
              <p:cNvSpPr txBox="1"/>
              <p:nvPr/>
            </p:nvSpPr>
            <p:spPr>
              <a:xfrm>
                <a:off x="537685" y="4921885"/>
                <a:ext cx="1263861" cy="584775"/>
              </a:xfrm>
              <a:prstGeom prst="rect">
                <a:avLst/>
              </a:prstGeom>
              <a:noFill/>
            </p:spPr>
            <p:txBody>
              <a:bodyPr wrap="square" rtlCol="0">
                <a:spAutoFit/>
              </a:bodyPr>
              <a:lstStyle/>
              <a:p>
                <a:pPr algn="ctr"/>
                <a:r>
                  <a:rPr lang="en-US" altLang="ja-JP" sz="1600" dirty="0">
                    <a:latin typeface="Arial" panose="020B0604020202020204" pitchFamily="34" charset="0"/>
                    <a:ea typeface="ＭＳ Ｐゴシック" panose="020B0600070205080204" pitchFamily="50" charset="-128"/>
                    <a:cs typeface="Arial" panose="020B0604020202020204" pitchFamily="34" charset="0"/>
                  </a:rPr>
                  <a:t>STEP3</a:t>
                </a:r>
              </a:p>
              <a:p>
                <a:pPr algn="ctr"/>
                <a14:m>
                  <m:oMath xmlns:m="http://schemas.openxmlformats.org/officeDocument/2006/math">
                    <m:r>
                      <a:rPr lang="en-US" altLang="ja-JP" sz="1600" i="1" smtClean="0">
                        <a:latin typeface="Cambria Math" panose="02040503050406030204" pitchFamily="18" charset="0"/>
                      </a:rPr>
                      <m:t>𝑡</m:t>
                    </m:r>
                  </m:oMath>
                </a14:m>
                <a:r>
                  <a:rPr lang="en-US" altLang="ja-JP" sz="1600" dirty="0">
                    <a:latin typeface="Arial" panose="020B0604020202020204" pitchFamily="34" charset="0"/>
                    <a:ea typeface="ＭＳ Ｐゴシック" panose="020B0600070205080204" pitchFamily="50" charset="-128"/>
                    <a:cs typeface="Arial" panose="020B0604020202020204" pitchFamily="34" charset="0"/>
                  </a:rPr>
                  <a:t>=China</a:t>
                </a:r>
                <a:endParaRPr kumimoji="1" lang="ja-JP" altLang="en-US" sz="1600" dirty="0">
                  <a:latin typeface="Arial" panose="020B0604020202020204" pitchFamily="34" charset="0"/>
                  <a:ea typeface="ＭＳ Ｐゴシック" panose="020B0600070205080204" pitchFamily="50" charset="-128"/>
                  <a:cs typeface="Arial" panose="020B0604020202020204" pitchFamily="34" charset="0"/>
                </a:endParaRPr>
              </a:p>
            </p:txBody>
          </p:sp>
        </mc:Choice>
        <mc:Fallback xmlns="">
          <p:sp>
            <p:nvSpPr>
              <p:cNvPr id="39" name="テキスト ボックス 38">
                <a:extLst>
                  <a:ext uri="{FF2B5EF4-FFF2-40B4-BE49-F238E27FC236}">
                    <a16:creationId xmlns:a16="http://schemas.microsoft.com/office/drawing/2014/main" id="{BBDB6323-366B-5CBB-B48B-02AAF4D930B4}"/>
                  </a:ext>
                </a:extLst>
              </p:cNvPr>
              <p:cNvSpPr txBox="1">
                <a:spLocks noRot="1" noChangeAspect="1" noMove="1" noResize="1" noEditPoints="1" noAdjustHandles="1" noChangeArrowheads="1" noChangeShapeType="1" noTextEdit="1"/>
              </p:cNvSpPr>
              <p:nvPr/>
            </p:nvSpPr>
            <p:spPr>
              <a:xfrm>
                <a:off x="537685" y="4921885"/>
                <a:ext cx="1263861" cy="584775"/>
              </a:xfrm>
              <a:prstGeom prst="rect">
                <a:avLst/>
              </a:prstGeom>
              <a:blipFill>
                <a:blip r:embed="rId14"/>
                <a:stretch>
                  <a:fillRect t="-3125" b="-12500"/>
                </a:stretch>
              </a:blipFill>
            </p:spPr>
            <p:txBody>
              <a:bodyPr/>
              <a:lstStyle/>
              <a:p>
                <a:r>
                  <a:rPr lang="ja-JP" altLang="en-US">
                    <a:noFill/>
                  </a:rPr>
                  <a:t> </a:t>
                </a:r>
              </a:p>
            </p:txBody>
          </p:sp>
        </mc:Fallback>
      </mc:AlternateContent>
      <p:sp>
        <p:nvSpPr>
          <p:cNvPr id="60" name="テキスト ボックス 59">
            <a:extLst>
              <a:ext uri="{FF2B5EF4-FFF2-40B4-BE49-F238E27FC236}">
                <a16:creationId xmlns:a16="http://schemas.microsoft.com/office/drawing/2014/main" id="{8301AD82-7412-BE97-E745-6DD183350283}"/>
              </a:ext>
            </a:extLst>
          </p:cNvPr>
          <p:cNvSpPr txBox="1"/>
          <p:nvPr/>
        </p:nvSpPr>
        <p:spPr>
          <a:xfrm>
            <a:off x="7613709" y="5260885"/>
            <a:ext cx="4224211" cy="400110"/>
          </a:xfrm>
          <a:prstGeom prst="rect">
            <a:avLst/>
          </a:prstGeom>
          <a:noFill/>
        </p:spPr>
        <p:txBody>
          <a:bodyPr wrap="square">
            <a:spAutoFit/>
          </a:bodyPr>
          <a:lstStyle/>
          <a:p>
            <a:pPr algn="just">
              <a:spcAft>
                <a:spcPts val="1200"/>
              </a:spcAft>
            </a:pPr>
            <a:r>
              <a:rPr lang="en-US" altLang="ja-JP" sz="2000" dirty="0">
                <a:latin typeface="Arial" panose="020B0604020202020204" pitchFamily="34" charset="0"/>
                <a:cs typeface="Arial" panose="020B0604020202020204" pitchFamily="34" charset="0"/>
              </a:rPr>
              <a:t>Japanese input-output table in 2015</a:t>
            </a:r>
          </a:p>
        </p:txBody>
      </p:sp>
      <p:cxnSp>
        <p:nvCxnSpPr>
          <p:cNvPr id="61" name="コネクタ: カギ線 60">
            <a:extLst>
              <a:ext uri="{FF2B5EF4-FFF2-40B4-BE49-F238E27FC236}">
                <a16:creationId xmlns:a16="http://schemas.microsoft.com/office/drawing/2014/main" id="{FB8D994B-B5CD-E3FB-0D5D-3879D09BEFDE}"/>
              </a:ext>
            </a:extLst>
          </p:cNvPr>
          <p:cNvCxnSpPr>
            <a:cxnSpLocks/>
            <a:stCxn id="60" idx="2"/>
          </p:cNvCxnSpPr>
          <p:nvPr/>
        </p:nvCxnSpPr>
        <p:spPr>
          <a:xfrm rot="5400000">
            <a:off x="7960346" y="4296932"/>
            <a:ext cx="401407" cy="3129533"/>
          </a:xfrm>
          <a:prstGeom prst="bentConnector2">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1061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2" name="テキスト ボックス 61">
            <a:extLst>
              <a:ext uri="{FF2B5EF4-FFF2-40B4-BE49-F238E27FC236}">
                <a16:creationId xmlns:a16="http://schemas.microsoft.com/office/drawing/2014/main" id="{1B5533F1-FD1F-ADAF-9B9A-2E37350CAA0D}"/>
              </a:ext>
            </a:extLst>
          </p:cNvPr>
          <p:cNvSpPr txBox="1"/>
          <p:nvPr/>
        </p:nvSpPr>
        <p:spPr>
          <a:xfrm>
            <a:off x="-1" y="-13717"/>
            <a:ext cx="11606584" cy="584775"/>
          </a:xfrm>
          <a:prstGeom prst="rect">
            <a:avLst/>
          </a:prstGeom>
          <a:noFill/>
        </p:spPr>
        <p:txBody>
          <a:bodyPr wrap="square" rtlCol="0">
            <a:spAutoFit/>
          </a:bodyPr>
          <a:lstStyle/>
          <a:p>
            <a:pPr algn="just"/>
            <a:r>
              <a:rPr lang="en-US" altLang="ja-JP" sz="3200" dirty="0">
                <a:solidFill>
                  <a:schemeClr val="bg1"/>
                </a:solidFill>
                <a:latin typeface="Arial" panose="020B0604020202020204" pitchFamily="34" charset="0"/>
                <a:ea typeface="ＭＳ ゴシック" panose="020B0609070205080204" pitchFamily="49" charset="-128"/>
                <a:cs typeface="Arial" panose="020B0604020202020204" pitchFamily="34" charset="0"/>
              </a:rPr>
              <a:t>Appendix</a:t>
            </a:r>
            <a:endParaRPr kumimoji="1" lang="ja-JP" altLang="en-US" sz="3200" dirty="0">
              <a:solidFill>
                <a:schemeClr val="bg1"/>
              </a:solidFill>
              <a:latin typeface="Arial" panose="020B0604020202020204" pitchFamily="34" charset="0"/>
              <a:ea typeface="ＭＳ ゴシック" panose="020B0609070205080204" pitchFamily="49" charset="-128"/>
              <a:cs typeface="Arial" panose="020B0604020202020204" pitchFamily="34" charset="0"/>
            </a:endParaRPr>
          </a:p>
        </p:txBody>
      </p:sp>
      <p:graphicFrame>
        <p:nvGraphicFramePr>
          <p:cNvPr id="65" name="表 64">
            <a:extLst>
              <a:ext uri="{FF2B5EF4-FFF2-40B4-BE49-F238E27FC236}">
                <a16:creationId xmlns:a16="http://schemas.microsoft.com/office/drawing/2014/main" id="{1DD5838A-0076-48DB-7000-E6C05E9463B9}"/>
              </a:ext>
            </a:extLst>
          </p:cNvPr>
          <p:cNvGraphicFramePr>
            <a:graphicFrameLocks noGrp="1"/>
          </p:cNvGraphicFramePr>
          <p:nvPr>
            <p:extLst>
              <p:ext uri="{D42A27DB-BD31-4B8C-83A1-F6EECF244321}">
                <p14:modId xmlns:p14="http://schemas.microsoft.com/office/powerpoint/2010/main" val="37145154"/>
              </p:ext>
            </p:extLst>
          </p:nvPr>
        </p:nvGraphicFramePr>
        <p:xfrm>
          <a:off x="398535" y="942411"/>
          <a:ext cx="4468106" cy="1472770"/>
        </p:xfrm>
        <a:graphic>
          <a:graphicData uri="http://schemas.openxmlformats.org/drawingml/2006/table">
            <a:tbl>
              <a:tblPr firstRow="1" bandRow="1">
                <a:tableStyleId>{5C22544A-7EE6-4342-B048-85BDC9FD1C3A}</a:tableStyleId>
              </a:tblPr>
              <a:tblGrid>
                <a:gridCol w="1080032">
                  <a:extLst>
                    <a:ext uri="{9D8B030D-6E8A-4147-A177-3AD203B41FA5}">
                      <a16:colId xmlns:a16="http://schemas.microsoft.com/office/drawing/2014/main" val="870955360"/>
                    </a:ext>
                  </a:extLst>
                </a:gridCol>
                <a:gridCol w="1694037">
                  <a:extLst>
                    <a:ext uri="{9D8B030D-6E8A-4147-A177-3AD203B41FA5}">
                      <a16:colId xmlns:a16="http://schemas.microsoft.com/office/drawing/2014/main" val="3650879237"/>
                    </a:ext>
                  </a:extLst>
                </a:gridCol>
                <a:gridCol w="1694037">
                  <a:extLst>
                    <a:ext uri="{9D8B030D-6E8A-4147-A177-3AD203B41FA5}">
                      <a16:colId xmlns:a16="http://schemas.microsoft.com/office/drawing/2014/main" val="144314733"/>
                    </a:ext>
                  </a:extLst>
                </a:gridCol>
              </a:tblGrid>
              <a:tr h="502560">
                <a:tc>
                  <a:txBody>
                    <a:bodyPr/>
                    <a:lstStyle/>
                    <a:p>
                      <a:endParaRPr kumimoji="1" lang="ja-JP" altLang="en-US" sz="16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kumimoji="1" lang="en-US" altLang="ja-JP" sz="16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Crude steel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6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Steel products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9FFF"/>
                    </a:solidFill>
                  </a:tcPr>
                </a:tc>
                <a:extLst>
                  <a:ext uri="{0D108BD9-81ED-4DB2-BD59-A6C34878D82A}">
                    <a16:rowId xmlns:a16="http://schemas.microsoft.com/office/drawing/2014/main" val="4006254522"/>
                  </a:ext>
                </a:extLst>
              </a:tr>
              <a:tr h="485105">
                <a:tc>
                  <a:txBody>
                    <a:bodyPr/>
                    <a:lstStyle/>
                    <a:p>
                      <a:pPr algn="ctr"/>
                      <a:r>
                        <a:rPr kumimoji="1" lang="en-US" altLang="ja-JP" sz="16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Iron ore</a:t>
                      </a:r>
                      <a:endParaRPr kumimoji="1" lang="ja-JP" altLang="en-US" sz="16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6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100%</a:t>
                      </a:r>
                      <a:endParaRPr kumimoji="1" lang="ja-JP" altLang="en-US" sz="16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6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0%</a:t>
                      </a:r>
                      <a:endParaRPr kumimoji="1" lang="ja-JP" altLang="en-US" sz="16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9FFF"/>
                    </a:solidFill>
                  </a:tcPr>
                </a:tc>
                <a:extLst>
                  <a:ext uri="{0D108BD9-81ED-4DB2-BD59-A6C34878D82A}">
                    <a16:rowId xmlns:a16="http://schemas.microsoft.com/office/drawing/2014/main" val="2782244581"/>
                  </a:ext>
                </a:extLst>
              </a:tr>
              <a:tr h="485105">
                <a:tc>
                  <a:txBody>
                    <a:bodyPr/>
                    <a:lstStyle/>
                    <a:p>
                      <a:pPr algn="ctr"/>
                      <a:r>
                        <a:rPr kumimoji="1" lang="en-US" altLang="ja-JP" sz="16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Electricity</a:t>
                      </a:r>
                      <a:endParaRPr kumimoji="1" lang="ja-JP" altLang="en-US" sz="16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6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35%</a:t>
                      </a:r>
                      <a:endParaRPr kumimoji="1" lang="ja-JP" altLang="en-US" sz="16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6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65%</a:t>
                      </a:r>
                      <a:endParaRPr kumimoji="1" lang="ja-JP" altLang="en-US" sz="16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9FFF"/>
                    </a:solidFill>
                  </a:tcPr>
                </a:tc>
                <a:extLst>
                  <a:ext uri="{0D108BD9-81ED-4DB2-BD59-A6C34878D82A}">
                    <a16:rowId xmlns:a16="http://schemas.microsoft.com/office/drawing/2014/main" val="2666533882"/>
                  </a:ext>
                </a:extLst>
              </a:tr>
            </a:tbl>
          </a:graphicData>
        </a:graphic>
      </p:graphicFrame>
      <mc:AlternateContent xmlns:mc="http://schemas.openxmlformats.org/markup-compatibility/2006" xmlns:a14="http://schemas.microsoft.com/office/drawing/2010/main">
        <mc:Choice Requires="a14">
          <p:sp>
            <p:nvSpPr>
              <p:cNvPr id="66" name="テキスト ボックス 65">
                <a:extLst>
                  <a:ext uri="{FF2B5EF4-FFF2-40B4-BE49-F238E27FC236}">
                    <a16:creationId xmlns:a16="http://schemas.microsoft.com/office/drawing/2014/main" id="{178E9141-9335-E4F3-55C3-25A44C752049}"/>
                  </a:ext>
                </a:extLst>
              </p:cNvPr>
              <p:cNvSpPr txBox="1"/>
              <p:nvPr/>
            </p:nvSpPr>
            <p:spPr>
              <a:xfrm>
                <a:off x="306347" y="890180"/>
                <a:ext cx="1263861" cy="584775"/>
              </a:xfrm>
              <a:prstGeom prst="rect">
                <a:avLst/>
              </a:prstGeom>
              <a:noFill/>
            </p:spPr>
            <p:txBody>
              <a:bodyPr wrap="square" rtlCol="0">
                <a:spAutoFit/>
              </a:bodyPr>
              <a:lstStyle/>
              <a:p>
                <a:pPr algn="ctr"/>
                <a:r>
                  <a:rPr lang="en-US" altLang="ja-JP" sz="1600" dirty="0">
                    <a:latin typeface="Arial" panose="020B0604020202020204" pitchFamily="34" charset="0"/>
                    <a:ea typeface="ＭＳ Ｐゴシック" panose="020B0600070205080204" pitchFamily="50" charset="-128"/>
                    <a:cs typeface="Arial" panose="020B0604020202020204" pitchFamily="34" charset="0"/>
                  </a:rPr>
                  <a:t>STEP4</a:t>
                </a:r>
              </a:p>
              <a:p>
                <a:pPr algn="ctr"/>
                <a14:m>
                  <m:oMath xmlns:m="http://schemas.openxmlformats.org/officeDocument/2006/math">
                    <m:r>
                      <a:rPr lang="en-US" altLang="ja-JP" sz="1600" i="1" smtClean="0">
                        <a:latin typeface="Cambria Math" panose="02040503050406030204" pitchFamily="18" charset="0"/>
                      </a:rPr>
                      <m:t>𝑡</m:t>
                    </m:r>
                  </m:oMath>
                </a14:m>
                <a:r>
                  <a:rPr lang="en-US" altLang="ja-JP" sz="1600" dirty="0">
                    <a:latin typeface="Arial" panose="020B0604020202020204" pitchFamily="34" charset="0"/>
                    <a:ea typeface="ＭＳ Ｐゴシック" panose="020B0600070205080204" pitchFamily="50" charset="-128"/>
                    <a:cs typeface="Arial" panose="020B0604020202020204" pitchFamily="34" charset="0"/>
                  </a:rPr>
                  <a:t>=China</a:t>
                </a:r>
                <a:endParaRPr kumimoji="1" lang="ja-JP" altLang="en-US" sz="1600" dirty="0">
                  <a:latin typeface="Arial" panose="020B0604020202020204" pitchFamily="34" charset="0"/>
                  <a:ea typeface="ＭＳ Ｐゴシック" panose="020B0600070205080204" pitchFamily="50" charset="-128"/>
                  <a:cs typeface="Arial" panose="020B0604020202020204" pitchFamily="34" charset="0"/>
                </a:endParaRPr>
              </a:p>
            </p:txBody>
          </p:sp>
        </mc:Choice>
        <mc:Fallback xmlns="">
          <p:sp>
            <p:nvSpPr>
              <p:cNvPr id="66" name="テキスト ボックス 65">
                <a:extLst>
                  <a:ext uri="{FF2B5EF4-FFF2-40B4-BE49-F238E27FC236}">
                    <a16:creationId xmlns:a16="http://schemas.microsoft.com/office/drawing/2014/main" id="{178E9141-9335-E4F3-55C3-25A44C752049}"/>
                  </a:ext>
                </a:extLst>
              </p:cNvPr>
              <p:cNvSpPr txBox="1">
                <a:spLocks noRot="1" noChangeAspect="1" noMove="1" noResize="1" noEditPoints="1" noAdjustHandles="1" noChangeArrowheads="1" noChangeShapeType="1" noTextEdit="1"/>
              </p:cNvSpPr>
              <p:nvPr/>
            </p:nvSpPr>
            <p:spPr>
              <a:xfrm>
                <a:off x="306347" y="890180"/>
                <a:ext cx="1263861" cy="584775"/>
              </a:xfrm>
              <a:prstGeom prst="rect">
                <a:avLst/>
              </a:prstGeom>
              <a:blipFill>
                <a:blip r:embed="rId3"/>
                <a:stretch>
                  <a:fillRect t="-3125" b="-12500"/>
                </a:stretch>
              </a:blipFill>
            </p:spPr>
            <p:txBody>
              <a:bodyPr/>
              <a:lstStyle/>
              <a:p>
                <a:r>
                  <a:rPr lang="ja-JP" altLang="en-US">
                    <a:noFill/>
                  </a:rPr>
                  <a:t> </a:t>
                </a:r>
              </a:p>
            </p:txBody>
          </p:sp>
        </mc:Fallback>
      </mc:AlternateContent>
      <p:sp>
        <p:nvSpPr>
          <p:cNvPr id="67" name="テキスト ボックス 66">
            <a:extLst>
              <a:ext uri="{FF2B5EF4-FFF2-40B4-BE49-F238E27FC236}">
                <a16:creationId xmlns:a16="http://schemas.microsoft.com/office/drawing/2014/main" id="{859B250C-365E-72BC-D9AC-8C01F3E32C9C}"/>
              </a:ext>
            </a:extLst>
          </p:cNvPr>
          <p:cNvSpPr txBox="1"/>
          <p:nvPr/>
        </p:nvSpPr>
        <p:spPr>
          <a:xfrm>
            <a:off x="7382372" y="942411"/>
            <a:ext cx="4224211" cy="400110"/>
          </a:xfrm>
          <a:prstGeom prst="rect">
            <a:avLst/>
          </a:prstGeom>
          <a:noFill/>
        </p:spPr>
        <p:txBody>
          <a:bodyPr wrap="square">
            <a:spAutoFit/>
          </a:bodyPr>
          <a:lstStyle/>
          <a:p>
            <a:pPr algn="just">
              <a:spcAft>
                <a:spcPts val="1200"/>
              </a:spcAft>
            </a:pPr>
            <a:r>
              <a:rPr lang="en-US" altLang="ja-JP" sz="2000" dirty="0">
                <a:latin typeface="Arial" panose="020B0604020202020204" pitchFamily="34" charset="0"/>
                <a:cs typeface="Arial" panose="020B0604020202020204" pitchFamily="34" charset="0"/>
              </a:rPr>
              <a:t>Japanese input-output table in 2015</a:t>
            </a:r>
          </a:p>
        </p:txBody>
      </p:sp>
      <p:cxnSp>
        <p:nvCxnSpPr>
          <p:cNvPr id="68" name="コネクタ: カギ線 67">
            <a:extLst>
              <a:ext uri="{FF2B5EF4-FFF2-40B4-BE49-F238E27FC236}">
                <a16:creationId xmlns:a16="http://schemas.microsoft.com/office/drawing/2014/main" id="{6DD2D8AB-89E6-850F-2E10-E41B2D6E552E}"/>
              </a:ext>
            </a:extLst>
          </p:cNvPr>
          <p:cNvCxnSpPr>
            <a:cxnSpLocks/>
            <a:stCxn id="67" idx="2"/>
            <a:endCxn id="65" idx="3"/>
          </p:cNvCxnSpPr>
          <p:nvPr/>
        </p:nvCxnSpPr>
        <p:spPr>
          <a:xfrm rot="5400000">
            <a:off x="7012423" y="-803260"/>
            <a:ext cx="336275" cy="4627837"/>
          </a:xfrm>
          <a:prstGeom prst="bentConnector2">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aphicFrame>
        <p:nvGraphicFramePr>
          <p:cNvPr id="72" name="表 71">
            <a:extLst>
              <a:ext uri="{FF2B5EF4-FFF2-40B4-BE49-F238E27FC236}">
                <a16:creationId xmlns:a16="http://schemas.microsoft.com/office/drawing/2014/main" id="{EDEAC963-DF94-9288-F657-56C6B771C1A0}"/>
              </a:ext>
            </a:extLst>
          </p:cNvPr>
          <p:cNvGraphicFramePr>
            <a:graphicFrameLocks noGrp="1"/>
          </p:cNvGraphicFramePr>
          <p:nvPr>
            <p:extLst>
              <p:ext uri="{D42A27DB-BD31-4B8C-83A1-F6EECF244321}">
                <p14:modId xmlns:p14="http://schemas.microsoft.com/office/powerpoint/2010/main" val="564600618"/>
              </p:ext>
            </p:extLst>
          </p:nvPr>
        </p:nvGraphicFramePr>
        <p:xfrm>
          <a:off x="398535" y="2526099"/>
          <a:ext cx="4468106" cy="1472770"/>
        </p:xfrm>
        <a:graphic>
          <a:graphicData uri="http://schemas.openxmlformats.org/drawingml/2006/table">
            <a:tbl>
              <a:tblPr firstRow="1" bandRow="1">
                <a:tableStyleId>{5C22544A-7EE6-4342-B048-85BDC9FD1C3A}</a:tableStyleId>
              </a:tblPr>
              <a:tblGrid>
                <a:gridCol w="1167754">
                  <a:extLst>
                    <a:ext uri="{9D8B030D-6E8A-4147-A177-3AD203B41FA5}">
                      <a16:colId xmlns:a16="http://schemas.microsoft.com/office/drawing/2014/main" val="870955360"/>
                    </a:ext>
                  </a:extLst>
                </a:gridCol>
                <a:gridCol w="1623951">
                  <a:extLst>
                    <a:ext uri="{9D8B030D-6E8A-4147-A177-3AD203B41FA5}">
                      <a16:colId xmlns:a16="http://schemas.microsoft.com/office/drawing/2014/main" val="3650879237"/>
                    </a:ext>
                  </a:extLst>
                </a:gridCol>
                <a:gridCol w="1676401">
                  <a:extLst>
                    <a:ext uri="{9D8B030D-6E8A-4147-A177-3AD203B41FA5}">
                      <a16:colId xmlns:a16="http://schemas.microsoft.com/office/drawing/2014/main" val="144314733"/>
                    </a:ext>
                  </a:extLst>
                </a:gridCol>
              </a:tblGrid>
              <a:tr h="502560">
                <a:tc>
                  <a:txBody>
                    <a:bodyPr/>
                    <a:lstStyle/>
                    <a:p>
                      <a:endParaRPr kumimoji="1" lang="ja-JP" altLang="en-US" sz="16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kumimoji="1" lang="en-US" altLang="ja-JP" sz="16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BF-BOF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3D6"/>
                    </a:solidFill>
                  </a:tcPr>
                </a:tc>
                <a:tc>
                  <a:txBody>
                    <a:bodyPr/>
                    <a:lstStyle/>
                    <a:p>
                      <a:pPr algn="ctr"/>
                      <a:r>
                        <a:rPr kumimoji="1" lang="en-US" altLang="ja-JP" sz="16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EAF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07D"/>
                    </a:solidFill>
                  </a:tcPr>
                </a:tc>
                <a:extLst>
                  <a:ext uri="{0D108BD9-81ED-4DB2-BD59-A6C34878D82A}">
                    <a16:rowId xmlns:a16="http://schemas.microsoft.com/office/drawing/2014/main" val="4006254522"/>
                  </a:ext>
                </a:extLst>
              </a:tr>
              <a:tr h="485105">
                <a:tc>
                  <a:txBody>
                    <a:bodyPr/>
                    <a:lstStyle/>
                    <a:p>
                      <a:pPr algn="ctr"/>
                      <a:r>
                        <a:rPr kumimoji="1" lang="en-US" altLang="ja-JP" sz="16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Iron ore</a:t>
                      </a:r>
                      <a:endParaRPr kumimoji="1" lang="ja-JP" altLang="en-US" sz="16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6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100%</a:t>
                      </a:r>
                      <a:endParaRPr kumimoji="1" lang="ja-JP" altLang="en-US" sz="16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3D6"/>
                    </a:solidFill>
                  </a:tcPr>
                </a:tc>
                <a:tc>
                  <a:txBody>
                    <a:bodyPr/>
                    <a:lstStyle/>
                    <a:p>
                      <a:pPr algn="ctr"/>
                      <a:r>
                        <a:rPr kumimoji="1" lang="en-US" altLang="ja-JP" sz="16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0%</a:t>
                      </a:r>
                      <a:endParaRPr kumimoji="1" lang="ja-JP" altLang="en-US" sz="16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07D"/>
                    </a:solidFill>
                  </a:tcPr>
                </a:tc>
                <a:extLst>
                  <a:ext uri="{0D108BD9-81ED-4DB2-BD59-A6C34878D82A}">
                    <a16:rowId xmlns:a16="http://schemas.microsoft.com/office/drawing/2014/main" val="2782244581"/>
                  </a:ext>
                </a:extLst>
              </a:tr>
              <a:tr h="485105">
                <a:tc>
                  <a:txBody>
                    <a:bodyPr/>
                    <a:lstStyle/>
                    <a:p>
                      <a:pPr algn="ctr"/>
                      <a:r>
                        <a:rPr kumimoji="1" lang="en-US" altLang="ja-JP" sz="16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Electricity</a:t>
                      </a:r>
                      <a:endParaRPr kumimoji="1" lang="ja-JP" altLang="en-US" sz="16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6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85%</a:t>
                      </a:r>
                      <a:endParaRPr kumimoji="1" lang="ja-JP" altLang="en-US" sz="16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3D6"/>
                    </a:solidFill>
                  </a:tcPr>
                </a:tc>
                <a:tc>
                  <a:txBody>
                    <a:bodyPr/>
                    <a:lstStyle/>
                    <a:p>
                      <a:pPr algn="ctr"/>
                      <a:r>
                        <a:rPr kumimoji="1" lang="en-US" altLang="ja-JP" sz="16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15%</a:t>
                      </a:r>
                      <a:endParaRPr kumimoji="1" lang="ja-JP" altLang="en-US" sz="16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07D"/>
                    </a:solidFill>
                  </a:tcPr>
                </a:tc>
                <a:extLst>
                  <a:ext uri="{0D108BD9-81ED-4DB2-BD59-A6C34878D82A}">
                    <a16:rowId xmlns:a16="http://schemas.microsoft.com/office/drawing/2014/main" val="2666533882"/>
                  </a:ext>
                </a:extLst>
              </a:tr>
            </a:tbl>
          </a:graphicData>
        </a:graphic>
      </p:graphicFrame>
      <mc:AlternateContent xmlns:mc="http://schemas.openxmlformats.org/markup-compatibility/2006" xmlns:a14="http://schemas.microsoft.com/office/drawing/2010/main">
        <mc:Choice Requires="a14">
          <p:sp>
            <p:nvSpPr>
              <p:cNvPr id="73" name="テキスト ボックス 72">
                <a:extLst>
                  <a:ext uri="{FF2B5EF4-FFF2-40B4-BE49-F238E27FC236}">
                    <a16:creationId xmlns:a16="http://schemas.microsoft.com/office/drawing/2014/main" id="{59ACBAC2-77F4-2549-4976-9FA523955A31}"/>
                  </a:ext>
                </a:extLst>
              </p:cNvPr>
              <p:cNvSpPr txBox="1"/>
              <p:nvPr/>
            </p:nvSpPr>
            <p:spPr>
              <a:xfrm>
                <a:off x="306347" y="2473868"/>
                <a:ext cx="1263861" cy="584775"/>
              </a:xfrm>
              <a:prstGeom prst="rect">
                <a:avLst/>
              </a:prstGeom>
              <a:noFill/>
            </p:spPr>
            <p:txBody>
              <a:bodyPr wrap="square" rtlCol="0">
                <a:spAutoFit/>
              </a:bodyPr>
              <a:lstStyle/>
              <a:p>
                <a:pPr algn="ctr"/>
                <a:r>
                  <a:rPr lang="en-US" altLang="ja-JP" sz="1600" dirty="0">
                    <a:latin typeface="Arial" panose="020B0604020202020204" pitchFamily="34" charset="0"/>
                    <a:ea typeface="ＭＳ Ｐゴシック" panose="020B0600070205080204" pitchFamily="50" charset="-128"/>
                    <a:cs typeface="Arial" panose="020B0604020202020204" pitchFamily="34" charset="0"/>
                  </a:rPr>
                  <a:t>STEP5</a:t>
                </a:r>
              </a:p>
              <a:p>
                <a:pPr algn="ctr"/>
                <a14:m>
                  <m:oMath xmlns:m="http://schemas.openxmlformats.org/officeDocument/2006/math">
                    <m:r>
                      <a:rPr lang="en-US" altLang="ja-JP" sz="1600" i="1" smtClean="0">
                        <a:latin typeface="Cambria Math" panose="02040503050406030204" pitchFamily="18" charset="0"/>
                      </a:rPr>
                      <m:t>𝑡</m:t>
                    </m:r>
                  </m:oMath>
                </a14:m>
                <a:r>
                  <a:rPr lang="en-US" altLang="ja-JP" sz="1600" dirty="0">
                    <a:latin typeface="Arial" panose="020B0604020202020204" pitchFamily="34" charset="0"/>
                    <a:ea typeface="ＭＳ Ｐゴシック" panose="020B0600070205080204" pitchFamily="50" charset="-128"/>
                    <a:cs typeface="Arial" panose="020B0604020202020204" pitchFamily="34" charset="0"/>
                  </a:rPr>
                  <a:t>=China</a:t>
                </a:r>
                <a:endParaRPr kumimoji="1" lang="ja-JP" altLang="en-US" sz="1600" dirty="0">
                  <a:latin typeface="Arial" panose="020B0604020202020204" pitchFamily="34" charset="0"/>
                  <a:ea typeface="ＭＳ Ｐゴシック" panose="020B0600070205080204" pitchFamily="50" charset="-128"/>
                  <a:cs typeface="Arial" panose="020B0604020202020204" pitchFamily="34" charset="0"/>
                </a:endParaRPr>
              </a:p>
            </p:txBody>
          </p:sp>
        </mc:Choice>
        <mc:Fallback xmlns="">
          <p:sp>
            <p:nvSpPr>
              <p:cNvPr id="73" name="テキスト ボックス 72">
                <a:extLst>
                  <a:ext uri="{FF2B5EF4-FFF2-40B4-BE49-F238E27FC236}">
                    <a16:creationId xmlns:a16="http://schemas.microsoft.com/office/drawing/2014/main" id="{59ACBAC2-77F4-2549-4976-9FA523955A31}"/>
                  </a:ext>
                </a:extLst>
              </p:cNvPr>
              <p:cNvSpPr txBox="1">
                <a:spLocks noRot="1" noChangeAspect="1" noMove="1" noResize="1" noEditPoints="1" noAdjustHandles="1" noChangeArrowheads="1" noChangeShapeType="1" noTextEdit="1"/>
              </p:cNvSpPr>
              <p:nvPr/>
            </p:nvSpPr>
            <p:spPr>
              <a:xfrm>
                <a:off x="306347" y="2473868"/>
                <a:ext cx="1263861" cy="584775"/>
              </a:xfrm>
              <a:prstGeom prst="rect">
                <a:avLst/>
              </a:prstGeom>
              <a:blipFill>
                <a:blip r:embed="rId4"/>
                <a:stretch>
                  <a:fillRect t="-3125" b="-12500"/>
                </a:stretch>
              </a:blipFill>
            </p:spPr>
            <p:txBody>
              <a:bodyPr/>
              <a:lstStyle/>
              <a:p>
                <a:r>
                  <a:rPr lang="ja-JP" altLang="en-US">
                    <a:noFill/>
                  </a:rPr>
                  <a:t> </a:t>
                </a:r>
              </a:p>
            </p:txBody>
          </p:sp>
        </mc:Fallback>
      </mc:AlternateContent>
      <p:sp>
        <p:nvSpPr>
          <p:cNvPr id="74" name="テキスト ボックス 73">
            <a:extLst>
              <a:ext uri="{FF2B5EF4-FFF2-40B4-BE49-F238E27FC236}">
                <a16:creationId xmlns:a16="http://schemas.microsoft.com/office/drawing/2014/main" id="{4546259E-584F-2DF8-555A-92AFD59F3E83}"/>
              </a:ext>
            </a:extLst>
          </p:cNvPr>
          <p:cNvSpPr txBox="1"/>
          <p:nvPr/>
        </p:nvSpPr>
        <p:spPr>
          <a:xfrm>
            <a:off x="9020065" y="2473868"/>
            <a:ext cx="948828" cy="400110"/>
          </a:xfrm>
          <a:prstGeom prst="rect">
            <a:avLst/>
          </a:prstGeom>
          <a:noFill/>
        </p:spPr>
        <p:txBody>
          <a:bodyPr wrap="square">
            <a:spAutoFit/>
          </a:bodyPr>
          <a:lstStyle/>
          <a:p>
            <a:pPr algn="just">
              <a:spcAft>
                <a:spcPts val="1200"/>
              </a:spcAft>
            </a:pPr>
            <a:r>
              <a:rPr lang="en-US" altLang="ja-JP" sz="2000" dirty="0">
                <a:latin typeface="Arial" panose="020B0604020202020204" pitchFamily="34" charset="0"/>
                <a:cs typeface="Arial" panose="020B0604020202020204" pitchFamily="34" charset="0"/>
              </a:rPr>
              <a:t>GSCT</a:t>
            </a:r>
          </a:p>
        </p:txBody>
      </p:sp>
      <p:cxnSp>
        <p:nvCxnSpPr>
          <p:cNvPr id="75" name="コネクタ: カギ線 74">
            <a:extLst>
              <a:ext uri="{FF2B5EF4-FFF2-40B4-BE49-F238E27FC236}">
                <a16:creationId xmlns:a16="http://schemas.microsoft.com/office/drawing/2014/main" id="{7101C019-39D9-C24E-D8FF-8C285A1CBDC0}"/>
              </a:ext>
            </a:extLst>
          </p:cNvPr>
          <p:cNvCxnSpPr>
            <a:cxnSpLocks/>
            <a:stCxn id="74" idx="2"/>
          </p:cNvCxnSpPr>
          <p:nvPr/>
        </p:nvCxnSpPr>
        <p:spPr>
          <a:xfrm rot="5400000">
            <a:off x="6903048" y="837571"/>
            <a:ext cx="555024" cy="4627838"/>
          </a:xfrm>
          <a:prstGeom prst="bentConnector2">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D7BF6AE0-19CF-31C6-70FD-88EB6854FD41}"/>
                  </a:ext>
                </a:extLst>
              </p:cNvPr>
              <p:cNvSpPr txBox="1"/>
              <p:nvPr/>
            </p:nvSpPr>
            <p:spPr>
              <a:xfrm>
                <a:off x="306347" y="4398921"/>
                <a:ext cx="1263861" cy="584775"/>
              </a:xfrm>
              <a:prstGeom prst="rect">
                <a:avLst/>
              </a:prstGeom>
              <a:noFill/>
            </p:spPr>
            <p:txBody>
              <a:bodyPr wrap="square" rtlCol="0">
                <a:spAutoFit/>
              </a:bodyPr>
              <a:lstStyle/>
              <a:p>
                <a:pPr algn="ctr"/>
                <a:r>
                  <a:rPr lang="en-US" altLang="ja-JP" sz="1600" dirty="0">
                    <a:latin typeface="Arial" panose="020B0604020202020204" pitchFamily="34" charset="0"/>
                    <a:ea typeface="ＭＳ Ｐゴシック" panose="020B0600070205080204" pitchFamily="50" charset="-128"/>
                    <a:cs typeface="Arial" panose="020B0604020202020204" pitchFamily="34" charset="0"/>
                  </a:rPr>
                  <a:t>STEP6</a:t>
                </a:r>
              </a:p>
              <a:p>
                <a:pPr algn="ctr"/>
                <a14:m>
                  <m:oMath xmlns:m="http://schemas.openxmlformats.org/officeDocument/2006/math">
                    <m:r>
                      <a:rPr lang="en-US" altLang="ja-JP" sz="1600" i="1" smtClean="0">
                        <a:latin typeface="Cambria Math" panose="02040503050406030204" pitchFamily="18" charset="0"/>
                      </a:rPr>
                      <m:t>𝑡</m:t>
                    </m:r>
                  </m:oMath>
                </a14:m>
                <a:r>
                  <a:rPr lang="en-US" altLang="ja-JP" sz="1600" dirty="0">
                    <a:latin typeface="Arial" panose="020B0604020202020204" pitchFamily="34" charset="0"/>
                    <a:ea typeface="ＭＳ Ｐゴシック" panose="020B0600070205080204" pitchFamily="50" charset="-128"/>
                    <a:cs typeface="Arial" panose="020B0604020202020204" pitchFamily="34" charset="0"/>
                  </a:rPr>
                  <a:t>=China</a:t>
                </a:r>
                <a:endParaRPr kumimoji="1" lang="ja-JP" altLang="en-US" sz="1600" dirty="0">
                  <a:latin typeface="Arial" panose="020B0604020202020204" pitchFamily="34" charset="0"/>
                  <a:ea typeface="ＭＳ Ｐゴシック" panose="020B0600070205080204" pitchFamily="50" charset="-128"/>
                  <a:cs typeface="Arial" panose="020B0604020202020204" pitchFamily="34" charset="0"/>
                </a:endParaRPr>
              </a:p>
            </p:txBody>
          </p:sp>
        </mc:Choice>
        <mc:Fallback xmlns="">
          <p:sp>
            <p:nvSpPr>
              <p:cNvPr id="6" name="テキスト ボックス 5">
                <a:extLst>
                  <a:ext uri="{FF2B5EF4-FFF2-40B4-BE49-F238E27FC236}">
                    <a16:creationId xmlns:a16="http://schemas.microsoft.com/office/drawing/2014/main" id="{D7BF6AE0-19CF-31C6-70FD-88EB6854FD41}"/>
                  </a:ext>
                </a:extLst>
              </p:cNvPr>
              <p:cNvSpPr txBox="1">
                <a:spLocks noRot="1" noChangeAspect="1" noMove="1" noResize="1" noEditPoints="1" noAdjustHandles="1" noChangeArrowheads="1" noChangeShapeType="1" noTextEdit="1"/>
              </p:cNvSpPr>
              <p:nvPr/>
            </p:nvSpPr>
            <p:spPr>
              <a:xfrm>
                <a:off x="306347" y="4398921"/>
                <a:ext cx="1263861" cy="584775"/>
              </a:xfrm>
              <a:prstGeom prst="rect">
                <a:avLst/>
              </a:prstGeom>
              <a:blipFill>
                <a:blip r:embed="rId5"/>
                <a:stretch>
                  <a:fillRect t="-3125" b="-12500"/>
                </a:stretch>
              </a:blipFill>
            </p:spPr>
            <p:txBody>
              <a:bodyPr/>
              <a:lstStyle/>
              <a:p>
                <a:r>
                  <a:rPr lang="ja-JP" altLang="en-US">
                    <a:noFill/>
                  </a:rPr>
                  <a:t> </a:t>
                </a:r>
              </a:p>
            </p:txBody>
          </p:sp>
        </mc:Fallback>
      </mc:AlternateContent>
      <p:graphicFrame>
        <p:nvGraphicFramePr>
          <p:cNvPr id="7" name="表 6">
            <a:extLst>
              <a:ext uri="{FF2B5EF4-FFF2-40B4-BE49-F238E27FC236}">
                <a16:creationId xmlns:a16="http://schemas.microsoft.com/office/drawing/2014/main" id="{706285FA-4F07-2C10-A3AD-88BCEC62F08C}"/>
              </a:ext>
            </a:extLst>
          </p:cNvPr>
          <p:cNvGraphicFramePr>
            <a:graphicFrameLocks noGrp="1"/>
          </p:cNvGraphicFramePr>
          <p:nvPr>
            <p:extLst>
              <p:ext uri="{D42A27DB-BD31-4B8C-83A1-F6EECF244321}">
                <p14:modId xmlns:p14="http://schemas.microsoft.com/office/powerpoint/2010/main" val="1897100382"/>
              </p:ext>
            </p:extLst>
          </p:nvPr>
        </p:nvGraphicFramePr>
        <p:xfrm>
          <a:off x="398535" y="4457666"/>
          <a:ext cx="4468106" cy="1472770"/>
        </p:xfrm>
        <a:graphic>
          <a:graphicData uri="http://schemas.openxmlformats.org/drawingml/2006/table">
            <a:tbl>
              <a:tblPr firstRow="1" bandRow="1">
                <a:tableStyleId>{5C22544A-7EE6-4342-B048-85BDC9FD1C3A}</a:tableStyleId>
              </a:tblPr>
              <a:tblGrid>
                <a:gridCol w="1167754">
                  <a:extLst>
                    <a:ext uri="{9D8B030D-6E8A-4147-A177-3AD203B41FA5}">
                      <a16:colId xmlns:a16="http://schemas.microsoft.com/office/drawing/2014/main" val="870955360"/>
                    </a:ext>
                  </a:extLst>
                </a:gridCol>
                <a:gridCol w="1623951">
                  <a:extLst>
                    <a:ext uri="{9D8B030D-6E8A-4147-A177-3AD203B41FA5}">
                      <a16:colId xmlns:a16="http://schemas.microsoft.com/office/drawing/2014/main" val="3650879237"/>
                    </a:ext>
                  </a:extLst>
                </a:gridCol>
                <a:gridCol w="1676401">
                  <a:extLst>
                    <a:ext uri="{9D8B030D-6E8A-4147-A177-3AD203B41FA5}">
                      <a16:colId xmlns:a16="http://schemas.microsoft.com/office/drawing/2014/main" val="144314733"/>
                    </a:ext>
                  </a:extLst>
                </a:gridCol>
              </a:tblGrid>
              <a:tr h="502560">
                <a:tc>
                  <a:txBody>
                    <a:bodyPr/>
                    <a:lstStyle/>
                    <a:p>
                      <a:endParaRPr kumimoji="1" lang="ja-JP" altLang="en-US" sz="16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kumimoji="1" lang="en-US" altLang="ja-JP" sz="16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Pig iron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E6FA"/>
                    </a:solidFill>
                  </a:tcPr>
                </a:tc>
                <a:tc>
                  <a:txBody>
                    <a:bodyPr/>
                    <a:lstStyle/>
                    <a:p>
                      <a:pPr algn="ctr"/>
                      <a:r>
                        <a:rPr kumimoji="1" lang="en-US" altLang="ja-JP" sz="16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Converter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4A6A6"/>
                    </a:solidFill>
                  </a:tcPr>
                </a:tc>
                <a:extLst>
                  <a:ext uri="{0D108BD9-81ED-4DB2-BD59-A6C34878D82A}">
                    <a16:rowId xmlns:a16="http://schemas.microsoft.com/office/drawing/2014/main" val="4006254522"/>
                  </a:ext>
                </a:extLst>
              </a:tr>
              <a:tr h="485105">
                <a:tc>
                  <a:txBody>
                    <a:bodyPr/>
                    <a:lstStyle/>
                    <a:p>
                      <a:pPr algn="ctr"/>
                      <a:r>
                        <a:rPr kumimoji="1" lang="en-US" altLang="ja-JP" sz="16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Iron ore</a:t>
                      </a:r>
                      <a:endParaRPr kumimoji="1" lang="ja-JP" altLang="en-US" sz="16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6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100%</a:t>
                      </a:r>
                      <a:endParaRPr kumimoji="1" lang="ja-JP" altLang="en-US" sz="16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E6FA"/>
                    </a:solidFill>
                  </a:tcPr>
                </a:tc>
                <a:tc>
                  <a:txBody>
                    <a:bodyPr/>
                    <a:lstStyle/>
                    <a:p>
                      <a:pPr algn="ctr"/>
                      <a:r>
                        <a:rPr kumimoji="1" lang="en-US" altLang="ja-JP" sz="16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0%</a:t>
                      </a:r>
                      <a:endParaRPr kumimoji="1" lang="ja-JP" altLang="en-US" sz="16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4A6A6"/>
                    </a:solidFill>
                  </a:tcPr>
                </a:tc>
                <a:extLst>
                  <a:ext uri="{0D108BD9-81ED-4DB2-BD59-A6C34878D82A}">
                    <a16:rowId xmlns:a16="http://schemas.microsoft.com/office/drawing/2014/main" val="2782244581"/>
                  </a:ext>
                </a:extLst>
              </a:tr>
              <a:tr h="485105">
                <a:tc>
                  <a:txBody>
                    <a:bodyPr/>
                    <a:lstStyle/>
                    <a:p>
                      <a:pPr algn="ctr"/>
                      <a:r>
                        <a:rPr kumimoji="1" lang="en-US" altLang="ja-JP" sz="16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Electricity</a:t>
                      </a:r>
                      <a:endParaRPr kumimoji="1" lang="ja-JP" altLang="en-US" sz="16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6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82%</a:t>
                      </a:r>
                      <a:endParaRPr kumimoji="1" lang="ja-JP" altLang="en-US" sz="16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E6FA"/>
                    </a:solidFill>
                  </a:tcPr>
                </a:tc>
                <a:tc>
                  <a:txBody>
                    <a:bodyPr/>
                    <a:lstStyle/>
                    <a:p>
                      <a:pPr algn="ctr"/>
                      <a:r>
                        <a:rPr kumimoji="1" lang="en-US" altLang="ja-JP" sz="16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18%</a:t>
                      </a:r>
                      <a:endParaRPr kumimoji="1" lang="ja-JP" altLang="en-US" sz="16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4A6A6"/>
                    </a:solidFill>
                  </a:tcPr>
                </a:tc>
                <a:extLst>
                  <a:ext uri="{0D108BD9-81ED-4DB2-BD59-A6C34878D82A}">
                    <a16:rowId xmlns:a16="http://schemas.microsoft.com/office/drawing/2014/main" val="2666533882"/>
                  </a:ext>
                </a:extLst>
              </a:tr>
            </a:tbl>
          </a:graphicData>
        </a:graphic>
      </p:graphicFrame>
      <p:sp>
        <p:nvSpPr>
          <p:cNvPr id="10" name="テキスト ボックス 9">
            <a:extLst>
              <a:ext uri="{FF2B5EF4-FFF2-40B4-BE49-F238E27FC236}">
                <a16:creationId xmlns:a16="http://schemas.microsoft.com/office/drawing/2014/main" id="{186C907D-33E3-2D39-596D-C6351DC91219}"/>
              </a:ext>
            </a:extLst>
          </p:cNvPr>
          <p:cNvSpPr txBox="1"/>
          <p:nvPr/>
        </p:nvSpPr>
        <p:spPr>
          <a:xfrm>
            <a:off x="7382372" y="4674874"/>
            <a:ext cx="4224211" cy="400110"/>
          </a:xfrm>
          <a:prstGeom prst="rect">
            <a:avLst/>
          </a:prstGeom>
          <a:noFill/>
        </p:spPr>
        <p:txBody>
          <a:bodyPr wrap="square">
            <a:spAutoFit/>
          </a:bodyPr>
          <a:lstStyle/>
          <a:p>
            <a:pPr algn="just">
              <a:spcAft>
                <a:spcPts val="1200"/>
              </a:spcAft>
            </a:pPr>
            <a:r>
              <a:rPr lang="en-US" altLang="ja-JP" sz="2000" dirty="0">
                <a:latin typeface="Arial" panose="020B0604020202020204" pitchFamily="34" charset="0"/>
                <a:cs typeface="Arial" panose="020B0604020202020204" pitchFamily="34" charset="0"/>
              </a:rPr>
              <a:t>Japanese input-output table in 2015</a:t>
            </a:r>
          </a:p>
        </p:txBody>
      </p:sp>
      <p:cxnSp>
        <p:nvCxnSpPr>
          <p:cNvPr id="11" name="コネクタ: カギ線 10">
            <a:extLst>
              <a:ext uri="{FF2B5EF4-FFF2-40B4-BE49-F238E27FC236}">
                <a16:creationId xmlns:a16="http://schemas.microsoft.com/office/drawing/2014/main" id="{E7BE0556-5E0E-AC2A-BB38-9D50EDEDCDBC}"/>
              </a:ext>
            </a:extLst>
          </p:cNvPr>
          <p:cNvCxnSpPr>
            <a:cxnSpLocks/>
            <a:stCxn id="10" idx="2"/>
          </p:cNvCxnSpPr>
          <p:nvPr/>
        </p:nvCxnSpPr>
        <p:spPr>
          <a:xfrm rot="5400000">
            <a:off x="7012423" y="2929203"/>
            <a:ext cx="336275" cy="4627837"/>
          </a:xfrm>
          <a:prstGeom prst="bentConnector2">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58051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7" name="テキスト ボックス 56">
                <a:extLst>
                  <a:ext uri="{FF2B5EF4-FFF2-40B4-BE49-F238E27FC236}">
                    <a16:creationId xmlns:a16="http://schemas.microsoft.com/office/drawing/2014/main" id="{4FB4E210-A07E-2B24-3462-D1ED517E2660}"/>
                  </a:ext>
                </a:extLst>
              </p:cNvPr>
              <p:cNvSpPr txBox="1"/>
              <p:nvPr/>
            </p:nvSpPr>
            <p:spPr>
              <a:xfrm>
                <a:off x="1612053" y="776730"/>
                <a:ext cx="9504680" cy="253960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eqArr>
                        <m:eqArrPr>
                          <m:ctrlPr>
                            <a:rPr lang="ja-JP" altLang="en-US" sz="3200" i="1" smtClean="0">
                              <a:solidFill>
                                <a:srgbClr val="836967"/>
                              </a:solidFill>
                              <a:latin typeface="Cambria Math" panose="02040503050406030204" pitchFamily="18" charset="0"/>
                            </a:rPr>
                          </m:ctrlPr>
                        </m:eqArrPr>
                        <m:e>
                          <m:r>
                            <a:rPr lang="ja-JP" altLang="en-US" sz="3200">
                              <a:latin typeface="Cambria Math" panose="02040503050406030204" pitchFamily="18" charset="0"/>
                            </a:rPr>
                            <m:t>&amp;</m:t>
                          </m:r>
                          <m:sSubSup>
                            <m:sSubSupPr>
                              <m:ctrlPr>
                                <a:rPr lang="ja-JP" altLang="en-US" sz="3200" i="1">
                                  <a:solidFill>
                                    <a:srgbClr val="836967"/>
                                  </a:solidFill>
                                  <a:latin typeface="Cambria Math" panose="02040503050406030204" pitchFamily="18" charset="0"/>
                                </a:rPr>
                              </m:ctrlPr>
                            </m:sSubSupPr>
                            <m:e>
                              <m:r>
                                <a:rPr lang="ja-JP" altLang="en-US" sz="3200" i="1">
                                  <a:latin typeface="Cambria Math" panose="02040503050406030204" pitchFamily="18" charset="0"/>
                                </a:rPr>
                                <m:t>𝑒</m:t>
                              </m:r>
                            </m:e>
                            <m:sub>
                              <m:r>
                                <a:rPr lang="ja-JP" altLang="en-US" sz="3200" i="1">
                                  <a:latin typeface="Cambria Math" panose="02040503050406030204" pitchFamily="18" charset="0"/>
                                </a:rPr>
                                <m:t>𝑝</m:t>
                              </m:r>
                            </m:sub>
                            <m:sup>
                              <m:r>
                                <a:rPr lang="ja-JP" altLang="en-US" sz="3200" i="1">
                                  <a:latin typeface="Cambria Math" panose="02040503050406030204" pitchFamily="18" charset="0"/>
                                </a:rPr>
                                <m:t>𝑡</m:t>
                              </m:r>
                            </m:sup>
                          </m:sSubSup>
                          <m:r>
                            <a:rPr lang="ja-JP" altLang="en-US" sz="3200" i="0">
                              <a:latin typeface="Cambria Math" panose="02040503050406030204" pitchFamily="18" charset="0"/>
                            </a:rPr>
                            <m:t> =</m:t>
                          </m:r>
                          <m:f>
                            <m:fPr>
                              <m:ctrlPr>
                                <a:rPr lang="en-US" altLang="ja-JP" sz="3200" b="0" i="1" smtClean="0">
                                  <a:latin typeface="Cambria Math" panose="02040503050406030204" pitchFamily="18" charset="0"/>
                                </a:rPr>
                              </m:ctrlPr>
                            </m:fPr>
                            <m:num>
                              <m:sSubSup>
                                <m:sSubSupPr>
                                  <m:ctrlPr>
                                    <a:rPr lang="ja-JP" altLang="en-US" sz="3200" i="1">
                                      <a:solidFill>
                                        <a:srgbClr val="000000"/>
                                      </a:solidFill>
                                      <a:latin typeface="Cambria Math" panose="02040503050406030204" pitchFamily="18" charset="0"/>
                                      <a:ea typeface="Cambria Math" panose="02040503050406030204" pitchFamily="18" charset="0"/>
                                    </a:rPr>
                                  </m:ctrlPr>
                                </m:sSubSupPr>
                                <m:e>
                                  <m:r>
                                    <a:rPr lang="ja-JP" altLang="en-US" sz="32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𝑒</m:t>
                                  </m:r>
                                </m:e>
                                <m:sub>
                                  <m:r>
                                    <a:rPr lang="ja-JP" altLang="en-US" sz="32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𝑐𝑜𝑎𝑙</m:t>
                                  </m:r>
                                </m:sub>
                                <m:sup>
                                  <m:r>
                                    <a:rPr lang="ja-JP" altLang="en-US" sz="32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𝐼𝑃𝐶𝐶</m:t>
                                  </m:r>
                                </m:sup>
                              </m:sSubSup>
                              <m:sSubSup>
                                <m:sSubSupPr>
                                  <m:ctrlPr>
                                    <a:rPr lang="ja-JP" altLang="en-US" sz="3200" i="1">
                                      <a:solidFill>
                                        <a:srgbClr val="000000"/>
                                      </a:solidFill>
                                      <a:latin typeface="Cambria Math" panose="02040503050406030204" pitchFamily="18" charset="0"/>
                                      <a:ea typeface="Cambria Math" panose="02040503050406030204" pitchFamily="18" charset="0"/>
                                    </a:rPr>
                                  </m:ctrlPr>
                                </m:sSubSupPr>
                                <m:e>
                                  <m:r>
                                    <a:rPr lang="en-US" altLang="ja-JP" sz="32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m:t>
                                  </m:r>
                                  <m:sSubSup>
                                    <m:sSubSupPr>
                                      <m:ctrlPr>
                                        <a:rPr lang="ja-JP" altLang="en-US" sz="3200" i="1">
                                          <a:solidFill>
                                            <a:srgbClr val="000000"/>
                                          </a:solidFill>
                                          <a:latin typeface="Cambria Math" panose="02040503050406030204" pitchFamily="18" charset="0"/>
                                          <a:ea typeface="Cambria Math" panose="02040503050406030204" pitchFamily="18" charset="0"/>
                                        </a:rPr>
                                      </m:ctrlPr>
                                    </m:sSubSupPr>
                                    <m:e>
                                      <m:r>
                                        <a:rPr lang="ja-JP" altLang="en-US" sz="32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𝑐</m:t>
                                      </m:r>
                                    </m:e>
                                    <m:sub>
                                      <m:r>
                                        <a:rPr lang="ja-JP" altLang="en-US" sz="32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𝑝</m:t>
                                      </m:r>
                                      <m:r>
                                        <a:rPr lang="en-US" altLang="ja-JP" sz="32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 </m:t>
                                      </m:r>
                                      <m:r>
                                        <a:rPr lang="ja-JP" altLang="en-US" sz="32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𝑐𝑜𝑎𝑙</m:t>
                                      </m:r>
                                    </m:sub>
                                    <m:sup>
                                      <m:r>
                                        <a:rPr lang="ja-JP" altLang="en-US" sz="32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𝑡</m:t>
                                      </m:r>
                                    </m:sup>
                                  </m:sSubSup>
                                  <m:r>
                                    <a:rPr lang="en-US" altLang="ja-JP" sz="32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m:t>
                                  </m:r>
                                  <m:r>
                                    <a:rPr lang="ja-JP" altLang="en-US" sz="32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𝐶</m:t>
                                  </m:r>
                                </m:e>
                                <m:sub>
                                  <m:r>
                                    <a:rPr lang="ja-JP" altLang="en-US" sz="32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𝑐𝑜𝑎𝑙</m:t>
                                  </m:r>
                                </m:sub>
                                <m:sup>
                                  <m:r>
                                    <a:rPr lang="ja-JP" altLang="en-US" sz="32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𝑡</m:t>
                                  </m:r>
                                </m:sup>
                              </m:sSubSup>
                              <m:r>
                                <a:rPr lang="en-US" altLang="ja-JP" sz="32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m:t>
                              </m:r>
                              <m:sSubSup>
                                <m:sSubSupPr>
                                  <m:ctrlPr>
                                    <a:rPr lang="ja-JP" altLang="en-US" sz="3200" i="1">
                                      <a:solidFill>
                                        <a:srgbClr val="000000"/>
                                      </a:solidFill>
                                      <a:latin typeface="Cambria Math" panose="02040503050406030204" pitchFamily="18" charset="0"/>
                                      <a:ea typeface="Cambria Math" panose="02040503050406030204" pitchFamily="18" charset="0"/>
                                    </a:rPr>
                                  </m:ctrlPr>
                                </m:sSubSupPr>
                                <m:e>
                                  <m:r>
                                    <a:rPr lang="ja-JP" altLang="en-US" sz="32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𝑒</m:t>
                                  </m:r>
                                </m:e>
                                <m:sub>
                                  <m:r>
                                    <a:rPr lang="ja-JP" altLang="en-US" sz="32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𝑐𝑜𝑘𝑒</m:t>
                                  </m:r>
                                </m:sub>
                                <m:sup>
                                  <m:r>
                                    <a:rPr lang="ja-JP" altLang="en-US" sz="32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𝐼𝑃𝐶𝐶</m:t>
                                  </m:r>
                                </m:sup>
                              </m:sSubSup>
                              <m:r>
                                <a:rPr lang="en-US" altLang="ja-JP" sz="32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m:t>
                              </m:r>
                              <m:sSubSup>
                                <m:sSubSupPr>
                                  <m:ctrlPr>
                                    <a:rPr lang="ja-JP" altLang="en-US" sz="3200" i="1">
                                      <a:solidFill>
                                        <a:srgbClr val="000000"/>
                                      </a:solidFill>
                                      <a:latin typeface="Cambria Math" panose="02040503050406030204" pitchFamily="18" charset="0"/>
                                      <a:ea typeface="Cambria Math" panose="02040503050406030204" pitchFamily="18" charset="0"/>
                                    </a:rPr>
                                  </m:ctrlPr>
                                </m:sSubSupPr>
                                <m:e>
                                  <m:r>
                                    <a:rPr lang="ja-JP" altLang="en-US" sz="32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𝑐</m:t>
                                  </m:r>
                                </m:e>
                                <m:sub>
                                  <m:r>
                                    <a:rPr lang="ja-JP" altLang="en-US" sz="32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𝑝</m:t>
                                  </m:r>
                                  <m:r>
                                    <a:rPr lang="en-US" altLang="ja-JP" sz="32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m:t>
                                  </m:r>
                                  <m:r>
                                    <a:rPr lang="ja-JP" altLang="en-US" sz="32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𝑐𝑜𝑘𝑒</m:t>
                                  </m:r>
                                </m:sub>
                                <m:sup>
                                  <m:r>
                                    <a:rPr lang="ja-JP" altLang="en-US" sz="32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𝑡</m:t>
                                  </m:r>
                                </m:sup>
                              </m:sSubSup>
                              <m:sSubSup>
                                <m:sSubSupPr>
                                  <m:ctrlPr>
                                    <a:rPr lang="ja-JP" altLang="en-US" sz="3200" i="1">
                                      <a:solidFill>
                                        <a:srgbClr val="000000"/>
                                      </a:solidFill>
                                      <a:latin typeface="Cambria Math" panose="02040503050406030204" pitchFamily="18" charset="0"/>
                                      <a:ea typeface="Cambria Math" panose="02040503050406030204" pitchFamily="18" charset="0"/>
                                    </a:rPr>
                                  </m:ctrlPr>
                                </m:sSubSupPr>
                                <m:e>
                                  <m:r>
                                    <a:rPr lang="en-US" altLang="ja-JP" sz="32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m:t>
                                  </m:r>
                                  <m:r>
                                    <a:rPr lang="ja-JP" altLang="en-US" sz="32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𝐶</m:t>
                                  </m:r>
                                </m:e>
                                <m:sub>
                                  <m:r>
                                    <a:rPr lang="ja-JP" altLang="en-US" sz="32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𝑐𝑜𝑘𝑒</m:t>
                                  </m:r>
                                </m:sub>
                                <m:sup>
                                  <m:r>
                                    <a:rPr lang="ja-JP" altLang="en-US" sz="32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𝑡</m:t>
                                  </m:r>
                                </m:sup>
                              </m:sSubSup>
                            </m:num>
                            <m:den>
                              <m:sSubSup>
                                <m:sSubSupPr>
                                  <m:ctrlPr>
                                    <a:rPr lang="ja-JP" altLang="en-US" sz="3200" i="1" smtClean="0">
                                      <a:solidFill>
                                        <a:srgbClr val="836967"/>
                                      </a:solidFill>
                                      <a:latin typeface="Cambria Math" panose="02040503050406030204" pitchFamily="18" charset="0"/>
                                    </a:rPr>
                                  </m:ctrlPr>
                                </m:sSubSupPr>
                                <m:e>
                                  <m:r>
                                    <a:rPr lang="en-US" altLang="ja-JP" sz="3200" b="0" i="1" smtClean="0">
                                      <a:latin typeface="Cambria Math" panose="02040503050406030204" pitchFamily="18" charset="0"/>
                                    </a:rPr>
                                    <m:t>𝑥</m:t>
                                  </m:r>
                                </m:e>
                                <m:sub>
                                  <m:r>
                                    <a:rPr lang="ja-JP" altLang="en-US" sz="3200" i="1">
                                      <a:latin typeface="Cambria Math" panose="02040503050406030204" pitchFamily="18" charset="0"/>
                                    </a:rPr>
                                    <m:t>𝑝</m:t>
                                  </m:r>
                                </m:sub>
                                <m:sup>
                                  <m:r>
                                    <a:rPr lang="ja-JP" altLang="en-US" sz="3200" i="1">
                                      <a:latin typeface="Cambria Math" panose="02040503050406030204" pitchFamily="18" charset="0"/>
                                    </a:rPr>
                                    <m:t>𝑡</m:t>
                                  </m:r>
                                </m:sup>
                              </m:sSubSup>
                            </m:den>
                          </m:f>
                          <m:r>
                            <a:rPr lang="en-US" altLang="ja-JP" sz="3200" b="0" i="0" smtClean="0">
                              <a:latin typeface="Cambria Math" panose="02040503050406030204" pitchFamily="18" charset="0"/>
                            </a:rPr>
                            <m:t> </m:t>
                          </m:r>
                        </m:e>
                        <m:e>
                          <m:r>
                            <a:rPr lang="ja-JP" altLang="en-US" sz="3200" i="0">
                              <a:latin typeface="Cambria Math" panose="02040503050406030204" pitchFamily="18" charset="0"/>
                            </a:rPr>
                            <m:t>&amp;</m:t>
                          </m:r>
                          <m:sSubSup>
                            <m:sSubSupPr>
                              <m:ctrlPr>
                                <a:rPr lang="ja-JP" altLang="en-US" sz="3200" i="1">
                                  <a:solidFill>
                                    <a:srgbClr val="836967"/>
                                  </a:solidFill>
                                  <a:latin typeface="Cambria Math" panose="02040503050406030204" pitchFamily="18" charset="0"/>
                                </a:rPr>
                              </m:ctrlPr>
                            </m:sSubSupPr>
                            <m:e>
                              <m:r>
                                <a:rPr lang="ja-JP" altLang="en-US" sz="3200" i="1">
                                  <a:latin typeface="Cambria Math" panose="02040503050406030204" pitchFamily="18" charset="0"/>
                                </a:rPr>
                                <m:t>𝑒</m:t>
                              </m:r>
                            </m:e>
                            <m:sub>
                              <m:r>
                                <a:rPr lang="ja-JP" altLang="en-US" sz="3200" i="1">
                                  <a:latin typeface="Cambria Math" panose="02040503050406030204" pitchFamily="18" charset="0"/>
                                </a:rPr>
                                <m:t>𝑐</m:t>
                              </m:r>
                            </m:sub>
                            <m:sup>
                              <m:r>
                                <a:rPr lang="ja-JP" altLang="en-US" sz="3200" i="1">
                                  <a:latin typeface="Cambria Math" panose="02040503050406030204" pitchFamily="18" charset="0"/>
                                </a:rPr>
                                <m:t>𝑡</m:t>
                              </m:r>
                            </m:sup>
                          </m:sSubSup>
                          <m:r>
                            <a:rPr lang="ja-JP" altLang="en-US" sz="3200" i="0">
                              <a:latin typeface="Cambria Math" panose="02040503050406030204" pitchFamily="18" charset="0"/>
                            </a:rPr>
                            <m:t> </m:t>
                          </m:r>
                          <m:r>
                            <a:rPr lang="ja-JP" altLang="en-US" sz="3200" i="0" smtClean="0">
                              <a:latin typeface="Cambria Math" panose="02040503050406030204" pitchFamily="18" charset="0"/>
                            </a:rPr>
                            <m:t>=</m:t>
                          </m:r>
                          <m:f>
                            <m:fPr>
                              <m:ctrlPr>
                                <a:rPr lang="en-US" altLang="ja-JP" sz="3200" i="1" smtClean="0">
                                  <a:latin typeface="Cambria Math" panose="02040503050406030204" pitchFamily="18" charset="0"/>
                                </a:rPr>
                              </m:ctrlPr>
                            </m:fPr>
                            <m:num>
                              <m:sSubSup>
                                <m:sSubSupPr>
                                  <m:ctrlPr>
                                    <a:rPr lang="ja-JP" altLang="en-US" sz="3200" i="1">
                                      <a:solidFill>
                                        <a:srgbClr val="836967"/>
                                      </a:solidFill>
                                      <a:latin typeface="Cambria Math" panose="02040503050406030204" pitchFamily="18" charset="0"/>
                                    </a:rPr>
                                  </m:ctrlPr>
                                </m:sSubSupPr>
                                <m:e>
                                  <m:r>
                                    <a:rPr lang="ja-JP" altLang="en-US" sz="3200" i="1">
                                      <a:latin typeface="Cambria Math" panose="02040503050406030204" pitchFamily="18" charset="0"/>
                                    </a:rPr>
                                    <m:t>𝐶</m:t>
                                  </m:r>
                                </m:e>
                                <m:sub>
                                  <m:r>
                                    <a:rPr lang="ja-JP" altLang="en-US" sz="3200" i="1">
                                      <a:latin typeface="Cambria Math" panose="02040503050406030204" pitchFamily="18" charset="0"/>
                                    </a:rPr>
                                    <m:t>𝑐𝑜𝑎𝑙</m:t>
                                  </m:r>
                                </m:sub>
                                <m:sup>
                                  <m:r>
                                    <a:rPr lang="ja-JP" altLang="en-US" sz="3200" i="1">
                                      <a:latin typeface="Cambria Math" panose="02040503050406030204" pitchFamily="18" charset="0"/>
                                    </a:rPr>
                                    <m:t>𝑡</m:t>
                                  </m:r>
                                </m:sup>
                              </m:sSubSup>
                              <m:r>
                                <a:rPr lang="ja-JP" altLang="en-US" sz="3200">
                                  <a:latin typeface="Cambria Math" panose="02040503050406030204" pitchFamily="18" charset="0"/>
                                </a:rPr>
                                <m:t>×</m:t>
                              </m:r>
                              <m:sSubSup>
                                <m:sSubSupPr>
                                  <m:ctrlPr>
                                    <a:rPr lang="ja-JP" altLang="en-US" sz="3200" i="1">
                                      <a:solidFill>
                                        <a:srgbClr val="836967"/>
                                      </a:solidFill>
                                      <a:latin typeface="Cambria Math" panose="02040503050406030204" pitchFamily="18" charset="0"/>
                                    </a:rPr>
                                  </m:ctrlPr>
                                </m:sSubSupPr>
                                <m:e>
                                  <m:r>
                                    <a:rPr lang="en-US" altLang="ja-JP" sz="3200" b="0" i="1" smtClean="0">
                                      <a:latin typeface="Cambria Math" panose="02040503050406030204" pitchFamily="18" charset="0"/>
                                    </a:rPr>
                                    <m:t>𝑐</m:t>
                                  </m:r>
                                </m:e>
                                <m:sub>
                                  <m:r>
                                    <a:rPr lang="ja-JP" altLang="en-US" sz="3200" i="1">
                                      <a:latin typeface="Cambria Math" panose="02040503050406030204" pitchFamily="18" charset="0"/>
                                    </a:rPr>
                                    <m:t>𝑐</m:t>
                                  </m:r>
                                </m:sub>
                                <m:sup>
                                  <m:r>
                                    <a:rPr lang="ja-JP" altLang="en-US" sz="3200" i="1">
                                      <a:latin typeface="Cambria Math" panose="02040503050406030204" pitchFamily="18" charset="0"/>
                                    </a:rPr>
                                    <m:t>𝑡</m:t>
                                  </m:r>
                                </m:sup>
                              </m:sSubSup>
                              <m:r>
                                <a:rPr lang="ja-JP" altLang="en-US" sz="3200">
                                  <a:latin typeface="Cambria Math" panose="02040503050406030204" pitchFamily="18" charset="0"/>
                                </a:rPr>
                                <m:t> ×</m:t>
                              </m:r>
                              <m:sSubSup>
                                <m:sSubSupPr>
                                  <m:ctrlPr>
                                    <a:rPr lang="ja-JP" altLang="en-US" sz="3200" i="1">
                                      <a:solidFill>
                                        <a:srgbClr val="836967"/>
                                      </a:solidFill>
                                      <a:latin typeface="Cambria Math" panose="02040503050406030204" pitchFamily="18" charset="0"/>
                                    </a:rPr>
                                  </m:ctrlPr>
                                </m:sSubSupPr>
                                <m:e>
                                  <m:r>
                                    <a:rPr lang="ja-JP" altLang="en-US" sz="3200" i="1">
                                      <a:latin typeface="Cambria Math" panose="02040503050406030204" pitchFamily="18" charset="0"/>
                                    </a:rPr>
                                    <m:t>𝑒</m:t>
                                  </m:r>
                                </m:e>
                                <m:sub>
                                  <m:r>
                                    <a:rPr lang="ja-JP" altLang="en-US" sz="3200" i="1">
                                      <a:latin typeface="Cambria Math" panose="02040503050406030204" pitchFamily="18" charset="0"/>
                                    </a:rPr>
                                    <m:t>𝑐𝑜𝑘𝑒</m:t>
                                  </m:r>
                                </m:sub>
                                <m:sup>
                                  <m:r>
                                    <a:rPr lang="ja-JP" altLang="en-US" sz="3200" i="1">
                                      <a:latin typeface="Cambria Math" panose="02040503050406030204" pitchFamily="18" charset="0"/>
                                    </a:rPr>
                                    <m:t>𝑖𝑝𝑐𝑐</m:t>
                                  </m:r>
                                </m:sup>
                              </m:sSubSup>
                              <m:r>
                                <a:rPr lang="en-US" altLang="ja-JP" sz="32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m:t>
                              </m:r>
                              <m:sSubSup>
                                <m:sSubSupPr>
                                  <m:ctrlPr>
                                    <a:rPr lang="ja-JP" altLang="en-US" sz="3200" i="1">
                                      <a:solidFill>
                                        <a:srgbClr val="000000"/>
                                      </a:solidFill>
                                      <a:latin typeface="Cambria Math" panose="02040503050406030204" pitchFamily="18" charset="0"/>
                                      <a:ea typeface="Cambria Math" panose="02040503050406030204" pitchFamily="18" charset="0"/>
                                    </a:rPr>
                                  </m:ctrlPr>
                                </m:sSubSupPr>
                                <m:e>
                                  <m:r>
                                    <a:rPr lang="ja-JP" altLang="en-US" sz="32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𝑒</m:t>
                                  </m:r>
                                </m:e>
                                <m:sub>
                                  <m:r>
                                    <a:rPr lang="ja-JP" altLang="en-US" sz="32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𝑐𝑜𝑘𝑒</m:t>
                                  </m:r>
                                </m:sub>
                                <m:sup>
                                  <m:r>
                                    <a:rPr lang="ja-JP" altLang="en-US" sz="32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𝐼𝑃𝐶𝐶</m:t>
                                  </m:r>
                                </m:sup>
                              </m:sSubSup>
                              <m:r>
                                <a:rPr lang="en-US" altLang="ja-JP" sz="32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m:t>
                              </m:r>
                              <m:sSubSup>
                                <m:sSubSupPr>
                                  <m:ctrlPr>
                                    <a:rPr lang="ja-JP" altLang="en-US" sz="3200" i="1">
                                      <a:solidFill>
                                        <a:srgbClr val="000000"/>
                                      </a:solidFill>
                                      <a:latin typeface="Cambria Math" panose="02040503050406030204" pitchFamily="18" charset="0"/>
                                      <a:ea typeface="Cambria Math" panose="02040503050406030204" pitchFamily="18" charset="0"/>
                                    </a:rPr>
                                  </m:ctrlPr>
                                </m:sSubSupPr>
                                <m:e>
                                  <m:r>
                                    <a:rPr lang="ja-JP" altLang="en-US" sz="32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𝑐</m:t>
                                  </m:r>
                                </m:e>
                                <m:sub>
                                  <m:r>
                                    <a:rPr lang="ja-JP" altLang="en-US" sz="32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𝑝</m:t>
                                  </m:r>
                                  <m:r>
                                    <a:rPr lang="en-US" altLang="ja-JP" sz="32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m:t>
                                  </m:r>
                                  <m:r>
                                    <a:rPr lang="ja-JP" altLang="en-US" sz="32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𝑐𝑜𝑘𝑒</m:t>
                                  </m:r>
                                </m:sub>
                                <m:sup>
                                  <m:r>
                                    <a:rPr lang="ja-JP" altLang="en-US" sz="32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𝑡</m:t>
                                  </m:r>
                                </m:sup>
                              </m:sSubSup>
                              <m:sSubSup>
                                <m:sSubSupPr>
                                  <m:ctrlPr>
                                    <a:rPr lang="ja-JP" altLang="en-US" sz="3200" i="1">
                                      <a:solidFill>
                                        <a:srgbClr val="000000"/>
                                      </a:solidFill>
                                      <a:latin typeface="Cambria Math" panose="02040503050406030204" pitchFamily="18" charset="0"/>
                                      <a:ea typeface="Cambria Math" panose="02040503050406030204" pitchFamily="18" charset="0"/>
                                    </a:rPr>
                                  </m:ctrlPr>
                                </m:sSubSupPr>
                                <m:e>
                                  <m:r>
                                    <a:rPr lang="en-US" altLang="ja-JP" sz="32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m:t>
                                  </m:r>
                                  <m:r>
                                    <a:rPr lang="ja-JP" altLang="en-US" sz="32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𝐶</m:t>
                                  </m:r>
                                </m:e>
                                <m:sub>
                                  <m:r>
                                    <a:rPr lang="ja-JP" altLang="en-US" sz="32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𝑐𝑜𝑘𝑒</m:t>
                                  </m:r>
                                </m:sub>
                                <m:sup>
                                  <m:r>
                                    <a:rPr lang="ja-JP" altLang="en-US" sz="32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𝑡</m:t>
                                  </m:r>
                                </m:sup>
                              </m:sSubSup>
                            </m:num>
                            <m:den>
                              <m:sSubSup>
                                <m:sSubSupPr>
                                  <m:ctrlPr>
                                    <a:rPr lang="ja-JP" altLang="en-US" sz="3200" i="1">
                                      <a:solidFill>
                                        <a:srgbClr val="836967"/>
                                      </a:solidFill>
                                      <a:latin typeface="Cambria Math" panose="02040503050406030204" pitchFamily="18" charset="0"/>
                                    </a:rPr>
                                  </m:ctrlPr>
                                </m:sSubSupPr>
                                <m:e>
                                  <m:r>
                                    <a:rPr lang="en-US" altLang="ja-JP" sz="3200" i="1">
                                      <a:latin typeface="Cambria Math" panose="02040503050406030204" pitchFamily="18" charset="0"/>
                                    </a:rPr>
                                    <m:t>𝑥</m:t>
                                  </m:r>
                                </m:e>
                                <m:sub>
                                  <m:r>
                                    <a:rPr lang="en-US" altLang="ja-JP" sz="3200" b="0" i="1" smtClean="0">
                                      <a:latin typeface="Cambria Math" panose="02040503050406030204" pitchFamily="18" charset="0"/>
                                    </a:rPr>
                                    <m:t>𝑐</m:t>
                                  </m:r>
                                </m:sub>
                                <m:sup>
                                  <m:r>
                                    <a:rPr lang="ja-JP" altLang="en-US" sz="3200" i="1">
                                      <a:latin typeface="Cambria Math" panose="02040503050406030204" pitchFamily="18" charset="0"/>
                                    </a:rPr>
                                    <m:t>𝑡</m:t>
                                  </m:r>
                                </m:sup>
                              </m:sSubSup>
                            </m:den>
                          </m:f>
                        </m:e>
                      </m:eqArr>
                    </m:oMath>
                  </m:oMathPara>
                </a14:m>
                <a:endParaRPr lang="ja-JP" altLang="en-US" sz="1600" dirty="0"/>
              </a:p>
            </p:txBody>
          </p:sp>
        </mc:Choice>
        <mc:Fallback xmlns="">
          <p:sp>
            <p:nvSpPr>
              <p:cNvPr id="57" name="テキスト ボックス 56">
                <a:extLst>
                  <a:ext uri="{FF2B5EF4-FFF2-40B4-BE49-F238E27FC236}">
                    <a16:creationId xmlns:a16="http://schemas.microsoft.com/office/drawing/2014/main" id="{4FB4E210-A07E-2B24-3462-D1ED517E2660}"/>
                  </a:ext>
                </a:extLst>
              </p:cNvPr>
              <p:cNvSpPr txBox="1">
                <a:spLocks noRot="1" noChangeAspect="1" noMove="1" noResize="1" noEditPoints="1" noAdjustHandles="1" noChangeArrowheads="1" noChangeShapeType="1" noTextEdit="1"/>
              </p:cNvSpPr>
              <p:nvPr/>
            </p:nvSpPr>
            <p:spPr>
              <a:xfrm>
                <a:off x="1612053" y="776730"/>
                <a:ext cx="9504680" cy="2539606"/>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9" name="テキスト ボックス 58">
                <a:extLst>
                  <a:ext uri="{FF2B5EF4-FFF2-40B4-BE49-F238E27FC236}">
                    <a16:creationId xmlns:a16="http://schemas.microsoft.com/office/drawing/2014/main" id="{B7DE8335-6C41-65DF-6581-CCAE43178A45}"/>
                  </a:ext>
                </a:extLst>
              </p:cNvPr>
              <p:cNvSpPr txBox="1"/>
              <p:nvPr/>
            </p:nvSpPr>
            <p:spPr>
              <a:xfrm>
                <a:off x="134620" y="3541880"/>
                <a:ext cx="6548120" cy="862480"/>
              </a:xfrm>
              <a:prstGeom prst="rect">
                <a:avLst/>
              </a:prstGeom>
              <a:noFill/>
            </p:spPr>
            <p:txBody>
              <a:bodyPr wrap="square">
                <a:spAutoFit/>
              </a:bodyPr>
              <a:lstStyle/>
              <a:p>
                <a:pPr algn="just"/>
                <a14:m>
                  <m:oMath xmlns:m="http://schemas.openxmlformats.org/officeDocument/2006/math">
                    <m:sSubSup>
                      <m:sSubSupPr>
                        <m:ctrlPr>
                          <a:rPr lang="ja-JP" altLang="en-US" sz="2400" i="1">
                            <a:solidFill>
                              <a:srgbClr val="836967"/>
                            </a:solidFill>
                            <a:latin typeface="Cambria Math" panose="02040503050406030204" pitchFamily="18" charset="0"/>
                          </a:rPr>
                        </m:ctrlPr>
                      </m:sSubSupPr>
                      <m:e>
                        <m:r>
                          <a:rPr lang="ja-JP" altLang="en-US" sz="2400" i="1">
                            <a:latin typeface="Cambria Math" panose="02040503050406030204" pitchFamily="18" charset="0"/>
                          </a:rPr>
                          <m:t>𝑒</m:t>
                        </m:r>
                      </m:e>
                      <m:sub>
                        <m:r>
                          <a:rPr lang="ja-JP" altLang="en-US" sz="2400" i="1">
                            <a:latin typeface="Cambria Math" panose="02040503050406030204" pitchFamily="18" charset="0"/>
                          </a:rPr>
                          <m:t>𝑝</m:t>
                        </m:r>
                      </m:sub>
                      <m:sup>
                        <m:r>
                          <a:rPr lang="ja-JP" altLang="en-US" sz="2400" i="1">
                            <a:latin typeface="Cambria Math" panose="02040503050406030204" pitchFamily="18" charset="0"/>
                          </a:rPr>
                          <m:t>𝑡</m:t>
                        </m:r>
                      </m:sup>
                    </m:sSubSup>
                  </m:oMath>
                </a14:m>
                <a:r>
                  <a:rPr lang="en-US" altLang="ja-JP" sz="2400" dirty="0">
                    <a:solidFill>
                      <a:schemeClr val="tx1"/>
                    </a:solidFill>
                    <a:latin typeface="Arial" panose="020B0604020202020204" pitchFamily="34" charset="0"/>
                    <a:cs typeface="Arial" panose="020B0604020202020204" pitchFamily="34" charset="0"/>
                  </a:rPr>
                  <a:t> and </a:t>
                </a:r>
                <a14:m>
                  <m:oMath xmlns:m="http://schemas.openxmlformats.org/officeDocument/2006/math">
                    <m:sSubSup>
                      <m:sSubSupPr>
                        <m:ctrlPr>
                          <a:rPr lang="ja-JP" altLang="en-US" sz="2400" i="1">
                            <a:solidFill>
                              <a:srgbClr val="836967"/>
                            </a:solidFill>
                            <a:latin typeface="Cambria Math" panose="02040503050406030204" pitchFamily="18" charset="0"/>
                          </a:rPr>
                        </m:ctrlPr>
                      </m:sSubSupPr>
                      <m:e>
                        <m:r>
                          <a:rPr lang="ja-JP" altLang="en-US" sz="2400" i="1">
                            <a:latin typeface="Cambria Math" panose="02040503050406030204" pitchFamily="18" charset="0"/>
                          </a:rPr>
                          <m:t>𝑒</m:t>
                        </m:r>
                      </m:e>
                      <m:sub>
                        <m:r>
                          <a:rPr lang="ja-JP" altLang="en-US" sz="2400" i="1">
                            <a:latin typeface="Cambria Math" panose="02040503050406030204" pitchFamily="18" charset="0"/>
                          </a:rPr>
                          <m:t>𝑐</m:t>
                        </m:r>
                      </m:sub>
                      <m:sup>
                        <m:r>
                          <a:rPr lang="ja-JP" altLang="en-US" sz="2400" i="1">
                            <a:latin typeface="Cambria Math" panose="02040503050406030204" pitchFamily="18" charset="0"/>
                          </a:rPr>
                          <m:t>𝑡</m:t>
                        </m:r>
                      </m:sup>
                    </m:sSubSup>
                    <m:r>
                      <a:rPr lang="ja-JP" altLang="en-US" sz="2400">
                        <a:latin typeface="Cambria Math" panose="02040503050406030204" pitchFamily="18" charset="0"/>
                      </a:rPr>
                      <m:t> </m:t>
                    </m:r>
                  </m:oMath>
                </a14:m>
                <a:r>
                  <a:rPr lang="en-US" altLang="ja-JP" sz="2400" dirty="0">
                    <a:solidFill>
                      <a:schemeClr val="tx1"/>
                    </a:solidFill>
                    <a:latin typeface="Arial" panose="020B0604020202020204" pitchFamily="34" charset="0"/>
                    <a:cs typeface="Arial" panose="020B0604020202020204" pitchFamily="34" charset="0"/>
                  </a:rPr>
                  <a:t>: Direct CO</a:t>
                </a:r>
                <a:r>
                  <a:rPr lang="en-US" altLang="ja-JP" sz="2400" baseline="-25000" dirty="0">
                    <a:solidFill>
                      <a:schemeClr val="tx1"/>
                    </a:solidFill>
                    <a:latin typeface="Arial" panose="020B0604020202020204" pitchFamily="34" charset="0"/>
                    <a:cs typeface="Arial" panose="020B0604020202020204" pitchFamily="34" charset="0"/>
                  </a:rPr>
                  <a:t>2</a:t>
                </a:r>
                <a:r>
                  <a:rPr lang="en-US" altLang="ja-JP" sz="2400" dirty="0">
                    <a:solidFill>
                      <a:schemeClr val="tx1"/>
                    </a:solidFill>
                    <a:latin typeface="Arial" panose="020B0604020202020204" pitchFamily="34" charset="0"/>
                    <a:cs typeface="Arial" panose="020B0604020202020204" pitchFamily="34" charset="0"/>
                  </a:rPr>
                  <a:t> emissions intensity from the </a:t>
                </a:r>
                <a:r>
                  <a:rPr lang="en-US" altLang="ja-JP" sz="2400" dirty="0">
                    <a:latin typeface="Arial" panose="020B0604020202020204" pitchFamily="34" charset="0"/>
                    <a:cs typeface="Arial" panose="020B0604020202020204" pitchFamily="34" charset="0"/>
                  </a:rPr>
                  <a:t>pig </a:t>
                </a:r>
                <a:r>
                  <a:rPr lang="en-US" altLang="ja-JP" sz="2400" dirty="0">
                    <a:solidFill>
                      <a:schemeClr val="tx1"/>
                    </a:solidFill>
                    <a:latin typeface="Arial" panose="020B0604020202020204" pitchFamily="34" charset="0"/>
                    <a:cs typeface="Arial" panose="020B0604020202020204" pitchFamily="34" charset="0"/>
                  </a:rPr>
                  <a:t>iron and converter sectors in country </a:t>
                </a:r>
                <a14:m>
                  <m:oMath xmlns:m="http://schemas.openxmlformats.org/officeDocument/2006/math">
                    <m:r>
                      <a:rPr lang="en-US" altLang="ja-JP" sz="2400" b="0" i="1" smtClean="0">
                        <a:solidFill>
                          <a:schemeClr val="tx1"/>
                        </a:solidFill>
                        <a:latin typeface="Cambria Math" panose="02040503050406030204" pitchFamily="18" charset="0"/>
                      </a:rPr>
                      <m:t>𝑡</m:t>
                    </m:r>
                  </m:oMath>
                </a14:m>
                <a:endParaRPr lang="ja-JP" altLang="en-US" sz="2400" dirty="0">
                  <a:solidFill>
                    <a:schemeClr val="tx1"/>
                  </a:solidFill>
                  <a:latin typeface="Arial" panose="020B0604020202020204" pitchFamily="34" charset="0"/>
                  <a:cs typeface="Arial" panose="020B0604020202020204" pitchFamily="34" charset="0"/>
                </a:endParaRPr>
              </a:p>
            </p:txBody>
          </p:sp>
        </mc:Choice>
        <mc:Fallback xmlns="">
          <p:sp>
            <p:nvSpPr>
              <p:cNvPr id="59" name="テキスト ボックス 58">
                <a:extLst>
                  <a:ext uri="{FF2B5EF4-FFF2-40B4-BE49-F238E27FC236}">
                    <a16:creationId xmlns:a16="http://schemas.microsoft.com/office/drawing/2014/main" id="{B7DE8335-6C41-65DF-6581-CCAE43178A45}"/>
                  </a:ext>
                </a:extLst>
              </p:cNvPr>
              <p:cNvSpPr txBox="1">
                <a:spLocks noRot="1" noChangeAspect="1" noMove="1" noResize="1" noEditPoints="1" noAdjustHandles="1" noChangeArrowheads="1" noChangeShapeType="1" noTextEdit="1"/>
              </p:cNvSpPr>
              <p:nvPr/>
            </p:nvSpPr>
            <p:spPr>
              <a:xfrm>
                <a:off x="134620" y="3541880"/>
                <a:ext cx="6548120" cy="862480"/>
              </a:xfrm>
              <a:prstGeom prst="rect">
                <a:avLst/>
              </a:prstGeom>
              <a:blipFill>
                <a:blip r:embed="rId4"/>
                <a:stretch>
                  <a:fillRect l="-1397" t="-5634" r="-1490" b="-1549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0" name="テキスト ボックス 59">
                <a:extLst>
                  <a:ext uri="{FF2B5EF4-FFF2-40B4-BE49-F238E27FC236}">
                    <a16:creationId xmlns:a16="http://schemas.microsoft.com/office/drawing/2014/main" id="{48F6610B-A699-8DD4-A5B0-F8861AA8D662}"/>
                  </a:ext>
                </a:extLst>
              </p:cNvPr>
              <p:cNvSpPr txBox="1"/>
              <p:nvPr/>
            </p:nvSpPr>
            <p:spPr>
              <a:xfrm>
                <a:off x="134620" y="4638176"/>
                <a:ext cx="5783580" cy="475002"/>
              </a:xfrm>
              <a:prstGeom prst="rect">
                <a:avLst/>
              </a:prstGeom>
              <a:noFill/>
            </p:spPr>
            <p:txBody>
              <a:bodyPr wrap="square">
                <a:spAutoFit/>
              </a:bodyPr>
              <a:lstStyle/>
              <a:p>
                <a:pPr algn="just"/>
                <a14:m>
                  <m:oMath xmlns:m="http://schemas.openxmlformats.org/officeDocument/2006/math">
                    <m:sSubSup>
                      <m:sSubSupPr>
                        <m:ctrlPr>
                          <a:rPr lang="ja-JP" altLang="ja-JP" sz="2400" i="1">
                            <a:latin typeface="Cambria Math" panose="02040503050406030204" pitchFamily="18" charset="0"/>
                          </a:rPr>
                        </m:ctrlPr>
                      </m:sSubSupPr>
                      <m:e>
                        <m:r>
                          <a:rPr lang="en-US" altLang="ja-JP" sz="2400" i="1">
                            <a:latin typeface="Cambria Math" panose="02040503050406030204" pitchFamily="18" charset="0"/>
                          </a:rPr>
                          <m:t>𝐶</m:t>
                        </m:r>
                      </m:e>
                      <m:sub>
                        <m:r>
                          <a:rPr lang="en-US" altLang="ja-JP" sz="2400" i="1">
                            <a:latin typeface="Cambria Math" panose="02040503050406030204" pitchFamily="18" charset="0"/>
                          </a:rPr>
                          <m:t>𝑐𝑜𝑎𝑙</m:t>
                        </m:r>
                      </m:sub>
                      <m:sup>
                        <m:r>
                          <a:rPr lang="en-US" altLang="ja-JP" sz="2400" i="1">
                            <a:latin typeface="Cambria Math" panose="02040503050406030204" pitchFamily="18" charset="0"/>
                          </a:rPr>
                          <m:t>𝑡</m:t>
                        </m:r>
                      </m:sup>
                    </m:sSubSup>
                  </m:oMath>
                </a14:m>
                <a:r>
                  <a:rPr lang="en-US" altLang="ja-JP" sz="2400" dirty="0">
                    <a:latin typeface="Arial" panose="020B0604020202020204" pitchFamily="34" charset="0"/>
                    <a:cs typeface="Arial" panose="020B0604020202020204" pitchFamily="34" charset="0"/>
                  </a:rPr>
                  <a:t>: Coal consumption (EJ) of country </a:t>
                </a:r>
                <a14:m>
                  <m:oMath xmlns:m="http://schemas.openxmlformats.org/officeDocument/2006/math">
                    <m:r>
                      <a:rPr lang="en-US" altLang="ja-JP" sz="2400" b="0" i="1" smtClean="0">
                        <a:solidFill>
                          <a:schemeClr val="tx1"/>
                        </a:solidFill>
                        <a:latin typeface="Cambria Math" panose="02040503050406030204" pitchFamily="18" charset="0"/>
                      </a:rPr>
                      <m:t>𝑡</m:t>
                    </m:r>
                  </m:oMath>
                </a14:m>
                <a:endParaRPr lang="ja-JP" altLang="en-US" sz="2400" dirty="0">
                  <a:solidFill>
                    <a:schemeClr val="tx1"/>
                  </a:solidFill>
                  <a:latin typeface="Arial" panose="020B0604020202020204" pitchFamily="34" charset="0"/>
                  <a:cs typeface="Arial" panose="020B0604020202020204" pitchFamily="34" charset="0"/>
                </a:endParaRPr>
              </a:p>
            </p:txBody>
          </p:sp>
        </mc:Choice>
        <mc:Fallback xmlns="">
          <p:sp>
            <p:nvSpPr>
              <p:cNvPr id="60" name="テキスト ボックス 59">
                <a:extLst>
                  <a:ext uri="{FF2B5EF4-FFF2-40B4-BE49-F238E27FC236}">
                    <a16:creationId xmlns:a16="http://schemas.microsoft.com/office/drawing/2014/main" id="{48F6610B-A699-8DD4-A5B0-F8861AA8D662}"/>
                  </a:ext>
                </a:extLst>
              </p:cNvPr>
              <p:cNvSpPr txBox="1">
                <a:spLocks noRot="1" noChangeAspect="1" noMove="1" noResize="1" noEditPoints="1" noAdjustHandles="1" noChangeArrowheads="1" noChangeShapeType="1" noTextEdit="1"/>
              </p:cNvSpPr>
              <p:nvPr/>
            </p:nvSpPr>
            <p:spPr>
              <a:xfrm>
                <a:off x="134620" y="4638176"/>
                <a:ext cx="5783580" cy="475002"/>
              </a:xfrm>
              <a:prstGeom prst="rect">
                <a:avLst/>
              </a:prstGeom>
              <a:blipFill>
                <a:blip r:embed="rId5"/>
                <a:stretch>
                  <a:fillRect l="-211" t="-7692" b="-2820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1" name="テキスト ボックス 60">
                <a:extLst>
                  <a:ext uri="{FF2B5EF4-FFF2-40B4-BE49-F238E27FC236}">
                    <a16:creationId xmlns:a16="http://schemas.microsoft.com/office/drawing/2014/main" id="{865FF338-448D-D424-4A91-F48CC811CAD1}"/>
                  </a:ext>
                </a:extLst>
              </p:cNvPr>
              <p:cNvSpPr txBox="1"/>
              <p:nvPr/>
            </p:nvSpPr>
            <p:spPr>
              <a:xfrm>
                <a:off x="134620" y="5346994"/>
                <a:ext cx="6548120" cy="1233415"/>
              </a:xfrm>
              <a:prstGeom prst="rect">
                <a:avLst/>
              </a:prstGeom>
              <a:noFill/>
            </p:spPr>
            <p:txBody>
              <a:bodyPr wrap="square">
                <a:spAutoFit/>
              </a:bodyPr>
              <a:lstStyle/>
              <a:p>
                <a:pPr algn="just"/>
                <a14:m>
                  <m:oMath xmlns:m="http://schemas.openxmlformats.org/officeDocument/2006/math">
                    <m:sSubSup>
                      <m:sSubSupPr>
                        <m:ctrlPr>
                          <a:rPr lang="ja-JP" altLang="ja-JP" sz="2400" i="1">
                            <a:latin typeface="Cambria Math" panose="02040503050406030204" pitchFamily="18" charset="0"/>
                          </a:rPr>
                        </m:ctrlPr>
                      </m:sSubSupPr>
                      <m:e>
                        <m:r>
                          <a:rPr lang="en-US" altLang="ja-JP" sz="2400" i="1">
                            <a:latin typeface="Cambria Math" panose="02040503050406030204" pitchFamily="18" charset="0"/>
                          </a:rPr>
                          <m:t>𝑐</m:t>
                        </m:r>
                      </m:e>
                      <m:sub>
                        <m:r>
                          <a:rPr lang="en-US" altLang="ja-JP" sz="2400" i="1">
                            <a:latin typeface="Cambria Math" panose="02040503050406030204" pitchFamily="18" charset="0"/>
                          </a:rPr>
                          <m:t>𝑝</m:t>
                        </m:r>
                      </m:sub>
                      <m:sup>
                        <m:r>
                          <a:rPr lang="en-US" altLang="ja-JP" sz="2400" i="1">
                            <a:latin typeface="Cambria Math" panose="02040503050406030204" pitchFamily="18" charset="0"/>
                          </a:rPr>
                          <m:t>𝑡</m:t>
                        </m:r>
                      </m:sup>
                    </m:sSubSup>
                    <m:r>
                      <m:rPr>
                        <m:nor/>
                      </m:rPr>
                      <a:rPr lang="en-US" altLang="ja-JP" sz="2400"/>
                      <m:t>​ </m:t>
                    </m:r>
                    <m:r>
                      <m:rPr>
                        <m:nor/>
                      </m:rPr>
                      <a:rPr lang="en-US" altLang="ja-JP" sz="2400" smtClean="0">
                        <a:latin typeface="Arial" panose="020B0604020202020204" pitchFamily="34" charset="0"/>
                        <a:cs typeface="Arial" panose="020B0604020202020204" pitchFamily="34" charset="0"/>
                      </a:rPr>
                      <m:t>and</m:t>
                    </m:r>
                    <m:r>
                      <m:rPr>
                        <m:nor/>
                      </m:rPr>
                      <a:rPr lang="en-US" altLang="ja-JP" sz="2400" smtClean="0"/>
                      <m:t> </m:t>
                    </m:r>
                    <m:sSubSup>
                      <m:sSubSupPr>
                        <m:ctrlPr>
                          <a:rPr lang="ja-JP" altLang="ja-JP" sz="2400" i="1">
                            <a:latin typeface="Cambria Math" panose="02040503050406030204" pitchFamily="18" charset="0"/>
                          </a:rPr>
                        </m:ctrlPr>
                      </m:sSubSupPr>
                      <m:e>
                        <m:r>
                          <a:rPr lang="en-US" altLang="ja-JP" sz="2400" i="1">
                            <a:latin typeface="Cambria Math" panose="02040503050406030204" pitchFamily="18" charset="0"/>
                          </a:rPr>
                          <m:t>𝑐</m:t>
                        </m:r>
                      </m:e>
                      <m:sub>
                        <m:r>
                          <a:rPr lang="en-US" altLang="ja-JP" sz="2400" i="1">
                            <a:latin typeface="Cambria Math" panose="02040503050406030204" pitchFamily="18" charset="0"/>
                          </a:rPr>
                          <m:t>𝑐</m:t>
                        </m:r>
                      </m:sub>
                      <m:sup>
                        <m:r>
                          <a:rPr lang="en-US" altLang="ja-JP" sz="2400" i="1">
                            <a:latin typeface="Cambria Math" panose="02040503050406030204" pitchFamily="18" charset="0"/>
                          </a:rPr>
                          <m:t>𝑡</m:t>
                        </m:r>
                      </m:sup>
                    </m:sSubSup>
                  </m:oMath>
                </a14:m>
                <a:r>
                  <a:rPr lang="en-US" altLang="ja-JP" sz="2400" dirty="0">
                    <a:latin typeface="Arial" panose="020B0604020202020204" pitchFamily="34" charset="0"/>
                    <a:cs typeface="Arial" panose="020B0604020202020204" pitchFamily="34" charset="0"/>
                  </a:rPr>
                  <a:t>: Shares of total national consumption of hard coal and coke oven products used by the pig iron and converter sectors in country </a:t>
                </a:r>
                <a14:m>
                  <m:oMath xmlns:m="http://schemas.openxmlformats.org/officeDocument/2006/math">
                    <m:r>
                      <a:rPr lang="en-US" altLang="ja-JP" sz="2400" b="0" i="1" smtClean="0">
                        <a:solidFill>
                          <a:schemeClr val="tx1"/>
                        </a:solidFill>
                        <a:latin typeface="Cambria Math" panose="02040503050406030204" pitchFamily="18" charset="0"/>
                      </a:rPr>
                      <m:t>𝑡</m:t>
                    </m:r>
                  </m:oMath>
                </a14:m>
                <a:endParaRPr lang="ja-JP" altLang="en-US" sz="2400" dirty="0">
                  <a:solidFill>
                    <a:schemeClr val="tx1"/>
                  </a:solidFill>
                  <a:latin typeface="Arial" panose="020B0604020202020204" pitchFamily="34" charset="0"/>
                  <a:cs typeface="Arial" panose="020B0604020202020204" pitchFamily="34" charset="0"/>
                </a:endParaRPr>
              </a:p>
            </p:txBody>
          </p:sp>
        </mc:Choice>
        <mc:Fallback xmlns="">
          <p:sp>
            <p:nvSpPr>
              <p:cNvPr id="61" name="テキスト ボックス 60">
                <a:extLst>
                  <a:ext uri="{FF2B5EF4-FFF2-40B4-BE49-F238E27FC236}">
                    <a16:creationId xmlns:a16="http://schemas.microsoft.com/office/drawing/2014/main" id="{865FF338-448D-D424-4A91-F48CC811CAD1}"/>
                  </a:ext>
                </a:extLst>
              </p:cNvPr>
              <p:cNvSpPr txBox="1">
                <a:spLocks noRot="1" noChangeAspect="1" noMove="1" noResize="1" noEditPoints="1" noAdjustHandles="1" noChangeArrowheads="1" noChangeShapeType="1" noTextEdit="1"/>
              </p:cNvSpPr>
              <p:nvPr/>
            </p:nvSpPr>
            <p:spPr>
              <a:xfrm>
                <a:off x="134620" y="5346994"/>
                <a:ext cx="6548120" cy="1233415"/>
              </a:xfrm>
              <a:prstGeom prst="rect">
                <a:avLst/>
              </a:prstGeom>
              <a:blipFill>
                <a:blip r:embed="rId6"/>
                <a:stretch>
                  <a:fillRect l="-1397" t="-3960" r="-1490" b="-1089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3" name="テキスト ボックス 62">
                <a:extLst>
                  <a:ext uri="{FF2B5EF4-FFF2-40B4-BE49-F238E27FC236}">
                    <a16:creationId xmlns:a16="http://schemas.microsoft.com/office/drawing/2014/main" id="{29B2D777-D551-D1A6-C923-1134B150A99A}"/>
                  </a:ext>
                </a:extLst>
              </p:cNvPr>
              <p:cNvSpPr txBox="1"/>
              <p:nvPr/>
            </p:nvSpPr>
            <p:spPr>
              <a:xfrm>
                <a:off x="7165342" y="3541880"/>
                <a:ext cx="4606711" cy="1284454"/>
              </a:xfrm>
              <a:prstGeom prst="rect">
                <a:avLst/>
              </a:prstGeom>
              <a:noFill/>
            </p:spPr>
            <p:txBody>
              <a:bodyPr wrap="square">
                <a:spAutoFit/>
              </a:bodyPr>
              <a:lstStyle/>
              <a:p>
                <a:pPr algn="just"/>
                <a14:m>
                  <m:oMath xmlns:m="http://schemas.openxmlformats.org/officeDocument/2006/math">
                    <m:sSubSup>
                      <m:sSubSupPr>
                        <m:ctrlPr>
                          <a:rPr lang="ja-JP" altLang="ja-JP" sz="2400" i="1" smtClean="0">
                            <a:latin typeface="Cambria Math" panose="02040503050406030204" pitchFamily="18" charset="0"/>
                          </a:rPr>
                        </m:ctrlPr>
                      </m:sSubSupPr>
                      <m:e>
                        <m:r>
                          <a:rPr lang="en-US" altLang="ja-JP" sz="2400" i="1">
                            <a:latin typeface="Cambria Math" panose="02040503050406030204" pitchFamily="18" charset="0"/>
                          </a:rPr>
                          <m:t>𝑒</m:t>
                        </m:r>
                      </m:e>
                      <m:sub>
                        <m:r>
                          <a:rPr lang="en-US" altLang="ja-JP" sz="2400" i="1">
                            <a:latin typeface="Cambria Math" panose="02040503050406030204" pitchFamily="18" charset="0"/>
                          </a:rPr>
                          <m:t>𝑐𝑜</m:t>
                        </m:r>
                        <m:r>
                          <a:rPr lang="en-US" altLang="ja-JP" sz="2400" b="0" i="1" smtClean="0">
                            <a:latin typeface="Cambria Math" panose="02040503050406030204" pitchFamily="18" charset="0"/>
                          </a:rPr>
                          <m:t>𝑎𝑙</m:t>
                        </m:r>
                      </m:sub>
                      <m:sup>
                        <m:r>
                          <a:rPr lang="en-US" altLang="ja-JP" sz="2400" i="1">
                            <a:latin typeface="Cambria Math" panose="02040503050406030204" pitchFamily="18" charset="0"/>
                          </a:rPr>
                          <m:t>𝑖𝑝𝑐𝑐</m:t>
                        </m:r>
                      </m:sup>
                    </m:sSubSup>
                  </m:oMath>
                </a14:m>
                <a:r>
                  <a:rPr lang="en-US" altLang="ja-JP" sz="2400" dirty="0">
                    <a:latin typeface="Arial" panose="020B0604020202020204" pitchFamily="34" charset="0"/>
                    <a:cs typeface="Arial" panose="020B0604020202020204" pitchFamily="34" charset="0"/>
                  </a:rPr>
                  <a:t> and </a:t>
                </a:r>
                <a14:m>
                  <m:oMath xmlns:m="http://schemas.openxmlformats.org/officeDocument/2006/math">
                    <m:sSubSup>
                      <m:sSubSupPr>
                        <m:ctrlPr>
                          <a:rPr lang="ja-JP" altLang="ja-JP" sz="2400" i="1">
                            <a:latin typeface="Cambria Math" panose="02040503050406030204" pitchFamily="18" charset="0"/>
                          </a:rPr>
                        </m:ctrlPr>
                      </m:sSubSupPr>
                      <m:e>
                        <m:r>
                          <a:rPr lang="en-US" altLang="ja-JP" sz="2400" i="1">
                            <a:latin typeface="Cambria Math" panose="02040503050406030204" pitchFamily="18" charset="0"/>
                          </a:rPr>
                          <m:t>𝑒</m:t>
                        </m:r>
                      </m:e>
                      <m:sub>
                        <m:r>
                          <a:rPr lang="en-US" altLang="ja-JP" sz="2400" i="1">
                            <a:latin typeface="Cambria Math" panose="02040503050406030204" pitchFamily="18" charset="0"/>
                          </a:rPr>
                          <m:t>𝑐𝑜𝑘𝑒</m:t>
                        </m:r>
                      </m:sub>
                      <m:sup>
                        <m:r>
                          <a:rPr lang="en-US" altLang="ja-JP" sz="2400" i="1">
                            <a:latin typeface="Cambria Math" panose="02040503050406030204" pitchFamily="18" charset="0"/>
                          </a:rPr>
                          <m:t>𝑖𝑝𝑐𝑐</m:t>
                        </m:r>
                      </m:sup>
                    </m:sSubSup>
                  </m:oMath>
                </a14:m>
                <a:r>
                  <a:rPr lang="en-US" altLang="ja-JP" sz="2400" dirty="0">
                    <a:latin typeface="Arial" panose="020B0604020202020204" pitchFamily="34" charset="0"/>
                    <a:cs typeface="Arial" panose="020B0604020202020204" pitchFamily="34" charset="0"/>
                  </a:rPr>
                  <a:t>: Default emission factor for hard coal and coke oven coke (kt-CO</a:t>
                </a:r>
                <a:r>
                  <a:rPr lang="en-US" altLang="ja-JP" sz="2400" baseline="-25000" dirty="0">
                    <a:latin typeface="Arial" panose="020B0604020202020204" pitchFamily="34" charset="0"/>
                    <a:cs typeface="Arial" panose="020B0604020202020204" pitchFamily="34" charset="0"/>
                  </a:rPr>
                  <a:t>2</a:t>
                </a:r>
                <a:r>
                  <a:rPr lang="en-US" altLang="ja-JP" sz="2400" dirty="0">
                    <a:latin typeface="Arial" panose="020B0604020202020204" pitchFamily="34" charset="0"/>
                    <a:cs typeface="Arial" panose="020B0604020202020204" pitchFamily="34" charset="0"/>
                  </a:rPr>
                  <a:t>/EJ)</a:t>
                </a:r>
                <a:endParaRPr lang="ja-JP" altLang="en-US" sz="2400" dirty="0">
                  <a:solidFill>
                    <a:schemeClr val="tx1"/>
                  </a:solidFill>
                  <a:latin typeface="Arial" panose="020B0604020202020204" pitchFamily="34" charset="0"/>
                  <a:cs typeface="Arial" panose="020B0604020202020204" pitchFamily="34" charset="0"/>
                </a:endParaRPr>
              </a:p>
            </p:txBody>
          </p:sp>
        </mc:Choice>
        <mc:Fallback xmlns="">
          <p:sp>
            <p:nvSpPr>
              <p:cNvPr id="63" name="テキスト ボックス 62">
                <a:extLst>
                  <a:ext uri="{FF2B5EF4-FFF2-40B4-BE49-F238E27FC236}">
                    <a16:creationId xmlns:a16="http://schemas.microsoft.com/office/drawing/2014/main" id="{29B2D777-D551-D1A6-C923-1134B150A99A}"/>
                  </a:ext>
                </a:extLst>
              </p:cNvPr>
              <p:cNvSpPr txBox="1">
                <a:spLocks noRot="1" noChangeAspect="1" noMove="1" noResize="1" noEditPoints="1" noAdjustHandles="1" noChangeArrowheads="1" noChangeShapeType="1" noTextEdit="1"/>
              </p:cNvSpPr>
              <p:nvPr/>
            </p:nvSpPr>
            <p:spPr>
              <a:xfrm>
                <a:off x="7165342" y="3541880"/>
                <a:ext cx="4606711" cy="1284454"/>
              </a:xfrm>
              <a:prstGeom prst="rect">
                <a:avLst/>
              </a:prstGeom>
              <a:blipFill>
                <a:blip r:embed="rId7"/>
                <a:stretch>
                  <a:fillRect l="-1984" r="-2116" b="-995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5" name="テキスト ボックス 64">
                <a:extLst>
                  <a:ext uri="{FF2B5EF4-FFF2-40B4-BE49-F238E27FC236}">
                    <a16:creationId xmlns:a16="http://schemas.microsoft.com/office/drawing/2014/main" id="{539423DA-3AF6-FC9A-0BD0-1A2A18226056}"/>
                  </a:ext>
                </a:extLst>
              </p:cNvPr>
              <p:cNvSpPr txBox="1"/>
              <p:nvPr/>
            </p:nvSpPr>
            <p:spPr>
              <a:xfrm>
                <a:off x="7090834" y="5217187"/>
                <a:ext cx="4843780" cy="864083"/>
              </a:xfrm>
              <a:prstGeom prst="rect">
                <a:avLst/>
              </a:prstGeom>
              <a:noFill/>
            </p:spPr>
            <p:txBody>
              <a:bodyPr wrap="square">
                <a:spAutoFit/>
              </a:bodyPr>
              <a:lstStyle/>
              <a:p>
                <a:pPr algn="just"/>
                <a14:m>
                  <m:oMath xmlns:m="http://schemas.openxmlformats.org/officeDocument/2006/math">
                    <m:sSubSup>
                      <m:sSubSupPr>
                        <m:ctrlPr>
                          <a:rPr lang="ja-JP" altLang="ja-JP" sz="2400" i="1" smtClean="0">
                            <a:latin typeface="Cambria Math" panose="02040503050406030204" pitchFamily="18" charset="0"/>
                          </a:rPr>
                        </m:ctrlPr>
                      </m:sSubSupPr>
                      <m:e>
                        <m:r>
                          <a:rPr lang="en-US" altLang="ja-JP" sz="2400" i="1">
                            <a:latin typeface="Cambria Math" panose="02040503050406030204" pitchFamily="18" charset="0"/>
                          </a:rPr>
                          <m:t>𝑥</m:t>
                        </m:r>
                      </m:e>
                      <m:sub>
                        <m:r>
                          <a:rPr lang="en-US" altLang="ja-JP" sz="2400" i="1">
                            <a:latin typeface="Cambria Math" panose="02040503050406030204" pitchFamily="18" charset="0"/>
                          </a:rPr>
                          <m:t>𝑝</m:t>
                        </m:r>
                      </m:sub>
                      <m:sup>
                        <m:r>
                          <a:rPr lang="en-US" altLang="ja-JP" sz="2400" i="1">
                            <a:latin typeface="Cambria Math" panose="02040503050406030204" pitchFamily="18" charset="0"/>
                          </a:rPr>
                          <m:t>𝑡</m:t>
                        </m:r>
                      </m:sup>
                    </m:sSubSup>
                    <m:r>
                      <m:rPr>
                        <m:nor/>
                      </m:rPr>
                      <a:rPr lang="en-US" altLang="ja-JP" sz="2400"/>
                      <m:t>​ </m:t>
                    </m:r>
                    <m:r>
                      <m:rPr>
                        <m:nor/>
                      </m:rPr>
                      <a:rPr lang="en-US" altLang="ja-JP" sz="2400" smtClean="0">
                        <a:latin typeface="Arial" panose="020B0604020202020204" pitchFamily="34" charset="0"/>
                        <a:cs typeface="Arial" panose="020B0604020202020204" pitchFamily="34" charset="0"/>
                      </a:rPr>
                      <m:t>and</m:t>
                    </m:r>
                    <m:r>
                      <a:rPr lang="en-US" altLang="ja-JP" sz="2400" b="0" i="1" smtClean="0">
                        <a:latin typeface="Cambria Math" panose="02040503050406030204" pitchFamily="18" charset="0"/>
                        <a:cs typeface="Arial" panose="020B0604020202020204" pitchFamily="34" charset="0"/>
                      </a:rPr>
                      <m:t> </m:t>
                    </m:r>
                    <m:sSubSup>
                      <m:sSubSupPr>
                        <m:ctrlPr>
                          <a:rPr lang="ja-JP" altLang="ja-JP" sz="2400" i="1">
                            <a:latin typeface="Cambria Math" panose="02040503050406030204" pitchFamily="18" charset="0"/>
                          </a:rPr>
                        </m:ctrlPr>
                      </m:sSubSupPr>
                      <m:e>
                        <m:r>
                          <a:rPr lang="en-US" altLang="ja-JP" sz="2400" i="1">
                            <a:latin typeface="Cambria Math" panose="02040503050406030204" pitchFamily="18" charset="0"/>
                          </a:rPr>
                          <m:t>𝑥</m:t>
                        </m:r>
                      </m:e>
                      <m:sub>
                        <m:r>
                          <a:rPr lang="en-US" altLang="ja-JP" sz="2400" b="0" i="1" smtClean="0">
                            <a:latin typeface="Cambria Math" panose="02040503050406030204" pitchFamily="18" charset="0"/>
                          </a:rPr>
                          <m:t>𝑐</m:t>
                        </m:r>
                      </m:sub>
                      <m:sup>
                        <m:r>
                          <a:rPr lang="en-US" altLang="ja-JP" sz="2400" i="1">
                            <a:latin typeface="Cambria Math" panose="02040503050406030204" pitchFamily="18" charset="0"/>
                          </a:rPr>
                          <m:t>𝑡</m:t>
                        </m:r>
                      </m:sup>
                    </m:sSubSup>
                  </m:oMath>
                </a14:m>
                <a:r>
                  <a:rPr lang="en-US" altLang="ja-JP" sz="2400" dirty="0">
                    <a:latin typeface="Arial" panose="020B0604020202020204" pitchFamily="34" charset="0"/>
                    <a:cs typeface="Arial" panose="020B0604020202020204" pitchFamily="34" charset="0"/>
                  </a:rPr>
                  <a:t>: Total output of pig iron and converter sectors in country </a:t>
                </a:r>
                <a14:m>
                  <m:oMath xmlns:m="http://schemas.openxmlformats.org/officeDocument/2006/math">
                    <m:r>
                      <a:rPr lang="en-US" altLang="ja-JP" sz="2400" b="0" i="1" smtClean="0">
                        <a:solidFill>
                          <a:schemeClr val="tx1"/>
                        </a:solidFill>
                        <a:latin typeface="Cambria Math" panose="02040503050406030204" pitchFamily="18" charset="0"/>
                      </a:rPr>
                      <m:t>𝑡</m:t>
                    </m:r>
                  </m:oMath>
                </a14:m>
                <a:endParaRPr lang="ja-JP" altLang="en-US" sz="2400" dirty="0">
                  <a:solidFill>
                    <a:schemeClr val="tx1"/>
                  </a:solidFill>
                  <a:latin typeface="Arial" panose="020B0604020202020204" pitchFamily="34" charset="0"/>
                  <a:cs typeface="Arial" panose="020B0604020202020204" pitchFamily="34" charset="0"/>
                </a:endParaRPr>
              </a:p>
            </p:txBody>
          </p:sp>
        </mc:Choice>
        <mc:Fallback xmlns="">
          <p:sp>
            <p:nvSpPr>
              <p:cNvPr id="65" name="テキスト ボックス 64">
                <a:extLst>
                  <a:ext uri="{FF2B5EF4-FFF2-40B4-BE49-F238E27FC236}">
                    <a16:creationId xmlns:a16="http://schemas.microsoft.com/office/drawing/2014/main" id="{539423DA-3AF6-FC9A-0BD0-1A2A18226056}"/>
                  </a:ext>
                </a:extLst>
              </p:cNvPr>
              <p:cNvSpPr txBox="1">
                <a:spLocks noRot="1" noChangeAspect="1" noMove="1" noResize="1" noEditPoints="1" noAdjustHandles="1" noChangeArrowheads="1" noChangeShapeType="1" noTextEdit="1"/>
              </p:cNvSpPr>
              <p:nvPr/>
            </p:nvSpPr>
            <p:spPr>
              <a:xfrm>
                <a:off x="7090834" y="5217187"/>
                <a:ext cx="4843780" cy="864083"/>
              </a:xfrm>
              <a:prstGeom prst="rect">
                <a:avLst/>
              </a:prstGeom>
              <a:blipFill>
                <a:blip r:embed="rId8"/>
                <a:stretch>
                  <a:fillRect l="-1887" t="-5634" r="-2013" b="-15493"/>
                </a:stretch>
              </a:blipFill>
            </p:spPr>
            <p:txBody>
              <a:bodyPr/>
              <a:lstStyle/>
              <a:p>
                <a:r>
                  <a:rPr lang="ja-JP" altLang="en-US">
                    <a:noFill/>
                  </a:rPr>
                  <a:t> </a:t>
                </a:r>
              </a:p>
            </p:txBody>
          </p:sp>
        </mc:Fallback>
      </mc:AlternateContent>
      <p:sp>
        <p:nvSpPr>
          <p:cNvPr id="66" name="テキスト ボックス 65">
            <a:extLst>
              <a:ext uri="{FF2B5EF4-FFF2-40B4-BE49-F238E27FC236}">
                <a16:creationId xmlns:a16="http://schemas.microsoft.com/office/drawing/2014/main" id="{4A99F6DD-E26F-CC00-1EB1-4D0DD7B4FB53}"/>
              </a:ext>
            </a:extLst>
          </p:cNvPr>
          <p:cNvSpPr txBox="1"/>
          <p:nvPr/>
        </p:nvSpPr>
        <p:spPr>
          <a:xfrm>
            <a:off x="-1" y="-13717"/>
            <a:ext cx="11518606" cy="584775"/>
          </a:xfrm>
          <a:prstGeom prst="rect">
            <a:avLst/>
          </a:prstGeom>
          <a:noFill/>
        </p:spPr>
        <p:txBody>
          <a:bodyPr wrap="square" rtlCol="0">
            <a:spAutoFit/>
          </a:bodyPr>
          <a:lstStyle/>
          <a:p>
            <a:pPr algn="just"/>
            <a:r>
              <a:rPr lang="en-US" altLang="ja-JP" sz="3200" dirty="0">
                <a:solidFill>
                  <a:schemeClr val="bg1"/>
                </a:solidFill>
                <a:latin typeface="Arial" panose="020B0604020202020204" pitchFamily="34" charset="0"/>
                <a:ea typeface="ＭＳ ゴシック" panose="020B0609070205080204" pitchFamily="49" charset="-128"/>
                <a:cs typeface="Arial" panose="020B0604020202020204" pitchFamily="34" charset="0"/>
              </a:rPr>
              <a:t>Appendix: Disaggregate direct CO</a:t>
            </a:r>
            <a:r>
              <a:rPr lang="en-US" altLang="ja-JP" sz="3200" baseline="-25000" dirty="0">
                <a:solidFill>
                  <a:schemeClr val="bg1"/>
                </a:solidFill>
                <a:latin typeface="Arial" panose="020B0604020202020204" pitchFamily="34" charset="0"/>
                <a:ea typeface="ＭＳ ゴシック" panose="020B0609070205080204" pitchFamily="49" charset="-128"/>
                <a:cs typeface="Arial" panose="020B0604020202020204" pitchFamily="34" charset="0"/>
              </a:rPr>
              <a:t>2</a:t>
            </a:r>
            <a:r>
              <a:rPr lang="en-US" altLang="ja-JP" sz="3200" dirty="0">
                <a:solidFill>
                  <a:schemeClr val="bg1"/>
                </a:solidFill>
                <a:latin typeface="Arial" panose="020B0604020202020204" pitchFamily="34" charset="0"/>
                <a:ea typeface="ＭＳ ゴシック" panose="020B0609070205080204" pitchFamily="49" charset="-128"/>
                <a:cs typeface="Arial" panose="020B0604020202020204" pitchFamily="34" charset="0"/>
              </a:rPr>
              <a:t> emission intensity</a:t>
            </a:r>
            <a:endParaRPr kumimoji="1" lang="ja-JP" altLang="en-US" sz="3200" dirty="0">
              <a:solidFill>
                <a:schemeClr val="bg1"/>
              </a:solidFill>
              <a:latin typeface="Arial" panose="020B0604020202020204" pitchFamily="34" charset="0"/>
              <a:ea typeface="ＭＳ ゴシック" panose="020B0609070205080204" pitchFamily="49" charset="-128"/>
              <a:cs typeface="Arial" panose="020B0604020202020204" pitchFamily="34" charset="0"/>
            </a:endParaRPr>
          </a:p>
        </p:txBody>
      </p:sp>
    </p:spTree>
    <p:extLst>
      <p:ext uri="{BB962C8B-B14F-4D97-AF65-F5344CB8AC3E}">
        <p14:creationId xmlns:p14="http://schemas.microsoft.com/office/powerpoint/2010/main" val="38052145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D365A172-A909-84C1-4CDC-ECC46A299BD3}"/>
                  </a:ext>
                </a:extLst>
              </p:cNvPr>
              <p:cNvSpPr txBox="1"/>
              <p:nvPr/>
            </p:nvSpPr>
            <p:spPr>
              <a:xfrm>
                <a:off x="134619" y="3366951"/>
                <a:ext cx="6056207" cy="1200329"/>
              </a:xfrm>
              <a:prstGeom prst="rect">
                <a:avLst/>
              </a:prstGeom>
              <a:noFill/>
            </p:spPr>
            <p:txBody>
              <a:bodyPr wrap="square">
                <a:spAutoFit/>
              </a:bodyPr>
              <a:lstStyle/>
              <a:p>
                <a:pPr algn="just"/>
                <a14:m>
                  <m:oMath xmlns:m="http://schemas.openxmlformats.org/officeDocument/2006/math">
                    <m:sSubSup>
                      <m:sSubSupPr>
                        <m:ctrlPr>
                          <a:rPr lang="ja-JP" altLang="en-US" sz="2400" i="1" smtClean="0">
                            <a:solidFill>
                              <a:srgbClr val="836967"/>
                            </a:solidFill>
                            <a:latin typeface="Cambria Math" panose="02040503050406030204" pitchFamily="18" charset="0"/>
                          </a:rPr>
                        </m:ctrlPr>
                      </m:sSubSupPr>
                      <m:e>
                        <m:r>
                          <a:rPr lang="ja-JP" altLang="en-US" sz="2400" i="1">
                            <a:latin typeface="Cambria Math" panose="02040503050406030204" pitchFamily="18" charset="0"/>
                          </a:rPr>
                          <m:t>𝑒</m:t>
                        </m:r>
                      </m:e>
                      <m:sub>
                        <m:r>
                          <a:rPr lang="en-US" altLang="ja-JP" sz="2400" b="0" i="1" smtClean="0">
                            <a:latin typeface="Cambria Math" panose="02040503050406030204" pitchFamily="18" charset="0"/>
                          </a:rPr>
                          <m:t>𝑒</m:t>
                        </m:r>
                      </m:sub>
                      <m:sup>
                        <m:r>
                          <a:rPr lang="ja-JP" altLang="en-US" sz="2400" i="1">
                            <a:latin typeface="Cambria Math" panose="02040503050406030204" pitchFamily="18" charset="0"/>
                          </a:rPr>
                          <m:t>𝑡</m:t>
                        </m:r>
                      </m:sup>
                    </m:sSubSup>
                  </m:oMath>
                </a14:m>
                <a:r>
                  <a:rPr lang="en-US" altLang="ja-JP" sz="2400" dirty="0">
                    <a:solidFill>
                      <a:schemeClr val="tx1"/>
                    </a:solidFill>
                    <a:latin typeface="Arial" panose="020B0604020202020204" pitchFamily="34" charset="0"/>
                    <a:cs typeface="Arial" panose="020B0604020202020204" pitchFamily="34" charset="0"/>
                  </a:rPr>
                  <a:t> and </a:t>
                </a:r>
                <a14:m>
                  <m:oMath xmlns:m="http://schemas.openxmlformats.org/officeDocument/2006/math">
                    <m:sSubSup>
                      <m:sSubSupPr>
                        <m:ctrlPr>
                          <a:rPr lang="ja-JP" altLang="en-US" sz="2400" i="1">
                            <a:solidFill>
                              <a:srgbClr val="836967"/>
                            </a:solidFill>
                            <a:latin typeface="Cambria Math" panose="02040503050406030204" pitchFamily="18" charset="0"/>
                          </a:rPr>
                        </m:ctrlPr>
                      </m:sSubSupPr>
                      <m:e>
                        <m:r>
                          <a:rPr lang="ja-JP" altLang="en-US" sz="2400" i="1">
                            <a:latin typeface="Cambria Math" panose="02040503050406030204" pitchFamily="18" charset="0"/>
                          </a:rPr>
                          <m:t>𝑒</m:t>
                        </m:r>
                      </m:e>
                      <m:sub>
                        <m:r>
                          <a:rPr lang="en-US" altLang="ja-JP" sz="2400" i="1">
                            <a:latin typeface="Cambria Math" panose="02040503050406030204" pitchFamily="18" charset="0"/>
                          </a:rPr>
                          <m:t>𝑠</m:t>
                        </m:r>
                      </m:sub>
                      <m:sup>
                        <m:r>
                          <a:rPr lang="ja-JP" altLang="en-US" sz="2400" i="1">
                            <a:latin typeface="Cambria Math" panose="02040503050406030204" pitchFamily="18" charset="0"/>
                          </a:rPr>
                          <m:t>𝑡</m:t>
                        </m:r>
                      </m:sup>
                    </m:sSubSup>
                  </m:oMath>
                </a14:m>
                <a:r>
                  <a:rPr lang="en-US" altLang="ja-JP" sz="2400" dirty="0">
                    <a:solidFill>
                      <a:schemeClr val="tx1"/>
                    </a:solidFill>
                    <a:latin typeface="Arial" panose="020B0604020202020204" pitchFamily="34" charset="0"/>
                    <a:cs typeface="Arial" panose="020B0604020202020204" pitchFamily="34" charset="0"/>
                  </a:rPr>
                  <a:t> : Direct CO</a:t>
                </a:r>
                <a:r>
                  <a:rPr lang="en-US" altLang="ja-JP" sz="2400" baseline="-25000" dirty="0">
                    <a:solidFill>
                      <a:schemeClr val="tx1"/>
                    </a:solidFill>
                    <a:latin typeface="Arial" panose="020B0604020202020204" pitchFamily="34" charset="0"/>
                    <a:cs typeface="Arial" panose="020B0604020202020204" pitchFamily="34" charset="0"/>
                  </a:rPr>
                  <a:t>2</a:t>
                </a:r>
                <a:r>
                  <a:rPr lang="en-US" altLang="ja-JP" sz="2400" dirty="0">
                    <a:solidFill>
                      <a:schemeClr val="tx1"/>
                    </a:solidFill>
                    <a:latin typeface="Arial" panose="020B0604020202020204" pitchFamily="34" charset="0"/>
                    <a:cs typeface="Arial" panose="020B0604020202020204" pitchFamily="34" charset="0"/>
                  </a:rPr>
                  <a:t> emissions intensity from the </a:t>
                </a:r>
                <a:r>
                  <a:rPr lang="en-US" altLang="ja-JP" sz="2400" dirty="0">
                    <a:latin typeface="Arial" panose="020B0604020202020204" pitchFamily="34" charset="0"/>
                    <a:cs typeface="Arial" panose="020B0604020202020204" pitchFamily="34" charset="0"/>
                  </a:rPr>
                  <a:t>EAF and steel products </a:t>
                </a:r>
                <a:r>
                  <a:rPr lang="en-US" altLang="ja-JP" sz="2400" dirty="0">
                    <a:solidFill>
                      <a:schemeClr val="tx1"/>
                    </a:solidFill>
                    <a:latin typeface="Arial" panose="020B0604020202020204" pitchFamily="34" charset="0"/>
                    <a:cs typeface="Arial" panose="020B0604020202020204" pitchFamily="34" charset="0"/>
                  </a:rPr>
                  <a:t>sector in country </a:t>
                </a:r>
                <a14:m>
                  <m:oMath xmlns:m="http://schemas.openxmlformats.org/officeDocument/2006/math">
                    <m:r>
                      <a:rPr lang="en-US" altLang="ja-JP" sz="2400" b="0" i="1" smtClean="0">
                        <a:solidFill>
                          <a:schemeClr val="tx1"/>
                        </a:solidFill>
                        <a:latin typeface="Cambria Math" panose="02040503050406030204" pitchFamily="18" charset="0"/>
                      </a:rPr>
                      <m:t>𝑡</m:t>
                    </m:r>
                  </m:oMath>
                </a14:m>
                <a:endParaRPr lang="ja-JP" altLang="en-US" sz="2400" dirty="0">
                  <a:solidFill>
                    <a:schemeClr val="tx1"/>
                  </a:solidFill>
                  <a:latin typeface="Arial" panose="020B0604020202020204" pitchFamily="34" charset="0"/>
                  <a:cs typeface="Arial" panose="020B0604020202020204" pitchFamily="34" charset="0"/>
                </a:endParaRPr>
              </a:p>
            </p:txBody>
          </p:sp>
        </mc:Choice>
        <mc:Fallback xmlns="">
          <p:sp>
            <p:nvSpPr>
              <p:cNvPr id="3" name="テキスト ボックス 2">
                <a:extLst>
                  <a:ext uri="{FF2B5EF4-FFF2-40B4-BE49-F238E27FC236}">
                    <a16:creationId xmlns:a16="http://schemas.microsoft.com/office/drawing/2014/main" id="{D365A172-A909-84C1-4CDC-ECC46A299BD3}"/>
                  </a:ext>
                </a:extLst>
              </p:cNvPr>
              <p:cNvSpPr txBox="1">
                <a:spLocks noRot="1" noChangeAspect="1" noMove="1" noResize="1" noEditPoints="1" noAdjustHandles="1" noChangeArrowheads="1" noChangeShapeType="1" noTextEdit="1"/>
              </p:cNvSpPr>
              <p:nvPr/>
            </p:nvSpPr>
            <p:spPr>
              <a:xfrm>
                <a:off x="134619" y="3366951"/>
                <a:ext cx="6056207" cy="1200329"/>
              </a:xfrm>
              <a:prstGeom prst="rect">
                <a:avLst/>
              </a:prstGeom>
              <a:blipFill>
                <a:blip r:embed="rId3"/>
                <a:stretch>
                  <a:fillRect l="-1509" t="-3553" r="-1509" b="-1116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CF0D9E53-CB22-89B7-8CEA-7A0D1B35505F}"/>
                  </a:ext>
                </a:extLst>
              </p:cNvPr>
              <p:cNvSpPr txBox="1"/>
              <p:nvPr/>
            </p:nvSpPr>
            <p:spPr>
              <a:xfrm>
                <a:off x="6370320" y="3366951"/>
                <a:ext cx="5773566" cy="1200329"/>
              </a:xfrm>
              <a:prstGeom prst="rect">
                <a:avLst/>
              </a:prstGeom>
              <a:noFill/>
            </p:spPr>
            <p:txBody>
              <a:bodyPr wrap="square">
                <a:spAutoFit/>
              </a:bodyPr>
              <a:lstStyle/>
              <a:p>
                <a:pPr algn="just"/>
                <a14:m>
                  <m:oMath xmlns:m="http://schemas.openxmlformats.org/officeDocument/2006/math">
                    <m:sSubSup>
                      <m:sSubSupPr>
                        <m:ctrlPr>
                          <a:rPr lang="ja-JP" altLang="en-US" sz="2400" i="1">
                            <a:latin typeface="Cambria Math" panose="02040503050406030204" pitchFamily="18" charset="0"/>
                            <a:ea typeface="Cambria Math" panose="02040503050406030204" pitchFamily="18" charset="0"/>
                          </a:rPr>
                        </m:ctrlPr>
                      </m:sSubSupPr>
                      <m:e>
                        <m:r>
                          <a:rPr lang="en-US" altLang="ja-JP" sz="2400" i="1">
                            <a:latin typeface="Cambria Math" panose="02040503050406030204" pitchFamily="18" charset="0"/>
                            <a:ea typeface="ＭＳ 明朝" panose="02020609040205080304" pitchFamily="17" charset="-128"/>
                            <a:cs typeface="Times New Roman" panose="02020603050405020304" pitchFamily="18" charset="0"/>
                          </a:rPr>
                          <m:t>𝑔</m:t>
                        </m:r>
                      </m:e>
                      <m:sub>
                        <m:r>
                          <a:rPr lang="en-US" altLang="ja-JP" sz="2400" i="1">
                            <a:latin typeface="Cambria Math" panose="02040503050406030204" pitchFamily="18" charset="0"/>
                            <a:ea typeface="ＭＳ 明朝" panose="02020609040205080304" pitchFamily="17" charset="-128"/>
                            <a:cs typeface="Times New Roman" panose="02020603050405020304" pitchFamily="18" charset="0"/>
                          </a:rPr>
                          <m:t>𝑒</m:t>
                        </m:r>
                      </m:sub>
                      <m:sup>
                        <m:r>
                          <a:rPr lang="en-US" altLang="ja-JP" sz="2400" i="1">
                            <a:latin typeface="Cambria Math" panose="02040503050406030204" pitchFamily="18" charset="0"/>
                            <a:ea typeface="ＭＳ 明朝" panose="02020609040205080304" pitchFamily="17" charset="-128"/>
                            <a:cs typeface="Times New Roman" panose="02020603050405020304" pitchFamily="18" charset="0"/>
                          </a:rPr>
                          <m:t>𝑡</m:t>
                        </m:r>
                      </m:sup>
                    </m:sSubSup>
                  </m:oMath>
                </a14:m>
                <a:r>
                  <a:rPr lang="en-US" altLang="ja-JP" sz="2400" dirty="0">
                    <a:latin typeface="Arial" panose="020B0604020202020204" pitchFamily="34" charset="0"/>
                    <a:cs typeface="Arial" panose="020B0604020202020204" pitchFamily="34" charset="0"/>
                  </a:rPr>
                  <a:t>: Shares of total national consumption of natural gas used by the EAF sector in country </a:t>
                </a:r>
                <a14:m>
                  <m:oMath xmlns:m="http://schemas.openxmlformats.org/officeDocument/2006/math">
                    <m:r>
                      <a:rPr lang="en-US" altLang="ja-JP" sz="2400" b="0" i="1" smtClean="0">
                        <a:solidFill>
                          <a:schemeClr val="tx1"/>
                        </a:solidFill>
                        <a:latin typeface="Cambria Math" panose="02040503050406030204" pitchFamily="18" charset="0"/>
                      </a:rPr>
                      <m:t>𝑡</m:t>
                    </m:r>
                  </m:oMath>
                </a14:m>
                <a:endParaRPr lang="ja-JP" altLang="en-US" sz="2400" dirty="0">
                  <a:solidFill>
                    <a:schemeClr val="tx1"/>
                  </a:solidFill>
                  <a:latin typeface="Arial" panose="020B0604020202020204" pitchFamily="34" charset="0"/>
                  <a:cs typeface="Arial" panose="020B0604020202020204" pitchFamily="34" charset="0"/>
                </a:endParaRPr>
              </a:p>
            </p:txBody>
          </p:sp>
        </mc:Choice>
        <mc:Fallback xmlns="">
          <p:sp>
            <p:nvSpPr>
              <p:cNvPr id="5" name="テキスト ボックス 4">
                <a:extLst>
                  <a:ext uri="{FF2B5EF4-FFF2-40B4-BE49-F238E27FC236}">
                    <a16:creationId xmlns:a16="http://schemas.microsoft.com/office/drawing/2014/main" id="{CF0D9E53-CB22-89B7-8CEA-7A0D1B35505F}"/>
                  </a:ext>
                </a:extLst>
              </p:cNvPr>
              <p:cNvSpPr txBox="1">
                <a:spLocks noRot="1" noChangeAspect="1" noMove="1" noResize="1" noEditPoints="1" noAdjustHandles="1" noChangeArrowheads="1" noChangeShapeType="1" noTextEdit="1"/>
              </p:cNvSpPr>
              <p:nvPr/>
            </p:nvSpPr>
            <p:spPr>
              <a:xfrm>
                <a:off x="6370320" y="3366951"/>
                <a:ext cx="5773566" cy="1200329"/>
              </a:xfrm>
              <a:prstGeom prst="rect">
                <a:avLst/>
              </a:prstGeom>
              <a:blipFill>
                <a:blip r:embed="rId4"/>
                <a:stretch>
                  <a:fillRect l="-1584" t="-3553" r="-1584" b="-1116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0E6FFFCF-8E23-D4E1-05FA-43A07F4DD673}"/>
                  </a:ext>
                </a:extLst>
              </p:cNvPr>
              <p:cNvSpPr txBox="1"/>
              <p:nvPr/>
            </p:nvSpPr>
            <p:spPr>
              <a:xfrm>
                <a:off x="134621" y="4499065"/>
                <a:ext cx="4457700" cy="938398"/>
              </a:xfrm>
              <a:prstGeom prst="rect">
                <a:avLst/>
              </a:prstGeom>
              <a:noFill/>
            </p:spPr>
            <p:txBody>
              <a:bodyPr wrap="square">
                <a:spAutoFit/>
              </a:bodyPr>
              <a:lstStyle/>
              <a:p>
                <a:pPr algn="just"/>
                <a14:m>
                  <m:oMath xmlns:m="http://schemas.openxmlformats.org/officeDocument/2006/math">
                    <m:sSubSup>
                      <m:sSubSupPr>
                        <m:ctrlPr>
                          <a:rPr lang="ja-JP" altLang="ja-JP" sz="2400" i="1" smtClean="0">
                            <a:latin typeface="Cambria Math" panose="02040503050406030204" pitchFamily="18" charset="0"/>
                          </a:rPr>
                        </m:ctrlPr>
                      </m:sSubSupPr>
                      <m:e>
                        <m:r>
                          <a:rPr lang="en-US" altLang="ja-JP" sz="2400" i="1">
                            <a:latin typeface="Cambria Math" panose="02040503050406030204" pitchFamily="18" charset="0"/>
                          </a:rPr>
                          <m:t>𝑒</m:t>
                        </m:r>
                      </m:e>
                      <m:sub>
                        <m:r>
                          <a:rPr lang="en-US" altLang="ja-JP" sz="2400" b="0" i="1" smtClean="0">
                            <a:latin typeface="Cambria Math" panose="02040503050406030204" pitchFamily="18" charset="0"/>
                          </a:rPr>
                          <m:t>𝑔𝑎𝑠</m:t>
                        </m:r>
                      </m:sub>
                      <m:sup>
                        <m:r>
                          <a:rPr lang="en-US" altLang="ja-JP" sz="2400" i="1">
                            <a:latin typeface="Cambria Math" panose="02040503050406030204" pitchFamily="18" charset="0"/>
                          </a:rPr>
                          <m:t>𝑖𝑝𝑐𝑐</m:t>
                        </m:r>
                      </m:sup>
                    </m:sSubSup>
                  </m:oMath>
                </a14:m>
                <a:r>
                  <a:rPr lang="en-US" altLang="ja-JP" sz="2400" dirty="0">
                    <a:latin typeface="Arial" panose="020B0604020202020204" pitchFamily="34" charset="0"/>
                    <a:cs typeface="Arial" panose="020B0604020202020204" pitchFamily="34" charset="0"/>
                  </a:rPr>
                  <a:t>: Default emission factor for natural gas (kt-CO</a:t>
                </a:r>
                <a:r>
                  <a:rPr lang="en-US" altLang="ja-JP" sz="2400" baseline="-25000" dirty="0">
                    <a:latin typeface="Arial" panose="020B0604020202020204" pitchFamily="34" charset="0"/>
                    <a:cs typeface="Arial" panose="020B0604020202020204" pitchFamily="34" charset="0"/>
                  </a:rPr>
                  <a:t>2</a:t>
                </a:r>
                <a:r>
                  <a:rPr lang="en-US" altLang="ja-JP" sz="2400" dirty="0">
                    <a:latin typeface="Arial" panose="020B0604020202020204" pitchFamily="34" charset="0"/>
                    <a:cs typeface="Arial" panose="020B0604020202020204" pitchFamily="34" charset="0"/>
                  </a:rPr>
                  <a:t>/EJ)</a:t>
                </a:r>
                <a:endParaRPr lang="ja-JP" altLang="en-US" sz="2400" dirty="0">
                  <a:solidFill>
                    <a:schemeClr val="tx1"/>
                  </a:solidFill>
                  <a:latin typeface="Arial" panose="020B0604020202020204" pitchFamily="34" charset="0"/>
                  <a:cs typeface="Arial" panose="020B0604020202020204" pitchFamily="34" charset="0"/>
                </a:endParaRPr>
              </a:p>
            </p:txBody>
          </p:sp>
        </mc:Choice>
        <mc:Fallback xmlns="">
          <p:sp>
            <p:nvSpPr>
              <p:cNvPr id="6" name="テキスト ボックス 5">
                <a:extLst>
                  <a:ext uri="{FF2B5EF4-FFF2-40B4-BE49-F238E27FC236}">
                    <a16:creationId xmlns:a16="http://schemas.microsoft.com/office/drawing/2014/main" id="{0E6FFFCF-8E23-D4E1-05FA-43A07F4DD673}"/>
                  </a:ext>
                </a:extLst>
              </p:cNvPr>
              <p:cNvSpPr txBox="1">
                <a:spLocks noRot="1" noChangeAspect="1" noMove="1" noResize="1" noEditPoints="1" noAdjustHandles="1" noChangeArrowheads="1" noChangeShapeType="1" noTextEdit="1"/>
              </p:cNvSpPr>
              <p:nvPr/>
            </p:nvSpPr>
            <p:spPr>
              <a:xfrm>
                <a:off x="134621" y="4499065"/>
                <a:ext cx="4457700" cy="938398"/>
              </a:xfrm>
              <a:prstGeom prst="rect">
                <a:avLst/>
              </a:prstGeom>
              <a:blipFill>
                <a:blip r:embed="rId5"/>
                <a:stretch>
                  <a:fillRect l="-2052" r="-2189" b="-1428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C7B369BD-081B-692F-8FDB-F338A20347AB}"/>
                  </a:ext>
                </a:extLst>
              </p:cNvPr>
              <p:cNvSpPr txBox="1"/>
              <p:nvPr/>
            </p:nvSpPr>
            <p:spPr>
              <a:xfrm>
                <a:off x="6370320" y="5622128"/>
                <a:ext cx="5019038" cy="864083"/>
              </a:xfrm>
              <a:prstGeom prst="rect">
                <a:avLst/>
              </a:prstGeom>
              <a:noFill/>
            </p:spPr>
            <p:txBody>
              <a:bodyPr wrap="square">
                <a:spAutoFit/>
              </a:bodyPr>
              <a:lstStyle/>
              <a:p>
                <a:pPr algn="just"/>
                <a14:m>
                  <m:oMath xmlns:m="http://schemas.openxmlformats.org/officeDocument/2006/math">
                    <m:sSubSup>
                      <m:sSubSupPr>
                        <m:ctrlPr>
                          <a:rPr lang="ja-JP" altLang="ja-JP" sz="2400" i="1" smtClean="0">
                            <a:latin typeface="Cambria Math" panose="02040503050406030204" pitchFamily="18" charset="0"/>
                          </a:rPr>
                        </m:ctrlPr>
                      </m:sSubSupPr>
                      <m:e>
                        <m:r>
                          <a:rPr lang="en-US" altLang="ja-JP" sz="2400" i="1">
                            <a:latin typeface="Cambria Math" panose="02040503050406030204" pitchFamily="18" charset="0"/>
                          </a:rPr>
                          <m:t>𝑥</m:t>
                        </m:r>
                      </m:e>
                      <m:sub>
                        <m:r>
                          <a:rPr lang="en-US" altLang="ja-JP" sz="2400" b="0" i="1" smtClean="0">
                            <a:latin typeface="Cambria Math" panose="02040503050406030204" pitchFamily="18" charset="0"/>
                          </a:rPr>
                          <m:t>𝑒</m:t>
                        </m:r>
                      </m:sub>
                      <m:sup>
                        <m:r>
                          <a:rPr lang="en-US" altLang="ja-JP" sz="2400" i="1">
                            <a:latin typeface="Cambria Math" panose="02040503050406030204" pitchFamily="18" charset="0"/>
                          </a:rPr>
                          <m:t>𝑡</m:t>
                        </m:r>
                      </m:sup>
                    </m:sSubSup>
                    <m:r>
                      <m:rPr>
                        <m:nor/>
                      </m:rPr>
                      <a:rPr lang="en-US" altLang="ja-JP" sz="2400"/>
                      <m:t>​ </m:t>
                    </m:r>
                  </m:oMath>
                </a14:m>
                <a:r>
                  <a:rPr lang="en-US" altLang="ja-JP" sz="2400" dirty="0">
                    <a:latin typeface="Arial" panose="020B0604020202020204" pitchFamily="34" charset="0"/>
                    <a:cs typeface="Arial" panose="020B0604020202020204" pitchFamily="34" charset="0"/>
                  </a:rPr>
                  <a:t>: Total output of the EAF sectors in country </a:t>
                </a:r>
                <a14:m>
                  <m:oMath xmlns:m="http://schemas.openxmlformats.org/officeDocument/2006/math">
                    <m:r>
                      <a:rPr lang="en-US" altLang="ja-JP" sz="2400" b="0" i="1" smtClean="0">
                        <a:solidFill>
                          <a:schemeClr val="tx1"/>
                        </a:solidFill>
                        <a:latin typeface="Cambria Math" panose="02040503050406030204" pitchFamily="18" charset="0"/>
                      </a:rPr>
                      <m:t>𝑡</m:t>
                    </m:r>
                  </m:oMath>
                </a14:m>
                <a:endParaRPr lang="ja-JP" altLang="en-US" sz="2400" dirty="0">
                  <a:solidFill>
                    <a:schemeClr val="tx1"/>
                  </a:solidFill>
                  <a:latin typeface="Arial" panose="020B0604020202020204" pitchFamily="34" charset="0"/>
                  <a:cs typeface="Arial" panose="020B0604020202020204" pitchFamily="34" charset="0"/>
                </a:endParaRPr>
              </a:p>
            </p:txBody>
          </p:sp>
        </mc:Choice>
        <mc:Fallback xmlns="">
          <p:sp>
            <p:nvSpPr>
              <p:cNvPr id="8" name="テキスト ボックス 7">
                <a:extLst>
                  <a:ext uri="{FF2B5EF4-FFF2-40B4-BE49-F238E27FC236}">
                    <a16:creationId xmlns:a16="http://schemas.microsoft.com/office/drawing/2014/main" id="{C7B369BD-081B-692F-8FDB-F338A20347AB}"/>
                  </a:ext>
                </a:extLst>
              </p:cNvPr>
              <p:cNvSpPr txBox="1">
                <a:spLocks noRot="1" noChangeAspect="1" noMove="1" noResize="1" noEditPoints="1" noAdjustHandles="1" noChangeArrowheads="1" noChangeShapeType="1" noTextEdit="1"/>
              </p:cNvSpPr>
              <p:nvPr/>
            </p:nvSpPr>
            <p:spPr>
              <a:xfrm>
                <a:off x="6370320" y="5622128"/>
                <a:ext cx="5019038" cy="864083"/>
              </a:xfrm>
              <a:prstGeom prst="rect">
                <a:avLst/>
              </a:prstGeom>
              <a:blipFill>
                <a:blip r:embed="rId6"/>
                <a:stretch>
                  <a:fillRect l="-1823" t="-4930" r="-1823" b="-1197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5F7E7EBF-7B9B-BDD4-D9CD-240E9491F78E}"/>
                  </a:ext>
                </a:extLst>
              </p:cNvPr>
              <p:cNvSpPr txBox="1"/>
              <p:nvPr/>
            </p:nvSpPr>
            <p:spPr>
              <a:xfrm>
                <a:off x="134620" y="5437463"/>
                <a:ext cx="5961380" cy="1233415"/>
              </a:xfrm>
              <a:prstGeom prst="rect">
                <a:avLst/>
              </a:prstGeom>
              <a:noFill/>
            </p:spPr>
            <p:txBody>
              <a:bodyPr wrap="square">
                <a:spAutoFit/>
              </a:bodyPr>
              <a:lstStyle/>
              <a:p>
                <a:pPr algn="just"/>
                <a14:m>
                  <m:oMath xmlns:m="http://schemas.openxmlformats.org/officeDocument/2006/math">
                    <m:sSubSup>
                      <m:sSubSupPr>
                        <m:ctrlPr>
                          <a:rPr lang="ja-JP" altLang="ja-JP" sz="2400" i="1" smtClean="0">
                            <a:latin typeface="Cambria Math" panose="02040503050406030204" pitchFamily="18" charset="0"/>
                          </a:rPr>
                        </m:ctrlPr>
                      </m:sSubSupPr>
                      <m:e>
                        <m:r>
                          <a:rPr lang="en-US" altLang="ja-JP" sz="2400" i="1">
                            <a:latin typeface="Cambria Math" panose="02040503050406030204" pitchFamily="18" charset="0"/>
                          </a:rPr>
                          <m:t>𝑐</m:t>
                        </m:r>
                      </m:e>
                      <m:sub>
                        <m:r>
                          <a:rPr lang="en-US" altLang="ja-JP" sz="2400" b="0" i="1" smtClean="0">
                            <a:latin typeface="Cambria Math" panose="02040503050406030204" pitchFamily="18" charset="0"/>
                          </a:rPr>
                          <m:t>𝑒</m:t>
                        </m:r>
                      </m:sub>
                      <m:sup>
                        <m:r>
                          <a:rPr lang="en-US" altLang="ja-JP" sz="2400" i="1">
                            <a:latin typeface="Cambria Math" panose="02040503050406030204" pitchFamily="18" charset="0"/>
                          </a:rPr>
                          <m:t>𝑡</m:t>
                        </m:r>
                      </m:sup>
                    </m:sSubSup>
                    <m:r>
                      <m:rPr>
                        <m:nor/>
                      </m:rPr>
                      <a:rPr lang="en-US" altLang="ja-JP" sz="2400"/>
                      <m:t>​ </m:t>
                    </m:r>
                  </m:oMath>
                </a14:m>
                <a:r>
                  <a:rPr lang="en-US" altLang="ja-JP" sz="2400" dirty="0">
                    <a:latin typeface="Arial" panose="020B0604020202020204" pitchFamily="34" charset="0"/>
                    <a:cs typeface="Arial" panose="020B0604020202020204" pitchFamily="34" charset="0"/>
                  </a:rPr>
                  <a:t>: Share of total national consumption of hard coal and coke oven products used by the EAF sector in country </a:t>
                </a:r>
                <a14:m>
                  <m:oMath xmlns:m="http://schemas.openxmlformats.org/officeDocument/2006/math">
                    <m:r>
                      <a:rPr lang="en-US" altLang="ja-JP" sz="2400" b="0" i="1" smtClean="0">
                        <a:solidFill>
                          <a:schemeClr val="tx1"/>
                        </a:solidFill>
                        <a:latin typeface="Cambria Math" panose="02040503050406030204" pitchFamily="18" charset="0"/>
                      </a:rPr>
                      <m:t>𝑡</m:t>
                    </m:r>
                  </m:oMath>
                </a14:m>
                <a:endParaRPr lang="ja-JP" altLang="en-US" sz="2400" dirty="0">
                  <a:solidFill>
                    <a:schemeClr val="tx1"/>
                  </a:solidFill>
                  <a:latin typeface="Arial" panose="020B0604020202020204" pitchFamily="34" charset="0"/>
                  <a:cs typeface="Arial" panose="020B0604020202020204" pitchFamily="34" charset="0"/>
                </a:endParaRPr>
              </a:p>
            </p:txBody>
          </p:sp>
        </mc:Choice>
        <mc:Fallback xmlns="">
          <p:sp>
            <p:nvSpPr>
              <p:cNvPr id="12" name="テキスト ボックス 11">
                <a:extLst>
                  <a:ext uri="{FF2B5EF4-FFF2-40B4-BE49-F238E27FC236}">
                    <a16:creationId xmlns:a16="http://schemas.microsoft.com/office/drawing/2014/main" id="{5F7E7EBF-7B9B-BDD4-D9CD-240E9491F78E}"/>
                  </a:ext>
                </a:extLst>
              </p:cNvPr>
              <p:cNvSpPr txBox="1">
                <a:spLocks noRot="1" noChangeAspect="1" noMove="1" noResize="1" noEditPoints="1" noAdjustHandles="1" noChangeArrowheads="1" noChangeShapeType="1" noTextEdit="1"/>
              </p:cNvSpPr>
              <p:nvPr/>
            </p:nvSpPr>
            <p:spPr>
              <a:xfrm>
                <a:off x="134620" y="5437463"/>
                <a:ext cx="5961380" cy="1233415"/>
              </a:xfrm>
              <a:prstGeom prst="rect">
                <a:avLst/>
              </a:prstGeom>
              <a:blipFill>
                <a:blip r:embed="rId7"/>
                <a:stretch>
                  <a:fillRect l="-1534" t="-3465" r="-1636" b="-8416"/>
                </a:stretch>
              </a:blipFill>
            </p:spPr>
            <p:txBody>
              <a:bodyPr/>
              <a:lstStyle/>
              <a:p>
                <a:r>
                  <a:rPr lang="ja-JP" altLang="en-US">
                    <a:noFill/>
                  </a:rPr>
                  <a:t> </a:t>
                </a:r>
              </a:p>
            </p:txBody>
          </p:sp>
        </mc:Fallback>
      </mc:AlternateContent>
      <p:sp>
        <p:nvSpPr>
          <p:cNvPr id="13" name="テキスト ボックス 12">
            <a:extLst>
              <a:ext uri="{FF2B5EF4-FFF2-40B4-BE49-F238E27FC236}">
                <a16:creationId xmlns:a16="http://schemas.microsoft.com/office/drawing/2014/main" id="{B8F58F78-9261-ACF2-D92E-9053FA828EA4}"/>
              </a:ext>
            </a:extLst>
          </p:cNvPr>
          <p:cNvSpPr txBox="1"/>
          <p:nvPr/>
        </p:nvSpPr>
        <p:spPr>
          <a:xfrm>
            <a:off x="-1" y="-13717"/>
            <a:ext cx="11518606" cy="584775"/>
          </a:xfrm>
          <a:prstGeom prst="rect">
            <a:avLst/>
          </a:prstGeom>
          <a:noFill/>
        </p:spPr>
        <p:txBody>
          <a:bodyPr wrap="square" rtlCol="0">
            <a:spAutoFit/>
          </a:bodyPr>
          <a:lstStyle/>
          <a:p>
            <a:pPr algn="just"/>
            <a:r>
              <a:rPr lang="en-US" altLang="ja-JP" sz="3200" dirty="0">
                <a:solidFill>
                  <a:schemeClr val="bg1"/>
                </a:solidFill>
                <a:latin typeface="Arial" panose="020B0604020202020204" pitchFamily="34" charset="0"/>
                <a:ea typeface="ＭＳ ゴシック" panose="020B0609070205080204" pitchFamily="49" charset="-128"/>
                <a:cs typeface="Arial" panose="020B0604020202020204" pitchFamily="34" charset="0"/>
              </a:rPr>
              <a:t>Appendix: Disaggregate direct CO</a:t>
            </a:r>
            <a:r>
              <a:rPr lang="en-US" altLang="ja-JP" sz="3200" baseline="-25000" dirty="0">
                <a:solidFill>
                  <a:schemeClr val="bg1"/>
                </a:solidFill>
                <a:latin typeface="Arial" panose="020B0604020202020204" pitchFamily="34" charset="0"/>
                <a:ea typeface="ＭＳ ゴシック" panose="020B0609070205080204" pitchFamily="49" charset="-128"/>
                <a:cs typeface="Arial" panose="020B0604020202020204" pitchFamily="34" charset="0"/>
              </a:rPr>
              <a:t>2</a:t>
            </a:r>
            <a:r>
              <a:rPr lang="en-US" altLang="ja-JP" sz="3200" dirty="0">
                <a:solidFill>
                  <a:schemeClr val="bg1"/>
                </a:solidFill>
                <a:latin typeface="Arial" panose="020B0604020202020204" pitchFamily="34" charset="0"/>
                <a:ea typeface="ＭＳ ゴシック" panose="020B0609070205080204" pitchFamily="49" charset="-128"/>
                <a:cs typeface="Arial" panose="020B0604020202020204" pitchFamily="34" charset="0"/>
              </a:rPr>
              <a:t> emission intensity</a:t>
            </a:r>
            <a:endParaRPr kumimoji="1" lang="ja-JP" altLang="en-US" sz="3200" dirty="0">
              <a:solidFill>
                <a:schemeClr val="bg1"/>
              </a:solidFill>
              <a:latin typeface="Arial" panose="020B0604020202020204" pitchFamily="34" charset="0"/>
              <a:ea typeface="ＭＳ ゴシック" panose="020B0609070205080204" pitchFamily="49" charset="-128"/>
              <a:cs typeface="Arial" panose="020B0604020202020204" pitchFamily="34" charset="0"/>
            </a:endParaRPr>
          </a:p>
        </p:txBody>
      </p:sp>
      <mc:AlternateContent xmlns:mc="http://schemas.openxmlformats.org/markup-compatibility/2006" xmlns:a14="http://schemas.microsoft.com/office/drawing/2010/main">
        <mc:Choice Requires="a14">
          <p:sp>
            <p:nvSpPr>
              <p:cNvPr id="2" name="テキスト ボックス 1">
                <a:extLst>
                  <a:ext uri="{FF2B5EF4-FFF2-40B4-BE49-F238E27FC236}">
                    <a16:creationId xmlns:a16="http://schemas.microsoft.com/office/drawing/2014/main" id="{2FE54BCA-FD19-4C8A-2BDE-AC80266D918E}"/>
                  </a:ext>
                </a:extLst>
              </p:cNvPr>
              <p:cNvSpPr txBox="1"/>
              <p:nvPr/>
            </p:nvSpPr>
            <p:spPr>
              <a:xfrm>
                <a:off x="-181399" y="803830"/>
                <a:ext cx="12554797" cy="109433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kumimoji="1" lang="ja-JP" altLang="en-US"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sSubSupPr>
                        <m:e>
                          <m:r>
                            <a:rPr kumimoji="1" lang="en-US" altLang="ja-JP" sz="2800" b="0" i="1" u="none" strike="noStrike" kern="1200" cap="none" spc="0" normalizeH="0" baseline="0" noProof="0">
                              <a:ln>
                                <a:noFill/>
                              </a:ln>
                              <a:solidFill>
                                <a:prstClr val="black"/>
                              </a:solidFill>
                              <a:effectLst/>
                              <a:uLnTx/>
                              <a:uFillTx/>
                              <a:latin typeface="Cambria Math" panose="02040503050406030204" pitchFamily="18" charset="0"/>
                              <a:ea typeface="ＭＳ 明朝" panose="02020609040205080304" pitchFamily="17" charset="-128"/>
                              <a:cs typeface="Times New Roman" panose="02020603050405020304" pitchFamily="18" charset="0"/>
                            </a:rPr>
                            <m:t>𝑒</m:t>
                          </m:r>
                        </m:e>
                        <m:sub>
                          <m:r>
                            <a:rPr kumimoji="1" lang="en-US" altLang="ja-JP" sz="2800" b="0" i="1" u="none" strike="noStrike" kern="1200" cap="none" spc="0" normalizeH="0" baseline="0" noProof="0" smtClean="0">
                              <a:ln>
                                <a:noFill/>
                              </a:ln>
                              <a:solidFill>
                                <a:prstClr val="black"/>
                              </a:solidFill>
                              <a:effectLst/>
                              <a:uLnTx/>
                              <a:uFillTx/>
                              <a:latin typeface="Cambria Math" panose="02040503050406030204" pitchFamily="18" charset="0"/>
                              <a:ea typeface="ＭＳ 明朝" panose="02020609040205080304" pitchFamily="17" charset="-128"/>
                              <a:cs typeface="Times New Roman" panose="02020603050405020304" pitchFamily="18" charset="0"/>
                            </a:rPr>
                            <m:t>𝑒</m:t>
                          </m:r>
                        </m:sub>
                        <m:sup>
                          <m:r>
                            <a:rPr kumimoji="1" lang="en-US" altLang="ja-JP" sz="2800" b="0" i="1" u="none" strike="noStrike" kern="1200" cap="none" spc="0" normalizeH="0" baseline="0" noProof="0">
                              <a:ln>
                                <a:noFill/>
                              </a:ln>
                              <a:solidFill>
                                <a:prstClr val="black"/>
                              </a:solidFill>
                              <a:effectLst/>
                              <a:uLnTx/>
                              <a:uFillTx/>
                              <a:latin typeface="Cambria Math" panose="02040503050406030204" pitchFamily="18" charset="0"/>
                              <a:ea typeface="ＭＳ 明朝" panose="02020609040205080304" pitchFamily="17" charset="-128"/>
                              <a:cs typeface="Times New Roman" panose="02020603050405020304" pitchFamily="18" charset="0"/>
                            </a:rPr>
                            <m:t>𝑡</m:t>
                          </m:r>
                        </m:sup>
                      </m:sSubSup>
                      <m:r>
                        <a:rPr kumimoji="1" lang="en-US" altLang="ja-JP" sz="2800" b="0" i="1" u="none" strike="noStrike" kern="1200" cap="none" spc="0" normalizeH="0" baseline="0" noProof="0">
                          <a:ln>
                            <a:noFill/>
                          </a:ln>
                          <a:solidFill>
                            <a:prstClr val="black"/>
                          </a:solidFill>
                          <a:effectLst/>
                          <a:uLnTx/>
                          <a:uFillTx/>
                          <a:latin typeface="Cambria Math" panose="02040503050406030204" pitchFamily="18" charset="0"/>
                          <a:ea typeface="ＭＳ 明朝" panose="02020609040205080304" pitchFamily="17" charset="-128"/>
                          <a:cs typeface="Times New Roman" panose="02020603050405020304" pitchFamily="18" charset="0"/>
                        </a:rPr>
                        <m:t> =</m:t>
                      </m:r>
                      <m:f>
                        <m:fPr>
                          <m:ctrlPr>
                            <a:rPr kumimoji="1" lang="ja-JP" altLang="en-US" sz="2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rPr>
                          </m:ctrlPr>
                        </m:fPr>
                        <m:num>
                          <m:sSubSup>
                            <m:sSubSupPr>
                              <m:ctrlPr>
                                <a:rPr lang="ja-JP" altLang="en-US" sz="2800" i="1">
                                  <a:solidFill>
                                    <a:srgbClr val="000000"/>
                                  </a:solidFill>
                                  <a:latin typeface="Cambria Math" panose="02040503050406030204" pitchFamily="18" charset="0"/>
                                  <a:ea typeface="Cambria Math" panose="02040503050406030204" pitchFamily="18" charset="0"/>
                                </a:rPr>
                              </m:ctrlPr>
                            </m:sSubSupPr>
                            <m:e>
                              <m:r>
                                <a:rPr lang="ja-JP" altLang="en-US" sz="28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𝑒</m:t>
                              </m:r>
                            </m:e>
                            <m:sub>
                              <m:r>
                                <a:rPr lang="ja-JP" altLang="en-US" sz="28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𝑐𝑜𝑎𝑙</m:t>
                              </m:r>
                            </m:sub>
                            <m:sup>
                              <m:r>
                                <a:rPr lang="ja-JP" altLang="en-US" sz="28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𝐼𝑃𝐶𝐶</m:t>
                              </m:r>
                            </m:sup>
                          </m:sSubSup>
                          <m:r>
                            <a:rPr lang="en-US" altLang="ja-JP" sz="28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m:t>
                          </m:r>
                          <m:sSubSup>
                            <m:sSubSupPr>
                              <m:ctrlPr>
                                <a:rPr lang="ja-JP" altLang="en-US" sz="2800" i="1">
                                  <a:solidFill>
                                    <a:srgbClr val="000000"/>
                                  </a:solidFill>
                                  <a:latin typeface="Cambria Math" panose="02040503050406030204" pitchFamily="18" charset="0"/>
                                  <a:ea typeface="Cambria Math" panose="02040503050406030204" pitchFamily="18" charset="0"/>
                                </a:rPr>
                              </m:ctrlPr>
                            </m:sSubSupPr>
                            <m:e>
                              <m:r>
                                <a:rPr lang="ja-JP" altLang="en-US" sz="28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𝑐</m:t>
                              </m:r>
                            </m:e>
                            <m:sub>
                              <m:r>
                                <a:rPr lang="ja-JP" altLang="en-US" sz="2800" i="1" smtClean="0">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𝑒</m:t>
                              </m:r>
                              <m:r>
                                <a:rPr lang="en-US" altLang="ja-JP" sz="28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 </m:t>
                              </m:r>
                              <m:r>
                                <a:rPr lang="ja-JP" altLang="en-US" sz="28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𝑐𝑜𝑎𝑙</m:t>
                              </m:r>
                            </m:sub>
                            <m:sup>
                              <m:r>
                                <a:rPr lang="ja-JP" altLang="en-US" sz="28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𝑡</m:t>
                              </m:r>
                            </m:sup>
                          </m:sSubSup>
                          <m:sSubSup>
                            <m:sSubSupPr>
                              <m:ctrlPr>
                                <a:rPr lang="ja-JP" altLang="en-US" sz="2800" i="1">
                                  <a:solidFill>
                                    <a:srgbClr val="000000"/>
                                  </a:solidFill>
                                  <a:latin typeface="Cambria Math" panose="02040503050406030204" pitchFamily="18" charset="0"/>
                                  <a:ea typeface="Cambria Math" panose="02040503050406030204" pitchFamily="18" charset="0"/>
                                </a:rPr>
                              </m:ctrlPr>
                            </m:sSubSupPr>
                            <m:e>
                              <m:r>
                                <a:rPr lang="en-US" altLang="ja-JP" sz="28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m:t>
                              </m:r>
                              <m:r>
                                <a:rPr lang="ja-JP" altLang="en-US" sz="28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𝐶</m:t>
                              </m:r>
                            </m:e>
                            <m:sub>
                              <m:r>
                                <a:rPr lang="ja-JP" altLang="en-US" sz="28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𝑐𝑜𝑎𝑙</m:t>
                              </m:r>
                            </m:sub>
                            <m:sup>
                              <m:r>
                                <a:rPr lang="ja-JP" altLang="en-US" sz="28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𝑡</m:t>
                              </m:r>
                            </m:sup>
                          </m:sSubSup>
                          <m:r>
                            <a:rPr lang="ja-JP" altLang="en-US" sz="28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 </m:t>
                          </m:r>
                          <m:r>
                            <a:rPr lang="en-US" altLang="ja-JP" sz="28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m:t>
                          </m:r>
                          <m:sSubSup>
                            <m:sSubSupPr>
                              <m:ctrlPr>
                                <a:rPr lang="ja-JP" altLang="en-US" sz="2800" i="1">
                                  <a:solidFill>
                                    <a:srgbClr val="000000"/>
                                  </a:solidFill>
                                  <a:latin typeface="Cambria Math" panose="02040503050406030204" pitchFamily="18" charset="0"/>
                                  <a:ea typeface="Cambria Math" panose="02040503050406030204" pitchFamily="18" charset="0"/>
                                </a:rPr>
                              </m:ctrlPr>
                            </m:sSubSupPr>
                            <m:e>
                              <m:r>
                                <a:rPr lang="ja-JP" altLang="en-US" sz="28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𝑒</m:t>
                              </m:r>
                            </m:e>
                            <m:sub>
                              <m:r>
                                <a:rPr lang="ja-JP" altLang="en-US" sz="28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𝑐𝑜𝑘𝑒</m:t>
                              </m:r>
                            </m:sub>
                            <m:sup>
                              <m:r>
                                <a:rPr lang="ja-JP" altLang="en-US" sz="28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𝐼𝑃𝐶𝐶</m:t>
                              </m:r>
                            </m:sup>
                          </m:sSubSup>
                          <m:r>
                            <a:rPr lang="en-US" altLang="ja-JP" sz="28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m:t>
                          </m:r>
                          <m:sSubSup>
                            <m:sSubSupPr>
                              <m:ctrlPr>
                                <a:rPr lang="ja-JP" altLang="en-US" sz="2800" i="1">
                                  <a:solidFill>
                                    <a:srgbClr val="000000"/>
                                  </a:solidFill>
                                  <a:latin typeface="Cambria Math" panose="02040503050406030204" pitchFamily="18" charset="0"/>
                                  <a:ea typeface="Cambria Math" panose="02040503050406030204" pitchFamily="18" charset="0"/>
                                </a:rPr>
                              </m:ctrlPr>
                            </m:sSubSupPr>
                            <m:e>
                              <m:r>
                                <a:rPr lang="ja-JP" altLang="en-US" sz="28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𝑐</m:t>
                              </m:r>
                            </m:e>
                            <m:sub>
                              <m:r>
                                <a:rPr lang="ja-JP" altLang="en-US" sz="28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𝑒</m:t>
                              </m:r>
                              <m:r>
                                <a:rPr lang="en-US" altLang="ja-JP" sz="28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m:t>
                              </m:r>
                              <m:r>
                                <a:rPr lang="ja-JP" altLang="en-US" sz="28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𝑐𝑜𝑘𝑒</m:t>
                              </m:r>
                            </m:sub>
                            <m:sup>
                              <m:r>
                                <a:rPr lang="ja-JP" altLang="en-US" sz="28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𝑡</m:t>
                              </m:r>
                            </m:sup>
                          </m:sSubSup>
                          <m:r>
                            <a:rPr lang="en-US" altLang="ja-JP" sz="28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m:t>
                          </m:r>
                          <m:sSubSup>
                            <m:sSubSupPr>
                              <m:ctrlPr>
                                <a:rPr lang="ja-JP" altLang="en-US" sz="2800" i="1">
                                  <a:solidFill>
                                    <a:srgbClr val="000000"/>
                                  </a:solidFill>
                                  <a:latin typeface="Cambria Math" panose="02040503050406030204" pitchFamily="18" charset="0"/>
                                  <a:ea typeface="Cambria Math" panose="02040503050406030204" pitchFamily="18" charset="0"/>
                                </a:rPr>
                              </m:ctrlPr>
                            </m:sSubSupPr>
                            <m:e>
                              <m:r>
                                <a:rPr lang="ja-JP" altLang="en-US" sz="28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𝐶</m:t>
                              </m:r>
                            </m:e>
                            <m:sub>
                              <m:r>
                                <a:rPr lang="ja-JP" altLang="en-US" sz="28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𝑐𝑜𝑘𝑒</m:t>
                              </m:r>
                            </m:sub>
                            <m:sup>
                              <m:r>
                                <a:rPr lang="ja-JP" altLang="en-US" sz="28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𝑡</m:t>
                              </m:r>
                            </m:sup>
                          </m:sSubSup>
                          <m:r>
                            <a:rPr lang="ja-JP" altLang="en-US" sz="28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 </m:t>
                          </m:r>
                          <m:r>
                            <a:rPr lang="en-US" altLang="ja-JP" sz="2800" i="1" smtClean="0">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m:t>
                          </m:r>
                          <m:sSubSup>
                            <m:sSubSupPr>
                              <m:ctrlPr>
                                <a:rPr lang="ja-JP" altLang="en-US" sz="2800" i="1">
                                  <a:solidFill>
                                    <a:srgbClr val="000000"/>
                                  </a:solidFill>
                                  <a:latin typeface="Cambria Math" panose="02040503050406030204" pitchFamily="18" charset="0"/>
                                  <a:ea typeface="Cambria Math" panose="02040503050406030204" pitchFamily="18" charset="0"/>
                                </a:rPr>
                              </m:ctrlPr>
                            </m:sSubSupPr>
                            <m:e>
                              <m:r>
                                <a:rPr lang="ja-JP" altLang="en-US" sz="28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𝑒</m:t>
                              </m:r>
                            </m:e>
                            <m:sub>
                              <m:r>
                                <a:rPr lang="ja-JP" altLang="en-US" sz="28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𝑔𝑎𝑠</m:t>
                              </m:r>
                            </m:sub>
                            <m:sup>
                              <m:r>
                                <a:rPr lang="ja-JP" altLang="en-US" sz="28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𝐼𝑃𝐶𝐶</m:t>
                              </m:r>
                            </m:sup>
                          </m:sSubSup>
                          <m:r>
                            <a:rPr lang="en-US" altLang="ja-JP" sz="28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m:t>
                          </m:r>
                          <m:sSubSup>
                            <m:sSubSupPr>
                              <m:ctrlPr>
                                <a:rPr lang="ja-JP" altLang="en-US" sz="2800" i="1">
                                  <a:solidFill>
                                    <a:srgbClr val="000000"/>
                                  </a:solidFill>
                                  <a:latin typeface="Cambria Math" panose="02040503050406030204" pitchFamily="18" charset="0"/>
                                  <a:ea typeface="Cambria Math" panose="02040503050406030204" pitchFamily="18" charset="0"/>
                                </a:rPr>
                              </m:ctrlPr>
                            </m:sSubSupPr>
                            <m:e>
                              <m:r>
                                <a:rPr lang="ja-JP" altLang="en-US" sz="28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𝑔</m:t>
                              </m:r>
                            </m:e>
                            <m:sub>
                              <m:r>
                                <a:rPr lang="ja-JP" altLang="en-US" sz="28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𝑒</m:t>
                              </m:r>
                              <m:r>
                                <a:rPr lang="en-US" altLang="ja-JP" sz="28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m:t>
                              </m:r>
                              <m:r>
                                <a:rPr lang="ja-JP" altLang="en-US" sz="28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𝑔𝑎𝑠</m:t>
                              </m:r>
                            </m:sub>
                            <m:sup>
                              <m:r>
                                <a:rPr lang="ja-JP" altLang="en-US" sz="28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𝑡</m:t>
                              </m:r>
                            </m:sup>
                          </m:sSubSup>
                          <m:r>
                            <a:rPr lang="en-US" altLang="ja-JP" sz="28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m:t>
                          </m:r>
                          <m:sSubSup>
                            <m:sSubSupPr>
                              <m:ctrlPr>
                                <a:rPr lang="ja-JP" altLang="en-US" sz="2800" i="1">
                                  <a:solidFill>
                                    <a:srgbClr val="000000"/>
                                  </a:solidFill>
                                  <a:latin typeface="Cambria Math" panose="02040503050406030204" pitchFamily="18" charset="0"/>
                                  <a:ea typeface="Cambria Math" panose="02040503050406030204" pitchFamily="18" charset="0"/>
                                </a:rPr>
                              </m:ctrlPr>
                            </m:sSubSupPr>
                            <m:e>
                              <m:r>
                                <a:rPr lang="ja-JP" altLang="en-US" sz="28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𝐶</m:t>
                              </m:r>
                            </m:e>
                            <m:sub>
                              <m:r>
                                <a:rPr lang="ja-JP" altLang="en-US" sz="28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𝑔𝑎𝑠</m:t>
                              </m:r>
                            </m:sub>
                            <m:sup>
                              <m:r>
                                <a:rPr lang="en-US" altLang="ja-JP" sz="2800" b="0" i="1" smtClean="0">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𝑡</m:t>
                              </m:r>
                            </m:sup>
                          </m:sSubSup>
                        </m:num>
                        <m:den>
                          <m:sSubSup>
                            <m:sSubSupPr>
                              <m:ctrlPr>
                                <a:rPr kumimoji="1" lang="ja-JP" altLang="en-US" sz="2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rPr>
                              </m:ctrlPr>
                            </m:sSubSupPr>
                            <m:e>
                              <m:r>
                                <a:rPr kumimoji="1" lang="en-US" altLang="ja-JP" sz="2800" b="0" i="1" u="none" strike="noStrike" kern="1200" cap="none" spc="0" normalizeH="0" baseline="0" noProof="0">
                                  <a:ln>
                                    <a:noFill/>
                                  </a:ln>
                                  <a:solidFill>
                                    <a:prstClr val="black"/>
                                  </a:solidFill>
                                  <a:effectLst/>
                                  <a:uLnTx/>
                                  <a:uFillTx/>
                                  <a:latin typeface="Cambria Math" panose="02040503050406030204" pitchFamily="18" charset="0"/>
                                  <a:ea typeface="ＭＳ 明朝" panose="02020609040205080304" pitchFamily="17" charset="-128"/>
                                  <a:cs typeface="Times New Roman" panose="02020603050405020304" pitchFamily="18" charset="0"/>
                                </a:rPr>
                                <m:t>𝑥</m:t>
                              </m:r>
                            </m:e>
                            <m:sub>
                              <m:r>
                                <a:rPr kumimoji="1" lang="en-US" altLang="ja-JP" sz="2800" b="0" i="1" u="none" strike="noStrike" kern="1200" cap="none" spc="0" normalizeH="0" baseline="0" noProof="0">
                                  <a:ln>
                                    <a:noFill/>
                                  </a:ln>
                                  <a:solidFill>
                                    <a:prstClr val="black"/>
                                  </a:solidFill>
                                  <a:effectLst/>
                                  <a:uLnTx/>
                                  <a:uFillTx/>
                                  <a:latin typeface="Cambria Math" panose="02040503050406030204" pitchFamily="18" charset="0"/>
                                  <a:ea typeface="ＭＳ 明朝" panose="02020609040205080304" pitchFamily="17" charset="-128"/>
                                  <a:cs typeface="Times New Roman" panose="02020603050405020304" pitchFamily="18" charset="0"/>
                                </a:rPr>
                                <m:t>𝑠</m:t>
                              </m:r>
                            </m:sub>
                            <m:sup>
                              <m:r>
                                <a:rPr kumimoji="1" lang="en-US" altLang="ja-JP" sz="2800" b="0" i="1" u="none" strike="noStrike" kern="1200" cap="none" spc="0" normalizeH="0" baseline="0" noProof="0">
                                  <a:ln>
                                    <a:noFill/>
                                  </a:ln>
                                  <a:solidFill>
                                    <a:prstClr val="black"/>
                                  </a:solidFill>
                                  <a:effectLst/>
                                  <a:uLnTx/>
                                  <a:uFillTx/>
                                  <a:latin typeface="Cambria Math" panose="02040503050406030204" pitchFamily="18" charset="0"/>
                                  <a:ea typeface="ＭＳ 明朝" panose="02020609040205080304" pitchFamily="17" charset="-128"/>
                                  <a:cs typeface="Times New Roman" panose="02020603050405020304" pitchFamily="18" charset="0"/>
                                </a:rPr>
                                <m:t>𝑡</m:t>
                              </m:r>
                            </m:sup>
                          </m:sSubSup>
                        </m:den>
                      </m:f>
                    </m:oMath>
                  </m:oMathPara>
                </a14:m>
                <a:endParaRPr lang="ja-JP" altLang="en-US" sz="1600" dirty="0"/>
              </a:p>
            </p:txBody>
          </p:sp>
        </mc:Choice>
        <mc:Fallback xmlns="">
          <p:sp>
            <p:nvSpPr>
              <p:cNvPr id="2" name="テキスト ボックス 1">
                <a:extLst>
                  <a:ext uri="{FF2B5EF4-FFF2-40B4-BE49-F238E27FC236}">
                    <a16:creationId xmlns:a16="http://schemas.microsoft.com/office/drawing/2014/main" id="{2FE54BCA-FD19-4C8A-2BDE-AC80266D918E}"/>
                  </a:ext>
                </a:extLst>
              </p:cNvPr>
              <p:cNvSpPr txBox="1">
                <a:spLocks noRot="1" noChangeAspect="1" noMove="1" noResize="1" noEditPoints="1" noAdjustHandles="1" noChangeArrowheads="1" noChangeShapeType="1" noTextEdit="1"/>
              </p:cNvSpPr>
              <p:nvPr/>
            </p:nvSpPr>
            <p:spPr>
              <a:xfrm>
                <a:off x="-181399" y="803830"/>
                <a:ext cx="12554797" cy="1094339"/>
              </a:xfrm>
              <a:prstGeom prst="rect">
                <a:avLst/>
              </a:prstGeom>
              <a:blipFill>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54397F37-968D-6C59-847B-DFB5EEE41A2B}"/>
                  </a:ext>
                </a:extLst>
              </p:cNvPr>
              <p:cNvSpPr txBox="1"/>
              <p:nvPr/>
            </p:nvSpPr>
            <p:spPr>
              <a:xfrm>
                <a:off x="6365313" y="4652948"/>
                <a:ext cx="5332234" cy="864019"/>
              </a:xfrm>
              <a:prstGeom prst="rect">
                <a:avLst/>
              </a:prstGeom>
              <a:noFill/>
            </p:spPr>
            <p:txBody>
              <a:bodyPr wrap="square">
                <a:spAutoFit/>
              </a:bodyPr>
              <a:lstStyle/>
              <a:p>
                <a:pPr algn="just"/>
                <a14:m>
                  <m:oMath xmlns:m="http://schemas.openxmlformats.org/officeDocument/2006/math">
                    <m:sSubSup>
                      <m:sSubSupPr>
                        <m:ctrlPr>
                          <a:rPr lang="ja-JP" altLang="ja-JP" sz="2400" i="1" smtClean="0">
                            <a:latin typeface="Cambria Math" panose="02040503050406030204" pitchFamily="18" charset="0"/>
                          </a:rPr>
                        </m:ctrlPr>
                      </m:sSubSupPr>
                      <m:e>
                        <m:r>
                          <a:rPr lang="en-US" altLang="ja-JP" sz="2400" i="1">
                            <a:latin typeface="Cambria Math" panose="02040503050406030204" pitchFamily="18" charset="0"/>
                          </a:rPr>
                          <m:t>𝐶</m:t>
                        </m:r>
                      </m:e>
                      <m:sub>
                        <m:r>
                          <a:rPr lang="en-US" altLang="ja-JP" sz="2400" b="0" i="1" smtClean="0">
                            <a:latin typeface="Cambria Math" panose="02040503050406030204" pitchFamily="18" charset="0"/>
                          </a:rPr>
                          <m:t>𝑔𝑎𝑠</m:t>
                        </m:r>
                      </m:sub>
                      <m:sup>
                        <m:r>
                          <a:rPr lang="en-US" altLang="ja-JP" sz="2400" i="1">
                            <a:latin typeface="Cambria Math" panose="02040503050406030204" pitchFamily="18" charset="0"/>
                          </a:rPr>
                          <m:t>𝑡</m:t>
                        </m:r>
                      </m:sup>
                    </m:sSubSup>
                  </m:oMath>
                </a14:m>
                <a:r>
                  <a:rPr lang="en-US" altLang="ja-JP" sz="2400" dirty="0">
                    <a:latin typeface="Arial" panose="020B0604020202020204" pitchFamily="34" charset="0"/>
                    <a:cs typeface="Arial" panose="020B0604020202020204" pitchFamily="34" charset="0"/>
                  </a:rPr>
                  <a:t>: Natural gas consumption (EJ) of country </a:t>
                </a:r>
                <a14:m>
                  <m:oMath xmlns:m="http://schemas.openxmlformats.org/officeDocument/2006/math">
                    <m:r>
                      <a:rPr lang="en-US" altLang="ja-JP" sz="2400" b="0" i="1" smtClean="0">
                        <a:solidFill>
                          <a:schemeClr val="tx1"/>
                        </a:solidFill>
                        <a:latin typeface="Cambria Math" panose="02040503050406030204" pitchFamily="18" charset="0"/>
                      </a:rPr>
                      <m:t>𝑡</m:t>
                    </m:r>
                  </m:oMath>
                </a14:m>
                <a:endParaRPr lang="ja-JP" altLang="en-US" sz="2400" dirty="0">
                  <a:solidFill>
                    <a:schemeClr val="tx1"/>
                  </a:solidFill>
                  <a:latin typeface="Arial" panose="020B0604020202020204" pitchFamily="34" charset="0"/>
                  <a:cs typeface="Arial" panose="020B0604020202020204" pitchFamily="34" charset="0"/>
                </a:endParaRPr>
              </a:p>
            </p:txBody>
          </p:sp>
        </mc:Choice>
        <mc:Fallback xmlns="">
          <p:sp>
            <p:nvSpPr>
              <p:cNvPr id="7" name="テキスト ボックス 6">
                <a:extLst>
                  <a:ext uri="{FF2B5EF4-FFF2-40B4-BE49-F238E27FC236}">
                    <a16:creationId xmlns:a16="http://schemas.microsoft.com/office/drawing/2014/main" id="{54397F37-968D-6C59-847B-DFB5EEE41A2B}"/>
                  </a:ext>
                </a:extLst>
              </p:cNvPr>
              <p:cNvSpPr txBox="1">
                <a:spLocks noRot="1" noChangeAspect="1" noMove="1" noResize="1" noEditPoints="1" noAdjustHandles="1" noChangeArrowheads="1" noChangeShapeType="1" noTextEdit="1"/>
              </p:cNvSpPr>
              <p:nvPr/>
            </p:nvSpPr>
            <p:spPr>
              <a:xfrm>
                <a:off x="6365313" y="4652948"/>
                <a:ext cx="5332234" cy="864019"/>
              </a:xfrm>
              <a:prstGeom prst="rect">
                <a:avLst/>
              </a:prstGeom>
              <a:blipFill>
                <a:blip r:embed="rId9"/>
                <a:stretch>
                  <a:fillRect l="-1714" t="-5634" r="-1829" b="-1549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4C647B78-0A0E-8A5C-5D5E-31044EABD7ED}"/>
                  </a:ext>
                </a:extLst>
              </p:cNvPr>
              <p:cNvSpPr txBox="1"/>
              <p:nvPr/>
            </p:nvSpPr>
            <p:spPr>
              <a:xfrm>
                <a:off x="-181399" y="2017930"/>
                <a:ext cx="12554797" cy="107151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kumimoji="1" lang="ja-JP" altLang="en-US"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sSubSupPr>
                        <m:e>
                          <m:r>
                            <a:rPr kumimoji="1" lang="en-US" altLang="ja-JP" sz="2800" b="0" i="1" u="none" strike="noStrike" kern="1200" cap="none" spc="0" normalizeH="0" baseline="0" noProof="0">
                              <a:ln>
                                <a:noFill/>
                              </a:ln>
                              <a:solidFill>
                                <a:prstClr val="black"/>
                              </a:solidFill>
                              <a:effectLst/>
                              <a:uLnTx/>
                              <a:uFillTx/>
                              <a:latin typeface="Cambria Math" panose="02040503050406030204" pitchFamily="18" charset="0"/>
                              <a:ea typeface="ＭＳ 明朝" panose="02020609040205080304" pitchFamily="17" charset="-128"/>
                              <a:cs typeface="Times New Roman" panose="02020603050405020304" pitchFamily="18" charset="0"/>
                            </a:rPr>
                            <m:t>𝑒</m:t>
                          </m:r>
                        </m:e>
                        <m:sub>
                          <m:r>
                            <a:rPr kumimoji="1" lang="en-US" altLang="ja-JP" sz="2800" b="0" i="1" u="none" strike="noStrike" kern="1200" cap="none" spc="0" normalizeH="0" baseline="0" noProof="0">
                              <a:ln>
                                <a:noFill/>
                              </a:ln>
                              <a:solidFill>
                                <a:prstClr val="black"/>
                              </a:solidFill>
                              <a:effectLst/>
                              <a:uLnTx/>
                              <a:uFillTx/>
                              <a:latin typeface="Cambria Math" panose="02040503050406030204" pitchFamily="18" charset="0"/>
                              <a:ea typeface="ＭＳ 明朝" panose="02020609040205080304" pitchFamily="17" charset="-128"/>
                              <a:cs typeface="Times New Roman" panose="02020603050405020304" pitchFamily="18" charset="0"/>
                            </a:rPr>
                            <m:t>𝑠</m:t>
                          </m:r>
                        </m:sub>
                        <m:sup>
                          <m:r>
                            <a:rPr kumimoji="1" lang="en-US" altLang="ja-JP" sz="2800" b="0" i="1" u="none" strike="noStrike" kern="1200" cap="none" spc="0" normalizeH="0" baseline="0" noProof="0">
                              <a:ln>
                                <a:noFill/>
                              </a:ln>
                              <a:solidFill>
                                <a:prstClr val="black"/>
                              </a:solidFill>
                              <a:effectLst/>
                              <a:uLnTx/>
                              <a:uFillTx/>
                              <a:latin typeface="Cambria Math" panose="02040503050406030204" pitchFamily="18" charset="0"/>
                              <a:ea typeface="ＭＳ 明朝" panose="02020609040205080304" pitchFamily="17" charset="-128"/>
                              <a:cs typeface="Times New Roman" panose="02020603050405020304" pitchFamily="18" charset="0"/>
                            </a:rPr>
                            <m:t>𝑡</m:t>
                          </m:r>
                        </m:sup>
                      </m:sSubSup>
                      <m:r>
                        <a:rPr kumimoji="1" lang="en-US" altLang="ja-JP" sz="2800" b="0" i="1" u="none" strike="noStrike" kern="1200" cap="none" spc="0" normalizeH="0" baseline="0" noProof="0">
                          <a:ln>
                            <a:noFill/>
                          </a:ln>
                          <a:solidFill>
                            <a:prstClr val="black"/>
                          </a:solidFill>
                          <a:effectLst/>
                          <a:uLnTx/>
                          <a:uFillTx/>
                          <a:latin typeface="Cambria Math" panose="02040503050406030204" pitchFamily="18" charset="0"/>
                          <a:ea typeface="ＭＳ 明朝" panose="02020609040205080304" pitchFamily="17" charset="-128"/>
                          <a:cs typeface="Times New Roman" panose="02020603050405020304" pitchFamily="18" charset="0"/>
                        </a:rPr>
                        <m:t> =</m:t>
                      </m:r>
                      <m:f>
                        <m:fPr>
                          <m:ctrlPr>
                            <a:rPr kumimoji="1" lang="ja-JP" altLang="en-US" sz="2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rPr>
                          </m:ctrlPr>
                        </m:fPr>
                        <m:num>
                          <m:sSubSup>
                            <m:sSubSupPr>
                              <m:ctrlPr>
                                <a:rPr lang="ja-JP" altLang="en-US" sz="2800" i="1">
                                  <a:solidFill>
                                    <a:srgbClr val="000000"/>
                                  </a:solidFill>
                                  <a:latin typeface="Cambria Math" panose="02040503050406030204" pitchFamily="18" charset="0"/>
                                  <a:ea typeface="Cambria Math" panose="02040503050406030204" pitchFamily="18" charset="0"/>
                                </a:rPr>
                              </m:ctrlPr>
                            </m:sSubSupPr>
                            <m:e>
                              <m:r>
                                <a:rPr lang="ja-JP" altLang="en-US" sz="28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𝑒</m:t>
                              </m:r>
                            </m:e>
                            <m:sub>
                              <m:r>
                                <a:rPr lang="ja-JP" altLang="en-US" sz="28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𝑐𝑜𝑎𝑙</m:t>
                              </m:r>
                            </m:sub>
                            <m:sup>
                              <m:r>
                                <a:rPr lang="ja-JP" altLang="en-US" sz="28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𝐼𝑃𝐶𝐶</m:t>
                              </m:r>
                            </m:sup>
                          </m:sSubSup>
                          <m:r>
                            <a:rPr lang="en-US" altLang="ja-JP" sz="28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m:t>
                          </m:r>
                          <m:sSubSup>
                            <m:sSubSupPr>
                              <m:ctrlPr>
                                <a:rPr lang="ja-JP" altLang="en-US" sz="2800" i="1">
                                  <a:solidFill>
                                    <a:srgbClr val="000000"/>
                                  </a:solidFill>
                                  <a:latin typeface="Cambria Math" panose="02040503050406030204" pitchFamily="18" charset="0"/>
                                  <a:ea typeface="Cambria Math" panose="02040503050406030204" pitchFamily="18" charset="0"/>
                                </a:rPr>
                              </m:ctrlPr>
                            </m:sSubSupPr>
                            <m:e>
                              <m:r>
                                <a:rPr lang="ja-JP" altLang="en-US" sz="28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𝑐</m:t>
                              </m:r>
                            </m:e>
                            <m:sub>
                              <m:r>
                                <a:rPr lang="en-US" altLang="ja-JP" sz="2800" b="0" i="1" smtClean="0">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𝑠</m:t>
                              </m:r>
                              <m:r>
                                <a:rPr lang="en-US" altLang="ja-JP" sz="28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 </m:t>
                              </m:r>
                              <m:r>
                                <a:rPr lang="ja-JP" altLang="en-US" sz="28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𝑐𝑜𝑎𝑙</m:t>
                              </m:r>
                            </m:sub>
                            <m:sup>
                              <m:r>
                                <a:rPr lang="ja-JP" altLang="en-US" sz="28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𝑡</m:t>
                              </m:r>
                            </m:sup>
                          </m:sSubSup>
                          <m:sSubSup>
                            <m:sSubSupPr>
                              <m:ctrlPr>
                                <a:rPr lang="ja-JP" altLang="en-US" sz="2800" i="1">
                                  <a:solidFill>
                                    <a:srgbClr val="000000"/>
                                  </a:solidFill>
                                  <a:latin typeface="Cambria Math" panose="02040503050406030204" pitchFamily="18" charset="0"/>
                                  <a:ea typeface="Cambria Math" panose="02040503050406030204" pitchFamily="18" charset="0"/>
                                </a:rPr>
                              </m:ctrlPr>
                            </m:sSubSupPr>
                            <m:e>
                              <m:r>
                                <a:rPr lang="en-US" altLang="ja-JP" sz="28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m:t>
                              </m:r>
                              <m:r>
                                <a:rPr lang="ja-JP" altLang="en-US" sz="28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𝐶</m:t>
                              </m:r>
                            </m:e>
                            <m:sub>
                              <m:r>
                                <a:rPr lang="ja-JP" altLang="en-US" sz="28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𝑐𝑜𝑎𝑙</m:t>
                              </m:r>
                            </m:sub>
                            <m:sup>
                              <m:r>
                                <a:rPr lang="ja-JP" altLang="en-US" sz="28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𝑡</m:t>
                              </m:r>
                            </m:sup>
                          </m:sSubSup>
                          <m:r>
                            <a:rPr lang="ja-JP" altLang="en-US" sz="28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 </m:t>
                          </m:r>
                          <m:r>
                            <a:rPr lang="en-US" altLang="ja-JP" sz="28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m:t>
                          </m:r>
                          <m:sSubSup>
                            <m:sSubSupPr>
                              <m:ctrlPr>
                                <a:rPr lang="ja-JP" altLang="en-US" sz="2800" i="1">
                                  <a:solidFill>
                                    <a:srgbClr val="000000"/>
                                  </a:solidFill>
                                  <a:latin typeface="Cambria Math" panose="02040503050406030204" pitchFamily="18" charset="0"/>
                                  <a:ea typeface="Cambria Math" panose="02040503050406030204" pitchFamily="18" charset="0"/>
                                </a:rPr>
                              </m:ctrlPr>
                            </m:sSubSupPr>
                            <m:e>
                              <m:r>
                                <a:rPr lang="ja-JP" altLang="en-US" sz="28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𝑒</m:t>
                              </m:r>
                            </m:e>
                            <m:sub>
                              <m:r>
                                <a:rPr lang="ja-JP" altLang="en-US" sz="28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𝑐𝑜𝑘𝑒</m:t>
                              </m:r>
                            </m:sub>
                            <m:sup>
                              <m:r>
                                <a:rPr lang="ja-JP" altLang="en-US" sz="28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𝐼𝑃𝐶𝐶</m:t>
                              </m:r>
                            </m:sup>
                          </m:sSubSup>
                          <m:r>
                            <a:rPr lang="en-US" altLang="ja-JP" sz="28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m:t>
                          </m:r>
                          <m:sSubSup>
                            <m:sSubSupPr>
                              <m:ctrlPr>
                                <a:rPr lang="ja-JP" altLang="en-US" sz="2800" i="1">
                                  <a:solidFill>
                                    <a:srgbClr val="000000"/>
                                  </a:solidFill>
                                  <a:latin typeface="Cambria Math" panose="02040503050406030204" pitchFamily="18" charset="0"/>
                                  <a:ea typeface="Cambria Math" panose="02040503050406030204" pitchFamily="18" charset="0"/>
                                </a:rPr>
                              </m:ctrlPr>
                            </m:sSubSupPr>
                            <m:e>
                              <m:r>
                                <a:rPr lang="ja-JP" altLang="en-US" sz="28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𝑐</m:t>
                              </m:r>
                            </m:e>
                            <m:sub>
                              <m:r>
                                <a:rPr lang="en-US" altLang="ja-JP" sz="2800" b="0" i="1" smtClean="0">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𝑠</m:t>
                              </m:r>
                              <m:r>
                                <a:rPr lang="en-US" altLang="ja-JP" sz="28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m:t>
                              </m:r>
                              <m:r>
                                <a:rPr lang="ja-JP" altLang="en-US" sz="28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𝑐𝑜𝑘𝑒</m:t>
                              </m:r>
                            </m:sub>
                            <m:sup>
                              <m:r>
                                <a:rPr lang="ja-JP" altLang="en-US" sz="28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𝑡</m:t>
                              </m:r>
                            </m:sup>
                          </m:sSubSup>
                          <m:r>
                            <a:rPr lang="en-US" altLang="ja-JP" sz="28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m:t>
                          </m:r>
                          <m:sSubSup>
                            <m:sSubSupPr>
                              <m:ctrlPr>
                                <a:rPr lang="ja-JP" altLang="en-US" sz="2800" i="1">
                                  <a:solidFill>
                                    <a:srgbClr val="000000"/>
                                  </a:solidFill>
                                  <a:latin typeface="Cambria Math" panose="02040503050406030204" pitchFamily="18" charset="0"/>
                                  <a:ea typeface="Cambria Math" panose="02040503050406030204" pitchFamily="18" charset="0"/>
                                </a:rPr>
                              </m:ctrlPr>
                            </m:sSubSupPr>
                            <m:e>
                              <m:r>
                                <a:rPr lang="ja-JP" altLang="en-US" sz="28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𝐶</m:t>
                              </m:r>
                            </m:e>
                            <m:sub>
                              <m:r>
                                <a:rPr lang="ja-JP" altLang="en-US" sz="28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𝑐𝑜𝑘𝑒</m:t>
                              </m:r>
                            </m:sub>
                            <m:sup>
                              <m:r>
                                <a:rPr lang="ja-JP" altLang="en-US" sz="28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𝑡</m:t>
                              </m:r>
                            </m:sup>
                          </m:sSubSup>
                          <m:r>
                            <a:rPr lang="ja-JP" altLang="en-US" sz="28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 </m:t>
                          </m:r>
                        </m:num>
                        <m:den>
                          <m:sSubSup>
                            <m:sSubSupPr>
                              <m:ctrlPr>
                                <a:rPr kumimoji="1" lang="ja-JP" altLang="en-US" sz="2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rPr>
                              </m:ctrlPr>
                            </m:sSubSupPr>
                            <m:e>
                              <m:r>
                                <a:rPr kumimoji="1" lang="en-US" altLang="ja-JP" sz="2800" b="0" i="1" u="none" strike="noStrike" kern="1200" cap="none" spc="0" normalizeH="0" baseline="0" noProof="0">
                                  <a:ln>
                                    <a:noFill/>
                                  </a:ln>
                                  <a:solidFill>
                                    <a:prstClr val="black"/>
                                  </a:solidFill>
                                  <a:effectLst/>
                                  <a:uLnTx/>
                                  <a:uFillTx/>
                                  <a:latin typeface="Cambria Math" panose="02040503050406030204" pitchFamily="18" charset="0"/>
                                  <a:ea typeface="ＭＳ 明朝" panose="02020609040205080304" pitchFamily="17" charset="-128"/>
                                  <a:cs typeface="Times New Roman" panose="02020603050405020304" pitchFamily="18" charset="0"/>
                                </a:rPr>
                                <m:t>𝑥</m:t>
                              </m:r>
                            </m:e>
                            <m:sub>
                              <m:r>
                                <a:rPr kumimoji="1" lang="en-US" altLang="ja-JP" sz="2800" b="0" i="1" u="none" strike="noStrike" kern="1200" cap="none" spc="0" normalizeH="0" baseline="0" noProof="0">
                                  <a:ln>
                                    <a:noFill/>
                                  </a:ln>
                                  <a:solidFill>
                                    <a:prstClr val="black"/>
                                  </a:solidFill>
                                  <a:effectLst/>
                                  <a:uLnTx/>
                                  <a:uFillTx/>
                                  <a:latin typeface="Cambria Math" panose="02040503050406030204" pitchFamily="18" charset="0"/>
                                  <a:ea typeface="ＭＳ 明朝" panose="02020609040205080304" pitchFamily="17" charset="-128"/>
                                  <a:cs typeface="Times New Roman" panose="02020603050405020304" pitchFamily="18" charset="0"/>
                                </a:rPr>
                                <m:t>𝑠</m:t>
                              </m:r>
                            </m:sub>
                            <m:sup>
                              <m:r>
                                <a:rPr kumimoji="1" lang="en-US" altLang="ja-JP" sz="2800" b="0" i="1" u="none" strike="noStrike" kern="1200" cap="none" spc="0" normalizeH="0" baseline="0" noProof="0">
                                  <a:ln>
                                    <a:noFill/>
                                  </a:ln>
                                  <a:solidFill>
                                    <a:prstClr val="black"/>
                                  </a:solidFill>
                                  <a:effectLst/>
                                  <a:uLnTx/>
                                  <a:uFillTx/>
                                  <a:latin typeface="Cambria Math" panose="02040503050406030204" pitchFamily="18" charset="0"/>
                                  <a:ea typeface="ＭＳ 明朝" panose="02020609040205080304" pitchFamily="17" charset="-128"/>
                                  <a:cs typeface="Times New Roman" panose="02020603050405020304" pitchFamily="18" charset="0"/>
                                </a:rPr>
                                <m:t>𝑡</m:t>
                              </m:r>
                            </m:sup>
                          </m:sSubSup>
                        </m:den>
                      </m:f>
                    </m:oMath>
                  </m:oMathPara>
                </a14:m>
                <a:endParaRPr lang="ja-JP" altLang="en-US" sz="1600" dirty="0"/>
              </a:p>
            </p:txBody>
          </p:sp>
        </mc:Choice>
        <mc:Fallback xmlns="">
          <p:sp>
            <p:nvSpPr>
              <p:cNvPr id="9" name="テキスト ボックス 8">
                <a:extLst>
                  <a:ext uri="{FF2B5EF4-FFF2-40B4-BE49-F238E27FC236}">
                    <a16:creationId xmlns:a16="http://schemas.microsoft.com/office/drawing/2014/main" id="{4C647B78-0A0E-8A5C-5D5E-31044EABD7ED}"/>
                  </a:ext>
                </a:extLst>
              </p:cNvPr>
              <p:cNvSpPr txBox="1">
                <a:spLocks noRot="1" noChangeAspect="1" noMove="1" noResize="1" noEditPoints="1" noAdjustHandles="1" noChangeArrowheads="1" noChangeShapeType="1" noTextEdit="1"/>
              </p:cNvSpPr>
              <p:nvPr/>
            </p:nvSpPr>
            <p:spPr>
              <a:xfrm>
                <a:off x="-181399" y="2017930"/>
                <a:ext cx="12554797" cy="1071512"/>
              </a:xfrm>
              <a:prstGeom prst="rect">
                <a:avLst/>
              </a:prstGeom>
              <a:blipFill>
                <a:blip r:embed="rId10"/>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9315989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D5F18AA-7E8F-B9BF-684F-EC61B2A7B1C8}"/>
              </a:ext>
            </a:extLst>
          </p:cNvPr>
          <p:cNvSpPr txBox="1"/>
          <p:nvPr/>
        </p:nvSpPr>
        <p:spPr>
          <a:xfrm>
            <a:off x="-1" y="-13717"/>
            <a:ext cx="11518606" cy="584775"/>
          </a:xfrm>
          <a:prstGeom prst="rect">
            <a:avLst/>
          </a:prstGeom>
          <a:noFill/>
        </p:spPr>
        <p:txBody>
          <a:bodyPr wrap="square" rtlCol="0">
            <a:spAutoFit/>
          </a:bodyPr>
          <a:lstStyle/>
          <a:p>
            <a:pPr algn="just"/>
            <a:r>
              <a:rPr lang="en-US" altLang="ja-JP" sz="3200" dirty="0">
                <a:solidFill>
                  <a:schemeClr val="bg1"/>
                </a:solidFill>
                <a:latin typeface="Arial" panose="020B0604020202020204" pitchFamily="34" charset="0"/>
                <a:ea typeface="ＭＳ ゴシック" panose="020B0609070205080204" pitchFamily="49" charset="-128"/>
                <a:cs typeface="Arial" panose="020B0604020202020204" pitchFamily="34" charset="0"/>
              </a:rPr>
              <a:t>Appendix: Disaggregate direct CO</a:t>
            </a:r>
            <a:r>
              <a:rPr lang="en-US" altLang="ja-JP" sz="3200" baseline="-25000" dirty="0">
                <a:solidFill>
                  <a:schemeClr val="bg1"/>
                </a:solidFill>
                <a:latin typeface="Arial" panose="020B0604020202020204" pitchFamily="34" charset="0"/>
                <a:ea typeface="ＭＳ ゴシック" panose="020B0609070205080204" pitchFamily="49" charset="-128"/>
                <a:cs typeface="Arial" panose="020B0604020202020204" pitchFamily="34" charset="0"/>
              </a:rPr>
              <a:t>2</a:t>
            </a:r>
            <a:r>
              <a:rPr lang="en-US" altLang="ja-JP" sz="3200" dirty="0">
                <a:solidFill>
                  <a:schemeClr val="bg1"/>
                </a:solidFill>
                <a:latin typeface="Arial" panose="020B0604020202020204" pitchFamily="34" charset="0"/>
                <a:ea typeface="ＭＳ ゴシック" panose="020B0609070205080204" pitchFamily="49" charset="-128"/>
                <a:cs typeface="Arial" panose="020B0604020202020204" pitchFamily="34" charset="0"/>
              </a:rPr>
              <a:t> emission intensity</a:t>
            </a:r>
            <a:endParaRPr kumimoji="1" lang="ja-JP" altLang="en-US" sz="3200" dirty="0">
              <a:solidFill>
                <a:schemeClr val="bg1"/>
              </a:solidFill>
              <a:latin typeface="Arial" panose="020B0604020202020204" pitchFamily="34" charset="0"/>
              <a:ea typeface="ＭＳ ゴシック" panose="020B0609070205080204" pitchFamily="49" charset="-128"/>
              <a:cs typeface="Arial" panose="020B0604020202020204" pitchFamily="34" charset="0"/>
            </a:endParaRPr>
          </a:p>
        </p:txBody>
      </p:sp>
      <mc:AlternateContent xmlns:mc="http://schemas.openxmlformats.org/markup-compatibility/2006" xmlns:a14="http://schemas.microsoft.com/office/drawing/2010/main">
        <mc:Choice Requires="a14">
          <p:sp>
            <p:nvSpPr>
              <p:cNvPr id="57" name="テキスト ボックス 56">
                <a:extLst>
                  <a:ext uri="{FF2B5EF4-FFF2-40B4-BE49-F238E27FC236}">
                    <a16:creationId xmlns:a16="http://schemas.microsoft.com/office/drawing/2014/main" id="{4FB4E210-A07E-2B24-3462-D1ED517E2660}"/>
                  </a:ext>
                </a:extLst>
              </p:cNvPr>
              <p:cNvSpPr txBox="1"/>
              <p:nvPr/>
            </p:nvSpPr>
            <p:spPr>
              <a:xfrm>
                <a:off x="-181399" y="1374424"/>
                <a:ext cx="12554797" cy="107151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kumimoji="1" lang="ja-JP" altLang="en-US"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sSubSupPr>
                        <m:e>
                          <m:r>
                            <a:rPr kumimoji="1" lang="en-US" altLang="ja-JP" sz="2800" b="0" i="1" u="none" strike="noStrike" kern="1200" cap="none" spc="0" normalizeH="0" baseline="0" noProof="0">
                              <a:ln>
                                <a:noFill/>
                              </a:ln>
                              <a:solidFill>
                                <a:prstClr val="black"/>
                              </a:solidFill>
                              <a:effectLst/>
                              <a:uLnTx/>
                              <a:uFillTx/>
                              <a:latin typeface="Cambria Math" panose="02040503050406030204" pitchFamily="18" charset="0"/>
                              <a:ea typeface="ＭＳ 明朝" panose="02020609040205080304" pitchFamily="17" charset="-128"/>
                              <a:cs typeface="Times New Roman" panose="02020603050405020304" pitchFamily="18" charset="0"/>
                            </a:rPr>
                            <m:t>𝑒</m:t>
                          </m:r>
                        </m:e>
                        <m:sub>
                          <m:r>
                            <a:rPr kumimoji="1" lang="en-US" altLang="ja-JP" sz="2800" b="0" i="1" u="none" strike="noStrike" kern="1200" cap="none" spc="0" normalizeH="0" baseline="0" noProof="0">
                              <a:ln>
                                <a:noFill/>
                              </a:ln>
                              <a:solidFill>
                                <a:prstClr val="black"/>
                              </a:solidFill>
                              <a:effectLst/>
                              <a:uLnTx/>
                              <a:uFillTx/>
                              <a:latin typeface="Cambria Math" panose="02040503050406030204" pitchFamily="18" charset="0"/>
                              <a:ea typeface="ＭＳ 明朝" panose="02020609040205080304" pitchFamily="17" charset="-128"/>
                              <a:cs typeface="Times New Roman" panose="02020603050405020304" pitchFamily="18" charset="0"/>
                            </a:rPr>
                            <m:t>𝑠</m:t>
                          </m:r>
                        </m:sub>
                        <m:sup>
                          <m:r>
                            <a:rPr kumimoji="1" lang="en-US" altLang="ja-JP" sz="2800" b="0" i="1" u="none" strike="noStrike" kern="1200" cap="none" spc="0" normalizeH="0" baseline="0" noProof="0">
                              <a:ln>
                                <a:noFill/>
                              </a:ln>
                              <a:solidFill>
                                <a:prstClr val="black"/>
                              </a:solidFill>
                              <a:effectLst/>
                              <a:uLnTx/>
                              <a:uFillTx/>
                              <a:latin typeface="Cambria Math" panose="02040503050406030204" pitchFamily="18" charset="0"/>
                              <a:ea typeface="ＭＳ 明朝" panose="02020609040205080304" pitchFamily="17" charset="-128"/>
                              <a:cs typeface="Times New Roman" panose="02020603050405020304" pitchFamily="18" charset="0"/>
                            </a:rPr>
                            <m:t>𝑡</m:t>
                          </m:r>
                        </m:sup>
                      </m:sSubSup>
                      <m:r>
                        <a:rPr kumimoji="1" lang="en-US" altLang="ja-JP" sz="2800" b="0" i="1" u="none" strike="noStrike" kern="1200" cap="none" spc="0" normalizeH="0" baseline="0" noProof="0">
                          <a:ln>
                            <a:noFill/>
                          </a:ln>
                          <a:solidFill>
                            <a:prstClr val="black"/>
                          </a:solidFill>
                          <a:effectLst/>
                          <a:uLnTx/>
                          <a:uFillTx/>
                          <a:latin typeface="Cambria Math" panose="02040503050406030204" pitchFamily="18" charset="0"/>
                          <a:ea typeface="ＭＳ 明朝" panose="02020609040205080304" pitchFamily="17" charset="-128"/>
                          <a:cs typeface="Times New Roman" panose="02020603050405020304" pitchFamily="18" charset="0"/>
                        </a:rPr>
                        <m:t> =</m:t>
                      </m:r>
                      <m:f>
                        <m:fPr>
                          <m:ctrlPr>
                            <a:rPr kumimoji="1" lang="ja-JP" altLang="en-US" sz="2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rPr>
                          </m:ctrlPr>
                        </m:fPr>
                        <m:num>
                          <m:sSubSup>
                            <m:sSubSupPr>
                              <m:ctrlPr>
                                <a:rPr lang="ja-JP" altLang="en-US" sz="2800" i="1">
                                  <a:solidFill>
                                    <a:srgbClr val="000000"/>
                                  </a:solidFill>
                                  <a:latin typeface="Cambria Math" panose="02040503050406030204" pitchFamily="18" charset="0"/>
                                  <a:ea typeface="Cambria Math" panose="02040503050406030204" pitchFamily="18" charset="0"/>
                                </a:rPr>
                              </m:ctrlPr>
                            </m:sSubSupPr>
                            <m:e>
                              <m:r>
                                <a:rPr lang="ja-JP" altLang="en-US" sz="28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𝑒</m:t>
                              </m:r>
                            </m:e>
                            <m:sub>
                              <m:r>
                                <a:rPr lang="ja-JP" altLang="en-US" sz="28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𝑐𝑜𝑎𝑙</m:t>
                              </m:r>
                            </m:sub>
                            <m:sup>
                              <m:r>
                                <a:rPr lang="ja-JP" altLang="en-US" sz="28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𝐼𝑃𝐶𝐶</m:t>
                              </m:r>
                            </m:sup>
                          </m:sSubSup>
                          <m:r>
                            <a:rPr lang="en-US" altLang="ja-JP" sz="28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m:t>
                          </m:r>
                          <m:sSubSup>
                            <m:sSubSupPr>
                              <m:ctrlPr>
                                <a:rPr lang="ja-JP" altLang="en-US" sz="2800" i="1">
                                  <a:solidFill>
                                    <a:srgbClr val="000000"/>
                                  </a:solidFill>
                                  <a:latin typeface="Cambria Math" panose="02040503050406030204" pitchFamily="18" charset="0"/>
                                  <a:ea typeface="Cambria Math" panose="02040503050406030204" pitchFamily="18" charset="0"/>
                                </a:rPr>
                              </m:ctrlPr>
                            </m:sSubSupPr>
                            <m:e>
                              <m:r>
                                <a:rPr lang="ja-JP" altLang="en-US" sz="28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𝑐</m:t>
                              </m:r>
                            </m:e>
                            <m:sub>
                              <m:r>
                                <a:rPr lang="en-US" altLang="ja-JP" sz="2800" b="0" i="1" smtClean="0">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𝑠</m:t>
                              </m:r>
                              <m:r>
                                <a:rPr lang="en-US" altLang="ja-JP" sz="28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 </m:t>
                              </m:r>
                              <m:r>
                                <a:rPr lang="ja-JP" altLang="en-US" sz="28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𝑐𝑜𝑎𝑙</m:t>
                              </m:r>
                            </m:sub>
                            <m:sup>
                              <m:r>
                                <a:rPr lang="ja-JP" altLang="en-US" sz="28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𝑡</m:t>
                              </m:r>
                            </m:sup>
                          </m:sSubSup>
                          <m:sSubSup>
                            <m:sSubSupPr>
                              <m:ctrlPr>
                                <a:rPr lang="ja-JP" altLang="en-US" sz="2800" i="1">
                                  <a:solidFill>
                                    <a:srgbClr val="000000"/>
                                  </a:solidFill>
                                  <a:latin typeface="Cambria Math" panose="02040503050406030204" pitchFamily="18" charset="0"/>
                                  <a:ea typeface="Cambria Math" panose="02040503050406030204" pitchFamily="18" charset="0"/>
                                </a:rPr>
                              </m:ctrlPr>
                            </m:sSubSupPr>
                            <m:e>
                              <m:r>
                                <a:rPr lang="en-US" altLang="ja-JP" sz="28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m:t>
                              </m:r>
                              <m:r>
                                <a:rPr lang="ja-JP" altLang="en-US" sz="28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𝐶</m:t>
                              </m:r>
                            </m:e>
                            <m:sub>
                              <m:r>
                                <a:rPr lang="ja-JP" altLang="en-US" sz="28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𝑐𝑜𝑎𝑙</m:t>
                              </m:r>
                            </m:sub>
                            <m:sup>
                              <m:r>
                                <a:rPr lang="ja-JP" altLang="en-US" sz="28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𝑡</m:t>
                              </m:r>
                            </m:sup>
                          </m:sSubSup>
                          <m:r>
                            <a:rPr lang="ja-JP" altLang="en-US" sz="28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 </m:t>
                          </m:r>
                          <m:r>
                            <a:rPr lang="en-US" altLang="ja-JP" sz="28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m:t>
                          </m:r>
                          <m:sSubSup>
                            <m:sSubSupPr>
                              <m:ctrlPr>
                                <a:rPr lang="ja-JP" altLang="en-US" sz="2800" i="1">
                                  <a:solidFill>
                                    <a:srgbClr val="000000"/>
                                  </a:solidFill>
                                  <a:latin typeface="Cambria Math" panose="02040503050406030204" pitchFamily="18" charset="0"/>
                                  <a:ea typeface="Cambria Math" panose="02040503050406030204" pitchFamily="18" charset="0"/>
                                </a:rPr>
                              </m:ctrlPr>
                            </m:sSubSupPr>
                            <m:e>
                              <m:r>
                                <a:rPr lang="ja-JP" altLang="en-US" sz="28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𝑒</m:t>
                              </m:r>
                            </m:e>
                            <m:sub>
                              <m:r>
                                <a:rPr lang="ja-JP" altLang="en-US" sz="28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𝑐𝑜𝑘𝑒</m:t>
                              </m:r>
                            </m:sub>
                            <m:sup>
                              <m:r>
                                <a:rPr lang="ja-JP" altLang="en-US" sz="28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𝐼𝑃𝐶𝐶</m:t>
                              </m:r>
                            </m:sup>
                          </m:sSubSup>
                          <m:r>
                            <a:rPr lang="en-US" altLang="ja-JP" sz="28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m:t>
                          </m:r>
                          <m:sSubSup>
                            <m:sSubSupPr>
                              <m:ctrlPr>
                                <a:rPr lang="ja-JP" altLang="en-US" sz="2800" i="1">
                                  <a:solidFill>
                                    <a:srgbClr val="000000"/>
                                  </a:solidFill>
                                  <a:latin typeface="Cambria Math" panose="02040503050406030204" pitchFamily="18" charset="0"/>
                                  <a:ea typeface="Cambria Math" panose="02040503050406030204" pitchFamily="18" charset="0"/>
                                </a:rPr>
                              </m:ctrlPr>
                            </m:sSubSupPr>
                            <m:e>
                              <m:r>
                                <a:rPr lang="ja-JP" altLang="en-US" sz="28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𝑐</m:t>
                              </m:r>
                            </m:e>
                            <m:sub>
                              <m:r>
                                <a:rPr lang="en-US" altLang="ja-JP" sz="2800" b="0" i="1" smtClean="0">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𝑠</m:t>
                              </m:r>
                              <m:r>
                                <a:rPr lang="en-US" altLang="ja-JP" sz="28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m:t>
                              </m:r>
                              <m:r>
                                <a:rPr lang="ja-JP" altLang="en-US" sz="28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𝑐𝑜𝑘𝑒</m:t>
                              </m:r>
                            </m:sub>
                            <m:sup>
                              <m:r>
                                <a:rPr lang="ja-JP" altLang="en-US" sz="28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𝑡</m:t>
                              </m:r>
                            </m:sup>
                          </m:sSubSup>
                          <m:r>
                            <a:rPr lang="en-US" altLang="ja-JP" sz="28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m:t>
                          </m:r>
                          <m:sSubSup>
                            <m:sSubSupPr>
                              <m:ctrlPr>
                                <a:rPr lang="ja-JP" altLang="en-US" sz="2800" i="1">
                                  <a:solidFill>
                                    <a:srgbClr val="000000"/>
                                  </a:solidFill>
                                  <a:latin typeface="Cambria Math" panose="02040503050406030204" pitchFamily="18" charset="0"/>
                                  <a:ea typeface="Cambria Math" panose="02040503050406030204" pitchFamily="18" charset="0"/>
                                </a:rPr>
                              </m:ctrlPr>
                            </m:sSubSupPr>
                            <m:e>
                              <m:r>
                                <a:rPr lang="ja-JP" altLang="en-US" sz="28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𝐶</m:t>
                              </m:r>
                            </m:e>
                            <m:sub>
                              <m:r>
                                <a:rPr lang="ja-JP" altLang="en-US" sz="28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𝑐𝑜𝑘𝑒</m:t>
                              </m:r>
                            </m:sub>
                            <m:sup>
                              <m:r>
                                <a:rPr lang="ja-JP" altLang="en-US" sz="28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𝑡</m:t>
                              </m:r>
                            </m:sup>
                          </m:sSubSup>
                          <m:r>
                            <a:rPr lang="ja-JP" altLang="en-US" sz="2800" i="1">
                              <a:solidFill>
                                <a:srgbClr val="000000"/>
                              </a:solidFill>
                              <a:latin typeface="Cambria Math" panose="02040503050406030204" pitchFamily="18" charset="0"/>
                              <a:ea typeface="ＭＳ 明朝" panose="02020609040205080304" pitchFamily="17" charset="-128"/>
                              <a:cs typeface="Times New Roman" panose="02020603050405020304" pitchFamily="18" charset="0"/>
                            </a:rPr>
                            <m:t> </m:t>
                          </m:r>
                        </m:num>
                        <m:den>
                          <m:sSubSup>
                            <m:sSubSupPr>
                              <m:ctrlPr>
                                <a:rPr kumimoji="1" lang="ja-JP" altLang="en-US" sz="2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rPr>
                              </m:ctrlPr>
                            </m:sSubSupPr>
                            <m:e>
                              <m:r>
                                <a:rPr kumimoji="1" lang="en-US" altLang="ja-JP" sz="2800" b="0" i="1" u="none" strike="noStrike" kern="1200" cap="none" spc="0" normalizeH="0" baseline="0" noProof="0">
                                  <a:ln>
                                    <a:noFill/>
                                  </a:ln>
                                  <a:solidFill>
                                    <a:prstClr val="black"/>
                                  </a:solidFill>
                                  <a:effectLst/>
                                  <a:uLnTx/>
                                  <a:uFillTx/>
                                  <a:latin typeface="Cambria Math" panose="02040503050406030204" pitchFamily="18" charset="0"/>
                                  <a:ea typeface="ＭＳ 明朝" panose="02020609040205080304" pitchFamily="17" charset="-128"/>
                                  <a:cs typeface="Times New Roman" panose="02020603050405020304" pitchFamily="18" charset="0"/>
                                </a:rPr>
                                <m:t>𝑥</m:t>
                              </m:r>
                            </m:e>
                            <m:sub>
                              <m:r>
                                <a:rPr kumimoji="1" lang="en-US" altLang="ja-JP" sz="2800" b="0" i="1" u="none" strike="noStrike" kern="1200" cap="none" spc="0" normalizeH="0" baseline="0" noProof="0">
                                  <a:ln>
                                    <a:noFill/>
                                  </a:ln>
                                  <a:solidFill>
                                    <a:prstClr val="black"/>
                                  </a:solidFill>
                                  <a:effectLst/>
                                  <a:uLnTx/>
                                  <a:uFillTx/>
                                  <a:latin typeface="Cambria Math" panose="02040503050406030204" pitchFamily="18" charset="0"/>
                                  <a:ea typeface="ＭＳ 明朝" panose="02020609040205080304" pitchFamily="17" charset="-128"/>
                                  <a:cs typeface="Times New Roman" panose="02020603050405020304" pitchFamily="18" charset="0"/>
                                </a:rPr>
                                <m:t>𝑠</m:t>
                              </m:r>
                            </m:sub>
                            <m:sup>
                              <m:r>
                                <a:rPr kumimoji="1" lang="en-US" altLang="ja-JP" sz="2800" b="0" i="1" u="none" strike="noStrike" kern="1200" cap="none" spc="0" normalizeH="0" baseline="0" noProof="0">
                                  <a:ln>
                                    <a:noFill/>
                                  </a:ln>
                                  <a:solidFill>
                                    <a:prstClr val="black"/>
                                  </a:solidFill>
                                  <a:effectLst/>
                                  <a:uLnTx/>
                                  <a:uFillTx/>
                                  <a:latin typeface="Cambria Math" panose="02040503050406030204" pitchFamily="18" charset="0"/>
                                  <a:ea typeface="ＭＳ 明朝" panose="02020609040205080304" pitchFamily="17" charset="-128"/>
                                  <a:cs typeface="Times New Roman" panose="02020603050405020304" pitchFamily="18" charset="0"/>
                                </a:rPr>
                                <m:t>𝑡</m:t>
                              </m:r>
                            </m:sup>
                          </m:sSubSup>
                        </m:den>
                      </m:f>
                    </m:oMath>
                  </m:oMathPara>
                </a14:m>
                <a:endParaRPr lang="ja-JP" altLang="en-US" sz="1600" dirty="0"/>
              </a:p>
            </p:txBody>
          </p:sp>
        </mc:Choice>
        <mc:Fallback xmlns="">
          <p:sp>
            <p:nvSpPr>
              <p:cNvPr id="57" name="テキスト ボックス 56">
                <a:extLst>
                  <a:ext uri="{FF2B5EF4-FFF2-40B4-BE49-F238E27FC236}">
                    <a16:creationId xmlns:a16="http://schemas.microsoft.com/office/drawing/2014/main" id="{4FB4E210-A07E-2B24-3462-D1ED517E2660}"/>
                  </a:ext>
                </a:extLst>
              </p:cNvPr>
              <p:cNvSpPr txBox="1">
                <a:spLocks noRot="1" noChangeAspect="1" noMove="1" noResize="1" noEditPoints="1" noAdjustHandles="1" noChangeArrowheads="1" noChangeShapeType="1" noTextEdit="1"/>
              </p:cNvSpPr>
              <p:nvPr/>
            </p:nvSpPr>
            <p:spPr>
              <a:xfrm>
                <a:off x="-181399" y="1374424"/>
                <a:ext cx="12554797" cy="1071512"/>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D365A172-A909-84C1-4CDC-ECC46A299BD3}"/>
                  </a:ext>
                </a:extLst>
              </p:cNvPr>
              <p:cNvSpPr txBox="1"/>
              <p:nvPr/>
            </p:nvSpPr>
            <p:spPr>
              <a:xfrm>
                <a:off x="134620" y="3541880"/>
                <a:ext cx="6548120" cy="830997"/>
              </a:xfrm>
              <a:prstGeom prst="rect">
                <a:avLst/>
              </a:prstGeom>
              <a:noFill/>
            </p:spPr>
            <p:txBody>
              <a:bodyPr wrap="square">
                <a:spAutoFit/>
              </a:bodyPr>
              <a:lstStyle/>
              <a:p>
                <a:pPr algn="just"/>
                <a14:m>
                  <m:oMath xmlns:m="http://schemas.openxmlformats.org/officeDocument/2006/math">
                    <m:sSubSup>
                      <m:sSubSupPr>
                        <m:ctrlPr>
                          <a:rPr lang="ja-JP" altLang="en-US" sz="2400" i="1" smtClean="0">
                            <a:solidFill>
                              <a:srgbClr val="836967"/>
                            </a:solidFill>
                            <a:latin typeface="Cambria Math" panose="02040503050406030204" pitchFamily="18" charset="0"/>
                          </a:rPr>
                        </m:ctrlPr>
                      </m:sSubSupPr>
                      <m:e>
                        <m:r>
                          <a:rPr lang="ja-JP" altLang="en-US" sz="2400" i="1">
                            <a:latin typeface="Cambria Math" panose="02040503050406030204" pitchFamily="18" charset="0"/>
                          </a:rPr>
                          <m:t>𝑒</m:t>
                        </m:r>
                      </m:e>
                      <m:sub>
                        <m:r>
                          <a:rPr lang="en-US" altLang="ja-JP" sz="2400" b="0" i="1" smtClean="0">
                            <a:latin typeface="Cambria Math" panose="02040503050406030204" pitchFamily="18" charset="0"/>
                          </a:rPr>
                          <m:t>𝑠</m:t>
                        </m:r>
                      </m:sub>
                      <m:sup>
                        <m:r>
                          <a:rPr lang="ja-JP" altLang="en-US" sz="2400" i="1">
                            <a:latin typeface="Cambria Math" panose="02040503050406030204" pitchFamily="18" charset="0"/>
                          </a:rPr>
                          <m:t>𝑡</m:t>
                        </m:r>
                      </m:sup>
                    </m:sSubSup>
                    <m:r>
                      <a:rPr lang="ja-JP" altLang="en-US" sz="2400">
                        <a:latin typeface="Cambria Math" panose="02040503050406030204" pitchFamily="18" charset="0"/>
                      </a:rPr>
                      <m:t> </m:t>
                    </m:r>
                  </m:oMath>
                </a14:m>
                <a:r>
                  <a:rPr lang="en-US" altLang="ja-JP" sz="2400" dirty="0">
                    <a:solidFill>
                      <a:schemeClr val="tx1"/>
                    </a:solidFill>
                    <a:latin typeface="Arial" panose="020B0604020202020204" pitchFamily="34" charset="0"/>
                    <a:cs typeface="Arial" panose="020B0604020202020204" pitchFamily="34" charset="0"/>
                  </a:rPr>
                  <a:t>: Direct CO</a:t>
                </a:r>
                <a:r>
                  <a:rPr lang="en-US" altLang="ja-JP" sz="2400" baseline="-25000" dirty="0">
                    <a:solidFill>
                      <a:schemeClr val="tx1"/>
                    </a:solidFill>
                    <a:latin typeface="Arial" panose="020B0604020202020204" pitchFamily="34" charset="0"/>
                    <a:cs typeface="Arial" panose="020B0604020202020204" pitchFamily="34" charset="0"/>
                  </a:rPr>
                  <a:t>2</a:t>
                </a:r>
                <a:r>
                  <a:rPr lang="en-US" altLang="ja-JP" sz="2400" dirty="0">
                    <a:solidFill>
                      <a:schemeClr val="tx1"/>
                    </a:solidFill>
                    <a:latin typeface="Arial" panose="020B0604020202020204" pitchFamily="34" charset="0"/>
                    <a:cs typeface="Arial" panose="020B0604020202020204" pitchFamily="34" charset="0"/>
                  </a:rPr>
                  <a:t> emissions intensity from </a:t>
                </a:r>
                <a:r>
                  <a:rPr lang="en-US" altLang="ja-JP" sz="2400" dirty="0">
                    <a:latin typeface="Arial" panose="020B0604020202020204" pitchFamily="34" charset="0"/>
                    <a:cs typeface="Arial" panose="020B0604020202020204" pitchFamily="34" charset="0"/>
                  </a:rPr>
                  <a:t>the steel product </a:t>
                </a:r>
                <a:r>
                  <a:rPr lang="en-US" altLang="ja-JP" sz="2400" dirty="0">
                    <a:solidFill>
                      <a:schemeClr val="tx1"/>
                    </a:solidFill>
                    <a:latin typeface="Arial" panose="020B0604020202020204" pitchFamily="34" charset="0"/>
                    <a:cs typeface="Arial" panose="020B0604020202020204" pitchFamily="34" charset="0"/>
                  </a:rPr>
                  <a:t>sector in country </a:t>
                </a:r>
                <a14:m>
                  <m:oMath xmlns:m="http://schemas.openxmlformats.org/officeDocument/2006/math">
                    <m:r>
                      <a:rPr lang="en-US" altLang="ja-JP" sz="2400" b="0" i="1" smtClean="0">
                        <a:solidFill>
                          <a:schemeClr val="tx1"/>
                        </a:solidFill>
                        <a:latin typeface="Cambria Math" panose="02040503050406030204" pitchFamily="18" charset="0"/>
                      </a:rPr>
                      <m:t>𝑡</m:t>
                    </m:r>
                  </m:oMath>
                </a14:m>
                <a:endParaRPr lang="ja-JP" altLang="en-US" sz="2400" dirty="0">
                  <a:solidFill>
                    <a:schemeClr val="tx1"/>
                  </a:solidFill>
                  <a:latin typeface="Arial" panose="020B0604020202020204" pitchFamily="34" charset="0"/>
                  <a:cs typeface="Arial" panose="020B0604020202020204" pitchFamily="34" charset="0"/>
                </a:endParaRPr>
              </a:p>
            </p:txBody>
          </p:sp>
        </mc:Choice>
        <mc:Fallback xmlns="">
          <p:sp>
            <p:nvSpPr>
              <p:cNvPr id="3" name="テキスト ボックス 2">
                <a:extLst>
                  <a:ext uri="{FF2B5EF4-FFF2-40B4-BE49-F238E27FC236}">
                    <a16:creationId xmlns:a16="http://schemas.microsoft.com/office/drawing/2014/main" id="{D365A172-A909-84C1-4CDC-ECC46A299BD3}"/>
                  </a:ext>
                </a:extLst>
              </p:cNvPr>
              <p:cNvSpPr txBox="1">
                <a:spLocks noRot="1" noChangeAspect="1" noMove="1" noResize="1" noEditPoints="1" noAdjustHandles="1" noChangeArrowheads="1" noChangeShapeType="1" noTextEdit="1"/>
              </p:cNvSpPr>
              <p:nvPr/>
            </p:nvSpPr>
            <p:spPr>
              <a:xfrm>
                <a:off x="134620" y="3541880"/>
                <a:ext cx="6548120" cy="830997"/>
              </a:xfrm>
              <a:prstGeom prst="rect">
                <a:avLst/>
              </a:prstGeom>
              <a:blipFill>
                <a:blip r:embed="rId4"/>
                <a:stretch>
                  <a:fillRect l="-1397" t="-5147" r="-1490" b="-16912"/>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922841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3962C1E4-7B25-27DC-6FF5-5CB6AC5E2A6A}"/>
              </a:ext>
            </a:extLst>
          </p:cNvPr>
          <p:cNvSpPr/>
          <p:nvPr/>
        </p:nvSpPr>
        <p:spPr>
          <a:xfrm>
            <a:off x="135467" y="753375"/>
            <a:ext cx="11964977" cy="3349969"/>
          </a:xfrm>
          <a:prstGeom prst="rect">
            <a:avLst/>
          </a:prstGeom>
          <a:solidFill>
            <a:schemeClr val="tx2">
              <a:lumMod val="75000"/>
              <a:lumOff val="25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テキスト ボックス 3">
            <a:extLst>
              <a:ext uri="{FF2B5EF4-FFF2-40B4-BE49-F238E27FC236}">
                <a16:creationId xmlns:a16="http://schemas.microsoft.com/office/drawing/2014/main" id="{D06C3AD3-7D21-BC02-4831-874CB9FA1B38}"/>
              </a:ext>
            </a:extLst>
          </p:cNvPr>
          <p:cNvSpPr txBox="1"/>
          <p:nvPr/>
        </p:nvSpPr>
        <p:spPr>
          <a:xfrm>
            <a:off x="186131" y="2887877"/>
            <a:ext cx="4707361" cy="1078950"/>
          </a:xfrm>
          <a:prstGeom prst="rect">
            <a:avLst/>
          </a:prstGeom>
          <a:noFill/>
        </p:spPr>
        <p:txBody>
          <a:bodyPr wrap="square" rtlCol="0">
            <a:spAutoFit/>
          </a:bodyPr>
          <a:lstStyle/>
          <a:p>
            <a:pPr algn="ctr">
              <a:lnSpc>
                <a:spcPct val="120000"/>
              </a:lnSpc>
            </a:pPr>
            <a:r>
              <a:rPr kumimoji="1" lang="en-US" altLang="ja-JP" sz="28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Direct CO</a:t>
            </a:r>
            <a:r>
              <a:rPr kumimoji="1" lang="en-US" altLang="ja-JP" sz="2800" b="1" baseline="-250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28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28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emissions</a:t>
            </a:r>
          </a:p>
          <a:p>
            <a:pPr algn="ctr">
              <a:lnSpc>
                <a:spcPct val="120000"/>
              </a:lnSpc>
            </a:pPr>
            <a:r>
              <a:rPr kumimoji="1" lang="en-US" altLang="ja-JP" sz="28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2.6</a:t>
            </a:r>
            <a:r>
              <a:rPr lang="ja-JP" altLang="en-US" sz="28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28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billion tons (IEA, 2020)</a:t>
            </a:r>
            <a:endParaRPr kumimoji="1" lang="en-US" altLang="ja-JP" sz="2800" b="1" baseline="-250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pic>
        <p:nvPicPr>
          <p:cNvPr id="5" name="図 4" descr="アイコン&#10;&#10;自動的に生成された説明">
            <a:extLst>
              <a:ext uri="{FF2B5EF4-FFF2-40B4-BE49-F238E27FC236}">
                <a16:creationId xmlns:a16="http://schemas.microsoft.com/office/drawing/2014/main" id="{ABD4C76D-7C07-625A-4891-573A9030FC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5495" y="851229"/>
            <a:ext cx="1314321" cy="1314321"/>
          </a:xfrm>
          <a:prstGeom prst="rect">
            <a:avLst/>
          </a:prstGeom>
        </p:spPr>
      </p:pic>
      <p:sp>
        <p:nvSpPr>
          <p:cNvPr id="6" name="正方形/長方形 5">
            <a:extLst>
              <a:ext uri="{FF2B5EF4-FFF2-40B4-BE49-F238E27FC236}">
                <a16:creationId xmlns:a16="http://schemas.microsoft.com/office/drawing/2014/main" id="{AF96D2F8-F52A-2328-E230-FE56C263417A}"/>
              </a:ext>
            </a:extLst>
          </p:cNvPr>
          <p:cNvSpPr/>
          <p:nvPr/>
        </p:nvSpPr>
        <p:spPr>
          <a:xfrm>
            <a:off x="2108353" y="956127"/>
            <a:ext cx="1788604" cy="1069814"/>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Picture 2">
            <a:extLst>
              <a:ext uri="{FF2B5EF4-FFF2-40B4-BE49-F238E27FC236}">
                <a16:creationId xmlns:a16="http://schemas.microsoft.com/office/drawing/2014/main" id="{4DBCE157-E7EB-9310-C19A-540C34676CE5}"/>
              </a:ext>
            </a:extLst>
          </p:cNvPr>
          <p:cNvPicPr>
            <a:picLocks noChangeAspect="1" noChangeArrowheads="1"/>
          </p:cNvPicPr>
          <p:nvPr/>
        </p:nvPicPr>
        <p:blipFill>
          <a:blip r:embed="rId4">
            <a:lum bright="70000" contrast="-70000"/>
            <a:extLst>
              <a:ext uri="{BEBA8EAE-BF5A-486C-A8C5-ECC9F3942E4B}">
                <a14:imgProps xmlns:a14="http://schemas.microsoft.com/office/drawing/2010/main">
                  <a14:imgLayer r:embed="rId5">
                    <a14:imgEffect>
                      <a14:artisticPhotocopy/>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110150" y="1453416"/>
            <a:ext cx="1401885" cy="1401885"/>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a:extLst>
              <a:ext uri="{FF2B5EF4-FFF2-40B4-BE49-F238E27FC236}">
                <a16:creationId xmlns:a16="http://schemas.microsoft.com/office/drawing/2014/main" id="{84B568EF-D417-61C9-ECD3-11D921995740}"/>
              </a:ext>
            </a:extLst>
          </p:cNvPr>
          <p:cNvSpPr txBox="1"/>
          <p:nvPr/>
        </p:nvSpPr>
        <p:spPr>
          <a:xfrm>
            <a:off x="4836662" y="2682678"/>
            <a:ext cx="7387102" cy="1384995"/>
          </a:xfrm>
          <a:prstGeom prst="rect">
            <a:avLst/>
          </a:prstGeom>
          <a:noFill/>
        </p:spPr>
        <p:txBody>
          <a:bodyPr wrap="square" rtlCol="0">
            <a:spAutoFit/>
          </a:bodyPr>
          <a:lstStyle/>
          <a:p>
            <a:pPr algn="ctr"/>
            <a:r>
              <a:rPr lang="en-US" altLang="ja-JP" sz="28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These</a:t>
            </a:r>
            <a:r>
              <a:rPr kumimoji="1" lang="en-US" altLang="ja-JP" sz="28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 emissions are driven different domestic and international final demands (Chen et al, 2017; Peng et al, 2018)</a:t>
            </a:r>
            <a:endParaRPr kumimoji="1" lang="en-US" altLang="ja-JP" sz="2800" b="1" baseline="-250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pic>
        <p:nvPicPr>
          <p:cNvPr id="10" name="図 9" descr="アイコン&#10;&#10;自動的に生成された説明">
            <a:extLst>
              <a:ext uri="{FF2B5EF4-FFF2-40B4-BE49-F238E27FC236}">
                <a16:creationId xmlns:a16="http://schemas.microsoft.com/office/drawing/2014/main" id="{8E34EAE8-898F-D53A-8D21-74AA47946CF0}"/>
              </a:ext>
            </a:extLst>
          </p:cNvPr>
          <p:cNvPicPr>
            <a:picLocks noChangeAspect="1"/>
          </p:cNvPicPr>
          <p:nvPr/>
        </p:nvPicPr>
        <p:blipFill>
          <a:blip r:embed="rId3">
            <a:alphaModFix amt="20000"/>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7072290" y="588950"/>
            <a:ext cx="2928510" cy="2928510"/>
          </a:xfrm>
          <a:prstGeom prst="rect">
            <a:avLst/>
          </a:prstGeom>
        </p:spPr>
      </p:pic>
      <p:pic>
        <p:nvPicPr>
          <p:cNvPr id="11" name="図 10" descr="アイコン&#10;&#10;自動的に生成された説明">
            <a:extLst>
              <a:ext uri="{FF2B5EF4-FFF2-40B4-BE49-F238E27FC236}">
                <a16:creationId xmlns:a16="http://schemas.microsoft.com/office/drawing/2014/main" id="{BF185749-21AE-6172-FDAB-CECC0221BED4}"/>
              </a:ext>
            </a:extLst>
          </p:cNvPr>
          <p:cNvPicPr>
            <a:picLocks noChangeAspect="1"/>
          </p:cNvPicPr>
          <p:nvPr/>
        </p:nvPicPr>
        <p:blipFill rotWithShape="1">
          <a:blip r:embed="rId6">
            <a:clrChange>
              <a:clrFrom>
                <a:srgbClr val="FFFFFF"/>
              </a:clrFrom>
              <a:clrTo>
                <a:srgbClr val="FFFFFF">
                  <a:alpha val="0"/>
                </a:srgbClr>
              </a:clrTo>
            </a:clrChange>
            <a:biLevel thresh="50000"/>
            <a:extLst>
              <a:ext uri="{28A0092B-C50C-407E-A947-70E740481C1C}">
                <a14:useLocalDpi xmlns:a14="http://schemas.microsoft.com/office/drawing/2010/main" val="0"/>
              </a:ext>
            </a:extLst>
          </a:blip>
          <a:srcRect l="17132" t="21902" r="14883" b="18167"/>
          <a:stretch/>
        </p:blipFill>
        <p:spPr>
          <a:xfrm>
            <a:off x="6578559" y="1084417"/>
            <a:ext cx="918312" cy="607145"/>
          </a:xfrm>
          <a:prstGeom prst="rect">
            <a:avLst/>
          </a:prstGeom>
        </p:spPr>
      </p:pic>
      <p:pic>
        <p:nvPicPr>
          <p:cNvPr id="12" name="図 11" descr="白いバックグラウンドの前にある交通標識&#10;&#10;低い精度で自動的に生成された説明">
            <a:extLst>
              <a:ext uri="{FF2B5EF4-FFF2-40B4-BE49-F238E27FC236}">
                <a16:creationId xmlns:a16="http://schemas.microsoft.com/office/drawing/2014/main" id="{5AF5FBB7-56DD-82C8-2C8B-4E15AA3F12A4}"/>
              </a:ext>
            </a:extLst>
          </p:cNvPr>
          <p:cNvPicPr>
            <a:picLocks noChangeAspect="1"/>
          </p:cNvPicPr>
          <p:nvPr/>
        </p:nvPicPr>
        <p:blipFill>
          <a:blip r:embed="rId7">
            <a:biLevel thresh="50000"/>
            <a:extLst>
              <a:ext uri="{28A0092B-C50C-407E-A947-70E740481C1C}">
                <a14:useLocalDpi xmlns:a14="http://schemas.microsoft.com/office/drawing/2010/main" val="0"/>
              </a:ext>
            </a:extLst>
          </a:blip>
          <a:stretch>
            <a:fillRect/>
          </a:stretch>
        </p:blipFill>
        <p:spPr>
          <a:xfrm>
            <a:off x="6960672" y="1826458"/>
            <a:ext cx="295065" cy="327901"/>
          </a:xfrm>
          <a:prstGeom prst="rect">
            <a:avLst/>
          </a:prstGeom>
        </p:spPr>
      </p:pic>
      <p:grpSp>
        <p:nvGrpSpPr>
          <p:cNvPr id="13" name="グループ化 12">
            <a:extLst>
              <a:ext uri="{FF2B5EF4-FFF2-40B4-BE49-F238E27FC236}">
                <a16:creationId xmlns:a16="http://schemas.microsoft.com/office/drawing/2014/main" id="{929A2028-5D53-55E0-8289-F2744486CD1B}"/>
              </a:ext>
            </a:extLst>
          </p:cNvPr>
          <p:cNvGrpSpPr/>
          <p:nvPr/>
        </p:nvGrpSpPr>
        <p:grpSpPr>
          <a:xfrm>
            <a:off x="5984443" y="1568547"/>
            <a:ext cx="843724" cy="843724"/>
            <a:chOff x="5823064" y="1624473"/>
            <a:chExt cx="843724" cy="843724"/>
          </a:xfrm>
        </p:grpSpPr>
        <p:sp>
          <p:nvSpPr>
            <p:cNvPr id="14" name="楕円 13">
              <a:extLst>
                <a:ext uri="{FF2B5EF4-FFF2-40B4-BE49-F238E27FC236}">
                  <a16:creationId xmlns:a16="http://schemas.microsoft.com/office/drawing/2014/main" id="{72DB480D-8D9C-5430-2EA8-9F7846699F88}"/>
                </a:ext>
              </a:extLst>
            </p:cNvPr>
            <p:cNvSpPr/>
            <p:nvPr/>
          </p:nvSpPr>
          <p:spPr>
            <a:xfrm>
              <a:off x="5823064" y="1624473"/>
              <a:ext cx="843724" cy="843724"/>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Picture 2">
              <a:extLst>
                <a:ext uri="{FF2B5EF4-FFF2-40B4-BE49-F238E27FC236}">
                  <a16:creationId xmlns:a16="http://schemas.microsoft.com/office/drawing/2014/main" id="{BBCA3797-18D9-7A9F-45A7-C1DBBF0DA877}"/>
                </a:ext>
              </a:extLst>
            </p:cNvPr>
            <p:cNvPicPr>
              <a:picLocks noChangeAspect="1" noChangeArrowheads="1"/>
            </p:cNvPicPr>
            <p:nvPr/>
          </p:nvPicPr>
          <p:blipFill>
            <a:blip r:embed="rId4">
              <a:lum bright="70000" contrast="-70000"/>
              <a:extLst>
                <a:ext uri="{BEBA8EAE-BF5A-486C-A8C5-ECC9F3942E4B}">
                  <a14:imgProps xmlns:a14="http://schemas.microsoft.com/office/drawing/2010/main">
                    <a14:imgLayer r:embed="rId5">
                      <a14:imgEffect>
                        <a14:artisticPhotocopy/>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5933242" y="1734651"/>
              <a:ext cx="623368" cy="62336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グループ化 15">
            <a:extLst>
              <a:ext uri="{FF2B5EF4-FFF2-40B4-BE49-F238E27FC236}">
                <a16:creationId xmlns:a16="http://schemas.microsoft.com/office/drawing/2014/main" id="{272AABBB-7A63-2FA4-CAAA-3DFC77B79CA4}"/>
              </a:ext>
            </a:extLst>
          </p:cNvPr>
          <p:cNvGrpSpPr/>
          <p:nvPr/>
        </p:nvGrpSpPr>
        <p:grpSpPr>
          <a:xfrm>
            <a:off x="7388243" y="1568547"/>
            <a:ext cx="843724" cy="843724"/>
            <a:chOff x="7430695" y="1624473"/>
            <a:chExt cx="843724" cy="843724"/>
          </a:xfrm>
        </p:grpSpPr>
        <p:pic>
          <p:nvPicPr>
            <p:cNvPr id="17" name="グラフィックス 16" descr="歯車 単色塗りつぶし">
              <a:extLst>
                <a:ext uri="{FF2B5EF4-FFF2-40B4-BE49-F238E27FC236}">
                  <a16:creationId xmlns:a16="http://schemas.microsoft.com/office/drawing/2014/main" id="{128562AD-F382-0FEC-4A2D-D39F46B658AE}"/>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540355" y="1734133"/>
              <a:ext cx="624405" cy="624405"/>
            </a:xfrm>
            <a:prstGeom prst="rect">
              <a:avLst/>
            </a:prstGeom>
          </p:spPr>
        </p:pic>
        <p:sp>
          <p:nvSpPr>
            <p:cNvPr id="18" name="楕円 17">
              <a:extLst>
                <a:ext uri="{FF2B5EF4-FFF2-40B4-BE49-F238E27FC236}">
                  <a16:creationId xmlns:a16="http://schemas.microsoft.com/office/drawing/2014/main" id="{3DF496C0-F6B8-FFC4-51EB-0A866AA4EEE2}"/>
                </a:ext>
              </a:extLst>
            </p:cNvPr>
            <p:cNvSpPr/>
            <p:nvPr/>
          </p:nvSpPr>
          <p:spPr>
            <a:xfrm>
              <a:off x="7430695" y="1624473"/>
              <a:ext cx="843724" cy="843724"/>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 name="グループ化 18">
            <a:extLst>
              <a:ext uri="{FF2B5EF4-FFF2-40B4-BE49-F238E27FC236}">
                <a16:creationId xmlns:a16="http://schemas.microsoft.com/office/drawing/2014/main" id="{A663288E-8D8B-D11D-D0B1-88103FED907E}"/>
              </a:ext>
            </a:extLst>
          </p:cNvPr>
          <p:cNvGrpSpPr/>
          <p:nvPr/>
        </p:nvGrpSpPr>
        <p:grpSpPr>
          <a:xfrm>
            <a:off x="8792043" y="1568547"/>
            <a:ext cx="843724" cy="843724"/>
            <a:chOff x="9033761" y="1624473"/>
            <a:chExt cx="843724" cy="843724"/>
          </a:xfrm>
        </p:grpSpPr>
        <p:pic>
          <p:nvPicPr>
            <p:cNvPr id="20" name="グラフィックス 19" descr="ハンドル 単色塗りつぶし">
              <a:extLst>
                <a:ext uri="{FF2B5EF4-FFF2-40B4-BE49-F238E27FC236}">
                  <a16:creationId xmlns:a16="http://schemas.microsoft.com/office/drawing/2014/main" id="{D7BCF90A-4789-FB5E-5338-D57E7E3E75BE}"/>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143421" y="1734133"/>
              <a:ext cx="624405" cy="624405"/>
            </a:xfrm>
            <a:prstGeom prst="rect">
              <a:avLst/>
            </a:prstGeom>
          </p:spPr>
        </p:pic>
        <p:sp>
          <p:nvSpPr>
            <p:cNvPr id="21" name="楕円 20">
              <a:extLst>
                <a:ext uri="{FF2B5EF4-FFF2-40B4-BE49-F238E27FC236}">
                  <a16:creationId xmlns:a16="http://schemas.microsoft.com/office/drawing/2014/main" id="{D5386728-C287-74C7-DDDC-FC7964A93299}"/>
                </a:ext>
              </a:extLst>
            </p:cNvPr>
            <p:cNvSpPr/>
            <p:nvPr/>
          </p:nvSpPr>
          <p:spPr>
            <a:xfrm>
              <a:off x="9033761" y="1624473"/>
              <a:ext cx="843724" cy="843724"/>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2" name="グループ化 21">
            <a:extLst>
              <a:ext uri="{FF2B5EF4-FFF2-40B4-BE49-F238E27FC236}">
                <a16:creationId xmlns:a16="http://schemas.microsoft.com/office/drawing/2014/main" id="{0571838D-D6CE-C47A-251D-D2DA0D7BBA0E}"/>
              </a:ext>
            </a:extLst>
          </p:cNvPr>
          <p:cNvGrpSpPr/>
          <p:nvPr/>
        </p:nvGrpSpPr>
        <p:grpSpPr>
          <a:xfrm>
            <a:off x="10195842" y="1568547"/>
            <a:ext cx="843724" cy="843724"/>
            <a:chOff x="10728612" y="1624473"/>
            <a:chExt cx="843724" cy="843724"/>
          </a:xfrm>
        </p:grpSpPr>
        <p:pic>
          <p:nvPicPr>
            <p:cNvPr id="23" name="グラフィックス 22" descr="車 単色塗りつぶし">
              <a:extLst>
                <a:ext uri="{FF2B5EF4-FFF2-40B4-BE49-F238E27FC236}">
                  <a16:creationId xmlns:a16="http://schemas.microsoft.com/office/drawing/2014/main" id="{496F1122-6267-2E02-6096-608BD202EFD3}"/>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38272" y="1734133"/>
              <a:ext cx="624405" cy="624405"/>
            </a:xfrm>
            <a:prstGeom prst="rect">
              <a:avLst/>
            </a:prstGeom>
          </p:spPr>
        </p:pic>
        <p:sp>
          <p:nvSpPr>
            <p:cNvPr id="24" name="楕円 23">
              <a:extLst>
                <a:ext uri="{FF2B5EF4-FFF2-40B4-BE49-F238E27FC236}">
                  <a16:creationId xmlns:a16="http://schemas.microsoft.com/office/drawing/2014/main" id="{C2D5AE80-F714-04D2-B57D-64F58CC38EE4}"/>
                </a:ext>
              </a:extLst>
            </p:cNvPr>
            <p:cNvSpPr/>
            <p:nvPr/>
          </p:nvSpPr>
          <p:spPr>
            <a:xfrm>
              <a:off x="10728612" y="1624473"/>
              <a:ext cx="843724" cy="843724"/>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5" name="図 24" descr="白いバックグラウンドの前にある交通標識&#10;&#10;低い精度で自動的に生成された説明">
            <a:extLst>
              <a:ext uri="{FF2B5EF4-FFF2-40B4-BE49-F238E27FC236}">
                <a16:creationId xmlns:a16="http://schemas.microsoft.com/office/drawing/2014/main" id="{B53EF5FD-277B-DDB3-7277-4F94EE5839A1}"/>
              </a:ext>
            </a:extLst>
          </p:cNvPr>
          <p:cNvPicPr>
            <a:picLocks noChangeAspect="1"/>
          </p:cNvPicPr>
          <p:nvPr/>
        </p:nvPicPr>
        <p:blipFill>
          <a:blip r:embed="rId7">
            <a:biLevel thresh="50000"/>
            <a:extLst>
              <a:ext uri="{28A0092B-C50C-407E-A947-70E740481C1C}">
                <a14:useLocalDpi xmlns:a14="http://schemas.microsoft.com/office/drawing/2010/main" val="0"/>
              </a:ext>
            </a:extLst>
          </a:blip>
          <a:stretch>
            <a:fillRect/>
          </a:stretch>
        </p:blipFill>
        <p:spPr>
          <a:xfrm>
            <a:off x="8364472" y="1826458"/>
            <a:ext cx="295065" cy="327901"/>
          </a:xfrm>
          <a:prstGeom prst="rect">
            <a:avLst/>
          </a:prstGeom>
        </p:spPr>
      </p:pic>
      <p:pic>
        <p:nvPicPr>
          <p:cNvPr id="26" name="図 25" descr="白いバックグラウンドの前にある交通標識&#10;&#10;低い精度で自動的に生成された説明">
            <a:extLst>
              <a:ext uri="{FF2B5EF4-FFF2-40B4-BE49-F238E27FC236}">
                <a16:creationId xmlns:a16="http://schemas.microsoft.com/office/drawing/2014/main" id="{85305CFF-B929-2068-26BE-C3890C3E924C}"/>
              </a:ext>
            </a:extLst>
          </p:cNvPr>
          <p:cNvPicPr>
            <a:picLocks noChangeAspect="1"/>
          </p:cNvPicPr>
          <p:nvPr/>
        </p:nvPicPr>
        <p:blipFill>
          <a:blip r:embed="rId7">
            <a:biLevel thresh="50000"/>
            <a:extLst>
              <a:ext uri="{28A0092B-C50C-407E-A947-70E740481C1C}">
                <a14:useLocalDpi xmlns:a14="http://schemas.microsoft.com/office/drawing/2010/main" val="0"/>
              </a:ext>
            </a:extLst>
          </a:blip>
          <a:stretch>
            <a:fillRect/>
          </a:stretch>
        </p:blipFill>
        <p:spPr>
          <a:xfrm>
            <a:off x="9774115" y="1826458"/>
            <a:ext cx="295065" cy="327901"/>
          </a:xfrm>
          <a:prstGeom prst="rect">
            <a:avLst/>
          </a:prstGeom>
        </p:spPr>
      </p:pic>
      <p:sp>
        <p:nvSpPr>
          <p:cNvPr id="31" name="テキスト ボックス 30">
            <a:extLst>
              <a:ext uri="{FF2B5EF4-FFF2-40B4-BE49-F238E27FC236}">
                <a16:creationId xmlns:a16="http://schemas.microsoft.com/office/drawing/2014/main" id="{D4D914FF-CAB7-9014-6354-B49FD4478BCD}"/>
              </a:ext>
            </a:extLst>
          </p:cNvPr>
          <p:cNvSpPr txBox="1"/>
          <p:nvPr/>
        </p:nvSpPr>
        <p:spPr>
          <a:xfrm>
            <a:off x="301586" y="4965280"/>
            <a:ext cx="11611687" cy="1384995"/>
          </a:xfrm>
          <a:prstGeom prst="rect">
            <a:avLst/>
          </a:prstGeom>
          <a:noFill/>
        </p:spPr>
        <p:txBody>
          <a:bodyPr wrap="square" rtlCol="0">
            <a:spAutoFit/>
          </a:bodyPr>
          <a:lstStyle/>
          <a:p>
            <a:pPr algn="just">
              <a:spcAft>
                <a:spcPts val="300"/>
              </a:spcAft>
            </a:pPr>
            <a:r>
              <a:rPr kumimoji="1" lang="en-US" altLang="ja-JP" sz="2800" dirty="0">
                <a:latin typeface="Arial" panose="020B0604020202020204" pitchFamily="34" charset="0"/>
                <a:ea typeface="ＭＳ Ｐゴシック" panose="020B0600070205080204" pitchFamily="50" charset="-128"/>
                <a:cs typeface="Arial" panose="020B0604020202020204" pitchFamily="34" charset="0"/>
              </a:rPr>
              <a:t>Considering the scale of emissions and the interconnections, identifying CO</a:t>
            </a:r>
            <a:r>
              <a:rPr kumimoji="1" lang="en-US" altLang="ja-JP" sz="2800" baseline="-25000" dirty="0">
                <a:latin typeface="Arial" panose="020B0604020202020204" pitchFamily="34" charset="0"/>
                <a:ea typeface="ＭＳ Ｐゴシック" panose="020B0600070205080204" pitchFamily="50" charset="-128"/>
                <a:cs typeface="Arial" panose="020B0604020202020204" pitchFamily="34" charset="0"/>
              </a:rPr>
              <a:t>2</a:t>
            </a:r>
            <a:r>
              <a:rPr kumimoji="1" lang="en-US" altLang="ja-JP" sz="2800" dirty="0">
                <a:latin typeface="Arial" panose="020B0604020202020204" pitchFamily="34" charset="0"/>
                <a:ea typeface="ＭＳ Ｐゴシック" panose="020B0600070205080204" pitchFamily="50" charset="-128"/>
                <a:cs typeface="Arial" panose="020B0604020202020204" pitchFamily="34" charset="0"/>
              </a:rPr>
              <a:t> emission hotspots in steel sector’s global supply chain (GSC) is essential for designing effective decarbonization strategies.</a:t>
            </a:r>
            <a:endParaRPr kumimoji="1" lang="ja-JP" altLang="en-US" sz="2800" b="1" dirty="0">
              <a:solidFill>
                <a:srgbClr val="0070C0"/>
              </a:solidFill>
              <a:latin typeface="Arial" panose="020B0604020202020204" pitchFamily="34" charset="0"/>
              <a:ea typeface="ＭＳ Ｐゴシック" panose="020B0600070205080204" pitchFamily="50" charset="-128"/>
              <a:cs typeface="Arial" panose="020B0604020202020204" pitchFamily="34" charset="0"/>
            </a:endParaRPr>
          </a:p>
        </p:txBody>
      </p:sp>
      <p:pic>
        <p:nvPicPr>
          <p:cNvPr id="3" name="図 2" descr="白いバックグラウンドの前にある交通標識&#10;&#10;低い精度で自動的に生成された説明">
            <a:extLst>
              <a:ext uri="{FF2B5EF4-FFF2-40B4-BE49-F238E27FC236}">
                <a16:creationId xmlns:a16="http://schemas.microsoft.com/office/drawing/2014/main" id="{9CDAEA11-E993-9DE4-DBAD-82FA7087C545}"/>
              </a:ext>
            </a:extLst>
          </p:cNvPr>
          <p:cNvPicPr>
            <a:picLocks noChangeAspect="1"/>
          </p:cNvPicPr>
          <p:nvPr/>
        </p:nvPicPr>
        <p:blipFill>
          <a:blip r:embed="rId7">
            <a:biLevel thresh="75000"/>
            <a:extLst>
              <a:ext uri="{28A0092B-C50C-407E-A947-70E740481C1C}">
                <a14:useLocalDpi xmlns:a14="http://schemas.microsoft.com/office/drawing/2010/main" val="0"/>
              </a:ext>
            </a:extLst>
          </a:blip>
          <a:stretch>
            <a:fillRect/>
          </a:stretch>
        </p:blipFill>
        <p:spPr>
          <a:xfrm rot="5400000">
            <a:off x="5950864" y="4293002"/>
            <a:ext cx="290271" cy="588943"/>
          </a:xfrm>
          <a:prstGeom prst="rect">
            <a:avLst/>
          </a:prstGeom>
        </p:spPr>
      </p:pic>
      <p:sp>
        <p:nvSpPr>
          <p:cNvPr id="8" name="テキスト ボックス 7">
            <a:extLst>
              <a:ext uri="{FF2B5EF4-FFF2-40B4-BE49-F238E27FC236}">
                <a16:creationId xmlns:a16="http://schemas.microsoft.com/office/drawing/2014/main" id="{E1B96EC7-CA05-B6B5-10B9-21B023A3460A}"/>
              </a:ext>
            </a:extLst>
          </p:cNvPr>
          <p:cNvSpPr txBox="1"/>
          <p:nvPr/>
        </p:nvSpPr>
        <p:spPr>
          <a:xfrm>
            <a:off x="11715403" y="48983"/>
            <a:ext cx="385042" cy="523220"/>
          </a:xfrm>
          <a:prstGeom prst="rect">
            <a:avLst/>
          </a:prstGeom>
          <a:noFill/>
        </p:spPr>
        <p:txBody>
          <a:bodyPr wrap="none" rtlCol="0">
            <a:spAutoFit/>
          </a:bodyPr>
          <a:lstStyle/>
          <a:p>
            <a:r>
              <a:rPr kumimoji="1" lang="en-US" altLang="ja-JP" sz="2800" dirty="0">
                <a:solidFill>
                  <a:schemeClr val="bg1"/>
                </a:solidFill>
                <a:latin typeface="Arial" panose="020B0604020202020204" pitchFamily="34" charset="0"/>
                <a:cs typeface="Arial" panose="020B0604020202020204" pitchFamily="34" charset="0"/>
              </a:rPr>
              <a:t>2</a:t>
            </a:r>
            <a:endParaRPr kumimoji="1" lang="ja-JP" altLang="en-US" sz="2800" dirty="0">
              <a:solidFill>
                <a:schemeClr val="bg1"/>
              </a:solidFill>
              <a:latin typeface="Arial" panose="020B0604020202020204" pitchFamily="34" charset="0"/>
              <a:cs typeface="Arial" panose="020B0604020202020204" pitchFamily="34" charset="0"/>
            </a:endParaRPr>
          </a:p>
        </p:txBody>
      </p:sp>
      <p:sp>
        <p:nvSpPr>
          <p:cNvPr id="27" name="テキスト ボックス 26">
            <a:extLst>
              <a:ext uri="{FF2B5EF4-FFF2-40B4-BE49-F238E27FC236}">
                <a16:creationId xmlns:a16="http://schemas.microsoft.com/office/drawing/2014/main" id="{BFC0C7EB-5B22-41B2-D71C-4901B5E3B0D5}"/>
              </a:ext>
            </a:extLst>
          </p:cNvPr>
          <p:cNvSpPr txBox="1"/>
          <p:nvPr/>
        </p:nvSpPr>
        <p:spPr>
          <a:xfrm>
            <a:off x="-2" y="-13717"/>
            <a:ext cx="11083059" cy="584775"/>
          </a:xfrm>
          <a:prstGeom prst="rect">
            <a:avLst/>
          </a:prstGeom>
          <a:noFill/>
        </p:spPr>
        <p:txBody>
          <a:bodyPr wrap="square" rtlCol="0">
            <a:spAutoFit/>
          </a:bodyPr>
          <a:lstStyle/>
          <a:p>
            <a:pPr algn="just"/>
            <a:r>
              <a:rPr lang="en-US" altLang="ja-JP" sz="3200" dirty="0">
                <a:solidFill>
                  <a:schemeClr val="bg1"/>
                </a:solidFill>
                <a:latin typeface="Arial" panose="020B0604020202020204" pitchFamily="34" charset="0"/>
                <a:ea typeface="ＭＳ ゴシック" panose="020B0609070205080204" pitchFamily="49" charset="-128"/>
                <a:cs typeface="Arial" panose="020B0604020202020204" pitchFamily="34" charset="0"/>
              </a:rPr>
              <a:t>1. Introduction</a:t>
            </a:r>
            <a:endParaRPr kumimoji="1" lang="ja-JP" altLang="en-US" sz="3200" dirty="0">
              <a:solidFill>
                <a:schemeClr val="bg1"/>
              </a:solidFill>
              <a:latin typeface="Arial" panose="020B0604020202020204" pitchFamily="34" charset="0"/>
              <a:ea typeface="ＭＳ ゴシック" panose="020B0609070205080204" pitchFamily="49" charset="-128"/>
              <a:cs typeface="Arial" panose="020B0604020202020204" pitchFamily="34" charset="0"/>
            </a:endParaRPr>
          </a:p>
        </p:txBody>
      </p:sp>
    </p:spTree>
    <p:extLst>
      <p:ext uri="{BB962C8B-B14F-4D97-AF65-F5344CB8AC3E}">
        <p14:creationId xmlns:p14="http://schemas.microsoft.com/office/powerpoint/2010/main" val="650189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D450DA-13A8-35B6-52C7-7E03DF52B11F}"/>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807EC157-E69F-BD17-BC0C-A682C1209CA9}"/>
              </a:ext>
            </a:extLst>
          </p:cNvPr>
          <p:cNvSpPr/>
          <p:nvPr/>
        </p:nvSpPr>
        <p:spPr>
          <a:xfrm>
            <a:off x="373380" y="753375"/>
            <a:ext cx="11468100" cy="3349969"/>
          </a:xfrm>
          <a:prstGeom prst="rect">
            <a:avLst/>
          </a:prstGeom>
          <a:solidFill>
            <a:schemeClr val="tx2">
              <a:lumMod val="75000"/>
              <a:lumOff val="25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テキスト ボックス 3">
            <a:extLst>
              <a:ext uri="{FF2B5EF4-FFF2-40B4-BE49-F238E27FC236}">
                <a16:creationId xmlns:a16="http://schemas.microsoft.com/office/drawing/2014/main" id="{CFB6962F-DE6F-1A13-786F-5B1F54B53D09}"/>
              </a:ext>
            </a:extLst>
          </p:cNvPr>
          <p:cNvSpPr txBox="1"/>
          <p:nvPr/>
        </p:nvSpPr>
        <p:spPr>
          <a:xfrm>
            <a:off x="743479" y="2887877"/>
            <a:ext cx="3911610" cy="1075103"/>
          </a:xfrm>
          <a:prstGeom prst="rect">
            <a:avLst/>
          </a:prstGeom>
          <a:noFill/>
        </p:spPr>
        <p:txBody>
          <a:bodyPr wrap="square" rtlCol="0">
            <a:spAutoFit/>
          </a:bodyPr>
          <a:lstStyle/>
          <a:p>
            <a:pPr algn="ctr">
              <a:lnSpc>
                <a:spcPct val="120000"/>
              </a:lnSpc>
            </a:pPr>
            <a:r>
              <a:rPr kumimoji="1" lang="en-US" altLang="ja-JP" sz="28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Direct CO</a:t>
            </a:r>
            <a:r>
              <a:rPr kumimoji="1" lang="en-US" altLang="ja-JP" sz="2800" b="1" baseline="-250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28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28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emissions</a:t>
            </a:r>
          </a:p>
          <a:p>
            <a:pPr algn="ctr">
              <a:lnSpc>
                <a:spcPct val="120000"/>
              </a:lnSpc>
            </a:pPr>
            <a:r>
              <a:rPr kumimoji="1" lang="en-US" altLang="ja-JP" sz="28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2.6</a:t>
            </a:r>
            <a:r>
              <a:rPr lang="ja-JP" altLang="en-US" sz="28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28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billion tons</a:t>
            </a:r>
            <a:endParaRPr kumimoji="1" lang="en-US" altLang="ja-JP" sz="2800" b="1" baseline="-250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pic>
        <p:nvPicPr>
          <p:cNvPr id="5" name="図 4" descr="アイコン&#10;&#10;自動的に生成された説明">
            <a:extLst>
              <a:ext uri="{FF2B5EF4-FFF2-40B4-BE49-F238E27FC236}">
                <a16:creationId xmlns:a16="http://schemas.microsoft.com/office/drawing/2014/main" id="{FDF38878-94FF-F338-1570-23F4C0E4C8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2744" y="851229"/>
            <a:ext cx="1314321" cy="1314321"/>
          </a:xfrm>
          <a:prstGeom prst="rect">
            <a:avLst/>
          </a:prstGeom>
        </p:spPr>
      </p:pic>
      <p:sp>
        <p:nvSpPr>
          <p:cNvPr id="6" name="正方形/長方形 5">
            <a:extLst>
              <a:ext uri="{FF2B5EF4-FFF2-40B4-BE49-F238E27FC236}">
                <a16:creationId xmlns:a16="http://schemas.microsoft.com/office/drawing/2014/main" id="{8FB26397-B5CB-EFE9-B65C-F781297E4B0E}"/>
              </a:ext>
            </a:extLst>
          </p:cNvPr>
          <p:cNvSpPr/>
          <p:nvPr/>
        </p:nvSpPr>
        <p:spPr>
          <a:xfrm>
            <a:off x="2295602" y="956127"/>
            <a:ext cx="1788604" cy="1069814"/>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Picture 2">
            <a:extLst>
              <a:ext uri="{FF2B5EF4-FFF2-40B4-BE49-F238E27FC236}">
                <a16:creationId xmlns:a16="http://schemas.microsoft.com/office/drawing/2014/main" id="{07A01DD4-FEEE-A970-9C69-F6501DF75B5E}"/>
              </a:ext>
            </a:extLst>
          </p:cNvPr>
          <p:cNvPicPr>
            <a:picLocks noChangeAspect="1" noChangeArrowheads="1"/>
          </p:cNvPicPr>
          <p:nvPr/>
        </p:nvPicPr>
        <p:blipFill>
          <a:blip r:embed="rId4">
            <a:lum bright="70000" contrast="-70000"/>
            <a:extLst>
              <a:ext uri="{BEBA8EAE-BF5A-486C-A8C5-ECC9F3942E4B}">
                <a14:imgProps xmlns:a14="http://schemas.microsoft.com/office/drawing/2010/main">
                  <a14:imgLayer r:embed="rId5">
                    <a14:imgEffect>
                      <a14:artisticPhotocopy/>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297399" y="1453416"/>
            <a:ext cx="1401885" cy="1401885"/>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a:extLst>
              <a:ext uri="{FF2B5EF4-FFF2-40B4-BE49-F238E27FC236}">
                <a16:creationId xmlns:a16="http://schemas.microsoft.com/office/drawing/2014/main" id="{B42600FC-AEB6-82BA-BD71-92E02AE7189F}"/>
              </a:ext>
            </a:extLst>
          </p:cNvPr>
          <p:cNvSpPr txBox="1"/>
          <p:nvPr/>
        </p:nvSpPr>
        <p:spPr>
          <a:xfrm>
            <a:off x="5041965" y="2682678"/>
            <a:ext cx="6776655" cy="1384995"/>
          </a:xfrm>
          <a:prstGeom prst="rect">
            <a:avLst/>
          </a:prstGeom>
          <a:noFill/>
        </p:spPr>
        <p:txBody>
          <a:bodyPr wrap="square" rtlCol="0">
            <a:spAutoFit/>
          </a:bodyPr>
          <a:lstStyle/>
          <a:p>
            <a:pPr algn="ctr"/>
            <a:r>
              <a:rPr lang="en-US" altLang="ja-JP" sz="28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I</a:t>
            </a:r>
            <a:r>
              <a:rPr kumimoji="1" lang="en-US" altLang="ja-JP" sz="28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ndirect emissions through domestic and international final demands (Chen et al, 2017; Peng et al, 2018)</a:t>
            </a:r>
            <a:endParaRPr kumimoji="1" lang="en-US" altLang="ja-JP" sz="2800" b="1" baseline="-250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pic>
        <p:nvPicPr>
          <p:cNvPr id="10" name="図 9" descr="アイコン&#10;&#10;自動的に生成された説明">
            <a:extLst>
              <a:ext uri="{FF2B5EF4-FFF2-40B4-BE49-F238E27FC236}">
                <a16:creationId xmlns:a16="http://schemas.microsoft.com/office/drawing/2014/main" id="{CBA18263-4F58-D863-EB8D-63B638B16BFA}"/>
              </a:ext>
            </a:extLst>
          </p:cNvPr>
          <p:cNvPicPr>
            <a:picLocks noChangeAspect="1"/>
          </p:cNvPicPr>
          <p:nvPr/>
        </p:nvPicPr>
        <p:blipFill>
          <a:blip r:embed="rId3">
            <a:alphaModFix amt="20000"/>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7238031" y="588950"/>
            <a:ext cx="2928510" cy="2928510"/>
          </a:xfrm>
          <a:prstGeom prst="rect">
            <a:avLst/>
          </a:prstGeom>
        </p:spPr>
      </p:pic>
      <p:pic>
        <p:nvPicPr>
          <p:cNvPr id="11" name="図 10" descr="アイコン&#10;&#10;自動的に生成された説明">
            <a:extLst>
              <a:ext uri="{FF2B5EF4-FFF2-40B4-BE49-F238E27FC236}">
                <a16:creationId xmlns:a16="http://schemas.microsoft.com/office/drawing/2014/main" id="{AA71C217-DAD4-5517-1D7D-96AEC915F0AB}"/>
              </a:ext>
            </a:extLst>
          </p:cNvPr>
          <p:cNvPicPr>
            <a:picLocks noChangeAspect="1"/>
          </p:cNvPicPr>
          <p:nvPr/>
        </p:nvPicPr>
        <p:blipFill rotWithShape="1">
          <a:blip r:embed="rId6">
            <a:clrChange>
              <a:clrFrom>
                <a:srgbClr val="FFFFFF"/>
              </a:clrFrom>
              <a:clrTo>
                <a:srgbClr val="FFFFFF">
                  <a:alpha val="0"/>
                </a:srgbClr>
              </a:clrTo>
            </a:clrChange>
            <a:biLevel thresh="50000"/>
            <a:extLst>
              <a:ext uri="{28A0092B-C50C-407E-A947-70E740481C1C}">
                <a14:useLocalDpi xmlns:a14="http://schemas.microsoft.com/office/drawing/2010/main" val="0"/>
              </a:ext>
            </a:extLst>
          </a:blip>
          <a:srcRect l="17132" t="21902" r="14883" b="18167"/>
          <a:stretch/>
        </p:blipFill>
        <p:spPr>
          <a:xfrm>
            <a:off x="6744300" y="1084417"/>
            <a:ext cx="918312" cy="607145"/>
          </a:xfrm>
          <a:prstGeom prst="rect">
            <a:avLst/>
          </a:prstGeom>
        </p:spPr>
      </p:pic>
      <p:pic>
        <p:nvPicPr>
          <p:cNvPr id="12" name="図 11" descr="白いバックグラウンドの前にある交通標識&#10;&#10;低い精度で自動的に生成された説明">
            <a:extLst>
              <a:ext uri="{FF2B5EF4-FFF2-40B4-BE49-F238E27FC236}">
                <a16:creationId xmlns:a16="http://schemas.microsoft.com/office/drawing/2014/main" id="{3EDF4D1E-8084-C25F-7CC7-FC643283C73E}"/>
              </a:ext>
            </a:extLst>
          </p:cNvPr>
          <p:cNvPicPr>
            <a:picLocks noChangeAspect="1"/>
          </p:cNvPicPr>
          <p:nvPr/>
        </p:nvPicPr>
        <p:blipFill>
          <a:blip r:embed="rId7">
            <a:biLevel thresh="50000"/>
            <a:extLst>
              <a:ext uri="{28A0092B-C50C-407E-A947-70E740481C1C}">
                <a14:useLocalDpi xmlns:a14="http://schemas.microsoft.com/office/drawing/2010/main" val="0"/>
              </a:ext>
            </a:extLst>
          </a:blip>
          <a:stretch>
            <a:fillRect/>
          </a:stretch>
        </p:blipFill>
        <p:spPr>
          <a:xfrm>
            <a:off x="7126413" y="1826458"/>
            <a:ext cx="295065" cy="327901"/>
          </a:xfrm>
          <a:prstGeom prst="rect">
            <a:avLst/>
          </a:prstGeom>
        </p:spPr>
      </p:pic>
      <p:grpSp>
        <p:nvGrpSpPr>
          <p:cNvPr id="13" name="グループ化 12">
            <a:extLst>
              <a:ext uri="{FF2B5EF4-FFF2-40B4-BE49-F238E27FC236}">
                <a16:creationId xmlns:a16="http://schemas.microsoft.com/office/drawing/2014/main" id="{08383918-FA11-FA1F-A9ED-9A0682B9BBFE}"/>
              </a:ext>
            </a:extLst>
          </p:cNvPr>
          <p:cNvGrpSpPr/>
          <p:nvPr/>
        </p:nvGrpSpPr>
        <p:grpSpPr>
          <a:xfrm>
            <a:off x="6150184" y="1568547"/>
            <a:ext cx="843724" cy="843724"/>
            <a:chOff x="5823064" y="1624473"/>
            <a:chExt cx="843724" cy="843724"/>
          </a:xfrm>
        </p:grpSpPr>
        <p:sp>
          <p:nvSpPr>
            <p:cNvPr id="14" name="楕円 13">
              <a:extLst>
                <a:ext uri="{FF2B5EF4-FFF2-40B4-BE49-F238E27FC236}">
                  <a16:creationId xmlns:a16="http://schemas.microsoft.com/office/drawing/2014/main" id="{DA9DC7D1-B2D9-8373-481B-65E1CC63C536}"/>
                </a:ext>
              </a:extLst>
            </p:cNvPr>
            <p:cNvSpPr/>
            <p:nvPr/>
          </p:nvSpPr>
          <p:spPr>
            <a:xfrm>
              <a:off x="5823064" y="1624473"/>
              <a:ext cx="843724" cy="843724"/>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Picture 2">
              <a:extLst>
                <a:ext uri="{FF2B5EF4-FFF2-40B4-BE49-F238E27FC236}">
                  <a16:creationId xmlns:a16="http://schemas.microsoft.com/office/drawing/2014/main" id="{4F4AE1C0-5DD5-0F4F-D8D8-2B915ECFB52F}"/>
                </a:ext>
              </a:extLst>
            </p:cNvPr>
            <p:cNvPicPr>
              <a:picLocks noChangeAspect="1" noChangeArrowheads="1"/>
            </p:cNvPicPr>
            <p:nvPr/>
          </p:nvPicPr>
          <p:blipFill>
            <a:blip r:embed="rId4">
              <a:lum bright="70000" contrast="-70000"/>
              <a:extLst>
                <a:ext uri="{BEBA8EAE-BF5A-486C-A8C5-ECC9F3942E4B}">
                  <a14:imgProps xmlns:a14="http://schemas.microsoft.com/office/drawing/2010/main">
                    <a14:imgLayer r:embed="rId5">
                      <a14:imgEffect>
                        <a14:artisticPhotocopy/>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5933242" y="1734651"/>
              <a:ext cx="623368" cy="62336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グループ化 15">
            <a:extLst>
              <a:ext uri="{FF2B5EF4-FFF2-40B4-BE49-F238E27FC236}">
                <a16:creationId xmlns:a16="http://schemas.microsoft.com/office/drawing/2014/main" id="{9F7131F1-3480-8D01-7694-F96269FCE12D}"/>
              </a:ext>
            </a:extLst>
          </p:cNvPr>
          <p:cNvGrpSpPr/>
          <p:nvPr/>
        </p:nvGrpSpPr>
        <p:grpSpPr>
          <a:xfrm>
            <a:off x="7553984" y="1568547"/>
            <a:ext cx="843724" cy="843724"/>
            <a:chOff x="7430695" y="1624473"/>
            <a:chExt cx="843724" cy="843724"/>
          </a:xfrm>
        </p:grpSpPr>
        <p:pic>
          <p:nvPicPr>
            <p:cNvPr id="17" name="グラフィックス 16" descr="歯車 単色塗りつぶし">
              <a:extLst>
                <a:ext uri="{FF2B5EF4-FFF2-40B4-BE49-F238E27FC236}">
                  <a16:creationId xmlns:a16="http://schemas.microsoft.com/office/drawing/2014/main" id="{D0624041-7BFE-195B-338A-59B1AFE6019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540355" y="1734133"/>
              <a:ext cx="624405" cy="624405"/>
            </a:xfrm>
            <a:prstGeom prst="rect">
              <a:avLst/>
            </a:prstGeom>
          </p:spPr>
        </p:pic>
        <p:sp>
          <p:nvSpPr>
            <p:cNvPr id="18" name="楕円 17">
              <a:extLst>
                <a:ext uri="{FF2B5EF4-FFF2-40B4-BE49-F238E27FC236}">
                  <a16:creationId xmlns:a16="http://schemas.microsoft.com/office/drawing/2014/main" id="{32D94A5F-E414-D3DD-2123-C24617513F9C}"/>
                </a:ext>
              </a:extLst>
            </p:cNvPr>
            <p:cNvSpPr/>
            <p:nvPr/>
          </p:nvSpPr>
          <p:spPr>
            <a:xfrm>
              <a:off x="7430695" y="1624473"/>
              <a:ext cx="843724" cy="843724"/>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 name="グループ化 18">
            <a:extLst>
              <a:ext uri="{FF2B5EF4-FFF2-40B4-BE49-F238E27FC236}">
                <a16:creationId xmlns:a16="http://schemas.microsoft.com/office/drawing/2014/main" id="{0DDAF270-839C-A5E3-FEEE-ABA02C237651}"/>
              </a:ext>
            </a:extLst>
          </p:cNvPr>
          <p:cNvGrpSpPr/>
          <p:nvPr/>
        </p:nvGrpSpPr>
        <p:grpSpPr>
          <a:xfrm>
            <a:off x="8957784" y="1568547"/>
            <a:ext cx="843724" cy="843724"/>
            <a:chOff x="9033761" y="1624473"/>
            <a:chExt cx="843724" cy="843724"/>
          </a:xfrm>
        </p:grpSpPr>
        <p:pic>
          <p:nvPicPr>
            <p:cNvPr id="20" name="グラフィックス 19" descr="ハンドル 単色塗りつぶし">
              <a:extLst>
                <a:ext uri="{FF2B5EF4-FFF2-40B4-BE49-F238E27FC236}">
                  <a16:creationId xmlns:a16="http://schemas.microsoft.com/office/drawing/2014/main" id="{45D9E919-C926-0887-2B56-1A3DAFB76B3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143421" y="1734133"/>
              <a:ext cx="624405" cy="624405"/>
            </a:xfrm>
            <a:prstGeom prst="rect">
              <a:avLst/>
            </a:prstGeom>
          </p:spPr>
        </p:pic>
        <p:sp>
          <p:nvSpPr>
            <p:cNvPr id="21" name="楕円 20">
              <a:extLst>
                <a:ext uri="{FF2B5EF4-FFF2-40B4-BE49-F238E27FC236}">
                  <a16:creationId xmlns:a16="http://schemas.microsoft.com/office/drawing/2014/main" id="{67B4E6B2-9A4E-3E33-8B83-A17E8856890D}"/>
                </a:ext>
              </a:extLst>
            </p:cNvPr>
            <p:cNvSpPr/>
            <p:nvPr/>
          </p:nvSpPr>
          <p:spPr>
            <a:xfrm>
              <a:off x="9033761" y="1624473"/>
              <a:ext cx="843724" cy="843724"/>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2" name="グループ化 21">
            <a:extLst>
              <a:ext uri="{FF2B5EF4-FFF2-40B4-BE49-F238E27FC236}">
                <a16:creationId xmlns:a16="http://schemas.microsoft.com/office/drawing/2014/main" id="{3F78A10A-242D-BE72-1180-E7394E1FB53A}"/>
              </a:ext>
            </a:extLst>
          </p:cNvPr>
          <p:cNvGrpSpPr/>
          <p:nvPr/>
        </p:nvGrpSpPr>
        <p:grpSpPr>
          <a:xfrm>
            <a:off x="10361583" y="1568547"/>
            <a:ext cx="843724" cy="843724"/>
            <a:chOff x="10728612" y="1624473"/>
            <a:chExt cx="843724" cy="843724"/>
          </a:xfrm>
        </p:grpSpPr>
        <p:pic>
          <p:nvPicPr>
            <p:cNvPr id="23" name="グラフィックス 22" descr="車 単色塗りつぶし">
              <a:extLst>
                <a:ext uri="{FF2B5EF4-FFF2-40B4-BE49-F238E27FC236}">
                  <a16:creationId xmlns:a16="http://schemas.microsoft.com/office/drawing/2014/main" id="{E5BC0C2A-B64F-FF71-88DB-0B664E36A618}"/>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38272" y="1734133"/>
              <a:ext cx="624405" cy="624405"/>
            </a:xfrm>
            <a:prstGeom prst="rect">
              <a:avLst/>
            </a:prstGeom>
          </p:spPr>
        </p:pic>
        <p:sp>
          <p:nvSpPr>
            <p:cNvPr id="24" name="楕円 23">
              <a:extLst>
                <a:ext uri="{FF2B5EF4-FFF2-40B4-BE49-F238E27FC236}">
                  <a16:creationId xmlns:a16="http://schemas.microsoft.com/office/drawing/2014/main" id="{2335A3AA-50E3-2A7E-9B0F-CA48EC1BDC0A}"/>
                </a:ext>
              </a:extLst>
            </p:cNvPr>
            <p:cNvSpPr/>
            <p:nvPr/>
          </p:nvSpPr>
          <p:spPr>
            <a:xfrm>
              <a:off x="10728612" y="1624473"/>
              <a:ext cx="843724" cy="843724"/>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5" name="図 24" descr="白いバックグラウンドの前にある交通標識&#10;&#10;低い精度で自動的に生成された説明">
            <a:extLst>
              <a:ext uri="{FF2B5EF4-FFF2-40B4-BE49-F238E27FC236}">
                <a16:creationId xmlns:a16="http://schemas.microsoft.com/office/drawing/2014/main" id="{785D2E7F-2AD0-8AB3-E34A-726612F1857A}"/>
              </a:ext>
            </a:extLst>
          </p:cNvPr>
          <p:cNvPicPr>
            <a:picLocks noChangeAspect="1"/>
          </p:cNvPicPr>
          <p:nvPr/>
        </p:nvPicPr>
        <p:blipFill>
          <a:blip r:embed="rId7">
            <a:biLevel thresh="50000"/>
            <a:extLst>
              <a:ext uri="{28A0092B-C50C-407E-A947-70E740481C1C}">
                <a14:useLocalDpi xmlns:a14="http://schemas.microsoft.com/office/drawing/2010/main" val="0"/>
              </a:ext>
            </a:extLst>
          </a:blip>
          <a:stretch>
            <a:fillRect/>
          </a:stretch>
        </p:blipFill>
        <p:spPr>
          <a:xfrm>
            <a:off x="8530213" y="1826458"/>
            <a:ext cx="295065" cy="327901"/>
          </a:xfrm>
          <a:prstGeom prst="rect">
            <a:avLst/>
          </a:prstGeom>
        </p:spPr>
      </p:pic>
      <p:pic>
        <p:nvPicPr>
          <p:cNvPr id="26" name="図 25" descr="白いバックグラウンドの前にある交通標識&#10;&#10;低い精度で自動的に生成された説明">
            <a:extLst>
              <a:ext uri="{FF2B5EF4-FFF2-40B4-BE49-F238E27FC236}">
                <a16:creationId xmlns:a16="http://schemas.microsoft.com/office/drawing/2014/main" id="{AE621F3B-C091-89B8-F67B-34035F03D187}"/>
              </a:ext>
            </a:extLst>
          </p:cNvPr>
          <p:cNvPicPr>
            <a:picLocks noChangeAspect="1"/>
          </p:cNvPicPr>
          <p:nvPr/>
        </p:nvPicPr>
        <p:blipFill>
          <a:blip r:embed="rId7">
            <a:biLevel thresh="50000"/>
            <a:extLst>
              <a:ext uri="{28A0092B-C50C-407E-A947-70E740481C1C}">
                <a14:useLocalDpi xmlns:a14="http://schemas.microsoft.com/office/drawing/2010/main" val="0"/>
              </a:ext>
            </a:extLst>
          </a:blip>
          <a:stretch>
            <a:fillRect/>
          </a:stretch>
        </p:blipFill>
        <p:spPr>
          <a:xfrm>
            <a:off x="9939856" y="1826458"/>
            <a:ext cx="295065" cy="327901"/>
          </a:xfrm>
          <a:prstGeom prst="rect">
            <a:avLst/>
          </a:prstGeom>
        </p:spPr>
      </p:pic>
      <p:sp>
        <p:nvSpPr>
          <p:cNvPr id="31" name="テキスト ボックス 30">
            <a:extLst>
              <a:ext uri="{FF2B5EF4-FFF2-40B4-BE49-F238E27FC236}">
                <a16:creationId xmlns:a16="http://schemas.microsoft.com/office/drawing/2014/main" id="{CC744668-68BA-6317-FE5F-FFB6B4B3EBDB}"/>
              </a:ext>
            </a:extLst>
          </p:cNvPr>
          <p:cNvSpPr txBox="1"/>
          <p:nvPr/>
        </p:nvSpPr>
        <p:spPr>
          <a:xfrm>
            <a:off x="1261055" y="4639633"/>
            <a:ext cx="9669889" cy="954107"/>
          </a:xfrm>
          <a:prstGeom prst="rect">
            <a:avLst/>
          </a:prstGeom>
          <a:noFill/>
        </p:spPr>
        <p:txBody>
          <a:bodyPr wrap="square" rtlCol="0">
            <a:spAutoFit/>
          </a:bodyPr>
          <a:lstStyle/>
          <a:p>
            <a:pPr algn="just">
              <a:spcAft>
                <a:spcPts val="300"/>
              </a:spcAft>
            </a:pPr>
            <a:r>
              <a:rPr kumimoji="1" lang="en-US" altLang="ja-JP" sz="2800" dirty="0">
                <a:latin typeface="Arial" panose="020B0604020202020204" pitchFamily="34" charset="0"/>
                <a:ea typeface="ＭＳ Ｐゴシック" panose="020B0600070205080204" pitchFamily="50" charset="-128"/>
                <a:cs typeface="Arial" panose="020B0604020202020204" pitchFamily="34" charset="0"/>
              </a:rPr>
              <a:t>To reduce indirect emissions, effective policies targeting CO</a:t>
            </a:r>
            <a:r>
              <a:rPr kumimoji="1" lang="en-US" altLang="ja-JP" sz="2800" baseline="-25000" dirty="0">
                <a:latin typeface="Arial" panose="020B0604020202020204" pitchFamily="34" charset="0"/>
                <a:ea typeface="ＭＳ Ｐゴシック" panose="020B0600070205080204" pitchFamily="50" charset="-128"/>
                <a:cs typeface="Arial" panose="020B0604020202020204" pitchFamily="34" charset="0"/>
              </a:rPr>
              <a:t>2</a:t>
            </a:r>
            <a:r>
              <a:rPr kumimoji="1" lang="en-US" altLang="ja-JP" sz="2800" dirty="0">
                <a:latin typeface="Arial" panose="020B0604020202020204" pitchFamily="34" charset="0"/>
                <a:ea typeface="ＭＳ Ｐゴシック" panose="020B0600070205080204" pitchFamily="50" charset="-128"/>
                <a:cs typeface="Arial" panose="020B0604020202020204" pitchFamily="34" charset="0"/>
              </a:rPr>
              <a:t> reductions throughout global supply chains are crucial.</a:t>
            </a:r>
            <a:endParaRPr kumimoji="1" lang="ja-JP" altLang="en-US" sz="2800" b="1" dirty="0">
              <a:solidFill>
                <a:srgbClr val="0070C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テキスト ボックス 32">
            <a:extLst>
              <a:ext uri="{FF2B5EF4-FFF2-40B4-BE49-F238E27FC236}">
                <a16:creationId xmlns:a16="http://schemas.microsoft.com/office/drawing/2014/main" id="{7A3EA49B-31D7-C61A-E809-F48BC0B7A0C4}"/>
              </a:ext>
            </a:extLst>
          </p:cNvPr>
          <p:cNvSpPr txBox="1"/>
          <p:nvPr/>
        </p:nvSpPr>
        <p:spPr>
          <a:xfrm>
            <a:off x="1935298" y="5692225"/>
            <a:ext cx="8321403" cy="954107"/>
          </a:xfrm>
          <a:prstGeom prst="rect">
            <a:avLst/>
          </a:prstGeom>
          <a:noFill/>
        </p:spPr>
        <p:txBody>
          <a:bodyPr wrap="square" rtlCol="0">
            <a:spAutoFit/>
          </a:bodyPr>
          <a:lstStyle/>
          <a:p>
            <a:pPr algn="just"/>
            <a:r>
              <a:rPr lang="en-US" altLang="ja-JP" sz="2800" dirty="0">
                <a:latin typeface="Arial" panose="020B0604020202020204" pitchFamily="34" charset="0"/>
                <a:ea typeface="ＭＳ ゴシック" panose="020B0609070205080204" pitchFamily="49" charset="-128"/>
                <a:cs typeface="Arial" panose="020B0604020202020204" pitchFamily="34" charset="0"/>
              </a:rPr>
              <a:t>To establish an effective policy, it need to identify CO</a:t>
            </a:r>
            <a:r>
              <a:rPr lang="en-US" altLang="ja-JP" sz="2800" baseline="-25000" dirty="0">
                <a:latin typeface="Arial" panose="020B0604020202020204" pitchFamily="34" charset="0"/>
                <a:ea typeface="ＭＳ ゴシック" panose="020B0609070205080204" pitchFamily="49" charset="-128"/>
                <a:cs typeface="Arial" panose="020B0604020202020204" pitchFamily="34" charset="0"/>
              </a:rPr>
              <a:t>2</a:t>
            </a:r>
            <a:r>
              <a:rPr lang="en-US" altLang="ja-JP" sz="2800" dirty="0">
                <a:latin typeface="Arial" panose="020B0604020202020204" pitchFamily="34" charset="0"/>
                <a:ea typeface="ＭＳ ゴシック" panose="020B0609070205080204" pitchFamily="49" charset="-128"/>
                <a:cs typeface="Arial" panose="020B0604020202020204" pitchFamily="34" charset="0"/>
              </a:rPr>
              <a:t> emission hotpots in the iron and steel sector.</a:t>
            </a:r>
            <a:endParaRPr kumimoji="1" lang="ja-JP" altLang="en-US" sz="2800" dirty="0">
              <a:latin typeface="Arial" panose="020B0604020202020204" pitchFamily="34" charset="0"/>
              <a:ea typeface="ＭＳ ゴシック" panose="020B0609070205080204" pitchFamily="49" charset="-128"/>
              <a:cs typeface="Arial" panose="020B0604020202020204" pitchFamily="34" charset="0"/>
            </a:endParaRPr>
          </a:p>
        </p:txBody>
      </p:sp>
      <p:pic>
        <p:nvPicPr>
          <p:cNvPr id="3" name="図 2" descr="白いバックグラウンドの前にある交通標識&#10;&#10;低い精度で自動的に生成された説明">
            <a:extLst>
              <a:ext uri="{FF2B5EF4-FFF2-40B4-BE49-F238E27FC236}">
                <a16:creationId xmlns:a16="http://schemas.microsoft.com/office/drawing/2014/main" id="{6DDDE1DF-BEB6-063F-4BA5-A7EF918A2607}"/>
              </a:ext>
            </a:extLst>
          </p:cNvPr>
          <p:cNvPicPr>
            <a:picLocks noChangeAspect="1"/>
          </p:cNvPicPr>
          <p:nvPr/>
        </p:nvPicPr>
        <p:blipFill>
          <a:blip r:embed="rId7">
            <a:biLevel thresh="75000"/>
            <a:extLst>
              <a:ext uri="{28A0092B-C50C-407E-A947-70E740481C1C}">
                <a14:useLocalDpi xmlns:a14="http://schemas.microsoft.com/office/drawing/2010/main" val="0"/>
              </a:ext>
            </a:extLst>
          </a:blip>
          <a:stretch>
            <a:fillRect/>
          </a:stretch>
        </p:blipFill>
        <p:spPr>
          <a:xfrm rot="5400000">
            <a:off x="8532608" y="4118433"/>
            <a:ext cx="290271" cy="588943"/>
          </a:xfrm>
          <a:prstGeom prst="rect">
            <a:avLst/>
          </a:prstGeom>
        </p:spPr>
      </p:pic>
      <p:sp>
        <p:nvSpPr>
          <p:cNvPr id="8" name="テキスト ボックス 7">
            <a:extLst>
              <a:ext uri="{FF2B5EF4-FFF2-40B4-BE49-F238E27FC236}">
                <a16:creationId xmlns:a16="http://schemas.microsoft.com/office/drawing/2014/main" id="{D4088066-47B3-FA49-B1F0-B1CF1DC4499F}"/>
              </a:ext>
            </a:extLst>
          </p:cNvPr>
          <p:cNvSpPr txBox="1"/>
          <p:nvPr/>
        </p:nvSpPr>
        <p:spPr>
          <a:xfrm>
            <a:off x="11715403" y="48983"/>
            <a:ext cx="385042" cy="523220"/>
          </a:xfrm>
          <a:prstGeom prst="rect">
            <a:avLst/>
          </a:prstGeom>
          <a:noFill/>
        </p:spPr>
        <p:txBody>
          <a:bodyPr wrap="none" rtlCol="0">
            <a:spAutoFit/>
          </a:bodyPr>
          <a:lstStyle/>
          <a:p>
            <a:r>
              <a:rPr kumimoji="1" lang="en-US" altLang="ja-JP" sz="2800" dirty="0">
                <a:solidFill>
                  <a:schemeClr val="bg1"/>
                </a:solidFill>
                <a:latin typeface="Arial" panose="020B0604020202020204" pitchFamily="34" charset="0"/>
                <a:cs typeface="Arial" panose="020B0604020202020204" pitchFamily="34" charset="0"/>
              </a:rPr>
              <a:t>3</a:t>
            </a:r>
            <a:endParaRPr kumimoji="1" lang="ja-JP" altLang="en-US" sz="2800" dirty="0">
              <a:solidFill>
                <a:schemeClr val="bg1"/>
              </a:solidFill>
              <a:latin typeface="Arial" panose="020B0604020202020204" pitchFamily="34" charset="0"/>
              <a:cs typeface="Arial" panose="020B0604020202020204" pitchFamily="34" charset="0"/>
            </a:endParaRPr>
          </a:p>
        </p:txBody>
      </p:sp>
      <p:sp>
        <p:nvSpPr>
          <p:cNvPr id="27" name="テキスト ボックス 26">
            <a:extLst>
              <a:ext uri="{FF2B5EF4-FFF2-40B4-BE49-F238E27FC236}">
                <a16:creationId xmlns:a16="http://schemas.microsoft.com/office/drawing/2014/main" id="{AB14334E-F920-7D05-76DD-71C27DB7558C}"/>
              </a:ext>
            </a:extLst>
          </p:cNvPr>
          <p:cNvSpPr txBox="1"/>
          <p:nvPr/>
        </p:nvSpPr>
        <p:spPr>
          <a:xfrm>
            <a:off x="-1" y="-13717"/>
            <a:ext cx="9801510" cy="584775"/>
          </a:xfrm>
          <a:prstGeom prst="rect">
            <a:avLst/>
          </a:prstGeom>
          <a:noFill/>
        </p:spPr>
        <p:txBody>
          <a:bodyPr wrap="square" rtlCol="0">
            <a:spAutoFit/>
          </a:bodyPr>
          <a:lstStyle/>
          <a:p>
            <a:pPr algn="just"/>
            <a:r>
              <a:rPr lang="en-US" altLang="ja-JP" sz="3200" dirty="0">
                <a:solidFill>
                  <a:schemeClr val="bg1"/>
                </a:solidFill>
                <a:latin typeface="Arial" panose="020B0604020202020204" pitchFamily="34" charset="0"/>
                <a:ea typeface="ＭＳ ゴシック" panose="020B0609070205080204" pitchFamily="49" charset="-128"/>
                <a:cs typeface="Arial" panose="020B0604020202020204" pitchFamily="34" charset="0"/>
              </a:rPr>
              <a:t>1. Introduction</a:t>
            </a:r>
            <a:endParaRPr kumimoji="1" lang="ja-JP" altLang="en-US" sz="3200" dirty="0">
              <a:solidFill>
                <a:schemeClr val="bg1"/>
              </a:solidFill>
              <a:latin typeface="Arial" panose="020B0604020202020204" pitchFamily="34" charset="0"/>
              <a:ea typeface="ＭＳ ゴシック" panose="020B0609070205080204" pitchFamily="49" charset="-128"/>
              <a:cs typeface="Arial" panose="020B0604020202020204" pitchFamily="34" charset="0"/>
            </a:endParaRPr>
          </a:p>
        </p:txBody>
      </p:sp>
      <p:pic>
        <p:nvPicPr>
          <p:cNvPr id="37" name="図 36">
            <a:extLst>
              <a:ext uri="{FF2B5EF4-FFF2-40B4-BE49-F238E27FC236}">
                <a16:creationId xmlns:a16="http://schemas.microsoft.com/office/drawing/2014/main" id="{EC90EFEE-63CA-4843-E294-6C6A1F3798C6}"/>
              </a:ext>
            </a:extLst>
          </p:cNvPr>
          <p:cNvPicPr>
            <a:picLocks noChangeAspect="1"/>
          </p:cNvPicPr>
          <p:nvPr/>
        </p:nvPicPr>
        <p:blipFill>
          <a:blip r:embed="rId11">
            <a:alphaModFix amt="85000"/>
          </a:blip>
          <a:stretch>
            <a:fillRect/>
          </a:stretch>
        </p:blipFill>
        <p:spPr>
          <a:xfrm>
            <a:off x="-1" y="615310"/>
            <a:ext cx="12192000" cy="6148933"/>
          </a:xfrm>
          <a:prstGeom prst="rect">
            <a:avLst/>
          </a:prstGeom>
        </p:spPr>
      </p:pic>
      <p:sp>
        <p:nvSpPr>
          <p:cNvPr id="39" name="正方形/長方形 38">
            <a:extLst>
              <a:ext uri="{FF2B5EF4-FFF2-40B4-BE49-F238E27FC236}">
                <a16:creationId xmlns:a16="http://schemas.microsoft.com/office/drawing/2014/main" id="{4837A23F-7D99-90FD-F2CF-004F0CB4CE96}"/>
              </a:ext>
            </a:extLst>
          </p:cNvPr>
          <p:cNvSpPr/>
          <p:nvPr/>
        </p:nvSpPr>
        <p:spPr>
          <a:xfrm>
            <a:off x="319088" y="1469713"/>
            <a:ext cx="11553824" cy="3918574"/>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0" name="テキスト ボックス 39">
            <a:extLst>
              <a:ext uri="{FF2B5EF4-FFF2-40B4-BE49-F238E27FC236}">
                <a16:creationId xmlns:a16="http://schemas.microsoft.com/office/drawing/2014/main" id="{789C7174-523B-8924-9D37-E01DBD6874B9}"/>
              </a:ext>
            </a:extLst>
          </p:cNvPr>
          <p:cNvSpPr txBox="1"/>
          <p:nvPr/>
        </p:nvSpPr>
        <p:spPr>
          <a:xfrm>
            <a:off x="361950" y="3911464"/>
            <a:ext cx="11468100" cy="1384995"/>
          </a:xfrm>
          <a:prstGeom prst="rect">
            <a:avLst/>
          </a:prstGeom>
          <a:noFill/>
        </p:spPr>
        <p:txBody>
          <a:bodyPr wrap="square" rtlCol="0">
            <a:spAutoFit/>
          </a:bodyPr>
          <a:lstStyle/>
          <a:p>
            <a:pPr algn="just"/>
            <a:r>
              <a:rPr lang="en-US" altLang="ja-JP" sz="2800" dirty="0">
                <a:solidFill>
                  <a:srgbClr val="C00000"/>
                </a:solidFill>
                <a:latin typeface="Arial" panose="020B0604020202020204" pitchFamily="34" charset="0"/>
                <a:ea typeface="ＭＳ Ｐゴシック" panose="020B0600070205080204" pitchFamily="50" charset="-128"/>
                <a:cs typeface="Arial" panose="020B0604020202020204" pitchFamily="34" charset="0"/>
              </a:rPr>
              <a:t>In the process of constructing an MRIO model, information is simplified and aggregated due to the averaging of data from multiple firms with different production technologies and differences in data resolution.</a:t>
            </a:r>
            <a:endParaRPr lang="ja-JP" altLang="en-US" sz="2800" dirty="0">
              <a:solidFill>
                <a:srgbClr val="C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 name="テキスト ボックス 40">
            <a:extLst>
              <a:ext uri="{FF2B5EF4-FFF2-40B4-BE49-F238E27FC236}">
                <a16:creationId xmlns:a16="http://schemas.microsoft.com/office/drawing/2014/main" id="{5A2D17F4-A01C-5853-2CD4-4CBF6B4AF164}"/>
              </a:ext>
            </a:extLst>
          </p:cNvPr>
          <p:cNvSpPr txBox="1"/>
          <p:nvPr/>
        </p:nvSpPr>
        <p:spPr>
          <a:xfrm>
            <a:off x="608431" y="1812940"/>
            <a:ext cx="10975138" cy="95410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Many previous studies</a:t>
            </a:r>
            <a:r>
              <a:rPr kumimoji="1" lang="ja-JP" altLang="en-US" sz="2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2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focusing on emission hotspots in GSC have used multi-regional input-output (MRIO) table.</a:t>
            </a:r>
            <a:endParaRPr kumimoji="1" lang="ja-JP" altLang="en-US" sz="2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pic>
        <p:nvPicPr>
          <p:cNvPr id="42" name="図 41" descr="白いバックグラウンドの前にある交通標識&#10;&#10;低い精度で自動的に生成された説明">
            <a:extLst>
              <a:ext uri="{FF2B5EF4-FFF2-40B4-BE49-F238E27FC236}">
                <a16:creationId xmlns:a16="http://schemas.microsoft.com/office/drawing/2014/main" id="{2E0B474D-D1C0-50C5-B8CA-D3196BD93FF0}"/>
              </a:ext>
            </a:extLst>
          </p:cNvPr>
          <p:cNvPicPr>
            <a:picLocks noChangeAspect="1"/>
          </p:cNvPicPr>
          <p:nvPr/>
        </p:nvPicPr>
        <p:blipFill>
          <a:blip r:embed="rId7">
            <a:biLevel thresh="75000"/>
            <a:extLst>
              <a:ext uri="{28A0092B-C50C-407E-A947-70E740481C1C}">
                <a14:useLocalDpi xmlns:a14="http://schemas.microsoft.com/office/drawing/2010/main" val="0"/>
              </a:ext>
            </a:extLst>
          </a:blip>
          <a:stretch>
            <a:fillRect/>
          </a:stretch>
        </p:blipFill>
        <p:spPr>
          <a:xfrm rot="5400000">
            <a:off x="5917571" y="3127554"/>
            <a:ext cx="356858" cy="423404"/>
          </a:xfrm>
          <a:prstGeom prst="rect">
            <a:avLst/>
          </a:prstGeom>
          <a:solidFill>
            <a:schemeClr val="bg1"/>
          </a:solidFill>
        </p:spPr>
      </p:pic>
    </p:spTree>
    <p:extLst>
      <p:ext uri="{BB962C8B-B14F-4D97-AF65-F5344CB8AC3E}">
        <p14:creationId xmlns:p14="http://schemas.microsoft.com/office/powerpoint/2010/main" val="56121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2C643E-B5E2-8BAF-FAF6-2463665BDA60}"/>
            </a:ext>
          </a:extLst>
        </p:cNvPr>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5656C3EC-0C11-E22C-29F2-D908354CF8C8}"/>
              </a:ext>
            </a:extLst>
          </p:cNvPr>
          <p:cNvSpPr txBox="1"/>
          <p:nvPr/>
        </p:nvSpPr>
        <p:spPr>
          <a:xfrm>
            <a:off x="11715403" y="48983"/>
            <a:ext cx="385042" cy="523220"/>
          </a:xfrm>
          <a:prstGeom prst="rect">
            <a:avLst/>
          </a:prstGeom>
          <a:noFill/>
        </p:spPr>
        <p:txBody>
          <a:bodyPr wrap="none" rtlCol="0">
            <a:spAutoFit/>
          </a:bodyPr>
          <a:lstStyle/>
          <a:p>
            <a:r>
              <a:rPr kumimoji="1" lang="en-US" altLang="ja-JP" sz="2800" dirty="0">
                <a:solidFill>
                  <a:schemeClr val="bg1"/>
                </a:solidFill>
                <a:latin typeface="Arial" panose="020B0604020202020204" pitchFamily="34" charset="0"/>
                <a:cs typeface="Arial" panose="020B0604020202020204" pitchFamily="34" charset="0"/>
              </a:rPr>
              <a:t>4</a:t>
            </a:r>
            <a:endParaRPr kumimoji="1" lang="ja-JP" altLang="en-US" sz="2800" dirty="0">
              <a:solidFill>
                <a:schemeClr val="bg1"/>
              </a:solidFill>
              <a:latin typeface="Arial" panose="020B0604020202020204" pitchFamily="34" charset="0"/>
              <a:cs typeface="Arial" panose="020B0604020202020204" pitchFamily="34" charset="0"/>
            </a:endParaRPr>
          </a:p>
        </p:txBody>
      </p:sp>
      <p:sp>
        <p:nvSpPr>
          <p:cNvPr id="27" name="テキスト ボックス 26">
            <a:extLst>
              <a:ext uri="{FF2B5EF4-FFF2-40B4-BE49-F238E27FC236}">
                <a16:creationId xmlns:a16="http://schemas.microsoft.com/office/drawing/2014/main" id="{73F4FC69-7838-8778-E769-6DD320CA36EC}"/>
              </a:ext>
            </a:extLst>
          </p:cNvPr>
          <p:cNvSpPr txBox="1"/>
          <p:nvPr/>
        </p:nvSpPr>
        <p:spPr>
          <a:xfrm>
            <a:off x="-1" y="-13717"/>
            <a:ext cx="9801510" cy="584775"/>
          </a:xfrm>
          <a:prstGeom prst="rect">
            <a:avLst/>
          </a:prstGeom>
          <a:noFill/>
        </p:spPr>
        <p:txBody>
          <a:bodyPr wrap="square" rtlCol="0">
            <a:spAutoFit/>
          </a:bodyPr>
          <a:lstStyle/>
          <a:p>
            <a:pPr algn="just"/>
            <a:r>
              <a:rPr lang="en-US" altLang="ja-JP" sz="3200" dirty="0">
                <a:solidFill>
                  <a:schemeClr val="bg1"/>
                </a:solidFill>
                <a:latin typeface="Arial" panose="020B0604020202020204" pitchFamily="34" charset="0"/>
                <a:ea typeface="ＭＳ ゴシック" panose="020B0609070205080204" pitchFamily="49" charset="-128"/>
                <a:cs typeface="Arial" panose="020B0604020202020204" pitchFamily="34" charset="0"/>
              </a:rPr>
              <a:t>1. Introduction</a:t>
            </a:r>
            <a:endParaRPr kumimoji="1" lang="ja-JP" altLang="en-US" sz="3200" dirty="0">
              <a:solidFill>
                <a:schemeClr val="bg1"/>
              </a:solidFill>
              <a:latin typeface="Arial" panose="020B0604020202020204" pitchFamily="34" charset="0"/>
              <a:ea typeface="ＭＳ ゴシック" panose="020B0609070205080204" pitchFamily="49" charset="-128"/>
              <a:cs typeface="Arial" panose="020B0604020202020204" pitchFamily="34" charset="0"/>
            </a:endParaRPr>
          </a:p>
        </p:txBody>
      </p:sp>
      <p:sp>
        <p:nvSpPr>
          <p:cNvPr id="35" name="正方形/長方形 34">
            <a:extLst>
              <a:ext uri="{FF2B5EF4-FFF2-40B4-BE49-F238E27FC236}">
                <a16:creationId xmlns:a16="http://schemas.microsoft.com/office/drawing/2014/main" id="{F7CE3376-241D-F5F0-1CA7-095F5404E325}"/>
              </a:ext>
            </a:extLst>
          </p:cNvPr>
          <p:cNvSpPr/>
          <p:nvPr/>
        </p:nvSpPr>
        <p:spPr>
          <a:xfrm>
            <a:off x="382133" y="995784"/>
            <a:ext cx="11284355" cy="1737636"/>
          </a:xfrm>
          <a:prstGeom prst="rect">
            <a:avLst/>
          </a:prstGeom>
          <a:solidFill>
            <a:schemeClr val="bg1"/>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477B53"/>
              </a:solidFill>
            </a:endParaRPr>
          </a:p>
        </p:txBody>
      </p:sp>
      <p:sp>
        <p:nvSpPr>
          <p:cNvPr id="33" name="テキスト ボックス 32">
            <a:extLst>
              <a:ext uri="{FF2B5EF4-FFF2-40B4-BE49-F238E27FC236}">
                <a16:creationId xmlns:a16="http://schemas.microsoft.com/office/drawing/2014/main" id="{83EBC65A-1811-B5E4-F0C7-693FE317F67D}"/>
              </a:ext>
            </a:extLst>
          </p:cNvPr>
          <p:cNvSpPr txBox="1"/>
          <p:nvPr/>
        </p:nvSpPr>
        <p:spPr>
          <a:xfrm>
            <a:off x="363083" y="739225"/>
            <a:ext cx="2885798" cy="523220"/>
          </a:xfrm>
          <a:prstGeom prst="rect">
            <a:avLst/>
          </a:prstGeom>
          <a:solidFill>
            <a:schemeClr val="bg1"/>
          </a:solidFill>
        </p:spPr>
        <p:txBody>
          <a:bodyPr wrap="square" rtlCol="0">
            <a:spAutoFit/>
          </a:bodyPr>
          <a:lstStyle/>
          <a:p>
            <a:pPr algn="just"/>
            <a:r>
              <a:rPr lang="en-US" altLang="ja-JP" sz="2800" dirty="0">
                <a:solidFill>
                  <a:srgbClr val="C00000"/>
                </a:solidFill>
                <a:latin typeface="Arial" panose="020B0604020202020204" pitchFamily="34" charset="0"/>
                <a:ea typeface="ＭＳ ゴシック" panose="020B0609070205080204" pitchFamily="49" charset="-128"/>
                <a:cs typeface="Arial" panose="020B0604020202020204" pitchFamily="34" charset="0"/>
              </a:rPr>
              <a:t>Aggregation bias</a:t>
            </a:r>
            <a:endParaRPr kumimoji="1" lang="ja-JP" altLang="en-US" sz="2800" dirty="0">
              <a:solidFill>
                <a:srgbClr val="C00000"/>
              </a:solidFill>
              <a:latin typeface="Arial" panose="020B0604020202020204" pitchFamily="34" charset="0"/>
              <a:ea typeface="ＭＳ ゴシック" panose="020B0609070205080204" pitchFamily="49" charset="-128"/>
              <a:cs typeface="Arial" panose="020B0604020202020204" pitchFamily="34" charset="0"/>
            </a:endParaRPr>
          </a:p>
        </p:txBody>
      </p:sp>
      <p:sp>
        <p:nvSpPr>
          <p:cNvPr id="44" name="テキスト ボックス 43">
            <a:extLst>
              <a:ext uri="{FF2B5EF4-FFF2-40B4-BE49-F238E27FC236}">
                <a16:creationId xmlns:a16="http://schemas.microsoft.com/office/drawing/2014/main" id="{7C9CFCCF-B18F-CB3D-8A21-169C0FEDE2D7}"/>
              </a:ext>
            </a:extLst>
          </p:cNvPr>
          <p:cNvSpPr txBox="1"/>
          <p:nvPr/>
        </p:nvSpPr>
        <p:spPr>
          <a:xfrm>
            <a:off x="536322" y="1240475"/>
            <a:ext cx="10975976" cy="1384995"/>
          </a:xfrm>
          <a:prstGeom prst="rect">
            <a:avLst/>
          </a:prstGeom>
          <a:noFill/>
        </p:spPr>
        <p:txBody>
          <a:bodyPr wrap="square">
            <a:spAutoFit/>
          </a:bodyPr>
          <a:lstStyle/>
          <a:p>
            <a:pPr algn="just"/>
            <a:r>
              <a:rPr lang="en-US" altLang="ja-JP" sz="2800" dirty="0">
                <a:latin typeface="Arial" panose="020B0604020202020204" pitchFamily="34" charset="0"/>
                <a:cs typeface="Arial" panose="020B0604020202020204" pitchFamily="34" charset="0"/>
              </a:rPr>
              <a:t>In addition to causing the loss of information on disaggregated sectors, this can lead to significant errors when there is considerable heterogeneity between sectors.</a:t>
            </a:r>
            <a:endParaRPr lang="ja-JP" altLang="en-US" sz="2800" dirty="0">
              <a:latin typeface="Arial" panose="020B0604020202020204" pitchFamily="34" charset="0"/>
              <a:cs typeface="Arial" panose="020B0604020202020204" pitchFamily="34" charset="0"/>
            </a:endParaRPr>
          </a:p>
        </p:txBody>
      </p:sp>
      <p:pic>
        <p:nvPicPr>
          <p:cNvPr id="45" name="図 44" descr="白いバックグラウンドの前にある交通標識&#10;&#10;低い精度で自動的に生成された説明">
            <a:extLst>
              <a:ext uri="{FF2B5EF4-FFF2-40B4-BE49-F238E27FC236}">
                <a16:creationId xmlns:a16="http://schemas.microsoft.com/office/drawing/2014/main" id="{E4E6A080-84A9-C14A-1162-8524C2A7B7B9}"/>
              </a:ext>
            </a:extLst>
          </p:cNvPr>
          <p:cNvPicPr>
            <a:picLocks noChangeAspect="1"/>
          </p:cNvPicPr>
          <p:nvPr/>
        </p:nvPicPr>
        <p:blipFill>
          <a:blip r:embed="rId3">
            <a:biLevel thresh="75000"/>
            <a:extLst>
              <a:ext uri="{28A0092B-C50C-407E-A947-70E740481C1C}">
                <a14:useLocalDpi xmlns:a14="http://schemas.microsoft.com/office/drawing/2010/main" val="0"/>
              </a:ext>
            </a:extLst>
          </a:blip>
          <a:stretch>
            <a:fillRect/>
          </a:stretch>
        </p:blipFill>
        <p:spPr>
          <a:xfrm rot="5400000">
            <a:off x="5917571" y="2848395"/>
            <a:ext cx="356858" cy="423404"/>
          </a:xfrm>
          <a:prstGeom prst="rect">
            <a:avLst/>
          </a:prstGeom>
          <a:solidFill>
            <a:schemeClr val="bg1"/>
          </a:solidFill>
        </p:spPr>
      </p:pic>
      <p:sp>
        <p:nvSpPr>
          <p:cNvPr id="46" name="テキスト ボックス 45">
            <a:extLst>
              <a:ext uri="{FF2B5EF4-FFF2-40B4-BE49-F238E27FC236}">
                <a16:creationId xmlns:a16="http://schemas.microsoft.com/office/drawing/2014/main" id="{82A6DF1F-F47B-51A0-37D0-DCA1A989C7F8}"/>
              </a:ext>
            </a:extLst>
          </p:cNvPr>
          <p:cNvSpPr txBox="1"/>
          <p:nvPr/>
        </p:nvSpPr>
        <p:spPr>
          <a:xfrm>
            <a:off x="273033" y="3384861"/>
            <a:ext cx="11645933" cy="1384995"/>
          </a:xfrm>
          <a:prstGeom prst="rect">
            <a:avLst/>
          </a:prstGeom>
          <a:solidFill>
            <a:schemeClr val="bg1"/>
          </a:solidFill>
        </p:spPr>
        <p:txBody>
          <a:bodyPr wrap="square">
            <a:spAutoFit/>
          </a:bodyPr>
          <a:lstStyle/>
          <a:p>
            <a:pPr algn="just">
              <a:spcAft>
                <a:spcPts val="600"/>
              </a:spcAft>
            </a:pPr>
            <a:r>
              <a:rPr lang="en-US" altLang="ja-JP" sz="2800" dirty="0">
                <a:latin typeface="Arial" panose="020B0604020202020204" pitchFamily="34" charset="0"/>
                <a:ea typeface="ＭＳ ゴシック" panose="020B0609070205080204" pitchFamily="49" charset="-128"/>
                <a:cs typeface="Arial" panose="020B0604020202020204" pitchFamily="34" charset="0"/>
              </a:rPr>
              <a:t>This significantly affects the estimation for supply chain CO</a:t>
            </a:r>
            <a:r>
              <a:rPr lang="en-US" altLang="ja-JP" sz="2800" baseline="-25000" dirty="0">
                <a:latin typeface="Arial" panose="020B0604020202020204" pitchFamily="34" charset="0"/>
                <a:ea typeface="ＭＳ ゴシック" panose="020B0609070205080204" pitchFamily="49" charset="-128"/>
                <a:cs typeface="Arial" panose="020B0604020202020204" pitchFamily="34" charset="0"/>
              </a:rPr>
              <a:t>2</a:t>
            </a:r>
            <a:r>
              <a:rPr lang="en-US" altLang="ja-JP" sz="2800" dirty="0">
                <a:latin typeface="Arial" panose="020B0604020202020204" pitchFamily="34" charset="0"/>
                <a:ea typeface="ＭＳ ゴシック" panose="020B0609070205080204" pitchFamily="49" charset="-128"/>
                <a:cs typeface="Arial" panose="020B0604020202020204" pitchFamily="34" charset="0"/>
              </a:rPr>
              <a:t> emissions, which is a key objective of environmentally extended input-output analysis (EEIOA) (Weber, 2008; Piñero </a:t>
            </a:r>
            <a:r>
              <a:rPr lang="en-US" altLang="ja-JP" sz="2800" i="1" dirty="0">
                <a:latin typeface="Arial" panose="020B0604020202020204" pitchFamily="34" charset="0"/>
                <a:ea typeface="ＭＳ ゴシック" panose="020B0609070205080204" pitchFamily="49" charset="-128"/>
                <a:cs typeface="Arial" panose="020B0604020202020204" pitchFamily="34" charset="0"/>
              </a:rPr>
              <a:t>et al</a:t>
            </a:r>
            <a:r>
              <a:rPr lang="en-US" altLang="ja-JP" sz="2800" dirty="0">
                <a:latin typeface="Arial" panose="020B0604020202020204" pitchFamily="34" charset="0"/>
                <a:ea typeface="ＭＳ ゴシック" panose="020B0609070205080204" pitchFamily="49" charset="-128"/>
                <a:cs typeface="Arial" panose="020B0604020202020204" pitchFamily="34" charset="0"/>
              </a:rPr>
              <a:t>., 2015; Lu and Chen, 2025)</a:t>
            </a:r>
          </a:p>
        </p:txBody>
      </p:sp>
      <p:sp>
        <p:nvSpPr>
          <p:cNvPr id="47" name="テキスト ボックス 46">
            <a:extLst>
              <a:ext uri="{FF2B5EF4-FFF2-40B4-BE49-F238E27FC236}">
                <a16:creationId xmlns:a16="http://schemas.microsoft.com/office/drawing/2014/main" id="{6AFC5D15-645F-F7B1-7606-281B6D171A22}"/>
              </a:ext>
            </a:extLst>
          </p:cNvPr>
          <p:cNvSpPr txBox="1"/>
          <p:nvPr/>
        </p:nvSpPr>
        <p:spPr>
          <a:xfrm>
            <a:off x="471546" y="4916191"/>
            <a:ext cx="11243857" cy="1892826"/>
          </a:xfrm>
          <a:prstGeom prst="rect">
            <a:avLst/>
          </a:prstGeom>
          <a:solidFill>
            <a:schemeClr val="bg1"/>
          </a:solidFill>
        </p:spPr>
        <p:txBody>
          <a:bodyPr wrap="square">
            <a:spAutoFit/>
          </a:bodyPr>
          <a:lstStyle/>
          <a:p>
            <a:pPr algn="just">
              <a:spcAft>
                <a:spcPts val="600"/>
              </a:spcAft>
            </a:pPr>
            <a:r>
              <a:rPr lang="en-US" altLang="ja-JP" sz="2800" dirty="0">
                <a:latin typeface="Arial" panose="020B0604020202020204" pitchFamily="34" charset="0"/>
                <a:ea typeface="ＭＳ ゴシック" panose="020B0609070205080204" pitchFamily="49" charset="-128"/>
                <a:cs typeface="Arial" panose="020B0604020202020204" pitchFamily="34" charset="0"/>
              </a:rPr>
              <a:t>Zhou et al. (2013) randomly aggregated an MRIO table consisting of 76 sectors in the Asia-Pacific region and conducted EEIOA.</a:t>
            </a:r>
          </a:p>
          <a:p>
            <a:pPr algn="just">
              <a:spcAft>
                <a:spcPts val="600"/>
              </a:spcAft>
            </a:pPr>
            <a:r>
              <a:rPr lang="en-US" altLang="ja-JP" sz="2800" dirty="0">
                <a:solidFill>
                  <a:srgbClr val="C00000"/>
                </a:solidFill>
                <a:latin typeface="Arial" panose="020B0604020202020204" pitchFamily="34" charset="0"/>
                <a:ea typeface="ＭＳ ゴシック" panose="020B0609070205080204" pitchFamily="49" charset="-128"/>
                <a:cs typeface="Arial" panose="020B0604020202020204" pitchFamily="34" charset="0"/>
              </a:rPr>
              <a:t>They showed that aggregating certain sectors, such as China’s steel sector and fertilizer and pesticide sector, can lead to significant errors.</a:t>
            </a:r>
            <a:endParaRPr lang="en-US" altLang="ja-JP" sz="2800" dirty="0">
              <a:latin typeface="Arial" panose="020B0604020202020204" pitchFamily="34" charset="0"/>
              <a:ea typeface="ＭＳ ゴシック" panose="020B0609070205080204" pitchFamily="49" charset="-128"/>
              <a:cs typeface="Arial" panose="020B0604020202020204" pitchFamily="34" charset="0"/>
            </a:endParaRPr>
          </a:p>
        </p:txBody>
      </p:sp>
    </p:spTree>
    <p:extLst>
      <p:ext uri="{BB962C8B-B14F-4D97-AF65-F5344CB8AC3E}">
        <p14:creationId xmlns:p14="http://schemas.microsoft.com/office/powerpoint/2010/main" val="3640071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A546EF-6BBF-D02D-D9D4-B3EFE2050A89}"/>
            </a:ext>
          </a:extLst>
        </p:cNvPr>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615F8800-7358-CEB8-BB2C-5109B0A4A0CB}"/>
              </a:ext>
            </a:extLst>
          </p:cNvPr>
          <p:cNvSpPr txBox="1"/>
          <p:nvPr/>
        </p:nvSpPr>
        <p:spPr>
          <a:xfrm>
            <a:off x="11715403" y="48983"/>
            <a:ext cx="385042" cy="523220"/>
          </a:xfrm>
          <a:prstGeom prst="rect">
            <a:avLst/>
          </a:prstGeom>
          <a:noFill/>
        </p:spPr>
        <p:txBody>
          <a:bodyPr wrap="none" rtlCol="0">
            <a:spAutoFit/>
          </a:bodyPr>
          <a:lstStyle/>
          <a:p>
            <a:r>
              <a:rPr kumimoji="1" lang="en-US" altLang="ja-JP" sz="2800" dirty="0">
                <a:solidFill>
                  <a:schemeClr val="bg1"/>
                </a:solidFill>
                <a:latin typeface="Arial" panose="020B0604020202020204" pitchFamily="34" charset="0"/>
                <a:cs typeface="Arial" panose="020B0604020202020204" pitchFamily="34" charset="0"/>
              </a:rPr>
              <a:t>5</a:t>
            </a:r>
            <a:endParaRPr kumimoji="1" lang="ja-JP" altLang="en-US" sz="2800" dirty="0">
              <a:solidFill>
                <a:schemeClr val="bg1"/>
              </a:solidFill>
              <a:latin typeface="Arial" panose="020B0604020202020204" pitchFamily="34" charset="0"/>
              <a:cs typeface="Arial" panose="020B0604020202020204" pitchFamily="34" charset="0"/>
            </a:endParaRPr>
          </a:p>
        </p:txBody>
      </p:sp>
      <p:sp>
        <p:nvSpPr>
          <p:cNvPr id="27" name="テキスト ボックス 26">
            <a:extLst>
              <a:ext uri="{FF2B5EF4-FFF2-40B4-BE49-F238E27FC236}">
                <a16:creationId xmlns:a16="http://schemas.microsoft.com/office/drawing/2014/main" id="{089167E1-3B26-1957-E185-9627A8242F93}"/>
              </a:ext>
            </a:extLst>
          </p:cNvPr>
          <p:cNvSpPr txBox="1"/>
          <p:nvPr/>
        </p:nvSpPr>
        <p:spPr>
          <a:xfrm>
            <a:off x="-1" y="-13717"/>
            <a:ext cx="9801510" cy="584775"/>
          </a:xfrm>
          <a:prstGeom prst="rect">
            <a:avLst/>
          </a:prstGeom>
          <a:noFill/>
        </p:spPr>
        <p:txBody>
          <a:bodyPr wrap="square" rtlCol="0">
            <a:spAutoFit/>
          </a:bodyPr>
          <a:lstStyle/>
          <a:p>
            <a:pPr algn="just"/>
            <a:r>
              <a:rPr lang="en-US" altLang="ja-JP" sz="3200" dirty="0">
                <a:solidFill>
                  <a:schemeClr val="bg1"/>
                </a:solidFill>
                <a:latin typeface="Arial" panose="020B0604020202020204" pitchFamily="34" charset="0"/>
                <a:ea typeface="ＭＳ ゴシック" panose="020B0609070205080204" pitchFamily="49" charset="-128"/>
                <a:cs typeface="Arial" panose="020B0604020202020204" pitchFamily="34" charset="0"/>
              </a:rPr>
              <a:t>1. Introduction</a:t>
            </a:r>
            <a:endParaRPr kumimoji="1" lang="ja-JP" altLang="en-US" sz="3200" dirty="0">
              <a:solidFill>
                <a:schemeClr val="bg1"/>
              </a:solidFill>
              <a:latin typeface="Arial" panose="020B0604020202020204" pitchFamily="34" charset="0"/>
              <a:ea typeface="ＭＳ ゴシック" panose="020B0609070205080204" pitchFamily="49" charset="-128"/>
              <a:cs typeface="Arial" panose="020B0604020202020204" pitchFamily="34" charset="0"/>
            </a:endParaRPr>
          </a:p>
        </p:txBody>
      </p:sp>
      <p:sp>
        <p:nvSpPr>
          <p:cNvPr id="2" name="テキスト ボックス 1">
            <a:extLst>
              <a:ext uri="{FF2B5EF4-FFF2-40B4-BE49-F238E27FC236}">
                <a16:creationId xmlns:a16="http://schemas.microsoft.com/office/drawing/2014/main" id="{B691F3BE-D9C0-8A22-485E-9275AA3E7D36}"/>
              </a:ext>
            </a:extLst>
          </p:cNvPr>
          <p:cNvSpPr txBox="1"/>
          <p:nvPr/>
        </p:nvSpPr>
        <p:spPr>
          <a:xfrm>
            <a:off x="615280" y="761422"/>
            <a:ext cx="11310020" cy="1596014"/>
          </a:xfrm>
          <a:prstGeom prst="rect">
            <a:avLst/>
          </a:prstGeom>
          <a:noFill/>
        </p:spPr>
        <p:txBody>
          <a:bodyPr wrap="square" rtlCol="0">
            <a:spAutoFit/>
          </a:bodyPr>
          <a:lstStyle/>
          <a:p>
            <a:pPr algn="just">
              <a:lnSpc>
                <a:spcPct val="120000"/>
              </a:lnSpc>
            </a:pPr>
            <a:r>
              <a:rPr lang="en-US" altLang="ja-JP" sz="2800" dirty="0">
                <a:latin typeface="Arial" panose="020B0604020202020204" pitchFamily="34" charset="0"/>
                <a:ea typeface="ＭＳ Ｐゴシック" panose="020B0600070205080204" pitchFamily="50" charset="-128"/>
                <a:cs typeface="Arial" panose="020B0604020202020204" pitchFamily="34" charset="0"/>
              </a:rPr>
              <a:t>In existing MRIO tables, </a:t>
            </a:r>
            <a:r>
              <a:rPr lang="en-US" altLang="ja-JP" sz="2800" b="1" dirty="0">
                <a:solidFill>
                  <a:srgbClr val="C00000"/>
                </a:solidFill>
                <a:latin typeface="Arial" panose="020B0604020202020204" pitchFamily="34" charset="0"/>
                <a:ea typeface="ＭＳ Ｐゴシック" panose="020B0600070205080204" pitchFamily="50" charset="-128"/>
                <a:cs typeface="Arial" panose="020B0604020202020204" pitchFamily="34" charset="0"/>
              </a:rPr>
              <a:t>crude steel production and steel products are often aggregated into a single sector</a:t>
            </a:r>
            <a:r>
              <a:rPr lang="en-US" altLang="ja-JP" sz="2800" dirty="0">
                <a:latin typeface="Arial" panose="020B0604020202020204" pitchFamily="34" charset="0"/>
                <a:ea typeface="ＭＳ Ｐゴシック" panose="020B0600070205080204" pitchFamily="50" charset="-128"/>
                <a:cs typeface="Arial" panose="020B0604020202020204" pitchFamily="34" charset="0"/>
              </a:rPr>
              <a:t>, meaning that differences in steelmaking processes are not sufficiently reflected.</a:t>
            </a:r>
            <a:endParaRPr lang="ja-JP" altLang="en-US" sz="2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 name="四角形: 角を丸くする 2">
            <a:extLst>
              <a:ext uri="{FF2B5EF4-FFF2-40B4-BE49-F238E27FC236}">
                <a16:creationId xmlns:a16="http://schemas.microsoft.com/office/drawing/2014/main" id="{2B0D2AD7-13C9-C631-D1CD-C3CA021FB87B}"/>
              </a:ext>
            </a:extLst>
          </p:cNvPr>
          <p:cNvSpPr/>
          <p:nvPr/>
        </p:nvSpPr>
        <p:spPr>
          <a:xfrm>
            <a:off x="536146" y="2680891"/>
            <a:ext cx="10961440" cy="1600306"/>
          </a:xfrm>
          <a:prstGeom prst="roundRect">
            <a:avLst>
              <a:gd name="adj" fmla="val 5409"/>
            </a:avLst>
          </a:prstGeom>
          <a:solidFill>
            <a:srgbClr val="C7E0E3"/>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4" name="表 3">
            <a:extLst>
              <a:ext uri="{FF2B5EF4-FFF2-40B4-BE49-F238E27FC236}">
                <a16:creationId xmlns:a16="http://schemas.microsoft.com/office/drawing/2014/main" id="{A0671447-4E08-98F1-CF78-A3F4BAEA3D69}"/>
              </a:ext>
            </a:extLst>
          </p:cNvPr>
          <p:cNvGraphicFramePr>
            <a:graphicFrameLocks noGrp="1"/>
          </p:cNvGraphicFramePr>
          <p:nvPr>
            <p:extLst>
              <p:ext uri="{D42A27DB-BD31-4B8C-83A1-F6EECF244321}">
                <p14:modId xmlns:p14="http://schemas.microsoft.com/office/powerpoint/2010/main" val="865018381"/>
              </p:ext>
            </p:extLst>
          </p:nvPr>
        </p:nvGraphicFramePr>
        <p:xfrm>
          <a:off x="797349" y="2795244"/>
          <a:ext cx="10597302" cy="1371600"/>
        </p:xfrm>
        <a:graphic>
          <a:graphicData uri="http://schemas.openxmlformats.org/drawingml/2006/table">
            <a:tbl>
              <a:tblPr firstRow="1" bandRow="1">
                <a:tableStyleId>{5C22544A-7EE6-4342-B048-85BDC9FD1C3A}</a:tableStyleId>
              </a:tblPr>
              <a:tblGrid>
                <a:gridCol w="3756342">
                  <a:extLst>
                    <a:ext uri="{9D8B030D-6E8A-4147-A177-3AD203B41FA5}">
                      <a16:colId xmlns:a16="http://schemas.microsoft.com/office/drawing/2014/main" val="2252094224"/>
                    </a:ext>
                  </a:extLst>
                </a:gridCol>
                <a:gridCol w="3420480">
                  <a:extLst>
                    <a:ext uri="{9D8B030D-6E8A-4147-A177-3AD203B41FA5}">
                      <a16:colId xmlns:a16="http://schemas.microsoft.com/office/drawing/2014/main" val="2526590711"/>
                    </a:ext>
                  </a:extLst>
                </a:gridCol>
                <a:gridCol w="3420480">
                  <a:extLst>
                    <a:ext uri="{9D8B030D-6E8A-4147-A177-3AD203B41FA5}">
                      <a16:colId xmlns:a16="http://schemas.microsoft.com/office/drawing/2014/main" val="2562755673"/>
                    </a:ext>
                  </a:extLst>
                </a:gridCol>
              </a:tblGrid>
              <a:tr h="370840">
                <a:tc>
                  <a:txBody>
                    <a:bodyPr/>
                    <a:lstStyle/>
                    <a:p>
                      <a:pPr algn="ctr"/>
                      <a:r>
                        <a:rPr kumimoji="1" lang="en-US" altLang="ja-JP" sz="24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Steelmaking routes</a:t>
                      </a:r>
                      <a:endParaRPr kumimoji="1" lang="ja-JP" altLang="en-US" sz="24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7E0E3"/>
                    </a:solidFill>
                  </a:tcPr>
                </a:tc>
                <a:tc>
                  <a:txBody>
                    <a:bodyPr/>
                    <a:lstStyle/>
                    <a:p>
                      <a:pPr algn="ctr"/>
                      <a:r>
                        <a:rPr kumimoji="1" lang="en-US" altLang="ja-JP" sz="24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Main raw materials</a:t>
                      </a:r>
                      <a:endParaRPr kumimoji="1" lang="ja-JP" altLang="en-US" sz="24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7E0E3"/>
                    </a:solidFill>
                  </a:tcPr>
                </a:tc>
                <a:tc>
                  <a:txBody>
                    <a:bodyPr/>
                    <a:lstStyle/>
                    <a:p>
                      <a:pPr algn="ctr"/>
                      <a:r>
                        <a:rPr kumimoji="1" lang="en-US" altLang="ja-JP" sz="24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Typical applications</a:t>
                      </a:r>
                      <a:endParaRPr kumimoji="1" lang="ja-JP" altLang="en-US" sz="24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7E0E3"/>
                    </a:solidFill>
                  </a:tcPr>
                </a:tc>
                <a:extLst>
                  <a:ext uri="{0D108BD9-81ED-4DB2-BD59-A6C34878D82A}">
                    <a16:rowId xmlns:a16="http://schemas.microsoft.com/office/drawing/2014/main" val="3569561880"/>
                  </a:ext>
                </a:extLst>
              </a:tr>
              <a:tr h="370840">
                <a:tc>
                  <a:txBody>
                    <a:bodyPr/>
                    <a:lstStyle/>
                    <a:p>
                      <a:pPr algn="ctr"/>
                      <a:r>
                        <a:rPr kumimoji="1" lang="en-US" altLang="ja-JP" sz="24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Blast furnace (BF)</a:t>
                      </a:r>
                      <a:endParaRPr kumimoji="1" lang="ja-JP" altLang="en-US" sz="24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E0E3"/>
                    </a:solidFill>
                  </a:tcPr>
                </a:tc>
                <a:tc>
                  <a:txBody>
                    <a:bodyPr/>
                    <a:lstStyle/>
                    <a:p>
                      <a:pPr algn="ctr"/>
                      <a:r>
                        <a:rPr kumimoji="1" lang="en-US" altLang="ja-JP" sz="24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Iron ore, coke</a:t>
                      </a:r>
                      <a:endParaRPr kumimoji="1" lang="ja-JP" altLang="en-US" sz="24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E0E3"/>
                    </a:solidFill>
                  </a:tcPr>
                </a:tc>
                <a:tc>
                  <a:txBody>
                    <a:bodyPr/>
                    <a:lstStyle/>
                    <a:p>
                      <a:pPr algn="ctr"/>
                      <a:r>
                        <a:rPr kumimoji="1" lang="en-US" altLang="ja-JP" sz="24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Vehicle body</a:t>
                      </a:r>
                      <a:endParaRPr kumimoji="1" lang="ja-JP" altLang="en-US" sz="24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E0E3"/>
                    </a:solidFill>
                  </a:tcPr>
                </a:tc>
                <a:extLst>
                  <a:ext uri="{0D108BD9-81ED-4DB2-BD59-A6C34878D82A}">
                    <a16:rowId xmlns:a16="http://schemas.microsoft.com/office/drawing/2014/main" val="1294965960"/>
                  </a:ext>
                </a:extLst>
              </a:tr>
              <a:tr h="370840">
                <a:tc>
                  <a:txBody>
                    <a:bodyPr/>
                    <a:lstStyle/>
                    <a:p>
                      <a:pPr algn="ctr"/>
                      <a:r>
                        <a:rPr kumimoji="1" lang="en-US" altLang="ja-JP" sz="24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Electric arc furnace (EAF)</a:t>
                      </a:r>
                      <a:endParaRPr kumimoji="1" lang="ja-JP" altLang="en-US" sz="24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E0E3"/>
                    </a:solidFill>
                  </a:tcPr>
                </a:tc>
                <a:tc>
                  <a:txBody>
                    <a:bodyPr/>
                    <a:lstStyle/>
                    <a:p>
                      <a:pPr algn="ctr"/>
                      <a:r>
                        <a:rPr kumimoji="1" lang="en-US" altLang="ja-JP" sz="24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Steel scrap</a:t>
                      </a:r>
                      <a:r>
                        <a:rPr kumimoji="1" lang="ja-JP" altLang="en-US" sz="24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24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Electricity</a:t>
                      </a:r>
                      <a:endParaRPr kumimoji="1" lang="ja-JP" altLang="en-US" sz="24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E0E3"/>
                    </a:solidFill>
                  </a:tcPr>
                </a:tc>
                <a:tc>
                  <a:txBody>
                    <a:bodyPr/>
                    <a:lstStyle/>
                    <a:p>
                      <a:pPr algn="ctr"/>
                      <a:r>
                        <a:rPr kumimoji="1" lang="en-US" altLang="ja-JP" sz="24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Construction materials</a:t>
                      </a:r>
                      <a:endParaRPr kumimoji="1" lang="ja-JP" altLang="en-US" sz="24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E0E3"/>
                    </a:solidFill>
                  </a:tcPr>
                </a:tc>
                <a:extLst>
                  <a:ext uri="{0D108BD9-81ED-4DB2-BD59-A6C34878D82A}">
                    <a16:rowId xmlns:a16="http://schemas.microsoft.com/office/drawing/2014/main" val="2378098677"/>
                  </a:ext>
                </a:extLst>
              </a:tr>
            </a:tbl>
          </a:graphicData>
        </a:graphic>
      </p:graphicFrame>
      <p:pic>
        <p:nvPicPr>
          <p:cNvPr id="7" name="図 6" descr="白いバックグラウンドの前にある交通標識&#10;&#10;低い精度で自動的に生成された説明">
            <a:extLst>
              <a:ext uri="{FF2B5EF4-FFF2-40B4-BE49-F238E27FC236}">
                <a16:creationId xmlns:a16="http://schemas.microsoft.com/office/drawing/2014/main" id="{53EC3B0D-3C44-543F-65C7-534A55B4521C}"/>
              </a:ext>
            </a:extLst>
          </p:cNvPr>
          <p:cNvPicPr>
            <a:picLocks noChangeAspect="1"/>
          </p:cNvPicPr>
          <p:nvPr/>
        </p:nvPicPr>
        <p:blipFill>
          <a:blip r:embed="rId3">
            <a:biLevel thresh="75000"/>
            <a:extLst>
              <a:ext uri="{28A0092B-C50C-407E-A947-70E740481C1C}">
                <a14:useLocalDpi xmlns:a14="http://schemas.microsoft.com/office/drawing/2010/main" val="0"/>
              </a:ext>
            </a:extLst>
          </a:blip>
          <a:stretch>
            <a:fillRect/>
          </a:stretch>
        </p:blipFill>
        <p:spPr>
          <a:xfrm rot="5400000">
            <a:off x="5917571" y="4571379"/>
            <a:ext cx="356858" cy="423404"/>
          </a:xfrm>
          <a:prstGeom prst="rect">
            <a:avLst/>
          </a:prstGeom>
          <a:solidFill>
            <a:schemeClr val="bg1"/>
          </a:solidFill>
        </p:spPr>
      </p:pic>
      <p:sp>
        <p:nvSpPr>
          <p:cNvPr id="9" name="テキスト ボックス 8">
            <a:extLst>
              <a:ext uri="{FF2B5EF4-FFF2-40B4-BE49-F238E27FC236}">
                <a16:creationId xmlns:a16="http://schemas.microsoft.com/office/drawing/2014/main" id="{84D6A9D6-80A3-4012-4487-303198422C02}"/>
              </a:ext>
            </a:extLst>
          </p:cNvPr>
          <p:cNvSpPr txBox="1"/>
          <p:nvPr/>
        </p:nvSpPr>
        <p:spPr>
          <a:xfrm>
            <a:off x="235887" y="5135092"/>
            <a:ext cx="11720226" cy="1596014"/>
          </a:xfrm>
          <a:prstGeom prst="rect">
            <a:avLst/>
          </a:prstGeom>
          <a:noFill/>
        </p:spPr>
        <p:txBody>
          <a:bodyPr wrap="square" rtlCol="0">
            <a:spAutoFit/>
          </a:bodyPr>
          <a:lstStyle/>
          <a:p>
            <a:pPr algn="just">
              <a:lnSpc>
                <a:spcPct val="120000"/>
              </a:lnSpc>
            </a:pPr>
            <a:r>
              <a:rPr lang="en-US" altLang="ja-JP" sz="2800" dirty="0">
                <a:latin typeface="Arial" panose="020B0604020202020204" pitchFamily="34" charset="0"/>
                <a:ea typeface="ＭＳ Ｐゴシック" panose="020B0600070205080204" pitchFamily="50" charset="-128"/>
                <a:cs typeface="Arial" panose="020B0604020202020204" pitchFamily="34" charset="0"/>
              </a:rPr>
              <a:t>Many previous studies have identified CO</a:t>
            </a:r>
            <a:r>
              <a:rPr lang="en-US" altLang="ja-JP" sz="2800" baseline="-25000" dirty="0">
                <a:latin typeface="Arial" panose="020B0604020202020204" pitchFamily="34" charset="0"/>
                <a:ea typeface="ＭＳ Ｐゴシック" panose="020B0600070205080204" pitchFamily="50" charset="-128"/>
                <a:cs typeface="Arial" panose="020B0604020202020204" pitchFamily="34" charset="0"/>
              </a:rPr>
              <a:t>2</a:t>
            </a:r>
            <a:r>
              <a:rPr lang="en-US" altLang="ja-JP" sz="2800" dirty="0">
                <a:latin typeface="Arial" panose="020B0604020202020204" pitchFamily="34" charset="0"/>
                <a:ea typeface="ＭＳ Ｐゴシック" panose="020B0600070205080204" pitchFamily="50" charset="-128"/>
                <a:cs typeface="Arial" panose="020B0604020202020204" pitchFamily="34" charset="0"/>
              </a:rPr>
              <a:t> emission hotspots associated with the steel sector without considering differences in intermediate input structures and environmental burdens across steelmaking routes.</a:t>
            </a:r>
            <a:endParaRPr lang="ja-JP" altLang="en-US" sz="2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657479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E65E83-FF4E-4A00-2414-7C88D02E902B}"/>
            </a:ext>
          </a:extLst>
        </p:cNvPr>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C826A5F0-763C-AFD5-74BF-64A7CA9B8D16}"/>
              </a:ext>
            </a:extLst>
          </p:cNvPr>
          <p:cNvSpPr txBox="1"/>
          <p:nvPr/>
        </p:nvSpPr>
        <p:spPr>
          <a:xfrm>
            <a:off x="11715403" y="48983"/>
            <a:ext cx="385042" cy="523220"/>
          </a:xfrm>
          <a:prstGeom prst="rect">
            <a:avLst/>
          </a:prstGeom>
          <a:noFill/>
        </p:spPr>
        <p:txBody>
          <a:bodyPr wrap="none" rtlCol="0">
            <a:spAutoFit/>
          </a:bodyPr>
          <a:lstStyle/>
          <a:p>
            <a:r>
              <a:rPr kumimoji="1" lang="en-US" altLang="ja-JP" sz="2800" dirty="0">
                <a:solidFill>
                  <a:schemeClr val="bg1"/>
                </a:solidFill>
                <a:latin typeface="Arial" panose="020B0604020202020204" pitchFamily="34" charset="0"/>
                <a:cs typeface="Arial" panose="020B0604020202020204" pitchFamily="34" charset="0"/>
              </a:rPr>
              <a:t>6</a:t>
            </a:r>
            <a:endParaRPr kumimoji="1" lang="ja-JP" altLang="en-US" sz="2800" dirty="0">
              <a:solidFill>
                <a:schemeClr val="bg1"/>
              </a:solidFill>
              <a:latin typeface="Arial" panose="020B0604020202020204" pitchFamily="34" charset="0"/>
              <a:cs typeface="Arial" panose="020B0604020202020204" pitchFamily="34" charset="0"/>
            </a:endParaRPr>
          </a:p>
        </p:txBody>
      </p:sp>
      <p:sp>
        <p:nvSpPr>
          <p:cNvPr id="27" name="テキスト ボックス 26">
            <a:extLst>
              <a:ext uri="{FF2B5EF4-FFF2-40B4-BE49-F238E27FC236}">
                <a16:creationId xmlns:a16="http://schemas.microsoft.com/office/drawing/2014/main" id="{5AB612FF-CA77-E501-5DF2-6259352F2FB3}"/>
              </a:ext>
            </a:extLst>
          </p:cNvPr>
          <p:cNvSpPr txBox="1"/>
          <p:nvPr/>
        </p:nvSpPr>
        <p:spPr>
          <a:xfrm>
            <a:off x="-1" y="-13717"/>
            <a:ext cx="9801510" cy="584775"/>
          </a:xfrm>
          <a:prstGeom prst="rect">
            <a:avLst/>
          </a:prstGeom>
          <a:noFill/>
        </p:spPr>
        <p:txBody>
          <a:bodyPr wrap="square" rtlCol="0">
            <a:spAutoFit/>
          </a:bodyPr>
          <a:lstStyle/>
          <a:p>
            <a:pPr algn="just"/>
            <a:r>
              <a:rPr lang="en-US" altLang="ja-JP" sz="3200" dirty="0">
                <a:solidFill>
                  <a:schemeClr val="bg1"/>
                </a:solidFill>
                <a:latin typeface="Arial" panose="020B0604020202020204" pitchFamily="34" charset="0"/>
                <a:ea typeface="ＭＳ ゴシック" panose="020B0609070205080204" pitchFamily="49" charset="-128"/>
                <a:cs typeface="Arial" panose="020B0604020202020204" pitchFamily="34" charset="0"/>
              </a:rPr>
              <a:t>1. Introduction</a:t>
            </a:r>
            <a:endParaRPr kumimoji="1" lang="ja-JP" altLang="en-US" sz="3200" dirty="0">
              <a:solidFill>
                <a:schemeClr val="bg1"/>
              </a:solidFill>
              <a:latin typeface="Arial" panose="020B0604020202020204" pitchFamily="34" charset="0"/>
              <a:ea typeface="ＭＳ ゴシック" panose="020B0609070205080204" pitchFamily="49" charset="-128"/>
              <a:cs typeface="Arial" panose="020B0604020202020204" pitchFamily="34" charset="0"/>
            </a:endParaRPr>
          </a:p>
        </p:txBody>
      </p:sp>
      <p:sp>
        <p:nvSpPr>
          <p:cNvPr id="2" name="テキスト ボックス 1">
            <a:extLst>
              <a:ext uri="{FF2B5EF4-FFF2-40B4-BE49-F238E27FC236}">
                <a16:creationId xmlns:a16="http://schemas.microsoft.com/office/drawing/2014/main" id="{25B919E2-6C8D-7C20-F023-E03FFBA80959}"/>
              </a:ext>
            </a:extLst>
          </p:cNvPr>
          <p:cNvSpPr txBox="1"/>
          <p:nvPr/>
        </p:nvSpPr>
        <p:spPr>
          <a:xfrm>
            <a:off x="615280" y="761422"/>
            <a:ext cx="11310020" cy="1596014"/>
          </a:xfrm>
          <a:prstGeom prst="rect">
            <a:avLst/>
          </a:prstGeom>
          <a:noFill/>
        </p:spPr>
        <p:txBody>
          <a:bodyPr wrap="square" rtlCol="0">
            <a:spAutoFit/>
          </a:bodyPr>
          <a:lstStyle/>
          <a:p>
            <a:pPr algn="just">
              <a:lnSpc>
                <a:spcPct val="120000"/>
              </a:lnSpc>
            </a:pPr>
            <a:r>
              <a:rPr lang="en-US" altLang="ja-JP" sz="2800" dirty="0">
                <a:latin typeface="Arial" panose="020B0604020202020204" pitchFamily="34" charset="0"/>
                <a:ea typeface="ＭＳ Ｐゴシック" panose="020B0600070205080204" pitchFamily="50" charset="-128"/>
                <a:cs typeface="Arial" panose="020B0604020202020204" pitchFamily="34" charset="0"/>
              </a:rPr>
              <a:t>In existing MRIO tables, </a:t>
            </a:r>
            <a:r>
              <a:rPr lang="en-US" altLang="ja-JP" sz="2800" b="1" dirty="0">
                <a:solidFill>
                  <a:srgbClr val="C00000"/>
                </a:solidFill>
                <a:latin typeface="Arial" panose="020B0604020202020204" pitchFamily="34" charset="0"/>
                <a:ea typeface="ＭＳ Ｐゴシック" panose="020B0600070205080204" pitchFamily="50" charset="-128"/>
                <a:cs typeface="Arial" panose="020B0604020202020204" pitchFamily="34" charset="0"/>
              </a:rPr>
              <a:t>crude steel production and steel products are often aggregated into a single sector</a:t>
            </a:r>
            <a:r>
              <a:rPr lang="en-US" altLang="ja-JP" sz="2800" dirty="0">
                <a:latin typeface="Arial" panose="020B0604020202020204" pitchFamily="34" charset="0"/>
                <a:ea typeface="ＭＳ Ｐゴシック" panose="020B0600070205080204" pitchFamily="50" charset="-128"/>
                <a:cs typeface="Arial" panose="020B0604020202020204" pitchFamily="34" charset="0"/>
              </a:rPr>
              <a:t>, meaning that differences in steelmaking processes are not sufficiently reflected.</a:t>
            </a:r>
            <a:endParaRPr lang="ja-JP" altLang="en-US" sz="2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 name="四角形: 角を丸くする 2">
            <a:extLst>
              <a:ext uri="{FF2B5EF4-FFF2-40B4-BE49-F238E27FC236}">
                <a16:creationId xmlns:a16="http://schemas.microsoft.com/office/drawing/2014/main" id="{8AAD18F3-C577-2282-5222-17A04C21DA56}"/>
              </a:ext>
            </a:extLst>
          </p:cNvPr>
          <p:cNvSpPr/>
          <p:nvPr/>
        </p:nvSpPr>
        <p:spPr>
          <a:xfrm>
            <a:off x="536146" y="2680891"/>
            <a:ext cx="10961440" cy="1600306"/>
          </a:xfrm>
          <a:prstGeom prst="roundRect">
            <a:avLst>
              <a:gd name="adj" fmla="val 5409"/>
            </a:avLst>
          </a:prstGeom>
          <a:solidFill>
            <a:srgbClr val="C7E0E3"/>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4" name="表 3">
            <a:extLst>
              <a:ext uri="{FF2B5EF4-FFF2-40B4-BE49-F238E27FC236}">
                <a16:creationId xmlns:a16="http://schemas.microsoft.com/office/drawing/2014/main" id="{02E504C4-FB23-BABA-A2C5-4A946A619E2C}"/>
              </a:ext>
            </a:extLst>
          </p:cNvPr>
          <p:cNvGraphicFramePr>
            <a:graphicFrameLocks noGrp="1"/>
          </p:cNvGraphicFramePr>
          <p:nvPr/>
        </p:nvGraphicFramePr>
        <p:xfrm>
          <a:off x="797349" y="2795244"/>
          <a:ext cx="10597302" cy="1371600"/>
        </p:xfrm>
        <a:graphic>
          <a:graphicData uri="http://schemas.openxmlformats.org/drawingml/2006/table">
            <a:tbl>
              <a:tblPr firstRow="1" bandRow="1">
                <a:tableStyleId>{5C22544A-7EE6-4342-B048-85BDC9FD1C3A}</a:tableStyleId>
              </a:tblPr>
              <a:tblGrid>
                <a:gridCol w="3756342">
                  <a:extLst>
                    <a:ext uri="{9D8B030D-6E8A-4147-A177-3AD203B41FA5}">
                      <a16:colId xmlns:a16="http://schemas.microsoft.com/office/drawing/2014/main" val="2252094224"/>
                    </a:ext>
                  </a:extLst>
                </a:gridCol>
                <a:gridCol w="3420480">
                  <a:extLst>
                    <a:ext uri="{9D8B030D-6E8A-4147-A177-3AD203B41FA5}">
                      <a16:colId xmlns:a16="http://schemas.microsoft.com/office/drawing/2014/main" val="2526590711"/>
                    </a:ext>
                  </a:extLst>
                </a:gridCol>
                <a:gridCol w="3420480">
                  <a:extLst>
                    <a:ext uri="{9D8B030D-6E8A-4147-A177-3AD203B41FA5}">
                      <a16:colId xmlns:a16="http://schemas.microsoft.com/office/drawing/2014/main" val="2562755673"/>
                    </a:ext>
                  </a:extLst>
                </a:gridCol>
              </a:tblGrid>
              <a:tr h="370840">
                <a:tc>
                  <a:txBody>
                    <a:bodyPr/>
                    <a:lstStyle/>
                    <a:p>
                      <a:pPr algn="ctr"/>
                      <a:r>
                        <a:rPr kumimoji="1" lang="en-US" altLang="ja-JP" sz="24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Steelmaking routes</a:t>
                      </a:r>
                      <a:endParaRPr kumimoji="1" lang="ja-JP" altLang="en-US" sz="24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7E0E3"/>
                    </a:solidFill>
                  </a:tcPr>
                </a:tc>
                <a:tc>
                  <a:txBody>
                    <a:bodyPr/>
                    <a:lstStyle/>
                    <a:p>
                      <a:pPr algn="ctr"/>
                      <a:r>
                        <a:rPr kumimoji="1" lang="en-US" altLang="ja-JP" sz="24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Main raw materials</a:t>
                      </a:r>
                      <a:endParaRPr kumimoji="1" lang="ja-JP" altLang="en-US" sz="24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7E0E3"/>
                    </a:solidFill>
                  </a:tcPr>
                </a:tc>
                <a:tc>
                  <a:txBody>
                    <a:bodyPr/>
                    <a:lstStyle/>
                    <a:p>
                      <a:pPr algn="ctr"/>
                      <a:r>
                        <a:rPr kumimoji="1" lang="en-US" altLang="ja-JP" sz="24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Typical applications</a:t>
                      </a:r>
                      <a:endParaRPr kumimoji="1" lang="ja-JP" altLang="en-US" sz="24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7E0E3"/>
                    </a:solidFill>
                  </a:tcPr>
                </a:tc>
                <a:extLst>
                  <a:ext uri="{0D108BD9-81ED-4DB2-BD59-A6C34878D82A}">
                    <a16:rowId xmlns:a16="http://schemas.microsoft.com/office/drawing/2014/main" val="3569561880"/>
                  </a:ext>
                </a:extLst>
              </a:tr>
              <a:tr h="370840">
                <a:tc>
                  <a:txBody>
                    <a:bodyPr/>
                    <a:lstStyle/>
                    <a:p>
                      <a:pPr algn="ctr"/>
                      <a:r>
                        <a:rPr kumimoji="1" lang="en-US" altLang="ja-JP" sz="24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Blast furnace (BF)</a:t>
                      </a:r>
                      <a:endParaRPr kumimoji="1" lang="ja-JP" altLang="en-US" sz="24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E0E3"/>
                    </a:solidFill>
                  </a:tcPr>
                </a:tc>
                <a:tc>
                  <a:txBody>
                    <a:bodyPr/>
                    <a:lstStyle/>
                    <a:p>
                      <a:pPr algn="ctr"/>
                      <a:r>
                        <a:rPr kumimoji="1" lang="en-US" altLang="ja-JP" sz="24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Iron ore, coke</a:t>
                      </a:r>
                      <a:endParaRPr kumimoji="1" lang="ja-JP" altLang="en-US" sz="24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E0E3"/>
                    </a:solidFill>
                  </a:tcPr>
                </a:tc>
                <a:tc>
                  <a:txBody>
                    <a:bodyPr/>
                    <a:lstStyle/>
                    <a:p>
                      <a:pPr algn="ctr"/>
                      <a:r>
                        <a:rPr kumimoji="1" lang="en-US" altLang="ja-JP" sz="24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Vehicle body</a:t>
                      </a:r>
                      <a:endParaRPr kumimoji="1" lang="ja-JP" altLang="en-US" sz="24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E0E3"/>
                    </a:solidFill>
                  </a:tcPr>
                </a:tc>
                <a:extLst>
                  <a:ext uri="{0D108BD9-81ED-4DB2-BD59-A6C34878D82A}">
                    <a16:rowId xmlns:a16="http://schemas.microsoft.com/office/drawing/2014/main" val="1294965960"/>
                  </a:ext>
                </a:extLst>
              </a:tr>
              <a:tr h="370840">
                <a:tc>
                  <a:txBody>
                    <a:bodyPr/>
                    <a:lstStyle/>
                    <a:p>
                      <a:pPr algn="ctr"/>
                      <a:r>
                        <a:rPr kumimoji="1" lang="en-US" altLang="ja-JP" sz="24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Electric arc furnace (EAF)</a:t>
                      </a:r>
                      <a:endParaRPr kumimoji="1" lang="ja-JP" altLang="en-US" sz="24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E0E3"/>
                    </a:solidFill>
                  </a:tcPr>
                </a:tc>
                <a:tc>
                  <a:txBody>
                    <a:bodyPr/>
                    <a:lstStyle/>
                    <a:p>
                      <a:pPr algn="ctr"/>
                      <a:r>
                        <a:rPr kumimoji="1" lang="en-US" altLang="ja-JP" sz="24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Steel scrap</a:t>
                      </a:r>
                      <a:r>
                        <a:rPr kumimoji="1" lang="ja-JP" altLang="en-US" sz="24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24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Electricity</a:t>
                      </a:r>
                      <a:endParaRPr kumimoji="1" lang="ja-JP" altLang="en-US" sz="24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E0E3"/>
                    </a:solidFill>
                  </a:tcPr>
                </a:tc>
                <a:tc>
                  <a:txBody>
                    <a:bodyPr/>
                    <a:lstStyle/>
                    <a:p>
                      <a:pPr algn="ctr"/>
                      <a:r>
                        <a:rPr kumimoji="1" lang="en-US" altLang="ja-JP" sz="24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Construction materials</a:t>
                      </a:r>
                      <a:endParaRPr kumimoji="1" lang="ja-JP" altLang="en-US" sz="24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E0E3"/>
                    </a:solidFill>
                  </a:tcPr>
                </a:tc>
                <a:extLst>
                  <a:ext uri="{0D108BD9-81ED-4DB2-BD59-A6C34878D82A}">
                    <a16:rowId xmlns:a16="http://schemas.microsoft.com/office/drawing/2014/main" val="2378098677"/>
                  </a:ext>
                </a:extLst>
              </a:tr>
            </a:tbl>
          </a:graphicData>
        </a:graphic>
      </p:graphicFrame>
      <p:pic>
        <p:nvPicPr>
          <p:cNvPr id="7" name="図 6" descr="白いバックグラウンドの前にある交通標識&#10;&#10;低い精度で自動的に生成された説明">
            <a:extLst>
              <a:ext uri="{FF2B5EF4-FFF2-40B4-BE49-F238E27FC236}">
                <a16:creationId xmlns:a16="http://schemas.microsoft.com/office/drawing/2014/main" id="{82C2690C-5B09-5567-EF5B-2DBF452036FC}"/>
              </a:ext>
            </a:extLst>
          </p:cNvPr>
          <p:cNvPicPr>
            <a:picLocks noChangeAspect="1"/>
          </p:cNvPicPr>
          <p:nvPr/>
        </p:nvPicPr>
        <p:blipFill>
          <a:blip r:embed="rId3">
            <a:biLevel thresh="75000"/>
            <a:extLst>
              <a:ext uri="{28A0092B-C50C-407E-A947-70E740481C1C}">
                <a14:useLocalDpi xmlns:a14="http://schemas.microsoft.com/office/drawing/2010/main" val="0"/>
              </a:ext>
            </a:extLst>
          </a:blip>
          <a:stretch>
            <a:fillRect/>
          </a:stretch>
        </p:blipFill>
        <p:spPr>
          <a:xfrm rot="5400000">
            <a:off x="5917571" y="4571379"/>
            <a:ext cx="356858" cy="423404"/>
          </a:xfrm>
          <a:prstGeom prst="rect">
            <a:avLst/>
          </a:prstGeom>
          <a:solidFill>
            <a:schemeClr val="bg1"/>
          </a:solidFill>
        </p:spPr>
      </p:pic>
      <p:sp>
        <p:nvSpPr>
          <p:cNvPr id="9" name="テキスト ボックス 8">
            <a:extLst>
              <a:ext uri="{FF2B5EF4-FFF2-40B4-BE49-F238E27FC236}">
                <a16:creationId xmlns:a16="http://schemas.microsoft.com/office/drawing/2014/main" id="{9969EC21-5B02-62F4-57A9-3738634A3DF2}"/>
              </a:ext>
            </a:extLst>
          </p:cNvPr>
          <p:cNvSpPr txBox="1"/>
          <p:nvPr/>
        </p:nvSpPr>
        <p:spPr>
          <a:xfrm>
            <a:off x="235887" y="5135092"/>
            <a:ext cx="11720226" cy="1596014"/>
          </a:xfrm>
          <a:prstGeom prst="rect">
            <a:avLst/>
          </a:prstGeom>
          <a:noFill/>
        </p:spPr>
        <p:txBody>
          <a:bodyPr wrap="square" rtlCol="0">
            <a:spAutoFit/>
          </a:bodyPr>
          <a:lstStyle/>
          <a:p>
            <a:pPr algn="just">
              <a:lnSpc>
                <a:spcPct val="120000"/>
              </a:lnSpc>
            </a:pPr>
            <a:r>
              <a:rPr lang="en-US" altLang="ja-JP" sz="2800" dirty="0">
                <a:latin typeface="Arial" panose="020B0604020202020204" pitchFamily="34" charset="0"/>
                <a:ea typeface="ＭＳ Ｐゴシック" panose="020B0600070205080204" pitchFamily="50" charset="-128"/>
                <a:cs typeface="Arial" panose="020B0604020202020204" pitchFamily="34" charset="0"/>
              </a:rPr>
              <a:t>Many previous studies have identified CO₂ emission hotspots associated with the steel sector without considering differences in intermediate input structures and environmental burdens across steelmaking routes.</a:t>
            </a:r>
            <a:endParaRPr lang="ja-JP" altLang="en-US" sz="2800" dirty="0">
              <a:latin typeface="Arial" panose="020B0604020202020204" pitchFamily="34" charset="0"/>
              <a:ea typeface="ＭＳ Ｐゴシック" panose="020B0600070205080204" pitchFamily="50" charset="-128"/>
              <a:cs typeface="Arial" panose="020B0604020202020204" pitchFamily="34" charset="0"/>
            </a:endParaRPr>
          </a:p>
        </p:txBody>
      </p:sp>
      <p:pic>
        <p:nvPicPr>
          <p:cNvPr id="5" name="図 4">
            <a:extLst>
              <a:ext uri="{FF2B5EF4-FFF2-40B4-BE49-F238E27FC236}">
                <a16:creationId xmlns:a16="http://schemas.microsoft.com/office/drawing/2014/main" id="{547C7255-7FD9-F687-C72B-E95078800DAD}"/>
              </a:ext>
            </a:extLst>
          </p:cNvPr>
          <p:cNvPicPr>
            <a:picLocks noChangeAspect="1"/>
          </p:cNvPicPr>
          <p:nvPr/>
        </p:nvPicPr>
        <p:blipFill>
          <a:blip r:embed="rId4">
            <a:alphaModFix amt="85000"/>
          </a:blip>
          <a:stretch>
            <a:fillRect/>
          </a:stretch>
        </p:blipFill>
        <p:spPr>
          <a:xfrm>
            <a:off x="-1" y="761422"/>
            <a:ext cx="12192000" cy="6002821"/>
          </a:xfrm>
          <a:prstGeom prst="rect">
            <a:avLst/>
          </a:prstGeom>
        </p:spPr>
      </p:pic>
      <p:sp>
        <p:nvSpPr>
          <p:cNvPr id="6" name="正方形/長方形 5">
            <a:extLst>
              <a:ext uri="{FF2B5EF4-FFF2-40B4-BE49-F238E27FC236}">
                <a16:creationId xmlns:a16="http://schemas.microsoft.com/office/drawing/2014/main" id="{32B57FB1-75E9-A988-28A6-06C985974FE2}"/>
              </a:ext>
            </a:extLst>
          </p:cNvPr>
          <p:cNvSpPr/>
          <p:nvPr/>
        </p:nvSpPr>
        <p:spPr>
          <a:xfrm>
            <a:off x="250295" y="1271767"/>
            <a:ext cx="11761075" cy="4316233"/>
          </a:xfrm>
          <a:prstGeom prst="rect">
            <a:avLst/>
          </a:prstGeom>
          <a:solidFill>
            <a:schemeClr val="bg1"/>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477B53"/>
              </a:solidFill>
            </a:endParaRPr>
          </a:p>
        </p:txBody>
      </p:sp>
      <p:sp>
        <p:nvSpPr>
          <p:cNvPr id="10" name="テキスト ボックス 9">
            <a:extLst>
              <a:ext uri="{FF2B5EF4-FFF2-40B4-BE49-F238E27FC236}">
                <a16:creationId xmlns:a16="http://schemas.microsoft.com/office/drawing/2014/main" id="{B9D3240C-A15B-F33F-3109-05B9E2B00C52}"/>
              </a:ext>
            </a:extLst>
          </p:cNvPr>
          <p:cNvSpPr txBox="1"/>
          <p:nvPr/>
        </p:nvSpPr>
        <p:spPr>
          <a:xfrm>
            <a:off x="180626" y="1015913"/>
            <a:ext cx="5013673" cy="523220"/>
          </a:xfrm>
          <a:prstGeom prst="rect">
            <a:avLst/>
          </a:prstGeom>
          <a:solidFill>
            <a:schemeClr val="bg1"/>
          </a:solidFill>
        </p:spPr>
        <p:txBody>
          <a:bodyPr wrap="square">
            <a:spAutoFit/>
          </a:bodyPr>
          <a:lstStyle/>
          <a:p>
            <a:pPr algn="just">
              <a:spcAft>
                <a:spcPts val="600"/>
              </a:spcAft>
            </a:pPr>
            <a:r>
              <a:rPr lang="en-US" altLang="ja-JP" sz="2800" dirty="0">
                <a:latin typeface="Arial" panose="020B0604020202020204" pitchFamily="34" charset="0"/>
                <a:ea typeface="ＭＳ ゴシック" panose="020B0609070205080204" pitchFamily="49" charset="-128"/>
                <a:cs typeface="Arial" panose="020B0604020202020204" pitchFamily="34" charset="0"/>
              </a:rPr>
              <a:t>The contributions of this study</a:t>
            </a:r>
          </a:p>
        </p:txBody>
      </p:sp>
      <p:sp>
        <p:nvSpPr>
          <p:cNvPr id="11" name="テキスト ボックス 10">
            <a:extLst>
              <a:ext uri="{FF2B5EF4-FFF2-40B4-BE49-F238E27FC236}">
                <a16:creationId xmlns:a16="http://schemas.microsoft.com/office/drawing/2014/main" id="{A20B64B5-B46F-2678-5815-2563EA4CCBB0}"/>
              </a:ext>
            </a:extLst>
          </p:cNvPr>
          <p:cNvSpPr txBox="1"/>
          <p:nvPr/>
        </p:nvSpPr>
        <p:spPr>
          <a:xfrm>
            <a:off x="416436" y="1620812"/>
            <a:ext cx="11428792" cy="3770263"/>
          </a:xfrm>
          <a:prstGeom prst="rect">
            <a:avLst/>
          </a:prstGeom>
          <a:solidFill>
            <a:schemeClr val="bg1"/>
          </a:solidFill>
        </p:spPr>
        <p:txBody>
          <a:bodyPr wrap="square">
            <a:spAutoFit/>
          </a:bodyPr>
          <a:lstStyle/>
          <a:p>
            <a:pPr marL="514350" indent="-514350" algn="just">
              <a:spcAft>
                <a:spcPts val="1800"/>
              </a:spcAft>
              <a:buAutoNum type="arabicPeriod"/>
            </a:pPr>
            <a:r>
              <a:rPr lang="en-US" altLang="ja-JP" sz="2800" dirty="0">
                <a:latin typeface="Arial" panose="020B0604020202020204" pitchFamily="34" charset="0"/>
                <a:ea typeface="ＭＳ ゴシック" panose="020B0609070205080204" pitchFamily="49" charset="-128"/>
                <a:cs typeface="Arial" panose="020B0604020202020204" pitchFamily="34" charset="0"/>
              </a:rPr>
              <a:t>This study disaggregates the “basic iron” sector in the GLORIA MRIO database, which covers 164 countries and 120 sectors, into four subsectors—pig iron, converter, EAF, and steel products—for six countries: China, India, Japan, South Korea, Russia, and the United States.</a:t>
            </a:r>
          </a:p>
          <a:p>
            <a:pPr marL="514350" indent="-514350" algn="just">
              <a:spcAft>
                <a:spcPts val="1800"/>
              </a:spcAft>
              <a:buAutoNum type="arabicPeriod"/>
            </a:pPr>
            <a:r>
              <a:rPr lang="en-US" altLang="ja-JP" sz="2800" dirty="0">
                <a:latin typeface="Arial" panose="020B0604020202020204" pitchFamily="34" charset="0"/>
                <a:ea typeface="ＭＳ ゴシック" panose="020B0609070205080204" pitchFamily="49" charset="-128"/>
                <a:cs typeface="Arial" panose="020B0604020202020204" pitchFamily="34" charset="0"/>
              </a:rPr>
              <a:t>This study estimates steel-sector supply chains by steelmaking route and identifies CO</a:t>
            </a:r>
            <a:r>
              <a:rPr lang="en-US" altLang="ja-JP" sz="2800" baseline="-25000" dirty="0">
                <a:latin typeface="Arial" panose="020B0604020202020204" pitchFamily="34" charset="0"/>
                <a:ea typeface="ＭＳ ゴシック" panose="020B0609070205080204" pitchFamily="49" charset="-128"/>
                <a:cs typeface="Arial" panose="020B0604020202020204" pitchFamily="34" charset="0"/>
              </a:rPr>
              <a:t>2</a:t>
            </a:r>
            <a:r>
              <a:rPr lang="en-US" altLang="ja-JP" sz="2800" dirty="0">
                <a:latin typeface="Arial" panose="020B0604020202020204" pitchFamily="34" charset="0"/>
                <a:ea typeface="ＭＳ ゴシック" panose="020B0609070205080204" pitchFamily="49" charset="-128"/>
                <a:cs typeface="Arial" panose="020B0604020202020204" pitchFamily="34" charset="0"/>
              </a:rPr>
              <a:t> emission hotspots in the steel supply chains of the target countries in greater detail.</a:t>
            </a:r>
          </a:p>
        </p:txBody>
      </p:sp>
    </p:spTree>
    <p:extLst>
      <p:ext uri="{BB962C8B-B14F-4D97-AF65-F5344CB8AC3E}">
        <p14:creationId xmlns:p14="http://schemas.microsoft.com/office/powerpoint/2010/main" val="1545181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A38400B-A1A0-7314-E58C-8E4A3F0A10B0}"/>
              </a:ext>
            </a:extLst>
          </p:cNvPr>
          <p:cNvSpPr txBox="1"/>
          <p:nvPr/>
        </p:nvSpPr>
        <p:spPr>
          <a:xfrm>
            <a:off x="11715403" y="48983"/>
            <a:ext cx="385042" cy="523220"/>
          </a:xfrm>
          <a:prstGeom prst="rect">
            <a:avLst/>
          </a:prstGeom>
          <a:noFill/>
        </p:spPr>
        <p:txBody>
          <a:bodyPr wrap="none" rtlCol="0">
            <a:spAutoFit/>
          </a:bodyPr>
          <a:lstStyle/>
          <a:p>
            <a:r>
              <a:rPr kumimoji="1" lang="en-US" altLang="ja-JP" sz="2800" dirty="0">
                <a:solidFill>
                  <a:schemeClr val="bg1"/>
                </a:solidFill>
                <a:latin typeface="Arial" panose="020B0604020202020204" pitchFamily="34" charset="0"/>
                <a:cs typeface="Arial" panose="020B0604020202020204" pitchFamily="34" charset="0"/>
              </a:rPr>
              <a:t>7</a:t>
            </a:r>
            <a:endParaRPr kumimoji="1" lang="ja-JP" altLang="en-US" sz="2800" dirty="0">
              <a:solidFill>
                <a:schemeClr val="bg1"/>
              </a:solidFill>
              <a:latin typeface="Arial" panose="020B0604020202020204" pitchFamily="34" charset="0"/>
              <a:cs typeface="Arial" panose="020B0604020202020204" pitchFamily="34" charset="0"/>
            </a:endParaRPr>
          </a:p>
        </p:txBody>
      </p:sp>
      <p:sp>
        <p:nvSpPr>
          <p:cNvPr id="3" name="テキスト ボックス 2">
            <a:extLst>
              <a:ext uri="{FF2B5EF4-FFF2-40B4-BE49-F238E27FC236}">
                <a16:creationId xmlns:a16="http://schemas.microsoft.com/office/drawing/2014/main" id="{761883E9-378B-165F-9B6E-EE2BFF73E2FA}"/>
              </a:ext>
            </a:extLst>
          </p:cNvPr>
          <p:cNvSpPr txBox="1"/>
          <p:nvPr/>
        </p:nvSpPr>
        <p:spPr>
          <a:xfrm>
            <a:off x="-1" y="-13717"/>
            <a:ext cx="9801510" cy="584775"/>
          </a:xfrm>
          <a:prstGeom prst="rect">
            <a:avLst/>
          </a:prstGeom>
          <a:noFill/>
        </p:spPr>
        <p:txBody>
          <a:bodyPr wrap="square" rtlCol="0">
            <a:spAutoFit/>
          </a:bodyPr>
          <a:lstStyle/>
          <a:p>
            <a:pPr algn="just"/>
            <a:r>
              <a:rPr lang="en-US" altLang="ja-JP" sz="3200" dirty="0">
                <a:solidFill>
                  <a:schemeClr val="bg1"/>
                </a:solidFill>
                <a:latin typeface="Arial" panose="020B0604020202020204" pitchFamily="34" charset="0"/>
                <a:ea typeface="ＭＳ ゴシック" panose="020B0609070205080204" pitchFamily="49" charset="-128"/>
                <a:cs typeface="Arial" panose="020B0604020202020204" pitchFamily="34" charset="0"/>
              </a:rPr>
              <a:t>2. Methodology</a:t>
            </a:r>
            <a:endParaRPr kumimoji="1" lang="ja-JP" altLang="en-US" sz="3200" dirty="0">
              <a:solidFill>
                <a:schemeClr val="bg1"/>
              </a:solidFill>
              <a:latin typeface="Arial" panose="020B0604020202020204" pitchFamily="34" charset="0"/>
              <a:ea typeface="ＭＳ ゴシック" panose="020B0609070205080204" pitchFamily="49" charset="-128"/>
              <a:cs typeface="Arial" panose="020B0604020202020204" pitchFamily="34" charset="0"/>
            </a:endParaRPr>
          </a:p>
        </p:txBody>
      </p:sp>
      <p:sp>
        <p:nvSpPr>
          <p:cNvPr id="26" name="四角形: 角を丸くする 25">
            <a:extLst>
              <a:ext uri="{FF2B5EF4-FFF2-40B4-BE49-F238E27FC236}">
                <a16:creationId xmlns:a16="http://schemas.microsoft.com/office/drawing/2014/main" id="{DDA6DB69-1CC4-7F00-1D4B-956DACF24D87}"/>
              </a:ext>
            </a:extLst>
          </p:cNvPr>
          <p:cNvSpPr/>
          <p:nvPr/>
        </p:nvSpPr>
        <p:spPr>
          <a:xfrm>
            <a:off x="214457" y="742720"/>
            <a:ext cx="11693467" cy="4165807"/>
          </a:xfrm>
          <a:prstGeom prst="roundRect">
            <a:avLst>
              <a:gd name="adj" fmla="val 0"/>
            </a:avLst>
          </a:prstGeom>
          <a:solidFill>
            <a:schemeClr val="bg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610E8CA9-BBE4-3CF0-5DA4-7DEF9A222DE7}"/>
              </a:ext>
            </a:extLst>
          </p:cNvPr>
          <p:cNvSpPr txBox="1"/>
          <p:nvPr/>
        </p:nvSpPr>
        <p:spPr>
          <a:xfrm>
            <a:off x="284076" y="762409"/>
            <a:ext cx="1537600" cy="461665"/>
          </a:xfrm>
          <a:prstGeom prst="rect">
            <a:avLst/>
          </a:prstGeom>
          <a:noFill/>
        </p:spPr>
        <p:txBody>
          <a:bodyPr wrap="none" rtlCol="0">
            <a:spAutoFit/>
          </a:bodyPr>
          <a:lstStyle/>
          <a:p>
            <a:r>
              <a:rPr kumimoji="1" lang="en-US" altLang="ja-JP" sz="2400" dirty="0">
                <a:latin typeface="Arial" panose="020B0604020202020204" pitchFamily="34" charset="0"/>
                <a:cs typeface="Arial" panose="020B0604020202020204" pitchFamily="34" charset="0"/>
              </a:rPr>
              <a:t>Basic iron</a:t>
            </a:r>
            <a:endParaRPr kumimoji="1" lang="ja-JP" altLang="en-US" sz="2400" dirty="0">
              <a:latin typeface="Arial" panose="020B0604020202020204" pitchFamily="34" charset="0"/>
              <a:cs typeface="Arial" panose="020B0604020202020204" pitchFamily="34" charset="0"/>
            </a:endParaRPr>
          </a:p>
        </p:txBody>
      </p:sp>
      <p:sp>
        <p:nvSpPr>
          <p:cNvPr id="108" name="四角形: 角を丸くする 107">
            <a:extLst>
              <a:ext uri="{FF2B5EF4-FFF2-40B4-BE49-F238E27FC236}">
                <a16:creationId xmlns:a16="http://schemas.microsoft.com/office/drawing/2014/main" id="{294EFD1A-1574-CE27-C0D2-11518673AB20}"/>
              </a:ext>
            </a:extLst>
          </p:cNvPr>
          <p:cNvSpPr/>
          <p:nvPr/>
        </p:nvSpPr>
        <p:spPr>
          <a:xfrm>
            <a:off x="511638" y="1304908"/>
            <a:ext cx="7042069" cy="3415076"/>
          </a:xfrm>
          <a:prstGeom prst="roundRect">
            <a:avLst>
              <a:gd name="adj" fmla="val 0"/>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9" name="テキスト ボックス 108">
            <a:extLst>
              <a:ext uri="{FF2B5EF4-FFF2-40B4-BE49-F238E27FC236}">
                <a16:creationId xmlns:a16="http://schemas.microsoft.com/office/drawing/2014/main" id="{756ADC2F-6D35-D8EF-AF6C-210FD09DABAC}"/>
              </a:ext>
            </a:extLst>
          </p:cNvPr>
          <p:cNvSpPr txBox="1"/>
          <p:nvPr/>
        </p:nvSpPr>
        <p:spPr>
          <a:xfrm>
            <a:off x="511638" y="1353921"/>
            <a:ext cx="1811714" cy="461665"/>
          </a:xfrm>
          <a:prstGeom prst="rect">
            <a:avLst/>
          </a:prstGeom>
          <a:noFill/>
        </p:spPr>
        <p:txBody>
          <a:bodyPr wrap="none" rtlCol="0">
            <a:spAutoFit/>
          </a:bodyPr>
          <a:lstStyle/>
          <a:p>
            <a:r>
              <a:rPr kumimoji="1" lang="en-US" altLang="ja-JP" sz="2400" dirty="0">
                <a:latin typeface="Arial" panose="020B0604020202020204" pitchFamily="34" charset="0"/>
                <a:cs typeface="Arial" panose="020B0604020202020204" pitchFamily="34" charset="0"/>
              </a:rPr>
              <a:t>Crude steel</a:t>
            </a:r>
            <a:endParaRPr kumimoji="1" lang="ja-JP" altLang="en-US" sz="2400" dirty="0">
              <a:latin typeface="Arial" panose="020B0604020202020204" pitchFamily="34" charset="0"/>
              <a:cs typeface="Arial" panose="020B0604020202020204" pitchFamily="34" charset="0"/>
            </a:endParaRPr>
          </a:p>
        </p:txBody>
      </p:sp>
      <p:sp>
        <p:nvSpPr>
          <p:cNvPr id="67" name="四角形: 角を丸くする 66">
            <a:extLst>
              <a:ext uri="{FF2B5EF4-FFF2-40B4-BE49-F238E27FC236}">
                <a16:creationId xmlns:a16="http://schemas.microsoft.com/office/drawing/2014/main" id="{A3024898-812A-2A7E-CA04-16BF254DFDF2}"/>
              </a:ext>
            </a:extLst>
          </p:cNvPr>
          <p:cNvSpPr/>
          <p:nvPr/>
        </p:nvSpPr>
        <p:spPr>
          <a:xfrm>
            <a:off x="770447" y="1967169"/>
            <a:ext cx="6419850" cy="1535088"/>
          </a:xfrm>
          <a:prstGeom prst="roundRect">
            <a:avLst>
              <a:gd name="adj" fmla="val 0"/>
            </a:avLst>
          </a:prstGeom>
          <a:solidFill>
            <a:schemeClr val="accent2">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5" name="四角形: 角を丸くする 84">
            <a:extLst>
              <a:ext uri="{FF2B5EF4-FFF2-40B4-BE49-F238E27FC236}">
                <a16:creationId xmlns:a16="http://schemas.microsoft.com/office/drawing/2014/main" id="{0489D683-8461-D8AE-EB17-BA290C2FCD51}"/>
              </a:ext>
            </a:extLst>
          </p:cNvPr>
          <p:cNvSpPr/>
          <p:nvPr/>
        </p:nvSpPr>
        <p:spPr>
          <a:xfrm>
            <a:off x="8764839" y="2472118"/>
            <a:ext cx="2845903" cy="637954"/>
          </a:xfrm>
          <a:prstGeom prst="roundRect">
            <a:avLst>
              <a:gd name="adj" fmla="val 6141"/>
            </a:avLst>
          </a:prstGeom>
          <a:solidFill>
            <a:srgbClr val="9F9FFF"/>
          </a:solidFill>
          <a:ln w="38100">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テキスト ボックス 85">
            <a:extLst>
              <a:ext uri="{FF2B5EF4-FFF2-40B4-BE49-F238E27FC236}">
                <a16:creationId xmlns:a16="http://schemas.microsoft.com/office/drawing/2014/main" id="{C0BA3EE5-32E0-C83E-EA23-CF9ED58802DB}"/>
              </a:ext>
            </a:extLst>
          </p:cNvPr>
          <p:cNvSpPr txBox="1"/>
          <p:nvPr/>
        </p:nvSpPr>
        <p:spPr>
          <a:xfrm>
            <a:off x="9111213" y="2568338"/>
            <a:ext cx="2153154" cy="461665"/>
          </a:xfrm>
          <a:prstGeom prst="rect">
            <a:avLst/>
          </a:prstGeom>
          <a:noFill/>
        </p:spPr>
        <p:txBody>
          <a:bodyPr wrap="none" rtlCol="0">
            <a:spAutoFit/>
          </a:bodyPr>
          <a:lstStyle/>
          <a:p>
            <a:pPr algn="just"/>
            <a:r>
              <a:rPr kumimoji="1" lang="en-US" altLang="ja-JP" sz="2400" dirty="0">
                <a:latin typeface="Arial" panose="020B0604020202020204" pitchFamily="34" charset="0"/>
                <a:cs typeface="Arial" panose="020B0604020202020204" pitchFamily="34" charset="0"/>
              </a:rPr>
              <a:t>Steel products</a:t>
            </a:r>
            <a:endParaRPr kumimoji="1" lang="ja-JP" altLang="en-US" sz="2400" dirty="0">
              <a:latin typeface="Arial" panose="020B0604020202020204" pitchFamily="34" charset="0"/>
              <a:cs typeface="Arial" panose="020B0604020202020204" pitchFamily="34" charset="0"/>
            </a:endParaRPr>
          </a:p>
        </p:txBody>
      </p:sp>
      <p:cxnSp>
        <p:nvCxnSpPr>
          <p:cNvPr id="96" name="コネクタ: カギ線 95">
            <a:extLst>
              <a:ext uri="{FF2B5EF4-FFF2-40B4-BE49-F238E27FC236}">
                <a16:creationId xmlns:a16="http://schemas.microsoft.com/office/drawing/2014/main" id="{D3535633-8487-74EB-5DDB-7B4B467E4945}"/>
              </a:ext>
            </a:extLst>
          </p:cNvPr>
          <p:cNvCxnSpPr>
            <a:cxnSpLocks/>
            <a:stCxn id="68" idx="3"/>
            <a:endCxn id="85" idx="2"/>
          </p:cNvCxnSpPr>
          <p:nvPr/>
        </p:nvCxnSpPr>
        <p:spPr>
          <a:xfrm flipV="1">
            <a:off x="6899740" y="3110072"/>
            <a:ext cx="3288051" cy="957886"/>
          </a:xfrm>
          <a:prstGeom prst="bentConnector2">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56" name="テキスト ボックス 55">
            <a:extLst>
              <a:ext uri="{FF2B5EF4-FFF2-40B4-BE49-F238E27FC236}">
                <a16:creationId xmlns:a16="http://schemas.microsoft.com/office/drawing/2014/main" id="{2BFF0DB0-9B54-047B-1A2A-AB0F50B3C0D8}"/>
              </a:ext>
            </a:extLst>
          </p:cNvPr>
          <p:cNvSpPr txBox="1"/>
          <p:nvPr/>
        </p:nvSpPr>
        <p:spPr>
          <a:xfrm>
            <a:off x="767740" y="1991080"/>
            <a:ext cx="1311578" cy="461665"/>
          </a:xfrm>
          <a:prstGeom prst="rect">
            <a:avLst/>
          </a:prstGeom>
          <a:noFill/>
        </p:spPr>
        <p:txBody>
          <a:bodyPr wrap="none" rtlCol="0">
            <a:spAutoFit/>
          </a:bodyPr>
          <a:lstStyle/>
          <a:p>
            <a:r>
              <a:rPr kumimoji="1" lang="en-US" altLang="ja-JP" sz="2400" dirty="0">
                <a:latin typeface="Arial" panose="020B0604020202020204" pitchFamily="34" charset="0"/>
                <a:cs typeface="Arial" panose="020B0604020202020204" pitchFamily="34" charset="0"/>
              </a:rPr>
              <a:t>BF-BOF</a:t>
            </a:r>
            <a:endParaRPr kumimoji="1" lang="ja-JP" altLang="en-US" sz="2400" dirty="0">
              <a:latin typeface="Arial" panose="020B0604020202020204" pitchFamily="34" charset="0"/>
              <a:cs typeface="Arial" panose="020B0604020202020204" pitchFamily="34" charset="0"/>
            </a:endParaRPr>
          </a:p>
        </p:txBody>
      </p:sp>
      <p:sp>
        <p:nvSpPr>
          <p:cNvPr id="52" name="四角形: 角を丸くする 51">
            <a:extLst>
              <a:ext uri="{FF2B5EF4-FFF2-40B4-BE49-F238E27FC236}">
                <a16:creationId xmlns:a16="http://schemas.microsoft.com/office/drawing/2014/main" id="{6A99C359-A7D1-7AC9-781D-E918EDF16F97}"/>
              </a:ext>
            </a:extLst>
          </p:cNvPr>
          <p:cNvSpPr/>
          <p:nvPr/>
        </p:nvSpPr>
        <p:spPr>
          <a:xfrm>
            <a:off x="963821" y="2472118"/>
            <a:ext cx="2200041" cy="637954"/>
          </a:xfrm>
          <a:prstGeom prst="roundRect">
            <a:avLst>
              <a:gd name="adj" fmla="val 6141"/>
            </a:avLst>
          </a:prstGeom>
          <a:solidFill>
            <a:srgbClr val="B4E6FA"/>
          </a:solidFill>
          <a:ln w="38100">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四角形: 角を丸くする 52">
            <a:extLst>
              <a:ext uri="{FF2B5EF4-FFF2-40B4-BE49-F238E27FC236}">
                <a16:creationId xmlns:a16="http://schemas.microsoft.com/office/drawing/2014/main" id="{30E37A18-9719-725E-2AFE-B18258E4BF5C}"/>
              </a:ext>
            </a:extLst>
          </p:cNvPr>
          <p:cNvSpPr/>
          <p:nvPr/>
        </p:nvSpPr>
        <p:spPr>
          <a:xfrm>
            <a:off x="4665967" y="2472118"/>
            <a:ext cx="2200041" cy="637954"/>
          </a:xfrm>
          <a:prstGeom prst="roundRect">
            <a:avLst>
              <a:gd name="adj" fmla="val 6141"/>
            </a:avLst>
          </a:prstGeom>
          <a:solidFill>
            <a:srgbClr val="E4A6A6"/>
          </a:solidFill>
          <a:ln w="38100">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2" name="直線矢印コネクタ 81">
            <a:extLst>
              <a:ext uri="{FF2B5EF4-FFF2-40B4-BE49-F238E27FC236}">
                <a16:creationId xmlns:a16="http://schemas.microsoft.com/office/drawing/2014/main" id="{6720BBC0-4099-6B8C-2707-381D1CE2EEAE}"/>
              </a:ext>
            </a:extLst>
          </p:cNvPr>
          <p:cNvCxnSpPr>
            <a:cxnSpLocks/>
            <a:stCxn id="53" idx="3"/>
            <a:endCxn id="85" idx="1"/>
          </p:cNvCxnSpPr>
          <p:nvPr/>
        </p:nvCxnSpPr>
        <p:spPr>
          <a:xfrm>
            <a:off x="6866008" y="2791095"/>
            <a:ext cx="1898831" cy="0"/>
          </a:xfrm>
          <a:prstGeom prst="straightConnector1">
            <a:avLst/>
          </a:prstGeom>
          <a:ln w="57150">
            <a:tailEnd type="triangle"/>
          </a:ln>
        </p:spPr>
        <p:style>
          <a:lnRef idx="2">
            <a:schemeClr val="dk1"/>
          </a:lnRef>
          <a:fillRef idx="0">
            <a:schemeClr val="dk1"/>
          </a:fillRef>
          <a:effectRef idx="1">
            <a:schemeClr val="dk1"/>
          </a:effectRef>
          <a:fontRef idx="minor">
            <a:schemeClr val="tx1"/>
          </a:fontRef>
        </p:style>
      </p:cxnSp>
      <p:sp>
        <p:nvSpPr>
          <p:cNvPr id="68" name="四角形: 角を丸くする 67">
            <a:extLst>
              <a:ext uri="{FF2B5EF4-FFF2-40B4-BE49-F238E27FC236}">
                <a16:creationId xmlns:a16="http://schemas.microsoft.com/office/drawing/2014/main" id="{C88F7AB0-DDE1-CD7D-C6C4-D68CA92C7E5B}"/>
              </a:ext>
            </a:extLst>
          </p:cNvPr>
          <p:cNvSpPr/>
          <p:nvPr/>
        </p:nvSpPr>
        <p:spPr>
          <a:xfrm>
            <a:off x="4699699" y="3748981"/>
            <a:ext cx="2200041" cy="637954"/>
          </a:xfrm>
          <a:prstGeom prst="roundRect">
            <a:avLst>
              <a:gd name="adj" fmla="val 6141"/>
            </a:avLst>
          </a:prstGeom>
          <a:solidFill>
            <a:srgbClr val="FFE07D"/>
          </a:solidFill>
          <a:ln w="38100">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テキスト ボックス 56">
            <a:extLst>
              <a:ext uri="{FF2B5EF4-FFF2-40B4-BE49-F238E27FC236}">
                <a16:creationId xmlns:a16="http://schemas.microsoft.com/office/drawing/2014/main" id="{53D1BBF5-2A9E-6B10-C529-009DCD6232F5}"/>
              </a:ext>
            </a:extLst>
          </p:cNvPr>
          <p:cNvSpPr txBox="1"/>
          <p:nvPr/>
        </p:nvSpPr>
        <p:spPr>
          <a:xfrm>
            <a:off x="5408426" y="3850643"/>
            <a:ext cx="782587" cy="461665"/>
          </a:xfrm>
          <a:prstGeom prst="rect">
            <a:avLst/>
          </a:prstGeom>
          <a:noFill/>
        </p:spPr>
        <p:txBody>
          <a:bodyPr wrap="none" rtlCol="0">
            <a:spAutoFit/>
          </a:bodyPr>
          <a:lstStyle/>
          <a:p>
            <a:r>
              <a:rPr kumimoji="1" lang="en-US" altLang="ja-JP" sz="2400" dirty="0">
                <a:latin typeface="Arial" panose="020B0604020202020204" pitchFamily="34" charset="0"/>
                <a:cs typeface="Arial" panose="020B0604020202020204" pitchFamily="34" charset="0"/>
              </a:rPr>
              <a:t>EAF</a:t>
            </a:r>
            <a:endParaRPr kumimoji="1" lang="ja-JP" altLang="en-US" sz="2400" dirty="0">
              <a:latin typeface="Arial" panose="020B0604020202020204" pitchFamily="34" charset="0"/>
              <a:cs typeface="Arial" panose="020B0604020202020204" pitchFamily="34" charset="0"/>
            </a:endParaRPr>
          </a:p>
        </p:txBody>
      </p:sp>
      <p:sp>
        <p:nvSpPr>
          <p:cNvPr id="131" name="テキスト ボックス 130">
            <a:extLst>
              <a:ext uri="{FF2B5EF4-FFF2-40B4-BE49-F238E27FC236}">
                <a16:creationId xmlns:a16="http://schemas.microsoft.com/office/drawing/2014/main" id="{ECB13258-041D-4A69-658E-5B07EDD21A9E}"/>
              </a:ext>
            </a:extLst>
          </p:cNvPr>
          <p:cNvSpPr txBox="1"/>
          <p:nvPr/>
        </p:nvSpPr>
        <p:spPr>
          <a:xfrm>
            <a:off x="142762" y="5660412"/>
            <a:ext cx="5349541" cy="461665"/>
          </a:xfrm>
          <a:prstGeom prst="rect">
            <a:avLst/>
          </a:prstGeom>
          <a:noFill/>
        </p:spPr>
        <p:txBody>
          <a:bodyPr wrap="none" rtlCol="0">
            <a:spAutoFit/>
          </a:bodyPr>
          <a:lstStyle/>
          <a:p>
            <a:r>
              <a:rPr kumimoji="1" lang="en-US" altLang="ja-JP" sz="2400" dirty="0">
                <a:latin typeface="Arial" panose="020B0604020202020204" pitchFamily="34" charset="0"/>
                <a:cs typeface="Arial" panose="020B0604020202020204" pitchFamily="34" charset="0"/>
              </a:rPr>
              <a:t>(ii) Crude steel into BF-BOF and EAF </a:t>
            </a:r>
            <a:endParaRPr kumimoji="1" lang="ja-JP" altLang="en-US" sz="2400" dirty="0">
              <a:latin typeface="Arial" panose="020B0604020202020204" pitchFamily="34" charset="0"/>
              <a:cs typeface="Arial" panose="020B0604020202020204" pitchFamily="34" charset="0"/>
            </a:endParaRPr>
          </a:p>
        </p:txBody>
      </p:sp>
      <p:sp>
        <p:nvSpPr>
          <p:cNvPr id="132" name="テキスト ボックス 131">
            <a:extLst>
              <a:ext uri="{FF2B5EF4-FFF2-40B4-BE49-F238E27FC236}">
                <a16:creationId xmlns:a16="http://schemas.microsoft.com/office/drawing/2014/main" id="{ED326BB9-A960-5BA4-5CF5-B2B89755F295}"/>
              </a:ext>
            </a:extLst>
          </p:cNvPr>
          <p:cNvSpPr txBox="1"/>
          <p:nvPr/>
        </p:nvSpPr>
        <p:spPr>
          <a:xfrm>
            <a:off x="142762" y="6217752"/>
            <a:ext cx="5455340" cy="461665"/>
          </a:xfrm>
          <a:prstGeom prst="rect">
            <a:avLst/>
          </a:prstGeom>
          <a:noFill/>
        </p:spPr>
        <p:txBody>
          <a:bodyPr wrap="none" rtlCol="0">
            <a:spAutoFit/>
          </a:bodyPr>
          <a:lstStyle/>
          <a:p>
            <a:r>
              <a:rPr kumimoji="1" lang="en-US" altLang="ja-JP" sz="2400" dirty="0">
                <a:latin typeface="Arial" panose="020B0604020202020204" pitchFamily="34" charset="0"/>
                <a:cs typeface="Arial" panose="020B0604020202020204" pitchFamily="34" charset="0"/>
              </a:rPr>
              <a:t>(iii) BF-BOF into pig iron and converter</a:t>
            </a:r>
            <a:endParaRPr kumimoji="1" lang="ja-JP" altLang="en-US" sz="2400" dirty="0">
              <a:latin typeface="Arial" panose="020B0604020202020204" pitchFamily="34" charset="0"/>
              <a:cs typeface="Arial" panose="020B0604020202020204" pitchFamily="34" charset="0"/>
            </a:endParaRPr>
          </a:p>
        </p:txBody>
      </p:sp>
      <p:sp>
        <p:nvSpPr>
          <p:cNvPr id="136" name="テキスト ボックス 135">
            <a:extLst>
              <a:ext uri="{FF2B5EF4-FFF2-40B4-BE49-F238E27FC236}">
                <a16:creationId xmlns:a16="http://schemas.microsoft.com/office/drawing/2014/main" id="{D9583AE8-79A4-1FB0-F0A7-6CC1B195851D}"/>
              </a:ext>
            </a:extLst>
          </p:cNvPr>
          <p:cNvSpPr txBox="1"/>
          <p:nvPr/>
        </p:nvSpPr>
        <p:spPr>
          <a:xfrm>
            <a:off x="142762" y="5103071"/>
            <a:ext cx="6756978" cy="461665"/>
          </a:xfrm>
          <a:prstGeom prst="rect">
            <a:avLst/>
          </a:prstGeom>
          <a:noFill/>
        </p:spPr>
        <p:txBody>
          <a:bodyPr wrap="none" rtlCol="0">
            <a:spAutoFit/>
          </a:bodyPr>
          <a:lstStyle/>
          <a:p>
            <a:r>
              <a:rPr kumimoji="1" lang="en-US" altLang="ja-JP" sz="2400" dirty="0">
                <a:latin typeface="Arial" panose="020B0604020202020204" pitchFamily="34" charset="0"/>
                <a:cs typeface="Arial" panose="020B0604020202020204" pitchFamily="34" charset="0"/>
              </a:rPr>
              <a:t>(</a:t>
            </a:r>
            <a:r>
              <a:rPr kumimoji="1" lang="en-US" altLang="ja-JP" sz="2400" dirty="0" err="1">
                <a:latin typeface="Arial" panose="020B0604020202020204" pitchFamily="34" charset="0"/>
                <a:cs typeface="Arial" panose="020B0604020202020204" pitchFamily="34" charset="0"/>
              </a:rPr>
              <a:t>i</a:t>
            </a:r>
            <a:r>
              <a:rPr kumimoji="1" lang="en-US" altLang="ja-JP" sz="2400" dirty="0">
                <a:latin typeface="Arial" panose="020B0604020202020204" pitchFamily="34" charset="0"/>
                <a:cs typeface="Arial" panose="020B0604020202020204" pitchFamily="34" charset="0"/>
              </a:rPr>
              <a:t>) Basic iron into crude steel and steel products </a:t>
            </a:r>
            <a:endParaRPr kumimoji="1" lang="ja-JP" altLang="en-US" sz="2400" dirty="0">
              <a:latin typeface="Arial" panose="020B0604020202020204" pitchFamily="34" charset="0"/>
              <a:cs typeface="Arial" panose="020B0604020202020204" pitchFamily="34" charset="0"/>
            </a:endParaRPr>
          </a:p>
        </p:txBody>
      </p:sp>
      <p:sp>
        <p:nvSpPr>
          <p:cNvPr id="48" name="テキスト ボックス 47">
            <a:extLst>
              <a:ext uri="{FF2B5EF4-FFF2-40B4-BE49-F238E27FC236}">
                <a16:creationId xmlns:a16="http://schemas.microsoft.com/office/drawing/2014/main" id="{3575543F-B18D-68C9-8A1B-82EA6F0FA147}"/>
              </a:ext>
            </a:extLst>
          </p:cNvPr>
          <p:cNvSpPr txBox="1"/>
          <p:nvPr/>
        </p:nvSpPr>
        <p:spPr>
          <a:xfrm>
            <a:off x="1448929" y="2560260"/>
            <a:ext cx="1229824" cy="461665"/>
          </a:xfrm>
          <a:prstGeom prst="rect">
            <a:avLst/>
          </a:prstGeom>
          <a:noFill/>
        </p:spPr>
        <p:txBody>
          <a:bodyPr wrap="none" rtlCol="0">
            <a:spAutoFit/>
          </a:bodyPr>
          <a:lstStyle/>
          <a:p>
            <a:r>
              <a:rPr kumimoji="1" lang="en-US" altLang="ja-JP" sz="2400" dirty="0">
                <a:latin typeface="Arial" panose="020B0604020202020204" pitchFamily="34" charset="0"/>
                <a:cs typeface="Arial" panose="020B0604020202020204" pitchFamily="34" charset="0"/>
              </a:rPr>
              <a:t>Pig iron</a:t>
            </a:r>
            <a:endParaRPr kumimoji="1" lang="ja-JP" altLang="en-US" sz="2400" dirty="0">
              <a:latin typeface="Arial" panose="020B0604020202020204" pitchFamily="34" charset="0"/>
              <a:cs typeface="Arial" panose="020B0604020202020204" pitchFamily="34" charset="0"/>
            </a:endParaRPr>
          </a:p>
        </p:txBody>
      </p:sp>
      <p:sp>
        <p:nvSpPr>
          <p:cNvPr id="49" name="テキスト ボックス 48">
            <a:extLst>
              <a:ext uri="{FF2B5EF4-FFF2-40B4-BE49-F238E27FC236}">
                <a16:creationId xmlns:a16="http://schemas.microsoft.com/office/drawing/2014/main" id="{D83106C5-DDBC-65D6-5FEA-4C19104111AA}"/>
              </a:ext>
            </a:extLst>
          </p:cNvPr>
          <p:cNvSpPr txBox="1"/>
          <p:nvPr/>
        </p:nvSpPr>
        <p:spPr>
          <a:xfrm>
            <a:off x="4997187" y="2560266"/>
            <a:ext cx="1537600" cy="461665"/>
          </a:xfrm>
          <a:prstGeom prst="rect">
            <a:avLst/>
          </a:prstGeom>
          <a:noFill/>
        </p:spPr>
        <p:txBody>
          <a:bodyPr wrap="none" rtlCol="0">
            <a:spAutoFit/>
          </a:bodyPr>
          <a:lstStyle/>
          <a:p>
            <a:r>
              <a:rPr kumimoji="1" lang="en-US" altLang="ja-JP" sz="2400" dirty="0">
                <a:latin typeface="Arial" panose="020B0604020202020204" pitchFamily="34" charset="0"/>
                <a:cs typeface="Arial" panose="020B0604020202020204" pitchFamily="34" charset="0"/>
              </a:rPr>
              <a:t>Converter</a:t>
            </a:r>
            <a:endParaRPr kumimoji="1" lang="ja-JP" altLang="en-US" sz="2400" dirty="0">
              <a:latin typeface="Arial" panose="020B0604020202020204" pitchFamily="34" charset="0"/>
              <a:cs typeface="Arial" panose="020B0604020202020204" pitchFamily="34" charset="0"/>
            </a:endParaRPr>
          </a:p>
        </p:txBody>
      </p:sp>
      <p:cxnSp>
        <p:nvCxnSpPr>
          <p:cNvPr id="79" name="直線矢印コネクタ 78">
            <a:extLst>
              <a:ext uri="{FF2B5EF4-FFF2-40B4-BE49-F238E27FC236}">
                <a16:creationId xmlns:a16="http://schemas.microsoft.com/office/drawing/2014/main" id="{278C61CE-827C-100A-B757-10EA36C161A6}"/>
              </a:ext>
            </a:extLst>
          </p:cNvPr>
          <p:cNvCxnSpPr>
            <a:cxnSpLocks/>
            <a:stCxn id="52" idx="3"/>
            <a:endCxn id="53" idx="1"/>
          </p:cNvCxnSpPr>
          <p:nvPr/>
        </p:nvCxnSpPr>
        <p:spPr>
          <a:xfrm>
            <a:off x="3163862" y="2791095"/>
            <a:ext cx="1502105" cy="0"/>
          </a:xfrm>
          <a:prstGeom prst="straightConnector1">
            <a:avLst/>
          </a:prstGeom>
          <a:ln w="57150">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485400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AA4811-DC79-31E5-B19C-082B9D6CE39F}"/>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19BE5B8-7DD2-911E-B0F1-DE40382A032E}"/>
              </a:ext>
            </a:extLst>
          </p:cNvPr>
          <p:cNvSpPr txBox="1"/>
          <p:nvPr/>
        </p:nvSpPr>
        <p:spPr>
          <a:xfrm>
            <a:off x="11715403" y="48983"/>
            <a:ext cx="385042" cy="523220"/>
          </a:xfrm>
          <a:prstGeom prst="rect">
            <a:avLst/>
          </a:prstGeom>
          <a:noFill/>
        </p:spPr>
        <p:txBody>
          <a:bodyPr wrap="none" rtlCol="0">
            <a:spAutoFit/>
          </a:bodyPr>
          <a:lstStyle/>
          <a:p>
            <a:r>
              <a:rPr kumimoji="1" lang="en-US" altLang="ja-JP" sz="2800" dirty="0">
                <a:solidFill>
                  <a:schemeClr val="bg1"/>
                </a:solidFill>
                <a:latin typeface="Arial" panose="020B0604020202020204" pitchFamily="34" charset="0"/>
                <a:cs typeface="Arial" panose="020B0604020202020204" pitchFamily="34" charset="0"/>
              </a:rPr>
              <a:t>8</a:t>
            </a:r>
            <a:endParaRPr kumimoji="1" lang="ja-JP" altLang="en-US" sz="2800" dirty="0">
              <a:solidFill>
                <a:schemeClr val="bg1"/>
              </a:solidFill>
              <a:latin typeface="Arial" panose="020B0604020202020204" pitchFamily="34" charset="0"/>
              <a:cs typeface="Arial" panose="020B0604020202020204" pitchFamily="34" charset="0"/>
            </a:endParaRPr>
          </a:p>
        </p:txBody>
      </p:sp>
      <p:sp>
        <p:nvSpPr>
          <p:cNvPr id="3" name="テキスト ボックス 2">
            <a:extLst>
              <a:ext uri="{FF2B5EF4-FFF2-40B4-BE49-F238E27FC236}">
                <a16:creationId xmlns:a16="http://schemas.microsoft.com/office/drawing/2014/main" id="{2F583540-9B0D-8CE1-2D6E-7D6F68619C49}"/>
              </a:ext>
            </a:extLst>
          </p:cNvPr>
          <p:cNvSpPr txBox="1"/>
          <p:nvPr/>
        </p:nvSpPr>
        <p:spPr>
          <a:xfrm>
            <a:off x="-1" y="-13717"/>
            <a:ext cx="9801510" cy="584775"/>
          </a:xfrm>
          <a:prstGeom prst="rect">
            <a:avLst/>
          </a:prstGeom>
          <a:noFill/>
        </p:spPr>
        <p:txBody>
          <a:bodyPr wrap="square" rtlCol="0">
            <a:spAutoFit/>
          </a:bodyPr>
          <a:lstStyle/>
          <a:p>
            <a:pPr algn="just"/>
            <a:r>
              <a:rPr lang="en-US" altLang="ja-JP" sz="3200" dirty="0">
                <a:solidFill>
                  <a:schemeClr val="bg1"/>
                </a:solidFill>
                <a:latin typeface="Arial" panose="020B0604020202020204" pitchFamily="34" charset="0"/>
                <a:ea typeface="ＭＳ ゴシック" panose="020B0609070205080204" pitchFamily="49" charset="-128"/>
                <a:cs typeface="Arial" panose="020B0604020202020204" pitchFamily="34" charset="0"/>
              </a:rPr>
              <a:t>2. Methodology</a:t>
            </a:r>
            <a:endParaRPr kumimoji="1" lang="ja-JP" altLang="en-US" sz="3200" dirty="0">
              <a:solidFill>
                <a:schemeClr val="bg1"/>
              </a:solidFill>
              <a:latin typeface="Arial" panose="020B0604020202020204" pitchFamily="34" charset="0"/>
              <a:ea typeface="ＭＳ ゴシック" panose="020B0609070205080204" pitchFamily="49" charset="-128"/>
              <a:cs typeface="Arial" panose="020B0604020202020204" pitchFamily="34" charset="0"/>
            </a:endParaRPr>
          </a:p>
        </p:txBody>
      </p:sp>
      <p:grpSp>
        <p:nvGrpSpPr>
          <p:cNvPr id="95" name="グループ化 94">
            <a:extLst>
              <a:ext uri="{FF2B5EF4-FFF2-40B4-BE49-F238E27FC236}">
                <a16:creationId xmlns:a16="http://schemas.microsoft.com/office/drawing/2014/main" id="{D6DE3433-FF61-985B-2931-FE21C49AB66F}"/>
              </a:ext>
            </a:extLst>
          </p:cNvPr>
          <p:cNvGrpSpPr/>
          <p:nvPr/>
        </p:nvGrpSpPr>
        <p:grpSpPr>
          <a:xfrm>
            <a:off x="9670699" y="2425993"/>
            <a:ext cx="1401849" cy="461665"/>
            <a:chOff x="4499100" y="4973445"/>
            <a:chExt cx="1401849" cy="461665"/>
          </a:xfrm>
        </p:grpSpPr>
        <p:sp>
          <p:nvSpPr>
            <p:cNvPr id="97" name="正方形/長方形 96">
              <a:extLst>
                <a:ext uri="{FF2B5EF4-FFF2-40B4-BE49-F238E27FC236}">
                  <a16:creationId xmlns:a16="http://schemas.microsoft.com/office/drawing/2014/main" id="{BCA55242-FAAB-85E8-689B-3230EE37CF37}"/>
                </a:ext>
              </a:extLst>
            </p:cNvPr>
            <p:cNvSpPr/>
            <p:nvPr/>
          </p:nvSpPr>
          <p:spPr>
            <a:xfrm>
              <a:off x="4499100" y="5127055"/>
              <a:ext cx="216000" cy="216000"/>
            </a:xfrm>
            <a:prstGeom prst="rect">
              <a:avLst/>
            </a:prstGeom>
            <a:solidFill>
              <a:srgbClr val="B4E6FA"/>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98" name="テキスト ボックス 97">
              <a:extLst>
                <a:ext uri="{FF2B5EF4-FFF2-40B4-BE49-F238E27FC236}">
                  <a16:creationId xmlns:a16="http://schemas.microsoft.com/office/drawing/2014/main" id="{EEC8B88F-BB5F-1E1D-FB8D-566BB2F88001}"/>
                </a:ext>
              </a:extLst>
            </p:cNvPr>
            <p:cNvSpPr txBox="1"/>
            <p:nvPr/>
          </p:nvSpPr>
          <p:spPr>
            <a:xfrm>
              <a:off x="4671125" y="4973445"/>
              <a:ext cx="1229824" cy="461665"/>
            </a:xfrm>
            <a:prstGeom prst="rect">
              <a:avLst/>
            </a:prstGeom>
            <a:noFill/>
          </p:spPr>
          <p:txBody>
            <a:bodyPr wrap="none" rtlCol="0">
              <a:spAutoFit/>
            </a:bodyPr>
            <a:lstStyle/>
            <a:p>
              <a:r>
                <a:rPr kumimoji="1" lang="en-US" altLang="ja-JP" sz="2400" dirty="0">
                  <a:latin typeface="Arial" panose="020B0604020202020204" pitchFamily="34" charset="0"/>
                  <a:ea typeface="ＭＳ Ｐゴシック" panose="020B0600070205080204" pitchFamily="50" charset="-128"/>
                  <a:cs typeface="Arial" panose="020B0604020202020204" pitchFamily="34" charset="0"/>
                </a:rPr>
                <a:t>Pig iron</a:t>
              </a:r>
              <a:endParaRPr kumimoji="1" lang="ja-JP" altLang="en-US" sz="2400" dirty="0">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99" name="グループ化 98">
            <a:extLst>
              <a:ext uri="{FF2B5EF4-FFF2-40B4-BE49-F238E27FC236}">
                <a16:creationId xmlns:a16="http://schemas.microsoft.com/office/drawing/2014/main" id="{A1F45163-6DCE-F9F4-D6E7-B9BDB7503DDA}"/>
              </a:ext>
            </a:extLst>
          </p:cNvPr>
          <p:cNvGrpSpPr/>
          <p:nvPr/>
        </p:nvGrpSpPr>
        <p:grpSpPr>
          <a:xfrm>
            <a:off x="9670699" y="3024585"/>
            <a:ext cx="1712350" cy="461665"/>
            <a:chOff x="4496375" y="5339880"/>
            <a:chExt cx="1712350" cy="461665"/>
          </a:xfrm>
        </p:grpSpPr>
        <p:sp>
          <p:nvSpPr>
            <p:cNvPr id="100" name="正方形/長方形 99">
              <a:extLst>
                <a:ext uri="{FF2B5EF4-FFF2-40B4-BE49-F238E27FC236}">
                  <a16:creationId xmlns:a16="http://schemas.microsoft.com/office/drawing/2014/main" id="{6A5427D6-D7B2-89F6-4AFE-439FBF14D351}"/>
                </a:ext>
              </a:extLst>
            </p:cNvPr>
            <p:cNvSpPr/>
            <p:nvPr/>
          </p:nvSpPr>
          <p:spPr>
            <a:xfrm>
              <a:off x="4496375" y="5502480"/>
              <a:ext cx="216000" cy="216000"/>
            </a:xfrm>
            <a:prstGeom prst="rect">
              <a:avLst/>
            </a:prstGeom>
            <a:solidFill>
              <a:srgbClr val="E4A6A6"/>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101" name="テキスト ボックス 100">
              <a:extLst>
                <a:ext uri="{FF2B5EF4-FFF2-40B4-BE49-F238E27FC236}">
                  <a16:creationId xmlns:a16="http://schemas.microsoft.com/office/drawing/2014/main" id="{7E09A4C6-862F-0030-4672-AB8AF0460EFE}"/>
                </a:ext>
              </a:extLst>
            </p:cNvPr>
            <p:cNvSpPr txBox="1"/>
            <p:nvPr/>
          </p:nvSpPr>
          <p:spPr>
            <a:xfrm>
              <a:off x="4671125" y="5339880"/>
              <a:ext cx="1537600" cy="461665"/>
            </a:xfrm>
            <a:prstGeom prst="rect">
              <a:avLst/>
            </a:prstGeom>
            <a:noFill/>
          </p:spPr>
          <p:txBody>
            <a:bodyPr wrap="none" rtlCol="0">
              <a:spAutoFit/>
            </a:bodyPr>
            <a:lstStyle/>
            <a:p>
              <a:r>
                <a:rPr lang="en-US" altLang="ja-JP" sz="2400" dirty="0">
                  <a:latin typeface="Arial" panose="020B0604020202020204" pitchFamily="34" charset="0"/>
                  <a:ea typeface="ＭＳ Ｐゴシック" panose="020B0600070205080204" pitchFamily="50" charset="-128"/>
                  <a:cs typeface="Arial" panose="020B0604020202020204" pitchFamily="34" charset="0"/>
                </a:rPr>
                <a:t>Converter</a:t>
              </a:r>
              <a:endParaRPr kumimoji="1" lang="ja-JP" altLang="en-US" sz="2400" dirty="0">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02" name="グループ化 101">
            <a:extLst>
              <a:ext uri="{FF2B5EF4-FFF2-40B4-BE49-F238E27FC236}">
                <a16:creationId xmlns:a16="http://schemas.microsoft.com/office/drawing/2014/main" id="{9A754ACA-769D-BB18-3B5A-28A7A94EEBF4}"/>
              </a:ext>
            </a:extLst>
          </p:cNvPr>
          <p:cNvGrpSpPr/>
          <p:nvPr/>
        </p:nvGrpSpPr>
        <p:grpSpPr>
          <a:xfrm>
            <a:off x="9670699" y="3623177"/>
            <a:ext cx="957337" cy="461665"/>
            <a:chOff x="4496375" y="6086501"/>
            <a:chExt cx="957337" cy="461665"/>
          </a:xfrm>
        </p:grpSpPr>
        <p:sp>
          <p:nvSpPr>
            <p:cNvPr id="103" name="正方形/長方形 102">
              <a:extLst>
                <a:ext uri="{FF2B5EF4-FFF2-40B4-BE49-F238E27FC236}">
                  <a16:creationId xmlns:a16="http://schemas.microsoft.com/office/drawing/2014/main" id="{021C80DA-6631-59A7-C0C8-43B1CCF43AE1}"/>
                </a:ext>
              </a:extLst>
            </p:cNvPr>
            <p:cNvSpPr/>
            <p:nvPr/>
          </p:nvSpPr>
          <p:spPr>
            <a:xfrm>
              <a:off x="4496375" y="6233157"/>
              <a:ext cx="216000" cy="216000"/>
            </a:xfrm>
            <a:prstGeom prst="rect">
              <a:avLst/>
            </a:prstGeom>
            <a:solidFill>
              <a:srgbClr val="FFE07D"/>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p>
          </p:txBody>
        </p:sp>
        <p:sp>
          <p:nvSpPr>
            <p:cNvPr id="104" name="テキスト ボックス 103">
              <a:extLst>
                <a:ext uri="{FF2B5EF4-FFF2-40B4-BE49-F238E27FC236}">
                  <a16:creationId xmlns:a16="http://schemas.microsoft.com/office/drawing/2014/main" id="{0C8A062E-FCEB-0C6D-200C-0E828607A61E}"/>
                </a:ext>
              </a:extLst>
            </p:cNvPr>
            <p:cNvSpPr txBox="1"/>
            <p:nvPr/>
          </p:nvSpPr>
          <p:spPr>
            <a:xfrm>
              <a:off x="4671125" y="6086501"/>
              <a:ext cx="782587" cy="461665"/>
            </a:xfrm>
            <a:prstGeom prst="rect">
              <a:avLst/>
            </a:prstGeom>
            <a:noFill/>
          </p:spPr>
          <p:txBody>
            <a:bodyPr wrap="none" rtlCol="0">
              <a:spAutoFit/>
            </a:bodyPr>
            <a:lstStyle/>
            <a:p>
              <a:r>
                <a:rPr lang="en-US" altLang="ja-JP" sz="2400" dirty="0">
                  <a:latin typeface="Arial" panose="020B0604020202020204" pitchFamily="34" charset="0"/>
                  <a:ea typeface="ＭＳ Ｐゴシック" panose="020B0600070205080204" pitchFamily="50" charset="-128"/>
                  <a:cs typeface="Arial" panose="020B0604020202020204" pitchFamily="34" charset="0"/>
                </a:rPr>
                <a:t>EAF</a:t>
              </a:r>
              <a:endParaRPr lang="ja-JP" altLang="en-US" sz="2400" dirty="0">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05" name="グループ化 104">
            <a:extLst>
              <a:ext uri="{FF2B5EF4-FFF2-40B4-BE49-F238E27FC236}">
                <a16:creationId xmlns:a16="http://schemas.microsoft.com/office/drawing/2014/main" id="{4AA4E057-46E2-1060-0D3D-4A589363F7E1}"/>
              </a:ext>
            </a:extLst>
          </p:cNvPr>
          <p:cNvGrpSpPr/>
          <p:nvPr/>
        </p:nvGrpSpPr>
        <p:grpSpPr>
          <a:xfrm>
            <a:off x="9670699" y="4221769"/>
            <a:ext cx="2314409" cy="461665"/>
            <a:chOff x="4509870" y="6086501"/>
            <a:chExt cx="2314409" cy="461665"/>
          </a:xfrm>
        </p:grpSpPr>
        <p:sp>
          <p:nvSpPr>
            <p:cNvPr id="106" name="正方形/長方形 105">
              <a:extLst>
                <a:ext uri="{FF2B5EF4-FFF2-40B4-BE49-F238E27FC236}">
                  <a16:creationId xmlns:a16="http://schemas.microsoft.com/office/drawing/2014/main" id="{C3C61426-C5B7-7459-6491-9744A60C9A47}"/>
                </a:ext>
              </a:extLst>
            </p:cNvPr>
            <p:cNvSpPr/>
            <p:nvPr/>
          </p:nvSpPr>
          <p:spPr>
            <a:xfrm>
              <a:off x="4509870" y="6240111"/>
              <a:ext cx="216000" cy="216000"/>
            </a:xfrm>
            <a:prstGeom prst="rect">
              <a:avLst/>
            </a:prstGeom>
            <a:solidFill>
              <a:srgbClr val="9F9FFF"/>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107" name="テキスト ボックス 106">
              <a:extLst>
                <a:ext uri="{FF2B5EF4-FFF2-40B4-BE49-F238E27FC236}">
                  <a16:creationId xmlns:a16="http://schemas.microsoft.com/office/drawing/2014/main" id="{1F1369BA-5720-6568-CA2F-02521048A4B4}"/>
                </a:ext>
              </a:extLst>
            </p:cNvPr>
            <p:cNvSpPr txBox="1"/>
            <p:nvPr/>
          </p:nvSpPr>
          <p:spPr>
            <a:xfrm>
              <a:off x="4671125" y="6086501"/>
              <a:ext cx="2153154" cy="461665"/>
            </a:xfrm>
            <a:prstGeom prst="rect">
              <a:avLst/>
            </a:prstGeom>
            <a:noFill/>
          </p:spPr>
          <p:txBody>
            <a:bodyPr wrap="none" rtlCol="0">
              <a:spAutoFit/>
            </a:bodyPr>
            <a:lstStyle/>
            <a:p>
              <a:r>
                <a:rPr lang="en-US" altLang="ja-JP" sz="2400" dirty="0">
                  <a:latin typeface="Arial" panose="020B0604020202020204" pitchFamily="34" charset="0"/>
                  <a:ea typeface="ＭＳ Ｐゴシック" panose="020B0600070205080204" pitchFamily="50" charset="-128"/>
                  <a:cs typeface="Arial" panose="020B0604020202020204" pitchFamily="34" charset="0"/>
                </a:rPr>
                <a:t>Steel products</a:t>
              </a:r>
              <a:endParaRPr lang="ja-JP" altLang="en-US" sz="2400" dirty="0">
                <a:latin typeface="Arial" panose="020B0604020202020204" pitchFamily="34" charset="0"/>
                <a:ea typeface="ＭＳ Ｐゴシック" panose="020B0600070205080204" pitchFamily="50" charset="-128"/>
                <a:cs typeface="Arial" panose="020B0604020202020204" pitchFamily="34" charset="0"/>
              </a:endParaRPr>
            </a:p>
          </p:txBody>
        </p:sp>
      </p:grpSp>
      <p:pic>
        <p:nvPicPr>
          <p:cNvPr id="110" name="図 109" descr="グラフ が含まれている画像&#10;&#10;AI 生成コンテンツは誤りを含む可能性があります。">
            <a:extLst>
              <a:ext uri="{FF2B5EF4-FFF2-40B4-BE49-F238E27FC236}">
                <a16:creationId xmlns:a16="http://schemas.microsoft.com/office/drawing/2014/main" id="{BBC7E6E3-1962-0022-30F2-DD5505B12F5A}"/>
              </a:ext>
            </a:extLst>
          </p:cNvPr>
          <p:cNvPicPr>
            <a:picLocks noChangeAspect="1"/>
          </p:cNvPicPr>
          <p:nvPr/>
        </p:nvPicPr>
        <p:blipFill>
          <a:blip r:embed="rId3">
            <a:extLst>
              <a:ext uri="{28A0092B-C50C-407E-A947-70E740481C1C}">
                <a14:useLocalDpi xmlns:a14="http://schemas.microsoft.com/office/drawing/2010/main" val="0"/>
              </a:ext>
            </a:extLst>
          </a:blip>
          <a:srcRect l="39581" r="16429"/>
          <a:stretch>
            <a:fillRect/>
          </a:stretch>
        </p:blipFill>
        <p:spPr>
          <a:xfrm>
            <a:off x="4911545" y="1710443"/>
            <a:ext cx="4707160" cy="4946139"/>
          </a:xfrm>
          <a:prstGeom prst="rect">
            <a:avLst/>
          </a:prstGeom>
        </p:spPr>
      </p:pic>
      <p:pic>
        <p:nvPicPr>
          <p:cNvPr id="123" name="図 122" descr="グラフ が含まれている画像&#10;&#10;AI 生成コンテンツは誤りを含む可能性があります。">
            <a:extLst>
              <a:ext uri="{FF2B5EF4-FFF2-40B4-BE49-F238E27FC236}">
                <a16:creationId xmlns:a16="http://schemas.microsoft.com/office/drawing/2014/main" id="{17EBD304-5481-3C72-C3F8-7B7A6A06A4DD}"/>
              </a:ext>
            </a:extLst>
          </p:cNvPr>
          <p:cNvPicPr>
            <a:picLocks noChangeAspect="1"/>
          </p:cNvPicPr>
          <p:nvPr/>
        </p:nvPicPr>
        <p:blipFill>
          <a:blip r:embed="rId3">
            <a:extLst>
              <a:ext uri="{28A0092B-C50C-407E-A947-70E740481C1C}">
                <a14:useLocalDpi xmlns:a14="http://schemas.microsoft.com/office/drawing/2010/main" val="0"/>
              </a:ext>
            </a:extLst>
          </a:blip>
          <a:srcRect l="-1" t="16693" r="66008"/>
          <a:stretch>
            <a:fillRect/>
          </a:stretch>
        </p:blipFill>
        <p:spPr>
          <a:xfrm>
            <a:off x="42528" y="1710443"/>
            <a:ext cx="4210670" cy="4769964"/>
          </a:xfrm>
          <a:prstGeom prst="rect">
            <a:avLst/>
          </a:prstGeom>
        </p:spPr>
      </p:pic>
      <p:pic>
        <p:nvPicPr>
          <p:cNvPr id="126" name="図 125" descr="白いバックグラウンドの前にある交通標識&#10;&#10;低い精度で自動的に生成された説明">
            <a:extLst>
              <a:ext uri="{FF2B5EF4-FFF2-40B4-BE49-F238E27FC236}">
                <a16:creationId xmlns:a16="http://schemas.microsoft.com/office/drawing/2014/main" id="{533AFCF3-B0FB-5620-8A6D-7B37B6A8A28C}"/>
              </a:ext>
            </a:extLst>
          </p:cNvPr>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4359159" y="3823996"/>
            <a:ext cx="356858" cy="423404"/>
          </a:xfrm>
          <a:prstGeom prst="rect">
            <a:avLst/>
          </a:prstGeom>
          <a:solidFill>
            <a:schemeClr val="bg1"/>
          </a:solidFill>
        </p:spPr>
      </p:pic>
      <p:grpSp>
        <p:nvGrpSpPr>
          <p:cNvPr id="127" name="グループ化 126">
            <a:extLst>
              <a:ext uri="{FF2B5EF4-FFF2-40B4-BE49-F238E27FC236}">
                <a16:creationId xmlns:a16="http://schemas.microsoft.com/office/drawing/2014/main" id="{6C2F8254-3B18-CF6F-B5BB-B10D66D9A854}"/>
              </a:ext>
            </a:extLst>
          </p:cNvPr>
          <p:cNvGrpSpPr/>
          <p:nvPr/>
        </p:nvGrpSpPr>
        <p:grpSpPr>
          <a:xfrm>
            <a:off x="9670699" y="1827401"/>
            <a:ext cx="1698855" cy="461665"/>
            <a:chOff x="4509870" y="6086501"/>
            <a:chExt cx="1698855" cy="461665"/>
          </a:xfrm>
        </p:grpSpPr>
        <p:sp>
          <p:nvSpPr>
            <p:cNvPr id="128" name="正方形/長方形 127">
              <a:extLst>
                <a:ext uri="{FF2B5EF4-FFF2-40B4-BE49-F238E27FC236}">
                  <a16:creationId xmlns:a16="http://schemas.microsoft.com/office/drawing/2014/main" id="{37ED7D01-0576-1F72-01CE-18BACC04FD27}"/>
                </a:ext>
              </a:extLst>
            </p:cNvPr>
            <p:cNvSpPr/>
            <p:nvPr/>
          </p:nvSpPr>
          <p:spPr>
            <a:xfrm>
              <a:off x="4509870" y="6240111"/>
              <a:ext cx="216000" cy="216000"/>
            </a:xfrm>
            <a:prstGeom prst="rect">
              <a:avLst/>
            </a:prstGeom>
            <a:solidFill>
              <a:schemeClr val="bg1">
                <a:lumMod val="75000"/>
              </a:schemeClr>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129" name="テキスト ボックス 128">
              <a:extLst>
                <a:ext uri="{FF2B5EF4-FFF2-40B4-BE49-F238E27FC236}">
                  <a16:creationId xmlns:a16="http://schemas.microsoft.com/office/drawing/2014/main" id="{2450C917-7AF2-B5A0-97DA-17BC6186728C}"/>
                </a:ext>
              </a:extLst>
            </p:cNvPr>
            <p:cNvSpPr txBox="1"/>
            <p:nvPr/>
          </p:nvSpPr>
          <p:spPr>
            <a:xfrm>
              <a:off x="4671125" y="6086501"/>
              <a:ext cx="1537600" cy="461665"/>
            </a:xfrm>
            <a:prstGeom prst="rect">
              <a:avLst/>
            </a:prstGeom>
            <a:noFill/>
          </p:spPr>
          <p:txBody>
            <a:bodyPr wrap="none" rtlCol="0">
              <a:spAutoFit/>
            </a:bodyPr>
            <a:lstStyle/>
            <a:p>
              <a:r>
                <a:rPr lang="en-US" altLang="ja-JP" sz="2400" dirty="0">
                  <a:latin typeface="Arial" panose="020B0604020202020204" pitchFamily="34" charset="0"/>
                  <a:ea typeface="ＭＳ Ｐゴシック" panose="020B0600070205080204" pitchFamily="50" charset="-128"/>
                  <a:cs typeface="Arial" panose="020B0604020202020204" pitchFamily="34" charset="0"/>
                </a:rPr>
                <a:t>Basic iron</a:t>
              </a:r>
              <a:endParaRPr lang="ja-JP" altLang="en-US" sz="2400" dirty="0">
                <a:latin typeface="Arial" panose="020B0604020202020204" pitchFamily="34" charset="0"/>
                <a:ea typeface="ＭＳ Ｐゴシック" panose="020B0600070205080204" pitchFamily="50" charset="-128"/>
                <a:cs typeface="Arial" panose="020B0604020202020204" pitchFamily="34" charset="0"/>
              </a:endParaRPr>
            </a:p>
          </p:txBody>
        </p:sp>
      </p:grpSp>
      <p:cxnSp>
        <p:nvCxnSpPr>
          <p:cNvPr id="139" name="直線コネクタ 138">
            <a:extLst>
              <a:ext uri="{FF2B5EF4-FFF2-40B4-BE49-F238E27FC236}">
                <a16:creationId xmlns:a16="http://schemas.microsoft.com/office/drawing/2014/main" id="{5525BC2A-EA69-AE1D-C1E1-83D293AD59BD}"/>
              </a:ext>
            </a:extLst>
          </p:cNvPr>
          <p:cNvCxnSpPr>
            <a:cxnSpLocks/>
          </p:cNvCxnSpPr>
          <p:nvPr/>
        </p:nvCxnSpPr>
        <p:spPr>
          <a:xfrm>
            <a:off x="0" y="849273"/>
            <a:ext cx="12232758" cy="0"/>
          </a:xfrm>
          <a:prstGeom prst="line">
            <a:avLst/>
          </a:prstGeom>
          <a:ln>
            <a:solidFill>
              <a:srgbClr val="4B4B4B"/>
            </a:solidFill>
          </a:ln>
        </p:spPr>
        <p:style>
          <a:lnRef idx="1">
            <a:schemeClr val="accent1"/>
          </a:lnRef>
          <a:fillRef idx="0">
            <a:schemeClr val="accent1"/>
          </a:fillRef>
          <a:effectRef idx="0">
            <a:schemeClr val="accent1"/>
          </a:effectRef>
          <a:fontRef idx="minor">
            <a:schemeClr val="tx1"/>
          </a:fontRef>
        </p:style>
      </p:cxnSp>
      <p:sp>
        <p:nvSpPr>
          <p:cNvPr id="130" name="テキスト ボックス 129">
            <a:extLst>
              <a:ext uri="{FF2B5EF4-FFF2-40B4-BE49-F238E27FC236}">
                <a16:creationId xmlns:a16="http://schemas.microsoft.com/office/drawing/2014/main" id="{F630DF6A-4519-D080-51DE-40883E2AAC91}"/>
              </a:ext>
            </a:extLst>
          </p:cNvPr>
          <p:cNvSpPr txBox="1"/>
          <p:nvPr/>
        </p:nvSpPr>
        <p:spPr>
          <a:xfrm>
            <a:off x="2936305" y="618441"/>
            <a:ext cx="6319390" cy="461665"/>
          </a:xfrm>
          <a:prstGeom prst="rect">
            <a:avLst/>
          </a:prstGeom>
          <a:solidFill>
            <a:schemeClr val="bg1"/>
          </a:solidFill>
        </p:spPr>
        <p:txBody>
          <a:bodyPr wrap="square">
            <a:spAutoFit/>
          </a:bodyPr>
          <a:lstStyle/>
          <a:p>
            <a:pPr algn="just"/>
            <a:r>
              <a:rPr lang="en-US" altLang="ja-JP" sz="2400" dirty="0">
                <a:latin typeface="Arial" panose="020B0604020202020204" pitchFamily="34" charset="0"/>
                <a:cs typeface="Arial" panose="020B0604020202020204" pitchFamily="34" charset="0"/>
              </a:rPr>
              <a:t>MRIO tables before and after disaggregation</a:t>
            </a:r>
            <a:endParaRPr lang="ja-JP" altLang="en-US" sz="24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41" name="テキスト ボックス 140">
                <a:extLst>
                  <a:ext uri="{FF2B5EF4-FFF2-40B4-BE49-F238E27FC236}">
                    <a16:creationId xmlns:a16="http://schemas.microsoft.com/office/drawing/2014/main" id="{7387DDC3-7154-01EB-F0EB-2C7B99B921BF}"/>
                  </a:ext>
                </a:extLst>
              </p:cNvPr>
              <p:cNvSpPr txBox="1"/>
              <p:nvPr/>
            </p:nvSpPr>
            <p:spPr>
              <a:xfrm>
                <a:off x="9670699" y="4820361"/>
                <a:ext cx="2110771" cy="386773"/>
              </a:xfrm>
              <a:prstGeom prst="rect">
                <a:avLst/>
              </a:prstGeom>
              <a:noFill/>
            </p:spPr>
            <p:txBody>
              <a:bodyPr wrap="none" lIns="0" tIns="0" rIns="0" bIns="0" rtlCol="0">
                <a:spAutoFit/>
              </a:bodyPr>
              <a:lstStyle/>
              <a:p>
                <a14:m>
                  <m:oMath xmlns:m="http://schemas.openxmlformats.org/officeDocument/2006/math">
                    <m:sSubSup>
                      <m:sSubSupPr>
                        <m:ctrlPr>
                          <a:rPr lang="en-US" altLang="ja-JP" sz="2400" i="1" smtClean="0">
                            <a:latin typeface="Cambria Math" panose="02040503050406030204" pitchFamily="18" charset="0"/>
                          </a:rPr>
                        </m:ctrlPr>
                      </m:sSubSupPr>
                      <m:e>
                        <m:r>
                          <a:rPr lang="en-US" altLang="ja-JP" sz="2400" b="1" i="0">
                            <a:latin typeface="Cambria Math" panose="02040503050406030204" pitchFamily="18" charset="0"/>
                          </a:rPr>
                          <m:t>𝐳</m:t>
                        </m:r>
                      </m:e>
                      <m:sub>
                        <m:r>
                          <a:rPr lang="en-US" altLang="ja-JP" sz="2400" b="0" i="1" smtClean="0">
                            <a:latin typeface="Cambria Math" panose="02040503050406030204" pitchFamily="18" charset="0"/>
                          </a:rPr>
                          <m:t>𝑖</m:t>
                        </m:r>
                        <m:r>
                          <a:rPr lang="en-US" altLang="ja-JP" sz="2400" i="1">
                            <a:latin typeface="Cambria Math" panose="02040503050406030204" pitchFamily="18" charset="0"/>
                            <a:ea typeface="Cambria Math" panose="02040503050406030204" pitchFamily="18" charset="0"/>
                          </a:rPr>
                          <m:t>∙</m:t>
                        </m:r>
                      </m:sub>
                      <m:sup>
                        <m:r>
                          <a:rPr lang="en-US" altLang="ja-JP" sz="2400" i="1">
                            <a:latin typeface="Cambria Math" panose="02040503050406030204" pitchFamily="18" charset="0"/>
                          </a:rPr>
                          <m:t>𝑡</m:t>
                        </m:r>
                      </m:sup>
                    </m:sSubSup>
                  </m:oMath>
                </a14:m>
                <a:r>
                  <a:rPr kumimoji="1" lang="en-US" altLang="ja-JP" sz="2400" dirty="0">
                    <a:latin typeface="Arial" panose="020B0604020202020204" pitchFamily="34" charset="0"/>
                    <a:ea typeface="ＭＳ Ｐゴシック" panose="020B0600070205080204" pitchFamily="50" charset="-128"/>
                    <a:cs typeface="Arial" panose="020B0604020202020204" pitchFamily="34" charset="0"/>
                  </a:rPr>
                  <a:t>: Row vector </a:t>
                </a:r>
                <a:endParaRPr kumimoji="1" lang="ja-JP" altLang="en-US" sz="2400" dirty="0">
                  <a:latin typeface="Arial" panose="020B0604020202020204" pitchFamily="34" charset="0"/>
                  <a:ea typeface="ＭＳ Ｐゴシック" panose="020B0600070205080204" pitchFamily="50" charset="-128"/>
                  <a:cs typeface="Arial" panose="020B0604020202020204" pitchFamily="34" charset="0"/>
                </a:endParaRPr>
              </a:p>
            </p:txBody>
          </p:sp>
        </mc:Choice>
        <mc:Fallback xmlns="">
          <p:sp>
            <p:nvSpPr>
              <p:cNvPr id="141" name="テキスト ボックス 140">
                <a:extLst>
                  <a:ext uri="{FF2B5EF4-FFF2-40B4-BE49-F238E27FC236}">
                    <a16:creationId xmlns:a16="http://schemas.microsoft.com/office/drawing/2014/main" id="{7387DDC3-7154-01EB-F0EB-2C7B99B921BF}"/>
                  </a:ext>
                </a:extLst>
              </p:cNvPr>
              <p:cNvSpPr txBox="1">
                <a:spLocks noRot="1" noChangeAspect="1" noMove="1" noResize="1" noEditPoints="1" noAdjustHandles="1" noChangeArrowheads="1" noChangeShapeType="1" noTextEdit="1"/>
              </p:cNvSpPr>
              <p:nvPr/>
            </p:nvSpPr>
            <p:spPr>
              <a:xfrm>
                <a:off x="9670699" y="4820361"/>
                <a:ext cx="2110771" cy="386773"/>
              </a:xfrm>
              <a:prstGeom prst="rect">
                <a:avLst/>
              </a:prstGeom>
              <a:blipFill>
                <a:blip r:embed="rId5"/>
                <a:stretch>
                  <a:fillRect l="-3746" t="-22222" r="-7781" b="-4603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2" name="テキスト ボックス 141">
                <a:extLst>
                  <a:ext uri="{FF2B5EF4-FFF2-40B4-BE49-F238E27FC236}">
                    <a16:creationId xmlns:a16="http://schemas.microsoft.com/office/drawing/2014/main" id="{345A9BD6-B4A5-8F79-FDC2-EDE23CEC3335}"/>
                  </a:ext>
                </a:extLst>
              </p:cNvPr>
              <p:cNvSpPr txBox="1"/>
              <p:nvPr/>
            </p:nvSpPr>
            <p:spPr>
              <a:xfrm>
                <a:off x="9670699" y="5344058"/>
                <a:ext cx="2556405" cy="386773"/>
              </a:xfrm>
              <a:prstGeom prst="rect">
                <a:avLst/>
              </a:prstGeom>
              <a:noFill/>
            </p:spPr>
            <p:txBody>
              <a:bodyPr wrap="none" lIns="0" tIns="0" rIns="0" bIns="0" rtlCol="0">
                <a:spAutoFit/>
              </a:bodyPr>
              <a:lstStyle/>
              <a:p>
                <a14:m>
                  <m:oMath xmlns:m="http://schemas.openxmlformats.org/officeDocument/2006/math">
                    <m:sSubSup>
                      <m:sSubSupPr>
                        <m:ctrlPr>
                          <a:rPr lang="en-US" altLang="ja-JP" sz="2400" i="1" smtClean="0">
                            <a:latin typeface="Cambria Math" panose="02040503050406030204" pitchFamily="18" charset="0"/>
                          </a:rPr>
                        </m:ctrlPr>
                      </m:sSubSupPr>
                      <m:e>
                        <m:r>
                          <a:rPr lang="en-US" altLang="ja-JP" sz="2400" b="1" i="0">
                            <a:latin typeface="Cambria Math" panose="02040503050406030204" pitchFamily="18" charset="0"/>
                          </a:rPr>
                          <m:t>𝐳</m:t>
                        </m:r>
                      </m:e>
                      <m:sub>
                        <m:r>
                          <a:rPr lang="en-US" altLang="ja-JP" sz="2400" i="1">
                            <a:latin typeface="Cambria Math" panose="02040503050406030204" pitchFamily="18" charset="0"/>
                            <a:ea typeface="Cambria Math" panose="02040503050406030204" pitchFamily="18" charset="0"/>
                          </a:rPr>
                          <m:t>∙</m:t>
                        </m:r>
                        <m:r>
                          <a:rPr lang="en-US" altLang="ja-JP" sz="2400" b="0" i="1" smtClean="0">
                            <a:latin typeface="Cambria Math" panose="02040503050406030204" pitchFamily="18" charset="0"/>
                            <a:ea typeface="Cambria Math" panose="02040503050406030204" pitchFamily="18" charset="0"/>
                          </a:rPr>
                          <m:t>𝑖</m:t>
                        </m:r>
                      </m:sub>
                      <m:sup>
                        <m:r>
                          <a:rPr lang="en-US" altLang="ja-JP" sz="2400" i="1">
                            <a:latin typeface="Cambria Math" panose="02040503050406030204" pitchFamily="18" charset="0"/>
                          </a:rPr>
                          <m:t>𝑡</m:t>
                        </m:r>
                      </m:sup>
                    </m:sSubSup>
                  </m:oMath>
                </a14:m>
                <a:r>
                  <a:rPr kumimoji="1" lang="en-US" altLang="ja-JP" sz="2400" dirty="0">
                    <a:latin typeface="Arial" panose="020B0604020202020204" pitchFamily="34" charset="0"/>
                    <a:ea typeface="ＭＳ Ｐゴシック" panose="020B0600070205080204" pitchFamily="50" charset="-128"/>
                    <a:cs typeface="Arial" panose="020B0604020202020204" pitchFamily="34" charset="0"/>
                  </a:rPr>
                  <a:t>: Column vector </a:t>
                </a:r>
                <a:endParaRPr kumimoji="1" lang="ja-JP" altLang="en-US" sz="2400" dirty="0">
                  <a:latin typeface="Arial" panose="020B0604020202020204" pitchFamily="34" charset="0"/>
                  <a:ea typeface="ＭＳ Ｐゴシック" panose="020B0600070205080204" pitchFamily="50" charset="-128"/>
                  <a:cs typeface="Arial" panose="020B0604020202020204" pitchFamily="34" charset="0"/>
                </a:endParaRPr>
              </a:p>
            </p:txBody>
          </p:sp>
        </mc:Choice>
        <mc:Fallback xmlns="">
          <p:sp>
            <p:nvSpPr>
              <p:cNvPr id="142" name="テキスト ボックス 141">
                <a:extLst>
                  <a:ext uri="{FF2B5EF4-FFF2-40B4-BE49-F238E27FC236}">
                    <a16:creationId xmlns:a16="http://schemas.microsoft.com/office/drawing/2014/main" id="{345A9BD6-B4A5-8F79-FDC2-EDE23CEC3335}"/>
                  </a:ext>
                </a:extLst>
              </p:cNvPr>
              <p:cNvSpPr txBox="1">
                <a:spLocks noRot="1" noChangeAspect="1" noMove="1" noResize="1" noEditPoints="1" noAdjustHandles="1" noChangeArrowheads="1" noChangeShapeType="1" noTextEdit="1"/>
              </p:cNvSpPr>
              <p:nvPr/>
            </p:nvSpPr>
            <p:spPr>
              <a:xfrm>
                <a:off x="9670699" y="5344058"/>
                <a:ext cx="2556405" cy="386773"/>
              </a:xfrm>
              <a:prstGeom prst="rect">
                <a:avLst/>
              </a:prstGeom>
              <a:blipFill>
                <a:blip r:embed="rId6"/>
                <a:stretch>
                  <a:fillRect l="-3095" t="-22222" r="-6190" b="-46032"/>
                </a:stretch>
              </a:blipFill>
            </p:spPr>
            <p:txBody>
              <a:bodyPr/>
              <a:lstStyle/>
              <a:p>
                <a:r>
                  <a:rPr lang="ja-JP" altLang="en-US">
                    <a:noFill/>
                  </a:rPr>
                  <a:t> </a:t>
                </a:r>
              </a:p>
            </p:txBody>
          </p:sp>
        </mc:Fallback>
      </mc:AlternateContent>
      <p:sp>
        <p:nvSpPr>
          <p:cNvPr id="4" name="テキスト ボックス 3">
            <a:extLst>
              <a:ext uri="{FF2B5EF4-FFF2-40B4-BE49-F238E27FC236}">
                <a16:creationId xmlns:a16="http://schemas.microsoft.com/office/drawing/2014/main" id="{6BB6414B-B7E3-6DF7-6CC3-4D72A74CFF88}"/>
              </a:ext>
            </a:extLst>
          </p:cNvPr>
          <p:cNvSpPr txBox="1"/>
          <p:nvPr/>
        </p:nvSpPr>
        <p:spPr>
          <a:xfrm>
            <a:off x="562088" y="1162656"/>
            <a:ext cx="3171550" cy="461665"/>
          </a:xfrm>
          <a:prstGeom prst="rect">
            <a:avLst/>
          </a:prstGeom>
          <a:noFill/>
        </p:spPr>
        <p:txBody>
          <a:bodyPr wrap="square">
            <a:spAutoFit/>
          </a:bodyPr>
          <a:lstStyle/>
          <a:p>
            <a:pPr algn="just"/>
            <a:r>
              <a:rPr lang="en-US" altLang="ja-JP" sz="2400" dirty="0">
                <a:latin typeface="Arial" panose="020B0604020202020204" pitchFamily="34" charset="0"/>
                <a:cs typeface="Arial" panose="020B0604020202020204" pitchFamily="34" charset="0"/>
              </a:rPr>
              <a:t>Before disaggregation</a:t>
            </a:r>
            <a:endParaRPr lang="ja-JP" altLang="en-US" sz="2400" dirty="0">
              <a:latin typeface="Arial" panose="020B0604020202020204" pitchFamily="34" charset="0"/>
              <a:cs typeface="Arial" panose="020B0604020202020204" pitchFamily="34" charset="0"/>
            </a:endParaRPr>
          </a:p>
        </p:txBody>
      </p:sp>
      <p:sp>
        <p:nvSpPr>
          <p:cNvPr id="5" name="テキスト ボックス 4">
            <a:extLst>
              <a:ext uri="{FF2B5EF4-FFF2-40B4-BE49-F238E27FC236}">
                <a16:creationId xmlns:a16="http://schemas.microsoft.com/office/drawing/2014/main" id="{E3FF7493-6C0A-F6BE-ADE0-76852F80B742}"/>
              </a:ext>
            </a:extLst>
          </p:cNvPr>
          <p:cNvSpPr txBox="1"/>
          <p:nvPr/>
        </p:nvSpPr>
        <p:spPr>
          <a:xfrm>
            <a:off x="5762361" y="1162656"/>
            <a:ext cx="3005528" cy="461665"/>
          </a:xfrm>
          <a:prstGeom prst="rect">
            <a:avLst/>
          </a:prstGeom>
          <a:noFill/>
        </p:spPr>
        <p:txBody>
          <a:bodyPr wrap="square">
            <a:spAutoFit/>
          </a:bodyPr>
          <a:lstStyle/>
          <a:p>
            <a:pPr algn="just"/>
            <a:r>
              <a:rPr lang="en-US" altLang="ja-JP" sz="2400" dirty="0">
                <a:latin typeface="Arial" panose="020B0604020202020204" pitchFamily="34" charset="0"/>
                <a:cs typeface="Arial" panose="020B0604020202020204" pitchFamily="34" charset="0"/>
              </a:rPr>
              <a:t>After disaggregation</a:t>
            </a:r>
            <a:endParaRPr lang="ja-JP"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317208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d7715f89-936a-4af7-bb75-a57ac99646fa}" enabled="0" method="" siteId="{d7715f89-936a-4af7-bb75-a57ac99646fa}" removed="1"/>
</clbl:labelList>
</file>

<file path=docProps/app.xml><?xml version="1.0" encoding="utf-8"?>
<Properties xmlns="http://schemas.openxmlformats.org/officeDocument/2006/extended-properties" xmlns:vt="http://schemas.openxmlformats.org/officeDocument/2006/docPropsVTypes">
  <TotalTime>1760</TotalTime>
  <Words>4816</Words>
  <Application>Microsoft Office PowerPoint</Application>
  <PresentationFormat>ワイド画面</PresentationFormat>
  <Paragraphs>556</Paragraphs>
  <Slides>29</Slides>
  <Notes>29</Notes>
  <HiddenSlides>5</HiddenSlides>
  <MMClips>0</MMClips>
  <ScaleCrop>false</ScaleCrop>
  <HeadingPairs>
    <vt:vector size="6" baseType="variant">
      <vt:variant>
        <vt:lpstr>使用されているフォント</vt:lpstr>
      </vt:variant>
      <vt:variant>
        <vt:i4>8</vt:i4>
      </vt:variant>
      <vt:variant>
        <vt:lpstr>テーマ</vt:lpstr>
      </vt:variant>
      <vt:variant>
        <vt:i4>2</vt:i4>
      </vt:variant>
      <vt:variant>
        <vt:lpstr>スライド タイトル</vt:lpstr>
      </vt:variant>
      <vt:variant>
        <vt:i4>29</vt:i4>
      </vt:variant>
    </vt:vector>
  </HeadingPairs>
  <TitlesOfParts>
    <vt:vector size="39" baseType="lpstr">
      <vt:lpstr>ＭＳ Ｐゴシック</vt:lpstr>
      <vt:lpstr>游ゴシック Light</vt:lpstr>
      <vt:lpstr>游明朝</vt:lpstr>
      <vt:lpstr>Arial</vt:lpstr>
      <vt:lpstr>Cambria</vt:lpstr>
      <vt:lpstr>Cambria Math</vt:lpstr>
      <vt:lpstr>Wingdings</vt:lpstr>
      <vt:lpstr>游ゴシック</vt:lpstr>
      <vt:lpstr>Office テーマ</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IMADA SEIYA</dc:creator>
  <cp:lastModifiedBy>IMADA SEIYA</cp:lastModifiedBy>
  <cp:revision>1</cp:revision>
  <dcterms:created xsi:type="dcterms:W3CDTF">2026-05-29T03:29:21Z</dcterms:created>
  <dcterms:modified xsi:type="dcterms:W3CDTF">2026-06-16T09:49:13Z</dcterms:modified>
</cp:coreProperties>
</file>