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modernComment_7FE4E89D_320B344B.xml" ContentType="application/vnd.ms-powerpoint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6" r:id="rId4"/>
  </p:sldMasterIdLst>
  <p:notesMasterIdLst>
    <p:notesMasterId r:id="rId40"/>
  </p:notesMasterIdLst>
  <p:handoutMasterIdLst>
    <p:handoutMasterId r:id="rId41"/>
  </p:handoutMasterIdLst>
  <p:sldIdLst>
    <p:sldId id="1321" r:id="rId5"/>
    <p:sldId id="1128" r:id="rId6"/>
    <p:sldId id="1331" r:id="rId7"/>
    <p:sldId id="1191" r:id="rId8"/>
    <p:sldId id="1330" r:id="rId9"/>
    <p:sldId id="1218" r:id="rId10"/>
    <p:sldId id="1217" r:id="rId11"/>
    <p:sldId id="1333" r:id="rId12"/>
    <p:sldId id="1322" r:id="rId13"/>
    <p:sldId id="1335" r:id="rId14"/>
    <p:sldId id="598" r:id="rId15"/>
    <p:sldId id="1340" r:id="rId16"/>
    <p:sldId id="1272" r:id="rId17"/>
    <p:sldId id="2145708189" r:id="rId18"/>
    <p:sldId id="1124" r:id="rId19"/>
    <p:sldId id="1341" r:id="rId20"/>
    <p:sldId id="1194" r:id="rId21"/>
    <p:sldId id="1214" r:id="rId22"/>
    <p:sldId id="1268" r:id="rId23"/>
    <p:sldId id="1326" r:id="rId24"/>
    <p:sldId id="2145708188" r:id="rId25"/>
    <p:sldId id="1065" r:id="rId26"/>
    <p:sldId id="1209" r:id="rId27"/>
    <p:sldId id="1264" r:id="rId28"/>
    <p:sldId id="1270" r:id="rId29"/>
    <p:sldId id="1332" r:id="rId30"/>
    <p:sldId id="1213" r:id="rId31"/>
    <p:sldId id="1327" r:id="rId32"/>
    <p:sldId id="1337" r:id="rId33"/>
    <p:sldId id="1338" r:id="rId34"/>
    <p:sldId id="1339" r:id="rId35"/>
    <p:sldId id="1328" r:id="rId36"/>
    <p:sldId id="1329" r:id="rId37"/>
    <p:sldId id="1305" r:id="rId38"/>
    <p:sldId id="1290" r:id="rId39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973B0E9-9D25-476D-91B1-4CD6EABE9B1B}">
          <p14:sldIdLst>
            <p14:sldId id="1321"/>
            <p14:sldId id="1128"/>
            <p14:sldId id="1331"/>
            <p14:sldId id="1191"/>
            <p14:sldId id="1330"/>
            <p14:sldId id="1218"/>
            <p14:sldId id="1217"/>
            <p14:sldId id="1333"/>
            <p14:sldId id="1322"/>
            <p14:sldId id="1335"/>
            <p14:sldId id="598"/>
            <p14:sldId id="1340"/>
            <p14:sldId id="1272"/>
            <p14:sldId id="2145708189"/>
            <p14:sldId id="1124"/>
            <p14:sldId id="1341"/>
            <p14:sldId id="1194"/>
            <p14:sldId id="1214"/>
            <p14:sldId id="1268"/>
            <p14:sldId id="1326"/>
            <p14:sldId id="2145708188"/>
            <p14:sldId id="1065"/>
          </p14:sldIdLst>
        </p14:section>
        <p14:section name="annex" id="{8DA43DC2-58E5-4E96-98FC-9898DA3DC2C1}">
          <p14:sldIdLst>
            <p14:sldId id="1209"/>
            <p14:sldId id="1264"/>
            <p14:sldId id="1270"/>
            <p14:sldId id="1332"/>
            <p14:sldId id="1213"/>
            <p14:sldId id="1327"/>
            <p14:sldId id="1337"/>
            <p14:sldId id="1338"/>
            <p14:sldId id="1339"/>
            <p14:sldId id="1328"/>
            <p14:sldId id="1329"/>
            <p14:sldId id="1305"/>
            <p14:sldId id="1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BB69335-738B-3907-2E18-97F542CD1BC0}" name="KEEBLE Eleanor, STI/PIE" initials="EK" userId="S::Eleanor.KEEBLE@oecd.org::a7cc41ba-e2c7-4e77-ad73-ed439648576d" providerId="AD"/>
  <p188:author id="{D9E2F680-E94F-DF4C-62DD-0E5B922AA536}" name="LIOUSSIS Michel, STI/PIE" initials="LS" userId="S::michel.lioussis@oecd.org::c9f4d976-ef6b-4206-8aa2-3de5a92570e8" providerId="AD"/>
  <p188:author id="{B9E8DAAF-F969-54DD-C247-BB3BC725F437}" name="YAMANO Norihiko, STI/PIE" initials="NY" userId="S::Norihiko.YAMANO@oecd.org::434fd207-7362-48c6-b1f5-bd695f25de36" providerId="AD"/>
  <p188:author id="{24F2DCF4-ECD1-DADA-8D1F-8FE6E4741848}" name="CIMPER Agnes, STI/PIE" initials="CS" userId="S::agnes.cimper@oecd.org::b5e35539-8d8d-4694-883b-52db9413410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O, Dong" initials="GD" lastIdx="2" clrIdx="0">
    <p:extLst>
      <p:ext uri="{19B8F6BF-5375-455C-9EA6-DF929625EA0E}">
        <p15:presenceInfo xmlns:p15="http://schemas.microsoft.com/office/powerpoint/2012/main" userId="S-1-5-21-1897990240-1072656046-782984527-77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ED5"/>
    <a:srgbClr val="FFC000"/>
    <a:srgbClr val="9BBB59"/>
    <a:srgbClr val="E46C0A"/>
    <a:srgbClr val="4F81BD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E3FE1C-153B-4A11-9815-B646CA88C33B}" v="12" dt="2026-06-21T22:05:49.506"/>
    <p1510:client id="{70188B87-8AB9-470C-BE2D-ECFA27DAE8E2}" v="21" dt="2026-06-21T01:05:41.3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72" y="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574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33"/>
        <p:guide pos="21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MANO Norihiko, STI/PIE" userId="434fd207-7362-48c6-b1f5-bd695f25de36" providerId="ADAL" clId="{4CCF220D-0A59-40B9-8103-E0178A0FCC42}"/>
    <pc:docChg chg="modSld">
      <pc:chgData name="YAMANO Norihiko, STI/PIE" userId="434fd207-7362-48c6-b1f5-bd695f25de36" providerId="ADAL" clId="{4CCF220D-0A59-40B9-8103-E0178A0FCC42}" dt="2026-06-18T11:17:16.292" v="14" actId="6549"/>
      <pc:docMkLst>
        <pc:docMk/>
      </pc:docMkLst>
      <pc:sldChg chg="modSp mod">
        <pc:chgData name="YAMANO Norihiko, STI/PIE" userId="434fd207-7362-48c6-b1f5-bd695f25de36" providerId="ADAL" clId="{4CCF220D-0A59-40B9-8103-E0178A0FCC42}" dt="2026-06-18T11:17:16.292" v="14" actId="6549"/>
        <pc:sldMkLst>
          <pc:docMk/>
          <pc:sldMk cId="1300019201" sldId="1321"/>
        </pc:sldMkLst>
        <pc:spChg chg="mod">
          <ac:chgData name="YAMANO Norihiko, STI/PIE" userId="434fd207-7362-48c6-b1f5-bd695f25de36" providerId="ADAL" clId="{4CCF220D-0A59-40B9-8103-E0178A0FCC42}" dt="2026-06-18T11:17:16.292" v="14" actId="6549"/>
          <ac:spMkLst>
            <pc:docMk/>
            <pc:sldMk cId="1300019201" sldId="1321"/>
            <ac:spMk id="6" creationId="{782ECF99-EB2B-485E-8F8F-5FB3CE9752F5}"/>
          </ac:spMkLst>
        </pc:spChg>
      </pc:sldChg>
    </pc:docChg>
  </pc:docChgLst>
  <pc:docChgLst>
    <pc:chgData name="KEEBLE Eleanor, STI/PIE" userId="a7cc41ba-e2c7-4e77-ad73-ed439648576d" providerId="ADAL" clId="{4C8EF860-842E-4D4D-828D-F51CC2828359}"/>
    <pc:docChg chg="undo custSel addSld delSld modSld sldOrd modSection">
      <pc:chgData name="KEEBLE Eleanor, STI/PIE" userId="a7cc41ba-e2c7-4e77-ad73-ed439648576d" providerId="ADAL" clId="{4C8EF860-842E-4D4D-828D-F51CC2828359}" dt="2026-06-18T11:14:30.755" v="818" actId="1076"/>
      <pc:docMkLst>
        <pc:docMk/>
      </pc:docMkLst>
      <pc:sldChg chg="ord">
        <pc:chgData name="KEEBLE Eleanor, STI/PIE" userId="a7cc41ba-e2c7-4e77-ad73-ed439648576d" providerId="ADAL" clId="{4C8EF860-842E-4D4D-828D-F51CC2828359}" dt="2026-06-18T10:06:27.939" v="7"/>
        <pc:sldMkLst>
          <pc:docMk/>
          <pc:sldMk cId="4005084778" sldId="1128"/>
        </pc:sldMkLst>
      </pc:sldChg>
      <pc:sldChg chg="add ord setBg">
        <pc:chgData name="KEEBLE Eleanor, STI/PIE" userId="a7cc41ba-e2c7-4e77-ad73-ed439648576d" providerId="ADAL" clId="{4C8EF860-842E-4D4D-828D-F51CC2828359}" dt="2026-06-18T10:28:29.411" v="320"/>
        <pc:sldMkLst>
          <pc:docMk/>
          <pc:sldMk cId="4044347761" sldId="1191"/>
        </pc:sldMkLst>
      </pc:sldChg>
      <pc:sldChg chg="add">
        <pc:chgData name="KEEBLE Eleanor, STI/PIE" userId="a7cc41ba-e2c7-4e77-ad73-ed439648576d" providerId="ADAL" clId="{4C8EF860-842E-4D4D-828D-F51CC2828359}" dt="2026-06-18T10:16:29.345" v="187"/>
        <pc:sldMkLst>
          <pc:docMk/>
          <pc:sldMk cId="2471960606" sldId="1194"/>
        </pc:sldMkLst>
      </pc:sldChg>
      <pc:sldChg chg="add">
        <pc:chgData name="KEEBLE Eleanor, STI/PIE" userId="a7cc41ba-e2c7-4e77-ad73-ed439648576d" providerId="ADAL" clId="{4C8EF860-842E-4D4D-828D-F51CC2828359}" dt="2026-06-18T10:16:29.345" v="187"/>
        <pc:sldMkLst>
          <pc:docMk/>
          <pc:sldMk cId="2473929873" sldId="1214"/>
        </pc:sldMkLst>
      </pc:sldChg>
      <pc:sldChg chg="ord">
        <pc:chgData name="KEEBLE Eleanor, STI/PIE" userId="a7cc41ba-e2c7-4e77-ad73-ed439648576d" providerId="ADAL" clId="{4C8EF860-842E-4D4D-828D-F51CC2828359}" dt="2026-06-18T10:27:36.486" v="282"/>
        <pc:sldMkLst>
          <pc:docMk/>
          <pc:sldMk cId="1670434521" sldId="1217"/>
        </pc:sldMkLst>
      </pc:sldChg>
      <pc:sldChg chg="add">
        <pc:chgData name="KEEBLE Eleanor, STI/PIE" userId="a7cc41ba-e2c7-4e77-ad73-ed439648576d" providerId="ADAL" clId="{4C8EF860-842E-4D4D-828D-F51CC2828359}" dt="2026-06-18T10:16:29.345" v="187"/>
        <pc:sldMkLst>
          <pc:docMk/>
          <pc:sldMk cId="4224145499" sldId="1268"/>
        </pc:sldMkLst>
      </pc:sldChg>
      <pc:sldChg chg="modSp mod">
        <pc:chgData name="KEEBLE Eleanor, STI/PIE" userId="a7cc41ba-e2c7-4e77-ad73-ed439648576d" providerId="ADAL" clId="{4C8EF860-842E-4D4D-828D-F51CC2828359}" dt="2026-06-18T10:09:41.003" v="171" actId="20577"/>
        <pc:sldMkLst>
          <pc:docMk/>
          <pc:sldMk cId="1300019201" sldId="1321"/>
        </pc:sldMkLst>
        <pc:spChg chg="mod">
          <ac:chgData name="KEEBLE Eleanor, STI/PIE" userId="a7cc41ba-e2c7-4e77-ad73-ed439648576d" providerId="ADAL" clId="{4C8EF860-842E-4D4D-828D-F51CC2828359}" dt="2026-06-18T10:09:41.003" v="171" actId="20577"/>
          <ac:spMkLst>
            <pc:docMk/>
            <pc:sldMk cId="1300019201" sldId="1321"/>
            <ac:spMk id="2" creationId="{2A82D8F5-68F5-5FCB-D718-7861B463E414}"/>
          </ac:spMkLst>
        </pc:spChg>
        <pc:spChg chg="mod">
          <ac:chgData name="KEEBLE Eleanor, STI/PIE" userId="a7cc41ba-e2c7-4e77-ad73-ed439648576d" providerId="ADAL" clId="{4C8EF860-842E-4D4D-828D-F51CC2828359}" dt="2026-06-18T10:09:00.130" v="159" actId="207"/>
          <ac:spMkLst>
            <pc:docMk/>
            <pc:sldMk cId="1300019201" sldId="1321"/>
            <ac:spMk id="6" creationId="{782ECF99-EB2B-485E-8F8F-5FB3CE9752F5}"/>
          </ac:spMkLst>
        </pc:spChg>
      </pc:sldChg>
      <pc:sldChg chg="ord">
        <pc:chgData name="KEEBLE Eleanor, STI/PIE" userId="a7cc41ba-e2c7-4e77-ad73-ed439648576d" providerId="ADAL" clId="{4C8EF860-842E-4D4D-828D-F51CC2828359}" dt="2026-06-18T10:06:48.621" v="13"/>
        <pc:sldMkLst>
          <pc:docMk/>
          <pc:sldMk cId="547900857" sldId="1322"/>
        </pc:sldMkLst>
      </pc:sldChg>
      <pc:sldChg chg="addSp modSp ord">
        <pc:chgData name="KEEBLE Eleanor, STI/PIE" userId="a7cc41ba-e2c7-4e77-ad73-ed439648576d" providerId="ADAL" clId="{4C8EF860-842E-4D4D-828D-F51CC2828359}" dt="2026-06-18T10:31:26.136" v="329"/>
        <pc:sldMkLst>
          <pc:docMk/>
          <pc:sldMk cId="3671022940" sldId="1326"/>
        </pc:sldMkLst>
      </pc:sldChg>
      <pc:sldChg chg="ord">
        <pc:chgData name="KEEBLE Eleanor, STI/PIE" userId="a7cc41ba-e2c7-4e77-ad73-ed439648576d" providerId="ADAL" clId="{4C8EF860-842E-4D4D-828D-F51CC2828359}" dt="2026-06-18T10:26:14.288" v="277"/>
        <pc:sldMkLst>
          <pc:docMk/>
          <pc:sldMk cId="98015253" sldId="1327"/>
        </pc:sldMkLst>
      </pc:sldChg>
      <pc:sldChg chg="ord">
        <pc:chgData name="KEEBLE Eleanor, STI/PIE" userId="a7cc41ba-e2c7-4e77-ad73-ed439648576d" providerId="ADAL" clId="{4C8EF860-842E-4D4D-828D-F51CC2828359}" dt="2026-06-18T10:28:34.729" v="323"/>
        <pc:sldMkLst>
          <pc:docMk/>
          <pc:sldMk cId="3895750355" sldId="1331"/>
        </pc:sldMkLst>
      </pc:sldChg>
      <pc:sldChg chg="ord">
        <pc:chgData name="KEEBLE Eleanor, STI/PIE" userId="a7cc41ba-e2c7-4e77-ad73-ed439648576d" providerId="ADAL" clId="{4C8EF860-842E-4D4D-828D-F51CC2828359}" dt="2026-06-18T10:23:41.272" v="212"/>
        <pc:sldMkLst>
          <pc:docMk/>
          <pc:sldMk cId="3322921505" sldId="1333"/>
        </pc:sldMkLst>
      </pc:sldChg>
      <pc:sldChg chg="ord">
        <pc:chgData name="KEEBLE Eleanor, STI/PIE" userId="a7cc41ba-e2c7-4e77-ad73-ed439648576d" providerId="ADAL" clId="{4C8EF860-842E-4D4D-828D-F51CC2828359}" dt="2026-06-18T10:14:38.779" v="180"/>
        <pc:sldMkLst>
          <pc:docMk/>
          <pc:sldMk cId="1561952285" sldId="1335"/>
        </pc:sldMkLst>
      </pc:sldChg>
      <pc:sldChg chg="ord">
        <pc:chgData name="KEEBLE Eleanor, STI/PIE" userId="a7cc41ba-e2c7-4e77-ad73-ed439648576d" providerId="ADAL" clId="{4C8EF860-842E-4D4D-828D-F51CC2828359}" dt="2026-06-18T10:10:48.941" v="175"/>
        <pc:sldMkLst>
          <pc:docMk/>
          <pc:sldMk cId="1519217677" sldId="1337"/>
        </pc:sldMkLst>
      </pc:sldChg>
      <pc:sldChg chg="ord">
        <pc:chgData name="KEEBLE Eleanor, STI/PIE" userId="a7cc41ba-e2c7-4e77-ad73-ed439648576d" providerId="ADAL" clId="{4C8EF860-842E-4D4D-828D-F51CC2828359}" dt="2026-06-18T10:10:48.941" v="175"/>
        <pc:sldMkLst>
          <pc:docMk/>
          <pc:sldMk cId="2487234055" sldId="1338"/>
        </pc:sldMkLst>
      </pc:sldChg>
      <pc:sldChg chg="ord">
        <pc:chgData name="KEEBLE Eleanor, STI/PIE" userId="a7cc41ba-e2c7-4e77-ad73-ed439648576d" providerId="ADAL" clId="{4C8EF860-842E-4D4D-828D-F51CC2828359}" dt="2026-06-18T10:10:48.941" v="175"/>
        <pc:sldMkLst>
          <pc:docMk/>
          <pc:sldMk cId="4008971747" sldId="1339"/>
        </pc:sldMkLst>
      </pc:sldChg>
      <pc:sldChg chg="ord">
        <pc:chgData name="KEEBLE Eleanor, STI/PIE" userId="a7cc41ba-e2c7-4e77-ad73-ed439648576d" providerId="ADAL" clId="{4C8EF860-842E-4D4D-828D-F51CC2828359}" dt="2026-06-18T10:26:07.248" v="275"/>
        <pc:sldMkLst>
          <pc:docMk/>
          <pc:sldMk cId="2996157088" sldId="1340"/>
        </pc:sldMkLst>
      </pc:sldChg>
      <pc:sldChg chg="modSp new mod">
        <pc:chgData name="KEEBLE Eleanor, STI/PIE" userId="a7cc41ba-e2c7-4e77-ad73-ed439648576d" providerId="ADAL" clId="{4C8EF860-842E-4D4D-828D-F51CC2828359}" dt="2026-06-18T10:25:37.949" v="273" actId="20577"/>
        <pc:sldMkLst>
          <pc:docMk/>
          <pc:sldMk cId="3439391202" sldId="1341"/>
        </pc:sldMkLst>
        <pc:spChg chg="mod">
          <ac:chgData name="KEEBLE Eleanor, STI/PIE" userId="a7cc41ba-e2c7-4e77-ad73-ed439648576d" providerId="ADAL" clId="{4C8EF860-842E-4D4D-828D-F51CC2828359}" dt="2026-06-18T10:25:37.949" v="273" actId="20577"/>
          <ac:spMkLst>
            <pc:docMk/>
            <pc:sldMk cId="3439391202" sldId="1341"/>
            <ac:spMk id="2" creationId="{1286E31A-BDDC-4569-89DB-7B9D6DB7BE1A}"/>
          </ac:spMkLst>
        </pc:spChg>
      </pc:sldChg>
      <pc:sldChg chg="addSp delSp modSp add mod">
        <pc:chgData name="KEEBLE Eleanor, STI/PIE" userId="a7cc41ba-e2c7-4e77-ad73-ed439648576d" providerId="ADAL" clId="{4C8EF860-842E-4D4D-828D-F51CC2828359}" dt="2026-06-18T10:35:33.818" v="379" actId="1076"/>
        <pc:sldMkLst>
          <pc:docMk/>
          <pc:sldMk cId="1612990478" sldId="2145708188"/>
        </pc:sldMkLst>
        <pc:spChg chg="add mod">
          <ac:chgData name="KEEBLE Eleanor, STI/PIE" userId="a7cc41ba-e2c7-4e77-ad73-ed439648576d" providerId="ADAL" clId="{4C8EF860-842E-4D4D-828D-F51CC2828359}" dt="2026-06-18T10:33:29.120" v="343" actId="1076"/>
          <ac:spMkLst>
            <pc:docMk/>
            <pc:sldMk cId="1612990478" sldId="2145708188"/>
            <ac:spMk id="5" creationId="{06F70A44-0DB6-AFF2-DA11-AC83AC87F3BC}"/>
          </ac:spMkLst>
        </pc:spChg>
        <pc:spChg chg="add mod">
          <ac:chgData name="KEEBLE Eleanor, STI/PIE" userId="a7cc41ba-e2c7-4e77-ad73-ed439648576d" providerId="ADAL" clId="{4C8EF860-842E-4D4D-828D-F51CC2828359}" dt="2026-06-18T10:35:33.818" v="379" actId="1076"/>
          <ac:spMkLst>
            <pc:docMk/>
            <pc:sldMk cId="1612990478" sldId="2145708188"/>
            <ac:spMk id="8" creationId="{379EE9A4-506F-748D-C416-BBA1F5135230}"/>
          </ac:spMkLst>
        </pc:spChg>
        <pc:spChg chg="mod">
          <ac:chgData name="KEEBLE Eleanor, STI/PIE" userId="a7cc41ba-e2c7-4e77-ad73-ed439648576d" providerId="ADAL" clId="{4C8EF860-842E-4D4D-828D-F51CC2828359}" dt="2026-06-18T10:33:29.120" v="343" actId="1076"/>
          <ac:spMkLst>
            <pc:docMk/>
            <pc:sldMk cId="1612990478" sldId="2145708188"/>
            <ac:spMk id="18" creationId="{879D71DD-79B7-B55D-54BD-27A205E982E0}"/>
          </ac:spMkLst>
        </pc:spChg>
        <pc:grpChg chg="add mod">
          <ac:chgData name="KEEBLE Eleanor, STI/PIE" userId="a7cc41ba-e2c7-4e77-ad73-ed439648576d" providerId="ADAL" clId="{4C8EF860-842E-4D4D-828D-F51CC2828359}" dt="2026-06-18T10:33:29.120" v="343" actId="1076"/>
          <ac:grpSpMkLst>
            <pc:docMk/>
            <pc:sldMk cId="1612990478" sldId="2145708188"/>
            <ac:grpSpMk id="4" creationId="{14F6D316-3E11-370A-695C-DF4D4C9AC255}"/>
          </ac:grpSpMkLst>
        </pc:grpChg>
        <pc:picChg chg="mod">
          <ac:chgData name="KEEBLE Eleanor, STI/PIE" userId="a7cc41ba-e2c7-4e77-ad73-ed439648576d" providerId="ADAL" clId="{4C8EF860-842E-4D4D-828D-F51CC2828359}" dt="2026-06-18T10:33:29.120" v="343" actId="1076"/>
          <ac:picMkLst>
            <pc:docMk/>
            <pc:sldMk cId="1612990478" sldId="2145708188"/>
            <ac:picMk id="1030" creationId="{DAB1919E-238C-2A0A-1B9A-94ED61FBA8DD}"/>
          </ac:picMkLst>
        </pc:picChg>
        <pc:cxnChg chg="mod">
          <ac:chgData name="KEEBLE Eleanor, STI/PIE" userId="a7cc41ba-e2c7-4e77-ad73-ed439648576d" providerId="ADAL" clId="{4C8EF860-842E-4D4D-828D-F51CC2828359}" dt="2026-06-18T10:33:29.120" v="343" actId="1076"/>
          <ac:cxnSpMkLst>
            <pc:docMk/>
            <pc:sldMk cId="1612990478" sldId="2145708188"/>
            <ac:cxnSpMk id="6" creationId="{62BFA37A-7430-0110-2BCA-42AA6652FCB5}"/>
          </ac:cxnSpMkLst>
        </pc:cxnChg>
        <pc:cxnChg chg="mod">
          <ac:chgData name="KEEBLE Eleanor, STI/PIE" userId="a7cc41ba-e2c7-4e77-ad73-ed439648576d" providerId="ADAL" clId="{4C8EF860-842E-4D4D-828D-F51CC2828359}" dt="2026-06-18T10:33:29.120" v="343" actId="1076"/>
          <ac:cxnSpMkLst>
            <pc:docMk/>
            <pc:sldMk cId="1612990478" sldId="2145708188"/>
            <ac:cxnSpMk id="7" creationId="{9BD36CCA-E82F-ECFF-CF34-981FE06FD194}"/>
          </ac:cxnSpMkLst>
        </pc:cxnChg>
        <pc:cxnChg chg="mod">
          <ac:chgData name="KEEBLE Eleanor, STI/PIE" userId="a7cc41ba-e2c7-4e77-ad73-ed439648576d" providerId="ADAL" clId="{4C8EF860-842E-4D4D-828D-F51CC2828359}" dt="2026-06-18T10:33:29.120" v="343" actId="1076"/>
          <ac:cxnSpMkLst>
            <pc:docMk/>
            <pc:sldMk cId="1612990478" sldId="2145708188"/>
            <ac:cxnSpMk id="9" creationId="{256F0B7C-76FB-B8E0-293A-C52F2798C900}"/>
          </ac:cxnSpMkLst>
        </pc:cxnChg>
        <pc:cxnChg chg="mod">
          <ac:chgData name="KEEBLE Eleanor, STI/PIE" userId="a7cc41ba-e2c7-4e77-ad73-ed439648576d" providerId="ADAL" clId="{4C8EF860-842E-4D4D-828D-F51CC2828359}" dt="2026-06-18T10:33:29.120" v="343" actId="1076"/>
          <ac:cxnSpMkLst>
            <pc:docMk/>
            <pc:sldMk cId="1612990478" sldId="2145708188"/>
            <ac:cxnSpMk id="12" creationId="{8D9AF12B-09A6-0F26-CDC4-B11C8555B75A}"/>
          </ac:cxnSpMkLst>
        </pc:cxnChg>
        <pc:cxnChg chg="mod">
          <ac:chgData name="KEEBLE Eleanor, STI/PIE" userId="a7cc41ba-e2c7-4e77-ad73-ed439648576d" providerId="ADAL" clId="{4C8EF860-842E-4D4D-828D-F51CC2828359}" dt="2026-06-18T10:33:29.120" v="343" actId="1076"/>
          <ac:cxnSpMkLst>
            <pc:docMk/>
            <pc:sldMk cId="1612990478" sldId="2145708188"/>
            <ac:cxnSpMk id="23" creationId="{1D104A57-635F-EE51-03FB-08B1ABE2D775}"/>
          </ac:cxnSpMkLst>
        </pc:cxnChg>
      </pc:sldChg>
    </pc:docChg>
  </pc:docChgLst>
  <pc:docChgLst>
    <pc:chgData name="YAMANO Norihiko, STI/PIE" userId="434fd207-7362-48c6-b1f5-bd695f25de36" providerId="ADAL" clId="{701613D5-8A40-4F80-9BEB-A24FEDA3AED2}"/>
    <pc:docChg chg="addSld delSld sldOrd modSection">
      <pc:chgData name="YAMANO Norihiko, STI/PIE" userId="434fd207-7362-48c6-b1f5-bd695f25de36" providerId="ADAL" clId="{701613D5-8A40-4F80-9BEB-A24FEDA3AED2}" dt="2026-06-20T18:10:30.335" v="11" actId="22"/>
      <pc:docMkLst>
        <pc:docMk/>
      </pc:docMkLst>
      <pc:sldChg chg="add del">
        <pc:chgData name="YAMANO Norihiko, STI/PIE" userId="434fd207-7362-48c6-b1f5-bd695f25de36" providerId="ADAL" clId="{701613D5-8A40-4F80-9BEB-A24FEDA3AED2}" dt="2026-06-20T18:08:53.239" v="1" actId="22"/>
        <pc:sldMkLst>
          <pc:docMk/>
          <pc:sldMk cId="4044347761" sldId="1191"/>
        </pc:sldMkLst>
      </pc:sldChg>
      <pc:sldChg chg="add del">
        <pc:chgData name="YAMANO Norihiko, STI/PIE" userId="434fd207-7362-48c6-b1f5-bd695f25de36" providerId="ADAL" clId="{701613D5-8A40-4F80-9BEB-A24FEDA3AED2}" dt="2026-06-20T18:10:30.335" v="11" actId="22"/>
        <pc:sldMkLst>
          <pc:docMk/>
          <pc:sldMk cId="4167521842" sldId="1276"/>
        </pc:sldMkLst>
      </pc:sldChg>
      <pc:sldChg chg="add del ord">
        <pc:chgData name="YAMANO Norihiko, STI/PIE" userId="434fd207-7362-48c6-b1f5-bd695f25de36" providerId="ADAL" clId="{701613D5-8A40-4F80-9BEB-A24FEDA3AED2}" dt="2026-06-20T18:10:00.525" v="9" actId="1076"/>
        <pc:sldMkLst>
          <pc:docMk/>
          <pc:sldMk cId="1300019201" sldId="1321"/>
        </pc:sldMkLst>
      </pc:sldChg>
      <pc:sldChg chg="add del">
        <pc:chgData name="YAMANO Norihiko, STI/PIE" userId="434fd207-7362-48c6-b1f5-bd695f25de36" providerId="ADAL" clId="{701613D5-8A40-4F80-9BEB-A24FEDA3AED2}" dt="2026-06-20T18:08:53.239" v="1" actId="22"/>
        <pc:sldMkLst>
          <pc:docMk/>
          <pc:sldMk cId="491521269" sldId="1330"/>
        </pc:sldMkLst>
      </pc:sldChg>
      <pc:sldChg chg="add del">
        <pc:chgData name="YAMANO Norihiko, STI/PIE" userId="434fd207-7362-48c6-b1f5-bd695f25de36" providerId="ADAL" clId="{701613D5-8A40-4F80-9BEB-A24FEDA3AED2}" dt="2026-06-20T18:09:40.098" v="6" actId="22"/>
        <pc:sldMkLst>
          <pc:docMk/>
          <pc:sldMk cId="1190141074" sldId="1332"/>
        </pc:sldMkLst>
      </pc:sldChg>
    </pc:docChg>
  </pc:docChgLst>
  <pc:docChgLst>
    <pc:chgData name="KEEBLE Eleanor, STI/PIE" userId="S::eleanor.keeble@oecd.org::a7cc41ba-e2c7-4e77-ad73-ed439648576d" providerId="AD" clId="Web-{3AE6CA15-998C-B7A5-2430-1993DF66BFDB}"/>
    <pc:docChg chg="delSld modSection">
      <pc:chgData name="KEEBLE Eleanor, STI/PIE" userId="S::eleanor.keeble@oecd.org::a7cc41ba-e2c7-4e77-ad73-ed439648576d" providerId="AD" clId="Web-{3AE6CA15-998C-B7A5-2430-1993DF66BFDB}" dt="2026-06-18T09:48:57.675" v="1"/>
      <pc:docMkLst>
        <pc:docMk/>
      </pc:docMkLst>
    </pc:docChg>
  </pc:docChgLst>
  <pc:docChgLst>
    <pc:chgData name="YAMANO Norihiko, STI/PIE" userId="434fd207-7362-48c6-b1f5-bd695f25de36" providerId="ADAL" clId="{FED75B5A-F6EF-4F35-B216-77DE38414578}"/>
    <pc:docChg chg="custSel addSld delSld modSld sldOrd modSection">
      <pc:chgData name="YAMANO Norihiko, STI/PIE" userId="434fd207-7362-48c6-b1f5-bd695f25de36" providerId="ADAL" clId="{FED75B5A-F6EF-4F35-B216-77DE38414578}" dt="2026-06-21T22:06:03.463" v="207" actId="47"/>
      <pc:docMkLst>
        <pc:docMk/>
      </pc:docMkLst>
      <pc:sldChg chg="add">
        <pc:chgData name="YAMANO Norihiko, STI/PIE" userId="434fd207-7362-48c6-b1f5-bd695f25de36" providerId="ADAL" clId="{FED75B5A-F6EF-4F35-B216-77DE38414578}" dt="2026-06-20T13:18:48.688" v="89"/>
        <pc:sldMkLst>
          <pc:docMk/>
          <pc:sldMk cId="1269941409" sldId="1213"/>
        </pc:sldMkLst>
      </pc:sldChg>
      <pc:sldChg chg="del">
        <pc:chgData name="YAMANO Norihiko, STI/PIE" userId="434fd207-7362-48c6-b1f5-bd695f25de36" providerId="ADAL" clId="{FED75B5A-F6EF-4F35-B216-77DE38414578}" dt="2026-06-20T13:18:39.628" v="88" actId="2696"/>
        <pc:sldMkLst>
          <pc:docMk/>
          <pc:sldMk cId="1724003497" sldId="1213"/>
        </pc:sldMkLst>
      </pc:sldChg>
      <pc:sldChg chg="del">
        <pc:chgData name="YAMANO Norihiko, STI/PIE" userId="434fd207-7362-48c6-b1f5-bd695f25de36" providerId="ADAL" clId="{FED75B5A-F6EF-4F35-B216-77DE38414578}" dt="2026-06-21T22:06:03.463" v="207" actId="47"/>
        <pc:sldMkLst>
          <pc:docMk/>
          <pc:sldMk cId="2947297115" sldId="1275"/>
        </pc:sldMkLst>
      </pc:sldChg>
      <pc:sldChg chg="addSp modSp">
        <pc:chgData name="YAMANO Norihiko, STI/PIE" userId="434fd207-7362-48c6-b1f5-bd695f25de36" providerId="ADAL" clId="{FED75B5A-F6EF-4F35-B216-77DE38414578}" dt="2026-06-20T13:19:34.410" v="93"/>
        <pc:sldMkLst>
          <pc:docMk/>
          <pc:sldMk cId="4167521842" sldId="1276"/>
        </pc:sldMkLst>
        <pc:spChg chg="add mod">
          <ac:chgData name="YAMANO Norihiko, STI/PIE" userId="434fd207-7362-48c6-b1f5-bd695f25de36" providerId="ADAL" clId="{FED75B5A-F6EF-4F35-B216-77DE38414578}" dt="2026-06-20T13:19:34.410" v="93"/>
          <ac:spMkLst>
            <pc:docMk/>
            <pc:sldMk cId="4167521842" sldId="1276"/>
            <ac:spMk id="4" creationId="{952685B4-0FAB-A258-B78F-663738CE0BBD}"/>
          </ac:spMkLst>
        </pc:spChg>
      </pc:sldChg>
      <pc:sldChg chg="add del">
        <pc:chgData name="YAMANO Norihiko, STI/PIE" userId="434fd207-7362-48c6-b1f5-bd695f25de36" providerId="ADAL" clId="{FED75B5A-F6EF-4F35-B216-77DE38414578}" dt="2026-06-20T13:18:08.415" v="86" actId="2696"/>
        <pc:sldMkLst>
          <pc:docMk/>
          <pc:sldMk cId="130764727" sldId="1290"/>
        </pc:sldMkLst>
      </pc:sldChg>
      <pc:sldChg chg="add">
        <pc:chgData name="YAMANO Norihiko, STI/PIE" userId="434fd207-7362-48c6-b1f5-bd695f25de36" providerId="ADAL" clId="{FED75B5A-F6EF-4F35-B216-77DE38414578}" dt="2026-06-20T13:18:17.445" v="87"/>
        <pc:sldMkLst>
          <pc:docMk/>
          <pc:sldMk cId="2147808668" sldId="1290"/>
        </pc:sldMkLst>
      </pc:sldChg>
      <pc:sldChg chg="del">
        <pc:chgData name="YAMANO Norihiko, STI/PIE" userId="434fd207-7362-48c6-b1f5-bd695f25de36" providerId="ADAL" clId="{FED75B5A-F6EF-4F35-B216-77DE38414578}" dt="2026-06-20T13:17:56.351" v="84" actId="2696"/>
        <pc:sldMkLst>
          <pc:docMk/>
          <pc:sldMk cId="3662910993" sldId="1290"/>
        </pc:sldMkLst>
      </pc:sldChg>
      <pc:sldChg chg="modNotesTx">
        <pc:chgData name="YAMANO Norihiko, STI/PIE" userId="434fd207-7362-48c6-b1f5-bd695f25de36" providerId="ADAL" clId="{FED75B5A-F6EF-4F35-B216-77DE38414578}" dt="2026-06-20T13:20:22.105" v="103" actId="20577"/>
        <pc:sldMkLst>
          <pc:docMk/>
          <pc:sldMk cId="547900857" sldId="1322"/>
        </pc:sldMkLst>
      </pc:sldChg>
      <pc:sldChg chg="modSp mod">
        <pc:chgData name="YAMANO Norihiko, STI/PIE" userId="434fd207-7362-48c6-b1f5-bd695f25de36" providerId="ADAL" clId="{FED75B5A-F6EF-4F35-B216-77DE38414578}" dt="2026-06-20T13:19:12.566" v="90" actId="1036"/>
        <pc:sldMkLst>
          <pc:docMk/>
          <pc:sldMk cId="3671022940" sldId="1326"/>
        </pc:sldMkLst>
        <pc:spChg chg="mod">
          <ac:chgData name="YAMANO Norihiko, STI/PIE" userId="434fd207-7362-48c6-b1f5-bd695f25de36" providerId="ADAL" clId="{FED75B5A-F6EF-4F35-B216-77DE38414578}" dt="2026-06-20T13:19:12.566" v="90" actId="1036"/>
          <ac:spMkLst>
            <pc:docMk/>
            <pc:sldMk cId="3671022940" sldId="1326"/>
            <ac:spMk id="3" creationId="{3B5C6CD4-4B2B-9052-D8BB-4585DA6E5A10}"/>
          </ac:spMkLst>
        </pc:spChg>
      </pc:sldChg>
      <pc:sldChg chg="addSp modSp mod">
        <pc:chgData name="YAMANO Norihiko, STI/PIE" userId="434fd207-7362-48c6-b1f5-bd695f25de36" providerId="ADAL" clId="{FED75B5A-F6EF-4F35-B216-77DE38414578}" dt="2026-06-20T13:19:22.338" v="92" actId="207"/>
        <pc:sldMkLst>
          <pc:docMk/>
          <pc:sldMk cId="1612990478" sldId="2145708188"/>
        </pc:sldMkLst>
        <pc:spChg chg="add mod">
          <ac:chgData name="YAMANO Norihiko, STI/PIE" userId="434fd207-7362-48c6-b1f5-bd695f25de36" providerId="ADAL" clId="{FED75B5A-F6EF-4F35-B216-77DE38414578}" dt="2026-06-20T13:19:22.338" v="92" actId="207"/>
          <ac:spMkLst>
            <pc:docMk/>
            <pc:sldMk cId="1612990478" sldId="2145708188"/>
            <ac:spMk id="3" creationId="{D57314F5-C384-FB6C-9D6A-231855C6EDE2}"/>
          </ac:spMkLst>
        </pc:spChg>
      </pc:sldChg>
      <pc:sldChg chg="addSp delSp modSp add mod ord">
        <pc:chgData name="YAMANO Norihiko, STI/PIE" userId="434fd207-7362-48c6-b1f5-bd695f25de36" providerId="ADAL" clId="{FED75B5A-F6EF-4F35-B216-77DE38414578}" dt="2026-06-21T22:06:00.078" v="206"/>
        <pc:sldMkLst>
          <pc:docMk/>
          <pc:sldMk cId="839595083" sldId="2145708189"/>
        </pc:sldMkLst>
        <pc:spChg chg="mod">
          <ac:chgData name="YAMANO Norihiko, STI/PIE" userId="434fd207-7362-48c6-b1f5-bd695f25de36" providerId="ADAL" clId="{FED75B5A-F6EF-4F35-B216-77DE38414578}" dt="2026-06-20T13:24:30.778" v="150" actId="14100"/>
          <ac:spMkLst>
            <pc:docMk/>
            <pc:sldMk cId="839595083" sldId="2145708189"/>
            <ac:spMk id="7" creationId="{77A647A0-83AD-CF05-B99E-5DBA70153082}"/>
          </ac:spMkLst>
        </pc:spChg>
        <pc:spChg chg="del mod">
          <ac:chgData name="YAMANO Norihiko, STI/PIE" userId="434fd207-7362-48c6-b1f5-bd695f25de36" providerId="ADAL" clId="{FED75B5A-F6EF-4F35-B216-77DE38414578}" dt="2026-06-20T13:25:08.584" v="162" actId="478"/>
          <ac:spMkLst>
            <pc:docMk/>
            <pc:sldMk cId="839595083" sldId="2145708189"/>
            <ac:spMk id="14" creationId="{657B9563-B0EA-EE6B-170B-56D52D273972}"/>
          </ac:spMkLst>
        </pc:spChg>
        <pc:spChg chg="add mod">
          <ac:chgData name="YAMANO Norihiko, STI/PIE" userId="434fd207-7362-48c6-b1f5-bd695f25de36" providerId="ADAL" clId="{FED75B5A-F6EF-4F35-B216-77DE38414578}" dt="2026-06-20T13:22:49.203" v="127" actId="14100"/>
          <ac:spMkLst>
            <pc:docMk/>
            <pc:sldMk cId="839595083" sldId="2145708189"/>
            <ac:spMk id="21" creationId="{806BA935-C5D0-90AB-0253-EEB5880BB01D}"/>
          </ac:spMkLst>
        </pc:spChg>
        <pc:spChg chg="add mod">
          <ac:chgData name="YAMANO Norihiko, STI/PIE" userId="434fd207-7362-48c6-b1f5-bd695f25de36" providerId="ADAL" clId="{FED75B5A-F6EF-4F35-B216-77DE38414578}" dt="2026-06-20T13:25:54.564" v="201" actId="20577"/>
          <ac:spMkLst>
            <pc:docMk/>
            <pc:sldMk cId="839595083" sldId="2145708189"/>
            <ac:spMk id="36" creationId="{6D504C35-E23B-AE57-6820-F10896A5AE57}"/>
          </ac:spMkLst>
        </pc:spChg>
        <pc:spChg chg="add mod">
          <ac:chgData name="YAMANO Norihiko, STI/PIE" userId="434fd207-7362-48c6-b1f5-bd695f25de36" providerId="ADAL" clId="{FED75B5A-F6EF-4F35-B216-77DE38414578}" dt="2026-06-20T13:25:27.364" v="177" actId="20577"/>
          <ac:spMkLst>
            <pc:docMk/>
            <pc:sldMk cId="839595083" sldId="2145708189"/>
            <ac:spMk id="37" creationId="{FC35D290-E4DA-5F73-AABA-11B50A39BF25}"/>
          </ac:spMkLst>
        </pc:spChg>
        <pc:spChg chg="mod">
          <ac:chgData name="YAMANO Norihiko, STI/PIE" userId="434fd207-7362-48c6-b1f5-bd695f25de36" providerId="ADAL" clId="{FED75B5A-F6EF-4F35-B216-77DE38414578}" dt="2026-06-20T13:22:31.933" v="124" actId="1076"/>
          <ac:spMkLst>
            <pc:docMk/>
            <pc:sldMk cId="839595083" sldId="2145708189"/>
            <ac:spMk id="116" creationId="{9724C9D1-DAA4-D4DA-54BC-F5F762102C9B}"/>
          </ac:spMkLst>
        </pc:spChg>
        <pc:spChg chg="mod">
          <ac:chgData name="YAMANO Norihiko, STI/PIE" userId="434fd207-7362-48c6-b1f5-bd695f25de36" providerId="ADAL" clId="{FED75B5A-F6EF-4F35-B216-77DE38414578}" dt="2026-06-20T13:23:03.264" v="138" actId="14100"/>
          <ac:spMkLst>
            <pc:docMk/>
            <pc:sldMk cId="839595083" sldId="2145708189"/>
            <ac:spMk id="120" creationId="{6F826012-E053-05F4-F751-7BC1C17561EB}"/>
          </ac:spMkLst>
        </pc:spChg>
        <pc:spChg chg="mod">
          <ac:chgData name="YAMANO Norihiko, STI/PIE" userId="434fd207-7362-48c6-b1f5-bd695f25de36" providerId="ADAL" clId="{FED75B5A-F6EF-4F35-B216-77DE38414578}" dt="2026-06-20T13:22:55.457" v="134" actId="1037"/>
          <ac:spMkLst>
            <pc:docMk/>
            <pc:sldMk cId="839595083" sldId="2145708189"/>
            <ac:spMk id="122" creationId="{93B4251B-DB2C-3BFE-FE18-6A60AB795CF6}"/>
          </ac:spMkLst>
        </pc:spChg>
        <pc:spChg chg="mod">
          <ac:chgData name="YAMANO Norihiko, STI/PIE" userId="434fd207-7362-48c6-b1f5-bd695f25de36" providerId="ADAL" clId="{FED75B5A-F6EF-4F35-B216-77DE38414578}" dt="2026-06-20T13:22:13.819" v="123" actId="20577"/>
          <ac:spMkLst>
            <pc:docMk/>
            <pc:sldMk cId="839595083" sldId="2145708189"/>
            <ac:spMk id="191" creationId="{98865369-373B-931C-491F-33CB179C14D4}"/>
          </ac:spMkLst>
        </pc:spChg>
        <pc:cxnChg chg="add mod">
          <ac:chgData name="YAMANO Norihiko, STI/PIE" userId="434fd207-7362-48c6-b1f5-bd695f25de36" providerId="ADAL" clId="{FED75B5A-F6EF-4F35-B216-77DE38414578}" dt="2026-06-20T13:21:48.553" v="116" actId="14100"/>
          <ac:cxnSpMkLst>
            <pc:docMk/>
            <pc:sldMk cId="839595083" sldId="2145708189"/>
            <ac:cxnSpMk id="2" creationId="{31DC7121-F3F5-1460-4F7B-FE2C115362C6}"/>
          </ac:cxnSpMkLst>
        </pc:cxnChg>
        <pc:cxnChg chg="add mod">
          <ac:chgData name="YAMANO Norihiko, STI/PIE" userId="434fd207-7362-48c6-b1f5-bd695f25de36" providerId="ADAL" clId="{FED75B5A-F6EF-4F35-B216-77DE38414578}" dt="2026-06-20T13:23:14.467" v="140" actId="14100"/>
          <ac:cxnSpMkLst>
            <pc:docMk/>
            <pc:sldMk cId="839595083" sldId="2145708189"/>
            <ac:cxnSpMk id="25" creationId="{9479294A-3B09-D3A5-6AD0-E455D047D19E}"/>
          </ac:cxnSpMkLst>
        </pc:cxnChg>
        <pc:cxnChg chg="mod">
          <ac:chgData name="YAMANO Norihiko, STI/PIE" userId="434fd207-7362-48c6-b1f5-bd695f25de36" providerId="ADAL" clId="{FED75B5A-F6EF-4F35-B216-77DE38414578}" dt="2026-06-20T13:24:21.154" v="149" actId="1076"/>
          <ac:cxnSpMkLst>
            <pc:docMk/>
            <pc:sldMk cId="839595083" sldId="2145708189"/>
            <ac:cxnSpMk id="76" creationId="{08969E2C-6314-E264-BEC6-4309CA612385}"/>
          </ac:cxnSpMkLst>
        </pc:cxnChg>
        <pc:cxnChg chg="del mod">
          <ac:chgData name="YAMANO Norihiko, STI/PIE" userId="434fd207-7362-48c6-b1f5-bd695f25de36" providerId="ADAL" clId="{FED75B5A-F6EF-4F35-B216-77DE38414578}" dt="2026-06-20T13:23:45.631" v="145" actId="478"/>
          <ac:cxnSpMkLst>
            <pc:docMk/>
            <pc:sldMk cId="839595083" sldId="2145708189"/>
            <ac:cxnSpMk id="84" creationId="{F55D5B2C-34D8-09B2-464F-6AE48A4403D7}"/>
          </ac:cxnSpMkLst>
        </pc:cxnChg>
      </pc:sldChg>
    </pc:docChg>
  </pc:docChgLst>
  <pc:docChgLst>
    <pc:chgData name="WEBB Colin, STI/PIE" userId="362d15a2-dc3f-4c4e-8c53-1712f9b706be" providerId="ADAL" clId="{6FA0C453-9004-4514-9C1C-4E00572102F9}"/>
    <pc:docChg chg="undo custSel addSld delSld modSld sldOrd modSection">
      <pc:chgData name="WEBB Colin, STI/PIE" userId="362d15a2-dc3f-4c4e-8c53-1712f9b706be" providerId="ADAL" clId="{6FA0C453-9004-4514-9C1C-4E00572102F9}" dt="2026-06-21T01:06:57.168" v="527"/>
      <pc:docMkLst>
        <pc:docMk/>
      </pc:docMkLst>
      <pc:sldChg chg="del">
        <pc:chgData name="WEBB Colin, STI/PIE" userId="362d15a2-dc3f-4c4e-8c53-1712f9b706be" providerId="ADAL" clId="{6FA0C453-9004-4514-9C1C-4E00572102F9}" dt="2026-06-21T00:57:37.343" v="511" actId="47"/>
        <pc:sldMkLst>
          <pc:docMk/>
          <pc:sldMk cId="3110955472" sldId="257"/>
        </pc:sldMkLst>
      </pc:sldChg>
      <pc:sldChg chg="add ord">
        <pc:chgData name="WEBB Colin, STI/PIE" userId="362d15a2-dc3f-4c4e-8c53-1712f9b706be" providerId="ADAL" clId="{6FA0C453-9004-4514-9C1C-4E00572102F9}" dt="2026-06-21T00:46:49.220" v="490"/>
        <pc:sldMkLst>
          <pc:docMk/>
          <pc:sldMk cId="2759032466" sldId="598"/>
        </pc:sldMkLst>
      </pc:sldChg>
      <pc:sldChg chg="ord">
        <pc:chgData name="WEBB Colin, STI/PIE" userId="362d15a2-dc3f-4c4e-8c53-1712f9b706be" providerId="ADAL" clId="{6FA0C453-9004-4514-9C1C-4E00572102F9}" dt="2026-06-21T00:45:48.964" v="480" actId="20578"/>
        <pc:sldMkLst>
          <pc:docMk/>
          <pc:sldMk cId="4215439601" sldId="1065"/>
        </pc:sldMkLst>
      </pc:sldChg>
      <pc:sldChg chg="add">
        <pc:chgData name="WEBB Colin, STI/PIE" userId="362d15a2-dc3f-4c4e-8c53-1712f9b706be" providerId="ADAL" clId="{6FA0C453-9004-4514-9C1C-4E00572102F9}" dt="2026-06-21T01:05:41.394" v="525"/>
        <pc:sldMkLst>
          <pc:docMk/>
          <pc:sldMk cId="1379032772" sldId="1124"/>
        </pc:sldMkLst>
      </pc:sldChg>
      <pc:sldChg chg="modSp mod">
        <pc:chgData name="WEBB Colin, STI/PIE" userId="362d15a2-dc3f-4c4e-8c53-1712f9b706be" providerId="ADAL" clId="{6FA0C453-9004-4514-9C1C-4E00572102F9}" dt="2026-06-18T17:35:48.025" v="13" actId="122"/>
        <pc:sldMkLst>
          <pc:docMk/>
          <pc:sldMk cId="4005084778" sldId="1128"/>
        </pc:sldMkLst>
        <pc:spChg chg="mod">
          <ac:chgData name="WEBB Colin, STI/PIE" userId="362d15a2-dc3f-4c4e-8c53-1712f9b706be" providerId="ADAL" clId="{6FA0C453-9004-4514-9C1C-4E00572102F9}" dt="2026-06-18T17:35:48.025" v="13" actId="122"/>
          <ac:spMkLst>
            <pc:docMk/>
            <pc:sldMk cId="4005084778" sldId="1128"/>
            <ac:spMk id="2" creationId="{A13236AC-F68A-76E2-F6E9-25DB652718D4}"/>
          </ac:spMkLst>
        </pc:spChg>
      </pc:sldChg>
      <pc:sldChg chg="ord">
        <pc:chgData name="WEBB Colin, STI/PIE" userId="362d15a2-dc3f-4c4e-8c53-1712f9b706be" providerId="ADAL" clId="{6FA0C453-9004-4514-9C1C-4E00572102F9}" dt="2026-06-21T01:06:57.168" v="527"/>
        <pc:sldMkLst>
          <pc:docMk/>
          <pc:sldMk cId="4044347761" sldId="1191"/>
        </pc:sldMkLst>
      </pc:sldChg>
      <pc:sldChg chg="ord">
        <pc:chgData name="WEBB Colin, STI/PIE" userId="362d15a2-dc3f-4c4e-8c53-1712f9b706be" providerId="ADAL" clId="{6FA0C453-9004-4514-9C1C-4E00572102F9}" dt="2026-06-21T00:45:48.964" v="480" actId="20578"/>
        <pc:sldMkLst>
          <pc:docMk/>
          <pc:sldMk cId="4143977845" sldId="1209"/>
        </pc:sldMkLst>
      </pc:sldChg>
      <pc:sldChg chg="modSp mod">
        <pc:chgData name="WEBB Colin, STI/PIE" userId="362d15a2-dc3f-4c4e-8c53-1712f9b706be" providerId="ADAL" clId="{6FA0C453-9004-4514-9C1C-4E00572102F9}" dt="2026-06-18T17:36:54.365" v="18" actId="1076"/>
        <pc:sldMkLst>
          <pc:docMk/>
          <pc:sldMk cId="2979265378" sldId="1218"/>
        </pc:sldMkLst>
        <pc:spChg chg="mod">
          <ac:chgData name="WEBB Colin, STI/PIE" userId="362d15a2-dc3f-4c4e-8c53-1712f9b706be" providerId="ADAL" clId="{6FA0C453-9004-4514-9C1C-4E00572102F9}" dt="2026-06-18T17:36:54.365" v="18" actId="1076"/>
          <ac:spMkLst>
            <pc:docMk/>
            <pc:sldMk cId="2979265378" sldId="1218"/>
            <ac:spMk id="8" creationId="{081B13A0-F562-7DED-5372-BAC0CB4A0479}"/>
          </ac:spMkLst>
        </pc:spChg>
        <pc:spChg chg="mod">
          <ac:chgData name="WEBB Colin, STI/PIE" userId="362d15a2-dc3f-4c4e-8c53-1712f9b706be" providerId="ADAL" clId="{6FA0C453-9004-4514-9C1C-4E00572102F9}" dt="2026-06-18T17:36:36.298" v="15" actId="1076"/>
          <ac:spMkLst>
            <pc:docMk/>
            <pc:sldMk cId="2979265378" sldId="1218"/>
            <ac:spMk id="11" creationId="{A64BB4D8-83E1-E4A0-A288-AA2950010433}"/>
          </ac:spMkLst>
        </pc:spChg>
      </pc:sldChg>
      <pc:sldChg chg="add ord">
        <pc:chgData name="WEBB Colin, STI/PIE" userId="362d15a2-dc3f-4c4e-8c53-1712f9b706be" providerId="ADAL" clId="{6FA0C453-9004-4514-9C1C-4E00572102F9}" dt="2026-06-21T00:58:20.962" v="514"/>
        <pc:sldMkLst>
          <pc:docMk/>
          <pc:sldMk cId="1565682767" sldId="1264"/>
        </pc:sldMkLst>
      </pc:sldChg>
      <pc:sldChg chg="modSp add ord setBg">
        <pc:chgData name="WEBB Colin, STI/PIE" userId="362d15a2-dc3f-4c4e-8c53-1712f9b706be" providerId="ADAL" clId="{6FA0C453-9004-4514-9C1C-4E00572102F9}" dt="2026-06-21T00:58:23.398" v="516"/>
        <pc:sldMkLst>
          <pc:docMk/>
          <pc:sldMk cId="865910183" sldId="1270"/>
        </pc:sldMkLst>
        <pc:spChg chg="mod">
          <ac:chgData name="WEBB Colin, STI/PIE" userId="362d15a2-dc3f-4c4e-8c53-1712f9b706be" providerId="ADAL" clId="{6FA0C453-9004-4514-9C1C-4E00572102F9}" dt="2026-06-18T17:45:50.688" v="41"/>
          <ac:spMkLst>
            <pc:docMk/>
            <pc:sldMk cId="865910183" sldId="1270"/>
            <ac:spMk id="6" creationId="{19D7F8EF-7BA2-3549-AFFF-9A0A3683F5BD}"/>
          </ac:spMkLst>
        </pc:spChg>
      </pc:sldChg>
      <pc:sldChg chg="add ord">
        <pc:chgData name="WEBB Colin, STI/PIE" userId="362d15a2-dc3f-4c4e-8c53-1712f9b706be" providerId="ADAL" clId="{6FA0C453-9004-4514-9C1C-4E00572102F9}" dt="2026-06-21T00:59:20.650" v="524"/>
        <pc:sldMkLst>
          <pc:docMk/>
          <pc:sldMk cId="128375526" sldId="1272"/>
        </pc:sldMkLst>
      </pc:sldChg>
      <pc:sldChg chg="addSp delSp modSp add mod ord">
        <pc:chgData name="WEBB Colin, STI/PIE" userId="362d15a2-dc3f-4c4e-8c53-1712f9b706be" providerId="ADAL" clId="{6FA0C453-9004-4514-9C1C-4E00572102F9}" dt="2026-06-21T00:54:06.970" v="509" actId="1076"/>
        <pc:sldMkLst>
          <pc:docMk/>
          <pc:sldMk cId="2947297115" sldId="1275"/>
        </pc:sldMkLst>
        <pc:spChg chg="mod">
          <ac:chgData name="WEBB Colin, STI/PIE" userId="362d15a2-dc3f-4c4e-8c53-1712f9b706be" providerId="ADAL" clId="{6FA0C453-9004-4514-9C1C-4E00572102F9}" dt="2026-06-21T00:51:51.398" v="505" actId="948"/>
          <ac:spMkLst>
            <pc:docMk/>
            <pc:sldMk cId="2947297115" sldId="1275"/>
            <ac:spMk id="2" creationId="{9FB42AE1-7C87-5BE0-29E5-E2698CB30BAD}"/>
          </ac:spMkLst>
        </pc:spChg>
        <pc:spChg chg="del mod">
          <ac:chgData name="WEBB Colin, STI/PIE" userId="362d15a2-dc3f-4c4e-8c53-1712f9b706be" providerId="ADAL" clId="{6FA0C453-9004-4514-9C1C-4E00572102F9}" dt="2026-06-21T00:19:03.919" v="330" actId="478"/>
          <ac:spMkLst>
            <pc:docMk/>
            <pc:sldMk cId="2947297115" sldId="1275"/>
            <ac:spMk id="3" creationId="{92A767FB-6406-DE2A-B563-48532797001A}"/>
          </ac:spMkLst>
        </pc:spChg>
        <pc:spChg chg="del">
          <ac:chgData name="WEBB Colin, STI/PIE" userId="362d15a2-dc3f-4c4e-8c53-1712f9b706be" providerId="ADAL" clId="{6FA0C453-9004-4514-9C1C-4E00572102F9}" dt="2026-06-21T00:19:06.923" v="331" actId="478"/>
          <ac:spMkLst>
            <pc:docMk/>
            <pc:sldMk cId="2947297115" sldId="1275"/>
            <ac:spMk id="4" creationId="{121A9805-3B6B-23E0-07E0-BE3A41805A35}"/>
          </ac:spMkLst>
        </pc:spChg>
        <pc:spChg chg="mod">
          <ac:chgData name="WEBB Colin, STI/PIE" userId="362d15a2-dc3f-4c4e-8c53-1712f9b706be" providerId="ADAL" clId="{6FA0C453-9004-4514-9C1C-4E00572102F9}" dt="2026-06-21T00:20:33.206" v="338" actId="14100"/>
          <ac:spMkLst>
            <pc:docMk/>
            <pc:sldMk cId="2947297115" sldId="1275"/>
            <ac:spMk id="5" creationId="{52E5C018-DBDF-4361-B38D-3DA578977BC8}"/>
          </ac:spMkLst>
        </pc:spChg>
        <pc:spChg chg="del">
          <ac:chgData name="WEBB Colin, STI/PIE" userId="362d15a2-dc3f-4c4e-8c53-1712f9b706be" providerId="ADAL" clId="{6FA0C453-9004-4514-9C1C-4E00572102F9}" dt="2026-06-21T00:19:10.135" v="332" actId="478"/>
          <ac:spMkLst>
            <pc:docMk/>
            <pc:sldMk cId="2947297115" sldId="1275"/>
            <ac:spMk id="6" creationId="{11A63DB6-F2E0-9E60-DE6A-A999AE3663F2}"/>
          </ac:spMkLst>
        </pc:spChg>
        <pc:spChg chg="add mod">
          <ac:chgData name="WEBB Colin, STI/PIE" userId="362d15a2-dc3f-4c4e-8c53-1712f9b706be" providerId="ADAL" clId="{6FA0C453-9004-4514-9C1C-4E00572102F9}" dt="2026-06-21T00:20:33.747" v="339"/>
          <ac:spMkLst>
            <pc:docMk/>
            <pc:sldMk cId="2947297115" sldId="1275"/>
            <ac:spMk id="7" creationId="{C6D40686-0646-D624-D5D7-6978B99907CF}"/>
          </ac:spMkLst>
        </pc:spChg>
        <pc:spChg chg="add mod">
          <ac:chgData name="WEBB Colin, STI/PIE" userId="362d15a2-dc3f-4c4e-8c53-1712f9b706be" providerId="ADAL" clId="{6FA0C453-9004-4514-9C1C-4E00572102F9}" dt="2026-06-21T00:20:33.747" v="339"/>
          <ac:spMkLst>
            <pc:docMk/>
            <pc:sldMk cId="2947297115" sldId="1275"/>
            <ac:spMk id="11" creationId="{E9E49315-265F-B585-668C-5BB26C22A644}"/>
          </ac:spMkLst>
        </pc:spChg>
        <pc:spChg chg="add mod">
          <ac:chgData name="WEBB Colin, STI/PIE" userId="362d15a2-dc3f-4c4e-8c53-1712f9b706be" providerId="ADAL" clId="{6FA0C453-9004-4514-9C1C-4E00572102F9}" dt="2026-06-21T00:20:33.747" v="339"/>
          <ac:spMkLst>
            <pc:docMk/>
            <pc:sldMk cId="2947297115" sldId="1275"/>
            <ac:spMk id="13" creationId="{567171B6-8B24-C614-0AAA-17DC6D254E16}"/>
          </ac:spMkLst>
        </pc:spChg>
        <pc:spChg chg="add mod">
          <ac:chgData name="WEBB Colin, STI/PIE" userId="362d15a2-dc3f-4c4e-8c53-1712f9b706be" providerId="ADAL" clId="{6FA0C453-9004-4514-9C1C-4E00572102F9}" dt="2026-06-21T00:20:33.747" v="339"/>
          <ac:spMkLst>
            <pc:docMk/>
            <pc:sldMk cId="2947297115" sldId="1275"/>
            <ac:spMk id="22" creationId="{6886F1F2-988C-890A-9492-97316B6546D5}"/>
          </ac:spMkLst>
        </pc:spChg>
        <pc:spChg chg="add mod">
          <ac:chgData name="WEBB Colin, STI/PIE" userId="362d15a2-dc3f-4c4e-8c53-1712f9b706be" providerId="ADAL" clId="{6FA0C453-9004-4514-9C1C-4E00572102F9}" dt="2026-06-21T00:20:33.747" v="339"/>
          <ac:spMkLst>
            <pc:docMk/>
            <pc:sldMk cId="2947297115" sldId="1275"/>
            <ac:spMk id="23" creationId="{B825FA4B-DF93-36E3-03AB-A1DB33D01BCF}"/>
          </ac:spMkLst>
        </pc:spChg>
        <pc:spChg chg="add mod">
          <ac:chgData name="WEBB Colin, STI/PIE" userId="362d15a2-dc3f-4c4e-8c53-1712f9b706be" providerId="ADAL" clId="{6FA0C453-9004-4514-9C1C-4E00572102F9}" dt="2026-06-21T00:20:33.747" v="339"/>
          <ac:spMkLst>
            <pc:docMk/>
            <pc:sldMk cId="2947297115" sldId="1275"/>
            <ac:spMk id="30" creationId="{B03A9870-1B2C-6E17-F1A0-D6011218A1FC}"/>
          </ac:spMkLst>
        </pc:spChg>
        <pc:spChg chg="add mod">
          <ac:chgData name="WEBB Colin, STI/PIE" userId="362d15a2-dc3f-4c4e-8c53-1712f9b706be" providerId="ADAL" clId="{6FA0C453-9004-4514-9C1C-4E00572102F9}" dt="2026-06-21T00:20:33.747" v="339"/>
          <ac:spMkLst>
            <pc:docMk/>
            <pc:sldMk cId="2947297115" sldId="1275"/>
            <ac:spMk id="35" creationId="{256A72B3-6861-E378-A3F7-4839C7B44F58}"/>
          </ac:spMkLst>
        </pc:spChg>
        <pc:spChg chg="add mod">
          <ac:chgData name="WEBB Colin, STI/PIE" userId="362d15a2-dc3f-4c4e-8c53-1712f9b706be" providerId="ADAL" clId="{6FA0C453-9004-4514-9C1C-4E00572102F9}" dt="2026-06-21T00:20:33.747" v="339"/>
          <ac:spMkLst>
            <pc:docMk/>
            <pc:sldMk cId="2947297115" sldId="1275"/>
            <ac:spMk id="48" creationId="{18EB0749-3E72-9EC0-352C-0B26610252AF}"/>
          </ac:spMkLst>
        </pc:spChg>
        <pc:spChg chg="add mod">
          <ac:chgData name="WEBB Colin, STI/PIE" userId="362d15a2-dc3f-4c4e-8c53-1712f9b706be" providerId="ADAL" clId="{6FA0C453-9004-4514-9C1C-4E00572102F9}" dt="2026-06-21T00:20:33.747" v="339"/>
          <ac:spMkLst>
            <pc:docMk/>
            <pc:sldMk cId="2947297115" sldId="1275"/>
            <ac:spMk id="54" creationId="{F6D53ECD-69CF-7557-A68B-E09F71DA044D}"/>
          </ac:spMkLst>
        </pc:spChg>
        <pc:spChg chg="add mod">
          <ac:chgData name="WEBB Colin, STI/PIE" userId="362d15a2-dc3f-4c4e-8c53-1712f9b706be" providerId="ADAL" clId="{6FA0C453-9004-4514-9C1C-4E00572102F9}" dt="2026-06-21T00:20:33.747" v="339"/>
          <ac:spMkLst>
            <pc:docMk/>
            <pc:sldMk cId="2947297115" sldId="1275"/>
            <ac:spMk id="68" creationId="{0A781658-3EAF-1230-0880-AF895B24EC05}"/>
          </ac:spMkLst>
        </pc:spChg>
        <pc:grpChg chg="mod">
          <ac:chgData name="WEBB Colin, STI/PIE" userId="362d15a2-dc3f-4c4e-8c53-1712f9b706be" providerId="ADAL" clId="{6FA0C453-9004-4514-9C1C-4E00572102F9}" dt="2026-06-21T00:20:33.206" v="338" actId="14100"/>
          <ac:grpSpMkLst>
            <pc:docMk/>
            <pc:sldMk cId="2947297115" sldId="1275"/>
            <ac:grpSpMk id="8" creationId="{6F91B1F0-8C68-7550-4FCE-D18343CFDBE6}"/>
          </ac:grpSpMkLst>
        </pc:grpChg>
        <pc:picChg chg="del">
          <ac:chgData name="WEBB Colin, STI/PIE" userId="362d15a2-dc3f-4c4e-8c53-1712f9b706be" providerId="ADAL" clId="{6FA0C453-9004-4514-9C1C-4E00572102F9}" dt="2026-06-21T00:19:18.144" v="333" actId="478"/>
          <ac:picMkLst>
            <pc:docMk/>
            <pc:sldMk cId="2947297115" sldId="1275"/>
            <ac:picMk id="12" creationId="{78FA6BDE-04D5-3D23-156E-6713A162E46D}"/>
          </ac:picMkLst>
        </pc:picChg>
        <pc:picChg chg="mod">
          <ac:chgData name="WEBB Colin, STI/PIE" userId="362d15a2-dc3f-4c4e-8c53-1712f9b706be" providerId="ADAL" clId="{6FA0C453-9004-4514-9C1C-4E00572102F9}" dt="2026-06-21T00:25:38.452" v="348" actId="14100"/>
          <ac:picMkLst>
            <pc:docMk/>
            <pc:sldMk cId="2947297115" sldId="1275"/>
            <ac:picMk id="76" creationId="{225289DA-00AF-32D2-6053-0C88FFE4BC38}"/>
          </ac:picMkLst>
        </pc:picChg>
        <pc:picChg chg="del mod">
          <ac:chgData name="WEBB Colin, STI/PIE" userId="362d15a2-dc3f-4c4e-8c53-1712f9b706be" providerId="ADAL" clId="{6FA0C453-9004-4514-9C1C-4E00572102F9}" dt="2026-06-21T00:36:45.344" v="353" actId="478"/>
          <ac:picMkLst>
            <pc:docMk/>
            <pc:sldMk cId="2947297115" sldId="1275"/>
            <ac:picMk id="79" creationId="{9A16F227-8B58-86AE-3689-CBE9356E6DB3}"/>
          </ac:picMkLst>
        </pc:picChg>
        <pc:picChg chg="del mod">
          <ac:chgData name="WEBB Colin, STI/PIE" userId="362d15a2-dc3f-4c4e-8c53-1712f9b706be" providerId="ADAL" clId="{6FA0C453-9004-4514-9C1C-4E00572102F9}" dt="2026-06-21T00:40:58.124" v="413" actId="478"/>
          <ac:picMkLst>
            <pc:docMk/>
            <pc:sldMk cId="2947297115" sldId="1275"/>
            <ac:picMk id="80" creationId="{CB67489B-E506-1944-2D1A-324DB4B7F441}"/>
          </ac:picMkLst>
        </pc:picChg>
        <pc:picChg chg="del mod">
          <ac:chgData name="WEBB Colin, STI/PIE" userId="362d15a2-dc3f-4c4e-8c53-1712f9b706be" providerId="ADAL" clId="{6FA0C453-9004-4514-9C1C-4E00572102F9}" dt="2026-06-21T00:49:53.567" v="493" actId="478"/>
          <ac:picMkLst>
            <pc:docMk/>
            <pc:sldMk cId="2947297115" sldId="1275"/>
            <ac:picMk id="81" creationId="{54A6EC67-2653-D03B-C7D2-B0482439C78C}"/>
          </ac:picMkLst>
        </pc:picChg>
        <pc:picChg chg="mod">
          <ac:chgData name="WEBB Colin, STI/PIE" userId="362d15a2-dc3f-4c4e-8c53-1712f9b706be" providerId="ADAL" clId="{6FA0C453-9004-4514-9C1C-4E00572102F9}" dt="2026-06-21T00:54:06.970" v="509" actId="1076"/>
          <ac:picMkLst>
            <pc:docMk/>
            <pc:sldMk cId="2947297115" sldId="1275"/>
            <ac:picMk id="82" creationId="{0D2E3886-9897-D476-66A2-2759E0385BB1}"/>
          </ac:picMkLst>
        </pc:picChg>
        <pc:picChg chg="add mod">
          <ac:chgData name="WEBB Colin, STI/PIE" userId="362d15a2-dc3f-4c4e-8c53-1712f9b706be" providerId="ADAL" clId="{6FA0C453-9004-4514-9C1C-4E00572102F9}" dt="2026-06-21T00:50:53.342" v="498" actId="571"/>
          <ac:picMkLst>
            <pc:docMk/>
            <pc:sldMk cId="2947297115" sldId="1275"/>
            <ac:picMk id="83" creationId="{AD0797DC-0F35-8C69-2EA9-B697C02678D5}"/>
          </ac:picMkLst>
        </pc:picChg>
      </pc:sldChg>
      <pc:sldChg chg="del">
        <pc:chgData name="WEBB Colin, STI/PIE" userId="362d15a2-dc3f-4c4e-8c53-1712f9b706be" providerId="ADAL" clId="{6FA0C453-9004-4514-9C1C-4E00572102F9}" dt="2026-06-21T00:17:11.082" v="328" actId="47"/>
        <pc:sldMkLst>
          <pc:docMk/>
          <pc:sldMk cId="4167521842" sldId="1276"/>
        </pc:sldMkLst>
      </pc:sldChg>
      <pc:sldChg chg="modSp mod">
        <pc:chgData name="WEBB Colin, STI/PIE" userId="362d15a2-dc3f-4c4e-8c53-1712f9b706be" providerId="ADAL" clId="{6FA0C453-9004-4514-9C1C-4E00572102F9}" dt="2026-06-20T18:54:30.448" v="325" actId="20577"/>
        <pc:sldMkLst>
          <pc:docMk/>
          <pc:sldMk cId="1300019201" sldId="1321"/>
        </pc:sldMkLst>
        <pc:spChg chg="mod">
          <ac:chgData name="WEBB Colin, STI/PIE" userId="362d15a2-dc3f-4c4e-8c53-1712f9b706be" providerId="ADAL" clId="{6FA0C453-9004-4514-9C1C-4E00572102F9}" dt="2026-06-20T18:54:30.448" v="325" actId="20577"/>
          <ac:spMkLst>
            <pc:docMk/>
            <pc:sldMk cId="1300019201" sldId="1321"/>
            <ac:spMk id="6" creationId="{782ECF99-EB2B-485E-8F8F-5FB3CE9752F5}"/>
          </ac:spMkLst>
        </pc:spChg>
      </pc:sldChg>
      <pc:sldChg chg="modSp mod ord">
        <pc:chgData name="WEBB Colin, STI/PIE" userId="362d15a2-dc3f-4c4e-8c53-1712f9b706be" providerId="ADAL" clId="{6FA0C453-9004-4514-9C1C-4E00572102F9}" dt="2026-06-21T00:46:23.189" v="484"/>
        <pc:sldMkLst>
          <pc:docMk/>
          <pc:sldMk cId="491521269" sldId="1330"/>
        </pc:sldMkLst>
        <pc:spChg chg="mod">
          <ac:chgData name="WEBB Colin, STI/PIE" userId="362d15a2-dc3f-4c4e-8c53-1712f9b706be" providerId="ADAL" clId="{6FA0C453-9004-4514-9C1C-4E00572102F9}" dt="2026-06-18T17:43:00.824" v="39" actId="1076"/>
          <ac:spMkLst>
            <pc:docMk/>
            <pc:sldMk cId="491521269" sldId="1330"/>
            <ac:spMk id="5" creationId="{E1EE5383-E747-F756-CBA6-166947C74413}"/>
          </ac:spMkLst>
        </pc:spChg>
      </pc:sldChg>
      <pc:sldChg chg="ord">
        <pc:chgData name="WEBB Colin, STI/PIE" userId="362d15a2-dc3f-4c4e-8c53-1712f9b706be" providerId="ADAL" clId="{6FA0C453-9004-4514-9C1C-4E00572102F9}" dt="2026-06-21T00:47:07.013" v="492"/>
        <pc:sldMkLst>
          <pc:docMk/>
          <pc:sldMk cId="1190141074" sldId="1332"/>
        </pc:sldMkLst>
      </pc:sldChg>
      <pc:sldChg chg="addSp delSp modSp mod">
        <pc:chgData name="WEBB Colin, STI/PIE" userId="362d15a2-dc3f-4c4e-8c53-1712f9b706be" providerId="ADAL" clId="{6FA0C453-9004-4514-9C1C-4E00572102F9}" dt="2026-06-18T17:52:54.753" v="322" actId="14100"/>
        <pc:sldMkLst>
          <pc:docMk/>
          <pc:sldMk cId="2996157088" sldId="1340"/>
        </pc:sldMkLst>
        <pc:spChg chg="mod">
          <ac:chgData name="WEBB Colin, STI/PIE" userId="362d15a2-dc3f-4c4e-8c53-1712f9b706be" providerId="ADAL" clId="{6FA0C453-9004-4514-9C1C-4E00572102F9}" dt="2026-06-18T17:52:45.671" v="319" actId="404"/>
          <ac:spMkLst>
            <pc:docMk/>
            <pc:sldMk cId="2996157088" sldId="1340"/>
            <ac:spMk id="5" creationId="{38FD221C-D859-18A8-B0E7-A50228C5431A}"/>
          </ac:spMkLst>
        </pc:spChg>
        <pc:spChg chg="add mod">
          <ac:chgData name="WEBB Colin, STI/PIE" userId="362d15a2-dc3f-4c4e-8c53-1712f9b706be" providerId="ADAL" clId="{6FA0C453-9004-4514-9C1C-4E00572102F9}" dt="2026-06-18T17:52:54.753" v="322" actId="14100"/>
          <ac:spMkLst>
            <pc:docMk/>
            <pc:sldMk cId="2996157088" sldId="1340"/>
            <ac:spMk id="7" creationId="{2BD73E64-C30F-78B5-C947-86EA407FF853}"/>
          </ac:spMkLst>
        </pc:spChg>
        <pc:spChg chg="add mod">
          <ac:chgData name="WEBB Colin, STI/PIE" userId="362d15a2-dc3f-4c4e-8c53-1712f9b706be" providerId="ADAL" clId="{6FA0C453-9004-4514-9C1C-4E00572102F9}" dt="2026-06-18T17:50:56.560" v="264" actId="403"/>
          <ac:spMkLst>
            <pc:docMk/>
            <pc:sldMk cId="2996157088" sldId="1340"/>
            <ac:spMk id="8" creationId="{45724D0C-73E4-8492-9AD6-A2BD60ED2ABB}"/>
          </ac:spMkLst>
        </pc:spChg>
        <pc:spChg chg="add del mod">
          <ac:chgData name="WEBB Colin, STI/PIE" userId="362d15a2-dc3f-4c4e-8c53-1712f9b706be" providerId="ADAL" clId="{6FA0C453-9004-4514-9C1C-4E00572102F9}" dt="2026-06-18T17:52:32.754" v="317" actId="1076"/>
          <ac:spMkLst>
            <pc:docMk/>
            <pc:sldMk cId="2996157088" sldId="1340"/>
            <ac:spMk id="9" creationId="{BA80636F-B52D-E2E3-5B8F-BACA0EFF915E}"/>
          </ac:spMkLst>
        </pc:spChg>
        <pc:graphicFrameChg chg="mod">
          <ac:chgData name="WEBB Colin, STI/PIE" userId="362d15a2-dc3f-4c4e-8c53-1712f9b706be" providerId="ADAL" clId="{6FA0C453-9004-4514-9C1C-4E00572102F9}" dt="2026-06-18T17:49:03.079" v="200" actId="1076"/>
          <ac:graphicFrameMkLst>
            <pc:docMk/>
            <pc:sldMk cId="2996157088" sldId="1340"/>
            <ac:graphicFrameMk id="6" creationId="{4C8FEAA6-6FFB-EA77-0EA5-0C67C7C80575}"/>
          </ac:graphicFrameMkLst>
        </pc:graphicFrameChg>
        <pc:picChg chg="mod">
          <ac:chgData name="WEBB Colin, STI/PIE" userId="362d15a2-dc3f-4c4e-8c53-1712f9b706be" providerId="ADAL" clId="{6FA0C453-9004-4514-9C1C-4E00572102F9}" dt="2026-06-18T17:38:56.975" v="27" actId="14100"/>
          <ac:picMkLst>
            <pc:docMk/>
            <pc:sldMk cId="2996157088" sldId="1340"/>
            <ac:picMk id="1026" creationId="{F3530B57-3748-7EF2-97B0-AD74E6E080F3}"/>
          </ac:picMkLst>
        </pc:picChg>
      </pc:sldChg>
      <pc:sldChg chg="ord">
        <pc:chgData name="WEBB Colin, STI/PIE" userId="362d15a2-dc3f-4c4e-8c53-1712f9b706be" providerId="ADAL" clId="{6FA0C453-9004-4514-9C1C-4E00572102F9}" dt="2026-06-21T00:45:48.964" v="480" actId="20578"/>
        <pc:sldMkLst>
          <pc:docMk/>
          <pc:sldMk cId="1612990478" sldId="2145708188"/>
        </pc:sldMkLst>
      </pc:sldChg>
      <pc:sldChg chg="modSp del mod ord">
        <pc:chgData name="WEBB Colin, STI/PIE" userId="362d15a2-dc3f-4c4e-8c53-1712f9b706be" providerId="ADAL" clId="{6FA0C453-9004-4514-9C1C-4E00572102F9}" dt="2026-06-21T00:58:12.486" v="512" actId="47"/>
        <pc:sldMkLst>
          <pc:docMk/>
          <pc:sldMk cId="839595083" sldId="214570818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C:\Users\webb_c\LocalData\TiVA_Launch_charts_CW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oleObject" Target="file:///C:\Users\webb_c\LocalData\TiVA_Launch_charts_CW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oecd-my.sharepoint.com/personal/norihiko_yamano_oecd_org/Documents/WORK/slides/charts-diag/Timelline-ghgfp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Sheet1!$D$59</c:f>
              <c:strCache>
                <c:ptCount val="1"/>
                <c:pt idx="0">
                  <c:v>NO. SUPPLY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Sheet1!$E$58:$AM$58</c:f>
              <c:numCache>
                <c:formatCode>General</c:formatCode>
                <c:ptCount val="3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</c:numCache>
            </c:numRef>
          </c:cat>
          <c:val>
            <c:numRef>
              <c:f>Sheet1!$E$59:$AM$59</c:f>
              <c:numCache>
                <c:formatCode>General</c:formatCode>
                <c:ptCount val="3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4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7</c:v>
                </c:pt>
                <c:pt idx="16">
                  <c:v>7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  <c:pt idx="20">
                  <c:v>35</c:v>
                </c:pt>
                <c:pt idx="21">
                  <c:v>36</c:v>
                </c:pt>
                <c:pt idx="22">
                  <c:v>38</c:v>
                </c:pt>
                <c:pt idx="23">
                  <c:v>41</c:v>
                </c:pt>
                <c:pt idx="24">
                  <c:v>43</c:v>
                </c:pt>
                <c:pt idx="25">
                  <c:v>44</c:v>
                </c:pt>
                <c:pt idx="26">
                  <c:v>45</c:v>
                </c:pt>
                <c:pt idx="27">
                  <c:v>44</c:v>
                </c:pt>
                <c:pt idx="28">
                  <c:v>46</c:v>
                </c:pt>
                <c:pt idx="29">
                  <c:v>46</c:v>
                </c:pt>
                <c:pt idx="30">
                  <c:v>46</c:v>
                </c:pt>
                <c:pt idx="31">
                  <c:v>46</c:v>
                </c:pt>
                <c:pt idx="32">
                  <c:v>38</c:v>
                </c:pt>
                <c:pt idx="33">
                  <c:v>16</c:v>
                </c:pt>
                <c:pt idx="34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4A-46E1-95B0-6B7D614473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9493471"/>
        <c:axId val="1821879055"/>
      </c:lineChart>
      <c:catAx>
        <c:axId val="1819493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821879055"/>
        <c:crosses val="autoZero"/>
        <c:auto val="1"/>
        <c:lblAlgn val="ctr"/>
        <c:lblOffset val="100"/>
        <c:noMultiLvlLbl val="0"/>
      </c:catAx>
      <c:valAx>
        <c:axId val="1821879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4934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'FVASH MANUF 2025ed'!$A$35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 w="635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54F-4786-94DD-AFDE9D89416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54F-4786-94DD-AFDE9D89416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54F-4786-94DD-AFDE9D89416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54F-4786-94DD-AFDE9D89416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54F-4786-94DD-AFDE9D89416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54F-4786-94DD-AFDE9D89416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54F-4786-94DD-AFDE9D89416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54F-4786-94DD-AFDE9D894168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54F-4786-94DD-AFDE9D894168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354F-4786-94DD-AFDE9D894168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354F-4786-94DD-AFDE9D894168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354F-4786-94DD-AFDE9D894168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5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354F-4786-94DD-AFDE9D894168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5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354F-4786-94DD-AFDE9D894168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5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354F-4786-94DD-AFDE9D894168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5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354F-4786-94DD-AFDE9D894168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5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354F-4786-94DD-AFDE9D894168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354F-4786-94DD-AFDE9D894168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5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354F-4786-94DD-AFDE9D894168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354F-4786-94DD-AFDE9D894168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5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354F-4786-94DD-AFDE9D894168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5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354F-4786-94DD-AFDE9D894168}"/>
              </c:ext>
            </c:extLst>
          </c:dPt>
          <c:dPt>
            <c:idx val="35"/>
            <c:invertIfNegative val="0"/>
            <c:bubble3D val="0"/>
            <c:spPr>
              <a:solidFill>
                <a:schemeClr val="accent5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354F-4786-94DD-AFDE9D894168}"/>
              </c:ext>
            </c:extLst>
          </c:dPt>
          <c:dPt>
            <c:idx val="36"/>
            <c:invertIfNegative val="0"/>
            <c:bubble3D val="0"/>
            <c:spPr>
              <a:solidFill>
                <a:schemeClr val="accent5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354F-4786-94DD-AFDE9D894168}"/>
              </c:ext>
            </c:extLst>
          </c:dPt>
          <c:dPt>
            <c:idx val="37"/>
            <c:invertIfNegative val="0"/>
            <c:bubble3D val="0"/>
            <c:spPr>
              <a:solidFill>
                <a:schemeClr val="accent5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354F-4786-94DD-AFDE9D894168}"/>
              </c:ext>
            </c:extLst>
          </c:dPt>
          <c:dPt>
            <c:idx val="38"/>
            <c:invertIfNegative val="0"/>
            <c:bubble3D val="0"/>
            <c:spPr>
              <a:solidFill>
                <a:schemeClr val="accent5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354F-4786-94DD-AFDE9D894168}"/>
              </c:ext>
            </c:extLst>
          </c:dPt>
          <c:dPt>
            <c:idx val="39"/>
            <c:invertIfNegative val="0"/>
            <c:bubble3D val="0"/>
            <c:spPr>
              <a:solidFill>
                <a:schemeClr val="accent5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5-354F-4786-94DD-AFDE9D894168}"/>
              </c:ext>
            </c:extLst>
          </c:dPt>
          <c:dPt>
            <c:idx val="40"/>
            <c:invertIfNegative val="0"/>
            <c:bubble3D val="0"/>
            <c:spPr>
              <a:solidFill>
                <a:schemeClr val="accent5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7-354F-4786-94DD-AFDE9D894168}"/>
              </c:ext>
            </c:extLst>
          </c:dPt>
          <c:cat>
            <c:strRef>
              <c:f>'FVASH MANUF 2025ed'!$B$7:$AR$7</c:f>
              <c:strCache>
                <c:ptCount val="43"/>
                <c:pt idx="0">
                  <c:v>MEX</c:v>
                </c:pt>
                <c:pt idx="1">
                  <c:v>KOR</c:v>
                </c:pt>
                <c:pt idx="2">
                  <c:v>IND</c:v>
                </c:pt>
                <c:pt idx="3">
                  <c:v>FRA</c:v>
                </c:pt>
                <c:pt idx="4">
                  <c:v>ITA</c:v>
                </c:pt>
                <c:pt idx="5">
                  <c:v>TUR</c:v>
                </c:pt>
                <c:pt idx="6">
                  <c:v>CAN</c:v>
                </c:pt>
                <c:pt idx="7">
                  <c:v>GBR</c:v>
                </c:pt>
                <c:pt idx="8">
                  <c:v>DEU</c:v>
                </c:pt>
                <c:pt idx="9">
                  <c:v>JPN</c:v>
                </c:pt>
                <c:pt idx="10">
                  <c:v>AUS</c:v>
                </c:pt>
                <c:pt idx="11">
                  <c:v>BRA</c:v>
                </c:pt>
                <c:pt idx="12">
                  <c:v>CHN</c:v>
                </c:pt>
                <c:pt idx="13">
                  <c:v>USA</c:v>
                </c:pt>
                <c:pt idx="14">
                  <c:v>ARG</c:v>
                </c:pt>
                <c:pt idx="15">
                  <c:v>SAU</c:v>
                </c:pt>
                <c:pt idx="17">
                  <c:v>EU27 avg</c:v>
                </c:pt>
                <c:pt idx="19">
                  <c:v>ASEAN avg</c:v>
                </c:pt>
                <c:pt idx="20">
                  <c:v>VNM</c:v>
                </c:pt>
                <c:pt idx="21">
                  <c:v>MYS</c:v>
                </c:pt>
                <c:pt idx="22">
                  <c:v>KHM</c:v>
                </c:pt>
                <c:pt idx="23">
                  <c:v>THA</c:v>
                </c:pt>
                <c:pt idx="24">
                  <c:v>SGP</c:v>
                </c:pt>
                <c:pt idx="25">
                  <c:v>PHL</c:v>
                </c:pt>
                <c:pt idx="26">
                  <c:v>BRN</c:v>
                </c:pt>
                <c:pt idx="27">
                  <c:v>LAO</c:v>
                </c:pt>
                <c:pt idx="28">
                  <c:v>IDN</c:v>
                </c:pt>
                <c:pt idx="29">
                  <c:v>MMR</c:v>
                </c:pt>
                <c:pt idx="31">
                  <c:v>Africa11 avg</c:v>
                </c:pt>
                <c:pt idx="32">
                  <c:v>MAR</c:v>
                </c:pt>
                <c:pt idx="33">
                  <c:v>TUN</c:v>
                </c:pt>
                <c:pt idx="34">
                  <c:v>SEN</c:v>
                </c:pt>
                <c:pt idx="35">
                  <c:v>ZAF</c:v>
                </c:pt>
                <c:pt idx="36">
                  <c:v>COD</c:v>
                </c:pt>
                <c:pt idx="37">
                  <c:v>CIV</c:v>
                </c:pt>
                <c:pt idx="38">
                  <c:v>EGY</c:v>
                </c:pt>
                <c:pt idx="39">
                  <c:v>STP</c:v>
                </c:pt>
                <c:pt idx="40">
                  <c:v>NGA</c:v>
                </c:pt>
                <c:pt idx="41">
                  <c:v>CMR</c:v>
                </c:pt>
                <c:pt idx="42">
                  <c:v>AGO</c:v>
                </c:pt>
              </c:strCache>
            </c:strRef>
          </c:cat>
          <c:val>
            <c:numRef>
              <c:f>'FVASH MANUF 2025ed'!$B$35:$AR$35</c:f>
              <c:numCache>
                <c:formatCode>#,##0.0_ ;\-#,##0.0\ </c:formatCode>
                <c:ptCount val="43"/>
                <c:pt idx="0">
                  <c:v>44.042999999999999</c:v>
                </c:pt>
                <c:pt idx="1">
                  <c:v>41.942999999999998</c:v>
                </c:pt>
                <c:pt idx="2">
                  <c:v>36.789000000000001</c:v>
                </c:pt>
                <c:pt idx="3">
                  <c:v>35.83</c:v>
                </c:pt>
                <c:pt idx="4">
                  <c:v>34.929000000000002</c:v>
                </c:pt>
                <c:pt idx="5">
                  <c:v>34.886000000000003</c:v>
                </c:pt>
                <c:pt idx="6">
                  <c:v>32.823999999999998</c:v>
                </c:pt>
                <c:pt idx="7">
                  <c:v>30.954999999999998</c:v>
                </c:pt>
                <c:pt idx="8">
                  <c:v>30.175999999999998</c:v>
                </c:pt>
                <c:pt idx="9">
                  <c:v>26.585999999999999</c:v>
                </c:pt>
                <c:pt idx="10">
                  <c:v>21.013000000000002</c:v>
                </c:pt>
                <c:pt idx="11">
                  <c:v>19.006</c:v>
                </c:pt>
                <c:pt idx="12">
                  <c:v>18.943000000000001</c:v>
                </c:pt>
                <c:pt idx="13">
                  <c:v>13.673999999999999</c:v>
                </c:pt>
                <c:pt idx="14">
                  <c:v>12.558</c:v>
                </c:pt>
                <c:pt idx="15">
                  <c:v>7.86</c:v>
                </c:pt>
                <c:pt idx="17">
                  <c:v>24.236636363636364</c:v>
                </c:pt>
                <c:pt idx="19">
                  <c:v>36.319100000000006</c:v>
                </c:pt>
                <c:pt idx="20">
                  <c:v>51.670999999999999</c:v>
                </c:pt>
                <c:pt idx="21">
                  <c:v>47.662999999999997</c:v>
                </c:pt>
                <c:pt idx="22">
                  <c:v>46.218000000000004</c:v>
                </c:pt>
                <c:pt idx="23">
                  <c:v>45.857999999999997</c:v>
                </c:pt>
                <c:pt idx="24">
                  <c:v>41.651000000000003</c:v>
                </c:pt>
                <c:pt idx="25">
                  <c:v>38.405000000000001</c:v>
                </c:pt>
                <c:pt idx="26">
                  <c:v>37.402999999999999</c:v>
                </c:pt>
                <c:pt idx="27">
                  <c:v>22.969000000000001</c:v>
                </c:pt>
                <c:pt idx="28">
                  <c:v>17.146999999999998</c:v>
                </c:pt>
                <c:pt idx="29">
                  <c:v>14.206</c:v>
                </c:pt>
                <c:pt idx="31">
                  <c:v>24.236636363636364</c:v>
                </c:pt>
                <c:pt idx="32">
                  <c:v>41.585000000000001</c:v>
                </c:pt>
                <c:pt idx="33">
                  <c:v>40.584000000000003</c:v>
                </c:pt>
                <c:pt idx="34">
                  <c:v>33.113999999999997</c:v>
                </c:pt>
                <c:pt idx="35">
                  <c:v>32.031999999999996</c:v>
                </c:pt>
                <c:pt idx="36">
                  <c:v>29.402999999999999</c:v>
                </c:pt>
                <c:pt idx="37">
                  <c:v>23.170999999999999</c:v>
                </c:pt>
                <c:pt idx="38">
                  <c:v>17.013999999999999</c:v>
                </c:pt>
                <c:pt idx="39">
                  <c:v>16.545999999999999</c:v>
                </c:pt>
                <c:pt idx="40">
                  <c:v>12.721</c:v>
                </c:pt>
                <c:pt idx="41">
                  <c:v>11.308</c:v>
                </c:pt>
                <c:pt idx="42">
                  <c:v>9.125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8-354F-4786-94DD-AFDE9D8941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996322016"/>
        <c:axId val="1996312864"/>
      </c:barChart>
      <c:lineChart>
        <c:grouping val="standard"/>
        <c:varyColors val="0"/>
        <c:ser>
          <c:idx val="1"/>
          <c:order val="0"/>
          <c:tx>
            <c:strRef>
              <c:f>'FVASH MANUF 2025ed'!$A$25</c:f>
              <c:strCache>
                <c:ptCount val="1"/>
                <c:pt idx="0">
                  <c:v>2012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chemeClr val="bg1"/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</c:marker>
          <c:cat>
            <c:strRef>
              <c:f>'FVASH MANUF 2025ed'!$B$7:$AS$7</c:f>
              <c:strCache>
                <c:ptCount val="43"/>
                <c:pt idx="0">
                  <c:v>MEX</c:v>
                </c:pt>
                <c:pt idx="1">
                  <c:v>KOR</c:v>
                </c:pt>
                <c:pt idx="2">
                  <c:v>IND</c:v>
                </c:pt>
                <c:pt idx="3">
                  <c:v>FRA</c:v>
                </c:pt>
                <c:pt idx="4">
                  <c:v>ITA</c:v>
                </c:pt>
                <c:pt idx="5">
                  <c:v>TUR</c:v>
                </c:pt>
                <c:pt idx="6">
                  <c:v>CAN</c:v>
                </c:pt>
                <c:pt idx="7">
                  <c:v>GBR</c:v>
                </c:pt>
                <c:pt idx="8">
                  <c:v>DEU</c:v>
                </c:pt>
                <c:pt idx="9">
                  <c:v>JPN</c:v>
                </c:pt>
                <c:pt idx="10">
                  <c:v>AUS</c:v>
                </c:pt>
                <c:pt idx="11">
                  <c:v>BRA</c:v>
                </c:pt>
                <c:pt idx="12">
                  <c:v>CHN</c:v>
                </c:pt>
                <c:pt idx="13">
                  <c:v>USA</c:v>
                </c:pt>
                <c:pt idx="14">
                  <c:v>ARG</c:v>
                </c:pt>
                <c:pt idx="15">
                  <c:v>SAU</c:v>
                </c:pt>
                <c:pt idx="17">
                  <c:v>EU27 avg</c:v>
                </c:pt>
                <c:pt idx="19">
                  <c:v>ASEAN avg</c:v>
                </c:pt>
                <c:pt idx="20">
                  <c:v>VNM</c:v>
                </c:pt>
                <c:pt idx="21">
                  <c:v>MYS</c:v>
                </c:pt>
                <c:pt idx="22">
                  <c:v>KHM</c:v>
                </c:pt>
                <c:pt idx="23">
                  <c:v>THA</c:v>
                </c:pt>
                <c:pt idx="24">
                  <c:v>SGP</c:v>
                </c:pt>
                <c:pt idx="25">
                  <c:v>PHL</c:v>
                </c:pt>
                <c:pt idx="26">
                  <c:v>BRN</c:v>
                </c:pt>
                <c:pt idx="27">
                  <c:v>LAO</c:v>
                </c:pt>
                <c:pt idx="28">
                  <c:v>IDN</c:v>
                </c:pt>
                <c:pt idx="29">
                  <c:v>MMR</c:v>
                </c:pt>
                <c:pt idx="31">
                  <c:v>Africa11 avg</c:v>
                </c:pt>
                <c:pt idx="32">
                  <c:v>MAR</c:v>
                </c:pt>
                <c:pt idx="33">
                  <c:v>TUN</c:v>
                </c:pt>
                <c:pt idx="34">
                  <c:v>SEN</c:v>
                </c:pt>
                <c:pt idx="35">
                  <c:v>ZAF</c:v>
                </c:pt>
                <c:pt idx="36">
                  <c:v>COD</c:v>
                </c:pt>
                <c:pt idx="37">
                  <c:v>CIV</c:v>
                </c:pt>
                <c:pt idx="38">
                  <c:v>EGY</c:v>
                </c:pt>
                <c:pt idx="39">
                  <c:v>STP</c:v>
                </c:pt>
                <c:pt idx="40">
                  <c:v>NGA</c:v>
                </c:pt>
                <c:pt idx="41">
                  <c:v>CMR</c:v>
                </c:pt>
                <c:pt idx="42">
                  <c:v>AGO</c:v>
                </c:pt>
              </c:strCache>
            </c:strRef>
          </c:cat>
          <c:val>
            <c:numRef>
              <c:f>'FVASH MANUF 2025ed'!$B$25:$AS$25</c:f>
              <c:numCache>
                <c:formatCode>#,##0.0_ ;\-#,##0.0\ </c:formatCode>
                <c:ptCount val="44"/>
                <c:pt idx="0">
                  <c:v>41.91</c:v>
                </c:pt>
                <c:pt idx="1">
                  <c:v>45.142000000000003</c:v>
                </c:pt>
                <c:pt idx="2">
                  <c:v>36.130000000000003</c:v>
                </c:pt>
                <c:pt idx="3">
                  <c:v>32.518000000000001</c:v>
                </c:pt>
                <c:pt idx="4">
                  <c:v>30.800999999999998</c:v>
                </c:pt>
                <c:pt idx="5">
                  <c:v>29.562999999999999</c:v>
                </c:pt>
                <c:pt idx="6">
                  <c:v>34.982999999999997</c:v>
                </c:pt>
                <c:pt idx="7">
                  <c:v>32.680999999999997</c:v>
                </c:pt>
                <c:pt idx="8">
                  <c:v>29.577000000000002</c:v>
                </c:pt>
                <c:pt idx="9">
                  <c:v>18.702999999999999</c:v>
                </c:pt>
                <c:pt idx="10">
                  <c:v>21.446999999999999</c:v>
                </c:pt>
                <c:pt idx="11">
                  <c:v>14.398999999999999</c:v>
                </c:pt>
                <c:pt idx="12">
                  <c:v>21.536999999999999</c:v>
                </c:pt>
                <c:pt idx="13">
                  <c:v>17.324000000000002</c:v>
                </c:pt>
                <c:pt idx="14">
                  <c:v>14.339</c:v>
                </c:pt>
                <c:pt idx="15">
                  <c:v>18.141999999999999</c:v>
                </c:pt>
                <c:pt idx="17">
                  <c:v>29.39236363636364</c:v>
                </c:pt>
                <c:pt idx="19">
                  <c:v>32.216100000000004</c:v>
                </c:pt>
                <c:pt idx="20">
                  <c:v>39.414000000000001</c:v>
                </c:pt>
                <c:pt idx="21">
                  <c:v>47.887</c:v>
                </c:pt>
                <c:pt idx="22">
                  <c:v>43.116</c:v>
                </c:pt>
                <c:pt idx="23">
                  <c:v>46.908000000000001</c:v>
                </c:pt>
                <c:pt idx="24">
                  <c:v>57.706000000000003</c:v>
                </c:pt>
                <c:pt idx="25">
                  <c:v>27.306999999999999</c:v>
                </c:pt>
                <c:pt idx="26">
                  <c:v>16.297999999999998</c:v>
                </c:pt>
                <c:pt idx="27">
                  <c:v>16.547000000000001</c:v>
                </c:pt>
                <c:pt idx="28">
                  <c:v>20.353000000000002</c:v>
                </c:pt>
                <c:pt idx="29">
                  <c:v>6.625</c:v>
                </c:pt>
                <c:pt idx="31">
                  <c:v>29.39236363636364</c:v>
                </c:pt>
                <c:pt idx="32">
                  <c:v>38.731999999999999</c:v>
                </c:pt>
                <c:pt idx="33">
                  <c:v>42.44</c:v>
                </c:pt>
                <c:pt idx="34">
                  <c:v>41.244</c:v>
                </c:pt>
                <c:pt idx="35">
                  <c:v>27.523</c:v>
                </c:pt>
                <c:pt idx="36">
                  <c:v>15.173999999999999</c:v>
                </c:pt>
                <c:pt idx="37">
                  <c:v>32.598999999999997</c:v>
                </c:pt>
                <c:pt idx="38">
                  <c:v>14.651999999999999</c:v>
                </c:pt>
                <c:pt idx="39">
                  <c:v>35.619999999999997</c:v>
                </c:pt>
                <c:pt idx="40">
                  <c:v>11.074</c:v>
                </c:pt>
                <c:pt idx="41">
                  <c:v>30.033000000000001</c:v>
                </c:pt>
                <c:pt idx="42">
                  <c:v>34.225000000000001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9-354F-4786-94DD-AFDE9D8941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6322016"/>
        <c:axId val="1996312864"/>
      </c:lineChart>
      <c:catAx>
        <c:axId val="199632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6312864"/>
        <c:crosses val="autoZero"/>
        <c:auto val="1"/>
        <c:lblAlgn val="ctr"/>
        <c:lblOffset val="100"/>
        <c:noMultiLvlLbl val="0"/>
      </c:catAx>
      <c:valAx>
        <c:axId val="1996312864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6322016"/>
        <c:crosses val="autoZero"/>
        <c:crossBetween val="between"/>
      </c:valAx>
      <c:spPr>
        <a:solidFill>
          <a:schemeClr val="bg1">
            <a:lumMod val="75000"/>
          </a:schemeClr>
        </a:solid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3639750132620072"/>
          <c:y val="2.6404179074016377E-3"/>
          <c:w val="0.51053827646544181"/>
          <c:h val="8.93318022747156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448920921035469E-2"/>
          <c:y val="0.1231814315972705"/>
          <c:w val="0.93693905824758916"/>
          <c:h val="0.714346850222372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'OECD BoP to VA Serv exports'!$B$2</c:f>
              <c:strCache>
                <c:ptCount val="1"/>
                <c:pt idx="0">
                  <c:v>Balance of Payments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'OECD BoP to VA Serv exports'!$A$3:$A$41</c:f>
              <c:strCache>
                <c:ptCount val="39"/>
                <c:pt idx="0">
                  <c:v>OECD avg</c:v>
                </c:pt>
                <c:pt idx="1">
                  <c:v>AUS</c:v>
                </c:pt>
                <c:pt idx="2">
                  <c:v>AUT</c:v>
                </c:pt>
                <c:pt idx="3">
                  <c:v>BEL</c:v>
                </c:pt>
                <c:pt idx="4">
                  <c:v>CAN</c:v>
                </c:pt>
                <c:pt idx="5">
                  <c:v>CHL</c:v>
                </c:pt>
                <c:pt idx="6">
                  <c:v>COL</c:v>
                </c:pt>
                <c:pt idx="7">
                  <c:v>CRI</c:v>
                </c:pt>
                <c:pt idx="8">
                  <c:v>CZE</c:v>
                </c:pt>
                <c:pt idx="9">
                  <c:v>DNK</c:v>
                </c:pt>
                <c:pt idx="10">
                  <c:v>EST</c:v>
                </c:pt>
                <c:pt idx="11">
                  <c:v>FIN</c:v>
                </c:pt>
                <c:pt idx="12">
                  <c:v>FRA</c:v>
                </c:pt>
                <c:pt idx="13">
                  <c:v>DEU</c:v>
                </c:pt>
                <c:pt idx="14">
                  <c:v>GRC</c:v>
                </c:pt>
                <c:pt idx="15">
                  <c:v>HUN</c:v>
                </c:pt>
                <c:pt idx="16">
                  <c:v>ISL</c:v>
                </c:pt>
                <c:pt idx="17">
                  <c:v>IRL</c:v>
                </c:pt>
                <c:pt idx="18">
                  <c:v>ISR</c:v>
                </c:pt>
                <c:pt idx="19">
                  <c:v>ITA</c:v>
                </c:pt>
                <c:pt idx="20">
                  <c:v>JPN</c:v>
                </c:pt>
                <c:pt idx="21">
                  <c:v>KOR</c:v>
                </c:pt>
                <c:pt idx="22">
                  <c:v>LVA</c:v>
                </c:pt>
                <c:pt idx="23">
                  <c:v>LTU</c:v>
                </c:pt>
                <c:pt idx="24">
                  <c:v>LUX</c:v>
                </c:pt>
                <c:pt idx="25">
                  <c:v>MEX</c:v>
                </c:pt>
                <c:pt idx="26">
                  <c:v>NLD</c:v>
                </c:pt>
                <c:pt idx="27">
                  <c:v>NZL</c:v>
                </c:pt>
                <c:pt idx="28">
                  <c:v>NOR</c:v>
                </c:pt>
                <c:pt idx="29">
                  <c:v>POL</c:v>
                </c:pt>
                <c:pt idx="30">
                  <c:v>PRT</c:v>
                </c:pt>
                <c:pt idx="31">
                  <c:v>SVK</c:v>
                </c:pt>
                <c:pt idx="32">
                  <c:v>SVN</c:v>
                </c:pt>
                <c:pt idx="33">
                  <c:v>ESP</c:v>
                </c:pt>
                <c:pt idx="34">
                  <c:v>SWE</c:v>
                </c:pt>
                <c:pt idx="35">
                  <c:v>CHE</c:v>
                </c:pt>
                <c:pt idx="36">
                  <c:v>TUR</c:v>
                </c:pt>
                <c:pt idx="37">
                  <c:v>GBR</c:v>
                </c:pt>
                <c:pt idx="38">
                  <c:v>USA</c:v>
                </c:pt>
              </c:strCache>
            </c:strRef>
          </c:cat>
          <c:val>
            <c:numRef>
              <c:f>'OECD BoP to VA Serv exports'!$B$3:$B$41</c:f>
              <c:numCache>
                <c:formatCode>0.0</c:formatCode>
                <c:ptCount val="39"/>
                <c:pt idx="0">
                  <c:v>28.903941533961294</c:v>
                </c:pt>
                <c:pt idx="1">
                  <c:v>11.472396302940597</c:v>
                </c:pt>
                <c:pt idx="2">
                  <c:v>28.54402705256571</c:v>
                </c:pt>
                <c:pt idx="3">
                  <c:v>24.684671658292771</c:v>
                </c:pt>
                <c:pt idx="4">
                  <c:v>18.990111536809298</c:v>
                </c:pt>
                <c:pt idx="5">
                  <c:v>7.989758991366859</c:v>
                </c:pt>
                <c:pt idx="6">
                  <c:v>19.081336324732494</c:v>
                </c:pt>
                <c:pt idx="7">
                  <c:v>45.709915403960281</c:v>
                </c:pt>
                <c:pt idx="8">
                  <c:v>15.78448975251461</c:v>
                </c:pt>
                <c:pt idx="9">
                  <c:v>47.839037871569552</c:v>
                </c:pt>
                <c:pt idx="10">
                  <c:v>34.678643755017916</c:v>
                </c:pt>
                <c:pt idx="11">
                  <c:v>27.87192178099907</c:v>
                </c:pt>
                <c:pt idx="12">
                  <c:v>35.596501095680289</c:v>
                </c:pt>
                <c:pt idx="13">
                  <c:v>23.018279592513554</c:v>
                </c:pt>
                <c:pt idx="14">
                  <c:v>46.682935060071088</c:v>
                </c:pt>
                <c:pt idx="15">
                  <c:v>19.507587918049328</c:v>
                </c:pt>
                <c:pt idx="16">
                  <c:v>44.650204309558049</c:v>
                </c:pt>
                <c:pt idx="17">
                  <c:v>51.143795469109278</c:v>
                </c:pt>
                <c:pt idx="18">
                  <c:v>51.544129069214264</c:v>
                </c:pt>
                <c:pt idx="19">
                  <c:v>17.449059860111987</c:v>
                </c:pt>
                <c:pt idx="20">
                  <c:v>18.419998342071366</c:v>
                </c:pt>
                <c:pt idx="21">
                  <c:v>15.937411088417006</c:v>
                </c:pt>
                <c:pt idx="22">
                  <c:v>25.968898033215687</c:v>
                </c:pt>
                <c:pt idx="23">
                  <c:v>29.715758275970227</c:v>
                </c:pt>
                <c:pt idx="24">
                  <c:v>83.696516674642311</c:v>
                </c:pt>
                <c:pt idx="25">
                  <c:v>8.3237109445350796</c:v>
                </c:pt>
                <c:pt idx="26">
                  <c:v>26.599393009437513</c:v>
                </c:pt>
                <c:pt idx="27">
                  <c:v>19.524986167062881</c:v>
                </c:pt>
                <c:pt idx="28">
                  <c:v>16.252360604855323</c:v>
                </c:pt>
                <c:pt idx="29">
                  <c:v>21.855486344675377</c:v>
                </c:pt>
                <c:pt idx="30">
                  <c:v>36.966861692449335</c:v>
                </c:pt>
                <c:pt idx="31">
                  <c:v>11.426216662185086</c:v>
                </c:pt>
                <c:pt idx="32">
                  <c:v>20.943756062754332</c:v>
                </c:pt>
                <c:pt idx="33">
                  <c:v>28.625049191604194</c:v>
                </c:pt>
                <c:pt idx="34">
                  <c:v>30.437827474797665</c:v>
                </c:pt>
                <c:pt idx="35">
                  <c:v>24.060397924962469</c:v>
                </c:pt>
                <c:pt idx="36">
                  <c:v>27.05209141962392</c:v>
                </c:pt>
                <c:pt idx="37">
                  <c:v>48.821950021495766</c:v>
                </c:pt>
                <c:pt idx="38">
                  <c:v>31.482305550696513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43-4450-988B-CCFC63862729}"/>
            </c:ext>
          </c:extLst>
        </c:ser>
        <c:ser>
          <c:idx val="1"/>
          <c:order val="1"/>
          <c:tx>
            <c:strRef>
              <c:f>'OECD BoP to VA Serv exports'!$C$2</c:f>
              <c:strCache>
                <c:ptCount val="1"/>
                <c:pt idx="0">
                  <c:v>TiVA Gross Exports (EXGR)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'OECD BoP to VA Serv exports'!$A$3:$A$41</c:f>
              <c:strCache>
                <c:ptCount val="39"/>
                <c:pt idx="0">
                  <c:v>OECD avg</c:v>
                </c:pt>
                <c:pt idx="1">
                  <c:v>AUS</c:v>
                </c:pt>
                <c:pt idx="2">
                  <c:v>AUT</c:v>
                </c:pt>
                <c:pt idx="3">
                  <c:v>BEL</c:v>
                </c:pt>
                <c:pt idx="4">
                  <c:v>CAN</c:v>
                </c:pt>
                <c:pt idx="5">
                  <c:v>CHL</c:v>
                </c:pt>
                <c:pt idx="6">
                  <c:v>COL</c:v>
                </c:pt>
                <c:pt idx="7">
                  <c:v>CRI</c:v>
                </c:pt>
                <c:pt idx="8">
                  <c:v>CZE</c:v>
                </c:pt>
                <c:pt idx="9">
                  <c:v>DNK</c:v>
                </c:pt>
                <c:pt idx="10">
                  <c:v>EST</c:v>
                </c:pt>
                <c:pt idx="11">
                  <c:v>FIN</c:v>
                </c:pt>
                <c:pt idx="12">
                  <c:v>FRA</c:v>
                </c:pt>
                <c:pt idx="13">
                  <c:v>DEU</c:v>
                </c:pt>
                <c:pt idx="14">
                  <c:v>GRC</c:v>
                </c:pt>
                <c:pt idx="15">
                  <c:v>HUN</c:v>
                </c:pt>
                <c:pt idx="16">
                  <c:v>ISL</c:v>
                </c:pt>
                <c:pt idx="17">
                  <c:v>IRL</c:v>
                </c:pt>
                <c:pt idx="18">
                  <c:v>ISR</c:v>
                </c:pt>
                <c:pt idx="19">
                  <c:v>ITA</c:v>
                </c:pt>
                <c:pt idx="20">
                  <c:v>JPN</c:v>
                </c:pt>
                <c:pt idx="21">
                  <c:v>KOR</c:v>
                </c:pt>
                <c:pt idx="22">
                  <c:v>LVA</c:v>
                </c:pt>
                <c:pt idx="23">
                  <c:v>LTU</c:v>
                </c:pt>
                <c:pt idx="24">
                  <c:v>LUX</c:v>
                </c:pt>
                <c:pt idx="25">
                  <c:v>MEX</c:v>
                </c:pt>
                <c:pt idx="26">
                  <c:v>NLD</c:v>
                </c:pt>
                <c:pt idx="27">
                  <c:v>NZL</c:v>
                </c:pt>
                <c:pt idx="28">
                  <c:v>NOR</c:v>
                </c:pt>
                <c:pt idx="29">
                  <c:v>POL</c:v>
                </c:pt>
                <c:pt idx="30">
                  <c:v>PRT</c:v>
                </c:pt>
                <c:pt idx="31">
                  <c:v>SVK</c:v>
                </c:pt>
                <c:pt idx="32">
                  <c:v>SVN</c:v>
                </c:pt>
                <c:pt idx="33">
                  <c:v>ESP</c:v>
                </c:pt>
                <c:pt idx="34">
                  <c:v>SWE</c:v>
                </c:pt>
                <c:pt idx="35">
                  <c:v>CHE</c:v>
                </c:pt>
                <c:pt idx="36">
                  <c:v>TUR</c:v>
                </c:pt>
                <c:pt idx="37">
                  <c:v>GBR</c:v>
                </c:pt>
                <c:pt idx="38">
                  <c:v>USA</c:v>
                </c:pt>
              </c:strCache>
            </c:strRef>
          </c:cat>
          <c:val>
            <c:numRef>
              <c:f>'OECD BoP to VA Serv exports'!$C$3:$C$41</c:f>
              <c:numCache>
                <c:formatCode>0.0</c:formatCode>
                <c:ptCount val="39"/>
                <c:pt idx="0">
                  <c:v>40.449852449485569</c:v>
                </c:pt>
                <c:pt idx="1">
                  <c:v>20.215484399904962</c:v>
                </c:pt>
                <c:pt idx="2">
                  <c:v>34.911242299283693</c:v>
                </c:pt>
                <c:pt idx="3">
                  <c:v>47.582752532706913</c:v>
                </c:pt>
                <c:pt idx="4">
                  <c:v>34.363903824124819</c:v>
                </c:pt>
                <c:pt idx="5">
                  <c:v>17.199505986890692</c:v>
                </c:pt>
                <c:pt idx="6">
                  <c:v>26.22751120226981</c:v>
                </c:pt>
                <c:pt idx="7">
                  <c:v>51.28428419799846</c:v>
                </c:pt>
                <c:pt idx="8">
                  <c:v>25.004420929544739</c:v>
                </c:pt>
                <c:pt idx="9">
                  <c:v>59.724279447525696</c:v>
                </c:pt>
                <c:pt idx="10">
                  <c:v>46.730436427870039</c:v>
                </c:pt>
                <c:pt idx="11">
                  <c:v>32.195692525939613</c:v>
                </c:pt>
                <c:pt idx="12">
                  <c:v>47.00792403978248</c:v>
                </c:pt>
                <c:pt idx="13">
                  <c:v>35.712200191868369</c:v>
                </c:pt>
                <c:pt idx="14">
                  <c:v>56.21190384691868</c:v>
                </c:pt>
                <c:pt idx="15">
                  <c:v>27.044186481760427</c:v>
                </c:pt>
                <c:pt idx="16">
                  <c:v>48.199548289156652</c:v>
                </c:pt>
                <c:pt idx="17">
                  <c:v>61.709608012714675</c:v>
                </c:pt>
                <c:pt idx="18">
                  <c:v>60.515005006615887</c:v>
                </c:pt>
                <c:pt idx="19">
                  <c:v>31.999528982207398</c:v>
                </c:pt>
                <c:pt idx="20">
                  <c:v>32.47936408867519</c:v>
                </c:pt>
                <c:pt idx="21">
                  <c:v>22.896388477469838</c:v>
                </c:pt>
                <c:pt idx="22">
                  <c:v>47.403481028067418</c:v>
                </c:pt>
                <c:pt idx="23">
                  <c:v>45.369155427204234</c:v>
                </c:pt>
                <c:pt idx="24">
                  <c:v>90.523136553022965</c:v>
                </c:pt>
                <c:pt idx="25">
                  <c:v>22.213528793939663</c:v>
                </c:pt>
                <c:pt idx="26">
                  <c:v>45.007344151238321</c:v>
                </c:pt>
                <c:pt idx="27">
                  <c:v>34.260462441790921</c:v>
                </c:pt>
                <c:pt idx="28">
                  <c:v>17.5573626401574</c:v>
                </c:pt>
                <c:pt idx="29">
                  <c:v>36.329689603174678</c:v>
                </c:pt>
                <c:pt idx="30">
                  <c:v>44.20933437879625</c:v>
                </c:pt>
                <c:pt idx="31">
                  <c:v>21.24754576549023</c:v>
                </c:pt>
                <c:pt idx="32">
                  <c:v>31.227039221238797</c:v>
                </c:pt>
                <c:pt idx="33">
                  <c:v>41.537566258366539</c:v>
                </c:pt>
                <c:pt idx="34">
                  <c:v>43.319783054070598</c:v>
                </c:pt>
                <c:pt idx="35">
                  <c:v>49.977044480775227</c:v>
                </c:pt>
                <c:pt idx="36">
                  <c:v>34.262567152287545</c:v>
                </c:pt>
                <c:pt idx="37">
                  <c:v>62.49967657991381</c:v>
                </c:pt>
                <c:pt idx="38">
                  <c:v>50.93450435968807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43-4450-988B-CCFC63862729}"/>
            </c:ext>
          </c:extLst>
        </c:ser>
        <c:ser>
          <c:idx val="2"/>
          <c:order val="2"/>
          <c:tx>
            <c:strRef>
              <c:f>'OECD BoP to VA Serv exports'!$D$2</c:f>
              <c:strCache>
                <c:ptCount val="1"/>
                <c:pt idx="0">
                  <c:v>TiVA Domestic value added in foreign final demand (FFD_DVA)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'OECD BoP to VA Serv exports'!$A$3:$A$41</c:f>
              <c:strCache>
                <c:ptCount val="39"/>
                <c:pt idx="0">
                  <c:v>OECD avg</c:v>
                </c:pt>
                <c:pt idx="1">
                  <c:v>AUS</c:v>
                </c:pt>
                <c:pt idx="2">
                  <c:v>AUT</c:v>
                </c:pt>
                <c:pt idx="3">
                  <c:v>BEL</c:v>
                </c:pt>
                <c:pt idx="4">
                  <c:v>CAN</c:v>
                </c:pt>
                <c:pt idx="5">
                  <c:v>CHL</c:v>
                </c:pt>
                <c:pt idx="6">
                  <c:v>COL</c:v>
                </c:pt>
                <c:pt idx="7">
                  <c:v>CRI</c:v>
                </c:pt>
                <c:pt idx="8">
                  <c:v>CZE</c:v>
                </c:pt>
                <c:pt idx="9">
                  <c:v>DNK</c:v>
                </c:pt>
                <c:pt idx="10">
                  <c:v>EST</c:v>
                </c:pt>
                <c:pt idx="11">
                  <c:v>FIN</c:v>
                </c:pt>
                <c:pt idx="12">
                  <c:v>FRA</c:v>
                </c:pt>
                <c:pt idx="13">
                  <c:v>DEU</c:v>
                </c:pt>
                <c:pt idx="14">
                  <c:v>GRC</c:v>
                </c:pt>
                <c:pt idx="15">
                  <c:v>HUN</c:v>
                </c:pt>
                <c:pt idx="16">
                  <c:v>ISL</c:v>
                </c:pt>
                <c:pt idx="17">
                  <c:v>IRL</c:v>
                </c:pt>
                <c:pt idx="18">
                  <c:v>ISR</c:v>
                </c:pt>
                <c:pt idx="19">
                  <c:v>ITA</c:v>
                </c:pt>
                <c:pt idx="20">
                  <c:v>JPN</c:v>
                </c:pt>
                <c:pt idx="21">
                  <c:v>KOR</c:v>
                </c:pt>
                <c:pt idx="22">
                  <c:v>LVA</c:v>
                </c:pt>
                <c:pt idx="23">
                  <c:v>LTU</c:v>
                </c:pt>
                <c:pt idx="24">
                  <c:v>LUX</c:v>
                </c:pt>
                <c:pt idx="25">
                  <c:v>MEX</c:v>
                </c:pt>
                <c:pt idx="26">
                  <c:v>NLD</c:v>
                </c:pt>
                <c:pt idx="27">
                  <c:v>NZL</c:v>
                </c:pt>
                <c:pt idx="28">
                  <c:v>NOR</c:v>
                </c:pt>
                <c:pt idx="29">
                  <c:v>POL</c:v>
                </c:pt>
                <c:pt idx="30">
                  <c:v>PRT</c:v>
                </c:pt>
                <c:pt idx="31">
                  <c:v>SVK</c:v>
                </c:pt>
                <c:pt idx="32">
                  <c:v>SVN</c:v>
                </c:pt>
                <c:pt idx="33">
                  <c:v>ESP</c:v>
                </c:pt>
                <c:pt idx="34">
                  <c:v>SWE</c:v>
                </c:pt>
                <c:pt idx="35">
                  <c:v>CHE</c:v>
                </c:pt>
                <c:pt idx="36">
                  <c:v>TUR</c:v>
                </c:pt>
                <c:pt idx="37">
                  <c:v>GBR</c:v>
                </c:pt>
                <c:pt idx="38">
                  <c:v>USA</c:v>
                </c:pt>
              </c:strCache>
            </c:strRef>
          </c:cat>
          <c:val>
            <c:numRef>
              <c:f>'OECD BoP to VA Serv exports'!$D$3:$D$41</c:f>
              <c:numCache>
                <c:formatCode>0.0</c:formatCode>
                <c:ptCount val="39"/>
                <c:pt idx="0">
                  <c:v>58.262730776871003</c:v>
                </c:pt>
                <c:pt idx="1">
                  <c:v>36.09786961371745</c:v>
                </c:pt>
                <c:pt idx="2">
                  <c:v>58.327693894167808</c:v>
                </c:pt>
                <c:pt idx="3">
                  <c:v>70.649712300169952</c:v>
                </c:pt>
                <c:pt idx="4">
                  <c:v>52.334643637341877</c:v>
                </c:pt>
                <c:pt idx="5">
                  <c:v>30.842793238655943</c:v>
                </c:pt>
                <c:pt idx="6">
                  <c:v>37.551344852898261</c:v>
                </c:pt>
                <c:pt idx="7">
                  <c:v>66.670482254277957</c:v>
                </c:pt>
                <c:pt idx="8">
                  <c:v>50.990650544999234</c:v>
                </c:pt>
                <c:pt idx="9">
                  <c:v>70.433899841064232</c:v>
                </c:pt>
                <c:pt idx="10">
                  <c:v>64.459863248790896</c:v>
                </c:pt>
                <c:pt idx="11">
                  <c:v>52.08136723210206</c:v>
                </c:pt>
                <c:pt idx="12">
                  <c:v>69.461622985440854</c:v>
                </c:pt>
                <c:pt idx="13">
                  <c:v>58.152118549368353</c:v>
                </c:pt>
                <c:pt idx="14">
                  <c:v>71.423969107045053</c:v>
                </c:pt>
                <c:pt idx="15">
                  <c:v>54.272656081371103</c:v>
                </c:pt>
                <c:pt idx="16">
                  <c:v>59.209198512529369</c:v>
                </c:pt>
                <c:pt idx="17">
                  <c:v>52.333609754307616</c:v>
                </c:pt>
                <c:pt idx="18">
                  <c:v>72.741255304976832</c:v>
                </c:pt>
                <c:pt idx="19">
                  <c:v>57.846768788777716</c:v>
                </c:pt>
                <c:pt idx="20">
                  <c:v>50.528769752640763</c:v>
                </c:pt>
                <c:pt idx="21">
                  <c:v>42.490532288497143</c:v>
                </c:pt>
                <c:pt idx="22">
                  <c:v>62.051356461351887</c:v>
                </c:pt>
                <c:pt idx="23">
                  <c:v>63.911877488850777</c:v>
                </c:pt>
                <c:pt idx="24">
                  <c:v>93.310128279497604</c:v>
                </c:pt>
                <c:pt idx="25">
                  <c:v>45.708033971850625</c:v>
                </c:pt>
                <c:pt idx="26">
                  <c:v>68.038628749003237</c:v>
                </c:pt>
                <c:pt idx="27">
                  <c:v>58.961164102771392</c:v>
                </c:pt>
                <c:pt idx="28">
                  <c:v>19.15301829489702</c:v>
                </c:pt>
                <c:pt idx="29">
                  <c:v>57.836091798770788</c:v>
                </c:pt>
                <c:pt idx="30">
                  <c:v>66.405395448627047</c:v>
                </c:pt>
                <c:pt idx="31">
                  <c:v>53.797559010999876</c:v>
                </c:pt>
                <c:pt idx="32">
                  <c:v>54.312847199119467</c:v>
                </c:pt>
                <c:pt idx="33">
                  <c:v>66.116808990751011</c:v>
                </c:pt>
                <c:pt idx="34">
                  <c:v>61.493288013752235</c:v>
                </c:pt>
                <c:pt idx="35">
                  <c:v>67.515595478280957</c:v>
                </c:pt>
                <c:pt idx="36">
                  <c:v>53.804086607009616</c:v>
                </c:pt>
                <c:pt idx="37">
                  <c:v>76.98441082042595</c:v>
                </c:pt>
                <c:pt idx="38">
                  <c:v>65.682657021997997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43-4450-988B-CCFC638627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5824959"/>
        <c:axId val="1765871967"/>
      </c:barChart>
      <c:catAx>
        <c:axId val="1765824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5871967"/>
        <c:crosses val="autoZero"/>
        <c:auto val="1"/>
        <c:lblAlgn val="ctr"/>
        <c:lblOffset val="100"/>
        <c:noMultiLvlLbl val="0"/>
      </c:catAx>
      <c:valAx>
        <c:axId val="1765871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5824959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0633947305259412E-2"/>
          <c:y val="1.8539974569578187E-2"/>
          <c:w val="0.94626406212497771"/>
          <c:h val="8.7881963379216138E-2"/>
        </c:manualLayout>
      </c:layout>
      <c:overlay val="0"/>
      <c:spPr>
        <a:solidFill>
          <a:schemeClr val="bg1">
            <a:lumMod val="8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n-US"/>
              <a:t>Timeline: OECD GHG footprint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4122703412073485E-2"/>
          <c:y val="0.17171296296296296"/>
          <c:w val="0.79958683289588817"/>
          <c:h val="0.77736111111111106"/>
        </c:manualLayout>
      </c:layout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VALUE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Pt>
            <c:idx val="8"/>
            <c:marker>
              <c:symbol val="circle"/>
              <c:size val="8"/>
              <c:spPr>
                <a:solidFill>
                  <a:srgbClr val="FFC000"/>
                </a:solidFill>
                <a:ln w="1587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258F-4D2F-BC0E-74BE10C2A3F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9B73F89C-9D2A-43D8-8277-538DFE8ECBF8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D04B1D77-AF95-41EB-9EE3-505F7424C791}" type="CATEGORYNAME">
                      <a:rPr lang="en-US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258F-4D2F-BC0E-74BE10C2A3F9}"/>
                </c:ext>
              </c:extLst>
            </c:dLbl>
            <c:dLbl>
              <c:idx val="1"/>
              <c:layout>
                <c:manualLayout>
                  <c:x val="-5.5981398753660185E-2"/>
                  <c:y val="6.3518728932955237E-2"/>
                </c:manualLayout>
              </c:layout>
              <c:tx>
                <c:rich>
                  <a:bodyPr/>
                  <a:lstStyle/>
                  <a:p>
                    <a:fld id="{F1A98B40-2FB5-42D2-9E37-5774D67F6418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D04E4E4D-9A47-4BBF-9587-19B3D368D94C}" type="CATEGORYNAME">
                      <a:rPr lang="en-US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258F-4D2F-BC0E-74BE10C2A3F9}"/>
                </c:ext>
              </c:extLst>
            </c:dLbl>
            <c:dLbl>
              <c:idx val="2"/>
              <c:layout>
                <c:manualLayout>
                  <c:x val="-0.1018959751321641"/>
                  <c:y val="-0.10968038732576367"/>
                </c:manualLayout>
              </c:layout>
              <c:tx>
                <c:rich>
                  <a:bodyPr/>
                  <a:lstStyle/>
                  <a:p>
                    <a:fld id="{A30E9EAA-BA51-4CE1-A1D8-E1552B709F7C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A724C0F-7BEA-460A-9A06-C1F5440EDB56}" type="CATEGORYNAME">
                      <a:rPr lang="en-US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258F-4D2F-BC0E-74BE10C2A3F9}"/>
                </c:ext>
              </c:extLst>
            </c:dLbl>
            <c:dLbl>
              <c:idx val="3"/>
              <c:layout>
                <c:manualLayout>
                  <c:x val="-6.4581231079717527E-2"/>
                  <c:y val="8.0679405520169847E-2"/>
                </c:manualLayout>
              </c:layout>
              <c:tx>
                <c:rich>
                  <a:bodyPr/>
                  <a:lstStyle/>
                  <a:p>
                    <a:fld id="{CC4E59D0-4A59-4509-8406-32379C24F99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CBBA5106-C247-45D9-BDAB-788CF47D7762}" type="CATEGORYNAME">
                      <a:rPr lang="en-US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258F-4D2F-BC0E-74BE10C2A3F9}"/>
                </c:ext>
              </c:extLst>
            </c:dLbl>
            <c:dLbl>
              <c:idx val="4"/>
              <c:layout>
                <c:manualLayout>
                  <c:x val="-6.0369209400105199E-2"/>
                  <c:y val="-3.3970210899456101E-2"/>
                </c:manualLayout>
              </c:layout>
              <c:tx>
                <c:rich>
                  <a:bodyPr/>
                  <a:lstStyle/>
                  <a:p>
                    <a:fld id="{B73BEBBC-93F0-43F7-8590-0AB3314D68D5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2C4AAEE0-F27A-416E-B324-0376F9090205}" type="CATEGORYNAME">
                      <a:rPr lang="en-US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258F-4D2F-BC0E-74BE10C2A3F9}"/>
                </c:ext>
              </c:extLst>
            </c:dLbl>
            <c:dLbl>
              <c:idx val="5"/>
              <c:layout>
                <c:manualLayout>
                  <c:x val="-1.4942938659059362E-3"/>
                  <c:y val="6.0051452210242995E-2"/>
                </c:manualLayout>
              </c:layout>
              <c:tx>
                <c:rich>
                  <a:bodyPr/>
                  <a:lstStyle/>
                  <a:p>
                    <a:fld id="{F3B450BA-3DDD-4904-B2EE-3629FFDB6C5F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45C648FC-691D-4F1C-8E93-E823645EA87C}" type="CATEGORYNAME">
                      <a:rPr lang="en-US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258F-4D2F-BC0E-74BE10C2A3F9}"/>
                </c:ext>
              </c:extLst>
            </c:dLbl>
            <c:dLbl>
              <c:idx val="6"/>
              <c:layout>
                <c:manualLayout>
                  <c:x val="-4.4399596367305755E-2"/>
                  <c:y val="-5.5201698513800426E-2"/>
                </c:manualLayout>
              </c:layout>
              <c:tx>
                <c:rich>
                  <a:bodyPr/>
                  <a:lstStyle/>
                  <a:p>
                    <a:fld id="{8FE55F73-40D6-476B-BA1B-E526911357DC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12767E93-820E-4ED1-8621-59ED815522DF}" type="CATEGORYNAME">
                      <a:rPr lang="en-US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258F-4D2F-BC0E-74BE10C2A3F9}"/>
                </c:ext>
              </c:extLst>
            </c:dLbl>
            <c:dLbl>
              <c:idx val="7"/>
              <c:layout>
                <c:manualLayout>
                  <c:x val="0"/>
                  <c:y val="5.2765917372174127E-2"/>
                </c:manualLayout>
              </c:layout>
              <c:tx>
                <c:rich>
                  <a:bodyPr/>
                  <a:lstStyle/>
                  <a:p>
                    <a:fld id="{19D1EAFC-F00A-4D60-9015-9654FFFA61C8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B320B9F4-599F-4B10-8830-7966E5BC6386}" type="CATEGORYNAME">
                      <a:rPr lang="en-US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258F-4D2F-BC0E-74BE10C2A3F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B904BA12-8EF1-4350-BD10-036E1E0B6FBB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9F035ED0-4BCA-4518-A46D-3D8EB7DEB5B1}" type="CATEGORYNAME">
                      <a:rPr lang="en-US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258F-4D2F-BC0E-74BE10C2A3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minus"/>
            <c:errValType val="percentage"/>
            <c:noEndCap val="1"/>
            <c:val val="10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Sheet1!$A$2:$A$10</c:f>
              <c:numCache>
                <c:formatCode>yyyy</c:formatCode>
                <c:ptCount val="9"/>
                <c:pt idx="0">
                  <c:v>33970</c:v>
                </c:pt>
                <c:pt idx="1">
                  <c:v>37622</c:v>
                </c:pt>
                <c:pt idx="2">
                  <c:v>39814</c:v>
                </c:pt>
                <c:pt idx="3">
                  <c:v>40544</c:v>
                </c:pt>
                <c:pt idx="4">
                  <c:v>42005</c:v>
                </c:pt>
                <c:pt idx="5">
                  <c:v>43101</c:v>
                </c:pt>
                <c:pt idx="6">
                  <c:v>44197</c:v>
                </c:pt>
                <c:pt idx="7">
                  <c:v>45292</c:v>
                </c:pt>
                <c:pt idx="8">
                  <c:v>45658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30</c:v>
                </c:pt>
                <c:pt idx="1">
                  <c:v>-20</c:v>
                </c:pt>
                <c:pt idx="2">
                  <c:v>10</c:v>
                </c:pt>
                <c:pt idx="3">
                  <c:v>-10</c:v>
                </c:pt>
                <c:pt idx="4">
                  <c:v>30</c:v>
                </c:pt>
                <c:pt idx="5">
                  <c:v>-20</c:v>
                </c:pt>
                <c:pt idx="6">
                  <c:v>10</c:v>
                </c:pt>
                <c:pt idx="7">
                  <c:v>-10</c:v>
                </c:pt>
                <c:pt idx="8">
                  <c:v>30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Sheet1!$B$2:$B$10</c15:f>
                <c15:dlblRangeCache>
                  <c:ptCount val="9"/>
                  <c:pt idx="0">
                    <c:v>CO2 embodied in manufacturing goods (10 cou)</c:v>
                  </c:pt>
                  <c:pt idx="1">
                    <c:v>CO2 in Trade  (26 cou)</c:v>
                  </c:pt>
                  <c:pt idx="2">
                    <c:v>All OECD countries and key partners</c:v>
                  </c:pt>
                  <c:pt idx="3">
                    <c:v>First ICIO-based footprint</c:v>
                  </c:pt>
                  <c:pt idx="4">
                    <c:v>TECO2 Indicator release, COP21</c:v>
                  </c:pt>
                  <c:pt idx="5">
                    <c:v>Emissions in trade and demand</c:v>
                  </c:pt>
                  <c:pt idx="6">
                    <c:v>66 countries</c:v>
                  </c:pt>
                  <c:pt idx="7">
                    <c:v>Total GHG + Scope </c:v>
                  </c:pt>
                  <c:pt idx="8">
                    <c:v>Breakdown of carbon intensive sectors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258F-4D2F-BC0E-74BE10C2A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3317168"/>
        <c:axId val="823317648"/>
      </c:lineChart>
      <c:dateAx>
        <c:axId val="823317168"/>
        <c:scaling>
          <c:orientation val="minMax"/>
          <c:max val="46023"/>
          <c:min val="32874"/>
        </c:scaling>
        <c:delete val="0"/>
        <c:axPos val="b"/>
        <c:numFmt formatCode="yyyy" sourceLinked="0"/>
        <c:majorTickMark val="none"/>
        <c:minorTickMark val="none"/>
        <c:tickLblPos val="low"/>
        <c:spPr>
          <a:noFill/>
          <a:ln w="50800" cap="flat" cmpd="sng" algn="ctr">
            <a:solidFill>
              <a:schemeClr val="tx1">
                <a:lumMod val="50000"/>
                <a:lumOff val="50000"/>
              </a:schemeClr>
            </a:solidFill>
            <a:round/>
            <a:headEnd type="oval"/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23317648"/>
        <c:crosses val="autoZero"/>
        <c:auto val="1"/>
        <c:lblOffset val="100"/>
        <c:baseTimeUnit val="years"/>
        <c:majorUnit val="5"/>
        <c:majorTimeUnit val="years"/>
      </c:dateAx>
      <c:valAx>
        <c:axId val="8233176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23317168"/>
        <c:crossesAt val="33970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latin typeface="+mj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7FE4E89D_320B344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670CBE9-BB1B-465C-82F9-3DC5A9E86F9B}" authorId="{EBB69335-738B-3907-2E18-97F542CD1BC0}" status="resolved" created="2026-06-18T11:13:26.110">
    <pc:sldMkLst xmlns:pc="http://schemas.microsoft.com/office/powerpoint/2013/main/command">
      <pc:docMk/>
      <pc:sldMk cId="839595083" sldId="2145708189"/>
    </pc:sldMkLst>
    <p188:txBody>
      <a:bodyPr/>
      <a:lstStyle/>
      <a:p>
        <a:r>
          <a:rPr lang="en-US"/>
          <a:t>Potentially need to bring back data type otherwise could be confusing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E0D9D7-F447-46F3-AB54-8EB77E061208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DE17DC8A-0B01-4CAD-B8B4-A1C5876A2E15}">
      <dgm:prSet phldrT="[Text]" custT="1"/>
      <dgm:spPr/>
      <dgm:t>
        <a:bodyPr/>
        <a:lstStyle/>
        <a:p>
          <a:r>
            <a:rPr lang="en-US" sz="1600">
              <a:latin typeface="+mj-lt"/>
            </a:rPr>
            <a:t>National Accounts constraints</a:t>
          </a:r>
        </a:p>
      </dgm:t>
    </dgm:pt>
    <dgm:pt modelId="{9AF29ED2-4CD2-4CE9-8905-8D21EBF522DF}" type="parTrans" cxnId="{CDEEACBE-663F-4ADF-90E2-019E4EDA13B9}">
      <dgm:prSet/>
      <dgm:spPr/>
      <dgm:t>
        <a:bodyPr/>
        <a:lstStyle/>
        <a:p>
          <a:endParaRPr lang="en-US" sz="2000"/>
        </a:p>
      </dgm:t>
    </dgm:pt>
    <dgm:pt modelId="{1397358F-3290-47A2-88C4-8D5C3A2141F6}" type="sibTrans" cxnId="{CDEEACBE-663F-4ADF-90E2-019E4EDA13B9}">
      <dgm:prSet/>
      <dgm:spPr/>
      <dgm:t>
        <a:bodyPr/>
        <a:lstStyle/>
        <a:p>
          <a:endParaRPr lang="en-US" sz="2000"/>
        </a:p>
      </dgm:t>
    </dgm:pt>
    <dgm:pt modelId="{E732920F-D2AB-4E2A-A62D-E39F902D6FC6}">
      <dgm:prSet phldrT="[Text]" custT="1"/>
      <dgm:spPr/>
      <dgm:t>
        <a:bodyPr/>
        <a:lstStyle/>
        <a:p>
          <a:r>
            <a:rPr lang="en-US" sz="1600">
              <a:latin typeface="+mj-lt"/>
            </a:rPr>
            <a:t>Value added and Output by industry</a:t>
          </a:r>
          <a:endParaRPr lang="en-US" sz="1400">
            <a:latin typeface="+mj-lt"/>
          </a:endParaRPr>
        </a:p>
      </dgm:t>
    </dgm:pt>
    <dgm:pt modelId="{878D24D8-0662-45B8-A284-3FBABF2D2C12}" type="parTrans" cxnId="{116076E8-85B9-42AA-82BD-120EFC9F0354}">
      <dgm:prSet/>
      <dgm:spPr/>
      <dgm:t>
        <a:bodyPr/>
        <a:lstStyle/>
        <a:p>
          <a:endParaRPr lang="en-US" sz="2000" baseline="0">
            <a:solidFill>
              <a:sysClr val="windowText" lastClr="000000"/>
            </a:solidFill>
          </a:endParaRPr>
        </a:p>
      </dgm:t>
    </dgm:pt>
    <dgm:pt modelId="{19716A5A-3AA1-4D8D-BFC1-4D3B6776067A}" type="sibTrans" cxnId="{116076E8-85B9-42AA-82BD-120EFC9F0354}">
      <dgm:prSet/>
      <dgm:spPr/>
      <dgm:t>
        <a:bodyPr/>
        <a:lstStyle/>
        <a:p>
          <a:endParaRPr lang="en-US" sz="2000"/>
        </a:p>
      </dgm:t>
    </dgm:pt>
    <dgm:pt modelId="{42814101-F7DB-4218-B09D-85127F87AE89}">
      <dgm:prSet phldrT="[Text]" custT="1"/>
      <dgm:spPr/>
      <dgm:t>
        <a:bodyPr/>
        <a:lstStyle/>
        <a:p>
          <a:r>
            <a:rPr lang="en-US" sz="1600">
              <a:latin typeface="+mj-lt"/>
            </a:rPr>
            <a:t>Cross border exports and Imports of goods and services; Direct purchases by non-res</a:t>
          </a:r>
        </a:p>
      </dgm:t>
    </dgm:pt>
    <dgm:pt modelId="{F6FE9B47-8396-47D3-822C-D81746C59650}" type="parTrans" cxnId="{3566C106-5E88-4440-9D68-FEF94A794456}">
      <dgm:prSet/>
      <dgm:spPr/>
      <dgm:t>
        <a:bodyPr/>
        <a:lstStyle/>
        <a:p>
          <a:endParaRPr lang="en-US" sz="2000"/>
        </a:p>
      </dgm:t>
    </dgm:pt>
    <dgm:pt modelId="{D913DD86-C690-443F-8801-6056EEFF454A}" type="sibTrans" cxnId="{3566C106-5E88-4440-9D68-FEF94A794456}">
      <dgm:prSet/>
      <dgm:spPr/>
      <dgm:t>
        <a:bodyPr/>
        <a:lstStyle/>
        <a:p>
          <a:endParaRPr lang="en-US" sz="2000"/>
        </a:p>
      </dgm:t>
    </dgm:pt>
    <dgm:pt modelId="{8574BFFA-4C34-4FF7-BD8A-75629EBAD780}">
      <dgm:prSet phldrT="[Text]" custT="1"/>
      <dgm:spPr/>
      <dgm:t>
        <a:bodyPr/>
        <a:lstStyle/>
        <a:p>
          <a:r>
            <a:rPr lang="en-US" sz="1600">
              <a:latin typeface="+mj-lt"/>
            </a:rPr>
            <a:t>Final expenditure </a:t>
          </a:r>
        </a:p>
      </dgm:t>
    </dgm:pt>
    <dgm:pt modelId="{4C898D09-B1BC-4AEB-8439-FED6DDF007AC}" type="parTrans" cxnId="{4A708E26-0B83-4156-92F1-37C58FEC557E}">
      <dgm:prSet/>
      <dgm:spPr/>
      <dgm:t>
        <a:bodyPr/>
        <a:lstStyle/>
        <a:p>
          <a:endParaRPr lang="en-US" sz="2000"/>
        </a:p>
      </dgm:t>
    </dgm:pt>
    <dgm:pt modelId="{12936124-A6C3-4D11-8C09-EF098B6C1B6B}" type="sibTrans" cxnId="{4A708E26-0B83-4156-92F1-37C58FEC557E}">
      <dgm:prSet/>
      <dgm:spPr/>
      <dgm:t>
        <a:bodyPr/>
        <a:lstStyle/>
        <a:p>
          <a:endParaRPr lang="en-US" sz="2000"/>
        </a:p>
      </dgm:t>
    </dgm:pt>
    <dgm:pt modelId="{42F58E16-E92E-4BCD-9285-3348EC023C84}" type="pres">
      <dgm:prSet presAssocID="{F5E0D9D7-F447-46F3-AB54-8EB77E06120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E00AB1F-0E5B-4282-82D6-F300ACED194F}" type="pres">
      <dgm:prSet presAssocID="{DE17DC8A-0B01-4CAD-B8B4-A1C5876A2E15}" presName="hierRoot1" presStyleCnt="0">
        <dgm:presLayoutVars>
          <dgm:hierBranch val="init"/>
        </dgm:presLayoutVars>
      </dgm:prSet>
      <dgm:spPr/>
    </dgm:pt>
    <dgm:pt modelId="{35CB35C0-A0B1-4740-8D9E-2ACEF3995677}" type="pres">
      <dgm:prSet presAssocID="{DE17DC8A-0B01-4CAD-B8B4-A1C5876A2E15}" presName="rootComposite1" presStyleCnt="0"/>
      <dgm:spPr/>
    </dgm:pt>
    <dgm:pt modelId="{873BBE90-3410-41D4-BA4F-2373CA3807B1}" type="pres">
      <dgm:prSet presAssocID="{DE17DC8A-0B01-4CAD-B8B4-A1C5876A2E15}" presName="rootText1" presStyleLbl="node0" presStyleIdx="0" presStyleCnt="1" custScaleX="63427" custScaleY="136546" custLinFactNeighborX="1294" custLinFactNeighborY="-64709">
        <dgm:presLayoutVars>
          <dgm:chPref val="3"/>
        </dgm:presLayoutVars>
      </dgm:prSet>
      <dgm:spPr/>
    </dgm:pt>
    <dgm:pt modelId="{F476E9EE-5944-4C87-BA59-BF08D183E32B}" type="pres">
      <dgm:prSet presAssocID="{DE17DC8A-0B01-4CAD-B8B4-A1C5876A2E15}" presName="rootConnector1" presStyleLbl="node1" presStyleIdx="0" presStyleCnt="0"/>
      <dgm:spPr/>
    </dgm:pt>
    <dgm:pt modelId="{4EF9AFBF-D7E3-4F2B-BE08-649638E2FB23}" type="pres">
      <dgm:prSet presAssocID="{DE17DC8A-0B01-4CAD-B8B4-A1C5876A2E15}" presName="hierChild2" presStyleCnt="0"/>
      <dgm:spPr/>
    </dgm:pt>
    <dgm:pt modelId="{2C57C422-650B-4AE3-8304-E4653EC0D047}" type="pres">
      <dgm:prSet presAssocID="{878D24D8-0662-45B8-A284-3FBABF2D2C12}" presName="Name64" presStyleLbl="parChTrans1D2" presStyleIdx="0" presStyleCnt="3"/>
      <dgm:spPr/>
    </dgm:pt>
    <dgm:pt modelId="{6249ADDC-FC1B-47C0-905F-B56352B08BAE}" type="pres">
      <dgm:prSet presAssocID="{E732920F-D2AB-4E2A-A62D-E39F902D6FC6}" presName="hierRoot2" presStyleCnt="0">
        <dgm:presLayoutVars>
          <dgm:hierBranch val="init"/>
        </dgm:presLayoutVars>
      </dgm:prSet>
      <dgm:spPr/>
    </dgm:pt>
    <dgm:pt modelId="{338C6E5D-AD26-4D4B-8376-6E4FF2D08CAA}" type="pres">
      <dgm:prSet presAssocID="{E732920F-D2AB-4E2A-A62D-E39F902D6FC6}" presName="rootComposite" presStyleCnt="0"/>
      <dgm:spPr/>
    </dgm:pt>
    <dgm:pt modelId="{444CFFF3-14E0-4D92-8E50-98AE2B73FED3}" type="pres">
      <dgm:prSet presAssocID="{E732920F-D2AB-4E2A-A62D-E39F902D6FC6}" presName="rootText" presStyleLbl="node2" presStyleIdx="0" presStyleCnt="3" custScaleY="165385" custLinFactNeighborY="-65770">
        <dgm:presLayoutVars>
          <dgm:chPref val="3"/>
        </dgm:presLayoutVars>
      </dgm:prSet>
      <dgm:spPr/>
    </dgm:pt>
    <dgm:pt modelId="{235D4627-C5A0-44DB-B6D1-B6F91219FFD1}" type="pres">
      <dgm:prSet presAssocID="{E732920F-D2AB-4E2A-A62D-E39F902D6FC6}" presName="rootConnector" presStyleLbl="node2" presStyleIdx="0" presStyleCnt="3"/>
      <dgm:spPr/>
    </dgm:pt>
    <dgm:pt modelId="{ECAEB644-7865-4883-85D4-B418B677086B}" type="pres">
      <dgm:prSet presAssocID="{E732920F-D2AB-4E2A-A62D-E39F902D6FC6}" presName="hierChild4" presStyleCnt="0"/>
      <dgm:spPr/>
    </dgm:pt>
    <dgm:pt modelId="{02E17B7E-9958-47CE-A636-AD47C8130319}" type="pres">
      <dgm:prSet presAssocID="{E732920F-D2AB-4E2A-A62D-E39F902D6FC6}" presName="hierChild5" presStyleCnt="0"/>
      <dgm:spPr/>
    </dgm:pt>
    <dgm:pt modelId="{D4E6AEF2-0C70-4692-8AE6-52B505566400}" type="pres">
      <dgm:prSet presAssocID="{F6FE9B47-8396-47D3-822C-D81746C59650}" presName="Name64" presStyleLbl="parChTrans1D2" presStyleIdx="1" presStyleCnt="3"/>
      <dgm:spPr/>
    </dgm:pt>
    <dgm:pt modelId="{B30E3E5E-EE4D-44C7-AC3D-55B57DA629BF}" type="pres">
      <dgm:prSet presAssocID="{42814101-F7DB-4218-B09D-85127F87AE89}" presName="hierRoot2" presStyleCnt="0">
        <dgm:presLayoutVars>
          <dgm:hierBranch val="init"/>
        </dgm:presLayoutVars>
      </dgm:prSet>
      <dgm:spPr/>
    </dgm:pt>
    <dgm:pt modelId="{B8BFFBEE-A13B-4904-82DE-DFEA55B89848}" type="pres">
      <dgm:prSet presAssocID="{42814101-F7DB-4218-B09D-85127F87AE89}" presName="rootComposite" presStyleCnt="0"/>
      <dgm:spPr/>
    </dgm:pt>
    <dgm:pt modelId="{84AD0D93-16F4-41C2-9286-E30AE58572D1}" type="pres">
      <dgm:prSet presAssocID="{42814101-F7DB-4218-B09D-85127F87AE89}" presName="rootText" presStyleLbl="node2" presStyleIdx="1" presStyleCnt="3" custScaleY="152681">
        <dgm:presLayoutVars>
          <dgm:chPref val="3"/>
        </dgm:presLayoutVars>
      </dgm:prSet>
      <dgm:spPr/>
    </dgm:pt>
    <dgm:pt modelId="{A5FB8A4D-E719-435F-BC6C-0210FDCB895A}" type="pres">
      <dgm:prSet presAssocID="{42814101-F7DB-4218-B09D-85127F87AE89}" presName="rootConnector" presStyleLbl="node2" presStyleIdx="1" presStyleCnt="3"/>
      <dgm:spPr/>
    </dgm:pt>
    <dgm:pt modelId="{146A79C7-A687-4B88-BEE2-612FAA71A202}" type="pres">
      <dgm:prSet presAssocID="{42814101-F7DB-4218-B09D-85127F87AE89}" presName="hierChild4" presStyleCnt="0"/>
      <dgm:spPr/>
    </dgm:pt>
    <dgm:pt modelId="{97E12233-5AE4-440E-BC7D-4B89E608D4F3}" type="pres">
      <dgm:prSet presAssocID="{42814101-F7DB-4218-B09D-85127F87AE89}" presName="hierChild5" presStyleCnt="0"/>
      <dgm:spPr/>
    </dgm:pt>
    <dgm:pt modelId="{A7722C54-0D12-4857-99F7-C17B37187FB9}" type="pres">
      <dgm:prSet presAssocID="{4C898D09-B1BC-4AEB-8439-FED6DDF007AC}" presName="Name64" presStyleLbl="parChTrans1D2" presStyleIdx="2" presStyleCnt="3"/>
      <dgm:spPr/>
    </dgm:pt>
    <dgm:pt modelId="{BC6A55F1-A6DC-4FEF-91E3-4ACFADF82471}" type="pres">
      <dgm:prSet presAssocID="{8574BFFA-4C34-4FF7-BD8A-75629EBAD780}" presName="hierRoot2" presStyleCnt="0">
        <dgm:presLayoutVars>
          <dgm:hierBranch val="init"/>
        </dgm:presLayoutVars>
      </dgm:prSet>
      <dgm:spPr/>
    </dgm:pt>
    <dgm:pt modelId="{65B1DBB6-558E-40FF-86BE-6EEAB4DE501A}" type="pres">
      <dgm:prSet presAssocID="{8574BFFA-4C34-4FF7-BD8A-75629EBAD780}" presName="rootComposite" presStyleCnt="0"/>
      <dgm:spPr/>
    </dgm:pt>
    <dgm:pt modelId="{366A2402-9664-46A9-8C3A-72CC1E96D0B0}" type="pres">
      <dgm:prSet presAssocID="{8574BFFA-4C34-4FF7-BD8A-75629EBAD780}" presName="rootText" presStyleLbl="node2" presStyleIdx="2" presStyleCnt="3" custScaleY="150353">
        <dgm:presLayoutVars>
          <dgm:chPref val="3"/>
        </dgm:presLayoutVars>
      </dgm:prSet>
      <dgm:spPr/>
    </dgm:pt>
    <dgm:pt modelId="{666F4875-9291-4D1F-91A3-D82339CC9570}" type="pres">
      <dgm:prSet presAssocID="{8574BFFA-4C34-4FF7-BD8A-75629EBAD780}" presName="rootConnector" presStyleLbl="node2" presStyleIdx="2" presStyleCnt="3"/>
      <dgm:spPr/>
    </dgm:pt>
    <dgm:pt modelId="{B235E676-8685-485A-953A-E48C9614F61E}" type="pres">
      <dgm:prSet presAssocID="{8574BFFA-4C34-4FF7-BD8A-75629EBAD780}" presName="hierChild4" presStyleCnt="0"/>
      <dgm:spPr/>
    </dgm:pt>
    <dgm:pt modelId="{58D46C38-0211-4EBE-B551-A52FAE8F04D1}" type="pres">
      <dgm:prSet presAssocID="{8574BFFA-4C34-4FF7-BD8A-75629EBAD780}" presName="hierChild5" presStyleCnt="0"/>
      <dgm:spPr/>
    </dgm:pt>
    <dgm:pt modelId="{25D89600-BCB0-43D7-BEE1-47280E7ABDC5}" type="pres">
      <dgm:prSet presAssocID="{DE17DC8A-0B01-4CAD-B8B4-A1C5876A2E15}" presName="hierChild3" presStyleCnt="0"/>
      <dgm:spPr/>
    </dgm:pt>
  </dgm:ptLst>
  <dgm:cxnLst>
    <dgm:cxn modelId="{3566C106-5E88-4440-9D68-FEF94A794456}" srcId="{DE17DC8A-0B01-4CAD-B8B4-A1C5876A2E15}" destId="{42814101-F7DB-4218-B09D-85127F87AE89}" srcOrd="1" destOrd="0" parTransId="{F6FE9B47-8396-47D3-822C-D81746C59650}" sibTransId="{D913DD86-C690-443F-8801-6056EEFF454A}"/>
    <dgm:cxn modelId="{F039880C-BFE7-43D0-A391-C7D22740D2F0}" type="presOf" srcId="{F5E0D9D7-F447-46F3-AB54-8EB77E061208}" destId="{42F58E16-E92E-4BCD-9285-3348EC023C84}" srcOrd="0" destOrd="0" presId="urn:microsoft.com/office/officeart/2009/3/layout/HorizontalOrganizationChart"/>
    <dgm:cxn modelId="{AB631C20-FBC0-42F9-AFFF-131EDD53DB1A}" type="presOf" srcId="{8574BFFA-4C34-4FF7-BD8A-75629EBAD780}" destId="{366A2402-9664-46A9-8C3A-72CC1E96D0B0}" srcOrd="0" destOrd="0" presId="urn:microsoft.com/office/officeart/2009/3/layout/HorizontalOrganizationChart"/>
    <dgm:cxn modelId="{4A708E26-0B83-4156-92F1-37C58FEC557E}" srcId="{DE17DC8A-0B01-4CAD-B8B4-A1C5876A2E15}" destId="{8574BFFA-4C34-4FF7-BD8A-75629EBAD780}" srcOrd="2" destOrd="0" parTransId="{4C898D09-B1BC-4AEB-8439-FED6DDF007AC}" sibTransId="{12936124-A6C3-4D11-8C09-EF098B6C1B6B}"/>
    <dgm:cxn modelId="{A3E4BF5D-6044-4FF1-8FB8-168E68511FA9}" type="presOf" srcId="{42814101-F7DB-4218-B09D-85127F87AE89}" destId="{84AD0D93-16F4-41C2-9286-E30AE58572D1}" srcOrd="0" destOrd="0" presId="urn:microsoft.com/office/officeart/2009/3/layout/HorizontalOrganizationChart"/>
    <dgm:cxn modelId="{D510EB69-7BF9-47BC-8E9E-ADD64692161F}" type="presOf" srcId="{E732920F-D2AB-4E2A-A62D-E39F902D6FC6}" destId="{444CFFF3-14E0-4D92-8E50-98AE2B73FED3}" srcOrd="0" destOrd="0" presId="urn:microsoft.com/office/officeart/2009/3/layout/HorizontalOrganizationChart"/>
    <dgm:cxn modelId="{796F7C89-C00A-41BA-B3BA-F97032EE8E5B}" type="presOf" srcId="{DE17DC8A-0B01-4CAD-B8B4-A1C5876A2E15}" destId="{F476E9EE-5944-4C87-BA59-BF08D183E32B}" srcOrd="1" destOrd="0" presId="urn:microsoft.com/office/officeart/2009/3/layout/HorizontalOrganizationChart"/>
    <dgm:cxn modelId="{699FCF89-F8F9-4F9B-8825-373583332E41}" type="presOf" srcId="{8574BFFA-4C34-4FF7-BD8A-75629EBAD780}" destId="{666F4875-9291-4D1F-91A3-D82339CC9570}" srcOrd="1" destOrd="0" presId="urn:microsoft.com/office/officeart/2009/3/layout/HorizontalOrganizationChart"/>
    <dgm:cxn modelId="{FBCA749C-87FF-4DD1-B3B1-E1FA4B2D7F02}" type="presOf" srcId="{F6FE9B47-8396-47D3-822C-D81746C59650}" destId="{D4E6AEF2-0C70-4692-8AE6-52B505566400}" srcOrd="0" destOrd="0" presId="urn:microsoft.com/office/officeart/2009/3/layout/HorizontalOrganizationChart"/>
    <dgm:cxn modelId="{42A241A6-46D0-4231-9215-AE87BE54946A}" type="presOf" srcId="{42814101-F7DB-4218-B09D-85127F87AE89}" destId="{A5FB8A4D-E719-435F-BC6C-0210FDCB895A}" srcOrd="1" destOrd="0" presId="urn:microsoft.com/office/officeart/2009/3/layout/HorizontalOrganizationChart"/>
    <dgm:cxn modelId="{1E9B75AB-9C4C-4250-BF60-DC50855315E6}" type="presOf" srcId="{878D24D8-0662-45B8-A284-3FBABF2D2C12}" destId="{2C57C422-650B-4AE3-8304-E4653EC0D047}" srcOrd="0" destOrd="0" presId="urn:microsoft.com/office/officeart/2009/3/layout/HorizontalOrganizationChart"/>
    <dgm:cxn modelId="{CDEEACBE-663F-4ADF-90E2-019E4EDA13B9}" srcId="{F5E0D9D7-F447-46F3-AB54-8EB77E061208}" destId="{DE17DC8A-0B01-4CAD-B8B4-A1C5876A2E15}" srcOrd="0" destOrd="0" parTransId="{9AF29ED2-4CD2-4CE9-8905-8D21EBF522DF}" sibTransId="{1397358F-3290-47A2-88C4-8D5C3A2141F6}"/>
    <dgm:cxn modelId="{91E586C9-2404-4CD8-9D41-C6456B5AB906}" type="presOf" srcId="{DE17DC8A-0B01-4CAD-B8B4-A1C5876A2E15}" destId="{873BBE90-3410-41D4-BA4F-2373CA3807B1}" srcOrd="0" destOrd="0" presId="urn:microsoft.com/office/officeart/2009/3/layout/HorizontalOrganizationChart"/>
    <dgm:cxn modelId="{116076E8-85B9-42AA-82BD-120EFC9F0354}" srcId="{DE17DC8A-0B01-4CAD-B8B4-A1C5876A2E15}" destId="{E732920F-D2AB-4E2A-A62D-E39F902D6FC6}" srcOrd="0" destOrd="0" parTransId="{878D24D8-0662-45B8-A284-3FBABF2D2C12}" sibTransId="{19716A5A-3AA1-4D8D-BFC1-4D3B6776067A}"/>
    <dgm:cxn modelId="{D86570ED-FD52-47CC-9FAE-1FF3FF177C9A}" type="presOf" srcId="{4C898D09-B1BC-4AEB-8439-FED6DDF007AC}" destId="{A7722C54-0D12-4857-99F7-C17B37187FB9}" srcOrd="0" destOrd="0" presId="urn:microsoft.com/office/officeart/2009/3/layout/HorizontalOrganizationChart"/>
    <dgm:cxn modelId="{4EB097FA-BB55-48CA-84CD-F8A56143E201}" type="presOf" srcId="{E732920F-D2AB-4E2A-A62D-E39F902D6FC6}" destId="{235D4627-C5A0-44DB-B6D1-B6F91219FFD1}" srcOrd="1" destOrd="0" presId="urn:microsoft.com/office/officeart/2009/3/layout/HorizontalOrganizationChart"/>
    <dgm:cxn modelId="{9E039501-274B-40B6-9063-77FA06AFC674}" type="presParOf" srcId="{42F58E16-E92E-4BCD-9285-3348EC023C84}" destId="{BE00AB1F-0E5B-4282-82D6-F300ACED194F}" srcOrd="0" destOrd="0" presId="urn:microsoft.com/office/officeart/2009/3/layout/HorizontalOrganizationChart"/>
    <dgm:cxn modelId="{96C8EF32-0CC5-4C6E-A345-377A93B20FF2}" type="presParOf" srcId="{BE00AB1F-0E5B-4282-82D6-F300ACED194F}" destId="{35CB35C0-A0B1-4740-8D9E-2ACEF3995677}" srcOrd="0" destOrd="0" presId="urn:microsoft.com/office/officeart/2009/3/layout/HorizontalOrganizationChart"/>
    <dgm:cxn modelId="{3065207F-B9D3-4AC8-835B-67009C08AFAA}" type="presParOf" srcId="{35CB35C0-A0B1-4740-8D9E-2ACEF3995677}" destId="{873BBE90-3410-41D4-BA4F-2373CA3807B1}" srcOrd="0" destOrd="0" presId="urn:microsoft.com/office/officeart/2009/3/layout/HorizontalOrganizationChart"/>
    <dgm:cxn modelId="{A3ACC329-422D-4957-9255-3B98CBBB912B}" type="presParOf" srcId="{35CB35C0-A0B1-4740-8D9E-2ACEF3995677}" destId="{F476E9EE-5944-4C87-BA59-BF08D183E32B}" srcOrd="1" destOrd="0" presId="urn:microsoft.com/office/officeart/2009/3/layout/HorizontalOrganizationChart"/>
    <dgm:cxn modelId="{B3F0B1D4-E3C7-4509-906A-6BFBA2842FFE}" type="presParOf" srcId="{BE00AB1F-0E5B-4282-82D6-F300ACED194F}" destId="{4EF9AFBF-D7E3-4F2B-BE08-649638E2FB23}" srcOrd="1" destOrd="0" presId="urn:microsoft.com/office/officeart/2009/3/layout/HorizontalOrganizationChart"/>
    <dgm:cxn modelId="{95EDDE83-A2A6-4B76-838B-F7CFE3660BD4}" type="presParOf" srcId="{4EF9AFBF-D7E3-4F2B-BE08-649638E2FB23}" destId="{2C57C422-650B-4AE3-8304-E4653EC0D047}" srcOrd="0" destOrd="0" presId="urn:microsoft.com/office/officeart/2009/3/layout/HorizontalOrganizationChart"/>
    <dgm:cxn modelId="{B1E950C9-E4BB-4136-A240-419DD1827F4E}" type="presParOf" srcId="{4EF9AFBF-D7E3-4F2B-BE08-649638E2FB23}" destId="{6249ADDC-FC1B-47C0-905F-B56352B08BAE}" srcOrd="1" destOrd="0" presId="urn:microsoft.com/office/officeart/2009/3/layout/HorizontalOrganizationChart"/>
    <dgm:cxn modelId="{F40FDE42-29E2-4696-A3A0-C0EF2C14C55B}" type="presParOf" srcId="{6249ADDC-FC1B-47C0-905F-B56352B08BAE}" destId="{338C6E5D-AD26-4D4B-8376-6E4FF2D08CAA}" srcOrd="0" destOrd="0" presId="urn:microsoft.com/office/officeart/2009/3/layout/HorizontalOrganizationChart"/>
    <dgm:cxn modelId="{FBEF8A68-7EDC-4514-9417-DE4D85E00171}" type="presParOf" srcId="{338C6E5D-AD26-4D4B-8376-6E4FF2D08CAA}" destId="{444CFFF3-14E0-4D92-8E50-98AE2B73FED3}" srcOrd="0" destOrd="0" presId="urn:microsoft.com/office/officeart/2009/3/layout/HorizontalOrganizationChart"/>
    <dgm:cxn modelId="{698F7C9C-3553-4743-B513-0AC3AE216B83}" type="presParOf" srcId="{338C6E5D-AD26-4D4B-8376-6E4FF2D08CAA}" destId="{235D4627-C5A0-44DB-B6D1-B6F91219FFD1}" srcOrd="1" destOrd="0" presId="urn:microsoft.com/office/officeart/2009/3/layout/HorizontalOrganizationChart"/>
    <dgm:cxn modelId="{5E891CF9-619F-4C0E-A81A-5C9C706599A4}" type="presParOf" srcId="{6249ADDC-FC1B-47C0-905F-B56352B08BAE}" destId="{ECAEB644-7865-4883-85D4-B418B677086B}" srcOrd="1" destOrd="0" presId="urn:microsoft.com/office/officeart/2009/3/layout/HorizontalOrganizationChart"/>
    <dgm:cxn modelId="{B76F0F78-ADF7-4D92-9139-133D44602796}" type="presParOf" srcId="{6249ADDC-FC1B-47C0-905F-B56352B08BAE}" destId="{02E17B7E-9958-47CE-A636-AD47C8130319}" srcOrd="2" destOrd="0" presId="urn:microsoft.com/office/officeart/2009/3/layout/HorizontalOrganizationChart"/>
    <dgm:cxn modelId="{BC41976F-0E45-4082-9B5A-CAC85CB5FDE5}" type="presParOf" srcId="{4EF9AFBF-D7E3-4F2B-BE08-649638E2FB23}" destId="{D4E6AEF2-0C70-4692-8AE6-52B505566400}" srcOrd="2" destOrd="0" presId="urn:microsoft.com/office/officeart/2009/3/layout/HorizontalOrganizationChart"/>
    <dgm:cxn modelId="{E7D3768F-44EF-4E58-99DC-85AD729B9734}" type="presParOf" srcId="{4EF9AFBF-D7E3-4F2B-BE08-649638E2FB23}" destId="{B30E3E5E-EE4D-44C7-AC3D-55B57DA629BF}" srcOrd="3" destOrd="0" presId="urn:microsoft.com/office/officeart/2009/3/layout/HorizontalOrganizationChart"/>
    <dgm:cxn modelId="{E546C823-C966-42AB-8E0D-F545705DF9C8}" type="presParOf" srcId="{B30E3E5E-EE4D-44C7-AC3D-55B57DA629BF}" destId="{B8BFFBEE-A13B-4904-82DE-DFEA55B89848}" srcOrd="0" destOrd="0" presId="urn:microsoft.com/office/officeart/2009/3/layout/HorizontalOrganizationChart"/>
    <dgm:cxn modelId="{095A3B45-7793-4D9E-9C4A-AB403FEEE5A9}" type="presParOf" srcId="{B8BFFBEE-A13B-4904-82DE-DFEA55B89848}" destId="{84AD0D93-16F4-41C2-9286-E30AE58572D1}" srcOrd="0" destOrd="0" presId="urn:microsoft.com/office/officeart/2009/3/layout/HorizontalOrganizationChart"/>
    <dgm:cxn modelId="{EA93984E-3024-444C-AF57-FD0FB87E2F08}" type="presParOf" srcId="{B8BFFBEE-A13B-4904-82DE-DFEA55B89848}" destId="{A5FB8A4D-E719-435F-BC6C-0210FDCB895A}" srcOrd="1" destOrd="0" presId="urn:microsoft.com/office/officeart/2009/3/layout/HorizontalOrganizationChart"/>
    <dgm:cxn modelId="{643F72CC-705D-4831-915A-6C4047A1E1E9}" type="presParOf" srcId="{B30E3E5E-EE4D-44C7-AC3D-55B57DA629BF}" destId="{146A79C7-A687-4B88-BEE2-612FAA71A202}" srcOrd="1" destOrd="0" presId="urn:microsoft.com/office/officeart/2009/3/layout/HorizontalOrganizationChart"/>
    <dgm:cxn modelId="{F26DD513-A07C-4DA6-8B48-EA6649175154}" type="presParOf" srcId="{B30E3E5E-EE4D-44C7-AC3D-55B57DA629BF}" destId="{97E12233-5AE4-440E-BC7D-4B89E608D4F3}" srcOrd="2" destOrd="0" presId="urn:microsoft.com/office/officeart/2009/3/layout/HorizontalOrganizationChart"/>
    <dgm:cxn modelId="{A69DADF0-12A8-4B34-A8C6-6F540ED2AFC9}" type="presParOf" srcId="{4EF9AFBF-D7E3-4F2B-BE08-649638E2FB23}" destId="{A7722C54-0D12-4857-99F7-C17B37187FB9}" srcOrd="4" destOrd="0" presId="urn:microsoft.com/office/officeart/2009/3/layout/HorizontalOrganizationChart"/>
    <dgm:cxn modelId="{210264B5-4D6D-45C9-A7AE-204F37DF7AA2}" type="presParOf" srcId="{4EF9AFBF-D7E3-4F2B-BE08-649638E2FB23}" destId="{BC6A55F1-A6DC-4FEF-91E3-4ACFADF82471}" srcOrd="5" destOrd="0" presId="urn:microsoft.com/office/officeart/2009/3/layout/HorizontalOrganizationChart"/>
    <dgm:cxn modelId="{435C1323-0771-444D-9838-FC33B279B2C3}" type="presParOf" srcId="{BC6A55F1-A6DC-4FEF-91E3-4ACFADF82471}" destId="{65B1DBB6-558E-40FF-86BE-6EEAB4DE501A}" srcOrd="0" destOrd="0" presId="urn:microsoft.com/office/officeart/2009/3/layout/HorizontalOrganizationChart"/>
    <dgm:cxn modelId="{033925B4-CB32-4B64-BC02-758C481DEB7C}" type="presParOf" srcId="{65B1DBB6-558E-40FF-86BE-6EEAB4DE501A}" destId="{366A2402-9664-46A9-8C3A-72CC1E96D0B0}" srcOrd="0" destOrd="0" presId="urn:microsoft.com/office/officeart/2009/3/layout/HorizontalOrganizationChart"/>
    <dgm:cxn modelId="{640FDD61-DB30-40C3-A1BB-9CDBB438C122}" type="presParOf" srcId="{65B1DBB6-558E-40FF-86BE-6EEAB4DE501A}" destId="{666F4875-9291-4D1F-91A3-D82339CC9570}" srcOrd="1" destOrd="0" presId="urn:microsoft.com/office/officeart/2009/3/layout/HorizontalOrganizationChart"/>
    <dgm:cxn modelId="{49977880-237C-4301-9B57-DBEE230E72F2}" type="presParOf" srcId="{BC6A55F1-A6DC-4FEF-91E3-4ACFADF82471}" destId="{B235E676-8685-485A-953A-E48C9614F61E}" srcOrd="1" destOrd="0" presId="urn:microsoft.com/office/officeart/2009/3/layout/HorizontalOrganizationChart"/>
    <dgm:cxn modelId="{0D2025FE-F47E-4F10-87BB-D03A542AB403}" type="presParOf" srcId="{BC6A55F1-A6DC-4FEF-91E3-4ACFADF82471}" destId="{58D46C38-0211-4EBE-B551-A52FAE8F04D1}" srcOrd="2" destOrd="0" presId="urn:microsoft.com/office/officeart/2009/3/layout/HorizontalOrganizationChart"/>
    <dgm:cxn modelId="{DBCDCC10-0DA8-4B6A-AE9F-09512A5CE982}" type="presParOf" srcId="{BE00AB1F-0E5B-4282-82D6-F300ACED194F}" destId="{25D89600-BCB0-43D7-BEE1-47280E7ABDC5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22C54-0D12-4857-99F7-C17B37187FB9}">
      <dsp:nvSpPr>
        <dsp:cNvPr id="0" name=""/>
        <dsp:cNvSpPr/>
      </dsp:nvSpPr>
      <dsp:spPr>
        <a:xfrm>
          <a:off x="1484358" y="1738627"/>
          <a:ext cx="428869" cy="1851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9601" y="0"/>
              </a:lnTo>
              <a:lnTo>
                <a:pt x="199601" y="1851144"/>
              </a:lnTo>
              <a:lnTo>
                <a:pt x="428869" y="1851144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E6AEF2-0C70-4692-8AE6-52B505566400}">
      <dsp:nvSpPr>
        <dsp:cNvPr id="0" name=""/>
        <dsp:cNvSpPr/>
      </dsp:nvSpPr>
      <dsp:spPr>
        <a:xfrm>
          <a:off x="1484358" y="1738627"/>
          <a:ext cx="428869" cy="505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9601" y="0"/>
              </a:lnTo>
              <a:lnTo>
                <a:pt x="199601" y="505047"/>
              </a:lnTo>
              <a:lnTo>
                <a:pt x="428869" y="505047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7C422-650B-4AE3-8304-E4653EC0D047}">
      <dsp:nvSpPr>
        <dsp:cNvPr id="0" name=""/>
        <dsp:cNvSpPr/>
      </dsp:nvSpPr>
      <dsp:spPr>
        <a:xfrm>
          <a:off x="1484358" y="578243"/>
          <a:ext cx="428869" cy="1160384"/>
        </a:xfrm>
        <a:custGeom>
          <a:avLst/>
          <a:gdLst/>
          <a:ahLst/>
          <a:cxnLst/>
          <a:rect l="0" t="0" r="0" b="0"/>
          <a:pathLst>
            <a:path>
              <a:moveTo>
                <a:pt x="0" y="1160384"/>
              </a:moveTo>
              <a:lnTo>
                <a:pt x="199601" y="1160384"/>
              </a:lnTo>
              <a:lnTo>
                <a:pt x="199601" y="0"/>
              </a:lnTo>
              <a:lnTo>
                <a:pt x="428869" y="0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3BBE90-3410-41D4-BA4F-2373CA3807B1}">
      <dsp:nvSpPr>
        <dsp:cNvPr id="0" name=""/>
        <dsp:cNvSpPr/>
      </dsp:nvSpPr>
      <dsp:spPr>
        <a:xfrm>
          <a:off x="30176" y="1261216"/>
          <a:ext cx="1454181" cy="954823"/>
        </a:xfrm>
        <a:prstGeom prst="rect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+mj-lt"/>
            </a:rPr>
            <a:t>National Accounts constraints</a:t>
          </a:r>
        </a:p>
      </dsp:txBody>
      <dsp:txXfrm>
        <a:off x="30176" y="1261216"/>
        <a:ext cx="1454181" cy="954823"/>
      </dsp:txXfrm>
    </dsp:sp>
    <dsp:sp modelId="{444CFFF3-14E0-4D92-8E50-98AE2B73FED3}">
      <dsp:nvSpPr>
        <dsp:cNvPr id="0" name=""/>
        <dsp:cNvSpPr/>
      </dsp:nvSpPr>
      <dsp:spPr>
        <a:xfrm>
          <a:off x="1913228" y="0"/>
          <a:ext cx="2292685" cy="115648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+mj-lt"/>
            </a:rPr>
            <a:t>Value added and Output by industry</a:t>
          </a:r>
          <a:endParaRPr lang="en-US" sz="1400" kern="1200">
            <a:latin typeface="+mj-lt"/>
          </a:endParaRPr>
        </a:p>
      </dsp:txBody>
      <dsp:txXfrm>
        <a:off x="1913228" y="0"/>
        <a:ext cx="2292685" cy="1156486"/>
      </dsp:txXfrm>
    </dsp:sp>
    <dsp:sp modelId="{84AD0D93-16F4-41C2-9286-E30AE58572D1}">
      <dsp:nvSpPr>
        <dsp:cNvPr id="0" name=""/>
        <dsp:cNvSpPr/>
      </dsp:nvSpPr>
      <dsp:spPr>
        <a:xfrm>
          <a:off x="1913228" y="1709849"/>
          <a:ext cx="2292685" cy="106765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+mj-lt"/>
            </a:rPr>
            <a:t>Cross border exports and Imports of goods and services; Direct purchases by non-res</a:t>
          </a:r>
        </a:p>
      </dsp:txBody>
      <dsp:txXfrm>
        <a:off x="1913228" y="1709849"/>
        <a:ext cx="2292685" cy="1067650"/>
      </dsp:txXfrm>
    </dsp:sp>
    <dsp:sp modelId="{366A2402-9664-46A9-8C3A-72CC1E96D0B0}">
      <dsp:nvSpPr>
        <dsp:cNvPr id="0" name=""/>
        <dsp:cNvSpPr/>
      </dsp:nvSpPr>
      <dsp:spPr>
        <a:xfrm>
          <a:off x="1913228" y="3064086"/>
          <a:ext cx="2292685" cy="105137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+mj-lt"/>
            </a:rPr>
            <a:t>Final expenditure </a:t>
          </a:r>
        </a:p>
      </dsp:txBody>
      <dsp:txXfrm>
        <a:off x="1913228" y="3064086"/>
        <a:ext cx="2292685" cy="1051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0.06999</cdr:x>
      <cdr:y>0.03815</cdr:y>
    </cdr:from>
    <cdr:to>
      <cdr:x>0.33428</cdr:x>
      <cdr:y>0.14262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DE6123D-1E5E-5E9B-4D3F-D4D29672E3A9}"/>
            </a:ext>
          </a:extLst>
        </cdr:cNvPr>
        <cdr:cNvSpPr txBox="1"/>
      </cdr:nvSpPr>
      <cdr:spPr>
        <a:xfrm xmlns:a="http://schemas.openxmlformats.org/drawingml/2006/main">
          <a:off x="299560" y="104663"/>
          <a:ext cx="1131257" cy="2865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kern="1200" dirty="0"/>
            <a:t>No. of countries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0.13692</cdr:x>
      <cdr:y>0.90272</cdr:y>
    </cdr:from>
    <cdr:to>
      <cdr:x>0.34868</cdr:x>
      <cdr:y>0.97188</cdr:y>
    </cdr:to>
    <cdr:sp macro="" textlink="">
      <cdr:nvSpPr>
        <cdr:cNvPr id="2" name="TextBox 5">
          <a:extLst xmlns:a="http://schemas.openxmlformats.org/drawingml/2006/main">
            <a:ext uri="{FF2B5EF4-FFF2-40B4-BE49-F238E27FC236}">
              <a16:creationId xmlns:a16="http://schemas.microsoft.com/office/drawing/2014/main" id="{B2B745A8-C198-8348-7D9C-5FA822BAE1AC}"/>
            </a:ext>
          </a:extLst>
        </cdr:cNvPr>
        <cdr:cNvSpPr txBox="1"/>
      </cdr:nvSpPr>
      <cdr:spPr>
        <a:xfrm xmlns:a="http://schemas.openxmlformats.org/drawingml/2006/main">
          <a:off x="1133318" y="3108325"/>
          <a:ext cx="1752756" cy="238138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i="1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Other G20 countries</a:t>
          </a:r>
        </a:p>
      </cdr:txBody>
    </cdr:sp>
  </cdr:relSizeAnchor>
  <cdr:relSizeAnchor xmlns:cdr="http://schemas.openxmlformats.org/drawingml/2006/chartDrawing">
    <cdr:from>
      <cdr:x>0.53799</cdr:x>
      <cdr:y>0.90549</cdr:y>
    </cdr:from>
    <cdr:to>
      <cdr:x>0.70036</cdr:x>
      <cdr:y>0.97464</cdr:y>
    </cdr:to>
    <cdr:sp macro="" textlink="">
      <cdr:nvSpPr>
        <cdr:cNvPr id="4" name="TextBox 6">
          <a:extLst xmlns:a="http://schemas.openxmlformats.org/drawingml/2006/main">
            <a:ext uri="{FF2B5EF4-FFF2-40B4-BE49-F238E27FC236}">
              <a16:creationId xmlns:a16="http://schemas.microsoft.com/office/drawing/2014/main" id="{ABCDDA0A-5862-4F3C-8438-D36F66833545}"/>
            </a:ext>
          </a:extLst>
        </cdr:cNvPr>
        <cdr:cNvSpPr txBox="1"/>
      </cdr:nvSpPr>
      <cdr:spPr>
        <a:xfrm xmlns:a="http://schemas.openxmlformats.org/drawingml/2006/main">
          <a:off x="4765675" y="3117850"/>
          <a:ext cx="1438275" cy="238125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i="1">
              <a:latin typeface="+mn-lt"/>
              <a:cs typeface="Times New Roman" panose="02020603050405020304" pitchFamily="18" charset="0"/>
            </a:rPr>
            <a:t>ASEAN countries</a:t>
          </a:r>
        </a:p>
      </cdr:txBody>
    </cdr:sp>
  </cdr:relSizeAnchor>
  <cdr:relSizeAnchor xmlns:cdr="http://schemas.openxmlformats.org/drawingml/2006/chartDrawing">
    <cdr:from>
      <cdr:x>0.78476</cdr:x>
      <cdr:y>0.90825</cdr:y>
    </cdr:from>
    <cdr:to>
      <cdr:x>0.97534</cdr:x>
      <cdr:y>0.97741</cdr:y>
    </cdr:to>
    <cdr:sp macro="" textlink="">
      <cdr:nvSpPr>
        <cdr:cNvPr id="5" name="TextBox 7">
          <a:extLst xmlns:a="http://schemas.openxmlformats.org/drawingml/2006/main">
            <a:ext uri="{FF2B5EF4-FFF2-40B4-BE49-F238E27FC236}">
              <a16:creationId xmlns:a16="http://schemas.microsoft.com/office/drawing/2014/main" id="{A340D789-C3EC-4CE6-B99F-29711360F9E5}"/>
            </a:ext>
          </a:extLst>
        </cdr:cNvPr>
        <cdr:cNvSpPr txBox="1"/>
      </cdr:nvSpPr>
      <cdr:spPr>
        <a:xfrm xmlns:a="http://schemas.openxmlformats.org/drawingml/2006/main">
          <a:off x="6667531" y="3291737"/>
          <a:ext cx="1619218" cy="250654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i="1">
              <a:latin typeface="+mn-lt"/>
              <a:cs typeface="Times New Roman" panose="02020603050405020304" pitchFamily="18" charset="0"/>
            </a:rPr>
            <a:t>TiVA African countries</a:t>
          </a:r>
        </a:p>
      </cdr:txBody>
    </cdr:sp>
  </cdr:relSizeAnchor>
  <cdr:relSizeAnchor xmlns:cdr="http://schemas.openxmlformats.org/drawingml/2006/chartDrawing">
    <cdr:from>
      <cdr:x>0.01864</cdr:x>
      <cdr:y>0.05348</cdr:y>
    </cdr:from>
    <cdr:to>
      <cdr:x>0.04875</cdr:x>
      <cdr:y>0.12264</cdr:y>
    </cdr:to>
    <cdr:sp macro="" textlink="">
      <cdr:nvSpPr>
        <cdr:cNvPr id="6" name="TextBox 8">
          <a:extLst xmlns:a="http://schemas.openxmlformats.org/drawingml/2006/main">
            <a:ext uri="{FF2B5EF4-FFF2-40B4-BE49-F238E27FC236}">
              <a16:creationId xmlns:a16="http://schemas.microsoft.com/office/drawing/2014/main" id="{060DA4D9-2C2A-4356-8313-D8BF2B77EEB1}"/>
            </a:ext>
          </a:extLst>
        </cdr:cNvPr>
        <cdr:cNvSpPr txBox="1"/>
      </cdr:nvSpPr>
      <cdr:spPr>
        <a:xfrm xmlns:a="http://schemas.openxmlformats.org/drawingml/2006/main">
          <a:off x="165100" y="184150"/>
          <a:ext cx="266700" cy="238125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i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0.62366</cdr:x>
      <cdr:y>0.84779</cdr:y>
    </cdr:from>
    <cdr:to>
      <cdr:x>0.64349</cdr:x>
      <cdr:y>0.94195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D0F422C9-66A1-EBAB-D699-0C6AC0DA61FC}"/>
            </a:ext>
          </a:extLst>
        </cdr:cNvPr>
        <cdr:cNvSpPr/>
      </cdr:nvSpPr>
      <cdr:spPr>
        <a:xfrm xmlns:a="http://schemas.openxmlformats.org/drawingml/2006/main">
          <a:off x="5352333" y="3512000"/>
          <a:ext cx="170121" cy="39002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9099" cy="497206"/>
          </a:xfrm>
          <a:prstGeom prst="rect">
            <a:avLst/>
          </a:prstGeom>
        </p:spPr>
        <p:txBody>
          <a:bodyPr vert="horz" lIns="91684" tIns="45842" rIns="91684" bIns="4584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3" y="1"/>
            <a:ext cx="2949099" cy="497206"/>
          </a:xfrm>
          <a:prstGeom prst="rect">
            <a:avLst/>
          </a:prstGeom>
        </p:spPr>
        <p:txBody>
          <a:bodyPr vert="horz" lIns="91684" tIns="45842" rIns="91684" bIns="45842" rtlCol="0"/>
          <a:lstStyle>
            <a:lvl1pPr algn="r">
              <a:defRPr sz="1200"/>
            </a:lvl1pPr>
          </a:lstStyle>
          <a:p>
            <a:fld id="{8358AAF6-85DB-469E-ADF8-AD891E0722CE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45170"/>
            <a:ext cx="2949099" cy="497206"/>
          </a:xfrm>
          <a:prstGeom prst="rect">
            <a:avLst/>
          </a:prstGeom>
        </p:spPr>
        <p:txBody>
          <a:bodyPr vert="horz" lIns="91684" tIns="45842" rIns="91684" bIns="4584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3" y="9445170"/>
            <a:ext cx="2949099" cy="497206"/>
          </a:xfrm>
          <a:prstGeom prst="rect">
            <a:avLst/>
          </a:prstGeom>
        </p:spPr>
        <p:txBody>
          <a:bodyPr vert="horz" lIns="91684" tIns="45842" rIns="91684" bIns="45842" rtlCol="0" anchor="b"/>
          <a:lstStyle>
            <a:lvl1pPr algn="r">
              <a:defRPr sz="1200"/>
            </a:lvl1pPr>
          </a:lstStyle>
          <a:p>
            <a:fld id="{64EED001-94AE-4CE8-A5FA-97AF8ABF1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49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9099" cy="497206"/>
          </a:xfrm>
          <a:prstGeom prst="rect">
            <a:avLst/>
          </a:prstGeom>
        </p:spPr>
        <p:txBody>
          <a:bodyPr vert="horz" lIns="91684" tIns="45842" rIns="91684" bIns="4584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3" y="1"/>
            <a:ext cx="2949099" cy="497206"/>
          </a:xfrm>
          <a:prstGeom prst="rect">
            <a:avLst/>
          </a:prstGeom>
        </p:spPr>
        <p:txBody>
          <a:bodyPr vert="horz" lIns="91684" tIns="45842" rIns="91684" bIns="45842" rtlCol="0"/>
          <a:lstStyle>
            <a:lvl1pPr algn="r">
              <a:defRPr sz="1200"/>
            </a:lvl1pPr>
          </a:lstStyle>
          <a:p>
            <a:fld id="{BDCD81DA-E31C-494C-941C-E7340A8E84DF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84" tIns="45842" rIns="91684" bIns="4584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50"/>
            <a:ext cx="5444490" cy="4474845"/>
          </a:xfrm>
          <a:prstGeom prst="rect">
            <a:avLst/>
          </a:prstGeom>
        </p:spPr>
        <p:txBody>
          <a:bodyPr vert="horz" lIns="91684" tIns="45842" rIns="91684" bIns="4584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45170"/>
            <a:ext cx="2949099" cy="497206"/>
          </a:xfrm>
          <a:prstGeom prst="rect">
            <a:avLst/>
          </a:prstGeom>
        </p:spPr>
        <p:txBody>
          <a:bodyPr vert="horz" lIns="91684" tIns="45842" rIns="91684" bIns="4584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3" y="9445170"/>
            <a:ext cx="2949099" cy="497206"/>
          </a:xfrm>
          <a:prstGeom prst="rect">
            <a:avLst/>
          </a:prstGeom>
        </p:spPr>
        <p:txBody>
          <a:bodyPr vert="horz" lIns="91684" tIns="45842" rIns="91684" bIns="45842" rtlCol="0" anchor="b"/>
          <a:lstStyle>
            <a:lvl1pPr algn="r">
              <a:defRPr sz="1200"/>
            </a:lvl1pPr>
          </a:lstStyle>
          <a:p>
            <a:fld id="{21B14E0D-96A8-49C5-A048-87505EBEC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357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14E0D-96A8-49C5-A048-87505EBECFB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300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OCT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5CEA6-8261-49C0-99B9-C71D72BDB90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645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135E3-A46F-4E1E-98D7-20B26DA1FBA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354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14E0D-96A8-49C5-A048-87505EBECFB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580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14E0D-96A8-49C5-A048-87505EBECFB1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040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C4080-C152-CEC9-5A0E-21023C29A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D265EA-111F-CA9C-BA4D-C08A450BDE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6A612F-FFFC-BC9C-F6D5-15D5295EEE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Oct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A592E-7F29-80D9-FBEF-E01130A952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14E0D-96A8-49C5-A048-87505EBECFB1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022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9E9B7-A44E-ED6A-3AEC-70F281DBF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1D94C4-3825-51C1-419E-412830EE7D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39A9BF-4817-EDE3-2FF1-649AC02525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OCT 2025 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25A12-7E8D-A9F5-58CC-39670B9AF1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14E0D-96A8-49C5-A048-87505EBECFB1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6132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B9BE4-E1A2-9B3F-AAD5-36F4AC315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DB8FDE-188F-FCC5-718B-BA9B1D7EE7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AD441C-080F-21FD-EE52-74ABCBF00F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Oct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F1F9D9-1D62-81E0-D842-9CE4C518B4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5CEA6-8261-49C0-99B9-C71D72BDB909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21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14E0D-96A8-49C5-A048-87505EBECFB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023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F81BC-D3D6-D7D0-34BC-F2FDFEF36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FCA6B4-7FA6-7B3D-F8D7-473CD11025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781745-E00B-BFF9-24BA-006C4E03DB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B4F32-ABA8-6B44-536D-845E9A9E91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14E0D-96A8-49C5-A048-87505EBECFB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734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14E0D-96A8-49C5-A048-87505EBECFB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58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90525-775F-7AD0-A2B5-6515B6A92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15DAFE-4154-DCE9-5220-643A845773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D4A4A9-60D7-0307-858A-45B439AC5B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No2 number access in </a:t>
            </a:r>
            <a:r>
              <a:rPr lang="en-GB" err="1"/>
              <a:t>dotstat</a:t>
            </a:r>
            <a:r>
              <a:rPr lang="en-GB"/>
              <a:t> in whole </a:t>
            </a:r>
            <a:r>
              <a:rPr lang="en-GB" err="1"/>
              <a:t>oecd</a:t>
            </a:r>
            <a:r>
              <a:rPr lang="en-GB"/>
              <a:t> database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E1C1D4-262C-F96B-376B-3C0E022DFB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14E0D-96A8-49C5-A048-87505EBECFB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082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Jun 2026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14E0D-96A8-49C5-A048-87505EBECFB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132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39213-9F30-65EB-837B-93DB2E036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37D8A3-4158-8EC9-91E3-656396271C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0BD973-A725-1D5C-AD30-A6E3D2E144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/>
              <a:t>MAR 2026</a:t>
            </a:r>
          </a:p>
          <a:p>
            <a:r>
              <a:rPr lang="en-US" i="0"/>
              <a:t>There are ideal statistics/data</a:t>
            </a:r>
            <a:r>
              <a:rPr lang="en-US" i="0" baseline="0"/>
              <a:t> input but none of the target countries are able to satisfy the input and the missing data are filled by OECD system.</a:t>
            </a:r>
            <a:endParaRPr lang="en-US" i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9AC290-D331-ADBC-2F4D-BFFEC903B7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14E0D-96A8-49C5-A048-87505EBECFB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964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14E0D-96A8-49C5-A048-87505EBECFB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707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Jun 2026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14E0D-96A8-49C5-A048-87505EBECFB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83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000" y="2628509"/>
            <a:ext cx="3504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9"/>
            <a:ext cx="3504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824000" y="2480400"/>
            <a:ext cx="84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Presentation title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824000" y="3805200"/>
            <a:ext cx="84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Click to </a:t>
            </a:r>
            <a:r>
              <a:rPr kumimoji="0" lang="fr-FR" err="1"/>
              <a:t>edit</a:t>
            </a:r>
            <a:r>
              <a:rPr kumimoji="0" lang="fr-FR"/>
              <a:t> </a:t>
            </a:r>
            <a:r>
              <a:rPr kumimoji="0" lang="fr-FR" err="1"/>
              <a:t>Subtitle</a:t>
            </a:r>
            <a:endParaRPr kumimoji="0" lang="en-US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601" y="432000"/>
            <a:ext cx="923076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B311A51F-3AC9-482A-96C3-43EDD0E65117}" type="datetime1">
              <a:rPr lang="en-US" smtClean="0"/>
              <a:t>6/22/2026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US"/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077579"/>
            <a:ext cx="1789800" cy="5788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B7E18B42-27DD-4CD9-9FAD-6AFFF590D243}" type="datetime1">
              <a:rPr lang="en-US" smtClean="0"/>
              <a:t>6/22/2026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/>
              <a:t>Click to edit Slide title</a:t>
            </a:r>
            <a:br>
              <a:rPr lang="en-US"/>
            </a:br>
            <a:r>
              <a:rPr lang="en-US"/>
              <a:t>Slide title can be extended to two lines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24801" y="5328000"/>
            <a:ext cx="1267209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2800" y="468000"/>
            <a:ext cx="923077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680000" y="2928144"/>
            <a:ext cx="8832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Header title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31FCB919-70CD-46C3-8106-8AA1FA54504A}" type="datetime1">
              <a:rPr lang="en-US" smtClean="0"/>
              <a:t>6/22/2026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00" y="1825625"/>
            <a:ext cx="11289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5E5513-C3CE-CBE0-8C41-EE23F3F72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5782" y="6477000"/>
            <a:ext cx="1255017" cy="365125"/>
          </a:xfrm>
        </p:spPr>
        <p:txBody>
          <a:bodyPr/>
          <a:lstStyle/>
          <a:p>
            <a:fld id="{06A4D788-7454-A849-95EF-E0A31EF5E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06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</a:t>
            </a:r>
            <a:r>
              <a:rPr lang="fr-FR" err="1"/>
              <a:t>Slide</a:t>
            </a:r>
            <a:r>
              <a:rPr lang="fr-FR"/>
              <a:t> </a:t>
            </a:r>
            <a:r>
              <a:rPr lang="fr-FR" err="1"/>
              <a:t>title</a:t>
            </a:r>
            <a:br>
              <a:rPr lang="fr-FR"/>
            </a:br>
            <a:r>
              <a:rPr lang="fr-FR" err="1"/>
              <a:t>Slide</a:t>
            </a:r>
            <a:r>
              <a:rPr lang="fr-FR"/>
              <a:t> </a:t>
            </a:r>
            <a:r>
              <a:rPr lang="fr-FR" err="1"/>
              <a:t>title</a:t>
            </a:r>
            <a:r>
              <a:rPr lang="fr-FR"/>
              <a:t> </a:t>
            </a:r>
            <a:r>
              <a:rPr lang="fr-FR" err="1"/>
              <a:t>can</a:t>
            </a:r>
            <a:r>
              <a:rPr lang="fr-FR"/>
              <a:t> </a:t>
            </a:r>
            <a:r>
              <a:rPr lang="fr-FR" err="1"/>
              <a:t>be</a:t>
            </a:r>
            <a:r>
              <a:rPr lang="fr-FR"/>
              <a:t> </a:t>
            </a:r>
            <a:r>
              <a:rPr lang="fr-FR" err="1"/>
              <a:t>extended</a:t>
            </a:r>
            <a:r>
              <a:rPr lang="fr-FR"/>
              <a:t> to </a:t>
            </a:r>
            <a:r>
              <a:rPr lang="fr-FR" err="1"/>
              <a:t>two</a:t>
            </a:r>
            <a:r>
              <a:rPr lang="fr-FR"/>
              <a:t> </a:t>
            </a:r>
            <a:r>
              <a:rPr lang="fr-FR" err="1"/>
              <a:t>lines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5B86-A44D-4A46-B9F5-16D6150E4D6A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844E-7285-4752-8152-88F815BF1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32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  <a:endParaRPr lang="en-US"/>
          </a:p>
          <a:p>
            <a:pPr lvl="1" eaLnBrk="1" latinLnBrk="0" hangingPunct="1"/>
            <a:r>
              <a:rPr lang="en-US" err="1"/>
              <a:t>Deuxième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2" eaLnBrk="1" latinLnBrk="0" hangingPunct="1"/>
            <a:r>
              <a:rPr lang="en-US" err="1"/>
              <a:t>Troisième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3" eaLnBrk="1" latinLnBrk="0" hangingPunct="1"/>
            <a:r>
              <a:rPr lang="en-US" err="1"/>
              <a:t>Quatrième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4" eaLnBrk="1" latinLnBrk="0" hangingPunct="1"/>
            <a:r>
              <a:rPr lang="en-US" err="1"/>
              <a:t>Cinquième</a:t>
            </a:r>
            <a:r>
              <a:rPr lang="en-US"/>
              <a:t> </a:t>
            </a:r>
            <a:r>
              <a:rPr lang="en-US" err="1"/>
              <a:t>niveau</a:t>
            </a:r>
            <a:endParaRPr kumimoji="0"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C6E698E5-5F43-4DFE-80BC-534FDF7683B1}" type="datetimeFigureOut">
              <a:rPr lang="fr-FR" smtClean="0"/>
              <a:t>22/06/2026</a:t>
            </a:fld>
            <a:endParaRPr lang="fr-F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fr-F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EF0D844E-7285-4752-8152-88F815BF170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Cliquez pour modifier le titre</a:t>
            </a:r>
            <a:br>
              <a:rPr lang="fr-FR"/>
            </a:br>
            <a:r>
              <a:rPr lang="fr-FR"/>
              <a:t>Le titre peut-être étendu sur deux lignes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6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77159" y="856593"/>
            <a:ext cx="2268000" cy="141299"/>
          </a:xfrm>
          <a:prstGeom prst="rect">
            <a:avLst/>
          </a:prstGeom>
          <a:solidFill>
            <a:srgbClr val="FFC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289047" y="567517"/>
            <a:ext cx="10150284" cy="505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/>
              <a:t>Title for slide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905394" y="1630280"/>
            <a:ext cx="10533939" cy="42732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685868" indent="-228623">
              <a:buFont typeface="Calibri" panose="020F0502020204030204" pitchFamily="34" charset="0"/>
              <a:buChar char="‒"/>
              <a:defRPr/>
            </a:lvl2pPr>
          </a:lstStyle>
          <a:p>
            <a:pPr lvl="0"/>
            <a:r>
              <a:rPr lang="en-US"/>
              <a:t>… Text …</a:t>
            </a:r>
          </a:p>
          <a:p>
            <a:pPr lvl="1"/>
            <a:r>
              <a:rPr lang="en-GB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937087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aining modul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" y="2556001"/>
            <a:ext cx="11826949" cy="3413051"/>
          </a:xfrm>
        </p:spPr>
        <p:txBody>
          <a:bodyPr anchor="t">
            <a:normAutofit/>
          </a:bodyPr>
          <a:lstStyle>
            <a:lvl1pPr marL="0" indent="0" algn="ctr">
              <a:lnSpc>
                <a:spcPct val="120000"/>
              </a:lnSpc>
              <a:spcBef>
                <a:spcPts val="140"/>
              </a:spcBef>
              <a:spcAft>
                <a:spcPts val="140"/>
              </a:spcAft>
              <a:buNone/>
              <a:defRPr sz="25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3CAC8BE-368C-4A4C-A078-B12F74F88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1" y="972001"/>
            <a:ext cx="6946052" cy="97989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20000"/>
              </a:lnSpc>
              <a:spcBef>
                <a:spcPts val="140"/>
              </a:spcBef>
              <a:spcAft>
                <a:spcPts val="140"/>
              </a:spcAft>
              <a:defRPr sz="25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319A1-7278-224C-A1BF-AE4DDD5C7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BF1432BA-52A5-8B4D-A902-B72354039347}" type="datetime1">
              <a:rPr lang="fr-FR" smtClean="0"/>
              <a:t>22/06/2026</a:t>
            </a:fld>
            <a:endParaRPr lang="en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DA7476-9D9B-2D4C-9951-1A0E58562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7097" y="6451936"/>
            <a:ext cx="5105400" cy="301440"/>
          </a:xfrm>
        </p:spPr>
        <p:txBody>
          <a:bodyPr/>
          <a:lstStyle>
            <a:lvl1pPr>
              <a:defRPr sz="1000"/>
            </a:lvl1pPr>
          </a:lstStyle>
          <a:p>
            <a:r>
              <a:rPr lang="en-GB"/>
              <a:t>TiVA-SUT project for Africa – Second workshop (5-8 June 2023)</a:t>
            </a:r>
            <a:endParaRPr lang="en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62D8BC-70CF-A445-977F-399FF2CBE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A63CF555-84F6-2D4D-BAF2-4B0679AF43BF}" type="slidenum">
              <a:rPr lang="en-FR" smtClean="0"/>
              <a:pPr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81147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801" y="5328185"/>
            <a:ext cx="1267209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672000" y="1306800"/>
            <a:ext cx="10872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7201" y="288000"/>
            <a:ext cx="611537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24000" y="1602000"/>
            <a:ext cx="109584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Slide title</a:t>
            </a:r>
            <a:br>
              <a:rPr lang="en-US"/>
            </a:br>
            <a:r>
              <a:rPr lang="en-US"/>
              <a:t>Slide title can be extended to two lines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2732AAAD-AD6E-457D-A3A5-A45198745E23}" type="datetime1">
              <a:rPr lang="en-US" smtClean="0"/>
              <a:t>6/22/2026</a:t>
            </a:fld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ecd.org/en/data/datasets/supply-and-use-tables.html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E4E89D_320B344B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5" Type="http://schemas.openxmlformats.org/officeDocument/2006/relationships/image" Target="../media/image28.svg"/><Relationship Id="rId4" Type="http://schemas.openxmlformats.org/officeDocument/2006/relationships/image" Target="../media/image27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://oe.cd/icio" TargetMode="External"/><Relationship Id="rId7" Type="http://schemas.openxmlformats.org/officeDocument/2006/relationships/hyperlink" Target="http://oe.cd/gvc-mn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oe.cd/io-emp" TargetMode="External"/><Relationship Id="rId5" Type="http://schemas.openxmlformats.org/officeDocument/2006/relationships/hyperlink" Target="http://oe.cd/io-ghg" TargetMode="External"/><Relationship Id="rId4" Type="http://schemas.openxmlformats.org/officeDocument/2006/relationships/hyperlink" Target="https://www.oecd.org/en/data/datasets/inter-country-input-output-tables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.xml"/><Relationship Id="rId4" Type="http://schemas.openxmlformats.org/officeDocument/2006/relationships/chart" Target="../charts/char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hgprotocol.org/sites/default/files/standards/Corporate-Value-Chain-Accounting-Reporing-Standard_041613_2.pdf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en/topics/sub-issues/trade-in-value-added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en/data/datasets/greenhouse-gas-footprint-indicators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e.cd/io-gh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.org/en/tiva.html" TargetMode="External"/><Relationship Id="rId2" Type="http://schemas.openxmlformats.org/officeDocument/2006/relationships/hyperlink" Target="https://www.oecd.org/en/data/datasets/inter-country-input-output-tables.html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782ECF99-EB2B-485E-8F8F-5FB3CE9752F5}"/>
              </a:ext>
            </a:extLst>
          </p:cNvPr>
          <p:cNvSpPr>
            <a:spLocks noGrp="1"/>
          </p:cNvSpPr>
          <p:nvPr/>
        </p:nvSpPr>
        <p:spPr>
          <a:xfrm>
            <a:off x="1143000" y="3835043"/>
            <a:ext cx="8534400" cy="2652777"/>
          </a:xfrm>
          <a:prstGeom prst="rect">
            <a:avLst/>
          </a:prstGeom>
        </p:spPr>
        <p:txBody>
          <a:bodyPr vert="horz" wrap="square" lIns="90000" rIns="90000">
            <a:spAutoFit/>
          </a:bodyPr>
          <a:lstStyle>
            <a:lvl1pPr marL="0" indent="0" algn="l" rtl="0" eaLnBrk="1" latinLnBrk="0" hangingPunct="1">
              <a:lnSpc>
                <a:spcPts val="2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None/>
              <a:defRPr kumimoji="0" sz="18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2400" dirty="0"/>
              <a:t>OECD Directorate for Science, Technology and Innovation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r>
              <a:rPr lang="en-US" sz="2400" dirty="0"/>
              <a:t>Norihiko Yamano, Eleanor Keeble and </a:t>
            </a:r>
            <a:r>
              <a:rPr lang="en-US" sz="2400" dirty="0">
                <a:solidFill>
                  <a:srgbClr val="FFFF00"/>
                </a:solidFill>
              </a:rPr>
              <a:t>Colin Webb </a:t>
            </a:r>
            <a:endParaRPr lang="en-US" sz="2400" dirty="0"/>
          </a:p>
          <a:p>
            <a:endParaRPr lang="en-US" sz="2400" dirty="0"/>
          </a:p>
          <a:p>
            <a:pPr rtl="0"/>
            <a:endParaRPr lang="en-US" sz="2000" b="0" i="1" u="none" strike="noStrike" kern="1200" baseline="0" dirty="0"/>
          </a:p>
          <a:p>
            <a:r>
              <a:rPr lang="en-US" sz="2400" i="1" dirty="0"/>
              <a:t>32</a:t>
            </a:r>
            <a:r>
              <a:rPr lang="en-US" sz="2400" i="1" baseline="30000" dirty="0"/>
              <a:t>nd</a:t>
            </a:r>
            <a:r>
              <a:rPr lang="en-US" sz="2400" i="1" dirty="0"/>
              <a:t> IIOA and 11</a:t>
            </a:r>
            <a:r>
              <a:rPr lang="en-US" sz="2400" i="1" baseline="30000" dirty="0"/>
              <a:t>th</a:t>
            </a:r>
            <a:r>
              <a:rPr lang="en-US" sz="2400" i="1" dirty="0"/>
              <a:t> SHAIO Conference in Seville, Spain</a:t>
            </a:r>
          </a:p>
          <a:p>
            <a:endParaRPr lang="en-US" sz="2400" i="1" dirty="0"/>
          </a:p>
          <a:p>
            <a:r>
              <a:rPr lang="en-US" sz="2400" i="1" dirty="0"/>
              <a:t>22-26 June 2026</a:t>
            </a: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82D8F5-68F5-5FCB-D718-7861B463E4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6120" y="2413463"/>
            <a:ext cx="8534400" cy="1207318"/>
          </a:xfrm>
        </p:spPr>
        <p:txBody>
          <a:bodyPr/>
          <a:lstStyle/>
          <a:p>
            <a:pPr algn="ctr"/>
            <a:r>
              <a:rPr lang="en-GB" sz="3600"/>
              <a:t>OECD Inter-country input-output database 2025 edition</a:t>
            </a:r>
          </a:p>
        </p:txBody>
      </p:sp>
    </p:spTree>
    <p:extLst>
      <p:ext uri="{BB962C8B-B14F-4D97-AF65-F5344CB8AC3E}">
        <p14:creationId xmlns:p14="http://schemas.microsoft.com/office/powerpoint/2010/main" val="1300019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8E64A-7B78-654A-6EB4-0B21DC887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973A8A-4A45-9BA4-6D82-A84F005F7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Minimum requirements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7EC008-CC62-806D-7947-6EF2ACE27474}"/>
              </a:ext>
            </a:extLst>
          </p:cNvPr>
          <p:cNvSpPr txBox="1"/>
          <p:nvPr/>
        </p:nvSpPr>
        <p:spPr>
          <a:xfrm>
            <a:off x="609600" y="1610143"/>
            <a:ext cx="7924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50000"/>
                  </a:schemeClr>
                </a:solidFill>
                <a:latin typeface="+mj-lt"/>
              </a:rPr>
              <a:t>National Accounts</a:t>
            </a:r>
          </a:p>
          <a:p>
            <a:r>
              <a:rPr lang="en-US" sz="2400">
                <a:solidFill>
                  <a:schemeClr val="tx1">
                    <a:lumMod val="50000"/>
                  </a:schemeClr>
                </a:solidFill>
                <a:latin typeface="+mj-lt"/>
              </a:rPr>
              <a:t>Time series data from the mid 1990s </a:t>
            </a:r>
          </a:p>
          <a:p>
            <a:r>
              <a:rPr lang="en-US" sz="2400">
                <a:solidFill>
                  <a:schemeClr val="tx1">
                    <a:lumMod val="50000"/>
                  </a:schemeClr>
                </a:solidFill>
                <a:latin typeface="+mj-lt"/>
              </a:rPr>
              <a:t>GDP and its components (expenditure, income, output)</a:t>
            </a:r>
          </a:p>
          <a:p>
            <a:endParaRPr lang="en-US" sz="240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r>
              <a:rPr lang="en-US" sz="2400" b="1">
                <a:solidFill>
                  <a:schemeClr val="tx1">
                    <a:lumMod val="50000"/>
                  </a:schemeClr>
                </a:solidFill>
                <a:latin typeface="+mj-lt"/>
              </a:rPr>
              <a:t>Supply, Use and Input-Output tables</a:t>
            </a:r>
          </a:p>
          <a:p>
            <a:r>
              <a:rPr lang="en-US" sz="2400">
                <a:solidFill>
                  <a:schemeClr val="tx1">
                    <a:lumMod val="50000"/>
                  </a:schemeClr>
                </a:solidFill>
                <a:latin typeface="+mj-lt"/>
              </a:rPr>
              <a:t>Official national SUTs or IOTs for at least two years and the latest table must be for a relatively recent year</a:t>
            </a:r>
          </a:p>
          <a:p>
            <a:endParaRPr lang="en-US" sz="2400" b="1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r>
              <a:rPr lang="en-US" sz="2400" b="1">
                <a:solidFill>
                  <a:schemeClr val="tx1">
                    <a:lumMod val="50000"/>
                  </a:schemeClr>
                </a:solidFill>
                <a:latin typeface="+mj-lt"/>
              </a:rPr>
              <a:t>Bilateral trade statistics (Goods)</a:t>
            </a:r>
          </a:p>
          <a:p>
            <a:r>
              <a:rPr lang="en-US" sz="2400">
                <a:solidFill>
                  <a:schemeClr val="tx1">
                    <a:lumMod val="50000"/>
                  </a:schemeClr>
                </a:solidFill>
                <a:latin typeface="+mj-lt"/>
              </a:rPr>
              <a:t>HS 6-digit merchandise trade statistics</a:t>
            </a:r>
          </a:p>
          <a:p>
            <a:endParaRPr lang="en-US" sz="2400" b="1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r>
              <a:rPr lang="en-US" sz="2400" b="1">
                <a:solidFill>
                  <a:schemeClr val="tx1">
                    <a:lumMod val="50000"/>
                  </a:schemeClr>
                </a:solidFill>
                <a:latin typeface="+mj-lt"/>
              </a:rPr>
              <a:t>Bilateral trade statistics (Services)</a:t>
            </a:r>
          </a:p>
          <a:p>
            <a:r>
              <a:rPr lang="en-US" sz="2400">
                <a:solidFill>
                  <a:schemeClr val="tx1">
                    <a:lumMod val="50000"/>
                  </a:schemeClr>
                </a:solidFill>
                <a:latin typeface="+mj-lt"/>
              </a:rPr>
              <a:t>Main EBOPS category 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34EEE1D2-66E8-B9E8-4A63-5706CA785E08}"/>
              </a:ext>
            </a:extLst>
          </p:cNvPr>
          <p:cNvSpPr/>
          <p:nvPr/>
        </p:nvSpPr>
        <p:spPr>
          <a:xfrm>
            <a:off x="8229600" y="3283299"/>
            <a:ext cx="609600" cy="2286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9DF340-A013-51B4-8F51-975907C0CBEF}"/>
              </a:ext>
            </a:extLst>
          </p:cNvPr>
          <p:cNvSpPr txBox="1"/>
          <p:nvPr/>
        </p:nvSpPr>
        <p:spPr>
          <a:xfrm>
            <a:off x="9018139" y="3641469"/>
            <a:ext cx="29578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tx1">
                    <a:lumMod val="50000"/>
                  </a:schemeClr>
                </a:solidFill>
                <a:latin typeface="+mj-lt"/>
              </a:rPr>
              <a:t>Missing data will be </a:t>
            </a:r>
          </a:p>
          <a:p>
            <a:r>
              <a:rPr lang="en-US" sz="2400">
                <a:solidFill>
                  <a:schemeClr val="tx1">
                    <a:lumMod val="50000"/>
                  </a:schemeClr>
                </a:solidFill>
                <a:latin typeface="+mj-lt"/>
              </a:rPr>
              <a:t>filled by OECD </a:t>
            </a:r>
          </a:p>
          <a:p>
            <a:r>
              <a:rPr lang="en-US" sz="2400">
                <a:solidFill>
                  <a:schemeClr val="tx1">
                    <a:lumMod val="50000"/>
                  </a:schemeClr>
                </a:solidFill>
                <a:latin typeface="+mj-lt"/>
              </a:rPr>
              <a:t>estimation</a:t>
            </a:r>
          </a:p>
          <a:p>
            <a:r>
              <a:rPr lang="en-US" sz="2400">
                <a:solidFill>
                  <a:schemeClr val="tx1">
                    <a:lumMod val="50000"/>
                  </a:schemeClr>
                </a:solidFill>
                <a:latin typeface="+mj-lt"/>
              </a:rPr>
              <a:t>system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9A8616D6-6292-EB14-87F6-7F1F3B5C258F}"/>
              </a:ext>
            </a:extLst>
          </p:cNvPr>
          <p:cNvSpPr txBox="1">
            <a:spLocks/>
          </p:cNvSpPr>
          <p:nvPr/>
        </p:nvSpPr>
        <p:spPr>
          <a:xfrm>
            <a:off x="11672400" y="65640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000" kern="1200" baseline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10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1952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0000" y="1371600"/>
            <a:ext cx="11592000" cy="5284800"/>
          </a:xfrm>
        </p:spPr>
        <p:txBody>
          <a:bodyPr>
            <a:normAutofit fontScale="47500" lnSpcReduction="20000"/>
          </a:bodyPr>
          <a:lstStyle/>
          <a:p>
            <a:pPr lvl="0">
              <a:lnSpc>
                <a:spcPct val="120000"/>
              </a:lnSpc>
            </a:pPr>
            <a:r>
              <a:rPr lang="en-GB" sz="4200" dirty="0">
                <a:solidFill>
                  <a:schemeClr val="accent1"/>
                </a:solidFill>
                <a:latin typeface="+mj-lt"/>
              </a:rPr>
              <a:t>2008 SNA v. 1993 SNA</a:t>
            </a:r>
            <a:r>
              <a:rPr lang="en-GB" sz="4200" dirty="0">
                <a:latin typeface="+mj-lt"/>
              </a:rPr>
              <a:t> </a:t>
            </a:r>
            <a:r>
              <a:rPr lang="en-GB" sz="3800" dirty="0">
                <a:latin typeface="+mj-lt"/>
              </a:rPr>
              <a:t>The latter is still used by some non-OECD countries and is the format of vintage National Accounts and earlier SUTs and IOTs for many others</a:t>
            </a:r>
          </a:p>
          <a:p>
            <a:pPr lvl="0">
              <a:lnSpc>
                <a:spcPct val="120000"/>
              </a:lnSpc>
            </a:pPr>
            <a:r>
              <a:rPr lang="en-GB" sz="4200" dirty="0">
                <a:solidFill>
                  <a:schemeClr val="accent1"/>
                </a:solidFill>
                <a:latin typeface="+mj-lt"/>
              </a:rPr>
              <a:t>SUTs are not revised  </a:t>
            </a:r>
            <a:r>
              <a:rPr lang="en-GB" sz="3800" dirty="0">
                <a:latin typeface="+mj-lt"/>
              </a:rPr>
              <a:t>Very few countries produce long time-series of SUTs based on the latest standards (2008 SNA). Earlier SUTs compiled according to 1993 SNA.  Also, format of a country’s SUTs may change over time</a:t>
            </a:r>
          </a:p>
          <a:p>
            <a:pPr lvl="0">
              <a:lnSpc>
                <a:spcPct val="120000"/>
              </a:lnSpc>
            </a:pPr>
            <a:r>
              <a:rPr lang="en-GB" sz="4200" dirty="0">
                <a:solidFill>
                  <a:schemeClr val="accent1"/>
                </a:solidFill>
                <a:latin typeface="+mj-lt"/>
              </a:rPr>
              <a:t>Conversion from Fiscal Years to Gregorian Calendar years </a:t>
            </a:r>
            <a:r>
              <a:rPr lang="en-GB" sz="3800" dirty="0">
                <a:latin typeface="+mj-lt"/>
              </a:rPr>
              <a:t>e.g. AUS, EGY, IND, NZL, PAK</a:t>
            </a:r>
          </a:p>
          <a:p>
            <a:pPr lvl="0">
              <a:lnSpc>
                <a:spcPct val="120000"/>
              </a:lnSpc>
            </a:pPr>
            <a:r>
              <a:rPr lang="en-GB" sz="4200" dirty="0">
                <a:solidFill>
                  <a:schemeClr val="accent1"/>
                </a:solidFill>
                <a:latin typeface="+mj-lt"/>
              </a:rPr>
              <a:t>Benchmark revisions</a:t>
            </a:r>
            <a:r>
              <a:rPr lang="en-GB" sz="3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3800" dirty="0">
                <a:latin typeface="+mj-lt"/>
              </a:rPr>
              <a:t>SNA and IOTs (every 5 years or so)</a:t>
            </a:r>
          </a:p>
          <a:p>
            <a:pPr lvl="0">
              <a:lnSpc>
                <a:spcPct val="120000"/>
              </a:lnSpc>
            </a:pPr>
            <a:r>
              <a:rPr lang="en-GB" sz="4200" dirty="0">
                <a:solidFill>
                  <a:schemeClr val="accent1"/>
                </a:solidFill>
                <a:latin typeface="+mj-lt"/>
              </a:rPr>
              <a:t>Differences in reporting in terms of valuations </a:t>
            </a:r>
            <a:r>
              <a:rPr lang="en-GB" sz="3800" dirty="0">
                <a:latin typeface="+mj-lt"/>
              </a:rPr>
              <a:t>basic prices v. purchasers’ prices</a:t>
            </a:r>
          </a:p>
          <a:p>
            <a:pPr lvl="0">
              <a:lnSpc>
                <a:spcPct val="120000"/>
              </a:lnSpc>
            </a:pPr>
            <a:r>
              <a:rPr lang="en-GB" sz="4200" dirty="0">
                <a:solidFill>
                  <a:schemeClr val="accent1"/>
                </a:solidFill>
                <a:latin typeface="+mj-lt"/>
              </a:rPr>
              <a:t>National classifications </a:t>
            </a:r>
            <a:r>
              <a:rPr lang="en-GB" sz="3800" dirty="0">
                <a:latin typeface="+mj-lt"/>
              </a:rPr>
              <a:t>mapping to ICIO standard industry list. </a:t>
            </a:r>
          </a:p>
          <a:p>
            <a:pPr lvl="0">
              <a:lnSpc>
                <a:spcPct val="120000"/>
              </a:lnSpc>
            </a:pPr>
            <a:r>
              <a:rPr lang="en-GB" sz="4200" dirty="0">
                <a:solidFill>
                  <a:schemeClr val="accent1"/>
                </a:solidFill>
                <a:latin typeface="+mj-lt"/>
              </a:rPr>
              <a:t>Industry / product coverage in SUTs and IOTs</a:t>
            </a:r>
            <a:r>
              <a:rPr lang="en-GB" sz="3800" dirty="0">
                <a:solidFill>
                  <a:schemeClr val="accent1"/>
                </a:solidFill>
                <a:latin typeface="+mj-lt"/>
              </a:rPr>
              <a:t>  </a:t>
            </a:r>
            <a:r>
              <a:rPr lang="en-GB" sz="3800" dirty="0">
                <a:latin typeface="+mj-lt"/>
              </a:rPr>
              <a:t>varies across countries.</a:t>
            </a:r>
          </a:p>
          <a:p>
            <a:pPr lvl="0">
              <a:lnSpc>
                <a:spcPct val="120000"/>
              </a:lnSpc>
            </a:pPr>
            <a:r>
              <a:rPr lang="en-GB" sz="4200" dirty="0">
                <a:solidFill>
                  <a:schemeClr val="accent1"/>
                </a:solidFill>
                <a:latin typeface="+mj-lt"/>
              </a:rPr>
              <a:t>Widespread asymmetries in reported bilateral trade statistics</a:t>
            </a:r>
            <a:r>
              <a:rPr lang="en-GB" sz="3800" dirty="0">
                <a:latin typeface="+mj-lt"/>
              </a:rPr>
              <a:t> both goods and services</a:t>
            </a:r>
          </a:p>
          <a:p>
            <a:pPr lvl="0">
              <a:lnSpc>
                <a:spcPct val="120000"/>
              </a:lnSpc>
            </a:pPr>
            <a:r>
              <a:rPr lang="en-GB" sz="4200" dirty="0">
                <a:solidFill>
                  <a:schemeClr val="accent1"/>
                </a:solidFill>
                <a:latin typeface="+mj-lt"/>
              </a:rPr>
              <a:t>Dealing with confidential data </a:t>
            </a:r>
          </a:p>
          <a:p>
            <a:pPr lvl="0">
              <a:lnSpc>
                <a:spcPct val="120000"/>
              </a:lnSpc>
            </a:pPr>
            <a:r>
              <a:rPr lang="en-GB" sz="4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FILLING THE DATA GAPS</a:t>
            </a:r>
            <a:endParaRPr lang="en-US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r>
              <a:rPr lang="en-US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ICIO Challenges –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affects timeliness and frequency of updates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032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D48C5-5A71-2821-B778-E2289ABA7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availability for SUTs and Trade statistics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3530B57-3748-7EF2-97B0-AD74E6E080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020" y="2814084"/>
            <a:ext cx="6502872" cy="325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21386B-BFCC-B223-45BF-F050F01DD3A9}"/>
              </a:ext>
            </a:extLst>
          </p:cNvPr>
          <p:cNvSpPr txBox="1"/>
          <p:nvPr/>
        </p:nvSpPr>
        <p:spPr>
          <a:xfrm>
            <a:off x="589722" y="6065520"/>
            <a:ext cx="2055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Note: March 2026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FD221C-D859-18A8-B0E7-A50228C5431A}"/>
              </a:ext>
            </a:extLst>
          </p:cNvPr>
          <p:cNvSpPr txBox="1"/>
          <p:nvPr/>
        </p:nvSpPr>
        <p:spPr>
          <a:xfrm>
            <a:off x="5912309" y="1946256"/>
            <a:ext cx="5246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Bilateral merchandise trade reporting, 1995-2024</a:t>
            </a:r>
          </a:p>
          <a:p>
            <a:pPr algn="ctr"/>
            <a:r>
              <a:rPr lang="en-US" sz="1400"/>
              <a:t>Maximum combinations: 38,612 (= 197 x 196)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C8FEAA6-6FFB-EA77-0EA5-0C67C7C805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8762710"/>
              </p:ext>
            </p:extLst>
          </p:nvPr>
        </p:nvGraphicFramePr>
        <p:xfrm>
          <a:off x="373270" y="1854107"/>
          <a:ext cx="454364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D23E9F-F99F-5264-A3F8-32EA1F161D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r>
              <a:rPr lang="en-US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D73E64-C30F-78B5-C947-86EA407FF853}"/>
              </a:ext>
            </a:extLst>
          </p:cNvPr>
          <p:cNvSpPr txBox="1"/>
          <p:nvPr/>
        </p:nvSpPr>
        <p:spPr>
          <a:xfrm>
            <a:off x="401726" y="1440108"/>
            <a:ext cx="5127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Supply Table availability in OECD SUT database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724D0C-73E4-8492-9AD6-A2BD60ED2ABB}"/>
              </a:ext>
            </a:extLst>
          </p:cNvPr>
          <p:cNvSpPr txBox="1"/>
          <p:nvPr/>
        </p:nvSpPr>
        <p:spPr>
          <a:xfrm>
            <a:off x="490331" y="4823582"/>
            <a:ext cx="4595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Source: </a:t>
            </a:r>
            <a:r>
              <a:rPr lang="en-GB" sz="1600">
                <a:hlinkClick r:id="rId4"/>
              </a:rPr>
              <a:t>www.oecd.org/en/data/datasets/supply-and-use-tables.html</a:t>
            </a:r>
            <a:r>
              <a:rPr lang="en-GB" sz="1600"/>
              <a:t> </a:t>
            </a:r>
          </a:p>
          <a:p>
            <a:endParaRPr lang="en-GB"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80636F-B52D-E2E3-5B8F-BACA0EFF915E}"/>
              </a:ext>
            </a:extLst>
          </p:cNvPr>
          <p:cNvSpPr txBox="1"/>
          <p:nvPr/>
        </p:nvSpPr>
        <p:spPr>
          <a:xfrm>
            <a:off x="5912309" y="6172054"/>
            <a:ext cx="4595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Source: UN Comtrade</a:t>
            </a:r>
          </a:p>
        </p:txBody>
      </p:sp>
    </p:spTree>
    <p:extLst>
      <p:ext uri="{BB962C8B-B14F-4D97-AF65-F5344CB8AC3E}">
        <p14:creationId xmlns:p14="http://schemas.microsoft.com/office/powerpoint/2010/main" val="2996157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3A19E-C993-09B8-FF87-E1DDEFD14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ICIO Challenges</a:t>
            </a:r>
            <a:br>
              <a:rPr lang="en-GB" dirty="0"/>
            </a:br>
            <a:r>
              <a:rPr lang="en-GB" sz="2800" dirty="0"/>
              <a:t>using bilateral trade flows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CC4ECB-9D4B-6719-15A4-283B208D3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1708" y="34723"/>
            <a:ext cx="4407627" cy="12473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5AD2877-29F7-C0DA-A9B8-8DCEE28E0E43}"/>
              </a:ext>
            </a:extLst>
          </p:cNvPr>
          <p:cNvGrpSpPr/>
          <p:nvPr/>
        </p:nvGrpSpPr>
        <p:grpSpPr>
          <a:xfrm>
            <a:off x="677305" y="1381647"/>
            <a:ext cx="10664845" cy="5238753"/>
            <a:chOff x="677305" y="1381647"/>
            <a:chExt cx="10664845" cy="523875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71BD379-8F62-26B4-4779-BFA7C2661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7305" y="1381647"/>
              <a:ext cx="4381725" cy="195591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7FCF8EB-04C1-E295-AD6B-448723BDE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3604" y="3345046"/>
              <a:ext cx="4346282" cy="327535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444CA7B-2907-FF62-9A1F-96678FAA3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74378" y="3390700"/>
              <a:ext cx="6267772" cy="32297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F28ADAE-400D-CBDA-11E0-B179150EA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91980" y="1381647"/>
              <a:ext cx="6236020" cy="1994321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56F71B6-E059-F418-6D8A-71A95502185A}"/>
              </a:ext>
            </a:extLst>
          </p:cNvPr>
          <p:cNvSpPr/>
          <p:nvPr/>
        </p:nvSpPr>
        <p:spPr>
          <a:xfrm>
            <a:off x="676656" y="1371600"/>
            <a:ext cx="4346282" cy="1965960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DE9176F-9403-66F1-ADE5-97B10B12DF1A}"/>
              </a:ext>
            </a:extLst>
          </p:cNvPr>
          <p:cNvSpPr/>
          <p:nvPr/>
        </p:nvSpPr>
        <p:spPr>
          <a:xfrm>
            <a:off x="676656" y="3393440"/>
            <a:ext cx="4346282" cy="3203966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457F29C-A11A-1EA2-C31A-DC1BF90DCFC1}"/>
              </a:ext>
            </a:extLst>
          </p:cNvPr>
          <p:cNvSpPr/>
          <p:nvPr/>
        </p:nvSpPr>
        <p:spPr>
          <a:xfrm>
            <a:off x="5091980" y="3413760"/>
            <a:ext cx="6200860" cy="3183646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7052795-CE49-6465-D0EC-9F95C8C258ED}"/>
              </a:ext>
            </a:extLst>
          </p:cNvPr>
          <p:cNvSpPr/>
          <p:nvPr/>
        </p:nvSpPr>
        <p:spPr>
          <a:xfrm>
            <a:off x="5091980" y="1402080"/>
            <a:ext cx="6190700" cy="1965960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604CF73-FF89-4B49-B0F9-D594E49619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4000" y="1490859"/>
            <a:ext cx="341326" cy="32778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5264C70-22B0-F220-57D2-47E8309E55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5726" y="1490859"/>
            <a:ext cx="339282" cy="32778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1CDE737-428E-DF41-3F5B-EE2C870272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4000" y="3575969"/>
            <a:ext cx="376271" cy="37627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FCEEC68-C6D0-ADF2-3FBB-783C82A05B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45725" y="3545485"/>
            <a:ext cx="383829" cy="40385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C7DBD38-E5F5-E987-C0CD-A7C18F03C65E}"/>
              </a:ext>
            </a:extLst>
          </p:cNvPr>
          <p:cNvSpPr txBox="1"/>
          <p:nvPr/>
        </p:nvSpPr>
        <p:spPr>
          <a:xfrm>
            <a:off x="1270000" y="1879600"/>
            <a:ext cx="3545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chemeClr val="bg1"/>
                </a:solidFill>
                <a:latin typeface="+mj-lt"/>
              </a:rPr>
              <a:t>Intra TiVA 80 x 80 target countries</a:t>
            </a:r>
            <a:endParaRPr lang="en-US" sz="28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55EC6F7-3458-E7DE-8ABF-DE4ED593692E}"/>
              </a:ext>
            </a:extLst>
          </p:cNvPr>
          <p:cNvSpPr txBox="1"/>
          <p:nvPr/>
        </p:nvSpPr>
        <p:spPr>
          <a:xfrm>
            <a:off x="6248400" y="1869440"/>
            <a:ext cx="4346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+mj-lt"/>
              </a:rPr>
              <a:t>From TiVA 80 target countries to non-TIVA</a:t>
            </a:r>
            <a:endParaRPr lang="en-US" sz="2800" b="1" dirty="0">
              <a:latin typeface="+mj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211C343-77FF-9382-B31A-002425604D04}"/>
              </a:ext>
            </a:extLst>
          </p:cNvPr>
          <p:cNvSpPr txBox="1"/>
          <p:nvPr/>
        </p:nvSpPr>
        <p:spPr>
          <a:xfrm>
            <a:off x="778730" y="4307840"/>
            <a:ext cx="4242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+mj-lt"/>
              </a:rPr>
              <a:t>From non-TiVA to</a:t>
            </a:r>
          </a:p>
          <a:p>
            <a:r>
              <a:rPr lang="en-GB" sz="2800" b="1" dirty="0">
                <a:latin typeface="+mj-lt"/>
              </a:rPr>
              <a:t>TiVA 80 target countries</a:t>
            </a:r>
            <a:endParaRPr lang="en-US" sz="2800" b="1" dirty="0">
              <a:latin typeface="+mj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B990DFD-AA4C-40E8-B009-A37CF861A738}"/>
              </a:ext>
            </a:extLst>
          </p:cNvPr>
          <p:cNvSpPr txBox="1"/>
          <p:nvPr/>
        </p:nvSpPr>
        <p:spPr>
          <a:xfrm>
            <a:off x="6820194" y="4369395"/>
            <a:ext cx="33657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Intra non-TiVA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(“Rest of the World”)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375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71F410-43D5-CDAD-81DB-2CA9728F7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8794" y="6406266"/>
            <a:ext cx="456000" cy="244800"/>
          </a:xfrm>
        </p:spPr>
        <p:txBody>
          <a:bodyPr/>
          <a:lstStyle/>
          <a:p>
            <a:fld id="{EF0D844E-7285-4752-8152-88F815BF170F}" type="slidenum">
              <a:rPr lang="en-US" smtClean="0"/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BF3702F-0472-7690-A209-D28E7E0A9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and trade databases and linkages at OECD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796F68-BAA4-531E-E152-A5E44816F53E}"/>
              </a:ext>
            </a:extLst>
          </p:cNvPr>
          <p:cNvSpPr/>
          <p:nvPr/>
        </p:nvSpPr>
        <p:spPr>
          <a:xfrm>
            <a:off x="18288" y="1510445"/>
            <a:ext cx="10299097" cy="1088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A647A0-83AD-CF05-B99E-5DBA70153082}"/>
              </a:ext>
            </a:extLst>
          </p:cNvPr>
          <p:cNvSpPr/>
          <p:nvPr/>
        </p:nvSpPr>
        <p:spPr>
          <a:xfrm>
            <a:off x="18288" y="2829468"/>
            <a:ext cx="9404007" cy="9705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620333-C331-0A5E-BE55-A0EA87625688}"/>
              </a:ext>
            </a:extLst>
          </p:cNvPr>
          <p:cNvSpPr/>
          <p:nvPr/>
        </p:nvSpPr>
        <p:spPr>
          <a:xfrm>
            <a:off x="18288" y="4789325"/>
            <a:ext cx="7159043" cy="11100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ame Side Corner Rectangle 49">
            <a:extLst>
              <a:ext uri="{FF2B5EF4-FFF2-40B4-BE49-F238E27FC236}">
                <a16:creationId xmlns:a16="http://schemas.microsoft.com/office/drawing/2014/main" id="{76DA1FFE-BE03-F29F-E344-158A7177780B}"/>
              </a:ext>
            </a:extLst>
          </p:cNvPr>
          <p:cNvSpPr>
            <a:spLocks/>
          </p:cNvSpPr>
          <p:nvPr/>
        </p:nvSpPr>
        <p:spPr bwMode="auto">
          <a:xfrm>
            <a:off x="966638" y="1693120"/>
            <a:ext cx="1214755" cy="772287"/>
          </a:xfrm>
          <a:custGeom>
            <a:avLst/>
            <a:gdLst>
              <a:gd name="T0" fmla="*/ 95887 w 905510"/>
              <a:gd name="T1" fmla="*/ 0 h 575310"/>
              <a:gd name="T2" fmla="*/ 809623 w 905510"/>
              <a:gd name="T3" fmla="*/ 0 h 575310"/>
              <a:gd name="T4" fmla="*/ 905510 w 905510"/>
              <a:gd name="T5" fmla="*/ 95887 h 575310"/>
              <a:gd name="T6" fmla="*/ 905510 w 905510"/>
              <a:gd name="T7" fmla="*/ 575310 h 575310"/>
              <a:gd name="T8" fmla="*/ 905510 w 905510"/>
              <a:gd name="T9" fmla="*/ 575310 h 575310"/>
              <a:gd name="T10" fmla="*/ 0 w 905510"/>
              <a:gd name="T11" fmla="*/ 575310 h 575310"/>
              <a:gd name="T12" fmla="*/ 0 w 905510"/>
              <a:gd name="T13" fmla="*/ 575310 h 575310"/>
              <a:gd name="T14" fmla="*/ 0 w 905510"/>
              <a:gd name="T15" fmla="*/ 95887 h 575310"/>
              <a:gd name="T16" fmla="*/ 95887 w 905510"/>
              <a:gd name="T17" fmla="*/ 0 h 5753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5510"/>
              <a:gd name="T28" fmla="*/ 0 h 575310"/>
              <a:gd name="T29" fmla="*/ 905510 w 905510"/>
              <a:gd name="T30" fmla="*/ 575310 h 5753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5510" h="575310">
                <a:moveTo>
                  <a:pt x="95887" y="0"/>
                </a:moveTo>
                <a:lnTo>
                  <a:pt x="809623" y="0"/>
                </a:lnTo>
                <a:cubicBezTo>
                  <a:pt x="862580" y="0"/>
                  <a:pt x="905510" y="42930"/>
                  <a:pt x="905510" y="95887"/>
                </a:cubicBezTo>
                <a:lnTo>
                  <a:pt x="905510" y="575310"/>
                </a:lnTo>
                <a:lnTo>
                  <a:pt x="0" y="575310"/>
                </a:lnTo>
                <a:lnTo>
                  <a:pt x="0" y="95887"/>
                </a:lnTo>
                <a:cubicBezTo>
                  <a:pt x="0" y="42930"/>
                  <a:pt x="42930" y="0"/>
                  <a:pt x="95887" y="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buNone/>
              <a:tabLst>
                <a:tab pos="539750" algn="l"/>
                <a:tab pos="756285" algn="l"/>
                <a:tab pos="972185" algn="l"/>
              </a:tabLst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buNone/>
              <a:tabLst>
                <a:tab pos="539750" algn="l"/>
                <a:tab pos="756285" algn="l"/>
                <a:tab pos="972185" algn="l"/>
              </a:tabLst>
            </a:pPr>
            <a:r>
              <a:rPr lang="en-GB" sz="1600" b="1" dirty="0">
                <a:solidFill>
                  <a:srgbClr val="4F622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Comtrade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Round Same Side Corner Rectangle 48">
            <a:extLst>
              <a:ext uri="{FF2B5EF4-FFF2-40B4-BE49-F238E27FC236}">
                <a16:creationId xmlns:a16="http://schemas.microsoft.com/office/drawing/2014/main" id="{713E6F35-0BA9-68FE-E19A-18D361BF67D9}"/>
              </a:ext>
            </a:extLst>
          </p:cNvPr>
          <p:cNvSpPr>
            <a:spLocks/>
          </p:cNvSpPr>
          <p:nvPr/>
        </p:nvSpPr>
        <p:spPr bwMode="auto">
          <a:xfrm>
            <a:off x="2342054" y="1693120"/>
            <a:ext cx="1214755" cy="772287"/>
          </a:xfrm>
          <a:custGeom>
            <a:avLst/>
            <a:gdLst>
              <a:gd name="T0" fmla="*/ 95887 w 1154230"/>
              <a:gd name="T1" fmla="*/ 0 h 575310"/>
              <a:gd name="T2" fmla="*/ 1058343 w 1154230"/>
              <a:gd name="T3" fmla="*/ 0 h 575310"/>
              <a:gd name="T4" fmla="*/ 1154230 w 1154230"/>
              <a:gd name="T5" fmla="*/ 95887 h 575310"/>
              <a:gd name="T6" fmla="*/ 1154230 w 1154230"/>
              <a:gd name="T7" fmla="*/ 575310 h 575310"/>
              <a:gd name="T8" fmla="*/ 1154230 w 1154230"/>
              <a:gd name="T9" fmla="*/ 575310 h 575310"/>
              <a:gd name="T10" fmla="*/ 0 w 1154230"/>
              <a:gd name="T11" fmla="*/ 575310 h 575310"/>
              <a:gd name="T12" fmla="*/ 0 w 1154230"/>
              <a:gd name="T13" fmla="*/ 575310 h 575310"/>
              <a:gd name="T14" fmla="*/ 0 w 1154230"/>
              <a:gd name="T15" fmla="*/ 95887 h 575310"/>
              <a:gd name="T16" fmla="*/ 95887 w 1154230"/>
              <a:gd name="T17" fmla="*/ 0 h 5753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54230"/>
              <a:gd name="T28" fmla="*/ 0 h 575310"/>
              <a:gd name="T29" fmla="*/ 1154230 w 1154230"/>
              <a:gd name="T30" fmla="*/ 575310 h 5753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54230" h="575310">
                <a:moveTo>
                  <a:pt x="95887" y="0"/>
                </a:moveTo>
                <a:lnTo>
                  <a:pt x="1058343" y="0"/>
                </a:lnTo>
                <a:cubicBezTo>
                  <a:pt x="1111300" y="0"/>
                  <a:pt x="1154230" y="42930"/>
                  <a:pt x="1154230" y="95887"/>
                </a:cubicBezTo>
                <a:lnTo>
                  <a:pt x="1154230" y="575310"/>
                </a:lnTo>
                <a:lnTo>
                  <a:pt x="0" y="575310"/>
                </a:lnTo>
                <a:lnTo>
                  <a:pt x="0" y="95887"/>
                </a:lnTo>
                <a:cubicBezTo>
                  <a:pt x="0" y="42930"/>
                  <a:pt x="42930" y="0"/>
                  <a:pt x="95887" y="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buNone/>
              <a:tabLst>
                <a:tab pos="539750" algn="l"/>
                <a:tab pos="756285" algn="l"/>
                <a:tab pos="972185" algn="l"/>
                <a:tab pos="539750" algn="l"/>
                <a:tab pos="900430" algn="l"/>
                <a:tab pos="949960" algn="l"/>
              </a:tabLst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Eurostat OECD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buNone/>
              <a:tabLst>
                <a:tab pos="539750" algn="l"/>
                <a:tab pos="756285" algn="l"/>
                <a:tab pos="972185" algn="l"/>
              </a:tabLst>
            </a:pPr>
            <a:r>
              <a:rPr lang="en-GB" sz="1600" b="1" dirty="0">
                <a:solidFill>
                  <a:srgbClr val="4F622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SBS/SSIS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Round Same Side Corner Rectangle 50">
            <a:extLst>
              <a:ext uri="{FF2B5EF4-FFF2-40B4-BE49-F238E27FC236}">
                <a16:creationId xmlns:a16="http://schemas.microsoft.com/office/drawing/2014/main" id="{82BFC7DC-B169-1E1D-E706-628C359EB9F0}"/>
              </a:ext>
            </a:extLst>
          </p:cNvPr>
          <p:cNvSpPr>
            <a:spLocks/>
          </p:cNvSpPr>
          <p:nvPr/>
        </p:nvSpPr>
        <p:spPr bwMode="auto">
          <a:xfrm>
            <a:off x="3717470" y="1702184"/>
            <a:ext cx="1355091" cy="772287"/>
          </a:xfrm>
          <a:custGeom>
            <a:avLst/>
            <a:gdLst>
              <a:gd name="T0" fmla="*/ 95887 w 1152000"/>
              <a:gd name="T1" fmla="*/ 0 h 575310"/>
              <a:gd name="T2" fmla="*/ 1056113 w 1152000"/>
              <a:gd name="T3" fmla="*/ 0 h 575310"/>
              <a:gd name="T4" fmla="*/ 1152000 w 1152000"/>
              <a:gd name="T5" fmla="*/ 95887 h 575310"/>
              <a:gd name="T6" fmla="*/ 1152000 w 1152000"/>
              <a:gd name="T7" fmla="*/ 575310 h 575310"/>
              <a:gd name="T8" fmla="*/ 1152000 w 1152000"/>
              <a:gd name="T9" fmla="*/ 575310 h 575310"/>
              <a:gd name="T10" fmla="*/ 0 w 1152000"/>
              <a:gd name="T11" fmla="*/ 575310 h 575310"/>
              <a:gd name="T12" fmla="*/ 0 w 1152000"/>
              <a:gd name="T13" fmla="*/ 575310 h 575310"/>
              <a:gd name="T14" fmla="*/ 0 w 1152000"/>
              <a:gd name="T15" fmla="*/ 95887 h 575310"/>
              <a:gd name="T16" fmla="*/ 95887 w 1152000"/>
              <a:gd name="T17" fmla="*/ 0 h 5753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52000"/>
              <a:gd name="T28" fmla="*/ 0 h 575310"/>
              <a:gd name="T29" fmla="*/ 1152000 w 1152000"/>
              <a:gd name="T30" fmla="*/ 575310 h 5753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52000" h="575310">
                <a:moveTo>
                  <a:pt x="95887" y="0"/>
                </a:moveTo>
                <a:lnTo>
                  <a:pt x="1056113" y="0"/>
                </a:lnTo>
                <a:cubicBezTo>
                  <a:pt x="1109070" y="0"/>
                  <a:pt x="1152000" y="42930"/>
                  <a:pt x="1152000" y="95887"/>
                </a:cubicBezTo>
                <a:lnTo>
                  <a:pt x="1152000" y="575310"/>
                </a:lnTo>
                <a:lnTo>
                  <a:pt x="0" y="575310"/>
                </a:lnTo>
                <a:lnTo>
                  <a:pt x="0" y="95887"/>
                </a:lnTo>
                <a:cubicBezTo>
                  <a:pt x="0" y="42930"/>
                  <a:pt x="42930" y="0"/>
                  <a:pt x="95887" y="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buNone/>
              <a:tabLst>
                <a:tab pos="539750" algn="l"/>
                <a:tab pos="756285" algn="l"/>
                <a:tab pos="972185" algn="l"/>
              </a:tabLst>
            </a:pPr>
            <a:r>
              <a:rPr lang="en-GB" sz="16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UNIDO</a:t>
            </a:r>
            <a:endParaRPr lang="en-US" sz="16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buNone/>
              <a:tabLst>
                <a:tab pos="539750" algn="l"/>
                <a:tab pos="756285" algn="l"/>
                <a:tab pos="972185" algn="l"/>
              </a:tabLst>
            </a:pPr>
            <a:r>
              <a:rPr lang="en-GB" sz="1600" b="1">
                <a:solidFill>
                  <a:srgbClr val="4F622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INDSTAT</a:t>
            </a:r>
            <a:r>
              <a:rPr lang="en-GB" sz="16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 sz="16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Round Same Side Corner Rectangle 50">
            <a:extLst>
              <a:ext uri="{FF2B5EF4-FFF2-40B4-BE49-F238E27FC236}">
                <a16:creationId xmlns:a16="http://schemas.microsoft.com/office/drawing/2014/main" id="{4F063124-E797-33F6-AC74-3DF5AEEDE1D4}"/>
              </a:ext>
            </a:extLst>
          </p:cNvPr>
          <p:cNvSpPr>
            <a:spLocks/>
          </p:cNvSpPr>
          <p:nvPr/>
        </p:nvSpPr>
        <p:spPr bwMode="auto">
          <a:xfrm>
            <a:off x="5233222" y="1702184"/>
            <a:ext cx="1873032" cy="772287"/>
          </a:xfrm>
          <a:custGeom>
            <a:avLst/>
            <a:gdLst>
              <a:gd name="T0" fmla="*/ 95887 w 1152000"/>
              <a:gd name="T1" fmla="*/ 0 h 575310"/>
              <a:gd name="T2" fmla="*/ 1056113 w 1152000"/>
              <a:gd name="T3" fmla="*/ 0 h 575310"/>
              <a:gd name="T4" fmla="*/ 1152000 w 1152000"/>
              <a:gd name="T5" fmla="*/ 95887 h 575310"/>
              <a:gd name="T6" fmla="*/ 1152000 w 1152000"/>
              <a:gd name="T7" fmla="*/ 575310 h 575310"/>
              <a:gd name="T8" fmla="*/ 1152000 w 1152000"/>
              <a:gd name="T9" fmla="*/ 575310 h 575310"/>
              <a:gd name="T10" fmla="*/ 0 w 1152000"/>
              <a:gd name="T11" fmla="*/ 575310 h 575310"/>
              <a:gd name="T12" fmla="*/ 0 w 1152000"/>
              <a:gd name="T13" fmla="*/ 575310 h 575310"/>
              <a:gd name="T14" fmla="*/ 0 w 1152000"/>
              <a:gd name="T15" fmla="*/ 95887 h 575310"/>
              <a:gd name="T16" fmla="*/ 95887 w 1152000"/>
              <a:gd name="T17" fmla="*/ 0 h 5753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52000"/>
              <a:gd name="T28" fmla="*/ 0 h 575310"/>
              <a:gd name="T29" fmla="*/ 1152000 w 1152000"/>
              <a:gd name="T30" fmla="*/ 575310 h 5753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52000" h="575310">
                <a:moveTo>
                  <a:pt x="95887" y="0"/>
                </a:moveTo>
                <a:lnTo>
                  <a:pt x="1056113" y="0"/>
                </a:lnTo>
                <a:cubicBezTo>
                  <a:pt x="1109070" y="0"/>
                  <a:pt x="1152000" y="42930"/>
                  <a:pt x="1152000" y="95887"/>
                </a:cubicBezTo>
                <a:lnTo>
                  <a:pt x="1152000" y="575310"/>
                </a:lnTo>
                <a:lnTo>
                  <a:pt x="0" y="575310"/>
                </a:lnTo>
                <a:lnTo>
                  <a:pt x="0" y="95887"/>
                </a:lnTo>
                <a:cubicBezTo>
                  <a:pt x="0" y="42930"/>
                  <a:pt x="42930" y="0"/>
                  <a:pt x="95887" y="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buNone/>
              <a:tabLst>
                <a:tab pos="539750" algn="l"/>
                <a:tab pos="756285" algn="l"/>
                <a:tab pos="972185" algn="l"/>
              </a:tabLst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Eurostat, OECD, UNSD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buNone/>
              <a:tabLst>
                <a:tab pos="539750" algn="l"/>
                <a:tab pos="756285" algn="l"/>
                <a:tab pos="972185" algn="l"/>
              </a:tabLst>
            </a:pPr>
            <a:r>
              <a:rPr lang="en-GB" sz="1600" b="1" dirty="0">
                <a:solidFill>
                  <a:srgbClr val="4F622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2008 SNA 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Round Same Side Corner Rectangle 50">
            <a:extLst>
              <a:ext uri="{FF2B5EF4-FFF2-40B4-BE49-F238E27FC236}">
                <a16:creationId xmlns:a16="http://schemas.microsoft.com/office/drawing/2014/main" id="{DD2D14CD-FF1C-D9B1-CA24-8B2BB930BA69}"/>
              </a:ext>
            </a:extLst>
          </p:cNvPr>
          <p:cNvSpPr>
            <a:spLocks/>
          </p:cNvSpPr>
          <p:nvPr/>
        </p:nvSpPr>
        <p:spPr bwMode="auto">
          <a:xfrm>
            <a:off x="8520318" y="1709273"/>
            <a:ext cx="1628166" cy="709707"/>
          </a:xfrm>
          <a:custGeom>
            <a:avLst/>
            <a:gdLst>
              <a:gd name="T0" fmla="*/ 95887 w 1152000"/>
              <a:gd name="T1" fmla="*/ 0 h 575310"/>
              <a:gd name="T2" fmla="*/ 1056113 w 1152000"/>
              <a:gd name="T3" fmla="*/ 0 h 575310"/>
              <a:gd name="T4" fmla="*/ 1152000 w 1152000"/>
              <a:gd name="T5" fmla="*/ 95887 h 575310"/>
              <a:gd name="T6" fmla="*/ 1152000 w 1152000"/>
              <a:gd name="T7" fmla="*/ 575310 h 575310"/>
              <a:gd name="T8" fmla="*/ 1152000 w 1152000"/>
              <a:gd name="T9" fmla="*/ 575310 h 575310"/>
              <a:gd name="T10" fmla="*/ 0 w 1152000"/>
              <a:gd name="T11" fmla="*/ 575310 h 575310"/>
              <a:gd name="T12" fmla="*/ 0 w 1152000"/>
              <a:gd name="T13" fmla="*/ 575310 h 575310"/>
              <a:gd name="T14" fmla="*/ 0 w 1152000"/>
              <a:gd name="T15" fmla="*/ 95887 h 575310"/>
              <a:gd name="T16" fmla="*/ 95887 w 1152000"/>
              <a:gd name="T17" fmla="*/ 0 h 5753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52000"/>
              <a:gd name="T28" fmla="*/ 0 h 575310"/>
              <a:gd name="T29" fmla="*/ 1152000 w 1152000"/>
              <a:gd name="T30" fmla="*/ 575310 h 5753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52000" h="575310">
                <a:moveTo>
                  <a:pt x="95887" y="0"/>
                </a:moveTo>
                <a:lnTo>
                  <a:pt x="1056113" y="0"/>
                </a:lnTo>
                <a:cubicBezTo>
                  <a:pt x="1109070" y="0"/>
                  <a:pt x="1152000" y="42930"/>
                  <a:pt x="1152000" y="95887"/>
                </a:cubicBezTo>
                <a:lnTo>
                  <a:pt x="1152000" y="575310"/>
                </a:lnTo>
                <a:lnTo>
                  <a:pt x="0" y="575310"/>
                </a:lnTo>
                <a:lnTo>
                  <a:pt x="0" y="95887"/>
                </a:lnTo>
                <a:cubicBezTo>
                  <a:pt x="0" y="42930"/>
                  <a:pt x="42930" y="0"/>
                  <a:pt x="95887" y="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buNone/>
              <a:tabLst>
                <a:tab pos="539750" algn="l"/>
                <a:tab pos="756285" algn="l"/>
                <a:tab pos="972185" algn="l"/>
              </a:tabLst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IMF, OECD, UN </a:t>
            </a:r>
            <a:r>
              <a:rPr lang="en-GB" sz="1600" b="1" dirty="0" err="1">
                <a:solidFill>
                  <a:srgbClr val="4F622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BoP</a:t>
            </a:r>
            <a:r>
              <a:rPr lang="en-GB" sz="1600" b="1" dirty="0">
                <a:solidFill>
                  <a:srgbClr val="4F622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GB" sz="1600" b="1" dirty="0" err="1">
                <a:solidFill>
                  <a:srgbClr val="4F622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BaTiS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FEF333-59E5-8F35-6DE5-B1FD4C9C7C2D}"/>
              </a:ext>
            </a:extLst>
          </p:cNvPr>
          <p:cNvSpPr txBox="1"/>
          <p:nvPr/>
        </p:nvSpPr>
        <p:spPr>
          <a:xfrm>
            <a:off x="-12097" y="1955660"/>
            <a:ext cx="1001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Statistics</a:t>
            </a:r>
            <a:endParaRPr lang="en-US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6E2DD6-7E06-37AD-D777-4F515679746B}"/>
              </a:ext>
            </a:extLst>
          </p:cNvPr>
          <p:cNvSpPr txBox="1"/>
          <p:nvPr/>
        </p:nvSpPr>
        <p:spPr>
          <a:xfrm>
            <a:off x="50948" y="3091155"/>
            <a:ext cx="1001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OECD</a:t>
            </a:r>
          </a:p>
          <a:p>
            <a:r>
              <a:rPr lang="en-GB" sz="1400" dirty="0"/>
              <a:t>Databases</a:t>
            </a:r>
            <a:endParaRPr lang="en-US" sz="1400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32CBEFA-79E6-86C8-4D5B-56FEC4A6F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0283" y="3121976"/>
            <a:ext cx="1001037" cy="49671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buNone/>
              <a:tabLst>
                <a:tab pos="539750" algn="l"/>
                <a:tab pos="756285" algn="l"/>
                <a:tab pos="972185" algn="l"/>
              </a:tabLst>
            </a:pPr>
            <a:r>
              <a:rPr lang="en-GB" sz="16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BIMTS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5CAE375-0B5A-3361-CB5A-79BA45C27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6926" y="3150378"/>
            <a:ext cx="964832" cy="49671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buNone/>
              <a:tabLst>
                <a:tab pos="539750" algn="l"/>
                <a:tab pos="756285" algn="l"/>
                <a:tab pos="972185" algn="l"/>
              </a:tabLst>
            </a:pPr>
            <a:r>
              <a:rPr lang="en-GB" sz="16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BTiGE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BF93EEE-7D6B-12B4-07F0-A088DDF2C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675" y="3171601"/>
            <a:ext cx="2319922" cy="4699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buNone/>
              <a:tabLst>
                <a:tab pos="539750" algn="l"/>
                <a:tab pos="756285" algn="l"/>
                <a:tab pos="972185" algn="l"/>
              </a:tabLst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STAN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BFD8FA7-19D5-9D74-CD31-ABDC475E9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6887" y="4064848"/>
            <a:ext cx="2334821" cy="6205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buNone/>
              <a:tabLst>
                <a:tab pos="539750" algn="l"/>
                <a:tab pos="756285" algn="l"/>
                <a:tab pos="972185" algn="l"/>
              </a:tabLst>
            </a:pPr>
            <a:r>
              <a:rPr lang="en-GB" sz="20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ICIO</a:t>
            </a: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057C226-C2B2-F290-2818-96E79ADD6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6275" y="3162591"/>
            <a:ext cx="979170" cy="4699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buNone/>
              <a:tabLst>
                <a:tab pos="539750" algn="l"/>
                <a:tab pos="756285" algn="l"/>
                <a:tab pos="972185" algn="l"/>
              </a:tabLst>
            </a:pPr>
            <a:r>
              <a:rPr lang="en-GB" sz="16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BaTiS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08969E2C-6314-E264-BEC6-4309CA612385}"/>
              </a:ext>
            </a:extLst>
          </p:cNvPr>
          <p:cNvCxnSpPr>
            <a:cxnSpLocks/>
          </p:cNvCxnSpPr>
          <p:nvPr/>
        </p:nvCxnSpPr>
        <p:spPr>
          <a:xfrm rot="16200000" flipH="1">
            <a:off x="7850754" y="2914857"/>
            <a:ext cx="861275" cy="266892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B2B74E32-D32D-6A25-118E-B8758CC5921D}"/>
              </a:ext>
            </a:extLst>
          </p:cNvPr>
          <p:cNvCxnSpPr>
            <a:cxnSpLocks/>
            <a:endCxn id="71" idx="0"/>
          </p:cNvCxnSpPr>
          <p:nvPr/>
        </p:nvCxnSpPr>
        <p:spPr>
          <a:xfrm>
            <a:off x="1747902" y="2380088"/>
            <a:ext cx="1111440" cy="7702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0F602EC-F5FF-CD3C-8EDB-EF178BDE6B85}"/>
              </a:ext>
            </a:extLst>
          </p:cNvPr>
          <p:cNvCxnSpPr>
            <a:cxnSpLocks/>
          </p:cNvCxnSpPr>
          <p:nvPr/>
        </p:nvCxnSpPr>
        <p:spPr>
          <a:xfrm>
            <a:off x="3413681" y="2500845"/>
            <a:ext cx="1106034" cy="7701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09D364CD-4D8C-BFC4-E259-EC71A2FF9184}"/>
              </a:ext>
            </a:extLst>
          </p:cNvPr>
          <p:cNvCxnSpPr>
            <a:cxnSpLocks/>
          </p:cNvCxnSpPr>
          <p:nvPr/>
        </p:nvCxnSpPr>
        <p:spPr>
          <a:xfrm>
            <a:off x="4968928" y="2512083"/>
            <a:ext cx="17774" cy="7722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AB2AA888-A40B-5F7D-45CD-62806F0CAA08}"/>
              </a:ext>
            </a:extLst>
          </p:cNvPr>
          <p:cNvCxnSpPr>
            <a:cxnSpLocks/>
          </p:cNvCxnSpPr>
          <p:nvPr/>
        </p:nvCxnSpPr>
        <p:spPr>
          <a:xfrm flipH="1">
            <a:off x="6110330" y="2487876"/>
            <a:ext cx="649220" cy="7830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B9A75B36-B924-057A-2F14-36BEF5556189}"/>
              </a:ext>
            </a:extLst>
          </p:cNvPr>
          <p:cNvSpPr txBox="1"/>
          <p:nvPr/>
        </p:nvSpPr>
        <p:spPr>
          <a:xfrm>
            <a:off x="45987" y="5245649"/>
            <a:ext cx="1001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Indicators</a:t>
            </a:r>
            <a:endParaRPr lang="en-US" sz="1400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9724C9D1-DAA4-D4DA-54BC-F5F762102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318" y="5207928"/>
            <a:ext cx="1351714" cy="718760"/>
          </a:xfrm>
          <a:prstGeom prst="rect">
            <a:avLst/>
          </a:prstGeom>
          <a:solidFill>
            <a:srgbClr val="558ED5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buNone/>
              <a:tabLst>
                <a:tab pos="539750" algn="l"/>
                <a:tab pos="756285" algn="l"/>
                <a:tab pos="972185" algn="l"/>
              </a:tabLst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Harmonised national IOTs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49D15847-CF1B-C5D2-690B-E3EBD44CE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180" y="4909269"/>
            <a:ext cx="1351714" cy="923964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buNone/>
              <a:tabLst>
                <a:tab pos="539750" algn="l"/>
                <a:tab pos="756285" algn="l"/>
                <a:tab pos="972185" algn="l"/>
              </a:tabLst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Trade in Value Added (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TiVA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0C3D865B-50FE-EBE6-3D85-B80A4E888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614" y="4946975"/>
            <a:ext cx="1351714" cy="821374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buNone/>
              <a:tabLst>
                <a:tab pos="539750" algn="l"/>
                <a:tab pos="756285" algn="l"/>
                <a:tab pos="972185" algn="l"/>
              </a:tabLst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Trade in Employment(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TiM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7EE2475C-9088-7F39-C1EA-D221B096B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5322" y="4980590"/>
            <a:ext cx="1261095" cy="821374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buNone/>
              <a:tabLst>
                <a:tab pos="539750" algn="l"/>
                <a:tab pos="756285" algn="l"/>
                <a:tab pos="972185" algn="l"/>
              </a:tabLst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GHG 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buNone/>
              <a:tabLst>
                <a:tab pos="539750" algn="l"/>
                <a:tab pos="756285" algn="l"/>
                <a:tab pos="972185" algn="l"/>
              </a:tabLst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Footprint indicators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6F826012-E053-05F4-F751-7BC1C1756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2388" y="5207928"/>
            <a:ext cx="1233882" cy="7579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buNone/>
              <a:tabLst>
                <a:tab pos="539750" algn="l"/>
                <a:tab pos="756285" algn="l"/>
                <a:tab pos="972185" algn="l"/>
              </a:tabLst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Analytical AMNE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138D4079-8B0E-633F-A57F-0AA313D84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7352" y="4969734"/>
            <a:ext cx="1252198" cy="673081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buNone/>
              <a:tabLst>
                <a:tab pos="539750" algn="l"/>
                <a:tab pos="756285" algn="l"/>
                <a:tab pos="972185" algn="l"/>
              </a:tabLst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FMR/FIR  PTF indicators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93B4251B-DB2C-3BFE-FE18-6A60AB795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4071" y="5999511"/>
            <a:ext cx="1252199" cy="7579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buNone/>
              <a:tabLst>
                <a:tab pos="539750" algn="l"/>
                <a:tab pos="756285" algn="l"/>
                <a:tab pos="972185" algn="l"/>
              </a:tabLst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PYP ICIO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136" name="Connector: Elbow 135">
            <a:extLst>
              <a:ext uri="{FF2B5EF4-FFF2-40B4-BE49-F238E27FC236}">
                <a16:creationId xmlns:a16="http://schemas.microsoft.com/office/drawing/2014/main" id="{0CCFE69C-ED2F-D44A-5156-6287138D9683}"/>
              </a:ext>
            </a:extLst>
          </p:cNvPr>
          <p:cNvCxnSpPr>
            <a:cxnSpLocks/>
          </p:cNvCxnSpPr>
          <p:nvPr/>
        </p:nvCxnSpPr>
        <p:spPr>
          <a:xfrm rot="16200000" flipH="1">
            <a:off x="3690989" y="4841690"/>
            <a:ext cx="277798" cy="1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nector: Elbow 165">
            <a:extLst>
              <a:ext uri="{FF2B5EF4-FFF2-40B4-BE49-F238E27FC236}">
                <a16:creationId xmlns:a16="http://schemas.microsoft.com/office/drawing/2014/main" id="{7C2684A6-D7A3-4FEF-4AB2-9A1E0EFCBAD9}"/>
              </a:ext>
            </a:extLst>
          </p:cNvPr>
          <p:cNvCxnSpPr>
            <a:cxnSpLocks/>
            <a:stCxn id="71" idx="2"/>
            <a:endCxn id="73" idx="1"/>
          </p:cNvCxnSpPr>
          <p:nvPr/>
        </p:nvCxnSpPr>
        <p:spPr>
          <a:xfrm rot="16200000" flipH="1">
            <a:off x="2544107" y="3962322"/>
            <a:ext cx="728015" cy="97545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>
            <a:extLst>
              <a:ext uri="{FF2B5EF4-FFF2-40B4-BE49-F238E27FC236}">
                <a16:creationId xmlns:a16="http://schemas.microsoft.com/office/drawing/2014/main" id="{0250A86F-935B-E09E-9EF7-3770D9AAACEE}"/>
              </a:ext>
            </a:extLst>
          </p:cNvPr>
          <p:cNvSpPr txBox="1"/>
          <p:nvPr/>
        </p:nvSpPr>
        <p:spPr>
          <a:xfrm>
            <a:off x="10320296" y="1468294"/>
            <a:ext cx="1871704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2">
                    <a:lumMod val="10000"/>
                  </a:schemeClr>
                </a:solidFill>
              </a:rPr>
              <a:t>Key: </a:t>
            </a:r>
          </a:p>
          <a:p>
            <a:endParaRPr lang="en-GB" sz="11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Aft>
                <a:spcPts val="300"/>
              </a:spcAft>
            </a:pPr>
            <a:r>
              <a:rPr lang="en-GB" sz="1050" dirty="0">
                <a:solidFill>
                  <a:schemeClr val="bg2">
                    <a:lumMod val="10000"/>
                  </a:schemeClr>
                </a:solidFill>
              </a:rPr>
              <a:t>SNA:  System of National Accounts</a:t>
            </a:r>
          </a:p>
          <a:p>
            <a:pPr>
              <a:spcAft>
                <a:spcPts val="300"/>
              </a:spcAft>
            </a:pPr>
            <a:r>
              <a:rPr lang="en-GB" sz="1050" dirty="0" err="1">
                <a:solidFill>
                  <a:schemeClr val="bg2">
                    <a:lumMod val="10000"/>
                  </a:schemeClr>
                </a:solidFill>
              </a:rPr>
              <a:t>BoP</a:t>
            </a:r>
            <a:r>
              <a:rPr lang="en-GB" sz="1050" dirty="0">
                <a:solidFill>
                  <a:schemeClr val="bg2">
                    <a:lumMod val="10000"/>
                  </a:schemeClr>
                </a:solidFill>
              </a:rPr>
              <a:t>:  Balance of Payments</a:t>
            </a:r>
          </a:p>
          <a:p>
            <a:pPr>
              <a:spcAft>
                <a:spcPts val="300"/>
              </a:spcAft>
            </a:pPr>
            <a:r>
              <a:rPr lang="en-GB" sz="1050" dirty="0">
                <a:solidFill>
                  <a:schemeClr val="bg2">
                    <a:lumMod val="10000"/>
                  </a:schemeClr>
                </a:solidFill>
              </a:rPr>
              <a:t>SBS:  Structural Business Statistics</a:t>
            </a:r>
          </a:p>
          <a:p>
            <a:pPr>
              <a:spcAft>
                <a:spcPts val="300"/>
              </a:spcAft>
            </a:pPr>
            <a:r>
              <a:rPr lang="en-GB" sz="1050" dirty="0" err="1">
                <a:solidFill>
                  <a:schemeClr val="bg2">
                    <a:lumMod val="10000"/>
                  </a:schemeClr>
                </a:solidFill>
              </a:rPr>
              <a:t>BaTiS</a:t>
            </a:r>
            <a:r>
              <a:rPr lang="en-GB" sz="1050" dirty="0">
                <a:solidFill>
                  <a:schemeClr val="bg2">
                    <a:lumMod val="10000"/>
                  </a:schemeClr>
                </a:solidFill>
              </a:rPr>
              <a:t>:  Balanced Trade in Services</a:t>
            </a:r>
          </a:p>
          <a:p>
            <a:pPr>
              <a:spcAft>
                <a:spcPts val="300"/>
              </a:spcAft>
            </a:pPr>
            <a:r>
              <a:rPr lang="en-GB" sz="1050" dirty="0">
                <a:solidFill>
                  <a:schemeClr val="bg2">
                    <a:lumMod val="10000"/>
                  </a:schemeClr>
                </a:solidFill>
              </a:rPr>
              <a:t>BIMTS: Balanced International Merchandise Trade Statistics</a:t>
            </a:r>
          </a:p>
          <a:p>
            <a:pPr>
              <a:spcAft>
                <a:spcPts val="300"/>
              </a:spcAft>
            </a:pPr>
            <a:r>
              <a:rPr lang="en-GB" sz="1050" dirty="0">
                <a:solidFill>
                  <a:schemeClr val="bg2">
                    <a:lumMod val="10000"/>
                  </a:schemeClr>
                </a:solidFill>
              </a:rPr>
              <a:t>BTiGE: Bilateral Trade in Goods by End-use (ex-BTDIxE)</a:t>
            </a:r>
          </a:p>
          <a:p>
            <a:pPr>
              <a:spcAft>
                <a:spcPts val="300"/>
              </a:spcAft>
            </a:pPr>
            <a:r>
              <a:rPr lang="en-GB" sz="1050" dirty="0">
                <a:solidFill>
                  <a:schemeClr val="bg2">
                    <a:lumMod val="10000"/>
                  </a:schemeClr>
                </a:solidFill>
              </a:rPr>
              <a:t>STAN: </a:t>
            </a:r>
          </a:p>
          <a:p>
            <a:pPr>
              <a:spcAft>
                <a:spcPts val="300"/>
              </a:spcAft>
            </a:pPr>
            <a:endParaRPr lang="en-GB" sz="105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98865369-373B-931C-491F-33CB179C14D4}"/>
              </a:ext>
            </a:extLst>
          </p:cNvPr>
          <p:cNvSpPr txBox="1"/>
          <p:nvPr/>
        </p:nvSpPr>
        <p:spPr>
          <a:xfrm>
            <a:off x="9684338" y="4566968"/>
            <a:ext cx="167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Derived Analytical Products</a:t>
            </a:r>
            <a:endParaRPr lang="en-US" sz="1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06BA935-C5D0-90AB-0253-EEB5880BB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317" y="5965865"/>
            <a:ext cx="1351713" cy="7579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buNone/>
              <a:tabLst>
                <a:tab pos="539750" algn="l"/>
                <a:tab pos="756285" algn="l"/>
                <a:tab pos="972185" algn="l"/>
              </a:tabLst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TIVA</a:t>
            </a:r>
          </a:p>
          <a:p>
            <a:pPr algn="ctr">
              <a:buNone/>
              <a:tabLst>
                <a:tab pos="539750" algn="l"/>
                <a:tab pos="756285" algn="l"/>
                <a:tab pos="972185" algn="l"/>
              </a:tabLst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</a:rPr>
              <a:t>Nowcast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9479294A-3B09-D3A5-6AD0-E455D047D19E}"/>
              </a:ext>
            </a:extLst>
          </p:cNvPr>
          <p:cNvCxnSpPr>
            <a:cxnSpLocks/>
          </p:cNvCxnSpPr>
          <p:nvPr/>
        </p:nvCxnSpPr>
        <p:spPr>
          <a:xfrm>
            <a:off x="1792428" y="5833579"/>
            <a:ext cx="6516685" cy="603579"/>
          </a:xfrm>
          <a:prstGeom prst="bentConnector3">
            <a:avLst>
              <a:gd name="adj1" fmla="val -178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nector: Elbow 1">
            <a:extLst>
              <a:ext uri="{FF2B5EF4-FFF2-40B4-BE49-F238E27FC236}">
                <a16:creationId xmlns:a16="http://schemas.microsoft.com/office/drawing/2014/main" id="{31DC7121-F3F5-1460-4F7B-FE2C115362C6}"/>
              </a:ext>
            </a:extLst>
          </p:cNvPr>
          <p:cNvCxnSpPr>
            <a:cxnSpLocks/>
          </p:cNvCxnSpPr>
          <p:nvPr/>
        </p:nvCxnSpPr>
        <p:spPr>
          <a:xfrm>
            <a:off x="5507352" y="4305690"/>
            <a:ext cx="4142225" cy="603579"/>
          </a:xfrm>
          <a:prstGeom prst="bentConnector3">
            <a:avLst>
              <a:gd name="adj1" fmla="val 9822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6D504C35-E23B-AE57-6820-F10896A5A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1212" y="2807560"/>
            <a:ext cx="1092744" cy="969832"/>
          </a:xfrm>
          <a:prstGeom prst="ellipse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buNone/>
              <a:tabLst>
                <a:tab pos="539750" algn="l"/>
                <a:tab pos="756285" algn="l"/>
                <a:tab pos="972185" algn="l"/>
              </a:tabLst>
            </a:pPr>
            <a:r>
              <a:rPr lang="en-GB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SUTs</a:t>
            </a:r>
          </a:p>
          <a:p>
            <a:pPr algn="ctr">
              <a:buNone/>
              <a:tabLst>
                <a:tab pos="539750" algn="l"/>
                <a:tab pos="756285" algn="l"/>
                <a:tab pos="972185" algn="l"/>
              </a:tabLst>
            </a:pPr>
            <a:r>
              <a:rPr lang="en-GB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IOTs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7" name="Round Same Side Corner Rectangle 50">
            <a:extLst>
              <a:ext uri="{FF2B5EF4-FFF2-40B4-BE49-F238E27FC236}">
                <a16:creationId xmlns:a16="http://schemas.microsoft.com/office/drawing/2014/main" id="{FC35D290-E4DA-5F73-AABA-11B50A39BF25}"/>
              </a:ext>
            </a:extLst>
          </p:cNvPr>
          <p:cNvSpPr>
            <a:spLocks/>
          </p:cNvSpPr>
          <p:nvPr/>
        </p:nvSpPr>
        <p:spPr bwMode="auto">
          <a:xfrm>
            <a:off x="7221054" y="1685356"/>
            <a:ext cx="1214756" cy="772287"/>
          </a:xfrm>
          <a:custGeom>
            <a:avLst/>
            <a:gdLst>
              <a:gd name="T0" fmla="*/ 95887 w 1152000"/>
              <a:gd name="T1" fmla="*/ 0 h 575310"/>
              <a:gd name="T2" fmla="*/ 1056113 w 1152000"/>
              <a:gd name="T3" fmla="*/ 0 h 575310"/>
              <a:gd name="T4" fmla="*/ 1152000 w 1152000"/>
              <a:gd name="T5" fmla="*/ 95887 h 575310"/>
              <a:gd name="T6" fmla="*/ 1152000 w 1152000"/>
              <a:gd name="T7" fmla="*/ 575310 h 575310"/>
              <a:gd name="T8" fmla="*/ 1152000 w 1152000"/>
              <a:gd name="T9" fmla="*/ 575310 h 575310"/>
              <a:gd name="T10" fmla="*/ 0 w 1152000"/>
              <a:gd name="T11" fmla="*/ 575310 h 575310"/>
              <a:gd name="T12" fmla="*/ 0 w 1152000"/>
              <a:gd name="T13" fmla="*/ 575310 h 575310"/>
              <a:gd name="T14" fmla="*/ 0 w 1152000"/>
              <a:gd name="T15" fmla="*/ 95887 h 575310"/>
              <a:gd name="T16" fmla="*/ 95887 w 1152000"/>
              <a:gd name="T17" fmla="*/ 0 h 5753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52000"/>
              <a:gd name="T28" fmla="*/ 0 h 575310"/>
              <a:gd name="T29" fmla="*/ 1152000 w 1152000"/>
              <a:gd name="T30" fmla="*/ 575310 h 5753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52000" h="575310">
                <a:moveTo>
                  <a:pt x="95887" y="0"/>
                </a:moveTo>
                <a:lnTo>
                  <a:pt x="1056113" y="0"/>
                </a:lnTo>
                <a:cubicBezTo>
                  <a:pt x="1109070" y="0"/>
                  <a:pt x="1152000" y="42930"/>
                  <a:pt x="1152000" y="95887"/>
                </a:cubicBezTo>
                <a:lnTo>
                  <a:pt x="1152000" y="575310"/>
                </a:lnTo>
                <a:lnTo>
                  <a:pt x="0" y="575310"/>
                </a:lnTo>
                <a:lnTo>
                  <a:pt x="0" y="95887"/>
                </a:lnTo>
                <a:cubicBezTo>
                  <a:pt x="0" y="42930"/>
                  <a:pt x="42930" y="0"/>
                  <a:pt x="95887" y="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buNone/>
              <a:tabLst>
                <a:tab pos="539750" algn="l"/>
                <a:tab pos="756285" algn="l"/>
                <a:tab pos="972185" algn="l"/>
              </a:tabLst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SUTs &amp; IOTs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59508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15859F-AFFE-21CF-9498-39DC3B96CF78}"/>
              </a:ext>
            </a:extLst>
          </p:cNvPr>
          <p:cNvSpPr txBox="1"/>
          <p:nvPr/>
        </p:nvSpPr>
        <p:spPr>
          <a:xfrm>
            <a:off x="1208868" y="2107769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FED614-67E4-CF1D-19C6-05D6E022FD5A}"/>
              </a:ext>
            </a:extLst>
          </p:cNvPr>
          <p:cNvSpPr/>
          <p:nvPr/>
        </p:nvSpPr>
        <p:spPr>
          <a:xfrm>
            <a:off x="633248" y="65483"/>
            <a:ext cx="6276975" cy="1231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Multiple uses of IO-based analysis at OECD</a:t>
            </a:r>
          </a:p>
          <a:p>
            <a:r>
              <a:rPr lang="en-US" sz="10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_____________________________________________________________________</a:t>
            </a:r>
            <a:endParaRPr lang="en-GB" sz="1000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0BF967-D47F-4904-B590-1635D75D0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D788-7454-A849-95EF-E0A31EF5E4C8}" type="slidenum">
              <a:rPr lang="en-US" smtClean="0">
                <a:latin typeface="+mj-lt"/>
              </a:rPr>
              <a:t>15</a:t>
            </a:fld>
            <a:endParaRPr lang="en-US">
              <a:latin typeface="+mj-lt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3ECA2B7-D342-4E11-9EFA-86D56B3F8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757" y="1424152"/>
            <a:ext cx="6085402" cy="4905211"/>
          </a:xfrm>
        </p:spPr>
        <p:txBody>
          <a:bodyPr>
            <a:noAutofit/>
          </a:bodyPr>
          <a:lstStyle/>
          <a:p>
            <a:r>
              <a:rPr lang="en-US" sz="2200" dirty="0">
                <a:latin typeface="+mj-lt"/>
              </a:rPr>
              <a:t>Analyses of GVCs </a:t>
            </a:r>
            <a:r>
              <a:rPr lang="en-US" sz="2200" dirty="0">
                <a:solidFill>
                  <a:srgbClr val="0070C0"/>
                </a:solidFill>
                <a:latin typeface="+mj-lt"/>
              </a:rPr>
              <a:t>(Committee on Industry, Innovation and Entrepreneurship: CIIE)</a:t>
            </a:r>
          </a:p>
          <a:p>
            <a:r>
              <a:rPr lang="en-US" sz="2200" dirty="0">
                <a:latin typeface="+mj-lt"/>
              </a:rPr>
              <a:t>Trade policy papers  </a:t>
            </a:r>
            <a:r>
              <a:rPr lang="en-US" sz="2200" dirty="0">
                <a:solidFill>
                  <a:srgbClr val="0070C0"/>
                </a:solidFill>
                <a:latin typeface="+mj-lt"/>
              </a:rPr>
              <a:t>(Trade Committee: TC) </a:t>
            </a:r>
          </a:p>
          <a:p>
            <a:r>
              <a:rPr lang="en-US" sz="2200" dirty="0">
                <a:latin typeface="+mj-lt"/>
              </a:rPr>
              <a:t>Employment and GVCs  </a:t>
            </a:r>
            <a:r>
              <a:rPr lang="en-US" sz="2200" dirty="0">
                <a:solidFill>
                  <a:srgbClr val="0070C0"/>
                </a:solidFill>
                <a:latin typeface="+mj-lt"/>
              </a:rPr>
              <a:t>(CIIE/TC)</a:t>
            </a:r>
          </a:p>
          <a:p>
            <a:r>
              <a:rPr lang="en-US" sz="2200" dirty="0">
                <a:latin typeface="+mj-lt"/>
              </a:rPr>
              <a:t>Green growth Indicators (</a:t>
            </a:r>
            <a:r>
              <a:rPr lang="en-US" sz="2200" dirty="0">
                <a:solidFill>
                  <a:srgbClr val="0070C0"/>
                </a:solidFill>
                <a:latin typeface="+mj-lt"/>
              </a:rPr>
              <a:t>Environment Policy Committee)</a:t>
            </a:r>
          </a:p>
          <a:p>
            <a:r>
              <a:rPr lang="en-US" sz="2200" dirty="0">
                <a:latin typeface="+mj-lt"/>
              </a:rPr>
              <a:t>Role of MNEs </a:t>
            </a:r>
            <a:r>
              <a:rPr lang="en-US" sz="2200" dirty="0">
                <a:solidFill>
                  <a:srgbClr val="0070C0"/>
                </a:solidFill>
                <a:latin typeface="+mj-lt"/>
              </a:rPr>
              <a:t>(CIIE/TC)</a:t>
            </a:r>
          </a:p>
          <a:p>
            <a:r>
              <a:rPr lang="en-US" sz="2200" dirty="0">
                <a:latin typeface="+mj-lt"/>
              </a:rPr>
              <a:t>Agriculture and GVCs </a:t>
            </a:r>
            <a:r>
              <a:rPr lang="en-US" sz="2200" dirty="0">
                <a:solidFill>
                  <a:srgbClr val="0070C0"/>
                </a:solidFill>
                <a:latin typeface="+mj-lt"/>
              </a:rPr>
              <a:t>(Committee for Agriculture) </a:t>
            </a:r>
          </a:p>
          <a:p>
            <a:r>
              <a:rPr lang="en-US" sz="2200" dirty="0">
                <a:latin typeface="+mj-lt"/>
              </a:rPr>
              <a:t>Steel and GVCs   </a:t>
            </a:r>
            <a:r>
              <a:rPr lang="en-US" sz="2200" dirty="0">
                <a:solidFill>
                  <a:srgbClr val="0070C0"/>
                </a:solidFill>
                <a:latin typeface="+mj-lt"/>
              </a:rPr>
              <a:t>(Steel Committee)</a:t>
            </a:r>
            <a:endParaRPr lang="en-US" sz="2200" dirty="0">
              <a:latin typeface="+mj-lt"/>
            </a:endParaRPr>
          </a:p>
          <a:p>
            <a:r>
              <a:rPr lang="en-GB" sz="2200" dirty="0">
                <a:latin typeface="+mj-lt"/>
              </a:rPr>
              <a:t>Shipbuilding </a:t>
            </a:r>
            <a:r>
              <a:rPr lang="en-GB" sz="2200" dirty="0">
                <a:solidFill>
                  <a:srgbClr val="0070C0"/>
                </a:solidFill>
                <a:latin typeface="+mj-lt"/>
              </a:rPr>
              <a:t>(Shipbuilding Committee)</a:t>
            </a:r>
            <a:endParaRPr lang="en-GB" sz="2200" dirty="0">
              <a:latin typeface="+mj-lt"/>
            </a:endParaRPr>
          </a:p>
          <a:p>
            <a:endParaRPr lang="en-GB" sz="2200" dirty="0">
              <a:latin typeface="+mj-lt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3A9225-0985-B32E-55CB-5264B01E1350}"/>
              </a:ext>
            </a:extLst>
          </p:cNvPr>
          <p:cNvSpPr txBox="1">
            <a:spLocks/>
          </p:cNvSpPr>
          <p:nvPr/>
        </p:nvSpPr>
        <p:spPr>
          <a:xfrm>
            <a:off x="6485090" y="2327550"/>
            <a:ext cx="5500153" cy="4062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>
                <a:latin typeface="+mj-lt"/>
              </a:rPr>
              <a:t>Tourism </a:t>
            </a:r>
            <a:r>
              <a:rPr lang="en-GB" sz="2200" dirty="0">
                <a:solidFill>
                  <a:srgbClr val="0070C0"/>
                </a:solidFill>
                <a:latin typeface="+mj-lt"/>
              </a:rPr>
              <a:t>(Tourism Committee)</a:t>
            </a:r>
          </a:p>
          <a:p>
            <a:r>
              <a:rPr lang="en-US" sz="2200" dirty="0">
                <a:latin typeface="+mj-lt"/>
              </a:rPr>
              <a:t>Digital economy </a:t>
            </a:r>
            <a:r>
              <a:rPr lang="en-US" sz="2200" dirty="0">
                <a:solidFill>
                  <a:srgbClr val="0070C0"/>
                </a:solidFill>
                <a:latin typeface="+mj-lt"/>
              </a:rPr>
              <a:t>(Digital Policy Committee)</a:t>
            </a:r>
          </a:p>
          <a:p>
            <a:r>
              <a:rPr lang="en-GB" sz="2200" dirty="0">
                <a:latin typeface="+mj-lt"/>
              </a:rPr>
              <a:t>Responsible Business Conduct </a:t>
            </a:r>
            <a:r>
              <a:rPr lang="en-GB" sz="2200" dirty="0">
                <a:solidFill>
                  <a:srgbClr val="0070C0"/>
                </a:solidFill>
                <a:latin typeface="+mj-lt"/>
              </a:rPr>
              <a:t>(Investment Committee)</a:t>
            </a:r>
            <a:endParaRPr lang="en-GB" sz="2200" dirty="0">
              <a:latin typeface="+mj-lt"/>
            </a:endParaRPr>
          </a:p>
          <a:p>
            <a:r>
              <a:rPr lang="en-US" sz="2200" dirty="0">
                <a:latin typeface="+mj-lt"/>
              </a:rPr>
              <a:t>OECD Country Studies </a:t>
            </a:r>
            <a:r>
              <a:rPr lang="en-US" sz="2200" dirty="0">
                <a:solidFill>
                  <a:srgbClr val="0070C0"/>
                </a:solidFill>
                <a:latin typeface="+mj-lt"/>
              </a:rPr>
              <a:t>(Economic Policy Committee)</a:t>
            </a:r>
          </a:p>
          <a:p>
            <a:r>
              <a:rPr lang="en-US" sz="2200" dirty="0">
                <a:latin typeface="+mj-lt"/>
              </a:rPr>
              <a:t>OECD Skills outlook </a:t>
            </a:r>
            <a:r>
              <a:rPr lang="en-US" sz="2200" dirty="0">
                <a:solidFill>
                  <a:srgbClr val="0070C0"/>
                </a:solidFill>
                <a:latin typeface="+mj-lt"/>
              </a:rPr>
              <a:t>(Education Policy Committee)</a:t>
            </a:r>
          </a:p>
          <a:p>
            <a:r>
              <a:rPr lang="en-US" sz="2200" dirty="0">
                <a:latin typeface="+mj-lt"/>
              </a:rPr>
              <a:t>Role of SMEs in GVCs </a:t>
            </a:r>
            <a:r>
              <a:rPr lang="en-US" sz="2200" dirty="0">
                <a:solidFill>
                  <a:srgbClr val="0070C0"/>
                </a:solidFill>
                <a:latin typeface="+mj-lt"/>
              </a:rPr>
              <a:t>(Committee on Statistics and Statistical Policy)</a:t>
            </a:r>
            <a:endParaRPr lang="en-GB" sz="22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3D6E86-1BE9-8C00-10FD-B4C7F35ABDB9}"/>
              </a:ext>
            </a:extLst>
          </p:cNvPr>
          <p:cNvSpPr txBox="1"/>
          <p:nvPr/>
        </p:nvSpPr>
        <p:spPr>
          <a:xfrm>
            <a:off x="6521900" y="156851"/>
            <a:ext cx="4848556" cy="2031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>
                <a:latin typeface="+mj-lt"/>
              </a:rPr>
              <a:t>And many other organisations: </a:t>
            </a:r>
          </a:p>
          <a:p>
            <a:r>
              <a:rPr lang="en-GB">
                <a:latin typeface="+mj-lt"/>
              </a:rPr>
              <a:t>ADB, EC, IMF, UN (ECA, ECLAC, ECE), WB, WTO, UNIDO, etc</a:t>
            </a:r>
          </a:p>
          <a:p>
            <a:r>
              <a:rPr lang="en-GB">
                <a:latin typeface="+mj-lt"/>
              </a:rPr>
              <a:t>Government departments </a:t>
            </a:r>
          </a:p>
          <a:p>
            <a:r>
              <a:rPr lang="en-GB">
                <a:latin typeface="+mj-lt"/>
              </a:rPr>
              <a:t>Research institutions </a:t>
            </a:r>
          </a:p>
          <a:p>
            <a:r>
              <a:rPr lang="en-GB">
                <a:latin typeface="+mj-lt"/>
              </a:rPr>
              <a:t>Academia  </a:t>
            </a:r>
          </a:p>
          <a:p>
            <a:r>
              <a:rPr lang="en-GB">
                <a:latin typeface="+mj-lt"/>
              </a:rPr>
              <a:t>Private think-tanks / consultancy firms</a:t>
            </a:r>
          </a:p>
        </p:txBody>
      </p:sp>
    </p:spTree>
    <p:extLst>
      <p:ext uri="{BB962C8B-B14F-4D97-AF65-F5344CB8AC3E}">
        <p14:creationId xmlns:p14="http://schemas.microsoft.com/office/powerpoint/2010/main" val="1379032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6E31A-BDDC-4569-89DB-7B9D6DB7B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4000" y="3078186"/>
            <a:ext cx="8400000" cy="669414"/>
          </a:xfrm>
        </p:spPr>
        <p:txBody>
          <a:bodyPr/>
          <a:lstStyle/>
          <a:p>
            <a:r>
              <a:rPr lang="en-GB"/>
              <a:t>Environment extension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00B9B8-CF79-05D0-242C-C2D61E6F11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91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B54F12-67F1-91B0-EB49-DBA36B47D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r>
              <a:rPr lang="en-US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F31DF2-BB05-A20B-EA31-00DF201A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237600"/>
            <a:ext cx="10096680" cy="1022400"/>
          </a:xfrm>
        </p:spPr>
        <p:txBody>
          <a:bodyPr/>
          <a:lstStyle/>
          <a:p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Main data </a:t>
            </a:r>
            <a:r>
              <a:rPr lang="en-GB">
                <a:solidFill>
                  <a:schemeClr val="tx2"/>
                </a:solidFill>
              </a:rPr>
              <a:t>sources</a:t>
            </a:r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 for ICIO tables and GHG emissions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EC638E-526C-7F6E-5C6C-1EAE1F85C930}"/>
              </a:ext>
            </a:extLst>
          </p:cNvPr>
          <p:cNvSpPr/>
          <p:nvPr/>
        </p:nvSpPr>
        <p:spPr>
          <a:xfrm>
            <a:off x="404603" y="1705800"/>
            <a:ext cx="3352057" cy="3827534"/>
          </a:xfrm>
          <a:prstGeom prst="roundRect">
            <a:avLst>
              <a:gd name="adj" fmla="val 285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>
                <a:solidFill>
                  <a:schemeClr val="bg1"/>
                </a:solidFill>
              </a:rPr>
              <a:t>National Accounts</a:t>
            </a:r>
          </a:p>
          <a:p>
            <a:endParaRPr lang="en-GB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Main aggregates and detailed tables * </a:t>
            </a:r>
            <a:r>
              <a:rPr lang="en-GB" baseline="30000"/>
              <a:t>§</a:t>
            </a:r>
            <a:r>
              <a:rPr lang="en-GB" baseline="30000">
                <a:sym typeface="Symbol" panose="05050102010706020507" pitchFamily="18" charset="2"/>
              </a:rPr>
              <a:t> </a:t>
            </a:r>
            <a:endParaRPr lang="en-GB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Supply and Use tables</a:t>
            </a:r>
            <a:r>
              <a:rPr lang="en-GB" baseline="30000">
                <a:sym typeface="Symbol" panose="05050102010706020507" pitchFamily="18" charset="2"/>
              </a:rPr>
              <a:t> * </a:t>
            </a:r>
            <a:r>
              <a:rPr lang="en-GB" baseline="30000"/>
              <a:t> ‡</a:t>
            </a:r>
            <a:endParaRPr lang="en-GB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Input-Output tables</a:t>
            </a:r>
            <a:r>
              <a:rPr lang="en-GB" baseline="30000"/>
              <a:t> * †</a:t>
            </a:r>
            <a:r>
              <a:rPr lang="en-GB" baseline="30000">
                <a:sym typeface="Symbol" panose="05050102010706020507" pitchFamily="18" charset="2"/>
              </a:rPr>
              <a:t> </a:t>
            </a:r>
            <a:endParaRPr lang="en-GB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chemeClr val="bg1"/>
              </a:solidFill>
            </a:endParaRPr>
          </a:p>
          <a:p>
            <a:r>
              <a:rPr lang="en-GB">
                <a:solidFill>
                  <a:schemeClr val="bg1"/>
                </a:solidFill>
              </a:rPr>
              <a:t>Employment</a:t>
            </a:r>
            <a:r>
              <a:rPr lang="en-GB"/>
              <a:t> *</a:t>
            </a:r>
            <a:r>
              <a:rPr lang="en-GB" baseline="30000">
                <a:sym typeface="Symbol" panose="05050102010706020507" pitchFamily="18" charset="2"/>
              </a:rPr>
              <a:t> </a:t>
            </a:r>
            <a:endParaRPr lang="en-GB">
              <a:solidFill>
                <a:schemeClr val="bg1"/>
              </a:solidFill>
            </a:endParaRPr>
          </a:p>
          <a:p>
            <a:r>
              <a:rPr lang="en-GB">
                <a:solidFill>
                  <a:schemeClr val="bg1"/>
                </a:solidFill>
              </a:rPr>
              <a:t>Other industry statistics</a:t>
            </a:r>
            <a:r>
              <a:rPr lang="en-GB" baseline="30000">
                <a:sym typeface="Symbol" panose="05050102010706020507" pitchFamily="18" charset="2"/>
              </a:rPr>
              <a:t> *  </a:t>
            </a:r>
            <a:endParaRPr lang="en-GB">
              <a:solidFill>
                <a:schemeClr val="bg1"/>
              </a:solidFill>
            </a:endParaRPr>
          </a:p>
          <a:p>
            <a:r>
              <a:rPr lang="en-GB">
                <a:solidFill>
                  <a:schemeClr val="bg1"/>
                </a:solidFill>
              </a:rPr>
              <a:t>Tourism Satellite Accounts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97563D6-46B1-9A53-A254-3FDCEBC6B310}"/>
              </a:ext>
            </a:extLst>
          </p:cNvPr>
          <p:cNvSpPr/>
          <p:nvPr/>
        </p:nvSpPr>
        <p:spPr>
          <a:xfrm>
            <a:off x="4461410" y="1701595"/>
            <a:ext cx="3160816" cy="3827534"/>
          </a:xfrm>
          <a:prstGeom prst="roundRect">
            <a:avLst>
              <a:gd name="adj" fmla="val 285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>
                <a:solidFill>
                  <a:schemeClr val="bg1"/>
                </a:solidFill>
              </a:rPr>
              <a:t>International trade</a:t>
            </a:r>
          </a:p>
          <a:p>
            <a:endParaRPr lang="en-GB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Balance of Payments *</a:t>
            </a:r>
            <a:r>
              <a:rPr lang="en-GB" baseline="30000">
                <a:sym typeface="Symbol" panose="05050102010706020507" pitchFamily="18" charset="2"/>
              </a:rPr>
              <a:t></a:t>
            </a:r>
            <a:endParaRPr lang="en-GB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Merchandise trade * </a:t>
            </a:r>
            <a:r>
              <a:rPr lang="en-GB" baseline="30000"/>
              <a:t>§</a:t>
            </a:r>
            <a:endParaRPr lang="en-GB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Trade in Services by Partner </a:t>
            </a:r>
            <a:r>
              <a:rPr lang="en-GB" baseline="30000">
                <a:sym typeface="Symbol" panose="05050102010706020507" pitchFamily="18" charset="2"/>
              </a:rPr>
              <a:t> </a:t>
            </a:r>
            <a:r>
              <a:rPr lang="en-GB" baseline="30000"/>
              <a:t>§ ^</a:t>
            </a:r>
            <a:endParaRPr lang="en-GB">
              <a:solidFill>
                <a:schemeClr val="bg1"/>
              </a:solidFill>
            </a:endParaRPr>
          </a:p>
          <a:p>
            <a:endParaRPr lang="en-GB">
              <a:solidFill>
                <a:schemeClr val="bg1"/>
              </a:solidFill>
            </a:endParaRPr>
          </a:p>
          <a:p>
            <a:endParaRPr lang="en-GB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>
                <a:solidFill>
                  <a:schemeClr val="bg1"/>
                </a:solidFill>
              </a:rPr>
              <a:t>Bilateral trade database by industry and end-use (BTDIXE)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>
                <a:solidFill>
                  <a:schemeClr val="bg1"/>
                </a:solidFill>
              </a:rPr>
              <a:t>OECD-WTO Balanced Trade in Services dataset (</a:t>
            </a:r>
            <a:r>
              <a:rPr lang="en-US" sz="1600" i="1" err="1">
                <a:solidFill>
                  <a:schemeClr val="bg1"/>
                </a:solidFill>
              </a:rPr>
              <a:t>BaTIS</a:t>
            </a:r>
            <a:r>
              <a:rPr lang="en-US" sz="1600" i="1">
                <a:solidFill>
                  <a:schemeClr val="bg1"/>
                </a:solidFill>
              </a:rPr>
              <a:t>) </a:t>
            </a: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GB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7C1E78A-376A-3086-267E-7E5F5EC18DD0}"/>
              </a:ext>
            </a:extLst>
          </p:cNvPr>
          <p:cNvSpPr/>
          <p:nvPr/>
        </p:nvSpPr>
        <p:spPr>
          <a:xfrm>
            <a:off x="8516866" y="1705800"/>
            <a:ext cx="3019814" cy="3827534"/>
          </a:xfrm>
          <a:prstGeom prst="roundRect">
            <a:avLst>
              <a:gd name="adj" fmla="val 285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>
                <a:solidFill>
                  <a:schemeClr val="bg1"/>
                </a:solidFill>
              </a:rPr>
              <a:t>Greenhouse gas emissions</a:t>
            </a:r>
          </a:p>
          <a:p>
            <a:endParaRPr lang="en-GB">
              <a:solidFill>
                <a:schemeClr val="bg1"/>
              </a:solidFill>
            </a:endParaRPr>
          </a:p>
          <a:p>
            <a:r>
              <a:rPr lang="en-GB">
                <a:solidFill>
                  <a:schemeClr val="bg1"/>
                </a:solidFill>
              </a:rPr>
              <a:t>Territorial: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GHG inventory*</a:t>
            </a:r>
            <a:r>
              <a:rPr lang="en-GB" baseline="30000">
                <a:sym typeface="Symbol" panose="05050102010706020507" pitchFamily="18" charset="2"/>
              </a:rPr>
              <a:t> %$#</a:t>
            </a:r>
            <a:endParaRPr lang="en-GB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IEA CO2 from fuel combustion</a:t>
            </a:r>
          </a:p>
          <a:p>
            <a:endParaRPr lang="en-GB">
              <a:solidFill>
                <a:schemeClr val="bg1"/>
              </a:solidFill>
            </a:endParaRPr>
          </a:p>
          <a:p>
            <a:r>
              <a:rPr lang="en-GB">
                <a:solidFill>
                  <a:schemeClr val="bg1"/>
                </a:solidFill>
              </a:rPr>
              <a:t>Production: </a:t>
            </a:r>
          </a:p>
          <a:p>
            <a:r>
              <a:rPr lang="en-GB">
                <a:solidFill>
                  <a:schemeClr val="bg1"/>
                </a:solidFill>
              </a:rPr>
              <a:t>Air Emissions Accounts *</a:t>
            </a:r>
            <a:r>
              <a:rPr lang="en-GB" baseline="30000">
                <a:sym typeface="Symbol" panose="05050102010706020507" pitchFamily="18" charset="2"/>
              </a:rPr>
              <a:t></a:t>
            </a:r>
          </a:p>
          <a:p>
            <a:r>
              <a:rPr lang="en-GB">
                <a:solidFill>
                  <a:schemeClr val="bg1"/>
                </a:solidFill>
              </a:rPr>
              <a:t>National (CAN, CHE, IDN, JPN etc)</a:t>
            </a:r>
          </a:p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Cross 7">
            <a:extLst>
              <a:ext uri="{FF2B5EF4-FFF2-40B4-BE49-F238E27FC236}">
                <a16:creationId xmlns:a16="http://schemas.microsoft.com/office/drawing/2014/main" id="{1A1652EC-6F00-5AB3-5C27-C7AC11300A85}"/>
              </a:ext>
            </a:extLst>
          </p:cNvPr>
          <p:cNvSpPr/>
          <p:nvPr/>
        </p:nvSpPr>
        <p:spPr>
          <a:xfrm>
            <a:off x="3872815" y="3429000"/>
            <a:ext cx="472440" cy="487680"/>
          </a:xfrm>
          <a:prstGeom prst="plus">
            <a:avLst>
              <a:gd name="adj" fmla="val 3951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ross 8">
            <a:extLst>
              <a:ext uri="{FF2B5EF4-FFF2-40B4-BE49-F238E27FC236}">
                <a16:creationId xmlns:a16="http://schemas.microsoft.com/office/drawing/2014/main" id="{4921DB9D-1B90-D3ED-E641-0876E5BBD698}"/>
              </a:ext>
            </a:extLst>
          </p:cNvPr>
          <p:cNvSpPr/>
          <p:nvPr/>
        </p:nvSpPr>
        <p:spPr>
          <a:xfrm>
            <a:off x="7833326" y="3371522"/>
            <a:ext cx="472440" cy="487680"/>
          </a:xfrm>
          <a:prstGeom prst="plus">
            <a:avLst>
              <a:gd name="adj" fmla="val 3951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88F25A-D163-B788-FC9B-0105F60DD3E1}"/>
              </a:ext>
            </a:extLst>
          </p:cNvPr>
          <p:cNvSpPr txBox="1"/>
          <p:nvPr/>
        </p:nvSpPr>
        <p:spPr>
          <a:xfrm>
            <a:off x="609600" y="5974080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*National, </a:t>
            </a:r>
            <a:r>
              <a:rPr lang="en-GB" baseline="30000"/>
              <a:t>†</a:t>
            </a:r>
            <a:r>
              <a:rPr lang="en-GB"/>
              <a:t>ADB </a:t>
            </a:r>
            <a:r>
              <a:rPr lang="en-GB" baseline="30000">
                <a:sym typeface="Symbol" panose="05050102010706020507" pitchFamily="18" charset="2"/>
              </a:rPr>
              <a:t></a:t>
            </a:r>
            <a:r>
              <a:rPr lang="en-GB"/>
              <a:t>EUROSTAT </a:t>
            </a:r>
            <a:r>
              <a:rPr lang="en-GB" baseline="30000">
                <a:sym typeface="Symbol" panose="05050102010706020507" pitchFamily="18" charset="2"/>
              </a:rPr>
              <a:t>$</a:t>
            </a:r>
            <a:r>
              <a:rPr lang="en-GB"/>
              <a:t>EU JRC </a:t>
            </a:r>
            <a:r>
              <a:rPr lang="en-GB" baseline="30000">
                <a:sym typeface="Symbol" panose="05050102010706020507" pitchFamily="18" charset="2"/>
              </a:rPr>
              <a:t></a:t>
            </a:r>
            <a:r>
              <a:rPr lang="en-GB"/>
              <a:t>IMF </a:t>
            </a:r>
            <a:r>
              <a:rPr lang="en-GB" baseline="30000">
                <a:sym typeface="Symbol" panose="05050102010706020507" pitchFamily="18" charset="2"/>
              </a:rPr>
              <a:t></a:t>
            </a:r>
            <a:r>
              <a:rPr lang="en-GB"/>
              <a:t>OECD </a:t>
            </a:r>
            <a:r>
              <a:rPr lang="en-GB" baseline="30000"/>
              <a:t>§</a:t>
            </a:r>
            <a:r>
              <a:rPr lang="en-GB"/>
              <a:t>UNSD </a:t>
            </a:r>
            <a:r>
              <a:rPr lang="en-GB" baseline="30000"/>
              <a:t>‡</a:t>
            </a:r>
            <a:r>
              <a:rPr lang="en-GB"/>
              <a:t>UNECLAC </a:t>
            </a:r>
            <a:r>
              <a:rPr lang="en-GB" baseline="30000">
                <a:sym typeface="Symbol" panose="05050102010706020507" pitchFamily="18" charset="2"/>
              </a:rPr>
              <a:t></a:t>
            </a:r>
            <a:r>
              <a:rPr lang="en-GB" baseline="30000"/>
              <a:t> </a:t>
            </a:r>
            <a:r>
              <a:rPr lang="en-GB"/>
              <a:t>UNIDO </a:t>
            </a:r>
            <a:r>
              <a:rPr lang="en-GB" baseline="30000">
                <a:sym typeface="Symbol" panose="05050102010706020507" pitchFamily="18" charset="2"/>
              </a:rPr>
              <a:t>% </a:t>
            </a:r>
            <a:r>
              <a:rPr lang="en-GB"/>
              <a:t>UNFCCC</a:t>
            </a:r>
          </a:p>
          <a:p>
            <a:r>
              <a:rPr lang="en-GB" baseline="30000">
                <a:sym typeface="Symbol" panose="05050102010706020507" pitchFamily="18" charset="2"/>
              </a:rPr>
              <a:t>#</a:t>
            </a:r>
            <a:r>
              <a:rPr lang="en-GB"/>
              <a:t>WB/Climate Watch ^WTO </a:t>
            </a:r>
            <a:endParaRPr lang="en-GB" baseline="30000"/>
          </a:p>
        </p:txBody>
      </p:sp>
    </p:spTree>
    <p:extLst>
      <p:ext uri="{BB962C8B-B14F-4D97-AF65-F5344CB8AC3E}">
        <p14:creationId xmlns:p14="http://schemas.microsoft.com/office/powerpoint/2010/main" val="2471960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09B8855-FDBE-7BDC-CF04-3D4420123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6857" y="1485247"/>
            <a:ext cx="8082382" cy="5260302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13B92C-1C87-592D-2D3A-E595A1B9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r>
              <a:rPr lang="en-US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43CCF5-A099-5A69-F377-581A532E6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2060"/>
                </a:solidFill>
              </a:rPr>
              <a:t>Data sources to GHG footprint indicators </a:t>
            </a:r>
          </a:p>
        </p:txBody>
      </p:sp>
    </p:spTree>
    <p:extLst>
      <p:ext uri="{BB962C8B-B14F-4D97-AF65-F5344CB8AC3E}">
        <p14:creationId xmlns:p14="http://schemas.microsoft.com/office/powerpoint/2010/main" val="2473929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B74B24-5430-6CE2-0813-60A475569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marL="741045" lvl="1" indent="-283845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/>
              <a:t>Temporal inconsistencies across sources </a:t>
            </a:r>
            <a:endParaRPr lang="en-US"/>
          </a:p>
          <a:p>
            <a:pPr marL="741045" lvl="1" indent="-283845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/>
              <a:t>Heterogeneous sector classifications and disaggregation level</a:t>
            </a:r>
          </a:p>
          <a:p>
            <a:pPr marL="741045" lvl="1" indent="-283845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/>
              <a:t>Limited high-quality data for non-OECD countries  </a:t>
            </a:r>
            <a:r>
              <a:rPr lang="en-GB">
                <a:sym typeface="Wingdings" panose="05000000000000000000" pitchFamily="2" charset="2"/>
              </a:rPr>
              <a:t> </a:t>
            </a:r>
            <a:r>
              <a:rPr lang="en-GB"/>
              <a:t>Usage of estimator for industries with weak data</a:t>
            </a:r>
          </a:p>
          <a:p>
            <a:pPr marL="741045" lvl="1" indent="-283845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/>
              <a:t>Difficulties measuring downstream (transportation, distribution and recycling and waste treatment)</a:t>
            </a:r>
          </a:p>
          <a:p>
            <a:pPr marL="741045" lvl="1" indent="-283845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/>
              <a:t>Comparison with other sources (AEA, UNFCCC, Climate Watch) and with GHGFP (version 2024)</a:t>
            </a:r>
          </a:p>
          <a:p>
            <a:pPr marL="741045" lvl="1" indent="-283845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GB">
              <a:cs typeface="Arial"/>
            </a:endParaRPr>
          </a:p>
          <a:p>
            <a:pPr marL="741045" lvl="1" indent="-283845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GB"/>
          </a:p>
          <a:p>
            <a:pPr marL="457200" lvl="1" indent="0">
              <a:buClr>
                <a:srgbClr val="000000"/>
              </a:buClr>
              <a:buNone/>
            </a:pPr>
            <a:endParaRPr lang="en-GB"/>
          </a:p>
          <a:p>
            <a:pPr marL="341630" indent="-341630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D38334-1F7E-B097-880B-E042C6AD01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r>
              <a:rPr lang="en-US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81EA42-435F-0C1E-2F5C-858231444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2060"/>
                </a:solidFill>
              </a:rPr>
              <a:t>Data challenges</a:t>
            </a:r>
            <a:br>
              <a:rPr lang="en-GB">
                <a:solidFill>
                  <a:srgbClr val="002060"/>
                </a:solidFill>
              </a:rPr>
            </a:br>
            <a:r>
              <a:rPr lang="en-GB" sz="2400">
                <a:solidFill>
                  <a:srgbClr val="002060"/>
                </a:solidFill>
              </a:rPr>
              <a:t>Availability issues resolution</a:t>
            </a:r>
            <a:endParaRPr lang="en-US" sz="2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145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3236AC-F68A-76E2-F6E9-25DB65271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302707"/>
            <a:ext cx="11139815" cy="5555293"/>
          </a:xfrm>
        </p:spPr>
        <p:txBody>
          <a:bodyPr vert="horz" lIns="91440" tIns="45720" rIns="91440" bIns="45720" anchor="t">
            <a:normAutofit fontScale="70000" lnSpcReduction="20000"/>
          </a:bodyPr>
          <a:lstStyle/>
          <a:p>
            <a:pPr marL="341630" indent="-341630"/>
            <a:r>
              <a:rPr lang="en-GB" sz="3600">
                <a:latin typeface="+mj-lt"/>
              </a:rPr>
              <a:t>Work on international harmonised I-O started in the early 1990s. </a:t>
            </a:r>
            <a:endParaRPr lang="en-US"/>
          </a:p>
          <a:p>
            <a:pPr marL="971550" lvl="1" indent="-514350">
              <a:buFont typeface="+mj-lt"/>
              <a:buAutoNum type="arabicPeriod"/>
            </a:pPr>
            <a:r>
              <a:rPr lang="en-GB">
                <a:latin typeface="+mj-lt"/>
              </a:rPr>
              <a:t>Climate change indicators  (GHG footprints)</a:t>
            </a:r>
            <a:endParaRPr lang="en-GB">
              <a:latin typeface="+mj-lt"/>
              <a:cs typeface="Arial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GB">
                <a:latin typeface="+mj-lt"/>
              </a:rPr>
              <a:t>Trade in Value Added (TiVA)</a:t>
            </a:r>
            <a:endParaRPr lang="en-GB">
              <a:latin typeface="+mj-lt"/>
              <a:cs typeface="Arial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GB">
                <a:latin typeface="+mj-lt"/>
              </a:rPr>
              <a:t>Jobs (by characteristics) sustained by foreign demand</a:t>
            </a:r>
            <a:endParaRPr lang="en-GB">
              <a:latin typeface="+mj-lt"/>
              <a:cs typeface="Arial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GB">
                <a:latin typeface="+mj-lt"/>
              </a:rPr>
              <a:t>Multinational Enterprises and GVCs</a:t>
            </a:r>
            <a:endParaRPr lang="en-GB">
              <a:latin typeface="+mj-lt"/>
              <a:cs typeface="Arial"/>
            </a:endParaRPr>
          </a:p>
          <a:p>
            <a:pPr marL="341630" indent="-341630"/>
            <a:r>
              <a:rPr lang="en-GB" sz="3600">
                <a:latin typeface="+mj-lt"/>
              </a:rPr>
              <a:t>Recent shift in narratives:  </a:t>
            </a:r>
            <a:endParaRPr lang="en-GB" sz="3600">
              <a:latin typeface="+mj-lt"/>
              <a:cs typeface="Arial"/>
            </a:endParaRPr>
          </a:p>
          <a:p>
            <a:pPr marL="741045" lvl="1" indent="-283845">
              <a:buFontTx/>
              <a:buChar char="-"/>
            </a:pPr>
            <a:r>
              <a:rPr lang="en-GB" sz="3200" i="1">
                <a:latin typeface="+mj-lt"/>
              </a:rPr>
              <a:t>from: </a:t>
            </a:r>
            <a:r>
              <a:rPr lang="en-GB" sz="3200">
                <a:latin typeface="+mj-lt"/>
              </a:rPr>
              <a:t>opportunities of integration in GVCs, identifying economic dependencies </a:t>
            </a:r>
            <a:endParaRPr lang="en-GB" sz="3200">
              <a:latin typeface="+mj-lt"/>
              <a:cs typeface="Arial"/>
            </a:endParaRPr>
          </a:p>
          <a:p>
            <a:pPr marL="741045" lvl="1" indent="-283845">
              <a:buFontTx/>
              <a:buChar char="-"/>
            </a:pPr>
            <a:r>
              <a:rPr lang="en-GB" sz="3200" i="1">
                <a:latin typeface="+mj-lt"/>
                <a:sym typeface="Wingdings" panose="05000000000000000000" pitchFamily="2" charset="2"/>
              </a:rPr>
              <a:t>to: </a:t>
            </a:r>
            <a:r>
              <a:rPr lang="en-GB" sz="3200">
                <a:latin typeface="+mj-lt"/>
                <a:sym typeface="Wingdings" panose="05000000000000000000" pitchFamily="2" charset="2"/>
              </a:rPr>
              <a:t>r</a:t>
            </a:r>
            <a:r>
              <a:rPr lang="en-GB" sz="3200">
                <a:latin typeface="+mj-lt"/>
              </a:rPr>
              <a:t>esilience in the face of global and regional shocks, identifying potential vulnerabilities in production networks; security of access to essential goods; non-GHG environmental analyses</a:t>
            </a:r>
            <a:endParaRPr lang="en-GB" sz="3200">
              <a:latin typeface="+mj-lt"/>
              <a:cs typeface="Arial"/>
            </a:endParaRPr>
          </a:p>
          <a:p>
            <a:pPr marL="0" lvl="1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3200">
                <a:latin typeface="+mj-lt"/>
                <a:sym typeface="Wingdings" panose="05000000000000000000" pitchFamily="2" charset="2"/>
              </a:rPr>
              <a:t>	 new indicators to reveal global supply chain dependencies (</a:t>
            </a:r>
            <a:r>
              <a:rPr lang="en-GB" sz="2900">
                <a:latin typeface="+mj-lt"/>
                <a:sym typeface="Wingdings" panose="05000000000000000000" pitchFamily="2" charset="2"/>
              </a:rPr>
              <a:t>Foreign Input and Foreign Market Reliance; Pass-Through Frequency; Regional Value Chains; Final destinations</a:t>
            </a:r>
            <a:r>
              <a:rPr lang="en-GB" sz="3200">
                <a:latin typeface="+mj-lt"/>
                <a:sym typeface="Wingdings" panose="05000000000000000000" pitchFamily="2" charset="2"/>
              </a:rPr>
              <a:t>)</a:t>
            </a:r>
            <a:endParaRPr lang="en-GB" sz="3200">
              <a:latin typeface="+mj-lt"/>
            </a:endParaRPr>
          </a:p>
          <a:p>
            <a:pPr marL="0" indent="0" algn="ctr">
              <a:lnSpc>
                <a:spcPct val="120000"/>
              </a:lnSpc>
              <a:spcBef>
                <a:spcPts val="1200"/>
              </a:spcBef>
              <a:buNone/>
            </a:pPr>
            <a:r>
              <a:rPr lang="en-GB" sz="3600" b="1">
                <a:solidFill>
                  <a:srgbClr val="0070C0"/>
                </a:solidFill>
                <a:latin typeface="+mj-lt"/>
                <a:sym typeface="Wingdings" panose="05000000000000000000" pitchFamily="2" charset="2"/>
              </a:rPr>
              <a:t>Always room for improvement: </a:t>
            </a:r>
            <a:r>
              <a:rPr lang="en-GB" sz="3600">
                <a:solidFill>
                  <a:srgbClr val="0070C0"/>
                </a:solidFill>
                <a:latin typeface="+mj-lt"/>
                <a:sym typeface="Wingdings" panose="05000000000000000000" pitchFamily="2" charset="2"/>
              </a:rPr>
              <a:t>more countries; better timeliness; expanding industry coverage; better accounting for firm heterogeneity; subnational tables; price adjustments; uncertainty indexes, etc.</a:t>
            </a:r>
            <a:endParaRPr lang="en-GB" sz="360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A30F74-6373-0E07-C3AB-983B6C45D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r>
              <a:rPr lang="en-US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089AC1-755D-300E-240B-BCB7E78DD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90960"/>
            <a:ext cx="9888000" cy="448200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Evolution of Input-Output and ICIO work at OECD</a:t>
            </a:r>
          </a:p>
        </p:txBody>
      </p:sp>
    </p:spTree>
    <p:extLst>
      <p:ext uri="{BB962C8B-B14F-4D97-AF65-F5344CB8AC3E}">
        <p14:creationId xmlns:p14="http://schemas.microsoft.com/office/powerpoint/2010/main" val="4005084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817D7E-DC68-1455-57E2-407DB794E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noProof="0">
                <a:latin typeface="+mj-lt"/>
              </a:rPr>
              <a:t>+MRIO footprint framework  </a:t>
            </a:r>
          </a:p>
          <a:p>
            <a:pPr marL="0" indent="0">
              <a:buNone/>
            </a:pPr>
            <a:r>
              <a:rPr lang="en-GB" noProof="0">
                <a:latin typeface="+mj-lt"/>
              </a:rPr>
              <a:t>+Environmental monetised valuations  </a:t>
            </a:r>
          </a:p>
          <a:p>
            <a:pPr marL="0" indent="0">
              <a:buNone/>
            </a:pPr>
            <a:r>
              <a:rPr lang="en-GB" noProof="0">
                <a:latin typeface="+mj-lt"/>
              </a:rPr>
              <a:t>+Enterprise level</a:t>
            </a:r>
          </a:p>
          <a:p>
            <a:pPr marL="0" indent="0">
              <a:buNone/>
            </a:pPr>
            <a:r>
              <a:rPr lang="en-GB" noProof="0">
                <a:latin typeface="+mj-lt"/>
              </a:rPr>
              <a:t>+Future projections</a:t>
            </a:r>
          </a:p>
          <a:p>
            <a:pPr marL="0" indent="0">
              <a:buNone/>
            </a:pPr>
            <a:endParaRPr lang="en-GB">
              <a:latin typeface="+mj-lt"/>
            </a:endParaRPr>
          </a:p>
          <a:p>
            <a:pPr marL="0" indent="0">
              <a:buNone/>
            </a:pPr>
            <a:endParaRPr lang="en-GB" noProof="0">
              <a:latin typeface="+mj-lt"/>
            </a:endParaRPr>
          </a:p>
          <a:p>
            <a:pPr marL="0" indent="0">
              <a:buNone/>
            </a:pPr>
            <a:endParaRPr lang="en-GB">
              <a:latin typeface="+mj-lt"/>
            </a:endParaRPr>
          </a:p>
          <a:p>
            <a:pPr marL="0" indent="0">
              <a:buNone/>
            </a:pPr>
            <a:endParaRPr lang="en-GB" noProof="0">
              <a:latin typeface="+mj-lt"/>
            </a:endParaRPr>
          </a:p>
          <a:p>
            <a:pPr marL="0" indent="0">
              <a:buNone/>
            </a:pPr>
            <a:endParaRPr lang="en-GB" noProof="0">
              <a:latin typeface="+mj-lt"/>
            </a:endParaRPr>
          </a:p>
          <a:p>
            <a:pPr marL="0" indent="0">
              <a:buNone/>
            </a:pPr>
            <a:endParaRPr lang="en-GB" noProof="0">
              <a:latin typeface="+mj-lt"/>
            </a:endParaRPr>
          </a:p>
          <a:p>
            <a:pPr marL="0" indent="0">
              <a:buNone/>
            </a:pPr>
            <a:endParaRPr lang="en-GB" noProof="0">
              <a:latin typeface="+mj-lt"/>
            </a:endParaRPr>
          </a:p>
          <a:p>
            <a:pPr marL="0" indent="0">
              <a:buNone/>
            </a:pPr>
            <a:endParaRPr lang="en-GB" noProof="0">
              <a:latin typeface="+mj-lt"/>
            </a:endParaRPr>
          </a:p>
          <a:p>
            <a:endParaRPr lang="en-GB" noProof="0">
              <a:latin typeface="+mj-lt"/>
            </a:endParaRPr>
          </a:p>
          <a:p>
            <a:endParaRPr lang="en-GB" noProof="0">
              <a:latin typeface="+mj-lt"/>
            </a:endParaRPr>
          </a:p>
          <a:p>
            <a:endParaRPr lang="en-GB" noProof="0"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C6CD4-4B2B-9052-D8BB-4585DA6E5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0000" y="6419989"/>
            <a:ext cx="456000" cy="24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r>
              <a:rPr lang="en-US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D6FC0E-71FC-AEB3-B15B-C232ED684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Impact Valuation And its application in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making (ENIVADE)</a:t>
            </a:r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D5289F0-C124-2663-18DE-60AC7186459E}"/>
              </a:ext>
            </a:extLst>
          </p:cNvPr>
          <p:cNvGrpSpPr/>
          <p:nvPr/>
        </p:nvGrpSpPr>
        <p:grpSpPr>
          <a:xfrm>
            <a:off x="609600" y="4362992"/>
            <a:ext cx="10731436" cy="1510840"/>
            <a:chOff x="1933571" y="4777158"/>
            <a:chExt cx="11880587" cy="1990217"/>
          </a:xfrm>
        </p:grpSpPr>
        <p:pic>
          <p:nvPicPr>
            <p:cNvPr id="6" name="Graphic 5" descr="Thermometer with solid fill">
              <a:extLst>
                <a:ext uri="{FF2B5EF4-FFF2-40B4-BE49-F238E27FC236}">
                  <a16:creationId xmlns:a16="http://schemas.microsoft.com/office/drawing/2014/main" id="{4683AB52-E395-27D5-4FD3-A4A980901F8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2418356" y="4777158"/>
              <a:ext cx="1061752" cy="1061753"/>
            </a:xfrm>
            <a:prstGeom prst="rect">
              <a:avLst/>
            </a:prstGeom>
          </p:spPr>
        </p:pic>
        <p:pic>
          <p:nvPicPr>
            <p:cNvPr id="7" name="Graphic 6" descr="Leaky Tap with solid fill">
              <a:extLst>
                <a:ext uri="{FF2B5EF4-FFF2-40B4-BE49-F238E27FC236}">
                  <a16:creationId xmlns:a16="http://schemas.microsoft.com/office/drawing/2014/main" id="{C9A150FA-DA86-5348-A6D6-2775B594AFF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28918" y="4777158"/>
              <a:ext cx="1061752" cy="1061753"/>
            </a:xfrm>
            <a:prstGeom prst="rect">
              <a:avLst/>
            </a:prstGeom>
          </p:spPr>
        </p:pic>
        <p:pic>
          <p:nvPicPr>
            <p:cNvPr id="8" name="Graphic 7" descr="Lungs with solid fill">
              <a:extLst>
                <a:ext uri="{FF2B5EF4-FFF2-40B4-BE49-F238E27FC236}">
                  <a16:creationId xmlns:a16="http://schemas.microsoft.com/office/drawing/2014/main" id="{DB8222F0-C068-5271-58FE-57996E34C32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23637" y="4777158"/>
              <a:ext cx="1061752" cy="1061753"/>
            </a:xfrm>
            <a:prstGeom prst="rect">
              <a:avLst/>
            </a:prstGeom>
          </p:spPr>
        </p:pic>
        <p:pic>
          <p:nvPicPr>
            <p:cNvPr id="9" name="Graphic 8" descr="Agriculture with solid fill">
              <a:extLst>
                <a:ext uri="{FF2B5EF4-FFF2-40B4-BE49-F238E27FC236}">
                  <a16:creationId xmlns:a16="http://schemas.microsoft.com/office/drawing/2014/main" id="{0A1F5029-3172-F1B6-D53B-AA312EF6753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434199" y="4777158"/>
              <a:ext cx="1061752" cy="1061753"/>
            </a:xfrm>
            <a:prstGeom prst="rect">
              <a:avLst/>
            </a:prstGeom>
          </p:spPr>
        </p:pic>
        <p:pic>
          <p:nvPicPr>
            <p:cNvPr id="10" name="Graphic 9" descr="Forest scene with solid fill">
              <a:extLst>
                <a:ext uri="{FF2B5EF4-FFF2-40B4-BE49-F238E27FC236}">
                  <a16:creationId xmlns:a16="http://schemas.microsoft.com/office/drawing/2014/main" id="{7DCCA121-482F-E79A-4B5C-9BFABEDEF65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439480" y="4777158"/>
              <a:ext cx="1061752" cy="1061753"/>
            </a:xfrm>
            <a:prstGeom prst="rect">
              <a:avLst/>
            </a:prstGeom>
          </p:spPr>
        </p:pic>
        <p:pic>
          <p:nvPicPr>
            <p:cNvPr id="11" name="Graphic 10" descr="Raw Materials with solid fill">
              <a:extLst>
                <a:ext uri="{FF2B5EF4-FFF2-40B4-BE49-F238E27FC236}">
                  <a16:creationId xmlns:a16="http://schemas.microsoft.com/office/drawing/2014/main" id="{D87CA931-F5EC-83A5-9C54-917F1DF4892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444760" y="4777158"/>
              <a:ext cx="1061752" cy="106175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4BDAD7-3898-EBC2-B59A-9185EC15B3BF}"/>
                </a:ext>
              </a:extLst>
            </p:cNvPr>
            <p:cNvSpPr txBox="1"/>
            <p:nvPr/>
          </p:nvSpPr>
          <p:spPr>
            <a:xfrm>
              <a:off x="1933571" y="5959871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800" b="1">
                  <a:latin typeface="Arial" panose="020B0604020202020204" pitchFamily="34" charset="0"/>
                  <a:cs typeface="Arial" panose="020B0604020202020204" pitchFamily="34" charset="0"/>
                </a:rPr>
                <a:t>GHGs emissions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C53B25F-2C62-805B-FE7E-95122B61BB5E}"/>
                </a:ext>
              </a:extLst>
            </p:cNvPr>
            <p:cNvSpPr txBox="1"/>
            <p:nvPr/>
          </p:nvSpPr>
          <p:spPr>
            <a:xfrm>
              <a:off x="4221031" y="5959871"/>
              <a:ext cx="1466964" cy="8075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800" b="1">
                  <a:latin typeface="Arial" panose="020B0604020202020204" pitchFamily="34" charset="0"/>
                  <a:cs typeface="Arial" panose="020B0604020202020204" pitchFamily="34" charset="0"/>
                </a:rPr>
                <a:t>Air </a:t>
              </a:r>
            </a:p>
            <a:p>
              <a:pPr algn="ctr"/>
              <a:r>
                <a:rPr lang="en-GB" sz="1800" b="1">
                  <a:latin typeface="Arial" panose="020B0604020202020204" pitchFamily="34" charset="0"/>
                  <a:cs typeface="Arial" panose="020B0604020202020204" pitchFamily="34" charset="0"/>
                </a:rPr>
                <a:t>pollution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895AA0-2A55-AC88-E68D-DB9BDA3AE675}"/>
                </a:ext>
              </a:extLst>
            </p:cNvPr>
            <p:cNvSpPr txBox="1"/>
            <p:nvPr/>
          </p:nvSpPr>
          <p:spPr>
            <a:xfrm>
              <a:off x="6036898" y="5976670"/>
              <a:ext cx="18175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800" b="1">
                  <a:latin typeface="Arial" panose="020B0604020202020204" pitchFamily="34" charset="0"/>
                  <a:cs typeface="Arial" panose="020B0604020202020204" pitchFamily="34" charset="0"/>
                </a:rPr>
                <a:t>Water use and </a:t>
              </a:r>
            </a:p>
            <a:p>
              <a:pPr algn="ctr"/>
              <a:r>
                <a:rPr lang="en-GB" sz="1800" b="1">
                  <a:latin typeface="Arial" panose="020B0604020202020204" pitchFamily="34" charset="0"/>
                  <a:cs typeface="Arial" panose="020B0604020202020204" pitchFamily="34" charset="0"/>
                </a:rPr>
                <a:t>pollution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28DDFFC-651A-7B58-2854-44A5C6A5CD89}"/>
                </a:ext>
              </a:extLst>
            </p:cNvPr>
            <p:cNvSpPr txBox="1"/>
            <p:nvPr/>
          </p:nvSpPr>
          <p:spPr>
            <a:xfrm>
              <a:off x="8366193" y="5976670"/>
              <a:ext cx="11977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800" b="1">
                  <a:latin typeface="Arial" panose="020B0604020202020204" pitchFamily="34" charset="0"/>
                  <a:cs typeface="Arial" panose="020B0604020202020204" pitchFamily="34" charset="0"/>
                </a:rPr>
                <a:t>Land use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AAE606-49FF-A42B-F81C-2FA873E76BF2}"/>
                </a:ext>
              </a:extLst>
            </p:cNvPr>
            <p:cNvSpPr txBox="1"/>
            <p:nvPr/>
          </p:nvSpPr>
          <p:spPr>
            <a:xfrm>
              <a:off x="9784262" y="5881768"/>
              <a:ext cx="2364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800" b="1">
                  <a:latin typeface="Arial" panose="020B0604020202020204" pitchFamily="34" charset="0"/>
                  <a:cs typeface="Arial" panose="020B0604020202020204" pitchFamily="34" charset="0"/>
                </a:rPr>
                <a:t>Biodiversity and </a:t>
              </a:r>
            </a:p>
            <a:p>
              <a:pPr algn="ctr"/>
              <a:r>
                <a:rPr lang="en-GB" sz="1800" b="1">
                  <a:latin typeface="Arial" panose="020B0604020202020204" pitchFamily="34" charset="0"/>
                  <a:cs typeface="Arial" panose="020B0604020202020204" pitchFamily="34" charset="0"/>
                </a:rPr>
                <a:t>ecosystem services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C2592A9-5DF1-FA67-1705-934F7F4B1057}"/>
                </a:ext>
              </a:extLst>
            </p:cNvPr>
            <p:cNvSpPr txBox="1"/>
            <p:nvPr/>
          </p:nvSpPr>
          <p:spPr>
            <a:xfrm>
              <a:off x="12131297" y="5959871"/>
              <a:ext cx="1682861" cy="8075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800" b="1">
                  <a:latin typeface="Arial" panose="020B0604020202020204" pitchFamily="34" charset="0"/>
                  <a:cs typeface="Arial" panose="020B0604020202020204" pitchFamily="34" charset="0"/>
                </a:rPr>
                <a:t>Material &amp; </a:t>
              </a:r>
            </a:p>
            <a:p>
              <a:pPr algn="ctr"/>
              <a:r>
                <a:rPr lang="en-GB" sz="1800" b="1">
                  <a:latin typeface="Arial" panose="020B0604020202020204" pitchFamily="34" charset="0"/>
                  <a:cs typeface="Arial" panose="020B0604020202020204" pitchFamily="34" charset="0"/>
                </a:rPr>
                <a:t>Energy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09ED658-4F18-2F74-BEAC-0583608E1F6C}"/>
              </a:ext>
            </a:extLst>
          </p:cNvPr>
          <p:cNvSpPr txBox="1"/>
          <p:nvPr/>
        </p:nvSpPr>
        <p:spPr>
          <a:xfrm>
            <a:off x="9173817" y="1848678"/>
            <a:ext cx="296427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>
                <a:latin typeface="+mj-lt"/>
              </a:rPr>
              <a:t>7 to 11 EE-MRIO initiatives</a:t>
            </a:r>
          </a:p>
          <a:p>
            <a:r>
              <a:rPr lang="en-US">
                <a:latin typeface="+mj-lt"/>
              </a:rPr>
              <a:t>have been reviewed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C8F898-AC58-1A84-AD57-164689DD7F6C}"/>
              </a:ext>
            </a:extLst>
          </p:cNvPr>
          <p:cNvSpPr txBox="1"/>
          <p:nvPr/>
        </p:nvSpPr>
        <p:spPr>
          <a:xfrm>
            <a:off x="624000" y="6411600"/>
            <a:ext cx="10110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j-lt"/>
              </a:rPr>
              <a:t>Module 1 workshop (March 2026): EE-MRIOs, Environmental domains, Use cases at enterprises </a:t>
            </a:r>
          </a:p>
        </p:txBody>
      </p:sp>
    </p:spTree>
    <p:extLst>
      <p:ext uri="{BB962C8B-B14F-4D97-AF65-F5344CB8AC3E}">
        <p14:creationId xmlns:p14="http://schemas.microsoft.com/office/powerpoint/2010/main" val="3671022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0F7BF4-3936-A4C0-C414-13392B3C1F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60960" tIns="30480" rIns="60960" bIns="30480" rtlCol="0" anchor="t">
            <a:normAutofit lnSpcReduction="10000"/>
          </a:bodyPr>
          <a:lstStyle/>
          <a:p>
            <a:r>
              <a:rPr lang="en-GB" i="1">
                <a:ea typeface="Noto Sans"/>
                <a:cs typeface="Noto Sans"/>
              </a:rPr>
              <a:t>MRIO coverage</a:t>
            </a:r>
            <a:endParaRPr lang="en-GB" i="1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F02255-01FE-8208-DE01-59CFCD41D8D8}"/>
              </a:ext>
            </a:extLst>
          </p:cNvPr>
          <p:cNvSpPr txBox="1"/>
          <p:nvPr/>
        </p:nvSpPr>
        <p:spPr>
          <a:xfrm>
            <a:off x="2242207" y="6096000"/>
            <a:ext cx="15776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Authors’ elaboration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F6D316-3E11-370A-695C-DF4D4C9AC255}"/>
              </a:ext>
            </a:extLst>
          </p:cNvPr>
          <p:cNvGrpSpPr/>
          <p:nvPr/>
        </p:nvGrpSpPr>
        <p:grpSpPr>
          <a:xfrm>
            <a:off x="1188038" y="1610363"/>
            <a:ext cx="9148618" cy="4562873"/>
            <a:chOff x="1521691" y="1073022"/>
            <a:chExt cx="9148618" cy="4562873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DAB1919E-238C-2A0A-1B9A-94ED61FBA8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1691" y="1073022"/>
              <a:ext cx="9148618" cy="4562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2BFA37A-7430-0110-2BCA-42AA6652FC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67219" y="2595419"/>
              <a:ext cx="3900054" cy="43081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BD36CCA-E82F-ECFF-CF34-981FE06FD1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67219" y="3149612"/>
              <a:ext cx="3428999" cy="42486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56F0B7C-76FB-B8E0-293A-C52F2798C9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53237" y="3786909"/>
              <a:ext cx="0" cy="31403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D9AF12B-09A6-0F26-CDC4-B11C8555B7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2355" y="4276437"/>
              <a:ext cx="4153863" cy="42123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D104A57-635F-EE51-03FB-08B1ABE2D775}"/>
                </a:ext>
              </a:extLst>
            </p:cNvPr>
            <p:cNvCxnSpPr>
              <a:cxnSpLocks/>
            </p:cNvCxnSpPr>
            <p:nvPr/>
          </p:nvCxnSpPr>
          <p:spPr>
            <a:xfrm>
              <a:off x="5292437" y="1985818"/>
              <a:ext cx="4174836" cy="4525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9D71DD-79B7-B55D-54BD-27A205E982E0}"/>
                </a:ext>
              </a:extLst>
            </p:cNvPr>
            <p:cNvSpPr txBox="1"/>
            <p:nvPr/>
          </p:nvSpPr>
          <p:spPr>
            <a:xfrm>
              <a:off x="3472873" y="3697706"/>
              <a:ext cx="6495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(GHG)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06F70A44-0DB6-AFF2-DA11-AC83AC87F3BC}"/>
              </a:ext>
            </a:extLst>
          </p:cNvPr>
          <p:cNvSpPr/>
          <p:nvPr/>
        </p:nvSpPr>
        <p:spPr>
          <a:xfrm>
            <a:off x="3306726" y="5640572"/>
            <a:ext cx="7373679" cy="5055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9EE9A4-506F-748D-C416-BBA1F5135230}"/>
              </a:ext>
            </a:extLst>
          </p:cNvPr>
          <p:cNvSpPr txBox="1"/>
          <p:nvPr/>
        </p:nvSpPr>
        <p:spPr>
          <a:xfrm>
            <a:off x="8419390" y="5613413"/>
            <a:ext cx="3110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Higher/more/detail… etc. </a:t>
            </a:r>
            <a:r>
              <a:rPr lang="en-US">
                <a:sym typeface="Wingdings" panose="05000000000000000000" pitchFamily="2" charset="2"/>
              </a:rPr>
              <a:t>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7314F5-C384-FB6C-9D6A-231855C6EDE2}"/>
              </a:ext>
            </a:extLst>
          </p:cNvPr>
          <p:cNvSpPr txBox="1">
            <a:spLocks/>
          </p:cNvSpPr>
          <p:nvPr/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21</a:t>
            </a:fld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2990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+mj-lt"/>
              </a:rPr>
              <a:pPr/>
              <a:t>22</a:t>
            </a:fld>
            <a:r>
              <a:rPr lang="en-US">
                <a:latin typeface="+mj-lt"/>
              </a:rPr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Frequently asked questions (database coverage)</a:t>
            </a:r>
            <a:endParaRPr lang="en-GB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624000" y="1602000"/>
            <a:ext cx="10958400" cy="5027400"/>
          </a:xfrm>
        </p:spPr>
        <p:txBody>
          <a:bodyPr>
            <a:normAutofit fontScale="77500" lnSpcReduction="20000"/>
          </a:bodyPr>
          <a:lstStyle/>
          <a:p>
            <a:r>
              <a:rPr lang="en-US">
                <a:solidFill>
                  <a:schemeClr val="tx2"/>
                </a:solidFill>
                <a:latin typeface="+mj-lt"/>
              </a:rPr>
              <a:t>More detailed industry breakdown?</a:t>
            </a:r>
          </a:p>
          <a:p>
            <a:pPr lvl="1"/>
            <a:r>
              <a:rPr lang="en-US">
                <a:latin typeface="+mj-lt"/>
              </a:rPr>
              <a:t>We have to compromise in ICIO construction – industry availability and quality across many countries. </a:t>
            </a:r>
          </a:p>
          <a:p>
            <a:pPr lvl="1"/>
            <a:r>
              <a:rPr lang="en-US">
                <a:solidFill>
                  <a:schemeClr val="accent2"/>
                </a:solidFill>
                <a:latin typeface="+mj-lt"/>
              </a:rPr>
              <a:t>(2025 ed) Mining, Basic metals, </a:t>
            </a:r>
            <a:endParaRPr lang="en-US">
              <a:latin typeface="+mj-lt"/>
            </a:endParaRPr>
          </a:p>
          <a:p>
            <a:r>
              <a:rPr lang="en-US">
                <a:solidFill>
                  <a:schemeClr val="tx2"/>
                </a:solidFill>
                <a:latin typeface="+mj-lt"/>
              </a:rPr>
              <a:t>More timely estimates? </a:t>
            </a:r>
          </a:p>
          <a:p>
            <a:pPr lvl="1"/>
            <a:r>
              <a:rPr lang="en-US">
                <a:latin typeface="+mj-lt"/>
              </a:rPr>
              <a:t>National Accounts constraints (not many countries are able to publish them in 2008 SNA format and western calendar year)</a:t>
            </a:r>
          </a:p>
          <a:p>
            <a:pPr lvl="1"/>
            <a:r>
              <a:rPr lang="en-US">
                <a:latin typeface="+mj-lt"/>
              </a:rPr>
              <a:t>National Accounts (t+15 months)</a:t>
            </a:r>
          </a:p>
          <a:p>
            <a:pPr lvl="1"/>
            <a:r>
              <a:rPr lang="en-US">
                <a:solidFill>
                  <a:srgbClr val="FF0000"/>
                </a:solidFill>
                <a:latin typeface="+mj-lt"/>
              </a:rPr>
              <a:t>(2025 ed) additional two years</a:t>
            </a:r>
          </a:p>
          <a:p>
            <a:r>
              <a:rPr lang="en-US">
                <a:solidFill>
                  <a:schemeClr val="tx2"/>
                </a:solidFill>
                <a:latin typeface="+mj-lt"/>
              </a:rPr>
              <a:t>More countries? </a:t>
            </a:r>
          </a:p>
          <a:p>
            <a:pPr lvl="1"/>
            <a:r>
              <a:rPr lang="en-US">
                <a:latin typeface="+mj-lt"/>
              </a:rPr>
              <a:t>Working on this e.g. more African/Asian/European countries.  Minimum data requirements for inclusion in ICIO tables. Stats capacity building exercises often required.</a:t>
            </a:r>
          </a:p>
          <a:p>
            <a:pPr lvl="1"/>
            <a:r>
              <a:rPr lang="en-US">
                <a:solidFill>
                  <a:schemeClr val="accent2"/>
                </a:solidFill>
                <a:latin typeface="+mj-lt"/>
              </a:rPr>
              <a:t>(2025 ed) +4 economies</a:t>
            </a:r>
          </a:p>
          <a:p>
            <a:pPr lvl="1"/>
            <a:endParaRPr lang="en-US">
              <a:latin typeface="+mj-lt"/>
            </a:endParaRPr>
          </a:p>
          <a:p>
            <a:pPr marL="0" indent="0">
              <a:buNone/>
            </a:pPr>
            <a:endParaRPr lang="en-US">
              <a:latin typeface="+mj-lt"/>
            </a:endParaRPr>
          </a:p>
          <a:p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5439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122963" y="1544715"/>
            <a:ext cx="6300000" cy="827012"/>
          </a:xfrm>
        </p:spPr>
        <p:txBody>
          <a:bodyPr/>
          <a:lstStyle/>
          <a:p>
            <a:r>
              <a:rPr lang="en-GB"/>
              <a:t>Thank you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74999" y="2531893"/>
            <a:ext cx="7550465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+mj-lt"/>
              </a:rPr>
              <a:t>Email : icio-tiva.contact@oecd.org</a:t>
            </a:r>
          </a:p>
          <a:p>
            <a:endParaRPr lang="en-US" sz="2400">
              <a:solidFill>
                <a:schemeClr val="bg1"/>
              </a:solidFill>
              <a:latin typeface="+mj-lt"/>
            </a:endParaRPr>
          </a:p>
          <a:p>
            <a:r>
              <a:rPr lang="en-US" sz="2800">
                <a:solidFill>
                  <a:schemeClr val="bg1"/>
                </a:solidFill>
                <a:latin typeface="+mj-lt"/>
              </a:rPr>
              <a:t>HOW TO ACCESS THE DATABASES </a:t>
            </a:r>
          </a:p>
          <a:p>
            <a:r>
              <a:rPr lang="en-US" sz="2800">
                <a:solidFill>
                  <a:schemeClr val="bg1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https://www.oecd.org/en/tiva.html</a:t>
            </a:r>
          </a:p>
          <a:p>
            <a:r>
              <a:rPr lang="en-US" sz="160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https://www.oecd.org/en/data/datasets/inter-country-input-output-tables.html </a:t>
            </a:r>
            <a:endParaRPr lang="en-US" sz="2800">
              <a:solidFill>
                <a:schemeClr val="bg1"/>
              </a:solidFill>
            </a:endParaRPr>
          </a:p>
          <a:p>
            <a:r>
              <a:rPr lang="en-US" sz="2800">
                <a:solidFill>
                  <a:schemeClr val="bg1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http://oe.cd/io-ghg</a:t>
            </a:r>
            <a:endParaRPr lang="en-US" sz="2800">
              <a:solidFill>
                <a:schemeClr val="bg1"/>
              </a:solidFill>
              <a:latin typeface="+mj-lt"/>
            </a:endParaRPr>
          </a:p>
          <a:p>
            <a:r>
              <a:rPr lang="en-US" sz="2800">
                <a:solidFill>
                  <a:schemeClr val="bg1"/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http://oe.cd/io-emp</a:t>
            </a:r>
            <a:endParaRPr lang="en-US" sz="2800">
              <a:solidFill>
                <a:schemeClr val="bg1"/>
              </a:solidFill>
              <a:latin typeface="+mj-lt"/>
            </a:endParaRPr>
          </a:p>
          <a:p>
            <a:r>
              <a:rPr lang="en-US" sz="2800">
                <a:solidFill>
                  <a:schemeClr val="bg1"/>
                </a:solidFill>
                <a:latin typeface="+mj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http://oe.cd/gvc-mne</a:t>
            </a:r>
            <a:r>
              <a:rPr lang="en-US" sz="280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B869A3-A5B5-41F0-BF16-37EFAE6965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52384" y="5911387"/>
            <a:ext cx="2553469" cy="94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77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1EEFD0-F11E-AF3D-B723-F446B7978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D788-7454-A849-95EF-E0A31EF5E4C8}" type="slidenum">
              <a:rPr lang="en-US" smtClean="0"/>
              <a:t>24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D80B23-7F24-BB2B-52F0-8B05F636B454}"/>
              </a:ext>
            </a:extLst>
          </p:cNvPr>
          <p:cNvSpPr/>
          <p:nvPr/>
        </p:nvSpPr>
        <p:spPr>
          <a:xfrm>
            <a:off x="1288311" y="440277"/>
            <a:ext cx="106680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Foreign value-added content of manufactured gross exports</a:t>
            </a:r>
            <a:endParaRPr lang="en-GB" sz="28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FB92AD-1AF9-EF81-D44B-396F6FDDA71B}"/>
              </a:ext>
            </a:extLst>
          </p:cNvPr>
          <p:cNvSpPr txBox="1"/>
          <p:nvPr/>
        </p:nvSpPr>
        <p:spPr>
          <a:xfrm>
            <a:off x="2849526" y="946668"/>
            <a:ext cx="486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>
                <a:solidFill>
                  <a:srgbClr val="002060"/>
                </a:solidFill>
                <a:latin typeface="+mj-lt"/>
              </a:rPr>
              <a:t>as a % of total manufacturing gross exports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4062938-A4A2-466C-A2D3-447E5580F40C}"/>
              </a:ext>
            </a:extLst>
          </p:cNvPr>
          <p:cNvGraphicFramePr>
            <a:graphicFrameLocks/>
          </p:cNvGraphicFramePr>
          <p:nvPr/>
        </p:nvGraphicFramePr>
        <p:xfrm>
          <a:off x="727246" y="1375145"/>
          <a:ext cx="10245554" cy="4089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31D8360-4AC5-2450-6018-C48924D27E88}"/>
              </a:ext>
            </a:extLst>
          </p:cNvPr>
          <p:cNvGraphicFramePr>
            <a:graphicFrameLocks noGrp="1"/>
          </p:cNvGraphicFramePr>
          <p:nvPr/>
        </p:nvGraphicFramePr>
        <p:xfrm>
          <a:off x="727246" y="5465135"/>
          <a:ext cx="10245554" cy="134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2777">
                  <a:extLst>
                    <a:ext uri="{9D8B030D-6E8A-4147-A177-3AD203B41FA5}">
                      <a16:colId xmlns:a16="http://schemas.microsoft.com/office/drawing/2014/main" val="625054119"/>
                    </a:ext>
                  </a:extLst>
                </a:gridCol>
                <a:gridCol w="5122777">
                  <a:extLst>
                    <a:ext uri="{9D8B030D-6E8A-4147-A177-3AD203B41FA5}">
                      <a16:colId xmlns:a16="http://schemas.microsoft.com/office/drawing/2014/main" val="194709821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latin typeface="+mj-lt"/>
                        </a:rPr>
                        <a:t>Varies across countries according to: </a:t>
                      </a:r>
                      <a:endParaRPr lang="en-GB" sz="1600" b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012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GB" sz="1600">
                          <a:latin typeface="+mj-lt"/>
                        </a:rPr>
                        <a:t>geography (proximity to neighbouring suppliers)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GB" sz="1600">
                          <a:latin typeface="+mj-lt"/>
                        </a:rPr>
                        <a:t>size of economy (ability to source intermediates from domestic suppliers)</a:t>
                      </a:r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GB" sz="1600">
                          <a:latin typeface="+mj-lt"/>
                        </a:rPr>
                        <a:t>Abundant natural  resources (e.g. minerals)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GB" sz="1600">
                          <a:latin typeface="+mj-lt"/>
                        </a:rPr>
                        <a:t>technology and skills base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GB" sz="1600">
                          <a:latin typeface="+mj-lt"/>
                        </a:rPr>
                        <a:t>Physical and digital infrastructure</a:t>
                      </a:r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1709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5682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E51573-AF31-D049-BE3E-A12059436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699" y="426673"/>
            <a:ext cx="9996009" cy="511565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GB" sz="3200" b="0">
                <a:solidFill>
                  <a:schemeClr val="tx2"/>
                </a:solidFill>
              </a:rPr>
              <a:t>Services shares of total exports – a new perspective</a:t>
            </a:r>
            <a:endParaRPr lang="en-FR" sz="3200" b="0">
              <a:solidFill>
                <a:schemeClr val="tx2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7F8EF-7BA2-3549-AFFF-9A0A3683F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CF555-84F6-2D4D-BAF2-4B0679AF43BF}" type="slidenum">
              <a:rPr lang="en-FR" smtClean="0"/>
              <a:pPr/>
              <a:t>25</a:t>
            </a:fld>
            <a:endParaRPr lang="en-F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F638CC-12A9-300A-1B2C-51902020C623}"/>
              </a:ext>
            </a:extLst>
          </p:cNvPr>
          <p:cNvSpPr txBox="1"/>
          <p:nvPr/>
        </p:nvSpPr>
        <p:spPr>
          <a:xfrm>
            <a:off x="9356650" y="1681612"/>
            <a:ext cx="2696925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On average, OECD </a:t>
            </a:r>
            <a:r>
              <a:rPr lang="en-GB" sz="1400" err="1"/>
              <a:t>BoP</a:t>
            </a:r>
            <a:r>
              <a:rPr lang="en-GB" sz="1400"/>
              <a:t> services share of total exports = 29% </a:t>
            </a:r>
          </a:p>
          <a:p>
            <a:r>
              <a:rPr lang="en-GB" sz="1400"/>
              <a:t>in VA terms = 58%</a:t>
            </a:r>
          </a:p>
          <a:p>
            <a:endParaRPr lang="en-GB" sz="1400"/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GB" sz="1400" err="1"/>
              <a:t>BoP</a:t>
            </a:r>
            <a:r>
              <a:rPr lang="en-GB" sz="1400"/>
              <a:t> (and SNA) exports measured </a:t>
            </a:r>
            <a:r>
              <a:rPr lang="en-GB" sz="1400" i="1"/>
              <a:t>at purchasers’ prices </a:t>
            </a:r>
            <a:r>
              <a:rPr lang="en-GB" sz="1400"/>
              <a:t>and includes re-exported goods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GB" sz="1400"/>
              <a:t>Gross exports in underlying ICIO tables are </a:t>
            </a:r>
            <a:r>
              <a:rPr lang="en-GB" sz="1400" i="1"/>
              <a:t>at basic prices </a:t>
            </a:r>
            <a:r>
              <a:rPr lang="en-GB" sz="1400"/>
              <a:t>(i.e. trade and transport margins allocated to services) and re-exports of goods removed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GB" sz="1400"/>
              <a:t>In VA terms, upstream services embodied in exports of goods are captured.</a:t>
            </a:r>
            <a:endParaRPr lang="en-US" sz="140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9CAA98D-A662-ABA4-AE67-BF8701F95F5F}"/>
              </a:ext>
            </a:extLst>
          </p:cNvPr>
          <p:cNvSpPr txBox="1">
            <a:spLocks/>
          </p:cNvSpPr>
          <p:nvPr/>
        </p:nvSpPr>
        <p:spPr>
          <a:xfrm>
            <a:off x="2672606" y="1640750"/>
            <a:ext cx="5299787" cy="3901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ts val="140"/>
              </a:spcBef>
              <a:spcAft>
                <a:spcPts val="140"/>
              </a:spcAft>
              <a:buNone/>
              <a:defRPr sz="25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OECD Services exports as a percent of total exports, 2022</a:t>
            </a:r>
            <a:endParaRPr lang="en-FR" sz="18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26C68EC-8606-EB41-89BB-01108D47008E}"/>
              </a:ext>
            </a:extLst>
          </p:cNvPr>
          <p:cNvSpPr txBox="1">
            <a:spLocks/>
          </p:cNvSpPr>
          <p:nvPr/>
        </p:nvSpPr>
        <p:spPr>
          <a:xfrm>
            <a:off x="336904" y="6138336"/>
            <a:ext cx="8948233" cy="3901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ts val="140"/>
              </a:spcBef>
              <a:spcAft>
                <a:spcPts val="140"/>
              </a:spcAft>
              <a:buNone/>
              <a:defRPr sz="25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0" i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Sources: </a:t>
            </a:r>
            <a:r>
              <a:rPr lang="en-GB" sz="1600" b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IMF Balance of Payments database; OECD TiVA database</a:t>
            </a:r>
            <a:endParaRPr lang="en-FR" sz="1600" b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B56840-4A8A-6532-6C1C-FDCE25D9D9D6}"/>
              </a:ext>
            </a:extLst>
          </p:cNvPr>
          <p:cNvSpPr txBox="1"/>
          <p:nvPr/>
        </p:nvSpPr>
        <p:spPr>
          <a:xfrm>
            <a:off x="336904" y="6411600"/>
            <a:ext cx="7870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/>
              <a:t>Note: </a:t>
            </a:r>
            <a:r>
              <a:rPr lang="en-GB" sz="1400"/>
              <a:t>For TiVA estimates, services esports refer to exports by ISIC Rev.4 Divisions 41 to 98</a:t>
            </a:r>
            <a:endParaRPr lang="en-US" sz="140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E816D18-3B19-A52D-CB76-286C467367C0}"/>
              </a:ext>
            </a:extLst>
          </p:cNvPr>
          <p:cNvGraphicFramePr>
            <a:graphicFrameLocks/>
          </p:cNvGraphicFramePr>
          <p:nvPr/>
        </p:nvGraphicFramePr>
        <p:xfrm>
          <a:off x="774551" y="1969507"/>
          <a:ext cx="8582099" cy="4142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40FB39-75D3-7F05-0A1C-155181A08C77}"/>
              </a:ext>
            </a:extLst>
          </p:cNvPr>
          <p:cNvCxnSpPr/>
          <p:nvPr/>
        </p:nvCxnSpPr>
        <p:spPr>
          <a:xfrm>
            <a:off x="774551" y="3967820"/>
            <a:ext cx="8510586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0ABAB19-F45B-F444-008A-125F1174EA9E}"/>
              </a:ext>
            </a:extLst>
          </p:cNvPr>
          <p:cNvSpPr txBox="1"/>
          <p:nvPr/>
        </p:nvSpPr>
        <p:spPr>
          <a:xfrm>
            <a:off x="610229" y="1415735"/>
            <a:ext cx="1672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Another FAQ!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0F422C9-66A1-EBAB-D699-0C6AC0DA61FC}"/>
              </a:ext>
            </a:extLst>
          </p:cNvPr>
          <p:cNvSpPr/>
          <p:nvPr/>
        </p:nvSpPr>
        <p:spPr>
          <a:xfrm>
            <a:off x="6989134" y="5481507"/>
            <a:ext cx="170121" cy="390022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910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D8235-F33B-6A67-6991-1074045DE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24D4C1-ADE7-E729-57B4-DF0D91CC0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460E47-AE69-6CF9-1132-067EE14558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r>
              <a:rPr lang="en-US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442236-5D65-136B-9A01-CD266EDE9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A07DC6-0390-9A19-DEC4-53035939C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628"/>
            <a:ext cx="12192000" cy="6760743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8BC9932-351E-998F-F73F-A55B79B9A59A}"/>
              </a:ext>
            </a:extLst>
          </p:cNvPr>
          <p:cNvSpPr txBox="1">
            <a:spLocks/>
          </p:cNvSpPr>
          <p:nvPr/>
        </p:nvSpPr>
        <p:spPr>
          <a:xfrm>
            <a:off x="11672400" y="65640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000" kern="1200" baseline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26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0141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AD07E3B-6B03-9801-203B-4429DFCD3B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6115" y="1393678"/>
            <a:ext cx="7374130" cy="5032299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4FBED0-9863-A13F-AB2A-2B9992AA8C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r>
              <a:rPr lang="en-US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1B37C2-47B3-FD2B-7BA0-BF385267C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479" y="353912"/>
            <a:ext cx="10113521" cy="940523"/>
          </a:xfrm>
        </p:spPr>
        <p:txBody>
          <a:bodyPr/>
          <a:lstStyle/>
          <a:p>
            <a:r>
              <a:rPr lang="en-GB">
                <a:solidFill>
                  <a:schemeClr val="tx2"/>
                </a:solidFill>
              </a:rPr>
              <a:t>Coverage of OECD GHG indicators </a:t>
            </a:r>
            <a:br>
              <a:rPr lang="en-GB">
                <a:solidFill>
                  <a:schemeClr val="tx2"/>
                </a:solidFill>
              </a:rPr>
            </a:br>
            <a:r>
              <a:rPr lang="en-GB">
                <a:solidFill>
                  <a:schemeClr val="tx2"/>
                </a:solidFill>
              </a:rPr>
              <a:t>by Scope of emissions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8BF34D-91DC-8290-67C0-148BB720AC8E}"/>
              </a:ext>
            </a:extLst>
          </p:cNvPr>
          <p:cNvSpPr txBox="1"/>
          <p:nvPr/>
        </p:nvSpPr>
        <p:spPr>
          <a:xfrm>
            <a:off x="490119" y="6435734"/>
            <a:ext cx="10585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Source: </a:t>
            </a:r>
            <a:r>
              <a:rPr lang="en-US">
                <a:hlinkClick r:id="rId3"/>
              </a:rPr>
              <a:t>Corporate-Value-Chain-Accounting-Reporing-Standard_041613_2.pdf (ghgprotocol.org)</a:t>
            </a:r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C007B35-ABED-0B2D-AFB8-7F3C66D03A51}"/>
              </a:ext>
            </a:extLst>
          </p:cNvPr>
          <p:cNvSpPr/>
          <p:nvPr/>
        </p:nvSpPr>
        <p:spPr>
          <a:xfrm>
            <a:off x="2228850" y="4191000"/>
            <a:ext cx="1123950" cy="38735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6357408-24A5-4BD3-450A-7562FAB52E82}"/>
              </a:ext>
            </a:extLst>
          </p:cNvPr>
          <p:cNvSpPr/>
          <p:nvPr/>
        </p:nvSpPr>
        <p:spPr>
          <a:xfrm>
            <a:off x="2790825" y="5428797"/>
            <a:ext cx="1123950" cy="38735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D8310E-79FC-7475-EE85-38AAF3DAD578}"/>
              </a:ext>
            </a:extLst>
          </p:cNvPr>
          <p:cNvSpPr/>
          <p:nvPr/>
        </p:nvSpPr>
        <p:spPr>
          <a:xfrm>
            <a:off x="9780496" y="2416807"/>
            <a:ext cx="1282100" cy="588632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covered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3AEB2D-0826-59C4-6D4D-7459D06CA225}"/>
              </a:ext>
            </a:extLst>
          </p:cNvPr>
          <p:cNvSpPr/>
          <p:nvPr/>
        </p:nvSpPr>
        <p:spPr>
          <a:xfrm>
            <a:off x="3994150" y="5235122"/>
            <a:ext cx="736600" cy="38735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C6E41E7-5DD7-D8AB-533C-E7396836F7CD}"/>
              </a:ext>
            </a:extLst>
          </p:cNvPr>
          <p:cNvSpPr/>
          <p:nvPr/>
        </p:nvSpPr>
        <p:spPr>
          <a:xfrm>
            <a:off x="4418280" y="4445994"/>
            <a:ext cx="782370" cy="38735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904FE0A-710B-E908-68EB-E4BF475CBF7E}"/>
              </a:ext>
            </a:extLst>
          </p:cNvPr>
          <p:cNvSpPr/>
          <p:nvPr/>
        </p:nvSpPr>
        <p:spPr>
          <a:xfrm>
            <a:off x="2616200" y="5107625"/>
            <a:ext cx="736600" cy="38735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49C6204-31E0-21DF-A305-1550437AD6CB}"/>
              </a:ext>
            </a:extLst>
          </p:cNvPr>
          <p:cNvSpPr/>
          <p:nvPr/>
        </p:nvSpPr>
        <p:spPr>
          <a:xfrm>
            <a:off x="3613150" y="5652956"/>
            <a:ext cx="805130" cy="38735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F003FAD-1221-C67B-89F7-8416866F9A2D}"/>
              </a:ext>
            </a:extLst>
          </p:cNvPr>
          <p:cNvSpPr/>
          <p:nvPr/>
        </p:nvSpPr>
        <p:spPr>
          <a:xfrm>
            <a:off x="5323652" y="5365750"/>
            <a:ext cx="664398" cy="38735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3F1D57C-FD8E-C6DE-1BB2-24E2E63E5B0C}"/>
              </a:ext>
            </a:extLst>
          </p:cNvPr>
          <p:cNvSpPr/>
          <p:nvPr/>
        </p:nvSpPr>
        <p:spPr>
          <a:xfrm>
            <a:off x="5323652" y="4626969"/>
            <a:ext cx="664398" cy="38735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3F97EF5-247E-48D8-396D-187D2F7F92D2}"/>
              </a:ext>
            </a:extLst>
          </p:cNvPr>
          <p:cNvSpPr/>
          <p:nvPr/>
        </p:nvSpPr>
        <p:spPr>
          <a:xfrm>
            <a:off x="3283085" y="4441731"/>
            <a:ext cx="1123950" cy="38735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3061EBF-B33A-5553-94B4-1547BC807F20}"/>
              </a:ext>
            </a:extLst>
          </p:cNvPr>
          <p:cNvSpPr/>
          <p:nvPr/>
        </p:nvSpPr>
        <p:spPr>
          <a:xfrm>
            <a:off x="9780496" y="3027542"/>
            <a:ext cx="1267723" cy="588632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partially</a:t>
            </a:r>
          </a:p>
          <a:p>
            <a:pPr algn="ctr"/>
            <a:r>
              <a:rPr lang="en-US" sz="1200">
                <a:solidFill>
                  <a:schemeClr val="tx1"/>
                </a:solidFill>
              </a:rPr>
              <a:t>covered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E8F4-D7C8-1B9B-5A0A-40BAB462114F}"/>
              </a:ext>
            </a:extLst>
          </p:cNvPr>
          <p:cNvSpPr/>
          <p:nvPr/>
        </p:nvSpPr>
        <p:spPr>
          <a:xfrm>
            <a:off x="6058497" y="4229144"/>
            <a:ext cx="664398" cy="38735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41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CCBA9-F2E6-B6F4-6185-3EF6D6484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A0BA24D-94BB-7F85-EACB-863B0F4F36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8798" y="1495561"/>
            <a:ext cx="8550015" cy="5368198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64627A-CB0E-3D07-D9F4-6EACFBB1AF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r>
              <a:rPr lang="en-US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E5CB91-6AA1-01C0-0250-C116F970E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226" y="1537010"/>
            <a:ext cx="9888000" cy="1022400"/>
          </a:xfrm>
        </p:spPr>
        <p:txBody>
          <a:bodyPr/>
          <a:lstStyle/>
          <a:p>
            <a:r>
              <a:rPr lang="en-US">
                <a:cs typeface="Arial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291AB0-A7A1-CB6B-B85F-1892681CFD14}"/>
              </a:ext>
            </a:extLst>
          </p:cNvPr>
          <p:cNvSpPr txBox="1"/>
          <p:nvPr/>
        </p:nvSpPr>
        <p:spPr>
          <a:xfrm>
            <a:off x="1647646" y="468702"/>
            <a:ext cx="822097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Arial"/>
              </a:rPr>
              <a:t>Data sources</a:t>
            </a:r>
            <a:r>
              <a:rPr lang="en-US" sz="3200">
                <a:solidFill>
                  <a:schemeClr val="tx2"/>
                </a:solidFill>
                <a:latin typeface="Arial"/>
                <a:cs typeface="Arial"/>
              </a:rPr>
              <a:t>​</a:t>
            </a:r>
            <a:r>
              <a:rPr lang="en-US" sz="3200">
                <a:solidFill>
                  <a:schemeClr val="tx2"/>
                </a:solidFill>
                <a:latin typeface="Arial"/>
              </a:rPr>
              <a:t> to ICIO database</a:t>
            </a:r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15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CB985-0A49-8CA2-9A73-95FC790B7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E80DE6-1670-BDD2-41E4-6336CD0E1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616" y="143212"/>
            <a:ext cx="7416000" cy="1175176"/>
          </a:xfrm>
        </p:spPr>
        <p:txBody>
          <a:bodyPr/>
          <a:lstStyle/>
          <a:p>
            <a:r>
              <a:rPr lang="en-GB"/>
              <a:t>National data availability determines estimation procedure(s)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AC31AB-3A09-BD4C-FD95-A72DAC571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5" y="1484784"/>
            <a:ext cx="5450605" cy="504056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449D3D7-5EA6-C3C7-8B61-F1D6C0640D6E}"/>
              </a:ext>
            </a:extLst>
          </p:cNvPr>
          <p:cNvSpPr/>
          <p:nvPr/>
        </p:nvSpPr>
        <p:spPr>
          <a:xfrm>
            <a:off x="5951984" y="6237312"/>
            <a:ext cx="504056" cy="45442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861F27A-9331-29A3-08FE-72ACFF001049}"/>
              </a:ext>
            </a:extLst>
          </p:cNvPr>
          <p:cNvCxnSpPr/>
          <p:nvPr/>
        </p:nvCxnSpPr>
        <p:spPr>
          <a:xfrm flipH="1">
            <a:off x="6456040" y="3284984"/>
            <a:ext cx="1944216" cy="324036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90EF96B-15D4-AB4E-3E70-B1E1D700FB52}"/>
              </a:ext>
            </a:extLst>
          </p:cNvPr>
          <p:cNvSpPr txBox="1"/>
          <p:nvPr/>
        </p:nvSpPr>
        <p:spPr>
          <a:xfrm>
            <a:off x="8429668" y="2132856"/>
            <a:ext cx="180020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>
                <a:solidFill>
                  <a:schemeClr val="bg2">
                    <a:lumMod val="10000"/>
                  </a:schemeClr>
                </a:solidFill>
                <a:latin typeface="+mj-lt"/>
              </a:rPr>
              <a:t>This program is working on a scenario that only SNA and BTD data are available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5384B189-7454-4639-D345-0062B5D0E4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9217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AEC1D-D3A1-3CB2-CFAB-173B487C3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EEDA14-C538-C0A6-DCA7-18B4F42D3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57199"/>
            <a:ext cx="11111408" cy="4398141"/>
          </a:xfrm>
        </p:spPr>
        <p:txBody>
          <a:bodyPr>
            <a:normAutofit fontScale="92500" lnSpcReduction="20000"/>
          </a:bodyPr>
          <a:lstStyle/>
          <a:p>
            <a:r>
              <a:rPr lang="en-GB" sz="2400" i="1">
                <a:solidFill>
                  <a:srgbClr val="0070C0"/>
                </a:solidFill>
                <a:latin typeface="+mj-lt"/>
              </a:rPr>
              <a:t>Foreign value-added content of gross exports  </a:t>
            </a:r>
            <a:r>
              <a:rPr lang="en-GB" sz="2400">
                <a:latin typeface="+mj-lt"/>
              </a:rPr>
              <a:t>i.e. </a:t>
            </a:r>
            <a:r>
              <a:rPr lang="en-GB" sz="2400" u="sng">
                <a:latin typeface="+mj-lt"/>
              </a:rPr>
              <a:t>backward linkages </a:t>
            </a:r>
            <a:r>
              <a:rPr lang="en-GB" sz="2400">
                <a:latin typeface="+mj-lt"/>
              </a:rPr>
              <a:t>in global value chains (GVCs) to upstream countries, and their industries </a:t>
            </a:r>
          </a:p>
          <a:p>
            <a:r>
              <a:rPr lang="en-GB" sz="2400" i="1">
                <a:solidFill>
                  <a:srgbClr val="0070C0"/>
                </a:solidFill>
                <a:latin typeface="+mj-lt"/>
              </a:rPr>
              <a:t>Domestic value-added content of foreign exports </a:t>
            </a:r>
            <a:r>
              <a:rPr lang="en-GB" sz="2400">
                <a:latin typeface="+mj-lt"/>
              </a:rPr>
              <a:t>i.e. </a:t>
            </a:r>
            <a:r>
              <a:rPr lang="en-GB" sz="2400" u="sng">
                <a:latin typeface="+mj-lt"/>
              </a:rPr>
              <a:t>forward linkages </a:t>
            </a:r>
            <a:r>
              <a:rPr lang="en-GB" sz="2400">
                <a:latin typeface="+mj-lt"/>
              </a:rPr>
              <a:t>in GVCs to downstream countries</a:t>
            </a:r>
          </a:p>
          <a:p>
            <a:r>
              <a:rPr lang="en-GB" sz="2400">
                <a:latin typeface="+mj-lt"/>
              </a:rPr>
              <a:t>Distribution of </a:t>
            </a:r>
            <a:r>
              <a:rPr lang="en-GB" sz="2400" u="sng">
                <a:solidFill>
                  <a:srgbClr val="0070C0"/>
                </a:solidFill>
                <a:latin typeface="+mj-lt"/>
              </a:rPr>
              <a:t>services value added</a:t>
            </a:r>
            <a:r>
              <a:rPr lang="en-GB" sz="2400">
                <a:solidFill>
                  <a:srgbClr val="0070C0"/>
                </a:solidFill>
                <a:latin typeface="+mj-lt"/>
              </a:rPr>
              <a:t> embodied in gross exports </a:t>
            </a:r>
            <a:r>
              <a:rPr lang="en-GB" sz="2400">
                <a:latin typeface="+mj-lt"/>
              </a:rPr>
              <a:t>of manufactured goods</a:t>
            </a:r>
          </a:p>
          <a:p>
            <a:r>
              <a:rPr lang="en-GB" sz="2400" u="sng">
                <a:latin typeface="+mj-lt"/>
              </a:rPr>
              <a:t>Decomposition of gross exports  </a:t>
            </a:r>
            <a:r>
              <a:rPr lang="en-GB" sz="2400">
                <a:latin typeface="+mj-lt"/>
              </a:rPr>
              <a:t>(value added of exporting industry, indirect impacts from other domestic industries, foreign value added)</a:t>
            </a:r>
          </a:p>
          <a:p>
            <a:r>
              <a:rPr lang="en-GB" sz="2400">
                <a:latin typeface="+mj-lt"/>
              </a:rPr>
              <a:t>Country and industry </a:t>
            </a:r>
            <a:r>
              <a:rPr lang="en-GB" sz="2400" u="sng">
                <a:solidFill>
                  <a:srgbClr val="0070C0"/>
                </a:solidFill>
                <a:latin typeface="+mj-lt"/>
              </a:rPr>
              <a:t>origin of value added in final demand </a:t>
            </a:r>
            <a:r>
              <a:rPr lang="en-GB" sz="2400">
                <a:latin typeface="+mj-lt"/>
              </a:rPr>
              <a:t>of goods and services e.g. </a:t>
            </a:r>
          </a:p>
          <a:p>
            <a:pPr lvl="1"/>
            <a:r>
              <a:rPr lang="en-GB" sz="2400">
                <a:latin typeface="+mj-lt"/>
              </a:rPr>
              <a:t>Domestic value added embodied in foreign final demand:</a:t>
            </a:r>
            <a:r>
              <a:rPr lang="en-GB" sz="2200" i="1">
                <a:latin typeface="+mj-lt"/>
              </a:rPr>
              <a:t> </a:t>
            </a:r>
            <a:r>
              <a:rPr lang="en-GB" sz="2200" i="1">
                <a:solidFill>
                  <a:srgbClr val="7030A0"/>
                </a:solidFill>
                <a:latin typeface="+mj-lt"/>
              </a:rPr>
              <a:t>how much of your production is driven by final demand abroad, directly and indirectly? </a:t>
            </a:r>
            <a:endParaRPr lang="en-GB" sz="2400" i="1">
              <a:solidFill>
                <a:srgbClr val="7030A0"/>
              </a:solidFill>
              <a:latin typeface="+mj-lt"/>
            </a:endParaRPr>
          </a:p>
          <a:p>
            <a:pPr lvl="1"/>
            <a:r>
              <a:rPr lang="en-GB" sz="2400">
                <a:latin typeface="+mj-lt"/>
              </a:rPr>
              <a:t>Foreign value-added content of domestic final demand (HH consumption, GFCF): </a:t>
            </a:r>
            <a:r>
              <a:rPr lang="en-GB" sz="2200" i="1">
                <a:solidFill>
                  <a:srgbClr val="7030A0"/>
                </a:solidFill>
                <a:latin typeface="+mj-lt"/>
              </a:rPr>
              <a:t>how much of your demand depends on production abroad, directly and indirectly? </a:t>
            </a:r>
            <a:br>
              <a:rPr lang="en-GB" sz="2000">
                <a:latin typeface="+mj-lt"/>
              </a:rPr>
            </a:br>
            <a:r>
              <a:rPr lang="en-GB" sz="2000">
                <a:latin typeface="+mj-lt"/>
              </a:rPr>
              <a:t>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D5A186-B1F0-CE0D-C276-A84F5B78B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+mj-lt"/>
              </a:rPr>
              <a:pPr/>
              <a:t>3</a:t>
            </a:fld>
            <a:r>
              <a:rPr lang="en-US">
                <a:latin typeface="+mj-lt"/>
              </a:rPr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16476A2-6249-096A-221F-5358A8063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237600"/>
            <a:ext cx="10080000" cy="1022400"/>
          </a:xfrm>
        </p:spPr>
        <p:txBody>
          <a:bodyPr/>
          <a:lstStyle/>
          <a:p>
            <a:r>
              <a:rPr lang="en-GB"/>
              <a:t>Examples of TiVA indicators</a:t>
            </a:r>
          </a:p>
        </p:txBody>
      </p:sp>
    </p:spTree>
    <p:extLst>
      <p:ext uri="{BB962C8B-B14F-4D97-AF65-F5344CB8AC3E}">
        <p14:creationId xmlns:p14="http://schemas.microsoft.com/office/powerpoint/2010/main" val="3895750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6BA3F-3C77-BB7D-9DA2-89DC73B12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1AA54C9-C2F4-058C-6772-E74A717D484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6646" y="1981276"/>
          <a:ext cx="6781801" cy="4343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3214">
                  <a:extLst>
                    <a:ext uri="{9D8B030D-6E8A-4147-A177-3AD203B41FA5}">
                      <a16:colId xmlns:a16="http://schemas.microsoft.com/office/drawing/2014/main" val="3932967240"/>
                    </a:ext>
                  </a:extLst>
                </a:gridCol>
                <a:gridCol w="1170611">
                  <a:extLst>
                    <a:ext uri="{9D8B030D-6E8A-4147-A177-3AD203B41FA5}">
                      <a16:colId xmlns:a16="http://schemas.microsoft.com/office/drawing/2014/main" val="426216190"/>
                    </a:ext>
                  </a:extLst>
                </a:gridCol>
                <a:gridCol w="1170611">
                  <a:extLst>
                    <a:ext uri="{9D8B030D-6E8A-4147-A177-3AD203B41FA5}">
                      <a16:colId xmlns:a16="http://schemas.microsoft.com/office/drawing/2014/main" val="2642308260"/>
                    </a:ext>
                  </a:extLst>
                </a:gridCol>
                <a:gridCol w="1160936">
                  <a:extLst>
                    <a:ext uri="{9D8B030D-6E8A-4147-A177-3AD203B41FA5}">
                      <a16:colId xmlns:a16="http://schemas.microsoft.com/office/drawing/2014/main" val="2042229112"/>
                    </a:ext>
                  </a:extLst>
                </a:gridCol>
                <a:gridCol w="773550">
                  <a:extLst>
                    <a:ext uri="{9D8B030D-6E8A-4147-A177-3AD203B41FA5}">
                      <a16:colId xmlns:a16="http://schemas.microsoft.com/office/drawing/2014/main" val="115797306"/>
                    </a:ext>
                  </a:extLst>
                </a:gridCol>
                <a:gridCol w="1412879">
                  <a:extLst>
                    <a:ext uri="{9D8B030D-6E8A-4147-A177-3AD203B41FA5}">
                      <a16:colId xmlns:a16="http://schemas.microsoft.com/office/drawing/2014/main" val="2113388460"/>
                    </a:ext>
                  </a:extLst>
                </a:gridCol>
              </a:tblGrid>
              <a:tr h="1479585">
                <a:tc>
                  <a:txBody>
                    <a:bodyPr/>
                    <a:lstStyle/>
                    <a:p>
                      <a:r>
                        <a:rPr lang="en-US" sz="1200">
                          <a:latin typeface="+mj-lt"/>
                        </a:rPr>
                        <a:t>Available data 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j-lt"/>
                        </a:rPr>
                        <a:t>National accounts (2008 SNA) &amp; Balance of Payments (BPM6)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National accounts (1993 SNA or 1968 SNA) </a:t>
                      </a:r>
                      <a:endParaRPr lang="en-US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j-lt"/>
                        </a:rPr>
                        <a:t>Merchandise trade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j-lt"/>
                        </a:rPr>
                        <a:t>SUT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j-lt"/>
                        </a:rPr>
                        <a:t>USE import or IO import tables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894748"/>
                  </a:ext>
                </a:extLst>
              </a:tr>
              <a:tr h="349214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</a:rPr>
                        <a:t>Case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</a:rPr>
                        <a:t>✔</a:t>
                      </a:r>
                      <a:endParaRPr 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40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40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40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90364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</a:rPr>
                        <a:t>Case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</a:rPr>
                        <a:t>✔</a:t>
                      </a:r>
                      <a:endParaRPr 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40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40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75276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</a:rPr>
                        <a:t>Case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</a:rPr>
                        <a:t>✔</a:t>
                      </a:r>
                      <a:endParaRPr 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40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7372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</a:rPr>
                        <a:t>Case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</a:rPr>
                        <a:t>✔</a:t>
                      </a:r>
                      <a:endParaRPr 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77635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</a:rPr>
                        <a:t>Case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ja-JP" altLang="en-US" sz="140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40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40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40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1129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</a:rPr>
                        <a:t>Case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ja-JP" altLang="en-US" sz="140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40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40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kumimoji="0" lang="en-US" sz="1400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970964"/>
                  </a:ext>
                </a:extLst>
              </a:tr>
              <a:tr h="333104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</a:rPr>
                        <a:t>Case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ja-JP" altLang="en-US" sz="140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40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969307"/>
                  </a:ext>
                </a:extLst>
              </a:tr>
              <a:tr h="428752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</a:rPr>
                        <a:t>Case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ja-JP" altLang="en-US" sz="140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40230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C6AA4E-26EF-C30B-6C28-9D9F335A12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+mj-lt"/>
              </a:rPr>
              <a:pPr/>
              <a:t>30</a:t>
            </a:fld>
            <a:r>
              <a:rPr lang="en-US">
                <a:latin typeface="+mj-lt"/>
              </a:rPr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D20837E-D503-AB85-989B-6888BA132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0">
                <a:solidFill>
                  <a:srgbClr val="212121"/>
                </a:solidFill>
                <a:effectLst/>
              </a:rPr>
              <a:t>Interpolating for missing SUTs to produce time series of supply, use domestic and use imports</a:t>
            </a:r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6ABA342-85A1-1B98-C441-B4C277CA8F97}"/>
              </a:ext>
            </a:extLst>
          </p:cNvPr>
          <p:cNvSpPr/>
          <p:nvPr/>
        </p:nvSpPr>
        <p:spPr>
          <a:xfrm>
            <a:off x="7018894" y="42672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C924C0B4-FF86-E280-AFC0-5119A4BD66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5774419"/>
              </p:ext>
            </p:extLst>
          </p:nvPr>
        </p:nvGraphicFramePr>
        <p:xfrm>
          <a:off x="7418945" y="1981276"/>
          <a:ext cx="4315855" cy="45490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10655">
                  <a:extLst>
                    <a:ext uri="{9D8B030D-6E8A-4147-A177-3AD203B41FA5}">
                      <a16:colId xmlns:a16="http://schemas.microsoft.com/office/drawing/2014/main" val="393296724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26216190"/>
                    </a:ext>
                  </a:extLst>
                </a:gridCol>
              </a:tblGrid>
              <a:tr h="1447724">
                <a:tc>
                  <a:txBody>
                    <a:bodyPr/>
                    <a:lstStyle/>
                    <a:p>
                      <a:endParaRPr lang="en-US" sz="105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+mj-lt"/>
                        </a:rPr>
                        <a:t>Rescale &amp; </a:t>
                      </a:r>
                      <a:r>
                        <a:rPr lang="en-US" sz="1800" err="1">
                          <a:latin typeface="+mj-lt"/>
                        </a:rPr>
                        <a:t>harmonise</a:t>
                      </a:r>
                      <a:r>
                        <a:rPr lang="en-US" sz="1800">
                          <a:latin typeface="+mj-lt"/>
                        </a:rPr>
                        <a:t> (aggregate or split) industry classification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894748"/>
                  </a:ext>
                </a:extLst>
              </a:tr>
              <a:tr h="138620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</a:rPr>
                        <a:t>Case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</a:rPr>
                        <a:t>Rescale (SUT,</a:t>
                      </a:r>
                      <a:r>
                        <a:rPr lang="ja-JP" altLang="en-US" sz="1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n-US" altLang="ja-JP" sz="1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</a:rPr>
                        <a:t>Import)</a:t>
                      </a:r>
                      <a:endParaRPr 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903641"/>
                  </a:ext>
                </a:extLst>
              </a:tr>
              <a:tr h="354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</a:rPr>
                        <a:t>Case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Rescale (SUT</a:t>
                      </a:r>
                      <a:r>
                        <a:rPr kumimoji="0" lang="en-US" altLang="ja-JP" sz="140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), Estimate (import)</a:t>
                      </a:r>
                      <a:endParaRPr 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752761"/>
                  </a:ext>
                </a:extLst>
              </a:tr>
              <a:tr h="4054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</a:rPr>
                        <a:t>Case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</a:rPr>
                        <a:t>Estimate (SUT, import table)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73727"/>
                  </a:ext>
                </a:extLst>
              </a:tr>
              <a:tr h="354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</a:rPr>
                        <a:t>Case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Estimate (SUT, Trade by product from partners’ trade flows, import table)</a:t>
                      </a:r>
                      <a:endParaRPr 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776356"/>
                  </a:ext>
                </a:extLst>
              </a:tr>
              <a:tr h="405438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</a:rPr>
                        <a:t>Case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</a:rPr>
                        <a:t>Convert to 2008 SNA, then case 1 steps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11296"/>
                  </a:ext>
                </a:extLst>
              </a:tr>
              <a:tr h="405438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</a:rPr>
                        <a:t>Case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Convert to 2008 SNA, then case 2 steps</a:t>
                      </a:r>
                      <a:endParaRPr 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970964"/>
                  </a:ext>
                </a:extLst>
              </a:tr>
              <a:tr h="354024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</a:rPr>
                        <a:t>Case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Convert to 2008 SNA, </a:t>
                      </a:r>
                      <a:r>
                        <a:rPr lang="en-US" sz="1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</a:rPr>
                        <a:t>then case 3 steps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969307"/>
                  </a:ext>
                </a:extLst>
              </a:tr>
              <a:tr h="354024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</a:rPr>
                        <a:t>Case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Convert to 2008 SNA, then Case 4 steps</a:t>
                      </a:r>
                      <a:endParaRPr 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40230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D813D93-CFCB-ED46-7F93-17C85CFB9151}"/>
              </a:ext>
            </a:extLst>
          </p:cNvPr>
          <p:cNvSpPr txBox="1"/>
          <p:nvPr/>
        </p:nvSpPr>
        <p:spPr>
          <a:xfrm>
            <a:off x="286228" y="1445497"/>
            <a:ext cx="609777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b="0" i="0" u="none" strike="noStrike">
                <a:solidFill>
                  <a:srgbClr val="000000"/>
                </a:solidFill>
                <a:effectLst/>
                <a:latin typeface="+mj-lt"/>
              </a:rPr>
              <a:t>Data availability</a:t>
            </a:r>
            <a:endParaRPr lang="en-US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A2D980-D602-75DE-CCDE-C3550BC62C6D}"/>
              </a:ext>
            </a:extLst>
          </p:cNvPr>
          <p:cNvSpPr txBox="1"/>
          <p:nvPr/>
        </p:nvSpPr>
        <p:spPr>
          <a:xfrm>
            <a:off x="7418945" y="1435972"/>
            <a:ext cx="303254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b="0" i="0" u="none" strike="noStrike">
                <a:solidFill>
                  <a:srgbClr val="000000"/>
                </a:solidFill>
                <a:effectLst/>
                <a:latin typeface="+mj-lt"/>
              </a:rPr>
              <a:t>Compilation methodology</a:t>
            </a:r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72340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7482F-7663-B827-34B9-A9FC74223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27FA4-3433-CC47-D8FD-3CC3DD404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+mj-lt"/>
              </a:rPr>
              <a:pPr/>
              <a:t>31</a:t>
            </a:fld>
            <a:r>
              <a:rPr lang="en-US">
                <a:latin typeface="+mj-lt"/>
              </a:rPr>
              <a:t>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64B98A6-3F65-E3BF-2530-2403A9BC9728}"/>
              </a:ext>
            </a:extLst>
          </p:cNvPr>
          <p:cNvGrpSpPr/>
          <p:nvPr/>
        </p:nvGrpSpPr>
        <p:grpSpPr>
          <a:xfrm>
            <a:off x="990600" y="1576543"/>
            <a:ext cx="10820400" cy="5048054"/>
            <a:chOff x="5029200" y="1571220"/>
            <a:chExt cx="8534400" cy="4893338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48A96295-329D-ED49-4A27-1B7FD211242C}"/>
                </a:ext>
              </a:extLst>
            </p:cNvPr>
            <p:cNvSpPr/>
            <p:nvPr/>
          </p:nvSpPr>
          <p:spPr>
            <a:xfrm>
              <a:off x="10623859" y="1571220"/>
              <a:ext cx="1537559" cy="685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>
                  <a:solidFill>
                    <a:srgbClr val="FF0000"/>
                  </a:solidFill>
                  <a:latin typeface="+mj-lt"/>
                </a:rPr>
                <a:t>INDICATORS</a:t>
              </a:r>
            </a:p>
          </p:txBody>
        </p:sp>
        <p:sp>
          <p:nvSpPr>
            <p:cNvPr id="9" name="Down Arrow 8">
              <a:extLst>
                <a:ext uri="{FF2B5EF4-FFF2-40B4-BE49-F238E27FC236}">
                  <a16:creationId xmlns:a16="http://schemas.microsoft.com/office/drawing/2014/main" id="{7E75EA81-2282-56C0-81E7-3E84D319948C}"/>
                </a:ext>
              </a:extLst>
            </p:cNvPr>
            <p:cNvSpPr/>
            <p:nvPr/>
          </p:nvSpPr>
          <p:spPr>
            <a:xfrm flipV="1">
              <a:off x="11159836" y="2356036"/>
              <a:ext cx="304800" cy="54366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11" name="Down Arrow 10">
              <a:extLst>
                <a:ext uri="{FF2B5EF4-FFF2-40B4-BE49-F238E27FC236}">
                  <a16:creationId xmlns:a16="http://schemas.microsoft.com/office/drawing/2014/main" id="{732DDB72-DB4A-5AB7-1835-C3E4D5032FEA}"/>
                </a:ext>
              </a:extLst>
            </p:cNvPr>
            <p:cNvSpPr/>
            <p:nvPr/>
          </p:nvSpPr>
          <p:spPr>
            <a:xfrm flipV="1">
              <a:off x="11169551" y="3745937"/>
              <a:ext cx="304800" cy="57502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A736C32-A6ED-5CA2-717E-150B90C3CC39}"/>
                </a:ext>
              </a:extLst>
            </p:cNvPr>
            <p:cNvGrpSpPr/>
            <p:nvPr/>
          </p:nvGrpSpPr>
          <p:grpSpPr>
            <a:xfrm>
              <a:off x="5029200" y="2216632"/>
              <a:ext cx="8534400" cy="4247926"/>
              <a:chOff x="361950" y="784225"/>
              <a:chExt cx="11372850" cy="5091113"/>
            </a:xfrm>
          </p:grpSpPr>
          <p:graphicFrame>
            <p:nvGraphicFramePr>
              <p:cNvPr id="13" name="Diagram 12">
                <a:extLst>
                  <a:ext uri="{FF2B5EF4-FFF2-40B4-BE49-F238E27FC236}">
                    <a16:creationId xmlns:a16="http://schemas.microsoft.com/office/drawing/2014/main" id="{9EDCD423-F2FB-8AC0-48E6-F61FCBB512F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804774754"/>
                  </p:ext>
                </p:extLst>
              </p:nvPr>
            </p:nvGraphicFramePr>
            <p:xfrm>
              <a:off x="361950" y="784225"/>
              <a:ext cx="4421188" cy="509111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14" name="Rounded Rectangle 8">
                <a:extLst>
                  <a:ext uri="{FF2B5EF4-FFF2-40B4-BE49-F238E27FC236}">
                    <a16:creationId xmlns:a16="http://schemas.microsoft.com/office/drawing/2014/main" id="{C58855EC-5A2A-58F5-503B-5C46C77A799E}"/>
                  </a:ext>
                </a:extLst>
              </p:cNvPr>
              <p:cNvSpPr/>
              <p:nvPr/>
            </p:nvSpPr>
            <p:spPr>
              <a:xfrm>
                <a:off x="5445125" y="1602878"/>
                <a:ext cx="1760538" cy="90219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600">
                    <a:latin typeface="+mj-lt"/>
                  </a:rPr>
                  <a:t>SUPPLY tables</a:t>
                </a:r>
              </a:p>
            </p:txBody>
          </p:sp>
          <p:sp>
            <p:nvSpPr>
              <p:cNvPr id="15" name="Rounded Rectangle 9">
                <a:extLst>
                  <a:ext uri="{FF2B5EF4-FFF2-40B4-BE49-F238E27FC236}">
                    <a16:creationId xmlns:a16="http://schemas.microsoft.com/office/drawing/2014/main" id="{3968F918-B1CB-A383-8DB8-CBC61AA70C2F}"/>
                  </a:ext>
                </a:extLst>
              </p:cNvPr>
              <p:cNvSpPr/>
              <p:nvPr/>
            </p:nvSpPr>
            <p:spPr>
              <a:xfrm>
                <a:off x="5473700" y="2632412"/>
                <a:ext cx="1762125" cy="85373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600">
                    <a:latin typeface="+mj-lt"/>
                  </a:rPr>
                  <a:t>USE tables @pu</a:t>
                </a:r>
                <a:endParaRPr lang="en-GB" sz="1400">
                  <a:latin typeface="+mj-lt"/>
                </a:endParaRPr>
              </a:p>
            </p:txBody>
          </p:sp>
          <p:sp>
            <p:nvSpPr>
              <p:cNvPr id="16" name="Rounded Rectangle 10">
                <a:extLst>
                  <a:ext uri="{FF2B5EF4-FFF2-40B4-BE49-F238E27FC236}">
                    <a16:creationId xmlns:a16="http://schemas.microsoft.com/office/drawing/2014/main" id="{54AC4937-3BB6-C277-E89E-3D8D9D42E9E7}"/>
                  </a:ext>
                </a:extLst>
              </p:cNvPr>
              <p:cNvSpPr/>
              <p:nvPr/>
            </p:nvSpPr>
            <p:spPr>
              <a:xfrm>
                <a:off x="5232400" y="3867151"/>
                <a:ext cx="2378075" cy="151606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600">
                    <a:latin typeface="+mj-lt"/>
                  </a:rPr>
                  <a:t>USE tables:</a:t>
                </a:r>
              </a:p>
              <a:p>
                <a:pPr algn="ctr"/>
                <a:r>
                  <a:rPr lang="en-GB" sz="1600">
                    <a:latin typeface="+mj-lt"/>
                  </a:rPr>
                  <a:t>Domestic production imports, trade and transport margins</a:t>
                </a:r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555AF66C-A5D0-E9B1-5058-3848FE73A626}"/>
                  </a:ext>
                </a:extLst>
              </p:cNvPr>
              <p:cNvCxnSpPr/>
              <p:nvPr/>
            </p:nvCxnSpPr>
            <p:spPr>
              <a:xfrm>
                <a:off x="4783138" y="1903413"/>
                <a:ext cx="630237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357F65F3-088A-7307-89E1-E472B93167F5}"/>
                  </a:ext>
                </a:extLst>
              </p:cNvPr>
              <p:cNvCxnSpPr/>
              <p:nvPr/>
            </p:nvCxnSpPr>
            <p:spPr>
              <a:xfrm>
                <a:off x="6354763" y="3522662"/>
                <a:ext cx="1588" cy="32385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3A6981F1-A1E7-5373-D740-920BC7BB3750}"/>
                  </a:ext>
                </a:extLst>
              </p:cNvPr>
              <p:cNvCxnSpPr>
                <a:endCxn id="21" idx="1"/>
              </p:cNvCxnSpPr>
              <p:nvPr/>
            </p:nvCxnSpPr>
            <p:spPr>
              <a:xfrm>
                <a:off x="7235276" y="1747037"/>
                <a:ext cx="614363" cy="40481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DC5ACC48-C5C5-F517-0181-A7BAA4B560F7}"/>
                  </a:ext>
                </a:extLst>
              </p:cNvPr>
              <p:cNvSpPr/>
              <p:nvPr/>
            </p:nvSpPr>
            <p:spPr>
              <a:xfrm>
                <a:off x="7810500" y="3486150"/>
                <a:ext cx="1943100" cy="101423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600">
                    <a:latin typeface="+mj-lt"/>
                  </a:rPr>
                  <a:t>Inter-Country Use Tables (ICUTs)</a:t>
                </a: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4D34BC65-DD99-6A41-056D-9547A4408C3E}"/>
                  </a:ext>
                </a:extLst>
              </p:cNvPr>
              <p:cNvSpPr/>
              <p:nvPr/>
            </p:nvSpPr>
            <p:spPr>
              <a:xfrm>
                <a:off x="7849639" y="1838319"/>
                <a:ext cx="1760538" cy="627063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800" b="1">
                    <a:solidFill>
                      <a:srgbClr val="FF0000"/>
                    </a:solidFill>
                    <a:latin typeface="+mj-lt"/>
                  </a:rPr>
                  <a:t>ICIO</a:t>
                </a:r>
                <a:endParaRPr lang="en-GB" sz="1400" b="1">
                  <a:solidFill>
                    <a:srgbClr val="FF0000"/>
                  </a:solidFill>
                  <a:latin typeface="+mj-lt"/>
                </a:endParaRP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B306ADDE-4534-8D4B-0A31-BC469F6C56E1}"/>
                  </a:ext>
                </a:extLst>
              </p:cNvPr>
              <p:cNvCxnSpPr/>
              <p:nvPr/>
            </p:nvCxnSpPr>
            <p:spPr>
              <a:xfrm flipV="1">
                <a:off x="7458075" y="3848100"/>
                <a:ext cx="352425" cy="38100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ounded Rectangle 23">
                <a:extLst>
                  <a:ext uri="{FF2B5EF4-FFF2-40B4-BE49-F238E27FC236}">
                    <a16:creationId xmlns:a16="http://schemas.microsoft.com/office/drawing/2014/main" id="{0DABF67B-2733-C02C-B252-D064FFC772C3}"/>
                  </a:ext>
                </a:extLst>
              </p:cNvPr>
              <p:cNvSpPr/>
              <p:nvPr/>
            </p:nvSpPr>
            <p:spPr>
              <a:xfrm>
                <a:off x="10010775" y="2380459"/>
                <a:ext cx="1666876" cy="78184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600">
                    <a:latin typeface="+mj-lt"/>
                  </a:rPr>
                  <a:t>Indicators</a:t>
                </a:r>
              </a:p>
            </p:txBody>
          </p:sp>
          <p:sp>
            <p:nvSpPr>
              <p:cNvPr id="24" name="Rounded Rectangle 24">
                <a:extLst>
                  <a:ext uri="{FF2B5EF4-FFF2-40B4-BE49-F238E27FC236}">
                    <a16:creationId xmlns:a16="http://schemas.microsoft.com/office/drawing/2014/main" id="{162C9668-700F-0831-64FA-EC32BA3504B3}"/>
                  </a:ext>
                </a:extLst>
              </p:cNvPr>
              <p:cNvSpPr/>
              <p:nvPr/>
            </p:nvSpPr>
            <p:spPr>
              <a:xfrm>
                <a:off x="9953625" y="3486149"/>
                <a:ext cx="1781175" cy="101423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600">
                    <a:latin typeface="+mj-lt"/>
                  </a:rPr>
                  <a:t>Dissemination</a:t>
                </a:r>
              </a:p>
              <a:p>
                <a:pPr algn="ctr"/>
                <a:r>
                  <a:rPr lang="en-GB" sz="1600">
                    <a:latin typeface="+mj-lt"/>
                  </a:rPr>
                  <a:t>(data, publications)</a:t>
                </a: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CC44A465-8930-8590-21BC-1144F0CDB156}"/>
                  </a:ext>
                </a:extLst>
              </p:cNvPr>
              <p:cNvCxnSpPr>
                <a:endCxn id="23" idx="1"/>
              </p:cNvCxnSpPr>
              <p:nvPr/>
            </p:nvCxnSpPr>
            <p:spPr>
              <a:xfrm>
                <a:off x="9610177" y="2465382"/>
                <a:ext cx="400599" cy="30599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E1019DBB-1D2C-7286-26BD-76E5CF38802A}"/>
                  </a:ext>
                </a:extLst>
              </p:cNvPr>
              <p:cNvCxnSpPr>
                <a:stCxn id="23" idx="2"/>
              </p:cNvCxnSpPr>
              <p:nvPr/>
            </p:nvCxnSpPr>
            <p:spPr>
              <a:xfrm>
                <a:off x="10844214" y="3162301"/>
                <a:ext cx="0" cy="323849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3BA0105-2A68-0EAF-BC1C-6E76A0D03E0F}"/>
              </a:ext>
            </a:extLst>
          </p:cNvPr>
          <p:cNvCxnSpPr>
            <a:cxnSpLocks/>
          </p:cNvCxnSpPr>
          <p:nvPr/>
        </p:nvCxnSpPr>
        <p:spPr>
          <a:xfrm>
            <a:off x="3793021" y="3442111"/>
            <a:ext cx="220716" cy="4186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D9C3ECF-046C-29B6-67D8-3A9DC0D1B14D}"/>
              </a:ext>
            </a:extLst>
          </p:cNvPr>
          <p:cNvCxnSpPr>
            <a:cxnSpLocks/>
          </p:cNvCxnSpPr>
          <p:nvPr/>
        </p:nvCxnSpPr>
        <p:spPr>
          <a:xfrm flipH="1" flipV="1">
            <a:off x="4013738" y="3471928"/>
            <a:ext cx="221051" cy="3887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1970F57-7DE2-6C23-E39B-7FC34C732974}"/>
              </a:ext>
            </a:extLst>
          </p:cNvPr>
          <p:cNvCxnSpPr>
            <a:cxnSpLocks/>
          </p:cNvCxnSpPr>
          <p:nvPr/>
        </p:nvCxnSpPr>
        <p:spPr>
          <a:xfrm>
            <a:off x="5182718" y="3346459"/>
            <a:ext cx="580698" cy="6921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AF7E4BE-9B8D-C8C3-FB19-17AD906E849C}"/>
              </a:ext>
            </a:extLst>
          </p:cNvPr>
          <p:cNvCxnSpPr>
            <a:cxnSpLocks/>
          </p:cNvCxnSpPr>
          <p:nvPr/>
        </p:nvCxnSpPr>
        <p:spPr>
          <a:xfrm flipV="1">
            <a:off x="5191854" y="4218944"/>
            <a:ext cx="551928" cy="2760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03EAE4E-F29F-613D-0CC3-B3B0372D2AE1}"/>
              </a:ext>
            </a:extLst>
          </p:cNvPr>
          <p:cNvCxnSpPr>
            <a:cxnSpLocks/>
          </p:cNvCxnSpPr>
          <p:nvPr/>
        </p:nvCxnSpPr>
        <p:spPr>
          <a:xfrm flipV="1">
            <a:off x="5182718" y="4356955"/>
            <a:ext cx="613927" cy="14316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3">
            <a:extLst>
              <a:ext uri="{FF2B5EF4-FFF2-40B4-BE49-F238E27FC236}">
                <a16:creationId xmlns:a16="http://schemas.microsoft.com/office/drawing/2014/main" id="{BF8032B8-EBA2-121F-604B-61548292E15C}"/>
              </a:ext>
            </a:extLst>
          </p:cNvPr>
          <p:cNvSpPr txBox="1">
            <a:spLocks/>
          </p:cNvSpPr>
          <p:nvPr/>
        </p:nvSpPr>
        <p:spPr>
          <a:xfrm>
            <a:off x="1429265" y="403479"/>
            <a:ext cx="9888000" cy="66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solidFill>
                  <a:schemeClr val="bg2">
                    <a:lumMod val="10000"/>
                  </a:schemeClr>
                </a:solidFill>
              </a:rPr>
              <a:t>Development flows of TiVA</a:t>
            </a:r>
          </a:p>
        </p:txBody>
      </p:sp>
    </p:spTree>
    <p:extLst>
      <p:ext uri="{BB962C8B-B14F-4D97-AF65-F5344CB8AC3E}">
        <p14:creationId xmlns:p14="http://schemas.microsoft.com/office/powerpoint/2010/main" val="40089717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73818-F4EA-8F0D-81F9-198BEF374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EE15C1-40D7-6841-9598-820020EDC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000" kern="1200" baseline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32</a:t>
            </a:fld>
            <a:r>
              <a:rPr lang="en-US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6D0D91-5C49-8665-5B56-D3EA350E0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710" y="373075"/>
            <a:ext cx="6917586" cy="770458"/>
          </a:xfrm>
        </p:spPr>
        <p:txBody>
          <a:bodyPr/>
          <a:lstStyle/>
          <a:p>
            <a:r>
              <a:rPr lang="en-GB">
                <a:solidFill>
                  <a:schemeClr val="tx2"/>
                </a:solidFill>
              </a:rPr>
              <a:t>OECD </a:t>
            </a:r>
            <a:r>
              <a:rPr lang="en-GB" err="1">
                <a:solidFill>
                  <a:schemeClr val="tx2"/>
                </a:solidFill>
              </a:rPr>
              <a:t>ICIO&amp;TiVA</a:t>
            </a:r>
            <a:r>
              <a:rPr lang="en-GB">
                <a:solidFill>
                  <a:schemeClr val="tx2"/>
                </a:solidFill>
              </a:rPr>
              <a:t> 2025 coverage </a:t>
            </a:r>
            <a:endParaRPr lang="en-GB" sz="3200" i="1">
              <a:solidFill>
                <a:schemeClr val="tx2"/>
              </a:solidFill>
            </a:endParaRPr>
          </a:p>
        </p:txBody>
      </p:sp>
      <p:graphicFrame>
        <p:nvGraphicFramePr>
          <p:cNvPr id="5" name="Content Placeholder 10">
            <a:extLst>
              <a:ext uri="{FF2B5EF4-FFF2-40B4-BE49-F238E27FC236}">
                <a16:creationId xmlns:a16="http://schemas.microsoft.com/office/drawing/2014/main" id="{85ACC872-15E7-1ABB-9DDE-5EEE41628F9C}"/>
              </a:ext>
            </a:extLst>
          </p:cNvPr>
          <p:cNvGraphicFramePr>
            <a:graphicFrameLocks/>
          </p:cNvGraphicFramePr>
          <p:nvPr/>
        </p:nvGraphicFramePr>
        <p:xfrm>
          <a:off x="266330" y="1351451"/>
          <a:ext cx="7278325" cy="4929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5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00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8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lvl="1" algn="l" fontAlgn="b">
                        <a:lnSpc>
                          <a:spcPct val="100000"/>
                        </a:lnSpc>
                      </a:pPr>
                      <a:endParaRPr lang="en-US" sz="1800" b="0" i="0" u="none" strike="noStrike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839">
                <a:tc>
                  <a:txBody>
                    <a:bodyPr/>
                    <a:lstStyle/>
                    <a:p>
                      <a:pPr marL="180000" lvl="1" algn="l" fontAlgn="b">
                        <a:lnSpc>
                          <a:spcPct val="100000"/>
                        </a:lnSpc>
                      </a:pPr>
                      <a:r>
                        <a:rPr lang="en-US" sz="20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itchFamily="34" charset="0"/>
                        </a:rPr>
                        <a:t>Africa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 fontAlgn="b">
                        <a:lnSpc>
                          <a:spcPct val="100000"/>
                        </a:lnSpc>
                      </a:pPr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Helvetica" pitchFamily="34" charset="0"/>
                        </a:rPr>
                        <a:t>Northern (4), Middle (3), Western (3), Southern (1)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3742">
                <a:tc>
                  <a:txBody>
                    <a:bodyPr/>
                    <a:lstStyle/>
                    <a:p>
                      <a:pPr marL="1800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kern="1200" baseline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itchFamily="34" charset="0"/>
                          <a:ea typeface="+mn-ea"/>
                          <a:cs typeface="+mn-cs"/>
                        </a:rPr>
                        <a:t>Americas</a:t>
                      </a:r>
                      <a:endParaRPr lang="en-US" sz="2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latin typeface="Helvetica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 fontAlgn="b">
                        <a:lnSpc>
                          <a:spcPct val="100000"/>
                        </a:lnSpc>
                      </a:pPr>
                      <a:r>
                        <a:rPr lang="en-US" sz="20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itchFamily="34" charset="0"/>
                        </a:rPr>
                        <a:t>North America (2), </a:t>
                      </a:r>
                    </a:p>
                    <a:p>
                      <a:pPr marL="180000" lvl="1" algn="l" fontAlgn="b">
                        <a:lnSpc>
                          <a:spcPct val="100000"/>
                        </a:lnSpc>
                      </a:pPr>
                      <a:r>
                        <a:rPr lang="en-US" sz="20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itchFamily="34" charset="0"/>
                        </a:rPr>
                        <a:t>Latin America and the Caribbean(7)</a:t>
                      </a:r>
                      <a:endParaRPr lang="en-US" sz="2000" b="0" i="0" u="none" strike="noStrike" kern="1200">
                        <a:solidFill>
                          <a:schemeClr val="tx1"/>
                        </a:solidFill>
                        <a:latin typeface="Helvetic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4003">
                <a:tc>
                  <a:txBody>
                    <a:bodyPr/>
                    <a:lstStyle/>
                    <a:p>
                      <a:pPr marL="180000" lvl="1" algn="l" fontAlgn="b">
                        <a:lnSpc>
                          <a:spcPct val="100000"/>
                        </a:lnSpc>
                      </a:pPr>
                      <a:r>
                        <a:rPr lang="en-US" sz="20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itchFamily="34" charset="0"/>
                        </a:rPr>
                        <a:t>Asia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 fontAlgn="b">
                        <a:lnSpc>
                          <a:spcPct val="100000"/>
                        </a:lnSpc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+mn-cs"/>
                        </a:rPr>
                        <a:t>Eastern (5), Southern (3), Kazakhstan, South-eastern (10), Western Asia (5) </a:t>
                      </a:r>
                      <a:endParaRPr lang="en-US" sz="2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latin typeface="Helvetica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4003">
                <a:tc>
                  <a:txBody>
                    <a:bodyPr/>
                    <a:lstStyle/>
                    <a:p>
                      <a:pPr marL="180000" marR="0" lvl="2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itchFamily="34" charset="0"/>
                        </a:rPr>
                        <a:t>Europe</a:t>
                      </a:r>
                    </a:p>
                    <a:p>
                      <a:pPr marL="180000" marR="0" lvl="2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latin typeface="Helvetica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itchFamily="34" charset="0"/>
                        </a:rPr>
                        <a:t>Eastern (9), Northern (10), Southern (7), Western (7)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002">
                <a:tc>
                  <a:txBody>
                    <a:bodyPr/>
                    <a:lstStyle/>
                    <a:p>
                      <a:pPr marL="180000" lvl="1" algn="l" fontAlgn="b">
                        <a:lnSpc>
                          <a:spcPct val="100000"/>
                        </a:lnSpc>
                      </a:pPr>
                      <a:r>
                        <a:rPr lang="en-US" sz="20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itchFamily="34" charset="0"/>
                        </a:rPr>
                        <a:t>Oceania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 fontAlgn="b">
                        <a:lnSpc>
                          <a:spcPct val="100000"/>
                        </a:lnSpc>
                      </a:pPr>
                      <a:r>
                        <a:rPr lang="en-US" sz="20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itchFamily="34" charset="0"/>
                        </a:rPr>
                        <a:t>Australia, New Zealand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74482">
                <a:tc>
                  <a:txBody>
                    <a:bodyPr/>
                    <a:lstStyle/>
                    <a:p>
                      <a:pPr marL="180000" lvl="1" algn="l" fontAlgn="b">
                        <a:lnSpc>
                          <a:spcPct val="100000"/>
                        </a:lnSpc>
                      </a:pPr>
                      <a:r>
                        <a:rPr lang="en-US" sz="20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itchFamily="34" charset="0"/>
                        </a:rPr>
                        <a:t>Region</a:t>
                      </a:r>
                      <a:r>
                        <a:rPr lang="en-US" sz="2000" b="0" i="0" u="none" strike="noStrike" baseline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itchFamily="34" charset="0"/>
                        </a:rPr>
                        <a:t> groups</a:t>
                      </a:r>
                      <a:endParaRPr lang="en-US" sz="2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latin typeface="Helvetica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 fontAlgn="b">
                        <a:lnSpc>
                          <a:spcPct val="100000"/>
                        </a:lnSpc>
                      </a:pPr>
                      <a:r>
                        <a:rPr lang="en-US" sz="20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itchFamily="34" charset="0"/>
                        </a:rPr>
                        <a:t>OECD38, EU27, G20, ASEAN, Eastern Asia, Africa11, non-OECD, APEC, EU15, Euro Area19 etc.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D7DA88C-8BEF-9CFF-DD80-B92B73D3F140}"/>
              </a:ext>
            </a:extLst>
          </p:cNvPr>
          <p:cNvSpPr txBox="1"/>
          <p:nvPr/>
        </p:nvSpPr>
        <p:spPr>
          <a:xfrm>
            <a:off x="7867813" y="320457"/>
            <a:ext cx="3880187" cy="31085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latin typeface="+mj-lt"/>
              </a:rPr>
              <a:t>80 economies </a:t>
            </a:r>
            <a:r>
              <a:rPr lang="en-US" sz="2000">
                <a:latin typeface="+mj-lt"/>
              </a:rPr>
              <a:t>+ Rest of the World</a:t>
            </a:r>
          </a:p>
          <a:p>
            <a:endParaRPr lang="en-US" sz="2000">
              <a:latin typeface="+mj-lt"/>
            </a:endParaRPr>
          </a:p>
          <a:p>
            <a:r>
              <a:rPr lang="en-US" sz="2000">
                <a:latin typeface="+mj-lt"/>
              </a:rPr>
              <a:t>Time series covering </a:t>
            </a:r>
            <a:r>
              <a:rPr lang="en-US" sz="2000" b="1">
                <a:latin typeface="+mj-lt"/>
              </a:rPr>
              <a:t>all years from 1995 to 2022</a:t>
            </a:r>
          </a:p>
          <a:p>
            <a:endParaRPr lang="en-US" sz="2000">
              <a:latin typeface="+mj-lt"/>
            </a:endParaRPr>
          </a:p>
          <a:p>
            <a:r>
              <a:rPr lang="en-US" sz="2000" b="1">
                <a:latin typeface="+mj-lt"/>
              </a:rPr>
              <a:t>50 economic activities </a:t>
            </a:r>
          </a:p>
          <a:p>
            <a:r>
              <a:rPr lang="en-US" sz="2000">
                <a:latin typeface="+mj-lt"/>
              </a:rPr>
              <a:t>(based on ISIC Rev.4)</a:t>
            </a:r>
          </a:p>
          <a:p>
            <a:endParaRPr lang="en-US">
              <a:latin typeface="+mj-lt"/>
            </a:endParaRPr>
          </a:p>
          <a:p>
            <a:endParaRPr lang="en-US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9D86AD-594B-2EC9-09DC-4D4515005394}"/>
              </a:ext>
            </a:extLst>
          </p:cNvPr>
          <p:cNvSpPr txBox="1"/>
          <p:nvPr/>
        </p:nvSpPr>
        <p:spPr>
          <a:xfrm>
            <a:off x="7801429" y="6411600"/>
            <a:ext cx="2661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j-lt"/>
              </a:rPr>
              <a:t>() Number of economies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238896-2060-6F47-022F-ACC4AE0F0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985" y="3310143"/>
            <a:ext cx="4381015" cy="300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78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5123E-3265-8266-6573-AEA426579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434FEC-E53D-7074-B2AE-468843B54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r>
              <a:rPr lang="en-US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47745D-1B1E-E4E5-A7AD-2D924C163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tx2"/>
                </a:solidFill>
              </a:rPr>
              <a:t>OECD ICIO and TiVA 2025 economic activities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99A28C5-D667-853C-8E87-AFED7DFD62BE}"/>
              </a:ext>
            </a:extLst>
          </p:cNvPr>
          <p:cNvGraphicFramePr>
            <a:graphicFrameLocks noGrp="1"/>
          </p:cNvGraphicFramePr>
          <p:nvPr/>
        </p:nvGraphicFramePr>
        <p:xfrm>
          <a:off x="216000" y="1197429"/>
          <a:ext cx="11304000" cy="51651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5992">
                  <a:extLst>
                    <a:ext uri="{9D8B030D-6E8A-4147-A177-3AD203B41FA5}">
                      <a16:colId xmlns:a16="http://schemas.microsoft.com/office/drawing/2014/main" val="2506837015"/>
                    </a:ext>
                  </a:extLst>
                </a:gridCol>
                <a:gridCol w="851984">
                  <a:extLst>
                    <a:ext uri="{9D8B030D-6E8A-4147-A177-3AD203B41FA5}">
                      <a16:colId xmlns:a16="http://schemas.microsoft.com/office/drawing/2014/main" val="3682050336"/>
                    </a:ext>
                  </a:extLst>
                </a:gridCol>
                <a:gridCol w="2251672">
                  <a:extLst>
                    <a:ext uri="{9D8B030D-6E8A-4147-A177-3AD203B41FA5}">
                      <a16:colId xmlns:a16="http://schemas.microsoft.com/office/drawing/2014/main" val="3230282822"/>
                    </a:ext>
                  </a:extLst>
                </a:gridCol>
                <a:gridCol w="517276">
                  <a:extLst>
                    <a:ext uri="{9D8B030D-6E8A-4147-A177-3AD203B41FA5}">
                      <a16:colId xmlns:a16="http://schemas.microsoft.com/office/drawing/2014/main" val="1805923676"/>
                    </a:ext>
                  </a:extLst>
                </a:gridCol>
                <a:gridCol w="851984">
                  <a:extLst>
                    <a:ext uri="{9D8B030D-6E8A-4147-A177-3AD203B41FA5}">
                      <a16:colId xmlns:a16="http://schemas.microsoft.com/office/drawing/2014/main" val="2456832919"/>
                    </a:ext>
                  </a:extLst>
                </a:gridCol>
                <a:gridCol w="2251672">
                  <a:extLst>
                    <a:ext uri="{9D8B030D-6E8A-4147-A177-3AD203B41FA5}">
                      <a16:colId xmlns:a16="http://schemas.microsoft.com/office/drawing/2014/main" val="1083622486"/>
                    </a:ext>
                  </a:extLst>
                </a:gridCol>
                <a:gridCol w="456419">
                  <a:extLst>
                    <a:ext uri="{9D8B030D-6E8A-4147-A177-3AD203B41FA5}">
                      <a16:colId xmlns:a16="http://schemas.microsoft.com/office/drawing/2014/main" val="1818632305"/>
                    </a:ext>
                  </a:extLst>
                </a:gridCol>
                <a:gridCol w="882412">
                  <a:extLst>
                    <a:ext uri="{9D8B030D-6E8A-4147-A177-3AD203B41FA5}">
                      <a16:colId xmlns:a16="http://schemas.microsoft.com/office/drawing/2014/main" val="2146179308"/>
                    </a:ext>
                  </a:extLst>
                </a:gridCol>
                <a:gridCol w="2814589">
                  <a:extLst>
                    <a:ext uri="{9D8B030D-6E8A-4147-A177-3AD203B41FA5}">
                      <a16:colId xmlns:a16="http://schemas.microsoft.com/office/drawing/2014/main" val="148941135"/>
                    </a:ext>
                  </a:extLst>
                </a:gridCol>
              </a:tblGrid>
              <a:tr h="18760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ISIC Rev. 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Activity description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ISIC Rev. 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Activity description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ISIC Rev. 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Activity description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959085"/>
                  </a:ext>
                </a:extLst>
              </a:tr>
              <a:tr h="24551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78027039"/>
                  </a:ext>
                </a:extLst>
              </a:tr>
              <a:tr h="24551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Agriculture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241,2431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Basic iron and steel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55,56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Accommodation and food services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01354"/>
                  </a:ext>
                </a:extLst>
              </a:tr>
              <a:tr h="24551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Forestry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242,2432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Non-ferrous metals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58,59,60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Publishing and broadcasting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279947"/>
                  </a:ext>
                </a:extLst>
              </a:tr>
              <a:tr h="24551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Fishing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Fabricated metals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Telecommunications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883342"/>
                  </a:ext>
                </a:extLst>
              </a:tr>
              <a:tr h="24551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Mining of coal and lignite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ICT and electronics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62,63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Programming and information services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312142"/>
                  </a:ext>
                </a:extLst>
              </a:tr>
              <a:tr h="24551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Crude petroleum and gas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Electrical equipment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64,65,66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Finance and insurance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079104"/>
                  </a:ext>
                </a:extLst>
              </a:tr>
              <a:tr h="24551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Mining of metal ores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Machinery and equip. n.e.c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Real estate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089164"/>
                  </a:ext>
                </a:extLst>
              </a:tr>
              <a:tr h="24551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Other mining and quarrying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Motor vehicles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69 to 75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Professional and scientific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555482"/>
                  </a:ext>
                </a:extLst>
              </a:tr>
              <a:tr h="24551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Mining support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Ships and boats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77 to 82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Administrative and support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351962"/>
                  </a:ext>
                </a:extLst>
              </a:tr>
              <a:tr h="24551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10,11,12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Food and beverages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302 to 309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Other transport equipment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Public administration and defence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528331"/>
                  </a:ext>
                </a:extLst>
              </a:tr>
              <a:tr h="24551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13,14,15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Textiles and apparel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31,32,33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Other manufacturing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Education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98561"/>
                  </a:ext>
                </a:extLst>
              </a:tr>
              <a:tr h="24551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Wood and cork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Electricity and gas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 to 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Human health and social work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414025"/>
                  </a:ext>
                </a:extLst>
              </a:tr>
              <a:tr h="24551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17,18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Paper and printing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 to 39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Water and waste services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 to 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Arts and recreation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672489"/>
                  </a:ext>
                </a:extLst>
              </a:tr>
              <a:tr h="24551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Petroleum products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41,42,43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Construction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94 to 96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Other services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408610"/>
                  </a:ext>
                </a:extLst>
              </a:tr>
              <a:tr h="24551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Chemicals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45,46,47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Wholesale and retail trade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97,98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Activities of households as employers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399517"/>
                  </a:ext>
                </a:extLst>
              </a:tr>
              <a:tr h="24551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Pharmaceuticals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Land transport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25423260"/>
                  </a:ext>
                </a:extLst>
              </a:tr>
              <a:tr h="28062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Rubber and plastics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Water transport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83250279"/>
                  </a:ext>
                </a:extLst>
              </a:tr>
              <a:tr h="24551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Other non-metallic minerals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Air transport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4548419"/>
                  </a:ext>
                </a:extLst>
              </a:tr>
              <a:tr h="24551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Warehousing and support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40438297"/>
                  </a:ext>
                </a:extLst>
              </a:tr>
              <a:tr h="24551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Postal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83595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8812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37D61-72A2-2323-9C20-FC45A1720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500BF4-19B2-5711-D5F1-1E023B167F5D}"/>
              </a:ext>
            </a:extLst>
          </p:cNvPr>
          <p:cNvSpPr txBox="1"/>
          <p:nvPr/>
        </p:nvSpPr>
        <p:spPr>
          <a:xfrm>
            <a:off x="1208868" y="2107769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C8A1DD-D65D-C369-E7FC-57E4B21A43F2}"/>
              </a:ext>
            </a:extLst>
          </p:cNvPr>
          <p:cNvSpPr/>
          <p:nvPr/>
        </p:nvSpPr>
        <p:spPr>
          <a:xfrm>
            <a:off x="1419303" y="446453"/>
            <a:ext cx="9693987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Characteristics of the OECD Inter Country IO model</a:t>
            </a:r>
            <a:endParaRPr lang="en-GB" sz="1000">
              <a:solidFill>
                <a:srgbClr val="5369A5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F86BC9-4EDB-D344-F0A3-26A968FDA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D788-7454-A849-95EF-E0A31EF5E4C8}" type="slidenum">
              <a:rPr lang="en-US" smtClean="0">
                <a:latin typeface="+mj-lt"/>
              </a:rPr>
              <a:t>34</a:t>
            </a:fld>
            <a:endParaRPr lang="en-US">
              <a:latin typeface="+mj-lt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56E0A0-FC9F-9958-C757-CE041CF6934C}"/>
              </a:ext>
            </a:extLst>
          </p:cNvPr>
          <p:cNvSpPr txBox="1">
            <a:spLocks/>
          </p:cNvSpPr>
          <p:nvPr/>
        </p:nvSpPr>
        <p:spPr>
          <a:xfrm>
            <a:off x="350986" y="1441093"/>
            <a:ext cx="5881564" cy="4678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>
              <a:latin typeface="+mj-lt"/>
            </a:endParaRPr>
          </a:p>
          <a:p>
            <a:r>
              <a:rPr lang="en-GB" sz="2400">
                <a:latin typeface="+mj-lt"/>
              </a:rPr>
              <a:t>Institutional, long-term project (the early 2010s - )</a:t>
            </a:r>
          </a:p>
          <a:p>
            <a:r>
              <a:rPr lang="en-US" sz="2400">
                <a:latin typeface="+mj-lt"/>
              </a:rPr>
              <a:t>Maximum use of official statistics: National Accounts, Supply and Use tables and Input-Output tables</a:t>
            </a:r>
          </a:p>
          <a:p>
            <a:r>
              <a:rPr lang="en-US" sz="2400">
                <a:latin typeface="+mj-lt"/>
              </a:rPr>
              <a:t>Benchmarked to latest National Accounts time series (final expenditures, value added, income)</a:t>
            </a:r>
          </a:p>
          <a:p>
            <a:r>
              <a:rPr lang="en-US" sz="2400">
                <a:latin typeface="+mj-lt"/>
              </a:rPr>
              <a:t>Rest of the World (closed model)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B10B0C-F58D-DA63-B184-76047BCE429B}"/>
              </a:ext>
            </a:extLst>
          </p:cNvPr>
          <p:cNvSpPr txBox="1"/>
          <p:nvPr/>
        </p:nvSpPr>
        <p:spPr>
          <a:xfrm>
            <a:off x="6266296" y="1594843"/>
            <a:ext cx="553202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latin typeface="+mj-lt"/>
              </a:rPr>
              <a:t>Non-resident direct purchases (tourism and education)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+mj-lt"/>
              </a:rPr>
              <a:t>Firm heterogeneity within manufacturing industries   (China and Mexico)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latin typeface="+mj-lt"/>
              </a:rPr>
              <a:t>International distribution margins allocated to country providing the trade and transport services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latin typeface="+mj-lt"/>
              </a:rPr>
              <a:t>Trade flows are separately balanced for goods, services and direct purchases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latin typeface="+mj-lt"/>
              </a:rPr>
              <a:t>Re-imports / Re-exports adjustment</a:t>
            </a:r>
            <a:endParaRPr lang="en-US" sz="2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58156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5D113-1DC8-176E-2B81-C02E1348F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FDEE12-F855-A18E-F13E-9ACAA7985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6940F8-94E0-CD36-D18D-2879577E36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r>
              <a:rPr lang="en-US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2EFCB-8E77-29F1-64C2-6D93196C6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Timeline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04887CC-DA2C-AF27-2C89-F417161137B5}"/>
              </a:ext>
            </a:extLst>
          </p:cNvPr>
          <p:cNvGraphicFramePr>
            <a:graphicFrameLocks/>
          </p:cNvGraphicFramePr>
          <p:nvPr/>
        </p:nvGraphicFramePr>
        <p:xfrm>
          <a:off x="216000" y="1602000"/>
          <a:ext cx="10655200" cy="505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7808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027A22BA-9D4A-1D52-77AE-0E4B88057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1378" y="2200868"/>
            <a:ext cx="2755114" cy="359033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2000"/>
              <a:t>Most integrated into GVCs  </a:t>
            </a:r>
          </a:p>
          <a:p>
            <a:pPr marL="0" indent="0">
              <a:buNone/>
            </a:pPr>
            <a:r>
              <a:rPr lang="en-GB" sz="2000"/>
              <a:t>Most common dependencies:</a:t>
            </a:r>
          </a:p>
          <a:p>
            <a:endParaRPr lang="en-GB" sz="15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>
                <a:solidFill>
                  <a:srgbClr val="0070C0"/>
                </a:solidFill>
              </a:rPr>
              <a:t>Oil and gas extraction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>
                <a:solidFill>
                  <a:srgbClr val="0070C0"/>
                </a:solidFill>
              </a:rPr>
              <a:t>Non-ferrous metals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>
                <a:solidFill>
                  <a:srgbClr val="0070C0"/>
                </a:solidFill>
              </a:rPr>
              <a:t>Mining of metal 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>
                <a:solidFill>
                  <a:srgbClr val="0070C0"/>
                </a:solidFill>
              </a:rPr>
              <a:t>Mining of coal and lignite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/>
              <a:t>Textiles and apparel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>
                <a:solidFill>
                  <a:srgbClr val="0070C0"/>
                </a:solidFill>
              </a:rPr>
              <a:t>Mining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/>
              <a:t>Chemicals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/>
              <a:t>ICT and electronics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/>
              <a:t>Motor vehicles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>
                <a:solidFill>
                  <a:srgbClr val="0070C0"/>
                </a:solidFill>
              </a:rPr>
              <a:t>Iron and steel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19DC41-F5AA-C0D8-8778-E733B87FC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D788-7454-A849-95EF-E0A31EF5E4C8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C6E4CD-2F1D-ED97-8028-1196898F31DB}"/>
              </a:ext>
            </a:extLst>
          </p:cNvPr>
          <p:cNvSpPr txBox="1"/>
          <p:nvPr/>
        </p:nvSpPr>
        <p:spPr>
          <a:xfrm>
            <a:off x="554821" y="1284549"/>
            <a:ext cx="859492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/>
              <a:t>Foreign value-added content of total domestic demand, 2022</a:t>
            </a:r>
          </a:p>
          <a:p>
            <a:pPr algn="ctr"/>
            <a:r>
              <a:rPr lang="en-US" sz="1600" i="1"/>
              <a:t>by source industry and region (OECD v non-OECD) </a:t>
            </a:r>
          </a:p>
          <a:p>
            <a:pPr algn="ctr"/>
            <a:r>
              <a:rPr lang="en-US" sz="1600" i="1"/>
              <a:t>as a % of total industry VA in total domestic final demand, </a:t>
            </a:r>
            <a:r>
              <a:rPr lang="en-US" sz="1600" b="1" i="1"/>
              <a:t>OECD averages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89D4C6-E52F-DD29-EFFB-29F9438C1812}"/>
              </a:ext>
            </a:extLst>
          </p:cNvPr>
          <p:cNvSpPr/>
          <p:nvPr/>
        </p:nvSpPr>
        <p:spPr>
          <a:xfrm>
            <a:off x="1332426" y="434237"/>
            <a:ext cx="10513585" cy="628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ts val="140"/>
              </a:spcAft>
            </a:pPr>
            <a:r>
              <a:rPr lang="en-US" sz="3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Foreign dependencies – </a:t>
            </a:r>
            <a:r>
              <a:rPr lang="en-US" sz="2800" i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highlighting extended industry coverage  </a:t>
            </a:r>
            <a:endParaRPr lang="en-US" sz="3200" i="1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B6DAAA-B9EA-3585-1352-BF91C827E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24" y="2200869"/>
            <a:ext cx="8657025" cy="412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47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1B0AE-AD58-A445-63AA-DA03B88E6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A8C936-63B5-1461-E9BB-8DB3B653C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000" y="1293840"/>
            <a:ext cx="7330535" cy="401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>
                <a:latin typeface="+mj-lt"/>
                <a:hlinkClick r:id="rId3"/>
              </a:rPr>
              <a:t>www.oecd.org/en/topics/sub-issues/trade-in-value-added.html</a:t>
            </a:r>
            <a:r>
              <a:rPr lang="en-GB" sz="2000">
                <a:latin typeface="+mj-lt"/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7011A1-21CB-E0E3-A064-75A5D0CA4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+mj-lt"/>
              </a:rPr>
              <a:pPr/>
              <a:t>5</a:t>
            </a:fld>
            <a:r>
              <a:rPr lang="en-US">
                <a:latin typeface="+mj-lt"/>
              </a:rPr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CDCCEC-681D-3BBB-95F6-64B1B58A4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Where to find OECD TiVA indicators</a:t>
            </a:r>
          </a:p>
        </p:txBody>
      </p:sp>
      <p:pic>
        <p:nvPicPr>
          <p:cNvPr id="6" name="Picture 5" descr="A screenshot of a website&#10;&#10;Description automatically generated">
            <a:extLst>
              <a:ext uri="{FF2B5EF4-FFF2-40B4-BE49-F238E27FC236}">
                <a16:creationId xmlns:a16="http://schemas.microsoft.com/office/drawing/2014/main" id="{73DC336E-8121-9D2C-D8D0-74C2EDD182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695451"/>
            <a:ext cx="5836376" cy="3754871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0C873623-5ACA-494C-6EA2-712BFED83A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000" y="3023865"/>
            <a:ext cx="6096000" cy="3387735"/>
          </a:xfrm>
          <a:prstGeom prst="rect">
            <a:avLst/>
          </a:prstGeom>
        </p:spPr>
      </p:pic>
      <p:sp>
        <p:nvSpPr>
          <p:cNvPr id="9" name="Arrow: Curved Up 8">
            <a:extLst>
              <a:ext uri="{FF2B5EF4-FFF2-40B4-BE49-F238E27FC236}">
                <a16:creationId xmlns:a16="http://schemas.microsoft.com/office/drawing/2014/main" id="{06B6BB51-DC70-6C80-D1CE-F294E4B8CB85}"/>
              </a:ext>
            </a:extLst>
          </p:cNvPr>
          <p:cNvSpPr/>
          <p:nvPr/>
        </p:nvSpPr>
        <p:spPr>
          <a:xfrm>
            <a:off x="1035424" y="4948518"/>
            <a:ext cx="5060576" cy="1169894"/>
          </a:xfrm>
          <a:prstGeom prst="curvedUp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B41031-C384-BEE3-5376-E6163727B6D4}"/>
              </a:ext>
            </a:extLst>
          </p:cNvPr>
          <p:cNvSpPr txBox="1"/>
          <p:nvPr/>
        </p:nvSpPr>
        <p:spPr>
          <a:xfrm>
            <a:off x="8164800" y="2599200"/>
            <a:ext cx="303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>
                <a:latin typeface="+mj-lt"/>
              </a:rPr>
              <a:t>OECD Data Explorer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EE5383-E747-F756-CBA6-166947C74413}"/>
              </a:ext>
            </a:extLst>
          </p:cNvPr>
          <p:cNvSpPr txBox="1"/>
          <p:nvPr/>
        </p:nvSpPr>
        <p:spPr>
          <a:xfrm>
            <a:off x="8164800" y="1528661"/>
            <a:ext cx="3509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0070C0"/>
                </a:solidFill>
                <a:latin typeface="+mj-lt"/>
              </a:rPr>
              <a:t>Besides SNA statistics, TiVA has been one of the most downloaded OECD data sets (2013-2025)</a:t>
            </a:r>
            <a:endParaRPr lang="en-GB" sz="1600" i="1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1521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7F4382-D356-53F2-CB2B-5100B4917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en-US"/>
              <a:t> 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47DCC7-CFA9-EEE1-D1B7-2CEA8E956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r>
              <a:rPr lang="en-US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1750E1B-9464-6FE1-4B7C-8188D80D7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  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D50803-D171-0C75-0C8E-6DB4344A9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" y="1569673"/>
            <a:ext cx="7239695" cy="44450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4BF5F7-13F6-F367-594E-83F5C8CAEEF2}"/>
              </a:ext>
            </a:extLst>
          </p:cNvPr>
          <p:cNvSpPr txBox="1"/>
          <p:nvPr/>
        </p:nvSpPr>
        <p:spPr>
          <a:xfrm>
            <a:off x="117438" y="6318554"/>
            <a:ext cx="1121056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1F497D"/>
                </a:solidFill>
                <a:ea typeface="+mn-lt"/>
                <a:cs typeface="+mn-lt"/>
                <a:hlinkClick r:id="rId3"/>
              </a:rPr>
              <a:t>www.oecd.org/en/data/datasets/greenhouse-gas-footprint-indicators.html</a:t>
            </a:r>
            <a:r>
              <a:rPr lang="en-US" sz="1600">
                <a:solidFill>
                  <a:srgbClr val="1F497D"/>
                </a:solidFill>
                <a:ea typeface="+mn-lt"/>
                <a:cs typeface="+mn-lt"/>
              </a:rPr>
              <a:t>          (</a:t>
            </a:r>
            <a:r>
              <a:rPr lang="en-US" sz="1600">
                <a:solidFill>
                  <a:srgbClr val="1F497D"/>
                </a:solidFill>
                <a:ea typeface="+mn-lt"/>
                <a:cs typeface="+mn-lt"/>
                <a:hlinkClick r:id="rId4"/>
              </a:rPr>
              <a:t>http://oe.cd/io-ghg</a:t>
            </a:r>
            <a:r>
              <a:rPr lang="en-US" sz="1600">
                <a:solidFill>
                  <a:srgbClr val="1F497D"/>
                </a:solidFill>
                <a:ea typeface="+mn-lt"/>
                <a:cs typeface="+mn-lt"/>
              </a:rPr>
              <a:t>) </a:t>
            </a:r>
            <a:endParaRPr lang="en-US" sz="160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2D7BB6E-0D3B-81A1-DA93-87DD14A93A13}"/>
              </a:ext>
            </a:extLst>
          </p:cNvPr>
          <p:cNvSpPr txBox="1">
            <a:spLocks/>
          </p:cNvSpPr>
          <p:nvPr/>
        </p:nvSpPr>
        <p:spPr>
          <a:xfrm>
            <a:off x="7961452" y="1410646"/>
            <a:ext cx="3620948" cy="2660325"/>
          </a:xfrm>
          <a:prstGeom prst="rect">
            <a:avLst/>
          </a:prstGeom>
        </p:spPr>
        <p:txBody>
          <a:bodyPr vert="horz" lIns="91440" tIns="45720" rIns="91440" bIns="45720" anchor="t">
            <a:normAutofit lnSpcReduction="10000"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>
                <a:latin typeface="+mj-lt"/>
              </a:rPr>
              <a:t>Five sets of indicators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>
                <a:latin typeface="+mj-lt"/>
              </a:rPr>
              <a:t>Principal indicators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>
                <a:latin typeface="+mj-lt"/>
              </a:rPr>
              <a:t>Emissions embodied in international trade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>
                <a:latin typeface="+mj-lt"/>
              </a:rPr>
              <a:t>Emissions embodied in production by scope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>
                <a:latin typeface="+mj-lt"/>
              </a:rPr>
              <a:t>Origins of emissions embodied in final demand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>
                <a:latin typeface="+mj-lt"/>
              </a:rPr>
              <a:t>Emissions embodied in final demand by expenditure categories</a:t>
            </a:r>
            <a:endParaRPr lang="en-US" sz="200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1B13A0-F562-7DED-5372-BAC0CB4A0479}"/>
              </a:ext>
            </a:extLst>
          </p:cNvPr>
          <p:cNvSpPr txBox="1"/>
          <p:nvPr/>
        </p:nvSpPr>
        <p:spPr>
          <a:xfrm>
            <a:off x="8053824" y="4463351"/>
            <a:ext cx="3606548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>
                <a:latin typeface="+mj-lt"/>
              </a:rPr>
              <a:t>80 economies </a:t>
            </a:r>
            <a:r>
              <a:rPr lang="en-US" sz="1400">
                <a:latin typeface="+mj-lt"/>
              </a:rPr>
              <a:t>+ Rest of the World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latin typeface="+mj-lt"/>
              </a:rPr>
              <a:t>A</a:t>
            </a:r>
            <a:r>
              <a:rPr lang="en-US" sz="1400" b="1">
                <a:latin typeface="+mj-lt"/>
              </a:rPr>
              <a:t>ll years from 1995 to 2022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>
                <a:latin typeface="+mj-lt"/>
              </a:rPr>
              <a:t>50 economic activities </a:t>
            </a:r>
            <a:r>
              <a:rPr lang="en-US" sz="1400">
                <a:latin typeface="+mj-lt"/>
              </a:rPr>
              <a:t>(based on ISIC Rev.4)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500CA6A-4E74-67B9-D184-D11A5FF1C6B9}"/>
              </a:ext>
            </a:extLst>
          </p:cNvPr>
          <p:cNvSpPr/>
          <p:nvPr/>
        </p:nvSpPr>
        <p:spPr>
          <a:xfrm>
            <a:off x="919849" y="4070971"/>
            <a:ext cx="1198880" cy="4876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4BB4D8-83E1-E4A0-A288-AA2950010433}"/>
              </a:ext>
            </a:extLst>
          </p:cNvPr>
          <p:cNvSpPr txBox="1"/>
          <p:nvPr/>
        </p:nvSpPr>
        <p:spPr>
          <a:xfrm>
            <a:off x="1440000" y="433491"/>
            <a:ext cx="1007954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Arial"/>
                <a:cs typeface="Arial"/>
              </a:rPr>
              <a:t>OECD GHG footprint indicators </a:t>
            </a:r>
            <a:endParaRPr lang="en-US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9265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36F53-EE9D-7DDB-0C71-77B6C74BC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364" y="339752"/>
            <a:ext cx="9894257" cy="819081"/>
          </a:xfrm>
        </p:spPr>
        <p:txBody>
          <a:bodyPr/>
          <a:lstStyle/>
          <a:p>
            <a:r>
              <a:rPr lang="en-GB" b="0">
                <a:solidFill>
                  <a:schemeClr val="tx2"/>
                </a:solidFill>
              </a:rPr>
              <a:t>What’s new since 2023 edition?   </a:t>
            </a:r>
            <a:endParaRPr lang="en-US" b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6C0A4-5555-E9D8-C220-815961E9C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239" y="1280656"/>
            <a:ext cx="11402761" cy="5115768"/>
          </a:xfrm>
        </p:spPr>
        <p:txBody>
          <a:bodyPr vert="horz" lIns="91440" tIns="45720" rIns="91440" bIns="45720" anchor="t">
            <a:normAutofit fontScale="92500"/>
          </a:bodyPr>
          <a:lstStyle/>
          <a:p>
            <a:pPr marL="341630" indent="-341630"/>
            <a:r>
              <a:rPr lang="en-GB" sz="2400">
                <a:solidFill>
                  <a:schemeClr val="bg2">
                    <a:lumMod val="10000"/>
                  </a:schemeClr>
                </a:solidFill>
                <a:latin typeface="+mj-lt"/>
              </a:rPr>
              <a:t>Time series extended to cover 1995 to 2022 </a:t>
            </a:r>
            <a:endParaRPr lang="en-US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341630" indent="-341630">
              <a:spcBef>
                <a:spcPts val="600"/>
              </a:spcBef>
              <a:spcAft>
                <a:spcPts val="600"/>
              </a:spcAft>
            </a:pPr>
            <a:r>
              <a:rPr lang="en-GB" sz="2400">
                <a:solidFill>
                  <a:schemeClr val="bg2">
                    <a:lumMod val="10000"/>
                  </a:schemeClr>
                </a:solidFill>
                <a:latin typeface="+mj-lt"/>
              </a:rPr>
              <a:t>Number of economic activities increased from 45 to 50</a:t>
            </a:r>
            <a:endParaRPr lang="en-GB" sz="2000">
              <a:solidFill>
                <a:schemeClr val="bg2">
                  <a:lumMod val="10000"/>
                </a:schemeClr>
              </a:solidFill>
              <a:latin typeface="+mj-lt"/>
              <a:cs typeface="Arial"/>
            </a:endParaRPr>
          </a:p>
          <a:p>
            <a:pPr marL="1144270" lvl="2" indent="-229870">
              <a:spcBef>
                <a:spcPts val="0"/>
              </a:spcBef>
              <a:spcAft>
                <a:spcPts val="600"/>
              </a:spcAft>
            </a:pPr>
            <a:r>
              <a:rPr lang="en-GB" sz="2000">
                <a:solidFill>
                  <a:schemeClr val="bg2">
                    <a:lumMod val="10000"/>
                  </a:schemeClr>
                </a:solidFill>
                <a:latin typeface="+mj-lt"/>
              </a:rPr>
              <a:t>Split </a:t>
            </a:r>
            <a:r>
              <a:rPr lang="en-GB" sz="2000">
                <a:solidFill>
                  <a:srgbClr val="0070C0"/>
                </a:solidFill>
                <a:latin typeface="+mj-lt"/>
              </a:rPr>
              <a:t>Agriculture, Hunting and Forestry</a:t>
            </a:r>
            <a:r>
              <a:rPr lang="en-GB" sz="2000">
                <a:latin typeface="+mj-lt"/>
              </a:rPr>
              <a:t> (A01_02)</a:t>
            </a:r>
            <a:r>
              <a:rPr lang="en-GB" sz="2000">
                <a:solidFill>
                  <a:srgbClr val="0070C0"/>
                </a:solidFill>
                <a:latin typeface="+mj-lt"/>
              </a:rPr>
              <a:t> </a:t>
            </a:r>
            <a:r>
              <a:rPr lang="en-GB" sz="2000">
                <a:solidFill>
                  <a:schemeClr val="bg2">
                    <a:lumMod val="10000"/>
                  </a:schemeClr>
                </a:solidFill>
                <a:latin typeface="+mj-lt"/>
              </a:rPr>
              <a:t>into 2-digit ISIC Divisions: </a:t>
            </a:r>
            <a:r>
              <a:rPr lang="en-GB" sz="2000" i="1">
                <a:solidFill>
                  <a:schemeClr val="bg2">
                    <a:lumMod val="10000"/>
                  </a:schemeClr>
                </a:solidFill>
                <a:latin typeface="+mj-lt"/>
              </a:rPr>
              <a:t>Agriculture and Hunting </a:t>
            </a:r>
            <a:r>
              <a:rPr lang="en-GB" sz="2000">
                <a:solidFill>
                  <a:schemeClr val="bg2">
                    <a:lumMod val="10000"/>
                  </a:schemeClr>
                </a:solidFill>
                <a:latin typeface="+mj-lt"/>
              </a:rPr>
              <a:t>(A01) </a:t>
            </a:r>
            <a:r>
              <a:rPr lang="en-GB" sz="2000" i="1">
                <a:solidFill>
                  <a:schemeClr val="bg2">
                    <a:lumMod val="10000"/>
                  </a:schemeClr>
                </a:solidFill>
                <a:latin typeface="+mj-lt"/>
              </a:rPr>
              <a:t>and Forestry </a:t>
            </a:r>
            <a:r>
              <a:rPr lang="en-GB" sz="2000">
                <a:solidFill>
                  <a:schemeClr val="bg2">
                    <a:lumMod val="10000"/>
                  </a:schemeClr>
                </a:solidFill>
                <a:latin typeface="+mj-lt"/>
              </a:rPr>
              <a:t>(A02) </a:t>
            </a:r>
            <a:endParaRPr lang="en-GB" sz="2000">
              <a:solidFill>
                <a:schemeClr val="bg2">
                  <a:lumMod val="10000"/>
                </a:schemeClr>
              </a:solidFill>
              <a:latin typeface="+mj-lt"/>
              <a:cs typeface="Arial"/>
            </a:endParaRPr>
          </a:p>
          <a:p>
            <a:pPr marL="1144270" lvl="2" indent="-229870">
              <a:spcBef>
                <a:spcPts val="0"/>
              </a:spcBef>
              <a:spcAft>
                <a:spcPts val="600"/>
              </a:spcAft>
            </a:pPr>
            <a:r>
              <a:rPr lang="en-GB" sz="2000">
                <a:solidFill>
                  <a:schemeClr val="bg2">
                    <a:lumMod val="10000"/>
                  </a:schemeClr>
                </a:solidFill>
                <a:latin typeface="+mj-lt"/>
              </a:rPr>
              <a:t>Split </a:t>
            </a:r>
            <a:r>
              <a:rPr lang="en-GB" sz="2000">
                <a:solidFill>
                  <a:srgbClr val="0070C0"/>
                </a:solidFill>
                <a:latin typeface="+mj-lt"/>
              </a:rPr>
              <a:t>Mining and quarrying </a:t>
            </a:r>
            <a:r>
              <a:rPr lang="en-GB" sz="2000">
                <a:latin typeface="+mj-lt"/>
              </a:rPr>
              <a:t>(B)</a:t>
            </a:r>
            <a:r>
              <a:rPr lang="en-GB" sz="2000">
                <a:solidFill>
                  <a:srgbClr val="0070C0"/>
                </a:solidFill>
                <a:latin typeface="+mj-lt"/>
              </a:rPr>
              <a:t> </a:t>
            </a:r>
            <a:r>
              <a:rPr lang="en-GB" sz="2000">
                <a:solidFill>
                  <a:schemeClr val="bg2">
                    <a:lumMod val="10000"/>
                  </a:schemeClr>
                </a:solidFill>
                <a:latin typeface="+mj-lt"/>
              </a:rPr>
              <a:t>into 2-digit ISIC Divisions: </a:t>
            </a:r>
            <a:r>
              <a:rPr lang="en-GB" sz="2000" i="1">
                <a:solidFill>
                  <a:schemeClr val="bg2">
                    <a:lumMod val="10000"/>
                  </a:schemeClr>
                </a:solidFill>
                <a:latin typeface="+mj-lt"/>
              </a:rPr>
              <a:t>Coal</a:t>
            </a:r>
            <a:r>
              <a:rPr lang="en-GB" sz="2000">
                <a:solidFill>
                  <a:schemeClr val="bg2">
                    <a:lumMod val="10000"/>
                  </a:schemeClr>
                </a:solidFill>
                <a:latin typeface="+mj-lt"/>
              </a:rPr>
              <a:t> (B05); </a:t>
            </a:r>
            <a:r>
              <a:rPr lang="en-GB" sz="2000" i="1">
                <a:solidFill>
                  <a:schemeClr val="bg2">
                    <a:lumMod val="10000"/>
                  </a:schemeClr>
                </a:solidFill>
                <a:latin typeface="+mj-lt"/>
              </a:rPr>
              <a:t>Oil and Gas </a:t>
            </a:r>
            <a:r>
              <a:rPr lang="en-GB" sz="2000">
                <a:solidFill>
                  <a:schemeClr val="bg2">
                    <a:lumMod val="10000"/>
                  </a:schemeClr>
                </a:solidFill>
                <a:latin typeface="+mj-lt"/>
              </a:rPr>
              <a:t>(B06); </a:t>
            </a:r>
            <a:r>
              <a:rPr lang="en-GB" sz="2000" i="1">
                <a:solidFill>
                  <a:schemeClr val="bg2">
                    <a:lumMod val="10000"/>
                  </a:schemeClr>
                </a:solidFill>
                <a:latin typeface="+mj-lt"/>
              </a:rPr>
              <a:t>Metal mining </a:t>
            </a:r>
            <a:r>
              <a:rPr lang="en-GB" sz="2000">
                <a:solidFill>
                  <a:schemeClr val="bg2">
                    <a:lumMod val="10000"/>
                  </a:schemeClr>
                </a:solidFill>
                <a:latin typeface="+mj-lt"/>
              </a:rPr>
              <a:t>(B07); </a:t>
            </a:r>
            <a:r>
              <a:rPr lang="en-GB" sz="2000" i="1">
                <a:solidFill>
                  <a:schemeClr val="bg2">
                    <a:lumMod val="10000"/>
                  </a:schemeClr>
                </a:solidFill>
                <a:latin typeface="+mj-lt"/>
              </a:rPr>
              <a:t>Other mining and quarrying</a:t>
            </a:r>
            <a:r>
              <a:rPr lang="en-GB" sz="2000">
                <a:solidFill>
                  <a:schemeClr val="bg2">
                    <a:lumMod val="10000"/>
                  </a:schemeClr>
                </a:solidFill>
                <a:latin typeface="+mj-lt"/>
              </a:rPr>
              <a:t> (B08); and </a:t>
            </a:r>
            <a:r>
              <a:rPr lang="en-GB" sz="2000" i="1">
                <a:solidFill>
                  <a:schemeClr val="bg2">
                    <a:lumMod val="10000"/>
                  </a:schemeClr>
                </a:solidFill>
                <a:latin typeface="+mj-lt"/>
              </a:rPr>
              <a:t>Mining support services </a:t>
            </a:r>
            <a:r>
              <a:rPr lang="en-GB" sz="2000">
                <a:solidFill>
                  <a:schemeClr val="bg2">
                    <a:lumMod val="10000"/>
                  </a:schemeClr>
                </a:solidFill>
                <a:latin typeface="+mj-lt"/>
              </a:rPr>
              <a:t>(B09). </a:t>
            </a:r>
            <a:endParaRPr lang="en-GB" sz="2000">
              <a:solidFill>
                <a:schemeClr val="bg2">
                  <a:lumMod val="10000"/>
                </a:schemeClr>
              </a:solidFill>
              <a:latin typeface="+mj-lt"/>
              <a:cs typeface="Arial"/>
            </a:endParaRPr>
          </a:p>
          <a:p>
            <a:pPr marL="1144270" lvl="2" indent="-229870">
              <a:spcBef>
                <a:spcPts val="0"/>
              </a:spcBef>
              <a:spcAft>
                <a:spcPts val="600"/>
              </a:spcAft>
            </a:pPr>
            <a:r>
              <a:rPr lang="en-GB" sz="2000">
                <a:solidFill>
                  <a:schemeClr val="bg2">
                    <a:lumMod val="10000"/>
                  </a:schemeClr>
                </a:solidFill>
                <a:latin typeface="+mj-lt"/>
              </a:rPr>
              <a:t>Split </a:t>
            </a:r>
            <a:r>
              <a:rPr lang="en-GB" sz="2000">
                <a:solidFill>
                  <a:srgbClr val="0070C0"/>
                </a:solidFill>
                <a:latin typeface="+mj-lt"/>
              </a:rPr>
              <a:t>Basic metals </a:t>
            </a:r>
            <a:r>
              <a:rPr lang="en-GB" sz="2000">
                <a:solidFill>
                  <a:schemeClr val="bg2">
                    <a:lumMod val="10000"/>
                  </a:schemeClr>
                </a:solidFill>
                <a:latin typeface="+mj-lt"/>
              </a:rPr>
              <a:t>(C24) into </a:t>
            </a:r>
            <a:r>
              <a:rPr lang="en-GB" sz="2000" i="1">
                <a:solidFill>
                  <a:schemeClr val="bg2">
                    <a:lumMod val="10000"/>
                  </a:schemeClr>
                </a:solidFill>
                <a:latin typeface="+mj-lt"/>
              </a:rPr>
              <a:t>Iron and steel (C24A) </a:t>
            </a:r>
            <a:r>
              <a:rPr lang="en-GB" sz="2000">
                <a:solidFill>
                  <a:schemeClr val="bg2">
                    <a:lumMod val="10000"/>
                  </a:schemeClr>
                </a:solidFill>
                <a:latin typeface="+mj-lt"/>
              </a:rPr>
              <a:t>and </a:t>
            </a:r>
            <a:r>
              <a:rPr lang="en-GB" sz="2000" i="1">
                <a:solidFill>
                  <a:schemeClr val="bg2">
                    <a:lumMod val="10000"/>
                  </a:schemeClr>
                </a:solidFill>
                <a:latin typeface="+mj-lt"/>
              </a:rPr>
              <a:t>Non-ferrous metals (C24B)</a:t>
            </a:r>
            <a:endParaRPr lang="en-GB" sz="2000" i="1">
              <a:solidFill>
                <a:schemeClr val="bg2">
                  <a:lumMod val="10000"/>
                </a:schemeClr>
              </a:solidFill>
              <a:latin typeface="+mj-lt"/>
              <a:cs typeface="Arial"/>
            </a:endParaRPr>
          </a:p>
          <a:p>
            <a:pPr marL="1144270" lvl="2" indent="-229870">
              <a:spcBef>
                <a:spcPts val="0"/>
              </a:spcBef>
              <a:spcAft>
                <a:spcPts val="600"/>
              </a:spcAft>
            </a:pPr>
            <a:r>
              <a:rPr lang="en-US" sz="2000">
                <a:solidFill>
                  <a:srgbClr val="0070C0"/>
                </a:solidFill>
                <a:latin typeface="+mj-lt"/>
              </a:rPr>
              <a:t>Other transport equipment </a:t>
            </a:r>
            <a:r>
              <a:rPr lang="en-US" sz="2000">
                <a:latin typeface="+mj-lt"/>
              </a:rPr>
              <a:t>(C30) disaggregated to show </a:t>
            </a:r>
            <a:r>
              <a:rPr lang="en-US" sz="2000" i="1">
                <a:solidFill>
                  <a:schemeClr val="bg2">
                    <a:lumMod val="10000"/>
                  </a:schemeClr>
                </a:solidFill>
                <a:latin typeface="+mj-lt"/>
              </a:rPr>
              <a:t>Building of ships and boats </a:t>
            </a:r>
            <a:r>
              <a:rPr lang="en-US" sz="2000">
                <a:solidFill>
                  <a:schemeClr val="bg2">
                    <a:lumMod val="10000"/>
                  </a:schemeClr>
                </a:solidFill>
                <a:latin typeface="+mj-lt"/>
              </a:rPr>
              <a:t>(C301) </a:t>
            </a:r>
            <a:endParaRPr lang="en-GB" sz="2000">
              <a:solidFill>
                <a:schemeClr val="bg2">
                  <a:lumMod val="10000"/>
                </a:schemeClr>
              </a:solidFill>
              <a:latin typeface="+mj-lt"/>
              <a:cs typeface="Arial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GB" sz="2000">
                <a:solidFill>
                  <a:schemeClr val="bg2">
                    <a:lumMod val="10000"/>
                  </a:schemeClr>
                </a:solidFill>
                <a:latin typeface="+mj-lt"/>
                <a:sym typeface="Wingdings" panose="05000000000000000000" pitchFamily="2" charset="2"/>
              </a:rPr>
              <a:t>for better measurement of energy use, embodied GHG emissions, supply chain resiliency …</a:t>
            </a:r>
          </a:p>
          <a:p>
            <a:pPr marL="341630" indent="-34163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>
                <a:solidFill>
                  <a:schemeClr val="bg2">
                    <a:lumMod val="10000"/>
                  </a:schemeClr>
                </a:solidFill>
                <a:latin typeface="+mj-lt"/>
              </a:rPr>
              <a:t>Increase in geographical coverage from 76 to 80 economies (firm heterogeneity)</a:t>
            </a:r>
          </a:p>
          <a:p>
            <a:pPr marL="341630" indent="-34163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GB" sz="240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341630" indent="-34163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>
                <a:solidFill>
                  <a:schemeClr val="bg2">
                    <a:lumMod val="10000"/>
                  </a:schemeClr>
                </a:solidFill>
                <a:latin typeface="+mj-lt"/>
              </a:rPr>
              <a:t>ICIO documentation (2018, 2021, 2023, 2025 annex)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793C2E93-7DA9-36AC-B712-8315AD1F1300}"/>
              </a:ext>
            </a:extLst>
          </p:cNvPr>
          <p:cNvSpPr txBox="1">
            <a:spLocks/>
          </p:cNvSpPr>
          <p:nvPr/>
        </p:nvSpPr>
        <p:spPr>
          <a:xfrm>
            <a:off x="11520000" y="6466107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000" kern="1200" baseline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7</a:t>
            </a:fld>
            <a:r>
              <a:rPr lang="en-US"/>
              <a:t>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BF1627-D376-005B-4F8B-1EF2A8A16B3E}"/>
              </a:ext>
            </a:extLst>
          </p:cNvPr>
          <p:cNvSpPr txBox="1">
            <a:spLocks/>
          </p:cNvSpPr>
          <p:nvPr/>
        </p:nvSpPr>
        <p:spPr>
          <a:xfrm>
            <a:off x="8267491" y="379105"/>
            <a:ext cx="3708509" cy="798281"/>
          </a:xfrm>
          <a:prstGeom prst="rect">
            <a:avLst/>
          </a:prstGeom>
          <a:ln>
            <a:solidFill>
              <a:srgbClr val="004B78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4775"/>
              </a:buClr>
              <a:buSzPct val="110000"/>
              <a:buFont typeface="Wingdings" panose="05000000000000000000" pitchFamily="2" charset="2"/>
              <a:buChar char="§"/>
              <a:defRPr lang="en-US" sz="2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775"/>
              </a:buClr>
              <a:buSzPct val="11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775"/>
              </a:buClr>
              <a:buSzPct val="11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775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775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>
                <a:solidFill>
                  <a:schemeClr val="bg2">
                    <a:lumMod val="10000"/>
                  </a:schemeClr>
                </a:solidFill>
              </a:rPr>
              <a:t>ICIO Tables: </a:t>
            </a:r>
            <a:r>
              <a:rPr lang="en-US" sz="1800">
                <a:solidFill>
                  <a:schemeClr val="bg2">
                    <a:lumMod val="10000"/>
                  </a:schemeClr>
                </a:solidFill>
                <a:hlinkClick r:id="rId2"/>
              </a:rPr>
              <a:t>https://www.oecd.org/en/data/datasets/inter-country-input-output-tables.html</a:t>
            </a:r>
            <a:r>
              <a:rPr lang="en-US" sz="180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US" sz="180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>
                <a:solidFill>
                  <a:schemeClr val="bg2">
                    <a:lumMod val="10000"/>
                  </a:schemeClr>
                </a:solidFill>
              </a:rPr>
              <a:t>TiVA indicators: </a:t>
            </a:r>
            <a:r>
              <a:rPr lang="en-GB" sz="1400" u="sng">
                <a:hlinkClick r:id="rId3"/>
              </a:rPr>
              <a:t>https://www.oecd.org/en/tiva.html</a:t>
            </a:r>
            <a:endParaRPr lang="en-US" sz="1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17F89C-E767-BE11-33E4-B006534A354C}"/>
              </a:ext>
            </a:extLst>
          </p:cNvPr>
          <p:cNvSpPr txBox="1"/>
          <p:nvPr/>
        </p:nvSpPr>
        <p:spPr>
          <a:xfrm>
            <a:off x="6274619" y="5127006"/>
            <a:ext cx="5055162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>
                <a:latin typeface="+mj-lt"/>
              </a:rPr>
              <a:t>Africa : </a:t>
            </a:r>
            <a:r>
              <a:rPr lang="en-US" sz="1600">
                <a:latin typeface="+mj-lt"/>
              </a:rPr>
              <a:t>Angola, DR Congo, </a:t>
            </a:r>
            <a:r>
              <a:rPr lang="en-US" sz="1600" err="1">
                <a:latin typeface="+mj-lt"/>
              </a:rPr>
              <a:t>Saõ</a:t>
            </a:r>
            <a:r>
              <a:rPr lang="en-US" sz="1600">
                <a:latin typeface="+mj-lt"/>
              </a:rPr>
              <a:t> Tomé and Príncipe</a:t>
            </a:r>
          </a:p>
          <a:p>
            <a:r>
              <a:rPr lang="en-US" sz="1600" b="1">
                <a:latin typeface="+mj-lt"/>
              </a:rPr>
              <a:t>Asia : </a:t>
            </a:r>
            <a:r>
              <a:rPr lang="en-US" sz="1600">
                <a:latin typeface="+mj-lt"/>
              </a:rPr>
              <a:t>United Arab Emirates</a:t>
            </a:r>
          </a:p>
        </p:txBody>
      </p:sp>
    </p:spTree>
    <p:extLst>
      <p:ext uri="{BB962C8B-B14F-4D97-AF65-F5344CB8AC3E}">
        <p14:creationId xmlns:p14="http://schemas.microsoft.com/office/powerpoint/2010/main" val="1670434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8D1B7C-1980-6688-7AA7-4D9D72C1C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C3799B-3246-B22A-838D-017963BDB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00" y="1365337"/>
            <a:ext cx="8819923" cy="5291063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400">
                <a:latin typeface="+mj-lt"/>
              </a:rPr>
              <a:t>Data collection and filling gaps</a:t>
            </a:r>
          </a:p>
          <a:p>
            <a:pPr marL="913950" lvl="1" indent="-514350"/>
            <a:r>
              <a:rPr lang="en-GB" sz="2200">
                <a:latin typeface="+mj-lt"/>
              </a:rPr>
              <a:t>National Accounts/Balance of Payments/Input-Output (SUT)  / Bilateral trade in goods and services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>
                <a:latin typeface="+mj-lt"/>
              </a:rPr>
              <a:t>Sectoral constraints</a:t>
            </a:r>
          </a:p>
          <a:p>
            <a:pPr marL="856800" lvl="1" indent="-457200"/>
            <a:r>
              <a:rPr lang="en-GB" sz="2200">
                <a:latin typeface="+mj-lt"/>
              </a:rPr>
              <a:t>Value added and Output</a:t>
            </a:r>
          </a:p>
          <a:p>
            <a:pPr marL="856800" lvl="1" indent="-457200"/>
            <a:r>
              <a:rPr lang="en-GB" sz="2200">
                <a:latin typeface="+mj-lt"/>
              </a:rPr>
              <a:t>Product-Industry supply ratios; Input coefficients</a:t>
            </a:r>
          </a:p>
          <a:p>
            <a:pPr marL="856800" lvl="1" indent="-457200"/>
            <a:r>
              <a:rPr lang="en-GB" sz="2200">
                <a:latin typeface="+mj-lt"/>
              </a:rPr>
              <a:t>Expenditure items (includes trade)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>
                <a:latin typeface="+mj-lt"/>
              </a:rPr>
              <a:t>Balance World trade at industry (SNA) and product (SUT) levels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>
                <a:latin typeface="+mj-lt"/>
              </a:rPr>
              <a:t>Balance SUTs 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>
                <a:latin typeface="+mj-lt"/>
              </a:rPr>
              <a:t>Balance bilateral trade in Goods, Services and Direct Purchases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>
                <a:latin typeface="+mj-lt"/>
              </a:rPr>
              <a:t>Inter-Country Use Tables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>
                <a:latin typeface="+mj-lt"/>
              </a:rPr>
              <a:t>Inter-Country Input-Output (ICIO) tables</a:t>
            </a:r>
          </a:p>
          <a:p>
            <a:pPr marL="0" indent="0" algn="ctr">
              <a:buNone/>
            </a:pPr>
            <a:endParaRPr lang="en-US" sz="2400"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5DDE1B-A41A-286A-D869-534EB517A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r>
              <a:rPr lang="en-US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24EE17-BEFD-C81A-3A9F-021354E1F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370" y="425036"/>
            <a:ext cx="5677690" cy="659400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ICIO compilation overview</a:t>
            </a:r>
            <a:endParaRPr lang="en-GB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21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35BBF-67FC-9D50-7CEB-A1695D452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89BC6-EEC9-2BCF-7052-111459D37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SNA benchmarked ICIO (goal)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F04A9C8-2C60-58DC-4C1C-5DE9EABB8C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9999" y="1315007"/>
            <a:ext cx="8931551" cy="543497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4ECD4B-E07C-D767-3A09-01671C557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79008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ECD_English_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B162C11D10FB4CBEBBC5D8228CBC66" ma:contentTypeVersion="6" ma:contentTypeDescription="Create a new document." ma:contentTypeScope="" ma:versionID="989645d7e3c097bb4aad78a7abfaf69a">
  <xsd:schema xmlns:xsd="http://www.w3.org/2001/XMLSchema" xmlns:xs="http://www.w3.org/2001/XMLSchema" xmlns:p="http://schemas.microsoft.com/office/2006/metadata/properties" xmlns:ns2="e58f2f8c-0c52-4e87-a656-f53cc43d7da0" xmlns:ns3="ed9563a1-d470-4757-9705-6bb2efd289c2" targetNamespace="http://schemas.microsoft.com/office/2006/metadata/properties" ma:root="true" ma:fieldsID="91904791179a8ec4f66c190f6bb6a8f3" ns2:_="" ns3:_="">
    <xsd:import namespace="e58f2f8c-0c52-4e87-a656-f53cc43d7da0"/>
    <xsd:import namespace="ed9563a1-d470-4757-9705-6bb2efd289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f2f8c-0c52-4e87-a656-f53cc43d7d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9563a1-d470-4757-9705-6bb2efd289c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83D194-887D-4095-91E6-D91EC92090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AACACF-5999-48B4-815D-9E351B9DE5C0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A2CD9BB-CF07-48FC-B933-21D021DC6F15}">
  <ds:schemaRefs>
    <ds:schemaRef ds:uri="e58f2f8c-0c52-4e87-a656-f53cc43d7da0"/>
    <ds:schemaRef ds:uri="ed9563a1-d470-4757-9705-6bb2efd289c2"/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3098</Words>
  <Application>Microsoft Office PowerPoint</Application>
  <PresentationFormat>Widescreen</PresentationFormat>
  <Paragraphs>659</Paragraphs>
  <Slides>35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Calibri</vt:lpstr>
      <vt:lpstr>Georgia</vt:lpstr>
      <vt:lpstr>Helvetica</vt:lpstr>
      <vt:lpstr>Helvetica 65 Medium</vt:lpstr>
      <vt:lpstr>Noto Sans</vt:lpstr>
      <vt:lpstr>Symbol</vt:lpstr>
      <vt:lpstr>Times New Roman</vt:lpstr>
      <vt:lpstr>Wingdings</vt:lpstr>
      <vt:lpstr>OECD_English_white</vt:lpstr>
      <vt:lpstr>OECD Inter-country input-output database 2025 edition</vt:lpstr>
      <vt:lpstr>Evolution of Input-Output and ICIO work at OECD</vt:lpstr>
      <vt:lpstr>Examples of TiVA indicators</vt:lpstr>
      <vt:lpstr>PowerPoint Presentation</vt:lpstr>
      <vt:lpstr>Where to find OECD TiVA indicators</vt:lpstr>
      <vt:lpstr>  </vt:lpstr>
      <vt:lpstr>What’s new since 2023 edition?   </vt:lpstr>
      <vt:lpstr>ICIO compilation overview</vt:lpstr>
      <vt:lpstr>SNA benchmarked ICIO (goal)</vt:lpstr>
      <vt:lpstr>Minimum requirements</vt:lpstr>
      <vt:lpstr>ICIO Challenges – affects timeliness and frequency of updates</vt:lpstr>
      <vt:lpstr>Data availability for SUTs and Trade statistics</vt:lpstr>
      <vt:lpstr>ICIO Challenges using bilateral trade flows</vt:lpstr>
      <vt:lpstr>Industry and trade databases and linkages at OECD</vt:lpstr>
      <vt:lpstr>PowerPoint Presentation</vt:lpstr>
      <vt:lpstr>Environment extension</vt:lpstr>
      <vt:lpstr>Main data sources for ICIO tables and GHG emissions</vt:lpstr>
      <vt:lpstr>Data sources to GHG footprint indicators </vt:lpstr>
      <vt:lpstr>Data challenges Availability issues resolution</vt:lpstr>
      <vt:lpstr>ENvironmental Impact Valuation And its application in DEcision making (ENIVADE)</vt:lpstr>
      <vt:lpstr>PowerPoint Presentation</vt:lpstr>
      <vt:lpstr>Frequently asked questions (database coverage)</vt:lpstr>
      <vt:lpstr>Thank you </vt:lpstr>
      <vt:lpstr>PowerPoint Presentation</vt:lpstr>
      <vt:lpstr>Services shares of total exports – a new perspective</vt:lpstr>
      <vt:lpstr>PowerPoint Presentation</vt:lpstr>
      <vt:lpstr>Coverage of OECD GHG indicators  by Scope of emissions</vt:lpstr>
      <vt:lpstr> </vt:lpstr>
      <vt:lpstr>National data availability determines estimation procedure(s)</vt:lpstr>
      <vt:lpstr>Interpolating for missing SUTs to produce time series of supply, use domestic and use imports</vt:lpstr>
      <vt:lpstr>PowerPoint Presentation</vt:lpstr>
      <vt:lpstr>OECD ICIO&amp;TiVA 2025 coverage </vt:lpstr>
      <vt:lpstr>OECD ICIO and TiVA 2025 economic activities</vt:lpstr>
      <vt:lpstr>PowerPoint Presentation</vt:lpstr>
      <vt:lpstr>Timeline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YAMANO Norihiko, STI/EAS</dc:creator>
  <cp:lastModifiedBy>YAMANO Norihiko, STI/PIE</cp:lastModifiedBy>
  <cp:revision>2</cp:revision>
  <cp:lastPrinted>2026-03-16T15:28:23Z</cp:lastPrinted>
  <dcterms:created xsi:type="dcterms:W3CDTF">2006-08-16T00:00:00Z</dcterms:created>
  <dcterms:modified xsi:type="dcterms:W3CDTF">2026-06-21T22:06:05Z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0x01010047B162C11D10FB4CBEBBC5D8228CBC66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OECD_English_white:6</vt:lpwstr>
  </property>
  <property fmtid="{D5CDD505-2E9C-101B-9397-08002B2CF9AE}" pid="5" name="ClassificationContentMarkingFooterText">
    <vt:lpwstr>Unclassified - Non classifié</vt:lpwstr>
  </property>
  <property fmtid="{D5CDD505-2E9C-101B-9397-08002B2CF9AE}" pid="6" name="MSIP_Label_f6047198-b488-45d0-a177-3effe9f755df_Enabled">
    <vt:lpwstr>true</vt:lpwstr>
  </property>
  <property fmtid="{D5CDD505-2E9C-101B-9397-08002B2CF9AE}" pid="7" name="MSIP_Label_f6047198-b488-45d0-a177-3effe9f755df_SetDate">
    <vt:lpwstr>2024-06-27T10:34:17Z</vt:lpwstr>
  </property>
  <property fmtid="{D5CDD505-2E9C-101B-9397-08002B2CF9AE}" pid="8" name="MSIP_Label_f6047198-b488-45d0-a177-3effe9f755df_Method">
    <vt:lpwstr>Privileged</vt:lpwstr>
  </property>
  <property fmtid="{D5CDD505-2E9C-101B-9397-08002B2CF9AE}" pid="9" name="MSIP_Label_f6047198-b488-45d0-a177-3effe9f755df_Name">
    <vt:lpwstr>Unofficial</vt:lpwstr>
  </property>
  <property fmtid="{D5CDD505-2E9C-101B-9397-08002B2CF9AE}" pid="10" name="MSIP_Label_f6047198-b488-45d0-a177-3effe9f755df_SiteId">
    <vt:lpwstr>ac41c7d4-1f61-460d-b0f4-fc925a2b471c</vt:lpwstr>
  </property>
  <property fmtid="{D5CDD505-2E9C-101B-9397-08002B2CF9AE}" pid="11" name="MSIP_Label_f6047198-b488-45d0-a177-3effe9f755df_ActionId">
    <vt:lpwstr>0433233a-80d8-47fa-82a3-6522eaccb541</vt:lpwstr>
  </property>
  <property fmtid="{D5CDD505-2E9C-101B-9397-08002B2CF9AE}" pid="12" name="MSIP_Label_f6047198-b488-45d0-a177-3effe9f755df_ContentBits">
    <vt:lpwstr>2</vt:lpwstr>
  </property>
</Properties>
</file>