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256" r:id="rId2"/>
    <p:sldId id="318" r:id="rId3"/>
    <p:sldId id="339" r:id="rId4"/>
    <p:sldId id="340" r:id="rId5"/>
    <p:sldId id="411" r:id="rId6"/>
    <p:sldId id="349" r:id="rId7"/>
    <p:sldId id="264" r:id="rId8"/>
    <p:sldId id="351" r:id="rId9"/>
    <p:sldId id="352" r:id="rId10"/>
    <p:sldId id="355" r:id="rId11"/>
    <p:sldId id="354" r:id="rId12"/>
    <p:sldId id="270" r:id="rId13"/>
    <p:sldId id="403" r:id="rId14"/>
    <p:sldId id="404" r:id="rId15"/>
    <p:sldId id="405" r:id="rId16"/>
    <p:sldId id="406" r:id="rId17"/>
    <p:sldId id="407" r:id="rId18"/>
    <p:sldId id="315" r:id="rId19"/>
    <p:sldId id="409" r:id="rId20"/>
    <p:sldId id="410" r:id="rId21"/>
    <p:sldId id="317" r:id="rId22"/>
    <p:sldId id="342" r:id="rId23"/>
    <p:sldId id="310" r:id="rId24"/>
    <p:sldId id="320" r:id="rId25"/>
    <p:sldId id="325" r:id="rId26"/>
    <p:sldId id="326" r:id="rId27"/>
    <p:sldId id="330" r:id="rId28"/>
    <p:sldId id="331" r:id="rId29"/>
    <p:sldId id="333" r:id="rId30"/>
    <p:sldId id="335" r:id="rId31"/>
    <p:sldId id="338" r:id="rId32"/>
    <p:sldId id="367" r:id="rId33"/>
    <p:sldId id="368" r:id="rId34"/>
    <p:sldId id="356" r:id="rId35"/>
    <p:sldId id="357" r:id="rId36"/>
    <p:sldId id="358" r:id="rId37"/>
    <p:sldId id="359" r:id="rId38"/>
    <p:sldId id="360" r:id="rId39"/>
    <p:sldId id="362" r:id="rId40"/>
    <p:sldId id="363" r:id="rId41"/>
    <p:sldId id="364" r:id="rId42"/>
    <p:sldId id="396" r:id="rId43"/>
    <p:sldId id="397" r:id="rId44"/>
    <p:sldId id="390" r:id="rId45"/>
    <p:sldId id="369" r:id="rId46"/>
    <p:sldId id="370" r:id="rId47"/>
    <p:sldId id="371" r:id="rId48"/>
    <p:sldId id="372" r:id="rId49"/>
    <p:sldId id="365" r:id="rId50"/>
    <p:sldId id="373" r:id="rId51"/>
    <p:sldId id="374" r:id="rId52"/>
    <p:sldId id="375" r:id="rId53"/>
    <p:sldId id="376" r:id="rId54"/>
    <p:sldId id="377" r:id="rId55"/>
    <p:sldId id="402" r:id="rId56"/>
    <p:sldId id="398" r:id="rId57"/>
    <p:sldId id="399" r:id="rId58"/>
    <p:sldId id="400" r:id="rId59"/>
    <p:sldId id="401" r:id="rId60"/>
    <p:sldId id="378" r:id="rId61"/>
    <p:sldId id="379" r:id="rId62"/>
    <p:sldId id="380" r:id="rId63"/>
    <p:sldId id="381" r:id="rId64"/>
    <p:sldId id="382" r:id="rId65"/>
    <p:sldId id="383" r:id="rId66"/>
    <p:sldId id="384" r:id="rId67"/>
    <p:sldId id="385" r:id="rId68"/>
    <p:sldId id="386" r:id="rId69"/>
    <p:sldId id="387" r:id="rId70"/>
    <p:sldId id="388" r:id="rId71"/>
    <p:sldId id="389" r:id="rId72"/>
    <p:sldId id="366" r:id="rId73"/>
    <p:sldId id="392" r:id="rId74"/>
    <p:sldId id="393" r:id="rId75"/>
    <p:sldId id="394" r:id="rId76"/>
    <p:sldId id="395" r:id="rId77"/>
    <p:sldId id="391"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982" userDrawn="1">
          <p15:clr>
            <a:srgbClr val="A4A3A4"/>
          </p15:clr>
        </p15:guide>
        <p15:guide id="3" orient="horz" pos="42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524A"/>
    <a:srgbClr val="6D8B5A"/>
    <a:srgbClr val="C09750"/>
    <a:srgbClr val="D2DBCE"/>
    <a:srgbClr val="F1EBE4"/>
    <a:srgbClr val="E3CCCA"/>
    <a:srgbClr val="E7DECC"/>
    <a:srgbClr val="E2CCCA"/>
    <a:srgbClr val="D1DBCE"/>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9" autoAdjust="0"/>
    <p:restoredTop sz="56215" autoAdjust="0"/>
  </p:normalViewPr>
  <p:slideViewPr>
    <p:cSldViewPr snapToGrid="0">
      <p:cViewPr>
        <p:scale>
          <a:sx n="66" d="100"/>
          <a:sy n="66" d="100"/>
        </p:scale>
        <p:origin x="92" y="628"/>
      </p:cViewPr>
      <p:guideLst>
        <p:guide orient="horz" pos="2364"/>
        <p:guide pos="982"/>
        <p:guide orient="horz" pos="42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9990D-81DC-47A0-85CE-CB453D249B1C}" type="datetimeFigureOut">
              <a:rPr kumimoji="1" lang="ja-JP" altLang="en-US" smtClean="0"/>
              <a:t>2026/6/18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C4FB6-F3E2-4C9E-8A49-24D37EBC2327}" type="slidenum">
              <a:rPr kumimoji="1" lang="ja-JP" altLang="en-US" smtClean="0"/>
              <a:t>‹#›</a:t>
            </a:fld>
            <a:endParaRPr kumimoji="1" lang="ja-JP" altLang="en-US"/>
          </a:p>
        </p:txBody>
      </p:sp>
    </p:spTree>
    <p:extLst>
      <p:ext uri="{BB962C8B-B14F-4D97-AF65-F5344CB8AC3E}">
        <p14:creationId xmlns:p14="http://schemas.microsoft.com/office/powerpoint/2010/main" val="37335693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b="0" i="0" kern="100" baseline="0" dirty="0">
                <a:effectLst/>
                <a:latin typeface="Calibri" panose="020F0502020204030204" pitchFamily="34" charset="0"/>
                <a:ea typeface="MS　明朝"/>
                <a:cs typeface="Times New Roman" panose="02020603050405020304" pitchFamily="18" charset="0"/>
              </a:rPr>
              <a:t>Hello, everyone.</a:t>
            </a:r>
            <a:br>
              <a:rPr lang="en-US" altLang="ja-JP" sz="1800" b="0" i="0" kern="100" baseline="0" dirty="0">
                <a:effectLst/>
                <a:latin typeface="Calibri" panose="020F0502020204030204" pitchFamily="34" charset="0"/>
                <a:ea typeface="MS　明朝"/>
                <a:cs typeface="Times New Roman" panose="02020603050405020304" pitchFamily="18" charset="0"/>
              </a:rPr>
            </a:br>
            <a:r>
              <a:rPr lang="en-US" altLang="ja-JP" sz="1800" b="0" i="0" kern="100" baseline="0" dirty="0">
                <a:effectLst/>
                <a:latin typeface="Calibri" panose="020F0502020204030204" pitchFamily="34" charset="0"/>
                <a:ea typeface="MS　明朝"/>
                <a:cs typeface="Times New Roman" panose="02020603050405020304" pitchFamily="18" charset="0"/>
              </a:rPr>
              <a:t>Thank you for attending my presentation today.</a:t>
            </a:r>
            <a:br>
              <a:rPr lang="en-US" altLang="ja-JP" sz="1800" b="0" i="0" kern="100" baseline="0" dirty="0">
                <a:effectLst/>
                <a:latin typeface="Calibri" panose="020F0502020204030204" pitchFamily="34" charset="0"/>
                <a:ea typeface="MS　明朝"/>
                <a:cs typeface="Times New Roman" panose="02020603050405020304" pitchFamily="18" charset="0"/>
              </a:rPr>
            </a:br>
            <a:r>
              <a:rPr lang="en-US" altLang="ja-JP" sz="1800" b="0" i="0" kern="100" baseline="0" dirty="0">
                <a:effectLst/>
                <a:latin typeface="Calibri" panose="020F0502020204030204" pitchFamily="34" charset="0"/>
                <a:ea typeface="MS　明朝"/>
                <a:cs typeface="Times New Roman" panose="02020603050405020304" pitchFamily="18" charset="0"/>
              </a:rPr>
              <a:t>I’m Waka Nishifuji from Kyushu University, Japan.</a:t>
            </a:r>
            <a:endParaRPr lang="ja-JP" altLang="ja-JP" sz="1800" b="0" i="0" kern="100" baseline="0" dirty="0">
              <a:effectLst/>
              <a:latin typeface="Times New Roman" panose="02020603050405020304" pitchFamily="18" charset="0"/>
              <a:ea typeface="MS　明朝"/>
              <a:cs typeface="Times New Roman" panose="02020603050405020304" pitchFamily="18" charset="0"/>
            </a:endParaRPr>
          </a:p>
          <a:p>
            <a:pPr algn="l"/>
            <a:r>
              <a:rPr lang="en-US" altLang="ja-JP" sz="1800" b="0" i="0" kern="100" baseline="0" dirty="0">
                <a:effectLst/>
                <a:latin typeface="Calibri" panose="020F0502020204030204" pitchFamily="34" charset="0"/>
                <a:ea typeface="MS　明朝"/>
                <a:cs typeface="Times New Roman" panose="02020603050405020304" pitchFamily="18" charset="0"/>
              </a:rPr>
              <a:t>The title of my presentation is "</a:t>
            </a:r>
            <a:r>
              <a:rPr lang="en-US" altLang="ja-JP" sz="1800" b="0" i="0" baseline="0" dirty="0"/>
              <a:t>Decoupling Transition Patterns in the Global Economy: </a:t>
            </a:r>
            <a:r>
              <a:rPr lang="en-US" altLang="ja-JP" sz="1200" b="0" i="0" baseline="0" dirty="0"/>
              <a:t>A Multi-Regional Structural Decomposition Analysis</a:t>
            </a:r>
            <a:r>
              <a:rPr lang="en-US" altLang="ja-JP" sz="1800" b="0" i="0" kern="100" baseline="0" dirty="0">
                <a:effectLst/>
                <a:latin typeface="Calibri" panose="020F0502020204030204" pitchFamily="34" charset="0"/>
                <a:ea typeface="MS　明朝"/>
                <a:cs typeface="Times New Roman" panose="02020603050405020304" pitchFamily="18" charset="0"/>
              </a:rPr>
              <a:t>."</a:t>
            </a:r>
            <a:endParaRPr lang="ja-JP" altLang="ja-JP" sz="1800" b="0" i="0" kern="100" baseline="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a:t>
            </a:fld>
            <a:endParaRPr kumimoji="1" lang="ja-JP" altLang="en-US"/>
          </a:p>
        </p:txBody>
      </p:sp>
    </p:spTree>
    <p:extLst>
      <p:ext uri="{BB962C8B-B14F-4D97-AF65-F5344CB8AC3E}">
        <p14:creationId xmlns:p14="http://schemas.microsoft.com/office/powerpoint/2010/main" val="220312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E3D0-4835-0F22-EBC6-D87D7485D9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34000E-7F1F-EF7C-B076-A2D4A61369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693CCE6-1259-EC92-AF26-4C17B74966B3}"/>
              </a:ext>
            </a:extLst>
          </p:cNvPr>
          <p:cNvSpPr>
            <a:spLocks noGrp="1"/>
          </p:cNvSpPr>
          <p:nvPr>
            <p:ph type="body" idx="1"/>
          </p:nvPr>
        </p:nvSpPr>
        <p:spPr/>
        <p:txBody>
          <a:bodyPr/>
          <a:lstStyle/>
          <a:p>
            <a:r>
              <a:rPr lang="ja-JP" altLang="ja-JP" b="1" dirty="0"/>
              <a:t>Next, I explain how we identify the drivers underlying different decoupling transition patterns.</a:t>
            </a:r>
            <a:endParaRPr lang="en-US" altLang="ja-JP" b="1" dirty="0"/>
          </a:p>
          <a:p>
            <a:endParaRPr lang="ja-JP" altLang="ja-JP" b="1" dirty="0"/>
          </a:p>
          <a:p>
            <a:r>
              <a:rPr lang="ja-JP" altLang="ja-JP" b="1" dirty="0"/>
              <a:t>First, we select</a:t>
            </a:r>
            <a:r>
              <a:rPr lang="ja-JP" altLang="ja-JP" dirty="0"/>
              <a:t> comparison clusters with similar GDE growth stages but different carbon footprint transition patterns.</a:t>
            </a:r>
          </a:p>
          <a:p>
            <a:r>
              <a:rPr lang="ja-JP" altLang="ja-JP" b="1" dirty="0"/>
              <a:t>We then </a:t>
            </a:r>
            <a:r>
              <a:rPr lang="ja-JP" altLang="ja-JP" dirty="0"/>
              <a:t>apply SDA to identify the underlying drivers of the differences.</a:t>
            </a:r>
            <a:endParaRPr lang="en-US" altLang="ja-JP" dirty="0"/>
          </a:p>
          <a:p>
            <a:endParaRPr lang="en-US" altLang="ja-JP" dirty="0"/>
          </a:p>
          <a:p>
            <a:r>
              <a:rPr lang="ja-JP" altLang="ja-JP" b="1" dirty="0"/>
              <a:t>To conduct SDA, we first reformulate the </a:t>
            </a:r>
            <a:r>
              <a:rPr lang="ja-JP" altLang="ja-JP" dirty="0"/>
              <a:t>carbon footprint equation </a:t>
            </a:r>
            <a:r>
              <a:rPr lang="ja-JP" altLang="ja-JP" b="1" dirty="0"/>
              <a:t>to separate the effects of different structural factors.</a:t>
            </a:r>
            <a:endParaRPr lang="en-US" altLang="ja-JP" b="1" dirty="0"/>
          </a:p>
          <a:p>
            <a:endParaRPr lang="ja-JP" altLang="ja-JP" b="1" dirty="0"/>
          </a:p>
          <a:p>
            <a:r>
              <a:rPr lang="ja-JP" altLang="ja-JP" b="1" dirty="0"/>
              <a:t>The </a:t>
            </a:r>
            <a:r>
              <a:rPr lang="en-US" altLang="ja-JP" b="1" dirty="0"/>
              <a:t>intermediate input coefficient </a:t>
            </a:r>
            <a:r>
              <a:rPr lang="ja-JP" altLang="ja-JP" b="1" dirty="0"/>
              <a:t>matrix is reformulated into two components: the</a:t>
            </a:r>
            <a:r>
              <a:rPr lang="ja-JP" altLang="ja-JP" dirty="0"/>
              <a:t> trade structure of intermediate goods </a:t>
            </a:r>
            <a:r>
              <a:rPr lang="ja-JP" altLang="ja-JP" b="1" dirty="0"/>
              <a:t>and</a:t>
            </a:r>
            <a:r>
              <a:rPr lang="ja-JP" altLang="ja-JP" dirty="0"/>
              <a:t> production technology.</a:t>
            </a:r>
          </a:p>
          <a:p>
            <a:r>
              <a:rPr lang="en-US" altLang="ja-JP" b="1" dirty="0"/>
              <a:t>P</a:t>
            </a:r>
            <a:r>
              <a:rPr lang="ja-JP" altLang="ja-JP" b="1" dirty="0"/>
              <a:t>er-capita final demand is decomposed into the</a:t>
            </a:r>
            <a:r>
              <a:rPr lang="ja-JP" altLang="ja-JP" dirty="0"/>
              <a:t> trade structure of final goods, </a:t>
            </a:r>
            <a:r>
              <a:rPr lang="en-US" altLang="ja-JP" sz="1200" dirty="0"/>
              <a:t>sectoral </a:t>
            </a:r>
            <a:r>
              <a:rPr lang="ja-JP" altLang="ja-JP" sz="1200" dirty="0"/>
              <a:t>composition</a:t>
            </a:r>
            <a:r>
              <a:rPr lang="en-US" altLang="ja-JP" sz="1200" dirty="0"/>
              <a:t> of final demand</a:t>
            </a:r>
            <a:r>
              <a:rPr lang="ja-JP" altLang="ja-JP" dirty="0"/>
              <a:t>, </a:t>
            </a:r>
            <a:r>
              <a:rPr lang="ja-JP" altLang="ja-JP" b="1" dirty="0"/>
              <a:t>and</a:t>
            </a:r>
            <a:r>
              <a:rPr lang="ja-JP" altLang="ja-JP" dirty="0"/>
              <a:t> per</a:t>
            </a:r>
            <a:r>
              <a:rPr lang="en-US" altLang="ja-JP" dirty="0"/>
              <a:t> </a:t>
            </a:r>
            <a:r>
              <a:rPr lang="ja-JP" altLang="ja-JP" dirty="0"/>
              <a:t>capita</a:t>
            </a:r>
            <a:r>
              <a:rPr lang="en-US" altLang="ja-JP" dirty="0"/>
              <a:t> total</a:t>
            </a:r>
            <a:r>
              <a:rPr lang="ja-JP" altLang="ja-JP" dirty="0"/>
              <a:t> final demand</a:t>
            </a:r>
            <a:r>
              <a:rPr lang="en-US" altLang="ja-JP" b="1" dirty="0"/>
              <a:t>, or per capita GDE</a:t>
            </a:r>
            <a:r>
              <a:rPr lang="ja-JP" altLang="ja-JP" b="1" dirty="0"/>
              <a:t>.</a:t>
            </a:r>
            <a:endParaRPr lang="en-US" altLang="ja-JP" b="1" dirty="0"/>
          </a:p>
        </p:txBody>
      </p:sp>
      <p:sp>
        <p:nvSpPr>
          <p:cNvPr id="4" name="スライド番号プレースホルダー 3">
            <a:extLst>
              <a:ext uri="{FF2B5EF4-FFF2-40B4-BE49-F238E27FC236}">
                <a16:creationId xmlns:a16="http://schemas.microsoft.com/office/drawing/2014/main" id="{F292E80D-82B3-8517-3F93-AF5EB245E0F1}"/>
              </a:ext>
            </a:extLst>
          </p:cNvPr>
          <p:cNvSpPr>
            <a:spLocks noGrp="1"/>
          </p:cNvSpPr>
          <p:nvPr>
            <p:ph type="sldNum" sz="quarter" idx="5"/>
          </p:nvPr>
        </p:nvSpPr>
        <p:spPr/>
        <p:txBody>
          <a:bodyPr/>
          <a:lstStyle/>
          <a:p>
            <a:fld id="{844C4FB6-F3E2-4C9E-8A49-24D37EBC2327}" type="slidenum">
              <a:rPr kumimoji="1" lang="ja-JP" altLang="en-US" smtClean="0"/>
              <a:t>10</a:t>
            </a:fld>
            <a:endParaRPr kumimoji="1" lang="ja-JP" altLang="en-US"/>
          </a:p>
        </p:txBody>
      </p:sp>
    </p:spTree>
    <p:extLst>
      <p:ext uri="{BB962C8B-B14F-4D97-AF65-F5344CB8AC3E}">
        <p14:creationId xmlns:p14="http://schemas.microsoft.com/office/powerpoint/2010/main" val="2805665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B6DD2-1ECB-5D45-12B6-3AFF0320EE1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F5765F-9F13-124B-F886-E46C542C463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5B9118-C5AD-7B69-FDB6-5E6C5AC659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t>These six factors are organized into three groups:</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r>
              <a:rPr lang="en-US" altLang="ja-JP" b="1" dirty="0"/>
              <a:t>Finaly</a:t>
            </a:r>
            <a:r>
              <a:rPr lang="ja-JP" altLang="ja-JP" b="1" dirty="0"/>
              <a:t>, I explain how we decompose changes in the per capita carbon footprint.</a:t>
            </a:r>
            <a:endParaRPr lang="en-US" altLang="ja-JP" b="1" dirty="0"/>
          </a:p>
          <a:p>
            <a:r>
              <a:rPr lang="ja-JP" altLang="ja-JP" b="1" dirty="0"/>
              <a:t>The </a:t>
            </a:r>
            <a:r>
              <a:rPr lang="ja-JP" altLang="ja-JP" dirty="0"/>
              <a:t>percentage change in per capita carbon footprint for country </a:t>
            </a:r>
            <a:r>
              <a:rPr lang="ja-JP" altLang="ja-JP" i="1" dirty="0"/>
              <a:t>n</a:t>
            </a:r>
            <a:r>
              <a:rPr lang="ja-JP" altLang="ja-JP" dirty="0"/>
              <a:t> is decomposed into six driving factors:</a:t>
            </a:r>
          </a:p>
          <a:p>
            <a:endParaRPr lang="en-US" altLang="ja-JP" dirty="0"/>
          </a:p>
          <a:p>
            <a:r>
              <a:rPr lang="ja-JP" altLang="ja-JP" b="1" dirty="0"/>
              <a:t>These </a:t>
            </a:r>
            <a:r>
              <a:rPr lang="en-US" altLang="ja-JP" b="1" dirty="0"/>
              <a:t>six </a:t>
            </a:r>
            <a:r>
              <a:rPr lang="ja-JP" altLang="ja-JP" b="1" dirty="0"/>
              <a:t>factors are grouped into three categories.</a:t>
            </a:r>
          </a:p>
          <a:p>
            <a:endParaRPr lang="en-US" altLang="ja-JP" dirty="0"/>
          </a:p>
          <a:p>
            <a:r>
              <a:rPr lang="ja-JP" altLang="ja-JP" b="0" dirty="0"/>
              <a:t>Technology-related factors </a:t>
            </a:r>
            <a:r>
              <a:rPr lang="ja-JP" altLang="ja-JP" b="1" dirty="0"/>
              <a:t>capture the contribution of changes in </a:t>
            </a:r>
            <a:r>
              <a:rPr lang="ja-JP" altLang="ja-JP" dirty="0"/>
              <a:t>emission intensity and production technology </a:t>
            </a:r>
            <a:r>
              <a:rPr lang="ja-JP" altLang="ja-JP" b="1" dirty="0"/>
              <a:t>to changes in the carbon footprint.</a:t>
            </a:r>
            <a:endParaRPr lang="en-US" altLang="ja-JP" dirty="0"/>
          </a:p>
          <a:p>
            <a:r>
              <a:rPr lang="ja-JP" altLang="ja-JP" b="0" dirty="0"/>
              <a:t>Trade structure-related factors </a:t>
            </a:r>
            <a:r>
              <a:rPr lang="ja-JP" altLang="ja-JP" b="1" dirty="0"/>
              <a:t>capture the contribution of</a:t>
            </a:r>
            <a:r>
              <a:rPr lang="en-US" altLang="ja-JP" b="1" dirty="0"/>
              <a:t> </a:t>
            </a:r>
            <a:r>
              <a:rPr lang="ja-JP" altLang="ja-JP" b="1" dirty="0"/>
              <a:t>changes in the sourcing structure of</a:t>
            </a:r>
            <a:r>
              <a:rPr lang="ja-JP" altLang="ja-JP" dirty="0"/>
              <a:t> intermediate and final goods.</a:t>
            </a:r>
          </a:p>
          <a:p>
            <a:r>
              <a:rPr lang="ja-JP" altLang="ja-JP" b="0" dirty="0"/>
              <a:t>Final demand-related factors </a:t>
            </a:r>
            <a:r>
              <a:rPr lang="ja-JP" altLang="ja-JP" b="1" dirty="0"/>
              <a:t>capture the contribution of</a:t>
            </a:r>
            <a:r>
              <a:rPr lang="en-US" altLang="ja-JP" b="1" dirty="0"/>
              <a:t> </a:t>
            </a:r>
            <a:r>
              <a:rPr lang="ja-JP" altLang="ja-JP" b="1" dirty="0"/>
              <a:t>changes in both the </a:t>
            </a:r>
            <a:r>
              <a:rPr lang="en-US" altLang="ja-JP" b="0" dirty="0"/>
              <a:t>sectoral</a:t>
            </a:r>
            <a:r>
              <a:rPr lang="en-US" altLang="ja-JP" b="1" dirty="0"/>
              <a:t> </a:t>
            </a:r>
            <a:r>
              <a:rPr lang="ja-JP" altLang="ja-JP" dirty="0"/>
              <a:t>composition and scale of </a:t>
            </a:r>
            <a:r>
              <a:rPr lang="en-US" altLang="ja-JP" dirty="0"/>
              <a:t>final demand</a:t>
            </a:r>
            <a:r>
              <a:rPr lang="ja-JP" altLang="ja-JP" dirty="0"/>
              <a:t>.</a:t>
            </a:r>
            <a:endParaRPr lang="en-US" altLang="ja-JP" dirty="0"/>
          </a:p>
          <a:p>
            <a:endParaRPr lang="ja-JP" altLang="ja-JP" dirty="0"/>
          </a:p>
          <a:p>
            <a:r>
              <a:rPr lang="ja-JP" altLang="ja-JP" b="1" dirty="0"/>
              <a:t>We then </a:t>
            </a:r>
            <a:r>
              <a:rPr lang="en-US" altLang="ja-JP" b="1" dirty="0"/>
              <a:t>estimate </a:t>
            </a:r>
            <a:r>
              <a:rPr lang="ja-JP" altLang="ja-JP" dirty="0"/>
              <a:t>the average contribution of each driving factor within each cluster.</a:t>
            </a:r>
          </a:p>
          <a:p>
            <a:r>
              <a:rPr lang="ja-JP" altLang="ja-JP" dirty="0"/>
              <a:t>In addition, each driving factor can be further decomposed at the sector level, final demand category level, and path level, allowing for a more detailed analysis of the underlying mechanisms.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endParaRPr lang="en-US" altLang="ja-JP" b="1" dirty="0"/>
          </a:p>
        </p:txBody>
      </p:sp>
      <p:sp>
        <p:nvSpPr>
          <p:cNvPr id="4" name="スライド番号プレースホルダー 3">
            <a:extLst>
              <a:ext uri="{FF2B5EF4-FFF2-40B4-BE49-F238E27FC236}">
                <a16:creationId xmlns:a16="http://schemas.microsoft.com/office/drawing/2014/main" id="{A1A1D601-8A86-68B4-F9FC-171EF3C62EFA}"/>
              </a:ext>
            </a:extLst>
          </p:cNvPr>
          <p:cNvSpPr>
            <a:spLocks noGrp="1"/>
          </p:cNvSpPr>
          <p:nvPr>
            <p:ph type="sldNum" sz="quarter" idx="5"/>
          </p:nvPr>
        </p:nvSpPr>
        <p:spPr/>
        <p:txBody>
          <a:bodyPr/>
          <a:lstStyle/>
          <a:p>
            <a:fld id="{844C4FB6-F3E2-4C9E-8A49-24D37EBC2327}" type="slidenum">
              <a:rPr kumimoji="1" lang="ja-JP" altLang="en-US" smtClean="0"/>
              <a:t>11</a:t>
            </a:fld>
            <a:endParaRPr kumimoji="1" lang="ja-JP" altLang="en-US"/>
          </a:p>
        </p:txBody>
      </p:sp>
    </p:spTree>
    <p:extLst>
      <p:ext uri="{BB962C8B-B14F-4D97-AF65-F5344CB8AC3E}">
        <p14:creationId xmlns:p14="http://schemas.microsoft.com/office/powerpoint/2010/main" val="4004668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b="1" dirty="0"/>
              <a:t>Next, I describe the data used in this study.</a:t>
            </a:r>
            <a:endParaRPr lang="en-US" altLang="ja-JP" sz="1800" b="1" dirty="0"/>
          </a:p>
          <a:p>
            <a:endParaRPr lang="ja-JP" altLang="ja-JP" sz="1800" b="1" dirty="0"/>
          </a:p>
          <a:p>
            <a:r>
              <a:rPr lang="ja-JP" altLang="ja-JP" sz="1800" b="1" dirty="0"/>
              <a:t>The analysis is based on the </a:t>
            </a:r>
            <a:r>
              <a:rPr lang="ja-JP" altLang="ja-JP" sz="1800" dirty="0"/>
              <a:t>ADB Multi-Regional Input-Output Tables at constant prices, </a:t>
            </a:r>
            <a:r>
              <a:rPr lang="ja-JP" altLang="ja-JP" sz="1800" b="1" dirty="0"/>
              <a:t>covering</a:t>
            </a:r>
            <a:r>
              <a:rPr lang="ja-JP" altLang="ja-JP" sz="1800" dirty="0"/>
              <a:t> 63 countries and 35 sectors at constant 2010 prices for </a:t>
            </a:r>
            <a:r>
              <a:rPr lang="ja-JP" altLang="ja-JP" sz="1800" b="1" dirty="0"/>
              <a:t>the years </a:t>
            </a:r>
            <a:r>
              <a:rPr lang="ja-JP" altLang="ja-JP" sz="1800" dirty="0"/>
              <a:t>2000 and 2007 to 2021.</a:t>
            </a:r>
            <a:endParaRPr lang="en-US" altLang="ja-JP" sz="1800" dirty="0"/>
          </a:p>
          <a:p>
            <a:endParaRPr lang="ja-JP" altLang="ja-JP" sz="1800" dirty="0"/>
          </a:p>
          <a:p>
            <a:r>
              <a:rPr lang="ja-JP" altLang="ja-JP" sz="1800" dirty="0"/>
              <a:t>Direct CO₂ emissions data </a:t>
            </a:r>
            <a:r>
              <a:rPr lang="ja-JP" altLang="ja-JP" sz="1800" b="1" dirty="0"/>
              <a:t>are obtained from </a:t>
            </a:r>
            <a:r>
              <a:rPr lang="ja-JP" altLang="ja-JP" sz="1800" dirty="0"/>
              <a:t>the International Energy Agency </a:t>
            </a:r>
            <a:r>
              <a:rPr lang="ja-JP" altLang="ja-JP" sz="1800" b="1" dirty="0"/>
              <a:t>and are </a:t>
            </a:r>
            <a:r>
              <a:rPr lang="ja-JP" altLang="ja-JP" sz="1800" dirty="0"/>
              <a:t>aligned with the MRIO sector classification.</a:t>
            </a:r>
            <a:endParaRPr lang="en-US" altLang="ja-JP" sz="1800" dirty="0"/>
          </a:p>
          <a:p>
            <a:endParaRPr lang="ja-JP" altLang="ja-JP" sz="1800" dirty="0"/>
          </a:p>
          <a:p>
            <a:r>
              <a:rPr lang="ja-JP" altLang="ja-JP" sz="1800" dirty="0"/>
              <a:t>Population </a:t>
            </a:r>
            <a:r>
              <a:rPr lang="ja-JP" altLang="ja-JP" sz="1800" b="1" dirty="0"/>
              <a:t>data are obtained</a:t>
            </a:r>
            <a:r>
              <a:rPr lang="ja-JP" altLang="ja-JP" sz="1800" dirty="0"/>
              <a:t> from the World Development Indicators </a:t>
            </a:r>
            <a:r>
              <a:rPr lang="ja-JP" altLang="ja-JP" sz="1800" b="1" dirty="0"/>
              <a:t>database</a:t>
            </a:r>
            <a:r>
              <a:rPr lang="ja-JP" altLang="ja-JP" sz="1800" dirty="0"/>
              <a:t>.</a:t>
            </a:r>
            <a:endParaRPr lang="en-US" altLang="ja-JP" sz="1800" dirty="0"/>
          </a:p>
          <a:p>
            <a:r>
              <a:rPr lang="ja-JP" altLang="ja-JP" sz="1800" b="1" dirty="0"/>
              <a:t>Since Taiwan is not included in the WDI, its population data are obtained </a:t>
            </a:r>
            <a:r>
              <a:rPr lang="ja-JP" altLang="ja-JP" sz="1800" dirty="0"/>
              <a:t>from the National Statistics database of Taiwan.</a:t>
            </a:r>
            <a:endParaRPr lang="en-US" altLang="ja-JP" sz="1800" dirty="0"/>
          </a:p>
          <a:p>
            <a:endParaRPr lang="ja-JP" altLang="ja-JP" sz="1800" dirty="0"/>
          </a:p>
          <a:p>
            <a:r>
              <a:rPr lang="ja-JP" altLang="ja-JP" sz="1800" dirty="0"/>
              <a:t>Continuous direct CO₂ emissions data are required throughout the study period to calculate percentage changes over time.</a:t>
            </a:r>
            <a:endParaRPr lang="en-US" altLang="ja-JP" sz="1800" dirty="0"/>
          </a:p>
          <a:p>
            <a:r>
              <a:rPr lang="ja-JP" altLang="ja-JP" sz="1800" b="1" dirty="0"/>
              <a:t>Therefore, </a:t>
            </a:r>
            <a:r>
              <a:rPr lang="ja-JP" altLang="ja-JP" sz="1800" dirty="0"/>
              <a:t>the final sample consists of 56 countries.</a:t>
            </a:r>
          </a:p>
          <a:p>
            <a:pPr algn="l"/>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12</a:t>
            </a:fld>
            <a:endParaRPr kumimoji="1" lang="ja-JP" altLang="en-US"/>
          </a:p>
        </p:txBody>
      </p:sp>
    </p:spTree>
    <p:extLst>
      <p:ext uri="{BB962C8B-B14F-4D97-AF65-F5344CB8AC3E}">
        <p14:creationId xmlns:p14="http://schemas.microsoft.com/office/powerpoint/2010/main" val="343556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BB588-2FC8-3507-EF36-AE483B86E7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A45F9D-4FDA-DEBE-72A3-2BF3881AB11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A1508D5-E1FF-0B95-6823-B6D23E2E3BFD}"/>
              </a:ext>
            </a:extLst>
          </p:cNvPr>
          <p:cNvSpPr>
            <a:spLocks noGrp="1"/>
          </p:cNvSpPr>
          <p:nvPr>
            <p:ph type="body" idx="1"/>
          </p:nvPr>
        </p:nvSpPr>
        <p:spPr/>
        <p:txBody>
          <a:bodyPr/>
          <a:lstStyle/>
          <a:p>
            <a:r>
              <a:rPr lang="ja-JP" altLang="ja-JP" sz="1800" b="1" dirty="0"/>
              <a:t>First, I present the </a:t>
            </a:r>
            <a:r>
              <a:rPr lang="ja-JP" altLang="ja-JP" sz="1800" b="0" dirty="0"/>
              <a:t>results</a:t>
            </a:r>
            <a:r>
              <a:rPr lang="ja-JP" altLang="ja-JP" sz="1800" b="1" dirty="0"/>
              <a:t> of the </a:t>
            </a:r>
            <a:r>
              <a:rPr lang="ja-JP" altLang="ja-JP" sz="1800" dirty="0"/>
              <a:t>state-based decoupling classification based on the Tapio indicator.</a:t>
            </a:r>
            <a:endParaRPr lang="en-US" altLang="ja-JP" sz="1800" dirty="0"/>
          </a:p>
          <a:p>
            <a:endParaRPr lang="ja-JP" altLang="ja-JP" sz="1800" dirty="0"/>
          </a:p>
          <a:p>
            <a:r>
              <a:rPr lang="ja-JP" altLang="ja-JP" sz="1800" b="1" dirty="0"/>
              <a:t>Figure 4 shows the percentage </a:t>
            </a:r>
            <a:r>
              <a:rPr lang="ja-JP" altLang="ja-JP" sz="1800" dirty="0"/>
              <a:t>changes in per capita GDE and per capita carbon footprint </a:t>
            </a:r>
            <a:r>
              <a:rPr lang="ja-JP" altLang="ja-JP" sz="1800" b="1" dirty="0"/>
              <a:t>for 56 countries between 2000 and 2021. </a:t>
            </a:r>
            <a:endParaRPr lang="en-US" altLang="ja-JP" sz="1800" b="1" dirty="0"/>
          </a:p>
          <a:p>
            <a:r>
              <a:rPr lang="ja-JP" altLang="ja-JP" sz="1800" dirty="0"/>
              <a:t>The dotted lines indicate Tapio’s conventional decoupling thresholds.</a:t>
            </a:r>
            <a:endParaRPr lang="en-US" altLang="ja-JP" sz="1800" dirty="0"/>
          </a:p>
          <a:p>
            <a:endParaRPr lang="en-US" altLang="ja-JP"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t>T</a:t>
            </a:r>
            <a:r>
              <a:rPr lang="ja-JP" altLang="ja-JP" sz="1800" dirty="0"/>
              <a:t>he state-based classification provides a clear and intuitive</a:t>
            </a:r>
            <a:r>
              <a:rPr lang="en-US" altLang="ja-JP" sz="1800" dirty="0"/>
              <a:t> (</a:t>
            </a:r>
            <a:r>
              <a:rPr lang="ja-JP" altLang="ja-JP" sz="1800" dirty="0"/>
              <a:t>イン・</a:t>
            </a:r>
            <a:r>
              <a:rPr lang="ja-JP" altLang="ja-JP" sz="1800" b="1" dirty="0"/>
              <a:t>トゥー</a:t>
            </a:r>
            <a:r>
              <a:rPr lang="ja-JP" altLang="ja-JP" sz="1800" dirty="0"/>
              <a:t>・イ・ティヴ</a:t>
            </a:r>
            <a:r>
              <a:rPr lang="en-US" altLang="ja-JP" sz="1800" dirty="0"/>
              <a:t>)</a:t>
            </a:r>
            <a:r>
              <a:rPr lang="ja-JP" altLang="ja-JP" sz="1800" dirty="0"/>
              <a:t> categorization of the relationship between changes in per capita GDE and carbon footprints</a:t>
            </a:r>
            <a:r>
              <a:rPr lang="en-US" altLang="ja-JP" sz="1800" dirty="0"/>
              <a:t>,</a:t>
            </a:r>
            <a:r>
              <a:rPr lang="ja-JP" altLang="ja-JP" sz="1800" dirty="0"/>
              <a:t> </a:t>
            </a:r>
            <a:r>
              <a:rPr lang="en-US" altLang="ja-JP" sz="1800" dirty="0"/>
              <a:t>but</a:t>
            </a:r>
            <a:r>
              <a:rPr lang="ja-JP" altLang="ja-JP" sz="1800" dirty="0"/>
              <a:t> it has three limitations.</a:t>
            </a:r>
          </a:p>
          <a:p>
            <a:endParaRPr lang="ja-JP" altLang="ja-JP" sz="1800" dirty="0"/>
          </a:p>
          <a:p>
            <a:r>
              <a:rPr lang="ja-JP" altLang="ja-JP" sz="1800" b="1" dirty="0"/>
              <a:t>First, it does not consider differences in </a:t>
            </a:r>
            <a:r>
              <a:rPr lang="ja-JP" altLang="ja-JP" sz="1800" dirty="0"/>
              <a:t>economic growth stages. </a:t>
            </a:r>
            <a:endParaRPr lang="en-US" altLang="ja-JP" sz="1800" dirty="0"/>
          </a:p>
          <a:p>
            <a:r>
              <a:rPr lang="ja-JP" altLang="ja-JP" sz="1800" b="1" dirty="0"/>
              <a:t>For example,</a:t>
            </a:r>
            <a:r>
              <a:rPr lang="ja-JP" altLang="ja-JP" sz="1800" dirty="0"/>
              <a:t> China and Switzerland are both classified as weak decoupling </a:t>
            </a:r>
            <a:r>
              <a:rPr lang="ja-JP" altLang="ja-JP" sz="1800" b="1" dirty="0"/>
              <a:t>because their D values fall within the same range</a:t>
            </a:r>
            <a:r>
              <a:rPr lang="en-US" altLang="ja-JP" sz="1800" b="1" dirty="0"/>
              <a:t>, 0 to 0.8, </a:t>
            </a:r>
            <a:r>
              <a:rPr lang="ja-JP" altLang="ja-JP" sz="1800" dirty="0"/>
              <a:t>despite large differences in GDE and CF growth.</a:t>
            </a:r>
            <a:endParaRPr lang="en-US" altLang="ja-JP" sz="1800" dirty="0"/>
          </a:p>
        </p:txBody>
      </p:sp>
      <p:sp>
        <p:nvSpPr>
          <p:cNvPr id="4" name="スライド番号プレースホルダー 3">
            <a:extLst>
              <a:ext uri="{FF2B5EF4-FFF2-40B4-BE49-F238E27FC236}">
                <a16:creationId xmlns:a16="http://schemas.microsoft.com/office/drawing/2014/main" id="{55103A12-F04D-BB47-270F-17A458B9353B}"/>
              </a:ext>
            </a:extLst>
          </p:cNvPr>
          <p:cNvSpPr>
            <a:spLocks noGrp="1"/>
          </p:cNvSpPr>
          <p:nvPr>
            <p:ph type="sldNum" sz="quarter" idx="5"/>
          </p:nvPr>
        </p:nvSpPr>
        <p:spPr/>
        <p:txBody>
          <a:bodyPr/>
          <a:lstStyle/>
          <a:p>
            <a:fld id="{844C4FB6-F3E2-4C9E-8A49-24D37EBC2327}" type="slidenum">
              <a:rPr kumimoji="1" lang="ja-JP" altLang="en-US" smtClean="0"/>
              <a:t>13</a:t>
            </a:fld>
            <a:endParaRPr kumimoji="1" lang="ja-JP" altLang="en-US"/>
          </a:p>
        </p:txBody>
      </p:sp>
    </p:spTree>
    <p:extLst>
      <p:ext uri="{BB962C8B-B14F-4D97-AF65-F5344CB8AC3E}">
        <p14:creationId xmlns:p14="http://schemas.microsoft.com/office/powerpoint/2010/main" val="3923791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492C6-19FB-7F69-59D6-B8A3C064D6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B7895A-239F-663A-639E-FB34A32EA8A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0FF66A0-FF6F-6524-2842-DD6817805F55}"/>
              </a:ext>
            </a:extLst>
          </p:cNvPr>
          <p:cNvSpPr>
            <a:spLocks noGrp="1"/>
          </p:cNvSpPr>
          <p:nvPr>
            <p:ph type="body" idx="1"/>
          </p:nvPr>
        </p:nvSpPr>
        <p:spPr/>
        <p:txBody>
          <a:bodyPr/>
          <a:lstStyle/>
          <a:p>
            <a:r>
              <a:rPr lang="ja-JP" altLang="ja-JP" sz="1800" b="1" dirty="0"/>
              <a:t>Second, the threshold values are determined subjectively.</a:t>
            </a:r>
            <a:endParaRPr lang="en-US" altLang="ja-JP" sz="1800" b="1" dirty="0"/>
          </a:p>
          <a:p>
            <a:endParaRPr lang="en-US" altLang="ja-JP" sz="1800" b="1" dirty="0"/>
          </a:p>
          <a:p>
            <a:r>
              <a:rPr lang="ja-JP" altLang="ja-JP" sz="1800" b="1" dirty="0"/>
              <a:t>For example, </a:t>
            </a:r>
            <a:r>
              <a:rPr lang="ja-JP" altLang="ja-JP" sz="1800" dirty="0"/>
              <a:t>Indonesia and Sri Lanka </a:t>
            </a:r>
            <a:r>
              <a:rPr lang="ja-JP" altLang="ja-JP" sz="1800" b="1" dirty="0"/>
              <a:t>show</a:t>
            </a:r>
            <a:r>
              <a:rPr lang="ja-JP" altLang="ja-JP" sz="1800" dirty="0"/>
              <a:t> similar changes in GDE and carbon footprints.</a:t>
            </a:r>
            <a:endParaRPr lang="en-US" altLang="ja-JP" sz="1800" dirty="0"/>
          </a:p>
          <a:p>
            <a:r>
              <a:rPr lang="ja-JP" altLang="ja-JP" sz="1800" b="1" dirty="0"/>
              <a:t>However, because their D values are located on opposite sides of the threshold at D = 0.8, they are classified into different states:</a:t>
            </a:r>
            <a:r>
              <a:rPr lang="ja-JP" altLang="ja-JP" sz="1800" dirty="0"/>
              <a:t> expansive coupling and weak decoupling.</a:t>
            </a:r>
            <a:endParaRPr lang="en-US" altLang="ja-JP" sz="1800" dirty="0"/>
          </a:p>
          <a:p>
            <a:r>
              <a:rPr lang="ja-JP" altLang="ja-JP" sz="1800" b="1" dirty="0"/>
              <a:t>This suggests that small differences around the threshold can lead to different classifications.</a:t>
            </a:r>
            <a:endParaRPr lang="en-US" altLang="ja-JP" sz="1800" b="1" dirty="0"/>
          </a:p>
          <a:p>
            <a:endParaRPr lang="en-US" altLang="ja-JP" sz="1800" b="1" dirty="0"/>
          </a:p>
          <a:p>
            <a:r>
              <a:rPr lang="ja-JP" altLang="ja-JP" sz="1800" b="1" dirty="0"/>
              <a:t>Third, this classification relies only on </a:t>
            </a:r>
            <a:r>
              <a:rPr lang="ja-JP" altLang="ja-JP" sz="1800" dirty="0"/>
              <a:t>the initial and final years </a:t>
            </a:r>
            <a:r>
              <a:rPr lang="ja-JP" altLang="ja-JP" sz="1800" b="1" dirty="0"/>
              <a:t>of the study period and therefore </a:t>
            </a:r>
            <a:r>
              <a:rPr lang="ja-JP" altLang="ja-JP" sz="1800" dirty="0"/>
              <a:t>cannot capture the evolution of decoupling over time.</a:t>
            </a:r>
            <a:endParaRPr lang="en-US" altLang="ja-JP" sz="1800" dirty="0"/>
          </a:p>
          <a:p>
            <a:r>
              <a:rPr lang="ja-JP" altLang="ja-JP" sz="1800" b="1" dirty="0"/>
              <a:t>Countries with similar two-point changes may have followed different decoupling trajectories during the period.</a:t>
            </a:r>
          </a:p>
          <a:p>
            <a:endParaRPr lang="en-US" altLang="ja-JP" sz="1800" dirty="0"/>
          </a:p>
          <a:p>
            <a:r>
              <a:rPr lang="ja-JP" altLang="ja-JP" sz="1800" b="1" dirty="0"/>
              <a:t>To overcome these limitations, this study adopts a transition-based classification based on long-term decoupling trajectories.</a:t>
            </a:r>
          </a:p>
          <a:p>
            <a:endParaRPr lang="en-US" altLang="ja-JP" sz="1800" b="1" dirty="0"/>
          </a:p>
        </p:txBody>
      </p:sp>
      <p:sp>
        <p:nvSpPr>
          <p:cNvPr id="4" name="スライド番号プレースホルダー 3">
            <a:extLst>
              <a:ext uri="{FF2B5EF4-FFF2-40B4-BE49-F238E27FC236}">
                <a16:creationId xmlns:a16="http://schemas.microsoft.com/office/drawing/2014/main" id="{10F926FD-B240-B3FF-095A-617A7FD29BF6}"/>
              </a:ext>
            </a:extLst>
          </p:cNvPr>
          <p:cNvSpPr>
            <a:spLocks noGrp="1"/>
          </p:cNvSpPr>
          <p:nvPr>
            <p:ph type="sldNum" sz="quarter" idx="5"/>
          </p:nvPr>
        </p:nvSpPr>
        <p:spPr/>
        <p:txBody>
          <a:bodyPr/>
          <a:lstStyle/>
          <a:p>
            <a:fld id="{844C4FB6-F3E2-4C9E-8A49-24D37EBC2327}" type="slidenum">
              <a:rPr kumimoji="1" lang="ja-JP" altLang="en-US" smtClean="0"/>
              <a:t>14</a:t>
            </a:fld>
            <a:endParaRPr kumimoji="1" lang="ja-JP" altLang="en-US"/>
          </a:p>
        </p:txBody>
      </p:sp>
    </p:spTree>
    <p:extLst>
      <p:ext uri="{BB962C8B-B14F-4D97-AF65-F5344CB8AC3E}">
        <p14:creationId xmlns:p14="http://schemas.microsoft.com/office/powerpoint/2010/main" val="1502359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0D127-F327-9B7B-D5FF-5E5B993381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D7089F-4EF3-6B61-C068-7B49AEB2FB1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839745-4183-F432-EB28-4051482919D9}"/>
              </a:ext>
            </a:extLst>
          </p:cNvPr>
          <p:cNvSpPr>
            <a:spLocks noGrp="1"/>
          </p:cNvSpPr>
          <p:nvPr>
            <p:ph type="body" idx="1"/>
          </p:nvPr>
        </p:nvSpPr>
        <p:spPr/>
        <p:txBody>
          <a:bodyPr/>
          <a:lstStyle/>
          <a:p>
            <a:r>
              <a:rPr lang="ja-JP" altLang="ja-JP" sz="1800" b="1" dirty="0"/>
              <a:t>To address the limitations of the state-based classification, we apply a </a:t>
            </a:r>
            <a:r>
              <a:rPr lang="ja-JP" altLang="ja-JP" sz="1800" dirty="0"/>
              <a:t>transition-based classification using clustering.</a:t>
            </a:r>
            <a:endParaRPr lang="en-US" altLang="ja-JP" sz="1800" dirty="0"/>
          </a:p>
          <a:p>
            <a:endParaRPr lang="ja-JP" altLang="ja-JP" sz="1800" dirty="0"/>
          </a:p>
          <a:p>
            <a:r>
              <a:rPr lang="ja-JP" altLang="ja-JP" sz="1800" b="1" dirty="0"/>
              <a:t>This approach considers </a:t>
            </a:r>
            <a:r>
              <a:rPr lang="ja-JP" altLang="ja-JP" sz="1800" dirty="0"/>
              <a:t>transition trajectories </a:t>
            </a:r>
            <a:r>
              <a:rPr lang="ja-JP" altLang="ja-JP" sz="1800" b="1" dirty="0"/>
              <a:t>that</a:t>
            </a:r>
            <a:r>
              <a:rPr lang="ja-JP" altLang="ja-JP" sz="1800" dirty="0"/>
              <a:t> capture the evolution of decoupling states over time</a:t>
            </a:r>
            <a:r>
              <a:rPr lang="en-US" altLang="ja-JP" sz="1800" dirty="0"/>
              <a:t>.</a:t>
            </a:r>
          </a:p>
          <a:p>
            <a:r>
              <a:rPr lang="ja-JP" altLang="ja-JP" dirty="0"/>
              <a:t>Hierarchical clustering identifie</a:t>
            </a:r>
            <a:r>
              <a:rPr lang="en-US" altLang="ja-JP" dirty="0"/>
              <a:t>d</a:t>
            </a:r>
            <a:r>
              <a:rPr lang="ja-JP" altLang="ja-JP" dirty="0"/>
              <a:t> countries with similar transition trajectories and determines cluster boundaries endogenously</a:t>
            </a:r>
            <a:r>
              <a:rPr lang="en-US" altLang="ja-JP" dirty="0"/>
              <a:t> (</a:t>
            </a:r>
            <a:r>
              <a:rPr lang="ja-JP" altLang="ja-JP" dirty="0"/>
              <a:t>エン・ドージェナスリー</a:t>
            </a:r>
            <a:r>
              <a:rPr lang="en-US" altLang="ja-JP" dirty="0"/>
              <a:t>)</a:t>
            </a:r>
            <a:r>
              <a:rPr lang="ja-JP" altLang="ja-JP" dirty="0"/>
              <a:t>.</a:t>
            </a:r>
            <a:endParaRPr lang="en-US" altLang="ja-JP" dirty="0"/>
          </a:p>
          <a:p>
            <a:endParaRPr lang="ja-JP" altLang="ja-JP" dirty="0"/>
          </a:p>
          <a:p>
            <a:r>
              <a:rPr lang="ja-JP" altLang="ja-JP" sz="1800" b="1" dirty="0"/>
              <a:t>The clustering analysis identifies 13 distinct transition patterns. </a:t>
            </a:r>
            <a:endParaRPr lang="en-US" altLang="ja-JP" sz="1800" b="1" dirty="0"/>
          </a:p>
          <a:p>
            <a:endParaRPr lang="en-US" altLang="ja-JP" sz="1800" b="1" dirty="0"/>
          </a:p>
          <a:p>
            <a:r>
              <a:rPr lang="en-US" altLang="ja-JP" sz="1800" b="1" dirty="0"/>
              <a:t>D</a:t>
            </a:r>
            <a:r>
              <a:rPr lang="ja-JP" altLang="ja-JP" sz="1800" b="1" dirty="0"/>
              <a:t>ue to the limited presentation time, I focus on Cluster #4 and Cluster #5.</a:t>
            </a:r>
            <a:endParaRPr lang="en-US" altLang="ja-JP" sz="1800" b="1" dirty="0"/>
          </a:p>
        </p:txBody>
      </p:sp>
      <p:sp>
        <p:nvSpPr>
          <p:cNvPr id="4" name="スライド番号プレースホルダー 3">
            <a:extLst>
              <a:ext uri="{FF2B5EF4-FFF2-40B4-BE49-F238E27FC236}">
                <a16:creationId xmlns:a16="http://schemas.microsoft.com/office/drawing/2014/main" id="{8F7A2FCE-3053-6E30-214A-96DEC89B653D}"/>
              </a:ext>
            </a:extLst>
          </p:cNvPr>
          <p:cNvSpPr>
            <a:spLocks noGrp="1"/>
          </p:cNvSpPr>
          <p:nvPr>
            <p:ph type="sldNum" sz="quarter" idx="5"/>
          </p:nvPr>
        </p:nvSpPr>
        <p:spPr/>
        <p:txBody>
          <a:bodyPr/>
          <a:lstStyle/>
          <a:p>
            <a:fld id="{844C4FB6-F3E2-4C9E-8A49-24D37EBC2327}" type="slidenum">
              <a:rPr kumimoji="1" lang="ja-JP" altLang="en-US" smtClean="0"/>
              <a:t>15</a:t>
            </a:fld>
            <a:endParaRPr kumimoji="1" lang="ja-JP" altLang="en-US"/>
          </a:p>
        </p:txBody>
      </p:sp>
    </p:spTree>
    <p:extLst>
      <p:ext uri="{BB962C8B-B14F-4D97-AF65-F5344CB8AC3E}">
        <p14:creationId xmlns:p14="http://schemas.microsoft.com/office/powerpoint/2010/main" val="260004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E898E-C424-9024-AC74-E02EBFB76A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2CFA9D-2897-08A6-928A-5559F9611C4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C3A277-C31F-915D-3002-2E85E95F7D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dirty="0"/>
              <a:t>Due to the limited presentation time, I focus on two representative clusters that show </a:t>
            </a:r>
            <a:r>
              <a:rPr lang="ja-JP" altLang="ja-JP" sz="1800" dirty="0"/>
              <a:t>similar per capita GDE growth but </a:t>
            </a:r>
            <a:r>
              <a:rPr lang="en-US" altLang="ja-JP" sz="1800" b="0" dirty="0">
                <a:solidFill>
                  <a:schemeClr val="accent5">
                    <a:lumMod val="50000"/>
                  </a:schemeClr>
                </a:solidFill>
              </a:rPr>
              <a:t>different</a:t>
            </a:r>
            <a:r>
              <a:rPr lang="ja-JP" altLang="ja-JP" sz="1800" dirty="0"/>
              <a:t> carbon footprint trends: </a:t>
            </a:r>
            <a:r>
              <a:rPr lang="ja-JP" altLang="ja-JP" sz="1800" b="1" dirty="0"/>
              <a:t>Cluster #4 and Cluster #5.</a:t>
            </a:r>
            <a:endParaRPr lang="en-US" altLang="ja-JP"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b="1" dirty="0"/>
              <a:t>In </a:t>
            </a:r>
            <a:r>
              <a:rPr lang="ja-JP" altLang="ja-JP" sz="1800" b="1" dirty="0"/>
              <a:t>Cluster #4</a:t>
            </a:r>
            <a:r>
              <a:rPr lang="en-US" altLang="ja-JP" sz="1800" b="1" dirty="0"/>
              <a:t>,</a:t>
            </a:r>
            <a:r>
              <a:rPr lang="ja-JP" altLang="ja-JP" sz="1800" b="1" dirty="0"/>
              <a:t> </a:t>
            </a:r>
            <a:r>
              <a:rPr lang="ja-JP" altLang="ja-JP" sz="1800" dirty="0"/>
              <a:t>despite GDE growth, </a:t>
            </a:r>
            <a:r>
              <a:rPr lang="ja-JP" altLang="ja-JP" sz="1800" b="1" dirty="0"/>
              <a:t>per capita</a:t>
            </a:r>
            <a:r>
              <a:rPr lang="ja-JP" altLang="ja-JP" sz="1800" dirty="0"/>
              <a:t> carbon footprints remained nearly unchanged.</a:t>
            </a:r>
            <a:endParaRPr lang="ja-JP" altLang="ja-JP" sz="1800" b="1" dirty="0"/>
          </a:p>
          <a:p>
            <a:r>
              <a:rPr lang="ja-JP" altLang="ja-JP" sz="1800" b="1" dirty="0"/>
              <a:t>This cluster includes </a:t>
            </a:r>
            <a:r>
              <a:rPr lang="ja-JP" altLang="ja-JP" sz="1800" dirty="0"/>
              <a:t>Poland, Estonia, and Bulgaria.</a:t>
            </a:r>
            <a:endParaRPr lang="en-US" altLang="ja-JP" sz="1800" dirty="0"/>
          </a:p>
          <a:p>
            <a:endParaRPr lang="en-US" altLang="ja-JP" sz="1800" dirty="0"/>
          </a:p>
          <a:p>
            <a:r>
              <a:rPr lang="ja-JP" altLang="ja-JP" sz="1800" b="1" dirty="0"/>
              <a:t>In contrast, Cluster </a:t>
            </a:r>
            <a:r>
              <a:rPr lang="en-US" altLang="ja-JP" sz="1800" b="1" dirty="0"/>
              <a:t>#5 </a:t>
            </a:r>
            <a:r>
              <a:rPr lang="ja-JP" altLang="ja-JP" sz="1800" b="1" dirty="0"/>
              <a:t>shows that per capita </a:t>
            </a:r>
            <a:r>
              <a:rPr lang="ja-JP" altLang="ja-JP" sz="1800" dirty="0"/>
              <a:t>carbon footprints increased persistently alongside GDE growth, </a:t>
            </a:r>
            <a:r>
              <a:rPr lang="ja-JP" altLang="ja-JP" sz="1800" b="1" dirty="0"/>
              <a:t>with</a:t>
            </a:r>
            <a:r>
              <a:rPr lang="ja-JP" altLang="ja-JP" sz="1800" dirty="0"/>
              <a:t> high </a:t>
            </a:r>
            <a:r>
              <a:rPr lang="ja-JP" altLang="ja-JP" sz="1800" b="1" dirty="0"/>
              <a:t>Trajectory consistency</a:t>
            </a:r>
            <a:r>
              <a:rPr lang="en-US" altLang="ja-JP" sz="1800" b="1" dirty="0"/>
              <a:t> indicator, or </a:t>
            </a:r>
            <a:r>
              <a:rPr lang="en-US" altLang="ja-JP" sz="1800" dirty="0"/>
              <a:t>TCI</a:t>
            </a:r>
            <a:r>
              <a:rPr lang="ja-JP" altLang="ja-JP" sz="1800" dirty="0"/>
              <a:t>.</a:t>
            </a:r>
          </a:p>
          <a:p>
            <a:r>
              <a:rPr lang="ja-JP" altLang="ja-JP" sz="1800" b="1" dirty="0"/>
              <a:t>This cluster includes the </a:t>
            </a:r>
            <a:r>
              <a:rPr lang="ja-JP" altLang="ja-JP" sz="1800" dirty="0"/>
              <a:t>Republic of Korea and Thailand.</a:t>
            </a:r>
          </a:p>
        </p:txBody>
      </p:sp>
      <p:sp>
        <p:nvSpPr>
          <p:cNvPr id="4" name="スライド番号プレースホルダー 3">
            <a:extLst>
              <a:ext uri="{FF2B5EF4-FFF2-40B4-BE49-F238E27FC236}">
                <a16:creationId xmlns:a16="http://schemas.microsoft.com/office/drawing/2014/main" id="{9B7EFA5C-F39E-5AE2-FA45-F6054E768627}"/>
              </a:ext>
            </a:extLst>
          </p:cNvPr>
          <p:cNvSpPr>
            <a:spLocks noGrp="1"/>
          </p:cNvSpPr>
          <p:nvPr>
            <p:ph type="sldNum" sz="quarter" idx="5"/>
          </p:nvPr>
        </p:nvSpPr>
        <p:spPr/>
        <p:txBody>
          <a:bodyPr/>
          <a:lstStyle/>
          <a:p>
            <a:fld id="{844C4FB6-F3E2-4C9E-8A49-24D37EBC2327}" type="slidenum">
              <a:rPr kumimoji="1" lang="ja-JP" altLang="en-US" smtClean="0"/>
              <a:t>16</a:t>
            </a:fld>
            <a:endParaRPr kumimoji="1" lang="ja-JP" altLang="en-US"/>
          </a:p>
        </p:txBody>
      </p:sp>
    </p:spTree>
    <p:extLst>
      <p:ext uri="{BB962C8B-B14F-4D97-AF65-F5344CB8AC3E}">
        <p14:creationId xmlns:p14="http://schemas.microsoft.com/office/powerpoint/2010/main" val="337509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E52FE-2681-4B92-56E6-0B4681AC539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0A54E0-3E09-3CDA-E1BD-978870576DC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0803EC-5DC9-28DF-356A-B37DF30F97D1}"/>
              </a:ext>
            </a:extLst>
          </p:cNvPr>
          <p:cNvSpPr>
            <a:spLocks noGrp="1"/>
          </p:cNvSpPr>
          <p:nvPr>
            <p:ph type="body" idx="1"/>
          </p:nvPr>
        </p:nvSpPr>
        <p:spPr/>
        <p:txBody>
          <a:bodyPr/>
          <a:lstStyle/>
          <a:p>
            <a:r>
              <a:rPr lang="ja-JP" altLang="ja-JP" sz="1800" b="1" dirty="0"/>
              <a:t>Here, I compare </a:t>
            </a:r>
            <a:r>
              <a:rPr lang="ja-JP" altLang="ja-JP" sz="1800" dirty="0"/>
              <a:t>transition-based and state-based classifications.</a:t>
            </a:r>
            <a:endParaRPr lang="en-US" altLang="ja-JP" sz="1800" dirty="0"/>
          </a:p>
          <a:p>
            <a:endParaRPr lang="en-US" altLang="ja-JP" sz="1800" dirty="0"/>
          </a:p>
          <a:p>
            <a:r>
              <a:rPr lang="ja-JP" altLang="ja-JP" sz="1800" dirty="0"/>
              <a:t>Cluster #4 includes </a:t>
            </a:r>
            <a:r>
              <a:rPr lang="ja-JP" altLang="ja-JP" sz="1800" b="1" dirty="0"/>
              <a:t>both</a:t>
            </a:r>
            <a:r>
              <a:rPr lang="ja-JP" altLang="ja-JP" sz="1800" dirty="0"/>
              <a:t> slight increases and slight decreases in per capita carbon footprints.</a:t>
            </a:r>
            <a:endParaRPr lang="en-US" altLang="ja-JP" sz="1800" dirty="0"/>
          </a:p>
          <a:p>
            <a:endParaRPr lang="ja-JP" altLang="ja-JP" sz="1800" dirty="0"/>
          </a:p>
          <a:p>
            <a:r>
              <a:rPr lang="ja-JP" altLang="ja-JP" sz="1800" dirty="0"/>
              <a:t>In a state-based classification, these cases are separated into increase and decrease states.</a:t>
            </a:r>
          </a:p>
          <a:p>
            <a:r>
              <a:rPr lang="ja-JP" altLang="ja-JP" sz="1800" b="1" dirty="0"/>
              <a:t>In contrast, </a:t>
            </a:r>
            <a:r>
              <a:rPr lang="ja-JP" altLang="ja-JP" sz="1800" dirty="0"/>
              <a:t>the transition-based classification treats these small changes as “nearly unchanged” dynamics, without imposing a binary separation around zero.</a:t>
            </a:r>
          </a:p>
          <a:p>
            <a:r>
              <a:rPr lang="ja-JP" altLang="ja-JP" sz="1800" b="1" dirty="0"/>
              <a:t>As a result, the </a:t>
            </a:r>
            <a:r>
              <a:rPr lang="ja-JP" altLang="ja-JP" sz="1800" dirty="0"/>
              <a:t>state-based approach may overemphasize small differences around zero.</a:t>
            </a:r>
            <a:endParaRPr lang="en-US" altLang="ja-JP" sz="1800" dirty="0"/>
          </a:p>
          <a:p>
            <a:endParaRPr lang="en-US" altLang="ja-JP" sz="1800" dirty="0"/>
          </a:p>
          <a:p>
            <a:r>
              <a:rPr lang="ja-JP" altLang="ja-JP" sz="1800" b="1" dirty="0"/>
              <a:t>Therefore, transition-based classification helps address the three limitations of the state-based approach: no consideration of economic growth stages, exogenous thresholds, and no transition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dirty="0"/>
          </a:p>
        </p:txBody>
      </p:sp>
      <p:sp>
        <p:nvSpPr>
          <p:cNvPr id="4" name="スライド番号プレースホルダー 3">
            <a:extLst>
              <a:ext uri="{FF2B5EF4-FFF2-40B4-BE49-F238E27FC236}">
                <a16:creationId xmlns:a16="http://schemas.microsoft.com/office/drawing/2014/main" id="{6B49E76C-FCB6-81C5-7C23-090871C07580}"/>
              </a:ext>
            </a:extLst>
          </p:cNvPr>
          <p:cNvSpPr>
            <a:spLocks noGrp="1"/>
          </p:cNvSpPr>
          <p:nvPr>
            <p:ph type="sldNum" sz="quarter" idx="5"/>
          </p:nvPr>
        </p:nvSpPr>
        <p:spPr/>
        <p:txBody>
          <a:bodyPr/>
          <a:lstStyle/>
          <a:p>
            <a:fld id="{844C4FB6-F3E2-4C9E-8A49-24D37EBC2327}" type="slidenum">
              <a:rPr kumimoji="1" lang="ja-JP" altLang="en-US" smtClean="0"/>
              <a:t>17</a:t>
            </a:fld>
            <a:endParaRPr kumimoji="1" lang="ja-JP" altLang="en-US"/>
          </a:p>
        </p:txBody>
      </p:sp>
    </p:spTree>
    <p:extLst>
      <p:ext uri="{BB962C8B-B14F-4D97-AF65-F5344CB8AC3E}">
        <p14:creationId xmlns:p14="http://schemas.microsoft.com/office/powerpoint/2010/main" val="2448364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b="1" dirty="0"/>
              <a:t>To identify the factors behind differences in carbon footprint change rates despite similar GDE growth rates, we applied structural decomposition analysis to changes in per capita carbon footprints</a:t>
            </a:r>
            <a:r>
              <a:rPr lang="en-US" altLang="ja-JP" sz="1800" b="1" dirty="0"/>
              <a:t> </a:t>
            </a:r>
            <a:r>
              <a:rPr lang="ja-JP" altLang="ja-JP" sz="1800" b="1" dirty="0"/>
              <a:t>and decomposed them into six factors.</a:t>
            </a:r>
            <a:endParaRPr lang="en-US" altLang="ja-JP" sz="1800" b="1" dirty="0"/>
          </a:p>
          <a:p>
            <a:endParaRPr lang="ja-JP" altLang="ja-JP" sz="1800" b="1" dirty="0"/>
          </a:p>
          <a:p>
            <a:r>
              <a:rPr lang="ja-JP" altLang="ja-JP" sz="1800" b="1" dirty="0"/>
              <a:t>In Figure 6, green indicates emission-reducing effects, red indicates emission-increasing effects</a:t>
            </a:r>
            <a:r>
              <a:rPr lang="en-US" altLang="ja-JP" sz="1800" b="1" dirty="0"/>
              <a:t>, and yellow indicates total carbon footprint changes</a:t>
            </a:r>
            <a:r>
              <a:rPr lang="ja-JP" altLang="ja-JP" sz="1800" b="1" dirty="0"/>
              <a:t>.</a:t>
            </a:r>
            <a:endParaRPr lang="en-US" altLang="ja-JP" sz="1800" b="1" dirty="0"/>
          </a:p>
          <a:p>
            <a:endParaRPr lang="ja-JP" altLang="ja-JP" sz="1800" b="1" dirty="0"/>
          </a:p>
          <a:p>
            <a:r>
              <a:rPr lang="ja-JP" altLang="ja-JP" sz="1800" b="1" dirty="0"/>
              <a:t>For Cluster #4, </a:t>
            </a:r>
            <a:r>
              <a:rPr lang="en-US" altLang="ja-JP" sz="1800" b="0" dirty="0"/>
              <a:t>per capita </a:t>
            </a:r>
            <a:r>
              <a:rPr lang="ja-JP" altLang="ja-JP" sz="1800" dirty="0"/>
              <a:t>carbon footprints did not increase despite per capita GDE growth.</a:t>
            </a:r>
            <a:endParaRPr lang="en-US" altLang="ja-JP" sz="1800" dirty="0"/>
          </a:p>
          <a:p>
            <a:endParaRPr lang="en-US" altLang="ja-JP" sz="1800" dirty="0"/>
          </a:p>
          <a:p>
            <a:r>
              <a:rPr lang="ja-JP" altLang="ja-JP" sz="1800" b="1" dirty="0"/>
              <a:t>Emission increases are mainly driven by </a:t>
            </a:r>
            <a:r>
              <a:rPr lang="en-US" altLang="ja-JP" sz="1800" b="1" dirty="0"/>
              <a:t>change in </a:t>
            </a:r>
            <a:r>
              <a:rPr lang="ja-JP" altLang="ja-JP" sz="1800" dirty="0"/>
              <a:t>per capita GDE</a:t>
            </a:r>
            <a:r>
              <a:rPr lang="en-US" altLang="ja-JP" sz="1800" dirty="0"/>
              <a:t> and </a:t>
            </a:r>
            <a:r>
              <a:rPr lang="ja-JP" altLang="ja-JP" sz="1800" dirty="0"/>
              <a:t>production technology</a:t>
            </a:r>
            <a:r>
              <a:rPr lang="en-US" altLang="ja-JP" sz="1800" dirty="0"/>
              <a:t>.</a:t>
            </a:r>
          </a:p>
          <a:p>
            <a:endParaRPr lang="en-US" altLang="ja-JP" sz="1800" dirty="0"/>
          </a:p>
          <a:p>
            <a:r>
              <a:rPr lang="ja-JP" altLang="ja-JP" sz="1800" b="1" dirty="0"/>
              <a:t>In contrast, </a:t>
            </a:r>
            <a:r>
              <a:rPr lang="ja-JP" altLang="ja-JP" sz="1800" dirty="0"/>
              <a:t>emission intensity </a:t>
            </a:r>
            <a:r>
              <a:rPr lang="ja-JP" altLang="ja-JP" sz="1800" b="1" dirty="0"/>
              <a:t>is the main factor reducing emissions.</a:t>
            </a:r>
            <a:endParaRPr lang="en-US" altLang="ja-JP" sz="1800" b="1" dirty="0"/>
          </a:p>
          <a:p>
            <a:endParaRPr lang="ja-JP" altLang="ja-JP" sz="1800" dirty="0"/>
          </a:p>
          <a:p>
            <a:r>
              <a:rPr lang="ja-JP" altLang="ja-JP" sz="1800" b="1" dirty="0"/>
              <a:t>Trade structure changes in intermediate and final goods also contribute to emission reductions.</a:t>
            </a:r>
            <a:endParaRPr lang="en-US" altLang="ja-JP" sz="1800" b="1" dirty="0"/>
          </a:p>
          <a:p>
            <a:endParaRPr lang="ja-JP" altLang="ja-JP" sz="1800" b="1" dirty="0"/>
          </a:p>
          <a:p>
            <a:r>
              <a:rPr lang="ja-JP" altLang="ja-JP" sz="1800" b="1" dirty="0"/>
              <a:t>Overall, </a:t>
            </a:r>
            <a:r>
              <a:rPr lang="en-US" altLang="ja-JP" sz="1800" b="0" dirty="0">
                <a:solidFill>
                  <a:schemeClr val="tx1"/>
                </a:solidFill>
              </a:rPr>
              <a:t>e</a:t>
            </a:r>
            <a:r>
              <a:rPr lang="ja-JP" altLang="ja-JP" sz="1800" b="0" dirty="0">
                <a:solidFill>
                  <a:schemeClr val="tx1"/>
                </a:solidFill>
              </a:rPr>
              <a:t>mission intensity improvements </a:t>
            </a:r>
            <a:r>
              <a:rPr lang="ja-JP" altLang="ja-JP" sz="1800" dirty="0"/>
              <a:t>offset demand-driven increases, leading to an overall reduction in carbon footprints despite economic growth.</a:t>
            </a:r>
          </a:p>
          <a:p>
            <a:pPr algn="just"/>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18</a:t>
            </a:fld>
            <a:endParaRPr kumimoji="1" lang="ja-JP" altLang="en-US"/>
          </a:p>
        </p:txBody>
      </p:sp>
    </p:spTree>
    <p:extLst>
      <p:ext uri="{BB962C8B-B14F-4D97-AF65-F5344CB8AC3E}">
        <p14:creationId xmlns:p14="http://schemas.microsoft.com/office/powerpoint/2010/main" val="4133428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566ED-6C96-5534-0CC8-83A3D19352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9791EA-692E-38AA-E94D-26817435349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397AA6-3B83-D42F-8611-86DCD9F7A520}"/>
              </a:ext>
            </a:extLst>
          </p:cNvPr>
          <p:cNvSpPr>
            <a:spLocks noGrp="1"/>
          </p:cNvSpPr>
          <p:nvPr>
            <p:ph type="body" idx="1"/>
          </p:nvPr>
        </p:nvSpPr>
        <p:spPr/>
        <p:txBody>
          <a:bodyPr/>
          <a:lstStyle/>
          <a:p>
            <a:r>
              <a:rPr lang="ja-JP" altLang="ja-JP" sz="1800" b="1" dirty="0"/>
              <a:t>In Cluster #5,</a:t>
            </a:r>
            <a:r>
              <a:rPr lang="ja-JP" altLang="ja-JP" sz="1800" dirty="0"/>
              <a:t> </a:t>
            </a:r>
            <a:r>
              <a:rPr lang="en-US" altLang="ja-JP" sz="1800" dirty="0"/>
              <a:t>per capita </a:t>
            </a:r>
            <a:r>
              <a:rPr lang="ja-JP" altLang="ja-JP" sz="1800" dirty="0"/>
              <a:t>carbon footprint increase</a:t>
            </a:r>
            <a:r>
              <a:rPr lang="en-US" altLang="ja-JP" sz="1800" dirty="0"/>
              <a:t>d</a:t>
            </a:r>
            <a:r>
              <a:rPr lang="ja-JP" altLang="ja-JP" sz="1800" dirty="0"/>
              <a:t> persistently </a:t>
            </a:r>
            <a:r>
              <a:rPr lang="en-US" altLang="ja-JP" sz="1800" dirty="0"/>
              <a:t>alongside GDE growth</a:t>
            </a:r>
            <a:r>
              <a:rPr lang="ja-JP" altLang="ja-JP" sz="1800" dirty="0"/>
              <a:t>.</a:t>
            </a:r>
          </a:p>
          <a:p>
            <a:r>
              <a:rPr lang="ja-JP" altLang="ja-JP" sz="1800" b="1" dirty="0"/>
              <a:t>As in Cluster #4, increases in per capita GDE are the main driver of emissions growth</a:t>
            </a:r>
            <a:r>
              <a:rPr lang="en-US" altLang="ja-JP" sz="1800" b="1" dirty="0"/>
              <a:t>,</a:t>
            </a:r>
            <a:endParaRPr lang="ja-JP" altLang="ja-JP" sz="1800" b="1" dirty="0"/>
          </a:p>
          <a:p>
            <a:r>
              <a:rPr lang="en-US" altLang="ja-JP" sz="1800" b="1" dirty="0"/>
              <a:t>and e</a:t>
            </a:r>
            <a:r>
              <a:rPr lang="ja-JP" altLang="ja-JP" sz="1800" b="1" dirty="0"/>
              <a:t>mission intensity still plays a major role in reducing emissions</a:t>
            </a:r>
            <a:r>
              <a:rPr lang="en-US" altLang="ja-JP" sz="1800" b="1" dirty="0"/>
              <a:t>.</a:t>
            </a:r>
          </a:p>
          <a:p>
            <a:endParaRPr lang="ja-JP" altLang="ja-JP" sz="1800" dirty="0"/>
          </a:p>
          <a:p>
            <a:r>
              <a:rPr lang="ja-JP" altLang="ja-JP" sz="1800" b="1" dirty="0"/>
              <a:t>In contrast to Cluster #4, trade structure of both intermediate and final goods, and the sectoral composition of final demand  contribute to increasing emissions.</a:t>
            </a:r>
            <a:endParaRPr lang="en-US" altLang="ja-JP" sz="1800" b="1" dirty="0"/>
          </a:p>
          <a:p>
            <a:endParaRPr lang="en-US" altLang="ja-JP" sz="1800" b="1" dirty="0"/>
          </a:p>
          <a:p>
            <a:r>
              <a:rPr lang="ja-JP" altLang="ja-JP" sz="1800" dirty="0"/>
              <a:t>Therefore, at this stage of economic growth,</a:t>
            </a:r>
            <a:r>
              <a:rPr lang="en-US" altLang="ja-JP" sz="1800" b="1" dirty="0"/>
              <a:t> </a:t>
            </a:r>
            <a:r>
              <a:rPr lang="ja-JP" altLang="ja-JP" sz="1800" b="1" dirty="0"/>
              <a:t>compared with Cluster #4</a:t>
            </a:r>
            <a:r>
              <a:rPr lang="en-US" altLang="ja-JP" sz="1800" b="1" dirty="0"/>
              <a:t>,</a:t>
            </a:r>
            <a:r>
              <a:rPr lang="ja-JP" altLang="ja-JP" sz="1800" dirty="0"/>
              <a:t> achieving more favorable decoupling outcomes requires shifting trade structures and the sectoral composition of final demand toward emission-reducing directions.</a:t>
            </a:r>
            <a:endParaRPr lang="ja-JP" altLang="ja-JP" sz="1800" b="1" dirty="0"/>
          </a:p>
          <a:p>
            <a:pPr algn="just"/>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28A26BF3-7718-EFCB-6C87-4B65E4DD370F}"/>
              </a:ext>
            </a:extLst>
          </p:cNvPr>
          <p:cNvSpPr>
            <a:spLocks noGrp="1"/>
          </p:cNvSpPr>
          <p:nvPr>
            <p:ph type="sldNum" sz="quarter" idx="5"/>
          </p:nvPr>
        </p:nvSpPr>
        <p:spPr/>
        <p:txBody>
          <a:bodyPr/>
          <a:lstStyle/>
          <a:p>
            <a:fld id="{844C4FB6-F3E2-4C9E-8A49-24D37EBC2327}" type="slidenum">
              <a:rPr kumimoji="1" lang="ja-JP" altLang="en-US" smtClean="0"/>
              <a:t>19</a:t>
            </a:fld>
            <a:endParaRPr kumimoji="1" lang="ja-JP" altLang="en-US"/>
          </a:p>
        </p:txBody>
      </p:sp>
    </p:spTree>
    <p:extLst>
      <p:ext uri="{BB962C8B-B14F-4D97-AF65-F5344CB8AC3E}">
        <p14:creationId xmlns:p14="http://schemas.microsoft.com/office/powerpoint/2010/main" val="187820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t>First, I would like to introduce the relationship between economic growth and environmental impacts.</a:t>
            </a:r>
          </a:p>
          <a:p>
            <a:r>
              <a:rPr lang="ja-JP" altLang="ja-JP" sz="1800" dirty="0"/>
              <a:t>The Environmental Kuznets Curve hypothesis suggests that environmental impacts increase during the early stages of economic growth but decline after a certain level of development due to structural transformation and the adoption of low-carbon technologies.</a:t>
            </a:r>
          </a:p>
          <a:p>
            <a:r>
              <a:rPr lang="ja-JP" altLang="ja-JP" sz="1800" dirty="0"/>
              <a:t>Therefore, decoupling global economic growth from greenhouse gas emissions is essential for achieving a low-carbon economy.</a:t>
            </a:r>
          </a:p>
          <a:p>
            <a:r>
              <a:rPr lang="ja-JP" altLang="ja-JP" sz="1800" dirty="0"/>
              <a:t>To analyze decoupling, conventional state-based indicators have been developed to classify different decoupling states, such as absolute and relative decoupling.</a:t>
            </a: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a:t>
            </a:fld>
            <a:endParaRPr kumimoji="1" lang="ja-JP" altLang="en-US"/>
          </a:p>
        </p:txBody>
      </p:sp>
    </p:spTree>
    <p:extLst>
      <p:ext uri="{BB962C8B-B14F-4D97-AF65-F5344CB8AC3E}">
        <p14:creationId xmlns:p14="http://schemas.microsoft.com/office/powerpoint/2010/main" val="4078536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A2158-948A-9D7C-80A6-B6464E600E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480A4C-1890-3C9A-12A9-3C2483F32C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8558367-142C-78EA-6110-23B4381C8917}"/>
              </a:ext>
            </a:extLst>
          </p:cNvPr>
          <p:cNvSpPr>
            <a:spLocks noGrp="1"/>
          </p:cNvSpPr>
          <p:nvPr>
            <p:ph type="body" idx="1"/>
          </p:nvPr>
        </p:nvSpPr>
        <p:spPr/>
        <p:txBody>
          <a:bodyPr/>
          <a:lstStyle/>
          <a:p>
            <a:pPr algn="just"/>
            <a:r>
              <a:rPr lang="ja-JP" altLang="ja-JP" sz="1800" dirty="0"/>
              <a:t>To further understand the mechanisms behind these differences, sector-level and path-level decompositions were conducted for the intermediate trade structure factor.</a:t>
            </a:r>
            <a:endParaRPr lang="en-US" altLang="ja-JP" sz="1800" dirty="0"/>
          </a:p>
          <a:p>
            <a:pPr algn="just"/>
            <a:endParaRPr lang="en-US" altLang="ja-JP" sz="1800" dirty="0"/>
          </a:p>
          <a:p>
            <a:r>
              <a:rPr lang="ja-JP" altLang="ja-JP" sz="1800" b="1" dirty="0"/>
              <a:t>At the sector level, the </a:t>
            </a:r>
            <a:r>
              <a:rPr lang="ja-JP" altLang="ja-JP" sz="1800" dirty="0"/>
              <a:t>construction sector was the largest contributor to emission increases through changes in the trade structure of intermediate goods in Cluster number five.</a:t>
            </a:r>
            <a:endParaRPr lang="en-US" altLang="ja-JP" sz="1800" dirty="0"/>
          </a:p>
          <a:p>
            <a:endParaRPr lang="ja-JP" altLang="ja-JP" sz="1800" dirty="0"/>
          </a:p>
          <a:p>
            <a:r>
              <a:rPr lang="ja-JP" altLang="ja-JP" sz="1800" b="1" dirty="0"/>
              <a:t>At the path level,</a:t>
            </a:r>
            <a:r>
              <a:rPr lang="ja-JP" altLang="ja-JP" sz="1800" dirty="0"/>
              <a:t> reduced domestic sourcing of metals in the construction sector contributed to carbon footprint increases through greater reliance on foreign suppliers, particularly China and Vietnam.</a:t>
            </a:r>
          </a:p>
          <a:p>
            <a:r>
              <a:rPr lang="ja-JP" altLang="ja-JP" sz="1800" b="1" dirty="0"/>
              <a:t>In addition,</a:t>
            </a:r>
            <a:r>
              <a:rPr lang="ja-JP" altLang="ja-JP" sz="1800" dirty="0"/>
              <a:t> a shift in the sourcing of nonmetallic minerals for the construction sector from Japan and Western economies toward China further increased carbon footprints.</a:t>
            </a:r>
            <a:endParaRPr lang="en-US" altLang="ja-JP" sz="1800" dirty="0"/>
          </a:p>
          <a:p>
            <a:endParaRPr lang="ja-JP" altLang="ja-JP" sz="1800" dirty="0"/>
          </a:p>
          <a:p>
            <a:r>
              <a:rPr lang="ja-JP" altLang="ja-JP" sz="1800" b="1" dirty="0"/>
              <a:t>Therefore,</a:t>
            </a:r>
            <a:r>
              <a:rPr lang="ja-JP" altLang="ja-JP" sz="1800" dirty="0"/>
              <a:t> changes in intermediate input sourcing can increase carbon footprints by shifting emission-intensive production across borders, leading to carbon leakage.</a:t>
            </a:r>
          </a:p>
          <a:p>
            <a:pPr algn="just"/>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271CA5EC-8606-8B46-EF39-34121B452A8D}"/>
              </a:ext>
            </a:extLst>
          </p:cNvPr>
          <p:cNvSpPr>
            <a:spLocks noGrp="1"/>
          </p:cNvSpPr>
          <p:nvPr>
            <p:ph type="sldNum" sz="quarter" idx="5"/>
          </p:nvPr>
        </p:nvSpPr>
        <p:spPr/>
        <p:txBody>
          <a:bodyPr/>
          <a:lstStyle/>
          <a:p>
            <a:fld id="{844C4FB6-F3E2-4C9E-8A49-24D37EBC2327}" type="slidenum">
              <a:rPr kumimoji="1" lang="ja-JP" altLang="en-US" smtClean="0"/>
              <a:t>20</a:t>
            </a:fld>
            <a:endParaRPr kumimoji="1" lang="ja-JP" altLang="en-US"/>
          </a:p>
        </p:txBody>
      </p:sp>
    </p:spTree>
    <p:extLst>
      <p:ext uri="{BB962C8B-B14F-4D97-AF65-F5344CB8AC3E}">
        <p14:creationId xmlns:p14="http://schemas.microsoft.com/office/powerpoint/2010/main" val="2788930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2800" dirty="0"/>
              <a:t>Next, we derive policy implications based on the identified drivers of carbon footprint changes.</a:t>
            </a:r>
          </a:p>
          <a:p>
            <a:r>
              <a:rPr lang="ja-JP" altLang="ja-JP" sz="2800" dirty="0"/>
              <a:t>First, each SDA factor was associated with a corresponding policy category. Specifically, improvements in emission intensity correspond to energy system improvement, production technology changes correspond to technology improvement, changes in trade structures correspond to global supply chain restructuring, and changes in final demand composition correspond to final demand policies.</a:t>
            </a:r>
          </a:p>
          <a:p>
            <a:r>
              <a:rPr lang="ja-JP" altLang="ja-JP" sz="2800" dirty="0"/>
              <a:t>Then, we compared clusters with similar economic growth stages but different decoupling transition patterns to identify the policy interventions required to achieve more favorable decoupling outcomes.</a:t>
            </a:r>
          </a:p>
          <a:p>
            <a:r>
              <a:rPr lang="ja-JP" altLang="ja-JP" sz="2800" dirty="0"/>
              <a:t>Table 6 summarizes the resulting policy priorities. The black circles indicate the primary policy priorities, while the white circles represent secondary priorities.</a:t>
            </a:r>
          </a:p>
          <a:p>
            <a:r>
              <a:rPr lang="ja-JP" altLang="ja-JP" sz="2800" dirty="0"/>
              <a:t>Overall, the results suggest that there is no single policy pathway for achieving decoupling. Instead, effective mitigation strategies should be differentiated according to both economic growth stages and decoupling transition patterns.</a:t>
            </a: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21</a:t>
            </a:fld>
            <a:endParaRPr kumimoji="1" lang="ja-JP" altLang="en-US"/>
          </a:p>
        </p:txBody>
      </p:sp>
    </p:spTree>
    <p:extLst>
      <p:ext uri="{BB962C8B-B14F-4D97-AF65-F5344CB8AC3E}">
        <p14:creationId xmlns:p14="http://schemas.microsoft.com/office/powerpoint/2010/main" val="2771420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Finally, I summarize the main conclusions of this study.</a:t>
            </a:r>
            <a:endParaRPr lang="en-US" altLang="ja-JP" dirty="0"/>
          </a:p>
          <a:p>
            <a:endParaRPr lang="ja-JP" altLang="ja-JP" dirty="0"/>
          </a:p>
          <a:p>
            <a:r>
              <a:rPr lang="ja-JP" altLang="ja-JP" dirty="0"/>
              <a:t>First, this study proposed a transition-based decoupling </a:t>
            </a:r>
            <a:r>
              <a:rPr lang="ja-JP" altLang="ja-JP" b="1" dirty="0"/>
              <a:t>classification</a:t>
            </a:r>
            <a:r>
              <a:rPr lang="ja-JP" altLang="ja-JP" dirty="0"/>
              <a:t> framework that considers </a:t>
            </a:r>
            <a:r>
              <a:rPr lang="ja-JP" altLang="ja-JP" b="1" dirty="0"/>
              <a:t>dynamic</a:t>
            </a:r>
            <a:r>
              <a:rPr lang="ja-JP" altLang="ja-JP" dirty="0"/>
              <a:t> decoupling pathways.</a:t>
            </a:r>
            <a:endParaRPr lang="en-US" altLang="ja-JP" dirty="0"/>
          </a:p>
          <a:p>
            <a:r>
              <a:rPr lang="ja-JP" altLang="ja-JP" b="1" dirty="0"/>
              <a:t>This framework addresses </a:t>
            </a:r>
            <a:r>
              <a:rPr lang="ja-JP" altLang="ja-JP" dirty="0"/>
              <a:t>the limitations of conventional state-based approaches, </a:t>
            </a:r>
            <a:r>
              <a:rPr lang="ja-JP" altLang="ja-JP" b="1" dirty="0"/>
              <a:t>including </a:t>
            </a:r>
            <a:r>
              <a:rPr lang="ja-JP" altLang="ja-JP" b="0" dirty="0"/>
              <a:t>the lack of </a:t>
            </a:r>
            <a:r>
              <a:rPr lang="ja-JP" altLang="ja-JP" dirty="0"/>
              <a:t>consideration of economic growth stages</a:t>
            </a:r>
            <a:r>
              <a:rPr lang="ja-JP" altLang="ja-JP" b="0" dirty="0"/>
              <a:t>, the use of exogenous </a:t>
            </a:r>
            <a:r>
              <a:rPr lang="ja-JP" altLang="ja-JP" dirty="0"/>
              <a:t>thresholds, and the absence of transition information.</a:t>
            </a:r>
            <a:endParaRPr lang="en-US" altLang="ja-JP" dirty="0"/>
          </a:p>
          <a:p>
            <a:endParaRPr lang="ja-JP" altLang="ja-JP" dirty="0"/>
          </a:p>
          <a:p>
            <a:r>
              <a:rPr lang="ja-JP" altLang="ja-JP" b="1" dirty="0"/>
              <a:t>Second, the SDA results revealed the </a:t>
            </a:r>
            <a:r>
              <a:rPr lang="ja-JP" altLang="ja-JP" dirty="0"/>
              <a:t>determinants of different decoupling transition patterns.</a:t>
            </a:r>
            <a:endParaRPr lang="en-US" altLang="ja-JP" dirty="0"/>
          </a:p>
          <a:p>
            <a:r>
              <a:rPr lang="ja-JP" altLang="ja-JP" b="1" dirty="0"/>
              <a:t>Although improvements in emission intensity were a common driver of carbon footprint reductions</a:t>
            </a:r>
            <a:r>
              <a:rPr lang="ja-JP" altLang="ja-JP" dirty="0"/>
              <a:t>, more favorable decoupling </a:t>
            </a:r>
            <a:r>
              <a:rPr lang="ja-JP" altLang="ja-JP" b="1" dirty="0"/>
              <a:t>outcomes among countries with similar economic growth stages</a:t>
            </a:r>
            <a:r>
              <a:rPr lang="ja-JP" altLang="ja-JP" dirty="0"/>
              <a:t> depended on changes in trade structures and final demand composition.</a:t>
            </a:r>
            <a:endParaRPr lang="en-US" altLang="ja-JP" dirty="0"/>
          </a:p>
          <a:p>
            <a:endParaRPr lang="ja-JP" altLang="ja-JP" dirty="0"/>
          </a:p>
          <a:p>
            <a:r>
              <a:rPr lang="ja-JP" altLang="ja-JP" dirty="0"/>
              <a:t>Finally, the policy implications suggest that there is no </a:t>
            </a:r>
            <a:r>
              <a:rPr lang="ja-JP" altLang="ja-JP" b="1" dirty="0"/>
              <a:t>single pathway for achieving decoupling</a:t>
            </a:r>
            <a:r>
              <a:rPr lang="ja-JP" altLang="ja-JP" dirty="0"/>
              <a:t>.</a:t>
            </a:r>
            <a:endParaRPr lang="en-US" altLang="ja-JP" dirty="0"/>
          </a:p>
          <a:p>
            <a:r>
              <a:rPr lang="ja-JP" altLang="ja-JP" dirty="0"/>
              <a:t>Therefore, effective mitigation strategies should be designed according to both economic growth stages and decoupling transition patterns.</a:t>
            </a: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22</a:t>
            </a:fld>
            <a:endParaRPr kumimoji="1" lang="ja-JP" altLang="en-US"/>
          </a:p>
        </p:txBody>
      </p:sp>
    </p:spTree>
    <p:extLst>
      <p:ext uri="{BB962C8B-B14F-4D97-AF65-F5344CB8AC3E}">
        <p14:creationId xmlns:p14="http://schemas.microsoft.com/office/powerpoint/2010/main" val="3067336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kern="100" dirty="0">
                <a:effectLst/>
                <a:latin typeface="Calibri" panose="020F0502020204030204" pitchFamily="34" charset="0"/>
                <a:ea typeface="MS　明朝"/>
                <a:cs typeface="Times New Roman" panose="02020603050405020304" pitchFamily="18" charset="0"/>
              </a:rPr>
              <a:t>That concludes my presentation. Thank you for your attention.</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23</a:t>
            </a:fld>
            <a:endParaRPr kumimoji="1" lang="ja-JP" altLang="en-US"/>
          </a:p>
        </p:txBody>
      </p:sp>
    </p:spTree>
    <p:extLst>
      <p:ext uri="{BB962C8B-B14F-4D97-AF65-F5344CB8AC3E}">
        <p14:creationId xmlns:p14="http://schemas.microsoft.com/office/powerpoint/2010/main" val="1156069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We’ll look at how we classify decoupling states.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Using the decoupling indicator defined on previous slide, we categorize each country's decoupling states into eight types.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First, "Coupling" refers to the state where per capita final demand, or GDE, and per capita carbon footprint increase or decrease at nearly the same rate. This corresponds to a decoupling indicator value between 0.8 and 1.2.</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24</a:t>
            </a:fld>
            <a:endParaRPr kumimoji="1" lang="ja-JP" altLang="en-US"/>
          </a:p>
        </p:txBody>
      </p:sp>
    </p:spTree>
    <p:extLst>
      <p:ext uri="{BB962C8B-B14F-4D97-AF65-F5344CB8AC3E}">
        <p14:creationId xmlns:p14="http://schemas.microsoft.com/office/powerpoint/2010/main" val="2357025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Decoupling has three types.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Weak Decoupling means CF increases, but slower than GDE.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Strong Decoupling means CF decreases, despite GDE increases.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Recessive Decoupling means CF decreases faster than GDE decreases.</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25</a:t>
            </a:fld>
            <a:endParaRPr kumimoji="1" lang="ja-JP" altLang="en-US"/>
          </a:p>
        </p:txBody>
      </p:sp>
    </p:spTree>
    <p:extLst>
      <p:ext uri="{BB962C8B-B14F-4D97-AF65-F5344CB8AC3E}">
        <p14:creationId xmlns:p14="http://schemas.microsoft.com/office/powerpoint/2010/main" val="927564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I will cover negative decoupling.</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Weak negative decoupling is when the CF decreases, but more slowly than GDE.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Strong negative decoupling happens when the CF increases, despite a decrease in GDE.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dirty="0">
                <a:effectLst/>
                <a:latin typeface="Calibri" panose="020F0502020204030204" pitchFamily="34" charset="0"/>
                <a:ea typeface="MS　明朝"/>
              </a:rPr>
              <a:t>Finally, expansive negative decoupling means CF increases faster than GDE.</a:t>
            </a:r>
            <a:endParaRPr lang="en-US" altLang="ja-JP" dirty="0"/>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26</a:t>
            </a:fld>
            <a:endParaRPr kumimoji="1" lang="ja-JP" altLang="en-US"/>
          </a:p>
        </p:txBody>
      </p:sp>
    </p:spTree>
    <p:extLst>
      <p:ext uri="{BB962C8B-B14F-4D97-AF65-F5344CB8AC3E}">
        <p14:creationId xmlns:p14="http://schemas.microsoft.com/office/powerpoint/2010/main" val="3073340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The input coefficient matrix and the per capita final demand vector for country </a:t>
            </a:r>
            <a:r>
              <a:rPr lang="en-US" altLang="ja-JP" i="1" dirty="0"/>
              <a:t>r</a:t>
            </a:r>
            <a:r>
              <a:rPr lang="en-US" altLang="ja-JP" dirty="0"/>
              <a:t>, used in estimating the per capita carbon footprint, are each decomposed as follows.</a:t>
            </a:r>
            <a:endParaRPr kumimoji="1" lang="ja-JP" altLang="en-US" dirty="0"/>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27</a:t>
            </a:fld>
            <a:endParaRPr kumimoji="1" lang="ja-JP" altLang="en-US"/>
          </a:p>
        </p:txBody>
      </p:sp>
    </p:spTree>
    <p:extLst>
      <p:ext uri="{BB962C8B-B14F-4D97-AF65-F5344CB8AC3E}">
        <p14:creationId xmlns:p14="http://schemas.microsoft.com/office/powerpoint/2010/main" val="552121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I will introduce the structural decomposition analysis for per capita carbon footprint.</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 start by decomposing the two matrices used in the estimation.</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First, the input coefficient matrix is divided into two parts: the share of supplying countries for intermediate goods, and pure production technology.</a:t>
            </a:r>
          </a:p>
          <a:p>
            <a:pPr algn="l"/>
            <a:r>
              <a:rPr lang="en-US" altLang="ja-JP" sz="1800" b="1" kern="100" dirty="0">
                <a:effectLst/>
                <a:latin typeface="Calibri" panose="020F0502020204030204" pitchFamily="34" charset="0"/>
                <a:ea typeface="MS　明朝"/>
                <a:cs typeface="Times New Roman" panose="02020603050405020304" pitchFamily="18" charset="0"/>
              </a:rPr>
              <a:t>Production technology matrix represents the total intermediate inputs from worldwide industry </a:t>
            </a:r>
            <a:r>
              <a:rPr lang="en-US" altLang="ja-JP" sz="1800" b="1" kern="100" dirty="0" err="1">
                <a:effectLst/>
                <a:latin typeface="Calibri" panose="020F0502020204030204" pitchFamily="34" charset="0"/>
                <a:ea typeface="MS　明朝"/>
                <a:cs typeface="Times New Roman" panose="02020603050405020304" pitchFamily="18" charset="0"/>
              </a:rPr>
              <a:t>i</a:t>
            </a:r>
            <a:r>
              <a:rPr lang="en-US" altLang="ja-JP" sz="1800" b="1" kern="100" dirty="0">
                <a:effectLst/>
                <a:latin typeface="Calibri" panose="020F0502020204030204" pitchFamily="34" charset="0"/>
                <a:ea typeface="MS　明朝"/>
                <a:cs typeface="Times New Roman" panose="02020603050405020304" pitchFamily="18" charset="0"/>
              </a:rPr>
              <a:t>, per unit of production of industry j in country l;</a:t>
            </a:r>
          </a:p>
          <a:p>
            <a:pPr algn="l"/>
            <a:r>
              <a:rPr lang="en-US" altLang="ja-JP" sz="1800" b="1" kern="100" dirty="0">
                <a:effectLst/>
                <a:latin typeface="Times New Roman" panose="02020603050405020304" pitchFamily="18" charset="0"/>
                <a:ea typeface="MS　明朝"/>
                <a:cs typeface="Times New Roman" panose="02020603050405020304" pitchFamily="18" charset="0"/>
              </a:rPr>
              <a:t>Tm matrix indicating the shares of countries actually supplying the total intermediate inputs from industry </a:t>
            </a:r>
            <a:r>
              <a:rPr lang="en-US" altLang="ja-JP" sz="1800" b="1" kern="100" dirty="0" err="1">
                <a:effectLst/>
                <a:latin typeface="Times New Roman" panose="02020603050405020304" pitchFamily="18" charset="0"/>
                <a:ea typeface="MS　明朝"/>
                <a:cs typeface="Times New Roman" panose="02020603050405020304" pitchFamily="18" charset="0"/>
              </a:rPr>
              <a:t>i</a:t>
            </a:r>
            <a:r>
              <a:rPr lang="en-US" altLang="ja-JP" sz="1800" b="1" kern="100" dirty="0">
                <a:effectLst/>
                <a:latin typeface="Times New Roman" panose="02020603050405020304" pitchFamily="18" charset="0"/>
                <a:ea typeface="MS　明朝"/>
                <a:cs typeface="Times New Roman" panose="02020603050405020304" pitchFamily="18" charset="0"/>
              </a:rPr>
              <a:t>.</a:t>
            </a:r>
          </a:p>
          <a:p>
            <a:pPr algn="l"/>
            <a:r>
              <a:rPr lang="en-US" altLang="ja-JP" sz="1800" kern="100" dirty="0">
                <a:effectLst/>
                <a:latin typeface="Calibri" panose="020F0502020204030204" pitchFamily="34" charset="0"/>
                <a:ea typeface="MS　明朝"/>
                <a:cs typeface="Times New Roman" panose="02020603050405020304" pitchFamily="18" charset="0"/>
              </a:rPr>
              <a:t>Second, the per capita final demand vector is divided into three parts: the share of supplying countries for final goods, the sectoral composition, and per capita GDE.</a:t>
            </a:r>
          </a:p>
          <a:p>
            <a:pPr algn="l"/>
            <a:r>
              <a:rPr lang="en-US" altLang="ja-JP" sz="1800" b="1" kern="100" dirty="0">
                <a:effectLst/>
                <a:latin typeface="Times New Roman" panose="02020603050405020304" pitchFamily="18" charset="0"/>
                <a:ea typeface="MS　明朝"/>
                <a:cs typeface="Times New Roman" panose="02020603050405020304" pitchFamily="18" charset="0"/>
              </a:rPr>
              <a:t>The per capita final demand vector reflects the size of per capita total final demand, the share of each sector in total final demand, and the country shares actually supplying the final goods.</a:t>
            </a:r>
            <a:endParaRPr lang="ja-JP" altLang="ja-JP" sz="1800" b="1"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This decomposition helps us identify the contributions of various factors to carbon footprint changes.</a:t>
            </a:r>
            <a:endParaRPr lang="ja-JP" altLang="ja-JP" sz="1800" kern="100" dirty="0">
              <a:effectLst/>
              <a:latin typeface="Times New Roman" panose="02020603050405020304" pitchFamily="18" charset="0"/>
              <a:ea typeface="MS　明朝"/>
              <a:cs typeface="Times New Roman" panose="02020603050405020304" pitchFamily="18" charset="0"/>
            </a:endParaRPr>
          </a:p>
          <a:p>
            <a:endParaRPr lang="en-US" altLang="ja-JP" dirty="0"/>
          </a:p>
          <a:p>
            <a:r>
              <a:rPr lang="en-US" altLang="ja-JP" dirty="0"/>
              <a:t>---</a:t>
            </a:r>
          </a:p>
          <a:p>
            <a:endParaRPr lang="en-US" altLang="ja-JP" dirty="0"/>
          </a:p>
          <a:p>
            <a:r>
              <a:rPr lang="en-US" altLang="ja-JP" dirty="0"/>
              <a:t>Using the decomposition framework developed by </a:t>
            </a:r>
            <a:r>
              <a:rPr lang="en-US" altLang="ja-JP" dirty="0" err="1"/>
              <a:t>Oosterhaven</a:t>
            </a:r>
            <a:r>
              <a:rPr lang="en-US" altLang="ja-JP" dirty="0"/>
              <a:t> and </a:t>
            </a:r>
            <a:r>
              <a:rPr lang="en-US" altLang="ja-JP" dirty="0" err="1"/>
              <a:t>Hoen</a:t>
            </a:r>
            <a:r>
              <a:rPr lang="en-US" altLang="ja-JP" dirty="0"/>
              <a:t> (1998) helps identify production technology, trade structures of intermediate and final goods, and final demand.</a:t>
            </a:r>
            <a:endParaRPr kumimoji="1" lang="ja-JP" altLang="en-US" dirty="0"/>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30</a:t>
            </a:fld>
            <a:endParaRPr kumimoji="1" lang="ja-JP" altLang="en-US"/>
          </a:p>
        </p:txBody>
      </p:sp>
    </p:spTree>
    <p:extLst>
      <p:ext uri="{BB962C8B-B14F-4D97-AF65-F5344CB8AC3E}">
        <p14:creationId xmlns:p14="http://schemas.microsoft.com/office/powerpoint/2010/main" val="652641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sz="1800" kern="100" dirty="0">
                <a:effectLst/>
                <a:latin typeface="Calibri" panose="020F0502020204030204" pitchFamily="34" charset="0"/>
                <a:ea typeface="MS　明朝"/>
                <a:cs typeface="Times New Roman" panose="02020603050405020304" pitchFamily="18" charset="0"/>
              </a:rPr>
              <a:t>Here, we break down the structural decomposition analysis of per capita carbon footprint.</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We decompose the change in carbon footprint of country r, from the base year to year t, into six factors.</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These factors are grouped into three categories: technological factors, which include the emission factor and production technology; trade factors, which cover the trade structure of intermediate and final goods; and consumption factors, including sectoral composition of final demand and per capita GDE.</a:t>
            </a:r>
            <a:endParaRPr lang="ja-JP" altLang="ja-JP" sz="1800" kern="100" dirty="0">
              <a:effectLst/>
              <a:latin typeface="Times New Roman" panose="02020603050405020304" pitchFamily="18" charset="0"/>
              <a:ea typeface="MS　明朝"/>
              <a:cs typeface="Times New Roman" panose="02020603050405020304" pitchFamily="18" charset="0"/>
            </a:endParaRPr>
          </a:p>
          <a:p>
            <a:pPr algn="l"/>
            <a:r>
              <a:rPr lang="en-US" altLang="ja-JP" sz="1800" kern="100" dirty="0">
                <a:effectLst/>
                <a:latin typeface="Calibri" panose="020F0502020204030204" pitchFamily="34" charset="0"/>
                <a:ea typeface="MS　明朝"/>
                <a:cs typeface="Times New Roman" panose="02020603050405020304" pitchFamily="18" charset="0"/>
              </a:rPr>
              <a:t>This approach helps us understand the detailed causes of carbon footprint changes.</a:t>
            </a:r>
            <a:endParaRPr lang="ja-JP" altLang="ja-JP" sz="1800" kern="100" dirty="0">
              <a:effectLst/>
              <a:latin typeface="Times New Roman" panose="02020603050405020304" pitchFamily="18" charset="0"/>
              <a:ea typeface="MS　明朝"/>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31</a:t>
            </a:fld>
            <a:endParaRPr kumimoji="1" lang="ja-JP" altLang="en-US"/>
          </a:p>
        </p:txBody>
      </p:sp>
    </p:spTree>
    <p:extLst>
      <p:ext uri="{BB962C8B-B14F-4D97-AF65-F5344CB8AC3E}">
        <p14:creationId xmlns:p14="http://schemas.microsoft.com/office/powerpoint/2010/main" val="601378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t>Next, I will explain the advantages and limitations of conventional state-based classifications. The left figure shows an example of Tapio’s decoupling classification.</a:t>
            </a:r>
          </a:p>
          <a:p>
            <a:r>
              <a:rPr lang="ja-JP" altLang="ja-JP" sz="1800" dirty="0"/>
              <a:t>State-based classifications provide a simple and intuitive framework to evaluate the relationship between economic growth and environmental impacts.</a:t>
            </a:r>
          </a:p>
          <a:p>
            <a:r>
              <a:rPr lang="ja-JP" altLang="ja-JP" sz="1800" dirty="0"/>
              <a:t>However, they have three main limitations. First, they do not consider economic growth stages, meaning that countries with substantially different GDP and GHG changes may be classified into the same state.</a:t>
            </a:r>
          </a:p>
          <a:p>
            <a:r>
              <a:rPr lang="ja-JP" altLang="ja-JP" sz="1800" dirty="0"/>
              <a:t>Second, they rely on exogenous thresholds, where fixed threshold values may separate countries with similar GDP and GHG changes.</a:t>
            </a:r>
          </a:p>
          <a:p>
            <a:r>
              <a:rPr lang="ja-JP" altLang="ja-JP" sz="1800" dirty="0"/>
              <a:t>Finally, this classification cannot capture decoupling trajectories over time.</a:t>
            </a: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3</a:t>
            </a:fld>
            <a:endParaRPr kumimoji="1" lang="ja-JP" altLang="en-US"/>
          </a:p>
        </p:txBody>
      </p:sp>
    </p:spTree>
    <p:extLst>
      <p:ext uri="{BB962C8B-B14F-4D97-AF65-F5344CB8AC3E}">
        <p14:creationId xmlns:p14="http://schemas.microsoft.com/office/powerpoint/2010/main" val="2913205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5AD7F-F7D5-D18A-DCB2-8D971028BC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13034F-1F22-0F81-CC33-0C27DB5313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05582C2-DA0D-E4F9-2432-CB550A574B2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997176D-E540-88FD-7A51-7F5141554B77}"/>
              </a:ext>
            </a:extLst>
          </p:cNvPr>
          <p:cNvSpPr>
            <a:spLocks noGrp="1"/>
          </p:cNvSpPr>
          <p:nvPr>
            <p:ph type="sldNum" sz="quarter" idx="5"/>
          </p:nvPr>
        </p:nvSpPr>
        <p:spPr/>
        <p:txBody>
          <a:bodyPr/>
          <a:lstStyle/>
          <a:p>
            <a:fld id="{844C4FB6-F3E2-4C9E-8A49-24D37EBC2327}" type="slidenum">
              <a:rPr kumimoji="1" lang="ja-JP" altLang="en-US" smtClean="0"/>
              <a:t>32</a:t>
            </a:fld>
            <a:endParaRPr kumimoji="1" lang="ja-JP" altLang="en-US"/>
          </a:p>
        </p:txBody>
      </p:sp>
    </p:spTree>
    <p:extLst>
      <p:ext uri="{BB962C8B-B14F-4D97-AF65-F5344CB8AC3E}">
        <p14:creationId xmlns:p14="http://schemas.microsoft.com/office/powerpoint/2010/main" val="1596763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0603F-960C-9D52-5D44-200D59E087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118B39E-B046-9214-1ED7-BCF43812A7C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A20AB54-DE05-BABD-E2F2-1A0A1824049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184D04E-52C9-D158-47C1-F28A130B2469}"/>
              </a:ext>
            </a:extLst>
          </p:cNvPr>
          <p:cNvSpPr>
            <a:spLocks noGrp="1"/>
          </p:cNvSpPr>
          <p:nvPr>
            <p:ph type="sldNum" sz="quarter" idx="5"/>
          </p:nvPr>
        </p:nvSpPr>
        <p:spPr/>
        <p:txBody>
          <a:bodyPr/>
          <a:lstStyle/>
          <a:p>
            <a:fld id="{844C4FB6-F3E2-4C9E-8A49-24D37EBC2327}" type="slidenum">
              <a:rPr kumimoji="1" lang="ja-JP" altLang="en-US" smtClean="0"/>
              <a:t>33</a:t>
            </a:fld>
            <a:endParaRPr kumimoji="1" lang="ja-JP" altLang="en-US"/>
          </a:p>
        </p:txBody>
      </p:sp>
    </p:spTree>
    <p:extLst>
      <p:ext uri="{BB962C8B-B14F-4D97-AF65-F5344CB8AC3E}">
        <p14:creationId xmlns:p14="http://schemas.microsoft.com/office/powerpoint/2010/main" val="3868076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34</a:t>
            </a:fld>
            <a:endParaRPr kumimoji="1" lang="ja-JP" altLang="en-US"/>
          </a:p>
        </p:txBody>
      </p:sp>
    </p:spTree>
    <p:extLst>
      <p:ext uri="{BB962C8B-B14F-4D97-AF65-F5344CB8AC3E}">
        <p14:creationId xmlns:p14="http://schemas.microsoft.com/office/powerpoint/2010/main" val="3435983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E7BF3-F72D-CBD7-6DA4-D6FCA831A1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3AB82D-0D0C-4F42-9C8F-F69A36DD2F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A53EE83-BF82-4ED9-0EFB-8ACC5D389B2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6BDF005-6BB8-717F-6EE8-DAD9520B4404}"/>
              </a:ext>
            </a:extLst>
          </p:cNvPr>
          <p:cNvSpPr>
            <a:spLocks noGrp="1"/>
          </p:cNvSpPr>
          <p:nvPr>
            <p:ph type="sldNum" sz="quarter" idx="5"/>
          </p:nvPr>
        </p:nvSpPr>
        <p:spPr/>
        <p:txBody>
          <a:bodyPr/>
          <a:lstStyle/>
          <a:p>
            <a:fld id="{844C4FB6-F3E2-4C9E-8A49-24D37EBC2327}" type="slidenum">
              <a:rPr kumimoji="1" lang="ja-JP" altLang="en-US" smtClean="0"/>
              <a:t>35</a:t>
            </a:fld>
            <a:endParaRPr kumimoji="1" lang="ja-JP" altLang="en-US"/>
          </a:p>
        </p:txBody>
      </p:sp>
    </p:spTree>
    <p:extLst>
      <p:ext uri="{BB962C8B-B14F-4D97-AF65-F5344CB8AC3E}">
        <p14:creationId xmlns:p14="http://schemas.microsoft.com/office/powerpoint/2010/main" val="741103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B999-CBFF-CE65-BC22-A28A71228E4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6A898C-C288-3515-08CC-7050F1AEEFA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C8276D1-6819-2135-11EA-9D4CF861644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68C90C2-B605-042E-FAF7-814E764F21F1}"/>
              </a:ext>
            </a:extLst>
          </p:cNvPr>
          <p:cNvSpPr>
            <a:spLocks noGrp="1"/>
          </p:cNvSpPr>
          <p:nvPr>
            <p:ph type="sldNum" sz="quarter" idx="5"/>
          </p:nvPr>
        </p:nvSpPr>
        <p:spPr/>
        <p:txBody>
          <a:bodyPr/>
          <a:lstStyle/>
          <a:p>
            <a:fld id="{844C4FB6-F3E2-4C9E-8A49-24D37EBC2327}" type="slidenum">
              <a:rPr kumimoji="1" lang="ja-JP" altLang="en-US" smtClean="0"/>
              <a:t>36</a:t>
            </a:fld>
            <a:endParaRPr kumimoji="1" lang="ja-JP" altLang="en-US"/>
          </a:p>
        </p:txBody>
      </p:sp>
    </p:spTree>
    <p:extLst>
      <p:ext uri="{BB962C8B-B14F-4D97-AF65-F5344CB8AC3E}">
        <p14:creationId xmlns:p14="http://schemas.microsoft.com/office/powerpoint/2010/main" val="1714454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6D58-CE40-D703-5E96-4AF81D4C3D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4B3FDDD-3263-2245-4151-2F927767FF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9D400B8-EF8C-BFDD-613D-379B70ECC2F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39AD713-2297-E1E4-F8A5-C9AB0C7814F1}"/>
              </a:ext>
            </a:extLst>
          </p:cNvPr>
          <p:cNvSpPr>
            <a:spLocks noGrp="1"/>
          </p:cNvSpPr>
          <p:nvPr>
            <p:ph type="sldNum" sz="quarter" idx="5"/>
          </p:nvPr>
        </p:nvSpPr>
        <p:spPr/>
        <p:txBody>
          <a:bodyPr/>
          <a:lstStyle/>
          <a:p>
            <a:fld id="{844C4FB6-F3E2-4C9E-8A49-24D37EBC2327}" type="slidenum">
              <a:rPr kumimoji="1" lang="ja-JP" altLang="en-US" smtClean="0"/>
              <a:t>37</a:t>
            </a:fld>
            <a:endParaRPr kumimoji="1" lang="ja-JP" altLang="en-US"/>
          </a:p>
        </p:txBody>
      </p:sp>
    </p:spTree>
    <p:extLst>
      <p:ext uri="{BB962C8B-B14F-4D97-AF65-F5344CB8AC3E}">
        <p14:creationId xmlns:p14="http://schemas.microsoft.com/office/powerpoint/2010/main" val="2126795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7CC4F-0951-AFF3-F961-98306FBDCE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8AF85D-E5FD-13D6-08CA-5F0F7A6BCF9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7C8D76B-A285-CA07-EFEC-274D749769F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DB51AB4-1238-2BCA-FB2F-81DE62D373AB}"/>
              </a:ext>
            </a:extLst>
          </p:cNvPr>
          <p:cNvSpPr>
            <a:spLocks noGrp="1"/>
          </p:cNvSpPr>
          <p:nvPr>
            <p:ph type="sldNum" sz="quarter" idx="5"/>
          </p:nvPr>
        </p:nvSpPr>
        <p:spPr/>
        <p:txBody>
          <a:bodyPr/>
          <a:lstStyle/>
          <a:p>
            <a:fld id="{844C4FB6-F3E2-4C9E-8A49-24D37EBC2327}" type="slidenum">
              <a:rPr kumimoji="1" lang="ja-JP" altLang="en-US" smtClean="0"/>
              <a:t>38</a:t>
            </a:fld>
            <a:endParaRPr kumimoji="1" lang="ja-JP" altLang="en-US"/>
          </a:p>
        </p:txBody>
      </p:sp>
    </p:spTree>
    <p:extLst>
      <p:ext uri="{BB962C8B-B14F-4D97-AF65-F5344CB8AC3E}">
        <p14:creationId xmlns:p14="http://schemas.microsoft.com/office/powerpoint/2010/main" val="294525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D56D0-5769-D144-82A2-A002704A7D0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D5890C-EA93-A891-F5BE-0D7F1022517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FC85098-9694-969D-FF4A-3F71E8FD105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A4FB42B-060B-52D1-2AF3-91680DFCB05D}"/>
              </a:ext>
            </a:extLst>
          </p:cNvPr>
          <p:cNvSpPr>
            <a:spLocks noGrp="1"/>
          </p:cNvSpPr>
          <p:nvPr>
            <p:ph type="sldNum" sz="quarter" idx="5"/>
          </p:nvPr>
        </p:nvSpPr>
        <p:spPr/>
        <p:txBody>
          <a:bodyPr/>
          <a:lstStyle/>
          <a:p>
            <a:fld id="{844C4FB6-F3E2-4C9E-8A49-24D37EBC2327}" type="slidenum">
              <a:rPr kumimoji="1" lang="ja-JP" altLang="en-US" smtClean="0"/>
              <a:t>39</a:t>
            </a:fld>
            <a:endParaRPr kumimoji="1" lang="ja-JP" altLang="en-US"/>
          </a:p>
        </p:txBody>
      </p:sp>
    </p:spTree>
    <p:extLst>
      <p:ext uri="{BB962C8B-B14F-4D97-AF65-F5344CB8AC3E}">
        <p14:creationId xmlns:p14="http://schemas.microsoft.com/office/powerpoint/2010/main" val="3283853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B7AF5-BBD8-FE42-B74D-D6367603B86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171621C-2EBB-0AD7-6127-2E8CE629D55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78C27FA-28FF-1B9F-F340-646191B1A08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E72E27E-6DCB-F2C9-3F05-E932085B34C7}"/>
              </a:ext>
            </a:extLst>
          </p:cNvPr>
          <p:cNvSpPr>
            <a:spLocks noGrp="1"/>
          </p:cNvSpPr>
          <p:nvPr>
            <p:ph type="sldNum" sz="quarter" idx="5"/>
          </p:nvPr>
        </p:nvSpPr>
        <p:spPr/>
        <p:txBody>
          <a:bodyPr/>
          <a:lstStyle/>
          <a:p>
            <a:fld id="{844C4FB6-F3E2-4C9E-8A49-24D37EBC2327}" type="slidenum">
              <a:rPr kumimoji="1" lang="ja-JP" altLang="en-US" smtClean="0"/>
              <a:t>40</a:t>
            </a:fld>
            <a:endParaRPr kumimoji="1" lang="ja-JP" altLang="en-US"/>
          </a:p>
        </p:txBody>
      </p:sp>
    </p:spTree>
    <p:extLst>
      <p:ext uri="{BB962C8B-B14F-4D97-AF65-F5344CB8AC3E}">
        <p14:creationId xmlns:p14="http://schemas.microsoft.com/office/powerpoint/2010/main" val="2297395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DD59C-3AE7-DCCD-090E-6989B6679F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55069C-9215-790F-FB48-FE090A02C8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3C78196-7A2E-5FF0-44C8-7E00A600447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1E98720-98B7-F5E4-3ABD-DFEF42F3D308}"/>
              </a:ext>
            </a:extLst>
          </p:cNvPr>
          <p:cNvSpPr>
            <a:spLocks noGrp="1"/>
          </p:cNvSpPr>
          <p:nvPr>
            <p:ph type="sldNum" sz="quarter" idx="5"/>
          </p:nvPr>
        </p:nvSpPr>
        <p:spPr/>
        <p:txBody>
          <a:bodyPr/>
          <a:lstStyle/>
          <a:p>
            <a:fld id="{844C4FB6-F3E2-4C9E-8A49-24D37EBC2327}" type="slidenum">
              <a:rPr kumimoji="1" lang="ja-JP" altLang="en-US" smtClean="0"/>
              <a:t>41</a:t>
            </a:fld>
            <a:endParaRPr kumimoji="1" lang="ja-JP" altLang="en-US"/>
          </a:p>
        </p:txBody>
      </p:sp>
    </p:spTree>
    <p:extLst>
      <p:ext uri="{BB962C8B-B14F-4D97-AF65-F5344CB8AC3E}">
        <p14:creationId xmlns:p14="http://schemas.microsoft.com/office/powerpoint/2010/main" val="31706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t>Next, I will discuss the need for a consumption-based MRIO-SDA to identify the structural drivers of decoupling.</a:t>
            </a:r>
          </a:p>
          <a:p>
            <a:r>
              <a:rPr lang="ja-JP" altLang="ja-JP" sz="1800" dirty="0"/>
              <a:t>Previous studies have identified the drivers of decoupling using decomposition approaches, such as LMDI. However, these studies mainly focus on production-based emissions and domestic mitigation factors.</a:t>
            </a:r>
          </a:p>
          <a:p>
            <a:r>
              <a:rPr lang="ja-JP" altLang="ja-JP" sz="1800" dirty="0"/>
              <a:t>As economic growth has been accompanied by the expansion of global supply chains, carbon leakage through international trade has become increasingly important. In this context, production-based approaches cannot fully capture emissions transferred across countries and may misrepresent decoupling outcomes.</a:t>
            </a:r>
          </a:p>
          <a:p>
            <a:r>
              <a:rPr lang="ja-JP" altLang="ja-JP" sz="1800" dirty="0"/>
              <a:t>Therefore, this study adopts a consumption-based multi-regional structural decomposition analysis, or MRIO-SDA, to identify the structural drivers of decoupling from a global supply chain perspective.</a:t>
            </a:r>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4</a:t>
            </a:fld>
            <a:endParaRPr kumimoji="1" lang="ja-JP" altLang="en-US"/>
          </a:p>
        </p:txBody>
      </p:sp>
    </p:spTree>
    <p:extLst>
      <p:ext uri="{BB962C8B-B14F-4D97-AF65-F5344CB8AC3E}">
        <p14:creationId xmlns:p14="http://schemas.microsoft.com/office/powerpoint/2010/main" val="2581133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procedure constructs a dendrogram representing a nested sequence of partitions from </a:t>
                </a:r>
                <a14:m>
                  <m:oMath xmlns:m="http://schemas.openxmlformats.org/officeDocument/2006/math">
                    <m:r>
                      <a:rPr kumimoji="1" lang="ja-JP" altLang="en-US" sz="1200" i="1" kern="1200">
                        <a:solidFill>
                          <a:schemeClr val="tx1"/>
                        </a:solidFill>
                        <a:effectLst/>
                        <a:latin typeface="Cambria Math" panose="02040503050406030204" pitchFamily="18" charset="0"/>
                        <a:ea typeface="+mn-ea"/>
                        <a:cs typeface="+mn-cs"/>
                      </a:rPr>
                      <m:t>𝑁</m:t>
                    </m:r>
                  </m:oMath>
                </a14:m>
                <a:r>
                  <a:rPr kumimoji="1" lang="en-US" altLang="ja-JP" sz="1200" kern="1200" dirty="0">
                    <a:solidFill>
                      <a:schemeClr val="tx1"/>
                    </a:solidFill>
                    <a:effectLst/>
                    <a:latin typeface="+mn-lt"/>
                    <a:ea typeface="+mn-ea"/>
                    <a:cs typeface="+mn-cs"/>
                  </a:rPr>
                  <a:t> clusters to a single cluster. The optimal number of clusters is determined primarily using the </a:t>
                </a:r>
                <a:r>
                  <a:rPr kumimoji="1" lang="en-US" altLang="ja-JP" sz="1200" kern="1200" dirty="0" err="1">
                    <a:solidFill>
                      <a:schemeClr val="tx1"/>
                    </a:solidFill>
                    <a:effectLst/>
                    <a:latin typeface="+mn-lt"/>
                    <a:ea typeface="+mn-ea"/>
                    <a:cs typeface="+mn-cs"/>
                  </a:rPr>
                  <a:t>Calinski</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Harabasz</a:t>
                </a:r>
                <a:r>
                  <a:rPr kumimoji="1" lang="en-US" altLang="ja-JP" sz="1200" kern="1200" dirty="0">
                    <a:solidFill>
                      <a:schemeClr val="tx1"/>
                    </a:solidFill>
                    <a:effectLst/>
                    <a:latin typeface="+mn-lt"/>
                    <a:ea typeface="+mn-ea"/>
                    <a:cs typeface="+mn-cs"/>
                  </a:rPr>
                  <a:t> index (</a:t>
                </a:r>
                <a:r>
                  <a:rPr kumimoji="1" lang="en-US" altLang="ja-JP" sz="1200" kern="1200" dirty="0" err="1">
                    <a:solidFill>
                      <a:schemeClr val="tx1"/>
                    </a:solidFill>
                    <a:effectLst/>
                    <a:latin typeface="+mn-lt"/>
                    <a:ea typeface="+mn-ea"/>
                    <a:cs typeface="+mn-cs"/>
                  </a:rPr>
                  <a:t>Caliński</a:t>
                </a:r>
                <a:r>
                  <a:rPr kumimoji="1" lang="en-US" altLang="ja-JP" sz="1200" kern="1200" dirty="0">
                    <a:solidFill>
                      <a:schemeClr val="tx1"/>
                    </a:solidFill>
                    <a:effectLst/>
                    <a:latin typeface="+mn-lt"/>
                    <a:ea typeface="+mn-ea"/>
                    <a:cs typeface="+mn-cs"/>
                  </a:rPr>
                  <a:t> and </a:t>
                </a:r>
                <a:r>
                  <a:rPr kumimoji="1" lang="en-US" altLang="ja-JP" sz="1200" kern="1200" dirty="0" err="1">
                    <a:solidFill>
                      <a:schemeClr val="tx1"/>
                    </a:solidFill>
                    <a:effectLst/>
                    <a:latin typeface="+mn-lt"/>
                    <a:ea typeface="+mn-ea"/>
                    <a:cs typeface="+mn-cs"/>
                  </a:rPr>
                  <a:t>Harabasz</a:t>
                </a:r>
                <a:r>
                  <a:rPr kumimoji="1" lang="en-US" altLang="ja-JP" sz="1200" kern="1200" dirty="0">
                    <a:solidFill>
                      <a:schemeClr val="tx1"/>
                    </a:solidFill>
                    <a:effectLst/>
                    <a:latin typeface="+mn-lt"/>
                    <a:ea typeface="+mn-ea"/>
                    <a:cs typeface="+mn-cs"/>
                  </a:rPr>
                  <a:t>, 1974). In addition, the Davies–Bouldin index (Davies and Bouldin, 1979) and the silhouette coefficient (</a:t>
                </a:r>
                <a:r>
                  <a:rPr kumimoji="1" lang="en-US" altLang="ja-JP" sz="1200" kern="1200" dirty="0" err="1">
                    <a:solidFill>
                      <a:schemeClr val="tx1"/>
                    </a:solidFill>
                    <a:effectLst/>
                    <a:latin typeface="+mn-lt"/>
                    <a:ea typeface="+mn-ea"/>
                    <a:cs typeface="+mn-cs"/>
                  </a:rPr>
                  <a:t>Rousseeuw</a:t>
                </a:r>
                <a:r>
                  <a:rPr kumimoji="1" lang="en-US" altLang="ja-JP" sz="1200" kern="1200" dirty="0">
                    <a:solidFill>
                      <a:schemeClr val="tx1"/>
                    </a:solidFill>
                    <a:effectLst/>
                    <a:latin typeface="+mn-lt"/>
                    <a:ea typeface="+mn-ea"/>
                    <a:cs typeface="+mn-cs"/>
                  </a:rPr>
                  <a:t>, 1987) are employed as complementary measures to assess the robustness of the selected clustering solution.</a:t>
                </a:r>
                <a:endParaRPr kumimoji="1" lang="ja-JP" altLang="en-US" dirty="0"/>
              </a:p>
            </p:txBody>
          </p:sp>
        </mc:Choice>
        <mc:Fallback>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procedure constructs a dendrogram representing a nested sequence of partitions from </a:t>
                </a:r>
                <a:r>
                  <a:rPr kumimoji="1" lang="ja-JP" altLang="en-US" sz="1200" i="0" kern="1200">
                    <a:solidFill>
                      <a:schemeClr val="tx1"/>
                    </a:solidFill>
                    <a:effectLst/>
                    <a:latin typeface="Cambria Math" panose="02040503050406030204" pitchFamily="18" charset="0"/>
                    <a:ea typeface="+mn-ea"/>
                    <a:cs typeface="+mn-cs"/>
                  </a:rPr>
                  <a:t>𝑁</a:t>
                </a:r>
                <a:r>
                  <a:rPr kumimoji="1" lang="en-US" altLang="ja-JP" sz="1200" kern="1200" dirty="0">
                    <a:solidFill>
                      <a:schemeClr val="tx1"/>
                    </a:solidFill>
                    <a:effectLst/>
                    <a:latin typeface="+mn-lt"/>
                    <a:ea typeface="+mn-ea"/>
                    <a:cs typeface="+mn-cs"/>
                  </a:rPr>
                  <a:t> clusters to a single cluster. The optimal number of clusters is determined primarily using the </a:t>
                </a:r>
                <a:r>
                  <a:rPr kumimoji="1" lang="en-US" altLang="ja-JP" sz="1200" kern="1200" dirty="0" err="1">
                    <a:solidFill>
                      <a:schemeClr val="tx1"/>
                    </a:solidFill>
                    <a:effectLst/>
                    <a:latin typeface="+mn-lt"/>
                    <a:ea typeface="+mn-ea"/>
                    <a:cs typeface="+mn-cs"/>
                  </a:rPr>
                  <a:t>Calinski</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Harabasz</a:t>
                </a:r>
                <a:r>
                  <a:rPr kumimoji="1" lang="en-US" altLang="ja-JP" sz="1200" kern="1200" dirty="0">
                    <a:solidFill>
                      <a:schemeClr val="tx1"/>
                    </a:solidFill>
                    <a:effectLst/>
                    <a:latin typeface="+mn-lt"/>
                    <a:ea typeface="+mn-ea"/>
                    <a:cs typeface="+mn-cs"/>
                  </a:rPr>
                  <a:t> index (</a:t>
                </a:r>
                <a:r>
                  <a:rPr kumimoji="1" lang="en-US" altLang="ja-JP" sz="1200" kern="1200" dirty="0" err="1">
                    <a:solidFill>
                      <a:schemeClr val="tx1"/>
                    </a:solidFill>
                    <a:effectLst/>
                    <a:latin typeface="+mn-lt"/>
                    <a:ea typeface="+mn-ea"/>
                    <a:cs typeface="+mn-cs"/>
                  </a:rPr>
                  <a:t>Caliński</a:t>
                </a:r>
                <a:r>
                  <a:rPr kumimoji="1" lang="en-US" altLang="ja-JP" sz="1200" kern="1200" dirty="0">
                    <a:solidFill>
                      <a:schemeClr val="tx1"/>
                    </a:solidFill>
                    <a:effectLst/>
                    <a:latin typeface="+mn-lt"/>
                    <a:ea typeface="+mn-ea"/>
                    <a:cs typeface="+mn-cs"/>
                  </a:rPr>
                  <a:t> and </a:t>
                </a:r>
                <a:r>
                  <a:rPr kumimoji="1" lang="en-US" altLang="ja-JP" sz="1200" kern="1200" dirty="0" err="1">
                    <a:solidFill>
                      <a:schemeClr val="tx1"/>
                    </a:solidFill>
                    <a:effectLst/>
                    <a:latin typeface="+mn-lt"/>
                    <a:ea typeface="+mn-ea"/>
                    <a:cs typeface="+mn-cs"/>
                  </a:rPr>
                  <a:t>Harabasz</a:t>
                </a:r>
                <a:r>
                  <a:rPr kumimoji="1" lang="en-US" altLang="ja-JP" sz="1200" kern="1200" dirty="0">
                    <a:solidFill>
                      <a:schemeClr val="tx1"/>
                    </a:solidFill>
                    <a:effectLst/>
                    <a:latin typeface="+mn-lt"/>
                    <a:ea typeface="+mn-ea"/>
                    <a:cs typeface="+mn-cs"/>
                  </a:rPr>
                  <a:t>, 1974). In addition, the Davies–Bouldin index (Davies and Bouldin, 1979) and the silhouette coefficient (</a:t>
                </a:r>
                <a:r>
                  <a:rPr kumimoji="1" lang="en-US" altLang="ja-JP" sz="1200" kern="1200" dirty="0" err="1">
                    <a:solidFill>
                      <a:schemeClr val="tx1"/>
                    </a:solidFill>
                    <a:effectLst/>
                    <a:latin typeface="+mn-lt"/>
                    <a:ea typeface="+mn-ea"/>
                    <a:cs typeface="+mn-cs"/>
                  </a:rPr>
                  <a:t>Rousseeuw</a:t>
                </a:r>
                <a:r>
                  <a:rPr kumimoji="1" lang="en-US" altLang="ja-JP" sz="1200" kern="1200" dirty="0">
                    <a:solidFill>
                      <a:schemeClr val="tx1"/>
                    </a:solidFill>
                    <a:effectLst/>
                    <a:latin typeface="+mn-lt"/>
                    <a:ea typeface="+mn-ea"/>
                    <a:cs typeface="+mn-cs"/>
                  </a:rPr>
                  <a:t>, 1987) are employed as complementary measures to assess the robustness of the selected clustering solution.</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42</a:t>
            </a:fld>
            <a:endParaRPr kumimoji="1" lang="ja-JP" altLang="en-US"/>
          </a:p>
        </p:txBody>
      </p:sp>
    </p:spTree>
    <p:extLst>
      <p:ext uri="{BB962C8B-B14F-4D97-AF65-F5344CB8AC3E}">
        <p14:creationId xmlns:p14="http://schemas.microsoft.com/office/powerpoint/2010/main" val="86008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To assess the robustness of the clustering results, we employ two additional agglomerative hierarchical clustering methods—complete and average linkage—based on distance (dissimilarity) measures (Everitt </a:t>
                </a:r>
                <a:r>
                  <a:rPr kumimoji="1" lang="en-US" altLang="ja-JP" sz="1200" i="1" kern="1200" dirty="0">
                    <a:solidFill>
                      <a:schemeClr val="tx1"/>
                    </a:solidFill>
                    <a:effectLst/>
                    <a:latin typeface="+mn-lt"/>
                    <a:ea typeface="+mn-ea"/>
                    <a:cs typeface="+mn-cs"/>
                  </a:rPr>
                  <a:t>et al</a:t>
                </a:r>
                <a:r>
                  <a:rPr kumimoji="1" lang="en-US" altLang="ja-JP" sz="1200" kern="1200" dirty="0">
                    <a:solidFill>
                      <a:schemeClr val="tx1"/>
                    </a:solidFill>
                    <a:effectLst/>
                    <a:latin typeface="+mn-lt"/>
                    <a:ea typeface="+mn-ea"/>
                    <a:cs typeface="+mn-cs"/>
                  </a:rPr>
                  <a:t>, 2011). Using three linkage methods (Ward’s, complete, and average), we apply an agglomerative hierarchical clustering algorithm and determine the optimal number of clusters for each method. We then evaluate robustness by examining the extent to which the classification of countries varies with the choice of linkage method.</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distance (dissimilarity) measures for the complete and average linkage methods are defined as follows: </a:t>
                </a:r>
                <a14:m>
                  <m:oMath xmlns:m="http://schemas.openxmlformats.org/officeDocument/2006/math">
                    <m:sSup>
                      <m:sSupPr>
                        <m:ctrlPr>
                          <a:rPr kumimoji="1" lang="ja-JP" altLang="en-US" sz="1200" i="1" kern="1200">
                            <a:solidFill>
                              <a:schemeClr val="tx1"/>
                            </a:solidFill>
                            <a:effectLst/>
                            <a:latin typeface="Cambria Math" panose="02040503050406030204" pitchFamily="18" charset="0"/>
                            <a:ea typeface="+mn-ea"/>
                            <a:cs typeface="+mn-cs"/>
                          </a:rPr>
                        </m:ctrlPr>
                      </m:sSupPr>
                      <m:e>
                        <m:r>
                          <a:rPr kumimoji="1" lang="ja-JP" altLang="en-US" sz="1200" i="1" kern="1200">
                            <a:solidFill>
                              <a:schemeClr val="tx1"/>
                            </a:solidFill>
                            <a:effectLst/>
                            <a:latin typeface="Cambria Math" panose="02040503050406030204" pitchFamily="18" charset="0"/>
                            <a:ea typeface="+mn-ea"/>
                            <a:cs typeface="+mn-cs"/>
                          </a:rPr>
                          <m:t>𝑑</m:t>
                        </m:r>
                      </m:e>
                      <m:sup>
                        <m:r>
                          <a:rPr kumimoji="1" lang="ja-JP" altLang="en-US" sz="1200" i="1" kern="1200">
                            <a:solidFill>
                              <a:schemeClr val="tx1"/>
                            </a:solidFill>
                            <a:effectLst/>
                            <a:latin typeface="Cambria Math" panose="02040503050406030204" pitchFamily="18" charset="0"/>
                            <a:ea typeface="+mn-ea"/>
                            <a:cs typeface="+mn-cs"/>
                          </a:rPr>
                          <m:t>𝑐𝑜𝑚𝑝𝑙𝑒𝑡𝑒</m:t>
                        </m:r>
                      </m:sup>
                    </m:sSup>
                    <m:d>
                      <m:dPr>
                        <m:ctrlPr>
                          <a:rPr kumimoji="1" lang="ja-JP" altLang="en-US" sz="1200" i="1" kern="1200">
                            <a:solidFill>
                              <a:schemeClr val="tx1"/>
                            </a:solidFill>
                            <a:effectLst/>
                            <a:latin typeface="Cambria Math" panose="02040503050406030204" pitchFamily="18" charset="0"/>
                            <a:ea typeface="+mn-ea"/>
                            <a:cs typeface="+mn-cs"/>
                          </a:rPr>
                        </m:ctrlPr>
                      </m:dPr>
                      <m:e>
                        <m:r>
                          <a:rPr kumimoji="1" lang="ja-JP" altLang="en-US" sz="1200" i="1" kern="1200">
                            <a:solidFill>
                              <a:schemeClr val="tx1"/>
                            </a:solidFill>
                            <a:effectLst/>
                            <a:latin typeface="Cambria Math" panose="02040503050406030204" pitchFamily="18" charset="0"/>
                            <a:ea typeface="+mn-ea"/>
                            <a:cs typeface="+mn-cs"/>
                          </a:rPr>
                          <m:t>𝛽</m:t>
                        </m:r>
                        <m:r>
                          <a:rPr kumimoji="1" lang="en-US" altLang="ja-JP" sz="1200" i="1" kern="1200">
                            <a:solidFill>
                              <a:schemeClr val="tx1"/>
                            </a:solidFill>
                            <a:effectLst/>
                            <a:latin typeface="Cambria Math" panose="02040503050406030204" pitchFamily="18" charset="0"/>
                            <a:ea typeface="+mn-ea"/>
                            <a:cs typeface="+mn-cs"/>
                          </a:rPr>
                          <m:t>,</m:t>
                        </m:r>
                        <m:r>
                          <a:rPr kumimoji="1" lang="ja-JP" altLang="en-US" sz="1200" i="1" kern="1200">
                            <a:solidFill>
                              <a:schemeClr val="tx1"/>
                            </a:solidFill>
                            <a:effectLst/>
                            <a:latin typeface="Cambria Math" panose="02040503050406030204" pitchFamily="18" charset="0"/>
                            <a:ea typeface="+mn-ea"/>
                            <a:cs typeface="+mn-cs"/>
                          </a:rPr>
                          <m:t>𝛾</m:t>
                        </m:r>
                      </m:e>
                    </m:d>
                    <m:r>
                      <a:rPr kumimoji="1" lang="en-US" altLang="ja-JP" sz="1200" i="1" kern="1200">
                        <a:solidFill>
                          <a:schemeClr val="tx1"/>
                        </a:solidFill>
                        <a:effectLst/>
                        <a:latin typeface="Cambria Math" panose="02040503050406030204" pitchFamily="18" charset="0"/>
                        <a:ea typeface="+mn-ea"/>
                        <a:cs typeface="+mn-cs"/>
                      </a:rPr>
                      <m:t>=</m:t>
                    </m:r>
                    <m:func>
                      <m:funcPr>
                        <m:ctrlPr>
                          <a:rPr kumimoji="1" lang="ja-JP" altLang="en-US" sz="1200" i="1" kern="1200">
                            <a:solidFill>
                              <a:schemeClr val="tx1"/>
                            </a:solidFill>
                            <a:effectLst/>
                            <a:latin typeface="Cambria Math" panose="02040503050406030204" pitchFamily="18" charset="0"/>
                            <a:ea typeface="+mn-ea"/>
                            <a:cs typeface="+mn-cs"/>
                          </a:rPr>
                        </m:ctrlPr>
                      </m:funcPr>
                      <m:fName>
                        <m:r>
                          <m:rPr>
                            <m:sty m:val="p"/>
                          </m:rPr>
                          <a:rPr kumimoji="1" lang="en-US" altLang="ja-JP" sz="1200" kern="1200">
                            <a:solidFill>
                              <a:schemeClr val="tx1"/>
                            </a:solidFill>
                            <a:effectLst/>
                            <a:latin typeface="Cambria Math" panose="02040503050406030204" pitchFamily="18" charset="0"/>
                            <a:ea typeface="+mn-ea"/>
                            <a:cs typeface="+mn-cs"/>
                          </a:rPr>
                          <m:t>max</m:t>
                        </m:r>
                      </m:fName>
                      <m:e>
                        <m:d>
                          <m:dPr>
                            <m:ctrlPr>
                              <a:rPr kumimoji="1" lang="ja-JP" altLang="en-US" sz="1200" i="1" kern="1200">
                                <a:solidFill>
                                  <a:schemeClr val="tx1"/>
                                </a:solidFill>
                                <a:effectLst/>
                                <a:latin typeface="Cambria Math" panose="02040503050406030204" pitchFamily="18" charset="0"/>
                                <a:ea typeface="+mn-ea"/>
                                <a:cs typeface="+mn-cs"/>
                              </a:rPr>
                            </m:ctrlPr>
                          </m:dPr>
                          <m:e>
                            <m:d>
                              <m:dPr>
                                <m:begChr m:val="‖"/>
                                <m:endChr m:val="‖"/>
                                <m:ctrlPr>
                                  <a:rPr kumimoji="1" lang="ja-JP" altLang="en-US" sz="1200" i="1" kern="1200">
                                    <a:solidFill>
                                      <a:schemeClr val="tx1"/>
                                    </a:solidFill>
                                    <a:effectLst/>
                                    <a:latin typeface="Cambria Math" panose="02040503050406030204" pitchFamily="18" charset="0"/>
                                    <a:ea typeface="+mn-ea"/>
                                    <a:cs typeface="+mn-cs"/>
                                  </a:rPr>
                                </m:ctrlPr>
                              </m:dPr>
                              <m:e>
                                <m:sSup>
                                  <m:sSupPr>
                                    <m:ctrlPr>
                                      <a:rPr kumimoji="1" lang="ja-JP" altLang="en-US" sz="1200" i="1" kern="1200">
                                        <a:solidFill>
                                          <a:schemeClr val="tx1"/>
                                        </a:solidFill>
                                        <a:effectLst/>
                                        <a:latin typeface="Cambria Math" panose="02040503050406030204" pitchFamily="18" charset="0"/>
                                        <a:ea typeface="+mn-ea"/>
                                        <a:cs typeface="+mn-cs"/>
                                      </a:rPr>
                                    </m:ctrlPr>
                                  </m:sSupPr>
                                  <m:e>
                                    <m:r>
                                      <a:rPr kumimoji="1" lang="ja-JP" altLang="en-US" sz="1200" b="1" kern="1200">
                                        <a:solidFill>
                                          <a:schemeClr val="tx1"/>
                                        </a:solidFill>
                                        <a:effectLst/>
                                        <a:latin typeface="Cambria Math" panose="02040503050406030204" pitchFamily="18" charset="0"/>
                                        <a:ea typeface="+mn-ea"/>
                                        <a:cs typeface="+mn-cs"/>
                                      </a:rPr>
                                      <m:t>𝐳</m:t>
                                    </m:r>
                                  </m:e>
                                  <m:sup>
                                    <m:r>
                                      <a:rPr kumimoji="1" lang="ja-JP" altLang="en-US" sz="1200" i="1" kern="1200">
                                        <a:solidFill>
                                          <a:schemeClr val="tx1"/>
                                        </a:solidFill>
                                        <a:effectLst/>
                                        <a:latin typeface="Cambria Math" panose="02040503050406030204" pitchFamily="18" charset="0"/>
                                        <a:ea typeface="+mn-ea"/>
                                        <a:cs typeface="+mn-cs"/>
                                      </a:rPr>
                                      <m:t>𝛽</m:t>
                                    </m:r>
                                    <m:r>
                                      <a:rPr kumimoji="1" lang="ja-JP" altLang="en-US" sz="1200" i="1" kern="1200">
                                        <a:solidFill>
                                          <a:schemeClr val="tx1"/>
                                        </a:solidFill>
                                        <a:effectLst/>
                                        <a:latin typeface="Cambria Math" panose="02040503050406030204" pitchFamily="18" charset="0"/>
                                        <a:ea typeface="+mn-ea"/>
                                        <a:cs typeface="+mn-cs"/>
                                      </a:rPr>
                                      <m:t>𝑟</m:t>
                                    </m:r>
                                  </m:sup>
                                </m:sSup>
                                <m:r>
                                  <a:rPr kumimoji="1" lang="ja-JP" altLang="en-US" sz="1200" i="1" kern="1200">
                                    <a:solidFill>
                                      <a:schemeClr val="tx1"/>
                                    </a:solidFill>
                                    <a:effectLst/>
                                    <a:latin typeface="Cambria Math" panose="02040503050406030204" pitchFamily="18" charset="0"/>
                                    <a:ea typeface="+mn-ea"/>
                                    <a:cs typeface="+mn-cs"/>
                                  </a:rPr>
                                  <m:t>−</m:t>
                                </m:r>
                                <m:sSup>
                                  <m:sSupPr>
                                    <m:ctrlPr>
                                      <a:rPr kumimoji="1" lang="ja-JP" altLang="en-US" sz="1200" i="1" kern="1200">
                                        <a:solidFill>
                                          <a:schemeClr val="tx1"/>
                                        </a:solidFill>
                                        <a:effectLst/>
                                        <a:latin typeface="Cambria Math" panose="02040503050406030204" pitchFamily="18" charset="0"/>
                                        <a:ea typeface="+mn-ea"/>
                                        <a:cs typeface="+mn-cs"/>
                                      </a:rPr>
                                    </m:ctrlPr>
                                  </m:sSupPr>
                                  <m:e>
                                    <m:r>
                                      <a:rPr kumimoji="1" lang="ja-JP" altLang="en-US" sz="1200" b="1" kern="1200">
                                        <a:solidFill>
                                          <a:schemeClr val="tx1"/>
                                        </a:solidFill>
                                        <a:effectLst/>
                                        <a:latin typeface="Cambria Math" panose="02040503050406030204" pitchFamily="18" charset="0"/>
                                        <a:ea typeface="+mn-ea"/>
                                        <a:cs typeface="+mn-cs"/>
                                      </a:rPr>
                                      <m:t>𝐳</m:t>
                                    </m:r>
                                  </m:e>
                                  <m:sup>
                                    <m:r>
                                      <a:rPr kumimoji="1" lang="ja-JP" altLang="en-US" sz="1200" i="1" kern="1200">
                                        <a:solidFill>
                                          <a:schemeClr val="tx1"/>
                                        </a:solidFill>
                                        <a:effectLst/>
                                        <a:latin typeface="Cambria Math" panose="02040503050406030204" pitchFamily="18" charset="0"/>
                                        <a:ea typeface="+mn-ea"/>
                                        <a:cs typeface="+mn-cs"/>
                                      </a:rPr>
                                      <m:t>𝛾</m:t>
                                    </m:r>
                                    <m:r>
                                      <a:rPr kumimoji="1" lang="ja-JP" altLang="en-US" sz="1200" i="1" kern="1200">
                                        <a:solidFill>
                                          <a:schemeClr val="tx1"/>
                                        </a:solidFill>
                                        <a:effectLst/>
                                        <a:latin typeface="Cambria Math" panose="02040503050406030204" pitchFamily="18" charset="0"/>
                                        <a:ea typeface="+mn-ea"/>
                                        <a:cs typeface="+mn-cs"/>
                                      </a:rPr>
                                      <m:t>𝑠</m:t>
                                    </m:r>
                                  </m:sup>
                                </m:sSup>
                              </m:e>
                            </m:d>
                          </m:e>
                        </m:d>
                      </m:e>
                    </m:func>
                    <m:r>
                      <a:rPr kumimoji="1" lang="en-US" altLang="ja-JP" sz="1200" i="1" kern="1200">
                        <a:solidFill>
                          <a:schemeClr val="tx1"/>
                        </a:solidFill>
                        <a:effectLst/>
                        <a:latin typeface="Cambria Math" panose="02040503050406030204" pitchFamily="18" charset="0"/>
                        <a:ea typeface="+mn-ea"/>
                        <a:cs typeface="+mn-cs"/>
                      </a:rPr>
                      <m:t>,</m:t>
                    </m:r>
                    <m:r>
                      <a:rPr kumimoji="1" lang="ja-JP" altLang="en-US" sz="1200" i="1" kern="1200">
                        <a:solidFill>
                          <a:schemeClr val="tx1"/>
                        </a:solidFill>
                        <a:effectLst/>
                        <a:latin typeface="Cambria Math" panose="02040503050406030204" pitchFamily="18" charset="0"/>
                        <a:ea typeface="+mn-ea"/>
                        <a:cs typeface="+mn-cs"/>
                      </a:rPr>
                      <m:t>𝑟</m:t>
                    </m:r>
                    <m:r>
                      <a:rPr kumimoji="1" lang="ja-JP" altLang="en-US" sz="1200" i="1" kern="1200">
                        <a:solidFill>
                          <a:schemeClr val="tx1"/>
                        </a:solidFill>
                        <a:effectLst/>
                        <a:latin typeface="Cambria Math" panose="02040503050406030204" pitchFamily="18" charset="0"/>
                        <a:ea typeface="+mn-ea"/>
                        <a:cs typeface="+mn-cs"/>
                      </a:rPr>
                      <m:t>∈</m:t>
                    </m:r>
                    <m:d>
                      <m:dPr>
                        <m:ctrlPr>
                          <a:rPr kumimoji="1" lang="ja-JP" altLang="en-US" sz="1200" i="1" kern="1200">
                            <a:solidFill>
                              <a:schemeClr val="tx1"/>
                            </a:solidFill>
                            <a:effectLst/>
                            <a:latin typeface="Cambria Math" panose="02040503050406030204" pitchFamily="18" charset="0"/>
                            <a:ea typeface="+mn-ea"/>
                            <a:cs typeface="+mn-cs"/>
                          </a:rPr>
                        </m:ctrlPr>
                      </m:dPr>
                      <m:e>
                        <m:r>
                          <a:rPr kumimoji="1" lang="en-US" altLang="ja-JP" sz="1200" i="1" kern="1200">
                            <a:solidFill>
                              <a:schemeClr val="tx1"/>
                            </a:solidFill>
                            <a:effectLst/>
                            <a:latin typeface="Cambria Math" panose="02040503050406030204" pitchFamily="18" charset="0"/>
                            <a:ea typeface="+mn-ea"/>
                            <a:cs typeface="+mn-cs"/>
                          </a:rPr>
                          <m:t>1,…,</m:t>
                        </m:r>
                        <m:d>
                          <m:dPr>
                            <m:begChr m:val="|"/>
                            <m:endChr m:val="|"/>
                            <m:ctrlPr>
                              <a:rPr kumimoji="1" lang="ja-JP" altLang="en-US" sz="1200" i="1" kern="1200">
                                <a:solidFill>
                                  <a:schemeClr val="tx1"/>
                                </a:solidFill>
                                <a:effectLst/>
                                <a:latin typeface="Cambria Math" panose="02040503050406030204" pitchFamily="18" charset="0"/>
                                <a:ea typeface="+mn-ea"/>
                                <a:cs typeface="+mn-cs"/>
                              </a:rPr>
                            </m:ctrlPr>
                          </m:dPr>
                          <m:e>
                            <m:r>
                              <a:rPr kumimoji="1" lang="ja-JP" altLang="en-US" sz="1200" i="1" kern="1200">
                                <a:solidFill>
                                  <a:schemeClr val="tx1"/>
                                </a:solidFill>
                                <a:effectLst/>
                                <a:latin typeface="Cambria Math" panose="02040503050406030204" pitchFamily="18" charset="0"/>
                                <a:ea typeface="+mn-ea"/>
                                <a:cs typeface="+mn-cs"/>
                              </a:rPr>
                              <m:t>𝛽</m:t>
                            </m:r>
                          </m:e>
                        </m:d>
                      </m:e>
                    </m:d>
                    <m:r>
                      <a:rPr kumimoji="1" lang="en-US" altLang="ja-JP" sz="1200" i="1" kern="1200">
                        <a:solidFill>
                          <a:schemeClr val="tx1"/>
                        </a:solidFill>
                        <a:effectLst/>
                        <a:latin typeface="Cambria Math" panose="02040503050406030204" pitchFamily="18" charset="0"/>
                        <a:ea typeface="+mn-ea"/>
                        <a:cs typeface="+mn-cs"/>
                      </a:rPr>
                      <m:t>,</m:t>
                    </m:r>
                    <m:r>
                      <a:rPr kumimoji="1" lang="ja-JP" altLang="en-US" sz="1200" i="1" kern="1200">
                        <a:solidFill>
                          <a:schemeClr val="tx1"/>
                        </a:solidFill>
                        <a:effectLst/>
                        <a:latin typeface="Cambria Math" panose="02040503050406030204" pitchFamily="18" charset="0"/>
                        <a:ea typeface="+mn-ea"/>
                        <a:cs typeface="+mn-cs"/>
                      </a:rPr>
                      <m:t>𝑠</m:t>
                    </m:r>
                    <m:r>
                      <a:rPr kumimoji="1" lang="ja-JP" altLang="en-US" sz="1200" i="1" kern="1200">
                        <a:solidFill>
                          <a:schemeClr val="tx1"/>
                        </a:solidFill>
                        <a:effectLst/>
                        <a:latin typeface="Cambria Math" panose="02040503050406030204" pitchFamily="18" charset="0"/>
                        <a:ea typeface="+mn-ea"/>
                        <a:cs typeface="+mn-cs"/>
                      </a:rPr>
                      <m:t>∈</m:t>
                    </m:r>
                    <m:d>
                      <m:dPr>
                        <m:ctrlPr>
                          <a:rPr kumimoji="1" lang="ja-JP" altLang="en-US" sz="1200" i="1" kern="1200">
                            <a:solidFill>
                              <a:schemeClr val="tx1"/>
                            </a:solidFill>
                            <a:effectLst/>
                            <a:latin typeface="Cambria Math" panose="02040503050406030204" pitchFamily="18" charset="0"/>
                            <a:ea typeface="+mn-ea"/>
                            <a:cs typeface="+mn-cs"/>
                          </a:rPr>
                        </m:ctrlPr>
                      </m:dPr>
                      <m:e>
                        <m:r>
                          <a:rPr kumimoji="1" lang="en-US" altLang="ja-JP" sz="1200" i="1" kern="1200">
                            <a:solidFill>
                              <a:schemeClr val="tx1"/>
                            </a:solidFill>
                            <a:effectLst/>
                            <a:latin typeface="Cambria Math" panose="02040503050406030204" pitchFamily="18" charset="0"/>
                            <a:ea typeface="+mn-ea"/>
                            <a:cs typeface="+mn-cs"/>
                          </a:rPr>
                          <m:t>1,…,</m:t>
                        </m:r>
                        <m:d>
                          <m:dPr>
                            <m:begChr m:val="|"/>
                            <m:endChr m:val="|"/>
                            <m:ctrlPr>
                              <a:rPr kumimoji="1" lang="ja-JP" altLang="en-US" sz="1200" i="1" kern="1200">
                                <a:solidFill>
                                  <a:schemeClr val="tx1"/>
                                </a:solidFill>
                                <a:effectLst/>
                                <a:latin typeface="Cambria Math" panose="02040503050406030204" pitchFamily="18" charset="0"/>
                                <a:ea typeface="+mn-ea"/>
                                <a:cs typeface="+mn-cs"/>
                              </a:rPr>
                            </m:ctrlPr>
                          </m:dPr>
                          <m:e>
                            <m:r>
                              <a:rPr kumimoji="1" lang="ja-JP" altLang="en-US" sz="1200" i="1" kern="1200">
                                <a:solidFill>
                                  <a:schemeClr val="tx1"/>
                                </a:solidFill>
                                <a:effectLst/>
                                <a:latin typeface="Cambria Math" panose="02040503050406030204" pitchFamily="18" charset="0"/>
                                <a:ea typeface="+mn-ea"/>
                                <a:cs typeface="+mn-cs"/>
                              </a:rPr>
                              <m:t>𝛾</m:t>
                            </m:r>
                          </m:e>
                        </m:d>
                      </m:e>
                    </m:d>
                  </m:oMath>
                </a14:m>
                <a:r>
                  <a:rPr kumimoji="1" lang="en-US" altLang="ja-JP" sz="1200" kern="1200" dirty="0">
                    <a:solidFill>
                      <a:schemeClr val="tx1"/>
                    </a:solidFill>
                    <a:effectLst/>
                    <a:latin typeface="+mn-lt"/>
                    <a:ea typeface="+mn-ea"/>
                    <a:cs typeface="+mn-cs"/>
                  </a:rPr>
                  <a:t>, </a:t>
                </a:r>
                <a14:m>
                  <m:oMath xmlns:m="http://schemas.openxmlformats.org/officeDocument/2006/math">
                    <m:sSup>
                      <m:sSupPr>
                        <m:ctrlPr>
                          <a:rPr kumimoji="1" lang="ja-JP" altLang="en-US" sz="1200" i="1" kern="1200">
                            <a:solidFill>
                              <a:schemeClr val="tx1"/>
                            </a:solidFill>
                            <a:effectLst/>
                            <a:latin typeface="Cambria Math" panose="02040503050406030204" pitchFamily="18" charset="0"/>
                            <a:ea typeface="+mn-ea"/>
                            <a:cs typeface="+mn-cs"/>
                          </a:rPr>
                        </m:ctrlPr>
                      </m:sSupPr>
                      <m:e>
                        <m:r>
                          <a:rPr kumimoji="1" lang="ja-JP" altLang="en-US" sz="1200" i="1" kern="1200">
                            <a:solidFill>
                              <a:schemeClr val="tx1"/>
                            </a:solidFill>
                            <a:effectLst/>
                            <a:latin typeface="Cambria Math" panose="02040503050406030204" pitchFamily="18" charset="0"/>
                            <a:ea typeface="+mn-ea"/>
                            <a:cs typeface="+mn-cs"/>
                          </a:rPr>
                          <m:t>𝑑</m:t>
                        </m:r>
                      </m:e>
                      <m:sup>
                        <m:r>
                          <a:rPr kumimoji="1" lang="ja-JP" altLang="en-US" sz="1200" i="1" kern="1200">
                            <a:solidFill>
                              <a:schemeClr val="tx1"/>
                            </a:solidFill>
                            <a:effectLst/>
                            <a:latin typeface="Cambria Math" panose="02040503050406030204" pitchFamily="18" charset="0"/>
                            <a:ea typeface="+mn-ea"/>
                            <a:cs typeface="+mn-cs"/>
                          </a:rPr>
                          <m:t>𝑎𝑣𝑒𝑟𝑎𝑔𝑒</m:t>
                        </m:r>
                      </m:sup>
                    </m:sSup>
                    <m:d>
                      <m:dPr>
                        <m:ctrlPr>
                          <a:rPr kumimoji="1" lang="ja-JP" altLang="en-US" sz="1200" i="1" kern="1200">
                            <a:solidFill>
                              <a:schemeClr val="tx1"/>
                            </a:solidFill>
                            <a:effectLst/>
                            <a:latin typeface="Cambria Math" panose="02040503050406030204" pitchFamily="18" charset="0"/>
                            <a:ea typeface="+mn-ea"/>
                            <a:cs typeface="+mn-cs"/>
                          </a:rPr>
                        </m:ctrlPr>
                      </m:dPr>
                      <m:e>
                        <m:r>
                          <a:rPr kumimoji="1" lang="ja-JP" altLang="en-US" sz="1200" i="1" kern="1200">
                            <a:solidFill>
                              <a:schemeClr val="tx1"/>
                            </a:solidFill>
                            <a:effectLst/>
                            <a:latin typeface="Cambria Math" panose="02040503050406030204" pitchFamily="18" charset="0"/>
                            <a:ea typeface="+mn-ea"/>
                            <a:cs typeface="+mn-cs"/>
                          </a:rPr>
                          <m:t>𝛽</m:t>
                        </m:r>
                        <m:r>
                          <a:rPr kumimoji="1" lang="en-US" altLang="ja-JP" sz="1200" i="1" kern="1200">
                            <a:solidFill>
                              <a:schemeClr val="tx1"/>
                            </a:solidFill>
                            <a:effectLst/>
                            <a:latin typeface="Cambria Math" panose="02040503050406030204" pitchFamily="18" charset="0"/>
                            <a:ea typeface="+mn-ea"/>
                            <a:cs typeface="+mn-cs"/>
                          </a:rPr>
                          <m:t>,</m:t>
                        </m:r>
                        <m:r>
                          <a:rPr kumimoji="1" lang="ja-JP" altLang="en-US" sz="1200" i="1" kern="1200">
                            <a:solidFill>
                              <a:schemeClr val="tx1"/>
                            </a:solidFill>
                            <a:effectLst/>
                            <a:latin typeface="Cambria Math" panose="02040503050406030204" pitchFamily="18" charset="0"/>
                            <a:ea typeface="+mn-ea"/>
                            <a:cs typeface="+mn-cs"/>
                          </a:rPr>
                          <m:t>𝛾</m:t>
                        </m:r>
                      </m:e>
                    </m:d>
                    <m:r>
                      <a:rPr kumimoji="1" lang="en-US" altLang="ja-JP" sz="1200" i="1" kern="1200">
                        <a:solidFill>
                          <a:schemeClr val="tx1"/>
                        </a:solidFill>
                        <a:effectLst/>
                        <a:latin typeface="Cambria Math" panose="02040503050406030204" pitchFamily="18" charset="0"/>
                        <a:ea typeface="+mn-ea"/>
                        <a:cs typeface="+mn-cs"/>
                      </a:rPr>
                      <m:t>=</m:t>
                    </m:r>
                    <m:f>
                      <m:fPr>
                        <m:ctrlPr>
                          <a:rPr kumimoji="1" lang="ja-JP" altLang="en-US" sz="1200" i="1" kern="1200">
                            <a:solidFill>
                              <a:schemeClr val="tx1"/>
                            </a:solidFill>
                            <a:effectLst/>
                            <a:latin typeface="Cambria Math" panose="02040503050406030204" pitchFamily="18" charset="0"/>
                            <a:ea typeface="+mn-ea"/>
                            <a:cs typeface="+mn-cs"/>
                          </a:rPr>
                        </m:ctrlPr>
                      </m:fPr>
                      <m:num>
                        <m:r>
                          <a:rPr kumimoji="1" lang="en-US" altLang="ja-JP" sz="1200" i="1" kern="1200">
                            <a:solidFill>
                              <a:schemeClr val="tx1"/>
                            </a:solidFill>
                            <a:effectLst/>
                            <a:latin typeface="Cambria Math" panose="02040503050406030204" pitchFamily="18" charset="0"/>
                            <a:ea typeface="+mn-ea"/>
                            <a:cs typeface="+mn-cs"/>
                          </a:rPr>
                          <m:t>1</m:t>
                        </m:r>
                      </m:num>
                      <m:den>
                        <m:d>
                          <m:dPr>
                            <m:begChr m:val="|"/>
                            <m:endChr m:val="|"/>
                            <m:ctrlPr>
                              <a:rPr kumimoji="1" lang="ja-JP" altLang="en-US" sz="1200" i="1" kern="1200">
                                <a:solidFill>
                                  <a:schemeClr val="tx1"/>
                                </a:solidFill>
                                <a:effectLst/>
                                <a:latin typeface="Cambria Math" panose="02040503050406030204" pitchFamily="18" charset="0"/>
                                <a:ea typeface="+mn-ea"/>
                                <a:cs typeface="+mn-cs"/>
                              </a:rPr>
                            </m:ctrlPr>
                          </m:dPr>
                          <m:e>
                            <m:r>
                              <a:rPr kumimoji="1" lang="ja-JP" altLang="en-US" sz="1200" i="1" kern="1200">
                                <a:solidFill>
                                  <a:schemeClr val="tx1"/>
                                </a:solidFill>
                                <a:effectLst/>
                                <a:latin typeface="Cambria Math" panose="02040503050406030204" pitchFamily="18" charset="0"/>
                                <a:ea typeface="+mn-ea"/>
                                <a:cs typeface="+mn-cs"/>
                              </a:rPr>
                              <m:t>𝛽</m:t>
                            </m:r>
                          </m:e>
                        </m:d>
                        <m:d>
                          <m:dPr>
                            <m:begChr m:val="|"/>
                            <m:endChr m:val="|"/>
                            <m:ctrlPr>
                              <a:rPr kumimoji="1" lang="ja-JP" altLang="en-US" sz="1200" i="1" kern="1200">
                                <a:solidFill>
                                  <a:schemeClr val="tx1"/>
                                </a:solidFill>
                                <a:effectLst/>
                                <a:latin typeface="Cambria Math" panose="02040503050406030204" pitchFamily="18" charset="0"/>
                                <a:ea typeface="+mn-ea"/>
                                <a:cs typeface="+mn-cs"/>
                              </a:rPr>
                            </m:ctrlPr>
                          </m:dPr>
                          <m:e>
                            <m:r>
                              <a:rPr kumimoji="1" lang="ja-JP" altLang="en-US" sz="1200" i="1" kern="1200">
                                <a:solidFill>
                                  <a:schemeClr val="tx1"/>
                                </a:solidFill>
                                <a:effectLst/>
                                <a:latin typeface="Cambria Math" panose="02040503050406030204" pitchFamily="18" charset="0"/>
                                <a:ea typeface="+mn-ea"/>
                                <a:cs typeface="+mn-cs"/>
                              </a:rPr>
                              <m:t>𝛾</m:t>
                            </m:r>
                          </m:e>
                        </m:d>
                      </m:den>
                    </m:f>
                    <m:nary>
                      <m:naryPr>
                        <m:chr m:val="∑"/>
                        <m:limLoc m:val="undOvr"/>
                        <m:supHide m:val="on"/>
                        <m:ctrlPr>
                          <a:rPr kumimoji="1" lang="ja-JP" altLang="en-US" sz="1200" i="1" kern="1200">
                            <a:solidFill>
                              <a:schemeClr val="tx1"/>
                            </a:solidFill>
                            <a:effectLst/>
                            <a:latin typeface="Cambria Math" panose="02040503050406030204" pitchFamily="18" charset="0"/>
                            <a:ea typeface="+mn-ea"/>
                            <a:cs typeface="+mn-cs"/>
                          </a:rPr>
                        </m:ctrlPr>
                      </m:naryPr>
                      <m:sub>
                        <m:r>
                          <a:rPr kumimoji="1" lang="ja-JP" altLang="en-US" sz="1200" i="1" kern="1200">
                            <a:solidFill>
                              <a:schemeClr val="tx1"/>
                            </a:solidFill>
                            <a:effectLst/>
                            <a:latin typeface="Cambria Math" panose="02040503050406030204" pitchFamily="18" charset="0"/>
                            <a:ea typeface="+mn-ea"/>
                            <a:cs typeface="+mn-cs"/>
                          </a:rPr>
                          <m:t>𝑟</m:t>
                        </m:r>
                        <m:r>
                          <a:rPr kumimoji="1" lang="ja-JP" altLang="en-US" sz="1200" i="1" kern="1200">
                            <a:solidFill>
                              <a:schemeClr val="tx1"/>
                            </a:solidFill>
                            <a:effectLst/>
                            <a:latin typeface="Cambria Math" panose="02040503050406030204" pitchFamily="18" charset="0"/>
                            <a:ea typeface="+mn-ea"/>
                            <a:cs typeface="+mn-cs"/>
                          </a:rPr>
                          <m:t>∈</m:t>
                        </m:r>
                        <m:r>
                          <a:rPr kumimoji="1" lang="ja-JP" altLang="en-US" sz="1200" i="1" kern="1200">
                            <a:solidFill>
                              <a:schemeClr val="tx1"/>
                            </a:solidFill>
                            <a:effectLst/>
                            <a:latin typeface="Cambria Math" panose="02040503050406030204" pitchFamily="18" charset="0"/>
                            <a:ea typeface="+mn-ea"/>
                            <a:cs typeface="+mn-cs"/>
                          </a:rPr>
                          <m:t>𝛽</m:t>
                        </m:r>
                      </m:sub>
                      <m:sup/>
                      <m:e>
                        <m:nary>
                          <m:naryPr>
                            <m:chr m:val="∑"/>
                            <m:limLoc m:val="undOvr"/>
                            <m:supHide m:val="on"/>
                            <m:ctrlPr>
                              <a:rPr kumimoji="1" lang="ja-JP" altLang="en-US" sz="1200" i="1" kern="1200">
                                <a:solidFill>
                                  <a:schemeClr val="tx1"/>
                                </a:solidFill>
                                <a:effectLst/>
                                <a:latin typeface="Cambria Math" panose="02040503050406030204" pitchFamily="18" charset="0"/>
                                <a:ea typeface="+mn-ea"/>
                                <a:cs typeface="+mn-cs"/>
                              </a:rPr>
                            </m:ctrlPr>
                          </m:naryPr>
                          <m:sub>
                            <m:r>
                              <a:rPr kumimoji="1" lang="ja-JP" altLang="en-US" sz="1200" i="1" kern="1200">
                                <a:solidFill>
                                  <a:schemeClr val="tx1"/>
                                </a:solidFill>
                                <a:effectLst/>
                                <a:latin typeface="Cambria Math" panose="02040503050406030204" pitchFamily="18" charset="0"/>
                                <a:ea typeface="+mn-ea"/>
                                <a:cs typeface="+mn-cs"/>
                              </a:rPr>
                              <m:t>𝑠</m:t>
                            </m:r>
                            <m:r>
                              <a:rPr kumimoji="1" lang="ja-JP" altLang="en-US" sz="1200" i="1" kern="1200">
                                <a:solidFill>
                                  <a:schemeClr val="tx1"/>
                                </a:solidFill>
                                <a:effectLst/>
                                <a:latin typeface="Cambria Math" panose="02040503050406030204" pitchFamily="18" charset="0"/>
                                <a:ea typeface="+mn-ea"/>
                                <a:cs typeface="+mn-cs"/>
                              </a:rPr>
                              <m:t>∈</m:t>
                            </m:r>
                            <m:r>
                              <a:rPr kumimoji="1" lang="ja-JP" altLang="en-US" sz="1200" i="1" kern="1200">
                                <a:solidFill>
                                  <a:schemeClr val="tx1"/>
                                </a:solidFill>
                                <a:effectLst/>
                                <a:latin typeface="Cambria Math" panose="02040503050406030204" pitchFamily="18" charset="0"/>
                                <a:ea typeface="+mn-ea"/>
                                <a:cs typeface="+mn-cs"/>
                              </a:rPr>
                              <m:t>𝛾</m:t>
                            </m:r>
                          </m:sub>
                          <m:sup/>
                          <m:e>
                            <m:d>
                              <m:dPr>
                                <m:begChr m:val="‖"/>
                                <m:endChr m:val="‖"/>
                                <m:ctrlPr>
                                  <a:rPr kumimoji="1" lang="ja-JP" altLang="en-US" sz="1200" i="1" kern="1200">
                                    <a:solidFill>
                                      <a:schemeClr val="tx1"/>
                                    </a:solidFill>
                                    <a:effectLst/>
                                    <a:latin typeface="Cambria Math" panose="02040503050406030204" pitchFamily="18" charset="0"/>
                                    <a:ea typeface="+mn-ea"/>
                                    <a:cs typeface="+mn-cs"/>
                                  </a:rPr>
                                </m:ctrlPr>
                              </m:dPr>
                              <m:e>
                                <m:sSup>
                                  <m:sSupPr>
                                    <m:ctrlPr>
                                      <a:rPr kumimoji="1" lang="ja-JP" altLang="en-US" sz="1200" i="1" kern="1200">
                                        <a:solidFill>
                                          <a:schemeClr val="tx1"/>
                                        </a:solidFill>
                                        <a:effectLst/>
                                        <a:latin typeface="Cambria Math" panose="02040503050406030204" pitchFamily="18" charset="0"/>
                                        <a:ea typeface="+mn-ea"/>
                                        <a:cs typeface="+mn-cs"/>
                                      </a:rPr>
                                    </m:ctrlPr>
                                  </m:sSupPr>
                                  <m:e>
                                    <m:r>
                                      <a:rPr kumimoji="1" lang="ja-JP" altLang="en-US" sz="1200" b="1" kern="1200">
                                        <a:solidFill>
                                          <a:schemeClr val="tx1"/>
                                        </a:solidFill>
                                        <a:effectLst/>
                                        <a:latin typeface="Cambria Math" panose="02040503050406030204" pitchFamily="18" charset="0"/>
                                        <a:ea typeface="+mn-ea"/>
                                        <a:cs typeface="+mn-cs"/>
                                      </a:rPr>
                                      <m:t>𝐳</m:t>
                                    </m:r>
                                  </m:e>
                                  <m:sup>
                                    <m:r>
                                      <a:rPr kumimoji="1" lang="ja-JP" altLang="en-US" sz="1200" i="1" kern="1200">
                                        <a:solidFill>
                                          <a:schemeClr val="tx1"/>
                                        </a:solidFill>
                                        <a:effectLst/>
                                        <a:latin typeface="Cambria Math" panose="02040503050406030204" pitchFamily="18" charset="0"/>
                                        <a:ea typeface="+mn-ea"/>
                                        <a:cs typeface="+mn-cs"/>
                                      </a:rPr>
                                      <m:t>𝛽</m:t>
                                    </m:r>
                                    <m:r>
                                      <a:rPr kumimoji="1" lang="ja-JP" altLang="en-US" sz="1200" i="1" kern="1200">
                                        <a:solidFill>
                                          <a:schemeClr val="tx1"/>
                                        </a:solidFill>
                                        <a:effectLst/>
                                        <a:latin typeface="Cambria Math" panose="02040503050406030204" pitchFamily="18" charset="0"/>
                                        <a:ea typeface="+mn-ea"/>
                                        <a:cs typeface="+mn-cs"/>
                                      </a:rPr>
                                      <m:t>𝑟</m:t>
                                    </m:r>
                                  </m:sup>
                                </m:sSup>
                                <m:r>
                                  <a:rPr kumimoji="1" lang="ja-JP" altLang="en-US" sz="1200" i="1" kern="1200">
                                    <a:solidFill>
                                      <a:schemeClr val="tx1"/>
                                    </a:solidFill>
                                    <a:effectLst/>
                                    <a:latin typeface="Cambria Math" panose="02040503050406030204" pitchFamily="18" charset="0"/>
                                    <a:ea typeface="+mn-ea"/>
                                    <a:cs typeface="+mn-cs"/>
                                  </a:rPr>
                                  <m:t>−</m:t>
                                </m:r>
                                <m:sSup>
                                  <m:sSupPr>
                                    <m:ctrlPr>
                                      <a:rPr kumimoji="1" lang="ja-JP" altLang="en-US" sz="1200" i="1" kern="1200">
                                        <a:solidFill>
                                          <a:schemeClr val="tx1"/>
                                        </a:solidFill>
                                        <a:effectLst/>
                                        <a:latin typeface="Cambria Math" panose="02040503050406030204" pitchFamily="18" charset="0"/>
                                        <a:ea typeface="+mn-ea"/>
                                        <a:cs typeface="+mn-cs"/>
                                      </a:rPr>
                                    </m:ctrlPr>
                                  </m:sSupPr>
                                  <m:e>
                                    <m:r>
                                      <a:rPr kumimoji="1" lang="ja-JP" altLang="en-US" sz="1200" b="1" kern="1200">
                                        <a:solidFill>
                                          <a:schemeClr val="tx1"/>
                                        </a:solidFill>
                                        <a:effectLst/>
                                        <a:latin typeface="Cambria Math" panose="02040503050406030204" pitchFamily="18" charset="0"/>
                                        <a:ea typeface="+mn-ea"/>
                                        <a:cs typeface="+mn-cs"/>
                                      </a:rPr>
                                      <m:t>𝐳</m:t>
                                    </m:r>
                                  </m:e>
                                  <m:sup>
                                    <m:r>
                                      <a:rPr kumimoji="1" lang="ja-JP" altLang="en-US" sz="1200" i="1" kern="1200">
                                        <a:solidFill>
                                          <a:schemeClr val="tx1"/>
                                        </a:solidFill>
                                        <a:effectLst/>
                                        <a:latin typeface="Cambria Math" panose="02040503050406030204" pitchFamily="18" charset="0"/>
                                        <a:ea typeface="+mn-ea"/>
                                        <a:cs typeface="+mn-cs"/>
                                      </a:rPr>
                                      <m:t>𝛾</m:t>
                                    </m:r>
                                    <m:r>
                                      <a:rPr kumimoji="1" lang="ja-JP" altLang="en-US" sz="1200" i="1" kern="1200">
                                        <a:solidFill>
                                          <a:schemeClr val="tx1"/>
                                        </a:solidFill>
                                        <a:effectLst/>
                                        <a:latin typeface="Cambria Math" panose="02040503050406030204" pitchFamily="18" charset="0"/>
                                        <a:ea typeface="+mn-ea"/>
                                        <a:cs typeface="+mn-cs"/>
                                      </a:rPr>
                                      <m:t>𝑠</m:t>
                                    </m:r>
                                  </m:sup>
                                </m:sSup>
                              </m:e>
                            </m:d>
                          </m:e>
                        </m:nary>
                      </m:e>
                    </m:nary>
                  </m:oMath>
                </a14:m>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mc:Choice>
        <mc:Fallback>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To assess the robustness of the clustering results, we employ two additional agglomerative hierarchical clustering methods—complete and average linkage—based on distance (dissimilarity) measures (Everitt </a:t>
                </a:r>
                <a:r>
                  <a:rPr kumimoji="1" lang="en-US" altLang="ja-JP" sz="1200" i="1" kern="1200" dirty="0">
                    <a:solidFill>
                      <a:schemeClr val="tx1"/>
                    </a:solidFill>
                    <a:effectLst/>
                    <a:latin typeface="+mn-lt"/>
                    <a:ea typeface="+mn-ea"/>
                    <a:cs typeface="+mn-cs"/>
                  </a:rPr>
                  <a:t>et al</a:t>
                </a:r>
                <a:r>
                  <a:rPr kumimoji="1" lang="en-US" altLang="ja-JP" sz="1200" kern="1200" dirty="0">
                    <a:solidFill>
                      <a:schemeClr val="tx1"/>
                    </a:solidFill>
                    <a:effectLst/>
                    <a:latin typeface="+mn-lt"/>
                    <a:ea typeface="+mn-ea"/>
                    <a:cs typeface="+mn-cs"/>
                  </a:rPr>
                  <a:t>, 2011). Using three linkage methods (Ward’s, complete, and average), we apply an agglomerative hierarchical clustering algorithm and determine the optimal number of clusters for each method. We then evaluate robustness by examining the extent to which the classification of countries varies with the choice of linkage method.</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distance (dissimilarity) measures for the complete and average linkage methods are defined as follows: </a:t>
                </a:r>
                <a:r>
                  <a:rPr kumimoji="1" lang="ja-JP" altLang="en-US" sz="1200" i="0" kern="1200">
                    <a:solidFill>
                      <a:schemeClr val="tx1"/>
                    </a:solidFill>
                    <a:effectLst/>
                    <a:latin typeface="Cambria Math" panose="02040503050406030204" pitchFamily="18" charset="0"/>
                    <a:ea typeface="+mn-ea"/>
                    <a:cs typeface="+mn-cs"/>
                  </a:rPr>
                  <a:t>𝑑^𝑐𝑜𝑚𝑝𝑙𝑒𝑡𝑒 (𝛽</a:t>
                </a:r>
                <a:r>
                  <a:rPr kumimoji="1" lang="en-US" altLang="ja-JP" sz="1200" i="0" kern="1200">
                    <a:solidFill>
                      <a:schemeClr val="tx1"/>
                    </a:solidFill>
                    <a:effectLst/>
                    <a:latin typeface="Cambria Math" panose="02040503050406030204" pitchFamily="18" charset="0"/>
                    <a:ea typeface="+mn-ea"/>
                    <a:cs typeface="+mn-cs"/>
                  </a:rPr>
                  <a:t>,</a:t>
                </a:r>
                <a:r>
                  <a:rPr kumimoji="1" lang="ja-JP" altLang="en-US" sz="1200" i="0" kern="1200">
                    <a:solidFill>
                      <a:schemeClr val="tx1"/>
                    </a:solidFill>
                    <a:effectLst/>
                    <a:latin typeface="Cambria Math" panose="02040503050406030204" pitchFamily="18" charset="0"/>
                    <a:ea typeface="+mn-ea"/>
                    <a:cs typeface="+mn-cs"/>
                  </a:rPr>
                  <a:t>𝛾)</a:t>
                </a:r>
                <a:r>
                  <a:rPr kumimoji="1" lang="en-US" altLang="ja-JP" sz="1200" i="0" kern="1200">
                    <a:solidFill>
                      <a:schemeClr val="tx1"/>
                    </a:solidFill>
                    <a:effectLst/>
                    <a:latin typeface="Cambria Math" panose="02040503050406030204" pitchFamily="18" charset="0"/>
                    <a:ea typeface="+mn-ea"/>
                    <a:cs typeface="+mn-cs"/>
                  </a:rPr>
                  <a:t>=max</a:t>
                </a:r>
                <a:r>
                  <a:rPr kumimoji="1" lang="ja-JP" altLang="en-US" sz="1200" i="0" kern="1200">
                    <a:solidFill>
                      <a:schemeClr val="tx1"/>
                    </a:solidFill>
                    <a:effectLst/>
                    <a:latin typeface="Cambria Math" panose="02040503050406030204" pitchFamily="18" charset="0"/>
                    <a:ea typeface="+mn-ea"/>
                    <a:cs typeface="+mn-cs"/>
                  </a:rPr>
                  <a:t>⁡(‖</a:t>
                </a:r>
                <a:r>
                  <a:rPr kumimoji="1" lang="ja-JP" altLang="en-US" sz="1200" b="1" i="0" kern="1200">
                    <a:solidFill>
                      <a:schemeClr val="tx1"/>
                    </a:solidFill>
                    <a:effectLst/>
                    <a:latin typeface="Cambria Math" panose="02040503050406030204" pitchFamily="18" charset="0"/>
                    <a:ea typeface="+mn-ea"/>
                    <a:cs typeface="+mn-cs"/>
                  </a:rPr>
                  <a:t>𝐳^</a:t>
                </a:r>
                <a:r>
                  <a:rPr kumimoji="1" lang="ja-JP" altLang="en-US" sz="1200" i="0" kern="1200">
                    <a:solidFill>
                      <a:schemeClr val="tx1"/>
                    </a:solidFill>
                    <a:effectLst/>
                    <a:latin typeface="Cambria Math" panose="02040503050406030204" pitchFamily="18" charset="0"/>
                    <a:ea typeface="+mn-ea"/>
                    <a:cs typeface="+mn-cs"/>
                  </a:rPr>
                  <a:t>𝛽𝑟−</a:t>
                </a:r>
                <a:r>
                  <a:rPr kumimoji="1" lang="ja-JP" altLang="en-US" sz="1200" b="1" i="0" kern="1200">
                    <a:solidFill>
                      <a:schemeClr val="tx1"/>
                    </a:solidFill>
                    <a:effectLst/>
                    <a:latin typeface="Cambria Math" panose="02040503050406030204" pitchFamily="18" charset="0"/>
                    <a:ea typeface="+mn-ea"/>
                    <a:cs typeface="+mn-cs"/>
                  </a:rPr>
                  <a:t>𝐳^</a:t>
                </a:r>
                <a:r>
                  <a:rPr kumimoji="1" lang="ja-JP" altLang="en-US" sz="1200" i="0" kern="1200">
                    <a:solidFill>
                      <a:schemeClr val="tx1"/>
                    </a:solidFill>
                    <a:effectLst/>
                    <a:latin typeface="Cambria Math" panose="02040503050406030204" pitchFamily="18" charset="0"/>
                    <a:ea typeface="+mn-ea"/>
                    <a:cs typeface="+mn-cs"/>
                  </a:rPr>
                  <a:t>𝛾𝑠 ‖)</a:t>
                </a:r>
                <a:r>
                  <a:rPr kumimoji="1" lang="en-US" altLang="ja-JP" sz="1200" i="0" kern="1200">
                    <a:solidFill>
                      <a:schemeClr val="tx1"/>
                    </a:solidFill>
                    <a:effectLst/>
                    <a:latin typeface="Cambria Math" panose="02040503050406030204" pitchFamily="18" charset="0"/>
                    <a:ea typeface="+mn-ea"/>
                    <a:cs typeface="+mn-cs"/>
                  </a:rPr>
                  <a:t>,</a:t>
                </a:r>
                <a:r>
                  <a:rPr kumimoji="1" lang="ja-JP" altLang="en-US" sz="1200" i="0" kern="1200">
                    <a:solidFill>
                      <a:schemeClr val="tx1"/>
                    </a:solidFill>
                    <a:effectLst/>
                    <a:latin typeface="Cambria Math" panose="02040503050406030204" pitchFamily="18" charset="0"/>
                    <a:ea typeface="+mn-ea"/>
                    <a:cs typeface="+mn-cs"/>
                  </a:rPr>
                  <a:t>𝑟∈(</a:t>
                </a:r>
                <a:r>
                  <a:rPr kumimoji="1" lang="en-US" altLang="ja-JP" sz="1200" i="0" kern="1200">
                    <a:solidFill>
                      <a:schemeClr val="tx1"/>
                    </a:solidFill>
                    <a:effectLst/>
                    <a:latin typeface="Cambria Math" panose="02040503050406030204" pitchFamily="18" charset="0"/>
                    <a:ea typeface="+mn-ea"/>
                    <a:cs typeface="+mn-cs"/>
                  </a:rPr>
                  <a:t>1,…,</a:t>
                </a:r>
                <a:r>
                  <a:rPr kumimoji="1" lang="ja-JP" altLang="en-US" sz="1200" i="0" kern="1200">
                    <a:solidFill>
                      <a:schemeClr val="tx1"/>
                    </a:solidFill>
                    <a:effectLst/>
                    <a:latin typeface="Cambria Math" panose="02040503050406030204" pitchFamily="18" charset="0"/>
                    <a:ea typeface="+mn-ea"/>
                    <a:cs typeface="+mn-cs"/>
                  </a:rPr>
                  <a:t>|𝛽|)</a:t>
                </a:r>
                <a:r>
                  <a:rPr kumimoji="1" lang="en-US" altLang="ja-JP" sz="1200" i="0" kern="1200">
                    <a:solidFill>
                      <a:schemeClr val="tx1"/>
                    </a:solidFill>
                    <a:effectLst/>
                    <a:latin typeface="Cambria Math" panose="02040503050406030204" pitchFamily="18" charset="0"/>
                    <a:ea typeface="+mn-ea"/>
                    <a:cs typeface="+mn-cs"/>
                  </a:rPr>
                  <a:t>,</a:t>
                </a:r>
                <a:r>
                  <a:rPr kumimoji="1" lang="ja-JP" altLang="en-US" sz="1200" i="0" kern="1200">
                    <a:solidFill>
                      <a:schemeClr val="tx1"/>
                    </a:solidFill>
                    <a:effectLst/>
                    <a:latin typeface="Cambria Math" panose="02040503050406030204" pitchFamily="18" charset="0"/>
                    <a:ea typeface="+mn-ea"/>
                    <a:cs typeface="+mn-cs"/>
                  </a:rPr>
                  <a:t>𝑠∈(</a:t>
                </a:r>
                <a:r>
                  <a:rPr kumimoji="1" lang="en-US" altLang="ja-JP" sz="1200" i="0" kern="1200">
                    <a:solidFill>
                      <a:schemeClr val="tx1"/>
                    </a:solidFill>
                    <a:effectLst/>
                    <a:latin typeface="Cambria Math" panose="02040503050406030204" pitchFamily="18" charset="0"/>
                    <a:ea typeface="+mn-ea"/>
                    <a:cs typeface="+mn-cs"/>
                  </a:rPr>
                  <a:t>1,…,</a:t>
                </a:r>
                <a:r>
                  <a:rPr kumimoji="1" lang="ja-JP" altLang="en-US" sz="1200" i="0" kern="1200">
                    <a:solidFill>
                      <a:schemeClr val="tx1"/>
                    </a:solidFill>
                    <a:effectLst/>
                    <a:latin typeface="Cambria Math" panose="02040503050406030204" pitchFamily="18" charset="0"/>
                    <a:ea typeface="+mn-ea"/>
                    <a:cs typeface="+mn-cs"/>
                  </a:rPr>
                  <a:t>|𝛾|)</a:t>
                </a:r>
                <a:r>
                  <a:rPr kumimoji="1" lang="en-US" altLang="ja-JP" sz="1200" kern="1200" dirty="0">
                    <a:solidFill>
                      <a:schemeClr val="tx1"/>
                    </a:solidFill>
                    <a:effectLst/>
                    <a:latin typeface="+mn-lt"/>
                    <a:ea typeface="+mn-ea"/>
                    <a:cs typeface="+mn-cs"/>
                  </a:rPr>
                  <a:t>, </a:t>
                </a:r>
                <a:r>
                  <a:rPr kumimoji="1" lang="ja-JP" altLang="en-US" sz="1200" i="0" kern="1200">
                    <a:solidFill>
                      <a:schemeClr val="tx1"/>
                    </a:solidFill>
                    <a:effectLst/>
                    <a:latin typeface="Cambria Math" panose="02040503050406030204" pitchFamily="18" charset="0"/>
                    <a:ea typeface="+mn-ea"/>
                    <a:cs typeface="+mn-cs"/>
                  </a:rPr>
                  <a:t>𝑑^𝑎𝑣𝑒𝑟𝑎𝑔𝑒 (𝛽</a:t>
                </a:r>
                <a:r>
                  <a:rPr kumimoji="1" lang="en-US" altLang="ja-JP" sz="1200" i="0" kern="1200">
                    <a:solidFill>
                      <a:schemeClr val="tx1"/>
                    </a:solidFill>
                    <a:effectLst/>
                    <a:latin typeface="Cambria Math" panose="02040503050406030204" pitchFamily="18" charset="0"/>
                    <a:ea typeface="+mn-ea"/>
                    <a:cs typeface="+mn-cs"/>
                  </a:rPr>
                  <a:t>,</a:t>
                </a:r>
                <a:r>
                  <a:rPr kumimoji="1" lang="ja-JP" altLang="en-US" sz="1200" i="0" kern="1200">
                    <a:solidFill>
                      <a:schemeClr val="tx1"/>
                    </a:solidFill>
                    <a:effectLst/>
                    <a:latin typeface="Cambria Math" panose="02040503050406030204" pitchFamily="18" charset="0"/>
                    <a:ea typeface="+mn-ea"/>
                    <a:cs typeface="+mn-cs"/>
                  </a:rPr>
                  <a:t>𝛾)</a:t>
                </a:r>
                <a:r>
                  <a:rPr kumimoji="1" lang="en-US" altLang="ja-JP" sz="1200" i="0" kern="1200">
                    <a:solidFill>
                      <a:schemeClr val="tx1"/>
                    </a:solidFill>
                    <a:effectLst/>
                    <a:latin typeface="Cambria Math" panose="02040503050406030204" pitchFamily="18" charset="0"/>
                    <a:ea typeface="+mn-ea"/>
                    <a:cs typeface="+mn-cs"/>
                  </a:rPr>
                  <a:t>=1</a:t>
                </a:r>
                <a:r>
                  <a:rPr kumimoji="1" lang="ja-JP" altLang="en-US" sz="1200" i="0" kern="1200">
                    <a:solidFill>
                      <a:schemeClr val="tx1"/>
                    </a:solidFill>
                    <a:effectLst/>
                    <a:latin typeface="Cambria Math" panose="02040503050406030204" pitchFamily="18" charset="0"/>
                    <a:ea typeface="+mn-ea"/>
                    <a:cs typeface="+mn-cs"/>
                  </a:rPr>
                  <a:t>/|𝛽||𝛾|  ∑1_(𝑟∈𝛽)▒∑1_(𝑠∈𝛾)▒‖</a:t>
                </a:r>
                <a:r>
                  <a:rPr kumimoji="1" lang="ja-JP" altLang="en-US" sz="1200" b="1" i="0" kern="1200">
                    <a:solidFill>
                      <a:schemeClr val="tx1"/>
                    </a:solidFill>
                    <a:effectLst/>
                    <a:latin typeface="Cambria Math" panose="02040503050406030204" pitchFamily="18" charset="0"/>
                    <a:ea typeface="+mn-ea"/>
                    <a:cs typeface="+mn-cs"/>
                  </a:rPr>
                  <a:t>𝐳^</a:t>
                </a:r>
                <a:r>
                  <a:rPr kumimoji="1" lang="ja-JP" altLang="en-US" sz="1200" i="0" kern="1200">
                    <a:solidFill>
                      <a:schemeClr val="tx1"/>
                    </a:solidFill>
                    <a:effectLst/>
                    <a:latin typeface="Cambria Math" panose="02040503050406030204" pitchFamily="18" charset="0"/>
                    <a:ea typeface="+mn-ea"/>
                    <a:cs typeface="+mn-cs"/>
                  </a:rPr>
                  <a:t>𝛽𝑟−</a:t>
                </a:r>
                <a:r>
                  <a:rPr kumimoji="1" lang="ja-JP" altLang="en-US" sz="1200" b="1" i="0" kern="1200">
                    <a:solidFill>
                      <a:schemeClr val="tx1"/>
                    </a:solidFill>
                    <a:effectLst/>
                    <a:latin typeface="Cambria Math" panose="02040503050406030204" pitchFamily="18" charset="0"/>
                    <a:ea typeface="+mn-ea"/>
                    <a:cs typeface="+mn-cs"/>
                  </a:rPr>
                  <a:t>𝐳^</a:t>
                </a:r>
                <a:r>
                  <a:rPr kumimoji="1" lang="ja-JP" altLang="en-US" sz="1200" i="0" kern="1200">
                    <a:solidFill>
                      <a:schemeClr val="tx1"/>
                    </a:solidFill>
                    <a:effectLst/>
                    <a:latin typeface="Cambria Math" panose="02040503050406030204" pitchFamily="18" charset="0"/>
                    <a:ea typeface="+mn-ea"/>
                    <a:cs typeface="+mn-cs"/>
                  </a:rPr>
                  <a:t>𝛾𝑠 ‖ </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mc:Fallback>
      </mc:AlternateContent>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43</a:t>
            </a:fld>
            <a:endParaRPr kumimoji="1" lang="ja-JP" altLang="en-US"/>
          </a:p>
        </p:txBody>
      </p:sp>
    </p:spTree>
    <p:extLst>
      <p:ext uri="{BB962C8B-B14F-4D97-AF65-F5344CB8AC3E}">
        <p14:creationId xmlns:p14="http://schemas.microsoft.com/office/powerpoint/2010/main" val="2530721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44</a:t>
            </a:fld>
            <a:endParaRPr kumimoji="1" lang="ja-JP" altLang="en-US"/>
          </a:p>
        </p:txBody>
      </p:sp>
    </p:spTree>
    <p:extLst>
      <p:ext uri="{BB962C8B-B14F-4D97-AF65-F5344CB8AC3E}">
        <p14:creationId xmlns:p14="http://schemas.microsoft.com/office/powerpoint/2010/main" val="84648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31E2B-C2E4-D41A-6A86-8F2E674444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219904-8133-3C64-19A0-B8B5213D442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E93A436-4FF6-7C17-5823-7750C16D054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5A7B4F4-FDBC-63C4-E8C4-3FD439E79399}"/>
              </a:ext>
            </a:extLst>
          </p:cNvPr>
          <p:cNvSpPr>
            <a:spLocks noGrp="1"/>
          </p:cNvSpPr>
          <p:nvPr>
            <p:ph type="sldNum" sz="quarter" idx="5"/>
          </p:nvPr>
        </p:nvSpPr>
        <p:spPr/>
        <p:txBody>
          <a:bodyPr/>
          <a:lstStyle/>
          <a:p>
            <a:fld id="{844C4FB6-F3E2-4C9E-8A49-24D37EBC2327}" type="slidenum">
              <a:rPr kumimoji="1" lang="ja-JP" altLang="en-US" smtClean="0"/>
              <a:t>45</a:t>
            </a:fld>
            <a:endParaRPr kumimoji="1" lang="ja-JP" altLang="en-US"/>
          </a:p>
        </p:txBody>
      </p:sp>
    </p:spTree>
    <p:extLst>
      <p:ext uri="{BB962C8B-B14F-4D97-AF65-F5344CB8AC3E}">
        <p14:creationId xmlns:p14="http://schemas.microsoft.com/office/powerpoint/2010/main" val="795755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EEB2D-193F-EF95-29EE-68A6E15559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0D8018F-1126-1AFE-8AB5-94005BBF1F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760FC7-D0A3-D084-DF17-BDABFA06F49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27ACA49-4F7B-4A4B-759D-11DE4BF3EA31}"/>
              </a:ext>
            </a:extLst>
          </p:cNvPr>
          <p:cNvSpPr>
            <a:spLocks noGrp="1"/>
          </p:cNvSpPr>
          <p:nvPr>
            <p:ph type="sldNum" sz="quarter" idx="5"/>
          </p:nvPr>
        </p:nvSpPr>
        <p:spPr/>
        <p:txBody>
          <a:bodyPr/>
          <a:lstStyle/>
          <a:p>
            <a:fld id="{844C4FB6-F3E2-4C9E-8A49-24D37EBC2327}" type="slidenum">
              <a:rPr kumimoji="1" lang="ja-JP" altLang="en-US" smtClean="0"/>
              <a:t>46</a:t>
            </a:fld>
            <a:endParaRPr kumimoji="1" lang="ja-JP" altLang="en-US"/>
          </a:p>
        </p:txBody>
      </p:sp>
    </p:spTree>
    <p:extLst>
      <p:ext uri="{BB962C8B-B14F-4D97-AF65-F5344CB8AC3E}">
        <p14:creationId xmlns:p14="http://schemas.microsoft.com/office/powerpoint/2010/main" val="1832859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C300C-A9B5-10E7-6323-B3B424F81C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AF3972-5194-42FB-DCD1-F297DE8B2DD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0C220A-D6F3-3B74-FBB9-387A3CEC1B4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1B00F43-DB72-6A4D-EF7D-7E68D2B371C4}"/>
              </a:ext>
            </a:extLst>
          </p:cNvPr>
          <p:cNvSpPr>
            <a:spLocks noGrp="1"/>
          </p:cNvSpPr>
          <p:nvPr>
            <p:ph type="sldNum" sz="quarter" idx="5"/>
          </p:nvPr>
        </p:nvSpPr>
        <p:spPr/>
        <p:txBody>
          <a:bodyPr/>
          <a:lstStyle/>
          <a:p>
            <a:fld id="{844C4FB6-F3E2-4C9E-8A49-24D37EBC2327}" type="slidenum">
              <a:rPr kumimoji="1" lang="ja-JP" altLang="en-US" smtClean="0"/>
              <a:t>47</a:t>
            </a:fld>
            <a:endParaRPr kumimoji="1" lang="ja-JP" altLang="en-US"/>
          </a:p>
        </p:txBody>
      </p:sp>
    </p:spTree>
    <p:extLst>
      <p:ext uri="{BB962C8B-B14F-4D97-AF65-F5344CB8AC3E}">
        <p14:creationId xmlns:p14="http://schemas.microsoft.com/office/powerpoint/2010/main" val="435194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7B1E1-6980-5D63-771B-7119B8E9DC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D4726E-D832-9C2B-1075-8A8B67A3955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CCE049-11C0-0120-3F5F-25F05D4218C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7AEF9AD-B30F-AF34-C5A7-83D850566030}"/>
              </a:ext>
            </a:extLst>
          </p:cNvPr>
          <p:cNvSpPr>
            <a:spLocks noGrp="1"/>
          </p:cNvSpPr>
          <p:nvPr>
            <p:ph type="sldNum" sz="quarter" idx="5"/>
          </p:nvPr>
        </p:nvSpPr>
        <p:spPr/>
        <p:txBody>
          <a:bodyPr/>
          <a:lstStyle/>
          <a:p>
            <a:fld id="{844C4FB6-F3E2-4C9E-8A49-24D37EBC2327}" type="slidenum">
              <a:rPr kumimoji="1" lang="ja-JP" altLang="en-US" smtClean="0"/>
              <a:t>48</a:t>
            </a:fld>
            <a:endParaRPr kumimoji="1" lang="ja-JP" altLang="en-US"/>
          </a:p>
        </p:txBody>
      </p:sp>
    </p:spTree>
    <p:extLst>
      <p:ext uri="{BB962C8B-B14F-4D97-AF65-F5344CB8AC3E}">
        <p14:creationId xmlns:p14="http://schemas.microsoft.com/office/powerpoint/2010/main" val="3527352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E0C37-E4CB-8DD2-9085-6390A9177B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4F8ABA9-A866-0CA8-40AA-B3AD13643AA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06327A-D77E-56E4-1FD1-A97EC50F7A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3AD21B4-3B6E-F71C-5E3B-259E8D60F15B}"/>
              </a:ext>
            </a:extLst>
          </p:cNvPr>
          <p:cNvSpPr>
            <a:spLocks noGrp="1"/>
          </p:cNvSpPr>
          <p:nvPr>
            <p:ph type="sldNum" sz="quarter" idx="5"/>
          </p:nvPr>
        </p:nvSpPr>
        <p:spPr/>
        <p:txBody>
          <a:bodyPr/>
          <a:lstStyle/>
          <a:p>
            <a:fld id="{844C4FB6-F3E2-4C9E-8A49-24D37EBC2327}" type="slidenum">
              <a:rPr kumimoji="1" lang="ja-JP" altLang="en-US" smtClean="0"/>
              <a:t>49</a:t>
            </a:fld>
            <a:endParaRPr kumimoji="1" lang="ja-JP" altLang="en-US"/>
          </a:p>
        </p:txBody>
      </p:sp>
    </p:spTree>
    <p:extLst>
      <p:ext uri="{BB962C8B-B14F-4D97-AF65-F5344CB8AC3E}">
        <p14:creationId xmlns:p14="http://schemas.microsoft.com/office/powerpoint/2010/main" val="30154267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78C5C-B7DA-AA7A-529C-D4375456CCD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F9B906-0222-0832-E9DC-65551CE6491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F8919B1-B2E6-DAD5-F7C0-383268E5F60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EEBB535-463E-F0B6-8A92-80BCF3F3ABD6}"/>
              </a:ext>
            </a:extLst>
          </p:cNvPr>
          <p:cNvSpPr>
            <a:spLocks noGrp="1"/>
          </p:cNvSpPr>
          <p:nvPr>
            <p:ph type="sldNum" sz="quarter" idx="5"/>
          </p:nvPr>
        </p:nvSpPr>
        <p:spPr/>
        <p:txBody>
          <a:bodyPr/>
          <a:lstStyle/>
          <a:p>
            <a:fld id="{844C4FB6-F3E2-4C9E-8A49-24D37EBC2327}" type="slidenum">
              <a:rPr kumimoji="1" lang="ja-JP" altLang="en-US" smtClean="0"/>
              <a:t>50</a:t>
            </a:fld>
            <a:endParaRPr kumimoji="1" lang="ja-JP" altLang="en-US"/>
          </a:p>
        </p:txBody>
      </p:sp>
    </p:spTree>
    <p:extLst>
      <p:ext uri="{BB962C8B-B14F-4D97-AF65-F5344CB8AC3E}">
        <p14:creationId xmlns:p14="http://schemas.microsoft.com/office/powerpoint/2010/main" val="21376048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DB45F-512A-A607-4646-E3309FBF87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6046B5-326C-EA96-22B5-0AF1FE827B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73BBE6-7E60-7CED-D592-94DE664C56E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C7B7A02-90F9-F8CC-C5E6-94FC9AC8FF9C}"/>
              </a:ext>
            </a:extLst>
          </p:cNvPr>
          <p:cNvSpPr>
            <a:spLocks noGrp="1"/>
          </p:cNvSpPr>
          <p:nvPr>
            <p:ph type="sldNum" sz="quarter" idx="5"/>
          </p:nvPr>
        </p:nvSpPr>
        <p:spPr/>
        <p:txBody>
          <a:bodyPr/>
          <a:lstStyle/>
          <a:p>
            <a:fld id="{844C4FB6-F3E2-4C9E-8A49-24D37EBC2327}" type="slidenum">
              <a:rPr kumimoji="1" lang="ja-JP" altLang="en-US" smtClean="0"/>
              <a:t>51</a:t>
            </a:fld>
            <a:endParaRPr kumimoji="1" lang="ja-JP" altLang="en-US"/>
          </a:p>
        </p:txBody>
      </p:sp>
    </p:spTree>
    <p:extLst>
      <p:ext uri="{BB962C8B-B14F-4D97-AF65-F5344CB8AC3E}">
        <p14:creationId xmlns:p14="http://schemas.microsoft.com/office/powerpoint/2010/main" val="168441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B9B33-C836-E919-4587-31F17C2804A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5259CC-24AC-57E4-2010-D84198972C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5CE42D-0622-62A7-9752-8138B6C5108F}"/>
              </a:ext>
            </a:extLst>
          </p:cNvPr>
          <p:cNvSpPr>
            <a:spLocks noGrp="1"/>
          </p:cNvSpPr>
          <p:nvPr>
            <p:ph type="body" idx="1"/>
          </p:nvPr>
        </p:nvSpPr>
        <p:spPr/>
        <p:txBody>
          <a:bodyPr/>
          <a:lstStyle/>
          <a:p>
            <a:r>
              <a:rPr lang="ja-JP" altLang="ja-JP" sz="1800" dirty="0"/>
              <a:t>Finally, I will explain the objectives of this study.</a:t>
            </a:r>
          </a:p>
          <a:p>
            <a:r>
              <a:rPr lang="ja-JP" altLang="ja-JP" sz="1800" dirty="0"/>
              <a:t>The first methodological contribution is to develop a transition-based decoupling classification framework with endogenously determined thresholds. Using continuous</a:t>
            </a:r>
            <a:r>
              <a:rPr lang="en-US" altLang="ja-JP" sz="1800" dirty="0"/>
              <a:t> per capita</a:t>
            </a:r>
            <a:r>
              <a:rPr lang="ja-JP" altLang="ja-JP" sz="1800" dirty="0"/>
              <a:t> per capita gross domestic expenditure–carbon footprint  trajectories, this framework identifies distinct decoupling transition patterns among countries.</a:t>
            </a:r>
          </a:p>
          <a:p>
            <a:r>
              <a:rPr lang="ja-JP" altLang="ja-JP" sz="1800" dirty="0"/>
              <a:t>The empirical objective is to integrate consumption-based MRIO-SDA to identify the structural drivers of different decoupling transition patterns, including the effects of global supply chains and carbon leakage.</a:t>
            </a:r>
          </a:p>
          <a:p>
            <a:r>
              <a:rPr lang="ja-JP" altLang="ja-JP" sz="1800" dirty="0"/>
              <a:t>Furthermore, by comparing decoupling mechanisms among countries at similar economic growth stages, this study discusses differentiated policy directions for achieving more favorable decoupling outcomes.</a:t>
            </a:r>
          </a:p>
        </p:txBody>
      </p:sp>
      <p:sp>
        <p:nvSpPr>
          <p:cNvPr id="4" name="スライド番号プレースホルダー 3">
            <a:extLst>
              <a:ext uri="{FF2B5EF4-FFF2-40B4-BE49-F238E27FC236}">
                <a16:creationId xmlns:a16="http://schemas.microsoft.com/office/drawing/2014/main" id="{E8DA8C95-F6A6-2352-231C-C0267BC07E7E}"/>
              </a:ext>
            </a:extLst>
          </p:cNvPr>
          <p:cNvSpPr>
            <a:spLocks noGrp="1"/>
          </p:cNvSpPr>
          <p:nvPr>
            <p:ph type="sldNum" sz="quarter" idx="5"/>
          </p:nvPr>
        </p:nvSpPr>
        <p:spPr/>
        <p:txBody>
          <a:bodyPr/>
          <a:lstStyle/>
          <a:p>
            <a:fld id="{844C4FB6-F3E2-4C9E-8A49-24D37EBC2327}" type="slidenum">
              <a:rPr kumimoji="1" lang="ja-JP" altLang="en-US" smtClean="0"/>
              <a:t>5</a:t>
            </a:fld>
            <a:endParaRPr kumimoji="1" lang="ja-JP" altLang="en-US"/>
          </a:p>
        </p:txBody>
      </p:sp>
    </p:spTree>
    <p:extLst>
      <p:ext uri="{BB962C8B-B14F-4D97-AF65-F5344CB8AC3E}">
        <p14:creationId xmlns:p14="http://schemas.microsoft.com/office/powerpoint/2010/main" val="3835699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78723-1ED5-CD53-60EF-A2609F118F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85C9BD5-FCA2-49F8-1129-902BDF0291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7CD27ED-EE95-5520-8B18-D91035F894D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764D262-D5F6-E76B-042C-6EB3CACC1128}"/>
              </a:ext>
            </a:extLst>
          </p:cNvPr>
          <p:cNvSpPr>
            <a:spLocks noGrp="1"/>
          </p:cNvSpPr>
          <p:nvPr>
            <p:ph type="sldNum" sz="quarter" idx="5"/>
          </p:nvPr>
        </p:nvSpPr>
        <p:spPr/>
        <p:txBody>
          <a:bodyPr/>
          <a:lstStyle/>
          <a:p>
            <a:fld id="{844C4FB6-F3E2-4C9E-8A49-24D37EBC2327}" type="slidenum">
              <a:rPr kumimoji="1" lang="ja-JP" altLang="en-US" smtClean="0"/>
              <a:t>52</a:t>
            </a:fld>
            <a:endParaRPr kumimoji="1" lang="ja-JP" altLang="en-US"/>
          </a:p>
        </p:txBody>
      </p:sp>
    </p:spTree>
    <p:extLst>
      <p:ext uri="{BB962C8B-B14F-4D97-AF65-F5344CB8AC3E}">
        <p14:creationId xmlns:p14="http://schemas.microsoft.com/office/powerpoint/2010/main" val="1536980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DD984-6C39-0175-4652-6A4B696CD03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7E5941-EFA8-E769-A2D2-803E989DA90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5A745D-2E94-D802-98F4-A6EC4005820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02258BD-BEA5-A102-08E3-CD408077CAAE}"/>
              </a:ext>
            </a:extLst>
          </p:cNvPr>
          <p:cNvSpPr>
            <a:spLocks noGrp="1"/>
          </p:cNvSpPr>
          <p:nvPr>
            <p:ph type="sldNum" sz="quarter" idx="5"/>
          </p:nvPr>
        </p:nvSpPr>
        <p:spPr/>
        <p:txBody>
          <a:bodyPr/>
          <a:lstStyle/>
          <a:p>
            <a:fld id="{844C4FB6-F3E2-4C9E-8A49-24D37EBC2327}" type="slidenum">
              <a:rPr kumimoji="1" lang="ja-JP" altLang="en-US" smtClean="0"/>
              <a:t>53</a:t>
            </a:fld>
            <a:endParaRPr kumimoji="1" lang="ja-JP" altLang="en-US"/>
          </a:p>
        </p:txBody>
      </p:sp>
    </p:spTree>
    <p:extLst>
      <p:ext uri="{BB962C8B-B14F-4D97-AF65-F5344CB8AC3E}">
        <p14:creationId xmlns:p14="http://schemas.microsoft.com/office/powerpoint/2010/main" val="14944170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F6C4E-128A-4CED-51A8-E0870CA5F7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0C00A5-3E62-391E-6C30-1EED2AA7A6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5A83EE0-6529-1AA6-5E0E-E92CEFFF738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D65FAC0-BC39-1A8A-9905-5B16BBBB8F8E}"/>
              </a:ext>
            </a:extLst>
          </p:cNvPr>
          <p:cNvSpPr>
            <a:spLocks noGrp="1"/>
          </p:cNvSpPr>
          <p:nvPr>
            <p:ph type="sldNum" sz="quarter" idx="5"/>
          </p:nvPr>
        </p:nvSpPr>
        <p:spPr/>
        <p:txBody>
          <a:bodyPr/>
          <a:lstStyle/>
          <a:p>
            <a:fld id="{844C4FB6-F3E2-4C9E-8A49-24D37EBC2327}" type="slidenum">
              <a:rPr kumimoji="1" lang="ja-JP" altLang="en-US" smtClean="0"/>
              <a:t>54</a:t>
            </a:fld>
            <a:endParaRPr kumimoji="1" lang="ja-JP" altLang="en-US"/>
          </a:p>
        </p:txBody>
      </p:sp>
    </p:spTree>
    <p:extLst>
      <p:ext uri="{BB962C8B-B14F-4D97-AF65-F5344CB8AC3E}">
        <p14:creationId xmlns:p14="http://schemas.microsoft.com/office/powerpoint/2010/main" val="2801073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where </a:t>
                </a:r>
                <a14:m>
                  <m:oMath xmlns:m="http://schemas.openxmlformats.org/officeDocument/2006/math">
                    <m:r>
                      <a:rPr kumimoji="1" lang="ja-JP" altLang="en-US" sz="1200" i="1" kern="1200">
                        <a:solidFill>
                          <a:schemeClr val="tx1"/>
                        </a:solidFill>
                        <a:effectLst/>
                        <a:latin typeface="+mn-lt"/>
                        <a:ea typeface="+mn-ea"/>
                        <a:cs typeface="+mn-cs"/>
                      </a:rPr>
                      <m:t>∆</m:t>
                    </m:r>
                    <m:sSup>
                      <m:sSupPr>
                        <m:ctrlPr>
                          <a:rPr kumimoji="1" lang="ja-JP" altLang="en-US" sz="1200" i="1" kern="1200">
                            <a:solidFill>
                              <a:schemeClr val="tx1"/>
                            </a:solidFill>
                            <a:effectLst/>
                            <a:latin typeface="+mn-lt"/>
                            <a:ea typeface="+mn-ea"/>
                            <a:cs typeface="+mn-cs"/>
                          </a:rPr>
                        </m:ctrlPr>
                      </m:sSupPr>
                      <m:e>
                        <m:r>
                          <a:rPr kumimoji="1" lang="ja-JP" altLang="en-US" sz="1200" b="1" kern="1200">
                            <a:solidFill>
                              <a:schemeClr val="tx1"/>
                            </a:solidFill>
                            <a:effectLst/>
                            <a:latin typeface="+mn-lt"/>
                            <a:ea typeface="+mn-ea"/>
                            <a:cs typeface="+mn-cs"/>
                          </a:rPr>
                          <m:t>𝐞</m:t>
                        </m:r>
                      </m:e>
                      <m:sup>
                        <m:d>
                          <m:dPr>
                            <m:ctrlPr>
                              <a:rPr kumimoji="1" lang="ja-JP" altLang="en-US" sz="1200" i="1" kern="1200">
                                <a:solidFill>
                                  <a:schemeClr val="tx1"/>
                                </a:solidFill>
                                <a:effectLst/>
                                <a:latin typeface="+mn-lt"/>
                                <a:ea typeface="+mn-ea"/>
                                <a:cs typeface="+mn-cs"/>
                              </a:rPr>
                            </m:ctrlPr>
                          </m:dPr>
                          <m:e>
                            <m:r>
                              <a:rPr kumimoji="1" lang="ja-JP" altLang="en-US" sz="1200" i="1" kern="1200">
                                <a:solidFill>
                                  <a:schemeClr val="tx1"/>
                                </a:solidFill>
                                <a:effectLst/>
                                <a:latin typeface="+mn-lt"/>
                                <a:ea typeface="+mn-ea"/>
                                <a:cs typeface="+mn-cs"/>
                              </a:rPr>
                              <m:t>𝑗</m:t>
                            </m:r>
                            <m:r>
                              <a:rPr kumimoji="1" lang="en-US" altLang="ja-JP" sz="1200" i="1" kern="1200">
                                <a:solidFill>
                                  <a:schemeClr val="tx1"/>
                                </a:solidFill>
                                <a:effectLst/>
                                <a:latin typeface="+mn-lt"/>
                                <a:ea typeface="+mn-ea"/>
                                <a:cs typeface="+mn-cs"/>
                              </a:rPr>
                              <m:t>,</m:t>
                            </m:r>
                            <m:r>
                              <a:rPr kumimoji="1" lang="ja-JP" altLang="en-US" sz="1200" i="1" kern="1200">
                                <a:solidFill>
                                  <a:schemeClr val="tx1"/>
                                </a:solidFill>
                                <a:effectLst/>
                                <a:latin typeface="+mn-lt"/>
                                <a:ea typeface="+mn-ea"/>
                                <a:cs typeface="+mn-cs"/>
                              </a:rPr>
                              <m:t>𝑠</m:t>
                            </m:r>
                          </m:e>
                        </m:d>
                      </m:sup>
                    </m:sSup>
                  </m:oMath>
                </a14:m>
                <a:r>
                  <a:rPr kumimoji="1" lang="en-US" altLang="ja-JP" sz="1200" kern="1200" dirty="0">
                    <a:solidFill>
                      <a:schemeClr val="tx1"/>
                    </a:solidFill>
                    <a:effectLst/>
                    <a:latin typeface="+mn-lt"/>
                    <a:ea typeface="+mn-ea"/>
                    <a:cs typeface="+mn-cs"/>
                  </a:rPr>
                  <a:t>, </a:t>
                </a:r>
                <a14:m>
                  <m:oMath xmlns:m="http://schemas.openxmlformats.org/officeDocument/2006/math">
                    <m:r>
                      <a:rPr kumimoji="1" lang="ja-JP" altLang="en-US" sz="1200" i="1" kern="1200">
                        <a:solidFill>
                          <a:schemeClr val="tx1"/>
                        </a:solidFill>
                        <a:effectLst/>
                        <a:latin typeface="+mn-lt"/>
                        <a:ea typeface="+mn-ea"/>
                        <a:cs typeface="+mn-cs"/>
                      </a:rPr>
                      <m:t>∆</m:t>
                    </m:r>
                    <m:sSup>
                      <m:sSupPr>
                        <m:ctrlPr>
                          <a:rPr kumimoji="1" lang="ja-JP" altLang="en-US" sz="1200" i="1" kern="1200">
                            <a:solidFill>
                              <a:schemeClr val="tx1"/>
                            </a:solidFill>
                            <a:effectLst/>
                            <a:latin typeface="+mn-lt"/>
                            <a:ea typeface="+mn-ea"/>
                            <a:cs typeface="+mn-cs"/>
                          </a:rPr>
                        </m:ctrlPr>
                      </m:sSupPr>
                      <m:e>
                        <m:sSub>
                          <m:sSubPr>
                            <m:ctrlPr>
                              <a:rPr kumimoji="1" lang="ja-JP" altLang="en-US" sz="1200" b="1" i="1" kern="1200">
                                <a:solidFill>
                                  <a:schemeClr val="tx1"/>
                                </a:solidFill>
                                <a:effectLst/>
                                <a:latin typeface="+mn-lt"/>
                                <a:ea typeface="+mn-ea"/>
                                <a:cs typeface="+mn-cs"/>
                              </a:rPr>
                            </m:ctrlPr>
                          </m:sSubPr>
                          <m:e>
                            <m:r>
                              <a:rPr kumimoji="1" lang="ja-JP" altLang="en-US" sz="1200" b="1" kern="1200">
                                <a:solidFill>
                                  <a:schemeClr val="tx1"/>
                                </a:solidFill>
                                <a:effectLst/>
                                <a:latin typeface="+mn-lt"/>
                                <a:ea typeface="+mn-ea"/>
                                <a:cs typeface="+mn-cs"/>
                              </a:rPr>
                              <m:t>𝐓</m:t>
                            </m:r>
                          </m:e>
                          <m:sub>
                            <m:r>
                              <a:rPr kumimoji="1" lang="ja-JP" altLang="en-US" sz="1200" i="1" kern="1200">
                                <a:solidFill>
                                  <a:schemeClr val="tx1"/>
                                </a:solidFill>
                                <a:effectLst/>
                                <a:latin typeface="+mn-lt"/>
                                <a:ea typeface="+mn-ea"/>
                                <a:cs typeface="+mn-cs"/>
                              </a:rPr>
                              <m:t>𝑚</m:t>
                            </m:r>
                          </m:sub>
                        </m:sSub>
                      </m:e>
                      <m:sup>
                        <m:d>
                          <m:dPr>
                            <m:ctrlPr>
                              <a:rPr kumimoji="1" lang="ja-JP" altLang="en-US" sz="1200" i="1" kern="1200">
                                <a:solidFill>
                                  <a:schemeClr val="tx1"/>
                                </a:solidFill>
                                <a:effectLst/>
                                <a:latin typeface="+mn-lt"/>
                                <a:ea typeface="+mn-ea"/>
                                <a:cs typeface="+mn-cs"/>
                              </a:rPr>
                            </m:ctrlPr>
                          </m:dPr>
                          <m:e>
                            <m:r>
                              <a:rPr kumimoji="1" lang="ja-JP" altLang="en-US" sz="1200" i="1" kern="1200">
                                <a:solidFill>
                                  <a:schemeClr val="tx1"/>
                                </a:solidFill>
                                <a:effectLst/>
                                <a:latin typeface="+mn-lt"/>
                                <a:ea typeface="+mn-ea"/>
                                <a:cs typeface="+mn-cs"/>
                              </a:rPr>
                              <m:t>𝑗</m:t>
                            </m:r>
                            <m:r>
                              <a:rPr kumimoji="1" lang="en-US" altLang="ja-JP" sz="1200" i="1" kern="1200">
                                <a:solidFill>
                                  <a:schemeClr val="tx1"/>
                                </a:solidFill>
                                <a:effectLst/>
                                <a:latin typeface="+mn-lt"/>
                                <a:ea typeface="+mn-ea"/>
                                <a:cs typeface="+mn-cs"/>
                              </a:rPr>
                              <m:t>,</m:t>
                            </m:r>
                            <m:r>
                              <a:rPr kumimoji="1" lang="ja-JP" altLang="en-US" sz="1200" i="1" kern="1200">
                                <a:solidFill>
                                  <a:schemeClr val="tx1"/>
                                </a:solidFill>
                                <a:effectLst/>
                                <a:latin typeface="+mn-lt"/>
                                <a:ea typeface="+mn-ea"/>
                                <a:cs typeface="+mn-cs"/>
                              </a:rPr>
                              <m:t>𝑠</m:t>
                            </m:r>
                          </m:e>
                        </m:d>
                      </m:sup>
                    </m:sSup>
                  </m:oMath>
                </a14:m>
                <a:r>
                  <a:rPr kumimoji="1" lang="en-US" altLang="ja-JP" sz="1200" kern="1200" dirty="0">
                    <a:solidFill>
                      <a:schemeClr val="tx1"/>
                    </a:solidFill>
                    <a:effectLst/>
                    <a:latin typeface="+mn-lt"/>
                    <a:ea typeface="+mn-ea"/>
                    <a:cs typeface="+mn-cs"/>
                  </a:rPr>
                  <a:t>, and </a:t>
                </a:r>
                <a14:m>
                  <m:oMath xmlns:m="http://schemas.openxmlformats.org/officeDocument/2006/math">
                    <m:r>
                      <a:rPr kumimoji="1" lang="ja-JP" altLang="en-US" sz="1200" i="1" kern="1200">
                        <a:solidFill>
                          <a:schemeClr val="tx1"/>
                        </a:solidFill>
                        <a:effectLst/>
                        <a:latin typeface="+mn-lt"/>
                        <a:ea typeface="+mn-ea"/>
                        <a:cs typeface="+mn-cs"/>
                      </a:rPr>
                      <m:t>∆</m:t>
                    </m:r>
                    <m:sSup>
                      <m:sSupPr>
                        <m:ctrlPr>
                          <a:rPr kumimoji="1" lang="ja-JP" altLang="en-US" sz="1200" i="1" kern="1200">
                            <a:solidFill>
                              <a:schemeClr val="tx1"/>
                            </a:solidFill>
                            <a:effectLst/>
                            <a:latin typeface="+mn-lt"/>
                            <a:ea typeface="+mn-ea"/>
                            <a:cs typeface="+mn-cs"/>
                          </a:rPr>
                        </m:ctrlPr>
                      </m:sSupPr>
                      <m:e>
                        <m:r>
                          <a:rPr kumimoji="1" lang="ja-JP" altLang="en-US" sz="1200" b="1" kern="1200">
                            <a:solidFill>
                              <a:schemeClr val="tx1"/>
                            </a:solidFill>
                            <a:effectLst/>
                            <a:latin typeface="+mn-lt"/>
                            <a:ea typeface="+mn-ea"/>
                            <a:cs typeface="+mn-cs"/>
                          </a:rPr>
                          <m:t>𝐁</m:t>
                        </m:r>
                      </m:e>
                      <m:sup>
                        <m:d>
                          <m:dPr>
                            <m:ctrlPr>
                              <a:rPr kumimoji="1" lang="ja-JP" altLang="en-US" sz="1200" i="1" kern="1200">
                                <a:solidFill>
                                  <a:schemeClr val="tx1"/>
                                </a:solidFill>
                                <a:effectLst/>
                                <a:latin typeface="+mn-lt"/>
                                <a:ea typeface="+mn-ea"/>
                                <a:cs typeface="+mn-cs"/>
                              </a:rPr>
                            </m:ctrlPr>
                          </m:dPr>
                          <m:e>
                            <m:r>
                              <a:rPr kumimoji="1" lang="ja-JP" altLang="en-US" sz="1200" i="1" kern="1200">
                                <a:solidFill>
                                  <a:schemeClr val="tx1"/>
                                </a:solidFill>
                                <a:effectLst/>
                                <a:latin typeface="+mn-lt"/>
                                <a:ea typeface="+mn-ea"/>
                                <a:cs typeface="+mn-cs"/>
                              </a:rPr>
                              <m:t>𝑗</m:t>
                            </m:r>
                            <m:r>
                              <a:rPr kumimoji="1" lang="en-US" altLang="ja-JP" sz="1200" i="1" kern="1200">
                                <a:solidFill>
                                  <a:schemeClr val="tx1"/>
                                </a:solidFill>
                                <a:effectLst/>
                                <a:latin typeface="+mn-lt"/>
                                <a:ea typeface="+mn-ea"/>
                                <a:cs typeface="+mn-cs"/>
                              </a:rPr>
                              <m:t>,</m:t>
                            </m:r>
                            <m:r>
                              <a:rPr kumimoji="1" lang="ja-JP" altLang="en-US" sz="1200" i="1" kern="1200">
                                <a:solidFill>
                                  <a:schemeClr val="tx1"/>
                                </a:solidFill>
                                <a:effectLst/>
                                <a:latin typeface="+mn-lt"/>
                                <a:ea typeface="+mn-ea"/>
                                <a:cs typeface="+mn-cs"/>
                              </a:rPr>
                              <m:t>𝑠</m:t>
                            </m:r>
                          </m:e>
                        </m:d>
                      </m:sup>
                    </m:sSup>
                  </m:oMath>
                </a14:m>
                <a:r>
                  <a:rPr kumimoji="1" lang="en-US" altLang="ja-JP" sz="1200" kern="1200" dirty="0">
                    <a:solidFill>
                      <a:schemeClr val="tx1"/>
                    </a:solidFill>
                    <a:effectLst/>
                    <a:latin typeface="+mn-lt"/>
                    <a:ea typeface="+mn-ea"/>
                    <a:cs typeface="+mn-cs"/>
                  </a:rPr>
                  <a:t> denote changes in the emission factor, intermediate input trade coefficients, and production technology coefficients, respectively, for sector </a:t>
                </a:r>
                <a14:m>
                  <m:oMath xmlns:m="http://schemas.openxmlformats.org/officeDocument/2006/math">
                    <m:r>
                      <a:rPr kumimoji="1" lang="ja-JP" altLang="en-US" sz="1200" i="1" kern="1200">
                        <a:solidFill>
                          <a:schemeClr val="tx1"/>
                        </a:solidFill>
                        <a:effectLst/>
                        <a:latin typeface="+mn-lt"/>
                        <a:ea typeface="+mn-ea"/>
                        <a:cs typeface="+mn-cs"/>
                      </a:rPr>
                      <m:t>𝑗</m:t>
                    </m:r>
                  </m:oMath>
                </a14:m>
                <a:r>
                  <a:rPr kumimoji="1" lang="en-US" altLang="ja-JP" sz="1200" kern="1200" dirty="0">
                    <a:solidFill>
                      <a:schemeClr val="tx1"/>
                    </a:solidFill>
                    <a:effectLst/>
                    <a:latin typeface="+mn-lt"/>
                    <a:ea typeface="+mn-ea"/>
                    <a:cs typeface="+mn-cs"/>
                  </a:rPr>
                  <a:t> in country </a:t>
                </a:r>
                <a14:m>
                  <m:oMath xmlns:m="http://schemas.openxmlformats.org/officeDocument/2006/math">
                    <m:r>
                      <a:rPr kumimoji="1" lang="ja-JP" altLang="en-US" sz="1200" i="1" kern="1200">
                        <a:solidFill>
                          <a:schemeClr val="tx1"/>
                        </a:solidFill>
                        <a:effectLst/>
                        <a:latin typeface="+mn-lt"/>
                        <a:ea typeface="+mn-ea"/>
                        <a:cs typeface="+mn-cs"/>
                      </a:rPr>
                      <m:t>𝑠</m:t>
                    </m:r>
                  </m:oMath>
                </a14:m>
                <a:r>
                  <a:rPr kumimoji="1" lang="en-US" altLang="ja-JP" sz="1200" kern="1200" dirty="0">
                    <a:solidFill>
                      <a:schemeClr val="tx1"/>
                    </a:solidFill>
                    <a:effectLst/>
                    <a:latin typeface="+mn-lt"/>
                    <a:ea typeface="+mn-ea"/>
                    <a:cs typeface="+mn-cs"/>
                  </a:rPr>
                  <a:t>. </a:t>
                </a:r>
                <a:endParaRPr kumimoji="1" lang="ja-JP" altLang="en-US" dirty="0"/>
              </a:p>
            </p:txBody>
          </p:sp>
        </mc:Choice>
        <mc:Fallback>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where </a:t>
                </a:r>
                <a:r>
                  <a:rPr kumimoji="1" lang="ja-JP" altLang="en-US" sz="1200" i="0" kern="1200">
                    <a:solidFill>
                      <a:schemeClr val="tx1"/>
                    </a:solidFill>
                    <a:effectLst/>
                    <a:latin typeface="+mn-lt"/>
                    <a:ea typeface="+mn-ea"/>
                    <a:cs typeface="+mn-cs"/>
                  </a:rPr>
                  <a:t>∆</a:t>
                </a:r>
                <a:r>
                  <a:rPr kumimoji="1" lang="ja-JP" altLang="en-US" sz="1200" b="1" i="0" kern="1200">
                    <a:solidFill>
                      <a:schemeClr val="tx1"/>
                    </a:solidFill>
                    <a:effectLst/>
                    <a:latin typeface="+mn-lt"/>
                    <a:ea typeface="+mn-ea"/>
                    <a:cs typeface="+mn-cs"/>
                  </a:rPr>
                  <a:t>𝐞^((</a:t>
                </a:r>
                <a:r>
                  <a:rPr kumimoji="1" lang="ja-JP" altLang="en-US" sz="1200" i="0" kern="1200">
                    <a:solidFill>
                      <a:schemeClr val="tx1"/>
                    </a:solidFill>
                    <a:effectLst/>
                    <a:latin typeface="+mn-lt"/>
                    <a:ea typeface="+mn-ea"/>
                    <a:cs typeface="+mn-cs"/>
                  </a:rPr>
                  <a:t>𝑗</a:t>
                </a:r>
                <a:r>
                  <a:rPr kumimoji="1" lang="en-US" altLang="ja-JP" sz="1200"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𝑠) )</a:t>
                </a:r>
                <a:r>
                  <a:rPr kumimoji="1" lang="en-US" altLang="ja-JP" sz="1200" kern="1200" dirty="0">
                    <a:solidFill>
                      <a:schemeClr val="tx1"/>
                    </a:solidFill>
                    <a:effectLst/>
                    <a:latin typeface="+mn-lt"/>
                    <a:ea typeface="+mn-ea"/>
                    <a:cs typeface="+mn-cs"/>
                  </a:rPr>
                  <a:t>, </a:t>
                </a:r>
                <a:r>
                  <a:rPr kumimoji="1" lang="ja-JP" altLang="en-US" sz="1200" i="0" kern="1200">
                    <a:solidFill>
                      <a:schemeClr val="tx1"/>
                    </a:solidFill>
                    <a:effectLst/>
                    <a:latin typeface="+mn-lt"/>
                    <a:ea typeface="+mn-ea"/>
                    <a:cs typeface="+mn-cs"/>
                  </a:rPr>
                  <a:t>∆〖</a:t>
                </a:r>
                <a:r>
                  <a:rPr kumimoji="1" lang="ja-JP" altLang="en-US" sz="1200" b="1" i="0" kern="1200">
                    <a:solidFill>
                      <a:schemeClr val="tx1"/>
                    </a:solidFill>
                    <a:effectLst/>
                    <a:latin typeface="+mn-lt"/>
                    <a:ea typeface="+mn-ea"/>
                    <a:cs typeface="+mn-cs"/>
                  </a:rPr>
                  <a:t>𝐓_</a:t>
                </a:r>
                <a:r>
                  <a:rPr kumimoji="1" lang="ja-JP" altLang="en-US" sz="1200" i="0" kern="1200">
                    <a:solidFill>
                      <a:schemeClr val="tx1"/>
                    </a:solidFill>
                    <a:effectLst/>
                    <a:latin typeface="+mn-lt"/>
                    <a:ea typeface="+mn-ea"/>
                    <a:cs typeface="+mn-cs"/>
                  </a:rPr>
                  <a:t>𝑚〗^((𝑗</a:t>
                </a:r>
                <a:r>
                  <a:rPr kumimoji="1" lang="en-US" altLang="ja-JP" sz="1200"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𝑠) )</a:t>
                </a:r>
                <a:r>
                  <a:rPr kumimoji="1" lang="en-US" altLang="ja-JP" sz="1200" kern="1200" dirty="0">
                    <a:solidFill>
                      <a:schemeClr val="tx1"/>
                    </a:solidFill>
                    <a:effectLst/>
                    <a:latin typeface="+mn-lt"/>
                    <a:ea typeface="+mn-ea"/>
                    <a:cs typeface="+mn-cs"/>
                  </a:rPr>
                  <a:t>, and </a:t>
                </a:r>
                <a:r>
                  <a:rPr kumimoji="1" lang="ja-JP" altLang="en-US" sz="1200" i="0" kern="1200">
                    <a:solidFill>
                      <a:schemeClr val="tx1"/>
                    </a:solidFill>
                    <a:effectLst/>
                    <a:latin typeface="+mn-lt"/>
                    <a:ea typeface="+mn-ea"/>
                    <a:cs typeface="+mn-cs"/>
                  </a:rPr>
                  <a:t>∆</a:t>
                </a:r>
                <a:r>
                  <a:rPr kumimoji="1" lang="ja-JP" altLang="en-US" sz="1200" b="1" i="0" kern="1200">
                    <a:solidFill>
                      <a:schemeClr val="tx1"/>
                    </a:solidFill>
                    <a:effectLst/>
                    <a:latin typeface="+mn-lt"/>
                    <a:ea typeface="+mn-ea"/>
                    <a:cs typeface="+mn-cs"/>
                  </a:rPr>
                  <a:t>𝐁^((</a:t>
                </a:r>
                <a:r>
                  <a:rPr kumimoji="1" lang="ja-JP" altLang="en-US" sz="1200" i="0" kern="1200">
                    <a:solidFill>
                      <a:schemeClr val="tx1"/>
                    </a:solidFill>
                    <a:effectLst/>
                    <a:latin typeface="+mn-lt"/>
                    <a:ea typeface="+mn-ea"/>
                    <a:cs typeface="+mn-cs"/>
                  </a:rPr>
                  <a:t>𝑗</a:t>
                </a:r>
                <a:r>
                  <a:rPr kumimoji="1" lang="en-US" altLang="ja-JP" sz="1200"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𝑠) )</a:t>
                </a:r>
                <a:r>
                  <a:rPr kumimoji="1" lang="en-US" altLang="ja-JP" sz="1200" kern="1200" dirty="0">
                    <a:solidFill>
                      <a:schemeClr val="tx1"/>
                    </a:solidFill>
                    <a:effectLst/>
                    <a:latin typeface="+mn-lt"/>
                    <a:ea typeface="+mn-ea"/>
                    <a:cs typeface="+mn-cs"/>
                  </a:rPr>
                  <a:t> denote changes in the emission factor, intermediate input trade coefficients, and production technology coefficients, respectively, for sector </a:t>
                </a:r>
                <a:r>
                  <a:rPr kumimoji="1" lang="ja-JP" altLang="en-US" sz="1200" i="0" kern="1200">
                    <a:solidFill>
                      <a:schemeClr val="tx1"/>
                    </a:solidFill>
                    <a:effectLst/>
                    <a:latin typeface="+mn-lt"/>
                    <a:ea typeface="+mn-ea"/>
                    <a:cs typeface="+mn-cs"/>
                  </a:rPr>
                  <a:t>𝑗</a:t>
                </a:r>
                <a:r>
                  <a:rPr kumimoji="1" lang="en-US" altLang="ja-JP" sz="1200" kern="1200" dirty="0">
                    <a:solidFill>
                      <a:schemeClr val="tx1"/>
                    </a:solidFill>
                    <a:effectLst/>
                    <a:latin typeface="+mn-lt"/>
                    <a:ea typeface="+mn-ea"/>
                    <a:cs typeface="+mn-cs"/>
                  </a:rPr>
                  <a:t> in country </a:t>
                </a:r>
                <a:r>
                  <a:rPr kumimoji="1" lang="ja-JP" altLang="en-US" sz="1200" i="0" kern="1200">
                    <a:solidFill>
                      <a:schemeClr val="tx1"/>
                    </a:solidFill>
                    <a:effectLst/>
                    <a:latin typeface="+mn-lt"/>
                    <a:ea typeface="+mn-ea"/>
                    <a:cs typeface="+mn-cs"/>
                  </a:rPr>
                  <a:t>𝑠</a:t>
                </a:r>
                <a:r>
                  <a:rPr kumimoji="1" lang="en-US" altLang="ja-JP" sz="1200" kern="1200" dirty="0">
                    <a:solidFill>
                      <a:schemeClr val="tx1"/>
                    </a:solidFill>
                    <a:effectLst/>
                    <a:latin typeface="+mn-lt"/>
                    <a:ea typeface="+mn-ea"/>
                    <a:cs typeface="+mn-cs"/>
                  </a:rPr>
                  <a:t>. </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57</a:t>
            </a:fld>
            <a:endParaRPr kumimoji="1" lang="ja-JP" altLang="en-US"/>
          </a:p>
        </p:txBody>
      </p:sp>
    </p:spTree>
    <p:extLst>
      <p:ext uri="{BB962C8B-B14F-4D97-AF65-F5344CB8AC3E}">
        <p14:creationId xmlns:p14="http://schemas.microsoft.com/office/powerpoint/2010/main" val="1997668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13213-CD3C-60B0-B5A2-023F921569F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4556CC-35E4-55FD-FA32-0870A423B3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AE2FEE-D6E7-205D-4AE9-2F2BFAF4653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5DA46AA-9079-5D31-F881-97892CBEC0DC}"/>
              </a:ext>
            </a:extLst>
          </p:cNvPr>
          <p:cNvSpPr>
            <a:spLocks noGrp="1"/>
          </p:cNvSpPr>
          <p:nvPr>
            <p:ph type="sldNum" sz="quarter" idx="5"/>
          </p:nvPr>
        </p:nvSpPr>
        <p:spPr/>
        <p:txBody>
          <a:bodyPr/>
          <a:lstStyle/>
          <a:p>
            <a:fld id="{844C4FB6-F3E2-4C9E-8A49-24D37EBC2327}" type="slidenum">
              <a:rPr kumimoji="1" lang="ja-JP" altLang="en-US" smtClean="0"/>
              <a:t>58</a:t>
            </a:fld>
            <a:endParaRPr kumimoji="1" lang="ja-JP" altLang="en-US"/>
          </a:p>
        </p:txBody>
      </p:sp>
    </p:spTree>
    <p:extLst>
      <p:ext uri="{BB962C8B-B14F-4D97-AF65-F5344CB8AC3E}">
        <p14:creationId xmlns:p14="http://schemas.microsoft.com/office/powerpoint/2010/main" val="28924557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A24EC-0126-7E16-E1AF-CE9C65F971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41240C-00D5-FC34-DBC5-AE82C3AAA79B}"/>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a:extLst>
                  <a:ext uri="{FF2B5EF4-FFF2-40B4-BE49-F238E27FC236}">
                    <a16:creationId xmlns:a16="http://schemas.microsoft.com/office/drawing/2014/main" id="{8F9B7CE2-E560-2281-FED4-3974A4657B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where </a:t>
                </a:r>
                <a14:m>
                  <m:oMath xmlns:m="http://schemas.openxmlformats.org/officeDocument/2006/math">
                    <m:r>
                      <a:rPr kumimoji="1" lang="ja-JP" altLang="en-US" sz="1200" i="1" kern="1200">
                        <a:solidFill>
                          <a:schemeClr val="tx1"/>
                        </a:solidFill>
                        <a:effectLst/>
                        <a:latin typeface="+mn-lt"/>
                        <a:ea typeface="+mn-ea"/>
                        <a:cs typeface="+mn-cs"/>
                      </a:rPr>
                      <m:t>∆</m:t>
                    </m:r>
                    <m:sSubSup>
                      <m:sSubSupPr>
                        <m:ctrlPr>
                          <a:rPr kumimoji="1" lang="ja-JP" altLang="en-US" sz="1200" i="1" kern="1200">
                            <a:solidFill>
                              <a:schemeClr val="tx1"/>
                            </a:solidFill>
                            <a:effectLst/>
                            <a:latin typeface="+mn-lt"/>
                            <a:ea typeface="+mn-ea"/>
                            <a:cs typeface="+mn-cs"/>
                          </a:rPr>
                        </m:ctrlPr>
                      </m:sSubSupPr>
                      <m:e>
                        <m:r>
                          <a:rPr kumimoji="1" lang="ja-JP" altLang="en-US" sz="1200" b="1" kern="1200">
                            <a:solidFill>
                              <a:schemeClr val="tx1"/>
                            </a:solidFill>
                            <a:effectLst/>
                            <a:latin typeface="+mn-lt"/>
                            <a:ea typeface="+mn-ea"/>
                            <a:cs typeface="+mn-cs"/>
                          </a:rPr>
                          <m:t>𝐓</m:t>
                        </m:r>
                      </m:e>
                      <m:sub>
                        <m:r>
                          <a:rPr kumimoji="1" lang="ja-JP" altLang="en-US" sz="1200" i="1" kern="1200">
                            <a:solidFill>
                              <a:schemeClr val="tx1"/>
                            </a:solidFill>
                            <a:effectLst/>
                            <a:latin typeface="+mn-lt"/>
                            <a:ea typeface="+mn-ea"/>
                            <a:cs typeface="+mn-cs"/>
                          </a:rPr>
                          <m:t>𝑚</m:t>
                        </m:r>
                      </m:sub>
                      <m:sup>
                        <m:d>
                          <m:dPr>
                            <m:ctrlPr>
                              <a:rPr kumimoji="1" lang="ja-JP" altLang="en-US" sz="1200" i="1" kern="1200">
                                <a:solidFill>
                                  <a:schemeClr val="tx1"/>
                                </a:solidFill>
                                <a:effectLst/>
                                <a:latin typeface="+mn-lt"/>
                                <a:ea typeface="+mn-ea"/>
                                <a:cs typeface="+mn-cs"/>
                              </a:rPr>
                            </m:ctrlPr>
                          </m:dPr>
                          <m:e>
                            <m:r>
                              <a:rPr kumimoji="1" lang="ja-JP" altLang="en-US" sz="1200" i="1" kern="1200">
                                <a:solidFill>
                                  <a:schemeClr val="tx1"/>
                                </a:solidFill>
                                <a:effectLst/>
                                <a:latin typeface="+mn-lt"/>
                                <a:ea typeface="+mn-ea"/>
                                <a:cs typeface="+mn-cs"/>
                              </a:rPr>
                              <m:t>𝑖</m:t>
                            </m:r>
                            <m:r>
                              <a:rPr kumimoji="1" lang="en-US" altLang="ja-JP" sz="1200" i="1" kern="1200">
                                <a:solidFill>
                                  <a:schemeClr val="tx1"/>
                                </a:solidFill>
                                <a:effectLst/>
                                <a:latin typeface="+mn-lt"/>
                                <a:ea typeface="+mn-ea"/>
                                <a:cs typeface="+mn-cs"/>
                              </a:rPr>
                              <m:t>,</m:t>
                            </m:r>
                            <m:r>
                              <a:rPr kumimoji="1" lang="ja-JP" altLang="en-US" sz="1200" i="1" kern="1200">
                                <a:solidFill>
                                  <a:schemeClr val="tx1"/>
                                </a:solidFill>
                                <a:effectLst/>
                                <a:latin typeface="+mn-lt"/>
                                <a:ea typeface="+mn-ea"/>
                                <a:cs typeface="+mn-cs"/>
                              </a:rPr>
                              <m:t>𝑟</m:t>
                            </m:r>
                          </m:e>
                        </m:d>
                        <m:r>
                          <a:rPr kumimoji="1" lang="en-US" altLang="ja-JP" sz="1200" i="1" kern="1200">
                            <a:solidFill>
                              <a:schemeClr val="tx1"/>
                            </a:solidFill>
                            <a:effectLst/>
                            <a:latin typeface="+mn-lt"/>
                            <a:ea typeface="+mn-ea"/>
                            <a:cs typeface="+mn-cs"/>
                          </a:rPr>
                          <m:t>,</m:t>
                        </m:r>
                        <m:d>
                          <m:dPr>
                            <m:ctrlPr>
                              <a:rPr kumimoji="1" lang="ja-JP" altLang="en-US" sz="1200" i="1" kern="1200">
                                <a:solidFill>
                                  <a:schemeClr val="tx1"/>
                                </a:solidFill>
                                <a:effectLst/>
                                <a:latin typeface="+mn-lt"/>
                                <a:ea typeface="+mn-ea"/>
                                <a:cs typeface="+mn-cs"/>
                              </a:rPr>
                            </m:ctrlPr>
                          </m:dPr>
                          <m:e>
                            <m:r>
                              <a:rPr kumimoji="1" lang="ja-JP" altLang="en-US" sz="1200" i="1" kern="1200">
                                <a:solidFill>
                                  <a:schemeClr val="tx1"/>
                                </a:solidFill>
                                <a:effectLst/>
                                <a:latin typeface="+mn-lt"/>
                                <a:ea typeface="+mn-ea"/>
                                <a:cs typeface="+mn-cs"/>
                              </a:rPr>
                              <m:t>𝑗</m:t>
                            </m:r>
                            <m:r>
                              <a:rPr kumimoji="1" lang="en-US" altLang="ja-JP" sz="1200" i="1" kern="1200">
                                <a:solidFill>
                                  <a:schemeClr val="tx1"/>
                                </a:solidFill>
                                <a:effectLst/>
                                <a:latin typeface="+mn-lt"/>
                                <a:ea typeface="+mn-ea"/>
                                <a:cs typeface="+mn-cs"/>
                              </a:rPr>
                              <m:t>,</m:t>
                            </m:r>
                            <m:r>
                              <a:rPr kumimoji="1" lang="ja-JP" altLang="en-US" sz="1200" i="1" kern="1200">
                                <a:solidFill>
                                  <a:schemeClr val="tx1"/>
                                </a:solidFill>
                                <a:effectLst/>
                                <a:latin typeface="+mn-lt"/>
                                <a:ea typeface="+mn-ea"/>
                                <a:cs typeface="+mn-cs"/>
                              </a:rPr>
                              <m:t>𝑠</m:t>
                            </m:r>
                          </m:e>
                        </m:d>
                      </m:sup>
                    </m:sSubSup>
                  </m:oMath>
                </a14:m>
                <a:r>
                  <a:rPr kumimoji="1" lang="en-US" altLang="ja-JP" sz="1200" kern="1200" dirty="0">
                    <a:solidFill>
                      <a:schemeClr val="tx1"/>
                    </a:solidFill>
                    <a:effectLst/>
                    <a:latin typeface="+mn-lt"/>
                    <a:ea typeface="+mn-ea"/>
                    <a:cs typeface="+mn-cs"/>
                  </a:rPr>
                  <a:t> denotes the change in the intermediate input trade coefficients associated with a specific supply-chain path from industry </a:t>
                </a:r>
                <a14:m>
                  <m:oMath xmlns:m="http://schemas.openxmlformats.org/officeDocument/2006/math">
                    <m:r>
                      <a:rPr kumimoji="1" lang="ja-JP" altLang="en-US" sz="1200" i="1" kern="1200">
                        <a:solidFill>
                          <a:schemeClr val="tx1"/>
                        </a:solidFill>
                        <a:effectLst/>
                        <a:latin typeface="+mn-lt"/>
                        <a:ea typeface="+mn-ea"/>
                        <a:cs typeface="+mn-cs"/>
                      </a:rPr>
                      <m:t>𝑖</m:t>
                    </m:r>
                  </m:oMath>
                </a14:m>
                <a:r>
                  <a:rPr kumimoji="1" lang="en-US" altLang="ja-JP" sz="1200" kern="1200" dirty="0">
                    <a:solidFill>
                      <a:schemeClr val="tx1"/>
                    </a:solidFill>
                    <a:effectLst/>
                    <a:latin typeface="+mn-lt"/>
                    <a:ea typeface="+mn-ea"/>
                    <a:cs typeface="+mn-cs"/>
                  </a:rPr>
                  <a:t> in country </a:t>
                </a:r>
                <a14:m>
                  <m:oMath xmlns:m="http://schemas.openxmlformats.org/officeDocument/2006/math">
                    <m:r>
                      <a:rPr kumimoji="1" lang="ja-JP" altLang="en-US" sz="1200" i="1" kern="1200">
                        <a:solidFill>
                          <a:schemeClr val="tx1"/>
                        </a:solidFill>
                        <a:effectLst/>
                        <a:latin typeface="+mn-lt"/>
                        <a:ea typeface="+mn-ea"/>
                        <a:cs typeface="+mn-cs"/>
                      </a:rPr>
                      <m:t>𝑟</m:t>
                    </m:r>
                  </m:oMath>
                </a14:m>
                <a:r>
                  <a:rPr kumimoji="1" lang="en-US" altLang="ja-JP" sz="1200" kern="1200" dirty="0">
                    <a:solidFill>
                      <a:schemeClr val="tx1"/>
                    </a:solidFill>
                    <a:effectLst/>
                    <a:latin typeface="+mn-lt"/>
                    <a:ea typeface="+mn-ea"/>
                    <a:cs typeface="+mn-cs"/>
                  </a:rPr>
                  <a:t> to industry </a:t>
                </a:r>
                <a14:m>
                  <m:oMath xmlns:m="http://schemas.openxmlformats.org/officeDocument/2006/math">
                    <m:r>
                      <a:rPr kumimoji="1" lang="ja-JP" altLang="en-US" sz="1200" i="1" kern="1200">
                        <a:solidFill>
                          <a:schemeClr val="tx1"/>
                        </a:solidFill>
                        <a:effectLst/>
                        <a:latin typeface="+mn-lt"/>
                        <a:ea typeface="+mn-ea"/>
                        <a:cs typeface="+mn-cs"/>
                      </a:rPr>
                      <m:t>𝑗</m:t>
                    </m:r>
                  </m:oMath>
                </a14:m>
                <a:r>
                  <a:rPr kumimoji="1" lang="en-US" altLang="ja-JP" sz="1200" kern="1200" dirty="0">
                    <a:solidFill>
                      <a:schemeClr val="tx1"/>
                    </a:solidFill>
                    <a:effectLst/>
                    <a:latin typeface="+mn-lt"/>
                    <a:ea typeface="+mn-ea"/>
                    <a:cs typeface="+mn-cs"/>
                  </a:rPr>
                  <a:t> in country </a:t>
                </a:r>
                <a14:m>
                  <m:oMath xmlns:m="http://schemas.openxmlformats.org/officeDocument/2006/math">
                    <m:r>
                      <a:rPr kumimoji="1" lang="ja-JP" altLang="en-US" sz="1200" i="1" kern="1200">
                        <a:solidFill>
                          <a:schemeClr val="tx1"/>
                        </a:solidFill>
                        <a:effectLst/>
                        <a:latin typeface="+mn-lt"/>
                        <a:ea typeface="+mn-ea"/>
                        <a:cs typeface="+mn-cs"/>
                      </a:rPr>
                      <m:t>𝑠</m:t>
                    </m:r>
                  </m:oMath>
                </a14:m>
                <a:r>
                  <a:rPr kumimoji="1" lang="en-US" altLang="ja-JP" sz="1200" kern="1200" dirty="0">
                    <a:solidFill>
                      <a:schemeClr val="tx1"/>
                    </a:solidFill>
                    <a:effectLst/>
                    <a:latin typeface="+mn-lt"/>
                    <a:ea typeface="+mn-ea"/>
                    <a:cs typeface="+mn-cs"/>
                  </a:rPr>
                  <a:t>. When changes in the intra-regional trade coefficients, represented by </a:t>
                </a:r>
                <a14:m>
                  <m:oMath xmlns:m="http://schemas.openxmlformats.org/officeDocument/2006/math">
                    <m:r>
                      <a:rPr kumimoji="1" lang="ja-JP" altLang="en-US" sz="1200" i="1" kern="1200">
                        <a:solidFill>
                          <a:schemeClr val="tx1"/>
                        </a:solidFill>
                        <a:effectLst/>
                        <a:latin typeface="+mn-lt"/>
                        <a:ea typeface="+mn-ea"/>
                        <a:cs typeface="+mn-cs"/>
                      </a:rPr>
                      <m:t>∆</m:t>
                    </m:r>
                    <m:sSubSup>
                      <m:sSubSupPr>
                        <m:ctrlPr>
                          <a:rPr kumimoji="1" lang="ja-JP" altLang="en-US" sz="1200" b="1" i="1" kern="1200">
                            <a:solidFill>
                              <a:schemeClr val="tx1"/>
                            </a:solidFill>
                            <a:effectLst/>
                            <a:latin typeface="+mn-lt"/>
                            <a:ea typeface="+mn-ea"/>
                            <a:cs typeface="+mn-cs"/>
                          </a:rPr>
                        </m:ctrlPr>
                      </m:sSubSupPr>
                      <m:e>
                        <m:r>
                          <a:rPr kumimoji="1" lang="ja-JP" altLang="en-US" sz="1200" i="1" kern="1200">
                            <a:solidFill>
                              <a:schemeClr val="tx1"/>
                            </a:solidFill>
                            <a:effectLst/>
                            <a:latin typeface="+mn-lt"/>
                            <a:ea typeface="+mn-ea"/>
                            <a:cs typeface="+mn-cs"/>
                          </a:rPr>
                          <m:t>𝜏</m:t>
                        </m:r>
                      </m:e>
                      <m:sub>
                        <m:r>
                          <a:rPr kumimoji="1" lang="ja-JP" altLang="en-US" sz="1200" i="1" kern="1200">
                            <a:solidFill>
                              <a:schemeClr val="tx1"/>
                            </a:solidFill>
                            <a:effectLst/>
                            <a:latin typeface="+mn-lt"/>
                            <a:ea typeface="+mn-ea"/>
                            <a:cs typeface="+mn-cs"/>
                          </a:rPr>
                          <m:t>𝑚</m:t>
                        </m:r>
                        <m:r>
                          <a:rPr kumimoji="1" lang="en-US" altLang="ja-JP" sz="1200" b="1" i="1" kern="1200">
                            <a:solidFill>
                              <a:schemeClr val="tx1"/>
                            </a:solidFill>
                            <a:effectLst/>
                            <a:latin typeface="+mn-lt"/>
                            <a:ea typeface="+mn-ea"/>
                            <a:cs typeface="+mn-cs"/>
                          </a:rPr>
                          <m:t>,</m:t>
                        </m:r>
                        <m:r>
                          <a:rPr kumimoji="1" lang="ja-JP" altLang="en-US" sz="1200" i="1" kern="1200">
                            <a:solidFill>
                              <a:schemeClr val="tx1"/>
                            </a:solidFill>
                            <a:effectLst/>
                            <a:latin typeface="+mn-lt"/>
                            <a:ea typeface="+mn-ea"/>
                            <a:cs typeface="+mn-cs"/>
                          </a:rPr>
                          <m:t>𝑖𝑗</m:t>
                        </m:r>
                      </m:sub>
                      <m:sup>
                        <m:r>
                          <a:rPr kumimoji="1" lang="ja-JP" altLang="en-US" sz="1200" i="1" kern="1200">
                            <a:solidFill>
                              <a:schemeClr val="tx1"/>
                            </a:solidFill>
                            <a:effectLst/>
                            <a:latin typeface="+mn-lt"/>
                            <a:ea typeface="+mn-ea"/>
                            <a:cs typeface="+mn-cs"/>
                          </a:rPr>
                          <m:t>𝑟𝑠</m:t>
                        </m:r>
                      </m:sup>
                    </m:sSubSup>
                    <m:d>
                      <m:dPr>
                        <m:ctrlPr>
                          <a:rPr kumimoji="1" lang="ja-JP" altLang="en-US" sz="1200" b="1" i="1" kern="1200">
                            <a:solidFill>
                              <a:schemeClr val="tx1"/>
                            </a:solidFill>
                            <a:effectLst/>
                            <a:latin typeface="+mn-lt"/>
                            <a:ea typeface="+mn-ea"/>
                            <a:cs typeface="+mn-cs"/>
                          </a:rPr>
                        </m:ctrlPr>
                      </m:dPr>
                      <m:e>
                        <m:r>
                          <a:rPr kumimoji="1" lang="ja-JP" altLang="en-US" sz="1200" i="1" kern="1200">
                            <a:solidFill>
                              <a:schemeClr val="tx1"/>
                            </a:solidFill>
                            <a:effectLst/>
                            <a:latin typeface="+mn-lt"/>
                            <a:ea typeface="+mn-ea"/>
                            <a:cs typeface="+mn-cs"/>
                          </a:rPr>
                          <m:t>𝑟</m:t>
                        </m:r>
                        <m:r>
                          <a:rPr kumimoji="1" lang="en-US" altLang="ja-JP" sz="1200" b="1" i="1" kern="1200">
                            <a:solidFill>
                              <a:schemeClr val="tx1"/>
                            </a:solidFill>
                            <a:effectLst/>
                            <a:latin typeface="+mn-lt"/>
                            <a:ea typeface="+mn-ea"/>
                            <a:cs typeface="+mn-cs"/>
                          </a:rPr>
                          <m:t>=</m:t>
                        </m:r>
                        <m:r>
                          <a:rPr kumimoji="1" lang="ja-JP" altLang="en-US" sz="1200" i="1" kern="1200">
                            <a:solidFill>
                              <a:schemeClr val="tx1"/>
                            </a:solidFill>
                            <a:effectLst/>
                            <a:latin typeface="+mn-lt"/>
                            <a:ea typeface="+mn-ea"/>
                            <a:cs typeface="+mn-cs"/>
                          </a:rPr>
                          <m:t>𝑠</m:t>
                        </m:r>
                      </m:e>
                    </m:d>
                  </m:oMath>
                </a14:m>
                <a:r>
                  <a:rPr kumimoji="1" lang="en-US" altLang="ja-JP" sz="1200" b="1"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this indicates an increase in domestic sourcing of intermediate inputs over the study period, and vice versa. In contrast, positive changes in the inter-regional trade coefficients </a:t>
                </a:r>
                <a14:m>
                  <m:oMath xmlns:m="http://schemas.openxmlformats.org/officeDocument/2006/math">
                    <m:r>
                      <a:rPr kumimoji="1" lang="ja-JP" altLang="en-US" sz="1200" i="1" kern="1200">
                        <a:solidFill>
                          <a:schemeClr val="tx1"/>
                        </a:solidFill>
                        <a:effectLst/>
                        <a:latin typeface="+mn-lt"/>
                        <a:ea typeface="+mn-ea"/>
                        <a:cs typeface="+mn-cs"/>
                      </a:rPr>
                      <m:t>∆</m:t>
                    </m:r>
                    <m:sSubSup>
                      <m:sSubSupPr>
                        <m:ctrlPr>
                          <a:rPr kumimoji="1" lang="ja-JP" altLang="en-US" sz="1200" b="1" i="1" kern="1200">
                            <a:solidFill>
                              <a:schemeClr val="tx1"/>
                            </a:solidFill>
                            <a:effectLst/>
                            <a:latin typeface="+mn-lt"/>
                            <a:ea typeface="+mn-ea"/>
                            <a:cs typeface="+mn-cs"/>
                          </a:rPr>
                        </m:ctrlPr>
                      </m:sSubSupPr>
                      <m:e>
                        <m:r>
                          <a:rPr kumimoji="1" lang="ja-JP" altLang="en-US" sz="1200" i="1" kern="1200">
                            <a:solidFill>
                              <a:schemeClr val="tx1"/>
                            </a:solidFill>
                            <a:effectLst/>
                            <a:latin typeface="+mn-lt"/>
                            <a:ea typeface="+mn-ea"/>
                            <a:cs typeface="+mn-cs"/>
                          </a:rPr>
                          <m:t>𝜏</m:t>
                        </m:r>
                      </m:e>
                      <m:sub>
                        <m:r>
                          <a:rPr kumimoji="1" lang="ja-JP" altLang="en-US" sz="1200" i="1" kern="1200">
                            <a:solidFill>
                              <a:schemeClr val="tx1"/>
                            </a:solidFill>
                            <a:effectLst/>
                            <a:latin typeface="+mn-lt"/>
                            <a:ea typeface="+mn-ea"/>
                            <a:cs typeface="+mn-cs"/>
                          </a:rPr>
                          <m:t>𝑚</m:t>
                        </m:r>
                        <m:r>
                          <a:rPr kumimoji="1" lang="en-US" altLang="ja-JP" sz="1200" b="1" i="1" kern="1200">
                            <a:solidFill>
                              <a:schemeClr val="tx1"/>
                            </a:solidFill>
                            <a:effectLst/>
                            <a:latin typeface="+mn-lt"/>
                            <a:ea typeface="+mn-ea"/>
                            <a:cs typeface="+mn-cs"/>
                          </a:rPr>
                          <m:t>,</m:t>
                        </m:r>
                        <m:r>
                          <a:rPr kumimoji="1" lang="ja-JP" altLang="en-US" sz="1200" i="1" kern="1200">
                            <a:solidFill>
                              <a:schemeClr val="tx1"/>
                            </a:solidFill>
                            <a:effectLst/>
                            <a:latin typeface="+mn-lt"/>
                            <a:ea typeface="+mn-ea"/>
                            <a:cs typeface="+mn-cs"/>
                          </a:rPr>
                          <m:t>𝑖𝑗</m:t>
                        </m:r>
                      </m:sub>
                      <m:sup>
                        <m:r>
                          <a:rPr kumimoji="1" lang="ja-JP" altLang="en-US" sz="1200" i="1" kern="1200">
                            <a:solidFill>
                              <a:schemeClr val="tx1"/>
                            </a:solidFill>
                            <a:effectLst/>
                            <a:latin typeface="+mn-lt"/>
                            <a:ea typeface="+mn-ea"/>
                            <a:cs typeface="+mn-cs"/>
                          </a:rPr>
                          <m:t>𝑟𝑠</m:t>
                        </m:r>
                      </m:sup>
                    </m:sSubSup>
                    <m:d>
                      <m:dPr>
                        <m:ctrlPr>
                          <a:rPr kumimoji="1" lang="ja-JP" altLang="en-US" sz="1200" b="1" i="1" kern="1200">
                            <a:solidFill>
                              <a:schemeClr val="tx1"/>
                            </a:solidFill>
                            <a:effectLst/>
                            <a:latin typeface="+mn-lt"/>
                            <a:ea typeface="+mn-ea"/>
                            <a:cs typeface="+mn-cs"/>
                          </a:rPr>
                        </m:ctrlPr>
                      </m:dPr>
                      <m:e>
                        <m:r>
                          <a:rPr kumimoji="1" lang="ja-JP" altLang="en-US" sz="1200" i="1" kern="1200">
                            <a:solidFill>
                              <a:schemeClr val="tx1"/>
                            </a:solidFill>
                            <a:effectLst/>
                            <a:latin typeface="+mn-lt"/>
                            <a:ea typeface="+mn-ea"/>
                            <a:cs typeface="+mn-cs"/>
                          </a:rPr>
                          <m:t>𝑟</m:t>
                        </m:r>
                        <m:r>
                          <a:rPr kumimoji="1" lang="ja-JP" altLang="en-US" sz="1200" b="1" i="1" kern="1200">
                            <a:solidFill>
                              <a:schemeClr val="tx1"/>
                            </a:solidFill>
                            <a:effectLst/>
                            <a:latin typeface="+mn-lt"/>
                            <a:ea typeface="+mn-ea"/>
                            <a:cs typeface="+mn-cs"/>
                          </a:rPr>
                          <m:t>≠</m:t>
                        </m:r>
                        <m:r>
                          <a:rPr kumimoji="1" lang="ja-JP" altLang="en-US" sz="1200" i="1" kern="1200">
                            <a:solidFill>
                              <a:schemeClr val="tx1"/>
                            </a:solidFill>
                            <a:effectLst/>
                            <a:latin typeface="+mn-lt"/>
                            <a:ea typeface="+mn-ea"/>
                            <a:cs typeface="+mn-cs"/>
                          </a:rPr>
                          <m:t>𝑠</m:t>
                        </m:r>
                      </m:e>
                    </m:d>
                  </m:oMath>
                </a14:m>
                <a:r>
                  <a:rPr kumimoji="1" lang="en-US" altLang="ja-JP" sz="1200" b="1"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imply an increase in intermediate imports for the corresponding supply-chain path, and vice versa.</a:t>
                </a:r>
                <a:endParaRPr kumimoji="1" lang="ja-JP" altLang="ja-JP" sz="1200" kern="1200" dirty="0">
                  <a:solidFill>
                    <a:schemeClr val="tx1"/>
                  </a:solidFill>
                  <a:effectLst/>
                  <a:latin typeface="+mn-lt"/>
                  <a:ea typeface="+mn-ea"/>
                  <a:cs typeface="+mn-cs"/>
                </a:endParaRPr>
              </a:p>
            </p:txBody>
          </p:sp>
        </mc:Choice>
        <mc:Fallback>
          <p:sp>
            <p:nvSpPr>
              <p:cNvPr id="3" name="ノート プレースホルダー 2">
                <a:extLst>
                  <a:ext uri="{FF2B5EF4-FFF2-40B4-BE49-F238E27FC236}">
                    <a16:creationId xmlns:a16="http://schemas.microsoft.com/office/drawing/2014/main" id="{8F9B7CE2-E560-2281-FED4-3974A4657B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where </a:t>
                </a:r>
                <a:r>
                  <a:rPr kumimoji="1" lang="ja-JP" altLang="en-US" sz="1200" i="0" kern="1200">
                    <a:solidFill>
                      <a:schemeClr val="tx1"/>
                    </a:solidFill>
                    <a:effectLst/>
                    <a:latin typeface="+mn-lt"/>
                    <a:ea typeface="+mn-ea"/>
                    <a:cs typeface="+mn-cs"/>
                  </a:rPr>
                  <a:t>∆</a:t>
                </a:r>
                <a:r>
                  <a:rPr kumimoji="1" lang="ja-JP" altLang="en-US" sz="1200" b="1" i="0" kern="1200">
                    <a:solidFill>
                      <a:schemeClr val="tx1"/>
                    </a:solidFill>
                    <a:effectLst/>
                    <a:latin typeface="+mn-lt"/>
                    <a:ea typeface="+mn-ea"/>
                    <a:cs typeface="+mn-cs"/>
                  </a:rPr>
                  <a:t>𝐓_</a:t>
                </a:r>
                <a:r>
                  <a:rPr kumimoji="1" lang="ja-JP" altLang="en-US" sz="1200" i="0" kern="1200">
                    <a:solidFill>
                      <a:schemeClr val="tx1"/>
                    </a:solidFill>
                    <a:effectLst/>
                    <a:latin typeface="+mn-lt"/>
                    <a:ea typeface="+mn-ea"/>
                    <a:cs typeface="+mn-cs"/>
                  </a:rPr>
                  <a:t>𝑚^((𝑖</a:t>
                </a:r>
                <a:r>
                  <a:rPr kumimoji="1" lang="en-US" altLang="ja-JP" sz="1200"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𝑟)</a:t>
                </a:r>
                <a:r>
                  <a:rPr kumimoji="1" lang="en-US" altLang="ja-JP" sz="1200"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(𝑗</a:t>
                </a:r>
                <a:r>
                  <a:rPr kumimoji="1" lang="en-US" altLang="ja-JP" sz="1200"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𝑠) )</a:t>
                </a:r>
                <a:r>
                  <a:rPr kumimoji="1" lang="en-US" altLang="ja-JP" sz="1200" kern="1200" dirty="0">
                    <a:solidFill>
                      <a:schemeClr val="tx1"/>
                    </a:solidFill>
                    <a:effectLst/>
                    <a:latin typeface="+mn-lt"/>
                    <a:ea typeface="+mn-ea"/>
                    <a:cs typeface="+mn-cs"/>
                  </a:rPr>
                  <a:t> denotes the change in the intermediate input trade coefficients associated with a specific supply-chain path from industry </a:t>
                </a:r>
                <a:r>
                  <a:rPr kumimoji="1" lang="ja-JP" altLang="en-US" sz="1200" i="0" kern="1200">
                    <a:solidFill>
                      <a:schemeClr val="tx1"/>
                    </a:solidFill>
                    <a:effectLst/>
                    <a:latin typeface="+mn-lt"/>
                    <a:ea typeface="+mn-ea"/>
                    <a:cs typeface="+mn-cs"/>
                  </a:rPr>
                  <a:t>𝑖</a:t>
                </a:r>
                <a:r>
                  <a:rPr kumimoji="1" lang="en-US" altLang="ja-JP" sz="1200" kern="1200" dirty="0">
                    <a:solidFill>
                      <a:schemeClr val="tx1"/>
                    </a:solidFill>
                    <a:effectLst/>
                    <a:latin typeface="+mn-lt"/>
                    <a:ea typeface="+mn-ea"/>
                    <a:cs typeface="+mn-cs"/>
                  </a:rPr>
                  <a:t> in country </a:t>
                </a:r>
                <a:r>
                  <a:rPr kumimoji="1" lang="ja-JP" altLang="en-US" sz="1200" i="0" kern="1200">
                    <a:solidFill>
                      <a:schemeClr val="tx1"/>
                    </a:solidFill>
                    <a:effectLst/>
                    <a:latin typeface="+mn-lt"/>
                    <a:ea typeface="+mn-ea"/>
                    <a:cs typeface="+mn-cs"/>
                  </a:rPr>
                  <a:t>𝑟</a:t>
                </a:r>
                <a:r>
                  <a:rPr kumimoji="1" lang="en-US" altLang="ja-JP" sz="1200" kern="1200" dirty="0">
                    <a:solidFill>
                      <a:schemeClr val="tx1"/>
                    </a:solidFill>
                    <a:effectLst/>
                    <a:latin typeface="+mn-lt"/>
                    <a:ea typeface="+mn-ea"/>
                    <a:cs typeface="+mn-cs"/>
                  </a:rPr>
                  <a:t> to industry </a:t>
                </a:r>
                <a:r>
                  <a:rPr kumimoji="1" lang="ja-JP" altLang="en-US" sz="1200" i="0" kern="1200">
                    <a:solidFill>
                      <a:schemeClr val="tx1"/>
                    </a:solidFill>
                    <a:effectLst/>
                    <a:latin typeface="+mn-lt"/>
                    <a:ea typeface="+mn-ea"/>
                    <a:cs typeface="+mn-cs"/>
                  </a:rPr>
                  <a:t>𝑗</a:t>
                </a:r>
                <a:r>
                  <a:rPr kumimoji="1" lang="en-US" altLang="ja-JP" sz="1200" kern="1200" dirty="0">
                    <a:solidFill>
                      <a:schemeClr val="tx1"/>
                    </a:solidFill>
                    <a:effectLst/>
                    <a:latin typeface="+mn-lt"/>
                    <a:ea typeface="+mn-ea"/>
                    <a:cs typeface="+mn-cs"/>
                  </a:rPr>
                  <a:t> in country </a:t>
                </a:r>
                <a:r>
                  <a:rPr kumimoji="1" lang="ja-JP" altLang="en-US" sz="1200" i="0" kern="1200">
                    <a:solidFill>
                      <a:schemeClr val="tx1"/>
                    </a:solidFill>
                    <a:effectLst/>
                    <a:latin typeface="+mn-lt"/>
                    <a:ea typeface="+mn-ea"/>
                    <a:cs typeface="+mn-cs"/>
                  </a:rPr>
                  <a:t>𝑠</a:t>
                </a:r>
                <a:r>
                  <a:rPr kumimoji="1" lang="en-US" altLang="ja-JP" sz="1200" kern="1200" dirty="0">
                    <a:solidFill>
                      <a:schemeClr val="tx1"/>
                    </a:solidFill>
                    <a:effectLst/>
                    <a:latin typeface="+mn-lt"/>
                    <a:ea typeface="+mn-ea"/>
                    <a:cs typeface="+mn-cs"/>
                  </a:rPr>
                  <a:t>. When changes in the intra-regional trade coefficients, represented by </a:t>
                </a:r>
                <a:r>
                  <a:rPr kumimoji="1" lang="ja-JP" altLang="en-US" sz="1200" i="0" kern="1200">
                    <a:solidFill>
                      <a:schemeClr val="tx1"/>
                    </a:solidFill>
                    <a:effectLst/>
                    <a:latin typeface="+mn-lt"/>
                    <a:ea typeface="+mn-ea"/>
                    <a:cs typeface="+mn-cs"/>
                  </a:rPr>
                  <a:t>∆𝜏</a:t>
                </a:r>
                <a:r>
                  <a:rPr kumimoji="1" lang="ja-JP" altLang="en-US" sz="1200" b="1" i="0" kern="1200">
                    <a:solidFill>
                      <a:schemeClr val="tx1"/>
                    </a:solidFill>
                    <a:effectLst/>
                    <a:latin typeface="+mn-lt"/>
                    <a:ea typeface="+mn-ea"/>
                    <a:cs typeface="+mn-cs"/>
                  </a:rPr>
                  <a:t>_(</a:t>
                </a:r>
                <a:r>
                  <a:rPr kumimoji="1" lang="ja-JP" altLang="en-US" sz="1200" i="0" kern="1200">
                    <a:solidFill>
                      <a:schemeClr val="tx1"/>
                    </a:solidFill>
                    <a:effectLst/>
                    <a:latin typeface="+mn-lt"/>
                    <a:ea typeface="+mn-ea"/>
                    <a:cs typeface="+mn-cs"/>
                  </a:rPr>
                  <a:t>𝑚</a:t>
                </a:r>
                <a:r>
                  <a:rPr kumimoji="1" lang="en-US" altLang="ja-JP" sz="1200" b="1"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𝑖𝑗</a:t>
                </a:r>
                <a:r>
                  <a:rPr kumimoji="1" lang="ja-JP" altLang="en-US" sz="1200" b="1"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𝑟𝑠</a:t>
                </a:r>
                <a:r>
                  <a:rPr kumimoji="1" lang="ja-JP" altLang="en-US" sz="1200" b="1" i="0" kern="1200">
                    <a:solidFill>
                      <a:schemeClr val="tx1"/>
                    </a:solidFill>
                    <a:effectLst/>
                    <a:latin typeface="+mn-lt"/>
                    <a:ea typeface="+mn-ea"/>
                    <a:cs typeface="+mn-cs"/>
                  </a:rPr>
                  <a:t> (</a:t>
                </a:r>
                <a:r>
                  <a:rPr kumimoji="1" lang="ja-JP" altLang="en-US" sz="1200" i="0" kern="1200">
                    <a:solidFill>
                      <a:schemeClr val="tx1"/>
                    </a:solidFill>
                    <a:effectLst/>
                    <a:latin typeface="+mn-lt"/>
                    <a:ea typeface="+mn-ea"/>
                    <a:cs typeface="+mn-cs"/>
                  </a:rPr>
                  <a:t>𝑟</a:t>
                </a:r>
                <a:r>
                  <a:rPr kumimoji="1" lang="en-US" altLang="ja-JP" sz="1200" b="1"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𝑠</a:t>
                </a:r>
                <a:r>
                  <a:rPr kumimoji="1" lang="ja-JP" altLang="en-US" sz="1200" b="1" i="0" kern="120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this indicates an increase in domestic sourcing of intermediate inputs over the study period, and vice versa. In contrast, positive changes in the inter-regional trade coefficients </a:t>
                </a:r>
                <a:r>
                  <a:rPr kumimoji="1" lang="ja-JP" altLang="en-US" sz="1200" i="0" kern="1200">
                    <a:solidFill>
                      <a:schemeClr val="tx1"/>
                    </a:solidFill>
                    <a:effectLst/>
                    <a:latin typeface="+mn-lt"/>
                    <a:ea typeface="+mn-ea"/>
                    <a:cs typeface="+mn-cs"/>
                  </a:rPr>
                  <a:t>∆𝜏</a:t>
                </a:r>
                <a:r>
                  <a:rPr kumimoji="1" lang="ja-JP" altLang="en-US" sz="1200" b="1" i="0" kern="1200">
                    <a:solidFill>
                      <a:schemeClr val="tx1"/>
                    </a:solidFill>
                    <a:effectLst/>
                    <a:latin typeface="+mn-lt"/>
                    <a:ea typeface="+mn-ea"/>
                    <a:cs typeface="+mn-cs"/>
                  </a:rPr>
                  <a:t>_(</a:t>
                </a:r>
                <a:r>
                  <a:rPr kumimoji="1" lang="ja-JP" altLang="en-US" sz="1200" i="0" kern="1200">
                    <a:solidFill>
                      <a:schemeClr val="tx1"/>
                    </a:solidFill>
                    <a:effectLst/>
                    <a:latin typeface="+mn-lt"/>
                    <a:ea typeface="+mn-ea"/>
                    <a:cs typeface="+mn-cs"/>
                  </a:rPr>
                  <a:t>𝑚</a:t>
                </a:r>
                <a:r>
                  <a:rPr kumimoji="1" lang="en-US" altLang="ja-JP" sz="1200" b="1"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𝑖𝑗</a:t>
                </a:r>
                <a:r>
                  <a:rPr kumimoji="1" lang="ja-JP" altLang="en-US" sz="1200" b="1"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𝑟𝑠</a:t>
                </a:r>
                <a:r>
                  <a:rPr kumimoji="1" lang="ja-JP" altLang="en-US" sz="1200" b="1" i="0" kern="1200">
                    <a:solidFill>
                      <a:schemeClr val="tx1"/>
                    </a:solidFill>
                    <a:effectLst/>
                    <a:latin typeface="+mn-lt"/>
                    <a:ea typeface="+mn-ea"/>
                    <a:cs typeface="+mn-cs"/>
                  </a:rPr>
                  <a:t> (</a:t>
                </a:r>
                <a:r>
                  <a:rPr kumimoji="1" lang="ja-JP" altLang="en-US" sz="1200" i="0" kern="1200">
                    <a:solidFill>
                      <a:schemeClr val="tx1"/>
                    </a:solidFill>
                    <a:effectLst/>
                    <a:latin typeface="+mn-lt"/>
                    <a:ea typeface="+mn-ea"/>
                    <a:cs typeface="+mn-cs"/>
                  </a:rPr>
                  <a:t>𝑟</a:t>
                </a:r>
                <a:r>
                  <a:rPr kumimoji="1" lang="ja-JP" altLang="en-US" sz="1200" b="1" i="0" kern="1200">
                    <a:solidFill>
                      <a:schemeClr val="tx1"/>
                    </a:solidFill>
                    <a:effectLst/>
                    <a:latin typeface="+mn-lt"/>
                    <a:ea typeface="+mn-ea"/>
                    <a:cs typeface="+mn-cs"/>
                  </a:rPr>
                  <a:t>≠</a:t>
                </a:r>
                <a:r>
                  <a:rPr kumimoji="1" lang="ja-JP" altLang="en-US" sz="1200" i="0" kern="1200">
                    <a:solidFill>
                      <a:schemeClr val="tx1"/>
                    </a:solidFill>
                    <a:effectLst/>
                    <a:latin typeface="+mn-lt"/>
                    <a:ea typeface="+mn-ea"/>
                    <a:cs typeface="+mn-cs"/>
                  </a:rPr>
                  <a:t>𝑠</a:t>
                </a:r>
                <a:r>
                  <a:rPr kumimoji="1" lang="ja-JP" altLang="en-US" sz="1200" b="1" i="0" kern="120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imply an increase in intermediate imports for the corresponding supply-chain path, and vice versa.</a:t>
                </a:r>
                <a:endParaRPr kumimoji="1" lang="ja-JP" altLang="ja-JP" sz="1200" kern="1200" dirty="0">
                  <a:solidFill>
                    <a:schemeClr val="tx1"/>
                  </a:solidFill>
                  <a:effectLst/>
                  <a:latin typeface="+mn-lt"/>
                  <a:ea typeface="+mn-ea"/>
                  <a:cs typeface="+mn-cs"/>
                </a:endParaRPr>
              </a:p>
            </p:txBody>
          </p:sp>
        </mc:Fallback>
      </mc:AlternateContent>
      <p:sp>
        <p:nvSpPr>
          <p:cNvPr id="4" name="スライド番号プレースホルダー 3">
            <a:extLst>
              <a:ext uri="{FF2B5EF4-FFF2-40B4-BE49-F238E27FC236}">
                <a16:creationId xmlns:a16="http://schemas.microsoft.com/office/drawing/2014/main" id="{28022DEB-3629-E3DF-912C-3AF714CC54F7}"/>
              </a:ext>
            </a:extLst>
          </p:cNvPr>
          <p:cNvSpPr>
            <a:spLocks noGrp="1"/>
          </p:cNvSpPr>
          <p:nvPr>
            <p:ph type="sldNum" sz="quarter" idx="5"/>
          </p:nvPr>
        </p:nvSpPr>
        <p:spPr/>
        <p:txBody>
          <a:bodyPr/>
          <a:lstStyle/>
          <a:p>
            <a:fld id="{844C4FB6-F3E2-4C9E-8A49-24D37EBC2327}" type="slidenum">
              <a:rPr kumimoji="1" lang="ja-JP" altLang="en-US" smtClean="0"/>
              <a:t>59</a:t>
            </a:fld>
            <a:endParaRPr kumimoji="1" lang="ja-JP" altLang="en-US"/>
          </a:p>
        </p:txBody>
      </p:sp>
    </p:spTree>
    <p:extLst>
      <p:ext uri="{BB962C8B-B14F-4D97-AF65-F5344CB8AC3E}">
        <p14:creationId xmlns:p14="http://schemas.microsoft.com/office/powerpoint/2010/main" val="16572397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ABC20-964C-123C-2BA1-DD931E8FFEC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F379D0-B245-3FC0-A195-9EC36D39727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27BDBC-6800-1153-A41C-16210756F3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p:txBody>
      </p:sp>
      <p:sp>
        <p:nvSpPr>
          <p:cNvPr id="4" name="スライド番号プレースホルダー 3">
            <a:extLst>
              <a:ext uri="{FF2B5EF4-FFF2-40B4-BE49-F238E27FC236}">
                <a16:creationId xmlns:a16="http://schemas.microsoft.com/office/drawing/2014/main" id="{CA7EABEE-D64E-4C2C-2B9A-DA91020DF9C7}"/>
              </a:ext>
            </a:extLst>
          </p:cNvPr>
          <p:cNvSpPr>
            <a:spLocks noGrp="1"/>
          </p:cNvSpPr>
          <p:nvPr>
            <p:ph type="sldNum" sz="quarter" idx="5"/>
          </p:nvPr>
        </p:nvSpPr>
        <p:spPr/>
        <p:txBody>
          <a:bodyPr/>
          <a:lstStyle/>
          <a:p>
            <a:fld id="{844C4FB6-F3E2-4C9E-8A49-24D37EBC2327}" type="slidenum">
              <a:rPr kumimoji="1" lang="ja-JP" altLang="en-US" smtClean="0"/>
              <a:t>60</a:t>
            </a:fld>
            <a:endParaRPr kumimoji="1" lang="ja-JP" altLang="en-US"/>
          </a:p>
        </p:txBody>
      </p:sp>
    </p:spTree>
    <p:extLst>
      <p:ext uri="{BB962C8B-B14F-4D97-AF65-F5344CB8AC3E}">
        <p14:creationId xmlns:p14="http://schemas.microsoft.com/office/powerpoint/2010/main" val="29410337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F32ED-484B-1F10-FD04-4D2C109BDD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5EC2C8-6F28-E2E9-5B40-72272FF9A4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568DC4-3A73-B3E2-A10D-3C20F5353F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874359DA-A97A-6F80-4D3C-21724697CC22}"/>
              </a:ext>
            </a:extLst>
          </p:cNvPr>
          <p:cNvSpPr>
            <a:spLocks noGrp="1"/>
          </p:cNvSpPr>
          <p:nvPr>
            <p:ph type="sldNum" sz="quarter" idx="5"/>
          </p:nvPr>
        </p:nvSpPr>
        <p:spPr/>
        <p:txBody>
          <a:bodyPr/>
          <a:lstStyle/>
          <a:p>
            <a:fld id="{844C4FB6-F3E2-4C9E-8A49-24D37EBC2327}" type="slidenum">
              <a:rPr kumimoji="1" lang="ja-JP" altLang="en-US" smtClean="0"/>
              <a:t>61</a:t>
            </a:fld>
            <a:endParaRPr kumimoji="1" lang="ja-JP" altLang="en-US"/>
          </a:p>
        </p:txBody>
      </p:sp>
    </p:spTree>
    <p:extLst>
      <p:ext uri="{BB962C8B-B14F-4D97-AF65-F5344CB8AC3E}">
        <p14:creationId xmlns:p14="http://schemas.microsoft.com/office/powerpoint/2010/main" val="37387599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9A94D-5D77-26D5-C875-8DFB135F8FE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E75C12-E998-D2AF-D98C-C674679C186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8E05490-1D59-7EB0-B049-DC0524D0F9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DDC1209C-1724-DF80-17EE-DE7563F05A59}"/>
              </a:ext>
            </a:extLst>
          </p:cNvPr>
          <p:cNvSpPr>
            <a:spLocks noGrp="1"/>
          </p:cNvSpPr>
          <p:nvPr>
            <p:ph type="sldNum" sz="quarter" idx="5"/>
          </p:nvPr>
        </p:nvSpPr>
        <p:spPr/>
        <p:txBody>
          <a:bodyPr/>
          <a:lstStyle/>
          <a:p>
            <a:fld id="{844C4FB6-F3E2-4C9E-8A49-24D37EBC2327}" type="slidenum">
              <a:rPr kumimoji="1" lang="ja-JP" altLang="en-US" smtClean="0"/>
              <a:t>62</a:t>
            </a:fld>
            <a:endParaRPr kumimoji="1" lang="ja-JP" altLang="en-US"/>
          </a:p>
        </p:txBody>
      </p:sp>
    </p:spTree>
    <p:extLst>
      <p:ext uri="{BB962C8B-B14F-4D97-AF65-F5344CB8AC3E}">
        <p14:creationId xmlns:p14="http://schemas.microsoft.com/office/powerpoint/2010/main" val="16566340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665D-4CD4-F481-5740-02F0706153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BED6B8A-1FDA-48BD-7FA8-885F6461D3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4D7FE65-B7AD-AA37-8A84-43EF5B3838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566B25F8-4D79-AB01-00E3-BE149DDDF7B7}"/>
              </a:ext>
            </a:extLst>
          </p:cNvPr>
          <p:cNvSpPr>
            <a:spLocks noGrp="1"/>
          </p:cNvSpPr>
          <p:nvPr>
            <p:ph type="sldNum" sz="quarter" idx="5"/>
          </p:nvPr>
        </p:nvSpPr>
        <p:spPr/>
        <p:txBody>
          <a:bodyPr/>
          <a:lstStyle/>
          <a:p>
            <a:fld id="{844C4FB6-F3E2-4C9E-8A49-24D37EBC2327}" type="slidenum">
              <a:rPr kumimoji="1" lang="ja-JP" altLang="en-US" smtClean="0"/>
              <a:t>63</a:t>
            </a:fld>
            <a:endParaRPr kumimoji="1" lang="ja-JP" altLang="en-US"/>
          </a:p>
        </p:txBody>
      </p:sp>
    </p:spTree>
    <p:extLst>
      <p:ext uri="{BB962C8B-B14F-4D97-AF65-F5344CB8AC3E}">
        <p14:creationId xmlns:p14="http://schemas.microsoft.com/office/powerpoint/2010/main" val="194993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F29DA-A68C-7CBB-C5E5-F069769E80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AD9731-DF36-7BEB-7EB8-B7C2B3838A6C}"/>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a:extLst>
                  <a:ext uri="{FF2B5EF4-FFF2-40B4-BE49-F238E27FC236}">
                    <a16:creationId xmlns:a16="http://schemas.microsoft.com/office/drawing/2014/main" id="{7FE83880-9190-BFE0-DC47-094B04DFF9FC}"/>
                  </a:ext>
                </a:extLst>
              </p:cNvPr>
              <p:cNvSpPr>
                <a:spLocks noGrp="1"/>
              </p:cNvSpPr>
              <p:nvPr>
                <p:ph type="body" idx="1"/>
              </p:nvPr>
            </p:nvSpPr>
            <p:spPr/>
            <p:txBody>
              <a:bodyPr/>
              <a:lstStyle/>
              <a:p>
                <a:r>
                  <a:rPr lang="ja-JP" altLang="ja-JP" b="1" dirty="0"/>
                  <a:t>First, I'll introduce the</a:t>
                </a:r>
                <a:r>
                  <a:rPr lang="ja-JP" altLang="ja-JP" dirty="0"/>
                  <a:t> economic and CO₂ emissions measures </a:t>
                </a:r>
                <a:r>
                  <a:rPr lang="ja-JP" altLang="ja-JP" b="1" dirty="0"/>
                  <a:t>used in this study.</a:t>
                </a:r>
              </a:p>
              <a:p>
                <a:r>
                  <a:rPr lang="ja-JP" altLang="ja-JP" b="1" dirty="0"/>
                  <a:t>We begin by estimating</a:t>
                </a:r>
                <a:r>
                  <a:rPr lang="ja-JP" altLang="ja-JP" dirty="0"/>
                  <a:t> per</a:t>
                </a:r>
                <a:r>
                  <a:rPr lang="en-US" altLang="ja-JP" dirty="0"/>
                  <a:t> </a:t>
                </a:r>
                <a:r>
                  <a:rPr lang="ja-JP" altLang="ja-JP" dirty="0"/>
                  <a:t>capita GDE and per</a:t>
                </a:r>
                <a:r>
                  <a:rPr lang="en-US" altLang="ja-JP" dirty="0"/>
                  <a:t> </a:t>
                </a:r>
                <a:r>
                  <a:rPr lang="ja-JP" altLang="ja-JP" dirty="0"/>
                  <a:t>capita carbon footprint for country </a:t>
                </a:r>
                <a:r>
                  <a:rPr lang="en-US" altLang="ja-JP" dirty="0"/>
                  <a:t>n</a:t>
                </a:r>
                <a:r>
                  <a:rPr lang="ja-JP" altLang="ja-JP" dirty="0"/>
                  <a:t> in year t.</a:t>
                </a:r>
              </a:p>
              <a:p>
                <a:endParaRPr lang="en-US" altLang="ja-JP" dirty="0"/>
              </a:p>
              <a:p>
                <a:r>
                  <a:rPr lang="ja-JP" altLang="ja-JP" dirty="0"/>
                  <a:t>Per</a:t>
                </a:r>
                <a:r>
                  <a:rPr lang="en-US" altLang="ja-JP" dirty="0"/>
                  <a:t> </a:t>
                </a:r>
                <a:r>
                  <a:rPr lang="ja-JP" altLang="ja-JP" dirty="0"/>
                  <a:t>capita GDE </a:t>
                </a:r>
                <a:r>
                  <a:rPr lang="ja-JP" altLang="ja-JP" b="1" dirty="0"/>
                  <a:t>represents the total final demand generated by an average individual in a country.</a:t>
                </a:r>
              </a:p>
              <a:p>
                <a:r>
                  <a:rPr lang="ja-JP" altLang="ja-JP" dirty="0"/>
                  <a:t>Per</a:t>
                </a:r>
                <a:r>
                  <a:rPr lang="en-US" altLang="ja-JP" dirty="0"/>
                  <a:t> </a:t>
                </a:r>
                <a:r>
                  <a:rPr lang="ja-JP" altLang="ja-JP" dirty="0"/>
                  <a:t>capita carbon footprint </a:t>
                </a:r>
                <a:r>
                  <a:rPr lang="ja-JP" altLang="ja-JP" b="1" dirty="0"/>
                  <a:t>represents the CO₂ emissions directly and indirectly induced by that final demand.</a:t>
                </a:r>
                <a:endParaRPr lang="en-US" altLang="ja-JP" b="1" dirty="0"/>
              </a:p>
              <a:p>
                <a:endParaRPr lang="en-US" altLang="ja-JP" b="1" dirty="0"/>
              </a:p>
              <a:p>
                <a:r>
                  <a:rPr lang="en-US" altLang="ja-JP" b="1" dirty="0"/>
                  <a:t>For</a:t>
                </a:r>
                <a:r>
                  <a:rPr lang="en-US" altLang="ja-JP" b="1" baseline="0" dirty="0"/>
                  <a:t> year </a:t>
                </a:r>
                <a14:m>
                  <m:oMath xmlns:m="http://schemas.openxmlformats.org/officeDocument/2006/math">
                    <m:r>
                      <a:rPr lang="en-US" altLang="ja-JP" b="1" i="1" baseline="0" dirty="0" smtClean="0">
                        <a:latin typeface="Cambria Math" panose="02040503050406030204" pitchFamily="18" charset="0"/>
                      </a:rPr>
                      <m:t>𝒕</m:t>
                    </m:r>
                  </m:oMath>
                </a14:m>
                <a:r>
                  <a:rPr lang="en-US" altLang="ja-JP" b="1" baseline="0" dirty="0"/>
                  <a:t>, </a:t>
                </a:r>
                <a:r>
                  <a:rPr lang="en-US" altLang="ja-JP" b="1" dirty="0"/>
                  <a:t> </a:t>
                </a:r>
                <a14:m>
                  <m:oMath xmlns:m="http://schemas.openxmlformats.org/officeDocument/2006/math">
                    <m:sSubSup>
                      <m:sSubSupPr>
                        <m:ctrlPr>
                          <a:rPr lang="en-US" altLang="ja-JP" sz="1200" b="1" i="1" kern="0" smtClean="0">
                            <a:solidFill>
                              <a:prstClr val="black"/>
                            </a:solidFill>
                            <a:latin typeface="Cambria Math" panose="02040503050406030204" pitchFamily="18" charset="0"/>
                          </a:rPr>
                        </m:ctrlPr>
                      </m:sSubSupPr>
                      <m:e>
                        <m:r>
                          <a:rPr lang="en-US" altLang="ja-JP" sz="1200" b="1" kern="0">
                            <a:solidFill>
                              <a:prstClr val="black"/>
                            </a:solidFill>
                            <a:latin typeface="Cambria Math" panose="02040503050406030204" pitchFamily="18" charset="0"/>
                          </a:rPr>
                          <m:t>𝐟</m:t>
                        </m:r>
                      </m:e>
                      <m:sub>
                        <m:r>
                          <a:rPr lang="en-US" altLang="ja-JP" sz="1200" i="1" kern="0">
                            <a:solidFill>
                              <a:prstClr val="black"/>
                            </a:solidFill>
                            <a:latin typeface="Cambria Math" panose="02040503050406030204" pitchFamily="18" charset="0"/>
                          </a:rPr>
                          <m:t>𝑡</m:t>
                        </m:r>
                      </m:sub>
                      <m:sup>
                        <m:r>
                          <a:rPr lang="en-US" altLang="ja-JP" sz="1200" b="0" i="1" kern="0" smtClean="0">
                            <a:solidFill>
                              <a:prstClr val="black"/>
                            </a:solidFill>
                            <a:latin typeface="Cambria Math" panose="02040503050406030204" pitchFamily="18" charset="0"/>
                          </a:rPr>
                          <m:t>𝑛</m:t>
                        </m:r>
                      </m:sup>
                    </m:sSubSup>
                  </m:oMath>
                </a14:m>
                <a:r>
                  <a:rPr lang="en-US" altLang="ja-JP" b="1" dirty="0"/>
                  <a:t> represents </a:t>
                </a:r>
                <a:r>
                  <a:rPr kumimoji="0" lang="en-US" altLang="ja-JP" sz="2000" b="0" kern="0" dirty="0">
                    <a:solidFill>
                      <a:prstClr val="black"/>
                    </a:solidFill>
                    <a:cs typeface="Times New Roman" panose="02020603050405020304" pitchFamily="18" charset="0"/>
                  </a:rPr>
                  <a:t>the</a:t>
                </a:r>
                <a:r>
                  <a:rPr kumimoji="0" lang="en-US" altLang="ja-JP" sz="2000" b="0" kern="0" baseline="0" dirty="0">
                    <a:solidFill>
                      <a:prstClr val="black"/>
                    </a:solidFill>
                    <a:cs typeface="Times New Roman" panose="02020603050405020304" pitchFamily="18" charset="0"/>
                  </a:rPr>
                  <a:t> f</a:t>
                </a:r>
                <a:r>
                  <a:rPr kumimoji="0" lang="en-US" altLang="ja-JP" sz="2000" kern="0" dirty="0">
                    <a:solidFill>
                      <a:prstClr val="black"/>
                    </a:solidFill>
                    <a:cs typeface="Times New Roman" panose="02020603050405020304" pitchFamily="18" charset="0"/>
                  </a:rPr>
                  <a:t>inal</a:t>
                </a:r>
                <a:r>
                  <a:rPr lang="en-US" altLang="ja-JP" sz="2000" dirty="0"/>
                  <a:t> demand column vector for country </a:t>
                </a:r>
                <a14:m>
                  <m:oMath xmlns:m="http://schemas.openxmlformats.org/officeDocument/2006/math">
                    <m:r>
                      <a:rPr lang="en-US" altLang="ja-JP" sz="2000" b="0" i="1" dirty="0" smtClean="0">
                        <a:latin typeface="Cambria Math" panose="02040503050406030204" pitchFamily="18" charset="0"/>
                      </a:rPr>
                      <m:t>𝑛</m:t>
                    </m:r>
                  </m:oMath>
                </a14:m>
                <a:r>
                  <a:rPr kumimoji="0" lang="en-US" altLang="ja-JP" sz="2000" kern="0" dirty="0">
                    <a:solidFill>
                      <a:prstClr val="black"/>
                    </a:solidFill>
                    <a:cs typeface="Times New Roman" panose="02020603050405020304" pitchFamily="18" charset="0"/>
                  </a:rPr>
                  <a:t>,</a:t>
                </a:r>
              </a:p>
              <a:p>
                <a14:m>
                  <m:oMath xmlns:m="http://schemas.openxmlformats.org/officeDocument/2006/math">
                    <m:sSub>
                      <m:sSubPr>
                        <m:ctrlPr>
                          <a:rPr lang="en-US" altLang="ja-JP" sz="2000" i="1" kern="0">
                            <a:solidFill>
                              <a:prstClr val="black"/>
                            </a:solidFill>
                            <a:latin typeface="Cambria Math" panose="02040503050406030204" pitchFamily="18" charset="0"/>
                          </a:rPr>
                        </m:ctrlPr>
                      </m:sSubPr>
                      <m:e>
                        <m:r>
                          <a:rPr lang="en-US" altLang="ja-JP" sz="2000" b="1" kern="0">
                            <a:solidFill>
                              <a:prstClr val="black"/>
                            </a:solidFill>
                            <a:latin typeface="Cambria Math" panose="02040503050406030204" pitchFamily="18" charset="0"/>
                          </a:rPr>
                          <m:t>𝐞</m:t>
                        </m:r>
                      </m:e>
                      <m:sub>
                        <m:r>
                          <a:rPr lang="en-US" altLang="ja-JP" sz="2000" i="1" kern="0">
                            <a:solidFill>
                              <a:prstClr val="black"/>
                            </a:solidFill>
                            <a:latin typeface="Cambria Math" panose="02040503050406030204" pitchFamily="18" charset="0"/>
                          </a:rPr>
                          <m:t>𝑡</m:t>
                        </m:r>
                      </m:sub>
                    </m:sSub>
                  </m:oMath>
                </a14:m>
                <a:r>
                  <a:rPr kumimoji="0" lang="en-US" altLang="ja-JP" sz="2000" kern="0" dirty="0">
                    <a:solidFill>
                      <a:prstClr val="black"/>
                    </a:solidFill>
                    <a:cs typeface="Times New Roman" panose="02020603050405020304" pitchFamily="18" charset="0"/>
                  </a:rPr>
                  <a:t> </a:t>
                </a:r>
                <a:r>
                  <a:rPr kumimoji="0" lang="en-US" altLang="ja-JP" sz="2000" b="1" kern="0" dirty="0">
                    <a:solidFill>
                      <a:prstClr val="black"/>
                    </a:solidFill>
                    <a:cs typeface="Times New Roman" panose="02020603050405020304" pitchFamily="18" charset="0"/>
                  </a:rPr>
                  <a:t>is</a:t>
                </a:r>
                <a:r>
                  <a:rPr kumimoji="0" lang="en-US" altLang="ja-JP" sz="2000" kern="0" dirty="0">
                    <a:solidFill>
                      <a:prstClr val="black"/>
                    </a:solidFill>
                    <a:cs typeface="Times New Roman" panose="02020603050405020304" pitchFamily="18" charset="0"/>
                  </a:rPr>
                  <a:t> the </a:t>
                </a:r>
                <a:r>
                  <a:rPr lang="en-US" altLang="ja-JP" sz="2000" dirty="0"/>
                  <a:t>CO</a:t>
                </a:r>
                <a:r>
                  <a:rPr lang="en-US" altLang="ja-JP" sz="2000" baseline="-25000" dirty="0"/>
                  <a:t>2</a:t>
                </a:r>
                <a:r>
                  <a:rPr lang="en-US" altLang="ja-JP" sz="2000" dirty="0"/>
                  <a:t> emission coefficient row vector</a:t>
                </a:r>
                <a:r>
                  <a:rPr kumimoji="0" lang="en-US" altLang="ja-JP" sz="2000" kern="0" dirty="0">
                    <a:solidFill>
                      <a:prstClr val="black"/>
                    </a:solidFill>
                    <a:cs typeface="Times New Roman" panose="02020603050405020304" pitchFamily="18" charset="0"/>
                  </a:rPr>
                  <a:t>,</a:t>
                </a:r>
              </a:p>
              <a:p>
                <a14:m>
                  <m:oMath xmlns:m="http://schemas.openxmlformats.org/officeDocument/2006/math">
                    <m:sSubSup>
                      <m:sSubSupPr>
                        <m:ctrlPr>
                          <a:rPr lang="en-US" altLang="ja-JP" sz="2000" i="1" kern="0">
                            <a:solidFill>
                              <a:prstClr val="black"/>
                            </a:solidFill>
                            <a:latin typeface="Cambria Math" panose="02040503050406030204" pitchFamily="18" charset="0"/>
                          </a:rPr>
                        </m:ctrlPr>
                      </m:sSubSupPr>
                      <m:e>
                        <m:r>
                          <a:rPr lang="en-US" altLang="ja-JP" sz="2000" i="1" kern="0">
                            <a:solidFill>
                              <a:prstClr val="black"/>
                            </a:solidFill>
                            <a:latin typeface="Cambria Math" panose="02040503050406030204" pitchFamily="18" charset="0"/>
                          </a:rPr>
                          <m:t>𝑝𝑜𝑝</m:t>
                        </m:r>
                      </m:e>
                      <m:sub>
                        <m:r>
                          <a:rPr lang="en-US" altLang="ja-JP" sz="2000" i="1" kern="0">
                            <a:solidFill>
                              <a:prstClr val="black"/>
                            </a:solidFill>
                            <a:latin typeface="Cambria Math" panose="02040503050406030204" pitchFamily="18" charset="0"/>
                          </a:rPr>
                          <m:t>𝑡</m:t>
                        </m:r>
                      </m:sub>
                      <m:sup>
                        <m:r>
                          <a:rPr lang="en-US" altLang="ja-JP" sz="2000" b="0" i="1" kern="0" smtClean="0">
                            <a:solidFill>
                              <a:prstClr val="black"/>
                            </a:solidFill>
                            <a:latin typeface="Cambria Math" panose="02040503050406030204" pitchFamily="18" charset="0"/>
                          </a:rPr>
                          <m:t>𝑛</m:t>
                        </m:r>
                      </m:sup>
                    </m:sSubSup>
                  </m:oMath>
                </a14:m>
                <a:r>
                  <a:rPr kumimoji="0" lang="en-US" altLang="ja-JP" sz="2000" kern="0" dirty="0">
                    <a:solidFill>
                      <a:prstClr val="black"/>
                    </a:solidFill>
                    <a:cs typeface="Times New Roman" panose="02020603050405020304" pitchFamily="18" charset="0"/>
                  </a:rPr>
                  <a:t> </a:t>
                </a:r>
                <a:r>
                  <a:rPr kumimoji="0" lang="en-US" altLang="ja-JP" sz="2000" b="1" kern="0" dirty="0">
                    <a:solidFill>
                      <a:prstClr val="black"/>
                    </a:solidFill>
                    <a:cs typeface="Times New Roman" panose="02020603050405020304" pitchFamily="18" charset="0"/>
                  </a:rPr>
                  <a:t>is</a:t>
                </a:r>
                <a:r>
                  <a:rPr kumimoji="0" lang="en-US" altLang="ja-JP" sz="2000" kern="0" dirty="0">
                    <a:solidFill>
                      <a:prstClr val="black"/>
                    </a:solidFill>
                    <a:cs typeface="Times New Roman" panose="02020603050405020304" pitchFamily="18" charset="0"/>
                  </a:rPr>
                  <a:t> </a:t>
                </a:r>
                <a:r>
                  <a:rPr kumimoji="1" lang="en-US" altLang="ja-JP" sz="2000" kern="1200" dirty="0">
                    <a:solidFill>
                      <a:schemeClr val="tx1"/>
                    </a:solidFill>
                    <a:cs typeface="+mn-cs"/>
                  </a:rPr>
                  <a:t>the</a:t>
                </a:r>
                <a:r>
                  <a:rPr kumimoji="1" lang="en-US" altLang="ja-JP" sz="2000" kern="1200" baseline="0" dirty="0">
                    <a:solidFill>
                      <a:schemeClr val="tx1"/>
                    </a:solidFill>
                    <a:cs typeface="+mn-cs"/>
                  </a:rPr>
                  <a:t> p</a:t>
                </a:r>
                <a:r>
                  <a:rPr lang="en-US" altLang="ja-JP" sz="2000" dirty="0"/>
                  <a:t>opulation of country </a:t>
                </a:r>
                <a14:m>
                  <m:oMath xmlns:m="http://schemas.openxmlformats.org/officeDocument/2006/math">
                    <m:r>
                      <a:rPr lang="en-US" altLang="ja-JP" sz="2000" b="0" i="1" dirty="0" smtClean="0">
                        <a:latin typeface="Cambria Math" panose="02040503050406030204" pitchFamily="18" charset="0"/>
                      </a:rPr>
                      <m:t>𝑛</m:t>
                    </m:r>
                  </m:oMath>
                </a14:m>
                <a:r>
                  <a:rPr lang="en-US" altLang="ja-JP" sz="2000" kern="0" dirty="0">
                    <a:solidFill>
                      <a:prstClr val="black"/>
                    </a:solidFill>
                    <a:cs typeface="Times New Roman" panose="02020603050405020304" pitchFamily="18" charset="0"/>
                  </a:rPr>
                  <a:t>,</a:t>
                </a:r>
              </a:p>
              <a:p>
                <a14:m>
                  <m:oMath xmlns:m="http://schemas.openxmlformats.org/officeDocument/2006/math">
                    <m:sSub>
                      <m:sSubPr>
                        <m:ctrlPr>
                          <a:rPr lang="en-US" altLang="ja-JP" sz="2000" i="1" kern="0">
                            <a:solidFill>
                              <a:prstClr val="black"/>
                            </a:solidFill>
                            <a:latin typeface="Cambria Math" panose="02040503050406030204" pitchFamily="18" charset="0"/>
                          </a:rPr>
                        </m:ctrlPr>
                      </m:sSubPr>
                      <m:e>
                        <m:r>
                          <a:rPr lang="en-US" altLang="ja-JP" sz="2000" b="1" kern="0">
                            <a:solidFill>
                              <a:prstClr val="black"/>
                            </a:solidFill>
                            <a:latin typeface="Cambria Math" panose="02040503050406030204" pitchFamily="18" charset="0"/>
                          </a:rPr>
                          <m:t>𝐀</m:t>
                        </m:r>
                      </m:e>
                      <m:sub>
                        <m:r>
                          <a:rPr lang="en-US" altLang="ja-JP" sz="2000" i="1" kern="0">
                            <a:solidFill>
                              <a:prstClr val="black"/>
                            </a:solidFill>
                            <a:latin typeface="Cambria Math" panose="02040503050406030204" pitchFamily="18" charset="0"/>
                          </a:rPr>
                          <m:t>𝑡</m:t>
                        </m:r>
                      </m:sub>
                    </m:sSub>
                  </m:oMath>
                </a14:m>
                <a:r>
                  <a:rPr kumimoji="0" lang="en-US" altLang="ja-JP" sz="2000" kern="0" dirty="0">
                    <a:solidFill>
                      <a:prstClr val="black"/>
                    </a:solidFill>
                    <a:cs typeface="Times New Roman" panose="02020603050405020304" pitchFamily="18" charset="0"/>
                  </a:rPr>
                  <a:t> </a:t>
                </a:r>
                <a:r>
                  <a:rPr kumimoji="0" lang="en-US" altLang="ja-JP" sz="2000" b="1" kern="0" dirty="0">
                    <a:solidFill>
                      <a:prstClr val="black"/>
                    </a:solidFill>
                    <a:cs typeface="Times New Roman" panose="02020603050405020304" pitchFamily="18" charset="0"/>
                  </a:rPr>
                  <a:t>is</a:t>
                </a:r>
                <a:r>
                  <a:rPr kumimoji="0" lang="en-US" altLang="ja-JP" sz="2000" kern="0" dirty="0">
                    <a:solidFill>
                      <a:prstClr val="black"/>
                    </a:solidFill>
                    <a:cs typeface="Times New Roman" panose="02020603050405020304" pitchFamily="18" charset="0"/>
                  </a:rPr>
                  <a:t> the </a:t>
                </a:r>
                <a:r>
                  <a:rPr kumimoji="1" lang="en-US" altLang="ja-JP" sz="2000" kern="1200" dirty="0">
                    <a:solidFill>
                      <a:schemeClr val="tx1"/>
                    </a:solidFill>
                    <a:cs typeface="+mn-cs"/>
                  </a:rPr>
                  <a:t>intermediate i</a:t>
                </a:r>
                <a:r>
                  <a:rPr lang="en-US" altLang="ja-JP" sz="2000" dirty="0"/>
                  <a:t>nput coefficient matrix</a:t>
                </a:r>
                <a:r>
                  <a:rPr lang="en-US" altLang="ja-JP" sz="2000" kern="0" dirty="0">
                    <a:solidFill>
                      <a:prstClr val="black"/>
                    </a:solidFill>
                    <a:cs typeface="Times New Roman" panose="02020603050405020304" pitchFamily="18" charset="0"/>
                  </a:rPr>
                  <a:t>,</a:t>
                </a:r>
              </a:p>
              <a:p>
                <a14:m>
                  <m:oMath xmlns:m="http://schemas.openxmlformats.org/officeDocument/2006/math">
                    <m:r>
                      <a:rPr kumimoji="0" lang="en-US" altLang="ja-JP" sz="2000" b="1" kern="0">
                        <a:solidFill>
                          <a:prstClr val="black"/>
                        </a:solidFill>
                        <a:latin typeface="Cambria Math" panose="02040503050406030204" pitchFamily="18" charset="0"/>
                      </a:rPr>
                      <m:t>𝐢</m:t>
                    </m:r>
                  </m:oMath>
                </a14:m>
                <a:r>
                  <a:rPr kumimoji="0" lang="en-US" altLang="ja-JP" sz="2000" kern="0" dirty="0">
                    <a:solidFill>
                      <a:prstClr val="black"/>
                    </a:solidFill>
                  </a:rPr>
                  <a:t> </a:t>
                </a:r>
                <a:r>
                  <a:rPr kumimoji="0" lang="en-US" altLang="ja-JP" sz="2000" b="1" kern="0" dirty="0">
                    <a:solidFill>
                      <a:prstClr val="black"/>
                    </a:solidFill>
                  </a:rPr>
                  <a:t>is</a:t>
                </a:r>
                <a:r>
                  <a:rPr kumimoji="0" lang="en-US" altLang="ja-JP" sz="2000" kern="0" dirty="0">
                    <a:solidFill>
                      <a:prstClr val="black"/>
                    </a:solidFill>
                  </a:rPr>
                  <a:t> </a:t>
                </a:r>
                <a:r>
                  <a:rPr kumimoji="1" lang="en-US" altLang="ja-JP" sz="2000" kern="1200" dirty="0">
                    <a:solidFill>
                      <a:schemeClr val="tx1"/>
                    </a:solidFill>
                  </a:rPr>
                  <a:t>the</a:t>
                </a:r>
                <a:r>
                  <a:rPr kumimoji="1" lang="en-US" altLang="ja-JP" sz="2000" kern="1200" baseline="0" dirty="0">
                    <a:solidFill>
                      <a:schemeClr val="tx1"/>
                    </a:solidFill>
                  </a:rPr>
                  <a:t> r</a:t>
                </a:r>
                <a:r>
                  <a:rPr lang="en-US" altLang="ja-JP" sz="2000" dirty="0"/>
                  <a:t>ow vector of ones,</a:t>
                </a:r>
                <a:r>
                  <a:rPr lang="en-US" altLang="ja-JP" sz="2000" baseline="0" dirty="0"/>
                  <a:t> and</a:t>
                </a:r>
              </a:p>
              <a:p>
                <a14:m>
                  <m:oMath xmlns:m="http://schemas.openxmlformats.org/officeDocument/2006/math">
                    <m:r>
                      <a:rPr kumimoji="0" lang="en-US" altLang="ja-JP" sz="2000" b="1" kern="0" smtClean="0">
                        <a:solidFill>
                          <a:prstClr val="black"/>
                        </a:solidFill>
                        <a:latin typeface="Cambria Math" panose="02040503050406030204" pitchFamily="18" charset="0"/>
                        <a:cs typeface="Times New Roman" panose="02020603050405020304" pitchFamily="18" charset="0"/>
                      </a:rPr>
                      <m:t>𝐈</m:t>
                    </m:r>
                  </m:oMath>
                </a14:m>
                <a:r>
                  <a:rPr kumimoji="0" lang="en-US" altLang="ja-JP" sz="2000" kern="0" dirty="0">
                    <a:solidFill>
                      <a:prstClr val="black"/>
                    </a:solidFill>
                    <a:cs typeface="Times New Roman" panose="02020603050405020304" pitchFamily="18" charset="0"/>
                  </a:rPr>
                  <a:t> </a:t>
                </a:r>
                <a:r>
                  <a:rPr kumimoji="0" lang="en-US" altLang="ja-JP" sz="2000" b="1" kern="0" dirty="0">
                    <a:solidFill>
                      <a:prstClr val="black"/>
                    </a:solidFill>
                    <a:cs typeface="Times New Roman" panose="02020603050405020304" pitchFamily="18" charset="0"/>
                  </a:rPr>
                  <a:t>is</a:t>
                </a:r>
                <a:r>
                  <a:rPr kumimoji="0" lang="en-US" altLang="ja-JP" sz="2000" kern="0" dirty="0">
                    <a:solidFill>
                      <a:prstClr val="black"/>
                    </a:solidFill>
                    <a:cs typeface="Times New Roman" panose="02020603050405020304" pitchFamily="18" charset="0"/>
                  </a:rPr>
                  <a:t> </a:t>
                </a:r>
                <a:r>
                  <a:rPr kumimoji="1" lang="en-US" altLang="ja-JP" sz="2000" kern="1200" dirty="0">
                    <a:solidFill>
                      <a:schemeClr val="tx1"/>
                    </a:solidFill>
                    <a:cs typeface="+mn-cs"/>
                  </a:rPr>
                  <a:t>the</a:t>
                </a:r>
                <a:r>
                  <a:rPr kumimoji="1" lang="en-US" altLang="ja-JP" sz="2000" kern="1200" baseline="0" dirty="0">
                    <a:solidFill>
                      <a:schemeClr val="tx1"/>
                    </a:solidFill>
                    <a:cs typeface="+mn-cs"/>
                  </a:rPr>
                  <a:t> i</a:t>
                </a:r>
                <a:r>
                  <a:rPr lang="en-US" altLang="ja-JP" sz="2000" dirty="0"/>
                  <a:t>dentity matrix.</a:t>
                </a:r>
                <a:endParaRPr lang="en-US" altLang="ja-JP" b="1" dirty="0"/>
              </a:p>
              <a:p>
                <a:endParaRPr lang="ja-JP" altLang="ja-JP" b="1" dirty="0"/>
              </a:p>
              <a:p>
                <a:r>
                  <a:rPr lang="ja-JP" altLang="ja-JP" b="1" dirty="0"/>
                  <a:t>Next, I'll move on to the </a:t>
                </a:r>
                <a:r>
                  <a:rPr lang="ja-JP" altLang="ja-JP" b="0" dirty="0"/>
                  <a:t>decoupling indicators</a:t>
                </a:r>
                <a:r>
                  <a:rPr lang="ja-JP" altLang="ja-JP" b="1" dirty="0"/>
                  <a:t>.</a:t>
                </a:r>
              </a:p>
              <a:p>
                <a:r>
                  <a:rPr lang="ja-JP" altLang="ja-JP" b="1" dirty="0"/>
                  <a:t>The</a:t>
                </a:r>
                <a:r>
                  <a:rPr lang="ja-JP" altLang="ja-JP" dirty="0"/>
                  <a:t> </a:t>
                </a:r>
                <a:r>
                  <a:rPr lang="ja-JP" altLang="ja-JP" b="1" dirty="0"/>
                  <a:t>percentage changes in</a:t>
                </a:r>
                <a:r>
                  <a:rPr lang="ja-JP" altLang="ja-JP" dirty="0"/>
                  <a:t> per</a:t>
                </a:r>
                <a:r>
                  <a:rPr lang="en-US" altLang="ja-JP" baseline="0" dirty="0"/>
                  <a:t> </a:t>
                </a:r>
                <a:r>
                  <a:rPr lang="ja-JP" altLang="ja-JP" dirty="0"/>
                  <a:t>capita GDE and per</a:t>
                </a:r>
                <a:r>
                  <a:rPr lang="en-US" altLang="ja-JP" baseline="0" dirty="0"/>
                  <a:t> </a:t>
                </a:r>
                <a:r>
                  <a:rPr lang="ja-JP" altLang="ja-JP" dirty="0"/>
                  <a:t>capita carbon footprint </a:t>
                </a:r>
                <a:r>
                  <a:rPr lang="ja-JP" altLang="ja-JP" b="1" dirty="0"/>
                  <a:t>relative to the base year are calculated for each year</a:t>
                </a:r>
                <a:r>
                  <a:rPr lang="en-US" altLang="ja-JP" b="1" baseline="0" dirty="0"/>
                  <a:t> t</a:t>
                </a:r>
                <a:r>
                  <a:rPr lang="ja-JP" altLang="ja-JP" b="1" dirty="0"/>
                  <a:t>.</a:t>
                </a:r>
                <a:endParaRPr lang="en-US" altLang="ja-JP" b="1" dirty="0"/>
              </a:p>
              <a:p>
                <a:endParaRPr lang="en-US" altLang="ja-JP" dirty="0"/>
              </a:p>
              <a:p>
                <a:r>
                  <a:rPr lang="ja-JP" altLang="ja-JP" dirty="0"/>
                  <a:t>These indicators are used to measure how changes in per</a:t>
                </a:r>
                <a:r>
                  <a:rPr lang="en-US" altLang="ja-JP" dirty="0"/>
                  <a:t> </a:t>
                </a:r>
                <a:r>
                  <a:rPr lang="ja-JP" altLang="ja-JP" dirty="0"/>
                  <a:t>capita total final demand lead to changes in the CO₂ emissions induced by that demand.</a:t>
                </a:r>
              </a:p>
              <a:p>
                <a:r>
                  <a:rPr lang="ja-JP" altLang="ja-JP" b="1" dirty="0"/>
                  <a:t>This relationship is evaluated through the decoupling analysis in the following section.</a:t>
                </a:r>
              </a:p>
            </p:txBody>
          </p:sp>
        </mc:Choice>
        <mc:Fallback>
          <p:sp>
            <p:nvSpPr>
              <p:cNvPr id="3" name="ノート プレースホルダー 2">
                <a:extLst>
                  <a:ext uri="{FF2B5EF4-FFF2-40B4-BE49-F238E27FC236}">
                    <a16:creationId xmlns:a16="http://schemas.microsoft.com/office/drawing/2014/main" id="{7FE83880-9190-BFE0-DC47-094B04DFF9FC}"/>
                  </a:ext>
                </a:extLst>
              </p:cNvPr>
              <p:cNvSpPr>
                <a:spLocks noGrp="1"/>
              </p:cNvSpPr>
              <p:nvPr>
                <p:ph type="body" idx="1"/>
              </p:nvPr>
            </p:nvSpPr>
            <p:spPr/>
            <p:txBody>
              <a:bodyPr/>
              <a:lstStyle/>
              <a:p>
                <a:r>
                  <a:rPr lang="ja-JP" altLang="ja-JP" b="1" dirty="0"/>
                  <a:t>First, I'll introduce the</a:t>
                </a:r>
                <a:r>
                  <a:rPr lang="ja-JP" altLang="ja-JP" dirty="0"/>
                  <a:t> economic and CO₂ emissions measures </a:t>
                </a:r>
                <a:r>
                  <a:rPr lang="ja-JP" altLang="ja-JP" b="1" dirty="0"/>
                  <a:t>used in this study.</a:t>
                </a:r>
              </a:p>
              <a:p>
                <a:r>
                  <a:rPr lang="ja-JP" altLang="ja-JP" b="1" dirty="0"/>
                  <a:t>We begin by estimating</a:t>
                </a:r>
                <a:r>
                  <a:rPr lang="ja-JP" altLang="ja-JP" dirty="0"/>
                  <a:t> per</a:t>
                </a:r>
                <a:r>
                  <a:rPr lang="en-US" altLang="ja-JP" dirty="0"/>
                  <a:t> </a:t>
                </a:r>
                <a:r>
                  <a:rPr lang="ja-JP" altLang="ja-JP" dirty="0"/>
                  <a:t>capita GDE and per</a:t>
                </a:r>
                <a:r>
                  <a:rPr lang="en-US" altLang="ja-JP" dirty="0"/>
                  <a:t> </a:t>
                </a:r>
                <a:r>
                  <a:rPr lang="ja-JP" altLang="ja-JP" dirty="0"/>
                  <a:t>capita carbon footprint for country </a:t>
                </a:r>
                <a:r>
                  <a:rPr lang="en-US" altLang="ja-JP" dirty="0"/>
                  <a:t>n</a:t>
                </a:r>
                <a:r>
                  <a:rPr lang="ja-JP" altLang="ja-JP" dirty="0"/>
                  <a:t> in year t.</a:t>
                </a:r>
              </a:p>
              <a:p>
                <a:endParaRPr lang="en-US" altLang="ja-JP" dirty="0"/>
              </a:p>
              <a:p>
                <a:r>
                  <a:rPr lang="ja-JP" altLang="ja-JP" dirty="0"/>
                  <a:t>Per</a:t>
                </a:r>
                <a:r>
                  <a:rPr lang="en-US" altLang="ja-JP" dirty="0"/>
                  <a:t> </a:t>
                </a:r>
                <a:r>
                  <a:rPr lang="ja-JP" altLang="ja-JP" dirty="0"/>
                  <a:t>capita GDE </a:t>
                </a:r>
                <a:r>
                  <a:rPr lang="ja-JP" altLang="ja-JP" b="1" dirty="0"/>
                  <a:t>represents the total final demand generated by an average individual in a country.</a:t>
                </a:r>
              </a:p>
              <a:p>
                <a:r>
                  <a:rPr lang="ja-JP" altLang="ja-JP" dirty="0"/>
                  <a:t>Per</a:t>
                </a:r>
                <a:r>
                  <a:rPr lang="en-US" altLang="ja-JP" dirty="0"/>
                  <a:t> </a:t>
                </a:r>
                <a:r>
                  <a:rPr lang="ja-JP" altLang="ja-JP" dirty="0"/>
                  <a:t>capita carbon footprint </a:t>
                </a:r>
                <a:r>
                  <a:rPr lang="ja-JP" altLang="ja-JP" b="1" dirty="0"/>
                  <a:t>represents the CO₂ emissions directly and indirectly induced by that final demand.</a:t>
                </a:r>
                <a:endParaRPr lang="en-US" altLang="ja-JP" b="1" dirty="0"/>
              </a:p>
              <a:p>
                <a:endParaRPr lang="en-US" altLang="ja-JP" b="1" dirty="0"/>
              </a:p>
              <a:p>
                <a:r>
                  <a:rPr lang="en-US" altLang="ja-JP" b="1" dirty="0"/>
                  <a:t>For</a:t>
                </a:r>
                <a:r>
                  <a:rPr lang="en-US" altLang="ja-JP" b="1" baseline="0" dirty="0"/>
                  <a:t> year </a:t>
                </a:r>
                <a:r>
                  <a:rPr lang="en-US" altLang="ja-JP" b="1" i="0" baseline="0" dirty="0">
                    <a:latin typeface="Cambria Math" panose="02040503050406030204" pitchFamily="18" charset="0"/>
                  </a:rPr>
                  <a:t>𝒕</a:t>
                </a:r>
                <a:r>
                  <a:rPr lang="en-US" altLang="ja-JP" b="1" baseline="0" dirty="0"/>
                  <a:t>, </a:t>
                </a:r>
                <a:r>
                  <a:rPr lang="en-US" altLang="ja-JP" b="1" dirty="0"/>
                  <a:t> </a:t>
                </a:r>
                <a:r>
                  <a:rPr lang="en-US" altLang="ja-JP" sz="1200" b="1" i="0" kern="0">
                    <a:solidFill>
                      <a:prstClr val="black"/>
                    </a:solidFill>
                    <a:latin typeface="Cambria Math" panose="02040503050406030204" pitchFamily="18" charset="0"/>
                  </a:rPr>
                  <a:t>𝐟_</a:t>
                </a:r>
                <a:r>
                  <a:rPr lang="en-US" altLang="ja-JP" sz="1200" i="0" kern="0">
                    <a:solidFill>
                      <a:prstClr val="black"/>
                    </a:solidFill>
                    <a:latin typeface="Cambria Math" panose="02040503050406030204" pitchFamily="18" charset="0"/>
                  </a:rPr>
                  <a:t>𝑡^</a:t>
                </a:r>
                <a:r>
                  <a:rPr lang="en-US" altLang="ja-JP" sz="1200" b="0" i="0" kern="0">
                    <a:solidFill>
                      <a:prstClr val="black"/>
                    </a:solidFill>
                    <a:latin typeface="Cambria Math" panose="02040503050406030204" pitchFamily="18" charset="0"/>
                  </a:rPr>
                  <a:t>𝑛</a:t>
                </a:r>
                <a:r>
                  <a:rPr lang="en-US" altLang="ja-JP" b="1" dirty="0"/>
                  <a:t> represents </a:t>
                </a:r>
                <a:r>
                  <a:rPr kumimoji="0" lang="en-US" altLang="ja-JP" sz="2000" b="0" kern="0" dirty="0">
                    <a:solidFill>
                      <a:prstClr val="black"/>
                    </a:solidFill>
                    <a:cs typeface="Times New Roman" panose="02020603050405020304" pitchFamily="18" charset="0"/>
                  </a:rPr>
                  <a:t>the</a:t>
                </a:r>
                <a:r>
                  <a:rPr kumimoji="0" lang="en-US" altLang="ja-JP" sz="2000" b="0" kern="0" baseline="0" dirty="0">
                    <a:solidFill>
                      <a:prstClr val="black"/>
                    </a:solidFill>
                    <a:cs typeface="Times New Roman" panose="02020603050405020304" pitchFamily="18" charset="0"/>
                  </a:rPr>
                  <a:t> f</a:t>
                </a:r>
                <a:r>
                  <a:rPr kumimoji="0" lang="en-US" altLang="ja-JP" sz="2000" kern="0" dirty="0">
                    <a:solidFill>
                      <a:prstClr val="black"/>
                    </a:solidFill>
                    <a:cs typeface="Times New Roman" panose="02020603050405020304" pitchFamily="18" charset="0"/>
                  </a:rPr>
                  <a:t>inal</a:t>
                </a:r>
                <a:r>
                  <a:rPr lang="en-US" altLang="ja-JP" sz="2000" dirty="0"/>
                  <a:t> demand column vector for country </a:t>
                </a:r>
                <a:r>
                  <a:rPr lang="en-US" altLang="ja-JP" sz="2000" b="0" i="0" dirty="0">
                    <a:latin typeface="Cambria Math" panose="02040503050406030204" pitchFamily="18" charset="0"/>
                  </a:rPr>
                  <a:t>𝑛</a:t>
                </a:r>
                <a:r>
                  <a:rPr kumimoji="0" lang="en-US" altLang="ja-JP" sz="2000" kern="0" dirty="0">
                    <a:solidFill>
                      <a:prstClr val="black"/>
                    </a:solidFill>
                    <a:cs typeface="Times New Roman" panose="02020603050405020304" pitchFamily="18" charset="0"/>
                  </a:rPr>
                  <a:t>,</a:t>
                </a:r>
              </a:p>
              <a:p>
                <a:r>
                  <a:rPr lang="en-US" altLang="ja-JP" sz="2000" b="1" i="0" kern="0">
                    <a:solidFill>
                      <a:prstClr val="black"/>
                    </a:solidFill>
                    <a:latin typeface="Cambria Math" panose="02040503050406030204" pitchFamily="18" charset="0"/>
                  </a:rPr>
                  <a:t>𝐞_</a:t>
                </a:r>
                <a:r>
                  <a:rPr lang="en-US" altLang="ja-JP" sz="2000" i="0" kern="0">
                    <a:solidFill>
                      <a:prstClr val="black"/>
                    </a:solidFill>
                    <a:latin typeface="Cambria Math" panose="02040503050406030204" pitchFamily="18" charset="0"/>
                  </a:rPr>
                  <a:t>𝑡</a:t>
                </a:r>
                <a:r>
                  <a:rPr kumimoji="0" lang="en-US" altLang="ja-JP" sz="2000" kern="0" dirty="0">
                    <a:solidFill>
                      <a:prstClr val="black"/>
                    </a:solidFill>
                    <a:cs typeface="Times New Roman" panose="02020603050405020304" pitchFamily="18" charset="0"/>
                  </a:rPr>
                  <a:t> </a:t>
                </a:r>
                <a:r>
                  <a:rPr kumimoji="0" lang="en-US" altLang="ja-JP" sz="2000" b="1" kern="0" dirty="0">
                    <a:solidFill>
                      <a:prstClr val="black"/>
                    </a:solidFill>
                    <a:cs typeface="Times New Roman" panose="02020603050405020304" pitchFamily="18" charset="0"/>
                  </a:rPr>
                  <a:t>is</a:t>
                </a:r>
                <a:r>
                  <a:rPr kumimoji="0" lang="en-US" altLang="ja-JP" sz="2000" kern="0" dirty="0">
                    <a:solidFill>
                      <a:prstClr val="black"/>
                    </a:solidFill>
                    <a:cs typeface="Times New Roman" panose="02020603050405020304" pitchFamily="18" charset="0"/>
                  </a:rPr>
                  <a:t> the </a:t>
                </a:r>
                <a:r>
                  <a:rPr lang="en-US" altLang="ja-JP" sz="2000" dirty="0"/>
                  <a:t>CO</a:t>
                </a:r>
                <a:r>
                  <a:rPr lang="en-US" altLang="ja-JP" sz="2000" baseline="-25000" dirty="0"/>
                  <a:t>2</a:t>
                </a:r>
                <a:r>
                  <a:rPr lang="en-US" altLang="ja-JP" sz="2000" dirty="0"/>
                  <a:t> emission coefficient row vector</a:t>
                </a:r>
                <a:r>
                  <a:rPr kumimoji="0" lang="en-US" altLang="ja-JP" sz="2000" kern="0" dirty="0">
                    <a:solidFill>
                      <a:prstClr val="black"/>
                    </a:solidFill>
                    <a:cs typeface="Times New Roman" panose="02020603050405020304" pitchFamily="18" charset="0"/>
                  </a:rPr>
                  <a:t>,</a:t>
                </a:r>
              </a:p>
              <a:p>
                <a:r>
                  <a:rPr lang="en-US" altLang="ja-JP" sz="2000" i="0" kern="0">
                    <a:solidFill>
                      <a:prstClr val="black"/>
                    </a:solidFill>
                    <a:latin typeface="Cambria Math" panose="02040503050406030204" pitchFamily="18" charset="0"/>
                  </a:rPr>
                  <a:t>〖𝑝𝑜𝑝〗_𝑡^</a:t>
                </a:r>
                <a:r>
                  <a:rPr lang="en-US" altLang="ja-JP" sz="2000" b="0" i="0" kern="0">
                    <a:solidFill>
                      <a:prstClr val="black"/>
                    </a:solidFill>
                    <a:latin typeface="Cambria Math" panose="02040503050406030204" pitchFamily="18" charset="0"/>
                  </a:rPr>
                  <a:t>𝑛</a:t>
                </a:r>
                <a:r>
                  <a:rPr kumimoji="0" lang="en-US" altLang="ja-JP" sz="2000" kern="0" dirty="0">
                    <a:solidFill>
                      <a:prstClr val="black"/>
                    </a:solidFill>
                    <a:cs typeface="Times New Roman" panose="02020603050405020304" pitchFamily="18" charset="0"/>
                  </a:rPr>
                  <a:t> </a:t>
                </a:r>
                <a:r>
                  <a:rPr kumimoji="0" lang="en-US" altLang="ja-JP" sz="2000" b="1" kern="0" dirty="0">
                    <a:solidFill>
                      <a:prstClr val="black"/>
                    </a:solidFill>
                    <a:cs typeface="Times New Roman" panose="02020603050405020304" pitchFamily="18" charset="0"/>
                  </a:rPr>
                  <a:t>is</a:t>
                </a:r>
                <a:r>
                  <a:rPr kumimoji="0" lang="en-US" altLang="ja-JP" sz="2000" kern="0" dirty="0">
                    <a:solidFill>
                      <a:prstClr val="black"/>
                    </a:solidFill>
                    <a:cs typeface="Times New Roman" panose="02020603050405020304" pitchFamily="18" charset="0"/>
                  </a:rPr>
                  <a:t> </a:t>
                </a:r>
                <a:r>
                  <a:rPr kumimoji="1" lang="en-US" altLang="ja-JP" sz="2000" kern="1200" dirty="0">
                    <a:solidFill>
                      <a:schemeClr val="tx1"/>
                    </a:solidFill>
                    <a:cs typeface="+mn-cs"/>
                  </a:rPr>
                  <a:t>the</a:t>
                </a:r>
                <a:r>
                  <a:rPr kumimoji="1" lang="en-US" altLang="ja-JP" sz="2000" kern="1200" baseline="0" dirty="0">
                    <a:solidFill>
                      <a:schemeClr val="tx1"/>
                    </a:solidFill>
                    <a:cs typeface="+mn-cs"/>
                  </a:rPr>
                  <a:t> p</a:t>
                </a:r>
                <a:r>
                  <a:rPr lang="en-US" altLang="ja-JP" sz="2000" dirty="0"/>
                  <a:t>opulation of country </a:t>
                </a:r>
                <a:r>
                  <a:rPr lang="en-US" altLang="ja-JP" sz="2000" b="0" i="0" dirty="0">
                    <a:latin typeface="Cambria Math" panose="02040503050406030204" pitchFamily="18" charset="0"/>
                  </a:rPr>
                  <a:t>𝑛</a:t>
                </a:r>
                <a:r>
                  <a:rPr lang="en-US" altLang="ja-JP" sz="2000" kern="0" dirty="0">
                    <a:solidFill>
                      <a:prstClr val="black"/>
                    </a:solidFill>
                    <a:cs typeface="Times New Roman" panose="02020603050405020304" pitchFamily="18" charset="0"/>
                  </a:rPr>
                  <a:t>,</a:t>
                </a:r>
              </a:p>
              <a:p>
                <a:r>
                  <a:rPr lang="en-US" altLang="ja-JP" sz="2000" b="1" i="0" kern="0">
                    <a:solidFill>
                      <a:prstClr val="black"/>
                    </a:solidFill>
                    <a:latin typeface="Cambria Math" panose="02040503050406030204" pitchFamily="18" charset="0"/>
                  </a:rPr>
                  <a:t>𝐀_</a:t>
                </a:r>
                <a:r>
                  <a:rPr lang="en-US" altLang="ja-JP" sz="2000" i="0" kern="0">
                    <a:solidFill>
                      <a:prstClr val="black"/>
                    </a:solidFill>
                    <a:latin typeface="Cambria Math" panose="02040503050406030204" pitchFamily="18" charset="0"/>
                  </a:rPr>
                  <a:t>𝑡</a:t>
                </a:r>
                <a:r>
                  <a:rPr kumimoji="0" lang="en-US" altLang="ja-JP" sz="2000" kern="0" dirty="0">
                    <a:solidFill>
                      <a:prstClr val="black"/>
                    </a:solidFill>
                    <a:cs typeface="Times New Roman" panose="02020603050405020304" pitchFamily="18" charset="0"/>
                  </a:rPr>
                  <a:t> </a:t>
                </a:r>
                <a:r>
                  <a:rPr kumimoji="0" lang="en-US" altLang="ja-JP" sz="2000" b="1" kern="0" dirty="0">
                    <a:solidFill>
                      <a:prstClr val="black"/>
                    </a:solidFill>
                    <a:cs typeface="Times New Roman" panose="02020603050405020304" pitchFamily="18" charset="0"/>
                  </a:rPr>
                  <a:t>is</a:t>
                </a:r>
                <a:r>
                  <a:rPr kumimoji="0" lang="en-US" altLang="ja-JP" sz="2000" kern="0" dirty="0">
                    <a:solidFill>
                      <a:prstClr val="black"/>
                    </a:solidFill>
                    <a:cs typeface="Times New Roman" panose="02020603050405020304" pitchFamily="18" charset="0"/>
                  </a:rPr>
                  <a:t> the </a:t>
                </a:r>
                <a:r>
                  <a:rPr kumimoji="1" lang="en-US" altLang="ja-JP" sz="2000" kern="1200" dirty="0">
                    <a:solidFill>
                      <a:schemeClr val="tx1"/>
                    </a:solidFill>
                    <a:cs typeface="+mn-cs"/>
                  </a:rPr>
                  <a:t>intermediate i</a:t>
                </a:r>
                <a:r>
                  <a:rPr lang="en-US" altLang="ja-JP" sz="2000" dirty="0"/>
                  <a:t>nput coefficient matrix</a:t>
                </a:r>
                <a:r>
                  <a:rPr lang="en-US" altLang="ja-JP" sz="2000" kern="0" dirty="0">
                    <a:solidFill>
                      <a:prstClr val="black"/>
                    </a:solidFill>
                    <a:cs typeface="Times New Roman" panose="02020603050405020304" pitchFamily="18" charset="0"/>
                  </a:rPr>
                  <a:t>,</a:t>
                </a:r>
              </a:p>
              <a:p>
                <a:r>
                  <a:rPr kumimoji="0" lang="en-US" altLang="ja-JP" sz="2000" b="1" i="0" kern="0">
                    <a:solidFill>
                      <a:prstClr val="black"/>
                    </a:solidFill>
                    <a:latin typeface="Cambria Math" panose="02040503050406030204" pitchFamily="18" charset="0"/>
                  </a:rPr>
                  <a:t>𝐢</a:t>
                </a:r>
                <a:r>
                  <a:rPr kumimoji="0" lang="en-US" altLang="ja-JP" sz="2000" kern="0" dirty="0">
                    <a:solidFill>
                      <a:prstClr val="black"/>
                    </a:solidFill>
                  </a:rPr>
                  <a:t> </a:t>
                </a:r>
                <a:r>
                  <a:rPr kumimoji="0" lang="en-US" altLang="ja-JP" sz="2000" b="1" kern="0" dirty="0">
                    <a:solidFill>
                      <a:prstClr val="black"/>
                    </a:solidFill>
                  </a:rPr>
                  <a:t>is</a:t>
                </a:r>
                <a:r>
                  <a:rPr kumimoji="0" lang="en-US" altLang="ja-JP" sz="2000" kern="0" dirty="0">
                    <a:solidFill>
                      <a:prstClr val="black"/>
                    </a:solidFill>
                  </a:rPr>
                  <a:t> </a:t>
                </a:r>
                <a:r>
                  <a:rPr kumimoji="1" lang="en-US" altLang="ja-JP" sz="2000" kern="1200" dirty="0">
                    <a:solidFill>
                      <a:schemeClr val="tx1"/>
                    </a:solidFill>
                  </a:rPr>
                  <a:t>the</a:t>
                </a:r>
                <a:r>
                  <a:rPr kumimoji="1" lang="en-US" altLang="ja-JP" sz="2000" kern="1200" baseline="0" dirty="0">
                    <a:solidFill>
                      <a:schemeClr val="tx1"/>
                    </a:solidFill>
                  </a:rPr>
                  <a:t> r</a:t>
                </a:r>
                <a:r>
                  <a:rPr lang="en-US" altLang="ja-JP" sz="2000" dirty="0"/>
                  <a:t>ow vector of ones,</a:t>
                </a:r>
                <a:r>
                  <a:rPr lang="en-US" altLang="ja-JP" sz="2000" baseline="0" dirty="0"/>
                  <a:t> and</a:t>
                </a:r>
              </a:p>
              <a:p>
                <a:r>
                  <a:rPr kumimoji="0" lang="en-US" altLang="ja-JP" sz="2000" b="1" i="0" kern="0">
                    <a:solidFill>
                      <a:prstClr val="black"/>
                    </a:solidFill>
                    <a:latin typeface="Cambria Math" panose="02040503050406030204" pitchFamily="18" charset="0"/>
                    <a:cs typeface="Times New Roman" panose="02020603050405020304" pitchFamily="18" charset="0"/>
                  </a:rPr>
                  <a:t>𝐈</a:t>
                </a:r>
                <a:r>
                  <a:rPr kumimoji="0" lang="en-US" altLang="ja-JP" sz="2000" kern="0" dirty="0">
                    <a:solidFill>
                      <a:prstClr val="black"/>
                    </a:solidFill>
                    <a:cs typeface="Times New Roman" panose="02020603050405020304" pitchFamily="18" charset="0"/>
                  </a:rPr>
                  <a:t> </a:t>
                </a:r>
                <a:r>
                  <a:rPr kumimoji="0" lang="en-US" altLang="ja-JP" sz="2000" b="1" kern="0" dirty="0">
                    <a:solidFill>
                      <a:prstClr val="black"/>
                    </a:solidFill>
                    <a:cs typeface="Times New Roman" panose="02020603050405020304" pitchFamily="18" charset="0"/>
                  </a:rPr>
                  <a:t>is</a:t>
                </a:r>
                <a:r>
                  <a:rPr kumimoji="0" lang="en-US" altLang="ja-JP" sz="2000" kern="0" dirty="0">
                    <a:solidFill>
                      <a:prstClr val="black"/>
                    </a:solidFill>
                    <a:cs typeface="Times New Roman" panose="02020603050405020304" pitchFamily="18" charset="0"/>
                  </a:rPr>
                  <a:t> </a:t>
                </a:r>
                <a:r>
                  <a:rPr kumimoji="1" lang="en-US" altLang="ja-JP" sz="2000" kern="1200" dirty="0">
                    <a:solidFill>
                      <a:schemeClr val="tx1"/>
                    </a:solidFill>
                    <a:cs typeface="+mn-cs"/>
                  </a:rPr>
                  <a:t>the</a:t>
                </a:r>
                <a:r>
                  <a:rPr kumimoji="1" lang="en-US" altLang="ja-JP" sz="2000" kern="1200" baseline="0" dirty="0">
                    <a:solidFill>
                      <a:schemeClr val="tx1"/>
                    </a:solidFill>
                    <a:cs typeface="+mn-cs"/>
                  </a:rPr>
                  <a:t> i</a:t>
                </a:r>
                <a:r>
                  <a:rPr lang="en-US" altLang="ja-JP" sz="2000" dirty="0"/>
                  <a:t>dentity matrix.</a:t>
                </a:r>
                <a:endParaRPr lang="en-US" altLang="ja-JP" b="1" dirty="0"/>
              </a:p>
              <a:p>
                <a:endParaRPr lang="ja-JP" altLang="ja-JP" b="1" dirty="0"/>
              </a:p>
              <a:p>
                <a:r>
                  <a:rPr lang="ja-JP" altLang="ja-JP" b="1" dirty="0"/>
                  <a:t>Next, I'll move on to the </a:t>
                </a:r>
                <a:r>
                  <a:rPr lang="ja-JP" altLang="ja-JP" b="0" dirty="0"/>
                  <a:t>decoupling indicators</a:t>
                </a:r>
                <a:r>
                  <a:rPr lang="ja-JP" altLang="ja-JP" b="1" dirty="0"/>
                  <a:t>.</a:t>
                </a:r>
              </a:p>
              <a:p>
                <a:r>
                  <a:rPr lang="ja-JP" altLang="ja-JP" b="1" dirty="0"/>
                  <a:t>The</a:t>
                </a:r>
                <a:r>
                  <a:rPr lang="ja-JP" altLang="ja-JP" dirty="0"/>
                  <a:t> </a:t>
                </a:r>
                <a:r>
                  <a:rPr lang="ja-JP" altLang="ja-JP" b="1" dirty="0"/>
                  <a:t>percentage changes in</a:t>
                </a:r>
                <a:r>
                  <a:rPr lang="ja-JP" altLang="ja-JP" dirty="0"/>
                  <a:t> per</a:t>
                </a:r>
                <a:r>
                  <a:rPr lang="en-US" altLang="ja-JP" baseline="0" dirty="0"/>
                  <a:t> </a:t>
                </a:r>
                <a:r>
                  <a:rPr lang="ja-JP" altLang="ja-JP" dirty="0"/>
                  <a:t>capita GDE and per</a:t>
                </a:r>
                <a:r>
                  <a:rPr lang="en-US" altLang="ja-JP" baseline="0" dirty="0"/>
                  <a:t> </a:t>
                </a:r>
                <a:r>
                  <a:rPr lang="ja-JP" altLang="ja-JP" dirty="0"/>
                  <a:t>capita carbon footprint </a:t>
                </a:r>
                <a:r>
                  <a:rPr lang="ja-JP" altLang="ja-JP" b="1" dirty="0"/>
                  <a:t>relative to the base year are calculated for each year</a:t>
                </a:r>
                <a:r>
                  <a:rPr lang="en-US" altLang="ja-JP" b="1" baseline="0" dirty="0"/>
                  <a:t> t</a:t>
                </a:r>
                <a:r>
                  <a:rPr lang="ja-JP" altLang="ja-JP" b="1" dirty="0"/>
                  <a:t>.</a:t>
                </a:r>
                <a:endParaRPr lang="en-US" altLang="ja-JP" b="1" dirty="0"/>
              </a:p>
              <a:p>
                <a:endParaRPr lang="en-US" altLang="ja-JP" dirty="0"/>
              </a:p>
              <a:p>
                <a:r>
                  <a:rPr lang="ja-JP" altLang="ja-JP" dirty="0"/>
                  <a:t>These indicators are used to measure how changes in per</a:t>
                </a:r>
                <a:r>
                  <a:rPr lang="en-US" altLang="ja-JP" dirty="0"/>
                  <a:t> </a:t>
                </a:r>
                <a:r>
                  <a:rPr lang="ja-JP" altLang="ja-JP" dirty="0"/>
                  <a:t>capita total final demand lead to changes in the CO₂ emissions induced by that demand.</a:t>
                </a:r>
              </a:p>
              <a:p>
                <a:r>
                  <a:rPr lang="ja-JP" altLang="ja-JP" b="1" dirty="0"/>
                  <a:t>This relationship is evaluated through the decoupling analysis in the following section.</a:t>
                </a:r>
              </a:p>
            </p:txBody>
          </p:sp>
        </mc:Fallback>
      </mc:AlternateContent>
      <p:sp>
        <p:nvSpPr>
          <p:cNvPr id="4" name="スライド番号プレースホルダー 3">
            <a:extLst>
              <a:ext uri="{FF2B5EF4-FFF2-40B4-BE49-F238E27FC236}">
                <a16:creationId xmlns:a16="http://schemas.microsoft.com/office/drawing/2014/main" id="{1377D152-3020-9275-2EBC-5A7645803904}"/>
              </a:ext>
            </a:extLst>
          </p:cNvPr>
          <p:cNvSpPr>
            <a:spLocks noGrp="1"/>
          </p:cNvSpPr>
          <p:nvPr>
            <p:ph type="sldNum" sz="quarter" idx="5"/>
          </p:nvPr>
        </p:nvSpPr>
        <p:spPr/>
        <p:txBody>
          <a:bodyPr/>
          <a:lstStyle/>
          <a:p>
            <a:fld id="{844C4FB6-F3E2-4C9E-8A49-24D37EBC2327}" type="slidenum">
              <a:rPr kumimoji="1" lang="ja-JP" altLang="en-US" smtClean="0"/>
              <a:t>6</a:t>
            </a:fld>
            <a:endParaRPr kumimoji="1" lang="ja-JP" altLang="en-US"/>
          </a:p>
        </p:txBody>
      </p:sp>
    </p:spTree>
    <p:extLst>
      <p:ext uri="{BB962C8B-B14F-4D97-AF65-F5344CB8AC3E}">
        <p14:creationId xmlns:p14="http://schemas.microsoft.com/office/powerpoint/2010/main" val="42904560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69277-80AF-E928-A70B-3D57D3DA16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FA6779-92A2-B6C2-31FD-36EBE67B56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E10DD3-3DA0-5D89-5D5D-6DBA469D3C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2D9B1A40-ADF5-064B-0E39-8A4C69449756}"/>
              </a:ext>
            </a:extLst>
          </p:cNvPr>
          <p:cNvSpPr>
            <a:spLocks noGrp="1"/>
          </p:cNvSpPr>
          <p:nvPr>
            <p:ph type="sldNum" sz="quarter" idx="5"/>
          </p:nvPr>
        </p:nvSpPr>
        <p:spPr/>
        <p:txBody>
          <a:bodyPr/>
          <a:lstStyle/>
          <a:p>
            <a:fld id="{844C4FB6-F3E2-4C9E-8A49-24D37EBC2327}" type="slidenum">
              <a:rPr kumimoji="1" lang="ja-JP" altLang="en-US" smtClean="0"/>
              <a:t>64</a:t>
            </a:fld>
            <a:endParaRPr kumimoji="1" lang="ja-JP" altLang="en-US"/>
          </a:p>
        </p:txBody>
      </p:sp>
    </p:spTree>
    <p:extLst>
      <p:ext uri="{BB962C8B-B14F-4D97-AF65-F5344CB8AC3E}">
        <p14:creationId xmlns:p14="http://schemas.microsoft.com/office/powerpoint/2010/main" val="1449379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4308D-637E-23B5-442D-9B43115D0F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C8C6365-F163-65C0-A321-E935C66B52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1ED218-7120-E1D7-44AD-F0A9380F03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037CE6B5-B89C-3EDC-34A1-0B0F38A8DACB}"/>
              </a:ext>
            </a:extLst>
          </p:cNvPr>
          <p:cNvSpPr>
            <a:spLocks noGrp="1"/>
          </p:cNvSpPr>
          <p:nvPr>
            <p:ph type="sldNum" sz="quarter" idx="5"/>
          </p:nvPr>
        </p:nvSpPr>
        <p:spPr/>
        <p:txBody>
          <a:bodyPr/>
          <a:lstStyle/>
          <a:p>
            <a:fld id="{844C4FB6-F3E2-4C9E-8A49-24D37EBC2327}" type="slidenum">
              <a:rPr kumimoji="1" lang="ja-JP" altLang="en-US" smtClean="0"/>
              <a:t>65</a:t>
            </a:fld>
            <a:endParaRPr kumimoji="1" lang="ja-JP" altLang="en-US"/>
          </a:p>
        </p:txBody>
      </p:sp>
    </p:spTree>
    <p:extLst>
      <p:ext uri="{BB962C8B-B14F-4D97-AF65-F5344CB8AC3E}">
        <p14:creationId xmlns:p14="http://schemas.microsoft.com/office/powerpoint/2010/main" val="15414188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1BD02-8617-2F77-AB68-D414E381AD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4509BC-06AA-945A-62E7-4DC571F43F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07ACE59-F50C-3770-4FA7-F309CF2071D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B7DECE71-DFA9-5280-7693-D85757168B5F}"/>
              </a:ext>
            </a:extLst>
          </p:cNvPr>
          <p:cNvSpPr>
            <a:spLocks noGrp="1"/>
          </p:cNvSpPr>
          <p:nvPr>
            <p:ph type="sldNum" sz="quarter" idx="5"/>
          </p:nvPr>
        </p:nvSpPr>
        <p:spPr/>
        <p:txBody>
          <a:bodyPr/>
          <a:lstStyle/>
          <a:p>
            <a:fld id="{844C4FB6-F3E2-4C9E-8A49-24D37EBC2327}" type="slidenum">
              <a:rPr kumimoji="1" lang="ja-JP" altLang="en-US" smtClean="0"/>
              <a:t>66</a:t>
            </a:fld>
            <a:endParaRPr kumimoji="1" lang="ja-JP" altLang="en-US"/>
          </a:p>
        </p:txBody>
      </p:sp>
    </p:spTree>
    <p:extLst>
      <p:ext uri="{BB962C8B-B14F-4D97-AF65-F5344CB8AC3E}">
        <p14:creationId xmlns:p14="http://schemas.microsoft.com/office/powerpoint/2010/main" val="18501438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438E-4533-30CA-5C20-3285BD4FDA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B00031-0536-2CD9-AB94-49430EB9AF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510B6B-C6C3-B5B7-06AD-EE7F17ED71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5BF41A91-B3D7-C005-B618-CC90F33451FB}"/>
              </a:ext>
            </a:extLst>
          </p:cNvPr>
          <p:cNvSpPr>
            <a:spLocks noGrp="1"/>
          </p:cNvSpPr>
          <p:nvPr>
            <p:ph type="sldNum" sz="quarter" idx="5"/>
          </p:nvPr>
        </p:nvSpPr>
        <p:spPr/>
        <p:txBody>
          <a:bodyPr/>
          <a:lstStyle/>
          <a:p>
            <a:fld id="{844C4FB6-F3E2-4C9E-8A49-24D37EBC2327}" type="slidenum">
              <a:rPr kumimoji="1" lang="ja-JP" altLang="en-US" smtClean="0"/>
              <a:t>67</a:t>
            </a:fld>
            <a:endParaRPr kumimoji="1" lang="ja-JP" altLang="en-US"/>
          </a:p>
        </p:txBody>
      </p:sp>
    </p:spTree>
    <p:extLst>
      <p:ext uri="{BB962C8B-B14F-4D97-AF65-F5344CB8AC3E}">
        <p14:creationId xmlns:p14="http://schemas.microsoft.com/office/powerpoint/2010/main" val="4436009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6CB1-D07D-0D71-B974-29FF146B712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BE2E4AE-D706-9665-274C-A9EFFB06F7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990D584-9D1D-6614-562F-B52832C204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3C125810-716C-EE21-0209-469366472D6A}"/>
              </a:ext>
            </a:extLst>
          </p:cNvPr>
          <p:cNvSpPr>
            <a:spLocks noGrp="1"/>
          </p:cNvSpPr>
          <p:nvPr>
            <p:ph type="sldNum" sz="quarter" idx="5"/>
          </p:nvPr>
        </p:nvSpPr>
        <p:spPr/>
        <p:txBody>
          <a:bodyPr/>
          <a:lstStyle/>
          <a:p>
            <a:fld id="{844C4FB6-F3E2-4C9E-8A49-24D37EBC2327}" type="slidenum">
              <a:rPr kumimoji="1" lang="ja-JP" altLang="en-US" smtClean="0"/>
              <a:t>68</a:t>
            </a:fld>
            <a:endParaRPr kumimoji="1" lang="ja-JP" altLang="en-US"/>
          </a:p>
        </p:txBody>
      </p:sp>
    </p:spTree>
    <p:extLst>
      <p:ext uri="{BB962C8B-B14F-4D97-AF65-F5344CB8AC3E}">
        <p14:creationId xmlns:p14="http://schemas.microsoft.com/office/powerpoint/2010/main" val="2217600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34461-BE09-0D01-95E7-BB71C9C357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65823A-B63B-404A-8784-2378C74DB9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EA0E927-4F7D-4A2A-BD39-DC5532411E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CBD9749C-6508-9E91-4645-18305D9C92BB}"/>
              </a:ext>
            </a:extLst>
          </p:cNvPr>
          <p:cNvSpPr>
            <a:spLocks noGrp="1"/>
          </p:cNvSpPr>
          <p:nvPr>
            <p:ph type="sldNum" sz="quarter" idx="5"/>
          </p:nvPr>
        </p:nvSpPr>
        <p:spPr/>
        <p:txBody>
          <a:bodyPr/>
          <a:lstStyle/>
          <a:p>
            <a:fld id="{844C4FB6-F3E2-4C9E-8A49-24D37EBC2327}" type="slidenum">
              <a:rPr kumimoji="1" lang="ja-JP" altLang="en-US" smtClean="0"/>
              <a:t>69</a:t>
            </a:fld>
            <a:endParaRPr kumimoji="1" lang="ja-JP" altLang="en-US"/>
          </a:p>
        </p:txBody>
      </p:sp>
    </p:spTree>
    <p:extLst>
      <p:ext uri="{BB962C8B-B14F-4D97-AF65-F5344CB8AC3E}">
        <p14:creationId xmlns:p14="http://schemas.microsoft.com/office/powerpoint/2010/main" val="20585934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02C8-35D4-2113-DC75-BF40D1F7DB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5CF7C3-3BA7-005B-B594-440B533F956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77DE298-E360-60E4-A01E-DA75E6767C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A72D2BD7-5CC4-95EA-6784-F8DB843D1E0C}"/>
              </a:ext>
            </a:extLst>
          </p:cNvPr>
          <p:cNvSpPr>
            <a:spLocks noGrp="1"/>
          </p:cNvSpPr>
          <p:nvPr>
            <p:ph type="sldNum" sz="quarter" idx="5"/>
          </p:nvPr>
        </p:nvSpPr>
        <p:spPr/>
        <p:txBody>
          <a:bodyPr/>
          <a:lstStyle/>
          <a:p>
            <a:fld id="{844C4FB6-F3E2-4C9E-8A49-24D37EBC2327}" type="slidenum">
              <a:rPr kumimoji="1" lang="ja-JP" altLang="en-US" smtClean="0"/>
              <a:t>70</a:t>
            </a:fld>
            <a:endParaRPr kumimoji="1" lang="ja-JP" altLang="en-US"/>
          </a:p>
        </p:txBody>
      </p:sp>
    </p:spTree>
    <p:extLst>
      <p:ext uri="{BB962C8B-B14F-4D97-AF65-F5344CB8AC3E}">
        <p14:creationId xmlns:p14="http://schemas.microsoft.com/office/powerpoint/2010/main" val="2484807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8448B-388F-5F3A-D58D-7826B0C5F3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B94F371-E9E1-F10E-E8F0-9F89AAD52CC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6D6071-BED7-A68E-AB59-852024C924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figure presents the structural decomposition of cluster-average changes in per capita carbon footprints across 13 clusters into six main components: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changes in sectoral emission intensity,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 changes in sectoral trade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(iii) changes in sectoral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(iv) changes in the trade structure of final demand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 changes in commodity composition across final demand categories,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(vi) changes in per capita final demand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Components (</a:t>
            </a:r>
            <a:r>
              <a:rPr kumimoji="1" lang="en-US" altLang="ja-JP" sz="1200" kern="1200" dirty="0" err="1">
                <a:solidFill>
                  <a:schemeClr val="tx1"/>
                </a:solidFill>
                <a:effectLst/>
                <a:latin typeface="+mn-lt"/>
                <a:ea typeface="+mn-ea"/>
                <a:cs typeface="+mn-cs"/>
              </a:rPr>
              <a:t>i</a:t>
            </a:r>
            <a:r>
              <a:rPr kumimoji="1" lang="en-US" altLang="ja-JP" sz="1200" kern="1200" dirty="0">
                <a:solidFill>
                  <a:schemeClr val="tx1"/>
                </a:solidFill>
                <a:effectLst/>
                <a:latin typeface="+mn-lt"/>
                <a:ea typeface="+mn-ea"/>
                <a:cs typeface="+mn-cs"/>
              </a:rPr>
              <a:t>) to (iii) are further disaggregated into home-country effects and foreign-country effects.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home-country effects represent the impacts of changes in sectoral emission intensity, trade structure, and production technology within the country itself.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foreign-country effects represent the sum of the impacts of changes in sectoral emission intensity, trade structure, and production technology in all countries other than the home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All effects are expressed as contributions to changes in per capita carbon footprints and are averaged within each cluster to facilitate comparison of decoupling mechanisms across country groups.</a:t>
            </a: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7D6328F0-7EE4-03E6-D4B7-D534FA85759E}"/>
              </a:ext>
            </a:extLst>
          </p:cNvPr>
          <p:cNvSpPr>
            <a:spLocks noGrp="1"/>
          </p:cNvSpPr>
          <p:nvPr>
            <p:ph type="sldNum" sz="quarter" idx="5"/>
          </p:nvPr>
        </p:nvSpPr>
        <p:spPr/>
        <p:txBody>
          <a:bodyPr/>
          <a:lstStyle/>
          <a:p>
            <a:fld id="{844C4FB6-F3E2-4C9E-8A49-24D37EBC2327}" type="slidenum">
              <a:rPr kumimoji="1" lang="ja-JP" altLang="en-US" smtClean="0"/>
              <a:t>71</a:t>
            </a:fld>
            <a:endParaRPr kumimoji="1" lang="ja-JP" altLang="en-US"/>
          </a:p>
        </p:txBody>
      </p:sp>
    </p:spTree>
    <p:extLst>
      <p:ext uri="{BB962C8B-B14F-4D97-AF65-F5344CB8AC3E}">
        <p14:creationId xmlns:p14="http://schemas.microsoft.com/office/powerpoint/2010/main" val="7184818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5F1C6-4A6F-2D24-1190-AAA3D60D56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FBA1F8-C3CC-7B35-F316-6C6290ABCF0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179D611-641D-9885-0F2E-B4A55D1EB1B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0C77D0D-62F8-4295-61EF-28F4AD347276}"/>
              </a:ext>
            </a:extLst>
          </p:cNvPr>
          <p:cNvSpPr>
            <a:spLocks noGrp="1"/>
          </p:cNvSpPr>
          <p:nvPr>
            <p:ph type="sldNum" sz="quarter" idx="5"/>
          </p:nvPr>
        </p:nvSpPr>
        <p:spPr/>
        <p:txBody>
          <a:bodyPr/>
          <a:lstStyle/>
          <a:p>
            <a:fld id="{844C4FB6-F3E2-4C9E-8A49-24D37EBC2327}" type="slidenum">
              <a:rPr kumimoji="1" lang="ja-JP" altLang="en-US" smtClean="0"/>
              <a:t>72</a:t>
            </a:fld>
            <a:endParaRPr kumimoji="1" lang="ja-JP" altLang="en-US"/>
          </a:p>
        </p:txBody>
      </p:sp>
    </p:spTree>
    <p:extLst>
      <p:ext uri="{BB962C8B-B14F-4D97-AF65-F5344CB8AC3E}">
        <p14:creationId xmlns:p14="http://schemas.microsoft.com/office/powerpoint/2010/main" val="37229506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7DDD3-4EAD-C4C1-BC61-3D8AFDEC9B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0F37F03-0E6E-A638-7900-8B00FF99A8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D416E2F-32F2-0406-643C-74E8C549EB0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D002AB5-1CE0-06D0-BAAA-A91D5E2E5BF9}"/>
              </a:ext>
            </a:extLst>
          </p:cNvPr>
          <p:cNvSpPr>
            <a:spLocks noGrp="1"/>
          </p:cNvSpPr>
          <p:nvPr>
            <p:ph type="sldNum" sz="quarter" idx="5"/>
          </p:nvPr>
        </p:nvSpPr>
        <p:spPr/>
        <p:txBody>
          <a:bodyPr/>
          <a:lstStyle/>
          <a:p>
            <a:fld id="{844C4FB6-F3E2-4C9E-8A49-24D37EBC2327}" type="slidenum">
              <a:rPr kumimoji="1" lang="ja-JP" altLang="en-US" smtClean="0"/>
              <a:t>73</a:t>
            </a:fld>
            <a:endParaRPr kumimoji="1" lang="ja-JP" altLang="en-US"/>
          </a:p>
        </p:txBody>
      </p:sp>
    </p:spTree>
    <p:extLst>
      <p:ext uri="{BB962C8B-B14F-4D97-AF65-F5344CB8AC3E}">
        <p14:creationId xmlns:p14="http://schemas.microsoft.com/office/powerpoint/2010/main" val="281970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lang="ja-JP" altLang="ja-JP" b="1" dirty="0"/>
                  <a:t>Next, I will explain the</a:t>
                </a:r>
                <a:r>
                  <a:rPr lang="ja-JP" altLang="ja-JP" dirty="0"/>
                  <a:t> classification of decoupling transition patterns.</a:t>
                </a:r>
                <a:endParaRPr lang="en-US" altLang="ja-JP" dirty="0"/>
              </a:p>
              <a:p>
                <a:r>
                  <a:rPr lang="ja-JP" altLang="ja-JP" b="1" dirty="0"/>
                  <a:t>Unlike the conventional state-based approach, this study focuses on the entire transition process over the study period.</a:t>
                </a:r>
                <a:endParaRPr lang="en-US" altLang="ja-JP" b="1" dirty="0"/>
              </a:p>
              <a:p>
                <a:endParaRPr lang="ja-JP" altLang="ja-JP" b="1" dirty="0"/>
              </a:p>
              <a:p>
                <a:r>
                  <a:rPr lang="ja-JP" altLang="ja-JP" b="1" dirty="0"/>
                  <a:t>First, we define a</a:t>
                </a:r>
                <a:r>
                  <a:rPr lang="ja-JP" altLang="ja-JP" dirty="0"/>
                  <a:t> two-dimensional change vector </a:t>
                </a:r>
                <a:r>
                  <a:rPr lang="ja-JP" altLang="ja-JP" b="1" dirty="0"/>
                  <a:t>for each year, consisting of the </a:t>
                </a:r>
                <a:r>
                  <a:rPr lang="ja-JP" altLang="ja-JP" b="0" dirty="0"/>
                  <a:t>percentage changes in per</a:t>
                </a:r>
                <a:r>
                  <a:rPr lang="en-US" altLang="ja-JP" b="0" dirty="0"/>
                  <a:t> </a:t>
                </a:r>
                <a:r>
                  <a:rPr lang="ja-JP" altLang="ja-JP" b="0" dirty="0"/>
                  <a:t>capita GDE and per</a:t>
                </a:r>
                <a:r>
                  <a:rPr lang="en-US" altLang="ja-JP" b="0" dirty="0"/>
                  <a:t> </a:t>
                </a:r>
                <a:r>
                  <a:rPr lang="ja-JP" altLang="ja-JP" b="0" dirty="0"/>
                  <a:t>capita carbon footprint.</a:t>
                </a:r>
              </a:p>
              <a:p>
                <a:r>
                  <a:rPr lang="ja-JP" altLang="ja-JP" b="1" dirty="0"/>
                  <a:t>By combining these change vectors from year 0 to year T, we construct a</a:t>
                </a:r>
                <a:r>
                  <a:rPr lang="ja-JP" altLang="ja-JP" dirty="0"/>
                  <a:t> transition trajectory </a:t>
                </a:r>
                <a:r>
                  <a:rPr lang="ja-JP" altLang="ja-JP" b="1" dirty="0"/>
                  <a:t>for each country.</a:t>
                </a:r>
              </a:p>
              <a:p>
                <a:endParaRPr lang="en-US" altLang="ja-JP" dirty="0"/>
              </a:p>
              <a:p>
                <a:r>
                  <a:rPr lang="ja-JP" altLang="ja-JP" b="1" dirty="0"/>
                  <a:t>Then,</a:t>
                </a:r>
                <a:r>
                  <a:rPr lang="ja-JP" altLang="ja-JP" dirty="0"/>
                  <a:t> </a:t>
                </a:r>
                <a:r>
                  <a:rPr lang="en-US" altLang="ja-JP" dirty="0"/>
                  <a:t>h</a:t>
                </a:r>
                <a:r>
                  <a:rPr lang="ja-JP" altLang="ja-JP" dirty="0"/>
                  <a:t>ierarchical clustering using Ward’s method is applied to identify groups of countries with similar transition trajectories.</a:t>
                </a: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Next, I will move on to the methodology part.</a:t>
                </a:r>
              </a:p>
              <a:p>
                <a:endParaRPr kumimoji="1" lang="en-US" altLang="ja-JP" dirty="0"/>
              </a:p>
              <a:p>
                <a:r>
                  <a:rPr kumimoji="1" lang="en-US" altLang="ja-JP" dirty="0"/>
                  <a:t>In general, the decoupling of environmental impacts from economic growth can be expressed as elasticity values, where the percentage change of environmental impacts is divided by the percentage change of </a:t>
                </a:r>
                <a:r>
                  <a:rPr lang="en-US" altLang="ja-JP" dirty="0">
                    <a:effectLst/>
                    <a:ea typeface="MS　明朝"/>
                  </a:rPr>
                  <a:t>GDP in a given time period.</a:t>
                </a:r>
              </a:p>
              <a:p>
                <a:endParaRPr kumimoji="1" lang="en-US" altLang="ja-JP"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Applying the extended environmental IO model to the World MRIO table, the per capita carbon footprint for country</a:t>
                </a:r>
                <a:r>
                  <a:rPr lang="ja-JP" altLang="en-US" kern="100" dirty="0">
                    <a:effectLst/>
                    <a:latin typeface="+mj-lt"/>
                    <a:ea typeface="+mj-ea"/>
                    <a:cs typeface="Times New Roman" panose="02020603050405020304" pitchFamily="18" charset="0"/>
                  </a:rPr>
                  <a:t> </a:t>
                </a:r>
                <a:r>
                  <a:rPr lang="en-US" altLang="ja-JP" i="0" kern="100" dirty="0">
                    <a:effectLst/>
                    <a:latin typeface="Cambria Math" panose="02040503050406030204" pitchFamily="18" charset="0"/>
                    <a:ea typeface="+mj-ea"/>
                    <a:cs typeface="Times New Roman" panose="02020603050405020304" pitchFamily="18" charset="0"/>
                  </a:rPr>
                  <a:t>𝑟</a:t>
                </a:r>
                <a:r>
                  <a:rPr lang="en-US" altLang="ja-JP" kern="100" dirty="0">
                    <a:effectLst/>
                    <a:latin typeface="+mj-lt"/>
                    <a:ea typeface="+mj-ea"/>
                    <a:cs typeface="Times New Roman" panose="02020603050405020304" pitchFamily="18" charset="0"/>
                  </a:rPr>
                  <a:t> </a:t>
                </a:r>
                <a:r>
                  <a:rPr lang="en-US" altLang="ja-JP" dirty="0"/>
                  <a:t>is estimated to be as follows</a:t>
                </a:r>
                <a:endParaRPr lang="en-US" altLang="ja-JP" kern="100" dirty="0">
                  <a:effectLst/>
                  <a:latin typeface="+mj-lt"/>
                  <a:ea typeface="+mj-ea"/>
                  <a:cs typeface="Times New Roman" panose="02020603050405020304" pitchFamily="18" charset="0"/>
                </a:endParaRPr>
              </a:p>
              <a:p>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44C4FB6-F3E2-4C9E-8A49-24D37EBC2327}" type="slidenum">
              <a:rPr kumimoji="1" lang="ja-JP" altLang="en-US" smtClean="0"/>
              <a:t>7</a:t>
            </a:fld>
            <a:endParaRPr kumimoji="1" lang="ja-JP" altLang="en-US"/>
          </a:p>
        </p:txBody>
      </p:sp>
    </p:spTree>
    <p:extLst>
      <p:ext uri="{BB962C8B-B14F-4D97-AF65-F5344CB8AC3E}">
        <p14:creationId xmlns:p14="http://schemas.microsoft.com/office/powerpoint/2010/main" val="5077853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7D27D-500B-49B5-B73C-61C3CD9F635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871E7B-1220-23F7-CCF2-50841D0D8AC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EA9A40C-BE2F-B20E-490C-91A3FB16985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49E8673-FE51-FA32-200E-BA21EBB24285}"/>
              </a:ext>
            </a:extLst>
          </p:cNvPr>
          <p:cNvSpPr>
            <a:spLocks noGrp="1"/>
          </p:cNvSpPr>
          <p:nvPr>
            <p:ph type="sldNum" sz="quarter" idx="5"/>
          </p:nvPr>
        </p:nvSpPr>
        <p:spPr/>
        <p:txBody>
          <a:bodyPr/>
          <a:lstStyle/>
          <a:p>
            <a:fld id="{844C4FB6-F3E2-4C9E-8A49-24D37EBC2327}" type="slidenum">
              <a:rPr kumimoji="1" lang="ja-JP" altLang="en-US" smtClean="0"/>
              <a:t>74</a:t>
            </a:fld>
            <a:endParaRPr kumimoji="1" lang="ja-JP" altLang="en-US"/>
          </a:p>
        </p:txBody>
      </p:sp>
    </p:spTree>
    <p:extLst>
      <p:ext uri="{BB962C8B-B14F-4D97-AF65-F5344CB8AC3E}">
        <p14:creationId xmlns:p14="http://schemas.microsoft.com/office/powerpoint/2010/main" val="14052611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AFEA1-ACDD-E981-E042-E6E3051DF7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1BFF31F-0368-5F8E-772A-AC6B81FB0B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BBD9F02-55FE-AA72-96FD-717E653B1A9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3B25BE01-844C-DD83-9202-631745B8BA06}"/>
              </a:ext>
            </a:extLst>
          </p:cNvPr>
          <p:cNvSpPr>
            <a:spLocks noGrp="1"/>
          </p:cNvSpPr>
          <p:nvPr>
            <p:ph type="sldNum" sz="quarter" idx="5"/>
          </p:nvPr>
        </p:nvSpPr>
        <p:spPr/>
        <p:txBody>
          <a:bodyPr/>
          <a:lstStyle/>
          <a:p>
            <a:fld id="{844C4FB6-F3E2-4C9E-8A49-24D37EBC2327}" type="slidenum">
              <a:rPr kumimoji="1" lang="ja-JP" altLang="en-US" smtClean="0"/>
              <a:t>75</a:t>
            </a:fld>
            <a:endParaRPr kumimoji="1" lang="ja-JP" altLang="en-US"/>
          </a:p>
        </p:txBody>
      </p:sp>
    </p:spTree>
    <p:extLst>
      <p:ext uri="{BB962C8B-B14F-4D97-AF65-F5344CB8AC3E}">
        <p14:creationId xmlns:p14="http://schemas.microsoft.com/office/powerpoint/2010/main" val="16980529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D3558-FAF4-BF72-9173-0C6F90A399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EEB1AB-630B-382C-9D7A-3AAEEE35B9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E54219-CC66-13A2-67DB-6DCE9F02B0B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AB94B50-76AD-948F-16F6-4AC0F8BEB9D6}"/>
              </a:ext>
            </a:extLst>
          </p:cNvPr>
          <p:cNvSpPr>
            <a:spLocks noGrp="1"/>
          </p:cNvSpPr>
          <p:nvPr>
            <p:ph type="sldNum" sz="quarter" idx="5"/>
          </p:nvPr>
        </p:nvSpPr>
        <p:spPr/>
        <p:txBody>
          <a:bodyPr/>
          <a:lstStyle/>
          <a:p>
            <a:fld id="{844C4FB6-F3E2-4C9E-8A49-24D37EBC2327}" type="slidenum">
              <a:rPr kumimoji="1" lang="ja-JP" altLang="en-US" smtClean="0"/>
              <a:t>76</a:t>
            </a:fld>
            <a:endParaRPr kumimoji="1" lang="ja-JP" altLang="en-US"/>
          </a:p>
        </p:txBody>
      </p:sp>
    </p:spTree>
    <p:extLst>
      <p:ext uri="{BB962C8B-B14F-4D97-AF65-F5344CB8AC3E}">
        <p14:creationId xmlns:p14="http://schemas.microsoft.com/office/powerpoint/2010/main" val="41508888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DA49C-C8F6-AFD4-347B-AB53C33936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288AD1-7C6B-EDF7-49A3-EE80F428C2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E939A14-C174-5B07-8528-E5D10F971B3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D9AF55A-33EF-986B-296F-CC2A8EF065C8}"/>
              </a:ext>
            </a:extLst>
          </p:cNvPr>
          <p:cNvSpPr>
            <a:spLocks noGrp="1"/>
          </p:cNvSpPr>
          <p:nvPr>
            <p:ph type="sldNum" sz="quarter" idx="5"/>
          </p:nvPr>
        </p:nvSpPr>
        <p:spPr/>
        <p:txBody>
          <a:bodyPr/>
          <a:lstStyle/>
          <a:p>
            <a:fld id="{844C4FB6-F3E2-4C9E-8A49-24D37EBC2327}" type="slidenum">
              <a:rPr kumimoji="1" lang="ja-JP" altLang="en-US" smtClean="0"/>
              <a:t>77</a:t>
            </a:fld>
            <a:endParaRPr kumimoji="1" lang="ja-JP" altLang="en-US"/>
          </a:p>
        </p:txBody>
      </p:sp>
    </p:spTree>
    <p:extLst>
      <p:ext uri="{BB962C8B-B14F-4D97-AF65-F5344CB8AC3E}">
        <p14:creationId xmlns:p14="http://schemas.microsoft.com/office/powerpoint/2010/main" val="3888962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A7C39-F55B-6EA2-DF98-705805D848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51B98E-6AEA-360E-8EB6-C2F928C3801D}"/>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ノート プレースホルダー 2">
                <a:extLst>
                  <a:ext uri="{FF2B5EF4-FFF2-40B4-BE49-F238E27FC236}">
                    <a16:creationId xmlns:a16="http://schemas.microsoft.com/office/drawing/2014/main" id="{53F46D3D-D950-19F3-0739-71FCB39FB545}"/>
                  </a:ext>
                </a:extLst>
              </p:cNvPr>
              <p:cNvSpPr>
                <a:spLocks noGrp="1"/>
              </p:cNvSpPr>
              <p:nvPr>
                <p:ph type="body" idx="1"/>
              </p:nvPr>
            </p:nvSpPr>
            <p:spPr/>
            <p:txBody>
              <a:bodyPr/>
              <a:lstStyle/>
              <a:p>
                <a:r>
                  <a:rPr lang="ja-JP" altLang="ja-JP" b="1" dirty="0"/>
                  <a:t>Next, I explain the</a:t>
                </a:r>
                <a:r>
                  <a:rPr lang="ja-JP" altLang="ja-JP" dirty="0"/>
                  <a:t> characterization of </a:t>
                </a:r>
                <a:r>
                  <a:rPr lang="ja-JP" altLang="ja-JP" b="1" dirty="0"/>
                  <a:t>cluster-level</a:t>
                </a:r>
                <a:r>
                  <a:rPr lang="ja-JP" altLang="ja-JP" dirty="0"/>
                  <a:t> decoupling transition patterns.</a:t>
                </a:r>
                <a:endParaRPr lang="en-US" altLang="ja-JP" dirty="0"/>
              </a:p>
              <a:p>
                <a:endParaRPr lang="en-US" altLang="ja-JP" dirty="0"/>
              </a:p>
              <a:p>
                <a:r>
                  <a:rPr lang="ja-JP" altLang="ja-JP" b="1" dirty="0"/>
                  <a:t>Through hierarchical clustering, we identify groups of countries with similar transition trajectories.</a:t>
                </a:r>
                <a:endParaRPr lang="en-US" altLang="ja-JP" b="1" dirty="0"/>
              </a:p>
              <a:p>
                <a:r>
                  <a:rPr lang="ja-JP" altLang="ja-JP" b="1" dirty="0"/>
                  <a:t>For each cluster, we define a</a:t>
                </a:r>
                <a:r>
                  <a:rPr lang="ja-JP" altLang="ja-JP" dirty="0"/>
                  <a:t> centroid transition trajectory </a:t>
                </a:r>
                <a:r>
                  <a:rPr lang="ja-JP" altLang="ja-JP" b="1" dirty="0"/>
                  <a:t>that represents the average transition pattern of the cluster.</a:t>
                </a:r>
                <a:endParaRPr lang="en-US" altLang="ja-JP" b="1" dirty="0"/>
              </a:p>
              <a:p>
                <a:endParaRPr lang="ja-JP" altLang="ja-JP" dirty="0"/>
              </a:p>
              <a:p>
                <a:r>
                  <a:rPr lang="en-US" altLang="ja-JP" b="1" dirty="0"/>
                  <a:t>We </a:t>
                </a:r>
                <a:r>
                  <a:rPr lang="ja-JP" altLang="ja-JP" b="1" dirty="0"/>
                  <a:t>calculate the</a:t>
                </a:r>
                <a:r>
                  <a:rPr lang="ja-JP" altLang="ja-JP" dirty="0"/>
                  <a:t> average change vector </a:t>
                </a:r>
                <a:r>
                  <a:rPr lang="en-US" altLang="ja-JP" dirty="0"/>
                  <a:t>for the </a:t>
                </a:r>
                <a:r>
                  <a:rPr lang="ja-JP" altLang="ja-JP" dirty="0"/>
                  <a:t>cluster</a:t>
                </a:r>
                <a:r>
                  <a:rPr lang="en-US" altLang="ja-JP" baseline="0" dirty="0"/>
                  <a:t> </a:t>
                </a:r>
                <a:r>
                  <a:rPr lang="ja-JP" altLang="ja-JP" dirty="0"/>
                  <a:t>at year</a:t>
                </a:r>
                <a:r>
                  <a:rPr lang="en-US" altLang="ja-JP" dirty="0"/>
                  <a:t> </a:t>
                </a:r>
                <a14:m>
                  <m:oMath xmlns:m="http://schemas.openxmlformats.org/officeDocument/2006/math">
                    <m:r>
                      <a:rPr lang="en-US" altLang="ja-JP" sz="1200" b="0" i="1" smtClean="0">
                        <a:latin typeface="Cambria Math" panose="02040503050406030204" pitchFamily="18" charset="0"/>
                      </a:rPr>
                      <m:t>𝑡</m:t>
                    </m:r>
                  </m:oMath>
                </a14:m>
                <a:r>
                  <a:rPr lang="ja-JP" altLang="ja-JP" dirty="0"/>
                  <a:t>.</a:t>
                </a:r>
              </a:p>
              <a:p>
                <a:r>
                  <a:rPr lang="en-US" altLang="ja-JP" b="1" dirty="0"/>
                  <a:t>And, b</a:t>
                </a:r>
                <a:r>
                  <a:rPr lang="ja-JP" altLang="ja-JP" b="1" dirty="0"/>
                  <a:t>y combining these average change vectors from year 0 to year T, we obtain the</a:t>
                </a:r>
                <a:r>
                  <a:rPr lang="ja-JP" altLang="ja-JP" dirty="0"/>
                  <a:t> centroid transition trajectory of the cluster.</a:t>
                </a:r>
              </a:p>
              <a:p>
                <a:endParaRPr lang="en-US" altLang="ja-JP" dirty="0"/>
              </a:p>
              <a:p>
                <a:r>
                  <a:rPr lang="en-US" altLang="ja-JP" b="1" dirty="0"/>
                  <a:t>H</a:t>
                </a:r>
                <a:r>
                  <a:rPr lang="ja-JP" altLang="ja-JP" b="1" dirty="0"/>
                  <a:t>ere</a:t>
                </a:r>
                <a:r>
                  <a:rPr lang="en-US" altLang="ja-JP" b="1" dirty="0"/>
                  <a:t>,</a:t>
                </a:r>
                <a:r>
                  <a:rPr lang="ja-JP" altLang="ja-JP" b="1" dirty="0"/>
                  <a:t> the vertical bars indicate the</a:t>
                </a:r>
                <a:r>
                  <a:rPr lang="ja-JP" altLang="ja-JP" dirty="0"/>
                  <a:t> number of countries in cluster</a:t>
                </a:r>
                <a:r>
                  <a:rPr lang="en-US" altLang="ja-JP" dirty="0"/>
                  <a:t> </a:t>
                </a:r>
                <a14:m>
                  <m:oMath xmlns:m="http://schemas.openxmlformats.org/officeDocument/2006/math">
                    <m:r>
                      <a:rPr lang="ja-JP" altLang="en-US" sz="1200" i="1" smtClean="0">
                        <a:latin typeface="Cambria Math" panose="02040503050406030204" pitchFamily="18" charset="0"/>
                      </a:rPr>
                      <m:t>𝛼</m:t>
                    </m:r>
                  </m:oMath>
                </a14:m>
                <a:r>
                  <a:rPr lang="ja-JP" altLang="ja-JP" dirty="0"/>
                  <a:t>.</a:t>
                </a:r>
              </a:p>
            </p:txBody>
          </p:sp>
        </mc:Choice>
        <mc:Fallback>
          <p:sp>
            <p:nvSpPr>
              <p:cNvPr id="3" name="ノート プレースホルダー 2">
                <a:extLst>
                  <a:ext uri="{FF2B5EF4-FFF2-40B4-BE49-F238E27FC236}">
                    <a16:creationId xmlns:a16="http://schemas.microsoft.com/office/drawing/2014/main" id="{53F46D3D-D950-19F3-0739-71FCB39FB545}"/>
                  </a:ext>
                </a:extLst>
              </p:cNvPr>
              <p:cNvSpPr>
                <a:spLocks noGrp="1"/>
              </p:cNvSpPr>
              <p:nvPr>
                <p:ph type="body" idx="1"/>
              </p:nvPr>
            </p:nvSpPr>
            <p:spPr/>
            <p:txBody>
              <a:bodyPr/>
              <a:lstStyle/>
              <a:p>
                <a:r>
                  <a:rPr lang="ja-JP" altLang="ja-JP" b="1" dirty="0"/>
                  <a:t>Next, I explain the</a:t>
                </a:r>
                <a:r>
                  <a:rPr lang="ja-JP" altLang="ja-JP" dirty="0"/>
                  <a:t> characterization of </a:t>
                </a:r>
                <a:r>
                  <a:rPr lang="ja-JP" altLang="ja-JP" b="1" dirty="0"/>
                  <a:t>cluster-level</a:t>
                </a:r>
                <a:r>
                  <a:rPr lang="ja-JP" altLang="ja-JP" dirty="0"/>
                  <a:t> decoupling transition patterns.</a:t>
                </a:r>
                <a:endParaRPr lang="en-US" altLang="ja-JP" dirty="0"/>
              </a:p>
              <a:p>
                <a:endParaRPr lang="en-US" altLang="ja-JP" dirty="0"/>
              </a:p>
              <a:p>
                <a:r>
                  <a:rPr lang="ja-JP" altLang="ja-JP" b="1" dirty="0"/>
                  <a:t>Through hierarchical clustering, we identify groups of countries with similar transition trajectories.</a:t>
                </a:r>
                <a:endParaRPr lang="en-US" altLang="ja-JP" b="1" dirty="0"/>
              </a:p>
              <a:p>
                <a:r>
                  <a:rPr lang="ja-JP" altLang="ja-JP" b="1" dirty="0"/>
                  <a:t>For each cluster, we define a</a:t>
                </a:r>
                <a:r>
                  <a:rPr lang="ja-JP" altLang="ja-JP" dirty="0"/>
                  <a:t> centroid transition trajectory </a:t>
                </a:r>
                <a:r>
                  <a:rPr lang="ja-JP" altLang="ja-JP" b="1" dirty="0"/>
                  <a:t>that represents the average transition pattern of the cluster.</a:t>
                </a:r>
                <a:endParaRPr lang="en-US" altLang="ja-JP" b="1" dirty="0"/>
              </a:p>
              <a:p>
                <a:endParaRPr lang="ja-JP" altLang="ja-JP" dirty="0"/>
              </a:p>
              <a:p>
                <a:r>
                  <a:rPr lang="en-US" altLang="ja-JP" b="1" dirty="0"/>
                  <a:t>We </a:t>
                </a:r>
                <a:r>
                  <a:rPr lang="ja-JP" altLang="ja-JP" b="1" dirty="0"/>
                  <a:t>calculate the</a:t>
                </a:r>
                <a:r>
                  <a:rPr lang="ja-JP" altLang="ja-JP" dirty="0"/>
                  <a:t> average change vector </a:t>
                </a:r>
                <a:r>
                  <a:rPr lang="en-US" altLang="ja-JP" dirty="0"/>
                  <a:t>for the </a:t>
                </a:r>
                <a:r>
                  <a:rPr lang="ja-JP" altLang="ja-JP" dirty="0"/>
                  <a:t>cluster</a:t>
                </a:r>
                <a:r>
                  <a:rPr lang="en-US" altLang="ja-JP" baseline="0" dirty="0"/>
                  <a:t> </a:t>
                </a:r>
                <a:r>
                  <a:rPr lang="ja-JP" altLang="ja-JP" dirty="0"/>
                  <a:t>at year</a:t>
                </a:r>
                <a:r>
                  <a:rPr lang="en-US" altLang="ja-JP" dirty="0"/>
                  <a:t> </a:t>
                </a:r>
                <a:r>
                  <a:rPr lang="en-US" altLang="ja-JP" sz="1200" b="0" i="0">
                    <a:latin typeface="Cambria Math" panose="02040503050406030204" pitchFamily="18" charset="0"/>
                  </a:rPr>
                  <a:t>𝑡</a:t>
                </a:r>
                <a:r>
                  <a:rPr lang="ja-JP" altLang="ja-JP" dirty="0"/>
                  <a:t>.</a:t>
                </a:r>
              </a:p>
              <a:p>
                <a:r>
                  <a:rPr lang="en-US" altLang="ja-JP" b="1" dirty="0"/>
                  <a:t>And, b</a:t>
                </a:r>
                <a:r>
                  <a:rPr lang="ja-JP" altLang="ja-JP" b="1" dirty="0"/>
                  <a:t>y combining these average change vectors from year 0 to year T, we obtain the</a:t>
                </a:r>
                <a:r>
                  <a:rPr lang="ja-JP" altLang="ja-JP" dirty="0"/>
                  <a:t> centroid transition trajectory of the cluster.</a:t>
                </a:r>
              </a:p>
              <a:p>
                <a:endParaRPr lang="en-US" altLang="ja-JP" dirty="0"/>
              </a:p>
              <a:p>
                <a:r>
                  <a:rPr lang="en-US" altLang="ja-JP" b="1" dirty="0"/>
                  <a:t>H</a:t>
                </a:r>
                <a:r>
                  <a:rPr lang="ja-JP" altLang="ja-JP" b="1" dirty="0"/>
                  <a:t>ere</a:t>
                </a:r>
                <a:r>
                  <a:rPr lang="en-US" altLang="ja-JP" b="1" dirty="0"/>
                  <a:t>,</a:t>
                </a:r>
                <a:r>
                  <a:rPr lang="ja-JP" altLang="ja-JP" b="1" dirty="0"/>
                  <a:t> the vertical bars indicate the</a:t>
                </a:r>
                <a:r>
                  <a:rPr lang="ja-JP" altLang="ja-JP" dirty="0"/>
                  <a:t> number of countries in cluster</a:t>
                </a:r>
                <a:r>
                  <a:rPr lang="en-US" altLang="ja-JP" dirty="0"/>
                  <a:t> </a:t>
                </a:r>
                <a:r>
                  <a:rPr lang="ja-JP" altLang="en-US" sz="1200" i="0">
                    <a:latin typeface="Cambria Math" panose="02040503050406030204" pitchFamily="18" charset="0"/>
                  </a:rPr>
                  <a:t>𝛼</a:t>
                </a:r>
                <a:r>
                  <a:rPr lang="ja-JP" altLang="ja-JP" dirty="0"/>
                  <a:t>.</a:t>
                </a:r>
              </a:p>
            </p:txBody>
          </p:sp>
        </mc:Fallback>
      </mc:AlternateContent>
      <p:sp>
        <p:nvSpPr>
          <p:cNvPr id="4" name="スライド番号プレースホルダー 3">
            <a:extLst>
              <a:ext uri="{FF2B5EF4-FFF2-40B4-BE49-F238E27FC236}">
                <a16:creationId xmlns:a16="http://schemas.microsoft.com/office/drawing/2014/main" id="{7FA875A2-B2A4-3E6E-66FE-4BC34028D751}"/>
              </a:ext>
            </a:extLst>
          </p:cNvPr>
          <p:cNvSpPr>
            <a:spLocks noGrp="1"/>
          </p:cNvSpPr>
          <p:nvPr>
            <p:ph type="sldNum" sz="quarter" idx="5"/>
          </p:nvPr>
        </p:nvSpPr>
        <p:spPr/>
        <p:txBody>
          <a:bodyPr/>
          <a:lstStyle/>
          <a:p>
            <a:fld id="{844C4FB6-F3E2-4C9E-8A49-24D37EBC2327}" type="slidenum">
              <a:rPr kumimoji="1" lang="ja-JP" altLang="en-US" smtClean="0"/>
              <a:t>8</a:t>
            </a:fld>
            <a:endParaRPr kumimoji="1" lang="ja-JP" altLang="en-US"/>
          </a:p>
        </p:txBody>
      </p:sp>
    </p:spTree>
    <p:extLst>
      <p:ext uri="{BB962C8B-B14F-4D97-AF65-F5344CB8AC3E}">
        <p14:creationId xmlns:p14="http://schemas.microsoft.com/office/powerpoint/2010/main" val="516369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6365-3F77-3A05-DEF8-8F3D964226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1D597B-D408-C551-FB7A-3AA08E2F5D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7A8111A-3053-5F30-3471-BC8B3A25874C}"/>
              </a:ext>
            </a:extLst>
          </p:cNvPr>
          <p:cNvSpPr>
            <a:spLocks noGrp="1"/>
          </p:cNvSpPr>
          <p:nvPr>
            <p:ph type="body" idx="1"/>
          </p:nvPr>
        </p:nvSpPr>
        <p:spPr/>
        <p:txBody>
          <a:bodyPr/>
          <a:lstStyle/>
          <a:p>
            <a:r>
              <a:rPr lang="ja-JP" altLang="ja-JP" b="1" dirty="0"/>
              <a:t>Next, we characterize the centroid transition trajectories from two perspectives:</a:t>
            </a:r>
            <a:r>
              <a:rPr lang="ja-JP" altLang="ja-JP" dirty="0"/>
              <a:t> trajectory consistency and economic growth stages.</a:t>
            </a:r>
            <a:endParaRPr lang="en-US" altLang="ja-JP" dirty="0"/>
          </a:p>
          <a:p>
            <a:endParaRPr lang="ja-JP" altLang="ja-JP" dirty="0"/>
          </a:p>
          <a:p>
            <a:r>
              <a:rPr lang="ja-JP" altLang="ja-JP" b="1" dirty="0"/>
              <a:t>First, we evaluate the</a:t>
            </a:r>
            <a:r>
              <a:rPr lang="ja-JP" altLang="ja-JP" dirty="0"/>
              <a:t> trajectory</a:t>
            </a:r>
            <a:r>
              <a:rPr lang="en-US" altLang="ja-JP" dirty="0"/>
              <a:t> </a:t>
            </a:r>
            <a:r>
              <a:rPr lang="ja-JP" altLang="ja-JP" dirty="0"/>
              <a:t>consistency </a:t>
            </a:r>
            <a:r>
              <a:rPr lang="ja-JP" altLang="ja-JP" b="1" dirty="0"/>
              <a:t>using the</a:t>
            </a:r>
            <a:r>
              <a:rPr lang="ja-JP" altLang="ja-JP" dirty="0"/>
              <a:t> trajectory consistency indicator</a:t>
            </a:r>
            <a:r>
              <a:rPr lang="ja-JP" altLang="ja-JP" b="1" dirty="0"/>
              <a:t>, or TCI.</a:t>
            </a:r>
          </a:p>
          <a:p>
            <a:r>
              <a:rPr lang="ja-JP" altLang="ja-JP" b="1" dirty="0"/>
              <a:t>TCI compares the direct distance between the initial and final states with the total distance traveled along the transition path.</a:t>
            </a:r>
          </a:p>
          <a:p>
            <a:endParaRPr lang="en-US" altLang="ja-JP" dirty="0"/>
          </a:p>
          <a:p>
            <a:r>
              <a:rPr lang="ja-JP" altLang="ja-JP" b="1" dirty="0"/>
              <a:t>A </a:t>
            </a:r>
            <a:r>
              <a:rPr lang="en-US" altLang="ja-JP" b="1" dirty="0"/>
              <a:t>TCI </a:t>
            </a:r>
            <a:r>
              <a:rPr lang="ja-JP" altLang="ja-JP" b="1" dirty="0"/>
              <a:t>value close to </a:t>
            </a:r>
            <a:r>
              <a:rPr lang="en-US" altLang="ja-JP" b="1" dirty="0"/>
              <a:t>1</a:t>
            </a:r>
            <a:r>
              <a:rPr lang="ja-JP" altLang="ja-JP" b="1" dirty="0"/>
              <a:t> indicates a</a:t>
            </a:r>
            <a:r>
              <a:rPr lang="ja-JP" altLang="ja-JP" dirty="0"/>
              <a:t> consistent transition, </a:t>
            </a:r>
            <a:r>
              <a:rPr lang="ja-JP" altLang="ja-JP" b="1" dirty="0"/>
              <a:t>while a value close to </a:t>
            </a:r>
            <a:r>
              <a:rPr lang="en-US" altLang="ja-JP" b="1" dirty="0"/>
              <a:t>0</a:t>
            </a:r>
            <a:r>
              <a:rPr lang="ja-JP" altLang="ja-JP" b="1" dirty="0"/>
              <a:t> indicates </a:t>
            </a:r>
            <a:r>
              <a:rPr lang="ja-JP" altLang="ja-JP" b="0" dirty="0"/>
              <a:t>substantial</a:t>
            </a:r>
            <a:r>
              <a:rPr lang="ja-JP" altLang="ja-JP" b="1" dirty="0"/>
              <a:t> </a:t>
            </a:r>
            <a:r>
              <a:rPr lang="ja-JP" altLang="ja-JP" dirty="0"/>
              <a:t>changes during the transition.</a:t>
            </a:r>
            <a:endParaRPr lang="en-US" altLang="ja-JP" dirty="0"/>
          </a:p>
          <a:p>
            <a:endParaRPr lang="ja-JP" altLang="ja-JP" dirty="0"/>
          </a:p>
          <a:p>
            <a:r>
              <a:rPr lang="ja-JP" altLang="ja-JP" b="1" dirty="0"/>
              <a:t>We also classify each cluster according to the</a:t>
            </a:r>
            <a:r>
              <a:rPr lang="ja-JP" altLang="ja-JP" dirty="0"/>
              <a:t> average annual growth rate of per</a:t>
            </a:r>
            <a:r>
              <a:rPr lang="en-US" altLang="ja-JP" dirty="0"/>
              <a:t> </a:t>
            </a:r>
            <a:r>
              <a:rPr lang="ja-JP" altLang="ja-JP" dirty="0"/>
              <a:t>capita GDE </a:t>
            </a:r>
            <a:r>
              <a:rPr lang="ja-JP" altLang="ja-JP" b="1" dirty="0"/>
              <a:t>into</a:t>
            </a:r>
            <a:r>
              <a:rPr lang="ja-JP" altLang="ja-JP" dirty="0"/>
              <a:t> low-, moderate-, and high-growth stages.</a:t>
            </a:r>
            <a:endParaRPr lang="en-US" altLang="ja-JP" dirty="0"/>
          </a:p>
        </p:txBody>
      </p:sp>
      <p:sp>
        <p:nvSpPr>
          <p:cNvPr id="4" name="スライド番号プレースホルダー 3">
            <a:extLst>
              <a:ext uri="{FF2B5EF4-FFF2-40B4-BE49-F238E27FC236}">
                <a16:creationId xmlns:a16="http://schemas.microsoft.com/office/drawing/2014/main" id="{DB0689B7-2E8A-C621-7CC4-7BEFDEA2F671}"/>
              </a:ext>
            </a:extLst>
          </p:cNvPr>
          <p:cNvSpPr>
            <a:spLocks noGrp="1"/>
          </p:cNvSpPr>
          <p:nvPr>
            <p:ph type="sldNum" sz="quarter" idx="5"/>
          </p:nvPr>
        </p:nvSpPr>
        <p:spPr/>
        <p:txBody>
          <a:bodyPr/>
          <a:lstStyle/>
          <a:p>
            <a:fld id="{844C4FB6-F3E2-4C9E-8A49-24D37EBC2327}" type="slidenum">
              <a:rPr kumimoji="1" lang="ja-JP" altLang="en-US" smtClean="0"/>
              <a:t>9</a:t>
            </a:fld>
            <a:endParaRPr kumimoji="1" lang="ja-JP" altLang="en-US"/>
          </a:p>
        </p:txBody>
      </p:sp>
    </p:spTree>
    <p:extLst>
      <p:ext uri="{BB962C8B-B14F-4D97-AF65-F5344CB8AC3E}">
        <p14:creationId xmlns:p14="http://schemas.microsoft.com/office/powerpoint/2010/main" val="4785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 name="Title 1"/>
          <p:cNvSpPr>
            <a:spLocks noGrp="1"/>
          </p:cNvSpPr>
          <p:nvPr>
            <p:ph type="ctrTitle"/>
          </p:nvPr>
        </p:nvSpPr>
        <p:spPr>
          <a:xfrm>
            <a:off x="219777" y="770467"/>
            <a:ext cx="11752446" cy="3352800"/>
          </a:xfrm>
        </p:spPr>
        <p:txBody>
          <a:bodyPr anchor="b">
            <a:noAutofit/>
          </a:bodyPr>
          <a:lstStyle>
            <a:lvl1pPr algn="l">
              <a:lnSpc>
                <a:spcPct val="80000"/>
              </a:lnSpc>
              <a:defRPr sz="6000" spc="-120" baseline="0">
                <a:solidFill>
                  <a:schemeClr val="bg1"/>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847104" y="4206876"/>
            <a:ext cx="10497793" cy="1645920"/>
          </a:xfrm>
        </p:spPr>
        <p:txBody>
          <a:bodyPr>
            <a:normAutofit/>
          </a:bodyPr>
          <a:lstStyle>
            <a:lvl1pPr marL="0" indent="0" algn="r">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a:t>マスター サブタイトルの書式設定</a:t>
            </a:r>
            <a:endParaRPr lang="en-US" dirty="0"/>
          </a:p>
        </p:txBody>
      </p:sp>
      <p:sp>
        <p:nvSpPr>
          <p:cNvPr id="9" name="Slide Number Placeholder 8"/>
          <p:cNvSpPr>
            <a:spLocks noGrp="1"/>
          </p:cNvSpPr>
          <p:nvPr>
            <p:ph type="sldNum" sz="quarter" idx="12"/>
          </p:nvPr>
        </p:nvSpPr>
        <p:spPr>
          <a:xfrm>
            <a:off x="10424158" y="129947"/>
            <a:ext cx="1655547" cy="418694"/>
          </a:xfrm>
          <a:prstGeom prst="rect">
            <a:avLst/>
          </a:prstGeom>
        </p:spPr>
        <p:txBody>
          <a:bodyPr anchor="ctr"/>
          <a:lstStyle>
            <a:lvl1pPr algn="r">
              <a:defRPr sz="2800">
                <a:solidFill>
                  <a:schemeClr val="bg1">
                    <a:alpha val="25000"/>
                  </a:schemeClr>
                </a:solidFill>
              </a:defRPr>
            </a:lvl1pPr>
          </a:lstStyle>
          <a:p>
            <a:fld id="{A535C832-8E31-45E9-9CC3-F696FA7C8FFC}" type="slidenum">
              <a:rPr kumimoji="1" lang="ja-JP" altLang="en-US" smtClean="0"/>
              <a:pPr/>
              <a:t>‹#›</a:t>
            </a:fld>
            <a:endParaRPr kumimoji="1" lang="ja-JP" altLang="en-US" dirty="0"/>
          </a:p>
        </p:txBody>
      </p:sp>
    </p:spTree>
    <p:extLst>
      <p:ext uri="{BB962C8B-B14F-4D97-AF65-F5344CB8AC3E}">
        <p14:creationId xmlns:p14="http://schemas.microsoft.com/office/powerpoint/2010/main" val="213247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5EA8D5-54E6-47BE-B0EF-811EBEC6E2CA}"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373737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5EA8D5-54E6-47BE-B0EF-811EBEC6E2CA}"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113554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B3658E3-639D-1C2C-D47E-1F445839AD47}"/>
              </a:ext>
            </a:extLst>
          </p:cNvPr>
          <p:cNvSpPr/>
          <p:nvPr userDrawn="1"/>
        </p:nvSpPr>
        <p:spPr>
          <a:xfrm>
            <a:off x="0" y="1"/>
            <a:ext cx="12192000" cy="792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0" y="46299"/>
            <a:ext cx="12192000" cy="699404"/>
          </a:xfrm>
        </p:spPr>
        <p:txBody>
          <a:bodyPr wrap="square" lIns="180000" tIns="72000" rIns="0" bIns="72000">
            <a:spAutoFit/>
          </a:bodyPr>
          <a:lstStyle>
            <a:lvl1pPr>
              <a:lnSpc>
                <a:spcPct val="100000"/>
              </a:lnSpc>
              <a:defRPr sz="3600">
                <a:solidFill>
                  <a:schemeClr val="bg1"/>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180000" y="900000"/>
            <a:ext cx="11833200" cy="5778000"/>
          </a:xfrm>
        </p:spPr>
        <p:txBody>
          <a:bodyPr lIns="0" tIns="0" rIns="0" bIns="0">
            <a:noAutofit/>
          </a:bodyPr>
          <a:lstStyle>
            <a:lvl1pPr marL="0" indent="0">
              <a:lnSpc>
                <a:spcPct val="100000"/>
              </a:lnSpc>
              <a:spcBef>
                <a:spcPts val="1800"/>
              </a:spcBef>
              <a:buFontTx/>
              <a:buNone/>
              <a:defRPr sz="3200" b="1" i="0">
                <a:solidFill>
                  <a:schemeClr val="accent5">
                    <a:lumMod val="50000"/>
                  </a:schemeClr>
                </a:solidFill>
              </a:defRPr>
            </a:lvl1pPr>
            <a:lvl2pPr marL="288000" indent="-180000">
              <a:lnSpc>
                <a:spcPct val="100000"/>
              </a:lnSpc>
              <a:spcBef>
                <a:spcPts val="1000"/>
              </a:spcBef>
              <a:buFont typeface="Arial" panose="020B0604020202020204" pitchFamily="34" charset="0"/>
              <a:buChar char="•"/>
              <a:defRPr sz="2400" i="0">
                <a:solidFill>
                  <a:schemeClr val="tx1">
                    <a:lumMod val="85000"/>
                    <a:lumOff val="15000"/>
                  </a:schemeClr>
                </a:solidFill>
              </a:defRPr>
            </a:lvl2pPr>
            <a:lvl3pPr marL="540000" indent="-180000">
              <a:lnSpc>
                <a:spcPct val="100000"/>
              </a:lnSpc>
              <a:spcBef>
                <a:spcPts val="1000"/>
              </a:spcBef>
              <a:buFont typeface="Arial" panose="020B0604020202020204" pitchFamily="34" charset="0"/>
              <a:buChar char="•"/>
              <a:defRPr sz="2000" i="0">
                <a:solidFill>
                  <a:schemeClr val="tx1">
                    <a:lumMod val="85000"/>
                    <a:lumOff val="15000"/>
                  </a:schemeClr>
                </a:solidFill>
              </a:defRPr>
            </a:lvl3pPr>
            <a:lvl4pPr marL="0" indent="0">
              <a:defRPr sz="1800" i="0"/>
            </a:lvl4pPr>
            <a:lvl5pPr>
              <a:defRPr i="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endParaRPr lang="en-US" altLang="ja-JP" dirty="0"/>
          </a:p>
        </p:txBody>
      </p:sp>
      <p:sp>
        <p:nvSpPr>
          <p:cNvPr id="8" name="Slide Number Placeholder 8">
            <a:extLst>
              <a:ext uri="{FF2B5EF4-FFF2-40B4-BE49-F238E27FC236}">
                <a16:creationId xmlns:a16="http://schemas.microsoft.com/office/drawing/2014/main" id="{05030125-A921-A4BB-0CC3-51DBA6928BB7}"/>
              </a:ext>
            </a:extLst>
          </p:cNvPr>
          <p:cNvSpPr txBox="1">
            <a:spLocks/>
          </p:cNvSpPr>
          <p:nvPr userDrawn="1"/>
        </p:nvSpPr>
        <p:spPr>
          <a:xfrm>
            <a:off x="10424158" y="638"/>
            <a:ext cx="1767842" cy="792000"/>
          </a:xfrm>
          <a:prstGeom prst="rect">
            <a:avLst/>
          </a:prstGeom>
        </p:spPr>
        <p:txBody>
          <a:bodyPr lIns="0" tIns="72000" rIns="180000" bIns="72000" anchor="ctr"/>
          <a:lstStyle>
            <a:defPPr>
              <a:defRPr lang="en-US"/>
            </a:defPPr>
            <a:lvl1pPr marL="0" algn="r" defTabSz="457200" rtl="0" eaLnBrk="1" latinLnBrk="0" hangingPunct="1">
              <a:defRPr sz="2800" kern="1200">
                <a:solidFill>
                  <a:srgbClr val="FFFFFF">
                    <a:alpha val="25000"/>
                  </a:srgb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35C832-8E31-45E9-9CC3-F696FA7C8FFC}" type="slidenum">
              <a:rPr kumimoji="1" lang="ja-JP" altLang="en-US" sz="2400" smtClean="0">
                <a:solidFill>
                  <a:schemeClr val="bg1"/>
                </a:solidFill>
                <a:latin typeface="+mj-lt"/>
              </a:rPr>
              <a:pPr/>
              <a:t>‹#›</a:t>
            </a:fld>
            <a:endParaRPr kumimoji="1" lang="ja-JP" altLang="en-US" dirty="0">
              <a:solidFill>
                <a:schemeClr val="bg1"/>
              </a:solidFill>
              <a:latin typeface="+mj-lt"/>
            </a:endParaRPr>
          </a:p>
        </p:txBody>
      </p:sp>
    </p:spTree>
    <p:extLst>
      <p:ext uri="{BB962C8B-B14F-4D97-AF65-F5344CB8AC3E}">
        <p14:creationId xmlns:p14="http://schemas.microsoft.com/office/powerpoint/2010/main" val="3857144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75EA8D5-54E6-47BE-B0EF-811EBEC6E2CA}" type="datetimeFigureOut">
              <a:rPr kumimoji="1" lang="ja-JP" altLang="en-US" smtClean="0"/>
              <a:t>2026/6/18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100585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75EA8D5-54E6-47BE-B0EF-811EBEC6E2CA}"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3734168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75EA8D5-54E6-47BE-B0EF-811EBEC6E2CA}" type="datetimeFigureOut">
              <a:rPr kumimoji="1" lang="ja-JP" altLang="en-US" smtClean="0"/>
              <a:t>2026/6/18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383879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75EA8D5-54E6-47BE-B0EF-811EBEC6E2CA}" type="datetimeFigureOut">
              <a:rPr kumimoji="1" lang="ja-JP" altLang="en-US" smtClean="0"/>
              <a:t>2026/6/18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79447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A8D5-54E6-47BE-B0EF-811EBEC6E2CA}" type="datetimeFigureOut">
              <a:rPr kumimoji="1" lang="ja-JP" altLang="en-US" smtClean="0"/>
              <a:t>2026/6/18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8763926" y="5876412"/>
            <a:ext cx="2926080" cy="1397039"/>
          </a:xfrm>
          <a:prstGeom prst="rect">
            <a:avLst/>
          </a:prstGeom>
        </p:spPr>
        <p:txBody>
          <a:body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224844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F75EA8D5-54E6-47BE-B0EF-811EBEC6E2CA}" type="datetimeFigureOut">
              <a:rPr kumimoji="1" lang="ja-JP" altLang="en-US" smtClean="0"/>
              <a:t>2026/6/18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763926" y="5876412"/>
            <a:ext cx="2926080" cy="1397039"/>
          </a:xfrm>
          <a:prstGeom prst="rect">
            <a:avLst/>
          </a:prstGeom>
        </p:spPr>
        <p:txBody>
          <a:bodyPr/>
          <a:lstStyle>
            <a:lvl1pPr>
              <a:defRPr>
                <a:solidFill>
                  <a:srgbClr val="FFFFFF">
                    <a:alpha val="20000"/>
                  </a:srgbClr>
                </a:solidFill>
              </a:defRPr>
            </a:lvl1p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350595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75EA8D5-54E6-47BE-B0EF-811EBEC6E2CA}" type="datetimeFigureOut">
              <a:rPr kumimoji="1" lang="ja-JP" altLang="en-US" smtClean="0"/>
              <a:t>2026/6/18</a:t>
            </a:fld>
            <a:endParaRPr kumimoji="1" lang="ja-JP" alt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kumimoji="1" lang="ja-JP" altLang="en-US"/>
          </a:p>
        </p:txBody>
      </p:sp>
      <p:sp>
        <p:nvSpPr>
          <p:cNvPr id="14" name="Slide Number Placeholder 13"/>
          <p:cNvSpPr>
            <a:spLocks noGrp="1"/>
          </p:cNvSpPr>
          <p:nvPr>
            <p:ph type="sldNum" sz="quarter" idx="12"/>
          </p:nvPr>
        </p:nvSpPr>
        <p:spPr>
          <a:xfrm>
            <a:off x="8763926" y="5876412"/>
            <a:ext cx="2926080" cy="1397039"/>
          </a:xfrm>
          <a:prstGeom prst="rect">
            <a:avLst/>
          </a:prstGeom>
        </p:spPr>
        <p:txBody>
          <a:bodyPr/>
          <a:lstStyle>
            <a:lvl1pPr>
              <a:defRPr>
                <a:solidFill>
                  <a:srgbClr val="FFFFFF">
                    <a:alpha val="25000"/>
                  </a:srgbClr>
                </a:solidFill>
              </a:defRPr>
            </a:lvl1pPr>
          </a:lstStyle>
          <a:p>
            <a:fld id="{A535C832-8E31-45E9-9CC3-F696FA7C8FFC}" type="slidenum">
              <a:rPr kumimoji="1" lang="ja-JP" altLang="en-US" smtClean="0"/>
              <a:t>‹#›</a:t>
            </a:fld>
            <a:endParaRPr kumimoji="1" lang="ja-JP" altLang="en-US"/>
          </a:p>
        </p:txBody>
      </p:sp>
    </p:spTree>
    <p:extLst>
      <p:ext uri="{BB962C8B-B14F-4D97-AF65-F5344CB8AC3E}">
        <p14:creationId xmlns:p14="http://schemas.microsoft.com/office/powerpoint/2010/main" val="106214690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F75EA8D5-54E6-47BE-B0EF-811EBEC6E2CA}" type="datetimeFigureOut">
              <a:rPr kumimoji="1" lang="ja-JP" altLang="en-US" smtClean="0"/>
              <a:t>2026/6/18</a:t>
            </a:fld>
            <a:endParaRPr kumimoji="1" lang="ja-JP" alt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kumimoji="1" lang="ja-JP" altLang="en-US"/>
          </a:p>
        </p:txBody>
      </p:sp>
      <p:sp>
        <p:nvSpPr>
          <p:cNvPr id="7" name="Slide Number Placeholder 8">
            <a:extLst>
              <a:ext uri="{FF2B5EF4-FFF2-40B4-BE49-F238E27FC236}">
                <a16:creationId xmlns:a16="http://schemas.microsoft.com/office/drawing/2014/main" id="{4BB1183F-7D69-C284-3D16-FF31E16986DB}"/>
              </a:ext>
            </a:extLst>
          </p:cNvPr>
          <p:cNvSpPr txBox="1">
            <a:spLocks/>
          </p:cNvSpPr>
          <p:nvPr userDrawn="1"/>
        </p:nvSpPr>
        <p:spPr>
          <a:xfrm>
            <a:off x="10424158" y="129947"/>
            <a:ext cx="1655547" cy="418694"/>
          </a:xfrm>
          <a:prstGeom prst="rect">
            <a:avLst/>
          </a:prstGeom>
        </p:spPr>
        <p:txBody>
          <a:bodyPr anchor="ctr"/>
          <a:lstStyle>
            <a:defPPr>
              <a:defRPr lang="en-US"/>
            </a:defPPr>
            <a:lvl1pPr marL="0" algn="r" defTabSz="457200" rtl="0" eaLnBrk="1" latinLnBrk="0" hangingPunct="1">
              <a:defRPr sz="2800" kern="1200">
                <a:solidFill>
                  <a:srgbClr val="FFFFFF">
                    <a:alpha val="25000"/>
                  </a:srgb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35C832-8E31-45E9-9CC3-F696FA7C8FFC}" type="slidenum">
              <a:rPr kumimoji="1" lang="ja-JP" altLang="en-US" smtClean="0"/>
              <a:pPr/>
              <a:t>‹#›</a:t>
            </a:fld>
            <a:endParaRPr kumimoji="1" lang="ja-JP" altLang="en-US" dirty="0"/>
          </a:p>
        </p:txBody>
      </p:sp>
    </p:spTree>
    <p:extLst>
      <p:ext uri="{BB962C8B-B14F-4D97-AF65-F5344CB8AC3E}">
        <p14:creationId xmlns:p14="http://schemas.microsoft.com/office/powerpoint/2010/main" val="3686432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440.png"/><Relationship Id="rId7" Type="http://schemas.openxmlformats.org/officeDocument/2006/relationships/image" Target="../media/image56.png"/><Relationship Id="rId12" Type="http://schemas.openxmlformats.org/officeDocument/2006/relationships/image" Target="../media/image5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520.png"/><Relationship Id="rId5" Type="http://schemas.openxmlformats.org/officeDocument/2006/relationships/image" Target="../media/image54.png"/><Relationship Id="rId10" Type="http://schemas.openxmlformats.org/officeDocument/2006/relationships/image" Target="../media/image511.png"/><Relationship Id="rId4" Type="http://schemas.openxmlformats.org/officeDocument/2006/relationships/image" Target="../media/image53.png"/><Relationship Id="rId9" Type="http://schemas.openxmlformats.org/officeDocument/2006/relationships/image" Target="../media/image500.png"/></Relationships>
</file>

<file path=ppt/slides/_rels/slide25.xml.rels><?xml version="1.0" encoding="UTF-8" standalone="yes"?>
<Relationships xmlns="http://schemas.openxmlformats.org/package/2006/relationships"><Relationship Id="rId8" Type="http://schemas.openxmlformats.org/officeDocument/2006/relationships/image" Target="../media/image560.png"/><Relationship Id="rId3" Type="http://schemas.openxmlformats.org/officeDocument/2006/relationships/image" Target="../media/image53.png"/><Relationship Id="rId7" Type="http://schemas.openxmlformats.org/officeDocument/2006/relationships/image" Target="../media/image490.png"/><Relationship Id="rId12" Type="http://schemas.openxmlformats.org/officeDocument/2006/relationships/image" Target="../media/image5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580.png"/><Relationship Id="rId5" Type="http://schemas.openxmlformats.org/officeDocument/2006/relationships/image" Target="../media/image55.png"/><Relationship Id="rId10" Type="http://schemas.openxmlformats.org/officeDocument/2006/relationships/image" Target="../media/image570.png"/><Relationship Id="rId4" Type="http://schemas.openxmlformats.org/officeDocument/2006/relationships/image" Target="../media/image57.png"/><Relationship Id="rId9" Type="http://schemas.openxmlformats.org/officeDocument/2006/relationships/image" Target="../media/image511.png"/></Relationships>
</file>

<file path=ppt/slides/_rels/slide26.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59.png"/><Relationship Id="rId7" Type="http://schemas.openxmlformats.org/officeDocument/2006/relationships/image" Target="../media/image58.png"/><Relationship Id="rId12" Type="http://schemas.openxmlformats.org/officeDocument/2006/relationships/image" Target="../media/image53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520.png"/><Relationship Id="rId5" Type="http://schemas.openxmlformats.org/officeDocument/2006/relationships/image" Target="../media/image57.png"/><Relationship Id="rId10" Type="http://schemas.openxmlformats.org/officeDocument/2006/relationships/image" Target="../media/image511.png"/><Relationship Id="rId4" Type="http://schemas.openxmlformats.org/officeDocument/2006/relationships/image" Target="../media/image54.png"/><Relationship Id="rId9" Type="http://schemas.openxmlformats.org/officeDocument/2006/relationships/image" Target="../media/image500.png"/></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2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95.png"/><Relationship Id="rId7" Type="http://schemas.openxmlformats.org/officeDocument/2006/relationships/image" Target="../media/image78.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29.xml.rels><?xml version="1.0" encoding="UTF-8" standalone="yes"?>
<Relationships xmlns="http://schemas.openxmlformats.org/package/2006/relationships"><Relationship Id="rId8" Type="http://schemas.openxmlformats.org/officeDocument/2006/relationships/image" Target="../media/image960.png"/><Relationship Id="rId3" Type="http://schemas.openxmlformats.org/officeDocument/2006/relationships/image" Target="../media/image81.png"/><Relationship Id="rId7" Type="http://schemas.openxmlformats.org/officeDocument/2006/relationships/image" Target="../media/image950.png"/><Relationship Id="rId12" Type="http://schemas.openxmlformats.org/officeDocument/2006/relationships/image" Target="../media/image86.png"/><Relationship Id="rId2" Type="http://schemas.openxmlformats.org/officeDocument/2006/relationships/image" Target="../media/image80.png"/><Relationship Id="rId1" Type="http://schemas.openxmlformats.org/officeDocument/2006/relationships/slideLayout" Target="../slideLayouts/slideLayout2.xml"/><Relationship Id="rId11" Type="http://schemas.openxmlformats.org/officeDocument/2006/relationships/image" Target="../media/image85.png"/><Relationship Id="rId5" Type="http://schemas.openxmlformats.org/officeDocument/2006/relationships/image" Target="../media/image83.png"/><Relationship Id="rId10" Type="http://schemas.openxmlformats.org/officeDocument/2006/relationships/image" Target="../media/image980.png"/><Relationship Id="rId4" Type="http://schemas.openxmlformats.org/officeDocument/2006/relationships/image" Target="../media/image82.png"/><Relationship Id="rId9"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62.png"/><Relationship Id="rId21" Type="http://schemas.openxmlformats.org/officeDocument/2006/relationships/image" Target="../media/image64.png"/><Relationship Id="rId7" Type="http://schemas.openxmlformats.org/officeDocument/2006/relationships/image" Target="../media/image61.svg"/><Relationship Id="rId12" Type="http://schemas.openxmlformats.org/officeDocument/2006/relationships/image" Target="../media/image66.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0.svg"/><Relationship Id="rId11" Type="http://schemas.openxmlformats.org/officeDocument/2006/relationships/image" Target="../media/image65.svg"/><Relationship Id="rId5" Type="http://schemas.openxmlformats.org/officeDocument/2006/relationships/image" Target="../media/image59.svg"/><Relationship Id="rId10" Type="http://schemas.openxmlformats.org/officeDocument/2006/relationships/image" Target="../media/image64.svg"/><Relationship Id="rId4" Type="http://schemas.openxmlformats.org/officeDocument/2006/relationships/image" Target="../media/image63.png"/><Relationship Id="rId9" Type="http://schemas.openxmlformats.org/officeDocument/2006/relationships/image" Target="../media/image63.svg"/><Relationship Id="rId22" Type="http://schemas.openxmlformats.org/officeDocument/2006/relationships/image" Target="../media/image65.png"/></Relationships>
</file>

<file path=ppt/slides/_rels/slide3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svg"/><Relationship Id="rId12" Type="http://schemas.openxmlformats.org/officeDocument/2006/relationships/image" Target="../media/image75.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9.svg"/><Relationship Id="rId11" Type="http://schemas.openxmlformats.org/officeDocument/2006/relationships/image" Target="../media/image74.svg"/><Relationship Id="rId5" Type="http://schemas.openxmlformats.org/officeDocument/2006/relationships/image" Target="../media/image68.sv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svg"/><Relationship Id="rId22"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3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37.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0.emf"/></Relationships>
</file>

<file path=ppt/slides/_rels/slide3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3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4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510.png"/><Relationship Id="rId5" Type="http://schemas.openxmlformats.org/officeDocument/2006/relationships/image" Target="../media/image17.png"/><Relationship Id="rId10" Type="http://schemas.openxmlformats.org/officeDocument/2006/relationships/image" Target="../media/image410.png"/><Relationship Id="rId9" Type="http://schemas.openxmlformats.org/officeDocument/2006/relationships/image" Target="../media/image310.png"/></Relationships>
</file>

<file path=ppt/slides/_rels/slide7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28.emf"/></Relationships>
</file>

<file path=ppt/slides/_rels/slide74.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29.emf"/></Relationships>
</file>

<file path=ppt/slides/_rels/slide75.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30.emf"/></Relationships>
</file>

<file path=ppt/slides/_rels/slide76.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31.emf"/></Relationships>
</file>

<file path=ppt/slides/_rels/slide77.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0616D4-A618-AD8E-BDCD-2E0A9B0A6130}"/>
              </a:ext>
            </a:extLst>
          </p:cNvPr>
          <p:cNvSpPr>
            <a:spLocks noGrp="1"/>
          </p:cNvSpPr>
          <p:nvPr>
            <p:ph type="ctrTitle"/>
          </p:nvPr>
        </p:nvSpPr>
        <p:spPr>
          <a:xfrm>
            <a:off x="180000" y="1"/>
            <a:ext cx="11833200" cy="4680000"/>
          </a:xfrm>
        </p:spPr>
        <p:txBody>
          <a:bodyPr anchor="ctr"/>
          <a:lstStyle/>
          <a:p>
            <a:pPr algn="ctr">
              <a:lnSpc>
                <a:spcPct val="100000"/>
              </a:lnSpc>
            </a:pPr>
            <a:r>
              <a:rPr lang="en-US" altLang="ja-JP" sz="7200" dirty="0"/>
              <a:t>Decoupling Transition Patterns in the Global Economy: </a:t>
            </a:r>
            <a:br>
              <a:rPr lang="en-US" altLang="ja-JP" sz="7200" dirty="0"/>
            </a:br>
            <a:r>
              <a:rPr lang="en-US" altLang="ja-JP" sz="4600" dirty="0"/>
              <a:t>A Multi-Regional Structural Decomposition Analysis</a:t>
            </a:r>
            <a:endParaRPr kumimoji="1" lang="ja-JP" altLang="en-US" sz="4600" dirty="0">
              <a:solidFill>
                <a:schemeClr val="bg1"/>
              </a:solidFill>
            </a:endParaRPr>
          </a:p>
        </p:txBody>
      </p:sp>
      <p:sp>
        <p:nvSpPr>
          <p:cNvPr id="3" name="字幕 2">
            <a:extLst>
              <a:ext uri="{FF2B5EF4-FFF2-40B4-BE49-F238E27FC236}">
                <a16:creationId xmlns:a16="http://schemas.microsoft.com/office/drawing/2014/main" id="{C1BDD287-E437-877B-B872-43CD0B3F9255}"/>
              </a:ext>
            </a:extLst>
          </p:cNvPr>
          <p:cNvSpPr>
            <a:spLocks noGrp="1"/>
          </p:cNvSpPr>
          <p:nvPr>
            <p:ph type="subTitle" idx="1"/>
          </p:nvPr>
        </p:nvSpPr>
        <p:spPr>
          <a:xfrm>
            <a:off x="144000" y="4860000"/>
            <a:ext cx="11833200" cy="1317990"/>
          </a:xfrm>
        </p:spPr>
        <p:txBody>
          <a:bodyPr>
            <a:spAutoFit/>
          </a:bodyPr>
          <a:lstStyle/>
          <a:p>
            <a:pPr algn="ctr">
              <a:lnSpc>
                <a:spcPct val="110000"/>
              </a:lnSpc>
              <a:spcBef>
                <a:spcPts val="0"/>
              </a:spcBef>
            </a:pPr>
            <a:r>
              <a:rPr kumimoji="1" lang="en-US" altLang="ja-JP" sz="3200" dirty="0"/>
              <a:t>Waka Nishifuji</a:t>
            </a:r>
            <a:r>
              <a:rPr kumimoji="1" lang="en-US" altLang="ja-JP" sz="3200" baseline="30000" dirty="0"/>
              <a:t>1*</a:t>
            </a:r>
            <a:r>
              <a:rPr kumimoji="1" lang="en-US" altLang="ja-JP" sz="3200" dirty="0"/>
              <a:t>, Shigemi Kagawa</a:t>
            </a:r>
            <a:r>
              <a:rPr kumimoji="1" lang="en-US" altLang="ja-JP" sz="3200" baseline="30000" dirty="0"/>
              <a:t>2</a:t>
            </a:r>
          </a:p>
          <a:p>
            <a:pPr algn="ctr">
              <a:lnSpc>
                <a:spcPts val="1200"/>
              </a:lnSpc>
            </a:pPr>
            <a:r>
              <a:rPr lang="en-US" altLang="ja-JP" sz="2400" dirty="0">
                <a:latin typeface="+mn-lt"/>
              </a:rPr>
              <a:t>1. Graduate School of Economics, Kyushu University, Fukuoka, Japan</a:t>
            </a:r>
          </a:p>
          <a:p>
            <a:pPr algn="ctr">
              <a:lnSpc>
                <a:spcPts val="1200"/>
              </a:lnSpc>
            </a:pPr>
            <a:r>
              <a:rPr lang="en-US" altLang="ja-JP" sz="2400" dirty="0">
                <a:latin typeface="+mn-lt"/>
              </a:rPr>
              <a:t>2. Faculty of Economics, Kyushu University, Fukuoka, Japan</a:t>
            </a:r>
          </a:p>
        </p:txBody>
      </p:sp>
      <p:cxnSp>
        <p:nvCxnSpPr>
          <p:cNvPr id="5" name="直線コネクタ 4">
            <a:extLst>
              <a:ext uri="{FF2B5EF4-FFF2-40B4-BE49-F238E27FC236}">
                <a16:creationId xmlns:a16="http://schemas.microsoft.com/office/drawing/2014/main" id="{81E46CA5-97AB-7245-DA1C-B6289A3F19D8}"/>
              </a:ext>
            </a:extLst>
          </p:cNvPr>
          <p:cNvCxnSpPr>
            <a:cxnSpLocks/>
          </p:cNvCxnSpPr>
          <p:nvPr/>
        </p:nvCxnSpPr>
        <p:spPr>
          <a:xfrm>
            <a:off x="219000" y="4680000"/>
            <a:ext cx="1175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2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154FD-E7B8-48AC-30B3-6F260867EF2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86D1010-27CD-97B2-680A-0B1DBDE2F4CC}"/>
              </a:ext>
            </a:extLst>
          </p:cNvPr>
          <p:cNvSpPr>
            <a:spLocks noGrp="1"/>
          </p:cNvSpPr>
          <p:nvPr>
            <p:ph type="title"/>
          </p:nvPr>
        </p:nvSpPr>
        <p:spPr/>
        <p:txBody>
          <a:bodyPr>
            <a:normAutofit/>
          </a:bodyPr>
          <a:lstStyle/>
          <a:p>
            <a:r>
              <a:rPr kumimoji="1" lang="en-US" altLang="ja-JP" dirty="0"/>
              <a:t>2. Methodology</a:t>
            </a:r>
            <a:r>
              <a:rPr lang="en-US" altLang="ja-JP" dirty="0"/>
              <a:t>: Identification of decoupling drivers</a:t>
            </a:r>
            <a:endParaRPr kumimoji="1" lang="ja-JP" altLang="en-US" dirty="0"/>
          </a:p>
        </p:txBody>
      </p:sp>
      <p:sp>
        <p:nvSpPr>
          <p:cNvPr id="11" name="コンテンツ プレースホルダー 10">
            <a:extLst>
              <a:ext uri="{FF2B5EF4-FFF2-40B4-BE49-F238E27FC236}">
                <a16:creationId xmlns:a16="http://schemas.microsoft.com/office/drawing/2014/main" id="{54BBD295-49FA-4E84-32C9-BC230541A299}"/>
              </a:ext>
            </a:extLst>
          </p:cNvPr>
          <p:cNvSpPr>
            <a:spLocks noGrp="1"/>
          </p:cNvSpPr>
          <p:nvPr>
            <p:ph idx="1"/>
          </p:nvPr>
        </p:nvSpPr>
        <p:spPr>
          <a:xfrm>
            <a:off x="180000" y="900000"/>
            <a:ext cx="11833200" cy="492443"/>
          </a:xfrm>
        </p:spPr>
        <p:txBody>
          <a:bodyPr tIns="0" bIns="0">
            <a:spAutoFit/>
          </a:bodyPr>
          <a:lstStyle/>
          <a:p>
            <a:pPr marL="0" lvl="1" indent="0">
              <a:spcBef>
                <a:spcPts val="1800"/>
              </a:spcBef>
              <a:buNone/>
            </a:pPr>
            <a:r>
              <a:rPr lang="en-US" altLang="ja-JP" sz="3200" b="1" dirty="0">
                <a:solidFill>
                  <a:schemeClr val="accent5">
                    <a:lumMod val="50000"/>
                  </a:schemeClr>
                </a:solidFill>
              </a:rPr>
              <a:t>Selection of comparison clusters</a:t>
            </a:r>
          </a:p>
        </p:txBody>
      </p:sp>
      <p:sp>
        <p:nvSpPr>
          <p:cNvPr id="15" name="テキスト ボックス 14">
            <a:extLst>
              <a:ext uri="{FF2B5EF4-FFF2-40B4-BE49-F238E27FC236}">
                <a16:creationId xmlns:a16="http://schemas.microsoft.com/office/drawing/2014/main" id="{2918336A-B7CE-F4C9-59D6-1A00FB776AB6}"/>
              </a:ext>
            </a:extLst>
          </p:cNvPr>
          <p:cNvSpPr txBox="1"/>
          <p:nvPr/>
        </p:nvSpPr>
        <p:spPr>
          <a:xfrm>
            <a:off x="180000" y="1429200"/>
            <a:ext cx="11833200" cy="815608"/>
          </a:xfrm>
          <a:prstGeom prst="rect">
            <a:avLst/>
          </a:prstGeom>
          <a:noFill/>
        </p:spPr>
        <p:txBody>
          <a:bodyPr wrap="square" lIns="0" tIns="0" rIns="0" bIns="0">
            <a:spAutoFit/>
          </a:bodyPr>
          <a:lstStyle/>
          <a:p>
            <a:pPr marL="108000">
              <a:spcBef>
                <a:spcPts val="600"/>
              </a:spcBef>
            </a:pPr>
            <a:r>
              <a:rPr lang="ja-JP" altLang="ja-JP" sz="2400" dirty="0"/>
              <a:t>Clusters with similar GDE growth stages</a:t>
            </a:r>
            <a:r>
              <a:rPr lang="en-US" altLang="ja-JP" sz="2400" dirty="0"/>
              <a:t> </a:t>
            </a:r>
            <a:r>
              <a:rPr lang="ja-JP" altLang="ja-JP" sz="2400" dirty="0"/>
              <a:t>but different carbon footprint transition patterns</a:t>
            </a:r>
          </a:p>
          <a:p>
            <a:pPr marL="108000">
              <a:spcBef>
                <a:spcPts val="600"/>
              </a:spcBef>
            </a:pPr>
            <a:r>
              <a:rPr lang="en-US" altLang="ja-JP" sz="2400" dirty="0"/>
              <a:t>	</a:t>
            </a:r>
            <a:r>
              <a:rPr lang="ja-JP" altLang="en-US" sz="2400" dirty="0"/>
              <a:t>▶▶ </a:t>
            </a:r>
            <a:r>
              <a:rPr lang="ja-JP" altLang="ja-JP" sz="2400" dirty="0"/>
              <a:t>Apply SDA to identify the underlying drivers of the differences</a:t>
            </a:r>
          </a:p>
        </p:txBody>
      </p:sp>
      <p:sp>
        <p:nvSpPr>
          <p:cNvPr id="3" name="コンテンツ プレースホルダー 10">
            <a:extLst>
              <a:ext uri="{FF2B5EF4-FFF2-40B4-BE49-F238E27FC236}">
                <a16:creationId xmlns:a16="http://schemas.microsoft.com/office/drawing/2014/main" id="{A39D603F-5EB8-F2EE-1B90-A97E007192AC}"/>
              </a:ext>
            </a:extLst>
          </p:cNvPr>
          <p:cNvSpPr txBox="1">
            <a:spLocks/>
          </p:cNvSpPr>
          <p:nvPr/>
        </p:nvSpPr>
        <p:spPr>
          <a:xfrm>
            <a:off x="180000" y="2318400"/>
            <a:ext cx="11833200" cy="492443"/>
          </a:xfrm>
          <a:prstGeom prst="rect">
            <a:avLst/>
          </a:prstGeom>
        </p:spPr>
        <p:txBody>
          <a:bodyPr vert="horz" lIns="0" tIns="0" rIns="0" bIns="0" rtlCol="0">
            <a:spAutoFit/>
          </a:bodyPr>
          <a:lstStyle>
            <a:lvl1pPr marL="0" indent="0" algn="l" defTabSz="914400" rtl="0" eaLnBrk="1" latinLnBrk="0" hangingPunct="1">
              <a:lnSpc>
                <a:spcPct val="100000"/>
              </a:lnSpc>
              <a:spcBef>
                <a:spcPts val="1800"/>
              </a:spcBef>
              <a:buFontTx/>
              <a:buNone/>
              <a:defRPr kumimoji="1" sz="3200" b="1" i="0" kern="1200">
                <a:solidFill>
                  <a:schemeClr val="accent5">
                    <a:lumMod val="50000"/>
                  </a:schemeClr>
                </a:solidFill>
                <a:latin typeface="+mn-lt"/>
                <a:ea typeface="+mn-ea"/>
                <a:cs typeface="+mn-cs"/>
              </a:defRPr>
            </a:lvl1pPr>
            <a:lvl2pPr marL="288000" indent="-180000" algn="l" defTabSz="914400" rtl="0" eaLnBrk="1" latinLnBrk="0" hangingPunct="1">
              <a:lnSpc>
                <a:spcPct val="100000"/>
              </a:lnSpc>
              <a:spcBef>
                <a:spcPts val="1000"/>
              </a:spcBef>
              <a:buFont typeface="Arial" panose="020B0604020202020204" pitchFamily="34" charset="0"/>
              <a:buChar char="•"/>
              <a:defRPr kumimoji="1" sz="2400" i="0" kern="120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1000"/>
              </a:spcBef>
              <a:buFont typeface="Arial" panose="020B0604020202020204" pitchFamily="34" charset="0"/>
              <a:buChar char="•"/>
              <a:defRPr kumimoji="1" sz="2000" i="0" kern="1200">
                <a:solidFill>
                  <a:schemeClr val="tx1">
                    <a:lumMod val="85000"/>
                    <a:lumOff val="15000"/>
                  </a:schemeClr>
                </a:solidFill>
                <a:latin typeface="+mn-lt"/>
                <a:ea typeface="+mn-ea"/>
                <a:cs typeface="+mn-cs"/>
              </a:defRPr>
            </a:lvl3pPr>
            <a:lvl4pPr marL="0" indent="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lvl="1" indent="0">
              <a:spcBef>
                <a:spcPts val="1800"/>
              </a:spcBef>
              <a:buFont typeface="Arial" panose="020B0604020202020204" pitchFamily="34" charset="0"/>
              <a:buNone/>
            </a:pPr>
            <a:r>
              <a:rPr lang="en-US" altLang="ja-JP" sz="3200" b="1" dirty="0">
                <a:solidFill>
                  <a:schemeClr val="accent5">
                    <a:lumMod val="50000"/>
                  </a:schemeClr>
                </a:solidFill>
              </a:rPr>
              <a:t>Reformulation of the carbon footprint equation</a:t>
            </a:r>
          </a:p>
        </p:txBody>
      </p:sp>
      <p:grpSp>
        <p:nvGrpSpPr>
          <p:cNvPr id="20" name="グループ化 19">
            <a:extLst>
              <a:ext uri="{FF2B5EF4-FFF2-40B4-BE49-F238E27FC236}">
                <a16:creationId xmlns:a16="http://schemas.microsoft.com/office/drawing/2014/main" id="{64BA064B-5B35-3FB9-5F67-F116960FB431}"/>
              </a:ext>
            </a:extLst>
          </p:cNvPr>
          <p:cNvGrpSpPr/>
          <p:nvPr/>
        </p:nvGrpSpPr>
        <p:grpSpPr>
          <a:xfrm>
            <a:off x="179999" y="2847600"/>
            <a:ext cx="6958800" cy="1846779"/>
            <a:chOff x="6152400" y="1429200"/>
            <a:chExt cx="5862342" cy="1846779"/>
          </a:xfrm>
        </p:grpSpPr>
        <mc:AlternateContent xmlns:mc="http://schemas.openxmlformats.org/markup-compatibility/2006">
          <mc:Choice xmlns:a14="http://schemas.microsoft.com/office/drawing/2010/main" Requires="a14">
            <p:sp>
              <p:nvSpPr>
                <p:cNvPr id="18" name="テキスト ボックス 17">
                  <a:extLst>
                    <a:ext uri="{FF2B5EF4-FFF2-40B4-BE49-F238E27FC236}">
                      <a16:creationId xmlns:a16="http://schemas.microsoft.com/office/drawing/2014/main" id="{27ABAE15-070F-1625-8658-4F0254DA3315}"/>
                    </a:ext>
                  </a:extLst>
                </p:cNvPr>
                <p:cNvSpPr txBox="1"/>
                <p:nvPr/>
              </p:nvSpPr>
              <p:spPr>
                <a:xfrm>
                  <a:off x="6152400" y="1429200"/>
                  <a:ext cx="5862342" cy="1846779"/>
                </a:xfrm>
                <a:prstGeom prst="rect">
                  <a:avLst/>
                </a:prstGeom>
                <a:solidFill>
                  <a:schemeClr val="accent1">
                    <a:lumMod val="20000"/>
                    <a:lumOff val="80000"/>
                  </a:schemeClr>
                </a:solidFill>
              </p:spPr>
              <p:txBody>
                <a:bodyPr wrap="none" lIns="0" tIns="0" rIns="0" bIns="72000" numCol="1">
                  <a:noAutofit/>
                </a:bodyPr>
                <a:lstStyle/>
                <a:p>
                  <a:pPr marL="108000" lvl="1">
                    <a:spcBef>
                      <a:spcPts val="600"/>
                    </a:spcBef>
                    <a:tabLst>
                      <a:tab pos="2559600" algn="l"/>
                    </a:tabLst>
                  </a:pPr>
                  <a:r>
                    <a:rPr lang="en-US" altLang="ja-JP" sz="2400" dirty="0">
                      <a:solidFill>
                        <a:schemeClr val="tx1"/>
                      </a:solidFill>
                    </a:rPr>
                    <a:t>Per </a:t>
                  </a:r>
                  <a:r>
                    <a:rPr lang="ja-JP" altLang="ja-JP" sz="2400" dirty="0">
                      <a:solidFill>
                        <a:schemeClr val="tx1"/>
                      </a:solidFill>
                    </a:rPr>
                    <a:t>capita carbon footprint</a:t>
                  </a:r>
                  <a:r>
                    <a:rPr lang="en-US" altLang="ja-JP" sz="2400" dirty="0">
                      <a:solidFill>
                        <a:schemeClr val="tx1"/>
                      </a:solidFill>
                    </a:rPr>
                    <a:t> (CF) for country </a:t>
                  </a:r>
                  <a14:m>
                    <m:oMath xmlns:m="http://schemas.openxmlformats.org/officeDocument/2006/math">
                      <m:r>
                        <a:rPr lang="en-US" altLang="ja-JP" sz="2400" b="0" i="1" smtClean="0">
                          <a:solidFill>
                            <a:schemeClr val="tx1"/>
                          </a:solidFill>
                          <a:latin typeface="Cambria Math" panose="02040503050406030204" pitchFamily="18" charset="0"/>
                        </a:rPr>
                        <m:t>𝑛</m:t>
                      </m:r>
                    </m:oMath>
                  </a14:m>
                  <a:r>
                    <a:rPr lang="en-US" altLang="ja-JP" sz="2400" dirty="0">
                      <a:solidFill>
                        <a:schemeClr val="tx1"/>
                      </a:solidFill>
                    </a:rPr>
                    <a:t> in year </a:t>
                  </a:r>
                  <a14:m>
                    <m:oMath xmlns:m="http://schemas.openxmlformats.org/officeDocument/2006/math">
                      <m:r>
                        <a:rPr lang="en-US" altLang="ja-JP" sz="2400" b="0" i="1" smtClean="0">
                          <a:solidFill>
                            <a:schemeClr val="tx1"/>
                          </a:solidFill>
                          <a:latin typeface="Cambria Math" panose="02040503050406030204" pitchFamily="18" charset="0"/>
                        </a:rPr>
                        <m:t>𝑡</m:t>
                      </m:r>
                    </m:oMath>
                  </a14:m>
                  <a:r>
                    <a:rPr lang="en-US" altLang="ja-JP" sz="2400" dirty="0">
                      <a:solidFill>
                        <a:schemeClr val="tx1"/>
                      </a:solidFill>
                    </a:rPr>
                    <a:t>:</a:t>
                  </a:r>
                </a:p>
                <a:p>
                  <a:pPr marL="943200" lvl="1">
                    <a:spcBef>
                      <a:spcPts val="600"/>
                    </a:spcBef>
                    <a:buNone/>
                    <a:tabLst>
                      <a:tab pos="2559600" algn="l"/>
                    </a:tabLst>
                  </a:pPr>
                  <a14:m>
                    <m:oMathPara xmlns:m="http://schemas.openxmlformats.org/officeDocument/2006/math">
                      <m:oMathParaPr>
                        <m:jc m:val="left"/>
                      </m:oMathParaPr>
                      <m:oMath xmlns:m="http://schemas.openxmlformats.org/officeDocument/2006/math">
                        <m:sSubSup>
                          <m:sSubSupPr>
                            <m:ctrlPr>
                              <a:rPr lang="en-US" altLang="ja-JP" sz="2400" i="1">
                                <a:solidFill>
                                  <a:schemeClr val="tx1"/>
                                </a:solidFill>
                                <a:latin typeface="Cambria Math" panose="02040503050406030204" pitchFamily="18" charset="0"/>
                              </a:rPr>
                            </m:ctrlPr>
                          </m:sSubSupPr>
                          <m:e>
                            <m:r>
                              <a:rPr lang="en-US" altLang="ja-JP" sz="2400" i="1">
                                <a:solidFill>
                                  <a:schemeClr val="tx1"/>
                                </a:solidFill>
                                <a:latin typeface="Cambria Math" panose="02040503050406030204" pitchFamily="18" charset="0"/>
                              </a:rPr>
                              <m:t>𝑞</m:t>
                            </m:r>
                          </m:e>
                          <m:sub>
                            <m:r>
                              <a:rPr lang="en-US" altLang="ja-JP" sz="2400" i="1">
                                <a:solidFill>
                                  <a:schemeClr val="tx1"/>
                                </a:solidFill>
                                <a:latin typeface="Cambria Math" panose="02040503050406030204" pitchFamily="18" charset="0"/>
                              </a:rPr>
                              <m:t>𝑡</m:t>
                            </m:r>
                          </m:sub>
                          <m:sup>
                            <m:r>
                              <a:rPr lang="en-US" altLang="ja-JP" sz="2400" b="0" i="1" smtClean="0">
                                <a:solidFill>
                                  <a:schemeClr val="tx1"/>
                                </a:solidFill>
                                <a:latin typeface="Cambria Math" panose="02040503050406030204" pitchFamily="18" charset="0"/>
                              </a:rPr>
                              <m:t>𝑛</m:t>
                            </m:r>
                          </m:sup>
                        </m:sSubSup>
                        <m:r>
                          <a:rPr lang="en-US" altLang="ja-JP" sz="2400" i="1">
                            <a:solidFill>
                              <a:schemeClr val="tx1"/>
                            </a:solidFill>
                            <a:latin typeface="Cambria Math" panose="02040503050406030204" pitchFamily="18" charset="0"/>
                            <a:ea typeface="Cambria Math" panose="02040503050406030204" pitchFamily="18" charset="0"/>
                          </a:rPr>
                          <m:t>=</m:t>
                        </m:r>
                        <m:sSub>
                          <m:sSubPr>
                            <m:ctrlPr>
                              <a:rPr lang="en-US" altLang="ja-JP" sz="2400" b="1" i="1">
                                <a:solidFill>
                                  <a:schemeClr val="tx1"/>
                                </a:solidFill>
                                <a:latin typeface="Cambria Math" panose="02040503050406030204" pitchFamily="18" charset="0"/>
                                <a:ea typeface="Cambria Math" panose="02040503050406030204" pitchFamily="18" charset="0"/>
                              </a:rPr>
                            </m:ctrlPr>
                          </m:sSubPr>
                          <m:e>
                            <m:r>
                              <a:rPr lang="en-US" altLang="ja-JP" sz="2400" b="1">
                                <a:solidFill>
                                  <a:schemeClr val="tx1"/>
                                </a:solidFill>
                                <a:latin typeface="Cambria Math" panose="02040503050406030204" pitchFamily="18" charset="0"/>
                                <a:ea typeface="Cambria Math" panose="02040503050406030204" pitchFamily="18" charset="0"/>
                              </a:rPr>
                              <m:t>𝐞</m:t>
                            </m:r>
                          </m:e>
                          <m:sub>
                            <m:r>
                              <a:rPr lang="en-US" altLang="ja-JP" sz="2400" i="1">
                                <a:solidFill>
                                  <a:schemeClr val="tx1"/>
                                </a:solidFill>
                                <a:latin typeface="Cambria Math" panose="02040503050406030204" pitchFamily="18" charset="0"/>
                                <a:ea typeface="Cambria Math" panose="02040503050406030204" pitchFamily="18" charset="0"/>
                              </a:rPr>
                              <m:t>𝑡</m:t>
                            </m:r>
                          </m:sub>
                        </m:sSub>
                        <m:sSup>
                          <m:sSupPr>
                            <m:ctrlPr>
                              <a:rPr lang="en-US" altLang="ja-JP" sz="2400" b="1" i="1">
                                <a:solidFill>
                                  <a:schemeClr val="tx1"/>
                                </a:solidFill>
                                <a:latin typeface="Cambria Math" panose="02040503050406030204" pitchFamily="18" charset="0"/>
                                <a:ea typeface="Cambria Math" panose="02040503050406030204" pitchFamily="18" charset="0"/>
                              </a:rPr>
                            </m:ctrlPr>
                          </m:sSupPr>
                          <m:e>
                            <m:d>
                              <m:dPr>
                                <m:ctrlPr>
                                  <a:rPr lang="en-US" altLang="ja-JP" sz="2400" b="1" i="1">
                                    <a:solidFill>
                                      <a:schemeClr val="tx1"/>
                                    </a:solidFill>
                                    <a:latin typeface="Cambria Math" panose="02040503050406030204" pitchFamily="18" charset="0"/>
                                    <a:ea typeface="Cambria Math" panose="02040503050406030204" pitchFamily="18" charset="0"/>
                                  </a:rPr>
                                </m:ctrlPr>
                              </m:dPr>
                              <m:e>
                                <m:r>
                                  <a:rPr lang="en-US" altLang="ja-JP" sz="2400" b="1">
                                    <a:solidFill>
                                      <a:schemeClr val="tx1"/>
                                    </a:solidFill>
                                    <a:latin typeface="Cambria Math" panose="02040503050406030204" pitchFamily="18" charset="0"/>
                                    <a:ea typeface="Cambria Math" panose="02040503050406030204" pitchFamily="18" charset="0"/>
                                  </a:rPr>
                                  <m:t>𝐈</m:t>
                                </m:r>
                                <m:r>
                                  <a:rPr lang="en-US" altLang="ja-JP" sz="2400" i="1">
                                    <a:solidFill>
                                      <a:schemeClr val="tx1"/>
                                    </a:solidFill>
                                    <a:latin typeface="Cambria Math" panose="02040503050406030204" pitchFamily="18" charset="0"/>
                                    <a:ea typeface="Cambria Math" panose="02040503050406030204" pitchFamily="18" charset="0"/>
                                  </a:rPr>
                                  <m:t>−</m:t>
                                </m:r>
                                <m:sSub>
                                  <m:sSubPr>
                                    <m:ctrlPr>
                                      <a:rPr lang="en-US" altLang="ja-JP" sz="2400" b="1" i="1">
                                        <a:solidFill>
                                          <a:schemeClr val="tx1"/>
                                        </a:solidFill>
                                        <a:latin typeface="Cambria Math" panose="02040503050406030204" pitchFamily="18" charset="0"/>
                                        <a:ea typeface="Cambria Math" panose="02040503050406030204" pitchFamily="18" charset="0"/>
                                      </a:rPr>
                                    </m:ctrlPr>
                                  </m:sSubPr>
                                  <m:e>
                                    <m:r>
                                      <a:rPr lang="en-US" altLang="ja-JP" sz="2400" b="1">
                                        <a:solidFill>
                                          <a:schemeClr val="tx1"/>
                                        </a:solidFill>
                                        <a:latin typeface="Cambria Math" panose="02040503050406030204" pitchFamily="18" charset="0"/>
                                        <a:ea typeface="Cambria Math" panose="02040503050406030204" pitchFamily="18" charset="0"/>
                                      </a:rPr>
                                      <m:t>𝐀</m:t>
                                    </m:r>
                                  </m:e>
                                  <m:sub>
                                    <m:r>
                                      <a:rPr lang="en-US" altLang="ja-JP" sz="2400" i="1">
                                        <a:solidFill>
                                          <a:schemeClr val="tx1"/>
                                        </a:solidFill>
                                        <a:latin typeface="Cambria Math" panose="02040503050406030204" pitchFamily="18" charset="0"/>
                                        <a:ea typeface="Cambria Math" panose="02040503050406030204" pitchFamily="18" charset="0"/>
                                      </a:rPr>
                                      <m:t>𝑡</m:t>
                                    </m:r>
                                  </m:sub>
                                </m:sSub>
                              </m:e>
                            </m:d>
                          </m:e>
                          <m:sup>
                            <m:r>
                              <a:rPr lang="en-US" altLang="ja-JP" sz="2400" i="1">
                                <a:solidFill>
                                  <a:schemeClr val="tx1"/>
                                </a:solidFill>
                                <a:latin typeface="Cambria Math" panose="02040503050406030204" pitchFamily="18" charset="0"/>
                                <a:ea typeface="Cambria Math" panose="02040503050406030204" pitchFamily="18" charset="0"/>
                              </a:rPr>
                              <m:t>−1</m:t>
                            </m:r>
                          </m:sup>
                        </m:sSup>
                        <m:f>
                          <m:fPr>
                            <m:ctrlPr>
                              <a:rPr lang="en-US" altLang="ja-JP" sz="2400" b="1" i="1" smtClean="0">
                                <a:solidFill>
                                  <a:schemeClr val="tx1"/>
                                </a:solidFill>
                                <a:latin typeface="Cambria Math" panose="02040503050406030204" pitchFamily="18" charset="0"/>
                                <a:ea typeface="Cambria Math" panose="02040503050406030204" pitchFamily="18" charset="0"/>
                              </a:rPr>
                            </m:ctrlPr>
                          </m:fPr>
                          <m:num>
                            <m:sSubSup>
                              <m:sSubSupPr>
                                <m:ctrlPr>
                                  <a:rPr lang="en-US" altLang="ja-JP" sz="2400" b="1" i="1">
                                    <a:solidFill>
                                      <a:schemeClr val="tx1"/>
                                    </a:solidFill>
                                    <a:latin typeface="Cambria Math" panose="02040503050406030204" pitchFamily="18" charset="0"/>
                                    <a:ea typeface="Cambria Math" panose="02040503050406030204" pitchFamily="18" charset="0"/>
                                  </a:rPr>
                                </m:ctrlPr>
                              </m:sSubSupPr>
                              <m:e>
                                <m:r>
                                  <a:rPr lang="en-US" altLang="ja-JP" sz="2400" b="1">
                                    <a:solidFill>
                                      <a:schemeClr val="tx1"/>
                                    </a:solidFill>
                                    <a:latin typeface="Cambria Math" panose="02040503050406030204" pitchFamily="18" charset="0"/>
                                    <a:ea typeface="Cambria Math" panose="02040503050406030204" pitchFamily="18" charset="0"/>
                                  </a:rPr>
                                  <m:t>𝐟</m:t>
                                </m:r>
                              </m:e>
                              <m:sub>
                                <m:r>
                                  <a:rPr lang="en-US" altLang="ja-JP" sz="2400" i="1">
                                    <a:solidFill>
                                      <a:schemeClr val="tx1"/>
                                    </a:solidFill>
                                    <a:latin typeface="Cambria Math" panose="02040503050406030204" pitchFamily="18" charset="0"/>
                                    <a:ea typeface="Cambria Math" panose="02040503050406030204" pitchFamily="18" charset="0"/>
                                  </a:rPr>
                                  <m:t>𝑡</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num>
                          <m:den>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rPr>
                                  <m:t>𝑝𝑜𝑝</m:t>
                                </m:r>
                              </m:e>
                              <m:sub>
                                <m:r>
                                  <a:rPr lang="en-US" altLang="ja-JP" sz="2400" i="1">
                                    <a:solidFill>
                                      <a:schemeClr val="tx1"/>
                                    </a:solidFill>
                                    <a:latin typeface="Cambria Math" panose="02040503050406030204" pitchFamily="18" charset="0"/>
                                  </a:rPr>
                                  <m:t>𝑡</m:t>
                                </m:r>
                              </m:sub>
                              <m:sup>
                                <m:r>
                                  <a:rPr lang="en-US" altLang="ja-JP" sz="2400" b="0" i="1" smtClean="0">
                                    <a:solidFill>
                                      <a:schemeClr val="tx1"/>
                                    </a:solidFill>
                                    <a:latin typeface="Cambria Math" panose="02040503050406030204" pitchFamily="18" charset="0"/>
                                  </a:rPr>
                                  <m:t>𝑛</m:t>
                                </m:r>
                              </m:sup>
                            </m:sSubSup>
                          </m:den>
                        </m:f>
                        <m:r>
                          <m:rPr>
                            <m:nor/>
                          </m:rPr>
                          <a:rPr lang="en-US" altLang="ja-JP" sz="2400" i="1" dirty="0">
                            <a:solidFill>
                              <a:schemeClr val="tx1"/>
                            </a:solidFill>
                            <a:latin typeface="Cambria Math" panose="02040503050406030204" pitchFamily="18" charset="0"/>
                          </a:rPr>
                          <m:t>	</m:t>
                        </m:r>
                      </m:oMath>
                    </m:oMathPara>
                  </a14:m>
                  <a:endParaRPr lang="en-US" altLang="ja-JP" sz="2400" i="1" dirty="0">
                    <a:solidFill>
                      <a:schemeClr val="tx1"/>
                    </a:solidFill>
                    <a:latin typeface="Cambria Math" panose="02040503050406030204" pitchFamily="18" charset="0"/>
                  </a:endParaRPr>
                </a:p>
                <a:p>
                  <a:pPr marL="108000" lvl="1" indent="0">
                    <a:lnSpc>
                      <a:spcPct val="120000"/>
                    </a:lnSpc>
                    <a:spcBef>
                      <a:spcPts val="600"/>
                    </a:spcBef>
                    <a:buNone/>
                    <a:tabLst>
                      <a:tab pos="2559600" algn="l"/>
                    </a:tabLst>
                  </a:pPr>
                  <a14:m>
                    <m:oMathPara xmlns:m="http://schemas.openxmlformats.org/officeDocument/2006/math">
                      <m:oMathParaPr>
                        <m:jc m:val="centerGroup"/>
                      </m:oMathParaPr>
                      <m:oMath xmlns:m="http://schemas.openxmlformats.org/officeDocument/2006/math">
                        <m:sSubSup>
                          <m:sSubSupPr>
                            <m:ctrlPr>
                              <a:rPr lang="en-US" altLang="ja-JP" sz="2400" i="1" smtClean="0">
                                <a:solidFill>
                                  <a:schemeClr val="accent1">
                                    <a:lumMod val="20000"/>
                                    <a:lumOff val="80000"/>
                                  </a:schemeClr>
                                </a:solidFill>
                                <a:latin typeface="Cambria Math" panose="02040503050406030204" pitchFamily="18" charset="0"/>
                              </a:rPr>
                            </m:ctrlPr>
                          </m:sSubSupPr>
                          <m:e>
                            <m:r>
                              <a:rPr lang="en-US" altLang="ja-JP" sz="2400" i="1">
                                <a:solidFill>
                                  <a:schemeClr val="accent1">
                                    <a:lumMod val="20000"/>
                                    <a:lumOff val="80000"/>
                                  </a:schemeClr>
                                </a:solidFill>
                                <a:latin typeface="Cambria Math" panose="02040503050406030204" pitchFamily="18" charset="0"/>
                              </a:rPr>
                              <m:t>𝑞</m:t>
                            </m:r>
                          </m:e>
                          <m:sub>
                            <m:r>
                              <a:rPr lang="en-US" altLang="ja-JP" sz="2400" i="1">
                                <a:solidFill>
                                  <a:schemeClr val="accent1">
                                    <a:lumMod val="20000"/>
                                    <a:lumOff val="80000"/>
                                  </a:schemeClr>
                                </a:solidFill>
                                <a:latin typeface="Cambria Math" panose="02040503050406030204" pitchFamily="18" charset="0"/>
                              </a:rPr>
                              <m:t>𝑡</m:t>
                            </m:r>
                          </m:sub>
                          <m:sup>
                            <m:r>
                              <a:rPr lang="en-US" altLang="ja-JP" sz="2400" i="1">
                                <a:solidFill>
                                  <a:schemeClr val="accent1">
                                    <a:lumMod val="20000"/>
                                    <a:lumOff val="80000"/>
                                  </a:schemeClr>
                                </a:solidFill>
                                <a:latin typeface="Cambria Math" panose="02040503050406030204" pitchFamily="18" charset="0"/>
                              </a:rPr>
                              <m:t>𝑛</m:t>
                            </m:r>
                          </m:sup>
                        </m:sSubSup>
                        <m:r>
                          <a:rPr lang="en-US" altLang="ja-JP" sz="2400" i="1">
                            <a:solidFill>
                              <a:schemeClr val="tx1"/>
                            </a:solidFill>
                            <a:latin typeface="Cambria Math" panose="02040503050406030204" pitchFamily="18" charset="0"/>
                            <a:ea typeface="Cambria Math" panose="02040503050406030204" pitchFamily="18" charset="0"/>
                          </a:rPr>
                          <m:t>=</m:t>
                        </m:r>
                        <m:sSub>
                          <m:sSubPr>
                            <m:ctrlPr>
                              <a:rPr lang="en-US" altLang="ja-JP" sz="2400" b="1" i="1">
                                <a:solidFill>
                                  <a:schemeClr val="tx1"/>
                                </a:solidFill>
                                <a:latin typeface="Cambria Math" panose="02040503050406030204" pitchFamily="18" charset="0"/>
                                <a:ea typeface="Cambria Math" panose="02040503050406030204" pitchFamily="18" charset="0"/>
                              </a:rPr>
                            </m:ctrlPr>
                          </m:sSubPr>
                          <m:e>
                            <m:r>
                              <a:rPr lang="en-US" altLang="ja-JP" sz="2400" b="1">
                                <a:solidFill>
                                  <a:schemeClr val="tx1"/>
                                </a:solidFill>
                                <a:latin typeface="Cambria Math" panose="02040503050406030204" pitchFamily="18" charset="0"/>
                                <a:ea typeface="Cambria Math" panose="02040503050406030204" pitchFamily="18" charset="0"/>
                              </a:rPr>
                              <m:t>𝐞</m:t>
                            </m:r>
                          </m:e>
                          <m:sub>
                            <m:r>
                              <a:rPr lang="en-US" altLang="ja-JP" sz="2400" i="1">
                                <a:solidFill>
                                  <a:schemeClr val="tx1"/>
                                </a:solidFill>
                                <a:latin typeface="Cambria Math" panose="02040503050406030204" pitchFamily="18" charset="0"/>
                                <a:ea typeface="Cambria Math" panose="02040503050406030204" pitchFamily="18" charset="0"/>
                              </a:rPr>
                              <m:t>𝑡</m:t>
                            </m:r>
                          </m:sub>
                        </m:sSub>
                        <m:sSup>
                          <m:sSupPr>
                            <m:ctrlPr>
                              <a:rPr lang="ja-JP" altLang="en-US" sz="2400" b="1" i="1">
                                <a:solidFill>
                                  <a:schemeClr val="tx1"/>
                                </a:solidFill>
                                <a:latin typeface="Cambria Math" panose="02040503050406030204" pitchFamily="18" charset="0"/>
                              </a:rPr>
                            </m:ctrlPr>
                          </m:sSupPr>
                          <m:e>
                            <m:d>
                              <m:dPr>
                                <m:ctrlPr>
                                  <a:rPr lang="ja-JP" altLang="en-US" sz="2400" b="1" i="1">
                                    <a:solidFill>
                                      <a:schemeClr val="tx1"/>
                                    </a:solidFill>
                                    <a:latin typeface="Cambria Math" panose="02040503050406030204" pitchFamily="18" charset="0"/>
                                  </a:rPr>
                                </m:ctrlPr>
                              </m:dPr>
                              <m:e>
                                <m:r>
                                  <a:rPr lang="ja-JP" altLang="en-US" sz="2400" b="1">
                                    <a:solidFill>
                                      <a:schemeClr val="tx1"/>
                                    </a:solidFill>
                                    <a:latin typeface="Cambria Math" panose="02040503050406030204" pitchFamily="18" charset="0"/>
                                  </a:rPr>
                                  <m:t>𝐈</m:t>
                                </m:r>
                                <m:r>
                                  <a:rPr lang="ja-JP" altLang="en-US" sz="2400" b="1">
                                    <a:solidFill>
                                      <a:schemeClr val="tx1"/>
                                    </a:solidFill>
                                    <a:latin typeface="Cambria Math" panose="02040503050406030204" pitchFamily="18" charset="0"/>
                                  </a:rPr>
                                  <m:t>−</m:t>
                                </m:r>
                                <m:sSub>
                                  <m:sSubPr>
                                    <m:ctrlPr>
                                      <a:rPr lang="ja-JP" altLang="en-US" sz="2400" b="1" i="1">
                                        <a:solidFill>
                                          <a:schemeClr val="tx1"/>
                                        </a:solidFill>
                                        <a:latin typeface="Cambria Math" panose="02040503050406030204" pitchFamily="18" charset="0"/>
                                      </a:rPr>
                                    </m:ctrlPr>
                                  </m:sSubPr>
                                  <m:e>
                                    <m:r>
                                      <a:rPr lang="ja-JP" altLang="en-US" sz="2400" b="1">
                                        <a:solidFill>
                                          <a:schemeClr val="tx1"/>
                                        </a:solidFill>
                                        <a:latin typeface="Cambria Math" panose="02040503050406030204" pitchFamily="18" charset="0"/>
                                      </a:rPr>
                                      <m:t>𝐓</m:t>
                                    </m:r>
                                  </m:e>
                                  <m:sub>
                                    <m:r>
                                      <a:rPr lang="ja-JP" altLang="en-US" sz="2400" i="1">
                                        <a:solidFill>
                                          <a:schemeClr val="tx1"/>
                                        </a:solidFill>
                                        <a:latin typeface="Cambria Math" panose="02040503050406030204" pitchFamily="18" charset="0"/>
                                      </a:rPr>
                                      <m:t>𝑚</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𝑡</m:t>
                                    </m:r>
                                  </m:sub>
                                </m:sSub>
                                <m:r>
                                  <a:rPr lang="ja-JP" altLang="en-US" sz="2400" b="1">
                                    <a:solidFill>
                                      <a:schemeClr val="tx1"/>
                                    </a:solidFill>
                                    <a:latin typeface="Cambria Math" panose="02040503050406030204" pitchFamily="18" charset="0"/>
                                  </a:rPr>
                                  <m:t>⨀</m:t>
                                </m:r>
                                <m:sSub>
                                  <m:sSubPr>
                                    <m:ctrlPr>
                                      <a:rPr lang="en-US" altLang="ja-JP" sz="2400" b="1" i="1">
                                        <a:solidFill>
                                          <a:schemeClr val="tx1"/>
                                        </a:solidFill>
                                        <a:latin typeface="Cambria Math" panose="02040503050406030204" pitchFamily="18" charset="0"/>
                                        <a:ea typeface="Cambria Math" panose="02040503050406030204" pitchFamily="18" charset="0"/>
                                      </a:rPr>
                                    </m:ctrlPr>
                                  </m:sSubPr>
                                  <m:e>
                                    <m:r>
                                      <a:rPr lang="en-US" altLang="ja-JP" sz="2400" b="1" i="0" smtClean="0">
                                        <a:solidFill>
                                          <a:schemeClr val="tx1"/>
                                        </a:solidFill>
                                        <a:latin typeface="Cambria Math" panose="02040503050406030204" pitchFamily="18" charset="0"/>
                                        <a:ea typeface="Cambria Math" panose="02040503050406030204" pitchFamily="18" charset="0"/>
                                      </a:rPr>
                                      <m:t>𝐁</m:t>
                                    </m:r>
                                  </m:e>
                                  <m:sub>
                                    <m:r>
                                      <a:rPr lang="en-US" altLang="ja-JP" sz="2400" i="1">
                                        <a:solidFill>
                                          <a:schemeClr val="tx1"/>
                                        </a:solidFill>
                                        <a:latin typeface="Cambria Math" panose="02040503050406030204" pitchFamily="18" charset="0"/>
                                        <a:ea typeface="Cambria Math" panose="02040503050406030204" pitchFamily="18" charset="0"/>
                                      </a:rPr>
                                      <m:t>𝑡</m:t>
                                    </m:r>
                                  </m:sub>
                                </m:sSub>
                              </m:e>
                            </m:d>
                          </m:e>
                          <m:sup>
                            <m:r>
                              <a:rPr lang="ja-JP" altLang="en-US" sz="2400">
                                <a:solidFill>
                                  <a:schemeClr val="tx1"/>
                                </a:solidFill>
                                <a:latin typeface="Cambria Math" panose="02040503050406030204" pitchFamily="18" charset="0"/>
                              </a:rPr>
                              <m:t>−</m:t>
                            </m:r>
                            <m:r>
                              <a:rPr lang="en-US" altLang="ja-JP" sz="2400">
                                <a:solidFill>
                                  <a:schemeClr val="tx1"/>
                                </a:solidFill>
                                <a:latin typeface="Cambria Math" panose="02040503050406030204" pitchFamily="18" charset="0"/>
                              </a:rPr>
                              <m:t>1</m:t>
                            </m:r>
                          </m:sup>
                        </m:sSup>
                        <m:d>
                          <m:dPr>
                            <m:ctrlPr>
                              <a:rPr lang="ja-JP" altLang="en-US" sz="2400" b="1" i="1">
                                <a:solidFill>
                                  <a:schemeClr val="tx1"/>
                                </a:solidFill>
                                <a:latin typeface="Cambria Math" panose="02040503050406030204" pitchFamily="18" charset="0"/>
                              </a:rPr>
                            </m:ctrlPr>
                          </m:dPr>
                          <m:e>
                            <m:sSubSup>
                              <m:sSubSupPr>
                                <m:ctrlPr>
                                  <a:rPr lang="ja-JP" altLang="en-US" sz="2400" b="1" i="1">
                                    <a:solidFill>
                                      <a:schemeClr val="tx1"/>
                                    </a:solidFill>
                                    <a:latin typeface="Cambria Math" panose="02040503050406030204" pitchFamily="18" charset="0"/>
                                  </a:rPr>
                                </m:ctrlPr>
                              </m:sSubSupPr>
                              <m:e>
                                <m:r>
                                  <a:rPr lang="ja-JP" altLang="en-US" sz="2400" b="1">
                                    <a:solidFill>
                                      <a:schemeClr val="tx1"/>
                                    </a:solidFill>
                                    <a:latin typeface="Cambria Math" panose="02040503050406030204" pitchFamily="18" charset="0"/>
                                  </a:rPr>
                                  <m:t>𝐓</m:t>
                                </m:r>
                              </m:e>
                              <m:sub>
                                <m:r>
                                  <a:rPr lang="ja-JP" altLang="en-US" sz="2400" i="1">
                                    <a:solidFill>
                                      <a:schemeClr val="tx1"/>
                                    </a:solidFill>
                                    <a:latin typeface="Cambria Math" panose="02040503050406030204" pitchFamily="18" charset="0"/>
                                  </a:rPr>
                                  <m:t>𝑓</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𝑡</m:t>
                                </m:r>
                              </m:sub>
                              <m:sup>
                                <m:r>
                                  <a:rPr lang="ja-JP" altLang="en-US" sz="2400" i="1">
                                    <a:solidFill>
                                      <a:schemeClr val="tx1"/>
                                    </a:solidFill>
                                    <a:latin typeface="Cambria Math" panose="02040503050406030204" pitchFamily="18" charset="0"/>
                                  </a:rPr>
                                  <m:t>𝑛</m:t>
                                </m:r>
                              </m:sup>
                            </m:sSubSup>
                            <m:r>
                              <a:rPr lang="ja-JP" altLang="en-US" sz="2400" b="1">
                                <a:solidFill>
                                  <a:schemeClr val="tx1"/>
                                </a:solidFill>
                                <a:latin typeface="Cambria Math" panose="02040503050406030204" pitchFamily="18" charset="0"/>
                              </a:rPr>
                              <m:t>⨀</m:t>
                            </m:r>
                            <m:sSubSup>
                              <m:sSubSupPr>
                                <m:ctrlPr>
                                  <a:rPr lang="en-US" altLang="ja-JP" sz="2400" b="1" i="1">
                                    <a:solidFill>
                                      <a:schemeClr val="tx1"/>
                                    </a:solidFill>
                                    <a:latin typeface="Cambria Math" panose="02040503050406030204" pitchFamily="18" charset="0"/>
                                    <a:ea typeface="Cambria Math" panose="02040503050406030204" pitchFamily="18" charset="0"/>
                                  </a:rPr>
                                </m:ctrlPr>
                              </m:sSubSupPr>
                              <m:e>
                                <m:r>
                                  <a:rPr lang="ja-JP" altLang="en-US" sz="2400" b="1" i="1" smtClean="0">
                                    <a:solidFill>
                                      <a:schemeClr val="tx1"/>
                                    </a:solidFill>
                                    <a:latin typeface="Cambria Math" panose="02040503050406030204" pitchFamily="18" charset="0"/>
                                    <a:ea typeface="Cambria Math" panose="02040503050406030204" pitchFamily="18" charset="0"/>
                                  </a:rPr>
                                  <m:t>𝚿</m:t>
                                </m:r>
                              </m:e>
                              <m:sub>
                                <m:r>
                                  <a:rPr lang="en-US" altLang="ja-JP" sz="2400" i="1">
                                    <a:solidFill>
                                      <a:schemeClr val="tx1"/>
                                    </a:solidFill>
                                    <a:latin typeface="Cambria Math" panose="02040503050406030204" pitchFamily="18" charset="0"/>
                                    <a:ea typeface="Cambria Math" panose="02040503050406030204" pitchFamily="18" charset="0"/>
                                  </a:rPr>
                                  <m:t>𝑡</m:t>
                                </m:r>
                              </m:sub>
                              <m:sup>
                                <m:r>
                                  <a:rPr lang="en-US" altLang="ja-JP" sz="2400" i="1">
                                    <a:solidFill>
                                      <a:schemeClr val="tx1"/>
                                    </a:solidFill>
                                    <a:latin typeface="Cambria Math" panose="02040503050406030204" pitchFamily="18" charset="0"/>
                                    <a:ea typeface="Cambria Math" panose="02040503050406030204" pitchFamily="18" charset="0"/>
                                  </a:rPr>
                                  <m:t>𝑛</m:t>
                                </m:r>
                              </m:sup>
                            </m:sSubSup>
                          </m:e>
                        </m:d>
                        <m:sSubSup>
                          <m:sSubSupPr>
                            <m:ctrlPr>
                              <a:rPr lang="en-US" altLang="ja-JP" sz="2400" i="1">
                                <a:solidFill>
                                  <a:schemeClr val="tx1"/>
                                </a:solidFill>
                                <a:latin typeface="Cambria Math" panose="02040503050406030204" pitchFamily="18" charset="0"/>
                              </a:rPr>
                            </m:ctrlPr>
                          </m:sSubSupPr>
                          <m:e>
                            <m:r>
                              <a:rPr lang="en-US" altLang="ja-JP" sz="2400" b="0" i="1" smtClean="0">
                                <a:solidFill>
                                  <a:schemeClr val="tx1"/>
                                </a:solidFill>
                                <a:latin typeface="Cambria Math" panose="02040503050406030204" pitchFamily="18" charset="0"/>
                              </a:rPr>
                              <m:t>𝑦</m:t>
                            </m:r>
                          </m:e>
                          <m:sub>
                            <m:r>
                              <a:rPr lang="en-US" altLang="ja-JP" sz="2400" i="1">
                                <a:solidFill>
                                  <a:schemeClr val="tx1"/>
                                </a:solidFill>
                                <a:latin typeface="Cambria Math" panose="02040503050406030204" pitchFamily="18" charset="0"/>
                              </a:rPr>
                              <m:t>𝑡</m:t>
                            </m:r>
                          </m:sub>
                          <m:sup>
                            <m:r>
                              <a:rPr lang="en-US" altLang="ja-JP" sz="2400" i="1">
                                <a:solidFill>
                                  <a:schemeClr val="tx1"/>
                                </a:solidFill>
                                <a:latin typeface="Cambria Math" panose="02040503050406030204" pitchFamily="18" charset="0"/>
                              </a:rPr>
                              <m:t>𝑛</m:t>
                            </m:r>
                          </m:sup>
                        </m:sSubSup>
                      </m:oMath>
                    </m:oMathPara>
                  </a14:m>
                  <a:endParaRPr lang="en-US" altLang="ja-JP" sz="3200" i="1" dirty="0">
                    <a:solidFill>
                      <a:schemeClr val="tx1"/>
                    </a:solidFill>
                    <a:latin typeface="Cambria Math" panose="02040503050406030204" pitchFamily="18" charset="0"/>
                  </a:endParaRPr>
                </a:p>
              </p:txBody>
            </p:sp>
          </mc:Choice>
          <mc:Fallback>
            <p:sp>
              <p:nvSpPr>
                <p:cNvPr id="18" name="テキスト ボックス 17">
                  <a:extLst>
                    <a:ext uri="{FF2B5EF4-FFF2-40B4-BE49-F238E27FC236}">
                      <a16:creationId xmlns:a16="http://schemas.microsoft.com/office/drawing/2014/main" id="{27ABAE15-070F-1625-8658-4F0254DA3315}"/>
                    </a:ext>
                  </a:extLst>
                </p:cNvPr>
                <p:cNvSpPr txBox="1">
                  <a:spLocks noRot="1" noChangeAspect="1" noMove="1" noResize="1" noEditPoints="1" noAdjustHandles="1" noChangeArrowheads="1" noChangeShapeType="1" noTextEdit="1"/>
                </p:cNvSpPr>
                <p:nvPr/>
              </p:nvSpPr>
              <p:spPr>
                <a:xfrm>
                  <a:off x="6152400" y="1429200"/>
                  <a:ext cx="5862342" cy="1846779"/>
                </a:xfrm>
                <a:prstGeom prst="rect">
                  <a:avLst/>
                </a:prstGeom>
                <a:blipFill>
                  <a:blip r:embed="rId3"/>
                  <a:stretch>
                    <a:fillRect l="-1139" t="-4950" r="-1315"/>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テキスト ボックス 18">
                  <a:extLst>
                    <a:ext uri="{FF2B5EF4-FFF2-40B4-BE49-F238E27FC236}">
                      <a16:creationId xmlns:a16="http://schemas.microsoft.com/office/drawing/2014/main" id="{FD6F424B-36C0-9799-370D-1BAA354388B2}"/>
                    </a:ext>
                  </a:extLst>
                </p:cNvPr>
                <p:cNvSpPr txBox="1"/>
                <p:nvPr/>
              </p:nvSpPr>
              <p:spPr>
                <a:xfrm>
                  <a:off x="11033630" y="2703600"/>
                  <a:ext cx="981112"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10</m:t>
                        </m:r>
                        <m:r>
                          <a:rPr lang="en-US" altLang="ja-JP" sz="2400" b="0" i="1" smtClean="0">
                            <a:solidFill>
                              <a:schemeClr val="tx1"/>
                            </a:solidFill>
                            <a:latin typeface="Cambria Math" panose="02040503050406030204" pitchFamily="18" charset="0"/>
                          </a:rPr>
                          <m:t>)</m:t>
                        </m:r>
                      </m:oMath>
                    </m:oMathPara>
                  </a14:m>
                  <a:endParaRPr lang="ja-JP" altLang="en-US" sz="2400" dirty="0"/>
                </a:p>
              </p:txBody>
            </p:sp>
          </mc:Choice>
          <mc:Fallback>
            <p:sp>
              <p:nvSpPr>
                <p:cNvPr id="19" name="テキスト ボックス 18">
                  <a:extLst>
                    <a:ext uri="{FF2B5EF4-FFF2-40B4-BE49-F238E27FC236}">
                      <a16:creationId xmlns:a16="http://schemas.microsoft.com/office/drawing/2014/main" id="{FD6F424B-36C0-9799-370D-1BAA354388B2}"/>
                    </a:ext>
                  </a:extLst>
                </p:cNvPr>
                <p:cNvSpPr txBox="1">
                  <a:spLocks noRot="1" noChangeAspect="1" noMove="1" noResize="1" noEditPoints="1" noAdjustHandles="1" noChangeArrowheads="1" noChangeShapeType="1" noTextEdit="1"/>
                </p:cNvSpPr>
                <p:nvPr/>
              </p:nvSpPr>
              <p:spPr>
                <a:xfrm>
                  <a:off x="11033630" y="2703600"/>
                  <a:ext cx="981112" cy="461665"/>
                </a:xfrm>
                <a:prstGeom prst="rect">
                  <a:avLst/>
                </a:prstGeom>
                <a:blipFill>
                  <a:blip r:embed="rId4"/>
                  <a:stretch>
                    <a:fillRect r="-1571" b="-17105"/>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21" name="テキスト ボックス 20">
                <a:extLst>
                  <a:ext uri="{FF2B5EF4-FFF2-40B4-BE49-F238E27FC236}">
                    <a16:creationId xmlns:a16="http://schemas.microsoft.com/office/drawing/2014/main" id="{23EFE367-8EE2-55C3-8B15-D6837EF592B8}"/>
                  </a:ext>
                </a:extLst>
              </p:cNvPr>
              <p:cNvSpPr txBox="1"/>
              <p:nvPr/>
            </p:nvSpPr>
            <p:spPr>
              <a:xfrm>
                <a:off x="179999" y="4766400"/>
                <a:ext cx="6956969" cy="1895071"/>
              </a:xfrm>
              <a:prstGeom prst="rect">
                <a:avLst/>
              </a:prstGeom>
              <a:solidFill>
                <a:schemeClr val="accent2">
                  <a:lumMod val="40000"/>
                  <a:lumOff val="60000"/>
                </a:schemeClr>
              </a:solidFill>
            </p:spPr>
            <p:txBody>
              <a:bodyPr wrap="none" lIns="0" tIns="0" rIns="0" bIns="0">
                <a:spAutoFit/>
              </a:bodyPr>
              <a:lstStyle/>
              <a:p>
                <a:pPr marL="107950" lvl="2">
                  <a:spcBef>
                    <a:spcPts val="600"/>
                  </a:spcBef>
                  <a:buNone/>
                  <a:tabLst>
                    <a:tab pos="576000" algn="l"/>
                  </a:tabLst>
                </a:pPr>
                <a14:m>
                  <m:oMath xmlns:m="http://schemas.openxmlformats.org/officeDocument/2006/math">
                    <m:sSub>
                      <m:sSubPr>
                        <m:ctrlPr>
                          <a:rPr lang="ja-JP" altLang="en-US" sz="2000" b="1" i="1">
                            <a:latin typeface="Cambria Math" panose="02040503050406030204" pitchFamily="18" charset="0"/>
                          </a:rPr>
                        </m:ctrlPr>
                      </m:sSubPr>
                      <m:e>
                        <m:r>
                          <a:rPr lang="en-US" altLang="ja-JP" sz="2000" b="1" i="0" smtClean="0">
                            <a:latin typeface="Cambria Math" panose="02040503050406030204" pitchFamily="18" charset="0"/>
                          </a:rPr>
                          <m:t>𝐓</m:t>
                        </m:r>
                      </m:e>
                      <m:sub>
                        <m:r>
                          <a:rPr lang="ja-JP" altLang="en-US" sz="2000" i="1">
                            <a:latin typeface="Cambria Math" panose="02040503050406030204" pitchFamily="18" charset="0"/>
                          </a:rPr>
                          <m:t>𝑚</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𝑡</m:t>
                        </m:r>
                      </m:sub>
                    </m:sSub>
                  </m:oMath>
                </a14:m>
                <a:r>
                  <a:rPr kumimoji="0" lang="en-US" altLang="ja-JP" sz="2000" kern="0" dirty="0">
                    <a:solidFill>
                      <a:prstClr val="black"/>
                    </a:solidFill>
                    <a:cs typeface="Times New Roman" panose="02020603050405020304" pitchFamily="18" charset="0"/>
                  </a:rPr>
                  <a:t>	: </a:t>
                </a:r>
                <a:r>
                  <a:rPr lang="en-US" altLang="ja-JP" sz="2000" dirty="0"/>
                  <a:t>Trade coefficient matrix for intermediate goods in year </a:t>
                </a:r>
                <a14:m>
                  <m:oMath xmlns:m="http://schemas.openxmlformats.org/officeDocument/2006/math">
                    <m:r>
                      <a:rPr lang="en-US" altLang="ja-JP" sz="2000" i="1" dirty="0">
                        <a:latin typeface="Cambria Math" panose="02040503050406030204" pitchFamily="18" charset="0"/>
                      </a:rPr>
                      <m:t>𝑡</m:t>
                    </m:r>
                  </m:oMath>
                </a14:m>
                <a:endParaRPr lang="en-US" altLang="ja-JP" sz="2000" dirty="0"/>
              </a:p>
              <a:p>
                <a:pPr marL="107950" lvl="2">
                  <a:spcBef>
                    <a:spcPts val="600"/>
                  </a:spcBef>
                  <a:tabLst>
                    <a:tab pos="576000" algn="l"/>
                  </a:tabLst>
                </a:pPr>
                <a14:m>
                  <m:oMath xmlns:m="http://schemas.openxmlformats.org/officeDocument/2006/math">
                    <m:sSub>
                      <m:sSubPr>
                        <m:ctrlPr>
                          <a:rPr lang="en-US" altLang="ja-JP" sz="2000" b="1" i="1">
                            <a:latin typeface="Cambria Math" panose="02040503050406030204" pitchFamily="18" charset="0"/>
                            <a:ea typeface="Cambria Math" panose="02040503050406030204" pitchFamily="18" charset="0"/>
                          </a:rPr>
                        </m:ctrlPr>
                      </m:sSubPr>
                      <m:e>
                        <m:r>
                          <a:rPr lang="en-US" altLang="ja-JP" sz="2000" b="1">
                            <a:latin typeface="Cambria Math" panose="02040503050406030204" pitchFamily="18" charset="0"/>
                            <a:ea typeface="Cambria Math" panose="02040503050406030204" pitchFamily="18" charset="0"/>
                          </a:rPr>
                          <m:t>𝐁</m:t>
                        </m:r>
                      </m:e>
                      <m:sub>
                        <m:r>
                          <a:rPr lang="en-US" altLang="ja-JP" sz="2000" i="1">
                            <a:latin typeface="Cambria Math" panose="02040503050406030204" pitchFamily="18" charset="0"/>
                            <a:ea typeface="Cambria Math" panose="02040503050406030204" pitchFamily="18" charset="0"/>
                          </a:rPr>
                          <m:t>𝑡</m:t>
                        </m:r>
                      </m:sub>
                    </m:sSub>
                  </m:oMath>
                </a14:m>
                <a:r>
                  <a:rPr lang="en-US" altLang="ja-JP" sz="2000" dirty="0"/>
                  <a:t>	: Technology coefficient matrix in year </a:t>
                </a:r>
                <a14:m>
                  <m:oMath xmlns:m="http://schemas.openxmlformats.org/officeDocument/2006/math">
                    <m:r>
                      <a:rPr lang="en-US" altLang="ja-JP" sz="2000" i="1" dirty="0">
                        <a:latin typeface="Cambria Math" panose="02040503050406030204" pitchFamily="18" charset="0"/>
                      </a:rPr>
                      <m:t>𝑡</m:t>
                    </m:r>
                  </m:oMath>
                </a14:m>
                <a:endParaRPr lang="en-US" altLang="ja-JP" sz="2000" dirty="0"/>
              </a:p>
              <a:p>
                <a:pPr marL="107950" lvl="2">
                  <a:spcBef>
                    <a:spcPts val="600"/>
                  </a:spcBef>
                  <a:buNone/>
                  <a:tabLst>
                    <a:tab pos="576000" algn="l"/>
                  </a:tabLst>
                </a:pPr>
                <a14:m>
                  <m:oMath xmlns:m="http://schemas.openxmlformats.org/officeDocument/2006/math">
                    <m:sSubSup>
                      <m:sSubSupPr>
                        <m:ctrlPr>
                          <a:rPr lang="ja-JP" altLang="en-US" sz="2000" b="1" i="1">
                            <a:latin typeface="Cambria Math" panose="02040503050406030204" pitchFamily="18" charset="0"/>
                          </a:rPr>
                        </m:ctrlPr>
                      </m:sSubSupPr>
                      <m:e>
                        <m:r>
                          <a:rPr lang="ja-JP" altLang="en-US" sz="2000" b="1">
                            <a:latin typeface="Cambria Math" panose="02040503050406030204" pitchFamily="18" charset="0"/>
                          </a:rPr>
                          <m:t>𝐓</m:t>
                        </m:r>
                      </m:e>
                      <m:sub>
                        <m:r>
                          <a:rPr lang="ja-JP" altLang="en-US" sz="2000" i="1">
                            <a:latin typeface="Cambria Math" panose="02040503050406030204" pitchFamily="18" charset="0"/>
                          </a:rPr>
                          <m:t>𝑓</m:t>
                        </m:r>
                        <m:r>
                          <a:rPr lang="en-US" altLang="ja-JP" sz="2000" i="1">
                            <a:latin typeface="Cambria Math" panose="02040503050406030204" pitchFamily="18" charset="0"/>
                          </a:rPr>
                          <m:t>,</m:t>
                        </m:r>
                        <m:r>
                          <a:rPr lang="en-US" altLang="ja-JP" sz="2000" i="1">
                            <a:latin typeface="Cambria Math" panose="02040503050406030204" pitchFamily="18" charset="0"/>
                          </a:rPr>
                          <m:t>𝑡</m:t>
                        </m:r>
                      </m:sub>
                      <m:sup>
                        <m:r>
                          <a:rPr lang="ja-JP" altLang="en-US" sz="2000" i="1">
                            <a:latin typeface="Cambria Math" panose="02040503050406030204" pitchFamily="18" charset="0"/>
                          </a:rPr>
                          <m:t>𝑛</m:t>
                        </m:r>
                      </m:sup>
                    </m:sSubSup>
                  </m:oMath>
                </a14:m>
                <a:r>
                  <a:rPr lang="en-US" altLang="ja-JP" sz="2000" dirty="0"/>
                  <a:t>	: Trade coefficient vector for final goods in country </a:t>
                </a:r>
                <a14:m>
                  <m:oMath xmlns:m="http://schemas.openxmlformats.org/officeDocument/2006/math">
                    <m:r>
                      <a:rPr lang="en-US" altLang="ja-JP" sz="2000" i="1" dirty="0">
                        <a:latin typeface="Cambria Math" panose="02040503050406030204" pitchFamily="18" charset="0"/>
                      </a:rPr>
                      <m:t>𝑛</m:t>
                    </m:r>
                  </m:oMath>
                </a14:m>
                <a:r>
                  <a:rPr lang="en-US" altLang="ja-JP" sz="2000" dirty="0"/>
                  <a:t> in year </a:t>
                </a:r>
                <a14:m>
                  <m:oMath xmlns:m="http://schemas.openxmlformats.org/officeDocument/2006/math">
                    <m:r>
                      <a:rPr lang="en-US" altLang="ja-JP" sz="2000" i="1" dirty="0">
                        <a:latin typeface="Cambria Math" panose="02040503050406030204" pitchFamily="18" charset="0"/>
                      </a:rPr>
                      <m:t>𝑡</m:t>
                    </m:r>
                  </m:oMath>
                </a14:m>
                <a:endParaRPr lang="en-US" altLang="ja-JP" sz="2000" dirty="0"/>
              </a:p>
              <a:p>
                <a:pPr marL="107950" lvl="2">
                  <a:spcBef>
                    <a:spcPts val="600"/>
                  </a:spcBef>
                  <a:buNone/>
                  <a:tabLst>
                    <a:tab pos="576000" algn="l"/>
                  </a:tabLst>
                </a:pPr>
                <a14:m>
                  <m:oMath xmlns:m="http://schemas.openxmlformats.org/officeDocument/2006/math">
                    <m:sSubSup>
                      <m:sSubSupPr>
                        <m:ctrlPr>
                          <a:rPr lang="en-US" altLang="ja-JP" sz="2000" b="1" i="1">
                            <a:latin typeface="Cambria Math" panose="02040503050406030204" pitchFamily="18" charset="0"/>
                            <a:ea typeface="Cambria Math" panose="02040503050406030204" pitchFamily="18" charset="0"/>
                          </a:rPr>
                        </m:ctrlPr>
                      </m:sSubSupPr>
                      <m:e>
                        <m:r>
                          <a:rPr lang="ja-JP" altLang="en-US" sz="2000" b="1" i="1">
                            <a:latin typeface="Cambria Math" panose="02040503050406030204" pitchFamily="18" charset="0"/>
                            <a:ea typeface="Cambria Math" panose="02040503050406030204" pitchFamily="18" charset="0"/>
                          </a:rPr>
                          <m:t>𝚿</m:t>
                        </m:r>
                      </m:e>
                      <m:sub>
                        <m:r>
                          <a:rPr lang="en-US" altLang="ja-JP" sz="2000" i="1">
                            <a:latin typeface="Cambria Math" panose="02040503050406030204" pitchFamily="18" charset="0"/>
                            <a:ea typeface="Cambria Math" panose="02040503050406030204" pitchFamily="18" charset="0"/>
                          </a:rPr>
                          <m:t>𝑡</m:t>
                        </m:r>
                      </m:sub>
                      <m:sup>
                        <m:r>
                          <a:rPr lang="en-US" altLang="ja-JP" sz="2000" i="1">
                            <a:latin typeface="Cambria Math" panose="02040503050406030204" pitchFamily="18" charset="0"/>
                            <a:ea typeface="Cambria Math" panose="02040503050406030204" pitchFamily="18" charset="0"/>
                          </a:rPr>
                          <m:t>𝑛</m:t>
                        </m:r>
                      </m:sup>
                    </m:sSubSup>
                  </m:oMath>
                </a14:m>
                <a:r>
                  <a:rPr lang="en-US" altLang="ja-JP" sz="2000" dirty="0"/>
                  <a:t>	: Final demand composition vector of country </a:t>
                </a:r>
                <a14:m>
                  <m:oMath xmlns:m="http://schemas.openxmlformats.org/officeDocument/2006/math">
                    <m:r>
                      <a:rPr lang="en-US" altLang="ja-JP" sz="2000" i="1" dirty="0">
                        <a:latin typeface="Cambria Math" panose="02040503050406030204" pitchFamily="18" charset="0"/>
                      </a:rPr>
                      <m:t>𝑛</m:t>
                    </m:r>
                  </m:oMath>
                </a14:m>
                <a:r>
                  <a:rPr lang="en-US" altLang="ja-JP" sz="2000" dirty="0"/>
                  <a:t> in year </a:t>
                </a:r>
                <a14:m>
                  <m:oMath xmlns:m="http://schemas.openxmlformats.org/officeDocument/2006/math">
                    <m:r>
                      <a:rPr lang="en-US" altLang="ja-JP" sz="2000" i="1" dirty="0">
                        <a:latin typeface="Cambria Math" panose="02040503050406030204" pitchFamily="18" charset="0"/>
                      </a:rPr>
                      <m:t>𝑡</m:t>
                    </m:r>
                  </m:oMath>
                </a14:m>
                <a:endParaRPr lang="en-US" altLang="ja-JP" sz="2000" dirty="0"/>
              </a:p>
              <a:p>
                <a:pPr marL="107950" lvl="2">
                  <a:spcBef>
                    <a:spcPts val="600"/>
                  </a:spcBef>
                  <a:buNone/>
                  <a:tabLst>
                    <a:tab pos="576000" algn="l"/>
                  </a:tabLst>
                </a:pPr>
                <a14:m>
                  <m:oMath xmlns:m="http://schemas.openxmlformats.org/officeDocument/2006/math">
                    <m:sSubSup>
                      <m:sSubSupPr>
                        <m:ctrlPr>
                          <a:rPr lang="en-US" altLang="ja-JP" sz="2000" i="1">
                            <a:latin typeface="Cambria Math" panose="02040503050406030204" pitchFamily="18" charset="0"/>
                          </a:rPr>
                        </m:ctrlPr>
                      </m:sSubSupPr>
                      <m:e>
                        <m:r>
                          <a:rPr lang="en-US" altLang="ja-JP" sz="2000" i="1">
                            <a:latin typeface="Cambria Math" panose="02040503050406030204" pitchFamily="18" charset="0"/>
                          </a:rPr>
                          <m:t>𝑦</m:t>
                        </m:r>
                      </m:e>
                      <m:sub>
                        <m:r>
                          <a:rPr lang="en-US" altLang="ja-JP" sz="2000" i="1">
                            <a:latin typeface="Cambria Math" panose="02040503050406030204" pitchFamily="18" charset="0"/>
                          </a:rPr>
                          <m:t>𝑡</m:t>
                        </m:r>
                      </m:sub>
                      <m:sup>
                        <m:r>
                          <a:rPr lang="en-US" altLang="ja-JP" sz="2000" i="1">
                            <a:latin typeface="Cambria Math" panose="02040503050406030204" pitchFamily="18" charset="0"/>
                          </a:rPr>
                          <m:t>𝑛</m:t>
                        </m:r>
                      </m:sup>
                    </m:sSubSup>
                  </m:oMath>
                </a14:m>
                <a:r>
                  <a:rPr lang="en-US" altLang="ja-JP" sz="2000" dirty="0"/>
                  <a:t>	: Per </a:t>
                </a:r>
                <a:r>
                  <a:rPr lang="ja-JP" altLang="ja-JP" sz="2000" dirty="0"/>
                  <a:t>capita GDE</a:t>
                </a:r>
                <a:r>
                  <a:rPr lang="en-US" altLang="ja-JP" sz="2000" dirty="0"/>
                  <a:t> for country </a:t>
                </a:r>
                <a14:m>
                  <m:oMath xmlns:m="http://schemas.openxmlformats.org/officeDocument/2006/math">
                    <m:r>
                      <a:rPr lang="en-US" altLang="ja-JP" sz="2000" i="1">
                        <a:latin typeface="Cambria Math" panose="02040503050406030204" pitchFamily="18" charset="0"/>
                      </a:rPr>
                      <m:t>𝑛</m:t>
                    </m:r>
                  </m:oMath>
                </a14:m>
                <a:r>
                  <a:rPr lang="en-US" altLang="ja-JP" sz="2000" dirty="0"/>
                  <a:t> in year </a:t>
                </a:r>
                <a14:m>
                  <m:oMath xmlns:m="http://schemas.openxmlformats.org/officeDocument/2006/math">
                    <m:r>
                      <a:rPr lang="en-US" altLang="ja-JP" sz="2000" i="1" dirty="0">
                        <a:latin typeface="Cambria Math" panose="02040503050406030204" pitchFamily="18" charset="0"/>
                      </a:rPr>
                      <m:t>𝑡</m:t>
                    </m:r>
                  </m:oMath>
                </a14:m>
                <a:endParaRPr lang="en-US" altLang="ja-JP" sz="2000" dirty="0"/>
              </a:p>
            </p:txBody>
          </p:sp>
        </mc:Choice>
        <mc:Fallback>
          <p:sp>
            <p:nvSpPr>
              <p:cNvPr id="21" name="テキスト ボックス 20">
                <a:extLst>
                  <a:ext uri="{FF2B5EF4-FFF2-40B4-BE49-F238E27FC236}">
                    <a16:creationId xmlns:a16="http://schemas.microsoft.com/office/drawing/2014/main" id="{23EFE367-8EE2-55C3-8B15-D6837EF592B8}"/>
                  </a:ext>
                </a:extLst>
              </p:cNvPr>
              <p:cNvSpPr txBox="1">
                <a:spLocks noRot="1" noChangeAspect="1" noMove="1" noResize="1" noEditPoints="1" noAdjustHandles="1" noChangeArrowheads="1" noChangeShapeType="1" noTextEdit="1"/>
              </p:cNvSpPr>
              <p:nvPr/>
            </p:nvSpPr>
            <p:spPr>
              <a:xfrm>
                <a:off x="179999" y="4766400"/>
                <a:ext cx="6956969" cy="1895071"/>
              </a:xfrm>
              <a:prstGeom prst="rect">
                <a:avLst/>
              </a:prstGeom>
              <a:blipFill>
                <a:blip r:embed="rId5"/>
                <a:stretch>
                  <a:fillRect t="-3859" r="-175" b="-707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1AB24575-27F6-809A-6347-5E353F4BB70D}"/>
                  </a:ext>
                </a:extLst>
              </p:cNvPr>
              <p:cNvSpPr txBox="1"/>
              <p:nvPr/>
            </p:nvSpPr>
            <p:spPr>
              <a:xfrm>
                <a:off x="7239600" y="2847600"/>
                <a:ext cx="4844916" cy="3801682"/>
              </a:xfrm>
              <a:prstGeom prst="rect">
                <a:avLst/>
              </a:prstGeom>
              <a:noFill/>
            </p:spPr>
            <p:txBody>
              <a:bodyPr wrap="none" lIns="0" tIns="0" rIns="0" bIns="0">
                <a:spAutoFit/>
              </a:bodyPr>
              <a:lstStyle/>
              <a:p>
                <a:pPr marL="108000">
                  <a:lnSpc>
                    <a:spcPct val="140000"/>
                  </a:lnSpc>
                  <a:spcBef>
                    <a:spcPts val="600"/>
                  </a:spcBef>
                </a:pPr>
                <a14:m>
                  <m:oMathPara xmlns:m="http://schemas.openxmlformats.org/officeDocument/2006/math">
                    <m:oMathParaPr>
                      <m:jc m:val="centerGroup"/>
                    </m:oMathParaPr>
                    <m:oMath xmlns:m="http://schemas.openxmlformats.org/officeDocument/2006/math">
                      <m:sSub>
                        <m:sSubPr>
                          <m:ctrlPr>
                            <a:rPr lang="en-US" altLang="ja-JP" sz="2400" b="1" i="1" smtClean="0">
                              <a:latin typeface="Cambria Math" panose="02040503050406030204" pitchFamily="18" charset="0"/>
                              <a:ea typeface="Cambria Math" panose="02040503050406030204" pitchFamily="18" charset="0"/>
                            </a:rPr>
                          </m:ctrlPr>
                        </m:sSubPr>
                        <m:e>
                          <m:r>
                            <a:rPr lang="en-US" altLang="ja-JP" sz="2400" b="1">
                              <a:latin typeface="Cambria Math" panose="02040503050406030204" pitchFamily="18" charset="0"/>
                              <a:ea typeface="Cambria Math" panose="02040503050406030204" pitchFamily="18" charset="0"/>
                            </a:rPr>
                            <m:t>𝐀</m:t>
                          </m:r>
                        </m:e>
                        <m:sub>
                          <m:r>
                            <a:rPr lang="en-US" altLang="ja-JP" sz="2400" i="1">
                              <a:latin typeface="Cambria Math" panose="02040503050406030204" pitchFamily="18" charset="0"/>
                              <a:ea typeface="Cambria Math" panose="02040503050406030204" pitchFamily="18" charset="0"/>
                            </a:rPr>
                            <m:t>𝑡</m:t>
                          </m:r>
                        </m:sub>
                      </m:sSub>
                      <m:r>
                        <a:rPr lang="en-US" altLang="ja-JP" sz="2400" b="1" i="1" smtClean="0">
                          <a:latin typeface="Cambria Math" panose="02040503050406030204" pitchFamily="18" charset="0"/>
                          <a:ea typeface="Cambria Math" panose="02040503050406030204" pitchFamily="18" charset="0"/>
                        </a:rPr>
                        <m:t>→</m:t>
                      </m:r>
                      <m:sSub>
                        <m:sSubPr>
                          <m:ctrlPr>
                            <a:rPr lang="ja-JP" altLang="en-US" sz="2400" b="1" i="1">
                              <a:latin typeface="Cambria Math" panose="02040503050406030204" pitchFamily="18" charset="0"/>
                            </a:rPr>
                          </m:ctrlPr>
                        </m:sSubPr>
                        <m:e>
                          <m:r>
                            <a:rPr lang="ja-JP" altLang="en-US" sz="2400" b="1">
                              <a:latin typeface="Cambria Math" panose="02040503050406030204" pitchFamily="18" charset="0"/>
                            </a:rPr>
                            <m:t>𝐓</m:t>
                          </m:r>
                        </m:e>
                        <m:sub>
                          <m:r>
                            <a:rPr lang="ja-JP" altLang="en-US" sz="2400" i="1">
                              <a:latin typeface="Cambria Math" panose="02040503050406030204" pitchFamily="18" charset="0"/>
                            </a:rPr>
                            <m:t>𝑚</m:t>
                          </m:r>
                          <m:r>
                            <a:rPr lang="en-US" altLang="ja-JP" sz="2400" i="1">
                              <a:latin typeface="Cambria Math" panose="02040503050406030204" pitchFamily="18" charset="0"/>
                            </a:rPr>
                            <m:t>,</m:t>
                          </m:r>
                          <m:r>
                            <a:rPr lang="en-US" altLang="ja-JP" sz="2400" i="1">
                              <a:latin typeface="Cambria Math" panose="02040503050406030204" pitchFamily="18" charset="0"/>
                            </a:rPr>
                            <m:t>𝑡</m:t>
                          </m:r>
                        </m:sub>
                      </m:sSub>
                      <m:r>
                        <a:rPr lang="ja-JP" altLang="en-US" sz="2400" b="1">
                          <a:latin typeface="Cambria Math" panose="02040503050406030204" pitchFamily="18" charset="0"/>
                        </a:rPr>
                        <m:t>⨀</m:t>
                      </m:r>
                      <m:sSub>
                        <m:sSubPr>
                          <m:ctrlPr>
                            <a:rPr lang="en-US" altLang="ja-JP" sz="2400" b="1" i="1">
                              <a:latin typeface="Cambria Math" panose="02040503050406030204" pitchFamily="18" charset="0"/>
                              <a:ea typeface="Cambria Math" panose="02040503050406030204" pitchFamily="18" charset="0"/>
                            </a:rPr>
                          </m:ctrlPr>
                        </m:sSubPr>
                        <m:e>
                          <m:r>
                            <a:rPr lang="en-US" altLang="ja-JP" sz="2400" b="1">
                              <a:latin typeface="Cambria Math" panose="02040503050406030204" pitchFamily="18" charset="0"/>
                              <a:ea typeface="Cambria Math" panose="02040503050406030204" pitchFamily="18" charset="0"/>
                            </a:rPr>
                            <m:t>𝐁</m:t>
                          </m:r>
                        </m:e>
                        <m:sub>
                          <m:r>
                            <a:rPr lang="en-US" altLang="ja-JP" sz="2400" i="1">
                              <a:latin typeface="Cambria Math" panose="02040503050406030204" pitchFamily="18" charset="0"/>
                              <a:ea typeface="Cambria Math" panose="02040503050406030204" pitchFamily="18" charset="0"/>
                            </a:rPr>
                            <m:t>𝑡</m:t>
                          </m:r>
                        </m:sub>
                      </m:sSub>
                    </m:oMath>
                  </m:oMathPara>
                </a14:m>
                <a:endParaRPr lang="en-US" altLang="ja-JP" sz="2400" dirty="0"/>
              </a:p>
              <a:p>
                <a:pPr marL="108000">
                  <a:spcBef>
                    <a:spcPts val="600"/>
                  </a:spcBef>
                </a:pPr>
                <a:r>
                  <a:rPr lang="en-US" altLang="ja-JP" sz="2400" dirty="0"/>
                  <a:t>T</a:t>
                </a:r>
                <a:r>
                  <a:rPr lang="ja-JP" altLang="ja-JP" sz="2400" dirty="0"/>
                  <a:t>rade structure </a:t>
                </a:r>
                <a:r>
                  <a:rPr lang="en-US" altLang="ja-JP" sz="2400" dirty="0"/>
                  <a:t>of </a:t>
                </a:r>
                <a:r>
                  <a:rPr lang="ja-JP" altLang="ja-JP" sz="2400" dirty="0"/>
                  <a:t>intermediate </a:t>
                </a:r>
                <a:r>
                  <a:rPr lang="en-US" altLang="ja-JP" sz="2400" dirty="0"/>
                  <a:t>goods</a:t>
                </a:r>
              </a:p>
              <a:p>
                <a:pPr marL="108000">
                  <a:spcBef>
                    <a:spcPts val="600"/>
                  </a:spcBef>
                </a:pPr>
                <a:r>
                  <a:rPr lang="en-US" altLang="ja-JP" sz="2400" dirty="0"/>
                  <a:t>P</a:t>
                </a:r>
                <a:r>
                  <a:rPr lang="ja-JP" altLang="ja-JP" sz="2400" dirty="0"/>
                  <a:t>roduction technology</a:t>
                </a:r>
                <a:endParaRPr lang="en-US" altLang="ja-JP" sz="2400" dirty="0"/>
              </a:p>
              <a:p>
                <a:pPr marL="108000">
                  <a:lnSpc>
                    <a:spcPct val="130000"/>
                  </a:lnSpc>
                  <a:spcBef>
                    <a:spcPts val="600"/>
                  </a:spcBef>
                </a:pPr>
                <a14:m>
                  <m:oMathPara xmlns:m="http://schemas.openxmlformats.org/officeDocument/2006/math">
                    <m:oMathParaPr>
                      <m:jc m:val="centerGroup"/>
                    </m:oMathParaPr>
                    <m:oMath xmlns:m="http://schemas.openxmlformats.org/officeDocument/2006/math">
                      <m:f>
                        <m:fPr>
                          <m:ctrlPr>
                            <a:rPr lang="en-US" altLang="ja-JP" sz="2400" b="1" i="1">
                              <a:latin typeface="Cambria Math" panose="02040503050406030204" pitchFamily="18" charset="0"/>
                              <a:ea typeface="Cambria Math" panose="02040503050406030204" pitchFamily="18" charset="0"/>
                            </a:rPr>
                          </m:ctrlPr>
                        </m:fPr>
                        <m:num>
                          <m:sSubSup>
                            <m:sSubSupPr>
                              <m:ctrlPr>
                                <a:rPr lang="en-US" altLang="ja-JP" sz="2400" b="1" i="1">
                                  <a:latin typeface="Cambria Math" panose="02040503050406030204" pitchFamily="18" charset="0"/>
                                  <a:ea typeface="Cambria Math" panose="02040503050406030204" pitchFamily="18" charset="0"/>
                                </a:rPr>
                              </m:ctrlPr>
                            </m:sSubSupPr>
                            <m:e>
                              <m:r>
                                <a:rPr lang="en-US" altLang="ja-JP" sz="2400" b="1">
                                  <a:latin typeface="Cambria Math" panose="02040503050406030204" pitchFamily="18" charset="0"/>
                                  <a:ea typeface="Cambria Math" panose="02040503050406030204" pitchFamily="18" charset="0"/>
                                </a:rPr>
                                <m:t>𝐟</m:t>
                              </m:r>
                            </m:e>
                            <m:sub>
                              <m:r>
                                <a:rPr lang="en-US" altLang="ja-JP" sz="2400" i="1">
                                  <a:latin typeface="Cambria Math" panose="02040503050406030204" pitchFamily="18" charset="0"/>
                                  <a:ea typeface="Cambria Math" panose="02040503050406030204" pitchFamily="18" charset="0"/>
                                </a:rPr>
                                <m:t>𝑡</m:t>
                              </m:r>
                            </m:sub>
                            <m:sup>
                              <m:r>
                                <a:rPr lang="en-US" altLang="ja-JP" sz="2400" i="1">
                                  <a:latin typeface="Cambria Math" panose="02040503050406030204" pitchFamily="18" charset="0"/>
                                  <a:ea typeface="Cambria Math" panose="02040503050406030204" pitchFamily="18" charset="0"/>
                                </a:rPr>
                                <m:t>𝑛</m:t>
                              </m:r>
                            </m:sup>
                          </m:sSubSup>
                        </m:num>
                        <m:den>
                          <m:sSubSup>
                            <m:sSubSupPr>
                              <m:ctrlPr>
                                <a:rPr lang="en-US" altLang="ja-JP" sz="2400" i="1">
                                  <a:latin typeface="Cambria Math" panose="02040503050406030204" pitchFamily="18" charset="0"/>
                                  <a:ea typeface="Cambria Math" panose="02040503050406030204" pitchFamily="18" charset="0"/>
                                </a:rPr>
                              </m:ctrlPr>
                            </m:sSubSupPr>
                            <m:e>
                              <m:r>
                                <a:rPr lang="en-US" altLang="ja-JP" sz="2400" i="1">
                                  <a:latin typeface="Cambria Math" panose="02040503050406030204" pitchFamily="18" charset="0"/>
                                </a:rPr>
                                <m:t>𝑝𝑜𝑝</m:t>
                              </m:r>
                            </m:e>
                            <m:sub>
                              <m:r>
                                <a:rPr lang="en-US" altLang="ja-JP" sz="2400" i="1">
                                  <a:latin typeface="Cambria Math" panose="02040503050406030204" pitchFamily="18" charset="0"/>
                                </a:rPr>
                                <m:t>𝑡</m:t>
                              </m:r>
                            </m:sub>
                            <m:sup>
                              <m:r>
                                <a:rPr lang="en-US" altLang="ja-JP" sz="2400" i="1">
                                  <a:latin typeface="Cambria Math" panose="02040503050406030204" pitchFamily="18" charset="0"/>
                                </a:rPr>
                                <m:t>𝑛</m:t>
                              </m:r>
                            </m:sup>
                          </m:sSubSup>
                        </m:den>
                      </m:f>
                      <m:r>
                        <a:rPr lang="en-US" altLang="ja-JP" sz="2400" b="1" i="1" smtClean="0">
                          <a:latin typeface="Cambria Math" panose="02040503050406030204" pitchFamily="18" charset="0"/>
                          <a:ea typeface="Cambria Math" panose="02040503050406030204" pitchFamily="18" charset="0"/>
                        </a:rPr>
                        <m:t>→</m:t>
                      </m:r>
                      <m:d>
                        <m:dPr>
                          <m:ctrlPr>
                            <a:rPr lang="ja-JP" altLang="en-US" sz="2400" b="1" i="1">
                              <a:latin typeface="Cambria Math" panose="02040503050406030204" pitchFamily="18" charset="0"/>
                            </a:rPr>
                          </m:ctrlPr>
                        </m:dPr>
                        <m:e>
                          <m:sSubSup>
                            <m:sSubSupPr>
                              <m:ctrlPr>
                                <a:rPr lang="ja-JP" altLang="en-US" sz="2400" b="1" i="1">
                                  <a:latin typeface="Cambria Math" panose="02040503050406030204" pitchFamily="18" charset="0"/>
                                </a:rPr>
                              </m:ctrlPr>
                            </m:sSubSupPr>
                            <m:e>
                              <m:r>
                                <a:rPr lang="ja-JP" altLang="en-US" sz="2400" b="1">
                                  <a:latin typeface="Cambria Math" panose="02040503050406030204" pitchFamily="18" charset="0"/>
                                </a:rPr>
                                <m:t>𝐓</m:t>
                              </m:r>
                            </m:e>
                            <m:sub>
                              <m:r>
                                <a:rPr lang="ja-JP" altLang="en-US" sz="2400" i="1">
                                  <a:latin typeface="Cambria Math" panose="02040503050406030204" pitchFamily="18" charset="0"/>
                                </a:rPr>
                                <m:t>𝑓</m:t>
                              </m:r>
                              <m:r>
                                <a:rPr lang="en-US" altLang="ja-JP" sz="2400" i="1">
                                  <a:latin typeface="Cambria Math" panose="02040503050406030204" pitchFamily="18" charset="0"/>
                                </a:rPr>
                                <m:t>,</m:t>
                              </m:r>
                              <m:r>
                                <a:rPr lang="en-US" altLang="ja-JP" sz="2400" i="1">
                                  <a:latin typeface="Cambria Math" panose="02040503050406030204" pitchFamily="18" charset="0"/>
                                </a:rPr>
                                <m:t>𝑡</m:t>
                              </m:r>
                            </m:sub>
                            <m:sup>
                              <m:r>
                                <a:rPr lang="ja-JP" altLang="en-US" sz="2400" i="1">
                                  <a:latin typeface="Cambria Math" panose="02040503050406030204" pitchFamily="18" charset="0"/>
                                </a:rPr>
                                <m:t>𝑛</m:t>
                              </m:r>
                            </m:sup>
                          </m:sSubSup>
                          <m:r>
                            <a:rPr lang="ja-JP" altLang="en-US" sz="2400" b="1">
                              <a:latin typeface="Cambria Math" panose="02040503050406030204" pitchFamily="18" charset="0"/>
                            </a:rPr>
                            <m:t>⨀</m:t>
                          </m:r>
                          <m:sSubSup>
                            <m:sSubSupPr>
                              <m:ctrlPr>
                                <a:rPr lang="en-US" altLang="ja-JP" sz="2400" b="1" i="1">
                                  <a:latin typeface="Cambria Math" panose="02040503050406030204" pitchFamily="18" charset="0"/>
                                  <a:ea typeface="Cambria Math" panose="02040503050406030204" pitchFamily="18" charset="0"/>
                                </a:rPr>
                              </m:ctrlPr>
                            </m:sSubSupPr>
                            <m:e>
                              <m:r>
                                <a:rPr lang="ja-JP" altLang="en-US" sz="2400" b="1" i="1">
                                  <a:latin typeface="Cambria Math" panose="02040503050406030204" pitchFamily="18" charset="0"/>
                                  <a:ea typeface="Cambria Math" panose="02040503050406030204" pitchFamily="18" charset="0"/>
                                </a:rPr>
                                <m:t>𝚿</m:t>
                              </m:r>
                            </m:e>
                            <m:sub>
                              <m:r>
                                <a:rPr lang="en-US" altLang="ja-JP" sz="2400" i="1">
                                  <a:latin typeface="Cambria Math" panose="02040503050406030204" pitchFamily="18" charset="0"/>
                                  <a:ea typeface="Cambria Math" panose="02040503050406030204" pitchFamily="18" charset="0"/>
                                </a:rPr>
                                <m:t>𝑡</m:t>
                              </m:r>
                            </m:sub>
                            <m:sup>
                              <m:r>
                                <a:rPr lang="en-US" altLang="ja-JP" sz="2400" i="1">
                                  <a:latin typeface="Cambria Math" panose="02040503050406030204" pitchFamily="18" charset="0"/>
                                  <a:ea typeface="Cambria Math" panose="02040503050406030204" pitchFamily="18" charset="0"/>
                                </a:rPr>
                                <m:t>𝑛</m:t>
                              </m:r>
                            </m:sup>
                          </m:sSubSup>
                        </m:e>
                      </m:d>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𝑦</m:t>
                          </m:r>
                        </m:e>
                        <m:sub>
                          <m:r>
                            <a:rPr lang="en-US" altLang="ja-JP" sz="2400" i="1">
                              <a:latin typeface="Cambria Math" panose="02040503050406030204" pitchFamily="18" charset="0"/>
                            </a:rPr>
                            <m:t>𝑡</m:t>
                          </m:r>
                        </m:sub>
                        <m:sup>
                          <m:r>
                            <a:rPr lang="en-US" altLang="ja-JP" sz="2400" i="1">
                              <a:latin typeface="Cambria Math" panose="02040503050406030204" pitchFamily="18" charset="0"/>
                            </a:rPr>
                            <m:t>𝑛</m:t>
                          </m:r>
                        </m:sup>
                      </m:sSubSup>
                    </m:oMath>
                  </m:oMathPara>
                </a14:m>
                <a:endParaRPr lang="en-US" altLang="ja-JP" sz="2400" dirty="0"/>
              </a:p>
              <a:p>
                <a:pPr marL="108000">
                  <a:spcBef>
                    <a:spcPts val="600"/>
                  </a:spcBef>
                </a:pPr>
                <a:r>
                  <a:rPr lang="en-US" altLang="ja-JP" sz="2400" dirty="0"/>
                  <a:t>T</a:t>
                </a:r>
                <a:r>
                  <a:rPr lang="ja-JP" altLang="ja-JP" sz="2400" dirty="0"/>
                  <a:t>rade structure</a:t>
                </a:r>
                <a:r>
                  <a:rPr lang="en-US" altLang="ja-JP" sz="2400" dirty="0"/>
                  <a:t> of final goods</a:t>
                </a:r>
              </a:p>
              <a:p>
                <a:pPr marL="108000">
                  <a:spcBef>
                    <a:spcPts val="600"/>
                  </a:spcBef>
                </a:pPr>
                <a:r>
                  <a:rPr lang="en-US" altLang="ja-JP" sz="2400" dirty="0"/>
                  <a:t>Sectoral </a:t>
                </a:r>
                <a:r>
                  <a:rPr lang="ja-JP" altLang="ja-JP" sz="2400" dirty="0"/>
                  <a:t>composition</a:t>
                </a:r>
                <a:r>
                  <a:rPr lang="en-US" altLang="ja-JP" sz="2400" dirty="0"/>
                  <a:t> of final demand</a:t>
                </a:r>
              </a:p>
              <a:p>
                <a:pPr marL="108000">
                  <a:spcBef>
                    <a:spcPts val="600"/>
                  </a:spcBef>
                </a:pPr>
                <a:r>
                  <a:rPr lang="en-US" altLang="ja-JP" sz="2400" dirty="0"/>
                  <a:t>P</a:t>
                </a:r>
                <a:r>
                  <a:rPr lang="ja-JP" altLang="ja-JP" sz="2400" dirty="0"/>
                  <a:t>er</a:t>
                </a:r>
                <a:r>
                  <a:rPr lang="en-US" altLang="ja-JP" sz="2400" dirty="0"/>
                  <a:t> </a:t>
                </a:r>
                <a:r>
                  <a:rPr lang="ja-JP" altLang="ja-JP" sz="2400" dirty="0"/>
                  <a:t>capita </a:t>
                </a:r>
                <a:r>
                  <a:rPr lang="en-US" altLang="ja-JP" sz="2400" dirty="0"/>
                  <a:t>total </a:t>
                </a:r>
                <a:r>
                  <a:rPr lang="ja-JP" altLang="ja-JP" sz="2400" dirty="0"/>
                  <a:t>final demand</a:t>
                </a:r>
                <a:r>
                  <a:rPr lang="en-US" altLang="ja-JP" sz="2400" dirty="0"/>
                  <a:t> (GDE)</a:t>
                </a:r>
              </a:p>
            </p:txBody>
          </p:sp>
        </mc:Choice>
        <mc:Fallback>
          <p:sp>
            <p:nvSpPr>
              <p:cNvPr id="5" name="テキスト ボックス 4">
                <a:extLst>
                  <a:ext uri="{FF2B5EF4-FFF2-40B4-BE49-F238E27FC236}">
                    <a16:creationId xmlns:a16="http://schemas.microsoft.com/office/drawing/2014/main" id="{1AB24575-27F6-809A-6347-5E353F4BB70D}"/>
                  </a:ext>
                </a:extLst>
              </p:cNvPr>
              <p:cNvSpPr txBox="1">
                <a:spLocks noRot="1" noChangeAspect="1" noMove="1" noResize="1" noEditPoints="1" noAdjustHandles="1" noChangeArrowheads="1" noChangeShapeType="1" noTextEdit="1"/>
              </p:cNvSpPr>
              <p:nvPr/>
            </p:nvSpPr>
            <p:spPr>
              <a:xfrm>
                <a:off x="7239600" y="2847600"/>
                <a:ext cx="4844916" cy="3801682"/>
              </a:xfrm>
              <a:prstGeom prst="rect">
                <a:avLst/>
              </a:prstGeom>
              <a:blipFill>
                <a:blip r:embed="rId6"/>
                <a:stretch>
                  <a:fillRect l="-1637" r="-3023" b="-384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3596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CF9F-B9DF-6CF7-CD3F-636AC47136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F60050F-D9D6-395A-CC4A-2DBAAD6A12EE}"/>
              </a:ext>
            </a:extLst>
          </p:cNvPr>
          <p:cNvSpPr>
            <a:spLocks noGrp="1"/>
          </p:cNvSpPr>
          <p:nvPr>
            <p:ph type="title"/>
          </p:nvPr>
        </p:nvSpPr>
        <p:spPr/>
        <p:txBody>
          <a:bodyPr>
            <a:normAutofit/>
          </a:bodyPr>
          <a:lstStyle/>
          <a:p>
            <a:r>
              <a:rPr kumimoji="1" lang="en-US" altLang="ja-JP" dirty="0"/>
              <a:t>2. Methodology</a:t>
            </a:r>
            <a:r>
              <a:rPr lang="en-US" altLang="ja-JP" dirty="0"/>
              <a:t>: Identification of decoupling drivers</a:t>
            </a:r>
            <a:endParaRPr kumimoji="1" lang="ja-JP" altLang="en-US" dirty="0"/>
          </a:p>
        </p:txBody>
      </p:sp>
      <p:sp>
        <p:nvSpPr>
          <p:cNvPr id="11" name="コンテンツ プレースホルダー 10">
            <a:extLst>
              <a:ext uri="{FF2B5EF4-FFF2-40B4-BE49-F238E27FC236}">
                <a16:creationId xmlns:a16="http://schemas.microsoft.com/office/drawing/2014/main" id="{83D2F9C9-B17E-1D01-2A2F-B7215DA9EAB7}"/>
              </a:ext>
            </a:extLst>
          </p:cNvPr>
          <p:cNvSpPr>
            <a:spLocks noGrp="1"/>
          </p:cNvSpPr>
          <p:nvPr>
            <p:ph idx="1"/>
          </p:nvPr>
        </p:nvSpPr>
        <p:spPr>
          <a:xfrm>
            <a:off x="180000" y="900000"/>
            <a:ext cx="11833200" cy="492443"/>
          </a:xfrm>
        </p:spPr>
        <p:txBody>
          <a:bodyPr tIns="0" bIns="0">
            <a:spAutoFit/>
          </a:bodyPr>
          <a:lstStyle/>
          <a:p>
            <a:pPr marL="0" lvl="1" indent="0">
              <a:spcBef>
                <a:spcPts val="1800"/>
              </a:spcBef>
              <a:buNone/>
            </a:pPr>
            <a:r>
              <a:rPr lang="en-US" altLang="ja-JP" sz="3200" b="1" dirty="0">
                <a:solidFill>
                  <a:schemeClr val="accent5">
                    <a:lumMod val="50000"/>
                  </a:schemeClr>
                </a:solidFill>
              </a:rPr>
              <a:t>Structural decomposition analysis (SDA)</a:t>
            </a:r>
          </a:p>
        </p:txBody>
      </p:sp>
      <p:grpSp>
        <p:nvGrpSpPr>
          <p:cNvPr id="12" name="グループ化 11">
            <a:extLst>
              <a:ext uri="{FF2B5EF4-FFF2-40B4-BE49-F238E27FC236}">
                <a16:creationId xmlns:a16="http://schemas.microsoft.com/office/drawing/2014/main" id="{45E49AE6-0BF1-5682-DDCB-54D6AAF128E5}"/>
              </a:ext>
            </a:extLst>
          </p:cNvPr>
          <p:cNvGrpSpPr/>
          <p:nvPr/>
        </p:nvGrpSpPr>
        <p:grpSpPr>
          <a:xfrm>
            <a:off x="180000" y="1429200"/>
            <a:ext cx="11833200" cy="975845"/>
            <a:chOff x="180000" y="1429200"/>
            <a:chExt cx="11833200" cy="975845"/>
          </a:xfrm>
        </p:grpSpPr>
        <mc:AlternateContent xmlns:mc="http://schemas.openxmlformats.org/markup-compatibility/2006">
          <mc:Choice xmlns:a14="http://schemas.microsoft.com/office/drawing/2010/main" Requires="a14">
            <p:sp>
              <p:nvSpPr>
                <p:cNvPr id="15" name="テキスト ボックス 14">
                  <a:extLst>
                    <a:ext uri="{FF2B5EF4-FFF2-40B4-BE49-F238E27FC236}">
                      <a16:creationId xmlns:a16="http://schemas.microsoft.com/office/drawing/2014/main" id="{73E09981-B67D-FEA9-0CC2-7DEF6FFCD9FB}"/>
                    </a:ext>
                  </a:extLst>
                </p:cNvPr>
                <p:cNvSpPr txBox="1"/>
                <p:nvPr/>
              </p:nvSpPr>
              <p:spPr>
                <a:xfrm>
                  <a:off x="180000" y="1429200"/>
                  <a:ext cx="11833200" cy="975845"/>
                </a:xfrm>
                <a:prstGeom prst="rect">
                  <a:avLst/>
                </a:prstGeom>
                <a:solidFill>
                  <a:schemeClr val="accent1">
                    <a:lumMod val="20000"/>
                    <a:lumOff val="80000"/>
                  </a:schemeClr>
                </a:solidFill>
              </p:spPr>
              <p:txBody>
                <a:bodyPr wrap="square" lIns="0" tIns="0" rIns="0" bIns="0">
                  <a:spAutoFit/>
                </a:bodyPr>
                <a:lstStyle/>
                <a:p>
                  <a:pPr marL="108000">
                    <a:spcBef>
                      <a:spcPts val="600"/>
                    </a:spcBef>
                  </a:pPr>
                  <a:r>
                    <a:rPr lang="en-US" altLang="ja-JP" sz="2400" dirty="0"/>
                    <a:t>P</a:t>
                  </a:r>
                  <a:r>
                    <a:rPr lang="ja-JP" altLang="ja-JP" sz="2400" dirty="0"/>
                    <a:t>ercentage change in per</a:t>
                  </a:r>
                  <a:r>
                    <a:rPr lang="en-US" altLang="ja-JP" sz="2400" dirty="0"/>
                    <a:t> </a:t>
                  </a:r>
                  <a:r>
                    <a:rPr lang="ja-JP" altLang="ja-JP" sz="2400" dirty="0"/>
                    <a:t>capita </a:t>
                  </a:r>
                  <a:r>
                    <a:rPr lang="en-US" altLang="ja-JP" sz="2400" dirty="0"/>
                    <a:t>CF </a:t>
                  </a:r>
                  <a:r>
                    <a:rPr lang="ja-JP" altLang="ja-JP" sz="2400" dirty="0"/>
                    <a:t>for country </a:t>
                  </a:r>
                  <a14:m>
                    <m:oMath xmlns:m="http://schemas.openxmlformats.org/officeDocument/2006/math">
                      <m:r>
                        <a:rPr lang="ja-JP" altLang="en-US" sz="2400" i="1"/>
                        <m:t>𝑛</m:t>
                      </m:r>
                    </m:oMath>
                  </a14:m>
                  <a:r>
                    <a:rPr lang="en-US" altLang="ja-JP" sz="2400" dirty="0"/>
                    <a:t> </a:t>
                  </a:r>
                  <a:r>
                    <a:rPr lang="ja-JP" altLang="ja-JP" sz="2400" dirty="0"/>
                    <a:t>is decomposed into six driving factors:</a:t>
                  </a:r>
                  <a:endParaRPr lang="en-US" altLang="ja-JP" sz="2400" dirty="0"/>
                </a:p>
                <a:p>
                  <a:pPr marL="108000">
                    <a:lnSpc>
                      <a:spcPct val="150000"/>
                    </a:lnSpc>
                    <a:spcBef>
                      <a:spcPts val="600"/>
                    </a:spcBef>
                  </a:pPr>
                  <a14:m>
                    <m:oMathPara xmlns:m="http://schemas.openxmlformats.org/officeDocument/2006/math">
                      <m:oMathParaPr>
                        <m:jc m:val="centerGroup"/>
                      </m:oMathParaPr>
                      <m:oMath xmlns:m="http://schemas.openxmlformats.org/officeDocument/2006/math">
                        <m:r>
                          <a:rPr lang="en-US" altLang="ja-JP" sz="2400"/>
                          <m:t>%</m:t>
                        </m:r>
                        <m:r>
                          <m:rPr>
                            <m:sty m:val="p"/>
                          </m:rPr>
                          <a:rPr lang="en-US" altLang="ja-JP" sz="2400"/>
                          <m:t>Δ</m:t>
                        </m:r>
                        <m:sSubSup>
                          <m:sSubSupPr>
                            <m:ctrlPr>
                              <a:rPr lang="ja-JP" altLang="en-US" sz="2400" i="1"/>
                            </m:ctrlPr>
                          </m:sSubSupPr>
                          <m:e>
                            <m:r>
                              <a:rPr lang="ja-JP" altLang="en-US" sz="2400" i="1"/>
                              <m:t>𝑞</m:t>
                            </m:r>
                          </m:e>
                          <m:sub>
                            <m:r>
                              <a:rPr lang="ja-JP" altLang="en-US" sz="2400" i="1"/>
                              <m:t>𝑡</m:t>
                            </m:r>
                          </m:sub>
                          <m:sup>
                            <m:r>
                              <a:rPr lang="ja-JP" altLang="en-US" sz="2400" i="1"/>
                              <m:t>𝑛</m:t>
                            </m:r>
                          </m:sup>
                        </m:sSubSup>
                        <m:r>
                          <m:rPr>
                            <m:aln/>
                          </m:rPr>
                          <a:rPr lang="en-US" altLang="ja-JP" sz="2400" i="1"/>
                          <m:t>=</m:t>
                        </m:r>
                        <m:r>
                          <a:rPr lang="en-US" altLang="ja-JP" sz="2400"/>
                          <m:t>%</m:t>
                        </m:r>
                        <m:r>
                          <m:rPr>
                            <m:sty m:val="p"/>
                          </m:rPr>
                          <a:rPr lang="en-US" altLang="ja-JP" sz="2400"/>
                          <m:t>Δ</m:t>
                        </m:r>
                        <m:sSub>
                          <m:sSubPr>
                            <m:ctrlPr>
                              <a:rPr lang="ja-JP" altLang="en-US" sz="2400" i="1"/>
                            </m:ctrlPr>
                          </m:sSubPr>
                          <m:e>
                            <m:r>
                              <a:rPr lang="ja-JP" altLang="en-US" sz="2400" i="1"/>
                              <m:t>𝑞</m:t>
                            </m:r>
                          </m:e>
                          <m:sub>
                            <m:r>
                              <a:rPr lang="ja-JP" altLang="en-US" sz="2400" i="1"/>
                              <m:t>𝑒</m:t>
                            </m:r>
                          </m:sub>
                        </m:sSub>
                        <m:r>
                          <a:rPr lang="en-US" altLang="ja-JP" sz="2400" i="1"/>
                          <m:t>+</m:t>
                        </m:r>
                        <m:r>
                          <a:rPr lang="en-US" altLang="ja-JP" sz="2400"/>
                          <m:t>%</m:t>
                        </m:r>
                        <m:r>
                          <m:rPr>
                            <m:sty m:val="p"/>
                          </m:rPr>
                          <a:rPr lang="en-US" altLang="ja-JP" sz="2400"/>
                          <m:t>Δ</m:t>
                        </m:r>
                        <m:sSub>
                          <m:sSubPr>
                            <m:ctrlPr>
                              <a:rPr lang="ja-JP" altLang="en-US" sz="2400" i="1"/>
                            </m:ctrlPr>
                          </m:sSubPr>
                          <m:e>
                            <m:r>
                              <a:rPr lang="ja-JP" altLang="en-US" sz="2400" i="1"/>
                              <m:t>𝑞</m:t>
                            </m:r>
                          </m:e>
                          <m:sub>
                            <m:r>
                              <a:rPr lang="ja-JP" altLang="en-US" sz="2400" i="1"/>
                              <m:t>𝑇𝑚</m:t>
                            </m:r>
                          </m:sub>
                        </m:sSub>
                        <m:r>
                          <a:rPr lang="en-US" altLang="ja-JP" sz="2400" i="1"/>
                          <m:t>+</m:t>
                        </m:r>
                        <m:r>
                          <a:rPr lang="en-US" altLang="ja-JP" sz="2400"/>
                          <m:t>%</m:t>
                        </m:r>
                        <m:r>
                          <m:rPr>
                            <m:sty m:val="p"/>
                          </m:rPr>
                          <a:rPr lang="en-US" altLang="ja-JP" sz="2400"/>
                          <m:t>Δ</m:t>
                        </m:r>
                        <m:sSub>
                          <m:sSubPr>
                            <m:ctrlPr>
                              <a:rPr lang="ja-JP" altLang="en-US" sz="2400" i="1"/>
                            </m:ctrlPr>
                          </m:sSubPr>
                          <m:e>
                            <m:r>
                              <a:rPr lang="ja-JP" altLang="en-US" sz="2400" i="1"/>
                              <m:t>𝑞</m:t>
                            </m:r>
                          </m:e>
                          <m:sub>
                            <m:r>
                              <a:rPr lang="ja-JP" altLang="en-US" sz="2400" i="1"/>
                              <m:t>𝐵</m:t>
                            </m:r>
                          </m:sub>
                        </m:sSub>
                        <m:r>
                          <a:rPr lang="en-US" altLang="ja-JP" sz="2400" i="1"/>
                          <m:t>+</m:t>
                        </m:r>
                        <m:r>
                          <a:rPr lang="en-US" altLang="ja-JP" sz="2400"/>
                          <m:t>%</m:t>
                        </m:r>
                        <m:r>
                          <m:rPr>
                            <m:sty m:val="p"/>
                          </m:rPr>
                          <a:rPr lang="en-US" altLang="ja-JP" sz="2400"/>
                          <m:t>Δ</m:t>
                        </m:r>
                        <m:sSub>
                          <m:sSubPr>
                            <m:ctrlPr>
                              <a:rPr lang="ja-JP" altLang="en-US" sz="2400" i="1"/>
                            </m:ctrlPr>
                          </m:sSubPr>
                          <m:e>
                            <m:r>
                              <a:rPr lang="ja-JP" altLang="en-US" sz="2400" i="1"/>
                              <m:t>𝑞</m:t>
                            </m:r>
                          </m:e>
                          <m:sub>
                            <m:r>
                              <a:rPr lang="ja-JP" altLang="en-US" sz="2400" i="1"/>
                              <m:t>𝑇𝑓</m:t>
                            </m:r>
                          </m:sub>
                        </m:sSub>
                        <m:r>
                          <a:rPr lang="en-US" altLang="ja-JP" sz="2400" i="1"/>
                          <m:t>+</m:t>
                        </m:r>
                        <m:r>
                          <a:rPr lang="en-US" altLang="ja-JP" sz="2400"/>
                          <m:t>%</m:t>
                        </m:r>
                        <m:r>
                          <m:rPr>
                            <m:sty m:val="p"/>
                          </m:rPr>
                          <a:rPr lang="en-US" altLang="ja-JP" sz="2400"/>
                          <m:t>Δ</m:t>
                        </m:r>
                        <m:sSub>
                          <m:sSubPr>
                            <m:ctrlPr>
                              <a:rPr lang="ja-JP" altLang="en-US" sz="2400" i="1"/>
                            </m:ctrlPr>
                          </m:sSubPr>
                          <m:e>
                            <m:r>
                              <a:rPr lang="ja-JP" altLang="en-US" sz="2400" i="1"/>
                              <m:t>𝑞</m:t>
                            </m:r>
                          </m:e>
                          <m:sub>
                            <m:r>
                              <a:rPr lang="ja-JP" altLang="en-US" sz="2400" i="1"/>
                              <m:t>𝛹</m:t>
                            </m:r>
                          </m:sub>
                        </m:sSub>
                        <m:r>
                          <a:rPr lang="en-US" altLang="ja-JP" sz="2400" i="1"/>
                          <m:t>+</m:t>
                        </m:r>
                        <m:r>
                          <a:rPr lang="en-US" altLang="ja-JP" sz="2400"/>
                          <m:t>%</m:t>
                        </m:r>
                        <m:r>
                          <m:rPr>
                            <m:sty m:val="p"/>
                          </m:rPr>
                          <a:rPr lang="en-US" altLang="ja-JP" sz="2400"/>
                          <m:t>Δ</m:t>
                        </m:r>
                        <m:sSub>
                          <m:sSubPr>
                            <m:ctrlPr>
                              <a:rPr lang="ja-JP" altLang="en-US" sz="2400" i="1"/>
                            </m:ctrlPr>
                          </m:sSubPr>
                          <m:e>
                            <m:r>
                              <a:rPr lang="ja-JP" altLang="en-US" sz="2400" i="1"/>
                              <m:t>𝑞</m:t>
                            </m:r>
                          </m:e>
                          <m:sub>
                            <m:r>
                              <a:rPr lang="ja-JP" altLang="en-US" sz="2400" i="1"/>
                              <m:t>𝑦</m:t>
                            </m:r>
                          </m:sub>
                        </m:sSub>
                      </m:oMath>
                    </m:oMathPara>
                  </a14:m>
                  <a:endParaRPr lang="ja-JP" altLang="ja-JP" sz="2400" dirty="0"/>
                </a:p>
              </p:txBody>
            </p:sp>
          </mc:Choice>
          <mc:Fallback>
            <p:sp>
              <p:nvSpPr>
                <p:cNvPr id="15" name="テキスト ボックス 14">
                  <a:extLst>
                    <a:ext uri="{FF2B5EF4-FFF2-40B4-BE49-F238E27FC236}">
                      <a16:creationId xmlns:a16="http://schemas.microsoft.com/office/drawing/2014/main" id="{73E09981-B67D-FEA9-0CC2-7DEF6FFCD9FB}"/>
                    </a:ext>
                  </a:extLst>
                </p:cNvPr>
                <p:cNvSpPr txBox="1">
                  <a:spLocks noRot="1" noChangeAspect="1" noMove="1" noResize="1" noEditPoints="1" noAdjustHandles="1" noChangeArrowheads="1" noChangeShapeType="1" noTextEdit="1"/>
                </p:cNvSpPr>
                <p:nvPr/>
              </p:nvSpPr>
              <p:spPr>
                <a:xfrm>
                  <a:off x="180000" y="1429200"/>
                  <a:ext cx="11833200" cy="975845"/>
                </a:xfrm>
                <a:prstGeom prst="rect">
                  <a:avLst/>
                </a:prstGeom>
                <a:blipFill>
                  <a:blip r:embed="rId3"/>
                  <a:stretch>
                    <a:fillRect l="-670" t="-931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669951CC-E683-0AA8-68D9-F63AB59CE19A}"/>
                    </a:ext>
                  </a:extLst>
                </p:cNvPr>
                <p:cNvSpPr txBox="1"/>
                <p:nvPr/>
              </p:nvSpPr>
              <p:spPr>
                <a:xfrm>
                  <a:off x="10848587" y="1904400"/>
                  <a:ext cx="1164613"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10</m:t>
                        </m:r>
                        <m:r>
                          <a:rPr lang="en-US" altLang="ja-JP" sz="2400" b="0" i="1" smtClean="0">
                            <a:solidFill>
                              <a:schemeClr val="tx1"/>
                            </a:solidFill>
                            <a:latin typeface="Cambria Math" panose="02040503050406030204" pitchFamily="18" charset="0"/>
                          </a:rPr>
                          <m:t>)</m:t>
                        </m:r>
                      </m:oMath>
                    </m:oMathPara>
                  </a14:m>
                  <a:endParaRPr lang="ja-JP" altLang="en-US" sz="2400" dirty="0"/>
                </a:p>
              </p:txBody>
            </p:sp>
          </mc:Choice>
          <mc:Fallback>
            <p:sp>
              <p:nvSpPr>
                <p:cNvPr id="10" name="テキスト ボックス 9">
                  <a:extLst>
                    <a:ext uri="{FF2B5EF4-FFF2-40B4-BE49-F238E27FC236}">
                      <a16:creationId xmlns:a16="http://schemas.microsoft.com/office/drawing/2014/main" id="{669951CC-E683-0AA8-68D9-F63AB59CE19A}"/>
                    </a:ext>
                  </a:extLst>
                </p:cNvPr>
                <p:cNvSpPr txBox="1">
                  <a:spLocks noRot="1" noChangeAspect="1" noMove="1" noResize="1" noEditPoints="1" noAdjustHandles="1" noChangeArrowheads="1" noChangeShapeType="1" noTextEdit="1"/>
                </p:cNvSpPr>
                <p:nvPr/>
              </p:nvSpPr>
              <p:spPr>
                <a:xfrm>
                  <a:off x="10848587" y="1904400"/>
                  <a:ext cx="1164613" cy="461665"/>
                </a:xfrm>
                <a:prstGeom prst="rect">
                  <a:avLst/>
                </a:prstGeom>
                <a:blipFill>
                  <a:blip r:embed="rId4"/>
                  <a:stretch>
                    <a:fillRect r="-1047" b="-17105"/>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13" name="テキスト ボックス 12">
                <a:extLst>
                  <a:ext uri="{FF2B5EF4-FFF2-40B4-BE49-F238E27FC236}">
                    <a16:creationId xmlns:a16="http://schemas.microsoft.com/office/drawing/2014/main" id="{A594C606-46E7-CD80-AE45-6E81A39737EF}"/>
                  </a:ext>
                </a:extLst>
              </p:cNvPr>
              <p:cNvSpPr txBox="1"/>
              <p:nvPr/>
            </p:nvSpPr>
            <p:spPr>
              <a:xfrm>
                <a:off x="179999" y="2473200"/>
                <a:ext cx="11833200" cy="1298235"/>
              </a:xfrm>
              <a:prstGeom prst="rect">
                <a:avLst/>
              </a:prstGeom>
              <a:noFill/>
              <a:ln w="31750">
                <a:noFill/>
              </a:ln>
            </p:spPr>
            <p:txBody>
              <a:bodyPr wrap="square" lIns="0" tIns="0" rIns="0" bIns="36000">
                <a:spAutoFit/>
              </a:bodyPr>
              <a:lstStyle/>
              <a:p>
                <a:pPr marL="108000">
                  <a:spcBef>
                    <a:spcPts val="600"/>
                  </a:spcBef>
                </a:pPr>
                <a:r>
                  <a:rPr lang="ja-JP" altLang="ja-JP" sz="2400" dirty="0"/>
                  <a:t>Technology-related factors </a:t>
                </a:r>
                <a:endParaRPr lang="en-US" altLang="ja-JP" sz="2400" dirty="0"/>
              </a:p>
              <a:p>
                <a:pPr marL="108000">
                  <a:spcBef>
                    <a:spcPts val="600"/>
                  </a:spcBef>
                  <a:tabLst>
                    <a:tab pos="540000" algn="l"/>
                    <a:tab pos="1548000" algn="l"/>
                  </a:tabLst>
                </a:pPr>
                <a:r>
                  <a:rPr lang="en-US" altLang="ja-JP" sz="2400" dirty="0"/>
                  <a:t>	</a:t>
                </a:r>
                <a14:m>
                  <m:oMath xmlns:m="http://schemas.openxmlformats.org/officeDocument/2006/math">
                    <m:r>
                      <a:rPr lang="en-US" altLang="ja-JP" sz="2400">
                        <a:latin typeface="Cambria Math" panose="02040503050406030204" pitchFamily="18" charset="0"/>
                      </a:rPr>
                      <m:t>%</m:t>
                    </m:r>
                    <m:r>
                      <m:rPr>
                        <m:sty m:val="p"/>
                      </m:rPr>
                      <a:rPr lang="en-US" altLang="ja-JP" sz="2400">
                        <a:latin typeface="Cambria Math" panose="02040503050406030204" pitchFamily="18" charset="0"/>
                      </a:rPr>
                      <m:t>Δ</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𝑞</m:t>
                        </m:r>
                      </m:e>
                      <m:sub>
                        <m:r>
                          <a:rPr lang="ja-JP" altLang="en-US" sz="2400" i="1">
                            <a:latin typeface="Cambria Math" panose="02040503050406030204" pitchFamily="18" charset="0"/>
                          </a:rPr>
                          <m:t>𝑒</m:t>
                        </m:r>
                      </m:sub>
                    </m:sSub>
                  </m:oMath>
                </a14:m>
                <a:r>
                  <a:rPr lang="en-US" altLang="ja-JP" sz="2400" dirty="0"/>
                  <a:t>	: Emission</a:t>
                </a:r>
                <a:r>
                  <a:rPr lang="ja-JP" altLang="ja-JP" sz="2400" dirty="0"/>
                  <a:t> intensity</a:t>
                </a:r>
                <a:endParaRPr lang="en-US" altLang="ja-JP" sz="2400" dirty="0"/>
              </a:p>
              <a:p>
                <a:pPr marL="108000">
                  <a:spcBef>
                    <a:spcPts val="600"/>
                  </a:spcBef>
                  <a:tabLst>
                    <a:tab pos="540000" algn="l"/>
                    <a:tab pos="1548000" algn="l"/>
                  </a:tabLst>
                </a:pPr>
                <a:r>
                  <a:rPr lang="en-US" altLang="ja-JP" sz="2400" dirty="0"/>
                  <a:t>	</a:t>
                </a:r>
                <a14:m>
                  <m:oMath xmlns:m="http://schemas.openxmlformats.org/officeDocument/2006/math">
                    <m:r>
                      <a:rPr lang="en-US" altLang="ja-JP" sz="2400">
                        <a:latin typeface="Cambria Math" panose="02040503050406030204" pitchFamily="18" charset="0"/>
                      </a:rPr>
                      <m:t>%</m:t>
                    </m:r>
                    <m:r>
                      <m:rPr>
                        <m:sty m:val="p"/>
                      </m:rPr>
                      <a:rPr lang="en-US" altLang="ja-JP" sz="2400">
                        <a:latin typeface="Cambria Math" panose="02040503050406030204" pitchFamily="18" charset="0"/>
                      </a:rPr>
                      <m:t>Δ</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𝑞</m:t>
                        </m:r>
                      </m:e>
                      <m:sub>
                        <m:r>
                          <a:rPr lang="ja-JP" altLang="en-US" sz="2400" i="1">
                            <a:latin typeface="Cambria Math" panose="02040503050406030204" pitchFamily="18" charset="0"/>
                          </a:rPr>
                          <m:t>𝐵</m:t>
                        </m:r>
                      </m:sub>
                    </m:sSub>
                  </m:oMath>
                </a14:m>
                <a:r>
                  <a:rPr lang="en-US" altLang="ja-JP" sz="2400" dirty="0"/>
                  <a:t>	: </a:t>
                </a:r>
                <a:r>
                  <a:rPr lang="ja-JP" altLang="ja-JP" sz="2400" dirty="0"/>
                  <a:t>Production technology</a:t>
                </a:r>
                <a:endParaRPr lang="en-US" altLang="ja-JP" sz="2400" dirty="0"/>
              </a:p>
            </p:txBody>
          </p:sp>
        </mc:Choice>
        <mc:Fallback>
          <p:sp>
            <p:nvSpPr>
              <p:cNvPr id="13" name="テキスト ボックス 12">
                <a:extLst>
                  <a:ext uri="{FF2B5EF4-FFF2-40B4-BE49-F238E27FC236}">
                    <a16:creationId xmlns:a16="http://schemas.microsoft.com/office/drawing/2014/main" id="{A594C606-46E7-CD80-AE45-6E81A39737EF}"/>
                  </a:ext>
                </a:extLst>
              </p:cNvPr>
              <p:cNvSpPr txBox="1">
                <a:spLocks noRot="1" noChangeAspect="1" noMove="1" noResize="1" noEditPoints="1" noAdjustHandles="1" noChangeArrowheads="1" noChangeShapeType="1" noTextEdit="1"/>
              </p:cNvSpPr>
              <p:nvPr/>
            </p:nvSpPr>
            <p:spPr>
              <a:xfrm>
                <a:off x="179999" y="2473200"/>
                <a:ext cx="11833200" cy="1298235"/>
              </a:xfrm>
              <a:prstGeom prst="rect">
                <a:avLst/>
              </a:prstGeom>
              <a:blipFill>
                <a:blip r:embed="rId5"/>
                <a:stretch>
                  <a:fillRect l="-670" t="-7512" b="-10329"/>
                </a:stretch>
              </a:blipFill>
              <a:ln w="31750">
                <a:noFill/>
              </a:ln>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AB814085-7CCE-DC47-CB7F-6F10EEE802AC}"/>
              </a:ext>
            </a:extLst>
          </p:cNvPr>
          <p:cNvSpPr txBox="1"/>
          <p:nvPr/>
        </p:nvSpPr>
        <p:spPr>
          <a:xfrm>
            <a:off x="5328621" y="2473200"/>
            <a:ext cx="6684578" cy="1646605"/>
          </a:xfrm>
          <a:prstGeom prst="rect">
            <a:avLst/>
          </a:prstGeom>
          <a:noFill/>
        </p:spPr>
        <p:txBody>
          <a:bodyPr wrap="square" rtlCol="0">
            <a:spAutoFit/>
          </a:bodyPr>
          <a:lstStyle/>
          <a:p>
            <a:pPr marL="288000" indent="-180000">
              <a:spcBef>
                <a:spcPts val="600"/>
              </a:spcBef>
              <a:buFont typeface="Arial" panose="020B0604020202020204" pitchFamily="34" charset="0"/>
              <a:buChar char="•"/>
            </a:pPr>
            <a:r>
              <a:rPr lang="ja-JP" altLang="ja-JP" sz="2400" dirty="0"/>
              <a:t>The average contribution of each driving factor is calculated for each cluster.</a:t>
            </a:r>
            <a:endParaRPr lang="en-US" altLang="ja-JP" sz="2400" dirty="0"/>
          </a:p>
          <a:p>
            <a:pPr marL="288000" indent="-180000">
              <a:spcBef>
                <a:spcPts val="600"/>
              </a:spcBef>
              <a:buFont typeface="Arial" panose="020B0604020202020204" pitchFamily="34" charset="0"/>
              <a:buChar char="•"/>
            </a:pPr>
            <a:r>
              <a:rPr lang="ja-JP" altLang="ja-JP" sz="2400" dirty="0"/>
              <a:t>Each driving factor can be further decomposed at the sector, final demand category, and path levels.</a:t>
            </a:r>
            <a:endParaRPr kumimoji="1" lang="ja-JP" altLang="en-US" sz="2400" dirty="0"/>
          </a:p>
        </p:txBody>
      </p:sp>
      <mc:AlternateContent xmlns:mc="http://schemas.openxmlformats.org/markup-compatibility/2006">
        <mc:Choice xmlns:a14="http://schemas.microsoft.com/office/drawing/2010/main" Requires="a14">
          <p:sp>
            <p:nvSpPr>
              <p:cNvPr id="26" name="テキスト ボックス 25">
                <a:extLst>
                  <a:ext uri="{FF2B5EF4-FFF2-40B4-BE49-F238E27FC236}">
                    <a16:creationId xmlns:a16="http://schemas.microsoft.com/office/drawing/2014/main" id="{1F47A9FC-C13B-4525-8C37-51897FE29DA2}"/>
                  </a:ext>
                </a:extLst>
              </p:cNvPr>
              <p:cNvSpPr txBox="1"/>
              <p:nvPr/>
            </p:nvSpPr>
            <p:spPr>
              <a:xfrm>
                <a:off x="179999" y="3844800"/>
                <a:ext cx="11833200" cy="1327859"/>
              </a:xfrm>
              <a:prstGeom prst="rect">
                <a:avLst/>
              </a:prstGeom>
              <a:noFill/>
              <a:ln w="31750">
                <a:noFill/>
              </a:ln>
            </p:spPr>
            <p:txBody>
              <a:bodyPr wrap="square" lIns="0" tIns="0" rIns="0" bIns="36000">
                <a:spAutoFit/>
              </a:bodyPr>
              <a:lstStyle/>
              <a:p>
                <a:pPr marL="108000">
                  <a:spcBef>
                    <a:spcPts val="600"/>
                  </a:spcBef>
                  <a:tabLst>
                    <a:tab pos="540000" algn="l"/>
                    <a:tab pos="1548000" algn="l"/>
                  </a:tabLst>
                </a:pPr>
                <a:r>
                  <a:rPr lang="ja-JP" altLang="ja-JP" sz="2400" dirty="0"/>
                  <a:t>Trade</a:t>
                </a:r>
                <a:r>
                  <a:rPr lang="ja-JP" altLang="en-US" sz="2400" dirty="0"/>
                  <a:t> </a:t>
                </a:r>
                <a:r>
                  <a:rPr lang="en-US" altLang="ja-JP" sz="2400" dirty="0"/>
                  <a:t>structure</a:t>
                </a:r>
                <a:r>
                  <a:rPr lang="ja-JP" altLang="ja-JP" sz="2400" dirty="0"/>
                  <a:t>-related factors </a:t>
                </a:r>
                <a:endParaRPr lang="en-US" altLang="ja-JP" sz="2400" dirty="0"/>
              </a:p>
              <a:p>
                <a:pPr marL="108000">
                  <a:spcBef>
                    <a:spcPts val="600"/>
                  </a:spcBef>
                  <a:tabLst>
                    <a:tab pos="540000" algn="l"/>
                    <a:tab pos="1548000" algn="l"/>
                  </a:tabLst>
                </a:pPr>
                <a:r>
                  <a:rPr lang="en-US" altLang="ja-JP" sz="2400" dirty="0"/>
                  <a:t>	</a:t>
                </a:r>
                <a14:m>
                  <m:oMath xmlns:m="http://schemas.openxmlformats.org/officeDocument/2006/math">
                    <m:r>
                      <a:rPr lang="en-US" altLang="ja-JP" sz="2400">
                        <a:latin typeface="Cambria Math" panose="02040503050406030204" pitchFamily="18" charset="0"/>
                      </a:rPr>
                      <m:t>%</m:t>
                    </m:r>
                    <m:r>
                      <m:rPr>
                        <m:sty m:val="p"/>
                      </m:rPr>
                      <a:rPr lang="en-US" altLang="ja-JP" sz="2400">
                        <a:latin typeface="Cambria Math" panose="02040503050406030204" pitchFamily="18" charset="0"/>
                      </a:rPr>
                      <m:t>Δ</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𝑞</m:t>
                        </m:r>
                      </m:e>
                      <m:sub>
                        <m:r>
                          <a:rPr lang="ja-JP" altLang="en-US" sz="2400" i="1">
                            <a:latin typeface="Cambria Math" panose="02040503050406030204" pitchFamily="18" charset="0"/>
                          </a:rPr>
                          <m:t>𝑇𝑚</m:t>
                        </m:r>
                      </m:sub>
                    </m:sSub>
                  </m:oMath>
                </a14:m>
                <a:r>
                  <a:rPr lang="en-US" altLang="ja-JP" sz="2400" dirty="0"/>
                  <a:t>	: I</a:t>
                </a:r>
                <a:r>
                  <a:rPr lang="ja-JP" altLang="ja-JP" sz="2400" dirty="0"/>
                  <a:t>ntermediate goods</a:t>
                </a:r>
                <a:r>
                  <a:rPr lang="en-US" altLang="ja-JP" sz="2400" dirty="0"/>
                  <a:t> (</a:t>
                </a:r>
                <a:r>
                  <a:rPr lang="ja-JP" altLang="ja-JP" sz="2400" dirty="0"/>
                  <a:t>where intermediate inputs are sourced from</a:t>
                </a:r>
                <a:r>
                  <a:rPr lang="en-US" altLang="ja-JP" sz="2400" dirty="0"/>
                  <a:t>)</a:t>
                </a:r>
              </a:p>
              <a:p>
                <a:pPr marL="108000">
                  <a:spcBef>
                    <a:spcPts val="600"/>
                  </a:spcBef>
                  <a:tabLst>
                    <a:tab pos="540000" algn="l"/>
                    <a:tab pos="1548000" algn="l"/>
                  </a:tabLst>
                </a:pPr>
                <a:r>
                  <a:rPr lang="en-US" altLang="ja-JP" sz="2400" dirty="0"/>
                  <a:t>	</a:t>
                </a:r>
                <a14:m>
                  <m:oMath xmlns:m="http://schemas.openxmlformats.org/officeDocument/2006/math">
                    <m:r>
                      <a:rPr lang="en-US" altLang="ja-JP" sz="2400">
                        <a:latin typeface="Cambria Math" panose="02040503050406030204" pitchFamily="18" charset="0"/>
                      </a:rPr>
                      <m:t>%</m:t>
                    </m:r>
                    <m:r>
                      <m:rPr>
                        <m:sty m:val="p"/>
                      </m:rPr>
                      <a:rPr lang="en-US" altLang="ja-JP" sz="2400">
                        <a:latin typeface="Cambria Math" panose="02040503050406030204" pitchFamily="18" charset="0"/>
                      </a:rPr>
                      <m:t>Δ</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𝑞</m:t>
                        </m:r>
                      </m:e>
                      <m:sub>
                        <m:r>
                          <a:rPr lang="ja-JP" altLang="en-US" sz="2400" i="1">
                            <a:latin typeface="Cambria Math" panose="02040503050406030204" pitchFamily="18" charset="0"/>
                          </a:rPr>
                          <m:t>𝑇𝑓</m:t>
                        </m:r>
                      </m:sub>
                    </m:sSub>
                  </m:oMath>
                </a14:m>
                <a:r>
                  <a:rPr lang="en-US" altLang="ja-JP" sz="2400" dirty="0"/>
                  <a:t>	: F</a:t>
                </a:r>
                <a:r>
                  <a:rPr lang="ja-JP" altLang="ja-JP" sz="2400" dirty="0"/>
                  <a:t>inal goods</a:t>
                </a:r>
                <a:r>
                  <a:rPr lang="en-US" altLang="ja-JP" sz="2400" dirty="0"/>
                  <a:t> (</a:t>
                </a:r>
                <a:r>
                  <a:rPr lang="ja-JP" altLang="ja-JP" sz="2400" dirty="0"/>
                  <a:t>where final goods are imported from</a:t>
                </a:r>
                <a:r>
                  <a:rPr lang="en-US" altLang="ja-JP" sz="2400" dirty="0"/>
                  <a:t>)</a:t>
                </a:r>
              </a:p>
            </p:txBody>
          </p:sp>
        </mc:Choice>
        <mc:Fallback>
          <p:sp>
            <p:nvSpPr>
              <p:cNvPr id="26" name="テキスト ボックス 25">
                <a:extLst>
                  <a:ext uri="{FF2B5EF4-FFF2-40B4-BE49-F238E27FC236}">
                    <a16:creationId xmlns:a16="http://schemas.microsoft.com/office/drawing/2014/main" id="{1F47A9FC-C13B-4525-8C37-51897FE29DA2}"/>
                  </a:ext>
                </a:extLst>
              </p:cNvPr>
              <p:cNvSpPr txBox="1">
                <a:spLocks noRot="1" noChangeAspect="1" noMove="1" noResize="1" noEditPoints="1" noAdjustHandles="1" noChangeArrowheads="1" noChangeShapeType="1" noTextEdit="1"/>
              </p:cNvSpPr>
              <p:nvPr/>
            </p:nvSpPr>
            <p:spPr>
              <a:xfrm>
                <a:off x="179999" y="3844800"/>
                <a:ext cx="11833200" cy="1327859"/>
              </a:xfrm>
              <a:prstGeom prst="rect">
                <a:avLst/>
              </a:prstGeom>
              <a:blipFill>
                <a:blip r:embed="rId6"/>
                <a:stretch>
                  <a:fillRect l="-670" t="-7339" b="-8257"/>
                </a:stretch>
              </a:blipFill>
              <a:ln w="31750">
                <a:noFill/>
              </a:ln>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7" name="テキスト ボックス 26">
                <a:extLst>
                  <a:ext uri="{FF2B5EF4-FFF2-40B4-BE49-F238E27FC236}">
                    <a16:creationId xmlns:a16="http://schemas.microsoft.com/office/drawing/2014/main" id="{002B1CA1-C32D-0D77-5775-272B5C365FA9}"/>
                  </a:ext>
                </a:extLst>
              </p:cNvPr>
              <p:cNvSpPr txBox="1"/>
              <p:nvPr/>
            </p:nvSpPr>
            <p:spPr>
              <a:xfrm>
                <a:off x="179999" y="5245200"/>
                <a:ext cx="11833200" cy="1327411"/>
              </a:xfrm>
              <a:prstGeom prst="rect">
                <a:avLst/>
              </a:prstGeom>
              <a:noFill/>
              <a:ln w="31750">
                <a:noFill/>
              </a:ln>
            </p:spPr>
            <p:txBody>
              <a:bodyPr wrap="square" lIns="0" tIns="0" rIns="0" bIns="36000">
                <a:spAutoFit/>
              </a:bodyPr>
              <a:lstStyle/>
              <a:p>
                <a:pPr marL="108000">
                  <a:spcBef>
                    <a:spcPts val="600"/>
                  </a:spcBef>
                  <a:tabLst>
                    <a:tab pos="540000" algn="l"/>
                    <a:tab pos="1548000" algn="l"/>
                  </a:tabLst>
                </a:pPr>
                <a:r>
                  <a:rPr lang="en-US" altLang="ja-JP" sz="2400" dirty="0"/>
                  <a:t>Final d</a:t>
                </a:r>
                <a:r>
                  <a:rPr lang="ja-JP" altLang="ja-JP" sz="2400" dirty="0"/>
                  <a:t>emand-related factors </a:t>
                </a:r>
                <a:endParaRPr lang="en-US" altLang="ja-JP" sz="2400" dirty="0"/>
              </a:p>
              <a:p>
                <a:pPr marL="108000">
                  <a:spcBef>
                    <a:spcPts val="600"/>
                  </a:spcBef>
                  <a:tabLst>
                    <a:tab pos="540000" algn="l"/>
                    <a:tab pos="1548000" algn="l"/>
                  </a:tabLst>
                </a:pPr>
                <a:r>
                  <a:rPr lang="en-US" altLang="ja-JP" sz="2400" dirty="0"/>
                  <a:t>	</a:t>
                </a:r>
                <a14:m>
                  <m:oMath xmlns:m="http://schemas.openxmlformats.org/officeDocument/2006/math">
                    <m:r>
                      <a:rPr lang="en-US" altLang="ja-JP" sz="2400">
                        <a:latin typeface="Cambria Math" panose="02040503050406030204" pitchFamily="18" charset="0"/>
                      </a:rPr>
                      <m:t>%</m:t>
                    </m:r>
                    <m:r>
                      <m:rPr>
                        <m:sty m:val="p"/>
                      </m:rPr>
                      <a:rPr lang="en-US" altLang="ja-JP" sz="2400">
                        <a:latin typeface="Cambria Math" panose="02040503050406030204" pitchFamily="18" charset="0"/>
                      </a:rPr>
                      <m:t>Δ</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𝑞</m:t>
                        </m:r>
                      </m:e>
                      <m:sub>
                        <m:r>
                          <a:rPr lang="ja-JP" altLang="en-US" sz="2400" i="1">
                            <a:latin typeface="Cambria Math" panose="02040503050406030204" pitchFamily="18" charset="0"/>
                          </a:rPr>
                          <m:t>𝛹</m:t>
                        </m:r>
                      </m:sub>
                    </m:sSub>
                  </m:oMath>
                </a14:m>
                <a:r>
                  <a:rPr lang="en-US" altLang="ja-JP" sz="2400" i="1" dirty="0">
                    <a:latin typeface="Cambria Math" panose="02040503050406030204" pitchFamily="18" charset="0"/>
                  </a:rPr>
                  <a:t>	</a:t>
                </a:r>
                <a:r>
                  <a:rPr lang="en-US" altLang="ja-JP" sz="2400" dirty="0">
                    <a:latin typeface="Cambria Math" panose="02040503050406030204" pitchFamily="18" charset="0"/>
                  </a:rPr>
                  <a:t>: </a:t>
                </a:r>
                <a:r>
                  <a:rPr lang="en-US" altLang="ja-JP" sz="2400" dirty="0"/>
                  <a:t>Sectoral composition of final demand (</a:t>
                </a:r>
                <a:r>
                  <a:rPr lang="ja-JP" altLang="ja-JP" sz="2400" dirty="0"/>
                  <a:t>consumption structure across sectors</a:t>
                </a:r>
                <a:r>
                  <a:rPr lang="en-US" altLang="ja-JP" sz="2400" dirty="0"/>
                  <a:t>)</a:t>
                </a:r>
              </a:p>
              <a:p>
                <a:pPr marL="108000">
                  <a:spcBef>
                    <a:spcPts val="600"/>
                  </a:spcBef>
                  <a:tabLst>
                    <a:tab pos="540000" algn="l"/>
                    <a:tab pos="1548000" algn="l"/>
                  </a:tabLst>
                </a:pPr>
                <a:r>
                  <a:rPr lang="en-US" altLang="ja-JP" sz="2400" dirty="0"/>
                  <a:t>	</a:t>
                </a:r>
                <a14:m>
                  <m:oMath xmlns:m="http://schemas.openxmlformats.org/officeDocument/2006/math">
                    <m:r>
                      <a:rPr lang="en-US" altLang="ja-JP" sz="2400">
                        <a:latin typeface="Cambria Math" panose="02040503050406030204" pitchFamily="18" charset="0"/>
                      </a:rPr>
                      <m:t>%</m:t>
                    </m:r>
                    <m:r>
                      <m:rPr>
                        <m:sty m:val="p"/>
                      </m:rPr>
                      <a:rPr lang="en-US" altLang="ja-JP" sz="2400">
                        <a:latin typeface="Cambria Math" panose="02040503050406030204" pitchFamily="18" charset="0"/>
                      </a:rPr>
                      <m:t>Δ</m:t>
                    </m:r>
                    <m:sSub>
                      <m:sSubPr>
                        <m:ctrlPr>
                          <a:rPr lang="ja-JP" altLang="en-US" sz="2400" i="1">
                            <a:latin typeface="Cambria Math" panose="02040503050406030204" pitchFamily="18" charset="0"/>
                          </a:rPr>
                        </m:ctrlPr>
                      </m:sSubPr>
                      <m:e>
                        <m:r>
                          <a:rPr lang="ja-JP" altLang="en-US" sz="2400" i="1">
                            <a:latin typeface="Cambria Math" panose="02040503050406030204" pitchFamily="18" charset="0"/>
                          </a:rPr>
                          <m:t>𝑞</m:t>
                        </m:r>
                      </m:e>
                      <m:sub>
                        <m:r>
                          <a:rPr lang="ja-JP" altLang="en-US" sz="2400" i="1">
                            <a:latin typeface="Cambria Math" panose="02040503050406030204" pitchFamily="18" charset="0"/>
                          </a:rPr>
                          <m:t>𝑦</m:t>
                        </m:r>
                      </m:sub>
                    </m:sSub>
                  </m:oMath>
                </a14:m>
                <a:r>
                  <a:rPr lang="en-US" altLang="ja-JP" sz="2400" dirty="0"/>
                  <a:t>	: Per capita GDE (scale of per capita </a:t>
                </a:r>
                <a:r>
                  <a:rPr lang="ja-JP" altLang="ja-JP" sz="2400" dirty="0"/>
                  <a:t>consumption</a:t>
                </a:r>
                <a:r>
                  <a:rPr lang="en-US" altLang="ja-JP" sz="2400" dirty="0"/>
                  <a:t>)</a:t>
                </a:r>
                <a:endParaRPr lang="ja-JP" altLang="ja-JP" sz="2400" dirty="0"/>
              </a:p>
            </p:txBody>
          </p:sp>
        </mc:Choice>
        <mc:Fallback>
          <p:sp>
            <p:nvSpPr>
              <p:cNvPr id="27" name="テキスト ボックス 26">
                <a:extLst>
                  <a:ext uri="{FF2B5EF4-FFF2-40B4-BE49-F238E27FC236}">
                    <a16:creationId xmlns:a16="http://schemas.microsoft.com/office/drawing/2014/main" id="{002B1CA1-C32D-0D77-5775-272B5C365FA9}"/>
                  </a:ext>
                </a:extLst>
              </p:cNvPr>
              <p:cNvSpPr txBox="1">
                <a:spLocks noRot="1" noChangeAspect="1" noMove="1" noResize="1" noEditPoints="1" noAdjustHandles="1" noChangeArrowheads="1" noChangeShapeType="1" noTextEdit="1"/>
              </p:cNvSpPr>
              <p:nvPr/>
            </p:nvSpPr>
            <p:spPr>
              <a:xfrm>
                <a:off x="179999" y="5245200"/>
                <a:ext cx="11833200" cy="1327411"/>
              </a:xfrm>
              <a:prstGeom prst="rect">
                <a:avLst/>
              </a:prstGeom>
              <a:blipFill>
                <a:blip r:embed="rId7"/>
                <a:stretch>
                  <a:fillRect l="-670" t="-6881" b="-8716"/>
                </a:stretch>
              </a:blipFill>
              <a:ln w="31750">
                <a:noFill/>
              </a:ln>
            </p:spPr>
            <p:txBody>
              <a:bodyPr/>
              <a:lstStyle/>
              <a:p>
                <a:r>
                  <a:rPr lang="ja-JP" altLang="en-US">
                    <a:noFill/>
                  </a:rPr>
                  <a:t> </a:t>
                </a:r>
              </a:p>
            </p:txBody>
          </p:sp>
        </mc:Fallback>
      </mc:AlternateContent>
      <p:sp>
        <p:nvSpPr>
          <p:cNvPr id="28" name="L 字 27">
            <a:extLst>
              <a:ext uri="{FF2B5EF4-FFF2-40B4-BE49-F238E27FC236}">
                <a16:creationId xmlns:a16="http://schemas.microsoft.com/office/drawing/2014/main" id="{DCEFE497-24A1-6880-8023-8CB436FDCE4B}"/>
              </a:ext>
            </a:extLst>
          </p:cNvPr>
          <p:cNvSpPr/>
          <p:nvPr/>
        </p:nvSpPr>
        <p:spPr>
          <a:xfrm>
            <a:off x="179999" y="2473200"/>
            <a:ext cx="11832001" cy="4099411"/>
          </a:xfrm>
          <a:prstGeom prst="corner">
            <a:avLst>
              <a:gd name="adj1" fmla="val 58717"/>
              <a:gd name="adj2" fmla="val 124865"/>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79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6" grpId="0"/>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normAutofit/>
          </a:bodyPr>
          <a:lstStyle/>
          <a:p>
            <a:r>
              <a:rPr lang="en-US" altLang="ja-JP" dirty="0"/>
              <a:t>3</a:t>
            </a:r>
            <a:r>
              <a:rPr kumimoji="1" lang="en-US" altLang="ja-JP" dirty="0"/>
              <a:t>. Data</a:t>
            </a:r>
            <a:endParaRPr kumimoji="1" lang="ja-JP" altLang="en-US" dirty="0"/>
          </a:p>
        </p:txBody>
      </p:sp>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p:txBody>
          <a:bodyPr/>
          <a:lstStyle/>
          <a:p>
            <a:pPr>
              <a:spcBef>
                <a:spcPts val="600"/>
              </a:spcBef>
            </a:pPr>
            <a:r>
              <a:rPr lang="ja-JP" altLang="ja-JP" b="1" dirty="0"/>
              <a:t>ADB Multi</a:t>
            </a:r>
            <a:r>
              <a:rPr lang="en-US" altLang="ja-JP" b="1" dirty="0"/>
              <a:t>-</a:t>
            </a:r>
            <a:r>
              <a:rPr lang="en-US" altLang="ja-JP" dirty="0"/>
              <a:t>R</a:t>
            </a:r>
            <a:r>
              <a:rPr lang="ja-JP" altLang="ja-JP" b="1" dirty="0"/>
              <a:t>egional Input-Output Tables at constant prices</a:t>
            </a:r>
            <a:endParaRPr lang="en-US" altLang="ja-JP" dirty="0"/>
          </a:p>
          <a:p>
            <a:pPr lvl="1">
              <a:spcBef>
                <a:spcPts val="1200"/>
              </a:spcBef>
              <a:buClr>
                <a:schemeClr val="tx1"/>
              </a:buClr>
            </a:pPr>
            <a:r>
              <a:rPr lang="ja-JP" altLang="ja-JP" dirty="0">
                <a:solidFill>
                  <a:srgbClr val="C00000"/>
                </a:solidFill>
              </a:rPr>
              <a:t>63 countries</a:t>
            </a:r>
            <a:r>
              <a:rPr lang="en-US" altLang="ja-JP" dirty="0">
                <a:solidFill>
                  <a:srgbClr val="C00000"/>
                </a:solidFill>
              </a:rPr>
              <a:t>/</a:t>
            </a:r>
            <a:r>
              <a:rPr lang="ja-JP" altLang="ja-JP" dirty="0">
                <a:solidFill>
                  <a:srgbClr val="C00000"/>
                </a:solidFill>
              </a:rPr>
              <a:t>regions </a:t>
            </a:r>
            <a:r>
              <a:rPr lang="ja-JP" altLang="ja-JP" dirty="0"/>
              <a:t>and 35 sectors at constant 2010 prices for 2000 and 2007 to 2021. </a:t>
            </a:r>
            <a:endParaRPr lang="en-US" altLang="ja-JP" dirty="0"/>
          </a:p>
          <a:p>
            <a:r>
              <a:rPr lang="ja-JP" altLang="ja-JP" dirty="0"/>
              <a:t>Direct CO₂ emissions</a:t>
            </a:r>
            <a:r>
              <a:rPr lang="en-US" altLang="ja-JP" dirty="0"/>
              <a:t> (</a:t>
            </a:r>
            <a:r>
              <a:rPr lang="ja-JP" altLang="ja-JP" dirty="0"/>
              <a:t>International Energy Agency</a:t>
            </a:r>
            <a:r>
              <a:rPr lang="en-US" altLang="ja-JP" dirty="0"/>
              <a:t>,</a:t>
            </a:r>
            <a:r>
              <a:rPr lang="ja-JP" altLang="ja-JP" dirty="0"/>
              <a:t> </a:t>
            </a:r>
            <a:r>
              <a:rPr lang="en-US" altLang="ja-JP" dirty="0"/>
              <a:t>2023)</a:t>
            </a:r>
          </a:p>
          <a:p>
            <a:pPr lvl="1"/>
            <a:r>
              <a:rPr lang="ja-JP" altLang="ja-JP" dirty="0"/>
              <a:t>Data from the IEA, aligned with MRIO sector classification</a:t>
            </a:r>
            <a:r>
              <a:rPr lang="en-US" altLang="ja-JP" dirty="0"/>
              <a:t> (Nagashima </a:t>
            </a:r>
            <a:r>
              <a:rPr lang="en-US" altLang="ja-JP" i="1" dirty="0"/>
              <a:t>et al</a:t>
            </a:r>
            <a:r>
              <a:rPr lang="en-US" altLang="ja-JP" dirty="0"/>
              <a:t>., 2025)</a:t>
            </a:r>
            <a:r>
              <a:rPr lang="ja-JP" altLang="ja-JP" dirty="0"/>
              <a:t>.</a:t>
            </a:r>
            <a:endParaRPr lang="en-US" altLang="ja-JP" dirty="0"/>
          </a:p>
          <a:p>
            <a:r>
              <a:rPr lang="ja-JP" altLang="ja-JP" dirty="0"/>
              <a:t>Population</a:t>
            </a:r>
            <a:endParaRPr lang="en-US" altLang="ja-JP" dirty="0"/>
          </a:p>
          <a:p>
            <a:pPr lvl="1"/>
            <a:r>
              <a:rPr lang="ja-JP" altLang="ja-JP" dirty="0"/>
              <a:t>Data from the World Development Indicators (World Bank, 2026); </a:t>
            </a:r>
            <a:endParaRPr lang="en-US" altLang="ja-JP" dirty="0"/>
          </a:p>
          <a:p>
            <a:pPr lvl="1"/>
            <a:r>
              <a:rPr lang="ja-JP" altLang="ja-JP" dirty="0"/>
              <a:t>Taiwan data from the National Statistics database of Taiwan</a:t>
            </a:r>
            <a:r>
              <a:rPr lang="en-US" altLang="ja-JP" dirty="0"/>
              <a:t> (not included in the WDI)</a:t>
            </a:r>
            <a:r>
              <a:rPr lang="ja-JP" altLang="ja-JP" dirty="0"/>
              <a:t>.</a:t>
            </a:r>
            <a:endParaRPr lang="en-US" altLang="ja-JP" dirty="0"/>
          </a:p>
          <a:p>
            <a:r>
              <a:rPr lang="ja-JP" altLang="ja-JP" dirty="0"/>
              <a:t>Country coverage</a:t>
            </a:r>
            <a:endParaRPr lang="en-US" altLang="ja-JP" dirty="0"/>
          </a:p>
          <a:p>
            <a:pPr lvl="1"/>
            <a:r>
              <a:rPr lang="ja-JP" altLang="ja-JP" dirty="0"/>
              <a:t>Continuous direct CO₂ emissions data are required throughout the study period to calculate </a:t>
            </a:r>
            <a:r>
              <a:rPr lang="en-US" altLang="ja-JP" dirty="0"/>
              <a:t>per centage </a:t>
            </a:r>
            <a:r>
              <a:rPr lang="ja-JP" altLang="ja-JP" dirty="0"/>
              <a:t>changes over time; the final sample consists of </a:t>
            </a:r>
            <a:r>
              <a:rPr lang="ja-JP" altLang="ja-JP" dirty="0">
                <a:solidFill>
                  <a:srgbClr val="C00000"/>
                </a:solidFill>
              </a:rPr>
              <a:t>56 countries</a:t>
            </a:r>
            <a:r>
              <a:rPr lang="ja-JP" altLang="ja-JP" dirty="0"/>
              <a:t>.</a:t>
            </a:r>
            <a:endParaRPr lang="en-US" altLang="ja-JP" dirty="0"/>
          </a:p>
        </p:txBody>
      </p:sp>
    </p:spTree>
    <p:extLst>
      <p:ext uri="{BB962C8B-B14F-4D97-AF65-F5344CB8AC3E}">
        <p14:creationId xmlns:p14="http://schemas.microsoft.com/office/powerpoint/2010/main" val="260792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A4DFC-D29F-8B44-2909-362CAD3B7D4C}"/>
            </a:ext>
          </a:extLst>
        </p:cNvPr>
        <p:cNvGrpSpPr/>
        <p:nvPr/>
      </p:nvGrpSpPr>
      <p:grpSpPr>
        <a:xfrm>
          <a:off x="0" y="0"/>
          <a:ext cx="0" cy="0"/>
          <a:chOff x="0" y="0"/>
          <a:chExt cx="0" cy="0"/>
        </a:xfrm>
      </p:grpSpPr>
      <p:sp>
        <p:nvSpPr>
          <p:cNvPr id="14" name="直角三角形 13">
            <a:extLst>
              <a:ext uri="{FF2B5EF4-FFF2-40B4-BE49-F238E27FC236}">
                <a16:creationId xmlns:a16="http://schemas.microsoft.com/office/drawing/2014/main" id="{61C7F95E-7FF1-D2A4-5A07-B95FFE06E097}"/>
              </a:ext>
            </a:extLst>
          </p:cNvPr>
          <p:cNvSpPr/>
          <p:nvPr/>
        </p:nvSpPr>
        <p:spPr>
          <a:xfrm flipH="1">
            <a:off x="2038349" y="1683545"/>
            <a:ext cx="5145571" cy="2609849"/>
          </a:xfrm>
          <a:prstGeom prst="rtTriangle">
            <a:avLst/>
          </a:prstGeom>
          <a:solidFill>
            <a:schemeClr val="accent1">
              <a:lumMod val="20000"/>
              <a:lumOff val="80000"/>
            </a:schemeClr>
          </a:solidFill>
          <a:ln w="444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4A33221-EC7E-F6C8-E2EF-1B0EF9C6AA94}"/>
              </a:ext>
            </a:extLst>
          </p:cNvPr>
          <p:cNvSpPr>
            <a:spLocks noGrp="1"/>
          </p:cNvSpPr>
          <p:nvPr>
            <p:ph type="title"/>
          </p:nvPr>
        </p:nvSpPr>
        <p:spPr/>
        <p:txBody>
          <a:bodyPr>
            <a:normAutofit/>
          </a:bodyPr>
          <a:lstStyle/>
          <a:p>
            <a:r>
              <a:rPr kumimoji="1" lang="en-US" altLang="ja-JP" dirty="0"/>
              <a:t>4. Results and discussion</a:t>
            </a:r>
            <a:r>
              <a:rPr lang="en-US" altLang="ja-JP" dirty="0"/>
              <a:t>:</a:t>
            </a:r>
            <a:r>
              <a:rPr kumimoji="1" lang="en-US" altLang="ja-JP" dirty="0"/>
              <a:t> </a:t>
            </a:r>
            <a:r>
              <a:rPr lang="ja-JP" altLang="ja-JP" dirty="0"/>
              <a:t>State-based decoupling classification</a:t>
            </a:r>
            <a:endParaRPr kumimoji="1" lang="ja-JP" altLang="en-US" dirty="0"/>
          </a:p>
        </p:txBody>
      </p:sp>
      <p:sp>
        <p:nvSpPr>
          <p:cNvPr id="3" name="コンテンツ プレースホルダー 2">
            <a:extLst>
              <a:ext uri="{FF2B5EF4-FFF2-40B4-BE49-F238E27FC236}">
                <a16:creationId xmlns:a16="http://schemas.microsoft.com/office/drawing/2014/main" id="{AD209155-D4D6-E85D-6902-25778B651F9D}"/>
              </a:ext>
            </a:extLst>
          </p:cNvPr>
          <p:cNvSpPr>
            <a:spLocks noGrp="1"/>
          </p:cNvSpPr>
          <p:nvPr>
            <p:ph idx="1"/>
          </p:nvPr>
        </p:nvSpPr>
        <p:spPr>
          <a:xfrm>
            <a:off x="7380000" y="900000"/>
            <a:ext cx="4633200" cy="5673600"/>
          </a:xfrm>
        </p:spPr>
        <p:txBody>
          <a:bodyPr/>
          <a:lstStyle/>
          <a:p>
            <a:pPr marL="108000" lvl="1" indent="0">
              <a:spcBef>
                <a:spcPts val="600"/>
              </a:spcBef>
              <a:buNone/>
            </a:pPr>
            <a:r>
              <a:rPr lang="ja-JP" altLang="ja-JP" dirty="0"/>
              <a:t>The state-based classification provides a clear and intuitive categorization of the relationship between changes in per capita GDE and CF, but it has three limitations.</a:t>
            </a:r>
            <a:endParaRPr lang="en-US" altLang="ja-JP" dirty="0"/>
          </a:p>
          <a:p>
            <a:pPr marL="414000" lvl="1" indent="-306000">
              <a:spcBef>
                <a:spcPts val="1200"/>
              </a:spcBef>
              <a:buNone/>
            </a:pPr>
            <a:r>
              <a:rPr lang="en-US" altLang="ja-JP" b="1" dirty="0">
                <a:solidFill>
                  <a:schemeClr val="accent5">
                    <a:lumMod val="50000"/>
                  </a:schemeClr>
                </a:solidFill>
              </a:rPr>
              <a:t>1. </a:t>
            </a:r>
            <a:r>
              <a:rPr lang="ja-JP" altLang="ja-JP" b="1" dirty="0">
                <a:solidFill>
                  <a:schemeClr val="accent5">
                    <a:lumMod val="50000"/>
                  </a:schemeClr>
                </a:solidFill>
              </a:rPr>
              <a:t>No consideration of economic growth stages</a:t>
            </a:r>
            <a:endParaRPr lang="en-US" altLang="ja-JP" b="1" dirty="0">
              <a:solidFill>
                <a:schemeClr val="accent5">
                  <a:lumMod val="50000"/>
                </a:schemeClr>
              </a:solidFill>
            </a:endParaRPr>
          </a:p>
          <a:p>
            <a:pPr lvl="1" indent="0">
              <a:spcBef>
                <a:spcPts val="600"/>
              </a:spcBef>
              <a:buNone/>
            </a:pPr>
            <a:r>
              <a:rPr lang="ja-JP" altLang="ja-JP" b="1" dirty="0"/>
              <a:t>China</a:t>
            </a:r>
            <a:r>
              <a:rPr lang="en-US" altLang="ja-JP" b="1" dirty="0"/>
              <a:t>:</a:t>
            </a:r>
            <a:r>
              <a:rPr lang="ja-JP" altLang="ja-JP" b="1" dirty="0"/>
              <a:t> </a:t>
            </a:r>
            <a:endParaRPr lang="en-US" altLang="ja-JP" b="1" dirty="0"/>
          </a:p>
          <a:p>
            <a:pPr marL="468000" lvl="1" indent="0">
              <a:spcBef>
                <a:spcPts val="600"/>
              </a:spcBef>
              <a:buNone/>
            </a:pPr>
            <a:r>
              <a:rPr lang="en-US" altLang="ja-JP" dirty="0"/>
              <a:t>GDE +399.8%, CF 217.6%, D=0.54 </a:t>
            </a:r>
          </a:p>
          <a:p>
            <a:pPr lvl="1" indent="0">
              <a:spcBef>
                <a:spcPts val="600"/>
              </a:spcBef>
              <a:buNone/>
            </a:pPr>
            <a:r>
              <a:rPr lang="ja-JP" altLang="ja-JP" b="1" dirty="0"/>
              <a:t>Switzerland</a:t>
            </a:r>
            <a:r>
              <a:rPr lang="en-US" altLang="ja-JP" b="1" dirty="0"/>
              <a:t>: </a:t>
            </a:r>
          </a:p>
          <a:p>
            <a:pPr marL="468000" lvl="1" indent="0">
              <a:spcBef>
                <a:spcPts val="600"/>
              </a:spcBef>
              <a:buNone/>
            </a:pPr>
            <a:r>
              <a:rPr lang="en-US" altLang="ja-JP" dirty="0"/>
              <a:t>GDE +9.9%, CF 0.7%, D=0.07</a:t>
            </a:r>
          </a:p>
          <a:p>
            <a:pPr lvl="1" indent="0">
              <a:spcBef>
                <a:spcPts val="600"/>
              </a:spcBef>
              <a:buNone/>
            </a:pPr>
            <a:r>
              <a:rPr lang="ja-JP" altLang="ja-JP" dirty="0"/>
              <a:t>are both classified as weak decoupling despite large differences in GDE and CF growth.</a:t>
            </a:r>
            <a:endParaRPr lang="en-US" altLang="ja-JP" dirty="0">
              <a:solidFill>
                <a:schemeClr val="tx1"/>
              </a:solidFill>
            </a:endParaRPr>
          </a:p>
        </p:txBody>
      </p:sp>
      <p:sp>
        <p:nvSpPr>
          <p:cNvPr id="4" name="Rectangle 9">
            <a:extLst>
              <a:ext uri="{FF2B5EF4-FFF2-40B4-BE49-F238E27FC236}">
                <a16:creationId xmlns:a16="http://schemas.microsoft.com/office/drawing/2014/main" id="{3E825C8B-9045-4C86-553C-6ED1285A643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10">
            <a:extLst>
              <a:ext uri="{FF2B5EF4-FFF2-40B4-BE49-F238E27FC236}">
                <a16:creationId xmlns:a16="http://schemas.microsoft.com/office/drawing/2014/main" id="{12FBE1DD-EFF9-0212-221E-911C835CED29}"/>
              </a:ext>
            </a:extLst>
          </p:cNvPr>
          <p:cNvSpPr>
            <a:spLocks noChangeArrowheads="1"/>
          </p:cNvSpPr>
          <p:nvPr/>
        </p:nvSpPr>
        <p:spPr bwMode="auto">
          <a:xfrm>
            <a:off x="0" y="1551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 name="図 8">
            <a:extLst>
              <a:ext uri="{FF2B5EF4-FFF2-40B4-BE49-F238E27FC236}">
                <a16:creationId xmlns:a16="http://schemas.microsoft.com/office/drawing/2014/main" id="{8052C4AE-60A6-D55E-F163-3001E0485F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0000" y="900000"/>
            <a:ext cx="7200000" cy="4697957"/>
          </a:xfrm>
          <a:prstGeom prst="rect">
            <a:avLst/>
          </a:prstGeom>
          <a:noFill/>
          <a:ln>
            <a:noFill/>
          </a:ln>
        </p:spPr>
      </p:pic>
      <p:sp>
        <p:nvSpPr>
          <p:cNvPr id="12" name="テキスト ボックス 11">
            <a:extLst>
              <a:ext uri="{FF2B5EF4-FFF2-40B4-BE49-F238E27FC236}">
                <a16:creationId xmlns:a16="http://schemas.microsoft.com/office/drawing/2014/main" id="{3D773D06-98F6-5267-43C7-9F7C2CD4E29B}"/>
              </a:ext>
            </a:extLst>
          </p:cNvPr>
          <p:cNvSpPr txBox="1"/>
          <p:nvPr/>
        </p:nvSpPr>
        <p:spPr>
          <a:xfrm>
            <a:off x="180000" y="6012000"/>
            <a:ext cx="7418313" cy="630942"/>
          </a:xfrm>
          <a:prstGeom prst="rect">
            <a:avLst/>
          </a:prstGeom>
          <a:noFill/>
        </p:spPr>
        <p:txBody>
          <a:bodyPr wrap="none" lIns="0" tIns="0" rIns="0" bIns="0">
            <a:spAutoFit/>
          </a:bodyPr>
          <a:lstStyle/>
          <a:p>
            <a:pPr marL="108000">
              <a:spcBef>
                <a:spcPts val="600"/>
              </a:spcBef>
              <a:buNone/>
            </a:pPr>
            <a:r>
              <a:rPr lang="en-US" altLang="ja-JP" b="1" kern="100" dirty="0">
                <a:effectLst/>
                <a:ea typeface="ＭＳ ゴシック" panose="020B0609070205080204" pitchFamily="49" charset="-128"/>
                <a:cs typeface="Times New Roman" panose="02020603050405020304" pitchFamily="18" charset="0"/>
              </a:rPr>
              <a:t>Figure 4.</a:t>
            </a:r>
            <a:r>
              <a:rPr lang="en-US" altLang="ja-JP" kern="100" dirty="0">
                <a:effectLst/>
                <a:ea typeface="ＭＳ ゴシック" panose="020B0609070205080204" pitchFamily="49" charset="-128"/>
                <a:cs typeface="Times New Roman" panose="02020603050405020304" pitchFamily="18" charset="0"/>
              </a:rPr>
              <a:t> Changes in per capita GDE and per capita CF by country (2000–2021)</a:t>
            </a:r>
            <a:endParaRPr lang="ja-JP" altLang="ja-JP" kern="100" dirty="0">
              <a:effectLst/>
              <a:ea typeface="ＭＳ 明朝" panose="02020609040205080304" pitchFamily="17" charset="-128"/>
              <a:cs typeface="Times New Roman" panose="02020603050405020304" pitchFamily="18" charset="0"/>
            </a:endParaRPr>
          </a:p>
          <a:p>
            <a:pPr marL="108000">
              <a:spcBef>
                <a:spcPts val="600"/>
              </a:spcBef>
              <a:buNone/>
            </a:pPr>
            <a:r>
              <a:rPr lang="en-US" altLang="ja-JP" dirty="0">
                <a:effectLst/>
                <a:ea typeface="ＭＳ 明朝" panose="02020609040205080304" pitchFamily="17" charset="-128"/>
                <a:cs typeface="Times New Roman" panose="02020603050405020304" pitchFamily="18" charset="0"/>
              </a:rPr>
              <a:t>The dotted lines indicate Tapio’s conventional decoupling thresholds</a:t>
            </a:r>
            <a:endParaRPr lang="ja-JP" altLang="en-US" dirty="0"/>
          </a:p>
        </p:txBody>
      </p:sp>
      <p:sp>
        <p:nvSpPr>
          <p:cNvPr id="18" name="正方形/長方形 17">
            <a:extLst>
              <a:ext uri="{FF2B5EF4-FFF2-40B4-BE49-F238E27FC236}">
                <a16:creationId xmlns:a16="http://schemas.microsoft.com/office/drawing/2014/main" id="{4447DBCE-6B25-AC8A-418B-D7574E2EE216}"/>
              </a:ext>
            </a:extLst>
          </p:cNvPr>
          <p:cNvSpPr/>
          <p:nvPr/>
        </p:nvSpPr>
        <p:spPr>
          <a:xfrm>
            <a:off x="4536000" y="3366000"/>
            <a:ext cx="540000" cy="180000"/>
          </a:xfrm>
          <a:prstGeom prst="rect">
            <a:avLst/>
          </a:prstGeom>
          <a:solidFill>
            <a:schemeClr val="accent1">
              <a:lumMod val="20000"/>
              <a:lumOff val="80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5DEC8827-A5F7-791A-3401-4F2E7B239F76}"/>
              </a:ext>
            </a:extLst>
          </p:cNvPr>
          <p:cNvSpPr/>
          <p:nvPr/>
        </p:nvSpPr>
        <p:spPr>
          <a:xfrm>
            <a:off x="1007850" y="1030154"/>
            <a:ext cx="6176070" cy="3916800"/>
          </a:xfrm>
          <a:custGeom>
            <a:avLst/>
            <a:gdLst>
              <a:gd name="csX0" fmla="*/ 180150 w 6176070"/>
              <a:gd name="csY0" fmla="*/ 3019846 h 3916800"/>
              <a:gd name="csX1" fmla="*/ 180150 w 6176070"/>
              <a:gd name="csY1" fmla="*/ 3199846 h 3916800"/>
              <a:gd name="csX2" fmla="*/ 1008150 w 6176070"/>
              <a:gd name="csY2" fmla="*/ 3199846 h 3916800"/>
              <a:gd name="csX3" fmla="*/ 1008150 w 6176070"/>
              <a:gd name="csY3" fmla="*/ 3019846 h 3916800"/>
              <a:gd name="csX4" fmla="*/ 0 w 6176070"/>
              <a:gd name="csY4" fmla="*/ 0 h 3916800"/>
              <a:gd name="csX5" fmla="*/ 6176070 w 6176070"/>
              <a:gd name="csY5" fmla="*/ 0 h 3916800"/>
              <a:gd name="csX6" fmla="*/ 6176070 w 6176070"/>
              <a:gd name="csY6" fmla="*/ 653391 h 3916800"/>
              <a:gd name="csX7" fmla="*/ 1030499 w 6176070"/>
              <a:gd name="csY7" fmla="*/ 3263240 h 3916800"/>
              <a:gd name="csX8" fmla="*/ 6176070 w 6176070"/>
              <a:gd name="csY8" fmla="*/ 3263240 h 3916800"/>
              <a:gd name="csX9" fmla="*/ 6176070 w 6176070"/>
              <a:gd name="csY9" fmla="*/ 3916800 h 3916800"/>
              <a:gd name="csX10" fmla="*/ 0 w 6176070"/>
              <a:gd name="csY10" fmla="*/ 3916800 h 3916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6176070" h="3916800">
                <a:moveTo>
                  <a:pt x="180150" y="3019846"/>
                </a:moveTo>
                <a:lnTo>
                  <a:pt x="180150" y="3199846"/>
                </a:lnTo>
                <a:lnTo>
                  <a:pt x="1008150" y="3199846"/>
                </a:lnTo>
                <a:lnTo>
                  <a:pt x="1008150" y="3019846"/>
                </a:lnTo>
                <a:close/>
                <a:moveTo>
                  <a:pt x="0" y="0"/>
                </a:moveTo>
                <a:lnTo>
                  <a:pt x="6176070" y="0"/>
                </a:lnTo>
                <a:lnTo>
                  <a:pt x="6176070" y="653391"/>
                </a:lnTo>
                <a:lnTo>
                  <a:pt x="1030499" y="3263240"/>
                </a:lnTo>
                <a:lnTo>
                  <a:pt x="6176070" y="3263240"/>
                </a:lnTo>
                <a:lnTo>
                  <a:pt x="6176070" y="3916800"/>
                </a:lnTo>
                <a:lnTo>
                  <a:pt x="0" y="3916800"/>
                </a:lnTo>
                <a:close/>
              </a:path>
            </a:pathLst>
          </a:cu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cxnSp>
        <p:nvCxnSpPr>
          <p:cNvPr id="22" name="直線コネクタ 21">
            <a:extLst>
              <a:ext uri="{FF2B5EF4-FFF2-40B4-BE49-F238E27FC236}">
                <a16:creationId xmlns:a16="http://schemas.microsoft.com/office/drawing/2014/main" id="{DB5AFFC1-E6DA-BA12-FD2E-F6B048EF2ECC}"/>
              </a:ext>
            </a:extLst>
          </p:cNvPr>
          <p:cNvCxnSpPr>
            <a:cxnSpLocks/>
          </p:cNvCxnSpPr>
          <p:nvPr/>
        </p:nvCxnSpPr>
        <p:spPr>
          <a:xfrm>
            <a:off x="2018381" y="4128582"/>
            <a:ext cx="108000" cy="1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楕円 25">
            <a:extLst>
              <a:ext uri="{FF2B5EF4-FFF2-40B4-BE49-F238E27FC236}">
                <a16:creationId xmlns:a16="http://schemas.microsoft.com/office/drawing/2014/main" id="{C73163D1-E078-7A9A-9028-4C35DBF4139F}"/>
              </a:ext>
            </a:extLst>
          </p:cNvPr>
          <p:cNvSpPr/>
          <p:nvPr/>
        </p:nvSpPr>
        <p:spPr>
          <a:xfrm>
            <a:off x="2088000" y="4244400"/>
            <a:ext cx="90000" cy="90000"/>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585A109-BA9B-24DB-080D-1390ACA1ABB8}"/>
              </a:ext>
            </a:extLst>
          </p:cNvPr>
          <p:cNvSpPr/>
          <p:nvPr/>
        </p:nvSpPr>
        <p:spPr>
          <a:xfrm>
            <a:off x="6113562" y="2824808"/>
            <a:ext cx="90000" cy="90000"/>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14="http://schemas.microsoft.com/office/drawing/2010/main" Requires="a14">
          <p:sp>
            <p:nvSpPr>
              <p:cNvPr id="28" name="テキスト ボックス 27">
                <a:extLst>
                  <a:ext uri="{FF2B5EF4-FFF2-40B4-BE49-F238E27FC236}">
                    <a16:creationId xmlns:a16="http://schemas.microsoft.com/office/drawing/2014/main" id="{BBD23DEA-65C5-AEC9-4D7D-A8E50515FF7C}"/>
                  </a:ext>
                </a:extLst>
              </p:cNvPr>
              <p:cNvSpPr txBox="1"/>
              <p:nvPr/>
            </p:nvSpPr>
            <p:spPr>
              <a:xfrm>
                <a:off x="1452674" y="1580199"/>
                <a:ext cx="3465499" cy="1228478"/>
              </a:xfrm>
              <a:prstGeom prst="rect">
                <a:avLst/>
              </a:prstGeom>
              <a:solidFill>
                <a:schemeClr val="bg1"/>
              </a:solidFill>
            </p:spPr>
            <p:txBody>
              <a:bodyPr wrap="none" rtlCol="0">
                <a:spAutoFit/>
              </a:bodyPr>
              <a:lstStyle/>
              <a:p>
                <a:pPr algn="ctr"/>
                <a:r>
                  <a:rPr kumimoji="1" lang="en-US" altLang="ja-JP" sz="2400" b="1" dirty="0">
                    <a:solidFill>
                      <a:schemeClr val="accent5">
                        <a:lumMod val="50000"/>
                      </a:schemeClr>
                    </a:solidFill>
                  </a:rPr>
                  <a:t>Weak decoupling</a:t>
                </a:r>
              </a:p>
              <a:p>
                <a:pPr algn="ctr"/>
                <a:r>
                  <a:rPr lang="ja-JP" altLang="ja-JP" dirty="0"/>
                  <a:t>CF </a:t>
                </a:r>
                <a:r>
                  <a:rPr lang="en-US" altLang="ja-JP" dirty="0"/>
                  <a:t>increase</a:t>
                </a:r>
                <a:r>
                  <a:rPr lang="ja-JP" altLang="ja-JP" dirty="0"/>
                  <a:t>s more slowly than GDE</a:t>
                </a:r>
                <a:endParaRPr kumimoji="1" lang="en-US" altLang="ja-JP" dirty="0"/>
              </a:p>
              <a:p>
                <a:pPr algn="ctr"/>
                <a14:m>
                  <m:oMathPara xmlns:m="http://schemas.openxmlformats.org/officeDocument/2006/math">
                    <m:oMathParaPr>
                      <m:jc m:val="centerGroup"/>
                    </m:oMathParaPr>
                    <m:oMath xmlns:m="http://schemas.openxmlformats.org/officeDocument/2006/math">
                      <m:d>
                        <m:dPr>
                          <m:ctrlPr>
                            <a:rPr kumimoji="1" lang="ja-JP" altLang="en-US" i="1" smtClean="0">
                              <a:latin typeface="Cambria Math" panose="02040503050406030204" pitchFamily="18" charset="0"/>
                            </a:rPr>
                          </m:ctrlPr>
                        </m:dPr>
                        <m:e>
                          <m:eqArr>
                            <m:eqArrPr>
                              <m:ctrlPr>
                                <a:rPr kumimoji="1" lang="en-US" altLang="ja-JP" i="1" smtClean="0">
                                  <a:latin typeface="Cambria Math" panose="02040503050406030204" pitchFamily="18" charset="0"/>
                                  <a:ea typeface="Cambria Math" panose="02040503050406030204" pitchFamily="18" charset="0"/>
                                </a:rPr>
                              </m:ctrlPr>
                            </m:eqArrPr>
                            <m:e>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𝐺𝐷𝐸</m:t>
                              </m:r>
                              <m:r>
                                <a:rPr kumimoji="1" lang="en-US" altLang="ja-JP" b="0" i="1" smtClean="0">
                                  <a:latin typeface="Cambria Math" panose="02040503050406030204" pitchFamily="18" charset="0"/>
                                  <a:ea typeface="Cambria Math" panose="02040503050406030204" pitchFamily="18" charset="0"/>
                                </a:rPr>
                                <m:t>&gt;0,%∆</m:t>
                              </m:r>
                              <m:r>
                                <a:rPr kumimoji="1" lang="en-US" altLang="ja-JP" b="0" i="1" smtClean="0">
                                  <a:latin typeface="Cambria Math" panose="02040503050406030204" pitchFamily="18" charset="0"/>
                                  <a:ea typeface="Cambria Math" panose="02040503050406030204" pitchFamily="18" charset="0"/>
                                </a:rPr>
                                <m:t>𝐶𝐹</m:t>
                              </m:r>
                              <m:r>
                                <a:rPr kumimoji="1" lang="en-US" altLang="ja-JP" b="0" i="1" smtClean="0">
                                  <a:latin typeface="Cambria Math" panose="02040503050406030204" pitchFamily="18" charset="0"/>
                                  <a:ea typeface="Cambria Math" panose="02040503050406030204" pitchFamily="18" charset="0"/>
                                </a:rPr>
                                <m:t>&gt;0</m:t>
                              </m:r>
                            </m:e>
                            <m:e>
                              <m:r>
                                <a:rPr kumimoji="1" lang="en-US" altLang="ja-JP" b="0" i="1" smtClean="0">
                                  <a:latin typeface="Cambria Math" panose="02040503050406030204" pitchFamily="18" charset="0"/>
                                  <a:ea typeface="Cambria Math" panose="02040503050406030204" pitchFamily="18" charset="0"/>
                                </a:rPr>
                                <m:t>0≤</m:t>
                              </m:r>
                              <m:r>
                                <a:rPr kumimoji="1" lang="en-US" altLang="ja-JP" b="0" i="1" smtClean="0">
                                  <a:latin typeface="Cambria Math" panose="02040503050406030204" pitchFamily="18" charset="0"/>
                                  <a:ea typeface="Cambria Math" panose="02040503050406030204" pitchFamily="18" charset="0"/>
                                </a:rPr>
                                <m:t>𝐷</m:t>
                              </m:r>
                              <m:r>
                                <a:rPr kumimoji="1" lang="en-US" altLang="ja-JP" b="0" i="1" smtClean="0">
                                  <a:latin typeface="Cambria Math" panose="02040503050406030204" pitchFamily="18" charset="0"/>
                                  <a:ea typeface="Cambria Math" panose="02040503050406030204" pitchFamily="18" charset="0"/>
                                </a:rPr>
                                <m:t>&lt;0.8</m:t>
                              </m:r>
                            </m:e>
                          </m:eqArr>
                        </m:e>
                      </m:d>
                    </m:oMath>
                  </m:oMathPara>
                </a14:m>
                <a:endParaRPr kumimoji="1" lang="ja-JP" altLang="en-US" dirty="0"/>
              </a:p>
            </p:txBody>
          </p:sp>
        </mc:Choice>
        <mc:Fallback>
          <p:sp>
            <p:nvSpPr>
              <p:cNvPr id="28" name="テキスト ボックス 27">
                <a:extLst>
                  <a:ext uri="{FF2B5EF4-FFF2-40B4-BE49-F238E27FC236}">
                    <a16:creationId xmlns:a16="http://schemas.microsoft.com/office/drawing/2014/main" id="{BBD23DEA-65C5-AEC9-4D7D-A8E50515FF7C}"/>
                  </a:ext>
                </a:extLst>
              </p:cNvPr>
              <p:cNvSpPr txBox="1">
                <a:spLocks noRot="1" noChangeAspect="1" noMove="1" noResize="1" noEditPoints="1" noAdjustHandles="1" noChangeArrowheads="1" noChangeShapeType="1" noTextEdit="1"/>
              </p:cNvSpPr>
              <p:nvPr/>
            </p:nvSpPr>
            <p:spPr>
              <a:xfrm>
                <a:off x="1452674" y="1580199"/>
                <a:ext cx="3465499" cy="1228478"/>
              </a:xfrm>
              <a:prstGeom prst="rect">
                <a:avLst/>
              </a:prstGeom>
              <a:blipFill>
                <a:blip r:embed="rId4"/>
                <a:stretch>
                  <a:fillRect l="-1054" t="-3960" r="-105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9991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0" grpId="0" animBg="1"/>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C7048-2DB7-3466-429B-F45F353D7D53}"/>
            </a:ext>
          </a:extLst>
        </p:cNvPr>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B5C3CA4F-E2DF-495E-3F9A-DC745C85585B}"/>
              </a:ext>
            </a:extLst>
          </p:cNvPr>
          <p:cNvSpPr/>
          <p:nvPr/>
        </p:nvSpPr>
        <p:spPr>
          <a:xfrm>
            <a:off x="3093812" y="3256156"/>
            <a:ext cx="350616" cy="60900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300A48A-0174-D9F6-D6E3-38039FD81AB2}"/>
              </a:ext>
            </a:extLst>
          </p:cNvPr>
          <p:cNvSpPr>
            <a:spLocks noGrp="1"/>
          </p:cNvSpPr>
          <p:nvPr>
            <p:ph type="title"/>
          </p:nvPr>
        </p:nvSpPr>
        <p:spPr/>
        <p:txBody>
          <a:bodyPr>
            <a:normAutofit/>
          </a:bodyPr>
          <a:lstStyle/>
          <a:p>
            <a:r>
              <a:rPr kumimoji="1" lang="en-US" altLang="ja-JP" dirty="0"/>
              <a:t>4. Results</a:t>
            </a:r>
            <a:r>
              <a:rPr lang="en-US" altLang="ja-JP" dirty="0"/>
              <a:t> and discussion:</a:t>
            </a:r>
            <a:r>
              <a:rPr kumimoji="1" lang="en-US" altLang="ja-JP" dirty="0"/>
              <a:t> </a:t>
            </a:r>
            <a:r>
              <a:rPr lang="ja-JP" altLang="ja-JP" dirty="0"/>
              <a:t>State-based decoupling classification</a:t>
            </a:r>
            <a:endParaRPr kumimoji="1" lang="ja-JP" altLang="en-US" dirty="0"/>
          </a:p>
        </p:txBody>
      </p:sp>
      <p:sp>
        <p:nvSpPr>
          <p:cNvPr id="3" name="コンテンツ プレースホルダー 2">
            <a:extLst>
              <a:ext uri="{FF2B5EF4-FFF2-40B4-BE49-F238E27FC236}">
                <a16:creationId xmlns:a16="http://schemas.microsoft.com/office/drawing/2014/main" id="{2044BEE0-B257-563F-B6CB-3BB6DA578F48}"/>
              </a:ext>
            </a:extLst>
          </p:cNvPr>
          <p:cNvSpPr>
            <a:spLocks noGrp="1"/>
          </p:cNvSpPr>
          <p:nvPr>
            <p:ph idx="1"/>
          </p:nvPr>
        </p:nvSpPr>
        <p:spPr>
          <a:xfrm>
            <a:off x="7380000" y="900000"/>
            <a:ext cx="4633200" cy="5673600"/>
          </a:xfrm>
        </p:spPr>
        <p:txBody>
          <a:bodyPr/>
          <a:lstStyle/>
          <a:p>
            <a:pPr marL="414000" lvl="1" indent="-306000">
              <a:spcBef>
                <a:spcPts val="1200"/>
              </a:spcBef>
              <a:buNone/>
            </a:pPr>
            <a:r>
              <a:rPr lang="en-US" altLang="ja-JP" b="1" dirty="0">
                <a:solidFill>
                  <a:schemeClr val="accent5">
                    <a:lumMod val="50000"/>
                  </a:schemeClr>
                </a:solidFill>
              </a:rPr>
              <a:t>2. Exogenous thresholds</a:t>
            </a:r>
          </a:p>
          <a:p>
            <a:pPr lvl="1" indent="0">
              <a:spcBef>
                <a:spcPts val="600"/>
              </a:spcBef>
              <a:buNone/>
            </a:pPr>
            <a:r>
              <a:rPr lang="en-US" altLang="ja-JP" b="1" dirty="0"/>
              <a:t>Indonesia:</a:t>
            </a:r>
            <a:r>
              <a:rPr lang="ja-JP" altLang="ja-JP" b="1" dirty="0"/>
              <a:t> </a:t>
            </a:r>
            <a:endParaRPr lang="en-US" altLang="ja-JP" b="1" dirty="0"/>
          </a:p>
          <a:p>
            <a:pPr marL="468000" lvl="1" indent="0">
              <a:spcBef>
                <a:spcPts val="600"/>
              </a:spcBef>
              <a:buNone/>
            </a:pPr>
            <a:r>
              <a:rPr lang="en-US" altLang="ja-JP" dirty="0"/>
              <a:t>GDE +117.6%, CF 110.2%, D=0.94 </a:t>
            </a:r>
          </a:p>
          <a:p>
            <a:pPr lvl="1" indent="0">
              <a:spcBef>
                <a:spcPts val="600"/>
              </a:spcBef>
              <a:buNone/>
            </a:pPr>
            <a:r>
              <a:rPr lang="en-US" altLang="ja-JP" b="1" dirty="0"/>
              <a:t>Sri Lanka: </a:t>
            </a:r>
          </a:p>
          <a:p>
            <a:pPr marL="468000" lvl="1" indent="0">
              <a:spcBef>
                <a:spcPts val="600"/>
              </a:spcBef>
              <a:buNone/>
            </a:pPr>
            <a:r>
              <a:rPr lang="en-US" altLang="ja-JP" dirty="0"/>
              <a:t>GDE +114.3%, CF 88.7%, D=0.78</a:t>
            </a:r>
          </a:p>
          <a:p>
            <a:pPr lvl="1" indent="0">
              <a:spcBef>
                <a:spcPts val="600"/>
              </a:spcBef>
              <a:buNone/>
            </a:pPr>
            <a:r>
              <a:rPr lang="ja-JP" altLang="ja-JP" dirty="0"/>
              <a:t>are classified as expansive coupling and weak decoupling, respectively</a:t>
            </a:r>
            <a:r>
              <a:rPr lang="en-US" altLang="ja-JP" dirty="0"/>
              <a:t>, </a:t>
            </a:r>
            <a:r>
              <a:rPr lang="ja-JP" altLang="ja-JP" dirty="0"/>
              <a:t>despite similar changes in GDE and CF.</a:t>
            </a:r>
            <a:endParaRPr lang="en-US" altLang="ja-JP" dirty="0"/>
          </a:p>
          <a:p>
            <a:pPr marL="414000" lvl="1" indent="-306000">
              <a:spcBef>
                <a:spcPts val="1200"/>
              </a:spcBef>
              <a:buNone/>
            </a:pPr>
            <a:r>
              <a:rPr lang="en-US" altLang="ja-JP" b="1" dirty="0">
                <a:solidFill>
                  <a:schemeClr val="accent5">
                    <a:lumMod val="50000"/>
                  </a:schemeClr>
                </a:solidFill>
              </a:rPr>
              <a:t>3. No transition information</a:t>
            </a:r>
          </a:p>
          <a:p>
            <a:pPr lvl="1" indent="0">
              <a:spcBef>
                <a:spcPts val="600"/>
              </a:spcBef>
              <a:buNone/>
            </a:pPr>
            <a:r>
              <a:rPr lang="ja-JP" altLang="ja-JP" dirty="0"/>
              <a:t>The initial and final years cannot capture the evolution of decoupling over time.</a:t>
            </a:r>
            <a:endParaRPr lang="en-US" altLang="ja-JP" dirty="0"/>
          </a:p>
        </p:txBody>
      </p:sp>
      <p:pic>
        <p:nvPicPr>
          <p:cNvPr id="9" name="図 8">
            <a:extLst>
              <a:ext uri="{FF2B5EF4-FFF2-40B4-BE49-F238E27FC236}">
                <a16:creationId xmlns:a16="http://schemas.microsoft.com/office/drawing/2014/main" id="{84C3261C-E52B-9721-0828-FE8CF7C8D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0000" y="900000"/>
            <a:ext cx="7200000" cy="4697957"/>
          </a:xfrm>
          <a:prstGeom prst="rect">
            <a:avLst/>
          </a:prstGeom>
          <a:noFill/>
          <a:ln>
            <a:noFill/>
          </a:ln>
        </p:spPr>
      </p:pic>
      <p:sp>
        <p:nvSpPr>
          <p:cNvPr id="12" name="テキスト ボックス 11">
            <a:extLst>
              <a:ext uri="{FF2B5EF4-FFF2-40B4-BE49-F238E27FC236}">
                <a16:creationId xmlns:a16="http://schemas.microsoft.com/office/drawing/2014/main" id="{BF79633B-3AD0-B6E5-0E48-9DB713E40D30}"/>
              </a:ext>
            </a:extLst>
          </p:cNvPr>
          <p:cNvSpPr txBox="1"/>
          <p:nvPr/>
        </p:nvSpPr>
        <p:spPr>
          <a:xfrm>
            <a:off x="180000" y="6012000"/>
            <a:ext cx="7418313" cy="630942"/>
          </a:xfrm>
          <a:prstGeom prst="rect">
            <a:avLst/>
          </a:prstGeom>
          <a:noFill/>
        </p:spPr>
        <p:txBody>
          <a:bodyPr wrap="none" lIns="0" tIns="0" rIns="0" bIns="0">
            <a:spAutoFit/>
          </a:bodyPr>
          <a:lstStyle/>
          <a:p>
            <a:pPr marL="108000">
              <a:spcBef>
                <a:spcPts val="600"/>
              </a:spcBef>
              <a:buNone/>
            </a:pPr>
            <a:r>
              <a:rPr lang="en-US" altLang="ja-JP" b="1" kern="100" dirty="0">
                <a:effectLst/>
                <a:ea typeface="ＭＳ ゴシック" panose="020B0609070205080204" pitchFamily="49" charset="-128"/>
                <a:cs typeface="Times New Roman" panose="02020603050405020304" pitchFamily="18" charset="0"/>
              </a:rPr>
              <a:t>Figure 4.</a:t>
            </a:r>
            <a:r>
              <a:rPr lang="en-US" altLang="ja-JP" kern="100" dirty="0">
                <a:effectLst/>
                <a:ea typeface="ＭＳ ゴシック" panose="020B0609070205080204" pitchFamily="49" charset="-128"/>
                <a:cs typeface="Times New Roman" panose="02020603050405020304" pitchFamily="18" charset="0"/>
              </a:rPr>
              <a:t> Changes in per capita GDE and per capita CF by country (2000–2021)</a:t>
            </a:r>
            <a:endParaRPr lang="ja-JP" altLang="ja-JP" kern="100" dirty="0">
              <a:effectLst/>
              <a:ea typeface="ＭＳ 明朝" panose="02020609040205080304" pitchFamily="17" charset="-128"/>
              <a:cs typeface="Times New Roman" panose="02020603050405020304" pitchFamily="18" charset="0"/>
            </a:endParaRPr>
          </a:p>
          <a:p>
            <a:pPr marL="108000">
              <a:spcBef>
                <a:spcPts val="600"/>
              </a:spcBef>
              <a:buNone/>
            </a:pPr>
            <a:r>
              <a:rPr lang="en-US" altLang="ja-JP" dirty="0">
                <a:effectLst/>
                <a:ea typeface="ＭＳ 明朝" panose="02020609040205080304" pitchFamily="17" charset="-128"/>
                <a:cs typeface="Times New Roman" panose="02020603050405020304" pitchFamily="18" charset="0"/>
              </a:rPr>
              <a:t>The dotted lines indicate Tapio’s conventional decoupling thresholds</a:t>
            </a:r>
            <a:endParaRPr lang="ja-JP" altLang="en-US" dirty="0"/>
          </a:p>
        </p:txBody>
      </p:sp>
      <p:sp>
        <p:nvSpPr>
          <p:cNvPr id="34" name="フリーフォーム: 図形 33">
            <a:extLst>
              <a:ext uri="{FF2B5EF4-FFF2-40B4-BE49-F238E27FC236}">
                <a16:creationId xmlns:a16="http://schemas.microsoft.com/office/drawing/2014/main" id="{74E7AC63-ADDA-CCF8-2397-CACF17BD530E}"/>
              </a:ext>
            </a:extLst>
          </p:cNvPr>
          <p:cNvSpPr/>
          <p:nvPr/>
        </p:nvSpPr>
        <p:spPr>
          <a:xfrm>
            <a:off x="1007849" y="1030153"/>
            <a:ext cx="6176070" cy="3916800"/>
          </a:xfrm>
          <a:custGeom>
            <a:avLst/>
            <a:gdLst>
              <a:gd name="csX0" fmla="*/ 2853453 w 6176070"/>
              <a:gd name="csY0" fmla="*/ 3313810 h 3916800"/>
              <a:gd name="csX1" fmla="*/ 2853453 w 6176070"/>
              <a:gd name="csY1" fmla="*/ 3493810 h 3916800"/>
              <a:gd name="csX2" fmla="*/ 3520814 w 6176070"/>
              <a:gd name="csY2" fmla="*/ 3493810 h 3916800"/>
              <a:gd name="csX3" fmla="*/ 3520814 w 6176070"/>
              <a:gd name="csY3" fmla="*/ 3313810 h 3916800"/>
              <a:gd name="csX4" fmla="*/ 1294407 w 6176070"/>
              <a:gd name="csY4" fmla="*/ 2288572 h 3916800"/>
              <a:gd name="csX5" fmla="*/ 1294407 w 6176070"/>
              <a:gd name="csY5" fmla="*/ 2468572 h 3916800"/>
              <a:gd name="csX6" fmla="*/ 2036294 w 6176070"/>
              <a:gd name="csY6" fmla="*/ 2468572 h 3916800"/>
              <a:gd name="csX7" fmla="*/ 2036294 w 6176070"/>
              <a:gd name="csY7" fmla="*/ 2288572 h 3916800"/>
              <a:gd name="csX8" fmla="*/ 2085962 w 6176070"/>
              <a:gd name="csY8" fmla="*/ 2226002 h 3916800"/>
              <a:gd name="csX9" fmla="*/ 2085962 w 6176070"/>
              <a:gd name="csY9" fmla="*/ 2835009 h 3916800"/>
              <a:gd name="csX10" fmla="*/ 2436578 w 6176070"/>
              <a:gd name="csY10" fmla="*/ 2835009 h 3916800"/>
              <a:gd name="csX11" fmla="*/ 2436578 w 6176070"/>
              <a:gd name="csY11" fmla="*/ 2226002 h 3916800"/>
              <a:gd name="csX12" fmla="*/ 5526080 w 6176070"/>
              <a:gd name="csY12" fmla="*/ 998856 h 3916800"/>
              <a:gd name="csX13" fmla="*/ 5526080 w 6176070"/>
              <a:gd name="csY13" fmla="*/ 1178856 h 3916800"/>
              <a:gd name="csX14" fmla="*/ 6155488 w 6176070"/>
              <a:gd name="csY14" fmla="*/ 1178856 h 3916800"/>
              <a:gd name="csX15" fmla="*/ 6155488 w 6176070"/>
              <a:gd name="csY15" fmla="*/ 998856 h 3916800"/>
              <a:gd name="csX16" fmla="*/ 5224862 w 6176070"/>
              <a:gd name="csY16" fmla="*/ 88575 h 3916800"/>
              <a:gd name="csX17" fmla="*/ 5224862 w 6176070"/>
              <a:gd name="csY17" fmla="*/ 268575 h 3916800"/>
              <a:gd name="csX18" fmla="*/ 5854270 w 6176070"/>
              <a:gd name="csY18" fmla="*/ 268575 h 3916800"/>
              <a:gd name="csX19" fmla="*/ 5854270 w 6176070"/>
              <a:gd name="csY19" fmla="*/ 88575 h 3916800"/>
              <a:gd name="csX20" fmla="*/ 0 w 6176070"/>
              <a:gd name="csY20" fmla="*/ 0 h 3916800"/>
              <a:gd name="csX21" fmla="*/ 6176070 w 6176070"/>
              <a:gd name="csY21" fmla="*/ 0 h 3916800"/>
              <a:gd name="csX22" fmla="*/ 6176070 w 6176070"/>
              <a:gd name="csY22" fmla="*/ 3916800 h 3916800"/>
              <a:gd name="csX23" fmla="*/ 0 w 6176070"/>
              <a:gd name="csY23" fmla="*/ 3916800 h 39168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6176070" h="3916800">
                <a:moveTo>
                  <a:pt x="2853453" y="3313810"/>
                </a:moveTo>
                <a:lnTo>
                  <a:pt x="2853453" y="3493810"/>
                </a:lnTo>
                <a:lnTo>
                  <a:pt x="3520814" y="3493810"/>
                </a:lnTo>
                <a:lnTo>
                  <a:pt x="3520814" y="3313810"/>
                </a:lnTo>
                <a:close/>
                <a:moveTo>
                  <a:pt x="1294407" y="2288572"/>
                </a:moveTo>
                <a:lnTo>
                  <a:pt x="1294407" y="2468572"/>
                </a:lnTo>
                <a:lnTo>
                  <a:pt x="2036294" y="2468572"/>
                </a:lnTo>
                <a:lnTo>
                  <a:pt x="2036294" y="2288572"/>
                </a:lnTo>
                <a:close/>
                <a:moveTo>
                  <a:pt x="2085962" y="2226002"/>
                </a:moveTo>
                <a:lnTo>
                  <a:pt x="2085962" y="2835009"/>
                </a:lnTo>
                <a:lnTo>
                  <a:pt x="2436578" y="2835009"/>
                </a:lnTo>
                <a:lnTo>
                  <a:pt x="2436578" y="2226002"/>
                </a:lnTo>
                <a:close/>
                <a:moveTo>
                  <a:pt x="5526080" y="998856"/>
                </a:moveTo>
                <a:lnTo>
                  <a:pt x="5526080" y="1178856"/>
                </a:lnTo>
                <a:lnTo>
                  <a:pt x="6155488" y="1178856"/>
                </a:lnTo>
                <a:lnTo>
                  <a:pt x="6155488" y="998856"/>
                </a:lnTo>
                <a:close/>
                <a:moveTo>
                  <a:pt x="5224862" y="88575"/>
                </a:moveTo>
                <a:lnTo>
                  <a:pt x="5224862" y="268575"/>
                </a:lnTo>
                <a:lnTo>
                  <a:pt x="5854270" y="268575"/>
                </a:lnTo>
                <a:lnTo>
                  <a:pt x="5854270" y="88575"/>
                </a:lnTo>
                <a:close/>
                <a:moveTo>
                  <a:pt x="0" y="0"/>
                </a:moveTo>
                <a:lnTo>
                  <a:pt x="6176070" y="0"/>
                </a:lnTo>
                <a:lnTo>
                  <a:pt x="6176070" y="3916800"/>
                </a:lnTo>
                <a:lnTo>
                  <a:pt x="0" y="3916800"/>
                </a:lnTo>
                <a:close/>
              </a:path>
            </a:pathLst>
          </a:cu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5" name="正方形/長方形 34">
            <a:extLst>
              <a:ext uri="{FF2B5EF4-FFF2-40B4-BE49-F238E27FC236}">
                <a16:creationId xmlns:a16="http://schemas.microsoft.com/office/drawing/2014/main" id="{60677C34-F1A7-2C51-4EC7-F7DB8F30F350}"/>
              </a:ext>
            </a:extLst>
          </p:cNvPr>
          <p:cNvSpPr/>
          <p:nvPr/>
        </p:nvSpPr>
        <p:spPr>
          <a:xfrm>
            <a:off x="5114571" y="1260044"/>
            <a:ext cx="1029600" cy="179411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D5B070B7-F398-45CB-F096-2669CEC12E55}"/>
              </a:ext>
            </a:extLst>
          </p:cNvPr>
          <p:cNvPicPr>
            <a:picLocks noChangeAspect="1"/>
          </p:cNvPicPr>
          <p:nvPr/>
        </p:nvPicPr>
        <p:blipFill>
          <a:blip r:embed="rId3" cstate="print">
            <a:extLst>
              <a:ext uri="{28A0092B-C50C-407E-A947-70E740481C1C}">
                <a14:useLocalDpi xmlns:a14="http://schemas.microsoft.com/office/drawing/2010/main" val="0"/>
              </a:ext>
            </a:extLst>
          </a:blip>
          <a:srcRect l="40470" t="50153" r="54661" b="36884"/>
          <a:stretch>
            <a:fillRect/>
          </a:stretch>
        </p:blipFill>
        <p:spPr bwMode="auto">
          <a:xfrm>
            <a:off x="5114571" y="1265778"/>
            <a:ext cx="1029600" cy="1788383"/>
          </a:xfrm>
          <a:prstGeom prst="rect">
            <a:avLst/>
          </a:prstGeom>
          <a:noFill/>
          <a:ln>
            <a:noFill/>
          </a:ln>
        </p:spPr>
      </p:pic>
      <p:cxnSp>
        <p:nvCxnSpPr>
          <p:cNvPr id="21" name="直線コネクタ 20">
            <a:extLst>
              <a:ext uri="{FF2B5EF4-FFF2-40B4-BE49-F238E27FC236}">
                <a16:creationId xmlns:a16="http://schemas.microsoft.com/office/drawing/2014/main" id="{3BC95E5B-EEF6-A8DA-61D2-F3C8A9E251CB}"/>
              </a:ext>
            </a:extLst>
          </p:cNvPr>
          <p:cNvCxnSpPr>
            <a:cxnSpLocks/>
          </p:cNvCxnSpPr>
          <p:nvPr/>
        </p:nvCxnSpPr>
        <p:spPr>
          <a:xfrm>
            <a:off x="3044145" y="3407991"/>
            <a:ext cx="108000" cy="864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2D140F14-DACB-B238-0263-74F8E9F0C6C8}"/>
              </a:ext>
            </a:extLst>
          </p:cNvPr>
          <p:cNvCxnSpPr>
            <a:cxnSpLocks/>
          </p:cNvCxnSpPr>
          <p:nvPr/>
        </p:nvCxnSpPr>
        <p:spPr>
          <a:xfrm>
            <a:off x="3303303" y="3814896"/>
            <a:ext cx="561600" cy="61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1EF041DD-E742-9207-EDC0-F98FC43190A2}"/>
              </a:ext>
            </a:extLst>
          </p:cNvPr>
          <p:cNvSpPr/>
          <p:nvPr/>
        </p:nvSpPr>
        <p:spPr>
          <a:xfrm>
            <a:off x="3202742" y="3523899"/>
            <a:ext cx="90000" cy="90000"/>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C10519B5-8163-A1CC-07D7-312D207EA4D4}"/>
              </a:ext>
            </a:extLst>
          </p:cNvPr>
          <p:cNvSpPr/>
          <p:nvPr/>
        </p:nvSpPr>
        <p:spPr>
          <a:xfrm>
            <a:off x="3167266" y="3667372"/>
            <a:ext cx="90000" cy="90000"/>
          </a:xfrm>
          <a:prstGeom prst="ellipse">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70E61999-B296-5F51-AB00-4B597CF33C3E}"/>
              </a:ext>
            </a:extLst>
          </p:cNvPr>
          <p:cNvSpPr/>
          <p:nvPr/>
        </p:nvSpPr>
        <p:spPr>
          <a:xfrm flipV="1">
            <a:off x="5431667" y="2055443"/>
            <a:ext cx="270000" cy="270000"/>
          </a:xfrm>
          <a:prstGeom prst="ellipse">
            <a:avLst/>
          </a:prstGeom>
          <a:noFill/>
          <a:ln w="635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10E41D8E-2052-DB2F-35FC-EEE0C7262D42}"/>
              </a:ext>
            </a:extLst>
          </p:cNvPr>
          <p:cNvCxnSpPr>
            <a:stCxn id="34" idx="8"/>
          </p:cNvCxnSpPr>
          <p:nvPr/>
        </p:nvCxnSpPr>
        <p:spPr>
          <a:xfrm flipV="1">
            <a:off x="3093811" y="1260044"/>
            <a:ext cx="2020760" cy="199611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970C3BA-627E-C7A0-BCA8-3301D2844F82}"/>
              </a:ext>
            </a:extLst>
          </p:cNvPr>
          <p:cNvCxnSpPr>
            <a:stCxn id="34" idx="10"/>
          </p:cNvCxnSpPr>
          <p:nvPr/>
        </p:nvCxnSpPr>
        <p:spPr>
          <a:xfrm flipV="1">
            <a:off x="3444427" y="3054161"/>
            <a:ext cx="2699744" cy="811001"/>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2" name="楕円 41">
            <a:extLst>
              <a:ext uri="{FF2B5EF4-FFF2-40B4-BE49-F238E27FC236}">
                <a16:creationId xmlns:a16="http://schemas.microsoft.com/office/drawing/2014/main" id="{2D20CBA7-3121-B128-7E72-21EF3C2A794E}"/>
              </a:ext>
            </a:extLst>
          </p:cNvPr>
          <p:cNvSpPr/>
          <p:nvPr/>
        </p:nvSpPr>
        <p:spPr>
          <a:xfrm flipV="1">
            <a:off x="5322376" y="2470290"/>
            <a:ext cx="270000" cy="270000"/>
          </a:xfrm>
          <a:prstGeom prst="ellipse">
            <a:avLst/>
          </a:prstGeom>
          <a:noFill/>
          <a:ln w="635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E4D78AE5-6BF2-6CF9-D89D-D074B9A9FB66}"/>
              </a:ext>
            </a:extLst>
          </p:cNvPr>
          <p:cNvCxnSpPr>
            <a:cxnSpLocks noChangeAspect="1"/>
          </p:cNvCxnSpPr>
          <p:nvPr/>
        </p:nvCxnSpPr>
        <p:spPr>
          <a:xfrm>
            <a:off x="5576493" y="2733125"/>
            <a:ext cx="719475" cy="7840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4" name="テキスト ボックス 43">
                <a:extLst>
                  <a:ext uri="{FF2B5EF4-FFF2-40B4-BE49-F238E27FC236}">
                    <a16:creationId xmlns:a16="http://schemas.microsoft.com/office/drawing/2014/main" id="{7048F71E-D336-7F4A-3DC2-1215B19AFB78}"/>
                  </a:ext>
                </a:extLst>
              </p:cNvPr>
              <p:cNvSpPr txBox="1"/>
              <p:nvPr/>
            </p:nvSpPr>
            <p:spPr>
              <a:xfrm>
                <a:off x="4528460" y="3555634"/>
                <a:ext cx="2893100" cy="1505477"/>
              </a:xfrm>
              <a:prstGeom prst="rect">
                <a:avLst/>
              </a:prstGeom>
              <a:solidFill>
                <a:schemeClr val="bg1"/>
              </a:solidFill>
            </p:spPr>
            <p:txBody>
              <a:bodyPr wrap="none" rtlCol="0">
                <a:spAutoFit/>
              </a:bodyPr>
              <a:lstStyle/>
              <a:p>
                <a:pPr algn="ctr"/>
                <a:r>
                  <a:rPr kumimoji="1" lang="en-US" altLang="ja-JP" sz="2400" b="1" dirty="0">
                    <a:solidFill>
                      <a:schemeClr val="accent5">
                        <a:lumMod val="50000"/>
                      </a:schemeClr>
                    </a:solidFill>
                  </a:rPr>
                  <a:t>Weak decoupling</a:t>
                </a:r>
              </a:p>
              <a:p>
                <a:pPr algn="ctr"/>
                <a:r>
                  <a:rPr lang="ja-JP" altLang="ja-JP" dirty="0"/>
                  <a:t>CF </a:t>
                </a:r>
                <a:r>
                  <a:rPr lang="en-US" altLang="ja-JP" dirty="0"/>
                  <a:t>increase</a:t>
                </a:r>
                <a:r>
                  <a:rPr lang="ja-JP" altLang="ja-JP" dirty="0"/>
                  <a:t>s </a:t>
                </a:r>
                <a:endParaRPr lang="en-US" altLang="ja-JP" dirty="0"/>
              </a:p>
              <a:p>
                <a:pPr algn="ctr"/>
                <a:r>
                  <a:rPr lang="ja-JP" altLang="ja-JP" dirty="0"/>
                  <a:t>more slowly than GDE</a:t>
                </a:r>
                <a:endParaRPr kumimoji="1" lang="en-US" altLang="ja-JP" dirty="0"/>
              </a:p>
              <a:p>
                <a:pPr algn="ctr"/>
                <a14:m>
                  <m:oMathPara xmlns:m="http://schemas.openxmlformats.org/officeDocument/2006/math">
                    <m:oMathParaPr>
                      <m:jc m:val="centerGroup"/>
                    </m:oMathParaPr>
                    <m:oMath xmlns:m="http://schemas.openxmlformats.org/officeDocument/2006/math">
                      <m:d>
                        <m:dPr>
                          <m:ctrlPr>
                            <a:rPr kumimoji="1" lang="ja-JP" altLang="en-US" i="1" smtClean="0">
                              <a:latin typeface="Cambria Math" panose="02040503050406030204" pitchFamily="18" charset="0"/>
                            </a:rPr>
                          </m:ctrlPr>
                        </m:dPr>
                        <m:e>
                          <m:eqArr>
                            <m:eqArrPr>
                              <m:ctrlPr>
                                <a:rPr kumimoji="1" lang="en-US" altLang="ja-JP" i="1" smtClean="0">
                                  <a:latin typeface="Cambria Math" panose="02040503050406030204" pitchFamily="18" charset="0"/>
                                  <a:ea typeface="Cambria Math" panose="02040503050406030204" pitchFamily="18" charset="0"/>
                                </a:rPr>
                              </m:ctrlPr>
                            </m:eqArrPr>
                            <m:e>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𝐺𝐷𝐸</m:t>
                              </m:r>
                              <m:r>
                                <a:rPr kumimoji="1" lang="en-US" altLang="ja-JP" b="0" i="1" smtClean="0">
                                  <a:latin typeface="Cambria Math" panose="02040503050406030204" pitchFamily="18" charset="0"/>
                                  <a:ea typeface="Cambria Math" panose="02040503050406030204" pitchFamily="18" charset="0"/>
                                </a:rPr>
                                <m:t>&gt;0,%∆</m:t>
                              </m:r>
                              <m:r>
                                <a:rPr kumimoji="1" lang="en-US" altLang="ja-JP" b="0" i="1" smtClean="0">
                                  <a:latin typeface="Cambria Math" panose="02040503050406030204" pitchFamily="18" charset="0"/>
                                  <a:ea typeface="Cambria Math" panose="02040503050406030204" pitchFamily="18" charset="0"/>
                                </a:rPr>
                                <m:t>𝐶𝐹</m:t>
                              </m:r>
                              <m:r>
                                <a:rPr kumimoji="1" lang="en-US" altLang="ja-JP" b="0" i="1" smtClean="0">
                                  <a:latin typeface="Cambria Math" panose="02040503050406030204" pitchFamily="18" charset="0"/>
                                  <a:ea typeface="Cambria Math" panose="02040503050406030204" pitchFamily="18" charset="0"/>
                                </a:rPr>
                                <m:t>&gt;0,</m:t>
                              </m:r>
                            </m:e>
                            <m:e>
                              <m:r>
                                <a:rPr kumimoji="1" lang="en-US" altLang="ja-JP" b="0" i="1" smtClean="0">
                                  <a:latin typeface="Cambria Math" panose="02040503050406030204" pitchFamily="18" charset="0"/>
                                  <a:ea typeface="Cambria Math" panose="02040503050406030204" pitchFamily="18" charset="0"/>
                                </a:rPr>
                                <m:t>0≤</m:t>
                              </m:r>
                              <m:r>
                                <a:rPr kumimoji="1" lang="en-US" altLang="ja-JP" b="0" i="1" smtClean="0">
                                  <a:latin typeface="Cambria Math" panose="02040503050406030204" pitchFamily="18" charset="0"/>
                                  <a:ea typeface="Cambria Math" panose="02040503050406030204" pitchFamily="18" charset="0"/>
                                </a:rPr>
                                <m:t>𝐷</m:t>
                              </m:r>
                              <m:r>
                                <a:rPr kumimoji="1" lang="en-US" altLang="ja-JP" b="0" i="1" smtClean="0">
                                  <a:latin typeface="Cambria Math" panose="02040503050406030204" pitchFamily="18" charset="0"/>
                                  <a:ea typeface="Cambria Math" panose="02040503050406030204" pitchFamily="18" charset="0"/>
                                </a:rPr>
                                <m:t>&lt;0.8</m:t>
                              </m:r>
                            </m:e>
                          </m:eqArr>
                        </m:e>
                      </m:d>
                    </m:oMath>
                  </m:oMathPara>
                </a14:m>
                <a:endParaRPr kumimoji="1" lang="ja-JP" altLang="en-US" dirty="0"/>
              </a:p>
            </p:txBody>
          </p:sp>
        </mc:Choice>
        <mc:Fallback>
          <p:sp>
            <p:nvSpPr>
              <p:cNvPr id="44" name="テキスト ボックス 43">
                <a:extLst>
                  <a:ext uri="{FF2B5EF4-FFF2-40B4-BE49-F238E27FC236}">
                    <a16:creationId xmlns:a16="http://schemas.microsoft.com/office/drawing/2014/main" id="{7048F71E-D336-7F4A-3DC2-1215B19AFB78}"/>
                  </a:ext>
                </a:extLst>
              </p:cNvPr>
              <p:cNvSpPr txBox="1">
                <a:spLocks noRot="1" noChangeAspect="1" noMove="1" noResize="1" noEditPoints="1" noAdjustHandles="1" noChangeArrowheads="1" noChangeShapeType="1" noTextEdit="1"/>
              </p:cNvSpPr>
              <p:nvPr/>
            </p:nvSpPr>
            <p:spPr>
              <a:xfrm>
                <a:off x="4528460" y="3555634"/>
                <a:ext cx="2893100" cy="1505477"/>
              </a:xfrm>
              <a:prstGeom prst="rect">
                <a:avLst/>
              </a:prstGeom>
              <a:blipFill>
                <a:blip r:embed="rId4"/>
                <a:stretch>
                  <a:fillRect t="-3239"/>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7" name="テキスト ボックス 46">
                <a:extLst>
                  <a:ext uri="{FF2B5EF4-FFF2-40B4-BE49-F238E27FC236}">
                    <a16:creationId xmlns:a16="http://schemas.microsoft.com/office/drawing/2014/main" id="{06F510AC-683C-ABAA-61ED-5B00E06A5241}"/>
                  </a:ext>
                </a:extLst>
              </p:cNvPr>
              <p:cNvSpPr txBox="1"/>
              <p:nvPr/>
            </p:nvSpPr>
            <p:spPr>
              <a:xfrm>
                <a:off x="1738492" y="887276"/>
                <a:ext cx="2893100" cy="1505477"/>
              </a:xfrm>
              <a:prstGeom prst="rect">
                <a:avLst/>
              </a:prstGeom>
              <a:solidFill>
                <a:schemeClr val="bg1"/>
              </a:solidFill>
            </p:spPr>
            <p:txBody>
              <a:bodyPr wrap="none" rtlCol="0">
                <a:spAutoFit/>
              </a:bodyPr>
              <a:lstStyle/>
              <a:p>
                <a:pPr algn="ctr"/>
                <a:r>
                  <a:rPr kumimoji="1" lang="en-US" altLang="ja-JP" sz="2400" b="1" dirty="0">
                    <a:solidFill>
                      <a:schemeClr val="accent5">
                        <a:lumMod val="50000"/>
                      </a:schemeClr>
                    </a:solidFill>
                  </a:rPr>
                  <a:t>Expansive coupling</a:t>
                </a:r>
              </a:p>
              <a:p>
                <a:pPr algn="ctr"/>
                <a:r>
                  <a:rPr lang="ja-JP" altLang="ja-JP" dirty="0"/>
                  <a:t>CF </a:t>
                </a:r>
                <a:r>
                  <a:rPr lang="en-US" altLang="ja-JP" dirty="0"/>
                  <a:t>increase</a:t>
                </a:r>
                <a:r>
                  <a:rPr lang="ja-JP" altLang="ja-JP" dirty="0"/>
                  <a:t>s </a:t>
                </a:r>
                <a:endParaRPr lang="en-US" altLang="ja-JP" dirty="0"/>
              </a:p>
              <a:p>
                <a:pPr algn="ctr"/>
                <a:r>
                  <a:rPr lang="en-US" altLang="ja-JP" dirty="0"/>
                  <a:t>at a similar rate to GDE</a:t>
                </a:r>
                <a:endParaRPr kumimoji="1" lang="en-US" altLang="ja-JP" dirty="0"/>
              </a:p>
              <a:p>
                <a:pPr algn="ctr"/>
                <a14:m>
                  <m:oMathPara xmlns:m="http://schemas.openxmlformats.org/officeDocument/2006/math">
                    <m:oMathParaPr>
                      <m:jc m:val="centerGroup"/>
                    </m:oMathParaPr>
                    <m:oMath xmlns:m="http://schemas.openxmlformats.org/officeDocument/2006/math">
                      <m:d>
                        <m:dPr>
                          <m:ctrlPr>
                            <a:rPr kumimoji="1" lang="ja-JP" altLang="en-US" i="1" smtClean="0">
                              <a:latin typeface="Cambria Math" panose="02040503050406030204" pitchFamily="18" charset="0"/>
                            </a:rPr>
                          </m:ctrlPr>
                        </m:dPr>
                        <m:e>
                          <m:eqArr>
                            <m:eqArrPr>
                              <m:ctrlPr>
                                <a:rPr kumimoji="1" lang="en-US" altLang="ja-JP" i="1" smtClean="0">
                                  <a:latin typeface="Cambria Math" panose="02040503050406030204" pitchFamily="18" charset="0"/>
                                  <a:ea typeface="Cambria Math" panose="02040503050406030204" pitchFamily="18" charset="0"/>
                                </a:rPr>
                              </m:ctrlPr>
                            </m:eqArrPr>
                            <m:e>
                              <m:r>
                                <a:rPr kumimoji="1" lang="en-US" altLang="ja-JP"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𝐺𝐷𝐸</m:t>
                              </m:r>
                              <m:r>
                                <a:rPr kumimoji="1" lang="en-US" altLang="ja-JP" b="0" i="1" smtClean="0">
                                  <a:latin typeface="Cambria Math" panose="02040503050406030204" pitchFamily="18" charset="0"/>
                                  <a:ea typeface="Cambria Math" panose="02040503050406030204" pitchFamily="18" charset="0"/>
                                </a:rPr>
                                <m:t>&gt;0,%∆</m:t>
                              </m:r>
                              <m:r>
                                <a:rPr kumimoji="1" lang="en-US" altLang="ja-JP" b="0" i="1" smtClean="0">
                                  <a:latin typeface="Cambria Math" panose="02040503050406030204" pitchFamily="18" charset="0"/>
                                  <a:ea typeface="Cambria Math" panose="02040503050406030204" pitchFamily="18" charset="0"/>
                                </a:rPr>
                                <m:t>𝐶𝐹</m:t>
                              </m:r>
                              <m:r>
                                <a:rPr kumimoji="1" lang="en-US" altLang="ja-JP" b="0" i="1" smtClean="0">
                                  <a:latin typeface="Cambria Math" panose="02040503050406030204" pitchFamily="18" charset="0"/>
                                  <a:ea typeface="Cambria Math" panose="02040503050406030204" pitchFamily="18" charset="0"/>
                                </a:rPr>
                                <m:t>&gt;0,</m:t>
                              </m:r>
                            </m:e>
                            <m:e>
                              <m:r>
                                <a:rPr kumimoji="1" lang="en-US" altLang="ja-JP" b="0" i="1" smtClean="0">
                                  <a:latin typeface="Cambria Math" panose="02040503050406030204" pitchFamily="18" charset="0"/>
                                  <a:ea typeface="Cambria Math" panose="02040503050406030204" pitchFamily="18" charset="0"/>
                                </a:rPr>
                                <m:t>0.8≤</m:t>
                              </m:r>
                              <m:r>
                                <a:rPr kumimoji="1" lang="en-US" altLang="ja-JP" b="0" i="1" smtClean="0">
                                  <a:latin typeface="Cambria Math" panose="02040503050406030204" pitchFamily="18" charset="0"/>
                                  <a:ea typeface="Cambria Math" panose="02040503050406030204" pitchFamily="18" charset="0"/>
                                </a:rPr>
                                <m:t>𝐷</m:t>
                              </m:r>
                              <m:r>
                                <a:rPr kumimoji="1" lang="en-US" altLang="ja-JP" b="0" i="1" smtClean="0">
                                  <a:latin typeface="Cambria Math" panose="02040503050406030204" pitchFamily="18" charset="0"/>
                                  <a:ea typeface="Cambria Math" panose="02040503050406030204" pitchFamily="18" charset="0"/>
                                </a:rPr>
                                <m:t>≤1.2</m:t>
                              </m:r>
                            </m:e>
                          </m:eqArr>
                        </m:e>
                      </m:d>
                    </m:oMath>
                  </m:oMathPara>
                </a14:m>
                <a:endParaRPr kumimoji="1" lang="ja-JP" altLang="en-US" dirty="0"/>
              </a:p>
            </p:txBody>
          </p:sp>
        </mc:Choice>
        <mc:Fallback>
          <p:sp>
            <p:nvSpPr>
              <p:cNvPr id="47" name="テキスト ボックス 46">
                <a:extLst>
                  <a:ext uri="{FF2B5EF4-FFF2-40B4-BE49-F238E27FC236}">
                    <a16:creationId xmlns:a16="http://schemas.microsoft.com/office/drawing/2014/main" id="{06F510AC-683C-ABAA-61ED-5B00E06A5241}"/>
                  </a:ext>
                </a:extLst>
              </p:cNvPr>
              <p:cNvSpPr txBox="1">
                <a:spLocks noRot="1" noChangeAspect="1" noMove="1" noResize="1" noEditPoints="1" noAdjustHandles="1" noChangeArrowheads="1" noChangeShapeType="1" noTextEdit="1"/>
              </p:cNvSpPr>
              <p:nvPr/>
            </p:nvSpPr>
            <p:spPr>
              <a:xfrm>
                <a:off x="1738492" y="887276"/>
                <a:ext cx="2893100" cy="1505477"/>
              </a:xfrm>
              <a:prstGeom prst="rect">
                <a:avLst/>
              </a:prstGeom>
              <a:blipFill>
                <a:blip r:embed="rId5"/>
                <a:stretch>
                  <a:fillRect t="-3239"/>
                </a:stretch>
              </a:blipFill>
            </p:spPr>
            <p:txBody>
              <a:bodyPr/>
              <a:lstStyle/>
              <a:p>
                <a:r>
                  <a:rPr lang="ja-JP" altLang="en-US">
                    <a:noFill/>
                  </a:rPr>
                  <a:t> </a:t>
                </a:r>
              </a:p>
            </p:txBody>
          </p:sp>
        </mc:Fallback>
      </mc:AlternateContent>
      <p:cxnSp>
        <p:nvCxnSpPr>
          <p:cNvPr id="48" name="直線コネクタ 47">
            <a:extLst>
              <a:ext uri="{FF2B5EF4-FFF2-40B4-BE49-F238E27FC236}">
                <a16:creationId xmlns:a16="http://schemas.microsoft.com/office/drawing/2014/main" id="{C038126B-E336-4AA8-018A-626D62E44454}"/>
              </a:ext>
            </a:extLst>
          </p:cNvPr>
          <p:cNvCxnSpPr>
            <a:cxnSpLocks noChangeAspect="1"/>
          </p:cNvCxnSpPr>
          <p:nvPr/>
        </p:nvCxnSpPr>
        <p:spPr>
          <a:xfrm>
            <a:off x="4627282" y="1443789"/>
            <a:ext cx="537760" cy="43020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90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6"/>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4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3"/>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4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4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34" grpId="0" animBg="1"/>
      <p:bldP spid="34" grpId="1" animBg="1"/>
      <p:bldP spid="35" grpId="0" animBg="1"/>
      <p:bldP spid="35" grpId="1" animBg="1"/>
      <p:bldP spid="30" grpId="0" animBg="1"/>
      <p:bldP spid="30" grpId="1" animBg="1"/>
      <p:bldP spid="31" grpId="0" animBg="1"/>
      <p:bldP spid="31" grpId="1" animBg="1"/>
      <p:bldP spid="36" grpId="0" animBg="1"/>
      <p:bldP spid="36" grpId="1" animBg="1"/>
      <p:bldP spid="42" grpId="0" animBg="1"/>
      <p:bldP spid="42" grpId="1" animBg="1"/>
      <p:bldP spid="44" grpId="0" animBg="1"/>
      <p:bldP spid="44" grpId="1" animBg="1"/>
      <p:bldP spid="47" grpId="0" animBg="1"/>
      <p:bldP spid="4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5C48D-96B6-48FE-8E3D-AA18AC74B7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668BAE1-3AAE-462B-8933-DB95E3CDB867}"/>
              </a:ext>
            </a:extLst>
          </p:cNvPr>
          <p:cNvSpPr>
            <a:spLocks noGrp="1"/>
          </p:cNvSpPr>
          <p:nvPr>
            <p:ph type="title"/>
          </p:nvPr>
        </p:nvSpPr>
        <p:spPr/>
        <p:txBody>
          <a:bodyPr>
            <a:normAutofit/>
          </a:bodyPr>
          <a:lstStyle/>
          <a:p>
            <a:r>
              <a:rPr kumimoji="1" lang="en-US" altLang="ja-JP" dirty="0"/>
              <a:t>4. Results</a:t>
            </a:r>
            <a:r>
              <a:rPr lang="en-US" altLang="ja-JP" dirty="0"/>
              <a:t> and discussion:</a:t>
            </a:r>
            <a:r>
              <a:rPr lang="ja-JP" altLang="ja-JP" dirty="0"/>
              <a:t> Transition-based decoupling classification</a:t>
            </a:r>
            <a:endParaRPr kumimoji="1" lang="ja-JP" altLang="en-US" dirty="0"/>
          </a:p>
        </p:txBody>
      </p:sp>
      <p:sp>
        <p:nvSpPr>
          <p:cNvPr id="3" name="コンテンツ プレースホルダー 2">
            <a:extLst>
              <a:ext uri="{FF2B5EF4-FFF2-40B4-BE49-F238E27FC236}">
                <a16:creationId xmlns:a16="http://schemas.microsoft.com/office/drawing/2014/main" id="{F6C301F4-6F89-241F-7E29-A0B41C205898}"/>
              </a:ext>
            </a:extLst>
          </p:cNvPr>
          <p:cNvSpPr>
            <a:spLocks noGrp="1"/>
          </p:cNvSpPr>
          <p:nvPr>
            <p:ph idx="1"/>
          </p:nvPr>
        </p:nvSpPr>
        <p:spPr>
          <a:xfrm>
            <a:off x="8089200" y="3646800"/>
            <a:ext cx="3924000" cy="3031599"/>
          </a:xfrm>
        </p:spPr>
        <p:txBody>
          <a:bodyPr>
            <a:spAutoFit/>
          </a:bodyPr>
          <a:lstStyle/>
          <a:p>
            <a:pPr marL="108000" lvl="1" indent="0">
              <a:spcBef>
                <a:spcPts val="600"/>
              </a:spcBef>
              <a:buNone/>
            </a:pPr>
            <a:r>
              <a:rPr lang="ja-JP" altLang="ja-JP" dirty="0"/>
              <a:t>Transition trajectories capture the evolution of decoupling states over time.</a:t>
            </a:r>
          </a:p>
          <a:p>
            <a:pPr marL="108000" lvl="1" indent="0">
              <a:spcBef>
                <a:spcPts val="600"/>
              </a:spcBef>
              <a:buNone/>
            </a:pPr>
            <a:r>
              <a:rPr lang="ja-JP" altLang="ja-JP" dirty="0"/>
              <a:t>Hierarchical clustering identifie</a:t>
            </a:r>
            <a:r>
              <a:rPr lang="en-US" altLang="ja-JP" dirty="0"/>
              <a:t>d</a:t>
            </a:r>
            <a:r>
              <a:rPr lang="ja-JP" altLang="ja-JP" dirty="0"/>
              <a:t> countries with similar transition trajectories and determines cluster boundaries endogenously.</a:t>
            </a:r>
          </a:p>
        </p:txBody>
      </p:sp>
      <p:sp>
        <p:nvSpPr>
          <p:cNvPr id="12" name="テキスト ボックス 11">
            <a:extLst>
              <a:ext uri="{FF2B5EF4-FFF2-40B4-BE49-F238E27FC236}">
                <a16:creationId xmlns:a16="http://schemas.microsoft.com/office/drawing/2014/main" id="{A6BDFA28-4F42-FCEA-D70B-05A1BF6E5239}"/>
              </a:ext>
            </a:extLst>
          </p:cNvPr>
          <p:cNvSpPr txBox="1"/>
          <p:nvPr/>
        </p:nvSpPr>
        <p:spPr>
          <a:xfrm>
            <a:off x="180000" y="6012000"/>
            <a:ext cx="6912000" cy="630942"/>
          </a:xfrm>
          <a:prstGeom prst="rect">
            <a:avLst/>
          </a:prstGeom>
          <a:noFill/>
        </p:spPr>
        <p:txBody>
          <a:bodyPr wrap="square" lIns="0" tIns="0" rIns="0" bIns="0">
            <a:spAutoFit/>
          </a:bodyPr>
          <a:lstStyle/>
          <a:p>
            <a:pPr marL="108000">
              <a:spcBef>
                <a:spcPts val="600"/>
              </a:spcBef>
              <a:buNone/>
            </a:pPr>
            <a:r>
              <a:rPr lang="en-US" altLang="ja-JP" b="1" kern="100" dirty="0">
                <a:effectLst/>
                <a:ea typeface="ＭＳ ゴシック" panose="020B0609070205080204" pitchFamily="49" charset="-128"/>
                <a:cs typeface="Times New Roman" panose="02020603050405020304" pitchFamily="18" charset="0"/>
              </a:rPr>
              <a:t>Figure 4.</a:t>
            </a:r>
            <a:r>
              <a:rPr lang="en-US" altLang="ja-JP" kern="100" dirty="0">
                <a:effectLst/>
                <a:ea typeface="ＭＳ ゴシック" panose="020B0609070205080204" pitchFamily="49" charset="-128"/>
                <a:cs typeface="Times New Roman" panose="02020603050405020304" pitchFamily="18" charset="0"/>
              </a:rPr>
              <a:t> </a:t>
            </a:r>
            <a:r>
              <a:rPr lang="en-US" altLang="ja-JP" dirty="0"/>
              <a:t>Decoupling transition patterns by growth category:</a:t>
            </a:r>
          </a:p>
          <a:p>
            <a:pPr marL="108000">
              <a:spcBef>
                <a:spcPts val="600"/>
              </a:spcBef>
              <a:buNone/>
            </a:pPr>
            <a:r>
              <a:rPr lang="en-US" altLang="ja-JP" dirty="0"/>
              <a:t> cluster centroid trajectories and idiosyncratic country paths (2000–2021)</a:t>
            </a:r>
            <a:endParaRPr lang="ja-JP" altLang="en-US" dirty="0"/>
          </a:p>
        </p:txBody>
      </p:sp>
      <p:pic>
        <p:nvPicPr>
          <p:cNvPr id="4" name="図 3">
            <a:extLst>
              <a:ext uri="{FF2B5EF4-FFF2-40B4-BE49-F238E27FC236}">
                <a16:creationId xmlns:a16="http://schemas.microsoft.com/office/drawing/2014/main" id="{FFD07762-E622-9E31-703C-4279ADCD94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80000" y="900000"/>
            <a:ext cx="3924000" cy="2559166"/>
          </a:xfrm>
          <a:prstGeom prst="rect">
            <a:avLst/>
          </a:prstGeom>
          <a:noFill/>
          <a:ln>
            <a:noFill/>
          </a:ln>
        </p:spPr>
      </p:pic>
      <p:pic>
        <p:nvPicPr>
          <p:cNvPr id="5" name="図 4">
            <a:extLst>
              <a:ext uri="{FF2B5EF4-FFF2-40B4-BE49-F238E27FC236}">
                <a16:creationId xmlns:a16="http://schemas.microsoft.com/office/drawing/2014/main" id="{385097FB-2E05-8FE9-F097-153AAC220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134600" y="900000"/>
            <a:ext cx="3924000" cy="2559166"/>
          </a:xfrm>
          <a:prstGeom prst="rect">
            <a:avLst/>
          </a:prstGeom>
          <a:noFill/>
          <a:ln>
            <a:noFill/>
          </a:ln>
        </p:spPr>
      </p:pic>
      <p:pic>
        <p:nvPicPr>
          <p:cNvPr id="6" name="図 5">
            <a:extLst>
              <a:ext uri="{FF2B5EF4-FFF2-40B4-BE49-F238E27FC236}">
                <a16:creationId xmlns:a16="http://schemas.microsoft.com/office/drawing/2014/main" id="{B463F72F-56D5-B83F-31A6-C708ECDCFA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089200" y="900000"/>
            <a:ext cx="3924000" cy="2559166"/>
          </a:xfrm>
          <a:prstGeom prst="rect">
            <a:avLst/>
          </a:prstGeom>
          <a:noFill/>
          <a:ln>
            <a:noFill/>
          </a:ln>
        </p:spPr>
      </p:pic>
      <p:pic>
        <p:nvPicPr>
          <p:cNvPr id="8" name="図 7">
            <a:extLst>
              <a:ext uri="{FF2B5EF4-FFF2-40B4-BE49-F238E27FC236}">
                <a16:creationId xmlns:a16="http://schemas.microsoft.com/office/drawing/2014/main" id="{7C81FEA8-DB65-4A79-45FD-333B40BAD4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80000" y="3459600"/>
            <a:ext cx="3924000" cy="2559980"/>
          </a:xfrm>
          <a:prstGeom prst="rect">
            <a:avLst/>
          </a:prstGeom>
          <a:noFill/>
          <a:ln>
            <a:noFill/>
          </a:ln>
        </p:spPr>
      </p:pic>
      <p:pic>
        <p:nvPicPr>
          <p:cNvPr id="10" name="図 9">
            <a:extLst>
              <a:ext uri="{FF2B5EF4-FFF2-40B4-BE49-F238E27FC236}">
                <a16:creationId xmlns:a16="http://schemas.microsoft.com/office/drawing/2014/main" id="{9E7570CD-B219-FB32-9AF6-EE4C16F1D0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4134600" y="3459600"/>
            <a:ext cx="3924000" cy="2559962"/>
          </a:xfrm>
          <a:prstGeom prst="rect">
            <a:avLst/>
          </a:prstGeom>
          <a:noFill/>
          <a:ln>
            <a:noFill/>
          </a:ln>
        </p:spPr>
      </p:pic>
      <p:pic>
        <p:nvPicPr>
          <p:cNvPr id="11" name="図 10">
            <a:extLst>
              <a:ext uri="{FF2B5EF4-FFF2-40B4-BE49-F238E27FC236}">
                <a16:creationId xmlns:a16="http://schemas.microsoft.com/office/drawing/2014/main" id="{C9D4335E-B1A6-2596-5EA2-5A73F9BCE8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089200" y="900000"/>
            <a:ext cx="3924000" cy="2559166"/>
          </a:xfrm>
          <a:prstGeom prst="rect">
            <a:avLst/>
          </a:prstGeom>
          <a:noFill/>
          <a:ln w="50800">
            <a:solidFill>
              <a:srgbClr val="C00000"/>
            </a:solidFill>
          </a:ln>
        </p:spPr>
      </p:pic>
    </p:spTree>
    <p:extLst>
      <p:ext uri="{BB962C8B-B14F-4D97-AF65-F5344CB8AC3E}">
        <p14:creationId xmlns:p14="http://schemas.microsoft.com/office/powerpoint/2010/main" val="385859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C99FB-BE30-2BD0-57A2-DA6FBBEB84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E6C39E-3B2A-3B67-CC00-F7259781897F}"/>
              </a:ext>
            </a:extLst>
          </p:cNvPr>
          <p:cNvSpPr>
            <a:spLocks noGrp="1"/>
          </p:cNvSpPr>
          <p:nvPr>
            <p:ph type="title"/>
          </p:nvPr>
        </p:nvSpPr>
        <p:spPr/>
        <p:txBody>
          <a:bodyPr>
            <a:normAutofit/>
          </a:bodyPr>
          <a:lstStyle/>
          <a:p>
            <a:r>
              <a:rPr kumimoji="1" lang="en-US" altLang="ja-JP" dirty="0"/>
              <a:t>4. Results</a:t>
            </a:r>
            <a:r>
              <a:rPr lang="en-US" altLang="ja-JP" dirty="0"/>
              <a:t> and discussion:</a:t>
            </a:r>
            <a:r>
              <a:rPr kumimoji="1" lang="en-US" altLang="ja-JP" dirty="0"/>
              <a:t> </a:t>
            </a:r>
            <a:r>
              <a:rPr lang="ja-JP" altLang="ja-JP" dirty="0"/>
              <a:t>Transition-based decoupling classification</a:t>
            </a:r>
            <a:endParaRPr kumimoji="1" lang="ja-JP" altLang="en-US" dirty="0"/>
          </a:p>
        </p:txBody>
      </p:sp>
      <p:sp>
        <p:nvSpPr>
          <p:cNvPr id="3" name="コンテンツ プレースホルダー 2">
            <a:extLst>
              <a:ext uri="{FF2B5EF4-FFF2-40B4-BE49-F238E27FC236}">
                <a16:creationId xmlns:a16="http://schemas.microsoft.com/office/drawing/2014/main" id="{909D1514-4A14-14FD-070E-F1B40D3442FC}"/>
              </a:ext>
            </a:extLst>
          </p:cNvPr>
          <p:cNvSpPr>
            <a:spLocks noGrp="1"/>
          </p:cNvSpPr>
          <p:nvPr>
            <p:ph idx="1"/>
          </p:nvPr>
        </p:nvSpPr>
        <p:spPr>
          <a:xfrm>
            <a:off x="7380000" y="900000"/>
            <a:ext cx="4633200" cy="5778000"/>
          </a:xfrm>
        </p:spPr>
        <p:txBody>
          <a:bodyPr/>
          <a:lstStyle/>
          <a:p>
            <a:pPr marL="108000" lvl="1" indent="0">
              <a:spcBef>
                <a:spcPts val="600"/>
              </a:spcBef>
              <a:buNone/>
            </a:pPr>
            <a:r>
              <a:rPr lang="en-US" altLang="ja-JP" b="1" dirty="0">
                <a:solidFill>
                  <a:schemeClr val="accent5">
                    <a:lumMod val="50000"/>
                  </a:schemeClr>
                </a:solidFill>
              </a:rPr>
              <a:t>Similar per capita GDE growth but different carbon footprint trends</a:t>
            </a:r>
          </a:p>
          <a:p>
            <a:pPr marL="108000" lvl="1" indent="0">
              <a:spcBef>
                <a:spcPts val="600"/>
              </a:spcBef>
              <a:buNone/>
            </a:pPr>
            <a:r>
              <a:rPr lang="en-US" altLang="ja-JP" b="1" dirty="0"/>
              <a:t>Cluster #4:</a:t>
            </a:r>
            <a:r>
              <a:rPr lang="ja-JP" altLang="ja-JP" b="1" dirty="0"/>
              <a:t> </a:t>
            </a:r>
            <a:endParaRPr lang="en-US" altLang="ja-JP" b="1" dirty="0"/>
          </a:p>
          <a:p>
            <a:pPr marL="468000" lvl="1">
              <a:spcBef>
                <a:spcPts val="600"/>
              </a:spcBef>
            </a:pPr>
            <a:r>
              <a:rPr lang="en-US" altLang="ja-JP" dirty="0"/>
              <a:t>GDE +86.4%, </a:t>
            </a:r>
            <a:r>
              <a:rPr lang="en-US" altLang="ja-JP" b="1" dirty="0">
                <a:solidFill>
                  <a:srgbClr val="6D8B5A"/>
                </a:solidFill>
              </a:rPr>
              <a:t>CF -8.7%</a:t>
            </a:r>
          </a:p>
          <a:p>
            <a:pPr marL="468000" lvl="1">
              <a:spcBef>
                <a:spcPts val="600"/>
              </a:spcBef>
            </a:pPr>
            <a:r>
              <a:rPr lang="ja-JP" altLang="ja-JP" dirty="0"/>
              <a:t>Despite GDE growth,</a:t>
            </a:r>
            <a:r>
              <a:rPr lang="en-US" altLang="ja-JP" dirty="0"/>
              <a:t> </a:t>
            </a:r>
            <a:r>
              <a:rPr lang="ja-JP" altLang="ja-JP" dirty="0"/>
              <a:t>CF remained nearly unchanged</a:t>
            </a:r>
            <a:endParaRPr lang="en-US" altLang="ja-JP" dirty="0"/>
          </a:p>
          <a:p>
            <a:pPr marL="468000" lvl="1">
              <a:spcBef>
                <a:spcPts val="600"/>
              </a:spcBef>
            </a:pPr>
            <a:r>
              <a:rPr lang="en-US" altLang="ja-JP" dirty="0"/>
              <a:t>(</a:t>
            </a:r>
            <a:r>
              <a:rPr lang="ja-JP" altLang="ja-JP" dirty="0"/>
              <a:t>Poland</a:t>
            </a:r>
            <a:r>
              <a:rPr lang="en-US" altLang="ja-JP" dirty="0"/>
              <a:t>, </a:t>
            </a:r>
            <a:r>
              <a:rPr lang="ja-JP" altLang="ja-JP" dirty="0"/>
              <a:t>Estonia</a:t>
            </a:r>
            <a:r>
              <a:rPr lang="en-US" altLang="ja-JP" dirty="0"/>
              <a:t>, </a:t>
            </a:r>
            <a:r>
              <a:rPr lang="ja-JP" altLang="ja-JP" dirty="0"/>
              <a:t>Bulgaria</a:t>
            </a:r>
            <a:r>
              <a:rPr lang="en-US" altLang="ja-JP" dirty="0"/>
              <a:t>, …)</a:t>
            </a:r>
          </a:p>
          <a:p>
            <a:pPr marL="108000" lvl="1" indent="0">
              <a:spcBef>
                <a:spcPts val="1800"/>
              </a:spcBef>
              <a:buNone/>
            </a:pPr>
            <a:r>
              <a:rPr lang="en-US" altLang="ja-JP" b="1" dirty="0"/>
              <a:t>Cluster #5:</a:t>
            </a:r>
            <a:r>
              <a:rPr lang="ja-JP" altLang="ja-JP" b="1" dirty="0"/>
              <a:t> </a:t>
            </a:r>
            <a:endParaRPr lang="en-US" altLang="ja-JP" b="1" dirty="0"/>
          </a:p>
          <a:p>
            <a:pPr marL="468000" lvl="1">
              <a:spcBef>
                <a:spcPts val="600"/>
              </a:spcBef>
            </a:pPr>
            <a:r>
              <a:rPr lang="en-US" altLang="ja-JP" dirty="0"/>
              <a:t>GDE +91.0%, </a:t>
            </a:r>
            <a:r>
              <a:rPr lang="en-US" altLang="ja-JP" b="1" dirty="0">
                <a:solidFill>
                  <a:srgbClr val="B2524A"/>
                </a:solidFill>
              </a:rPr>
              <a:t>CF 49.0%</a:t>
            </a:r>
          </a:p>
          <a:p>
            <a:pPr marL="468000" lvl="1">
              <a:spcBef>
                <a:spcPts val="600"/>
              </a:spcBef>
            </a:pPr>
            <a:r>
              <a:rPr lang="ja-JP" altLang="ja-JP" dirty="0"/>
              <a:t>CF increased persistently alongside GDE growth (high TCI)</a:t>
            </a:r>
            <a:endParaRPr lang="en-US" altLang="ja-JP" dirty="0"/>
          </a:p>
          <a:p>
            <a:pPr marL="468000" lvl="1">
              <a:spcBef>
                <a:spcPts val="600"/>
              </a:spcBef>
            </a:pPr>
            <a:r>
              <a:rPr lang="en-US" altLang="ja-JP" dirty="0">
                <a:solidFill>
                  <a:schemeClr val="tx1"/>
                </a:solidFill>
              </a:rPr>
              <a:t>(</a:t>
            </a:r>
            <a:r>
              <a:rPr lang="ja-JP" altLang="ja-JP" dirty="0"/>
              <a:t>Republic of Korea</a:t>
            </a:r>
            <a:r>
              <a:rPr lang="en-US" altLang="ja-JP" dirty="0"/>
              <a:t>, </a:t>
            </a:r>
            <a:r>
              <a:rPr lang="ja-JP" altLang="ja-JP" dirty="0"/>
              <a:t>Thailand</a:t>
            </a:r>
            <a:r>
              <a:rPr lang="en-US" altLang="ja-JP" dirty="0"/>
              <a:t>, …</a:t>
            </a:r>
            <a:r>
              <a:rPr lang="en-US" altLang="ja-JP" dirty="0">
                <a:solidFill>
                  <a:schemeClr val="tx1"/>
                </a:solidFill>
              </a:rPr>
              <a:t>)</a:t>
            </a:r>
          </a:p>
        </p:txBody>
      </p:sp>
      <p:sp>
        <p:nvSpPr>
          <p:cNvPr id="4" name="Rectangle 9">
            <a:extLst>
              <a:ext uri="{FF2B5EF4-FFF2-40B4-BE49-F238E27FC236}">
                <a16:creationId xmlns:a16="http://schemas.microsoft.com/office/drawing/2014/main" id="{8CA68AE6-B6AD-61F7-354F-9EAA09DBCF5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10">
            <a:extLst>
              <a:ext uri="{FF2B5EF4-FFF2-40B4-BE49-F238E27FC236}">
                <a16:creationId xmlns:a16="http://schemas.microsoft.com/office/drawing/2014/main" id="{BAD23B84-B117-A73E-9DBB-46E4C8CA0E8D}"/>
              </a:ext>
            </a:extLst>
          </p:cNvPr>
          <p:cNvSpPr>
            <a:spLocks noChangeArrowheads="1"/>
          </p:cNvSpPr>
          <p:nvPr/>
        </p:nvSpPr>
        <p:spPr bwMode="auto">
          <a:xfrm>
            <a:off x="0" y="1551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140CBB0B-C5A2-A64D-360B-0F8A2CBB8B91}"/>
              </a:ext>
            </a:extLst>
          </p:cNvPr>
          <p:cNvPicPr>
            <a:picLocks noChangeAspect="1"/>
          </p:cNvPicPr>
          <p:nvPr/>
        </p:nvPicPr>
        <p:blipFill>
          <a:blip r:embed="rId3"/>
          <a:stretch>
            <a:fillRect/>
          </a:stretch>
        </p:blipFill>
        <p:spPr>
          <a:xfrm>
            <a:off x="180000" y="900000"/>
            <a:ext cx="7200000" cy="4696063"/>
          </a:xfrm>
          <a:prstGeom prst="rect">
            <a:avLst/>
          </a:prstGeom>
        </p:spPr>
      </p:pic>
      <p:sp>
        <p:nvSpPr>
          <p:cNvPr id="8" name="テキスト ボックス 7">
            <a:extLst>
              <a:ext uri="{FF2B5EF4-FFF2-40B4-BE49-F238E27FC236}">
                <a16:creationId xmlns:a16="http://schemas.microsoft.com/office/drawing/2014/main" id="{C4489C2C-F3B9-3563-BB66-9F8CBB3F6954}"/>
              </a:ext>
            </a:extLst>
          </p:cNvPr>
          <p:cNvSpPr txBox="1"/>
          <p:nvPr/>
        </p:nvSpPr>
        <p:spPr>
          <a:xfrm>
            <a:off x="180000" y="6012000"/>
            <a:ext cx="6912000" cy="630942"/>
          </a:xfrm>
          <a:prstGeom prst="rect">
            <a:avLst/>
          </a:prstGeom>
          <a:noFill/>
        </p:spPr>
        <p:txBody>
          <a:bodyPr wrap="square" lIns="0" tIns="0" rIns="0" bIns="0">
            <a:spAutoFit/>
          </a:bodyPr>
          <a:lstStyle/>
          <a:p>
            <a:pPr marL="108000">
              <a:spcBef>
                <a:spcPts val="600"/>
              </a:spcBef>
              <a:buNone/>
            </a:pPr>
            <a:r>
              <a:rPr lang="en-US" altLang="ja-JP" b="1" kern="100" dirty="0">
                <a:effectLst/>
                <a:ea typeface="ＭＳ ゴシック" panose="020B0609070205080204" pitchFamily="49" charset="-128"/>
                <a:cs typeface="Times New Roman" panose="02020603050405020304" pitchFamily="18" charset="0"/>
              </a:rPr>
              <a:t>Figure 4.</a:t>
            </a:r>
            <a:r>
              <a:rPr lang="en-US" altLang="ja-JP" kern="100" dirty="0">
                <a:effectLst/>
                <a:ea typeface="ＭＳ ゴシック" panose="020B0609070205080204" pitchFamily="49" charset="-128"/>
                <a:cs typeface="Times New Roman" panose="02020603050405020304" pitchFamily="18" charset="0"/>
              </a:rPr>
              <a:t> </a:t>
            </a:r>
            <a:r>
              <a:rPr lang="en-US" altLang="ja-JP" dirty="0"/>
              <a:t>Decoupling transition patterns by growth category:</a:t>
            </a:r>
          </a:p>
          <a:p>
            <a:pPr marL="108000">
              <a:spcBef>
                <a:spcPts val="600"/>
              </a:spcBef>
              <a:buNone/>
            </a:pPr>
            <a:r>
              <a:rPr lang="en-US" altLang="ja-JP" dirty="0"/>
              <a:t> cluster centroid trajectories and idiosyncratic country paths (2000–2021)</a:t>
            </a:r>
            <a:endParaRPr lang="ja-JP" altLang="en-US" dirty="0"/>
          </a:p>
        </p:txBody>
      </p:sp>
    </p:spTree>
    <p:extLst>
      <p:ext uri="{BB962C8B-B14F-4D97-AF65-F5344CB8AC3E}">
        <p14:creationId xmlns:p14="http://schemas.microsoft.com/office/powerpoint/2010/main" val="213139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B2429-6795-0D8C-D5B4-CF58EEF951B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285D576-304A-983D-69E9-EB9AB93A1B2A}"/>
              </a:ext>
            </a:extLst>
          </p:cNvPr>
          <p:cNvSpPr>
            <a:spLocks noGrp="1"/>
          </p:cNvSpPr>
          <p:nvPr>
            <p:ph type="title"/>
          </p:nvPr>
        </p:nvSpPr>
        <p:spPr/>
        <p:txBody>
          <a:bodyPr>
            <a:normAutofit/>
          </a:bodyPr>
          <a:lstStyle/>
          <a:p>
            <a:r>
              <a:rPr kumimoji="1" lang="en-US" altLang="ja-JP" dirty="0"/>
              <a:t>4. Results</a:t>
            </a:r>
            <a:r>
              <a:rPr lang="en-US" altLang="ja-JP" dirty="0"/>
              <a:t> and discussion:</a:t>
            </a:r>
            <a:r>
              <a:rPr kumimoji="1" lang="en-US" altLang="ja-JP" dirty="0"/>
              <a:t> </a:t>
            </a:r>
            <a:r>
              <a:rPr lang="ja-JP" altLang="ja-JP" dirty="0"/>
              <a:t>Transition-based decoupling classification</a:t>
            </a:r>
            <a:endParaRPr kumimoji="1" lang="ja-JP" altLang="en-US" dirty="0"/>
          </a:p>
        </p:txBody>
      </p:sp>
      <p:sp>
        <p:nvSpPr>
          <p:cNvPr id="3" name="コンテンツ プレースホルダー 2">
            <a:extLst>
              <a:ext uri="{FF2B5EF4-FFF2-40B4-BE49-F238E27FC236}">
                <a16:creationId xmlns:a16="http://schemas.microsoft.com/office/drawing/2014/main" id="{41CE03A0-50F6-1D20-9A68-543D0E1BDF7B}"/>
              </a:ext>
            </a:extLst>
          </p:cNvPr>
          <p:cNvSpPr>
            <a:spLocks noGrp="1"/>
          </p:cNvSpPr>
          <p:nvPr>
            <p:ph idx="1"/>
          </p:nvPr>
        </p:nvSpPr>
        <p:spPr>
          <a:xfrm>
            <a:off x="7380000" y="900000"/>
            <a:ext cx="4633200" cy="5673600"/>
          </a:xfrm>
        </p:spPr>
        <p:txBody>
          <a:bodyPr/>
          <a:lstStyle/>
          <a:p>
            <a:pPr marL="108000" lvl="1" indent="0">
              <a:spcBef>
                <a:spcPts val="600"/>
              </a:spcBef>
              <a:buNone/>
            </a:pPr>
            <a:r>
              <a:rPr lang="en-US" altLang="ja-JP" b="1" dirty="0">
                <a:solidFill>
                  <a:schemeClr val="accent5">
                    <a:lumMod val="50000"/>
                  </a:schemeClr>
                </a:solidFill>
              </a:rPr>
              <a:t>Transition-based vs state-based</a:t>
            </a:r>
          </a:p>
          <a:p>
            <a:pPr marL="108000" lvl="1" indent="0">
              <a:spcBef>
                <a:spcPts val="600"/>
              </a:spcBef>
              <a:buNone/>
            </a:pPr>
            <a:r>
              <a:rPr lang="en-US" altLang="ja-JP" b="1" dirty="0"/>
              <a:t>Cluster #4 includes:</a:t>
            </a:r>
          </a:p>
          <a:p>
            <a:pPr marL="468000" lvl="1">
              <a:spcBef>
                <a:spcPts val="600"/>
              </a:spcBef>
            </a:pPr>
            <a:r>
              <a:rPr lang="ja-JP" altLang="ja-JP" dirty="0"/>
              <a:t>slight increase in CF</a:t>
            </a:r>
            <a:endParaRPr lang="en-US" altLang="ja-JP" b="1" dirty="0">
              <a:solidFill>
                <a:srgbClr val="6D8B5A"/>
              </a:solidFill>
            </a:endParaRPr>
          </a:p>
          <a:p>
            <a:pPr marL="468000" lvl="1">
              <a:spcBef>
                <a:spcPts val="600"/>
              </a:spcBef>
            </a:pPr>
            <a:r>
              <a:rPr lang="ja-JP" altLang="ja-JP" dirty="0"/>
              <a:t>slight </a:t>
            </a:r>
            <a:r>
              <a:rPr lang="en-US" altLang="ja-JP" dirty="0"/>
              <a:t>de</a:t>
            </a:r>
            <a:r>
              <a:rPr lang="ja-JP" altLang="ja-JP" dirty="0"/>
              <a:t>crease in CF</a:t>
            </a:r>
            <a:endParaRPr lang="en-US" altLang="ja-JP" dirty="0"/>
          </a:p>
          <a:p>
            <a:pPr marL="108000">
              <a:spcBef>
                <a:spcPts val="600"/>
              </a:spcBef>
            </a:pPr>
            <a:r>
              <a:rPr lang="en-US" altLang="ja-JP" sz="2400" b="0" dirty="0">
                <a:solidFill>
                  <a:schemeClr val="tx1"/>
                </a:solidFill>
              </a:rPr>
              <a:t>In a state-based classification, these cases are separated into increase and decrease states.</a:t>
            </a:r>
          </a:p>
          <a:p>
            <a:pPr marL="108000">
              <a:spcBef>
                <a:spcPts val="600"/>
              </a:spcBef>
            </a:pPr>
            <a:r>
              <a:rPr lang="en-US" altLang="ja-JP" sz="2400" b="0" dirty="0">
                <a:solidFill>
                  <a:schemeClr val="tx1"/>
                </a:solidFill>
              </a:rPr>
              <a:t>Transition-based classification treats these small changes as “nearly unchanged” dynamics, without imposing a binary separation around zero.</a:t>
            </a:r>
          </a:p>
          <a:p>
            <a:pPr marL="108000">
              <a:spcBef>
                <a:spcPts val="600"/>
              </a:spcBef>
            </a:pPr>
            <a:endParaRPr lang="en-US" altLang="ja-JP" sz="2400" b="0" dirty="0">
              <a:solidFill>
                <a:schemeClr val="tx1"/>
              </a:solidFill>
            </a:endParaRPr>
          </a:p>
        </p:txBody>
      </p:sp>
      <p:sp>
        <p:nvSpPr>
          <p:cNvPr id="4" name="Rectangle 9">
            <a:extLst>
              <a:ext uri="{FF2B5EF4-FFF2-40B4-BE49-F238E27FC236}">
                <a16:creationId xmlns:a16="http://schemas.microsoft.com/office/drawing/2014/main" id="{83B67EAD-B8A0-C2BF-2506-A526A1ACD73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10">
            <a:extLst>
              <a:ext uri="{FF2B5EF4-FFF2-40B4-BE49-F238E27FC236}">
                <a16:creationId xmlns:a16="http://schemas.microsoft.com/office/drawing/2014/main" id="{D3B30366-6550-103B-8770-4E1F471280F7}"/>
              </a:ext>
            </a:extLst>
          </p:cNvPr>
          <p:cNvSpPr>
            <a:spLocks noChangeArrowheads="1"/>
          </p:cNvSpPr>
          <p:nvPr/>
        </p:nvSpPr>
        <p:spPr bwMode="auto">
          <a:xfrm>
            <a:off x="0" y="1551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a:extLst>
              <a:ext uri="{FF2B5EF4-FFF2-40B4-BE49-F238E27FC236}">
                <a16:creationId xmlns:a16="http://schemas.microsoft.com/office/drawing/2014/main" id="{A9198A4E-2E2A-C16A-3257-D2CAE3B97535}"/>
              </a:ext>
            </a:extLst>
          </p:cNvPr>
          <p:cNvPicPr>
            <a:picLocks noChangeAspect="1"/>
          </p:cNvPicPr>
          <p:nvPr/>
        </p:nvPicPr>
        <p:blipFill>
          <a:blip r:embed="rId3"/>
          <a:stretch>
            <a:fillRect/>
          </a:stretch>
        </p:blipFill>
        <p:spPr>
          <a:xfrm>
            <a:off x="180000" y="900000"/>
            <a:ext cx="7200000" cy="4696063"/>
          </a:xfrm>
          <a:prstGeom prst="rect">
            <a:avLst/>
          </a:prstGeom>
        </p:spPr>
      </p:pic>
      <p:sp>
        <p:nvSpPr>
          <p:cNvPr id="8" name="テキスト ボックス 7">
            <a:extLst>
              <a:ext uri="{FF2B5EF4-FFF2-40B4-BE49-F238E27FC236}">
                <a16:creationId xmlns:a16="http://schemas.microsoft.com/office/drawing/2014/main" id="{AB3DE0EE-36E7-9774-17EE-0560C75BD216}"/>
              </a:ext>
            </a:extLst>
          </p:cNvPr>
          <p:cNvSpPr txBox="1"/>
          <p:nvPr/>
        </p:nvSpPr>
        <p:spPr>
          <a:xfrm>
            <a:off x="180000" y="6012000"/>
            <a:ext cx="6912000" cy="630942"/>
          </a:xfrm>
          <a:prstGeom prst="rect">
            <a:avLst/>
          </a:prstGeom>
          <a:noFill/>
        </p:spPr>
        <p:txBody>
          <a:bodyPr wrap="square" lIns="0" tIns="0" rIns="0" bIns="0">
            <a:spAutoFit/>
          </a:bodyPr>
          <a:lstStyle/>
          <a:p>
            <a:pPr marL="108000">
              <a:spcBef>
                <a:spcPts val="600"/>
              </a:spcBef>
              <a:buNone/>
            </a:pPr>
            <a:r>
              <a:rPr lang="en-US" altLang="ja-JP" b="1" kern="100" dirty="0">
                <a:effectLst/>
                <a:ea typeface="ＭＳ ゴシック" panose="020B0609070205080204" pitchFamily="49" charset="-128"/>
                <a:cs typeface="Times New Roman" panose="02020603050405020304" pitchFamily="18" charset="0"/>
              </a:rPr>
              <a:t>Figure 4.</a:t>
            </a:r>
            <a:r>
              <a:rPr lang="en-US" altLang="ja-JP" kern="100" dirty="0">
                <a:effectLst/>
                <a:ea typeface="ＭＳ ゴシック" panose="020B0609070205080204" pitchFamily="49" charset="-128"/>
                <a:cs typeface="Times New Roman" panose="02020603050405020304" pitchFamily="18" charset="0"/>
              </a:rPr>
              <a:t> </a:t>
            </a:r>
            <a:r>
              <a:rPr lang="en-US" altLang="ja-JP" dirty="0"/>
              <a:t>Decoupling transition patterns by growth category:</a:t>
            </a:r>
          </a:p>
          <a:p>
            <a:pPr marL="108000">
              <a:spcBef>
                <a:spcPts val="600"/>
              </a:spcBef>
              <a:buNone/>
            </a:pPr>
            <a:r>
              <a:rPr lang="en-US" altLang="ja-JP" dirty="0"/>
              <a:t> cluster centroid trajectories and idiosyncratic country paths (2000–2021)</a:t>
            </a:r>
            <a:endParaRPr lang="ja-JP" altLang="en-US" dirty="0"/>
          </a:p>
        </p:txBody>
      </p:sp>
      <p:sp>
        <p:nvSpPr>
          <p:cNvPr id="6" name="正方形/長方形 5">
            <a:extLst>
              <a:ext uri="{FF2B5EF4-FFF2-40B4-BE49-F238E27FC236}">
                <a16:creationId xmlns:a16="http://schemas.microsoft.com/office/drawing/2014/main" id="{6B57AAAE-359B-592A-73F9-5E96F0451961}"/>
              </a:ext>
            </a:extLst>
          </p:cNvPr>
          <p:cNvSpPr/>
          <p:nvPr/>
        </p:nvSpPr>
        <p:spPr>
          <a:xfrm>
            <a:off x="7380000" y="5792647"/>
            <a:ext cx="4632000" cy="73866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spAutoFit/>
          </a:bodyPr>
          <a:lstStyle/>
          <a:p>
            <a:pPr marL="108000">
              <a:spcBef>
                <a:spcPts val="600"/>
              </a:spcBef>
            </a:pPr>
            <a:r>
              <a:rPr lang="en-US" altLang="ja-JP" sz="2400" dirty="0">
                <a:solidFill>
                  <a:schemeClr val="tx1"/>
                </a:solidFill>
              </a:rPr>
              <a:t>S</a:t>
            </a:r>
            <a:r>
              <a:rPr lang="ja-JP" altLang="ja-JP" sz="2400" dirty="0">
                <a:solidFill>
                  <a:schemeClr val="tx1"/>
                </a:solidFill>
              </a:rPr>
              <a:t>tate-based approach may overemphasize small differences</a:t>
            </a:r>
            <a:r>
              <a:rPr lang="en-US" altLang="ja-JP" sz="2400" dirty="0">
                <a:solidFill>
                  <a:schemeClr val="tx1"/>
                </a:solidFill>
              </a:rPr>
              <a:t>.</a:t>
            </a:r>
          </a:p>
        </p:txBody>
      </p:sp>
    </p:spTree>
    <p:extLst>
      <p:ext uri="{BB962C8B-B14F-4D97-AF65-F5344CB8AC3E}">
        <p14:creationId xmlns:p14="http://schemas.microsoft.com/office/powerpoint/2010/main" val="212478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normAutofit/>
          </a:bodyPr>
          <a:lstStyle/>
          <a:p>
            <a:r>
              <a:rPr kumimoji="1" lang="en-US" altLang="ja-JP" dirty="0"/>
              <a:t>4. Results </a:t>
            </a:r>
            <a:r>
              <a:rPr lang="en-US" altLang="ja-JP" dirty="0"/>
              <a:t>and discussion:</a:t>
            </a:r>
            <a:r>
              <a:rPr kumimoji="1" lang="en-US" altLang="ja-JP" dirty="0"/>
              <a:t> Decomposition of per capita CF changes</a:t>
            </a:r>
            <a:endParaRPr kumimoji="1" lang="ja-JP" altLang="en-US" dirty="0"/>
          </a:p>
        </p:txBody>
      </p:sp>
      <p:sp>
        <p:nvSpPr>
          <p:cNvPr id="3" name="コンテンツ プレースホルダー 2">
            <a:extLst>
              <a:ext uri="{FF2B5EF4-FFF2-40B4-BE49-F238E27FC236}">
                <a16:creationId xmlns:a16="http://schemas.microsoft.com/office/drawing/2014/main" id="{3FB9AA9F-03AD-B893-86B8-EE5F1291E5DD}"/>
              </a:ext>
            </a:extLst>
          </p:cNvPr>
          <p:cNvSpPr>
            <a:spLocks noGrp="1"/>
          </p:cNvSpPr>
          <p:nvPr>
            <p:ph idx="1"/>
          </p:nvPr>
        </p:nvSpPr>
        <p:spPr>
          <a:xfrm>
            <a:off x="7380000" y="900000"/>
            <a:ext cx="4633200" cy="5778000"/>
          </a:xfrm>
        </p:spPr>
        <p:txBody>
          <a:bodyPr/>
          <a:lstStyle/>
          <a:p>
            <a:pPr marL="108000" lvl="1" indent="0">
              <a:spcBef>
                <a:spcPts val="600"/>
              </a:spcBef>
              <a:buNone/>
            </a:pPr>
            <a:r>
              <a:rPr lang="en-US" altLang="ja-JP" b="1" dirty="0"/>
              <a:t>Cluster #4:</a:t>
            </a:r>
            <a:r>
              <a:rPr lang="ja-JP" altLang="ja-JP" b="1" dirty="0"/>
              <a:t> </a:t>
            </a:r>
            <a:endParaRPr lang="en-US" altLang="ja-JP" b="1" dirty="0"/>
          </a:p>
          <a:p>
            <a:pPr lvl="1" indent="0">
              <a:spcBef>
                <a:spcPts val="600"/>
              </a:spcBef>
              <a:buNone/>
            </a:pPr>
            <a:r>
              <a:rPr lang="en-US" altLang="ja-JP" dirty="0"/>
              <a:t>Per capita CF </a:t>
            </a:r>
            <a:r>
              <a:rPr lang="ja-JP" altLang="ja-JP" dirty="0"/>
              <a:t>did not increase despite per capita GDE growth.</a:t>
            </a:r>
            <a:endParaRPr lang="en-US" altLang="ja-JP" sz="2400" dirty="0"/>
          </a:p>
          <a:p>
            <a:pPr marL="108000">
              <a:spcBef>
                <a:spcPts val="600"/>
              </a:spcBef>
            </a:pPr>
            <a:r>
              <a:rPr lang="ja-JP" altLang="ja-JP" sz="2400" dirty="0"/>
              <a:t>Increase effects</a:t>
            </a:r>
          </a:p>
          <a:p>
            <a:pPr marL="468000" indent="-180000">
              <a:spcBef>
                <a:spcPts val="600"/>
              </a:spcBef>
              <a:buFont typeface="Arial" panose="020B0604020202020204" pitchFamily="34" charset="0"/>
              <a:buChar char="•"/>
            </a:pPr>
            <a:r>
              <a:rPr lang="en-US" altLang="ja-JP" sz="2400" b="0" dirty="0">
                <a:solidFill>
                  <a:schemeClr val="tx1"/>
                </a:solidFill>
              </a:rPr>
              <a:t>p</a:t>
            </a:r>
            <a:r>
              <a:rPr lang="ja-JP" altLang="ja-JP" sz="2400" b="0" dirty="0">
                <a:solidFill>
                  <a:schemeClr val="tx1"/>
                </a:solidFill>
              </a:rPr>
              <a:t>er capita GDE (main driver) </a:t>
            </a:r>
          </a:p>
          <a:p>
            <a:pPr marL="468000" indent="-180000">
              <a:spcBef>
                <a:spcPts val="600"/>
              </a:spcBef>
              <a:buFont typeface="Arial" panose="020B0604020202020204" pitchFamily="34" charset="0"/>
              <a:buChar char="•"/>
            </a:pPr>
            <a:r>
              <a:rPr lang="en-US" altLang="ja-JP" sz="2400" b="0" dirty="0">
                <a:solidFill>
                  <a:schemeClr val="tx1"/>
                </a:solidFill>
              </a:rPr>
              <a:t>p</a:t>
            </a:r>
            <a:r>
              <a:rPr lang="ja-JP" altLang="ja-JP" sz="2400" b="0" dirty="0">
                <a:solidFill>
                  <a:schemeClr val="tx1"/>
                </a:solidFill>
              </a:rPr>
              <a:t>roduction technology</a:t>
            </a:r>
          </a:p>
          <a:p>
            <a:pPr marL="108000">
              <a:spcBef>
                <a:spcPts val="600"/>
              </a:spcBef>
            </a:pPr>
            <a:r>
              <a:rPr lang="ja-JP" altLang="ja-JP" sz="2400" dirty="0"/>
              <a:t>Reduction effects</a:t>
            </a:r>
          </a:p>
          <a:p>
            <a:pPr marL="468000" indent="-180000">
              <a:spcBef>
                <a:spcPts val="600"/>
              </a:spcBef>
              <a:buFont typeface="Arial" panose="020B0604020202020204" pitchFamily="34" charset="0"/>
              <a:buChar char="•"/>
            </a:pPr>
            <a:r>
              <a:rPr lang="en-US" altLang="ja-JP" sz="2400" b="0" dirty="0">
                <a:solidFill>
                  <a:schemeClr val="tx1"/>
                </a:solidFill>
              </a:rPr>
              <a:t>e</a:t>
            </a:r>
            <a:r>
              <a:rPr lang="ja-JP" altLang="ja-JP" sz="2400" b="0" dirty="0">
                <a:solidFill>
                  <a:schemeClr val="tx1"/>
                </a:solidFill>
              </a:rPr>
              <a:t>mission intensity (main driver) </a:t>
            </a:r>
          </a:p>
          <a:p>
            <a:pPr marL="468000" indent="-180000">
              <a:spcBef>
                <a:spcPts val="600"/>
              </a:spcBef>
              <a:buFont typeface="Arial" panose="020B0604020202020204" pitchFamily="34" charset="0"/>
              <a:buChar char="•"/>
            </a:pPr>
            <a:r>
              <a:rPr lang="ja-JP" altLang="ja-JP" sz="2400" b="0" dirty="0">
                <a:solidFill>
                  <a:schemeClr val="tx1"/>
                </a:solidFill>
              </a:rPr>
              <a:t>trade structure </a:t>
            </a:r>
            <a:r>
              <a:rPr lang="en-US" altLang="ja-JP" sz="2400" b="0" dirty="0">
                <a:solidFill>
                  <a:schemeClr val="tx1"/>
                </a:solidFill>
              </a:rPr>
              <a:t>of intermediate</a:t>
            </a:r>
            <a:r>
              <a:rPr lang="ja-JP" altLang="ja-JP" sz="2400" b="0" dirty="0">
                <a:solidFill>
                  <a:schemeClr val="tx1"/>
                </a:solidFill>
              </a:rPr>
              <a:t> and final goods</a:t>
            </a:r>
          </a:p>
          <a:p>
            <a:pPr marL="108000" lvl="1" indent="0">
              <a:spcBef>
                <a:spcPts val="600"/>
              </a:spcBef>
              <a:buNone/>
            </a:pPr>
            <a:endParaRPr lang="en-US" altLang="ja-JP" sz="1800" dirty="0">
              <a:solidFill>
                <a:schemeClr val="tx1"/>
              </a:solidFill>
            </a:endParaRPr>
          </a:p>
        </p:txBody>
      </p:sp>
      <p:pic>
        <p:nvPicPr>
          <p:cNvPr id="9" name="図 8">
            <a:extLst>
              <a:ext uri="{FF2B5EF4-FFF2-40B4-BE49-F238E27FC236}">
                <a16:creationId xmlns:a16="http://schemas.microsoft.com/office/drawing/2014/main" id="{CF9BA689-DEAC-E2BC-4634-16A6A47CC618}"/>
              </a:ext>
            </a:extLst>
          </p:cNvPr>
          <p:cNvPicPr>
            <a:picLocks noChangeAspect="1"/>
          </p:cNvPicPr>
          <p:nvPr/>
        </p:nvPicPr>
        <p:blipFill>
          <a:blip r:embed="rId3"/>
          <a:stretch>
            <a:fillRect/>
          </a:stretch>
        </p:blipFill>
        <p:spPr>
          <a:xfrm>
            <a:off x="180000" y="900000"/>
            <a:ext cx="7200000" cy="4698375"/>
          </a:xfrm>
          <a:prstGeom prst="rect">
            <a:avLst/>
          </a:prstGeom>
        </p:spPr>
      </p:pic>
      <p:sp>
        <p:nvSpPr>
          <p:cNvPr id="12" name="テキスト ボックス 11">
            <a:extLst>
              <a:ext uri="{FF2B5EF4-FFF2-40B4-BE49-F238E27FC236}">
                <a16:creationId xmlns:a16="http://schemas.microsoft.com/office/drawing/2014/main" id="{7D399A54-31FB-5DA5-F3E4-2228F51A4B39}"/>
              </a:ext>
            </a:extLst>
          </p:cNvPr>
          <p:cNvSpPr txBox="1"/>
          <p:nvPr/>
        </p:nvSpPr>
        <p:spPr>
          <a:xfrm>
            <a:off x="180000" y="6008846"/>
            <a:ext cx="6912000" cy="553998"/>
          </a:xfrm>
          <a:prstGeom prst="rect">
            <a:avLst/>
          </a:prstGeom>
          <a:noFill/>
        </p:spPr>
        <p:txBody>
          <a:bodyPr wrap="square" lIns="0" tIns="0" rIns="0" bIns="0">
            <a:spAutoFit/>
          </a:bodyPr>
          <a:lstStyle/>
          <a:p>
            <a:pPr marL="108000">
              <a:spcBef>
                <a:spcPts val="600"/>
              </a:spcBef>
              <a:buNone/>
            </a:pPr>
            <a:r>
              <a:rPr lang="en-US" altLang="ja-JP" b="1" dirty="0"/>
              <a:t>Figure 6. </a:t>
            </a:r>
            <a:r>
              <a:rPr lang="en-US" altLang="ja-JP" dirty="0"/>
              <a:t>Structural decomposition of cluster-average changes in per capita carbon footprints (2000–2021)</a:t>
            </a:r>
            <a:endParaRPr lang="ja-JP" altLang="en-US" dirty="0"/>
          </a:p>
        </p:txBody>
      </p:sp>
      <p:sp>
        <p:nvSpPr>
          <p:cNvPr id="14" name="テキスト ボックス 13">
            <a:extLst>
              <a:ext uri="{FF2B5EF4-FFF2-40B4-BE49-F238E27FC236}">
                <a16:creationId xmlns:a16="http://schemas.microsoft.com/office/drawing/2014/main" id="{7148EED0-7D43-838F-A153-D43866AA3A4F}"/>
              </a:ext>
            </a:extLst>
          </p:cNvPr>
          <p:cNvSpPr txBox="1"/>
          <p:nvPr/>
        </p:nvSpPr>
        <p:spPr>
          <a:xfrm>
            <a:off x="7488000" y="5122800"/>
            <a:ext cx="4525200" cy="1554272"/>
          </a:xfrm>
          <a:prstGeom prst="rect">
            <a:avLst/>
          </a:prstGeom>
          <a:solidFill>
            <a:schemeClr val="accent1">
              <a:lumMod val="20000"/>
              <a:lumOff val="80000"/>
            </a:schemeClr>
          </a:solidFill>
        </p:spPr>
        <p:txBody>
          <a:bodyPr wrap="square" lIns="0" tIns="0" rIns="0" bIns="0">
            <a:spAutoFit/>
          </a:bodyPr>
          <a:lstStyle/>
          <a:p>
            <a:pPr marL="108000">
              <a:spcBef>
                <a:spcPts val="600"/>
              </a:spcBef>
            </a:pPr>
            <a:r>
              <a:rPr lang="ja-JP" altLang="ja-JP" sz="2400" b="0" dirty="0">
                <a:solidFill>
                  <a:schemeClr val="tx1"/>
                </a:solidFill>
              </a:rPr>
              <a:t>Emission intensity improvements offset demand-driven increases</a:t>
            </a:r>
            <a:r>
              <a:rPr lang="en-US" altLang="ja-JP" sz="2400" b="0" dirty="0">
                <a:solidFill>
                  <a:schemeClr val="tx1"/>
                </a:solidFill>
              </a:rPr>
              <a:t>.</a:t>
            </a:r>
            <a:endParaRPr lang="ja-JP" altLang="ja-JP" sz="2400" b="0" dirty="0">
              <a:solidFill>
                <a:schemeClr val="tx1"/>
              </a:solidFill>
            </a:endParaRPr>
          </a:p>
          <a:p>
            <a:pPr marL="108000">
              <a:spcBef>
                <a:spcPts val="600"/>
              </a:spcBef>
            </a:pPr>
            <a:r>
              <a:rPr lang="ja-JP" altLang="ja-JP" sz="2400" b="0" dirty="0">
                <a:solidFill>
                  <a:schemeClr val="tx1"/>
                </a:solidFill>
              </a:rPr>
              <a:t>Leading to </a:t>
            </a:r>
            <a:r>
              <a:rPr lang="en-US" altLang="ja-JP" sz="2400" b="0" dirty="0">
                <a:solidFill>
                  <a:schemeClr val="tx1"/>
                </a:solidFill>
              </a:rPr>
              <a:t>an </a:t>
            </a:r>
            <a:r>
              <a:rPr lang="ja-JP" altLang="ja-JP" sz="2400" b="0" dirty="0">
                <a:solidFill>
                  <a:schemeClr val="tx1"/>
                </a:solidFill>
              </a:rPr>
              <a:t>overall reduction in CF</a:t>
            </a:r>
            <a:r>
              <a:rPr lang="en-US" altLang="ja-JP" sz="2400" b="0" dirty="0">
                <a:solidFill>
                  <a:schemeClr val="tx1"/>
                </a:solidFill>
              </a:rPr>
              <a:t> </a:t>
            </a:r>
            <a:r>
              <a:rPr lang="ja-JP" altLang="ja-JP" sz="2400" dirty="0"/>
              <a:t>despite economic growth</a:t>
            </a:r>
            <a:r>
              <a:rPr lang="en-US" altLang="ja-JP" sz="2400" b="0" dirty="0">
                <a:solidFill>
                  <a:schemeClr val="tx1"/>
                </a:solidFill>
              </a:rPr>
              <a:t>.</a:t>
            </a:r>
            <a:endParaRPr lang="ja-JP" altLang="ja-JP" sz="2400" b="0" dirty="0">
              <a:solidFill>
                <a:schemeClr val="tx1"/>
              </a:solidFill>
            </a:endParaRPr>
          </a:p>
        </p:txBody>
      </p:sp>
    </p:spTree>
    <p:extLst>
      <p:ext uri="{BB962C8B-B14F-4D97-AF65-F5344CB8AC3E}">
        <p14:creationId xmlns:p14="http://schemas.microsoft.com/office/powerpoint/2010/main" val="195726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FAF7B-660D-2753-2E33-8AF61676E12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B09E495-519F-293E-F7FF-67299A34026D}"/>
              </a:ext>
            </a:extLst>
          </p:cNvPr>
          <p:cNvSpPr>
            <a:spLocks noGrp="1"/>
          </p:cNvSpPr>
          <p:nvPr>
            <p:ph type="title"/>
          </p:nvPr>
        </p:nvSpPr>
        <p:spPr/>
        <p:txBody>
          <a:bodyPr>
            <a:normAutofit/>
          </a:bodyPr>
          <a:lstStyle/>
          <a:p>
            <a:r>
              <a:rPr kumimoji="1" lang="en-US" altLang="ja-JP" dirty="0"/>
              <a:t>4. Results </a:t>
            </a:r>
            <a:r>
              <a:rPr lang="en-US" altLang="ja-JP" dirty="0"/>
              <a:t>and discussion:</a:t>
            </a:r>
            <a:r>
              <a:rPr kumimoji="1" lang="en-US" altLang="ja-JP" dirty="0"/>
              <a:t> Decomposition of per capita CF changes</a:t>
            </a:r>
            <a:endParaRPr kumimoji="1" lang="ja-JP" altLang="en-US" dirty="0"/>
          </a:p>
        </p:txBody>
      </p:sp>
      <p:sp>
        <p:nvSpPr>
          <p:cNvPr id="21" name="コンテンツ プレースホルダー 2">
            <a:extLst>
              <a:ext uri="{FF2B5EF4-FFF2-40B4-BE49-F238E27FC236}">
                <a16:creationId xmlns:a16="http://schemas.microsoft.com/office/drawing/2014/main" id="{7D053F95-7CC5-CE0C-FBC7-EEEC5CF88140}"/>
              </a:ext>
            </a:extLst>
          </p:cNvPr>
          <p:cNvSpPr txBox="1">
            <a:spLocks/>
          </p:cNvSpPr>
          <p:nvPr/>
        </p:nvSpPr>
        <p:spPr>
          <a:xfrm>
            <a:off x="7380000" y="900000"/>
            <a:ext cx="4633200" cy="5778000"/>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Tx/>
              <a:buNone/>
              <a:defRPr kumimoji="1" sz="3200" b="1" i="0" kern="1200">
                <a:solidFill>
                  <a:schemeClr val="accent5">
                    <a:lumMod val="50000"/>
                  </a:schemeClr>
                </a:solidFill>
                <a:latin typeface="+mn-lt"/>
                <a:ea typeface="+mn-ea"/>
                <a:cs typeface="+mn-cs"/>
              </a:defRPr>
            </a:lvl1pPr>
            <a:lvl2pPr marL="288000" indent="-180000" algn="l" defTabSz="914400" rtl="0" eaLnBrk="1" latinLnBrk="0" hangingPunct="1">
              <a:lnSpc>
                <a:spcPct val="100000"/>
              </a:lnSpc>
              <a:spcBef>
                <a:spcPts val="1000"/>
              </a:spcBef>
              <a:buFont typeface="Arial" panose="020B0604020202020204" pitchFamily="34" charset="0"/>
              <a:buChar char="•"/>
              <a:defRPr kumimoji="1" sz="2400" i="0" kern="120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1000"/>
              </a:spcBef>
              <a:buFont typeface="Arial" panose="020B0604020202020204" pitchFamily="34" charset="0"/>
              <a:buChar char="•"/>
              <a:defRPr kumimoji="1" sz="2000" i="0" kern="1200">
                <a:solidFill>
                  <a:schemeClr val="tx1">
                    <a:lumMod val="85000"/>
                    <a:lumOff val="15000"/>
                  </a:schemeClr>
                </a:solidFill>
                <a:latin typeface="+mn-lt"/>
                <a:ea typeface="+mn-ea"/>
                <a:cs typeface="+mn-cs"/>
              </a:defRPr>
            </a:lvl3pPr>
            <a:lvl4pPr marL="0" indent="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108000" lvl="1" indent="0">
              <a:spcBef>
                <a:spcPts val="600"/>
              </a:spcBef>
              <a:buFont typeface="Arial" panose="020B0604020202020204" pitchFamily="34" charset="0"/>
              <a:buNone/>
            </a:pPr>
            <a:r>
              <a:rPr lang="en-US" altLang="ja-JP" b="1" dirty="0"/>
              <a:t>Cluster #5:</a:t>
            </a:r>
            <a:r>
              <a:rPr lang="ja-JP" altLang="ja-JP" b="1" dirty="0"/>
              <a:t> </a:t>
            </a:r>
            <a:endParaRPr lang="en-US" altLang="ja-JP" b="1" dirty="0"/>
          </a:p>
          <a:p>
            <a:pPr lvl="1" indent="0">
              <a:spcBef>
                <a:spcPts val="600"/>
              </a:spcBef>
              <a:buFont typeface="Arial" panose="020B0604020202020204" pitchFamily="34" charset="0"/>
              <a:buNone/>
            </a:pPr>
            <a:r>
              <a:rPr lang="en-US" altLang="ja-JP" dirty="0"/>
              <a:t>Per capita CF </a:t>
            </a:r>
            <a:r>
              <a:rPr lang="ja-JP" altLang="ja-JP" dirty="0"/>
              <a:t>increased persistently alongside GDE growth.</a:t>
            </a:r>
            <a:endParaRPr lang="en-US" altLang="ja-JP" dirty="0"/>
          </a:p>
          <a:p>
            <a:pPr marL="108000">
              <a:spcBef>
                <a:spcPts val="600"/>
              </a:spcBef>
            </a:pPr>
            <a:r>
              <a:rPr lang="ja-JP" altLang="ja-JP" sz="2400" dirty="0"/>
              <a:t>Increase effects</a:t>
            </a:r>
          </a:p>
          <a:p>
            <a:pPr marL="468000" indent="-180000">
              <a:spcBef>
                <a:spcPts val="600"/>
              </a:spcBef>
              <a:buFont typeface="Arial" panose="020B0604020202020204" pitchFamily="34" charset="0"/>
              <a:buChar char="•"/>
            </a:pPr>
            <a:r>
              <a:rPr lang="en-US" altLang="ja-JP" sz="2400" b="0" dirty="0">
                <a:solidFill>
                  <a:schemeClr val="tx1"/>
                </a:solidFill>
              </a:rPr>
              <a:t>p</a:t>
            </a:r>
            <a:r>
              <a:rPr lang="ja-JP" altLang="ja-JP" sz="2400" b="0" dirty="0">
                <a:solidFill>
                  <a:schemeClr val="tx1"/>
                </a:solidFill>
              </a:rPr>
              <a:t>er capita GDE (main driver) </a:t>
            </a:r>
          </a:p>
          <a:p>
            <a:pPr marL="468000" indent="-180000">
              <a:spcBef>
                <a:spcPts val="600"/>
              </a:spcBef>
              <a:buFont typeface="Arial" panose="020B0604020202020204" pitchFamily="34" charset="0"/>
              <a:buChar char="•"/>
            </a:pPr>
            <a:r>
              <a:rPr lang="en-US" altLang="ja-JP" sz="2400" b="0" dirty="0">
                <a:solidFill>
                  <a:schemeClr val="tx1"/>
                </a:solidFill>
              </a:rPr>
              <a:t>p</a:t>
            </a:r>
            <a:r>
              <a:rPr lang="ja-JP" altLang="ja-JP" sz="2400" b="0" dirty="0">
                <a:solidFill>
                  <a:schemeClr val="tx1"/>
                </a:solidFill>
              </a:rPr>
              <a:t>roduction technology</a:t>
            </a:r>
            <a:endParaRPr lang="en-US" altLang="ja-JP" sz="2400" b="0" dirty="0">
              <a:solidFill>
                <a:schemeClr val="tx1"/>
              </a:solidFill>
            </a:endParaRPr>
          </a:p>
          <a:p>
            <a:pPr marL="468000" indent="-180000">
              <a:spcBef>
                <a:spcPts val="600"/>
              </a:spcBef>
              <a:buFont typeface="Arial" panose="020B0604020202020204" pitchFamily="34" charset="0"/>
              <a:buChar char="•"/>
            </a:pPr>
            <a:r>
              <a:rPr lang="ja-JP" altLang="ja-JP" sz="2400" b="0" dirty="0">
                <a:solidFill>
                  <a:schemeClr val="tx1"/>
                </a:solidFill>
              </a:rPr>
              <a:t>trade structure </a:t>
            </a:r>
            <a:r>
              <a:rPr lang="en-US" altLang="ja-JP" sz="2400" b="0" dirty="0">
                <a:solidFill>
                  <a:schemeClr val="tx1"/>
                </a:solidFill>
              </a:rPr>
              <a:t>of intermediate</a:t>
            </a:r>
            <a:r>
              <a:rPr lang="ja-JP" altLang="ja-JP" sz="2400" b="0" dirty="0">
                <a:solidFill>
                  <a:schemeClr val="tx1"/>
                </a:solidFill>
              </a:rPr>
              <a:t> and final goods</a:t>
            </a:r>
          </a:p>
          <a:p>
            <a:pPr marL="468000" indent="-180000">
              <a:spcBef>
                <a:spcPts val="600"/>
              </a:spcBef>
              <a:buFont typeface="Arial" panose="020B0604020202020204" pitchFamily="34" charset="0"/>
              <a:buChar char="•"/>
            </a:pPr>
            <a:r>
              <a:rPr lang="en-US" altLang="ja-JP" sz="2400" b="0" dirty="0">
                <a:solidFill>
                  <a:schemeClr val="tx1"/>
                </a:solidFill>
              </a:rPr>
              <a:t>Sectoral composition of final demand</a:t>
            </a:r>
            <a:endParaRPr lang="ja-JP" altLang="ja-JP" sz="2400" b="0" dirty="0">
              <a:solidFill>
                <a:schemeClr val="tx1"/>
              </a:solidFill>
            </a:endParaRPr>
          </a:p>
          <a:p>
            <a:pPr marL="108000">
              <a:spcBef>
                <a:spcPts val="600"/>
              </a:spcBef>
            </a:pPr>
            <a:r>
              <a:rPr lang="ja-JP" altLang="ja-JP" sz="2400" dirty="0"/>
              <a:t>Reduction effects</a:t>
            </a:r>
          </a:p>
          <a:p>
            <a:pPr marL="468000" indent="-180000">
              <a:spcBef>
                <a:spcPts val="600"/>
              </a:spcBef>
              <a:buFont typeface="Arial" panose="020B0604020202020204" pitchFamily="34" charset="0"/>
              <a:buChar char="•"/>
            </a:pPr>
            <a:r>
              <a:rPr lang="en-US" altLang="ja-JP" sz="2400" b="0" dirty="0">
                <a:solidFill>
                  <a:schemeClr val="tx1"/>
                </a:solidFill>
              </a:rPr>
              <a:t>e</a:t>
            </a:r>
            <a:r>
              <a:rPr lang="ja-JP" altLang="ja-JP" sz="2400" b="0" dirty="0">
                <a:solidFill>
                  <a:schemeClr val="tx1"/>
                </a:solidFill>
              </a:rPr>
              <a:t>mission intensity (main driver) </a:t>
            </a:r>
          </a:p>
        </p:txBody>
      </p:sp>
      <p:sp>
        <p:nvSpPr>
          <p:cNvPr id="3" name="正方形/長方形 2">
            <a:extLst>
              <a:ext uri="{FF2B5EF4-FFF2-40B4-BE49-F238E27FC236}">
                <a16:creationId xmlns:a16="http://schemas.microsoft.com/office/drawing/2014/main" id="{9A35A724-D835-4170-92D3-DA566D30FD4F}"/>
              </a:ext>
            </a:extLst>
          </p:cNvPr>
          <p:cNvSpPr/>
          <p:nvPr/>
        </p:nvSpPr>
        <p:spPr>
          <a:xfrm>
            <a:off x="2689225" y="1309688"/>
            <a:ext cx="939799" cy="536831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592D826-F4B2-A45A-2E1C-DB763EFAEE7C}"/>
              </a:ext>
            </a:extLst>
          </p:cNvPr>
          <p:cNvSpPr/>
          <p:nvPr/>
        </p:nvSpPr>
        <p:spPr>
          <a:xfrm>
            <a:off x="3629024" y="1309688"/>
            <a:ext cx="939799" cy="536831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C18392FC-15C8-EE5C-09C1-0F8A06F02A10}"/>
              </a:ext>
            </a:extLst>
          </p:cNvPr>
          <p:cNvSpPr/>
          <p:nvPr/>
        </p:nvSpPr>
        <p:spPr>
          <a:xfrm>
            <a:off x="4564713" y="1309688"/>
            <a:ext cx="939799" cy="536831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AC2F0FA2-DA88-C9A7-D34D-AF4DDDACA7ED}"/>
              </a:ext>
            </a:extLst>
          </p:cNvPr>
          <p:cNvPicPr>
            <a:picLocks noChangeAspect="1"/>
          </p:cNvPicPr>
          <p:nvPr/>
        </p:nvPicPr>
        <p:blipFill>
          <a:blip r:embed="rId3"/>
          <a:stretch>
            <a:fillRect/>
          </a:stretch>
        </p:blipFill>
        <p:spPr>
          <a:xfrm>
            <a:off x="180000" y="900000"/>
            <a:ext cx="7200000" cy="4698375"/>
          </a:xfrm>
          <a:prstGeom prst="rect">
            <a:avLst/>
          </a:prstGeom>
        </p:spPr>
      </p:pic>
      <p:sp>
        <p:nvSpPr>
          <p:cNvPr id="7" name="テキスト ボックス 6">
            <a:extLst>
              <a:ext uri="{FF2B5EF4-FFF2-40B4-BE49-F238E27FC236}">
                <a16:creationId xmlns:a16="http://schemas.microsoft.com/office/drawing/2014/main" id="{FF87479C-806B-57FF-7B01-A946C4025753}"/>
              </a:ext>
            </a:extLst>
          </p:cNvPr>
          <p:cNvSpPr txBox="1"/>
          <p:nvPr/>
        </p:nvSpPr>
        <p:spPr>
          <a:xfrm>
            <a:off x="180000" y="6008846"/>
            <a:ext cx="6912000" cy="553998"/>
          </a:xfrm>
          <a:prstGeom prst="rect">
            <a:avLst/>
          </a:prstGeom>
          <a:noFill/>
        </p:spPr>
        <p:txBody>
          <a:bodyPr wrap="square" lIns="0" tIns="0" rIns="0" bIns="0">
            <a:spAutoFit/>
          </a:bodyPr>
          <a:lstStyle/>
          <a:p>
            <a:pPr marL="108000">
              <a:spcBef>
                <a:spcPts val="600"/>
              </a:spcBef>
              <a:buNone/>
            </a:pPr>
            <a:r>
              <a:rPr lang="en-US" altLang="ja-JP" b="1" dirty="0"/>
              <a:t>Figure 6. </a:t>
            </a:r>
            <a:r>
              <a:rPr lang="en-US" altLang="ja-JP" dirty="0"/>
              <a:t>Structural decomposition of cluster-average changes in per capita carbon footprints (2000–2021)</a:t>
            </a:r>
            <a:endParaRPr lang="ja-JP" altLang="en-US" dirty="0"/>
          </a:p>
        </p:txBody>
      </p:sp>
      <p:pic>
        <p:nvPicPr>
          <p:cNvPr id="14" name="図 13">
            <a:extLst>
              <a:ext uri="{FF2B5EF4-FFF2-40B4-BE49-F238E27FC236}">
                <a16:creationId xmlns:a16="http://schemas.microsoft.com/office/drawing/2014/main" id="{B98F0167-CDB9-096D-5C15-F6CEA499FFD9}"/>
              </a:ext>
            </a:extLst>
          </p:cNvPr>
          <p:cNvPicPr>
            <a:picLocks noChangeAspect="1"/>
          </p:cNvPicPr>
          <p:nvPr/>
        </p:nvPicPr>
        <p:blipFill>
          <a:blip r:embed="rId4"/>
          <a:stretch>
            <a:fillRect/>
          </a:stretch>
        </p:blipFill>
        <p:spPr>
          <a:xfrm>
            <a:off x="180000" y="900000"/>
            <a:ext cx="7200000" cy="4698375"/>
          </a:xfrm>
          <a:prstGeom prst="rect">
            <a:avLst/>
          </a:prstGeom>
        </p:spPr>
      </p:pic>
      <p:sp>
        <p:nvSpPr>
          <p:cNvPr id="8" name="正方形/長方形 7">
            <a:extLst>
              <a:ext uri="{FF2B5EF4-FFF2-40B4-BE49-F238E27FC236}">
                <a16:creationId xmlns:a16="http://schemas.microsoft.com/office/drawing/2014/main" id="{E0500D01-6C69-237A-82DF-24562C0092A6}"/>
              </a:ext>
            </a:extLst>
          </p:cNvPr>
          <p:cNvSpPr/>
          <p:nvPr/>
        </p:nvSpPr>
        <p:spPr>
          <a:xfrm>
            <a:off x="467998" y="4589571"/>
            <a:ext cx="6912000" cy="20884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26320A2-9B94-A9D7-6053-EB0C98734532}"/>
              </a:ext>
            </a:extLst>
          </p:cNvPr>
          <p:cNvSpPr/>
          <p:nvPr/>
        </p:nvSpPr>
        <p:spPr>
          <a:xfrm>
            <a:off x="2689225" y="4590000"/>
            <a:ext cx="939799" cy="208842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81057F2-7F0B-FD5E-EBBA-03E708DFF06F}"/>
              </a:ext>
            </a:extLst>
          </p:cNvPr>
          <p:cNvSpPr/>
          <p:nvPr/>
        </p:nvSpPr>
        <p:spPr>
          <a:xfrm>
            <a:off x="3629024" y="4590000"/>
            <a:ext cx="939799" cy="208842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12D9FDA-FD80-1451-7CAD-26CECC5623AE}"/>
              </a:ext>
            </a:extLst>
          </p:cNvPr>
          <p:cNvSpPr/>
          <p:nvPr/>
        </p:nvSpPr>
        <p:spPr>
          <a:xfrm>
            <a:off x="4564713" y="4590000"/>
            <a:ext cx="939799" cy="208842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0A736E4A-3987-25CD-93F1-C8C34CBC865F}"/>
              </a:ext>
            </a:extLst>
          </p:cNvPr>
          <p:cNvSpPr/>
          <p:nvPr/>
        </p:nvSpPr>
        <p:spPr>
          <a:xfrm>
            <a:off x="7379998" y="2184400"/>
            <a:ext cx="4632002" cy="2656718"/>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FF9F2E63-8315-494B-EA4E-F1E1EFAC041C}"/>
              </a:ext>
            </a:extLst>
          </p:cNvPr>
          <p:cNvPicPr>
            <a:picLocks noChangeAspect="1"/>
          </p:cNvPicPr>
          <p:nvPr/>
        </p:nvPicPr>
        <p:blipFill>
          <a:blip r:embed="rId5"/>
          <a:srcRect l="4000" t="39723" b="15826"/>
          <a:stretch>
            <a:fillRect/>
          </a:stretch>
        </p:blipFill>
        <p:spPr>
          <a:xfrm>
            <a:off x="468000" y="4590000"/>
            <a:ext cx="6912000" cy="2088430"/>
          </a:xfrm>
          <a:prstGeom prst="rect">
            <a:avLst/>
          </a:prstGeom>
          <a:noFill/>
          <a:ln w="31750">
            <a:solidFill>
              <a:schemeClr val="accent5">
                <a:lumMod val="75000"/>
              </a:schemeClr>
            </a:solidFill>
          </a:ln>
        </p:spPr>
      </p:pic>
      <p:sp>
        <p:nvSpPr>
          <p:cNvPr id="17" name="テキスト ボックス 16">
            <a:extLst>
              <a:ext uri="{FF2B5EF4-FFF2-40B4-BE49-F238E27FC236}">
                <a16:creationId xmlns:a16="http://schemas.microsoft.com/office/drawing/2014/main" id="{7C17474B-F0EC-91EF-C720-B41222493B1A}"/>
              </a:ext>
            </a:extLst>
          </p:cNvPr>
          <p:cNvSpPr txBox="1"/>
          <p:nvPr/>
        </p:nvSpPr>
        <p:spPr>
          <a:xfrm rot="16200000">
            <a:off x="-347351" y="5434160"/>
            <a:ext cx="1230593" cy="400110"/>
          </a:xfrm>
          <a:prstGeom prst="rect">
            <a:avLst/>
          </a:prstGeom>
          <a:noFill/>
        </p:spPr>
        <p:txBody>
          <a:bodyPr wrap="none" rtlCol="0">
            <a:spAutoFit/>
          </a:bodyPr>
          <a:lstStyle/>
          <a:p>
            <a:r>
              <a:rPr kumimoji="1" lang="en-US" altLang="ja-JP" sz="2000" dirty="0"/>
              <a:t>Cluster #4</a:t>
            </a:r>
            <a:endParaRPr kumimoji="1" lang="ja-JP" altLang="en-US" sz="2000" dirty="0"/>
          </a:p>
        </p:txBody>
      </p:sp>
      <p:sp>
        <p:nvSpPr>
          <p:cNvPr id="18" name="テキスト ボックス 17">
            <a:extLst>
              <a:ext uri="{FF2B5EF4-FFF2-40B4-BE49-F238E27FC236}">
                <a16:creationId xmlns:a16="http://schemas.microsoft.com/office/drawing/2014/main" id="{36A9E0E5-297A-A4CD-0194-5DC16E58D7FD}"/>
              </a:ext>
            </a:extLst>
          </p:cNvPr>
          <p:cNvSpPr txBox="1"/>
          <p:nvPr/>
        </p:nvSpPr>
        <p:spPr>
          <a:xfrm>
            <a:off x="7488000" y="4093200"/>
            <a:ext cx="4525200" cy="2585323"/>
          </a:xfrm>
          <a:prstGeom prst="rect">
            <a:avLst/>
          </a:prstGeom>
          <a:solidFill>
            <a:schemeClr val="accent1">
              <a:lumMod val="20000"/>
              <a:lumOff val="80000"/>
            </a:schemeClr>
          </a:solidFill>
        </p:spPr>
        <p:txBody>
          <a:bodyPr wrap="square" lIns="0" tIns="0" rIns="0" bIns="0">
            <a:spAutoFit/>
          </a:bodyPr>
          <a:lstStyle/>
          <a:p>
            <a:pPr marL="108000">
              <a:spcBef>
                <a:spcPts val="600"/>
              </a:spcBef>
            </a:pPr>
            <a:r>
              <a:rPr lang="en-US" altLang="ja-JP" sz="2400" dirty="0"/>
              <a:t>At </a:t>
            </a:r>
            <a:r>
              <a:rPr lang="ja-JP" altLang="ja-JP" sz="2400" dirty="0"/>
              <a:t>this stage of economic growth, achieving more favorable decoupling outcomes requires shifting trade structures and the sectoral composition of final demand toward emission-reducing directions.</a:t>
            </a:r>
          </a:p>
        </p:txBody>
      </p:sp>
    </p:spTree>
    <p:extLst>
      <p:ext uri="{BB962C8B-B14F-4D97-AF65-F5344CB8AC3E}">
        <p14:creationId xmlns:p14="http://schemas.microsoft.com/office/powerpoint/2010/main" val="272512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8" grpId="0" animBg="1"/>
      <p:bldP spid="10" grpId="0" animBg="1"/>
      <p:bldP spid="12" grpId="0" animBg="1"/>
      <p:bldP spid="13" grpId="0" animBg="1"/>
      <p:bldP spid="22" grpId="0" animBg="1"/>
      <p:bldP spid="17"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hidden="1">
            <a:extLst>
              <a:ext uri="{FF2B5EF4-FFF2-40B4-BE49-F238E27FC236}">
                <a16:creationId xmlns:a16="http://schemas.microsoft.com/office/drawing/2014/main" id="{E509A14F-43FE-714C-3C1F-0DF46F6A1F22}"/>
              </a:ext>
            </a:extLst>
          </p:cNvPr>
          <p:cNvSpPr/>
          <p:nvPr/>
        </p:nvSpPr>
        <p:spPr>
          <a:xfrm>
            <a:off x="0" y="965625"/>
            <a:ext cx="12192000" cy="565146"/>
          </a:xfrm>
          <a:prstGeom prst="rect">
            <a:avLst/>
          </a:pr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36000" bIns="36000" rtlCol="0" anchor="ctr">
            <a:spAutoFit/>
          </a:bodyPr>
          <a:lstStyle/>
          <a:p>
            <a:endParaRPr kumimoji="1" lang="ja-JP" altLang="en-US" sz="3200" dirty="0">
              <a:solidFill>
                <a:schemeClr val="accent1">
                  <a:lumMod val="75000"/>
                </a:schemeClr>
              </a:solidFill>
            </a:endParaRPr>
          </a:p>
        </p:txBody>
      </p:sp>
      <p:sp>
        <p:nvSpPr>
          <p:cNvPr id="2" name="タイトル 1">
            <a:extLst>
              <a:ext uri="{FF2B5EF4-FFF2-40B4-BE49-F238E27FC236}">
                <a16:creationId xmlns:a16="http://schemas.microsoft.com/office/drawing/2014/main" id="{315AEEB8-72E7-A0E8-49F0-7C73D5C6F684}"/>
              </a:ext>
            </a:extLst>
          </p:cNvPr>
          <p:cNvSpPr>
            <a:spLocks noGrp="1"/>
          </p:cNvSpPr>
          <p:nvPr>
            <p:ph type="title"/>
          </p:nvPr>
        </p:nvSpPr>
        <p:spPr/>
        <p:txBody>
          <a:bodyPr>
            <a:normAutofit/>
          </a:bodyPr>
          <a:lstStyle/>
          <a:p>
            <a:r>
              <a:rPr kumimoji="1" lang="en-US" altLang="ja-JP" dirty="0"/>
              <a:t>1. Introduction: </a:t>
            </a:r>
            <a:r>
              <a:rPr lang="en-US" altLang="ja-JP" dirty="0"/>
              <a:t>Economic growth and environmental impact</a:t>
            </a:r>
            <a:endParaRPr kumimoji="1" lang="ja-JP" altLang="en-US" dirty="0"/>
          </a:p>
        </p:txBody>
      </p:sp>
      <p:sp>
        <p:nvSpPr>
          <p:cNvPr id="3" name="コンテンツ プレースホルダー 2">
            <a:extLst>
              <a:ext uri="{FF2B5EF4-FFF2-40B4-BE49-F238E27FC236}">
                <a16:creationId xmlns:a16="http://schemas.microsoft.com/office/drawing/2014/main" id="{9E3641FA-8E17-DBFD-CABC-4C7587756640}"/>
              </a:ext>
            </a:extLst>
          </p:cNvPr>
          <p:cNvSpPr>
            <a:spLocks noGrp="1"/>
          </p:cNvSpPr>
          <p:nvPr>
            <p:ph idx="1"/>
          </p:nvPr>
        </p:nvSpPr>
        <p:spPr/>
        <p:txBody>
          <a:bodyPr/>
          <a:lstStyle/>
          <a:p>
            <a:pPr lvl="1">
              <a:spcBef>
                <a:spcPts val="600"/>
              </a:spcBef>
            </a:pPr>
            <a:r>
              <a:rPr kumimoji="1" lang="en-US" altLang="ja-JP" dirty="0"/>
              <a:t>The Environmental Kuznets Curve (EKC) hypothesis suggests that environmental impacts increase </a:t>
            </a:r>
            <a:r>
              <a:rPr lang="en-US" altLang="ja-JP" dirty="0"/>
              <a:t>during</a:t>
            </a:r>
            <a:r>
              <a:rPr kumimoji="1" lang="en-US" altLang="ja-JP" dirty="0"/>
              <a:t> the early stages of </a:t>
            </a:r>
            <a:r>
              <a:rPr lang="en-US" altLang="ja-JP" dirty="0"/>
              <a:t>economic </a:t>
            </a:r>
            <a:r>
              <a:rPr kumimoji="1" lang="en-US" altLang="ja-JP" dirty="0"/>
              <a:t>growth, but </a:t>
            </a:r>
            <a:r>
              <a:rPr lang="ja-JP" altLang="ja-JP" dirty="0"/>
              <a:t>decline</a:t>
            </a:r>
            <a:r>
              <a:rPr lang="en-US" altLang="ja-JP" dirty="0"/>
              <a:t> </a:t>
            </a:r>
            <a:r>
              <a:rPr kumimoji="1" lang="en-US" altLang="ja-JP" dirty="0"/>
              <a:t> after a certain </a:t>
            </a:r>
            <a:r>
              <a:rPr lang="en-US" altLang="ja-JP" dirty="0"/>
              <a:t>level of development (Grossman, 1991; Arrow </a:t>
            </a:r>
            <a:r>
              <a:rPr lang="en-US" altLang="ja-JP" i="1" dirty="0"/>
              <a:t>et al</a:t>
            </a:r>
            <a:r>
              <a:rPr lang="en-US" altLang="ja-JP" dirty="0"/>
              <a:t>., 1995)</a:t>
            </a:r>
            <a:r>
              <a:rPr kumimoji="1" lang="en-US" altLang="ja-JP" dirty="0"/>
              <a:t>.</a:t>
            </a:r>
          </a:p>
          <a:p>
            <a:pPr lvl="1">
              <a:spcBef>
                <a:spcPts val="600"/>
              </a:spcBef>
            </a:pPr>
            <a:r>
              <a:rPr lang="en-US" altLang="ja-JP" dirty="0"/>
              <a:t>Decoupling global economic growth from </a:t>
            </a:r>
            <a:r>
              <a:rPr kumimoji="1" lang="en-US" altLang="ja-JP" dirty="0"/>
              <a:t>greenhouse gas (GHG) emissions is </a:t>
            </a:r>
            <a:r>
              <a:rPr lang="en-US" altLang="ja-JP" dirty="0"/>
              <a:t>essential</a:t>
            </a:r>
            <a:r>
              <a:rPr kumimoji="1" lang="en-US" altLang="ja-JP" dirty="0"/>
              <a:t> for </a:t>
            </a:r>
            <a:r>
              <a:rPr lang="en-US" altLang="ja-JP" dirty="0"/>
              <a:t>achieving a low-carbon economy </a:t>
            </a:r>
            <a:r>
              <a:rPr kumimoji="1" lang="en-US" altLang="ja-JP" dirty="0"/>
              <a:t>(Yang </a:t>
            </a:r>
            <a:r>
              <a:rPr kumimoji="1" lang="en-US" altLang="ja-JP" i="1" dirty="0"/>
              <a:t>et al</a:t>
            </a:r>
            <a:r>
              <a:rPr kumimoji="1" lang="en-US" altLang="ja-JP" dirty="0"/>
              <a:t>., 2021).</a:t>
            </a:r>
          </a:p>
          <a:p>
            <a:pPr lvl="1">
              <a:spcBef>
                <a:spcPts val="600"/>
              </a:spcBef>
            </a:pPr>
            <a:r>
              <a:rPr lang="ja-JP" altLang="ja-JP" dirty="0"/>
              <a:t>To analyze decoupling, conventional </a:t>
            </a:r>
            <a:r>
              <a:rPr lang="ja-JP" altLang="ja-JP" b="1" dirty="0">
                <a:solidFill>
                  <a:srgbClr val="C00000"/>
                </a:solidFill>
              </a:rPr>
              <a:t>state-based </a:t>
            </a:r>
            <a:r>
              <a:rPr lang="ja-JP" altLang="ja-JP" dirty="0"/>
              <a:t>indicators have been developed to classify decoupling states </a:t>
            </a:r>
            <a:r>
              <a:rPr lang="en-US" altLang="ja-JP" dirty="0"/>
              <a:t>(OECD, 2002; </a:t>
            </a:r>
            <a:r>
              <a:rPr lang="en-US" altLang="ja-JP" dirty="0" err="1"/>
              <a:t>Vehmas</a:t>
            </a:r>
            <a:r>
              <a:rPr lang="en-US" altLang="ja-JP" dirty="0"/>
              <a:t> </a:t>
            </a:r>
            <a:r>
              <a:rPr lang="en-US" altLang="ja-JP" i="1" dirty="0"/>
              <a:t>et al</a:t>
            </a:r>
            <a:r>
              <a:rPr lang="en-US" altLang="ja-JP" dirty="0"/>
              <a:t>., 2003; Tapio, 2005).</a:t>
            </a:r>
            <a:endParaRPr kumimoji="1" lang="ja-JP" altLang="en-US" dirty="0"/>
          </a:p>
        </p:txBody>
      </p:sp>
      <p:pic>
        <p:nvPicPr>
          <p:cNvPr id="13" name="図 12">
            <a:extLst>
              <a:ext uri="{FF2B5EF4-FFF2-40B4-BE49-F238E27FC236}">
                <a16:creationId xmlns:a16="http://schemas.microsoft.com/office/drawing/2014/main" id="{7C8E6BF5-DDC7-506B-E9E3-C7CD2FCB4970}"/>
              </a:ext>
            </a:extLst>
          </p:cNvPr>
          <p:cNvPicPr>
            <a:picLocks noChangeAspect="1"/>
          </p:cNvPicPr>
          <p:nvPr/>
        </p:nvPicPr>
        <p:blipFill>
          <a:blip r:embed="rId3"/>
          <a:stretch>
            <a:fillRect/>
          </a:stretch>
        </p:blipFill>
        <p:spPr>
          <a:xfrm>
            <a:off x="179999" y="3780000"/>
            <a:ext cx="3420000" cy="2212423"/>
          </a:xfrm>
          <a:prstGeom prst="rect">
            <a:avLst/>
          </a:prstGeom>
        </p:spPr>
      </p:pic>
      <p:pic>
        <p:nvPicPr>
          <p:cNvPr id="15" name="図 14">
            <a:extLst>
              <a:ext uri="{FF2B5EF4-FFF2-40B4-BE49-F238E27FC236}">
                <a16:creationId xmlns:a16="http://schemas.microsoft.com/office/drawing/2014/main" id="{22514646-4526-0B8C-34A4-0871F18B0A96}"/>
              </a:ext>
            </a:extLst>
          </p:cNvPr>
          <p:cNvPicPr>
            <a:picLocks noChangeAspect="1"/>
          </p:cNvPicPr>
          <p:nvPr/>
        </p:nvPicPr>
        <p:blipFill>
          <a:blip r:embed="rId4"/>
          <a:stretch>
            <a:fillRect/>
          </a:stretch>
        </p:blipFill>
        <p:spPr>
          <a:xfrm>
            <a:off x="3607200" y="3780000"/>
            <a:ext cx="2551621" cy="2880000"/>
          </a:xfrm>
          <a:prstGeom prst="rect">
            <a:avLst/>
          </a:prstGeom>
        </p:spPr>
      </p:pic>
      <p:pic>
        <p:nvPicPr>
          <p:cNvPr id="17" name="図 16">
            <a:extLst>
              <a:ext uri="{FF2B5EF4-FFF2-40B4-BE49-F238E27FC236}">
                <a16:creationId xmlns:a16="http://schemas.microsoft.com/office/drawing/2014/main" id="{DD0D82EB-D04B-832F-7AA8-6D04273489F7}"/>
              </a:ext>
            </a:extLst>
          </p:cNvPr>
          <p:cNvPicPr>
            <a:picLocks noChangeAspect="1"/>
          </p:cNvPicPr>
          <p:nvPr/>
        </p:nvPicPr>
        <p:blipFill>
          <a:blip r:embed="rId5"/>
          <a:stretch>
            <a:fillRect/>
          </a:stretch>
        </p:blipFill>
        <p:spPr>
          <a:xfrm>
            <a:off x="6339761" y="3780000"/>
            <a:ext cx="2552239" cy="2880000"/>
          </a:xfrm>
          <a:prstGeom prst="rect">
            <a:avLst/>
          </a:prstGeom>
        </p:spPr>
      </p:pic>
      <p:pic>
        <p:nvPicPr>
          <p:cNvPr id="19" name="図 18">
            <a:extLst>
              <a:ext uri="{FF2B5EF4-FFF2-40B4-BE49-F238E27FC236}">
                <a16:creationId xmlns:a16="http://schemas.microsoft.com/office/drawing/2014/main" id="{124C1609-FE65-28CE-8222-E4364F4A46F5}"/>
              </a:ext>
            </a:extLst>
          </p:cNvPr>
          <p:cNvPicPr>
            <a:picLocks noChangeAspect="1"/>
          </p:cNvPicPr>
          <p:nvPr/>
        </p:nvPicPr>
        <p:blipFill>
          <a:blip r:embed="rId6"/>
          <a:stretch>
            <a:fillRect/>
          </a:stretch>
        </p:blipFill>
        <p:spPr>
          <a:xfrm>
            <a:off x="8892000" y="3780000"/>
            <a:ext cx="3121785" cy="2880000"/>
          </a:xfrm>
          <a:prstGeom prst="rect">
            <a:avLst/>
          </a:prstGeom>
        </p:spPr>
      </p:pic>
      <p:sp>
        <p:nvSpPr>
          <p:cNvPr id="20" name="テキスト ボックス 19">
            <a:extLst>
              <a:ext uri="{FF2B5EF4-FFF2-40B4-BE49-F238E27FC236}">
                <a16:creationId xmlns:a16="http://schemas.microsoft.com/office/drawing/2014/main" id="{B8E71404-A370-A0ED-6370-03F38048FB8C}"/>
              </a:ext>
            </a:extLst>
          </p:cNvPr>
          <p:cNvSpPr txBox="1"/>
          <p:nvPr/>
        </p:nvSpPr>
        <p:spPr>
          <a:xfrm>
            <a:off x="113415" y="6013669"/>
            <a:ext cx="3493200" cy="646331"/>
          </a:xfrm>
          <a:prstGeom prst="rect">
            <a:avLst/>
          </a:prstGeom>
          <a:noFill/>
        </p:spPr>
        <p:txBody>
          <a:bodyPr wrap="none" rtlCol="0">
            <a:spAutoFit/>
          </a:bodyPr>
          <a:lstStyle/>
          <a:p>
            <a:r>
              <a:rPr kumimoji="1" lang="en-US" altLang="ja-JP" b="1" dirty="0"/>
              <a:t>Figure 1</a:t>
            </a:r>
            <a:r>
              <a:rPr kumimoji="1" lang="en-US" altLang="ja-JP" dirty="0"/>
              <a:t>. EKC curve</a:t>
            </a:r>
          </a:p>
          <a:p>
            <a:r>
              <a:rPr kumimoji="1" lang="en-US" altLang="ja-JP" b="1" dirty="0"/>
              <a:t>Figure 2</a:t>
            </a:r>
            <a:r>
              <a:rPr kumimoji="1" lang="en-US" altLang="ja-JP" dirty="0"/>
              <a:t>. State-based classifications</a:t>
            </a:r>
            <a:endParaRPr kumimoji="1" lang="ja-JP" altLang="en-US" dirty="0"/>
          </a:p>
        </p:txBody>
      </p:sp>
    </p:spTree>
    <p:extLst>
      <p:ext uri="{BB962C8B-B14F-4D97-AF65-F5344CB8AC3E}">
        <p14:creationId xmlns:p14="http://schemas.microsoft.com/office/powerpoint/2010/main" val="2119298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E5523-1409-7E36-F277-4BE35381A8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B63427C-9F74-CFAB-32A5-387F418A2C45}"/>
              </a:ext>
            </a:extLst>
          </p:cNvPr>
          <p:cNvSpPr>
            <a:spLocks noGrp="1"/>
          </p:cNvSpPr>
          <p:nvPr>
            <p:ph type="title"/>
          </p:nvPr>
        </p:nvSpPr>
        <p:spPr/>
        <p:txBody>
          <a:bodyPr>
            <a:normAutofit/>
          </a:bodyPr>
          <a:lstStyle/>
          <a:p>
            <a:r>
              <a:rPr kumimoji="1" lang="en-US" altLang="ja-JP" dirty="0"/>
              <a:t>4. Results</a:t>
            </a:r>
            <a:r>
              <a:rPr lang="en-US" altLang="ja-JP" dirty="0"/>
              <a:t> and discussion:</a:t>
            </a:r>
            <a:r>
              <a:rPr kumimoji="1" lang="en-US" altLang="ja-JP" dirty="0"/>
              <a:t> T</a:t>
            </a:r>
            <a:r>
              <a:rPr lang="ja-JP" altLang="ja-JP" dirty="0"/>
              <a:t>rade structure and carbon leakage</a:t>
            </a:r>
            <a:endParaRPr kumimoji="1" lang="ja-JP" altLang="en-US" dirty="0"/>
          </a:p>
        </p:txBody>
      </p:sp>
      <p:sp>
        <p:nvSpPr>
          <p:cNvPr id="6" name="コンテンツ プレースホルダー 5">
            <a:extLst>
              <a:ext uri="{FF2B5EF4-FFF2-40B4-BE49-F238E27FC236}">
                <a16:creationId xmlns:a16="http://schemas.microsoft.com/office/drawing/2014/main" id="{2444B9DC-F388-1473-79BB-C7D211BA31D3}"/>
              </a:ext>
            </a:extLst>
          </p:cNvPr>
          <p:cNvSpPr>
            <a:spLocks noGrp="1"/>
          </p:cNvSpPr>
          <p:nvPr>
            <p:ph idx="1"/>
          </p:nvPr>
        </p:nvSpPr>
        <p:spPr/>
        <p:txBody>
          <a:bodyPr/>
          <a:lstStyle/>
          <a:p>
            <a:pPr marL="108000" lvl="1" indent="0">
              <a:spcBef>
                <a:spcPts val="600"/>
              </a:spcBef>
              <a:buNone/>
            </a:pPr>
            <a:r>
              <a:rPr lang="en-US" altLang="ja-JP" dirty="0"/>
              <a:t>To further understand the mechanisms behind these differences, sector-level and path-level decompositions were conducted for the intermediate trade structure factor.</a:t>
            </a:r>
          </a:p>
          <a:p>
            <a:pPr indent="-180000">
              <a:spcBef>
                <a:spcPts val="600"/>
              </a:spcBef>
            </a:pPr>
            <a:r>
              <a:rPr lang="ja-JP" altLang="ja-JP" dirty="0"/>
              <a:t>Sector-level decomposition</a:t>
            </a:r>
            <a:endParaRPr lang="en-US" altLang="ja-JP" dirty="0"/>
          </a:p>
          <a:p>
            <a:pPr lvl="1">
              <a:spcBef>
                <a:spcPts val="600"/>
              </a:spcBef>
            </a:pPr>
            <a:r>
              <a:rPr lang="ja-JP" altLang="ja-JP" dirty="0"/>
              <a:t>Construction sector was the largest contributor to emission increases through changes in the trade structure of intermediate goods</a:t>
            </a:r>
            <a:r>
              <a:rPr lang="ja-JP" altLang="en-US" dirty="0"/>
              <a:t> </a:t>
            </a:r>
            <a:r>
              <a:rPr lang="en-US" altLang="ja-JP" dirty="0"/>
              <a:t>in</a:t>
            </a:r>
            <a:r>
              <a:rPr lang="ja-JP" altLang="en-US" dirty="0"/>
              <a:t> </a:t>
            </a:r>
            <a:r>
              <a:rPr lang="en-US" altLang="ja-JP" dirty="0"/>
              <a:t>Cluster</a:t>
            </a:r>
            <a:r>
              <a:rPr lang="ja-JP" altLang="en-US" dirty="0"/>
              <a:t> </a:t>
            </a:r>
            <a:r>
              <a:rPr lang="en-US" altLang="ja-JP" dirty="0"/>
              <a:t>#5</a:t>
            </a:r>
            <a:r>
              <a:rPr lang="ja-JP" altLang="ja-JP" dirty="0"/>
              <a:t>.</a:t>
            </a:r>
            <a:endParaRPr lang="en-US" altLang="ja-JP" dirty="0"/>
          </a:p>
          <a:p>
            <a:r>
              <a:rPr lang="ja-JP" altLang="ja-JP" dirty="0"/>
              <a:t>Path-level decomposition</a:t>
            </a:r>
          </a:p>
          <a:p>
            <a:pPr lvl="1">
              <a:spcBef>
                <a:spcPts val="600"/>
              </a:spcBef>
            </a:pPr>
            <a:r>
              <a:rPr lang="ja-JP" altLang="ja-JP" dirty="0"/>
              <a:t>Reduced domestic sourcing of metals in the construction sector contributed to CF increases (</a:t>
            </a:r>
            <a:r>
              <a:rPr lang="ja-JP" altLang="ja-JP" b="1" dirty="0"/>
              <a:t>+0.4–1.8%</a:t>
            </a:r>
            <a:r>
              <a:rPr lang="ja-JP" altLang="ja-JP" dirty="0"/>
              <a:t>) through greater reliance on foreign suppliers, particularly China and Vietnam.</a:t>
            </a:r>
            <a:endParaRPr lang="en-US" altLang="ja-JP" dirty="0"/>
          </a:p>
          <a:p>
            <a:pPr lvl="1">
              <a:spcBef>
                <a:spcPts val="600"/>
              </a:spcBef>
            </a:pPr>
            <a:r>
              <a:rPr lang="ja-JP" altLang="ja-JP" dirty="0"/>
              <a:t>A shift in the sourcing of nonmetallic minerals for the construction sector from Japan and Western economies toward China further increased CF (</a:t>
            </a:r>
            <a:r>
              <a:rPr lang="ja-JP" altLang="ja-JP" b="1" dirty="0"/>
              <a:t>+0.7%</a:t>
            </a:r>
            <a:r>
              <a:rPr lang="ja-JP" altLang="ja-JP" dirty="0"/>
              <a:t>).</a:t>
            </a:r>
            <a:endParaRPr lang="en-US" altLang="ja-JP" dirty="0"/>
          </a:p>
          <a:p>
            <a:pPr marL="108000" lvl="1" indent="0">
              <a:spcBef>
                <a:spcPts val="600"/>
              </a:spcBef>
              <a:buNone/>
            </a:pPr>
            <a:endParaRPr lang="ja-JP" altLang="en-US" dirty="0"/>
          </a:p>
        </p:txBody>
      </p:sp>
      <p:sp>
        <p:nvSpPr>
          <p:cNvPr id="20" name="テキスト ボックス 19">
            <a:extLst>
              <a:ext uri="{FF2B5EF4-FFF2-40B4-BE49-F238E27FC236}">
                <a16:creationId xmlns:a16="http://schemas.microsoft.com/office/drawing/2014/main" id="{ED0C9B1D-14FB-161E-E789-4814B19F27B7}"/>
              </a:ext>
            </a:extLst>
          </p:cNvPr>
          <p:cNvSpPr txBox="1"/>
          <p:nvPr/>
        </p:nvSpPr>
        <p:spPr>
          <a:xfrm>
            <a:off x="180000" y="5580000"/>
            <a:ext cx="11833200" cy="738664"/>
          </a:xfrm>
          <a:prstGeom prst="rect">
            <a:avLst/>
          </a:prstGeom>
          <a:solidFill>
            <a:schemeClr val="accent1">
              <a:lumMod val="20000"/>
              <a:lumOff val="80000"/>
            </a:schemeClr>
          </a:solidFill>
        </p:spPr>
        <p:txBody>
          <a:bodyPr wrap="square" lIns="0" tIns="0" rIns="0" bIns="0">
            <a:spAutoFit/>
          </a:bodyPr>
          <a:lstStyle/>
          <a:p>
            <a:pPr marL="108000">
              <a:spcBef>
                <a:spcPts val="600"/>
              </a:spcBef>
            </a:pPr>
            <a:r>
              <a:rPr lang="ja-JP" altLang="ja-JP" sz="2400" dirty="0"/>
              <a:t>Changes in intermediate input sourcing can increase CF by relocating emission-intensive production across borders, leading to carbon leakage.</a:t>
            </a:r>
            <a:endParaRPr lang="ja-JP" altLang="en-US" sz="2400" dirty="0"/>
          </a:p>
        </p:txBody>
      </p:sp>
    </p:spTree>
    <p:extLst>
      <p:ext uri="{BB962C8B-B14F-4D97-AF65-F5344CB8AC3E}">
        <p14:creationId xmlns:p14="http://schemas.microsoft.com/office/powerpoint/2010/main" val="105751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a:xfrm>
            <a:off x="0" y="46800"/>
            <a:ext cx="12192000" cy="698400"/>
          </a:xfrm>
        </p:spPr>
        <p:txBody>
          <a:bodyPr/>
          <a:lstStyle/>
          <a:p>
            <a:r>
              <a:rPr lang="en-US" altLang="ja-JP" dirty="0"/>
              <a:t>5</a:t>
            </a:r>
            <a:r>
              <a:rPr kumimoji="1" lang="en-US" altLang="ja-JP" dirty="0"/>
              <a:t>. Conclusion and Policy implications</a:t>
            </a:r>
            <a:r>
              <a:rPr lang="en-US" altLang="ja-JP" dirty="0"/>
              <a:t> </a:t>
            </a:r>
            <a:endParaRPr kumimoji="1" lang="ja-JP" altLang="en-US" dirty="0"/>
          </a:p>
        </p:txBody>
      </p:sp>
      <p:graphicFrame>
        <p:nvGraphicFramePr>
          <p:cNvPr id="4" name="表 3">
            <a:extLst>
              <a:ext uri="{FF2B5EF4-FFF2-40B4-BE49-F238E27FC236}">
                <a16:creationId xmlns:a16="http://schemas.microsoft.com/office/drawing/2014/main" id="{C7CACCE0-3F61-158F-54D1-5C8065CB9554}"/>
              </a:ext>
            </a:extLst>
          </p:cNvPr>
          <p:cNvGraphicFramePr>
            <a:graphicFrameLocks noGrp="1"/>
          </p:cNvGraphicFramePr>
          <p:nvPr>
            <p:extLst>
              <p:ext uri="{D42A27DB-BD31-4B8C-83A1-F6EECF244321}">
                <p14:modId xmlns:p14="http://schemas.microsoft.com/office/powerpoint/2010/main" val="3494087884"/>
              </p:ext>
            </p:extLst>
          </p:nvPr>
        </p:nvGraphicFramePr>
        <p:xfrm>
          <a:off x="178800" y="1342800"/>
          <a:ext cx="11833200" cy="3660480"/>
        </p:xfrm>
        <a:graphic>
          <a:graphicData uri="http://schemas.openxmlformats.org/drawingml/2006/table">
            <a:tbl>
              <a:tblPr firstRow="1" firstCol="1" bandRow="1">
                <a:tableStyleId>{5C22544A-7EE6-4342-B048-85BDC9FD1C3A}</a:tableStyleId>
              </a:tblPr>
              <a:tblGrid>
                <a:gridCol w="1764000">
                  <a:extLst>
                    <a:ext uri="{9D8B030D-6E8A-4147-A177-3AD203B41FA5}">
                      <a16:colId xmlns:a16="http://schemas.microsoft.com/office/drawing/2014/main" val="2541242461"/>
                    </a:ext>
                  </a:extLst>
                </a:gridCol>
                <a:gridCol w="1476000">
                  <a:extLst>
                    <a:ext uri="{9D8B030D-6E8A-4147-A177-3AD203B41FA5}">
                      <a16:colId xmlns:a16="http://schemas.microsoft.com/office/drawing/2014/main" val="1316923939"/>
                    </a:ext>
                  </a:extLst>
                </a:gridCol>
                <a:gridCol w="1476000">
                  <a:extLst>
                    <a:ext uri="{9D8B030D-6E8A-4147-A177-3AD203B41FA5}">
                      <a16:colId xmlns:a16="http://schemas.microsoft.com/office/drawing/2014/main" val="3952856825"/>
                    </a:ext>
                  </a:extLst>
                </a:gridCol>
                <a:gridCol w="1908000">
                  <a:extLst>
                    <a:ext uri="{9D8B030D-6E8A-4147-A177-3AD203B41FA5}">
                      <a16:colId xmlns:a16="http://schemas.microsoft.com/office/drawing/2014/main" val="680374841"/>
                    </a:ext>
                  </a:extLst>
                </a:gridCol>
                <a:gridCol w="1908000">
                  <a:extLst>
                    <a:ext uri="{9D8B030D-6E8A-4147-A177-3AD203B41FA5}">
                      <a16:colId xmlns:a16="http://schemas.microsoft.com/office/drawing/2014/main" val="1977485078"/>
                    </a:ext>
                  </a:extLst>
                </a:gridCol>
                <a:gridCol w="1908000">
                  <a:extLst>
                    <a:ext uri="{9D8B030D-6E8A-4147-A177-3AD203B41FA5}">
                      <a16:colId xmlns:a16="http://schemas.microsoft.com/office/drawing/2014/main" val="3083084160"/>
                    </a:ext>
                  </a:extLst>
                </a:gridCol>
                <a:gridCol w="1393200">
                  <a:extLst>
                    <a:ext uri="{9D8B030D-6E8A-4147-A177-3AD203B41FA5}">
                      <a16:colId xmlns:a16="http://schemas.microsoft.com/office/drawing/2014/main" val="616302023"/>
                    </a:ext>
                  </a:extLst>
                </a:gridCol>
              </a:tblGrid>
              <a:tr h="467995">
                <a:tc>
                  <a:txBody>
                    <a:bodyPr/>
                    <a:lstStyle/>
                    <a:p>
                      <a:pPr indent="0" algn="ctr">
                        <a:lnSpc>
                          <a:spcPct val="100000"/>
                        </a:lnSpc>
                        <a:buNone/>
                      </a:pPr>
                      <a:r>
                        <a:rPr lang="en-US" sz="2400" kern="100" dirty="0">
                          <a:solidFill>
                            <a:schemeClr val="tx1"/>
                          </a:solidFill>
                          <a:effectLst/>
                        </a:rPr>
                        <a:t>Growth stage</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Improved cluster </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Reference cluster</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Energy system improvement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Technology improvement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Global supply chain restructuring</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Final demand policy</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2344205"/>
                  </a:ext>
                </a:extLst>
              </a:tr>
              <a:tr h="467995">
                <a:tc>
                  <a:txBody>
                    <a:bodyPr/>
                    <a:lstStyle/>
                    <a:p>
                      <a:pPr indent="0" algn="ctr">
                        <a:lnSpc>
                          <a:spcPct val="100000"/>
                        </a:lnSpc>
                        <a:buNone/>
                      </a:pPr>
                      <a:r>
                        <a:rPr lang="en-US" sz="2400" kern="100" dirty="0">
                          <a:solidFill>
                            <a:schemeClr val="tx1"/>
                          </a:solidFill>
                          <a:effectLst/>
                        </a:rPr>
                        <a:t>Low growth</a:t>
                      </a:r>
                      <a:endParaRPr lang="ja-JP" sz="2400" kern="100" dirty="0">
                        <a:solidFill>
                          <a:schemeClr val="tx1"/>
                        </a:solidFill>
                        <a:effectLst/>
                      </a:endParaRPr>
                    </a:p>
                    <a:p>
                      <a:pPr indent="0" algn="ctr">
                        <a:lnSpc>
                          <a:spcPct val="100000"/>
                        </a:lnSpc>
                        <a:buNone/>
                      </a:pPr>
                      <a:r>
                        <a:rPr lang="en-US" sz="2400" kern="100" dirty="0">
                          <a:solidFill>
                            <a:schemeClr val="tx1"/>
                          </a:solidFill>
                          <a:effectLst/>
                        </a:rPr>
                        <a:t>(0–2%)</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indent="0" algn="ctr">
                        <a:lnSpc>
                          <a:spcPct val="100000"/>
                        </a:lnSpc>
                        <a:buNone/>
                      </a:pPr>
                      <a:r>
                        <a:rPr lang="en-US" sz="2400" kern="100" dirty="0">
                          <a:solidFill>
                            <a:schemeClr val="tx1"/>
                          </a:solidFill>
                          <a:effectLst/>
                        </a:rPr>
                        <a:t>Cluster #2</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indent="0" algn="ctr">
                        <a:lnSpc>
                          <a:spcPct val="100000"/>
                        </a:lnSpc>
                        <a:buNone/>
                      </a:pPr>
                      <a:r>
                        <a:rPr lang="en-US" sz="2400" kern="100" dirty="0">
                          <a:solidFill>
                            <a:schemeClr val="tx1"/>
                          </a:solidFill>
                          <a:effectLst/>
                        </a:rPr>
                        <a:t>Cluster #1</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indent="0" algn="ctr">
                        <a:lnSpc>
                          <a:spcPct val="100000"/>
                        </a:lnSpc>
                        <a:buNone/>
                      </a:pPr>
                      <a:r>
                        <a:rPr lang="en-US" sz="2400" kern="100" dirty="0">
                          <a:solidFill>
                            <a:schemeClr val="tx1"/>
                          </a:solidFill>
                          <a:effectLst/>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indent="0" algn="ctr">
                        <a:lnSpc>
                          <a:spcPct val="100000"/>
                        </a:lnSpc>
                        <a:buNone/>
                      </a:pPr>
                      <a:r>
                        <a:rPr lang="en-US" sz="2400" kern="100" dirty="0">
                          <a:solidFill>
                            <a:schemeClr val="tx1"/>
                          </a:solidFill>
                          <a:effectLst/>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indent="0" algn="ctr">
                        <a:lnSpc>
                          <a:spcPct val="100000"/>
                        </a:lnSpc>
                        <a:buNone/>
                      </a:pPr>
                      <a:r>
                        <a:rPr lang="en-US" sz="2400" kern="100" dirty="0">
                          <a:solidFill>
                            <a:schemeClr val="tx1"/>
                          </a:solidFill>
                          <a:effectLst/>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indent="0" algn="ctr">
                        <a:lnSpc>
                          <a:spcPct val="100000"/>
                        </a:lnSpc>
                        <a:buNone/>
                      </a:pPr>
                      <a:r>
                        <a:rPr lang="en-US" sz="2400" kern="100" dirty="0">
                          <a:solidFill>
                            <a:schemeClr val="tx1"/>
                          </a:solidFill>
                          <a:effectLst/>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68147517"/>
                  </a:ext>
                </a:extLst>
              </a:tr>
              <a:tr h="824400">
                <a:tc rowSpan="2">
                  <a:txBody>
                    <a:bodyPr/>
                    <a:lstStyle/>
                    <a:p>
                      <a:pPr indent="0" algn="ctr">
                        <a:lnSpc>
                          <a:spcPct val="100000"/>
                        </a:lnSpc>
                        <a:buNone/>
                      </a:pPr>
                      <a:r>
                        <a:rPr lang="en-US" sz="2400" kern="100" dirty="0">
                          <a:solidFill>
                            <a:schemeClr val="tx1"/>
                          </a:solidFill>
                          <a:effectLst/>
                        </a:rPr>
                        <a:t>High growth</a:t>
                      </a:r>
                      <a:endParaRPr lang="ja-JP" sz="2400" kern="100" dirty="0">
                        <a:solidFill>
                          <a:schemeClr val="tx1"/>
                        </a:solidFill>
                        <a:effectLst/>
                      </a:endParaRPr>
                    </a:p>
                    <a:p>
                      <a:pPr indent="0" algn="ctr">
                        <a:lnSpc>
                          <a:spcPct val="100000"/>
                        </a:lnSpc>
                        <a:buNone/>
                      </a:pPr>
                      <a:r>
                        <a:rPr lang="en-US" sz="2400" kern="100" dirty="0">
                          <a:solidFill>
                            <a:schemeClr val="tx1"/>
                          </a:solidFill>
                          <a:effectLst/>
                        </a:rPr>
                        <a:t>(&gt;4%)</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Cluster #5</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noFill/>
                  </a:tcPr>
                </a:tc>
                <a:tc>
                  <a:txBody>
                    <a:bodyPr/>
                    <a:lstStyle/>
                    <a:p>
                      <a:pPr indent="0" algn="ctr">
                        <a:lnSpc>
                          <a:spcPct val="100000"/>
                        </a:lnSpc>
                        <a:buNone/>
                      </a:pPr>
                      <a:r>
                        <a:rPr lang="en-US" sz="2400" kern="100">
                          <a:solidFill>
                            <a:schemeClr val="tx1"/>
                          </a:solidFill>
                          <a:effectLst/>
                        </a:rPr>
                        <a:t>Cluster #4</a:t>
                      </a:r>
                      <a:endParaRPr lang="ja-JP" sz="2400" kern="10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noFill/>
                  </a:tcPr>
                </a:tc>
                <a:tc>
                  <a:txBody>
                    <a:bodyPr/>
                    <a:lstStyle/>
                    <a:p>
                      <a:pPr indent="0" algn="ctr">
                        <a:lnSpc>
                          <a:spcPct val="100000"/>
                        </a:lnSpc>
                        <a:buNone/>
                      </a:pPr>
                      <a:r>
                        <a:rPr lang="en-US" alt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noFill/>
                  </a:tcPr>
                </a:tc>
                <a:tc>
                  <a:txBody>
                    <a:bodyPr/>
                    <a:lstStyle/>
                    <a:p>
                      <a:pPr indent="0" algn="ctr">
                        <a:lnSpc>
                          <a:spcPct val="100000"/>
                        </a:lnSpc>
                        <a:buNone/>
                      </a:pPr>
                      <a:r>
                        <a:rPr lang="en-US" sz="2400" kern="100" dirty="0">
                          <a:solidFill>
                            <a:schemeClr val="tx1"/>
                          </a:solidFill>
                          <a:effectLst/>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noFill/>
                  </a:tcPr>
                </a:tc>
                <a:tc>
                  <a:txBody>
                    <a:bodyPr/>
                    <a:lstStyle/>
                    <a:p>
                      <a:pPr indent="0" algn="ctr">
                        <a:lnSpc>
                          <a:spcPct val="100000"/>
                        </a:lnSpc>
                        <a:buNone/>
                      </a:pPr>
                      <a:r>
                        <a:rPr lang="en-US" sz="2400" kern="100" dirty="0">
                          <a:solidFill>
                            <a:schemeClr val="tx1"/>
                          </a:solidFill>
                          <a:effectLst/>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noFill/>
                  </a:tcPr>
                </a:tc>
                <a:tc>
                  <a:txBody>
                    <a:bodyPr/>
                    <a:lstStyle/>
                    <a:p>
                      <a:pPr indent="0" algn="ctr">
                        <a:lnSpc>
                          <a:spcPct val="100000"/>
                        </a:lnSpc>
                        <a:buNone/>
                      </a:pPr>
                      <a:r>
                        <a:rPr lang="en-US" sz="2400" kern="100">
                          <a:solidFill>
                            <a:schemeClr val="tx1"/>
                          </a:solidFill>
                          <a:effectLst/>
                        </a:rPr>
                        <a:t>●</a:t>
                      </a:r>
                      <a:endParaRPr lang="ja-JP" sz="2400" kern="10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noFill/>
                  </a:tcPr>
                </a:tc>
                <a:extLst>
                  <a:ext uri="{0D108BD9-81ED-4DB2-BD59-A6C34878D82A}">
                    <a16:rowId xmlns:a16="http://schemas.microsoft.com/office/drawing/2014/main" val="3046685750"/>
                  </a:ext>
                </a:extLst>
              </a:tr>
              <a:tr h="824400">
                <a:tc vMerge="1">
                  <a:txBody>
                    <a:bodyPr/>
                    <a:lstStyle/>
                    <a:p>
                      <a:endParaRPr kumimoji="1" lang="ja-JP" altLang="en-US"/>
                    </a:p>
                  </a:txBody>
                  <a:tcPr/>
                </a:tc>
                <a:tc>
                  <a:txBody>
                    <a:bodyPr/>
                    <a:lstStyle/>
                    <a:p>
                      <a:pPr indent="0" algn="ctr">
                        <a:lnSpc>
                          <a:spcPct val="100000"/>
                        </a:lnSpc>
                        <a:buNone/>
                      </a:pPr>
                      <a:r>
                        <a:rPr lang="en-US" sz="2400" kern="100" dirty="0">
                          <a:solidFill>
                            <a:schemeClr val="tx1"/>
                          </a:solidFill>
                          <a:effectLst/>
                        </a:rPr>
                        <a:t>Cluster #7</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Cluster #6</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noFill/>
                  </a:tcPr>
                </a:tc>
                <a:tc>
                  <a:txBody>
                    <a:bodyPr/>
                    <a:lstStyle/>
                    <a:p>
                      <a:pPr indent="0" algn="ctr">
                        <a:lnSpc>
                          <a:spcPct val="100000"/>
                        </a:lnSpc>
                        <a:buNone/>
                      </a:pPr>
                      <a:r>
                        <a:rPr lang="en-US" sz="2400" kern="100" dirty="0">
                          <a:solidFill>
                            <a:schemeClr val="tx1"/>
                          </a:solidFill>
                          <a:effectLst/>
                        </a:rPr>
                        <a:t>○</a:t>
                      </a:r>
                      <a:endParaRPr lang="ja-JP" sz="2400" kern="100" dirty="0">
                        <a:solidFill>
                          <a:schemeClr val="tx1"/>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267970"/>
                  </a:ext>
                </a:extLst>
              </a:tr>
            </a:tbl>
          </a:graphicData>
        </a:graphic>
      </p:graphicFrame>
      <p:sp>
        <p:nvSpPr>
          <p:cNvPr id="7" name="テキスト ボックス 6">
            <a:extLst>
              <a:ext uri="{FF2B5EF4-FFF2-40B4-BE49-F238E27FC236}">
                <a16:creationId xmlns:a16="http://schemas.microsoft.com/office/drawing/2014/main" id="{556CE411-23F3-E2E6-1A56-4CE0EDA9D4BD}"/>
              </a:ext>
            </a:extLst>
          </p:cNvPr>
          <p:cNvSpPr txBox="1"/>
          <p:nvPr/>
        </p:nvSpPr>
        <p:spPr>
          <a:xfrm>
            <a:off x="180000" y="900000"/>
            <a:ext cx="11833200" cy="369332"/>
          </a:xfrm>
          <a:prstGeom prst="rect">
            <a:avLst/>
          </a:prstGeom>
          <a:noFill/>
        </p:spPr>
        <p:txBody>
          <a:bodyPr wrap="square">
            <a:spAutoFit/>
          </a:bodyPr>
          <a:lstStyle/>
          <a:p>
            <a:pPr algn="ctr"/>
            <a:r>
              <a:rPr lang="en-US" altLang="ja-JP" sz="1800" b="1" dirty="0">
                <a:effectLst/>
                <a:ea typeface="ＭＳ 明朝" panose="02020609040205080304" pitchFamily="17" charset="-128"/>
                <a:cs typeface="Times New Roman" panose="02020603050405020304" pitchFamily="18" charset="0"/>
              </a:rPr>
              <a:t>Table 6. </a:t>
            </a:r>
            <a:r>
              <a:rPr lang="en-US" altLang="ja-JP" sz="1800" dirty="0">
                <a:effectLst/>
                <a:ea typeface="ＭＳ 明朝" panose="02020609040205080304" pitchFamily="17" charset="-128"/>
                <a:cs typeface="Times New Roman" panose="02020603050405020304" pitchFamily="18" charset="0"/>
              </a:rPr>
              <a:t>Policy–cluster correspondence matrix based on SDA results across growth stages</a:t>
            </a:r>
            <a:endParaRPr lang="ja-JP" altLang="en-US" dirty="0"/>
          </a:p>
        </p:txBody>
      </p:sp>
      <p:sp>
        <p:nvSpPr>
          <p:cNvPr id="9" name="テキスト ボックス 8">
            <a:extLst>
              <a:ext uri="{FF2B5EF4-FFF2-40B4-BE49-F238E27FC236}">
                <a16:creationId xmlns:a16="http://schemas.microsoft.com/office/drawing/2014/main" id="{61A84722-5639-E09A-1CDA-F46FC6579C92}"/>
              </a:ext>
            </a:extLst>
          </p:cNvPr>
          <p:cNvSpPr txBox="1"/>
          <p:nvPr/>
        </p:nvSpPr>
        <p:spPr>
          <a:xfrm>
            <a:off x="180000" y="5569200"/>
            <a:ext cx="11833200" cy="1107996"/>
          </a:xfrm>
          <a:prstGeom prst="rect">
            <a:avLst/>
          </a:prstGeom>
          <a:noFill/>
        </p:spPr>
        <p:txBody>
          <a:bodyPr wrap="square" lIns="0" tIns="0" rIns="0" bIns="0">
            <a:spAutoFit/>
          </a:bodyPr>
          <a:lstStyle/>
          <a:p>
            <a:r>
              <a:rPr lang="ja-JP" altLang="ja-JP" sz="2400" dirty="0"/>
              <a:t>These results suggest that there is no single policy pathway for achieving decoupling.</a:t>
            </a:r>
            <a:endParaRPr lang="en-US" altLang="ja-JP" sz="2400" dirty="0"/>
          </a:p>
          <a:p>
            <a:r>
              <a:rPr lang="ja-JP" altLang="ja-JP" sz="2400" dirty="0"/>
              <a:t>Instead, effective mitigation strategies should be differentiated according to both economic growth stages and decoupling transition patterns.</a:t>
            </a:r>
            <a:endParaRPr lang="ja-JP" altLang="en-US" sz="2400" dirty="0"/>
          </a:p>
        </p:txBody>
      </p:sp>
      <p:sp>
        <p:nvSpPr>
          <p:cNvPr id="11" name="テキスト ボックス 10">
            <a:extLst>
              <a:ext uri="{FF2B5EF4-FFF2-40B4-BE49-F238E27FC236}">
                <a16:creationId xmlns:a16="http://schemas.microsoft.com/office/drawing/2014/main" id="{F122748F-4B7D-2849-C4AB-0CED18BF6A67}"/>
              </a:ext>
            </a:extLst>
          </p:cNvPr>
          <p:cNvSpPr txBox="1"/>
          <p:nvPr/>
        </p:nvSpPr>
        <p:spPr>
          <a:xfrm>
            <a:off x="180000" y="5041037"/>
            <a:ext cx="11833200" cy="276999"/>
          </a:xfrm>
          <a:prstGeom prst="rect">
            <a:avLst/>
          </a:prstGeom>
          <a:noFill/>
        </p:spPr>
        <p:txBody>
          <a:bodyPr wrap="square" lIns="0" tIns="0" rIns="0" bIns="0">
            <a:noAutofit/>
          </a:bodyPr>
          <a:lstStyle/>
          <a:p>
            <a:r>
              <a:rPr lang="ja-JP" altLang="ja-JP" dirty="0"/>
              <a:t>The black circles </a:t>
            </a:r>
            <a:r>
              <a:rPr lang="en-US" altLang="ja-JP" dirty="0"/>
              <a:t>(</a:t>
            </a:r>
            <a:r>
              <a:rPr lang="en-US" altLang="ja-JP" kern="100" dirty="0"/>
              <a:t>●)</a:t>
            </a:r>
            <a:r>
              <a:rPr lang="en-US" altLang="ja-JP" dirty="0"/>
              <a:t> </a:t>
            </a:r>
            <a:r>
              <a:rPr lang="ja-JP" altLang="ja-JP" dirty="0"/>
              <a:t>indicate primary policy priorities, whereas the white circles </a:t>
            </a:r>
            <a:r>
              <a:rPr lang="en-US" altLang="ja-JP" dirty="0"/>
              <a:t>(</a:t>
            </a:r>
            <a:r>
              <a:rPr lang="en-US" altLang="ja-JP" kern="100" dirty="0"/>
              <a:t>○)</a:t>
            </a:r>
            <a:r>
              <a:rPr lang="en-US" altLang="ja-JP" dirty="0"/>
              <a:t> </a:t>
            </a:r>
            <a:r>
              <a:rPr lang="ja-JP" altLang="ja-JP" dirty="0"/>
              <a:t>indicate secondary priorities</a:t>
            </a:r>
            <a:r>
              <a:rPr lang="en-US" altLang="ja-JP" dirty="0"/>
              <a:t>.</a:t>
            </a:r>
            <a:endParaRPr lang="ja-JP" altLang="en-US" dirty="0"/>
          </a:p>
        </p:txBody>
      </p:sp>
    </p:spTree>
    <p:extLst>
      <p:ext uri="{BB962C8B-B14F-4D97-AF65-F5344CB8AC3E}">
        <p14:creationId xmlns:p14="http://schemas.microsoft.com/office/powerpoint/2010/main" val="397425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49DE1C-1A28-DC24-7409-133B65E8A960}"/>
              </a:ext>
            </a:extLst>
          </p:cNvPr>
          <p:cNvSpPr>
            <a:spLocks noGrp="1"/>
          </p:cNvSpPr>
          <p:nvPr>
            <p:ph type="title"/>
          </p:nvPr>
        </p:nvSpPr>
        <p:spPr/>
        <p:txBody>
          <a:bodyPr>
            <a:normAutofit/>
          </a:bodyPr>
          <a:lstStyle/>
          <a:p>
            <a:r>
              <a:rPr lang="en-US" altLang="ja-JP" dirty="0"/>
              <a:t>5.</a:t>
            </a:r>
            <a:r>
              <a:rPr kumimoji="1" lang="en-US" altLang="ja-JP" dirty="0"/>
              <a:t> Conclusion and Policy implications</a:t>
            </a:r>
            <a:endParaRPr kumimoji="1" lang="ja-JP" altLang="en-US" dirty="0"/>
          </a:p>
        </p:txBody>
      </p:sp>
      <p:sp>
        <p:nvSpPr>
          <p:cNvPr id="5" name="Rectangle 1">
            <a:extLst>
              <a:ext uri="{FF2B5EF4-FFF2-40B4-BE49-F238E27FC236}">
                <a16:creationId xmlns:a16="http://schemas.microsoft.com/office/drawing/2014/main" id="{1A065955-7177-253C-489F-F533D9C03EBC}"/>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eaLnBrk="0" fontAlgn="base" hangingPunct="0">
              <a:spcBef>
                <a:spcPts val="600"/>
              </a:spcBef>
              <a:spcAft>
                <a:spcPct val="0"/>
              </a:spcAft>
            </a:pPr>
            <a:r>
              <a:rPr lang="en-US" altLang="ja-JP" dirty="0"/>
              <a:t>1. </a:t>
            </a:r>
            <a:r>
              <a:rPr lang="ja-JP" altLang="ja-JP" dirty="0"/>
              <a:t>Transition-based decoupling classification</a:t>
            </a:r>
          </a:p>
          <a:p>
            <a:pPr marL="468000" marR="0" lvl="0" indent="-1800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ja-JP" altLang="ja-JP" sz="2400" b="0" i="0" u="none" strike="noStrike" cap="none" normalizeH="0" baseline="0" dirty="0">
                <a:ln>
                  <a:noFill/>
                </a:ln>
                <a:solidFill>
                  <a:schemeClr val="tx1"/>
                </a:solidFill>
                <a:effectLst/>
                <a:latin typeface="Arial" panose="020B0604020202020204" pitchFamily="34" charset="0"/>
              </a:rPr>
              <a:t>Proposed a transition-based framework considering decoupling pathways</a:t>
            </a:r>
            <a:r>
              <a:rPr kumimoji="0" lang="en-US" altLang="ja-JP" sz="2400" b="0" i="0" u="none" strike="noStrike" cap="none" normalizeH="0" baseline="0" dirty="0">
                <a:ln>
                  <a:noFill/>
                </a:ln>
                <a:solidFill>
                  <a:schemeClr val="tx1"/>
                </a:solidFill>
                <a:effectLst/>
                <a:latin typeface="Arial" panose="020B0604020202020204" pitchFamily="34" charset="0"/>
              </a:rPr>
              <a:t>.</a:t>
            </a:r>
            <a:endParaRPr kumimoji="0" lang="ja-JP" altLang="ja-JP" sz="2400" b="0" i="0" u="none" strike="noStrike" cap="none" normalizeH="0" baseline="0" dirty="0">
              <a:ln>
                <a:noFill/>
              </a:ln>
              <a:solidFill>
                <a:schemeClr val="tx1"/>
              </a:solidFill>
              <a:effectLst/>
              <a:latin typeface="Arial" panose="020B0604020202020204" pitchFamily="34" charset="0"/>
            </a:endParaRPr>
          </a:p>
          <a:p>
            <a:pPr marL="468000" marR="0" lvl="0" indent="-1800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ja-JP" altLang="ja-JP" sz="2400" b="0" i="0" u="none" strike="noStrike" cap="none" normalizeH="0" baseline="0" dirty="0">
                <a:ln>
                  <a:noFill/>
                </a:ln>
                <a:solidFill>
                  <a:schemeClr val="tx1"/>
                </a:solidFill>
                <a:effectLst/>
                <a:latin typeface="Arial" panose="020B0604020202020204" pitchFamily="34" charset="0"/>
              </a:rPr>
              <a:t>Overcame the limitations of conventional state-based classification:</a:t>
            </a:r>
            <a:r>
              <a:rPr kumimoji="0" lang="en-US" altLang="ja-JP" sz="2400" b="0" dirty="0">
                <a:solidFill>
                  <a:schemeClr val="tx1"/>
                </a:solidFill>
                <a:latin typeface="Arial" panose="020B0604020202020204" pitchFamily="34" charset="0"/>
              </a:rPr>
              <a:t> the lack of consideration of economic growth stages, the use of exogenous thresholds, and the absence of transition information.</a:t>
            </a:r>
            <a:endParaRPr kumimoji="0" lang="ja-JP" altLang="ja-JP" sz="2400" b="0" i="0" u="none" strike="noStrike" cap="none" normalizeH="0" baseline="0" dirty="0">
              <a:ln>
                <a:noFill/>
              </a:ln>
              <a:solidFill>
                <a:schemeClr val="tx1"/>
              </a:solidFill>
              <a:effectLst/>
              <a:latin typeface="Arial" panose="020B0604020202020204" pitchFamily="34" charset="0"/>
            </a:endParaRPr>
          </a:p>
          <a:p>
            <a:pPr lvl="0" eaLnBrk="0" fontAlgn="base" hangingPunct="0">
              <a:spcBef>
                <a:spcPts val="600"/>
              </a:spcBef>
              <a:spcAft>
                <a:spcPct val="0"/>
              </a:spcAft>
            </a:pPr>
            <a:r>
              <a:rPr lang="en-US" altLang="ja-JP" dirty="0"/>
              <a:t>2. </a:t>
            </a:r>
            <a:r>
              <a:rPr lang="ja-JP" altLang="ja-JP" dirty="0"/>
              <a:t>Determinants of different</a:t>
            </a:r>
            <a:r>
              <a:rPr lang="en-US" altLang="ja-JP" dirty="0"/>
              <a:t> </a:t>
            </a:r>
            <a:r>
              <a:rPr lang="ja-JP" altLang="ja-JP" dirty="0"/>
              <a:t>decoupling transitions</a:t>
            </a:r>
          </a:p>
          <a:p>
            <a:pPr marL="468000" marR="0" lvl="0" indent="-1800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ja-JP" altLang="ja-JP" sz="2400" b="0" i="0" u="none" strike="noStrike" cap="none" normalizeH="0" baseline="0" dirty="0">
                <a:ln>
                  <a:noFill/>
                </a:ln>
                <a:solidFill>
                  <a:schemeClr val="tx1"/>
                </a:solidFill>
                <a:effectLst/>
                <a:latin typeface="Arial" panose="020B0604020202020204" pitchFamily="34" charset="0"/>
              </a:rPr>
              <a:t>Emission intensity improvements were a common driver of CF reduction</a:t>
            </a:r>
            <a:r>
              <a:rPr kumimoji="0" lang="en-US" altLang="ja-JP" sz="2400" b="0" i="0" u="none" strike="noStrike" cap="none" normalizeH="0" baseline="0" dirty="0">
                <a:ln>
                  <a:noFill/>
                </a:ln>
                <a:solidFill>
                  <a:schemeClr val="tx1"/>
                </a:solidFill>
                <a:effectLst/>
                <a:latin typeface="Arial" panose="020B0604020202020204" pitchFamily="34" charset="0"/>
              </a:rPr>
              <a:t>.</a:t>
            </a:r>
            <a:endParaRPr kumimoji="0" lang="ja-JP" altLang="ja-JP" sz="2400" b="0" i="0" u="none" strike="noStrike" cap="none" normalizeH="0" baseline="0" dirty="0">
              <a:ln>
                <a:noFill/>
              </a:ln>
              <a:solidFill>
                <a:schemeClr val="tx1"/>
              </a:solidFill>
              <a:effectLst/>
              <a:latin typeface="Arial" panose="020B0604020202020204" pitchFamily="34" charset="0"/>
            </a:endParaRPr>
          </a:p>
          <a:p>
            <a:pPr marL="468000" marR="0" lvl="0" indent="-1800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ja-JP" altLang="ja-JP" sz="2400" b="0" i="0" u="none" strike="noStrike" cap="none" normalizeH="0" baseline="0" dirty="0">
                <a:ln>
                  <a:noFill/>
                </a:ln>
                <a:solidFill>
                  <a:schemeClr val="tx1"/>
                </a:solidFill>
                <a:effectLst/>
                <a:latin typeface="Arial" panose="020B0604020202020204" pitchFamily="34" charset="0"/>
              </a:rPr>
              <a:t>More favorable decoupling depended on changes in</a:t>
            </a:r>
            <a:r>
              <a:rPr kumimoji="0" lang="en-US" altLang="ja-JP" sz="2400" b="0" i="0" u="none" strike="noStrike" cap="none" normalizeH="0" baseline="0" dirty="0">
                <a:ln>
                  <a:noFill/>
                </a:ln>
                <a:solidFill>
                  <a:schemeClr val="tx1"/>
                </a:solidFill>
                <a:effectLst/>
                <a:latin typeface="Arial" panose="020B0604020202020204" pitchFamily="34" charset="0"/>
              </a:rPr>
              <a:t> </a:t>
            </a:r>
            <a:r>
              <a:rPr kumimoji="0" lang="en-US" altLang="ja-JP" sz="2400" b="0" dirty="0">
                <a:solidFill>
                  <a:schemeClr val="tx1"/>
                </a:solidFill>
                <a:latin typeface="Arial" panose="020B0604020202020204" pitchFamily="34" charset="0"/>
              </a:rPr>
              <a:t>t</a:t>
            </a:r>
            <a:r>
              <a:rPr kumimoji="0" lang="ja-JP" altLang="ja-JP" sz="2400" b="0" i="0" u="none" strike="noStrike" cap="none" normalizeH="0" baseline="0" dirty="0">
                <a:ln>
                  <a:noFill/>
                </a:ln>
                <a:solidFill>
                  <a:schemeClr val="tx1"/>
                </a:solidFill>
                <a:effectLst/>
                <a:latin typeface="Arial" panose="020B0604020202020204" pitchFamily="34" charset="0"/>
              </a:rPr>
              <a:t>rade structure</a:t>
            </a:r>
            <a:r>
              <a:rPr kumimoji="0" lang="en-US" altLang="ja-JP" sz="2400" b="0" dirty="0">
                <a:solidFill>
                  <a:schemeClr val="tx1"/>
                </a:solidFill>
                <a:latin typeface="Arial" panose="020B0604020202020204" pitchFamily="34" charset="0"/>
              </a:rPr>
              <a:t> and f</a:t>
            </a:r>
            <a:r>
              <a:rPr kumimoji="0" lang="ja-JP" altLang="ja-JP" sz="2400" b="0" i="0" u="none" strike="noStrike" cap="none" normalizeH="0" baseline="0" dirty="0">
                <a:ln>
                  <a:noFill/>
                </a:ln>
                <a:solidFill>
                  <a:schemeClr val="tx1"/>
                </a:solidFill>
                <a:effectLst/>
                <a:latin typeface="Arial" panose="020B0604020202020204" pitchFamily="34" charset="0"/>
              </a:rPr>
              <a:t>inal demand composition</a:t>
            </a:r>
            <a:r>
              <a:rPr kumimoji="0" lang="en-US" altLang="ja-JP" sz="2400" b="0" i="0" u="none" strike="noStrike" cap="none" normalizeH="0" baseline="0" dirty="0">
                <a:ln>
                  <a:noFill/>
                </a:ln>
                <a:solidFill>
                  <a:schemeClr val="tx1"/>
                </a:solidFill>
                <a:effectLst/>
                <a:latin typeface="Arial" panose="020B0604020202020204" pitchFamily="34" charset="0"/>
              </a:rPr>
              <a:t>.</a:t>
            </a:r>
            <a:endParaRPr kumimoji="0" lang="ja-JP" altLang="ja-JP" sz="2400" b="0" i="0" u="none" strike="noStrike" cap="none" normalizeH="0" baseline="0" dirty="0">
              <a:ln>
                <a:noFill/>
              </a:ln>
              <a:solidFill>
                <a:schemeClr val="tx1"/>
              </a:solidFill>
              <a:effectLst/>
              <a:latin typeface="Arial" panose="020B0604020202020204" pitchFamily="34" charset="0"/>
            </a:endParaRPr>
          </a:p>
          <a:p>
            <a:pPr marR="0" lvl="0" indent="0" algn="l" defTabSz="914400" rtl="0" eaLnBrk="0" fontAlgn="base" latinLnBrk="0" hangingPunct="0">
              <a:lnSpc>
                <a:spcPct val="100000"/>
              </a:lnSpc>
              <a:spcBef>
                <a:spcPts val="600"/>
              </a:spcBef>
              <a:spcAft>
                <a:spcPct val="0"/>
              </a:spcAft>
              <a:buClrTx/>
              <a:buSzTx/>
              <a:tabLst/>
            </a:pPr>
            <a:r>
              <a:rPr lang="en-US" altLang="ja-JP" dirty="0"/>
              <a:t>3. </a:t>
            </a:r>
            <a:r>
              <a:rPr lang="ja-JP" altLang="ja-JP" dirty="0"/>
              <a:t>Policy implications</a:t>
            </a:r>
          </a:p>
          <a:p>
            <a:pPr marL="468000" marR="0" lvl="0" indent="-1800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ja-JP" altLang="ja-JP" sz="2400" b="0" i="0" u="none" strike="noStrike" cap="none" normalizeH="0" baseline="0" dirty="0">
                <a:ln>
                  <a:noFill/>
                </a:ln>
                <a:solidFill>
                  <a:schemeClr val="tx1"/>
                </a:solidFill>
                <a:effectLst/>
                <a:latin typeface="Arial" panose="020B0604020202020204" pitchFamily="34" charset="0"/>
              </a:rPr>
              <a:t>No universal decoupling strategy exists</a:t>
            </a:r>
            <a:r>
              <a:rPr kumimoji="0" lang="en-US" altLang="ja-JP" sz="2400" b="0" i="0" u="none" strike="noStrike" cap="none" normalizeH="0" baseline="0" dirty="0">
                <a:ln>
                  <a:noFill/>
                </a:ln>
                <a:solidFill>
                  <a:schemeClr val="tx1"/>
                </a:solidFill>
                <a:effectLst/>
                <a:latin typeface="Arial" panose="020B0604020202020204" pitchFamily="34" charset="0"/>
              </a:rPr>
              <a:t>.</a:t>
            </a:r>
            <a:endParaRPr kumimoji="0" lang="ja-JP" altLang="ja-JP" sz="2400" b="0" i="0" u="none" strike="noStrike" cap="none" normalizeH="0" baseline="0" dirty="0">
              <a:ln>
                <a:noFill/>
              </a:ln>
              <a:solidFill>
                <a:schemeClr val="tx1"/>
              </a:solidFill>
              <a:effectLst/>
              <a:latin typeface="Arial" panose="020B0604020202020204" pitchFamily="34" charset="0"/>
            </a:endParaRPr>
          </a:p>
          <a:p>
            <a:pPr marL="468000" marR="0" lvl="0" indent="-18000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ja-JP" altLang="ja-JP" sz="2400" b="0" i="0" u="none" strike="noStrike" cap="none" normalizeH="0" baseline="0" dirty="0">
                <a:ln>
                  <a:noFill/>
                </a:ln>
                <a:solidFill>
                  <a:schemeClr val="tx1"/>
                </a:solidFill>
                <a:effectLst/>
                <a:latin typeface="Arial" panose="020B0604020202020204" pitchFamily="34" charset="0"/>
              </a:rPr>
              <a:t>Effective policies should be selected according to economic growth stages and decoupling transition patterns</a:t>
            </a:r>
            <a:r>
              <a:rPr kumimoji="0" lang="en-US" altLang="ja-JP" sz="2400" b="0" i="0" u="none" strike="noStrike" cap="none" normalizeH="0" baseline="0" dirty="0">
                <a:ln>
                  <a:noFill/>
                </a:ln>
                <a:solidFill>
                  <a:schemeClr val="tx1"/>
                </a:solidFill>
                <a:effectLst/>
                <a:latin typeface="Arial" panose="020B0604020202020204" pitchFamily="34" charset="0"/>
              </a:rPr>
              <a:t>.</a:t>
            </a:r>
            <a:endParaRPr kumimoji="0" lang="ja-JP" altLang="ja-JP"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9354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CD9B70B-3039-A1D7-2A04-B55DB5AF7083}"/>
              </a:ext>
            </a:extLst>
          </p:cNvPr>
          <p:cNvSpPr>
            <a:spLocks noGrp="1"/>
          </p:cNvSpPr>
          <p:nvPr>
            <p:ph type="ctrTitle"/>
          </p:nvPr>
        </p:nvSpPr>
        <p:spPr>
          <a:xfrm>
            <a:off x="0" y="0"/>
            <a:ext cx="12192000" cy="6858000"/>
          </a:xfrm>
        </p:spPr>
        <p:txBody>
          <a:bodyPr anchor="ctr"/>
          <a:lstStyle/>
          <a:p>
            <a:pPr algn="ctr"/>
            <a:r>
              <a:rPr kumimoji="1" lang="en-US" altLang="ja-JP" sz="6000" dirty="0"/>
              <a:t>Thank you for your kind attention.</a:t>
            </a:r>
            <a:endParaRPr lang="ja-JP" altLang="en-US" dirty="0"/>
          </a:p>
        </p:txBody>
      </p:sp>
    </p:spTree>
    <p:extLst>
      <p:ext uri="{BB962C8B-B14F-4D97-AF65-F5344CB8AC3E}">
        <p14:creationId xmlns:p14="http://schemas.microsoft.com/office/powerpoint/2010/main" val="2184605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normAutofit/>
          </a:bodyPr>
          <a:lstStyle/>
          <a:p>
            <a:r>
              <a:rPr lang="en-US" altLang="ja-JP" dirty="0"/>
              <a:t>2. Methodology: Definition of decoupling indicator</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6048000" y="1004400"/>
                <a:ext cx="5965200" cy="5673600"/>
              </a:xfrm>
            </p:spPr>
            <p:txBody>
              <a:bodyPr/>
              <a:lstStyle/>
              <a:p>
                <a:pPr>
                  <a:spcBef>
                    <a:spcPts val="1000"/>
                  </a:spcBef>
                </a:pPr>
                <a:r>
                  <a:rPr lang="en-US" altLang="ja-JP" b="1" dirty="0">
                    <a:ea typeface="Cambria Math" panose="02040503050406030204" pitchFamily="18" charset="0"/>
                  </a:rPr>
                  <a:t>Classification of Decoupling States</a:t>
                </a:r>
                <a:endParaRPr lang="en-US" altLang="ja-JP" b="1" dirty="0">
                  <a:effectLst/>
                  <a:ea typeface="Cambria Math" panose="02040503050406030204" pitchFamily="18" charset="0"/>
                </a:endParaRPr>
              </a:p>
              <a:p>
                <a:pPr>
                  <a:lnSpc>
                    <a:spcPct val="120000"/>
                  </a:lnSpc>
                  <a:spcBef>
                    <a:spcPts val="1000"/>
                  </a:spcBef>
                </a:pPr>
                <a14:m>
                  <m:oMathPara xmlns:m="http://schemas.openxmlformats.org/officeDocument/2006/math">
                    <m:oMathParaPr>
                      <m:jc m:val="center"/>
                    </m:oMathParaPr>
                    <m:oMath xmlns:m="http://schemas.openxmlformats.org/officeDocument/2006/math">
                      <m:sSubSup>
                        <m:sSubSupPr>
                          <m:ctrlPr>
                            <a:rPr lang="ja-JP" altLang="ja-JP" sz="2800" i="1" smtClean="0">
                              <a:effectLst/>
                              <a:latin typeface="Cambria Math" panose="02040503050406030204" pitchFamily="18" charset="0"/>
                              <a:ea typeface="Cambria Math" panose="02040503050406030204" pitchFamily="18" charset="0"/>
                            </a:rPr>
                          </m:ctrlPr>
                        </m:sSubSupPr>
                        <m:e>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𝐷</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800" i="1">
                              <a:effectLst/>
                              <a:latin typeface="Cambria Math" panose="02040503050406030204" pitchFamily="18" charset="0"/>
                              <a:ea typeface="Cambria Math" panose="02040503050406030204" pitchFamily="18" charset="0"/>
                            </a:rPr>
                          </m:ctrlPr>
                        </m:fPr>
                        <m:num>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effectLst/>
                                  <a:latin typeface="Cambria Math" panose="02040503050406030204" pitchFamily="18" charset="0"/>
                                  <a:ea typeface="Cambria Math" panose="02040503050406030204" pitchFamily="18" charset="0"/>
                                </a:rPr>
                              </m:ctrlPr>
                            </m:sSubSupPr>
                            <m:e>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num>
                        <m:den>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effectLst/>
                                  <a:latin typeface="Cambria Math" panose="02040503050406030204" pitchFamily="18" charset="0"/>
                                  <a:ea typeface="Cambria Math" panose="02040503050406030204" pitchFamily="18" charset="0"/>
                                </a:rPr>
                              </m:ctrlPr>
                            </m:sSubSupPr>
                            <m:e>
                              <m:r>
                                <a:rPr lang="en-US" altLang="ja-JP" sz="2800" b="0" i="1" smtClean="0">
                                  <a:effectLst/>
                                  <a:latin typeface="Cambria Math" panose="02040503050406030204" pitchFamily="18" charset="0"/>
                                  <a:ea typeface="Cambria Math" panose="02040503050406030204" pitchFamily="18" charset="0"/>
                                </a:rPr>
                                <m:t>𝑦</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den>
                      </m:f>
                    </m:oMath>
                  </m:oMathPara>
                </a14:m>
                <a:endParaRPr lang="en-US" altLang="ja-JP" dirty="0">
                  <a:effectLst/>
                  <a:ea typeface="ＭＳ 明朝" panose="02020609040205080304" pitchFamily="17" charset="-128"/>
                  <a:cs typeface="Times New Roman" panose="02020603050405020304" pitchFamily="18" charset="0"/>
                </a:endParaRPr>
              </a:p>
              <a:p>
                <a:pPr marL="360000" indent="-180000">
                  <a:spcBef>
                    <a:spcPts val="1000"/>
                  </a:spcBef>
                  <a:buFont typeface="Arial" panose="020B0604020202020204" pitchFamily="34" charset="0"/>
                  <a:buChar char="•"/>
                </a:pPr>
                <a:r>
                  <a:rPr lang="en-US" altLang="ja-JP" sz="2800" dirty="0"/>
                  <a:t>Following </a:t>
                </a:r>
                <a:r>
                  <a:rPr lang="en-US" altLang="ja-JP" sz="2800" dirty="0" err="1"/>
                  <a:t>Tapio</a:t>
                </a:r>
                <a:r>
                  <a:rPr lang="en-US" altLang="ja-JP" sz="2800" dirty="0"/>
                  <a:t> (2005), this study classifies each country’s decoupling status into eight categories based on the decoupling indicator.</a:t>
                </a:r>
              </a:p>
              <a:p>
                <a:pPr>
                  <a:spcBef>
                    <a:spcPts val="1000"/>
                  </a:spcBef>
                </a:pPr>
                <a:r>
                  <a:rPr lang="en-US" altLang="ja-JP" dirty="0"/>
                  <a:t>Coupling:</a:t>
                </a:r>
              </a:p>
              <a:p>
                <a:pPr marL="360000" indent="-180000">
                  <a:spcBef>
                    <a:spcPts val="1000"/>
                  </a:spcBef>
                  <a:buFont typeface="Arial" panose="020B0604020202020204" pitchFamily="34" charset="0"/>
                  <a:buChar char="•"/>
                </a:pPr>
                <a:r>
                  <a:rPr lang="en-US" altLang="ja-JP" sz="2800" dirty="0"/>
                  <a:t>Per capita GDE and carbon footprint (CF) </a:t>
                </a:r>
                <a:r>
                  <a:rPr lang="en-US" altLang="ja-JP" sz="2800" b="1" dirty="0">
                    <a:solidFill>
                      <a:srgbClr val="B2524A"/>
                    </a:solidFill>
                  </a:rPr>
                  <a:t>increase</a:t>
                </a:r>
                <a:r>
                  <a:rPr lang="en-US" altLang="ja-JP" sz="2800" dirty="0"/>
                  <a:t> or </a:t>
                </a:r>
                <a:r>
                  <a:rPr lang="en-US" altLang="ja-JP" sz="2800" b="1" dirty="0">
                    <a:solidFill>
                      <a:srgbClr val="6D8B5A"/>
                    </a:solidFill>
                  </a:rPr>
                  <a:t>decrease</a:t>
                </a:r>
                <a:r>
                  <a:rPr lang="en-US" altLang="ja-JP" sz="2800" dirty="0"/>
                  <a:t> at almost the same rate (</a:t>
                </a:r>
                <a14:m>
                  <m:oMath xmlns:m="http://schemas.openxmlformats.org/officeDocument/2006/math">
                    <m:r>
                      <a:rPr lang="en-US" altLang="ja-JP" sz="2800" i="1" dirty="0" smtClean="0">
                        <a:latin typeface="Cambria Math" panose="02040503050406030204" pitchFamily="18" charset="0"/>
                      </a:rPr>
                      <m:t>0.8</m:t>
                    </m:r>
                    <m:r>
                      <a:rPr lang="en-US" altLang="ja-JP" sz="2800" i="1" dirty="0" smtClean="0">
                        <a:latin typeface="Cambria Math" panose="02040503050406030204" pitchFamily="18" charset="0"/>
                      </a:rPr>
                      <m:t> </m:t>
                    </m:r>
                    <m:r>
                      <a:rPr lang="en-US" altLang="ja-JP" sz="2800" i="1" dirty="0" smtClean="0">
                        <a:latin typeface="Cambria Math" panose="02040503050406030204" pitchFamily="18" charset="0"/>
                      </a:rPr>
                      <m:t>≤</m:t>
                    </m:r>
                    <m:r>
                      <a:rPr lang="en-US" altLang="ja-JP" sz="2800" i="1" dirty="0" smtClean="0">
                        <a:latin typeface="Cambria Math" panose="02040503050406030204" pitchFamily="18" charset="0"/>
                      </a:rPr>
                      <m:t> </m:t>
                    </m:r>
                    <m:r>
                      <a:rPr lang="en-US" altLang="ja-JP" sz="2800" i="1" dirty="0" smtClean="0">
                        <a:latin typeface="Cambria Math" panose="02040503050406030204" pitchFamily="18" charset="0"/>
                      </a:rPr>
                      <m:t>𝐷</m:t>
                    </m:r>
                    <m:r>
                      <a:rPr lang="en-US" altLang="ja-JP" sz="2800" i="1" dirty="0" smtClean="0">
                        <a:latin typeface="Cambria Math" panose="02040503050406030204" pitchFamily="18" charset="0"/>
                      </a:rPr>
                      <m:t> </m:t>
                    </m:r>
                    <m:r>
                      <a:rPr lang="en-US" altLang="ja-JP" sz="2800" i="1" dirty="0" smtClean="0">
                        <a:latin typeface="Cambria Math" panose="02040503050406030204" pitchFamily="18" charset="0"/>
                      </a:rPr>
                      <m:t>≤</m:t>
                    </m:r>
                    <m:r>
                      <a:rPr lang="en-US" altLang="ja-JP" sz="2800" i="1" dirty="0" smtClean="0">
                        <a:latin typeface="Cambria Math" panose="02040503050406030204" pitchFamily="18" charset="0"/>
                      </a:rPr>
                      <m:t> </m:t>
                    </m:r>
                    <m:r>
                      <a:rPr lang="en-US" altLang="ja-JP" sz="2800" i="1" dirty="0" smtClean="0">
                        <a:latin typeface="Cambria Math" panose="02040503050406030204" pitchFamily="18" charset="0"/>
                      </a:rPr>
                      <m:t>1.2</m:t>
                    </m:r>
                  </m:oMath>
                </a14:m>
                <a:r>
                  <a:rPr lang="en-US" altLang="ja-JP" sz="2800" dirty="0"/>
                  <a:t>).</a:t>
                </a:r>
              </a:p>
              <a:p>
                <a:pPr lvl="1"/>
                <a:endParaRPr lang="en-US" altLang="ja-JP" sz="2600" dirty="0"/>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xfrm>
                <a:off x="6048000" y="1004400"/>
                <a:ext cx="5965200" cy="5673600"/>
              </a:xfrm>
              <a:blipFill>
                <a:blip r:embed="rId3"/>
                <a:stretch>
                  <a:fillRect l="-4086" t="-2258" r="-613"/>
                </a:stretch>
              </a:blipFill>
            </p:spPr>
            <p:txBody>
              <a:bodyPr/>
              <a:lstStyle/>
              <a:p>
                <a:r>
                  <a:rPr lang="ja-JP" altLang="en-US">
                    <a:noFill/>
                  </a:rPr>
                  <a:t> </a:t>
                </a:r>
              </a:p>
            </p:txBody>
          </p:sp>
        </mc:Fallback>
      </mc:AlternateContent>
      <p:sp>
        <p:nvSpPr>
          <p:cNvPr id="44" name="直角三角形 43">
            <a:extLst>
              <a:ext uri="{FF2B5EF4-FFF2-40B4-BE49-F238E27FC236}">
                <a16:creationId xmlns:a16="http://schemas.microsoft.com/office/drawing/2014/main" id="{CF718665-91A5-3A2B-C9A6-292036142E4F}"/>
              </a:ext>
            </a:extLst>
          </p:cNvPr>
          <p:cNvSpPr>
            <a:spLocks/>
          </p:cNvSpPr>
          <p:nvPr/>
        </p:nvSpPr>
        <p:spPr>
          <a:xfrm rot="5400000">
            <a:off x="2757600" y="1443600"/>
            <a:ext cx="2664000" cy="2131200"/>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934A4F1A-3A2F-B25F-904D-EB9E3A71A973}"/>
              </a:ext>
            </a:extLst>
          </p:cNvPr>
          <p:cNvSpPr>
            <a:spLocks/>
          </p:cNvSpPr>
          <p:nvPr/>
        </p:nvSpPr>
        <p:spPr>
          <a:xfrm rot="16200000">
            <a:off x="3290400" y="1443599"/>
            <a:ext cx="2131200" cy="26640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BE10E49-1C35-6567-CB74-6C9C7535F4F1}"/>
              </a:ext>
            </a:extLst>
          </p:cNvPr>
          <p:cNvSpPr>
            <a:spLocks/>
          </p:cNvSpPr>
          <p:nvPr/>
        </p:nvSpPr>
        <p:spPr>
          <a:xfrm>
            <a:off x="3024000" y="3841200"/>
            <a:ext cx="2664000" cy="2664000"/>
          </a:xfrm>
          <a:prstGeom prst="rect">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角三角形 7">
            <a:extLst>
              <a:ext uri="{FF2B5EF4-FFF2-40B4-BE49-F238E27FC236}">
                <a16:creationId xmlns:a16="http://schemas.microsoft.com/office/drawing/2014/main" id="{FE7E9362-7EC1-5F86-7C10-E640E52F24EF}"/>
              </a:ext>
            </a:extLst>
          </p:cNvPr>
          <p:cNvSpPr/>
          <p:nvPr/>
        </p:nvSpPr>
        <p:spPr>
          <a:xfrm rot="16200000">
            <a:off x="626400" y="4107601"/>
            <a:ext cx="2664000" cy="21312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a:extLst>
              <a:ext uri="{FF2B5EF4-FFF2-40B4-BE49-F238E27FC236}">
                <a16:creationId xmlns:a16="http://schemas.microsoft.com/office/drawing/2014/main" id="{D17B6F3E-E3F2-DE39-C3AE-F48225DB9624}"/>
              </a:ext>
            </a:extLst>
          </p:cNvPr>
          <p:cNvSpPr/>
          <p:nvPr/>
        </p:nvSpPr>
        <p:spPr>
          <a:xfrm rot="5400000">
            <a:off x="626399" y="3574801"/>
            <a:ext cx="2131200" cy="2663998"/>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D2A3E7A-35EB-FF60-6DED-4B35A1068E65}"/>
              </a:ext>
            </a:extLst>
          </p:cNvPr>
          <p:cNvSpPr/>
          <p:nvPr/>
        </p:nvSpPr>
        <p:spPr>
          <a:xfrm>
            <a:off x="360000" y="1177199"/>
            <a:ext cx="2663999" cy="2664002"/>
          </a:xfrm>
          <a:prstGeom prst="rect">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6762D1F4-BCAA-A1D1-8BED-69DDF84C1D91}"/>
              </a:ext>
            </a:extLst>
          </p:cNvPr>
          <p:cNvSpPr/>
          <p:nvPr/>
        </p:nvSpPr>
        <p:spPr>
          <a:xfrm>
            <a:off x="359999" y="3841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 name="フリーフォーム: 図形 4">
            <a:extLst>
              <a:ext uri="{FF2B5EF4-FFF2-40B4-BE49-F238E27FC236}">
                <a16:creationId xmlns:a16="http://schemas.microsoft.com/office/drawing/2014/main" id="{EDE506A3-9216-5ABC-2538-DED01E72AA8F}"/>
              </a:ext>
            </a:extLst>
          </p:cNvPr>
          <p:cNvSpPr/>
          <p:nvPr/>
        </p:nvSpPr>
        <p:spPr>
          <a:xfrm rot="10800000">
            <a:off x="3024001" y="1177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 name="テキスト ボックス 17">
            <a:extLst>
              <a:ext uri="{FF2B5EF4-FFF2-40B4-BE49-F238E27FC236}">
                <a16:creationId xmlns:a16="http://schemas.microsoft.com/office/drawing/2014/main" id="{EF33D834-90A8-F663-C1AF-A5C902F7F86D}"/>
              </a:ext>
            </a:extLst>
          </p:cNvPr>
          <p:cNvSpPr txBox="1"/>
          <p:nvPr/>
        </p:nvSpPr>
        <p:spPr>
          <a:xfrm>
            <a:off x="4140000" y="3024000"/>
            <a:ext cx="1475971" cy="743712"/>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Decoupling</a:t>
            </a:r>
            <a:endParaRPr lang="ja-JP" altLang="en-US" sz="2400" dirty="0"/>
          </a:p>
        </p:txBody>
      </p:sp>
      <p:sp>
        <p:nvSpPr>
          <p:cNvPr id="21" name="テキスト ボックス 20">
            <a:extLst>
              <a:ext uri="{FF2B5EF4-FFF2-40B4-BE49-F238E27FC236}">
                <a16:creationId xmlns:a16="http://schemas.microsoft.com/office/drawing/2014/main" id="{8DC32906-7CC9-E2CA-AB2B-CF843B01E2A6}"/>
              </a:ext>
            </a:extLst>
          </p:cNvPr>
          <p:cNvSpPr txBox="1"/>
          <p:nvPr/>
        </p:nvSpPr>
        <p:spPr>
          <a:xfrm>
            <a:off x="3176451" y="4949077"/>
            <a:ext cx="2359098" cy="448246"/>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Strong Decoupling</a:t>
            </a:r>
            <a:endParaRPr lang="ja-JP" altLang="en-US" sz="2400" dirty="0"/>
          </a:p>
        </p:txBody>
      </p:sp>
      <p:sp>
        <p:nvSpPr>
          <p:cNvPr id="24" name="テキスト ボックス 23">
            <a:extLst>
              <a:ext uri="{FF2B5EF4-FFF2-40B4-BE49-F238E27FC236}">
                <a16:creationId xmlns:a16="http://schemas.microsoft.com/office/drawing/2014/main" id="{B1BED7ED-CB79-0B44-01B9-7D47BFA28AAB}"/>
              </a:ext>
            </a:extLst>
          </p:cNvPr>
          <p:cNvSpPr txBox="1"/>
          <p:nvPr/>
        </p:nvSpPr>
        <p:spPr>
          <a:xfrm>
            <a:off x="1476000" y="5688000"/>
            <a:ext cx="1475971" cy="743712"/>
          </a:xfrm>
          <a:prstGeom prst="rect">
            <a:avLst/>
          </a:prstGeom>
          <a:solidFill>
            <a:srgbClr val="D1DBCE"/>
          </a:solidFill>
          <a:ln w="31750">
            <a:solidFill>
              <a:srgbClr val="6D8B5A"/>
            </a:solidFill>
          </a:ln>
        </p:spPr>
        <p:txBody>
          <a:bodyPr wrap="none" lIns="36000" tIns="72000" rIns="36000" bIns="72000" anchor="ctr">
            <a:spAutoFit/>
          </a:bodyPr>
          <a:lstStyle/>
          <a:p>
            <a:pPr algn="ctr">
              <a:lnSpc>
                <a:spcPct val="80000"/>
              </a:lnSpc>
            </a:pPr>
            <a:r>
              <a:rPr lang="en-US" altLang="ja-JP" sz="2400" dirty="0"/>
              <a:t>Recessive</a:t>
            </a:r>
          </a:p>
          <a:p>
            <a:pPr algn="ctr">
              <a:lnSpc>
                <a:spcPct val="80000"/>
              </a:lnSpc>
            </a:pPr>
            <a:r>
              <a:rPr lang="en-US" altLang="ja-JP" sz="2400" dirty="0"/>
              <a:t>Decoupling</a:t>
            </a:r>
            <a:endParaRPr lang="ja-JP" altLang="en-US" sz="2400" dirty="0"/>
          </a:p>
        </p:txBody>
      </p:sp>
      <p:sp>
        <p:nvSpPr>
          <p:cNvPr id="27" name="テキスト ボックス 26">
            <a:extLst>
              <a:ext uri="{FF2B5EF4-FFF2-40B4-BE49-F238E27FC236}">
                <a16:creationId xmlns:a16="http://schemas.microsoft.com/office/drawing/2014/main" id="{CFAAD953-F953-470C-E65D-93365AD37CBE}"/>
              </a:ext>
            </a:extLst>
          </p:cNvPr>
          <p:cNvSpPr txBox="1"/>
          <p:nvPr/>
        </p:nvSpPr>
        <p:spPr>
          <a:xfrm>
            <a:off x="3096000" y="1249200"/>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Expansive</a:t>
            </a:r>
          </a:p>
          <a:p>
            <a:pPr algn="ctr">
              <a:lnSpc>
                <a:spcPct val="80000"/>
              </a:lnSpc>
            </a:pPr>
            <a:r>
              <a:rPr lang="en-US" altLang="ja-JP" sz="2400" dirty="0"/>
              <a:t>Negative</a:t>
            </a:r>
          </a:p>
          <a:p>
            <a:pPr algn="ctr">
              <a:lnSpc>
                <a:spcPct val="80000"/>
              </a:lnSpc>
            </a:pPr>
            <a:r>
              <a:rPr lang="en-US" altLang="ja-JP" sz="2400" dirty="0"/>
              <a:t>Decoupling</a:t>
            </a:r>
          </a:p>
        </p:txBody>
      </p:sp>
      <p:sp>
        <p:nvSpPr>
          <p:cNvPr id="32" name="テキスト ボックス 31">
            <a:extLst>
              <a:ext uri="{FF2B5EF4-FFF2-40B4-BE49-F238E27FC236}">
                <a16:creationId xmlns:a16="http://schemas.microsoft.com/office/drawing/2014/main" id="{7DEC69F0-DFE4-970E-7F75-417610DD1DB4}"/>
              </a:ext>
            </a:extLst>
          </p:cNvPr>
          <p:cNvSpPr txBox="1"/>
          <p:nvPr/>
        </p:nvSpPr>
        <p:spPr>
          <a:xfrm>
            <a:off x="954014" y="1989612"/>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Strong</a:t>
            </a:r>
          </a:p>
          <a:p>
            <a:pPr algn="ctr">
              <a:lnSpc>
                <a:spcPct val="80000"/>
              </a:lnSpc>
            </a:pPr>
            <a:r>
              <a:rPr lang="en-US" altLang="ja-JP" sz="2400" dirty="0"/>
              <a:t>Negative</a:t>
            </a:r>
          </a:p>
          <a:p>
            <a:pPr algn="ctr">
              <a:lnSpc>
                <a:spcPct val="80000"/>
              </a:lnSpc>
            </a:pPr>
            <a:r>
              <a:rPr lang="en-US" altLang="ja-JP" sz="2400" dirty="0"/>
              <a:t>Decoupling</a:t>
            </a:r>
          </a:p>
        </p:txBody>
      </p:sp>
      <p:sp>
        <p:nvSpPr>
          <p:cNvPr id="34" name="テキスト ボックス 33">
            <a:extLst>
              <a:ext uri="{FF2B5EF4-FFF2-40B4-BE49-F238E27FC236}">
                <a16:creationId xmlns:a16="http://schemas.microsoft.com/office/drawing/2014/main" id="{D7052024-7A35-E85B-3A3E-D5DAD5F9974B}"/>
              </a:ext>
            </a:extLst>
          </p:cNvPr>
          <p:cNvSpPr txBox="1"/>
          <p:nvPr/>
        </p:nvSpPr>
        <p:spPr>
          <a:xfrm>
            <a:off x="432000" y="3913200"/>
            <a:ext cx="1475971" cy="1039177"/>
          </a:xfrm>
          <a:prstGeom prst="rect">
            <a:avLst/>
          </a:prstGeom>
          <a:solidFill>
            <a:srgbClr val="E2CCCA"/>
          </a:solidFill>
          <a:ln w="31750">
            <a:solidFill>
              <a:srgbClr val="B2524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Negative</a:t>
            </a:r>
          </a:p>
          <a:p>
            <a:pPr algn="ctr">
              <a:lnSpc>
                <a:spcPct val="80000"/>
              </a:lnSpc>
            </a:pPr>
            <a:r>
              <a:rPr lang="en-US" altLang="ja-JP" sz="2400" dirty="0"/>
              <a:t>Decoupling</a:t>
            </a:r>
          </a:p>
        </p:txBody>
      </p:sp>
      <p:pic>
        <p:nvPicPr>
          <p:cNvPr id="30" name="図 29">
            <a:extLst>
              <a:ext uri="{FF2B5EF4-FFF2-40B4-BE49-F238E27FC236}">
                <a16:creationId xmlns:a16="http://schemas.microsoft.com/office/drawing/2014/main" id="{36EAD027-3FD5-43A2-54BE-F146D0C07FD5}"/>
              </a:ext>
            </a:extLst>
          </p:cNvPr>
          <p:cNvPicPr>
            <a:picLocks noChangeAspect="1"/>
          </p:cNvPicPr>
          <p:nvPr/>
        </p:nvPicPr>
        <p:blipFill>
          <a:blip r:embed="rId4"/>
          <a:stretch>
            <a:fillRect/>
          </a:stretch>
        </p:blipFill>
        <p:spPr>
          <a:xfrm>
            <a:off x="360000" y="1177199"/>
            <a:ext cx="4797968" cy="4797968"/>
          </a:xfrm>
          <a:prstGeom prst="rect">
            <a:avLst/>
          </a:prstGeom>
        </p:spPr>
      </p:pic>
      <p:pic>
        <p:nvPicPr>
          <p:cNvPr id="35" name="図 34">
            <a:extLst>
              <a:ext uri="{FF2B5EF4-FFF2-40B4-BE49-F238E27FC236}">
                <a16:creationId xmlns:a16="http://schemas.microsoft.com/office/drawing/2014/main" id="{BE194BCD-4596-C474-6769-3BB039177213}"/>
              </a:ext>
            </a:extLst>
          </p:cNvPr>
          <p:cNvPicPr>
            <a:picLocks noChangeAspect="1"/>
          </p:cNvPicPr>
          <p:nvPr/>
        </p:nvPicPr>
        <p:blipFill>
          <a:blip r:embed="rId5"/>
          <a:stretch>
            <a:fillRect/>
          </a:stretch>
        </p:blipFill>
        <p:spPr>
          <a:xfrm>
            <a:off x="890032" y="1713329"/>
            <a:ext cx="4797968" cy="4791871"/>
          </a:xfrm>
          <a:prstGeom prst="rect">
            <a:avLst/>
          </a:prstGeom>
        </p:spPr>
      </p:pic>
      <p:pic>
        <p:nvPicPr>
          <p:cNvPr id="29" name="図 28">
            <a:extLst>
              <a:ext uri="{FF2B5EF4-FFF2-40B4-BE49-F238E27FC236}">
                <a16:creationId xmlns:a16="http://schemas.microsoft.com/office/drawing/2014/main" id="{833259D2-5B49-A523-C899-1DD4E72137A2}"/>
              </a:ext>
            </a:extLst>
          </p:cNvPr>
          <p:cNvPicPr>
            <a:picLocks noChangeAspect="1"/>
          </p:cNvPicPr>
          <p:nvPr/>
        </p:nvPicPr>
        <p:blipFill>
          <a:blip r:embed="rId6">
            <a:duotone>
              <a:schemeClr val="accent2">
                <a:shade val="45000"/>
                <a:satMod val="135000"/>
              </a:schemeClr>
              <a:prstClr val="white"/>
            </a:duotone>
          </a:blip>
          <a:stretch>
            <a:fillRect/>
          </a:stretch>
        </p:blipFill>
        <p:spPr>
          <a:xfrm>
            <a:off x="284345" y="1163147"/>
            <a:ext cx="4419983" cy="3895682"/>
          </a:xfrm>
          <a:prstGeom prst="rect">
            <a:avLst/>
          </a:prstGeom>
        </p:spPr>
      </p:pic>
      <p:pic>
        <p:nvPicPr>
          <p:cNvPr id="31" name="図 30">
            <a:extLst>
              <a:ext uri="{FF2B5EF4-FFF2-40B4-BE49-F238E27FC236}">
                <a16:creationId xmlns:a16="http://schemas.microsoft.com/office/drawing/2014/main" id="{E701DFF8-B79E-A9A6-99E9-E13480758573}"/>
              </a:ext>
            </a:extLst>
          </p:cNvPr>
          <p:cNvPicPr>
            <a:picLocks noChangeAspect="1"/>
          </p:cNvPicPr>
          <p:nvPr/>
        </p:nvPicPr>
        <p:blipFill>
          <a:blip r:embed="rId7">
            <a:duotone>
              <a:schemeClr val="accent2">
                <a:shade val="45000"/>
                <a:satMod val="135000"/>
              </a:schemeClr>
              <a:prstClr val="white"/>
            </a:duotone>
          </a:blip>
          <a:stretch>
            <a:fillRect/>
          </a:stretch>
        </p:blipFill>
        <p:spPr>
          <a:xfrm>
            <a:off x="1335859" y="2938950"/>
            <a:ext cx="4419983" cy="3603048"/>
          </a:xfrm>
          <a:prstGeom prst="rect">
            <a:avLst/>
          </a:prstGeom>
        </p:spPr>
      </p:pic>
      <p:grpSp>
        <p:nvGrpSpPr>
          <p:cNvPr id="25" name="グループ化 24">
            <a:extLst>
              <a:ext uri="{FF2B5EF4-FFF2-40B4-BE49-F238E27FC236}">
                <a16:creationId xmlns:a16="http://schemas.microsoft.com/office/drawing/2014/main" id="{1DFE34EA-0911-8CD8-4E44-EF24163D30B6}"/>
              </a:ext>
            </a:extLst>
          </p:cNvPr>
          <p:cNvGrpSpPr/>
          <p:nvPr/>
        </p:nvGrpSpPr>
        <p:grpSpPr>
          <a:xfrm>
            <a:off x="360000" y="867600"/>
            <a:ext cx="5784497" cy="5637600"/>
            <a:chOff x="360000" y="867600"/>
            <a:chExt cx="5784497" cy="5637600"/>
          </a:xfrm>
        </p:grpSpPr>
        <p:cxnSp>
          <p:nvCxnSpPr>
            <p:cNvPr id="12" name="直線矢印コネクタ 11">
              <a:extLst>
                <a:ext uri="{FF2B5EF4-FFF2-40B4-BE49-F238E27FC236}">
                  <a16:creationId xmlns:a16="http://schemas.microsoft.com/office/drawing/2014/main" id="{19A5D79C-7F3D-3E8D-07F9-E8A25962F976}"/>
                </a:ext>
              </a:extLst>
            </p:cNvPr>
            <p:cNvCxnSpPr>
              <a:cxnSpLocks/>
            </p:cNvCxnSpPr>
            <p:nvPr/>
          </p:nvCxnSpPr>
          <p:spPr>
            <a:xfrm>
              <a:off x="360000" y="3841200"/>
              <a:ext cx="5328000" cy="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C1283DA-DC27-B7A9-94D3-61C3093F6ADC}"/>
                </a:ext>
              </a:extLst>
            </p:cNvPr>
            <p:cNvCxnSpPr>
              <a:cxnSpLocks/>
            </p:cNvCxnSpPr>
            <p:nvPr/>
          </p:nvCxnSpPr>
          <p:spPr>
            <a:xfrm flipV="1">
              <a:off x="3024000" y="1177200"/>
              <a:ext cx="0" cy="532800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5435926-98EE-91CD-A0C1-0789A70428DE}"/>
                </a:ext>
              </a:extLst>
            </p:cNvPr>
            <p:cNvCxnSpPr>
              <a:cxnSpLocks/>
            </p:cNvCxnSpPr>
            <p:nvPr/>
          </p:nvCxnSpPr>
          <p:spPr>
            <a:xfrm flipV="1">
              <a:off x="360003" y="1709999"/>
              <a:ext cx="5327997" cy="4262401"/>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D298CA8-5B49-685D-A784-E461690FA46A}"/>
                </a:ext>
              </a:extLst>
            </p:cNvPr>
            <p:cNvCxnSpPr>
              <a:cxnSpLocks/>
            </p:cNvCxnSpPr>
            <p:nvPr/>
          </p:nvCxnSpPr>
          <p:spPr>
            <a:xfrm flipV="1">
              <a:off x="892798" y="1177200"/>
              <a:ext cx="4262402" cy="532800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B6A81539-1EC1-8A43-A0C1-BC6FDBED0B94}"/>
                    </a:ext>
                  </a:extLst>
                </p:cNvPr>
                <p:cNvSpPr txBox="1"/>
                <p:nvPr/>
              </p:nvSpPr>
              <p:spPr>
                <a:xfrm>
                  <a:off x="4838921" y="3913200"/>
                  <a:ext cx="702565" cy="461665"/>
                </a:xfrm>
                <a:prstGeom prst="rect">
                  <a:avLst/>
                </a:prstGeom>
                <a:noFill/>
              </p:spPr>
              <p:txBody>
                <a:bodyPr wrap="none" lIns="0" r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𝑦</m:t>
                        </m:r>
                      </m:oMath>
                    </m:oMathPara>
                  </a14:m>
                  <a:endParaRPr kumimoji="1" lang="ja-JP" altLang="en-US" sz="2400" dirty="0"/>
                </a:p>
              </p:txBody>
            </p:sp>
          </mc:Choice>
          <mc:Fallback xmlns="">
            <p:sp>
              <p:nvSpPr>
                <p:cNvPr id="47" name="テキスト ボックス 46">
                  <a:extLst>
                    <a:ext uri="{FF2B5EF4-FFF2-40B4-BE49-F238E27FC236}">
                      <a16:creationId xmlns:a16="http://schemas.microsoft.com/office/drawing/2014/main" id="{B6A81539-1EC1-8A43-A0C1-BC6FDBED0B94}"/>
                    </a:ext>
                  </a:extLst>
                </p:cNvPr>
                <p:cNvSpPr txBox="1">
                  <a:spLocks noRot="1" noChangeAspect="1" noMove="1" noResize="1" noEditPoints="1" noAdjustHandles="1" noChangeArrowheads="1" noChangeShapeType="1" noTextEdit="1"/>
                </p:cNvSpPr>
                <p:nvPr/>
              </p:nvSpPr>
              <p:spPr>
                <a:xfrm>
                  <a:off x="4838921" y="3913200"/>
                  <a:ext cx="702565" cy="461665"/>
                </a:xfrm>
                <a:prstGeom prst="rect">
                  <a:avLst/>
                </a:prstGeom>
                <a:blipFill>
                  <a:blip r:embed="rId8"/>
                  <a:stretch>
                    <a:fillRect l="-11304" r="-10435" b="-9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D7916CB-648A-0D1B-1900-22C208800D18}"/>
                    </a:ext>
                  </a:extLst>
                </p:cNvPr>
                <p:cNvSpPr txBox="1"/>
                <p:nvPr/>
              </p:nvSpPr>
              <p:spPr>
                <a:xfrm>
                  <a:off x="4593600" y="867600"/>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1.2</m:t>
                        </m:r>
                      </m:oMath>
                    </m:oMathPara>
                  </a14:m>
                  <a:endParaRPr lang="ja-JP" altLang="en-US" sz="2400" dirty="0"/>
                </a:p>
              </p:txBody>
            </p:sp>
          </mc:Choice>
          <mc:Fallback xmlns="">
            <p:sp>
              <p:nvSpPr>
                <p:cNvPr id="51" name="テキスト ボックス 50">
                  <a:extLst>
                    <a:ext uri="{FF2B5EF4-FFF2-40B4-BE49-F238E27FC236}">
                      <a16:creationId xmlns:a16="http://schemas.microsoft.com/office/drawing/2014/main" id="{1D7916CB-648A-0D1B-1900-22C208800D18}"/>
                    </a:ext>
                  </a:extLst>
                </p:cNvPr>
                <p:cNvSpPr txBox="1">
                  <a:spLocks noRot="1" noChangeAspect="1" noMove="1" noResize="1" noEditPoints="1" noAdjustHandles="1" noChangeArrowheads="1" noChangeShapeType="1" noTextEdit="1"/>
                </p:cNvSpPr>
                <p:nvPr/>
              </p:nvSpPr>
              <p:spPr>
                <a:xfrm>
                  <a:off x="4593600" y="867600"/>
                  <a:ext cx="1093697" cy="442035"/>
                </a:xfrm>
                <a:prstGeom prst="rect">
                  <a:avLst/>
                </a:prstGeom>
                <a:blipFill>
                  <a:blip r:embed="rId9"/>
                  <a:stretch>
                    <a:fillRect l="-6704" r="-61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CCC7F919-ED54-C472-247A-FC7CF9272BD6}"/>
                    </a:ext>
                  </a:extLst>
                </p:cNvPr>
                <p:cNvSpPr txBox="1"/>
                <p:nvPr/>
              </p:nvSpPr>
              <p:spPr>
                <a:xfrm>
                  <a:off x="2077200" y="1177199"/>
                  <a:ext cx="700192" cy="461665"/>
                </a:xfrm>
                <a:prstGeom prst="rect">
                  <a:avLst/>
                </a:prstGeom>
                <a:noFill/>
              </p:spPr>
              <p:txBody>
                <a:bodyPr wrap="none" lIns="0" rIns="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𝑞</m:t>
                        </m:r>
                      </m:oMath>
                    </m:oMathPara>
                  </a14:m>
                  <a:endParaRPr lang="ja-JP" altLang="en-US" sz="2400" dirty="0"/>
                </a:p>
              </p:txBody>
            </p:sp>
          </mc:Choice>
          <mc:Fallback xmlns="">
            <p:sp>
              <p:nvSpPr>
                <p:cNvPr id="49" name="テキスト ボックス 48">
                  <a:extLst>
                    <a:ext uri="{FF2B5EF4-FFF2-40B4-BE49-F238E27FC236}">
                      <a16:creationId xmlns:a16="http://schemas.microsoft.com/office/drawing/2014/main" id="{CCC7F919-ED54-C472-247A-FC7CF9272BD6}"/>
                    </a:ext>
                  </a:extLst>
                </p:cNvPr>
                <p:cNvSpPr txBox="1">
                  <a:spLocks noRot="1" noChangeAspect="1" noMove="1" noResize="1" noEditPoints="1" noAdjustHandles="1" noChangeArrowheads="1" noChangeShapeType="1" noTextEdit="1"/>
                </p:cNvSpPr>
                <p:nvPr/>
              </p:nvSpPr>
              <p:spPr>
                <a:xfrm>
                  <a:off x="2077200" y="1177199"/>
                  <a:ext cx="700192" cy="461665"/>
                </a:xfrm>
                <a:prstGeom prst="rect">
                  <a:avLst/>
                </a:prstGeom>
                <a:blipFill>
                  <a:blip r:embed="rId10"/>
                  <a:stretch>
                    <a:fillRect l="-11304" r="-9565"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BA79F2F-0632-A2AE-C1A6-FB16C8396779}"/>
                    </a:ext>
                  </a:extLst>
                </p:cNvPr>
                <p:cNvSpPr txBox="1"/>
                <p:nvPr/>
              </p:nvSpPr>
              <p:spPr>
                <a:xfrm>
                  <a:off x="5050800" y="1458000"/>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0.8</m:t>
                        </m:r>
                      </m:oMath>
                    </m:oMathPara>
                  </a14:m>
                  <a:endParaRPr lang="ja-JP" altLang="en-US" sz="2400" dirty="0"/>
                </a:p>
              </p:txBody>
            </p:sp>
          </mc:Choice>
          <mc:Fallback xmlns="">
            <p:sp>
              <p:nvSpPr>
                <p:cNvPr id="6" name="テキスト ボックス 5">
                  <a:extLst>
                    <a:ext uri="{FF2B5EF4-FFF2-40B4-BE49-F238E27FC236}">
                      <a16:creationId xmlns:a16="http://schemas.microsoft.com/office/drawing/2014/main" id="{6BA79F2F-0632-A2AE-C1A6-FB16C8396779}"/>
                    </a:ext>
                  </a:extLst>
                </p:cNvPr>
                <p:cNvSpPr txBox="1">
                  <a:spLocks noRot="1" noChangeAspect="1" noMove="1" noResize="1" noEditPoints="1" noAdjustHandles="1" noChangeArrowheads="1" noChangeShapeType="1" noTextEdit="1"/>
                </p:cNvSpPr>
                <p:nvPr/>
              </p:nvSpPr>
              <p:spPr>
                <a:xfrm>
                  <a:off x="5050800" y="1458000"/>
                  <a:ext cx="1093697" cy="442035"/>
                </a:xfrm>
                <a:prstGeom prst="rect">
                  <a:avLst/>
                </a:prstGeom>
                <a:blipFill>
                  <a:blip r:embed="rId11"/>
                  <a:stretch>
                    <a:fillRect l="-6704" r="-6145"/>
                  </a:stretch>
                </a:blipFill>
              </p:spPr>
              <p:txBody>
                <a:bodyPr/>
                <a:lstStyle/>
                <a:p>
                  <a:r>
                    <a:rPr lang="ja-JP" altLang="en-US">
                      <a:noFill/>
                    </a:rPr>
                    <a:t> </a:t>
                  </a:r>
                </a:p>
              </p:txBody>
            </p:sp>
          </mc:Fallback>
        </mc:AlternateContent>
      </p:grpSp>
      <p:sp>
        <p:nvSpPr>
          <p:cNvPr id="15" name="テキスト ボックス 14">
            <a:extLst>
              <a:ext uri="{FF2B5EF4-FFF2-40B4-BE49-F238E27FC236}">
                <a16:creationId xmlns:a16="http://schemas.microsoft.com/office/drawing/2014/main" id="{6528DA17-E565-93CC-8751-71F0DF1CC207}"/>
              </a:ext>
            </a:extLst>
          </p:cNvPr>
          <p:cNvSpPr txBox="1"/>
          <p:nvPr/>
        </p:nvSpPr>
        <p:spPr>
          <a:xfrm>
            <a:off x="3096000" y="2419466"/>
            <a:ext cx="2520000" cy="448246"/>
          </a:xfrm>
          <a:prstGeom prst="rect">
            <a:avLst/>
          </a:prstGeom>
          <a:solidFill>
            <a:srgbClr val="E7DECC"/>
          </a:solidFill>
          <a:ln w="31750">
            <a:solidFill>
              <a:srgbClr val="C09750"/>
            </a:solidFill>
          </a:ln>
        </p:spPr>
        <p:txBody>
          <a:bodyPr wrap="none" lIns="36000" tIns="72000" rIns="36000" bIns="72000" anchor="ctr">
            <a:spAutoFit/>
          </a:bodyPr>
          <a:lstStyle/>
          <a:p>
            <a:pPr algn="ctr">
              <a:lnSpc>
                <a:spcPct val="80000"/>
              </a:lnSpc>
            </a:pPr>
            <a:r>
              <a:rPr lang="en-US" altLang="ja-JP" sz="2400" dirty="0"/>
              <a:t>Expansive Coupling</a:t>
            </a:r>
          </a:p>
        </p:txBody>
      </p:sp>
      <p:sp>
        <p:nvSpPr>
          <p:cNvPr id="16" name="テキスト ボックス 15">
            <a:extLst>
              <a:ext uri="{FF2B5EF4-FFF2-40B4-BE49-F238E27FC236}">
                <a16:creationId xmlns:a16="http://schemas.microsoft.com/office/drawing/2014/main" id="{967913F9-D636-DC6D-C48E-4244C4808F65}"/>
              </a:ext>
            </a:extLst>
          </p:cNvPr>
          <p:cNvSpPr txBox="1"/>
          <p:nvPr/>
        </p:nvSpPr>
        <p:spPr>
          <a:xfrm>
            <a:off x="431999" y="5096066"/>
            <a:ext cx="2520000" cy="448246"/>
          </a:xfrm>
          <a:prstGeom prst="rect">
            <a:avLst/>
          </a:prstGeom>
          <a:solidFill>
            <a:srgbClr val="E7DECC"/>
          </a:solidFill>
          <a:ln w="31750">
            <a:solidFill>
              <a:srgbClr val="C09750"/>
            </a:solidFill>
          </a:ln>
        </p:spPr>
        <p:txBody>
          <a:bodyPr wrap="none" lIns="36000" tIns="72000" rIns="36000" bIns="72000" anchor="ctr">
            <a:spAutoFit/>
          </a:bodyPr>
          <a:lstStyle/>
          <a:p>
            <a:pPr algn="ctr">
              <a:lnSpc>
                <a:spcPct val="80000"/>
              </a:lnSpc>
            </a:pPr>
            <a:r>
              <a:rPr lang="en-US" altLang="ja-JP" sz="2400" dirty="0"/>
              <a:t>Recessive Coupling</a:t>
            </a:r>
            <a:endParaRPr lang="ja-JP" altLang="en-US" sz="2400" dirty="0"/>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3718A6F6-0523-C516-42F6-5B8521DFB3C8}"/>
                  </a:ext>
                </a:extLst>
              </p:cNvPr>
              <p:cNvSpPr txBox="1"/>
              <p:nvPr/>
            </p:nvSpPr>
            <p:spPr>
              <a:xfrm>
                <a:off x="11249851" y="1881330"/>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(1)</m:t>
                      </m:r>
                    </m:oMath>
                  </m:oMathPara>
                </a14:m>
                <a:endParaRPr lang="ja-JP" altLang="en-US" sz="2800" dirty="0"/>
              </a:p>
            </p:txBody>
          </p:sp>
        </mc:Choice>
        <mc:Fallback xmlns="">
          <p:sp>
            <p:nvSpPr>
              <p:cNvPr id="36" name="テキスト ボックス 35">
                <a:extLst>
                  <a:ext uri="{FF2B5EF4-FFF2-40B4-BE49-F238E27FC236}">
                    <a16:creationId xmlns:a16="http://schemas.microsoft.com/office/drawing/2014/main" id="{3718A6F6-0523-C516-42F6-5B8521DFB3C8}"/>
                  </a:ext>
                </a:extLst>
              </p:cNvPr>
              <p:cNvSpPr txBox="1">
                <a:spLocks noRot="1" noChangeAspect="1" noMove="1" noResize="1" noEditPoints="1" noAdjustHandles="1" noChangeArrowheads="1" noChangeShapeType="1" noTextEdit="1"/>
              </p:cNvSpPr>
              <p:nvPr/>
            </p:nvSpPr>
            <p:spPr>
              <a:xfrm>
                <a:off x="11249851" y="1881330"/>
                <a:ext cx="763349" cy="523220"/>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4422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normAutofit/>
          </a:bodyPr>
          <a:lstStyle/>
          <a:p>
            <a:r>
              <a:rPr lang="en-US" altLang="ja-JP" dirty="0"/>
              <a:t>2. Methodology: Definition of decoupling indicator</a:t>
            </a:r>
            <a:endParaRPr kumimoji="1" lang="ja-JP" altLang="en-US" dirty="0"/>
          </a:p>
        </p:txBody>
      </p:sp>
      <p:sp>
        <p:nvSpPr>
          <p:cNvPr id="44" name="直角三角形 43">
            <a:extLst>
              <a:ext uri="{FF2B5EF4-FFF2-40B4-BE49-F238E27FC236}">
                <a16:creationId xmlns:a16="http://schemas.microsoft.com/office/drawing/2014/main" id="{CF718665-91A5-3A2B-C9A6-292036142E4F}"/>
              </a:ext>
            </a:extLst>
          </p:cNvPr>
          <p:cNvSpPr>
            <a:spLocks/>
          </p:cNvSpPr>
          <p:nvPr/>
        </p:nvSpPr>
        <p:spPr>
          <a:xfrm rot="5400000">
            <a:off x="2757600" y="1443600"/>
            <a:ext cx="2664000" cy="2131200"/>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934A4F1A-3A2F-B25F-904D-EB9E3A71A973}"/>
              </a:ext>
            </a:extLst>
          </p:cNvPr>
          <p:cNvSpPr>
            <a:spLocks/>
          </p:cNvSpPr>
          <p:nvPr/>
        </p:nvSpPr>
        <p:spPr>
          <a:xfrm rot="16200000">
            <a:off x="3290400" y="1443599"/>
            <a:ext cx="2131200" cy="26640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BE10E49-1C35-6567-CB74-6C9C7535F4F1}"/>
              </a:ext>
            </a:extLst>
          </p:cNvPr>
          <p:cNvSpPr>
            <a:spLocks/>
          </p:cNvSpPr>
          <p:nvPr/>
        </p:nvSpPr>
        <p:spPr>
          <a:xfrm>
            <a:off x="3024000" y="3841200"/>
            <a:ext cx="2664000" cy="2664000"/>
          </a:xfrm>
          <a:prstGeom prst="rect">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角三角形 7">
            <a:extLst>
              <a:ext uri="{FF2B5EF4-FFF2-40B4-BE49-F238E27FC236}">
                <a16:creationId xmlns:a16="http://schemas.microsoft.com/office/drawing/2014/main" id="{FE7E9362-7EC1-5F86-7C10-E640E52F24EF}"/>
              </a:ext>
            </a:extLst>
          </p:cNvPr>
          <p:cNvSpPr/>
          <p:nvPr/>
        </p:nvSpPr>
        <p:spPr>
          <a:xfrm rot="16200000">
            <a:off x="626400" y="4107601"/>
            <a:ext cx="2664000" cy="21312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a:extLst>
              <a:ext uri="{FF2B5EF4-FFF2-40B4-BE49-F238E27FC236}">
                <a16:creationId xmlns:a16="http://schemas.microsoft.com/office/drawing/2014/main" id="{D17B6F3E-E3F2-DE39-C3AE-F48225DB9624}"/>
              </a:ext>
            </a:extLst>
          </p:cNvPr>
          <p:cNvSpPr/>
          <p:nvPr/>
        </p:nvSpPr>
        <p:spPr>
          <a:xfrm rot="5400000">
            <a:off x="626399" y="3574801"/>
            <a:ext cx="2131200" cy="2663998"/>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D2A3E7A-35EB-FF60-6DED-4B35A1068E65}"/>
              </a:ext>
            </a:extLst>
          </p:cNvPr>
          <p:cNvSpPr/>
          <p:nvPr/>
        </p:nvSpPr>
        <p:spPr>
          <a:xfrm>
            <a:off x="360000" y="1177199"/>
            <a:ext cx="2663999" cy="2664002"/>
          </a:xfrm>
          <a:prstGeom prst="rect">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6762D1F4-BCAA-A1D1-8BED-69DDF84C1D91}"/>
              </a:ext>
            </a:extLst>
          </p:cNvPr>
          <p:cNvSpPr/>
          <p:nvPr/>
        </p:nvSpPr>
        <p:spPr>
          <a:xfrm>
            <a:off x="359999" y="3841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 name="フリーフォーム: 図形 4">
            <a:extLst>
              <a:ext uri="{FF2B5EF4-FFF2-40B4-BE49-F238E27FC236}">
                <a16:creationId xmlns:a16="http://schemas.microsoft.com/office/drawing/2014/main" id="{EDE506A3-9216-5ABC-2538-DED01E72AA8F}"/>
              </a:ext>
            </a:extLst>
          </p:cNvPr>
          <p:cNvSpPr/>
          <p:nvPr/>
        </p:nvSpPr>
        <p:spPr>
          <a:xfrm rot="10800000">
            <a:off x="3024001" y="1177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7" name="テキスト ボックス 26">
            <a:extLst>
              <a:ext uri="{FF2B5EF4-FFF2-40B4-BE49-F238E27FC236}">
                <a16:creationId xmlns:a16="http://schemas.microsoft.com/office/drawing/2014/main" id="{CFAAD953-F953-470C-E65D-93365AD37CBE}"/>
              </a:ext>
            </a:extLst>
          </p:cNvPr>
          <p:cNvSpPr txBox="1"/>
          <p:nvPr/>
        </p:nvSpPr>
        <p:spPr>
          <a:xfrm>
            <a:off x="3096000" y="1249200"/>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Expansive</a:t>
            </a:r>
          </a:p>
          <a:p>
            <a:pPr algn="ctr">
              <a:lnSpc>
                <a:spcPct val="80000"/>
              </a:lnSpc>
            </a:pPr>
            <a:r>
              <a:rPr lang="en-US" altLang="ja-JP" sz="2400" dirty="0"/>
              <a:t>Negative</a:t>
            </a:r>
          </a:p>
          <a:p>
            <a:pPr algn="ctr">
              <a:lnSpc>
                <a:spcPct val="80000"/>
              </a:lnSpc>
            </a:pPr>
            <a:r>
              <a:rPr lang="en-US" altLang="ja-JP" sz="2400" dirty="0"/>
              <a:t>Decoupling</a:t>
            </a:r>
          </a:p>
        </p:txBody>
      </p:sp>
      <p:sp>
        <p:nvSpPr>
          <p:cNvPr id="32" name="テキスト ボックス 31">
            <a:extLst>
              <a:ext uri="{FF2B5EF4-FFF2-40B4-BE49-F238E27FC236}">
                <a16:creationId xmlns:a16="http://schemas.microsoft.com/office/drawing/2014/main" id="{7DEC69F0-DFE4-970E-7F75-417610DD1DB4}"/>
              </a:ext>
            </a:extLst>
          </p:cNvPr>
          <p:cNvSpPr txBox="1"/>
          <p:nvPr/>
        </p:nvSpPr>
        <p:spPr>
          <a:xfrm>
            <a:off x="954014" y="1989612"/>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Strong</a:t>
            </a:r>
          </a:p>
          <a:p>
            <a:pPr algn="ctr">
              <a:lnSpc>
                <a:spcPct val="80000"/>
              </a:lnSpc>
            </a:pPr>
            <a:r>
              <a:rPr lang="en-US" altLang="ja-JP" sz="2400" dirty="0"/>
              <a:t>Negative</a:t>
            </a:r>
          </a:p>
          <a:p>
            <a:pPr algn="ctr">
              <a:lnSpc>
                <a:spcPct val="80000"/>
              </a:lnSpc>
            </a:pPr>
            <a:r>
              <a:rPr lang="en-US" altLang="ja-JP" sz="2400" dirty="0"/>
              <a:t>Decoupling</a:t>
            </a:r>
          </a:p>
        </p:txBody>
      </p:sp>
      <p:sp>
        <p:nvSpPr>
          <p:cNvPr id="34" name="テキスト ボックス 33">
            <a:extLst>
              <a:ext uri="{FF2B5EF4-FFF2-40B4-BE49-F238E27FC236}">
                <a16:creationId xmlns:a16="http://schemas.microsoft.com/office/drawing/2014/main" id="{D7052024-7A35-E85B-3A3E-D5DAD5F9974B}"/>
              </a:ext>
            </a:extLst>
          </p:cNvPr>
          <p:cNvSpPr txBox="1"/>
          <p:nvPr/>
        </p:nvSpPr>
        <p:spPr>
          <a:xfrm>
            <a:off x="432000" y="3913200"/>
            <a:ext cx="1475971" cy="1039177"/>
          </a:xfrm>
          <a:prstGeom prst="rect">
            <a:avLst/>
          </a:prstGeom>
          <a:solidFill>
            <a:srgbClr val="E2CCCA"/>
          </a:solidFill>
          <a:ln w="31750">
            <a:solidFill>
              <a:srgbClr val="B2524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Negative</a:t>
            </a:r>
          </a:p>
          <a:p>
            <a:pPr algn="ctr">
              <a:lnSpc>
                <a:spcPct val="80000"/>
              </a:lnSpc>
            </a:pPr>
            <a:r>
              <a:rPr lang="en-US" altLang="ja-JP" sz="2400" dirty="0"/>
              <a:t>Decoupling</a:t>
            </a:r>
          </a:p>
        </p:txBody>
      </p:sp>
      <p:pic>
        <p:nvPicPr>
          <p:cNvPr id="30" name="図 29">
            <a:extLst>
              <a:ext uri="{FF2B5EF4-FFF2-40B4-BE49-F238E27FC236}">
                <a16:creationId xmlns:a16="http://schemas.microsoft.com/office/drawing/2014/main" id="{36EAD027-3FD5-43A2-54BE-F146D0C07FD5}"/>
              </a:ext>
            </a:extLst>
          </p:cNvPr>
          <p:cNvPicPr>
            <a:picLocks noChangeAspect="1"/>
          </p:cNvPicPr>
          <p:nvPr/>
        </p:nvPicPr>
        <p:blipFill>
          <a:blip r:embed="rId3"/>
          <a:stretch>
            <a:fillRect/>
          </a:stretch>
        </p:blipFill>
        <p:spPr>
          <a:xfrm>
            <a:off x="360000" y="1177199"/>
            <a:ext cx="4797968" cy="4797968"/>
          </a:xfrm>
          <a:prstGeom prst="rect">
            <a:avLst/>
          </a:prstGeom>
        </p:spPr>
      </p:pic>
      <p:pic>
        <p:nvPicPr>
          <p:cNvPr id="22" name="図 21">
            <a:extLst>
              <a:ext uri="{FF2B5EF4-FFF2-40B4-BE49-F238E27FC236}">
                <a16:creationId xmlns:a16="http://schemas.microsoft.com/office/drawing/2014/main" id="{96FC97FD-520C-8347-C9BE-AA99B95C605D}"/>
              </a:ext>
            </a:extLst>
          </p:cNvPr>
          <p:cNvPicPr>
            <a:picLocks noChangeAspect="1"/>
          </p:cNvPicPr>
          <p:nvPr/>
        </p:nvPicPr>
        <p:blipFill>
          <a:blip r:embed="rId4"/>
          <a:stretch>
            <a:fillRect/>
          </a:stretch>
        </p:blipFill>
        <p:spPr>
          <a:xfrm>
            <a:off x="359816" y="1176834"/>
            <a:ext cx="5328366" cy="5328366"/>
          </a:xfrm>
          <a:prstGeom prst="rect">
            <a:avLst/>
          </a:prstGeom>
        </p:spPr>
      </p:pic>
      <p:pic>
        <p:nvPicPr>
          <p:cNvPr id="29" name="図 28">
            <a:extLst>
              <a:ext uri="{FF2B5EF4-FFF2-40B4-BE49-F238E27FC236}">
                <a16:creationId xmlns:a16="http://schemas.microsoft.com/office/drawing/2014/main" id="{833259D2-5B49-A523-C899-1DD4E72137A2}"/>
              </a:ext>
            </a:extLst>
          </p:cNvPr>
          <p:cNvPicPr>
            <a:picLocks noChangeAspect="1"/>
          </p:cNvPicPr>
          <p:nvPr/>
        </p:nvPicPr>
        <p:blipFill>
          <a:blip r:embed="rId5">
            <a:duotone>
              <a:schemeClr val="accent2">
                <a:shade val="45000"/>
                <a:satMod val="135000"/>
              </a:schemeClr>
              <a:prstClr val="white"/>
            </a:duotone>
          </a:blip>
          <a:stretch>
            <a:fillRect/>
          </a:stretch>
        </p:blipFill>
        <p:spPr>
          <a:xfrm>
            <a:off x="284345" y="1163147"/>
            <a:ext cx="4419983" cy="3895682"/>
          </a:xfrm>
          <a:prstGeom prst="rect">
            <a:avLst/>
          </a:prstGeom>
        </p:spPr>
      </p:pic>
      <p:pic>
        <p:nvPicPr>
          <p:cNvPr id="23" name="図 22">
            <a:extLst>
              <a:ext uri="{FF2B5EF4-FFF2-40B4-BE49-F238E27FC236}">
                <a16:creationId xmlns:a16="http://schemas.microsoft.com/office/drawing/2014/main" id="{1D874D19-9267-7A3D-D9AF-7AED86CA429D}"/>
              </a:ext>
            </a:extLst>
          </p:cNvPr>
          <p:cNvPicPr>
            <a:picLocks noChangeAspect="1"/>
          </p:cNvPicPr>
          <p:nvPr/>
        </p:nvPicPr>
        <p:blipFill>
          <a:blip r:embed="rId6">
            <a:duotone>
              <a:schemeClr val="accent2">
                <a:shade val="45000"/>
                <a:satMod val="135000"/>
              </a:schemeClr>
              <a:prstClr val="white"/>
            </a:duotone>
          </a:blip>
          <a:stretch>
            <a:fillRect/>
          </a:stretch>
        </p:blipFill>
        <p:spPr>
          <a:xfrm>
            <a:off x="324000" y="2332800"/>
            <a:ext cx="5389331" cy="3322608"/>
          </a:xfrm>
          <a:prstGeom prst="rect">
            <a:avLst/>
          </a:prstGeom>
        </p:spPr>
      </p:pic>
      <p:grpSp>
        <p:nvGrpSpPr>
          <p:cNvPr id="28" name="グループ化 27">
            <a:extLst>
              <a:ext uri="{FF2B5EF4-FFF2-40B4-BE49-F238E27FC236}">
                <a16:creationId xmlns:a16="http://schemas.microsoft.com/office/drawing/2014/main" id="{2B7B16C3-F482-7FEE-5784-E2C7B2429BCA}"/>
              </a:ext>
            </a:extLst>
          </p:cNvPr>
          <p:cNvGrpSpPr/>
          <p:nvPr/>
        </p:nvGrpSpPr>
        <p:grpSpPr>
          <a:xfrm>
            <a:off x="360000" y="866329"/>
            <a:ext cx="5782639" cy="5638871"/>
            <a:chOff x="360000" y="866329"/>
            <a:chExt cx="5782639" cy="5638871"/>
          </a:xfrm>
        </p:grpSpPr>
        <p:cxnSp>
          <p:nvCxnSpPr>
            <p:cNvPr id="12" name="直線矢印コネクタ 11">
              <a:extLst>
                <a:ext uri="{FF2B5EF4-FFF2-40B4-BE49-F238E27FC236}">
                  <a16:creationId xmlns:a16="http://schemas.microsoft.com/office/drawing/2014/main" id="{19A5D79C-7F3D-3E8D-07F9-E8A25962F976}"/>
                </a:ext>
              </a:extLst>
            </p:cNvPr>
            <p:cNvCxnSpPr>
              <a:cxnSpLocks/>
            </p:cNvCxnSpPr>
            <p:nvPr/>
          </p:nvCxnSpPr>
          <p:spPr>
            <a:xfrm>
              <a:off x="360000" y="3841200"/>
              <a:ext cx="5328000" cy="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C1283DA-DC27-B7A9-94D3-61C3093F6ADC}"/>
                </a:ext>
              </a:extLst>
            </p:cNvPr>
            <p:cNvCxnSpPr>
              <a:cxnSpLocks/>
            </p:cNvCxnSpPr>
            <p:nvPr/>
          </p:nvCxnSpPr>
          <p:spPr>
            <a:xfrm flipV="1">
              <a:off x="3024000" y="1177200"/>
              <a:ext cx="0" cy="532800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5435926-98EE-91CD-A0C1-0789A70428DE}"/>
                </a:ext>
              </a:extLst>
            </p:cNvPr>
            <p:cNvCxnSpPr>
              <a:cxnSpLocks/>
            </p:cNvCxnSpPr>
            <p:nvPr/>
          </p:nvCxnSpPr>
          <p:spPr>
            <a:xfrm flipV="1">
              <a:off x="360003" y="1709999"/>
              <a:ext cx="5327997" cy="4262401"/>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D298CA8-5B49-685D-A784-E461690FA46A}"/>
                </a:ext>
              </a:extLst>
            </p:cNvPr>
            <p:cNvCxnSpPr>
              <a:cxnSpLocks/>
            </p:cNvCxnSpPr>
            <p:nvPr/>
          </p:nvCxnSpPr>
          <p:spPr>
            <a:xfrm flipV="1">
              <a:off x="892798" y="1177200"/>
              <a:ext cx="4262402" cy="532800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B6A81539-1EC1-8A43-A0C1-BC6FDBED0B94}"/>
                    </a:ext>
                  </a:extLst>
                </p:cNvPr>
                <p:cNvSpPr txBox="1"/>
                <p:nvPr/>
              </p:nvSpPr>
              <p:spPr>
                <a:xfrm>
                  <a:off x="4838921" y="3913200"/>
                  <a:ext cx="702565" cy="461665"/>
                </a:xfrm>
                <a:prstGeom prst="rect">
                  <a:avLst/>
                </a:prstGeom>
                <a:noFill/>
              </p:spPr>
              <p:txBody>
                <a:bodyPr wrap="none" lIns="0" r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𝑦</m:t>
                        </m:r>
                      </m:oMath>
                    </m:oMathPara>
                  </a14:m>
                  <a:endParaRPr kumimoji="1" lang="ja-JP" altLang="en-US" sz="2400" dirty="0"/>
                </a:p>
              </p:txBody>
            </p:sp>
          </mc:Choice>
          <mc:Fallback xmlns="">
            <p:sp>
              <p:nvSpPr>
                <p:cNvPr id="47" name="テキスト ボックス 46">
                  <a:extLst>
                    <a:ext uri="{FF2B5EF4-FFF2-40B4-BE49-F238E27FC236}">
                      <a16:creationId xmlns:a16="http://schemas.microsoft.com/office/drawing/2014/main" id="{B6A81539-1EC1-8A43-A0C1-BC6FDBED0B94}"/>
                    </a:ext>
                  </a:extLst>
                </p:cNvPr>
                <p:cNvSpPr txBox="1">
                  <a:spLocks noRot="1" noChangeAspect="1" noMove="1" noResize="1" noEditPoints="1" noAdjustHandles="1" noChangeArrowheads="1" noChangeShapeType="1" noTextEdit="1"/>
                </p:cNvSpPr>
                <p:nvPr/>
              </p:nvSpPr>
              <p:spPr>
                <a:xfrm>
                  <a:off x="4838921" y="3913200"/>
                  <a:ext cx="702565" cy="461665"/>
                </a:xfrm>
                <a:prstGeom prst="rect">
                  <a:avLst/>
                </a:prstGeom>
                <a:blipFill>
                  <a:blip r:embed="rId7"/>
                  <a:stretch>
                    <a:fillRect l="-11304" r="-10435" b="-9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D7916CB-648A-0D1B-1900-22C208800D18}"/>
                    </a:ext>
                  </a:extLst>
                </p:cNvPr>
                <p:cNvSpPr txBox="1"/>
                <p:nvPr/>
              </p:nvSpPr>
              <p:spPr>
                <a:xfrm>
                  <a:off x="4594485" y="866329"/>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1.2</m:t>
                        </m:r>
                      </m:oMath>
                    </m:oMathPara>
                  </a14:m>
                  <a:endParaRPr lang="ja-JP" altLang="en-US" sz="2400" dirty="0"/>
                </a:p>
              </p:txBody>
            </p:sp>
          </mc:Choice>
          <mc:Fallback xmlns="">
            <p:sp>
              <p:nvSpPr>
                <p:cNvPr id="51" name="テキスト ボックス 50">
                  <a:extLst>
                    <a:ext uri="{FF2B5EF4-FFF2-40B4-BE49-F238E27FC236}">
                      <a16:creationId xmlns:a16="http://schemas.microsoft.com/office/drawing/2014/main" id="{1D7916CB-648A-0D1B-1900-22C208800D18}"/>
                    </a:ext>
                  </a:extLst>
                </p:cNvPr>
                <p:cNvSpPr txBox="1">
                  <a:spLocks noRot="1" noChangeAspect="1" noMove="1" noResize="1" noEditPoints="1" noAdjustHandles="1" noChangeArrowheads="1" noChangeShapeType="1" noTextEdit="1"/>
                </p:cNvSpPr>
                <p:nvPr/>
              </p:nvSpPr>
              <p:spPr>
                <a:xfrm>
                  <a:off x="4594485" y="866329"/>
                  <a:ext cx="1093697" cy="442035"/>
                </a:xfrm>
                <a:prstGeom prst="rect">
                  <a:avLst/>
                </a:prstGeom>
                <a:blipFill>
                  <a:blip r:embed="rId8"/>
                  <a:stretch>
                    <a:fillRect l="-6704" r="-61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CCC7F919-ED54-C472-247A-FC7CF9272BD6}"/>
                    </a:ext>
                  </a:extLst>
                </p:cNvPr>
                <p:cNvSpPr txBox="1"/>
                <p:nvPr/>
              </p:nvSpPr>
              <p:spPr>
                <a:xfrm>
                  <a:off x="2077200" y="1177199"/>
                  <a:ext cx="700192" cy="461665"/>
                </a:xfrm>
                <a:prstGeom prst="rect">
                  <a:avLst/>
                </a:prstGeom>
                <a:noFill/>
              </p:spPr>
              <p:txBody>
                <a:bodyPr wrap="none" lIns="0" rIns="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𝑞</m:t>
                        </m:r>
                      </m:oMath>
                    </m:oMathPara>
                  </a14:m>
                  <a:endParaRPr lang="ja-JP" altLang="en-US" sz="2400" dirty="0"/>
                </a:p>
              </p:txBody>
            </p:sp>
          </mc:Choice>
          <mc:Fallback xmlns="">
            <p:sp>
              <p:nvSpPr>
                <p:cNvPr id="49" name="テキスト ボックス 48">
                  <a:extLst>
                    <a:ext uri="{FF2B5EF4-FFF2-40B4-BE49-F238E27FC236}">
                      <a16:creationId xmlns:a16="http://schemas.microsoft.com/office/drawing/2014/main" id="{CCC7F919-ED54-C472-247A-FC7CF9272BD6}"/>
                    </a:ext>
                  </a:extLst>
                </p:cNvPr>
                <p:cNvSpPr txBox="1">
                  <a:spLocks noRot="1" noChangeAspect="1" noMove="1" noResize="1" noEditPoints="1" noAdjustHandles="1" noChangeArrowheads="1" noChangeShapeType="1" noTextEdit="1"/>
                </p:cNvSpPr>
                <p:nvPr/>
              </p:nvSpPr>
              <p:spPr>
                <a:xfrm>
                  <a:off x="2077200" y="1177199"/>
                  <a:ext cx="700192" cy="461665"/>
                </a:xfrm>
                <a:prstGeom prst="rect">
                  <a:avLst/>
                </a:prstGeom>
                <a:blipFill>
                  <a:blip r:embed="rId9"/>
                  <a:stretch>
                    <a:fillRect l="-11304" r="-9565"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BA79F2F-0632-A2AE-C1A6-FB16C8396779}"/>
                    </a:ext>
                  </a:extLst>
                </p:cNvPr>
                <p:cNvSpPr txBox="1"/>
                <p:nvPr/>
              </p:nvSpPr>
              <p:spPr>
                <a:xfrm>
                  <a:off x="5048942" y="1456795"/>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0.8</m:t>
                        </m:r>
                      </m:oMath>
                    </m:oMathPara>
                  </a14:m>
                  <a:endParaRPr lang="ja-JP" altLang="en-US" sz="2400" dirty="0"/>
                </a:p>
              </p:txBody>
            </p:sp>
          </mc:Choice>
          <mc:Fallback xmlns="">
            <p:sp>
              <p:nvSpPr>
                <p:cNvPr id="6" name="テキスト ボックス 5">
                  <a:extLst>
                    <a:ext uri="{FF2B5EF4-FFF2-40B4-BE49-F238E27FC236}">
                      <a16:creationId xmlns:a16="http://schemas.microsoft.com/office/drawing/2014/main" id="{6BA79F2F-0632-A2AE-C1A6-FB16C8396779}"/>
                    </a:ext>
                  </a:extLst>
                </p:cNvPr>
                <p:cNvSpPr txBox="1">
                  <a:spLocks noRot="1" noChangeAspect="1" noMove="1" noResize="1" noEditPoints="1" noAdjustHandles="1" noChangeArrowheads="1" noChangeShapeType="1" noTextEdit="1"/>
                </p:cNvSpPr>
                <p:nvPr/>
              </p:nvSpPr>
              <p:spPr>
                <a:xfrm>
                  <a:off x="5048942" y="1456795"/>
                  <a:ext cx="1093697" cy="442035"/>
                </a:xfrm>
                <a:prstGeom prst="rect">
                  <a:avLst/>
                </a:prstGeom>
                <a:blipFill>
                  <a:blip r:embed="rId10"/>
                  <a:stretch>
                    <a:fillRect l="-6111" r="-6111"/>
                  </a:stretch>
                </a:blipFill>
              </p:spPr>
              <p:txBody>
                <a:bodyPr/>
                <a:lstStyle/>
                <a:p>
                  <a:r>
                    <a:rPr lang="ja-JP" altLang="en-US">
                      <a:noFill/>
                    </a:rPr>
                    <a:t> </a:t>
                  </a:r>
                </a:p>
              </p:txBody>
            </p:sp>
          </mc:Fallback>
        </mc:AlternateContent>
      </p:grpSp>
      <p:sp>
        <p:nvSpPr>
          <p:cNvPr id="18" name="テキスト ボックス 17">
            <a:extLst>
              <a:ext uri="{FF2B5EF4-FFF2-40B4-BE49-F238E27FC236}">
                <a16:creationId xmlns:a16="http://schemas.microsoft.com/office/drawing/2014/main" id="{EF33D834-90A8-F663-C1AF-A5C902F7F86D}"/>
              </a:ext>
            </a:extLst>
          </p:cNvPr>
          <p:cNvSpPr txBox="1"/>
          <p:nvPr/>
        </p:nvSpPr>
        <p:spPr>
          <a:xfrm>
            <a:off x="4140000" y="3024000"/>
            <a:ext cx="1475971" cy="743712"/>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Decoupling</a:t>
            </a:r>
            <a:endParaRPr lang="ja-JP" altLang="en-US" sz="2400" dirty="0"/>
          </a:p>
        </p:txBody>
      </p:sp>
      <p:sp>
        <p:nvSpPr>
          <p:cNvPr id="21" name="テキスト ボックス 20">
            <a:extLst>
              <a:ext uri="{FF2B5EF4-FFF2-40B4-BE49-F238E27FC236}">
                <a16:creationId xmlns:a16="http://schemas.microsoft.com/office/drawing/2014/main" id="{8DC32906-7CC9-E2CA-AB2B-CF843B01E2A6}"/>
              </a:ext>
            </a:extLst>
          </p:cNvPr>
          <p:cNvSpPr txBox="1"/>
          <p:nvPr/>
        </p:nvSpPr>
        <p:spPr>
          <a:xfrm>
            <a:off x="3176451" y="4949077"/>
            <a:ext cx="2359098" cy="448246"/>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Strong Decoupling</a:t>
            </a:r>
            <a:endParaRPr lang="ja-JP" altLang="en-US" sz="2400" dirty="0"/>
          </a:p>
        </p:txBody>
      </p:sp>
      <p:sp>
        <p:nvSpPr>
          <p:cNvPr id="24" name="テキスト ボックス 23">
            <a:extLst>
              <a:ext uri="{FF2B5EF4-FFF2-40B4-BE49-F238E27FC236}">
                <a16:creationId xmlns:a16="http://schemas.microsoft.com/office/drawing/2014/main" id="{B1BED7ED-CB79-0B44-01B9-7D47BFA28AAB}"/>
              </a:ext>
            </a:extLst>
          </p:cNvPr>
          <p:cNvSpPr txBox="1"/>
          <p:nvPr/>
        </p:nvSpPr>
        <p:spPr>
          <a:xfrm>
            <a:off x="1476000" y="5688000"/>
            <a:ext cx="1475971" cy="743712"/>
          </a:xfrm>
          <a:prstGeom prst="rect">
            <a:avLst/>
          </a:prstGeom>
          <a:solidFill>
            <a:srgbClr val="D1DBCE"/>
          </a:solidFill>
          <a:ln w="31750">
            <a:solidFill>
              <a:srgbClr val="6D8B5A"/>
            </a:solidFill>
          </a:ln>
        </p:spPr>
        <p:txBody>
          <a:bodyPr wrap="none" lIns="36000" tIns="72000" rIns="36000" bIns="72000" anchor="ctr">
            <a:spAutoFit/>
          </a:bodyPr>
          <a:lstStyle/>
          <a:p>
            <a:pPr algn="ctr">
              <a:lnSpc>
                <a:spcPct val="80000"/>
              </a:lnSpc>
            </a:pPr>
            <a:r>
              <a:rPr lang="en-US" altLang="ja-JP" sz="2400" dirty="0"/>
              <a:t>Recessive</a:t>
            </a:r>
          </a:p>
          <a:p>
            <a:pPr algn="ctr">
              <a:lnSpc>
                <a:spcPct val="80000"/>
              </a:lnSpc>
            </a:pPr>
            <a:r>
              <a:rPr lang="en-US" altLang="ja-JP" sz="2400" dirty="0"/>
              <a:t>Decoupling</a:t>
            </a:r>
            <a:endParaRPr lang="ja-JP" altLang="en-US" sz="2400" dirty="0"/>
          </a:p>
        </p:txBody>
      </p:sp>
      <mc:AlternateContent xmlns:mc="http://schemas.openxmlformats.org/markup-compatibility/2006" xmlns:a14="http://schemas.microsoft.com/office/drawing/2010/main">
        <mc:Choice Requires="a14">
          <p:sp>
            <p:nvSpPr>
              <p:cNvPr id="20" name="コンテンツ プレースホルダー 2">
                <a:extLst>
                  <a:ext uri="{FF2B5EF4-FFF2-40B4-BE49-F238E27FC236}">
                    <a16:creationId xmlns:a16="http://schemas.microsoft.com/office/drawing/2014/main" id="{BC6BBE5D-1844-2AA1-F24A-956CDF5B8E6C}"/>
                  </a:ext>
                </a:extLst>
              </p:cNvPr>
              <p:cNvSpPr txBox="1">
                <a:spLocks/>
              </p:cNvSpPr>
              <p:nvPr/>
            </p:nvSpPr>
            <p:spPr>
              <a:xfrm>
                <a:off x="6048000" y="1004400"/>
                <a:ext cx="5965200" cy="5673600"/>
              </a:xfrm>
              <a:prstGeom prst="rect">
                <a:avLst/>
              </a:prstGeom>
            </p:spPr>
            <p:txBody>
              <a:bodyPr vert="horz" lIns="0" tIns="0" rIns="0" bIns="0" rtlCol="0">
                <a:noAutofit/>
              </a:bodyPr>
              <a:lstStyle>
                <a:lvl1pPr marL="0" indent="0" algn="l" defTabSz="914400" rtl="0" eaLnBrk="1" latinLnBrk="0" hangingPunct="1">
                  <a:lnSpc>
                    <a:spcPct val="100000"/>
                  </a:lnSpc>
                  <a:spcBef>
                    <a:spcPts val="1800"/>
                  </a:spcBef>
                  <a:buFontTx/>
                  <a:buNone/>
                  <a:defRPr kumimoji="1" sz="3200" i="0" kern="1200">
                    <a:solidFill>
                      <a:schemeClr val="tx1">
                        <a:lumMod val="85000"/>
                        <a:lumOff val="15000"/>
                      </a:schemeClr>
                    </a:solidFill>
                    <a:latin typeface="+mn-lt"/>
                    <a:ea typeface="+mn-ea"/>
                    <a:cs typeface="+mn-cs"/>
                  </a:defRPr>
                </a:lvl1pPr>
                <a:lvl2pPr marL="360000" indent="-180000" algn="l" defTabSz="914400" rtl="0" eaLnBrk="1" latinLnBrk="0" hangingPunct="1">
                  <a:lnSpc>
                    <a:spcPct val="100000"/>
                  </a:lnSpc>
                  <a:spcBef>
                    <a:spcPts val="1000"/>
                  </a:spcBef>
                  <a:buFont typeface="Arial" panose="020B0604020202020204" pitchFamily="34" charset="0"/>
                  <a:buChar char="•"/>
                  <a:defRPr kumimoji="1" sz="2800" i="0" kern="1200">
                    <a:solidFill>
                      <a:schemeClr val="tx1">
                        <a:lumMod val="85000"/>
                        <a:lumOff val="15000"/>
                      </a:schemeClr>
                    </a:solidFill>
                    <a:latin typeface="+mn-lt"/>
                    <a:ea typeface="+mn-ea"/>
                    <a:cs typeface="+mn-cs"/>
                  </a:defRPr>
                </a:lvl2pPr>
                <a:lvl3pPr marL="720000" indent="-180000" algn="l" defTabSz="914400" rtl="0" eaLnBrk="1" latinLnBrk="0" hangingPunct="1">
                  <a:lnSpc>
                    <a:spcPct val="100000"/>
                  </a:lnSpc>
                  <a:spcBef>
                    <a:spcPts val="1000"/>
                  </a:spcBef>
                  <a:buFont typeface="Arial" panose="020B0604020202020204" pitchFamily="34" charset="0"/>
                  <a:buChar char="•"/>
                  <a:defRPr kumimoji="1" sz="2400" i="0" kern="1200">
                    <a:solidFill>
                      <a:schemeClr val="tx1">
                        <a:lumMod val="85000"/>
                        <a:lumOff val="15000"/>
                      </a:schemeClr>
                    </a:solidFill>
                    <a:latin typeface="+mn-lt"/>
                    <a:ea typeface="+mn-ea"/>
                    <a:cs typeface="+mn-cs"/>
                  </a:defRPr>
                </a:lvl3pPr>
                <a:lvl4pPr marL="0" indent="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a:spcBef>
                    <a:spcPts val="1000"/>
                  </a:spcBef>
                </a:pPr>
                <a:r>
                  <a:rPr lang="en-US" altLang="ja-JP" b="1" dirty="0">
                    <a:ea typeface="Cambria Math" panose="02040503050406030204" pitchFamily="18" charset="0"/>
                  </a:rPr>
                  <a:t>Classification of Decoupling States</a:t>
                </a:r>
                <a:endParaRPr lang="en-US" altLang="ja-JP" i="1" dirty="0">
                  <a:latin typeface="Cambria Math" panose="02040503050406030204" pitchFamily="18" charset="0"/>
                  <a:ea typeface="Cambria Math" panose="02040503050406030204" pitchFamily="18" charset="0"/>
                </a:endParaRPr>
              </a:p>
              <a:p>
                <a:pPr>
                  <a:lnSpc>
                    <a:spcPct val="120000"/>
                  </a:lnSpc>
                  <a:spcBef>
                    <a:spcPts val="1000"/>
                  </a:spcBef>
                </a:pPr>
                <a14:m>
                  <m:oMathPara xmlns:m="http://schemas.openxmlformats.org/officeDocument/2006/math">
                    <m:oMathParaPr>
                      <m:jc m:val="center"/>
                    </m:oMathParaPr>
                    <m:oMath xmlns:m="http://schemas.openxmlformats.org/officeDocument/2006/math">
                      <m:sSubSup>
                        <m:sSubSupPr>
                          <m:ctrlPr>
                            <a:rPr lang="ja-JP" altLang="ja-JP" sz="2800" i="1" smtClean="0">
                              <a:latin typeface="Cambria Math" panose="02040503050406030204" pitchFamily="18" charset="0"/>
                              <a:ea typeface="Cambria Math" panose="02040503050406030204" pitchFamily="18" charset="0"/>
                            </a:rPr>
                          </m:ctrlPr>
                        </m:sSubSupPr>
                        <m:e>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𝐷</m:t>
                          </m:r>
                        </m:e>
                        <m:sub>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𝑟</m:t>
                          </m:r>
                        </m:sup>
                      </m:sSubSup>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800" i="1">
                              <a:latin typeface="Cambria Math" panose="02040503050406030204" pitchFamily="18" charset="0"/>
                              <a:ea typeface="Cambria Math" panose="02040503050406030204" pitchFamily="18" charset="0"/>
                            </a:rPr>
                          </m:ctrlPr>
                        </m:fPr>
                        <m:num>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latin typeface="Cambria Math" panose="02040503050406030204" pitchFamily="18" charset="0"/>
                                  <a:ea typeface="Cambria Math" panose="02040503050406030204" pitchFamily="18" charset="0"/>
                                </a:rPr>
                              </m:ctrlPr>
                            </m:sSubSupPr>
                            <m:e>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𝑟</m:t>
                              </m:r>
                            </m:sup>
                          </m:sSubSup>
                        </m:num>
                        <m:den>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latin typeface="Cambria Math" panose="02040503050406030204" pitchFamily="18" charset="0"/>
                                  <a:ea typeface="Cambria Math" panose="02040503050406030204" pitchFamily="18" charset="0"/>
                                </a:rPr>
                              </m:ctrlPr>
                            </m:sSubSupPr>
                            <m:e>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𝑣</m:t>
                              </m:r>
                            </m:e>
                            <m:sub>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latin typeface="Cambria Math" panose="02040503050406030204" pitchFamily="18" charset="0"/>
                                  <a:ea typeface="ＭＳ 明朝" panose="02020609040205080304" pitchFamily="17" charset="-128"/>
                                  <a:cs typeface="Times New Roman" panose="02020603050405020304" pitchFamily="18" charset="0"/>
                                </a:rPr>
                                <m:t>𝑟</m:t>
                              </m:r>
                            </m:sup>
                          </m:sSubSup>
                        </m:den>
                      </m:f>
                    </m:oMath>
                  </m:oMathPara>
                </a14:m>
                <a:endParaRPr lang="en-US" altLang="ja-JP" dirty="0">
                  <a:ea typeface="ＭＳ 明朝" panose="02020609040205080304" pitchFamily="17" charset="-128"/>
                  <a:cs typeface="Times New Roman" panose="02020603050405020304" pitchFamily="18" charset="0"/>
                </a:endParaRPr>
              </a:p>
              <a:p>
                <a:pPr>
                  <a:spcBef>
                    <a:spcPts val="1000"/>
                  </a:spcBef>
                </a:pPr>
                <a:r>
                  <a:rPr lang="en-US" altLang="ja-JP" dirty="0"/>
                  <a:t>Decoupling:</a:t>
                </a:r>
              </a:p>
              <a:p>
                <a:pPr marL="360000" indent="-180000">
                  <a:spcBef>
                    <a:spcPts val="1000"/>
                  </a:spcBef>
                  <a:buFont typeface="Arial" panose="020B0604020202020204" pitchFamily="34" charset="0"/>
                  <a:buChar char="•"/>
                </a:pPr>
                <a:r>
                  <a:rPr lang="en-US" altLang="ja-JP" sz="2800" dirty="0"/>
                  <a:t>Weak Decoupling: CF </a:t>
                </a:r>
                <a:r>
                  <a:rPr lang="en-US" altLang="ja-JP" sz="2800" b="1" dirty="0">
                    <a:solidFill>
                      <a:srgbClr val="B2524A"/>
                    </a:solidFill>
                  </a:rPr>
                  <a:t>increases </a:t>
                </a:r>
                <a:r>
                  <a:rPr lang="en-US" altLang="ja-JP" sz="2800" dirty="0"/>
                  <a:t>slower rate than GDE </a:t>
                </a:r>
                <a:r>
                  <a:rPr lang="en-US" altLang="ja-JP" sz="2800" b="1" dirty="0">
                    <a:solidFill>
                      <a:srgbClr val="B2524A"/>
                    </a:solidFill>
                  </a:rPr>
                  <a:t>increases</a:t>
                </a:r>
                <a:r>
                  <a:rPr lang="en-US" altLang="ja-JP" sz="2800" dirty="0"/>
                  <a:t>.</a:t>
                </a:r>
              </a:p>
              <a:p>
                <a:pPr marL="360000" indent="-180000">
                  <a:spcBef>
                    <a:spcPts val="1000"/>
                  </a:spcBef>
                  <a:buFont typeface="Arial" panose="020B0604020202020204" pitchFamily="34" charset="0"/>
                  <a:buChar char="•"/>
                </a:pPr>
                <a:r>
                  <a:rPr lang="en-US" altLang="ja-JP" sz="2800" dirty="0"/>
                  <a:t>Strong Decoupling: CF </a:t>
                </a:r>
                <a:r>
                  <a:rPr lang="en-US" altLang="ja-JP" sz="2800" b="1" dirty="0">
                    <a:solidFill>
                      <a:srgbClr val="6D8B5A"/>
                    </a:solidFill>
                  </a:rPr>
                  <a:t>decreases</a:t>
                </a:r>
                <a:r>
                  <a:rPr lang="en-US" altLang="ja-JP" sz="2800" dirty="0"/>
                  <a:t>, despite GDE </a:t>
                </a:r>
                <a:r>
                  <a:rPr lang="en-US" altLang="ja-JP" sz="2800" b="1" dirty="0">
                    <a:solidFill>
                      <a:srgbClr val="B2524A"/>
                    </a:solidFill>
                  </a:rPr>
                  <a:t>increases</a:t>
                </a:r>
                <a:r>
                  <a:rPr lang="en-US" altLang="ja-JP" sz="2800" dirty="0"/>
                  <a:t>.</a:t>
                </a:r>
              </a:p>
              <a:p>
                <a:pPr marL="360000" indent="-180000">
                  <a:spcBef>
                    <a:spcPts val="1000"/>
                  </a:spcBef>
                  <a:buFont typeface="Arial" panose="020B0604020202020204" pitchFamily="34" charset="0"/>
                  <a:buChar char="•"/>
                </a:pPr>
                <a:r>
                  <a:rPr lang="en-US" altLang="ja-JP" sz="2800" dirty="0"/>
                  <a:t>Recessive Decoupling: CF </a:t>
                </a:r>
                <a:r>
                  <a:rPr lang="en-US" altLang="ja-JP" sz="2800" b="1" dirty="0">
                    <a:solidFill>
                      <a:srgbClr val="6D8B5A"/>
                    </a:solidFill>
                  </a:rPr>
                  <a:t>decreases</a:t>
                </a:r>
                <a:r>
                  <a:rPr lang="en-US" altLang="ja-JP" sz="2800" dirty="0"/>
                  <a:t> faster than GDE </a:t>
                </a:r>
                <a:r>
                  <a:rPr lang="en-US" altLang="ja-JP" sz="2800" b="1" dirty="0">
                    <a:solidFill>
                      <a:srgbClr val="6D8B5A"/>
                    </a:solidFill>
                  </a:rPr>
                  <a:t>decreases</a:t>
                </a:r>
                <a:r>
                  <a:rPr lang="en-US" altLang="ja-JP" sz="2800" dirty="0"/>
                  <a:t>.</a:t>
                </a:r>
                <a:endParaRPr lang="en-US" altLang="ja-JP" sz="2600" dirty="0"/>
              </a:p>
            </p:txBody>
          </p:sp>
        </mc:Choice>
        <mc:Fallback xmlns="">
          <p:sp>
            <p:nvSpPr>
              <p:cNvPr id="20" name="コンテンツ プレースホルダー 2">
                <a:extLst>
                  <a:ext uri="{FF2B5EF4-FFF2-40B4-BE49-F238E27FC236}">
                    <a16:creationId xmlns:a16="http://schemas.microsoft.com/office/drawing/2014/main" id="{BC6BBE5D-1844-2AA1-F24A-956CDF5B8E6C}"/>
                  </a:ext>
                </a:extLst>
              </p:cNvPr>
              <p:cNvSpPr txBox="1">
                <a:spLocks noRot="1" noChangeAspect="1" noMove="1" noResize="1" noEditPoints="1" noAdjustHandles="1" noChangeArrowheads="1" noChangeShapeType="1" noTextEdit="1"/>
              </p:cNvSpPr>
              <p:nvPr/>
            </p:nvSpPr>
            <p:spPr>
              <a:xfrm>
                <a:off x="6048000" y="1004400"/>
                <a:ext cx="5965200" cy="5673600"/>
              </a:xfrm>
              <a:prstGeom prst="rect">
                <a:avLst/>
              </a:prstGeom>
              <a:blipFill>
                <a:blip r:embed="rId11"/>
                <a:stretch>
                  <a:fillRect l="-4086" t="-2151" r="-36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96E16B8B-86F6-BBB0-F4D6-BDB29F1455E1}"/>
                  </a:ext>
                </a:extLst>
              </p:cNvPr>
              <p:cNvSpPr txBox="1"/>
              <p:nvPr/>
            </p:nvSpPr>
            <p:spPr>
              <a:xfrm>
                <a:off x="11249851" y="1881330"/>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(1)</m:t>
                      </m:r>
                    </m:oMath>
                  </m:oMathPara>
                </a14:m>
                <a:endParaRPr lang="ja-JP" altLang="en-US" sz="2800" dirty="0"/>
              </a:p>
            </p:txBody>
          </p:sp>
        </mc:Choice>
        <mc:Fallback xmlns="">
          <p:sp>
            <p:nvSpPr>
              <p:cNvPr id="26" name="テキスト ボックス 25">
                <a:extLst>
                  <a:ext uri="{FF2B5EF4-FFF2-40B4-BE49-F238E27FC236}">
                    <a16:creationId xmlns:a16="http://schemas.microsoft.com/office/drawing/2014/main" id="{96E16B8B-86F6-BBB0-F4D6-BDB29F1455E1}"/>
                  </a:ext>
                </a:extLst>
              </p:cNvPr>
              <p:cNvSpPr txBox="1">
                <a:spLocks noRot="1" noChangeAspect="1" noMove="1" noResize="1" noEditPoints="1" noAdjustHandles="1" noChangeArrowheads="1" noChangeShapeType="1" noTextEdit="1"/>
              </p:cNvSpPr>
              <p:nvPr/>
            </p:nvSpPr>
            <p:spPr>
              <a:xfrm>
                <a:off x="11249851" y="1881330"/>
                <a:ext cx="763349" cy="523220"/>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93911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normAutofit/>
          </a:bodyPr>
          <a:lstStyle/>
          <a:p>
            <a:r>
              <a:rPr lang="en-US" altLang="ja-JP" dirty="0"/>
              <a:t>2. Methodology: Definition of decoupling indicator</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6048000" y="1004400"/>
                <a:ext cx="5965200" cy="5673600"/>
              </a:xfrm>
            </p:spPr>
            <p:txBody>
              <a:bodyPr/>
              <a:lstStyle/>
              <a:p>
                <a:pPr>
                  <a:spcBef>
                    <a:spcPts val="1000"/>
                  </a:spcBef>
                </a:pPr>
                <a:r>
                  <a:rPr lang="en-US" altLang="ja-JP" b="1" dirty="0">
                    <a:ea typeface="Cambria Math" panose="02040503050406030204" pitchFamily="18" charset="0"/>
                  </a:rPr>
                  <a:t>Classification of Decoupling States</a:t>
                </a:r>
                <a:endParaRPr lang="en-US" altLang="ja-JP" i="1" dirty="0">
                  <a:effectLst/>
                  <a:latin typeface="Cambria Math" panose="02040503050406030204" pitchFamily="18" charset="0"/>
                  <a:ea typeface="Cambria Math" panose="02040503050406030204" pitchFamily="18" charset="0"/>
                </a:endParaRPr>
              </a:p>
              <a:p>
                <a:pPr>
                  <a:lnSpc>
                    <a:spcPct val="120000"/>
                  </a:lnSpc>
                  <a:spcBef>
                    <a:spcPts val="1000"/>
                  </a:spcBef>
                </a:pPr>
                <a14:m>
                  <m:oMathPara xmlns:m="http://schemas.openxmlformats.org/officeDocument/2006/math">
                    <m:oMathParaPr>
                      <m:jc m:val="center"/>
                    </m:oMathParaPr>
                    <m:oMath xmlns:m="http://schemas.openxmlformats.org/officeDocument/2006/math">
                      <m:sSubSup>
                        <m:sSubSupPr>
                          <m:ctrlPr>
                            <a:rPr lang="ja-JP" altLang="ja-JP" sz="2800" i="1" smtClean="0">
                              <a:effectLst/>
                              <a:latin typeface="Cambria Math" panose="02040503050406030204" pitchFamily="18" charset="0"/>
                              <a:ea typeface="Cambria Math" panose="02040503050406030204" pitchFamily="18" charset="0"/>
                            </a:rPr>
                          </m:ctrlPr>
                        </m:sSubSupPr>
                        <m:e>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𝐷</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800" i="1">
                              <a:effectLst/>
                              <a:latin typeface="Cambria Math" panose="02040503050406030204" pitchFamily="18" charset="0"/>
                              <a:ea typeface="Cambria Math" panose="02040503050406030204" pitchFamily="18" charset="0"/>
                            </a:rPr>
                          </m:ctrlPr>
                        </m:fPr>
                        <m:num>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effectLst/>
                                  <a:latin typeface="Cambria Math" panose="02040503050406030204" pitchFamily="18" charset="0"/>
                                  <a:ea typeface="Cambria Math" panose="02040503050406030204" pitchFamily="18" charset="0"/>
                                </a:rPr>
                              </m:ctrlPr>
                            </m:sSubSupPr>
                            <m:e>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num>
                        <m:den>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m:t>
                          </m:r>
                          <m:sSubSup>
                            <m:sSubSupPr>
                              <m:ctrlPr>
                                <a:rPr lang="ja-JP" altLang="ja-JP" sz="2800" i="1">
                                  <a:effectLst/>
                                  <a:latin typeface="Cambria Math" panose="02040503050406030204" pitchFamily="18" charset="0"/>
                                  <a:ea typeface="Cambria Math" panose="02040503050406030204" pitchFamily="18" charset="0"/>
                                </a:rPr>
                              </m:ctrlPr>
                            </m:sSubSupPr>
                            <m:e>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𝑣</m:t>
                              </m:r>
                            </m:e>
                            <m:sub>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𝑡</m:t>
                              </m:r>
                            </m:sub>
                            <m:sup>
                              <m:r>
                                <a:rPr lang="en-US" altLang="ja-JP" sz="2800" i="1">
                                  <a:effectLst/>
                                  <a:latin typeface="Cambria Math" panose="02040503050406030204" pitchFamily="18" charset="0"/>
                                  <a:ea typeface="ＭＳ 明朝" panose="02020609040205080304" pitchFamily="17" charset="-128"/>
                                  <a:cs typeface="Times New Roman" panose="02020603050405020304" pitchFamily="18" charset="0"/>
                                </a:rPr>
                                <m:t>𝑟</m:t>
                              </m:r>
                            </m:sup>
                          </m:sSubSup>
                        </m:den>
                      </m:f>
                    </m:oMath>
                  </m:oMathPara>
                </a14:m>
                <a:endParaRPr lang="en-US" altLang="ja-JP" dirty="0">
                  <a:effectLst/>
                  <a:ea typeface="ＭＳ 明朝" panose="02020609040205080304" pitchFamily="17" charset="-128"/>
                  <a:cs typeface="Times New Roman" panose="02020603050405020304" pitchFamily="18" charset="0"/>
                </a:endParaRPr>
              </a:p>
              <a:p>
                <a:pPr>
                  <a:spcBef>
                    <a:spcPts val="1000"/>
                  </a:spcBef>
                </a:pPr>
                <a:r>
                  <a:rPr lang="en-US" altLang="ja-JP" dirty="0"/>
                  <a:t>Negative Decoupling:</a:t>
                </a:r>
              </a:p>
              <a:p>
                <a:pPr marL="360000" indent="-180000">
                  <a:spcBef>
                    <a:spcPts val="1000"/>
                  </a:spcBef>
                  <a:buFont typeface="Arial" panose="020B0604020202020204" pitchFamily="34" charset="0"/>
                  <a:buChar char="•"/>
                </a:pPr>
                <a:r>
                  <a:rPr lang="en-US" altLang="ja-JP" sz="2800" dirty="0"/>
                  <a:t>Weak Negative Decoupling: CF </a:t>
                </a:r>
                <a:r>
                  <a:rPr lang="en-US" altLang="ja-JP" sz="2800" b="1" dirty="0">
                    <a:solidFill>
                      <a:srgbClr val="6D8B5A"/>
                    </a:solidFill>
                  </a:rPr>
                  <a:t>decreases</a:t>
                </a:r>
                <a:r>
                  <a:rPr lang="en-US" altLang="ja-JP" sz="2800" dirty="0"/>
                  <a:t> slower than GDE </a:t>
                </a:r>
                <a:r>
                  <a:rPr lang="en-US" altLang="ja-JP" sz="2800" b="1" dirty="0">
                    <a:solidFill>
                      <a:srgbClr val="6D8B5A"/>
                    </a:solidFill>
                  </a:rPr>
                  <a:t>decreases</a:t>
                </a:r>
                <a:r>
                  <a:rPr lang="en-US" altLang="ja-JP" sz="2800" dirty="0"/>
                  <a:t>.</a:t>
                </a:r>
              </a:p>
              <a:p>
                <a:pPr marL="360000" indent="-180000">
                  <a:spcBef>
                    <a:spcPts val="1000"/>
                  </a:spcBef>
                  <a:buFont typeface="Arial" panose="020B0604020202020204" pitchFamily="34" charset="0"/>
                  <a:buChar char="•"/>
                </a:pPr>
                <a:r>
                  <a:rPr lang="en-US" altLang="ja-JP" sz="2800" dirty="0"/>
                  <a:t>Strong Negative Decoupling: CF </a:t>
                </a:r>
                <a:r>
                  <a:rPr lang="en-US" altLang="ja-JP" sz="2800" b="1" dirty="0">
                    <a:solidFill>
                      <a:srgbClr val="B2524A"/>
                    </a:solidFill>
                  </a:rPr>
                  <a:t>increases</a:t>
                </a:r>
                <a:r>
                  <a:rPr lang="en-US" altLang="ja-JP" sz="2800" dirty="0"/>
                  <a:t>, despite GDE </a:t>
                </a:r>
                <a:r>
                  <a:rPr lang="en-US" altLang="ja-JP" sz="2800" b="1" dirty="0">
                    <a:solidFill>
                      <a:srgbClr val="6D8B5A"/>
                    </a:solidFill>
                  </a:rPr>
                  <a:t>decreases</a:t>
                </a:r>
                <a:r>
                  <a:rPr lang="en-US" altLang="ja-JP" sz="2800" dirty="0"/>
                  <a:t>.</a:t>
                </a:r>
              </a:p>
              <a:p>
                <a:pPr marL="360000" indent="-180000">
                  <a:spcBef>
                    <a:spcPts val="1000"/>
                  </a:spcBef>
                  <a:buFont typeface="Arial" panose="020B0604020202020204" pitchFamily="34" charset="0"/>
                  <a:buChar char="•"/>
                </a:pPr>
                <a:r>
                  <a:rPr lang="en-US" altLang="ja-JP" sz="2800" dirty="0"/>
                  <a:t>Expansive Negative Decoupling: CF </a:t>
                </a:r>
                <a:r>
                  <a:rPr lang="en-US" altLang="ja-JP" sz="2800" b="1" dirty="0">
                    <a:solidFill>
                      <a:srgbClr val="B2524A"/>
                    </a:solidFill>
                  </a:rPr>
                  <a:t>increases</a:t>
                </a:r>
                <a:r>
                  <a:rPr lang="en-US" altLang="ja-JP" sz="2800" dirty="0"/>
                  <a:t> faster than GDE </a:t>
                </a:r>
                <a:r>
                  <a:rPr lang="en-US" altLang="ja-JP" sz="2800" b="1" dirty="0">
                    <a:solidFill>
                      <a:srgbClr val="B2524A"/>
                    </a:solidFill>
                  </a:rPr>
                  <a:t>increases</a:t>
                </a:r>
                <a:r>
                  <a:rPr lang="en-US" altLang="ja-JP" sz="2800" dirty="0"/>
                  <a:t>.</a:t>
                </a:r>
                <a:endParaRPr lang="en-US" altLang="ja-JP" sz="2600" dirty="0"/>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xfrm>
                <a:off x="6048000" y="1004400"/>
                <a:ext cx="5965200" cy="5673600"/>
              </a:xfrm>
              <a:blipFill>
                <a:blip r:embed="rId3"/>
                <a:stretch>
                  <a:fillRect l="-4086" t="-2151" r="-2860"/>
                </a:stretch>
              </a:blipFill>
            </p:spPr>
            <p:txBody>
              <a:bodyPr/>
              <a:lstStyle/>
              <a:p>
                <a:r>
                  <a:rPr lang="ja-JP" altLang="en-US">
                    <a:noFill/>
                  </a:rPr>
                  <a:t> </a:t>
                </a:r>
              </a:p>
            </p:txBody>
          </p:sp>
        </mc:Fallback>
      </mc:AlternateContent>
      <p:sp>
        <p:nvSpPr>
          <p:cNvPr id="44" name="直角三角形 43">
            <a:extLst>
              <a:ext uri="{FF2B5EF4-FFF2-40B4-BE49-F238E27FC236}">
                <a16:creationId xmlns:a16="http://schemas.microsoft.com/office/drawing/2014/main" id="{CF718665-91A5-3A2B-C9A6-292036142E4F}"/>
              </a:ext>
            </a:extLst>
          </p:cNvPr>
          <p:cNvSpPr>
            <a:spLocks/>
          </p:cNvSpPr>
          <p:nvPr/>
        </p:nvSpPr>
        <p:spPr>
          <a:xfrm rot="5400000">
            <a:off x="2757600" y="1443600"/>
            <a:ext cx="2664000" cy="2131200"/>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934A4F1A-3A2F-B25F-904D-EB9E3A71A973}"/>
              </a:ext>
            </a:extLst>
          </p:cNvPr>
          <p:cNvSpPr>
            <a:spLocks/>
          </p:cNvSpPr>
          <p:nvPr/>
        </p:nvSpPr>
        <p:spPr>
          <a:xfrm rot="16200000">
            <a:off x="3290400" y="1443599"/>
            <a:ext cx="2131200" cy="26640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BE10E49-1C35-6567-CB74-6C9C7535F4F1}"/>
              </a:ext>
            </a:extLst>
          </p:cNvPr>
          <p:cNvSpPr>
            <a:spLocks/>
          </p:cNvSpPr>
          <p:nvPr/>
        </p:nvSpPr>
        <p:spPr>
          <a:xfrm>
            <a:off x="3024000" y="3841200"/>
            <a:ext cx="2664000" cy="2664000"/>
          </a:xfrm>
          <a:prstGeom prst="rect">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角三角形 7">
            <a:extLst>
              <a:ext uri="{FF2B5EF4-FFF2-40B4-BE49-F238E27FC236}">
                <a16:creationId xmlns:a16="http://schemas.microsoft.com/office/drawing/2014/main" id="{FE7E9362-7EC1-5F86-7C10-E640E52F24EF}"/>
              </a:ext>
            </a:extLst>
          </p:cNvPr>
          <p:cNvSpPr/>
          <p:nvPr/>
        </p:nvSpPr>
        <p:spPr>
          <a:xfrm rot="16200000">
            <a:off x="626400" y="4107601"/>
            <a:ext cx="2664000" cy="2131200"/>
          </a:xfrm>
          <a:prstGeom prst="rtTriangle">
            <a:avLst/>
          </a:prstGeom>
          <a:solidFill>
            <a:srgbClr val="6D8B5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a:extLst>
              <a:ext uri="{FF2B5EF4-FFF2-40B4-BE49-F238E27FC236}">
                <a16:creationId xmlns:a16="http://schemas.microsoft.com/office/drawing/2014/main" id="{D17B6F3E-E3F2-DE39-C3AE-F48225DB9624}"/>
              </a:ext>
            </a:extLst>
          </p:cNvPr>
          <p:cNvSpPr/>
          <p:nvPr/>
        </p:nvSpPr>
        <p:spPr>
          <a:xfrm rot="5400000">
            <a:off x="626399" y="3574801"/>
            <a:ext cx="2131200" cy="2663998"/>
          </a:xfrm>
          <a:prstGeom prst="rtTriangle">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D2A3E7A-35EB-FF60-6DED-4B35A1068E65}"/>
              </a:ext>
            </a:extLst>
          </p:cNvPr>
          <p:cNvSpPr/>
          <p:nvPr/>
        </p:nvSpPr>
        <p:spPr>
          <a:xfrm>
            <a:off x="360000" y="1177199"/>
            <a:ext cx="2663999" cy="2664002"/>
          </a:xfrm>
          <a:prstGeom prst="rect">
            <a:avLst/>
          </a:prstGeom>
          <a:solidFill>
            <a:srgbClr val="B2524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6762D1F4-BCAA-A1D1-8BED-69DDF84C1D91}"/>
              </a:ext>
            </a:extLst>
          </p:cNvPr>
          <p:cNvSpPr/>
          <p:nvPr/>
        </p:nvSpPr>
        <p:spPr>
          <a:xfrm>
            <a:off x="359999" y="3841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 name="フリーフォーム: 図形 4">
            <a:extLst>
              <a:ext uri="{FF2B5EF4-FFF2-40B4-BE49-F238E27FC236}">
                <a16:creationId xmlns:a16="http://schemas.microsoft.com/office/drawing/2014/main" id="{EDE506A3-9216-5ABC-2538-DED01E72AA8F}"/>
              </a:ext>
            </a:extLst>
          </p:cNvPr>
          <p:cNvSpPr/>
          <p:nvPr/>
        </p:nvSpPr>
        <p:spPr>
          <a:xfrm rot="10800000">
            <a:off x="3024001" y="1177200"/>
            <a:ext cx="2664000" cy="2664002"/>
          </a:xfrm>
          <a:custGeom>
            <a:avLst/>
            <a:gdLst>
              <a:gd name="connsiteX0" fmla="*/ 2664000 w 2664000"/>
              <a:gd name="connsiteY0" fmla="*/ 1 h 2664002"/>
              <a:gd name="connsiteX1" fmla="*/ 2664000 w 2664000"/>
              <a:gd name="connsiteY1" fmla="*/ 2664001 h 2664002"/>
              <a:gd name="connsiteX2" fmla="*/ 2663999 w 2664000"/>
              <a:gd name="connsiteY2" fmla="*/ 2664001 h 2664002"/>
              <a:gd name="connsiteX3" fmla="*/ 2663999 w 2664000"/>
              <a:gd name="connsiteY3" fmla="*/ 2 h 2664002"/>
              <a:gd name="connsiteX4" fmla="*/ 2663998 w 2664000"/>
              <a:gd name="connsiteY4" fmla="*/ 0 h 2664002"/>
              <a:gd name="connsiteX5" fmla="*/ 2663999 w 2664000"/>
              <a:gd name="connsiteY5" fmla="*/ 0 h 2664002"/>
              <a:gd name="connsiteX6" fmla="*/ 2663999 w 2664000"/>
              <a:gd name="connsiteY6" fmla="*/ 2 h 2664002"/>
              <a:gd name="connsiteX7" fmla="*/ 532800 w 2664000"/>
              <a:gd name="connsiteY7" fmla="*/ 2664001 h 2664002"/>
              <a:gd name="connsiteX8" fmla="*/ 2663999 w 2664000"/>
              <a:gd name="connsiteY8" fmla="*/ 2664001 h 2664002"/>
              <a:gd name="connsiteX9" fmla="*/ 2663999 w 2664000"/>
              <a:gd name="connsiteY9" fmla="*/ 2664002 h 2664002"/>
              <a:gd name="connsiteX10" fmla="*/ 0 w 2664000"/>
              <a:gd name="connsiteY10" fmla="*/ 2664002 h 2664002"/>
              <a:gd name="connsiteX11" fmla="*/ 0 w 2664000"/>
              <a:gd name="connsiteY11" fmla="*/ 2131200 h 2664002"/>
              <a:gd name="connsiteX12" fmla="*/ 0 w 2664000"/>
              <a:gd name="connsiteY12" fmla="*/ 0 h 2664002"/>
              <a:gd name="connsiteX13" fmla="*/ 0 w 2664000"/>
              <a:gd name="connsiteY13" fmla="*/ 0 h 2664002"/>
              <a:gd name="connsiteX14" fmla="*/ 0 w 2664000"/>
              <a:gd name="connsiteY14" fmla="*/ 2131200 h 2664002"/>
              <a:gd name="connsiteX15" fmla="*/ 0 w 2664000"/>
              <a:gd name="connsiteY15" fmla="*/ 2131200 h 266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4000" h="2664002">
                <a:moveTo>
                  <a:pt x="2664000" y="1"/>
                </a:moveTo>
                <a:lnTo>
                  <a:pt x="2664000" y="2664001"/>
                </a:lnTo>
                <a:lnTo>
                  <a:pt x="2663999" y="2664001"/>
                </a:lnTo>
                <a:lnTo>
                  <a:pt x="2663999" y="2"/>
                </a:lnTo>
                <a:close/>
                <a:moveTo>
                  <a:pt x="2663998" y="0"/>
                </a:moveTo>
                <a:lnTo>
                  <a:pt x="2663999" y="0"/>
                </a:lnTo>
                <a:lnTo>
                  <a:pt x="2663999" y="2"/>
                </a:lnTo>
                <a:lnTo>
                  <a:pt x="532800" y="2664001"/>
                </a:lnTo>
                <a:lnTo>
                  <a:pt x="2663999" y="2664001"/>
                </a:lnTo>
                <a:lnTo>
                  <a:pt x="2663999" y="2664002"/>
                </a:lnTo>
                <a:lnTo>
                  <a:pt x="0" y="2664002"/>
                </a:lnTo>
                <a:lnTo>
                  <a:pt x="0" y="2131200"/>
                </a:lnTo>
                <a:close/>
                <a:moveTo>
                  <a:pt x="0" y="0"/>
                </a:moveTo>
                <a:lnTo>
                  <a:pt x="0" y="0"/>
                </a:lnTo>
                <a:lnTo>
                  <a:pt x="0" y="2131200"/>
                </a:lnTo>
                <a:lnTo>
                  <a:pt x="0" y="2131200"/>
                </a:lnTo>
                <a:close/>
              </a:path>
            </a:pathLst>
          </a:custGeom>
          <a:solidFill>
            <a:srgbClr val="C0975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8" name="テキスト ボックス 17">
            <a:extLst>
              <a:ext uri="{FF2B5EF4-FFF2-40B4-BE49-F238E27FC236}">
                <a16:creationId xmlns:a16="http://schemas.microsoft.com/office/drawing/2014/main" id="{EF33D834-90A8-F663-C1AF-A5C902F7F86D}"/>
              </a:ext>
            </a:extLst>
          </p:cNvPr>
          <p:cNvSpPr txBox="1"/>
          <p:nvPr/>
        </p:nvSpPr>
        <p:spPr>
          <a:xfrm>
            <a:off x="4140000" y="3024000"/>
            <a:ext cx="1475971" cy="743712"/>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Decoupling</a:t>
            </a:r>
            <a:endParaRPr lang="ja-JP" altLang="en-US" sz="2400" dirty="0"/>
          </a:p>
        </p:txBody>
      </p:sp>
      <p:sp>
        <p:nvSpPr>
          <p:cNvPr id="21" name="テキスト ボックス 20">
            <a:extLst>
              <a:ext uri="{FF2B5EF4-FFF2-40B4-BE49-F238E27FC236}">
                <a16:creationId xmlns:a16="http://schemas.microsoft.com/office/drawing/2014/main" id="{8DC32906-7CC9-E2CA-AB2B-CF843B01E2A6}"/>
              </a:ext>
            </a:extLst>
          </p:cNvPr>
          <p:cNvSpPr txBox="1"/>
          <p:nvPr/>
        </p:nvSpPr>
        <p:spPr>
          <a:xfrm>
            <a:off x="3176451" y="4949077"/>
            <a:ext cx="2359098" cy="448246"/>
          </a:xfrm>
          <a:prstGeom prst="rect">
            <a:avLst/>
          </a:prstGeom>
          <a:solidFill>
            <a:srgbClr val="D2DBCE"/>
          </a:solidFill>
          <a:ln w="31750">
            <a:solidFill>
              <a:srgbClr val="6D8B5A"/>
            </a:solidFill>
          </a:ln>
        </p:spPr>
        <p:txBody>
          <a:bodyPr wrap="none" lIns="36000" tIns="72000" rIns="36000" bIns="72000" anchor="ctr">
            <a:spAutoFit/>
          </a:bodyPr>
          <a:lstStyle/>
          <a:p>
            <a:pPr algn="ctr">
              <a:lnSpc>
                <a:spcPct val="80000"/>
              </a:lnSpc>
            </a:pPr>
            <a:r>
              <a:rPr lang="en-US" altLang="ja-JP" sz="2400" dirty="0"/>
              <a:t>Strong Decoupling</a:t>
            </a:r>
            <a:endParaRPr lang="ja-JP" altLang="en-US" sz="2400" dirty="0"/>
          </a:p>
        </p:txBody>
      </p:sp>
      <p:sp>
        <p:nvSpPr>
          <p:cNvPr id="24" name="テキスト ボックス 23">
            <a:extLst>
              <a:ext uri="{FF2B5EF4-FFF2-40B4-BE49-F238E27FC236}">
                <a16:creationId xmlns:a16="http://schemas.microsoft.com/office/drawing/2014/main" id="{B1BED7ED-CB79-0B44-01B9-7D47BFA28AAB}"/>
              </a:ext>
            </a:extLst>
          </p:cNvPr>
          <p:cNvSpPr txBox="1"/>
          <p:nvPr/>
        </p:nvSpPr>
        <p:spPr>
          <a:xfrm>
            <a:off x="1476000" y="5688000"/>
            <a:ext cx="1475971" cy="743712"/>
          </a:xfrm>
          <a:prstGeom prst="rect">
            <a:avLst/>
          </a:prstGeom>
          <a:solidFill>
            <a:srgbClr val="D1DBCE"/>
          </a:solidFill>
          <a:ln w="31750">
            <a:solidFill>
              <a:srgbClr val="6D8B5A"/>
            </a:solidFill>
          </a:ln>
        </p:spPr>
        <p:txBody>
          <a:bodyPr wrap="none" lIns="36000" tIns="72000" rIns="36000" bIns="72000" anchor="ctr">
            <a:spAutoFit/>
          </a:bodyPr>
          <a:lstStyle/>
          <a:p>
            <a:pPr algn="ctr">
              <a:lnSpc>
                <a:spcPct val="80000"/>
              </a:lnSpc>
            </a:pPr>
            <a:r>
              <a:rPr lang="en-US" altLang="ja-JP" sz="2400" dirty="0"/>
              <a:t>Recessive</a:t>
            </a:r>
          </a:p>
          <a:p>
            <a:pPr algn="ctr">
              <a:lnSpc>
                <a:spcPct val="80000"/>
              </a:lnSpc>
            </a:pPr>
            <a:r>
              <a:rPr lang="en-US" altLang="ja-JP" sz="2400" dirty="0"/>
              <a:t>Decoupling</a:t>
            </a:r>
            <a:endParaRPr lang="ja-JP" altLang="en-US" sz="2400" dirty="0"/>
          </a:p>
        </p:txBody>
      </p:sp>
      <p:pic>
        <p:nvPicPr>
          <p:cNvPr id="35" name="図 34">
            <a:extLst>
              <a:ext uri="{FF2B5EF4-FFF2-40B4-BE49-F238E27FC236}">
                <a16:creationId xmlns:a16="http://schemas.microsoft.com/office/drawing/2014/main" id="{BE194BCD-4596-C474-6769-3BB039177213}"/>
              </a:ext>
            </a:extLst>
          </p:cNvPr>
          <p:cNvPicPr>
            <a:picLocks noChangeAspect="1"/>
          </p:cNvPicPr>
          <p:nvPr/>
        </p:nvPicPr>
        <p:blipFill>
          <a:blip r:embed="rId4"/>
          <a:stretch>
            <a:fillRect/>
          </a:stretch>
        </p:blipFill>
        <p:spPr>
          <a:xfrm>
            <a:off x="890032" y="1713329"/>
            <a:ext cx="4797968" cy="4791871"/>
          </a:xfrm>
          <a:prstGeom prst="rect">
            <a:avLst/>
          </a:prstGeom>
        </p:spPr>
      </p:pic>
      <p:pic>
        <p:nvPicPr>
          <p:cNvPr id="20" name="図 19">
            <a:extLst>
              <a:ext uri="{FF2B5EF4-FFF2-40B4-BE49-F238E27FC236}">
                <a16:creationId xmlns:a16="http://schemas.microsoft.com/office/drawing/2014/main" id="{0CC2104B-001A-354A-6AAE-66859D3B514B}"/>
              </a:ext>
            </a:extLst>
          </p:cNvPr>
          <p:cNvPicPr>
            <a:picLocks noChangeAspect="1"/>
          </p:cNvPicPr>
          <p:nvPr/>
        </p:nvPicPr>
        <p:blipFill>
          <a:blip r:embed="rId5"/>
          <a:stretch>
            <a:fillRect/>
          </a:stretch>
        </p:blipFill>
        <p:spPr>
          <a:xfrm>
            <a:off x="359816" y="1176834"/>
            <a:ext cx="5328366" cy="5328366"/>
          </a:xfrm>
          <a:prstGeom prst="rect">
            <a:avLst/>
          </a:prstGeom>
        </p:spPr>
      </p:pic>
      <p:pic>
        <p:nvPicPr>
          <p:cNvPr id="31" name="図 30">
            <a:extLst>
              <a:ext uri="{FF2B5EF4-FFF2-40B4-BE49-F238E27FC236}">
                <a16:creationId xmlns:a16="http://schemas.microsoft.com/office/drawing/2014/main" id="{E701DFF8-B79E-A9A6-99E9-E13480758573}"/>
              </a:ext>
            </a:extLst>
          </p:cNvPr>
          <p:cNvPicPr>
            <a:picLocks noChangeAspect="1"/>
          </p:cNvPicPr>
          <p:nvPr/>
        </p:nvPicPr>
        <p:blipFill>
          <a:blip r:embed="rId6">
            <a:duotone>
              <a:schemeClr val="accent2">
                <a:shade val="45000"/>
                <a:satMod val="135000"/>
              </a:schemeClr>
              <a:prstClr val="white"/>
            </a:duotone>
          </a:blip>
          <a:stretch>
            <a:fillRect/>
          </a:stretch>
        </p:blipFill>
        <p:spPr>
          <a:xfrm>
            <a:off x="1335859" y="2938950"/>
            <a:ext cx="4419983" cy="3603048"/>
          </a:xfrm>
          <a:prstGeom prst="rect">
            <a:avLst/>
          </a:prstGeom>
        </p:spPr>
      </p:pic>
      <p:pic>
        <p:nvPicPr>
          <p:cNvPr id="22" name="図 21">
            <a:extLst>
              <a:ext uri="{FF2B5EF4-FFF2-40B4-BE49-F238E27FC236}">
                <a16:creationId xmlns:a16="http://schemas.microsoft.com/office/drawing/2014/main" id="{9EC8F499-3B35-F411-3B95-83D686C382F9}"/>
              </a:ext>
            </a:extLst>
          </p:cNvPr>
          <p:cNvPicPr>
            <a:picLocks noChangeAspect="1"/>
          </p:cNvPicPr>
          <p:nvPr/>
        </p:nvPicPr>
        <p:blipFill>
          <a:blip r:embed="rId7">
            <a:duotone>
              <a:schemeClr val="accent2">
                <a:shade val="45000"/>
                <a:satMod val="135000"/>
              </a:schemeClr>
              <a:prstClr val="white"/>
            </a:duotone>
          </a:blip>
          <a:stretch>
            <a:fillRect/>
          </a:stretch>
        </p:blipFill>
        <p:spPr>
          <a:xfrm>
            <a:off x="324000" y="2332800"/>
            <a:ext cx="5389331" cy="3322608"/>
          </a:xfrm>
          <a:prstGeom prst="rect">
            <a:avLst/>
          </a:prstGeom>
        </p:spPr>
      </p:pic>
      <p:grpSp>
        <p:nvGrpSpPr>
          <p:cNvPr id="25" name="グループ化 24">
            <a:extLst>
              <a:ext uri="{FF2B5EF4-FFF2-40B4-BE49-F238E27FC236}">
                <a16:creationId xmlns:a16="http://schemas.microsoft.com/office/drawing/2014/main" id="{1DFE34EA-0911-8CD8-4E44-EF24163D30B6}"/>
              </a:ext>
            </a:extLst>
          </p:cNvPr>
          <p:cNvGrpSpPr/>
          <p:nvPr/>
        </p:nvGrpSpPr>
        <p:grpSpPr>
          <a:xfrm>
            <a:off x="360000" y="867600"/>
            <a:ext cx="5784497" cy="5637600"/>
            <a:chOff x="360000" y="867600"/>
            <a:chExt cx="5784497" cy="5637600"/>
          </a:xfrm>
        </p:grpSpPr>
        <p:cxnSp>
          <p:nvCxnSpPr>
            <p:cNvPr id="12" name="直線矢印コネクタ 11">
              <a:extLst>
                <a:ext uri="{FF2B5EF4-FFF2-40B4-BE49-F238E27FC236}">
                  <a16:creationId xmlns:a16="http://schemas.microsoft.com/office/drawing/2014/main" id="{19A5D79C-7F3D-3E8D-07F9-E8A25962F976}"/>
                </a:ext>
              </a:extLst>
            </p:cNvPr>
            <p:cNvCxnSpPr>
              <a:cxnSpLocks/>
            </p:cNvCxnSpPr>
            <p:nvPr/>
          </p:nvCxnSpPr>
          <p:spPr>
            <a:xfrm>
              <a:off x="360000" y="3841200"/>
              <a:ext cx="5328000" cy="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CC1283DA-DC27-B7A9-94D3-61C3093F6ADC}"/>
                </a:ext>
              </a:extLst>
            </p:cNvPr>
            <p:cNvCxnSpPr>
              <a:cxnSpLocks/>
            </p:cNvCxnSpPr>
            <p:nvPr/>
          </p:nvCxnSpPr>
          <p:spPr>
            <a:xfrm flipV="1">
              <a:off x="3024000" y="1177200"/>
              <a:ext cx="0" cy="5328000"/>
            </a:xfrm>
            <a:prstGeom prst="straightConnector1">
              <a:avLst/>
            </a:prstGeom>
            <a:ln w="28575"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5435926-98EE-91CD-A0C1-0789A70428DE}"/>
                </a:ext>
              </a:extLst>
            </p:cNvPr>
            <p:cNvCxnSpPr>
              <a:cxnSpLocks/>
            </p:cNvCxnSpPr>
            <p:nvPr/>
          </p:nvCxnSpPr>
          <p:spPr>
            <a:xfrm flipV="1">
              <a:off x="360003" y="1709999"/>
              <a:ext cx="5327997" cy="4262401"/>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D298CA8-5B49-685D-A784-E461690FA46A}"/>
                </a:ext>
              </a:extLst>
            </p:cNvPr>
            <p:cNvCxnSpPr>
              <a:cxnSpLocks/>
            </p:cNvCxnSpPr>
            <p:nvPr/>
          </p:nvCxnSpPr>
          <p:spPr>
            <a:xfrm flipV="1">
              <a:off x="892798" y="1177200"/>
              <a:ext cx="4262402" cy="532800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B6A81539-1EC1-8A43-A0C1-BC6FDBED0B94}"/>
                    </a:ext>
                  </a:extLst>
                </p:cNvPr>
                <p:cNvSpPr txBox="1"/>
                <p:nvPr/>
              </p:nvSpPr>
              <p:spPr>
                <a:xfrm>
                  <a:off x="4838921" y="3913200"/>
                  <a:ext cx="702565" cy="461665"/>
                </a:xfrm>
                <a:prstGeom prst="rect">
                  <a:avLst/>
                </a:prstGeom>
                <a:noFill/>
              </p:spPr>
              <p:txBody>
                <a:bodyPr wrap="none" lIns="0" rIns="0" rtlCol="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𝑦</m:t>
                        </m:r>
                      </m:oMath>
                    </m:oMathPara>
                  </a14:m>
                  <a:endParaRPr kumimoji="1" lang="ja-JP" altLang="en-US" sz="2400" dirty="0"/>
                </a:p>
              </p:txBody>
            </p:sp>
          </mc:Choice>
          <mc:Fallback xmlns="">
            <p:sp>
              <p:nvSpPr>
                <p:cNvPr id="47" name="テキスト ボックス 46">
                  <a:extLst>
                    <a:ext uri="{FF2B5EF4-FFF2-40B4-BE49-F238E27FC236}">
                      <a16:creationId xmlns:a16="http://schemas.microsoft.com/office/drawing/2014/main" id="{B6A81539-1EC1-8A43-A0C1-BC6FDBED0B94}"/>
                    </a:ext>
                  </a:extLst>
                </p:cNvPr>
                <p:cNvSpPr txBox="1">
                  <a:spLocks noRot="1" noChangeAspect="1" noMove="1" noResize="1" noEditPoints="1" noAdjustHandles="1" noChangeArrowheads="1" noChangeShapeType="1" noTextEdit="1"/>
                </p:cNvSpPr>
                <p:nvPr/>
              </p:nvSpPr>
              <p:spPr>
                <a:xfrm>
                  <a:off x="4838921" y="3913200"/>
                  <a:ext cx="702565" cy="461665"/>
                </a:xfrm>
                <a:prstGeom prst="rect">
                  <a:avLst/>
                </a:prstGeom>
                <a:blipFill>
                  <a:blip r:embed="rId8"/>
                  <a:stretch>
                    <a:fillRect l="-11304" r="-10435" b="-92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1D7916CB-648A-0D1B-1900-22C208800D18}"/>
                    </a:ext>
                  </a:extLst>
                </p:cNvPr>
                <p:cNvSpPr txBox="1"/>
                <p:nvPr/>
              </p:nvSpPr>
              <p:spPr>
                <a:xfrm>
                  <a:off x="4593600" y="867600"/>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1.2</m:t>
                        </m:r>
                      </m:oMath>
                    </m:oMathPara>
                  </a14:m>
                  <a:endParaRPr lang="ja-JP" altLang="en-US" sz="2400" dirty="0"/>
                </a:p>
              </p:txBody>
            </p:sp>
          </mc:Choice>
          <mc:Fallback xmlns="">
            <p:sp>
              <p:nvSpPr>
                <p:cNvPr id="51" name="テキスト ボックス 50">
                  <a:extLst>
                    <a:ext uri="{FF2B5EF4-FFF2-40B4-BE49-F238E27FC236}">
                      <a16:creationId xmlns:a16="http://schemas.microsoft.com/office/drawing/2014/main" id="{1D7916CB-648A-0D1B-1900-22C208800D18}"/>
                    </a:ext>
                  </a:extLst>
                </p:cNvPr>
                <p:cNvSpPr txBox="1">
                  <a:spLocks noRot="1" noChangeAspect="1" noMove="1" noResize="1" noEditPoints="1" noAdjustHandles="1" noChangeArrowheads="1" noChangeShapeType="1" noTextEdit="1"/>
                </p:cNvSpPr>
                <p:nvPr/>
              </p:nvSpPr>
              <p:spPr>
                <a:xfrm>
                  <a:off x="4593600" y="867600"/>
                  <a:ext cx="1093697" cy="442035"/>
                </a:xfrm>
                <a:prstGeom prst="rect">
                  <a:avLst/>
                </a:prstGeom>
                <a:blipFill>
                  <a:blip r:embed="rId9"/>
                  <a:stretch>
                    <a:fillRect l="-6704" r="-614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CCC7F919-ED54-C472-247A-FC7CF9272BD6}"/>
                    </a:ext>
                  </a:extLst>
                </p:cNvPr>
                <p:cNvSpPr txBox="1"/>
                <p:nvPr/>
              </p:nvSpPr>
              <p:spPr>
                <a:xfrm>
                  <a:off x="2077200" y="1177199"/>
                  <a:ext cx="700192" cy="461665"/>
                </a:xfrm>
                <a:prstGeom prst="rect">
                  <a:avLst/>
                </a:prstGeom>
                <a:noFill/>
              </p:spPr>
              <p:txBody>
                <a:bodyPr wrap="none" lIns="0" rIns="0">
                  <a:spAutoFit/>
                </a:bodyPr>
                <a:lstStyle/>
                <a:p>
                  <a:pPr/>
                  <a14:m>
                    <m:oMathPara xmlns:m="http://schemas.openxmlformats.org/officeDocument/2006/math">
                      <m:oMathParaPr>
                        <m:jc m:val="centerGroup"/>
                      </m:oMathParaPr>
                      <m:oMath xmlns:m="http://schemas.openxmlformats.org/officeDocument/2006/math">
                        <m:r>
                          <a:rPr lang="en-US" altLang="ja-JP" sz="2400" i="1" smtClean="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Cambria Math" panose="02040503050406030204" pitchFamily="18" charset="0"/>
                          </a:rPr>
                          <m:t>𝑞</m:t>
                        </m:r>
                      </m:oMath>
                    </m:oMathPara>
                  </a14:m>
                  <a:endParaRPr lang="ja-JP" altLang="en-US" sz="2400" dirty="0"/>
                </a:p>
              </p:txBody>
            </p:sp>
          </mc:Choice>
          <mc:Fallback xmlns="">
            <p:sp>
              <p:nvSpPr>
                <p:cNvPr id="49" name="テキスト ボックス 48">
                  <a:extLst>
                    <a:ext uri="{FF2B5EF4-FFF2-40B4-BE49-F238E27FC236}">
                      <a16:creationId xmlns:a16="http://schemas.microsoft.com/office/drawing/2014/main" id="{CCC7F919-ED54-C472-247A-FC7CF9272BD6}"/>
                    </a:ext>
                  </a:extLst>
                </p:cNvPr>
                <p:cNvSpPr txBox="1">
                  <a:spLocks noRot="1" noChangeAspect="1" noMove="1" noResize="1" noEditPoints="1" noAdjustHandles="1" noChangeArrowheads="1" noChangeShapeType="1" noTextEdit="1"/>
                </p:cNvSpPr>
                <p:nvPr/>
              </p:nvSpPr>
              <p:spPr>
                <a:xfrm>
                  <a:off x="2077200" y="1177199"/>
                  <a:ext cx="700192" cy="461665"/>
                </a:xfrm>
                <a:prstGeom prst="rect">
                  <a:avLst/>
                </a:prstGeom>
                <a:blipFill>
                  <a:blip r:embed="rId10"/>
                  <a:stretch>
                    <a:fillRect l="-11304" r="-9565" b="-105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BA79F2F-0632-A2AE-C1A6-FB16C8396779}"/>
                    </a:ext>
                  </a:extLst>
                </p:cNvPr>
                <p:cNvSpPr txBox="1"/>
                <p:nvPr/>
              </p:nvSpPr>
              <p:spPr>
                <a:xfrm>
                  <a:off x="5050800" y="1458000"/>
                  <a:ext cx="1093697" cy="442035"/>
                </a:xfrm>
                <a:prstGeom prst="rect">
                  <a:avLst/>
                </a:prstGeom>
                <a:noFill/>
              </p:spPr>
              <p:txBody>
                <a:bodyPr wrap="none" lIns="0" tIns="36000" rIns="0" bIns="36000">
                  <a:spAutoFit/>
                </a:bodyPr>
                <a:lstStyle/>
                <a:p>
                  <a:pPr/>
                  <a14:m>
                    <m:oMathPara xmlns:m="http://schemas.openxmlformats.org/officeDocument/2006/math">
                      <m:oMathParaPr>
                        <m:jc m:val="centerGroup"/>
                      </m:oMathParaPr>
                      <m:oMath xmlns:m="http://schemas.openxmlformats.org/officeDocument/2006/math">
                        <m:r>
                          <a:rPr lang="en-US" altLang="ja-JP" sz="2400" b="0" i="1" smtClean="0">
                            <a:effectLst/>
                            <a:latin typeface="Cambria Math" panose="02040503050406030204" pitchFamily="18" charset="0"/>
                            <a:ea typeface="Cambria Math" panose="02040503050406030204" pitchFamily="18" charset="0"/>
                          </a:rPr>
                          <m:t>𝐷</m:t>
                        </m:r>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b="0" i="1" smtClean="0">
                            <a:effectLst/>
                            <a:latin typeface="Cambria Math" panose="02040503050406030204" pitchFamily="18" charset="0"/>
                            <a:ea typeface="ＭＳ 明朝" panose="02020609040205080304" pitchFamily="17" charset="-128"/>
                            <a:cs typeface="Times New Roman" panose="02020603050405020304" pitchFamily="18" charset="0"/>
                          </a:rPr>
                          <m:t>0.8</m:t>
                        </m:r>
                      </m:oMath>
                    </m:oMathPara>
                  </a14:m>
                  <a:endParaRPr lang="ja-JP" altLang="en-US" sz="2400" dirty="0"/>
                </a:p>
              </p:txBody>
            </p:sp>
          </mc:Choice>
          <mc:Fallback xmlns="">
            <p:sp>
              <p:nvSpPr>
                <p:cNvPr id="6" name="テキスト ボックス 5">
                  <a:extLst>
                    <a:ext uri="{FF2B5EF4-FFF2-40B4-BE49-F238E27FC236}">
                      <a16:creationId xmlns:a16="http://schemas.microsoft.com/office/drawing/2014/main" id="{6BA79F2F-0632-A2AE-C1A6-FB16C8396779}"/>
                    </a:ext>
                  </a:extLst>
                </p:cNvPr>
                <p:cNvSpPr txBox="1">
                  <a:spLocks noRot="1" noChangeAspect="1" noMove="1" noResize="1" noEditPoints="1" noAdjustHandles="1" noChangeArrowheads="1" noChangeShapeType="1" noTextEdit="1"/>
                </p:cNvSpPr>
                <p:nvPr/>
              </p:nvSpPr>
              <p:spPr>
                <a:xfrm>
                  <a:off x="5050800" y="1458000"/>
                  <a:ext cx="1093697" cy="442035"/>
                </a:xfrm>
                <a:prstGeom prst="rect">
                  <a:avLst/>
                </a:prstGeom>
                <a:blipFill>
                  <a:blip r:embed="rId11"/>
                  <a:stretch>
                    <a:fillRect l="-6704" r="-6145"/>
                  </a:stretch>
                </a:blipFill>
              </p:spPr>
              <p:txBody>
                <a:bodyPr/>
                <a:lstStyle/>
                <a:p>
                  <a:r>
                    <a:rPr lang="ja-JP" altLang="en-US">
                      <a:noFill/>
                    </a:rPr>
                    <a:t> </a:t>
                  </a:r>
                </a:p>
              </p:txBody>
            </p:sp>
          </mc:Fallback>
        </mc:AlternateContent>
      </p:grpSp>
      <p:sp>
        <p:nvSpPr>
          <p:cNvPr id="27" name="テキスト ボックス 26">
            <a:extLst>
              <a:ext uri="{FF2B5EF4-FFF2-40B4-BE49-F238E27FC236}">
                <a16:creationId xmlns:a16="http://schemas.microsoft.com/office/drawing/2014/main" id="{CFAAD953-F953-470C-E65D-93365AD37CBE}"/>
              </a:ext>
            </a:extLst>
          </p:cNvPr>
          <p:cNvSpPr txBox="1"/>
          <p:nvPr/>
        </p:nvSpPr>
        <p:spPr>
          <a:xfrm>
            <a:off x="3096000" y="1249200"/>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Expansive</a:t>
            </a:r>
          </a:p>
          <a:p>
            <a:pPr algn="ctr">
              <a:lnSpc>
                <a:spcPct val="80000"/>
              </a:lnSpc>
            </a:pPr>
            <a:r>
              <a:rPr lang="en-US" altLang="ja-JP" sz="2400" dirty="0"/>
              <a:t>Negative</a:t>
            </a:r>
          </a:p>
          <a:p>
            <a:pPr algn="ctr">
              <a:lnSpc>
                <a:spcPct val="80000"/>
              </a:lnSpc>
            </a:pPr>
            <a:r>
              <a:rPr lang="en-US" altLang="ja-JP" sz="2400" dirty="0"/>
              <a:t>Decoupling</a:t>
            </a:r>
          </a:p>
        </p:txBody>
      </p:sp>
      <p:sp>
        <p:nvSpPr>
          <p:cNvPr id="32" name="テキスト ボックス 31">
            <a:extLst>
              <a:ext uri="{FF2B5EF4-FFF2-40B4-BE49-F238E27FC236}">
                <a16:creationId xmlns:a16="http://schemas.microsoft.com/office/drawing/2014/main" id="{7DEC69F0-DFE4-970E-7F75-417610DD1DB4}"/>
              </a:ext>
            </a:extLst>
          </p:cNvPr>
          <p:cNvSpPr txBox="1"/>
          <p:nvPr/>
        </p:nvSpPr>
        <p:spPr>
          <a:xfrm>
            <a:off x="954014" y="1989612"/>
            <a:ext cx="1475971" cy="1039177"/>
          </a:xfrm>
          <a:prstGeom prst="rect">
            <a:avLst/>
          </a:prstGeom>
          <a:solidFill>
            <a:srgbClr val="E3CCCA"/>
          </a:solidFill>
          <a:ln w="31750">
            <a:solidFill>
              <a:srgbClr val="B2524A"/>
            </a:solidFill>
          </a:ln>
        </p:spPr>
        <p:txBody>
          <a:bodyPr wrap="none" lIns="36000" tIns="72000" rIns="36000" bIns="72000" anchor="ctr">
            <a:spAutoFit/>
          </a:bodyPr>
          <a:lstStyle/>
          <a:p>
            <a:pPr algn="ctr">
              <a:lnSpc>
                <a:spcPct val="80000"/>
              </a:lnSpc>
            </a:pPr>
            <a:r>
              <a:rPr lang="en-US" altLang="ja-JP" sz="2400" dirty="0"/>
              <a:t>Strong</a:t>
            </a:r>
          </a:p>
          <a:p>
            <a:pPr algn="ctr">
              <a:lnSpc>
                <a:spcPct val="80000"/>
              </a:lnSpc>
            </a:pPr>
            <a:r>
              <a:rPr lang="en-US" altLang="ja-JP" sz="2400" dirty="0"/>
              <a:t>Negative</a:t>
            </a:r>
          </a:p>
          <a:p>
            <a:pPr algn="ctr">
              <a:lnSpc>
                <a:spcPct val="80000"/>
              </a:lnSpc>
            </a:pPr>
            <a:r>
              <a:rPr lang="en-US" altLang="ja-JP" sz="2400" dirty="0"/>
              <a:t>Decoupling</a:t>
            </a:r>
          </a:p>
        </p:txBody>
      </p:sp>
      <p:sp>
        <p:nvSpPr>
          <p:cNvPr id="34" name="テキスト ボックス 33">
            <a:extLst>
              <a:ext uri="{FF2B5EF4-FFF2-40B4-BE49-F238E27FC236}">
                <a16:creationId xmlns:a16="http://schemas.microsoft.com/office/drawing/2014/main" id="{D7052024-7A35-E85B-3A3E-D5DAD5F9974B}"/>
              </a:ext>
            </a:extLst>
          </p:cNvPr>
          <p:cNvSpPr txBox="1"/>
          <p:nvPr/>
        </p:nvSpPr>
        <p:spPr>
          <a:xfrm>
            <a:off x="432000" y="3913200"/>
            <a:ext cx="1475971" cy="1039177"/>
          </a:xfrm>
          <a:prstGeom prst="rect">
            <a:avLst/>
          </a:prstGeom>
          <a:solidFill>
            <a:srgbClr val="E2CCCA"/>
          </a:solidFill>
          <a:ln w="31750">
            <a:solidFill>
              <a:srgbClr val="B2524A"/>
            </a:solidFill>
          </a:ln>
        </p:spPr>
        <p:txBody>
          <a:bodyPr wrap="none" lIns="36000" tIns="72000" rIns="36000" bIns="72000" anchor="ctr">
            <a:spAutoFit/>
          </a:bodyPr>
          <a:lstStyle/>
          <a:p>
            <a:pPr algn="ctr">
              <a:lnSpc>
                <a:spcPct val="80000"/>
              </a:lnSpc>
            </a:pPr>
            <a:r>
              <a:rPr lang="en-US" altLang="ja-JP" sz="2400" dirty="0"/>
              <a:t>Weak</a:t>
            </a:r>
          </a:p>
          <a:p>
            <a:pPr algn="ctr">
              <a:lnSpc>
                <a:spcPct val="80000"/>
              </a:lnSpc>
            </a:pPr>
            <a:r>
              <a:rPr lang="en-US" altLang="ja-JP" sz="2400" dirty="0"/>
              <a:t>Negative</a:t>
            </a:r>
          </a:p>
          <a:p>
            <a:pPr algn="ctr">
              <a:lnSpc>
                <a:spcPct val="80000"/>
              </a:lnSpc>
            </a:pPr>
            <a:r>
              <a:rPr lang="en-US" altLang="ja-JP" sz="2400" dirty="0"/>
              <a:t>Decoupling</a:t>
            </a: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ADF90DF8-9A79-C059-118C-DD0BEFB7B717}"/>
                  </a:ext>
                </a:extLst>
              </p:cNvPr>
              <p:cNvSpPr txBox="1"/>
              <p:nvPr/>
            </p:nvSpPr>
            <p:spPr>
              <a:xfrm>
                <a:off x="11249851" y="1881330"/>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(1)</m:t>
                      </m:r>
                    </m:oMath>
                  </m:oMathPara>
                </a14:m>
                <a:endParaRPr lang="ja-JP" altLang="en-US" sz="2800" dirty="0"/>
              </a:p>
            </p:txBody>
          </p:sp>
        </mc:Choice>
        <mc:Fallback xmlns="">
          <p:sp>
            <p:nvSpPr>
              <p:cNvPr id="9" name="テキスト ボックス 8">
                <a:extLst>
                  <a:ext uri="{FF2B5EF4-FFF2-40B4-BE49-F238E27FC236}">
                    <a16:creationId xmlns:a16="http://schemas.microsoft.com/office/drawing/2014/main" id="{ADF90DF8-9A79-C059-118C-DD0BEFB7B717}"/>
                  </a:ext>
                </a:extLst>
              </p:cNvPr>
              <p:cNvSpPr txBox="1">
                <a:spLocks noRot="1" noChangeAspect="1" noMove="1" noResize="1" noEditPoints="1" noAdjustHandles="1" noChangeArrowheads="1" noChangeShapeType="1" noTextEdit="1"/>
              </p:cNvSpPr>
              <p:nvPr/>
            </p:nvSpPr>
            <p:spPr>
              <a:xfrm>
                <a:off x="11249851" y="1881330"/>
                <a:ext cx="763349" cy="523220"/>
              </a:xfrm>
              <a:prstGeom prst="rect">
                <a:avLst/>
              </a:prstGeom>
              <a:blipFill>
                <a:blip r:embed="rId1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96847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309C840B-A84B-CEC2-92AA-95E6B9B2AA47}"/>
                  </a:ext>
                </a:extLst>
              </p:cNvPr>
              <p:cNvSpPr txBox="1"/>
              <p:nvPr/>
            </p:nvSpPr>
            <p:spPr>
              <a:xfrm>
                <a:off x="6356295" y="1463431"/>
                <a:ext cx="5655705" cy="5206618"/>
              </a:xfrm>
              <a:prstGeom prst="rect">
                <a:avLst/>
              </a:prstGeom>
              <a:noFill/>
            </p:spPr>
            <p:txBody>
              <a:bodyPr wrap="square">
                <a:spAutoFit/>
              </a:bodyPr>
              <a:lstStyle/>
              <a:p>
                <a:pPr marL="774000" lvl="1" indent="-594000">
                  <a:spcBef>
                    <a:spcPts val="1000"/>
                  </a:spcBef>
                  <a:buNone/>
                  <a:tabLst>
                    <a:tab pos="612000" algn="l"/>
                    <a:tab pos="720000" algn="l"/>
                  </a:tabLst>
                </a:pPr>
                <a14:m>
                  <m:oMath xmlns:m="http://schemas.openxmlformats.org/officeDocument/2006/math">
                    <m:sSub>
                      <m:sSubPr>
                        <m:ctrlPr>
                          <a:rPr lang="ja-JP" altLang="ja-JP" sz="2400" b="1" i="1" smtClean="0">
                            <a:solidFill>
                              <a:schemeClr val="tx1">
                                <a:lumMod val="75000"/>
                                <a:lumOff val="25000"/>
                              </a:schemeClr>
                            </a:solidFill>
                            <a:latin typeface="Cambria Math" panose="02040503050406030204" pitchFamily="18" charset="0"/>
                          </a:rPr>
                        </m:ctrlPr>
                      </m:sSubPr>
                      <m:e>
                        <m:r>
                          <a:rPr lang="en-US" altLang="ja-JP" sz="2400" b="1" i="1">
                            <a:solidFill>
                              <a:schemeClr val="tx1">
                                <a:lumMod val="75000"/>
                                <a:lumOff val="25000"/>
                              </a:schemeClr>
                            </a:solidFill>
                            <a:latin typeface="Cambria Math" panose="02040503050406030204" pitchFamily="18" charset="0"/>
                          </a:rPr>
                          <m:t>𝐓</m:t>
                        </m:r>
                      </m:e>
                      <m:sub>
                        <m:r>
                          <a:rPr lang="en-US" altLang="ja-JP" sz="2400" i="1">
                            <a:solidFill>
                              <a:schemeClr val="tx1">
                                <a:lumMod val="75000"/>
                                <a:lumOff val="25000"/>
                              </a:schemeClr>
                            </a:solidFill>
                            <a:latin typeface="Cambria Math" panose="02040503050406030204" pitchFamily="18" charset="0"/>
                          </a:rPr>
                          <m:t>𝑚</m:t>
                        </m:r>
                      </m:sub>
                    </m:sSub>
                  </m:oMath>
                </a14:m>
                <a:r>
                  <a:rPr lang="en-US" altLang="ja-JP" sz="2400" dirty="0">
                    <a:solidFill>
                      <a:schemeClr val="tx1">
                        <a:lumMod val="75000"/>
                        <a:lumOff val="25000"/>
                      </a:schemeClr>
                    </a:solidFill>
                  </a:rPr>
                  <a:t>	: </a:t>
                </a:r>
                <a:r>
                  <a:rPr lang="en-US" altLang="ja-JP" sz="2400" dirty="0"/>
                  <a:t>Trade coefficient matrix for intermediate goods</a:t>
                </a:r>
                <a:endParaRPr lang="en-US" altLang="ja-JP" sz="2400" dirty="0">
                  <a:solidFill>
                    <a:schemeClr val="tx1">
                      <a:lumMod val="75000"/>
                      <a:lumOff val="25000"/>
                    </a:schemeClr>
                  </a:solidFill>
                </a:endParaRPr>
              </a:p>
              <a:p>
                <a:pPr marL="774000" lvl="1" indent="-594000">
                  <a:spcBef>
                    <a:spcPts val="1000"/>
                  </a:spcBef>
                  <a:buNone/>
                  <a:tabLst>
                    <a:tab pos="612000" algn="l"/>
                    <a:tab pos="720000" algn="l"/>
                  </a:tabLst>
                </a:pPr>
                <a14:m>
                  <m:oMath xmlns:m="http://schemas.openxmlformats.org/officeDocument/2006/math">
                    <m:r>
                      <a:rPr lang="en-US" altLang="ja-JP" sz="2400" b="1" i="0" smtClean="0">
                        <a:solidFill>
                          <a:schemeClr val="tx1">
                            <a:lumMod val="75000"/>
                            <a:lumOff val="25000"/>
                          </a:schemeClr>
                        </a:solidFill>
                        <a:latin typeface="Cambria Math" panose="02040503050406030204" pitchFamily="18" charset="0"/>
                      </a:rPr>
                      <m:t>𝐁</m:t>
                    </m:r>
                  </m:oMath>
                </a14:m>
                <a:r>
                  <a:rPr lang="en-US" altLang="ja-JP" sz="2400" dirty="0">
                    <a:solidFill>
                      <a:schemeClr val="tx1">
                        <a:lumMod val="75000"/>
                        <a:lumOff val="25000"/>
                      </a:schemeClr>
                    </a:solidFill>
                  </a:rPr>
                  <a:t>	: </a:t>
                </a:r>
                <a:r>
                  <a:rPr lang="en-US" altLang="ja-JP" sz="2400" dirty="0"/>
                  <a:t>Technology coefficient matrix</a:t>
                </a:r>
                <a:endParaRPr lang="en-US" altLang="ja-JP" sz="2400" dirty="0">
                  <a:solidFill>
                    <a:schemeClr val="tx1">
                      <a:lumMod val="75000"/>
                      <a:lumOff val="25000"/>
                    </a:schemeClr>
                  </a:solidFill>
                </a:endParaRPr>
              </a:p>
              <a:p>
                <a:pPr marL="774000" lvl="1" indent="-594000">
                  <a:spcBef>
                    <a:spcPts val="1000"/>
                  </a:spcBef>
                  <a:buNone/>
                  <a:tabLst>
                    <a:tab pos="612000" algn="l"/>
                    <a:tab pos="720000" algn="l"/>
                  </a:tabLst>
                </a:pPr>
                <a14:m>
                  <m:oMath xmlns:m="http://schemas.openxmlformats.org/officeDocument/2006/math">
                    <m:sSubSup>
                      <m:sSubSupPr>
                        <m:ctrlPr>
                          <a:rPr lang="ja-JP" altLang="ja-JP" sz="2400" b="1" i="1">
                            <a:solidFill>
                              <a:schemeClr val="tx1">
                                <a:lumMod val="75000"/>
                                <a:lumOff val="25000"/>
                              </a:schemeClr>
                            </a:solidFill>
                            <a:latin typeface="Cambria Math" panose="02040503050406030204" pitchFamily="18" charset="0"/>
                          </a:rPr>
                        </m:ctrlPr>
                      </m:sSubSupPr>
                      <m:e>
                        <m:r>
                          <a:rPr lang="en-US" altLang="ja-JP" sz="2400" b="1" i="1">
                            <a:solidFill>
                              <a:schemeClr val="tx1">
                                <a:lumMod val="75000"/>
                                <a:lumOff val="25000"/>
                              </a:schemeClr>
                            </a:solidFill>
                            <a:latin typeface="Cambria Math" panose="02040503050406030204" pitchFamily="18" charset="0"/>
                          </a:rPr>
                          <m:t>𝐓</m:t>
                        </m:r>
                      </m:e>
                      <m:sub>
                        <m:r>
                          <a:rPr lang="en-US" altLang="ja-JP" sz="2400" i="1">
                            <a:solidFill>
                              <a:schemeClr val="tx1">
                                <a:lumMod val="75000"/>
                                <a:lumOff val="25000"/>
                              </a:schemeClr>
                            </a:solidFill>
                            <a:latin typeface="Cambria Math" panose="02040503050406030204" pitchFamily="18" charset="0"/>
                          </a:rPr>
                          <m:t>𝑓</m:t>
                        </m:r>
                      </m:sub>
                      <m:sup>
                        <m:r>
                          <a:rPr lang="en-US" altLang="ja-JP" sz="2400" i="1">
                            <a:solidFill>
                              <a:schemeClr val="tx1">
                                <a:lumMod val="75000"/>
                                <a:lumOff val="25000"/>
                              </a:schemeClr>
                            </a:solidFill>
                            <a:latin typeface="Cambria Math" panose="02040503050406030204" pitchFamily="18" charset="0"/>
                          </a:rPr>
                          <m:t>𝑟</m:t>
                        </m:r>
                      </m:sup>
                    </m:sSubSup>
                  </m:oMath>
                </a14:m>
                <a:r>
                  <a:rPr lang="en-US" altLang="ja-JP" sz="2400" dirty="0">
                    <a:solidFill>
                      <a:schemeClr val="tx1">
                        <a:lumMod val="75000"/>
                        <a:lumOff val="25000"/>
                      </a:schemeClr>
                    </a:solidFill>
                  </a:rPr>
                  <a:t>	: </a:t>
                </a:r>
                <a:r>
                  <a:rPr lang="en-US" altLang="ja-JP" sz="2400" dirty="0"/>
                  <a:t>Trade coefficient vector for final goods of country</a:t>
                </a:r>
                <a:r>
                  <a:rPr lang="ja-JP" altLang="en-US" sz="2400" dirty="0">
                    <a:solidFill>
                      <a:schemeClr val="tx1">
                        <a:lumMod val="75000"/>
                        <a:lumOff val="25000"/>
                      </a:schemeClr>
                    </a:solidFill>
                  </a:rPr>
                  <a:t> </a:t>
                </a:r>
                <a14:m>
                  <m:oMath xmlns:m="http://schemas.openxmlformats.org/officeDocument/2006/math">
                    <m:r>
                      <a:rPr lang="en-US" altLang="ja-JP" sz="2400" i="1" dirty="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a:p>
                <a:pPr marL="774000" lvl="1" indent="-594000">
                  <a:spcBef>
                    <a:spcPts val="1000"/>
                  </a:spcBef>
                  <a:buNone/>
                  <a:tabLst>
                    <a:tab pos="612000" algn="l"/>
                    <a:tab pos="720000" algn="l"/>
                  </a:tabLst>
                </a:pPr>
                <a14:m>
                  <m:oMath xmlns:m="http://schemas.openxmlformats.org/officeDocument/2006/math">
                    <m:sSup>
                      <m:sSupPr>
                        <m:ctrlPr>
                          <a:rPr lang="en-US" altLang="ja-JP" sz="2400" b="1" i="1" kern="0">
                            <a:solidFill>
                              <a:prstClr val="black"/>
                            </a:solidFill>
                            <a:latin typeface="Cambria Math" panose="02040503050406030204" pitchFamily="18" charset="0"/>
                            <a:ea typeface="Cambria Math" panose="02040503050406030204" pitchFamily="18" charset="0"/>
                          </a:rPr>
                        </m:ctrlPr>
                      </m:sSupPr>
                      <m:e>
                        <m:r>
                          <a:rPr lang="ja-JP" altLang="en-US" sz="2400" i="1" kern="0">
                            <a:solidFill>
                              <a:prstClr val="black"/>
                            </a:solidFill>
                            <a:latin typeface="Cambria Math" panose="02040503050406030204" pitchFamily="18" charset="0"/>
                            <a:ea typeface="Cambria Math" panose="02040503050406030204" pitchFamily="18" charset="0"/>
                          </a:rPr>
                          <m:t>𝚿</m:t>
                        </m:r>
                      </m:e>
                      <m:sup>
                        <m:r>
                          <a:rPr lang="en-US" altLang="ja-JP" sz="2400" i="1" kern="0">
                            <a:solidFill>
                              <a:prstClr val="black"/>
                            </a:solidFill>
                            <a:latin typeface="Cambria Math" panose="02040503050406030204" pitchFamily="18" charset="0"/>
                            <a:ea typeface="Cambria Math" panose="02040503050406030204" pitchFamily="18" charset="0"/>
                          </a:rPr>
                          <m:t>𝑟</m:t>
                        </m:r>
                      </m:sup>
                    </m:sSup>
                  </m:oMath>
                </a14:m>
                <a:r>
                  <a:rPr lang="en-US" altLang="ja-JP" sz="2400" dirty="0">
                    <a:solidFill>
                      <a:schemeClr val="tx1">
                        <a:lumMod val="75000"/>
                        <a:lumOff val="25000"/>
                      </a:schemeClr>
                    </a:solidFill>
                  </a:rPr>
                  <a:t>	: </a:t>
                </a:r>
                <a:r>
                  <a:rPr lang="en-US" altLang="ja-JP" sz="2400" dirty="0"/>
                  <a:t>Final demand (sectoral) composition or preference coefficient matrix in country</a:t>
                </a:r>
                <a:r>
                  <a:rPr lang="ja-JP" altLang="en-US" sz="2400" dirty="0">
                    <a:solidFill>
                      <a:schemeClr val="tx1">
                        <a:lumMod val="75000"/>
                        <a:lumOff val="25000"/>
                      </a:schemeClr>
                    </a:solidFill>
                  </a:rPr>
                  <a:t> </a:t>
                </a:r>
                <a14:m>
                  <m:oMath xmlns:m="http://schemas.openxmlformats.org/officeDocument/2006/math">
                    <m:r>
                      <a:rPr lang="en-US" altLang="ja-JP" sz="2400" i="1" dirty="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a:p>
                <a:pPr marL="774000" lvl="1" indent="-594000">
                  <a:spcBef>
                    <a:spcPts val="1000"/>
                  </a:spcBef>
                  <a:buNone/>
                  <a:tabLst>
                    <a:tab pos="612000" algn="l"/>
                    <a:tab pos="720000" algn="l"/>
                  </a:tabLst>
                </a:pPr>
                <a14:m>
                  <m:oMath xmlns:m="http://schemas.openxmlformats.org/officeDocument/2006/math">
                    <m:sSup>
                      <m:sSupPr>
                        <m:ctrlPr>
                          <a:rPr lang="en-US" altLang="ja-JP" sz="2400" b="1" i="1" kern="0">
                            <a:solidFill>
                              <a:prstClr val="black"/>
                            </a:solidFill>
                            <a:latin typeface="Cambria Math" panose="02040503050406030204" pitchFamily="18" charset="0"/>
                            <a:ea typeface="Cambria Math" panose="02040503050406030204" pitchFamily="18" charset="0"/>
                          </a:rPr>
                        </m:ctrlPr>
                      </m:sSupPr>
                      <m:e>
                        <m:r>
                          <a:rPr lang="en-US" altLang="ja-JP" sz="2400" i="1" kern="0">
                            <a:solidFill>
                              <a:prstClr val="black"/>
                            </a:solidFill>
                            <a:latin typeface="Cambria Math" panose="02040503050406030204" pitchFamily="18" charset="0"/>
                            <a:ea typeface="Cambria Math" panose="02040503050406030204" pitchFamily="18" charset="0"/>
                          </a:rPr>
                          <m:t>𝑦</m:t>
                        </m:r>
                      </m:e>
                      <m:sup>
                        <m:r>
                          <a:rPr lang="en-US" altLang="ja-JP" sz="2400" i="1" kern="0">
                            <a:solidFill>
                              <a:prstClr val="black"/>
                            </a:solidFill>
                            <a:latin typeface="Cambria Math" panose="02040503050406030204" pitchFamily="18" charset="0"/>
                            <a:ea typeface="Cambria Math" panose="02040503050406030204" pitchFamily="18" charset="0"/>
                          </a:rPr>
                          <m:t>𝑟</m:t>
                        </m:r>
                      </m:sup>
                    </m:sSup>
                  </m:oMath>
                </a14:m>
                <a:r>
                  <a:rPr lang="en-US" altLang="ja-JP" sz="2400" dirty="0">
                    <a:solidFill>
                      <a:schemeClr val="tx1">
                        <a:lumMod val="75000"/>
                        <a:lumOff val="25000"/>
                      </a:schemeClr>
                    </a:solidFill>
                  </a:rPr>
                  <a:t>	: </a:t>
                </a:r>
                <a:r>
                  <a:rPr lang="en-US" altLang="ja-JP" sz="2400" dirty="0"/>
                  <a:t>Per capita total final demand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i.e., GDE</a:t>
                </a:r>
                <a:r>
                  <a:rPr lang="ja-JP" altLang="en-US" sz="2400" dirty="0">
                    <a:solidFill>
                      <a:schemeClr val="tx1">
                        <a:lumMod val="75000"/>
                        <a:lumOff val="25000"/>
                      </a:schemeClr>
                    </a:solidFill>
                  </a:rPr>
                  <a:t>）</a:t>
                </a:r>
                <a:r>
                  <a:rPr lang="en-US" altLang="ja-JP" sz="2400" dirty="0"/>
                  <a:t> in country</a:t>
                </a:r>
                <a:r>
                  <a:rPr lang="ja-JP" altLang="en-US" sz="2400" dirty="0">
                    <a:solidFill>
                      <a:schemeClr val="tx1">
                        <a:lumMod val="75000"/>
                        <a:lumOff val="25000"/>
                      </a:schemeClr>
                    </a:solidFill>
                  </a:rPr>
                  <a:t> </a:t>
                </a:r>
                <a14:m>
                  <m:oMath xmlns:m="http://schemas.openxmlformats.org/officeDocument/2006/math">
                    <m:r>
                      <a:rPr lang="en-US" altLang="ja-JP" sz="2400" i="1" dirty="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a:p>
                <a:pPr marL="774000" lvl="1" indent="-594000">
                  <a:spcBef>
                    <a:spcPts val="1000"/>
                  </a:spcBef>
                  <a:buNone/>
                  <a:tabLst>
                    <a:tab pos="612000" algn="l"/>
                    <a:tab pos="720000" algn="l"/>
                  </a:tabLst>
                </a:pPr>
                <a14:m>
                  <m:oMath xmlns:m="http://schemas.openxmlformats.org/officeDocument/2006/math">
                    <m:r>
                      <a:rPr lang="en-US" altLang="ja-JP" sz="2400" b="1" i="1">
                        <a:solidFill>
                          <a:schemeClr val="tx1">
                            <a:lumMod val="75000"/>
                            <a:lumOff val="25000"/>
                          </a:schemeClr>
                        </a:solidFill>
                        <a:latin typeface="Cambria Math" panose="02040503050406030204" pitchFamily="18" charset="0"/>
                      </a:rPr>
                      <m:t>⨀</m:t>
                    </m:r>
                  </m:oMath>
                </a14:m>
                <a:r>
                  <a:rPr lang="en-US" altLang="ja-JP" sz="2400" dirty="0">
                    <a:solidFill>
                      <a:schemeClr val="tx1">
                        <a:lumMod val="75000"/>
                        <a:lumOff val="25000"/>
                      </a:schemeClr>
                    </a:solidFill>
                  </a:rPr>
                  <a:t>	: </a:t>
                </a:r>
                <a:r>
                  <a:rPr lang="en-US" altLang="ja-JP" sz="2400" dirty="0"/>
                  <a:t>Hadamard product (element-wise multiplication)</a:t>
                </a:r>
                <a:endParaRPr lang="ja-JP" altLang="ja-JP" sz="2400" dirty="0">
                  <a:solidFill>
                    <a:schemeClr val="tx1">
                      <a:lumMod val="75000"/>
                      <a:lumOff val="25000"/>
                    </a:schemeClr>
                  </a:solidFill>
                </a:endParaRPr>
              </a:p>
            </p:txBody>
          </p:sp>
        </mc:Choice>
        <mc:Fallback xmlns="">
          <p:sp>
            <p:nvSpPr>
              <p:cNvPr id="23" name="テキスト ボックス 22">
                <a:extLst>
                  <a:ext uri="{FF2B5EF4-FFF2-40B4-BE49-F238E27FC236}">
                    <a16:creationId xmlns:a16="http://schemas.microsoft.com/office/drawing/2014/main" id="{309C840B-A84B-CEC2-92AA-95E6B9B2AA47}"/>
                  </a:ext>
                </a:extLst>
              </p:cNvPr>
              <p:cNvSpPr txBox="1">
                <a:spLocks noRot="1" noChangeAspect="1" noMove="1" noResize="1" noEditPoints="1" noAdjustHandles="1" noChangeArrowheads="1" noChangeShapeType="1" noTextEdit="1"/>
              </p:cNvSpPr>
              <p:nvPr/>
            </p:nvSpPr>
            <p:spPr>
              <a:xfrm>
                <a:off x="6356295" y="1463431"/>
                <a:ext cx="5655705" cy="5206618"/>
              </a:xfrm>
              <a:prstGeom prst="rect">
                <a:avLst/>
              </a:prstGeom>
              <a:blipFill>
                <a:blip r:embed="rId3"/>
                <a:stretch>
                  <a:fillRect t="-937" b="-1756"/>
                </a:stretch>
              </a:blipFill>
            </p:spPr>
            <p:txBody>
              <a:bodyPr/>
              <a:lstStyle/>
              <a:p>
                <a:r>
                  <a:rPr lang="ja-JP" altLang="en-US">
                    <a:noFill/>
                  </a:rPr>
                  <a:t> </a:t>
                </a:r>
              </a:p>
            </p:txBody>
          </p:sp>
        </mc:Fallback>
      </mc:AlternateContent>
      <p:sp>
        <p:nvSpPr>
          <p:cNvPr id="10" name="正方形/長方形 9">
            <a:extLst>
              <a:ext uri="{FF2B5EF4-FFF2-40B4-BE49-F238E27FC236}">
                <a16:creationId xmlns:a16="http://schemas.microsoft.com/office/drawing/2014/main" id="{C724480B-F946-E25F-67A2-D353DBAD20DA}"/>
              </a:ext>
            </a:extLst>
          </p:cNvPr>
          <p:cNvSpPr/>
          <p:nvPr/>
        </p:nvSpPr>
        <p:spPr>
          <a:xfrm>
            <a:off x="2482447" y="1952625"/>
            <a:ext cx="318081" cy="4318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368C4B15-9569-1D0B-C4E1-50E0AD0D27F4}"/>
              </a:ext>
            </a:extLst>
          </p:cNvPr>
          <p:cNvSpPr/>
          <p:nvPr/>
        </p:nvSpPr>
        <p:spPr>
          <a:xfrm>
            <a:off x="2482446" y="3105150"/>
            <a:ext cx="1186619" cy="53975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normAutofit/>
          </a:bodyPr>
          <a:lstStyle/>
          <a:p>
            <a:r>
              <a:rPr lang="en-US" altLang="ja-JP" dirty="0"/>
              <a:t>Appendix:</a:t>
            </a:r>
            <a:endParaRPr kumimoji="1" lang="ja-JP" altLang="en-US" dirty="0"/>
          </a:p>
        </p:txBody>
      </p:sp>
      <p:sp>
        <p:nvSpPr>
          <p:cNvPr id="15" name="正方形/長方形 14">
            <a:extLst>
              <a:ext uri="{FF2B5EF4-FFF2-40B4-BE49-F238E27FC236}">
                <a16:creationId xmlns:a16="http://schemas.microsoft.com/office/drawing/2014/main" id="{DF7981AF-4BB9-BEF3-81FF-52B6D95DE67A}"/>
              </a:ext>
            </a:extLst>
          </p:cNvPr>
          <p:cNvSpPr/>
          <p:nvPr/>
        </p:nvSpPr>
        <p:spPr>
          <a:xfrm>
            <a:off x="3388153" y="1628775"/>
            <a:ext cx="960263" cy="10795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3AC80FC1-CBB0-C712-B3FA-5DC1DAC7CA66}"/>
              </a:ext>
            </a:extLst>
          </p:cNvPr>
          <p:cNvSpPr/>
          <p:nvPr/>
        </p:nvSpPr>
        <p:spPr>
          <a:xfrm>
            <a:off x="4222253" y="3068638"/>
            <a:ext cx="2164425" cy="61277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FCCD552F-8F64-9898-58A6-7E91DB797510}"/>
                  </a:ext>
                </a:extLst>
              </p:cNvPr>
              <p:cNvSpPr txBox="1"/>
              <p:nvPr/>
            </p:nvSpPr>
            <p:spPr>
              <a:xfrm>
                <a:off x="4738148" y="1932201"/>
                <a:ext cx="760314" cy="523220"/>
              </a:xfrm>
              <a:prstGeom prst="rect">
                <a:avLst/>
              </a:prstGeom>
              <a:noFill/>
            </p:spPr>
            <p:txBody>
              <a:bodyPr wrap="none" lIns="0" rIns="180000">
                <a:spAutoFit/>
              </a:bodyPr>
              <a:lstStyle/>
              <a:p>
                <a:pPr/>
                <a14:m>
                  <m:oMathPara xmlns:m="http://schemas.openxmlformats.org/officeDocument/2006/math">
                    <m:oMathParaPr>
                      <m:jc m:val="centerGroup"/>
                    </m:oMathParaPr>
                    <m:oMath xmlns:m="http://schemas.openxmlformats.org/officeDocument/2006/math">
                      <m:d>
                        <m:dPr>
                          <m:ctrlPr>
                            <a:rPr lang="en-US" altLang="ja-JP" sz="2800" b="0" i="1" smtClean="0">
                              <a:solidFill>
                                <a:schemeClr val="tx1">
                                  <a:lumMod val="75000"/>
                                  <a:lumOff val="25000"/>
                                </a:schemeClr>
                              </a:solidFill>
                              <a:latin typeface="Cambria Math" panose="02040503050406030204" pitchFamily="18" charset="0"/>
                            </a:rPr>
                          </m:ctrlPr>
                        </m:dPr>
                        <m:e>
                          <m:r>
                            <a:rPr lang="en-US" altLang="ja-JP" sz="2800" b="0" i="1" smtClean="0">
                              <a:solidFill>
                                <a:schemeClr val="tx1">
                                  <a:lumMod val="75000"/>
                                  <a:lumOff val="25000"/>
                                </a:schemeClr>
                              </a:solidFill>
                              <a:latin typeface="Cambria Math" panose="02040503050406030204" pitchFamily="18" charset="0"/>
                            </a:rPr>
                            <m:t>2</m:t>
                          </m:r>
                        </m:e>
                      </m:d>
                    </m:oMath>
                  </m:oMathPara>
                </a14:m>
                <a:endParaRPr lang="ja-JP" altLang="en-US" sz="2800" dirty="0">
                  <a:solidFill>
                    <a:schemeClr val="tx1">
                      <a:lumMod val="75000"/>
                      <a:lumOff val="25000"/>
                    </a:schemeClr>
                  </a:solidFill>
                </a:endParaRPr>
              </a:p>
            </p:txBody>
          </p:sp>
        </mc:Choice>
        <mc:Fallback xmlns="">
          <p:sp>
            <p:nvSpPr>
              <p:cNvPr id="13" name="テキスト ボックス 12">
                <a:extLst>
                  <a:ext uri="{FF2B5EF4-FFF2-40B4-BE49-F238E27FC236}">
                    <a16:creationId xmlns:a16="http://schemas.microsoft.com/office/drawing/2014/main" id="{FCCD552F-8F64-9898-58A6-7E91DB797510}"/>
                  </a:ext>
                </a:extLst>
              </p:cNvPr>
              <p:cNvSpPr txBox="1">
                <a:spLocks noRot="1" noChangeAspect="1" noMove="1" noResize="1" noEditPoints="1" noAdjustHandles="1" noChangeArrowheads="1" noChangeShapeType="1" noTextEdit="1"/>
              </p:cNvSpPr>
              <p:nvPr/>
            </p:nvSpPr>
            <p:spPr>
              <a:xfrm>
                <a:off x="4738148" y="1932201"/>
                <a:ext cx="760314" cy="523220"/>
              </a:xfrm>
              <a:prstGeom prst="rect">
                <a:avLst/>
              </a:prstGeom>
              <a:blipFill>
                <a:blip r:embed="rId4"/>
                <a:stretch>
                  <a:fillRect/>
                </a:stretch>
              </a:blipFill>
            </p:spPr>
            <p:txBody>
              <a:bodyPr/>
              <a:lstStyle/>
              <a:p>
                <a:r>
                  <a:rPr lang="ja-JP" altLang="en-US">
                    <a:noFill/>
                  </a:rPr>
                  <a:t> </a:t>
                </a:r>
              </a:p>
            </p:txBody>
          </p:sp>
        </mc:Fallback>
      </mc:AlternateContent>
      <p:cxnSp>
        <p:nvCxnSpPr>
          <p:cNvPr id="31" name="直線矢印コネクタ 30">
            <a:extLst>
              <a:ext uri="{FF2B5EF4-FFF2-40B4-BE49-F238E27FC236}">
                <a16:creationId xmlns:a16="http://schemas.microsoft.com/office/drawing/2014/main" id="{0CBF6996-F771-AB3C-A406-1903B3B158DE}"/>
              </a:ext>
            </a:extLst>
          </p:cNvPr>
          <p:cNvCxnSpPr>
            <a:stCxn id="10" idx="2"/>
            <a:endCxn id="4" idx="0"/>
          </p:cNvCxnSpPr>
          <p:nvPr/>
        </p:nvCxnSpPr>
        <p:spPr>
          <a:xfrm>
            <a:off x="2641488" y="2384425"/>
            <a:ext cx="434268" cy="720725"/>
          </a:xfrm>
          <a:prstGeom prst="straightConnector1">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FE8D6579-F417-CAD1-EE8F-E1C3730606FD}"/>
              </a:ext>
            </a:extLst>
          </p:cNvPr>
          <p:cNvCxnSpPr>
            <a:cxnSpLocks/>
            <a:stCxn id="15" idx="2"/>
            <a:endCxn id="18" idx="0"/>
          </p:cNvCxnSpPr>
          <p:nvPr/>
        </p:nvCxnSpPr>
        <p:spPr>
          <a:xfrm>
            <a:off x="3868285" y="2708275"/>
            <a:ext cx="1436181" cy="360363"/>
          </a:xfrm>
          <a:prstGeom prst="straightConnector1">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noRot="1" noMove="1" noResize="1" noEditPoints="1" noAdjustHandles="1" noChangeArrowheads="1" noChangeShapeType="1"/>
              </p:cNvSpPr>
              <p:nvPr>
                <p:ph idx="1"/>
              </p:nvPr>
            </p:nvSpPr>
            <p:spPr/>
            <p:txBody>
              <a:bodyPr/>
              <a:lstStyle/>
              <a:p>
                <a:pPr lvl="1"/>
                <a:r>
                  <a:rPr lang="en-US" altLang="ja-JP" dirty="0"/>
                  <a:t>The per capita carbon footprint of country </a:t>
                </a:r>
                <a:r>
                  <a:rPr lang="en-US" altLang="ja-JP" i="1" dirty="0"/>
                  <a:t>r</a:t>
                </a:r>
                <a:r>
                  <a:rPr lang="en-US" altLang="ja-JP" dirty="0"/>
                  <a:t> :</a:t>
                </a:r>
              </a:p>
              <a:p>
                <a:pPr marL="357188">
                  <a:lnSpc>
                    <a:spcPct val="120000"/>
                  </a:lnSpc>
                  <a:spcAft>
                    <a:spcPts val="3000"/>
                  </a:spcAft>
                </a:pPr>
                <a14:m>
                  <m:oMathPara xmlns:m="http://schemas.openxmlformats.org/officeDocument/2006/math">
                    <m:oMathParaPr>
                      <m:jc m:val="left"/>
                    </m:oMathParaPr>
                    <m:oMath xmlns:m="http://schemas.openxmlformats.org/officeDocument/2006/math">
                      <m:sSup>
                        <m:sSupPr>
                          <m:ctrlPr>
                            <a:rPr lang="ja-JP" altLang="ja-JP" i="1">
                              <a:solidFill>
                                <a:schemeClr val="tx1">
                                  <a:lumMod val="75000"/>
                                  <a:lumOff val="25000"/>
                                </a:schemeClr>
                              </a:solidFill>
                              <a:latin typeface="Cambria Math" panose="02040503050406030204" pitchFamily="18" charset="0"/>
                            </a:rPr>
                          </m:ctrlPr>
                        </m:sSupPr>
                        <m:e>
                          <m:r>
                            <a:rPr lang="en-US" altLang="ja-JP" i="1">
                              <a:solidFill>
                                <a:schemeClr val="tx1">
                                  <a:lumMod val="75000"/>
                                  <a:lumOff val="25000"/>
                                </a:schemeClr>
                              </a:solidFill>
                              <a:latin typeface="Cambria Math" panose="02040503050406030204" pitchFamily="18" charset="0"/>
                            </a:rPr>
                            <m:t>𝑞</m:t>
                          </m:r>
                        </m:e>
                        <m:sup>
                          <m:r>
                            <a:rPr lang="en-US" altLang="ja-JP" i="1">
                              <a:solidFill>
                                <a:schemeClr val="tx1">
                                  <a:lumMod val="75000"/>
                                  <a:lumOff val="25000"/>
                                </a:schemeClr>
                              </a:solidFill>
                              <a:latin typeface="Cambria Math" panose="02040503050406030204" pitchFamily="18" charset="0"/>
                            </a:rPr>
                            <m:t>𝑟</m:t>
                          </m:r>
                        </m:sup>
                      </m:sSup>
                      <m:r>
                        <m:rPr>
                          <m:aln/>
                        </m:rPr>
                        <a:rPr lang="en-US" altLang="ja-JP">
                          <a:solidFill>
                            <a:schemeClr val="tx1">
                              <a:lumMod val="75000"/>
                              <a:lumOff val="25000"/>
                            </a:schemeClr>
                          </a:solidFill>
                          <a:latin typeface="Cambria Math" panose="02040503050406030204" pitchFamily="18" charset="0"/>
                        </a:rPr>
                        <m:t>=</m:t>
                      </m:r>
                      <m:r>
                        <a:rPr lang="en-US" altLang="ja-JP" b="1" i="1">
                          <a:solidFill>
                            <a:schemeClr val="tx1">
                              <a:lumMod val="75000"/>
                              <a:lumOff val="25000"/>
                            </a:schemeClr>
                          </a:solidFill>
                          <a:latin typeface="Cambria Math" panose="02040503050406030204" pitchFamily="18" charset="0"/>
                        </a:rPr>
                        <m:t>𝐞</m:t>
                      </m:r>
                      <m:sSup>
                        <m:sSupPr>
                          <m:ctrlPr>
                            <a:rPr lang="ja-JP" altLang="ja-JP" b="1" i="1">
                              <a:solidFill>
                                <a:schemeClr val="tx1">
                                  <a:lumMod val="75000"/>
                                  <a:lumOff val="25000"/>
                                </a:schemeClr>
                              </a:solidFill>
                              <a:latin typeface="Cambria Math" panose="02040503050406030204" pitchFamily="18" charset="0"/>
                            </a:rPr>
                          </m:ctrlPr>
                        </m:sSupPr>
                        <m:e>
                          <m:d>
                            <m:dPr>
                              <m:ctrlPr>
                                <a:rPr lang="ja-JP" altLang="ja-JP" b="1" i="1">
                                  <a:solidFill>
                                    <a:schemeClr val="tx1">
                                      <a:lumMod val="75000"/>
                                      <a:lumOff val="25000"/>
                                    </a:schemeClr>
                                  </a:solidFill>
                                  <a:latin typeface="Cambria Math" panose="02040503050406030204" pitchFamily="18" charset="0"/>
                                </a:rPr>
                              </m:ctrlPr>
                            </m:dPr>
                            <m:e>
                              <m:r>
                                <a:rPr lang="en-US" altLang="ja-JP" b="1" i="1">
                                  <a:solidFill>
                                    <a:schemeClr val="tx1">
                                      <a:lumMod val="75000"/>
                                      <a:lumOff val="25000"/>
                                    </a:schemeClr>
                                  </a:solidFill>
                                  <a:latin typeface="Cambria Math" panose="02040503050406030204" pitchFamily="18" charset="0"/>
                                </a:rPr>
                                <m:t>𝐈</m:t>
                              </m:r>
                              <m:r>
                                <a:rPr lang="en-US" altLang="ja-JP" b="1" i="1">
                                  <a:solidFill>
                                    <a:schemeClr val="tx1">
                                      <a:lumMod val="75000"/>
                                      <a:lumOff val="25000"/>
                                    </a:schemeClr>
                                  </a:solidFill>
                                  <a:latin typeface="Cambria Math" panose="02040503050406030204" pitchFamily="18" charset="0"/>
                                </a:rPr>
                                <m:t>−</m:t>
                              </m:r>
                              <m:sSub>
                                <m:sSubPr>
                                  <m:ctrlPr>
                                    <a:rPr lang="ja-JP" altLang="ja-JP" b="1" i="1">
                                      <a:solidFill>
                                        <a:schemeClr val="tx1">
                                          <a:lumMod val="75000"/>
                                          <a:lumOff val="25000"/>
                                        </a:schemeClr>
                                      </a:solidFill>
                                      <a:latin typeface="Cambria Math" panose="02040503050406030204" pitchFamily="18" charset="0"/>
                                    </a:rPr>
                                  </m:ctrlPr>
                                </m:sSubPr>
                                <m:e>
                                  <m:r>
                                    <a:rPr lang="en-US" altLang="ja-JP" b="1" i="1">
                                      <a:solidFill>
                                        <a:schemeClr val="tx1">
                                          <a:lumMod val="75000"/>
                                          <a:lumOff val="25000"/>
                                        </a:schemeClr>
                                      </a:solidFill>
                                      <a:latin typeface="Cambria Math" panose="02040503050406030204" pitchFamily="18" charset="0"/>
                                    </a:rPr>
                                    <m:t>𝐓</m:t>
                                  </m:r>
                                </m:e>
                                <m:sub>
                                  <m:r>
                                    <a:rPr lang="en-US" altLang="ja-JP" i="1">
                                      <a:solidFill>
                                        <a:schemeClr val="tx1">
                                          <a:lumMod val="75000"/>
                                          <a:lumOff val="25000"/>
                                        </a:schemeClr>
                                      </a:solidFill>
                                      <a:latin typeface="Cambria Math" panose="02040503050406030204" pitchFamily="18" charset="0"/>
                                    </a:rPr>
                                    <m:t>𝑚</m:t>
                                  </m:r>
                                </m:sub>
                              </m:sSub>
                              <m:r>
                                <a:rPr lang="en-US" altLang="ja-JP" b="1" i="1">
                                  <a:solidFill>
                                    <a:schemeClr val="tx1">
                                      <a:lumMod val="75000"/>
                                      <a:lumOff val="25000"/>
                                    </a:schemeClr>
                                  </a:solidFill>
                                  <a:latin typeface="Cambria Math" panose="02040503050406030204" pitchFamily="18" charset="0"/>
                                </a:rPr>
                                <m:t>⨀</m:t>
                              </m:r>
                              <m:r>
                                <a:rPr lang="en-US" altLang="ja-JP" b="1" i="0" smtClean="0">
                                  <a:solidFill>
                                    <a:schemeClr val="tx1">
                                      <a:lumMod val="75000"/>
                                      <a:lumOff val="25000"/>
                                    </a:schemeClr>
                                  </a:solidFill>
                                  <a:latin typeface="Cambria Math" panose="02040503050406030204" pitchFamily="18" charset="0"/>
                                </a:rPr>
                                <m:t>𝐁</m:t>
                              </m:r>
                            </m:e>
                          </m:d>
                        </m:e>
                        <m:sup>
                          <m:r>
                            <a:rPr lang="en-US" altLang="ja-JP" i="1">
                              <a:solidFill>
                                <a:schemeClr val="tx1">
                                  <a:lumMod val="75000"/>
                                  <a:lumOff val="25000"/>
                                </a:schemeClr>
                              </a:solidFill>
                              <a:latin typeface="Cambria Math" panose="02040503050406030204" pitchFamily="18" charset="0"/>
                            </a:rPr>
                            <m:t>−1</m:t>
                          </m:r>
                        </m:sup>
                      </m:sSup>
                      <m:d>
                        <m:dPr>
                          <m:ctrlPr>
                            <a:rPr lang="en-US" altLang="ja-JP" i="1" kern="0">
                              <a:solidFill>
                                <a:prstClr val="black"/>
                              </a:solidFill>
                              <a:latin typeface="Cambria Math" panose="02040503050406030204" pitchFamily="18" charset="0"/>
                              <a:ea typeface="Cambria Math" panose="02040503050406030204" pitchFamily="18" charset="0"/>
                            </a:rPr>
                          </m:ctrlPr>
                        </m:dPr>
                        <m:e>
                          <m:sSubSup>
                            <m:sSubSupPr>
                              <m:ctrlPr>
                                <a:rPr lang="en-US" altLang="ja-JP" i="1" kern="0">
                                  <a:solidFill>
                                    <a:prstClr val="black"/>
                                  </a:solidFill>
                                  <a:latin typeface="Cambria Math" panose="02040503050406030204" pitchFamily="18" charset="0"/>
                                  <a:ea typeface="Cambria Math" panose="02040503050406030204" pitchFamily="18" charset="0"/>
                                </a:rPr>
                              </m:ctrlPr>
                            </m:sSubSupPr>
                            <m:e>
                              <m:r>
                                <a:rPr lang="en-US" altLang="ja-JP" b="1" kern="0">
                                  <a:solidFill>
                                    <a:prstClr val="black"/>
                                  </a:solidFill>
                                  <a:latin typeface="Cambria Math" panose="02040503050406030204" pitchFamily="18" charset="0"/>
                                  <a:ea typeface="Cambria Math" panose="02040503050406030204" pitchFamily="18" charset="0"/>
                                </a:rPr>
                                <m:t>𝐓</m:t>
                              </m:r>
                            </m:e>
                            <m:sub>
                              <m:r>
                                <a:rPr lang="en-US" altLang="ja-JP" i="1" kern="0">
                                  <a:solidFill>
                                    <a:prstClr val="black"/>
                                  </a:solidFill>
                                  <a:latin typeface="Cambria Math" panose="02040503050406030204" pitchFamily="18" charset="0"/>
                                  <a:ea typeface="Cambria Math" panose="02040503050406030204" pitchFamily="18" charset="0"/>
                                </a:rPr>
                                <m:t>𝑓</m:t>
                              </m:r>
                            </m:sub>
                            <m:sup>
                              <m:r>
                                <a:rPr lang="en-US" altLang="ja-JP" i="1" kern="0">
                                  <a:solidFill>
                                    <a:prstClr val="black"/>
                                  </a:solidFill>
                                  <a:latin typeface="Cambria Math" panose="02040503050406030204" pitchFamily="18" charset="0"/>
                                  <a:ea typeface="Cambria Math" panose="02040503050406030204" pitchFamily="18" charset="0"/>
                                </a:rPr>
                                <m:t>𝑟</m:t>
                              </m:r>
                            </m:sup>
                          </m:sSubSup>
                          <m:r>
                            <a:rPr lang="en-US" altLang="ja-JP" i="1" kern="0">
                              <a:solidFill>
                                <a:prstClr val="black"/>
                              </a:solidFill>
                              <a:latin typeface="Cambria Math" panose="02040503050406030204" pitchFamily="18" charset="0"/>
                              <a:ea typeface="Cambria Math" panose="02040503050406030204" pitchFamily="18" charset="0"/>
                            </a:rPr>
                            <m:t>⨀</m:t>
                          </m:r>
                          <m:sSup>
                            <m:sSupPr>
                              <m:ctrlPr>
                                <a:rPr lang="en-US" altLang="ja-JP" b="1" i="1" kern="0">
                                  <a:solidFill>
                                    <a:prstClr val="black"/>
                                  </a:solidFill>
                                  <a:latin typeface="Cambria Math" panose="02040503050406030204" pitchFamily="18" charset="0"/>
                                  <a:ea typeface="Cambria Math" panose="02040503050406030204" pitchFamily="18" charset="0"/>
                                </a:rPr>
                              </m:ctrlPr>
                            </m:sSupPr>
                            <m:e>
                              <m:r>
                                <a:rPr lang="ja-JP" altLang="en-US" i="1" kern="0">
                                  <a:solidFill>
                                    <a:prstClr val="black"/>
                                  </a:solidFill>
                                  <a:latin typeface="Cambria Math" panose="02040503050406030204" pitchFamily="18" charset="0"/>
                                  <a:ea typeface="Cambria Math" panose="02040503050406030204" pitchFamily="18" charset="0"/>
                                </a:rPr>
                                <m:t>𝚿</m:t>
                              </m:r>
                            </m:e>
                            <m:sup>
                              <m:r>
                                <a:rPr lang="en-US" altLang="ja-JP" i="1" kern="0">
                                  <a:solidFill>
                                    <a:prstClr val="black"/>
                                  </a:solidFill>
                                  <a:latin typeface="Cambria Math" panose="02040503050406030204" pitchFamily="18" charset="0"/>
                                  <a:ea typeface="Cambria Math" panose="02040503050406030204" pitchFamily="18" charset="0"/>
                                </a:rPr>
                                <m:t>𝑟</m:t>
                              </m:r>
                            </m:sup>
                          </m:sSup>
                        </m:e>
                      </m:d>
                      <m:sSup>
                        <m:sSupPr>
                          <m:ctrlPr>
                            <a:rPr lang="en-US" altLang="ja-JP" b="1" i="1" kern="0">
                              <a:solidFill>
                                <a:prstClr val="black"/>
                              </a:solidFill>
                              <a:latin typeface="Cambria Math" panose="02040503050406030204" pitchFamily="18" charset="0"/>
                              <a:ea typeface="Cambria Math" panose="02040503050406030204" pitchFamily="18" charset="0"/>
                            </a:rPr>
                          </m:ctrlPr>
                        </m:sSupPr>
                        <m:e>
                          <m:r>
                            <a:rPr lang="en-US" altLang="ja-JP" i="1" kern="0">
                              <a:solidFill>
                                <a:prstClr val="black"/>
                              </a:solidFill>
                              <a:latin typeface="Cambria Math" panose="02040503050406030204" pitchFamily="18" charset="0"/>
                              <a:ea typeface="Cambria Math" panose="02040503050406030204" pitchFamily="18" charset="0"/>
                            </a:rPr>
                            <m:t>𝑦</m:t>
                          </m:r>
                        </m:e>
                        <m:sup>
                          <m:r>
                            <a:rPr lang="en-US" altLang="ja-JP" i="1" kern="0">
                              <a:solidFill>
                                <a:prstClr val="black"/>
                              </a:solidFill>
                              <a:latin typeface="Cambria Math" panose="02040503050406030204" pitchFamily="18" charset="0"/>
                              <a:ea typeface="Cambria Math" panose="02040503050406030204" pitchFamily="18" charset="0"/>
                            </a:rPr>
                            <m:t>𝑟</m:t>
                          </m:r>
                        </m:sup>
                      </m:sSup>
                      <m:sSup>
                        <m:sSupPr>
                          <m:ctrlPr>
                            <a:rPr lang="ja-JP" altLang="ja-JP" i="1" smtClean="0">
                              <a:solidFill>
                                <a:schemeClr val="tx1">
                                  <a:lumMod val="75000"/>
                                  <a:lumOff val="25000"/>
                                </a:schemeClr>
                              </a:solidFill>
                              <a:latin typeface="Cambria Math" panose="02040503050406030204" pitchFamily="18" charset="0"/>
                            </a:rPr>
                          </m:ctrlPr>
                        </m:sSupPr>
                        <m:e>
                          <m:r>
                            <a:rPr lang="en-US" altLang="ja-JP" i="1">
                              <a:solidFill>
                                <a:schemeClr val="tx1">
                                  <a:lumMod val="75000"/>
                                  <a:lumOff val="25000"/>
                                </a:schemeClr>
                              </a:solidFill>
                              <a:latin typeface="Cambria Math" panose="02040503050406030204" pitchFamily="18" charset="0"/>
                            </a:rPr>
                            <m:t>𝑞</m:t>
                          </m:r>
                        </m:e>
                        <m:sup>
                          <m:r>
                            <a:rPr lang="en-US" altLang="ja-JP" i="1">
                              <a:solidFill>
                                <a:schemeClr val="tx1">
                                  <a:lumMod val="75000"/>
                                  <a:lumOff val="25000"/>
                                </a:schemeClr>
                              </a:solidFill>
                              <a:latin typeface="Cambria Math" panose="02040503050406030204" pitchFamily="18" charset="0"/>
                            </a:rPr>
                            <m:t>𝑟</m:t>
                          </m:r>
                        </m:sup>
                      </m:sSup>
                      <m:r>
                        <m:rPr>
                          <m:aln/>
                        </m:rPr>
                        <a:rPr lang="en-US" altLang="ja-JP" i="1">
                          <a:solidFill>
                            <a:schemeClr val="tx1">
                              <a:lumMod val="75000"/>
                              <a:lumOff val="25000"/>
                            </a:schemeClr>
                          </a:solidFill>
                          <a:latin typeface="Cambria Math" panose="02040503050406030204" pitchFamily="18" charset="0"/>
                        </a:rPr>
                        <m:t>=</m:t>
                      </m:r>
                      <m:r>
                        <a:rPr lang="en-US" altLang="ja-JP" b="1" i="1">
                          <a:solidFill>
                            <a:schemeClr val="tx1">
                              <a:lumMod val="75000"/>
                              <a:lumOff val="25000"/>
                            </a:schemeClr>
                          </a:solidFill>
                          <a:latin typeface="Cambria Math" panose="02040503050406030204" pitchFamily="18" charset="0"/>
                        </a:rPr>
                        <m:t>𝐞</m:t>
                      </m:r>
                      <m:sSup>
                        <m:sSupPr>
                          <m:ctrlPr>
                            <a:rPr lang="en-US" altLang="ja-JP" b="1" i="1">
                              <a:solidFill>
                                <a:schemeClr val="tx1">
                                  <a:lumMod val="75000"/>
                                  <a:lumOff val="25000"/>
                                </a:schemeClr>
                              </a:solidFill>
                              <a:latin typeface="Cambria Math" panose="02040503050406030204" pitchFamily="18" charset="0"/>
                            </a:rPr>
                          </m:ctrlPr>
                        </m:sSupPr>
                        <m:e>
                          <m:d>
                            <m:dPr>
                              <m:ctrlPr>
                                <a:rPr lang="en-US" altLang="ja-JP" b="1" i="1">
                                  <a:solidFill>
                                    <a:schemeClr val="tx1">
                                      <a:lumMod val="75000"/>
                                      <a:lumOff val="25000"/>
                                    </a:schemeClr>
                                  </a:solidFill>
                                  <a:latin typeface="Cambria Math" panose="02040503050406030204" pitchFamily="18" charset="0"/>
                                </a:rPr>
                              </m:ctrlPr>
                            </m:dPr>
                            <m:e>
                              <m:r>
                                <a:rPr lang="en-US" altLang="ja-JP" b="1">
                                  <a:solidFill>
                                    <a:schemeClr val="tx1">
                                      <a:lumMod val="75000"/>
                                      <a:lumOff val="25000"/>
                                    </a:schemeClr>
                                  </a:solidFill>
                                  <a:latin typeface="Cambria Math" panose="02040503050406030204" pitchFamily="18" charset="0"/>
                                </a:rPr>
                                <m:t>𝐈</m:t>
                              </m:r>
                              <m:r>
                                <a:rPr lang="en-US" altLang="ja-JP" b="1">
                                  <a:solidFill>
                                    <a:schemeClr val="tx1">
                                      <a:lumMod val="75000"/>
                                      <a:lumOff val="25000"/>
                                    </a:schemeClr>
                                  </a:solidFill>
                                  <a:latin typeface="Cambria Math" panose="02040503050406030204" pitchFamily="18" charset="0"/>
                                </a:rPr>
                                <m:t>−</m:t>
                              </m:r>
                              <m:r>
                                <a:rPr lang="en-US" altLang="ja-JP" b="1" i="0" smtClean="0">
                                  <a:solidFill>
                                    <a:schemeClr val="tx1">
                                      <a:lumMod val="75000"/>
                                      <a:lumOff val="25000"/>
                                    </a:schemeClr>
                                  </a:solidFill>
                                  <a:latin typeface="Cambria Math" panose="02040503050406030204" pitchFamily="18" charset="0"/>
                                </a:rPr>
                                <m:t>𝐀</m:t>
                              </m:r>
                            </m:e>
                          </m:d>
                        </m:e>
                        <m:sup>
                          <m:r>
                            <a:rPr lang="en-US" altLang="ja-JP" b="1" i="1">
                              <a:solidFill>
                                <a:schemeClr val="tx1">
                                  <a:lumMod val="75000"/>
                                  <a:lumOff val="25000"/>
                                </a:schemeClr>
                              </a:solidFill>
                              <a:latin typeface="Cambria Math" panose="02040503050406030204" pitchFamily="18" charset="0"/>
                            </a:rPr>
                            <m:t>−</m:t>
                          </m:r>
                          <m:r>
                            <a:rPr lang="en-US" altLang="ja-JP" b="1" i="1">
                              <a:solidFill>
                                <a:schemeClr val="tx1">
                                  <a:lumMod val="75000"/>
                                  <a:lumOff val="25000"/>
                                </a:schemeClr>
                              </a:solidFill>
                              <a:latin typeface="Cambria Math" panose="02040503050406030204" pitchFamily="18" charset="0"/>
                            </a:rPr>
                            <m:t>𝟏</m:t>
                          </m:r>
                        </m:sup>
                      </m:sSup>
                      <m:f>
                        <m:fPr>
                          <m:ctrlPr>
                            <a:rPr lang="ja-JP" altLang="ja-JP" i="1">
                              <a:solidFill>
                                <a:schemeClr val="tx1">
                                  <a:lumMod val="75000"/>
                                  <a:lumOff val="25000"/>
                                </a:schemeClr>
                              </a:solidFill>
                              <a:latin typeface="Cambria Math" panose="02040503050406030204" pitchFamily="18" charset="0"/>
                            </a:rPr>
                          </m:ctrlPr>
                        </m:fPr>
                        <m:num>
                          <m:sSup>
                            <m:sSupPr>
                              <m:ctrlPr>
                                <a:rPr lang="ja-JP" altLang="ja-JP" b="1" i="1">
                                  <a:solidFill>
                                    <a:schemeClr val="tx1">
                                      <a:lumMod val="75000"/>
                                      <a:lumOff val="25000"/>
                                    </a:schemeClr>
                                  </a:solidFill>
                                  <a:latin typeface="Cambria Math" panose="02040503050406030204" pitchFamily="18" charset="0"/>
                                </a:rPr>
                              </m:ctrlPr>
                            </m:sSupPr>
                            <m:e>
                              <m:r>
                                <a:rPr lang="en-US" altLang="ja-JP" b="1" i="1">
                                  <a:solidFill>
                                    <a:schemeClr val="tx1">
                                      <a:lumMod val="75000"/>
                                      <a:lumOff val="25000"/>
                                    </a:schemeClr>
                                  </a:solidFill>
                                  <a:latin typeface="Cambria Math" panose="02040503050406030204" pitchFamily="18" charset="0"/>
                                </a:rPr>
                                <m:t>𝐟</m:t>
                              </m:r>
                            </m:e>
                            <m:sup>
                              <m:r>
                                <a:rPr lang="en-US" altLang="ja-JP" i="1">
                                  <a:solidFill>
                                    <a:schemeClr val="tx1">
                                      <a:lumMod val="75000"/>
                                      <a:lumOff val="25000"/>
                                    </a:schemeClr>
                                  </a:solidFill>
                                  <a:latin typeface="Cambria Math" panose="02040503050406030204" pitchFamily="18" charset="0"/>
                                </a:rPr>
                                <m:t>𝑟</m:t>
                              </m:r>
                            </m:sup>
                          </m:sSup>
                        </m:num>
                        <m:den>
                          <m:sSup>
                            <m:sSupPr>
                              <m:ctrlPr>
                                <a:rPr lang="ja-JP" altLang="ja-JP" i="1">
                                  <a:solidFill>
                                    <a:schemeClr val="tx1">
                                      <a:lumMod val="75000"/>
                                      <a:lumOff val="25000"/>
                                    </a:schemeClr>
                                  </a:solidFill>
                                  <a:latin typeface="Cambria Math" panose="02040503050406030204" pitchFamily="18" charset="0"/>
                                </a:rPr>
                              </m:ctrlPr>
                            </m:sSupPr>
                            <m:e>
                              <m:r>
                                <a:rPr lang="en-US" altLang="ja-JP" i="1">
                                  <a:solidFill>
                                    <a:schemeClr val="tx1">
                                      <a:lumMod val="75000"/>
                                      <a:lumOff val="25000"/>
                                    </a:schemeClr>
                                  </a:solidFill>
                                  <a:latin typeface="Cambria Math" panose="02040503050406030204" pitchFamily="18" charset="0"/>
                                </a:rPr>
                                <m:t>𝑝𝑜𝑝</m:t>
                              </m:r>
                            </m:e>
                            <m:sup>
                              <m:r>
                                <a:rPr lang="en-US" altLang="ja-JP" i="1">
                                  <a:solidFill>
                                    <a:schemeClr val="tx1">
                                      <a:lumMod val="75000"/>
                                      <a:lumOff val="25000"/>
                                    </a:schemeClr>
                                  </a:solidFill>
                                  <a:latin typeface="Cambria Math" panose="02040503050406030204" pitchFamily="18" charset="0"/>
                                </a:rPr>
                                <m:t>𝑟</m:t>
                              </m:r>
                            </m:sup>
                          </m:sSup>
                        </m:den>
                      </m:f>
                    </m:oMath>
                  </m:oMathPara>
                </a14:m>
                <a:endParaRPr lang="en-US" altLang="ja-JP" dirty="0"/>
              </a:p>
              <a:p>
                <a:pPr marL="357188"/>
                <a:endParaRPr lang="en-US" altLang="ja-JP"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sSup>
                      <m:sSupPr>
                        <m:ctrlPr>
                          <a:rPr lang="ja-JP" altLang="ja-JP" sz="2400" i="1" smtClean="0">
                            <a:solidFill>
                              <a:schemeClr val="tx1">
                                <a:lumMod val="75000"/>
                                <a:lumOff val="25000"/>
                              </a:schemeClr>
                            </a:solidFill>
                            <a:latin typeface="Cambria Math" panose="02040503050406030204" pitchFamily="18" charset="0"/>
                          </a:rPr>
                        </m:ctrlPr>
                      </m:sSupPr>
                      <m:e>
                        <m:r>
                          <a:rPr lang="en-US" altLang="ja-JP" sz="2400" i="1">
                            <a:solidFill>
                              <a:schemeClr val="tx1">
                                <a:lumMod val="75000"/>
                                <a:lumOff val="25000"/>
                              </a:schemeClr>
                            </a:solidFill>
                            <a:latin typeface="Cambria Math" panose="02040503050406030204" pitchFamily="18" charset="0"/>
                          </a:rPr>
                          <m:t>𝑞</m:t>
                        </m:r>
                      </m:e>
                      <m:sup>
                        <m:r>
                          <a:rPr lang="en-US" altLang="ja-JP" sz="2400" i="1">
                            <a:solidFill>
                              <a:schemeClr val="tx1">
                                <a:lumMod val="75000"/>
                                <a:lumOff val="25000"/>
                              </a:schemeClr>
                            </a:solidFill>
                            <a:latin typeface="Cambria Math" panose="02040503050406030204" pitchFamily="18" charset="0"/>
                          </a:rPr>
                          <m:t>𝑟</m:t>
                        </m:r>
                      </m:sup>
                    </m:sSup>
                  </m:oMath>
                </a14:m>
                <a:r>
                  <a:rPr lang="en-US" altLang="ja-JP" sz="2400" dirty="0">
                    <a:solidFill>
                      <a:schemeClr val="tx1">
                        <a:lumMod val="75000"/>
                        <a:lumOff val="25000"/>
                      </a:schemeClr>
                    </a:solidFill>
                  </a:rPr>
                  <a:t>	: </a:t>
                </a:r>
                <a:r>
                  <a:rPr lang="en-US" altLang="ja-JP" sz="2400" dirty="0"/>
                  <a:t>Per capita carbon footprint of country</a:t>
                </a:r>
                <a:r>
                  <a:rPr lang="ja-JP" altLang="en-US" sz="2400" dirty="0">
                    <a:solidFill>
                      <a:schemeClr val="tx1">
                        <a:lumMod val="75000"/>
                        <a:lumOff val="25000"/>
                      </a:schemeClr>
                    </a:solidFill>
                  </a:rPr>
                  <a:t> </a:t>
                </a:r>
                <a14:m>
                  <m:oMath xmlns:m="http://schemas.openxmlformats.org/officeDocument/2006/math">
                    <m:r>
                      <a:rPr lang="en-US" altLang="ja-JP" sz="2400" i="1" dirty="0" smtClean="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r>
                      <a:rPr lang="en-US" altLang="ja-JP" sz="2400" b="1" i="1" smtClean="0">
                        <a:solidFill>
                          <a:schemeClr val="tx1">
                            <a:lumMod val="75000"/>
                            <a:lumOff val="25000"/>
                          </a:schemeClr>
                        </a:solidFill>
                        <a:latin typeface="Cambria Math" panose="02040503050406030204" pitchFamily="18" charset="0"/>
                      </a:rPr>
                      <m:t>𝐞</m:t>
                    </m:r>
                  </m:oMath>
                </a14:m>
                <a:r>
                  <a:rPr lang="en-US" altLang="ja-JP" sz="2400" dirty="0">
                    <a:solidFill>
                      <a:schemeClr val="tx1">
                        <a:lumMod val="75000"/>
                        <a:lumOff val="25000"/>
                      </a:schemeClr>
                    </a:solidFill>
                  </a:rPr>
                  <a:t>	: Direct CO</a:t>
                </a:r>
                <a:r>
                  <a:rPr lang="en-US" altLang="ja-JP" sz="2400" baseline="-25000" dirty="0">
                    <a:solidFill>
                      <a:schemeClr val="tx1">
                        <a:lumMod val="75000"/>
                        <a:lumOff val="25000"/>
                      </a:schemeClr>
                    </a:solidFill>
                  </a:rPr>
                  <a:t>2 </a:t>
                </a:r>
                <a:r>
                  <a:rPr lang="en-US" altLang="ja-JP" sz="2400" dirty="0"/>
                  <a:t>emission coefficient row vector</a:t>
                </a:r>
                <a:endParaRPr lang="en-US" altLang="ja-JP" sz="2400"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r>
                      <a:rPr lang="en-US" altLang="ja-JP" sz="2400" b="1" i="1" smtClean="0">
                        <a:solidFill>
                          <a:schemeClr val="tx1">
                            <a:lumMod val="75000"/>
                            <a:lumOff val="25000"/>
                          </a:schemeClr>
                        </a:solidFill>
                        <a:latin typeface="Cambria Math" panose="02040503050406030204" pitchFamily="18" charset="0"/>
                      </a:rPr>
                      <m:t>𝐈</m:t>
                    </m:r>
                  </m:oMath>
                </a14:m>
                <a:r>
                  <a:rPr lang="en-US" altLang="ja-JP" sz="2400" dirty="0">
                    <a:solidFill>
                      <a:schemeClr val="tx1">
                        <a:lumMod val="75000"/>
                        <a:lumOff val="25000"/>
                      </a:schemeClr>
                    </a:solidFill>
                  </a:rPr>
                  <a:t>	: </a:t>
                </a:r>
                <a:r>
                  <a:rPr lang="en-US" altLang="ja-JP" sz="2400" dirty="0"/>
                  <a:t>Identity matrix</a:t>
                </a:r>
                <a:endParaRPr lang="en-US" altLang="ja-JP" sz="2400"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r>
                      <a:rPr lang="en-US" altLang="ja-JP" sz="2400" b="1" i="0" smtClean="0">
                        <a:solidFill>
                          <a:schemeClr val="tx1">
                            <a:lumMod val="75000"/>
                            <a:lumOff val="25000"/>
                          </a:schemeClr>
                        </a:solidFill>
                        <a:latin typeface="Cambria Math" panose="02040503050406030204" pitchFamily="18" charset="0"/>
                      </a:rPr>
                      <m:t>𝐀</m:t>
                    </m:r>
                  </m:oMath>
                </a14:m>
                <a:r>
                  <a:rPr lang="en-US" altLang="ja-JP" sz="2400" dirty="0">
                    <a:solidFill>
                      <a:schemeClr val="tx1">
                        <a:lumMod val="75000"/>
                        <a:lumOff val="25000"/>
                      </a:schemeClr>
                    </a:solidFill>
                  </a:rPr>
                  <a:t>	: </a:t>
                </a:r>
                <a:r>
                  <a:rPr lang="en-US" altLang="ja-JP" sz="2400" dirty="0"/>
                  <a:t>Input coefficient matrix</a:t>
                </a:r>
                <a:endParaRPr lang="en-US" altLang="ja-JP" sz="2400"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sSup>
                      <m:sSupPr>
                        <m:ctrlPr>
                          <a:rPr lang="ja-JP" altLang="ja-JP" sz="2400" b="1" i="1">
                            <a:solidFill>
                              <a:schemeClr val="tx1">
                                <a:lumMod val="75000"/>
                                <a:lumOff val="25000"/>
                              </a:schemeClr>
                            </a:solidFill>
                            <a:latin typeface="Cambria Math" panose="02040503050406030204" pitchFamily="18" charset="0"/>
                          </a:rPr>
                        </m:ctrlPr>
                      </m:sSupPr>
                      <m:e>
                        <m:r>
                          <a:rPr lang="en-US" altLang="ja-JP" sz="2400" b="1" i="0" smtClean="0">
                            <a:solidFill>
                              <a:schemeClr val="tx1">
                                <a:lumMod val="75000"/>
                                <a:lumOff val="25000"/>
                              </a:schemeClr>
                            </a:solidFill>
                            <a:latin typeface="Cambria Math" panose="02040503050406030204" pitchFamily="18" charset="0"/>
                          </a:rPr>
                          <m:t>𝐟</m:t>
                        </m:r>
                      </m:e>
                      <m:sup>
                        <m:r>
                          <a:rPr lang="en-US" altLang="ja-JP" sz="2400" i="1">
                            <a:solidFill>
                              <a:schemeClr val="tx1">
                                <a:lumMod val="75000"/>
                                <a:lumOff val="25000"/>
                              </a:schemeClr>
                            </a:solidFill>
                            <a:latin typeface="Cambria Math" panose="02040503050406030204" pitchFamily="18" charset="0"/>
                          </a:rPr>
                          <m:t>𝑟</m:t>
                        </m:r>
                      </m:sup>
                    </m:sSup>
                  </m:oMath>
                </a14:m>
                <a:r>
                  <a:rPr lang="en-US" altLang="ja-JP" sz="2400" dirty="0">
                    <a:solidFill>
                      <a:schemeClr val="tx1">
                        <a:lumMod val="75000"/>
                        <a:lumOff val="25000"/>
                      </a:schemeClr>
                    </a:solidFill>
                  </a:rPr>
                  <a:t>	: </a:t>
                </a:r>
                <a:r>
                  <a:rPr lang="en-US" altLang="ja-JP" sz="2400" dirty="0"/>
                  <a:t>Final demand vector of country</a:t>
                </a:r>
                <a:r>
                  <a:rPr lang="ja-JP" altLang="en-US" sz="2400" dirty="0">
                    <a:solidFill>
                      <a:schemeClr val="tx1">
                        <a:lumMod val="75000"/>
                        <a:lumOff val="25000"/>
                      </a:schemeClr>
                    </a:solidFill>
                  </a:rPr>
                  <a:t> </a:t>
                </a:r>
                <a14:m>
                  <m:oMath xmlns:m="http://schemas.openxmlformats.org/officeDocument/2006/math">
                    <m:r>
                      <a:rPr lang="en-US" altLang="ja-JP" sz="2400" i="1" dirty="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a:p>
                <a:pPr marL="180000" lvl="1" indent="0">
                  <a:buNone/>
                  <a:tabLst>
                    <a:tab pos="612000" algn="l"/>
                    <a:tab pos="720000" algn="l"/>
                  </a:tabLst>
                </a:pPr>
                <a14:m>
                  <m:oMath xmlns:m="http://schemas.openxmlformats.org/officeDocument/2006/math">
                    <m:sSup>
                      <m:sSupPr>
                        <m:ctrlPr>
                          <a:rPr lang="ja-JP" altLang="ja-JP" sz="2400" i="1" smtClean="0">
                            <a:solidFill>
                              <a:schemeClr val="tx1">
                                <a:lumMod val="75000"/>
                                <a:lumOff val="25000"/>
                              </a:schemeClr>
                            </a:solidFill>
                            <a:latin typeface="Cambria Math" panose="02040503050406030204" pitchFamily="18" charset="0"/>
                          </a:rPr>
                        </m:ctrlPr>
                      </m:sSupPr>
                      <m:e>
                        <m:r>
                          <a:rPr lang="en-US" altLang="ja-JP" sz="2400" i="1">
                            <a:solidFill>
                              <a:schemeClr val="tx1">
                                <a:lumMod val="75000"/>
                                <a:lumOff val="25000"/>
                              </a:schemeClr>
                            </a:solidFill>
                            <a:latin typeface="Cambria Math" panose="02040503050406030204" pitchFamily="18" charset="0"/>
                          </a:rPr>
                          <m:t>𝑝𝑜𝑝</m:t>
                        </m:r>
                      </m:e>
                      <m:sup>
                        <m:r>
                          <a:rPr lang="en-US" altLang="ja-JP" sz="2400" i="1">
                            <a:solidFill>
                              <a:schemeClr val="tx1">
                                <a:lumMod val="75000"/>
                                <a:lumOff val="25000"/>
                              </a:schemeClr>
                            </a:solidFill>
                            <a:latin typeface="Cambria Math" panose="02040503050406030204" pitchFamily="18" charset="0"/>
                          </a:rPr>
                          <m:t>𝑟</m:t>
                        </m:r>
                      </m:sup>
                    </m:sSup>
                  </m:oMath>
                </a14:m>
                <a:r>
                  <a:rPr lang="en-US" altLang="ja-JP" sz="2400" dirty="0">
                    <a:solidFill>
                      <a:schemeClr val="tx1">
                        <a:lumMod val="75000"/>
                        <a:lumOff val="25000"/>
                      </a:schemeClr>
                    </a:solidFill>
                  </a:rPr>
                  <a:t>	: </a:t>
                </a:r>
                <a:r>
                  <a:rPr lang="en-US" altLang="ja-JP" sz="2400" dirty="0"/>
                  <a:t>Population of country</a:t>
                </a:r>
                <a:r>
                  <a:rPr lang="ja-JP" altLang="en-US" sz="2400" dirty="0">
                    <a:solidFill>
                      <a:schemeClr val="tx1">
                        <a:lumMod val="75000"/>
                        <a:lumOff val="25000"/>
                      </a:schemeClr>
                    </a:solidFill>
                  </a:rPr>
                  <a:t> </a:t>
                </a:r>
                <a14:m>
                  <m:oMath xmlns:m="http://schemas.openxmlformats.org/officeDocument/2006/math">
                    <m:r>
                      <a:rPr lang="en-US" altLang="ja-JP" sz="2400" i="1" dirty="0">
                        <a:solidFill>
                          <a:schemeClr val="tx1">
                            <a:lumMod val="75000"/>
                            <a:lumOff val="25000"/>
                          </a:schemeClr>
                        </a:solidFill>
                        <a:latin typeface="Cambria Math" panose="02040503050406030204" pitchFamily="18" charset="0"/>
                      </a:rPr>
                      <m:t>𝑟</m:t>
                    </m:r>
                  </m:oMath>
                </a14:m>
                <a:endParaRPr lang="en-US" altLang="ja-JP" sz="2400" dirty="0">
                  <a:solidFill>
                    <a:schemeClr val="tx1">
                      <a:lumMod val="75000"/>
                      <a:lumOff val="25000"/>
                    </a:schemeClr>
                  </a:solidFill>
                </a:endParaRPr>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blipFill>
                <a:blip r:embed="rId5"/>
                <a:stretch>
                  <a:fillRect l="-206" t="-1828" b="-139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53192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B269322E-2332-7DEB-3B28-866DC486F194}"/>
              </a:ext>
            </a:extLst>
          </p:cNvPr>
          <p:cNvSpPr/>
          <p:nvPr/>
        </p:nvSpPr>
        <p:spPr>
          <a:xfrm>
            <a:off x="5554133" y="4638136"/>
            <a:ext cx="2419914" cy="792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B34F3B1B-62F1-0535-EB40-9300C235A671}"/>
              </a:ext>
            </a:extLst>
          </p:cNvPr>
          <p:cNvSpPr/>
          <p:nvPr/>
        </p:nvSpPr>
        <p:spPr>
          <a:xfrm>
            <a:off x="5554133" y="3052795"/>
            <a:ext cx="2419914" cy="792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2B2D21B-B92E-F2F2-9DE3-D70920A426CA}"/>
              </a:ext>
            </a:extLst>
          </p:cNvPr>
          <p:cNvSpPr/>
          <p:nvPr/>
        </p:nvSpPr>
        <p:spPr>
          <a:xfrm>
            <a:off x="1775482" y="4638136"/>
            <a:ext cx="1403318" cy="792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CE4753E-F4D8-19B5-BED1-8512BC4202E3}"/>
              </a:ext>
            </a:extLst>
          </p:cNvPr>
          <p:cNvSpPr/>
          <p:nvPr/>
        </p:nvSpPr>
        <p:spPr>
          <a:xfrm>
            <a:off x="1775482" y="3052795"/>
            <a:ext cx="1403318" cy="792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5A11B61-0BEA-CE2C-B1C4-738A1579D8CB}"/>
              </a:ext>
            </a:extLst>
          </p:cNvPr>
          <p:cNvSpPr/>
          <p:nvPr/>
        </p:nvSpPr>
        <p:spPr>
          <a:xfrm>
            <a:off x="10361596" y="3052795"/>
            <a:ext cx="1468004" cy="792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0C0CD46-A1AE-793A-944F-0B92656D9215}"/>
              </a:ext>
            </a:extLst>
          </p:cNvPr>
          <p:cNvSpPr/>
          <p:nvPr/>
        </p:nvSpPr>
        <p:spPr>
          <a:xfrm>
            <a:off x="0" y="964800"/>
            <a:ext cx="12193200" cy="565200"/>
          </a:xfrm>
          <a:prstGeom prst="rect">
            <a:avLst/>
          </a:prstGeom>
          <a:solidFill>
            <a:schemeClr val="accent5">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tIns="36000" bIns="36000" rtlCol="0" anchor="ctr">
            <a:noAutofit/>
          </a:bodyPr>
          <a:lstStyle/>
          <a:p>
            <a:pPr algn="ctr"/>
            <a:endParaRPr lang="en-US" altLang="ja-JP" sz="2800" dirty="0"/>
          </a:p>
        </p:txBody>
      </p:sp>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a:xfrm>
            <a:off x="0" y="30778"/>
            <a:ext cx="12192000" cy="760959"/>
          </a:xfrm>
        </p:spPr>
        <p:txBody>
          <a:bodyPr/>
          <a:lstStyle/>
          <a:p>
            <a:r>
              <a:rPr lang="en-US" altLang="ja-JP" sz="4000" dirty="0"/>
              <a:t>Appendix: Decomposition of the Input Coefficient Matrix</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p:txBody>
              <a:bodyPr/>
              <a:lstStyle/>
              <a:p>
                <a:pPr indent="-180000"/>
                <a:r>
                  <a:rPr lang="en-US" altLang="ja-JP" b="1" dirty="0"/>
                  <a:t>Decomposition of </a:t>
                </a:r>
                <a14:m>
                  <m:oMath xmlns:m="http://schemas.openxmlformats.org/officeDocument/2006/math">
                    <m:r>
                      <a:rPr lang="en-US" altLang="ja-JP" b="1">
                        <a:latin typeface="Cambria Math" panose="02040503050406030204" pitchFamily="18" charset="0"/>
                      </a:rPr>
                      <m:t>𝐀</m:t>
                    </m:r>
                    <m:r>
                      <a:rPr lang="en-US" altLang="ja-JP" b="1" i="1">
                        <a:latin typeface="Cambria Math" panose="02040503050406030204" pitchFamily="18" charset="0"/>
                      </a:rPr>
                      <m:t> </m:t>
                    </m:r>
                  </m:oMath>
                </a14:m>
                <a:r>
                  <a:rPr lang="en-US" altLang="ja-JP" b="1" dirty="0"/>
                  <a:t>into </a:t>
                </a:r>
                <a14:m>
                  <m:oMath xmlns:m="http://schemas.openxmlformats.org/officeDocument/2006/math">
                    <m:sSub>
                      <m:sSubPr>
                        <m:ctrlPr>
                          <a:rPr lang="ja-JP" altLang="ja-JP" b="1" i="1">
                            <a:latin typeface="Cambria Math" panose="02040503050406030204" pitchFamily="18" charset="0"/>
                          </a:rPr>
                        </m:ctrlPr>
                      </m:sSubPr>
                      <m:e>
                        <m:r>
                          <a:rPr lang="en-US" altLang="ja-JP" b="1" i="1">
                            <a:latin typeface="Cambria Math" panose="02040503050406030204" pitchFamily="18" charset="0"/>
                          </a:rPr>
                          <m:t>𝐓</m:t>
                        </m:r>
                      </m:e>
                      <m:sub>
                        <m:r>
                          <a:rPr lang="en-US" altLang="ja-JP" i="1">
                            <a:latin typeface="Cambria Math" panose="02040503050406030204" pitchFamily="18" charset="0"/>
                          </a:rPr>
                          <m:t>𝑚</m:t>
                        </m:r>
                      </m:sub>
                    </m:sSub>
                    <m:r>
                      <a:rPr lang="en-US" altLang="ja-JP" b="1" i="1">
                        <a:latin typeface="Cambria Math" panose="02040503050406030204" pitchFamily="18" charset="0"/>
                      </a:rPr>
                      <m:t>⨀</m:t>
                    </m:r>
                    <m:r>
                      <a:rPr lang="en-US" altLang="ja-JP" b="1">
                        <a:latin typeface="Cambria Math" panose="02040503050406030204" pitchFamily="18" charset="0"/>
                      </a:rPr>
                      <m:t>𝐁</m:t>
                    </m:r>
                    <m:r>
                      <a:rPr lang="en-US" altLang="ja-JP" b="1" i="1">
                        <a:latin typeface="Cambria Math" panose="02040503050406030204" pitchFamily="18" charset="0"/>
                      </a:rPr>
                      <m:t> </m:t>
                    </m:r>
                  </m:oMath>
                </a14:m>
                <a:endParaRPr lang="en-US" altLang="ja-JP" dirty="0"/>
              </a:p>
              <a:p>
                <a:pPr marL="0" lvl="1" indent="0">
                  <a:buNone/>
                </a:pPr>
                <a14:m>
                  <m:oMath xmlns:m="http://schemas.openxmlformats.org/officeDocument/2006/math">
                    <m:r>
                      <a:rPr lang="en-US" altLang="ja-JP" b="1" i="0" smtClean="0">
                        <a:latin typeface="Cambria Math" panose="02040503050406030204" pitchFamily="18" charset="0"/>
                      </a:rPr>
                      <m:t>𝐀</m:t>
                    </m:r>
                  </m:oMath>
                </a14:m>
                <a:r>
                  <a:rPr lang="ja-JP" altLang="en-US" dirty="0"/>
                  <a:t> </a:t>
                </a:r>
                <a:r>
                  <a:rPr lang="en-US" altLang="ja-JP" dirty="0"/>
                  <a:t>: Input coefficient matrix</a:t>
                </a:r>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blipFill>
                <a:blip r:embed="rId2"/>
                <a:stretch>
                  <a:fillRect l="-2112" t="-21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F950EC34-AA5E-F8F1-5E90-A06BF5CE71C1}"/>
                  </a:ext>
                </a:extLst>
              </p:cNvPr>
              <p:cNvGraphicFramePr>
                <a:graphicFrameLocks noGrp="1"/>
              </p:cNvGraphicFramePr>
              <p:nvPr>
                <p:extLst>
                  <p:ext uri="{D42A27DB-BD31-4B8C-83A1-F6EECF244321}">
                    <p14:modId xmlns:p14="http://schemas.microsoft.com/office/powerpoint/2010/main" val="4244387336"/>
                  </p:ext>
                </p:extLst>
              </p:nvPr>
            </p:nvGraphicFramePr>
            <p:xfrm>
              <a:off x="360000" y="2162468"/>
              <a:ext cx="2818800" cy="4557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404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𝛼</m:t>
                              </m:r>
                            </m:oMath>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43200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Country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𝛼</m:t>
                              </m:r>
                            </m:oMath>
                          </a14:m>
                          <a:endParaRPr kumimoji="1" lang="ja-JP" altLang="en-US" sz="2300" b="0" dirty="0">
                            <a:solidFill>
                              <a:schemeClr val="tx1">
                                <a:lumMod val="75000"/>
                                <a:lumOff val="25000"/>
                              </a:schemeClr>
                            </a:solidFill>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Country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𝛽</m:t>
                              </m:r>
                            </m:oMath>
                          </a14:m>
                          <a:endParaRPr kumimoji="1" lang="ja-JP" altLang="en-US" sz="2300" b="0" dirty="0">
                            <a:solidFill>
                              <a:schemeClr val="tx1">
                                <a:lumMod val="75000"/>
                                <a:lumOff val="25000"/>
                              </a:schemeClr>
                            </a:solidFill>
                          </a:endParaRPr>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r h="504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Output</a:t>
                          </a:r>
                          <a:endParaRPr kumimoji="1" lang="ja-JP" altLang="en-US" sz="2300" b="0" dirty="0">
                            <a:solidFill>
                              <a:schemeClr val="tx1">
                                <a:lumMod val="75000"/>
                                <a:lumOff val="25000"/>
                              </a:schemeClr>
                            </a:solidFill>
                          </a:endParaRPr>
                        </a:p>
                      </a:txBody>
                      <a:tcPr marL="83983" marR="83983" marT="41992" marB="41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dirty="0">
                              <a:solidFill>
                                <a:schemeClr val="tx1">
                                  <a:lumMod val="75000"/>
                                  <a:lumOff val="25000"/>
                                </a:schemeClr>
                              </a:solidFill>
                            </a:rPr>
                            <a:t>1</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884292"/>
                      </a:ext>
                    </a:extLst>
                  </a:tr>
                </a:tbl>
              </a:graphicData>
            </a:graphic>
          </p:graphicFrame>
        </mc:Choice>
        <mc:Fallback xmlns="">
          <p:graphicFrame>
            <p:nvGraphicFramePr>
              <p:cNvPr id="5" name="表 4">
                <a:extLst>
                  <a:ext uri="{FF2B5EF4-FFF2-40B4-BE49-F238E27FC236}">
                    <a16:creationId xmlns:a16="http://schemas.microsoft.com/office/drawing/2014/main" id="{F950EC34-AA5E-F8F1-5E90-A06BF5CE71C1}"/>
                  </a:ext>
                </a:extLst>
              </p:cNvPr>
              <p:cNvGraphicFramePr>
                <a:graphicFrameLocks noGrp="1"/>
              </p:cNvGraphicFramePr>
              <p:nvPr>
                <p:extLst>
                  <p:ext uri="{D42A27DB-BD31-4B8C-83A1-F6EECF244321}">
                    <p14:modId xmlns:p14="http://schemas.microsoft.com/office/powerpoint/2010/main" val="4244387336"/>
                  </p:ext>
                </p:extLst>
              </p:nvPr>
            </p:nvGraphicFramePr>
            <p:xfrm>
              <a:off x="360000" y="2162468"/>
              <a:ext cx="2818800" cy="4557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404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463" t="-9589" r="-866" b="-949315"/>
                          </a:stretch>
                        </a:blipFill>
                      </a:tcPr>
                    </a:tc>
                    <a:extLst>
                      <a:ext uri="{0D108BD9-81ED-4DB2-BD59-A6C34878D82A}">
                        <a16:rowId xmlns:a16="http://schemas.microsoft.com/office/drawing/2014/main" val="3340126747"/>
                      </a:ext>
                    </a:extLst>
                  </a:tr>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endParaRPr lang="ja-JP"/>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89" t="-58238" r="-536986" b="-13793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103463" t="-116923" r="-866" b="-377692"/>
                          </a:stretch>
                        </a:blip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463" t="-215267" r="-866" b="-274809"/>
                          </a:stretch>
                        </a:blipFill>
                      </a:tcPr>
                    </a:tc>
                    <a:extLst>
                      <a:ext uri="{0D108BD9-81ED-4DB2-BD59-A6C34878D82A}">
                        <a16:rowId xmlns:a16="http://schemas.microsoft.com/office/drawing/2014/main" val="890037142"/>
                      </a:ext>
                    </a:extLst>
                  </a:tr>
                  <a:tr h="792480">
                    <a:tc rowSpan="2">
                      <a:txBody>
                        <a:bodyPr/>
                        <a:lstStyle/>
                        <a:p>
                          <a:endParaRPr lang="ja-JP"/>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89" t="-158846" r="-536986" b="-3846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103463" t="-317692" r="-866" b="-176923"/>
                          </a:stretch>
                        </a:blip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3463" t="-417692" r="-866" b="-76923"/>
                          </a:stretch>
                        </a:blipFill>
                      </a:tcPr>
                    </a:tc>
                    <a:extLst>
                      <a:ext uri="{0D108BD9-81ED-4DB2-BD59-A6C34878D82A}">
                        <a16:rowId xmlns:a16="http://schemas.microsoft.com/office/drawing/2014/main" val="3953601079"/>
                      </a:ext>
                    </a:extLst>
                  </a:tr>
                  <a:tr h="504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Output</a:t>
                          </a:r>
                          <a:endParaRPr kumimoji="1" lang="ja-JP" altLang="en-US" sz="2300" b="0" dirty="0">
                            <a:solidFill>
                              <a:schemeClr val="tx1">
                                <a:lumMod val="75000"/>
                                <a:lumOff val="25000"/>
                              </a:schemeClr>
                            </a:solidFill>
                          </a:endParaRPr>
                        </a:p>
                      </a:txBody>
                      <a:tcPr marL="83983" marR="83983" marT="41992" marB="41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dirty="0">
                              <a:solidFill>
                                <a:schemeClr val="tx1">
                                  <a:lumMod val="75000"/>
                                  <a:lumOff val="25000"/>
                                </a:schemeClr>
                              </a:solidFill>
                            </a:rPr>
                            <a:t>1</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8842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3" name="表 22">
                <a:extLst>
                  <a:ext uri="{FF2B5EF4-FFF2-40B4-BE49-F238E27FC236}">
                    <a16:creationId xmlns:a16="http://schemas.microsoft.com/office/drawing/2014/main" id="{E03DD100-DDF6-A63C-CA06-47DC21E03C60}"/>
                  </a:ext>
                </a:extLst>
              </p:cNvPr>
              <p:cNvGraphicFramePr>
                <a:graphicFrameLocks noGrp="1"/>
              </p:cNvGraphicFramePr>
              <p:nvPr>
                <p:extLst>
                  <p:ext uri="{D42A27DB-BD31-4B8C-83A1-F6EECF244321}">
                    <p14:modId xmlns:p14="http://schemas.microsoft.com/office/powerpoint/2010/main" val="3663317405"/>
                  </p:ext>
                </p:extLst>
              </p:nvPr>
            </p:nvGraphicFramePr>
            <p:xfrm>
              <a:off x="8942494" y="2162468"/>
              <a:ext cx="2890800" cy="4053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476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𝛼</m:t>
                              </m:r>
                            </m:oMath>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43200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a:t>
                          </a: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a:t>
                          </a:r>
                          <a:endParaRPr kumimoji="1" lang="ja-JP" altLang="en-US" sz="2300" b="0" dirty="0">
                            <a:solidFill>
                              <a:schemeClr val="tx1">
                                <a:lumMod val="75000"/>
                                <a:lumOff val="25000"/>
                              </a:schemeClr>
                            </a:solidFill>
                          </a:endParaRPr>
                        </a:p>
                      </a:txBody>
                      <a:tcPr marL="83983" marR="83983" marT="41992" marB="41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bl>
              </a:graphicData>
            </a:graphic>
          </p:graphicFrame>
        </mc:Choice>
        <mc:Fallback xmlns="">
          <p:graphicFrame>
            <p:nvGraphicFramePr>
              <p:cNvPr id="23" name="表 22">
                <a:extLst>
                  <a:ext uri="{FF2B5EF4-FFF2-40B4-BE49-F238E27FC236}">
                    <a16:creationId xmlns:a16="http://schemas.microsoft.com/office/drawing/2014/main" id="{E03DD100-DDF6-A63C-CA06-47DC21E03C60}"/>
                  </a:ext>
                </a:extLst>
              </p:cNvPr>
              <p:cNvGraphicFramePr>
                <a:graphicFrameLocks noGrp="1"/>
              </p:cNvGraphicFramePr>
              <p:nvPr>
                <p:extLst>
                  <p:ext uri="{D42A27DB-BD31-4B8C-83A1-F6EECF244321}">
                    <p14:modId xmlns:p14="http://schemas.microsoft.com/office/powerpoint/2010/main" val="3663317405"/>
                  </p:ext>
                </p:extLst>
              </p:nvPr>
            </p:nvGraphicFramePr>
            <p:xfrm>
              <a:off x="8942494" y="2162468"/>
              <a:ext cx="2890800" cy="4053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476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5885" t="-9589" r="-823" b="-842466"/>
                          </a:stretch>
                        </a:blipFill>
                      </a:tcPr>
                    </a:tc>
                    <a:extLst>
                      <a:ext uri="{0D108BD9-81ED-4DB2-BD59-A6C34878D82A}">
                        <a16:rowId xmlns:a16="http://schemas.microsoft.com/office/drawing/2014/main" val="3340126747"/>
                      </a:ext>
                    </a:extLst>
                  </a:tr>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a:t>
                          </a: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95885" t="-116923" r="-823" b="-317692"/>
                          </a:stretch>
                        </a:blip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5885" t="-215267" r="-823" b="-215267"/>
                          </a:stretch>
                        </a:blipFill>
                      </a:tcPr>
                    </a:tc>
                    <a:extLst>
                      <a:ext uri="{0D108BD9-81ED-4DB2-BD59-A6C34878D82A}">
                        <a16:rowId xmlns:a16="http://schemas.microsoft.com/office/drawing/2014/main" val="890037142"/>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a:t>
                          </a:r>
                          <a:endParaRPr kumimoji="1" lang="ja-JP" altLang="en-US" sz="2300" b="0" dirty="0">
                            <a:solidFill>
                              <a:schemeClr val="tx1">
                                <a:lumMod val="75000"/>
                                <a:lumOff val="25000"/>
                              </a:schemeClr>
                            </a:solidFill>
                          </a:endParaRPr>
                        </a:p>
                      </a:txBody>
                      <a:tcPr marL="83983" marR="83983" marT="41992" marB="41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95885" t="-317692" r="-823" b="-116923"/>
                          </a:stretch>
                        </a:blip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5885" t="-417692" r="-823" b="-16923"/>
                          </a:stretch>
                        </a:blipFill>
                      </a:tcPr>
                    </a:tc>
                    <a:extLst>
                      <a:ext uri="{0D108BD9-81ED-4DB2-BD59-A6C34878D82A}">
                        <a16:rowId xmlns:a16="http://schemas.microsoft.com/office/drawing/2014/main" val="395360107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表 23">
                <a:extLst>
                  <a:ext uri="{FF2B5EF4-FFF2-40B4-BE49-F238E27FC236}">
                    <a16:creationId xmlns:a16="http://schemas.microsoft.com/office/drawing/2014/main" id="{F03968F3-01B7-685F-18F7-5710974393EC}"/>
                  </a:ext>
                </a:extLst>
              </p:cNvPr>
              <p:cNvGraphicFramePr>
                <a:graphicFrameLocks noGrp="1"/>
              </p:cNvGraphicFramePr>
              <p:nvPr>
                <p:extLst>
                  <p:ext uri="{D42A27DB-BD31-4B8C-83A1-F6EECF244321}">
                    <p14:modId xmlns:p14="http://schemas.microsoft.com/office/powerpoint/2010/main" val="715594295"/>
                  </p:ext>
                </p:extLst>
              </p:nvPr>
            </p:nvGraphicFramePr>
            <p:xfrm>
              <a:off x="4147247" y="2162468"/>
              <a:ext cx="3826800" cy="4053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2412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𝛼</m:t>
                              </m:r>
                            </m:oMath>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43200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Country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𝛼</m:t>
                              </m:r>
                            </m:oMath>
                          </a14:m>
                          <a:endParaRPr kumimoji="1" lang="ja-JP" altLang="en-US" sz="2300" b="0" dirty="0">
                            <a:solidFill>
                              <a:schemeClr val="tx1">
                                <a:lumMod val="75000"/>
                                <a:lumOff val="25000"/>
                              </a:schemeClr>
                            </a:solidFill>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num>
                                  <m:den>
                                    <m:d>
                                      <m:d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e>
                                    </m:d>
                                  </m:den>
                                </m:f>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num>
                                  <m:den>
                                    <m:d>
                                      <m:d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e>
                                    </m:d>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Country </a:t>
                          </a:r>
                          <a14:m>
                            <m:oMath xmlns:m="http://schemas.openxmlformats.org/officeDocument/2006/math">
                              <m:r>
                                <a:rPr kumimoji="1" lang="ja-JP" altLang="en-US" sz="2300" b="0" i="1" dirty="0" smtClean="0">
                                  <a:solidFill>
                                    <a:schemeClr val="tx1">
                                      <a:lumMod val="75000"/>
                                      <a:lumOff val="25000"/>
                                    </a:schemeClr>
                                  </a:solidFill>
                                  <a:latin typeface="Cambria Math" panose="02040503050406030204" pitchFamily="18" charset="0"/>
                                </a:rPr>
                                <m:t>𝛽</m:t>
                              </m:r>
                            </m:oMath>
                          </a14:m>
                          <a:endParaRPr kumimoji="1" lang="ja-JP" altLang="en-US" sz="2300" b="0" dirty="0">
                            <a:solidFill>
                              <a:schemeClr val="tx1">
                                <a:lumMod val="75000"/>
                                <a:lumOff val="25000"/>
                              </a:schemeClr>
                            </a:solidFill>
                          </a:endParaRPr>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num>
                                  <m:den>
                                    <m:d>
                                      <m:d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11</m:t>
                                            </m:r>
                                          </m:sup>
                                        </m:sSubSup>
                                      </m:e>
                                    </m:d>
                                  </m:den>
                                </m:f>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num>
                                  <m:den>
                                    <m:d>
                                      <m:d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𝛼𝛼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ja-JP" altLang="en-US"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𝛽𝛼</m:t>
                                            </m:r>
                                          </m:sub>
                                          <m:sup>
                                            <m:r>
                                              <a:rPr kumimoji="1" lang="en-US" altLang="ja-JP" sz="23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21</m:t>
                                            </m:r>
                                          </m:sup>
                                        </m:sSubSup>
                                      </m:e>
                                    </m:d>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bl>
              </a:graphicData>
            </a:graphic>
          </p:graphicFrame>
        </mc:Choice>
        <mc:Fallback xmlns="">
          <p:graphicFrame>
            <p:nvGraphicFramePr>
              <p:cNvPr id="24" name="表 23">
                <a:extLst>
                  <a:ext uri="{FF2B5EF4-FFF2-40B4-BE49-F238E27FC236}">
                    <a16:creationId xmlns:a16="http://schemas.microsoft.com/office/drawing/2014/main" id="{F03968F3-01B7-685F-18F7-5710974393EC}"/>
                  </a:ext>
                </a:extLst>
              </p:cNvPr>
              <p:cNvGraphicFramePr>
                <a:graphicFrameLocks noGrp="1"/>
              </p:cNvGraphicFramePr>
              <p:nvPr>
                <p:extLst>
                  <p:ext uri="{D42A27DB-BD31-4B8C-83A1-F6EECF244321}">
                    <p14:modId xmlns:p14="http://schemas.microsoft.com/office/powerpoint/2010/main" val="715594295"/>
                  </p:ext>
                </p:extLst>
              </p:nvPr>
            </p:nvGraphicFramePr>
            <p:xfrm>
              <a:off x="4147247" y="2162468"/>
              <a:ext cx="3826800" cy="405384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2412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0606" t="-9589" r="-505" b="-842466"/>
                          </a:stretch>
                        </a:blipFill>
                      </a:tcPr>
                    </a:tc>
                    <a:extLst>
                      <a:ext uri="{0D108BD9-81ED-4DB2-BD59-A6C34878D82A}">
                        <a16:rowId xmlns:a16="http://schemas.microsoft.com/office/drawing/2014/main" val="3340126747"/>
                      </a:ext>
                    </a:extLst>
                  </a:tr>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Sector 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180713"/>
                      </a:ext>
                    </a:extLst>
                  </a:tr>
                  <a:tr h="792480">
                    <a:tc rowSpan="2">
                      <a:txBody>
                        <a:bodyPr/>
                        <a:lstStyle/>
                        <a:p>
                          <a:endParaRPr lang="ja-JP"/>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589" t="-58238" r="-764384" b="-10804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l="-60606" t="-116923" r="-505" b="-317692"/>
                          </a:stretch>
                        </a:blip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0606" t="-215267" r="-505" b="-215267"/>
                          </a:stretch>
                        </a:blipFill>
                      </a:tcPr>
                    </a:tc>
                    <a:extLst>
                      <a:ext uri="{0D108BD9-81ED-4DB2-BD59-A6C34878D82A}">
                        <a16:rowId xmlns:a16="http://schemas.microsoft.com/office/drawing/2014/main" val="890037142"/>
                      </a:ext>
                    </a:extLst>
                  </a:tr>
                  <a:tr h="792480">
                    <a:tc rowSpan="2">
                      <a:txBody>
                        <a:bodyPr/>
                        <a:lstStyle/>
                        <a:p>
                          <a:endParaRPr lang="ja-JP"/>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9589" t="-158846" r="-764384" b="-846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l="-60606" t="-317692" r="-505" b="-116923"/>
                          </a:stretch>
                        </a:blip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0606" t="-417692" r="-505" b="-16923"/>
                          </a:stretch>
                        </a:blipFill>
                      </a:tcPr>
                    </a:tc>
                    <a:extLst>
                      <a:ext uri="{0D108BD9-81ED-4DB2-BD59-A6C34878D82A}">
                        <a16:rowId xmlns:a16="http://schemas.microsoft.com/office/drawing/2014/main" val="3953601079"/>
                      </a:ext>
                    </a:extLst>
                  </a:tr>
                </a:tbl>
              </a:graphicData>
            </a:graphic>
          </p:graphicFrame>
        </mc:Fallback>
      </mc:AlternateContent>
      <p:sp>
        <p:nvSpPr>
          <p:cNvPr id="4" name="吹き出し: 角を丸めた四角形 3">
            <a:extLst>
              <a:ext uri="{FF2B5EF4-FFF2-40B4-BE49-F238E27FC236}">
                <a16:creationId xmlns:a16="http://schemas.microsoft.com/office/drawing/2014/main" id="{AEB4A44A-EFAB-11D6-A509-99E1172E576F}"/>
              </a:ext>
            </a:extLst>
          </p:cNvPr>
          <p:cNvSpPr/>
          <p:nvPr/>
        </p:nvSpPr>
        <p:spPr>
          <a:xfrm>
            <a:off x="3250514" y="3124939"/>
            <a:ext cx="2484000" cy="1080276"/>
          </a:xfrm>
          <a:prstGeom prst="wedgeRoundRectCallout">
            <a:avLst>
              <a:gd name="adj1" fmla="val -60626"/>
              <a:gd name="adj2" fmla="val -19722"/>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US" altLang="ja-JP" dirty="0">
                <a:solidFill>
                  <a:schemeClr val="tx1"/>
                </a:solidFill>
              </a:rPr>
              <a:t>Intermediate input from </a:t>
            </a:r>
            <a:r>
              <a:rPr lang="en-US" altLang="ja-JP" dirty="0">
                <a:solidFill>
                  <a:srgbClr val="C00000"/>
                </a:solidFill>
              </a:rPr>
              <a:t>Domestic</a:t>
            </a:r>
            <a:r>
              <a:rPr lang="en-US" altLang="ja-JP" dirty="0">
                <a:solidFill>
                  <a:schemeClr val="tx1"/>
                </a:solidFill>
              </a:rPr>
              <a:t> Sector 1 per unit of output</a:t>
            </a:r>
            <a:endParaRPr kumimoji="1" lang="ja-JP" altLang="en-US" dirty="0">
              <a:solidFill>
                <a:schemeClr val="tx1"/>
              </a:solidFill>
            </a:endParaRPr>
          </a:p>
        </p:txBody>
      </p:sp>
      <p:sp>
        <p:nvSpPr>
          <p:cNvPr id="9" name="吹き出し: 角を丸めた四角形 8">
            <a:extLst>
              <a:ext uri="{FF2B5EF4-FFF2-40B4-BE49-F238E27FC236}">
                <a16:creationId xmlns:a16="http://schemas.microsoft.com/office/drawing/2014/main" id="{D1715084-625A-AA4C-21F4-1107C3CEE93A}"/>
              </a:ext>
            </a:extLst>
          </p:cNvPr>
          <p:cNvSpPr/>
          <p:nvPr/>
        </p:nvSpPr>
        <p:spPr>
          <a:xfrm>
            <a:off x="9002191" y="4794499"/>
            <a:ext cx="2700000" cy="1709866"/>
          </a:xfrm>
          <a:prstGeom prst="wedgeRoundRectCallout">
            <a:avLst>
              <a:gd name="adj1" fmla="val -1797"/>
              <a:gd name="adj2" fmla="val -105225"/>
              <a:gd name="adj3" fmla="val 16667"/>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oAutofit/>
          </a:bodyPr>
          <a:lstStyle/>
          <a:p>
            <a:pPr algn="ctr"/>
            <a:r>
              <a:rPr lang="en-US" altLang="ja-JP" dirty="0">
                <a:solidFill>
                  <a:schemeClr val="tx1"/>
                </a:solidFill>
              </a:rPr>
              <a:t>Intermediate input from Sector 1 including both </a:t>
            </a:r>
            <a:r>
              <a:rPr lang="en-US" altLang="ja-JP" dirty="0">
                <a:solidFill>
                  <a:srgbClr val="C00000"/>
                </a:solidFill>
              </a:rPr>
              <a:t>domestic and imported </a:t>
            </a:r>
            <a:r>
              <a:rPr lang="en-US" altLang="ja-JP" dirty="0">
                <a:solidFill>
                  <a:schemeClr val="tx1"/>
                </a:solidFill>
              </a:rPr>
              <a:t>per unit of output</a:t>
            </a:r>
          </a:p>
          <a:p>
            <a:pPr algn="ctr"/>
            <a:r>
              <a:rPr lang="ja-JP" altLang="en-US" dirty="0">
                <a:solidFill>
                  <a:schemeClr val="tx1"/>
                </a:solidFill>
              </a:rPr>
              <a:t>→ </a:t>
            </a:r>
            <a:r>
              <a:rPr lang="en-US" altLang="ja-JP" dirty="0">
                <a:solidFill>
                  <a:schemeClr val="tx1"/>
                </a:solidFill>
              </a:rPr>
              <a:t>Pure production technology of Country </a:t>
            </a:r>
            <a:r>
              <a:rPr lang="ja-JP" altLang="en-US" dirty="0">
                <a:solidFill>
                  <a:schemeClr val="tx1"/>
                </a:solidFill>
              </a:rPr>
              <a:t>𝛼</a:t>
            </a:r>
            <a:endParaRPr lang="en-US" altLang="ja-JP" dirty="0">
              <a:solidFill>
                <a:schemeClr val="tx1"/>
              </a:solidFill>
            </a:endParaRPr>
          </a:p>
        </p:txBody>
      </p:sp>
      <mc:AlternateContent xmlns:mc="http://schemas.openxmlformats.org/markup-compatibility/2006" xmlns:a14="http://schemas.microsoft.com/office/drawing/2010/main">
        <mc:Choice Requires="a14">
          <p:sp>
            <p:nvSpPr>
              <p:cNvPr id="27" name="吹き出し: 角を丸めた四角形 26">
                <a:extLst>
                  <a:ext uri="{FF2B5EF4-FFF2-40B4-BE49-F238E27FC236}">
                    <a16:creationId xmlns:a16="http://schemas.microsoft.com/office/drawing/2014/main" id="{E92C2FBE-EF6B-CEB9-CA5C-AF64E111B1F3}"/>
                  </a:ext>
                </a:extLst>
              </p:cNvPr>
              <p:cNvSpPr/>
              <p:nvPr/>
            </p:nvSpPr>
            <p:spPr>
              <a:xfrm>
                <a:off x="3250514" y="4556723"/>
                <a:ext cx="2484000" cy="1386743"/>
              </a:xfrm>
              <a:prstGeom prst="wedgeRoundRectCallout">
                <a:avLst>
                  <a:gd name="adj1" fmla="val -60626"/>
                  <a:gd name="adj2" fmla="val -19722"/>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US" altLang="ja-JP" dirty="0">
                    <a:solidFill>
                      <a:schemeClr val="tx1"/>
                    </a:solidFill>
                  </a:rPr>
                  <a:t>Intermediate input from Sector 1 in </a:t>
                </a:r>
                <a:r>
                  <a:rPr lang="en-US" altLang="ja-JP" dirty="0">
                    <a:solidFill>
                      <a:srgbClr val="C00000"/>
                    </a:solidFill>
                  </a:rPr>
                  <a:t>Country </a:t>
                </a:r>
                <a14:m>
                  <m:oMath xmlns:m="http://schemas.openxmlformats.org/officeDocument/2006/math">
                    <m:r>
                      <a:rPr lang="ja-JP" altLang="en-US" i="1" dirty="0" smtClean="0">
                        <a:solidFill>
                          <a:srgbClr val="C00000"/>
                        </a:solidFill>
                        <a:latin typeface="Cambria Math" panose="02040503050406030204" pitchFamily="18" charset="0"/>
                      </a:rPr>
                      <m:t>𝛽</m:t>
                    </m:r>
                  </m:oMath>
                </a14:m>
                <a:r>
                  <a:rPr lang="en-US" altLang="ja-JP" dirty="0">
                    <a:solidFill>
                      <a:schemeClr val="tx1"/>
                    </a:solidFill>
                  </a:rPr>
                  <a:t> per unit of output</a:t>
                </a:r>
                <a:endParaRPr kumimoji="1" lang="ja-JP" altLang="en-US" dirty="0">
                  <a:solidFill>
                    <a:schemeClr val="tx1"/>
                  </a:solidFill>
                </a:endParaRPr>
              </a:p>
            </p:txBody>
          </p:sp>
        </mc:Choice>
        <mc:Fallback xmlns="">
          <p:sp>
            <p:nvSpPr>
              <p:cNvPr id="27" name="吹き出し: 角を丸めた四角形 26">
                <a:extLst>
                  <a:ext uri="{FF2B5EF4-FFF2-40B4-BE49-F238E27FC236}">
                    <a16:creationId xmlns:a16="http://schemas.microsoft.com/office/drawing/2014/main" id="{E92C2FBE-EF6B-CEB9-CA5C-AF64E111B1F3}"/>
                  </a:ext>
                </a:extLst>
              </p:cNvPr>
              <p:cNvSpPr>
                <a:spLocks noRot="1" noChangeAspect="1" noMove="1" noResize="1" noEditPoints="1" noAdjustHandles="1" noChangeArrowheads="1" noChangeShapeType="1" noTextEdit="1"/>
              </p:cNvSpPr>
              <p:nvPr/>
            </p:nvSpPr>
            <p:spPr>
              <a:xfrm>
                <a:off x="3250514" y="4556723"/>
                <a:ext cx="2484000" cy="1386743"/>
              </a:xfrm>
              <a:prstGeom prst="wedgeRoundRectCallout">
                <a:avLst>
                  <a:gd name="adj1" fmla="val -60626"/>
                  <a:gd name="adj2" fmla="val -19722"/>
                  <a:gd name="adj3" fmla="val 16667"/>
                </a:avLst>
              </a:prstGeom>
              <a:blipFill>
                <a:blip r:embed="rId6"/>
                <a:stretch>
                  <a:fillRect/>
                </a:stretch>
              </a:blipFill>
              <a:ln w="38100">
                <a:solidFill>
                  <a:schemeClr val="tx2"/>
                </a:solidFill>
              </a:ln>
            </p:spPr>
            <p:txBody>
              <a:bodyPr/>
              <a:lstStyle/>
              <a:p>
                <a:r>
                  <a:rPr lang="ja-JP" altLang="en-US">
                    <a:noFill/>
                  </a:rPr>
                  <a:t> </a:t>
                </a:r>
              </a:p>
            </p:txBody>
          </p:sp>
        </mc:Fallback>
      </mc:AlternateContent>
      <p:sp>
        <p:nvSpPr>
          <p:cNvPr id="28" name="吹き出し: 角を丸めた四角形 27">
            <a:extLst>
              <a:ext uri="{FF2B5EF4-FFF2-40B4-BE49-F238E27FC236}">
                <a16:creationId xmlns:a16="http://schemas.microsoft.com/office/drawing/2014/main" id="{CF105246-C2E8-F384-E4A9-5F1E829FBC21}"/>
              </a:ext>
            </a:extLst>
          </p:cNvPr>
          <p:cNvSpPr/>
          <p:nvPr/>
        </p:nvSpPr>
        <p:spPr>
          <a:xfrm>
            <a:off x="7929406" y="3886817"/>
            <a:ext cx="2412000" cy="773809"/>
          </a:xfrm>
          <a:prstGeom prst="wedgeRoundRectCallout">
            <a:avLst>
              <a:gd name="adj1" fmla="val -63785"/>
              <a:gd name="adj2" fmla="val -54735"/>
              <a:gd name="adj3" fmla="val 16667"/>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US" altLang="ja-JP" dirty="0">
                <a:solidFill>
                  <a:schemeClr val="tx1"/>
                </a:solidFill>
              </a:rPr>
              <a:t>Share of </a:t>
            </a:r>
            <a:r>
              <a:rPr lang="en-US" altLang="ja-JP" dirty="0">
                <a:solidFill>
                  <a:srgbClr val="C00000"/>
                </a:solidFill>
              </a:rPr>
              <a:t>domestic</a:t>
            </a:r>
            <a:r>
              <a:rPr lang="en-US" altLang="ja-JP" dirty="0">
                <a:solidFill>
                  <a:schemeClr val="tx1"/>
                </a:solidFill>
              </a:rPr>
              <a:t> inputs from Sector 1</a:t>
            </a:r>
            <a:endParaRPr kumimoji="1" lang="ja-JP" altLang="en-US" dirty="0">
              <a:solidFill>
                <a:schemeClr val="tx1"/>
              </a:solidFill>
            </a:endParaRPr>
          </a:p>
        </p:txBody>
      </p:sp>
      <p:sp>
        <p:nvSpPr>
          <p:cNvPr id="29" name="吹き出し: 角を丸めた四角形 28">
            <a:extLst>
              <a:ext uri="{FF2B5EF4-FFF2-40B4-BE49-F238E27FC236}">
                <a16:creationId xmlns:a16="http://schemas.microsoft.com/office/drawing/2014/main" id="{12595BB7-74CE-809E-C4A3-9B05065F1CEC}"/>
              </a:ext>
            </a:extLst>
          </p:cNvPr>
          <p:cNvSpPr/>
          <p:nvPr/>
        </p:nvSpPr>
        <p:spPr>
          <a:xfrm>
            <a:off x="7929406" y="5318601"/>
            <a:ext cx="2412000" cy="1080276"/>
          </a:xfrm>
          <a:prstGeom prst="wedgeRoundRectCallout">
            <a:avLst>
              <a:gd name="adj1" fmla="val -60977"/>
              <a:gd name="adj2" fmla="val -42451"/>
              <a:gd name="adj3" fmla="val 16667"/>
            </a:avLst>
          </a:prstGeom>
          <a:solidFill>
            <a:schemeClr val="bg1"/>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US" altLang="ja-JP" dirty="0">
                <a:solidFill>
                  <a:schemeClr val="tx1"/>
                </a:solidFill>
              </a:rPr>
              <a:t>Share of intermediate inputs from Sector 1 supplied by </a:t>
            </a:r>
            <a:r>
              <a:rPr lang="en-US" altLang="ja-JP" dirty="0">
                <a:solidFill>
                  <a:srgbClr val="C00000"/>
                </a:solidFill>
              </a:rPr>
              <a:t>Country b</a:t>
            </a:r>
            <a:endParaRPr kumimoji="1" lang="ja-JP" altLang="en-US" dirty="0">
              <a:solidFill>
                <a:srgbClr val="C00000"/>
              </a:solidFill>
            </a:endParaRPr>
          </a:p>
        </p:txBody>
      </p: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FC7AE405-E36F-E66E-4480-4308B6E3C15A}"/>
                  </a:ext>
                </a:extLst>
              </p:cNvPr>
              <p:cNvSpPr txBox="1"/>
              <p:nvPr/>
            </p:nvSpPr>
            <p:spPr>
              <a:xfrm>
                <a:off x="4222192" y="1567841"/>
                <a:ext cx="4348883" cy="523220"/>
              </a:xfrm>
              <a:prstGeom prst="rect">
                <a:avLst/>
              </a:prstGeom>
              <a:noFill/>
            </p:spPr>
            <p:txBody>
              <a:bodyPr wrap="none">
                <a:spAutoFit/>
              </a:bodyPr>
              <a:lstStyle/>
              <a:p>
                <a14:m>
                  <m:oMath xmlns:m="http://schemas.openxmlformats.org/officeDocument/2006/math">
                    <m:sSub>
                      <m:sSubPr>
                        <m:ctrlPr>
                          <a:rPr lang="ja-JP" altLang="ja-JP" sz="2800" b="1" i="1">
                            <a:solidFill>
                              <a:schemeClr val="tx1">
                                <a:lumMod val="75000"/>
                                <a:lumOff val="25000"/>
                              </a:schemeClr>
                            </a:solidFill>
                            <a:latin typeface="Cambria Math" panose="02040503050406030204" pitchFamily="18" charset="0"/>
                          </a:rPr>
                        </m:ctrlPr>
                      </m:sSubPr>
                      <m:e>
                        <m:r>
                          <a:rPr lang="en-US" altLang="ja-JP" sz="2800" b="1" i="1">
                            <a:solidFill>
                              <a:schemeClr val="tx1">
                                <a:lumMod val="75000"/>
                                <a:lumOff val="25000"/>
                              </a:schemeClr>
                            </a:solidFill>
                            <a:latin typeface="Cambria Math" panose="02040503050406030204" pitchFamily="18" charset="0"/>
                          </a:rPr>
                          <m:t>𝐓</m:t>
                        </m:r>
                      </m:e>
                      <m:sub>
                        <m:r>
                          <a:rPr lang="en-US" altLang="ja-JP" sz="2800" i="1">
                            <a:solidFill>
                              <a:schemeClr val="tx1">
                                <a:lumMod val="75000"/>
                                <a:lumOff val="25000"/>
                              </a:schemeClr>
                            </a:solidFill>
                            <a:latin typeface="Cambria Math" panose="02040503050406030204" pitchFamily="18" charset="0"/>
                          </a:rPr>
                          <m:t>𝑚</m:t>
                        </m:r>
                      </m:sub>
                    </m:sSub>
                  </m:oMath>
                </a14:m>
                <a:r>
                  <a:rPr lang="ja-JP" altLang="en-US" sz="2800" dirty="0">
                    <a:solidFill>
                      <a:schemeClr val="tx1">
                        <a:lumMod val="75000"/>
                        <a:lumOff val="25000"/>
                      </a:schemeClr>
                    </a:solidFill>
                  </a:rPr>
                  <a:t> </a:t>
                </a:r>
                <a:r>
                  <a:rPr lang="en-US" altLang="ja-JP" sz="2800" dirty="0">
                    <a:solidFill>
                      <a:schemeClr val="tx1">
                        <a:lumMod val="75000"/>
                        <a:lumOff val="25000"/>
                      </a:schemeClr>
                    </a:solidFill>
                  </a:rPr>
                  <a:t>: </a:t>
                </a:r>
                <a:r>
                  <a:rPr lang="en-US" altLang="ja-JP" sz="2800" dirty="0"/>
                  <a:t>Trade coefficient matrix</a:t>
                </a:r>
                <a:endParaRPr lang="ja-JP" altLang="en-US" sz="2800" dirty="0">
                  <a:solidFill>
                    <a:schemeClr val="tx1">
                      <a:lumMod val="75000"/>
                      <a:lumOff val="25000"/>
                    </a:schemeClr>
                  </a:solidFill>
                </a:endParaRPr>
              </a:p>
            </p:txBody>
          </p:sp>
        </mc:Choice>
        <mc:Fallback xmlns="">
          <p:sp>
            <p:nvSpPr>
              <p:cNvPr id="31" name="テキスト ボックス 30">
                <a:extLst>
                  <a:ext uri="{FF2B5EF4-FFF2-40B4-BE49-F238E27FC236}">
                    <a16:creationId xmlns:a16="http://schemas.microsoft.com/office/drawing/2014/main" id="{FC7AE405-E36F-E66E-4480-4308B6E3C15A}"/>
                  </a:ext>
                </a:extLst>
              </p:cNvPr>
              <p:cNvSpPr txBox="1">
                <a:spLocks noRot="1" noChangeAspect="1" noMove="1" noResize="1" noEditPoints="1" noAdjustHandles="1" noChangeArrowheads="1" noChangeShapeType="1" noTextEdit="1"/>
              </p:cNvSpPr>
              <p:nvPr/>
            </p:nvSpPr>
            <p:spPr>
              <a:xfrm>
                <a:off x="4222192" y="1567841"/>
                <a:ext cx="4348883" cy="523220"/>
              </a:xfrm>
              <a:prstGeom prst="rect">
                <a:avLst/>
              </a:prstGeom>
              <a:blipFill>
                <a:blip r:embed="rId7"/>
                <a:stretch>
                  <a:fillRect t="-10465" r="-1543" b="-325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1D0C4627-4B63-94EE-030E-12928CDB28C5}"/>
                  </a:ext>
                </a:extLst>
              </p:cNvPr>
              <p:cNvSpPr txBox="1"/>
              <p:nvPr/>
            </p:nvSpPr>
            <p:spPr>
              <a:xfrm>
                <a:off x="8710062" y="1154743"/>
                <a:ext cx="3393138" cy="954107"/>
              </a:xfrm>
              <a:prstGeom prst="rect">
                <a:avLst/>
              </a:prstGeom>
              <a:noFill/>
            </p:spPr>
            <p:txBody>
              <a:bodyPr wrap="square">
                <a:spAutoFit/>
              </a:bodyPr>
              <a:lstStyle/>
              <a:p>
                <a:pPr marL="541338" indent="-541338"/>
                <a14:m>
                  <m:oMath xmlns:m="http://schemas.openxmlformats.org/officeDocument/2006/math">
                    <m:r>
                      <a:rPr lang="en-US" altLang="ja-JP" sz="2800" b="1" i="1" smtClean="0">
                        <a:solidFill>
                          <a:schemeClr val="tx1">
                            <a:lumMod val="75000"/>
                            <a:lumOff val="25000"/>
                          </a:schemeClr>
                        </a:solidFill>
                        <a:latin typeface="Cambria Math" panose="02040503050406030204" pitchFamily="18" charset="0"/>
                      </a:rPr>
                      <m:t>𝐁</m:t>
                    </m:r>
                  </m:oMath>
                </a14:m>
                <a:r>
                  <a:rPr lang="ja-JP" altLang="en-US" sz="2800" dirty="0">
                    <a:solidFill>
                      <a:schemeClr val="tx1">
                        <a:lumMod val="75000"/>
                        <a:lumOff val="25000"/>
                      </a:schemeClr>
                    </a:solidFill>
                  </a:rPr>
                  <a:t> </a:t>
                </a:r>
                <a:r>
                  <a:rPr lang="en-US" altLang="ja-JP" sz="2800" dirty="0">
                    <a:solidFill>
                      <a:schemeClr val="tx1">
                        <a:lumMod val="75000"/>
                        <a:lumOff val="25000"/>
                      </a:schemeClr>
                    </a:solidFill>
                  </a:rPr>
                  <a:t>: </a:t>
                </a:r>
                <a:r>
                  <a:rPr lang="en-US" altLang="ja-JP" sz="2800" dirty="0"/>
                  <a:t>Technology coefficient matrix</a:t>
                </a:r>
                <a:endParaRPr lang="en-US" altLang="ja-JP" sz="2800" dirty="0">
                  <a:solidFill>
                    <a:schemeClr val="tx1">
                      <a:lumMod val="75000"/>
                      <a:lumOff val="25000"/>
                    </a:schemeClr>
                  </a:solidFill>
                </a:endParaRPr>
              </a:p>
            </p:txBody>
          </p:sp>
        </mc:Choice>
        <mc:Fallback xmlns="">
          <p:sp>
            <p:nvSpPr>
              <p:cNvPr id="33" name="テキスト ボックス 32">
                <a:extLst>
                  <a:ext uri="{FF2B5EF4-FFF2-40B4-BE49-F238E27FC236}">
                    <a16:creationId xmlns:a16="http://schemas.microsoft.com/office/drawing/2014/main" id="{1D0C4627-4B63-94EE-030E-12928CDB28C5}"/>
                  </a:ext>
                </a:extLst>
              </p:cNvPr>
              <p:cNvSpPr txBox="1">
                <a:spLocks noRot="1" noChangeAspect="1" noMove="1" noResize="1" noEditPoints="1" noAdjustHandles="1" noChangeArrowheads="1" noChangeShapeType="1" noTextEdit="1"/>
              </p:cNvSpPr>
              <p:nvPr/>
            </p:nvSpPr>
            <p:spPr>
              <a:xfrm>
                <a:off x="8710062" y="1154743"/>
                <a:ext cx="3393138" cy="954107"/>
              </a:xfrm>
              <a:prstGeom prst="rect">
                <a:avLst/>
              </a:prstGeom>
              <a:blipFill>
                <a:blip r:embed="rId8"/>
                <a:stretch>
                  <a:fillRect t="-5732" b="-171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B3CDC2BF-47B7-3A38-9802-D96F0B424F46}"/>
                  </a:ext>
                </a:extLst>
              </p:cNvPr>
              <p:cNvSpPr txBox="1"/>
              <p:nvPr/>
            </p:nvSpPr>
            <p:spPr>
              <a:xfrm>
                <a:off x="3425741" y="4370547"/>
                <a:ext cx="432384"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kumimoji="1" lang="en-US" altLang="ja-JP" sz="2800" i="1" smtClean="0">
                          <a:solidFill>
                            <a:schemeClr val="tx1">
                              <a:lumMod val="75000"/>
                              <a:lumOff val="25000"/>
                            </a:schemeClr>
                          </a:solidFill>
                          <a:latin typeface="Cambria Math" panose="02040503050406030204" pitchFamily="18" charset="0"/>
                          <a:ea typeface="Cambria Math" panose="02040503050406030204" pitchFamily="18" charset="0"/>
                        </a:rPr>
                        <m:t>=</m:t>
                      </m:r>
                    </m:oMath>
                  </m:oMathPara>
                </a14:m>
                <a:endParaRPr kumimoji="1" lang="en-US" altLang="ja-JP" sz="2800" dirty="0">
                  <a:solidFill>
                    <a:schemeClr val="tx1">
                      <a:lumMod val="75000"/>
                      <a:lumOff val="25000"/>
                    </a:schemeClr>
                  </a:solidFill>
                  <a:ea typeface="Cambria Math" panose="02040503050406030204" pitchFamily="18" charset="0"/>
                </a:endParaRPr>
              </a:p>
            </p:txBody>
          </p:sp>
        </mc:Choice>
        <mc:Fallback xmlns="">
          <p:sp>
            <p:nvSpPr>
              <p:cNvPr id="21" name="テキスト ボックス 20">
                <a:extLst>
                  <a:ext uri="{FF2B5EF4-FFF2-40B4-BE49-F238E27FC236}">
                    <a16:creationId xmlns:a16="http://schemas.microsoft.com/office/drawing/2014/main" id="{B3CDC2BF-47B7-3A38-9802-D96F0B424F46}"/>
                  </a:ext>
                </a:extLst>
              </p:cNvPr>
              <p:cNvSpPr txBox="1">
                <a:spLocks noRot="1" noChangeAspect="1" noMove="1" noResize="1" noEditPoints="1" noAdjustHandles="1" noChangeArrowheads="1" noChangeShapeType="1" noTextEdit="1"/>
              </p:cNvSpPr>
              <p:nvPr/>
            </p:nvSpPr>
            <p:spPr>
              <a:xfrm>
                <a:off x="3425741" y="4370547"/>
                <a:ext cx="432384" cy="52322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DB226319-B49B-0D1F-587A-72E75BB40FC5}"/>
                  </a:ext>
                </a:extLst>
              </p:cNvPr>
              <p:cNvSpPr txBox="1"/>
              <p:nvPr/>
            </p:nvSpPr>
            <p:spPr>
              <a:xfrm>
                <a:off x="8133032" y="4376999"/>
                <a:ext cx="5691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i="1" smtClean="0">
                          <a:solidFill>
                            <a:schemeClr val="tx1">
                              <a:lumMod val="75000"/>
                              <a:lumOff val="25000"/>
                            </a:schemeClr>
                          </a:solidFill>
                          <a:latin typeface="Cambria Math" panose="02040503050406030204" pitchFamily="18" charset="0"/>
                          <a:ea typeface="Cambria Math" panose="02040503050406030204" pitchFamily="18" charset="0"/>
                        </a:rPr>
                        <m:t>⨀</m:t>
                      </m:r>
                    </m:oMath>
                  </m:oMathPara>
                </a14:m>
                <a:endParaRPr kumimoji="1" lang="ja-JP" altLang="en-US" sz="2800" dirty="0">
                  <a:solidFill>
                    <a:schemeClr val="tx1">
                      <a:lumMod val="75000"/>
                      <a:lumOff val="25000"/>
                    </a:schemeClr>
                  </a:solidFill>
                </a:endParaRPr>
              </a:p>
            </p:txBody>
          </p:sp>
        </mc:Choice>
        <mc:Fallback xmlns="">
          <p:sp>
            <p:nvSpPr>
              <p:cNvPr id="22" name="テキスト ボックス 21">
                <a:extLst>
                  <a:ext uri="{FF2B5EF4-FFF2-40B4-BE49-F238E27FC236}">
                    <a16:creationId xmlns:a16="http://schemas.microsoft.com/office/drawing/2014/main" id="{DB226319-B49B-0D1F-587A-72E75BB40FC5}"/>
                  </a:ext>
                </a:extLst>
              </p:cNvPr>
              <p:cNvSpPr txBox="1">
                <a:spLocks noRot="1" noChangeAspect="1" noMove="1" noResize="1" noEditPoints="1" noAdjustHandles="1" noChangeArrowheads="1" noChangeShapeType="1" noTextEdit="1"/>
              </p:cNvSpPr>
              <p:nvPr/>
            </p:nvSpPr>
            <p:spPr>
              <a:xfrm>
                <a:off x="8133032" y="4376999"/>
                <a:ext cx="569132" cy="523220"/>
              </a:xfrm>
              <a:prstGeom prst="rect">
                <a:avLst/>
              </a:prstGeom>
              <a:blipFill>
                <a:blip r:embed="rId10"/>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363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1" grpId="0" animBg="1"/>
      <p:bldP spid="12" grpId="0" animBg="1"/>
      <p:bldP spid="13" grpId="0" animBg="1"/>
      <p:bldP spid="4" grpId="0" animBg="1"/>
      <p:bldP spid="4" grpId="1" animBg="1"/>
      <p:bldP spid="9" grpId="0" animBg="1"/>
      <p:bldP spid="9" grpId="1" animBg="1"/>
      <p:bldP spid="27" grpId="0" animBg="1"/>
      <p:bldP spid="27" grpId="1"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0C0CD46-A1AE-793A-944F-0B92656D9215}"/>
              </a:ext>
            </a:extLst>
          </p:cNvPr>
          <p:cNvSpPr/>
          <p:nvPr/>
        </p:nvSpPr>
        <p:spPr>
          <a:xfrm>
            <a:off x="0" y="964800"/>
            <a:ext cx="12192000" cy="551489"/>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36000" rtlCol="0" anchor="ctr">
            <a:noAutofit/>
          </a:bodyPr>
          <a:lstStyle/>
          <a:p>
            <a:pPr algn="ctr"/>
            <a:endParaRPr kumimoji="1" lang="ja-JP" altLang="en-US" sz="2800" dirty="0"/>
          </a:p>
        </p:txBody>
      </p:sp>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a:xfrm>
            <a:off x="0" y="30778"/>
            <a:ext cx="12192000" cy="760959"/>
          </a:xfrm>
        </p:spPr>
        <p:txBody>
          <a:bodyPr/>
          <a:lstStyle/>
          <a:p>
            <a:r>
              <a:rPr lang="en-US" altLang="ja-JP" sz="4000" dirty="0"/>
              <a:t>Appendix: Decomposition of the Final Demand Vector</a:t>
            </a:r>
            <a:endParaRPr kumimoji="1" lang="ja-JP" altLang="en-US" sz="40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180000" y="1004400"/>
                <a:ext cx="11833200" cy="5673600"/>
              </a:xfrm>
            </p:spPr>
            <p:txBody>
              <a:bodyPr/>
              <a:lstStyle/>
              <a:p>
                <a:pPr marL="0" lvl="1" indent="0">
                  <a:buNone/>
                </a:pPr>
                <a:r>
                  <a:rPr lang="en-US" altLang="ja-JP" sz="3200" b="1" dirty="0"/>
                  <a:t>Decomposition of </a:t>
                </a:r>
                <a14:m>
                  <m:oMath xmlns:m="http://schemas.openxmlformats.org/officeDocument/2006/math">
                    <m:f>
                      <m:fPr>
                        <m:type m:val="lin"/>
                        <m:ctrlPr>
                          <a:rPr lang="en-US" altLang="ja-JP" sz="3200" i="1" kern="0">
                            <a:solidFill>
                              <a:prstClr val="black"/>
                            </a:solidFill>
                            <a:latin typeface="Cambria Math" panose="02040503050406030204" pitchFamily="18" charset="0"/>
                            <a:ea typeface="Cambria Math" panose="02040503050406030204" pitchFamily="18" charset="0"/>
                          </a:rPr>
                        </m:ctrlPr>
                      </m:fPr>
                      <m:num>
                        <m:sSup>
                          <m:sSupPr>
                            <m:ctrlPr>
                              <a:rPr lang="en-US" altLang="ja-JP" sz="3200" b="1" i="1" kern="0">
                                <a:solidFill>
                                  <a:prstClr val="black"/>
                                </a:solidFill>
                                <a:latin typeface="Cambria Math" panose="02040503050406030204" pitchFamily="18" charset="0"/>
                                <a:ea typeface="Cambria Math" panose="02040503050406030204" pitchFamily="18" charset="0"/>
                              </a:rPr>
                            </m:ctrlPr>
                          </m:sSupPr>
                          <m:e>
                            <m:r>
                              <a:rPr lang="en-US" altLang="ja-JP" sz="3200" b="1" kern="0">
                                <a:solidFill>
                                  <a:prstClr val="black"/>
                                </a:solidFill>
                                <a:latin typeface="Cambria Math" panose="02040503050406030204" pitchFamily="18" charset="0"/>
                                <a:ea typeface="Cambria Math" panose="02040503050406030204" pitchFamily="18" charset="0"/>
                              </a:rPr>
                              <m:t>𝐟</m:t>
                            </m:r>
                          </m:e>
                          <m:sup>
                            <m:r>
                              <a:rPr lang="en-US" altLang="ja-JP" sz="3200" i="1" kern="0">
                                <a:solidFill>
                                  <a:prstClr val="black"/>
                                </a:solidFill>
                                <a:latin typeface="Cambria Math" panose="02040503050406030204" pitchFamily="18" charset="0"/>
                                <a:ea typeface="Cambria Math" panose="02040503050406030204" pitchFamily="18" charset="0"/>
                              </a:rPr>
                              <m:t>𝑟</m:t>
                            </m:r>
                          </m:sup>
                        </m:sSup>
                      </m:num>
                      <m:den>
                        <m:sSup>
                          <m:sSupPr>
                            <m:ctrlPr>
                              <a:rPr lang="en-US" altLang="ja-JP" sz="3200" b="1" i="1" kern="0">
                                <a:solidFill>
                                  <a:prstClr val="black"/>
                                </a:solidFill>
                                <a:latin typeface="Cambria Math" panose="02040503050406030204" pitchFamily="18" charset="0"/>
                                <a:ea typeface="Cambria Math" panose="02040503050406030204" pitchFamily="18" charset="0"/>
                              </a:rPr>
                            </m:ctrlPr>
                          </m:sSupPr>
                          <m:e>
                            <m:r>
                              <a:rPr lang="en-US" altLang="ja-JP" sz="3200" i="1" kern="0">
                                <a:solidFill>
                                  <a:prstClr val="black"/>
                                </a:solidFill>
                                <a:latin typeface="Cambria Math" panose="02040503050406030204" pitchFamily="18" charset="0"/>
                                <a:ea typeface="Cambria Math" panose="02040503050406030204" pitchFamily="18" charset="0"/>
                              </a:rPr>
                              <m:t>𝑝𝑜𝑝</m:t>
                            </m:r>
                          </m:e>
                          <m:sup>
                            <m:r>
                              <a:rPr lang="en-US" altLang="ja-JP" sz="3200" i="1" kern="0">
                                <a:solidFill>
                                  <a:prstClr val="black"/>
                                </a:solidFill>
                                <a:latin typeface="Cambria Math" panose="02040503050406030204" pitchFamily="18" charset="0"/>
                                <a:ea typeface="Cambria Math" panose="02040503050406030204" pitchFamily="18" charset="0"/>
                              </a:rPr>
                              <m:t>𝑟</m:t>
                            </m:r>
                          </m:sup>
                        </m:sSup>
                      </m:den>
                    </m:f>
                  </m:oMath>
                </a14:m>
                <a:r>
                  <a:rPr lang="en-US" altLang="ja-JP" sz="3200" b="1" dirty="0"/>
                  <a:t> into</a:t>
                </a:r>
                <a14:m>
                  <m:oMath xmlns:m="http://schemas.openxmlformats.org/officeDocument/2006/math">
                    <m:d>
                      <m:dPr>
                        <m:ctrlPr>
                          <a:rPr lang="en-US" altLang="ja-JP" sz="3200" i="1" kern="0">
                            <a:solidFill>
                              <a:prstClr val="black"/>
                            </a:solidFill>
                            <a:latin typeface="Cambria Math" panose="02040503050406030204" pitchFamily="18" charset="0"/>
                            <a:ea typeface="Cambria Math" panose="02040503050406030204" pitchFamily="18" charset="0"/>
                          </a:rPr>
                        </m:ctrlPr>
                      </m:dPr>
                      <m:e>
                        <m:sSubSup>
                          <m:sSubSupPr>
                            <m:ctrlPr>
                              <a:rPr lang="en-US" altLang="ja-JP" sz="3200" i="1" kern="0">
                                <a:solidFill>
                                  <a:prstClr val="black"/>
                                </a:solidFill>
                                <a:latin typeface="Cambria Math" panose="02040503050406030204" pitchFamily="18" charset="0"/>
                                <a:ea typeface="Cambria Math" panose="02040503050406030204" pitchFamily="18" charset="0"/>
                              </a:rPr>
                            </m:ctrlPr>
                          </m:sSubSupPr>
                          <m:e>
                            <m:r>
                              <a:rPr lang="en-US" altLang="ja-JP" sz="3200" b="1" kern="0">
                                <a:solidFill>
                                  <a:prstClr val="black"/>
                                </a:solidFill>
                                <a:latin typeface="Cambria Math" panose="02040503050406030204" pitchFamily="18" charset="0"/>
                                <a:ea typeface="Cambria Math" panose="02040503050406030204" pitchFamily="18" charset="0"/>
                              </a:rPr>
                              <m:t>𝐓</m:t>
                            </m:r>
                          </m:e>
                          <m:sub>
                            <m:r>
                              <a:rPr lang="en-US" altLang="ja-JP" sz="3200" i="1" kern="0">
                                <a:solidFill>
                                  <a:prstClr val="black"/>
                                </a:solidFill>
                                <a:latin typeface="Cambria Math" panose="02040503050406030204" pitchFamily="18" charset="0"/>
                                <a:ea typeface="Cambria Math" panose="02040503050406030204" pitchFamily="18" charset="0"/>
                              </a:rPr>
                              <m:t>𝑓</m:t>
                            </m:r>
                          </m:sub>
                          <m:sup>
                            <m:r>
                              <a:rPr lang="en-US" altLang="ja-JP" sz="3200" i="1" kern="0">
                                <a:solidFill>
                                  <a:prstClr val="black"/>
                                </a:solidFill>
                                <a:latin typeface="Cambria Math" panose="02040503050406030204" pitchFamily="18" charset="0"/>
                                <a:ea typeface="Cambria Math" panose="02040503050406030204" pitchFamily="18" charset="0"/>
                              </a:rPr>
                              <m:t>𝑟</m:t>
                            </m:r>
                          </m:sup>
                        </m:sSubSup>
                        <m:r>
                          <a:rPr lang="en-US" altLang="ja-JP" sz="3200" i="1" kern="0">
                            <a:solidFill>
                              <a:prstClr val="black"/>
                            </a:solidFill>
                            <a:latin typeface="Cambria Math" panose="02040503050406030204" pitchFamily="18" charset="0"/>
                            <a:ea typeface="Cambria Math" panose="02040503050406030204" pitchFamily="18" charset="0"/>
                          </a:rPr>
                          <m:t>⨀</m:t>
                        </m:r>
                        <m:sSup>
                          <m:sSupPr>
                            <m:ctrlPr>
                              <a:rPr lang="en-US" altLang="ja-JP" sz="3200" b="1" i="1" kern="0">
                                <a:solidFill>
                                  <a:prstClr val="black"/>
                                </a:solidFill>
                                <a:latin typeface="Cambria Math" panose="02040503050406030204" pitchFamily="18" charset="0"/>
                                <a:ea typeface="Cambria Math" panose="02040503050406030204" pitchFamily="18" charset="0"/>
                              </a:rPr>
                            </m:ctrlPr>
                          </m:sSupPr>
                          <m:e>
                            <m:r>
                              <a:rPr lang="ja-JP" altLang="en-US" sz="3200" i="1" kern="0">
                                <a:solidFill>
                                  <a:prstClr val="black"/>
                                </a:solidFill>
                                <a:latin typeface="Cambria Math" panose="02040503050406030204" pitchFamily="18" charset="0"/>
                                <a:ea typeface="Cambria Math" panose="02040503050406030204" pitchFamily="18" charset="0"/>
                              </a:rPr>
                              <m:t>𝚿</m:t>
                            </m:r>
                          </m:e>
                          <m:sup>
                            <m:r>
                              <a:rPr lang="en-US" altLang="ja-JP" sz="3200" i="1" kern="0">
                                <a:solidFill>
                                  <a:prstClr val="black"/>
                                </a:solidFill>
                                <a:latin typeface="Cambria Math" panose="02040503050406030204" pitchFamily="18" charset="0"/>
                                <a:ea typeface="Cambria Math" panose="02040503050406030204" pitchFamily="18" charset="0"/>
                              </a:rPr>
                              <m:t>𝑟</m:t>
                            </m:r>
                          </m:sup>
                        </m:sSup>
                      </m:e>
                    </m:d>
                    <m:sSup>
                      <m:sSupPr>
                        <m:ctrlPr>
                          <a:rPr lang="en-US" altLang="ja-JP" sz="3200" b="1" i="1" kern="0">
                            <a:solidFill>
                              <a:prstClr val="black"/>
                            </a:solidFill>
                            <a:latin typeface="Cambria Math" panose="02040503050406030204" pitchFamily="18" charset="0"/>
                            <a:ea typeface="Cambria Math" panose="02040503050406030204" pitchFamily="18" charset="0"/>
                          </a:rPr>
                        </m:ctrlPr>
                      </m:sSupPr>
                      <m:e>
                        <m:r>
                          <a:rPr lang="en-US" altLang="ja-JP" sz="3200" i="1" kern="0">
                            <a:solidFill>
                              <a:prstClr val="black"/>
                            </a:solidFill>
                            <a:latin typeface="Cambria Math" panose="02040503050406030204" pitchFamily="18" charset="0"/>
                            <a:ea typeface="Cambria Math" panose="02040503050406030204" pitchFamily="18" charset="0"/>
                          </a:rPr>
                          <m:t>𝑦</m:t>
                        </m:r>
                      </m:e>
                      <m:sup>
                        <m:r>
                          <a:rPr lang="en-US" altLang="ja-JP" sz="3200" i="1" kern="0">
                            <a:solidFill>
                              <a:prstClr val="black"/>
                            </a:solidFill>
                            <a:latin typeface="Cambria Math" panose="02040503050406030204" pitchFamily="18" charset="0"/>
                            <a:ea typeface="Cambria Math" panose="02040503050406030204" pitchFamily="18" charset="0"/>
                          </a:rPr>
                          <m:t>𝑟</m:t>
                        </m:r>
                      </m:sup>
                    </m:sSup>
                  </m:oMath>
                </a14:m>
                <a:endParaRPr lang="en-US" altLang="ja-JP" dirty="0"/>
              </a:p>
              <a:p>
                <a:pPr marL="0" lvl="1" indent="0">
                  <a:buNone/>
                  <a:tabLst>
                    <a:tab pos="612000" algn="l"/>
                    <a:tab pos="720000" algn="l"/>
                  </a:tabLst>
                </a:pPr>
                <a14:m>
                  <m:oMath xmlns:m="http://schemas.openxmlformats.org/officeDocument/2006/math">
                    <m:f>
                      <m:fPr>
                        <m:type m:val="lin"/>
                        <m:ctrlPr>
                          <a:rPr lang="en-US" altLang="ja-JP" i="1" kern="0">
                            <a:solidFill>
                              <a:prstClr val="black"/>
                            </a:solidFill>
                            <a:latin typeface="Cambria Math" panose="02040503050406030204" pitchFamily="18" charset="0"/>
                            <a:ea typeface="Cambria Math" panose="02040503050406030204" pitchFamily="18" charset="0"/>
                          </a:rPr>
                        </m:ctrlPr>
                      </m:fPr>
                      <m:num>
                        <m:sSup>
                          <m:sSupPr>
                            <m:ctrlPr>
                              <a:rPr lang="en-US" altLang="ja-JP" b="1" i="1" kern="0">
                                <a:solidFill>
                                  <a:prstClr val="black"/>
                                </a:solidFill>
                                <a:latin typeface="Cambria Math" panose="02040503050406030204" pitchFamily="18" charset="0"/>
                                <a:ea typeface="Cambria Math" panose="02040503050406030204" pitchFamily="18" charset="0"/>
                              </a:rPr>
                            </m:ctrlPr>
                          </m:sSupPr>
                          <m:e>
                            <m:r>
                              <a:rPr lang="en-US" altLang="ja-JP" b="1" kern="0">
                                <a:solidFill>
                                  <a:prstClr val="black"/>
                                </a:solidFill>
                                <a:latin typeface="Cambria Math" panose="02040503050406030204" pitchFamily="18" charset="0"/>
                                <a:ea typeface="Cambria Math" panose="02040503050406030204" pitchFamily="18" charset="0"/>
                              </a:rPr>
                              <m:t>𝐟</m:t>
                            </m:r>
                          </m:e>
                          <m:sup>
                            <m:r>
                              <a:rPr lang="en-US" altLang="ja-JP" i="1" kern="0">
                                <a:solidFill>
                                  <a:prstClr val="black"/>
                                </a:solidFill>
                                <a:latin typeface="Cambria Math" panose="02040503050406030204" pitchFamily="18" charset="0"/>
                                <a:ea typeface="Cambria Math" panose="02040503050406030204" pitchFamily="18" charset="0"/>
                              </a:rPr>
                              <m:t>𝑟</m:t>
                            </m:r>
                          </m:sup>
                        </m:sSup>
                      </m:num>
                      <m:den>
                        <m:sSup>
                          <m:sSupPr>
                            <m:ctrlPr>
                              <a:rPr lang="en-US" altLang="ja-JP" b="1" i="1" kern="0">
                                <a:solidFill>
                                  <a:prstClr val="black"/>
                                </a:solidFill>
                                <a:latin typeface="Cambria Math" panose="02040503050406030204" pitchFamily="18" charset="0"/>
                                <a:ea typeface="Cambria Math" panose="02040503050406030204" pitchFamily="18" charset="0"/>
                              </a:rPr>
                            </m:ctrlPr>
                          </m:sSupPr>
                          <m:e>
                            <m:r>
                              <a:rPr lang="en-US" altLang="ja-JP" i="1" kern="0">
                                <a:solidFill>
                                  <a:prstClr val="black"/>
                                </a:solidFill>
                                <a:latin typeface="Cambria Math" panose="02040503050406030204" pitchFamily="18" charset="0"/>
                                <a:ea typeface="Cambria Math" panose="02040503050406030204" pitchFamily="18" charset="0"/>
                              </a:rPr>
                              <m:t>𝑝𝑜𝑝</m:t>
                            </m:r>
                          </m:e>
                          <m:sup>
                            <m:r>
                              <a:rPr lang="en-US" altLang="ja-JP" i="1" kern="0">
                                <a:solidFill>
                                  <a:prstClr val="black"/>
                                </a:solidFill>
                                <a:latin typeface="Cambria Math" panose="02040503050406030204" pitchFamily="18" charset="0"/>
                                <a:ea typeface="Cambria Math" panose="02040503050406030204" pitchFamily="18" charset="0"/>
                              </a:rPr>
                              <m:t>𝑟</m:t>
                            </m:r>
                          </m:sup>
                        </m:sSup>
                      </m:den>
                    </m:f>
                  </m:oMath>
                </a14:m>
                <a:r>
                  <a:rPr lang="en-US" altLang="ja-JP" dirty="0"/>
                  <a:t>: Per capita final demand vector of country</a:t>
                </a:r>
                <a:r>
                  <a:rPr lang="ja-JP" altLang="en-US" dirty="0">
                    <a:solidFill>
                      <a:schemeClr val="tx1">
                        <a:lumMod val="75000"/>
                        <a:lumOff val="25000"/>
                      </a:schemeClr>
                    </a:solidFill>
                  </a:rPr>
                  <a:t> </a:t>
                </a:r>
                <a14:m>
                  <m:oMath xmlns:m="http://schemas.openxmlformats.org/officeDocument/2006/math">
                    <m:r>
                      <a:rPr lang="en-US" altLang="ja-JP" i="1" dirty="0">
                        <a:solidFill>
                          <a:schemeClr val="tx1">
                            <a:lumMod val="75000"/>
                            <a:lumOff val="25000"/>
                          </a:schemeClr>
                        </a:solidFill>
                        <a:latin typeface="Cambria Math" panose="02040503050406030204" pitchFamily="18" charset="0"/>
                      </a:rPr>
                      <m:t>𝑟</m:t>
                    </m:r>
                  </m:oMath>
                </a14:m>
                <a:endParaRPr lang="en-US" altLang="ja-JP" dirty="0"/>
              </a:p>
              <a:p>
                <a:pPr marL="180975">
                  <a:tabLst>
                    <a:tab pos="4843463" algn="l"/>
                  </a:tabLst>
                </a:pPr>
                <a:endParaRPr lang="en-US" altLang="ja-JP" dirty="0"/>
              </a:p>
              <a:p>
                <a:pPr marL="180975">
                  <a:tabLst>
                    <a:tab pos="4843463" algn="l"/>
                  </a:tabLst>
                </a:pPr>
                <a:endParaRPr lang="en-US" altLang="ja-JP" dirty="0"/>
              </a:p>
              <a:p>
                <a:pPr marL="180975">
                  <a:tabLst>
                    <a:tab pos="4843463" algn="l"/>
                  </a:tabLst>
                </a:pPr>
                <a:endParaRPr lang="en-US" altLang="ja-JP" dirty="0"/>
              </a:p>
              <a:p>
                <a:pPr marL="1278255" lvl="4">
                  <a:tabLst>
                    <a:tab pos="4843463" algn="l"/>
                  </a:tabLst>
                </a:pPr>
                <a:endParaRPr lang="en-US" altLang="ja-JP" dirty="0"/>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xfrm>
                <a:off x="180000" y="1004400"/>
                <a:ext cx="11833200" cy="5673600"/>
              </a:xfrm>
              <a:blipFill>
                <a:blip r:embed="rId2"/>
                <a:stretch>
                  <a:fillRect l="-2112" t="-1505"/>
                </a:stretch>
              </a:blipFill>
            </p:spPr>
            <p:txBody>
              <a:bodyPr/>
              <a:lstStyle/>
              <a:p>
                <a:r>
                  <a:rPr lang="ja-JP" altLang="en-US">
                    <a:noFill/>
                  </a:rPr>
                  <a:t> </a:t>
                </a:r>
              </a:p>
            </p:txBody>
          </p:sp>
        </mc:Fallback>
      </mc:AlternateContent>
      <p:sp>
        <p:nvSpPr>
          <p:cNvPr id="24" name="正方形/長方形 23">
            <a:extLst>
              <a:ext uri="{FF2B5EF4-FFF2-40B4-BE49-F238E27FC236}">
                <a16:creationId xmlns:a16="http://schemas.microsoft.com/office/drawing/2014/main" id="{32EAB9E3-0B1F-CA4E-1FD1-DB9EFE69A8B2}"/>
              </a:ext>
            </a:extLst>
          </p:cNvPr>
          <p:cNvSpPr/>
          <p:nvPr/>
        </p:nvSpPr>
        <p:spPr>
          <a:xfrm>
            <a:off x="6318000" y="5140076"/>
            <a:ext cx="792712" cy="79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BBD0FEF-9F6C-181D-AB1C-03B0A57F4493}"/>
              </a:ext>
            </a:extLst>
          </p:cNvPr>
          <p:cNvSpPr/>
          <p:nvPr/>
        </p:nvSpPr>
        <p:spPr>
          <a:xfrm>
            <a:off x="6318000" y="3554735"/>
            <a:ext cx="792712" cy="79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2029F4D3-A83D-8AD2-D201-58149D632DFF}"/>
              </a:ext>
            </a:extLst>
          </p:cNvPr>
          <p:cNvSpPr/>
          <p:nvPr/>
        </p:nvSpPr>
        <p:spPr>
          <a:xfrm>
            <a:off x="11037600" y="5081682"/>
            <a:ext cx="792000" cy="792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300" dirty="0">
                <a:solidFill>
                  <a:schemeClr val="tx1">
                    <a:lumMod val="75000"/>
                    <a:lumOff val="25000"/>
                  </a:schemeClr>
                </a:solidFill>
              </a:rPr>
              <a:t>300</a:t>
            </a:r>
            <a:endParaRPr kumimoji="1" lang="ja-JP" altLang="en-US" sz="2300" dirty="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F4DE7389-A1A9-1D62-763C-1004B01567CB}"/>
              </a:ext>
            </a:extLst>
          </p:cNvPr>
          <p:cNvSpPr/>
          <p:nvPr/>
        </p:nvSpPr>
        <p:spPr>
          <a:xfrm>
            <a:off x="1775132" y="5002731"/>
            <a:ext cx="1547668" cy="864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A027DE81-47A9-0B3E-CBE8-199BF388113E}"/>
              </a:ext>
            </a:extLst>
          </p:cNvPr>
          <p:cNvSpPr/>
          <p:nvPr/>
        </p:nvSpPr>
        <p:spPr>
          <a:xfrm>
            <a:off x="1775132" y="3290770"/>
            <a:ext cx="1547667" cy="864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A9817D6-BA14-1BC4-783B-1A31BA816F9F}"/>
              </a:ext>
            </a:extLst>
          </p:cNvPr>
          <p:cNvSpPr/>
          <p:nvPr/>
        </p:nvSpPr>
        <p:spPr>
          <a:xfrm>
            <a:off x="11037600" y="4294320"/>
            <a:ext cx="792000" cy="792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graphicFrame>
            <p:nvGraphicFramePr>
              <p:cNvPr id="32" name="表 31">
                <a:extLst>
                  <a:ext uri="{FF2B5EF4-FFF2-40B4-BE49-F238E27FC236}">
                    <a16:creationId xmlns:a16="http://schemas.microsoft.com/office/drawing/2014/main" id="{DFA1EB52-1240-54E5-4D34-2C208C0065EE}"/>
                  </a:ext>
                </a:extLst>
              </p:cNvPr>
              <p:cNvGraphicFramePr>
                <a:graphicFrameLocks noGrp="1"/>
              </p:cNvGraphicFramePr>
              <p:nvPr>
                <p:extLst>
                  <p:ext uri="{D42A27DB-BD31-4B8C-83A1-F6EECF244321}">
                    <p14:modId xmlns:p14="http://schemas.microsoft.com/office/powerpoint/2010/main" val="3193083608"/>
                  </p:ext>
                </p:extLst>
              </p:nvPr>
            </p:nvGraphicFramePr>
            <p:xfrm>
              <a:off x="360000" y="2844878"/>
              <a:ext cx="2962800" cy="3872722"/>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548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𝑟</m:t>
                              </m:r>
                            </m:oMath>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792480">
                    <a:tc rowSpan="2">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𝑟</m:t>
                              </m:r>
                            </m:oMath>
                          </a14:m>
                          <a:endParaRPr kumimoji="1" lang="ja-JP" altLang="en-US" sz="2300" b="0" dirty="0">
                            <a:solidFill>
                              <a:schemeClr val="tx1">
                                <a:lumMod val="75000"/>
                                <a:lumOff val="25000"/>
                              </a:schemeClr>
                            </a:solidFill>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num>
                                  <m:den>
                                    <m:sSup>
                                      <m:sSupPr>
                                        <m:ctrlPr>
                                          <a:rPr kumimoji="1" lang="en-US" altLang="ja-JP" sz="2400" b="1"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2</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num>
                                  <m:den>
                                    <m:sSup>
                                      <m:sSupPr>
                                        <m:ctrlPr>
                                          <a:rPr kumimoji="1" lang="en-US" altLang="ja-JP" sz="2400" b="1"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𝑠</m:t>
                              </m:r>
                            </m:oMath>
                          </a14:m>
                          <a:endParaRPr kumimoji="1" lang="ja-JP" altLang="en-US" sz="2300" b="0" dirty="0">
                            <a:solidFill>
                              <a:schemeClr val="tx1">
                                <a:lumMod val="75000"/>
                                <a:lumOff val="25000"/>
                              </a:schemeClr>
                            </a:solidFill>
                          </a:endParaRPr>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𝑠𝑟</m:t>
                                        </m:r>
                                      </m:sup>
                                    </m:sSubSup>
                                  </m:num>
                                  <m:den>
                                    <m:sSup>
                                      <m:sSupPr>
                                        <m:ctrlPr>
                                          <a:rPr kumimoji="1" lang="en-US" altLang="ja-JP" sz="2400" b="1"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2</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𝑠𝑟</m:t>
                                        </m:r>
                                      </m:sup>
                                    </m:sSubSup>
                                  </m:num>
                                  <m:den>
                                    <m:sSup>
                                      <m:sSupPr>
                                        <m:ctrlPr>
                                          <a:rPr kumimoji="1" lang="en-US" altLang="ja-JP" sz="2400" b="1" i="1" u="none" strike="noStrike" kern="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bl>
              </a:graphicData>
            </a:graphic>
          </p:graphicFrame>
        </mc:Choice>
        <mc:Fallback xmlns="">
          <p:graphicFrame>
            <p:nvGraphicFramePr>
              <p:cNvPr id="32" name="表 31">
                <a:extLst>
                  <a:ext uri="{FF2B5EF4-FFF2-40B4-BE49-F238E27FC236}">
                    <a16:creationId xmlns:a16="http://schemas.microsoft.com/office/drawing/2014/main" id="{DFA1EB52-1240-54E5-4D34-2C208C0065EE}"/>
                  </a:ext>
                </a:extLst>
              </p:cNvPr>
              <p:cNvGraphicFramePr>
                <a:graphicFrameLocks noGrp="1"/>
              </p:cNvGraphicFramePr>
              <p:nvPr>
                <p:extLst>
                  <p:ext uri="{D42A27DB-BD31-4B8C-83A1-F6EECF244321}">
                    <p14:modId xmlns:p14="http://schemas.microsoft.com/office/powerpoint/2010/main" val="3193083608"/>
                  </p:ext>
                </p:extLst>
              </p:nvPr>
            </p:nvGraphicFramePr>
            <p:xfrm>
              <a:off x="360000" y="2844878"/>
              <a:ext cx="2962800" cy="3872722"/>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548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4488" t="-9589" r="-787" b="-794521"/>
                          </a:stretch>
                        </a:blipFill>
                      </a:tcPr>
                    </a:tc>
                    <a:extLst>
                      <a:ext uri="{0D108BD9-81ED-4DB2-BD59-A6C34878D82A}">
                        <a16:rowId xmlns:a16="http://schemas.microsoft.com/office/drawing/2014/main" val="3340126747"/>
                      </a:ext>
                    </a:extLst>
                  </a:tr>
                  <a:tr h="862584">
                    <a:tc rowSpan="2">
                      <a:txBody>
                        <a:bodyPr/>
                        <a:lstStyle/>
                        <a:p>
                          <a:endParaRPr lang="ja-JP"/>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89" t="-28369" r="-569863" b="-10567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94488" t="-56738" r="-787" b="-311348"/>
                          </a:stretch>
                        </a:blipFill>
                      </a:tcPr>
                    </a:tc>
                    <a:extLst>
                      <a:ext uri="{0D108BD9-81ED-4DB2-BD59-A6C34878D82A}">
                        <a16:rowId xmlns:a16="http://schemas.microsoft.com/office/drawing/2014/main" val="1619275935"/>
                      </a:ext>
                    </a:extLst>
                  </a:tr>
                  <a:tr h="855509">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4488" t="-156738" r="-787" b="-211348"/>
                          </a:stretch>
                        </a:blipFill>
                      </a:tcPr>
                    </a:tc>
                    <a:extLst>
                      <a:ext uri="{0D108BD9-81ED-4DB2-BD59-A6C34878D82A}">
                        <a16:rowId xmlns:a16="http://schemas.microsoft.com/office/drawing/2014/main" val="890037142"/>
                      </a:ext>
                    </a:extLst>
                  </a:tr>
                  <a:tr h="856144">
                    <a:tc rowSpan="2">
                      <a:txBody>
                        <a:bodyPr/>
                        <a:lstStyle/>
                        <a:p>
                          <a:endParaRPr lang="ja-JP"/>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589" t="-128826" r="-569863" b="-605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94488" t="-258571" r="-787" b="-112857"/>
                          </a:stretch>
                        </a:blipFill>
                      </a:tcPr>
                    </a:tc>
                    <a:extLst>
                      <a:ext uri="{0D108BD9-81ED-4DB2-BD59-A6C34878D82A}">
                        <a16:rowId xmlns:a16="http://schemas.microsoft.com/office/drawing/2014/main" val="3243180863"/>
                      </a:ext>
                    </a:extLst>
                  </a:tr>
                  <a:tr h="856525">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4488" t="-356028" r="-787" b="-12057"/>
                          </a:stretch>
                        </a:blipFill>
                      </a:tcPr>
                    </a:tc>
                    <a:extLst>
                      <a:ext uri="{0D108BD9-81ED-4DB2-BD59-A6C34878D82A}">
                        <a16:rowId xmlns:a16="http://schemas.microsoft.com/office/drawing/2014/main" val="3953601079"/>
                      </a:ext>
                    </a:extLst>
                  </a:tr>
                </a:tbl>
              </a:graphicData>
            </a:graphic>
          </p:graphicFrame>
        </mc:Fallback>
      </mc:AlternateContent>
      <mc:AlternateContent xmlns:mc="http://schemas.openxmlformats.org/markup-compatibility/2006" xmlns:a14="http://schemas.microsoft.com/office/drawing/2010/main">
        <mc:Choice Requires="a14">
          <p:sp>
            <p:nvSpPr>
              <p:cNvPr id="33" name="吹き出し: 角を丸めた四角形 32" hidden="1">
                <a:extLst>
                  <a:ext uri="{FF2B5EF4-FFF2-40B4-BE49-F238E27FC236}">
                    <a16:creationId xmlns:a16="http://schemas.microsoft.com/office/drawing/2014/main" id="{3240508F-861F-812C-B43C-478792E48EB8}"/>
                  </a:ext>
                </a:extLst>
              </p:cNvPr>
              <p:cNvSpPr/>
              <p:nvPr/>
            </p:nvSpPr>
            <p:spPr>
              <a:xfrm>
                <a:off x="3429591" y="3626879"/>
                <a:ext cx="2484000" cy="1080276"/>
              </a:xfrm>
              <a:prstGeom prst="wedgeRoundRectCallout">
                <a:avLst>
                  <a:gd name="adj1" fmla="val -60626"/>
                  <a:gd name="adj2" fmla="val -19722"/>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US" altLang="ja-JP" dirty="0">
                    <a:solidFill>
                      <a:schemeClr val="tx1"/>
                    </a:solidFill>
                  </a:rPr>
                  <a:t>Per capita final demand in country </a:t>
                </a:r>
                <a14:m>
                  <m:oMath xmlns:m="http://schemas.openxmlformats.org/officeDocument/2006/math">
                    <m:r>
                      <a:rPr lang="en-US" altLang="ja-JP" i="1" dirty="0" smtClean="0">
                        <a:solidFill>
                          <a:schemeClr val="tx1"/>
                        </a:solidFill>
                        <a:latin typeface="Cambria Math" panose="02040503050406030204" pitchFamily="18" charset="0"/>
                      </a:rPr>
                      <m:t>𝑟</m:t>
                    </m:r>
                  </m:oMath>
                </a14:m>
                <a:endParaRPr kumimoji="1" lang="ja-JP" altLang="en-US" dirty="0">
                  <a:solidFill>
                    <a:schemeClr val="tx1"/>
                  </a:solidFill>
                </a:endParaRPr>
              </a:p>
              <a:p>
                <a:pPr algn="ctr"/>
                <a:r>
                  <a:rPr lang="en-US" altLang="ja-JP" dirty="0">
                    <a:solidFill>
                      <a:schemeClr val="tx1"/>
                    </a:solidFill>
                  </a:rPr>
                  <a:t>for </a:t>
                </a:r>
                <a:r>
                  <a:rPr lang="en-US" altLang="ja-JP" dirty="0">
                    <a:solidFill>
                      <a:srgbClr val="C00000"/>
                    </a:solidFill>
                  </a:rPr>
                  <a:t>domestic</a:t>
                </a:r>
                <a:r>
                  <a:rPr lang="en-US" altLang="ja-JP" dirty="0">
                    <a:solidFill>
                      <a:schemeClr val="tx1"/>
                    </a:solidFill>
                  </a:rPr>
                  <a:t> sector 1</a:t>
                </a:r>
                <a:endParaRPr kumimoji="1" lang="ja-JP" altLang="en-US" dirty="0">
                  <a:solidFill>
                    <a:schemeClr val="tx1"/>
                  </a:solidFill>
                </a:endParaRPr>
              </a:p>
            </p:txBody>
          </p:sp>
        </mc:Choice>
        <mc:Fallback xmlns="">
          <p:sp>
            <p:nvSpPr>
              <p:cNvPr id="33" name="吹き出し: 角を丸めた四角形 32" hidden="1">
                <a:extLst>
                  <a:ext uri="{FF2B5EF4-FFF2-40B4-BE49-F238E27FC236}">
                    <a16:creationId xmlns:a16="http://schemas.microsoft.com/office/drawing/2014/main" id="{3240508F-861F-812C-B43C-478792E48EB8}"/>
                  </a:ext>
                </a:extLst>
              </p:cNvPr>
              <p:cNvSpPr>
                <a:spLocks noRot="1" noChangeAspect="1" noMove="1" noResize="1" noEditPoints="1" noAdjustHandles="1" noChangeArrowheads="1" noChangeShapeType="1" noTextEdit="1"/>
              </p:cNvSpPr>
              <p:nvPr/>
            </p:nvSpPr>
            <p:spPr>
              <a:xfrm>
                <a:off x="3429591" y="3626879"/>
                <a:ext cx="2484000" cy="1080276"/>
              </a:xfrm>
              <a:prstGeom prst="wedgeRoundRectCallout">
                <a:avLst>
                  <a:gd name="adj1" fmla="val -60626"/>
                  <a:gd name="adj2" fmla="val -19722"/>
                  <a:gd name="adj3" fmla="val 16667"/>
                </a:avLst>
              </a:prstGeom>
              <a:blipFill>
                <a:blip r:embed="rId4"/>
                <a:stretch>
                  <a:fillRect/>
                </a:stretch>
              </a:blipFill>
              <a:ln w="38100">
                <a:solidFill>
                  <a:schemeClr val="tx2"/>
                </a:solidFill>
              </a:ln>
            </p:spPr>
            <p:txBody>
              <a:bodyPr/>
              <a:lstStyle/>
              <a:p>
                <a:r>
                  <a:rPr lang="ja-JP" altLang="en-US">
                    <a:noFill/>
                  </a:rPr>
                  <a:t> </a:t>
                </a:r>
              </a:p>
            </p:txBody>
          </p:sp>
        </mc:Fallback>
      </mc:AlternateContent>
      <p:graphicFrame>
        <p:nvGraphicFramePr>
          <p:cNvPr id="34" name="表 33">
            <a:extLst>
              <a:ext uri="{FF2B5EF4-FFF2-40B4-BE49-F238E27FC236}">
                <a16:creationId xmlns:a16="http://schemas.microsoft.com/office/drawing/2014/main" id="{80BD7750-B3AE-C9D5-522B-AEE7BA717314}"/>
              </a:ext>
            </a:extLst>
          </p:cNvPr>
          <p:cNvGraphicFramePr>
            <a:graphicFrameLocks noGrp="1"/>
          </p:cNvGraphicFramePr>
          <p:nvPr/>
        </p:nvGraphicFramePr>
        <p:xfrm>
          <a:off x="9802800" y="3851525"/>
          <a:ext cx="2026800" cy="202692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764188975"/>
                    </a:ext>
                  </a:extLst>
                </a:gridCol>
                <a:gridCol w="792000">
                  <a:extLst>
                    <a:ext uri="{9D8B030D-6E8A-4147-A177-3AD203B41FA5}">
                      <a16:colId xmlns:a16="http://schemas.microsoft.com/office/drawing/2014/main" val="2889928213"/>
                    </a:ext>
                  </a:extLst>
                </a:gridCol>
                <a:gridCol w="792000">
                  <a:extLst>
                    <a:ext uri="{9D8B030D-6E8A-4147-A177-3AD203B41FA5}">
                      <a16:colId xmlns:a16="http://schemas.microsoft.com/office/drawing/2014/main" val="2486279608"/>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300" b="0" dirty="0">
                          <a:solidFill>
                            <a:schemeClr val="tx1">
                              <a:lumMod val="75000"/>
                              <a:lumOff val="25000"/>
                            </a:schemeClr>
                          </a:solidFill>
                        </a:rPr>
                        <a:t>国</a:t>
                      </a:r>
                      <a:r>
                        <a:rPr kumimoji="1" lang="en-US" altLang="ja-JP" sz="2300" b="0" dirty="0">
                          <a:solidFill>
                            <a:schemeClr val="tx1">
                              <a:lumMod val="75000"/>
                              <a:lumOff val="25000"/>
                            </a:schemeClr>
                          </a:solidFill>
                        </a:rPr>
                        <a:t>r</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5821513"/>
                  </a:ext>
                </a:extLst>
              </a:tr>
              <a:tr h="79248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a:t>
                      </a: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b="0" dirty="0">
                          <a:solidFill>
                            <a:schemeClr val="tx1">
                              <a:lumMod val="75000"/>
                              <a:lumOff val="25000"/>
                            </a:schemeClr>
                          </a:solidFill>
                        </a:rPr>
                        <a:t>産業</a:t>
                      </a: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400</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8882460"/>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300" dirty="0">
                          <a:solidFill>
                            <a:schemeClr val="tx1">
                              <a:lumMod val="75000"/>
                              <a:lumOff val="25000"/>
                            </a:schemeClr>
                          </a:solidFill>
                        </a:rPr>
                        <a:t>産業</a:t>
                      </a: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5450505"/>
                  </a:ext>
                </a:extLst>
              </a:tr>
            </a:tbl>
          </a:graphicData>
        </a:graphic>
      </p:graphicFrame>
      <p:sp>
        <p:nvSpPr>
          <p:cNvPr id="36" name="吹き出し: 角を丸めた四角形 35">
            <a:extLst>
              <a:ext uri="{FF2B5EF4-FFF2-40B4-BE49-F238E27FC236}">
                <a16:creationId xmlns:a16="http://schemas.microsoft.com/office/drawing/2014/main" id="{D1CF122F-3A1E-5DF5-7605-9F68D1F92B05}"/>
              </a:ext>
            </a:extLst>
          </p:cNvPr>
          <p:cNvSpPr/>
          <p:nvPr/>
        </p:nvSpPr>
        <p:spPr>
          <a:xfrm>
            <a:off x="8136495" y="2778178"/>
            <a:ext cx="2700000" cy="1080276"/>
          </a:xfrm>
          <a:prstGeom prst="wedgeRoundRectCallout">
            <a:avLst>
              <a:gd name="adj1" fmla="val 60673"/>
              <a:gd name="adj2" fmla="val 103777"/>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noAutofit/>
          </a:bodyPr>
          <a:lstStyle/>
          <a:p>
            <a:pPr algn="ctr"/>
            <a:r>
              <a:rPr kumimoji="1" lang="ja-JP" altLang="en-US" dirty="0">
                <a:solidFill>
                  <a:schemeClr val="tx1">
                    <a:lumMod val="75000"/>
                    <a:lumOff val="25000"/>
                  </a:schemeClr>
                </a:solidFill>
              </a:rPr>
              <a:t>家計部門の</a:t>
            </a:r>
            <a:endParaRPr kumimoji="1" lang="en-US" altLang="ja-JP" dirty="0">
              <a:solidFill>
                <a:schemeClr val="tx1">
                  <a:lumMod val="75000"/>
                  <a:lumOff val="25000"/>
                </a:schemeClr>
              </a:solidFill>
            </a:endParaRPr>
          </a:p>
          <a:p>
            <a:pPr algn="ctr"/>
            <a:r>
              <a:rPr kumimoji="1" lang="ja-JP" altLang="en-US" dirty="0">
                <a:solidFill>
                  <a:schemeClr val="tx1">
                    <a:lumMod val="75000"/>
                    <a:lumOff val="25000"/>
                  </a:schemeClr>
                </a:solidFill>
              </a:rPr>
              <a:t>「</a:t>
            </a:r>
            <a:r>
              <a:rPr kumimoji="1" lang="ja-JP" altLang="en-US" dirty="0">
                <a:solidFill>
                  <a:srgbClr val="C00000"/>
                </a:solidFill>
              </a:rPr>
              <a:t>国産・輸入を問わない</a:t>
            </a:r>
            <a:r>
              <a:rPr kumimoji="1" lang="ja-JP" altLang="en-US" dirty="0">
                <a:solidFill>
                  <a:schemeClr val="tx1">
                    <a:lumMod val="75000"/>
                    <a:lumOff val="25000"/>
                  </a:schemeClr>
                </a:solidFill>
              </a:rPr>
              <a:t>」 「産業</a:t>
            </a:r>
            <a:r>
              <a:rPr kumimoji="1" lang="en-US" altLang="ja-JP" dirty="0">
                <a:solidFill>
                  <a:schemeClr val="tx1">
                    <a:lumMod val="75000"/>
                    <a:lumOff val="25000"/>
                  </a:schemeClr>
                </a:solidFill>
              </a:rPr>
              <a:t>1</a:t>
            </a:r>
            <a:r>
              <a:rPr kumimoji="1" lang="ja-JP" altLang="en-US" dirty="0">
                <a:solidFill>
                  <a:schemeClr val="tx1">
                    <a:lumMod val="75000"/>
                    <a:lumOff val="25000"/>
                  </a:schemeClr>
                </a:solidFill>
              </a:rPr>
              <a:t>」への最終需要額</a:t>
            </a:r>
          </a:p>
        </p:txBody>
      </p:sp>
      <p:sp>
        <p:nvSpPr>
          <p:cNvPr id="37" name="四角形: 角を丸くする 36" hidden="1">
            <a:extLst>
              <a:ext uri="{FF2B5EF4-FFF2-40B4-BE49-F238E27FC236}">
                <a16:creationId xmlns:a16="http://schemas.microsoft.com/office/drawing/2014/main" id="{E5FBDC3D-A408-B1EA-01FA-C0A41FA73A92}"/>
              </a:ext>
            </a:extLst>
          </p:cNvPr>
          <p:cNvSpPr/>
          <p:nvPr/>
        </p:nvSpPr>
        <p:spPr>
          <a:xfrm>
            <a:off x="9799238" y="5999057"/>
            <a:ext cx="2026801" cy="720000"/>
          </a:xfrm>
          <a:prstGeom prst="roundRect">
            <a:avLst/>
          </a:prstGeom>
          <a:solidFill>
            <a:schemeClr val="tx2"/>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a:solidFill>
                  <a:schemeClr val="accent2">
                    <a:lumMod val="20000"/>
                    <a:lumOff val="80000"/>
                  </a:schemeClr>
                </a:solidFill>
              </a:rPr>
              <a:t>家計部門の最終需要の産業構成</a:t>
            </a:r>
          </a:p>
        </p:txBody>
      </p:sp>
      <mc:AlternateContent xmlns:mc="http://schemas.openxmlformats.org/markup-compatibility/2006" xmlns:a14="http://schemas.microsoft.com/office/drawing/2010/main">
        <mc:Choice Requires="a14">
          <p:sp>
            <p:nvSpPr>
              <p:cNvPr id="38" name="吹き出し: 角を丸めた四角形 37" hidden="1">
                <a:extLst>
                  <a:ext uri="{FF2B5EF4-FFF2-40B4-BE49-F238E27FC236}">
                    <a16:creationId xmlns:a16="http://schemas.microsoft.com/office/drawing/2014/main" id="{D9643577-7518-659A-6868-6B598E35756B}"/>
                  </a:ext>
                </a:extLst>
              </p:cNvPr>
              <p:cNvSpPr/>
              <p:nvPr/>
            </p:nvSpPr>
            <p:spPr>
              <a:xfrm>
                <a:off x="3429591" y="5058662"/>
                <a:ext cx="2484000" cy="1386743"/>
              </a:xfrm>
              <a:prstGeom prst="wedgeRoundRectCallout">
                <a:avLst>
                  <a:gd name="adj1" fmla="val -60626"/>
                  <a:gd name="adj2" fmla="val -19722"/>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lang="en-US" altLang="ja-JP" dirty="0">
                    <a:solidFill>
                      <a:schemeClr val="tx1"/>
                    </a:solidFill>
                  </a:rPr>
                  <a:t>Per capita final demand in country </a:t>
                </a:r>
                <a14:m>
                  <m:oMath xmlns:m="http://schemas.openxmlformats.org/officeDocument/2006/math">
                    <m:r>
                      <a:rPr lang="en-US" altLang="ja-JP" i="1" dirty="0" smtClean="0">
                        <a:solidFill>
                          <a:schemeClr val="tx1"/>
                        </a:solidFill>
                        <a:latin typeface="Cambria Math" panose="02040503050406030204" pitchFamily="18" charset="0"/>
                      </a:rPr>
                      <m:t>𝑟</m:t>
                    </m:r>
                  </m:oMath>
                </a14:m>
                <a:r>
                  <a:rPr lang="en-US" altLang="ja-JP" dirty="0">
                    <a:solidFill>
                      <a:schemeClr val="tx1"/>
                    </a:solidFill>
                  </a:rPr>
                  <a:t> for sector 1 from </a:t>
                </a:r>
                <a:r>
                  <a:rPr lang="en-US" altLang="ja-JP" dirty="0">
                    <a:solidFill>
                      <a:srgbClr val="C00000"/>
                    </a:solidFill>
                  </a:rPr>
                  <a:t>Country </a:t>
                </a:r>
                <a14:m>
                  <m:oMath xmlns:m="http://schemas.openxmlformats.org/officeDocument/2006/math">
                    <m:r>
                      <a:rPr lang="en-US" altLang="ja-JP" i="1" dirty="0" smtClean="0">
                        <a:solidFill>
                          <a:srgbClr val="C00000"/>
                        </a:solidFill>
                        <a:latin typeface="Cambria Math" panose="02040503050406030204" pitchFamily="18" charset="0"/>
                      </a:rPr>
                      <m:t>𝑠</m:t>
                    </m:r>
                  </m:oMath>
                </a14:m>
                <a:endParaRPr lang="en-US" altLang="ja-JP" dirty="0">
                  <a:solidFill>
                    <a:srgbClr val="C00000"/>
                  </a:solidFill>
                </a:endParaRPr>
              </a:p>
            </p:txBody>
          </p:sp>
        </mc:Choice>
        <mc:Fallback xmlns="">
          <p:sp>
            <p:nvSpPr>
              <p:cNvPr id="38" name="吹き出し: 角を丸めた四角形 37" hidden="1">
                <a:extLst>
                  <a:ext uri="{FF2B5EF4-FFF2-40B4-BE49-F238E27FC236}">
                    <a16:creationId xmlns:a16="http://schemas.microsoft.com/office/drawing/2014/main" id="{D9643577-7518-659A-6868-6B598E35756B}"/>
                  </a:ext>
                </a:extLst>
              </p:cNvPr>
              <p:cNvSpPr>
                <a:spLocks noRot="1" noChangeAspect="1" noMove="1" noResize="1" noEditPoints="1" noAdjustHandles="1" noChangeArrowheads="1" noChangeShapeType="1" noTextEdit="1"/>
              </p:cNvSpPr>
              <p:nvPr/>
            </p:nvSpPr>
            <p:spPr>
              <a:xfrm>
                <a:off x="3429591" y="5058662"/>
                <a:ext cx="2484000" cy="1386743"/>
              </a:xfrm>
              <a:prstGeom prst="wedgeRoundRectCallout">
                <a:avLst>
                  <a:gd name="adj1" fmla="val -60626"/>
                  <a:gd name="adj2" fmla="val -19722"/>
                  <a:gd name="adj3" fmla="val 16667"/>
                </a:avLst>
              </a:prstGeom>
              <a:blipFill>
                <a:blip r:embed="rId5"/>
                <a:stretch>
                  <a:fillRect/>
                </a:stretch>
              </a:blipFill>
              <a:ln w="38100">
                <a:solidFill>
                  <a:schemeClr val="tx2"/>
                </a:solidFill>
              </a:ln>
            </p:spPr>
            <p:txBody>
              <a:bodyPr/>
              <a:lstStyle/>
              <a:p>
                <a:r>
                  <a:rPr lang="ja-JP" altLang="en-US">
                    <a:noFill/>
                  </a:rPr>
                  <a:t> </a:t>
                </a:r>
              </a:p>
            </p:txBody>
          </p:sp>
        </mc:Fallback>
      </mc:AlternateContent>
      <p:sp>
        <p:nvSpPr>
          <p:cNvPr id="39" name="吹き出し: 角を丸めた四角形 38">
            <a:extLst>
              <a:ext uri="{FF2B5EF4-FFF2-40B4-BE49-F238E27FC236}">
                <a16:creationId xmlns:a16="http://schemas.microsoft.com/office/drawing/2014/main" id="{D76FE72A-3187-C6E2-8C3C-3B935F70BD71}"/>
              </a:ext>
            </a:extLst>
          </p:cNvPr>
          <p:cNvSpPr/>
          <p:nvPr/>
        </p:nvSpPr>
        <p:spPr>
          <a:xfrm>
            <a:off x="7201277" y="4020032"/>
            <a:ext cx="2232000" cy="773809"/>
          </a:xfrm>
          <a:prstGeom prst="wedgeRoundRectCallout">
            <a:avLst>
              <a:gd name="adj1" fmla="val -60114"/>
              <a:gd name="adj2" fmla="val -52218"/>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kumimoji="1" lang="ja-JP" altLang="en-US" dirty="0">
                <a:solidFill>
                  <a:schemeClr val="tx1">
                    <a:lumMod val="75000"/>
                    <a:lumOff val="25000"/>
                  </a:schemeClr>
                </a:solidFill>
              </a:rPr>
              <a:t>産業</a:t>
            </a:r>
            <a:r>
              <a:rPr kumimoji="1" lang="en-US" altLang="ja-JP" dirty="0">
                <a:solidFill>
                  <a:schemeClr val="tx1">
                    <a:lumMod val="75000"/>
                    <a:lumOff val="25000"/>
                  </a:schemeClr>
                </a:solidFill>
              </a:rPr>
              <a:t>1</a:t>
            </a:r>
            <a:r>
              <a:rPr kumimoji="1" lang="ja-JP" altLang="en-US" dirty="0">
                <a:solidFill>
                  <a:schemeClr val="tx1">
                    <a:lumMod val="75000"/>
                    <a:lumOff val="25000"/>
                  </a:schemeClr>
                </a:solidFill>
              </a:rPr>
              <a:t>への最終需要のうち「</a:t>
            </a:r>
            <a:r>
              <a:rPr kumimoji="1" lang="ja-JP" altLang="en-US" dirty="0">
                <a:solidFill>
                  <a:srgbClr val="C00000"/>
                </a:solidFill>
              </a:rPr>
              <a:t>国内</a:t>
            </a:r>
            <a:r>
              <a:rPr kumimoji="1" lang="ja-JP" altLang="en-US" dirty="0">
                <a:solidFill>
                  <a:schemeClr val="tx1">
                    <a:lumMod val="75000"/>
                    <a:lumOff val="25000"/>
                  </a:schemeClr>
                </a:solidFill>
              </a:rPr>
              <a:t>」の割合</a:t>
            </a:r>
          </a:p>
        </p:txBody>
      </p:sp>
      <p:sp>
        <p:nvSpPr>
          <p:cNvPr id="40" name="吹き出し: 角を丸めた四角形 39">
            <a:extLst>
              <a:ext uri="{FF2B5EF4-FFF2-40B4-BE49-F238E27FC236}">
                <a16:creationId xmlns:a16="http://schemas.microsoft.com/office/drawing/2014/main" id="{1F3140AF-A746-9AFD-6A6F-80B542C01C02}"/>
              </a:ext>
            </a:extLst>
          </p:cNvPr>
          <p:cNvSpPr/>
          <p:nvPr/>
        </p:nvSpPr>
        <p:spPr>
          <a:xfrm>
            <a:off x="7201277" y="5077925"/>
            <a:ext cx="2232000" cy="773809"/>
          </a:xfrm>
          <a:prstGeom prst="wedgeRoundRectCallout">
            <a:avLst>
              <a:gd name="adj1" fmla="val -59831"/>
              <a:gd name="adj2" fmla="val 7168"/>
              <a:gd name="adj3" fmla="val 16667"/>
            </a:avLst>
          </a:prstGeom>
          <a:solidFill>
            <a:schemeClr val="accent2">
              <a:lumMod val="20000"/>
              <a:lumOff val="80000"/>
            </a:schemeClr>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tIns="72000" bIns="72000" rtlCol="0" anchor="ctr">
            <a:spAutoFit/>
          </a:bodyPr>
          <a:lstStyle/>
          <a:p>
            <a:pPr algn="ctr"/>
            <a:r>
              <a:rPr kumimoji="1" lang="ja-JP" altLang="en-US" dirty="0">
                <a:solidFill>
                  <a:schemeClr val="tx1">
                    <a:lumMod val="75000"/>
                    <a:lumOff val="25000"/>
                  </a:schemeClr>
                </a:solidFill>
              </a:rPr>
              <a:t>産業</a:t>
            </a:r>
            <a:r>
              <a:rPr kumimoji="1" lang="en-US" altLang="ja-JP" dirty="0">
                <a:solidFill>
                  <a:schemeClr val="tx1">
                    <a:lumMod val="75000"/>
                    <a:lumOff val="25000"/>
                  </a:schemeClr>
                </a:solidFill>
              </a:rPr>
              <a:t>1</a:t>
            </a:r>
            <a:r>
              <a:rPr kumimoji="1" lang="ja-JP" altLang="en-US" dirty="0">
                <a:solidFill>
                  <a:schemeClr val="tx1">
                    <a:lumMod val="75000"/>
                    <a:lumOff val="25000"/>
                  </a:schemeClr>
                </a:solidFill>
              </a:rPr>
              <a:t>への最終需要のうち「</a:t>
            </a:r>
            <a:r>
              <a:rPr kumimoji="1" lang="ja-JP" altLang="en-US" dirty="0">
                <a:solidFill>
                  <a:srgbClr val="C00000"/>
                </a:solidFill>
              </a:rPr>
              <a:t>国</a:t>
            </a:r>
            <a:r>
              <a:rPr kumimoji="1" lang="en-US" altLang="ja-JP" dirty="0">
                <a:solidFill>
                  <a:srgbClr val="C00000"/>
                </a:solidFill>
              </a:rPr>
              <a:t>s</a:t>
            </a:r>
            <a:r>
              <a:rPr kumimoji="1" lang="ja-JP" altLang="en-US" dirty="0">
                <a:solidFill>
                  <a:schemeClr val="tx1">
                    <a:lumMod val="75000"/>
                    <a:lumOff val="25000"/>
                  </a:schemeClr>
                </a:solidFill>
              </a:rPr>
              <a:t>」の割合</a:t>
            </a:r>
          </a:p>
        </p:txBody>
      </p: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2FF49C33-77F9-6767-7C95-E75A075A50E8}"/>
                  </a:ext>
                </a:extLst>
              </p:cNvPr>
              <p:cNvSpPr txBox="1"/>
              <p:nvPr/>
            </p:nvSpPr>
            <p:spPr>
              <a:xfrm>
                <a:off x="3574237" y="1796707"/>
                <a:ext cx="3132000" cy="1002006"/>
              </a:xfrm>
              <a:prstGeom prst="rect">
                <a:avLst/>
              </a:prstGeom>
              <a:noFill/>
            </p:spPr>
            <p:txBody>
              <a:bodyPr wrap="square">
                <a:spAutoFit/>
              </a:bodyPr>
              <a:lstStyle/>
              <a:p>
                <a:pPr marL="666000" indent="-714375"/>
                <a14:m>
                  <m:oMath xmlns:m="http://schemas.openxmlformats.org/officeDocument/2006/math">
                    <m:sSubSup>
                      <m:sSubSupPr>
                        <m:ctrlPr>
                          <a:rPr lang="ja-JP" altLang="ja-JP" sz="2800" b="1" i="1" smtClean="0">
                            <a:solidFill>
                              <a:schemeClr val="tx1">
                                <a:lumMod val="75000"/>
                                <a:lumOff val="25000"/>
                              </a:schemeClr>
                            </a:solidFill>
                            <a:latin typeface="Cambria Math" panose="02040503050406030204" pitchFamily="18" charset="0"/>
                          </a:rPr>
                        </m:ctrlPr>
                      </m:sSubSupPr>
                      <m:e>
                        <m:r>
                          <a:rPr lang="en-US" altLang="ja-JP" sz="2800" b="1" i="1">
                            <a:solidFill>
                              <a:schemeClr val="tx1">
                                <a:lumMod val="75000"/>
                                <a:lumOff val="25000"/>
                              </a:schemeClr>
                            </a:solidFill>
                            <a:latin typeface="Cambria Math" panose="02040503050406030204" pitchFamily="18" charset="0"/>
                          </a:rPr>
                          <m:t>𝐓</m:t>
                        </m:r>
                      </m:e>
                      <m:sub>
                        <m:r>
                          <a:rPr lang="en-US" altLang="ja-JP" sz="2800" i="1">
                            <a:solidFill>
                              <a:schemeClr val="tx1">
                                <a:lumMod val="75000"/>
                                <a:lumOff val="25000"/>
                              </a:schemeClr>
                            </a:solidFill>
                            <a:latin typeface="Cambria Math" panose="02040503050406030204" pitchFamily="18" charset="0"/>
                          </a:rPr>
                          <m:t>𝑓</m:t>
                        </m:r>
                      </m:sub>
                      <m:sup>
                        <m:r>
                          <a:rPr lang="en-US" altLang="ja-JP" sz="2800" i="1">
                            <a:solidFill>
                              <a:schemeClr val="tx1">
                                <a:lumMod val="75000"/>
                                <a:lumOff val="25000"/>
                              </a:schemeClr>
                            </a:solidFill>
                            <a:latin typeface="Cambria Math" panose="02040503050406030204" pitchFamily="18" charset="0"/>
                          </a:rPr>
                          <m:t>𝑟</m:t>
                        </m:r>
                      </m:sup>
                    </m:sSubSup>
                  </m:oMath>
                </a14:m>
                <a:r>
                  <a:rPr lang="ja-JP" altLang="en-US" sz="2800" dirty="0">
                    <a:solidFill>
                      <a:schemeClr val="tx1">
                        <a:lumMod val="75000"/>
                        <a:lumOff val="25000"/>
                      </a:schemeClr>
                    </a:solidFill>
                  </a:rPr>
                  <a:t> </a:t>
                </a:r>
                <a:r>
                  <a:rPr lang="en-US" altLang="ja-JP" sz="2800" dirty="0">
                    <a:solidFill>
                      <a:schemeClr val="tx1">
                        <a:lumMod val="75000"/>
                        <a:lumOff val="25000"/>
                      </a:schemeClr>
                    </a:solidFill>
                  </a:rPr>
                  <a:t>: </a:t>
                </a:r>
                <a:r>
                  <a:rPr lang="ja-JP" altLang="en-US" sz="2800" dirty="0">
                    <a:solidFill>
                      <a:schemeClr val="tx1">
                        <a:lumMod val="75000"/>
                        <a:lumOff val="25000"/>
                      </a:schemeClr>
                    </a:solidFill>
                  </a:rPr>
                  <a:t>最終財の交易</a:t>
                </a:r>
                <a:endParaRPr lang="en-US" altLang="ja-JP" sz="2800" dirty="0">
                  <a:solidFill>
                    <a:schemeClr val="tx1">
                      <a:lumMod val="75000"/>
                      <a:lumOff val="25000"/>
                    </a:schemeClr>
                  </a:solidFill>
                </a:endParaRPr>
              </a:p>
              <a:p>
                <a:pPr marL="666000"/>
                <a:r>
                  <a:rPr lang="ja-JP" altLang="en-US" sz="2800" dirty="0">
                    <a:solidFill>
                      <a:schemeClr val="tx1">
                        <a:lumMod val="75000"/>
                        <a:lumOff val="25000"/>
                      </a:schemeClr>
                    </a:solidFill>
                  </a:rPr>
                  <a:t>係数列ベクトル</a:t>
                </a:r>
              </a:p>
            </p:txBody>
          </p:sp>
        </mc:Choice>
        <mc:Fallback xmlns="">
          <p:sp>
            <p:nvSpPr>
              <p:cNvPr id="41" name="テキスト ボックス 40">
                <a:extLst>
                  <a:ext uri="{FF2B5EF4-FFF2-40B4-BE49-F238E27FC236}">
                    <a16:creationId xmlns:a16="http://schemas.microsoft.com/office/drawing/2014/main" id="{2FF49C33-77F9-6767-7C95-E75A075A50E8}"/>
                  </a:ext>
                </a:extLst>
              </p:cNvPr>
              <p:cNvSpPr txBox="1">
                <a:spLocks noRot="1" noChangeAspect="1" noMove="1" noResize="1" noEditPoints="1" noAdjustHandles="1" noChangeArrowheads="1" noChangeShapeType="1" noTextEdit="1"/>
              </p:cNvSpPr>
              <p:nvPr/>
            </p:nvSpPr>
            <p:spPr>
              <a:xfrm>
                <a:off x="3574237" y="1796707"/>
                <a:ext cx="3132000" cy="1002006"/>
              </a:xfrm>
              <a:prstGeom prst="rect">
                <a:avLst/>
              </a:prstGeom>
              <a:blipFill>
                <a:blip r:embed="rId7"/>
                <a:stretch>
                  <a:fillRect t="-8537" r="-3502" b="-140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44FFE72E-8802-39C9-538B-5E342FEE1D13}"/>
                  </a:ext>
                </a:extLst>
              </p:cNvPr>
              <p:cNvSpPr txBox="1"/>
              <p:nvPr/>
            </p:nvSpPr>
            <p:spPr>
              <a:xfrm>
                <a:off x="7485004" y="1796707"/>
                <a:ext cx="4392000" cy="954107"/>
              </a:xfrm>
              <a:prstGeom prst="rect">
                <a:avLst/>
              </a:prstGeom>
              <a:noFill/>
            </p:spPr>
            <p:txBody>
              <a:bodyPr wrap="square">
                <a:spAutoFit/>
              </a:bodyPr>
              <a:lstStyle/>
              <a:p>
                <a14:m>
                  <m:oMath xmlns:m="http://schemas.openxmlformats.org/officeDocument/2006/math">
                    <m:sSup>
                      <m:sSupPr>
                        <m:ctrlPr>
                          <a:rPr lang="ja-JP" altLang="ja-JP" sz="2800" b="1" i="1" smtClean="0">
                            <a:solidFill>
                              <a:schemeClr val="tx1">
                                <a:lumMod val="75000"/>
                                <a:lumOff val="25000"/>
                              </a:schemeClr>
                            </a:solidFill>
                            <a:latin typeface="Cambria Math" panose="02040503050406030204" pitchFamily="18" charset="0"/>
                          </a:rPr>
                        </m:ctrlPr>
                      </m:sSupPr>
                      <m:e>
                        <m:r>
                          <a:rPr lang="en-US" altLang="ja-JP" sz="2800" b="1" i="1">
                            <a:solidFill>
                              <a:schemeClr val="tx1">
                                <a:lumMod val="75000"/>
                                <a:lumOff val="25000"/>
                              </a:schemeClr>
                            </a:solidFill>
                            <a:latin typeface="Cambria Math" panose="02040503050406030204" pitchFamily="18" charset="0"/>
                          </a:rPr>
                          <m:t>𝐅</m:t>
                        </m:r>
                      </m:e>
                      <m:sup>
                        <m:r>
                          <a:rPr lang="en-US" altLang="ja-JP" sz="2800" i="1">
                            <a:solidFill>
                              <a:schemeClr val="tx1">
                                <a:lumMod val="75000"/>
                                <a:lumOff val="25000"/>
                              </a:schemeClr>
                            </a:solidFill>
                            <a:latin typeface="Cambria Math" panose="02040503050406030204" pitchFamily="18" charset="0"/>
                          </a:rPr>
                          <m:t>𝑟</m:t>
                        </m:r>
                      </m:sup>
                    </m:sSup>
                  </m:oMath>
                </a14:m>
                <a:r>
                  <a:rPr lang="ja-JP" altLang="en-US" sz="2800" dirty="0">
                    <a:solidFill>
                      <a:schemeClr val="tx1">
                        <a:lumMod val="75000"/>
                        <a:lumOff val="25000"/>
                      </a:schemeClr>
                    </a:solidFill>
                  </a:rPr>
                  <a:t> </a:t>
                </a:r>
                <a:r>
                  <a:rPr lang="en-US" altLang="ja-JP" sz="2800" dirty="0">
                    <a:solidFill>
                      <a:schemeClr val="tx1">
                        <a:lumMod val="75000"/>
                        <a:lumOff val="25000"/>
                      </a:schemeClr>
                    </a:solidFill>
                  </a:rPr>
                  <a:t>: </a:t>
                </a:r>
                <a:r>
                  <a:rPr lang="ja-JP" altLang="en-US" sz="2800" dirty="0">
                    <a:solidFill>
                      <a:schemeClr val="tx1">
                        <a:lumMod val="75000"/>
                        <a:lumOff val="25000"/>
                      </a:schemeClr>
                    </a:solidFill>
                  </a:rPr>
                  <a:t>国産・輸入を区別しない</a:t>
                </a:r>
                <a:endParaRPr lang="en-US" altLang="ja-JP" sz="2800" dirty="0">
                  <a:solidFill>
                    <a:schemeClr val="tx1">
                      <a:lumMod val="75000"/>
                      <a:lumOff val="25000"/>
                    </a:schemeClr>
                  </a:solidFill>
                </a:endParaRPr>
              </a:p>
              <a:p>
                <a:pPr marL="669600" indent="-38100"/>
                <a:r>
                  <a:rPr lang="ja-JP" altLang="en-US" sz="2800" dirty="0">
                    <a:solidFill>
                      <a:schemeClr val="tx1">
                        <a:lumMod val="75000"/>
                        <a:lumOff val="25000"/>
                      </a:schemeClr>
                    </a:solidFill>
                  </a:rPr>
                  <a:t>最終需要列ベクトル</a:t>
                </a:r>
              </a:p>
            </p:txBody>
          </p:sp>
        </mc:Choice>
        <mc:Fallback xmlns="">
          <p:sp>
            <p:nvSpPr>
              <p:cNvPr id="42" name="テキスト ボックス 41">
                <a:extLst>
                  <a:ext uri="{FF2B5EF4-FFF2-40B4-BE49-F238E27FC236}">
                    <a16:creationId xmlns:a16="http://schemas.microsoft.com/office/drawing/2014/main" id="{44FFE72E-8802-39C9-538B-5E342FEE1D13}"/>
                  </a:ext>
                </a:extLst>
              </p:cNvPr>
              <p:cNvSpPr txBox="1">
                <a:spLocks noRot="1" noChangeAspect="1" noMove="1" noResize="1" noEditPoints="1" noAdjustHandles="1" noChangeArrowheads="1" noChangeShapeType="1" noTextEdit="1"/>
              </p:cNvSpPr>
              <p:nvPr/>
            </p:nvSpPr>
            <p:spPr>
              <a:xfrm>
                <a:off x="7485004" y="1796707"/>
                <a:ext cx="4392000" cy="954107"/>
              </a:xfrm>
              <a:prstGeom prst="rect">
                <a:avLst/>
              </a:prstGeom>
              <a:blipFill>
                <a:blip r:embed="rId8"/>
                <a:stretch>
                  <a:fillRect t="-9615" r="-1667" b="-14744"/>
                </a:stretch>
              </a:blipFill>
            </p:spPr>
            <p:txBody>
              <a:bodyPr/>
              <a:lstStyle/>
              <a:p>
                <a:r>
                  <a:rPr lang="ja-JP" altLang="en-US">
                    <a:noFill/>
                  </a:rPr>
                  <a:t> </a:t>
                </a:r>
              </a:p>
            </p:txBody>
          </p:sp>
        </mc:Fallback>
      </mc:AlternateContent>
      <p:sp>
        <p:nvSpPr>
          <p:cNvPr id="43" name="四角形: 角を丸くする 42" hidden="1">
            <a:extLst>
              <a:ext uri="{FF2B5EF4-FFF2-40B4-BE49-F238E27FC236}">
                <a16:creationId xmlns:a16="http://schemas.microsoft.com/office/drawing/2014/main" id="{1D4526B6-E9A9-1070-9CF2-59874A57E0E2}"/>
              </a:ext>
            </a:extLst>
          </p:cNvPr>
          <p:cNvSpPr/>
          <p:nvPr/>
        </p:nvSpPr>
        <p:spPr>
          <a:xfrm>
            <a:off x="5083104" y="6005452"/>
            <a:ext cx="2952000" cy="720000"/>
          </a:xfrm>
          <a:prstGeom prst="roundRect">
            <a:avLst/>
          </a:prstGeom>
          <a:solidFill>
            <a:schemeClr val="tx2"/>
          </a:solid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rIns="72000" rtlCol="0" anchor="ctr">
            <a:spAutoFit/>
          </a:bodyPr>
          <a:lstStyle/>
          <a:p>
            <a:pPr algn="ctr"/>
            <a:r>
              <a:rPr kumimoji="1" lang="ja-JP" altLang="en-US" dirty="0">
                <a:solidFill>
                  <a:schemeClr val="accent2">
                    <a:lumMod val="20000"/>
                    <a:lumOff val="80000"/>
                  </a:schemeClr>
                </a:solidFill>
              </a:rPr>
              <a:t>最終財に占める各国の割合</a:t>
            </a:r>
            <a:endParaRPr kumimoji="1" lang="en-US" altLang="ja-JP" dirty="0">
              <a:solidFill>
                <a:schemeClr val="accent2">
                  <a:lumMod val="20000"/>
                  <a:lumOff val="80000"/>
                </a:schemeClr>
              </a:solidFill>
            </a:endParaRPr>
          </a:p>
          <a:p>
            <a:pPr algn="ctr"/>
            <a:r>
              <a:rPr kumimoji="1" lang="ja-JP" altLang="en-US" dirty="0">
                <a:solidFill>
                  <a:schemeClr val="accent2">
                    <a:lumMod val="20000"/>
                    <a:lumOff val="80000"/>
                  </a:schemeClr>
                </a:solidFill>
              </a:rPr>
              <a:t>＝国</a:t>
            </a:r>
            <a:r>
              <a:rPr kumimoji="1" lang="en-US" altLang="ja-JP" dirty="0">
                <a:solidFill>
                  <a:schemeClr val="accent2">
                    <a:lumMod val="20000"/>
                    <a:lumOff val="80000"/>
                  </a:schemeClr>
                </a:solidFill>
              </a:rPr>
              <a:t>r</a:t>
            </a:r>
            <a:r>
              <a:rPr kumimoji="1" lang="ja-JP" altLang="en-US" dirty="0">
                <a:solidFill>
                  <a:schemeClr val="accent2">
                    <a:lumMod val="20000"/>
                    <a:lumOff val="80000"/>
                  </a:schemeClr>
                </a:solidFill>
              </a:rPr>
              <a:t>の最終財の交易構造</a:t>
            </a: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799CB6C2-C2B9-0296-A074-E7D1B9B7C930}"/>
                  </a:ext>
                </a:extLst>
              </p:cNvPr>
              <p:cNvSpPr txBox="1"/>
              <p:nvPr/>
            </p:nvSpPr>
            <p:spPr>
              <a:xfrm>
                <a:off x="3413365" y="4824710"/>
                <a:ext cx="432384"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kumimoji="1" lang="en-US" altLang="ja-JP" sz="2800" i="1" smtClean="0">
                          <a:solidFill>
                            <a:schemeClr val="tx1">
                              <a:lumMod val="75000"/>
                              <a:lumOff val="25000"/>
                            </a:schemeClr>
                          </a:solidFill>
                          <a:latin typeface="Cambria Math" panose="02040503050406030204" pitchFamily="18" charset="0"/>
                          <a:ea typeface="Cambria Math" panose="02040503050406030204" pitchFamily="18" charset="0"/>
                        </a:rPr>
                        <m:t>=</m:t>
                      </m:r>
                    </m:oMath>
                  </m:oMathPara>
                </a14:m>
                <a:endParaRPr kumimoji="1" lang="en-US" altLang="ja-JP" sz="2800" dirty="0">
                  <a:solidFill>
                    <a:schemeClr val="tx1">
                      <a:lumMod val="75000"/>
                      <a:lumOff val="25000"/>
                    </a:schemeClr>
                  </a:solidFill>
                  <a:ea typeface="Cambria Math" panose="02040503050406030204" pitchFamily="18" charset="0"/>
                </a:endParaRPr>
              </a:p>
            </p:txBody>
          </p:sp>
        </mc:Choice>
        <mc:Fallback xmlns="">
          <p:sp>
            <p:nvSpPr>
              <p:cNvPr id="10" name="テキスト ボックス 9">
                <a:extLst>
                  <a:ext uri="{FF2B5EF4-FFF2-40B4-BE49-F238E27FC236}">
                    <a16:creationId xmlns:a16="http://schemas.microsoft.com/office/drawing/2014/main" id="{799CB6C2-C2B9-0296-A074-E7D1B9B7C930}"/>
                  </a:ext>
                </a:extLst>
              </p:cNvPr>
              <p:cNvSpPr txBox="1">
                <a:spLocks noRot="1" noChangeAspect="1" noMove="1" noResize="1" noEditPoints="1" noAdjustHandles="1" noChangeArrowheads="1" noChangeShapeType="1" noTextEdit="1"/>
              </p:cNvSpPr>
              <p:nvPr/>
            </p:nvSpPr>
            <p:spPr>
              <a:xfrm>
                <a:off x="3413365" y="4824710"/>
                <a:ext cx="432384" cy="523220"/>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63473DC-07C2-4893-B9A4-D89FD9327B18}"/>
                  </a:ext>
                </a:extLst>
              </p:cNvPr>
              <p:cNvSpPr txBox="1"/>
              <p:nvPr/>
            </p:nvSpPr>
            <p:spPr>
              <a:xfrm>
                <a:off x="6811055" y="1796707"/>
                <a:ext cx="56913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i="1" smtClean="0">
                          <a:solidFill>
                            <a:schemeClr val="tx1">
                              <a:lumMod val="75000"/>
                              <a:lumOff val="25000"/>
                            </a:schemeClr>
                          </a:solidFill>
                          <a:latin typeface="Cambria Math" panose="02040503050406030204" pitchFamily="18" charset="0"/>
                          <a:ea typeface="Cambria Math" panose="02040503050406030204" pitchFamily="18" charset="0"/>
                        </a:rPr>
                        <m:t>⨀</m:t>
                      </m:r>
                    </m:oMath>
                  </m:oMathPara>
                </a14:m>
                <a:endParaRPr kumimoji="1" lang="ja-JP" altLang="en-US" sz="2800" dirty="0">
                  <a:solidFill>
                    <a:schemeClr val="tx1">
                      <a:lumMod val="75000"/>
                      <a:lumOff val="25000"/>
                    </a:schemeClr>
                  </a:solidFill>
                </a:endParaRPr>
              </a:p>
            </p:txBody>
          </p:sp>
        </mc:Choice>
        <mc:Fallback xmlns="">
          <p:sp>
            <p:nvSpPr>
              <p:cNvPr id="11" name="テキスト ボックス 10">
                <a:extLst>
                  <a:ext uri="{FF2B5EF4-FFF2-40B4-BE49-F238E27FC236}">
                    <a16:creationId xmlns:a16="http://schemas.microsoft.com/office/drawing/2014/main" id="{563473DC-07C2-4893-B9A4-D89FD9327B18}"/>
                  </a:ext>
                </a:extLst>
              </p:cNvPr>
              <p:cNvSpPr txBox="1">
                <a:spLocks noRot="1" noChangeAspect="1" noMove="1" noResize="1" noEditPoints="1" noAdjustHandles="1" noChangeArrowheads="1" noChangeShapeType="1" noTextEdit="1"/>
              </p:cNvSpPr>
              <p:nvPr/>
            </p:nvSpPr>
            <p:spPr>
              <a:xfrm>
                <a:off x="6811055" y="1796707"/>
                <a:ext cx="569132" cy="523220"/>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 3">
                <a:extLst>
                  <a:ext uri="{FF2B5EF4-FFF2-40B4-BE49-F238E27FC236}">
                    <a16:creationId xmlns:a16="http://schemas.microsoft.com/office/drawing/2014/main" id="{AB956DD9-C423-1B32-9938-0514B0654648}"/>
                  </a:ext>
                </a:extLst>
              </p:cNvPr>
              <p:cNvGraphicFramePr>
                <a:graphicFrameLocks noGrp="1"/>
              </p:cNvGraphicFramePr>
              <p:nvPr>
                <p:extLst>
                  <p:ext uri="{D42A27DB-BD31-4B8C-83A1-F6EECF244321}">
                    <p14:modId xmlns:p14="http://schemas.microsoft.com/office/powerpoint/2010/main" val="1173348250"/>
                  </p:ext>
                </p:extLst>
              </p:nvPr>
            </p:nvGraphicFramePr>
            <p:xfrm>
              <a:off x="3780638" y="3105720"/>
              <a:ext cx="3970800" cy="361188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2556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𝑟</m:t>
                              </m:r>
                            </m:oMath>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792480">
                    <a:tc rowSpan="2">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𝑟</m:t>
                              </m:r>
                            </m:oMath>
                          </a14:m>
                          <a:endParaRPr kumimoji="1" lang="ja-JP" altLang="en-US" sz="2300" b="0" dirty="0">
                            <a:solidFill>
                              <a:schemeClr val="tx1">
                                <a:lumMod val="75000"/>
                                <a:lumOff val="25000"/>
                              </a:schemeClr>
                            </a:solidFill>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num>
                                  <m:den>
                                    <m:d>
                                      <m:d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dPr>
                                      <m:e>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m:t>
                                        </m:r>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𝑠𝑟</m:t>
                                            </m:r>
                                          </m:sup>
                                        </m:sSubSup>
                                      </m:e>
                                    </m:d>
                                  </m:den>
                                </m:f>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num>
                                  <m:den>
                                    <m:d>
                                      <m:d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dPr>
                                      <m:e>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m:t>
                                        </m:r>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𝑠𝑟</m:t>
                                            </m:r>
                                          </m:sup>
                                        </m:sSubSup>
                                      </m:e>
                                    </m:d>
                                  </m:den>
                                </m:f>
                              </m:oMath>
                            </m:oMathPara>
                          </a14:m>
                          <a:endParaRPr kumimoji="1" lang="ja-JP" altLang="en-US" sz="2300" b="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𝑠</m:t>
                              </m:r>
                            </m:oMath>
                          </a14:m>
                          <a:endParaRPr kumimoji="1" lang="ja-JP" altLang="en-US" sz="2300" b="0" dirty="0">
                            <a:solidFill>
                              <a:schemeClr val="tx1">
                                <a:lumMod val="75000"/>
                                <a:lumOff val="25000"/>
                              </a:schemeClr>
                            </a:solidFill>
                          </a:endParaRPr>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num>
                                  <m:den>
                                    <m:d>
                                      <m:d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dPr>
                                      <m:e>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m:t>
                                        </m:r>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𝑠𝑟</m:t>
                                            </m:r>
                                          </m:sup>
                                        </m:sSubSup>
                                      </m:e>
                                    </m:d>
                                  </m:den>
                                </m:f>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num>
                                  <m:den>
                                    <m:d>
                                      <m:d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dPr>
                                      <m:e>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m:t>
                                        </m:r>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𝑠𝑟</m:t>
                                            </m:r>
                                          </m:sup>
                                        </m:sSubSup>
                                      </m:e>
                                    </m:d>
                                  </m:den>
                                </m:f>
                              </m:oMath>
                            </m:oMathPara>
                          </a14:m>
                          <a:endParaRPr kumimoji="1" lang="ja-JP" altLang="en-US" sz="2300" b="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bl>
              </a:graphicData>
            </a:graphic>
          </p:graphicFrame>
        </mc:Choice>
        <mc:Fallback xmlns="">
          <p:graphicFrame>
            <p:nvGraphicFramePr>
              <p:cNvPr id="4" name="表 3">
                <a:extLst>
                  <a:ext uri="{FF2B5EF4-FFF2-40B4-BE49-F238E27FC236}">
                    <a16:creationId xmlns:a16="http://schemas.microsoft.com/office/drawing/2014/main" id="{AB956DD9-C423-1B32-9938-0514B0654648}"/>
                  </a:ext>
                </a:extLst>
              </p:cNvPr>
              <p:cNvGraphicFramePr>
                <a:graphicFrameLocks noGrp="1"/>
              </p:cNvGraphicFramePr>
              <p:nvPr>
                <p:extLst>
                  <p:ext uri="{D42A27DB-BD31-4B8C-83A1-F6EECF244321}">
                    <p14:modId xmlns:p14="http://schemas.microsoft.com/office/powerpoint/2010/main" val="1173348250"/>
                  </p:ext>
                </p:extLst>
              </p:nvPr>
            </p:nvGraphicFramePr>
            <p:xfrm>
              <a:off x="3780638" y="3105720"/>
              <a:ext cx="3970800" cy="361188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2556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56905" t="-9589" r="-476" b="-873973"/>
                          </a:stretch>
                        </a:blipFill>
                      </a:tcPr>
                    </a:tc>
                    <a:extLst>
                      <a:ext uri="{0D108BD9-81ED-4DB2-BD59-A6C34878D82A}">
                        <a16:rowId xmlns:a16="http://schemas.microsoft.com/office/drawing/2014/main" val="3340126747"/>
                      </a:ext>
                    </a:extLst>
                  </a:tr>
                  <a:tr h="792480">
                    <a:tc rowSpan="2">
                      <a:txBody>
                        <a:bodyPr/>
                        <a:lstStyle/>
                        <a:p>
                          <a:endParaRPr lang="ja-JP"/>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9589" t="-30769" r="-795890" b="-14538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11"/>
                          <a:stretch>
                            <a:fillRect l="-56905" t="-61538" r="-476" b="-390769"/>
                          </a:stretch>
                        </a:blip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56905" t="-161538" r="-476" b="-290769"/>
                          </a:stretch>
                        </a:blipFill>
                      </a:tcPr>
                    </a:tc>
                    <a:extLst>
                      <a:ext uri="{0D108BD9-81ED-4DB2-BD59-A6C34878D82A}">
                        <a16:rowId xmlns:a16="http://schemas.microsoft.com/office/drawing/2014/main" val="890037142"/>
                      </a:ext>
                    </a:extLst>
                  </a:tr>
                  <a:tr h="792480">
                    <a:tc rowSpan="2">
                      <a:txBody>
                        <a:bodyPr/>
                        <a:lstStyle/>
                        <a:p>
                          <a:endParaRPr lang="ja-JP"/>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9589" t="-130769" r="-795890" b="-4538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11"/>
                          <a:stretch>
                            <a:fillRect l="-56905" t="-261538" r="-476" b="-190769"/>
                          </a:stretch>
                        </a:blip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56905" t="-361538" r="-476" b="-90769"/>
                          </a:stretch>
                        </a:blipFill>
                      </a:tcPr>
                    </a:tc>
                    <a:extLst>
                      <a:ext uri="{0D108BD9-81ED-4DB2-BD59-A6C34878D82A}">
                        <a16:rowId xmlns:a16="http://schemas.microsoft.com/office/drawing/2014/main" val="395360107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79915F51-16D0-B7E0-AAF4-F7D7FE52D235}"/>
                  </a:ext>
                </a:extLst>
              </p:cNvPr>
              <p:cNvGraphicFramePr>
                <a:graphicFrameLocks noGrp="1"/>
              </p:cNvGraphicFramePr>
              <p:nvPr>
                <p:extLst>
                  <p:ext uri="{D42A27DB-BD31-4B8C-83A1-F6EECF244321}">
                    <p14:modId xmlns:p14="http://schemas.microsoft.com/office/powerpoint/2010/main" val="2830940617"/>
                  </p:ext>
                </p:extLst>
              </p:nvPr>
            </p:nvGraphicFramePr>
            <p:xfrm>
              <a:off x="7241648" y="3105720"/>
              <a:ext cx="2962800" cy="361188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548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𝑟</m:t>
                              </m:r>
                            </m:oMath>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126747"/>
                      </a:ext>
                    </a:extLst>
                  </a:tr>
                  <a:tr h="792480">
                    <a:tc rowSpan="2">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𝑟</m:t>
                              </m:r>
                            </m:oMath>
                          </a14:m>
                          <a:endParaRPr kumimoji="1" lang="ja-JP" altLang="en-US" sz="2300" b="0" dirty="0">
                            <a:solidFill>
                              <a:schemeClr val="tx1">
                                <a:lumMod val="75000"/>
                                <a:lumOff val="25000"/>
                              </a:schemeClr>
                            </a:solidFill>
                          </a:endParaRPr>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num>
                                  <m:den>
                                    <m:sSup>
                                      <m:sSupPr>
                                        <m:ctrlPr>
                                          <a:rPr kumimoji="1" lang="en-US" altLang="ja-JP" sz="2400" b="1" i="1" kern="0">
                                            <a:solidFill>
                                              <a:prstClr val="black"/>
                                            </a:solidFill>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2</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𝑟𝑟</m:t>
                                        </m:r>
                                      </m:sup>
                                    </m:sSubSup>
                                  </m:num>
                                  <m:den>
                                    <m:sSup>
                                      <m:sSupPr>
                                        <m:ctrlPr>
                                          <a:rPr kumimoji="1" lang="en-US" altLang="ja-JP" sz="2400" b="1" i="1" kern="0">
                                            <a:solidFill>
                                              <a:prstClr val="black"/>
                                            </a:solidFill>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037142"/>
                      </a:ext>
                    </a:extLst>
                  </a:tr>
                  <a:tr h="792480">
                    <a:tc rowSpan="2">
                      <a:txBody>
                        <a:bodyPr/>
                        <a:lstStyle/>
                        <a:p>
                          <a:pPr algn="ctr"/>
                          <a:r>
                            <a:rPr kumimoji="1" lang="en-US" altLang="ja-JP" sz="2300" b="0" dirty="0">
                              <a:solidFill>
                                <a:schemeClr val="tx1">
                                  <a:lumMod val="75000"/>
                                  <a:lumOff val="25000"/>
                                </a:schemeClr>
                              </a:solidFill>
                            </a:rPr>
                            <a:t>Country</a:t>
                          </a:r>
                          <a:r>
                            <a:rPr kumimoji="1" lang="en-US" altLang="ja-JP" sz="2300" b="0" baseline="0" dirty="0">
                              <a:solidFill>
                                <a:schemeClr val="tx1">
                                  <a:lumMod val="75000"/>
                                  <a:lumOff val="25000"/>
                                </a:schemeClr>
                              </a:solidFill>
                            </a:rPr>
                            <a:t> </a:t>
                          </a:r>
                          <a14:m>
                            <m:oMath xmlns:m="http://schemas.openxmlformats.org/officeDocument/2006/math">
                              <m:r>
                                <a:rPr kumimoji="1" lang="en-US" altLang="ja-JP" sz="2300" b="0" i="1" baseline="0" smtClean="0">
                                  <a:solidFill>
                                    <a:schemeClr val="tx1">
                                      <a:lumMod val="75000"/>
                                      <a:lumOff val="25000"/>
                                    </a:schemeClr>
                                  </a:solidFill>
                                  <a:latin typeface="Cambria Math" panose="02040503050406030204" pitchFamily="18" charset="0"/>
                                </a:rPr>
                                <m:t>𝑠</m:t>
                              </m:r>
                            </m:oMath>
                          </a14:m>
                          <a:endParaRPr kumimoji="1" lang="ja-JP" altLang="en-US" sz="2300" b="0" dirty="0">
                            <a:solidFill>
                              <a:schemeClr val="tx1">
                                <a:lumMod val="75000"/>
                                <a:lumOff val="25000"/>
                              </a:schemeClr>
                            </a:solidFill>
                          </a:endParaRPr>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1</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𝑠𝑟</m:t>
                                        </m:r>
                                      </m:sup>
                                    </m:sSubSup>
                                  </m:num>
                                  <m:den>
                                    <m:sSup>
                                      <m:sSupPr>
                                        <m:ctrlPr>
                                          <a:rPr kumimoji="1" lang="en-US" altLang="ja-JP" sz="2400" b="1" i="1" kern="0">
                                            <a:solidFill>
                                              <a:prstClr val="black"/>
                                            </a:solidFill>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f>
                                  <m:fPr>
                                    <m:type m:val="lin"/>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2</m:t>
                                        </m:r>
                                      </m:sub>
                                      <m:sup>
                                        <m:r>
                                          <a:rPr kumimoji="1" lang="en-US" altLang="ja-JP" sz="2400" b="0" i="1" u="none" strike="noStrike" kern="0" cap="none" spc="0" normalizeH="0" baseline="0" noProof="0" smtClean="0">
                                            <a:ln>
                                              <a:noFill/>
                                            </a:ln>
                                            <a:solidFill>
                                              <a:prstClr val="black"/>
                                            </a:solidFill>
                                            <a:effectLst/>
                                            <a:uLnTx/>
                                            <a:uFillTx/>
                                            <a:latin typeface="Cambria Math" panose="02040503050406030204" pitchFamily="18" charset="0"/>
                                          </a:rPr>
                                          <m:t>𝑠𝑟</m:t>
                                        </m:r>
                                      </m:sup>
                                    </m:sSubSup>
                                  </m:num>
                                  <m:den>
                                    <m:sSup>
                                      <m:sSupPr>
                                        <m:ctrlPr>
                                          <a:rPr kumimoji="1" lang="en-US" altLang="ja-JP" sz="2400" b="1" i="1" kern="0">
                                            <a:solidFill>
                                              <a:prstClr val="black"/>
                                            </a:solidFill>
                                            <a:latin typeface="Cambria Math" panose="02040503050406030204" pitchFamily="18" charset="0"/>
                                            <a:ea typeface="Cambria Math" panose="02040503050406030204" pitchFamily="18" charset="0"/>
                                          </a:rPr>
                                        </m:ctrlPr>
                                      </m:sSupPr>
                                      <m:e>
                                        <m:r>
                                          <a:rPr kumimoji="1" lang="en-US" altLang="ja-JP" sz="24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400" i="1" kern="0">
                                            <a:solidFill>
                                              <a:prstClr val="black"/>
                                            </a:solidFill>
                                            <a:latin typeface="Cambria Math" panose="02040503050406030204" pitchFamily="18" charset="0"/>
                                            <a:ea typeface="Cambria Math" panose="02040503050406030204" pitchFamily="18" charset="0"/>
                                          </a:rPr>
                                          <m:t>𝑟</m:t>
                                        </m:r>
                                      </m:sup>
                                    </m:sSup>
                                  </m:den>
                                </m:f>
                              </m:oMath>
                            </m:oMathPara>
                          </a14:m>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3601079"/>
                      </a:ext>
                    </a:extLst>
                  </a:tr>
                </a:tbl>
              </a:graphicData>
            </a:graphic>
          </p:graphicFrame>
        </mc:Choice>
        <mc:Fallback xmlns="">
          <p:graphicFrame>
            <p:nvGraphicFramePr>
              <p:cNvPr id="5" name="表 4">
                <a:extLst>
                  <a:ext uri="{FF2B5EF4-FFF2-40B4-BE49-F238E27FC236}">
                    <a16:creationId xmlns:a16="http://schemas.microsoft.com/office/drawing/2014/main" id="{79915F51-16D0-B7E0-AAF4-F7D7FE52D235}"/>
                  </a:ext>
                </a:extLst>
              </p:cNvPr>
              <p:cNvGraphicFramePr>
                <a:graphicFrameLocks noGrp="1"/>
              </p:cNvGraphicFramePr>
              <p:nvPr>
                <p:extLst>
                  <p:ext uri="{D42A27DB-BD31-4B8C-83A1-F6EECF244321}">
                    <p14:modId xmlns:p14="http://schemas.microsoft.com/office/powerpoint/2010/main" val="2830940617"/>
                  </p:ext>
                </p:extLst>
              </p:nvPr>
            </p:nvGraphicFramePr>
            <p:xfrm>
              <a:off x="7241648" y="3105720"/>
              <a:ext cx="2962800" cy="3611880"/>
            </p:xfrm>
            <a:graphic>
              <a:graphicData uri="http://schemas.openxmlformats.org/drawingml/2006/table">
                <a:tbl>
                  <a:tblPr firstRow="1" bandRow="1">
                    <a:tableStyleId>{5C22544A-7EE6-4342-B048-85BDC9FD1C3A}</a:tableStyleId>
                  </a:tblPr>
                  <a:tblGrid>
                    <a:gridCol w="442800">
                      <a:extLst>
                        <a:ext uri="{9D8B030D-6E8A-4147-A177-3AD203B41FA5}">
                          <a16:colId xmlns:a16="http://schemas.microsoft.com/office/drawing/2014/main" val="2814467996"/>
                        </a:ext>
                      </a:extLst>
                    </a:gridCol>
                    <a:gridCol w="972000">
                      <a:extLst>
                        <a:ext uri="{9D8B030D-6E8A-4147-A177-3AD203B41FA5}">
                          <a16:colId xmlns:a16="http://schemas.microsoft.com/office/drawing/2014/main" val="1803795211"/>
                        </a:ext>
                      </a:extLst>
                    </a:gridCol>
                    <a:gridCol w="1548000">
                      <a:extLst>
                        <a:ext uri="{9D8B030D-6E8A-4147-A177-3AD203B41FA5}">
                          <a16:colId xmlns:a16="http://schemas.microsoft.com/office/drawing/2014/main" val="200083665"/>
                        </a:ext>
                      </a:extLst>
                    </a:gridCol>
                  </a:tblGrid>
                  <a:tr h="441960">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3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4094" t="-9589" r="-1181" b="-873973"/>
                          </a:stretch>
                        </a:blipFill>
                      </a:tcPr>
                    </a:tc>
                    <a:extLst>
                      <a:ext uri="{0D108BD9-81ED-4DB2-BD59-A6C34878D82A}">
                        <a16:rowId xmlns:a16="http://schemas.microsoft.com/office/drawing/2014/main" val="3340126747"/>
                      </a:ext>
                    </a:extLst>
                  </a:tr>
                  <a:tr h="792480">
                    <a:tc rowSpan="2">
                      <a:txBody>
                        <a:bodyPr/>
                        <a:lstStyle/>
                        <a:p>
                          <a:endParaRPr lang="ja-JP"/>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8219" t="-30769" r="-571233" b="-14538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12"/>
                          <a:stretch>
                            <a:fillRect l="-94094" t="-61538" r="-1181" b="-390769"/>
                          </a:stretch>
                        </a:blipFill>
                      </a:tcPr>
                    </a:tc>
                    <a:extLst>
                      <a:ext uri="{0D108BD9-81ED-4DB2-BD59-A6C34878D82A}">
                        <a16:rowId xmlns:a16="http://schemas.microsoft.com/office/drawing/2014/main" val="1619275935"/>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4094" t="-161538" r="-1181" b="-290769"/>
                          </a:stretch>
                        </a:blipFill>
                      </a:tcPr>
                    </a:tc>
                    <a:extLst>
                      <a:ext uri="{0D108BD9-81ED-4DB2-BD59-A6C34878D82A}">
                        <a16:rowId xmlns:a16="http://schemas.microsoft.com/office/drawing/2014/main" val="890037142"/>
                      </a:ext>
                    </a:extLst>
                  </a:tr>
                  <a:tr h="792480">
                    <a:tc rowSpan="2">
                      <a:txBody>
                        <a:bodyPr/>
                        <a:lstStyle/>
                        <a:p>
                          <a:endParaRPr lang="ja-JP"/>
                        </a:p>
                      </a:txBody>
                      <a:tcPr marL="83983" marR="83983" marT="41992" marB="41992"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8219" t="-130769" r="-571233" b="-4538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b="0" dirty="0">
                              <a:solidFill>
                                <a:schemeClr val="tx1">
                                  <a:lumMod val="75000"/>
                                  <a:lumOff val="25000"/>
                                </a:schemeClr>
                              </a:solidFill>
                            </a:rPr>
                            <a:t>1</a:t>
                          </a:r>
                          <a:endParaRPr kumimoji="1" lang="ja-JP" altLang="en-US" sz="2300" b="0" dirty="0">
                            <a:solidFill>
                              <a:schemeClr val="tx1">
                                <a:lumMod val="75000"/>
                                <a:lumOff val="2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12"/>
                          <a:stretch>
                            <a:fillRect l="-94094" t="-261538" r="-1181" b="-190769"/>
                          </a:stretch>
                        </a:blipFill>
                      </a:tcPr>
                    </a:tc>
                    <a:extLst>
                      <a:ext uri="{0D108BD9-81ED-4DB2-BD59-A6C34878D82A}">
                        <a16:rowId xmlns:a16="http://schemas.microsoft.com/office/drawing/2014/main" val="3243180863"/>
                      </a:ext>
                    </a:extLst>
                  </a:tr>
                  <a:tr h="792480">
                    <a:tc vMerge="1">
                      <a:txBody>
                        <a:bodyPr/>
                        <a:lstStyle/>
                        <a:p>
                          <a:pPr algn="ctr"/>
                          <a:endParaRPr kumimoji="1" lang="ja-JP" altLang="en-US" sz="2300" dirty="0">
                            <a:solidFill>
                              <a:schemeClr val="tx1"/>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Sector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300" dirty="0">
                              <a:solidFill>
                                <a:schemeClr val="tx1">
                                  <a:lumMod val="75000"/>
                                  <a:lumOff val="25000"/>
                                </a:schemeClr>
                              </a:solidFill>
                            </a:rPr>
                            <a:t>2</a:t>
                          </a:r>
                          <a:endParaRPr kumimoji="1" lang="ja-JP" altLang="en-US" sz="2300" dirty="0">
                            <a:solidFill>
                              <a:schemeClr val="tx1">
                                <a:lumMod val="75000"/>
                                <a:lumOff val="25000"/>
                              </a:schemeClr>
                            </a:solidFill>
                          </a:endParaRPr>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ja-JP"/>
                        </a:p>
                      </a:txBody>
                      <a:tcPr marL="83983" marR="83983" marT="41992" marB="41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4094" t="-361538" r="-1181" b="-90769"/>
                          </a:stretch>
                        </a:blipFill>
                      </a:tcPr>
                    </a:tc>
                    <a:extLst>
                      <a:ext uri="{0D108BD9-81ED-4DB2-BD59-A6C34878D82A}">
                        <a16:rowId xmlns:a16="http://schemas.microsoft.com/office/drawing/2014/main" val="3953601079"/>
                      </a:ext>
                    </a:extLst>
                  </a:tr>
                </a:tbl>
              </a:graphicData>
            </a:graphic>
          </p:graphicFrame>
        </mc:Fallback>
      </mc:AlternateContent>
    </p:spTree>
    <p:extLst>
      <p:ext uri="{BB962C8B-B14F-4D97-AF65-F5344CB8AC3E}">
        <p14:creationId xmlns:p14="http://schemas.microsoft.com/office/powerpoint/2010/main" val="14316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9" grpId="0" animBg="1"/>
      <p:bldP spid="30" grpId="0" animBg="1"/>
      <p:bldP spid="31" grpId="0" animBg="1"/>
      <p:bldP spid="33" grpId="0" animBg="1"/>
      <p:bldP spid="36" grpId="0" animBg="1"/>
      <p:bldP spid="37" grpId="0" animBg="1"/>
      <p:bldP spid="38" grpId="0" animBg="1"/>
      <p:bldP spid="39" grpId="0" animBg="1"/>
      <p:bldP spid="40"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AEEB8-72E7-A0E8-49F0-7C73D5C6F684}"/>
              </a:ext>
            </a:extLst>
          </p:cNvPr>
          <p:cNvSpPr>
            <a:spLocks noGrp="1"/>
          </p:cNvSpPr>
          <p:nvPr>
            <p:ph type="title"/>
          </p:nvPr>
        </p:nvSpPr>
        <p:spPr/>
        <p:txBody>
          <a:bodyPr>
            <a:normAutofit/>
          </a:bodyPr>
          <a:lstStyle/>
          <a:p>
            <a:r>
              <a:rPr kumimoji="1" lang="en-US" altLang="ja-JP" dirty="0"/>
              <a:t>1. Introduction: S</a:t>
            </a:r>
            <a:r>
              <a:rPr lang="ja-JP" altLang="ja-JP" dirty="0"/>
              <a:t>tate-based classification</a:t>
            </a:r>
            <a:r>
              <a:rPr lang="en-US" altLang="ja-JP" dirty="0"/>
              <a:t> </a:t>
            </a:r>
            <a:r>
              <a:rPr lang="ja-JP" altLang="ja-JP" dirty="0"/>
              <a:t>and its limitations</a:t>
            </a:r>
            <a:endParaRPr kumimoji="1" lang="ja-JP" altLang="en-US" dirty="0"/>
          </a:p>
        </p:txBody>
      </p:sp>
      <p:sp>
        <p:nvSpPr>
          <p:cNvPr id="8" name="コンテンツ プレースホルダー 7">
            <a:extLst>
              <a:ext uri="{FF2B5EF4-FFF2-40B4-BE49-F238E27FC236}">
                <a16:creationId xmlns:a16="http://schemas.microsoft.com/office/drawing/2014/main" id="{1686459E-9810-E6A8-EEB0-19CC1DEC0DFE}"/>
              </a:ext>
            </a:extLst>
          </p:cNvPr>
          <p:cNvSpPr>
            <a:spLocks noGrp="1"/>
          </p:cNvSpPr>
          <p:nvPr>
            <p:ph idx="1"/>
          </p:nvPr>
        </p:nvSpPr>
        <p:spPr>
          <a:xfrm>
            <a:off x="6181200" y="900000"/>
            <a:ext cx="5832000" cy="5778000"/>
          </a:xfrm>
        </p:spPr>
        <p:txBody>
          <a:bodyPr/>
          <a:lstStyle/>
          <a:p>
            <a:pPr>
              <a:spcBef>
                <a:spcPts val="1000"/>
              </a:spcBef>
            </a:pPr>
            <a:r>
              <a:rPr lang="ja-JP" altLang="ja-JP" dirty="0"/>
              <a:t>Contribution</a:t>
            </a:r>
            <a:endParaRPr lang="en-US" altLang="ja-JP" dirty="0"/>
          </a:p>
          <a:p>
            <a:pPr marL="108000" lvl="1" indent="0">
              <a:spcBef>
                <a:spcPts val="600"/>
              </a:spcBef>
              <a:buNone/>
            </a:pPr>
            <a:r>
              <a:rPr lang="ja-JP" altLang="ja-JP" dirty="0"/>
              <a:t>Provides </a:t>
            </a:r>
            <a:r>
              <a:rPr lang="en-US" altLang="ja-JP" dirty="0"/>
              <a:t>a</a:t>
            </a:r>
            <a:r>
              <a:rPr lang="ja-JP" altLang="ja-JP" dirty="0"/>
              <a:t> simple and intuitive framework to evaluate the relationship between economic growth and environmental impacts.</a:t>
            </a:r>
            <a:endParaRPr lang="en-US" altLang="ja-JP" dirty="0"/>
          </a:p>
          <a:p>
            <a:pPr>
              <a:spcBef>
                <a:spcPts val="1000"/>
              </a:spcBef>
            </a:pPr>
            <a:r>
              <a:rPr lang="ja-JP" altLang="ja-JP" dirty="0"/>
              <a:t>limitations</a:t>
            </a:r>
          </a:p>
          <a:p>
            <a:pPr marL="288000" indent="-180000">
              <a:spcBef>
                <a:spcPts val="600"/>
              </a:spcBef>
              <a:buFont typeface="Arial" panose="020B0604020202020204" pitchFamily="34" charset="0"/>
              <a:buChar char="•"/>
            </a:pPr>
            <a:r>
              <a:rPr lang="ja-JP" altLang="ja-JP" sz="2400" dirty="0">
                <a:solidFill>
                  <a:schemeClr val="tx1"/>
                </a:solidFill>
              </a:rPr>
              <a:t>No consideration of economic growth stages</a:t>
            </a:r>
            <a:r>
              <a:rPr lang="en-US" altLang="ja-JP" sz="2400" b="0" dirty="0">
                <a:solidFill>
                  <a:schemeClr val="tx1"/>
                </a:solidFill>
              </a:rPr>
              <a:t>: countries with substantially different GDP and GHG changes may be classified into the same state.</a:t>
            </a:r>
          </a:p>
          <a:p>
            <a:pPr marL="288000" indent="-180000">
              <a:spcBef>
                <a:spcPts val="600"/>
              </a:spcBef>
              <a:buFont typeface="Arial" panose="020B0604020202020204" pitchFamily="34" charset="0"/>
              <a:buChar char="•"/>
            </a:pPr>
            <a:r>
              <a:rPr lang="ja-JP" altLang="ja-JP" sz="2400" dirty="0">
                <a:solidFill>
                  <a:schemeClr val="tx1"/>
                </a:solidFill>
              </a:rPr>
              <a:t>Exogenous thresholds</a:t>
            </a:r>
            <a:r>
              <a:rPr lang="en-US" altLang="ja-JP" sz="2400" b="0" dirty="0">
                <a:solidFill>
                  <a:schemeClr val="tx1"/>
                </a:solidFill>
              </a:rPr>
              <a:t>: f</a:t>
            </a:r>
            <a:r>
              <a:rPr lang="ja-JP" altLang="ja-JP" sz="2400" b="0" dirty="0">
                <a:solidFill>
                  <a:schemeClr val="tx1"/>
                </a:solidFill>
              </a:rPr>
              <a:t>ixed thresholds may separate countries with similar </a:t>
            </a:r>
            <a:r>
              <a:rPr lang="en-US" altLang="ja-JP" sz="2400" b="0" dirty="0">
                <a:solidFill>
                  <a:schemeClr val="tx1"/>
                </a:solidFill>
              </a:rPr>
              <a:t>GDP and GHG changes</a:t>
            </a:r>
            <a:r>
              <a:rPr lang="ja-JP" altLang="ja-JP" sz="2400" b="0" dirty="0">
                <a:solidFill>
                  <a:schemeClr val="tx1"/>
                </a:solidFill>
              </a:rPr>
              <a:t>. </a:t>
            </a:r>
          </a:p>
          <a:p>
            <a:pPr marL="288000" indent="-180000">
              <a:spcBef>
                <a:spcPts val="600"/>
              </a:spcBef>
              <a:buFont typeface="Arial" panose="020B0604020202020204" pitchFamily="34" charset="0"/>
              <a:buChar char="•"/>
            </a:pPr>
            <a:r>
              <a:rPr lang="ja-JP" altLang="ja-JP" sz="2400" dirty="0">
                <a:solidFill>
                  <a:schemeClr val="tx1"/>
                </a:solidFill>
              </a:rPr>
              <a:t>No transition information</a:t>
            </a:r>
            <a:r>
              <a:rPr lang="en-US" altLang="ja-JP" sz="2400" b="0" dirty="0">
                <a:solidFill>
                  <a:schemeClr val="tx1"/>
                </a:solidFill>
              </a:rPr>
              <a:t>: This classification cannot capture decoupling trajectories.</a:t>
            </a:r>
            <a:endParaRPr lang="ja-JP" altLang="ja-JP" sz="2400" b="0" dirty="0">
              <a:solidFill>
                <a:schemeClr val="tx1"/>
              </a:solidFill>
            </a:endParaRPr>
          </a:p>
        </p:txBody>
      </p:sp>
      <p:pic>
        <p:nvPicPr>
          <p:cNvPr id="11" name="図 10">
            <a:extLst>
              <a:ext uri="{FF2B5EF4-FFF2-40B4-BE49-F238E27FC236}">
                <a16:creationId xmlns:a16="http://schemas.microsoft.com/office/drawing/2014/main" id="{4C2F009A-632F-1438-7ED1-785FA588F4C0}"/>
              </a:ext>
            </a:extLst>
          </p:cNvPr>
          <p:cNvPicPr>
            <a:picLocks noChangeAspect="1"/>
          </p:cNvPicPr>
          <p:nvPr/>
        </p:nvPicPr>
        <p:blipFill>
          <a:blip r:embed="rId3"/>
          <a:stretch>
            <a:fillRect/>
          </a:stretch>
        </p:blipFill>
        <p:spPr>
          <a:xfrm>
            <a:off x="178800" y="1080000"/>
            <a:ext cx="5860800" cy="4756591"/>
          </a:xfrm>
          <a:prstGeom prst="rect">
            <a:avLst/>
          </a:prstGeom>
        </p:spPr>
      </p:pic>
      <p:sp>
        <p:nvSpPr>
          <p:cNvPr id="12" name="テキスト ボックス 11">
            <a:extLst>
              <a:ext uri="{FF2B5EF4-FFF2-40B4-BE49-F238E27FC236}">
                <a16:creationId xmlns:a16="http://schemas.microsoft.com/office/drawing/2014/main" id="{EC708AF6-2F9E-7A33-105C-FA1F2AACA040}"/>
              </a:ext>
            </a:extLst>
          </p:cNvPr>
          <p:cNvSpPr txBox="1"/>
          <p:nvPr/>
        </p:nvSpPr>
        <p:spPr>
          <a:xfrm>
            <a:off x="180000" y="6033600"/>
            <a:ext cx="5860800" cy="646331"/>
          </a:xfrm>
          <a:prstGeom prst="rect">
            <a:avLst/>
          </a:prstGeom>
          <a:noFill/>
        </p:spPr>
        <p:txBody>
          <a:bodyPr wrap="square" rtlCol="0">
            <a:spAutoFit/>
          </a:bodyPr>
          <a:lstStyle/>
          <a:p>
            <a:r>
              <a:rPr kumimoji="1" lang="en-US" altLang="ja-JP" b="1" dirty="0"/>
              <a:t>Figure 3</a:t>
            </a:r>
            <a:r>
              <a:rPr kumimoji="1" lang="en-US" altLang="ja-JP" dirty="0"/>
              <a:t>. </a:t>
            </a:r>
            <a:r>
              <a:rPr lang="en-US" altLang="ja-JP" dirty="0"/>
              <a:t>Classifications of decoupling states proposed in Tapio (2005)</a:t>
            </a:r>
            <a:endParaRPr kumimoji="1" lang="ja-JP" altLang="en-US" dirty="0"/>
          </a:p>
        </p:txBody>
      </p:sp>
    </p:spTree>
    <p:extLst>
      <p:ext uri="{BB962C8B-B14F-4D97-AF65-F5344CB8AC3E}">
        <p14:creationId xmlns:p14="http://schemas.microsoft.com/office/powerpoint/2010/main" val="1213745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normAutofit/>
          </a:bodyPr>
          <a:lstStyle/>
          <a:p>
            <a:r>
              <a:rPr lang="en-US" altLang="ja-JP" dirty="0"/>
              <a:t>2. Methodology: Structural decomposition analysis</a:t>
            </a:r>
            <a:endParaRPr kumimoji="1" lang="ja-JP" altLang="en-US" dirty="0"/>
          </a:p>
        </p:txBody>
      </p:sp>
      <p:sp>
        <p:nvSpPr>
          <p:cNvPr id="42" name="正方形/長方形 41">
            <a:extLst>
              <a:ext uri="{FF2B5EF4-FFF2-40B4-BE49-F238E27FC236}">
                <a16:creationId xmlns:a16="http://schemas.microsoft.com/office/drawing/2014/main" id="{A393AE85-3421-9144-2938-C4D79469D846}"/>
              </a:ext>
            </a:extLst>
          </p:cNvPr>
          <p:cNvSpPr/>
          <p:nvPr/>
        </p:nvSpPr>
        <p:spPr>
          <a:xfrm>
            <a:off x="178800" y="2205039"/>
            <a:ext cx="4748400" cy="4472962"/>
          </a:xfrm>
          <a:prstGeom prst="rect">
            <a:avLst/>
          </a:prstGeom>
          <a:solidFill>
            <a:schemeClr val="bg1"/>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6540A86C-520C-8C57-2C82-9D93367455A7}"/>
              </a:ext>
            </a:extLst>
          </p:cNvPr>
          <p:cNvSpPr/>
          <p:nvPr/>
        </p:nvSpPr>
        <p:spPr>
          <a:xfrm>
            <a:off x="5036400" y="2205039"/>
            <a:ext cx="6975600" cy="4472962"/>
          </a:xfrm>
          <a:prstGeom prst="rect">
            <a:avLst/>
          </a:prstGeom>
          <a:solidFill>
            <a:schemeClr val="bg1"/>
          </a:solidFill>
          <a:ln w="190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180000" y="1004400"/>
            <a:ext cx="11833200" cy="5673600"/>
          </a:xfrm>
        </p:spPr>
        <p:txBody>
          <a:bodyPr/>
          <a:lstStyle/>
          <a:p>
            <a:pPr marL="180000" lvl="1" indent="0">
              <a:buNone/>
            </a:pPr>
            <a:r>
              <a:rPr lang="en-US" altLang="ja-JP" sz="3200" b="1" dirty="0"/>
              <a:t>Structural decomposition analysis of per capita carbon footprint</a:t>
            </a:r>
            <a:endParaRPr lang="en-US" altLang="ja-JP" sz="3200" b="1" dirty="0">
              <a:solidFill>
                <a:schemeClr val="tx1">
                  <a:lumMod val="75000"/>
                  <a:lumOff val="25000"/>
                </a:schemeClr>
              </a:solidFill>
            </a:endParaRPr>
          </a:p>
          <a:p>
            <a:pPr lvl="1"/>
            <a:r>
              <a:rPr lang="en-US" altLang="ja-JP" dirty="0"/>
              <a:t>We decompose the two matrices used to estimate the carbon footprint.</a:t>
            </a: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AD91709-C744-F294-2C06-341366C2B2F9}"/>
                  </a:ext>
                </a:extLst>
              </p:cNvPr>
              <p:cNvSpPr txBox="1"/>
              <p:nvPr/>
            </p:nvSpPr>
            <p:spPr>
              <a:xfrm>
                <a:off x="288000" y="2337924"/>
                <a:ext cx="4641014" cy="1613006"/>
              </a:xfrm>
              <a:prstGeom prst="rect">
                <a:avLst/>
              </a:prstGeom>
              <a:noFill/>
            </p:spPr>
            <p:txBody>
              <a:bodyPr wrap="none" lIns="0" tIns="0" rIns="0" bIns="0">
                <a:spAutoFit/>
              </a:bodyPr>
              <a:lstStyle/>
              <a:p>
                <a:pPr>
                  <a:spcBef>
                    <a:spcPts val="1000"/>
                  </a:spcBef>
                </a:pPr>
                <a14:m>
                  <m:oMath xmlns:m="http://schemas.openxmlformats.org/officeDocument/2006/math">
                    <m:r>
                      <a:rPr kumimoji="1" lang="en-US" altLang="ja-JP" sz="2800" b="1" i="0" kern="0" smtClean="0">
                        <a:solidFill>
                          <a:prstClr val="black"/>
                        </a:solidFill>
                        <a:latin typeface="Cambria Math" panose="02040503050406030204" pitchFamily="18" charset="0"/>
                        <a:ea typeface="Cambria Math" panose="02040503050406030204" pitchFamily="18" charset="0"/>
                      </a:rPr>
                      <m:t>𝐀</m:t>
                    </m:r>
                    <m:r>
                      <a:rPr kumimoji="1" lang="en-US" altLang="ja-JP" sz="2800" b="0" i="1" kern="0" smtClean="0">
                        <a:solidFill>
                          <a:prstClr val="black"/>
                        </a:solidFill>
                        <a:latin typeface="Cambria Math" panose="02040503050406030204" pitchFamily="18" charset="0"/>
                        <a:ea typeface="Cambria Math" panose="02040503050406030204" pitchFamily="18" charset="0"/>
                      </a:rPr>
                      <m:t>=</m:t>
                    </m:r>
                    <m:d>
                      <m:d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𝑖𝑗</m:t>
                            </m:r>
                          </m:sub>
                          <m: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𝑘𝑙</m:t>
                            </m:r>
                          </m:sup>
                        </m:sSubSup>
                      </m:e>
                    </m:d>
                    <m:r>
                      <m:rPr>
                        <m:aln/>
                      </m:r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d>
                      <m:d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f>
                          <m:f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𝑎</m:t>
                                </m:r>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𝑖𝑗</m:t>
                                </m:r>
                              </m:sub>
                              <m: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𝑘𝑙</m:t>
                                </m:r>
                              </m:sup>
                            </m:sSubSup>
                          </m:num>
                          <m:den>
                            <m:nary>
                              <m:naryPr>
                                <m:chr m:val="∑"/>
                                <m:limLoc m:val="subSup"/>
                                <m:supHide m:val="on"/>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naryPr>
                              <m:sub>
                                <m:r>
                                  <m:rPr>
                                    <m:brk m:alnAt="9"/>
                                  </m:r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ea typeface="Cambria Math" panose="02040503050406030204" pitchFamily="18" charset="0"/>
                                      </a:rPr>
                                    </m:ctrlPr>
                                  </m:sSubSupPr>
                                  <m:e>
                                    <m:r>
                                      <a:rPr kumimoji="1" lang="en-US" altLang="ja-JP" sz="2800" i="1" kern="0">
                                        <a:solidFill>
                                          <a:prstClr val="black"/>
                                        </a:solidFill>
                                        <a:latin typeface="Cambria Math" panose="02040503050406030204" pitchFamily="18" charset="0"/>
                                        <a:ea typeface="Cambria Math" panose="02040503050406030204" pitchFamily="18" charset="0"/>
                                      </a:rPr>
                                      <m:t>𝑎</m:t>
                                    </m:r>
                                  </m:e>
                                  <m:sub>
                                    <m:r>
                                      <a:rPr kumimoji="1" lang="en-US" altLang="ja-JP" sz="2800" i="1" kern="0">
                                        <a:solidFill>
                                          <a:prstClr val="black"/>
                                        </a:solidFill>
                                        <a:latin typeface="Cambria Math" panose="02040503050406030204" pitchFamily="18" charset="0"/>
                                        <a:ea typeface="Cambria Math" panose="02040503050406030204" pitchFamily="18" charset="0"/>
                                      </a:rPr>
                                      <m:t>𝑖𝑗</m:t>
                                    </m:r>
                                  </m:sub>
                                  <m:sup>
                                    <m:r>
                                      <a:rPr kumimoji="1" lang="en-US" altLang="ja-JP" sz="2800" i="1" kern="0">
                                        <a:solidFill>
                                          <a:prstClr val="black"/>
                                        </a:solidFill>
                                        <a:latin typeface="Cambria Math" panose="02040503050406030204" pitchFamily="18" charset="0"/>
                                        <a:ea typeface="Cambria Math" panose="02040503050406030204" pitchFamily="18" charset="0"/>
                                      </a:rPr>
                                      <m:t>𝑘𝑙</m:t>
                                    </m:r>
                                  </m:sup>
                                </m:sSubSup>
                              </m:e>
                            </m:nary>
                          </m:den>
                        </m:f>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nary>
                          <m:naryPr>
                            <m:chr m:val="∑"/>
                            <m:limLoc m:val="subSup"/>
                            <m:supHide m:val="on"/>
                            <m:ctrlPr>
                              <a:rPr kumimoji="1" lang="en-US" altLang="ja-JP" sz="2800" i="1" kern="0">
                                <a:solidFill>
                                  <a:prstClr val="black"/>
                                </a:solidFill>
                                <a:latin typeface="Cambria Math" panose="02040503050406030204" pitchFamily="18" charset="0"/>
                                <a:ea typeface="Cambria Math" panose="02040503050406030204" pitchFamily="18" charset="0"/>
                              </a:rPr>
                            </m:ctrlPr>
                          </m:naryPr>
                          <m:sub>
                            <m:r>
                              <m:rPr>
                                <m:brk m:alnAt="9"/>
                              </m:rPr>
                              <a:rPr kumimoji="1" lang="en-US" altLang="ja-JP" sz="2800" i="1" kern="0">
                                <a:solidFill>
                                  <a:prstClr val="black"/>
                                </a:solidFill>
                                <a:latin typeface="Cambria Math" panose="02040503050406030204" pitchFamily="18" charset="0"/>
                                <a:ea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ea typeface="Cambria Math" panose="02040503050406030204" pitchFamily="18" charset="0"/>
                                  </a:rPr>
                                </m:ctrlPr>
                              </m:sSubSupPr>
                              <m:e>
                                <m:r>
                                  <a:rPr kumimoji="1" lang="en-US" altLang="ja-JP" sz="2800" i="1" kern="0">
                                    <a:solidFill>
                                      <a:prstClr val="black"/>
                                    </a:solidFill>
                                    <a:latin typeface="Cambria Math" panose="02040503050406030204" pitchFamily="18" charset="0"/>
                                    <a:ea typeface="Cambria Math" panose="02040503050406030204" pitchFamily="18" charset="0"/>
                                  </a:rPr>
                                  <m:t>𝑎</m:t>
                                </m:r>
                              </m:e>
                              <m:sub>
                                <m:r>
                                  <a:rPr kumimoji="1" lang="en-US" altLang="ja-JP" sz="2800" i="1" kern="0">
                                    <a:solidFill>
                                      <a:prstClr val="black"/>
                                    </a:solidFill>
                                    <a:latin typeface="Cambria Math" panose="02040503050406030204" pitchFamily="18" charset="0"/>
                                    <a:ea typeface="Cambria Math" panose="02040503050406030204" pitchFamily="18" charset="0"/>
                                  </a:rPr>
                                  <m:t>𝑖𝑗</m:t>
                                </m:r>
                              </m:sub>
                              <m:sup>
                                <m:r>
                                  <a:rPr kumimoji="1" lang="en-US" altLang="ja-JP" sz="2800" i="1" kern="0">
                                    <a:solidFill>
                                      <a:prstClr val="black"/>
                                    </a:solidFill>
                                    <a:latin typeface="Cambria Math" panose="02040503050406030204" pitchFamily="18" charset="0"/>
                                    <a:ea typeface="Cambria Math" panose="02040503050406030204" pitchFamily="18" charset="0"/>
                                  </a:rPr>
                                  <m:t>𝑘𝑙</m:t>
                                </m:r>
                              </m:sup>
                            </m:sSubSup>
                          </m:e>
                        </m:nary>
                      </m:e>
                    </m:d>
                  </m:oMath>
                </a14:m>
                <a:r>
                  <a:rPr kumimoji="1" lang="en-US" altLang="ja-JP" sz="2800" b="0" i="1" u="none" strike="noStrike" kern="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rPr>
                  <a:t> </a:t>
                </a:r>
                <a:br>
                  <a:rPr kumimoji="1" lang="en-US" altLang="ja-JP" sz="2800" i="1" kern="0" noProof="0" dirty="0">
                    <a:solidFill>
                      <a:prstClr val="black"/>
                    </a:solidFill>
                    <a:latin typeface="Cambria Math" panose="02040503050406030204" pitchFamily="18" charset="0"/>
                    <a:ea typeface="Cambria Math" panose="02040503050406030204" pitchFamily="18" charset="0"/>
                  </a:rPr>
                </a:br>
                <a14:m>
                  <m:oMathPara xmlns:m="http://schemas.openxmlformats.org/officeDocument/2006/math">
                    <m:oMathParaPr>
                      <m:jc m:val="left"/>
                    </m:oMathParaPr>
                    <m:oMath xmlns:m="http://schemas.openxmlformats.org/officeDocument/2006/math">
                      <m:r>
                        <a:rPr kumimoji="1" lang="en-US" altLang="ja-JP" sz="2800" b="1" i="0" kern="0" smtClean="0">
                          <a:solidFill>
                            <a:schemeClr val="bg1"/>
                          </a:solidFill>
                          <a:latin typeface="Cambria Math" panose="02040503050406030204" pitchFamily="18" charset="0"/>
                          <a:ea typeface="Cambria Math" panose="02040503050406030204" pitchFamily="18" charset="0"/>
                        </a:rPr>
                        <m:t>𝐀</m:t>
                      </m:r>
                      <m:r>
                        <m:rPr>
                          <m:aln/>
                        </m:rPr>
                        <a:rPr kumimoji="1" lang="en-US" altLang="ja-JP" sz="2800" i="1" kern="0">
                          <a:solidFill>
                            <a:prstClr val="black"/>
                          </a:solidFill>
                          <a:latin typeface="Cambria Math" panose="02040503050406030204" pitchFamily="18" charset="0"/>
                          <a:ea typeface="Cambria Math" panose="02040503050406030204" pitchFamily="18" charset="0"/>
                        </a:rPr>
                        <m:t>=</m:t>
                      </m:r>
                      <m:d>
                        <m:dPr>
                          <m:ctrlPr>
                            <a:rPr kumimoji="1" lang="en-US" altLang="ja-JP" sz="2800" i="1" kern="0">
                              <a:solidFill>
                                <a:prstClr val="black"/>
                              </a:solidFill>
                              <a:latin typeface="Cambria Math" panose="02040503050406030204" pitchFamily="18" charset="0"/>
                              <a:ea typeface="Cambria Math" panose="02040503050406030204" pitchFamily="18" charset="0"/>
                            </a:rPr>
                          </m:ctrlPr>
                        </m:dPr>
                        <m:e>
                          <m:sSubSup>
                            <m:sSubSupPr>
                              <m:ctrlPr>
                                <a:rPr kumimoji="1" lang="en-US" altLang="ja-JP" sz="2800" i="1" kern="0">
                                  <a:solidFill>
                                    <a:prstClr val="black"/>
                                  </a:solidFill>
                                  <a:latin typeface="Cambria Math" panose="02040503050406030204" pitchFamily="18" charset="0"/>
                                  <a:ea typeface="Cambria Math" panose="02040503050406030204" pitchFamily="18" charset="0"/>
                                </a:rPr>
                              </m:ctrlPr>
                            </m:sSubSupPr>
                            <m:e>
                              <m:sSub>
                                <m:sSubPr>
                                  <m:ctrlPr>
                                    <a:rPr kumimoji="1" lang="en-US" altLang="ja-JP" sz="2800" i="1" kern="0">
                                      <a:solidFill>
                                        <a:prstClr val="black"/>
                                      </a:solidFill>
                                      <a:latin typeface="Cambria Math" panose="02040503050406030204" pitchFamily="18" charset="0"/>
                                      <a:ea typeface="Cambria Math" panose="02040503050406030204" pitchFamily="18" charset="0"/>
                                    </a:rPr>
                                  </m:ctrlPr>
                                </m:sSubPr>
                                <m:e>
                                  <m:r>
                                    <a:rPr kumimoji="1" lang="en-US" altLang="ja-JP" sz="2800" i="1" kern="0">
                                      <a:solidFill>
                                        <a:prstClr val="black"/>
                                      </a:solidFill>
                                      <a:latin typeface="Cambria Math" panose="02040503050406030204" pitchFamily="18" charset="0"/>
                                      <a:ea typeface="Cambria Math" panose="02040503050406030204" pitchFamily="18" charset="0"/>
                                    </a:rPr>
                                    <m:t>𝑡</m:t>
                                  </m:r>
                                </m:e>
                                <m:sub>
                                  <m:r>
                                    <a:rPr kumimoji="1" lang="en-US" altLang="ja-JP" sz="2800" i="1" kern="0">
                                      <a:solidFill>
                                        <a:prstClr val="black"/>
                                      </a:solidFill>
                                      <a:latin typeface="Cambria Math" panose="02040503050406030204" pitchFamily="18" charset="0"/>
                                      <a:ea typeface="Cambria Math" panose="02040503050406030204" pitchFamily="18" charset="0"/>
                                    </a:rPr>
                                    <m:t>𝑚</m:t>
                                  </m:r>
                                </m:sub>
                              </m:sSub>
                            </m:e>
                            <m:sub>
                              <m:r>
                                <a:rPr kumimoji="1" lang="en-US" altLang="ja-JP" sz="2800" i="1" kern="0">
                                  <a:solidFill>
                                    <a:prstClr val="black"/>
                                  </a:solidFill>
                                  <a:latin typeface="Cambria Math" panose="02040503050406030204" pitchFamily="18" charset="0"/>
                                  <a:ea typeface="Cambria Math" panose="02040503050406030204" pitchFamily="18" charset="0"/>
                                </a:rPr>
                                <m:t>𝑖𝑗</m:t>
                              </m:r>
                            </m:sub>
                            <m:sup>
                              <m:r>
                                <a:rPr kumimoji="1" lang="en-US" altLang="ja-JP" sz="2800" i="1" kern="0">
                                  <a:solidFill>
                                    <a:prstClr val="black"/>
                                  </a:solidFill>
                                  <a:latin typeface="Cambria Math" panose="02040503050406030204" pitchFamily="18" charset="0"/>
                                  <a:ea typeface="Cambria Math" panose="02040503050406030204" pitchFamily="18" charset="0"/>
                                </a:rPr>
                                <m:t>𝑘𝑙</m:t>
                              </m:r>
                            </m:sup>
                          </m:sSubSup>
                          <m:r>
                            <a:rPr kumimoji="1" lang="en-US" altLang="ja-JP" sz="2800" i="1" kern="0">
                              <a:solidFill>
                                <a:prstClr val="black"/>
                              </a:solidFill>
                              <a:latin typeface="Cambria Math" panose="02040503050406030204" pitchFamily="18" charset="0"/>
                              <a:ea typeface="Cambria Math" panose="02040503050406030204" pitchFamily="18" charset="0"/>
                            </a:rPr>
                            <m:t>×</m:t>
                          </m:r>
                          <m:sSubSup>
                            <m:sSubSupPr>
                              <m:ctrlPr>
                                <a:rPr kumimoji="1" lang="en-US" altLang="ja-JP" sz="2800" i="1" kern="0">
                                  <a:solidFill>
                                    <a:prstClr val="black"/>
                                  </a:solidFill>
                                  <a:latin typeface="Cambria Math" panose="02040503050406030204" pitchFamily="18" charset="0"/>
                                  <a:ea typeface="Cambria Math" panose="02040503050406030204" pitchFamily="18" charset="0"/>
                                </a:rPr>
                              </m:ctrlPr>
                            </m:sSubSupPr>
                            <m:e>
                              <m:r>
                                <a:rPr kumimoji="1" lang="en-US" altLang="ja-JP" sz="2800" i="1" kern="0">
                                  <a:solidFill>
                                    <a:prstClr val="black"/>
                                  </a:solidFill>
                                  <a:latin typeface="Cambria Math" panose="02040503050406030204" pitchFamily="18" charset="0"/>
                                  <a:ea typeface="Cambria Math" panose="02040503050406030204" pitchFamily="18" charset="0"/>
                                </a:rPr>
                                <m:t>𝑏</m:t>
                              </m:r>
                            </m:e>
                            <m:sub>
                              <m:r>
                                <a:rPr kumimoji="1" lang="en-US" altLang="ja-JP" sz="2800" i="1" kern="0">
                                  <a:solidFill>
                                    <a:prstClr val="black"/>
                                  </a:solidFill>
                                  <a:latin typeface="Cambria Math" panose="02040503050406030204" pitchFamily="18" charset="0"/>
                                  <a:ea typeface="Cambria Math" panose="02040503050406030204" pitchFamily="18" charset="0"/>
                                </a:rPr>
                                <m:t>𝑖𝑗</m:t>
                              </m:r>
                            </m:sub>
                            <m:sup>
                              <m:r>
                                <a:rPr kumimoji="1" lang="en-US" altLang="ja-JP" sz="2800" i="1" kern="0">
                                  <a:solidFill>
                                    <a:prstClr val="black"/>
                                  </a:solidFill>
                                  <a:latin typeface="Cambria Math" panose="02040503050406030204" pitchFamily="18" charset="0"/>
                                  <a:ea typeface="Cambria Math" panose="02040503050406030204" pitchFamily="18" charset="0"/>
                                </a:rPr>
                                <m:t>𝑘𝑙</m:t>
                              </m:r>
                            </m:sup>
                          </m:sSubSup>
                        </m:e>
                      </m:d>
                      <m:r>
                        <a:rPr kumimoji="1" lang="en-US" altLang="ja-JP" sz="2800" i="1" kern="0">
                          <a:solidFill>
                            <a:prstClr val="black"/>
                          </a:solidFill>
                          <a:latin typeface="Cambria Math" panose="02040503050406030204" pitchFamily="18" charset="0"/>
                          <a:ea typeface="Cambria Math" panose="02040503050406030204" pitchFamily="18" charset="0"/>
                        </a:rPr>
                        <m:t>=</m:t>
                      </m:r>
                      <m:sSub>
                        <m:sSubPr>
                          <m:ctrlPr>
                            <a:rPr kumimoji="1" lang="en-US" altLang="ja-JP" sz="2800" i="1" kern="0">
                              <a:solidFill>
                                <a:prstClr val="black"/>
                              </a:solidFill>
                              <a:latin typeface="Cambria Math" panose="02040503050406030204" pitchFamily="18" charset="0"/>
                              <a:ea typeface="Cambria Math" panose="02040503050406030204" pitchFamily="18" charset="0"/>
                            </a:rPr>
                          </m:ctrlPr>
                        </m:sSubPr>
                        <m:e>
                          <m:r>
                            <a:rPr kumimoji="1" lang="en-US" altLang="ja-JP" sz="2800" b="1" kern="0">
                              <a:solidFill>
                                <a:prstClr val="black"/>
                              </a:solidFill>
                              <a:latin typeface="Cambria Math" panose="02040503050406030204" pitchFamily="18" charset="0"/>
                              <a:ea typeface="Cambria Math" panose="02040503050406030204" pitchFamily="18" charset="0"/>
                            </a:rPr>
                            <m:t>𝐓</m:t>
                          </m:r>
                        </m:e>
                        <m:sub>
                          <m:r>
                            <a:rPr kumimoji="1" lang="en-US" altLang="ja-JP" sz="2800" i="1" kern="0">
                              <a:solidFill>
                                <a:prstClr val="black"/>
                              </a:solidFill>
                              <a:latin typeface="Cambria Math" panose="02040503050406030204" pitchFamily="18" charset="0"/>
                              <a:ea typeface="Cambria Math" panose="02040503050406030204" pitchFamily="18" charset="0"/>
                            </a:rPr>
                            <m:t>𝑚</m:t>
                          </m:r>
                        </m:sub>
                      </m:sSub>
                      <m:r>
                        <a:rPr kumimoji="1" lang="en-US" altLang="ja-JP" sz="2800" i="1" kern="0">
                          <a:solidFill>
                            <a:prstClr val="black"/>
                          </a:solidFill>
                          <a:latin typeface="Cambria Math" panose="02040503050406030204" pitchFamily="18" charset="0"/>
                          <a:ea typeface="Cambria Math" panose="02040503050406030204" pitchFamily="18" charset="0"/>
                        </a:rPr>
                        <m:t>⨀</m:t>
                      </m:r>
                      <m:r>
                        <a:rPr kumimoji="1" lang="en-US" altLang="ja-JP" sz="2800" b="1" i="0" kern="0" smtClean="0">
                          <a:solidFill>
                            <a:prstClr val="black"/>
                          </a:solidFill>
                          <a:latin typeface="Cambria Math" panose="02040503050406030204" pitchFamily="18" charset="0"/>
                          <a:ea typeface="Cambria Math" panose="02040503050406030204" pitchFamily="18" charset="0"/>
                        </a:rPr>
                        <m:t>𝐁</m:t>
                      </m:r>
                    </m:oMath>
                  </m:oMathPara>
                </a14:m>
                <a:endParaRPr lang="ja-JP" altLang="en-US" sz="2800" b="1" dirty="0"/>
              </a:p>
            </p:txBody>
          </p:sp>
        </mc:Choice>
        <mc:Fallback xmlns="">
          <p:sp>
            <p:nvSpPr>
              <p:cNvPr id="13" name="テキスト ボックス 12">
                <a:extLst>
                  <a:ext uri="{FF2B5EF4-FFF2-40B4-BE49-F238E27FC236}">
                    <a16:creationId xmlns:a16="http://schemas.microsoft.com/office/drawing/2014/main" id="{CAD91709-C744-F294-2C06-341366C2B2F9}"/>
                  </a:ext>
                </a:extLst>
              </p:cNvPr>
              <p:cNvSpPr txBox="1">
                <a:spLocks noRot="1" noChangeAspect="1" noMove="1" noResize="1" noEditPoints="1" noAdjustHandles="1" noChangeArrowheads="1" noChangeShapeType="1" noTextEdit="1"/>
              </p:cNvSpPr>
              <p:nvPr/>
            </p:nvSpPr>
            <p:spPr>
              <a:xfrm>
                <a:off x="288000" y="2337924"/>
                <a:ext cx="4641014" cy="161300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EC3CCC2E-47D3-2380-F9A6-42D01D185F2D}"/>
                  </a:ext>
                </a:extLst>
              </p:cNvPr>
              <p:cNvSpPr txBox="1"/>
              <p:nvPr/>
            </p:nvSpPr>
            <p:spPr>
              <a:xfrm>
                <a:off x="5144400" y="2337924"/>
                <a:ext cx="6973897" cy="2079928"/>
              </a:xfrm>
              <a:prstGeom prst="rect">
                <a:avLst/>
              </a:prstGeom>
              <a:noFill/>
            </p:spPr>
            <p:txBody>
              <a:bodyPr wrap="none" lIns="0" tIns="0" rIns="0" bIns="0">
                <a:spAutoFit/>
              </a:bodyPr>
              <a:lstStyle/>
              <a:p>
                <a:pPr lvl="0" defTabSz="914400">
                  <a:spcBef>
                    <a:spcPts val="1000"/>
                  </a:spcBef>
                </a:pPr>
                <a14:m>
                  <m:oMathPara xmlns:m="http://schemas.openxmlformats.org/officeDocument/2006/math">
                    <m:oMathParaPr>
                      <m:jc m:val="left"/>
                    </m:oMathParaPr>
                    <m:oMath xmlns:m="http://schemas.openxmlformats.org/officeDocument/2006/math">
                      <m:f>
                        <m:fPr>
                          <m:type m:val="lin"/>
                          <m:ctrlPr>
                            <a:rPr kumimoji="1" lang="en-US" altLang="ja-JP" sz="2800" i="1" kern="0" smtClean="0">
                              <a:solidFill>
                                <a:prstClr val="black"/>
                              </a:solidFill>
                              <a:latin typeface="Cambria Math" panose="02040503050406030204" pitchFamily="18" charset="0"/>
                              <a:ea typeface="Cambria Math" panose="02040503050406030204" pitchFamily="18" charset="0"/>
                            </a:rPr>
                          </m:ctrlPr>
                        </m:fPr>
                        <m:num>
                          <m:sSup>
                            <m:sSupPr>
                              <m:ctrlPr>
                                <a:rPr kumimoji="1" lang="en-US" altLang="ja-JP" sz="2800" b="1" i="1" kern="0" smtClean="0">
                                  <a:solidFill>
                                    <a:prstClr val="black"/>
                                  </a:solidFill>
                                  <a:latin typeface="Cambria Math" panose="02040503050406030204" pitchFamily="18" charset="0"/>
                                  <a:ea typeface="Cambria Math" panose="02040503050406030204" pitchFamily="18" charset="0"/>
                                </a:rPr>
                              </m:ctrlPr>
                            </m:sSupPr>
                            <m:e>
                              <m:r>
                                <a:rPr kumimoji="1" lang="en-US" altLang="ja-JP" sz="2800" b="1" i="0" kern="0" smtClean="0">
                                  <a:solidFill>
                                    <a:prstClr val="black"/>
                                  </a:solidFill>
                                  <a:latin typeface="Cambria Math" panose="02040503050406030204" pitchFamily="18" charset="0"/>
                                  <a:ea typeface="Cambria Math" panose="02040503050406030204" pitchFamily="18" charset="0"/>
                                </a:rPr>
                                <m:t>𝐟</m:t>
                              </m:r>
                            </m:e>
                            <m:sup>
                              <m:r>
                                <a:rPr kumimoji="1" lang="en-US" altLang="ja-JP" sz="2800" b="0" i="1" kern="0" smtClean="0">
                                  <a:solidFill>
                                    <a:prstClr val="black"/>
                                  </a:solidFill>
                                  <a:latin typeface="Cambria Math" panose="02040503050406030204" pitchFamily="18" charset="0"/>
                                  <a:ea typeface="Cambria Math" panose="02040503050406030204" pitchFamily="18" charset="0"/>
                                </a:rPr>
                                <m:t>𝑟</m:t>
                              </m:r>
                            </m:sup>
                          </m:sSup>
                        </m:num>
                        <m:den>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en-US" altLang="ja-JP" sz="2800" b="0" i="1" kern="0" smtClean="0">
                                  <a:solidFill>
                                    <a:prstClr val="black"/>
                                  </a:solidFill>
                                  <a:latin typeface="Cambria Math" panose="02040503050406030204" pitchFamily="18" charset="0"/>
                                  <a:ea typeface="Cambria Math" panose="02040503050406030204" pitchFamily="18" charset="0"/>
                                </a:rPr>
                                <m:t>𝑝𝑜𝑝</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den>
                      </m:f>
                      <m:r>
                        <a:rPr kumimoji="1" lang="en-US" altLang="ja-JP" sz="2800" b="0" i="1" kern="0" smtClean="0">
                          <a:solidFill>
                            <a:prstClr val="black"/>
                          </a:solidFill>
                          <a:latin typeface="Cambria Math" panose="02040503050406030204" pitchFamily="18" charset="0"/>
                        </a:rPr>
                        <m:t>=</m:t>
                      </m:r>
                      <m:d>
                        <m:d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ctrlPr>
                        </m:dPr>
                        <m:e>
                          <m:f>
                            <m:fPr>
                              <m:type m:val="lin"/>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ctrlPr>
                                </m:sSubSupPr>
                                <m:e>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𝑓</m:t>
                                  </m:r>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𝑖</m:t>
                                  </m:r>
                                </m:sub>
                                <m: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𝑘𝑟</m:t>
                                  </m:r>
                                </m:sup>
                              </m:sSubSup>
                            </m:num>
                            <m:den>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en-US" altLang="ja-JP" sz="28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den>
                          </m:f>
                        </m:e>
                      </m:d>
                    </m:oMath>
                  </m:oMathPara>
                </a14:m>
                <a:endParaRPr kumimoji="1" lang="en-US" altLang="ja-JP" sz="2800" b="0" i="1" u="none" strike="noStrike" kern="0" cap="none" spc="0" normalizeH="0" baseline="0" noProof="0" dirty="0">
                  <a:ln>
                    <a:noFill/>
                  </a:ln>
                  <a:solidFill>
                    <a:prstClr val="black"/>
                  </a:solidFill>
                  <a:effectLst/>
                  <a:uLnTx/>
                  <a:uFillTx/>
                  <a:latin typeface="Cambria Math" panose="02040503050406030204" pitchFamily="18" charset="0"/>
                </a:endParaRPr>
              </a:p>
              <a:p>
                <a:pPr lvl="0" defTabSz="914400">
                  <a:spcBef>
                    <a:spcPts val="1000"/>
                  </a:spcBef>
                </a:pPr>
                <a14:m>
                  <m:oMath xmlns:m="http://schemas.openxmlformats.org/officeDocument/2006/math">
                    <m:f>
                      <m:fPr>
                        <m:type m:val="lin"/>
                        <m:ctrlPr>
                          <a:rPr kumimoji="1" lang="en-US" altLang="ja-JP" sz="2800" i="1" kern="0" smtClean="0">
                            <a:solidFill>
                              <a:schemeClr val="bg1"/>
                            </a:solidFill>
                            <a:latin typeface="Cambria Math" panose="02040503050406030204" pitchFamily="18" charset="0"/>
                            <a:ea typeface="Cambria Math" panose="02040503050406030204" pitchFamily="18" charset="0"/>
                          </a:rPr>
                        </m:ctrlPr>
                      </m:fPr>
                      <m:num>
                        <m:sSup>
                          <m:sSupPr>
                            <m:ctrlPr>
                              <a:rPr kumimoji="1" lang="en-US" altLang="ja-JP" sz="2800" b="1" i="1" kern="0">
                                <a:solidFill>
                                  <a:schemeClr val="bg1"/>
                                </a:solidFill>
                                <a:latin typeface="Cambria Math" panose="02040503050406030204" pitchFamily="18" charset="0"/>
                                <a:ea typeface="Cambria Math" panose="02040503050406030204" pitchFamily="18" charset="0"/>
                              </a:rPr>
                            </m:ctrlPr>
                          </m:sSupPr>
                          <m:e>
                            <m:r>
                              <a:rPr kumimoji="1" lang="en-US" altLang="ja-JP" sz="2800" b="1" kern="0">
                                <a:solidFill>
                                  <a:schemeClr val="bg1"/>
                                </a:solidFill>
                                <a:latin typeface="Cambria Math" panose="02040503050406030204" pitchFamily="18" charset="0"/>
                                <a:ea typeface="Cambria Math" panose="02040503050406030204" pitchFamily="18" charset="0"/>
                              </a:rPr>
                              <m:t>𝐟</m:t>
                            </m:r>
                          </m:e>
                          <m:sup>
                            <m:r>
                              <a:rPr kumimoji="1" lang="en-US" altLang="ja-JP" sz="2800" i="1" kern="0">
                                <a:solidFill>
                                  <a:schemeClr val="bg1"/>
                                </a:solidFill>
                                <a:latin typeface="Cambria Math" panose="02040503050406030204" pitchFamily="18" charset="0"/>
                                <a:ea typeface="Cambria Math" panose="02040503050406030204" pitchFamily="18" charset="0"/>
                              </a:rPr>
                              <m:t>𝑟</m:t>
                            </m:r>
                          </m:sup>
                        </m:sSup>
                      </m:num>
                      <m:den>
                        <m:sSup>
                          <m:sSupPr>
                            <m:ctrlPr>
                              <a:rPr kumimoji="1" lang="en-US" altLang="ja-JP" sz="2800" b="1" i="1" kern="0">
                                <a:solidFill>
                                  <a:schemeClr val="bg1"/>
                                </a:solidFill>
                                <a:latin typeface="Cambria Math" panose="02040503050406030204" pitchFamily="18" charset="0"/>
                                <a:ea typeface="Cambria Math" panose="02040503050406030204" pitchFamily="18" charset="0"/>
                              </a:rPr>
                            </m:ctrlPr>
                          </m:sSupPr>
                          <m:e>
                            <m:r>
                              <a:rPr kumimoji="1" lang="en-US" altLang="ja-JP" sz="2800" i="1" kern="0">
                                <a:solidFill>
                                  <a:schemeClr val="bg1"/>
                                </a:solidFill>
                                <a:latin typeface="Cambria Math" panose="02040503050406030204" pitchFamily="18" charset="0"/>
                                <a:ea typeface="Cambria Math" panose="02040503050406030204" pitchFamily="18" charset="0"/>
                              </a:rPr>
                              <m:t>𝑝𝑜𝑝</m:t>
                            </m:r>
                          </m:e>
                          <m:sup>
                            <m:r>
                              <a:rPr kumimoji="1" lang="en-US" altLang="ja-JP" sz="2800" i="1" kern="0">
                                <a:solidFill>
                                  <a:schemeClr val="bg1"/>
                                </a:solidFill>
                                <a:latin typeface="Cambria Math" panose="02040503050406030204" pitchFamily="18" charset="0"/>
                                <a:ea typeface="Cambria Math" panose="02040503050406030204" pitchFamily="18" charset="0"/>
                              </a:rPr>
                              <m:t>𝑟</m:t>
                            </m:r>
                          </m:sup>
                        </m:sSup>
                      </m:den>
                    </m:f>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ctrlPr>
                      </m:dPr>
                      <m:e>
                        <m:f>
                          <m:f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sSubSup>
                              <m:sSubSupPr>
                                <m:ctrlPr>
                                  <a:rPr kumimoji="1" lang="en-US" altLang="ja-JP" sz="2800" i="1" kern="0">
                                    <a:solidFill>
                                      <a:prstClr val="black"/>
                                    </a:solidFill>
                                    <a:latin typeface="Cambria Math" panose="02040503050406030204" pitchFamily="18" charset="0"/>
                                  </a:rPr>
                                </m:ctrlPr>
                              </m:sSubSupPr>
                              <m:e>
                                <m:r>
                                  <a:rPr kumimoji="1" lang="en-US" altLang="ja-JP" sz="2800" i="1" kern="0">
                                    <a:solidFill>
                                      <a:prstClr val="black"/>
                                    </a:solidFill>
                                    <a:latin typeface="Cambria Math" panose="02040503050406030204" pitchFamily="18" charset="0"/>
                                  </a:rPr>
                                  <m:t>𝑓</m:t>
                                </m:r>
                              </m:e>
                              <m:sub>
                                <m:r>
                                  <a:rPr kumimoji="1" lang="en-US" altLang="ja-JP" sz="2800" i="1" kern="0">
                                    <a:solidFill>
                                      <a:prstClr val="black"/>
                                    </a:solidFill>
                                    <a:latin typeface="Cambria Math" panose="02040503050406030204" pitchFamily="18" charset="0"/>
                                  </a:rPr>
                                  <m:t>𝑖</m:t>
                                </m:r>
                              </m:sub>
                              <m:sup>
                                <m:r>
                                  <a:rPr kumimoji="1" lang="en-US" altLang="ja-JP" sz="2800" i="1" kern="0">
                                    <a:solidFill>
                                      <a:prstClr val="black"/>
                                    </a:solidFill>
                                    <a:latin typeface="Cambria Math" panose="02040503050406030204" pitchFamily="18" charset="0"/>
                                  </a:rPr>
                                  <m:t>𝑘𝑟</m:t>
                                </m:r>
                              </m:sup>
                            </m:sSubSup>
                          </m:num>
                          <m:den>
                            <m:nary>
                              <m:naryPr>
                                <m:chr m:val="∑"/>
                                <m:limLoc m:val="subSup"/>
                                <m:supHide m:val="on"/>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ctrlPr>
                              </m:naryPr>
                              <m:sub>
                                <m:r>
                                  <m:rPr>
                                    <m:brk m:alnAt="9"/>
                                  </m:r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rPr>
                                    </m:ctrlPr>
                                  </m:sSubSupPr>
                                  <m:e>
                                    <m:r>
                                      <a:rPr kumimoji="1" lang="en-US" altLang="ja-JP" sz="2800" i="1" kern="0">
                                        <a:solidFill>
                                          <a:prstClr val="black"/>
                                        </a:solidFill>
                                        <a:latin typeface="Cambria Math" panose="02040503050406030204" pitchFamily="18" charset="0"/>
                                      </a:rPr>
                                      <m:t>𝑓</m:t>
                                    </m:r>
                                  </m:e>
                                  <m:sub>
                                    <m:r>
                                      <a:rPr kumimoji="1" lang="en-US" altLang="ja-JP" sz="2800" i="1" kern="0">
                                        <a:solidFill>
                                          <a:prstClr val="black"/>
                                        </a:solidFill>
                                        <a:latin typeface="Cambria Math" panose="02040503050406030204" pitchFamily="18" charset="0"/>
                                      </a:rPr>
                                      <m:t>𝑖</m:t>
                                    </m:r>
                                  </m:sub>
                                  <m:sup>
                                    <m:r>
                                      <a:rPr kumimoji="1" lang="en-US" altLang="ja-JP" sz="2800" i="1" kern="0">
                                        <a:solidFill>
                                          <a:prstClr val="black"/>
                                        </a:solidFill>
                                        <a:latin typeface="Cambria Math" panose="02040503050406030204" pitchFamily="18" charset="0"/>
                                      </a:rPr>
                                      <m:t>𝑘𝑟</m:t>
                                    </m:r>
                                  </m:sup>
                                </m:sSubSup>
                              </m:e>
                            </m:nary>
                          </m:den>
                        </m:f>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f>
                          <m:f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fPr>
                          <m:num>
                            <m:nary>
                              <m:naryPr>
                                <m:chr m:val="∑"/>
                                <m:limLoc m:val="subSup"/>
                                <m:supHide m:val="on"/>
                                <m:ctrlPr>
                                  <a:rPr kumimoji="1" lang="en-US" altLang="ja-JP" sz="2800" i="1" kern="0">
                                    <a:solidFill>
                                      <a:prstClr val="black"/>
                                    </a:solidFill>
                                    <a:latin typeface="Cambria Math" panose="02040503050406030204" pitchFamily="18" charset="0"/>
                                  </a:rPr>
                                </m:ctrlPr>
                              </m:naryPr>
                              <m:sub>
                                <m:r>
                                  <m:rPr>
                                    <m:brk m:alnAt="9"/>
                                  </m:rPr>
                                  <a:rPr kumimoji="1" lang="en-US" altLang="ja-JP" sz="2800" i="1" kern="0">
                                    <a:solidFill>
                                      <a:prstClr val="black"/>
                                    </a:solidFill>
                                    <a:latin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rPr>
                                    </m:ctrlPr>
                                  </m:sSubSupPr>
                                  <m:e>
                                    <m:r>
                                      <a:rPr kumimoji="1" lang="en-US" altLang="ja-JP" sz="2800" i="1" kern="0">
                                        <a:solidFill>
                                          <a:prstClr val="black"/>
                                        </a:solidFill>
                                        <a:latin typeface="Cambria Math" panose="02040503050406030204" pitchFamily="18" charset="0"/>
                                      </a:rPr>
                                      <m:t>𝑓</m:t>
                                    </m:r>
                                  </m:e>
                                  <m:sub>
                                    <m:r>
                                      <a:rPr kumimoji="1" lang="en-US" altLang="ja-JP" sz="2800" i="1" kern="0">
                                        <a:solidFill>
                                          <a:prstClr val="black"/>
                                        </a:solidFill>
                                        <a:latin typeface="Cambria Math" panose="02040503050406030204" pitchFamily="18" charset="0"/>
                                      </a:rPr>
                                      <m:t>𝑖</m:t>
                                    </m:r>
                                  </m:sub>
                                  <m:sup>
                                    <m:r>
                                      <a:rPr kumimoji="1" lang="en-US" altLang="ja-JP" sz="2800" i="1" kern="0">
                                        <a:solidFill>
                                          <a:prstClr val="black"/>
                                        </a:solidFill>
                                        <a:latin typeface="Cambria Math" panose="02040503050406030204" pitchFamily="18" charset="0"/>
                                      </a:rPr>
                                      <m:t>𝑘𝑟</m:t>
                                    </m:r>
                                  </m:sup>
                                </m:sSubSup>
                              </m:e>
                            </m:nary>
                          </m:num>
                          <m:den>
                            <m:nary>
                              <m:naryPr>
                                <m:chr m:val="∑"/>
                                <m:limLoc m:val="subSup"/>
                                <m:supHide m:val="on"/>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ctrlPr>
                              </m:naryPr>
                              <m:sub>
                                <m:r>
                                  <m:rPr>
                                    <m:brk m:alnAt="9"/>
                                  </m:r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𝑖</m:t>
                                </m:r>
                              </m:sub>
                              <m:sup/>
                              <m:e>
                                <m:nary>
                                  <m:naryPr>
                                    <m:chr m:val="∑"/>
                                    <m:limLoc m:val="subSup"/>
                                    <m:supHide m:val="on"/>
                                    <m:ctrlPr>
                                      <a:rPr kumimoji="1" lang="en-US" altLang="ja-JP" sz="2800" i="1" kern="0">
                                        <a:solidFill>
                                          <a:prstClr val="black"/>
                                        </a:solidFill>
                                        <a:latin typeface="Cambria Math" panose="02040503050406030204" pitchFamily="18" charset="0"/>
                                      </a:rPr>
                                    </m:ctrlPr>
                                  </m:naryPr>
                                  <m:sub>
                                    <m:r>
                                      <m:rPr>
                                        <m:brk m:alnAt="9"/>
                                      </m:rPr>
                                      <a:rPr kumimoji="1" lang="en-US" altLang="ja-JP" sz="2800" i="1" kern="0">
                                        <a:solidFill>
                                          <a:prstClr val="black"/>
                                        </a:solidFill>
                                        <a:latin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rPr>
                                        </m:ctrlPr>
                                      </m:sSubSupPr>
                                      <m:e>
                                        <m:r>
                                          <a:rPr kumimoji="1" lang="en-US" altLang="ja-JP" sz="2800" i="1" kern="0">
                                            <a:solidFill>
                                              <a:prstClr val="black"/>
                                            </a:solidFill>
                                            <a:latin typeface="Cambria Math" panose="02040503050406030204" pitchFamily="18" charset="0"/>
                                          </a:rPr>
                                          <m:t>𝑓</m:t>
                                        </m:r>
                                      </m:e>
                                      <m:sub>
                                        <m:r>
                                          <a:rPr kumimoji="1" lang="en-US" altLang="ja-JP" sz="2800" i="1" kern="0">
                                            <a:solidFill>
                                              <a:prstClr val="black"/>
                                            </a:solidFill>
                                            <a:latin typeface="Cambria Math" panose="02040503050406030204" pitchFamily="18" charset="0"/>
                                          </a:rPr>
                                          <m:t>𝑖</m:t>
                                        </m:r>
                                      </m:sub>
                                      <m:sup>
                                        <m:r>
                                          <a:rPr kumimoji="1" lang="en-US" altLang="ja-JP" sz="2800" i="1" kern="0">
                                            <a:solidFill>
                                              <a:prstClr val="black"/>
                                            </a:solidFill>
                                            <a:latin typeface="Cambria Math" panose="02040503050406030204" pitchFamily="18" charset="0"/>
                                          </a:rPr>
                                          <m:t>𝑘𝑟</m:t>
                                        </m:r>
                                      </m:sup>
                                    </m:sSubSup>
                                  </m:e>
                                </m:nary>
                              </m:e>
                            </m:nary>
                          </m:den>
                        </m:f>
                        <m:r>
                          <a:rPr kumimoji="1" lang="en-US" altLang="ja-JP" sz="2800" i="1" kern="0">
                            <a:solidFill>
                              <a:prstClr val="black"/>
                            </a:solidFill>
                            <a:latin typeface="Cambria Math" panose="02040503050406030204" pitchFamily="18" charset="0"/>
                            <a:ea typeface="Cambria Math" panose="02040503050406030204" pitchFamily="18" charset="0"/>
                          </a:rPr>
                          <m:t>×</m:t>
                        </m:r>
                        <m:f>
                          <m:fPr>
                            <m:ctrlPr>
                              <a:rPr kumimoji="1" lang="en-US" altLang="ja-JP" sz="2800" i="1" kern="0">
                                <a:solidFill>
                                  <a:prstClr val="black"/>
                                </a:solidFill>
                                <a:latin typeface="Cambria Math" panose="02040503050406030204" pitchFamily="18" charset="0"/>
                                <a:ea typeface="Cambria Math" panose="02040503050406030204" pitchFamily="18" charset="0"/>
                              </a:rPr>
                            </m:ctrlPr>
                          </m:fPr>
                          <m:num>
                            <m:nary>
                              <m:naryPr>
                                <m:chr m:val="∑"/>
                                <m:limLoc m:val="subSup"/>
                                <m:supHide m:val="on"/>
                                <m:ctrlPr>
                                  <a:rPr kumimoji="1" lang="en-US" altLang="ja-JP" sz="2800" i="1" kern="0">
                                    <a:solidFill>
                                      <a:prstClr val="black"/>
                                    </a:solidFill>
                                    <a:latin typeface="Cambria Math" panose="02040503050406030204" pitchFamily="18" charset="0"/>
                                  </a:rPr>
                                </m:ctrlPr>
                              </m:naryPr>
                              <m:sub>
                                <m:r>
                                  <m:rPr>
                                    <m:brk m:alnAt="9"/>
                                  </m:rPr>
                                  <a:rPr kumimoji="1" lang="en-US" altLang="ja-JP" sz="2800" i="1" kern="0">
                                    <a:solidFill>
                                      <a:prstClr val="black"/>
                                    </a:solidFill>
                                    <a:latin typeface="Cambria Math" panose="02040503050406030204" pitchFamily="18" charset="0"/>
                                  </a:rPr>
                                  <m:t>𝑖</m:t>
                                </m:r>
                              </m:sub>
                              <m:sup/>
                              <m:e>
                                <m:nary>
                                  <m:naryPr>
                                    <m:chr m:val="∑"/>
                                    <m:limLoc m:val="subSup"/>
                                    <m:supHide m:val="on"/>
                                    <m:ctrlPr>
                                      <a:rPr kumimoji="1" lang="en-US" altLang="ja-JP" sz="2800" i="1" kern="0">
                                        <a:solidFill>
                                          <a:prstClr val="black"/>
                                        </a:solidFill>
                                        <a:latin typeface="Cambria Math" panose="02040503050406030204" pitchFamily="18" charset="0"/>
                                      </a:rPr>
                                    </m:ctrlPr>
                                  </m:naryPr>
                                  <m:sub>
                                    <m:r>
                                      <m:rPr>
                                        <m:brk m:alnAt="9"/>
                                      </m:rPr>
                                      <a:rPr kumimoji="1" lang="en-US" altLang="ja-JP" sz="2800" i="1" kern="0">
                                        <a:solidFill>
                                          <a:prstClr val="black"/>
                                        </a:solidFill>
                                        <a:latin typeface="Cambria Math" panose="02040503050406030204" pitchFamily="18" charset="0"/>
                                      </a:rPr>
                                      <m:t>𝑘</m:t>
                                    </m:r>
                                  </m:sub>
                                  <m:sup/>
                                  <m:e>
                                    <m:sSubSup>
                                      <m:sSubSupPr>
                                        <m:ctrlPr>
                                          <a:rPr kumimoji="1" lang="en-US" altLang="ja-JP" sz="2800" i="1" kern="0">
                                            <a:solidFill>
                                              <a:prstClr val="black"/>
                                            </a:solidFill>
                                            <a:latin typeface="Cambria Math" panose="02040503050406030204" pitchFamily="18" charset="0"/>
                                          </a:rPr>
                                        </m:ctrlPr>
                                      </m:sSubSupPr>
                                      <m:e>
                                        <m:r>
                                          <a:rPr kumimoji="1" lang="en-US" altLang="ja-JP" sz="2800" i="1" kern="0">
                                            <a:solidFill>
                                              <a:prstClr val="black"/>
                                            </a:solidFill>
                                            <a:latin typeface="Cambria Math" panose="02040503050406030204" pitchFamily="18" charset="0"/>
                                          </a:rPr>
                                          <m:t>𝑓</m:t>
                                        </m:r>
                                      </m:e>
                                      <m:sub>
                                        <m:r>
                                          <a:rPr kumimoji="1" lang="en-US" altLang="ja-JP" sz="2800" i="1" kern="0">
                                            <a:solidFill>
                                              <a:prstClr val="black"/>
                                            </a:solidFill>
                                            <a:latin typeface="Cambria Math" panose="02040503050406030204" pitchFamily="18" charset="0"/>
                                          </a:rPr>
                                          <m:t>𝑖</m:t>
                                        </m:r>
                                      </m:sub>
                                      <m:sup>
                                        <m:r>
                                          <a:rPr kumimoji="1" lang="en-US" altLang="ja-JP" sz="2800" i="1" kern="0">
                                            <a:solidFill>
                                              <a:prstClr val="black"/>
                                            </a:solidFill>
                                            <a:latin typeface="Cambria Math" panose="02040503050406030204" pitchFamily="18" charset="0"/>
                                          </a:rPr>
                                          <m:t>𝑘𝑟</m:t>
                                        </m:r>
                                      </m:sup>
                                    </m:sSubSup>
                                  </m:e>
                                </m:nary>
                              </m:e>
                            </m:nary>
                          </m:num>
                          <m:den>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en-US" altLang="ja-JP" sz="2800" i="1" kern="0">
                                    <a:solidFill>
                                      <a:prstClr val="black"/>
                                    </a:solidFill>
                                    <a:latin typeface="Cambria Math" panose="02040503050406030204" pitchFamily="18" charset="0"/>
                                    <a:ea typeface="Cambria Math" panose="02040503050406030204" pitchFamily="18" charset="0"/>
                                  </a:rPr>
                                  <m:t>𝑝𝑜𝑝</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den>
                        </m:f>
                      </m:e>
                    </m:d>
                  </m:oMath>
                </a14:m>
                <a:r>
                  <a:rPr kumimoji="1" lang="en-US" altLang="ja-JP" sz="2800" b="0" i="1" u="none" strike="noStrike" kern="0" cap="none" spc="0" normalizeH="0" baseline="0" noProof="0" dirty="0">
                    <a:ln>
                      <a:noFill/>
                    </a:ln>
                    <a:solidFill>
                      <a:prstClr val="white"/>
                    </a:solidFill>
                    <a:effectLst/>
                    <a:uLnTx/>
                    <a:uFillTx/>
                    <a:latin typeface="Cambria Math" panose="02040503050406030204" pitchFamily="18" charset="0"/>
                  </a:rPr>
                  <a:t> </a:t>
                </a:r>
                <a:endParaRPr kumimoji="1" lang="en-US" altLang="ja-JP" sz="2800" b="0" i="1" u="none" strike="noStrike" kern="0" cap="none" spc="0" normalizeH="0" baseline="0" noProof="0" dirty="0">
                  <a:ln>
                    <a:noFill/>
                  </a:ln>
                  <a:solidFill>
                    <a:prstClr val="black"/>
                  </a:solidFill>
                  <a:effectLst/>
                  <a:uLnTx/>
                  <a:uFillTx/>
                  <a:latin typeface="Cambria Math" panose="02040503050406030204" pitchFamily="18" charset="0"/>
                </a:endParaRPr>
              </a:p>
              <a:p>
                <a:pPr lvl="0" defTabSz="914400">
                  <a:spcBef>
                    <a:spcPts val="1000"/>
                  </a:spcBef>
                </a:pPr>
                <a14:m>
                  <m:oMathPara xmlns:m="http://schemas.openxmlformats.org/officeDocument/2006/math">
                    <m:oMathParaPr>
                      <m:jc m:val="left"/>
                    </m:oMathParaPr>
                    <m:oMath xmlns:m="http://schemas.openxmlformats.org/officeDocument/2006/math">
                      <m:f>
                        <m:fPr>
                          <m:type m:val="lin"/>
                          <m:ctrlPr>
                            <a:rPr kumimoji="1" lang="en-US" altLang="ja-JP" sz="2800" i="1" kern="0" smtClean="0">
                              <a:solidFill>
                                <a:schemeClr val="bg1"/>
                              </a:solidFill>
                              <a:latin typeface="Cambria Math" panose="02040503050406030204" pitchFamily="18" charset="0"/>
                              <a:ea typeface="Cambria Math" panose="02040503050406030204" pitchFamily="18" charset="0"/>
                            </a:rPr>
                          </m:ctrlPr>
                        </m:fPr>
                        <m:num>
                          <m:sSup>
                            <m:sSupPr>
                              <m:ctrlPr>
                                <a:rPr kumimoji="1" lang="en-US" altLang="ja-JP" sz="2800" b="1" i="1" kern="0">
                                  <a:solidFill>
                                    <a:schemeClr val="bg1"/>
                                  </a:solidFill>
                                  <a:latin typeface="Cambria Math" panose="02040503050406030204" pitchFamily="18" charset="0"/>
                                  <a:ea typeface="Cambria Math" panose="02040503050406030204" pitchFamily="18" charset="0"/>
                                </a:rPr>
                              </m:ctrlPr>
                            </m:sSupPr>
                            <m:e>
                              <m:r>
                                <a:rPr kumimoji="1" lang="en-US" altLang="ja-JP" sz="2800" b="1" kern="0">
                                  <a:solidFill>
                                    <a:schemeClr val="bg1"/>
                                  </a:solidFill>
                                  <a:latin typeface="Cambria Math" panose="02040503050406030204" pitchFamily="18" charset="0"/>
                                  <a:ea typeface="Cambria Math" panose="02040503050406030204" pitchFamily="18" charset="0"/>
                                </a:rPr>
                                <m:t>𝐟</m:t>
                              </m:r>
                            </m:e>
                            <m:sup>
                              <m:r>
                                <a:rPr kumimoji="1" lang="en-US" altLang="ja-JP" sz="2800" i="1" kern="0">
                                  <a:solidFill>
                                    <a:schemeClr val="bg1"/>
                                  </a:solidFill>
                                  <a:latin typeface="Cambria Math" panose="02040503050406030204" pitchFamily="18" charset="0"/>
                                  <a:ea typeface="Cambria Math" panose="02040503050406030204" pitchFamily="18" charset="0"/>
                                </a:rPr>
                                <m:t>𝑟</m:t>
                              </m:r>
                            </m:sup>
                          </m:sSup>
                        </m:num>
                        <m:den>
                          <m:sSup>
                            <m:sSupPr>
                              <m:ctrlPr>
                                <a:rPr kumimoji="1" lang="en-US" altLang="ja-JP" sz="2800" b="1" i="1" kern="0">
                                  <a:solidFill>
                                    <a:schemeClr val="bg1"/>
                                  </a:solidFill>
                                  <a:latin typeface="Cambria Math" panose="02040503050406030204" pitchFamily="18" charset="0"/>
                                  <a:ea typeface="Cambria Math" panose="02040503050406030204" pitchFamily="18" charset="0"/>
                                </a:rPr>
                              </m:ctrlPr>
                            </m:sSupPr>
                            <m:e>
                              <m:r>
                                <a:rPr kumimoji="1" lang="en-US" altLang="ja-JP" sz="2800" i="1" kern="0">
                                  <a:solidFill>
                                    <a:schemeClr val="bg1"/>
                                  </a:solidFill>
                                  <a:latin typeface="Cambria Math" panose="02040503050406030204" pitchFamily="18" charset="0"/>
                                  <a:ea typeface="Cambria Math" panose="02040503050406030204" pitchFamily="18" charset="0"/>
                                </a:rPr>
                                <m:t>𝑝𝑜𝑝</m:t>
                              </m:r>
                            </m:e>
                            <m:sup>
                              <m:r>
                                <a:rPr kumimoji="1" lang="en-US" altLang="ja-JP" sz="2800" i="1" kern="0">
                                  <a:solidFill>
                                    <a:schemeClr val="bg1"/>
                                  </a:solidFill>
                                  <a:latin typeface="Cambria Math" panose="02040503050406030204" pitchFamily="18" charset="0"/>
                                  <a:ea typeface="Cambria Math" panose="02040503050406030204" pitchFamily="18" charset="0"/>
                                </a:rPr>
                                <m:t>𝑟</m:t>
                              </m:r>
                            </m:sup>
                          </m:sSup>
                        </m:den>
                      </m:f>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dPr>
                        <m:e>
                          <m:sSubSup>
                            <m:sSubSup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sSub>
                                <m:sSub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𝑡</m:t>
                                  </m:r>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𝑓</m:t>
                                  </m:r>
                                </m:sub>
                              </m:sSub>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m:t>
                              </m:r>
                            </m:sub>
                            <m: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𝑘𝑟</m:t>
                              </m:r>
                            </m:sup>
                          </m:sSub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Sup>
                            <m:sSubSupPr>
                              <m:ctrlP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SupPr>
                            <m:e>
                              <m:r>
                                <a:rPr kumimoji="1" lang="ja-JP" altLang="en-US"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𝜓</m:t>
                              </m:r>
                            </m:e>
                            <m:sub>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𝑖</m:t>
                              </m:r>
                            </m:sub>
                            <m: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𝑘𝑟</m:t>
                              </m:r>
                            </m:sup>
                          </m:sSubSup>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en-US" altLang="ja-JP" sz="2800" b="0" i="1" kern="0" smtClean="0">
                                  <a:solidFill>
                                    <a:prstClr val="black"/>
                                  </a:solidFill>
                                  <a:latin typeface="Cambria Math" panose="02040503050406030204" pitchFamily="18" charset="0"/>
                                  <a:ea typeface="Cambria Math" panose="02040503050406030204" pitchFamily="18" charset="0"/>
                                </a:rPr>
                                <m:t>𝑦</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e>
                      </m:d>
                      <m:r>
                        <a:rPr kumimoji="1" lang="en-US" altLang="ja-JP" sz="2800" b="0" i="1" u="none" strike="noStrike" kern="0" cap="none" spc="0" normalizeH="0" baseline="0" noProof="0" smtClean="0">
                          <a:ln>
                            <a:noFill/>
                          </a:ln>
                          <a:solidFill>
                            <a:prstClr val="black"/>
                          </a:solidFill>
                          <a:effectLst/>
                          <a:uLnTx/>
                          <a:uFillTx/>
                          <a:latin typeface="Cambria Math" panose="02040503050406030204" pitchFamily="18" charset="0"/>
                        </a:rPr>
                        <m:t>=</m:t>
                      </m:r>
                      <m:d>
                        <m:dPr>
                          <m:ctrlPr>
                            <a:rPr kumimoji="1" lang="en-US" altLang="ja-JP" sz="2800" i="1" kern="0">
                              <a:solidFill>
                                <a:prstClr val="black"/>
                              </a:solidFill>
                              <a:latin typeface="Cambria Math" panose="02040503050406030204" pitchFamily="18" charset="0"/>
                              <a:ea typeface="Cambria Math" panose="02040503050406030204" pitchFamily="18" charset="0"/>
                            </a:rPr>
                          </m:ctrlPr>
                        </m:dPr>
                        <m:e>
                          <m:sSubSup>
                            <m:sSubSupPr>
                              <m:ctrlPr>
                                <a:rPr kumimoji="1" lang="en-US" altLang="ja-JP" sz="2800" i="1" kern="0">
                                  <a:solidFill>
                                    <a:prstClr val="black"/>
                                  </a:solidFill>
                                  <a:latin typeface="Cambria Math" panose="02040503050406030204" pitchFamily="18" charset="0"/>
                                  <a:ea typeface="Cambria Math" panose="02040503050406030204" pitchFamily="18" charset="0"/>
                                </a:rPr>
                              </m:ctrlPr>
                            </m:sSubSupPr>
                            <m:e>
                              <m:r>
                                <a:rPr kumimoji="1" lang="en-US" altLang="ja-JP" sz="2800" b="1" kern="0">
                                  <a:solidFill>
                                    <a:prstClr val="black"/>
                                  </a:solidFill>
                                  <a:latin typeface="Cambria Math" panose="02040503050406030204" pitchFamily="18" charset="0"/>
                                  <a:ea typeface="Cambria Math" panose="02040503050406030204" pitchFamily="18" charset="0"/>
                                </a:rPr>
                                <m:t>𝐓</m:t>
                              </m:r>
                            </m:e>
                            <m:sub>
                              <m:r>
                                <a:rPr kumimoji="1" lang="en-US" altLang="ja-JP" sz="2800" i="1" kern="0">
                                  <a:solidFill>
                                    <a:prstClr val="black"/>
                                  </a:solidFill>
                                  <a:latin typeface="Cambria Math" panose="02040503050406030204" pitchFamily="18" charset="0"/>
                                  <a:ea typeface="Cambria Math" panose="02040503050406030204" pitchFamily="18" charset="0"/>
                                </a:rPr>
                                <m:t>𝑓</m:t>
                              </m:r>
                            </m:sub>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bSup>
                          <m:r>
                            <a:rPr kumimoji="1" lang="en-US" altLang="ja-JP" sz="2800" i="1" kern="0">
                              <a:solidFill>
                                <a:prstClr val="black"/>
                              </a:solidFill>
                              <a:latin typeface="Cambria Math" panose="02040503050406030204" pitchFamily="18" charset="0"/>
                              <a:ea typeface="Cambria Math" panose="02040503050406030204" pitchFamily="18" charset="0"/>
                            </a:rPr>
                            <m:t>⨀</m:t>
                          </m:r>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ja-JP" altLang="en-US" sz="2800" i="1" kern="0">
                                  <a:solidFill>
                                    <a:prstClr val="black"/>
                                  </a:solidFill>
                                  <a:latin typeface="Cambria Math" panose="02040503050406030204" pitchFamily="18" charset="0"/>
                                  <a:ea typeface="Cambria Math" panose="02040503050406030204" pitchFamily="18" charset="0"/>
                                </a:rPr>
                                <m:t>𝚿</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e>
                      </m:d>
                      <m:sSup>
                        <m:sSupPr>
                          <m:ctrlPr>
                            <a:rPr kumimoji="1" lang="en-US" altLang="ja-JP" sz="2800" b="1" i="1" kern="0">
                              <a:solidFill>
                                <a:prstClr val="black"/>
                              </a:solidFill>
                              <a:latin typeface="Cambria Math" panose="02040503050406030204" pitchFamily="18" charset="0"/>
                              <a:ea typeface="Cambria Math" panose="02040503050406030204" pitchFamily="18" charset="0"/>
                            </a:rPr>
                          </m:ctrlPr>
                        </m:sSupPr>
                        <m:e>
                          <m:r>
                            <a:rPr kumimoji="1" lang="en-US" altLang="ja-JP" sz="2800" i="1" kern="0">
                              <a:solidFill>
                                <a:prstClr val="black"/>
                              </a:solidFill>
                              <a:latin typeface="Cambria Math" panose="02040503050406030204" pitchFamily="18" charset="0"/>
                              <a:ea typeface="Cambria Math" panose="02040503050406030204" pitchFamily="18" charset="0"/>
                            </a:rPr>
                            <m:t>𝑦</m:t>
                          </m:r>
                        </m:e>
                        <m:sup>
                          <m:r>
                            <a:rPr kumimoji="1" lang="en-US" altLang="ja-JP" sz="2800" i="1" kern="0">
                              <a:solidFill>
                                <a:prstClr val="black"/>
                              </a:solidFill>
                              <a:latin typeface="Cambria Math" panose="02040503050406030204" pitchFamily="18" charset="0"/>
                              <a:ea typeface="Cambria Math" panose="02040503050406030204" pitchFamily="18" charset="0"/>
                            </a:rPr>
                            <m:t>𝑟</m:t>
                          </m:r>
                        </m:sup>
                      </m:sSup>
                    </m:oMath>
                  </m:oMathPara>
                </a14:m>
                <a:endParaRPr kumimoji="0" lang="en-US" altLang="ja-JP" sz="2800" b="0" i="0" u="none" strike="noStrike" kern="0" cap="none" spc="0" normalizeH="0" baseline="0" noProof="0" dirty="0">
                  <a:ln>
                    <a:noFill/>
                  </a:ln>
                  <a:solidFill>
                    <a:prstClr val="black"/>
                  </a:solidFill>
                  <a:effectLst/>
                  <a:uLnTx/>
                  <a:uFillTx/>
                </a:endParaRPr>
              </a:p>
            </p:txBody>
          </p:sp>
        </mc:Choice>
        <mc:Fallback xmlns="">
          <p:sp>
            <p:nvSpPr>
              <p:cNvPr id="15" name="テキスト ボックス 14">
                <a:extLst>
                  <a:ext uri="{FF2B5EF4-FFF2-40B4-BE49-F238E27FC236}">
                    <a16:creationId xmlns:a16="http://schemas.microsoft.com/office/drawing/2014/main" id="{EC3CCC2E-47D3-2380-F9A6-42D01D185F2D}"/>
                  </a:ext>
                </a:extLst>
              </p:cNvPr>
              <p:cNvSpPr txBox="1">
                <a:spLocks noRot="1" noChangeAspect="1" noMove="1" noResize="1" noEditPoints="1" noAdjustHandles="1" noChangeArrowheads="1" noChangeShapeType="1" noTextEdit="1"/>
              </p:cNvSpPr>
              <p:nvPr/>
            </p:nvSpPr>
            <p:spPr>
              <a:xfrm>
                <a:off x="5144400" y="2337924"/>
                <a:ext cx="6973897" cy="2079928"/>
              </a:xfrm>
              <a:prstGeom prst="rect">
                <a:avLst/>
              </a:prstGeom>
              <a:blipFill>
                <a:blip r:embed="rId4"/>
                <a:stretch>
                  <a:fillRect/>
                </a:stretch>
              </a:blipFill>
            </p:spPr>
            <p:txBody>
              <a:bodyPr/>
              <a:lstStyle/>
              <a:p>
                <a:r>
                  <a:rPr lang="ja-JP" altLang="en-US">
                    <a:noFill/>
                  </a:rPr>
                  <a:t> </a:t>
                </a:r>
              </a:p>
            </p:txBody>
          </p:sp>
        </mc:Fallback>
      </mc:AlternateContent>
      <p:sp>
        <p:nvSpPr>
          <p:cNvPr id="22" name="テキスト ボックス 21">
            <a:extLst>
              <a:ext uri="{FF2B5EF4-FFF2-40B4-BE49-F238E27FC236}">
                <a16:creationId xmlns:a16="http://schemas.microsoft.com/office/drawing/2014/main" id="{D01C7A7F-2D86-7F09-B6A4-2C6C3384C1DC}"/>
              </a:ext>
            </a:extLst>
          </p:cNvPr>
          <p:cNvSpPr txBox="1"/>
          <p:nvPr/>
        </p:nvSpPr>
        <p:spPr>
          <a:xfrm>
            <a:off x="10206000" y="4769893"/>
            <a:ext cx="1625851" cy="954107"/>
          </a:xfrm>
          <a:prstGeom prst="rect">
            <a:avLst/>
          </a:prstGeom>
          <a:noFill/>
        </p:spPr>
        <p:txBody>
          <a:bodyPr wrap="none" lIns="90000" rtlCol="0">
            <a:spAutoFit/>
          </a:bodyPr>
          <a:lstStyle/>
          <a:p>
            <a:pPr algn="ctr"/>
            <a:r>
              <a:rPr lang="en-US" altLang="ja-JP" sz="2800" dirty="0">
                <a:effectLst/>
                <a:ea typeface="ＭＳ 明朝" panose="02020609040205080304" pitchFamily="17" charset="-128"/>
                <a:cs typeface="Times New Roman" panose="02020603050405020304" pitchFamily="18" charset="0"/>
              </a:rPr>
              <a:t>Per capita</a:t>
            </a:r>
          </a:p>
          <a:p>
            <a:pPr algn="ctr"/>
            <a:r>
              <a:rPr lang="en-US" altLang="ja-JP" sz="2800" dirty="0">
                <a:effectLst/>
                <a:ea typeface="ＭＳ 明朝" panose="02020609040205080304" pitchFamily="17" charset="-128"/>
                <a:cs typeface="Times New Roman" panose="02020603050405020304" pitchFamily="18" charset="0"/>
              </a:rPr>
              <a:t>GDE</a:t>
            </a:r>
          </a:p>
        </p:txBody>
      </p:sp>
      <p:pic>
        <p:nvPicPr>
          <p:cNvPr id="28" name="グラフィックス 27" descr="硬貨 枠線">
            <a:extLst>
              <a:ext uri="{FF2B5EF4-FFF2-40B4-BE49-F238E27FC236}">
                <a16:creationId xmlns:a16="http://schemas.microsoft.com/office/drawing/2014/main" id="{3F04C87B-680D-48E0-BF23-E6FE53348A1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561725" y="5763600"/>
            <a:ext cx="914400" cy="914400"/>
          </a:xfrm>
          <a:prstGeom prst="rect">
            <a:avLst/>
          </a:prstGeom>
        </p:spPr>
      </p:pic>
      <p:sp>
        <p:nvSpPr>
          <p:cNvPr id="21" name="テキスト ボックス 20">
            <a:extLst>
              <a:ext uri="{FF2B5EF4-FFF2-40B4-BE49-F238E27FC236}">
                <a16:creationId xmlns:a16="http://schemas.microsoft.com/office/drawing/2014/main" id="{BA9EE2A5-316E-2EA4-7332-B662F6ED0491}"/>
              </a:ext>
            </a:extLst>
          </p:cNvPr>
          <p:cNvSpPr txBox="1"/>
          <p:nvPr/>
        </p:nvSpPr>
        <p:spPr>
          <a:xfrm>
            <a:off x="8155894" y="4769893"/>
            <a:ext cx="1971877" cy="954107"/>
          </a:xfrm>
          <a:prstGeom prst="rect">
            <a:avLst/>
          </a:prstGeom>
          <a:noFill/>
        </p:spPr>
        <p:txBody>
          <a:bodyPr wrap="none" rIns="90000" rtlCol="0">
            <a:spAutoFit/>
          </a:bodyPr>
          <a:lstStyle/>
          <a:p>
            <a:pPr algn="ctr"/>
            <a:r>
              <a:rPr lang="en-US" altLang="ja-JP" sz="2800" dirty="0">
                <a:effectLst/>
                <a:ea typeface="ＭＳ 明朝" panose="02020609040205080304" pitchFamily="17" charset="-128"/>
                <a:cs typeface="Times New Roman" panose="02020603050405020304" pitchFamily="18" charset="0"/>
              </a:rPr>
              <a:t>Sectoral</a:t>
            </a:r>
          </a:p>
          <a:p>
            <a:pPr algn="ctr"/>
            <a:r>
              <a:rPr lang="en-US" altLang="ja-JP" sz="2800" dirty="0">
                <a:effectLst/>
                <a:ea typeface="ＭＳ 明朝" panose="02020609040205080304" pitchFamily="17" charset="-128"/>
                <a:cs typeface="Times New Roman" panose="02020603050405020304" pitchFamily="18" charset="0"/>
              </a:rPr>
              <a:t>composition</a:t>
            </a:r>
          </a:p>
        </p:txBody>
      </p:sp>
      <p:grpSp>
        <p:nvGrpSpPr>
          <p:cNvPr id="29" name="グループ化 28">
            <a:extLst>
              <a:ext uri="{FF2B5EF4-FFF2-40B4-BE49-F238E27FC236}">
                <a16:creationId xmlns:a16="http://schemas.microsoft.com/office/drawing/2014/main" id="{30FE7B75-26E9-F04C-F241-4E9A05C9E63E}"/>
              </a:ext>
            </a:extLst>
          </p:cNvPr>
          <p:cNvGrpSpPr/>
          <p:nvPr/>
        </p:nvGrpSpPr>
        <p:grpSpPr>
          <a:xfrm>
            <a:off x="8684633" y="5763600"/>
            <a:ext cx="914400" cy="914400"/>
            <a:chOff x="10180800" y="3132000"/>
            <a:chExt cx="914400" cy="914400"/>
          </a:xfrm>
        </p:grpSpPr>
        <p:pic>
          <p:nvPicPr>
            <p:cNvPr id="36" name="グラフィックス 35" descr="テーブル セッティング 単色塗りつぶし">
              <a:extLst>
                <a:ext uri="{FF2B5EF4-FFF2-40B4-BE49-F238E27FC236}">
                  <a16:creationId xmlns:a16="http://schemas.microsoft.com/office/drawing/2014/main" id="{AD78EE14-103D-93AE-594B-F001BB444F0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667623" y="3266856"/>
              <a:ext cx="310952" cy="310952"/>
            </a:xfrm>
            <a:prstGeom prst="rect">
              <a:avLst/>
            </a:prstGeom>
          </p:spPr>
        </p:pic>
        <p:pic>
          <p:nvPicPr>
            <p:cNvPr id="37" name="グラフィックス 36" descr="車 単色塗りつぶし">
              <a:extLst>
                <a:ext uri="{FF2B5EF4-FFF2-40B4-BE49-F238E27FC236}">
                  <a16:creationId xmlns:a16="http://schemas.microsoft.com/office/drawing/2014/main" id="{31910C0B-6A65-53AB-6DDE-F4373AF5D38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777559" y="3531778"/>
              <a:ext cx="310952" cy="310952"/>
            </a:xfrm>
            <a:prstGeom prst="rect">
              <a:avLst/>
            </a:prstGeom>
          </p:spPr>
        </p:pic>
        <p:pic>
          <p:nvPicPr>
            <p:cNvPr id="38" name="グラフィックス 37" descr="円グラフ 枠線">
              <a:extLst>
                <a:ext uri="{FF2B5EF4-FFF2-40B4-BE49-F238E27FC236}">
                  <a16:creationId xmlns:a16="http://schemas.microsoft.com/office/drawing/2014/main" id="{DF6CFBC5-C71D-8F8E-C4DA-AF1E677B60C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180800" y="3132000"/>
              <a:ext cx="914400" cy="914400"/>
            </a:xfrm>
            <a:prstGeom prst="rect">
              <a:avLst/>
            </a:prstGeom>
          </p:spPr>
        </p:pic>
      </p:grpSp>
      <p:grpSp>
        <p:nvGrpSpPr>
          <p:cNvPr id="59" name="グループ化 58">
            <a:extLst>
              <a:ext uri="{FF2B5EF4-FFF2-40B4-BE49-F238E27FC236}">
                <a16:creationId xmlns:a16="http://schemas.microsoft.com/office/drawing/2014/main" id="{3EEDF788-E480-7883-0A27-0B5AC5C14CCA}"/>
              </a:ext>
            </a:extLst>
          </p:cNvPr>
          <p:cNvGrpSpPr/>
          <p:nvPr/>
        </p:nvGrpSpPr>
        <p:grpSpPr>
          <a:xfrm>
            <a:off x="3092400" y="4769893"/>
            <a:ext cx="1798399" cy="1908107"/>
            <a:chOff x="216000" y="4769893"/>
            <a:chExt cx="1798399" cy="1908107"/>
          </a:xfrm>
        </p:grpSpPr>
        <p:sp>
          <p:nvSpPr>
            <p:cNvPr id="18" name="テキスト ボックス 17">
              <a:extLst>
                <a:ext uri="{FF2B5EF4-FFF2-40B4-BE49-F238E27FC236}">
                  <a16:creationId xmlns:a16="http://schemas.microsoft.com/office/drawing/2014/main" id="{387D2072-1F1F-A2B4-43B4-38075887CF8F}"/>
                </a:ext>
              </a:extLst>
            </p:cNvPr>
            <p:cNvSpPr txBox="1"/>
            <p:nvPr/>
          </p:nvSpPr>
          <p:spPr>
            <a:xfrm>
              <a:off x="216000" y="4769893"/>
              <a:ext cx="1798399" cy="954107"/>
            </a:xfrm>
            <a:prstGeom prst="rect">
              <a:avLst/>
            </a:prstGeom>
            <a:noFill/>
          </p:spPr>
          <p:txBody>
            <a:bodyPr wrap="none" lIns="90000" rtlCol="0">
              <a:spAutoFit/>
            </a:bodyPr>
            <a:lstStyle/>
            <a:p>
              <a:pPr algn="ctr"/>
              <a:r>
                <a:rPr lang="en-US" altLang="ja-JP" sz="2800" dirty="0">
                  <a:effectLst/>
                  <a:ea typeface="ＭＳ 明朝" panose="02020609040205080304" pitchFamily="17" charset="-128"/>
                  <a:cs typeface="Times New Roman" panose="02020603050405020304" pitchFamily="18" charset="0"/>
                </a:rPr>
                <a:t>Production</a:t>
              </a:r>
            </a:p>
            <a:p>
              <a:pPr algn="ctr"/>
              <a:r>
                <a:rPr lang="en-US" altLang="ja-JP" sz="2800" dirty="0">
                  <a:effectLst/>
                  <a:ea typeface="ＭＳ 明朝" panose="02020609040205080304" pitchFamily="17" charset="-128"/>
                  <a:cs typeface="Times New Roman" panose="02020603050405020304" pitchFamily="18" charset="0"/>
                </a:rPr>
                <a:t>technology</a:t>
              </a:r>
            </a:p>
          </p:txBody>
        </p:sp>
        <p:grpSp>
          <p:nvGrpSpPr>
            <p:cNvPr id="30" name="グループ化 29">
              <a:extLst>
                <a:ext uri="{FF2B5EF4-FFF2-40B4-BE49-F238E27FC236}">
                  <a16:creationId xmlns:a16="http://schemas.microsoft.com/office/drawing/2014/main" id="{C454948B-72B0-D5CA-889F-C53738633149}"/>
                </a:ext>
              </a:extLst>
            </p:cNvPr>
            <p:cNvGrpSpPr/>
            <p:nvPr/>
          </p:nvGrpSpPr>
          <p:grpSpPr>
            <a:xfrm>
              <a:off x="693999" y="5763600"/>
              <a:ext cx="914400" cy="914400"/>
              <a:chOff x="8918056" y="5213952"/>
              <a:chExt cx="914400" cy="914400"/>
            </a:xfrm>
          </p:grpSpPr>
          <p:pic>
            <p:nvPicPr>
              <p:cNvPr id="34" name="グラフィックス 33" descr="ノコ刃 単色塗りつぶし">
                <a:extLst>
                  <a:ext uri="{FF2B5EF4-FFF2-40B4-BE49-F238E27FC236}">
                    <a16:creationId xmlns:a16="http://schemas.microsoft.com/office/drawing/2014/main" id="{C2E8CEB7-85F3-1B45-FEAB-C6D349FF2C9F}"/>
                  </a:ext>
                </a:extLst>
              </p:cNvPr>
              <p:cNvPicPr>
                <a:picLocks noChangeAspect="1"/>
              </p:cNvPicPr>
              <p:nvPr/>
            </p:nvPicPr>
            <p:blipFill>
              <a:blip>
                <a:extLst>
                  <a:ext uri="{96DAC541-7B7A-43D3-8B79-37D633B846F1}">
                    <asvg:svgBlip xmlns:asvg="http://schemas.microsoft.com/office/drawing/2016/SVG/main" r:embed="rId9"/>
                  </a:ext>
                </a:extLst>
              </a:blip>
              <a:srcRect t="8495" r="-1401"/>
              <a:stretch/>
            </p:blipFill>
            <p:spPr>
              <a:xfrm>
                <a:off x="9314761" y="5213952"/>
                <a:ext cx="474558" cy="428244"/>
              </a:xfrm>
              <a:prstGeom prst="rect">
                <a:avLst/>
              </a:prstGeom>
            </p:spPr>
          </p:pic>
          <p:pic>
            <p:nvPicPr>
              <p:cNvPr id="35" name="グラフィックス 34" descr="工場 枠線">
                <a:extLst>
                  <a:ext uri="{FF2B5EF4-FFF2-40B4-BE49-F238E27FC236}">
                    <a16:creationId xmlns:a16="http://schemas.microsoft.com/office/drawing/2014/main" id="{B458FFAF-B0FE-BE4C-7D83-97FE91496B4E}"/>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918056" y="5213952"/>
                <a:ext cx="914400" cy="914400"/>
              </a:xfrm>
              <a:prstGeom prst="rect">
                <a:avLst/>
              </a:prstGeom>
            </p:spPr>
          </p:pic>
        </p:grpSp>
      </p:grpSp>
      <p:grpSp>
        <p:nvGrpSpPr>
          <p:cNvPr id="58" name="グループ化 57">
            <a:extLst>
              <a:ext uri="{FF2B5EF4-FFF2-40B4-BE49-F238E27FC236}">
                <a16:creationId xmlns:a16="http://schemas.microsoft.com/office/drawing/2014/main" id="{94321B5E-3B13-521A-CC3E-E49AE3540654}"/>
              </a:ext>
            </a:extLst>
          </p:cNvPr>
          <p:cNvGrpSpPr/>
          <p:nvPr/>
        </p:nvGrpSpPr>
        <p:grpSpPr>
          <a:xfrm>
            <a:off x="216000" y="4769893"/>
            <a:ext cx="2861745" cy="1822341"/>
            <a:chOff x="2030400" y="4769893"/>
            <a:chExt cx="2861745" cy="1822341"/>
          </a:xfrm>
        </p:grpSpPr>
        <p:sp>
          <p:nvSpPr>
            <p:cNvPr id="19" name="テキスト ボックス 18">
              <a:extLst>
                <a:ext uri="{FF2B5EF4-FFF2-40B4-BE49-F238E27FC236}">
                  <a16:creationId xmlns:a16="http://schemas.microsoft.com/office/drawing/2014/main" id="{701D7858-BDBD-A717-92E5-76172673877A}"/>
                </a:ext>
              </a:extLst>
            </p:cNvPr>
            <p:cNvSpPr txBox="1"/>
            <p:nvPr/>
          </p:nvSpPr>
          <p:spPr>
            <a:xfrm>
              <a:off x="2030400" y="4769893"/>
              <a:ext cx="2861745" cy="1815882"/>
            </a:xfrm>
            <a:prstGeom prst="rect">
              <a:avLst/>
            </a:prstGeom>
            <a:noFill/>
          </p:spPr>
          <p:txBody>
            <a:bodyPr wrap="none" rtlCol="0">
              <a:spAutoFit/>
            </a:bodyPr>
            <a:lstStyle/>
            <a:p>
              <a:r>
                <a:rPr lang="en-US" altLang="ja-JP" sz="2800" dirty="0">
                  <a:ea typeface="ＭＳ 明朝" panose="02020609040205080304" pitchFamily="17" charset="-128"/>
                  <a:cs typeface="Times New Roman" panose="02020603050405020304" pitchFamily="18" charset="0"/>
                </a:rPr>
                <a:t>S</a:t>
              </a:r>
              <a:r>
                <a:rPr lang="en-US" altLang="ja-JP" sz="2800" dirty="0">
                  <a:effectLst/>
                  <a:ea typeface="ＭＳ 明朝" panose="02020609040205080304" pitchFamily="17" charset="-128"/>
                  <a:cs typeface="Times New Roman" panose="02020603050405020304" pitchFamily="18" charset="0"/>
                </a:rPr>
                <a:t>hare of supplying</a:t>
              </a:r>
            </a:p>
            <a:p>
              <a:r>
                <a:rPr lang="en-US" altLang="ja-JP" sz="2800" dirty="0">
                  <a:effectLst/>
                  <a:ea typeface="ＭＳ 明朝" panose="02020609040205080304" pitchFamily="17" charset="-128"/>
                  <a:cs typeface="Times New Roman" panose="02020603050405020304" pitchFamily="18" charset="0"/>
                </a:rPr>
                <a:t>countries for</a:t>
              </a:r>
            </a:p>
            <a:p>
              <a:r>
                <a:rPr lang="en-US" altLang="ja-JP" sz="2800" dirty="0">
                  <a:effectLst/>
                  <a:ea typeface="ＭＳ 明朝" panose="02020609040205080304" pitchFamily="17" charset="-128"/>
                  <a:cs typeface="Times New Roman" panose="02020603050405020304" pitchFamily="18" charset="0"/>
                </a:rPr>
                <a:t>intermediate</a:t>
              </a:r>
              <a:endParaRPr lang="en-US" altLang="ja-JP" sz="2800" dirty="0">
                <a:ea typeface="ＭＳ 明朝" panose="02020609040205080304" pitchFamily="17" charset="-128"/>
                <a:cs typeface="Times New Roman" panose="02020603050405020304" pitchFamily="18" charset="0"/>
              </a:endParaRPr>
            </a:p>
            <a:p>
              <a:r>
                <a:rPr lang="en-US" altLang="ja-JP" sz="2800" dirty="0">
                  <a:effectLst/>
                  <a:ea typeface="ＭＳ 明朝" panose="02020609040205080304" pitchFamily="17" charset="-128"/>
                  <a:cs typeface="Times New Roman" panose="02020603050405020304" pitchFamily="18" charset="0"/>
                </a:rPr>
                <a:t>goods</a:t>
              </a:r>
              <a:endParaRPr lang="ja-JP" altLang="en-US" sz="2800" dirty="0"/>
            </a:p>
          </p:txBody>
        </p:sp>
        <p:grpSp>
          <p:nvGrpSpPr>
            <p:cNvPr id="31" name="グループ化 30">
              <a:extLst>
                <a:ext uri="{FF2B5EF4-FFF2-40B4-BE49-F238E27FC236}">
                  <a16:creationId xmlns:a16="http://schemas.microsoft.com/office/drawing/2014/main" id="{0DE9C615-DFD2-9CC8-DAB5-1283AB1174CA}"/>
                </a:ext>
              </a:extLst>
            </p:cNvPr>
            <p:cNvGrpSpPr/>
            <p:nvPr/>
          </p:nvGrpSpPr>
          <p:grpSpPr>
            <a:xfrm>
              <a:off x="3906000" y="5677834"/>
              <a:ext cx="914400" cy="914400"/>
              <a:chOff x="4992977" y="7208164"/>
              <a:chExt cx="914400" cy="914400"/>
            </a:xfrm>
          </p:grpSpPr>
          <p:pic>
            <p:nvPicPr>
              <p:cNvPr id="32" name="グラフィックス 31" descr="道に迷った 枠線">
                <a:extLst>
                  <a:ext uri="{FF2B5EF4-FFF2-40B4-BE49-F238E27FC236}">
                    <a16:creationId xmlns:a16="http://schemas.microsoft.com/office/drawing/2014/main" id="{F6996649-7807-CA9B-C0F0-07F0F357C8A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992977" y="7208164"/>
                <a:ext cx="914400" cy="914400"/>
              </a:xfrm>
              <a:prstGeom prst="rect">
                <a:avLst/>
              </a:prstGeom>
            </p:spPr>
          </p:pic>
          <p:pic>
            <p:nvPicPr>
              <p:cNvPr id="33" name="グラフィックス 32" descr="貨物 単色塗りつぶし">
                <a:extLst>
                  <a:ext uri="{FF2B5EF4-FFF2-40B4-BE49-F238E27FC236}">
                    <a16:creationId xmlns:a16="http://schemas.microsoft.com/office/drawing/2014/main" id="{98F1304B-8DA8-FA08-270C-830F35711049}"/>
                  </a:ext>
                </a:extLst>
              </p:cNvPr>
              <p:cNvPicPr>
                <a:picLocks noChangeAspect="1"/>
              </p:cNvPicPr>
              <p:nvPr/>
            </p:nvPicPr>
            <p:blipFill>
              <a:blip>
                <a:extLst>
                  <a:ext uri="{96DAC541-7B7A-43D3-8B79-37D633B846F1}">
                    <asvg:svgBlip xmlns:asvg="http://schemas.microsoft.com/office/drawing/2016/SVG/main" r:embed="rId12"/>
                  </a:ext>
                </a:extLst>
              </a:blip>
              <a:srcRect b="8467"/>
              <a:stretch/>
            </p:blipFill>
            <p:spPr>
              <a:xfrm>
                <a:off x="5367377" y="7628284"/>
                <a:ext cx="540000" cy="494280"/>
              </a:xfrm>
              <a:prstGeom prst="rect">
                <a:avLst/>
              </a:prstGeom>
            </p:spPr>
          </p:pic>
        </p:grpSp>
      </p:grpSp>
      <p:sp>
        <p:nvSpPr>
          <p:cNvPr id="46" name="テキスト ボックス 45">
            <a:extLst>
              <a:ext uri="{FF2B5EF4-FFF2-40B4-BE49-F238E27FC236}">
                <a16:creationId xmlns:a16="http://schemas.microsoft.com/office/drawing/2014/main" id="{18B340DE-4FEA-EBCF-6BC2-66FBFD56286E}"/>
              </a:ext>
            </a:extLst>
          </p:cNvPr>
          <p:cNvSpPr txBox="1"/>
          <p:nvPr/>
        </p:nvSpPr>
        <p:spPr>
          <a:xfrm>
            <a:off x="5216400" y="4769893"/>
            <a:ext cx="2861266" cy="1384995"/>
          </a:xfrm>
          <a:prstGeom prst="rect">
            <a:avLst/>
          </a:prstGeom>
          <a:noFill/>
        </p:spPr>
        <p:txBody>
          <a:bodyPr wrap="square" rtlCol="0">
            <a:spAutoFit/>
          </a:bodyPr>
          <a:lstStyle/>
          <a:p>
            <a:pPr algn="ctr"/>
            <a:r>
              <a:rPr lang="en-US" altLang="ja-JP" sz="2800" dirty="0">
                <a:ea typeface="ＭＳ 明朝" panose="02020609040205080304" pitchFamily="17" charset="-128"/>
                <a:cs typeface="Times New Roman" panose="02020603050405020304" pitchFamily="18" charset="0"/>
              </a:rPr>
              <a:t>S</a:t>
            </a:r>
            <a:r>
              <a:rPr lang="en-US" altLang="ja-JP" sz="2800" dirty="0">
                <a:effectLst/>
                <a:ea typeface="ＭＳ 明朝" panose="02020609040205080304" pitchFamily="17" charset="-128"/>
                <a:cs typeface="Times New Roman" panose="02020603050405020304" pitchFamily="18" charset="0"/>
              </a:rPr>
              <a:t>hare of supplying countries for final</a:t>
            </a:r>
            <a:r>
              <a:rPr lang="en-US" altLang="ja-JP" sz="2800" dirty="0">
                <a:ea typeface="ＭＳ 明朝" panose="02020609040205080304" pitchFamily="17" charset="-128"/>
                <a:cs typeface="Times New Roman" panose="02020603050405020304" pitchFamily="18" charset="0"/>
              </a:rPr>
              <a:t> </a:t>
            </a:r>
            <a:r>
              <a:rPr lang="en-US" altLang="ja-JP" sz="2800" dirty="0">
                <a:effectLst/>
                <a:ea typeface="ＭＳ 明朝" panose="02020609040205080304" pitchFamily="17" charset="-128"/>
                <a:cs typeface="Times New Roman" panose="02020603050405020304" pitchFamily="18" charset="0"/>
              </a:rPr>
              <a:t>goods</a:t>
            </a:r>
          </a:p>
        </p:txBody>
      </p:sp>
      <p:grpSp>
        <p:nvGrpSpPr>
          <p:cNvPr id="48" name="グループ化 47">
            <a:extLst>
              <a:ext uri="{FF2B5EF4-FFF2-40B4-BE49-F238E27FC236}">
                <a16:creationId xmlns:a16="http://schemas.microsoft.com/office/drawing/2014/main" id="{80CF580A-5DB1-9F6C-426F-813CB688EA2A}"/>
              </a:ext>
            </a:extLst>
          </p:cNvPr>
          <p:cNvGrpSpPr/>
          <p:nvPr/>
        </p:nvGrpSpPr>
        <p:grpSpPr>
          <a:xfrm>
            <a:off x="7092000" y="5677834"/>
            <a:ext cx="914400" cy="914400"/>
            <a:chOff x="4992977" y="7208164"/>
            <a:chExt cx="914400" cy="914400"/>
          </a:xfrm>
        </p:grpSpPr>
        <p:pic>
          <p:nvPicPr>
            <p:cNvPr id="49" name="グラフィックス 48" descr="道に迷った 枠線">
              <a:extLst>
                <a:ext uri="{FF2B5EF4-FFF2-40B4-BE49-F238E27FC236}">
                  <a16:creationId xmlns:a16="http://schemas.microsoft.com/office/drawing/2014/main" id="{43F1FC48-46F7-E90B-BE26-D117026B18B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992977" y="7208164"/>
              <a:ext cx="914400" cy="914400"/>
            </a:xfrm>
            <a:prstGeom prst="rect">
              <a:avLst/>
            </a:prstGeom>
          </p:spPr>
        </p:pic>
        <p:pic>
          <p:nvPicPr>
            <p:cNvPr id="50" name="グラフィックス 49" descr="貨物 単色塗りつぶし">
              <a:extLst>
                <a:ext uri="{FF2B5EF4-FFF2-40B4-BE49-F238E27FC236}">
                  <a16:creationId xmlns:a16="http://schemas.microsoft.com/office/drawing/2014/main" id="{FB24CF4C-A69A-C596-B1B1-6AD99B68B1E4}"/>
                </a:ext>
              </a:extLst>
            </p:cNvPr>
            <p:cNvPicPr>
              <a:picLocks noChangeAspect="1"/>
            </p:cNvPicPr>
            <p:nvPr/>
          </p:nvPicPr>
          <p:blipFill>
            <a:blip>
              <a:extLst>
                <a:ext uri="{96DAC541-7B7A-43D3-8B79-37D633B846F1}">
                  <asvg:svgBlip xmlns:asvg="http://schemas.microsoft.com/office/drawing/2016/SVG/main" r:embed="rId12"/>
                </a:ext>
              </a:extLst>
            </a:blip>
            <a:srcRect b="8467"/>
            <a:stretch/>
          </p:blipFill>
          <p:spPr>
            <a:xfrm>
              <a:off x="5367377" y="7628284"/>
              <a:ext cx="540000" cy="494280"/>
            </a:xfrm>
            <a:prstGeom prst="rect">
              <a:avLst/>
            </a:prstGeom>
          </p:spPr>
        </p:pic>
      </p:grpSp>
      <p:cxnSp>
        <p:nvCxnSpPr>
          <p:cNvPr id="51" name="コネクタ: カギ線 50">
            <a:extLst>
              <a:ext uri="{FF2B5EF4-FFF2-40B4-BE49-F238E27FC236}">
                <a16:creationId xmlns:a16="http://schemas.microsoft.com/office/drawing/2014/main" id="{A306C0E0-3FDC-8388-982E-BF0399C48AEB}"/>
              </a:ext>
            </a:extLst>
          </p:cNvPr>
          <p:cNvCxnSpPr>
            <a:cxnSpLocks/>
          </p:cNvCxnSpPr>
          <p:nvPr/>
        </p:nvCxnSpPr>
        <p:spPr>
          <a:xfrm rot="5400000">
            <a:off x="1842972" y="3109846"/>
            <a:ext cx="864000" cy="2376000"/>
          </a:xfrm>
          <a:prstGeom prst="bentConnector3">
            <a:avLst>
              <a:gd name="adj1" fmla="val 31181"/>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コネクタ: カギ線 51">
            <a:extLst>
              <a:ext uri="{FF2B5EF4-FFF2-40B4-BE49-F238E27FC236}">
                <a16:creationId xmlns:a16="http://schemas.microsoft.com/office/drawing/2014/main" id="{9D1B49FC-F737-441F-E52B-D6067A701E3F}"/>
              </a:ext>
            </a:extLst>
          </p:cNvPr>
          <p:cNvCxnSpPr>
            <a:cxnSpLocks/>
          </p:cNvCxnSpPr>
          <p:nvPr/>
        </p:nvCxnSpPr>
        <p:spPr>
          <a:xfrm rot="5400000">
            <a:off x="3435148" y="3901846"/>
            <a:ext cx="864000" cy="792000"/>
          </a:xfrm>
          <a:prstGeom prst="bentConnector3">
            <a:avLst>
              <a:gd name="adj1" fmla="val 58217"/>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1B8BCA21-A300-39FF-3C6C-6F7171EADA17}"/>
              </a:ext>
            </a:extLst>
          </p:cNvPr>
          <p:cNvCxnSpPr/>
          <p:nvPr/>
        </p:nvCxnSpPr>
        <p:spPr>
          <a:xfrm>
            <a:off x="3332816" y="3862850"/>
            <a:ext cx="468000" cy="0"/>
          </a:xfrm>
          <a:prstGeom prst="line">
            <a:avLst/>
          </a:prstGeom>
          <a:ln w="444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2105047-9F4E-F072-520D-F9360733A256}"/>
              </a:ext>
            </a:extLst>
          </p:cNvPr>
          <p:cNvCxnSpPr/>
          <p:nvPr/>
        </p:nvCxnSpPr>
        <p:spPr>
          <a:xfrm>
            <a:off x="4129200" y="3862850"/>
            <a:ext cx="288000" cy="0"/>
          </a:xfrm>
          <a:prstGeom prst="line">
            <a:avLst/>
          </a:prstGeom>
          <a:ln w="444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コネクタ: カギ線 59">
            <a:extLst>
              <a:ext uri="{FF2B5EF4-FFF2-40B4-BE49-F238E27FC236}">
                <a16:creationId xmlns:a16="http://schemas.microsoft.com/office/drawing/2014/main" id="{54D7C496-5644-963A-4978-872DD81C353D}"/>
              </a:ext>
            </a:extLst>
          </p:cNvPr>
          <p:cNvCxnSpPr>
            <a:cxnSpLocks/>
          </p:cNvCxnSpPr>
          <p:nvPr/>
        </p:nvCxnSpPr>
        <p:spPr>
          <a:xfrm rot="5400000">
            <a:off x="8291243" y="2752268"/>
            <a:ext cx="504000" cy="3780000"/>
          </a:xfrm>
          <a:prstGeom prst="bentConnector3">
            <a:avLst>
              <a:gd name="adj1" fmla="val 15360"/>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1" name="コネクタ: カギ線 60">
            <a:extLst>
              <a:ext uri="{FF2B5EF4-FFF2-40B4-BE49-F238E27FC236}">
                <a16:creationId xmlns:a16="http://schemas.microsoft.com/office/drawing/2014/main" id="{857133B3-82E3-4581-56D4-E3D9ABB7A985}"/>
              </a:ext>
            </a:extLst>
          </p:cNvPr>
          <p:cNvCxnSpPr>
            <a:cxnSpLocks/>
          </p:cNvCxnSpPr>
          <p:nvPr/>
        </p:nvCxnSpPr>
        <p:spPr>
          <a:xfrm rot="5400000">
            <a:off x="9900920" y="3634268"/>
            <a:ext cx="504000" cy="2016000"/>
          </a:xfrm>
          <a:prstGeom prst="bentConnector3">
            <a:avLst>
              <a:gd name="adj1" fmla="val 33695"/>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CB10650-8D9E-5F7D-CBAC-0A8A77E3186F}"/>
              </a:ext>
            </a:extLst>
          </p:cNvPr>
          <p:cNvCxnSpPr/>
          <p:nvPr/>
        </p:nvCxnSpPr>
        <p:spPr>
          <a:xfrm>
            <a:off x="10239944" y="4387272"/>
            <a:ext cx="396000" cy="0"/>
          </a:xfrm>
          <a:prstGeom prst="line">
            <a:avLst/>
          </a:prstGeom>
          <a:ln w="444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622C47A6-4FD4-093C-1CC2-89E7636950A3}"/>
              </a:ext>
            </a:extLst>
          </p:cNvPr>
          <p:cNvCxnSpPr/>
          <p:nvPr/>
        </p:nvCxnSpPr>
        <p:spPr>
          <a:xfrm>
            <a:off x="10959151" y="4387272"/>
            <a:ext cx="432000" cy="0"/>
          </a:xfrm>
          <a:prstGeom prst="line">
            <a:avLst/>
          </a:prstGeom>
          <a:ln w="444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62BDA9CE-5234-40E3-80A9-CDC50796ADDE}"/>
              </a:ext>
            </a:extLst>
          </p:cNvPr>
          <p:cNvCxnSpPr/>
          <p:nvPr/>
        </p:nvCxnSpPr>
        <p:spPr>
          <a:xfrm>
            <a:off x="11580000" y="4387272"/>
            <a:ext cx="360000" cy="0"/>
          </a:xfrm>
          <a:prstGeom prst="line">
            <a:avLst/>
          </a:prstGeom>
          <a:ln w="444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コネクタ: カギ線 64">
            <a:extLst>
              <a:ext uri="{FF2B5EF4-FFF2-40B4-BE49-F238E27FC236}">
                <a16:creationId xmlns:a16="http://schemas.microsoft.com/office/drawing/2014/main" id="{2E1FF7FE-830B-F62B-6360-2EEE68FB877F}"/>
              </a:ext>
            </a:extLst>
          </p:cNvPr>
          <p:cNvCxnSpPr>
            <a:cxnSpLocks/>
          </p:cNvCxnSpPr>
          <p:nvPr/>
        </p:nvCxnSpPr>
        <p:spPr>
          <a:xfrm rot="5400000">
            <a:off x="11218709" y="4336268"/>
            <a:ext cx="504000" cy="612000"/>
          </a:xfrm>
          <a:prstGeom prst="bentConnector3">
            <a:avLst>
              <a:gd name="adj1" fmla="val 47934"/>
            </a:avLst>
          </a:prstGeom>
          <a:ln w="44450" cap="rnd">
            <a:solidFill>
              <a:schemeClr val="tx2"/>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テキスト ボックス 72">
                <a:extLst>
                  <a:ext uri="{FF2B5EF4-FFF2-40B4-BE49-F238E27FC236}">
                    <a16:creationId xmlns:a16="http://schemas.microsoft.com/office/drawing/2014/main" id="{F27AE820-34BF-5460-FCD8-71750FA522D1}"/>
                  </a:ext>
                </a:extLst>
              </p:cNvPr>
              <p:cNvSpPr txBox="1"/>
              <p:nvPr/>
            </p:nvSpPr>
            <p:spPr>
              <a:xfrm>
                <a:off x="11249851" y="3135972"/>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(6)</m:t>
                      </m:r>
                    </m:oMath>
                  </m:oMathPara>
                </a14:m>
                <a:endParaRPr lang="ja-JP" altLang="en-US" sz="2800" dirty="0"/>
              </a:p>
            </p:txBody>
          </p:sp>
        </mc:Choice>
        <mc:Fallback xmlns="">
          <p:sp>
            <p:nvSpPr>
              <p:cNvPr id="73" name="テキスト ボックス 72">
                <a:extLst>
                  <a:ext uri="{FF2B5EF4-FFF2-40B4-BE49-F238E27FC236}">
                    <a16:creationId xmlns:a16="http://schemas.microsoft.com/office/drawing/2014/main" id="{F27AE820-34BF-5460-FCD8-71750FA522D1}"/>
                  </a:ext>
                </a:extLst>
              </p:cNvPr>
              <p:cNvSpPr txBox="1">
                <a:spLocks noRot="1" noChangeAspect="1" noMove="1" noResize="1" noEditPoints="1" noAdjustHandles="1" noChangeArrowheads="1" noChangeShapeType="1" noTextEdit="1"/>
              </p:cNvSpPr>
              <p:nvPr/>
            </p:nvSpPr>
            <p:spPr>
              <a:xfrm>
                <a:off x="11249851" y="3135972"/>
                <a:ext cx="763349" cy="523220"/>
              </a:xfrm>
              <a:prstGeom prst="rect">
                <a:avLst/>
              </a:prstGeom>
              <a:blipFill>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1F12E2D4-B65C-687A-EC24-DA77C4D5587E}"/>
                  </a:ext>
                </a:extLst>
              </p:cNvPr>
              <p:cNvSpPr txBox="1"/>
              <p:nvPr/>
            </p:nvSpPr>
            <p:spPr>
              <a:xfrm>
                <a:off x="4176167" y="3837725"/>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(5)</m:t>
                      </m:r>
                    </m:oMath>
                  </m:oMathPara>
                </a14:m>
                <a:endParaRPr lang="ja-JP" altLang="en-US" sz="2800" dirty="0"/>
              </a:p>
            </p:txBody>
          </p:sp>
        </mc:Choice>
        <mc:Fallback xmlns="">
          <p:sp>
            <p:nvSpPr>
              <p:cNvPr id="74" name="テキスト ボックス 73">
                <a:extLst>
                  <a:ext uri="{FF2B5EF4-FFF2-40B4-BE49-F238E27FC236}">
                    <a16:creationId xmlns:a16="http://schemas.microsoft.com/office/drawing/2014/main" id="{1F12E2D4-B65C-687A-EC24-DA77C4D5587E}"/>
                  </a:ext>
                </a:extLst>
              </p:cNvPr>
              <p:cNvSpPr txBox="1">
                <a:spLocks noRot="1" noChangeAspect="1" noMove="1" noResize="1" noEditPoints="1" noAdjustHandles="1" noChangeArrowheads="1" noChangeShapeType="1" noTextEdit="1"/>
              </p:cNvSpPr>
              <p:nvPr/>
            </p:nvSpPr>
            <p:spPr>
              <a:xfrm>
                <a:off x="4176167" y="3837725"/>
                <a:ext cx="763349" cy="523220"/>
              </a:xfrm>
              <a:prstGeom prst="rect">
                <a:avLst/>
              </a:prstGeom>
              <a:blipFill>
                <a:blip r:embed="rId2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5124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normAutofit/>
          </a:bodyPr>
          <a:lstStyle/>
          <a:p>
            <a:r>
              <a:rPr lang="en-US" altLang="ja-JP" dirty="0"/>
              <a:t>2. Methodology: Structural decomposition analysis</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91863BA-25CC-AC8F-9D62-DA3B1A9BA1A0}"/>
                  </a:ext>
                </a:extLst>
              </p:cNvPr>
              <p:cNvSpPr>
                <a:spLocks noGrp="1"/>
              </p:cNvSpPr>
              <p:nvPr>
                <p:ph idx="1"/>
              </p:nvPr>
            </p:nvSpPr>
            <p:spPr>
              <a:xfrm>
                <a:off x="180000" y="1004400"/>
                <a:ext cx="11833200" cy="5673600"/>
              </a:xfrm>
            </p:spPr>
            <p:txBody>
              <a:bodyPr/>
              <a:lstStyle/>
              <a:p>
                <a:pPr marL="180000" lvl="1" indent="0">
                  <a:buNone/>
                </a:pPr>
                <a:r>
                  <a:rPr lang="en-US" altLang="ja-JP" sz="3200" b="1" dirty="0"/>
                  <a:t>Structural decomposition analysis of per capita carbon footprint</a:t>
                </a:r>
                <a:endParaRPr lang="en-US" altLang="ja-JP" sz="3200" b="1" dirty="0">
                  <a:solidFill>
                    <a:schemeClr val="tx1">
                      <a:lumMod val="75000"/>
                      <a:lumOff val="25000"/>
                    </a:schemeClr>
                  </a:solidFill>
                </a:endParaRPr>
              </a:p>
              <a:p>
                <a:pPr lvl="1"/>
                <a:r>
                  <a:rPr lang="en-US" altLang="ja-JP" dirty="0"/>
                  <a:t>We decompose the change in country </a:t>
                </a:r>
                <a14:m>
                  <m:oMath xmlns:m="http://schemas.openxmlformats.org/officeDocument/2006/math">
                    <m:r>
                      <a:rPr lang="en-US" altLang="ja-JP" i="1" dirty="0" smtClean="0">
                        <a:latin typeface="Cambria Math" panose="02040503050406030204" pitchFamily="18" charset="0"/>
                      </a:rPr>
                      <m:t>𝑟</m:t>
                    </m:r>
                  </m:oMath>
                </a14:m>
                <a:r>
                  <a:rPr lang="en-US" altLang="ja-JP" dirty="0"/>
                  <a:t>’s carbon footprint from the base year to year </a:t>
                </a:r>
                <a14:m>
                  <m:oMath xmlns:m="http://schemas.openxmlformats.org/officeDocument/2006/math">
                    <m:r>
                      <a:rPr lang="en-US" altLang="ja-JP" i="1" dirty="0" smtClean="0">
                        <a:latin typeface="Cambria Math" panose="02040503050406030204" pitchFamily="18" charset="0"/>
                      </a:rPr>
                      <m:t>𝑡</m:t>
                    </m:r>
                  </m:oMath>
                </a14:m>
                <a:r>
                  <a:rPr lang="en-US" altLang="ja-JP" dirty="0"/>
                  <a:t> into 6 contributing factors.</a:t>
                </a:r>
                <a:endParaRPr lang="en-US" altLang="ja-JP" i="1" dirty="0">
                  <a:solidFill>
                    <a:schemeClr val="tx1">
                      <a:lumMod val="75000"/>
                      <a:lumOff val="25000"/>
                    </a:schemeClr>
                  </a:solidFill>
                  <a:latin typeface="Cambria Math" panose="02040503050406030204" pitchFamily="18" charset="0"/>
                </a:endParaRPr>
              </a:p>
              <a:p>
                <a:pPr marL="180000" lvl="1" indent="0">
                  <a:lnSpc>
                    <a:spcPct val="200000"/>
                  </a:lnSpc>
                  <a:buNone/>
                </a:pPr>
                <a14:m>
                  <m:oMathPara xmlns:m="http://schemas.openxmlformats.org/officeDocument/2006/math">
                    <m:oMathParaPr>
                      <m:jc m:val="center"/>
                    </m:oMathParaPr>
                    <m:oMath xmlns:m="http://schemas.openxmlformats.org/officeDocument/2006/math">
                      <m:r>
                        <a:rPr lang="en-US" altLang="ja-JP" i="1" smtClean="0">
                          <a:solidFill>
                            <a:schemeClr val="tx1"/>
                          </a:solidFill>
                          <a:latin typeface="Cambria Math" panose="02040503050406030204" pitchFamily="18" charset="0"/>
                        </a:rPr>
                        <m:t>∆</m:t>
                      </m:r>
                      <m:sSubSup>
                        <m:sSubSupPr>
                          <m:ctrlPr>
                            <a:rPr lang="ja-JP" altLang="ja-JP" i="1">
                              <a:solidFill>
                                <a:schemeClr val="tx1"/>
                              </a:solidFill>
                              <a:latin typeface="Cambria Math" panose="02040503050406030204" pitchFamily="18" charset="0"/>
                            </a:rPr>
                          </m:ctrlPr>
                        </m:sSubSupPr>
                        <m:e>
                          <m:r>
                            <a:rPr lang="en-US" altLang="ja-JP" i="1">
                              <a:solidFill>
                                <a:schemeClr val="tx1"/>
                              </a:solidFill>
                              <a:latin typeface="Cambria Math" panose="02040503050406030204" pitchFamily="18" charset="0"/>
                            </a:rPr>
                            <m:t>𝑞</m:t>
                          </m:r>
                        </m:e>
                        <m:sub>
                          <m:r>
                            <a:rPr lang="en-US" altLang="ja-JP" i="1">
                              <a:solidFill>
                                <a:schemeClr val="tx1"/>
                              </a:solidFill>
                              <a:latin typeface="Cambria Math" panose="02040503050406030204" pitchFamily="18" charset="0"/>
                            </a:rPr>
                            <m:t>𝑡</m:t>
                          </m:r>
                        </m:sub>
                        <m:sup>
                          <m:r>
                            <a:rPr lang="en-US" altLang="ja-JP" i="1">
                              <a:solidFill>
                                <a:schemeClr val="tx1"/>
                              </a:solidFill>
                              <a:latin typeface="Cambria Math" panose="02040503050406030204" pitchFamily="18" charset="0"/>
                            </a:rPr>
                            <m:t>𝑟</m:t>
                          </m:r>
                        </m:sup>
                      </m:sSubSup>
                      <m:r>
                        <m:rPr>
                          <m:aln/>
                        </m:rPr>
                        <a:rPr lang="en-US" altLang="ja-JP" b="1" i="1">
                          <a:solidFill>
                            <a:schemeClr val="tx1"/>
                          </a:solidFill>
                          <a:latin typeface="Cambria Math" panose="02040503050406030204" pitchFamily="18" charset="0"/>
                        </a:rPr>
                        <m:t>=</m:t>
                      </m:r>
                      <m:sSubSup>
                        <m:sSubSupPr>
                          <m:ctrlPr>
                            <a:rPr lang="ja-JP" altLang="ja-JP" i="1">
                              <a:solidFill>
                                <a:schemeClr val="tx1"/>
                              </a:solidFill>
                              <a:latin typeface="Cambria Math" panose="02040503050406030204" pitchFamily="18" charset="0"/>
                            </a:rPr>
                          </m:ctrlPr>
                        </m:sSubSupPr>
                        <m:e>
                          <m:r>
                            <a:rPr lang="en-US" altLang="ja-JP" i="1">
                              <a:solidFill>
                                <a:schemeClr val="tx1"/>
                              </a:solidFill>
                              <a:latin typeface="Cambria Math" panose="02040503050406030204" pitchFamily="18" charset="0"/>
                            </a:rPr>
                            <m:t>𝑞</m:t>
                          </m:r>
                        </m:e>
                        <m:sub>
                          <m:r>
                            <a:rPr lang="en-US" altLang="ja-JP" i="1">
                              <a:solidFill>
                                <a:schemeClr val="tx1"/>
                              </a:solidFill>
                              <a:latin typeface="Cambria Math" panose="02040503050406030204" pitchFamily="18" charset="0"/>
                            </a:rPr>
                            <m:t>𝑡</m:t>
                          </m:r>
                        </m:sub>
                        <m:sup>
                          <m:r>
                            <a:rPr lang="en-US" altLang="ja-JP" i="1">
                              <a:solidFill>
                                <a:schemeClr val="tx1"/>
                              </a:solidFill>
                              <a:latin typeface="Cambria Math" panose="02040503050406030204" pitchFamily="18" charset="0"/>
                            </a:rPr>
                            <m:t>𝑟</m:t>
                          </m:r>
                        </m:sup>
                      </m:sSubSup>
                      <m:r>
                        <a:rPr lang="en-US" altLang="ja-JP" b="0" i="1" smtClean="0">
                          <a:solidFill>
                            <a:schemeClr val="tx1"/>
                          </a:solidFill>
                          <a:latin typeface="Cambria Math" panose="02040503050406030204" pitchFamily="18" charset="0"/>
                        </a:rPr>
                        <m:t>−</m:t>
                      </m:r>
                      <m:sSubSup>
                        <m:sSubSupPr>
                          <m:ctrlPr>
                            <a:rPr lang="ja-JP" altLang="ja-JP" i="1">
                              <a:solidFill>
                                <a:schemeClr val="tx1"/>
                              </a:solidFill>
                              <a:latin typeface="Cambria Math" panose="02040503050406030204" pitchFamily="18" charset="0"/>
                            </a:rPr>
                          </m:ctrlPr>
                        </m:sSubSupPr>
                        <m:e>
                          <m:r>
                            <a:rPr lang="en-US" altLang="ja-JP" i="1">
                              <a:solidFill>
                                <a:schemeClr val="tx1"/>
                              </a:solidFill>
                              <a:latin typeface="Cambria Math" panose="02040503050406030204" pitchFamily="18" charset="0"/>
                            </a:rPr>
                            <m:t>𝑞</m:t>
                          </m:r>
                        </m:e>
                        <m:sub>
                          <m:r>
                            <a:rPr lang="en-US" altLang="ja-JP" b="0" i="1" smtClean="0">
                              <a:solidFill>
                                <a:schemeClr val="tx1"/>
                              </a:solidFill>
                              <a:latin typeface="Cambria Math" panose="02040503050406030204" pitchFamily="18" charset="0"/>
                            </a:rPr>
                            <m:t>0</m:t>
                          </m:r>
                        </m:sub>
                        <m:sup>
                          <m:r>
                            <a:rPr lang="en-US" altLang="ja-JP" i="1">
                              <a:solidFill>
                                <a:schemeClr val="tx1"/>
                              </a:solidFill>
                              <a:latin typeface="Cambria Math" panose="02040503050406030204" pitchFamily="18" charset="0"/>
                            </a:rPr>
                            <m:t>𝑟</m:t>
                          </m:r>
                        </m:sup>
                      </m:sSubSup>
                      <m:r>
                        <m:rPr>
                          <m:aln/>
                        </m:rP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𝑒</m:t>
                          </m:r>
                        </m:sub>
                      </m:sSub>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𝐵</m:t>
                          </m:r>
                        </m:sub>
                      </m:sSub>
                      <m:r>
                        <a:rPr lang="en-US" altLang="ja-JP">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latin typeface="Cambria Math" panose="02040503050406030204" pitchFamily="18" charset="0"/>
                              <a:ea typeface="Cambria Math" panose="02040503050406030204" pitchFamily="18" charset="0"/>
                            </a:rPr>
                          </m:ctrlPr>
                        </m:sSubPr>
                        <m:e>
                          <m:r>
                            <a:rPr lang="en-US" altLang="ja-JP" i="1">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latin typeface="Cambria Math" panose="02040503050406030204" pitchFamily="18" charset="0"/>
                              <a:ea typeface="ＭＳ 明朝" panose="02020609040205080304" pitchFamily="17" charset="-128"/>
                              <a:cs typeface="Times New Roman" panose="02020603050405020304" pitchFamily="18" charset="0"/>
                            </a:rPr>
                            <m:t>𝑇𝑚</m:t>
                          </m:r>
                        </m:sub>
                      </m:sSub>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𝑇𝑓</m:t>
                          </m:r>
                        </m:sub>
                      </m:sSub>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𝑞</m:t>
                          </m:r>
                        </m:e>
                        <m:sub>
                          <m:r>
                            <m:rPr>
                              <m:sty m:val="p"/>
                            </m:rP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Ψ</m:t>
                          </m:r>
                        </m:sub>
                      </m:sSub>
                      <m:r>
                        <a:rPr lang="en-US" altLang="ja-JP">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𝑞</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sub>
                      </m:sSub>
                    </m:oMath>
                  </m:oMathPara>
                </a14:m>
                <a:endParaRPr lang="en-US" altLang="ja-JP" dirty="0">
                  <a:solidFill>
                    <a:schemeClr val="tx1"/>
                  </a:solidFill>
                </a:endParaRPr>
              </a:p>
            </p:txBody>
          </p:sp>
        </mc:Choice>
        <mc:Fallback xmlns="">
          <p:sp>
            <p:nvSpPr>
              <p:cNvPr id="3" name="コンテンツ プレースホルダー 2">
                <a:extLst>
                  <a:ext uri="{FF2B5EF4-FFF2-40B4-BE49-F238E27FC236}">
                    <a16:creationId xmlns:a16="http://schemas.microsoft.com/office/drawing/2014/main" id="{691863BA-25CC-AC8F-9D62-DA3B1A9BA1A0}"/>
                  </a:ext>
                </a:extLst>
              </p:cNvPr>
              <p:cNvSpPr>
                <a:spLocks noGrp="1" noRot="1" noChangeAspect="1" noMove="1" noResize="1" noEditPoints="1" noAdjustHandles="1" noChangeArrowheads="1" noChangeShapeType="1" noTextEdit="1"/>
              </p:cNvSpPr>
              <p:nvPr>
                <p:ph idx="1"/>
              </p:nvPr>
            </p:nvSpPr>
            <p:spPr>
              <a:xfrm>
                <a:off x="180000" y="1004400"/>
                <a:ext cx="11833200" cy="5673600"/>
              </a:xfrm>
              <a:blipFill>
                <a:blip r:embed="rId3"/>
                <a:stretch>
                  <a:fillRect l="-618" t="-2258"/>
                </a:stretch>
              </a:blipFill>
            </p:spPr>
            <p:txBody>
              <a:bodyPr/>
              <a:lstStyle/>
              <a:p>
                <a:r>
                  <a:rPr lang="ja-JP" altLang="en-US">
                    <a:noFill/>
                  </a:rPr>
                  <a:t> </a:t>
                </a:r>
              </a:p>
            </p:txBody>
          </p:sp>
        </mc:Fallback>
      </mc:AlternateContent>
      <p:grpSp>
        <p:nvGrpSpPr>
          <p:cNvPr id="30" name="グループ化 29">
            <a:extLst>
              <a:ext uri="{FF2B5EF4-FFF2-40B4-BE49-F238E27FC236}">
                <a16:creationId xmlns:a16="http://schemas.microsoft.com/office/drawing/2014/main" id="{CA4BC5E1-02F3-F99E-39BC-CE976C57E22C}"/>
              </a:ext>
            </a:extLst>
          </p:cNvPr>
          <p:cNvGrpSpPr/>
          <p:nvPr/>
        </p:nvGrpSpPr>
        <p:grpSpPr>
          <a:xfrm>
            <a:off x="360000" y="4186693"/>
            <a:ext cx="11473200" cy="2491307"/>
            <a:chOff x="360000" y="4186693"/>
            <a:chExt cx="11473200" cy="2491307"/>
          </a:xfrm>
        </p:grpSpPr>
        <p:sp>
          <p:nvSpPr>
            <p:cNvPr id="4" name="テキスト ボックス 3">
              <a:extLst>
                <a:ext uri="{FF2B5EF4-FFF2-40B4-BE49-F238E27FC236}">
                  <a16:creationId xmlns:a16="http://schemas.microsoft.com/office/drawing/2014/main" id="{9505EBE7-61AE-313F-4E81-38572CFE0484}"/>
                </a:ext>
              </a:extLst>
            </p:cNvPr>
            <p:cNvSpPr txBox="1"/>
            <p:nvPr/>
          </p:nvSpPr>
          <p:spPr>
            <a:xfrm>
              <a:off x="567187" y="4769893"/>
              <a:ext cx="1377941" cy="954107"/>
            </a:xfrm>
            <a:prstGeom prst="rect">
              <a:avLst/>
            </a:prstGeom>
            <a:noFill/>
          </p:spPr>
          <p:txBody>
            <a:bodyPr wrap="none" rIns="0" rtlCol="0">
              <a:spAutoFit/>
            </a:bodyPr>
            <a:lstStyle/>
            <a:p>
              <a:pPr algn="ctr"/>
              <a:r>
                <a:rPr lang="en-US" altLang="ja-JP" sz="2800" dirty="0">
                  <a:effectLst/>
                  <a:ea typeface="ＭＳ 明朝" panose="02020609040205080304" pitchFamily="17" charset="-128"/>
                  <a:cs typeface="Times New Roman" panose="02020603050405020304" pitchFamily="18" charset="0"/>
                </a:rPr>
                <a:t>Emission</a:t>
              </a:r>
            </a:p>
            <a:p>
              <a:pPr algn="ctr"/>
              <a:r>
                <a:rPr lang="en-US" altLang="ja-JP" sz="2800" dirty="0">
                  <a:effectLst/>
                  <a:ea typeface="ＭＳ 明朝" panose="02020609040205080304" pitchFamily="17" charset="-128"/>
                  <a:cs typeface="Times New Roman" panose="02020603050405020304" pitchFamily="18" charset="0"/>
                </a:rPr>
                <a:t>factor</a:t>
              </a:r>
            </a:p>
          </p:txBody>
        </p:sp>
        <p:sp>
          <p:nvSpPr>
            <p:cNvPr id="5" name="テキスト ボックス 4">
              <a:extLst>
                <a:ext uri="{FF2B5EF4-FFF2-40B4-BE49-F238E27FC236}">
                  <a16:creationId xmlns:a16="http://schemas.microsoft.com/office/drawing/2014/main" id="{5D820D49-4357-5A45-A0CC-E39324ACE7E6}"/>
                </a:ext>
              </a:extLst>
            </p:cNvPr>
            <p:cNvSpPr txBox="1"/>
            <p:nvPr/>
          </p:nvSpPr>
          <p:spPr>
            <a:xfrm>
              <a:off x="2151441" y="4769893"/>
              <a:ext cx="1707519" cy="954107"/>
            </a:xfrm>
            <a:prstGeom prst="rect">
              <a:avLst/>
            </a:prstGeom>
            <a:noFill/>
          </p:spPr>
          <p:txBody>
            <a:bodyPr wrap="none" lIns="0" rtlCol="0">
              <a:spAutoFit/>
            </a:bodyPr>
            <a:lstStyle/>
            <a:p>
              <a:pPr algn="ctr"/>
              <a:r>
                <a:rPr lang="en-US" altLang="ja-JP" sz="2800" dirty="0">
                  <a:effectLst/>
                  <a:ea typeface="ＭＳ 明朝" panose="02020609040205080304" pitchFamily="17" charset="-128"/>
                  <a:cs typeface="Times New Roman" panose="02020603050405020304" pitchFamily="18" charset="0"/>
                </a:rPr>
                <a:t>Production</a:t>
              </a:r>
            </a:p>
            <a:p>
              <a:pPr algn="ctr"/>
              <a:r>
                <a:rPr lang="en-US" altLang="ja-JP" sz="2800" dirty="0">
                  <a:effectLst/>
                  <a:ea typeface="ＭＳ 明朝" panose="02020609040205080304" pitchFamily="17" charset="-128"/>
                  <a:cs typeface="Times New Roman" panose="02020603050405020304" pitchFamily="18" charset="0"/>
                </a:rPr>
                <a:t>technology</a:t>
              </a:r>
            </a:p>
          </p:txBody>
        </p:sp>
        <p:sp>
          <p:nvSpPr>
            <p:cNvPr id="6" name="テキスト ボックス 5">
              <a:extLst>
                <a:ext uri="{FF2B5EF4-FFF2-40B4-BE49-F238E27FC236}">
                  <a16:creationId xmlns:a16="http://schemas.microsoft.com/office/drawing/2014/main" id="{97ED735C-BA72-4A45-78EF-0A5DD37F788A}"/>
                </a:ext>
              </a:extLst>
            </p:cNvPr>
            <p:cNvSpPr txBox="1"/>
            <p:nvPr/>
          </p:nvSpPr>
          <p:spPr>
            <a:xfrm>
              <a:off x="4244400" y="4769893"/>
              <a:ext cx="3704400" cy="954107"/>
            </a:xfrm>
            <a:prstGeom prst="rect">
              <a:avLst/>
            </a:prstGeom>
            <a:noFill/>
          </p:spPr>
          <p:txBody>
            <a:bodyPr wrap="square" rtlCol="0">
              <a:spAutoFit/>
            </a:bodyPr>
            <a:lstStyle/>
            <a:p>
              <a:r>
                <a:rPr lang="en-US" altLang="ja-JP" sz="2800" dirty="0">
                  <a:ea typeface="ＭＳ 明朝" panose="02020609040205080304" pitchFamily="17" charset="-128"/>
                  <a:cs typeface="Times New Roman" panose="02020603050405020304" pitchFamily="18" charset="0"/>
                </a:rPr>
                <a:t>S</a:t>
              </a:r>
              <a:r>
                <a:rPr lang="en-US" altLang="ja-JP" sz="2800" dirty="0">
                  <a:effectLst/>
                  <a:ea typeface="ＭＳ 明朝" panose="02020609040205080304" pitchFamily="17" charset="-128"/>
                  <a:cs typeface="Times New Roman" panose="02020603050405020304" pitchFamily="18" charset="0"/>
                </a:rPr>
                <a:t>hare of supplying countries:</a:t>
              </a:r>
            </a:p>
          </p:txBody>
        </p:sp>
        <p:sp>
          <p:nvSpPr>
            <p:cNvPr id="7" name="テキスト ボックス 6">
              <a:extLst>
                <a:ext uri="{FF2B5EF4-FFF2-40B4-BE49-F238E27FC236}">
                  <a16:creationId xmlns:a16="http://schemas.microsoft.com/office/drawing/2014/main" id="{D4582D93-9E94-D7AF-A891-0467D86B343A}"/>
                </a:ext>
              </a:extLst>
            </p:cNvPr>
            <p:cNvSpPr txBox="1"/>
            <p:nvPr/>
          </p:nvSpPr>
          <p:spPr>
            <a:xfrm>
              <a:off x="6724812" y="5723893"/>
              <a:ext cx="966740" cy="954107"/>
            </a:xfrm>
            <a:prstGeom prst="rect">
              <a:avLst/>
            </a:prstGeom>
            <a:noFill/>
          </p:spPr>
          <p:txBody>
            <a:bodyPr wrap="none" lIns="0" rtlCol="0">
              <a:spAutoFit/>
            </a:bodyPr>
            <a:lstStyle/>
            <a:p>
              <a:pPr algn="ctr"/>
              <a:r>
                <a:rPr lang="en-US" altLang="ja-JP" sz="2800" dirty="0">
                  <a:ea typeface="ＭＳ 明朝" panose="02020609040205080304" pitchFamily="17" charset="-128"/>
                  <a:cs typeface="Times New Roman" panose="02020603050405020304" pitchFamily="18" charset="0"/>
                </a:rPr>
                <a:t>F</a:t>
              </a:r>
              <a:r>
                <a:rPr lang="en-US" altLang="ja-JP" sz="2800" dirty="0">
                  <a:effectLst/>
                  <a:ea typeface="ＭＳ 明朝" panose="02020609040205080304" pitchFamily="17" charset="-128"/>
                  <a:cs typeface="Times New Roman" panose="02020603050405020304" pitchFamily="18" charset="0"/>
                </a:rPr>
                <a:t>inal</a:t>
              </a:r>
            </a:p>
            <a:p>
              <a:pPr algn="ctr"/>
              <a:r>
                <a:rPr lang="en-US" altLang="ja-JP" sz="2800" dirty="0">
                  <a:effectLst/>
                  <a:ea typeface="ＭＳ 明朝" panose="02020609040205080304" pitchFamily="17" charset="-128"/>
                  <a:cs typeface="Times New Roman" panose="02020603050405020304" pitchFamily="18" charset="0"/>
                </a:rPr>
                <a:t>goods</a:t>
              </a:r>
            </a:p>
          </p:txBody>
        </p:sp>
        <p:sp>
          <p:nvSpPr>
            <p:cNvPr id="8" name="テキスト ボックス 7">
              <a:extLst>
                <a:ext uri="{FF2B5EF4-FFF2-40B4-BE49-F238E27FC236}">
                  <a16:creationId xmlns:a16="http://schemas.microsoft.com/office/drawing/2014/main" id="{9E5C3BBF-25C5-D0A9-C661-1665526663E2}"/>
                </a:ext>
              </a:extLst>
            </p:cNvPr>
            <p:cNvSpPr txBox="1"/>
            <p:nvPr/>
          </p:nvSpPr>
          <p:spPr>
            <a:xfrm>
              <a:off x="8218885" y="4769893"/>
              <a:ext cx="1899174" cy="954107"/>
            </a:xfrm>
            <a:prstGeom prst="rect">
              <a:avLst/>
            </a:prstGeom>
            <a:noFill/>
          </p:spPr>
          <p:txBody>
            <a:bodyPr wrap="none" rIns="0" rtlCol="0">
              <a:spAutoFit/>
            </a:bodyPr>
            <a:lstStyle/>
            <a:p>
              <a:pPr algn="ctr"/>
              <a:r>
                <a:rPr lang="en-US" altLang="ja-JP" sz="2800" dirty="0">
                  <a:effectLst/>
                  <a:ea typeface="ＭＳ 明朝" panose="02020609040205080304" pitchFamily="17" charset="-128"/>
                  <a:cs typeface="Times New Roman" panose="02020603050405020304" pitchFamily="18" charset="0"/>
                </a:rPr>
                <a:t>Sectoral</a:t>
              </a:r>
            </a:p>
            <a:p>
              <a:pPr algn="ctr"/>
              <a:r>
                <a:rPr lang="en-US" altLang="ja-JP" sz="2800" dirty="0">
                  <a:effectLst/>
                  <a:ea typeface="ＭＳ 明朝" panose="02020609040205080304" pitchFamily="17" charset="-128"/>
                  <a:cs typeface="Times New Roman" panose="02020603050405020304" pitchFamily="18" charset="0"/>
                </a:rPr>
                <a:t>composition</a:t>
              </a:r>
            </a:p>
          </p:txBody>
        </p:sp>
        <p:sp>
          <p:nvSpPr>
            <p:cNvPr id="9" name="テキスト ボックス 8">
              <a:extLst>
                <a:ext uri="{FF2B5EF4-FFF2-40B4-BE49-F238E27FC236}">
                  <a16:creationId xmlns:a16="http://schemas.microsoft.com/office/drawing/2014/main" id="{3EA40D97-8398-2024-887F-EF8DCD9FF89E}"/>
                </a:ext>
              </a:extLst>
            </p:cNvPr>
            <p:cNvSpPr txBox="1"/>
            <p:nvPr/>
          </p:nvSpPr>
          <p:spPr>
            <a:xfrm>
              <a:off x="10208144" y="4769893"/>
              <a:ext cx="1534972" cy="954107"/>
            </a:xfrm>
            <a:prstGeom prst="rect">
              <a:avLst/>
            </a:prstGeom>
            <a:noFill/>
          </p:spPr>
          <p:txBody>
            <a:bodyPr wrap="none" lIns="0" rtlCol="0">
              <a:spAutoFit/>
            </a:bodyPr>
            <a:lstStyle/>
            <a:p>
              <a:pPr algn="ctr"/>
              <a:r>
                <a:rPr lang="en-US" altLang="ja-JP" sz="2800" dirty="0">
                  <a:effectLst/>
                  <a:ea typeface="ＭＳ 明朝" panose="02020609040205080304" pitchFamily="17" charset="-128"/>
                  <a:cs typeface="Times New Roman" panose="02020603050405020304" pitchFamily="18" charset="0"/>
                </a:rPr>
                <a:t>Per capita</a:t>
              </a:r>
            </a:p>
            <a:p>
              <a:pPr algn="ctr"/>
              <a:r>
                <a:rPr lang="en-US" altLang="ja-JP" sz="2800" dirty="0">
                  <a:effectLst/>
                  <a:ea typeface="ＭＳ 明朝" panose="02020609040205080304" pitchFamily="17" charset="-128"/>
                  <a:cs typeface="Times New Roman" panose="02020603050405020304" pitchFamily="18" charset="0"/>
                </a:rPr>
                <a:t>GDE</a:t>
              </a:r>
            </a:p>
          </p:txBody>
        </p:sp>
        <p:sp>
          <p:nvSpPr>
            <p:cNvPr id="10" name="テキスト ボックス 9">
              <a:extLst>
                <a:ext uri="{FF2B5EF4-FFF2-40B4-BE49-F238E27FC236}">
                  <a16:creationId xmlns:a16="http://schemas.microsoft.com/office/drawing/2014/main" id="{CD58A71C-C1A9-D171-0077-37DDC9795C80}"/>
                </a:ext>
              </a:extLst>
            </p:cNvPr>
            <p:cNvSpPr txBox="1"/>
            <p:nvPr/>
          </p:nvSpPr>
          <p:spPr>
            <a:xfrm>
              <a:off x="360000" y="4186693"/>
              <a:ext cx="3704400" cy="584775"/>
            </a:xfrm>
            <a:prstGeom prst="rect">
              <a:avLst/>
            </a:prstGeom>
            <a:solidFill>
              <a:srgbClr val="D2DBCE"/>
            </a:solidFill>
            <a:ln w="31750">
              <a:solidFill>
                <a:srgbClr val="6D8B5A"/>
              </a:solidFill>
            </a:ln>
          </p:spPr>
          <p:txBody>
            <a:bodyPr wrap="square" rtlCol="0">
              <a:spAutoFit/>
            </a:bodyPr>
            <a:lstStyle/>
            <a:p>
              <a:pPr algn="ctr"/>
              <a:r>
                <a:rPr kumimoji="1" lang="en-US" altLang="ja-JP" sz="3200" b="1" dirty="0"/>
                <a:t>Technology</a:t>
              </a:r>
              <a:endParaRPr kumimoji="1" lang="ja-JP" altLang="en-US" sz="3200" b="1" dirty="0"/>
            </a:p>
          </p:txBody>
        </p:sp>
        <p:sp>
          <p:nvSpPr>
            <p:cNvPr id="11" name="テキスト ボックス 10">
              <a:extLst>
                <a:ext uri="{FF2B5EF4-FFF2-40B4-BE49-F238E27FC236}">
                  <a16:creationId xmlns:a16="http://schemas.microsoft.com/office/drawing/2014/main" id="{C03CAFAB-4A5C-D89E-D0CE-E6BD5E2C007B}"/>
                </a:ext>
              </a:extLst>
            </p:cNvPr>
            <p:cNvSpPr txBox="1"/>
            <p:nvPr/>
          </p:nvSpPr>
          <p:spPr>
            <a:xfrm>
              <a:off x="4244400" y="4186693"/>
              <a:ext cx="3704400" cy="584775"/>
            </a:xfrm>
            <a:prstGeom prst="rect">
              <a:avLst/>
            </a:prstGeom>
            <a:solidFill>
              <a:schemeClr val="tx2">
                <a:lumMod val="20000"/>
                <a:lumOff val="80000"/>
              </a:schemeClr>
            </a:solidFill>
            <a:ln w="31750">
              <a:solidFill>
                <a:schemeClr val="accent1"/>
              </a:solidFill>
            </a:ln>
          </p:spPr>
          <p:txBody>
            <a:bodyPr wrap="square" rtlCol="0">
              <a:spAutoFit/>
            </a:bodyPr>
            <a:lstStyle/>
            <a:p>
              <a:pPr algn="ctr"/>
              <a:r>
                <a:rPr kumimoji="1" lang="en-US" altLang="ja-JP" sz="3200" b="1" dirty="0"/>
                <a:t>Trade structure</a:t>
              </a:r>
              <a:endParaRPr kumimoji="1" lang="ja-JP" altLang="en-US" sz="3200" b="1" dirty="0"/>
            </a:p>
          </p:txBody>
        </p:sp>
        <p:sp>
          <p:nvSpPr>
            <p:cNvPr id="12" name="テキスト ボックス 11">
              <a:extLst>
                <a:ext uri="{FF2B5EF4-FFF2-40B4-BE49-F238E27FC236}">
                  <a16:creationId xmlns:a16="http://schemas.microsoft.com/office/drawing/2014/main" id="{60207419-5ED6-19B1-01A8-3AD830C8EC11}"/>
                </a:ext>
              </a:extLst>
            </p:cNvPr>
            <p:cNvSpPr txBox="1"/>
            <p:nvPr/>
          </p:nvSpPr>
          <p:spPr>
            <a:xfrm>
              <a:off x="8128800" y="4186693"/>
              <a:ext cx="3704400" cy="584775"/>
            </a:xfrm>
            <a:prstGeom prst="rect">
              <a:avLst/>
            </a:prstGeom>
            <a:solidFill>
              <a:srgbClr val="E7DECC"/>
            </a:solidFill>
            <a:ln w="31750">
              <a:solidFill>
                <a:srgbClr val="C09750"/>
              </a:solidFill>
            </a:ln>
          </p:spPr>
          <p:txBody>
            <a:bodyPr wrap="square" rtlCol="0">
              <a:spAutoFit/>
            </a:bodyPr>
            <a:lstStyle/>
            <a:p>
              <a:pPr algn="ctr"/>
              <a:r>
                <a:rPr kumimoji="1" lang="en-US" altLang="ja-JP" sz="3200" b="1" dirty="0"/>
                <a:t>Final demand</a:t>
              </a:r>
              <a:endParaRPr kumimoji="1" lang="ja-JP" altLang="en-US" sz="3200" b="1" dirty="0"/>
            </a:p>
          </p:txBody>
        </p:sp>
        <p:sp>
          <p:nvSpPr>
            <p:cNvPr id="14" name="テキスト ボックス 13">
              <a:extLst>
                <a:ext uri="{FF2B5EF4-FFF2-40B4-BE49-F238E27FC236}">
                  <a16:creationId xmlns:a16="http://schemas.microsoft.com/office/drawing/2014/main" id="{909427E1-2EA2-8F8A-0B7D-651AB8E0BA47}"/>
                </a:ext>
              </a:extLst>
            </p:cNvPr>
            <p:cNvSpPr txBox="1"/>
            <p:nvPr/>
          </p:nvSpPr>
          <p:spPr>
            <a:xfrm>
              <a:off x="4501649" y="5723893"/>
              <a:ext cx="1965914" cy="954107"/>
            </a:xfrm>
            <a:prstGeom prst="rect">
              <a:avLst/>
            </a:prstGeom>
            <a:noFill/>
          </p:spPr>
          <p:txBody>
            <a:bodyPr wrap="none" lIns="90000" rIns="0">
              <a:spAutoFit/>
            </a:bodyPr>
            <a:lstStyle/>
            <a:p>
              <a:pPr algn="ctr"/>
              <a:r>
                <a:rPr lang="en-US" altLang="ja-JP" sz="2800" dirty="0">
                  <a:effectLst/>
                  <a:ea typeface="ＭＳ 明朝" panose="02020609040205080304" pitchFamily="17" charset="-128"/>
                  <a:cs typeface="Times New Roman" panose="02020603050405020304" pitchFamily="18" charset="0"/>
                </a:rPr>
                <a:t>Intermediate</a:t>
              </a:r>
            </a:p>
            <a:p>
              <a:pPr algn="ctr"/>
              <a:r>
                <a:rPr lang="en-US" altLang="ja-JP" sz="2800" dirty="0">
                  <a:effectLst/>
                  <a:ea typeface="ＭＳ 明朝" panose="02020609040205080304" pitchFamily="17" charset="-128"/>
                  <a:cs typeface="Times New Roman" panose="02020603050405020304" pitchFamily="18" charset="0"/>
                </a:rPr>
                <a:t>goods</a:t>
              </a:r>
              <a:endParaRPr lang="ja-JP" altLang="en-US" sz="2800" dirty="0"/>
            </a:p>
          </p:txBody>
        </p:sp>
        <p:grpSp>
          <p:nvGrpSpPr>
            <p:cNvPr id="18" name="グループ化 17">
              <a:extLst>
                <a:ext uri="{FF2B5EF4-FFF2-40B4-BE49-F238E27FC236}">
                  <a16:creationId xmlns:a16="http://schemas.microsoft.com/office/drawing/2014/main" id="{C2161FD1-1285-2E1D-1B3D-343599BE9295}"/>
                </a:ext>
              </a:extLst>
            </p:cNvPr>
            <p:cNvGrpSpPr/>
            <p:nvPr/>
          </p:nvGrpSpPr>
          <p:grpSpPr>
            <a:xfrm>
              <a:off x="798957" y="5763600"/>
              <a:ext cx="914400" cy="914400"/>
              <a:chOff x="6220800" y="3132000"/>
              <a:chExt cx="914400" cy="914400"/>
            </a:xfrm>
          </p:grpSpPr>
          <p:pic>
            <p:nvPicPr>
              <p:cNvPr id="19" name="グラフィックス 18" descr="思案中の吹き出し 単色塗りつぶし">
                <a:extLst>
                  <a:ext uri="{FF2B5EF4-FFF2-40B4-BE49-F238E27FC236}">
                    <a16:creationId xmlns:a16="http://schemas.microsoft.com/office/drawing/2014/main" id="{6AA259E3-015A-E316-7D41-9B72CE68E91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20800" y="3132000"/>
                <a:ext cx="914400" cy="914400"/>
              </a:xfrm>
              <a:prstGeom prst="rect">
                <a:avLst/>
              </a:prstGeom>
            </p:spPr>
          </p:pic>
          <p:sp>
            <p:nvSpPr>
              <p:cNvPr id="20" name="テキスト ボックス 19">
                <a:extLst>
                  <a:ext uri="{FF2B5EF4-FFF2-40B4-BE49-F238E27FC236}">
                    <a16:creationId xmlns:a16="http://schemas.microsoft.com/office/drawing/2014/main" id="{6CA9DAD5-38B2-022C-4B15-3EF623F92590}"/>
                  </a:ext>
                </a:extLst>
              </p:cNvPr>
              <p:cNvSpPr txBox="1"/>
              <p:nvPr/>
            </p:nvSpPr>
            <p:spPr>
              <a:xfrm>
                <a:off x="6220800" y="3295778"/>
                <a:ext cx="914400" cy="369332"/>
              </a:xfrm>
              <a:prstGeom prst="rect">
                <a:avLst/>
              </a:prstGeom>
              <a:noFill/>
            </p:spPr>
            <p:txBody>
              <a:bodyPr wrap="square" rtlCol="0">
                <a:spAutoFit/>
              </a:bodyPr>
              <a:lstStyle/>
              <a:p>
                <a:pPr algn="ctr"/>
                <a:r>
                  <a:rPr kumimoji="1" lang="en-US" altLang="ja-JP" b="1" dirty="0">
                    <a:solidFill>
                      <a:schemeClr val="accent2">
                        <a:lumMod val="20000"/>
                        <a:lumOff val="80000"/>
                      </a:schemeClr>
                    </a:solidFill>
                  </a:rPr>
                  <a:t>CO</a:t>
                </a:r>
                <a:r>
                  <a:rPr kumimoji="1" lang="en-US" altLang="ja-JP" b="1" baseline="-25000" dirty="0">
                    <a:solidFill>
                      <a:schemeClr val="accent2">
                        <a:lumMod val="20000"/>
                        <a:lumOff val="80000"/>
                      </a:schemeClr>
                    </a:solidFill>
                  </a:rPr>
                  <a:t>2</a:t>
                </a:r>
                <a:endParaRPr kumimoji="1" lang="ja-JP" altLang="en-US" b="1" baseline="-25000" dirty="0">
                  <a:solidFill>
                    <a:schemeClr val="accent2">
                      <a:lumMod val="20000"/>
                      <a:lumOff val="80000"/>
                    </a:schemeClr>
                  </a:solidFill>
                </a:endParaRPr>
              </a:p>
            </p:txBody>
          </p:sp>
        </p:grpSp>
        <p:pic>
          <p:nvPicPr>
            <p:cNvPr id="21" name="グラフィックス 20" descr="硬貨 枠線">
              <a:extLst>
                <a:ext uri="{FF2B5EF4-FFF2-40B4-BE49-F238E27FC236}">
                  <a16:creationId xmlns:a16="http://schemas.microsoft.com/office/drawing/2014/main" id="{2598C74A-3C27-8B30-D8BC-6E787D9B95E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518430" y="5763600"/>
              <a:ext cx="914400" cy="914400"/>
            </a:xfrm>
            <a:prstGeom prst="rect">
              <a:avLst/>
            </a:prstGeom>
          </p:spPr>
        </p:pic>
        <p:grpSp>
          <p:nvGrpSpPr>
            <p:cNvPr id="22" name="グループ化 21">
              <a:extLst>
                <a:ext uri="{FF2B5EF4-FFF2-40B4-BE49-F238E27FC236}">
                  <a16:creationId xmlns:a16="http://schemas.microsoft.com/office/drawing/2014/main" id="{710EE1EF-1398-9D64-62FD-F16D677FA288}"/>
                </a:ext>
              </a:extLst>
            </p:cNvPr>
            <p:cNvGrpSpPr/>
            <p:nvPr/>
          </p:nvGrpSpPr>
          <p:grpSpPr>
            <a:xfrm>
              <a:off x="8711272" y="5763600"/>
              <a:ext cx="914400" cy="914400"/>
              <a:chOff x="10180800" y="3132000"/>
              <a:chExt cx="914400" cy="914400"/>
            </a:xfrm>
          </p:grpSpPr>
          <p:pic>
            <p:nvPicPr>
              <p:cNvPr id="23" name="グラフィックス 22" descr="テーブル セッティング 単色塗りつぶし">
                <a:extLst>
                  <a:ext uri="{FF2B5EF4-FFF2-40B4-BE49-F238E27FC236}">
                    <a16:creationId xmlns:a16="http://schemas.microsoft.com/office/drawing/2014/main" id="{D3E1D4ED-CD17-D094-B4D9-9B50C3E1FD9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667623" y="3266856"/>
                <a:ext cx="310952" cy="310952"/>
              </a:xfrm>
              <a:prstGeom prst="rect">
                <a:avLst/>
              </a:prstGeom>
            </p:spPr>
          </p:pic>
          <p:pic>
            <p:nvPicPr>
              <p:cNvPr id="24" name="グラフィックス 23" descr="車 単色塗りつぶし">
                <a:extLst>
                  <a:ext uri="{FF2B5EF4-FFF2-40B4-BE49-F238E27FC236}">
                    <a16:creationId xmlns:a16="http://schemas.microsoft.com/office/drawing/2014/main" id="{5069A69A-A2FD-24B8-019A-4958AB53C0E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777559" y="3531778"/>
                <a:ext cx="310952" cy="310952"/>
              </a:xfrm>
              <a:prstGeom prst="rect">
                <a:avLst/>
              </a:prstGeom>
            </p:spPr>
          </p:pic>
          <p:pic>
            <p:nvPicPr>
              <p:cNvPr id="25" name="グラフィックス 24" descr="円グラフ 枠線">
                <a:extLst>
                  <a:ext uri="{FF2B5EF4-FFF2-40B4-BE49-F238E27FC236}">
                    <a16:creationId xmlns:a16="http://schemas.microsoft.com/office/drawing/2014/main" id="{3E880AAC-6CA6-9FF5-EDDC-918549831E7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180800" y="3132000"/>
                <a:ext cx="914400" cy="914400"/>
              </a:xfrm>
              <a:prstGeom prst="rect">
                <a:avLst/>
              </a:prstGeom>
            </p:spPr>
          </p:pic>
        </p:grpSp>
        <p:grpSp>
          <p:nvGrpSpPr>
            <p:cNvPr id="26" name="グループ化 25">
              <a:extLst>
                <a:ext uri="{FF2B5EF4-FFF2-40B4-BE49-F238E27FC236}">
                  <a16:creationId xmlns:a16="http://schemas.microsoft.com/office/drawing/2014/main" id="{7AD2BA0D-B5C8-5B19-65EB-01F1EC6041C3}"/>
                </a:ext>
              </a:extLst>
            </p:cNvPr>
            <p:cNvGrpSpPr/>
            <p:nvPr/>
          </p:nvGrpSpPr>
          <p:grpSpPr>
            <a:xfrm>
              <a:off x="2548000" y="5763600"/>
              <a:ext cx="914400" cy="914400"/>
              <a:chOff x="8918056" y="5213952"/>
              <a:chExt cx="914400" cy="914400"/>
            </a:xfrm>
          </p:grpSpPr>
          <p:pic>
            <p:nvPicPr>
              <p:cNvPr id="27" name="グラフィックス 26" descr="ノコ刃 単色塗りつぶし">
                <a:extLst>
                  <a:ext uri="{FF2B5EF4-FFF2-40B4-BE49-F238E27FC236}">
                    <a16:creationId xmlns:a16="http://schemas.microsoft.com/office/drawing/2014/main" id="{1FA7D818-7172-427E-189E-11491DB605BA}"/>
                  </a:ext>
                </a:extLst>
              </p:cNvPr>
              <p:cNvPicPr>
                <a:picLocks noChangeAspect="1"/>
              </p:cNvPicPr>
              <p:nvPr/>
            </p:nvPicPr>
            <p:blipFill>
              <a:blip>
                <a:extLst>
                  <a:ext uri="{96DAC541-7B7A-43D3-8B79-37D633B846F1}">
                    <asvg:svgBlip xmlns:asvg="http://schemas.microsoft.com/office/drawing/2016/SVG/main" r:embed="rId9"/>
                  </a:ext>
                </a:extLst>
              </a:blip>
              <a:srcRect t="8495" r="-1401"/>
              <a:stretch/>
            </p:blipFill>
            <p:spPr>
              <a:xfrm>
                <a:off x="9314761" y="5213952"/>
                <a:ext cx="474558" cy="428244"/>
              </a:xfrm>
              <a:prstGeom prst="rect">
                <a:avLst/>
              </a:prstGeom>
            </p:spPr>
          </p:pic>
          <p:pic>
            <p:nvPicPr>
              <p:cNvPr id="28" name="グラフィックス 27" descr="工場 枠線">
                <a:extLst>
                  <a:ext uri="{FF2B5EF4-FFF2-40B4-BE49-F238E27FC236}">
                    <a16:creationId xmlns:a16="http://schemas.microsoft.com/office/drawing/2014/main" id="{FF91028A-2E1B-C75F-13F5-6DA044ABCFF5}"/>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918056" y="5213952"/>
                <a:ext cx="914400" cy="914400"/>
              </a:xfrm>
              <a:prstGeom prst="rect">
                <a:avLst/>
              </a:prstGeom>
            </p:spPr>
          </p:pic>
        </p:grpSp>
        <p:grpSp>
          <p:nvGrpSpPr>
            <p:cNvPr id="32" name="グループ化 31">
              <a:extLst>
                <a:ext uri="{FF2B5EF4-FFF2-40B4-BE49-F238E27FC236}">
                  <a16:creationId xmlns:a16="http://schemas.microsoft.com/office/drawing/2014/main" id="{847ACC50-CEE2-3F41-7C97-9C2FD9253D78}"/>
                </a:ext>
              </a:extLst>
            </p:cNvPr>
            <p:cNvGrpSpPr/>
            <p:nvPr/>
          </p:nvGrpSpPr>
          <p:grpSpPr>
            <a:xfrm>
              <a:off x="7034400" y="4769893"/>
              <a:ext cx="914400" cy="914400"/>
              <a:chOff x="4992977" y="7208164"/>
              <a:chExt cx="914400" cy="914400"/>
            </a:xfrm>
          </p:grpSpPr>
          <p:pic>
            <p:nvPicPr>
              <p:cNvPr id="33" name="グラフィックス 32" descr="道に迷った 枠線">
                <a:extLst>
                  <a:ext uri="{FF2B5EF4-FFF2-40B4-BE49-F238E27FC236}">
                    <a16:creationId xmlns:a16="http://schemas.microsoft.com/office/drawing/2014/main" id="{D2CB322F-D57C-941E-EB26-964659B17F38}"/>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992977" y="7208164"/>
                <a:ext cx="914400" cy="914400"/>
              </a:xfrm>
              <a:prstGeom prst="rect">
                <a:avLst/>
              </a:prstGeom>
            </p:spPr>
          </p:pic>
          <p:pic>
            <p:nvPicPr>
              <p:cNvPr id="34" name="グラフィックス 33" descr="貨物 単色塗りつぶし">
                <a:extLst>
                  <a:ext uri="{FF2B5EF4-FFF2-40B4-BE49-F238E27FC236}">
                    <a16:creationId xmlns:a16="http://schemas.microsoft.com/office/drawing/2014/main" id="{E7473E5E-8627-1304-12A0-09D1BCD6D8B0}"/>
                  </a:ext>
                </a:extLst>
              </p:cNvPr>
              <p:cNvPicPr>
                <a:picLocks noChangeAspect="1"/>
              </p:cNvPicPr>
              <p:nvPr/>
            </p:nvPicPr>
            <p:blipFill>
              <a:blip>
                <a:extLst>
                  <a:ext uri="{96DAC541-7B7A-43D3-8B79-37D633B846F1}">
                    <asvg:svgBlip xmlns:asvg="http://schemas.microsoft.com/office/drawing/2016/SVG/main" r:embed="rId12"/>
                  </a:ext>
                </a:extLst>
              </a:blip>
              <a:srcRect b="8467"/>
              <a:stretch/>
            </p:blipFill>
            <p:spPr>
              <a:xfrm>
                <a:off x="5367377" y="7628284"/>
                <a:ext cx="540000" cy="494280"/>
              </a:xfrm>
              <a:prstGeom prst="rect">
                <a:avLst/>
              </a:prstGeom>
            </p:spPr>
          </p:pic>
        </p:grpSp>
      </p:grpSp>
      <p:cxnSp>
        <p:nvCxnSpPr>
          <p:cNvPr id="60" name="コネクタ: カギ線 59">
            <a:extLst>
              <a:ext uri="{FF2B5EF4-FFF2-40B4-BE49-F238E27FC236}">
                <a16:creationId xmlns:a16="http://schemas.microsoft.com/office/drawing/2014/main" id="{EF82E28F-1C4B-8D6F-2F25-D4E8C638C017}"/>
              </a:ext>
            </a:extLst>
          </p:cNvPr>
          <p:cNvCxnSpPr>
            <a:cxnSpLocks/>
          </p:cNvCxnSpPr>
          <p:nvPr/>
        </p:nvCxnSpPr>
        <p:spPr>
          <a:xfrm rot="5400000">
            <a:off x="3196228" y="2327708"/>
            <a:ext cx="864000" cy="2844000"/>
          </a:xfrm>
          <a:prstGeom prst="bentConnector3">
            <a:avLst>
              <a:gd name="adj1" fmla="val 31181"/>
            </a:avLst>
          </a:prstGeom>
          <a:ln w="44450" cap="rnd">
            <a:solidFill>
              <a:srgbClr val="6D8B5A"/>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5" name="コネクタ: カギ線 64">
            <a:extLst>
              <a:ext uri="{FF2B5EF4-FFF2-40B4-BE49-F238E27FC236}">
                <a16:creationId xmlns:a16="http://schemas.microsoft.com/office/drawing/2014/main" id="{F179885E-AB04-0468-57BF-37A5DD9FD308}"/>
              </a:ext>
            </a:extLst>
          </p:cNvPr>
          <p:cNvCxnSpPr>
            <a:cxnSpLocks/>
          </p:cNvCxnSpPr>
          <p:nvPr/>
        </p:nvCxnSpPr>
        <p:spPr>
          <a:xfrm rot="5400000">
            <a:off x="6270652" y="3137709"/>
            <a:ext cx="864000" cy="1224000"/>
          </a:xfrm>
          <a:prstGeom prst="bentConnector3">
            <a:avLst>
              <a:gd name="adj1" fmla="val 46592"/>
            </a:avLst>
          </a:prstGeom>
          <a:ln w="44450" cap="rnd">
            <a:solidFill>
              <a:schemeClr val="accent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7" name="コネクタ: カギ線 66">
            <a:extLst>
              <a:ext uri="{FF2B5EF4-FFF2-40B4-BE49-F238E27FC236}">
                <a16:creationId xmlns:a16="http://schemas.microsoft.com/office/drawing/2014/main" id="{FEB62622-72BD-BE6D-D78E-4776DF58EE19}"/>
              </a:ext>
            </a:extLst>
          </p:cNvPr>
          <p:cNvCxnSpPr>
            <a:cxnSpLocks/>
          </p:cNvCxnSpPr>
          <p:nvPr/>
        </p:nvCxnSpPr>
        <p:spPr>
          <a:xfrm rot="16200000" flipH="1">
            <a:off x="9346435" y="3533709"/>
            <a:ext cx="864000" cy="432000"/>
          </a:xfrm>
          <a:prstGeom prst="bentConnector3">
            <a:avLst>
              <a:gd name="adj1" fmla="val 46744"/>
            </a:avLst>
          </a:prstGeom>
          <a:ln w="44450" cap="rnd">
            <a:solidFill>
              <a:srgbClr val="C0975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6F19140-EF14-7820-CBE5-7AEEBE8B78D4}"/>
              </a:ext>
            </a:extLst>
          </p:cNvPr>
          <p:cNvCxnSpPr/>
          <p:nvPr/>
        </p:nvCxnSpPr>
        <p:spPr>
          <a:xfrm>
            <a:off x="4225343" y="3314378"/>
            <a:ext cx="1692000" cy="0"/>
          </a:xfrm>
          <a:prstGeom prst="line">
            <a:avLst/>
          </a:prstGeom>
          <a:ln w="44450" cap="rnd">
            <a:solidFill>
              <a:srgbClr val="6D8B5A"/>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EE99385-CAEF-4842-D3B1-919E552EADCF}"/>
              </a:ext>
            </a:extLst>
          </p:cNvPr>
          <p:cNvCxnSpPr/>
          <p:nvPr/>
        </p:nvCxnSpPr>
        <p:spPr>
          <a:xfrm>
            <a:off x="6240208" y="3314378"/>
            <a:ext cx="2088000" cy="0"/>
          </a:xfrm>
          <a:prstGeom prst="line">
            <a:avLst/>
          </a:prstGeom>
          <a:ln w="4445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C82872C-EC72-5245-FFAD-A7313CF27518}"/>
              </a:ext>
            </a:extLst>
          </p:cNvPr>
          <p:cNvCxnSpPr/>
          <p:nvPr/>
        </p:nvCxnSpPr>
        <p:spPr>
          <a:xfrm>
            <a:off x="8654780" y="3314378"/>
            <a:ext cx="1764000" cy="0"/>
          </a:xfrm>
          <a:prstGeom prst="line">
            <a:avLst/>
          </a:prstGeom>
          <a:ln w="44450" cap="rnd">
            <a:solidFill>
              <a:srgbClr val="C097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2FE4437E-6DA7-3370-8B63-F951E9F87E70}"/>
                  </a:ext>
                </a:extLst>
              </p:cNvPr>
              <p:cNvSpPr txBox="1"/>
              <p:nvPr/>
            </p:nvSpPr>
            <p:spPr>
              <a:xfrm>
                <a:off x="11249851" y="2775428"/>
                <a:ext cx="763349" cy="52322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800" b="0" i="1" smtClean="0">
                          <a:solidFill>
                            <a:schemeClr val="tx1"/>
                          </a:solidFill>
                          <a:latin typeface="Cambria Math" panose="02040503050406030204" pitchFamily="18" charset="0"/>
                        </a:rPr>
                        <m:t>(7)</m:t>
                      </m:r>
                    </m:oMath>
                  </m:oMathPara>
                </a14:m>
                <a:endParaRPr lang="ja-JP" altLang="en-US" sz="2800" dirty="0"/>
              </a:p>
            </p:txBody>
          </p:sp>
        </mc:Choice>
        <mc:Fallback xmlns="">
          <p:sp>
            <p:nvSpPr>
              <p:cNvPr id="29" name="テキスト ボックス 28">
                <a:extLst>
                  <a:ext uri="{FF2B5EF4-FFF2-40B4-BE49-F238E27FC236}">
                    <a16:creationId xmlns:a16="http://schemas.microsoft.com/office/drawing/2014/main" id="{2FE4437E-6DA7-3370-8B63-F951E9F87E70}"/>
                  </a:ext>
                </a:extLst>
              </p:cNvPr>
              <p:cNvSpPr txBox="1">
                <a:spLocks noRot="1" noChangeAspect="1" noMove="1" noResize="1" noEditPoints="1" noAdjustHandles="1" noChangeArrowheads="1" noChangeShapeType="1" noTextEdit="1"/>
              </p:cNvSpPr>
              <p:nvPr/>
            </p:nvSpPr>
            <p:spPr>
              <a:xfrm>
                <a:off x="11249851" y="2775428"/>
                <a:ext cx="763349" cy="523220"/>
              </a:xfrm>
              <a:prstGeom prst="rect">
                <a:avLst/>
              </a:prstGeom>
              <a:blipFill>
                <a:blip r:embed="rId2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85298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68EDA-1178-899F-C817-0C63DEF99D1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752C3B8-C72A-8774-7D13-A2E020070524}"/>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343AE814-A49F-CC56-7D11-E080EC10BD1D}"/>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1. </a:t>
            </a:r>
            <a:r>
              <a:rPr lang="en-US" altLang="ja-JP" dirty="0"/>
              <a:t>Classifications of decoupling states proposed in the four previous studies (OECD, 2002; De Bruyn, 2000; </a:t>
            </a:r>
            <a:r>
              <a:rPr lang="en-US" altLang="ja-JP" dirty="0" err="1"/>
              <a:t>Vehmas</a:t>
            </a:r>
            <a:r>
              <a:rPr lang="en-US" altLang="ja-JP" dirty="0"/>
              <a:t> </a:t>
            </a:r>
            <a:r>
              <a:rPr lang="en-US" altLang="ja-JP" i="1" dirty="0"/>
              <a:t>et al</a:t>
            </a:r>
            <a:r>
              <a:rPr lang="en-US" altLang="ja-JP" dirty="0"/>
              <a:t>., 2003; Tapio, 2005)</a:t>
            </a:r>
            <a:endParaRPr lang="ja-JP" altLang="ja-JP" dirty="0"/>
          </a:p>
        </p:txBody>
      </p:sp>
      <p:pic>
        <p:nvPicPr>
          <p:cNvPr id="5" name="図 4">
            <a:extLst>
              <a:ext uri="{FF2B5EF4-FFF2-40B4-BE49-F238E27FC236}">
                <a16:creationId xmlns:a16="http://schemas.microsoft.com/office/drawing/2014/main" id="{A7F31A98-BDA3-0F89-701D-4F10D398589E}"/>
              </a:ext>
            </a:extLst>
          </p:cNvPr>
          <p:cNvPicPr>
            <a:picLocks noChangeAspect="1"/>
          </p:cNvPicPr>
          <p:nvPr/>
        </p:nvPicPr>
        <p:blipFill>
          <a:blip r:embed="rId3"/>
          <a:srcRect b="50088"/>
          <a:stretch>
            <a:fillRect/>
          </a:stretch>
        </p:blipFill>
        <p:spPr>
          <a:xfrm>
            <a:off x="799613" y="900000"/>
            <a:ext cx="10592775" cy="5223837"/>
          </a:xfrm>
          <a:prstGeom prst="rect">
            <a:avLst/>
          </a:prstGeom>
        </p:spPr>
      </p:pic>
    </p:spTree>
    <p:extLst>
      <p:ext uri="{BB962C8B-B14F-4D97-AF65-F5344CB8AC3E}">
        <p14:creationId xmlns:p14="http://schemas.microsoft.com/office/powerpoint/2010/main" val="2530662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8B637-A9F7-FAAF-1A8C-50D3FA0737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30D1BD9-52FD-40D3-67C0-156D6FA40B1B}"/>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4A6A6B96-B95F-E411-AC31-85794E8D631C}"/>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1. </a:t>
            </a:r>
            <a:r>
              <a:rPr lang="en-US" altLang="ja-JP" dirty="0"/>
              <a:t>Classifications of decoupling states proposed in the four previous studies (OECD, 2002; De Bruyn, 2000; </a:t>
            </a:r>
            <a:r>
              <a:rPr lang="en-US" altLang="ja-JP" dirty="0" err="1"/>
              <a:t>Vehmas</a:t>
            </a:r>
            <a:r>
              <a:rPr lang="en-US" altLang="ja-JP" dirty="0"/>
              <a:t> </a:t>
            </a:r>
            <a:r>
              <a:rPr lang="en-US" altLang="ja-JP" i="1" dirty="0"/>
              <a:t>et al</a:t>
            </a:r>
            <a:r>
              <a:rPr lang="en-US" altLang="ja-JP" dirty="0"/>
              <a:t>., 2003; Tapio, 2005)</a:t>
            </a:r>
            <a:endParaRPr lang="ja-JP" altLang="ja-JP" dirty="0"/>
          </a:p>
        </p:txBody>
      </p:sp>
      <p:pic>
        <p:nvPicPr>
          <p:cNvPr id="6" name="図 5">
            <a:extLst>
              <a:ext uri="{FF2B5EF4-FFF2-40B4-BE49-F238E27FC236}">
                <a16:creationId xmlns:a16="http://schemas.microsoft.com/office/drawing/2014/main" id="{5E8B7757-B473-615F-3C7F-C4B58D5066D7}"/>
              </a:ext>
            </a:extLst>
          </p:cNvPr>
          <p:cNvPicPr>
            <a:picLocks noChangeAspect="1"/>
          </p:cNvPicPr>
          <p:nvPr/>
        </p:nvPicPr>
        <p:blipFill>
          <a:blip r:embed="rId3"/>
          <a:srcRect t="51115" b="1"/>
          <a:stretch>
            <a:fillRect/>
          </a:stretch>
        </p:blipFill>
        <p:spPr>
          <a:xfrm>
            <a:off x="800400" y="900001"/>
            <a:ext cx="10591200" cy="5115579"/>
          </a:xfrm>
          <a:prstGeom prst="rect">
            <a:avLst/>
          </a:prstGeom>
        </p:spPr>
      </p:pic>
    </p:spTree>
    <p:extLst>
      <p:ext uri="{BB962C8B-B14F-4D97-AF65-F5344CB8AC3E}">
        <p14:creationId xmlns:p14="http://schemas.microsoft.com/office/powerpoint/2010/main" val="545922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31E402-EA46-F444-8247-3FCF89185ACC}"/>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90C41341-811A-1A55-30AA-B4FC65A64898}"/>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1</a:t>
            </a:r>
            <a:r>
              <a:rPr lang="en-US" altLang="ja-JP" dirty="0"/>
              <a:t>. Income-level classification of 56 countries in 2021, per capita production-based and consumption-based CO</a:t>
            </a:r>
            <a:r>
              <a:rPr lang="en-US" altLang="ja-JP" baseline="-25000" dirty="0"/>
              <a:t>2</a:t>
            </a:r>
            <a:r>
              <a:rPr lang="en-US" altLang="ja-JP" dirty="0"/>
              <a:t> emissions for 2000–2021 and their respective average annual growth rates</a:t>
            </a:r>
            <a:endParaRPr kumimoji="1" lang="ja-JP" altLang="en-US" dirty="0"/>
          </a:p>
        </p:txBody>
      </p:sp>
      <p:pic>
        <p:nvPicPr>
          <p:cNvPr id="7" name="図 6">
            <a:extLst>
              <a:ext uri="{FF2B5EF4-FFF2-40B4-BE49-F238E27FC236}">
                <a16:creationId xmlns:a16="http://schemas.microsoft.com/office/drawing/2014/main" id="{97246CE8-582B-FB60-00F3-41235B47615E}"/>
              </a:ext>
            </a:extLst>
          </p:cNvPr>
          <p:cNvPicPr>
            <a:picLocks noChangeAspect="1"/>
          </p:cNvPicPr>
          <p:nvPr/>
        </p:nvPicPr>
        <p:blipFill>
          <a:blip r:embed="rId3"/>
          <a:srcRect b="11005"/>
          <a:stretch>
            <a:fillRect/>
          </a:stretch>
        </p:blipFill>
        <p:spPr>
          <a:xfrm>
            <a:off x="180000" y="1587601"/>
            <a:ext cx="11833200" cy="5127832"/>
          </a:xfrm>
          <a:prstGeom prst="rect">
            <a:avLst/>
          </a:prstGeom>
        </p:spPr>
      </p:pic>
    </p:spTree>
    <p:extLst>
      <p:ext uri="{BB962C8B-B14F-4D97-AF65-F5344CB8AC3E}">
        <p14:creationId xmlns:p14="http://schemas.microsoft.com/office/powerpoint/2010/main" val="2849929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4DC2A-D862-B0A6-6AFE-247C0A13E26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958545-B4AD-6BFD-B80B-12C44ECDFCCE}"/>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61A1987C-23A6-32B7-B25F-6FA72A33A3E6}"/>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1</a:t>
            </a:r>
            <a:r>
              <a:rPr lang="en-US" altLang="ja-JP" dirty="0"/>
              <a:t>. Income-level classification of 56 countries in 2021, per capita production-based and consumption-based CO</a:t>
            </a:r>
            <a:r>
              <a:rPr lang="en-US" altLang="ja-JP" baseline="-25000" dirty="0"/>
              <a:t>2</a:t>
            </a:r>
            <a:r>
              <a:rPr lang="en-US" altLang="ja-JP" dirty="0"/>
              <a:t> emissions for 2000–2021 and their respective average annual growth rates</a:t>
            </a:r>
            <a:endParaRPr kumimoji="1" lang="ja-JP" altLang="en-US" dirty="0"/>
          </a:p>
        </p:txBody>
      </p:sp>
      <p:pic>
        <p:nvPicPr>
          <p:cNvPr id="8" name="図 7">
            <a:extLst>
              <a:ext uri="{FF2B5EF4-FFF2-40B4-BE49-F238E27FC236}">
                <a16:creationId xmlns:a16="http://schemas.microsoft.com/office/drawing/2014/main" id="{00109F0D-0760-08C5-0FAF-CEE9A992F3E2}"/>
              </a:ext>
            </a:extLst>
          </p:cNvPr>
          <p:cNvPicPr>
            <a:picLocks noChangeAspect="1"/>
          </p:cNvPicPr>
          <p:nvPr/>
        </p:nvPicPr>
        <p:blipFill>
          <a:blip r:embed="rId3"/>
          <a:srcRect b="13149"/>
          <a:stretch>
            <a:fillRect/>
          </a:stretch>
        </p:blipFill>
        <p:spPr>
          <a:xfrm>
            <a:off x="179400" y="2507227"/>
            <a:ext cx="11833200" cy="4198373"/>
          </a:xfrm>
          <a:prstGeom prst="rect">
            <a:avLst/>
          </a:prstGeom>
        </p:spPr>
      </p:pic>
      <p:pic>
        <p:nvPicPr>
          <p:cNvPr id="9" name="図 8">
            <a:extLst>
              <a:ext uri="{FF2B5EF4-FFF2-40B4-BE49-F238E27FC236}">
                <a16:creationId xmlns:a16="http://schemas.microsoft.com/office/drawing/2014/main" id="{FE2C794E-1674-908B-A5F4-DD0995154331}"/>
              </a:ext>
            </a:extLst>
          </p:cNvPr>
          <p:cNvPicPr>
            <a:picLocks noChangeAspect="1"/>
          </p:cNvPicPr>
          <p:nvPr/>
        </p:nvPicPr>
        <p:blipFill>
          <a:blip r:embed="rId4"/>
          <a:srcRect b="83016"/>
          <a:stretch>
            <a:fillRect/>
          </a:stretch>
        </p:blipFill>
        <p:spPr>
          <a:xfrm>
            <a:off x="180000" y="1587600"/>
            <a:ext cx="11833200" cy="978619"/>
          </a:xfrm>
          <a:prstGeom prst="rect">
            <a:avLst/>
          </a:prstGeom>
        </p:spPr>
      </p:pic>
    </p:spTree>
    <p:extLst>
      <p:ext uri="{BB962C8B-B14F-4D97-AF65-F5344CB8AC3E}">
        <p14:creationId xmlns:p14="http://schemas.microsoft.com/office/powerpoint/2010/main" val="615809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0C919-70DF-5607-79E0-7D1BD5E651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8C9EDAC-9208-F88B-15FE-7E863103B714}"/>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ECFF7930-424E-3789-C10D-97D37938FAD4}"/>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1</a:t>
            </a:r>
            <a:r>
              <a:rPr lang="en-US" altLang="ja-JP" dirty="0"/>
              <a:t>. Income-level classification of 56 countries in 2021, per capita production-based and consumption-based CO</a:t>
            </a:r>
            <a:r>
              <a:rPr lang="en-US" altLang="ja-JP" baseline="-25000" dirty="0"/>
              <a:t>2</a:t>
            </a:r>
            <a:r>
              <a:rPr lang="en-US" altLang="ja-JP" dirty="0"/>
              <a:t> emissions for 2000–2021 and their respective average annual growth rates</a:t>
            </a:r>
            <a:endParaRPr kumimoji="1" lang="ja-JP" altLang="en-US" dirty="0"/>
          </a:p>
        </p:txBody>
      </p:sp>
      <p:pic>
        <p:nvPicPr>
          <p:cNvPr id="9" name="図 8">
            <a:extLst>
              <a:ext uri="{FF2B5EF4-FFF2-40B4-BE49-F238E27FC236}">
                <a16:creationId xmlns:a16="http://schemas.microsoft.com/office/drawing/2014/main" id="{5168A7DE-1AB9-BD43-F438-25B661A4577D}"/>
              </a:ext>
            </a:extLst>
          </p:cNvPr>
          <p:cNvPicPr>
            <a:picLocks noChangeAspect="1"/>
          </p:cNvPicPr>
          <p:nvPr/>
        </p:nvPicPr>
        <p:blipFill>
          <a:blip r:embed="rId3"/>
          <a:srcRect b="83016"/>
          <a:stretch>
            <a:fillRect/>
          </a:stretch>
        </p:blipFill>
        <p:spPr>
          <a:xfrm>
            <a:off x="180000" y="1587600"/>
            <a:ext cx="11833200" cy="978619"/>
          </a:xfrm>
          <a:prstGeom prst="rect">
            <a:avLst/>
          </a:prstGeom>
        </p:spPr>
      </p:pic>
      <p:pic>
        <p:nvPicPr>
          <p:cNvPr id="5" name="図 4">
            <a:extLst>
              <a:ext uri="{FF2B5EF4-FFF2-40B4-BE49-F238E27FC236}">
                <a16:creationId xmlns:a16="http://schemas.microsoft.com/office/drawing/2014/main" id="{C2B02BEE-151D-EC8B-A1E3-D3A653131CB7}"/>
              </a:ext>
            </a:extLst>
          </p:cNvPr>
          <p:cNvPicPr>
            <a:picLocks noChangeAspect="1"/>
          </p:cNvPicPr>
          <p:nvPr/>
        </p:nvPicPr>
        <p:blipFill>
          <a:blip r:embed="rId4"/>
          <a:srcRect b="12953"/>
          <a:stretch>
            <a:fillRect/>
          </a:stretch>
        </p:blipFill>
        <p:spPr>
          <a:xfrm>
            <a:off x="179400" y="2507227"/>
            <a:ext cx="11833200" cy="4207898"/>
          </a:xfrm>
          <a:prstGeom prst="rect">
            <a:avLst/>
          </a:prstGeom>
        </p:spPr>
      </p:pic>
    </p:spTree>
    <p:extLst>
      <p:ext uri="{BB962C8B-B14F-4D97-AF65-F5344CB8AC3E}">
        <p14:creationId xmlns:p14="http://schemas.microsoft.com/office/powerpoint/2010/main" val="3542575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0E6CA-705E-124B-6AC5-2C22CF6AA0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CF1CB7-962C-8285-1E99-A019BF5019C3}"/>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67057A8D-9C49-A629-1D49-BF351370EC81}"/>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1</a:t>
            </a:r>
            <a:r>
              <a:rPr lang="en-US" altLang="ja-JP" dirty="0"/>
              <a:t>. Income-level classification of 56 countries in 2021, per capita production-based and consumption-based CO</a:t>
            </a:r>
            <a:r>
              <a:rPr lang="en-US" altLang="ja-JP" baseline="-25000" dirty="0"/>
              <a:t>2</a:t>
            </a:r>
            <a:r>
              <a:rPr lang="en-US" altLang="ja-JP" dirty="0"/>
              <a:t> emissions for 2000–2021 and their respective average annual growth rates</a:t>
            </a:r>
            <a:endParaRPr kumimoji="1" lang="ja-JP" altLang="en-US" dirty="0"/>
          </a:p>
        </p:txBody>
      </p:sp>
      <p:pic>
        <p:nvPicPr>
          <p:cNvPr id="9" name="図 8">
            <a:extLst>
              <a:ext uri="{FF2B5EF4-FFF2-40B4-BE49-F238E27FC236}">
                <a16:creationId xmlns:a16="http://schemas.microsoft.com/office/drawing/2014/main" id="{C32BC429-05CF-C174-88EE-733978884EBA}"/>
              </a:ext>
            </a:extLst>
          </p:cNvPr>
          <p:cNvPicPr>
            <a:picLocks noChangeAspect="1"/>
          </p:cNvPicPr>
          <p:nvPr/>
        </p:nvPicPr>
        <p:blipFill>
          <a:blip r:embed="rId3"/>
          <a:srcRect b="83016"/>
          <a:stretch>
            <a:fillRect/>
          </a:stretch>
        </p:blipFill>
        <p:spPr>
          <a:xfrm>
            <a:off x="180000" y="1587600"/>
            <a:ext cx="11833200" cy="978619"/>
          </a:xfrm>
          <a:prstGeom prst="rect">
            <a:avLst/>
          </a:prstGeom>
        </p:spPr>
      </p:pic>
      <p:pic>
        <p:nvPicPr>
          <p:cNvPr id="6" name="図 5">
            <a:extLst>
              <a:ext uri="{FF2B5EF4-FFF2-40B4-BE49-F238E27FC236}">
                <a16:creationId xmlns:a16="http://schemas.microsoft.com/office/drawing/2014/main" id="{AE65F43A-92BC-753B-4196-8897AC7F4D6C}"/>
              </a:ext>
            </a:extLst>
          </p:cNvPr>
          <p:cNvPicPr>
            <a:picLocks noChangeAspect="1"/>
          </p:cNvPicPr>
          <p:nvPr/>
        </p:nvPicPr>
        <p:blipFill>
          <a:blip r:embed="rId4"/>
          <a:srcRect b="12558"/>
          <a:stretch>
            <a:fillRect/>
          </a:stretch>
        </p:blipFill>
        <p:spPr>
          <a:xfrm>
            <a:off x="179400" y="2507227"/>
            <a:ext cx="11833200" cy="4226948"/>
          </a:xfrm>
          <a:prstGeom prst="rect">
            <a:avLst/>
          </a:prstGeom>
        </p:spPr>
      </p:pic>
    </p:spTree>
    <p:extLst>
      <p:ext uri="{BB962C8B-B14F-4D97-AF65-F5344CB8AC3E}">
        <p14:creationId xmlns:p14="http://schemas.microsoft.com/office/powerpoint/2010/main" val="1002943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FDDD4-B0C8-01CF-4C28-F2CD7583938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D84B976-9F29-6340-D951-DCE9BDB6D332}"/>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286EFBFF-617E-13CC-7173-151943C4D17E}"/>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1</a:t>
            </a:r>
            <a:r>
              <a:rPr lang="en-US" altLang="ja-JP" dirty="0"/>
              <a:t>. Income-level classification of 56 countries in 2021, per capita production-based and consumption-based CO</a:t>
            </a:r>
            <a:r>
              <a:rPr lang="en-US" altLang="ja-JP" baseline="-25000" dirty="0"/>
              <a:t>2</a:t>
            </a:r>
            <a:r>
              <a:rPr lang="en-US" altLang="ja-JP" dirty="0"/>
              <a:t> emissions for 2000–2021 and their respective average annual growth rates</a:t>
            </a:r>
            <a:endParaRPr kumimoji="1" lang="ja-JP" altLang="en-US" dirty="0"/>
          </a:p>
        </p:txBody>
      </p:sp>
      <p:pic>
        <p:nvPicPr>
          <p:cNvPr id="9" name="図 8">
            <a:extLst>
              <a:ext uri="{FF2B5EF4-FFF2-40B4-BE49-F238E27FC236}">
                <a16:creationId xmlns:a16="http://schemas.microsoft.com/office/drawing/2014/main" id="{F625D3E8-8C9C-F9FC-DA2C-B63EF43662E5}"/>
              </a:ext>
            </a:extLst>
          </p:cNvPr>
          <p:cNvPicPr>
            <a:picLocks noChangeAspect="1"/>
          </p:cNvPicPr>
          <p:nvPr/>
        </p:nvPicPr>
        <p:blipFill>
          <a:blip r:embed="rId3"/>
          <a:srcRect b="83016"/>
          <a:stretch>
            <a:fillRect/>
          </a:stretch>
        </p:blipFill>
        <p:spPr>
          <a:xfrm>
            <a:off x="180000" y="1587600"/>
            <a:ext cx="11833200" cy="978619"/>
          </a:xfrm>
          <a:prstGeom prst="rect">
            <a:avLst/>
          </a:prstGeom>
        </p:spPr>
      </p:pic>
      <p:pic>
        <p:nvPicPr>
          <p:cNvPr id="5" name="図 4">
            <a:extLst>
              <a:ext uri="{FF2B5EF4-FFF2-40B4-BE49-F238E27FC236}">
                <a16:creationId xmlns:a16="http://schemas.microsoft.com/office/drawing/2014/main" id="{4CD44EEE-876D-4EC4-5B6C-F72B05D0499D}"/>
              </a:ext>
            </a:extLst>
          </p:cNvPr>
          <p:cNvPicPr>
            <a:picLocks noChangeAspect="1"/>
          </p:cNvPicPr>
          <p:nvPr/>
        </p:nvPicPr>
        <p:blipFill>
          <a:blip r:embed="rId4"/>
          <a:stretch>
            <a:fillRect/>
          </a:stretch>
        </p:blipFill>
        <p:spPr>
          <a:xfrm>
            <a:off x="179400" y="2507227"/>
            <a:ext cx="11833200" cy="3691063"/>
          </a:xfrm>
          <a:prstGeom prst="rect">
            <a:avLst/>
          </a:prstGeom>
        </p:spPr>
      </p:pic>
    </p:spTree>
    <p:extLst>
      <p:ext uri="{BB962C8B-B14F-4D97-AF65-F5344CB8AC3E}">
        <p14:creationId xmlns:p14="http://schemas.microsoft.com/office/powerpoint/2010/main" val="2974662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666D3-D91A-B66F-6EF9-8E30F171957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C648CEE-211A-D9F6-AAFC-5E1B1F60A39F}"/>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B309FA60-2C0D-0356-22D6-8F852CA9DFB7}"/>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2.</a:t>
            </a:r>
            <a:r>
              <a:rPr lang="en-US" altLang="ja-JP" dirty="0"/>
              <a:t> Per capita CO</a:t>
            </a:r>
            <a:r>
              <a:rPr lang="en-US" altLang="ja-JP" baseline="-25000" dirty="0"/>
              <a:t>2</a:t>
            </a:r>
            <a:r>
              <a:rPr lang="en-US" altLang="ja-JP" dirty="0"/>
              <a:t> emissions by income class in 2021 and their average annual change rates using two estimation methods (PBA and CBA)</a:t>
            </a:r>
            <a:endParaRPr kumimoji="1" lang="ja-JP" altLang="en-US" dirty="0"/>
          </a:p>
        </p:txBody>
      </p:sp>
      <p:pic>
        <p:nvPicPr>
          <p:cNvPr id="8" name="図 7">
            <a:extLst>
              <a:ext uri="{FF2B5EF4-FFF2-40B4-BE49-F238E27FC236}">
                <a16:creationId xmlns:a16="http://schemas.microsoft.com/office/drawing/2014/main" id="{439475D2-CB1E-44D9-BB05-DB7A296BB45C}"/>
              </a:ext>
            </a:extLst>
          </p:cNvPr>
          <p:cNvPicPr>
            <a:picLocks noChangeAspect="1"/>
          </p:cNvPicPr>
          <p:nvPr/>
        </p:nvPicPr>
        <p:blipFill>
          <a:blip r:embed="rId3"/>
          <a:srcRect t="11611" b="9639"/>
          <a:stretch>
            <a:fillRect/>
          </a:stretch>
        </p:blipFill>
        <p:spPr>
          <a:xfrm>
            <a:off x="180000" y="2343152"/>
            <a:ext cx="11833200" cy="4468550"/>
          </a:xfrm>
          <a:prstGeom prst="rect">
            <a:avLst/>
          </a:prstGeom>
        </p:spPr>
      </p:pic>
      <p:pic>
        <p:nvPicPr>
          <p:cNvPr id="10" name="図 9">
            <a:extLst>
              <a:ext uri="{FF2B5EF4-FFF2-40B4-BE49-F238E27FC236}">
                <a16:creationId xmlns:a16="http://schemas.microsoft.com/office/drawing/2014/main" id="{0E417200-8D1B-DAFE-67B6-2D6A35CD15E8}"/>
              </a:ext>
            </a:extLst>
          </p:cNvPr>
          <p:cNvPicPr>
            <a:picLocks noChangeAspect="1"/>
          </p:cNvPicPr>
          <p:nvPr/>
        </p:nvPicPr>
        <p:blipFill>
          <a:blip r:embed="rId3"/>
          <a:srcRect b="88389"/>
          <a:stretch>
            <a:fillRect/>
          </a:stretch>
        </p:blipFill>
        <p:spPr>
          <a:xfrm>
            <a:off x="180000" y="1587601"/>
            <a:ext cx="11833200" cy="755550"/>
          </a:xfrm>
          <a:prstGeom prst="rect">
            <a:avLst/>
          </a:prstGeom>
        </p:spPr>
      </p:pic>
    </p:spTree>
    <p:extLst>
      <p:ext uri="{BB962C8B-B14F-4D97-AF65-F5344CB8AC3E}">
        <p14:creationId xmlns:p14="http://schemas.microsoft.com/office/powerpoint/2010/main" val="248645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5AEEB8-72E7-A0E8-49F0-7C73D5C6F684}"/>
              </a:ext>
            </a:extLst>
          </p:cNvPr>
          <p:cNvSpPr>
            <a:spLocks noGrp="1"/>
          </p:cNvSpPr>
          <p:nvPr>
            <p:ph type="title"/>
          </p:nvPr>
        </p:nvSpPr>
        <p:spPr/>
        <p:txBody>
          <a:bodyPr>
            <a:normAutofit/>
          </a:bodyPr>
          <a:lstStyle/>
          <a:p>
            <a:r>
              <a:rPr kumimoji="1" lang="en-US" altLang="ja-JP" dirty="0"/>
              <a:t>1. Introduction: </a:t>
            </a:r>
            <a:r>
              <a:rPr lang="ja-JP" altLang="ja-JP" dirty="0"/>
              <a:t>Need for MRIO-based SDA in decoupling analysis</a:t>
            </a:r>
            <a:endParaRPr kumimoji="1" lang="ja-JP" altLang="en-US" dirty="0"/>
          </a:p>
        </p:txBody>
      </p:sp>
      <p:sp>
        <p:nvSpPr>
          <p:cNvPr id="3" name="コンテンツ プレースホルダー 2">
            <a:extLst>
              <a:ext uri="{FF2B5EF4-FFF2-40B4-BE49-F238E27FC236}">
                <a16:creationId xmlns:a16="http://schemas.microsoft.com/office/drawing/2014/main" id="{9E3641FA-8E17-DBFD-CABC-4C7587756640}"/>
              </a:ext>
            </a:extLst>
          </p:cNvPr>
          <p:cNvSpPr>
            <a:spLocks noGrp="1"/>
          </p:cNvSpPr>
          <p:nvPr>
            <p:ph idx="1"/>
          </p:nvPr>
        </p:nvSpPr>
        <p:spPr>
          <a:xfrm>
            <a:off x="180000" y="900000"/>
            <a:ext cx="11833200" cy="5673600"/>
          </a:xfrm>
        </p:spPr>
        <p:txBody>
          <a:bodyPr/>
          <a:lstStyle/>
          <a:p>
            <a:pPr>
              <a:spcBef>
                <a:spcPts val="1000"/>
              </a:spcBef>
            </a:pPr>
            <a:r>
              <a:rPr lang="ja-JP" altLang="ja-JP" dirty="0"/>
              <a:t>Decomposition studies for identifying the drivers of decoupling</a:t>
            </a:r>
            <a:endParaRPr lang="en-US" altLang="ja-JP" dirty="0"/>
          </a:p>
          <a:p>
            <a:pPr marL="288000" indent="-180000">
              <a:spcBef>
                <a:spcPts val="600"/>
              </a:spcBef>
              <a:buFont typeface="Arial" panose="020B0604020202020204" pitchFamily="34" charset="0"/>
              <a:buChar char="•"/>
            </a:pPr>
            <a:r>
              <a:rPr lang="ja-JP" altLang="ja-JP" sz="2400" b="0" dirty="0">
                <a:solidFill>
                  <a:schemeClr val="tx1"/>
                </a:solidFill>
              </a:rPr>
              <a:t>Previous studies have identified the drivers of decoupling using decomposition approaches, such as LMDI (e.g., Wang et al., 2018, 2019; Wang and Su, 2020).</a:t>
            </a:r>
            <a:endParaRPr lang="en-US" altLang="ja-JP" sz="2400" b="0" dirty="0">
              <a:solidFill>
                <a:schemeClr val="tx1"/>
              </a:solidFill>
            </a:endParaRPr>
          </a:p>
          <a:p>
            <a:pPr marL="288000" indent="-180000">
              <a:spcBef>
                <a:spcPts val="600"/>
              </a:spcBef>
              <a:buFont typeface="Arial" panose="020B0604020202020204" pitchFamily="34" charset="0"/>
              <a:buChar char="•"/>
            </a:pPr>
            <a:r>
              <a:rPr lang="ja-JP" altLang="ja-JP" sz="2400" b="0" dirty="0">
                <a:solidFill>
                  <a:schemeClr val="tx1"/>
                </a:solidFill>
              </a:rPr>
              <a:t>However, these studies mainly focus on production-based emissions and domestic factors.</a:t>
            </a:r>
            <a:endParaRPr lang="en-US" altLang="ja-JP" sz="2400" b="0" dirty="0">
              <a:solidFill>
                <a:schemeClr val="tx1"/>
              </a:solidFill>
            </a:endParaRPr>
          </a:p>
          <a:p>
            <a:pPr>
              <a:spcBef>
                <a:spcPts val="1000"/>
              </a:spcBef>
            </a:pPr>
            <a:r>
              <a:rPr lang="ja-JP" altLang="ja-JP" dirty="0"/>
              <a:t>Need for a global supply chain perspective</a:t>
            </a:r>
            <a:endParaRPr lang="en-US" altLang="ja-JP" dirty="0"/>
          </a:p>
          <a:p>
            <a:pPr lvl="1">
              <a:spcBef>
                <a:spcPts val="600"/>
              </a:spcBef>
            </a:pPr>
            <a:r>
              <a:rPr lang="ja-JP" altLang="ja-JP" dirty="0"/>
              <a:t>Economic growth has been accompanied by the expansion of global supply chains, increasing the importance of carbon leakage through international trade.</a:t>
            </a:r>
            <a:endParaRPr lang="en-US" altLang="ja-JP" dirty="0"/>
          </a:p>
          <a:p>
            <a:pPr lvl="1">
              <a:spcBef>
                <a:spcPts val="600"/>
              </a:spcBef>
            </a:pPr>
            <a:r>
              <a:rPr lang="ja-JP" altLang="ja-JP" dirty="0"/>
              <a:t>Production-based approaches cannot fully capture emissions transferred across countries and may misrepresent decoupling outcomes.</a:t>
            </a:r>
            <a:endParaRPr lang="en-US" altLang="ja-JP" dirty="0"/>
          </a:p>
          <a:p>
            <a:pPr lvl="1">
              <a:spcBef>
                <a:spcPts val="600"/>
              </a:spcBef>
            </a:pPr>
            <a:r>
              <a:rPr lang="ja-JP" altLang="ja-JP" dirty="0"/>
              <a:t>Therefore, consumption-based </a:t>
            </a:r>
            <a:r>
              <a:rPr lang="en-US" altLang="ja-JP" dirty="0"/>
              <a:t>Multi-Regional Structural Decomposition Analysis (</a:t>
            </a:r>
            <a:r>
              <a:rPr lang="ja-JP" altLang="ja-JP" dirty="0"/>
              <a:t>SDA</a:t>
            </a:r>
            <a:r>
              <a:rPr lang="en-US" altLang="ja-JP" dirty="0"/>
              <a:t>)</a:t>
            </a:r>
            <a:r>
              <a:rPr lang="ja-JP" altLang="ja-JP" dirty="0"/>
              <a:t> is required to identify the structural drivers of decoupling from a global supply chain perspective.</a:t>
            </a:r>
            <a:endParaRPr lang="en-US" altLang="ja-JP" dirty="0"/>
          </a:p>
        </p:txBody>
      </p:sp>
    </p:spTree>
    <p:extLst>
      <p:ext uri="{BB962C8B-B14F-4D97-AF65-F5344CB8AC3E}">
        <p14:creationId xmlns:p14="http://schemas.microsoft.com/office/powerpoint/2010/main" val="3954013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4F75C-9DAC-7B97-53B9-819611D2ADB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7609A07-B96D-C839-6EF8-7151CFF49E67}"/>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E7532B7E-E8B8-C979-6FEB-815FCB1C6B26}"/>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2.</a:t>
            </a:r>
            <a:r>
              <a:rPr lang="en-US" altLang="ja-JP" dirty="0"/>
              <a:t> Per capita CO</a:t>
            </a:r>
            <a:r>
              <a:rPr lang="en-US" altLang="ja-JP" baseline="-25000" dirty="0"/>
              <a:t>2</a:t>
            </a:r>
            <a:r>
              <a:rPr lang="en-US" altLang="ja-JP" dirty="0"/>
              <a:t> emissions by income class in 2021 and their average annual change rates using two estimation methods (PBA and CBA)</a:t>
            </a:r>
            <a:endParaRPr kumimoji="1" lang="ja-JP" altLang="en-US" dirty="0"/>
          </a:p>
        </p:txBody>
      </p:sp>
      <p:pic>
        <p:nvPicPr>
          <p:cNvPr id="10" name="図 9">
            <a:extLst>
              <a:ext uri="{FF2B5EF4-FFF2-40B4-BE49-F238E27FC236}">
                <a16:creationId xmlns:a16="http://schemas.microsoft.com/office/drawing/2014/main" id="{0AFA9BD0-27FB-003B-2E7E-37A7C3C508E5}"/>
              </a:ext>
            </a:extLst>
          </p:cNvPr>
          <p:cNvPicPr>
            <a:picLocks noChangeAspect="1"/>
          </p:cNvPicPr>
          <p:nvPr/>
        </p:nvPicPr>
        <p:blipFill>
          <a:blip r:embed="rId3"/>
          <a:srcRect b="88389"/>
          <a:stretch>
            <a:fillRect/>
          </a:stretch>
        </p:blipFill>
        <p:spPr>
          <a:xfrm>
            <a:off x="180000" y="1587601"/>
            <a:ext cx="11833200" cy="755550"/>
          </a:xfrm>
          <a:prstGeom prst="rect">
            <a:avLst/>
          </a:prstGeom>
        </p:spPr>
      </p:pic>
      <p:pic>
        <p:nvPicPr>
          <p:cNvPr id="7" name="図 6">
            <a:extLst>
              <a:ext uri="{FF2B5EF4-FFF2-40B4-BE49-F238E27FC236}">
                <a16:creationId xmlns:a16="http://schemas.microsoft.com/office/drawing/2014/main" id="{3D8EFF02-5B1C-5D85-B828-D870E300C728}"/>
              </a:ext>
            </a:extLst>
          </p:cNvPr>
          <p:cNvPicPr>
            <a:picLocks noChangeAspect="1"/>
          </p:cNvPicPr>
          <p:nvPr/>
        </p:nvPicPr>
        <p:blipFill>
          <a:blip r:embed="rId4"/>
          <a:srcRect t="1147" b="11166"/>
          <a:stretch>
            <a:fillRect/>
          </a:stretch>
        </p:blipFill>
        <p:spPr>
          <a:xfrm>
            <a:off x="180000" y="2343151"/>
            <a:ext cx="11833200" cy="4396316"/>
          </a:xfrm>
          <a:prstGeom prst="rect">
            <a:avLst/>
          </a:prstGeom>
        </p:spPr>
      </p:pic>
    </p:spTree>
    <p:extLst>
      <p:ext uri="{BB962C8B-B14F-4D97-AF65-F5344CB8AC3E}">
        <p14:creationId xmlns:p14="http://schemas.microsoft.com/office/powerpoint/2010/main" val="2425896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D6799-DCB3-852C-BA33-F70C1617AF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3899AB9-F05D-BE08-296D-31A46F686C41}"/>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F3D32FA1-3FD9-35C5-39A1-68808CC77CFB}"/>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2.</a:t>
            </a:r>
            <a:r>
              <a:rPr lang="en-US" altLang="ja-JP" dirty="0"/>
              <a:t> Per capita CO</a:t>
            </a:r>
            <a:r>
              <a:rPr lang="en-US" altLang="ja-JP" baseline="-25000" dirty="0"/>
              <a:t>2</a:t>
            </a:r>
            <a:r>
              <a:rPr lang="en-US" altLang="ja-JP" dirty="0"/>
              <a:t> emissions by income class in 2021 and their average annual change rates using two estimation methods (PBA and CBA)</a:t>
            </a:r>
            <a:endParaRPr kumimoji="1" lang="ja-JP" altLang="en-US" dirty="0"/>
          </a:p>
        </p:txBody>
      </p:sp>
      <p:pic>
        <p:nvPicPr>
          <p:cNvPr id="10" name="図 9">
            <a:extLst>
              <a:ext uri="{FF2B5EF4-FFF2-40B4-BE49-F238E27FC236}">
                <a16:creationId xmlns:a16="http://schemas.microsoft.com/office/drawing/2014/main" id="{83AD40A6-C8E8-494E-B25B-C0AE24C28C2F}"/>
              </a:ext>
            </a:extLst>
          </p:cNvPr>
          <p:cNvPicPr>
            <a:picLocks noChangeAspect="1"/>
          </p:cNvPicPr>
          <p:nvPr/>
        </p:nvPicPr>
        <p:blipFill>
          <a:blip r:embed="rId3"/>
          <a:srcRect b="88389"/>
          <a:stretch>
            <a:fillRect/>
          </a:stretch>
        </p:blipFill>
        <p:spPr>
          <a:xfrm>
            <a:off x="180000" y="1587601"/>
            <a:ext cx="11833200" cy="755550"/>
          </a:xfrm>
          <a:prstGeom prst="rect">
            <a:avLst/>
          </a:prstGeom>
        </p:spPr>
      </p:pic>
      <p:pic>
        <p:nvPicPr>
          <p:cNvPr id="5" name="図 4">
            <a:extLst>
              <a:ext uri="{FF2B5EF4-FFF2-40B4-BE49-F238E27FC236}">
                <a16:creationId xmlns:a16="http://schemas.microsoft.com/office/drawing/2014/main" id="{A0B69964-E473-62DE-80AC-CB1EE44DD66E}"/>
              </a:ext>
            </a:extLst>
          </p:cNvPr>
          <p:cNvPicPr>
            <a:picLocks noChangeAspect="1"/>
          </p:cNvPicPr>
          <p:nvPr/>
        </p:nvPicPr>
        <p:blipFill>
          <a:blip r:embed="rId4"/>
          <a:srcRect t="525" b="9588"/>
          <a:stretch>
            <a:fillRect/>
          </a:stretch>
        </p:blipFill>
        <p:spPr>
          <a:xfrm>
            <a:off x="180000" y="2317750"/>
            <a:ext cx="11833200" cy="4493951"/>
          </a:xfrm>
          <a:prstGeom prst="rect">
            <a:avLst/>
          </a:prstGeom>
        </p:spPr>
      </p:pic>
    </p:spTree>
    <p:extLst>
      <p:ext uri="{BB962C8B-B14F-4D97-AF65-F5344CB8AC3E}">
        <p14:creationId xmlns:p14="http://schemas.microsoft.com/office/powerpoint/2010/main" val="1052642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D9DCA-C0C0-A057-B016-47339E85DEE0}"/>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C734C2A3-F7DF-0E1D-479D-A917079484AF}"/>
                  </a:ext>
                </a:extLst>
              </p:cNvPr>
              <p:cNvSpPr>
                <a:spLocks noGrp="1"/>
              </p:cNvSpPr>
              <p:nvPr>
                <p:ph idx="1"/>
              </p:nvPr>
            </p:nvSpPr>
            <p:spPr/>
            <p:txBody>
              <a:bodyPr/>
              <a:lstStyle/>
              <a:p>
                <a:r>
                  <a:rPr lang="en-US" altLang="ja-JP" dirty="0"/>
                  <a:t>Evaluation of the optimal number of clusters</a:t>
                </a:r>
              </a:p>
              <a:p>
                <a:pPr marL="108000" lvl="1" indent="0">
                  <a:spcBef>
                    <a:spcPts val="600"/>
                  </a:spcBef>
                  <a:buNone/>
                </a:pPr>
                <a:r>
                  <a:rPr lang="en-US" altLang="ja-JP" dirty="0"/>
                  <a:t>1. </a:t>
                </a:r>
                <a:r>
                  <a:rPr lang="en-US" altLang="ja-JP" dirty="0" err="1"/>
                  <a:t>Calinski-Harabasz</a:t>
                </a:r>
                <a:r>
                  <a:rPr lang="en-US" altLang="ja-JP" dirty="0"/>
                  <a:t> criterion (</a:t>
                </a:r>
                <a:r>
                  <a:rPr lang="en-US" altLang="ja-JP" dirty="0" err="1"/>
                  <a:t>Caliński</a:t>
                </a:r>
                <a:r>
                  <a:rPr lang="en-US" altLang="ja-JP" dirty="0"/>
                  <a:t> and </a:t>
                </a:r>
                <a:r>
                  <a:rPr lang="en-US" altLang="ja-JP" dirty="0" err="1"/>
                  <a:t>Harabasz</a:t>
                </a:r>
                <a:r>
                  <a:rPr lang="en-US" altLang="ja-JP" dirty="0"/>
                  <a:t>, 1974)</a:t>
                </a:r>
              </a:p>
              <a:p>
                <a:pPr marL="108000" lvl="1" indent="0">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ja-JP" altLang="en-US" i="1"/>
                          </m:ctrlPr>
                        </m:sSubPr>
                        <m:e>
                          <m:r>
                            <a:rPr lang="ja-JP" altLang="en-US" i="1"/>
                            <m:t>𝐶𝐻</m:t>
                          </m:r>
                        </m:e>
                        <m:sub>
                          <m:r>
                            <a:rPr lang="ja-JP" altLang="en-US" i="1"/>
                            <m:t>𝑘</m:t>
                          </m:r>
                        </m:sub>
                      </m:sSub>
                      <m:r>
                        <a:rPr lang="en-US" altLang="ja-JP" i="1"/>
                        <m:t>=</m:t>
                      </m:r>
                      <m:f>
                        <m:fPr>
                          <m:ctrlPr>
                            <a:rPr lang="ja-JP" altLang="en-US" i="1"/>
                          </m:ctrlPr>
                        </m:fPr>
                        <m:num>
                          <m:sSub>
                            <m:sSubPr>
                              <m:ctrlPr>
                                <a:rPr lang="ja-JP" altLang="en-US" i="1"/>
                              </m:ctrlPr>
                            </m:sSubPr>
                            <m:e>
                              <m:r>
                                <a:rPr lang="ja-JP" altLang="en-US" i="1"/>
                                <m:t>𝑆𝑆</m:t>
                              </m:r>
                            </m:e>
                            <m:sub>
                              <m:r>
                                <a:rPr lang="ja-JP" altLang="en-US" i="1"/>
                                <m:t>𝑏</m:t>
                              </m:r>
                            </m:sub>
                          </m:sSub>
                        </m:num>
                        <m:den>
                          <m:sSub>
                            <m:sSubPr>
                              <m:ctrlPr>
                                <a:rPr lang="ja-JP" altLang="en-US" i="1"/>
                              </m:ctrlPr>
                            </m:sSubPr>
                            <m:e>
                              <m:r>
                                <a:rPr lang="ja-JP" altLang="en-US" i="1"/>
                                <m:t>𝑆𝑆</m:t>
                              </m:r>
                            </m:e>
                            <m:sub>
                              <m:r>
                                <a:rPr lang="ja-JP" altLang="en-US" i="1"/>
                                <m:t>𝑤</m:t>
                              </m:r>
                            </m:sub>
                          </m:sSub>
                        </m:den>
                      </m:f>
                      <m:r>
                        <a:rPr lang="en-US" altLang="ja-JP" i="1"/>
                        <m:t>×</m:t>
                      </m:r>
                      <m:f>
                        <m:fPr>
                          <m:ctrlPr>
                            <a:rPr lang="ja-JP" altLang="en-US" i="1"/>
                          </m:ctrlPr>
                        </m:fPr>
                        <m:num>
                          <m:d>
                            <m:dPr>
                              <m:ctrlPr>
                                <a:rPr lang="ja-JP" altLang="en-US" i="1"/>
                              </m:ctrlPr>
                            </m:dPr>
                            <m:e>
                              <m:r>
                                <a:rPr lang="ja-JP" altLang="en-US" i="1"/>
                                <m:t>𝑁</m:t>
                              </m:r>
                              <m:r>
                                <a:rPr lang="ja-JP" altLang="en-US" i="1"/>
                                <m:t>−</m:t>
                              </m:r>
                              <m:r>
                                <a:rPr lang="ja-JP" altLang="en-US" i="1"/>
                                <m:t>𝑘</m:t>
                              </m:r>
                            </m:e>
                          </m:d>
                        </m:num>
                        <m:den>
                          <m:d>
                            <m:dPr>
                              <m:ctrlPr>
                                <a:rPr lang="ja-JP" altLang="en-US" i="1"/>
                              </m:ctrlPr>
                            </m:dPr>
                            <m:e>
                              <m:r>
                                <a:rPr lang="ja-JP" altLang="en-US" i="1"/>
                                <m:t>𝑘</m:t>
                              </m:r>
                              <m:r>
                                <a:rPr lang="ja-JP" altLang="en-US" i="1"/>
                                <m:t>−</m:t>
                              </m:r>
                              <m:r>
                                <a:rPr lang="en-US" altLang="ja-JP" i="1"/>
                                <m:t>1</m:t>
                              </m:r>
                            </m:e>
                          </m:d>
                        </m:den>
                      </m:f>
                    </m:oMath>
                  </m:oMathPara>
                </a14:m>
                <a:endParaRPr lang="en-US" altLang="ja-JP" dirty="0"/>
              </a:p>
              <a:p>
                <a:pPr marL="108000" lvl="1" indent="0">
                  <a:spcBef>
                    <a:spcPts val="600"/>
                  </a:spcBef>
                  <a:buNone/>
                </a:pPr>
                <a:r>
                  <a:rPr lang="en-US" altLang="ja-JP" dirty="0"/>
                  <a:t>2. Davies-Bouldin criterion (Davies and Bouldin, 1979)</a:t>
                </a:r>
              </a:p>
              <a:p>
                <a:pPr marL="108000" lvl="1" indent="0">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ja-JP" altLang="en-US" i="1"/>
                          </m:ctrlPr>
                        </m:sSubPr>
                        <m:e>
                          <m:r>
                            <a:rPr lang="ja-JP" altLang="en-US" i="1"/>
                            <m:t>𝐷𝐵</m:t>
                          </m:r>
                        </m:e>
                        <m:sub>
                          <m:r>
                            <a:rPr lang="ja-JP" altLang="en-US" i="1"/>
                            <m:t>𝑘</m:t>
                          </m:r>
                        </m:sub>
                      </m:sSub>
                      <m:r>
                        <a:rPr lang="en-US" altLang="ja-JP" i="1"/>
                        <m:t>=</m:t>
                      </m:r>
                      <m:f>
                        <m:fPr>
                          <m:ctrlPr>
                            <a:rPr lang="ja-JP" altLang="en-US" i="1"/>
                          </m:ctrlPr>
                        </m:fPr>
                        <m:num>
                          <m:r>
                            <a:rPr lang="en-US" altLang="ja-JP" i="1"/>
                            <m:t>1</m:t>
                          </m:r>
                        </m:num>
                        <m:den>
                          <m:r>
                            <a:rPr lang="ja-JP" altLang="en-US" i="1"/>
                            <m:t>𝑘</m:t>
                          </m:r>
                        </m:den>
                      </m:f>
                      <m:nary>
                        <m:naryPr>
                          <m:chr m:val="∑"/>
                          <m:limLoc m:val="undOvr"/>
                          <m:ctrlPr>
                            <a:rPr lang="ja-JP" altLang="en-US" i="1"/>
                          </m:ctrlPr>
                        </m:naryPr>
                        <m:sub>
                          <m:r>
                            <a:rPr lang="ja-JP" altLang="en-US" i="1"/>
                            <m:t>𝛼</m:t>
                          </m:r>
                          <m:r>
                            <a:rPr lang="en-US" altLang="ja-JP" i="1"/>
                            <m:t>=1</m:t>
                          </m:r>
                        </m:sub>
                        <m:sup>
                          <m:r>
                            <a:rPr lang="ja-JP" altLang="en-US" i="1"/>
                            <m:t>𝑘</m:t>
                          </m:r>
                        </m:sup>
                        <m:e>
                          <m:sSub>
                            <m:sSubPr>
                              <m:ctrlPr>
                                <a:rPr lang="ja-JP" altLang="en-US" i="1"/>
                              </m:ctrlPr>
                            </m:sSubPr>
                            <m:e>
                              <m:r>
                                <a:rPr lang="ja-JP" altLang="en-US" i="1"/>
                                <m:t>𝑚𝑎𝑥</m:t>
                              </m:r>
                            </m:e>
                            <m:sub>
                              <m:r>
                                <a:rPr lang="ja-JP" altLang="en-US" i="1"/>
                                <m:t>𝛼</m:t>
                              </m:r>
                              <m:r>
                                <a:rPr lang="ja-JP" altLang="en-US" i="1"/>
                                <m:t>≠</m:t>
                              </m:r>
                              <m:r>
                                <a:rPr lang="ja-JP" altLang="en-US" i="1"/>
                                <m:t>𝛽</m:t>
                              </m:r>
                            </m:sub>
                          </m:sSub>
                          <m:d>
                            <m:dPr>
                              <m:ctrlPr>
                                <a:rPr lang="ja-JP" altLang="en-US" i="1"/>
                              </m:ctrlPr>
                            </m:dPr>
                            <m:e>
                              <m:f>
                                <m:fPr>
                                  <m:ctrlPr>
                                    <a:rPr lang="ja-JP" altLang="en-US" i="1"/>
                                  </m:ctrlPr>
                                </m:fPr>
                                <m:num>
                                  <m:sSub>
                                    <m:sSubPr>
                                      <m:ctrlPr>
                                        <a:rPr lang="ja-JP" altLang="en-US" i="1"/>
                                      </m:ctrlPr>
                                    </m:sSubPr>
                                    <m:e>
                                      <m:acc>
                                        <m:accPr>
                                          <m:chr m:val="̅"/>
                                          <m:ctrlPr>
                                            <a:rPr lang="ja-JP" altLang="en-US" i="1"/>
                                          </m:ctrlPr>
                                        </m:accPr>
                                        <m:e>
                                          <m:r>
                                            <a:rPr lang="ja-JP" altLang="en-US" i="1"/>
                                            <m:t>𝑑</m:t>
                                          </m:r>
                                        </m:e>
                                      </m:acc>
                                    </m:e>
                                    <m:sub>
                                      <m:r>
                                        <a:rPr lang="ja-JP" altLang="en-US" i="1"/>
                                        <m:t>𝛼</m:t>
                                      </m:r>
                                    </m:sub>
                                  </m:sSub>
                                  <m:r>
                                    <a:rPr lang="ja-JP" altLang="en-US" i="1"/>
                                    <m:t>−</m:t>
                                  </m:r>
                                  <m:sSub>
                                    <m:sSubPr>
                                      <m:ctrlPr>
                                        <a:rPr lang="ja-JP" altLang="en-US" i="1"/>
                                      </m:ctrlPr>
                                    </m:sSubPr>
                                    <m:e>
                                      <m:acc>
                                        <m:accPr>
                                          <m:chr m:val="̅"/>
                                          <m:ctrlPr>
                                            <a:rPr lang="ja-JP" altLang="en-US" i="1"/>
                                          </m:ctrlPr>
                                        </m:accPr>
                                        <m:e>
                                          <m:r>
                                            <a:rPr lang="ja-JP" altLang="en-US" i="1"/>
                                            <m:t>𝑑</m:t>
                                          </m:r>
                                        </m:e>
                                      </m:acc>
                                    </m:e>
                                    <m:sub>
                                      <m:r>
                                        <a:rPr lang="ja-JP" altLang="en-US" i="1"/>
                                        <m:t>𝛽</m:t>
                                      </m:r>
                                    </m:sub>
                                  </m:sSub>
                                </m:num>
                                <m:den>
                                  <m:d>
                                    <m:dPr>
                                      <m:begChr m:val="‖"/>
                                      <m:endChr m:val="‖"/>
                                      <m:ctrlPr>
                                        <a:rPr lang="ja-JP" altLang="en-US" i="1"/>
                                      </m:ctrlPr>
                                    </m:dPr>
                                    <m:e>
                                      <m:sSup>
                                        <m:sSupPr>
                                          <m:ctrlPr>
                                            <a:rPr lang="ja-JP" altLang="en-US" i="1"/>
                                          </m:ctrlPr>
                                        </m:sSupPr>
                                        <m:e>
                                          <m:acc>
                                            <m:accPr>
                                              <m:chr m:val="̅"/>
                                              <m:ctrlPr>
                                                <a:rPr lang="ja-JP" altLang="en-US" b="1" i="1"/>
                                              </m:ctrlPr>
                                            </m:accPr>
                                            <m:e>
                                              <m:r>
                                                <a:rPr lang="ja-JP" altLang="en-US" b="1"/>
                                                <m:t>𝐳</m:t>
                                              </m:r>
                                            </m:e>
                                          </m:acc>
                                        </m:e>
                                        <m:sup>
                                          <m:r>
                                            <a:rPr lang="ja-JP" altLang="en-US" i="1"/>
                                            <m:t>𝛼</m:t>
                                          </m:r>
                                        </m:sup>
                                      </m:sSup>
                                      <m:r>
                                        <a:rPr lang="ja-JP" altLang="en-US" i="1"/>
                                        <m:t>−</m:t>
                                      </m:r>
                                      <m:sSup>
                                        <m:sSupPr>
                                          <m:ctrlPr>
                                            <a:rPr lang="ja-JP" altLang="en-US" i="1"/>
                                          </m:ctrlPr>
                                        </m:sSupPr>
                                        <m:e>
                                          <m:acc>
                                            <m:accPr>
                                              <m:chr m:val="̅"/>
                                              <m:ctrlPr>
                                                <a:rPr lang="ja-JP" altLang="en-US" b="1" i="1"/>
                                              </m:ctrlPr>
                                            </m:accPr>
                                            <m:e>
                                              <m:r>
                                                <a:rPr lang="ja-JP" altLang="en-US" b="1"/>
                                                <m:t>𝐳</m:t>
                                              </m:r>
                                            </m:e>
                                          </m:acc>
                                        </m:e>
                                        <m:sup>
                                          <m:r>
                                            <a:rPr lang="ja-JP" altLang="en-US" i="1"/>
                                            <m:t>𝛽</m:t>
                                          </m:r>
                                        </m:sup>
                                      </m:sSup>
                                    </m:e>
                                  </m:d>
                                </m:den>
                              </m:f>
                            </m:e>
                          </m:d>
                        </m:e>
                      </m:nary>
                    </m:oMath>
                  </m:oMathPara>
                </a14:m>
                <a:endParaRPr lang="en-US" altLang="ja-JP" dirty="0"/>
              </a:p>
              <a:p>
                <a:pPr marL="108000" lvl="1" indent="0">
                  <a:spcBef>
                    <a:spcPts val="600"/>
                  </a:spcBef>
                  <a:buNone/>
                </a:pPr>
                <a:r>
                  <a:rPr lang="en-US" altLang="ja-JP" dirty="0"/>
                  <a:t>3. Silhouette value (</a:t>
                </a:r>
                <a:r>
                  <a:rPr lang="en-US" altLang="ja-JP" dirty="0" err="1"/>
                  <a:t>Rousseeuw</a:t>
                </a:r>
                <a:r>
                  <a:rPr lang="en-US" altLang="ja-JP" dirty="0"/>
                  <a:t>, 1987)</a:t>
                </a:r>
              </a:p>
              <a:p>
                <a:pPr marL="108000" lvl="1" indent="0">
                  <a:lnSpc>
                    <a:spcPct val="150000"/>
                  </a:lnSpc>
                  <a:spcBef>
                    <a:spcPts val="600"/>
                  </a:spcBef>
                  <a:buNone/>
                </a:pPr>
                <a14:m>
                  <m:oMathPara xmlns:m="http://schemas.openxmlformats.org/officeDocument/2006/math">
                    <m:oMathParaPr>
                      <m:jc m:val="centerGroup"/>
                    </m:oMathParaPr>
                    <m:oMath xmlns:m="http://schemas.openxmlformats.org/officeDocument/2006/math">
                      <m:sSub>
                        <m:sSubPr>
                          <m:ctrlPr>
                            <a:rPr lang="ja-JP" altLang="en-US" i="1"/>
                          </m:ctrlPr>
                        </m:sSubPr>
                        <m:e>
                          <m:r>
                            <a:rPr lang="ja-JP" altLang="en-US" i="1"/>
                            <m:t>𝑠</m:t>
                          </m:r>
                        </m:e>
                        <m:sub>
                          <m:r>
                            <a:rPr lang="ja-JP" altLang="en-US" i="1"/>
                            <m:t>𝑛</m:t>
                          </m:r>
                        </m:sub>
                      </m:sSub>
                      <m:r>
                        <a:rPr lang="en-US" altLang="ja-JP" i="1"/>
                        <m:t>=</m:t>
                      </m:r>
                      <m:f>
                        <m:fPr>
                          <m:ctrlPr>
                            <a:rPr lang="ja-JP" altLang="en-US" i="1"/>
                          </m:ctrlPr>
                        </m:fPr>
                        <m:num>
                          <m:sSub>
                            <m:sSubPr>
                              <m:ctrlPr>
                                <a:rPr lang="ja-JP" altLang="en-US" i="1"/>
                              </m:ctrlPr>
                            </m:sSubPr>
                            <m:e>
                              <m:r>
                                <a:rPr lang="ja-JP" altLang="en-US" i="1"/>
                                <m:t>𝑀𝐷</m:t>
                              </m:r>
                            </m:e>
                            <m:sub>
                              <m:r>
                                <a:rPr lang="ja-JP" altLang="en-US" i="1"/>
                                <m:t>𝑛</m:t>
                              </m:r>
                            </m:sub>
                          </m:sSub>
                          <m:r>
                            <a:rPr lang="ja-JP" altLang="en-US" i="1"/>
                            <m:t>−</m:t>
                          </m:r>
                          <m:sSub>
                            <m:sSubPr>
                              <m:ctrlPr>
                                <a:rPr lang="ja-JP" altLang="en-US" i="1"/>
                              </m:ctrlPr>
                            </m:sSubPr>
                            <m:e>
                              <m:r>
                                <a:rPr lang="ja-JP" altLang="en-US" i="1"/>
                                <m:t>𝐴𝐷</m:t>
                              </m:r>
                            </m:e>
                            <m:sub>
                              <m:r>
                                <a:rPr lang="ja-JP" altLang="en-US" i="1"/>
                                <m:t>𝑛</m:t>
                              </m:r>
                            </m:sub>
                          </m:sSub>
                        </m:num>
                        <m:den>
                          <m:r>
                            <a:rPr lang="ja-JP" altLang="en-US" i="1"/>
                            <m:t>𝑚𝑎𝑥</m:t>
                          </m:r>
                          <m:d>
                            <m:dPr>
                              <m:ctrlPr>
                                <a:rPr lang="ja-JP" altLang="en-US" i="1"/>
                              </m:ctrlPr>
                            </m:dPr>
                            <m:e>
                              <m:sSub>
                                <m:sSubPr>
                                  <m:ctrlPr>
                                    <a:rPr lang="ja-JP" altLang="en-US" i="1"/>
                                  </m:ctrlPr>
                                </m:sSubPr>
                                <m:e>
                                  <m:r>
                                    <a:rPr lang="ja-JP" altLang="en-US" i="1"/>
                                    <m:t>𝐴𝐷</m:t>
                                  </m:r>
                                </m:e>
                                <m:sub>
                                  <m:r>
                                    <a:rPr lang="ja-JP" altLang="en-US" i="1"/>
                                    <m:t>𝑛</m:t>
                                  </m:r>
                                </m:sub>
                              </m:sSub>
                              <m:r>
                                <a:rPr lang="en-US" altLang="ja-JP" i="1"/>
                                <m:t>,</m:t>
                              </m:r>
                              <m:sSub>
                                <m:sSubPr>
                                  <m:ctrlPr>
                                    <a:rPr lang="ja-JP" altLang="en-US" i="1"/>
                                  </m:ctrlPr>
                                </m:sSubPr>
                                <m:e>
                                  <m:r>
                                    <a:rPr lang="ja-JP" altLang="en-US" i="1"/>
                                    <m:t>𝑀𝐷</m:t>
                                  </m:r>
                                </m:e>
                                <m:sub>
                                  <m:r>
                                    <a:rPr lang="ja-JP" altLang="en-US" i="1"/>
                                    <m:t>𝑛</m:t>
                                  </m:r>
                                </m:sub>
                              </m:sSub>
                            </m:e>
                          </m:d>
                        </m:den>
                      </m:f>
                    </m:oMath>
                  </m:oMathPara>
                </a14:m>
                <a:endParaRPr kumimoji="1" lang="ja-JP" altLang="en-US" dirty="0"/>
              </a:p>
            </p:txBody>
          </p:sp>
        </mc:Choice>
        <mc:Fallback>
          <p:sp>
            <p:nvSpPr>
              <p:cNvPr id="3" name="コンテンツ プレースホルダー 2">
                <a:extLst>
                  <a:ext uri="{FF2B5EF4-FFF2-40B4-BE49-F238E27FC236}">
                    <a16:creationId xmlns:a16="http://schemas.microsoft.com/office/drawing/2014/main" id="{C734C2A3-F7DF-0E1D-479D-A917079484AF}"/>
                  </a:ext>
                </a:extLst>
              </p:cNvPr>
              <p:cNvSpPr>
                <a:spLocks noGrp="1" noRot="1" noChangeAspect="1" noMove="1" noResize="1" noEditPoints="1" noAdjustHandles="1" noChangeArrowheads="1" noChangeShapeType="1" noTextEdit="1"/>
              </p:cNvSpPr>
              <p:nvPr>
                <p:ph idx="1"/>
              </p:nvPr>
            </p:nvSpPr>
            <p:spPr>
              <a:blipFill>
                <a:blip r:embed="rId3"/>
                <a:stretch>
                  <a:fillRect l="-2112" t="-22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40804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001BC-5D1B-D4F7-5900-BCBBD66531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CC13D0-A30C-84C1-48A4-A230A757938C}"/>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AFAA7C80-8942-8131-0348-6D0D36954FEB}"/>
                  </a:ext>
                </a:extLst>
              </p:cNvPr>
              <p:cNvSpPr>
                <a:spLocks noGrp="1"/>
              </p:cNvSpPr>
              <p:nvPr>
                <p:ph idx="1"/>
              </p:nvPr>
            </p:nvSpPr>
            <p:spPr/>
            <p:txBody>
              <a:bodyPr/>
              <a:lstStyle/>
              <a:p>
                <a:pPr indent="-180000">
                  <a:spcBef>
                    <a:spcPts val="600"/>
                  </a:spcBef>
                </a:pPr>
                <a:r>
                  <a:rPr lang="en-US" altLang="ja-JP" dirty="0"/>
                  <a:t>Additional agglomerative hierarchical clustering methods</a:t>
                </a:r>
              </a:p>
              <a:p>
                <a:pPr marL="108000" lvl="1" indent="0">
                  <a:spcBef>
                    <a:spcPts val="600"/>
                  </a:spcBef>
                  <a:buNone/>
                </a:pPr>
                <a:r>
                  <a:rPr lang="en-US" altLang="ja-JP" dirty="0"/>
                  <a:t>1. Complete linkage</a:t>
                </a:r>
              </a:p>
              <a:p>
                <a:pPr marL="108000" lvl="1" indent="0">
                  <a:lnSpc>
                    <a:spcPct val="150000"/>
                  </a:lnSpc>
                  <a:spcBef>
                    <a:spcPts val="600"/>
                  </a:spcBef>
                  <a:buNone/>
                </a:pPr>
                <a14:m>
                  <m:oMathPara xmlns:m="http://schemas.openxmlformats.org/officeDocument/2006/math">
                    <m:oMathParaPr>
                      <m:jc m:val="centerGroup"/>
                    </m:oMathParaPr>
                    <m:oMath xmlns:m="http://schemas.openxmlformats.org/officeDocument/2006/math">
                      <m:sSup>
                        <m:sSupPr>
                          <m:ctrlPr>
                            <a:rPr lang="ja-JP" altLang="en-US" i="1"/>
                          </m:ctrlPr>
                        </m:sSupPr>
                        <m:e>
                          <m:r>
                            <a:rPr lang="ja-JP" altLang="en-US" i="1"/>
                            <m:t>𝑑</m:t>
                          </m:r>
                        </m:e>
                        <m:sup>
                          <m:r>
                            <a:rPr lang="ja-JP" altLang="en-US" i="1"/>
                            <m:t>𝑐𝑜𝑚𝑝𝑙𝑒𝑡𝑒</m:t>
                          </m:r>
                        </m:sup>
                      </m:sSup>
                      <m:d>
                        <m:dPr>
                          <m:ctrlPr>
                            <a:rPr lang="ja-JP" altLang="en-US" i="1"/>
                          </m:ctrlPr>
                        </m:dPr>
                        <m:e>
                          <m:r>
                            <a:rPr lang="ja-JP" altLang="en-US" i="1"/>
                            <m:t>𝛽</m:t>
                          </m:r>
                          <m:r>
                            <a:rPr lang="en-US" altLang="ja-JP" i="1"/>
                            <m:t>,</m:t>
                          </m:r>
                          <m:r>
                            <a:rPr lang="ja-JP" altLang="en-US" i="1"/>
                            <m:t>𝛾</m:t>
                          </m:r>
                        </m:e>
                      </m:d>
                      <m:r>
                        <a:rPr lang="en-US" altLang="ja-JP" i="1"/>
                        <m:t>=</m:t>
                      </m:r>
                      <m:func>
                        <m:funcPr>
                          <m:ctrlPr>
                            <a:rPr lang="ja-JP" altLang="en-US" i="1"/>
                          </m:ctrlPr>
                        </m:funcPr>
                        <m:fName>
                          <m:r>
                            <m:rPr>
                              <m:sty m:val="p"/>
                            </m:rPr>
                            <a:rPr lang="en-US" altLang="ja-JP"/>
                            <m:t>max</m:t>
                          </m:r>
                        </m:fName>
                        <m:e>
                          <m:d>
                            <m:dPr>
                              <m:ctrlPr>
                                <a:rPr lang="ja-JP" altLang="en-US" i="1"/>
                              </m:ctrlPr>
                            </m:dPr>
                            <m:e>
                              <m:d>
                                <m:dPr>
                                  <m:begChr m:val="‖"/>
                                  <m:endChr m:val="‖"/>
                                  <m:ctrlPr>
                                    <a:rPr lang="ja-JP" altLang="en-US" i="1"/>
                                  </m:ctrlPr>
                                </m:dPr>
                                <m:e>
                                  <m:sSup>
                                    <m:sSupPr>
                                      <m:ctrlPr>
                                        <a:rPr lang="ja-JP" altLang="en-US" i="1"/>
                                      </m:ctrlPr>
                                    </m:sSupPr>
                                    <m:e>
                                      <m:r>
                                        <a:rPr lang="ja-JP" altLang="en-US" b="1"/>
                                        <m:t>𝐳</m:t>
                                      </m:r>
                                    </m:e>
                                    <m:sup>
                                      <m:r>
                                        <a:rPr lang="ja-JP" altLang="en-US" i="1"/>
                                        <m:t>𝛽</m:t>
                                      </m:r>
                                      <m:r>
                                        <a:rPr lang="ja-JP" altLang="en-US" i="1"/>
                                        <m:t>𝑟</m:t>
                                      </m:r>
                                    </m:sup>
                                  </m:sSup>
                                  <m:r>
                                    <a:rPr lang="ja-JP" altLang="en-US" i="1"/>
                                    <m:t>−</m:t>
                                  </m:r>
                                  <m:sSup>
                                    <m:sSupPr>
                                      <m:ctrlPr>
                                        <a:rPr lang="ja-JP" altLang="en-US" i="1"/>
                                      </m:ctrlPr>
                                    </m:sSupPr>
                                    <m:e>
                                      <m:r>
                                        <a:rPr lang="ja-JP" altLang="en-US" b="1"/>
                                        <m:t>𝐳</m:t>
                                      </m:r>
                                    </m:e>
                                    <m:sup>
                                      <m:r>
                                        <a:rPr lang="ja-JP" altLang="en-US" i="1"/>
                                        <m:t>𝛾</m:t>
                                      </m:r>
                                      <m:r>
                                        <a:rPr lang="ja-JP" altLang="en-US" i="1"/>
                                        <m:t>𝑠</m:t>
                                      </m:r>
                                    </m:sup>
                                  </m:sSup>
                                </m:e>
                              </m:d>
                            </m:e>
                          </m:d>
                        </m:e>
                      </m:func>
                    </m:oMath>
                  </m:oMathPara>
                </a14:m>
                <a:endParaRPr lang="en-US" altLang="ja-JP" i="1" dirty="0"/>
              </a:p>
              <a:p>
                <a:pPr marL="108000" lvl="1" indent="0">
                  <a:lnSpc>
                    <a:spcPct val="150000"/>
                  </a:lnSpc>
                  <a:spcBef>
                    <a:spcPts val="600"/>
                  </a:spcBef>
                  <a:buNone/>
                </a:pPr>
                <a14:m>
                  <m:oMathPara xmlns:m="http://schemas.openxmlformats.org/officeDocument/2006/math">
                    <m:oMathParaPr>
                      <m:jc m:val="centerGroup"/>
                    </m:oMathParaPr>
                    <m:oMath xmlns:m="http://schemas.openxmlformats.org/officeDocument/2006/math">
                      <m:r>
                        <a:rPr lang="ja-JP" altLang="en-US" i="1"/>
                        <m:t>𝑟</m:t>
                      </m:r>
                      <m:r>
                        <a:rPr lang="ja-JP" altLang="en-US" i="1"/>
                        <m:t>∈</m:t>
                      </m:r>
                      <m:d>
                        <m:dPr>
                          <m:ctrlPr>
                            <a:rPr lang="ja-JP" altLang="en-US" i="1"/>
                          </m:ctrlPr>
                        </m:dPr>
                        <m:e>
                          <m:r>
                            <a:rPr lang="en-US" altLang="ja-JP" i="1"/>
                            <m:t>1,…,</m:t>
                          </m:r>
                          <m:d>
                            <m:dPr>
                              <m:begChr m:val="|"/>
                              <m:endChr m:val="|"/>
                              <m:ctrlPr>
                                <a:rPr lang="ja-JP" altLang="en-US" i="1"/>
                              </m:ctrlPr>
                            </m:dPr>
                            <m:e>
                              <m:r>
                                <a:rPr lang="ja-JP" altLang="en-US" i="1"/>
                                <m:t>𝛽</m:t>
                              </m:r>
                            </m:e>
                          </m:d>
                        </m:e>
                      </m:d>
                    </m:oMath>
                  </m:oMathPara>
                </a14:m>
                <a:endParaRPr lang="en-US" altLang="ja-JP" i="1" dirty="0"/>
              </a:p>
              <a:p>
                <a:pPr marL="108000" lvl="1" indent="0">
                  <a:lnSpc>
                    <a:spcPct val="150000"/>
                  </a:lnSpc>
                  <a:spcBef>
                    <a:spcPts val="600"/>
                  </a:spcBef>
                  <a:buNone/>
                </a:pPr>
                <a14:m>
                  <m:oMathPara xmlns:m="http://schemas.openxmlformats.org/officeDocument/2006/math">
                    <m:oMathParaPr>
                      <m:jc m:val="centerGroup"/>
                    </m:oMathParaPr>
                    <m:oMath xmlns:m="http://schemas.openxmlformats.org/officeDocument/2006/math">
                      <m:r>
                        <a:rPr lang="ja-JP" altLang="en-US" i="1"/>
                        <m:t>𝑠</m:t>
                      </m:r>
                      <m:r>
                        <a:rPr lang="ja-JP" altLang="en-US" i="1"/>
                        <m:t>∈</m:t>
                      </m:r>
                      <m:d>
                        <m:dPr>
                          <m:ctrlPr>
                            <a:rPr lang="ja-JP" altLang="en-US" i="1"/>
                          </m:ctrlPr>
                        </m:dPr>
                        <m:e>
                          <m:r>
                            <a:rPr lang="en-US" altLang="ja-JP" i="1"/>
                            <m:t>1,…,</m:t>
                          </m:r>
                          <m:d>
                            <m:dPr>
                              <m:begChr m:val="|"/>
                              <m:endChr m:val="|"/>
                              <m:ctrlPr>
                                <a:rPr lang="ja-JP" altLang="en-US" i="1"/>
                              </m:ctrlPr>
                            </m:dPr>
                            <m:e>
                              <m:r>
                                <a:rPr lang="ja-JP" altLang="en-US" i="1"/>
                                <m:t>𝛾</m:t>
                              </m:r>
                            </m:e>
                          </m:d>
                        </m:e>
                      </m:d>
                    </m:oMath>
                  </m:oMathPara>
                </a14:m>
                <a:endParaRPr lang="en-US" altLang="ja-JP" dirty="0"/>
              </a:p>
              <a:p>
                <a:pPr marL="108000" lvl="1" indent="0">
                  <a:spcBef>
                    <a:spcPts val="600"/>
                  </a:spcBef>
                  <a:buNone/>
                </a:pPr>
                <a:r>
                  <a:rPr lang="en-US" altLang="ja-JP" dirty="0"/>
                  <a:t>2. Average linkage</a:t>
                </a:r>
              </a:p>
              <a:p>
                <a:pPr marL="108000" lvl="1" indent="0">
                  <a:lnSpc>
                    <a:spcPct val="150000"/>
                  </a:lnSpc>
                  <a:spcBef>
                    <a:spcPts val="600"/>
                  </a:spcBef>
                  <a:buNone/>
                </a:pPr>
                <a14:m>
                  <m:oMathPara xmlns:m="http://schemas.openxmlformats.org/officeDocument/2006/math">
                    <m:oMathParaPr>
                      <m:jc m:val="centerGroup"/>
                    </m:oMathParaPr>
                    <m:oMath xmlns:m="http://schemas.openxmlformats.org/officeDocument/2006/math">
                      <m:sSup>
                        <m:sSupPr>
                          <m:ctrlPr>
                            <a:rPr lang="ja-JP" altLang="en-US" i="1"/>
                          </m:ctrlPr>
                        </m:sSupPr>
                        <m:e>
                          <m:r>
                            <a:rPr lang="ja-JP" altLang="en-US" i="1"/>
                            <m:t>𝑑</m:t>
                          </m:r>
                        </m:e>
                        <m:sup>
                          <m:r>
                            <a:rPr lang="ja-JP" altLang="en-US" i="1"/>
                            <m:t>𝑎𝑣𝑒𝑟𝑎𝑔𝑒</m:t>
                          </m:r>
                        </m:sup>
                      </m:sSup>
                      <m:d>
                        <m:dPr>
                          <m:ctrlPr>
                            <a:rPr lang="ja-JP" altLang="en-US" i="1"/>
                          </m:ctrlPr>
                        </m:dPr>
                        <m:e>
                          <m:r>
                            <a:rPr lang="ja-JP" altLang="en-US" i="1"/>
                            <m:t>𝛽</m:t>
                          </m:r>
                          <m:r>
                            <a:rPr lang="en-US" altLang="ja-JP" i="1"/>
                            <m:t>,</m:t>
                          </m:r>
                          <m:r>
                            <a:rPr lang="ja-JP" altLang="en-US" i="1"/>
                            <m:t>𝛾</m:t>
                          </m:r>
                        </m:e>
                      </m:d>
                      <m:r>
                        <a:rPr lang="en-US" altLang="ja-JP" i="1"/>
                        <m:t>=</m:t>
                      </m:r>
                      <m:f>
                        <m:fPr>
                          <m:ctrlPr>
                            <a:rPr lang="ja-JP" altLang="en-US" i="1"/>
                          </m:ctrlPr>
                        </m:fPr>
                        <m:num>
                          <m:r>
                            <a:rPr lang="en-US" altLang="ja-JP" i="1"/>
                            <m:t>1</m:t>
                          </m:r>
                        </m:num>
                        <m:den>
                          <m:d>
                            <m:dPr>
                              <m:begChr m:val="|"/>
                              <m:endChr m:val="|"/>
                              <m:ctrlPr>
                                <a:rPr lang="ja-JP" altLang="en-US" i="1"/>
                              </m:ctrlPr>
                            </m:dPr>
                            <m:e>
                              <m:r>
                                <a:rPr lang="ja-JP" altLang="en-US" i="1"/>
                                <m:t>𝛽</m:t>
                              </m:r>
                            </m:e>
                          </m:d>
                          <m:d>
                            <m:dPr>
                              <m:begChr m:val="|"/>
                              <m:endChr m:val="|"/>
                              <m:ctrlPr>
                                <a:rPr lang="ja-JP" altLang="en-US" i="1"/>
                              </m:ctrlPr>
                            </m:dPr>
                            <m:e>
                              <m:r>
                                <a:rPr lang="ja-JP" altLang="en-US" i="1"/>
                                <m:t>𝛾</m:t>
                              </m:r>
                            </m:e>
                          </m:d>
                        </m:den>
                      </m:f>
                      <m:nary>
                        <m:naryPr>
                          <m:chr m:val="∑"/>
                          <m:limLoc m:val="undOvr"/>
                          <m:supHide m:val="on"/>
                          <m:ctrlPr>
                            <a:rPr lang="ja-JP" altLang="en-US" i="1"/>
                          </m:ctrlPr>
                        </m:naryPr>
                        <m:sub>
                          <m:r>
                            <a:rPr lang="ja-JP" altLang="en-US" i="1"/>
                            <m:t>𝑟</m:t>
                          </m:r>
                          <m:r>
                            <a:rPr lang="ja-JP" altLang="en-US" i="1"/>
                            <m:t>∈</m:t>
                          </m:r>
                          <m:r>
                            <a:rPr lang="ja-JP" altLang="en-US" i="1"/>
                            <m:t>𝛽</m:t>
                          </m:r>
                        </m:sub>
                        <m:sup/>
                        <m:e>
                          <m:nary>
                            <m:naryPr>
                              <m:chr m:val="∑"/>
                              <m:limLoc m:val="undOvr"/>
                              <m:supHide m:val="on"/>
                              <m:ctrlPr>
                                <a:rPr lang="ja-JP" altLang="en-US" i="1"/>
                              </m:ctrlPr>
                            </m:naryPr>
                            <m:sub>
                              <m:r>
                                <a:rPr lang="ja-JP" altLang="en-US" i="1"/>
                                <m:t>𝑠</m:t>
                              </m:r>
                              <m:r>
                                <a:rPr lang="ja-JP" altLang="en-US" i="1"/>
                                <m:t>∈</m:t>
                              </m:r>
                              <m:r>
                                <a:rPr lang="ja-JP" altLang="en-US" i="1"/>
                                <m:t>𝛾</m:t>
                              </m:r>
                            </m:sub>
                            <m:sup/>
                            <m:e>
                              <m:d>
                                <m:dPr>
                                  <m:begChr m:val="‖"/>
                                  <m:endChr m:val="‖"/>
                                  <m:ctrlPr>
                                    <a:rPr lang="ja-JP" altLang="en-US" i="1"/>
                                  </m:ctrlPr>
                                </m:dPr>
                                <m:e>
                                  <m:sSup>
                                    <m:sSupPr>
                                      <m:ctrlPr>
                                        <a:rPr lang="ja-JP" altLang="en-US" i="1"/>
                                      </m:ctrlPr>
                                    </m:sSupPr>
                                    <m:e>
                                      <m:r>
                                        <a:rPr lang="ja-JP" altLang="en-US" b="1"/>
                                        <m:t>𝐳</m:t>
                                      </m:r>
                                    </m:e>
                                    <m:sup>
                                      <m:r>
                                        <a:rPr lang="ja-JP" altLang="en-US" i="1"/>
                                        <m:t>𝛽</m:t>
                                      </m:r>
                                      <m:r>
                                        <a:rPr lang="ja-JP" altLang="en-US" i="1"/>
                                        <m:t>𝑟</m:t>
                                      </m:r>
                                    </m:sup>
                                  </m:sSup>
                                  <m:r>
                                    <a:rPr lang="ja-JP" altLang="en-US" i="1"/>
                                    <m:t>−</m:t>
                                  </m:r>
                                  <m:sSup>
                                    <m:sSupPr>
                                      <m:ctrlPr>
                                        <a:rPr lang="ja-JP" altLang="en-US" i="1"/>
                                      </m:ctrlPr>
                                    </m:sSupPr>
                                    <m:e>
                                      <m:r>
                                        <a:rPr lang="ja-JP" altLang="en-US" b="1"/>
                                        <m:t>𝐳</m:t>
                                      </m:r>
                                    </m:e>
                                    <m:sup>
                                      <m:r>
                                        <a:rPr lang="ja-JP" altLang="en-US" i="1"/>
                                        <m:t>𝛾</m:t>
                                      </m:r>
                                      <m:r>
                                        <a:rPr lang="ja-JP" altLang="en-US" i="1"/>
                                        <m:t>𝑠</m:t>
                                      </m:r>
                                    </m:sup>
                                  </m:sSup>
                                </m:e>
                              </m:d>
                            </m:e>
                          </m:nary>
                        </m:e>
                      </m:nary>
                    </m:oMath>
                  </m:oMathPara>
                </a14:m>
                <a:endParaRPr kumimoji="1" lang="ja-JP" altLang="en-US" dirty="0"/>
              </a:p>
            </p:txBody>
          </p:sp>
        </mc:Choice>
        <mc:Fallback>
          <p:sp>
            <p:nvSpPr>
              <p:cNvPr id="3" name="コンテンツ プレースホルダー 2">
                <a:extLst>
                  <a:ext uri="{FF2B5EF4-FFF2-40B4-BE49-F238E27FC236}">
                    <a16:creationId xmlns:a16="http://schemas.microsoft.com/office/drawing/2014/main" id="{AFAA7C80-8942-8131-0348-6D0D36954FEB}"/>
                  </a:ext>
                </a:extLst>
              </p:cNvPr>
              <p:cNvSpPr>
                <a:spLocks noGrp="1" noRot="1" noChangeAspect="1" noMove="1" noResize="1" noEditPoints="1" noAdjustHandles="1" noChangeArrowheads="1" noChangeShapeType="1" noTextEdit="1"/>
              </p:cNvSpPr>
              <p:nvPr>
                <p:ph idx="1"/>
              </p:nvPr>
            </p:nvSpPr>
            <p:spPr>
              <a:blipFill>
                <a:blip r:embed="rId3"/>
                <a:stretch>
                  <a:fillRect l="-2112" t="-22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38444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06E8F3-0220-A5B8-AC52-8C154314338F}"/>
              </a:ext>
            </a:extLst>
          </p:cNvPr>
          <p:cNvSpPr>
            <a:spLocks noGrp="1"/>
          </p:cNvSpPr>
          <p:nvPr>
            <p:ph type="title"/>
          </p:nvPr>
        </p:nvSpPr>
        <p:spPr/>
        <p:txBody>
          <a:bodyPr/>
          <a:lstStyle/>
          <a:p>
            <a:endParaRPr kumimoji="1" lang="ja-JP" altLang="en-US"/>
          </a:p>
        </p:txBody>
      </p:sp>
      <p:pic>
        <p:nvPicPr>
          <p:cNvPr id="5" name="図 4">
            <a:extLst>
              <a:ext uri="{FF2B5EF4-FFF2-40B4-BE49-F238E27FC236}">
                <a16:creationId xmlns:a16="http://schemas.microsoft.com/office/drawing/2014/main" id="{723179E8-3F07-78E1-1A66-455F4211DBF2}"/>
              </a:ext>
            </a:extLst>
          </p:cNvPr>
          <p:cNvPicPr>
            <a:picLocks noChangeAspect="1"/>
          </p:cNvPicPr>
          <p:nvPr/>
        </p:nvPicPr>
        <p:blipFill>
          <a:blip r:embed="rId3"/>
          <a:stretch>
            <a:fillRect/>
          </a:stretch>
        </p:blipFill>
        <p:spPr>
          <a:xfrm>
            <a:off x="2546472" y="900000"/>
            <a:ext cx="7099057" cy="5161666"/>
          </a:xfrm>
          <a:prstGeom prst="rect">
            <a:avLst/>
          </a:prstGeom>
        </p:spPr>
      </p:pic>
      <p:sp>
        <p:nvSpPr>
          <p:cNvPr id="6" name="コンテンツ プレースホルダー 2">
            <a:extLst>
              <a:ext uri="{FF2B5EF4-FFF2-40B4-BE49-F238E27FC236}">
                <a16:creationId xmlns:a16="http://schemas.microsoft.com/office/drawing/2014/main" id="{148D509F-528A-B5D3-DE43-82EC155BDEA9}"/>
              </a:ext>
            </a:extLst>
          </p:cNvPr>
          <p:cNvSpPr>
            <a:spLocks noGrp="1"/>
          </p:cNvSpPr>
          <p:nvPr>
            <p:ph idx="1"/>
          </p:nvPr>
        </p:nvSpPr>
        <p:spPr>
          <a:xfrm>
            <a:off x="180000" y="6062400"/>
            <a:ext cx="11833200" cy="692497"/>
          </a:xfrm>
        </p:spPr>
        <p:txBody>
          <a:bodyPr wrap="square">
            <a:spAutoFit/>
          </a:bodyPr>
          <a:lstStyle/>
          <a:p>
            <a:pPr marL="108000" lvl="2" indent="0" algn="ctr">
              <a:spcBef>
                <a:spcPts val="600"/>
              </a:spcBef>
              <a:buNone/>
            </a:pPr>
            <a:r>
              <a:rPr lang="en-US" altLang="ja-JP" b="1" dirty="0"/>
              <a:t>Figure S1</a:t>
            </a:r>
            <a:r>
              <a:rPr lang="en-US" altLang="ja-JP" dirty="0"/>
              <a:t>. Robustness of clustering results: comparison across ward’s, complete, and average linkage methods</a:t>
            </a:r>
          </a:p>
          <a:p>
            <a:pPr marL="108000" lvl="2" indent="0" algn="ctr">
              <a:spcBef>
                <a:spcPts val="600"/>
              </a:spcBef>
              <a:buNone/>
            </a:pPr>
            <a:r>
              <a:rPr lang="en-US" altLang="ja-JP" dirty="0"/>
              <a:t>Numbers in parentheses indicate the number of countries in each cluster.</a:t>
            </a:r>
          </a:p>
        </p:txBody>
      </p:sp>
    </p:spTree>
    <p:extLst>
      <p:ext uri="{BB962C8B-B14F-4D97-AF65-F5344CB8AC3E}">
        <p14:creationId xmlns:p14="http://schemas.microsoft.com/office/powerpoint/2010/main" val="1364894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9ADA-9D7B-7361-58E8-EFA4271C9AE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14D0972-F4C6-FA4E-F7F4-E8BD13D11379}"/>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B942A4F3-8FDC-B724-0844-DE5B9F78CC6E}"/>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5.</a:t>
            </a:r>
            <a:r>
              <a:rPr lang="en-US" altLang="ja-JP" dirty="0"/>
              <a:t> Decoupling transition patterns by growth category: cluster centroid trajectories and idiosyncratic country paths (2000–2021)</a:t>
            </a:r>
            <a:endParaRPr lang="ja-JP" altLang="ja-JP" dirty="0"/>
          </a:p>
        </p:txBody>
      </p:sp>
      <p:pic>
        <p:nvPicPr>
          <p:cNvPr id="5" name="図 4">
            <a:extLst>
              <a:ext uri="{FF2B5EF4-FFF2-40B4-BE49-F238E27FC236}">
                <a16:creationId xmlns:a16="http://schemas.microsoft.com/office/drawing/2014/main" id="{5EE9FAB7-B805-CCFE-BE18-A7DC8C20239A}"/>
              </a:ext>
            </a:extLst>
          </p:cNvPr>
          <p:cNvPicPr>
            <a:picLocks noChangeAspect="1"/>
          </p:cNvPicPr>
          <p:nvPr/>
        </p:nvPicPr>
        <p:blipFill>
          <a:blip r:embed="rId3"/>
          <a:stretch>
            <a:fillRect/>
          </a:stretch>
        </p:blipFill>
        <p:spPr>
          <a:xfrm>
            <a:off x="2136000" y="900000"/>
            <a:ext cx="7920000" cy="5166932"/>
          </a:xfrm>
          <a:prstGeom prst="rect">
            <a:avLst/>
          </a:prstGeom>
        </p:spPr>
      </p:pic>
    </p:spTree>
    <p:extLst>
      <p:ext uri="{BB962C8B-B14F-4D97-AF65-F5344CB8AC3E}">
        <p14:creationId xmlns:p14="http://schemas.microsoft.com/office/powerpoint/2010/main" val="2688563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0D6F0-4076-E53C-DA16-D84BEB4C83F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004DA7-13EF-BE27-A703-259929F3396B}"/>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5391E584-1CD9-A98B-5056-6C99EA86D05C}"/>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5.</a:t>
            </a:r>
            <a:r>
              <a:rPr lang="en-US" altLang="ja-JP" dirty="0"/>
              <a:t> Decoupling transition patterns by growth category: cluster centroid trajectories and idiosyncratic country paths (2000–2021)</a:t>
            </a:r>
            <a:endParaRPr lang="ja-JP" altLang="ja-JP" dirty="0"/>
          </a:p>
        </p:txBody>
      </p:sp>
      <p:pic>
        <p:nvPicPr>
          <p:cNvPr id="5" name="図 4">
            <a:extLst>
              <a:ext uri="{FF2B5EF4-FFF2-40B4-BE49-F238E27FC236}">
                <a16:creationId xmlns:a16="http://schemas.microsoft.com/office/drawing/2014/main" id="{4BC76E51-D5F4-4089-7106-BE44B45A08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6000" y="900000"/>
            <a:ext cx="7919999" cy="5166932"/>
          </a:xfrm>
          <a:prstGeom prst="rect">
            <a:avLst/>
          </a:prstGeom>
        </p:spPr>
      </p:pic>
    </p:spTree>
    <p:extLst>
      <p:ext uri="{BB962C8B-B14F-4D97-AF65-F5344CB8AC3E}">
        <p14:creationId xmlns:p14="http://schemas.microsoft.com/office/powerpoint/2010/main" val="21886620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2E383-4A96-9145-02CB-3B8AD4BE63C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D8A9B69-8EA0-33B9-B955-D80FF64251E7}"/>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526D1A39-4F4F-824B-1BF3-EEC68F454CF3}"/>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5.</a:t>
            </a:r>
            <a:r>
              <a:rPr lang="en-US" altLang="ja-JP" dirty="0"/>
              <a:t> Decoupling transition patterns by growth category: cluster centroid trajectories and idiosyncratic country paths (2000–2021)</a:t>
            </a:r>
            <a:endParaRPr lang="ja-JP" altLang="ja-JP" dirty="0"/>
          </a:p>
        </p:txBody>
      </p:sp>
      <p:pic>
        <p:nvPicPr>
          <p:cNvPr id="5" name="図 4">
            <a:extLst>
              <a:ext uri="{FF2B5EF4-FFF2-40B4-BE49-F238E27FC236}">
                <a16:creationId xmlns:a16="http://schemas.microsoft.com/office/drawing/2014/main" id="{DC92096E-66A2-0BA2-AC1A-0219D7E31F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6000" y="900000"/>
            <a:ext cx="7919999" cy="5166931"/>
          </a:xfrm>
          <a:prstGeom prst="rect">
            <a:avLst/>
          </a:prstGeom>
        </p:spPr>
      </p:pic>
    </p:spTree>
    <p:extLst>
      <p:ext uri="{BB962C8B-B14F-4D97-AF65-F5344CB8AC3E}">
        <p14:creationId xmlns:p14="http://schemas.microsoft.com/office/powerpoint/2010/main" val="1887928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32719-CF6A-088C-99E5-CEE50B907DE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7B3A9E2-1844-0EEF-67F2-3701FF219D20}"/>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76A62BB4-AB6A-5B5C-48D0-D55A4850FF17}"/>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5.</a:t>
            </a:r>
            <a:r>
              <a:rPr lang="en-US" altLang="ja-JP" dirty="0"/>
              <a:t> Decoupling transition patterns by growth category: cluster centroid trajectories and idiosyncratic country paths (2000–2021)</a:t>
            </a:r>
            <a:endParaRPr lang="ja-JP" altLang="ja-JP" dirty="0"/>
          </a:p>
        </p:txBody>
      </p:sp>
      <p:pic>
        <p:nvPicPr>
          <p:cNvPr id="5" name="図 4">
            <a:extLst>
              <a:ext uri="{FF2B5EF4-FFF2-40B4-BE49-F238E27FC236}">
                <a16:creationId xmlns:a16="http://schemas.microsoft.com/office/drawing/2014/main" id="{654D93D0-BE17-4DE0-4C2B-54BADEA6F4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6001" y="900000"/>
            <a:ext cx="7919997" cy="5166931"/>
          </a:xfrm>
          <a:prstGeom prst="rect">
            <a:avLst/>
          </a:prstGeom>
        </p:spPr>
      </p:pic>
    </p:spTree>
    <p:extLst>
      <p:ext uri="{BB962C8B-B14F-4D97-AF65-F5344CB8AC3E}">
        <p14:creationId xmlns:p14="http://schemas.microsoft.com/office/powerpoint/2010/main" val="1668212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7590B-A56E-18A5-CF82-AFC9888EF26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CEB6208-963D-8800-31EB-7224F0DBEA72}"/>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FD1024CC-E2CF-E2FD-6CD8-90353A3DADE5}"/>
              </a:ext>
            </a:extLst>
          </p:cNvPr>
          <p:cNvSpPr>
            <a:spLocks noGrp="1"/>
          </p:cNvSpPr>
          <p:nvPr>
            <p:ph idx="1"/>
          </p:nvPr>
        </p:nvSpPr>
        <p:spPr>
          <a:xfrm>
            <a:off x="180000" y="900000"/>
            <a:ext cx="11833200" cy="307777"/>
          </a:xfrm>
        </p:spPr>
        <p:txBody>
          <a:bodyPr wrap="square">
            <a:spAutoFit/>
          </a:bodyPr>
          <a:lstStyle/>
          <a:p>
            <a:pPr marL="108000" lvl="2" indent="0" algn="ctr">
              <a:spcBef>
                <a:spcPts val="600"/>
              </a:spcBef>
              <a:buNone/>
            </a:pPr>
            <a:r>
              <a:rPr lang="en-US" altLang="ja-JP" b="1" dirty="0"/>
              <a:t>Table 4</a:t>
            </a:r>
            <a:r>
              <a:rPr lang="en-US" altLang="ja-JP" dirty="0"/>
              <a:t>. Trajectory Consistency Index (TCI) by cluster and overall mean (2000–2021)</a:t>
            </a:r>
            <a:endParaRPr lang="ja-JP" altLang="ja-JP" dirty="0"/>
          </a:p>
        </p:txBody>
      </p:sp>
      <p:pic>
        <p:nvPicPr>
          <p:cNvPr id="6" name="図 5">
            <a:extLst>
              <a:ext uri="{FF2B5EF4-FFF2-40B4-BE49-F238E27FC236}">
                <a16:creationId xmlns:a16="http://schemas.microsoft.com/office/drawing/2014/main" id="{61FE3B9F-8D07-6355-A483-E99DD3CCA515}"/>
              </a:ext>
            </a:extLst>
          </p:cNvPr>
          <p:cNvPicPr>
            <a:picLocks noChangeAspect="1"/>
          </p:cNvPicPr>
          <p:nvPr/>
        </p:nvPicPr>
        <p:blipFill>
          <a:blip r:embed="rId3"/>
          <a:srcRect l="3229" r="2352" b="14315"/>
          <a:stretch>
            <a:fillRect/>
          </a:stretch>
        </p:blipFill>
        <p:spPr>
          <a:xfrm>
            <a:off x="180000" y="1281600"/>
            <a:ext cx="11833200" cy="3868223"/>
          </a:xfrm>
          <a:prstGeom prst="rect">
            <a:avLst/>
          </a:prstGeom>
        </p:spPr>
      </p:pic>
      <p:sp>
        <p:nvSpPr>
          <p:cNvPr id="7" name="コンテンツ プレースホルダー 2">
            <a:extLst>
              <a:ext uri="{FF2B5EF4-FFF2-40B4-BE49-F238E27FC236}">
                <a16:creationId xmlns:a16="http://schemas.microsoft.com/office/drawing/2014/main" id="{4A58487D-9BDE-3593-A4B6-8CD556F476C4}"/>
              </a:ext>
            </a:extLst>
          </p:cNvPr>
          <p:cNvSpPr txBox="1">
            <a:spLocks/>
          </p:cNvSpPr>
          <p:nvPr/>
        </p:nvSpPr>
        <p:spPr>
          <a:xfrm>
            <a:off x="180000" y="5149823"/>
            <a:ext cx="11833200" cy="1231106"/>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800"/>
              </a:spcBef>
              <a:buFontTx/>
              <a:buNone/>
              <a:defRPr kumimoji="1" sz="3200" b="1" i="0" kern="1200">
                <a:solidFill>
                  <a:schemeClr val="accent5">
                    <a:lumMod val="50000"/>
                  </a:schemeClr>
                </a:solidFill>
                <a:latin typeface="+mn-lt"/>
                <a:ea typeface="+mn-ea"/>
                <a:cs typeface="+mn-cs"/>
              </a:defRPr>
            </a:lvl1pPr>
            <a:lvl2pPr marL="288000" indent="-180000" algn="l" defTabSz="914400" rtl="0" eaLnBrk="1" latinLnBrk="0" hangingPunct="1">
              <a:lnSpc>
                <a:spcPct val="100000"/>
              </a:lnSpc>
              <a:spcBef>
                <a:spcPts val="1000"/>
              </a:spcBef>
              <a:buFont typeface="Arial" panose="020B0604020202020204" pitchFamily="34" charset="0"/>
              <a:buChar char="•"/>
              <a:defRPr kumimoji="1" sz="2400" i="0" kern="120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1000"/>
              </a:spcBef>
              <a:buFont typeface="Arial" panose="020B0604020202020204" pitchFamily="34" charset="0"/>
              <a:buChar char="•"/>
              <a:defRPr kumimoji="1" sz="2000" i="0" kern="1200">
                <a:solidFill>
                  <a:schemeClr val="tx1">
                    <a:lumMod val="85000"/>
                    <a:lumOff val="15000"/>
                  </a:schemeClr>
                </a:solidFill>
                <a:latin typeface="+mn-lt"/>
                <a:ea typeface="+mn-ea"/>
                <a:cs typeface="+mn-cs"/>
              </a:defRPr>
            </a:lvl3pPr>
            <a:lvl4pPr marL="0" indent="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108000" lvl="2" indent="0">
              <a:spcBef>
                <a:spcPts val="600"/>
              </a:spcBef>
              <a:buNone/>
            </a:pPr>
            <a:r>
              <a:rPr lang="en-US" altLang="ja-JP" dirty="0"/>
              <a:t>Note: The Trajectory Consistency Index (TCI) ranges from 0 to 1 and measures the extent to which the trajectory follows a direct path from the initial to the final state. The mean value across clusters is 0.58. Clusters with values above this threshold are classified as relatively consistent trajectories, while those below are classified as structurally changing trajectories.</a:t>
            </a:r>
            <a:endParaRPr lang="ja-JP" altLang="ja-JP" sz="3600" dirty="0"/>
          </a:p>
        </p:txBody>
      </p:sp>
    </p:spTree>
    <p:extLst>
      <p:ext uri="{BB962C8B-B14F-4D97-AF65-F5344CB8AC3E}">
        <p14:creationId xmlns:p14="http://schemas.microsoft.com/office/powerpoint/2010/main" val="264263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A02EF-E5B3-211B-0333-B294E5FD9D8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002E311-26E2-AA0B-D934-2588A827AE18}"/>
              </a:ext>
            </a:extLst>
          </p:cNvPr>
          <p:cNvSpPr>
            <a:spLocks noGrp="1"/>
          </p:cNvSpPr>
          <p:nvPr>
            <p:ph type="title"/>
          </p:nvPr>
        </p:nvSpPr>
        <p:spPr/>
        <p:txBody>
          <a:bodyPr>
            <a:normAutofit/>
          </a:bodyPr>
          <a:lstStyle/>
          <a:p>
            <a:r>
              <a:rPr kumimoji="1" lang="en-US" altLang="ja-JP" dirty="0"/>
              <a:t>1. Introduction: </a:t>
            </a:r>
            <a:r>
              <a:rPr lang="en-US" altLang="ja-JP" dirty="0"/>
              <a:t>Objective</a:t>
            </a:r>
            <a:endParaRPr kumimoji="1" lang="ja-JP" altLang="en-US" dirty="0"/>
          </a:p>
        </p:txBody>
      </p:sp>
      <p:sp>
        <p:nvSpPr>
          <p:cNvPr id="3" name="コンテンツ プレースホルダー 2">
            <a:extLst>
              <a:ext uri="{FF2B5EF4-FFF2-40B4-BE49-F238E27FC236}">
                <a16:creationId xmlns:a16="http://schemas.microsoft.com/office/drawing/2014/main" id="{C77F4244-E68C-98E7-2EC1-64DF393B16C1}"/>
              </a:ext>
            </a:extLst>
          </p:cNvPr>
          <p:cNvSpPr>
            <a:spLocks noGrp="1"/>
          </p:cNvSpPr>
          <p:nvPr>
            <p:ph idx="1"/>
          </p:nvPr>
        </p:nvSpPr>
        <p:spPr>
          <a:xfrm>
            <a:off x="180000" y="1004400"/>
            <a:ext cx="11833200" cy="5673600"/>
          </a:xfrm>
        </p:spPr>
        <p:txBody>
          <a:bodyPr/>
          <a:lstStyle/>
          <a:p>
            <a:r>
              <a:rPr lang="ja-JP" altLang="ja-JP" dirty="0"/>
              <a:t>Methodological contribution</a:t>
            </a:r>
          </a:p>
          <a:p>
            <a:pPr lvl="1">
              <a:spcBef>
                <a:spcPts val="1800"/>
              </a:spcBef>
            </a:pPr>
            <a:r>
              <a:rPr lang="ja-JP" altLang="ja-JP" dirty="0"/>
              <a:t>Develop a transition-based decoupling classification framework with endogenously determined thresholds. </a:t>
            </a:r>
          </a:p>
          <a:p>
            <a:pPr lvl="1">
              <a:spcBef>
                <a:spcPts val="1800"/>
              </a:spcBef>
            </a:pPr>
            <a:r>
              <a:rPr lang="ja-JP" altLang="ja-JP" dirty="0"/>
              <a:t>Identify distinct decoupling transition patterns using continuous per capita gross domestic expenditure (GDE)–carbon footprint (CF) trajectories.</a:t>
            </a:r>
          </a:p>
          <a:p>
            <a:r>
              <a:rPr lang="ja-JP" altLang="ja-JP" dirty="0"/>
              <a:t>Empirical objective</a:t>
            </a:r>
          </a:p>
          <a:p>
            <a:pPr lvl="1">
              <a:spcBef>
                <a:spcPts val="1800"/>
              </a:spcBef>
            </a:pPr>
            <a:r>
              <a:rPr lang="ja-JP" altLang="ja-JP" dirty="0"/>
              <a:t>Integrate consumption-based MRIO-SDA to identify the structural drivers of different decoupling transition patterns, including global supply chain effects and carbon leakage. </a:t>
            </a:r>
          </a:p>
          <a:p>
            <a:pPr lvl="1">
              <a:spcBef>
                <a:spcPts val="1800"/>
              </a:spcBef>
            </a:pPr>
            <a:r>
              <a:rPr lang="ja-JP" altLang="ja-JP" dirty="0"/>
              <a:t>Compare decoupling mechanisms across countries at similar economic growth stages and discuss differentiated policy directions.</a:t>
            </a:r>
          </a:p>
        </p:txBody>
      </p:sp>
    </p:spTree>
    <p:extLst>
      <p:ext uri="{BB962C8B-B14F-4D97-AF65-F5344CB8AC3E}">
        <p14:creationId xmlns:p14="http://schemas.microsoft.com/office/powerpoint/2010/main" val="3536538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D791-6BBE-219A-DD65-8ACED2F45D8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163030-2CBC-A231-FB38-614700842AC3}"/>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6D420B74-EBF9-3F12-5A54-DCBEB726AEBA}"/>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6. </a:t>
            </a:r>
            <a:r>
              <a:rPr lang="en-US" altLang="ja-JP" dirty="0"/>
              <a:t>Structural decomposition of cluster-average changes in per capita carbon footprints for Clusters #1 to #7 (2000–2021)</a:t>
            </a:r>
            <a:endParaRPr lang="ja-JP" altLang="ja-JP" dirty="0"/>
          </a:p>
        </p:txBody>
      </p:sp>
      <p:pic>
        <p:nvPicPr>
          <p:cNvPr id="5" name="図 4">
            <a:extLst>
              <a:ext uri="{FF2B5EF4-FFF2-40B4-BE49-F238E27FC236}">
                <a16:creationId xmlns:a16="http://schemas.microsoft.com/office/drawing/2014/main" id="{999ACBE5-0947-75D2-7726-FA0115AEBD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6001" y="900000"/>
            <a:ext cx="7919997" cy="5166930"/>
          </a:xfrm>
          <a:prstGeom prst="rect">
            <a:avLst/>
          </a:prstGeom>
        </p:spPr>
      </p:pic>
    </p:spTree>
    <p:extLst>
      <p:ext uri="{BB962C8B-B14F-4D97-AF65-F5344CB8AC3E}">
        <p14:creationId xmlns:p14="http://schemas.microsoft.com/office/powerpoint/2010/main" val="2394635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AFC7B-0F58-7F1D-4391-7B592091A6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25DD829-3D4C-2949-A3CB-D18F860EFA4B}"/>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A329D9DD-9617-8E81-ED92-7859DAB3E765}"/>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6. </a:t>
            </a:r>
            <a:r>
              <a:rPr lang="en-US" altLang="ja-JP" dirty="0"/>
              <a:t>Structural decomposition of cluster-average changes in per capita carbon footprints for Clusters #1 to #7 (2000–2021)</a:t>
            </a:r>
            <a:endParaRPr lang="ja-JP" altLang="ja-JP" dirty="0"/>
          </a:p>
        </p:txBody>
      </p:sp>
      <p:pic>
        <p:nvPicPr>
          <p:cNvPr id="5" name="図 4">
            <a:extLst>
              <a:ext uri="{FF2B5EF4-FFF2-40B4-BE49-F238E27FC236}">
                <a16:creationId xmlns:a16="http://schemas.microsoft.com/office/drawing/2014/main" id="{A34268FE-880B-77FE-A72E-DFFF210D3F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6001" y="900000"/>
            <a:ext cx="7919996" cy="5166930"/>
          </a:xfrm>
          <a:prstGeom prst="rect">
            <a:avLst/>
          </a:prstGeom>
        </p:spPr>
      </p:pic>
    </p:spTree>
    <p:extLst>
      <p:ext uri="{BB962C8B-B14F-4D97-AF65-F5344CB8AC3E}">
        <p14:creationId xmlns:p14="http://schemas.microsoft.com/office/powerpoint/2010/main" val="1743643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D8819-CDA2-FBB4-239F-899B29FDA77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3B899A6-056F-52B7-F079-63C999029A78}"/>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3EB992DD-F1A6-AB4D-B857-28182E7AF9FD}"/>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6. </a:t>
            </a:r>
            <a:r>
              <a:rPr lang="en-US" altLang="ja-JP" dirty="0"/>
              <a:t>Structural decomposition of cluster-average changes in per capita carbon footprints for Clusters #1 to #7 (2000–2021)</a:t>
            </a:r>
            <a:endParaRPr lang="ja-JP" altLang="ja-JP" dirty="0"/>
          </a:p>
        </p:txBody>
      </p:sp>
      <p:pic>
        <p:nvPicPr>
          <p:cNvPr id="5" name="図 4">
            <a:extLst>
              <a:ext uri="{FF2B5EF4-FFF2-40B4-BE49-F238E27FC236}">
                <a16:creationId xmlns:a16="http://schemas.microsoft.com/office/drawing/2014/main" id="{D2863F90-A85B-8414-FBD1-53E0E44F1F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6001" y="900000"/>
            <a:ext cx="7919996" cy="5166930"/>
          </a:xfrm>
          <a:prstGeom prst="rect">
            <a:avLst/>
          </a:prstGeom>
        </p:spPr>
      </p:pic>
    </p:spTree>
    <p:extLst>
      <p:ext uri="{BB962C8B-B14F-4D97-AF65-F5344CB8AC3E}">
        <p14:creationId xmlns:p14="http://schemas.microsoft.com/office/powerpoint/2010/main" val="3045984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2008-1E9D-B7AB-9DA7-96C4AB7049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058F0F-B270-B958-01CD-3AD8A6119E58}"/>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C7D9B3C9-6A97-FF69-2476-C08AD2E93E1E}"/>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6. </a:t>
            </a:r>
            <a:r>
              <a:rPr lang="en-US" altLang="ja-JP" dirty="0"/>
              <a:t>Structural decomposition of cluster-average changes in per capita carbon footprints for Clusters #1 to #7 (2000–2021)</a:t>
            </a:r>
            <a:endParaRPr lang="ja-JP" altLang="ja-JP" dirty="0"/>
          </a:p>
        </p:txBody>
      </p:sp>
      <p:pic>
        <p:nvPicPr>
          <p:cNvPr id="5" name="図 4">
            <a:extLst>
              <a:ext uri="{FF2B5EF4-FFF2-40B4-BE49-F238E27FC236}">
                <a16:creationId xmlns:a16="http://schemas.microsoft.com/office/drawing/2014/main" id="{1BC650C2-C106-70AF-2CBA-C868B410A2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36001" y="900000"/>
            <a:ext cx="7919996" cy="5166930"/>
          </a:xfrm>
          <a:prstGeom prst="rect">
            <a:avLst/>
          </a:prstGeom>
        </p:spPr>
      </p:pic>
    </p:spTree>
    <p:extLst>
      <p:ext uri="{BB962C8B-B14F-4D97-AF65-F5344CB8AC3E}">
        <p14:creationId xmlns:p14="http://schemas.microsoft.com/office/powerpoint/2010/main" val="3482490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93A94-2210-BF72-985C-89814A8915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A8A298-293D-125E-60F7-5B842F6343AE}"/>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9159A749-30FA-FCFF-AE39-A2E45D77F337}"/>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6. </a:t>
            </a:r>
            <a:r>
              <a:rPr lang="en-US" altLang="ja-JP" dirty="0"/>
              <a:t>Structural decomposition of cluster-average changes in per capita carbon footprints for Clusters #1 to #7 (2000–2021)</a:t>
            </a:r>
            <a:endParaRPr lang="ja-JP" altLang="ja-JP" dirty="0"/>
          </a:p>
        </p:txBody>
      </p:sp>
      <p:pic>
        <p:nvPicPr>
          <p:cNvPr id="5" name="図 4">
            <a:extLst>
              <a:ext uri="{FF2B5EF4-FFF2-40B4-BE49-F238E27FC236}">
                <a16:creationId xmlns:a16="http://schemas.microsoft.com/office/drawing/2014/main" id="{E7CD076A-316C-881C-A10B-9157717822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39" y="900000"/>
            <a:ext cx="7907921" cy="5166930"/>
          </a:xfrm>
          <a:prstGeom prst="rect">
            <a:avLst/>
          </a:prstGeom>
        </p:spPr>
      </p:pic>
    </p:spTree>
    <p:extLst>
      <p:ext uri="{BB962C8B-B14F-4D97-AF65-F5344CB8AC3E}">
        <p14:creationId xmlns:p14="http://schemas.microsoft.com/office/powerpoint/2010/main" val="1532222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93171-3E6B-6704-CDD7-D5A0F894A816}"/>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E53945B-341B-D9AC-8D74-1C7EC01A489D}"/>
                  </a:ext>
                </a:extLst>
              </p:cNvPr>
              <p:cNvSpPr>
                <a:spLocks noGrp="1"/>
              </p:cNvSpPr>
              <p:nvPr>
                <p:ph idx="1"/>
              </p:nvPr>
            </p:nvSpPr>
            <p:spPr/>
            <p:txBody>
              <a:bodyPr/>
              <a:lstStyle/>
              <a:p>
                <a:r>
                  <a:rPr lang="en-US" altLang="ja-JP" dirty="0"/>
                  <a:t>Cluster-a</a:t>
                </a:r>
                <a:r>
                  <a:rPr lang="ja-JP" altLang="ja-JP" dirty="0"/>
                  <a:t>verage contribution of each driving factor</a:t>
                </a:r>
                <a:r>
                  <a:rPr lang="en-US" altLang="ja-JP" dirty="0"/>
                  <a:t> to changes in CF</a:t>
                </a:r>
              </a:p>
              <a:p>
                <a:pPr marL="108000" lvl="1" indent="0">
                  <a:spcBef>
                    <a:spcPts val="600"/>
                  </a:spcBef>
                  <a:buNone/>
                </a:pPr>
                <a:r>
                  <a:rPr lang="en-US" altLang="ja-JP" dirty="0"/>
                  <a:t>When </a:t>
                </a:r>
                <a14:m>
                  <m:oMath xmlns:m="http://schemas.openxmlformats.org/officeDocument/2006/math">
                    <m:sSub>
                      <m:sSubPr>
                        <m:ctrlPr>
                          <a:rPr lang="ja-JP" altLang="en-US" i="1"/>
                        </m:ctrlPr>
                      </m:sSubPr>
                      <m:e>
                        <m:r>
                          <a:rPr lang="ja-JP" altLang="en-US" i="1"/>
                          <m:t>𝑁</m:t>
                        </m:r>
                      </m:e>
                      <m:sub>
                        <m:r>
                          <a:rPr lang="ja-JP" altLang="en-US" i="1"/>
                          <m:t>𝛼</m:t>
                        </m:r>
                      </m:sub>
                    </m:sSub>
                  </m:oMath>
                </a14:m>
                <a:r>
                  <a:rPr lang="en-US" altLang="ja-JP" dirty="0"/>
                  <a:t> countries belong to a cluster </a:t>
                </a:r>
                <a14:m>
                  <m:oMath xmlns:m="http://schemas.openxmlformats.org/officeDocument/2006/math">
                    <m:r>
                      <a:rPr lang="ja-JP" altLang="en-US" i="1"/>
                      <m:t>𝛼</m:t>
                    </m:r>
                  </m:oMath>
                </a14:m>
                <a:r>
                  <a:rPr lang="en-US" altLang="ja-JP" dirty="0"/>
                  <a:t> with a similar decoupling transition pattern, the mean change rate in the per capita carbon footprint for the cluster is defined as</a:t>
                </a:r>
                <a:endParaRPr lang="ja-JP" altLang="ja-JP" dirty="0"/>
              </a:p>
              <a:p>
                <a:pPr marL="108000" lvl="1" indent="0" algn="ctr">
                  <a:lnSpc>
                    <a:spcPct val="150000"/>
                  </a:lnSpc>
                  <a:spcBef>
                    <a:spcPts val="600"/>
                  </a:spcBef>
                  <a:buNone/>
                </a:pPr>
                <a14:m>
                  <m:oMathPara xmlns:m="http://schemas.openxmlformats.org/officeDocument/2006/math">
                    <m:oMathParaPr>
                      <m:jc m:val="left"/>
                    </m:oMathParaPr>
                    <m:oMath xmlns:m="http://schemas.openxmlformats.org/officeDocument/2006/math">
                      <m:r>
                        <a:rPr lang="en-US" altLang="ja-JP"/>
                        <m:t>%</m:t>
                      </m:r>
                      <m:r>
                        <m:rPr>
                          <m:sty m:val="p"/>
                        </m:rPr>
                        <a:rPr lang="en-US" altLang="ja-JP"/>
                        <m:t>Δ</m:t>
                      </m:r>
                      <m:sSubSup>
                        <m:sSubSupPr>
                          <m:ctrlPr>
                            <a:rPr lang="ja-JP" altLang="en-US" i="1"/>
                          </m:ctrlPr>
                        </m:sSubSupPr>
                        <m:e>
                          <m:acc>
                            <m:accPr>
                              <m:chr m:val="̅"/>
                              <m:ctrlPr>
                                <a:rPr lang="ja-JP" altLang="en-US" i="1"/>
                              </m:ctrlPr>
                            </m:accPr>
                            <m:e>
                              <m:r>
                                <a:rPr lang="ja-JP" altLang="en-US" i="1"/>
                                <m:t>𝑞</m:t>
                              </m:r>
                            </m:e>
                          </m:acc>
                        </m:e>
                        <m:sub>
                          <m:r>
                            <a:rPr lang="ja-JP" altLang="en-US" i="1"/>
                            <m:t>𝑡</m:t>
                          </m:r>
                        </m:sub>
                        <m:sup>
                          <m:r>
                            <a:rPr lang="ja-JP" altLang="en-US" i="1"/>
                            <m:t>𝛼</m:t>
                          </m:r>
                        </m:sup>
                      </m:sSubSup>
                      <m:r>
                        <m:rPr>
                          <m:aln/>
                        </m:rPr>
                        <a:rPr lang="en-US" altLang="ja-JP"/>
                        <m:t>=</m:t>
                      </m:r>
                      <m:f>
                        <m:fPr>
                          <m:ctrlPr>
                            <a:rPr lang="ja-JP" altLang="en-US" i="1"/>
                          </m:ctrlPr>
                        </m:fPr>
                        <m:num>
                          <m:nary>
                            <m:naryPr>
                              <m:chr m:val="∑"/>
                              <m:limLoc m:val="undOvr"/>
                              <m:supHide m:val="on"/>
                              <m:ctrlPr>
                                <a:rPr lang="ja-JP" altLang="en-US" i="1"/>
                              </m:ctrlPr>
                            </m:naryPr>
                            <m:sub>
                              <m:r>
                                <a:rPr lang="ja-JP" altLang="en-US" i="1"/>
                                <m:t>𝑛</m:t>
                              </m:r>
                              <m:r>
                                <a:rPr lang="ja-JP" altLang="en-US"/>
                                <m:t>∈</m:t>
                              </m:r>
                              <m:r>
                                <m:rPr>
                                  <m:sty m:val="p"/>
                                </m:rPr>
                                <a:rPr lang="en-US" altLang="ja-JP"/>
                                <m:t>α</m:t>
                              </m:r>
                            </m:sub>
                            <m:sup/>
                            <m:e>
                              <m:r>
                                <a:rPr lang="en-US" altLang="ja-JP"/>
                                <m:t>%</m:t>
                              </m:r>
                              <m:r>
                                <m:rPr>
                                  <m:sty m:val="p"/>
                                </m:rPr>
                                <a:rPr lang="en-US" altLang="ja-JP"/>
                                <m:t>Δ</m:t>
                              </m:r>
                              <m:sSubSup>
                                <m:sSubSupPr>
                                  <m:ctrlPr>
                                    <a:rPr lang="ja-JP" altLang="en-US" i="1"/>
                                  </m:ctrlPr>
                                </m:sSubSupPr>
                                <m:e>
                                  <m:r>
                                    <a:rPr lang="ja-JP" altLang="en-US" i="1"/>
                                    <m:t>𝑞</m:t>
                                  </m:r>
                                </m:e>
                                <m:sub>
                                  <m:r>
                                    <a:rPr lang="ja-JP" altLang="en-US" i="1"/>
                                    <m:t>𝑡</m:t>
                                  </m:r>
                                </m:sub>
                                <m:sup>
                                  <m:r>
                                    <a:rPr lang="ja-JP" altLang="en-US" i="1"/>
                                    <m:t>𝑛</m:t>
                                  </m:r>
                                </m:sup>
                              </m:sSubSup>
                            </m:e>
                          </m:nary>
                        </m:num>
                        <m:den>
                          <m:sSub>
                            <m:sSubPr>
                              <m:ctrlPr>
                                <a:rPr lang="ja-JP" altLang="en-US" i="1"/>
                              </m:ctrlPr>
                            </m:sSubPr>
                            <m:e>
                              <m:r>
                                <a:rPr lang="ja-JP" altLang="en-US" i="1"/>
                                <m:t>𝑁</m:t>
                              </m:r>
                            </m:e>
                            <m:sub>
                              <m:r>
                                <a:rPr lang="ja-JP" altLang="en-US" i="1"/>
                                <m:t>𝛼</m:t>
                              </m:r>
                            </m:sub>
                          </m:sSub>
                        </m:den>
                      </m:f>
                    </m:oMath>
                  </m:oMathPara>
                </a14:m>
                <a:endParaRPr lang="en-US" altLang="ja-JP" dirty="0"/>
              </a:p>
              <a:p>
                <a:pPr marL="108000" lvl="1" indent="0" algn="ctr">
                  <a:lnSpc>
                    <a:spcPct val="150000"/>
                  </a:lnSpc>
                  <a:spcBef>
                    <a:spcPts val="600"/>
                  </a:spcBef>
                  <a:buNone/>
                </a:pPr>
                <a14:m>
                  <m:oMathPara xmlns:m="http://schemas.openxmlformats.org/officeDocument/2006/math">
                    <m:oMathParaPr>
                      <m:jc m:val="right"/>
                    </m:oMathParaPr>
                    <m:oMath xmlns:m="http://schemas.openxmlformats.org/officeDocument/2006/math">
                      <m:r>
                        <a:rPr lang="en-US" altLang="ja-JP">
                          <a:latin typeface="Cambria Math" panose="02040503050406030204" pitchFamily="18" charset="0"/>
                        </a:rPr>
                        <m:t>=</m:t>
                      </m:r>
                      <m:f>
                        <m:fPr>
                          <m:ctrlPr>
                            <a:rPr lang="ja-JP" altLang="en-US" i="1">
                              <a:latin typeface="Cambria Math" panose="02040503050406030204" pitchFamily="18" charset="0"/>
                            </a:rPr>
                          </m:ctrlPr>
                        </m:fPr>
                        <m:num>
                          <m:nary>
                            <m:naryPr>
                              <m:chr m:val="∑"/>
                              <m:limLoc m:val="undOvr"/>
                              <m:supHide m:val="on"/>
                              <m:ctrlPr>
                                <a:rPr lang="ja-JP" altLang="en-US" i="1">
                                  <a:latin typeface="Cambria Math" panose="02040503050406030204" pitchFamily="18" charset="0"/>
                                </a:rPr>
                              </m:ctrlPr>
                            </m:naryPr>
                            <m:sub>
                              <m:r>
                                <a:rPr lang="ja-JP" altLang="en-US" i="1">
                                  <a:latin typeface="Cambria Math" panose="02040503050406030204" pitchFamily="18" charset="0"/>
                                </a:rPr>
                                <m:t>𝑛</m:t>
                              </m:r>
                              <m:r>
                                <a:rPr lang="ja-JP" altLang="en-US">
                                  <a:latin typeface="Cambria Math" panose="02040503050406030204" pitchFamily="18" charset="0"/>
                                </a:rPr>
                                <m:t>∈</m:t>
                              </m:r>
                              <m:r>
                                <m:rPr>
                                  <m:sty m:val="p"/>
                                </m:rPr>
                                <a:rPr lang="en-US" altLang="ja-JP">
                                  <a:latin typeface="Cambria Math" panose="02040503050406030204" pitchFamily="18" charset="0"/>
                                </a:rPr>
                                <m:t>α</m:t>
                              </m:r>
                            </m:sub>
                            <m:sup/>
                            <m:e>
                              <m:r>
                                <a:rPr lang="en-US" altLang="ja-JP">
                                  <a:latin typeface="Cambria Math" panose="02040503050406030204" pitchFamily="18" charset="0"/>
                                </a:rPr>
                                <m:t>%</m:t>
                              </m:r>
                              <m:r>
                                <m:rPr>
                                  <m:sty m:val="p"/>
                                </m:rPr>
                                <a:rPr lang="en-US" altLang="ja-JP">
                                  <a:latin typeface="Cambria Math" panose="02040503050406030204" pitchFamily="18" charset="0"/>
                                </a:rPr>
                                <m:t>Δ</m:t>
                              </m:r>
                              <m:sSub>
                                <m:sSubPr>
                                  <m:ctrlPr>
                                    <a:rPr lang="ja-JP" altLang="en-US" i="1">
                                      <a:latin typeface="Cambria Math" panose="02040503050406030204" pitchFamily="18" charset="0"/>
                                    </a:rPr>
                                  </m:ctrlPr>
                                </m:sSubPr>
                                <m:e>
                                  <m:r>
                                    <a:rPr lang="ja-JP" altLang="en-US" i="1">
                                      <a:latin typeface="Cambria Math" panose="02040503050406030204" pitchFamily="18" charset="0"/>
                                    </a:rPr>
                                    <m:t>𝑞</m:t>
                                  </m:r>
                                </m:e>
                                <m:sub>
                                  <m:r>
                                    <a:rPr lang="ja-JP" altLang="en-US" i="1">
                                      <a:latin typeface="Cambria Math" panose="02040503050406030204" pitchFamily="18" charset="0"/>
                                    </a:rPr>
                                    <m:t>𝑒</m:t>
                                  </m:r>
                                </m:sub>
                              </m:sSub>
                            </m:e>
                          </m:nary>
                          <m:r>
                            <a:rPr lang="en-US" altLang="ja-JP" i="1">
                              <a:latin typeface="Cambria Math" panose="02040503050406030204" pitchFamily="18" charset="0"/>
                            </a:rPr>
                            <m:t>+</m:t>
                          </m:r>
                          <m:nary>
                            <m:naryPr>
                              <m:chr m:val="∑"/>
                              <m:limLoc m:val="undOvr"/>
                              <m:supHide m:val="on"/>
                              <m:ctrlPr>
                                <a:rPr lang="ja-JP" altLang="en-US" i="1">
                                  <a:latin typeface="Cambria Math" panose="02040503050406030204" pitchFamily="18" charset="0"/>
                                </a:rPr>
                              </m:ctrlPr>
                            </m:naryPr>
                            <m:sub>
                              <m:r>
                                <a:rPr lang="ja-JP" altLang="en-US" i="1">
                                  <a:latin typeface="Cambria Math" panose="02040503050406030204" pitchFamily="18" charset="0"/>
                                </a:rPr>
                                <m:t>𝑛</m:t>
                              </m:r>
                              <m:r>
                                <a:rPr lang="ja-JP" altLang="en-US">
                                  <a:latin typeface="Cambria Math" panose="02040503050406030204" pitchFamily="18" charset="0"/>
                                </a:rPr>
                                <m:t>∈</m:t>
                              </m:r>
                              <m:r>
                                <m:rPr>
                                  <m:sty m:val="p"/>
                                </m:rPr>
                                <a:rPr lang="en-US" altLang="ja-JP">
                                  <a:latin typeface="Cambria Math" panose="02040503050406030204" pitchFamily="18" charset="0"/>
                                </a:rPr>
                                <m:t>α</m:t>
                              </m:r>
                            </m:sub>
                            <m:sup/>
                            <m:e>
                              <m:r>
                                <a:rPr lang="en-US" altLang="ja-JP">
                                  <a:latin typeface="Cambria Math" panose="02040503050406030204" pitchFamily="18" charset="0"/>
                                </a:rPr>
                                <m:t>%</m:t>
                              </m:r>
                              <m:r>
                                <m:rPr>
                                  <m:sty m:val="p"/>
                                </m:rPr>
                                <a:rPr lang="en-US" altLang="ja-JP">
                                  <a:latin typeface="Cambria Math" panose="02040503050406030204" pitchFamily="18" charset="0"/>
                                </a:rPr>
                                <m:t>Δ</m:t>
                              </m:r>
                              <m:sSub>
                                <m:sSubPr>
                                  <m:ctrlPr>
                                    <a:rPr lang="ja-JP" altLang="en-US" i="1">
                                      <a:latin typeface="Cambria Math" panose="02040503050406030204" pitchFamily="18" charset="0"/>
                                    </a:rPr>
                                  </m:ctrlPr>
                                </m:sSubPr>
                                <m:e>
                                  <m:r>
                                    <a:rPr lang="ja-JP" altLang="en-US" i="1">
                                      <a:latin typeface="Cambria Math" panose="02040503050406030204" pitchFamily="18" charset="0"/>
                                    </a:rPr>
                                    <m:t>𝑞</m:t>
                                  </m:r>
                                </m:e>
                                <m:sub>
                                  <m:r>
                                    <a:rPr lang="ja-JP" altLang="en-US" i="1">
                                      <a:latin typeface="Cambria Math" panose="02040503050406030204" pitchFamily="18" charset="0"/>
                                    </a:rPr>
                                    <m:t>𝑇𝑚</m:t>
                                  </m:r>
                                </m:sub>
                              </m:sSub>
                            </m:e>
                          </m:nary>
                          <m:r>
                            <a:rPr lang="en-US" altLang="ja-JP" i="1">
                              <a:latin typeface="Cambria Math" panose="02040503050406030204" pitchFamily="18" charset="0"/>
                            </a:rPr>
                            <m:t>+</m:t>
                          </m:r>
                          <m:nary>
                            <m:naryPr>
                              <m:chr m:val="∑"/>
                              <m:limLoc m:val="undOvr"/>
                              <m:supHide m:val="on"/>
                              <m:ctrlPr>
                                <a:rPr lang="ja-JP" altLang="en-US" i="1">
                                  <a:latin typeface="Cambria Math" panose="02040503050406030204" pitchFamily="18" charset="0"/>
                                </a:rPr>
                              </m:ctrlPr>
                            </m:naryPr>
                            <m:sub>
                              <m:r>
                                <a:rPr lang="ja-JP" altLang="en-US" i="1">
                                  <a:latin typeface="Cambria Math" panose="02040503050406030204" pitchFamily="18" charset="0"/>
                                </a:rPr>
                                <m:t>𝑛</m:t>
                              </m:r>
                              <m:r>
                                <a:rPr lang="ja-JP" altLang="en-US">
                                  <a:latin typeface="Cambria Math" panose="02040503050406030204" pitchFamily="18" charset="0"/>
                                </a:rPr>
                                <m:t>∈</m:t>
                              </m:r>
                              <m:r>
                                <m:rPr>
                                  <m:sty m:val="p"/>
                                </m:rPr>
                                <a:rPr lang="en-US" altLang="ja-JP">
                                  <a:latin typeface="Cambria Math" panose="02040503050406030204" pitchFamily="18" charset="0"/>
                                </a:rPr>
                                <m:t>α</m:t>
                              </m:r>
                            </m:sub>
                            <m:sup/>
                            <m:e>
                              <m:r>
                                <a:rPr lang="en-US" altLang="ja-JP">
                                  <a:latin typeface="Cambria Math" panose="02040503050406030204" pitchFamily="18" charset="0"/>
                                </a:rPr>
                                <m:t>%</m:t>
                              </m:r>
                              <m:r>
                                <m:rPr>
                                  <m:sty m:val="p"/>
                                </m:rPr>
                                <a:rPr lang="en-US" altLang="ja-JP">
                                  <a:latin typeface="Cambria Math" panose="02040503050406030204" pitchFamily="18" charset="0"/>
                                </a:rPr>
                                <m:t>Δ</m:t>
                              </m:r>
                              <m:sSub>
                                <m:sSubPr>
                                  <m:ctrlPr>
                                    <a:rPr lang="ja-JP" altLang="en-US" i="1">
                                      <a:latin typeface="Cambria Math" panose="02040503050406030204" pitchFamily="18" charset="0"/>
                                    </a:rPr>
                                  </m:ctrlPr>
                                </m:sSubPr>
                                <m:e>
                                  <m:r>
                                    <a:rPr lang="ja-JP" altLang="en-US" i="1">
                                      <a:latin typeface="Cambria Math" panose="02040503050406030204" pitchFamily="18" charset="0"/>
                                    </a:rPr>
                                    <m:t>𝑞</m:t>
                                  </m:r>
                                </m:e>
                                <m:sub>
                                  <m:r>
                                    <a:rPr lang="ja-JP" altLang="en-US" i="1">
                                      <a:latin typeface="Cambria Math" panose="02040503050406030204" pitchFamily="18" charset="0"/>
                                    </a:rPr>
                                    <m:t>𝐵</m:t>
                                  </m:r>
                                </m:sub>
                              </m:sSub>
                            </m:e>
                          </m:nary>
                          <m:r>
                            <a:rPr lang="en-US" altLang="ja-JP" i="1">
                              <a:latin typeface="Cambria Math" panose="02040503050406030204" pitchFamily="18" charset="0"/>
                            </a:rPr>
                            <m:t>+</m:t>
                          </m:r>
                          <m:nary>
                            <m:naryPr>
                              <m:chr m:val="∑"/>
                              <m:limLoc m:val="undOvr"/>
                              <m:supHide m:val="on"/>
                              <m:ctrlPr>
                                <a:rPr lang="ja-JP" altLang="en-US" i="1">
                                  <a:latin typeface="Cambria Math" panose="02040503050406030204" pitchFamily="18" charset="0"/>
                                </a:rPr>
                              </m:ctrlPr>
                            </m:naryPr>
                            <m:sub>
                              <m:r>
                                <a:rPr lang="ja-JP" altLang="en-US" i="1">
                                  <a:latin typeface="Cambria Math" panose="02040503050406030204" pitchFamily="18" charset="0"/>
                                </a:rPr>
                                <m:t>𝑛</m:t>
                              </m:r>
                              <m:r>
                                <a:rPr lang="ja-JP" altLang="en-US">
                                  <a:latin typeface="Cambria Math" panose="02040503050406030204" pitchFamily="18" charset="0"/>
                                </a:rPr>
                                <m:t>∈</m:t>
                              </m:r>
                              <m:r>
                                <m:rPr>
                                  <m:sty m:val="p"/>
                                </m:rPr>
                                <a:rPr lang="en-US" altLang="ja-JP">
                                  <a:latin typeface="Cambria Math" panose="02040503050406030204" pitchFamily="18" charset="0"/>
                                </a:rPr>
                                <m:t>α</m:t>
                              </m:r>
                            </m:sub>
                            <m:sup/>
                            <m:e>
                              <m:r>
                                <a:rPr lang="en-US" altLang="ja-JP">
                                  <a:latin typeface="Cambria Math" panose="02040503050406030204" pitchFamily="18" charset="0"/>
                                </a:rPr>
                                <m:t>%</m:t>
                              </m:r>
                              <m:r>
                                <m:rPr>
                                  <m:sty m:val="p"/>
                                </m:rPr>
                                <a:rPr lang="en-US" altLang="ja-JP">
                                  <a:latin typeface="Cambria Math" panose="02040503050406030204" pitchFamily="18" charset="0"/>
                                </a:rPr>
                                <m:t>Δ</m:t>
                              </m:r>
                              <m:sSub>
                                <m:sSubPr>
                                  <m:ctrlPr>
                                    <a:rPr lang="ja-JP" altLang="en-US" i="1">
                                      <a:latin typeface="Cambria Math" panose="02040503050406030204" pitchFamily="18" charset="0"/>
                                    </a:rPr>
                                  </m:ctrlPr>
                                </m:sSubPr>
                                <m:e>
                                  <m:r>
                                    <a:rPr lang="ja-JP" altLang="en-US" i="1">
                                      <a:latin typeface="Cambria Math" panose="02040503050406030204" pitchFamily="18" charset="0"/>
                                    </a:rPr>
                                    <m:t>𝑞</m:t>
                                  </m:r>
                                </m:e>
                                <m:sub>
                                  <m:r>
                                    <a:rPr lang="ja-JP" altLang="en-US" i="1">
                                      <a:latin typeface="Cambria Math" panose="02040503050406030204" pitchFamily="18" charset="0"/>
                                    </a:rPr>
                                    <m:t>𝑇𝑓</m:t>
                                  </m:r>
                                </m:sub>
                              </m:sSub>
                            </m:e>
                          </m:nary>
                          <m:r>
                            <a:rPr lang="en-US" altLang="ja-JP" i="1">
                              <a:latin typeface="Cambria Math" panose="02040503050406030204" pitchFamily="18" charset="0"/>
                            </a:rPr>
                            <m:t>+</m:t>
                          </m:r>
                          <m:nary>
                            <m:naryPr>
                              <m:chr m:val="∑"/>
                              <m:limLoc m:val="undOvr"/>
                              <m:supHide m:val="on"/>
                              <m:ctrlPr>
                                <a:rPr lang="ja-JP" altLang="en-US" i="1">
                                  <a:latin typeface="Cambria Math" panose="02040503050406030204" pitchFamily="18" charset="0"/>
                                </a:rPr>
                              </m:ctrlPr>
                            </m:naryPr>
                            <m:sub>
                              <m:r>
                                <a:rPr lang="ja-JP" altLang="en-US" i="1">
                                  <a:latin typeface="Cambria Math" panose="02040503050406030204" pitchFamily="18" charset="0"/>
                                </a:rPr>
                                <m:t>𝑛</m:t>
                              </m:r>
                              <m:r>
                                <a:rPr lang="ja-JP" altLang="en-US">
                                  <a:latin typeface="Cambria Math" panose="02040503050406030204" pitchFamily="18" charset="0"/>
                                </a:rPr>
                                <m:t>∈</m:t>
                              </m:r>
                              <m:r>
                                <m:rPr>
                                  <m:sty m:val="p"/>
                                </m:rPr>
                                <a:rPr lang="en-US" altLang="ja-JP">
                                  <a:latin typeface="Cambria Math" panose="02040503050406030204" pitchFamily="18" charset="0"/>
                                </a:rPr>
                                <m:t>α</m:t>
                              </m:r>
                            </m:sub>
                            <m:sup/>
                            <m:e>
                              <m:r>
                                <a:rPr lang="en-US" altLang="ja-JP">
                                  <a:latin typeface="Cambria Math" panose="02040503050406030204" pitchFamily="18" charset="0"/>
                                </a:rPr>
                                <m:t>%</m:t>
                              </m:r>
                              <m:r>
                                <m:rPr>
                                  <m:sty m:val="p"/>
                                </m:rPr>
                                <a:rPr lang="en-US" altLang="ja-JP">
                                  <a:latin typeface="Cambria Math" panose="02040503050406030204" pitchFamily="18" charset="0"/>
                                </a:rPr>
                                <m:t>Δ</m:t>
                              </m:r>
                              <m:sSub>
                                <m:sSubPr>
                                  <m:ctrlPr>
                                    <a:rPr lang="ja-JP" altLang="en-US" i="1">
                                      <a:latin typeface="Cambria Math" panose="02040503050406030204" pitchFamily="18" charset="0"/>
                                    </a:rPr>
                                  </m:ctrlPr>
                                </m:sSubPr>
                                <m:e>
                                  <m:r>
                                    <a:rPr lang="ja-JP" altLang="en-US" i="1">
                                      <a:latin typeface="Cambria Math" panose="02040503050406030204" pitchFamily="18" charset="0"/>
                                    </a:rPr>
                                    <m:t>𝑞</m:t>
                                  </m:r>
                                </m:e>
                                <m:sub>
                                  <m:r>
                                    <a:rPr lang="ja-JP" altLang="en-US" i="1">
                                      <a:latin typeface="Cambria Math" panose="02040503050406030204" pitchFamily="18" charset="0"/>
                                    </a:rPr>
                                    <m:t>𝛹</m:t>
                                  </m:r>
                                </m:sub>
                              </m:sSub>
                            </m:e>
                          </m:nary>
                          <m:r>
                            <a:rPr lang="en-US" altLang="ja-JP" i="1">
                              <a:latin typeface="Cambria Math" panose="02040503050406030204" pitchFamily="18" charset="0"/>
                            </a:rPr>
                            <m:t>+</m:t>
                          </m:r>
                          <m:nary>
                            <m:naryPr>
                              <m:chr m:val="∑"/>
                              <m:limLoc m:val="undOvr"/>
                              <m:supHide m:val="on"/>
                              <m:ctrlPr>
                                <a:rPr lang="ja-JP" altLang="en-US" i="1">
                                  <a:latin typeface="Cambria Math" panose="02040503050406030204" pitchFamily="18" charset="0"/>
                                </a:rPr>
                              </m:ctrlPr>
                            </m:naryPr>
                            <m:sub>
                              <m:r>
                                <a:rPr lang="ja-JP" altLang="en-US" i="1">
                                  <a:latin typeface="Cambria Math" panose="02040503050406030204" pitchFamily="18" charset="0"/>
                                </a:rPr>
                                <m:t>𝑛</m:t>
                              </m:r>
                              <m:r>
                                <a:rPr lang="ja-JP" altLang="en-US">
                                  <a:latin typeface="Cambria Math" panose="02040503050406030204" pitchFamily="18" charset="0"/>
                                </a:rPr>
                                <m:t>∈</m:t>
                              </m:r>
                              <m:r>
                                <m:rPr>
                                  <m:sty m:val="p"/>
                                </m:rPr>
                                <a:rPr lang="en-US" altLang="ja-JP">
                                  <a:latin typeface="Cambria Math" panose="02040503050406030204" pitchFamily="18" charset="0"/>
                                </a:rPr>
                                <m:t>α</m:t>
                              </m:r>
                            </m:sub>
                            <m:sup/>
                            <m:e>
                              <m:r>
                                <a:rPr lang="en-US" altLang="ja-JP">
                                  <a:latin typeface="Cambria Math" panose="02040503050406030204" pitchFamily="18" charset="0"/>
                                </a:rPr>
                                <m:t>%</m:t>
                              </m:r>
                              <m:r>
                                <m:rPr>
                                  <m:sty m:val="p"/>
                                </m:rPr>
                                <a:rPr lang="en-US" altLang="ja-JP">
                                  <a:latin typeface="Cambria Math" panose="02040503050406030204" pitchFamily="18" charset="0"/>
                                </a:rPr>
                                <m:t>Δ</m:t>
                              </m:r>
                              <m:sSub>
                                <m:sSubPr>
                                  <m:ctrlPr>
                                    <a:rPr lang="ja-JP" altLang="en-US" i="1">
                                      <a:latin typeface="Cambria Math" panose="02040503050406030204" pitchFamily="18" charset="0"/>
                                    </a:rPr>
                                  </m:ctrlPr>
                                </m:sSubPr>
                                <m:e>
                                  <m:r>
                                    <a:rPr lang="ja-JP" altLang="en-US" i="1">
                                      <a:latin typeface="Cambria Math" panose="02040503050406030204" pitchFamily="18" charset="0"/>
                                    </a:rPr>
                                    <m:t>𝑞</m:t>
                                  </m:r>
                                </m:e>
                                <m:sub>
                                  <m:r>
                                    <a:rPr lang="ja-JP" altLang="en-US" i="1">
                                      <a:latin typeface="Cambria Math" panose="02040503050406030204" pitchFamily="18" charset="0"/>
                                    </a:rPr>
                                    <m:t>𝑦</m:t>
                                  </m:r>
                                </m:sub>
                              </m:sSub>
                            </m:e>
                          </m:nary>
                        </m:num>
                        <m:den>
                          <m:sSub>
                            <m:sSubPr>
                              <m:ctrlPr>
                                <a:rPr lang="ja-JP" altLang="en-US" i="1">
                                  <a:latin typeface="Cambria Math" panose="02040503050406030204" pitchFamily="18" charset="0"/>
                                </a:rPr>
                              </m:ctrlPr>
                            </m:sSubPr>
                            <m:e>
                              <m:r>
                                <a:rPr lang="ja-JP" altLang="en-US" i="1">
                                  <a:latin typeface="Cambria Math" panose="02040503050406030204" pitchFamily="18" charset="0"/>
                                </a:rPr>
                                <m:t>𝑁</m:t>
                              </m:r>
                            </m:e>
                            <m:sub>
                              <m:r>
                                <a:rPr lang="ja-JP" altLang="en-US" i="1">
                                  <a:latin typeface="Cambria Math" panose="02040503050406030204" pitchFamily="18" charset="0"/>
                                </a:rPr>
                                <m:t>𝛼</m:t>
                              </m:r>
                            </m:sub>
                          </m:sSub>
                        </m:den>
                      </m:f>
                    </m:oMath>
                  </m:oMathPara>
                </a14:m>
                <a:endParaRPr kumimoji="1" lang="en-US" altLang="ja-JP" dirty="0"/>
              </a:p>
              <a:p>
                <a:pPr marL="447675" lvl="1" indent="0" algn="ctr">
                  <a:lnSpc>
                    <a:spcPct val="150000"/>
                  </a:lnSpc>
                  <a:spcBef>
                    <a:spcPts val="600"/>
                  </a:spcBef>
                  <a:buNone/>
                </a:pPr>
                <a14:m>
                  <m:oMathPara xmlns:m="http://schemas.openxmlformats.org/officeDocument/2006/math">
                    <m:oMathParaPr>
                      <m:jc m:val="left"/>
                    </m:oMathParaPr>
                    <m:oMath xmlns:m="http://schemas.openxmlformats.org/officeDocument/2006/math">
                      <m:r>
                        <m:rPr>
                          <m:aln/>
                        </m:rPr>
                        <a:rPr lang="en-US" altLang="ja-JP" i="1"/>
                        <m:t>=</m:t>
                      </m:r>
                      <m:r>
                        <a:rPr lang="en-US" altLang="ja-JP"/>
                        <m:t>%∆</m:t>
                      </m:r>
                      <m:sSubSup>
                        <m:sSubSupPr>
                          <m:ctrlPr>
                            <a:rPr lang="ja-JP" altLang="en-US" i="1"/>
                          </m:ctrlPr>
                        </m:sSubSupPr>
                        <m:e>
                          <m:acc>
                            <m:accPr>
                              <m:chr m:val="̅"/>
                              <m:ctrlPr>
                                <a:rPr lang="ja-JP" altLang="en-US" i="1"/>
                              </m:ctrlPr>
                            </m:accPr>
                            <m:e>
                              <m:r>
                                <a:rPr lang="ja-JP" altLang="en-US" i="1"/>
                                <m:t>𝑞</m:t>
                              </m:r>
                            </m:e>
                          </m:acc>
                        </m:e>
                        <m:sub>
                          <m:r>
                            <a:rPr lang="ja-JP" altLang="en-US" i="1"/>
                            <m:t>𝑒</m:t>
                          </m:r>
                        </m:sub>
                        <m:sup>
                          <m:r>
                            <m:rPr>
                              <m:sty m:val="p"/>
                            </m:rPr>
                            <a:rPr lang="en-US" altLang="ja-JP"/>
                            <m:t>α</m:t>
                          </m:r>
                        </m:sup>
                      </m:sSubSup>
                      <m:r>
                        <a:rPr lang="en-US" altLang="ja-JP"/>
                        <m:t>+%∆</m:t>
                      </m:r>
                      <m:sSubSup>
                        <m:sSubSupPr>
                          <m:ctrlPr>
                            <a:rPr lang="ja-JP" altLang="en-US" i="1"/>
                          </m:ctrlPr>
                        </m:sSubSupPr>
                        <m:e>
                          <m:acc>
                            <m:accPr>
                              <m:chr m:val="̅"/>
                              <m:ctrlPr>
                                <a:rPr lang="ja-JP" altLang="en-US" i="1"/>
                              </m:ctrlPr>
                            </m:accPr>
                            <m:e>
                              <m:r>
                                <a:rPr lang="ja-JP" altLang="en-US" i="1"/>
                                <m:t>𝑞</m:t>
                              </m:r>
                            </m:e>
                          </m:acc>
                        </m:e>
                        <m:sub>
                          <m:r>
                            <a:rPr lang="ja-JP" altLang="en-US" i="1"/>
                            <m:t>𝑇𝑚</m:t>
                          </m:r>
                        </m:sub>
                        <m:sup>
                          <m:r>
                            <m:rPr>
                              <m:sty m:val="p"/>
                            </m:rPr>
                            <a:rPr lang="en-US" altLang="ja-JP"/>
                            <m:t>α</m:t>
                          </m:r>
                        </m:sup>
                      </m:sSubSup>
                      <m:r>
                        <a:rPr lang="en-US" altLang="ja-JP"/>
                        <m:t>+%∆</m:t>
                      </m:r>
                      <m:sSubSup>
                        <m:sSubSupPr>
                          <m:ctrlPr>
                            <a:rPr lang="ja-JP" altLang="en-US" i="1"/>
                          </m:ctrlPr>
                        </m:sSubSupPr>
                        <m:e>
                          <m:acc>
                            <m:accPr>
                              <m:chr m:val="̅"/>
                              <m:ctrlPr>
                                <a:rPr lang="ja-JP" altLang="en-US" i="1"/>
                              </m:ctrlPr>
                            </m:accPr>
                            <m:e>
                              <m:r>
                                <a:rPr lang="ja-JP" altLang="en-US" i="1"/>
                                <m:t>𝑞</m:t>
                              </m:r>
                            </m:e>
                          </m:acc>
                        </m:e>
                        <m:sub>
                          <m:r>
                            <a:rPr lang="ja-JP" altLang="en-US" i="1"/>
                            <m:t>𝐵</m:t>
                          </m:r>
                        </m:sub>
                        <m:sup>
                          <m:r>
                            <m:rPr>
                              <m:sty m:val="p"/>
                            </m:rPr>
                            <a:rPr lang="en-US" altLang="ja-JP"/>
                            <m:t>α</m:t>
                          </m:r>
                        </m:sup>
                      </m:sSubSup>
                      <m:r>
                        <a:rPr lang="en-US" altLang="ja-JP"/>
                        <m:t>+%∆</m:t>
                      </m:r>
                      <m:sSubSup>
                        <m:sSubSupPr>
                          <m:ctrlPr>
                            <a:rPr lang="ja-JP" altLang="en-US" i="1"/>
                          </m:ctrlPr>
                        </m:sSubSupPr>
                        <m:e>
                          <m:acc>
                            <m:accPr>
                              <m:chr m:val="̅"/>
                              <m:ctrlPr>
                                <a:rPr lang="ja-JP" altLang="en-US" i="1"/>
                              </m:ctrlPr>
                            </m:accPr>
                            <m:e>
                              <m:r>
                                <a:rPr lang="ja-JP" altLang="en-US" i="1"/>
                                <m:t>𝑞</m:t>
                              </m:r>
                            </m:e>
                          </m:acc>
                        </m:e>
                        <m:sub>
                          <m:r>
                            <a:rPr lang="ja-JP" altLang="en-US" i="1"/>
                            <m:t>𝑇𝑓</m:t>
                          </m:r>
                        </m:sub>
                        <m:sup>
                          <m:r>
                            <m:rPr>
                              <m:sty m:val="p"/>
                            </m:rPr>
                            <a:rPr lang="en-US" altLang="ja-JP"/>
                            <m:t>α</m:t>
                          </m:r>
                        </m:sup>
                      </m:sSubSup>
                      <m:r>
                        <a:rPr lang="en-US" altLang="ja-JP"/>
                        <m:t>+%∆</m:t>
                      </m:r>
                      <m:sSubSup>
                        <m:sSubSupPr>
                          <m:ctrlPr>
                            <a:rPr lang="ja-JP" altLang="en-US" i="1"/>
                          </m:ctrlPr>
                        </m:sSubSupPr>
                        <m:e>
                          <m:acc>
                            <m:accPr>
                              <m:chr m:val="̅"/>
                              <m:ctrlPr>
                                <a:rPr lang="ja-JP" altLang="en-US" i="1"/>
                              </m:ctrlPr>
                            </m:accPr>
                            <m:e>
                              <m:r>
                                <a:rPr lang="ja-JP" altLang="en-US" i="1"/>
                                <m:t>𝑞</m:t>
                              </m:r>
                            </m:e>
                          </m:acc>
                        </m:e>
                        <m:sub>
                          <m:r>
                            <a:rPr lang="ja-JP" altLang="en-US" i="1"/>
                            <m:t>𝛹</m:t>
                          </m:r>
                        </m:sub>
                        <m:sup>
                          <m:r>
                            <m:rPr>
                              <m:sty m:val="p"/>
                            </m:rPr>
                            <a:rPr lang="en-US" altLang="ja-JP"/>
                            <m:t>α</m:t>
                          </m:r>
                        </m:sup>
                      </m:sSubSup>
                      <m:r>
                        <a:rPr lang="en-US" altLang="ja-JP"/>
                        <m:t>+%∆</m:t>
                      </m:r>
                      <m:sSubSup>
                        <m:sSubSupPr>
                          <m:ctrlPr>
                            <a:rPr lang="ja-JP" altLang="en-US" i="1"/>
                          </m:ctrlPr>
                        </m:sSubSupPr>
                        <m:e>
                          <m:acc>
                            <m:accPr>
                              <m:chr m:val="̅"/>
                              <m:ctrlPr>
                                <a:rPr lang="ja-JP" altLang="en-US" i="1"/>
                              </m:ctrlPr>
                            </m:accPr>
                            <m:e>
                              <m:r>
                                <a:rPr lang="ja-JP" altLang="en-US" i="1"/>
                                <m:t>𝑞</m:t>
                              </m:r>
                            </m:e>
                          </m:acc>
                        </m:e>
                        <m:sub>
                          <m:r>
                            <a:rPr lang="ja-JP" altLang="en-US" i="1"/>
                            <m:t>𝑦</m:t>
                          </m:r>
                        </m:sub>
                        <m:sup>
                          <m:r>
                            <m:rPr>
                              <m:sty m:val="p"/>
                            </m:rPr>
                            <a:rPr lang="en-US" altLang="ja-JP"/>
                            <m:t>α</m:t>
                          </m:r>
                        </m:sup>
                      </m:sSubSup>
                    </m:oMath>
                  </m:oMathPara>
                </a14:m>
                <a:endParaRPr kumimoji="1" lang="ja-JP" altLang="en-US" dirty="0"/>
              </a:p>
            </p:txBody>
          </p:sp>
        </mc:Choice>
        <mc:Fallback>
          <p:sp>
            <p:nvSpPr>
              <p:cNvPr id="3" name="コンテンツ プレースホルダー 2">
                <a:extLst>
                  <a:ext uri="{FF2B5EF4-FFF2-40B4-BE49-F238E27FC236}">
                    <a16:creationId xmlns:a16="http://schemas.microsoft.com/office/drawing/2014/main" id="{2E53945B-341B-D9AC-8D74-1C7EC01A489D}"/>
                  </a:ext>
                </a:extLst>
              </p:cNvPr>
              <p:cNvSpPr>
                <a:spLocks noGrp="1" noRot="1" noChangeAspect="1" noMove="1" noResize="1" noEditPoints="1" noAdjustHandles="1" noChangeArrowheads="1" noChangeShapeType="1" noTextEdit="1"/>
              </p:cNvSpPr>
              <p:nvPr>
                <p:ph idx="1"/>
              </p:nvPr>
            </p:nvSpPr>
            <p:spPr>
              <a:blipFill>
                <a:blip r:embed="rId2"/>
                <a:stretch>
                  <a:fillRect l="-2112" t="-22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10759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095541-F6DE-5946-3658-3AA641530026}"/>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5E2D53E1-8195-B61F-27BE-BFA606100869}"/>
                  </a:ext>
                </a:extLst>
              </p:cNvPr>
              <p:cNvSpPr>
                <a:spLocks noGrp="1"/>
              </p:cNvSpPr>
              <p:nvPr>
                <p:ph idx="1"/>
              </p:nvPr>
            </p:nvSpPr>
            <p:spPr/>
            <p:txBody>
              <a:bodyPr/>
              <a:lstStyle/>
              <a:p>
                <a:r>
                  <a:rPr lang="en-US" altLang="ja-JP" dirty="0"/>
                  <a:t>Final demand category–level decomposition of SDA components</a:t>
                </a:r>
                <a:endParaRPr lang="ja-JP" altLang="ja-JP" dirty="0"/>
              </a:p>
              <a:p>
                <a:pPr marL="108000" lvl="1" indent="0">
                  <a:spcBef>
                    <a:spcPts val="600"/>
                  </a:spcBef>
                  <a:buNone/>
                </a:pPr>
                <a:r>
                  <a:rPr lang="en-US" altLang="ja-JP" dirty="0"/>
                  <a:t>The contributions of final demand–related components, namely </a:t>
                </a:r>
                <a14:m>
                  <m:oMath xmlns:m="http://schemas.openxmlformats.org/officeDocument/2006/math">
                    <m:r>
                      <a:rPr lang="ja-JP" altLang="en-US"/>
                      <m:t>∆</m:t>
                    </m:r>
                    <m:sSub>
                      <m:sSubPr>
                        <m:ctrlPr>
                          <a:rPr lang="ja-JP" altLang="en-US" i="1"/>
                        </m:ctrlPr>
                      </m:sSubPr>
                      <m:e>
                        <m:r>
                          <a:rPr lang="ja-JP" altLang="en-US" i="1"/>
                          <m:t>𝑞</m:t>
                        </m:r>
                      </m:e>
                      <m:sub>
                        <m:r>
                          <a:rPr lang="ja-JP" altLang="en-US" i="1"/>
                          <m:t>𝑇𝑓</m:t>
                        </m:r>
                      </m:sub>
                    </m:sSub>
                  </m:oMath>
                </a14:m>
                <a:r>
                  <a:rPr lang="en-US" altLang="ja-JP" dirty="0"/>
                  <a:t>, </a:t>
                </a:r>
                <a14:m>
                  <m:oMath xmlns:m="http://schemas.openxmlformats.org/officeDocument/2006/math">
                    <m:r>
                      <a:rPr lang="ja-JP" altLang="en-US"/>
                      <m:t>∆</m:t>
                    </m:r>
                    <m:sSub>
                      <m:sSubPr>
                        <m:ctrlPr>
                          <a:rPr lang="ja-JP" altLang="en-US" i="1"/>
                        </m:ctrlPr>
                      </m:sSubPr>
                      <m:e>
                        <m:r>
                          <a:rPr lang="ja-JP" altLang="en-US" i="1"/>
                          <m:t>𝑞</m:t>
                        </m:r>
                      </m:e>
                      <m:sub>
                        <m:r>
                          <a:rPr lang="ja-JP" altLang="en-US" i="1"/>
                          <m:t>𝛹</m:t>
                        </m:r>
                      </m:sub>
                    </m:sSub>
                  </m:oMath>
                </a14:m>
                <a:r>
                  <a:rPr lang="en-US" altLang="ja-JP" dirty="0"/>
                  <a:t>, and </a:t>
                </a:r>
                <a14:m>
                  <m:oMath xmlns:m="http://schemas.openxmlformats.org/officeDocument/2006/math">
                    <m:r>
                      <a:rPr lang="ja-JP" altLang="en-US"/>
                      <m:t>∆</m:t>
                    </m:r>
                    <m:sSub>
                      <m:sSubPr>
                        <m:ctrlPr>
                          <a:rPr lang="ja-JP" altLang="en-US" i="1"/>
                        </m:ctrlPr>
                      </m:sSubPr>
                      <m:e>
                        <m:r>
                          <a:rPr lang="ja-JP" altLang="en-US" i="1"/>
                          <m:t>𝑞</m:t>
                        </m:r>
                      </m:e>
                      <m:sub>
                        <m:r>
                          <a:rPr lang="ja-JP" altLang="en-US" i="1"/>
                          <m:t>𝑦</m:t>
                        </m:r>
                      </m:sub>
                    </m:sSub>
                  </m:oMath>
                </a14:m>
                <a:r>
                  <a:rPr lang="en-US" altLang="ja-JP" dirty="0"/>
                  <a:t>, are further decomposed by final demand category:</a:t>
                </a:r>
              </a:p>
              <a:p>
                <a:pPr marL="108000" lvl="1" indent="0">
                  <a:spcBef>
                    <a:spcPts val="600"/>
                  </a:spcBef>
                  <a:buNone/>
                </a:pPr>
                <a14:m>
                  <m:oMathPara xmlns:m="http://schemas.openxmlformats.org/officeDocument/2006/math">
                    <m:oMathParaPr>
                      <m:jc m:val="centerGroup"/>
                    </m:oMathParaPr>
                    <m:oMath xmlns:m="http://schemas.openxmlformats.org/officeDocument/2006/math">
                      <m:r>
                        <a:rPr lang="ja-JP" altLang="en-US"/>
                        <m:t>∆</m:t>
                      </m:r>
                      <m:sSub>
                        <m:sSubPr>
                          <m:ctrlPr>
                            <a:rPr lang="ja-JP" altLang="en-US" i="1"/>
                          </m:ctrlPr>
                        </m:sSubPr>
                        <m:e>
                          <m:r>
                            <a:rPr lang="ja-JP" altLang="en-US" i="1"/>
                            <m:t>𝑞</m:t>
                          </m:r>
                        </m:e>
                        <m:sub>
                          <m:r>
                            <a:rPr lang="ja-JP" altLang="en-US" i="1"/>
                            <m:t>𝑇𝑓</m:t>
                          </m:r>
                        </m:sub>
                      </m:sSub>
                      <m:r>
                        <a:rPr lang="en-US" altLang="ja-JP" i="1"/>
                        <m:t>=</m:t>
                      </m:r>
                      <m:d>
                        <m:dPr>
                          <m:begChr m:val="["/>
                          <m:endChr m:val="]"/>
                          <m:ctrlPr>
                            <a:rPr lang="ja-JP" altLang="en-US" i="1"/>
                          </m:ctrlPr>
                        </m:dPr>
                        <m:e>
                          <m:m>
                            <m:mPr>
                              <m:mcs>
                                <m:mc>
                                  <m:mcPr>
                                    <m:count m:val="5"/>
                                    <m:mcJc m:val="center"/>
                                  </m:mcPr>
                                </m:mc>
                              </m:mcs>
                              <m:ctrlPr>
                                <a:rPr lang="ja-JP" altLang="en-US" i="1"/>
                              </m:ctrlPr>
                            </m:mPr>
                            <m:mr>
                              <m:e>
                                <m:r>
                                  <a:rPr lang="ja-JP" altLang="en-US" i="1"/>
                                  <m:t>∆</m:t>
                                </m:r>
                                <m:sSubSup>
                                  <m:sSubSupPr>
                                    <m:ctrlPr>
                                      <a:rPr lang="ja-JP" altLang="en-US" i="1"/>
                                    </m:ctrlPr>
                                  </m:sSubSupPr>
                                  <m:e>
                                    <m:r>
                                      <a:rPr lang="ja-JP" altLang="en-US" i="1"/>
                                      <m:t>𝑞</m:t>
                                    </m:r>
                                  </m:e>
                                  <m:sub>
                                    <m:r>
                                      <a:rPr lang="ja-JP" altLang="en-US" i="1"/>
                                      <m:t>𝑇𝑓</m:t>
                                    </m:r>
                                  </m:sub>
                                  <m:sup>
                                    <m:d>
                                      <m:dPr>
                                        <m:ctrlPr>
                                          <a:rPr lang="ja-JP" altLang="en-US" i="1"/>
                                        </m:ctrlPr>
                                      </m:dPr>
                                      <m:e>
                                        <m:r>
                                          <a:rPr lang="en-US" altLang="ja-JP" i="1"/>
                                          <m:t>1</m:t>
                                        </m:r>
                                      </m:e>
                                    </m:d>
                                  </m:sup>
                                </m:sSubSup>
                              </m:e>
                              <m:e>
                                <m:r>
                                  <a:rPr lang="ja-JP" altLang="en-US" i="1"/>
                                  <m:t>⋯</m:t>
                                </m:r>
                              </m:e>
                              <m:e>
                                <m:r>
                                  <a:rPr lang="ja-JP" altLang="en-US" i="1"/>
                                  <m:t>∆</m:t>
                                </m:r>
                                <m:sSubSup>
                                  <m:sSubSupPr>
                                    <m:ctrlPr>
                                      <a:rPr lang="ja-JP" altLang="en-US" i="1"/>
                                    </m:ctrlPr>
                                  </m:sSubSupPr>
                                  <m:e>
                                    <m:r>
                                      <a:rPr lang="ja-JP" altLang="en-US" i="1"/>
                                      <m:t>𝑞</m:t>
                                    </m:r>
                                  </m:e>
                                  <m:sub>
                                    <m:r>
                                      <a:rPr lang="ja-JP" altLang="en-US" i="1"/>
                                      <m:t>𝑇𝑓</m:t>
                                    </m:r>
                                  </m:sub>
                                  <m:sup>
                                    <m:d>
                                      <m:dPr>
                                        <m:ctrlPr>
                                          <a:rPr lang="ja-JP" altLang="en-US" i="1"/>
                                        </m:ctrlPr>
                                      </m:dPr>
                                      <m:e>
                                        <m:r>
                                          <a:rPr lang="ja-JP" altLang="en-US" i="1"/>
                                          <m:t>𝑞</m:t>
                                        </m:r>
                                      </m:e>
                                    </m:d>
                                  </m:sup>
                                </m:sSubSup>
                              </m:e>
                              <m:e>
                                <m:r>
                                  <a:rPr lang="ja-JP" altLang="en-US" i="1"/>
                                  <m:t>⋯</m:t>
                                </m:r>
                              </m:e>
                              <m:e>
                                <m:r>
                                  <a:rPr lang="ja-JP" altLang="en-US" i="1"/>
                                  <m:t>∆</m:t>
                                </m:r>
                                <m:sSubSup>
                                  <m:sSubSupPr>
                                    <m:ctrlPr>
                                      <a:rPr lang="ja-JP" altLang="en-US" i="1"/>
                                    </m:ctrlPr>
                                  </m:sSubSupPr>
                                  <m:e>
                                    <m:r>
                                      <a:rPr lang="ja-JP" altLang="en-US" i="1"/>
                                      <m:t>𝑞</m:t>
                                    </m:r>
                                  </m:e>
                                  <m:sub>
                                    <m:r>
                                      <a:rPr lang="ja-JP" altLang="en-US" i="1"/>
                                      <m:t>𝑇𝑓</m:t>
                                    </m:r>
                                  </m:sub>
                                  <m:sup>
                                    <m:d>
                                      <m:dPr>
                                        <m:ctrlPr>
                                          <a:rPr lang="ja-JP" altLang="en-US" i="1"/>
                                        </m:ctrlPr>
                                      </m:dPr>
                                      <m:e>
                                        <m:r>
                                          <a:rPr lang="ja-JP" altLang="en-US" i="1"/>
                                          <m:t>𝑄</m:t>
                                        </m:r>
                                      </m:e>
                                    </m:d>
                                  </m:sup>
                                </m:sSubSup>
                              </m:e>
                            </m:mr>
                          </m:m>
                        </m:e>
                      </m:d>
                      <m:r>
                        <a:rPr lang="ja-JP" altLang="en-US"/>
                        <m:t>𝐢</m:t>
                      </m:r>
                      <m:r>
                        <a:rPr lang="en-US" altLang="ja-JP" i="1"/>
                        <m:t>=</m:t>
                      </m:r>
                      <m:nary>
                        <m:naryPr>
                          <m:chr m:val="∑"/>
                          <m:limLoc m:val="undOvr"/>
                          <m:ctrlPr>
                            <a:rPr lang="ja-JP" altLang="en-US" i="1"/>
                          </m:ctrlPr>
                        </m:naryPr>
                        <m:sub>
                          <m:r>
                            <a:rPr lang="ja-JP" altLang="en-US" i="1"/>
                            <m:t>𝑞</m:t>
                          </m:r>
                          <m:r>
                            <a:rPr lang="en-US" altLang="ja-JP" i="1"/>
                            <m:t>=1</m:t>
                          </m:r>
                        </m:sub>
                        <m:sup>
                          <m:r>
                            <a:rPr lang="ja-JP" altLang="en-US" i="1"/>
                            <m:t>𝑄</m:t>
                          </m:r>
                        </m:sup>
                        <m:e>
                          <m:r>
                            <a:rPr lang="ja-JP" altLang="en-US" i="1"/>
                            <m:t>∆</m:t>
                          </m:r>
                          <m:sSubSup>
                            <m:sSubSupPr>
                              <m:ctrlPr>
                                <a:rPr lang="ja-JP" altLang="en-US" i="1"/>
                              </m:ctrlPr>
                            </m:sSubSupPr>
                            <m:e>
                              <m:r>
                                <a:rPr lang="ja-JP" altLang="en-US" i="1"/>
                                <m:t>𝑞</m:t>
                              </m:r>
                            </m:e>
                            <m:sub>
                              <m:r>
                                <a:rPr lang="ja-JP" altLang="en-US" i="1"/>
                                <m:t>𝑇𝑓</m:t>
                              </m:r>
                            </m:sub>
                            <m:sup>
                              <m:d>
                                <m:dPr>
                                  <m:ctrlPr>
                                    <a:rPr lang="ja-JP" altLang="en-US" i="1"/>
                                  </m:ctrlPr>
                                </m:dPr>
                                <m:e>
                                  <m:r>
                                    <a:rPr lang="ja-JP" altLang="en-US" i="1"/>
                                    <m:t>𝑞</m:t>
                                  </m:r>
                                </m:e>
                              </m:d>
                            </m:sup>
                          </m:sSubSup>
                        </m:e>
                      </m:nary>
                      <m:r>
                        <a:rPr lang="en-US" altLang="ja-JP" b="0" i="1" smtClean="0">
                          <a:latin typeface="Cambria Math" panose="02040503050406030204" pitchFamily="18" charset="0"/>
                        </a:rPr>
                        <m:t>,</m:t>
                      </m:r>
                    </m:oMath>
                  </m:oMathPara>
                </a14:m>
                <a:endParaRPr lang="en-US" altLang="ja-JP" i="1" dirty="0"/>
              </a:p>
              <a:p>
                <a:pPr marL="108000" lvl="1" indent="0">
                  <a:spcBef>
                    <a:spcPts val="600"/>
                  </a:spcBef>
                  <a:buNone/>
                </a:pPr>
                <a14:m>
                  <m:oMathPara xmlns:m="http://schemas.openxmlformats.org/officeDocument/2006/math">
                    <m:oMathParaPr>
                      <m:jc m:val="centerGroup"/>
                    </m:oMathParaPr>
                    <m:oMath xmlns:m="http://schemas.openxmlformats.org/officeDocument/2006/math">
                      <m:r>
                        <a:rPr lang="ja-JP" altLang="en-US"/>
                        <m:t>∆</m:t>
                      </m:r>
                      <m:sSub>
                        <m:sSubPr>
                          <m:ctrlPr>
                            <a:rPr lang="ja-JP" altLang="en-US" i="1"/>
                          </m:ctrlPr>
                        </m:sSubPr>
                        <m:e>
                          <m:r>
                            <a:rPr lang="ja-JP" altLang="en-US" i="1"/>
                            <m:t>𝑞</m:t>
                          </m:r>
                        </m:e>
                        <m:sub>
                          <m:r>
                            <a:rPr lang="ja-JP" altLang="en-US" i="1"/>
                            <m:t>𝛹</m:t>
                          </m:r>
                        </m:sub>
                      </m:sSub>
                      <m:r>
                        <a:rPr lang="en-US" altLang="ja-JP" i="1"/>
                        <m:t>=</m:t>
                      </m:r>
                      <m:nary>
                        <m:naryPr>
                          <m:chr m:val="∑"/>
                          <m:limLoc m:val="undOvr"/>
                          <m:ctrlPr>
                            <a:rPr lang="ja-JP" altLang="en-US" i="1"/>
                          </m:ctrlPr>
                        </m:naryPr>
                        <m:sub>
                          <m:r>
                            <a:rPr lang="ja-JP" altLang="en-US" i="1"/>
                            <m:t>𝑞</m:t>
                          </m:r>
                          <m:r>
                            <a:rPr lang="en-US" altLang="ja-JP" i="1"/>
                            <m:t>=1</m:t>
                          </m:r>
                        </m:sub>
                        <m:sup>
                          <m:r>
                            <a:rPr lang="ja-JP" altLang="en-US" i="1"/>
                            <m:t>𝑄</m:t>
                          </m:r>
                        </m:sup>
                        <m:e>
                          <m:r>
                            <a:rPr lang="ja-JP" altLang="en-US" i="1"/>
                            <m:t>∆</m:t>
                          </m:r>
                          <m:sSubSup>
                            <m:sSubSupPr>
                              <m:ctrlPr>
                                <a:rPr lang="ja-JP" altLang="en-US" i="1"/>
                              </m:ctrlPr>
                            </m:sSubSupPr>
                            <m:e>
                              <m:r>
                                <a:rPr lang="ja-JP" altLang="en-US" i="1"/>
                                <m:t>𝑞</m:t>
                              </m:r>
                            </m:e>
                            <m:sub>
                              <m:r>
                                <a:rPr lang="ja-JP" altLang="en-US" i="1"/>
                                <m:t>𝛹</m:t>
                              </m:r>
                            </m:sub>
                            <m:sup>
                              <m:d>
                                <m:dPr>
                                  <m:ctrlPr>
                                    <a:rPr lang="ja-JP" altLang="en-US" i="1"/>
                                  </m:ctrlPr>
                                </m:dPr>
                                <m:e>
                                  <m:r>
                                    <a:rPr lang="ja-JP" altLang="en-US" i="1"/>
                                    <m:t>𝑞</m:t>
                                  </m:r>
                                </m:e>
                              </m:d>
                            </m:sup>
                          </m:sSubSup>
                        </m:e>
                      </m:nary>
                      <m:r>
                        <a:rPr lang="en-US" altLang="ja-JP" b="0" i="1" smtClean="0">
                          <a:latin typeface="Cambria Math" panose="02040503050406030204" pitchFamily="18" charset="0"/>
                        </a:rPr>
                        <m:t>, </m:t>
                      </m:r>
                      <m:r>
                        <m:rPr>
                          <m:sty m:val="p"/>
                        </m:rPr>
                        <a:rPr lang="en-US" altLang="ja-JP" b="0" i="0" smtClean="0">
                          <a:latin typeface="Cambria Math" panose="02040503050406030204" pitchFamily="18" charset="0"/>
                        </a:rPr>
                        <m:t>and</m:t>
                      </m:r>
                      <m:r>
                        <a:rPr lang="en-US" altLang="ja-JP" b="0" i="0" smtClean="0">
                          <a:latin typeface="Cambria Math" panose="02040503050406030204" pitchFamily="18" charset="0"/>
                        </a:rPr>
                        <m:t> </m:t>
                      </m:r>
                      <m:r>
                        <a:rPr lang="ja-JP" altLang="en-US"/>
                        <m:t>∆</m:t>
                      </m:r>
                      <m:sSub>
                        <m:sSubPr>
                          <m:ctrlPr>
                            <a:rPr lang="ja-JP" altLang="en-US" i="1"/>
                          </m:ctrlPr>
                        </m:sSubPr>
                        <m:e>
                          <m:r>
                            <a:rPr lang="ja-JP" altLang="en-US" i="1"/>
                            <m:t>𝑞</m:t>
                          </m:r>
                        </m:e>
                        <m:sub>
                          <m:r>
                            <a:rPr lang="ja-JP" altLang="en-US" i="1"/>
                            <m:t>𝑦</m:t>
                          </m:r>
                        </m:sub>
                      </m:sSub>
                      <m:r>
                        <a:rPr lang="en-US" altLang="ja-JP" i="1"/>
                        <m:t>=</m:t>
                      </m:r>
                      <m:nary>
                        <m:naryPr>
                          <m:chr m:val="∑"/>
                          <m:limLoc m:val="undOvr"/>
                          <m:ctrlPr>
                            <a:rPr lang="ja-JP" altLang="en-US" i="1"/>
                          </m:ctrlPr>
                        </m:naryPr>
                        <m:sub>
                          <m:r>
                            <a:rPr lang="ja-JP" altLang="en-US" i="1"/>
                            <m:t>𝑞</m:t>
                          </m:r>
                          <m:r>
                            <a:rPr lang="en-US" altLang="ja-JP" i="1"/>
                            <m:t>=1</m:t>
                          </m:r>
                        </m:sub>
                        <m:sup>
                          <m:r>
                            <a:rPr lang="ja-JP" altLang="en-US" i="1"/>
                            <m:t>𝑄</m:t>
                          </m:r>
                        </m:sup>
                        <m:e>
                          <m:r>
                            <a:rPr lang="ja-JP" altLang="en-US" i="1"/>
                            <m:t>∆</m:t>
                          </m:r>
                          <m:sSubSup>
                            <m:sSubSupPr>
                              <m:ctrlPr>
                                <a:rPr lang="ja-JP" altLang="en-US" i="1"/>
                              </m:ctrlPr>
                            </m:sSubSupPr>
                            <m:e>
                              <m:r>
                                <a:rPr lang="ja-JP" altLang="en-US" i="1"/>
                                <m:t>𝑞</m:t>
                              </m:r>
                            </m:e>
                            <m:sub>
                              <m:r>
                                <a:rPr lang="ja-JP" altLang="en-US" i="1"/>
                                <m:t>𝑦</m:t>
                              </m:r>
                            </m:sub>
                            <m:sup>
                              <m:d>
                                <m:dPr>
                                  <m:ctrlPr>
                                    <a:rPr lang="ja-JP" altLang="en-US" i="1"/>
                                  </m:ctrlPr>
                                </m:dPr>
                                <m:e>
                                  <m:r>
                                    <a:rPr lang="ja-JP" altLang="en-US" i="1"/>
                                    <m:t>𝑞</m:t>
                                  </m:r>
                                </m:e>
                              </m:d>
                            </m:sup>
                          </m:sSubSup>
                        </m:e>
                      </m:nary>
                    </m:oMath>
                  </m:oMathPara>
                </a14:m>
                <a:endParaRPr lang="ja-JP" altLang="ja-JP" dirty="0"/>
              </a:p>
              <a:p>
                <a:pPr marL="108000" lvl="1" indent="0">
                  <a:spcBef>
                    <a:spcPts val="600"/>
                  </a:spcBef>
                  <a:buNone/>
                </a:pPr>
                <a:r>
                  <a:rPr lang="en-US" altLang="ja-JP" dirty="0"/>
                  <a:t>Accordingly, the total contribution of final demand–related components can be expressed as:</a:t>
                </a:r>
                <a:endParaRPr lang="ja-JP" altLang="ja-JP" dirty="0"/>
              </a:p>
              <a:p>
                <a:pPr marL="108000" lvl="1" indent="0">
                  <a:spcBef>
                    <a:spcPts val="600"/>
                  </a:spcBef>
                  <a:buNone/>
                </a:pPr>
                <a14:m>
                  <m:oMathPara xmlns:m="http://schemas.openxmlformats.org/officeDocument/2006/math">
                    <m:oMathParaPr>
                      <m:jc m:val="centerGroup"/>
                    </m:oMathParaPr>
                    <m:oMath xmlns:m="http://schemas.openxmlformats.org/officeDocument/2006/math">
                      <m:r>
                        <a:rPr lang="ja-JP" altLang="en-US">
                          <a:latin typeface="Cambria Math" panose="02040503050406030204" pitchFamily="18" charset="0"/>
                        </a:rPr>
                        <m:t>∆</m:t>
                      </m:r>
                      <m:sSub>
                        <m:sSubPr>
                          <m:ctrlPr>
                            <a:rPr lang="ja-JP" altLang="en-US" i="1">
                              <a:latin typeface="Cambria Math" panose="02040503050406030204" pitchFamily="18" charset="0"/>
                            </a:rPr>
                          </m:ctrlPr>
                        </m:sSubPr>
                        <m:e>
                          <m:r>
                            <a:rPr lang="ja-JP" altLang="en-US" i="1">
                              <a:latin typeface="Cambria Math" panose="02040503050406030204" pitchFamily="18" charset="0"/>
                            </a:rPr>
                            <m:t>𝑞</m:t>
                          </m:r>
                        </m:e>
                        <m:sub>
                          <m:r>
                            <a:rPr lang="ja-JP" altLang="en-US" i="1">
                              <a:latin typeface="Cambria Math" panose="02040503050406030204" pitchFamily="18" charset="0"/>
                            </a:rPr>
                            <m:t>𝑇𝑓</m:t>
                          </m:r>
                        </m:sub>
                      </m:sSub>
                      <m:r>
                        <a:rPr lang="en-US" altLang="ja-JP" i="1">
                          <a:latin typeface="Cambria Math" panose="02040503050406030204" pitchFamily="18" charset="0"/>
                        </a:rPr>
                        <m:t>+</m:t>
                      </m:r>
                      <m:r>
                        <a:rPr lang="ja-JP" altLang="en-US">
                          <a:latin typeface="Cambria Math" panose="02040503050406030204" pitchFamily="18" charset="0"/>
                        </a:rPr>
                        <m:t>∆</m:t>
                      </m:r>
                      <m:sSub>
                        <m:sSubPr>
                          <m:ctrlPr>
                            <a:rPr lang="ja-JP" altLang="en-US" i="1">
                              <a:latin typeface="Cambria Math" panose="02040503050406030204" pitchFamily="18" charset="0"/>
                            </a:rPr>
                          </m:ctrlPr>
                        </m:sSubPr>
                        <m:e>
                          <m:r>
                            <a:rPr lang="ja-JP" altLang="en-US" i="1">
                              <a:latin typeface="Cambria Math" panose="02040503050406030204" pitchFamily="18" charset="0"/>
                            </a:rPr>
                            <m:t>𝑞</m:t>
                          </m:r>
                        </m:e>
                        <m:sub>
                          <m:r>
                            <a:rPr lang="ja-JP" altLang="en-US" i="1">
                              <a:latin typeface="Cambria Math" panose="02040503050406030204" pitchFamily="18" charset="0"/>
                            </a:rPr>
                            <m:t>𝛹</m:t>
                          </m:r>
                        </m:sub>
                      </m:sSub>
                      <m:r>
                        <a:rPr lang="en-US" altLang="ja-JP" i="1">
                          <a:latin typeface="Cambria Math" panose="02040503050406030204" pitchFamily="18" charset="0"/>
                        </a:rPr>
                        <m:t>+</m:t>
                      </m:r>
                      <m:r>
                        <a:rPr lang="ja-JP" altLang="en-US">
                          <a:latin typeface="Cambria Math" panose="02040503050406030204" pitchFamily="18" charset="0"/>
                        </a:rPr>
                        <m:t>∆</m:t>
                      </m:r>
                      <m:sSub>
                        <m:sSubPr>
                          <m:ctrlPr>
                            <a:rPr lang="ja-JP" altLang="en-US" i="1">
                              <a:latin typeface="Cambria Math" panose="02040503050406030204" pitchFamily="18" charset="0"/>
                            </a:rPr>
                          </m:ctrlPr>
                        </m:sSubPr>
                        <m:e>
                          <m:r>
                            <a:rPr lang="ja-JP" altLang="en-US" i="1">
                              <a:latin typeface="Cambria Math" panose="02040503050406030204" pitchFamily="18" charset="0"/>
                            </a:rPr>
                            <m:t>𝑞</m:t>
                          </m:r>
                        </m:e>
                        <m:sub>
                          <m:r>
                            <a:rPr lang="ja-JP" altLang="en-US" i="1">
                              <a:latin typeface="Cambria Math" panose="02040503050406030204" pitchFamily="18" charset="0"/>
                            </a:rPr>
                            <m:t>𝑦</m:t>
                          </m:r>
                        </m:sub>
                      </m:sSub>
                      <m:r>
                        <a:rPr lang="en-US" altLang="ja-JP" i="1">
                          <a:latin typeface="Cambria Math" panose="02040503050406030204" pitchFamily="18" charset="0"/>
                        </a:rPr>
                        <m:t>=</m:t>
                      </m:r>
                      <m:nary>
                        <m:naryPr>
                          <m:chr m:val="∑"/>
                          <m:limLoc m:val="undOvr"/>
                          <m:ctrlPr>
                            <a:rPr lang="ja-JP" altLang="en-US" i="1">
                              <a:latin typeface="Cambria Math" panose="02040503050406030204" pitchFamily="18" charset="0"/>
                            </a:rPr>
                          </m:ctrlPr>
                        </m:naryPr>
                        <m:sub>
                          <m:r>
                            <a:rPr lang="ja-JP" altLang="en-US" i="1">
                              <a:latin typeface="Cambria Math" panose="02040503050406030204" pitchFamily="18" charset="0"/>
                            </a:rPr>
                            <m:t>𝑞</m:t>
                          </m:r>
                          <m:r>
                            <a:rPr lang="en-US" altLang="ja-JP" i="1">
                              <a:latin typeface="Cambria Math" panose="02040503050406030204" pitchFamily="18" charset="0"/>
                            </a:rPr>
                            <m:t>=1</m:t>
                          </m:r>
                        </m:sub>
                        <m:sup>
                          <m:r>
                            <a:rPr lang="ja-JP" altLang="en-US" i="1">
                              <a:latin typeface="Cambria Math" panose="02040503050406030204" pitchFamily="18" charset="0"/>
                            </a:rPr>
                            <m:t>𝑄</m:t>
                          </m:r>
                        </m:sup>
                        <m:e>
                          <m:d>
                            <m:dPr>
                              <m:ctrlPr>
                                <a:rPr lang="ja-JP" altLang="en-US" i="1">
                                  <a:latin typeface="Cambria Math" panose="02040503050406030204" pitchFamily="18" charset="0"/>
                                </a:rPr>
                              </m:ctrlPr>
                            </m:dPr>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𝑇𝑓</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𝑞</m:t>
                                      </m:r>
                                    </m:e>
                                  </m:d>
                                </m:sup>
                              </m:sSubSup>
                              <m:r>
                                <a:rPr lang="en-US" altLang="ja-JP"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𝛹</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𝑞</m:t>
                                      </m:r>
                                    </m:e>
                                  </m:d>
                                </m:sup>
                              </m:sSubSup>
                              <m:r>
                                <a:rPr lang="en-US" altLang="ja-JP"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𝑦</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𝑞</m:t>
                                      </m:r>
                                    </m:e>
                                  </m:d>
                                </m:sup>
                              </m:sSubSup>
                            </m:e>
                          </m:d>
                        </m:e>
                      </m:nary>
                    </m:oMath>
                  </m:oMathPara>
                </a14:m>
                <a:endParaRPr lang="ja-JP" altLang="ja-JP" dirty="0"/>
              </a:p>
              <a:p>
                <a:pPr marL="108000" lvl="1" indent="0">
                  <a:spcBef>
                    <a:spcPts val="600"/>
                  </a:spcBef>
                  <a:buNone/>
                </a:pPr>
                <a:r>
                  <a:rPr lang="en-US" altLang="ja-JP" dirty="0"/>
                  <a:t>This formulation enables attribution of carbon footprint changes to individual final demand categories.</a:t>
                </a:r>
                <a:endParaRPr lang="ja-JP" altLang="ja-JP" dirty="0"/>
              </a:p>
            </p:txBody>
          </p:sp>
        </mc:Choice>
        <mc:Fallback>
          <p:sp>
            <p:nvSpPr>
              <p:cNvPr id="3" name="コンテンツ プレースホルダー 2">
                <a:extLst>
                  <a:ext uri="{FF2B5EF4-FFF2-40B4-BE49-F238E27FC236}">
                    <a16:creationId xmlns:a16="http://schemas.microsoft.com/office/drawing/2014/main" id="{5E2D53E1-8195-B61F-27BE-BFA606100869}"/>
                  </a:ext>
                </a:extLst>
              </p:cNvPr>
              <p:cNvSpPr>
                <a:spLocks noGrp="1" noRot="1" noChangeAspect="1" noMove="1" noResize="1" noEditPoints="1" noAdjustHandles="1" noChangeArrowheads="1" noChangeShapeType="1" noTextEdit="1"/>
              </p:cNvSpPr>
              <p:nvPr>
                <p:ph idx="1"/>
              </p:nvPr>
            </p:nvSpPr>
            <p:spPr>
              <a:blipFill>
                <a:blip r:embed="rId2"/>
                <a:stretch>
                  <a:fillRect l="-2112" t="-2218" b="-390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99195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D896-ED91-E99E-AFF2-EC09144053C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76922E-24B3-8B65-CDD3-D0F78FA3957C}"/>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B24DAE6D-7228-5537-BD74-64FF9F1A59C8}"/>
                  </a:ext>
                </a:extLst>
              </p:cNvPr>
              <p:cNvSpPr>
                <a:spLocks noGrp="1"/>
              </p:cNvSpPr>
              <p:nvPr>
                <p:ph idx="1"/>
              </p:nvPr>
            </p:nvSpPr>
            <p:spPr/>
            <p:txBody>
              <a:bodyPr/>
              <a:lstStyle/>
              <a:p>
                <a:r>
                  <a:rPr lang="en-US" altLang="ja-JP" dirty="0"/>
                  <a:t>Sector- and country-level decomposition of SDA components</a:t>
                </a:r>
              </a:p>
              <a:p>
                <a:pPr marL="108000" lvl="1" indent="0">
                  <a:spcBef>
                    <a:spcPts val="600"/>
                  </a:spcBef>
                  <a:buNone/>
                </a:pPr>
                <a:r>
                  <a:rPr lang="en-US" altLang="ja-JP" dirty="0"/>
                  <a:t>The components </a:t>
                </a:r>
                <a14:m>
                  <m:oMath xmlns:m="http://schemas.openxmlformats.org/officeDocument/2006/math">
                    <m:r>
                      <a:rPr lang="ja-JP" altLang="en-US"/>
                      <m:t>∆</m:t>
                    </m:r>
                    <m:sSub>
                      <m:sSubPr>
                        <m:ctrlPr>
                          <a:rPr lang="ja-JP" altLang="en-US" i="1"/>
                        </m:ctrlPr>
                      </m:sSubPr>
                      <m:e>
                        <m:r>
                          <a:rPr lang="ja-JP" altLang="en-US" i="1"/>
                          <m:t>𝑞</m:t>
                        </m:r>
                      </m:e>
                      <m:sub>
                        <m:r>
                          <a:rPr lang="ja-JP" altLang="en-US" i="1"/>
                          <m:t>𝑒</m:t>
                        </m:r>
                      </m:sub>
                    </m:sSub>
                  </m:oMath>
                </a14:m>
                <a:r>
                  <a:rPr lang="en-US" altLang="ja-JP" dirty="0"/>
                  <a:t>, </a:t>
                </a:r>
                <a14:m>
                  <m:oMath xmlns:m="http://schemas.openxmlformats.org/officeDocument/2006/math">
                    <m:r>
                      <a:rPr lang="ja-JP" altLang="en-US"/>
                      <m:t>∆</m:t>
                    </m:r>
                    <m:sSub>
                      <m:sSubPr>
                        <m:ctrlPr>
                          <a:rPr lang="ja-JP" altLang="en-US" i="1"/>
                        </m:ctrlPr>
                      </m:sSubPr>
                      <m:e>
                        <m:r>
                          <a:rPr lang="ja-JP" altLang="en-US" i="1"/>
                          <m:t>𝑞</m:t>
                        </m:r>
                      </m:e>
                      <m:sub>
                        <m:r>
                          <a:rPr lang="ja-JP" altLang="en-US" i="1"/>
                          <m:t>𝑇𝑚</m:t>
                        </m:r>
                      </m:sub>
                    </m:sSub>
                  </m:oMath>
                </a14:m>
                <a:r>
                  <a:rPr lang="en-US" altLang="ja-JP" dirty="0"/>
                  <a:t>, and </a:t>
                </a:r>
                <a14:m>
                  <m:oMath xmlns:m="http://schemas.openxmlformats.org/officeDocument/2006/math">
                    <m:r>
                      <a:rPr lang="ja-JP" altLang="en-US"/>
                      <m:t>∆</m:t>
                    </m:r>
                    <m:sSub>
                      <m:sSubPr>
                        <m:ctrlPr>
                          <a:rPr lang="ja-JP" altLang="en-US" i="1"/>
                        </m:ctrlPr>
                      </m:sSubPr>
                      <m:e>
                        <m:r>
                          <a:rPr lang="ja-JP" altLang="en-US" i="1"/>
                          <m:t>𝑞</m:t>
                        </m:r>
                      </m:e>
                      <m:sub>
                        <m:r>
                          <a:rPr lang="ja-JP" altLang="en-US" i="1"/>
                          <m:t>𝐵</m:t>
                        </m:r>
                      </m:sub>
                    </m:sSub>
                  </m:oMath>
                </a14:m>
                <a:r>
                  <a:rPr lang="en-US" altLang="ja-JP" dirty="0"/>
                  <a:t> are further decomposed into sector–country–specific contributions. We define the sector–country–specific changes as follows:</a:t>
                </a:r>
              </a:p>
              <a:p>
                <a:pPr marL="108000" lvl="1" indent="0">
                  <a:lnSpc>
                    <a:spcPct val="200000"/>
                  </a:lnSpc>
                  <a:spcBef>
                    <a:spcPts val="600"/>
                  </a:spcBef>
                  <a:buNone/>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m:t>
                      </m:r>
                      <m:sSup>
                        <m:sSupPr>
                          <m:ctrlPr>
                            <a:rPr lang="ja-JP" altLang="en-US" i="1">
                              <a:latin typeface="Cambria Math" panose="02040503050406030204" pitchFamily="18" charset="0"/>
                            </a:rPr>
                          </m:ctrlPr>
                        </m:sSupPr>
                        <m:e>
                          <m:r>
                            <a:rPr lang="ja-JP" altLang="en-US">
                              <a:latin typeface="Cambria Math" panose="02040503050406030204" pitchFamily="18" charset="0"/>
                            </a:rPr>
                            <m:t>𝐞</m:t>
                          </m:r>
                        </m:e>
                        <m:sup>
                          <m:d>
                            <m:dPr>
                              <m:ctrlPr>
                                <a:rPr lang="ja-JP" altLang="en-US" i="1">
                                  <a:latin typeface="Cambria Math" panose="02040503050406030204" pitchFamily="18" charset="0"/>
                                </a:rPr>
                              </m:ctrlPr>
                            </m:dPr>
                            <m:e>
                              <m:r>
                                <a:rPr lang="ja-JP" altLang="en-US" i="1">
                                  <a:latin typeface="Cambria Math" panose="02040503050406030204" pitchFamily="18" charset="0"/>
                                </a:rPr>
                                <m:t>𝑗</m:t>
                              </m:r>
                              <m:r>
                                <a:rPr lang="en-US" altLang="ja-JP" i="1">
                                  <a:latin typeface="Cambria Math" panose="02040503050406030204" pitchFamily="18" charset="0"/>
                                </a:rPr>
                                <m:t>,</m:t>
                              </m:r>
                              <m:r>
                                <a:rPr lang="ja-JP" altLang="en-US" i="1">
                                  <a:latin typeface="Cambria Math" panose="02040503050406030204" pitchFamily="18" charset="0"/>
                                </a:rPr>
                                <m:t>𝑠</m:t>
                              </m:r>
                            </m:e>
                          </m:d>
                        </m:sup>
                      </m:sSup>
                      <m:r>
                        <a:rPr lang="en-US" altLang="ja-JP" i="1">
                          <a:latin typeface="Cambria Math" panose="02040503050406030204" pitchFamily="18" charset="0"/>
                        </a:rPr>
                        <m:t>=</m:t>
                      </m:r>
                      <m:d>
                        <m:dPr>
                          <m:begChr m:val="["/>
                          <m:endChr m:val="]"/>
                          <m:ctrlPr>
                            <a:rPr lang="ja-JP" altLang="en-US" i="1">
                              <a:latin typeface="Cambria Math" panose="02040503050406030204" pitchFamily="18" charset="0"/>
                            </a:rPr>
                          </m:ctrlPr>
                        </m:dPr>
                        <m:e>
                          <m:m>
                            <m:mPr>
                              <m:mcs>
                                <m:mc>
                                  <m:mcPr>
                                    <m:count m:val="5"/>
                                    <m:mcJc m:val="center"/>
                                  </m:mcPr>
                                </m:mc>
                              </m:mcs>
                              <m:ctrlPr>
                                <a:rPr lang="ja-JP" altLang="en-US" i="1">
                                  <a:latin typeface="Cambria Math" panose="02040503050406030204" pitchFamily="18" charset="0"/>
                                </a:rPr>
                              </m:ctrlPr>
                            </m:mPr>
                            <m:mr>
                              <m:e>
                                <m:r>
                                  <a:rPr lang="en-US" altLang="ja-JP" i="1">
                                    <a:latin typeface="Cambria Math" panose="02040503050406030204" pitchFamily="18" charset="0"/>
                                  </a:rPr>
                                  <m:t>0</m:t>
                                </m:r>
                              </m:e>
                              <m:e>
                                <m:r>
                                  <a:rPr lang="ja-JP" altLang="en-US" i="1">
                                    <a:latin typeface="Cambria Math" panose="02040503050406030204" pitchFamily="18" charset="0"/>
                                  </a:rPr>
                                  <m:t>⋯</m:t>
                                </m:r>
                              </m:e>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𝑒</m:t>
                                    </m:r>
                                  </m:e>
                                  <m:sub>
                                    <m:r>
                                      <a:rPr lang="ja-JP" altLang="en-US" i="1">
                                        <a:latin typeface="Cambria Math" panose="02040503050406030204" pitchFamily="18" charset="0"/>
                                      </a:rPr>
                                      <m:t>𝑗</m:t>
                                    </m:r>
                                  </m:sub>
                                  <m:sup>
                                    <m:r>
                                      <a:rPr lang="ja-JP" altLang="en-US" i="1">
                                        <a:latin typeface="Cambria Math" panose="02040503050406030204" pitchFamily="18" charset="0"/>
                                      </a:rPr>
                                      <m:t>𝑠</m:t>
                                    </m:r>
                                  </m:sup>
                                </m:sSubSup>
                              </m:e>
                              <m:e>
                                <m:r>
                                  <a:rPr lang="en-US" altLang="ja-JP" i="1">
                                    <a:latin typeface="Cambria Math" panose="02040503050406030204" pitchFamily="18" charset="0"/>
                                  </a:rPr>
                                  <m:t>…</m:t>
                                </m:r>
                              </m:e>
                              <m:e>
                                <m:r>
                                  <a:rPr lang="en-US" altLang="ja-JP" i="1">
                                    <a:latin typeface="Cambria Math" panose="02040503050406030204" pitchFamily="18" charset="0"/>
                                  </a:rPr>
                                  <m:t>0</m:t>
                                </m:r>
                              </m:e>
                            </m:mr>
                          </m:m>
                        </m:e>
                      </m:d>
                    </m:oMath>
                  </m:oMathPara>
                </a14:m>
                <a:endParaRPr lang="ja-JP" altLang="ja-JP" dirty="0"/>
              </a:p>
              <a:p>
                <a:pPr marL="108000" lvl="1" indent="0">
                  <a:lnSpc>
                    <a:spcPct val="110000"/>
                  </a:lnSpc>
                  <a:spcBef>
                    <a:spcPts val="600"/>
                  </a:spcBef>
                  <a:buNone/>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a:latin typeface="Cambria Math" panose="02040503050406030204" pitchFamily="18" charset="0"/>
                            </a:rPr>
                            <m:t>𝐓</m:t>
                          </m:r>
                        </m:e>
                        <m:sub>
                          <m:r>
                            <a:rPr lang="ja-JP" altLang="en-US" i="1">
                              <a:latin typeface="Cambria Math" panose="02040503050406030204" pitchFamily="18" charset="0"/>
                            </a:rPr>
                            <m:t>𝑚</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𝑗</m:t>
                              </m:r>
                              <m:r>
                                <a:rPr lang="en-US" altLang="ja-JP" i="1">
                                  <a:latin typeface="Cambria Math" panose="02040503050406030204" pitchFamily="18" charset="0"/>
                                </a:rPr>
                                <m:t>,</m:t>
                              </m:r>
                              <m:r>
                                <a:rPr lang="ja-JP" altLang="en-US" i="1">
                                  <a:latin typeface="Cambria Math" panose="02040503050406030204" pitchFamily="18" charset="0"/>
                                </a:rPr>
                                <m:t>𝑠</m:t>
                              </m:r>
                            </m:e>
                          </m:d>
                        </m:sup>
                      </m:sSubSup>
                      <m:r>
                        <a:rPr lang="en-US" altLang="ja-JP" i="1">
                          <a:latin typeface="Cambria Math" panose="02040503050406030204" pitchFamily="18" charset="0"/>
                        </a:rPr>
                        <m:t>=</m:t>
                      </m:r>
                      <m:d>
                        <m:dPr>
                          <m:begChr m:val="["/>
                          <m:endChr m:val="]"/>
                          <m:ctrlPr>
                            <a:rPr lang="ja-JP" altLang="en-US" i="1">
                              <a:latin typeface="Cambria Math" panose="02040503050406030204" pitchFamily="18" charset="0"/>
                            </a:rPr>
                          </m:ctrlPr>
                        </m:dPr>
                        <m:e>
                          <m:m>
                            <m:mPr>
                              <m:mcs>
                                <m:mc>
                                  <m:mcPr>
                                    <m:count m:val="7"/>
                                    <m:mcJc m:val="center"/>
                                  </m:mcPr>
                                </m:mc>
                              </m:mcs>
                              <m:ctrlPr>
                                <a:rPr lang="ja-JP" altLang="en-US" i="1">
                                  <a:latin typeface="Cambria Math" panose="02040503050406030204" pitchFamily="18" charset="0"/>
                                </a:rPr>
                              </m:ctrlPr>
                            </m:mPr>
                            <m:mr>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𝜏</m:t>
                                    </m:r>
                                  </m:e>
                                  <m:sub>
                                    <m:r>
                                      <a:rPr lang="ja-JP" altLang="en-US" i="1">
                                        <a:latin typeface="Cambria Math" panose="02040503050406030204" pitchFamily="18" charset="0"/>
                                      </a:rPr>
                                      <m:t>𝑚</m:t>
                                    </m:r>
                                    <m:r>
                                      <a:rPr lang="en-US" altLang="ja-JP" i="1">
                                        <a:latin typeface="Cambria Math" panose="02040503050406030204" pitchFamily="18" charset="0"/>
                                      </a:rPr>
                                      <m:t>,1</m:t>
                                    </m:r>
                                    <m:r>
                                      <a:rPr lang="ja-JP" altLang="en-US" i="1">
                                        <a:latin typeface="Cambria Math" panose="02040503050406030204" pitchFamily="18" charset="0"/>
                                      </a:rPr>
                                      <m:t>𝑗</m:t>
                                    </m:r>
                                  </m:sub>
                                  <m:sup>
                                    <m:r>
                                      <a:rPr lang="en-US" altLang="ja-JP" i="1">
                                        <a:latin typeface="Cambria Math" panose="02040503050406030204" pitchFamily="18" charset="0"/>
                                      </a:rPr>
                                      <m:t>1</m:t>
                                    </m:r>
                                    <m:r>
                                      <a:rPr lang="ja-JP" altLang="en-US" i="1">
                                        <a:latin typeface="Cambria Math" panose="02040503050406030204" pitchFamily="18" charset="0"/>
                                      </a:rPr>
                                      <m:t>𝑠</m:t>
                                    </m:r>
                                  </m:sup>
                                </m:sSubSup>
                              </m:e>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mr>
                            <m:mr>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mr>
                            <m:mr>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𝜏</m:t>
                                    </m:r>
                                  </m:e>
                                  <m:sub>
                                    <m:r>
                                      <a:rPr lang="ja-JP" altLang="en-US" i="1">
                                        <a:latin typeface="Cambria Math" panose="02040503050406030204" pitchFamily="18" charset="0"/>
                                      </a:rPr>
                                      <m:t>𝑚</m:t>
                                    </m:r>
                                    <m:r>
                                      <a:rPr lang="en-US" altLang="ja-JP" i="1">
                                        <a:latin typeface="Cambria Math" panose="02040503050406030204" pitchFamily="18" charset="0"/>
                                      </a:rPr>
                                      <m:t>,</m:t>
                                    </m:r>
                                    <m:r>
                                      <a:rPr lang="ja-JP" altLang="en-US" i="1">
                                        <a:latin typeface="Cambria Math" panose="02040503050406030204" pitchFamily="18" charset="0"/>
                                      </a:rPr>
                                      <m:t>𝑀𝑗</m:t>
                                    </m:r>
                                  </m:sub>
                                  <m:sup>
                                    <m:r>
                                      <a:rPr lang="en-US" altLang="ja-JP" i="1">
                                        <a:latin typeface="Cambria Math" panose="02040503050406030204" pitchFamily="18" charset="0"/>
                                      </a:rPr>
                                      <m:t>1</m:t>
                                    </m:r>
                                    <m:r>
                                      <a:rPr lang="ja-JP" altLang="en-US" i="1">
                                        <a:latin typeface="Cambria Math" panose="02040503050406030204" pitchFamily="18" charset="0"/>
                                      </a:rPr>
                                      <m:t>𝑠</m:t>
                                    </m:r>
                                  </m:sup>
                                </m:sSubSup>
                              </m:e>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mr>
                            <m:mr>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mr>
                            <m:mr>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𝜏</m:t>
                                    </m:r>
                                  </m:e>
                                  <m:sub>
                                    <m:r>
                                      <a:rPr lang="ja-JP" altLang="en-US" i="1">
                                        <a:latin typeface="Cambria Math" panose="02040503050406030204" pitchFamily="18" charset="0"/>
                                      </a:rPr>
                                      <m:t>𝑚</m:t>
                                    </m:r>
                                    <m:r>
                                      <a:rPr lang="en-US" altLang="ja-JP" i="1">
                                        <a:latin typeface="Cambria Math" panose="02040503050406030204" pitchFamily="18" charset="0"/>
                                      </a:rPr>
                                      <m:t>,1</m:t>
                                    </m:r>
                                    <m:r>
                                      <a:rPr lang="ja-JP" altLang="en-US" i="1">
                                        <a:latin typeface="Cambria Math" panose="02040503050406030204" pitchFamily="18" charset="0"/>
                                      </a:rPr>
                                      <m:t>𝑗</m:t>
                                    </m:r>
                                  </m:sub>
                                  <m:sup>
                                    <m:r>
                                      <a:rPr lang="ja-JP" altLang="en-US" i="1">
                                        <a:latin typeface="Cambria Math" panose="02040503050406030204" pitchFamily="18" charset="0"/>
                                      </a:rPr>
                                      <m:t>𝑁𝑠</m:t>
                                    </m:r>
                                  </m:sup>
                                </m:sSubSup>
                              </m:e>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mr>
                            <m:mr>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mr>
                            <m:mr>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𝜏</m:t>
                                    </m:r>
                                  </m:e>
                                  <m:sub>
                                    <m:r>
                                      <a:rPr lang="ja-JP" altLang="en-US" i="1">
                                        <a:latin typeface="Cambria Math" panose="02040503050406030204" pitchFamily="18" charset="0"/>
                                      </a:rPr>
                                      <m:t>𝑚</m:t>
                                    </m:r>
                                    <m:r>
                                      <a:rPr lang="en-US" altLang="ja-JP" i="1">
                                        <a:latin typeface="Cambria Math" panose="02040503050406030204" pitchFamily="18" charset="0"/>
                                      </a:rPr>
                                      <m:t>,</m:t>
                                    </m:r>
                                    <m:r>
                                      <a:rPr lang="ja-JP" altLang="en-US" i="1">
                                        <a:latin typeface="Cambria Math" panose="02040503050406030204" pitchFamily="18" charset="0"/>
                                      </a:rPr>
                                      <m:t>𝑀𝑗</m:t>
                                    </m:r>
                                  </m:sub>
                                  <m:sup>
                                    <m:r>
                                      <a:rPr lang="ja-JP" altLang="en-US" i="1">
                                        <a:latin typeface="Cambria Math" panose="02040503050406030204" pitchFamily="18" charset="0"/>
                                      </a:rPr>
                                      <m:t>𝑁𝑠</m:t>
                                    </m:r>
                                  </m:sup>
                                </m:sSubSup>
                              </m:e>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mr>
                          </m:m>
                        </m:e>
                      </m:d>
                      <m:r>
                        <a:rPr lang="en-US" altLang="ja-JP" b="0" i="0" smtClean="0">
                          <a:latin typeface="Cambria Math" panose="02040503050406030204" pitchFamily="18" charset="0"/>
                        </a:rPr>
                        <m:t>,</m:t>
                      </m:r>
                      <m:r>
                        <a:rPr lang="ja-JP" altLang="en-US" i="1">
                          <a:latin typeface="Cambria Math" panose="02040503050406030204" pitchFamily="18" charset="0"/>
                        </a:rPr>
                        <m:t>∆</m:t>
                      </m:r>
                      <m:sSup>
                        <m:sSupPr>
                          <m:ctrlPr>
                            <a:rPr lang="ja-JP" altLang="en-US" i="1">
                              <a:latin typeface="Cambria Math" panose="02040503050406030204" pitchFamily="18" charset="0"/>
                            </a:rPr>
                          </m:ctrlPr>
                        </m:sSupPr>
                        <m:e>
                          <m:r>
                            <a:rPr lang="ja-JP" altLang="en-US">
                              <a:latin typeface="Cambria Math" panose="02040503050406030204" pitchFamily="18" charset="0"/>
                            </a:rPr>
                            <m:t>𝐁</m:t>
                          </m:r>
                        </m:e>
                        <m:sup>
                          <m:d>
                            <m:dPr>
                              <m:ctrlPr>
                                <a:rPr lang="ja-JP" altLang="en-US" i="1">
                                  <a:latin typeface="Cambria Math" panose="02040503050406030204" pitchFamily="18" charset="0"/>
                                </a:rPr>
                              </m:ctrlPr>
                            </m:dPr>
                            <m:e>
                              <m:r>
                                <a:rPr lang="ja-JP" altLang="en-US" i="1">
                                  <a:latin typeface="Cambria Math" panose="02040503050406030204" pitchFamily="18" charset="0"/>
                                </a:rPr>
                                <m:t>𝑗</m:t>
                              </m:r>
                              <m:r>
                                <a:rPr lang="en-US" altLang="ja-JP" i="1">
                                  <a:latin typeface="Cambria Math" panose="02040503050406030204" pitchFamily="18" charset="0"/>
                                </a:rPr>
                                <m:t>,</m:t>
                              </m:r>
                              <m:r>
                                <a:rPr lang="ja-JP" altLang="en-US" i="1">
                                  <a:latin typeface="Cambria Math" panose="02040503050406030204" pitchFamily="18" charset="0"/>
                                </a:rPr>
                                <m:t>𝑠</m:t>
                              </m:r>
                            </m:e>
                          </m:d>
                        </m:sup>
                      </m:sSup>
                      <m:r>
                        <a:rPr lang="en-US" altLang="ja-JP" i="1">
                          <a:latin typeface="Cambria Math" panose="02040503050406030204" pitchFamily="18" charset="0"/>
                        </a:rPr>
                        <m:t>=</m:t>
                      </m:r>
                      <m:d>
                        <m:dPr>
                          <m:begChr m:val="["/>
                          <m:endChr m:val="]"/>
                          <m:ctrlPr>
                            <a:rPr lang="ja-JP" altLang="en-US" i="1">
                              <a:latin typeface="Cambria Math" panose="02040503050406030204" pitchFamily="18" charset="0"/>
                            </a:rPr>
                          </m:ctrlPr>
                        </m:dPr>
                        <m:e>
                          <m:m>
                            <m:mPr>
                              <m:mcs>
                                <m:mc>
                                  <m:mcPr>
                                    <m:count m:val="7"/>
                                    <m:mcJc m:val="center"/>
                                  </m:mcPr>
                                </m:mc>
                              </m:mcs>
                              <m:ctrlPr>
                                <a:rPr lang="ja-JP" altLang="en-US" i="1">
                                  <a:latin typeface="Cambria Math" panose="02040503050406030204" pitchFamily="18" charset="0"/>
                                </a:rPr>
                              </m:ctrlPr>
                            </m:mPr>
                            <m:mr>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𝑏</m:t>
                                    </m:r>
                                  </m:e>
                                  <m:sub>
                                    <m:r>
                                      <a:rPr lang="en-US" altLang="ja-JP" i="1">
                                        <a:latin typeface="Cambria Math" panose="02040503050406030204" pitchFamily="18" charset="0"/>
                                      </a:rPr>
                                      <m:t>1</m:t>
                                    </m:r>
                                    <m:r>
                                      <a:rPr lang="ja-JP" altLang="en-US" i="1">
                                        <a:latin typeface="Cambria Math" panose="02040503050406030204" pitchFamily="18" charset="0"/>
                                      </a:rPr>
                                      <m:t>𝑗</m:t>
                                    </m:r>
                                  </m:sub>
                                  <m:sup>
                                    <m:r>
                                      <a:rPr lang="en-US" altLang="ja-JP" i="1">
                                        <a:latin typeface="Cambria Math" panose="02040503050406030204" pitchFamily="18" charset="0"/>
                                      </a:rPr>
                                      <m:t>1</m:t>
                                    </m:r>
                                    <m:r>
                                      <a:rPr lang="ja-JP" altLang="en-US" i="1">
                                        <a:latin typeface="Cambria Math" panose="02040503050406030204" pitchFamily="18" charset="0"/>
                                      </a:rPr>
                                      <m:t>𝑠</m:t>
                                    </m:r>
                                  </m:sup>
                                </m:sSubSup>
                              </m:e>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mr>
                            <m:mr>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mr>
                            <m:mr>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𝑏</m:t>
                                    </m:r>
                                  </m:e>
                                  <m:sub>
                                    <m:r>
                                      <a:rPr lang="ja-JP" altLang="en-US" i="1">
                                        <a:latin typeface="Cambria Math" panose="02040503050406030204" pitchFamily="18" charset="0"/>
                                      </a:rPr>
                                      <m:t>𝑀𝑗</m:t>
                                    </m:r>
                                  </m:sub>
                                  <m:sup>
                                    <m:r>
                                      <a:rPr lang="en-US" altLang="ja-JP" i="1">
                                        <a:latin typeface="Cambria Math" panose="02040503050406030204" pitchFamily="18" charset="0"/>
                                      </a:rPr>
                                      <m:t>1</m:t>
                                    </m:r>
                                    <m:r>
                                      <a:rPr lang="ja-JP" altLang="en-US" i="1">
                                        <a:latin typeface="Cambria Math" panose="02040503050406030204" pitchFamily="18" charset="0"/>
                                      </a:rPr>
                                      <m:t>𝑠</m:t>
                                    </m:r>
                                  </m:sup>
                                </m:sSubSup>
                              </m:e>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mr>
                            <m:mr>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mr>
                            <m:mr>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𝑏</m:t>
                                    </m:r>
                                  </m:e>
                                  <m:sub>
                                    <m:r>
                                      <a:rPr lang="en-US" altLang="ja-JP" i="1">
                                        <a:latin typeface="Cambria Math" panose="02040503050406030204" pitchFamily="18" charset="0"/>
                                      </a:rPr>
                                      <m:t>1</m:t>
                                    </m:r>
                                    <m:r>
                                      <a:rPr lang="ja-JP" altLang="en-US" i="1">
                                        <a:latin typeface="Cambria Math" panose="02040503050406030204" pitchFamily="18" charset="0"/>
                                      </a:rPr>
                                      <m:t>𝑗</m:t>
                                    </m:r>
                                  </m:sub>
                                  <m:sup>
                                    <m:r>
                                      <a:rPr lang="ja-JP" altLang="en-US" i="1">
                                        <a:latin typeface="Cambria Math" panose="02040503050406030204" pitchFamily="18" charset="0"/>
                                      </a:rPr>
                                      <m:t>𝑁𝑠</m:t>
                                    </m:r>
                                  </m:sup>
                                </m:sSubSup>
                              </m:e>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mr>
                            <m:mr>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e>
                                <m:r>
                                  <a:rPr lang="ja-JP" altLang="en-US" i="1">
                                    <a:latin typeface="Cambria Math" panose="02040503050406030204" pitchFamily="18" charset="0"/>
                                  </a:rPr>
                                  <m:t>⋮</m:t>
                                </m:r>
                              </m:e>
                            </m:mr>
                            <m:mr>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𝑏</m:t>
                                    </m:r>
                                  </m:e>
                                  <m:sub>
                                    <m:r>
                                      <a:rPr lang="ja-JP" altLang="en-US" i="1">
                                        <a:latin typeface="Cambria Math" panose="02040503050406030204" pitchFamily="18" charset="0"/>
                                      </a:rPr>
                                      <m:t>𝑀𝑗</m:t>
                                    </m:r>
                                  </m:sub>
                                  <m:sup>
                                    <m:r>
                                      <a:rPr lang="ja-JP" altLang="en-US" i="1">
                                        <a:latin typeface="Cambria Math" panose="02040503050406030204" pitchFamily="18" charset="0"/>
                                      </a:rPr>
                                      <m:t>𝑁𝑠</m:t>
                                    </m:r>
                                  </m:sup>
                                </m:sSubSup>
                              </m:e>
                              <m:e>
                                <m:r>
                                  <a:rPr lang="en-US" altLang="ja-JP" i="1">
                                    <a:latin typeface="Cambria Math" panose="02040503050406030204" pitchFamily="18" charset="0"/>
                                  </a:rPr>
                                  <m:t>0</m:t>
                                </m:r>
                              </m:e>
                              <m:e>
                                <m:r>
                                  <a:rPr lang="ja-JP" altLang="en-US" i="1">
                                    <a:latin typeface="Cambria Math" panose="02040503050406030204" pitchFamily="18" charset="0"/>
                                  </a:rPr>
                                  <m:t>⋯</m:t>
                                </m:r>
                              </m:e>
                              <m:e>
                                <m:r>
                                  <a:rPr lang="en-US" altLang="ja-JP" i="1">
                                    <a:latin typeface="Cambria Math" panose="02040503050406030204" pitchFamily="18" charset="0"/>
                                  </a:rPr>
                                  <m:t>0</m:t>
                                </m:r>
                              </m:e>
                            </m:mr>
                          </m:m>
                        </m:e>
                      </m:d>
                    </m:oMath>
                  </m:oMathPara>
                </a14:m>
                <a:endParaRPr lang="ja-JP" altLang="ja-JP" dirty="0"/>
              </a:p>
            </p:txBody>
          </p:sp>
        </mc:Choice>
        <mc:Fallback>
          <p:sp>
            <p:nvSpPr>
              <p:cNvPr id="3" name="コンテンツ プレースホルダー 2">
                <a:extLst>
                  <a:ext uri="{FF2B5EF4-FFF2-40B4-BE49-F238E27FC236}">
                    <a16:creationId xmlns:a16="http://schemas.microsoft.com/office/drawing/2014/main" id="{B24DAE6D-7228-5537-BD74-64FF9F1A59C8}"/>
                  </a:ext>
                </a:extLst>
              </p:cNvPr>
              <p:cNvSpPr>
                <a:spLocks noGrp="1" noRot="1" noChangeAspect="1" noMove="1" noResize="1" noEditPoints="1" noAdjustHandles="1" noChangeArrowheads="1" noChangeShapeType="1" noTextEdit="1"/>
              </p:cNvSpPr>
              <p:nvPr>
                <p:ph idx="1"/>
              </p:nvPr>
            </p:nvSpPr>
            <p:spPr>
              <a:blipFill>
                <a:blip r:embed="rId3"/>
                <a:stretch>
                  <a:fillRect l="-2112" t="-22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37247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B9C4F-AE44-92E5-7512-48522C94D16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4CC5B0-13E8-80CB-D0BC-93A38327B53B}"/>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A068132B-4274-494B-772A-269ABD8AA74D}"/>
                  </a:ext>
                </a:extLst>
              </p:cNvPr>
              <p:cNvSpPr>
                <a:spLocks noGrp="1"/>
              </p:cNvSpPr>
              <p:nvPr>
                <p:ph idx="1"/>
              </p:nvPr>
            </p:nvSpPr>
            <p:spPr/>
            <p:txBody>
              <a:bodyPr/>
              <a:lstStyle/>
              <a:p>
                <a:r>
                  <a:rPr lang="en-US" altLang="ja-JP" dirty="0"/>
                  <a:t>Sector- and country-level decomposition of SDA components</a:t>
                </a:r>
              </a:p>
              <a:p>
                <a:pPr marL="108000" lvl="1" indent="0">
                  <a:lnSpc>
                    <a:spcPct val="110000"/>
                  </a:lnSpc>
                  <a:buNone/>
                </a:pPr>
                <a14:m>
                  <m:oMathPara xmlns:m="http://schemas.openxmlformats.org/officeDocument/2006/math">
                    <m:oMathParaPr>
                      <m:jc m:val="centerGroup"/>
                    </m:oMathParaPr>
                    <m:oMath xmlns:m="http://schemas.openxmlformats.org/officeDocument/2006/math">
                      <m:r>
                        <a:rPr lang="ja-JP" altLang="en-US">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𝑡</m:t>
                          </m:r>
                        </m:sub>
                        <m:sup>
                          <m:r>
                            <a:rPr lang="ja-JP" altLang="en-US" i="1">
                              <a:latin typeface="Cambria Math" panose="02040503050406030204" pitchFamily="18" charset="0"/>
                            </a:rPr>
                            <m:t>𝑛</m:t>
                          </m:r>
                        </m:sup>
                      </m:sSubSup>
                      <m:r>
                        <a:rPr lang="en-US" altLang="ja-JP" i="1">
                          <a:latin typeface="Cambria Math" panose="02040503050406030204" pitchFamily="18" charset="0"/>
                        </a:rPr>
                        <m:t>=</m:t>
                      </m:r>
                      <m:nary>
                        <m:naryPr>
                          <m:chr m:val="∑"/>
                          <m:limLoc m:val="undOvr"/>
                          <m:ctrlPr>
                            <a:rPr lang="ja-JP" altLang="en-US" i="1">
                              <a:latin typeface="Cambria Math" panose="02040503050406030204" pitchFamily="18" charset="0"/>
                            </a:rPr>
                          </m:ctrlPr>
                        </m:naryPr>
                        <m:sub>
                          <m:r>
                            <a:rPr lang="ja-JP" altLang="en-US" i="1">
                              <a:latin typeface="Cambria Math" panose="02040503050406030204" pitchFamily="18" charset="0"/>
                            </a:rPr>
                            <m:t>𝑗</m:t>
                          </m:r>
                          <m:r>
                            <a:rPr lang="en-US" altLang="ja-JP" i="1">
                              <a:latin typeface="Cambria Math" panose="02040503050406030204" pitchFamily="18" charset="0"/>
                            </a:rPr>
                            <m:t>=1</m:t>
                          </m:r>
                        </m:sub>
                        <m:sup>
                          <m:r>
                            <a:rPr lang="ja-JP" altLang="en-US" i="1">
                              <a:latin typeface="Cambria Math" panose="02040503050406030204" pitchFamily="18" charset="0"/>
                            </a:rPr>
                            <m:t>𝑀</m:t>
                          </m:r>
                        </m:sup>
                        <m:e>
                          <m:limLow>
                            <m:limLowPr>
                              <m:ctrlPr>
                                <a:rPr lang="ja-JP" altLang="en-US" i="1">
                                  <a:latin typeface="Cambria Math" panose="02040503050406030204" pitchFamily="18" charset="0"/>
                                </a:rPr>
                              </m:ctrlPr>
                            </m:limLowPr>
                            <m:e>
                              <m:groupChr>
                                <m:groupChrPr>
                                  <m:chr m:val="⏟"/>
                                  <m:ctrlPr>
                                    <a:rPr lang="ja-JP" altLang="en-US" i="1">
                                      <a:latin typeface="Cambria Math" panose="02040503050406030204" pitchFamily="18" charset="0"/>
                                    </a:rPr>
                                  </m:ctrlPr>
                                </m:groupChrPr>
                                <m:e>
                                  <m:nary>
                                    <m:naryPr>
                                      <m:chr m:val="∑"/>
                                      <m:limLoc m:val="undOvr"/>
                                      <m:supHide m:val="on"/>
                                      <m:ctrlPr>
                                        <a:rPr lang="ja-JP" altLang="en-US" i="1">
                                          <a:latin typeface="Cambria Math" panose="02040503050406030204" pitchFamily="18" charset="0"/>
                                        </a:rPr>
                                      </m:ctrlPr>
                                    </m:naryPr>
                                    <m:sub>
                                      <m:r>
                                        <a:rPr lang="ja-JP" altLang="en-US" i="1">
                                          <a:latin typeface="Cambria Math" panose="02040503050406030204" pitchFamily="18" charset="0"/>
                                        </a:rPr>
                                        <m:t>𝑠</m:t>
                                      </m:r>
                                      <m:r>
                                        <a:rPr lang="en-US" altLang="ja-JP" i="1">
                                          <a:latin typeface="Cambria Math" panose="02040503050406030204" pitchFamily="18" charset="0"/>
                                        </a:rPr>
                                        <m:t>=</m:t>
                                      </m:r>
                                      <m:r>
                                        <a:rPr lang="ja-JP" altLang="en-US" i="1">
                                          <a:latin typeface="Cambria Math" panose="02040503050406030204" pitchFamily="18" charset="0"/>
                                        </a:rPr>
                                        <m:t>𝑛</m:t>
                                      </m:r>
                                    </m:sub>
                                    <m:sup/>
                                    <m:e>
                                      <m:d>
                                        <m:dPr>
                                          <m:ctrlPr>
                                            <a:rPr lang="ja-JP" altLang="en-US" i="1">
                                              <a:latin typeface="Cambria Math" panose="02040503050406030204" pitchFamily="18" charset="0"/>
                                            </a:rPr>
                                          </m:ctrlPr>
                                        </m:dPr>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𝑒</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𝑗</m:t>
                                                  </m:r>
                                                  <m:r>
                                                    <a:rPr lang="en-US" altLang="ja-JP" i="1">
                                                      <a:latin typeface="Cambria Math" panose="02040503050406030204" pitchFamily="18" charset="0"/>
                                                    </a:rPr>
                                                    <m:t>,</m:t>
                                                  </m:r>
                                                  <m:r>
                                                    <a:rPr lang="ja-JP" altLang="en-US" i="1">
                                                      <a:latin typeface="Cambria Math" panose="02040503050406030204" pitchFamily="18" charset="0"/>
                                                    </a:rPr>
                                                    <m:t>𝑠</m:t>
                                                  </m:r>
                                                </m:e>
                                              </m:d>
                                            </m:sup>
                                          </m:sSubSup>
                                          <m:r>
                                            <a:rPr lang="en-US" altLang="ja-JP"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𝑇𝑚</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𝑗</m:t>
                                                  </m:r>
                                                  <m:r>
                                                    <a:rPr lang="en-US" altLang="ja-JP" i="1">
                                                      <a:latin typeface="Cambria Math" panose="02040503050406030204" pitchFamily="18" charset="0"/>
                                                    </a:rPr>
                                                    <m:t>,</m:t>
                                                  </m:r>
                                                  <m:r>
                                                    <a:rPr lang="ja-JP" altLang="en-US" i="1">
                                                      <a:latin typeface="Cambria Math" panose="02040503050406030204" pitchFamily="18" charset="0"/>
                                                    </a:rPr>
                                                    <m:t>𝑠</m:t>
                                                  </m:r>
                                                </m:e>
                                              </m:d>
                                            </m:sup>
                                          </m:sSubSup>
                                          <m:r>
                                            <a:rPr lang="en-US" altLang="ja-JP"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𝐵</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𝑗</m:t>
                                                  </m:r>
                                                  <m:r>
                                                    <a:rPr lang="en-US" altLang="ja-JP" i="1">
                                                      <a:latin typeface="Cambria Math" panose="02040503050406030204" pitchFamily="18" charset="0"/>
                                                    </a:rPr>
                                                    <m:t>,</m:t>
                                                  </m:r>
                                                  <m:r>
                                                    <a:rPr lang="ja-JP" altLang="en-US" i="1">
                                                      <a:latin typeface="Cambria Math" panose="02040503050406030204" pitchFamily="18" charset="0"/>
                                                    </a:rPr>
                                                    <m:t>𝑠</m:t>
                                                  </m:r>
                                                </m:e>
                                              </m:d>
                                            </m:sup>
                                          </m:sSubSup>
                                        </m:e>
                                      </m:d>
                                    </m:e>
                                  </m:nary>
                                </m:e>
                              </m:groupChr>
                            </m:e>
                            <m:lim>
                              <m:eqArr>
                                <m:eqArrPr>
                                  <m:ctrlPr>
                                    <a:rPr lang="ja-JP" altLang="en-US" i="1">
                                      <a:latin typeface="Cambria Math" panose="02040503050406030204" pitchFamily="18" charset="0"/>
                                    </a:rPr>
                                  </m:ctrlPr>
                                </m:eqArrPr>
                                <m:e>
                                  <m:r>
                                    <a:rPr lang="ja-JP" altLang="en-US" i="1">
                                      <a:latin typeface="Cambria Math" panose="02040503050406030204" pitchFamily="18" charset="0"/>
                                    </a:rPr>
                                    <m:t>𝐸𝑓𝑓𝑒𝑐𝑡𝑠</m:t>
                                  </m:r>
                                  <m:r>
                                    <a:rPr lang="ja-JP" altLang="en-US" i="1">
                                      <a:latin typeface="Cambria Math" panose="02040503050406030204" pitchFamily="18" charset="0"/>
                                    </a:rPr>
                                    <m:t> </m:t>
                                  </m:r>
                                  <m:r>
                                    <a:rPr lang="ja-JP" altLang="en-US" i="1">
                                      <a:latin typeface="Cambria Math" panose="02040503050406030204" pitchFamily="18" charset="0"/>
                                    </a:rPr>
                                    <m:t>𝑜𝑓</m:t>
                                  </m:r>
                                  <m:r>
                                    <a:rPr lang="ja-JP" altLang="en-US" i="1">
                                      <a:latin typeface="Cambria Math" panose="02040503050406030204" pitchFamily="18" charset="0"/>
                                    </a:rPr>
                                    <m:t> </m:t>
                                  </m:r>
                                  <m:r>
                                    <a:rPr lang="ja-JP" altLang="en-US" i="1">
                                      <a:latin typeface="Cambria Math" panose="02040503050406030204" pitchFamily="18" charset="0"/>
                                    </a:rPr>
                                    <m:t>𝑐h𝑎𝑛𝑔𝑒𝑠</m:t>
                                  </m:r>
                                  <m:r>
                                    <a:rPr lang="ja-JP" altLang="en-US" i="1">
                                      <a:latin typeface="Cambria Math" panose="02040503050406030204" pitchFamily="18" charset="0"/>
                                    </a:rPr>
                                    <m:t> </m:t>
                                  </m:r>
                                  <m:r>
                                    <a:rPr lang="ja-JP" altLang="en-US" i="1">
                                      <a:latin typeface="Cambria Math" panose="02040503050406030204" pitchFamily="18" charset="0"/>
                                    </a:rPr>
                                    <m:t>𝑖𝑛</m:t>
                                  </m:r>
                                  <m:r>
                                    <a:rPr lang="ja-JP" altLang="en-US" i="1">
                                      <a:latin typeface="Cambria Math" panose="02040503050406030204" pitchFamily="18" charset="0"/>
                                    </a:rPr>
                                    <m:t> </m:t>
                                  </m:r>
                                  <m:r>
                                    <a:rPr lang="ja-JP" altLang="en-US" i="1">
                                      <a:latin typeface="Cambria Math" panose="02040503050406030204" pitchFamily="18" charset="0"/>
                                    </a:rPr>
                                    <m:t>𝑠𝑒𝑐𝑡𝑜𝑟</m:t>
                                  </m:r>
                                  <m:r>
                                    <a:rPr lang="ja-JP" altLang="en-US" i="1">
                                      <a:latin typeface="Cambria Math" panose="02040503050406030204" pitchFamily="18" charset="0"/>
                                    </a:rPr>
                                    <m:t> </m:t>
                                  </m:r>
                                  <m:r>
                                    <a:rPr lang="ja-JP" altLang="en-US" i="1">
                                      <a:latin typeface="Cambria Math" panose="02040503050406030204" pitchFamily="18" charset="0"/>
                                    </a:rPr>
                                    <m:t>𝑗</m:t>
                                  </m:r>
                                  <m:r>
                                    <a:rPr lang="ja-JP" altLang="en-US" i="1">
                                      <a:latin typeface="Cambria Math" panose="02040503050406030204" pitchFamily="18" charset="0"/>
                                    </a:rPr>
                                    <m:t> </m:t>
                                  </m:r>
                                </m:e>
                                <m:e>
                                  <m:r>
                                    <a:rPr lang="ja-JP" altLang="en-US" i="1">
                                      <a:latin typeface="Cambria Math" panose="02040503050406030204" pitchFamily="18" charset="0"/>
                                    </a:rPr>
                                    <m:t>𝑖𝑛</m:t>
                                  </m:r>
                                  <m:r>
                                    <a:rPr lang="ja-JP" altLang="en-US" i="1">
                                      <a:latin typeface="Cambria Math" panose="02040503050406030204" pitchFamily="18" charset="0"/>
                                    </a:rPr>
                                    <m:t> </m:t>
                                  </m:r>
                                  <m:r>
                                    <a:rPr lang="ja-JP" altLang="en-US" i="1">
                                      <a:latin typeface="Cambria Math" panose="02040503050406030204" pitchFamily="18" charset="0"/>
                                    </a:rPr>
                                    <m:t>𝑡h𝑒</m:t>
                                  </m:r>
                                  <m:r>
                                    <a:rPr lang="ja-JP" altLang="en-US" i="1">
                                      <a:latin typeface="Cambria Math" panose="02040503050406030204" pitchFamily="18" charset="0"/>
                                    </a:rPr>
                                    <m:t> </m:t>
                                  </m:r>
                                  <m:r>
                                    <a:rPr lang="en-US" altLang="ja-JP" i="1">
                                      <a:latin typeface="Cambria Math" panose="02040503050406030204" pitchFamily="18" charset="0"/>
                                    </a:rPr>
                                    <m:t>h</m:t>
                                  </m:r>
                                  <m:r>
                                    <a:rPr lang="ja-JP" altLang="en-US" i="1">
                                      <a:latin typeface="Cambria Math" panose="02040503050406030204" pitchFamily="18" charset="0"/>
                                    </a:rPr>
                                    <m:t>𝑜𝑚𝑒</m:t>
                                  </m:r>
                                  <m:r>
                                    <a:rPr lang="ja-JP" altLang="en-US" i="1">
                                      <a:latin typeface="Cambria Math" panose="02040503050406030204" pitchFamily="18" charset="0"/>
                                    </a:rPr>
                                    <m:t> </m:t>
                                  </m:r>
                                  <m:r>
                                    <a:rPr lang="ja-JP" altLang="en-US" i="1">
                                      <a:latin typeface="Cambria Math" panose="02040503050406030204" pitchFamily="18" charset="0"/>
                                    </a:rPr>
                                    <m:t>𝑐𝑜𝑛𝑡𝑟𝑦</m:t>
                                  </m:r>
                                </m:e>
                              </m:eqArr>
                            </m:lim>
                          </m:limLow>
                        </m:e>
                      </m:nary>
                    </m:oMath>
                  </m:oMathPara>
                </a14:m>
                <a:endParaRPr lang="ja-JP" altLang="ja-JP" dirty="0"/>
              </a:p>
              <a:p>
                <a:pPr marL="108000" lvl="1" indent="0">
                  <a:lnSpc>
                    <a:spcPct val="110000"/>
                  </a:lnSpc>
                  <a:buNone/>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m:t>
                      </m:r>
                      <m:nary>
                        <m:naryPr>
                          <m:chr m:val="∑"/>
                          <m:limLoc m:val="undOvr"/>
                          <m:ctrlPr>
                            <a:rPr lang="ja-JP" altLang="en-US" i="1">
                              <a:latin typeface="Cambria Math" panose="02040503050406030204" pitchFamily="18" charset="0"/>
                            </a:rPr>
                          </m:ctrlPr>
                        </m:naryPr>
                        <m:sub>
                          <m:r>
                            <a:rPr lang="ja-JP" altLang="en-US" i="1">
                              <a:latin typeface="Cambria Math" panose="02040503050406030204" pitchFamily="18" charset="0"/>
                            </a:rPr>
                            <m:t>𝑗</m:t>
                          </m:r>
                          <m:r>
                            <a:rPr lang="en-US" altLang="ja-JP" i="1">
                              <a:latin typeface="Cambria Math" panose="02040503050406030204" pitchFamily="18" charset="0"/>
                            </a:rPr>
                            <m:t>=1</m:t>
                          </m:r>
                        </m:sub>
                        <m:sup>
                          <m:r>
                            <a:rPr lang="ja-JP" altLang="en-US" i="1">
                              <a:latin typeface="Cambria Math" panose="02040503050406030204" pitchFamily="18" charset="0"/>
                            </a:rPr>
                            <m:t>𝑀</m:t>
                          </m:r>
                        </m:sup>
                        <m:e>
                          <m:limLow>
                            <m:limLowPr>
                              <m:ctrlPr>
                                <a:rPr lang="ja-JP" altLang="en-US" i="1">
                                  <a:latin typeface="Cambria Math" panose="02040503050406030204" pitchFamily="18" charset="0"/>
                                </a:rPr>
                              </m:ctrlPr>
                            </m:limLowPr>
                            <m:e>
                              <m:groupChr>
                                <m:groupChrPr>
                                  <m:chr m:val="⏟"/>
                                  <m:ctrlPr>
                                    <a:rPr lang="ja-JP" altLang="en-US" i="1">
                                      <a:latin typeface="Cambria Math" panose="02040503050406030204" pitchFamily="18" charset="0"/>
                                    </a:rPr>
                                  </m:ctrlPr>
                                </m:groupChrPr>
                                <m:e>
                                  <m:nary>
                                    <m:naryPr>
                                      <m:chr m:val="∑"/>
                                      <m:limLoc m:val="undOvr"/>
                                      <m:supHide m:val="on"/>
                                      <m:ctrlPr>
                                        <a:rPr lang="ja-JP" altLang="en-US" i="1">
                                          <a:latin typeface="Cambria Math" panose="02040503050406030204" pitchFamily="18" charset="0"/>
                                        </a:rPr>
                                      </m:ctrlPr>
                                    </m:naryPr>
                                    <m:sub>
                                      <m:r>
                                        <a:rPr lang="ja-JP" altLang="en-US" i="1">
                                          <a:latin typeface="Cambria Math" panose="02040503050406030204" pitchFamily="18" charset="0"/>
                                        </a:rPr>
                                        <m:t>𝑠</m:t>
                                      </m:r>
                                      <m:r>
                                        <a:rPr lang="ja-JP" altLang="en-US" i="1">
                                          <a:latin typeface="Cambria Math" panose="02040503050406030204" pitchFamily="18" charset="0"/>
                                        </a:rPr>
                                        <m:t>≠</m:t>
                                      </m:r>
                                      <m:r>
                                        <a:rPr lang="ja-JP" altLang="en-US" i="1">
                                          <a:latin typeface="Cambria Math" panose="02040503050406030204" pitchFamily="18" charset="0"/>
                                        </a:rPr>
                                        <m:t>𝑛</m:t>
                                      </m:r>
                                    </m:sub>
                                    <m:sup/>
                                    <m:e>
                                      <m:d>
                                        <m:dPr>
                                          <m:ctrlPr>
                                            <a:rPr lang="ja-JP" altLang="en-US" i="1">
                                              <a:latin typeface="Cambria Math" panose="02040503050406030204" pitchFamily="18" charset="0"/>
                                            </a:rPr>
                                          </m:ctrlPr>
                                        </m:dPr>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𝑒</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𝑗</m:t>
                                                  </m:r>
                                                  <m:r>
                                                    <a:rPr lang="en-US" altLang="ja-JP" i="1">
                                                      <a:latin typeface="Cambria Math" panose="02040503050406030204" pitchFamily="18" charset="0"/>
                                                    </a:rPr>
                                                    <m:t>,</m:t>
                                                  </m:r>
                                                  <m:r>
                                                    <a:rPr lang="ja-JP" altLang="en-US" i="1">
                                                      <a:latin typeface="Cambria Math" panose="02040503050406030204" pitchFamily="18" charset="0"/>
                                                    </a:rPr>
                                                    <m:t>𝑠</m:t>
                                                  </m:r>
                                                </m:e>
                                              </m:d>
                                            </m:sup>
                                          </m:sSubSup>
                                          <m:r>
                                            <a:rPr lang="en-US" altLang="ja-JP"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𝑇𝑚</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𝑗</m:t>
                                                  </m:r>
                                                  <m:r>
                                                    <a:rPr lang="en-US" altLang="ja-JP" i="1">
                                                      <a:latin typeface="Cambria Math" panose="02040503050406030204" pitchFamily="18" charset="0"/>
                                                    </a:rPr>
                                                    <m:t>,</m:t>
                                                  </m:r>
                                                  <m:r>
                                                    <a:rPr lang="ja-JP" altLang="en-US" i="1">
                                                      <a:latin typeface="Cambria Math" panose="02040503050406030204" pitchFamily="18" charset="0"/>
                                                    </a:rPr>
                                                    <m:t>𝑠</m:t>
                                                  </m:r>
                                                </m:e>
                                              </m:d>
                                            </m:sup>
                                          </m:sSubSup>
                                          <m:r>
                                            <a:rPr lang="en-US" altLang="ja-JP"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𝐵</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𝑗</m:t>
                                                  </m:r>
                                                  <m:r>
                                                    <a:rPr lang="en-US" altLang="ja-JP" i="1">
                                                      <a:latin typeface="Cambria Math" panose="02040503050406030204" pitchFamily="18" charset="0"/>
                                                    </a:rPr>
                                                    <m:t>,</m:t>
                                                  </m:r>
                                                  <m:r>
                                                    <a:rPr lang="ja-JP" altLang="en-US" i="1">
                                                      <a:latin typeface="Cambria Math" panose="02040503050406030204" pitchFamily="18" charset="0"/>
                                                    </a:rPr>
                                                    <m:t>𝑠</m:t>
                                                  </m:r>
                                                </m:e>
                                              </m:d>
                                            </m:sup>
                                          </m:sSubSup>
                                        </m:e>
                                      </m:d>
                                    </m:e>
                                  </m:nary>
                                </m:e>
                              </m:groupChr>
                            </m:e>
                            <m:lim>
                              <m:eqArr>
                                <m:eqArrPr>
                                  <m:ctrlPr>
                                    <a:rPr lang="ja-JP" altLang="en-US" i="1">
                                      <a:latin typeface="Cambria Math" panose="02040503050406030204" pitchFamily="18" charset="0"/>
                                    </a:rPr>
                                  </m:ctrlPr>
                                </m:eqArrPr>
                                <m:e>
                                  <m:r>
                                    <a:rPr lang="ja-JP" altLang="en-US" i="1">
                                      <a:latin typeface="Cambria Math" panose="02040503050406030204" pitchFamily="18" charset="0"/>
                                    </a:rPr>
                                    <m:t>𝐸𝑓𝑓𝑒𝑐𝑡𝑠</m:t>
                                  </m:r>
                                  <m:r>
                                    <a:rPr lang="ja-JP" altLang="en-US" i="1">
                                      <a:latin typeface="Cambria Math" panose="02040503050406030204" pitchFamily="18" charset="0"/>
                                    </a:rPr>
                                    <m:t> </m:t>
                                  </m:r>
                                  <m:r>
                                    <a:rPr lang="ja-JP" altLang="en-US" i="1">
                                      <a:latin typeface="Cambria Math" panose="02040503050406030204" pitchFamily="18" charset="0"/>
                                    </a:rPr>
                                    <m:t>𝑜𝑓</m:t>
                                  </m:r>
                                  <m:r>
                                    <a:rPr lang="ja-JP" altLang="en-US" i="1">
                                      <a:latin typeface="Cambria Math" panose="02040503050406030204" pitchFamily="18" charset="0"/>
                                    </a:rPr>
                                    <m:t> </m:t>
                                  </m:r>
                                  <m:r>
                                    <a:rPr lang="ja-JP" altLang="en-US" i="1">
                                      <a:latin typeface="Cambria Math" panose="02040503050406030204" pitchFamily="18" charset="0"/>
                                    </a:rPr>
                                    <m:t>𝑐h𝑎𝑛𝑔𝑒𝑠</m:t>
                                  </m:r>
                                  <m:r>
                                    <a:rPr lang="ja-JP" altLang="en-US" i="1">
                                      <a:latin typeface="Cambria Math" panose="02040503050406030204" pitchFamily="18" charset="0"/>
                                    </a:rPr>
                                    <m:t> </m:t>
                                  </m:r>
                                  <m:r>
                                    <a:rPr lang="ja-JP" altLang="en-US" i="1">
                                      <a:latin typeface="Cambria Math" panose="02040503050406030204" pitchFamily="18" charset="0"/>
                                    </a:rPr>
                                    <m:t>𝑖𝑛</m:t>
                                  </m:r>
                                  <m:r>
                                    <a:rPr lang="ja-JP" altLang="en-US" i="1">
                                      <a:latin typeface="Cambria Math" panose="02040503050406030204" pitchFamily="18" charset="0"/>
                                    </a:rPr>
                                    <m:t> </m:t>
                                  </m:r>
                                  <m:r>
                                    <a:rPr lang="ja-JP" altLang="en-US" i="1">
                                      <a:latin typeface="Cambria Math" panose="02040503050406030204" pitchFamily="18" charset="0"/>
                                    </a:rPr>
                                    <m:t>𝑠𝑒𝑐𝑡𝑜𝑟</m:t>
                                  </m:r>
                                  <m:r>
                                    <a:rPr lang="ja-JP" altLang="en-US" i="1">
                                      <a:latin typeface="Cambria Math" panose="02040503050406030204" pitchFamily="18" charset="0"/>
                                    </a:rPr>
                                    <m:t> </m:t>
                                  </m:r>
                                  <m:r>
                                    <a:rPr lang="ja-JP" altLang="en-US" i="1">
                                      <a:latin typeface="Cambria Math" panose="02040503050406030204" pitchFamily="18" charset="0"/>
                                    </a:rPr>
                                    <m:t>𝑗</m:t>
                                  </m:r>
                                  <m:r>
                                    <a:rPr lang="ja-JP" altLang="en-US" i="1">
                                      <a:latin typeface="Cambria Math" panose="02040503050406030204" pitchFamily="18" charset="0"/>
                                    </a:rPr>
                                    <m:t> </m:t>
                                  </m:r>
                                </m:e>
                                <m:e>
                                  <m:r>
                                    <a:rPr lang="ja-JP" altLang="en-US" i="1">
                                      <a:latin typeface="Cambria Math" panose="02040503050406030204" pitchFamily="18" charset="0"/>
                                    </a:rPr>
                                    <m:t>𝑖𝑛</m:t>
                                  </m:r>
                                  <m:r>
                                    <a:rPr lang="ja-JP" altLang="en-US" i="1">
                                      <a:latin typeface="Cambria Math" panose="02040503050406030204" pitchFamily="18" charset="0"/>
                                    </a:rPr>
                                    <m:t> </m:t>
                                  </m:r>
                                  <m:r>
                                    <a:rPr lang="ja-JP" altLang="en-US" i="1">
                                      <a:latin typeface="Cambria Math" panose="02040503050406030204" pitchFamily="18" charset="0"/>
                                    </a:rPr>
                                    <m:t>𝑓𝑜𝑟𝑒𝑖𝑔𝑛</m:t>
                                  </m:r>
                                  <m:r>
                                    <a:rPr lang="ja-JP" altLang="en-US" i="1">
                                      <a:latin typeface="Cambria Math" panose="02040503050406030204" pitchFamily="18" charset="0"/>
                                    </a:rPr>
                                    <m:t> </m:t>
                                  </m:r>
                                  <m:r>
                                    <a:rPr lang="ja-JP" altLang="en-US" i="1">
                                      <a:latin typeface="Cambria Math" panose="02040503050406030204" pitchFamily="18" charset="0"/>
                                    </a:rPr>
                                    <m:t>𝑐𝑜𝑢𝑛𝑡𝑟𝑖𝑒𝑠</m:t>
                                  </m:r>
                                </m:e>
                              </m:eqArr>
                            </m:lim>
                          </m:limLow>
                        </m:e>
                      </m:nary>
                    </m:oMath>
                  </m:oMathPara>
                </a14:m>
                <a:endParaRPr lang="en-US" altLang="ja-JP" dirty="0"/>
              </a:p>
              <a:p>
                <a:pPr marL="108000" lvl="1" indent="0">
                  <a:lnSpc>
                    <a:spcPct val="110000"/>
                  </a:lnSpc>
                  <a:buNone/>
                </a:pPr>
                <a14:m>
                  <m:oMathPara xmlns:m="http://schemas.openxmlformats.org/officeDocument/2006/math">
                    <m:oMathParaPr>
                      <m:jc m:val="centerGroup"/>
                    </m:oMathParaPr>
                    <m:oMath xmlns:m="http://schemas.openxmlformats.org/officeDocument/2006/math">
                      <m:r>
                        <a:rPr lang="en-US" altLang="ja-JP" i="1">
                          <a:latin typeface="Cambria Math" panose="02040503050406030204" pitchFamily="18" charset="0"/>
                        </a:rPr>
                        <m:t>+</m:t>
                      </m:r>
                      <m:nary>
                        <m:naryPr>
                          <m:chr m:val="∑"/>
                          <m:limLoc m:val="undOvr"/>
                          <m:ctrlPr>
                            <a:rPr lang="ja-JP" altLang="en-US" i="1">
                              <a:latin typeface="Cambria Math" panose="02040503050406030204" pitchFamily="18" charset="0"/>
                            </a:rPr>
                          </m:ctrlPr>
                        </m:naryPr>
                        <m:sub>
                          <m:r>
                            <a:rPr lang="ja-JP" altLang="en-US" i="1">
                              <a:latin typeface="Cambria Math" panose="02040503050406030204" pitchFamily="18" charset="0"/>
                            </a:rPr>
                            <m:t>𝑞</m:t>
                          </m:r>
                          <m:r>
                            <a:rPr lang="en-US" altLang="ja-JP" i="1">
                              <a:latin typeface="Cambria Math" panose="02040503050406030204" pitchFamily="18" charset="0"/>
                            </a:rPr>
                            <m:t>=1</m:t>
                          </m:r>
                        </m:sub>
                        <m:sup>
                          <m:r>
                            <a:rPr lang="ja-JP" altLang="en-US" i="1">
                              <a:latin typeface="Cambria Math" panose="02040503050406030204" pitchFamily="18" charset="0"/>
                            </a:rPr>
                            <m:t>𝑄</m:t>
                          </m:r>
                        </m:sup>
                        <m:e>
                          <m:limLow>
                            <m:limLowPr>
                              <m:ctrlPr>
                                <a:rPr lang="ja-JP" altLang="en-US" i="1">
                                  <a:latin typeface="Cambria Math" panose="02040503050406030204" pitchFamily="18" charset="0"/>
                                </a:rPr>
                              </m:ctrlPr>
                            </m:limLowPr>
                            <m:e>
                              <m:d>
                                <m:dPr>
                                  <m:ctrlPr>
                                    <a:rPr lang="ja-JP" altLang="en-US" i="1">
                                      <a:latin typeface="Cambria Math" panose="02040503050406030204" pitchFamily="18" charset="0"/>
                                    </a:rPr>
                                  </m:ctrlPr>
                                </m:dPr>
                                <m:e>
                                  <m:groupChr>
                                    <m:groupChrPr>
                                      <m:chr m:val="⏟"/>
                                      <m:ctrlPr>
                                        <a:rPr lang="ja-JP" altLang="en-US" i="1">
                                          <a:latin typeface="Cambria Math" panose="02040503050406030204" pitchFamily="18" charset="0"/>
                                        </a:rPr>
                                      </m:ctrlPr>
                                    </m:groupChrPr>
                                    <m:e>
                                      <m:r>
                                        <a:rPr lang="ja-JP" altLang="en-US"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𝑇𝑓</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𝑞</m:t>
                                              </m:r>
                                            </m:e>
                                          </m:d>
                                        </m:sup>
                                      </m:sSubSup>
                                      <m:r>
                                        <a:rPr lang="en-US" altLang="ja-JP"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𝛹</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𝑞</m:t>
                                              </m:r>
                                            </m:e>
                                          </m:d>
                                        </m:sup>
                                      </m:sSubSup>
                                      <m:r>
                                        <a:rPr lang="en-US" altLang="ja-JP" i="1">
                                          <a:latin typeface="Cambria Math" panose="02040503050406030204" pitchFamily="18" charset="0"/>
                                        </a:rPr>
                                        <m:t>+∆</m:t>
                                      </m:r>
                                      <m:sSubSup>
                                        <m:sSubSupPr>
                                          <m:ctrlPr>
                                            <a:rPr lang="ja-JP" altLang="en-US" i="1">
                                              <a:latin typeface="Cambria Math" panose="02040503050406030204" pitchFamily="18" charset="0"/>
                                            </a:rPr>
                                          </m:ctrlPr>
                                        </m:sSubSupPr>
                                        <m:e>
                                          <m:r>
                                            <a:rPr lang="ja-JP" altLang="en-US" i="1">
                                              <a:latin typeface="Cambria Math" panose="02040503050406030204" pitchFamily="18" charset="0"/>
                                            </a:rPr>
                                            <m:t>𝑞</m:t>
                                          </m:r>
                                        </m:e>
                                        <m:sub>
                                          <m:r>
                                            <a:rPr lang="ja-JP" altLang="en-US" i="1">
                                              <a:latin typeface="Cambria Math" panose="02040503050406030204" pitchFamily="18" charset="0"/>
                                            </a:rPr>
                                            <m:t>𝑦</m:t>
                                          </m:r>
                                        </m:sub>
                                        <m:sup>
                                          <m:d>
                                            <m:dPr>
                                              <m:ctrlPr>
                                                <a:rPr lang="ja-JP" altLang="en-US" i="1">
                                                  <a:latin typeface="Cambria Math" panose="02040503050406030204" pitchFamily="18" charset="0"/>
                                                </a:rPr>
                                              </m:ctrlPr>
                                            </m:dPr>
                                            <m:e>
                                              <m:r>
                                                <a:rPr lang="ja-JP" altLang="en-US" i="1">
                                                  <a:latin typeface="Cambria Math" panose="02040503050406030204" pitchFamily="18" charset="0"/>
                                                </a:rPr>
                                                <m:t>𝑞</m:t>
                                              </m:r>
                                            </m:e>
                                          </m:d>
                                        </m:sup>
                                      </m:sSubSup>
                                    </m:e>
                                  </m:groupChr>
                                </m:e>
                              </m:d>
                            </m:e>
                            <m:lim>
                              <m:eqArr>
                                <m:eqArrPr>
                                  <m:ctrlPr>
                                    <a:rPr lang="ja-JP" altLang="en-US" i="1">
                                      <a:latin typeface="Cambria Math" panose="02040503050406030204" pitchFamily="18" charset="0"/>
                                    </a:rPr>
                                  </m:ctrlPr>
                                </m:eqArrPr>
                                <m:e>
                                  <m:r>
                                    <a:rPr lang="ja-JP" altLang="en-US" i="1">
                                      <a:latin typeface="Cambria Math" panose="02040503050406030204" pitchFamily="18" charset="0"/>
                                    </a:rPr>
                                    <m:t>𝐸𝑓𝑓𝑒𝑐𝑡𝑠</m:t>
                                  </m:r>
                                  <m:r>
                                    <a:rPr lang="ja-JP" altLang="en-US" i="1">
                                      <a:latin typeface="Cambria Math" panose="02040503050406030204" pitchFamily="18" charset="0"/>
                                    </a:rPr>
                                    <m:t> </m:t>
                                  </m:r>
                                  <m:r>
                                    <a:rPr lang="ja-JP" altLang="en-US" i="1">
                                      <a:latin typeface="Cambria Math" panose="02040503050406030204" pitchFamily="18" charset="0"/>
                                    </a:rPr>
                                    <m:t>𝑜𝑓</m:t>
                                  </m:r>
                                  <m:r>
                                    <a:rPr lang="ja-JP" altLang="en-US" i="1">
                                      <a:latin typeface="Cambria Math" panose="02040503050406030204" pitchFamily="18" charset="0"/>
                                    </a:rPr>
                                    <m:t> </m:t>
                                  </m:r>
                                  <m:r>
                                    <a:rPr lang="ja-JP" altLang="en-US" i="1">
                                      <a:latin typeface="Cambria Math" panose="02040503050406030204" pitchFamily="18" charset="0"/>
                                    </a:rPr>
                                    <m:t>𝑐h𝑎𝑛𝑔𝑒𝑠</m:t>
                                  </m:r>
                                  <m:r>
                                    <a:rPr lang="ja-JP" altLang="en-US" i="1">
                                      <a:latin typeface="Cambria Math" panose="02040503050406030204" pitchFamily="18" charset="0"/>
                                    </a:rPr>
                                    <m:t> </m:t>
                                  </m:r>
                                  <m:r>
                                    <a:rPr lang="ja-JP" altLang="en-US" i="1">
                                      <a:latin typeface="Cambria Math" panose="02040503050406030204" pitchFamily="18" charset="0"/>
                                    </a:rPr>
                                    <m:t>𝑖𝑛</m:t>
                                  </m:r>
                                  <m:r>
                                    <a:rPr lang="ja-JP" altLang="en-US" i="1">
                                      <a:latin typeface="Cambria Math" panose="02040503050406030204" pitchFamily="18" charset="0"/>
                                    </a:rPr>
                                    <m:t> </m:t>
                                  </m:r>
                                </m:e>
                                <m:e>
                                  <m:r>
                                    <a:rPr lang="ja-JP" altLang="en-US" i="1">
                                      <a:latin typeface="Cambria Math" panose="02040503050406030204" pitchFamily="18" charset="0"/>
                                    </a:rPr>
                                    <m:t>𝑓𝑖𝑛𝑎𝑙</m:t>
                                  </m:r>
                                  <m:r>
                                    <a:rPr lang="ja-JP" altLang="en-US" i="1">
                                      <a:latin typeface="Cambria Math" panose="02040503050406030204" pitchFamily="18" charset="0"/>
                                    </a:rPr>
                                    <m:t> </m:t>
                                  </m:r>
                                  <m:r>
                                    <a:rPr lang="ja-JP" altLang="en-US" i="1">
                                      <a:latin typeface="Cambria Math" panose="02040503050406030204" pitchFamily="18" charset="0"/>
                                    </a:rPr>
                                    <m:t>𝑑𝑒𝑚𝑎𝑛𝑑</m:t>
                                  </m:r>
                                  <m:r>
                                    <a:rPr lang="ja-JP" altLang="en-US" i="1">
                                      <a:latin typeface="Cambria Math" panose="02040503050406030204" pitchFamily="18" charset="0"/>
                                    </a:rPr>
                                    <m:t> </m:t>
                                  </m:r>
                                  <m:r>
                                    <a:rPr lang="ja-JP" altLang="en-US" i="1">
                                      <a:latin typeface="Cambria Math" panose="02040503050406030204" pitchFamily="18" charset="0"/>
                                    </a:rPr>
                                    <m:t>𝑐𝑎𝑡𝑒𝑔𝑜𝑟𝑦</m:t>
                                  </m:r>
                                  <m:r>
                                    <a:rPr lang="ja-JP" altLang="en-US" i="1">
                                      <a:latin typeface="Cambria Math" panose="02040503050406030204" pitchFamily="18" charset="0"/>
                                    </a:rPr>
                                    <m:t> </m:t>
                                  </m:r>
                                  <m:r>
                                    <a:rPr lang="ja-JP" altLang="en-US" i="1">
                                      <a:latin typeface="Cambria Math" panose="02040503050406030204" pitchFamily="18" charset="0"/>
                                    </a:rPr>
                                    <m:t>𝑞</m:t>
                                  </m:r>
                                </m:e>
                              </m:eqArr>
                            </m:lim>
                          </m:limLow>
                        </m:e>
                      </m:nary>
                    </m:oMath>
                  </m:oMathPara>
                </a14:m>
                <a:endParaRPr lang="en-US" altLang="ja-JP" dirty="0"/>
              </a:p>
            </p:txBody>
          </p:sp>
        </mc:Choice>
        <mc:Fallback>
          <p:sp>
            <p:nvSpPr>
              <p:cNvPr id="3" name="コンテンツ プレースホルダー 2">
                <a:extLst>
                  <a:ext uri="{FF2B5EF4-FFF2-40B4-BE49-F238E27FC236}">
                    <a16:creationId xmlns:a16="http://schemas.microsoft.com/office/drawing/2014/main" id="{A068132B-4274-494B-772A-269ABD8AA74D}"/>
                  </a:ext>
                </a:extLst>
              </p:cNvPr>
              <p:cNvSpPr>
                <a:spLocks noGrp="1" noRot="1" noChangeAspect="1" noMove="1" noResize="1" noEditPoints="1" noAdjustHandles="1" noChangeArrowheads="1" noChangeShapeType="1" noTextEdit="1"/>
              </p:cNvSpPr>
              <p:nvPr>
                <p:ph idx="1"/>
              </p:nvPr>
            </p:nvSpPr>
            <p:spPr>
              <a:blipFill>
                <a:blip r:embed="rId3"/>
                <a:stretch>
                  <a:fillRect l="-2112" t="-221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19083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73AE-A3F6-EE8E-0D96-21BDC1FFD7E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CB606B-BEAA-E815-0411-E2C24D6A9F88}"/>
              </a:ext>
            </a:extLst>
          </p:cNvPr>
          <p:cNvSpPr>
            <a:spLocks noGrp="1"/>
          </p:cNvSpPr>
          <p:nvPr>
            <p:ph type="title"/>
          </p:nvPr>
        </p:nvSpPr>
        <p:spPr/>
        <p:txBody>
          <a:bodyPr/>
          <a:lstStyle/>
          <a:p>
            <a:endParaRPr kumimoji="1" lang="ja-JP" altLang="en-US"/>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D203A131-A132-E3BD-B781-F08D99C6892A}"/>
                  </a:ext>
                </a:extLst>
              </p:cNvPr>
              <p:cNvSpPr>
                <a:spLocks noGrp="1"/>
              </p:cNvSpPr>
              <p:nvPr>
                <p:ph idx="1"/>
              </p:nvPr>
            </p:nvSpPr>
            <p:spPr/>
            <p:txBody>
              <a:bodyPr/>
              <a:lstStyle/>
              <a:p>
                <a:r>
                  <a:rPr lang="en-US" altLang="ja-JP" dirty="0"/>
                  <a:t>Path-level decomposition of SDA components</a:t>
                </a:r>
              </a:p>
              <a:p>
                <a:pPr marL="108000" lvl="1" indent="0">
                  <a:spcBef>
                    <a:spcPts val="600"/>
                  </a:spcBef>
                  <a:buNone/>
                </a:pPr>
                <a:r>
                  <a:rPr lang="en-US" altLang="ja-JP" dirty="0"/>
                  <a:t>It is also straightforward to decompose the SDA components at the supply-chain path level. We define the path-specific change in the intermediate input trade coefficient matrix as follows:</a:t>
                </a:r>
              </a:p>
              <a:p>
                <a:pPr marL="108000" lvl="1" indent="0">
                  <a:spcBef>
                    <a:spcPts val="600"/>
                  </a:spcBef>
                  <a:buNone/>
                </a:pPr>
                <a14:m>
                  <m:oMathPara xmlns:m="http://schemas.openxmlformats.org/officeDocument/2006/math">
                    <m:oMathParaPr>
                      <m:jc m:val="centerGroup"/>
                    </m:oMathParaPr>
                    <m:oMath xmlns:m="http://schemas.openxmlformats.org/officeDocument/2006/math">
                      <m:r>
                        <a:rPr lang="ja-JP" altLang="en-US" i="1"/>
                        <m:t>∆</m:t>
                      </m:r>
                      <m:sSubSup>
                        <m:sSubSupPr>
                          <m:ctrlPr>
                            <a:rPr lang="ja-JP" altLang="en-US" i="1"/>
                          </m:ctrlPr>
                        </m:sSubSupPr>
                        <m:e>
                          <m:r>
                            <a:rPr lang="ja-JP" altLang="en-US" b="1"/>
                            <m:t>𝐓</m:t>
                          </m:r>
                        </m:e>
                        <m:sub>
                          <m:r>
                            <a:rPr lang="ja-JP" altLang="en-US" i="1"/>
                            <m:t>𝑚</m:t>
                          </m:r>
                        </m:sub>
                        <m:sup>
                          <m:d>
                            <m:dPr>
                              <m:ctrlPr>
                                <a:rPr lang="ja-JP" altLang="en-US" i="1"/>
                              </m:ctrlPr>
                            </m:dPr>
                            <m:e>
                              <m:r>
                                <a:rPr lang="ja-JP" altLang="en-US" i="1"/>
                                <m:t>𝑖</m:t>
                              </m:r>
                              <m:r>
                                <a:rPr lang="en-US" altLang="ja-JP" i="1"/>
                                <m:t>,</m:t>
                              </m:r>
                              <m:r>
                                <a:rPr lang="ja-JP" altLang="en-US" i="1"/>
                                <m:t>𝑟</m:t>
                              </m:r>
                            </m:e>
                          </m:d>
                          <m:r>
                            <a:rPr lang="en-US" altLang="ja-JP" i="1"/>
                            <m:t>,</m:t>
                          </m:r>
                          <m:d>
                            <m:dPr>
                              <m:ctrlPr>
                                <a:rPr lang="ja-JP" altLang="en-US" i="1"/>
                              </m:ctrlPr>
                            </m:dPr>
                            <m:e>
                              <m:r>
                                <a:rPr lang="ja-JP" altLang="en-US" i="1"/>
                                <m:t>𝑗</m:t>
                              </m:r>
                              <m:r>
                                <a:rPr lang="en-US" altLang="ja-JP" i="1"/>
                                <m:t>,</m:t>
                              </m:r>
                              <m:r>
                                <a:rPr lang="ja-JP" altLang="en-US" i="1"/>
                                <m:t>𝑠</m:t>
                              </m:r>
                            </m:e>
                          </m:d>
                        </m:sup>
                      </m:sSubSup>
                      <m:r>
                        <a:rPr lang="en-US" altLang="ja-JP" i="1"/>
                        <m:t>=</m:t>
                      </m:r>
                      <m:d>
                        <m:dPr>
                          <m:begChr m:val="["/>
                          <m:endChr m:val="]"/>
                          <m:ctrlPr>
                            <a:rPr lang="ja-JP" altLang="en-US" i="1"/>
                          </m:ctrlPr>
                        </m:dPr>
                        <m:e>
                          <m:m>
                            <m:mPr>
                              <m:mcs>
                                <m:mc>
                                  <m:mcPr>
                                    <m:count m:val="7"/>
                                    <m:mcJc m:val="center"/>
                                  </m:mcPr>
                                </m:mc>
                              </m:mcs>
                              <m:ctrlPr>
                                <a:rPr lang="ja-JP" altLang="en-US" i="1"/>
                              </m:ctrlPr>
                            </m:mPr>
                            <m:mr>
                              <m:e>
                                <m:r>
                                  <a:rPr lang="en-US" altLang="ja-JP" i="1"/>
                                  <m:t>0</m:t>
                                </m:r>
                              </m:e>
                              <m:e>
                                <m:r>
                                  <a:rPr lang="ja-JP" altLang="en-US" i="1"/>
                                  <m:t>⋯</m:t>
                                </m:r>
                              </m:e>
                              <m:e>
                                <m:r>
                                  <a:rPr lang="en-US" altLang="ja-JP" i="1"/>
                                  <m:t>0</m:t>
                                </m:r>
                              </m:e>
                              <m:e>
                                <m:r>
                                  <a:rPr lang="en-US" altLang="ja-JP" i="1"/>
                                  <m:t>0</m:t>
                                </m:r>
                              </m:e>
                              <m:e>
                                <m:r>
                                  <a:rPr lang="en-US" altLang="ja-JP" i="1"/>
                                  <m:t>0</m:t>
                                </m:r>
                              </m:e>
                              <m:e>
                                <m:r>
                                  <a:rPr lang="ja-JP" altLang="en-US" i="1"/>
                                  <m:t>⋯</m:t>
                                </m:r>
                              </m:e>
                              <m:e>
                                <m:r>
                                  <a:rPr lang="en-US" altLang="ja-JP" i="1"/>
                                  <m:t>0</m:t>
                                </m:r>
                              </m:e>
                            </m:mr>
                            <m:mr>
                              <m:e>
                                <m:r>
                                  <a:rPr lang="ja-JP" altLang="en-US" i="1"/>
                                  <m:t>⋮</m:t>
                                </m:r>
                              </m:e>
                              <m:e>
                                <m:r>
                                  <a:rPr lang="ja-JP" altLang="en-US" i="1"/>
                                  <m:t>⋱</m:t>
                                </m:r>
                              </m:e>
                              <m:e>
                                <m:r>
                                  <a:rPr lang="ja-JP" altLang="en-US" i="1"/>
                                  <m:t>⋮</m:t>
                                </m:r>
                              </m:e>
                              <m:e>
                                <m:r>
                                  <a:rPr lang="ja-JP" altLang="en-US" i="1"/>
                                  <m:t>⋮</m:t>
                                </m:r>
                              </m:e>
                              <m:e>
                                <m:r>
                                  <a:rPr lang="ja-JP" altLang="en-US" i="1"/>
                                  <m:t>⋮</m:t>
                                </m:r>
                              </m:e>
                              <m:e>
                                <m:r>
                                  <a:rPr lang="ja-JP" altLang="en-US" i="1"/>
                                  <m:t>⋱</m:t>
                                </m:r>
                              </m:e>
                              <m:e>
                                <m:r>
                                  <a:rPr lang="ja-JP" altLang="en-US" i="1"/>
                                  <m:t>⋮</m:t>
                                </m:r>
                              </m:e>
                            </m:mr>
                            <m:mr>
                              <m:e>
                                <m:r>
                                  <a:rPr lang="en-US" altLang="ja-JP" i="1"/>
                                  <m:t>0</m:t>
                                </m:r>
                              </m:e>
                              <m:e>
                                <m:r>
                                  <a:rPr lang="ja-JP" altLang="en-US" i="1"/>
                                  <m:t>⋯</m:t>
                                </m:r>
                              </m:e>
                              <m:e>
                                <m:r>
                                  <a:rPr lang="en-US" altLang="ja-JP" i="1"/>
                                  <m:t>0</m:t>
                                </m:r>
                              </m:e>
                              <m:e>
                                <m:r>
                                  <a:rPr lang="en-US" altLang="ja-JP" i="1"/>
                                  <m:t>0</m:t>
                                </m:r>
                              </m:e>
                              <m:e>
                                <m:r>
                                  <a:rPr lang="en-US" altLang="ja-JP" i="1"/>
                                  <m:t>0</m:t>
                                </m:r>
                              </m:e>
                              <m:e>
                                <m:r>
                                  <a:rPr lang="ja-JP" altLang="en-US" i="1"/>
                                  <m:t>⋯</m:t>
                                </m:r>
                              </m:e>
                              <m:e>
                                <m:r>
                                  <a:rPr lang="en-US" altLang="ja-JP" i="1"/>
                                  <m:t>0</m:t>
                                </m:r>
                              </m:e>
                            </m:mr>
                            <m:mr>
                              <m:e>
                                <m:r>
                                  <a:rPr lang="en-US" altLang="ja-JP" i="1"/>
                                  <m:t>0</m:t>
                                </m:r>
                              </m:e>
                              <m:e>
                                <m:r>
                                  <a:rPr lang="ja-JP" altLang="en-US" i="1"/>
                                  <m:t>⋯</m:t>
                                </m:r>
                              </m:e>
                              <m:e>
                                <m:r>
                                  <a:rPr lang="en-US" altLang="ja-JP" i="1"/>
                                  <m:t>0</m:t>
                                </m:r>
                              </m:e>
                              <m:e>
                                <m:r>
                                  <a:rPr lang="ja-JP" altLang="en-US" i="1"/>
                                  <m:t>∆</m:t>
                                </m:r>
                                <m:sSubSup>
                                  <m:sSubSupPr>
                                    <m:ctrlPr>
                                      <a:rPr lang="ja-JP" altLang="en-US" b="1" i="1"/>
                                    </m:ctrlPr>
                                  </m:sSubSupPr>
                                  <m:e>
                                    <m:r>
                                      <a:rPr lang="ja-JP" altLang="en-US" i="1"/>
                                      <m:t>𝜏</m:t>
                                    </m:r>
                                  </m:e>
                                  <m:sub>
                                    <m:r>
                                      <a:rPr lang="ja-JP" altLang="en-US" i="1"/>
                                      <m:t>𝑚</m:t>
                                    </m:r>
                                    <m:r>
                                      <a:rPr lang="en-US" altLang="ja-JP" b="1" i="1"/>
                                      <m:t>,</m:t>
                                    </m:r>
                                    <m:r>
                                      <a:rPr lang="ja-JP" altLang="en-US" i="1"/>
                                      <m:t>𝑖𝑗</m:t>
                                    </m:r>
                                  </m:sub>
                                  <m:sup>
                                    <m:r>
                                      <a:rPr lang="ja-JP" altLang="en-US" i="1"/>
                                      <m:t>𝑟𝑠</m:t>
                                    </m:r>
                                  </m:sup>
                                </m:sSubSup>
                              </m:e>
                              <m:e>
                                <m:r>
                                  <a:rPr lang="en-US" altLang="ja-JP" i="1"/>
                                  <m:t>0</m:t>
                                </m:r>
                              </m:e>
                              <m:e>
                                <m:r>
                                  <a:rPr lang="ja-JP" altLang="en-US" i="1"/>
                                  <m:t>⋯</m:t>
                                </m:r>
                              </m:e>
                              <m:e>
                                <m:r>
                                  <a:rPr lang="en-US" altLang="ja-JP" i="1"/>
                                  <m:t>0</m:t>
                                </m:r>
                              </m:e>
                            </m:mr>
                            <m:mr>
                              <m:e>
                                <m:r>
                                  <a:rPr lang="en-US" altLang="ja-JP" i="1"/>
                                  <m:t>0</m:t>
                                </m:r>
                              </m:e>
                              <m:e>
                                <m:r>
                                  <a:rPr lang="ja-JP" altLang="en-US" i="1"/>
                                  <m:t>⋯</m:t>
                                </m:r>
                              </m:e>
                              <m:e>
                                <m:r>
                                  <a:rPr lang="en-US" altLang="ja-JP" i="1"/>
                                  <m:t>0</m:t>
                                </m:r>
                              </m:e>
                              <m:e>
                                <m:r>
                                  <a:rPr lang="en-US" altLang="ja-JP" i="1"/>
                                  <m:t>0</m:t>
                                </m:r>
                              </m:e>
                              <m:e>
                                <m:r>
                                  <a:rPr lang="en-US" altLang="ja-JP" i="1"/>
                                  <m:t>0</m:t>
                                </m:r>
                              </m:e>
                              <m:e>
                                <m:r>
                                  <a:rPr lang="ja-JP" altLang="en-US" i="1"/>
                                  <m:t>⋯</m:t>
                                </m:r>
                              </m:e>
                              <m:e>
                                <m:r>
                                  <a:rPr lang="en-US" altLang="ja-JP" i="1"/>
                                  <m:t>0</m:t>
                                </m:r>
                              </m:e>
                            </m:mr>
                            <m:mr>
                              <m:e>
                                <m:r>
                                  <a:rPr lang="ja-JP" altLang="en-US" i="1"/>
                                  <m:t>⋮</m:t>
                                </m:r>
                              </m:e>
                              <m:e>
                                <m:r>
                                  <a:rPr lang="ja-JP" altLang="en-US" i="1"/>
                                  <m:t>⋱</m:t>
                                </m:r>
                              </m:e>
                              <m:e>
                                <m:r>
                                  <a:rPr lang="ja-JP" altLang="en-US" i="1"/>
                                  <m:t>⋮</m:t>
                                </m:r>
                              </m:e>
                              <m:e>
                                <m:r>
                                  <a:rPr lang="ja-JP" altLang="en-US" i="1"/>
                                  <m:t>⋮</m:t>
                                </m:r>
                              </m:e>
                              <m:e>
                                <m:r>
                                  <a:rPr lang="ja-JP" altLang="en-US" i="1"/>
                                  <m:t>⋮</m:t>
                                </m:r>
                              </m:e>
                              <m:e>
                                <m:r>
                                  <a:rPr lang="ja-JP" altLang="en-US" i="1"/>
                                  <m:t>⋱</m:t>
                                </m:r>
                              </m:e>
                              <m:e>
                                <m:r>
                                  <a:rPr lang="ja-JP" altLang="en-US" i="1"/>
                                  <m:t>⋮</m:t>
                                </m:r>
                              </m:e>
                            </m:mr>
                            <m:mr>
                              <m:e>
                                <m:r>
                                  <a:rPr lang="en-US" altLang="ja-JP" i="1"/>
                                  <m:t>0</m:t>
                                </m:r>
                              </m:e>
                              <m:e>
                                <m:r>
                                  <a:rPr lang="ja-JP" altLang="en-US" i="1"/>
                                  <m:t>⋯</m:t>
                                </m:r>
                              </m:e>
                              <m:e>
                                <m:r>
                                  <a:rPr lang="en-US" altLang="ja-JP" i="1"/>
                                  <m:t>0</m:t>
                                </m:r>
                              </m:e>
                              <m:e>
                                <m:r>
                                  <a:rPr lang="en-US" altLang="ja-JP" i="1"/>
                                  <m:t>0</m:t>
                                </m:r>
                              </m:e>
                              <m:e>
                                <m:r>
                                  <a:rPr lang="en-US" altLang="ja-JP" i="1"/>
                                  <m:t>0</m:t>
                                </m:r>
                              </m:e>
                              <m:e>
                                <m:r>
                                  <a:rPr lang="ja-JP" altLang="en-US" i="1"/>
                                  <m:t>⋯</m:t>
                                </m:r>
                              </m:e>
                              <m:e>
                                <m:r>
                                  <a:rPr lang="en-US" altLang="ja-JP" i="1"/>
                                  <m:t>0</m:t>
                                </m:r>
                              </m:e>
                            </m:mr>
                          </m:m>
                        </m:e>
                      </m:d>
                    </m:oMath>
                  </m:oMathPara>
                </a14:m>
                <a:endParaRPr lang="en-US" altLang="ja-JP" dirty="0"/>
              </a:p>
              <a:p>
                <a:pPr marL="108000" lvl="1" indent="0">
                  <a:spcBef>
                    <a:spcPts val="600"/>
                  </a:spcBef>
                  <a:buNone/>
                </a:pPr>
                <a:r>
                  <a:rPr lang="en-US" altLang="ja-JP" dirty="0"/>
                  <a:t>The contribution of changes in intermediate input sourcing along a specific supply-chain path to variations in the per capita carbon footprint:</a:t>
                </a:r>
                <a:endParaRPr lang="ja-JP" altLang="ja-JP" dirty="0"/>
              </a:p>
              <a:p>
                <a:pPr marL="108000" lvl="1" indent="0">
                  <a:spcBef>
                    <a:spcPts val="600"/>
                  </a:spcBef>
                  <a:buNone/>
                </a:pPr>
                <a14:m>
                  <m:oMathPara xmlns:m="http://schemas.openxmlformats.org/officeDocument/2006/math">
                    <m:oMathParaPr>
                      <m:jc m:val="centerGroup"/>
                    </m:oMathParaPr>
                    <m:oMath xmlns:m="http://schemas.openxmlformats.org/officeDocument/2006/math">
                      <m:r>
                        <a:rPr lang="ja-JP" altLang="en-US" sz="2200"/>
                        <m:t>∆</m:t>
                      </m:r>
                      <m:sSubSup>
                        <m:sSubSupPr>
                          <m:ctrlPr>
                            <a:rPr lang="ja-JP" altLang="en-US" sz="2200" i="1"/>
                          </m:ctrlPr>
                        </m:sSubSupPr>
                        <m:e>
                          <m:r>
                            <a:rPr lang="ja-JP" altLang="en-US" sz="2200" i="1"/>
                            <m:t>𝑞</m:t>
                          </m:r>
                        </m:e>
                        <m:sub>
                          <m:r>
                            <a:rPr lang="ja-JP" altLang="en-US" sz="2200" i="1"/>
                            <m:t>𝑇𝑚</m:t>
                          </m:r>
                        </m:sub>
                        <m:sup>
                          <m:d>
                            <m:dPr>
                              <m:ctrlPr>
                                <a:rPr lang="ja-JP" altLang="en-US" sz="2200" i="1"/>
                              </m:ctrlPr>
                            </m:dPr>
                            <m:e>
                              <m:r>
                                <a:rPr lang="ja-JP" altLang="en-US" sz="2200" i="1"/>
                                <m:t>𝑖</m:t>
                              </m:r>
                              <m:r>
                                <a:rPr lang="en-US" altLang="ja-JP" sz="2200" i="1"/>
                                <m:t>,</m:t>
                              </m:r>
                              <m:r>
                                <a:rPr lang="ja-JP" altLang="en-US" sz="2200" i="1"/>
                                <m:t>𝑟</m:t>
                              </m:r>
                            </m:e>
                          </m:d>
                          <m:r>
                            <a:rPr lang="en-US" altLang="ja-JP" sz="2200" i="1"/>
                            <m:t>,</m:t>
                          </m:r>
                          <m:d>
                            <m:dPr>
                              <m:ctrlPr>
                                <a:rPr lang="ja-JP" altLang="en-US" sz="2200" i="1"/>
                              </m:ctrlPr>
                            </m:dPr>
                            <m:e>
                              <m:r>
                                <a:rPr lang="ja-JP" altLang="en-US" sz="2200" i="1"/>
                                <m:t>𝑗</m:t>
                              </m:r>
                              <m:r>
                                <a:rPr lang="en-US" altLang="ja-JP" sz="2200" i="1"/>
                                <m:t>,</m:t>
                              </m:r>
                              <m:r>
                                <a:rPr lang="ja-JP" altLang="en-US" sz="2200" i="1"/>
                                <m:t>𝑠</m:t>
                              </m:r>
                            </m:e>
                          </m:d>
                        </m:sup>
                      </m:sSubSup>
                      <m:r>
                        <a:rPr lang="en-US" altLang="ja-JP" sz="2200" i="1"/>
                        <m:t>=</m:t>
                      </m:r>
                      <m:f>
                        <m:fPr>
                          <m:ctrlPr>
                            <a:rPr lang="ja-JP" altLang="en-US" sz="2200" i="1"/>
                          </m:ctrlPr>
                        </m:fPr>
                        <m:num>
                          <m:r>
                            <a:rPr lang="en-US" altLang="ja-JP" sz="2200"/>
                            <m:t>1</m:t>
                          </m:r>
                        </m:num>
                        <m:den>
                          <m:r>
                            <a:rPr lang="en-US" altLang="ja-JP" sz="2200" i="1"/>
                            <m:t>6</m:t>
                          </m:r>
                        </m:den>
                      </m:f>
                      <m:d>
                        <m:dPr>
                          <m:ctrlPr>
                            <a:rPr lang="ja-JP" altLang="en-US" sz="2200" i="1"/>
                          </m:ctrlPr>
                        </m:dPr>
                        <m:e>
                          <m:r>
                            <a:rPr lang="en-US" altLang="ja-JP" sz="2200" i="1"/>
                            <m:t>2</m:t>
                          </m:r>
                          <m:sSub>
                            <m:sSubPr>
                              <m:ctrlPr>
                                <a:rPr lang="ja-JP" altLang="en-US" sz="2200" i="1"/>
                              </m:ctrlPr>
                            </m:sSubPr>
                            <m:e>
                              <m:r>
                                <a:rPr lang="ja-JP" altLang="en-US" sz="2200" b="1"/>
                                <m:t>𝐞</m:t>
                              </m:r>
                            </m:e>
                            <m:sub>
                              <m:r>
                                <a:rPr lang="ja-JP" altLang="en-US" sz="2200" i="1"/>
                                <m:t>𝑡</m:t>
                              </m:r>
                            </m:sub>
                          </m:sSub>
                          <m:r>
                            <a:rPr lang="ja-JP" altLang="en-US" sz="2200" b="1" i="1"/>
                            <m:t>∆</m:t>
                          </m:r>
                          <m:sSubSup>
                            <m:sSubSupPr>
                              <m:ctrlPr>
                                <a:rPr lang="ja-JP" altLang="en-US" sz="2200" b="1" i="1"/>
                              </m:ctrlPr>
                            </m:sSubSupPr>
                            <m:e>
                              <m:r>
                                <a:rPr lang="ja-JP" altLang="en-US" sz="2200" b="1"/>
                                <m:t>𝐋</m:t>
                              </m:r>
                            </m:e>
                            <m:sub>
                              <m:r>
                                <a:rPr lang="en-US" altLang="ja-JP" sz="2200" i="1"/>
                                <m:t>1</m:t>
                              </m:r>
                            </m:sub>
                            <m:sup>
                              <m:d>
                                <m:dPr>
                                  <m:ctrlPr>
                                    <a:rPr lang="ja-JP" altLang="en-US" sz="2200" i="1"/>
                                  </m:ctrlPr>
                                </m:dPr>
                                <m:e>
                                  <m:r>
                                    <a:rPr lang="ja-JP" altLang="en-US" sz="2200" i="1"/>
                                    <m:t>𝑖</m:t>
                                  </m:r>
                                  <m:r>
                                    <a:rPr lang="en-US" altLang="ja-JP" sz="2200" i="1"/>
                                    <m:t>,</m:t>
                                  </m:r>
                                  <m:r>
                                    <a:rPr lang="ja-JP" altLang="en-US" sz="2200" i="1"/>
                                    <m:t>𝑟</m:t>
                                  </m:r>
                                </m:e>
                              </m:d>
                              <m:r>
                                <a:rPr lang="en-US" altLang="ja-JP" sz="2200" i="1"/>
                                <m:t>,</m:t>
                              </m:r>
                              <m:d>
                                <m:dPr>
                                  <m:ctrlPr>
                                    <a:rPr lang="ja-JP" altLang="en-US" sz="2200" i="1"/>
                                  </m:ctrlPr>
                                </m:dPr>
                                <m:e>
                                  <m:r>
                                    <a:rPr lang="ja-JP" altLang="en-US" sz="2200" i="1"/>
                                    <m:t>𝑗</m:t>
                                  </m:r>
                                  <m:r>
                                    <a:rPr lang="en-US" altLang="ja-JP" sz="2200" i="1"/>
                                    <m:t>,</m:t>
                                  </m:r>
                                  <m:r>
                                    <a:rPr lang="ja-JP" altLang="en-US" sz="2200" i="1"/>
                                    <m:t>𝑠</m:t>
                                  </m:r>
                                </m:e>
                              </m:d>
                            </m:sup>
                          </m:sSubSup>
                          <m:f>
                            <m:fPr>
                              <m:ctrlPr>
                                <a:rPr lang="ja-JP" altLang="en-US" sz="2200" i="1"/>
                              </m:ctrlPr>
                            </m:fPr>
                            <m:num>
                              <m:sSubSup>
                                <m:sSubSupPr>
                                  <m:ctrlPr>
                                    <a:rPr lang="ja-JP" altLang="en-US" sz="2200" i="1"/>
                                  </m:ctrlPr>
                                </m:sSubSupPr>
                                <m:e>
                                  <m:r>
                                    <a:rPr lang="ja-JP" altLang="en-US" sz="2200" b="1"/>
                                    <m:t>𝐅</m:t>
                                  </m:r>
                                </m:e>
                                <m:sub>
                                  <m:r>
                                    <a:rPr lang="ja-JP" altLang="en-US" sz="2200" i="1"/>
                                    <m:t>𝑡</m:t>
                                  </m:r>
                                </m:sub>
                                <m:sup>
                                  <m:r>
                                    <a:rPr lang="ja-JP" altLang="en-US" sz="2200" i="1"/>
                                    <m:t>𝑟</m:t>
                                  </m:r>
                                </m:sup>
                              </m:sSubSup>
                            </m:num>
                            <m:den>
                              <m:sSubSup>
                                <m:sSubSupPr>
                                  <m:ctrlPr>
                                    <a:rPr lang="ja-JP" altLang="en-US" sz="2200" i="1"/>
                                  </m:ctrlPr>
                                </m:sSubSupPr>
                                <m:e>
                                  <m:r>
                                    <a:rPr lang="ja-JP" altLang="en-US" sz="2200" i="1"/>
                                    <m:t>𝑝𝑜𝑝</m:t>
                                  </m:r>
                                </m:e>
                                <m:sub>
                                  <m:r>
                                    <a:rPr lang="ja-JP" altLang="en-US" sz="2200" i="1"/>
                                    <m:t>𝑡</m:t>
                                  </m:r>
                                </m:sub>
                                <m:sup>
                                  <m:r>
                                    <a:rPr lang="ja-JP" altLang="en-US" sz="2200" i="1"/>
                                    <m:t>𝑟</m:t>
                                  </m:r>
                                </m:sup>
                              </m:sSubSup>
                            </m:den>
                          </m:f>
                          <m:r>
                            <a:rPr lang="en-US" altLang="ja-JP" sz="2200"/>
                            <m:t>+</m:t>
                          </m:r>
                          <m:sSub>
                            <m:sSubPr>
                              <m:ctrlPr>
                                <a:rPr lang="ja-JP" altLang="en-US" sz="2200" i="1"/>
                              </m:ctrlPr>
                            </m:sSubPr>
                            <m:e>
                              <m:r>
                                <a:rPr lang="ja-JP" altLang="en-US" sz="2200" b="1"/>
                                <m:t>𝐞</m:t>
                              </m:r>
                            </m:e>
                            <m:sub>
                              <m:r>
                                <a:rPr lang="ja-JP" altLang="en-US" sz="2200" i="1"/>
                                <m:t>𝑡</m:t>
                              </m:r>
                            </m:sub>
                          </m:sSub>
                          <m:r>
                            <a:rPr lang="ja-JP" altLang="en-US" sz="2200" b="1" i="1"/>
                            <m:t>∆</m:t>
                          </m:r>
                          <m:sSubSup>
                            <m:sSubSupPr>
                              <m:ctrlPr>
                                <a:rPr lang="ja-JP" altLang="en-US" sz="2200" b="1" i="1"/>
                              </m:ctrlPr>
                            </m:sSubSupPr>
                            <m:e>
                              <m:r>
                                <a:rPr lang="ja-JP" altLang="en-US" sz="2200" b="1"/>
                                <m:t>𝐋</m:t>
                              </m:r>
                            </m:e>
                            <m:sub>
                              <m:r>
                                <a:rPr lang="en-US" altLang="ja-JP" sz="2200" i="1"/>
                                <m:t>1</m:t>
                              </m:r>
                            </m:sub>
                            <m:sup>
                              <m:d>
                                <m:dPr>
                                  <m:ctrlPr>
                                    <a:rPr lang="ja-JP" altLang="en-US" sz="2200" i="1"/>
                                  </m:ctrlPr>
                                </m:dPr>
                                <m:e>
                                  <m:r>
                                    <a:rPr lang="ja-JP" altLang="en-US" sz="2200" i="1"/>
                                    <m:t>𝑖</m:t>
                                  </m:r>
                                  <m:r>
                                    <a:rPr lang="en-US" altLang="ja-JP" sz="2200" i="1"/>
                                    <m:t>,</m:t>
                                  </m:r>
                                  <m:r>
                                    <a:rPr lang="ja-JP" altLang="en-US" sz="2200" i="1"/>
                                    <m:t>𝑟</m:t>
                                  </m:r>
                                </m:e>
                              </m:d>
                              <m:r>
                                <a:rPr lang="en-US" altLang="ja-JP" sz="2200" i="1"/>
                                <m:t>,</m:t>
                              </m:r>
                              <m:d>
                                <m:dPr>
                                  <m:ctrlPr>
                                    <a:rPr lang="ja-JP" altLang="en-US" sz="2200" i="1"/>
                                  </m:ctrlPr>
                                </m:dPr>
                                <m:e>
                                  <m:r>
                                    <a:rPr lang="ja-JP" altLang="en-US" sz="2200" i="1"/>
                                    <m:t>𝑗</m:t>
                                  </m:r>
                                  <m:r>
                                    <a:rPr lang="en-US" altLang="ja-JP" sz="2200" i="1"/>
                                    <m:t>,</m:t>
                                  </m:r>
                                  <m:r>
                                    <a:rPr lang="ja-JP" altLang="en-US" sz="2200" i="1"/>
                                    <m:t>𝑠</m:t>
                                  </m:r>
                                </m:e>
                              </m:d>
                            </m:sup>
                          </m:sSubSup>
                          <m:f>
                            <m:fPr>
                              <m:ctrlPr>
                                <a:rPr lang="ja-JP" altLang="en-US" sz="2200" i="1"/>
                              </m:ctrlPr>
                            </m:fPr>
                            <m:num>
                              <m:sSubSup>
                                <m:sSubSupPr>
                                  <m:ctrlPr>
                                    <a:rPr lang="ja-JP" altLang="en-US" sz="2200" i="1"/>
                                  </m:ctrlPr>
                                </m:sSubSupPr>
                                <m:e>
                                  <m:r>
                                    <a:rPr lang="ja-JP" altLang="en-US" sz="2200" b="1"/>
                                    <m:t>𝐅</m:t>
                                  </m:r>
                                </m:e>
                                <m:sub>
                                  <m:r>
                                    <a:rPr lang="en-US" altLang="ja-JP" sz="2200" i="1"/>
                                    <m:t>0</m:t>
                                  </m:r>
                                </m:sub>
                                <m:sup>
                                  <m:r>
                                    <a:rPr lang="ja-JP" altLang="en-US" sz="2200" i="1"/>
                                    <m:t>𝑟</m:t>
                                  </m:r>
                                </m:sup>
                              </m:sSubSup>
                            </m:num>
                            <m:den>
                              <m:sSubSup>
                                <m:sSubSupPr>
                                  <m:ctrlPr>
                                    <a:rPr lang="ja-JP" altLang="en-US" sz="2200" i="1"/>
                                  </m:ctrlPr>
                                </m:sSubSupPr>
                                <m:e>
                                  <m:r>
                                    <a:rPr lang="ja-JP" altLang="en-US" sz="2200" i="1"/>
                                    <m:t>𝑝𝑜𝑝</m:t>
                                  </m:r>
                                </m:e>
                                <m:sub>
                                  <m:r>
                                    <a:rPr lang="en-US" altLang="ja-JP" sz="2200" i="1"/>
                                    <m:t>0</m:t>
                                  </m:r>
                                </m:sub>
                                <m:sup>
                                  <m:r>
                                    <a:rPr lang="ja-JP" altLang="en-US" sz="2200" i="1"/>
                                    <m:t>𝑟</m:t>
                                  </m:r>
                                </m:sup>
                              </m:sSubSup>
                            </m:den>
                          </m:f>
                          <m:r>
                            <a:rPr lang="en-US" altLang="ja-JP" sz="2200" i="1"/>
                            <m:t>+</m:t>
                          </m:r>
                          <m:sSub>
                            <m:sSubPr>
                              <m:ctrlPr>
                                <a:rPr lang="ja-JP" altLang="en-US" sz="2200" i="1"/>
                              </m:ctrlPr>
                            </m:sSubPr>
                            <m:e>
                              <m:r>
                                <a:rPr lang="ja-JP" altLang="en-US" sz="2200" b="1"/>
                                <m:t>𝐞</m:t>
                              </m:r>
                            </m:e>
                            <m:sub>
                              <m:r>
                                <a:rPr lang="en-US" altLang="ja-JP" sz="2200" i="1"/>
                                <m:t>0</m:t>
                              </m:r>
                            </m:sub>
                          </m:sSub>
                          <m:r>
                            <a:rPr lang="ja-JP" altLang="en-US" sz="2200" b="1" i="1"/>
                            <m:t>∆</m:t>
                          </m:r>
                          <m:sSubSup>
                            <m:sSubSupPr>
                              <m:ctrlPr>
                                <a:rPr lang="ja-JP" altLang="en-US" sz="2200" b="1" i="1"/>
                              </m:ctrlPr>
                            </m:sSubSupPr>
                            <m:e>
                              <m:r>
                                <a:rPr lang="ja-JP" altLang="en-US" sz="2200" b="1"/>
                                <m:t>𝐋</m:t>
                              </m:r>
                            </m:e>
                            <m:sub>
                              <m:r>
                                <a:rPr lang="en-US" altLang="ja-JP" sz="2200" i="1"/>
                                <m:t>1</m:t>
                              </m:r>
                            </m:sub>
                            <m:sup>
                              <m:d>
                                <m:dPr>
                                  <m:ctrlPr>
                                    <a:rPr lang="ja-JP" altLang="en-US" sz="2200" i="1"/>
                                  </m:ctrlPr>
                                </m:dPr>
                                <m:e>
                                  <m:r>
                                    <a:rPr lang="ja-JP" altLang="en-US" sz="2200" i="1"/>
                                    <m:t>𝑖</m:t>
                                  </m:r>
                                  <m:r>
                                    <a:rPr lang="en-US" altLang="ja-JP" sz="2200" i="1"/>
                                    <m:t>,</m:t>
                                  </m:r>
                                  <m:r>
                                    <a:rPr lang="ja-JP" altLang="en-US" sz="2200" i="1"/>
                                    <m:t>𝑟</m:t>
                                  </m:r>
                                </m:e>
                              </m:d>
                              <m:r>
                                <a:rPr lang="en-US" altLang="ja-JP" sz="2200" i="1"/>
                                <m:t>,</m:t>
                              </m:r>
                              <m:d>
                                <m:dPr>
                                  <m:ctrlPr>
                                    <a:rPr lang="ja-JP" altLang="en-US" sz="2200" i="1"/>
                                  </m:ctrlPr>
                                </m:dPr>
                                <m:e>
                                  <m:r>
                                    <a:rPr lang="ja-JP" altLang="en-US" sz="2200" i="1"/>
                                    <m:t>𝑗</m:t>
                                  </m:r>
                                  <m:r>
                                    <a:rPr lang="en-US" altLang="ja-JP" sz="2200" i="1"/>
                                    <m:t>,</m:t>
                                  </m:r>
                                  <m:r>
                                    <a:rPr lang="ja-JP" altLang="en-US" sz="2200" i="1"/>
                                    <m:t>𝑠</m:t>
                                  </m:r>
                                </m:e>
                              </m:d>
                            </m:sup>
                          </m:sSubSup>
                          <m:f>
                            <m:fPr>
                              <m:ctrlPr>
                                <a:rPr lang="ja-JP" altLang="en-US" sz="2200" i="1"/>
                              </m:ctrlPr>
                            </m:fPr>
                            <m:num>
                              <m:sSubSup>
                                <m:sSubSupPr>
                                  <m:ctrlPr>
                                    <a:rPr lang="ja-JP" altLang="en-US" sz="2200" i="1"/>
                                  </m:ctrlPr>
                                </m:sSubSupPr>
                                <m:e>
                                  <m:r>
                                    <a:rPr lang="ja-JP" altLang="en-US" sz="2200" b="1"/>
                                    <m:t>𝐅</m:t>
                                  </m:r>
                                </m:e>
                                <m:sub>
                                  <m:r>
                                    <a:rPr lang="ja-JP" altLang="en-US" sz="2200" i="1"/>
                                    <m:t>𝑡</m:t>
                                  </m:r>
                                </m:sub>
                                <m:sup>
                                  <m:r>
                                    <a:rPr lang="ja-JP" altLang="en-US" sz="2200" i="1"/>
                                    <m:t>𝑟</m:t>
                                  </m:r>
                                </m:sup>
                              </m:sSubSup>
                            </m:num>
                            <m:den>
                              <m:sSubSup>
                                <m:sSubSupPr>
                                  <m:ctrlPr>
                                    <a:rPr lang="ja-JP" altLang="en-US" sz="2200" i="1"/>
                                  </m:ctrlPr>
                                </m:sSubSupPr>
                                <m:e>
                                  <m:r>
                                    <a:rPr lang="ja-JP" altLang="en-US" sz="2200" i="1"/>
                                    <m:t>𝑝𝑜𝑝</m:t>
                                  </m:r>
                                </m:e>
                                <m:sub>
                                  <m:r>
                                    <a:rPr lang="ja-JP" altLang="en-US" sz="2200" i="1"/>
                                    <m:t>𝑡</m:t>
                                  </m:r>
                                </m:sub>
                                <m:sup>
                                  <m:r>
                                    <a:rPr lang="ja-JP" altLang="en-US" sz="2200" i="1"/>
                                    <m:t>𝑟</m:t>
                                  </m:r>
                                </m:sup>
                              </m:sSubSup>
                            </m:den>
                          </m:f>
                          <m:r>
                            <a:rPr lang="en-US" altLang="ja-JP" sz="2200" i="1"/>
                            <m:t>+</m:t>
                          </m:r>
                          <m:sSub>
                            <m:sSubPr>
                              <m:ctrlPr>
                                <a:rPr lang="ja-JP" altLang="en-US" sz="2200" i="1"/>
                              </m:ctrlPr>
                            </m:sSubPr>
                            <m:e>
                              <m:r>
                                <a:rPr lang="en-US" altLang="ja-JP" sz="2200"/>
                                <m:t>2</m:t>
                              </m:r>
                              <m:r>
                                <a:rPr lang="ja-JP" altLang="en-US" sz="2200" b="1"/>
                                <m:t>𝐞</m:t>
                              </m:r>
                            </m:e>
                            <m:sub>
                              <m:r>
                                <a:rPr lang="en-US" altLang="ja-JP" sz="2200" i="1"/>
                                <m:t>0</m:t>
                              </m:r>
                            </m:sub>
                          </m:sSub>
                          <m:r>
                            <a:rPr lang="ja-JP" altLang="en-US" sz="2200" b="1" i="1"/>
                            <m:t>∆</m:t>
                          </m:r>
                          <m:sSubSup>
                            <m:sSubSupPr>
                              <m:ctrlPr>
                                <a:rPr lang="ja-JP" altLang="en-US" sz="2200" b="1" i="1"/>
                              </m:ctrlPr>
                            </m:sSubSupPr>
                            <m:e>
                              <m:r>
                                <a:rPr lang="ja-JP" altLang="en-US" sz="2200" b="1"/>
                                <m:t>𝐋</m:t>
                              </m:r>
                            </m:e>
                            <m:sub>
                              <m:r>
                                <a:rPr lang="en-US" altLang="ja-JP" sz="2200" i="1"/>
                                <m:t>1</m:t>
                              </m:r>
                            </m:sub>
                            <m:sup>
                              <m:d>
                                <m:dPr>
                                  <m:ctrlPr>
                                    <a:rPr lang="ja-JP" altLang="en-US" sz="2200" i="1"/>
                                  </m:ctrlPr>
                                </m:dPr>
                                <m:e>
                                  <m:r>
                                    <a:rPr lang="ja-JP" altLang="en-US" sz="2200" i="1"/>
                                    <m:t>𝑖</m:t>
                                  </m:r>
                                  <m:r>
                                    <a:rPr lang="en-US" altLang="ja-JP" sz="2200" i="1"/>
                                    <m:t>,</m:t>
                                  </m:r>
                                  <m:r>
                                    <a:rPr lang="ja-JP" altLang="en-US" sz="2200" i="1"/>
                                    <m:t>𝑟</m:t>
                                  </m:r>
                                </m:e>
                              </m:d>
                              <m:r>
                                <a:rPr lang="en-US" altLang="ja-JP" sz="2200" i="1"/>
                                <m:t>,</m:t>
                              </m:r>
                              <m:d>
                                <m:dPr>
                                  <m:ctrlPr>
                                    <a:rPr lang="ja-JP" altLang="en-US" sz="2200" i="1"/>
                                  </m:ctrlPr>
                                </m:dPr>
                                <m:e>
                                  <m:r>
                                    <a:rPr lang="ja-JP" altLang="en-US" sz="2200" i="1"/>
                                    <m:t>𝑗</m:t>
                                  </m:r>
                                  <m:r>
                                    <a:rPr lang="en-US" altLang="ja-JP" sz="2200" i="1"/>
                                    <m:t>,</m:t>
                                  </m:r>
                                  <m:r>
                                    <a:rPr lang="ja-JP" altLang="en-US" sz="2200" i="1"/>
                                    <m:t>𝑠</m:t>
                                  </m:r>
                                </m:e>
                              </m:d>
                            </m:sup>
                          </m:sSubSup>
                          <m:f>
                            <m:fPr>
                              <m:ctrlPr>
                                <a:rPr lang="ja-JP" altLang="en-US" sz="2200" i="1"/>
                              </m:ctrlPr>
                            </m:fPr>
                            <m:num>
                              <m:sSubSup>
                                <m:sSubSupPr>
                                  <m:ctrlPr>
                                    <a:rPr lang="ja-JP" altLang="en-US" sz="2200" i="1"/>
                                  </m:ctrlPr>
                                </m:sSubSupPr>
                                <m:e>
                                  <m:r>
                                    <a:rPr lang="ja-JP" altLang="en-US" sz="2200" b="1"/>
                                    <m:t>𝐅</m:t>
                                  </m:r>
                                </m:e>
                                <m:sub>
                                  <m:r>
                                    <a:rPr lang="en-US" altLang="ja-JP" sz="2200" i="1"/>
                                    <m:t>0</m:t>
                                  </m:r>
                                </m:sub>
                                <m:sup>
                                  <m:r>
                                    <a:rPr lang="ja-JP" altLang="en-US" sz="2200" i="1"/>
                                    <m:t>𝑟</m:t>
                                  </m:r>
                                </m:sup>
                              </m:sSubSup>
                            </m:num>
                            <m:den>
                              <m:sSubSup>
                                <m:sSubSupPr>
                                  <m:ctrlPr>
                                    <a:rPr lang="ja-JP" altLang="en-US" sz="2200" i="1"/>
                                  </m:ctrlPr>
                                </m:sSubSupPr>
                                <m:e>
                                  <m:r>
                                    <a:rPr lang="ja-JP" altLang="en-US" sz="2200" i="1"/>
                                    <m:t>𝑝𝑜𝑝</m:t>
                                  </m:r>
                                </m:e>
                                <m:sub>
                                  <m:r>
                                    <a:rPr lang="en-US" altLang="ja-JP" sz="2200"/>
                                    <m:t>0</m:t>
                                  </m:r>
                                </m:sub>
                                <m:sup>
                                  <m:r>
                                    <a:rPr lang="ja-JP" altLang="en-US" sz="2200" i="1"/>
                                    <m:t>𝑟</m:t>
                                  </m:r>
                                </m:sup>
                              </m:sSubSup>
                            </m:den>
                          </m:f>
                        </m:e>
                      </m:d>
                      <m:r>
                        <a:rPr lang="ja-JP" altLang="en-US" sz="2200" b="1"/>
                        <m:t>𝐢</m:t>
                      </m:r>
                    </m:oMath>
                  </m:oMathPara>
                </a14:m>
                <a:endParaRPr lang="en-US" altLang="ja-JP" sz="2200" dirty="0"/>
              </a:p>
            </p:txBody>
          </p:sp>
        </mc:Choice>
        <mc:Fallback>
          <p:sp>
            <p:nvSpPr>
              <p:cNvPr id="3" name="コンテンツ プレースホルダー 2">
                <a:extLst>
                  <a:ext uri="{FF2B5EF4-FFF2-40B4-BE49-F238E27FC236}">
                    <a16:creationId xmlns:a16="http://schemas.microsoft.com/office/drawing/2014/main" id="{D203A131-A132-E3BD-B781-F08D99C6892A}"/>
                  </a:ext>
                </a:extLst>
              </p:cNvPr>
              <p:cNvSpPr>
                <a:spLocks noGrp="1" noRot="1" noChangeAspect="1" noMove="1" noResize="1" noEditPoints="1" noAdjustHandles="1" noChangeArrowheads="1" noChangeShapeType="1" noTextEdit="1"/>
              </p:cNvSpPr>
              <p:nvPr>
                <p:ph idx="1"/>
              </p:nvPr>
            </p:nvSpPr>
            <p:spPr>
              <a:blipFill>
                <a:blip r:embed="rId3"/>
                <a:stretch>
                  <a:fillRect l="-2112" t="-2218" r="-10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134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A6E9-8755-7F37-CA19-0921ED25D75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986373E-FE73-C479-EFC7-18DE5397116D}"/>
              </a:ext>
            </a:extLst>
          </p:cNvPr>
          <p:cNvSpPr>
            <a:spLocks noGrp="1"/>
          </p:cNvSpPr>
          <p:nvPr>
            <p:ph type="title"/>
          </p:nvPr>
        </p:nvSpPr>
        <p:spPr/>
        <p:txBody>
          <a:bodyPr>
            <a:normAutofit/>
          </a:bodyPr>
          <a:lstStyle/>
          <a:p>
            <a:r>
              <a:rPr kumimoji="1" lang="en-US" altLang="ja-JP" dirty="0"/>
              <a:t>2. Methodology</a:t>
            </a:r>
            <a:r>
              <a:rPr lang="en-US" altLang="ja-JP" dirty="0"/>
              <a:t>: Definition of decoupling indicators</a:t>
            </a:r>
            <a:endParaRPr kumimoji="1" lang="ja-JP" altLang="en-US" dirty="0"/>
          </a:p>
        </p:txBody>
      </p:sp>
      <p:sp>
        <p:nvSpPr>
          <p:cNvPr id="11" name="コンテンツ プレースホルダー 10">
            <a:extLst>
              <a:ext uri="{FF2B5EF4-FFF2-40B4-BE49-F238E27FC236}">
                <a16:creationId xmlns:a16="http://schemas.microsoft.com/office/drawing/2014/main" id="{7B4DF8CF-4492-80B8-26D4-2F313EAECD6C}"/>
              </a:ext>
            </a:extLst>
          </p:cNvPr>
          <p:cNvSpPr>
            <a:spLocks noGrp="1"/>
          </p:cNvSpPr>
          <p:nvPr>
            <p:ph idx="1"/>
          </p:nvPr>
        </p:nvSpPr>
        <p:spPr>
          <a:xfrm>
            <a:off x="180000" y="900000"/>
            <a:ext cx="11833200" cy="492443"/>
          </a:xfrm>
        </p:spPr>
        <p:txBody>
          <a:bodyPr tIns="0" bIns="0">
            <a:spAutoFit/>
          </a:bodyPr>
          <a:lstStyle/>
          <a:p>
            <a:pPr marL="0" lvl="1" indent="0">
              <a:spcBef>
                <a:spcPts val="1800"/>
              </a:spcBef>
              <a:buNone/>
            </a:pPr>
            <a:r>
              <a:rPr lang="en-US" altLang="ja-JP" sz="3200" b="1" dirty="0">
                <a:solidFill>
                  <a:schemeClr val="accent5">
                    <a:lumMod val="50000"/>
                  </a:schemeClr>
                </a:solidFill>
              </a:rPr>
              <a:t>Economic and CO₂ emissions measures</a:t>
            </a:r>
          </a:p>
        </p:txBody>
      </p:sp>
      <p:grpSp>
        <p:nvGrpSpPr>
          <p:cNvPr id="17" name="グループ化 16">
            <a:extLst>
              <a:ext uri="{FF2B5EF4-FFF2-40B4-BE49-F238E27FC236}">
                <a16:creationId xmlns:a16="http://schemas.microsoft.com/office/drawing/2014/main" id="{60441245-63A9-F1CB-F783-46F921AAECA8}"/>
              </a:ext>
            </a:extLst>
          </p:cNvPr>
          <p:cNvGrpSpPr/>
          <p:nvPr/>
        </p:nvGrpSpPr>
        <p:grpSpPr>
          <a:xfrm>
            <a:off x="180000" y="1429200"/>
            <a:ext cx="11833200" cy="1730080"/>
            <a:chOff x="180000" y="1440000"/>
            <a:chExt cx="11833200" cy="1730080"/>
          </a:xfrm>
        </p:grpSpPr>
        <mc:AlternateContent xmlns:mc="http://schemas.openxmlformats.org/markup-compatibility/2006">
          <mc:Choice xmlns:a14="http://schemas.microsoft.com/office/drawing/2010/main" Requires="a14">
            <p:sp>
              <p:nvSpPr>
                <p:cNvPr id="5" name="テキスト ボックス 2">
                  <a:extLst>
                    <a:ext uri="{FF2B5EF4-FFF2-40B4-BE49-F238E27FC236}">
                      <a16:creationId xmlns:a16="http://schemas.microsoft.com/office/drawing/2014/main" id="{F44BD085-1977-8E1B-B438-16B90A43A133}"/>
                    </a:ext>
                  </a:extLst>
                </p:cNvPr>
                <p:cNvSpPr txBox="1"/>
                <p:nvPr/>
              </p:nvSpPr>
              <p:spPr>
                <a:xfrm>
                  <a:off x="180000" y="1440000"/>
                  <a:ext cx="5859601" cy="1730080"/>
                </a:xfrm>
                <a:prstGeom prst="rect">
                  <a:avLst/>
                </a:prstGeom>
                <a:solidFill>
                  <a:schemeClr val="accent1">
                    <a:lumMod val="20000"/>
                    <a:lumOff val="80000"/>
                  </a:schemeClr>
                </a:solidFill>
              </p:spPr>
              <p:txBody>
                <a:bodyPr wrap="square" lIns="0" tIns="0" rIns="0" bIns="72000" numCol="1">
                  <a:spAutoFit/>
                </a:bodyPr>
                <a:lstStyle/>
                <a:p>
                  <a:pPr marL="108000" lvl="1">
                    <a:spcBef>
                      <a:spcPts val="600"/>
                    </a:spcBef>
                    <a:tabLst>
                      <a:tab pos="2559600" algn="l"/>
                    </a:tabLst>
                  </a:pPr>
                  <a:r>
                    <a:rPr lang="en-US" altLang="ja-JP" sz="2400" dirty="0">
                      <a:solidFill>
                        <a:schemeClr val="tx1"/>
                      </a:solidFill>
                    </a:rPr>
                    <a:t>Per </a:t>
                  </a:r>
                  <a:r>
                    <a:rPr lang="ja-JP" altLang="ja-JP" sz="2400" dirty="0">
                      <a:solidFill>
                        <a:schemeClr val="tx1"/>
                      </a:solidFill>
                    </a:rPr>
                    <a:t>capita </a:t>
                  </a:r>
                  <a:r>
                    <a:rPr lang="en-US" altLang="ja-JP" sz="2400" dirty="0">
                      <a:solidFill>
                        <a:schemeClr val="tx1"/>
                      </a:solidFill>
                    </a:rPr>
                    <a:t>gross domestic expenditure (</a:t>
                  </a:r>
                  <a:r>
                    <a:rPr lang="ja-JP" altLang="ja-JP" sz="2400" dirty="0">
                      <a:solidFill>
                        <a:schemeClr val="tx1"/>
                      </a:solidFill>
                    </a:rPr>
                    <a:t>GDE</a:t>
                  </a:r>
                  <a:r>
                    <a:rPr lang="en-US" altLang="ja-JP" sz="2400" dirty="0">
                      <a:solidFill>
                        <a:schemeClr val="tx1"/>
                      </a:solidFill>
                    </a:rPr>
                    <a:t>) for country </a:t>
                  </a:r>
                  <a14:m>
                    <m:oMath xmlns:m="http://schemas.openxmlformats.org/officeDocument/2006/math">
                      <m:r>
                        <a:rPr lang="en-US" altLang="ja-JP" sz="2400" b="0" i="1" smtClean="0">
                          <a:solidFill>
                            <a:schemeClr val="tx1"/>
                          </a:solidFill>
                        </a:rPr>
                        <m:t>𝑛</m:t>
                      </m:r>
                    </m:oMath>
                  </a14:m>
                  <a:r>
                    <a:rPr lang="en-US" altLang="ja-JP" sz="2400" dirty="0">
                      <a:solidFill>
                        <a:schemeClr val="tx1"/>
                      </a:solidFill>
                    </a:rPr>
                    <a:t> in year </a:t>
                  </a:r>
                  <a14:m>
                    <m:oMath xmlns:m="http://schemas.openxmlformats.org/officeDocument/2006/math">
                      <m:r>
                        <a:rPr lang="en-US" altLang="ja-JP" sz="2400" i="1" dirty="0" smtClean="0">
                          <a:solidFill>
                            <a:schemeClr val="tx1"/>
                          </a:solidFill>
                        </a:rPr>
                        <m:t>𝑡</m:t>
                      </m:r>
                    </m:oMath>
                  </a14:m>
                  <a:r>
                    <a:rPr lang="en-US" altLang="ja-JP" sz="2400" dirty="0">
                      <a:solidFill>
                        <a:schemeClr val="tx1"/>
                      </a:solidFill>
                    </a:rPr>
                    <a:t>:</a:t>
                  </a:r>
                </a:p>
                <a:p>
                  <a:pPr marL="108000" lvl="1" indent="0">
                    <a:lnSpc>
                      <a:spcPct val="110000"/>
                    </a:lnSpc>
                    <a:spcBef>
                      <a:spcPts val="600"/>
                    </a:spcBef>
                    <a:buNone/>
                    <a:tabLst>
                      <a:tab pos="2559600" algn="l"/>
                    </a:tabLst>
                  </a:pPr>
                  <a14:m>
                    <m:oMathPara xmlns:m="http://schemas.openxmlformats.org/officeDocument/2006/math">
                      <m:oMathParaPr>
                        <m:jc m:val="centerGroup"/>
                      </m:oMathParaPr>
                      <m:oMath xmlns:m="http://schemas.openxmlformats.org/officeDocument/2006/math">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ea typeface="Cambria Math" panose="02040503050406030204" pitchFamily="18" charset="0"/>
                              </a:rPr>
                              <m:t>𝑦</m:t>
                            </m:r>
                          </m:e>
                          <m:sub>
                            <m:r>
                              <a:rPr lang="en-US" altLang="ja-JP" sz="2400" i="1">
                                <a:solidFill>
                                  <a:schemeClr val="tx1"/>
                                </a:solidFill>
                                <a:latin typeface="Cambria Math" panose="02040503050406030204" pitchFamily="18" charset="0"/>
                                <a:ea typeface="Cambria Math" panose="02040503050406030204" pitchFamily="18" charset="0"/>
                              </a:rPr>
                              <m:t>𝑡</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r>
                          <a:rPr lang="en-US" altLang="ja-JP" sz="2400" i="1">
                            <a:solidFill>
                              <a:schemeClr val="tx1"/>
                            </a:solidFill>
                            <a:latin typeface="Cambria Math" panose="02040503050406030204" pitchFamily="18" charset="0"/>
                            <a:ea typeface="Cambria Math" panose="02040503050406030204" pitchFamily="18" charset="0"/>
                          </a:rPr>
                          <m:t>=</m:t>
                        </m:r>
                        <m:f>
                          <m:fPr>
                            <m:ctrlPr>
                              <a:rPr lang="en-US" altLang="ja-JP" sz="2400" b="1" i="1" smtClean="0">
                                <a:solidFill>
                                  <a:srgbClr val="C00000"/>
                                </a:solidFill>
                                <a:latin typeface="Cambria Math" panose="02040503050406030204" pitchFamily="18" charset="0"/>
                                <a:ea typeface="Cambria Math" panose="02040503050406030204" pitchFamily="18" charset="0"/>
                              </a:rPr>
                            </m:ctrlPr>
                          </m:fPr>
                          <m:num>
                            <m:r>
                              <a:rPr lang="en-US" altLang="ja-JP" sz="2400" b="1" smtClean="0">
                                <a:solidFill>
                                  <a:schemeClr val="tx1"/>
                                </a:solidFill>
                                <a:latin typeface="Cambria Math" panose="02040503050406030204" pitchFamily="18" charset="0"/>
                                <a:ea typeface="Cambria Math" panose="02040503050406030204" pitchFamily="18" charset="0"/>
                              </a:rPr>
                              <m:t>𝐢</m:t>
                            </m:r>
                            <m:sSubSup>
                              <m:sSubSupPr>
                                <m:ctrlPr>
                                  <a:rPr lang="en-US" altLang="ja-JP" sz="2400" b="1" i="1">
                                    <a:solidFill>
                                      <a:srgbClr val="C00000"/>
                                    </a:solidFill>
                                    <a:latin typeface="Cambria Math" panose="02040503050406030204" pitchFamily="18" charset="0"/>
                                    <a:ea typeface="Cambria Math" panose="02040503050406030204" pitchFamily="18" charset="0"/>
                                  </a:rPr>
                                </m:ctrlPr>
                              </m:sSubSupPr>
                              <m:e>
                                <m:r>
                                  <a:rPr lang="en-US" altLang="ja-JP" sz="2400" b="1">
                                    <a:solidFill>
                                      <a:srgbClr val="C00000"/>
                                    </a:solidFill>
                                    <a:latin typeface="Cambria Math" panose="02040503050406030204" pitchFamily="18" charset="0"/>
                                    <a:ea typeface="Cambria Math" panose="02040503050406030204" pitchFamily="18" charset="0"/>
                                  </a:rPr>
                                  <m:t>𝐟</m:t>
                                </m:r>
                              </m:e>
                              <m:sub>
                                <m:r>
                                  <a:rPr lang="en-US" altLang="ja-JP" sz="2400" i="1">
                                    <a:solidFill>
                                      <a:srgbClr val="C00000"/>
                                    </a:solidFill>
                                    <a:latin typeface="Cambria Math" panose="02040503050406030204" pitchFamily="18" charset="0"/>
                                    <a:ea typeface="Cambria Math" panose="02040503050406030204" pitchFamily="18" charset="0"/>
                                  </a:rPr>
                                  <m:t>𝑡</m:t>
                                </m:r>
                              </m:sub>
                              <m:sup>
                                <m:r>
                                  <a:rPr lang="en-US" altLang="ja-JP" sz="2400" b="0" i="1" smtClean="0">
                                    <a:solidFill>
                                      <a:srgbClr val="C00000"/>
                                    </a:solidFill>
                                    <a:latin typeface="Cambria Math" panose="02040503050406030204" pitchFamily="18" charset="0"/>
                                    <a:ea typeface="Cambria Math" panose="02040503050406030204" pitchFamily="18" charset="0"/>
                                  </a:rPr>
                                  <m:t>𝑛</m:t>
                                </m:r>
                              </m:sup>
                            </m:sSubSup>
                          </m:num>
                          <m:den>
                            <m:sSubSup>
                              <m:sSubSupPr>
                                <m:ctrlPr>
                                  <a:rPr lang="en-US" altLang="ja-JP" sz="2400" i="1">
                                    <a:solidFill>
                                      <a:srgbClr val="C00000"/>
                                    </a:solidFill>
                                    <a:latin typeface="Cambria Math" panose="02040503050406030204" pitchFamily="18" charset="0"/>
                                    <a:ea typeface="Cambria Math" panose="02040503050406030204" pitchFamily="18" charset="0"/>
                                  </a:rPr>
                                </m:ctrlPr>
                              </m:sSubSupPr>
                              <m:e>
                                <m:r>
                                  <a:rPr lang="en-US" altLang="ja-JP" sz="2400" i="1">
                                    <a:solidFill>
                                      <a:srgbClr val="C00000"/>
                                    </a:solidFill>
                                    <a:latin typeface="Cambria Math" panose="02040503050406030204" pitchFamily="18" charset="0"/>
                                    <a:ea typeface="Cambria Math" panose="02040503050406030204" pitchFamily="18" charset="0"/>
                                  </a:rPr>
                                  <m:t>𝑝𝑜𝑝</m:t>
                                </m:r>
                              </m:e>
                              <m:sub>
                                <m:r>
                                  <a:rPr lang="en-US" altLang="ja-JP" sz="2400" i="1">
                                    <a:solidFill>
                                      <a:srgbClr val="C00000"/>
                                    </a:solidFill>
                                    <a:latin typeface="Cambria Math" panose="02040503050406030204" pitchFamily="18" charset="0"/>
                                    <a:ea typeface="Cambria Math" panose="02040503050406030204" pitchFamily="18" charset="0"/>
                                  </a:rPr>
                                  <m:t>𝑡</m:t>
                                </m:r>
                              </m:sub>
                              <m:sup>
                                <m:r>
                                  <a:rPr lang="en-US" altLang="ja-JP" sz="2400" b="0" i="1" smtClean="0">
                                    <a:solidFill>
                                      <a:srgbClr val="C00000"/>
                                    </a:solidFill>
                                    <a:latin typeface="Cambria Math" panose="02040503050406030204" pitchFamily="18" charset="0"/>
                                    <a:ea typeface="Cambria Math" panose="02040503050406030204" pitchFamily="18" charset="0"/>
                                  </a:rPr>
                                  <m:t>𝑛</m:t>
                                </m:r>
                              </m:sup>
                            </m:sSubSup>
                          </m:den>
                        </m:f>
                      </m:oMath>
                    </m:oMathPara>
                  </a14:m>
                  <a:endParaRPr lang="en-US" altLang="ja-JP" sz="2400" dirty="0">
                    <a:solidFill>
                      <a:schemeClr val="tx1"/>
                    </a:solidFill>
                    <a:latin typeface="Cambria Math" panose="02040503050406030204" pitchFamily="18" charset="0"/>
                    <a:ea typeface="Cambria Math" panose="02040503050406030204" pitchFamily="18" charset="0"/>
                  </a:endParaRPr>
                </a:p>
              </p:txBody>
            </p:sp>
          </mc:Choice>
          <mc:Fallback>
            <p:sp>
              <p:nvSpPr>
                <p:cNvPr id="5" name="テキスト ボックス 2">
                  <a:extLst>
                    <a:ext uri="{FF2B5EF4-FFF2-40B4-BE49-F238E27FC236}">
                      <a16:creationId xmlns:a16="http://schemas.microsoft.com/office/drawing/2014/main" id="{F44BD085-1977-8E1B-B438-16B90A43A133}"/>
                    </a:ext>
                  </a:extLst>
                </p:cNvPr>
                <p:cNvSpPr txBox="1">
                  <a:spLocks noRot="1" noChangeAspect="1" noMove="1" noResize="1" noEditPoints="1" noAdjustHandles="1" noChangeArrowheads="1" noChangeShapeType="1" noTextEdit="1"/>
                </p:cNvSpPr>
                <p:nvPr/>
              </p:nvSpPr>
              <p:spPr>
                <a:xfrm>
                  <a:off x="180000" y="1440000"/>
                  <a:ext cx="5859601" cy="1730080"/>
                </a:xfrm>
                <a:prstGeom prst="rect">
                  <a:avLst/>
                </a:prstGeom>
                <a:blipFill>
                  <a:blip r:embed="rId3"/>
                  <a:stretch>
                    <a:fillRect l="-1353" t="-528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1FFEC8DE-0B4D-846C-B232-4B240A5CBE21}"/>
                    </a:ext>
                  </a:extLst>
                </p:cNvPr>
                <p:cNvSpPr txBox="1"/>
                <p:nvPr/>
              </p:nvSpPr>
              <p:spPr>
                <a:xfrm>
                  <a:off x="6152400" y="1440000"/>
                  <a:ext cx="5860800" cy="1730080"/>
                </a:xfrm>
                <a:prstGeom prst="rect">
                  <a:avLst/>
                </a:prstGeom>
                <a:solidFill>
                  <a:schemeClr val="accent1">
                    <a:lumMod val="20000"/>
                    <a:lumOff val="80000"/>
                  </a:schemeClr>
                </a:solidFill>
              </p:spPr>
              <p:txBody>
                <a:bodyPr wrap="square" lIns="0" tIns="0" rIns="0" bIns="72000" numCol="1">
                  <a:spAutoFit/>
                </a:bodyPr>
                <a:lstStyle/>
                <a:p>
                  <a:pPr marL="108000" lvl="1">
                    <a:spcBef>
                      <a:spcPts val="600"/>
                    </a:spcBef>
                    <a:tabLst>
                      <a:tab pos="2559600" algn="l"/>
                    </a:tabLst>
                  </a:pPr>
                  <a:r>
                    <a:rPr lang="en-US" altLang="ja-JP" sz="2400" dirty="0">
                      <a:solidFill>
                        <a:schemeClr val="tx1"/>
                      </a:solidFill>
                    </a:rPr>
                    <a:t>Per </a:t>
                  </a:r>
                  <a:r>
                    <a:rPr lang="ja-JP" altLang="ja-JP" sz="2400" dirty="0">
                      <a:solidFill>
                        <a:schemeClr val="tx1"/>
                      </a:solidFill>
                    </a:rPr>
                    <a:t>capita carbon footprint</a:t>
                  </a:r>
                  <a:r>
                    <a:rPr lang="en-US" altLang="ja-JP" sz="2400" dirty="0">
                      <a:solidFill>
                        <a:schemeClr val="tx1"/>
                      </a:solidFill>
                    </a:rPr>
                    <a:t> (CF) for country </a:t>
                  </a:r>
                  <a14:m>
                    <m:oMath xmlns:m="http://schemas.openxmlformats.org/officeDocument/2006/math">
                      <m:r>
                        <a:rPr lang="en-US" altLang="ja-JP" sz="2400" b="0" i="1" smtClean="0">
                          <a:solidFill>
                            <a:schemeClr val="tx1"/>
                          </a:solidFill>
                        </a:rPr>
                        <m:t>𝑛</m:t>
                      </m:r>
                    </m:oMath>
                  </a14:m>
                  <a:r>
                    <a:rPr lang="en-US" altLang="ja-JP" sz="2400" dirty="0">
                      <a:solidFill>
                        <a:schemeClr val="tx1"/>
                      </a:solidFill>
                    </a:rPr>
                    <a:t> in year </a:t>
                  </a:r>
                  <a14:m>
                    <m:oMath xmlns:m="http://schemas.openxmlformats.org/officeDocument/2006/math">
                      <m:r>
                        <a:rPr lang="en-US" altLang="ja-JP" sz="2400" b="0" i="1" smtClean="0">
                          <a:solidFill>
                            <a:schemeClr val="tx1"/>
                          </a:solidFill>
                        </a:rPr>
                        <m:t>𝑡</m:t>
                      </m:r>
                    </m:oMath>
                  </a14:m>
                  <a:r>
                    <a:rPr lang="en-US" altLang="ja-JP" sz="2400" dirty="0">
                      <a:solidFill>
                        <a:schemeClr val="tx1"/>
                      </a:solidFill>
                    </a:rPr>
                    <a:t>:</a:t>
                  </a:r>
                </a:p>
                <a:p>
                  <a:pPr marL="108000" lvl="1" indent="0">
                    <a:lnSpc>
                      <a:spcPct val="110000"/>
                    </a:lnSpc>
                    <a:spcBef>
                      <a:spcPts val="600"/>
                    </a:spcBef>
                    <a:buNone/>
                    <a:tabLst>
                      <a:tab pos="2559600" algn="l"/>
                    </a:tabLst>
                  </a:pPr>
                  <a14:m>
                    <m:oMathPara xmlns:m="http://schemas.openxmlformats.org/officeDocument/2006/math">
                      <m:oMathParaPr>
                        <m:jc m:val="centerGroup"/>
                      </m:oMathParaPr>
                      <m:oMath xmlns:m="http://schemas.openxmlformats.org/officeDocument/2006/math">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ea typeface="Cambria Math" panose="02040503050406030204" pitchFamily="18" charset="0"/>
                              </a:rPr>
                              <m:t>𝑞</m:t>
                            </m:r>
                          </m:e>
                          <m:sub>
                            <m:r>
                              <a:rPr lang="en-US" altLang="ja-JP" sz="2400" i="1">
                                <a:solidFill>
                                  <a:schemeClr val="tx1"/>
                                </a:solidFill>
                                <a:latin typeface="Cambria Math" panose="02040503050406030204" pitchFamily="18" charset="0"/>
                                <a:ea typeface="Cambria Math" panose="02040503050406030204" pitchFamily="18" charset="0"/>
                              </a:rPr>
                              <m:t>𝑡</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r>
                          <a:rPr lang="en-US" altLang="ja-JP" sz="2400" i="1">
                            <a:solidFill>
                              <a:schemeClr val="tx1"/>
                            </a:solidFill>
                            <a:latin typeface="Cambria Math" panose="02040503050406030204" pitchFamily="18" charset="0"/>
                            <a:ea typeface="Cambria Math" panose="02040503050406030204" pitchFamily="18" charset="0"/>
                          </a:rPr>
                          <m:t>=</m:t>
                        </m:r>
                        <m:sSub>
                          <m:sSubPr>
                            <m:ctrlPr>
                              <a:rPr lang="en-US" altLang="ja-JP" sz="2400" b="1" i="1">
                                <a:latin typeface="Cambria Math" panose="02040503050406030204" pitchFamily="18" charset="0"/>
                                <a:ea typeface="Cambria Math" panose="02040503050406030204" pitchFamily="18" charset="0"/>
                              </a:rPr>
                            </m:ctrlPr>
                          </m:sSubPr>
                          <m:e>
                            <m:r>
                              <a:rPr lang="en-US" altLang="ja-JP" sz="2400" b="1">
                                <a:latin typeface="Cambria Math" panose="02040503050406030204" pitchFamily="18" charset="0"/>
                                <a:ea typeface="Cambria Math" panose="02040503050406030204" pitchFamily="18" charset="0"/>
                              </a:rPr>
                              <m:t>𝐞</m:t>
                            </m:r>
                          </m:e>
                          <m:sub>
                            <m:r>
                              <a:rPr lang="en-US" altLang="ja-JP" sz="2400" i="1">
                                <a:latin typeface="Cambria Math" panose="02040503050406030204" pitchFamily="18" charset="0"/>
                                <a:ea typeface="Cambria Math" panose="02040503050406030204" pitchFamily="18" charset="0"/>
                              </a:rPr>
                              <m:t>𝑡</m:t>
                            </m:r>
                          </m:sub>
                        </m:sSub>
                        <m:sSup>
                          <m:sSupPr>
                            <m:ctrlPr>
                              <a:rPr lang="en-US" altLang="ja-JP" sz="2400" b="1" i="1">
                                <a:latin typeface="Cambria Math" panose="02040503050406030204" pitchFamily="18" charset="0"/>
                                <a:ea typeface="Cambria Math" panose="02040503050406030204" pitchFamily="18" charset="0"/>
                              </a:rPr>
                            </m:ctrlPr>
                          </m:sSupPr>
                          <m:e>
                            <m:d>
                              <m:dPr>
                                <m:ctrlPr>
                                  <a:rPr lang="en-US" altLang="ja-JP" sz="2400" b="1" i="1">
                                    <a:latin typeface="Cambria Math" panose="02040503050406030204" pitchFamily="18" charset="0"/>
                                    <a:ea typeface="Cambria Math" panose="02040503050406030204" pitchFamily="18" charset="0"/>
                                  </a:rPr>
                                </m:ctrlPr>
                              </m:dPr>
                              <m:e>
                                <m:r>
                                  <a:rPr lang="en-US" altLang="ja-JP" sz="2400" b="1">
                                    <a:latin typeface="Cambria Math" panose="02040503050406030204" pitchFamily="18" charset="0"/>
                                    <a:ea typeface="Cambria Math" panose="02040503050406030204" pitchFamily="18" charset="0"/>
                                  </a:rPr>
                                  <m:t>𝐈</m:t>
                                </m:r>
                                <m:r>
                                  <a:rPr lang="en-US" altLang="ja-JP" sz="2400" i="1">
                                    <a:latin typeface="Cambria Math" panose="02040503050406030204" pitchFamily="18" charset="0"/>
                                    <a:ea typeface="Cambria Math" panose="02040503050406030204" pitchFamily="18" charset="0"/>
                                  </a:rPr>
                                  <m:t>−</m:t>
                                </m:r>
                                <m:sSub>
                                  <m:sSubPr>
                                    <m:ctrlPr>
                                      <a:rPr lang="en-US" altLang="ja-JP" sz="2400" b="1" i="1">
                                        <a:latin typeface="Cambria Math" panose="02040503050406030204" pitchFamily="18" charset="0"/>
                                        <a:ea typeface="Cambria Math" panose="02040503050406030204" pitchFamily="18" charset="0"/>
                                      </a:rPr>
                                    </m:ctrlPr>
                                  </m:sSubPr>
                                  <m:e>
                                    <m:r>
                                      <a:rPr lang="en-US" altLang="ja-JP" sz="2400" b="1">
                                        <a:latin typeface="Cambria Math" panose="02040503050406030204" pitchFamily="18" charset="0"/>
                                        <a:ea typeface="Cambria Math" panose="02040503050406030204" pitchFamily="18" charset="0"/>
                                      </a:rPr>
                                      <m:t>𝐀</m:t>
                                    </m:r>
                                  </m:e>
                                  <m:sub>
                                    <m:r>
                                      <a:rPr lang="en-US" altLang="ja-JP" sz="2400" i="1">
                                        <a:latin typeface="Cambria Math" panose="02040503050406030204" pitchFamily="18" charset="0"/>
                                        <a:ea typeface="Cambria Math" panose="02040503050406030204" pitchFamily="18" charset="0"/>
                                      </a:rPr>
                                      <m:t>𝑡</m:t>
                                    </m:r>
                                  </m:sub>
                                </m:sSub>
                              </m:e>
                            </m:d>
                          </m:e>
                          <m:sup>
                            <m:r>
                              <a:rPr lang="en-US" altLang="ja-JP" sz="2400" i="1">
                                <a:latin typeface="Cambria Math" panose="02040503050406030204" pitchFamily="18" charset="0"/>
                                <a:ea typeface="Cambria Math" panose="02040503050406030204" pitchFamily="18" charset="0"/>
                              </a:rPr>
                              <m:t>−1</m:t>
                            </m:r>
                          </m:sup>
                        </m:sSup>
                        <m:f>
                          <m:fPr>
                            <m:ctrlPr>
                              <a:rPr lang="en-US" altLang="ja-JP" sz="2400" b="1" i="1" smtClean="0">
                                <a:solidFill>
                                  <a:srgbClr val="C00000"/>
                                </a:solidFill>
                                <a:latin typeface="Cambria Math" panose="02040503050406030204" pitchFamily="18" charset="0"/>
                                <a:ea typeface="Cambria Math" panose="02040503050406030204" pitchFamily="18" charset="0"/>
                              </a:rPr>
                            </m:ctrlPr>
                          </m:fPr>
                          <m:num>
                            <m:sSubSup>
                              <m:sSubSupPr>
                                <m:ctrlPr>
                                  <a:rPr lang="en-US" altLang="ja-JP" sz="2400" b="1" i="1">
                                    <a:solidFill>
                                      <a:srgbClr val="C00000"/>
                                    </a:solidFill>
                                    <a:latin typeface="Cambria Math" panose="02040503050406030204" pitchFamily="18" charset="0"/>
                                    <a:ea typeface="Cambria Math" panose="02040503050406030204" pitchFamily="18" charset="0"/>
                                  </a:rPr>
                                </m:ctrlPr>
                              </m:sSubSupPr>
                              <m:e>
                                <m:r>
                                  <a:rPr lang="en-US" altLang="ja-JP" sz="2400" b="1">
                                    <a:solidFill>
                                      <a:srgbClr val="C00000"/>
                                    </a:solidFill>
                                    <a:latin typeface="Cambria Math" panose="02040503050406030204" pitchFamily="18" charset="0"/>
                                    <a:ea typeface="Cambria Math" panose="02040503050406030204" pitchFamily="18" charset="0"/>
                                  </a:rPr>
                                  <m:t>𝐟</m:t>
                                </m:r>
                              </m:e>
                              <m:sub>
                                <m:r>
                                  <a:rPr lang="en-US" altLang="ja-JP" sz="2400" i="1">
                                    <a:solidFill>
                                      <a:srgbClr val="C00000"/>
                                    </a:solidFill>
                                    <a:latin typeface="Cambria Math" panose="02040503050406030204" pitchFamily="18" charset="0"/>
                                    <a:ea typeface="Cambria Math" panose="02040503050406030204" pitchFamily="18" charset="0"/>
                                  </a:rPr>
                                  <m:t>𝑡</m:t>
                                </m:r>
                              </m:sub>
                              <m:sup>
                                <m:r>
                                  <a:rPr lang="en-US" altLang="ja-JP" sz="2400" b="0" i="1" smtClean="0">
                                    <a:solidFill>
                                      <a:srgbClr val="C00000"/>
                                    </a:solidFill>
                                    <a:latin typeface="Cambria Math" panose="02040503050406030204" pitchFamily="18" charset="0"/>
                                    <a:ea typeface="Cambria Math" panose="02040503050406030204" pitchFamily="18" charset="0"/>
                                  </a:rPr>
                                  <m:t>𝑛</m:t>
                                </m:r>
                              </m:sup>
                            </m:sSubSup>
                          </m:num>
                          <m:den>
                            <m:sSubSup>
                              <m:sSubSupPr>
                                <m:ctrlPr>
                                  <a:rPr lang="en-US" altLang="ja-JP" sz="2400" i="1">
                                    <a:solidFill>
                                      <a:srgbClr val="C00000"/>
                                    </a:solidFill>
                                    <a:latin typeface="Cambria Math" panose="02040503050406030204" pitchFamily="18" charset="0"/>
                                    <a:ea typeface="Cambria Math" panose="02040503050406030204" pitchFamily="18" charset="0"/>
                                  </a:rPr>
                                </m:ctrlPr>
                              </m:sSubSupPr>
                              <m:e>
                                <m:r>
                                  <a:rPr lang="en-US" altLang="ja-JP" sz="2400" i="1">
                                    <a:solidFill>
                                      <a:srgbClr val="C00000"/>
                                    </a:solidFill>
                                    <a:latin typeface="Cambria Math" panose="02040503050406030204" pitchFamily="18" charset="0"/>
                                    <a:ea typeface="Cambria Math" panose="02040503050406030204" pitchFamily="18" charset="0"/>
                                  </a:rPr>
                                  <m:t>𝑝𝑜𝑝</m:t>
                                </m:r>
                              </m:e>
                              <m:sub>
                                <m:r>
                                  <a:rPr lang="en-US" altLang="ja-JP" sz="2400" i="1">
                                    <a:solidFill>
                                      <a:srgbClr val="C00000"/>
                                    </a:solidFill>
                                    <a:latin typeface="Cambria Math" panose="02040503050406030204" pitchFamily="18" charset="0"/>
                                    <a:ea typeface="Cambria Math" panose="02040503050406030204" pitchFamily="18" charset="0"/>
                                  </a:rPr>
                                  <m:t>𝑡</m:t>
                                </m:r>
                              </m:sub>
                              <m:sup>
                                <m:r>
                                  <a:rPr lang="en-US" altLang="ja-JP" sz="2400" b="0" i="1" smtClean="0">
                                    <a:solidFill>
                                      <a:srgbClr val="C00000"/>
                                    </a:solidFill>
                                    <a:latin typeface="Cambria Math" panose="02040503050406030204" pitchFamily="18" charset="0"/>
                                    <a:ea typeface="Cambria Math" panose="02040503050406030204" pitchFamily="18" charset="0"/>
                                  </a:rPr>
                                  <m:t>𝑛</m:t>
                                </m:r>
                              </m:sup>
                            </m:sSubSup>
                          </m:den>
                        </m:f>
                        <m:r>
                          <m:rPr>
                            <m:nor/>
                          </m:rPr>
                          <a:rPr lang="en-US" altLang="ja-JP" sz="2400" i="1" dirty="0">
                            <a:solidFill>
                              <a:srgbClr val="C00000"/>
                            </a:solidFill>
                            <a:latin typeface="Cambria Math" panose="02040503050406030204" pitchFamily="18" charset="0"/>
                            <a:ea typeface="Cambria Math" panose="02040503050406030204" pitchFamily="18" charset="0"/>
                          </a:rPr>
                          <m:t>	</m:t>
                        </m:r>
                      </m:oMath>
                    </m:oMathPara>
                  </a14:m>
                  <a:endParaRPr lang="en-US" altLang="ja-JP" sz="2400" i="1" dirty="0">
                    <a:solidFill>
                      <a:schemeClr val="tx1"/>
                    </a:solidFill>
                    <a:latin typeface="Cambria Math" panose="02040503050406030204" pitchFamily="18" charset="0"/>
                    <a:ea typeface="Cambria Math" panose="02040503050406030204" pitchFamily="18" charset="0"/>
                  </a:endParaRPr>
                </a:p>
              </p:txBody>
            </p:sp>
          </mc:Choice>
          <mc:Fallback>
            <p:sp>
              <p:nvSpPr>
                <p:cNvPr id="4" name="テキスト ボックス 3">
                  <a:extLst>
                    <a:ext uri="{FF2B5EF4-FFF2-40B4-BE49-F238E27FC236}">
                      <a16:creationId xmlns:a16="http://schemas.microsoft.com/office/drawing/2014/main" id="{1FFEC8DE-0B4D-846C-B232-4B240A5CBE21}"/>
                    </a:ext>
                  </a:extLst>
                </p:cNvPr>
                <p:cNvSpPr txBox="1">
                  <a:spLocks noRot="1" noChangeAspect="1" noMove="1" noResize="1" noEditPoints="1" noAdjustHandles="1" noChangeArrowheads="1" noChangeShapeType="1" noTextEdit="1"/>
                </p:cNvSpPr>
                <p:nvPr/>
              </p:nvSpPr>
              <p:spPr>
                <a:xfrm>
                  <a:off x="6152400" y="1440000"/>
                  <a:ext cx="5860800" cy="1730080"/>
                </a:xfrm>
                <a:prstGeom prst="rect">
                  <a:avLst/>
                </a:prstGeom>
                <a:blipFill>
                  <a:blip r:embed="rId4"/>
                  <a:stretch>
                    <a:fillRect l="-1247" t="-528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53BD6E3D-39AF-95CC-0364-37F8E28884E8}"/>
                    </a:ext>
                  </a:extLst>
                </p:cNvPr>
                <p:cNvSpPr txBox="1"/>
                <p:nvPr/>
              </p:nvSpPr>
              <p:spPr>
                <a:xfrm>
                  <a:off x="5044905" y="2419200"/>
                  <a:ext cx="99469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latin typeface="Cambria Math" panose="02040503050406030204" pitchFamily="18" charset="0"/>
                            <a:ea typeface="Cambria Math" panose="02040503050406030204" pitchFamily="18" charset="0"/>
                          </a:rPr>
                          <m:t>=</m:t>
                        </m:r>
                        <m:r>
                          <a:rPr lang="en-US" altLang="ja-JP" sz="2400" b="0" i="1" smtClean="0">
                            <a:solidFill>
                              <a:schemeClr val="tx1"/>
                            </a:solidFill>
                            <a:latin typeface="Cambria Math" panose="02040503050406030204" pitchFamily="18" charset="0"/>
                            <a:ea typeface="Cambria Math" panose="02040503050406030204" pitchFamily="18" charset="0"/>
                          </a:rPr>
                          <m:t>(1)</m:t>
                        </m:r>
                      </m:oMath>
                    </m:oMathPara>
                  </a14:m>
                  <a:endParaRPr lang="ja-JP" altLang="en-US" sz="2400" dirty="0">
                    <a:latin typeface="Cambria Math" panose="02040503050406030204" pitchFamily="18" charset="0"/>
                  </a:endParaRPr>
                </a:p>
              </p:txBody>
            </p:sp>
          </mc:Choice>
          <mc:Fallback>
            <p:sp>
              <p:nvSpPr>
                <p:cNvPr id="9" name="テキスト ボックス 8">
                  <a:extLst>
                    <a:ext uri="{FF2B5EF4-FFF2-40B4-BE49-F238E27FC236}">
                      <a16:creationId xmlns:a16="http://schemas.microsoft.com/office/drawing/2014/main" id="{53BD6E3D-39AF-95CC-0364-37F8E28884E8}"/>
                    </a:ext>
                  </a:extLst>
                </p:cNvPr>
                <p:cNvSpPr txBox="1">
                  <a:spLocks noRot="1" noChangeAspect="1" noMove="1" noResize="1" noEditPoints="1" noAdjustHandles="1" noChangeArrowheads="1" noChangeShapeType="1" noTextEdit="1"/>
                </p:cNvSpPr>
                <p:nvPr/>
              </p:nvSpPr>
              <p:spPr>
                <a:xfrm>
                  <a:off x="5044905" y="2419200"/>
                  <a:ext cx="994696" cy="461665"/>
                </a:xfrm>
                <a:prstGeom prst="rect">
                  <a:avLst/>
                </a:prstGeom>
                <a:blipFill>
                  <a:blip r:embed="rId5"/>
                  <a:stretch>
                    <a:fillRect r="-1227" b="-1973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520CC1F6-1772-EC40-1156-1D3787D0B65A}"/>
                    </a:ext>
                  </a:extLst>
                </p:cNvPr>
                <p:cNvSpPr txBox="1"/>
                <p:nvPr/>
              </p:nvSpPr>
              <p:spPr>
                <a:xfrm>
                  <a:off x="11018504" y="2419200"/>
                  <a:ext cx="99469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latin typeface="Cambria Math" panose="02040503050406030204" pitchFamily="18" charset="0"/>
                            <a:ea typeface="Cambria Math" panose="02040503050406030204" pitchFamily="18" charset="0"/>
                          </a:rPr>
                          <m:t>=</m:t>
                        </m:r>
                        <m:r>
                          <a:rPr lang="en-US" altLang="ja-JP" sz="2400" b="0" i="1" smtClean="0">
                            <a:solidFill>
                              <a:schemeClr val="tx1"/>
                            </a:solidFill>
                            <a:latin typeface="Cambria Math" panose="02040503050406030204" pitchFamily="18" charset="0"/>
                            <a:ea typeface="Cambria Math" panose="02040503050406030204" pitchFamily="18" charset="0"/>
                          </a:rPr>
                          <m:t>(2)</m:t>
                        </m:r>
                      </m:oMath>
                    </m:oMathPara>
                  </a14:m>
                  <a:endParaRPr lang="ja-JP" altLang="en-US" sz="2400" dirty="0">
                    <a:latin typeface="Cambria Math" panose="02040503050406030204" pitchFamily="18" charset="0"/>
                  </a:endParaRPr>
                </a:p>
              </p:txBody>
            </p:sp>
          </mc:Choice>
          <mc:Fallback>
            <p:sp>
              <p:nvSpPr>
                <p:cNvPr id="10" name="テキスト ボックス 9">
                  <a:extLst>
                    <a:ext uri="{FF2B5EF4-FFF2-40B4-BE49-F238E27FC236}">
                      <a16:creationId xmlns:a16="http://schemas.microsoft.com/office/drawing/2014/main" id="{520CC1F6-1772-EC40-1156-1D3787D0B65A}"/>
                    </a:ext>
                  </a:extLst>
                </p:cNvPr>
                <p:cNvSpPr txBox="1">
                  <a:spLocks noRot="1" noChangeAspect="1" noMove="1" noResize="1" noEditPoints="1" noAdjustHandles="1" noChangeArrowheads="1" noChangeShapeType="1" noTextEdit="1"/>
                </p:cNvSpPr>
                <p:nvPr/>
              </p:nvSpPr>
              <p:spPr>
                <a:xfrm>
                  <a:off x="11018504" y="2419200"/>
                  <a:ext cx="994696" cy="461665"/>
                </a:xfrm>
                <a:prstGeom prst="rect">
                  <a:avLst/>
                </a:prstGeom>
                <a:blipFill>
                  <a:blip r:embed="rId6"/>
                  <a:stretch>
                    <a:fillRect r="-1220" b="-19737"/>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14" name="テキスト ボックス 13">
                <a:extLst>
                  <a:ext uri="{FF2B5EF4-FFF2-40B4-BE49-F238E27FC236}">
                    <a16:creationId xmlns:a16="http://schemas.microsoft.com/office/drawing/2014/main" id="{C3213962-358E-D787-D26D-A155D3F20F43}"/>
                  </a:ext>
                </a:extLst>
              </p:cNvPr>
              <p:cNvSpPr txBox="1"/>
              <p:nvPr/>
            </p:nvSpPr>
            <p:spPr>
              <a:xfrm>
                <a:off x="180000" y="3232800"/>
                <a:ext cx="11833200" cy="1113570"/>
              </a:xfrm>
              <a:prstGeom prst="rect">
                <a:avLst/>
              </a:prstGeom>
              <a:solidFill>
                <a:schemeClr val="accent2">
                  <a:lumMod val="40000"/>
                  <a:lumOff val="60000"/>
                </a:schemeClr>
              </a:solidFill>
            </p:spPr>
            <p:txBody>
              <a:bodyPr wrap="none" lIns="0" tIns="0" rIns="0" bIns="0">
                <a:noAutofit/>
              </a:bodyPr>
              <a:lstStyle/>
              <a:p>
                <a:pPr marL="107950" lvl="2" indent="160338">
                  <a:spcBef>
                    <a:spcPts val="600"/>
                  </a:spcBef>
                  <a:buNone/>
                  <a:tabLst>
                    <a:tab pos="666000" algn="l"/>
                    <a:tab pos="6300000" algn="l"/>
                    <a:tab pos="6660000" algn="l"/>
                  </a:tabLst>
                </a:pPr>
                <a14:m>
                  <m:oMath xmlns:m="http://schemas.openxmlformats.org/officeDocument/2006/math">
                    <m:sSubSup>
                      <m:sSubSupPr>
                        <m:ctrlPr>
                          <a:rPr lang="en-US" altLang="ja-JP" sz="2000" b="1" i="1" kern="0" smtClean="0">
                            <a:solidFill>
                              <a:prstClr val="black"/>
                            </a:solidFill>
                          </a:rPr>
                        </m:ctrlPr>
                      </m:sSubSupPr>
                      <m:e>
                        <m:r>
                          <a:rPr lang="en-US" altLang="ja-JP" sz="2000" b="1" kern="0">
                            <a:solidFill>
                              <a:prstClr val="black"/>
                            </a:solidFill>
                          </a:rPr>
                          <m:t>𝐟</m:t>
                        </m:r>
                      </m:e>
                      <m:sub>
                        <m:r>
                          <a:rPr lang="en-US" altLang="ja-JP" sz="2000" i="1" kern="0">
                            <a:solidFill>
                              <a:prstClr val="black"/>
                            </a:solidFill>
                          </a:rPr>
                          <m:t>𝑡</m:t>
                        </m:r>
                      </m:sub>
                      <m:sup>
                        <m:r>
                          <a:rPr lang="en-US" altLang="ja-JP" sz="2000" b="0" i="1" kern="0" smtClean="0">
                            <a:solidFill>
                              <a:prstClr val="black"/>
                            </a:solidFill>
                          </a:rPr>
                          <m:t>𝑛</m:t>
                        </m:r>
                      </m:sup>
                    </m:sSubSup>
                  </m:oMath>
                </a14:m>
                <a:r>
                  <a:rPr kumimoji="0" lang="en-US" altLang="ja-JP" sz="2000" kern="0" dirty="0">
                    <a:solidFill>
                      <a:prstClr val="black"/>
                    </a:solidFill>
                    <a:cs typeface="Times New Roman" panose="02020603050405020304" pitchFamily="18" charset="0"/>
                  </a:rPr>
                  <a:t>	: Final</a:t>
                </a:r>
                <a:r>
                  <a:rPr lang="en-US" altLang="ja-JP" sz="2000" dirty="0"/>
                  <a:t> demand column vector for country </a:t>
                </a:r>
                <a14:m>
                  <m:oMath xmlns:m="http://schemas.openxmlformats.org/officeDocument/2006/math">
                    <m:r>
                      <a:rPr lang="en-US" altLang="ja-JP" sz="2000" b="0" i="1" dirty="0" smtClean="0"/>
                      <m:t>𝑛</m:t>
                    </m:r>
                  </m:oMath>
                </a14:m>
                <a:r>
                  <a:rPr lang="en-US" altLang="ja-JP" sz="2000" dirty="0"/>
                  <a:t> in year </a:t>
                </a:r>
                <a14:m>
                  <m:oMath xmlns:m="http://schemas.openxmlformats.org/officeDocument/2006/math">
                    <m:r>
                      <a:rPr lang="en-US" altLang="ja-JP" sz="2000" i="1" dirty="0"/>
                      <m:t>𝑡</m:t>
                    </m:r>
                  </m:oMath>
                </a14:m>
                <a:r>
                  <a:rPr kumimoji="0" lang="en-US" altLang="ja-JP" sz="2000" kern="0" dirty="0">
                    <a:solidFill>
                      <a:prstClr val="black"/>
                    </a:solidFill>
                    <a:cs typeface="Times New Roman" panose="02020603050405020304" pitchFamily="18" charset="0"/>
                  </a:rPr>
                  <a:t>	</a:t>
                </a:r>
                <a14:m>
                  <m:oMath xmlns:m="http://schemas.openxmlformats.org/officeDocument/2006/math">
                    <m:sSub>
                      <m:sSubPr>
                        <m:ctrlPr>
                          <a:rPr lang="en-US" altLang="ja-JP" sz="2000" i="1" kern="0">
                            <a:solidFill>
                              <a:prstClr val="black"/>
                            </a:solidFill>
                          </a:rPr>
                        </m:ctrlPr>
                      </m:sSubPr>
                      <m:e>
                        <m:r>
                          <a:rPr lang="en-US" altLang="ja-JP" sz="2000" b="1" kern="0">
                            <a:solidFill>
                              <a:prstClr val="black"/>
                            </a:solidFill>
                          </a:rPr>
                          <m:t>𝐞</m:t>
                        </m:r>
                      </m:e>
                      <m:sub>
                        <m:r>
                          <a:rPr lang="en-US" altLang="ja-JP" sz="2000" i="1" kern="0">
                            <a:solidFill>
                              <a:prstClr val="black"/>
                            </a:solidFill>
                          </a:rPr>
                          <m:t>𝑡</m:t>
                        </m:r>
                      </m:sub>
                    </m:sSub>
                  </m:oMath>
                </a14:m>
                <a:r>
                  <a:rPr kumimoji="0" lang="en-US" altLang="ja-JP" sz="2000" kern="0" dirty="0">
                    <a:solidFill>
                      <a:prstClr val="black"/>
                    </a:solidFill>
                    <a:cs typeface="Times New Roman" panose="02020603050405020304" pitchFamily="18" charset="0"/>
                  </a:rPr>
                  <a:t>	: </a:t>
                </a:r>
                <a:r>
                  <a:rPr lang="en-US" altLang="ja-JP" sz="2000" dirty="0"/>
                  <a:t>CO</a:t>
                </a:r>
                <a:r>
                  <a:rPr lang="en-US" altLang="ja-JP" sz="2000" baseline="-25000" dirty="0"/>
                  <a:t>2</a:t>
                </a:r>
                <a:r>
                  <a:rPr lang="en-US" altLang="ja-JP" sz="2000" dirty="0"/>
                  <a:t> emission coefficient row vector in year </a:t>
                </a:r>
                <a14:m>
                  <m:oMath xmlns:m="http://schemas.openxmlformats.org/officeDocument/2006/math">
                    <m:r>
                      <a:rPr lang="en-US" altLang="ja-JP" sz="2000" i="1" dirty="0"/>
                      <m:t>𝑡</m:t>
                    </m:r>
                  </m:oMath>
                </a14:m>
                <a:endParaRPr kumimoji="0" lang="en-US" altLang="ja-JP" sz="2000" kern="0" dirty="0">
                  <a:solidFill>
                    <a:prstClr val="black"/>
                  </a:solidFill>
                  <a:cs typeface="Times New Roman" panose="02020603050405020304" pitchFamily="18" charset="0"/>
                </a:endParaRPr>
              </a:p>
              <a:p>
                <a:pPr marL="108000" lvl="2" indent="0">
                  <a:spcBef>
                    <a:spcPts val="600"/>
                  </a:spcBef>
                  <a:buNone/>
                  <a:tabLst>
                    <a:tab pos="666000" algn="l"/>
                    <a:tab pos="6300000" algn="l"/>
                    <a:tab pos="6660000" algn="l"/>
                  </a:tabLst>
                </a:pPr>
                <a14:m>
                  <m:oMath xmlns:m="http://schemas.openxmlformats.org/officeDocument/2006/math">
                    <m:sSubSup>
                      <m:sSubSupPr>
                        <m:ctrlPr>
                          <a:rPr lang="en-US" altLang="ja-JP" sz="2000" i="1" kern="0">
                            <a:solidFill>
                              <a:prstClr val="black"/>
                            </a:solidFill>
                          </a:rPr>
                        </m:ctrlPr>
                      </m:sSubSupPr>
                      <m:e>
                        <m:r>
                          <a:rPr lang="en-US" altLang="ja-JP" sz="2000" i="1" kern="0">
                            <a:solidFill>
                              <a:prstClr val="black"/>
                            </a:solidFill>
                          </a:rPr>
                          <m:t>𝑝𝑜𝑝</m:t>
                        </m:r>
                      </m:e>
                      <m:sub>
                        <m:r>
                          <a:rPr lang="en-US" altLang="ja-JP" sz="2000" i="1" kern="0">
                            <a:solidFill>
                              <a:prstClr val="black"/>
                            </a:solidFill>
                          </a:rPr>
                          <m:t>𝑡</m:t>
                        </m:r>
                      </m:sub>
                      <m:sup>
                        <m:r>
                          <a:rPr lang="en-US" altLang="ja-JP" sz="2000" b="0" i="1" kern="0" smtClean="0">
                            <a:solidFill>
                              <a:prstClr val="black"/>
                            </a:solidFill>
                          </a:rPr>
                          <m:t>𝑛</m:t>
                        </m:r>
                      </m:sup>
                    </m:sSubSup>
                  </m:oMath>
                </a14:m>
                <a:r>
                  <a:rPr kumimoji="0" lang="en-US" altLang="ja-JP" sz="2000" kern="0" dirty="0">
                    <a:solidFill>
                      <a:prstClr val="black"/>
                    </a:solidFill>
                    <a:cs typeface="Times New Roman" panose="02020603050405020304" pitchFamily="18" charset="0"/>
                  </a:rPr>
                  <a:t>	: </a:t>
                </a:r>
                <a:r>
                  <a:rPr lang="en-US" altLang="ja-JP" sz="2000" dirty="0"/>
                  <a:t>Population of country </a:t>
                </a:r>
                <a14:m>
                  <m:oMath xmlns:m="http://schemas.openxmlformats.org/officeDocument/2006/math">
                    <m:r>
                      <a:rPr lang="en-US" altLang="ja-JP" sz="2000" b="0" i="1" dirty="0" smtClean="0"/>
                      <m:t>𝑛</m:t>
                    </m:r>
                  </m:oMath>
                </a14:m>
                <a:r>
                  <a:rPr lang="en-US" altLang="ja-JP" sz="2000" dirty="0"/>
                  <a:t> in year </a:t>
                </a:r>
                <a14:m>
                  <m:oMath xmlns:m="http://schemas.openxmlformats.org/officeDocument/2006/math">
                    <m:r>
                      <a:rPr lang="en-US" altLang="ja-JP" sz="2000" i="1" dirty="0"/>
                      <m:t>𝑡</m:t>
                    </m:r>
                  </m:oMath>
                </a14:m>
                <a:r>
                  <a:rPr lang="en-US" altLang="ja-JP" sz="2000" kern="0" dirty="0">
                    <a:solidFill>
                      <a:prstClr val="black"/>
                    </a:solidFill>
                    <a:cs typeface="Times New Roman" panose="02020603050405020304" pitchFamily="18" charset="0"/>
                  </a:rPr>
                  <a:t>	</a:t>
                </a:r>
                <a14:m>
                  <m:oMath xmlns:m="http://schemas.openxmlformats.org/officeDocument/2006/math">
                    <m:sSub>
                      <m:sSubPr>
                        <m:ctrlPr>
                          <a:rPr lang="en-US" altLang="ja-JP" sz="2000" i="1" kern="0">
                            <a:solidFill>
                              <a:prstClr val="black"/>
                            </a:solidFill>
                          </a:rPr>
                        </m:ctrlPr>
                      </m:sSubPr>
                      <m:e>
                        <m:r>
                          <a:rPr lang="en-US" altLang="ja-JP" sz="2000" b="1" kern="0">
                            <a:solidFill>
                              <a:prstClr val="black"/>
                            </a:solidFill>
                          </a:rPr>
                          <m:t>𝐀</m:t>
                        </m:r>
                      </m:e>
                      <m:sub>
                        <m:r>
                          <a:rPr lang="en-US" altLang="ja-JP" sz="2000" i="1" kern="0">
                            <a:solidFill>
                              <a:prstClr val="black"/>
                            </a:solidFill>
                          </a:rPr>
                          <m:t>𝑡</m:t>
                        </m:r>
                      </m:sub>
                    </m:sSub>
                  </m:oMath>
                </a14:m>
                <a:r>
                  <a:rPr kumimoji="0" lang="en-US" altLang="ja-JP" sz="2000" kern="0" dirty="0">
                    <a:solidFill>
                      <a:prstClr val="black"/>
                    </a:solidFill>
                    <a:cs typeface="Times New Roman" panose="02020603050405020304" pitchFamily="18" charset="0"/>
                  </a:rPr>
                  <a:t>	: </a:t>
                </a:r>
                <a:r>
                  <a:rPr lang="en-US" altLang="ja-JP" sz="2000" dirty="0"/>
                  <a:t>Intermediate input coefficient matrix in year </a:t>
                </a:r>
                <a14:m>
                  <m:oMath xmlns:m="http://schemas.openxmlformats.org/officeDocument/2006/math">
                    <m:r>
                      <a:rPr lang="en-US" altLang="ja-JP" sz="2000" i="1" dirty="0"/>
                      <m:t>𝑡</m:t>
                    </m:r>
                  </m:oMath>
                </a14:m>
                <a:endParaRPr lang="en-US" altLang="ja-JP" sz="2000" kern="0" dirty="0">
                  <a:solidFill>
                    <a:prstClr val="black"/>
                  </a:solidFill>
                  <a:cs typeface="Times New Roman" panose="02020603050405020304" pitchFamily="18" charset="0"/>
                </a:endParaRPr>
              </a:p>
              <a:p>
                <a:pPr marL="107950" lvl="2" indent="180000">
                  <a:spcBef>
                    <a:spcPts val="600"/>
                  </a:spcBef>
                  <a:buNone/>
                  <a:tabLst>
                    <a:tab pos="666000" algn="l"/>
                    <a:tab pos="6336000" algn="l"/>
                    <a:tab pos="6660000" algn="l"/>
                  </a:tabLst>
                  <a:defRPr/>
                </a:pPr>
                <a14:m>
                  <m:oMath xmlns:m="http://schemas.openxmlformats.org/officeDocument/2006/math">
                    <m:r>
                      <a:rPr kumimoji="0" lang="en-US" altLang="ja-JP" sz="2000" b="1" kern="0">
                        <a:solidFill>
                          <a:prstClr val="black"/>
                        </a:solidFill>
                      </a:rPr>
                      <m:t>𝐢</m:t>
                    </m:r>
                  </m:oMath>
                </a14:m>
                <a:r>
                  <a:rPr kumimoji="0" lang="en-US" altLang="ja-JP" sz="2000" kern="0" dirty="0">
                    <a:solidFill>
                      <a:prstClr val="black"/>
                    </a:solidFill>
                  </a:rPr>
                  <a:t>	: </a:t>
                </a:r>
                <a:r>
                  <a:rPr lang="en-US" altLang="ja-JP" sz="2000" dirty="0"/>
                  <a:t>Row vector of ones	</a:t>
                </a:r>
                <a14:m>
                  <m:oMath xmlns:m="http://schemas.openxmlformats.org/officeDocument/2006/math">
                    <m:r>
                      <a:rPr kumimoji="0" lang="en-US" altLang="ja-JP" sz="2000" b="1" kern="0">
                        <a:solidFill>
                          <a:prstClr val="black"/>
                        </a:solidFill>
                        <a:cs typeface="Times New Roman" panose="02020603050405020304" pitchFamily="18" charset="0"/>
                      </a:rPr>
                      <m:t>𝐈</m:t>
                    </m:r>
                  </m:oMath>
                </a14:m>
                <a:r>
                  <a:rPr kumimoji="0" lang="en-US" altLang="ja-JP" sz="2000" kern="0" dirty="0">
                    <a:solidFill>
                      <a:prstClr val="black"/>
                    </a:solidFill>
                    <a:cs typeface="Times New Roman" panose="02020603050405020304" pitchFamily="18" charset="0"/>
                  </a:rPr>
                  <a:t>	: </a:t>
                </a:r>
                <a:r>
                  <a:rPr lang="en-US" altLang="ja-JP" sz="2000" dirty="0"/>
                  <a:t>Identity matrix</a:t>
                </a:r>
              </a:p>
            </p:txBody>
          </p:sp>
        </mc:Choice>
        <mc:Fallback>
          <p:sp>
            <p:nvSpPr>
              <p:cNvPr id="14" name="テキスト ボックス 13">
                <a:extLst>
                  <a:ext uri="{FF2B5EF4-FFF2-40B4-BE49-F238E27FC236}">
                    <a16:creationId xmlns:a16="http://schemas.microsoft.com/office/drawing/2014/main" id="{C3213962-358E-D787-D26D-A155D3F20F43}"/>
                  </a:ext>
                </a:extLst>
              </p:cNvPr>
              <p:cNvSpPr txBox="1">
                <a:spLocks noRot="1" noChangeAspect="1" noMove="1" noResize="1" noEditPoints="1" noAdjustHandles="1" noChangeArrowheads="1" noChangeShapeType="1" noTextEdit="1"/>
              </p:cNvSpPr>
              <p:nvPr/>
            </p:nvSpPr>
            <p:spPr>
              <a:xfrm>
                <a:off x="180000" y="3232800"/>
                <a:ext cx="11833200" cy="1113570"/>
              </a:xfrm>
              <a:prstGeom prst="rect">
                <a:avLst/>
              </a:prstGeom>
              <a:blipFill>
                <a:blip r:embed="rId7"/>
                <a:stretch>
                  <a:fillRect t="-7104" b="-9836"/>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D6AC2435-F55A-3C64-E6A5-B6173450AB14}"/>
              </a:ext>
            </a:extLst>
          </p:cNvPr>
          <p:cNvSpPr txBox="1"/>
          <p:nvPr/>
        </p:nvSpPr>
        <p:spPr>
          <a:xfrm>
            <a:off x="180000" y="4417200"/>
            <a:ext cx="11833200" cy="492443"/>
          </a:xfrm>
          <a:prstGeom prst="rect">
            <a:avLst/>
          </a:prstGeom>
          <a:noFill/>
        </p:spPr>
        <p:txBody>
          <a:bodyPr wrap="square" lIns="0" tIns="0" rIns="0" bIns="0">
            <a:spAutoFit/>
          </a:bodyPr>
          <a:lstStyle/>
          <a:p>
            <a:pPr indent="-259250">
              <a:spcBef>
                <a:spcPts val="600"/>
              </a:spcBef>
              <a:tabLst>
                <a:tab pos="648000" algn="l"/>
              </a:tabLst>
            </a:pPr>
            <a:r>
              <a:rPr lang="ja-JP" altLang="ja-JP" sz="3200" b="1" dirty="0">
                <a:solidFill>
                  <a:schemeClr val="accent5">
                    <a:lumMod val="50000"/>
                  </a:schemeClr>
                </a:solidFill>
              </a:rPr>
              <a:t>Decoupling </a:t>
            </a:r>
            <a:r>
              <a:rPr lang="en-US" altLang="ja-JP" sz="3200" b="1" dirty="0">
                <a:solidFill>
                  <a:schemeClr val="accent5">
                    <a:lumMod val="50000"/>
                  </a:schemeClr>
                </a:solidFill>
              </a:rPr>
              <a:t>indicators</a:t>
            </a:r>
          </a:p>
        </p:txBody>
      </p:sp>
      <p:grpSp>
        <p:nvGrpSpPr>
          <p:cNvPr id="16" name="グループ化 15">
            <a:extLst>
              <a:ext uri="{FF2B5EF4-FFF2-40B4-BE49-F238E27FC236}">
                <a16:creationId xmlns:a16="http://schemas.microsoft.com/office/drawing/2014/main" id="{18BD6C5B-0EE7-2965-B6E9-E65B0311FAAE}"/>
              </a:ext>
            </a:extLst>
          </p:cNvPr>
          <p:cNvGrpSpPr/>
          <p:nvPr/>
        </p:nvGrpSpPr>
        <p:grpSpPr>
          <a:xfrm>
            <a:off x="180000" y="4946400"/>
            <a:ext cx="11833200" cy="959681"/>
            <a:chOff x="180000" y="5090400"/>
            <a:chExt cx="11833200" cy="959681"/>
          </a:xfrm>
        </p:grpSpPr>
        <mc:AlternateContent xmlns:mc="http://schemas.openxmlformats.org/markup-compatibility/2006">
          <mc:Choice xmlns:a14="http://schemas.microsoft.com/office/drawing/2010/main" Requires="a14">
            <p:sp>
              <p:nvSpPr>
                <p:cNvPr id="6" name="テキスト ボックス 2">
                  <a:extLst>
                    <a:ext uri="{FF2B5EF4-FFF2-40B4-BE49-F238E27FC236}">
                      <a16:creationId xmlns:a16="http://schemas.microsoft.com/office/drawing/2014/main" id="{76F2D171-E75C-3193-CB1C-0D782E1E98E9}"/>
                    </a:ext>
                  </a:extLst>
                </p:cNvPr>
                <p:cNvSpPr txBox="1"/>
                <p:nvPr/>
              </p:nvSpPr>
              <p:spPr>
                <a:xfrm>
                  <a:off x="180000" y="5090400"/>
                  <a:ext cx="5860800" cy="959681"/>
                </a:xfrm>
                <a:prstGeom prst="rect">
                  <a:avLst/>
                </a:prstGeom>
                <a:solidFill>
                  <a:schemeClr val="accent1">
                    <a:lumMod val="20000"/>
                    <a:lumOff val="80000"/>
                  </a:schemeClr>
                </a:solidFill>
              </p:spPr>
              <p:txBody>
                <a:bodyPr wrap="square" lIns="0" tIns="0" rIns="0" bIns="36000" numCol="1">
                  <a:spAutoFit/>
                </a:bodyPr>
                <a:lstStyle/>
                <a:p>
                  <a:pPr marL="108000" lvl="1">
                    <a:spcBef>
                      <a:spcPts val="600"/>
                    </a:spcBef>
                    <a:tabLst>
                      <a:tab pos="2559600" algn="l"/>
                    </a:tabLst>
                  </a:pPr>
                  <a:r>
                    <a:rPr lang="en-US" altLang="ja-JP" sz="2400" dirty="0">
                      <a:solidFill>
                        <a:schemeClr val="tx1"/>
                      </a:solidFill>
                    </a:rPr>
                    <a:t>P</a:t>
                  </a:r>
                  <a:r>
                    <a:rPr lang="ja-JP" altLang="ja-JP" sz="2400" dirty="0">
                      <a:solidFill>
                        <a:schemeClr val="tx1"/>
                      </a:solidFill>
                    </a:rPr>
                    <a:t>ercentage change in per</a:t>
                  </a:r>
                  <a:r>
                    <a:rPr lang="en-US" altLang="ja-JP" sz="2400" dirty="0">
                      <a:solidFill>
                        <a:schemeClr val="tx1"/>
                      </a:solidFill>
                    </a:rPr>
                    <a:t> </a:t>
                  </a:r>
                  <a:r>
                    <a:rPr lang="ja-JP" altLang="ja-JP" sz="2400" dirty="0">
                      <a:solidFill>
                        <a:schemeClr val="tx1"/>
                      </a:solidFill>
                    </a:rPr>
                    <a:t>capita GDE</a:t>
                  </a:r>
                  <a:r>
                    <a:rPr lang="en-US" altLang="ja-JP" sz="2400" dirty="0">
                      <a:solidFill>
                        <a:schemeClr val="tx1"/>
                      </a:solidFill>
                    </a:rPr>
                    <a:t>:</a:t>
                  </a:r>
                </a:p>
                <a:p>
                  <a:pPr marL="108000" lvl="1">
                    <a:lnSpc>
                      <a:spcPct val="150000"/>
                    </a:lnSpc>
                    <a:spcBef>
                      <a:spcPts val="600"/>
                    </a:spcBef>
                    <a:tabLst>
                      <a:tab pos="2559600" algn="l"/>
                    </a:tabLst>
                  </a:pPr>
                  <a14:m>
                    <m:oMathPara xmlns:m="http://schemas.openxmlformats.org/officeDocument/2006/math">
                      <m:oMathParaPr>
                        <m:jc m:val="centerGroup"/>
                      </m:oMathParaPr>
                      <m:oMath xmlns:m="http://schemas.openxmlformats.org/officeDocument/2006/math">
                        <m:r>
                          <a:rPr lang="en-US" altLang="ja-JP" sz="2400" i="1">
                            <a:solidFill>
                              <a:schemeClr val="tx1"/>
                            </a:solidFill>
                            <a:latin typeface="Cambria Math" panose="02040503050406030204" pitchFamily="18" charset="0"/>
                            <a:ea typeface="Cambria Math" panose="02040503050406030204" pitchFamily="18" charset="0"/>
                          </a:rPr>
                          <m:t>%∆</m:t>
                        </m:r>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ea typeface="Cambria Math" panose="02040503050406030204" pitchFamily="18" charset="0"/>
                              </a:rPr>
                              <m:t>𝑦</m:t>
                            </m:r>
                          </m:e>
                          <m:sub>
                            <m:r>
                              <a:rPr lang="en-US" altLang="ja-JP" sz="2400" i="1">
                                <a:solidFill>
                                  <a:schemeClr val="tx1"/>
                                </a:solidFill>
                                <a:latin typeface="Cambria Math" panose="02040503050406030204" pitchFamily="18" charset="0"/>
                                <a:ea typeface="Cambria Math" panose="02040503050406030204" pitchFamily="18" charset="0"/>
                              </a:rPr>
                              <m:t>𝑡</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r>
                          <a:rPr lang="en-US" altLang="ja-JP" sz="2400" i="1">
                            <a:solidFill>
                              <a:schemeClr val="tx1"/>
                            </a:solidFill>
                            <a:latin typeface="Cambria Math" panose="02040503050406030204" pitchFamily="18" charset="0"/>
                            <a:ea typeface="Cambria Math" panose="02040503050406030204" pitchFamily="18" charset="0"/>
                          </a:rPr>
                          <m:t>=</m:t>
                        </m:r>
                        <m:f>
                          <m:fPr>
                            <m:type m:val="lin"/>
                            <m:ctrlPr>
                              <a:rPr lang="en-US" altLang="ja-JP" sz="2400" i="1">
                                <a:solidFill>
                                  <a:schemeClr val="tx1"/>
                                </a:solidFill>
                                <a:latin typeface="Cambria Math" panose="02040503050406030204" pitchFamily="18" charset="0"/>
                                <a:ea typeface="Cambria Math" panose="02040503050406030204" pitchFamily="18" charset="0"/>
                              </a:rPr>
                            </m:ctrlPr>
                          </m:fPr>
                          <m:num>
                            <m:r>
                              <a:rPr lang="en-US" altLang="ja-JP" sz="2400" i="1">
                                <a:solidFill>
                                  <a:schemeClr val="tx1"/>
                                </a:solidFill>
                                <a:latin typeface="Cambria Math" panose="02040503050406030204" pitchFamily="18" charset="0"/>
                                <a:ea typeface="Cambria Math" panose="02040503050406030204" pitchFamily="18" charset="0"/>
                              </a:rPr>
                              <m:t>(</m:t>
                            </m:r>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ea typeface="Cambria Math" panose="02040503050406030204" pitchFamily="18" charset="0"/>
                                  </a:rPr>
                                  <m:t>𝑦</m:t>
                                </m:r>
                              </m:e>
                              <m:sub>
                                <m:r>
                                  <a:rPr lang="en-US" altLang="ja-JP" sz="2400" i="1">
                                    <a:solidFill>
                                      <a:schemeClr val="tx1"/>
                                    </a:solidFill>
                                    <a:latin typeface="Cambria Math" panose="02040503050406030204" pitchFamily="18" charset="0"/>
                                    <a:ea typeface="Cambria Math" panose="02040503050406030204" pitchFamily="18" charset="0"/>
                                  </a:rPr>
                                  <m:t>𝑡</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r>
                              <a:rPr lang="en-US" altLang="ja-JP" sz="2400" i="1">
                                <a:solidFill>
                                  <a:schemeClr val="tx1"/>
                                </a:solidFill>
                                <a:latin typeface="Cambria Math" panose="02040503050406030204" pitchFamily="18" charset="0"/>
                                <a:ea typeface="Cambria Math" panose="02040503050406030204" pitchFamily="18" charset="0"/>
                              </a:rPr>
                              <m:t>−</m:t>
                            </m:r>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ea typeface="Cambria Math" panose="02040503050406030204" pitchFamily="18" charset="0"/>
                                  </a:rPr>
                                  <m:t>𝑦</m:t>
                                </m:r>
                              </m:e>
                              <m:sub>
                                <m:r>
                                  <a:rPr lang="en-US" altLang="ja-JP" sz="2400" i="1">
                                    <a:solidFill>
                                      <a:schemeClr val="tx1"/>
                                    </a:solidFill>
                                    <a:latin typeface="Cambria Math" panose="02040503050406030204" pitchFamily="18" charset="0"/>
                                    <a:ea typeface="Cambria Math" panose="02040503050406030204" pitchFamily="18" charset="0"/>
                                  </a:rPr>
                                  <m:t>0</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r>
                              <a:rPr lang="en-US" altLang="ja-JP" sz="2400" i="1">
                                <a:solidFill>
                                  <a:schemeClr val="tx1"/>
                                </a:solidFill>
                                <a:latin typeface="Cambria Math" panose="02040503050406030204" pitchFamily="18" charset="0"/>
                                <a:ea typeface="Cambria Math" panose="02040503050406030204" pitchFamily="18" charset="0"/>
                              </a:rPr>
                              <m:t>)</m:t>
                            </m:r>
                          </m:num>
                          <m:den>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i="1">
                                    <a:solidFill>
                                      <a:schemeClr val="tx1"/>
                                    </a:solidFill>
                                    <a:latin typeface="Cambria Math" panose="02040503050406030204" pitchFamily="18" charset="0"/>
                                    <a:ea typeface="Cambria Math" panose="02040503050406030204" pitchFamily="18" charset="0"/>
                                  </a:rPr>
                                  <m:t>𝑦</m:t>
                                </m:r>
                              </m:e>
                              <m:sub>
                                <m:r>
                                  <a:rPr lang="en-US" altLang="ja-JP" sz="2400" i="1">
                                    <a:solidFill>
                                      <a:schemeClr val="tx1"/>
                                    </a:solidFill>
                                    <a:latin typeface="Cambria Math" panose="02040503050406030204" pitchFamily="18" charset="0"/>
                                    <a:ea typeface="Cambria Math" panose="02040503050406030204" pitchFamily="18" charset="0"/>
                                  </a:rPr>
                                  <m:t>0</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den>
                        </m:f>
                      </m:oMath>
                    </m:oMathPara>
                  </a14:m>
                  <a:endParaRPr lang="en-US" altLang="ja-JP" sz="2400" b="1" kern="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p:sp>
              <p:nvSpPr>
                <p:cNvPr id="6" name="テキスト ボックス 2">
                  <a:extLst>
                    <a:ext uri="{FF2B5EF4-FFF2-40B4-BE49-F238E27FC236}">
                      <a16:creationId xmlns:a16="http://schemas.microsoft.com/office/drawing/2014/main" id="{76F2D171-E75C-3193-CB1C-0D782E1E98E9}"/>
                    </a:ext>
                  </a:extLst>
                </p:cNvPr>
                <p:cNvSpPr txBox="1">
                  <a:spLocks noRot="1" noChangeAspect="1" noMove="1" noResize="1" noEditPoints="1" noAdjustHandles="1" noChangeArrowheads="1" noChangeShapeType="1" noTextEdit="1"/>
                </p:cNvSpPr>
                <p:nvPr/>
              </p:nvSpPr>
              <p:spPr>
                <a:xfrm>
                  <a:off x="180000" y="5090400"/>
                  <a:ext cx="5860800" cy="959681"/>
                </a:xfrm>
                <a:prstGeom prst="rect">
                  <a:avLst/>
                </a:prstGeom>
                <a:blipFill>
                  <a:blip r:embed="rId8"/>
                  <a:stretch>
                    <a:fillRect l="-1353" t="-949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8" name="テキスト ボックス 2">
                  <a:extLst>
                    <a:ext uri="{FF2B5EF4-FFF2-40B4-BE49-F238E27FC236}">
                      <a16:creationId xmlns:a16="http://schemas.microsoft.com/office/drawing/2014/main" id="{15E9FE4A-A35E-7CB9-1AEF-C67C87F96875}"/>
                    </a:ext>
                  </a:extLst>
                </p:cNvPr>
                <p:cNvSpPr txBox="1"/>
                <p:nvPr/>
              </p:nvSpPr>
              <p:spPr>
                <a:xfrm>
                  <a:off x="6152400" y="5090400"/>
                  <a:ext cx="5860800" cy="959681"/>
                </a:xfrm>
                <a:prstGeom prst="rect">
                  <a:avLst/>
                </a:prstGeom>
                <a:solidFill>
                  <a:schemeClr val="accent1">
                    <a:lumMod val="20000"/>
                    <a:lumOff val="80000"/>
                  </a:schemeClr>
                </a:solidFill>
              </p:spPr>
              <p:txBody>
                <a:bodyPr wrap="square" lIns="0" tIns="0" rIns="0" bIns="36000" numCol="1">
                  <a:spAutoFit/>
                </a:bodyPr>
                <a:lstStyle/>
                <a:p>
                  <a:pPr marL="108000" lvl="1">
                    <a:spcBef>
                      <a:spcPts val="600"/>
                    </a:spcBef>
                    <a:tabLst>
                      <a:tab pos="2559600" algn="l"/>
                    </a:tabLst>
                  </a:pPr>
                  <a:r>
                    <a:rPr lang="en-US" altLang="ja-JP" sz="2400" dirty="0">
                      <a:solidFill>
                        <a:schemeClr val="tx1"/>
                      </a:solidFill>
                    </a:rPr>
                    <a:t>P</a:t>
                  </a:r>
                  <a:r>
                    <a:rPr lang="ja-JP" altLang="ja-JP" sz="2400" dirty="0">
                      <a:solidFill>
                        <a:schemeClr val="tx1"/>
                      </a:solidFill>
                    </a:rPr>
                    <a:t>ercentage change in per</a:t>
                  </a:r>
                  <a:r>
                    <a:rPr lang="en-US" altLang="ja-JP" sz="2400" dirty="0">
                      <a:solidFill>
                        <a:schemeClr val="tx1"/>
                      </a:solidFill>
                    </a:rPr>
                    <a:t> </a:t>
                  </a:r>
                  <a:r>
                    <a:rPr lang="ja-JP" altLang="ja-JP" sz="2400" dirty="0">
                      <a:solidFill>
                        <a:schemeClr val="tx1"/>
                      </a:solidFill>
                    </a:rPr>
                    <a:t>capita </a:t>
                  </a:r>
                  <a:r>
                    <a:rPr lang="en-US" altLang="ja-JP" sz="2400" dirty="0">
                      <a:solidFill>
                        <a:schemeClr val="tx1"/>
                      </a:solidFill>
                    </a:rPr>
                    <a:t>CF:</a:t>
                  </a:r>
                </a:p>
                <a:p>
                  <a:pPr marL="108000" lvl="1">
                    <a:lnSpc>
                      <a:spcPct val="150000"/>
                    </a:lnSpc>
                    <a:spcBef>
                      <a:spcPts val="600"/>
                    </a:spcBef>
                    <a:tabLst>
                      <a:tab pos="2559600" algn="l"/>
                    </a:tabLst>
                  </a:pPr>
                  <a14:m>
                    <m:oMathPara xmlns:m="http://schemas.openxmlformats.org/officeDocument/2006/math">
                      <m:oMathParaPr>
                        <m:jc m:val="centerGroup"/>
                      </m:oMathParaPr>
                      <m:oMath xmlns:m="http://schemas.openxmlformats.org/officeDocument/2006/math">
                        <m:r>
                          <a:rPr lang="en-US" altLang="ja-JP" sz="2400" i="1">
                            <a:solidFill>
                              <a:schemeClr val="tx1"/>
                            </a:solidFill>
                            <a:latin typeface="Cambria Math" panose="02040503050406030204" pitchFamily="18" charset="0"/>
                            <a:ea typeface="Cambria Math" panose="02040503050406030204" pitchFamily="18" charset="0"/>
                          </a:rPr>
                          <m:t>%∆</m:t>
                        </m:r>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b="0" i="1" smtClean="0">
                                <a:solidFill>
                                  <a:schemeClr val="tx1"/>
                                </a:solidFill>
                                <a:latin typeface="Cambria Math" panose="02040503050406030204" pitchFamily="18" charset="0"/>
                                <a:ea typeface="Cambria Math" panose="02040503050406030204" pitchFamily="18" charset="0"/>
                              </a:rPr>
                              <m:t>𝑞</m:t>
                            </m:r>
                          </m:e>
                          <m:sub>
                            <m:r>
                              <a:rPr lang="en-US" altLang="ja-JP" sz="2400" i="1">
                                <a:solidFill>
                                  <a:schemeClr val="tx1"/>
                                </a:solidFill>
                                <a:latin typeface="Cambria Math" panose="02040503050406030204" pitchFamily="18" charset="0"/>
                                <a:ea typeface="Cambria Math" panose="02040503050406030204" pitchFamily="18" charset="0"/>
                              </a:rPr>
                              <m:t>𝑡</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r>
                          <a:rPr lang="en-US" altLang="ja-JP" sz="2400" i="1">
                            <a:solidFill>
                              <a:schemeClr val="tx1"/>
                            </a:solidFill>
                            <a:latin typeface="Cambria Math" panose="02040503050406030204" pitchFamily="18" charset="0"/>
                            <a:ea typeface="Cambria Math" panose="02040503050406030204" pitchFamily="18" charset="0"/>
                          </a:rPr>
                          <m:t>=</m:t>
                        </m:r>
                        <m:f>
                          <m:fPr>
                            <m:type m:val="lin"/>
                            <m:ctrlPr>
                              <a:rPr lang="en-US" altLang="ja-JP" sz="2400" i="1">
                                <a:solidFill>
                                  <a:schemeClr val="tx1"/>
                                </a:solidFill>
                                <a:latin typeface="Cambria Math" panose="02040503050406030204" pitchFamily="18" charset="0"/>
                                <a:ea typeface="Cambria Math" panose="02040503050406030204" pitchFamily="18" charset="0"/>
                              </a:rPr>
                            </m:ctrlPr>
                          </m:fPr>
                          <m:num>
                            <m:r>
                              <a:rPr lang="en-US" altLang="ja-JP" sz="2400" i="1">
                                <a:solidFill>
                                  <a:schemeClr val="tx1"/>
                                </a:solidFill>
                                <a:latin typeface="Cambria Math" panose="02040503050406030204" pitchFamily="18" charset="0"/>
                                <a:ea typeface="Cambria Math" panose="02040503050406030204" pitchFamily="18" charset="0"/>
                              </a:rPr>
                              <m:t>(</m:t>
                            </m:r>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b="0" i="1" smtClean="0">
                                    <a:solidFill>
                                      <a:schemeClr val="tx1"/>
                                    </a:solidFill>
                                    <a:latin typeface="Cambria Math" panose="02040503050406030204" pitchFamily="18" charset="0"/>
                                    <a:ea typeface="Cambria Math" panose="02040503050406030204" pitchFamily="18" charset="0"/>
                                  </a:rPr>
                                  <m:t>𝑞</m:t>
                                </m:r>
                              </m:e>
                              <m:sub>
                                <m:r>
                                  <a:rPr lang="en-US" altLang="ja-JP" sz="2400" i="1">
                                    <a:solidFill>
                                      <a:schemeClr val="tx1"/>
                                    </a:solidFill>
                                    <a:latin typeface="Cambria Math" panose="02040503050406030204" pitchFamily="18" charset="0"/>
                                    <a:ea typeface="Cambria Math" panose="02040503050406030204" pitchFamily="18" charset="0"/>
                                  </a:rPr>
                                  <m:t>𝑡</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r>
                              <a:rPr lang="en-US" altLang="ja-JP" sz="2400" i="1">
                                <a:solidFill>
                                  <a:schemeClr val="tx1"/>
                                </a:solidFill>
                                <a:latin typeface="Cambria Math" panose="02040503050406030204" pitchFamily="18" charset="0"/>
                                <a:ea typeface="Cambria Math" panose="02040503050406030204" pitchFamily="18" charset="0"/>
                              </a:rPr>
                              <m:t>−</m:t>
                            </m:r>
                            <m:sSubSup>
                              <m:sSubSupPr>
                                <m:ctrlPr>
                                  <a:rPr lang="en-US" altLang="ja-JP" sz="2400" i="1" smtClean="0">
                                    <a:solidFill>
                                      <a:schemeClr val="tx1"/>
                                    </a:solidFill>
                                    <a:latin typeface="Cambria Math" panose="02040503050406030204" pitchFamily="18" charset="0"/>
                                    <a:ea typeface="Cambria Math" panose="02040503050406030204" pitchFamily="18" charset="0"/>
                                  </a:rPr>
                                </m:ctrlPr>
                              </m:sSubSupPr>
                              <m:e>
                                <m:r>
                                  <a:rPr lang="en-US" altLang="ja-JP" sz="2400" b="0" i="1" smtClean="0">
                                    <a:solidFill>
                                      <a:schemeClr val="tx1"/>
                                    </a:solidFill>
                                    <a:latin typeface="Cambria Math" panose="02040503050406030204" pitchFamily="18" charset="0"/>
                                    <a:ea typeface="Cambria Math" panose="02040503050406030204" pitchFamily="18" charset="0"/>
                                  </a:rPr>
                                  <m:t>𝑞</m:t>
                                </m:r>
                              </m:e>
                              <m:sub>
                                <m:r>
                                  <a:rPr lang="en-US" altLang="ja-JP" sz="2400" i="1">
                                    <a:solidFill>
                                      <a:schemeClr val="tx1"/>
                                    </a:solidFill>
                                    <a:latin typeface="Cambria Math" panose="02040503050406030204" pitchFamily="18" charset="0"/>
                                    <a:ea typeface="Cambria Math" panose="02040503050406030204" pitchFamily="18" charset="0"/>
                                  </a:rPr>
                                  <m:t>0</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r>
                              <a:rPr lang="en-US" altLang="ja-JP" sz="2400" i="1">
                                <a:solidFill>
                                  <a:schemeClr val="tx1"/>
                                </a:solidFill>
                                <a:latin typeface="Cambria Math" panose="02040503050406030204" pitchFamily="18" charset="0"/>
                                <a:ea typeface="Cambria Math" panose="02040503050406030204" pitchFamily="18" charset="0"/>
                              </a:rPr>
                              <m:t>)</m:t>
                            </m:r>
                          </m:num>
                          <m:den>
                            <m:sSubSup>
                              <m:sSubSupPr>
                                <m:ctrlPr>
                                  <a:rPr lang="en-US" altLang="ja-JP" sz="2400" i="1">
                                    <a:solidFill>
                                      <a:schemeClr val="tx1"/>
                                    </a:solidFill>
                                    <a:latin typeface="Cambria Math" panose="02040503050406030204" pitchFamily="18" charset="0"/>
                                    <a:ea typeface="Cambria Math" panose="02040503050406030204" pitchFamily="18" charset="0"/>
                                  </a:rPr>
                                </m:ctrlPr>
                              </m:sSubSupPr>
                              <m:e>
                                <m:r>
                                  <a:rPr lang="en-US" altLang="ja-JP" sz="2400" b="0" i="1" smtClean="0">
                                    <a:solidFill>
                                      <a:schemeClr val="tx1"/>
                                    </a:solidFill>
                                    <a:latin typeface="Cambria Math" panose="02040503050406030204" pitchFamily="18" charset="0"/>
                                    <a:ea typeface="Cambria Math" panose="02040503050406030204" pitchFamily="18" charset="0"/>
                                  </a:rPr>
                                  <m:t>𝑞</m:t>
                                </m:r>
                              </m:e>
                              <m:sub>
                                <m:r>
                                  <a:rPr lang="en-US" altLang="ja-JP" sz="2400" i="1">
                                    <a:solidFill>
                                      <a:schemeClr val="tx1"/>
                                    </a:solidFill>
                                    <a:latin typeface="Cambria Math" panose="02040503050406030204" pitchFamily="18" charset="0"/>
                                    <a:ea typeface="Cambria Math" panose="02040503050406030204" pitchFamily="18" charset="0"/>
                                  </a:rPr>
                                  <m:t>0</m:t>
                                </m:r>
                              </m:sub>
                              <m:sup>
                                <m:r>
                                  <a:rPr lang="en-US" altLang="ja-JP" sz="2400" b="0" i="1" smtClean="0">
                                    <a:solidFill>
                                      <a:schemeClr val="tx1"/>
                                    </a:solidFill>
                                    <a:latin typeface="Cambria Math" panose="02040503050406030204" pitchFamily="18" charset="0"/>
                                    <a:ea typeface="Cambria Math" panose="02040503050406030204" pitchFamily="18" charset="0"/>
                                  </a:rPr>
                                  <m:t>𝑛</m:t>
                                </m:r>
                              </m:sup>
                            </m:sSubSup>
                          </m:den>
                        </m:f>
                      </m:oMath>
                    </m:oMathPara>
                  </a14:m>
                  <a:endParaRPr lang="en-US" altLang="ja-JP" sz="2400" b="1" kern="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p:sp>
              <p:nvSpPr>
                <p:cNvPr id="8" name="テキスト ボックス 2">
                  <a:extLst>
                    <a:ext uri="{FF2B5EF4-FFF2-40B4-BE49-F238E27FC236}">
                      <a16:creationId xmlns:a16="http://schemas.microsoft.com/office/drawing/2014/main" id="{15E9FE4A-A35E-7CB9-1AEF-C67C87F96875}"/>
                    </a:ext>
                  </a:extLst>
                </p:cNvPr>
                <p:cNvSpPr txBox="1">
                  <a:spLocks noRot="1" noChangeAspect="1" noMove="1" noResize="1" noEditPoints="1" noAdjustHandles="1" noChangeArrowheads="1" noChangeShapeType="1" noTextEdit="1"/>
                </p:cNvSpPr>
                <p:nvPr/>
              </p:nvSpPr>
              <p:spPr>
                <a:xfrm>
                  <a:off x="6152400" y="5090400"/>
                  <a:ext cx="5860800" cy="959681"/>
                </a:xfrm>
                <a:prstGeom prst="rect">
                  <a:avLst/>
                </a:prstGeom>
                <a:blipFill>
                  <a:blip r:embed="rId9"/>
                  <a:stretch>
                    <a:fillRect l="-1247" t="-94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BA8510AB-F890-2926-A742-6DD1EF895EEC}"/>
                    </a:ext>
                  </a:extLst>
                </p:cNvPr>
                <p:cNvSpPr txBox="1"/>
                <p:nvPr/>
              </p:nvSpPr>
              <p:spPr>
                <a:xfrm>
                  <a:off x="5046104" y="5536800"/>
                  <a:ext cx="99469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rPr>
                          <m:t>=</m:t>
                        </m:r>
                        <m:r>
                          <a:rPr lang="en-US" altLang="ja-JP" sz="2400" b="0" i="1" smtClean="0">
                            <a:solidFill>
                              <a:schemeClr val="tx1"/>
                            </a:solidFill>
                          </a:rPr>
                          <m:t>(3)</m:t>
                        </m:r>
                      </m:oMath>
                    </m:oMathPara>
                  </a14:m>
                  <a:endParaRPr lang="ja-JP" altLang="en-US" sz="2400" dirty="0">
                    <a:solidFill>
                      <a:schemeClr val="tx1"/>
                    </a:solidFill>
                  </a:endParaRPr>
                </a:p>
              </p:txBody>
            </p:sp>
          </mc:Choice>
          <mc:Fallback xmlns="">
            <p:sp>
              <p:nvSpPr>
                <p:cNvPr id="12" name="テキスト ボックス 11">
                  <a:extLst>
                    <a:ext uri="{FF2B5EF4-FFF2-40B4-BE49-F238E27FC236}">
                      <a16:creationId xmlns:a16="http://schemas.microsoft.com/office/drawing/2014/main" id="{BA8510AB-F890-2926-A742-6DD1EF895EEC}"/>
                    </a:ext>
                  </a:extLst>
                </p:cNvPr>
                <p:cNvSpPr txBox="1">
                  <a:spLocks noRot="1" noChangeAspect="1" noMove="1" noResize="1" noEditPoints="1" noAdjustHandles="1" noChangeArrowheads="1" noChangeShapeType="1" noTextEdit="1"/>
                </p:cNvSpPr>
                <p:nvPr/>
              </p:nvSpPr>
              <p:spPr>
                <a:xfrm>
                  <a:off x="5046104" y="5536800"/>
                  <a:ext cx="994696" cy="461665"/>
                </a:xfrm>
                <a:prstGeom prst="rect">
                  <a:avLst/>
                </a:prstGeom>
                <a:blipFill>
                  <a:blip r:embed="rId10"/>
                  <a:stretch>
                    <a:fillRect r="-1227" b="-18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00D51641-76F5-47F9-9695-0D4C5831A86B}"/>
                    </a:ext>
                  </a:extLst>
                </p:cNvPr>
                <p:cNvSpPr txBox="1"/>
                <p:nvPr/>
              </p:nvSpPr>
              <p:spPr>
                <a:xfrm>
                  <a:off x="11018504" y="5536800"/>
                  <a:ext cx="99469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rPr>
                          <m:t>=</m:t>
                        </m:r>
                        <m:r>
                          <a:rPr lang="en-US" altLang="ja-JP" sz="2400" b="0" i="1" smtClean="0">
                            <a:solidFill>
                              <a:schemeClr val="tx1"/>
                            </a:solidFill>
                          </a:rPr>
                          <m:t>(4)</m:t>
                        </m:r>
                      </m:oMath>
                    </m:oMathPara>
                  </a14:m>
                  <a:endParaRPr lang="ja-JP" altLang="en-US" sz="2400" dirty="0"/>
                </a:p>
              </p:txBody>
            </p:sp>
          </mc:Choice>
          <mc:Fallback xmlns="">
            <p:sp>
              <p:nvSpPr>
                <p:cNvPr id="13" name="テキスト ボックス 12">
                  <a:extLst>
                    <a:ext uri="{FF2B5EF4-FFF2-40B4-BE49-F238E27FC236}">
                      <a16:creationId xmlns:a16="http://schemas.microsoft.com/office/drawing/2014/main" id="{00D51641-76F5-47F9-9695-0D4C5831A86B}"/>
                    </a:ext>
                  </a:extLst>
                </p:cNvPr>
                <p:cNvSpPr txBox="1">
                  <a:spLocks noRot="1" noChangeAspect="1" noMove="1" noResize="1" noEditPoints="1" noAdjustHandles="1" noChangeArrowheads="1" noChangeShapeType="1" noTextEdit="1"/>
                </p:cNvSpPr>
                <p:nvPr/>
              </p:nvSpPr>
              <p:spPr>
                <a:xfrm>
                  <a:off x="11018504" y="5536800"/>
                  <a:ext cx="994696" cy="461665"/>
                </a:xfrm>
                <a:prstGeom prst="rect">
                  <a:avLst/>
                </a:prstGeom>
                <a:blipFill>
                  <a:blip r:embed="rId11"/>
                  <a:stretch>
                    <a:fillRect r="-1220" b="-18667"/>
                  </a:stretch>
                </a:blipFill>
              </p:spPr>
              <p:txBody>
                <a:bodyPr/>
                <a:lstStyle/>
                <a:p>
                  <a:r>
                    <a:rPr lang="ja-JP" altLang="en-US">
                      <a:noFill/>
                    </a:rPr>
                    <a:t> </a:t>
                  </a:r>
                </a:p>
              </p:txBody>
            </p:sp>
          </mc:Fallback>
        </mc:AlternateContent>
      </p:grpSp>
      <p:sp>
        <p:nvSpPr>
          <p:cNvPr id="15" name="テキスト ボックス 14">
            <a:extLst>
              <a:ext uri="{FF2B5EF4-FFF2-40B4-BE49-F238E27FC236}">
                <a16:creationId xmlns:a16="http://schemas.microsoft.com/office/drawing/2014/main" id="{68BC05AF-9068-1239-A186-34845AF9024E}"/>
              </a:ext>
            </a:extLst>
          </p:cNvPr>
          <p:cNvSpPr txBox="1"/>
          <p:nvPr/>
        </p:nvSpPr>
        <p:spPr>
          <a:xfrm>
            <a:off x="180000" y="5943600"/>
            <a:ext cx="11833200" cy="738664"/>
          </a:xfrm>
          <a:prstGeom prst="rect">
            <a:avLst/>
          </a:prstGeom>
          <a:noFill/>
        </p:spPr>
        <p:txBody>
          <a:bodyPr wrap="square" lIns="0" tIns="0" rIns="0" bIns="0">
            <a:spAutoFit/>
          </a:bodyPr>
          <a:lstStyle/>
          <a:p>
            <a:pPr marL="108000">
              <a:spcBef>
                <a:spcPts val="600"/>
              </a:spcBef>
              <a:tabLst>
                <a:tab pos="648000" algn="l"/>
              </a:tabLst>
            </a:pPr>
            <a:r>
              <a:rPr lang="en-US" altLang="ja-JP" sz="2400" dirty="0"/>
              <a:t>These indicators are used to measure how changes in per capita total final demand lead to changes in the CO</a:t>
            </a:r>
            <a:r>
              <a:rPr lang="en-US" altLang="ja-JP" sz="2400" baseline="-25000" dirty="0"/>
              <a:t>2</a:t>
            </a:r>
            <a:r>
              <a:rPr lang="en-US" altLang="ja-JP" sz="2400" dirty="0"/>
              <a:t> emissions induced by that demand.</a:t>
            </a:r>
          </a:p>
        </p:txBody>
      </p:sp>
    </p:spTree>
    <p:extLst>
      <p:ext uri="{BB962C8B-B14F-4D97-AF65-F5344CB8AC3E}">
        <p14:creationId xmlns:p14="http://schemas.microsoft.com/office/powerpoint/2010/main" val="183502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B11AF-12E0-BFC9-B140-D3B57CFF815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DF04C2A-2ADC-4568-7B06-D3027A85B2F6}"/>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E499C5ED-353E-55B8-7E50-E4EA9B5DADE3}"/>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061405C1-900A-0855-EAA3-237A6FC975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39" y="903939"/>
            <a:ext cx="7907921" cy="5159052"/>
          </a:xfrm>
          <a:prstGeom prst="rect">
            <a:avLst/>
          </a:prstGeom>
        </p:spPr>
      </p:pic>
    </p:spTree>
    <p:extLst>
      <p:ext uri="{BB962C8B-B14F-4D97-AF65-F5344CB8AC3E}">
        <p14:creationId xmlns:p14="http://schemas.microsoft.com/office/powerpoint/2010/main" val="3317902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7B5E1-5D0F-8E3B-E37D-F7CDFC36721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5734BF1-43D6-E245-D00E-C96DC4C4B4DA}"/>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6A643BA4-8B86-01CF-ACC7-952B0C4BBA69}"/>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FBF50EA4-8122-B45B-E4E2-1279C6C25B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39" y="903939"/>
            <a:ext cx="7907920" cy="5159052"/>
          </a:xfrm>
          <a:prstGeom prst="rect">
            <a:avLst/>
          </a:prstGeom>
        </p:spPr>
      </p:pic>
    </p:spTree>
    <p:extLst>
      <p:ext uri="{BB962C8B-B14F-4D97-AF65-F5344CB8AC3E}">
        <p14:creationId xmlns:p14="http://schemas.microsoft.com/office/powerpoint/2010/main" val="613461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39254-A3EF-37A3-8B44-79B6C34D50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171F20-10C9-70FC-654D-19DECDBFAFA5}"/>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918BCE01-6572-3469-9744-E9A925762B47}"/>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817D989B-0558-448E-C780-072924F136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39" y="903939"/>
            <a:ext cx="7907920" cy="5159051"/>
          </a:xfrm>
          <a:prstGeom prst="rect">
            <a:avLst/>
          </a:prstGeom>
        </p:spPr>
      </p:pic>
    </p:spTree>
    <p:extLst>
      <p:ext uri="{BB962C8B-B14F-4D97-AF65-F5344CB8AC3E}">
        <p14:creationId xmlns:p14="http://schemas.microsoft.com/office/powerpoint/2010/main" val="1012465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8D3C-5E72-9EC0-9669-7ACE0F35D64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78D1C68-622C-B6E2-D2CD-D6AF1B7BD602}"/>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8EB62F28-19C1-A64F-75D6-142D4F5F8E56}"/>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88D368D0-C043-154C-DC5F-E83407F563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40" y="903939"/>
            <a:ext cx="7907918" cy="5159051"/>
          </a:xfrm>
          <a:prstGeom prst="rect">
            <a:avLst/>
          </a:prstGeom>
        </p:spPr>
      </p:pic>
    </p:spTree>
    <p:extLst>
      <p:ext uri="{BB962C8B-B14F-4D97-AF65-F5344CB8AC3E}">
        <p14:creationId xmlns:p14="http://schemas.microsoft.com/office/powerpoint/2010/main" val="2131271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EFADF-7EC2-80FA-199F-569B4465E0A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7B6824E-DEAA-A583-3514-ED9E8B6E82BD}"/>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3EBEECFF-F1E3-2979-4AA2-5B74DAE75B6A}"/>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F57D0FCB-3FDB-A007-E6A7-791604EF3A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40" y="903939"/>
            <a:ext cx="7907918" cy="5159051"/>
          </a:xfrm>
          <a:prstGeom prst="rect">
            <a:avLst/>
          </a:prstGeom>
        </p:spPr>
      </p:pic>
    </p:spTree>
    <p:extLst>
      <p:ext uri="{BB962C8B-B14F-4D97-AF65-F5344CB8AC3E}">
        <p14:creationId xmlns:p14="http://schemas.microsoft.com/office/powerpoint/2010/main" val="2430776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EA4A9-D9B2-B36C-856A-07A3AC80F5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00756C7-C7D1-221C-0ADD-C93865C5AC0D}"/>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5B4E5F39-2B30-C34C-5E7A-5C33DCC8B49E}"/>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F2CB9DAD-A64B-FAB1-1201-6DC24C373B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40" y="903939"/>
            <a:ext cx="7907918" cy="5159051"/>
          </a:xfrm>
          <a:prstGeom prst="rect">
            <a:avLst/>
          </a:prstGeom>
        </p:spPr>
      </p:pic>
    </p:spTree>
    <p:extLst>
      <p:ext uri="{BB962C8B-B14F-4D97-AF65-F5344CB8AC3E}">
        <p14:creationId xmlns:p14="http://schemas.microsoft.com/office/powerpoint/2010/main" val="3711062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CC1DE-FCAC-B9C3-C054-32A446ED926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CCA438-5594-3731-8A32-8F4ED9A8CEE8}"/>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95BBBC9F-AF2E-F303-F8BC-CD7FEC9B5E10}"/>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832AB726-4590-DDF2-90EB-A8D7BB12A0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40" y="903939"/>
            <a:ext cx="7907918" cy="5159051"/>
          </a:xfrm>
          <a:prstGeom prst="rect">
            <a:avLst/>
          </a:prstGeom>
        </p:spPr>
      </p:pic>
    </p:spTree>
    <p:extLst>
      <p:ext uri="{BB962C8B-B14F-4D97-AF65-F5344CB8AC3E}">
        <p14:creationId xmlns:p14="http://schemas.microsoft.com/office/powerpoint/2010/main" val="522491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355BE-3F61-253A-361A-69662C4EAB1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7D028DB-9EC6-00CE-E9C2-88C0C6AF3A2A}"/>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492BAAFD-D5B9-E329-6C27-FC76BF45D5CF}"/>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1CB237F9-AA73-F409-71DA-6272BFBE5B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40" y="903939"/>
            <a:ext cx="7907918" cy="5159051"/>
          </a:xfrm>
          <a:prstGeom prst="rect">
            <a:avLst/>
          </a:prstGeom>
        </p:spPr>
      </p:pic>
    </p:spTree>
    <p:extLst>
      <p:ext uri="{BB962C8B-B14F-4D97-AF65-F5344CB8AC3E}">
        <p14:creationId xmlns:p14="http://schemas.microsoft.com/office/powerpoint/2010/main" val="20415214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FAF1E-BC92-851B-620F-B5BF04A4406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C0268BB-DC8D-88BE-483B-788486F4D4CE}"/>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DAD1840F-36C8-1410-3535-DB641CAE0E16}"/>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3F94A36A-6473-E583-ADFD-D8456427A9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40" y="903939"/>
            <a:ext cx="7907918" cy="5159051"/>
          </a:xfrm>
          <a:prstGeom prst="rect">
            <a:avLst/>
          </a:prstGeom>
        </p:spPr>
      </p:pic>
    </p:spTree>
    <p:extLst>
      <p:ext uri="{BB962C8B-B14F-4D97-AF65-F5344CB8AC3E}">
        <p14:creationId xmlns:p14="http://schemas.microsoft.com/office/powerpoint/2010/main" val="1199704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25B44-64F3-BB0D-9DFB-7FC00C8D2E6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636493-55FF-C233-998B-270347DF8564}"/>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DC6B8D51-E50F-97A8-0469-E8EB54245F03}"/>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413BBEAA-758F-017A-1DDF-ADA8EE95E7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40" y="903939"/>
            <a:ext cx="7907918" cy="5159051"/>
          </a:xfrm>
          <a:prstGeom prst="rect">
            <a:avLst/>
          </a:prstGeom>
        </p:spPr>
      </p:pic>
    </p:spTree>
    <p:extLst>
      <p:ext uri="{BB962C8B-B14F-4D97-AF65-F5344CB8AC3E}">
        <p14:creationId xmlns:p14="http://schemas.microsoft.com/office/powerpoint/2010/main" val="395931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A08FFC-AC58-8CBC-6027-80C457AC62FB}"/>
              </a:ext>
            </a:extLst>
          </p:cNvPr>
          <p:cNvSpPr>
            <a:spLocks noGrp="1"/>
          </p:cNvSpPr>
          <p:nvPr>
            <p:ph type="title"/>
          </p:nvPr>
        </p:nvSpPr>
        <p:spPr/>
        <p:txBody>
          <a:bodyPr>
            <a:normAutofit/>
          </a:bodyPr>
          <a:lstStyle/>
          <a:p>
            <a:r>
              <a:rPr kumimoji="1" lang="en-US" altLang="ja-JP" dirty="0"/>
              <a:t>2. Methodology</a:t>
            </a:r>
            <a:r>
              <a:rPr lang="en-US" altLang="ja-JP" dirty="0"/>
              <a:t>: Classification of decoupling transition patterns</a:t>
            </a:r>
            <a:endParaRPr kumimoji="1" lang="ja-JP" altLang="en-US" dirty="0"/>
          </a:p>
        </p:txBody>
      </p:sp>
      <p:grpSp>
        <p:nvGrpSpPr>
          <p:cNvPr id="86" name="グループ化 85">
            <a:extLst>
              <a:ext uri="{FF2B5EF4-FFF2-40B4-BE49-F238E27FC236}">
                <a16:creationId xmlns:a16="http://schemas.microsoft.com/office/drawing/2014/main" id="{C76B7AFB-B3FB-1E14-09DC-66C96AB63EC6}"/>
              </a:ext>
            </a:extLst>
          </p:cNvPr>
          <p:cNvGrpSpPr/>
          <p:nvPr/>
        </p:nvGrpSpPr>
        <p:grpSpPr>
          <a:xfrm>
            <a:off x="360000" y="1080000"/>
            <a:ext cx="5400000" cy="5400000"/>
            <a:chOff x="360000" y="1080000"/>
            <a:chExt cx="5400000" cy="5400000"/>
          </a:xfrm>
        </p:grpSpPr>
        <p:cxnSp>
          <p:nvCxnSpPr>
            <p:cNvPr id="25" name="直線矢印コネクタ 24">
              <a:extLst>
                <a:ext uri="{FF2B5EF4-FFF2-40B4-BE49-F238E27FC236}">
                  <a16:creationId xmlns:a16="http://schemas.microsoft.com/office/drawing/2014/main" id="{8218B35E-ABD4-5534-779D-401C029F8772}"/>
                </a:ext>
              </a:extLst>
            </p:cNvPr>
            <p:cNvCxnSpPr>
              <a:cxnSpLocks/>
            </p:cNvCxnSpPr>
            <p:nvPr/>
          </p:nvCxnSpPr>
          <p:spPr>
            <a:xfrm>
              <a:off x="360000" y="5040000"/>
              <a:ext cx="5400000" cy="0"/>
            </a:xfrm>
            <a:prstGeom prst="straightConnector1">
              <a:avLst/>
            </a:prstGeom>
            <a:ln w="31750"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4E5451BB-D12E-68E9-44AA-3098DE2B2DBC}"/>
                </a:ext>
              </a:extLst>
            </p:cNvPr>
            <p:cNvCxnSpPr>
              <a:cxnSpLocks/>
            </p:cNvCxnSpPr>
            <p:nvPr/>
          </p:nvCxnSpPr>
          <p:spPr>
            <a:xfrm flipV="1">
              <a:off x="1080000" y="1080000"/>
              <a:ext cx="0" cy="5400000"/>
            </a:xfrm>
            <a:prstGeom prst="straightConnector1">
              <a:avLst/>
            </a:prstGeom>
            <a:ln w="31750"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763460E9-3046-F095-38B1-26E5BC7E2EDF}"/>
                </a:ext>
              </a:extLst>
            </p:cNvPr>
            <p:cNvSpPr txBox="1"/>
            <p:nvPr/>
          </p:nvSpPr>
          <p:spPr>
            <a:xfrm>
              <a:off x="2874741" y="5040000"/>
              <a:ext cx="2885259" cy="453183"/>
            </a:xfrm>
            <a:prstGeom prst="rect">
              <a:avLst/>
            </a:prstGeom>
            <a:noFill/>
          </p:spPr>
          <p:txBody>
            <a:bodyPr wrap="none" lIns="72000" tIns="72000" rIns="72000" bIns="72000" rtlCol="0">
              <a:spAutoFit/>
            </a:bodyPr>
            <a:lstStyle/>
            <a:p>
              <a:pPr/>
              <a:r>
                <a:rPr lang="ja-JP" altLang="ja-JP" sz="2000" dirty="0"/>
                <a:t>Per capita GDE</a:t>
              </a:r>
              <a:r>
                <a:rPr lang="en-US" altLang="ja-JP" sz="2000" dirty="0"/>
                <a:t> change (%)</a:t>
              </a:r>
              <a:endParaRPr kumimoji="1" lang="ja-JP" altLang="en-US" sz="2000" dirty="0"/>
            </a:p>
          </p:txBody>
        </p:sp>
        <p:sp>
          <p:nvSpPr>
            <p:cNvPr id="31" name="テキスト ボックス 30">
              <a:extLst>
                <a:ext uri="{FF2B5EF4-FFF2-40B4-BE49-F238E27FC236}">
                  <a16:creationId xmlns:a16="http://schemas.microsoft.com/office/drawing/2014/main" id="{8548925E-E3CB-E12F-BAA3-23AF8145A24E}"/>
                </a:ext>
              </a:extLst>
            </p:cNvPr>
            <p:cNvSpPr txBox="1"/>
            <p:nvPr/>
          </p:nvSpPr>
          <p:spPr>
            <a:xfrm>
              <a:off x="1080000" y="1080000"/>
              <a:ext cx="2732456" cy="307777"/>
            </a:xfrm>
            <a:prstGeom prst="rect">
              <a:avLst/>
            </a:prstGeom>
            <a:noFill/>
          </p:spPr>
          <p:txBody>
            <a:bodyPr wrap="none" lIns="108000" tIns="0" rIns="72000" bIns="0">
              <a:spAutoFit/>
            </a:bodyPr>
            <a:lstStyle/>
            <a:p>
              <a:pPr/>
              <a:r>
                <a:rPr lang="ja-JP" altLang="ja-JP" sz="2000" dirty="0"/>
                <a:t>Per</a:t>
              </a:r>
              <a:r>
                <a:rPr lang="en-US" altLang="ja-JP" sz="2000" dirty="0"/>
                <a:t> </a:t>
              </a:r>
              <a:r>
                <a:rPr lang="ja-JP" altLang="ja-JP" sz="2000" dirty="0"/>
                <a:t>capita </a:t>
              </a:r>
              <a:r>
                <a:rPr lang="en-US" altLang="ja-JP" sz="2000" dirty="0"/>
                <a:t>CF change (%)</a:t>
              </a:r>
              <a:endParaRPr lang="ja-JP" altLang="en-US" sz="2000" dirty="0"/>
            </a:p>
          </p:txBody>
        </p:sp>
      </p:grpSp>
      <p:sp>
        <p:nvSpPr>
          <p:cNvPr id="11" name="コンテンツ プレースホルダー 10">
            <a:extLst>
              <a:ext uri="{FF2B5EF4-FFF2-40B4-BE49-F238E27FC236}">
                <a16:creationId xmlns:a16="http://schemas.microsoft.com/office/drawing/2014/main" id="{6802EAA0-6EF1-F393-17EE-658E20BDF4A5}"/>
              </a:ext>
            </a:extLst>
          </p:cNvPr>
          <p:cNvSpPr>
            <a:spLocks noGrp="1"/>
          </p:cNvSpPr>
          <p:nvPr>
            <p:ph idx="1"/>
          </p:nvPr>
        </p:nvSpPr>
        <p:spPr>
          <a:xfrm>
            <a:off x="6152400" y="900000"/>
            <a:ext cx="5860800" cy="492443"/>
          </a:xfrm>
        </p:spPr>
        <p:txBody>
          <a:bodyPr wrap="square" tIns="0" bIns="0">
            <a:spAutoFit/>
          </a:bodyPr>
          <a:lstStyle/>
          <a:p>
            <a:pPr marL="0" lvl="1" indent="0">
              <a:spcBef>
                <a:spcPts val="1800"/>
              </a:spcBef>
              <a:buNone/>
            </a:pPr>
            <a:r>
              <a:rPr lang="en-US" altLang="ja-JP" sz="3200" b="1" dirty="0">
                <a:solidFill>
                  <a:schemeClr val="accent5">
                    <a:lumMod val="50000"/>
                  </a:schemeClr>
                </a:solidFill>
              </a:rPr>
              <a:t>Trajectory representation</a:t>
            </a:r>
          </a:p>
        </p:txBody>
      </p:sp>
      <p:grpSp>
        <p:nvGrpSpPr>
          <p:cNvPr id="21" name="グループ化 20">
            <a:extLst>
              <a:ext uri="{FF2B5EF4-FFF2-40B4-BE49-F238E27FC236}">
                <a16:creationId xmlns:a16="http://schemas.microsoft.com/office/drawing/2014/main" id="{A5303E56-80FF-A191-04AE-3056437296A8}"/>
              </a:ext>
            </a:extLst>
          </p:cNvPr>
          <p:cNvGrpSpPr/>
          <p:nvPr/>
        </p:nvGrpSpPr>
        <p:grpSpPr>
          <a:xfrm>
            <a:off x="6152400" y="1429200"/>
            <a:ext cx="5860800" cy="1354849"/>
            <a:chOff x="6152400" y="1429200"/>
            <a:chExt cx="5860800" cy="1354849"/>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46BF523F-4E2F-2557-8EF1-56961C2AA560}"/>
                    </a:ext>
                  </a:extLst>
                </p:cNvPr>
                <p:cNvSpPr txBox="1"/>
                <p:nvPr/>
              </p:nvSpPr>
              <p:spPr>
                <a:xfrm>
                  <a:off x="6152400" y="1429200"/>
                  <a:ext cx="5860800" cy="1354849"/>
                </a:xfrm>
                <a:prstGeom prst="rect">
                  <a:avLst/>
                </a:prstGeom>
                <a:solidFill>
                  <a:schemeClr val="accent1">
                    <a:lumMod val="20000"/>
                    <a:lumOff val="80000"/>
                  </a:schemeClr>
                </a:solidFill>
              </p:spPr>
              <p:txBody>
                <a:bodyPr wrap="square" lIns="0" tIns="0" rIns="0" bIns="72000" numCol="1">
                  <a:spAutoFit/>
                </a:bodyPr>
                <a:lstStyle/>
                <a:p>
                  <a:pPr marL="108000" lvl="1">
                    <a:spcBef>
                      <a:spcPts val="600"/>
                    </a:spcBef>
                    <a:tabLst>
                      <a:tab pos="2559600" algn="l"/>
                    </a:tabLst>
                  </a:pPr>
                  <a:r>
                    <a:rPr lang="en-US" altLang="ja-JP" sz="2400" dirty="0"/>
                    <a:t>Two-dimensional change vector at year </a:t>
                  </a:r>
                  <a14:m>
                    <m:oMath xmlns:m="http://schemas.openxmlformats.org/officeDocument/2006/math">
                      <m:r>
                        <a:rPr lang="en-US" altLang="ja-JP" sz="2400" i="1" dirty="0">
                          <a:solidFill>
                            <a:schemeClr val="tx1"/>
                          </a:solidFill>
                          <a:latin typeface="Cambria Math" panose="02040503050406030204" pitchFamily="18" charset="0"/>
                        </a:rPr>
                        <m:t>𝑡</m:t>
                      </m:r>
                    </m:oMath>
                  </a14:m>
                  <a:r>
                    <a:rPr lang="en-US" altLang="ja-JP" sz="2400" dirty="0">
                      <a:solidFill>
                        <a:schemeClr val="tx1"/>
                      </a:solidFill>
                    </a:rPr>
                    <a:t>:</a:t>
                  </a:r>
                </a:p>
                <a:p>
                  <a:pPr marL="108000" lvl="1" indent="0">
                    <a:lnSpc>
                      <a:spcPct val="110000"/>
                    </a:lnSpc>
                    <a:spcBef>
                      <a:spcPts val="600"/>
                    </a:spcBef>
                    <a:buNone/>
                    <a:tabLst>
                      <a:tab pos="2559600" algn="l"/>
                    </a:tabLst>
                  </a:pPr>
                  <a14:m>
                    <m:oMathPara xmlns:m="http://schemas.openxmlformats.org/officeDocument/2006/math">
                      <m:oMathParaPr>
                        <m:jc m:val="centerGroup"/>
                      </m:oMathParaPr>
                      <m:oMath xmlns:m="http://schemas.openxmlformats.org/officeDocument/2006/math">
                        <m:sSubSup>
                          <m:sSubSupPr>
                            <m:ctrlPr>
                              <a:rPr lang="ja-JP" altLang="en-US" sz="2400" i="1">
                                <a:latin typeface="Cambria Math" panose="02040503050406030204" pitchFamily="18" charset="0"/>
                              </a:rPr>
                            </m:ctrlPr>
                          </m:sSubSupPr>
                          <m:e>
                            <m:r>
                              <a:rPr lang="ja-JP" altLang="en-US" sz="2400" b="1">
                                <a:latin typeface="Cambria Math" panose="02040503050406030204" pitchFamily="18" charset="0"/>
                              </a:rPr>
                              <m:t>𝐳</m:t>
                            </m:r>
                          </m:e>
                          <m:sub>
                            <m:r>
                              <a:rPr lang="ja-JP" altLang="en-US" sz="2400" i="1">
                                <a:latin typeface="Cambria Math" panose="02040503050406030204" pitchFamily="18" charset="0"/>
                              </a:rPr>
                              <m:t>𝑡</m:t>
                            </m:r>
                          </m:sub>
                          <m:sup>
                            <m:r>
                              <a:rPr lang="ja-JP" altLang="en-US" sz="2400" i="1">
                                <a:latin typeface="Cambria Math" panose="02040503050406030204" pitchFamily="18" charset="0"/>
                              </a:rPr>
                              <m:t>𝑛</m:t>
                            </m:r>
                          </m:sup>
                        </m:sSubSup>
                        <m:r>
                          <a:rPr lang="en-US" altLang="ja-JP" sz="2400" i="1">
                            <a:latin typeface="Cambria Math" panose="02040503050406030204" pitchFamily="18" charset="0"/>
                          </a:rPr>
                          <m:t>=</m:t>
                        </m:r>
                        <m:d>
                          <m:dPr>
                            <m:ctrlPr>
                              <a:rPr lang="ja-JP" altLang="en-US" sz="2400" i="1">
                                <a:latin typeface="Cambria Math" panose="02040503050406030204" pitchFamily="18" charset="0"/>
                              </a:rPr>
                            </m:ctrlPr>
                          </m:dPr>
                          <m:e>
                            <m:m>
                              <m:mPr>
                                <m:mcs>
                                  <m:mc>
                                    <m:mcPr>
                                      <m:count m:val="1"/>
                                      <m:mcJc m:val="center"/>
                                    </m:mcPr>
                                  </m:mc>
                                </m:mcs>
                                <m:ctrlPr>
                                  <a:rPr lang="ja-JP" altLang="en-US" sz="2400" i="1">
                                    <a:latin typeface="Cambria Math" panose="02040503050406030204" pitchFamily="18" charset="0"/>
                                  </a:rPr>
                                </m:ctrlPr>
                              </m:mPr>
                              <m:mr>
                                <m:e>
                                  <m:r>
                                    <a:rPr lang="en-US" altLang="ja-JP" sz="2400">
                                      <a:latin typeface="Cambria Math" panose="02040503050406030204" pitchFamily="18" charset="0"/>
                                    </a:rPr>
                                    <m:t>%</m:t>
                                  </m:r>
                                  <m:r>
                                    <m:rPr>
                                      <m:sty m:val="p"/>
                                    </m:rPr>
                                    <a:rPr lang="en-US" altLang="ja-JP" sz="2400">
                                      <a:latin typeface="Cambria Math" panose="02040503050406030204" pitchFamily="18" charset="0"/>
                                    </a:rPr>
                                    <m:t>Δ</m:t>
                                  </m:r>
                                  <m:sSubSup>
                                    <m:sSubSupPr>
                                      <m:ctrlPr>
                                        <a:rPr lang="ja-JP" altLang="en-US" sz="2400" i="1">
                                          <a:latin typeface="Cambria Math" panose="02040503050406030204" pitchFamily="18" charset="0"/>
                                        </a:rPr>
                                      </m:ctrlPr>
                                    </m:sSubSupPr>
                                    <m:e>
                                      <m:r>
                                        <a:rPr lang="ja-JP" altLang="en-US" sz="2400" i="1">
                                          <a:latin typeface="Cambria Math" panose="02040503050406030204" pitchFamily="18" charset="0"/>
                                        </a:rPr>
                                        <m:t>𝑦</m:t>
                                      </m:r>
                                    </m:e>
                                    <m:sub>
                                      <m:r>
                                        <a:rPr lang="ja-JP" altLang="en-US" sz="2400" i="1">
                                          <a:latin typeface="Cambria Math" panose="02040503050406030204" pitchFamily="18" charset="0"/>
                                        </a:rPr>
                                        <m:t>𝑡</m:t>
                                      </m:r>
                                    </m:sub>
                                    <m:sup>
                                      <m:r>
                                        <a:rPr lang="ja-JP" altLang="en-US" sz="2400" i="1">
                                          <a:latin typeface="Cambria Math" panose="02040503050406030204" pitchFamily="18" charset="0"/>
                                        </a:rPr>
                                        <m:t>𝑛</m:t>
                                      </m:r>
                                    </m:sup>
                                  </m:sSubSup>
                                </m:e>
                              </m:mr>
                              <m:mr>
                                <m:e>
                                  <m:r>
                                    <a:rPr lang="en-US" altLang="ja-JP" sz="2400">
                                      <a:latin typeface="Cambria Math" panose="02040503050406030204" pitchFamily="18" charset="0"/>
                                    </a:rPr>
                                    <m:t>%</m:t>
                                  </m:r>
                                  <m:r>
                                    <m:rPr>
                                      <m:sty m:val="p"/>
                                    </m:rPr>
                                    <a:rPr lang="en-US" altLang="ja-JP" sz="2400">
                                      <a:latin typeface="Cambria Math" panose="02040503050406030204" pitchFamily="18" charset="0"/>
                                    </a:rPr>
                                    <m:t>Δ</m:t>
                                  </m:r>
                                  <m:sSubSup>
                                    <m:sSubSupPr>
                                      <m:ctrlPr>
                                        <a:rPr lang="ja-JP" altLang="en-US" sz="2400" i="1">
                                          <a:latin typeface="Cambria Math" panose="02040503050406030204" pitchFamily="18" charset="0"/>
                                        </a:rPr>
                                      </m:ctrlPr>
                                    </m:sSubSupPr>
                                    <m:e>
                                      <m:r>
                                        <a:rPr lang="ja-JP" altLang="en-US" sz="2400" i="1">
                                          <a:latin typeface="Cambria Math" panose="02040503050406030204" pitchFamily="18" charset="0"/>
                                        </a:rPr>
                                        <m:t>𝑞</m:t>
                                      </m:r>
                                    </m:e>
                                    <m:sub>
                                      <m:r>
                                        <a:rPr lang="ja-JP" altLang="en-US" sz="2400" i="1">
                                          <a:latin typeface="Cambria Math" panose="02040503050406030204" pitchFamily="18" charset="0"/>
                                        </a:rPr>
                                        <m:t>𝑡</m:t>
                                      </m:r>
                                    </m:sub>
                                    <m:sup>
                                      <m:r>
                                        <a:rPr lang="ja-JP" altLang="en-US" sz="2400" i="1">
                                          <a:latin typeface="Cambria Math" panose="02040503050406030204" pitchFamily="18" charset="0"/>
                                        </a:rPr>
                                        <m:t>𝑛</m:t>
                                      </m:r>
                                    </m:sup>
                                  </m:sSubSup>
                                </m:e>
                              </m:mr>
                            </m:m>
                          </m:e>
                        </m:d>
                        <m:r>
                          <m:rPr>
                            <m:nor/>
                          </m:rPr>
                          <a:rPr lang="en-US" altLang="ja-JP" sz="2400" i="1" dirty="0">
                            <a:solidFill>
                              <a:srgbClr val="C00000"/>
                            </a:solidFill>
                            <a:latin typeface="Cambria Math" panose="02040503050406030204" pitchFamily="18" charset="0"/>
                          </a:rPr>
                          <m:t>	</m:t>
                        </m:r>
                      </m:oMath>
                    </m:oMathPara>
                  </a14:m>
                  <a:endParaRPr lang="en-US" altLang="ja-JP" sz="2400" i="1" dirty="0">
                    <a:solidFill>
                      <a:schemeClr val="tx1"/>
                    </a:solidFill>
                    <a:latin typeface="Cambria Math" panose="02040503050406030204" pitchFamily="18" charset="0"/>
                  </a:endParaRPr>
                </a:p>
              </p:txBody>
            </p:sp>
          </mc:Choice>
          <mc:Fallback xmlns="">
            <p:sp>
              <p:nvSpPr>
                <p:cNvPr id="4" name="テキスト ボックス 3">
                  <a:extLst>
                    <a:ext uri="{FF2B5EF4-FFF2-40B4-BE49-F238E27FC236}">
                      <a16:creationId xmlns:a16="http://schemas.microsoft.com/office/drawing/2014/main" id="{46BF523F-4E2F-2557-8EF1-56961C2AA560}"/>
                    </a:ext>
                  </a:extLst>
                </p:cNvPr>
                <p:cNvSpPr txBox="1">
                  <a:spLocks noRot="1" noChangeAspect="1" noMove="1" noResize="1" noEditPoints="1" noAdjustHandles="1" noChangeArrowheads="1" noChangeShapeType="1" noTextEdit="1"/>
                </p:cNvSpPr>
                <p:nvPr/>
              </p:nvSpPr>
              <p:spPr>
                <a:xfrm>
                  <a:off x="6152400" y="1429200"/>
                  <a:ext cx="5860800" cy="1354849"/>
                </a:xfrm>
                <a:prstGeom prst="rect">
                  <a:avLst/>
                </a:prstGeom>
                <a:blipFill>
                  <a:blip r:embed="rId5"/>
                  <a:stretch>
                    <a:fillRect l="-1247" t="-67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F91544E1-5EF7-699E-8485-F5FACAE67D18}"/>
                    </a:ext>
                  </a:extLst>
                </p:cNvPr>
                <p:cNvSpPr txBox="1"/>
                <p:nvPr/>
              </p:nvSpPr>
              <p:spPr>
                <a:xfrm>
                  <a:off x="11018504" y="2066400"/>
                  <a:ext cx="99469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(5)</m:t>
                        </m:r>
                      </m:oMath>
                    </m:oMathPara>
                  </a14:m>
                  <a:endParaRPr lang="ja-JP" altLang="en-US" sz="2400" dirty="0"/>
                </a:p>
              </p:txBody>
            </p:sp>
          </mc:Choice>
          <mc:Fallback xmlns="">
            <p:sp>
              <p:nvSpPr>
                <p:cNvPr id="10" name="テキスト ボックス 9">
                  <a:extLst>
                    <a:ext uri="{FF2B5EF4-FFF2-40B4-BE49-F238E27FC236}">
                      <a16:creationId xmlns:a16="http://schemas.microsoft.com/office/drawing/2014/main" id="{F91544E1-5EF7-699E-8485-F5FACAE67D18}"/>
                    </a:ext>
                  </a:extLst>
                </p:cNvPr>
                <p:cNvSpPr txBox="1">
                  <a:spLocks noRot="1" noChangeAspect="1" noMove="1" noResize="1" noEditPoints="1" noAdjustHandles="1" noChangeArrowheads="1" noChangeShapeType="1" noTextEdit="1"/>
                </p:cNvSpPr>
                <p:nvPr/>
              </p:nvSpPr>
              <p:spPr>
                <a:xfrm>
                  <a:off x="11018504" y="2066400"/>
                  <a:ext cx="994696" cy="461665"/>
                </a:xfrm>
                <a:prstGeom prst="rect">
                  <a:avLst/>
                </a:prstGeom>
                <a:blipFill>
                  <a:blip r:embed="rId6"/>
                  <a:stretch>
                    <a:fillRect r="-1220" b="-17105"/>
                  </a:stretch>
                </a:blipFill>
              </p:spPr>
              <p:txBody>
                <a:bodyPr/>
                <a:lstStyle/>
                <a:p>
                  <a:r>
                    <a:rPr lang="ja-JP" altLang="en-US">
                      <a:noFill/>
                    </a:rPr>
                    <a:t> </a:t>
                  </a:r>
                </a:p>
              </p:txBody>
            </p:sp>
          </mc:Fallback>
        </mc:AlternateContent>
      </p:grpSp>
      <p:grpSp>
        <p:nvGrpSpPr>
          <p:cNvPr id="23" name="グループ化 22">
            <a:extLst>
              <a:ext uri="{FF2B5EF4-FFF2-40B4-BE49-F238E27FC236}">
                <a16:creationId xmlns:a16="http://schemas.microsoft.com/office/drawing/2014/main" id="{96BB7A1D-3C24-D5DD-AE8A-ADE568890CDE}"/>
              </a:ext>
            </a:extLst>
          </p:cNvPr>
          <p:cNvGrpSpPr/>
          <p:nvPr/>
        </p:nvGrpSpPr>
        <p:grpSpPr>
          <a:xfrm>
            <a:off x="6152400" y="2854800"/>
            <a:ext cx="5860800" cy="2116917"/>
            <a:chOff x="6152400" y="2854800"/>
            <a:chExt cx="5860800" cy="2116917"/>
          </a:xfrm>
        </p:grpSpPr>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C6BC3C2C-7536-0034-7240-B2E90C3943FD}"/>
                    </a:ext>
                  </a:extLst>
                </p:cNvPr>
                <p:cNvSpPr txBox="1"/>
                <p:nvPr/>
              </p:nvSpPr>
              <p:spPr>
                <a:xfrm>
                  <a:off x="6152400" y="2854800"/>
                  <a:ext cx="5860800" cy="2116917"/>
                </a:xfrm>
                <a:prstGeom prst="rect">
                  <a:avLst/>
                </a:prstGeom>
                <a:solidFill>
                  <a:schemeClr val="accent1">
                    <a:lumMod val="20000"/>
                    <a:lumOff val="80000"/>
                  </a:schemeClr>
                </a:solidFill>
              </p:spPr>
              <p:txBody>
                <a:bodyPr wrap="square" lIns="0" tIns="0" rIns="0" bIns="72000" numCol="1">
                  <a:spAutoFit/>
                </a:bodyPr>
                <a:lstStyle/>
                <a:p>
                  <a:pPr marL="108000" lvl="1">
                    <a:spcBef>
                      <a:spcPts val="600"/>
                    </a:spcBef>
                    <a:tabLst>
                      <a:tab pos="2559600" algn="l"/>
                    </a:tabLst>
                  </a:pPr>
                  <a:r>
                    <a:rPr lang="en-US" altLang="ja-JP" sz="2400" dirty="0"/>
                    <a:t>Transition trajectory of country </a:t>
                  </a:r>
                  <a14:m>
                    <m:oMath xmlns:m="http://schemas.openxmlformats.org/officeDocument/2006/math">
                      <m:r>
                        <a:rPr lang="en-US" altLang="ja-JP" sz="2400" i="1" dirty="0" smtClean="0">
                          <a:latin typeface="Cambria Math" panose="02040503050406030204" pitchFamily="18" charset="0"/>
                        </a:rPr>
                        <m:t>𝑛</m:t>
                      </m:r>
                    </m:oMath>
                  </a14:m>
                  <a:r>
                    <a:rPr lang="en-US" altLang="ja-JP" sz="2400" dirty="0"/>
                    <a:t> from year 0 to year </a:t>
                  </a:r>
                  <a14:m>
                    <m:oMath xmlns:m="http://schemas.openxmlformats.org/officeDocument/2006/math">
                      <m:r>
                        <a:rPr lang="en-US" altLang="ja-JP" sz="2400" i="1" dirty="0" smtClean="0">
                          <a:latin typeface="Cambria Math" panose="02040503050406030204" pitchFamily="18" charset="0"/>
                        </a:rPr>
                        <m:t>𝑇</m:t>
                      </m:r>
                    </m:oMath>
                  </a14:m>
                  <a:r>
                    <a:rPr lang="en-US" altLang="ja-JP" sz="2400" dirty="0">
                      <a:solidFill>
                        <a:schemeClr val="tx1"/>
                      </a:solidFill>
                    </a:rPr>
                    <a:t>:</a:t>
                  </a:r>
                </a:p>
                <a:p>
                  <a:pPr marL="108000" lvl="1" indent="0">
                    <a:lnSpc>
                      <a:spcPct val="88000"/>
                    </a:lnSpc>
                    <a:spcBef>
                      <a:spcPts val="600"/>
                    </a:spcBef>
                    <a:buNone/>
                    <a:tabLst>
                      <a:tab pos="2559600" algn="l"/>
                    </a:tabLst>
                  </a:pPr>
                  <a14:m>
                    <m:oMathPara xmlns:m="http://schemas.openxmlformats.org/officeDocument/2006/math">
                      <m:oMathParaPr>
                        <m:jc m:val="centerGroup"/>
                      </m:oMathParaPr>
                      <m:oMath xmlns:m="http://schemas.openxmlformats.org/officeDocument/2006/math">
                        <m:sSup>
                          <m:sSupPr>
                            <m:ctrlPr>
                              <a:rPr lang="ja-JP" altLang="en-US" sz="2400" i="1">
                                <a:latin typeface="Cambria Math" panose="02040503050406030204" pitchFamily="18" charset="0"/>
                              </a:rPr>
                            </m:ctrlPr>
                          </m:sSupPr>
                          <m:e>
                            <m:r>
                              <a:rPr lang="ja-JP" altLang="en-US" sz="2400" b="1">
                                <a:latin typeface="Cambria Math" panose="02040503050406030204" pitchFamily="18" charset="0"/>
                              </a:rPr>
                              <m:t>𝐳</m:t>
                            </m:r>
                          </m:e>
                          <m:sup>
                            <m:r>
                              <a:rPr lang="ja-JP" altLang="en-US" sz="2400" i="1">
                                <a:latin typeface="Cambria Math" panose="02040503050406030204" pitchFamily="18" charset="0"/>
                              </a:rPr>
                              <m:t>𝑛</m:t>
                            </m:r>
                          </m:sup>
                        </m:sSup>
                        <m:r>
                          <a:rPr lang="en-US" altLang="ja-JP" sz="2400" i="1">
                            <a:latin typeface="Cambria Math" panose="02040503050406030204" pitchFamily="18" charset="0"/>
                          </a:rPr>
                          <m:t>=</m:t>
                        </m:r>
                        <m:d>
                          <m:dPr>
                            <m:begChr m:val="["/>
                            <m:endChr m:val="]"/>
                            <m:ctrlPr>
                              <a:rPr lang="ja-JP" altLang="en-US" sz="2400" b="1" i="1">
                                <a:latin typeface="Cambria Math" panose="02040503050406030204" pitchFamily="18" charset="0"/>
                              </a:rPr>
                            </m:ctrlPr>
                          </m:dPr>
                          <m:e>
                            <m:m>
                              <m:mPr>
                                <m:mcs>
                                  <m:mc>
                                    <m:mcPr>
                                      <m:count m:val="1"/>
                                      <m:mcJc m:val="center"/>
                                    </m:mcPr>
                                  </m:mc>
                                </m:mcs>
                                <m:ctrlPr>
                                  <a:rPr lang="ja-JP" altLang="en-US" sz="2400" b="1" i="1">
                                    <a:latin typeface="Cambria Math" panose="02040503050406030204" pitchFamily="18" charset="0"/>
                                  </a:rPr>
                                </m:ctrlPr>
                              </m:mPr>
                              <m:mr>
                                <m:e>
                                  <m:sSubSup>
                                    <m:sSubSupPr>
                                      <m:ctrlPr>
                                        <a:rPr lang="ja-JP" altLang="en-US" sz="2400" i="1">
                                          <a:latin typeface="Cambria Math" panose="02040503050406030204" pitchFamily="18" charset="0"/>
                                        </a:rPr>
                                      </m:ctrlPr>
                                    </m:sSubSupPr>
                                    <m:e>
                                      <m:r>
                                        <a:rPr lang="ja-JP" altLang="en-US" sz="2400" b="1">
                                          <a:latin typeface="Cambria Math" panose="02040503050406030204" pitchFamily="18" charset="0"/>
                                        </a:rPr>
                                        <m:t>𝐳</m:t>
                                      </m:r>
                                    </m:e>
                                    <m:sub>
                                      <m:r>
                                        <a:rPr lang="en-US" altLang="ja-JP" sz="2400" i="1">
                                          <a:latin typeface="Cambria Math" panose="02040503050406030204" pitchFamily="18" charset="0"/>
                                        </a:rPr>
                                        <m:t>0</m:t>
                                      </m:r>
                                    </m:sub>
                                    <m:sup>
                                      <m:r>
                                        <a:rPr lang="ja-JP" altLang="en-US" sz="2400" i="1">
                                          <a:latin typeface="Cambria Math" panose="02040503050406030204" pitchFamily="18" charset="0"/>
                                        </a:rPr>
                                        <m:t>𝑛</m:t>
                                      </m:r>
                                    </m:sup>
                                  </m:sSubSup>
                                </m:e>
                              </m:mr>
                              <m:mr>
                                <m:e>
                                  <m:sSubSup>
                                    <m:sSubSupPr>
                                      <m:ctrlPr>
                                        <a:rPr lang="ja-JP" altLang="en-US" sz="2400" i="1">
                                          <a:latin typeface="Cambria Math" panose="02040503050406030204" pitchFamily="18" charset="0"/>
                                        </a:rPr>
                                      </m:ctrlPr>
                                    </m:sSubSupPr>
                                    <m:e>
                                      <m:r>
                                        <a:rPr lang="ja-JP" altLang="en-US" sz="2400" b="1">
                                          <a:latin typeface="Cambria Math" panose="02040503050406030204" pitchFamily="18" charset="0"/>
                                        </a:rPr>
                                        <m:t>𝐳</m:t>
                                      </m:r>
                                    </m:e>
                                    <m:sub>
                                      <m:r>
                                        <a:rPr lang="en-US" altLang="ja-JP" sz="2400" i="1">
                                          <a:latin typeface="Cambria Math" panose="02040503050406030204" pitchFamily="18" charset="0"/>
                                        </a:rPr>
                                        <m:t>1</m:t>
                                      </m:r>
                                    </m:sub>
                                    <m:sup>
                                      <m:r>
                                        <a:rPr lang="ja-JP" altLang="en-US" sz="2400" i="1">
                                          <a:latin typeface="Cambria Math" panose="02040503050406030204" pitchFamily="18" charset="0"/>
                                        </a:rPr>
                                        <m:t>𝑛</m:t>
                                      </m:r>
                                    </m:sup>
                                  </m:sSubSup>
                                </m:e>
                              </m:mr>
                              <m:mr>
                                <m:e>
                                  <m:r>
                                    <a:rPr lang="ja-JP" altLang="en-US" sz="2400" b="1" i="1">
                                      <a:latin typeface="Cambria Math" panose="02040503050406030204" pitchFamily="18" charset="0"/>
                                    </a:rPr>
                                    <m:t>⋮</m:t>
                                  </m:r>
                                </m:e>
                              </m:mr>
                              <m:mr>
                                <m:e>
                                  <m:sSubSup>
                                    <m:sSubSupPr>
                                      <m:ctrlPr>
                                        <a:rPr lang="ja-JP" altLang="en-US" sz="2400" i="1">
                                          <a:latin typeface="Cambria Math" panose="02040503050406030204" pitchFamily="18" charset="0"/>
                                        </a:rPr>
                                      </m:ctrlPr>
                                    </m:sSubSupPr>
                                    <m:e>
                                      <m:r>
                                        <a:rPr lang="ja-JP" altLang="en-US" sz="2400" b="1">
                                          <a:latin typeface="Cambria Math" panose="02040503050406030204" pitchFamily="18" charset="0"/>
                                        </a:rPr>
                                        <m:t>𝐳</m:t>
                                      </m:r>
                                    </m:e>
                                    <m:sub>
                                      <m:r>
                                        <a:rPr lang="ja-JP" altLang="en-US" sz="2400" i="1">
                                          <a:latin typeface="Cambria Math" panose="02040503050406030204" pitchFamily="18" charset="0"/>
                                        </a:rPr>
                                        <m:t>𝑇</m:t>
                                      </m:r>
                                    </m:sub>
                                    <m:sup>
                                      <m:r>
                                        <a:rPr lang="ja-JP" altLang="en-US" sz="2400" i="1">
                                          <a:latin typeface="Cambria Math" panose="02040503050406030204" pitchFamily="18" charset="0"/>
                                        </a:rPr>
                                        <m:t>𝑛</m:t>
                                      </m:r>
                                    </m:sup>
                                  </m:sSubSup>
                                </m:e>
                              </m:mr>
                            </m:m>
                          </m:e>
                        </m:d>
                      </m:oMath>
                    </m:oMathPara>
                  </a14:m>
                  <a:endParaRPr lang="en-US" altLang="ja-JP" sz="2400" i="1" dirty="0">
                    <a:solidFill>
                      <a:schemeClr val="tx1"/>
                    </a:solidFill>
                    <a:latin typeface="Cambria Math" panose="02040503050406030204" pitchFamily="18" charset="0"/>
                  </a:endParaRPr>
                </a:p>
              </p:txBody>
            </p:sp>
          </mc:Choice>
          <mc:Fallback xmlns="">
            <p:sp>
              <p:nvSpPr>
                <p:cNvPr id="18" name="テキスト ボックス 17">
                  <a:extLst>
                    <a:ext uri="{FF2B5EF4-FFF2-40B4-BE49-F238E27FC236}">
                      <a16:creationId xmlns:a16="http://schemas.microsoft.com/office/drawing/2014/main" id="{C6BC3C2C-7536-0034-7240-B2E90C3943FD}"/>
                    </a:ext>
                  </a:extLst>
                </p:cNvPr>
                <p:cNvSpPr txBox="1">
                  <a:spLocks noRot="1" noChangeAspect="1" noMove="1" noResize="1" noEditPoints="1" noAdjustHandles="1" noChangeArrowheads="1" noChangeShapeType="1" noTextEdit="1"/>
                </p:cNvSpPr>
                <p:nvPr/>
              </p:nvSpPr>
              <p:spPr>
                <a:xfrm>
                  <a:off x="6152400" y="2854800"/>
                  <a:ext cx="5860800" cy="2116917"/>
                </a:xfrm>
                <a:prstGeom prst="rect">
                  <a:avLst/>
                </a:prstGeom>
                <a:blipFill>
                  <a:blip r:embed="rId7"/>
                  <a:stretch>
                    <a:fillRect l="-1247" t="-4310" r="-1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D3A83F6E-43CC-C3A0-3269-BEA5CD9B525C}"/>
                    </a:ext>
                  </a:extLst>
                </p:cNvPr>
                <p:cNvSpPr txBox="1"/>
                <p:nvPr/>
              </p:nvSpPr>
              <p:spPr>
                <a:xfrm>
                  <a:off x="11018504" y="3967200"/>
                  <a:ext cx="99469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(6)</m:t>
                        </m:r>
                      </m:oMath>
                    </m:oMathPara>
                  </a14:m>
                  <a:endParaRPr lang="ja-JP" altLang="en-US" sz="2400" dirty="0"/>
                </a:p>
              </p:txBody>
            </p:sp>
          </mc:Choice>
          <mc:Fallback xmlns="">
            <p:sp>
              <p:nvSpPr>
                <p:cNvPr id="20" name="テキスト ボックス 19">
                  <a:extLst>
                    <a:ext uri="{FF2B5EF4-FFF2-40B4-BE49-F238E27FC236}">
                      <a16:creationId xmlns:a16="http://schemas.microsoft.com/office/drawing/2014/main" id="{D3A83F6E-43CC-C3A0-3269-BEA5CD9B525C}"/>
                    </a:ext>
                  </a:extLst>
                </p:cNvPr>
                <p:cNvSpPr txBox="1">
                  <a:spLocks noRot="1" noChangeAspect="1" noMove="1" noResize="1" noEditPoints="1" noAdjustHandles="1" noChangeArrowheads="1" noChangeShapeType="1" noTextEdit="1"/>
                </p:cNvSpPr>
                <p:nvPr/>
              </p:nvSpPr>
              <p:spPr>
                <a:xfrm>
                  <a:off x="11018504" y="3967200"/>
                  <a:ext cx="994696" cy="461665"/>
                </a:xfrm>
                <a:prstGeom prst="rect">
                  <a:avLst/>
                </a:prstGeom>
                <a:blipFill>
                  <a:blip r:embed="rId8"/>
                  <a:stretch>
                    <a:fillRect r="-1220" b="-17105"/>
                  </a:stretch>
                </a:blipFill>
              </p:spPr>
              <p:txBody>
                <a:bodyPr/>
                <a:lstStyle/>
                <a:p>
                  <a:r>
                    <a:rPr lang="ja-JP" altLang="en-US">
                      <a:noFill/>
                    </a:rPr>
                    <a:t> </a:t>
                  </a:r>
                </a:p>
              </p:txBody>
            </p:sp>
          </mc:Fallback>
        </mc:AlternateContent>
      </p:grpSp>
      <p:sp>
        <p:nvSpPr>
          <p:cNvPr id="7" name="テキスト ボックス 6">
            <a:extLst>
              <a:ext uri="{FF2B5EF4-FFF2-40B4-BE49-F238E27FC236}">
                <a16:creationId xmlns:a16="http://schemas.microsoft.com/office/drawing/2014/main" id="{0C78A640-7AD9-D67B-87C9-9DC1384F2085}"/>
              </a:ext>
            </a:extLst>
          </p:cNvPr>
          <p:cNvSpPr txBox="1"/>
          <p:nvPr/>
        </p:nvSpPr>
        <p:spPr>
          <a:xfrm>
            <a:off x="6152400" y="5040000"/>
            <a:ext cx="5860800" cy="492443"/>
          </a:xfrm>
          <a:prstGeom prst="rect">
            <a:avLst/>
          </a:prstGeom>
          <a:noFill/>
        </p:spPr>
        <p:txBody>
          <a:bodyPr wrap="square" lIns="0" tIns="0" rIns="0" bIns="0">
            <a:spAutoFit/>
          </a:bodyPr>
          <a:lstStyle/>
          <a:p>
            <a:pPr indent="-259250">
              <a:spcBef>
                <a:spcPts val="600"/>
              </a:spcBef>
              <a:tabLst>
                <a:tab pos="648000" algn="l"/>
              </a:tabLst>
            </a:pPr>
            <a:r>
              <a:rPr lang="en-US" altLang="ja-JP" sz="3200" b="1" dirty="0">
                <a:solidFill>
                  <a:schemeClr val="accent5">
                    <a:lumMod val="50000"/>
                  </a:schemeClr>
                </a:solidFill>
              </a:rPr>
              <a:t>Clustering analysis</a:t>
            </a:r>
          </a:p>
        </p:txBody>
      </p:sp>
      <p:sp>
        <p:nvSpPr>
          <p:cNvPr id="15" name="テキスト ボックス 14">
            <a:extLst>
              <a:ext uri="{FF2B5EF4-FFF2-40B4-BE49-F238E27FC236}">
                <a16:creationId xmlns:a16="http://schemas.microsoft.com/office/drawing/2014/main" id="{951F582F-1ED1-C423-03D2-A49EB7C3A9C7}"/>
              </a:ext>
            </a:extLst>
          </p:cNvPr>
          <p:cNvSpPr txBox="1"/>
          <p:nvPr/>
        </p:nvSpPr>
        <p:spPr>
          <a:xfrm>
            <a:off x="6152398" y="5569200"/>
            <a:ext cx="5860801" cy="1107996"/>
          </a:xfrm>
          <a:prstGeom prst="rect">
            <a:avLst/>
          </a:prstGeom>
          <a:noFill/>
        </p:spPr>
        <p:txBody>
          <a:bodyPr wrap="square" lIns="0" tIns="0" rIns="0" bIns="0">
            <a:spAutoFit/>
          </a:bodyPr>
          <a:lstStyle/>
          <a:p>
            <a:pPr marL="108000">
              <a:spcBef>
                <a:spcPts val="600"/>
              </a:spcBef>
              <a:tabLst>
                <a:tab pos="648000" algn="l"/>
              </a:tabLst>
            </a:pPr>
            <a:r>
              <a:rPr lang="ja-JP" altLang="ja-JP" sz="2400" dirty="0"/>
              <a:t>Hierarchical clustering using Ward</a:t>
            </a:r>
            <a:r>
              <a:rPr lang="en-US" altLang="ja-JP" sz="2400" dirty="0"/>
              <a:t>’</a:t>
            </a:r>
            <a:r>
              <a:rPr lang="ja-JP" altLang="ja-JP" sz="2400" dirty="0"/>
              <a:t>s method is applied to identify groups of countries with similar transition trajectories.</a:t>
            </a:r>
            <a:endParaRPr lang="en-US" altLang="ja-JP" sz="2400" dirty="0"/>
          </a:p>
        </p:txBody>
      </p:sp>
      <p:sp>
        <p:nvSpPr>
          <p:cNvPr id="81" name="楕円 80">
            <a:extLst>
              <a:ext uri="{FF2B5EF4-FFF2-40B4-BE49-F238E27FC236}">
                <a16:creationId xmlns:a16="http://schemas.microsoft.com/office/drawing/2014/main" id="{A339047B-B241-72F1-2D77-05AAB0E5F66A}"/>
              </a:ext>
            </a:extLst>
          </p:cNvPr>
          <p:cNvSpPr/>
          <p:nvPr/>
        </p:nvSpPr>
        <p:spPr>
          <a:xfrm>
            <a:off x="3596824" y="2372824"/>
            <a:ext cx="223200" cy="223200"/>
          </a:xfrm>
          <a:prstGeom prst="ellipse">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81">
            <a:extLst>
              <a:ext uri="{FF2B5EF4-FFF2-40B4-BE49-F238E27FC236}">
                <a16:creationId xmlns:a16="http://schemas.microsoft.com/office/drawing/2014/main" id="{7D6E32A6-FE19-73C8-3B50-DCFB320D2E37}"/>
              </a:ext>
            </a:extLst>
          </p:cNvPr>
          <p:cNvGrpSpPr/>
          <p:nvPr/>
        </p:nvGrpSpPr>
        <p:grpSpPr>
          <a:xfrm>
            <a:off x="1080000" y="2484000"/>
            <a:ext cx="4474548" cy="3173732"/>
            <a:chOff x="1080000" y="2484000"/>
            <a:chExt cx="4474548" cy="3173732"/>
          </a:xfrm>
        </p:grpSpPr>
        <p:cxnSp>
          <p:nvCxnSpPr>
            <p:cNvPr id="49" name="直線コネクタ 48">
              <a:extLst>
                <a:ext uri="{FF2B5EF4-FFF2-40B4-BE49-F238E27FC236}">
                  <a16:creationId xmlns:a16="http://schemas.microsoft.com/office/drawing/2014/main" id="{EB48267D-6D09-FEDB-B188-BDF6344F37E9}"/>
                </a:ext>
              </a:extLst>
            </p:cNvPr>
            <p:cNvCxnSpPr>
              <a:cxnSpLocks/>
            </p:cNvCxnSpPr>
            <p:nvPr/>
          </p:nvCxnSpPr>
          <p:spPr>
            <a:xfrm flipV="1">
              <a:off x="1080000" y="3960000"/>
              <a:ext cx="539999" cy="1080000"/>
            </a:xfrm>
            <a:prstGeom prst="line">
              <a:avLst/>
            </a:prstGeom>
            <a:ln w="44450">
              <a:solidFill>
                <a:schemeClr val="accent5">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D3558CB0-12B4-3A1A-45EE-B8168147FE11}"/>
                </a:ext>
              </a:extLst>
            </p:cNvPr>
            <p:cNvCxnSpPr>
              <a:cxnSpLocks/>
            </p:cNvCxnSpPr>
            <p:nvPr/>
          </p:nvCxnSpPr>
          <p:spPr>
            <a:xfrm flipV="1">
              <a:off x="1619999" y="3420000"/>
              <a:ext cx="468000" cy="540000"/>
            </a:xfrm>
            <a:prstGeom prst="line">
              <a:avLst/>
            </a:prstGeom>
            <a:ln w="44450">
              <a:solidFill>
                <a:schemeClr val="accent5">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CA13DA8F-C70A-B727-0318-1E38B9FE6A6D}"/>
                </a:ext>
              </a:extLst>
            </p:cNvPr>
            <p:cNvCxnSpPr>
              <a:cxnSpLocks/>
            </p:cNvCxnSpPr>
            <p:nvPr/>
          </p:nvCxnSpPr>
          <p:spPr>
            <a:xfrm flipV="1">
              <a:off x="2088000" y="2844000"/>
              <a:ext cx="720000" cy="576000"/>
            </a:xfrm>
            <a:prstGeom prst="line">
              <a:avLst/>
            </a:prstGeom>
            <a:ln w="44450">
              <a:solidFill>
                <a:schemeClr val="accent5">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7A2A8AB8-5552-8A2A-0402-E180718DA816}"/>
                </a:ext>
              </a:extLst>
            </p:cNvPr>
            <p:cNvCxnSpPr/>
            <p:nvPr/>
          </p:nvCxnSpPr>
          <p:spPr>
            <a:xfrm flipV="1">
              <a:off x="2808000" y="2484000"/>
              <a:ext cx="900000" cy="360000"/>
            </a:xfrm>
            <a:prstGeom prst="line">
              <a:avLst/>
            </a:prstGeom>
            <a:ln w="44450">
              <a:solidFill>
                <a:schemeClr val="accent5">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F87666AD-C8B2-C9AA-D3BF-B2F165E35138}"/>
                </a:ext>
              </a:extLst>
            </p:cNvPr>
            <p:cNvCxnSpPr/>
            <p:nvPr/>
          </p:nvCxnSpPr>
          <p:spPr>
            <a:xfrm>
              <a:off x="3708000" y="2484000"/>
              <a:ext cx="936000" cy="252000"/>
            </a:xfrm>
            <a:prstGeom prst="line">
              <a:avLst/>
            </a:prstGeom>
            <a:ln w="44450">
              <a:solidFill>
                <a:schemeClr val="accent5">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AC49F10B-E6D2-83AE-B0F3-8344BF3969CD}"/>
                </a:ext>
              </a:extLst>
            </p:cNvPr>
            <p:cNvCxnSpPr/>
            <p:nvPr/>
          </p:nvCxnSpPr>
          <p:spPr>
            <a:xfrm>
              <a:off x="4644000" y="2736000"/>
              <a:ext cx="288000" cy="502920"/>
            </a:xfrm>
            <a:prstGeom prst="line">
              <a:avLst/>
            </a:prstGeom>
            <a:ln w="44450">
              <a:solidFill>
                <a:schemeClr val="accent5">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93BE98DF-6067-3404-0CEA-DFDEC97D967F}"/>
                </a:ext>
              </a:extLst>
            </p:cNvPr>
            <p:cNvCxnSpPr>
              <a:cxnSpLocks/>
            </p:cNvCxnSpPr>
            <p:nvPr/>
          </p:nvCxnSpPr>
          <p:spPr>
            <a:xfrm>
              <a:off x="4932000" y="3240000"/>
              <a:ext cx="180000" cy="540000"/>
            </a:xfrm>
            <a:prstGeom prst="line">
              <a:avLst/>
            </a:prstGeom>
            <a:ln w="44450">
              <a:solidFill>
                <a:schemeClr val="accent5">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500B7778-1128-822C-05E1-DC05E38EB04E}"/>
                    </a:ext>
                  </a:extLst>
                </p:cNvPr>
                <p:cNvSpPr txBox="1"/>
                <p:nvPr/>
              </p:nvSpPr>
              <p:spPr>
                <a:xfrm rot="5400000">
                  <a:off x="1140009" y="5275191"/>
                  <a:ext cx="369332" cy="395749"/>
                </a:xfrm>
                <a:prstGeom prst="accentCallout1">
                  <a:avLst>
                    <a:gd name="adj1" fmla="val 50667"/>
                    <a:gd name="adj2" fmla="val -3993"/>
                    <a:gd name="adj3" fmla="val 111162"/>
                    <a:gd name="adj4" fmla="val -65696"/>
                  </a:avLst>
                </a:prstGeom>
                <a:noFill/>
                <a:ln w="19050" cap="rnd">
                  <a:solidFill>
                    <a:schemeClr val="tx1"/>
                  </a:solidFill>
                </a:ln>
              </p:spPr>
              <p:txBody>
                <a:bodyPr vert="vert270"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ja-JP" altLang="en-US" sz="2400" i="1" smtClean="0">
                                <a:latin typeface="Cambria Math" panose="02040503050406030204" pitchFamily="18" charset="0"/>
                              </a:rPr>
                            </m:ctrlPr>
                          </m:sSubSupPr>
                          <m:e>
                            <m:r>
                              <a:rPr lang="ja-JP" altLang="en-US" sz="2400" b="1">
                                <a:latin typeface="Cambria Math" panose="02040503050406030204" pitchFamily="18" charset="0"/>
                              </a:rPr>
                              <m:t>𝐳</m:t>
                            </m:r>
                          </m:e>
                          <m:sub>
                            <m:r>
                              <a:rPr lang="en-US" altLang="ja-JP" sz="2400" b="0" i="1" smtClean="0">
                                <a:latin typeface="Cambria Math" panose="02040503050406030204" pitchFamily="18" charset="0"/>
                              </a:rPr>
                              <m:t>0</m:t>
                            </m:r>
                          </m:sub>
                          <m:sup>
                            <m:r>
                              <a:rPr lang="ja-JP" altLang="en-US" sz="2400" i="1">
                                <a:latin typeface="Cambria Math" panose="02040503050406030204" pitchFamily="18" charset="0"/>
                              </a:rPr>
                              <m:t>𝑛</m:t>
                            </m:r>
                          </m:sup>
                        </m:sSubSup>
                      </m:oMath>
                    </m:oMathPara>
                  </a14:m>
                  <a:endParaRPr lang="ja-JP" altLang="en-US" sz="2400" dirty="0"/>
                </a:p>
              </p:txBody>
            </p:sp>
          </mc:Choice>
          <mc:Fallback xmlns="">
            <p:sp>
              <p:nvSpPr>
                <p:cNvPr id="76" name="テキスト ボックス 75">
                  <a:extLst>
                    <a:ext uri="{FF2B5EF4-FFF2-40B4-BE49-F238E27FC236}">
                      <a16:creationId xmlns:a16="http://schemas.microsoft.com/office/drawing/2014/main" id="{500B7778-1128-822C-05E1-DC05E38EB04E}"/>
                    </a:ext>
                  </a:extLst>
                </p:cNvPr>
                <p:cNvSpPr txBox="1">
                  <a:spLocks noRot="1" noChangeAspect="1" noMove="1" noResize="1" noEditPoints="1" noAdjustHandles="1" noChangeArrowheads="1" noChangeShapeType="1" noTextEdit="1"/>
                </p:cNvSpPr>
                <p:nvPr/>
              </p:nvSpPr>
              <p:spPr>
                <a:xfrm rot="5400000">
                  <a:off x="1140009" y="5275191"/>
                  <a:ext cx="369332" cy="395749"/>
                </a:xfrm>
                <a:prstGeom prst="accentCallout1">
                  <a:avLst>
                    <a:gd name="adj1" fmla="val 50667"/>
                    <a:gd name="adj2" fmla="val -3993"/>
                    <a:gd name="adj3" fmla="val 111162"/>
                    <a:gd name="adj4" fmla="val -65696"/>
                  </a:avLst>
                </a:prstGeom>
                <a:blipFill>
                  <a:blip r:embed="rId9"/>
                  <a:stretch>
                    <a:fillRect/>
                  </a:stretch>
                </a:blipFill>
                <a:ln w="19050" cap="rnd">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7" name="テキスト ボックス 76">
                  <a:extLst>
                    <a:ext uri="{FF2B5EF4-FFF2-40B4-BE49-F238E27FC236}">
                      <a16:creationId xmlns:a16="http://schemas.microsoft.com/office/drawing/2014/main" id="{0F1445AE-70E4-6BC7-FB37-50327EABD2BC}"/>
                    </a:ext>
                  </a:extLst>
                </p:cNvPr>
                <p:cNvSpPr txBox="1"/>
                <p:nvPr/>
              </p:nvSpPr>
              <p:spPr>
                <a:xfrm rot="5400000">
                  <a:off x="1680008" y="4195191"/>
                  <a:ext cx="369332" cy="395749"/>
                </a:xfrm>
                <a:prstGeom prst="accentCallout1">
                  <a:avLst>
                    <a:gd name="adj1" fmla="val 50667"/>
                    <a:gd name="adj2" fmla="val -3993"/>
                    <a:gd name="adj3" fmla="val 111162"/>
                    <a:gd name="adj4" fmla="val -65696"/>
                  </a:avLst>
                </a:prstGeom>
                <a:noFill/>
                <a:ln w="19050" cap="rnd">
                  <a:solidFill>
                    <a:schemeClr val="tx1"/>
                  </a:solidFill>
                </a:ln>
              </p:spPr>
              <p:txBody>
                <a:bodyPr vert="vert270"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ja-JP" altLang="en-US" sz="2400" i="1" smtClean="0">
                                <a:latin typeface="Cambria Math" panose="02040503050406030204" pitchFamily="18" charset="0"/>
                              </a:rPr>
                            </m:ctrlPr>
                          </m:sSubSupPr>
                          <m:e>
                            <m:r>
                              <a:rPr lang="ja-JP" altLang="en-US" sz="2400" b="1">
                                <a:latin typeface="Cambria Math" panose="02040503050406030204" pitchFamily="18" charset="0"/>
                              </a:rPr>
                              <m:t>𝐳</m:t>
                            </m:r>
                          </m:e>
                          <m:sub>
                            <m:r>
                              <a:rPr lang="en-US" altLang="ja-JP" sz="2400" b="0" i="1" smtClean="0">
                                <a:latin typeface="Cambria Math" panose="02040503050406030204" pitchFamily="18" charset="0"/>
                              </a:rPr>
                              <m:t>1</m:t>
                            </m:r>
                          </m:sub>
                          <m:sup>
                            <m:r>
                              <a:rPr lang="ja-JP" altLang="en-US" sz="2400" i="1">
                                <a:latin typeface="Cambria Math" panose="02040503050406030204" pitchFamily="18" charset="0"/>
                              </a:rPr>
                              <m:t>𝑛</m:t>
                            </m:r>
                          </m:sup>
                        </m:sSubSup>
                      </m:oMath>
                    </m:oMathPara>
                  </a14:m>
                  <a:endParaRPr lang="ja-JP" altLang="en-US" sz="2400" dirty="0"/>
                </a:p>
              </p:txBody>
            </p:sp>
          </mc:Choice>
          <mc:Fallback xmlns="">
            <p:sp>
              <p:nvSpPr>
                <p:cNvPr id="77" name="テキスト ボックス 76">
                  <a:extLst>
                    <a:ext uri="{FF2B5EF4-FFF2-40B4-BE49-F238E27FC236}">
                      <a16:creationId xmlns:a16="http://schemas.microsoft.com/office/drawing/2014/main" id="{0F1445AE-70E4-6BC7-FB37-50327EABD2BC}"/>
                    </a:ext>
                  </a:extLst>
                </p:cNvPr>
                <p:cNvSpPr txBox="1">
                  <a:spLocks noRot="1" noChangeAspect="1" noMove="1" noResize="1" noEditPoints="1" noAdjustHandles="1" noChangeArrowheads="1" noChangeShapeType="1" noTextEdit="1"/>
                </p:cNvSpPr>
                <p:nvPr/>
              </p:nvSpPr>
              <p:spPr>
                <a:xfrm rot="5400000">
                  <a:off x="1680008" y="4195191"/>
                  <a:ext cx="369332" cy="395749"/>
                </a:xfrm>
                <a:prstGeom prst="accentCallout1">
                  <a:avLst>
                    <a:gd name="adj1" fmla="val 50667"/>
                    <a:gd name="adj2" fmla="val -3993"/>
                    <a:gd name="adj3" fmla="val 111162"/>
                    <a:gd name="adj4" fmla="val -65696"/>
                  </a:avLst>
                </a:prstGeom>
                <a:blipFill>
                  <a:blip r:embed="rId10"/>
                  <a:stretch>
                    <a:fillRect/>
                  </a:stretch>
                </a:blipFill>
                <a:ln w="19050" cap="rnd">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8" name="テキスト ボックス 77">
                  <a:extLst>
                    <a:ext uri="{FF2B5EF4-FFF2-40B4-BE49-F238E27FC236}">
                      <a16:creationId xmlns:a16="http://schemas.microsoft.com/office/drawing/2014/main" id="{E560EAF3-F806-E93C-7392-3C3D5851617C}"/>
                    </a:ext>
                  </a:extLst>
                </p:cNvPr>
                <p:cNvSpPr txBox="1"/>
                <p:nvPr/>
              </p:nvSpPr>
              <p:spPr>
                <a:xfrm rot="5400000">
                  <a:off x="2148009" y="3655191"/>
                  <a:ext cx="369332" cy="395749"/>
                </a:xfrm>
                <a:prstGeom prst="accentCallout1">
                  <a:avLst>
                    <a:gd name="adj1" fmla="val 50667"/>
                    <a:gd name="adj2" fmla="val -3993"/>
                    <a:gd name="adj3" fmla="val 111162"/>
                    <a:gd name="adj4" fmla="val -65696"/>
                  </a:avLst>
                </a:prstGeom>
                <a:noFill/>
                <a:ln w="19050" cap="rnd">
                  <a:solidFill>
                    <a:schemeClr val="tx1"/>
                  </a:solidFill>
                </a:ln>
              </p:spPr>
              <p:txBody>
                <a:bodyPr vert="vert270"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ja-JP" altLang="en-US" sz="2400" i="1" smtClean="0">
                                <a:latin typeface="Cambria Math" panose="02040503050406030204" pitchFamily="18" charset="0"/>
                              </a:rPr>
                            </m:ctrlPr>
                          </m:sSubSupPr>
                          <m:e>
                            <m:r>
                              <a:rPr lang="ja-JP" altLang="en-US" sz="2400" b="1">
                                <a:latin typeface="Cambria Math" panose="02040503050406030204" pitchFamily="18" charset="0"/>
                              </a:rPr>
                              <m:t>𝐳</m:t>
                            </m:r>
                          </m:e>
                          <m:sub>
                            <m:r>
                              <a:rPr lang="en-US" altLang="ja-JP" sz="2400" b="0" i="1" smtClean="0">
                                <a:latin typeface="Cambria Math" panose="02040503050406030204" pitchFamily="18" charset="0"/>
                              </a:rPr>
                              <m:t>2</m:t>
                            </m:r>
                          </m:sub>
                          <m:sup>
                            <m:r>
                              <a:rPr lang="ja-JP" altLang="en-US" sz="2400" i="1">
                                <a:latin typeface="Cambria Math" panose="02040503050406030204" pitchFamily="18" charset="0"/>
                              </a:rPr>
                              <m:t>𝑛</m:t>
                            </m:r>
                          </m:sup>
                        </m:sSubSup>
                      </m:oMath>
                    </m:oMathPara>
                  </a14:m>
                  <a:endParaRPr lang="ja-JP" altLang="en-US" sz="2400" dirty="0"/>
                </a:p>
              </p:txBody>
            </p:sp>
          </mc:Choice>
          <mc:Fallback xmlns="">
            <p:sp>
              <p:nvSpPr>
                <p:cNvPr id="78" name="テキスト ボックス 77">
                  <a:extLst>
                    <a:ext uri="{FF2B5EF4-FFF2-40B4-BE49-F238E27FC236}">
                      <a16:creationId xmlns:a16="http://schemas.microsoft.com/office/drawing/2014/main" id="{E560EAF3-F806-E93C-7392-3C3D5851617C}"/>
                    </a:ext>
                  </a:extLst>
                </p:cNvPr>
                <p:cNvSpPr txBox="1">
                  <a:spLocks noRot="1" noChangeAspect="1" noMove="1" noResize="1" noEditPoints="1" noAdjustHandles="1" noChangeArrowheads="1" noChangeShapeType="1" noTextEdit="1"/>
                </p:cNvSpPr>
                <p:nvPr/>
              </p:nvSpPr>
              <p:spPr>
                <a:xfrm rot="5400000">
                  <a:off x="2148009" y="3655191"/>
                  <a:ext cx="369332" cy="395749"/>
                </a:xfrm>
                <a:prstGeom prst="accentCallout1">
                  <a:avLst>
                    <a:gd name="adj1" fmla="val 50667"/>
                    <a:gd name="adj2" fmla="val -3993"/>
                    <a:gd name="adj3" fmla="val 111162"/>
                    <a:gd name="adj4" fmla="val -65696"/>
                  </a:avLst>
                </a:prstGeom>
                <a:blipFill>
                  <a:blip r:embed="rId11"/>
                  <a:stretch>
                    <a:fillRect/>
                  </a:stretch>
                </a:blipFill>
                <a:ln w="19050" cap="rnd">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9" name="テキスト ボックス 78">
                  <a:extLst>
                    <a:ext uri="{FF2B5EF4-FFF2-40B4-BE49-F238E27FC236}">
                      <a16:creationId xmlns:a16="http://schemas.microsoft.com/office/drawing/2014/main" id="{CDE73A08-F624-C1AE-E42B-4F76FA144D4B}"/>
                    </a:ext>
                  </a:extLst>
                </p:cNvPr>
                <p:cNvSpPr txBox="1"/>
                <p:nvPr/>
              </p:nvSpPr>
              <p:spPr>
                <a:xfrm rot="5400000">
                  <a:off x="5172008" y="4015191"/>
                  <a:ext cx="369332" cy="395749"/>
                </a:xfrm>
                <a:prstGeom prst="accentCallout1">
                  <a:avLst>
                    <a:gd name="adj1" fmla="val 50667"/>
                    <a:gd name="adj2" fmla="val -3993"/>
                    <a:gd name="adj3" fmla="val 111162"/>
                    <a:gd name="adj4" fmla="val -65696"/>
                  </a:avLst>
                </a:prstGeom>
                <a:noFill/>
                <a:ln w="19050" cap="rnd">
                  <a:solidFill>
                    <a:schemeClr val="tx1"/>
                  </a:solidFill>
                </a:ln>
              </p:spPr>
              <p:txBody>
                <a:bodyPr vert="vert270" wrap="none" lIns="0" tIns="0" rIns="0" bIns="0">
                  <a:spAutoFit/>
                </a:bodyPr>
                <a:lstStyle/>
                <a:p>
                  <a:pPr/>
                  <a14:m>
                    <m:oMathPara xmlns:m="http://schemas.openxmlformats.org/officeDocument/2006/math">
                      <m:oMathParaPr>
                        <m:jc m:val="centerGroup"/>
                      </m:oMathParaPr>
                      <m:oMath xmlns:m="http://schemas.openxmlformats.org/officeDocument/2006/math">
                        <m:sSubSup>
                          <m:sSubSupPr>
                            <m:ctrlPr>
                              <a:rPr lang="ja-JP" altLang="en-US" sz="2400" i="1" smtClean="0">
                                <a:latin typeface="Cambria Math" panose="02040503050406030204" pitchFamily="18" charset="0"/>
                              </a:rPr>
                            </m:ctrlPr>
                          </m:sSubSupPr>
                          <m:e>
                            <m:r>
                              <a:rPr lang="ja-JP" altLang="en-US" sz="2400" b="1">
                                <a:latin typeface="Cambria Math" panose="02040503050406030204" pitchFamily="18" charset="0"/>
                              </a:rPr>
                              <m:t>𝐳</m:t>
                            </m:r>
                          </m:e>
                          <m:sub>
                            <m:r>
                              <a:rPr lang="en-US" altLang="ja-JP" sz="2400" b="0" i="1" smtClean="0">
                                <a:latin typeface="Cambria Math" panose="02040503050406030204" pitchFamily="18" charset="0"/>
                              </a:rPr>
                              <m:t>𝑇</m:t>
                            </m:r>
                          </m:sub>
                          <m:sup>
                            <m:r>
                              <a:rPr lang="ja-JP" altLang="en-US" sz="2400" i="1">
                                <a:latin typeface="Cambria Math" panose="02040503050406030204" pitchFamily="18" charset="0"/>
                              </a:rPr>
                              <m:t>𝑛</m:t>
                            </m:r>
                          </m:sup>
                        </m:sSubSup>
                      </m:oMath>
                    </m:oMathPara>
                  </a14:m>
                  <a:endParaRPr lang="ja-JP" altLang="en-US" sz="2400" dirty="0"/>
                </a:p>
              </p:txBody>
            </p:sp>
          </mc:Choice>
          <mc:Fallback xmlns="">
            <p:sp>
              <p:nvSpPr>
                <p:cNvPr id="79" name="テキスト ボックス 78">
                  <a:extLst>
                    <a:ext uri="{FF2B5EF4-FFF2-40B4-BE49-F238E27FC236}">
                      <a16:creationId xmlns:a16="http://schemas.microsoft.com/office/drawing/2014/main" id="{CDE73A08-F624-C1AE-E42B-4F76FA144D4B}"/>
                    </a:ext>
                  </a:extLst>
                </p:cNvPr>
                <p:cNvSpPr txBox="1">
                  <a:spLocks noRot="1" noChangeAspect="1" noMove="1" noResize="1" noEditPoints="1" noAdjustHandles="1" noChangeArrowheads="1" noChangeShapeType="1" noTextEdit="1"/>
                </p:cNvSpPr>
                <p:nvPr/>
              </p:nvSpPr>
              <p:spPr>
                <a:xfrm rot="5400000">
                  <a:off x="5172008" y="4015191"/>
                  <a:ext cx="369332" cy="395749"/>
                </a:xfrm>
                <a:prstGeom prst="accentCallout1">
                  <a:avLst>
                    <a:gd name="adj1" fmla="val 50667"/>
                    <a:gd name="adj2" fmla="val -3993"/>
                    <a:gd name="adj3" fmla="val 111162"/>
                    <a:gd name="adj4" fmla="val -65696"/>
                  </a:avLst>
                </a:prstGeom>
                <a:blipFill>
                  <a:blip r:embed="rId12"/>
                  <a:stretch>
                    <a:fillRect/>
                  </a:stretch>
                </a:blipFill>
                <a:ln w="19050" cap="rnd">
                  <a:solidFill>
                    <a:schemeClr val="tx1"/>
                  </a:solidFill>
                </a:ln>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44" name="テキスト ボックス 43">
                <a:extLst>
                  <a:ext uri="{FF2B5EF4-FFF2-40B4-BE49-F238E27FC236}">
                    <a16:creationId xmlns:a16="http://schemas.microsoft.com/office/drawing/2014/main" id="{2B0E6CD3-0E88-80EB-48E5-8C35126A0687}"/>
                  </a:ext>
                </a:extLst>
              </p:cNvPr>
              <p:cNvSpPr txBox="1"/>
              <p:nvPr/>
            </p:nvSpPr>
            <p:spPr>
              <a:xfrm rot="16200000">
                <a:off x="3310200" y="472504"/>
                <a:ext cx="514800" cy="2908800"/>
              </a:xfrm>
              <a:prstGeom prst="accentCallout1">
                <a:avLst>
                  <a:gd name="adj1" fmla="val 21533"/>
                  <a:gd name="adj2" fmla="val -1240"/>
                  <a:gd name="adj3" fmla="val 54758"/>
                  <a:gd name="adj4" fmla="val -59611"/>
                </a:avLst>
              </a:prstGeom>
              <a:solidFill>
                <a:schemeClr val="accent1">
                  <a:lumMod val="20000"/>
                  <a:lumOff val="80000"/>
                </a:schemeClr>
              </a:solidFill>
              <a:ln w="19050" cap="rnd">
                <a:solidFill>
                  <a:schemeClr val="tx1"/>
                </a:solidFill>
              </a:ln>
            </p:spPr>
            <p:txBody>
              <a:bodyPr vert="eaVert" wrap="none" lIns="72000" tIns="72000" rIns="72000" bIns="72000">
                <a:spAutoFit/>
              </a:bodyPr>
              <a:lstStyle/>
              <a:p>
                <a:pPr/>
                <a14:m>
                  <m:oMathPara xmlns:m="http://schemas.openxmlformats.org/officeDocument/2006/math">
                    <m:oMathParaPr>
                      <m:jc m:val="centerGroup"/>
                    </m:oMathParaPr>
                    <m:oMath xmlns:m="http://schemas.openxmlformats.org/officeDocument/2006/math">
                      <m:sSubSup>
                        <m:sSubSupPr>
                          <m:ctrlPr>
                            <a:rPr lang="ja-JP" altLang="en-US" sz="2400" i="1" smtClean="0">
                              <a:latin typeface="Cambria Math" panose="02040503050406030204" pitchFamily="18" charset="0"/>
                            </a:rPr>
                          </m:ctrlPr>
                        </m:sSubSupPr>
                        <m:e>
                          <m:r>
                            <a:rPr lang="ja-JP" altLang="en-US" sz="2400" b="1">
                              <a:latin typeface="Cambria Math" panose="02040503050406030204" pitchFamily="18" charset="0"/>
                            </a:rPr>
                            <m:t>𝐳</m:t>
                          </m:r>
                        </m:e>
                        <m:sub>
                          <m:r>
                            <a:rPr lang="ja-JP" altLang="en-US" sz="2400" i="1">
                              <a:latin typeface="Cambria Math" panose="02040503050406030204" pitchFamily="18" charset="0"/>
                            </a:rPr>
                            <m:t>𝑡</m:t>
                          </m:r>
                        </m:sub>
                        <m:sup>
                          <m:r>
                            <a:rPr lang="ja-JP" altLang="en-US" sz="2400" i="1">
                              <a:latin typeface="Cambria Math" panose="02040503050406030204" pitchFamily="18" charset="0"/>
                            </a:rPr>
                            <m:t>𝑛</m:t>
                          </m:r>
                        </m:sup>
                      </m:sSubSup>
                      <m:r>
                        <a:rPr lang="en-US" altLang="ja-JP" sz="2400" i="1">
                          <a:latin typeface="Cambria Math" panose="02040503050406030204" pitchFamily="18" charset="0"/>
                        </a:rPr>
                        <m:t>=</m:t>
                      </m:r>
                      <m:d>
                        <m:dPr>
                          <m:ctrlPr>
                            <a:rPr lang="ja-JP" altLang="en-US" sz="2400" i="1" smtClean="0">
                              <a:latin typeface="Cambria Math" panose="02040503050406030204" pitchFamily="18" charset="0"/>
                            </a:rPr>
                          </m:ctrlPr>
                        </m:dPr>
                        <m:e>
                          <m:r>
                            <a:rPr lang="en-US" altLang="ja-JP" sz="2400">
                              <a:latin typeface="Cambria Math" panose="02040503050406030204" pitchFamily="18" charset="0"/>
                            </a:rPr>
                            <m:t>%</m:t>
                          </m:r>
                          <m:r>
                            <m:rPr>
                              <m:sty m:val="p"/>
                            </m:rPr>
                            <a:rPr lang="en-US" altLang="ja-JP" sz="2400">
                              <a:latin typeface="Cambria Math" panose="02040503050406030204" pitchFamily="18" charset="0"/>
                            </a:rPr>
                            <m:t>Δ</m:t>
                          </m:r>
                          <m:sSubSup>
                            <m:sSubSupPr>
                              <m:ctrlPr>
                                <a:rPr lang="ja-JP" altLang="en-US" sz="2400" i="1">
                                  <a:latin typeface="Cambria Math" panose="02040503050406030204" pitchFamily="18" charset="0"/>
                                </a:rPr>
                              </m:ctrlPr>
                            </m:sSubSupPr>
                            <m:e>
                              <m:r>
                                <a:rPr lang="ja-JP" altLang="en-US" sz="2400" i="1">
                                  <a:latin typeface="Cambria Math" panose="02040503050406030204" pitchFamily="18" charset="0"/>
                                </a:rPr>
                                <m:t>𝑦</m:t>
                              </m:r>
                            </m:e>
                            <m:sub>
                              <m:r>
                                <a:rPr lang="ja-JP" altLang="en-US" sz="2400" i="1">
                                  <a:latin typeface="Cambria Math" panose="02040503050406030204" pitchFamily="18" charset="0"/>
                                </a:rPr>
                                <m:t>𝑡</m:t>
                              </m:r>
                            </m:sub>
                            <m:sup>
                              <m:r>
                                <a:rPr lang="ja-JP" altLang="en-US" sz="2400" i="1">
                                  <a:latin typeface="Cambria Math" panose="02040503050406030204" pitchFamily="18" charset="0"/>
                                </a:rPr>
                                <m:t>𝑛</m:t>
                              </m:r>
                            </m:sup>
                          </m:sSubSup>
                          <m:r>
                            <a:rPr lang="en-US" altLang="ja-JP" sz="2400" b="0" i="1" smtClean="0">
                              <a:latin typeface="Cambria Math" panose="02040503050406030204" pitchFamily="18" charset="0"/>
                            </a:rPr>
                            <m:t>,</m:t>
                          </m:r>
                          <m:r>
                            <a:rPr lang="en-US" altLang="ja-JP" sz="2400">
                              <a:latin typeface="Cambria Math" panose="02040503050406030204" pitchFamily="18" charset="0"/>
                            </a:rPr>
                            <m:t>%</m:t>
                          </m:r>
                          <m:r>
                            <m:rPr>
                              <m:sty m:val="p"/>
                            </m:rPr>
                            <a:rPr lang="en-US" altLang="ja-JP" sz="2400">
                              <a:latin typeface="Cambria Math" panose="02040503050406030204" pitchFamily="18" charset="0"/>
                            </a:rPr>
                            <m:t>Δ</m:t>
                          </m:r>
                          <m:sSubSup>
                            <m:sSubSupPr>
                              <m:ctrlPr>
                                <a:rPr lang="ja-JP" altLang="en-US" sz="2400" i="1">
                                  <a:latin typeface="Cambria Math" panose="02040503050406030204" pitchFamily="18" charset="0"/>
                                </a:rPr>
                              </m:ctrlPr>
                            </m:sSubSupPr>
                            <m:e>
                              <m:r>
                                <a:rPr lang="ja-JP" altLang="en-US" sz="2400" i="1">
                                  <a:latin typeface="Cambria Math" panose="02040503050406030204" pitchFamily="18" charset="0"/>
                                </a:rPr>
                                <m:t>𝑞</m:t>
                              </m:r>
                            </m:e>
                            <m:sub>
                              <m:r>
                                <a:rPr lang="ja-JP" altLang="en-US" sz="2400" i="1">
                                  <a:latin typeface="Cambria Math" panose="02040503050406030204" pitchFamily="18" charset="0"/>
                                </a:rPr>
                                <m:t>𝑡</m:t>
                              </m:r>
                            </m:sub>
                            <m:sup>
                              <m:r>
                                <a:rPr lang="ja-JP" altLang="en-US" sz="2400" i="1">
                                  <a:latin typeface="Cambria Math" panose="02040503050406030204" pitchFamily="18" charset="0"/>
                                </a:rPr>
                                <m:t>𝑛</m:t>
                              </m:r>
                            </m:sup>
                          </m:sSubSup>
                        </m:e>
                      </m:d>
                    </m:oMath>
                  </m:oMathPara>
                </a14:m>
                <a:endParaRPr lang="ja-JP" altLang="en-US" sz="2400" dirty="0"/>
              </a:p>
            </p:txBody>
          </p:sp>
        </mc:Choice>
        <mc:Fallback>
          <p:sp>
            <p:nvSpPr>
              <p:cNvPr id="44" name="テキスト ボックス 43">
                <a:extLst>
                  <a:ext uri="{FF2B5EF4-FFF2-40B4-BE49-F238E27FC236}">
                    <a16:creationId xmlns:a16="http://schemas.microsoft.com/office/drawing/2014/main" id="{2B0E6CD3-0E88-80EB-48E5-8C35126A0687}"/>
                  </a:ext>
                </a:extLst>
              </p:cNvPr>
              <p:cNvSpPr txBox="1">
                <a:spLocks noRot="1" noChangeAspect="1" noMove="1" noResize="1" noEditPoints="1" noAdjustHandles="1" noChangeArrowheads="1" noChangeShapeType="1" noTextEdit="1"/>
              </p:cNvSpPr>
              <p:nvPr/>
            </p:nvSpPr>
            <p:spPr>
              <a:xfrm rot="16200000">
                <a:off x="3310200" y="472504"/>
                <a:ext cx="514800" cy="2908800"/>
              </a:xfrm>
              <a:prstGeom prst="accentCallout1">
                <a:avLst>
                  <a:gd name="adj1" fmla="val 21533"/>
                  <a:gd name="adj2" fmla="val -1240"/>
                  <a:gd name="adj3" fmla="val 54758"/>
                  <a:gd name="adj4" fmla="val -59611"/>
                </a:avLst>
              </a:prstGeom>
              <a:blipFill>
                <a:blip r:embed="rId13"/>
                <a:stretch>
                  <a:fillRect/>
                </a:stretch>
              </a:blipFill>
              <a:ln w="19050" cap="rnd">
                <a:solidFill>
                  <a:schemeClr val="tx1"/>
                </a:solidFill>
              </a:ln>
            </p:spPr>
            <p:txBody>
              <a:bodyPr/>
              <a:lstStyle/>
              <a:p>
                <a:r>
                  <a:rPr lang="ja-JP" altLang="en-US">
                    <a:noFill/>
                  </a:rPr>
                  <a:t> </a:t>
                </a:r>
              </a:p>
            </p:txBody>
          </p:sp>
        </mc:Fallback>
      </mc:AlternateContent>
    </p:spTree>
    <p:extLst>
      <p:ext uri="{BB962C8B-B14F-4D97-AF65-F5344CB8AC3E}">
        <p14:creationId xmlns:p14="http://schemas.microsoft.com/office/powerpoint/2010/main" val="14251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3091B-2608-EEC3-1186-B55FCDB666E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6F0952E-460A-3473-87A9-515609FC3F71}"/>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A52D4F33-0692-181D-8772-E7E20A485672}"/>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14EFE3DE-DA2D-60E9-3645-DBE2EA63AC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40" y="903939"/>
            <a:ext cx="7907918" cy="5159051"/>
          </a:xfrm>
          <a:prstGeom prst="rect">
            <a:avLst/>
          </a:prstGeom>
        </p:spPr>
      </p:pic>
    </p:spTree>
    <p:extLst>
      <p:ext uri="{BB962C8B-B14F-4D97-AF65-F5344CB8AC3E}">
        <p14:creationId xmlns:p14="http://schemas.microsoft.com/office/powerpoint/2010/main" val="1796121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DF8DA-54F5-1306-86CB-0BB37A8DDF6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53AAB9C-863D-4C33-04EF-6F8674AEC544}"/>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2D26CC50-F708-4061-C50B-533525F4BAB3}"/>
              </a:ext>
            </a:extLst>
          </p:cNvPr>
          <p:cNvSpPr>
            <a:spLocks noGrp="1"/>
          </p:cNvSpPr>
          <p:nvPr>
            <p:ph idx="1"/>
          </p:nvPr>
        </p:nvSpPr>
        <p:spPr>
          <a:xfrm>
            <a:off x="180000" y="6062400"/>
            <a:ext cx="11833200" cy="615553"/>
          </a:xfrm>
        </p:spPr>
        <p:txBody>
          <a:bodyPr wrap="square">
            <a:spAutoFit/>
          </a:bodyPr>
          <a:lstStyle/>
          <a:p>
            <a:pPr marL="108000" lvl="2" indent="0" algn="ctr">
              <a:spcBef>
                <a:spcPts val="600"/>
              </a:spcBef>
              <a:buNone/>
            </a:pPr>
            <a:r>
              <a:rPr lang="en-US" altLang="ja-JP" b="1" dirty="0"/>
              <a:t>Figure 7.</a:t>
            </a:r>
            <a:r>
              <a:rPr lang="en-US" altLang="ja-JP" dirty="0"/>
              <a:t> Sector- and final demand category-level structural decomposition of cluster-average changes in per capita carbon footprints (2000–2021)</a:t>
            </a:r>
            <a:endParaRPr lang="ja-JP" altLang="ja-JP" dirty="0"/>
          </a:p>
        </p:txBody>
      </p:sp>
      <p:pic>
        <p:nvPicPr>
          <p:cNvPr id="5" name="図 4">
            <a:extLst>
              <a:ext uri="{FF2B5EF4-FFF2-40B4-BE49-F238E27FC236}">
                <a16:creationId xmlns:a16="http://schemas.microsoft.com/office/drawing/2014/main" id="{E9A41DDA-03DC-2C21-0956-43F96416BD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2040" y="903939"/>
            <a:ext cx="7907918" cy="5159050"/>
          </a:xfrm>
          <a:prstGeom prst="rect">
            <a:avLst/>
          </a:prstGeom>
        </p:spPr>
      </p:pic>
    </p:spTree>
    <p:extLst>
      <p:ext uri="{BB962C8B-B14F-4D97-AF65-F5344CB8AC3E}">
        <p14:creationId xmlns:p14="http://schemas.microsoft.com/office/powerpoint/2010/main" val="3640185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46B86-1E1B-BFF3-0D0D-551CEB9A785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B6A2DC4-49F5-08A0-1BB6-50945F1195A2}"/>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CD27BD46-2CDD-56FE-9DFF-D9FA16031EC0}"/>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S2.</a:t>
            </a:r>
            <a:r>
              <a:rPr lang="en-US" altLang="ja-JP" dirty="0"/>
              <a:t> Country-level changes in per capita GDE and carbon footprint, and decomposition of carbon footprint drivers, 2000–2021 (%)</a:t>
            </a:r>
            <a:endParaRPr lang="ja-JP" altLang="ja-JP" dirty="0"/>
          </a:p>
        </p:txBody>
      </p:sp>
      <p:pic>
        <p:nvPicPr>
          <p:cNvPr id="11" name="図 10">
            <a:extLst>
              <a:ext uri="{FF2B5EF4-FFF2-40B4-BE49-F238E27FC236}">
                <a16:creationId xmlns:a16="http://schemas.microsoft.com/office/drawing/2014/main" id="{00C6C5A2-97EC-72DA-0777-83AE8EA620B0}"/>
              </a:ext>
            </a:extLst>
          </p:cNvPr>
          <p:cNvPicPr>
            <a:picLocks noChangeAspect="1"/>
          </p:cNvPicPr>
          <p:nvPr/>
        </p:nvPicPr>
        <p:blipFill>
          <a:blip r:embed="rId3"/>
          <a:srcRect b="31739"/>
          <a:stretch>
            <a:fillRect/>
          </a:stretch>
        </p:blipFill>
        <p:spPr>
          <a:xfrm>
            <a:off x="180000" y="1587600"/>
            <a:ext cx="11833200" cy="5224101"/>
          </a:xfrm>
          <a:prstGeom prst="rect">
            <a:avLst/>
          </a:prstGeom>
        </p:spPr>
      </p:pic>
    </p:spTree>
    <p:extLst>
      <p:ext uri="{BB962C8B-B14F-4D97-AF65-F5344CB8AC3E}">
        <p14:creationId xmlns:p14="http://schemas.microsoft.com/office/powerpoint/2010/main" val="31076000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8A730-A904-1E8F-0DAA-D2F33E2C002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BB8560-6801-5B67-5D93-F107FDAD9F7C}"/>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BD8342DD-A499-EAC8-EBEF-1B4C096DCC8D}"/>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S2.</a:t>
            </a:r>
            <a:r>
              <a:rPr lang="en-US" altLang="ja-JP" dirty="0"/>
              <a:t> Country-level changes in per capita GDE and carbon footprint, and decomposition of carbon footprint drivers, 2000–2021 (%)</a:t>
            </a:r>
            <a:endParaRPr lang="ja-JP" altLang="ja-JP" dirty="0"/>
          </a:p>
        </p:txBody>
      </p:sp>
      <p:pic>
        <p:nvPicPr>
          <p:cNvPr id="11" name="図 10">
            <a:extLst>
              <a:ext uri="{FF2B5EF4-FFF2-40B4-BE49-F238E27FC236}">
                <a16:creationId xmlns:a16="http://schemas.microsoft.com/office/drawing/2014/main" id="{70437B36-0881-A688-D088-EA33F20379EA}"/>
              </a:ext>
            </a:extLst>
          </p:cNvPr>
          <p:cNvPicPr>
            <a:picLocks noChangeAspect="1"/>
          </p:cNvPicPr>
          <p:nvPr/>
        </p:nvPicPr>
        <p:blipFill>
          <a:blip r:embed="rId3"/>
          <a:srcRect t="17993" r="90502" b="31739"/>
          <a:stretch>
            <a:fillRect/>
          </a:stretch>
        </p:blipFill>
        <p:spPr>
          <a:xfrm>
            <a:off x="180000" y="2964581"/>
            <a:ext cx="1123867" cy="3847120"/>
          </a:xfrm>
          <a:prstGeom prst="rect">
            <a:avLst/>
          </a:prstGeom>
        </p:spPr>
      </p:pic>
      <p:pic>
        <p:nvPicPr>
          <p:cNvPr id="12" name="図 11">
            <a:extLst>
              <a:ext uri="{FF2B5EF4-FFF2-40B4-BE49-F238E27FC236}">
                <a16:creationId xmlns:a16="http://schemas.microsoft.com/office/drawing/2014/main" id="{C0181447-7577-1D61-1E07-64DE869B97B7}"/>
              </a:ext>
            </a:extLst>
          </p:cNvPr>
          <p:cNvPicPr>
            <a:picLocks noChangeAspect="1"/>
          </p:cNvPicPr>
          <p:nvPr/>
        </p:nvPicPr>
        <p:blipFill>
          <a:blip r:embed="rId3"/>
          <a:srcRect b="82007"/>
          <a:stretch>
            <a:fillRect/>
          </a:stretch>
        </p:blipFill>
        <p:spPr>
          <a:xfrm>
            <a:off x="180000" y="1587600"/>
            <a:ext cx="11833200" cy="1376981"/>
          </a:xfrm>
          <a:prstGeom prst="rect">
            <a:avLst/>
          </a:prstGeom>
        </p:spPr>
      </p:pic>
      <p:pic>
        <p:nvPicPr>
          <p:cNvPr id="5" name="図 4">
            <a:extLst>
              <a:ext uri="{FF2B5EF4-FFF2-40B4-BE49-F238E27FC236}">
                <a16:creationId xmlns:a16="http://schemas.microsoft.com/office/drawing/2014/main" id="{31925203-A300-0713-44D0-9C504345419C}"/>
              </a:ext>
            </a:extLst>
          </p:cNvPr>
          <p:cNvPicPr>
            <a:picLocks noChangeAspect="1"/>
          </p:cNvPicPr>
          <p:nvPr/>
        </p:nvPicPr>
        <p:blipFill>
          <a:blip r:embed="rId4"/>
          <a:stretch>
            <a:fillRect/>
          </a:stretch>
        </p:blipFill>
        <p:spPr>
          <a:xfrm>
            <a:off x="180000" y="2902151"/>
            <a:ext cx="11833200" cy="4498207"/>
          </a:xfrm>
          <a:prstGeom prst="rect">
            <a:avLst/>
          </a:prstGeom>
        </p:spPr>
      </p:pic>
    </p:spTree>
    <p:extLst>
      <p:ext uri="{BB962C8B-B14F-4D97-AF65-F5344CB8AC3E}">
        <p14:creationId xmlns:p14="http://schemas.microsoft.com/office/powerpoint/2010/main" val="29520683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AE19D-FEF2-542E-268A-849354AA469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6CEF9C4-A6DB-CF93-A003-861C46C066EE}"/>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71E623AF-BCDA-7003-EE2D-45A3F957EC44}"/>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S2.</a:t>
            </a:r>
            <a:r>
              <a:rPr lang="en-US" altLang="ja-JP" dirty="0"/>
              <a:t> Country-level changes in per capita GDE and carbon footprint, and decomposition of carbon footprint drivers, 2000–2021 (%)</a:t>
            </a:r>
            <a:endParaRPr lang="ja-JP" altLang="ja-JP" dirty="0"/>
          </a:p>
        </p:txBody>
      </p:sp>
      <p:pic>
        <p:nvPicPr>
          <p:cNvPr id="12" name="図 11">
            <a:extLst>
              <a:ext uri="{FF2B5EF4-FFF2-40B4-BE49-F238E27FC236}">
                <a16:creationId xmlns:a16="http://schemas.microsoft.com/office/drawing/2014/main" id="{BCFEF899-6227-45FF-31B3-989B6E564919}"/>
              </a:ext>
            </a:extLst>
          </p:cNvPr>
          <p:cNvPicPr>
            <a:picLocks noChangeAspect="1"/>
          </p:cNvPicPr>
          <p:nvPr/>
        </p:nvPicPr>
        <p:blipFill>
          <a:blip r:embed="rId3"/>
          <a:srcRect b="82007"/>
          <a:stretch>
            <a:fillRect/>
          </a:stretch>
        </p:blipFill>
        <p:spPr>
          <a:xfrm>
            <a:off x="180000" y="1587600"/>
            <a:ext cx="11833200" cy="1376981"/>
          </a:xfrm>
          <a:prstGeom prst="rect">
            <a:avLst/>
          </a:prstGeom>
        </p:spPr>
      </p:pic>
      <p:pic>
        <p:nvPicPr>
          <p:cNvPr id="6" name="図 5">
            <a:extLst>
              <a:ext uri="{FF2B5EF4-FFF2-40B4-BE49-F238E27FC236}">
                <a16:creationId xmlns:a16="http://schemas.microsoft.com/office/drawing/2014/main" id="{EAD46EC9-851C-21E2-3D5D-830E24B8CCDB}"/>
              </a:ext>
            </a:extLst>
          </p:cNvPr>
          <p:cNvPicPr>
            <a:picLocks noChangeAspect="1"/>
          </p:cNvPicPr>
          <p:nvPr/>
        </p:nvPicPr>
        <p:blipFill>
          <a:blip r:embed="rId4"/>
          <a:srcRect b="11456"/>
          <a:stretch>
            <a:fillRect/>
          </a:stretch>
        </p:blipFill>
        <p:spPr>
          <a:xfrm>
            <a:off x="180000" y="2902151"/>
            <a:ext cx="11833200" cy="3955849"/>
          </a:xfrm>
          <a:prstGeom prst="rect">
            <a:avLst/>
          </a:prstGeom>
        </p:spPr>
      </p:pic>
    </p:spTree>
    <p:extLst>
      <p:ext uri="{BB962C8B-B14F-4D97-AF65-F5344CB8AC3E}">
        <p14:creationId xmlns:p14="http://schemas.microsoft.com/office/powerpoint/2010/main" val="19725521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44539-8A7E-02E7-1A8D-1F3AE607053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578148D-923C-9F2F-0A4D-B964A305AA38}"/>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0C3CDD91-4BF2-7005-D414-C36000CDA806}"/>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S2.</a:t>
            </a:r>
            <a:r>
              <a:rPr lang="en-US" altLang="ja-JP" dirty="0"/>
              <a:t> Country-level changes in per capita GDE and carbon footprint, and decomposition of carbon footprint drivers, 2000–2021 (%)</a:t>
            </a:r>
            <a:endParaRPr lang="ja-JP" altLang="ja-JP" dirty="0"/>
          </a:p>
        </p:txBody>
      </p:sp>
      <p:pic>
        <p:nvPicPr>
          <p:cNvPr id="12" name="図 11">
            <a:extLst>
              <a:ext uri="{FF2B5EF4-FFF2-40B4-BE49-F238E27FC236}">
                <a16:creationId xmlns:a16="http://schemas.microsoft.com/office/drawing/2014/main" id="{914158B8-D149-1B0C-40AB-5C0512FA3D70}"/>
              </a:ext>
            </a:extLst>
          </p:cNvPr>
          <p:cNvPicPr>
            <a:picLocks noChangeAspect="1"/>
          </p:cNvPicPr>
          <p:nvPr/>
        </p:nvPicPr>
        <p:blipFill>
          <a:blip r:embed="rId3"/>
          <a:srcRect b="82007"/>
          <a:stretch>
            <a:fillRect/>
          </a:stretch>
        </p:blipFill>
        <p:spPr>
          <a:xfrm>
            <a:off x="180000" y="1587600"/>
            <a:ext cx="11833200" cy="1376981"/>
          </a:xfrm>
          <a:prstGeom prst="rect">
            <a:avLst/>
          </a:prstGeom>
        </p:spPr>
      </p:pic>
      <p:pic>
        <p:nvPicPr>
          <p:cNvPr id="5" name="図 4">
            <a:extLst>
              <a:ext uri="{FF2B5EF4-FFF2-40B4-BE49-F238E27FC236}">
                <a16:creationId xmlns:a16="http://schemas.microsoft.com/office/drawing/2014/main" id="{38F9A0FB-2FE9-CE1E-ECEB-B9DE365A0BD2}"/>
              </a:ext>
            </a:extLst>
          </p:cNvPr>
          <p:cNvPicPr>
            <a:picLocks noChangeAspect="1"/>
          </p:cNvPicPr>
          <p:nvPr/>
        </p:nvPicPr>
        <p:blipFill>
          <a:blip r:embed="rId4"/>
          <a:srcRect b="12848"/>
          <a:stretch>
            <a:fillRect/>
          </a:stretch>
        </p:blipFill>
        <p:spPr>
          <a:xfrm>
            <a:off x="180000" y="2902151"/>
            <a:ext cx="11833200" cy="3835533"/>
          </a:xfrm>
          <a:prstGeom prst="rect">
            <a:avLst/>
          </a:prstGeom>
        </p:spPr>
      </p:pic>
    </p:spTree>
    <p:extLst>
      <p:ext uri="{BB962C8B-B14F-4D97-AF65-F5344CB8AC3E}">
        <p14:creationId xmlns:p14="http://schemas.microsoft.com/office/powerpoint/2010/main" val="38367263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CAE11-6E9E-CE03-8508-76F7EC58FA2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F4AA8FD-BB96-FB76-A0D5-2E79A96ACB19}"/>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09C28619-EA57-0D63-A5FF-946A0811E068}"/>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S2.</a:t>
            </a:r>
            <a:r>
              <a:rPr lang="en-US" altLang="ja-JP" dirty="0"/>
              <a:t> Country-level changes in per capita GDE and carbon footprint, and decomposition of carbon footprint drivers, 2000–2021 (%)</a:t>
            </a:r>
            <a:endParaRPr lang="ja-JP" altLang="ja-JP" dirty="0"/>
          </a:p>
        </p:txBody>
      </p:sp>
      <p:pic>
        <p:nvPicPr>
          <p:cNvPr id="12" name="図 11">
            <a:extLst>
              <a:ext uri="{FF2B5EF4-FFF2-40B4-BE49-F238E27FC236}">
                <a16:creationId xmlns:a16="http://schemas.microsoft.com/office/drawing/2014/main" id="{48154314-DFB7-39E7-2893-35D004D80BF5}"/>
              </a:ext>
            </a:extLst>
          </p:cNvPr>
          <p:cNvPicPr>
            <a:picLocks noChangeAspect="1"/>
          </p:cNvPicPr>
          <p:nvPr/>
        </p:nvPicPr>
        <p:blipFill>
          <a:blip r:embed="rId3"/>
          <a:srcRect b="82007"/>
          <a:stretch>
            <a:fillRect/>
          </a:stretch>
        </p:blipFill>
        <p:spPr>
          <a:xfrm>
            <a:off x="180000" y="1587600"/>
            <a:ext cx="11833200" cy="1376981"/>
          </a:xfrm>
          <a:prstGeom prst="rect">
            <a:avLst/>
          </a:prstGeom>
        </p:spPr>
      </p:pic>
      <p:pic>
        <p:nvPicPr>
          <p:cNvPr id="6" name="図 5">
            <a:extLst>
              <a:ext uri="{FF2B5EF4-FFF2-40B4-BE49-F238E27FC236}">
                <a16:creationId xmlns:a16="http://schemas.microsoft.com/office/drawing/2014/main" id="{66B4FEA5-9BA7-0C99-88F7-B4FE5E878CA1}"/>
              </a:ext>
            </a:extLst>
          </p:cNvPr>
          <p:cNvPicPr>
            <a:picLocks noChangeAspect="1"/>
          </p:cNvPicPr>
          <p:nvPr/>
        </p:nvPicPr>
        <p:blipFill>
          <a:blip r:embed="rId4"/>
          <a:srcRect b="12325"/>
          <a:stretch>
            <a:fillRect/>
          </a:stretch>
        </p:blipFill>
        <p:spPr>
          <a:xfrm>
            <a:off x="180000" y="2902152"/>
            <a:ext cx="11833200" cy="3662278"/>
          </a:xfrm>
          <a:prstGeom prst="rect">
            <a:avLst/>
          </a:prstGeom>
        </p:spPr>
      </p:pic>
    </p:spTree>
    <p:extLst>
      <p:ext uri="{BB962C8B-B14F-4D97-AF65-F5344CB8AC3E}">
        <p14:creationId xmlns:p14="http://schemas.microsoft.com/office/powerpoint/2010/main" val="6815449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637D9-948F-4F49-8084-FD93E84EE3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4EA4A56-B8C5-0DCC-D167-7BB6EA455873}"/>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5B77D845-F01B-3996-1220-EC5DE729F36F}"/>
              </a:ext>
            </a:extLst>
          </p:cNvPr>
          <p:cNvSpPr>
            <a:spLocks noGrp="1"/>
          </p:cNvSpPr>
          <p:nvPr>
            <p:ph idx="1"/>
          </p:nvPr>
        </p:nvSpPr>
        <p:spPr>
          <a:xfrm>
            <a:off x="180000" y="900000"/>
            <a:ext cx="11833200" cy="615553"/>
          </a:xfrm>
        </p:spPr>
        <p:txBody>
          <a:bodyPr wrap="square">
            <a:spAutoFit/>
          </a:bodyPr>
          <a:lstStyle/>
          <a:p>
            <a:pPr marL="108000" lvl="2" indent="0" algn="ctr">
              <a:spcBef>
                <a:spcPts val="600"/>
              </a:spcBef>
              <a:buNone/>
            </a:pPr>
            <a:r>
              <a:rPr lang="en-US" altLang="ja-JP" b="1" dirty="0"/>
              <a:t>Table 5.</a:t>
            </a:r>
            <a:r>
              <a:rPr lang="en-US" altLang="ja-JP" dirty="0"/>
              <a:t> Changes in per capita carbon footprint and decomposition of its drivers for idiosyncratic clusters (Clusters #8–#13), 2000–2021 (%)</a:t>
            </a:r>
            <a:endParaRPr lang="ja-JP" altLang="ja-JP" dirty="0"/>
          </a:p>
        </p:txBody>
      </p:sp>
      <p:pic>
        <p:nvPicPr>
          <p:cNvPr id="9" name="図 8">
            <a:extLst>
              <a:ext uri="{FF2B5EF4-FFF2-40B4-BE49-F238E27FC236}">
                <a16:creationId xmlns:a16="http://schemas.microsoft.com/office/drawing/2014/main" id="{BB906400-FE41-A445-5861-4D431A5A3A45}"/>
              </a:ext>
            </a:extLst>
          </p:cNvPr>
          <p:cNvPicPr>
            <a:picLocks noChangeAspect="1"/>
          </p:cNvPicPr>
          <p:nvPr/>
        </p:nvPicPr>
        <p:blipFill>
          <a:blip r:embed="rId3"/>
          <a:stretch>
            <a:fillRect/>
          </a:stretch>
        </p:blipFill>
        <p:spPr>
          <a:xfrm>
            <a:off x="180000" y="1587600"/>
            <a:ext cx="11833200" cy="4669062"/>
          </a:xfrm>
          <a:prstGeom prst="rect">
            <a:avLst/>
          </a:prstGeom>
        </p:spPr>
      </p:pic>
    </p:spTree>
    <p:extLst>
      <p:ext uri="{BB962C8B-B14F-4D97-AF65-F5344CB8AC3E}">
        <p14:creationId xmlns:p14="http://schemas.microsoft.com/office/powerpoint/2010/main" val="1546042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A1461-834D-CEE0-B653-D7F6A418F23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FCA74BB-ACE5-9784-C5B0-79D9D5313F64}"/>
              </a:ext>
            </a:extLst>
          </p:cNvPr>
          <p:cNvSpPr>
            <a:spLocks noGrp="1"/>
          </p:cNvSpPr>
          <p:nvPr>
            <p:ph type="title"/>
          </p:nvPr>
        </p:nvSpPr>
        <p:spPr/>
        <p:txBody>
          <a:bodyPr>
            <a:normAutofit/>
          </a:bodyPr>
          <a:lstStyle/>
          <a:p>
            <a:r>
              <a:rPr kumimoji="1" lang="en-US" altLang="ja-JP" dirty="0"/>
              <a:t>2. Methodology</a:t>
            </a:r>
            <a:r>
              <a:rPr lang="en-US" altLang="ja-JP" dirty="0"/>
              <a:t>: Characterization of decoupling transition patterns</a:t>
            </a:r>
            <a:endParaRPr kumimoji="1" lang="ja-JP" altLang="en-US" dirty="0"/>
          </a:p>
        </p:txBody>
      </p:sp>
      <p:sp>
        <p:nvSpPr>
          <p:cNvPr id="11" name="コンテンツ プレースホルダー 10">
            <a:extLst>
              <a:ext uri="{FF2B5EF4-FFF2-40B4-BE49-F238E27FC236}">
                <a16:creationId xmlns:a16="http://schemas.microsoft.com/office/drawing/2014/main" id="{453AFC60-A854-6883-6864-6F3896C19FB8}"/>
              </a:ext>
            </a:extLst>
          </p:cNvPr>
          <p:cNvSpPr>
            <a:spLocks noGrp="1"/>
          </p:cNvSpPr>
          <p:nvPr>
            <p:ph idx="1"/>
          </p:nvPr>
        </p:nvSpPr>
        <p:spPr>
          <a:xfrm>
            <a:off x="6152400" y="900000"/>
            <a:ext cx="5860800" cy="492443"/>
          </a:xfrm>
        </p:spPr>
        <p:txBody>
          <a:bodyPr wrap="square" tIns="0" bIns="0">
            <a:spAutoFit/>
          </a:bodyPr>
          <a:lstStyle/>
          <a:p>
            <a:pPr marL="0" lvl="1" indent="0">
              <a:spcBef>
                <a:spcPts val="1800"/>
              </a:spcBef>
              <a:buNone/>
            </a:pPr>
            <a:r>
              <a:rPr lang="en-US" altLang="ja-JP" sz="3200" b="1" dirty="0">
                <a:solidFill>
                  <a:schemeClr val="accent5">
                    <a:lumMod val="50000"/>
                  </a:schemeClr>
                </a:solidFill>
              </a:rPr>
              <a:t>Centroid transition trajectory</a:t>
            </a:r>
          </a:p>
        </p:txBody>
      </p:sp>
      <p:grpSp>
        <p:nvGrpSpPr>
          <p:cNvPr id="52" name="グループ化 51">
            <a:extLst>
              <a:ext uri="{FF2B5EF4-FFF2-40B4-BE49-F238E27FC236}">
                <a16:creationId xmlns:a16="http://schemas.microsoft.com/office/drawing/2014/main" id="{C9A4A1E6-72C2-DEFC-10A9-E714E3F4AB87}"/>
              </a:ext>
            </a:extLst>
          </p:cNvPr>
          <p:cNvGrpSpPr/>
          <p:nvPr/>
        </p:nvGrpSpPr>
        <p:grpSpPr>
          <a:xfrm>
            <a:off x="360000" y="1080000"/>
            <a:ext cx="5400000" cy="5400000"/>
            <a:chOff x="360000" y="1080000"/>
            <a:chExt cx="5400000" cy="5400000"/>
          </a:xfrm>
        </p:grpSpPr>
        <p:cxnSp>
          <p:nvCxnSpPr>
            <p:cNvPr id="53" name="直線矢印コネクタ 52">
              <a:extLst>
                <a:ext uri="{FF2B5EF4-FFF2-40B4-BE49-F238E27FC236}">
                  <a16:creationId xmlns:a16="http://schemas.microsoft.com/office/drawing/2014/main" id="{882C93A0-1F36-DB47-F3B6-C3D81E904738}"/>
                </a:ext>
              </a:extLst>
            </p:cNvPr>
            <p:cNvCxnSpPr>
              <a:cxnSpLocks/>
            </p:cNvCxnSpPr>
            <p:nvPr/>
          </p:nvCxnSpPr>
          <p:spPr>
            <a:xfrm>
              <a:off x="360000" y="5040000"/>
              <a:ext cx="5400000" cy="0"/>
            </a:xfrm>
            <a:prstGeom prst="straightConnector1">
              <a:avLst/>
            </a:prstGeom>
            <a:ln w="31750"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2F7BEBFB-B5FE-F009-6B9B-980F405B1309}"/>
                </a:ext>
              </a:extLst>
            </p:cNvPr>
            <p:cNvCxnSpPr>
              <a:cxnSpLocks/>
            </p:cNvCxnSpPr>
            <p:nvPr/>
          </p:nvCxnSpPr>
          <p:spPr>
            <a:xfrm flipV="1">
              <a:off x="1080000" y="1080000"/>
              <a:ext cx="0" cy="5400000"/>
            </a:xfrm>
            <a:prstGeom prst="straightConnector1">
              <a:avLst/>
            </a:prstGeom>
            <a:ln w="31750"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6915BAE2-1998-1C35-B20B-7BB26C3CB8C9}"/>
                </a:ext>
              </a:extLst>
            </p:cNvPr>
            <p:cNvSpPr txBox="1"/>
            <p:nvPr/>
          </p:nvSpPr>
          <p:spPr>
            <a:xfrm>
              <a:off x="2874741" y="5040000"/>
              <a:ext cx="2885259" cy="453183"/>
            </a:xfrm>
            <a:prstGeom prst="rect">
              <a:avLst/>
            </a:prstGeom>
            <a:noFill/>
          </p:spPr>
          <p:txBody>
            <a:bodyPr wrap="none" lIns="72000" tIns="72000" rIns="72000" bIns="72000" rtlCol="0">
              <a:spAutoFit/>
            </a:bodyPr>
            <a:lstStyle/>
            <a:p>
              <a:pPr/>
              <a:r>
                <a:rPr lang="ja-JP" altLang="ja-JP" sz="2000" dirty="0"/>
                <a:t>Per capita GDE</a:t>
              </a:r>
              <a:r>
                <a:rPr lang="en-US" altLang="ja-JP" sz="2000" dirty="0"/>
                <a:t> change (%)</a:t>
              </a:r>
              <a:endParaRPr kumimoji="1" lang="ja-JP" altLang="en-US" sz="2000" dirty="0"/>
            </a:p>
          </p:txBody>
        </p:sp>
        <p:sp>
          <p:nvSpPr>
            <p:cNvPr id="56" name="テキスト ボックス 55">
              <a:extLst>
                <a:ext uri="{FF2B5EF4-FFF2-40B4-BE49-F238E27FC236}">
                  <a16:creationId xmlns:a16="http://schemas.microsoft.com/office/drawing/2014/main" id="{CBD9F1D1-5307-4F73-8C52-339AF30B3495}"/>
                </a:ext>
              </a:extLst>
            </p:cNvPr>
            <p:cNvSpPr txBox="1"/>
            <p:nvPr/>
          </p:nvSpPr>
          <p:spPr>
            <a:xfrm>
              <a:off x="1080000" y="1080000"/>
              <a:ext cx="2732456" cy="307777"/>
            </a:xfrm>
            <a:prstGeom prst="rect">
              <a:avLst/>
            </a:prstGeom>
            <a:noFill/>
          </p:spPr>
          <p:txBody>
            <a:bodyPr wrap="none" lIns="108000" tIns="0" rIns="72000" bIns="0">
              <a:spAutoFit/>
            </a:bodyPr>
            <a:lstStyle/>
            <a:p>
              <a:pPr/>
              <a:r>
                <a:rPr lang="ja-JP" altLang="ja-JP" sz="2000" dirty="0"/>
                <a:t>Per</a:t>
              </a:r>
              <a:r>
                <a:rPr lang="en-US" altLang="ja-JP" sz="2000" dirty="0"/>
                <a:t> </a:t>
              </a:r>
              <a:r>
                <a:rPr lang="ja-JP" altLang="ja-JP" sz="2000" dirty="0"/>
                <a:t>capita </a:t>
              </a:r>
              <a:r>
                <a:rPr lang="en-US" altLang="ja-JP" sz="2000" dirty="0"/>
                <a:t>CF change (%)</a:t>
              </a:r>
              <a:endParaRPr lang="ja-JP" altLang="en-US" sz="2000" dirty="0"/>
            </a:p>
          </p:txBody>
        </p:sp>
      </p:grpSp>
      <p:grpSp>
        <p:nvGrpSpPr>
          <p:cNvPr id="21" name="グループ化 20">
            <a:extLst>
              <a:ext uri="{FF2B5EF4-FFF2-40B4-BE49-F238E27FC236}">
                <a16:creationId xmlns:a16="http://schemas.microsoft.com/office/drawing/2014/main" id="{D0FB4645-4EF3-8123-7BC2-A7D94B50FA85}"/>
              </a:ext>
            </a:extLst>
          </p:cNvPr>
          <p:cNvGrpSpPr/>
          <p:nvPr/>
        </p:nvGrpSpPr>
        <p:grpSpPr>
          <a:xfrm>
            <a:off x="6152400" y="1429200"/>
            <a:ext cx="5860800" cy="2471437"/>
            <a:chOff x="6152400" y="1429200"/>
            <a:chExt cx="5860800" cy="2471437"/>
          </a:xfrm>
        </p:grpSpPr>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3BF8F1C7-4D4E-876C-F228-D8AF2F0EFFC2}"/>
                    </a:ext>
                  </a:extLst>
                </p:cNvPr>
                <p:cNvSpPr txBox="1"/>
                <p:nvPr/>
              </p:nvSpPr>
              <p:spPr>
                <a:xfrm>
                  <a:off x="6152400" y="1429200"/>
                  <a:ext cx="5860800" cy="2471437"/>
                </a:xfrm>
                <a:prstGeom prst="rect">
                  <a:avLst/>
                </a:prstGeom>
                <a:solidFill>
                  <a:schemeClr val="accent1">
                    <a:lumMod val="20000"/>
                    <a:lumOff val="80000"/>
                  </a:schemeClr>
                </a:solidFill>
              </p:spPr>
              <p:txBody>
                <a:bodyPr wrap="square" lIns="0" tIns="0" rIns="0" bIns="72000" numCol="1">
                  <a:spAutoFit/>
                </a:bodyPr>
                <a:lstStyle/>
                <a:p>
                  <a:pPr marL="108000" lvl="1">
                    <a:spcBef>
                      <a:spcPts val="600"/>
                    </a:spcBef>
                    <a:tabLst>
                      <a:tab pos="2559600" algn="l"/>
                    </a:tabLst>
                  </a:pPr>
                  <a:r>
                    <a:rPr lang="en-US" altLang="ja-JP" sz="2400" dirty="0"/>
                    <a:t>Average change vector for cluster </a:t>
                  </a:r>
                  <a14:m>
                    <m:oMath xmlns:m="http://schemas.openxmlformats.org/officeDocument/2006/math">
                      <m:r>
                        <a:rPr lang="ja-JP" altLang="en-US" sz="2400" i="1" smtClean="0">
                          <a:latin typeface="Cambria Math" panose="02040503050406030204" pitchFamily="18" charset="0"/>
                        </a:rPr>
                        <m:t>𝛼</m:t>
                      </m:r>
                    </m:oMath>
                  </a14:m>
                  <a:r>
                    <a:rPr lang="en-US" altLang="ja-JP" sz="2400" dirty="0"/>
                    <a:t> at year </a:t>
                  </a:r>
                  <a14:m>
                    <m:oMath xmlns:m="http://schemas.openxmlformats.org/officeDocument/2006/math">
                      <m:r>
                        <a:rPr lang="en-US" altLang="ja-JP" sz="2400" i="1" dirty="0">
                          <a:solidFill>
                            <a:schemeClr val="tx1"/>
                          </a:solidFill>
                          <a:latin typeface="Cambria Math" panose="02040503050406030204" pitchFamily="18" charset="0"/>
                        </a:rPr>
                        <m:t>𝑡</m:t>
                      </m:r>
                    </m:oMath>
                  </a14:m>
                  <a:r>
                    <a:rPr lang="en-US" altLang="ja-JP" sz="2400" dirty="0">
                      <a:solidFill>
                        <a:schemeClr val="tx1"/>
                      </a:solidFill>
                    </a:rPr>
                    <a:t>:</a:t>
                  </a:r>
                </a:p>
                <a:p>
                  <a:pPr marL="108000" lvl="1" indent="0">
                    <a:lnSpc>
                      <a:spcPct val="110000"/>
                    </a:lnSpc>
                    <a:spcBef>
                      <a:spcPts val="600"/>
                    </a:spcBef>
                    <a:buNone/>
                    <a:tabLst>
                      <a:tab pos="2559600" algn="l"/>
                    </a:tabLst>
                  </a:pPr>
                  <a14:m>
                    <m:oMathPara xmlns:m="http://schemas.openxmlformats.org/officeDocument/2006/math">
                      <m:oMathParaPr>
                        <m:jc m:val="centerGroup"/>
                      </m:oMathParaPr>
                      <m:oMath xmlns:m="http://schemas.openxmlformats.org/officeDocument/2006/math">
                        <m:sSubSup>
                          <m:sSubSupPr>
                            <m:ctrlPr>
                              <a:rPr lang="ja-JP" altLang="en-US" sz="2400" i="1">
                                <a:latin typeface="Cambria Math" panose="02040503050406030204" pitchFamily="18" charset="0"/>
                              </a:rPr>
                            </m:ctrlPr>
                          </m:sSubSupPr>
                          <m:e>
                            <m:acc>
                              <m:accPr>
                                <m:chr m:val="̅"/>
                                <m:ctrlPr>
                                  <a:rPr lang="ja-JP" altLang="en-US" sz="2400" i="1" smtClean="0">
                                    <a:latin typeface="Cambria Math" panose="02040503050406030204" pitchFamily="18" charset="0"/>
                                  </a:rPr>
                                </m:ctrlPr>
                              </m:accPr>
                              <m:e>
                                <m:r>
                                  <a:rPr lang="ja-JP" altLang="en-US" sz="2400" b="1">
                                    <a:latin typeface="Cambria Math" panose="02040503050406030204" pitchFamily="18" charset="0"/>
                                  </a:rPr>
                                  <m:t>𝐳</m:t>
                                </m:r>
                              </m:e>
                            </m:acc>
                          </m:e>
                          <m:sub>
                            <m:r>
                              <a:rPr lang="ja-JP" altLang="en-US" sz="2400" i="1">
                                <a:latin typeface="Cambria Math" panose="02040503050406030204" pitchFamily="18" charset="0"/>
                              </a:rPr>
                              <m:t>𝑡</m:t>
                            </m:r>
                          </m:sub>
                          <m:sup>
                            <m:r>
                              <a:rPr lang="ja-JP" altLang="en-US" sz="2400" i="1">
                                <a:latin typeface="Cambria Math" panose="02040503050406030204" pitchFamily="18" charset="0"/>
                              </a:rPr>
                              <m:t>𝑛</m:t>
                            </m:r>
                          </m:sup>
                        </m:sSubSup>
                        <m:r>
                          <a:rPr lang="en-US" altLang="ja-JP" sz="2400" i="1">
                            <a:latin typeface="Cambria Math" panose="02040503050406030204" pitchFamily="18" charset="0"/>
                          </a:rPr>
                          <m:t>=</m:t>
                        </m:r>
                        <m:d>
                          <m:dPr>
                            <m:ctrlPr>
                              <a:rPr lang="ja-JP" altLang="en-US" sz="2400" i="1">
                                <a:latin typeface="Cambria Math" panose="02040503050406030204" pitchFamily="18" charset="0"/>
                              </a:rPr>
                            </m:ctrlPr>
                          </m:dPr>
                          <m:e>
                            <m:m>
                              <m:mPr>
                                <m:mcs>
                                  <m:mc>
                                    <m:mcPr>
                                      <m:count m:val="1"/>
                                      <m:mcJc m:val="center"/>
                                    </m:mcPr>
                                  </m:mc>
                                </m:mcs>
                                <m:ctrlPr>
                                  <a:rPr lang="ja-JP" altLang="en-US" sz="2400" i="1">
                                    <a:latin typeface="Cambria Math" panose="02040503050406030204" pitchFamily="18" charset="0"/>
                                  </a:rPr>
                                </m:ctrlPr>
                              </m:mPr>
                              <m:mr>
                                <m:e>
                                  <m:f>
                                    <m:fPr>
                                      <m:ctrlPr>
                                        <a:rPr lang="ja-JP" altLang="en-US" sz="2400" i="1"/>
                                      </m:ctrlPr>
                                    </m:fPr>
                                    <m:num>
                                      <m:r>
                                        <a:rPr lang="en-US" altLang="ja-JP" sz="2400" i="1"/>
                                        <m:t>1</m:t>
                                      </m:r>
                                    </m:num>
                                    <m:den>
                                      <m:d>
                                        <m:dPr>
                                          <m:begChr m:val="|"/>
                                          <m:endChr m:val="|"/>
                                          <m:ctrlPr>
                                            <a:rPr lang="ja-JP" altLang="en-US" sz="2400" i="1"/>
                                          </m:ctrlPr>
                                        </m:dPr>
                                        <m:e>
                                          <m:r>
                                            <a:rPr lang="ja-JP" altLang="en-US" sz="2400" i="1"/>
                                            <m:t>𝛼</m:t>
                                          </m:r>
                                        </m:e>
                                      </m:d>
                                    </m:den>
                                  </m:f>
                                  <m:nary>
                                    <m:naryPr>
                                      <m:chr m:val="∑"/>
                                      <m:limLoc m:val="undOvr"/>
                                      <m:supHide m:val="on"/>
                                      <m:ctrlPr>
                                        <a:rPr lang="ja-JP" altLang="en-US" sz="2400" i="1"/>
                                      </m:ctrlPr>
                                    </m:naryPr>
                                    <m:sub>
                                      <m:r>
                                        <a:rPr lang="ja-JP" altLang="en-US" sz="2400" i="1"/>
                                        <m:t>𝑛</m:t>
                                      </m:r>
                                      <m:r>
                                        <a:rPr lang="ja-JP" altLang="en-US" sz="2400" i="1"/>
                                        <m:t>∈</m:t>
                                      </m:r>
                                      <m:r>
                                        <a:rPr lang="ja-JP" altLang="en-US" sz="2400" i="1"/>
                                        <m:t>𝛼</m:t>
                                      </m:r>
                                    </m:sub>
                                    <m:sup/>
                                    <m:e>
                                      <m:r>
                                        <a:rPr lang="en-US" altLang="ja-JP" sz="2400"/>
                                        <m:t>%</m:t>
                                      </m:r>
                                      <m:r>
                                        <m:rPr>
                                          <m:sty m:val="p"/>
                                        </m:rPr>
                                        <a:rPr lang="en-US" altLang="ja-JP" sz="2400"/>
                                        <m:t>Δ</m:t>
                                      </m:r>
                                      <m:sSubSup>
                                        <m:sSubSupPr>
                                          <m:ctrlPr>
                                            <a:rPr lang="ja-JP" altLang="en-US" sz="2400" i="1"/>
                                          </m:ctrlPr>
                                        </m:sSubSupPr>
                                        <m:e>
                                          <m:r>
                                            <a:rPr lang="ja-JP" altLang="en-US" sz="2400" i="1"/>
                                            <m:t>𝑦</m:t>
                                          </m:r>
                                        </m:e>
                                        <m:sub>
                                          <m:r>
                                            <a:rPr lang="ja-JP" altLang="en-US" sz="2400" i="1"/>
                                            <m:t>𝑡</m:t>
                                          </m:r>
                                        </m:sub>
                                        <m:sup>
                                          <m:r>
                                            <a:rPr lang="ja-JP" altLang="en-US" sz="2400" i="1"/>
                                            <m:t>𝑛</m:t>
                                          </m:r>
                                        </m:sup>
                                      </m:sSubSup>
                                    </m:e>
                                  </m:nary>
                                </m:e>
                              </m:mr>
                              <m:mr>
                                <m:e>
                                  <m:f>
                                    <m:fPr>
                                      <m:ctrlPr>
                                        <a:rPr lang="ja-JP" altLang="en-US" sz="2400" i="1"/>
                                      </m:ctrlPr>
                                    </m:fPr>
                                    <m:num>
                                      <m:r>
                                        <a:rPr lang="en-US" altLang="ja-JP" sz="2400" i="1"/>
                                        <m:t>1</m:t>
                                      </m:r>
                                    </m:num>
                                    <m:den>
                                      <m:d>
                                        <m:dPr>
                                          <m:begChr m:val="|"/>
                                          <m:endChr m:val="|"/>
                                          <m:ctrlPr>
                                            <a:rPr lang="ja-JP" altLang="en-US" sz="2400" i="1"/>
                                          </m:ctrlPr>
                                        </m:dPr>
                                        <m:e>
                                          <m:r>
                                            <a:rPr lang="ja-JP" altLang="en-US" sz="2400" i="1"/>
                                            <m:t>𝛼</m:t>
                                          </m:r>
                                        </m:e>
                                      </m:d>
                                    </m:den>
                                  </m:f>
                                  <m:nary>
                                    <m:naryPr>
                                      <m:chr m:val="∑"/>
                                      <m:limLoc m:val="undOvr"/>
                                      <m:supHide m:val="on"/>
                                      <m:ctrlPr>
                                        <a:rPr lang="ja-JP" altLang="en-US" sz="2400" i="1"/>
                                      </m:ctrlPr>
                                    </m:naryPr>
                                    <m:sub>
                                      <m:r>
                                        <a:rPr lang="ja-JP" altLang="en-US" sz="2400" i="1"/>
                                        <m:t>𝑛</m:t>
                                      </m:r>
                                      <m:r>
                                        <a:rPr lang="ja-JP" altLang="en-US" sz="2400" i="1"/>
                                        <m:t>∈</m:t>
                                      </m:r>
                                      <m:r>
                                        <a:rPr lang="ja-JP" altLang="en-US" sz="2400" i="1"/>
                                        <m:t>𝛼</m:t>
                                      </m:r>
                                    </m:sub>
                                    <m:sup/>
                                    <m:e>
                                      <m:r>
                                        <a:rPr lang="en-US" altLang="ja-JP" sz="2400"/>
                                        <m:t>%</m:t>
                                      </m:r>
                                      <m:r>
                                        <m:rPr>
                                          <m:sty m:val="p"/>
                                        </m:rPr>
                                        <a:rPr lang="en-US" altLang="ja-JP" sz="2400"/>
                                        <m:t>Δ</m:t>
                                      </m:r>
                                      <m:sSubSup>
                                        <m:sSubSupPr>
                                          <m:ctrlPr>
                                            <a:rPr lang="ja-JP" altLang="en-US" sz="2400" i="1"/>
                                          </m:ctrlPr>
                                        </m:sSubSupPr>
                                        <m:e>
                                          <m:r>
                                            <a:rPr lang="ja-JP" altLang="en-US" sz="2400" i="1"/>
                                            <m:t>𝑞</m:t>
                                          </m:r>
                                        </m:e>
                                        <m:sub>
                                          <m:r>
                                            <a:rPr lang="ja-JP" altLang="en-US" sz="2400" i="1"/>
                                            <m:t>𝑡</m:t>
                                          </m:r>
                                        </m:sub>
                                        <m:sup>
                                          <m:r>
                                            <a:rPr lang="ja-JP" altLang="en-US" sz="2400" i="1"/>
                                            <m:t>𝑛</m:t>
                                          </m:r>
                                        </m:sup>
                                      </m:sSubSup>
                                    </m:e>
                                  </m:nary>
                                </m:e>
                              </m:mr>
                            </m:m>
                          </m:e>
                        </m:d>
                        <m:r>
                          <m:rPr>
                            <m:nor/>
                          </m:rPr>
                          <a:rPr lang="en-US" altLang="ja-JP" sz="2400" i="1" dirty="0">
                            <a:solidFill>
                              <a:srgbClr val="C00000"/>
                            </a:solidFill>
                            <a:latin typeface="Cambria Math" panose="02040503050406030204" pitchFamily="18" charset="0"/>
                          </a:rPr>
                          <m:t>	</m:t>
                        </m:r>
                      </m:oMath>
                    </m:oMathPara>
                  </a14:m>
                  <a:endParaRPr lang="en-US" altLang="ja-JP" sz="2400" i="1" dirty="0">
                    <a:solidFill>
                      <a:schemeClr val="tx1"/>
                    </a:solidFill>
                    <a:latin typeface="Cambria Math" panose="02040503050406030204" pitchFamily="18" charset="0"/>
                  </a:endParaRPr>
                </a:p>
              </p:txBody>
            </p:sp>
          </mc:Choice>
          <mc:Fallback>
            <p:sp>
              <p:nvSpPr>
                <p:cNvPr id="4" name="テキスト ボックス 3">
                  <a:extLst>
                    <a:ext uri="{FF2B5EF4-FFF2-40B4-BE49-F238E27FC236}">
                      <a16:creationId xmlns:a16="http://schemas.microsoft.com/office/drawing/2014/main" id="{3BF8F1C7-4D4E-876C-F228-D8AF2F0EFFC2}"/>
                    </a:ext>
                  </a:extLst>
                </p:cNvPr>
                <p:cNvSpPr txBox="1">
                  <a:spLocks noRot="1" noChangeAspect="1" noMove="1" noResize="1" noEditPoints="1" noAdjustHandles="1" noChangeArrowheads="1" noChangeShapeType="1" noTextEdit="1"/>
                </p:cNvSpPr>
                <p:nvPr/>
              </p:nvSpPr>
              <p:spPr>
                <a:xfrm>
                  <a:off x="6152400" y="1429200"/>
                  <a:ext cx="5860800" cy="2471437"/>
                </a:xfrm>
                <a:prstGeom prst="rect">
                  <a:avLst/>
                </a:prstGeom>
                <a:blipFill>
                  <a:blip r:embed="rId3"/>
                  <a:stretch>
                    <a:fillRect l="-1247" t="-3695" r="-208"/>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41422F5B-3179-0C20-3C73-08CE61257C97}"/>
                    </a:ext>
                  </a:extLst>
                </p:cNvPr>
                <p:cNvSpPr txBox="1"/>
                <p:nvPr/>
              </p:nvSpPr>
              <p:spPr>
                <a:xfrm>
                  <a:off x="11018504" y="2667600"/>
                  <a:ext cx="99469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7</m:t>
                        </m:r>
                        <m:r>
                          <a:rPr lang="en-US" altLang="ja-JP" sz="2400" b="0" i="1" smtClean="0">
                            <a:solidFill>
                              <a:schemeClr val="tx1"/>
                            </a:solidFill>
                            <a:latin typeface="Cambria Math" panose="02040503050406030204" pitchFamily="18" charset="0"/>
                          </a:rPr>
                          <m:t>)</m:t>
                        </m:r>
                      </m:oMath>
                    </m:oMathPara>
                  </a14:m>
                  <a:endParaRPr lang="ja-JP" altLang="en-US" sz="2400" dirty="0"/>
                </a:p>
              </p:txBody>
            </p:sp>
          </mc:Choice>
          <mc:Fallback>
            <p:sp>
              <p:nvSpPr>
                <p:cNvPr id="10" name="テキスト ボックス 9">
                  <a:extLst>
                    <a:ext uri="{FF2B5EF4-FFF2-40B4-BE49-F238E27FC236}">
                      <a16:creationId xmlns:a16="http://schemas.microsoft.com/office/drawing/2014/main" id="{41422F5B-3179-0C20-3C73-08CE61257C97}"/>
                    </a:ext>
                  </a:extLst>
                </p:cNvPr>
                <p:cNvSpPr txBox="1">
                  <a:spLocks noRot="1" noChangeAspect="1" noMove="1" noResize="1" noEditPoints="1" noAdjustHandles="1" noChangeArrowheads="1" noChangeShapeType="1" noTextEdit="1"/>
                </p:cNvSpPr>
                <p:nvPr/>
              </p:nvSpPr>
              <p:spPr>
                <a:xfrm>
                  <a:off x="11018504" y="2667600"/>
                  <a:ext cx="994696" cy="461665"/>
                </a:xfrm>
                <a:prstGeom prst="rect">
                  <a:avLst/>
                </a:prstGeom>
                <a:blipFill>
                  <a:blip r:embed="rId4"/>
                  <a:stretch>
                    <a:fillRect r="-1220" b="-18667"/>
                  </a:stretch>
                </a:blipFill>
              </p:spPr>
              <p:txBody>
                <a:bodyPr/>
                <a:lstStyle/>
                <a:p>
                  <a:r>
                    <a:rPr lang="ja-JP" altLang="en-US">
                      <a:noFill/>
                    </a:rPr>
                    <a:t> </a:t>
                  </a:r>
                </a:p>
              </p:txBody>
            </p:sp>
          </mc:Fallback>
        </mc:AlternateContent>
      </p:grpSp>
      <p:grpSp>
        <p:nvGrpSpPr>
          <p:cNvPr id="23" name="グループ化 22">
            <a:extLst>
              <a:ext uri="{FF2B5EF4-FFF2-40B4-BE49-F238E27FC236}">
                <a16:creationId xmlns:a16="http://schemas.microsoft.com/office/drawing/2014/main" id="{93650363-BEFE-96AB-E966-70A797EC81CB}"/>
              </a:ext>
            </a:extLst>
          </p:cNvPr>
          <p:cNvGrpSpPr/>
          <p:nvPr/>
        </p:nvGrpSpPr>
        <p:grpSpPr>
          <a:xfrm>
            <a:off x="6152400" y="3974400"/>
            <a:ext cx="5860800" cy="2294722"/>
            <a:chOff x="6152400" y="2490415"/>
            <a:chExt cx="5860800" cy="2294722"/>
          </a:xfrm>
        </p:grpSpPr>
        <mc:AlternateContent xmlns:mc="http://schemas.openxmlformats.org/markup-compatibility/2006">
          <mc:Choice xmlns:a14="http://schemas.microsoft.com/office/drawing/2010/main" Requires="a14">
            <p:sp>
              <p:nvSpPr>
                <p:cNvPr id="18" name="テキスト ボックス 17">
                  <a:extLst>
                    <a:ext uri="{FF2B5EF4-FFF2-40B4-BE49-F238E27FC236}">
                      <a16:creationId xmlns:a16="http://schemas.microsoft.com/office/drawing/2014/main" id="{0F67EE7D-8CBC-5024-A513-9ADF34AE7FBB}"/>
                    </a:ext>
                  </a:extLst>
                </p:cNvPr>
                <p:cNvSpPr txBox="1"/>
                <p:nvPr/>
              </p:nvSpPr>
              <p:spPr>
                <a:xfrm>
                  <a:off x="6152400" y="2490415"/>
                  <a:ext cx="5860800" cy="2294722"/>
                </a:xfrm>
                <a:prstGeom prst="rect">
                  <a:avLst/>
                </a:prstGeom>
                <a:solidFill>
                  <a:schemeClr val="accent1">
                    <a:lumMod val="20000"/>
                    <a:lumOff val="80000"/>
                  </a:schemeClr>
                </a:solidFill>
              </p:spPr>
              <p:txBody>
                <a:bodyPr wrap="square" lIns="0" tIns="0" rIns="0" bIns="72000" numCol="1">
                  <a:spAutoFit/>
                </a:bodyPr>
                <a:lstStyle/>
                <a:p>
                  <a:pPr marL="108000" lvl="1">
                    <a:spcBef>
                      <a:spcPts val="600"/>
                    </a:spcBef>
                    <a:tabLst>
                      <a:tab pos="2559600" algn="l"/>
                    </a:tabLst>
                  </a:pPr>
                  <a:r>
                    <a:rPr lang="en-US" altLang="ja-JP" sz="2400" dirty="0"/>
                    <a:t>Centroid transition trajectory of cluster </a:t>
                  </a:r>
                  <a14:m>
                    <m:oMath xmlns:m="http://schemas.openxmlformats.org/officeDocument/2006/math">
                      <m:r>
                        <a:rPr lang="ja-JP" altLang="en-US" sz="2400" i="1" dirty="0" smtClean="0">
                          <a:latin typeface="Cambria Math" panose="02040503050406030204" pitchFamily="18" charset="0"/>
                        </a:rPr>
                        <m:t>𝛼</m:t>
                      </m:r>
                    </m:oMath>
                  </a14:m>
                  <a:r>
                    <a:rPr lang="en-US" altLang="ja-JP" sz="2400" dirty="0"/>
                    <a:t> from year 0 to year </a:t>
                  </a:r>
                  <a14:m>
                    <m:oMath xmlns:m="http://schemas.openxmlformats.org/officeDocument/2006/math">
                      <m:r>
                        <a:rPr lang="en-US" altLang="ja-JP" sz="2400" i="1" dirty="0">
                          <a:latin typeface="Cambria Math" panose="02040503050406030204" pitchFamily="18" charset="0"/>
                        </a:rPr>
                        <m:t>𝑇</m:t>
                      </m:r>
                    </m:oMath>
                  </a14:m>
                  <a:r>
                    <a:rPr lang="en-US" altLang="ja-JP" sz="2400" dirty="0">
                      <a:solidFill>
                        <a:schemeClr val="tx1"/>
                      </a:solidFill>
                    </a:rPr>
                    <a:t>:</a:t>
                  </a:r>
                </a:p>
                <a:p>
                  <a:pPr marL="108000" lvl="1" indent="0">
                    <a:spcBef>
                      <a:spcPts val="600"/>
                    </a:spcBef>
                    <a:buNone/>
                    <a:tabLst>
                      <a:tab pos="2559600" algn="l"/>
                    </a:tabLst>
                  </a:pPr>
                  <a14:m>
                    <m:oMathPara xmlns:m="http://schemas.openxmlformats.org/officeDocument/2006/math">
                      <m:oMathParaPr>
                        <m:jc m:val="centerGroup"/>
                      </m:oMathParaPr>
                      <m:oMath xmlns:m="http://schemas.openxmlformats.org/officeDocument/2006/math">
                        <m:sSup>
                          <m:sSupPr>
                            <m:ctrlPr>
                              <a:rPr lang="ja-JP" altLang="en-US" sz="2400" i="1"/>
                            </m:ctrlPr>
                          </m:sSupPr>
                          <m:e>
                            <m:acc>
                              <m:accPr>
                                <m:chr m:val="̅"/>
                                <m:ctrlPr>
                                  <a:rPr lang="ja-JP" altLang="en-US" sz="2400" b="1" i="1"/>
                                </m:ctrlPr>
                              </m:accPr>
                              <m:e>
                                <m:r>
                                  <a:rPr lang="ja-JP" altLang="en-US" sz="2400" b="1"/>
                                  <m:t>𝐳</m:t>
                                </m:r>
                              </m:e>
                            </m:acc>
                          </m:e>
                          <m:sup>
                            <m:r>
                              <a:rPr lang="ja-JP" altLang="en-US" sz="2400" i="1"/>
                              <m:t>𝛼</m:t>
                            </m:r>
                          </m:sup>
                        </m:sSup>
                        <m:r>
                          <a:rPr lang="en-US" altLang="ja-JP" sz="2400" i="1"/>
                          <m:t>=</m:t>
                        </m:r>
                        <m:d>
                          <m:dPr>
                            <m:begChr m:val="["/>
                            <m:endChr m:val="]"/>
                            <m:ctrlPr>
                              <a:rPr lang="ja-JP" altLang="en-US" sz="2400" b="1" i="1"/>
                            </m:ctrlPr>
                          </m:dPr>
                          <m:e>
                            <m:m>
                              <m:mPr>
                                <m:mcs>
                                  <m:mc>
                                    <m:mcPr>
                                      <m:count m:val="1"/>
                                      <m:mcJc m:val="center"/>
                                    </m:mcPr>
                                  </m:mc>
                                </m:mcs>
                                <m:ctrlPr>
                                  <a:rPr lang="ja-JP" altLang="en-US" sz="2400" b="1" i="1"/>
                                </m:ctrlPr>
                              </m:mPr>
                              <m:mr>
                                <m:e>
                                  <m:sSubSup>
                                    <m:sSubSupPr>
                                      <m:ctrlPr>
                                        <a:rPr lang="ja-JP" altLang="en-US" sz="2400" i="1"/>
                                      </m:ctrlPr>
                                    </m:sSubSupPr>
                                    <m:e>
                                      <m:acc>
                                        <m:accPr>
                                          <m:chr m:val="̅"/>
                                          <m:ctrlPr>
                                            <a:rPr lang="ja-JP" altLang="en-US" sz="2400" b="1" i="1"/>
                                          </m:ctrlPr>
                                        </m:accPr>
                                        <m:e>
                                          <m:r>
                                            <a:rPr lang="ja-JP" altLang="en-US" sz="2400" b="1"/>
                                            <m:t>𝐳</m:t>
                                          </m:r>
                                        </m:e>
                                      </m:acc>
                                    </m:e>
                                    <m:sub>
                                      <m:r>
                                        <a:rPr lang="en-US" altLang="ja-JP" sz="2400" i="1"/>
                                        <m:t>0</m:t>
                                      </m:r>
                                    </m:sub>
                                    <m:sup>
                                      <m:r>
                                        <a:rPr lang="ja-JP" altLang="en-US" sz="2400" i="1"/>
                                        <m:t>𝛼</m:t>
                                      </m:r>
                                    </m:sup>
                                  </m:sSubSup>
                                </m:e>
                              </m:mr>
                              <m:mr>
                                <m:e>
                                  <m:sSubSup>
                                    <m:sSubSupPr>
                                      <m:ctrlPr>
                                        <a:rPr lang="ja-JP" altLang="en-US" sz="2400" i="1"/>
                                      </m:ctrlPr>
                                    </m:sSubSupPr>
                                    <m:e>
                                      <m:acc>
                                        <m:accPr>
                                          <m:chr m:val="̅"/>
                                          <m:ctrlPr>
                                            <a:rPr lang="ja-JP" altLang="en-US" sz="2400" b="1" i="1"/>
                                          </m:ctrlPr>
                                        </m:accPr>
                                        <m:e>
                                          <m:r>
                                            <a:rPr lang="ja-JP" altLang="en-US" sz="2400" b="1"/>
                                            <m:t>𝐳</m:t>
                                          </m:r>
                                        </m:e>
                                      </m:acc>
                                    </m:e>
                                    <m:sub>
                                      <m:r>
                                        <a:rPr lang="en-US" altLang="ja-JP" sz="2400" i="1"/>
                                        <m:t>1</m:t>
                                      </m:r>
                                    </m:sub>
                                    <m:sup>
                                      <m:r>
                                        <a:rPr lang="ja-JP" altLang="en-US" sz="2400" i="1"/>
                                        <m:t>𝛼</m:t>
                                      </m:r>
                                    </m:sup>
                                  </m:sSubSup>
                                </m:e>
                              </m:mr>
                              <m:mr>
                                <m:e>
                                  <m:r>
                                    <a:rPr lang="ja-JP" altLang="en-US" sz="2400" b="1" i="1"/>
                                    <m:t>⋮</m:t>
                                  </m:r>
                                </m:e>
                              </m:mr>
                              <m:mr>
                                <m:e>
                                  <m:sSubSup>
                                    <m:sSubSupPr>
                                      <m:ctrlPr>
                                        <a:rPr lang="ja-JP" altLang="en-US" sz="2400" i="1"/>
                                      </m:ctrlPr>
                                    </m:sSubSupPr>
                                    <m:e>
                                      <m:acc>
                                        <m:accPr>
                                          <m:chr m:val="̅"/>
                                          <m:ctrlPr>
                                            <a:rPr lang="ja-JP" altLang="en-US" sz="2400" b="1" i="1"/>
                                          </m:ctrlPr>
                                        </m:accPr>
                                        <m:e>
                                          <m:r>
                                            <a:rPr lang="ja-JP" altLang="en-US" sz="2400" b="1"/>
                                            <m:t>𝐳</m:t>
                                          </m:r>
                                        </m:e>
                                      </m:acc>
                                    </m:e>
                                    <m:sub>
                                      <m:r>
                                        <a:rPr lang="ja-JP" altLang="en-US" sz="2400" i="1"/>
                                        <m:t>𝑇</m:t>
                                      </m:r>
                                    </m:sub>
                                    <m:sup>
                                      <m:r>
                                        <a:rPr lang="ja-JP" altLang="en-US" sz="2400" i="1"/>
                                        <m:t>𝛼</m:t>
                                      </m:r>
                                    </m:sup>
                                  </m:sSubSup>
                                </m:e>
                              </m:mr>
                            </m:m>
                          </m:e>
                        </m:d>
                      </m:oMath>
                    </m:oMathPara>
                  </a14:m>
                  <a:endParaRPr lang="en-US" altLang="ja-JP" sz="2400" i="1" dirty="0">
                    <a:solidFill>
                      <a:schemeClr val="tx1"/>
                    </a:solidFill>
                    <a:latin typeface="Cambria Math" panose="02040503050406030204" pitchFamily="18" charset="0"/>
                  </a:endParaRPr>
                </a:p>
              </p:txBody>
            </p:sp>
          </mc:Choice>
          <mc:Fallback>
            <p:sp>
              <p:nvSpPr>
                <p:cNvPr id="18" name="テキスト ボックス 17">
                  <a:extLst>
                    <a:ext uri="{FF2B5EF4-FFF2-40B4-BE49-F238E27FC236}">
                      <a16:creationId xmlns:a16="http://schemas.microsoft.com/office/drawing/2014/main" id="{0F67EE7D-8CBC-5024-A513-9ADF34AE7FBB}"/>
                    </a:ext>
                  </a:extLst>
                </p:cNvPr>
                <p:cNvSpPr txBox="1">
                  <a:spLocks noRot="1" noChangeAspect="1" noMove="1" noResize="1" noEditPoints="1" noAdjustHandles="1" noChangeArrowheads="1" noChangeShapeType="1" noTextEdit="1"/>
                </p:cNvSpPr>
                <p:nvPr/>
              </p:nvSpPr>
              <p:spPr>
                <a:xfrm>
                  <a:off x="6152400" y="2490415"/>
                  <a:ext cx="5860800" cy="2294722"/>
                </a:xfrm>
                <a:prstGeom prst="rect">
                  <a:avLst/>
                </a:prstGeom>
                <a:blipFill>
                  <a:blip r:embed="rId5"/>
                  <a:stretch>
                    <a:fillRect l="-1247" t="-4255" r="-4158"/>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0" name="テキスト ボックス 19">
                  <a:extLst>
                    <a:ext uri="{FF2B5EF4-FFF2-40B4-BE49-F238E27FC236}">
                      <a16:creationId xmlns:a16="http://schemas.microsoft.com/office/drawing/2014/main" id="{3F8D108A-F89D-0380-EB55-0047A19AAE13}"/>
                    </a:ext>
                  </a:extLst>
                </p:cNvPr>
                <p:cNvSpPr txBox="1"/>
                <p:nvPr/>
              </p:nvSpPr>
              <p:spPr>
                <a:xfrm>
                  <a:off x="11018504" y="3732415"/>
                  <a:ext cx="99469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8</m:t>
                        </m:r>
                        <m:r>
                          <a:rPr lang="en-US" altLang="ja-JP" sz="2400" b="0" i="1" smtClean="0">
                            <a:solidFill>
                              <a:schemeClr val="tx1"/>
                            </a:solidFill>
                            <a:latin typeface="Cambria Math" panose="02040503050406030204" pitchFamily="18" charset="0"/>
                          </a:rPr>
                          <m:t>)</m:t>
                        </m:r>
                      </m:oMath>
                    </m:oMathPara>
                  </a14:m>
                  <a:endParaRPr lang="ja-JP" altLang="en-US" sz="2400" dirty="0"/>
                </a:p>
              </p:txBody>
            </p:sp>
          </mc:Choice>
          <mc:Fallback>
            <p:sp>
              <p:nvSpPr>
                <p:cNvPr id="20" name="テキスト ボックス 19">
                  <a:extLst>
                    <a:ext uri="{FF2B5EF4-FFF2-40B4-BE49-F238E27FC236}">
                      <a16:creationId xmlns:a16="http://schemas.microsoft.com/office/drawing/2014/main" id="{3F8D108A-F89D-0380-EB55-0047A19AAE13}"/>
                    </a:ext>
                  </a:extLst>
                </p:cNvPr>
                <p:cNvSpPr txBox="1">
                  <a:spLocks noRot="1" noChangeAspect="1" noMove="1" noResize="1" noEditPoints="1" noAdjustHandles="1" noChangeArrowheads="1" noChangeShapeType="1" noTextEdit="1"/>
                </p:cNvSpPr>
                <p:nvPr/>
              </p:nvSpPr>
              <p:spPr>
                <a:xfrm>
                  <a:off x="11018504" y="3732415"/>
                  <a:ext cx="994696" cy="461665"/>
                </a:xfrm>
                <a:prstGeom prst="rect">
                  <a:avLst/>
                </a:prstGeom>
                <a:blipFill>
                  <a:blip r:embed="rId6"/>
                  <a:stretch>
                    <a:fillRect r="-1220" b="-18667"/>
                  </a:stretch>
                </a:blipFill>
              </p:spPr>
              <p:txBody>
                <a:bodyPr/>
                <a:lstStyle/>
                <a:p>
                  <a:r>
                    <a:rPr lang="ja-JP" altLang="en-US">
                      <a:noFill/>
                    </a:rPr>
                    <a:t> </a:t>
                  </a:r>
                </a:p>
              </p:txBody>
            </p:sp>
          </mc:Fallback>
        </mc:AlternateContent>
      </p:gr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34444E08-D5B1-FF96-6D8D-7BDDCE9D9EA3}"/>
                  </a:ext>
                </a:extLst>
              </p:cNvPr>
              <p:cNvSpPr txBox="1"/>
              <p:nvPr/>
            </p:nvSpPr>
            <p:spPr>
              <a:xfrm>
                <a:off x="6152399" y="6339600"/>
                <a:ext cx="5860800" cy="307777"/>
              </a:xfrm>
              <a:prstGeom prst="rect">
                <a:avLst/>
              </a:prstGeom>
              <a:solidFill>
                <a:schemeClr val="accent2">
                  <a:lumMod val="40000"/>
                  <a:lumOff val="60000"/>
                </a:schemeClr>
              </a:solidFill>
            </p:spPr>
            <p:txBody>
              <a:bodyPr wrap="none" lIns="0" tIns="0" rIns="0" bIns="0">
                <a:noAutofit/>
              </a:bodyPr>
              <a:lstStyle/>
              <a:p>
                <a:pPr marL="107950" lvl="2">
                  <a:spcBef>
                    <a:spcPts val="600"/>
                  </a:spcBef>
                  <a:tabLst>
                    <a:tab pos="666000" algn="l"/>
                    <a:tab pos="6300000" algn="l"/>
                    <a:tab pos="6660000" algn="l"/>
                  </a:tabLst>
                </a:pPr>
                <a14:m>
                  <m:oMath xmlns:m="http://schemas.openxmlformats.org/officeDocument/2006/math">
                    <m:d>
                      <m:dPr>
                        <m:begChr m:val="|"/>
                        <m:endChr m:val="|"/>
                        <m:ctrlPr>
                          <a:rPr lang="ja-JP" altLang="en-US" sz="2000" i="1"/>
                        </m:ctrlPr>
                      </m:dPr>
                      <m:e>
                        <m:r>
                          <a:rPr lang="ja-JP" altLang="en-US" sz="2000" i="1"/>
                          <m:t>𝛼</m:t>
                        </m:r>
                      </m:e>
                    </m:d>
                  </m:oMath>
                </a14:m>
                <a:r>
                  <a:rPr lang="en-US" altLang="ja-JP" sz="2000" dirty="0"/>
                  <a:t> : Number of countries in cluster </a:t>
                </a:r>
                <a14:m>
                  <m:oMath xmlns:m="http://schemas.openxmlformats.org/officeDocument/2006/math">
                    <m:r>
                      <a:rPr lang="ja-JP" altLang="en-US" sz="2000" i="1"/>
                      <m:t>𝛼</m:t>
                    </m:r>
                  </m:oMath>
                </a14:m>
                <a:endParaRPr lang="ja-JP" altLang="ja-JP" sz="2000" dirty="0"/>
              </a:p>
            </p:txBody>
          </p:sp>
        </mc:Choice>
        <mc:Fallback>
          <p:sp>
            <p:nvSpPr>
              <p:cNvPr id="3" name="テキスト ボックス 2">
                <a:extLst>
                  <a:ext uri="{FF2B5EF4-FFF2-40B4-BE49-F238E27FC236}">
                    <a16:creationId xmlns:a16="http://schemas.microsoft.com/office/drawing/2014/main" id="{34444E08-D5B1-FF96-6D8D-7BDDCE9D9EA3}"/>
                  </a:ext>
                </a:extLst>
              </p:cNvPr>
              <p:cNvSpPr txBox="1">
                <a:spLocks noRot="1" noChangeAspect="1" noMove="1" noResize="1" noEditPoints="1" noAdjustHandles="1" noChangeArrowheads="1" noChangeShapeType="1" noTextEdit="1"/>
              </p:cNvSpPr>
              <p:nvPr/>
            </p:nvSpPr>
            <p:spPr>
              <a:xfrm>
                <a:off x="6152399" y="6339600"/>
                <a:ext cx="5860800" cy="307777"/>
              </a:xfrm>
              <a:prstGeom prst="rect">
                <a:avLst/>
              </a:prstGeom>
              <a:blipFill>
                <a:blip r:embed="rId7"/>
                <a:stretch>
                  <a:fillRect t="-26000" b="-50000"/>
                </a:stretch>
              </a:blipFill>
            </p:spPr>
            <p:txBody>
              <a:bodyPr/>
              <a:lstStyle/>
              <a:p>
                <a:r>
                  <a:rPr lang="ja-JP" altLang="en-US">
                    <a:noFill/>
                  </a:rPr>
                  <a:t> </a:t>
                </a:r>
              </a:p>
            </p:txBody>
          </p:sp>
        </mc:Fallback>
      </mc:AlternateContent>
      <p:grpSp>
        <p:nvGrpSpPr>
          <p:cNvPr id="82" name="グループ化 81">
            <a:extLst>
              <a:ext uri="{FF2B5EF4-FFF2-40B4-BE49-F238E27FC236}">
                <a16:creationId xmlns:a16="http://schemas.microsoft.com/office/drawing/2014/main" id="{5BF0150E-F769-4C38-5932-CB838E295E76}"/>
              </a:ext>
            </a:extLst>
          </p:cNvPr>
          <p:cNvGrpSpPr/>
          <p:nvPr/>
        </p:nvGrpSpPr>
        <p:grpSpPr>
          <a:xfrm>
            <a:off x="1080000" y="2484000"/>
            <a:ext cx="4032000" cy="2556000"/>
            <a:chOff x="1080000" y="2484000"/>
            <a:chExt cx="4032000" cy="2556000"/>
          </a:xfrm>
        </p:grpSpPr>
        <p:cxnSp>
          <p:nvCxnSpPr>
            <p:cNvPr id="49" name="直線コネクタ 48">
              <a:extLst>
                <a:ext uri="{FF2B5EF4-FFF2-40B4-BE49-F238E27FC236}">
                  <a16:creationId xmlns:a16="http://schemas.microsoft.com/office/drawing/2014/main" id="{8857FD41-9831-9F2D-654B-A48D1CAAAF10}"/>
                </a:ext>
              </a:extLst>
            </p:cNvPr>
            <p:cNvCxnSpPr>
              <a:cxnSpLocks/>
            </p:cNvCxnSpPr>
            <p:nvPr/>
          </p:nvCxnSpPr>
          <p:spPr>
            <a:xfrm flipV="1">
              <a:off x="1080000" y="3960000"/>
              <a:ext cx="539999" cy="1080000"/>
            </a:xfrm>
            <a:prstGeom prst="line">
              <a:avLst/>
            </a:prstGeom>
            <a:ln w="44450" cap="rnd">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D010085-9CC7-0366-2E3B-92D35A99F53B}"/>
                </a:ext>
              </a:extLst>
            </p:cNvPr>
            <p:cNvCxnSpPr>
              <a:cxnSpLocks/>
            </p:cNvCxnSpPr>
            <p:nvPr/>
          </p:nvCxnSpPr>
          <p:spPr>
            <a:xfrm flipV="1">
              <a:off x="1619999" y="3420000"/>
              <a:ext cx="468000" cy="540000"/>
            </a:xfrm>
            <a:prstGeom prst="line">
              <a:avLst/>
            </a:prstGeom>
            <a:ln w="44450" cap="rnd">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48D8D440-7C8A-044E-1E2E-E5911DCBE307}"/>
                </a:ext>
              </a:extLst>
            </p:cNvPr>
            <p:cNvCxnSpPr>
              <a:cxnSpLocks/>
            </p:cNvCxnSpPr>
            <p:nvPr/>
          </p:nvCxnSpPr>
          <p:spPr>
            <a:xfrm flipV="1">
              <a:off x="2088000" y="2844000"/>
              <a:ext cx="720000" cy="576000"/>
            </a:xfrm>
            <a:prstGeom prst="line">
              <a:avLst/>
            </a:prstGeom>
            <a:ln w="44450" cap="rnd">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7FCC91FB-9BA7-76FA-8E4E-869BCFE5699B}"/>
                </a:ext>
              </a:extLst>
            </p:cNvPr>
            <p:cNvCxnSpPr/>
            <p:nvPr/>
          </p:nvCxnSpPr>
          <p:spPr>
            <a:xfrm flipV="1">
              <a:off x="2808000" y="2484000"/>
              <a:ext cx="900000" cy="360000"/>
            </a:xfrm>
            <a:prstGeom prst="line">
              <a:avLst/>
            </a:prstGeom>
            <a:ln w="44450" cap="rnd">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60B234E1-30D4-1AF6-F015-0FA288BBAF71}"/>
                </a:ext>
              </a:extLst>
            </p:cNvPr>
            <p:cNvCxnSpPr/>
            <p:nvPr/>
          </p:nvCxnSpPr>
          <p:spPr>
            <a:xfrm>
              <a:off x="3708000" y="2484000"/>
              <a:ext cx="936000" cy="252000"/>
            </a:xfrm>
            <a:prstGeom prst="line">
              <a:avLst/>
            </a:prstGeom>
            <a:ln w="44450" cap="rnd">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FE085DA5-3999-16BA-145F-6EE9FC089492}"/>
                </a:ext>
              </a:extLst>
            </p:cNvPr>
            <p:cNvCxnSpPr/>
            <p:nvPr/>
          </p:nvCxnSpPr>
          <p:spPr>
            <a:xfrm>
              <a:off x="4644000" y="2736000"/>
              <a:ext cx="288000" cy="502920"/>
            </a:xfrm>
            <a:prstGeom prst="line">
              <a:avLst/>
            </a:prstGeom>
            <a:ln w="44450" cap="rnd">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5D41688F-CF40-5E27-CF68-154BD36730CD}"/>
                </a:ext>
              </a:extLst>
            </p:cNvPr>
            <p:cNvCxnSpPr>
              <a:cxnSpLocks/>
            </p:cNvCxnSpPr>
            <p:nvPr/>
          </p:nvCxnSpPr>
          <p:spPr>
            <a:xfrm>
              <a:off x="4932000" y="3240000"/>
              <a:ext cx="180000" cy="540000"/>
            </a:xfrm>
            <a:prstGeom prst="line">
              <a:avLst/>
            </a:prstGeom>
            <a:ln w="44450" cap="rnd">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C572A618-8299-9D66-4112-BDC320B5026F}"/>
              </a:ext>
            </a:extLst>
          </p:cNvPr>
          <p:cNvGrpSpPr/>
          <p:nvPr/>
        </p:nvGrpSpPr>
        <p:grpSpPr>
          <a:xfrm>
            <a:off x="1080000" y="2988000"/>
            <a:ext cx="4536000" cy="2052000"/>
            <a:chOff x="1080000" y="2988000"/>
            <a:chExt cx="4536000" cy="2052000"/>
          </a:xfrm>
        </p:grpSpPr>
        <p:cxnSp>
          <p:nvCxnSpPr>
            <p:cNvPr id="6" name="直線コネクタ 5">
              <a:extLst>
                <a:ext uri="{FF2B5EF4-FFF2-40B4-BE49-F238E27FC236}">
                  <a16:creationId xmlns:a16="http://schemas.microsoft.com/office/drawing/2014/main" id="{BA8D3F16-7192-561C-3CE0-6FF709D5FC8A}"/>
                </a:ext>
              </a:extLst>
            </p:cNvPr>
            <p:cNvCxnSpPr>
              <a:cxnSpLocks/>
            </p:cNvCxnSpPr>
            <p:nvPr/>
          </p:nvCxnSpPr>
          <p:spPr>
            <a:xfrm flipV="1">
              <a:off x="1080000" y="4284000"/>
              <a:ext cx="539999" cy="756000"/>
            </a:xfrm>
            <a:prstGeom prst="line">
              <a:avLst/>
            </a:prstGeom>
            <a:ln w="44450" cap="rnd">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9BAA028-4A5E-6C0A-111E-F57FBD7DD0FD}"/>
                </a:ext>
              </a:extLst>
            </p:cNvPr>
            <p:cNvCxnSpPr>
              <a:cxnSpLocks/>
            </p:cNvCxnSpPr>
            <p:nvPr/>
          </p:nvCxnSpPr>
          <p:spPr>
            <a:xfrm flipV="1">
              <a:off x="1619999" y="3888000"/>
              <a:ext cx="360000" cy="396000"/>
            </a:xfrm>
            <a:prstGeom prst="line">
              <a:avLst/>
            </a:prstGeom>
            <a:ln w="44450" cap="rnd">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BD6A302C-E56E-5495-E59A-9F668B94D0D9}"/>
                </a:ext>
              </a:extLst>
            </p:cNvPr>
            <p:cNvCxnSpPr>
              <a:cxnSpLocks/>
            </p:cNvCxnSpPr>
            <p:nvPr/>
          </p:nvCxnSpPr>
          <p:spPr>
            <a:xfrm flipV="1">
              <a:off x="1980000" y="3348000"/>
              <a:ext cx="720000" cy="540000"/>
            </a:xfrm>
            <a:prstGeom prst="line">
              <a:avLst/>
            </a:prstGeom>
            <a:ln w="44450" cap="rnd">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07008C11-6D63-9ED9-A846-525E3D478BAD}"/>
                </a:ext>
              </a:extLst>
            </p:cNvPr>
            <p:cNvCxnSpPr/>
            <p:nvPr/>
          </p:nvCxnSpPr>
          <p:spPr>
            <a:xfrm flipV="1">
              <a:off x="2700000" y="2988000"/>
              <a:ext cx="864000" cy="360000"/>
            </a:xfrm>
            <a:prstGeom prst="line">
              <a:avLst/>
            </a:prstGeom>
            <a:ln w="44450" cap="rnd">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01A480B-12FF-2022-7936-51804FD18732}"/>
                </a:ext>
              </a:extLst>
            </p:cNvPr>
            <p:cNvCxnSpPr/>
            <p:nvPr/>
          </p:nvCxnSpPr>
          <p:spPr>
            <a:xfrm>
              <a:off x="3564000" y="2988000"/>
              <a:ext cx="648000" cy="108000"/>
            </a:xfrm>
            <a:prstGeom prst="line">
              <a:avLst/>
            </a:prstGeom>
            <a:ln w="44450" cap="rnd">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8DDFFF9-B511-DEDF-D986-7D6B87AF23E2}"/>
                </a:ext>
              </a:extLst>
            </p:cNvPr>
            <p:cNvCxnSpPr/>
            <p:nvPr/>
          </p:nvCxnSpPr>
          <p:spPr>
            <a:xfrm>
              <a:off x="4212000" y="3096000"/>
              <a:ext cx="576000" cy="216000"/>
            </a:xfrm>
            <a:prstGeom prst="line">
              <a:avLst/>
            </a:prstGeom>
            <a:ln w="44450" cap="rnd">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020FB85-D473-D16E-DEBE-99854652A1FC}"/>
                </a:ext>
              </a:extLst>
            </p:cNvPr>
            <p:cNvCxnSpPr>
              <a:cxnSpLocks/>
            </p:cNvCxnSpPr>
            <p:nvPr/>
          </p:nvCxnSpPr>
          <p:spPr>
            <a:xfrm>
              <a:off x="4788000" y="3312000"/>
              <a:ext cx="828000" cy="396000"/>
            </a:xfrm>
            <a:prstGeom prst="line">
              <a:avLst/>
            </a:prstGeom>
            <a:ln w="44450" cap="rnd">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33" name="グループ化 32">
            <a:extLst>
              <a:ext uri="{FF2B5EF4-FFF2-40B4-BE49-F238E27FC236}">
                <a16:creationId xmlns:a16="http://schemas.microsoft.com/office/drawing/2014/main" id="{44BCD977-7F8F-A6BB-33FF-5670C10D9F6D}"/>
              </a:ext>
            </a:extLst>
          </p:cNvPr>
          <p:cNvGrpSpPr/>
          <p:nvPr/>
        </p:nvGrpSpPr>
        <p:grpSpPr>
          <a:xfrm>
            <a:off x="1080000" y="2556000"/>
            <a:ext cx="4320000" cy="2484000"/>
            <a:chOff x="1080000" y="2808000"/>
            <a:chExt cx="4320000" cy="2484000"/>
          </a:xfrm>
        </p:grpSpPr>
        <p:cxnSp>
          <p:nvCxnSpPr>
            <p:cNvPr id="34" name="直線コネクタ 33">
              <a:extLst>
                <a:ext uri="{FF2B5EF4-FFF2-40B4-BE49-F238E27FC236}">
                  <a16:creationId xmlns:a16="http://schemas.microsoft.com/office/drawing/2014/main" id="{001133A5-0691-4F66-9CDB-6D54D3E85D9C}"/>
                </a:ext>
              </a:extLst>
            </p:cNvPr>
            <p:cNvCxnSpPr>
              <a:cxnSpLocks/>
            </p:cNvCxnSpPr>
            <p:nvPr/>
          </p:nvCxnSpPr>
          <p:spPr>
            <a:xfrm flipV="1">
              <a:off x="1080000" y="4104000"/>
              <a:ext cx="468000" cy="1188000"/>
            </a:xfrm>
            <a:prstGeom prst="line">
              <a:avLst/>
            </a:prstGeom>
            <a:ln w="4445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63DA793-1553-48A3-DEAF-9CC3B3BC7268}"/>
                </a:ext>
              </a:extLst>
            </p:cNvPr>
            <p:cNvCxnSpPr>
              <a:cxnSpLocks/>
            </p:cNvCxnSpPr>
            <p:nvPr/>
          </p:nvCxnSpPr>
          <p:spPr>
            <a:xfrm flipV="1">
              <a:off x="1548000" y="3708000"/>
              <a:ext cx="396000" cy="396000"/>
            </a:xfrm>
            <a:prstGeom prst="line">
              <a:avLst/>
            </a:prstGeom>
            <a:ln w="4445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4D442751-9D02-5D9E-4DAE-98BC4570E83C}"/>
                </a:ext>
              </a:extLst>
            </p:cNvPr>
            <p:cNvCxnSpPr>
              <a:cxnSpLocks/>
            </p:cNvCxnSpPr>
            <p:nvPr/>
          </p:nvCxnSpPr>
          <p:spPr>
            <a:xfrm flipV="1">
              <a:off x="1944000" y="3384000"/>
              <a:ext cx="900000" cy="324000"/>
            </a:xfrm>
            <a:prstGeom prst="line">
              <a:avLst/>
            </a:prstGeom>
            <a:ln w="4445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DC33A7A-46EF-E5A4-7ED0-385FAA5722A3}"/>
                </a:ext>
              </a:extLst>
            </p:cNvPr>
            <p:cNvCxnSpPr/>
            <p:nvPr/>
          </p:nvCxnSpPr>
          <p:spPr>
            <a:xfrm flipV="1">
              <a:off x="2844000" y="3024000"/>
              <a:ext cx="900000" cy="360000"/>
            </a:xfrm>
            <a:prstGeom prst="line">
              <a:avLst/>
            </a:prstGeom>
            <a:ln w="4445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143412A2-2E38-4E64-8BD1-A7C159A949B7}"/>
                </a:ext>
              </a:extLst>
            </p:cNvPr>
            <p:cNvCxnSpPr>
              <a:cxnSpLocks/>
            </p:cNvCxnSpPr>
            <p:nvPr/>
          </p:nvCxnSpPr>
          <p:spPr>
            <a:xfrm flipV="1">
              <a:off x="3744000" y="2808000"/>
              <a:ext cx="540000" cy="216000"/>
            </a:xfrm>
            <a:prstGeom prst="line">
              <a:avLst/>
            </a:prstGeom>
            <a:ln w="4445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0BAB0C13-18BF-04C8-42EE-73E889B200E7}"/>
                </a:ext>
              </a:extLst>
            </p:cNvPr>
            <p:cNvCxnSpPr/>
            <p:nvPr/>
          </p:nvCxnSpPr>
          <p:spPr>
            <a:xfrm>
              <a:off x="4284000" y="2808000"/>
              <a:ext cx="396000" cy="396000"/>
            </a:xfrm>
            <a:prstGeom prst="line">
              <a:avLst/>
            </a:prstGeom>
            <a:ln w="4445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34EA733-B7BD-2900-EA76-CF3EDFC25E83}"/>
                </a:ext>
              </a:extLst>
            </p:cNvPr>
            <p:cNvCxnSpPr>
              <a:cxnSpLocks/>
            </p:cNvCxnSpPr>
            <p:nvPr/>
          </p:nvCxnSpPr>
          <p:spPr>
            <a:xfrm>
              <a:off x="4680000" y="3204000"/>
              <a:ext cx="720000" cy="540000"/>
            </a:xfrm>
            <a:prstGeom prst="line">
              <a:avLst/>
            </a:prstGeom>
            <a:ln w="44450" cap="rnd">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1CBFC4D7-990F-0662-6A5F-9FE86889FD7F}"/>
              </a:ext>
            </a:extLst>
          </p:cNvPr>
          <p:cNvGrpSpPr/>
          <p:nvPr/>
        </p:nvGrpSpPr>
        <p:grpSpPr>
          <a:xfrm>
            <a:off x="1080000" y="2772000"/>
            <a:ext cx="4284000" cy="2268000"/>
            <a:chOff x="1080000" y="2772000"/>
            <a:chExt cx="4284000" cy="2268000"/>
          </a:xfrm>
        </p:grpSpPr>
        <p:cxnSp>
          <p:nvCxnSpPr>
            <p:cNvPr id="19" name="直線コネクタ 18">
              <a:extLst>
                <a:ext uri="{FF2B5EF4-FFF2-40B4-BE49-F238E27FC236}">
                  <a16:creationId xmlns:a16="http://schemas.microsoft.com/office/drawing/2014/main" id="{F819B645-5E75-C04F-02CB-6693849F44BB}"/>
                </a:ext>
              </a:extLst>
            </p:cNvPr>
            <p:cNvCxnSpPr>
              <a:cxnSpLocks/>
            </p:cNvCxnSpPr>
            <p:nvPr/>
          </p:nvCxnSpPr>
          <p:spPr>
            <a:xfrm flipV="1">
              <a:off x="1080000" y="4068000"/>
              <a:ext cx="539999" cy="972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6FB8FFB-C81F-2F08-A5C8-51C4A7B0645E}"/>
                </a:ext>
              </a:extLst>
            </p:cNvPr>
            <p:cNvCxnSpPr>
              <a:cxnSpLocks/>
            </p:cNvCxnSpPr>
            <p:nvPr/>
          </p:nvCxnSpPr>
          <p:spPr>
            <a:xfrm flipV="1">
              <a:off x="1619999" y="3600000"/>
              <a:ext cx="432000" cy="468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BFA4E5D-EA32-C21B-EB47-EB68A7DBA779}"/>
                </a:ext>
              </a:extLst>
            </p:cNvPr>
            <p:cNvCxnSpPr>
              <a:cxnSpLocks/>
            </p:cNvCxnSpPr>
            <p:nvPr/>
          </p:nvCxnSpPr>
          <p:spPr>
            <a:xfrm flipV="1">
              <a:off x="2052000" y="3132000"/>
              <a:ext cx="756000" cy="468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CC7F376-0E78-4C4D-2136-D47BBDE21EE8}"/>
                </a:ext>
              </a:extLst>
            </p:cNvPr>
            <p:cNvCxnSpPr/>
            <p:nvPr/>
          </p:nvCxnSpPr>
          <p:spPr>
            <a:xfrm flipV="1">
              <a:off x="2808000" y="2772000"/>
              <a:ext cx="648000" cy="360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9E63A3C5-4E7F-D696-F454-E8431B2BBAA3}"/>
                </a:ext>
              </a:extLst>
            </p:cNvPr>
            <p:cNvCxnSpPr/>
            <p:nvPr/>
          </p:nvCxnSpPr>
          <p:spPr>
            <a:xfrm>
              <a:off x="3456000" y="2772000"/>
              <a:ext cx="864000" cy="108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6FCDFF58-39F6-0ED7-523A-C0D7125D117C}"/>
                </a:ext>
              </a:extLst>
            </p:cNvPr>
            <p:cNvCxnSpPr/>
            <p:nvPr/>
          </p:nvCxnSpPr>
          <p:spPr>
            <a:xfrm>
              <a:off x="4320000" y="2880000"/>
              <a:ext cx="396000" cy="288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C9FB90C-EA2D-3533-C984-72A4E32143C8}"/>
                </a:ext>
              </a:extLst>
            </p:cNvPr>
            <p:cNvCxnSpPr>
              <a:cxnSpLocks/>
            </p:cNvCxnSpPr>
            <p:nvPr/>
          </p:nvCxnSpPr>
          <p:spPr>
            <a:xfrm>
              <a:off x="4716000" y="3168000"/>
              <a:ext cx="648000" cy="540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2" name="テキスト ボックス 41">
                <a:extLst>
                  <a:ext uri="{FF2B5EF4-FFF2-40B4-BE49-F238E27FC236}">
                    <a16:creationId xmlns:a16="http://schemas.microsoft.com/office/drawing/2014/main" id="{D350D729-73C5-627D-D34C-69FA15D15F33}"/>
                  </a:ext>
                </a:extLst>
              </p:cNvPr>
              <p:cNvSpPr txBox="1"/>
              <p:nvPr/>
            </p:nvSpPr>
            <p:spPr>
              <a:xfrm>
                <a:off x="720000" y="5806800"/>
                <a:ext cx="4917180" cy="692497"/>
              </a:xfrm>
              <a:prstGeom prst="rect">
                <a:avLst/>
              </a:prstGeom>
              <a:solidFill>
                <a:schemeClr val="bg1"/>
              </a:solidFill>
            </p:spPr>
            <p:txBody>
              <a:bodyPr wrap="none" lIns="0" tIns="0" rIns="0" bIns="0">
                <a:spAutoFit/>
              </a:bodyPr>
              <a:lstStyle/>
              <a:p>
                <a:pPr marL="107950" lvl="2">
                  <a:spcBef>
                    <a:spcPts val="600"/>
                  </a:spcBef>
                  <a:tabLst>
                    <a:tab pos="666000" algn="l"/>
                    <a:tab pos="6300000" algn="l"/>
                    <a:tab pos="6660000" algn="l"/>
                  </a:tabLst>
                </a:pPr>
                <a:r>
                  <a:rPr lang="en-US" altLang="ja-JP" sz="2000" dirty="0"/>
                  <a:t>T</a:t>
                </a:r>
                <a:r>
                  <a:rPr lang="ja-JP" altLang="ja-JP" sz="2000" dirty="0"/>
                  <a:t>ransition trajectories of countries in </a:t>
                </a:r>
                <a:r>
                  <a:rPr lang="en-US" altLang="ja-JP" sz="2000" dirty="0"/>
                  <a:t>cluster </a:t>
                </a:r>
                <a14:m>
                  <m:oMath xmlns:m="http://schemas.openxmlformats.org/officeDocument/2006/math">
                    <m:r>
                      <a:rPr lang="ja-JP" altLang="en-US" sz="2000" i="1"/>
                      <m:t>𝛼</m:t>
                    </m:r>
                  </m:oMath>
                </a14:m>
                <a:endParaRPr lang="en-US" altLang="ja-JP" sz="2000" dirty="0"/>
              </a:p>
              <a:p>
                <a:pPr marL="107950" lvl="2">
                  <a:spcBef>
                    <a:spcPts val="600"/>
                  </a:spcBef>
                  <a:tabLst>
                    <a:tab pos="666000" algn="l"/>
                    <a:tab pos="6300000" algn="l"/>
                    <a:tab pos="6660000" algn="l"/>
                  </a:tabLst>
                </a:pPr>
                <a:r>
                  <a:rPr lang="en-US" altLang="ja-JP" sz="2000" dirty="0"/>
                  <a:t>C</a:t>
                </a:r>
                <a:r>
                  <a:rPr lang="ja-JP" altLang="ja-JP" sz="2000" dirty="0"/>
                  <a:t>entroid transition trajectory of cluster</a:t>
                </a:r>
                <a:r>
                  <a:rPr lang="en-US" altLang="ja-JP" sz="2000" dirty="0"/>
                  <a:t> </a:t>
                </a:r>
                <a14:m>
                  <m:oMath xmlns:m="http://schemas.openxmlformats.org/officeDocument/2006/math">
                    <m:r>
                      <a:rPr lang="ja-JP" altLang="en-US" sz="2000" i="1">
                        <a:latin typeface="Cambria Math" panose="02040503050406030204" pitchFamily="18" charset="0"/>
                      </a:rPr>
                      <m:t>𝛼</m:t>
                    </m:r>
                  </m:oMath>
                </a14:m>
                <a:endParaRPr lang="ja-JP" altLang="ja-JP" sz="2000" dirty="0"/>
              </a:p>
            </p:txBody>
          </p:sp>
        </mc:Choice>
        <mc:Fallback>
          <p:sp>
            <p:nvSpPr>
              <p:cNvPr id="42" name="テキスト ボックス 41">
                <a:extLst>
                  <a:ext uri="{FF2B5EF4-FFF2-40B4-BE49-F238E27FC236}">
                    <a16:creationId xmlns:a16="http://schemas.microsoft.com/office/drawing/2014/main" id="{D350D729-73C5-627D-D34C-69FA15D15F33}"/>
                  </a:ext>
                </a:extLst>
              </p:cNvPr>
              <p:cNvSpPr txBox="1">
                <a:spLocks noRot="1" noChangeAspect="1" noMove="1" noResize="1" noEditPoints="1" noAdjustHandles="1" noChangeArrowheads="1" noChangeShapeType="1" noTextEdit="1"/>
              </p:cNvSpPr>
              <p:nvPr/>
            </p:nvSpPr>
            <p:spPr>
              <a:xfrm>
                <a:off x="720000" y="5806800"/>
                <a:ext cx="4917180" cy="692497"/>
              </a:xfrm>
              <a:prstGeom prst="rect">
                <a:avLst/>
              </a:prstGeom>
              <a:blipFill>
                <a:blip r:embed="rId8"/>
                <a:stretch>
                  <a:fillRect l="-867" t="-11504" r="-248" b="-22124"/>
                </a:stretch>
              </a:blipFill>
            </p:spPr>
            <p:txBody>
              <a:bodyPr/>
              <a:lstStyle/>
              <a:p>
                <a:r>
                  <a:rPr lang="ja-JP" altLang="en-US">
                    <a:noFill/>
                  </a:rPr>
                  <a:t> </a:t>
                </a:r>
              </a:p>
            </p:txBody>
          </p:sp>
        </mc:Fallback>
      </mc:AlternateContent>
      <p:cxnSp>
        <p:nvCxnSpPr>
          <p:cNvPr id="44" name="直線コネクタ 43">
            <a:extLst>
              <a:ext uri="{FF2B5EF4-FFF2-40B4-BE49-F238E27FC236}">
                <a16:creationId xmlns:a16="http://schemas.microsoft.com/office/drawing/2014/main" id="{17436E9C-BA8B-B552-CC13-56D41D2D678B}"/>
              </a:ext>
            </a:extLst>
          </p:cNvPr>
          <p:cNvCxnSpPr/>
          <p:nvPr/>
        </p:nvCxnSpPr>
        <p:spPr>
          <a:xfrm>
            <a:off x="360000" y="5965827"/>
            <a:ext cx="360000" cy="0"/>
          </a:xfrm>
          <a:prstGeom prst="line">
            <a:avLst/>
          </a:prstGeom>
          <a:ln w="444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0A5D9926-E2B4-379F-5BB8-020EA52806AC}"/>
              </a:ext>
            </a:extLst>
          </p:cNvPr>
          <p:cNvCxnSpPr/>
          <p:nvPr/>
        </p:nvCxnSpPr>
        <p:spPr>
          <a:xfrm>
            <a:off x="360000" y="6346823"/>
            <a:ext cx="360000" cy="0"/>
          </a:xfrm>
          <a:prstGeom prst="line">
            <a:avLst/>
          </a:prstGeom>
          <a:ln w="4445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45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7764A-F8AE-724B-95E6-50F82811682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C6190E3-F7AD-7D30-1F8C-144E571D148F}"/>
              </a:ext>
            </a:extLst>
          </p:cNvPr>
          <p:cNvSpPr>
            <a:spLocks noGrp="1"/>
          </p:cNvSpPr>
          <p:nvPr>
            <p:ph type="title"/>
          </p:nvPr>
        </p:nvSpPr>
        <p:spPr/>
        <p:txBody>
          <a:bodyPr>
            <a:normAutofit/>
          </a:bodyPr>
          <a:lstStyle/>
          <a:p>
            <a:r>
              <a:rPr kumimoji="1" lang="en-US" altLang="ja-JP" dirty="0"/>
              <a:t>2. Methodology</a:t>
            </a:r>
            <a:r>
              <a:rPr lang="en-US" altLang="ja-JP" dirty="0"/>
              <a:t>: Characterization of decoupling transition patterns</a:t>
            </a:r>
            <a:endParaRPr kumimoji="1" lang="ja-JP" altLang="en-US" dirty="0"/>
          </a:p>
        </p:txBody>
      </p:sp>
      <p:sp>
        <p:nvSpPr>
          <p:cNvPr id="11" name="コンテンツ プレースホルダー 10">
            <a:extLst>
              <a:ext uri="{FF2B5EF4-FFF2-40B4-BE49-F238E27FC236}">
                <a16:creationId xmlns:a16="http://schemas.microsoft.com/office/drawing/2014/main" id="{F787329C-48AD-F200-FF41-C47C66C48127}"/>
              </a:ext>
            </a:extLst>
          </p:cNvPr>
          <p:cNvSpPr>
            <a:spLocks noGrp="1"/>
          </p:cNvSpPr>
          <p:nvPr>
            <p:ph idx="1"/>
          </p:nvPr>
        </p:nvSpPr>
        <p:spPr>
          <a:xfrm>
            <a:off x="6152400" y="900000"/>
            <a:ext cx="5860800" cy="492443"/>
          </a:xfrm>
        </p:spPr>
        <p:txBody>
          <a:bodyPr wrap="square" tIns="0" bIns="0">
            <a:spAutoFit/>
          </a:bodyPr>
          <a:lstStyle/>
          <a:p>
            <a:pPr marL="0" lvl="1" indent="0">
              <a:spcBef>
                <a:spcPts val="1800"/>
              </a:spcBef>
              <a:buNone/>
            </a:pPr>
            <a:r>
              <a:rPr lang="en-US" altLang="ja-JP" sz="3200" b="1" dirty="0">
                <a:solidFill>
                  <a:schemeClr val="accent5">
                    <a:lumMod val="50000"/>
                  </a:schemeClr>
                </a:solidFill>
              </a:rPr>
              <a:t>Trajectory consistency</a:t>
            </a:r>
          </a:p>
        </p:txBody>
      </p:sp>
      <p:grpSp>
        <p:nvGrpSpPr>
          <p:cNvPr id="48" name="グループ化 47">
            <a:extLst>
              <a:ext uri="{FF2B5EF4-FFF2-40B4-BE49-F238E27FC236}">
                <a16:creationId xmlns:a16="http://schemas.microsoft.com/office/drawing/2014/main" id="{6EF881A6-1EFF-AE54-BB97-A0C25AABBCF7}"/>
              </a:ext>
            </a:extLst>
          </p:cNvPr>
          <p:cNvGrpSpPr/>
          <p:nvPr/>
        </p:nvGrpSpPr>
        <p:grpSpPr>
          <a:xfrm>
            <a:off x="360000" y="1080000"/>
            <a:ext cx="5400000" cy="5400000"/>
            <a:chOff x="360000" y="1080000"/>
            <a:chExt cx="5400000" cy="5400000"/>
          </a:xfrm>
        </p:grpSpPr>
        <p:cxnSp>
          <p:nvCxnSpPr>
            <p:cNvPr id="50" name="直線矢印コネクタ 49">
              <a:extLst>
                <a:ext uri="{FF2B5EF4-FFF2-40B4-BE49-F238E27FC236}">
                  <a16:creationId xmlns:a16="http://schemas.microsoft.com/office/drawing/2014/main" id="{6956BA7E-0A67-833E-2E2B-467D9F9A5C2A}"/>
                </a:ext>
              </a:extLst>
            </p:cNvPr>
            <p:cNvCxnSpPr>
              <a:cxnSpLocks/>
            </p:cNvCxnSpPr>
            <p:nvPr/>
          </p:nvCxnSpPr>
          <p:spPr>
            <a:xfrm>
              <a:off x="360000" y="5040000"/>
              <a:ext cx="5400000" cy="0"/>
            </a:xfrm>
            <a:prstGeom prst="straightConnector1">
              <a:avLst/>
            </a:prstGeom>
            <a:ln w="31750"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80564403-1CF1-3FC9-D229-F41D4497719D}"/>
                </a:ext>
              </a:extLst>
            </p:cNvPr>
            <p:cNvCxnSpPr>
              <a:cxnSpLocks/>
            </p:cNvCxnSpPr>
            <p:nvPr/>
          </p:nvCxnSpPr>
          <p:spPr>
            <a:xfrm flipV="1">
              <a:off x="1080000" y="1080000"/>
              <a:ext cx="0" cy="5400000"/>
            </a:xfrm>
            <a:prstGeom prst="straightConnector1">
              <a:avLst/>
            </a:prstGeom>
            <a:ln w="31750" cap="rnd">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298A7561-1998-9F57-0310-5532AA022EFA}"/>
                </a:ext>
              </a:extLst>
            </p:cNvPr>
            <p:cNvSpPr txBox="1"/>
            <p:nvPr/>
          </p:nvSpPr>
          <p:spPr>
            <a:xfrm>
              <a:off x="2874741" y="5040000"/>
              <a:ext cx="2885259" cy="453183"/>
            </a:xfrm>
            <a:prstGeom prst="rect">
              <a:avLst/>
            </a:prstGeom>
            <a:noFill/>
          </p:spPr>
          <p:txBody>
            <a:bodyPr wrap="none" lIns="72000" tIns="72000" rIns="72000" bIns="72000" rtlCol="0">
              <a:spAutoFit/>
            </a:bodyPr>
            <a:lstStyle/>
            <a:p>
              <a:pPr/>
              <a:r>
                <a:rPr lang="ja-JP" altLang="ja-JP" sz="2000" dirty="0"/>
                <a:t>Per capita GDE</a:t>
              </a:r>
              <a:r>
                <a:rPr lang="en-US" altLang="ja-JP" sz="2000" dirty="0"/>
                <a:t> change (%)</a:t>
              </a:r>
              <a:endParaRPr kumimoji="1" lang="ja-JP" altLang="en-US" sz="2000" dirty="0"/>
            </a:p>
          </p:txBody>
        </p:sp>
        <p:sp>
          <p:nvSpPr>
            <p:cNvPr id="53" name="テキスト ボックス 52">
              <a:extLst>
                <a:ext uri="{FF2B5EF4-FFF2-40B4-BE49-F238E27FC236}">
                  <a16:creationId xmlns:a16="http://schemas.microsoft.com/office/drawing/2014/main" id="{351D3718-C19D-EC2D-943E-4E4CD90D8E08}"/>
                </a:ext>
              </a:extLst>
            </p:cNvPr>
            <p:cNvSpPr txBox="1"/>
            <p:nvPr/>
          </p:nvSpPr>
          <p:spPr>
            <a:xfrm>
              <a:off x="1080000" y="1080000"/>
              <a:ext cx="2732456" cy="307777"/>
            </a:xfrm>
            <a:prstGeom prst="rect">
              <a:avLst/>
            </a:prstGeom>
            <a:noFill/>
          </p:spPr>
          <p:txBody>
            <a:bodyPr wrap="none" lIns="108000" tIns="0" rIns="72000" bIns="0">
              <a:spAutoFit/>
            </a:bodyPr>
            <a:lstStyle/>
            <a:p>
              <a:pPr/>
              <a:r>
                <a:rPr lang="ja-JP" altLang="ja-JP" sz="2000" dirty="0"/>
                <a:t>Per</a:t>
              </a:r>
              <a:r>
                <a:rPr lang="en-US" altLang="ja-JP" sz="2000" dirty="0"/>
                <a:t> </a:t>
              </a:r>
              <a:r>
                <a:rPr lang="ja-JP" altLang="ja-JP" sz="2000" dirty="0"/>
                <a:t>capita </a:t>
              </a:r>
              <a:r>
                <a:rPr lang="en-US" altLang="ja-JP" sz="2000" dirty="0"/>
                <a:t>CF change (%)</a:t>
              </a:r>
              <a:endParaRPr lang="ja-JP" altLang="en-US" sz="2000" dirty="0"/>
            </a:p>
          </p:txBody>
        </p:sp>
      </p:grpSp>
      <p:grpSp>
        <p:nvGrpSpPr>
          <p:cNvPr id="21" name="グループ化 20">
            <a:extLst>
              <a:ext uri="{FF2B5EF4-FFF2-40B4-BE49-F238E27FC236}">
                <a16:creationId xmlns:a16="http://schemas.microsoft.com/office/drawing/2014/main" id="{A9953FED-4988-8486-460E-189454F7236C}"/>
              </a:ext>
            </a:extLst>
          </p:cNvPr>
          <p:cNvGrpSpPr/>
          <p:nvPr/>
        </p:nvGrpSpPr>
        <p:grpSpPr>
          <a:xfrm>
            <a:off x="6152400" y="1429200"/>
            <a:ext cx="5860800" cy="1367866"/>
            <a:chOff x="6152400" y="1429200"/>
            <a:chExt cx="5860800" cy="1367866"/>
          </a:xfrm>
        </p:grpSpPr>
        <mc:AlternateContent xmlns:mc="http://schemas.openxmlformats.org/markup-compatibility/2006">
          <mc:Choice xmlns:a14="http://schemas.microsoft.com/office/drawing/2010/main" Requires="a14">
            <p:sp>
              <p:nvSpPr>
                <p:cNvPr id="4" name="テキスト ボックス 3">
                  <a:extLst>
                    <a:ext uri="{FF2B5EF4-FFF2-40B4-BE49-F238E27FC236}">
                      <a16:creationId xmlns:a16="http://schemas.microsoft.com/office/drawing/2014/main" id="{0A60AAA9-B463-6F19-925E-564FA0A731E3}"/>
                    </a:ext>
                  </a:extLst>
                </p:cNvPr>
                <p:cNvSpPr txBox="1"/>
                <p:nvPr/>
              </p:nvSpPr>
              <p:spPr>
                <a:xfrm>
                  <a:off x="6152400" y="1429200"/>
                  <a:ext cx="5860800" cy="1367866"/>
                </a:xfrm>
                <a:prstGeom prst="rect">
                  <a:avLst/>
                </a:prstGeom>
                <a:solidFill>
                  <a:schemeClr val="accent1">
                    <a:lumMod val="20000"/>
                    <a:lumOff val="80000"/>
                  </a:schemeClr>
                </a:solidFill>
              </p:spPr>
              <p:txBody>
                <a:bodyPr wrap="square" lIns="0" tIns="0" rIns="0" bIns="72000" numCol="1">
                  <a:spAutoFit/>
                </a:bodyPr>
                <a:lstStyle/>
                <a:p>
                  <a:pPr marL="108000" lvl="1">
                    <a:spcBef>
                      <a:spcPts val="600"/>
                    </a:spcBef>
                    <a:tabLst>
                      <a:tab pos="2559600" algn="l"/>
                    </a:tabLst>
                  </a:pPr>
                  <a:r>
                    <a:rPr lang="ja-JP" altLang="ja-JP" sz="2400" dirty="0"/>
                    <a:t>Trajectory consistency</a:t>
                  </a:r>
                  <a:r>
                    <a:rPr lang="en-US" altLang="ja-JP" sz="2400" dirty="0"/>
                    <a:t> indicator of cluster </a:t>
                  </a:r>
                  <a14:m>
                    <m:oMath xmlns:m="http://schemas.openxmlformats.org/officeDocument/2006/math">
                      <m:r>
                        <a:rPr lang="ja-JP" altLang="en-US" sz="2400" i="1" smtClean="0">
                          <a:latin typeface="Cambria Math" panose="02040503050406030204" pitchFamily="18" charset="0"/>
                        </a:rPr>
                        <m:t>𝛼</m:t>
                      </m:r>
                    </m:oMath>
                  </a14:m>
                  <a:r>
                    <a:rPr lang="en-US" altLang="ja-JP" sz="2400" dirty="0">
                      <a:solidFill>
                        <a:schemeClr val="tx1"/>
                      </a:solidFill>
                    </a:rPr>
                    <a:t>:</a:t>
                  </a:r>
                </a:p>
                <a:p>
                  <a:pPr marL="108000" lvl="1" indent="0">
                    <a:lnSpc>
                      <a:spcPct val="110000"/>
                    </a:lnSpc>
                    <a:spcBef>
                      <a:spcPts val="600"/>
                    </a:spcBef>
                    <a:buNone/>
                    <a:tabLst>
                      <a:tab pos="2559600" algn="l"/>
                    </a:tabLst>
                  </a:pPr>
                  <a14:m>
                    <m:oMathPara xmlns:m="http://schemas.openxmlformats.org/officeDocument/2006/math">
                      <m:oMathParaPr>
                        <m:jc m:val="centerGroup"/>
                      </m:oMathParaPr>
                      <m:oMath xmlns:m="http://schemas.openxmlformats.org/officeDocument/2006/math">
                        <m:sSup>
                          <m:sSupPr>
                            <m:ctrlPr>
                              <a:rPr lang="ja-JP" altLang="en-US" sz="2400" i="1">
                                <a:latin typeface="Cambria Math" panose="02040503050406030204" pitchFamily="18" charset="0"/>
                              </a:rPr>
                            </m:ctrlPr>
                          </m:sSupPr>
                          <m:e>
                            <m:r>
                              <a:rPr lang="ja-JP" altLang="en-US" sz="2400" i="1">
                                <a:latin typeface="Cambria Math" panose="02040503050406030204" pitchFamily="18" charset="0"/>
                              </a:rPr>
                              <m:t>𝑇𝐶𝐼</m:t>
                            </m:r>
                          </m:e>
                          <m:sup>
                            <m:r>
                              <a:rPr lang="ja-JP" altLang="en-US" sz="2400" i="1">
                                <a:latin typeface="Cambria Math" panose="02040503050406030204" pitchFamily="18" charset="0"/>
                              </a:rPr>
                              <m:t>𝛼</m:t>
                            </m:r>
                          </m:sup>
                        </m:sSup>
                        <m:r>
                          <a:rPr lang="en-US" altLang="ja-JP" sz="2400" i="1">
                            <a:latin typeface="Cambria Math" panose="02040503050406030204" pitchFamily="18" charset="0"/>
                            <a:ea typeface="Cambria Math" panose="02040503050406030204" pitchFamily="18" charset="0"/>
                          </a:rPr>
                          <m:t>=</m:t>
                        </m:r>
                        <m:f>
                          <m:fPr>
                            <m:ctrlPr>
                              <a:rPr lang="ja-JP" altLang="en-US" sz="2400" i="1">
                                <a:latin typeface="Cambria Math" panose="02040503050406030204" pitchFamily="18" charset="0"/>
                              </a:rPr>
                            </m:ctrlPr>
                          </m:fPr>
                          <m:num>
                            <m:d>
                              <m:dPr>
                                <m:begChr m:val="‖"/>
                                <m:endChr m:val="‖"/>
                                <m:ctrlPr>
                                  <a:rPr lang="ja-JP" altLang="en-US" sz="2400" i="1">
                                    <a:latin typeface="Cambria Math" panose="02040503050406030204" pitchFamily="18" charset="0"/>
                                  </a:rPr>
                                </m:ctrlPr>
                              </m:dPr>
                              <m:e>
                                <m:sSubSup>
                                  <m:sSubSupPr>
                                    <m:ctrlPr>
                                      <a:rPr lang="ja-JP" altLang="en-US" sz="2400" i="1">
                                        <a:latin typeface="Cambria Math" panose="02040503050406030204" pitchFamily="18" charset="0"/>
                                      </a:rPr>
                                    </m:ctrlPr>
                                  </m:sSubSupPr>
                                  <m:e>
                                    <m:acc>
                                      <m:accPr>
                                        <m:chr m:val="̅"/>
                                        <m:ctrlPr>
                                          <a:rPr lang="ja-JP" altLang="en-US" sz="2400" b="1" i="1">
                                            <a:latin typeface="Cambria Math" panose="02040503050406030204" pitchFamily="18" charset="0"/>
                                          </a:rPr>
                                        </m:ctrlPr>
                                      </m:accPr>
                                      <m:e>
                                        <m:r>
                                          <a:rPr lang="ja-JP" altLang="en-US" sz="2400" b="1">
                                            <a:latin typeface="Cambria Math" panose="02040503050406030204" pitchFamily="18" charset="0"/>
                                          </a:rPr>
                                          <m:t>𝐳</m:t>
                                        </m:r>
                                      </m:e>
                                    </m:acc>
                                  </m:e>
                                  <m:sub>
                                    <m:r>
                                      <a:rPr lang="ja-JP" altLang="en-US" sz="2400" i="1">
                                        <a:latin typeface="Cambria Math" panose="02040503050406030204" pitchFamily="18" charset="0"/>
                                      </a:rPr>
                                      <m:t>𝑇</m:t>
                                    </m:r>
                                  </m:sub>
                                  <m:sup>
                                    <m:r>
                                      <a:rPr lang="ja-JP" altLang="en-US" sz="2400" i="1">
                                        <a:latin typeface="Cambria Math" panose="02040503050406030204" pitchFamily="18" charset="0"/>
                                      </a:rPr>
                                      <m:t>𝛼</m:t>
                                    </m:r>
                                  </m:sup>
                                </m:sSubSup>
                                <m:r>
                                  <a:rPr lang="ja-JP" altLang="en-US" sz="2400" i="1">
                                    <a:latin typeface="Cambria Math" panose="02040503050406030204" pitchFamily="18" charset="0"/>
                                  </a:rPr>
                                  <m:t>−</m:t>
                                </m:r>
                                <m:sSubSup>
                                  <m:sSubSupPr>
                                    <m:ctrlPr>
                                      <a:rPr lang="ja-JP" altLang="en-US" sz="2400" i="1">
                                        <a:latin typeface="Cambria Math" panose="02040503050406030204" pitchFamily="18" charset="0"/>
                                      </a:rPr>
                                    </m:ctrlPr>
                                  </m:sSubSupPr>
                                  <m:e>
                                    <m:acc>
                                      <m:accPr>
                                        <m:chr m:val="̅"/>
                                        <m:ctrlPr>
                                          <a:rPr lang="ja-JP" altLang="en-US" sz="2400" b="1" i="1">
                                            <a:latin typeface="Cambria Math" panose="02040503050406030204" pitchFamily="18" charset="0"/>
                                          </a:rPr>
                                        </m:ctrlPr>
                                      </m:accPr>
                                      <m:e>
                                        <m:r>
                                          <a:rPr lang="ja-JP" altLang="en-US" sz="2400" b="1">
                                            <a:latin typeface="Cambria Math" panose="02040503050406030204" pitchFamily="18" charset="0"/>
                                          </a:rPr>
                                          <m:t>𝐳</m:t>
                                        </m:r>
                                      </m:e>
                                    </m:acc>
                                  </m:e>
                                  <m:sub>
                                    <m:r>
                                      <a:rPr lang="en-US" altLang="ja-JP" sz="2400" i="1">
                                        <a:latin typeface="Cambria Math" panose="02040503050406030204" pitchFamily="18" charset="0"/>
                                        <a:ea typeface="Cambria Math" panose="02040503050406030204" pitchFamily="18" charset="0"/>
                                      </a:rPr>
                                      <m:t>0</m:t>
                                    </m:r>
                                  </m:sub>
                                  <m:sup>
                                    <m:r>
                                      <a:rPr lang="ja-JP" altLang="en-US" sz="2400" i="1">
                                        <a:latin typeface="Cambria Math" panose="02040503050406030204" pitchFamily="18" charset="0"/>
                                      </a:rPr>
                                      <m:t>𝛼</m:t>
                                    </m:r>
                                  </m:sup>
                                </m:sSubSup>
                              </m:e>
                            </m:d>
                          </m:num>
                          <m:den>
                            <m:nary>
                              <m:naryPr>
                                <m:chr m:val="∑"/>
                                <m:limLoc m:val="subSup"/>
                                <m:ctrlPr>
                                  <a:rPr lang="ja-JP" altLang="en-US" sz="2400" i="1">
                                    <a:latin typeface="Cambria Math" panose="02040503050406030204" pitchFamily="18" charset="0"/>
                                  </a:rPr>
                                </m:ctrlPr>
                              </m:naryPr>
                              <m:sub>
                                <m:r>
                                  <a:rPr lang="ja-JP" altLang="en-US" sz="2400" i="1">
                                    <a:latin typeface="Cambria Math" panose="02040503050406030204" pitchFamily="18" charset="0"/>
                                  </a:rPr>
                                  <m:t>𝑡</m:t>
                                </m:r>
                                <m:r>
                                  <a:rPr lang="en-US" altLang="ja-JP" sz="2400" i="1">
                                    <a:latin typeface="Cambria Math" panose="02040503050406030204" pitchFamily="18" charset="0"/>
                                    <a:ea typeface="Cambria Math" panose="02040503050406030204" pitchFamily="18" charset="0"/>
                                  </a:rPr>
                                  <m:t>=1</m:t>
                                </m:r>
                              </m:sub>
                              <m:sup>
                                <m:r>
                                  <a:rPr lang="ja-JP" altLang="en-US" sz="2400" i="1">
                                    <a:latin typeface="Cambria Math" panose="02040503050406030204" pitchFamily="18" charset="0"/>
                                  </a:rPr>
                                  <m:t>𝑇</m:t>
                                </m:r>
                              </m:sup>
                              <m:e>
                                <m:d>
                                  <m:dPr>
                                    <m:begChr m:val="‖"/>
                                    <m:endChr m:val="‖"/>
                                    <m:ctrlPr>
                                      <a:rPr lang="ja-JP" altLang="en-US" sz="2400" i="1">
                                        <a:latin typeface="Cambria Math" panose="02040503050406030204" pitchFamily="18" charset="0"/>
                                      </a:rPr>
                                    </m:ctrlPr>
                                  </m:dPr>
                                  <m:e>
                                    <m:sSubSup>
                                      <m:sSubSupPr>
                                        <m:ctrlPr>
                                          <a:rPr lang="ja-JP" altLang="en-US" sz="2400" i="1">
                                            <a:latin typeface="Cambria Math" panose="02040503050406030204" pitchFamily="18" charset="0"/>
                                          </a:rPr>
                                        </m:ctrlPr>
                                      </m:sSubSupPr>
                                      <m:e>
                                        <m:acc>
                                          <m:accPr>
                                            <m:chr m:val="̅"/>
                                            <m:ctrlPr>
                                              <a:rPr lang="ja-JP" altLang="en-US" sz="2400" b="1" i="1">
                                                <a:latin typeface="Cambria Math" panose="02040503050406030204" pitchFamily="18" charset="0"/>
                                              </a:rPr>
                                            </m:ctrlPr>
                                          </m:accPr>
                                          <m:e>
                                            <m:r>
                                              <a:rPr lang="ja-JP" altLang="en-US" sz="2400" b="1">
                                                <a:latin typeface="Cambria Math" panose="02040503050406030204" pitchFamily="18" charset="0"/>
                                              </a:rPr>
                                              <m:t>𝐳</m:t>
                                            </m:r>
                                          </m:e>
                                        </m:acc>
                                      </m:e>
                                      <m:sub>
                                        <m:r>
                                          <a:rPr lang="ja-JP" altLang="en-US" sz="2400" i="1">
                                            <a:latin typeface="Cambria Math" panose="02040503050406030204" pitchFamily="18" charset="0"/>
                                          </a:rPr>
                                          <m:t>𝑡</m:t>
                                        </m:r>
                                      </m:sub>
                                      <m:sup>
                                        <m:r>
                                          <a:rPr lang="ja-JP" altLang="en-US" sz="2400" i="1">
                                            <a:latin typeface="Cambria Math" panose="02040503050406030204" pitchFamily="18" charset="0"/>
                                          </a:rPr>
                                          <m:t>𝛼</m:t>
                                        </m:r>
                                      </m:sup>
                                    </m:sSubSup>
                                    <m:r>
                                      <a:rPr lang="ja-JP" altLang="en-US" sz="2400" i="1">
                                        <a:latin typeface="Cambria Math" panose="02040503050406030204" pitchFamily="18" charset="0"/>
                                      </a:rPr>
                                      <m:t>−</m:t>
                                    </m:r>
                                    <m:sSubSup>
                                      <m:sSubSupPr>
                                        <m:ctrlPr>
                                          <a:rPr lang="ja-JP" altLang="en-US" sz="2400" i="1">
                                            <a:latin typeface="Cambria Math" panose="02040503050406030204" pitchFamily="18" charset="0"/>
                                          </a:rPr>
                                        </m:ctrlPr>
                                      </m:sSubSupPr>
                                      <m:e>
                                        <m:acc>
                                          <m:accPr>
                                            <m:chr m:val="̅"/>
                                            <m:ctrlPr>
                                              <a:rPr lang="ja-JP" altLang="en-US" sz="2400" b="1" i="1">
                                                <a:latin typeface="Cambria Math" panose="02040503050406030204" pitchFamily="18" charset="0"/>
                                              </a:rPr>
                                            </m:ctrlPr>
                                          </m:accPr>
                                          <m:e>
                                            <m:r>
                                              <a:rPr lang="ja-JP" altLang="en-US" sz="2400" b="1">
                                                <a:latin typeface="Cambria Math" panose="02040503050406030204" pitchFamily="18" charset="0"/>
                                              </a:rPr>
                                              <m:t>𝐳</m:t>
                                            </m:r>
                                          </m:e>
                                        </m:acc>
                                      </m:e>
                                      <m:sub>
                                        <m:r>
                                          <a:rPr lang="ja-JP" altLang="en-US" sz="2400" i="1">
                                            <a:latin typeface="Cambria Math" panose="02040503050406030204" pitchFamily="18" charset="0"/>
                                          </a:rPr>
                                          <m:t>𝑡</m:t>
                                        </m:r>
                                        <m:r>
                                          <a:rPr lang="ja-JP" altLang="en-US" sz="2400" i="1">
                                            <a:latin typeface="Cambria Math" panose="02040503050406030204" pitchFamily="18" charset="0"/>
                                          </a:rPr>
                                          <m:t>−1</m:t>
                                        </m:r>
                                      </m:sub>
                                      <m:sup>
                                        <m:r>
                                          <a:rPr lang="ja-JP" altLang="en-US" sz="2400" i="1">
                                            <a:latin typeface="Cambria Math" panose="02040503050406030204" pitchFamily="18" charset="0"/>
                                          </a:rPr>
                                          <m:t>𝛼</m:t>
                                        </m:r>
                                      </m:sup>
                                    </m:sSubSup>
                                  </m:e>
                                </m:d>
                              </m:e>
                            </m:nary>
                          </m:den>
                        </m:f>
                        <m:r>
                          <m:rPr>
                            <m:nor/>
                          </m:rPr>
                          <a:rPr lang="en-US" altLang="ja-JP" sz="2400" i="1" dirty="0">
                            <a:solidFill>
                              <a:srgbClr val="C00000"/>
                            </a:solidFill>
                            <a:latin typeface="Cambria Math" panose="02040503050406030204" pitchFamily="18" charset="0"/>
                          </a:rPr>
                          <m:t>	</m:t>
                        </m:r>
                      </m:oMath>
                    </m:oMathPara>
                  </a14:m>
                  <a:endParaRPr lang="en-US" altLang="ja-JP" sz="2400" i="1" dirty="0">
                    <a:solidFill>
                      <a:schemeClr val="tx1"/>
                    </a:solidFill>
                    <a:latin typeface="Cambria Math" panose="02040503050406030204" pitchFamily="18" charset="0"/>
                  </a:endParaRPr>
                </a:p>
              </p:txBody>
            </p:sp>
          </mc:Choice>
          <mc:Fallback>
            <p:sp>
              <p:nvSpPr>
                <p:cNvPr id="4" name="テキスト ボックス 3">
                  <a:extLst>
                    <a:ext uri="{FF2B5EF4-FFF2-40B4-BE49-F238E27FC236}">
                      <a16:creationId xmlns:a16="http://schemas.microsoft.com/office/drawing/2014/main" id="{0A60AAA9-B463-6F19-925E-564FA0A731E3}"/>
                    </a:ext>
                  </a:extLst>
                </p:cNvPr>
                <p:cNvSpPr txBox="1">
                  <a:spLocks noRot="1" noChangeAspect="1" noMove="1" noResize="1" noEditPoints="1" noAdjustHandles="1" noChangeArrowheads="1" noChangeShapeType="1" noTextEdit="1"/>
                </p:cNvSpPr>
                <p:nvPr/>
              </p:nvSpPr>
              <p:spPr>
                <a:xfrm>
                  <a:off x="6152400" y="1429200"/>
                  <a:ext cx="5860800" cy="1367866"/>
                </a:xfrm>
                <a:prstGeom prst="rect">
                  <a:avLst/>
                </a:prstGeom>
                <a:blipFill>
                  <a:blip r:embed="rId3"/>
                  <a:stretch>
                    <a:fillRect l="-1247" t="-666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A50145B7-FE1B-B7E7-2F0A-A127F874817C}"/>
                    </a:ext>
                  </a:extLst>
                </p:cNvPr>
                <p:cNvSpPr txBox="1"/>
                <p:nvPr/>
              </p:nvSpPr>
              <p:spPr>
                <a:xfrm>
                  <a:off x="11018504" y="2048400"/>
                  <a:ext cx="994696" cy="461665"/>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2400" b="0" i="1" smtClean="0">
                            <a:solidFill>
                              <a:schemeClr val="accent1">
                                <a:lumMod val="20000"/>
                                <a:lumOff val="80000"/>
                              </a:schemeClr>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m:t>
                        </m:r>
                        <m:r>
                          <a:rPr lang="en-US" altLang="ja-JP" sz="2400" b="0" i="1" smtClean="0">
                            <a:solidFill>
                              <a:schemeClr val="tx1"/>
                            </a:solidFill>
                            <a:latin typeface="Cambria Math" panose="02040503050406030204" pitchFamily="18" charset="0"/>
                          </a:rPr>
                          <m:t>9</m:t>
                        </m:r>
                        <m:r>
                          <a:rPr lang="en-US" altLang="ja-JP" sz="2400" b="0" i="1" smtClean="0">
                            <a:solidFill>
                              <a:schemeClr val="tx1"/>
                            </a:solidFill>
                            <a:latin typeface="Cambria Math" panose="02040503050406030204" pitchFamily="18" charset="0"/>
                          </a:rPr>
                          <m:t>)</m:t>
                        </m:r>
                      </m:oMath>
                    </m:oMathPara>
                  </a14:m>
                  <a:endParaRPr lang="ja-JP" altLang="en-US" sz="2400" dirty="0"/>
                </a:p>
              </p:txBody>
            </p:sp>
          </mc:Choice>
          <mc:Fallback>
            <p:sp>
              <p:nvSpPr>
                <p:cNvPr id="10" name="テキスト ボックス 9">
                  <a:extLst>
                    <a:ext uri="{FF2B5EF4-FFF2-40B4-BE49-F238E27FC236}">
                      <a16:creationId xmlns:a16="http://schemas.microsoft.com/office/drawing/2014/main" id="{A50145B7-FE1B-B7E7-2F0A-A127F874817C}"/>
                    </a:ext>
                  </a:extLst>
                </p:cNvPr>
                <p:cNvSpPr txBox="1">
                  <a:spLocks noRot="1" noChangeAspect="1" noMove="1" noResize="1" noEditPoints="1" noAdjustHandles="1" noChangeArrowheads="1" noChangeShapeType="1" noTextEdit="1"/>
                </p:cNvSpPr>
                <p:nvPr/>
              </p:nvSpPr>
              <p:spPr>
                <a:xfrm>
                  <a:off x="11018504" y="2048400"/>
                  <a:ext cx="994696" cy="461665"/>
                </a:xfrm>
                <a:prstGeom prst="rect">
                  <a:avLst/>
                </a:prstGeom>
                <a:blipFill>
                  <a:blip r:embed="rId4"/>
                  <a:stretch>
                    <a:fillRect r="-1220" b="-17105"/>
                  </a:stretch>
                </a:blipFill>
              </p:spPr>
              <p:txBody>
                <a:bodyPr/>
                <a:lstStyle/>
                <a:p>
                  <a:r>
                    <a:rPr lang="ja-JP" altLang="en-US">
                      <a:noFill/>
                    </a:rPr>
                    <a:t> </a:t>
                  </a:r>
                </a:p>
              </p:txBody>
            </p:sp>
          </mc:Fallback>
        </mc:AlternateContent>
      </p:grpSp>
      <p:cxnSp>
        <p:nvCxnSpPr>
          <p:cNvPr id="32" name="直線コネクタ 31">
            <a:extLst>
              <a:ext uri="{FF2B5EF4-FFF2-40B4-BE49-F238E27FC236}">
                <a16:creationId xmlns:a16="http://schemas.microsoft.com/office/drawing/2014/main" id="{AE27F07C-3D8A-FA0A-F5B7-CEEC63DAED73}"/>
              </a:ext>
            </a:extLst>
          </p:cNvPr>
          <p:cNvCxnSpPr>
            <a:cxnSpLocks/>
          </p:cNvCxnSpPr>
          <p:nvPr/>
        </p:nvCxnSpPr>
        <p:spPr>
          <a:xfrm>
            <a:off x="4716000" y="3168000"/>
            <a:ext cx="648000" cy="540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D105C401-029C-D60E-7D39-01ABB3400954}"/>
              </a:ext>
            </a:extLst>
          </p:cNvPr>
          <p:cNvCxnSpPr>
            <a:cxnSpLocks/>
          </p:cNvCxnSpPr>
          <p:nvPr/>
        </p:nvCxnSpPr>
        <p:spPr>
          <a:xfrm flipV="1">
            <a:off x="1080000" y="3708000"/>
            <a:ext cx="4284000" cy="1332000"/>
          </a:xfrm>
          <a:prstGeom prst="straightConnector1">
            <a:avLst/>
          </a:prstGeom>
          <a:ln w="60325" cap="rnd">
            <a:solidFill>
              <a:schemeClr val="accent2"/>
            </a:solidFill>
            <a:headEnd type="oval"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BAD17F6-E01E-391D-92CC-FF128BFB3F1D}"/>
              </a:ext>
            </a:extLst>
          </p:cNvPr>
          <p:cNvCxnSpPr>
            <a:cxnSpLocks/>
          </p:cNvCxnSpPr>
          <p:nvPr/>
        </p:nvCxnSpPr>
        <p:spPr>
          <a:xfrm flipV="1">
            <a:off x="1080000" y="4068000"/>
            <a:ext cx="539999" cy="972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3C16BB6-62EA-1858-27FE-ED104E4270DE}"/>
              </a:ext>
            </a:extLst>
          </p:cNvPr>
          <p:cNvCxnSpPr>
            <a:cxnSpLocks/>
          </p:cNvCxnSpPr>
          <p:nvPr/>
        </p:nvCxnSpPr>
        <p:spPr>
          <a:xfrm flipV="1">
            <a:off x="1619999" y="3600000"/>
            <a:ext cx="432000" cy="468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6C1DE698-A931-7B29-7F01-E537932CF965}"/>
              </a:ext>
            </a:extLst>
          </p:cNvPr>
          <p:cNvCxnSpPr>
            <a:cxnSpLocks/>
          </p:cNvCxnSpPr>
          <p:nvPr/>
        </p:nvCxnSpPr>
        <p:spPr>
          <a:xfrm flipV="1">
            <a:off x="2052000" y="3132000"/>
            <a:ext cx="756000" cy="468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DDA5FFB-D11A-AD9A-E4CF-C1B889A95839}"/>
              </a:ext>
            </a:extLst>
          </p:cNvPr>
          <p:cNvCxnSpPr/>
          <p:nvPr/>
        </p:nvCxnSpPr>
        <p:spPr>
          <a:xfrm flipV="1">
            <a:off x="2808000" y="2772000"/>
            <a:ext cx="648000" cy="360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2E2662FE-E220-EF4B-EA7A-D43B29CD4082}"/>
              </a:ext>
            </a:extLst>
          </p:cNvPr>
          <p:cNvCxnSpPr/>
          <p:nvPr/>
        </p:nvCxnSpPr>
        <p:spPr>
          <a:xfrm>
            <a:off x="3456000" y="2772000"/>
            <a:ext cx="864000" cy="108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6E670962-955F-8E00-6F36-6C48EB7D78D1}"/>
              </a:ext>
            </a:extLst>
          </p:cNvPr>
          <p:cNvCxnSpPr/>
          <p:nvPr/>
        </p:nvCxnSpPr>
        <p:spPr>
          <a:xfrm>
            <a:off x="4320000" y="2880000"/>
            <a:ext cx="396000" cy="288000"/>
          </a:xfrm>
          <a:prstGeom prst="line">
            <a:avLst/>
          </a:prstGeom>
          <a:ln w="44450" cap="rnd">
            <a:solidFill>
              <a:srgbClr val="C0000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テキスト ボックス 41">
                <a:extLst>
                  <a:ext uri="{FF2B5EF4-FFF2-40B4-BE49-F238E27FC236}">
                    <a16:creationId xmlns:a16="http://schemas.microsoft.com/office/drawing/2014/main" id="{D6B008DB-118C-B00E-96ED-F9843C394A7E}"/>
                  </a:ext>
                </a:extLst>
              </p:cNvPr>
              <p:cNvSpPr txBox="1"/>
              <p:nvPr/>
            </p:nvSpPr>
            <p:spPr>
              <a:xfrm>
                <a:off x="720000" y="5806800"/>
                <a:ext cx="4917180" cy="692497"/>
              </a:xfrm>
              <a:prstGeom prst="rect">
                <a:avLst/>
              </a:prstGeom>
              <a:solidFill>
                <a:schemeClr val="bg1"/>
              </a:solidFill>
            </p:spPr>
            <p:txBody>
              <a:bodyPr wrap="none" lIns="0" tIns="0" rIns="0" bIns="0">
                <a:spAutoFit/>
              </a:bodyPr>
              <a:lstStyle/>
              <a:p>
                <a:pPr marL="107950" lvl="2">
                  <a:spcBef>
                    <a:spcPts val="600"/>
                  </a:spcBef>
                  <a:tabLst>
                    <a:tab pos="666000" algn="l"/>
                    <a:tab pos="6300000" algn="l"/>
                    <a:tab pos="6660000" algn="l"/>
                  </a:tabLst>
                </a:pPr>
                <a:r>
                  <a:rPr lang="en-US" altLang="ja-JP" sz="2000" dirty="0">
                    <a:solidFill>
                      <a:schemeClr val="bg1"/>
                    </a:solidFill>
                  </a:rPr>
                  <a:t>T</a:t>
                </a:r>
                <a:r>
                  <a:rPr lang="ja-JP" altLang="ja-JP" sz="2000" dirty="0">
                    <a:solidFill>
                      <a:schemeClr val="bg1"/>
                    </a:solidFill>
                  </a:rPr>
                  <a:t>ransition trajectories of countries in </a:t>
                </a:r>
                <a:r>
                  <a:rPr lang="en-US" altLang="ja-JP" sz="2000" dirty="0">
                    <a:solidFill>
                      <a:schemeClr val="bg1"/>
                    </a:solidFill>
                  </a:rPr>
                  <a:t>cluster </a:t>
                </a:r>
                <a14:m>
                  <m:oMath xmlns:m="http://schemas.openxmlformats.org/officeDocument/2006/math">
                    <m:r>
                      <a:rPr lang="ja-JP" altLang="en-US" sz="2000" i="1">
                        <a:solidFill>
                          <a:schemeClr val="bg1"/>
                        </a:solidFill>
                        <a:latin typeface="Cambria Math" panose="02040503050406030204" pitchFamily="18" charset="0"/>
                      </a:rPr>
                      <m:t>𝛼</m:t>
                    </m:r>
                  </m:oMath>
                </a14:m>
                <a:endParaRPr lang="en-US" altLang="ja-JP" sz="2000" dirty="0">
                  <a:solidFill>
                    <a:schemeClr val="bg1"/>
                  </a:solidFill>
                </a:endParaRPr>
              </a:p>
              <a:p>
                <a:pPr marL="107950" lvl="2">
                  <a:spcBef>
                    <a:spcPts val="600"/>
                  </a:spcBef>
                  <a:tabLst>
                    <a:tab pos="666000" algn="l"/>
                    <a:tab pos="6300000" algn="l"/>
                    <a:tab pos="6660000" algn="l"/>
                  </a:tabLst>
                </a:pPr>
                <a:r>
                  <a:rPr lang="en-US" altLang="ja-JP" sz="2000" dirty="0"/>
                  <a:t>C</a:t>
                </a:r>
                <a:r>
                  <a:rPr lang="ja-JP" altLang="ja-JP" sz="2000" dirty="0"/>
                  <a:t>entroid transition trajectory of cluster</a:t>
                </a:r>
                <a:r>
                  <a:rPr lang="en-US" altLang="ja-JP" sz="2000" dirty="0"/>
                  <a:t> </a:t>
                </a:r>
                <a14:m>
                  <m:oMath xmlns:m="http://schemas.openxmlformats.org/officeDocument/2006/math">
                    <m:r>
                      <a:rPr lang="ja-JP" altLang="en-US" sz="2000" i="1">
                        <a:latin typeface="Cambria Math" panose="02040503050406030204" pitchFamily="18" charset="0"/>
                      </a:rPr>
                      <m:t>𝛼</m:t>
                    </m:r>
                  </m:oMath>
                </a14:m>
                <a:endParaRPr lang="ja-JP" altLang="ja-JP" sz="2000" dirty="0"/>
              </a:p>
            </p:txBody>
          </p:sp>
        </mc:Choice>
        <mc:Fallback>
          <p:sp>
            <p:nvSpPr>
              <p:cNvPr id="42" name="テキスト ボックス 41">
                <a:extLst>
                  <a:ext uri="{FF2B5EF4-FFF2-40B4-BE49-F238E27FC236}">
                    <a16:creationId xmlns:a16="http://schemas.microsoft.com/office/drawing/2014/main" id="{D6B008DB-118C-B00E-96ED-F9843C394A7E}"/>
                  </a:ext>
                </a:extLst>
              </p:cNvPr>
              <p:cNvSpPr txBox="1">
                <a:spLocks noRot="1" noChangeAspect="1" noMove="1" noResize="1" noEditPoints="1" noAdjustHandles="1" noChangeArrowheads="1" noChangeShapeType="1" noTextEdit="1"/>
              </p:cNvSpPr>
              <p:nvPr/>
            </p:nvSpPr>
            <p:spPr>
              <a:xfrm>
                <a:off x="720000" y="5806800"/>
                <a:ext cx="4917180" cy="692497"/>
              </a:xfrm>
              <a:prstGeom prst="rect">
                <a:avLst/>
              </a:prstGeom>
              <a:blipFill>
                <a:blip r:embed="rId5"/>
                <a:stretch>
                  <a:fillRect l="-867" t="-11504" r="-248" b="-22124"/>
                </a:stretch>
              </a:blipFill>
            </p:spPr>
            <p:txBody>
              <a:bodyPr/>
              <a:lstStyle/>
              <a:p>
                <a:r>
                  <a:rPr lang="ja-JP" altLang="en-US">
                    <a:noFill/>
                  </a:rPr>
                  <a:t> </a:t>
                </a:r>
              </a:p>
            </p:txBody>
          </p:sp>
        </mc:Fallback>
      </mc:AlternateContent>
      <p:cxnSp>
        <p:nvCxnSpPr>
          <p:cNvPr id="45" name="直線コネクタ 44">
            <a:extLst>
              <a:ext uri="{FF2B5EF4-FFF2-40B4-BE49-F238E27FC236}">
                <a16:creationId xmlns:a16="http://schemas.microsoft.com/office/drawing/2014/main" id="{CB25B790-1E64-E11E-8A2B-785740A6CDBA}"/>
              </a:ext>
            </a:extLst>
          </p:cNvPr>
          <p:cNvCxnSpPr/>
          <p:nvPr/>
        </p:nvCxnSpPr>
        <p:spPr>
          <a:xfrm>
            <a:off x="360000" y="6346823"/>
            <a:ext cx="360000" cy="0"/>
          </a:xfrm>
          <a:prstGeom prst="line">
            <a:avLst/>
          </a:prstGeom>
          <a:ln w="4445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170AA994-37A0-CEDE-70B0-7A412208A80B}"/>
              </a:ext>
            </a:extLst>
          </p:cNvPr>
          <p:cNvSpPr txBox="1"/>
          <p:nvPr/>
        </p:nvSpPr>
        <p:spPr>
          <a:xfrm>
            <a:off x="3715914" y="4209003"/>
            <a:ext cx="2044086" cy="830997"/>
          </a:xfrm>
          <a:prstGeom prst="rect">
            <a:avLst/>
          </a:prstGeom>
          <a:noFill/>
        </p:spPr>
        <p:txBody>
          <a:bodyPr wrap="none">
            <a:spAutoFit/>
          </a:bodyPr>
          <a:lstStyle/>
          <a:p>
            <a:pPr algn="ctr"/>
            <a:r>
              <a:rPr lang="ja-JP" altLang="ja-JP" sz="2400" dirty="0"/>
              <a:t>Direct distance</a:t>
            </a:r>
            <a:endParaRPr lang="en-US" altLang="ja-JP" sz="2400" dirty="0"/>
          </a:p>
          <a:p>
            <a:pPr algn="ctr"/>
            <a:r>
              <a:rPr lang="ja-JP" altLang="ja-JP" sz="2400" dirty="0"/>
              <a:t>(Numerator)</a:t>
            </a:r>
            <a:endParaRPr lang="ja-JP" altLang="en-US" sz="2400" dirty="0"/>
          </a:p>
        </p:txBody>
      </p:sp>
      <p:sp>
        <p:nvSpPr>
          <p:cNvPr id="54" name="テキスト ボックス 53">
            <a:extLst>
              <a:ext uri="{FF2B5EF4-FFF2-40B4-BE49-F238E27FC236}">
                <a16:creationId xmlns:a16="http://schemas.microsoft.com/office/drawing/2014/main" id="{CC2FE4F2-B7FC-B603-AD62-9D7A75A56C78}"/>
              </a:ext>
            </a:extLst>
          </p:cNvPr>
          <p:cNvSpPr txBox="1"/>
          <p:nvPr/>
        </p:nvSpPr>
        <p:spPr>
          <a:xfrm>
            <a:off x="1152000" y="1836000"/>
            <a:ext cx="3166444" cy="830997"/>
          </a:xfrm>
          <a:prstGeom prst="rect">
            <a:avLst/>
          </a:prstGeom>
          <a:noFill/>
        </p:spPr>
        <p:txBody>
          <a:bodyPr wrap="none">
            <a:spAutoFit/>
          </a:bodyPr>
          <a:lstStyle/>
          <a:p>
            <a:pPr algn="ctr"/>
            <a:r>
              <a:rPr lang="ja-JP" altLang="ja-JP" sz="2400" dirty="0"/>
              <a:t>Total transition distance</a:t>
            </a:r>
            <a:endParaRPr lang="en-US" altLang="ja-JP" sz="2400" dirty="0"/>
          </a:p>
          <a:p>
            <a:pPr algn="ctr"/>
            <a:r>
              <a:rPr lang="ja-JP" altLang="ja-JP" sz="2400" dirty="0"/>
              <a:t>(Denominator)</a:t>
            </a:r>
            <a:endParaRPr lang="ja-JP" altLang="en-US" sz="2400" dirty="0"/>
          </a:p>
        </p:txBody>
      </p:sp>
      <p:sp>
        <p:nvSpPr>
          <p:cNvPr id="57" name="コンテンツ プレースホルダー 10">
            <a:extLst>
              <a:ext uri="{FF2B5EF4-FFF2-40B4-BE49-F238E27FC236}">
                <a16:creationId xmlns:a16="http://schemas.microsoft.com/office/drawing/2014/main" id="{FCC95BE8-346F-D7B7-875E-597B56C1CF6E}"/>
              </a:ext>
            </a:extLst>
          </p:cNvPr>
          <p:cNvSpPr txBox="1">
            <a:spLocks/>
          </p:cNvSpPr>
          <p:nvPr/>
        </p:nvSpPr>
        <p:spPr>
          <a:xfrm>
            <a:off x="6152400" y="3722400"/>
            <a:ext cx="5860800" cy="492443"/>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800"/>
              </a:spcBef>
              <a:buFontTx/>
              <a:buNone/>
              <a:defRPr kumimoji="1" sz="3200" b="1" i="0" kern="1200">
                <a:solidFill>
                  <a:schemeClr val="accent5">
                    <a:lumMod val="50000"/>
                  </a:schemeClr>
                </a:solidFill>
                <a:latin typeface="+mn-lt"/>
                <a:ea typeface="+mn-ea"/>
                <a:cs typeface="+mn-cs"/>
              </a:defRPr>
            </a:lvl1pPr>
            <a:lvl2pPr marL="288000" indent="-180000" algn="l" defTabSz="914400" rtl="0" eaLnBrk="1" latinLnBrk="0" hangingPunct="1">
              <a:lnSpc>
                <a:spcPct val="100000"/>
              </a:lnSpc>
              <a:spcBef>
                <a:spcPts val="1000"/>
              </a:spcBef>
              <a:buFont typeface="Arial" panose="020B0604020202020204" pitchFamily="34" charset="0"/>
              <a:buChar char="•"/>
              <a:defRPr kumimoji="1" sz="2400" i="0" kern="1200">
                <a:solidFill>
                  <a:schemeClr val="tx1">
                    <a:lumMod val="85000"/>
                    <a:lumOff val="15000"/>
                  </a:schemeClr>
                </a:solidFill>
                <a:latin typeface="+mn-lt"/>
                <a:ea typeface="+mn-ea"/>
                <a:cs typeface="+mn-cs"/>
              </a:defRPr>
            </a:lvl2pPr>
            <a:lvl3pPr marL="540000" indent="-180000" algn="l" defTabSz="914400" rtl="0" eaLnBrk="1" latinLnBrk="0" hangingPunct="1">
              <a:lnSpc>
                <a:spcPct val="100000"/>
              </a:lnSpc>
              <a:spcBef>
                <a:spcPts val="1000"/>
              </a:spcBef>
              <a:buFont typeface="Arial" panose="020B0604020202020204" pitchFamily="34" charset="0"/>
              <a:buChar char="•"/>
              <a:defRPr kumimoji="1" sz="2000" i="0" kern="1200">
                <a:solidFill>
                  <a:schemeClr val="tx1">
                    <a:lumMod val="85000"/>
                    <a:lumOff val="15000"/>
                  </a:schemeClr>
                </a:solidFill>
                <a:latin typeface="+mn-lt"/>
                <a:ea typeface="+mn-ea"/>
                <a:cs typeface="+mn-cs"/>
              </a:defRPr>
            </a:lvl3pPr>
            <a:lvl4pPr marL="0" indent="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i="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a:lstStyle>
          <a:p>
            <a:pPr marL="0" lvl="1" indent="0">
              <a:spcBef>
                <a:spcPts val="1800"/>
              </a:spcBef>
              <a:buFont typeface="Arial" panose="020B0604020202020204" pitchFamily="34" charset="0"/>
              <a:buNone/>
            </a:pPr>
            <a:r>
              <a:rPr lang="en-US" altLang="ja-JP" sz="3200" b="1" dirty="0">
                <a:solidFill>
                  <a:schemeClr val="accent5">
                    <a:lumMod val="50000"/>
                  </a:schemeClr>
                </a:solidFill>
              </a:rPr>
              <a:t>Economic growth stage</a:t>
            </a:r>
          </a:p>
        </p:txBody>
      </p:sp>
      <p:sp>
        <p:nvSpPr>
          <p:cNvPr id="58" name="テキスト ボックス 57">
            <a:extLst>
              <a:ext uri="{FF2B5EF4-FFF2-40B4-BE49-F238E27FC236}">
                <a16:creationId xmlns:a16="http://schemas.microsoft.com/office/drawing/2014/main" id="{841A1C64-897B-6986-E707-2268A714E953}"/>
              </a:ext>
            </a:extLst>
          </p:cNvPr>
          <p:cNvSpPr txBox="1"/>
          <p:nvPr/>
        </p:nvSpPr>
        <p:spPr>
          <a:xfrm>
            <a:off x="6152399" y="4251600"/>
            <a:ext cx="5860801" cy="2154436"/>
          </a:xfrm>
          <a:prstGeom prst="rect">
            <a:avLst/>
          </a:prstGeom>
          <a:noFill/>
        </p:spPr>
        <p:txBody>
          <a:bodyPr wrap="square" lIns="0" tIns="0" rIns="0" bIns="0">
            <a:spAutoFit/>
          </a:bodyPr>
          <a:lstStyle/>
          <a:p>
            <a:pPr marL="108000">
              <a:spcBef>
                <a:spcPts val="600"/>
              </a:spcBef>
            </a:pPr>
            <a:r>
              <a:rPr lang="ja-JP" altLang="ja-JP" sz="2400" dirty="0"/>
              <a:t>Based on the average annual growth rate of per</a:t>
            </a:r>
            <a:r>
              <a:rPr lang="en-US" altLang="ja-JP" sz="2400" dirty="0"/>
              <a:t> </a:t>
            </a:r>
            <a:r>
              <a:rPr lang="ja-JP" altLang="ja-JP" sz="2400" dirty="0"/>
              <a:t>capita GDE:</a:t>
            </a:r>
          </a:p>
          <a:p>
            <a:pPr marL="432000" indent="-180000">
              <a:spcBef>
                <a:spcPts val="1200"/>
              </a:spcBef>
              <a:buFont typeface="Arial" panose="020B0604020202020204" pitchFamily="34" charset="0"/>
              <a:buChar char="•"/>
            </a:pPr>
            <a:r>
              <a:rPr lang="ja-JP" altLang="ja-JP" sz="2400" dirty="0"/>
              <a:t>Low growth: 0</a:t>
            </a:r>
            <a:r>
              <a:rPr lang="en-US" altLang="ja-JP" sz="2400" dirty="0"/>
              <a:t>–</a:t>
            </a:r>
            <a:r>
              <a:rPr lang="ja-JP" altLang="ja-JP" sz="2400" dirty="0"/>
              <a:t>2% </a:t>
            </a:r>
          </a:p>
          <a:p>
            <a:pPr marL="432000" indent="-180000">
              <a:spcBef>
                <a:spcPts val="600"/>
              </a:spcBef>
              <a:buFont typeface="Arial" panose="020B0604020202020204" pitchFamily="34" charset="0"/>
              <a:buChar char="•"/>
            </a:pPr>
            <a:r>
              <a:rPr lang="ja-JP" altLang="ja-JP" sz="2400" dirty="0"/>
              <a:t>Moderate growth: 2</a:t>
            </a:r>
            <a:r>
              <a:rPr lang="en-US" altLang="ja-JP" sz="2400" dirty="0"/>
              <a:t>–</a:t>
            </a:r>
            <a:r>
              <a:rPr lang="ja-JP" altLang="ja-JP" sz="2400" dirty="0"/>
              <a:t>4% </a:t>
            </a:r>
          </a:p>
          <a:p>
            <a:pPr marL="432000" indent="-180000">
              <a:spcBef>
                <a:spcPts val="600"/>
              </a:spcBef>
              <a:buFont typeface="Arial" panose="020B0604020202020204" pitchFamily="34" charset="0"/>
              <a:buChar char="•"/>
            </a:pPr>
            <a:r>
              <a:rPr lang="ja-JP" altLang="ja-JP" sz="2400" dirty="0"/>
              <a:t>High growth: &gt;4%</a:t>
            </a:r>
            <a:endParaRPr lang="en-US" altLang="ja-JP" sz="2400" dirty="0"/>
          </a:p>
        </p:txBody>
      </p:sp>
      <mc:AlternateContent xmlns:mc="http://schemas.openxmlformats.org/markup-compatibility/2006">
        <mc:Choice xmlns:a14="http://schemas.microsoft.com/office/drawing/2010/main" Requires="a14">
          <p:sp>
            <p:nvSpPr>
              <p:cNvPr id="60" name="テキスト ボックス 59">
                <a:extLst>
                  <a:ext uri="{FF2B5EF4-FFF2-40B4-BE49-F238E27FC236}">
                    <a16:creationId xmlns:a16="http://schemas.microsoft.com/office/drawing/2014/main" id="{E2AC0D1F-826F-DA66-D285-FF69B86FA111}"/>
                  </a:ext>
                </a:extLst>
              </p:cNvPr>
              <p:cNvSpPr txBox="1"/>
              <p:nvPr/>
            </p:nvSpPr>
            <p:spPr>
              <a:xfrm>
                <a:off x="6152398" y="2833200"/>
                <a:ext cx="5929444" cy="815608"/>
              </a:xfrm>
              <a:prstGeom prst="rect">
                <a:avLst/>
              </a:prstGeom>
              <a:noFill/>
            </p:spPr>
            <p:txBody>
              <a:bodyPr wrap="none" lIns="0" tIns="0" rIns="0" bIns="0">
                <a:spAutoFit/>
              </a:bodyPr>
              <a:lstStyle/>
              <a:p>
                <a:pPr marL="108000" lvl="1" indent="0">
                  <a:spcBef>
                    <a:spcPts val="600"/>
                  </a:spcBef>
                  <a:buNone/>
                  <a:tabLst>
                    <a:tab pos="2559600" algn="l"/>
                  </a:tabLst>
                </a:pPr>
                <a14:m>
                  <m:oMath xmlns:m="http://schemas.openxmlformats.org/officeDocument/2006/math">
                    <m:r>
                      <a:rPr lang="ja-JP" altLang="ja-JP" sz="2400" i="1" dirty="0">
                        <a:latin typeface="Cambria Math" panose="02040503050406030204" pitchFamily="18" charset="0"/>
                      </a:rPr>
                      <m:t>𝑇𝐶𝐼</m:t>
                    </m:r>
                    <m:r>
                      <a:rPr lang="ja-JP" altLang="en-US" sz="2400" i="1" dirty="0">
                        <a:latin typeface="Cambria Math" panose="02040503050406030204" pitchFamily="18" charset="0"/>
                      </a:rPr>
                      <m:t>≈</m:t>
                    </m:r>
                    <m:r>
                      <a:rPr lang="ja-JP" altLang="ja-JP" sz="2400" i="1" dirty="0">
                        <a:latin typeface="Cambria Math" panose="02040503050406030204" pitchFamily="18" charset="0"/>
                      </a:rPr>
                      <m:t>1</m:t>
                    </m:r>
                  </m:oMath>
                </a14:m>
                <a:r>
                  <a:rPr lang="ja-JP" altLang="ja-JP" sz="2400" dirty="0"/>
                  <a:t>: Consistent transition</a:t>
                </a:r>
                <a:endParaRPr lang="en-US" altLang="ja-JP" sz="2400" dirty="0"/>
              </a:p>
              <a:p>
                <a:pPr marL="108000" lvl="1" indent="0">
                  <a:spcBef>
                    <a:spcPts val="600"/>
                  </a:spcBef>
                  <a:buNone/>
                  <a:tabLst>
                    <a:tab pos="2559600" algn="l"/>
                  </a:tabLst>
                </a:pPr>
                <a14:m>
                  <m:oMath xmlns:m="http://schemas.openxmlformats.org/officeDocument/2006/math">
                    <m:r>
                      <a:rPr lang="ja-JP" altLang="ja-JP" sz="2400" i="1" dirty="0">
                        <a:latin typeface="Cambria Math" panose="02040503050406030204" pitchFamily="18" charset="0"/>
                      </a:rPr>
                      <m:t>𝑇𝐶𝐼</m:t>
                    </m:r>
                    <m:r>
                      <a:rPr lang="ja-JP" altLang="en-US" sz="2400" i="1" dirty="0">
                        <a:latin typeface="Cambria Math" panose="02040503050406030204" pitchFamily="18" charset="0"/>
                      </a:rPr>
                      <m:t>≈</m:t>
                    </m:r>
                    <m:r>
                      <a:rPr lang="ja-JP" altLang="ja-JP" sz="2400" i="1" dirty="0">
                        <a:latin typeface="Cambria Math" panose="02040503050406030204" pitchFamily="18" charset="0"/>
                      </a:rPr>
                      <m:t>0</m:t>
                    </m:r>
                  </m:oMath>
                </a14:m>
                <a:r>
                  <a:rPr lang="ja-JP" altLang="ja-JP" sz="2400" dirty="0"/>
                  <a:t>: </a:t>
                </a:r>
                <a:r>
                  <a:rPr lang="en-US" altLang="ja-JP" sz="2400" dirty="0"/>
                  <a:t>S</a:t>
                </a:r>
                <a:r>
                  <a:rPr lang="ja-JP" altLang="ja-JP" sz="2400" dirty="0"/>
                  <a:t>ubstantial changes during transition</a:t>
                </a:r>
                <a:endParaRPr lang="en-US" altLang="ja-JP" sz="2400" i="1" dirty="0">
                  <a:latin typeface="Cambria Math" panose="02040503050406030204" pitchFamily="18" charset="0"/>
                </a:endParaRPr>
              </a:p>
            </p:txBody>
          </p:sp>
        </mc:Choice>
        <mc:Fallback>
          <p:sp>
            <p:nvSpPr>
              <p:cNvPr id="60" name="テキスト ボックス 59">
                <a:extLst>
                  <a:ext uri="{FF2B5EF4-FFF2-40B4-BE49-F238E27FC236}">
                    <a16:creationId xmlns:a16="http://schemas.microsoft.com/office/drawing/2014/main" id="{E2AC0D1F-826F-DA66-D285-FF69B86FA111}"/>
                  </a:ext>
                </a:extLst>
              </p:cNvPr>
              <p:cNvSpPr txBox="1">
                <a:spLocks noRot="1" noChangeAspect="1" noMove="1" noResize="1" noEditPoints="1" noAdjustHandles="1" noChangeArrowheads="1" noChangeShapeType="1" noTextEdit="1"/>
              </p:cNvSpPr>
              <p:nvPr/>
            </p:nvSpPr>
            <p:spPr>
              <a:xfrm>
                <a:off x="6152398" y="2833200"/>
                <a:ext cx="5929444" cy="815608"/>
              </a:xfrm>
              <a:prstGeom prst="rect">
                <a:avLst/>
              </a:prstGeom>
              <a:blipFill>
                <a:blip r:embed="rId6"/>
                <a:stretch>
                  <a:fillRect t="-11940" r="-2055" b="-2164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699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4" grpId="0"/>
      <p:bldP spid="58" grpId="0"/>
      <p:bldP spid="60" grpId="0"/>
    </p:bldLst>
  </p:timing>
</p:sld>
</file>

<file path=ppt/theme/theme1.xml><?xml version="1.0" encoding="utf-8"?>
<a:theme xmlns:a="http://schemas.openxmlformats.org/drawingml/2006/main" name="メトロポリタン">
  <a:themeElements>
    <a:clrScheme name="ユーザー定義blue_gray">
      <a:dk1>
        <a:sysClr val="windowText" lastClr="000000"/>
      </a:dk1>
      <a:lt1>
        <a:sysClr val="window" lastClr="FFFFFF"/>
      </a:lt1>
      <a:dk2>
        <a:srgbClr val="44546A"/>
      </a:dk2>
      <a:lt2>
        <a:srgbClr val="E7E6E6"/>
      </a:lt2>
      <a:accent1>
        <a:srgbClr val="6584A0"/>
      </a:accent1>
      <a:accent2>
        <a:srgbClr val="CACCCC"/>
      </a:accent2>
      <a:accent3>
        <a:srgbClr val="2E3851"/>
      </a:accent3>
      <a:accent4>
        <a:srgbClr val="FFC000"/>
      </a:accent4>
      <a:accent5>
        <a:srgbClr val="5B9BD5"/>
      </a:accent5>
      <a:accent6>
        <a:srgbClr val="70AD47"/>
      </a:accent6>
      <a:hlink>
        <a:srgbClr val="0563C1"/>
      </a:hlink>
      <a:folHlink>
        <a:srgbClr val="954F72"/>
      </a:folHlink>
    </a:clrScheme>
    <a:fontScheme name="MS Pゴシック/Calibri">
      <a:majorFont>
        <a:latin typeface="Calibri"/>
        <a:ea typeface="ＭＳ Ｐゴシック"/>
        <a:cs typeface=""/>
      </a:majorFont>
      <a:minorFont>
        <a:latin typeface="Calibri"/>
        <a:ea typeface="ＭＳ Ｐゴシック"/>
        <a:cs typeface=""/>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メトロポリタン</Template>
  <TotalTime>45180</TotalTime>
  <Words>10671</Words>
  <Application>Microsoft Office PowerPoint</Application>
  <PresentationFormat>ワイド画面</PresentationFormat>
  <Paragraphs>1094</Paragraphs>
  <Slides>77</Slides>
  <Notes>73</Notes>
  <HiddenSlides>8</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77</vt:i4>
      </vt:variant>
    </vt:vector>
  </HeadingPairs>
  <TitlesOfParts>
    <vt:vector size="86" baseType="lpstr">
      <vt:lpstr>ＭＳ ゴシック</vt:lpstr>
      <vt:lpstr>ＭＳ 明朝</vt:lpstr>
      <vt:lpstr>游ゴシック</vt:lpstr>
      <vt:lpstr>Arial</vt:lpstr>
      <vt:lpstr>Calibri</vt:lpstr>
      <vt:lpstr>Cambria</vt:lpstr>
      <vt:lpstr>Cambria Math</vt:lpstr>
      <vt:lpstr>Times New Roman</vt:lpstr>
      <vt:lpstr>メトロポリタン</vt:lpstr>
      <vt:lpstr>Decoupling Transition Patterns in the Global Economy:  A Multi-Regional Structural Decomposition Analysis</vt:lpstr>
      <vt:lpstr>1. Introduction: Economic growth and environmental impact</vt:lpstr>
      <vt:lpstr>1. Introduction: State-based classification and its limitations</vt:lpstr>
      <vt:lpstr>1. Introduction: Need for MRIO-based SDA in decoupling analysis</vt:lpstr>
      <vt:lpstr>1. Introduction: Objective</vt:lpstr>
      <vt:lpstr>2. Methodology: Definition of decoupling indicators</vt:lpstr>
      <vt:lpstr>2. Methodology: Classification of decoupling transition patterns</vt:lpstr>
      <vt:lpstr>2. Methodology: Characterization of decoupling transition patterns</vt:lpstr>
      <vt:lpstr>2. Methodology: Characterization of decoupling transition patterns</vt:lpstr>
      <vt:lpstr>2. Methodology: Identification of decoupling drivers</vt:lpstr>
      <vt:lpstr>2. Methodology: Identification of decoupling drivers</vt:lpstr>
      <vt:lpstr>3. Data</vt:lpstr>
      <vt:lpstr>4. Results and discussion: State-based decoupling classification</vt:lpstr>
      <vt:lpstr>4. Results and discussion: State-based decoupling classification</vt:lpstr>
      <vt:lpstr>4. Results and discussion: Transition-based decoupling classification</vt:lpstr>
      <vt:lpstr>4. Results and discussion: Transition-based decoupling classification</vt:lpstr>
      <vt:lpstr>4. Results and discussion: Transition-based decoupling classification</vt:lpstr>
      <vt:lpstr>4. Results and discussion: Decomposition of per capita CF changes</vt:lpstr>
      <vt:lpstr>4. Results and discussion: Decomposition of per capita CF changes</vt:lpstr>
      <vt:lpstr>4. Results and discussion: Trade structure and carbon leakage</vt:lpstr>
      <vt:lpstr>5. Conclusion and Policy implications </vt:lpstr>
      <vt:lpstr>5. Conclusion and Policy implications</vt:lpstr>
      <vt:lpstr>Thank you for your kind attention.</vt:lpstr>
      <vt:lpstr>2. Methodology: Definition of decoupling indicator</vt:lpstr>
      <vt:lpstr>2. Methodology: Definition of decoupling indicator</vt:lpstr>
      <vt:lpstr>2. Methodology: Definition of decoupling indicator</vt:lpstr>
      <vt:lpstr>Appendix:</vt:lpstr>
      <vt:lpstr>Appendix: Decomposition of the Input Coefficient Matrix</vt:lpstr>
      <vt:lpstr>Appendix: Decomposition of the Final Demand Vector</vt:lpstr>
      <vt:lpstr>2. Methodology: Structural decomposition analysis</vt:lpstr>
      <vt:lpstr>2. Methodology: Structural decomposition analysis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世界多地域産業連関表を利用したデカップリング分析手法の開発と その実証分析</dc:title>
  <dc:creator>nishifuji waka</dc:creator>
  <cp:lastModifiedBy>nishifuji waka</cp:lastModifiedBy>
  <cp:revision>130</cp:revision>
  <dcterms:created xsi:type="dcterms:W3CDTF">2024-10-21T06:20:48Z</dcterms:created>
  <dcterms:modified xsi:type="dcterms:W3CDTF">2026-06-21T15:13:02Z</dcterms:modified>
</cp:coreProperties>
</file>