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4">
  <p:sldMasterIdLst>
    <p:sldMasterId id="2147483659" r:id="rId4"/>
    <p:sldMasterId id="2147484087" r:id="rId5"/>
    <p:sldMasterId id="2147484099" r:id="rId6"/>
    <p:sldMasterId id="2147484101" r:id="rId7"/>
    <p:sldMasterId id="2147484107" r:id="rId8"/>
  </p:sldMasterIdLst>
  <p:notesMasterIdLst>
    <p:notesMasterId r:id="rId47"/>
  </p:notesMasterIdLst>
  <p:handoutMasterIdLst>
    <p:handoutMasterId r:id="rId48"/>
  </p:handoutMasterIdLst>
  <p:sldIdLst>
    <p:sldId id="857" r:id="rId9"/>
    <p:sldId id="1697" r:id="rId10"/>
    <p:sldId id="1719" r:id="rId11"/>
    <p:sldId id="1716" r:id="rId12"/>
    <p:sldId id="1676" r:id="rId13"/>
    <p:sldId id="1700" r:id="rId14"/>
    <p:sldId id="1622" r:id="rId15"/>
    <p:sldId id="1698" r:id="rId16"/>
    <p:sldId id="1701" r:id="rId17"/>
    <p:sldId id="1702" r:id="rId18"/>
    <p:sldId id="1703" r:id="rId19"/>
    <p:sldId id="1704" r:id="rId20"/>
    <p:sldId id="1699" r:id="rId21"/>
    <p:sldId id="1677" r:id="rId22"/>
    <p:sldId id="1728" r:id="rId23"/>
    <p:sldId id="1715" r:id="rId24"/>
    <p:sldId id="1705" r:id="rId25"/>
    <p:sldId id="1718" r:id="rId26"/>
    <p:sldId id="1653" r:id="rId27"/>
    <p:sldId id="1680" r:id="rId28"/>
    <p:sldId id="1684" r:id="rId29"/>
    <p:sldId id="1722" r:id="rId30"/>
    <p:sldId id="1640" r:id="rId31"/>
    <p:sldId id="1691" r:id="rId32"/>
    <p:sldId id="1724" r:id="rId33"/>
    <p:sldId id="1725" r:id="rId34"/>
    <p:sldId id="1726" r:id="rId35"/>
    <p:sldId id="1692" r:id="rId36"/>
    <p:sldId id="1693" r:id="rId37"/>
    <p:sldId id="1717" r:id="rId38"/>
    <p:sldId id="1729" r:id="rId39"/>
    <p:sldId id="1730" r:id="rId40"/>
    <p:sldId id="1713" r:id="rId41"/>
    <p:sldId id="1732" r:id="rId42"/>
    <p:sldId id="1731" r:id="rId43"/>
    <p:sldId id="1688" r:id="rId44"/>
    <p:sldId id="1672" r:id="rId45"/>
    <p:sldId id="1681" r:id="rId46"/>
  </p:sldIdLst>
  <p:sldSz cx="12192000" cy="6858000"/>
  <p:notesSz cx="7104063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F26804-CF8A-AFA8-C631-03B0AB1ADD11}" name="Jan Plassenberg" initials="JP" userId="S::plassenberg@gws-os.com::8d252e16-eba3-4820-be09-7c83d1fb3b69" providerId="AD"/>
  <p188:author id="{A331BF0E-C3C2-11EE-A85A-4E0CD0219138}" name="Inka Peters" initials="IP" userId="S::peters@gws-os.com::2d1db7c5-2449-407d-b99f-af494487bd1f" providerId="AD"/>
  <p188:author id="{6EB6C92D-5725-A299-4E40-F91C1D1301A3}" name="Florian Bernardt" initials="FB" userId="S::bernardt@gws-os.com::578c0d17-7e39-4ee6-9582-9a6fd6267d2d" providerId="AD"/>
  <p188:author id="{09149042-6A25-EAEF-A972-3B7408D26B5A}" name="Katharina Hembach-Stunden" initials="KH" userId="S::hembach-stunden@gws-os.com::5d6624ff-4756-4c64-8767-04be9cf0f573" providerId="AD"/>
  <p188:author id="{14BF0E57-4FA5-AAE6-E300-BF37D0CD93A2}" name="Anke Mönnig" initials="AM" userId="S::moennig@gws-os.com::0b934809-2ace-482f-94f6-dfab9147b70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W" initials="G" lastIdx="1" clrIdx="0"/>
  <p:cmAuthor id="2" name="GWS" initials="G" lastIdx="1" clrIdx="1"/>
  <p:cmAuthor id="3" name="IP" initials="IP" lastIdx="40" clrIdx="2">
    <p:extLst>
      <p:ext uri="{19B8F6BF-5375-455C-9EA6-DF929625EA0E}">
        <p15:presenceInfo xmlns:p15="http://schemas.microsoft.com/office/powerpoint/2012/main" userId="IP" providerId="None"/>
      </p:ext>
    </p:extLst>
  </p:cmAuthor>
  <p:cmAuthor id="4" name="Ines Thobe" initials="IT" lastIdx="9" clrIdx="3">
    <p:extLst>
      <p:ext uri="{19B8F6BF-5375-455C-9EA6-DF929625EA0E}">
        <p15:presenceInfo xmlns:p15="http://schemas.microsoft.com/office/powerpoint/2012/main" userId="Ines Thobe" providerId="None"/>
      </p:ext>
    </p:extLst>
  </p:cmAuthor>
  <p:cmAuthor id="5" name="MIW" initials="MIW" lastIdx="10" clrIdx="4">
    <p:extLst>
      <p:ext uri="{19B8F6BF-5375-455C-9EA6-DF929625EA0E}">
        <p15:presenceInfo xmlns:p15="http://schemas.microsoft.com/office/powerpoint/2012/main" userId="MI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FF9900"/>
    <a:srgbClr val="00B050"/>
    <a:srgbClr val="E9EAEC"/>
    <a:srgbClr val="CFD2D6"/>
    <a:srgbClr val="44546A"/>
    <a:srgbClr val="465D77"/>
    <a:srgbClr val="3333CC"/>
    <a:srgbClr val="0D9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84746" autoAdjust="0"/>
  </p:normalViewPr>
  <p:slideViewPr>
    <p:cSldViewPr snapToGrid="0">
      <p:cViewPr varScale="1">
        <p:scale>
          <a:sx n="94" d="100"/>
          <a:sy n="94" d="100"/>
        </p:scale>
        <p:origin x="64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ke Mönnig" userId="S::moennig@gws-os.com::0b934809-2ace-482f-94f6-dfab9147b702" providerId="AD" clId="Web-{B2CD739B-5BC0-4575-A6BC-FABB04695D13}"/>
    <pc:docChg chg="modSld">
      <pc:chgData name="Anke Mönnig" userId="S::moennig@gws-os.com::0b934809-2ace-482f-94f6-dfab9147b702" providerId="AD" clId="Web-{B2CD739B-5BC0-4575-A6BC-FABB04695D13}" dt="2026-03-25T08:03:41.432" v="10" actId="20577"/>
      <pc:docMkLst>
        <pc:docMk/>
      </pc:docMkLst>
      <pc:sldChg chg="modSp">
        <pc:chgData name="Anke Mönnig" userId="S::moennig@gws-os.com::0b934809-2ace-482f-94f6-dfab9147b702" providerId="AD" clId="Web-{B2CD739B-5BC0-4575-A6BC-FABB04695D13}" dt="2026-03-25T08:03:41.432" v="10" actId="20577"/>
        <pc:sldMkLst>
          <pc:docMk/>
          <pc:sldMk cId="1224706633" sldId="1686"/>
        </pc:sldMkLst>
        <pc:spChg chg="mod">
          <ac:chgData name="Anke Mönnig" userId="S::moennig@gws-os.com::0b934809-2ace-482f-94f6-dfab9147b702" providerId="AD" clId="Web-{B2CD739B-5BC0-4575-A6BC-FABB04695D13}" dt="2026-03-25T08:03:41.432" v="10" actId="20577"/>
          <ac:spMkLst>
            <pc:docMk/>
            <pc:sldMk cId="1224706633" sldId="1686"/>
            <ac:spMk id="2" creationId="{A32F34D6-9BD4-1BE9-D444-A4EDB16C97B8}"/>
          </ac:spMkLst>
        </pc:spChg>
      </pc:sldChg>
    </pc:docChg>
  </pc:docChgLst>
  <pc:docChgLst>
    <pc:chgData name="Anke Mönnig" userId="S::moennig@gws-os.com::0b934809-2ace-482f-94f6-dfab9147b702" providerId="AD" clId="Web-{5E2CCAC5-1628-475A-90E1-90D5069D3463}"/>
    <pc:docChg chg="modSld">
      <pc:chgData name="Anke Mönnig" userId="S::moennig@gws-os.com::0b934809-2ace-482f-94f6-dfab9147b702" providerId="AD" clId="Web-{5E2CCAC5-1628-475A-90E1-90D5069D3463}" dt="2026-03-16T07:11:32.077" v="7" actId="20577"/>
      <pc:docMkLst>
        <pc:docMk/>
      </pc:docMkLst>
      <pc:sldChg chg="modSp">
        <pc:chgData name="Anke Mönnig" userId="S::moennig@gws-os.com::0b934809-2ace-482f-94f6-dfab9147b702" providerId="AD" clId="Web-{5E2CCAC5-1628-475A-90E1-90D5069D3463}" dt="2026-03-16T07:11:32.077" v="7" actId="20577"/>
        <pc:sldMkLst>
          <pc:docMk/>
          <pc:sldMk cId="3946599148" sldId="1653"/>
        </pc:sldMkLst>
        <pc:spChg chg="mod">
          <ac:chgData name="Anke Mönnig" userId="S::moennig@gws-os.com::0b934809-2ace-482f-94f6-dfab9147b702" providerId="AD" clId="Web-{5E2CCAC5-1628-475A-90E1-90D5069D3463}" dt="2026-03-16T07:11:32.077" v="7" actId="20577"/>
          <ac:spMkLst>
            <pc:docMk/>
            <pc:sldMk cId="3946599148" sldId="1653"/>
            <ac:spMk id="4" creationId="{4D8F3649-A194-01E9-C032-CC5B74384AD5}"/>
          </ac:spMkLst>
        </pc:spChg>
      </pc:sldChg>
    </pc:docChg>
  </pc:docChgLst>
  <pc:docChgLst>
    <pc:chgData name="Anke Mönnig" userId="0b934809-2ace-482f-94f6-dfab9147b702" providerId="ADAL" clId="{3B0F107C-AE52-41BC-AD7F-0BB794AC26F0}"/>
    <pc:docChg chg="undo custSel addSld modSld">
      <pc:chgData name="Anke Mönnig" userId="0b934809-2ace-482f-94f6-dfab9147b702" providerId="ADAL" clId="{3B0F107C-AE52-41BC-AD7F-0BB794AC26F0}" dt="2026-04-01T12:06:58.718" v="1181" actId="1076"/>
      <pc:docMkLst>
        <pc:docMk/>
      </pc:docMkLst>
      <pc:sldChg chg="modSp mod chgLayout">
        <pc:chgData name="Anke Mönnig" userId="0b934809-2ace-482f-94f6-dfab9147b702" providerId="ADAL" clId="{3B0F107C-AE52-41BC-AD7F-0BB794AC26F0}" dt="2026-03-16T07:18:32.270" v="81" actId="700"/>
        <pc:sldMkLst>
          <pc:docMk/>
          <pc:sldMk cId="3314564574" sldId="1648"/>
        </pc:sldMkLst>
        <pc:spChg chg="mod ord">
          <ac:chgData name="Anke Mönnig" userId="0b934809-2ace-482f-94f6-dfab9147b702" providerId="ADAL" clId="{3B0F107C-AE52-41BC-AD7F-0BB794AC26F0}" dt="2026-03-16T07:18:32.270" v="81" actId="700"/>
          <ac:spMkLst>
            <pc:docMk/>
            <pc:sldMk cId="3314564574" sldId="1648"/>
            <ac:spMk id="3" creationId="{259EF2D0-378A-D658-804A-9FCE12C00523}"/>
          </ac:spMkLst>
        </pc:spChg>
        <pc:graphicFrameChg chg="mod ord">
          <ac:chgData name="Anke Mönnig" userId="0b934809-2ace-482f-94f6-dfab9147b702" providerId="ADAL" clId="{3B0F107C-AE52-41BC-AD7F-0BB794AC26F0}" dt="2026-03-16T07:18:32.270" v="81" actId="700"/>
          <ac:graphicFrameMkLst>
            <pc:docMk/>
            <pc:sldMk cId="3314564574" sldId="1648"/>
            <ac:graphicFrameMk id="10" creationId="{BB33FE6A-B5D8-BFE2-413B-01AAF2273B41}"/>
          </ac:graphicFrameMkLst>
        </pc:graphicFrameChg>
      </pc:sldChg>
      <pc:sldChg chg="addSp modSp mod">
        <pc:chgData name="Anke Mönnig" userId="0b934809-2ace-482f-94f6-dfab9147b702" providerId="ADAL" clId="{3B0F107C-AE52-41BC-AD7F-0BB794AC26F0}" dt="2026-03-16T07:17:59.559" v="79" actId="14100"/>
        <pc:sldMkLst>
          <pc:docMk/>
          <pc:sldMk cId="3946599148" sldId="1653"/>
        </pc:sldMkLst>
        <pc:spChg chg="add mod">
          <ac:chgData name="Anke Mönnig" userId="0b934809-2ace-482f-94f6-dfab9147b702" providerId="ADAL" clId="{3B0F107C-AE52-41BC-AD7F-0BB794AC26F0}" dt="2026-03-16T07:17:59.559" v="79" actId="14100"/>
          <ac:spMkLst>
            <pc:docMk/>
            <pc:sldMk cId="3946599148" sldId="1653"/>
            <ac:spMk id="6" creationId="{652D4DB3-CCCC-9F2C-77B4-4943576A2F1D}"/>
          </ac:spMkLst>
        </pc:spChg>
        <pc:spChg chg="add mod">
          <ac:chgData name="Anke Mönnig" userId="0b934809-2ace-482f-94f6-dfab9147b702" providerId="ADAL" clId="{3B0F107C-AE52-41BC-AD7F-0BB794AC26F0}" dt="2026-03-16T07:17:34.543" v="73" actId="2085"/>
          <ac:spMkLst>
            <pc:docMk/>
            <pc:sldMk cId="3946599148" sldId="1653"/>
            <ac:spMk id="7" creationId="{A477934C-95F9-F052-90C0-3B840A037632}"/>
          </ac:spMkLst>
        </pc:spChg>
        <pc:spChg chg="add mod">
          <ac:chgData name="Anke Mönnig" userId="0b934809-2ace-482f-94f6-dfab9147b702" providerId="ADAL" clId="{3B0F107C-AE52-41BC-AD7F-0BB794AC26F0}" dt="2026-03-16T07:17:59.111" v="78" actId="14100"/>
          <ac:spMkLst>
            <pc:docMk/>
            <pc:sldMk cId="3946599148" sldId="1653"/>
            <ac:spMk id="8" creationId="{9B4FFE14-7A7E-60C3-DD37-D213D034AEA5}"/>
          </ac:spMkLst>
        </pc:spChg>
        <pc:spChg chg="mod">
          <ac:chgData name="Anke Mönnig" userId="0b934809-2ace-482f-94f6-dfab9147b702" providerId="ADAL" clId="{3B0F107C-AE52-41BC-AD7F-0BB794AC26F0}" dt="2026-03-16T07:12:14.574" v="0" actId="14100"/>
          <ac:spMkLst>
            <pc:docMk/>
            <pc:sldMk cId="3946599148" sldId="1653"/>
            <ac:spMk id="34" creationId="{0D0DF874-42B8-4F5D-00FE-F95CBDBABF5D}"/>
          </ac:spMkLst>
        </pc:spChg>
        <pc:spChg chg="mod">
          <ac:chgData name="Anke Mönnig" userId="0b934809-2ace-482f-94f6-dfab9147b702" providerId="ADAL" clId="{3B0F107C-AE52-41BC-AD7F-0BB794AC26F0}" dt="2026-03-16T07:12:14.574" v="0" actId="14100"/>
          <ac:spMkLst>
            <pc:docMk/>
            <pc:sldMk cId="3946599148" sldId="1653"/>
            <ac:spMk id="35" creationId="{520799CB-8965-6157-D09B-6030214ACF9B}"/>
          </ac:spMkLst>
        </pc:spChg>
        <pc:spChg chg="mod">
          <ac:chgData name="Anke Mönnig" userId="0b934809-2ace-482f-94f6-dfab9147b702" providerId="ADAL" clId="{3B0F107C-AE52-41BC-AD7F-0BB794AC26F0}" dt="2026-03-16T07:12:14.574" v="0" actId="14100"/>
          <ac:spMkLst>
            <pc:docMk/>
            <pc:sldMk cId="3946599148" sldId="1653"/>
            <ac:spMk id="36" creationId="{5B539F86-D9F3-FDA5-42AD-2CD7F961E754}"/>
          </ac:spMkLst>
        </pc:spChg>
        <pc:grpChg chg="mod">
          <ac:chgData name="Anke Mönnig" userId="0b934809-2ace-482f-94f6-dfab9147b702" providerId="ADAL" clId="{3B0F107C-AE52-41BC-AD7F-0BB794AC26F0}" dt="2026-03-16T07:12:14.574" v="0" actId="14100"/>
          <ac:grpSpMkLst>
            <pc:docMk/>
            <pc:sldMk cId="3946599148" sldId="1653"/>
            <ac:grpSpMk id="24" creationId="{7F800CB7-6EDB-1DD4-CE69-A54727D9928B}"/>
          </ac:grpSpMkLst>
        </pc:grpChg>
        <pc:grpChg chg="mod">
          <ac:chgData name="Anke Mönnig" userId="0b934809-2ace-482f-94f6-dfab9147b702" providerId="ADAL" clId="{3B0F107C-AE52-41BC-AD7F-0BB794AC26F0}" dt="2026-03-16T07:12:14.574" v="0" actId="14100"/>
          <ac:grpSpMkLst>
            <pc:docMk/>
            <pc:sldMk cId="3946599148" sldId="1653"/>
            <ac:grpSpMk id="25" creationId="{8F8DC1FE-BD91-0A55-AD91-D4FA6A3524BE}"/>
          </ac:grpSpMkLst>
        </pc:grpChg>
        <pc:grpChg chg="mod">
          <ac:chgData name="Anke Mönnig" userId="0b934809-2ace-482f-94f6-dfab9147b702" providerId="ADAL" clId="{3B0F107C-AE52-41BC-AD7F-0BB794AC26F0}" dt="2026-03-16T07:12:14.574" v="0" actId="14100"/>
          <ac:grpSpMkLst>
            <pc:docMk/>
            <pc:sldMk cId="3946599148" sldId="1653"/>
            <ac:grpSpMk id="28" creationId="{BF86D63B-1C92-4EFA-4F95-1685170CE68B}"/>
          </ac:grpSpMkLst>
        </pc:grpChg>
        <pc:grpChg chg="mod">
          <ac:chgData name="Anke Mönnig" userId="0b934809-2ace-482f-94f6-dfab9147b702" providerId="ADAL" clId="{3B0F107C-AE52-41BC-AD7F-0BB794AC26F0}" dt="2026-03-16T07:12:14.574" v="0" actId="14100"/>
          <ac:grpSpMkLst>
            <pc:docMk/>
            <pc:sldMk cId="3946599148" sldId="1653"/>
            <ac:grpSpMk id="31" creationId="{7973B027-FE47-5FE0-BB7F-79ED5F8EA082}"/>
          </ac:grpSpMkLst>
        </pc:grpChg>
      </pc:sldChg>
      <pc:sldChg chg="modSp new mod">
        <pc:chgData name="Anke Mönnig" userId="0b934809-2ace-482f-94f6-dfab9147b702" providerId="ADAL" clId="{3B0F107C-AE52-41BC-AD7F-0BB794AC26F0}" dt="2026-03-24T10:49:27.129" v="1180" actId="20577"/>
        <pc:sldMkLst>
          <pc:docMk/>
          <pc:sldMk cId="1224706633" sldId="1686"/>
        </pc:sldMkLst>
        <pc:spChg chg="mod">
          <ac:chgData name="Anke Mönnig" userId="0b934809-2ace-482f-94f6-dfab9147b702" providerId="ADAL" clId="{3B0F107C-AE52-41BC-AD7F-0BB794AC26F0}" dt="2026-03-24T10:49:27.129" v="1180" actId="20577"/>
          <ac:spMkLst>
            <pc:docMk/>
            <pc:sldMk cId="1224706633" sldId="1686"/>
            <ac:spMk id="2" creationId="{A32F34D6-9BD4-1BE9-D444-A4EDB16C97B8}"/>
          </ac:spMkLst>
        </pc:spChg>
        <pc:spChg chg="mod">
          <ac:chgData name="Anke Mönnig" userId="0b934809-2ace-482f-94f6-dfab9147b702" providerId="ADAL" clId="{3B0F107C-AE52-41BC-AD7F-0BB794AC26F0}" dt="2026-03-16T07:18:37.826" v="87" actId="20577"/>
          <ac:spMkLst>
            <pc:docMk/>
            <pc:sldMk cId="1224706633" sldId="1686"/>
            <ac:spMk id="3" creationId="{6EDCAB70-C33A-714E-123C-202DE2236CAC}"/>
          </ac:spMkLst>
        </pc:spChg>
      </pc:sldChg>
      <pc:sldChg chg="modSp mod">
        <pc:chgData name="Anke Mönnig" userId="0b934809-2ace-482f-94f6-dfab9147b702" providerId="ADAL" clId="{3B0F107C-AE52-41BC-AD7F-0BB794AC26F0}" dt="2026-04-01T12:06:58.718" v="1181" actId="1076"/>
        <pc:sldMkLst>
          <pc:docMk/>
          <pc:sldMk cId="1183236368" sldId="1690"/>
        </pc:sldMkLst>
        <pc:graphicFrameChg chg="mod">
          <ac:chgData name="Anke Mönnig" userId="0b934809-2ace-482f-94f6-dfab9147b702" providerId="ADAL" clId="{3B0F107C-AE52-41BC-AD7F-0BB794AC26F0}" dt="2026-04-01T12:06:58.718" v="1181" actId="1076"/>
          <ac:graphicFrameMkLst>
            <pc:docMk/>
            <pc:sldMk cId="1183236368" sldId="1690"/>
            <ac:graphicFrameMk id="7" creationId="{F2A7CE20-21CF-AD85-56FA-EF386D174BE3}"/>
          </ac:graphicFrameMkLst>
        </pc:graphicFrameChg>
      </pc:sldChg>
    </pc:docChg>
  </pc:docChgLst>
  <pc:docChgLst>
    <pc:chgData name="Anke Mönnig" userId="S::moennig@gws-os.com::0b934809-2ace-482f-94f6-dfab9147b702" providerId="AD" clId="Web-{C4766DDD-215E-477B-A4F9-744AE66580A6}"/>
    <pc:docChg chg="modSld">
      <pc:chgData name="Anke Mönnig" userId="S::moennig@gws-os.com::0b934809-2ace-482f-94f6-dfab9147b702" providerId="AD" clId="Web-{C4766DDD-215E-477B-A4F9-744AE66580A6}" dt="2026-03-25T09:36:23.426" v="9" actId="20577"/>
      <pc:docMkLst>
        <pc:docMk/>
      </pc:docMkLst>
      <pc:sldChg chg="modSp">
        <pc:chgData name="Anke Mönnig" userId="S::moennig@gws-os.com::0b934809-2ace-482f-94f6-dfab9147b702" providerId="AD" clId="Web-{C4766DDD-215E-477B-A4F9-744AE66580A6}" dt="2026-03-25T09:34:17.533" v="1" actId="20577"/>
        <pc:sldMkLst>
          <pc:docMk/>
          <pc:sldMk cId="3788131534" sldId="1620"/>
        </pc:sldMkLst>
        <pc:spChg chg="mod">
          <ac:chgData name="Anke Mönnig" userId="S::moennig@gws-os.com::0b934809-2ace-482f-94f6-dfab9147b702" providerId="AD" clId="Web-{C4766DDD-215E-477B-A4F9-744AE66580A6}" dt="2026-03-25T09:34:17.533" v="1" actId="20577"/>
          <ac:spMkLst>
            <pc:docMk/>
            <pc:sldMk cId="3788131534" sldId="1620"/>
            <ac:spMk id="3" creationId="{0FE5A598-5C3C-C12D-7BEE-9A56757B51E1}"/>
          </ac:spMkLst>
        </pc:spChg>
      </pc:sldChg>
      <pc:sldChg chg="modSp">
        <pc:chgData name="Anke Mönnig" userId="S::moennig@gws-os.com::0b934809-2ace-482f-94f6-dfab9147b702" providerId="AD" clId="Web-{C4766DDD-215E-477B-A4F9-744AE66580A6}" dt="2026-03-25T09:36:23.426" v="9" actId="20577"/>
        <pc:sldMkLst>
          <pc:docMk/>
          <pc:sldMk cId="3808533623" sldId="1676"/>
        </pc:sldMkLst>
        <pc:spChg chg="mod">
          <ac:chgData name="Anke Mönnig" userId="S::moennig@gws-os.com::0b934809-2ace-482f-94f6-dfab9147b702" providerId="AD" clId="Web-{C4766DDD-215E-477B-A4F9-744AE66580A6}" dt="2026-03-25T09:36:23.426" v="9" actId="20577"/>
          <ac:spMkLst>
            <pc:docMk/>
            <pc:sldMk cId="3808533623" sldId="1676"/>
            <ac:spMk id="2" creationId="{7B3F243D-B799-89A4-E979-BC3B64DBBDA8}"/>
          </ac:spMkLst>
        </pc:spChg>
      </pc:sldChg>
    </pc:docChg>
  </pc:docChgLst>
  <pc:docChgLst>
    <pc:chgData name="Florian Bernardt" userId="578c0d17-7e39-4ee6-9582-9a6fd6267d2d" providerId="ADAL" clId="{E387F945-0554-4D0F-8F7C-95433C18ACD2}"/>
    <pc:docChg chg="undo custSel addSld modSld sldOrd">
      <pc:chgData name="Florian Bernardt" userId="578c0d17-7e39-4ee6-9582-9a6fd6267d2d" providerId="ADAL" clId="{E387F945-0554-4D0F-8F7C-95433C18ACD2}" dt="2026-03-25T11:47:30.005" v="549" actId="27918"/>
      <pc:docMkLst>
        <pc:docMk/>
      </pc:docMkLst>
      <pc:sldChg chg="modSp mod">
        <pc:chgData name="Florian Bernardt" userId="578c0d17-7e39-4ee6-9582-9a6fd6267d2d" providerId="ADAL" clId="{E387F945-0554-4D0F-8F7C-95433C18ACD2}" dt="2026-03-10T10:22:45.389" v="0" actId="20577"/>
        <pc:sldMkLst>
          <pc:docMk/>
          <pc:sldMk cId="2690714079" sldId="857"/>
        </pc:sldMkLst>
        <pc:spChg chg="mod">
          <ac:chgData name="Florian Bernardt" userId="578c0d17-7e39-4ee6-9582-9a6fd6267d2d" providerId="ADAL" clId="{E387F945-0554-4D0F-8F7C-95433C18ACD2}" dt="2026-03-10T10:22:45.389" v="0" actId="20577"/>
          <ac:spMkLst>
            <pc:docMk/>
            <pc:sldMk cId="2690714079" sldId="857"/>
            <ac:spMk id="3" creationId="{A75680AE-E331-AA5F-7800-807AC773847A}"/>
          </ac:spMkLst>
        </pc:spChg>
      </pc:sldChg>
      <pc:sldChg chg="ord">
        <pc:chgData name="Florian Bernardt" userId="578c0d17-7e39-4ee6-9582-9a6fd6267d2d" providerId="ADAL" clId="{E387F945-0554-4D0F-8F7C-95433C18ACD2}" dt="2026-03-17T15:42:52.352" v="71"/>
        <pc:sldMkLst>
          <pc:docMk/>
          <pc:sldMk cId="4241536363" sldId="1636"/>
        </pc:sldMkLst>
      </pc:sldChg>
      <pc:sldChg chg="modSp mod ord modShow">
        <pc:chgData name="Florian Bernardt" userId="578c0d17-7e39-4ee6-9582-9a6fd6267d2d" providerId="ADAL" clId="{E387F945-0554-4D0F-8F7C-95433C18ACD2}" dt="2026-03-17T15:43:11.062" v="73" actId="692"/>
        <pc:sldMkLst>
          <pc:docMk/>
          <pc:sldMk cId="157788870" sldId="1640"/>
        </pc:sldMkLst>
        <pc:graphicFrameChg chg="mod">
          <ac:chgData name="Florian Bernardt" userId="578c0d17-7e39-4ee6-9582-9a6fd6267d2d" providerId="ADAL" clId="{E387F945-0554-4D0F-8F7C-95433C18ACD2}" dt="2026-03-17T15:43:11.062" v="73" actId="692"/>
          <ac:graphicFrameMkLst>
            <pc:docMk/>
            <pc:sldMk cId="157788870" sldId="1640"/>
            <ac:graphicFrameMk id="11" creationId="{4DB11E95-EFF8-2A55-22BF-9B56A0D5AB28}"/>
          </ac:graphicFrameMkLst>
        </pc:graphicFrameChg>
      </pc:sldChg>
      <pc:sldChg chg="mod ord modShow">
        <pc:chgData name="Florian Bernardt" userId="578c0d17-7e39-4ee6-9582-9a6fd6267d2d" providerId="ADAL" clId="{E387F945-0554-4D0F-8F7C-95433C18ACD2}" dt="2026-03-17T15:42:52.352" v="71"/>
        <pc:sldMkLst>
          <pc:docMk/>
          <pc:sldMk cId="131997384" sldId="1641"/>
        </pc:sldMkLst>
      </pc:sldChg>
      <pc:sldChg chg="mod ord modShow">
        <pc:chgData name="Florian Bernardt" userId="578c0d17-7e39-4ee6-9582-9a6fd6267d2d" providerId="ADAL" clId="{E387F945-0554-4D0F-8F7C-95433C18ACD2}" dt="2026-03-17T15:42:52.352" v="71"/>
        <pc:sldMkLst>
          <pc:docMk/>
          <pc:sldMk cId="3314564574" sldId="1648"/>
        </pc:sldMkLst>
      </pc:sldChg>
      <pc:sldChg chg="mod ord modShow">
        <pc:chgData name="Florian Bernardt" userId="578c0d17-7e39-4ee6-9582-9a6fd6267d2d" providerId="ADAL" clId="{E387F945-0554-4D0F-8F7C-95433C18ACD2}" dt="2026-03-17T15:42:52.352" v="71"/>
        <pc:sldMkLst>
          <pc:docMk/>
          <pc:sldMk cId="2849442980" sldId="1649"/>
        </pc:sldMkLst>
      </pc:sldChg>
      <pc:sldChg chg="ord">
        <pc:chgData name="Florian Bernardt" userId="578c0d17-7e39-4ee6-9582-9a6fd6267d2d" providerId="ADAL" clId="{E387F945-0554-4D0F-8F7C-95433C18ACD2}" dt="2026-03-17T15:42:52.352" v="71"/>
        <pc:sldMkLst>
          <pc:docMk/>
          <pc:sldMk cId="1915321283" sldId="1657"/>
        </pc:sldMkLst>
      </pc:sldChg>
      <pc:sldChg chg="mod ord modShow">
        <pc:chgData name="Florian Bernardt" userId="578c0d17-7e39-4ee6-9582-9a6fd6267d2d" providerId="ADAL" clId="{E387F945-0554-4D0F-8F7C-95433C18ACD2}" dt="2026-03-17T15:42:52.352" v="71"/>
        <pc:sldMkLst>
          <pc:docMk/>
          <pc:sldMk cId="1990557294" sldId="1674"/>
        </pc:sldMkLst>
      </pc:sldChg>
      <pc:sldChg chg="mod ord modShow">
        <pc:chgData name="Florian Bernardt" userId="578c0d17-7e39-4ee6-9582-9a6fd6267d2d" providerId="ADAL" clId="{E387F945-0554-4D0F-8F7C-95433C18ACD2}" dt="2026-03-17T15:42:52.352" v="71"/>
        <pc:sldMkLst>
          <pc:docMk/>
          <pc:sldMk cId="3550261300" sldId="1685"/>
        </pc:sldMkLst>
      </pc:sldChg>
      <pc:sldChg chg="ord">
        <pc:chgData name="Florian Bernardt" userId="578c0d17-7e39-4ee6-9582-9a6fd6267d2d" providerId="ADAL" clId="{E387F945-0554-4D0F-8F7C-95433C18ACD2}" dt="2026-03-17T15:37:39.896" v="51"/>
        <pc:sldMkLst>
          <pc:docMk/>
          <pc:sldMk cId="1224706633" sldId="1686"/>
        </pc:sldMkLst>
      </pc:sldChg>
      <pc:sldChg chg="addSp delSp modSp new mod">
        <pc:chgData name="Florian Bernardt" userId="578c0d17-7e39-4ee6-9582-9a6fd6267d2d" providerId="ADAL" clId="{E387F945-0554-4D0F-8F7C-95433C18ACD2}" dt="2026-03-25T09:48:18.378" v="389" actId="20577"/>
        <pc:sldMkLst>
          <pc:docMk/>
          <pc:sldMk cId="2754321603" sldId="1687"/>
        </pc:sldMkLst>
        <pc:spChg chg="mod">
          <ac:chgData name="Florian Bernardt" userId="578c0d17-7e39-4ee6-9582-9a6fd6267d2d" providerId="ADAL" clId="{E387F945-0554-4D0F-8F7C-95433C18ACD2}" dt="2026-03-25T09:48:18.378" v="389" actId="20577"/>
          <ac:spMkLst>
            <pc:docMk/>
            <pc:sldMk cId="2754321603" sldId="1687"/>
            <ac:spMk id="3" creationId="{AABF854E-F0FB-C82B-59CD-5E0C5353271C}"/>
          </ac:spMkLst>
        </pc:spChg>
        <pc:graphicFrameChg chg="add mod">
          <ac:chgData name="Florian Bernardt" userId="578c0d17-7e39-4ee6-9582-9a6fd6267d2d" providerId="ADAL" clId="{E387F945-0554-4D0F-8F7C-95433C18ACD2}" dt="2026-03-17T15:31:17.372" v="18"/>
          <ac:graphicFrameMkLst>
            <pc:docMk/>
            <pc:sldMk cId="2754321603" sldId="1687"/>
            <ac:graphicFrameMk id="7" creationId="{90E32CAC-8D61-34C5-4FFE-5A02BC2FD21B}"/>
          </ac:graphicFrameMkLst>
        </pc:graphicFrameChg>
      </pc:sldChg>
      <pc:sldChg chg="addSp delSp modSp new mod">
        <pc:chgData name="Florian Bernardt" userId="578c0d17-7e39-4ee6-9582-9a6fd6267d2d" providerId="ADAL" clId="{E387F945-0554-4D0F-8F7C-95433C18ACD2}" dt="2026-03-25T11:47:30.005" v="549" actId="27918"/>
        <pc:sldMkLst>
          <pc:docMk/>
          <pc:sldMk cId="3067022416" sldId="1688"/>
        </pc:sldMkLst>
        <pc:spChg chg="mod">
          <ac:chgData name="Florian Bernardt" userId="578c0d17-7e39-4ee6-9582-9a6fd6267d2d" providerId="ADAL" clId="{E387F945-0554-4D0F-8F7C-95433C18ACD2}" dt="2026-03-25T09:49:06.238" v="415" actId="20577"/>
          <ac:spMkLst>
            <pc:docMk/>
            <pc:sldMk cId="3067022416" sldId="1688"/>
            <ac:spMk id="3" creationId="{F3DE2365-1C52-73E1-6D57-365AF4EFE313}"/>
          </ac:spMkLst>
        </pc:spChg>
        <pc:graphicFrameChg chg="add mod">
          <ac:chgData name="Florian Bernardt" userId="578c0d17-7e39-4ee6-9582-9a6fd6267d2d" providerId="ADAL" clId="{E387F945-0554-4D0F-8F7C-95433C18ACD2}" dt="2026-03-25T11:47:18.993" v="547"/>
          <ac:graphicFrameMkLst>
            <pc:docMk/>
            <pc:sldMk cId="3067022416" sldId="1688"/>
            <ac:graphicFrameMk id="7" creationId="{61C2C062-2407-6F20-947D-46F7DD82F3FA}"/>
          </ac:graphicFrameMkLst>
        </pc:graphicFrameChg>
      </pc:sldChg>
      <pc:sldChg chg="addSp delSp modSp new mod ord">
        <pc:chgData name="Florian Bernardt" userId="578c0d17-7e39-4ee6-9582-9a6fd6267d2d" providerId="ADAL" clId="{E387F945-0554-4D0F-8F7C-95433C18ACD2}" dt="2026-03-25T10:36:40.435" v="538"/>
        <pc:sldMkLst>
          <pc:docMk/>
          <pc:sldMk cId="3400033949" sldId="1689"/>
        </pc:sldMkLst>
        <pc:spChg chg="mod">
          <ac:chgData name="Florian Bernardt" userId="578c0d17-7e39-4ee6-9582-9a6fd6267d2d" providerId="ADAL" clId="{E387F945-0554-4D0F-8F7C-95433C18ACD2}" dt="2026-03-25T09:48:02.108" v="370" actId="20577"/>
          <ac:spMkLst>
            <pc:docMk/>
            <pc:sldMk cId="3400033949" sldId="1689"/>
            <ac:spMk id="3" creationId="{529CD230-AD39-3B47-3C01-E743C0F6D53A}"/>
          </ac:spMkLst>
        </pc:spChg>
        <pc:graphicFrameChg chg="add mod">
          <ac:chgData name="Florian Bernardt" userId="578c0d17-7e39-4ee6-9582-9a6fd6267d2d" providerId="ADAL" clId="{E387F945-0554-4D0F-8F7C-95433C18ACD2}" dt="2026-03-17T15:32:02.754" v="20"/>
          <ac:graphicFrameMkLst>
            <pc:docMk/>
            <pc:sldMk cId="3400033949" sldId="1689"/>
            <ac:graphicFrameMk id="7" creationId="{AAE145FE-EC2B-4772-8D74-F072A9AFEED1}"/>
          </ac:graphicFrameMkLst>
        </pc:graphicFrameChg>
      </pc:sldChg>
      <pc:sldChg chg="addSp delSp modSp new mod">
        <pc:chgData name="Florian Bernardt" userId="578c0d17-7e39-4ee6-9582-9a6fd6267d2d" providerId="ADAL" clId="{E387F945-0554-4D0F-8F7C-95433C18ACD2}" dt="2026-03-25T09:48:30.138" v="392"/>
        <pc:sldMkLst>
          <pc:docMk/>
          <pc:sldMk cId="1183236368" sldId="1690"/>
        </pc:sldMkLst>
        <pc:spChg chg="mod">
          <ac:chgData name="Florian Bernardt" userId="578c0d17-7e39-4ee6-9582-9a6fd6267d2d" providerId="ADAL" clId="{E387F945-0554-4D0F-8F7C-95433C18ACD2}" dt="2026-03-25T09:48:30.138" v="392"/>
          <ac:spMkLst>
            <pc:docMk/>
            <pc:sldMk cId="1183236368" sldId="1690"/>
            <ac:spMk id="3" creationId="{9D0B0AF0-BFEE-4B6D-FA4A-9988FA74B162}"/>
          </ac:spMkLst>
        </pc:spChg>
        <pc:graphicFrameChg chg="add mod">
          <ac:chgData name="Florian Bernardt" userId="578c0d17-7e39-4ee6-9582-9a6fd6267d2d" providerId="ADAL" clId="{E387F945-0554-4D0F-8F7C-95433C18ACD2}" dt="2026-03-17T15:32:59.870" v="22"/>
          <ac:graphicFrameMkLst>
            <pc:docMk/>
            <pc:sldMk cId="1183236368" sldId="1690"/>
            <ac:graphicFrameMk id="7" creationId="{F2A7CE20-21CF-AD85-56FA-EF386D174BE3}"/>
          </ac:graphicFrameMkLst>
        </pc:graphicFrameChg>
      </pc:sldChg>
      <pc:sldChg chg="addSp delSp modSp new mod">
        <pc:chgData name="Florian Bernardt" userId="578c0d17-7e39-4ee6-9582-9a6fd6267d2d" providerId="ADAL" clId="{E387F945-0554-4D0F-8F7C-95433C18ACD2}" dt="2026-03-25T09:49:12.125" v="416"/>
        <pc:sldMkLst>
          <pc:docMk/>
          <pc:sldMk cId="1016821708" sldId="1691"/>
        </pc:sldMkLst>
        <pc:spChg chg="mod">
          <ac:chgData name="Florian Bernardt" userId="578c0d17-7e39-4ee6-9582-9a6fd6267d2d" providerId="ADAL" clId="{E387F945-0554-4D0F-8F7C-95433C18ACD2}" dt="2026-03-25T09:49:12.125" v="416"/>
          <ac:spMkLst>
            <pc:docMk/>
            <pc:sldMk cId="1016821708" sldId="1691"/>
            <ac:spMk id="3" creationId="{63297FF0-829F-E704-9F26-E1BB1F6E1700}"/>
          </ac:spMkLst>
        </pc:spChg>
        <pc:graphicFrameChg chg="add mod">
          <ac:chgData name="Florian Bernardt" userId="578c0d17-7e39-4ee6-9582-9a6fd6267d2d" providerId="ADAL" clId="{E387F945-0554-4D0F-8F7C-95433C18ACD2}" dt="2026-03-17T15:34:02.978" v="27"/>
          <ac:graphicFrameMkLst>
            <pc:docMk/>
            <pc:sldMk cId="1016821708" sldId="1691"/>
            <ac:graphicFrameMk id="4" creationId="{DC4DFF33-2F48-4B3B-A4FD-8F2FC70C3C0A}"/>
          </ac:graphicFrameMkLst>
        </pc:graphicFrameChg>
      </pc:sldChg>
      <pc:sldChg chg="addSp delSp modSp new mod">
        <pc:chgData name="Florian Bernardt" userId="578c0d17-7e39-4ee6-9582-9a6fd6267d2d" providerId="ADAL" clId="{E387F945-0554-4D0F-8F7C-95433C18ACD2}" dt="2026-03-25T09:49:21.440" v="418" actId="14100"/>
        <pc:sldMkLst>
          <pc:docMk/>
          <pc:sldMk cId="2848684392" sldId="1692"/>
        </pc:sldMkLst>
        <pc:spChg chg="mod">
          <ac:chgData name="Florian Bernardt" userId="578c0d17-7e39-4ee6-9582-9a6fd6267d2d" providerId="ADAL" clId="{E387F945-0554-4D0F-8F7C-95433C18ACD2}" dt="2026-03-25T09:49:18.661" v="417"/>
          <ac:spMkLst>
            <pc:docMk/>
            <pc:sldMk cId="2848684392" sldId="1692"/>
            <ac:spMk id="3" creationId="{52D0DDA5-AA65-BDAE-A34E-0CA2A753FF24}"/>
          </ac:spMkLst>
        </pc:spChg>
        <pc:graphicFrameChg chg="add mod">
          <ac:chgData name="Florian Bernardt" userId="578c0d17-7e39-4ee6-9582-9a6fd6267d2d" providerId="ADAL" clId="{E387F945-0554-4D0F-8F7C-95433C18ACD2}" dt="2026-03-25T09:49:21.440" v="418" actId="14100"/>
          <ac:graphicFrameMkLst>
            <pc:docMk/>
            <pc:sldMk cId="2848684392" sldId="1692"/>
            <ac:graphicFrameMk id="7" creationId="{A1ECCEF1-F2B2-3DBC-C3A3-A40E8372F352}"/>
          </ac:graphicFrameMkLst>
        </pc:graphicFrameChg>
      </pc:sldChg>
      <pc:sldChg chg="addSp delSp modSp new mod">
        <pc:chgData name="Florian Bernardt" userId="578c0d17-7e39-4ee6-9582-9a6fd6267d2d" providerId="ADAL" clId="{E387F945-0554-4D0F-8F7C-95433C18ACD2}" dt="2026-03-25T09:49:46.208" v="456" actId="20577"/>
        <pc:sldMkLst>
          <pc:docMk/>
          <pc:sldMk cId="4189361967" sldId="1693"/>
        </pc:sldMkLst>
        <pc:spChg chg="mod">
          <ac:chgData name="Florian Bernardt" userId="578c0d17-7e39-4ee6-9582-9a6fd6267d2d" providerId="ADAL" clId="{E387F945-0554-4D0F-8F7C-95433C18ACD2}" dt="2026-03-25T09:49:46.208" v="456" actId="20577"/>
          <ac:spMkLst>
            <pc:docMk/>
            <pc:sldMk cId="4189361967" sldId="1693"/>
            <ac:spMk id="3" creationId="{BFBDEA48-D03F-8754-E5E9-A074FB57FF45}"/>
          </ac:spMkLst>
        </pc:spChg>
        <pc:graphicFrameChg chg="add mod">
          <ac:chgData name="Florian Bernardt" userId="578c0d17-7e39-4ee6-9582-9a6fd6267d2d" providerId="ADAL" clId="{E387F945-0554-4D0F-8F7C-95433C18ACD2}" dt="2026-03-17T15:34:44.401" v="36"/>
          <ac:graphicFrameMkLst>
            <pc:docMk/>
            <pc:sldMk cId="4189361967" sldId="1693"/>
            <ac:graphicFrameMk id="4" creationId="{16BB9336-C19B-48DB-2492-429AE603C908}"/>
          </ac:graphicFrameMkLst>
        </pc:graphicFrameChg>
      </pc:sldChg>
      <pc:sldChg chg="addSp delSp modSp new mod">
        <pc:chgData name="Florian Bernardt" userId="578c0d17-7e39-4ee6-9582-9a6fd6267d2d" providerId="ADAL" clId="{E387F945-0554-4D0F-8F7C-95433C18ACD2}" dt="2026-03-25T11:19:29.922" v="540" actId="207"/>
        <pc:sldMkLst>
          <pc:docMk/>
          <pc:sldMk cId="276129736" sldId="1694"/>
        </pc:sldMkLst>
        <pc:spChg chg="mod">
          <ac:chgData name="Florian Bernardt" userId="578c0d17-7e39-4ee6-9582-9a6fd6267d2d" providerId="ADAL" clId="{E387F945-0554-4D0F-8F7C-95433C18ACD2}" dt="2026-03-25T09:49:56.798" v="458" actId="20577"/>
          <ac:spMkLst>
            <pc:docMk/>
            <pc:sldMk cId="276129736" sldId="1694"/>
            <ac:spMk id="3" creationId="{C830CE7E-FBCC-E392-A659-0F612C84AB41}"/>
          </ac:spMkLst>
        </pc:spChg>
        <pc:graphicFrameChg chg="add mod">
          <ac:chgData name="Florian Bernardt" userId="578c0d17-7e39-4ee6-9582-9a6fd6267d2d" providerId="ADAL" clId="{E387F945-0554-4D0F-8F7C-95433C18ACD2}" dt="2026-03-25T11:19:29.922" v="540" actId="207"/>
          <ac:graphicFrameMkLst>
            <pc:docMk/>
            <pc:sldMk cId="276129736" sldId="1694"/>
            <ac:graphicFrameMk id="8" creationId="{EA0CEA49-9093-4483-C942-F794DD4D5C36}"/>
          </ac:graphicFrameMkLst>
        </pc:graphicFrameChg>
      </pc:sldChg>
      <pc:sldChg chg="addSp delSp modSp new mod ord">
        <pc:chgData name="Florian Bernardt" userId="578c0d17-7e39-4ee6-9582-9a6fd6267d2d" providerId="ADAL" clId="{E387F945-0554-4D0F-8F7C-95433C18ACD2}" dt="2026-03-25T10:36:39.206" v="536"/>
        <pc:sldMkLst>
          <pc:docMk/>
          <pc:sldMk cId="2576218358" sldId="1695"/>
        </pc:sldMkLst>
        <pc:spChg chg="mod">
          <ac:chgData name="Florian Bernardt" userId="578c0d17-7e39-4ee6-9582-9a6fd6267d2d" providerId="ADAL" clId="{E387F945-0554-4D0F-8F7C-95433C18ACD2}" dt="2026-03-25T09:47:52.609" v="356" actId="20577"/>
          <ac:spMkLst>
            <pc:docMk/>
            <pc:sldMk cId="2576218358" sldId="1695"/>
            <ac:spMk id="3" creationId="{1245AAB6-0A2A-16A2-2348-B5A82C244CB2}"/>
          </ac:spMkLst>
        </pc:spChg>
        <pc:graphicFrameChg chg="add mod">
          <ac:chgData name="Florian Bernardt" userId="578c0d17-7e39-4ee6-9582-9a6fd6267d2d" providerId="ADAL" clId="{E387F945-0554-4D0F-8F7C-95433C18ACD2}" dt="2026-03-17T15:41:42.207" v="61"/>
          <ac:graphicFrameMkLst>
            <pc:docMk/>
            <pc:sldMk cId="2576218358" sldId="1695"/>
            <ac:graphicFrameMk id="8" creationId="{5F7A370A-A45B-4F2A-BC58-16174E866045}"/>
          </ac:graphicFrameMkLst>
        </pc:graphicFrameChg>
      </pc:sldChg>
      <pc:sldChg chg="addSp delSp modSp new mod">
        <pc:chgData name="Florian Bernardt" userId="578c0d17-7e39-4ee6-9582-9a6fd6267d2d" providerId="ADAL" clId="{E387F945-0554-4D0F-8F7C-95433C18ACD2}" dt="2026-03-25T09:50:55.195" v="534" actId="20577"/>
        <pc:sldMkLst>
          <pc:docMk/>
          <pc:sldMk cId="2527110868" sldId="1696"/>
        </pc:sldMkLst>
        <pc:spChg chg="mod">
          <ac:chgData name="Florian Bernardt" userId="578c0d17-7e39-4ee6-9582-9a6fd6267d2d" providerId="ADAL" clId="{E387F945-0554-4D0F-8F7C-95433C18ACD2}" dt="2026-03-25T09:50:55.195" v="534" actId="20577"/>
          <ac:spMkLst>
            <pc:docMk/>
            <pc:sldMk cId="2527110868" sldId="1696"/>
            <ac:spMk id="2" creationId="{D1EBE006-AD14-0285-1A03-93F4EC1A5835}"/>
          </ac:spMkLst>
        </pc:spChg>
        <pc:spChg chg="mod">
          <ac:chgData name="Florian Bernardt" userId="578c0d17-7e39-4ee6-9582-9a6fd6267d2d" providerId="ADAL" clId="{E387F945-0554-4D0F-8F7C-95433C18ACD2}" dt="2026-03-24T14:12:17.447" v="304" actId="20577"/>
          <ac:spMkLst>
            <pc:docMk/>
            <pc:sldMk cId="2527110868" sldId="1696"/>
            <ac:spMk id="3" creationId="{9062CA45-428E-48E3-00A7-A0AA2868A096}"/>
          </ac:spMkLst>
        </pc:spChg>
      </pc:sldChg>
    </pc:docChg>
  </pc:docChgLst>
  <pc:docChgLst>
    <pc:chgData name="Anke Mönnig" userId="S::moennig@gws-os.com::0b934809-2ace-482f-94f6-dfab9147b702" providerId="AD" clId="Web-{52B8D88B-7685-4B98-9D19-1FF082C2C476}"/>
    <pc:docChg chg="modSld">
      <pc:chgData name="Anke Mönnig" userId="S::moennig@gws-os.com::0b934809-2ace-482f-94f6-dfab9147b702" providerId="AD" clId="Web-{52B8D88B-7685-4B98-9D19-1FF082C2C476}" dt="2026-03-10T08:31:16.795" v="18" actId="20577"/>
      <pc:docMkLst>
        <pc:docMk/>
      </pc:docMkLst>
      <pc:sldChg chg="modSp">
        <pc:chgData name="Anke Mönnig" userId="S::moennig@gws-os.com::0b934809-2ace-482f-94f6-dfab9147b702" providerId="AD" clId="Web-{52B8D88B-7685-4B98-9D19-1FF082C2C476}" dt="2026-03-10T08:31:16.795" v="18" actId="20577"/>
        <pc:sldMkLst>
          <pc:docMk/>
          <pc:sldMk cId="3329150950" sldId="1684"/>
        </pc:sldMkLst>
        <pc:spChg chg="mod">
          <ac:chgData name="Anke Mönnig" userId="S::moennig@gws-os.com::0b934809-2ace-482f-94f6-dfab9147b702" providerId="AD" clId="Web-{52B8D88B-7685-4B98-9D19-1FF082C2C476}" dt="2026-03-10T08:31:16.795" v="18" actId="20577"/>
          <ac:spMkLst>
            <pc:docMk/>
            <pc:sldMk cId="3329150950" sldId="1684"/>
            <ac:spMk id="6" creationId="{6C2906C8-0921-CEF2-5B09-72A10930642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AB_QuBe\02_scenarien\21_KI\IIOA2026\abb_tab_Result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Data center capacity, Germany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'Abbildung 4'!$A$10</c:f>
              <c:strCache>
                <c:ptCount val="1"/>
                <c:pt idx="0">
                  <c:v>Data center capacity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square"/>
              <c:size val="7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2C8-4E3E-B058-98ADFFE3A223}"/>
              </c:ext>
            </c:extLst>
          </c:dPt>
          <c:dPt>
            <c:idx val="1"/>
            <c:marker>
              <c:symbol val="square"/>
              <c:size val="7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B2C8-4E3E-B058-98ADFFE3A223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C8-4E3E-B058-98ADFFE3A22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C8-4E3E-B058-98ADFFE3A22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C8-4E3E-B058-98ADFFE3A223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C8-4E3E-B058-98ADFFE3A223}"/>
              </c:ext>
            </c:extLst>
          </c:dPt>
          <c:dPt>
            <c:idx val="6"/>
            <c:marker>
              <c:symbol val="square"/>
              <c:size val="7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B2C8-4E3E-B058-98ADFFE3A223}"/>
              </c:ext>
            </c:extLst>
          </c:dPt>
          <c:cat>
            <c:numRef>
              <c:f>'Abbildung 4'!$B$9:$H$9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'Abbildung 4'!$B$10:$H$10</c:f>
              <c:numCache>
                <c:formatCode>#,##0</c:formatCode>
                <c:ptCount val="7"/>
                <c:pt idx="0">
                  <c:v>2730</c:v>
                </c:pt>
                <c:pt idx="1">
                  <c:v>2980</c:v>
                </c:pt>
                <c:pt idx="2">
                  <c:v>3384</c:v>
                </c:pt>
                <c:pt idx="3">
                  <c:v>3788</c:v>
                </c:pt>
                <c:pt idx="4">
                  <c:v>4192</c:v>
                </c:pt>
                <c:pt idx="5">
                  <c:v>4596</c:v>
                </c:pt>
                <c:pt idx="6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2C8-4E3E-B058-98ADFFE3A223}"/>
            </c:ext>
          </c:extLst>
        </c:ser>
        <c:ser>
          <c:idx val="1"/>
          <c:order val="1"/>
          <c:tx>
            <c:strRef>
              <c:f>'Abbildung 4'!$A$11</c:f>
              <c:strCache>
                <c:ptCount val="1"/>
                <c:pt idx="0">
                  <c:v>AI data center capacity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square"/>
              <c:size val="7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B2C8-4E3E-B058-98ADFFE3A223}"/>
              </c:ext>
            </c:extLst>
          </c:dPt>
          <c:dPt>
            <c:idx val="1"/>
            <c:marker>
              <c:symbol val="square"/>
              <c:size val="7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B2C8-4E3E-B058-98ADFFE3A223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B2C8-4E3E-B058-98ADFFE3A22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B2C8-4E3E-B058-98ADFFE3A22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B2C8-4E3E-B058-98ADFFE3A223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B2C8-4E3E-B058-98ADFFE3A223}"/>
              </c:ext>
            </c:extLst>
          </c:dPt>
          <c:dPt>
            <c:idx val="6"/>
            <c:marker>
              <c:symbol val="square"/>
              <c:size val="7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B2C8-4E3E-B058-98ADFFE3A223}"/>
              </c:ext>
            </c:extLst>
          </c:dPt>
          <c:cat>
            <c:numRef>
              <c:f>'Abbildung 4'!$B$9:$H$9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'Abbildung 4'!$B$11:$H$11</c:f>
              <c:numCache>
                <c:formatCode>#,##0</c:formatCode>
                <c:ptCount val="7"/>
                <c:pt idx="0">
                  <c:v>409.5</c:v>
                </c:pt>
                <c:pt idx="1">
                  <c:v>447</c:v>
                </c:pt>
                <c:pt idx="2">
                  <c:v>676.8</c:v>
                </c:pt>
                <c:pt idx="3">
                  <c:v>947</c:v>
                </c:pt>
                <c:pt idx="4">
                  <c:v>1257.5999999999999</c:v>
                </c:pt>
                <c:pt idx="5">
                  <c:v>1608.6</c:v>
                </c:pt>
                <c:pt idx="6">
                  <c:v>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B2C8-4E3E-B058-98ADFFE3A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5981967"/>
        <c:axId val="505982927"/>
      </c:lineChart>
      <c:catAx>
        <c:axId val="50598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505982927"/>
        <c:crosses val="autoZero"/>
        <c:auto val="1"/>
        <c:lblAlgn val="ctr"/>
        <c:lblOffset val="100"/>
        <c:noMultiLvlLbl val="0"/>
      </c:catAx>
      <c:valAx>
        <c:axId val="505982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505981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GDP over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Tabelle10!$A$8</c:f>
              <c:strCache>
                <c:ptCount val="1"/>
                <c:pt idx="0">
                  <c:v>Baseline (growht rate)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Tabelle10!$B$8:$Q$8</c:f>
              <c:numCache>
                <c:formatCode>0.0</c:formatCode>
                <c:ptCount val="16"/>
                <c:pt idx="0">
                  <c:v>0.17133103536335348</c:v>
                </c:pt>
                <c:pt idx="1">
                  <c:v>1.1144784356150739</c:v>
                </c:pt>
                <c:pt idx="2">
                  <c:v>1.2845222362744213</c:v>
                </c:pt>
                <c:pt idx="3">
                  <c:v>1.6686401562487907</c:v>
                </c:pt>
                <c:pt idx="4">
                  <c:v>1.4012758575756346</c:v>
                </c:pt>
                <c:pt idx="5">
                  <c:v>0.79009184563239021</c:v>
                </c:pt>
                <c:pt idx="6">
                  <c:v>0.91177553083696683</c:v>
                </c:pt>
                <c:pt idx="7">
                  <c:v>0.77707960565993606</c:v>
                </c:pt>
                <c:pt idx="8">
                  <c:v>0.66545220627582946</c:v>
                </c:pt>
                <c:pt idx="9">
                  <c:v>0.50357216451906162</c:v>
                </c:pt>
                <c:pt idx="10">
                  <c:v>0.39208442336555738</c:v>
                </c:pt>
                <c:pt idx="11">
                  <c:v>0.38929025412364204</c:v>
                </c:pt>
                <c:pt idx="12">
                  <c:v>0.40902419219464026</c:v>
                </c:pt>
                <c:pt idx="13">
                  <c:v>0.4734357144998258</c:v>
                </c:pt>
                <c:pt idx="14">
                  <c:v>0.38373091920982372</c:v>
                </c:pt>
                <c:pt idx="15">
                  <c:v>0.3477167705121964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C-469D-808B-25FAD91CEBE6}"/>
            </c:ext>
          </c:extLst>
        </c:ser>
        <c:ser>
          <c:idx val="3"/>
          <c:order val="3"/>
          <c:tx>
            <c:strRef>
              <c:f>Tabelle10!$A$9</c:f>
              <c:strCache>
                <c:ptCount val="1"/>
                <c:pt idx="0">
                  <c:v>AI scenario (growth rate)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Tabelle10!$B$9:$Q$9</c:f>
              <c:numCache>
                <c:formatCode>0.0</c:formatCode>
                <c:ptCount val="16"/>
                <c:pt idx="0">
                  <c:v>0.17133103536335348</c:v>
                </c:pt>
                <c:pt idx="1">
                  <c:v>2.5307996007571054</c:v>
                </c:pt>
                <c:pt idx="2">
                  <c:v>2.0710453046710597</c:v>
                </c:pt>
                <c:pt idx="3">
                  <c:v>2.8101969314275888</c:v>
                </c:pt>
                <c:pt idx="4">
                  <c:v>2.5073182310117348</c:v>
                </c:pt>
                <c:pt idx="5">
                  <c:v>2.0656208768392137</c:v>
                </c:pt>
                <c:pt idx="6">
                  <c:v>2.1877404064803763</c:v>
                </c:pt>
                <c:pt idx="7">
                  <c:v>2.0623241878410026</c:v>
                </c:pt>
                <c:pt idx="8">
                  <c:v>1.6674351783589225</c:v>
                </c:pt>
                <c:pt idx="9">
                  <c:v>1.427996035018575</c:v>
                </c:pt>
                <c:pt idx="10">
                  <c:v>1.232732535030534</c:v>
                </c:pt>
                <c:pt idx="11">
                  <c:v>1.127807484840071</c:v>
                </c:pt>
                <c:pt idx="12">
                  <c:v>0.83957304387243248</c:v>
                </c:pt>
                <c:pt idx="13">
                  <c:v>0.43546200191424411</c:v>
                </c:pt>
                <c:pt idx="14">
                  <c:v>4.5648124895358855E-2</c:v>
                </c:pt>
                <c:pt idx="15">
                  <c:v>-3.1353167281988892E-2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C-469D-808B-25FAD91CE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2466320"/>
        <c:axId val="1732477840"/>
      </c:barChart>
      <c:lineChart>
        <c:grouping val="standard"/>
        <c:varyColors val="0"/>
        <c:ser>
          <c:idx val="0"/>
          <c:order val="0"/>
          <c:tx>
            <c:strRef>
              <c:f>Tabelle10!$A$6</c:f>
              <c:strCache>
                <c:ptCount val="1"/>
                <c:pt idx="0">
                  <c:v>Baseline (bn Euro)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Tabelle10!$B$6:$Q$6</c:f>
              <c:numCache>
                <c:formatCode>#,##0</c:formatCode>
                <c:ptCount val="16"/>
                <c:pt idx="0">
                  <c:v>3271.32861328125</c:v>
                </c:pt>
                <c:pt idx="1">
                  <c:v>3307.786865234375</c:v>
                </c:pt>
                <c:pt idx="2">
                  <c:v>3350.276123046875</c:v>
                </c:pt>
                <c:pt idx="3">
                  <c:v>3406.18017578125</c:v>
                </c:pt>
                <c:pt idx="4">
                  <c:v>3453.91015625</c:v>
                </c:pt>
                <c:pt idx="5">
                  <c:v>3481.19921875</c:v>
                </c:pt>
                <c:pt idx="6">
                  <c:v>3512.93994140625</c:v>
                </c:pt>
                <c:pt idx="7">
                  <c:v>3540.23828125</c:v>
                </c:pt>
                <c:pt idx="8">
                  <c:v>3563.796875</c:v>
                </c:pt>
                <c:pt idx="9">
                  <c:v>3581.7431640625</c:v>
                </c:pt>
                <c:pt idx="10">
                  <c:v>3595.78662109375</c:v>
                </c:pt>
                <c:pt idx="11">
                  <c:v>3609.78466796875</c:v>
                </c:pt>
                <c:pt idx="12">
                  <c:v>3624.549560546875</c:v>
                </c:pt>
                <c:pt idx="13">
                  <c:v>3641.70947265625</c:v>
                </c:pt>
                <c:pt idx="14">
                  <c:v>3655.683837890625</c:v>
                </c:pt>
                <c:pt idx="15">
                  <c:v>3668.395263671875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FC-469D-808B-25FAD91CEBE6}"/>
            </c:ext>
          </c:extLst>
        </c:ser>
        <c:ser>
          <c:idx val="1"/>
          <c:order val="1"/>
          <c:tx>
            <c:strRef>
              <c:f>Tabelle10!$A$7</c:f>
              <c:strCache>
                <c:ptCount val="1"/>
                <c:pt idx="0">
                  <c:v>AI scenario (bn euro)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Tabelle10!$B$7:$Q$7</c:f>
              <c:numCache>
                <c:formatCode>#,##0</c:formatCode>
                <c:ptCount val="16"/>
                <c:pt idx="0">
                  <c:v>3271.32861328125</c:v>
                </c:pt>
                <c:pt idx="1">
                  <c:v>3354.119384765625</c:v>
                </c:pt>
                <c:pt idx="2">
                  <c:v>3423.584716796875</c:v>
                </c:pt>
                <c:pt idx="3">
                  <c:v>3519.794189453125</c:v>
                </c:pt>
                <c:pt idx="4">
                  <c:v>3608.046630859375</c:v>
                </c:pt>
                <c:pt idx="5">
                  <c:v>3682.5751953125</c:v>
                </c:pt>
                <c:pt idx="6">
                  <c:v>3763.140380859375</c:v>
                </c:pt>
                <c:pt idx="7">
                  <c:v>3840.74853515625</c:v>
                </c:pt>
                <c:pt idx="8">
                  <c:v>3904.79052734375</c:v>
                </c:pt>
                <c:pt idx="9">
                  <c:v>3960.55078125</c:v>
                </c:pt>
                <c:pt idx="10">
                  <c:v>4009.373779296875</c:v>
                </c:pt>
                <c:pt idx="11">
                  <c:v>4054.591796875</c:v>
                </c:pt>
                <c:pt idx="12">
                  <c:v>4088.633056640625</c:v>
                </c:pt>
                <c:pt idx="13">
                  <c:v>4106.4375</c:v>
                </c:pt>
                <c:pt idx="14">
                  <c:v>4108.31201171875</c:v>
                </c:pt>
                <c:pt idx="15">
                  <c:v>4107.02392578125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FC-469D-808B-25FAD91CE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472560"/>
        <c:axId val="1732470160"/>
      </c:lineChart>
      <c:lineChart>
        <c:grouping val="standard"/>
        <c:varyColors val="0"/>
        <c:ser>
          <c:idx val="4"/>
          <c:order val="4"/>
          <c:tx>
            <c:strRef>
              <c:f>Tabelle10!$A$10</c:f>
              <c:strCache>
                <c:ptCount val="1"/>
                <c:pt idx="0">
                  <c:v>Average difference in growth rate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Tabelle10!$B$10:$Q$10</c:f>
              <c:numCache>
                <c:formatCode>0.0</c:formatCode>
                <c:ptCount val="16"/>
                <c:pt idx="1">
                  <c:v>0.76454509754216293</c:v>
                </c:pt>
                <c:pt idx="2">
                  <c:v>0.76454509754216293</c:v>
                </c:pt>
                <c:pt idx="3">
                  <c:v>0.76454509754216293</c:v>
                </c:pt>
                <c:pt idx="4">
                  <c:v>0.76454509754216293</c:v>
                </c:pt>
                <c:pt idx="5">
                  <c:v>0.76454509754216293</c:v>
                </c:pt>
                <c:pt idx="6">
                  <c:v>0.76454509754216293</c:v>
                </c:pt>
                <c:pt idx="7">
                  <c:v>0.76454509754216293</c:v>
                </c:pt>
                <c:pt idx="8">
                  <c:v>0.76454509754216293</c:v>
                </c:pt>
                <c:pt idx="9">
                  <c:v>0.76454509754216293</c:v>
                </c:pt>
                <c:pt idx="10">
                  <c:v>0.76454509754216293</c:v>
                </c:pt>
                <c:pt idx="11">
                  <c:v>0.76454509754216293</c:v>
                </c:pt>
                <c:pt idx="12">
                  <c:v>0.76454509754216293</c:v>
                </c:pt>
                <c:pt idx="13">
                  <c:v>0.76454509754216293</c:v>
                </c:pt>
                <c:pt idx="14">
                  <c:v>0.76454509754216293</c:v>
                </c:pt>
                <c:pt idx="15">
                  <c:v>0.76454509754216293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FC-469D-808B-25FAD91CE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466320"/>
        <c:axId val="1732477840"/>
      </c:lineChart>
      <c:catAx>
        <c:axId val="1732472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732470160"/>
        <c:crosses val="autoZero"/>
        <c:auto val="1"/>
        <c:lblAlgn val="ctr"/>
        <c:lblOffset val="100"/>
        <c:tickLblSkip val="5"/>
        <c:noMultiLvlLbl val="0"/>
      </c:catAx>
      <c:valAx>
        <c:axId val="173247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GDP bn. Euro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732472560"/>
        <c:crosses val="autoZero"/>
        <c:crossBetween val="between"/>
      </c:valAx>
      <c:valAx>
        <c:axId val="1732477840"/>
        <c:scaling>
          <c:orientation val="minMax"/>
          <c:max val="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GDP growth rate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732466320"/>
        <c:crosses val="max"/>
        <c:crossBetween val="between"/>
      </c:valAx>
      <c:catAx>
        <c:axId val="1732466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2477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Job creation and job losses by sub-scenario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Tabelle3!$A$6</c:f>
              <c:strCache>
                <c:ptCount val="1"/>
                <c:pt idx="0">
                  <c:v>TS Data centers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Tabelle3!$B$6:$E$6</c:f>
              <c:numCache>
                <c:formatCode>0_ ;[Red]\-0\ </c:formatCode>
                <c:ptCount val="4"/>
                <c:pt idx="0">
                  <c:v>12.703125</c:v>
                </c:pt>
                <c:pt idx="1">
                  <c:v>28.93359375</c:v>
                </c:pt>
                <c:pt idx="2">
                  <c:v>113.85546875</c:v>
                </c:pt>
                <c:pt idx="3">
                  <c:v>164.8046875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E-43CC-A8F3-0BFD43DCB514}"/>
            </c:ext>
          </c:extLst>
        </c:ser>
        <c:ser>
          <c:idx val="1"/>
          <c:order val="1"/>
          <c:tx>
            <c:strRef>
              <c:f>Tabelle3!$A$7</c:f>
              <c:strCache>
                <c:ptCount val="1"/>
                <c:pt idx="0">
                  <c:v>TS Initial investment and training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Tabelle3!$B$7:$E$7</c:f>
              <c:numCache>
                <c:formatCode>0_ ;[Red]\-0\ </c:formatCode>
                <c:ptCount val="4"/>
                <c:pt idx="0">
                  <c:v>35.94921875</c:v>
                </c:pt>
                <c:pt idx="1">
                  <c:v>37.2578125</c:v>
                </c:pt>
                <c:pt idx="2">
                  <c:v>-12.3046875</c:v>
                </c:pt>
                <c:pt idx="3">
                  <c:v>-6.296875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DE-43CC-A8F3-0BFD43DCB514}"/>
            </c:ext>
          </c:extLst>
        </c:ser>
        <c:ser>
          <c:idx val="2"/>
          <c:order val="2"/>
          <c:tx>
            <c:strRef>
              <c:f>Tabelle3!$A$8</c:f>
              <c:strCache>
                <c:ptCount val="1"/>
                <c:pt idx="0">
                  <c:v>TS Efficiency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Tabelle3!$B$8:$E$8</c:f>
              <c:numCache>
                <c:formatCode>0_ ;[Red]\-0\ </c:formatCode>
                <c:ptCount val="4"/>
                <c:pt idx="0">
                  <c:v>-37.05859375</c:v>
                </c:pt>
                <c:pt idx="1">
                  <c:v>-178.97265625</c:v>
                </c:pt>
                <c:pt idx="2">
                  <c:v>-199.1953125</c:v>
                </c:pt>
                <c:pt idx="3">
                  <c:v>-199.80859375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DE-43CC-A8F3-0BFD43DCB514}"/>
            </c:ext>
          </c:extLst>
        </c:ser>
        <c:ser>
          <c:idx val="3"/>
          <c:order val="3"/>
          <c:tx>
            <c:strRef>
              <c:f>Tabelle3!$A$9</c:f>
              <c:strCache>
                <c:ptCount val="1"/>
                <c:pt idx="0">
                  <c:v>TS Import prices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Tabelle3!$B$9:$E$9</c:f>
              <c:numCache>
                <c:formatCode>0_ ;[Red]\-0\ </c:formatCode>
                <c:ptCount val="4"/>
                <c:pt idx="0">
                  <c:v>1.20703125</c:v>
                </c:pt>
                <c:pt idx="1">
                  <c:v>18.75</c:v>
                </c:pt>
                <c:pt idx="2">
                  <c:v>49.0078125</c:v>
                </c:pt>
                <c:pt idx="3">
                  <c:v>59.9765625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DE-43CC-A8F3-0BFD43DCB514}"/>
            </c:ext>
          </c:extLst>
        </c:ser>
        <c:ser>
          <c:idx val="4"/>
          <c:order val="4"/>
          <c:tx>
            <c:strRef>
              <c:f>Tabelle3!$A$10</c:f>
              <c:strCache>
                <c:ptCount val="1"/>
                <c:pt idx="0">
                  <c:v>TS New business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Tabelle3!$B$10:$E$10</c:f>
              <c:numCache>
                <c:formatCode>0_ ;[Red]\-0\ </c:formatCode>
                <c:ptCount val="4"/>
                <c:pt idx="0">
                  <c:v>105.4453125</c:v>
                </c:pt>
                <c:pt idx="1">
                  <c:v>477.54296875</c:v>
                </c:pt>
                <c:pt idx="2">
                  <c:v>759.58203125</c:v>
                </c:pt>
                <c:pt idx="3">
                  <c:v>797.46484375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DE-43CC-A8F3-0BFD43DCB514}"/>
            </c:ext>
          </c:extLst>
        </c:ser>
        <c:ser>
          <c:idx val="5"/>
          <c:order val="5"/>
          <c:tx>
            <c:strRef>
              <c:f>Tabelle3!$A$11</c:f>
              <c:strCache>
                <c:ptCount val="1"/>
                <c:pt idx="0">
                  <c:v>TS Productivity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Tabelle3!$B$11:$E$11</c:f>
              <c:numCache>
                <c:formatCode>0_ ;[Red]\-0\ </c:formatCode>
                <c:ptCount val="4"/>
                <c:pt idx="0">
                  <c:v>-65.05859375</c:v>
                </c:pt>
                <c:pt idx="1">
                  <c:v>-482.046875</c:v>
                </c:pt>
                <c:pt idx="2">
                  <c:v>-791.375</c:v>
                </c:pt>
                <c:pt idx="3">
                  <c:v>-820.9453125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5327727"/>
        <c:axId val="255337327"/>
      </c:barChart>
      <c:lineChart>
        <c:grouping val="standard"/>
        <c:varyColors val="0"/>
        <c:ser>
          <c:idx val="6"/>
          <c:order val="6"/>
          <c:tx>
            <c:strRef>
              <c:f>Tabelle3!$A$12</c:f>
              <c:strCache>
                <c:ptCount val="1"/>
                <c:pt idx="0">
                  <c:v>Total impact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Tabelle3!$B$12:$E$12</c:f>
              <c:numCache>
                <c:formatCode>0_ ;[Red]\-0\ </c:formatCode>
                <c:ptCount val="4"/>
                <c:pt idx="0">
                  <c:v>53.1875</c:v>
                </c:pt>
                <c:pt idx="1">
                  <c:v>-98.53515625</c:v>
                </c:pt>
                <c:pt idx="2">
                  <c:v>-80.4296875</c:v>
                </c:pt>
                <c:pt idx="3">
                  <c:v>-4.8046875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327727"/>
        <c:axId val="255337327"/>
      </c:lineChart>
      <c:catAx>
        <c:axId val="25532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37327"/>
        <c:crosses val="autoZero"/>
        <c:auto val="1"/>
        <c:lblAlgn val="ctr"/>
        <c:lblOffset val="100"/>
        <c:noMultiLvlLbl val="0"/>
      </c:catAx>
      <c:valAx>
        <c:axId val="25533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 dirty="0" err="1"/>
                  <a:t>thousand</a:t>
                </a:r>
                <a:r>
                  <a:rPr lang="de-DE" dirty="0"/>
                  <a:t> </a:t>
                </a:r>
                <a:r>
                  <a:rPr lang="de-DE" dirty="0" err="1"/>
                  <a:t>employees</a:t>
                </a:r>
                <a:endParaRPr lang="de-D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_ ;[Red]\-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2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Job creation and job losses by sub-scenario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Tabelle3!$A$6</c:f>
              <c:strCache>
                <c:ptCount val="1"/>
                <c:pt idx="0">
                  <c:v>TS Data centers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Tabelle3!$B$6:$E$6</c:f>
              <c:numCache>
                <c:formatCode>0_ ;[Red]\-0\ </c:formatCode>
                <c:ptCount val="4"/>
                <c:pt idx="0">
                  <c:v>12.703125</c:v>
                </c:pt>
                <c:pt idx="1">
                  <c:v>28.93359375</c:v>
                </c:pt>
                <c:pt idx="2">
                  <c:v>113.85546875</c:v>
                </c:pt>
                <c:pt idx="3">
                  <c:v>164.8046875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E-43CC-A8F3-0BFD43DCB514}"/>
            </c:ext>
          </c:extLst>
        </c:ser>
        <c:ser>
          <c:idx val="1"/>
          <c:order val="1"/>
          <c:tx>
            <c:strRef>
              <c:f>Tabelle3!$A$7</c:f>
              <c:strCache>
                <c:ptCount val="1"/>
                <c:pt idx="0">
                  <c:v>TS Initial investment and training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Tabelle3!$B$7:$E$7</c:f>
              <c:numCache>
                <c:formatCode>0_ ;[Red]\-0\ </c:formatCode>
                <c:ptCount val="4"/>
                <c:pt idx="0">
                  <c:v>35.94921875</c:v>
                </c:pt>
                <c:pt idx="1">
                  <c:v>37.2578125</c:v>
                </c:pt>
                <c:pt idx="2">
                  <c:v>-12.3046875</c:v>
                </c:pt>
                <c:pt idx="3">
                  <c:v>-6.296875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DE-43CC-A8F3-0BFD43DCB514}"/>
            </c:ext>
          </c:extLst>
        </c:ser>
        <c:ser>
          <c:idx val="2"/>
          <c:order val="2"/>
          <c:tx>
            <c:strRef>
              <c:f>Tabelle3!$A$8</c:f>
              <c:strCache>
                <c:ptCount val="1"/>
                <c:pt idx="0">
                  <c:v>TS Efficiency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Tabelle3!$B$8:$E$8</c:f>
              <c:numCache>
                <c:formatCode>0_ ;[Red]\-0\ </c:formatCode>
                <c:ptCount val="4"/>
                <c:pt idx="0">
                  <c:v>-37.05859375</c:v>
                </c:pt>
                <c:pt idx="1">
                  <c:v>-178.97265625</c:v>
                </c:pt>
                <c:pt idx="2">
                  <c:v>-199.1953125</c:v>
                </c:pt>
                <c:pt idx="3">
                  <c:v>-199.80859375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DE-43CC-A8F3-0BFD43DCB514}"/>
            </c:ext>
          </c:extLst>
        </c:ser>
        <c:ser>
          <c:idx val="3"/>
          <c:order val="3"/>
          <c:tx>
            <c:strRef>
              <c:f>Tabelle3!$A$9</c:f>
              <c:strCache>
                <c:ptCount val="1"/>
                <c:pt idx="0">
                  <c:v>TS Import prices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Tabelle3!$B$9:$E$9</c:f>
              <c:numCache>
                <c:formatCode>0_ ;[Red]\-0\ </c:formatCode>
                <c:ptCount val="4"/>
                <c:pt idx="0">
                  <c:v>1.20703125</c:v>
                </c:pt>
                <c:pt idx="1">
                  <c:v>18.75</c:v>
                </c:pt>
                <c:pt idx="2">
                  <c:v>49.0078125</c:v>
                </c:pt>
                <c:pt idx="3">
                  <c:v>59.9765625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DE-43CC-A8F3-0BFD43DCB514}"/>
            </c:ext>
          </c:extLst>
        </c:ser>
        <c:ser>
          <c:idx val="4"/>
          <c:order val="4"/>
          <c:tx>
            <c:strRef>
              <c:f>Tabelle3!$A$10</c:f>
              <c:strCache>
                <c:ptCount val="1"/>
                <c:pt idx="0">
                  <c:v>TS New business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Tabelle3!$B$10:$E$10</c:f>
              <c:numCache>
                <c:formatCode>0_ ;[Red]\-0\ </c:formatCode>
                <c:ptCount val="4"/>
                <c:pt idx="0">
                  <c:v>105.4453125</c:v>
                </c:pt>
                <c:pt idx="1">
                  <c:v>477.54296875</c:v>
                </c:pt>
                <c:pt idx="2">
                  <c:v>759.58203125</c:v>
                </c:pt>
                <c:pt idx="3">
                  <c:v>797.46484375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DE-43CC-A8F3-0BFD43DCB514}"/>
            </c:ext>
          </c:extLst>
        </c:ser>
        <c:ser>
          <c:idx val="5"/>
          <c:order val="5"/>
          <c:tx>
            <c:strRef>
              <c:f>Tabelle3!$A$11</c:f>
              <c:strCache>
                <c:ptCount val="1"/>
                <c:pt idx="0">
                  <c:v>TS Productivity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Tabelle3!$B$11:$E$11</c:f>
              <c:numCache>
                <c:formatCode>0_ ;[Red]\-0\ </c:formatCode>
                <c:ptCount val="4"/>
                <c:pt idx="0">
                  <c:v>-65.05859375</c:v>
                </c:pt>
                <c:pt idx="1">
                  <c:v>-482.046875</c:v>
                </c:pt>
                <c:pt idx="2">
                  <c:v>-791.375</c:v>
                </c:pt>
                <c:pt idx="3">
                  <c:v>-820.9453125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5327727"/>
        <c:axId val="255337327"/>
      </c:barChart>
      <c:lineChart>
        <c:grouping val="standard"/>
        <c:varyColors val="0"/>
        <c:ser>
          <c:idx val="6"/>
          <c:order val="6"/>
          <c:tx>
            <c:strRef>
              <c:f>Tabelle3!$A$12</c:f>
              <c:strCache>
                <c:ptCount val="1"/>
                <c:pt idx="0">
                  <c:v>Total impact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Tabelle3!$B$12:$E$12</c:f>
              <c:numCache>
                <c:formatCode>0_ ;[Red]\-0\ </c:formatCode>
                <c:ptCount val="4"/>
                <c:pt idx="0">
                  <c:v>53.1875</c:v>
                </c:pt>
                <c:pt idx="1">
                  <c:v>-98.53515625</c:v>
                </c:pt>
                <c:pt idx="2">
                  <c:v>-80.4296875</c:v>
                </c:pt>
                <c:pt idx="3">
                  <c:v>-4.8046875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327727"/>
        <c:axId val="255337327"/>
      </c:lineChart>
      <c:catAx>
        <c:axId val="25532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37327"/>
        <c:crosses val="autoZero"/>
        <c:auto val="1"/>
        <c:lblAlgn val="ctr"/>
        <c:lblOffset val="100"/>
        <c:noMultiLvlLbl val="0"/>
      </c:catAx>
      <c:valAx>
        <c:axId val="25533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 dirty="0" err="1"/>
                  <a:t>thousand</a:t>
                </a:r>
                <a:r>
                  <a:rPr lang="de-DE" dirty="0"/>
                  <a:t> </a:t>
                </a:r>
                <a:r>
                  <a:rPr lang="de-DE" dirty="0" err="1"/>
                  <a:t>employees</a:t>
                </a:r>
                <a:endParaRPr lang="de-D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_ ;[Red]\-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2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Job creation and job losses by sub-scenario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Tabelle3!$A$6</c:f>
              <c:strCache>
                <c:ptCount val="1"/>
                <c:pt idx="0">
                  <c:v>TS Data centers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Tabelle3!$B$6:$E$6</c:f>
              <c:numCache>
                <c:formatCode>0_ ;[Red]\-0\ </c:formatCode>
                <c:ptCount val="4"/>
                <c:pt idx="0">
                  <c:v>12.703125</c:v>
                </c:pt>
                <c:pt idx="1">
                  <c:v>28.93359375</c:v>
                </c:pt>
                <c:pt idx="2">
                  <c:v>113.85546875</c:v>
                </c:pt>
                <c:pt idx="3">
                  <c:v>164.8046875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E-43CC-A8F3-0BFD43DCB514}"/>
            </c:ext>
          </c:extLst>
        </c:ser>
        <c:ser>
          <c:idx val="1"/>
          <c:order val="1"/>
          <c:tx>
            <c:strRef>
              <c:f>Tabelle3!$A$7</c:f>
              <c:strCache>
                <c:ptCount val="1"/>
                <c:pt idx="0">
                  <c:v>TS Initial investment and training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Tabelle3!$B$7:$E$7</c:f>
              <c:numCache>
                <c:formatCode>0_ ;[Red]\-0\ </c:formatCode>
                <c:ptCount val="4"/>
                <c:pt idx="0">
                  <c:v>35.94921875</c:v>
                </c:pt>
                <c:pt idx="1">
                  <c:v>37.2578125</c:v>
                </c:pt>
                <c:pt idx="2">
                  <c:v>-12.3046875</c:v>
                </c:pt>
                <c:pt idx="3">
                  <c:v>-6.296875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DE-43CC-A8F3-0BFD43DCB514}"/>
            </c:ext>
          </c:extLst>
        </c:ser>
        <c:ser>
          <c:idx val="2"/>
          <c:order val="2"/>
          <c:tx>
            <c:strRef>
              <c:f>Tabelle3!$A$8</c:f>
              <c:strCache>
                <c:ptCount val="1"/>
                <c:pt idx="0">
                  <c:v>TS Efficiency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Tabelle3!$B$8:$E$8</c:f>
              <c:numCache>
                <c:formatCode>0_ ;[Red]\-0\ </c:formatCode>
                <c:ptCount val="4"/>
                <c:pt idx="0">
                  <c:v>-37.05859375</c:v>
                </c:pt>
                <c:pt idx="1">
                  <c:v>-178.97265625</c:v>
                </c:pt>
                <c:pt idx="2">
                  <c:v>-199.1953125</c:v>
                </c:pt>
                <c:pt idx="3">
                  <c:v>-199.80859375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DE-43CC-A8F3-0BFD43DCB514}"/>
            </c:ext>
          </c:extLst>
        </c:ser>
        <c:ser>
          <c:idx val="3"/>
          <c:order val="3"/>
          <c:tx>
            <c:strRef>
              <c:f>Tabelle3!$A$9</c:f>
              <c:strCache>
                <c:ptCount val="1"/>
                <c:pt idx="0">
                  <c:v>TS Import prices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Tabelle3!$B$9:$E$9</c:f>
              <c:numCache>
                <c:formatCode>0_ ;[Red]\-0\ </c:formatCode>
                <c:ptCount val="4"/>
                <c:pt idx="0">
                  <c:v>1.20703125</c:v>
                </c:pt>
                <c:pt idx="1">
                  <c:v>18.75</c:v>
                </c:pt>
                <c:pt idx="2">
                  <c:v>49.0078125</c:v>
                </c:pt>
                <c:pt idx="3">
                  <c:v>59.9765625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DE-43CC-A8F3-0BFD43DCB514}"/>
            </c:ext>
          </c:extLst>
        </c:ser>
        <c:ser>
          <c:idx val="4"/>
          <c:order val="4"/>
          <c:tx>
            <c:strRef>
              <c:f>Tabelle3!$A$10</c:f>
              <c:strCache>
                <c:ptCount val="1"/>
                <c:pt idx="0">
                  <c:v>TS New business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Tabelle3!$B$10:$E$10</c:f>
              <c:numCache>
                <c:formatCode>0_ ;[Red]\-0\ </c:formatCode>
                <c:ptCount val="4"/>
                <c:pt idx="0">
                  <c:v>105.4453125</c:v>
                </c:pt>
                <c:pt idx="1">
                  <c:v>477.54296875</c:v>
                </c:pt>
                <c:pt idx="2">
                  <c:v>759.58203125</c:v>
                </c:pt>
                <c:pt idx="3">
                  <c:v>797.46484375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DE-43CC-A8F3-0BFD43DCB514}"/>
            </c:ext>
          </c:extLst>
        </c:ser>
        <c:ser>
          <c:idx val="5"/>
          <c:order val="5"/>
          <c:tx>
            <c:strRef>
              <c:f>Tabelle3!$A$11</c:f>
              <c:strCache>
                <c:ptCount val="1"/>
                <c:pt idx="0">
                  <c:v>TS Productivity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Tabelle3!$B$11:$E$11</c:f>
              <c:numCache>
                <c:formatCode>0_ ;[Red]\-0\ </c:formatCode>
                <c:ptCount val="4"/>
                <c:pt idx="0">
                  <c:v>-65.05859375</c:v>
                </c:pt>
                <c:pt idx="1">
                  <c:v>-482.046875</c:v>
                </c:pt>
                <c:pt idx="2">
                  <c:v>-791.375</c:v>
                </c:pt>
                <c:pt idx="3">
                  <c:v>-820.9453125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5327727"/>
        <c:axId val="255337327"/>
      </c:barChart>
      <c:lineChart>
        <c:grouping val="standard"/>
        <c:varyColors val="0"/>
        <c:ser>
          <c:idx val="6"/>
          <c:order val="6"/>
          <c:tx>
            <c:strRef>
              <c:f>Tabelle3!$A$12</c:f>
              <c:strCache>
                <c:ptCount val="1"/>
                <c:pt idx="0">
                  <c:v>Total impact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Tabelle3!$B$12:$E$12</c:f>
              <c:numCache>
                <c:formatCode>0_ ;[Red]\-0\ </c:formatCode>
                <c:ptCount val="4"/>
                <c:pt idx="0">
                  <c:v>53.1875</c:v>
                </c:pt>
                <c:pt idx="1">
                  <c:v>-98.53515625</c:v>
                </c:pt>
                <c:pt idx="2">
                  <c:v>-80.4296875</c:v>
                </c:pt>
                <c:pt idx="3">
                  <c:v>-4.8046875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327727"/>
        <c:axId val="255337327"/>
      </c:lineChart>
      <c:catAx>
        <c:axId val="25532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37327"/>
        <c:crosses val="autoZero"/>
        <c:auto val="1"/>
        <c:lblAlgn val="ctr"/>
        <c:lblOffset val="100"/>
        <c:noMultiLvlLbl val="0"/>
      </c:catAx>
      <c:valAx>
        <c:axId val="25533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 dirty="0" err="1"/>
                  <a:t>thousand</a:t>
                </a:r>
                <a:r>
                  <a:rPr lang="de-DE" dirty="0"/>
                  <a:t> </a:t>
                </a:r>
                <a:r>
                  <a:rPr lang="de-DE" dirty="0" err="1"/>
                  <a:t>employees</a:t>
                </a:r>
                <a:endParaRPr lang="de-D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_ ;[Red]\-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2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Job creation and job losses by sub-scenario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Tabelle3!$A$6</c:f>
              <c:strCache>
                <c:ptCount val="1"/>
                <c:pt idx="0">
                  <c:v>TS Data centers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Tabelle3!$B$6:$E$6</c:f>
              <c:numCache>
                <c:formatCode>0_ ;[Red]\-0\ </c:formatCode>
                <c:ptCount val="4"/>
                <c:pt idx="0">
                  <c:v>12.703125</c:v>
                </c:pt>
                <c:pt idx="1">
                  <c:v>28.93359375</c:v>
                </c:pt>
                <c:pt idx="2">
                  <c:v>113.85546875</c:v>
                </c:pt>
                <c:pt idx="3">
                  <c:v>164.8046875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E-43CC-A8F3-0BFD43DCB514}"/>
            </c:ext>
          </c:extLst>
        </c:ser>
        <c:ser>
          <c:idx val="1"/>
          <c:order val="1"/>
          <c:tx>
            <c:strRef>
              <c:f>Tabelle3!$A$7</c:f>
              <c:strCache>
                <c:ptCount val="1"/>
                <c:pt idx="0">
                  <c:v>TS Initial investment and training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Tabelle3!$B$7:$E$7</c:f>
              <c:numCache>
                <c:formatCode>0_ ;[Red]\-0\ </c:formatCode>
                <c:ptCount val="4"/>
                <c:pt idx="0">
                  <c:v>35.94921875</c:v>
                </c:pt>
                <c:pt idx="1">
                  <c:v>37.2578125</c:v>
                </c:pt>
                <c:pt idx="2">
                  <c:v>-12.3046875</c:v>
                </c:pt>
                <c:pt idx="3">
                  <c:v>-6.296875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DE-43CC-A8F3-0BFD43DCB514}"/>
            </c:ext>
          </c:extLst>
        </c:ser>
        <c:ser>
          <c:idx val="2"/>
          <c:order val="2"/>
          <c:tx>
            <c:strRef>
              <c:f>Tabelle3!$A$8</c:f>
              <c:strCache>
                <c:ptCount val="1"/>
                <c:pt idx="0">
                  <c:v>TS Efficiency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Tabelle3!$B$8:$E$8</c:f>
              <c:numCache>
                <c:formatCode>0_ ;[Red]\-0\ </c:formatCode>
                <c:ptCount val="4"/>
                <c:pt idx="0">
                  <c:v>-37.05859375</c:v>
                </c:pt>
                <c:pt idx="1">
                  <c:v>-178.97265625</c:v>
                </c:pt>
                <c:pt idx="2">
                  <c:v>-199.1953125</c:v>
                </c:pt>
                <c:pt idx="3">
                  <c:v>-199.80859375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DE-43CC-A8F3-0BFD43DCB514}"/>
            </c:ext>
          </c:extLst>
        </c:ser>
        <c:ser>
          <c:idx val="3"/>
          <c:order val="3"/>
          <c:tx>
            <c:strRef>
              <c:f>Tabelle3!$A$9</c:f>
              <c:strCache>
                <c:ptCount val="1"/>
                <c:pt idx="0">
                  <c:v>TS Import prices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Tabelle3!$B$9:$E$9</c:f>
              <c:numCache>
                <c:formatCode>0_ ;[Red]\-0\ </c:formatCode>
                <c:ptCount val="4"/>
                <c:pt idx="0">
                  <c:v>1.20703125</c:v>
                </c:pt>
                <c:pt idx="1">
                  <c:v>18.75</c:v>
                </c:pt>
                <c:pt idx="2">
                  <c:v>49.0078125</c:v>
                </c:pt>
                <c:pt idx="3">
                  <c:v>59.9765625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DE-43CC-A8F3-0BFD43DCB514}"/>
            </c:ext>
          </c:extLst>
        </c:ser>
        <c:ser>
          <c:idx val="4"/>
          <c:order val="4"/>
          <c:tx>
            <c:strRef>
              <c:f>Tabelle3!$A$10</c:f>
              <c:strCache>
                <c:ptCount val="1"/>
                <c:pt idx="0">
                  <c:v>TS New business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Tabelle3!$B$10:$E$10</c:f>
              <c:numCache>
                <c:formatCode>0_ ;[Red]\-0\ </c:formatCode>
                <c:ptCount val="4"/>
                <c:pt idx="0">
                  <c:v>105.4453125</c:v>
                </c:pt>
                <c:pt idx="1">
                  <c:v>477.54296875</c:v>
                </c:pt>
                <c:pt idx="2">
                  <c:v>759.58203125</c:v>
                </c:pt>
                <c:pt idx="3">
                  <c:v>797.46484375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DE-43CC-A8F3-0BFD43DCB514}"/>
            </c:ext>
          </c:extLst>
        </c:ser>
        <c:ser>
          <c:idx val="5"/>
          <c:order val="5"/>
          <c:tx>
            <c:strRef>
              <c:f>Tabelle3!$A$11</c:f>
              <c:strCache>
                <c:ptCount val="1"/>
                <c:pt idx="0">
                  <c:v>TS Productivity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Tabelle3!$B$11:$E$11</c:f>
              <c:numCache>
                <c:formatCode>0_ ;[Red]\-0\ </c:formatCode>
                <c:ptCount val="4"/>
                <c:pt idx="0">
                  <c:v>-65.05859375</c:v>
                </c:pt>
                <c:pt idx="1">
                  <c:v>-482.046875</c:v>
                </c:pt>
                <c:pt idx="2">
                  <c:v>-791.375</c:v>
                </c:pt>
                <c:pt idx="3">
                  <c:v>-820.9453125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5327727"/>
        <c:axId val="255337327"/>
      </c:barChart>
      <c:lineChart>
        <c:grouping val="standard"/>
        <c:varyColors val="0"/>
        <c:ser>
          <c:idx val="6"/>
          <c:order val="6"/>
          <c:tx>
            <c:strRef>
              <c:f>Tabelle3!$A$12</c:f>
              <c:strCache>
                <c:ptCount val="1"/>
                <c:pt idx="0">
                  <c:v>Total impact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Tabelle3!$B$5:$E$5</c:f>
              <c:strCache>
                <c:ptCount val="4"/>
                <c:pt idx="0">
                  <c:v>in 1st year</c:v>
                </c:pt>
                <c:pt idx="1">
                  <c:v>in 5th year</c:v>
                </c:pt>
                <c:pt idx="2">
                  <c:v>in 10th year</c:v>
                </c:pt>
                <c:pt idx="3">
                  <c:v>in 15th year</c:v>
                </c:pt>
              </c:strCache>
            </c:strRef>
          </c:cat>
          <c:val>
            <c:numRef>
              <c:f>Tabelle3!$B$12:$E$12</c:f>
              <c:numCache>
                <c:formatCode>0_ ;[Red]\-0\ </c:formatCode>
                <c:ptCount val="4"/>
                <c:pt idx="0">
                  <c:v>53.1875</c:v>
                </c:pt>
                <c:pt idx="1">
                  <c:v>-98.53515625</c:v>
                </c:pt>
                <c:pt idx="2">
                  <c:v>-80.4296875</c:v>
                </c:pt>
                <c:pt idx="3">
                  <c:v>-4.8046875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8DE-43CC-A8F3-0BFD43DCB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327727"/>
        <c:axId val="255337327"/>
      </c:lineChart>
      <c:catAx>
        <c:axId val="25532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37327"/>
        <c:crosses val="autoZero"/>
        <c:auto val="1"/>
        <c:lblAlgn val="ctr"/>
        <c:lblOffset val="100"/>
        <c:noMultiLvlLbl val="0"/>
      </c:catAx>
      <c:valAx>
        <c:axId val="25533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 dirty="0" err="1"/>
                  <a:t>thousand</a:t>
                </a:r>
                <a:r>
                  <a:rPr lang="de-DE" dirty="0"/>
                  <a:t> </a:t>
                </a:r>
                <a:r>
                  <a:rPr lang="de-DE" dirty="0" err="1"/>
                  <a:t>employees</a:t>
                </a:r>
                <a:endParaRPr lang="de-D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_ ;[Red]\-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2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Ten economic sectors with the greatest positive and negative impacts on the number of employed persons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Tabelle4!$B$6</c:f>
              <c:strCache>
                <c:ptCount val="1"/>
                <c:pt idx="0">
                  <c:v>year 1 till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Tabelle4!$A$7:$A$27</c:f>
              <c:strCache>
                <c:ptCount val="21"/>
                <c:pt idx="0">
                  <c:v>Business service providers, not elsewhere classified</c:v>
                </c:pt>
                <c:pt idx="1">
                  <c:v>Warehouse, other transportation service providers</c:v>
                </c:pt>
                <c:pt idx="2">
                  <c:v>Healthcare</c:v>
                </c:pt>
                <c:pt idx="3">
                  <c:v>Wholesale (excluding the sale of motor vehicles)</c:v>
                </c:pt>
                <c:pt idx="4">
                  <c:v>Public administration, defense, social security</c:v>
                </c:pt>
                <c:pt idx="5">
                  <c:v>Real Estate and Housing</c:v>
                </c:pt>
                <c:pt idx="6">
                  <c:v>Legal and Tax Consulting, Management Consulting</c:v>
                </c:pt>
                <c:pt idx="7">
                  <c:v>Architectural and engineering firms, technical inspection</c:v>
                </c:pt>
                <c:pt idx="8">
                  <c:v>Electrical equipment</c:v>
                </c:pt>
                <c:pt idx="9">
                  <c:v>Home services</c:v>
                </c:pt>
                <c:pt idx="11">
                  <c:v>Recruitment and Temporary Staffing</c:v>
                </c:pt>
                <c:pt idx="12">
                  <c:v>Arts and Culture, Gambling</c:v>
                </c:pt>
                <c:pt idx="13">
                  <c:v>Residential Care Facilities and Social Services</c:v>
                </c:pt>
                <c:pt idx="14">
                  <c:v>Land Transport and Pipeline Transport</c:v>
                </c:pt>
                <c:pt idx="15">
                  <c:v>Other service providers (primarily personal services)</c:v>
                </c:pt>
                <c:pt idx="16">
                  <c:v>Construction industry</c:v>
                </c:pt>
                <c:pt idx="17">
                  <c:v>Retail (excluding the sale of motor vehicles)</c:v>
                </c:pt>
                <c:pt idx="18">
                  <c:v>Hospitality industry</c:v>
                </c:pt>
                <c:pt idx="19">
                  <c:v>Education and Teaching</c:v>
                </c:pt>
                <c:pt idx="20">
                  <c:v>IT and information service provider</c:v>
                </c:pt>
              </c:strCache>
            </c:strRef>
          </c:cat>
          <c:val>
            <c:numRef>
              <c:f>Tabelle4!$B$7:$B$27</c:f>
              <c:numCache>
                <c:formatCode>0_ ;[Red]\-0\ </c:formatCode>
                <c:ptCount val="21"/>
                <c:pt idx="0">
                  <c:v>-39.032470703125</c:v>
                </c:pt>
                <c:pt idx="1">
                  <c:v>-69.9984130859375</c:v>
                </c:pt>
                <c:pt idx="2">
                  <c:v>-21.637939453125</c:v>
                </c:pt>
                <c:pt idx="3">
                  <c:v>-61.158447265625</c:v>
                </c:pt>
                <c:pt idx="4">
                  <c:v>-9.3056640625</c:v>
                </c:pt>
                <c:pt idx="5">
                  <c:v>-33.2646484375</c:v>
                </c:pt>
                <c:pt idx="6">
                  <c:v>-45.1966552734375</c:v>
                </c:pt>
                <c:pt idx="7">
                  <c:v>-39.66571044921875</c:v>
                </c:pt>
                <c:pt idx="8">
                  <c:v>-16.941314697265625</c:v>
                </c:pt>
                <c:pt idx="9">
                  <c:v>-10.84088134765625</c:v>
                </c:pt>
                <c:pt idx="11">
                  <c:v>13.292236328125</c:v>
                </c:pt>
                <c:pt idx="12">
                  <c:v>7.5374755859375</c:v>
                </c:pt>
                <c:pt idx="13">
                  <c:v>28.5419921875</c:v>
                </c:pt>
                <c:pt idx="14">
                  <c:v>8.52435302734375</c:v>
                </c:pt>
                <c:pt idx="15">
                  <c:v>29.6156005859375</c:v>
                </c:pt>
                <c:pt idx="16">
                  <c:v>13.8212890625</c:v>
                </c:pt>
                <c:pt idx="17">
                  <c:v>19.028076171875</c:v>
                </c:pt>
                <c:pt idx="18">
                  <c:v>13.034423828125</c:v>
                </c:pt>
                <c:pt idx="19">
                  <c:v>64.0322265625</c:v>
                </c:pt>
                <c:pt idx="20">
                  <c:v>40.7193603515625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C9-4BB1-B7DD-073DB653C4BE}"/>
            </c:ext>
          </c:extLst>
        </c:ser>
        <c:ser>
          <c:idx val="1"/>
          <c:order val="1"/>
          <c:tx>
            <c:strRef>
              <c:f>Tabelle4!$C$6</c:f>
              <c:strCache>
                <c:ptCount val="1"/>
                <c:pt idx="0">
                  <c:v>year 5 till 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Tabelle4!$A$7:$A$27</c:f>
              <c:strCache>
                <c:ptCount val="21"/>
                <c:pt idx="0">
                  <c:v>Business service providers, not elsewhere classified</c:v>
                </c:pt>
                <c:pt idx="1">
                  <c:v>Warehouse, other transportation service providers</c:v>
                </c:pt>
                <c:pt idx="2">
                  <c:v>Healthcare</c:v>
                </c:pt>
                <c:pt idx="3">
                  <c:v>Wholesale (excluding the sale of motor vehicles)</c:v>
                </c:pt>
                <c:pt idx="4">
                  <c:v>Public administration, defense, social security</c:v>
                </c:pt>
                <c:pt idx="5">
                  <c:v>Real Estate and Housing</c:v>
                </c:pt>
                <c:pt idx="6">
                  <c:v>Legal and Tax Consulting, Management Consulting</c:v>
                </c:pt>
                <c:pt idx="7">
                  <c:v>Architectural and engineering firms, technical inspection</c:v>
                </c:pt>
                <c:pt idx="8">
                  <c:v>Electrical equipment</c:v>
                </c:pt>
                <c:pt idx="9">
                  <c:v>Home services</c:v>
                </c:pt>
                <c:pt idx="11">
                  <c:v>Recruitment and Temporary Staffing</c:v>
                </c:pt>
                <c:pt idx="12">
                  <c:v>Arts and Culture, Gambling</c:v>
                </c:pt>
                <c:pt idx="13">
                  <c:v>Residential Care Facilities and Social Services</c:v>
                </c:pt>
                <c:pt idx="14">
                  <c:v>Land Transport and Pipeline Transport</c:v>
                </c:pt>
                <c:pt idx="15">
                  <c:v>Other service providers (primarily personal services)</c:v>
                </c:pt>
                <c:pt idx="16">
                  <c:v>Construction industry</c:v>
                </c:pt>
                <c:pt idx="17">
                  <c:v>Retail (excluding the sale of motor vehicles)</c:v>
                </c:pt>
                <c:pt idx="18">
                  <c:v>Hospitality industry</c:v>
                </c:pt>
                <c:pt idx="19">
                  <c:v>Education and Teaching</c:v>
                </c:pt>
                <c:pt idx="20">
                  <c:v>IT and information service provider</c:v>
                </c:pt>
              </c:strCache>
            </c:strRef>
          </c:cat>
          <c:val>
            <c:numRef>
              <c:f>Tabelle4!$C$7:$C$27</c:f>
              <c:numCache>
                <c:formatCode>0_ ;[Red]\-0\ </c:formatCode>
                <c:ptCount val="21"/>
                <c:pt idx="0">
                  <c:v>-70.1787109375</c:v>
                </c:pt>
                <c:pt idx="1">
                  <c:v>-37.44329833984375</c:v>
                </c:pt>
                <c:pt idx="2">
                  <c:v>-57.4462890625</c:v>
                </c:pt>
                <c:pt idx="3">
                  <c:v>-19.074462890625</c:v>
                </c:pt>
                <c:pt idx="4">
                  <c:v>-36.64208984375</c:v>
                </c:pt>
                <c:pt idx="5">
                  <c:v>-18.3406982421875</c:v>
                </c:pt>
                <c:pt idx="6">
                  <c:v>-10.468017578125</c:v>
                </c:pt>
                <c:pt idx="7">
                  <c:v>-7.43035888671875</c:v>
                </c:pt>
                <c:pt idx="8">
                  <c:v>-9.43621826171875</c:v>
                </c:pt>
                <c:pt idx="9">
                  <c:v>-13.15155029296875</c:v>
                </c:pt>
                <c:pt idx="11">
                  <c:v>20.52130126953125</c:v>
                </c:pt>
                <c:pt idx="12">
                  <c:v>22.75006103515625</c:v>
                </c:pt>
                <c:pt idx="13">
                  <c:v>-5.7958984375</c:v>
                </c:pt>
                <c:pt idx="14">
                  <c:v>23.24951171875</c:v>
                </c:pt>
                <c:pt idx="15">
                  <c:v>13.115234375</c:v>
                </c:pt>
                <c:pt idx="16">
                  <c:v>35.259765625</c:v>
                </c:pt>
                <c:pt idx="17">
                  <c:v>25.008544921875</c:v>
                </c:pt>
                <c:pt idx="18">
                  <c:v>35.4071044921875</c:v>
                </c:pt>
                <c:pt idx="19">
                  <c:v>5.3447265625</c:v>
                </c:pt>
                <c:pt idx="20">
                  <c:v>29.345458984375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C9-4BB1-B7DD-073DB653C4BE}"/>
            </c:ext>
          </c:extLst>
        </c:ser>
        <c:ser>
          <c:idx val="2"/>
          <c:order val="2"/>
          <c:tx>
            <c:strRef>
              <c:f>Tabelle4!$D$6</c:f>
              <c:strCache>
                <c:ptCount val="1"/>
                <c:pt idx="0">
                  <c:v>year 10 toll 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Tabelle4!$A$7:$A$27</c:f>
              <c:strCache>
                <c:ptCount val="21"/>
                <c:pt idx="0">
                  <c:v>Business service providers, not elsewhere classified</c:v>
                </c:pt>
                <c:pt idx="1">
                  <c:v>Warehouse, other transportation service providers</c:v>
                </c:pt>
                <c:pt idx="2">
                  <c:v>Healthcare</c:v>
                </c:pt>
                <c:pt idx="3">
                  <c:v>Wholesale (excluding the sale of motor vehicles)</c:v>
                </c:pt>
                <c:pt idx="4">
                  <c:v>Public administration, defense, social security</c:v>
                </c:pt>
                <c:pt idx="5">
                  <c:v>Real Estate and Housing</c:v>
                </c:pt>
                <c:pt idx="6">
                  <c:v>Legal and Tax Consulting, Management Consulting</c:v>
                </c:pt>
                <c:pt idx="7">
                  <c:v>Architectural and engineering firms, technical inspection</c:v>
                </c:pt>
                <c:pt idx="8">
                  <c:v>Electrical equipment</c:v>
                </c:pt>
                <c:pt idx="9">
                  <c:v>Home services</c:v>
                </c:pt>
                <c:pt idx="11">
                  <c:v>Recruitment and Temporary Staffing</c:v>
                </c:pt>
                <c:pt idx="12">
                  <c:v>Arts and Culture, Gambling</c:v>
                </c:pt>
                <c:pt idx="13">
                  <c:v>Residential Care Facilities and Social Services</c:v>
                </c:pt>
                <c:pt idx="14">
                  <c:v>Land Transport and Pipeline Transport</c:v>
                </c:pt>
                <c:pt idx="15">
                  <c:v>Other service providers (primarily personal services)</c:v>
                </c:pt>
                <c:pt idx="16">
                  <c:v>Construction industry</c:v>
                </c:pt>
                <c:pt idx="17">
                  <c:v>Retail (excluding the sale of motor vehicles)</c:v>
                </c:pt>
                <c:pt idx="18">
                  <c:v>Hospitality industry</c:v>
                </c:pt>
                <c:pt idx="19">
                  <c:v>Education and Teaching</c:v>
                </c:pt>
                <c:pt idx="20">
                  <c:v>IT and information service provider</c:v>
                </c:pt>
              </c:strCache>
            </c:strRef>
          </c:cat>
          <c:val>
            <c:numRef>
              <c:f>Tabelle4!$D$7:$D$27</c:f>
              <c:numCache>
                <c:formatCode>0_ ;[Red]\-0\ </c:formatCode>
                <c:ptCount val="21"/>
                <c:pt idx="0">
                  <c:v>-10.57763671875</c:v>
                </c:pt>
                <c:pt idx="1">
                  <c:v>-4.922119140625</c:v>
                </c:pt>
                <c:pt idx="2">
                  <c:v>-27.305419921875</c:v>
                </c:pt>
                <c:pt idx="3">
                  <c:v>4.4515380859375</c:v>
                </c:pt>
                <c:pt idx="4">
                  <c:v>-6.69873046875</c:v>
                </c:pt>
                <c:pt idx="5">
                  <c:v>1.117218017578125</c:v>
                </c:pt>
                <c:pt idx="6">
                  <c:v>5.499755859375</c:v>
                </c:pt>
                <c:pt idx="7">
                  <c:v>9.67578125</c:v>
                </c:pt>
                <c:pt idx="8">
                  <c:v>-0.673553466796875</c:v>
                </c:pt>
                <c:pt idx="9">
                  <c:v>-2.2144775390625</c:v>
                </c:pt>
                <c:pt idx="11">
                  <c:v>0.4039306640625</c:v>
                </c:pt>
                <c:pt idx="12">
                  <c:v>4.321929931640625</c:v>
                </c:pt>
                <c:pt idx="13">
                  <c:v>12.08056640625</c:v>
                </c:pt>
                <c:pt idx="14">
                  <c:v>10.06072998046875</c:v>
                </c:pt>
                <c:pt idx="15">
                  <c:v>0.21832275390625</c:v>
                </c:pt>
                <c:pt idx="16">
                  <c:v>-4.142333984375</c:v>
                </c:pt>
                <c:pt idx="17">
                  <c:v>2.87255859375</c:v>
                </c:pt>
                <c:pt idx="18">
                  <c:v>7.704833984375</c:v>
                </c:pt>
                <c:pt idx="19">
                  <c:v>5.141845703125</c:v>
                </c:pt>
                <c:pt idx="20">
                  <c:v>43.1087646484375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C9-4BB1-B7DD-073DB653C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5260047"/>
        <c:axId val="255248047"/>
      </c:barChart>
      <c:catAx>
        <c:axId val="2552600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248047"/>
        <c:crosses val="autoZero"/>
        <c:auto val="1"/>
        <c:lblAlgn val="ctr"/>
        <c:lblOffset val="100"/>
        <c:tickLblSkip val="1"/>
        <c:noMultiLvlLbl val="0"/>
      </c:catAx>
      <c:valAx>
        <c:axId val="2552480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thousand employees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_ ;[Red]\-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260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Impact on the number of employed persons by skill level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Tabelle5!$B$5</c:f>
              <c:strCache>
                <c:ptCount val="1"/>
                <c:pt idx="0">
                  <c:v>year 1 till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Tabelle5!$A$6:$A$9</c:f>
              <c:strCache>
                <c:ptCount val="4"/>
                <c:pt idx="0">
                  <c:v>Helper</c:v>
                </c:pt>
                <c:pt idx="1">
                  <c:v>Skilled worker</c:v>
                </c:pt>
                <c:pt idx="2">
                  <c:v>Specialist</c:v>
                </c:pt>
                <c:pt idx="3">
                  <c:v>Expert</c:v>
                </c:pt>
              </c:strCache>
            </c:strRef>
          </c:cat>
          <c:val>
            <c:numRef>
              <c:f>Tabelle5!$B$6:$B$9</c:f>
              <c:numCache>
                <c:formatCode>0_ ;[Red]\-0\ </c:formatCode>
                <c:ptCount val="4"/>
                <c:pt idx="0">
                  <c:v>-29.9423828125</c:v>
                </c:pt>
                <c:pt idx="1">
                  <c:v>3.240234375</c:v>
                </c:pt>
                <c:pt idx="2">
                  <c:v>-48.90869140625</c:v>
                </c:pt>
                <c:pt idx="3">
                  <c:v>-22.921875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5-4A54-9532-8C1DFD59BED7}"/>
            </c:ext>
          </c:extLst>
        </c:ser>
        <c:ser>
          <c:idx val="1"/>
          <c:order val="1"/>
          <c:tx>
            <c:strRef>
              <c:f>Tabelle5!$C$5</c:f>
              <c:strCache>
                <c:ptCount val="1"/>
                <c:pt idx="0">
                  <c:v>year 5 till 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Tabelle5!$A$6:$A$9</c:f>
              <c:strCache>
                <c:ptCount val="4"/>
                <c:pt idx="0">
                  <c:v>Helper</c:v>
                </c:pt>
                <c:pt idx="1">
                  <c:v>Skilled worker</c:v>
                </c:pt>
                <c:pt idx="2">
                  <c:v>Specialist</c:v>
                </c:pt>
                <c:pt idx="3">
                  <c:v>Expert</c:v>
                </c:pt>
              </c:strCache>
            </c:strRef>
          </c:cat>
          <c:val>
            <c:numRef>
              <c:f>Tabelle5!$C$6:$C$9</c:f>
              <c:numCache>
                <c:formatCode>0_ ;[Red]\-0\ </c:formatCode>
                <c:ptCount val="4"/>
                <c:pt idx="0">
                  <c:v>28.61767578125</c:v>
                </c:pt>
                <c:pt idx="1">
                  <c:v>29.4765625</c:v>
                </c:pt>
                <c:pt idx="2">
                  <c:v>12.43603515625</c:v>
                </c:pt>
                <c:pt idx="3">
                  <c:v>-52.4287109375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35-4A54-9532-8C1DFD59BED7}"/>
            </c:ext>
          </c:extLst>
        </c:ser>
        <c:ser>
          <c:idx val="2"/>
          <c:order val="2"/>
          <c:tx>
            <c:strRef>
              <c:f>Tabelle5!$D$5</c:f>
              <c:strCache>
                <c:ptCount val="1"/>
                <c:pt idx="0">
                  <c:v>year 10 toll 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Tabelle5!$A$6:$A$9</c:f>
              <c:strCache>
                <c:ptCount val="4"/>
                <c:pt idx="0">
                  <c:v>Helper</c:v>
                </c:pt>
                <c:pt idx="1">
                  <c:v>Skilled worker</c:v>
                </c:pt>
                <c:pt idx="2">
                  <c:v>Specialist</c:v>
                </c:pt>
                <c:pt idx="3">
                  <c:v>Expert</c:v>
                </c:pt>
              </c:strCache>
            </c:strRef>
          </c:cat>
          <c:val>
            <c:numRef>
              <c:f>Tabelle5!$D$6:$D$9</c:f>
              <c:numCache>
                <c:formatCode>0_ ;[Red]\-0\ </c:formatCode>
                <c:ptCount val="4"/>
                <c:pt idx="0">
                  <c:v>19.36962890625</c:v>
                </c:pt>
                <c:pt idx="1">
                  <c:v>56.478515625</c:v>
                </c:pt>
                <c:pt idx="2">
                  <c:v>-6.59521484375</c:v>
                </c:pt>
                <c:pt idx="3">
                  <c:v>6.375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35-4A54-9532-8C1DFD59B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5345967"/>
        <c:axId val="255339727"/>
      </c:barChart>
      <c:lineChart>
        <c:grouping val="standard"/>
        <c:varyColors val="0"/>
        <c:ser>
          <c:idx val="3"/>
          <c:order val="3"/>
          <c:tx>
            <c:strRef>
              <c:f>Tabelle5!$E$5</c:f>
              <c:strCache>
                <c:ptCount val="1"/>
                <c:pt idx="0">
                  <c:v>Total impact after 15 years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8A-4CA3-88A8-31BA75D63313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8A-4CA3-88A8-31BA75D633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Tabelle5!$A$6:$A$9</c:f>
              <c:strCache>
                <c:ptCount val="4"/>
                <c:pt idx="0">
                  <c:v>Helper</c:v>
                </c:pt>
                <c:pt idx="1">
                  <c:v>Skilled worker</c:v>
                </c:pt>
                <c:pt idx="2">
                  <c:v>Specialist</c:v>
                </c:pt>
                <c:pt idx="3">
                  <c:v>Expert</c:v>
                </c:pt>
              </c:strCache>
            </c:strRef>
          </c:cat>
          <c:val>
            <c:numRef>
              <c:f>Tabelle5!$E$6:$E$9</c:f>
              <c:numCache>
                <c:formatCode>0_ ;[Red]\-0\ </c:formatCode>
                <c:ptCount val="4"/>
                <c:pt idx="0">
                  <c:v>18.044921875</c:v>
                </c:pt>
                <c:pt idx="1">
                  <c:v>89.1953125</c:v>
                </c:pt>
                <c:pt idx="2">
                  <c:v>-43.06787109375</c:v>
                </c:pt>
                <c:pt idx="3">
                  <c:v>-68.9755859375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B35-4A54-9532-8C1DFD59B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345967"/>
        <c:axId val="255339727"/>
      </c:lineChart>
      <c:catAx>
        <c:axId val="255345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39727"/>
        <c:crosses val="autoZero"/>
        <c:auto val="1"/>
        <c:lblAlgn val="ctr"/>
        <c:lblOffset val="100"/>
        <c:noMultiLvlLbl val="0"/>
      </c:catAx>
      <c:valAx>
        <c:axId val="25533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thousand employees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_ ;[Red]\-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55345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Tabelle1!$D$4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Tabelle1!$A$5</c:f>
              <c:strCache>
                <c:ptCount val="1"/>
                <c:pt idx="0">
                  <c:v>Artificial Intelligence (AI)</c:v>
                </c:pt>
              </c:strCache>
            </c:strRef>
          </c:cat>
          <c:val>
            <c:numRef>
              <c:f>Tabelle1!$D$5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F2-447A-9B4A-ADDCAE29BB3A}"/>
            </c:ext>
          </c:extLst>
        </c:ser>
        <c:ser>
          <c:idx val="1"/>
          <c:order val="1"/>
          <c:tx>
            <c:strRef>
              <c:f>Tabelle1!$E$4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228803716608595E-3"/>
                  <c:y val="-3.843979649519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75-4E83-A83D-7B0833309B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Tabelle1!$A$5</c:f>
              <c:strCache>
                <c:ptCount val="1"/>
                <c:pt idx="0">
                  <c:v>Artificial Intelligence (AI)</c:v>
                </c:pt>
              </c:strCache>
            </c:strRef>
          </c:cat>
          <c:val>
            <c:numRef>
              <c:f>Tabelle1!$E$5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F2-447A-9B4A-ADDCAE29BB3A}"/>
            </c:ext>
          </c:extLst>
        </c:ser>
        <c:ser>
          <c:idx val="2"/>
          <c:order val="2"/>
          <c:tx>
            <c:strRef>
              <c:f>Tabelle1!$F$4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Tabelle1!$A$5</c:f>
              <c:strCache>
                <c:ptCount val="1"/>
                <c:pt idx="0">
                  <c:v>Artificial Intelligence (AI)</c:v>
                </c:pt>
              </c:strCache>
            </c:strRef>
          </c:cat>
          <c:val>
            <c:numRef>
              <c:f>Tabelle1!$F$5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F2-447A-9B4A-ADDCAE29B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46471840"/>
        <c:axId val="1657640608"/>
      </c:barChart>
      <c:catAx>
        <c:axId val="144647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657640608"/>
        <c:crosses val="autoZero"/>
        <c:auto val="1"/>
        <c:lblAlgn val="ctr"/>
        <c:lblOffset val="100"/>
        <c:noMultiLvlLbl val="0"/>
      </c:catAx>
      <c:valAx>
        <c:axId val="165764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Share of enterprises in 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44647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 dirty="0"/>
              <a:t>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Tabelle2!$A$10</c:f>
              <c:strCache>
                <c:ptCount val="1"/>
                <c:pt idx="0">
                  <c:v>Künstliche Intelligenz (KI)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Tabelle2!$C$9:$E$9</c:f>
              <c:strCache>
                <c:ptCount val="3"/>
                <c:pt idx="0">
                  <c:v>10-49 employees</c:v>
                </c:pt>
                <c:pt idx="1">
                  <c:v>50-249 employees</c:v>
                </c:pt>
                <c:pt idx="2">
                  <c:v>250 and more employees</c:v>
                </c:pt>
              </c:strCache>
            </c:strRef>
          </c:cat>
          <c:val>
            <c:numRef>
              <c:f>Tabelle2!$C$10:$E$10</c:f>
              <c:numCache>
                <c:formatCode>General</c:formatCode>
                <c:ptCount val="3"/>
                <c:pt idx="0">
                  <c:v>23</c:v>
                </c:pt>
                <c:pt idx="1">
                  <c:v>36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7-4CAE-870A-C9DB42238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7307040"/>
        <c:axId val="1445935776"/>
      </c:barChart>
      <c:lineChart>
        <c:grouping val="standard"/>
        <c:varyColors val="0"/>
        <c:ser>
          <c:idx val="1"/>
          <c:order val="1"/>
          <c:tx>
            <c:strRef>
              <c:f>Tabelle2!$A$11</c:f>
              <c:strCache>
                <c:ptCount val="1"/>
                <c:pt idx="0">
                  <c:v>Alle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Tabelle2!$C$9:$E$9</c:f>
              <c:strCache>
                <c:ptCount val="3"/>
                <c:pt idx="0">
                  <c:v>10-49 employees</c:v>
                </c:pt>
                <c:pt idx="1">
                  <c:v>50-249 employees</c:v>
                </c:pt>
                <c:pt idx="2">
                  <c:v>250 and more employees</c:v>
                </c:pt>
              </c:strCache>
            </c:strRef>
          </c:cat>
          <c:val>
            <c:numRef>
              <c:f>Tabelle2!$C$11:$E$11</c:f>
              <c:numCache>
                <c:formatCode>General</c:formatCode>
                <c:ptCount val="3"/>
                <c:pt idx="0">
                  <c:v>26</c:v>
                </c:pt>
                <c:pt idx="1">
                  <c:v>26</c:v>
                </c:pt>
                <c:pt idx="2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F7-4CAE-870A-C9DB42238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7307040"/>
        <c:axId val="1445935776"/>
      </c:lineChart>
      <c:catAx>
        <c:axId val="185730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445935776"/>
        <c:crosses val="autoZero"/>
        <c:auto val="1"/>
        <c:lblAlgn val="ctr"/>
        <c:lblOffset val="100"/>
        <c:noMultiLvlLbl val="0"/>
      </c:catAx>
      <c:valAx>
        <c:axId val="144593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Share of enterprises in 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85730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 dirty="0"/>
              <a:t>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A7-4742-B9CF-038BEA398DDD}"/>
              </c:ext>
            </c:extLst>
          </c:dPt>
          <c:cat>
            <c:strRef>
              <c:f>Tabelle1!$A$65:$A$75</c:f>
              <c:strCache>
                <c:ptCount val="11"/>
                <c:pt idx="0">
                  <c:v>Manufacturing industry</c:v>
                </c:pt>
                <c:pt idx="1">
                  <c:v>Energy and water supply etc</c:v>
                </c:pt>
                <c:pt idx="2">
                  <c:v>Construction industry</c:v>
                </c:pt>
                <c:pt idx="3">
                  <c:v>Sale, maintenance, and repair</c:v>
                </c:pt>
                <c:pt idx="4">
                  <c:v>Transportation etc. services</c:v>
                </c:pt>
                <c:pt idx="5">
                  <c:v>Hospitality industry</c:v>
                </c:pt>
                <c:pt idx="6">
                  <c:v>Information and communication</c:v>
                </c:pt>
                <c:pt idx="7">
                  <c:v>Real Estate Services</c:v>
                </c:pt>
                <c:pt idx="8">
                  <c:v>Freelance, scientific, etc. services</c:v>
                </c:pt>
                <c:pt idx="9">
                  <c:v>Other business services</c:v>
                </c:pt>
                <c:pt idx="10">
                  <c:v>Total average</c:v>
                </c:pt>
              </c:strCache>
            </c:strRef>
          </c:cat>
          <c:val>
            <c:numRef>
              <c:f>Tabelle1!$B$65:$B$75</c:f>
              <c:numCache>
                <c:formatCode>General</c:formatCode>
                <c:ptCount val="11"/>
                <c:pt idx="0">
                  <c:v>24</c:v>
                </c:pt>
                <c:pt idx="1">
                  <c:v>23</c:v>
                </c:pt>
                <c:pt idx="2">
                  <c:v>14</c:v>
                </c:pt>
                <c:pt idx="3">
                  <c:v>25</c:v>
                </c:pt>
                <c:pt idx="4">
                  <c:v>12</c:v>
                </c:pt>
                <c:pt idx="5">
                  <c:v>15</c:v>
                </c:pt>
                <c:pt idx="6">
                  <c:v>75</c:v>
                </c:pt>
                <c:pt idx="7">
                  <c:v>29</c:v>
                </c:pt>
                <c:pt idx="8">
                  <c:v>48</c:v>
                </c:pt>
                <c:pt idx="9">
                  <c:v>22</c:v>
                </c:pt>
                <c:pt idx="1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A7-4742-B9CF-038BEA398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44975615"/>
        <c:axId val="1044976095"/>
      </c:barChart>
      <c:catAx>
        <c:axId val="1044975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044976095"/>
        <c:crosses val="autoZero"/>
        <c:auto val="1"/>
        <c:lblAlgn val="ctr"/>
        <c:lblOffset val="100"/>
        <c:noMultiLvlLbl val="0"/>
      </c:catAx>
      <c:valAx>
        <c:axId val="1044976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Share of enterprises in 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044975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Tabelle1!$F$4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(Tabelle1!$A$6:$A$14,Tabelle1!$A$16,Tabelle1!$A$19:$A$23)</c:f>
              <c:strCache>
                <c:ptCount val="15"/>
                <c:pt idx="0">
                  <c:v>Text mining</c:v>
                </c:pt>
                <c:pt idx="1">
                  <c:v>Speech recognition</c:v>
                </c:pt>
                <c:pt idx="2">
                  <c:v>Natural language generation</c:v>
                </c:pt>
                <c:pt idx="3">
                  <c:v>Production of images, videos, and sound/audio</c:v>
                </c:pt>
                <c:pt idx="4">
                  <c:v>Image recognition</c:v>
                </c:pt>
                <c:pt idx="5">
                  <c:v>Machine learning</c:v>
                </c:pt>
                <c:pt idx="6">
                  <c:v>Automation of Workflows and Decision-Making</c:v>
                </c:pt>
                <c:pt idx="7">
                  <c:v>Movement of machinery</c:v>
                </c:pt>
                <c:pt idx="8">
                  <c:v>Marketing</c:v>
                </c:pt>
                <c:pt idx="9">
                  <c:v>Production or service processes</c:v>
                </c:pt>
                <c:pt idx="10">
                  <c:v>Organization of Administration or Management</c:v>
                </c:pt>
                <c:pt idx="11">
                  <c:v>Logistic</c:v>
                </c:pt>
                <c:pt idx="12">
                  <c:v>IT security</c:v>
                </c:pt>
                <c:pt idx="13">
                  <c:v>Accounting, Controlling, or Financial Management</c:v>
                </c:pt>
                <c:pt idx="14">
                  <c:v>Research and Development or Innovation</c:v>
                </c:pt>
              </c:strCache>
              <c:extLst/>
            </c:strRef>
          </c:cat>
          <c:val>
            <c:numRef>
              <c:f>(Tabelle1!$F$6:$F$14,Tabelle1!$F$16,Tabelle1!$F$19:$F$23)</c:f>
              <c:numCache>
                <c:formatCode>General</c:formatCode>
                <c:ptCount val="15"/>
                <c:pt idx="0">
                  <c:v>52</c:v>
                </c:pt>
                <c:pt idx="1">
                  <c:v>42</c:v>
                </c:pt>
                <c:pt idx="2">
                  <c:v>35</c:v>
                </c:pt>
                <c:pt idx="3">
                  <c:v>52</c:v>
                </c:pt>
                <c:pt idx="4">
                  <c:v>17</c:v>
                </c:pt>
                <c:pt idx="5">
                  <c:v>23</c:v>
                </c:pt>
                <c:pt idx="6">
                  <c:v>27</c:v>
                </c:pt>
                <c:pt idx="7">
                  <c:v>6</c:v>
                </c:pt>
                <c:pt idx="8">
                  <c:v>35</c:v>
                </c:pt>
                <c:pt idx="9">
                  <c:v>21</c:v>
                </c:pt>
                <c:pt idx="10">
                  <c:v>28</c:v>
                </c:pt>
                <c:pt idx="11">
                  <c:v>5</c:v>
                </c:pt>
                <c:pt idx="12">
                  <c:v>21</c:v>
                </c:pt>
                <c:pt idx="13">
                  <c:v>27</c:v>
                </c:pt>
                <c:pt idx="14">
                  <c:v>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01E-4DE6-8054-A0A91C7E0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46471840"/>
        <c:axId val="1657640608"/>
      </c:barChart>
      <c:catAx>
        <c:axId val="1446471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657640608"/>
        <c:crosses val="autoZero"/>
        <c:auto val="1"/>
        <c:lblAlgn val="ctr"/>
        <c:lblOffset val="100"/>
        <c:noMultiLvlLbl val="0"/>
      </c:catAx>
      <c:valAx>
        <c:axId val="1657640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 dirty="0"/>
                  <a:t>Share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enterprises</a:t>
                </a:r>
                <a:r>
                  <a:rPr lang="de-DE" dirty="0"/>
                  <a:t> in </a:t>
                </a:r>
                <a:r>
                  <a:rPr lang="de-DE" dirty="0" err="1"/>
                  <a:t>percent</a:t>
                </a:r>
                <a:endParaRPr lang="de-D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44647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Tabelle1!$F$4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Tabelle1!$A$26:$A$33</c:f>
              <c:strCache>
                <c:ptCount val="8"/>
                <c:pt idx="0">
                  <c:v>Not in use because the costs are too high</c:v>
                </c:pt>
                <c:pt idx="1">
                  <c:v>Not used due to a lack of relevant knowledge</c:v>
                </c:pt>
                <c:pt idx="2">
                  <c:v>Not in use because the devices and software are incompatible</c:v>
                </c:pt>
                <c:pt idx="3">
                  <c:v>Not used due to data availability and quality</c:v>
                </c:pt>
                <c:pt idx="4">
                  <c:v>Not for use, due to privacy concerns</c:v>
                </c:pt>
                <c:pt idx="5">
                  <c:v>No use, as the legal consequences are unclear</c:v>
                </c:pt>
                <c:pt idx="6">
                  <c:v>Not used, due to ethical considerations</c:v>
                </c:pt>
                <c:pt idx="7">
                  <c:v>Not used, as it is not practical</c:v>
                </c:pt>
              </c:strCache>
            </c:strRef>
          </c:cat>
          <c:val>
            <c:numRef>
              <c:f>Tabelle1!$F$26:$F$33</c:f>
              <c:numCache>
                <c:formatCode>General</c:formatCode>
                <c:ptCount val="8"/>
                <c:pt idx="0">
                  <c:v>32</c:v>
                </c:pt>
                <c:pt idx="1">
                  <c:v>72</c:v>
                </c:pt>
                <c:pt idx="2">
                  <c:v>45</c:v>
                </c:pt>
                <c:pt idx="3">
                  <c:v>44</c:v>
                </c:pt>
                <c:pt idx="4">
                  <c:v>60</c:v>
                </c:pt>
                <c:pt idx="5">
                  <c:v>62</c:v>
                </c:pt>
                <c:pt idx="6">
                  <c:v>23</c:v>
                </c:pt>
                <c:pt idx="7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09-4FBA-B7C9-2E34408D6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46471840"/>
        <c:axId val="16576406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Tabelle1!$D$4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Tabelle1!$A$26:$A$33</c15:sqref>
                        </c15:formulaRef>
                      </c:ext>
                    </c:extLst>
                    <c:strCache>
                      <c:ptCount val="8"/>
                      <c:pt idx="0">
                        <c:v>Not in use because the costs are too high</c:v>
                      </c:pt>
                      <c:pt idx="1">
                        <c:v>Not used due to a lack of relevant knowledge</c:v>
                      </c:pt>
                      <c:pt idx="2">
                        <c:v>Not in use because the devices and software are incompatible</c:v>
                      </c:pt>
                      <c:pt idx="3">
                        <c:v>Not used due to data availability and quality</c:v>
                      </c:pt>
                      <c:pt idx="4">
                        <c:v>Not for use, due to privacy concerns</c:v>
                      </c:pt>
                      <c:pt idx="5">
                        <c:v>No use, as the legal consequences are unclear</c:v>
                      </c:pt>
                      <c:pt idx="6">
                        <c:v>Not used, due to ethical considerations</c:v>
                      </c:pt>
                      <c:pt idx="7">
                        <c:v>Not used, as it is not practical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Tabelle1!$D$26:$D$33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41</c:v>
                      </c:pt>
                      <c:pt idx="1">
                        <c:v>72</c:v>
                      </c:pt>
                      <c:pt idx="2">
                        <c:v>54</c:v>
                      </c:pt>
                      <c:pt idx="3">
                        <c:v>53</c:v>
                      </c:pt>
                      <c:pt idx="4">
                        <c:v>48</c:v>
                      </c:pt>
                      <c:pt idx="5">
                        <c:v>51</c:v>
                      </c:pt>
                      <c:pt idx="6">
                        <c:v>22</c:v>
                      </c:pt>
                      <c:pt idx="7">
                        <c:v>22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809-4FBA-B7C9-2E34408D6BDD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Tabelle1!$E$4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Tabelle1!$A$26:$A$33</c15:sqref>
                        </c15:formulaRef>
                      </c:ext>
                    </c:extLst>
                    <c:strCache>
                      <c:ptCount val="8"/>
                      <c:pt idx="0">
                        <c:v>Not in use because the costs are too high</c:v>
                      </c:pt>
                      <c:pt idx="1">
                        <c:v>Not used due to a lack of relevant knowledge</c:v>
                      </c:pt>
                      <c:pt idx="2">
                        <c:v>Not in use because the devices and software are incompatible</c:v>
                      </c:pt>
                      <c:pt idx="3">
                        <c:v>Not used due to data availability and quality</c:v>
                      </c:pt>
                      <c:pt idx="4">
                        <c:v>Not for use, due to privacy concerns</c:v>
                      </c:pt>
                      <c:pt idx="5">
                        <c:v>No use, as the legal consequences are unclear</c:v>
                      </c:pt>
                      <c:pt idx="6">
                        <c:v>Not used, due to ethical considerations</c:v>
                      </c:pt>
                      <c:pt idx="7">
                        <c:v>Not used, as it is not practical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Tabelle1!$E$26:$E$33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28</c:v>
                      </c:pt>
                      <c:pt idx="1">
                        <c:v>71</c:v>
                      </c:pt>
                      <c:pt idx="2">
                        <c:v>44</c:v>
                      </c:pt>
                      <c:pt idx="3">
                        <c:v>45</c:v>
                      </c:pt>
                      <c:pt idx="4">
                        <c:v>53</c:v>
                      </c:pt>
                      <c:pt idx="5">
                        <c:v>58</c:v>
                      </c:pt>
                      <c:pt idx="6">
                        <c:v>23</c:v>
                      </c:pt>
                      <c:pt idx="7">
                        <c:v>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809-4FBA-B7C9-2E34408D6BDD}"/>
                  </c:ext>
                </c:extLst>
              </c15:ser>
            </c15:filteredBarSeries>
          </c:ext>
        </c:extLst>
      </c:barChart>
      <c:catAx>
        <c:axId val="1446471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657640608"/>
        <c:crosses val="autoZero"/>
        <c:auto val="1"/>
        <c:lblAlgn val="ctr"/>
        <c:lblOffset val="100"/>
        <c:noMultiLvlLbl val="0"/>
      </c:catAx>
      <c:valAx>
        <c:axId val="1657640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Share of enterprises in 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44647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Tabelle9!$B$5</c:f>
              <c:strCache>
                <c:ptCount val="1"/>
                <c:pt idx="0">
                  <c:v>Basline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Tabelle9!$A$15:$A$65</c:f>
              <c:numCache>
                <c:formatCode>General</c:formatCode>
                <c:ptCount val="5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</c:numCache>
            </c:numRef>
          </c:cat>
          <c:val>
            <c:numRef>
              <c:f>Tabelle9!$B$15:$B$65</c:f>
              <c:numCache>
                <c:formatCode>General</c:formatCode>
                <c:ptCount val="51"/>
                <c:pt idx="0">
                  <c:v>2555.6089999999999</c:v>
                </c:pt>
                <c:pt idx="1">
                  <c:v>2598.5810000000001</c:v>
                </c:pt>
                <c:pt idx="2">
                  <c:v>2593.4360000000001</c:v>
                </c:pt>
                <c:pt idx="3">
                  <c:v>2575.279</c:v>
                </c:pt>
                <c:pt idx="4">
                  <c:v>2605.5410000000002</c:v>
                </c:pt>
                <c:pt idx="5">
                  <c:v>2624.6060000000002</c:v>
                </c:pt>
                <c:pt idx="6">
                  <c:v>2724.7719999999999</c:v>
                </c:pt>
                <c:pt idx="7">
                  <c:v>2805.8739999999998</c:v>
                </c:pt>
                <c:pt idx="8">
                  <c:v>2832.8069999999998</c:v>
                </c:pt>
                <c:pt idx="9">
                  <c:v>2671.511</c:v>
                </c:pt>
                <c:pt idx="10">
                  <c:v>2783.1779999999999</c:v>
                </c:pt>
                <c:pt idx="11">
                  <c:v>2892.4229999999998</c:v>
                </c:pt>
                <c:pt idx="12">
                  <c:v>2904.5279999999998</c:v>
                </c:pt>
                <c:pt idx="13">
                  <c:v>2917.2359999999999</c:v>
                </c:pt>
                <c:pt idx="14">
                  <c:v>2981.694</c:v>
                </c:pt>
                <c:pt idx="15">
                  <c:v>3026.1790000000001</c:v>
                </c:pt>
                <c:pt idx="16">
                  <c:v>3093.6640000000002</c:v>
                </c:pt>
                <c:pt idx="17">
                  <c:v>3176.58</c:v>
                </c:pt>
                <c:pt idx="18">
                  <c:v>3207.7489999999998</c:v>
                </c:pt>
                <c:pt idx="19">
                  <c:v>3242.2469999999998</c:v>
                </c:pt>
                <c:pt idx="20">
                  <c:v>3118.174</c:v>
                </c:pt>
                <c:pt idx="21">
                  <c:v>3216.828</c:v>
                </c:pt>
                <c:pt idx="22">
                  <c:v>3275.0039999999999</c:v>
                </c:pt>
                <c:pt idx="23">
                  <c:v>3265.7330000000002</c:v>
                </c:pt>
                <c:pt idx="24">
                  <c:v>3271.3290000000002</c:v>
                </c:pt>
                <c:pt idx="25">
                  <c:v>3307.7869999999998</c:v>
                </c:pt>
                <c:pt idx="26">
                  <c:v>3350.2759999999998</c:v>
                </c:pt>
                <c:pt idx="27">
                  <c:v>3406.18</c:v>
                </c:pt>
                <c:pt idx="28">
                  <c:v>3453.91</c:v>
                </c:pt>
                <c:pt idx="29">
                  <c:v>3481.1990000000001</c:v>
                </c:pt>
                <c:pt idx="30">
                  <c:v>3512.94</c:v>
                </c:pt>
                <c:pt idx="31">
                  <c:v>3540.2379999999998</c:v>
                </c:pt>
                <c:pt idx="32">
                  <c:v>3563.797</c:v>
                </c:pt>
                <c:pt idx="33">
                  <c:v>3581.7429999999999</c:v>
                </c:pt>
                <c:pt idx="34">
                  <c:v>3595.7869999999998</c:v>
                </c:pt>
                <c:pt idx="35">
                  <c:v>3609.7849999999999</c:v>
                </c:pt>
                <c:pt idx="36">
                  <c:v>3624.55</c:v>
                </c:pt>
                <c:pt idx="37">
                  <c:v>3641.7089999999998</c:v>
                </c:pt>
                <c:pt idx="38">
                  <c:v>3655.6840000000002</c:v>
                </c:pt>
                <c:pt idx="39">
                  <c:v>3668.395</c:v>
                </c:pt>
                <c:pt idx="40">
                  <c:v>3678.0010000000002</c:v>
                </c:pt>
                <c:pt idx="41">
                  <c:v>3696.391005</c:v>
                </c:pt>
                <c:pt idx="42">
                  <c:v>3714.8729600249994</c:v>
                </c:pt>
                <c:pt idx="43">
                  <c:v>3733.4473248251238</c:v>
                </c:pt>
                <c:pt idx="44">
                  <c:v>3752.1145614492489</c:v>
                </c:pt>
                <c:pt idx="45">
                  <c:v>3770.8751342564947</c:v>
                </c:pt>
                <c:pt idx="46">
                  <c:v>3789.7295099277767</c:v>
                </c:pt>
                <c:pt idx="47">
                  <c:v>3808.678157477415</c:v>
                </c:pt>
                <c:pt idx="48">
                  <c:v>3827.7215482648016</c:v>
                </c:pt>
                <c:pt idx="49">
                  <c:v>3846.8601560061252</c:v>
                </c:pt>
                <c:pt idx="50">
                  <c:v>3866.0944567861552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B1-4B15-A0C7-2BAF1E2E7EA9}"/>
            </c:ext>
          </c:extLst>
        </c:ser>
        <c:ser>
          <c:idx val="1"/>
          <c:order val="1"/>
          <c:tx>
            <c:strRef>
              <c:f>Tabelle9!$C$5</c:f>
              <c:strCache>
                <c:ptCount val="1"/>
                <c:pt idx="0">
                  <c:v>AI-Scenario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Tabelle9!$A$15:$A$65</c:f>
              <c:numCache>
                <c:formatCode>General</c:formatCode>
                <c:ptCount val="5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</c:numCache>
            </c:numRef>
          </c:cat>
          <c:val>
            <c:numRef>
              <c:f>Tabelle9!$C$15:$C$65</c:f>
              <c:numCache>
                <c:formatCode>General</c:formatCode>
                <c:ptCount val="51"/>
                <c:pt idx="0">
                  <c:v>2555.6089999999999</c:v>
                </c:pt>
                <c:pt idx="1">
                  <c:v>2598.5810000000001</c:v>
                </c:pt>
                <c:pt idx="2">
                  <c:v>2593.4360000000001</c:v>
                </c:pt>
                <c:pt idx="3">
                  <c:v>2575.279</c:v>
                </c:pt>
                <c:pt idx="4">
                  <c:v>2605.5410000000002</c:v>
                </c:pt>
                <c:pt idx="5">
                  <c:v>2624.6060000000002</c:v>
                </c:pt>
                <c:pt idx="6">
                  <c:v>2724.7719999999999</c:v>
                </c:pt>
                <c:pt idx="7">
                  <c:v>2805.8739999999998</c:v>
                </c:pt>
                <c:pt idx="8">
                  <c:v>2832.8069999999998</c:v>
                </c:pt>
                <c:pt idx="9">
                  <c:v>2671.511</c:v>
                </c:pt>
                <c:pt idx="10">
                  <c:v>2783.1779999999999</c:v>
                </c:pt>
                <c:pt idx="11">
                  <c:v>2892.4229999999998</c:v>
                </c:pt>
                <c:pt idx="12">
                  <c:v>2904.5279999999998</c:v>
                </c:pt>
                <c:pt idx="13">
                  <c:v>2917.2359999999999</c:v>
                </c:pt>
                <c:pt idx="14">
                  <c:v>2981.694</c:v>
                </c:pt>
                <c:pt idx="15">
                  <c:v>3026.1790000000001</c:v>
                </c:pt>
                <c:pt idx="16">
                  <c:v>3093.6640000000002</c:v>
                </c:pt>
                <c:pt idx="17">
                  <c:v>3176.58</c:v>
                </c:pt>
                <c:pt idx="18">
                  <c:v>3207.7489999999998</c:v>
                </c:pt>
                <c:pt idx="19">
                  <c:v>3242.2469999999998</c:v>
                </c:pt>
                <c:pt idx="20">
                  <c:v>3118.174</c:v>
                </c:pt>
                <c:pt idx="21">
                  <c:v>3216.828</c:v>
                </c:pt>
                <c:pt idx="22">
                  <c:v>3275.0039999999999</c:v>
                </c:pt>
                <c:pt idx="23">
                  <c:v>3265.7330000000002</c:v>
                </c:pt>
                <c:pt idx="24">
                  <c:v>3271.3290000000002</c:v>
                </c:pt>
                <c:pt idx="25">
                  <c:v>3354.1190000000001</c:v>
                </c:pt>
                <c:pt idx="26">
                  <c:v>3423.585</c:v>
                </c:pt>
                <c:pt idx="27">
                  <c:v>3519.7939999999999</c:v>
                </c:pt>
                <c:pt idx="28">
                  <c:v>3608.047</c:v>
                </c:pt>
                <c:pt idx="29">
                  <c:v>3682.5749999999998</c:v>
                </c:pt>
                <c:pt idx="30">
                  <c:v>3763.14</c:v>
                </c:pt>
                <c:pt idx="31">
                  <c:v>3840.7489999999998</c:v>
                </c:pt>
                <c:pt idx="32">
                  <c:v>3904.7910000000002</c:v>
                </c:pt>
                <c:pt idx="33">
                  <c:v>3960.5509999999999</c:v>
                </c:pt>
                <c:pt idx="34">
                  <c:v>4009.3739999999998</c:v>
                </c:pt>
                <c:pt idx="35">
                  <c:v>4054.5920000000001</c:v>
                </c:pt>
                <c:pt idx="36">
                  <c:v>4088.6329999999998</c:v>
                </c:pt>
                <c:pt idx="37">
                  <c:v>4106.4380000000001</c:v>
                </c:pt>
                <c:pt idx="38">
                  <c:v>4108.3119999999999</c:v>
                </c:pt>
                <c:pt idx="39">
                  <c:v>4107.0240000000003</c:v>
                </c:pt>
                <c:pt idx="40">
                  <c:v>4111.7920000000004</c:v>
                </c:pt>
                <c:pt idx="41">
                  <c:v>4132.3509599999998</c:v>
                </c:pt>
                <c:pt idx="42">
                  <c:v>4153.0127147999992</c:v>
                </c:pt>
                <c:pt idx="43">
                  <c:v>4173.7777783739984</c:v>
                </c:pt>
                <c:pt idx="44">
                  <c:v>4194.646667265868</c:v>
                </c:pt>
                <c:pt idx="45">
                  <c:v>4215.619900602197</c:v>
                </c:pt>
                <c:pt idx="46">
                  <c:v>4236.6980001052079</c:v>
                </c:pt>
                <c:pt idx="47">
                  <c:v>4257.881490105734</c:v>
                </c:pt>
                <c:pt idx="48">
                  <c:v>4279.1708975562624</c:v>
                </c:pt>
                <c:pt idx="49">
                  <c:v>4300.5667520440429</c:v>
                </c:pt>
                <c:pt idx="50">
                  <c:v>4322.0695858042627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B1-4B15-A0C7-2BAF1E2E7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830640"/>
        <c:axId val="355814320"/>
      </c:lineChart>
      <c:catAx>
        <c:axId val="35583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5814320"/>
        <c:crosses val="autoZero"/>
        <c:auto val="1"/>
        <c:lblAlgn val="ctr"/>
        <c:lblOffset val="100"/>
        <c:noMultiLvlLbl val="0"/>
      </c:catAx>
      <c:valAx>
        <c:axId val="355814320"/>
        <c:scaling>
          <c:orientation val="minMax"/>
          <c:min val="2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583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Results at a Glance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Tabelle1!$B$6</c:f>
              <c:strCache>
                <c:ptCount val="1"/>
                <c:pt idx="0">
                  <c:v>in 1st 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Tabelle1!$A$7:$A$11</c:f>
              <c:strCache>
                <c:ptCount val="5"/>
                <c:pt idx="0">
                  <c:v>CO2 emission</c:v>
                </c:pt>
                <c:pt idx="1">
                  <c:v>Debt level</c:v>
                </c:pt>
                <c:pt idx="2">
                  <c:v>Private consumption</c:v>
                </c:pt>
                <c:pt idx="3">
                  <c:v>Employees</c:v>
                </c:pt>
                <c:pt idx="4">
                  <c:v>Gross domestic product</c:v>
                </c:pt>
              </c:strCache>
            </c:strRef>
          </c:cat>
          <c:val>
            <c:numRef>
              <c:f>Tabelle1!$B$7:$B$11</c:f>
              <c:numCache>
                <c:formatCode>0_ ;[Red]\-0\ </c:formatCode>
                <c:ptCount val="5"/>
                <c:pt idx="0">
                  <c:v>0.26117049387135438</c:v>
                </c:pt>
                <c:pt idx="1">
                  <c:v>-0.55660121620848546</c:v>
                </c:pt>
                <c:pt idx="2">
                  <c:v>0.85371676245864503</c:v>
                </c:pt>
                <c:pt idx="3">
                  <c:v>0.11570569725640745</c:v>
                </c:pt>
                <c:pt idx="4">
                  <c:v>1.4007105481376625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4A-443C-B868-28E01B5902F6}"/>
            </c:ext>
          </c:extLst>
        </c:ser>
        <c:ser>
          <c:idx val="1"/>
          <c:order val="1"/>
          <c:tx>
            <c:strRef>
              <c:f>Tabelle1!$C$6</c:f>
              <c:strCache>
                <c:ptCount val="1"/>
                <c:pt idx="0">
                  <c:v>in 5th year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Tabelle1!$A$7:$A$11</c:f>
              <c:strCache>
                <c:ptCount val="5"/>
                <c:pt idx="0">
                  <c:v>CO2 emission</c:v>
                </c:pt>
                <c:pt idx="1">
                  <c:v>Debt level</c:v>
                </c:pt>
                <c:pt idx="2">
                  <c:v>Private consumption</c:v>
                </c:pt>
                <c:pt idx="3">
                  <c:v>Employees</c:v>
                </c:pt>
                <c:pt idx="4">
                  <c:v>Gross domestic product</c:v>
                </c:pt>
              </c:strCache>
            </c:strRef>
          </c:cat>
          <c:val>
            <c:numRef>
              <c:f>Tabelle1!$C$7:$C$11</c:f>
              <c:numCache>
                <c:formatCode>0_ ;[Red]\-0\ </c:formatCode>
                <c:ptCount val="5"/>
                <c:pt idx="0">
                  <c:v>1.2409930717596884</c:v>
                </c:pt>
                <c:pt idx="1">
                  <c:v>-4.6110170947720297</c:v>
                </c:pt>
                <c:pt idx="2">
                  <c:v>4.1681682671399267</c:v>
                </c:pt>
                <c:pt idx="3">
                  <c:v>-0.21635870824288084</c:v>
                </c:pt>
                <c:pt idx="4">
                  <c:v>5.7846725771358853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4A-443C-B868-28E01B5902F6}"/>
            </c:ext>
          </c:extLst>
        </c:ser>
        <c:ser>
          <c:idx val="2"/>
          <c:order val="2"/>
          <c:tx>
            <c:strRef>
              <c:f>Tabelle1!$D$6</c:f>
              <c:strCache>
                <c:ptCount val="1"/>
                <c:pt idx="0">
                  <c:v>in 10th year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Tabelle1!$A$7:$A$11</c:f>
              <c:strCache>
                <c:ptCount val="5"/>
                <c:pt idx="0">
                  <c:v>CO2 emission</c:v>
                </c:pt>
                <c:pt idx="1">
                  <c:v>Debt level</c:v>
                </c:pt>
                <c:pt idx="2">
                  <c:v>Private consumption</c:v>
                </c:pt>
                <c:pt idx="3">
                  <c:v>Employees</c:v>
                </c:pt>
                <c:pt idx="4">
                  <c:v>Gross domestic product</c:v>
                </c:pt>
              </c:strCache>
            </c:strRef>
          </c:cat>
          <c:val>
            <c:numRef>
              <c:f>Tabelle1!$D$7:$D$11</c:f>
              <c:numCache>
                <c:formatCode>0_ ;[Red]\-0\ </c:formatCode>
                <c:ptCount val="5"/>
                <c:pt idx="0">
                  <c:v>5.1191092174919905</c:v>
                </c:pt>
                <c:pt idx="1">
                  <c:v>-14.482411795195382</c:v>
                </c:pt>
                <c:pt idx="2">
                  <c:v>8.5967541295969276</c:v>
                </c:pt>
                <c:pt idx="3">
                  <c:v>-0.17835926111622324</c:v>
                </c:pt>
                <c:pt idx="4">
                  <c:v>11.501993910787789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4A-443C-B868-28E01B5902F6}"/>
            </c:ext>
          </c:extLst>
        </c:ser>
        <c:ser>
          <c:idx val="3"/>
          <c:order val="3"/>
          <c:tx>
            <c:strRef>
              <c:f>Tabelle1!$E$6</c:f>
              <c:strCache>
                <c:ptCount val="1"/>
                <c:pt idx="0">
                  <c:v>in 15th year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Tabelle1!$A$7:$A$11</c:f>
              <c:strCache>
                <c:ptCount val="5"/>
                <c:pt idx="0">
                  <c:v>CO2 emission</c:v>
                </c:pt>
                <c:pt idx="1">
                  <c:v>Debt level</c:v>
                </c:pt>
                <c:pt idx="2">
                  <c:v>Private consumption</c:v>
                </c:pt>
                <c:pt idx="3">
                  <c:v>Employees</c:v>
                </c:pt>
                <c:pt idx="4">
                  <c:v>Gross domestic product</c:v>
                </c:pt>
              </c:strCache>
            </c:strRef>
          </c:cat>
          <c:val>
            <c:numRef>
              <c:f>Tabelle1!$E$7:$E$11</c:f>
              <c:numCache>
                <c:formatCode>0_ ;[Red]\-0\ </c:formatCode>
                <c:ptCount val="5"/>
                <c:pt idx="0">
                  <c:v>7.6898343073582121</c:v>
                </c:pt>
                <c:pt idx="1">
                  <c:v>-28.845299557547975</c:v>
                </c:pt>
                <c:pt idx="2">
                  <c:v>9.6665897373380272</c:v>
                </c:pt>
                <c:pt idx="3">
                  <c:v>-1.066936101283833E-2</c:v>
                </c:pt>
                <c:pt idx="4">
                  <c:v>11.956962938348425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4A-443C-B868-28E01B590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02224943"/>
        <c:axId val="1902235503"/>
      </c:barChart>
      <c:catAx>
        <c:axId val="19022249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902235503"/>
        <c:crosses val="autoZero"/>
        <c:auto val="1"/>
        <c:lblAlgn val="ctr"/>
        <c:lblOffset val="100"/>
        <c:noMultiLvlLbl val="0"/>
      </c:catAx>
      <c:valAx>
        <c:axId val="19022355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Percentage deviation for the specified periods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_ ;[Red]\-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902224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de-DE"/>
              <a:t>GDP over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Tabelle10!$A$8</c:f>
              <c:strCache>
                <c:ptCount val="1"/>
                <c:pt idx="0">
                  <c:v>Baseline (growht rate)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Tabelle10!$B$8:$Q$8</c:f>
              <c:numCache>
                <c:formatCode>0.0</c:formatCode>
                <c:ptCount val="16"/>
                <c:pt idx="0">
                  <c:v>0.17133103536335348</c:v>
                </c:pt>
                <c:pt idx="1">
                  <c:v>1.1144784356150739</c:v>
                </c:pt>
                <c:pt idx="2">
                  <c:v>1.2845222362744213</c:v>
                </c:pt>
                <c:pt idx="3">
                  <c:v>1.6686401562487907</c:v>
                </c:pt>
                <c:pt idx="4">
                  <c:v>1.4012758575756346</c:v>
                </c:pt>
                <c:pt idx="5">
                  <c:v>0.79009184563239021</c:v>
                </c:pt>
                <c:pt idx="6">
                  <c:v>0.91177553083696683</c:v>
                </c:pt>
                <c:pt idx="7">
                  <c:v>0.77707960565993606</c:v>
                </c:pt>
                <c:pt idx="8">
                  <c:v>0.66545220627582946</c:v>
                </c:pt>
                <c:pt idx="9">
                  <c:v>0.50357216451906162</c:v>
                </c:pt>
                <c:pt idx="10">
                  <c:v>0.39208442336555738</c:v>
                </c:pt>
                <c:pt idx="11">
                  <c:v>0.38929025412364204</c:v>
                </c:pt>
                <c:pt idx="12">
                  <c:v>0.40902419219464026</c:v>
                </c:pt>
                <c:pt idx="13">
                  <c:v>0.4734357144998258</c:v>
                </c:pt>
                <c:pt idx="14">
                  <c:v>0.38373091920982372</c:v>
                </c:pt>
                <c:pt idx="15">
                  <c:v>0.3477167705121964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C-469D-808B-25FAD91CEBE6}"/>
            </c:ext>
          </c:extLst>
        </c:ser>
        <c:ser>
          <c:idx val="3"/>
          <c:order val="3"/>
          <c:tx>
            <c:strRef>
              <c:f>Tabelle10!$A$9</c:f>
              <c:strCache>
                <c:ptCount val="1"/>
                <c:pt idx="0">
                  <c:v>AI scenario (growth rate)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Tabelle10!$B$9:$Q$9</c:f>
              <c:numCache>
                <c:formatCode>0.0</c:formatCode>
                <c:ptCount val="16"/>
                <c:pt idx="0">
                  <c:v>0.17133103536335348</c:v>
                </c:pt>
                <c:pt idx="1">
                  <c:v>2.5307996007571054</c:v>
                </c:pt>
                <c:pt idx="2">
                  <c:v>2.0710453046710597</c:v>
                </c:pt>
                <c:pt idx="3">
                  <c:v>2.8101969314275888</c:v>
                </c:pt>
                <c:pt idx="4">
                  <c:v>2.5073182310117348</c:v>
                </c:pt>
                <c:pt idx="5">
                  <c:v>2.0656208768392137</c:v>
                </c:pt>
                <c:pt idx="6">
                  <c:v>2.1877404064803763</c:v>
                </c:pt>
                <c:pt idx="7">
                  <c:v>2.0623241878410026</c:v>
                </c:pt>
                <c:pt idx="8">
                  <c:v>1.6674351783589225</c:v>
                </c:pt>
                <c:pt idx="9">
                  <c:v>1.427996035018575</c:v>
                </c:pt>
                <c:pt idx="10">
                  <c:v>1.232732535030534</c:v>
                </c:pt>
                <c:pt idx="11">
                  <c:v>1.127807484840071</c:v>
                </c:pt>
                <c:pt idx="12">
                  <c:v>0.83957304387243248</c:v>
                </c:pt>
                <c:pt idx="13">
                  <c:v>0.43546200191424411</c:v>
                </c:pt>
                <c:pt idx="14">
                  <c:v>4.5648124895358855E-2</c:v>
                </c:pt>
                <c:pt idx="15">
                  <c:v>-3.1353167281988892E-2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C-469D-808B-25FAD91CE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2466320"/>
        <c:axId val="1732477840"/>
      </c:barChart>
      <c:lineChart>
        <c:grouping val="standard"/>
        <c:varyColors val="0"/>
        <c:ser>
          <c:idx val="0"/>
          <c:order val="0"/>
          <c:tx>
            <c:strRef>
              <c:f>Tabelle10!$A$6</c:f>
              <c:strCache>
                <c:ptCount val="1"/>
                <c:pt idx="0">
                  <c:v>Baseline (bn Euro)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Tabelle10!$B$6:$Q$6</c:f>
              <c:numCache>
                <c:formatCode>#,##0</c:formatCode>
                <c:ptCount val="16"/>
                <c:pt idx="0">
                  <c:v>3271.32861328125</c:v>
                </c:pt>
                <c:pt idx="1">
                  <c:v>3307.786865234375</c:v>
                </c:pt>
                <c:pt idx="2">
                  <c:v>3350.276123046875</c:v>
                </c:pt>
                <c:pt idx="3">
                  <c:v>3406.18017578125</c:v>
                </c:pt>
                <c:pt idx="4">
                  <c:v>3453.91015625</c:v>
                </c:pt>
                <c:pt idx="5">
                  <c:v>3481.19921875</c:v>
                </c:pt>
                <c:pt idx="6">
                  <c:v>3512.93994140625</c:v>
                </c:pt>
                <c:pt idx="7">
                  <c:v>3540.23828125</c:v>
                </c:pt>
                <c:pt idx="8">
                  <c:v>3563.796875</c:v>
                </c:pt>
                <c:pt idx="9">
                  <c:v>3581.7431640625</c:v>
                </c:pt>
                <c:pt idx="10">
                  <c:v>3595.78662109375</c:v>
                </c:pt>
                <c:pt idx="11">
                  <c:v>3609.78466796875</c:v>
                </c:pt>
                <c:pt idx="12">
                  <c:v>3624.549560546875</c:v>
                </c:pt>
                <c:pt idx="13">
                  <c:v>3641.70947265625</c:v>
                </c:pt>
                <c:pt idx="14">
                  <c:v>3655.683837890625</c:v>
                </c:pt>
                <c:pt idx="15">
                  <c:v>3668.395263671875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FC-469D-808B-25FAD91CEBE6}"/>
            </c:ext>
          </c:extLst>
        </c:ser>
        <c:ser>
          <c:idx val="1"/>
          <c:order val="1"/>
          <c:tx>
            <c:strRef>
              <c:f>Tabelle10!$A$7</c:f>
              <c:strCache>
                <c:ptCount val="1"/>
                <c:pt idx="0">
                  <c:v>AI scenario (bn euro)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Tabelle10!$B$7:$Q$7</c:f>
              <c:numCache>
                <c:formatCode>#,##0</c:formatCode>
                <c:ptCount val="16"/>
                <c:pt idx="0">
                  <c:v>3271.32861328125</c:v>
                </c:pt>
                <c:pt idx="1">
                  <c:v>3354.119384765625</c:v>
                </c:pt>
                <c:pt idx="2">
                  <c:v>3423.584716796875</c:v>
                </c:pt>
                <c:pt idx="3">
                  <c:v>3519.794189453125</c:v>
                </c:pt>
                <c:pt idx="4">
                  <c:v>3608.046630859375</c:v>
                </c:pt>
                <c:pt idx="5">
                  <c:v>3682.5751953125</c:v>
                </c:pt>
                <c:pt idx="6">
                  <c:v>3763.140380859375</c:v>
                </c:pt>
                <c:pt idx="7">
                  <c:v>3840.74853515625</c:v>
                </c:pt>
                <c:pt idx="8">
                  <c:v>3904.79052734375</c:v>
                </c:pt>
                <c:pt idx="9">
                  <c:v>3960.55078125</c:v>
                </c:pt>
                <c:pt idx="10">
                  <c:v>4009.373779296875</c:v>
                </c:pt>
                <c:pt idx="11">
                  <c:v>4054.591796875</c:v>
                </c:pt>
                <c:pt idx="12">
                  <c:v>4088.633056640625</c:v>
                </c:pt>
                <c:pt idx="13">
                  <c:v>4106.4375</c:v>
                </c:pt>
                <c:pt idx="14">
                  <c:v>4108.31201171875</c:v>
                </c:pt>
                <c:pt idx="15">
                  <c:v>4107.02392578125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FC-469D-808B-25FAD91CE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472560"/>
        <c:axId val="1732470160"/>
      </c:lineChart>
      <c:lineChart>
        <c:grouping val="standard"/>
        <c:varyColors val="0"/>
        <c:ser>
          <c:idx val="4"/>
          <c:order val="4"/>
          <c:tx>
            <c:strRef>
              <c:f>Tabelle10!$A$10</c:f>
              <c:strCache>
                <c:ptCount val="1"/>
                <c:pt idx="0">
                  <c:v>Average difference in growth rate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Tabelle10!$B$5:$Q$5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Tabelle10!$B$10:$Q$10</c:f>
              <c:numCache>
                <c:formatCode>0.0</c:formatCode>
                <c:ptCount val="16"/>
                <c:pt idx="1">
                  <c:v>0.76454509754216293</c:v>
                </c:pt>
                <c:pt idx="2">
                  <c:v>0.76454509754216293</c:v>
                </c:pt>
                <c:pt idx="3">
                  <c:v>0.76454509754216293</c:v>
                </c:pt>
                <c:pt idx="4">
                  <c:v>0.76454509754216293</c:v>
                </c:pt>
                <c:pt idx="5">
                  <c:v>0.76454509754216293</c:v>
                </c:pt>
                <c:pt idx="6">
                  <c:v>0.76454509754216293</c:v>
                </c:pt>
                <c:pt idx="7">
                  <c:v>0.76454509754216293</c:v>
                </c:pt>
                <c:pt idx="8">
                  <c:v>0.76454509754216293</c:v>
                </c:pt>
                <c:pt idx="9">
                  <c:v>0.76454509754216293</c:v>
                </c:pt>
                <c:pt idx="10">
                  <c:v>0.76454509754216293</c:v>
                </c:pt>
                <c:pt idx="11">
                  <c:v>0.76454509754216293</c:v>
                </c:pt>
                <c:pt idx="12">
                  <c:v>0.76454509754216293</c:v>
                </c:pt>
                <c:pt idx="13">
                  <c:v>0.76454509754216293</c:v>
                </c:pt>
                <c:pt idx="14">
                  <c:v>0.76454509754216293</c:v>
                </c:pt>
                <c:pt idx="15">
                  <c:v>0.76454509754216293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FC-469D-808B-25FAD91CE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466320"/>
        <c:axId val="1732477840"/>
      </c:lineChart>
      <c:catAx>
        <c:axId val="1732472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732470160"/>
        <c:crosses val="autoZero"/>
        <c:auto val="1"/>
        <c:lblAlgn val="ctr"/>
        <c:lblOffset val="100"/>
        <c:tickLblSkip val="5"/>
        <c:noMultiLvlLbl val="0"/>
      </c:catAx>
      <c:valAx>
        <c:axId val="173247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GDP bn. Euro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732472560"/>
        <c:crosses val="autoZero"/>
        <c:crossBetween val="between"/>
      </c:valAx>
      <c:valAx>
        <c:axId val="1732477840"/>
        <c:scaling>
          <c:orientation val="minMax"/>
          <c:max val="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de-DE"/>
                  <a:t>GDP growth rate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de-DE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732466320"/>
        <c:crosses val="max"/>
        <c:crossBetween val="between"/>
      </c:valAx>
      <c:catAx>
        <c:axId val="1732466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2477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svg"/><Relationship Id="rId1" Type="http://schemas.openxmlformats.org/officeDocument/2006/relationships/image" Target="../media/image38.svg"/><Relationship Id="rId4" Type="http://schemas.openxmlformats.org/officeDocument/2006/relationships/image" Target="../media/image41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sv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image" Target="../media/image45.svg"/><Relationship Id="rId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svg"/><Relationship Id="rId1" Type="http://schemas.openxmlformats.org/officeDocument/2006/relationships/image" Target="../media/image38.svg"/><Relationship Id="rId4" Type="http://schemas.openxmlformats.org/officeDocument/2006/relationships/image" Target="../media/image41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sv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image" Target="../media/image45.sv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73391-0E0F-4BEF-A3B8-F70858CEECF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11D0A3-4BEF-4801-BC9A-4EAA3EC106E7}">
      <dgm:prSet phldrT="[Text]"/>
      <dgm:spPr/>
      <dgm:t>
        <a:bodyPr/>
        <a:lstStyle/>
        <a:p>
          <a:r>
            <a:rPr lang="de-DE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Bottom-up</a:t>
          </a:r>
          <a:endParaRPr lang="de-DE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049BA2D-DE4C-4131-8108-61504F885E63}" type="parTrans" cxnId="{B25BADEA-DC11-494D-A9FD-3C6747092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6C5E998-74A4-4DC7-85E4-3320C34AF59F}" type="sibTrans" cxnId="{B25BADEA-DC11-494D-A9FD-3C6747092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6997F02-FF44-4ED3-B8CB-B80FF9D1BF7E}">
      <dgm:prSet phldrT="[Text]"/>
      <dgm:spPr/>
      <dgm:t>
        <a:bodyPr/>
        <a:lstStyle/>
        <a:p>
          <a:r>
            <a:rPr lang="de-DE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Total </a:t>
          </a:r>
          <a:r>
            <a:rPr lang="de-DE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integration</a:t>
          </a:r>
          <a:endParaRPr lang="de-DE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D5E7D95-0F2D-4589-9A1A-4FFD34CD8F6D}" type="par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EEC0AC4-2CB8-41B3-ADBB-26154925236D}" type="sib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9266B4-6FB5-4291-9F12-B8D86C0123A9}">
      <dgm:prSet phldrT="[Text]" phldr="0"/>
      <dgm:spPr/>
      <dgm:t>
        <a:bodyPr/>
        <a:lstStyle/>
        <a:p>
          <a:r>
            <a:rPr lang="de-DE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Dynamic and </a:t>
          </a:r>
          <a:r>
            <a:rPr lang="de-DE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structural</a:t>
          </a:r>
          <a:r>
            <a:rPr lang="de-DE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model</a:t>
          </a:r>
          <a:r>
            <a:rPr lang="de-DE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03D2834E-4B96-4E71-83B4-F22F69342F4A}" type="parTrans" cxnId="{5861BFBE-9C70-4740-90A9-C7758C95DE6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D3B5870-7358-4745-ADC6-47C72C3CBFF5}" type="sibTrans" cxnId="{5861BFBE-9C70-4740-90A9-C7758C95DE6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2B4876A-6E3B-4A35-9659-26FF9B08DFE4}">
      <dgm:prSet phldrT="[Text]" phldr="0"/>
      <dgm:spPr/>
      <dgm:t>
        <a:bodyPr/>
        <a:lstStyle/>
        <a:p>
          <a:r>
            <a:rPr lang="de-DE" b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Chronological time</a:t>
          </a:r>
          <a:endParaRPr lang="de-DE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460FFA7-3C41-44D2-BF7B-FC21CCD1A6D7}" type="parTrans" cxnId="{7295166E-8741-4C80-BE64-F94792E084D3}">
      <dgm:prSet/>
      <dgm:spPr/>
      <dgm:t>
        <a:bodyPr/>
        <a:lstStyle/>
        <a:p>
          <a:endParaRPr lang="de-DE"/>
        </a:p>
      </dgm:t>
    </dgm:pt>
    <dgm:pt modelId="{9395F6E4-1D75-481D-9863-623845A6AEB5}" type="sibTrans" cxnId="{7295166E-8741-4C80-BE64-F94792E084D3}">
      <dgm:prSet/>
      <dgm:spPr/>
      <dgm:t>
        <a:bodyPr/>
        <a:lstStyle/>
        <a:p>
          <a:endParaRPr lang="de-DE"/>
        </a:p>
      </dgm:t>
    </dgm:pt>
    <dgm:pt modelId="{954D8242-0543-4B23-9903-62B6FC0234BE}" type="pres">
      <dgm:prSet presAssocID="{72373391-0E0F-4BEF-A3B8-F70858CEECF2}" presName="Name0" presStyleCnt="0">
        <dgm:presLayoutVars>
          <dgm:dir/>
          <dgm:resizeHandles val="exact"/>
        </dgm:presLayoutVars>
      </dgm:prSet>
      <dgm:spPr/>
    </dgm:pt>
    <dgm:pt modelId="{6E1A41D1-63CC-41B5-9D04-26C638BEC091}" type="pres">
      <dgm:prSet presAssocID="{4F11D0A3-4BEF-4801-BC9A-4EAA3EC106E7}" presName="composite" presStyleCnt="0"/>
      <dgm:spPr/>
    </dgm:pt>
    <dgm:pt modelId="{FD614AF4-049B-4724-9C62-C1188C61767D}" type="pres">
      <dgm:prSet presAssocID="{4F11D0A3-4BEF-4801-BC9A-4EAA3EC106E7}" presName="rect1" presStyleLbl="trAlignAcc1" presStyleIdx="0" presStyleCnt="4">
        <dgm:presLayoutVars>
          <dgm:bulletEnabled val="1"/>
        </dgm:presLayoutVars>
      </dgm:prSet>
      <dgm:spPr/>
    </dgm:pt>
    <dgm:pt modelId="{2F7A1DA3-1CEC-45C1-BE52-AD1A0D00CDCF}" type="pres">
      <dgm:prSet presAssocID="{4F11D0A3-4BEF-4801-BC9A-4EAA3EC106E7}" presName="rect2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rioritäten mit einfarbiger Füllung"/>
        </a:ext>
      </dgm:extLst>
    </dgm:pt>
    <dgm:pt modelId="{18F54043-B8DB-4CEE-BD1C-BC7217C17130}" type="pres">
      <dgm:prSet presAssocID="{E6C5E998-74A4-4DC7-85E4-3320C34AF59F}" presName="sibTrans" presStyleCnt="0"/>
      <dgm:spPr/>
    </dgm:pt>
    <dgm:pt modelId="{64E1E182-4139-4C98-AFA5-92BEFAEF7D1D}" type="pres">
      <dgm:prSet presAssocID="{C6997F02-FF44-4ED3-B8CB-B80FF9D1BF7E}" presName="composite" presStyleCnt="0"/>
      <dgm:spPr/>
    </dgm:pt>
    <dgm:pt modelId="{141FA2DB-546A-4EBC-BB60-44CE5717FB37}" type="pres">
      <dgm:prSet presAssocID="{C6997F02-FF44-4ED3-B8CB-B80FF9D1BF7E}" presName="rect1" presStyleLbl="trAlignAcc1" presStyleIdx="1" presStyleCnt="4">
        <dgm:presLayoutVars>
          <dgm:bulletEnabled val="1"/>
        </dgm:presLayoutVars>
      </dgm:prSet>
      <dgm:spPr/>
    </dgm:pt>
    <dgm:pt modelId="{FC0DE967-7582-4243-AF3C-E5C0CFA736BD}" type="pres">
      <dgm:prSet presAssocID="{C6997F02-FF44-4ED3-B8CB-B80FF9D1BF7E}" presName="rect2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reise mit Pfeilen mit einfarbiger Füllung"/>
        </a:ext>
      </dgm:extLst>
    </dgm:pt>
    <dgm:pt modelId="{A9E3A657-B57B-405F-9517-F0224C9E4CEF}" type="pres">
      <dgm:prSet presAssocID="{DEEC0AC4-2CB8-41B3-ADBB-26154925236D}" presName="sibTrans" presStyleCnt="0"/>
      <dgm:spPr/>
    </dgm:pt>
    <dgm:pt modelId="{F719952D-C0C1-49DE-9D7D-A795219B6F1D}" type="pres">
      <dgm:prSet presAssocID="{039266B4-6FB5-4291-9F12-B8D86C0123A9}" presName="composite" presStyleCnt="0"/>
      <dgm:spPr/>
    </dgm:pt>
    <dgm:pt modelId="{A472C772-E819-4FA4-92FF-F23750EA382F}" type="pres">
      <dgm:prSet presAssocID="{039266B4-6FB5-4291-9F12-B8D86C0123A9}" presName="rect1" presStyleLbl="trAlignAcc1" presStyleIdx="2" presStyleCnt="4">
        <dgm:presLayoutVars>
          <dgm:bulletEnabled val="1"/>
        </dgm:presLayoutVars>
      </dgm:prSet>
      <dgm:spPr/>
    </dgm:pt>
    <dgm:pt modelId="{CEF1F527-CB83-402C-B703-E7180D360AF7}" type="pres">
      <dgm:prSet presAssocID="{039266B4-6FB5-4291-9F12-B8D86C0123A9}" presName="rect2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uzzleteile mit einfarbiger Füllung"/>
        </a:ext>
      </dgm:extLst>
    </dgm:pt>
    <dgm:pt modelId="{49313B6D-5E66-4AD8-9892-6DC4B88D6A67}" type="pres">
      <dgm:prSet presAssocID="{AD3B5870-7358-4745-ADC6-47C72C3CBFF5}" presName="sibTrans" presStyleCnt="0"/>
      <dgm:spPr/>
    </dgm:pt>
    <dgm:pt modelId="{63078747-15BF-4F24-AFB5-486DC3F53A4E}" type="pres">
      <dgm:prSet presAssocID="{42B4876A-6E3B-4A35-9659-26FF9B08DFE4}" presName="composite" presStyleCnt="0"/>
      <dgm:spPr/>
    </dgm:pt>
    <dgm:pt modelId="{9B65AED6-2983-44AA-89E1-EE468FF42D49}" type="pres">
      <dgm:prSet presAssocID="{42B4876A-6E3B-4A35-9659-26FF9B08DFE4}" presName="rect1" presStyleLbl="trAlignAcc1" presStyleIdx="3" presStyleCnt="4">
        <dgm:presLayoutVars>
          <dgm:bulletEnabled val="1"/>
        </dgm:presLayoutVars>
      </dgm:prSet>
      <dgm:spPr/>
    </dgm:pt>
    <dgm:pt modelId="{91AB29B7-19EC-4632-9739-3F427494E986}" type="pres">
      <dgm:prSet presAssocID="{42B4876A-6E3B-4A35-9659-26FF9B08DFE4}" presName="rect2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Uhr mit einfarbiger Füllung"/>
        </a:ext>
      </dgm:extLst>
    </dgm:pt>
  </dgm:ptLst>
  <dgm:cxnLst>
    <dgm:cxn modelId="{CC23232E-5C6B-4016-AEF9-93C1A1B3B6BB}" type="presOf" srcId="{42B4876A-6E3B-4A35-9659-26FF9B08DFE4}" destId="{9B65AED6-2983-44AA-89E1-EE468FF42D49}" srcOrd="0" destOrd="0" presId="urn:microsoft.com/office/officeart/2008/layout/PictureStrips"/>
    <dgm:cxn modelId="{A66CB33C-77A7-4B20-9F75-E87CC9A98242}" type="presOf" srcId="{4F11D0A3-4BEF-4801-BC9A-4EAA3EC106E7}" destId="{FD614AF4-049B-4724-9C62-C1188C61767D}" srcOrd="0" destOrd="0" presId="urn:microsoft.com/office/officeart/2008/layout/PictureStrips"/>
    <dgm:cxn modelId="{7295166E-8741-4C80-BE64-F94792E084D3}" srcId="{72373391-0E0F-4BEF-A3B8-F70858CEECF2}" destId="{42B4876A-6E3B-4A35-9659-26FF9B08DFE4}" srcOrd="3" destOrd="0" parTransId="{8460FFA7-3C41-44D2-BF7B-FC21CCD1A6D7}" sibTransId="{9395F6E4-1D75-481D-9863-623845A6AEB5}"/>
    <dgm:cxn modelId="{3C9E3F75-57C0-46A3-973D-2B81DC63F49D}" srcId="{72373391-0E0F-4BEF-A3B8-F70858CEECF2}" destId="{C6997F02-FF44-4ED3-B8CB-B80FF9D1BF7E}" srcOrd="1" destOrd="0" parTransId="{1D5E7D95-0F2D-4589-9A1A-4FFD34CD8F6D}" sibTransId="{DEEC0AC4-2CB8-41B3-ADBB-26154925236D}"/>
    <dgm:cxn modelId="{5861BFBE-9C70-4740-90A9-C7758C95DE6A}" srcId="{72373391-0E0F-4BEF-A3B8-F70858CEECF2}" destId="{039266B4-6FB5-4291-9F12-B8D86C0123A9}" srcOrd="2" destOrd="0" parTransId="{03D2834E-4B96-4E71-83B4-F22F69342F4A}" sibTransId="{AD3B5870-7358-4745-ADC6-47C72C3CBFF5}"/>
    <dgm:cxn modelId="{2BE011C5-35C9-4F21-8A65-CE6B8A26C236}" type="presOf" srcId="{039266B4-6FB5-4291-9F12-B8D86C0123A9}" destId="{A472C772-E819-4FA4-92FF-F23750EA382F}" srcOrd="0" destOrd="0" presId="urn:microsoft.com/office/officeart/2008/layout/PictureStrips"/>
    <dgm:cxn modelId="{597FD4D7-2059-4541-B364-B46AE088AEBB}" type="presOf" srcId="{72373391-0E0F-4BEF-A3B8-F70858CEECF2}" destId="{954D8242-0543-4B23-9903-62B6FC0234BE}" srcOrd="0" destOrd="0" presId="urn:microsoft.com/office/officeart/2008/layout/PictureStrips"/>
    <dgm:cxn modelId="{C8E0A5E5-8DFE-4607-B9B2-B45B021914CC}" type="presOf" srcId="{C6997F02-FF44-4ED3-B8CB-B80FF9D1BF7E}" destId="{141FA2DB-546A-4EBC-BB60-44CE5717FB37}" srcOrd="0" destOrd="0" presId="urn:microsoft.com/office/officeart/2008/layout/PictureStrips"/>
    <dgm:cxn modelId="{B25BADEA-DC11-494D-A9FD-3C67470923C8}" srcId="{72373391-0E0F-4BEF-A3B8-F70858CEECF2}" destId="{4F11D0A3-4BEF-4801-BC9A-4EAA3EC106E7}" srcOrd="0" destOrd="0" parTransId="{9049BA2D-DE4C-4131-8108-61504F885E63}" sibTransId="{E6C5E998-74A4-4DC7-85E4-3320C34AF59F}"/>
    <dgm:cxn modelId="{97730196-B587-41F4-8C8E-58F34177905E}" type="presParOf" srcId="{954D8242-0543-4B23-9903-62B6FC0234BE}" destId="{6E1A41D1-63CC-41B5-9D04-26C638BEC091}" srcOrd="0" destOrd="0" presId="urn:microsoft.com/office/officeart/2008/layout/PictureStrips"/>
    <dgm:cxn modelId="{69FF45C3-A679-4B42-942F-8DE38653CFC7}" type="presParOf" srcId="{6E1A41D1-63CC-41B5-9D04-26C638BEC091}" destId="{FD614AF4-049B-4724-9C62-C1188C61767D}" srcOrd="0" destOrd="0" presId="urn:microsoft.com/office/officeart/2008/layout/PictureStrips"/>
    <dgm:cxn modelId="{39893FF3-5D73-4DCB-A6B8-78CBEDA13B51}" type="presParOf" srcId="{6E1A41D1-63CC-41B5-9D04-26C638BEC091}" destId="{2F7A1DA3-1CEC-45C1-BE52-AD1A0D00CDCF}" srcOrd="1" destOrd="0" presId="urn:microsoft.com/office/officeart/2008/layout/PictureStrips"/>
    <dgm:cxn modelId="{9D5E1BD9-F5B4-4D62-A227-FBFEF1FD1922}" type="presParOf" srcId="{954D8242-0543-4B23-9903-62B6FC0234BE}" destId="{18F54043-B8DB-4CEE-BD1C-BC7217C17130}" srcOrd="1" destOrd="0" presId="urn:microsoft.com/office/officeart/2008/layout/PictureStrips"/>
    <dgm:cxn modelId="{406F32B9-4A5A-470F-A672-948DDB9DB540}" type="presParOf" srcId="{954D8242-0543-4B23-9903-62B6FC0234BE}" destId="{64E1E182-4139-4C98-AFA5-92BEFAEF7D1D}" srcOrd="2" destOrd="0" presId="urn:microsoft.com/office/officeart/2008/layout/PictureStrips"/>
    <dgm:cxn modelId="{0B75A03F-AE90-47BF-BD1F-A76F9B5AEA31}" type="presParOf" srcId="{64E1E182-4139-4C98-AFA5-92BEFAEF7D1D}" destId="{141FA2DB-546A-4EBC-BB60-44CE5717FB37}" srcOrd="0" destOrd="0" presId="urn:microsoft.com/office/officeart/2008/layout/PictureStrips"/>
    <dgm:cxn modelId="{E459AA52-9EA3-4EEB-A809-74317EF4C883}" type="presParOf" srcId="{64E1E182-4139-4C98-AFA5-92BEFAEF7D1D}" destId="{FC0DE967-7582-4243-AF3C-E5C0CFA736BD}" srcOrd="1" destOrd="0" presId="urn:microsoft.com/office/officeart/2008/layout/PictureStrips"/>
    <dgm:cxn modelId="{5011A980-C505-4FB3-B3C8-F2E3B216EEE9}" type="presParOf" srcId="{954D8242-0543-4B23-9903-62B6FC0234BE}" destId="{A9E3A657-B57B-405F-9517-F0224C9E4CEF}" srcOrd="3" destOrd="0" presId="urn:microsoft.com/office/officeart/2008/layout/PictureStrips"/>
    <dgm:cxn modelId="{DA86F848-4F48-49F1-AB3A-AD3B766C20A0}" type="presParOf" srcId="{954D8242-0543-4B23-9903-62B6FC0234BE}" destId="{F719952D-C0C1-49DE-9D7D-A795219B6F1D}" srcOrd="4" destOrd="0" presId="urn:microsoft.com/office/officeart/2008/layout/PictureStrips"/>
    <dgm:cxn modelId="{DCFDF469-BED0-4FDF-9F12-99F6F8FEF1C3}" type="presParOf" srcId="{F719952D-C0C1-49DE-9D7D-A795219B6F1D}" destId="{A472C772-E819-4FA4-92FF-F23750EA382F}" srcOrd="0" destOrd="0" presId="urn:microsoft.com/office/officeart/2008/layout/PictureStrips"/>
    <dgm:cxn modelId="{0AA15290-6CC5-4DED-8A42-36D0590DD180}" type="presParOf" srcId="{F719952D-C0C1-49DE-9D7D-A795219B6F1D}" destId="{CEF1F527-CB83-402C-B703-E7180D360AF7}" srcOrd="1" destOrd="0" presId="urn:microsoft.com/office/officeart/2008/layout/PictureStrips"/>
    <dgm:cxn modelId="{8862D5EA-77C2-445F-9661-3E4A002B6819}" type="presParOf" srcId="{954D8242-0543-4B23-9903-62B6FC0234BE}" destId="{49313B6D-5E66-4AD8-9892-6DC4B88D6A67}" srcOrd="5" destOrd="0" presId="urn:microsoft.com/office/officeart/2008/layout/PictureStrips"/>
    <dgm:cxn modelId="{22B783BC-4658-4A24-8CFA-77B6748C2B6C}" type="presParOf" srcId="{954D8242-0543-4B23-9903-62B6FC0234BE}" destId="{63078747-15BF-4F24-AFB5-486DC3F53A4E}" srcOrd="6" destOrd="0" presId="urn:microsoft.com/office/officeart/2008/layout/PictureStrips"/>
    <dgm:cxn modelId="{76343E46-D00C-45C4-B005-EA76CE1C6A0E}" type="presParOf" srcId="{63078747-15BF-4F24-AFB5-486DC3F53A4E}" destId="{9B65AED6-2983-44AA-89E1-EE468FF42D49}" srcOrd="0" destOrd="0" presId="urn:microsoft.com/office/officeart/2008/layout/PictureStrips"/>
    <dgm:cxn modelId="{573F378A-81D3-43EC-B3B5-22F77BE7A705}" type="presParOf" srcId="{63078747-15BF-4F24-AFB5-486DC3F53A4E}" destId="{91AB29B7-19EC-4632-9739-3F427494E98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397AD1-14E5-4D46-9DA4-63E9A6D6BD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5C8D6E3-B706-42C0-949B-A5CF6FD4180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r>
            <a:rPr lang="de-DE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Strengthening</a:t>
          </a:r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Digital Infrastructure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1BDFF67-CAA7-4879-9F44-7C1145F9E40F}" type="parTrans" cxnId="{77CDFD8E-32BD-44D4-9C56-5B1AC0726E7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B75CA87-DBCF-4D30-AC60-19AAB95D9B6F}" type="sibTrans" cxnId="{77CDFD8E-32BD-44D4-9C56-5B1AC0726E7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E95EAA7-D4C7-42AD-8882-4FB88039F00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Grant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Programs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Removal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regulatory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barriers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87DA40C4-6A90-4E1B-8F77-81177C4FDB6A}" type="parTrans" cxnId="{A82AABDA-C1C8-48CD-87D5-103599024C6C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7D8B6B-0950-42FB-BC87-2A0DC6CCBE7B}" type="sibTrans" cxnId="{A82AABDA-C1C8-48CD-87D5-103599024C6C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F144B81-0574-4D35-B390-524099B020BB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r>
            <a:rPr lang="de-DE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Promoting</a:t>
          </a:r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Innovation and Entrepreneurship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DD2FBC-3429-4644-A166-03B7280E5C7F}" type="parTrans" cxnId="{A441F45F-F263-44CF-A495-5ABF8167F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EE4A972-068F-4B69-84B2-6FB9E9BEFDCD}" type="sibTrans" cxnId="{A441F45F-F263-44CF-A495-5ABF8167F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817FF46-AF1D-423F-B97F-13C3BAFED59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Innovation Fund, access to venture capital through tax regulation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7653B7-00B5-4D46-B917-42869D2290A9}" type="parTrans" cxnId="{6F80A989-DEB7-4734-8F60-3043EDF661F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DF30557-2033-48C9-BF22-80A5C388DAF5}" type="sibTrans" cxnId="{6F80A989-DEB7-4734-8F60-3043EDF661F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564757B-59AA-4005-B39E-CEBCA0CD1C2F}">
      <dgm:prSet/>
      <dgm:spPr/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260015-B58C-4AB2-A6C5-6E13118977DD}" type="parTrans" cxnId="{D36FAD57-0814-446A-8FEF-FBB69126969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8EEB37E-001B-4BA6-9E02-F0E399D447AB}" type="sibTrans" cxnId="{D36FAD57-0814-446A-8FEF-FBB69126969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1E29E66-9944-4ADD-A7C2-419A1DE03065}">
      <dgm:prSet/>
      <dgm:spPr/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science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14DB9365-A980-4D2B-A65B-55F7FFDDFA51}" type="parTrans" cxnId="{1B3A0C5C-D637-4030-A202-231DF657053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95DF688-BEE9-4A3A-98DE-596DD23F14BC}" type="sibTrans" cxnId="{1B3A0C5C-D637-4030-A202-231DF657053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1855A1-A964-4024-9CE7-AFFBDBC1B971}">
      <dgm:prSet/>
      <dgm:spPr>
        <a:solidFill>
          <a:srgbClr val="0070C0"/>
        </a:solidFill>
      </dgm:spPr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Empowering businesses to adopt AI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EA8C7E8-DDD9-4BA6-8FB7-423C8B07A7F0}" type="parTrans" cxnId="{02A8E058-959E-451C-95E1-0A2BACFF16F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41DC240-4672-4811-9980-4B69D370EFB7}" type="sibTrans" cxnId="{02A8E058-959E-451C-95E1-0A2BACFF16F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2CB537F-9490-460E-A72B-FE7FC28B12C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B3F5686-51F9-4C06-9ACC-AF6448186B01}" type="parTrans" cxnId="{8246FFBC-7613-41D4-95B4-C2BE41CEF19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21AF480-BA2D-45F6-A562-AB9C60A5DC86}" type="sibTrans" cxnId="{8246FFBC-7613-41D4-95B4-C2BE41CEF19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2CF4964-96F7-4D2A-8C5D-7A06F331FC1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SME; internal AI roadmaps, investments in AI tools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BDA01ED-E92B-4C14-9836-21949B7BEBE7}" type="parTrans" cxnId="{F1A7A847-99F4-4D4D-B3F8-7C9FFE4B1E2D}">
      <dgm:prSet/>
      <dgm:spPr/>
      <dgm:t>
        <a:bodyPr/>
        <a:lstStyle/>
        <a:p>
          <a:endParaRPr lang="de-DE"/>
        </a:p>
      </dgm:t>
    </dgm:pt>
    <dgm:pt modelId="{75C4B29C-46F3-4CB8-A7C5-80692EAA46FF}" type="sibTrans" cxnId="{F1A7A847-99F4-4D4D-B3F8-7C9FFE4B1E2D}">
      <dgm:prSet/>
      <dgm:spPr/>
      <dgm:t>
        <a:bodyPr/>
        <a:lstStyle/>
        <a:p>
          <a:endParaRPr lang="de-DE"/>
        </a:p>
      </dgm:t>
    </dgm:pt>
    <dgm:pt modelId="{A0D95D7D-107E-414D-8B64-C0CEC6858BBC}">
      <dgm:prSet/>
      <dgm:spPr/>
      <dgm:t>
        <a:bodyPr/>
        <a:lstStyle/>
        <a:p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F2A659B-8B4E-42EC-B8F7-5B02A221F5C4}" type="parTrans" cxnId="{52AEC5F7-A8AF-4136-9075-BF50FE1A217A}">
      <dgm:prSet/>
      <dgm:spPr/>
      <dgm:t>
        <a:bodyPr/>
        <a:lstStyle/>
        <a:p>
          <a:endParaRPr lang="de-DE"/>
        </a:p>
      </dgm:t>
    </dgm:pt>
    <dgm:pt modelId="{FFCA4F2B-533B-455C-97E3-064DD54C8549}" type="sibTrans" cxnId="{52AEC5F7-A8AF-4136-9075-BF50FE1A217A}">
      <dgm:prSet/>
      <dgm:spPr/>
      <dgm:t>
        <a:bodyPr/>
        <a:lstStyle/>
        <a:p>
          <a:endParaRPr lang="de-DE"/>
        </a:p>
      </dgm:t>
    </dgm:pt>
    <dgm:pt modelId="{0C2508B3-732A-4188-B78D-4738DB118DD0}">
      <dgm:prSet/>
      <dgm:spPr/>
      <dgm:t>
        <a:bodyPr/>
        <a:lstStyle/>
        <a:p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9B5B85F-978B-4001-9546-6E0DABB8AFFA}" type="parTrans" cxnId="{96EF3AF9-FD6A-4076-9F40-FF117B2EDBD4}">
      <dgm:prSet/>
      <dgm:spPr/>
      <dgm:t>
        <a:bodyPr/>
        <a:lstStyle/>
        <a:p>
          <a:endParaRPr lang="de-DE"/>
        </a:p>
      </dgm:t>
    </dgm:pt>
    <dgm:pt modelId="{161C848E-3C2D-4CBF-8175-DE2FC26E5DB3}" type="sibTrans" cxnId="{96EF3AF9-FD6A-4076-9F40-FF117B2EDBD4}">
      <dgm:prSet/>
      <dgm:spPr/>
      <dgm:t>
        <a:bodyPr/>
        <a:lstStyle/>
        <a:p>
          <a:endParaRPr lang="de-DE"/>
        </a:p>
      </dgm:t>
    </dgm:pt>
    <dgm:pt modelId="{4B1EF104-FF91-43C7-B32D-57436FDF0827}" type="pres">
      <dgm:prSet presAssocID="{B2397AD1-14E5-4D46-9DA4-63E9A6D6BD1A}" presName="linear" presStyleCnt="0">
        <dgm:presLayoutVars>
          <dgm:animLvl val="lvl"/>
          <dgm:resizeHandles val="exact"/>
        </dgm:presLayoutVars>
      </dgm:prSet>
      <dgm:spPr/>
    </dgm:pt>
    <dgm:pt modelId="{138BEF65-2FAD-428C-8E9F-C7D0758A472F}" type="pres">
      <dgm:prSet presAssocID="{85C8D6E3-B706-42C0-949B-A5CF6FD4180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DB17790-A079-4000-A108-84BAF7FBA1BF}" type="pres">
      <dgm:prSet presAssocID="{85C8D6E3-B706-42C0-949B-A5CF6FD41808}" presName="childText" presStyleLbl="revTx" presStyleIdx="0" presStyleCnt="3">
        <dgm:presLayoutVars>
          <dgm:bulletEnabled val="1"/>
        </dgm:presLayoutVars>
      </dgm:prSet>
      <dgm:spPr/>
    </dgm:pt>
    <dgm:pt modelId="{743AE03C-A3D1-4F83-B522-12C31A56489B}" type="pres">
      <dgm:prSet presAssocID="{EF144B81-0574-4D35-B390-524099B020B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FAADFD-0CFE-476E-8F75-A330E56926CA}" type="pres">
      <dgm:prSet presAssocID="{EF144B81-0574-4D35-B390-524099B020BB}" presName="childText" presStyleLbl="revTx" presStyleIdx="1" presStyleCnt="3">
        <dgm:presLayoutVars>
          <dgm:bulletEnabled val="1"/>
        </dgm:presLayoutVars>
      </dgm:prSet>
      <dgm:spPr/>
    </dgm:pt>
    <dgm:pt modelId="{7681C7A3-2A7E-4C0A-9E79-DD87059A87CE}" type="pres">
      <dgm:prSet presAssocID="{301855A1-A964-4024-9CE7-AFFBDBC1B97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9AF52F1-37DD-44E3-8800-6DD15B46CAD3}" type="pres">
      <dgm:prSet presAssocID="{301855A1-A964-4024-9CE7-AFFBDBC1B97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F8538C09-4015-4D9B-A075-70C0BF15741C}" type="presOf" srcId="{0817FF46-AF1D-423F-B97F-13C3BAFED59C}" destId="{78FAADFD-0CFE-476E-8F75-A330E56926CA}" srcOrd="0" destOrd="0" presId="urn:microsoft.com/office/officeart/2005/8/layout/vList2"/>
    <dgm:cxn modelId="{1E798F1A-6F5C-40B7-9820-E611C4329A3C}" type="presOf" srcId="{A0D95D7D-107E-414D-8B64-C0CEC6858BBC}" destId="{3DB17790-A079-4000-A108-84BAF7FBA1BF}" srcOrd="0" destOrd="2" presId="urn:microsoft.com/office/officeart/2005/8/layout/vList2"/>
    <dgm:cxn modelId="{1B3A0C5C-D637-4030-A202-231DF6570538}" srcId="{EF144B81-0574-4D35-B390-524099B020BB}" destId="{81E29E66-9944-4ADD-A7C2-419A1DE03065}" srcOrd="1" destOrd="0" parTransId="{14DB9365-A980-4D2B-A65B-55F7FFDDFA51}" sibTransId="{C95DF688-BEE9-4A3A-98DE-596DD23F14BC}"/>
    <dgm:cxn modelId="{85E0105E-D79F-49CD-821B-2D8B2222EFDA}" type="presOf" srcId="{0C2508B3-732A-4188-B78D-4738DB118DD0}" destId="{78FAADFD-0CFE-476E-8F75-A330E56926CA}" srcOrd="0" destOrd="2" presId="urn:microsoft.com/office/officeart/2005/8/layout/vList2"/>
    <dgm:cxn modelId="{A441F45F-F263-44CF-A495-5ABF8167F3C8}" srcId="{B2397AD1-14E5-4D46-9DA4-63E9A6D6BD1A}" destId="{EF144B81-0574-4D35-B390-524099B020BB}" srcOrd="1" destOrd="0" parTransId="{17DD2FBC-3429-4644-A166-03B7280E5C7F}" sibTransId="{3EE4A972-068F-4B69-84B2-6FB9E9BEFDCD}"/>
    <dgm:cxn modelId="{F1A7A847-99F4-4D4D-B3F8-7C9FFE4B1E2D}" srcId="{301855A1-A964-4024-9CE7-AFFBDBC1B971}" destId="{32CF4964-96F7-4D2A-8C5D-7A06F331FC1E}" srcOrd="0" destOrd="0" parTransId="{3BDA01ED-E92B-4C14-9836-21949B7BEBE7}" sibTransId="{75C4B29C-46F3-4CB8-A7C5-80692EAA46FF}"/>
    <dgm:cxn modelId="{756C8A4C-F5CD-43DB-BA43-248AA13A4049}" type="presOf" srcId="{81E29E66-9944-4ADD-A7C2-419A1DE03065}" destId="{78FAADFD-0CFE-476E-8F75-A330E56926CA}" srcOrd="0" destOrd="1" presId="urn:microsoft.com/office/officeart/2005/8/layout/vList2"/>
    <dgm:cxn modelId="{5F1CAC4E-BADC-4E88-A0B1-30E28EE95271}" type="presOf" srcId="{301855A1-A964-4024-9CE7-AFFBDBC1B971}" destId="{7681C7A3-2A7E-4C0A-9E79-DD87059A87CE}" srcOrd="0" destOrd="0" presId="urn:microsoft.com/office/officeart/2005/8/layout/vList2"/>
    <dgm:cxn modelId="{D77D9052-BE12-4D28-9782-570E382C48DA}" type="presOf" srcId="{32CB537F-9490-460E-A72B-FE7FC28B12C1}" destId="{39AF52F1-37DD-44E3-8800-6DD15B46CAD3}" srcOrd="0" destOrd="1" presId="urn:microsoft.com/office/officeart/2005/8/layout/vList2"/>
    <dgm:cxn modelId="{D36FAD57-0814-446A-8FEF-FBB691269691}" srcId="{85C8D6E3-B706-42C0-949B-A5CF6FD41808}" destId="{5564757B-59AA-4005-B39E-CEBCA0CD1C2F}" srcOrd="1" destOrd="0" parTransId="{17260015-B58C-4AB2-A6C5-6E13118977DD}" sibTransId="{B8EEB37E-001B-4BA6-9E02-F0E399D447AB}"/>
    <dgm:cxn modelId="{02A8E058-959E-451C-95E1-0A2BACFF16FB}" srcId="{B2397AD1-14E5-4D46-9DA4-63E9A6D6BD1A}" destId="{301855A1-A964-4024-9CE7-AFFBDBC1B971}" srcOrd="2" destOrd="0" parTransId="{5EA8C7E8-DDD9-4BA6-8FB7-423C8B07A7F0}" sibTransId="{041DC240-4672-4811-9980-4B69D370EFB7}"/>
    <dgm:cxn modelId="{6F80A989-DEB7-4734-8F60-3043EDF661F1}" srcId="{EF144B81-0574-4D35-B390-524099B020BB}" destId="{0817FF46-AF1D-423F-B97F-13C3BAFED59C}" srcOrd="0" destOrd="0" parTransId="{707653B7-00B5-4D46-B917-42869D2290A9}" sibTransId="{EDF30557-2033-48C9-BF22-80A5C388DAF5}"/>
    <dgm:cxn modelId="{88239B8A-65B0-4EFD-9B2E-C62E32649AA0}" type="presOf" srcId="{B2397AD1-14E5-4D46-9DA4-63E9A6D6BD1A}" destId="{4B1EF104-FF91-43C7-B32D-57436FDF0827}" srcOrd="0" destOrd="0" presId="urn:microsoft.com/office/officeart/2005/8/layout/vList2"/>
    <dgm:cxn modelId="{77CDFD8E-32BD-44D4-9C56-5B1AC0726E7A}" srcId="{B2397AD1-14E5-4D46-9DA4-63E9A6D6BD1A}" destId="{85C8D6E3-B706-42C0-949B-A5CF6FD41808}" srcOrd="0" destOrd="0" parTransId="{91BDFF67-CAA7-4879-9F44-7C1145F9E40F}" sibTransId="{DB75CA87-DBCF-4D30-AC60-19AAB95D9B6F}"/>
    <dgm:cxn modelId="{C4AC83A2-2F5E-423D-9678-6426EE65BF54}" type="presOf" srcId="{EF144B81-0574-4D35-B390-524099B020BB}" destId="{743AE03C-A3D1-4F83-B522-12C31A56489B}" srcOrd="0" destOrd="0" presId="urn:microsoft.com/office/officeart/2005/8/layout/vList2"/>
    <dgm:cxn modelId="{8246FFBC-7613-41D4-95B4-C2BE41CEF19B}" srcId="{301855A1-A964-4024-9CE7-AFFBDBC1B971}" destId="{32CB537F-9490-460E-A72B-FE7FC28B12C1}" srcOrd="1" destOrd="0" parTransId="{7B3F5686-51F9-4C06-9ACC-AF6448186B01}" sibTransId="{B21AF480-BA2D-45F6-A562-AB9C60A5DC86}"/>
    <dgm:cxn modelId="{C066CAC4-AE52-48F9-9300-4D692C815452}" type="presOf" srcId="{85C8D6E3-B706-42C0-949B-A5CF6FD41808}" destId="{138BEF65-2FAD-428C-8E9F-C7D0758A472F}" srcOrd="0" destOrd="0" presId="urn:microsoft.com/office/officeart/2005/8/layout/vList2"/>
    <dgm:cxn modelId="{A82AABDA-C1C8-48CD-87D5-103599024C6C}" srcId="{85C8D6E3-B706-42C0-949B-A5CF6FD41808}" destId="{1E95EAA7-D4C7-42AD-8882-4FB88039F000}" srcOrd="0" destOrd="0" parTransId="{87DA40C4-6A90-4E1B-8F77-81177C4FDB6A}" sibTransId="{E07D8B6B-0950-42FB-BC87-2A0DC6CCBE7B}"/>
    <dgm:cxn modelId="{E39FF6E3-7E3E-4B6E-9DB6-740E390FB069}" type="presOf" srcId="{5564757B-59AA-4005-B39E-CEBCA0CD1C2F}" destId="{3DB17790-A079-4000-A108-84BAF7FBA1BF}" srcOrd="0" destOrd="1" presId="urn:microsoft.com/office/officeart/2005/8/layout/vList2"/>
    <dgm:cxn modelId="{3B6FA6EE-ACA9-4A96-A82A-C67178FE8E23}" type="presOf" srcId="{32CF4964-96F7-4D2A-8C5D-7A06F331FC1E}" destId="{39AF52F1-37DD-44E3-8800-6DD15B46CAD3}" srcOrd="0" destOrd="0" presId="urn:microsoft.com/office/officeart/2005/8/layout/vList2"/>
    <dgm:cxn modelId="{F2B8F4F1-2727-4FC3-8DA7-3AF86093B95F}" type="presOf" srcId="{1E95EAA7-D4C7-42AD-8882-4FB88039F000}" destId="{3DB17790-A079-4000-A108-84BAF7FBA1BF}" srcOrd="0" destOrd="0" presId="urn:microsoft.com/office/officeart/2005/8/layout/vList2"/>
    <dgm:cxn modelId="{52AEC5F7-A8AF-4136-9075-BF50FE1A217A}" srcId="{85C8D6E3-B706-42C0-949B-A5CF6FD41808}" destId="{A0D95D7D-107E-414D-8B64-C0CEC6858BBC}" srcOrd="2" destOrd="0" parTransId="{2F2A659B-8B4E-42EC-B8F7-5B02A221F5C4}" sibTransId="{FFCA4F2B-533B-455C-97E3-064DD54C8549}"/>
    <dgm:cxn modelId="{96EF3AF9-FD6A-4076-9F40-FF117B2EDBD4}" srcId="{EF144B81-0574-4D35-B390-524099B020BB}" destId="{0C2508B3-732A-4188-B78D-4738DB118DD0}" srcOrd="2" destOrd="0" parTransId="{99B5B85F-978B-4001-9546-6E0DABB8AFFA}" sibTransId="{161C848E-3C2D-4CBF-8175-DE2FC26E5DB3}"/>
    <dgm:cxn modelId="{77EE3A84-D593-4D98-BFEE-83008A4995A1}" type="presParOf" srcId="{4B1EF104-FF91-43C7-B32D-57436FDF0827}" destId="{138BEF65-2FAD-428C-8E9F-C7D0758A472F}" srcOrd="0" destOrd="0" presId="urn:microsoft.com/office/officeart/2005/8/layout/vList2"/>
    <dgm:cxn modelId="{D9028044-1D3F-4466-996C-CC888D190E37}" type="presParOf" srcId="{4B1EF104-FF91-43C7-B32D-57436FDF0827}" destId="{3DB17790-A079-4000-A108-84BAF7FBA1BF}" srcOrd="1" destOrd="0" presId="urn:microsoft.com/office/officeart/2005/8/layout/vList2"/>
    <dgm:cxn modelId="{53D2B836-DEA5-4E5E-8DAA-5D8AFEAACEA6}" type="presParOf" srcId="{4B1EF104-FF91-43C7-B32D-57436FDF0827}" destId="{743AE03C-A3D1-4F83-B522-12C31A56489B}" srcOrd="2" destOrd="0" presId="urn:microsoft.com/office/officeart/2005/8/layout/vList2"/>
    <dgm:cxn modelId="{97C3D93D-6357-49F1-B4F4-03131A3B110C}" type="presParOf" srcId="{4B1EF104-FF91-43C7-B32D-57436FDF0827}" destId="{78FAADFD-0CFE-476E-8F75-A330E56926CA}" srcOrd="3" destOrd="0" presId="urn:microsoft.com/office/officeart/2005/8/layout/vList2"/>
    <dgm:cxn modelId="{EBB25B4A-AD1A-4ABD-8CC9-BABC65EFEAB0}" type="presParOf" srcId="{4B1EF104-FF91-43C7-B32D-57436FDF0827}" destId="{7681C7A3-2A7E-4C0A-9E79-DD87059A87CE}" srcOrd="4" destOrd="0" presId="urn:microsoft.com/office/officeart/2005/8/layout/vList2"/>
    <dgm:cxn modelId="{41152CDF-9088-41A9-8A17-FB97112357DA}" type="presParOf" srcId="{4B1EF104-FF91-43C7-B32D-57436FDF0827}" destId="{39AF52F1-37DD-44E3-8800-6DD15B46CAD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397AD1-14E5-4D46-9DA4-63E9A6D6BD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83C5FB1-8D2E-4B5F-B947-300B91452DA2}">
      <dgm:prSet/>
      <dgm:spPr>
        <a:solidFill>
          <a:srgbClr val="C00000"/>
        </a:solidFill>
      </dgm:spPr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Realizing productivity and efficiency gains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82DD002-1CF6-4A7B-A4F9-B9F2B4655A34}" type="parTrans" cxnId="{7A4DC261-3191-45A9-920F-DFDB70D7D100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445BC3B-476A-4A60-AD91-7B539E2512F5}" type="sibTrans" cxnId="{7A4DC261-3191-45A9-920F-DFDB70D7D100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C5DCB85-6D90-4682-B4D3-A3397CEA5F9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Use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AI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technology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 pilot projects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5D1110-FC85-4475-8C19-29A3AB517C5D}" type="parTrans" cxnId="{4D7945A6-41DF-48C8-9B4C-9316880F3A3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A99233D-7630-4949-9B4B-1B28DFFE6225}" type="sibTrans" cxnId="{4D7945A6-41DF-48C8-9B4C-9316880F3A3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15CAEED-73CA-4D62-8360-3E718D5E0562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353629A-2BB0-4012-88AC-6590F98C4695}" type="parTrans" cxnId="{A9D65496-0D43-4A94-95ED-2101CDEA967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8041A0C-A9DB-41EE-B336-B68E33661563}" type="sibTrans" cxnId="{A9D65496-0D43-4A94-95ED-2101CDEA967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9A73311-F6C3-49DB-B71C-98F90326404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</a:t>
          </a:r>
          <a:r>
            <a:rPr lang="de-DE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Measuring</a:t>
          </a:r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Impact and </a:t>
          </a:r>
          <a:r>
            <a:rPr lang="de-DE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Scalability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68D97F8-FE79-43D0-9AFF-EA3AAC737C82}" type="parTrans" cxnId="{8825FE6F-D4FC-4B66-AD33-1BF14E1ECEF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1AC5DA5-B4F8-4B71-8ED9-2CAF0551FF6B}" type="sibTrans" cxnId="{8825FE6F-D4FC-4B66-AD33-1BF14E1ECEF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5CC496E-C0DE-4A5E-85D5-C94F02EF049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Analysis and Evaluation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A2EDEFD-2C85-4EB5-9089-F34B940151EA}" type="parTrans" cxnId="{F7D89498-6550-4CD5-8C14-090A59E5C769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982B4A3-7F4B-4AB5-8EAE-5367863F2E97}" type="sibTrans" cxnId="{F7D89498-6550-4CD5-8C14-090A59E5C769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786AFA1-EA7D-46D1-B180-83A1B3272606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668B487-6302-4334-9459-95A07F88602C}" type="parTrans" cxnId="{A90DE7C1-CEDC-459E-BA07-91DE307D23A9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BA8CCB9-E196-40CF-BD89-480809D86ABF}" type="sibTrans" cxnId="{A90DE7C1-CEDC-459E-BA07-91DE307D23A9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C3436BB-B68C-4318-BBCE-ECDD00A2ED9C}">
      <dgm:prSet/>
      <dgm:spPr>
        <a:solidFill>
          <a:schemeClr val="accent4"/>
        </a:solidFill>
      </dgm:spPr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Governance, Data Rooms, and Building Trust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23563A-E939-4210-B825-388167D302D6}" type="parTrans" cxnId="{C107C4FA-41E9-4689-B43C-DD8D9340761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09EA5C6-BB5B-4E32-895A-9B05BA3FD5BC}" type="sibTrans" cxnId="{C107C4FA-41E9-4689-B43C-DD8D9340761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7A5A044-8615-457B-839A-5BC698A8D77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Certification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Standardization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FD17D70-111F-40D5-B373-865B29D8E002}" type="parTrans" cxnId="{A6414751-8D09-4250-BBC3-FBF0CE0584C7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19FB1E6-70D7-4F88-A0A3-72F3C31F5D71}" type="sibTrans" cxnId="{A6414751-8D09-4250-BBC3-FBF0CE0584C7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6B67473-65F4-4703-BE40-69FAD512EA12}">
      <dgm:prSet/>
      <dgm:spPr/>
      <dgm:t>
        <a:bodyPr/>
        <a:lstStyle/>
        <a:p>
          <a:r>
            <a:rPr lang="de-DE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endParaRPr lang="de-DE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D409A44-DA50-4691-BADA-C7B82C38ABA9}" type="parTrans" cxnId="{27D089E1-0FA7-4AD6-B761-83108E04729C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8B1C48-98FE-4775-ACFA-F25F12EC9F0A}" type="sibTrans" cxnId="{27D089E1-0FA7-4AD6-B761-83108E04729C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EFC0821-AFD7-4F13-9EAE-D9042163B3C2}">
      <dgm:prSet/>
      <dgm:spPr/>
      <dgm:t>
        <a:bodyPr/>
        <a:lstStyle/>
        <a:p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AD1B78B-9B2D-4483-99C1-4EC060D07328}" type="parTrans" cxnId="{9B3A740B-B8E7-4495-9E67-A61EA306AD57}">
      <dgm:prSet/>
      <dgm:spPr/>
      <dgm:t>
        <a:bodyPr/>
        <a:lstStyle/>
        <a:p>
          <a:endParaRPr lang="de-DE"/>
        </a:p>
      </dgm:t>
    </dgm:pt>
    <dgm:pt modelId="{9730CC5B-1481-4EC0-B9C3-DB91BD53FD47}" type="sibTrans" cxnId="{9B3A740B-B8E7-4495-9E67-A61EA306AD57}">
      <dgm:prSet/>
      <dgm:spPr/>
      <dgm:t>
        <a:bodyPr/>
        <a:lstStyle/>
        <a:p>
          <a:endParaRPr lang="de-DE"/>
        </a:p>
      </dgm:t>
    </dgm:pt>
    <dgm:pt modelId="{2AA32F10-32BC-40D9-9528-A8BE09F52D93}">
      <dgm:prSet/>
      <dgm:spPr/>
      <dgm:t>
        <a:bodyPr/>
        <a:lstStyle/>
        <a:p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77A8A19-C73B-47CC-B96C-2DCD056D1F74}" type="parTrans" cxnId="{F17DE529-2234-48A9-8C35-F2998881536B}">
      <dgm:prSet/>
      <dgm:spPr/>
      <dgm:t>
        <a:bodyPr/>
        <a:lstStyle/>
        <a:p>
          <a:endParaRPr lang="de-DE"/>
        </a:p>
      </dgm:t>
    </dgm:pt>
    <dgm:pt modelId="{7211F546-C82D-46B3-BADB-B92292927411}" type="sibTrans" cxnId="{F17DE529-2234-48A9-8C35-F2998881536B}">
      <dgm:prSet/>
      <dgm:spPr/>
      <dgm:t>
        <a:bodyPr/>
        <a:lstStyle/>
        <a:p>
          <a:endParaRPr lang="de-DE"/>
        </a:p>
      </dgm:t>
    </dgm:pt>
    <dgm:pt modelId="{4B1EF104-FF91-43C7-B32D-57436FDF0827}" type="pres">
      <dgm:prSet presAssocID="{B2397AD1-14E5-4D46-9DA4-63E9A6D6BD1A}" presName="linear" presStyleCnt="0">
        <dgm:presLayoutVars>
          <dgm:animLvl val="lvl"/>
          <dgm:resizeHandles val="exact"/>
        </dgm:presLayoutVars>
      </dgm:prSet>
      <dgm:spPr/>
    </dgm:pt>
    <dgm:pt modelId="{E5C4027C-1D16-477D-936C-F66E296B19F4}" type="pres">
      <dgm:prSet presAssocID="{083C5FB1-8D2E-4B5F-B947-300B91452D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EB29D4-B3C8-44F2-AF9D-DB3D83650256}" type="pres">
      <dgm:prSet presAssocID="{083C5FB1-8D2E-4B5F-B947-300B91452DA2}" presName="childText" presStyleLbl="revTx" presStyleIdx="0" presStyleCnt="3">
        <dgm:presLayoutVars>
          <dgm:bulletEnabled val="1"/>
        </dgm:presLayoutVars>
      </dgm:prSet>
      <dgm:spPr/>
    </dgm:pt>
    <dgm:pt modelId="{9D1AE7A2-E56C-4678-A685-440A199FD907}" type="pres">
      <dgm:prSet presAssocID="{89A73311-F6C3-49DB-B71C-98F90326404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2E8A989-3DCA-4CED-B7D8-7FCAC8D7C9B0}" type="pres">
      <dgm:prSet presAssocID="{89A73311-F6C3-49DB-B71C-98F903264043}" presName="childText" presStyleLbl="revTx" presStyleIdx="1" presStyleCnt="3">
        <dgm:presLayoutVars>
          <dgm:bulletEnabled val="1"/>
        </dgm:presLayoutVars>
      </dgm:prSet>
      <dgm:spPr/>
    </dgm:pt>
    <dgm:pt modelId="{B62E2BA3-BFF5-4B97-B2E3-776D130662B5}" type="pres">
      <dgm:prSet presAssocID="{DC3436BB-B68C-4318-BBCE-ECDD00A2ED9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96DCE52-4423-4A0D-8D84-BED618CFBF04}" type="pres">
      <dgm:prSet presAssocID="{DC3436BB-B68C-4318-BBCE-ECDD00A2ED9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B3A740B-B8E7-4495-9E67-A61EA306AD57}" srcId="{083C5FB1-8D2E-4B5F-B947-300B91452DA2}" destId="{4EFC0821-AFD7-4F13-9EAE-D9042163B3C2}" srcOrd="2" destOrd="0" parTransId="{2AD1B78B-9B2D-4483-99C1-4EC060D07328}" sibTransId="{9730CC5B-1481-4EC0-B9C3-DB91BD53FD47}"/>
    <dgm:cxn modelId="{61A5ED24-36BB-4C11-8053-A54F18EF8F56}" type="presOf" srcId="{3786AFA1-EA7D-46D1-B180-83A1B3272606}" destId="{C2E8A989-3DCA-4CED-B7D8-7FCAC8D7C9B0}" srcOrd="0" destOrd="1" presId="urn:microsoft.com/office/officeart/2005/8/layout/vList2"/>
    <dgm:cxn modelId="{F17DE529-2234-48A9-8C35-F2998881536B}" srcId="{89A73311-F6C3-49DB-B71C-98F903264043}" destId="{2AA32F10-32BC-40D9-9528-A8BE09F52D93}" srcOrd="2" destOrd="0" parTransId="{E77A8A19-C73B-47CC-B96C-2DCD056D1F74}" sibTransId="{7211F546-C82D-46B3-BADB-B92292927411}"/>
    <dgm:cxn modelId="{7BAD1C30-A749-4A38-B804-AA61102698FF}" type="presOf" srcId="{65CC496E-C0DE-4A5E-85D5-C94F02EF0490}" destId="{C2E8A989-3DCA-4CED-B7D8-7FCAC8D7C9B0}" srcOrd="0" destOrd="0" presId="urn:microsoft.com/office/officeart/2005/8/layout/vList2"/>
    <dgm:cxn modelId="{7A4DC261-3191-45A9-920F-DFDB70D7D100}" srcId="{B2397AD1-14E5-4D46-9DA4-63E9A6D6BD1A}" destId="{083C5FB1-8D2E-4B5F-B947-300B91452DA2}" srcOrd="0" destOrd="0" parTransId="{882DD002-1CF6-4A7B-A4F9-B9F2B4655A34}" sibTransId="{D445BC3B-476A-4A60-AD91-7B539E2512F5}"/>
    <dgm:cxn modelId="{8825FE6F-D4FC-4B66-AD33-1BF14E1ECEF1}" srcId="{B2397AD1-14E5-4D46-9DA4-63E9A6D6BD1A}" destId="{89A73311-F6C3-49DB-B71C-98F903264043}" srcOrd="1" destOrd="0" parTransId="{568D97F8-FE79-43D0-9AFF-EA3AAC737C82}" sibTransId="{01AC5DA5-B4F8-4B71-8ED9-2CAF0551FF6B}"/>
    <dgm:cxn modelId="{A6414751-8D09-4250-BBC3-FBF0CE0584C7}" srcId="{DC3436BB-B68C-4318-BBCE-ECDD00A2ED9C}" destId="{47A5A044-8615-457B-839A-5BC698A8D774}" srcOrd="0" destOrd="0" parTransId="{8FD17D70-111F-40D5-B373-865B29D8E002}" sibTransId="{919FB1E6-70D7-4F88-A0A3-72F3C31F5D71}"/>
    <dgm:cxn modelId="{5E8B7056-B252-4070-A0A4-EB1E474794FF}" type="presOf" srcId="{47A5A044-8615-457B-839A-5BC698A8D774}" destId="{196DCE52-4423-4A0D-8D84-BED618CFBF04}" srcOrd="0" destOrd="0" presId="urn:microsoft.com/office/officeart/2005/8/layout/vList2"/>
    <dgm:cxn modelId="{1EA69E89-1171-404F-A220-4F923BB5FEB8}" type="presOf" srcId="{F15CAEED-73CA-4D62-8360-3E718D5E0562}" destId="{25EB29D4-B3C8-44F2-AF9D-DB3D83650256}" srcOrd="0" destOrd="1" presId="urn:microsoft.com/office/officeart/2005/8/layout/vList2"/>
    <dgm:cxn modelId="{88239B8A-65B0-4EFD-9B2E-C62E32649AA0}" type="presOf" srcId="{B2397AD1-14E5-4D46-9DA4-63E9A6D6BD1A}" destId="{4B1EF104-FF91-43C7-B32D-57436FDF0827}" srcOrd="0" destOrd="0" presId="urn:microsoft.com/office/officeart/2005/8/layout/vList2"/>
    <dgm:cxn modelId="{DE55908F-814A-413E-BB99-5C53538BC8C6}" type="presOf" srcId="{083C5FB1-8D2E-4B5F-B947-300B91452DA2}" destId="{E5C4027C-1D16-477D-936C-F66E296B19F4}" srcOrd="0" destOrd="0" presId="urn:microsoft.com/office/officeart/2005/8/layout/vList2"/>
    <dgm:cxn modelId="{A9D65496-0D43-4A94-95ED-2101CDEA967D}" srcId="{083C5FB1-8D2E-4B5F-B947-300B91452DA2}" destId="{F15CAEED-73CA-4D62-8360-3E718D5E0562}" srcOrd="1" destOrd="0" parTransId="{9353629A-2BB0-4012-88AC-6590F98C4695}" sibTransId="{88041A0C-A9DB-41EE-B336-B68E33661563}"/>
    <dgm:cxn modelId="{F7D89498-6550-4CD5-8C14-090A59E5C769}" srcId="{89A73311-F6C3-49DB-B71C-98F903264043}" destId="{65CC496E-C0DE-4A5E-85D5-C94F02EF0490}" srcOrd="0" destOrd="0" parTransId="{EA2EDEFD-2C85-4EB5-9089-F34B940151EA}" sibTransId="{2982B4A3-7F4B-4AB5-8EAE-5367863F2E97}"/>
    <dgm:cxn modelId="{4D7945A6-41DF-48C8-9B4C-9316880F3A3A}" srcId="{083C5FB1-8D2E-4B5F-B947-300B91452DA2}" destId="{3C5DCB85-6D90-4682-B4D3-A3397CEA5F9F}" srcOrd="0" destOrd="0" parTransId="{175D1110-FC85-4475-8C19-29A3AB517C5D}" sibTransId="{4A99233D-7630-4949-9B4B-1B28DFFE6225}"/>
    <dgm:cxn modelId="{167F0FB2-5D4C-4A02-AF20-6621211DA77F}" type="presOf" srcId="{4EFC0821-AFD7-4F13-9EAE-D9042163B3C2}" destId="{25EB29D4-B3C8-44F2-AF9D-DB3D83650256}" srcOrd="0" destOrd="2" presId="urn:microsoft.com/office/officeart/2005/8/layout/vList2"/>
    <dgm:cxn modelId="{A94B9BB4-D5FD-41DB-B3CC-FFCEBBCD7A97}" type="presOf" srcId="{DC3436BB-B68C-4318-BBCE-ECDD00A2ED9C}" destId="{B62E2BA3-BFF5-4B97-B2E3-776D130662B5}" srcOrd="0" destOrd="0" presId="urn:microsoft.com/office/officeart/2005/8/layout/vList2"/>
    <dgm:cxn modelId="{A90DE7C1-CEDC-459E-BA07-91DE307D23A9}" srcId="{89A73311-F6C3-49DB-B71C-98F903264043}" destId="{3786AFA1-EA7D-46D1-B180-83A1B3272606}" srcOrd="1" destOrd="0" parTransId="{A668B487-6302-4334-9459-95A07F88602C}" sibTransId="{0BA8CCB9-E196-40CF-BD89-480809D86ABF}"/>
    <dgm:cxn modelId="{8F5B34C9-0332-4C70-993B-C03E2D480523}" type="presOf" srcId="{76B67473-65F4-4703-BE40-69FAD512EA12}" destId="{196DCE52-4423-4A0D-8D84-BED618CFBF04}" srcOrd="0" destOrd="1" presId="urn:microsoft.com/office/officeart/2005/8/layout/vList2"/>
    <dgm:cxn modelId="{9BB9B8CA-E25D-4603-AA4C-31CAFF479150}" type="presOf" srcId="{2AA32F10-32BC-40D9-9528-A8BE09F52D93}" destId="{C2E8A989-3DCA-4CED-B7D8-7FCAC8D7C9B0}" srcOrd="0" destOrd="2" presId="urn:microsoft.com/office/officeart/2005/8/layout/vList2"/>
    <dgm:cxn modelId="{8CEA69DA-D01B-468D-9940-C90C0F4A487F}" type="presOf" srcId="{89A73311-F6C3-49DB-B71C-98F903264043}" destId="{9D1AE7A2-E56C-4678-A685-440A199FD907}" srcOrd="0" destOrd="0" presId="urn:microsoft.com/office/officeart/2005/8/layout/vList2"/>
    <dgm:cxn modelId="{27D089E1-0FA7-4AD6-B761-83108E04729C}" srcId="{DC3436BB-B68C-4318-BBCE-ECDD00A2ED9C}" destId="{76B67473-65F4-4703-BE40-69FAD512EA12}" srcOrd="1" destOrd="0" parTransId="{AD409A44-DA50-4691-BADA-C7B82C38ABA9}" sibTransId="{308B1C48-98FE-4775-ACFA-F25F12EC9F0A}"/>
    <dgm:cxn modelId="{C107C4FA-41E9-4689-B43C-DD8D9340761A}" srcId="{B2397AD1-14E5-4D46-9DA4-63E9A6D6BD1A}" destId="{DC3436BB-B68C-4318-BBCE-ECDD00A2ED9C}" srcOrd="2" destOrd="0" parTransId="{0323563A-E939-4210-B825-388167D302D6}" sibTransId="{609EA5C6-BB5B-4E32-895A-9B05BA3FD5BC}"/>
    <dgm:cxn modelId="{FF3CD4FA-F0C0-48E7-88C3-4A0DDD0FA9CE}" type="presOf" srcId="{3C5DCB85-6D90-4682-B4D3-A3397CEA5F9F}" destId="{25EB29D4-B3C8-44F2-AF9D-DB3D83650256}" srcOrd="0" destOrd="0" presId="urn:microsoft.com/office/officeart/2005/8/layout/vList2"/>
    <dgm:cxn modelId="{F1FE900B-2461-458D-8A10-987A57340529}" type="presParOf" srcId="{4B1EF104-FF91-43C7-B32D-57436FDF0827}" destId="{E5C4027C-1D16-477D-936C-F66E296B19F4}" srcOrd="0" destOrd="0" presId="urn:microsoft.com/office/officeart/2005/8/layout/vList2"/>
    <dgm:cxn modelId="{4EEB8EF5-98FB-45EE-8616-539B47B2DC03}" type="presParOf" srcId="{4B1EF104-FF91-43C7-B32D-57436FDF0827}" destId="{25EB29D4-B3C8-44F2-AF9D-DB3D83650256}" srcOrd="1" destOrd="0" presId="urn:microsoft.com/office/officeart/2005/8/layout/vList2"/>
    <dgm:cxn modelId="{1FE16D99-1B4B-4965-B891-032DA38243AC}" type="presParOf" srcId="{4B1EF104-FF91-43C7-B32D-57436FDF0827}" destId="{9D1AE7A2-E56C-4678-A685-440A199FD907}" srcOrd="2" destOrd="0" presId="urn:microsoft.com/office/officeart/2005/8/layout/vList2"/>
    <dgm:cxn modelId="{BB0B9D0B-9CB8-4145-BF62-4A1B66AB175A}" type="presParOf" srcId="{4B1EF104-FF91-43C7-B32D-57436FDF0827}" destId="{C2E8A989-3DCA-4CED-B7D8-7FCAC8D7C9B0}" srcOrd="3" destOrd="0" presId="urn:microsoft.com/office/officeart/2005/8/layout/vList2"/>
    <dgm:cxn modelId="{619440E3-5BB2-4E42-A1BC-E898F76506FA}" type="presParOf" srcId="{4B1EF104-FF91-43C7-B32D-57436FDF0827}" destId="{B62E2BA3-BFF5-4B97-B2E3-776D130662B5}" srcOrd="4" destOrd="0" presId="urn:microsoft.com/office/officeart/2005/8/layout/vList2"/>
    <dgm:cxn modelId="{DD7BD0EE-202D-45A4-85C0-105EFDEF065B}" type="presParOf" srcId="{4B1EF104-FF91-43C7-B32D-57436FDF0827}" destId="{196DCE52-4423-4A0D-8D84-BED618CFBF0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373391-0E0F-4BEF-A3B8-F70858CEECF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997F02-FF44-4ED3-B8CB-B80FF9D1BF7E}">
      <dgm:prSet phldrT="[Text]"/>
      <dgm:spPr/>
      <dgm:t>
        <a:bodyPr/>
        <a:lstStyle/>
        <a:p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Econometric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estimations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D5E7D95-0F2D-4589-9A1A-4FFD34CD8F6D}" type="par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EEC0AC4-2CB8-41B3-ADBB-26154925236D}" type="sib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4D8242-0543-4B23-9903-62B6FC0234BE}" type="pres">
      <dgm:prSet presAssocID="{72373391-0E0F-4BEF-A3B8-F70858CEECF2}" presName="Name0" presStyleCnt="0">
        <dgm:presLayoutVars>
          <dgm:dir/>
          <dgm:resizeHandles val="exact"/>
        </dgm:presLayoutVars>
      </dgm:prSet>
      <dgm:spPr/>
    </dgm:pt>
    <dgm:pt modelId="{64E1E182-4139-4C98-AFA5-92BEFAEF7D1D}" type="pres">
      <dgm:prSet presAssocID="{C6997F02-FF44-4ED3-B8CB-B80FF9D1BF7E}" presName="composite" presStyleCnt="0"/>
      <dgm:spPr/>
    </dgm:pt>
    <dgm:pt modelId="{141FA2DB-546A-4EBC-BB60-44CE5717FB37}" type="pres">
      <dgm:prSet presAssocID="{C6997F02-FF44-4ED3-B8CB-B80FF9D1BF7E}" presName="rect1" presStyleLbl="trAlignAcc1" presStyleIdx="0" presStyleCnt="1">
        <dgm:presLayoutVars>
          <dgm:bulletEnabled val="1"/>
        </dgm:presLayoutVars>
      </dgm:prSet>
      <dgm:spPr/>
    </dgm:pt>
    <dgm:pt modelId="{FC0DE967-7582-4243-AF3C-E5C0CFA736BD}" type="pres">
      <dgm:prSet presAssocID="{C6997F02-FF44-4ED3-B8CB-B80FF9D1BF7E}" presName="rect2" presStyleLbl="fgImgPlace1" presStyleIdx="0" presStyleCnt="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3D0EB620-3293-4253-8FD8-429420CA8628}" type="presOf" srcId="{C6997F02-FF44-4ED3-B8CB-B80FF9D1BF7E}" destId="{141FA2DB-546A-4EBC-BB60-44CE5717FB37}" srcOrd="0" destOrd="0" presId="urn:microsoft.com/office/officeart/2008/layout/PictureStrips"/>
    <dgm:cxn modelId="{3C9E3F75-57C0-46A3-973D-2B81DC63F49D}" srcId="{72373391-0E0F-4BEF-A3B8-F70858CEECF2}" destId="{C6997F02-FF44-4ED3-B8CB-B80FF9D1BF7E}" srcOrd="0" destOrd="0" parTransId="{1D5E7D95-0F2D-4589-9A1A-4FFD34CD8F6D}" sibTransId="{DEEC0AC4-2CB8-41B3-ADBB-26154925236D}"/>
    <dgm:cxn modelId="{597FD4D7-2059-4541-B364-B46AE088AEBB}" type="presOf" srcId="{72373391-0E0F-4BEF-A3B8-F70858CEECF2}" destId="{954D8242-0543-4B23-9903-62B6FC0234BE}" srcOrd="0" destOrd="0" presId="urn:microsoft.com/office/officeart/2008/layout/PictureStrips"/>
    <dgm:cxn modelId="{1DA4E590-836E-443D-A4C7-87FFFB8C3C9E}" type="presParOf" srcId="{954D8242-0543-4B23-9903-62B6FC0234BE}" destId="{64E1E182-4139-4C98-AFA5-92BEFAEF7D1D}" srcOrd="0" destOrd="0" presId="urn:microsoft.com/office/officeart/2008/layout/PictureStrips"/>
    <dgm:cxn modelId="{C1DF9C63-45C5-4177-9B16-BAB4A1917733}" type="presParOf" srcId="{64E1E182-4139-4C98-AFA5-92BEFAEF7D1D}" destId="{141FA2DB-546A-4EBC-BB60-44CE5717FB37}" srcOrd="0" destOrd="0" presId="urn:microsoft.com/office/officeart/2008/layout/PictureStrips"/>
    <dgm:cxn modelId="{7FCDB0E3-AB0F-4AC9-A837-8945454D12D9}" type="presParOf" srcId="{64E1E182-4139-4C98-AFA5-92BEFAEF7D1D}" destId="{FC0DE967-7582-4243-AF3C-E5C0CFA736B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373391-0E0F-4BEF-A3B8-F70858CEECF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997F02-FF44-4ED3-B8CB-B80FF9D1BF7E}">
      <dgm:prSet phldrT="[Text]" custT="1"/>
      <dgm:spPr/>
      <dgm:t>
        <a:bodyPr/>
        <a:lstStyle/>
        <a:p>
          <a:r>
            <a: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Forecasts, </a:t>
          </a:r>
          <a:r>
            <a:rPr lang="de-DE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projections</a:t>
          </a:r>
          <a:r>
            <a: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what</a:t>
          </a:r>
          <a:r>
            <a: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</a:t>
          </a:r>
          <a:r>
            <a:rPr lang="de-DE" sz="18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if</a:t>
          </a:r>
          <a:r>
            <a: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-analysis</a:t>
          </a:r>
        </a:p>
      </dgm:t>
    </dgm:pt>
    <dgm:pt modelId="{1D5E7D95-0F2D-4589-9A1A-4FFD34CD8F6D}" type="par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EEC0AC4-2CB8-41B3-ADBB-26154925236D}" type="sib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4D8242-0543-4B23-9903-62B6FC0234BE}" type="pres">
      <dgm:prSet presAssocID="{72373391-0E0F-4BEF-A3B8-F70858CEECF2}" presName="Name0" presStyleCnt="0">
        <dgm:presLayoutVars>
          <dgm:dir/>
          <dgm:resizeHandles val="exact"/>
        </dgm:presLayoutVars>
      </dgm:prSet>
      <dgm:spPr/>
    </dgm:pt>
    <dgm:pt modelId="{64E1E182-4139-4C98-AFA5-92BEFAEF7D1D}" type="pres">
      <dgm:prSet presAssocID="{C6997F02-FF44-4ED3-B8CB-B80FF9D1BF7E}" presName="composite" presStyleCnt="0"/>
      <dgm:spPr/>
    </dgm:pt>
    <dgm:pt modelId="{141FA2DB-546A-4EBC-BB60-44CE5717FB37}" type="pres">
      <dgm:prSet presAssocID="{C6997F02-FF44-4ED3-B8CB-B80FF9D1BF7E}" presName="rect1" presStyleLbl="trAlignAcc1" presStyleIdx="0" presStyleCnt="1">
        <dgm:presLayoutVars>
          <dgm:bulletEnabled val="1"/>
        </dgm:presLayoutVars>
      </dgm:prSet>
      <dgm:spPr/>
    </dgm:pt>
    <dgm:pt modelId="{FC0DE967-7582-4243-AF3C-E5C0CFA736BD}" type="pres">
      <dgm:prSet presAssocID="{C6997F02-FF44-4ED3-B8CB-B80FF9D1BF7E}" presName="rect2" presStyleLbl="fgImgPlace1" presStyleIdx="0" presStyleCnt="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ufwärtstrend mit einfarbiger Füllung"/>
        </a:ext>
      </dgm:extLst>
    </dgm:pt>
  </dgm:ptLst>
  <dgm:cxnLst>
    <dgm:cxn modelId="{3D0EB620-3293-4253-8FD8-429420CA8628}" type="presOf" srcId="{C6997F02-FF44-4ED3-B8CB-B80FF9D1BF7E}" destId="{141FA2DB-546A-4EBC-BB60-44CE5717FB37}" srcOrd="0" destOrd="0" presId="urn:microsoft.com/office/officeart/2008/layout/PictureStrips"/>
    <dgm:cxn modelId="{3C9E3F75-57C0-46A3-973D-2B81DC63F49D}" srcId="{72373391-0E0F-4BEF-A3B8-F70858CEECF2}" destId="{C6997F02-FF44-4ED3-B8CB-B80FF9D1BF7E}" srcOrd="0" destOrd="0" parTransId="{1D5E7D95-0F2D-4589-9A1A-4FFD34CD8F6D}" sibTransId="{DEEC0AC4-2CB8-41B3-ADBB-26154925236D}"/>
    <dgm:cxn modelId="{597FD4D7-2059-4541-B364-B46AE088AEBB}" type="presOf" srcId="{72373391-0E0F-4BEF-A3B8-F70858CEECF2}" destId="{954D8242-0543-4B23-9903-62B6FC0234BE}" srcOrd="0" destOrd="0" presId="urn:microsoft.com/office/officeart/2008/layout/PictureStrips"/>
    <dgm:cxn modelId="{1DA4E590-836E-443D-A4C7-87FFFB8C3C9E}" type="presParOf" srcId="{954D8242-0543-4B23-9903-62B6FC0234BE}" destId="{64E1E182-4139-4C98-AFA5-92BEFAEF7D1D}" srcOrd="0" destOrd="0" presId="urn:microsoft.com/office/officeart/2008/layout/PictureStrips"/>
    <dgm:cxn modelId="{C1DF9C63-45C5-4177-9B16-BAB4A1917733}" type="presParOf" srcId="{64E1E182-4139-4C98-AFA5-92BEFAEF7D1D}" destId="{141FA2DB-546A-4EBC-BB60-44CE5717FB37}" srcOrd="0" destOrd="0" presId="urn:microsoft.com/office/officeart/2008/layout/PictureStrips"/>
    <dgm:cxn modelId="{7FCDB0E3-AB0F-4AC9-A837-8945454D12D9}" type="presParOf" srcId="{64E1E182-4139-4C98-AFA5-92BEFAEF7D1D}" destId="{FC0DE967-7582-4243-AF3C-E5C0CFA736B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373391-0E0F-4BEF-A3B8-F70858CEECF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997F02-FF44-4ED3-B8CB-B80FF9D1BF7E}">
      <dgm:prSet phldrT="[Text]"/>
      <dgm:spPr/>
      <dgm:t>
        <a:bodyPr/>
        <a:lstStyle/>
        <a:p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offical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data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from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German Statistical Office;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low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aggregation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level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D5E7D95-0F2D-4589-9A1A-4FFD34CD8F6D}" type="par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EEC0AC4-2CB8-41B3-ADBB-26154925236D}" type="sib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4D8242-0543-4B23-9903-62B6FC0234BE}" type="pres">
      <dgm:prSet presAssocID="{72373391-0E0F-4BEF-A3B8-F70858CEECF2}" presName="Name0" presStyleCnt="0">
        <dgm:presLayoutVars>
          <dgm:dir/>
          <dgm:resizeHandles val="exact"/>
        </dgm:presLayoutVars>
      </dgm:prSet>
      <dgm:spPr/>
    </dgm:pt>
    <dgm:pt modelId="{64E1E182-4139-4C98-AFA5-92BEFAEF7D1D}" type="pres">
      <dgm:prSet presAssocID="{C6997F02-FF44-4ED3-B8CB-B80FF9D1BF7E}" presName="composite" presStyleCnt="0"/>
      <dgm:spPr/>
    </dgm:pt>
    <dgm:pt modelId="{141FA2DB-546A-4EBC-BB60-44CE5717FB37}" type="pres">
      <dgm:prSet presAssocID="{C6997F02-FF44-4ED3-B8CB-B80FF9D1BF7E}" presName="rect1" presStyleLbl="trAlignAcc1" presStyleIdx="0" presStyleCnt="1">
        <dgm:presLayoutVars>
          <dgm:bulletEnabled val="1"/>
        </dgm:presLayoutVars>
      </dgm:prSet>
      <dgm:spPr/>
    </dgm:pt>
    <dgm:pt modelId="{FC0DE967-7582-4243-AF3C-E5C0CFA736BD}" type="pres">
      <dgm:prSet presAssocID="{C6997F02-FF44-4ED3-B8CB-B80FF9D1BF7E}" presName="rect2" presStyleLbl="fgImgPlace1" presStyleIdx="0" presStyleCnt="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abelle mit einfarbiger Füllung"/>
        </a:ext>
      </dgm:extLst>
    </dgm:pt>
  </dgm:ptLst>
  <dgm:cxnLst>
    <dgm:cxn modelId="{3D0EB620-3293-4253-8FD8-429420CA8628}" type="presOf" srcId="{C6997F02-FF44-4ED3-B8CB-B80FF9D1BF7E}" destId="{141FA2DB-546A-4EBC-BB60-44CE5717FB37}" srcOrd="0" destOrd="0" presId="urn:microsoft.com/office/officeart/2008/layout/PictureStrips"/>
    <dgm:cxn modelId="{3C9E3F75-57C0-46A3-973D-2B81DC63F49D}" srcId="{72373391-0E0F-4BEF-A3B8-F70858CEECF2}" destId="{C6997F02-FF44-4ED3-B8CB-B80FF9D1BF7E}" srcOrd="0" destOrd="0" parTransId="{1D5E7D95-0F2D-4589-9A1A-4FFD34CD8F6D}" sibTransId="{DEEC0AC4-2CB8-41B3-ADBB-26154925236D}"/>
    <dgm:cxn modelId="{597FD4D7-2059-4541-B364-B46AE088AEBB}" type="presOf" srcId="{72373391-0E0F-4BEF-A3B8-F70858CEECF2}" destId="{954D8242-0543-4B23-9903-62B6FC0234BE}" srcOrd="0" destOrd="0" presId="urn:microsoft.com/office/officeart/2008/layout/PictureStrips"/>
    <dgm:cxn modelId="{1DA4E590-836E-443D-A4C7-87FFFB8C3C9E}" type="presParOf" srcId="{954D8242-0543-4B23-9903-62B6FC0234BE}" destId="{64E1E182-4139-4C98-AFA5-92BEFAEF7D1D}" srcOrd="0" destOrd="0" presId="urn:microsoft.com/office/officeart/2008/layout/PictureStrips"/>
    <dgm:cxn modelId="{C1DF9C63-45C5-4177-9B16-BAB4A1917733}" type="presParOf" srcId="{64E1E182-4139-4C98-AFA5-92BEFAEF7D1D}" destId="{141FA2DB-546A-4EBC-BB60-44CE5717FB37}" srcOrd="0" destOrd="0" presId="urn:microsoft.com/office/officeart/2008/layout/PictureStrips"/>
    <dgm:cxn modelId="{7FCDB0E3-AB0F-4AC9-A837-8945454D12D9}" type="presParOf" srcId="{64E1E182-4139-4C98-AFA5-92BEFAEF7D1D}" destId="{FC0DE967-7582-4243-AF3C-E5C0CFA736B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373391-0E0F-4BEF-A3B8-F70858CEECF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11D0A3-4BEF-4801-BC9A-4EAA3EC106E7}">
      <dgm:prSet phldrT="[Text]"/>
      <dgm:spPr/>
      <dgm:t>
        <a:bodyPr/>
        <a:lstStyle/>
        <a:p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Bounded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rationality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049BA2D-DE4C-4131-8108-61504F885E63}" type="parTrans" cxnId="{B25BADEA-DC11-494D-A9FD-3C6747092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6C5E998-74A4-4DC7-85E4-3320C34AF59F}" type="sibTrans" cxnId="{B25BADEA-DC11-494D-A9FD-3C6747092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6997F02-FF44-4ED3-B8CB-B80FF9D1BF7E}">
      <dgm:prSet phldrT="[Text]"/>
      <dgm:spPr/>
      <dgm:t>
        <a:bodyPr/>
        <a:lstStyle/>
        <a:p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Imperfect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markets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D5E7D95-0F2D-4589-9A1A-4FFD34CD8F6D}" type="par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EEC0AC4-2CB8-41B3-ADBB-26154925236D}" type="sibTrans" cxnId="{3C9E3F75-57C0-46A3-973D-2B81DC63F49D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9266B4-6FB5-4291-9F12-B8D86C0123A9}">
      <dgm:prSet phldrT="[Text]" phldr="0"/>
      <dgm:spPr/>
      <dgm:t>
        <a:bodyPr/>
        <a:lstStyle/>
        <a:p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Endogenous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prices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D2834E-4B96-4E71-83B4-F22F69342F4A}" type="parTrans" cxnId="{5861BFBE-9C70-4740-90A9-C7758C95DE6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D3B5870-7358-4745-ADC6-47C72C3CBFF5}" type="sibTrans" cxnId="{5861BFBE-9C70-4740-90A9-C7758C95DE6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FB1AFCF-050D-4BBD-9619-0237E916BC26}">
      <dgm:prSet/>
      <dgm:spPr/>
      <dgm:t>
        <a:bodyPr/>
        <a:lstStyle/>
        <a:p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Path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dependency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0139B93-FC08-4C1A-AE85-DF3FACE638C1}" type="parTrans" cxnId="{D8E5B92D-E52C-4F14-9360-B74D9CB43A96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EC4AE12-7D98-457D-8A8B-74C03CC0AA60}" type="sibTrans" cxnId="{D8E5B92D-E52C-4F14-9360-B74D9CB43A96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4D8242-0543-4B23-9903-62B6FC0234BE}" type="pres">
      <dgm:prSet presAssocID="{72373391-0E0F-4BEF-A3B8-F70858CEECF2}" presName="Name0" presStyleCnt="0">
        <dgm:presLayoutVars>
          <dgm:dir/>
          <dgm:resizeHandles val="exact"/>
        </dgm:presLayoutVars>
      </dgm:prSet>
      <dgm:spPr/>
    </dgm:pt>
    <dgm:pt modelId="{6E1A41D1-63CC-41B5-9D04-26C638BEC091}" type="pres">
      <dgm:prSet presAssocID="{4F11D0A3-4BEF-4801-BC9A-4EAA3EC106E7}" presName="composite" presStyleCnt="0"/>
      <dgm:spPr/>
    </dgm:pt>
    <dgm:pt modelId="{FD614AF4-049B-4724-9C62-C1188C61767D}" type="pres">
      <dgm:prSet presAssocID="{4F11D0A3-4BEF-4801-BC9A-4EAA3EC106E7}" presName="rect1" presStyleLbl="trAlignAcc1" presStyleIdx="0" presStyleCnt="4">
        <dgm:presLayoutVars>
          <dgm:bulletEnabled val="1"/>
        </dgm:presLayoutVars>
      </dgm:prSet>
      <dgm:spPr/>
    </dgm:pt>
    <dgm:pt modelId="{2F7A1DA3-1CEC-45C1-BE52-AD1A0D00CDCF}" type="pres">
      <dgm:prSet presAssocID="{4F11D0A3-4BEF-4801-BC9A-4EAA3EC106E7}" presName="rect2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Nicht zulässig Silhouette"/>
        </a:ext>
      </dgm:extLst>
    </dgm:pt>
    <dgm:pt modelId="{18F54043-B8DB-4CEE-BD1C-BC7217C17130}" type="pres">
      <dgm:prSet presAssocID="{E6C5E998-74A4-4DC7-85E4-3320C34AF59F}" presName="sibTrans" presStyleCnt="0"/>
      <dgm:spPr/>
    </dgm:pt>
    <dgm:pt modelId="{64E1E182-4139-4C98-AFA5-92BEFAEF7D1D}" type="pres">
      <dgm:prSet presAssocID="{C6997F02-FF44-4ED3-B8CB-B80FF9D1BF7E}" presName="composite" presStyleCnt="0"/>
      <dgm:spPr/>
    </dgm:pt>
    <dgm:pt modelId="{141FA2DB-546A-4EBC-BB60-44CE5717FB37}" type="pres">
      <dgm:prSet presAssocID="{C6997F02-FF44-4ED3-B8CB-B80FF9D1BF7E}" presName="rect1" presStyleLbl="trAlignAcc1" presStyleIdx="1" presStyleCnt="4">
        <dgm:presLayoutVars>
          <dgm:bulletEnabled val="1"/>
        </dgm:presLayoutVars>
      </dgm:prSet>
      <dgm:spPr/>
    </dgm:pt>
    <dgm:pt modelId="{FC0DE967-7582-4243-AF3C-E5C0CFA736BD}" type="pres">
      <dgm:prSet presAssocID="{C6997F02-FF44-4ED3-B8CB-B80FF9D1BF7E}" presName="rect2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ngebot und Nachfrage mit einfarbiger Füllung"/>
        </a:ext>
      </dgm:extLst>
    </dgm:pt>
    <dgm:pt modelId="{A9E3A657-B57B-405F-9517-F0224C9E4CEF}" type="pres">
      <dgm:prSet presAssocID="{DEEC0AC4-2CB8-41B3-ADBB-26154925236D}" presName="sibTrans" presStyleCnt="0"/>
      <dgm:spPr/>
    </dgm:pt>
    <dgm:pt modelId="{F719952D-C0C1-49DE-9D7D-A795219B6F1D}" type="pres">
      <dgm:prSet presAssocID="{039266B4-6FB5-4291-9F12-B8D86C0123A9}" presName="composite" presStyleCnt="0"/>
      <dgm:spPr/>
    </dgm:pt>
    <dgm:pt modelId="{A472C772-E819-4FA4-92FF-F23750EA382F}" type="pres">
      <dgm:prSet presAssocID="{039266B4-6FB5-4291-9F12-B8D86C0123A9}" presName="rect1" presStyleLbl="trAlignAcc1" presStyleIdx="2" presStyleCnt="4">
        <dgm:presLayoutVars>
          <dgm:bulletEnabled val="1"/>
        </dgm:presLayoutVars>
      </dgm:prSet>
      <dgm:spPr/>
    </dgm:pt>
    <dgm:pt modelId="{CEF1F527-CB83-402C-B703-E7180D360AF7}" type="pres">
      <dgm:prSet presAssocID="{039266B4-6FB5-4291-9F12-B8D86C0123A9}" presName="rect2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arke mit einfarbiger Füllung"/>
        </a:ext>
      </dgm:extLst>
    </dgm:pt>
    <dgm:pt modelId="{600AE485-1204-4B61-93CA-392CF842E255}" type="pres">
      <dgm:prSet presAssocID="{AD3B5870-7358-4745-ADC6-47C72C3CBFF5}" presName="sibTrans" presStyleCnt="0"/>
      <dgm:spPr/>
    </dgm:pt>
    <dgm:pt modelId="{0E4A2617-1EA4-4920-BBDB-3AB7D4726204}" type="pres">
      <dgm:prSet presAssocID="{8FB1AFCF-050D-4BBD-9619-0237E916BC26}" presName="composite" presStyleCnt="0"/>
      <dgm:spPr/>
    </dgm:pt>
    <dgm:pt modelId="{7843B197-BCE1-4767-BC47-439DE1EDAAB5}" type="pres">
      <dgm:prSet presAssocID="{8FB1AFCF-050D-4BBD-9619-0237E916BC26}" presName="rect1" presStyleLbl="trAlignAcc1" presStyleIdx="3" presStyleCnt="4">
        <dgm:presLayoutVars>
          <dgm:bulletEnabled val="1"/>
        </dgm:presLayoutVars>
      </dgm:prSet>
      <dgm:spPr/>
    </dgm:pt>
    <dgm:pt modelId="{EE1C8555-9F9F-4CF6-B82C-26ADA4B01E2A}" type="pres">
      <dgm:prSet presAssocID="{8FB1AFCF-050D-4BBD-9619-0237E916BC26}" presName="rect2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raße mit einfarbiger Füllung"/>
        </a:ext>
      </dgm:extLst>
    </dgm:pt>
  </dgm:ptLst>
  <dgm:cxnLst>
    <dgm:cxn modelId="{D8E5B92D-E52C-4F14-9360-B74D9CB43A96}" srcId="{72373391-0E0F-4BEF-A3B8-F70858CEECF2}" destId="{8FB1AFCF-050D-4BBD-9619-0237E916BC26}" srcOrd="3" destOrd="0" parTransId="{20139B93-FC08-4C1A-AE85-DF3FACE638C1}" sibTransId="{5EC4AE12-7D98-457D-8A8B-74C03CC0AA60}"/>
    <dgm:cxn modelId="{A66CB33C-77A7-4B20-9F75-E87CC9A98242}" type="presOf" srcId="{4F11D0A3-4BEF-4801-BC9A-4EAA3EC106E7}" destId="{FD614AF4-049B-4724-9C62-C1188C61767D}" srcOrd="0" destOrd="0" presId="urn:microsoft.com/office/officeart/2008/layout/PictureStrips"/>
    <dgm:cxn modelId="{3C9E3F75-57C0-46A3-973D-2B81DC63F49D}" srcId="{72373391-0E0F-4BEF-A3B8-F70858CEECF2}" destId="{C6997F02-FF44-4ED3-B8CB-B80FF9D1BF7E}" srcOrd="1" destOrd="0" parTransId="{1D5E7D95-0F2D-4589-9A1A-4FFD34CD8F6D}" sibTransId="{DEEC0AC4-2CB8-41B3-ADBB-26154925236D}"/>
    <dgm:cxn modelId="{5861BFBE-9C70-4740-90A9-C7758C95DE6A}" srcId="{72373391-0E0F-4BEF-A3B8-F70858CEECF2}" destId="{039266B4-6FB5-4291-9F12-B8D86C0123A9}" srcOrd="2" destOrd="0" parTransId="{03D2834E-4B96-4E71-83B4-F22F69342F4A}" sibTransId="{AD3B5870-7358-4745-ADC6-47C72C3CBFF5}"/>
    <dgm:cxn modelId="{2BE011C5-35C9-4F21-8A65-CE6B8A26C236}" type="presOf" srcId="{039266B4-6FB5-4291-9F12-B8D86C0123A9}" destId="{A472C772-E819-4FA4-92FF-F23750EA382F}" srcOrd="0" destOrd="0" presId="urn:microsoft.com/office/officeart/2008/layout/PictureStrips"/>
    <dgm:cxn modelId="{597FD4D7-2059-4541-B364-B46AE088AEBB}" type="presOf" srcId="{72373391-0E0F-4BEF-A3B8-F70858CEECF2}" destId="{954D8242-0543-4B23-9903-62B6FC0234BE}" srcOrd="0" destOrd="0" presId="urn:microsoft.com/office/officeart/2008/layout/PictureStrips"/>
    <dgm:cxn modelId="{C8E0A5E5-8DFE-4607-B9B2-B45B021914CC}" type="presOf" srcId="{C6997F02-FF44-4ED3-B8CB-B80FF9D1BF7E}" destId="{141FA2DB-546A-4EBC-BB60-44CE5717FB37}" srcOrd="0" destOrd="0" presId="urn:microsoft.com/office/officeart/2008/layout/PictureStrips"/>
    <dgm:cxn modelId="{B25BADEA-DC11-494D-A9FD-3C67470923C8}" srcId="{72373391-0E0F-4BEF-A3B8-F70858CEECF2}" destId="{4F11D0A3-4BEF-4801-BC9A-4EAA3EC106E7}" srcOrd="0" destOrd="0" parTransId="{9049BA2D-DE4C-4131-8108-61504F885E63}" sibTransId="{E6C5E998-74A4-4DC7-85E4-3320C34AF59F}"/>
    <dgm:cxn modelId="{F8C51CF6-16E4-4C52-ADE6-2C6C5F1410B1}" type="presOf" srcId="{8FB1AFCF-050D-4BBD-9619-0237E916BC26}" destId="{7843B197-BCE1-4767-BC47-439DE1EDAAB5}" srcOrd="0" destOrd="0" presId="urn:microsoft.com/office/officeart/2008/layout/PictureStrips"/>
    <dgm:cxn modelId="{97730196-B587-41F4-8C8E-58F34177905E}" type="presParOf" srcId="{954D8242-0543-4B23-9903-62B6FC0234BE}" destId="{6E1A41D1-63CC-41B5-9D04-26C638BEC091}" srcOrd="0" destOrd="0" presId="urn:microsoft.com/office/officeart/2008/layout/PictureStrips"/>
    <dgm:cxn modelId="{69FF45C3-A679-4B42-942F-8DE38653CFC7}" type="presParOf" srcId="{6E1A41D1-63CC-41B5-9D04-26C638BEC091}" destId="{FD614AF4-049B-4724-9C62-C1188C61767D}" srcOrd="0" destOrd="0" presId="urn:microsoft.com/office/officeart/2008/layout/PictureStrips"/>
    <dgm:cxn modelId="{39893FF3-5D73-4DCB-A6B8-78CBEDA13B51}" type="presParOf" srcId="{6E1A41D1-63CC-41B5-9D04-26C638BEC091}" destId="{2F7A1DA3-1CEC-45C1-BE52-AD1A0D00CDCF}" srcOrd="1" destOrd="0" presId="urn:microsoft.com/office/officeart/2008/layout/PictureStrips"/>
    <dgm:cxn modelId="{9D5E1BD9-F5B4-4D62-A227-FBFEF1FD1922}" type="presParOf" srcId="{954D8242-0543-4B23-9903-62B6FC0234BE}" destId="{18F54043-B8DB-4CEE-BD1C-BC7217C17130}" srcOrd="1" destOrd="0" presId="urn:microsoft.com/office/officeart/2008/layout/PictureStrips"/>
    <dgm:cxn modelId="{406F32B9-4A5A-470F-A672-948DDB9DB540}" type="presParOf" srcId="{954D8242-0543-4B23-9903-62B6FC0234BE}" destId="{64E1E182-4139-4C98-AFA5-92BEFAEF7D1D}" srcOrd="2" destOrd="0" presId="urn:microsoft.com/office/officeart/2008/layout/PictureStrips"/>
    <dgm:cxn modelId="{0B75A03F-AE90-47BF-BD1F-A76F9B5AEA31}" type="presParOf" srcId="{64E1E182-4139-4C98-AFA5-92BEFAEF7D1D}" destId="{141FA2DB-546A-4EBC-BB60-44CE5717FB37}" srcOrd="0" destOrd="0" presId="urn:microsoft.com/office/officeart/2008/layout/PictureStrips"/>
    <dgm:cxn modelId="{E459AA52-9EA3-4EEB-A809-74317EF4C883}" type="presParOf" srcId="{64E1E182-4139-4C98-AFA5-92BEFAEF7D1D}" destId="{FC0DE967-7582-4243-AF3C-E5C0CFA736BD}" srcOrd="1" destOrd="0" presId="urn:microsoft.com/office/officeart/2008/layout/PictureStrips"/>
    <dgm:cxn modelId="{5011A980-C505-4FB3-B3C8-F2E3B216EEE9}" type="presParOf" srcId="{954D8242-0543-4B23-9903-62B6FC0234BE}" destId="{A9E3A657-B57B-405F-9517-F0224C9E4CEF}" srcOrd="3" destOrd="0" presId="urn:microsoft.com/office/officeart/2008/layout/PictureStrips"/>
    <dgm:cxn modelId="{DA86F848-4F48-49F1-AB3A-AD3B766C20A0}" type="presParOf" srcId="{954D8242-0543-4B23-9903-62B6FC0234BE}" destId="{F719952D-C0C1-49DE-9D7D-A795219B6F1D}" srcOrd="4" destOrd="0" presId="urn:microsoft.com/office/officeart/2008/layout/PictureStrips"/>
    <dgm:cxn modelId="{DCFDF469-BED0-4FDF-9F12-99F6F8FEF1C3}" type="presParOf" srcId="{F719952D-C0C1-49DE-9D7D-A795219B6F1D}" destId="{A472C772-E819-4FA4-92FF-F23750EA382F}" srcOrd="0" destOrd="0" presId="urn:microsoft.com/office/officeart/2008/layout/PictureStrips"/>
    <dgm:cxn modelId="{0AA15290-6CC5-4DED-8A42-36D0590DD180}" type="presParOf" srcId="{F719952D-C0C1-49DE-9D7D-A795219B6F1D}" destId="{CEF1F527-CB83-402C-B703-E7180D360AF7}" srcOrd="1" destOrd="0" presId="urn:microsoft.com/office/officeart/2008/layout/PictureStrips"/>
    <dgm:cxn modelId="{6E03F03A-0747-4758-B2A7-7832359C9B40}" type="presParOf" srcId="{954D8242-0543-4B23-9903-62B6FC0234BE}" destId="{600AE485-1204-4B61-93CA-392CF842E255}" srcOrd="5" destOrd="0" presId="urn:microsoft.com/office/officeart/2008/layout/PictureStrips"/>
    <dgm:cxn modelId="{B607F293-E210-4E9A-A741-6AB8AEF1F6E1}" type="presParOf" srcId="{954D8242-0543-4B23-9903-62B6FC0234BE}" destId="{0E4A2617-1EA4-4920-BBDB-3AB7D4726204}" srcOrd="6" destOrd="0" presId="urn:microsoft.com/office/officeart/2008/layout/PictureStrips"/>
    <dgm:cxn modelId="{5F8FE0AD-4EEC-4C02-BDAF-115F06F14B19}" type="presParOf" srcId="{0E4A2617-1EA4-4920-BBDB-3AB7D4726204}" destId="{7843B197-BCE1-4767-BC47-439DE1EDAAB5}" srcOrd="0" destOrd="0" presId="urn:microsoft.com/office/officeart/2008/layout/PictureStrips"/>
    <dgm:cxn modelId="{1DB2FAD8-3337-4136-A35A-0D16A952018D}" type="presParOf" srcId="{0E4A2617-1EA4-4920-BBDB-3AB7D4726204}" destId="{EE1C8555-9F9F-4CF6-B82C-26ADA4B01E2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7F4A8D-60F5-4549-A831-15BBA3BD1B2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67731F7-2977-4330-BEB4-A7D34B9AADD8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1.</a:t>
          </a:r>
        </a:p>
        <a:p>
          <a:r>
            <a:rPr lang="en-US" b="0" dirty="0">
              <a:solidFill>
                <a:schemeClr val="bg1"/>
              </a:solidFill>
            </a:rPr>
            <a:t>Significant gains in </a:t>
          </a:r>
          <a:r>
            <a:rPr lang="en-US" b="1" dirty="0">
              <a:solidFill>
                <a:schemeClr val="accent2"/>
              </a:solidFill>
            </a:rPr>
            <a:t>value creation</a:t>
          </a:r>
          <a:endParaRPr lang="de-DE" b="1" dirty="0">
            <a:solidFill>
              <a:schemeClr val="accent2"/>
            </a:solidFill>
          </a:endParaRPr>
        </a:p>
      </dgm:t>
    </dgm:pt>
    <dgm:pt modelId="{EA6F10F3-CA5E-47D0-8156-65DE6E14918A}" type="parTrans" cxnId="{4EB6FF56-141B-4F1D-85D5-0521502430CA}">
      <dgm:prSet/>
      <dgm:spPr/>
      <dgm:t>
        <a:bodyPr/>
        <a:lstStyle/>
        <a:p>
          <a:endParaRPr lang="de-DE"/>
        </a:p>
      </dgm:t>
    </dgm:pt>
    <dgm:pt modelId="{F2215939-8522-4308-AAF6-DB5E429D569B}" type="sibTrans" cxnId="{4EB6FF56-141B-4F1D-85D5-0521502430CA}">
      <dgm:prSet/>
      <dgm:spPr/>
      <dgm:t>
        <a:bodyPr/>
        <a:lstStyle/>
        <a:p>
          <a:endParaRPr lang="de-DE"/>
        </a:p>
      </dgm:t>
    </dgm:pt>
    <dgm:pt modelId="{345A29EE-D97A-4971-B171-4C7F551536C0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/>
            <a:t>2.</a:t>
          </a:r>
        </a:p>
        <a:p>
          <a:r>
            <a:rPr lang="en-US" dirty="0"/>
            <a:t>Cost reduction, </a:t>
          </a:r>
          <a:r>
            <a:rPr lang="en-US" b="1" dirty="0">
              <a:solidFill>
                <a:schemeClr val="tx1"/>
              </a:solidFill>
            </a:rPr>
            <a:t>increased productivity</a:t>
          </a:r>
          <a:r>
            <a:rPr lang="en-US" dirty="0"/>
            <a:t>, and higher revenue are possible </a:t>
          </a:r>
          <a:endParaRPr lang="de-DE" dirty="0"/>
        </a:p>
      </dgm:t>
    </dgm:pt>
    <dgm:pt modelId="{E5C302F5-E037-4213-8BBC-73028B2B5444}" type="parTrans" cxnId="{12BBD91A-7C13-4968-9BC1-30B20A7F98D4}">
      <dgm:prSet/>
      <dgm:spPr/>
      <dgm:t>
        <a:bodyPr/>
        <a:lstStyle/>
        <a:p>
          <a:endParaRPr lang="de-DE"/>
        </a:p>
      </dgm:t>
    </dgm:pt>
    <dgm:pt modelId="{36C40FDF-4B79-48A0-B88F-1A14EFD7C91F}" type="sibTrans" cxnId="{12BBD91A-7C13-4968-9BC1-30B20A7F98D4}">
      <dgm:prSet/>
      <dgm:spPr/>
      <dgm:t>
        <a:bodyPr/>
        <a:lstStyle/>
        <a:p>
          <a:endParaRPr lang="de-DE"/>
        </a:p>
      </dgm:t>
    </dgm:pt>
    <dgm:pt modelId="{A24B92E0-1CEF-4203-9C6C-545CC7E29AA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3.</a:t>
          </a:r>
        </a:p>
        <a:p>
          <a:r>
            <a:rPr lang="en-US" b="1" dirty="0">
              <a:solidFill>
                <a:schemeClr val="accent2"/>
              </a:solidFill>
            </a:rPr>
            <a:t>Germany as a target market </a:t>
          </a:r>
          <a:r>
            <a:rPr lang="en-US" dirty="0"/>
            <a:t>for productivity-focused AI solutions</a:t>
          </a:r>
          <a:endParaRPr lang="de-DE" dirty="0"/>
        </a:p>
      </dgm:t>
    </dgm:pt>
    <dgm:pt modelId="{0250C735-DDCC-4D9C-B110-E2A21BB1E7C0}" type="parTrans" cxnId="{FAAD8D4C-84CF-4298-9B00-71F9A79DF8FC}">
      <dgm:prSet/>
      <dgm:spPr/>
      <dgm:t>
        <a:bodyPr/>
        <a:lstStyle/>
        <a:p>
          <a:endParaRPr lang="de-DE"/>
        </a:p>
      </dgm:t>
    </dgm:pt>
    <dgm:pt modelId="{CEEE461A-ABF7-47AB-A96B-9CEE30B5E9D7}" type="sibTrans" cxnId="{FAAD8D4C-84CF-4298-9B00-71F9A79DF8FC}">
      <dgm:prSet/>
      <dgm:spPr/>
      <dgm:t>
        <a:bodyPr/>
        <a:lstStyle/>
        <a:p>
          <a:endParaRPr lang="de-DE"/>
        </a:p>
      </dgm:t>
    </dgm:pt>
    <dgm:pt modelId="{31D3B92C-2D8D-4595-9DD7-37BD47B667FB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4.</a:t>
          </a:r>
        </a:p>
        <a:p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Minor impact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on overall employment</a:t>
          </a:r>
          <a:endParaRPr lang="de-DE" b="0" dirty="0">
            <a:solidFill>
              <a:schemeClr val="bg1"/>
            </a:solidFill>
          </a:endParaRPr>
        </a:p>
      </dgm:t>
    </dgm:pt>
    <dgm:pt modelId="{83F8445A-CC7A-44BD-9D1A-A4B72352D8FC}" type="parTrans" cxnId="{F4A0306A-F41F-4C83-8B49-3B8AB556BC6E}">
      <dgm:prSet/>
      <dgm:spPr/>
      <dgm:t>
        <a:bodyPr/>
        <a:lstStyle/>
        <a:p>
          <a:endParaRPr lang="de-DE"/>
        </a:p>
      </dgm:t>
    </dgm:pt>
    <dgm:pt modelId="{073AE93C-8904-4B83-A32C-5B50B29FE2A8}" type="sibTrans" cxnId="{F4A0306A-F41F-4C83-8B49-3B8AB556BC6E}">
      <dgm:prSet/>
      <dgm:spPr/>
      <dgm:t>
        <a:bodyPr/>
        <a:lstStyle/>
        <a:p>
          <a:endParaRPr lang="de-DE"/>
        </a:p>
      </dgm:t>
    </dgm:pt>
    <dgm:pt modelId="{13214DFF-E537-42BE-A9F1-7EF256B4CF8D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6.</a:t>
          </a:r>
        </a:p>
        <a:p>
          <a:r>
            <a:rPr lang="en-US" dirty="0">
              <a:latin typeface="Calibri"/>
              <a:ea typeface="Calibri"/>
              <a:cs typeface="Calibri"/>
            </a:rPr>
            <a:t>Jobs are being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eliminated</a:t>
          </a:r>
          <a:r>
            <a:rPr lang="en-US" dirty="0">
              <a:latin typeface="Calibri"/>
              <a:ea typeface="Calibri"/>
              <a:cs typeface="Calibri"/>
            </a:rPr>
            <a:t>, but new ones are being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created</a:t>
          </a:r>
          <a:r>
            <a:rPr lang="de-DE" dirty="0">
              <a:latin typeface="Calibri"/>
              <a:ea typeface="Calibri"/>
              <a:cs typeface="Calibri"/>
            </a:rPr>
            <a:t> </a:t>
          </a:r>
          <a:endParaRPr lang="de-DE" dirty="0"/>
        </a:p>
      </dgm:t>
    </dgm:pt>
    <dgm:pt modelId="{638084D2-1642-432D-9E2E-A9E2190069BB}" type="parTrans" cxnId="{4F0711E8-F09E-4F2E-A7C7-B686ABC84F7B}">
      <dgm:prSet/>
      <dgm:spPr/>
      <dgm:t>
        <a:bodyPr/>
        <a:lstStyle/>
        <a:p>
          <a:endParaRPr lang="de-DE"/>
        </a:p>
      </dgm:t>
    </dgm:pt>
    <dgm:pt modelId="{E0545942-C525-4DDB-805F-8A72D8808EAC}" type="sibTrans" cxnId="{4F0711E8-F09E-4F2E-A7C7-B686ABC84F7B}">
      <dgm:prSet/>
      <dgm:spPr/>
      <dgm:t>
        <a:bodyPr/>
        <a:lstStyle/>
        <a:p>
          <a:endParaRPr lang="de-DE"/>
        </a:p>
      </dgm:t>
    </dgm:pt>
    <dgm:pt modelId="{8F40EF88-E2E6-4F47-B3BF-DEECDC71F8CD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7.</a:t>
          </a:r>
        </a:p>
        <a:p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Cognitive tasks</a:t>
          </a:r>
          <a:r>
            <a:rPr lang="en-US" dirty="0">
              <a:latin typeface="Calibri"/>
              <a:ea typeface="Calibri"/>
              <a:cs typeface="Calibri"/>
            </a:rPr>
            <a:t>, in particular, are becoming replaceable </a:t>
          </a:r>
          <a:endParaRPr lang="de-DE" dirty="0"/>
        </a:p>
      </dgm:t>
    </dgm:pt>
    <dgm:pt modelId="{12A60B2D-8B0E-4293-BADF-C73E2D27D9F3}" type="parTrans" cxnId="{AAE0A867-539F-4093-817E-906B42D421C3}">
      <dgm:prSet/>
      <dgm:spPr/>
      <dgm:t>
        <a:bodyPr/>
        <a:lstStyle/>
        <a:p>
          <a:endParaRPr lang="de-DE"/>
        </a:p>
      </dgm:t>
    </dgm:pt>
    <dgm:pt modelId="{0EBB728E-288C-41E1-903C-7E72BCC913DF}" type="sibTrans" cxnId="{AAE0A867-539F-4093-817E-906B42D421C3}">
      <dgm:prSet/>
      <dgm:spPr/>
      <dgm:t>
        <a:bodyPr/>
        <a:lstStyle/>
        <a:p>
          <a:endParaRPr lang="de-DE"/>
        </a:p>
      </dgm:t>
    </dgm:pt>
    <dgm:pt modelId="{0C000C42-9962-4E4E-9329-290ADB0F86C6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8.</a:t>
          </a:r>
        </a:p>
        <a:p>
          <a:r>
            <a:rPr lang="en-US" dirty="0">
              <a:solidFill>
                <a:schemeClr val="bg1"/>
              </a:solidFill>
              <a:latin typeface="Calibri"/>
              <a:ea typeface="Calibri"/>
              <a:cs typeface="Calibri"/>
            </a:rPr>
            <a:t>If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applied correctly</a:t>
          </a:r>
          <a:r>
            <a:rPr lang="en-US" dirty="0">
              <a:solidFill>
                <a:schemeClr val="bg1"/>
              </a:solidFill>
              <a:latin typeface="Calibri"/>
              <a:ea typeface="Calibri"/>
              <a:cs typeface="Calibri"/>
            </a:rPr>
            <a:t>,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AI is not destructive</a:t>
          </a:r>
          <a:endParaRPr lang="de-DE" b="0" dirty="0">
            <a:solidFill>
              <a:schemeClr val="bg1"/>
            </a:solidFill>
          </a:endParaRPr>
        </a:p>
      </dgm:t>
    </dgm:pt>
    <dgm:pt modelId="{AA47BC2D-F3F5-4E57-BE4C-3CAAED63989A}" type="parTrans" cxnId="{96F06864-FD23-45F4-8E13-00F286431E80}">
      <dgm:prSet/>
      <dgm:spPr/>
      <dgm:t>
        <a:bodyPr/>
        <a:lstStyle/>
        <a:p>
          <a:endParaRPr lang="de-DE"/>
        </a:p>
      </dgm:t>
    </dgm:pt>
    <dgm:pt modelId="{E19816B6-BFC9-42E0-A3F3-3EF57446130A}" type="sibTrans" cxnId="{96F06864-FD23-45F4-8E13-00F286431E80}">
      <dgm:prSet/>
      <dgm:spPr/>
      <dgm:t>
        <a:bodyPr/>
        <a:lstStyle/>
        <a:p>
          <a:endParaRPr lang="de-DE"/>
        </a:p>
      </dgm:t>
    </dgm:pt>
    <dgm:pt modelId="{C86A32F1-1CEA-41B7-B79F-9546032BDC0D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9.</a:t>
          </a:r>
        </a:p>
        <a:p>
          <a:r>
            <a:rPr lang="en-US" dirty="0">
              <a:latin typeface="Calibri"/>
              <a:ea typeface="Calibri"/>
              <a:cs typeface="Calibri"/>
            </a:rPr>
            <a:t>Success depends on the </a:t>
          </a:r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potential to generate new business </a:t>
          </a:r>
          <a:r>
            <a:rPr lang="en-US" dirty="0">
              <a:latin typeface="Calibri"/>
              <a:ea typeface="Calibri"/>
              <a:cs typeface="Calibri"/>
            </a:rPr>
            <a:t>models</a:t>
          </a:r>
          <a:endParaRPr lang="de-DE" dirty="0"/>
        </a:p>
      </dgm:t>
    </dgm:pt>
    <dgm:pt modelId="{AC5B2617-EF8D-4E33-801D-55CEF9380A1B}" type="parTrans" cxnId="{0435599F-698E-487B-A28A-4D2CC8298B56}">
      <dgm:prSet/>
      <dgm:spPr/>
      <dgm:t>
        <a:bodyPr/>
        <a:lstStyle/>
        <a:p>
          <a:endParaRPr lang="de-DE"/>
        </a:p>
      </dgm:t>
    </dgm:pt>
    <dgm:pt modelId="{DBC4E4FC-C25C-4870-ABE4-F3837922C310}" type="sibTrans" cxnId="{0435599F-698E-487B-A28A-4D2CC8298B56}">
      <dgm:prSet/>
      <dgm:spPr/>
      <dgm:t>
        <a:bodyPr/>
        <a:lstStyle/>
        <a:p>
          <a:endParaRPr lang="de-DE"/>
        </a:p>
      </dgm:t>
    </dgm:pt>
    <dgm:pt modelId="{35FEF1C7-4C89-4866-9216-B0712DFF026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5.</a:t>
          </a:r>
        </a:p>
        <a:p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Structural changes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in the labor market will accelerate </a:t>
          </a:r>
          <a:endParaRPr lang="de-DE" b="0" dirty="0">
            <a:solidFill>
              <a:schemeClr val="bg1"/>
            </a:solidFill>
          </a:endParaRPr>
        </a:p>
      </dgm:t>
    </dgm:pt>
    <dgm:pt modelId="{21720026-D2A0-4108-9DDD-B3CECDFF5D49}" type="parTrans" cxnId="{ED32F1B4-F817-49ED-88E3-3937DD66BE84}">
      <dgm:prSet/>
      <dgm:spPr/>
      <dgm:t>
        <a:bodyPr/>
        <a:lstStyle/>
        <a:p>
          <a:endParaRPr lang="de-DE"/>
        </a:p>
      </dgm:t>
    </dgm:pt>
    <dgm:pt modelId="{4A649F91-94DD-4DD8-A4B8-708F3C98FBFD}" type="sibTrans" cxnId="{ED32F1B4-F817-49ED-88E3-3937DD66BE84}">
      <dgm:prSet/>
      <dgm:spPr/>
      <dgm:t>
        <a:bodyPr/>
        <a:lstStyle/>
        <a:p>
          <a:endParaRPr lang="de-DE"/>
        </a:p>
      </dgm:t>
    </dgm:pt>
    <dgm:pt modelId="{FE3F65D8-67CC-4616-977B-028718B53CAF}" type="pres">
      <dgm:prSet presAssocID="{9F7F4A8D-60F5-4549-A831-15BBA3BD1B21}" presName="diagram" presStyleCnt="0">
        <dgm:presLayoutVars>
          <dgm:dir/>
          <dgm:resizeHandles val="exact"/>
        </dgm:presLayoutVars>
      </dgm:prSet>
      <dgm:spPr/>
    </dgm:pt>
    <dgm:pt modelId="{02648199-3148-41C9-BE6C-EA44421F2F58}" type="pres">
      <dgm:prSet presAssocID="{B67731F7-2977-4330-BEB4-A7D34B9AADD8}" presName="node" presStyleLbl="node1" presStyleIdx="0" presStyleCnt="9">
        <dgm:presLayoutVars>
          <dgm:bulletEnabled val="1"/>
        </dgm:presLayoutVars>
      </dgm:prSet>
      <dgm:spPr/>
    </dgm:pt>
    <dgm:pt modelId="{3C3F1058-95C8-43CE-AD58-6C4384071984}" type="pres">
      <dgm:prSet presAssocID="{F2215939-8522-4308-AAF6-DB5E429D569B}" presName="sibTrans" presStyleCnt="0"/>
      <dgm:spPr/>
    </dgm:pt>
    <dgm:pt modelId="{20C19D71-1A96-445B-9C51-9441E9F7ABE8}" type="pres">
      <dgm:prSet presAssocID="{345A29EE-D97A-4971-B171-4C7F551536C0}" presName="node" presStyleLbl="node1" presStyleIdx="1" presStyleCnt="9">
        <dgm:presLayoutVars>
          <dgm:bulletEnabled val="1"/>
        </dgm:presLayoutVars>
      </dgm:prSet>
      <dgm:spPr/>
    </dgm:pt>
    <dgm:pt modelId="{0217B5BE-1DBD-4A62-BEEB-2F9D98906FB0}" type="pres">
      <dgm:prSet presAssocID="{36C40FDF-4B79-48A0-B88F-1A14EFD7C91F}" presName="sibTrans" presStyleCnt="0"/>
      <dgm:spPr/>
    </dgm:pt>
    <dgm:pt modelId="{41C978CB-B487-4848-BC2E-1F6B77276272}" type="pres">
      <dgm:prSet presAssocID="{A24B92E0-1CEF-4203-9C6C-545CC7E29AA9}" presName="node" presStyleLbl="node1" presStyleIdx="2" presStyleCnt="9">
        <dgm:presLayoutVars>
          <dgm:bulletEnabled val="1"/>
        </dgm:presLayoutVars>
      </dgm:prSet>
      <dgm:spPr/>
    </dgm:pt>
    <dgm:pt modelId="{6D54ECB3-0B1B-4CAB-A958-743F356AF77B}" type="pres">
      <dgm:prSet presAssocID="{CEEE461A-ABF7-47AB-A96B-9CEE30B5E9D7}" presName="sibTrans" presStyleCnt="0"/>
      <dgm:spPr/>
    </dgm:pt>
    <dgm:pt modelId="{FF4D81AB-79FC-4A90-AF78-BB0043349EEF}" type="pres">
      <dgm:prSet presAssocID="{31D3B92C-2D8D-4595-9DD7-37BD47B667FB}" presName="node" presStyleLbl="node1" presStyleIdx="3" presStyleCnt="9">
        <dgm:presLayoutVars>
          <dgm:bulletEnabled val="1"/>
        </dgm:presLayoutVars>
      </dgm:prSet>
      <dgm:spPr/>
    </dgm:pt>
    <dgm:pt modelId="{C29F4F0C-F98A-4929-ABD0-5C1C7C1EE8F8}" type="pres">
      <dgm:prSet presAssocID="{073AE93C-8904-4B83-A32C-5B50B29FE2A8}" presName="sibTrans" presStyleCnt="0"/>
      <dgm:spPr/>
    </dgm:pt>
    <dgm:pt modelId="{BEBF8A2F-A293-4A1D-AAA5-B816B0AE9A12}" type="pres">
      <dgm:prSet presAssocID="{35FEF1C7-4C89-4866-9216-B0712DFF0269}" presName="node" presStyleLbl="node1" presStyleIdx="4" presStyleCnt="9">
        <dgm:presLayoutVars>
          <dgm:bulletEnabled val="1"/>
        </dgm:presLayoutVars>
      </dgm:prSet>
      <dgm:spPr/>
    </dgm:pt>
    <dgm:pt modelId="{729CCBDC-D114-46A9-A802-F935BE05A8AD}" type="pres">
      <dgm:prSet presAssocID="{4A649F91-94DD-4DD8-A4B8-708F3C98FBFD}" presName="sibTrans" presStyleCnt="0"/>
      <dgm:spPr/>
    </dgm:pt>
    <dgm:pt modelId="{ED993798-2700-46E3-A145-1957BE730927}" type="pres">
      <dgm:prSet presAssocID="{13214DFF-E537-42BE-A9F1-7EF256B4CF8D}" presName="node" presStyleLbl="node1" presStyleIdx="5" presStyleCnt="9">
        <dgm:presLayoutVars>
          <dgm:bulletEnabled val="1"/>
        </dgm:presLayoutVars>
      </dgm:prSet>
      <dgm:spPr/>
    </dgm:pt>
    <dgm:pt modelId="{39115DC9-217E-4602-8143-ADCBA812C7C8}" type="pres">
      <dgm:prSet presAssocID="{E0545942-C525-4DDB-805F-8A72D8808EAC}" presName="sibTrans" presStyleCnt="0"/>
      <dgm:spPr/>
    </dgm:pt>
    <dgm:pt modelId="{0978722E-E426-4BCB-AFE2-C4FF22486745}" type="pres">
      <dgm:prSet presAssocID="{8F40EF88-E2E6-4F47-B3BF-DEECDC71F8CD}" presName="node" presStyleLbl="node1" presStyleIdx="6" presStyleCnt="9">
        <dgm:presLayoutVars>
          <dgm:bulletEnabled val="1"/>
        </dgm:presLayoutVars>
      </dgm:prSet>
      <dgm:spPr/>
    </dgm:pt>
    <dgm:pt modelId="{E477CD3F-34AE-41BD-8EE3-2E9DB904F8B4}" type="pres">
      <dgm:prSet presAssocID="{0EBB728E-288C-41E1-903C-7E72BCC913DF}" presName="sibTrans" presStyleCnt="0"/>
      <dgm:spPr/>
    </dgm:pt>
    <dgm:pt modelId="{7FA1C04A-B141-438D-88EF-2E4DFEB5D822}" type="pres">
      <dgm:prSet presAssocID="{0C000C42-9962-4E4E-9329-290ADB0F86C6}" presName="node" presStyleLbl="node1" presStyleIdx="7" presStyleCnt="9">
        <dgm:presLayoutVars>
          <dgm:bulletEnabled val="1"/>
        </dgm:presLayoutVars>
      </dgm:prSet>
      <dgm:spPr/>
    </dgm:pt>
    <dgm:pt modelId="{F74C49F0-16CA-400E-865E-31F5EBB608F2}" type="pres">
      <dgm:prSet presAssocID="{E19816B6-BFC9-42E0-A3F3-3EF57446130A}" presName="sibTrans" presStyleCnt="0"/>
      <dgm:spPr/>
    </dgm:pt>
    <dgm:pt modelId="{E799A1A3-D671-4567-9C5B-3FC305733EBE}" type="pres">
      <dgm:prSet presAssocID="{C86A32F1-1CEA-41B7-B79F-9546032BDC0D}" presName="node" presStyleLbl="node1" presStyleIdx="8" presStyleCnt="9">
        <dgm:presLayoutVars>
          <dgm:bulletEnabled val="1"/>
        </dgm:presLayoutVars>
      </dgm:prSet>
      <dgm:spPr/>
    </dgm:pt>
  </dgm:ptLst>
  <dgm:cxnLst>
    <dgm:cxn modelId="{4385E414-927E-433A-82CE-1E91C502ACCA}" type="presOf" srcId="{A24B92E0-1CEF-4203-9C6C-545CC7E29AA9}" destId="{41C978CB-B487-4848-BC2E-1F6B77276272}" srcOrd="0" destOrd="0" presId="urn:microsoft.com/office/officeart/2005/8/layout/default"/>
    <dgm:cxn modelId="{12BBD91A-7C13-4968-9BC1-30B20A7F98D4}" srcId="{9F7F4A8D-60F5-4549-A831-15BBA3BD1B21}" destId="{345A29EE-D97A-4971-B171-4C7F551536C0}" srcOrd="1" destOrd="0" parTransId="{E5C302F5-E037-4213-8BBC-73028B2B5444}" sibTransId="{36C40FDF-4B79-48A0-B88F-1A14EFD7C91F}"/>
    <dgm:cxn modelId="{61786E1D-5062-411A-9499-9171EB44F7EA}" type="presOf" srcId="{8F40EF88-E2E6-4F47-B3BF-DEECDC71F8CD}" destId="{0978722E-E426-4BCB-AFE2-C4FF22486745}" srcOrd="0" destOrd="0" presId="urn:microsoft.com/office/officeart/2005/8/layout/default"/>
    <dgm:cxn modelId="{FFAA732E-3B41-46EF-A07E-DCC42639A161}" type="presOf" srcId="{C86A32F1-1CEA-41B7-B79F-9546032BDC0D}" destId="{E799A1A3-D671-4567-9C5B-3FC305733EBE}" srcOrd="0" destOrd="0" presId="urn:microsoft.com/office/officeart/2005/8/layout/default"/>
    <dgm:cxn modelId="{B8CF0740-D642-485B-955A-E8469948AF63}" type="presOf" srcId="{B67731F7-2977-4330-BEB4-A7D34B9AADD8}" destId="{02648199-3148-41C9-BE6C-EA44421F2F58}" srcOrd="0" destOrd="0" presId="urn:microsoft.com/office/officeart/2005/8/layout/default"/>
    <dgm:cxn modelId="{22CB3A60-EB6A-4EF4-BCE7-B6C7AA3D5D4E}" type="presOf" srcId="{0C000C42-9962-4E4E-9329-290ADB0F86C6}" destId="{7FA1C04A-B141-438D-88EF-2E4DFEB5D822}" srcOrd="0" destOrd="0" presId="urn:microsoft.com/office/officeart/2005/8/layout/default"/>
    <dgm:cxn modelId="{96F06864-FD23-45F4-8E13-00F286431E80}" srcId="{9F7F4A8D-60F5-4549-A831-15BBA3BD1B21}" destId="{0C000C42-9962-4E4E-9329-290ADB0F86C6}" srcOrd="7" destOrd="0" parTransId="{AA47BC2D-F3F5-4E57-BE4C-3CAAED63989A}" sibTransId="{E19816B6-BFC9-42E0-A3F3-3EF57446130A}"/>
    <dgm:cxn modelId="{AAE0A867-539F-4093-817E-906B42D421C3}" srcId="{9F7F4A8D-60F5-4549-A831-15BBA3BD1B21}" destId="{8F40EF88-E2E6-4F47-B3BF-DEECDC71F8CD}" srcOrd="6" destOrd="0" parTransId="{12A60B2D-8B0E-4293-BADF-C73E2D27D9F3}" sibTransId="{0EBB728E-288C-41E1-903C-7E72BCC913DF}"/>
    <dgm:cxn modelId="{1C102948-3CAF-49A4-96E3-9CA83A8A5DE3}" type="presOf" srcId="{9F7F4A8D-60F5-4549-A831-15BBA3BD1B21}" destId="{FE3F65D8-67CC-4616-977B-028718B53CAF}" srcOrd="0" destOrd="0" presId="urn:microsoft.com/office/officeart/2005/8/layout/default"/>
    <dgm:cxn modelId="{F4A0306A-F41F-4C83-8B49-3B8AB556BC6E}" srcId="{9F7F4A8D-60F5-4549-A831-15BBA3BD1B21}" destId="{31D3B92C-2D8D-4595-9DD7-37BD47B667FB}" srcOrd="3" destOrd="0" parTransId="{83F8445A-CC7A-44BD-9D1A-A4B72352D8FC}" sibTransId="{073AE93C-8904-4B83-A32C-5B50B29FE2A8}"/>
    <dgm:cxn modelId="{FAAD8D4C-84CF-4298-9B00-71F9A79DF8FC}" srcId="{9F7F4A8D-60F5-4549-A831-15BBA3BD1B21}" destId="{A24B92E0-1CEF-4203-9C6C-545CC7E29AA9}" srcOrd="2" destOrd="0" parTransId="{0250C735-DDCC-4D9C-B110-E2A21BB1E7C0}" sibTransId="{CEEE461A-ABF7-47AB-A96B-9CEE30B5E9D7}"/>
    <dgm:cxn modelId="{4EB6FF56-141B-4F1D-85D5-0521502430CA}" srcId="{9F7F4A8D-60F5-4549-A831-15BBA3BD1B21}" destId="{B67731F7-2977-4330-BEB4-A7D34B9AADD8}" srcOrd="0" destOrd="0" parTransId="{EA6F10F3-CA5E-47D0-8156-65DE6E14918A}" sibTransId="{F2215939-8522-4308-AAF6-DB5E429D569B}"/>
    <dgm:cxn modelId="{34AB1B57-6FBA-4ACC-8ED8-7873591DF197}" type="presOf" srcId="{31D3B92C-2D8D-4595-9DD7-37BD47B667FB}" destId="{FF4D81AB-79FC-4A90-AF78-BB0043349EEF}" srcOrd="0" destOrd="0" presId="urn:microsoft.com/office/officeart/2005/8/layout/default"/>
    <dgm:cxn modelId="{0435599F-698E-487B-A28A-4D2CC8298B56}" srcId="{9F7F4A8D-60F5-4549-A831-15BBA3BD1B21}" destId="{C86A32F1-1CEA-41B7-B79F-9546032BDC0D}" srcOrd="8" destOrd="0" parTransId="{AC5B2617-EF8D-4E33-801D-55CEF9380A1B}" sibTransId="{DBC4E4FC-C25C-4870-ABE4-F3837922C310}"/>
    <dgm:cxn modelId="{ED32F1B4-F817-49ED-88E3-3937DD66BE84}" srcId="{9F7F4A8D-60F5-4549-A831-15BBA3BD1B21}" destId="{35FEF1C7-4C89-4866-9216-B0712DFF0269}" srcOrd="4" destOrd="0" parTransId="{21720026-D2A0-4108-9DDD-B3CECDFF5D49}" sibTransId="{4A649F91-94DD-4DD8-A4B8-708F3C98FBFD}"/>
    <dgm:cxn modelId="{067286CE-0F5A-4B3F-AC6C-CE5A1895F22B}" type="presOf" srcId="{13214DFF-E537-42BE-A9F1-7EF256B4CF8D}" destId="{ED993798-2700-46E3-A145-1957BE730927}" srcOrd="0" destOrd="0" presId="urn:microsoft.com/office/officeart/2005/8/layout/default"/>
    <dgm:cxn modelId="{452526D8-F17F-49F1-83E2-2DDAF6EBC4E1}" type="presOf" srcId="{345A29EE-D97A-4971-B171-4C7F551536C0}" destId="{20C19D71-1A96-445B-9C51-9441E9F7ABE8}" srcOrd="0" destOrd="0" presId="urn:microsoft.com/office/officeart/2005/8/layout/default"/>
    <dgm:cxn modelId="{4F0711E8-F09E-4F2E-A7C7-B686ABC84F7B}" srcId="{9F7F4A8D-60F5-4549-A831-15BBA3BD1B21}" destId="{13214DFF-E537-42BE-A9F1-7EF256B4CF8D}" srcOrd="5" destOrd="0" parTransId="{638084D2-1642-432D-9E2E-A9E2190069BB}" sibTransId="{E0545942-C525-4DDB-805F-8A72D8808EAC}"/>
    <dgm:cxn modelId="{E9EC29FC-5C6C-4610-AB80-F2EECB5F064C}" type="presOf" srcId="{35FEF1C7-4C89-4866-9216-B0712DFF0269}" destId="{BEBF8A2F-A293-4A1D-AAA5-B816B0AE9A12}" srcOrd="0" destOrd="0" presId="urn:microsoft.com/office/officeart/2005/8/layout/default"/>
    <dgm:cxn modelId="{2FA7FDE1-04CB-4C4B-8C5F-97DEFA5BAF3B}" type="presParOf" srcId="{FE3F65D8-67CC-4616-977B-028718B53CAF}" destId="{02648199-3148-41C9-BE6C-EA44421F2F58}" srcOrd="0" destOrd="0" presId="urn:microsoft.com/office/officeart/2005/8/layout/default"/>
    <dgm:cxn modelId="{97F123FD-8A61-447B-9422-91721DEA18A7}" type="presParOf" srcId="{FE3F65D8-67CC-4616-977B-028718B53CAF}" destId="{3C3F1058-95C8-43CE-AD58-6C4384071984}" srcOrd="1" destOrd="0" presId="urn:microsoft.com/office/officeart/2005/8/layout/default"/>
    <dgm:cxn modelId="{A45E17D8-E2F7-4605-A3ED-2EA2B0D76E83}" type="presParOf" srcId="{FE3F65D8-67CC-4616-977B-028718B53CAF}" destId="{20C19D71-1A96-445B-9C51-9441E9F7ABE8}" srcOrd="2" destOrd="0" presId="urn:microsoft.com/office/officeart/2005/8/layout/default"/>
    <dgm:cxn modelId="{C7C0DC98-B4B9-45F0-B429-A5A8073047D7}" type="presParOf" srcId="{FE3F65D8-67CC-4616-977B-028718B53CAF}" destId="{0217B5BE-1DBD-4A62-BEEB-2F9D98906FB0}" srcOrd="3" destOrd="0" presId="urn:microsoft.com/office/officeart/2005/8/layout/default"/>
    <dgm:cxn modelId="{D51CF1C0-7397-4F0B-8D6F-82A28F9209CF}" type="presParOf" srcId="{FE3F65D8-67CC-4616-977B-028718B53CAF}" destId="{41C978CB-B487-4848-BC2E-1F6B77276272}" srcOrd="4" destOrd="0" presId="urn:microsoft.com/office/officeart/2005/8/layout/default"/>
    <dgm:cxn modelId="{8EBB06EB-5E5E-41AF-9E0F-D6D9371509F4}" type="presParOf" srcId="{FE3F65D8-67CC-4616-977B-028718B53CAF}" destId="{6D54ECB3-0B1B-4CAB-A958-743F356AF77B}" srcOrd="5" destOrd="0" presId="urn:microsoft.com/office/officeart/2005/8/layout/default"/>
    <dgm:cxn modelId="{34ED20CB-32B7-41BC-A1D8-F90A5037A248}" type="presParOf" srcId="{FE3F65D8-67CC-4616-977B-028718B53CAF}" destId="{FF4D81AB-79FC-4A90-AF78-BB0043349EEF}" srcOrd="6" destOrd="0" presId="urn:microsoft.com/office/officeart/2005/8/layout/default"/>
    <dgm:cxn modelId="{5058ACD7-AE25-4606-BF69-CE9A16719E58}" type="presParOf" srcId="{FE3F65D8-67CC-4616-977B-028718B53CAF}" destId="{C29F4F0C-F98A-4929-ABD0-5C1C7C1EE8F8}" srcOrd="7" destOrd="0" presId="urn:microsoft.com/office/officeart/2005/8/layout/default"/>
    <dgm:cxn modelId="{D2F92D59-1F10-4C08-B447-CC3AD3C2ACA2}" type="presParOf" srcId="{FE3F65D8-67CC-4616-977B-028718B53CAF}" destId="{BEBF8A2F-A293-4A1D-AAA5-B816B0AE9A12}" srcOrd="8" destOrd="0" presId="urn:microsoft.com/office/officeart/2005/8/layout/default"/>
    <dgm:cxn modelId="{597D88B8-A797-49F1-B6D5-52572B4A925D}" type="presParOf" srcId="{FE3F65D8-67CC-4616-977B-028718B53CAF}" destId="{729CCBDC-D114-46A9-A802-F935BE05A8AD}" srcOrd="9" destOrd="0" presId="urn:microsoft.com/office/officeart/2005/8/layout/default"/>
    <dgm:cxn modelId="{AF3F85E4-8BE5-4E66-AF10-A3AD44251DD1}" type="presParOf" srcId="{FE3F65D8-67CC-4616-977B-028718B53CAF}" destId="{ED993798-2700-46E3-A145-1957BE730927}" srcOrd="10" destOrd="0" presId="urn:microsoft.com/office/officeart/2005/8/layout/default"/>
    <dgm:cxn modelId="{D30465AE-66D0-4D29-A187-18E09E3C1075}" type="presParOf" srcId="{FE3F65D8-67CC-4616-977B-028718B53CAF}" destId="{39115DC9-217E-4602-8143-ADCBA812C7C8}" srcOrd="11" destOrd="0" presId="urn:microsoft.com/office/officeart/2005/8/layout/default"/>
    <dgm:cxn modelId="{A3382620-08AB-4B13-A0EA-F0FBC20AFC92}" type="presParOf" srcId="{FE3F65D8-67CC-4616-977B-028718B53CAF}" destId="{0978722E-E426-4BCB-AFE2-C4FF22486745}" srcOrd="12" destOrd="0" presId="urn:microsoft.com/office/officeart/2005/8/layout/default"/>
    <dgm:cxn modelId="{2E6C3EA6-3070-48F2-B192-34EA37971888}" type="presParOf" srcId="{FE3F65D8-67CC-4616-977B-028718B53CAF}" destId="{E477CD3F-34AE-41BD-8EE3-2E9DB904F8B4}" srcOrd="13" destOrd="0" presId="urn:microsoft.com/office/officeart/2005/8/layout/default"/>
    <dgm:cxn modelId="{83A32D88-59F9-4A43-B16E-8110A850882B}" type="presParOf" srcId="{FE3F65D8-67CC-4616-977B-028718B53CAF}" destId="{7FA1C04A-B141-438D-88EF-2E4DFEB5D822}" srcOrd="14" destOrd="0" presId="urn:microsoft.com/office/officeart/2005/8/layout/default"/>
    <dgm:cxn modelId="{E5E6D178-9251-4759-8C43-5FA1D131F135}" type="presParOf" srcId="{FE3F65D8-67CC-4616-977B-028718B53CAF}" destId="{F74C49F0-16CA-400E-865E-31F5EBB608F2}" srcOrd="15" destOrd="0" presId="urn:microsoft.com/office/officeart/2005/8/layout/default"/>
    <dgm:cxn modelId="{FDEB9C5B-C931-4BF7-B043-D03920487B3F}" type="presParOf" srcId="{FE3F65D8-67CC-4616-977B-028718B53CAF}" destId="{E799A1A3-D671-4567-9C5B-3FC305733EB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7F4A8D-60F5-4549-A831-15BBA3BD1B2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67731F7-2977-4330-BEB4-A7D34B9AADD8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1.</a:t>
          </a:r>
        </a:p>
        <a:p>
          <a:r>
            <a:rPr lang="en-US" b="0" dirty="0">
              <a:solidFill>
                <a:schemeClr val="bg1"/>
              </a:solidFill>
            </a:rPr>
            <a:t>Significant gains in </a:t>
          </a:r>
          <a:r>
            <a:rPr lang="en-US" b="1" dirty="0">
              <a:solidFill>
                <a:schemeClr val="accent2"/>
              </a:solidFill>
            </a:rPr>
            <a:t>value creation</a:t>
          </a:r>
          <a:endParaRPr lang="de-DE" b="1" dirty="0">
            <a:solidFill>
              <a:schemeClr val="accent2"/>
            </a:solidFill>
          </a:endParaRPr>
        </a:p>
      </dgm:t>
    </dgm:pt>
    <dgm:pt modelId="{EA6F10F3-CA5E-47D0-8156-65DE6E14918A}" type="parTrans" cxnId="{4EB6FF56-141B-4F1D-85D5-0521502430CA}">
      <dgm:prSet/>
      <dgm:spPr/>
      <dgm:t>
        <a:bodyPr/>
        <a:lstStyle/>
        <a:p>
          <a:endParaRPr lang="de-DE"/>
        </a:p>
      </dgm:t>
    </dgm:pt>
    <dgm:pt modelId="{F2215939-8522-4308-AAF6-DB5E429D569B}" type="sibTrans" cxnId="{4EB6FF56-141B-4F1D-85D5-0521502430CA}">
      <dgm:prSet/>
      <dgm:spPr/>
      <dgm:t>
        <a:bodyPr/>
        <a:lstStyle/>
        <a:p>
          <a:endParaRPr lang="de-DE"/>
        </a:p>
      </dgm:t>
    </dgm:pt>
    <dgm:pt modelId="{345A29EE-D97A-4971-B171-4C7F551536C0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/>
            <a:t>2.</a:t>
          </a:r>
        </a:p>
        <a:p>
          <a:r>
            <a:rPr lang="en-US" dirty="0"/>
            <a:t>Cost reduction, </a:t>
          </a:r>
          <a:r>
            <a:rPr lang="en-US" b="1" dirty="0">
              <a:solidFill>
                <a:schemeClr val="tx1"/>
              </a:solidFill>
            </a:rPr>
            <a:t>increased productivity</a:t>
          </a:r>
          <a:r>
            <a:rPr lang="en-US" dirty="0"/>
            <a:t>, and higher revenue are possible </a:t>
          </a:r>
          <a:endParaRPr lang="de-DE" dirty="0"/>
        </a:p>
      </dgm:t>
    </dgm:pt>
    <dgm:pt modelId="{E5C302F5-E037-4213-8BBC-73028B2B5444}" type="parTrans" cxnId="{12BBD91A-7C13-4968-9BC1-30B20A7F98D4}">
      <dgm:prSet/>
      <dgm:spPr/>
      <dgm:t>
        <a:bodyPr/>
        <a:lstStyle/>
        <a:p>
          <a:endParaRPr lang="de-DE"/>
        </a:p>
      </dgm:t>
    </dgm:pt>
    <dgm:pt modelId="{36C40FDF-4B79-48A0-B88F-1A14EFD7C91F}" type="sibTrans" cxnId="{12BBD91A-7C13-4968-9BC1-30B20A7F98D4}">
      <dgm:prSet/>
      <dgm:spPr/>
      <dgm:t>
        <a:bodyPr/>
        <a:lstStyle/>
        <a:p>
          <a:endParaRPr lang="de-DE"/>
        </a:p>
      </dgm:t>
    </dgm:pt>
    <dgm:pt modelId="{A24B92E0-1CEF-4203-9C6C-545CC7E29AA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3.</a:t>
          </a:r>
        </a:p>
        <a:p>
          <a:r>
            <a:rPr lang="en-US" b="1" dirty="0">
              <a:solidFill>
                <a:schemeClr val="accent2"/>
              </a:solidFill>
            </a:rPr>
            <a:t>Germany as a target market </a:t>
          </a:r>
          <a:r>
            <a:rPr lang="en-US" dirty="0"/>
            <a:t>for productivity-focused AI solutions</a:t>
          </a:r>
          <a:endParaRPr lang="de-DE" dirty="0"/>
        </a:p>
      </dgm:t>
    </dgm:pt>
    <dgm:pt modelId="{0250C735-DDCC-4D9C-B110-E2A21BB1E7C0}" type="parTrans" cxnId="{FAAD8D4C-84CF-4298-9B00-71F9A79DF8FC}">
      <dgm:prSet/>
      <dgm:spPr/>
      <dgm:t>
        <a:bodyPr/>
        <a:lstStyle/>
        <a:p>
          <a:endParaRPr lang="de-DE"/>
        </a:p>
      </dgm:t>
    </dgm:pt>
    <dgm:pt modelId="{CEEE461A-ABF7-47AB-A96B-9CEE30B5E9D7}" type="sibTrans" cxnId="{FAAD8D4C-84CF-4298-9B00-71F9A79DF8FC}">
      <dgm:prSet/>
      <dgm:spPr/>
      <dgm:t>
        <a:bodyPr/>
        <a:lstStyle/>
        <a:p>
          <a:endParaRPr lang="de-DE"/>
        </a:p>
      </dgm:t>
    </dgm:pt>
    <dgm:pt modelId="{31D3B92C-2D8D-4595-9DD7-37BD47B667FB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4.</a:t>
          </a:r>
        </a:p>
        <a:p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Minor impact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on overall employment</a:t>
          </a:r>
          <a:endParaRPr lang="de-DE" b="0" dirty="0">
            <a:solidFill>
              <a:schemeClr val="bg1"/>
            </a:solidFill>
          </a:endParaRPr>
        </a:p>
      </dgm:t>
    </dgm:pt>
    <dgm:pt modelId="{83F8445A-CC7A-44BD-9D1A-A4B72352D8FC}" type="parTrans" cxnId="{F4A0306A-F41F-4C83-8B49-3B8AB556BC6E}">
      <dgm:prSet/>
      <dgm:spPr/>
      <dgm:t>
        <a:bodyPr/>
        <a:lstStyle/>
        <a:p>
          <a:endParaRPr lang="de-DE"/>
        </a:p>
      </dgm:t>
    </dgm:pt>
    <dgm:pt modelId="{073AE93C-8904-4B83-A32C-5B50B29FE2A8}" type="sibTrans" cxnId="{F4A0306A-F41F-4C83-8B49-3B8AB556BC6E}">
      <dgm:prSet/>
      <dgm:spPr/>
      <dgm:t>
        <a:bodyPr/>
        <a:lstStyle/>
        <a:p>
          <a:endParaRPr lang="de-DE"/>
        </a:p>
      </dgm:t>
    </dgm:pt>
    <dgm:pt modelId="{13214DFF-E537-42BE-A9F1-7EF256B4CF8D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6.</a:t>
          </a:r>
        </a:p>
        <a:p>
          <a:r>
            <a:rPr lang="en-US" dirty="0">
              <a:latin typeface="Calibri"/>
              <a:ea typeface="Calibri"/>
              <a:cs typeface="Calibri"/>
            </a:rPr>
            <a:t>Jobs are being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eliminated</a:t>
          </a:r>
          <a:r>
            <a:rPr lang="en-US" dirty="0">
              <a:latin typeface="Calibri"/>
              <a:ea typeface="Calibri"/>
              <a:cs typeface="Calibri"/>
            </a:rPr>
            <a:t>, but new ones are being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created</a:t>
          </a:r>
          <a:r>
            <a:rPr lang="de-DE" dirty="0">
              <a:latin typeface="Calibri"/>
              <a:ea typeface="Calibri"/>
              <a:cs typeface="Calibri"/>
            </a:rPr>
            <a:t> </a:t>
          </a:r>
          <a:endParaRPr lang="de-DE" dirty="0"/>
        </a:p>
      </dgm:t>
    </dgm:pt>
    <dgm:pt modelId="{638084D2-1642-432D-9E2E-A9E2190069BB}" type="parTrans" cxnId="{4F0711E8-F09E-4F2E-A7C7-B686ABC84F7B}">
      <dgm:prSet/>
      <dgm:spPr/>
      <dgm:t>
        <a:bodyPr/>
        <a:lstStyle/>
        <a:p>
          <a:endParaRPr lang="de-DE"/>
        </a:p>
      </dgm:t>
    </dgm:pt>
    <dgm:pt modelId="{E0545942-C525-4DDB-805F-8A72D8808EAC}" type="sibTrans" cxnId="{4F0711E8-F09E-4F2E-A7C7-B686ABC84F7B}">
      <dgm:prSet/>
      <dgm:spPr/>
      <dgm:t>
        <a:bodyPr/>
        <a:lstStyle/>
        <a:p>
          <a:endParaRPr lang="de-DE"/>
        </a:p>
      </dgm:t>
    </dgm:pt>
    <dgm:pt modelId="{8F40EF88-E2E6-4F47-B3BF-DEECDC71F8CD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7.</a:t>
          </a:r>
        </a:p>
        <a:p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Cognitive tasks</a:t>
          </a:r>
          <a:r>
            <a:rPr lang="en-US" dirty="0">
              <a:latin typeface="Calibri"/>
              <a:ea typeface="Calibri"/>
              <a:cs typeface="Calibri"/>
            </a:rPr>
            <a:t>, in particular, are becoming replaceable </a:t>
          </a:r>
          <a:endParaRPr lang="de-DE" dirty="0"/>
        </a:p>
      </dgm:t>
    </dgm:pt>
    <dgm:pt modelId="{12A60B2D-8B0E-4293-BADF-C73E2D27D9F3}" type="parTrans" cxnId="{AAE0A867-539F-4093-817E-906B42D421C3}">
      <dgm:prSet/>
      <dgm:spPr/>
      <dgm:t>
        <a:bodyPr/>
        <a:lstStyle/>
        <a:p>
          <a:endParaRPr lang="de-DE"/>
        </a:p>
      </dgm:t>
    </dgm:pt>
    <dgm:pt modelId="{0EBB728E-288C-41E1-903C-7E72BCC913DF}" type="sibTrans" cxnId="{AAE0A867-539F-4093-817E-906B42D421C3}">
      <dgm:prSet/>
      <dgm:spPr/>
      <dgm:t>
        <a:bodyPr/>
        <a:lstStyle/>
        <a:p>
          <a:endParaRPr lang="de-DE"/>
        </a:p>
      </dgm:t>
    </dgm:pt>
    <dgm:pt modelId="{0C000C42-9962-4E4E-9329-290ADB0F86C6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8.</a:t>
          </a:r>
        </a:p>
        <a:p>
          <a:r>
            <a:rPr lang="en-US" dirty="0">
              <a:solidFill>
                <a:schemeClr val="bg1"/>
              </a:solidFill>
              <a:latin typeface="Calibri"/>
              <a:ea typeface="Calibri"/>
              <a:cs typeface="Calibri"/>
            </a:rPr>
            <a:t>If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applied correctly</a:t>
          </a:r>
          <a:r>
            <a:rPr lang="en-US" dirty="0">
              <a:solidFill>
                <a:schemeClr val="bg1"/>
              </a:solidFill>
              <a:latin typeface="Calibri"/>
              <a:ea typeface="Calibri"/>
              <a:cs typeface="Calibri"/>
            </a:rPr>
            <a:t>,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AI is not destructive</a:t>
          </a:r>
          <a:endParaRPr lang="de-DE" b="0" dirty="0">
            <a:solidFill>
              <a:schemeClr val="bg1"/>
            </a:solidFill>
          </a:endParaRPr>
        </a:p>
      </dgm:t>
    </dgm:pt>
    <dgm:pt modelId="{AA47BC2D-F3F5-4E57-BE4C-3CAAED63989A}" type="parTrans" cxnId="{96F06864-FD23-45F4-8E13-00F286431E80}">
      <dgm:prSet/>
      <dgm:spPr/>
      <dgm:t>
        <a:bodyPr/>
        <a:lstStyle/>
        <a:p>
          <a:endParaRPr lang="de-DE"/>
        </a:p>
      </dgm:t>
    </dgm:pt>
    <dgm:pt modelId="{E19816B6-BFC9-42E0-A3F3-3EF57446130A}" type="sibTrans" cxnId="{96F06864-FD23-45F4-8E13-00F286431E80}">
      <dgm:prSet/>
      <dgm:spPr/>
      <dgm:t>
        <a:bodyPr/>
        <a:lstStyle/>
        <a:p>
          <a:endParaRPr lang="de-DE"/>
        </a:p>
      </dgm:t>
    </dgm:pt>
    <dgm:pt modelId="{C86A32F1-1CEA-41B7-B79F-9546032BDC0D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9.</a:t>
          </a:r>
        </a:p>
        <a:p>
          <a:r>
            <a:rPr lang="en-US" dirty="0">
              <a:latin typeface="Calibri"/>
              <a:ea typeface="Calibri"/>
              <a:cs typeface="Calibri"/>
            </a:rPr>
            <a:t>Success depends on the </a:t>
          </a:r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potential to generate new business </a:t>
          </a:r>
          <a:r>
            <a:rPr lang="en-US" dirty="0">
              <a:latin typeface="Calibri"/>
              <a:ea typeface="Calibri"/>
              <a:cs typeface="Calibri"/>
            </a:rPr>
            <a:t>models</a:t>
          </a:r>
          <a:endParaRPr lang="de-DE" dirty="0"/>
        </a:p>
      </dgm:t>
    </dgm:pt>
    <dgm:pt modelId="{AC5B2617-EF8D-4E33-801D-55CEF9380A1B}" type="parTrans" cxnId="{0435599F-698E-487B-A28A-4D2CC8298B56}">
      <dgm:prSet/>
      <dgm:spPr/>
      <dgm:t>
        <a:bodyPr/>
        <a:lstStyle/>
        <a:p>
          <a:endParaRPr lang="de-DE"/>
        </a:p>
      </dgm:t>
    </dgm:pt>
    <dgm:pt modelId="{DBC4E4FC-C25C-4870-ABE4-F3837922C310}" type="sibTrans" cxnId="{0435599F-698E-487B-A28A-4D2CC8298B56}">
      <dgm:prSet/>
      <dgm:spPr/>
      <dgm:t>
        <a:bodyPr/>
        <a:lstStyle/>
        <a:p>
          <a:endParaRPr lang="de-DE"/>
        </a:p>
      </dgm:t>
    </dgm:pt>
    <dgm:pt modelId="{35FEF1C7-4C89-4866-9216-B0712DFF026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5.</a:t>
          </a:r>
        </a:p>
        <a:p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Structural changes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in the labor market will accelerate </a:t>
          </a:r>
          <a:endParaRPr lang="de-DE" b="0" dirty="0">
            <a:solidFill>
              <a:schemeClr val="bg1"/>
            </a:solidFill>
          </a:endParaRPr>
        </a:p>
      </dgm:t>
    </dgm:pt>
    <dgm:pt modelId="{21720026-D2A0-4108-9DDD-B3CECDFF5D49}" type="parTrans" cxnId="{ED32F1B4-F817-49ED-88E3-3937DD66BE84}">
      <dgm:prSet/>
      <dgm:spPr/>
      <dgm:t>
        <a:bodyPr/>
        <a:lstStyle/>
        <a:p>
          <a:endParaRPr lang="de-DE"/>
        </a:p>
      </dgm:t>
    </dgm:pt>
    <dgm:pt modelId="{4A649F91-94DD-4DD8-A4B8-708F3C98FBFD}" type="sibTrans" cxnId="{ED32F1B4-F817-49ED-88E3-3937DD66BE84}">
      <dgm:prSet/>
      <dgm:spPr/>
      <dgm:t>
        <a:bodyPr/>
        <a:lstStyle/>
        <a:p>
          <a:endParaRPr lang="de-DE"/>
        </a:p>
      </dgm:t>
    </dgm:pt>
    <dgm:pt modelId="{FE3F65D8-67CC-4616-977B-028718B53CAF}" type="pres">
      <dgm:prSet presAssocID="{9F7F4A8D-60F5-4549-A831-15BBA3BD1B21}" presName="diagram" presStyleCnt="0">
        <dgm:presLayoutVars>
          <dgm:dir/>
          <dgm:resizeHandles val="exact"/>
        </dgm:presLayoutVars>
      </dgm:prSet>
      <dgm:spPr/>
    </dgm:pt>
    <dgm:pt modelId="{02648199-3148-41C9-BE6C-EA44421F2F58}" type="pres">
      <dgm:prSet presAssocID="{B67731F7-2977-4330-BEB4-A7D34B9AADD8}" presName="node" presStyleLbl="node1" presStyleIdx="0" presStyleCnt="9">
        <dgm:presLayoutVars>
          <dgm:bulletEnabled val="1"/>
        </dgm:presLayoutVars>
      </dgm:prSet>
      <dgm:spPr/>
    </dgm:pt>
    <dgm:pt modelId="{3C3F1058-95C8-43CE-AD58-6C4384071984}" type="pres">
      <dgm:prSet presAssocID="{F2215939-8522-4308-AAF6-DB5E429D569B}" presName="sibTrans" presStyleCnt="0"/>
      <dgm:spPr/>
    </dgm:pt>
    <dgm:pt modelId="{20C19D71-1A96-445B-9C51-9441E9F7ABE8}" type="pres">
      <dgm:prSet presAssocID="{345A29EE-D97A-4971-B171-4C7F551536C0}" presName="node" presStyleLbl="node1" presStyleIdx="1" presStyleCnt="9">
        <dgm:presLayoutVars>
          <dgm:bulletEnabled val="1"/>
        </dgm:presLayoutVars>
      </dgm:prSet>
      <dgm:spPr/>
    </dgm:pt>
    <dgm:pt modelId="{0217B5BE-1DBD-4A62-BEEB-2F9D98906FB0}" type="pres">
      <dgm:prSet presAssocID="{36C40FDF-4B79-48A0-B88F-1A14EFD7C91F}" presName="sibTrans" presStyleCnt="0"/>
      <dgm:spPr/>
    </dgm:pt>
    <dgm:pt modelId="{41C978CB-B487-4848-BC2E-1F6B77276272}" type="pres">
      <dgm:prSet presAssocID="{A24B92E0-1CEF-4203-9C6C-545CC7E29AA9}" presName="node" presStyleLbl="node1" presStyleIdx="2" presStyleCnt="9">
        <dgm:presLayoutVars>
          <dgm:bulletEnabled val="1"/>
        </dgm:presLayoutVars>
      </dgm:prSet>
      <dgm:spPr/>
    </dgm:pt>
    <dgm:pt modelId="{6D54ECB3-0B1B-4CAB-A958-743F356AF77B}" type="pres">
      <dgm:prSet presAssocID="{CEEE461A-ABF7-47AB-A96B-9CEE30B5E9D7}" presName="sibTrans" presStyleCnt="0"/>
      <dgm:spPr/>
    </dgm:pt>
    <dgm:pt modelId="{FF4D81AB-79FC-4A90-AF78-BB0043349EEF}" type="pres">
      <dgm:prSet presAssocID="{31D3B92C-2D8D-4595-9DD7-37BD47B667FB}" presName="node" presStyleLbl="node1" presStyleIdx="3" presStyleCnt="9">
        <dgm:presLayoutVars>
          <dgm:bulletEnabled val="1"/>
        </dgm:presLayoutVars>
      </dgm:prSet>
      <dgm:spPr/>
    </dgm:pt>
    <dgm:pt modelId="{C29F4F0C-F98A-4929-ABD0-5C1C7C1EE8F8}" type="pres">
      <dgm:prSet presAssocID="{073AE93C-8904-4B83-A32C-5B50B29FE2A8}" presName="sibTrans" presStyleCnt="0"/>
      <dgm:spPr/>
    </dgm:pt>
    <dgm:pt modelId="{BEBF8A2F-A293-4A1D-AAA5-B816B0AE9A12}" type="pres">
      <dgm:prSet presAssocID="{35FEF1C7-4C89-4866-9216-B0712DFF0269}" presName="node" presStyleLbl="node1" presStyleIdx="4" presStyleCnt="9">
        <dgm:presLayoutVars>
          <dgm:bulletEnabled val="1"/>
        </dgm:presLayoutVars>
      </dgm:prSet>
      <dgm:spPr/>
    </dgm:pt>
    <dgm:pt modelId="{729CCBDC-D114-46A9-A802-F935BE05A8AD}" type="pres">
      <dgm:prSet presAssocID="{4A649F91-94DD-4DD8-A4B8-708F3C98FBFD}" presName="sibTrans" presStyleCnt="0"/>
      <dgm:spPr/>
    </dgm:pt>
    <dgm:pt modelId="{ED993798-2700-46E3-A145-1957BE730927}" type="pres">
      <dgm:prSet presAssocID="{13214DFF-E537-42BE-A9F1-7EF256B4CF8D}" presName="node" presStyleLbl="node1" presStyleIdx="5" presStyleCnt="9">
        <dgm:presLayoutVars>
          <dgm:bulletEnabled val="1"/>
        </dgm:presLayoutVars>
      </dgm:prSet>
      <dgm:spPr/>
    </dgm:pt>
    <dgm:pt modelId="{39115DC9-217E-4602-8143-ADCBA812C7C8}" type="pres">
      <dgm:prSet presAssocID="{E0545942-C525-4DDB-805F-8A72D8808EAC}" presName="sibTrans" presStyleCnt="0"/>
      <dgm:spPr/>
    </dgm:pt>
    <dgm:pt modelId="{0978722E-E426-4BCB-AFE2-C4FF22486745}" type="pres">
      <dgm:prSet presAssocID="{8F40EF88-E2E6-4F47-B3BF-DEECDC71F8CD}" presName="node" presStyleLbl="node1" presStyleIdx="6" presStyleCnt="9">
        <dgm:presLayoutVars>
          <dgm:bulletEnabled val="1"/>
        </dgm:presLayoutVars>
      </dgm:prSet>
      <dgm:spPr/>
    </dgm:pt>
    <dgm:pt modelId="{E477CD3F-34AE-41BD-8EE3-2E9DB904F8B4}" type="pres">
      <dgm:prSet presAssocID="{0EBB728E-288C-41E1-903C-7E72BCC913DF}" presName="sibTrans" presStyleCnt="0"/>
      <dgm:spPr/>
    </dgm:pt>
    <dgm:pt modelId="{7FA1C04A-B141-438D-88EF-2E4DFEB5D822}" type="pres">
      <dgm:prSet presAssocID="{0C000C42-9962-4E4E-9329-290ADB0F86C6}" presName="node" presStyleLbl="node1" presStyleIdx="7" presStyleCnt="9">
        <dgm:presLayoutVars>
          <dgm:bulletEnabled val="1"/>
        </dgm:presLayoutVars>
      </dgm:prSet>
      <dgm:spPr/>
    </dgm:pt>
    <dgm:pt modelId="{F74C49F0-16CA-400E-865E-31F5EBB608F2}" type="pres">
      <dgm:prSet presAssocID="{E19816B6-BFC9-42E0-A3F3-3EF57446130A}" presName="sibTrans" presStyleCnt="0"/>
      <dgm:spPr/>
    </dgm:pt>
    <dgm:pt modelId="{E799A1A3-D671-4567-9C5B-3FC305733EBE}" type="pres">
      <dgm:prSet presAssocID="{C86A32F1-1CEA-41B7-B79F-9546032BDC0D}" presName="node" presStyleLbl="node1" presStyleIdx="8" presStyleCnt="9">
        <dgm:presLayoutVars>
          <dgm:bulletEnabled val="1"/>
        </dgm:presLayoutVars>
      </dgm:prSet>
      <dgm:spPr/>
    </dgm:pt>
  </dgm:ptLst>
  <dgm:cxnLst>
    <dgm:cxn modelId="{4385E414-927E-433A-82CE-1E91C502ACCA}" type="presOf" srcId="{A24B92E0-1CEF-4203-9C6C-545CC7E29AA9}" destId="{41C978CB-B487-4848-BC2E-1F6B77276272}" srcOrd="0" destOrd="0" presId="urn:microsoft.com/office/officeart/2005/8/layout/default"/>
    <dgm:cxn modelId="{12BBD91A-7C13-4968-9BC1-30B20A7F98D4}" srcId="{9F7F4A8D-60F5-4549-A831-15BBA3BD1B21}" destId="{345A29EE-D97A-4971-B171-4C7F551536C0}" srcOrd="1" destOrd="0" parTransId="{E5C302F5-E037-4213-8BBC-73028B2B5444}" sibTransId="{36C40FDF-4B79-48A0-B88F-1A14EFD7C91F}"/>
    <dgm:cxn modelId="{61786E1D-5062-411A-9499-9171EB44F7EA}" type="presOf" srcId="{8F40EF88-E2E6-4F47-B3BF-DEECDC71F8CD}" destId="{0978722E-E426-4BCB-AFE2-C4FF22486745}" srcOrd="0" destOrd="0" presId="urn:microsoft.com/office/officeart/2005/8/layout/default"/>
    <dgm:cxn modelId="{FFAA732E-3B41-46EF-A07E-DCC42639A161}" type="presOf" srcId="{C86A32F1-1CEA-41B7-B79F-9546032BDC0D}" destId="{E799A1A3-D671-4567-9C5B-3FC305733EBE}" srcOrd="0" destOrd="0" presId="urn:microsoft.com/office/officeart/2005/8/layout/default"/>
    <dgm:cxn modelId="{B8CF0740-D642-485B-955A-E8469948AF63}" type="presOf" srcId="{B67731F7-2977-4330-BEB4-A7D34B9AADD8}" destId="{02648199-3148-41C9-BE6C-EA44421F2F58}" srcOrd="0" destOrd="0" presId="urn:microsoft.com/office/officeart/2005/8/layout/default"/>
    <dgm:cxn modelId="{22CB3A60-EB6A-4EF4-BCE7-B6C7AA3D5D4E}" type="presOf" srcId="{0C000C42-9962-4E4E-9329-290ADB0F86C6}" destId="{7FA1C04A-B141-438D-88EF-2E4DFEB5D822}" srcOrd="0" destOrd="0" presId="urn:microsoft.com/office/officeart/2005/8/layout/default"/>
    <dgm:cxn modelId="{96F06864-FD23-45F4-8E13-00F286431E80}" srcId="{9F7F4A8D-60F5-4549-A831-15BBA3BD1B21}" destId="{0C000C42-9962-4E4E-9329-290ADB0F86C6}" srcOrd="7" destOrd="0" parTransId="{AA47BC2D-F3F5-4E57-BE4C-3CAAED63989A}" sibTransId="{E19816B6-BFC9-42E0-A3F3-3EF57446130A}"/>
    <dgm:cxn modelId="{AAE0A867-539F-4093-817E-906B42D421C3}" srcId="{9F7F4A8D-60F5-4549-A831-15BBA3BD1B21}" destId="{8F40EF88-E2E6-4F47-B3BF-DEECDC71F8CD}" srcOrd="6" destOrd="0" parTransId="{12A60B2D-8B0E-4293-BADF-C73E2D27D9F3}" sibTransId="{0EBB728E-288C-41E1-903C-7E72BCC913DF}"/>
    <dgm:cxn modelId="{1C102948-3CAF-49A4-96E3-9CA83A8A5DE3}" type="presOf" srcId="{9F7F4A8D-60F5-4549-A831-15BBA3BD1B21}" destId="{FE3F65D8-67CC-4616-977B-028718B53CAF}" srcOrd="0" destOrd="0" presId="urn:microsoft.com/office/officeart/2005/8/layout/default"/>
    <dgm:cxn modelId="{F4A0306A-F41F-4C83-8B49-3B8AB556BC6E}" srcId="{9F7F4A8D-60F5-4549-A831-15BBA3BD1B21}" destId="{31D3B92C-2D8D-4595-9DD7-37BD47B667FB}" srcOrd="3" destOrd="0" parTransId="{83F8445A-CC7A-44BD-9D1A-A4B72352D8FC}" sibTransId="{073AE93C-8904-4B83-A32C-5B50B29FE2A8}"/>
    <dgm:cxn modelId="{FAAD8D4C-84CF-4298-9B00-71F9A79DF8FC}" srcId="{9F7F4A8D-60F5-4549-A831-15BBA3BD1B21}" destId="{A24B92E0-1CEF-4203-9C6C-545CC7E29AA9}" srcOrd="2" destOrd="0" parTransId="{0250C735-DDCC-4D9C-B110-E2A21BB1E7C0}" sibTransId="{CEEE461A-ABF7-47AB-A96B-9CEE30B5E9D7}"/>
    <dgm:cxn modelId="{4EB6FF56-141B-4F1D-85D5-0521502430CA}" srcId="{9F7F4A8D-60F5-4549-A831-15BBA3BD1B21}" destId="{B67731F7-2977-4330-BEB4-A7D34B9AADD8}" srcOrd="0" destOrd="0" parTransId="{EA6F10F3-CA5E-47D0-8156-65DE6E14918A}" sibTransId="{F2215939-8522-4308-AAF6-DB5E429D569B}"/>
    <dgm:cxn modelId="{34AB1B57-6FBA-4ACC-8ED8-7873591DF197}" type="presOf" srcId="{31D3B92C-2D8D-4595-9DD7-37BD47B667FB}" destId="{FF4D81AB-79FC-4A90-AF78-BB0043349EEF}" srcOrd="0" destOrd="0" presId="urn:microsoft.com/office/officeart/2005/8/layout/default"/>
    <dgm:cxn modelId="{0435599F-698E-487B-A28A-4D2CC8298B56}" srcId="{9F7F4A8D-60F5-4549-A831-15BBA3BD1B21}" destId="{C86A32F1-1CEA-41B7-B79F-9546032BDC0D}" srcOrd="8" destOrd="0" parTransId="{AC5B2617-EF8D-4E33-801D-55CEF9380A1B}" sibTransId="{DBC4E4FC-C25C-4870-ABE4-F3837922C310}"/>
    <dgm:cxn modelId="{ED32F1B4-F817-49ED-88E3-3937DD66BE84}" srcId="{9F7F4A8D-60F5-4549-A831-15BBA3BD1B21}" destId="{35FEF1C7-4C89-4866-9216-B0712DFF0269}" srcOrd="4" destOrd="0" parTransId="{21720026-D2A0-4108-9DDD-B3CECDFF5D49}" sibTransId="{4A649F91-94DD-4DD8-A4B8-708F3C98FBFD}"/>
    <dgm:cxn modelId="{067286CE-0F5A-4B3F-AC6C-CE5A1895F22B}" type="presOf" srcId="{13214DFF-E537-42BE-A9F1-7EF256B4CF8D}" destId="{ED993798-2700-46E3-A145-1957BE730927}" srcOrd="0" destOrd="0" presId="urn:microsoft.com/office/officeart/2005/8/layout/default"/>
    <dgm:cxn modelId="{452526D8-F17F-49F1-83E2-2DDAF6EBC4E1}" type="presOf" srcId="{345A29EE-D97A-4971-B171-4C7F551536C0}" destId="{20C19D71-1A96-445B-9C51-9441E9F7ABE8}" srcOrd="0" destOrd="0" presId="urn:microsoft.com/office/officeart/2005/8/layout/default"/>
    <dgm:cxn modelId="{4F0711E8-F09E-4F2E-A7C7-B686ABC84F7B}" srcId="{9F7F4A8D-60F5-4549-A831-15BBA3BD1B21}" destId="{13214DFF-E537-42BE-A9F1-7EF256B4CF8D}" srcOrd="5" destOrd="0" parTransId="{638084D2-1642-432D-9E2E-A9E2190069BB}" sibTransId="{E0545942-C525-4DDB-805F-8A72D8808EAC}"/>
    <dgm:cxn modelId="{E9EC29FC-5C6C-4610-AB80-F2EECB5F064C}" type="presOf" srcId="{35FEF1C7-4C89-4866-9216-B0712DFF0269}" destId="{BEBF8A2F-A293-4A1D-AAA5-B816B0AE9A12}" srcOrd="0" destOrd="0" presId="urn:microsoft.com/office/officeart/2005/8/layout/default"/>
    <dgm:cxn modelId="{2FA7FDE1-04CB-4C4B-8C5F-97DEFA5BAF3B}" type="presParOf" srcId="{FE3F65D8-67CC-4616-977B-028718B53CAF}" destId="{02648199-3148-41C9-BE6C-EA44421F2F58}" srcOrd="0" destOrd="0" presId="urn:microsoft.com/office/officeart/2005/8/layout/default"/>
    <dgm:cxn modelId="{97F123FD-8A61-447B-9422-91721DEA18A7}" type="presParOf" srcId="{FE3F65D8-67CC-4616-977B-028718B53CAF}" destId="{3C3F1058-95C8-43CE-AD58-6C4384071984}" srcOrd="1" destOrd="0" presId="urn:microsoft.com/office/officeart/2005/8/layout/default"/>
    <dgm:cxn modelId="{A45E17D8-E2F7-4605-A3ED-2EA2B0D76E83}" type="presParOf" srcId="{FE3F65D8-67CC-4616-977B-028718B53CAF}" destId="{20C19D71-1A96-445B-9C51-9441E9F7ABE8}" srcOrd="2" destOrd="0" presId="urn:microsoft.com/office/officeart/2005/8/layout/default"/>
    <dgm:cxn modelId="{C7C0DC98-B4B9-45F0-B429-A5A8073047D7}" type="presParOf" srcId="{FE3F65D8-67CC-4616-977B-028718B53CAF}" destId="{0217B5BE-1DBD-4A62-BEEB-2F9D98906FB0}" srcOrd="3" destOrd="0" presId="urn:microsoft.com/office/officeart/2005/8/layout/default"/>
    <dgm:cxn modelId="{D51CF1C0-7397-4F0B-8D6F-82A28F9209CF}" type="presParOf" srcId="{FE3F65D8-67CC-4616-977B-028718B53CAF}" destId="{41C978CB-B487-4848-BC2E-1F6B77276272}" srcOrd="4" destOrd="0" presId="urn:microsoft.com/office/officeart/2005/8/layout/default"/>
    <dgm:cxn modelId="{8EBB06EB-5E5E-41AF-9E0F-D6D9371509F4}" type="presParOf" srcId="{FE3F65D8-67CC-4616-977B-028718B53CAF}" destId="{6D54ECB3-0B1B-4CAB-A958-743F356AF77B}" srcOrd="5" destOrd="0" presId="urn:microsoft.com/office/officeart/2005/8/layout/default"/>
    <dgm:cxn modelId="{34ED20CB-32B7-41BC-A1D8-F90A5037A248}" type="presParOf" srcId="{FE3F65D8-67CC-4616-977B-028718B53CAF}" destId="{FF4D81AB-79FC-4A90-AF78-BB0043349EEF}" srcOrd="6" destOrd="0" presId="urn:microsoft.com/office/officeart/2005/8/layout/default"/>
    <dgm:cxn modelId="{5058ACD7-AE25-4606-BF69-CE9A16719E58}" type="presParOf" srcId="{FE3F65D8-67CC-4616-977B-028718B53CAF}" destId="{C29F4F0C-F98A-4929-ABD0-5C1C7C1EE8F8}" srcOrd="7" destOrd="0" presId="urn:microsoft.com/office/officeart/2005/8/layout/default"/>
    <dgm:cxn modelId="{D2F92D59-1F10-4C08-B447-CC3AD3C2ACA2}" type="presParOf" srcId="{FE3F65D8-67CC-4616-977B-028718B53CAF}" destId="{BEBF8A2F-A293-4A1D-AAA5-B816B0AE9A12}" srcOrd="8" destOrd="0" presId="urn:microsoft.com/office/officeart/2005/8/layout/default"/>
    <dgm:cxn modelId="{597D88B8-A797-49F1-B6D5-52572B4A925D}" type="presParOf" srcId="{FE3F65D8-67CC-4616-977B-028718B53CAF}" destId="{729CCBDC-D114-46A9-A802-F935BE05A8AD}" srcOrd="9" destOrd="0" presId="urn:microsoft.com/office/officeart/2005/8/layout/default"/>
    <dgm:cxn modelId="{AF3F85E4-8BE5-4E66-AF10-A3AD44251DD1}" type="presParOf" srcId="{FE3F65D8-67CC-4616-977B-028718B53CAF}" destId="{ED993798-2700-46E3-A145-1957BE730927}" srcOrd="10" destOrd="0" presId="urn:microsoft.com/office/officeart/2005/8/layout/default"/>
    <dgm:cxn modelId="{D30465AE-66D0-4D29-A187-18E09E3C1075}" type="presParOf" srcId="{FE3F65D8-67CC-4616-977B-028718B53CAF}" destId="{39115DC9-217E-4602-8143-ADCBA812C7C8}" srcOrd="11" destOrd="0" presId="urn:microsoft.com/office/officeart/2005/8/layout/default"/>
    <dgm:cxn modelId="{A3382620-08AB-4B13-A0EA-F0FBC20AFC92}" type="presParOf" srcId="{FE3F65D8-67CC-4616-977B-028718B53CAF}" destId="{0978722E-E426-4BCB-AFE2-C4FF22486745}" srcOrd="12" destOrd="0" presId="urn:microsoft.com/office/officeart/2005/8/layout/default"/>
    <dgm:cxn modelId="{2E6C3EA6-3070-48F2-B192-34EA37971888}" type="presParOf" srcId="{FE3F65D8-67CC-4616-977B-028718B53CAF}" destId="{E477CD3F-34AE-41BD-8EE3-2E9DB904F8B4}" srcOrd="13" destOrd="0" presId="urn:microsoft.com/office/officeart/2005/8/layout/default"/>
    <dgm:cxn modelId="{83A32D88-59F9-4A43-B16E-8110A850882B}" type="presParOf" srcId="{FE3F65D8-67CC-4616-977B-028718B53CAF}" destId="{7FA1C04A-B141-438D-88EF-2E4DFEB5D822}" srcOrd="14" destOrd="0" presId="urn:microsoft.com/office/officeart/2005/8/layout/default"/>
    <dgm:cxn modelId="{E5E6D178-9251-4759-8C43-5FA1D131F135}" type="presParOf" srcId="{FE3F65D8-67CC-4616-977B-028718B53CAF}" destId="{F74C49F0-16CA-400E-865E-31F5EBB608F2}" srcOrd="15" destOrd="0" presId="urn:microsoft.com/office/officeart/2005/8/layout/default"/>
    <dgm:cxn modelId="{FDEB9C5B-C931-4BF7-B043-D03920487B3F}" type="presParOf" srcId="{FE3F65D8-67CC-4616-977B-028718B53CAF}" destId="{E799A1A3-D671-4567-9C5B-3FC305733EB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7F4A8D-60F5-4549-A831-15BBA3BD1B2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67731F7-2977-4330-BEB4-A7D34B9AADD8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1.</a:t>
          </a:r>
        </a:p>
        <a:p>
          <a:r>
            <a:rPr lang="en-US" b="0" dirty="0">
              <a:solidFill>
                <a:schemeClr val="bg1"/>
              </a:solidFill>
            </a:rPr>
            <a:t>Significant gains in </a:t>
          </a:r>
          <a:r>
            <a:rPr lang="en-US" b="1" dirty="0">
              <a:solidFill>
                <a:schemeClr val="accent2"/>
              </a:solidFill>
            </a:rPr>
            <a:t>value creation</a:t>
          </a:r>
          <a:endParaRPr lang="de-DE" b="1" dirty="0">
            <a:solidFill>
              <a:schemeClr val="accent2"/>
            </a:solidFill>
          </a:endParaRPr>
        </a:p>
      </dgm:t>
    </dgm:pt>
    <dgm:pt modelId="{EA6F10F3-CA5E-47D0-8156-65DE6E14918A}" type="parTrans" cxnId="{4EB6FF56-141B-4F1D-85D5-0521502430CA}">
      <dgm:prSet/>
      <dgm:spPr/>
      <dgm:t>
        <a:bodyPr/>
        <a:lstStyle/>
        <a:p>
          <a:endParaRPr lang="de-DE"/>
        </a:p>
      </dgm:t>
    </dgm:pt>
    <dgm:pt modelId="{F2215939-8522-4308-AAF6-DB5E429D569B}" type="sibTrans" cxnId="{4EB6FF56-141B-4F1D-85D5-0521502430CA}">
      <dgm:prSet/>
      <dgm:spPr/>
      <dgm:t>
        <a:bodyPr/>
        <a:lstStyle/>
        <a:p>
          <a:endParaRPr lang="de-DE"/>
        </a:p>
      </dgm:t>
    </dgm:pt>
    <dgm:pt modelId="{345A29EE-D97A-4971-B171-4C7F551536C0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/>
            <a:t>2.</a:t>
          </a:r>
        </a:p>
        <a:p>
          <a:r>
            <a:rPr lang="en-US" dirty="0"/>
            <a:t>Cost reduction, </a:t>
          </a:r>
          <a:r>
            <a:rPr lang="en-US" b="1" dirty="0">
              <a:solidFill>
                <a:schemeClr val="tx1"/>
              </a:solidFill>
            </a:rPr>
            <a:t>increased productivity</a:t>
          </a:r>
          <a:r>
            <a:rPr lang="en-US" dirty="0"/>
            <a:t>, and higher revenue are possible </a:t>
          </a:r>
          <a:endParaRPr lang="de-DE" dirty="0"/>
        </a:p>
      </dgm:t>
    </dgm:pt>
    <dgm:pt modelId="{E5C302F5-E037-4213-8BBC-73028B2B5444}" type="parTrans" cxnId="{12BBD91A-7C13-4968-9BC1-30B20A7F98D4}">
      <dgm:prSet/>
      <dgm:spPr/>
      <dgm:t>
        <a:bodyPr/>
        <a:lstStyle/>
        <a:p>
          <a:endParaRPr lang="de-DE"/>
        </a:p>
      </dgm:t>
    </dgm:pt>
    <dgm:pt modelId="{36C40FDF-4B79-48A0-B88F-1A14EFD7C91F}" type="sibTrans" cxnId="{12BBD91A-7C13-4968-9BC1-30B20A7F98D4}">
      <dgm:prSet/>
      <dgm:spPr/>
      <dgm:t>
        <a:bodyPr/>
        <a:lstStyle/>
        <a:p>
          <a:endParaRPr lang="de-DE"/>
        </a:p>
      </dgm:t>
    </dgm:pt>
    <dgm:pt modelId="{A24B92E0-1CEF-4203-9C6C-545CC7E29AA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3.</a:t>
          </a:r>
        </a:p>
        <a:p>
          <a:r>
            <a:rPr lang="en-US" b="1" dirty="0">
              <a:solidFill>
                <a:schemeClr val="accent2"/>
              </a:solidFill>
            </a:rPr>
            <a:t>Germany as a target market </a:t>
          </a:r>
          <a:r>
            <a:rPr lang="en-US" dirty="0"/>
            <a:t>for productivity-focused AI solutions</a:t>
          </a:r>
          <a:endParaRPr lang="de-DE" dirty="0"/>
        </a:p>
      </dgm:t>
    </dgm:pt>
    <dgm:pt modelId="{0250C735-DDCC-4D9C-B110-E2A21BB1E7C0}" type="parTrans" cxnId="{FAAD8D4C-84CF-4298-9B00-71F9A79DF8FC}">
      <dgm:prSet/>
      <dgm:spPr/>
      <dgm:t>
        <a:bodyPr/>
        <a:lstStyle/>
        <a:p>
          <a:endParaRPr lang="de-DE"/>
        </a:p>
      </dgm:t>
    </dgm:pt>
    <dgm:pt modelId="{CEEE461A-ABF7-47AB-A96B-9CEE30B5E9D7}" type="sibTrans" cxnId="{FAAD8D4C-84CF-4298-9B00-71F9A79DF8FC}">
      <dgm:prSet/>
      <dgm:spPr/>
      <dgm:t>
        <a:bodyPr/>
        <a:lstStyle/>
        <a:p>
          <a:endParaRPr lang="de-DE"/>
        </a:p>
      </dgm:t>
    </dgm:pt>
    <dgm:pt modelId="{31D3B92C-2D8D-4595-9DD7-37BD47B667FB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4.</a:t>
          </a:r>
        </a:p>
        <a:p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Minor impact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on overall employment</a:t>
          </a:r>
          <a:endParaRPr lang="de-DE" b="0" dirty="0">
            <a:solidFill>
              <a:schemeClr val="bg1"/>
            </a:solidFill>
          </a:endParaRPr>
        </a:p>
      </dgm:t>
    </dgm:pt>
    <dgm:pt modelId="{83F8445A-CC7A-44BD-9D1A-A4B72352D8FC}" type="parTrans" cxnId="{F4A0306A-F41F-4C83-8B49-3B8AB556BC6E}">
      <dgm:prSet/>
      <dgm:spPr/>
      <dgm:t>
        <a:bodyPr/>
        <a:lstStyle/>
        <a:p>
          <a:endParaRPr lang="de-DE"/>
        </a:p>
      </dgm:t>
    </dgm:pt>
    <dgm:pt modelId="{073AE93C-8904-4B83-A32C-5B50B29FE2A8}" type="sibTrans" cxnId="{F4A0306A-F41F-4C83-8B49-3B8AB556BC6E}">
      <dgm:prSet/>
      <dgm:spPr/>
      <dgm:t>
        <a:bodyPr/>
        <a:lstStyle/>
        <a:p>
          <a:endParaRPr lang="de-DE"/>
        </a:p>
      </dgm:t>
    </dgm:pt>
    <dgm:pt modelId="{13214DFF-E537-42BE-A9F1-7EF256B4CF8D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6.</a:t>
          </a:r>
        </a:p>
        <a:p>
          <a:r>
            <a:rPr lang="en-US" dirty="0">
              <a:latin typeface="Calibri"/>
              <a:ea typeface="Calibri"/>
              <a:cs typeface="Calibri"/>
            </a:rPr>
            <a:t>Jobs are being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eliminated</a:t>
          </a:r>
          <a:r>
            <a:rPr lang="en-US" dirty="0">
              <a:latin typeface="Calibri"/>
              <a:ea typeface="Calibri"/>
              <a:cs typeface="Calibri"/>
            </a:rPr>
            <a:t>, but new ones are being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created</a:t>
          </a:r>
          <a:r>
            <a:rPr lang="de-DE" dirty="0">
              <a:latin typeface="Calibri"/>
              <a:ea typeface="Calibri"/>
              <a:cs typeface="Calibri"/>
            </a:rPr>
            <a:t> </a:t>
          </a:r>
          <a:endParaRPr lang="de-DE" dirty="0"/>
        </a:p>
      </dgm:t>
    </dgm:pt>
    <dgm:pt modelId="{638084D2-1642-432D-9E2E-A9E2190069BB}" type="parTrans" cxnId="{4F0711E8-F09E-4F2E-A7C7-B686ABC84F7B}">
      <dgm:prSet/>
      <dgm:spPr/>
      <dgm:t>
        <a:bodyPr/>
        <a:lstStyle/>
        <a:p>
          <a:endParaRPr lang="de-DE"/>
        </a:p>
      </dgm:t>
    </dgm:pt>
    <dgm:pt modelId="{E0545942-C525-4DDB-805F-8A72D8808EAC}" type="sibTrans" cxnId="{4F0711E8-F09E-4F2E-A7C7-B686ABC84F7B}">
      <dgm:prSet/>
      <dgm:spPr/>
      <dgm:t>
        <a:bodyPr/>
        <a:lstStyle/>
        <a:p>
          <a:endParaRPr lang="de-DE"/>
        </a:p>
      </dgm:t>
    </dgm:pt>
    <dgm:pt modelId="{8F40EF88-E2E6-4F47-B3BF-DEECDC71F8CD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7.</a:t>
          </a:r>
        </a:p>
        <a:p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Cognitive tasks</a:t>
          </a:r>
          <a:r>
            <a:rPr lang="en-US" dirty="0">
              <a:latin typeface="Calibri"/>
              <a:ea typeface="Calibri"/>
              <a:cs typeface="Calibri"/>
            </a:rPr>
            <a:t>, in particular, are becoming replaceable </a:t>
          </a:r>
          <a:endParaRPr lang="de-DE" dirty="0"/>
        </a:p>
      </dgm:t>
    </dgm:pt>
    <dgm:pt modelId="{12A60B2D-8B0E-4293-BADF-C73E2D27D9F3}" type="parTrans" cxnId="{AAE0A867-539F-4093-817E-906B42D421C3}">
      <dgm:prSet/>
      <dgm:spPr/>
      <dgm:t>
        <a:bodyPr/>
        <a:lstStyle/>
        <a:p>
          <a:endParaRPr lang="de-DE"/>
        </a:p>
      </dgm:t>
    </dgm:pt>
    <dgm:pt modelId="{0EBB728E-288C-41E1-903C-7E72BCC913DF}" type="sibTrans" cxnId="{AAE0A867-539F-4093-817E-906B42D421C3}">
      <dgm:prSet/>
      <dgm:spPr/>
      <dgm:t>
        <a:bodyPr/>
        <a:lstStyle/>
        <a:p>
          <a:endParaRPr lang="de-DE"/>
        </a:p>
      </dgm:t>
    </dgm:pt>
    <dgm:pt modelId="{0C000C42-9962-4E4E-9329-290ADB0F86C6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8.</a:t>
          </a:r>
        </a:p>
        <a:p>
          <a:r>
            <a:rPr lang="en-US" dirty="0">
              <a:solidFill>
                <a:schemeClr val="bg1"/>
              </a:solidFill>
              <a:latin typeface="Calibri"/>
              <a:ea typeface="Calibri"/>
              <a:cs typeface="Calibri"/>
            </a:rPr>
            <a:t>If </a:t>
          </a:r>
          <a:r>
            <a:rPr lang="en-U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applied correctly</a:t>
          </a:r>
          <a:r>
            <a:rPr lang="en-US" dirty="0">
              <a:solidFill>
                <a:schemeClr val="bg1"/>
              </a:solidFill>
              <a:latin typeface="Calibri"/>
              <a:ea typeface="Calibri"/>
              <a:cs typeface="Calibri"/>
            </a:rPr>
            <a:t>,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AI is not destructive</a:t>
          </a:r>
          <a:endParaRPr lang="de-DE" b="0" dirty="0">
            <a:solidFill>
              <a:schemeClr val="bg1"/>
            </a:solidFill>
          </a:endParaRPr>
        </a:p>
      </dgm:t>
    </dgm:pt>
    <dgm:pt modelId="{AA47BC2D-F3F5-4E57-BE4C-3CAAED63989A}" type="parTrans" cxnId="{96F06864-FD23-45F4-8E13-00F286431E80}">
      <dgm:prSet/>
      <dgm:spPr/>
      <dgm:t>
        <a:bodyPr/>
        <a:lstStyle/>
        <a:p>
          <a:endParaRPr lang="de-DE"/>
        </a:p>
      </dgm:t>
    </dgm:pt>
    <dgm:pt modelId="{E19816B6-BFC9-42E0-A3F3-3EF57446130A}" type="sibTrans" cxnId="{96F06864-FD23-45F4-8E13-00F286431E80}">
      <dgm:prSet/>
      <dgm:spPr/>
      <dgm:t>
        <a:bodyPr/>
        <a:lstStyle/>
        <a:p>
          <a:endParaRPr lang="de-DE"/>
        </a:p>
      </dgm:t>
    </dgm:pt>
    <dgm:pt modelId="{C86A32F1-1CEA-41B7-B79F-9546032BDC0D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9.</a:t>
          </a:r>
        </a:p>
        <a:p>
          <a:r>
            <a:rPr lang="en-US" dirty="0">
              <a:latin typeface="Calibri"/>
              <a:ea typeface="Calibri"/>
              <a:cs typeface="Calibri"/>
            </a:rPr>
            <a:t>Success depends on the </a:t>
          </a:r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potential to generate new business </a:t>
          </a:r>
          <a:r>
            <a:rPr lang="en-US" dirty="0">
              <a:latin typeface="Calibri"/>
              <a:ea typeface="Calibri"/>
              <a:cs typeface="Calibri"/>
            </a:rPr>
            <a:t>models</a:t>
          </a:r>
          <a:endParaRPr lang="de-DE" dirty="0"/>
        </a:p>
      </dgm:t>
    </dgm:pt>
    <dgm:pt modelId="{AC5B2617-EF8D-4E33-801D-55CEF9380A1B}" type="parTrans" cxnId="{0435599F-698E-487B-A28A-4D2CC8298B56}">
      <dgm:prSet/>
      <dgm:spPr/>
      <dgm:t>
        <a:bodyPr/>
        <a:lstStyle/>
        <a:p>
          <a:endParaRPr lang="de-DE"/>
        </a:p>
      </dgm:t>
    </dgm:pt>
    <dgm:pt modelId="{DBC4E4FC-C25C-4870-ABE4-F3837922C310}" type="sibTrans" cxnId="{0435599F-698E-487B-A28A-4D2CC8298B56}">
      <dgm:prSet/>
      <dgm:spPr/>
      <dgm:t>
        <a:bodyPr/>
        <a:lstStyle/>
        <a:p>
          <a:endParaRPr lang="de-DE"/>
        </a:p>
      </dgm:t>
    </dgm:pt>
    <dgm:pt modelId="{35FEF1C7-4C89-4866-9216-B0712DFF026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/>
              <a:ea typeface="Calibri"/>
              <a:cs typeface="Calibri"/>
            </a:rPr>
            <a:t>5.</a:t>
          </a:r>
        </a:p>
        <a:p>
          <a:r>
            <a:rPr lang="en-US" b="1" dirty="0">
              <a:solidFill>
                <a:schemeClr val="accent2"/>
              </a:solidFill>
              <a:latin typeface="Calibri"/>
              <a:ea typeface="Calibri"/>
              <a:cs typeface="Calibri"/>
            </a:rPr>
            <a:t>Structural changes </a:t>
          </a:r>
          <a:r>
            <a:rPr lang="en-US" b="0" dirty="0">
              <a:solidFill>
                <a:schemeClr val="bg1"/>
              </a:solidFill>
              <a:latin typeface="Calibri"/>
              <a:ea typeface="Calibri"/>
              <a:cs typeface="Calibri"/>
            </a:rPr>
            <a:t>in the labor market will accelerate </a:t>
          </a:r>
          <a:endParaRPr lang="de-DE" b="0" dirty="0">
            <a:solidFill>
              <a:schemeClr val="bg1"/>
            </a:solidFill>
          </a:endParaRPr>
        </a:p>
      </dgm:t>
    </dgm:pt>
    <dgm:pt modelId="{21720026-D2A0-4108-9DDD-B3CECDFF5D49}" type="parTrans" cxnId="{ED32F1B4-F817-49ED-88E3-3937DD66BE84}">
      <dgm:prSet/>
      <dgm:spPr/>
      <dgm:t>
        <a:bodyPr/>
        <a:lstStyle/>
        <a:p>
          <a:endParaRPr lang="de-DE"/>
        </a:p>
      </dgm:t>
    </dgm:pt>
    <dgm:pt modelId="{4A649F91-94DD-4DD8-A4B8-708F3C98FBFD}" type="sibTrans" cxnId="{ED32F1B4-F817-49ED-88E3-3937DD66BE84}">
      <dgm:prSet/>
      <dgm:spPr/>
      <dgm:t>
        <a:bodyPr/>
        <a:lstStyle/>
        <a:p>
          <a:endParaRPr lang="de-DE"/>
        </a:p>
      </dgm:t>
    </dgm:pt>
    <dgm:pt modelId="{FE3F65D8-67CC-4616-977B-028718B53CAF}" type="pres">
      <dgm:prSet presAssocID="{9F7F4A8D-60F5-4549-A831-15BBA3BD1B21}" presName="diagram" presStyleCnt="0">
        <dgm:presLayoutVars>
          <dgm:dir/>
          <dgm:resizeHandles val="exact"/>
        </dgm:presLayoutVars>
      </dgm:prSet>
      <dgm:spPr/>
    </dgm:pt>
    <dgm:pt modelId="{02648199-3148-41C9-BE6C-EA44421F2F58}" type="pres">
      <dgm:prSet presAssocID="{B67731F7-2977-4330-BEB4-A7D34B9AADD8}" presName="node" presStyleLbl="node1" presStyleIdx="0" presStyleCnt="9">
        <dgm:presLayoutVars>
          <dgm:bulletEnabled val="1"/>
        </dgm:presLayoutVars>
      </dgm:prSet>
      <dgm:spPr/>
    </dgm:pt>
    <dgm:pt modelId="{3C3F1058-95C8-43CE-AD58-6C4384071984}" type="pres">
      <dgm:prSet presAssocID="{F2215939-8522-4308-AAF6-DB5E429D569B}" presName="sibTrans" presStyleCnt="0"/>
      <dgm:spPr/>
    </dgm:pt>
    <dgm:pt modelId="{20C19D71-1A96-445B-9C51-9441E9F7ABE8}" type="pres">
      <dgm:prSet presAssocID="{345A29EE-D97A-4971-B171-4C7F551536C0}" presName="node" presStyleLbl="node1" presStyleIdx="1" presStyleCnt="9">
        <dgm:presLayoutVars>
          <dgm:bulletEnabled val="1"/>
        </dgm:presLayoutVars>
      </dgm:prSet>
      <dgm:spPr/>
    </dgm:pt>
    <dgm:pt modelId="{0217B5BE-1DBD-4A62-BEEB-2F9D98906FB0}" type="pres">
      <dgm:prSet presAssocID="{36C40FDF-4B79-48A0-B88F-1A14EFD7C91F}" presName="sibTrans" presStyleCnt="0"/>
      <dgm:spPr/>
    </dgm:pt>
    <dgm:pt modelId="{41C978CB-B487-4848-BC2E-1F6B77276272}" type="pres">
      <dgm:prSet presAssocID="{A24B92E0-1CEF-4203-9C6C-545CC7E29AA9}" presName="node" presStyleLbl="node1" presStyleIdx="2" presStyleCnt="9">
        <dgm:presLayoutVars>
          <dgm:bulletEnabled val="1"/>
        </dgm:presLayoutVars>
      </dgm:prSet>
      <dgm:spPr/>
    </dgm:pt>
    <dgm:pt modelId="{6D54ECB3-0B1B-4CAB-A958-743F356AF77B}" type="pres">
      <dgm:prSet presAssocID="{CEEE461A-ABF7-47AB-A96B-9CEE30B5E9D7}" presName="sibTrans" presStyleCnt="0"/>
      <dgm:spPr/>
    </dgm:pt>
    <dgm:pt modelId="{FF4D81AB-79FC-4A90-AF78-BB0043349EEF}" type="pres">
      <dgm:prSet presAssocID="{31D3B92C-2D8D-4595-9DD7-37BD47B667FB}" presName="node" presStyleLbl="node1" presStyleIdx="3" presStyleCnt="9">
        <dgm:presLayoutVars>
          <dgm:bulletEnabled val="1"/>
        </dgm:presLayoutVars>
      </dgm:prSet>
      <dgm:spPr/>
    </dgm:pt>
    <dgm:pt modelId="{C29F4F0C-F98A-4929-ABD0-5C1C7C1EE8F8}" type="pres">
      <dgm:prSet presAssocID="{073AE93C-8904-4B83-A32C-5B50B29FE2A8}" presName="sibTrans" presStyleCnt="0"/>
      <dgm:spPr/>
    </dgm:pt>
    <dgm:pt modelId="{BEBF8A2F-A293-4A1D-AAA5-B816B0AE9A12}" type="pres">
      <dgm:prSet presAssocID="{35FEF1C7-4C89-4866-9216-B0712DFF0269}" presName="node" presStyleLbl="node1" presStyleIdx="4" presStyleCnt="9">
        <dgm:presLayoutVars>
          <dgm:bulletEnabled val="1"/>
        </dgm:presLayoutVars>
      </dgm:prSet>
      <dgm:spPr/>
    </dgm:pt>
    <dgm:pt modelId="{729CCBDC-D114-46A9-A802-F935BE05A8AD}" type="pres">
      <dgm:prSet presAssocID="{4A649F91-94DD-4DD8-A4B8-708F3C98FBFD}" presName="sibTrans" presStyleCnt="0"/>
      <dgm:spPr/>
    </dgm:pt>
    <dgm:pt modelId="{ED993798-2700-46E3-A145-1957BE730927}" type="pres">
      <dgm:prSet presAssocID="{13214DFF-E537-42BE-A9F1-7EF256B4CF8D}" presName="node" presStyleLbl="node1" presStyleIdx="5" presStyleCnt="9">
        <dgm:presLayoutVars>
          <dgm:bulletEnabled val="1"/>
        </dgm:presLayoutVars>
      </dgm:prSet>
      <dgm:spPr/>
    </dgm:pt>
    <dgm:pt modelId="{39115DC9-217E-4602-8143-ADCBA812C7C8}" type="pres">
      <dgm:prSet presAssocID="{E0545942-C525-4DDB-805F-8A72D8808EAC}" presName="sibTrans" presStyleCnt="0"/>
      <dgm:spPr/>
    </dgm:pt>
    <dgm:pt modelId="{0978722E-E426-4BCB-AFE2-C4FF22486745}" type="pres">
      <dgm:prSet presAssocID="{8F40EF88-E2E6-4F47-B3BF-DEECDC71F8CD}" presName="node" presStyleLbl="node1" presStyleIdx="6" presStyleCnt="9">
        <dgm:presLayoutVars>
          <dgm:bulletEnabled val="1"/>
        </dgm:presLayoutVars>
      </dgm:prSet>
      <dgm:spPr/>
    </dgm:pt>
    <dgm:pt modelId="{E477CD3F-34AE-41BD-8EE3-2E9DB904F8B4}" type="pres">
      <dgm:prSet presAssocID="{0EBB728E-288C-41E1-903C-7E72BCC913DF}" presName="sibTrans" presStyleCnt="0"/>
      <dgm:spPr/>
    </dgm:pt>
    <dgm:pt modelId="{7FA1C04A-B141-438D-88EF-2E4DFEB5D822}" type="pres">
      <dgm:prSet presAssocID="{0C000C42-9962-4E4E-9329-290ADB0F86C6}" presName="node" presStyleLbl="node1" presStyleIdx="7" presStyleCnt="9">
        <dgm:presLayoutVars>
          <dgm:bulletEnabled val="1"/>
        </dgm:presLayoutVars>
      </dgm:prSet>
      <dgm:spPr/>
    </dgm:pt>
    <dgm:pt modelId="{F74C49F0-16CA-400E-865E-31F5EBB608F2}" type="pres">
      <dgm:prSet presAssocID="{E19816B6-BFC9-42E0-A3F3-3EF57446130A}" presName="sibTrans" presStyleCnt="0"/>
      <dgm:spPr/>
    </dgm:pt>
    <dgm:pt modelId="{E799A1A3-D671-4567-9C5B-3FC305733EBE}" type="pres">
      <dgm:prSet presAssocID="{C86A32F1-1CEA-41B7-B79F-9546032BDC0D}" presName="node" presStyleLbl="node1" presStyleIdx="8" presStyleCnt="9">
        <dgm:presLayoutVars>
          <dgm:bulletEnabled val="1"/>
        </dgm:presLayoutVars>
      </dgm:prSet>
      <dgm:spPr/>
    </dgm:pt>
  </dgm:ptLst>
  <dgm:cxnLst>
    <dgm:cxn modelId="{4385E414-927E-433A-82CE-1E91C502ACCA}" type="presOf" srcId="{A24B92E0-1CEF-4203-9C6C-545CC7E29AA9}" destId="{41C978CB-B487-4848-BC2E-1F6B77276272}" srcOrd="0" destOrd="0" presId="urn:microsoft.com/office/officeart/2005/8/layout/default"/>
    <dgm:cxn modelId="{12BBD91A-7C13-4968-9BC1-30B20A7F98D4}" srcId="{9F7F4A8D-60F5-4549-A831-15BBA3BD1B21}" destId="{345A29EE-D97A-4971-B171-4C7F551536C0}" srcOrd="1" destOrd="0" parTransId="{E5C302F5-E037-4213-8BBC-73028B2B5444}" sibTransId="{36C40FDF-4B79-48A0-B88F-1A14EFD7C91F}"/>
    <dgm:cxn modelId="{61786E1D-5062-411A-9499-9171EB44F7EA}" type="presOf" srcId="{8F40EF88-E2E6-4F47-B3BF-DEECDC71F8CD}" destId="{0978722E-E426-4BCB-AFE2-C4FF22486745}" srcOrd="0" destOrd="0" presId="urn:microsoft.com/office/officeart/2005/8/layout/default"/>
    <dgm:cxn modelId="{FFAA732E-3B41-46EF-A07E-DCC42639A161}" type="presOf" srcId="{C86A32F1-1CEA-41B7-B79F-9546032BDC0D}" destId="{E799A1A3-D671-4567-9C5B-3FC305733EBE}" srcOrd="0" destOrd="0" presId="urn:microsoft.com/office/officeart/2005/8/layout/default"/>
    <dgm:cxn modelId="{B8CF0740-D642-485B-955A-E8469948AF63}" type="presOf" srcId="{B67731F7-2977-4330-BEB4-A7D34B9AADD8}" destId="{02648199-3148-41C9-BE6C-EA44421F2F58}" srcOrd="0" destOrd="0" presId="urn:microsoft.com/office/officeart/2005/8/layout/default"/>
    <dgm:cxn modelId="{22CB3A60-EB6A-4EF4-BCE7-B6C7AA3D5D4E}" type="presOf" srcId="{0C000C42-9962-4E4E-9329-290ADB0F86C6}" destId="{7FA1C04A-B141-438D-88EF-2E4DFEB5D822}" srcOrd="0" destOrd="0" presId="urn:microsoft.com/office/officeart/2005/8/layout/default"/>
    <dgm:cxn modelId="{96F06864-FD23-45F4-8E13-00F286431E80}" srcId="{9F7F4A8D-60F5-4549-A831-15BBA3BD1B21}" destId="{0C000C42-9962-4E4E-9329-290ADB0F86C6}" srcOrd="7" destOrd="0" parTransId="{AA47BC2D-F3F5-4E57-BE4C-3CAAED63989A}" sibTransId="{E19816B6-BFC9-42E0-A3F3-3EF57446130A}"/>
    <dgm:cxn modelId="{AAE0A867-539F-4093-817E-906B42D421C3}" srcId="{9F7F4A8D-60F5-4549-A831-15BBA3BD1B21}" destId="{8F40EF88-E2E6-4F47-B3BF-DEECDC71F8CD}" srcOrd="6" destOrd="0" parTransId="{12A60B2D-8B0E-4293-BADF-C73E2D27D9F3}" sibTransId="{0EBB728E-288C-41E1-903C-7E72BCC913DF}"/>
    <dgm:cxn modelId="{1C102948-3CAF-49A4-96E3-9CA83A8A5DE3}" type="presOf" srcId="{9F7F4A8D-60F5-4549-A831-15BBA3BD1B21}" destId="{FE3F65D8-67CC-4616-977B-028718B53CAF}" srcOrd="0" destOrd="0" presId="urn:microsoft.com/office/officeart/2005/8/layout/default"/>
    <dgm:cxn modelId="{F4A0306A-F41F-4C83-8B49-3B8AB556BC6E}" srcId="{9F7F4A8D-60F5-4549-A831-15BBA3BD1B21}" destId="{31D3B92C-2D8D-4595-9DD7-37BD47B667FB}" srcOrd="3" destOrd="0" parTransId="{83F8445A-CC7A-44BD-9D1A-A4B72352D8FC}" sibTransId="{073AE93C-8904-4B83-A32C-5B50B29FE2A8}"/>
    <dgm:cxn modelId="{FAAD8D4C-84CF-4298-9B00-71F9A79DF8FC}" srcId="{9F7F4A8D-60F5-4549-A831-15BBA3BD1B21}" destId="{A24B92E0-1CEF-4203-9C6C-545CC7E29AA9}" srcOrd="2" destOrd="0" parTransId="{0250C735-DDCC-4D9C-B110-E2A21BB1E7C0}" sibTransId="{CEEE461A-ABF7-47AB-A96B-9CEE30B5E9D7}"/>
    <dgm:cxn modelId="{4EB6FF56-141B-4F1D-85D5-0521502430CA}" srcId="{9F7F4A8D-60F5-4549-A831-15BBA3BD1B21}" destId="{B67731F7-2977-4330-BEB4-A7D34B9AADD8}" srcOrd="0" destOrd="0" parTransId="{EA6F10F3-CA5E-47D0-8156-65DE6E14918A}" sibTransId="{F2215939-8522-4308-AAF6-DB5E429D569B}"/>
    <dgm:cxn modelId="{34AB1B57-6FBA-4ACC-8ED8-7873591DF197}" type="presOf" srcId="{31D3B92C-2D8D-4595-9DD7-37BD47B667FB}" destId="{FF4D81AB-79FC-4A90-AF78-BB0043349EEF}" srcOrd="0" destOrd="0" presId="urn:microsoft.com/office/officeart/2005/8/layout/default"/>
    <dgm:cxn modelId="{0435599F-698E-487B-A28A-4D2CC8298B56}" srcId="{9F7F4A8D-60F5-4549-A831-15BBA3BD1B21}" destId="{C86A32F1-1CEA-41B7-B79F-9546032BDC0D}" srcOrd="8" destOrd="0" parTransId="{AC5B2617-EF8D-4E33-801D-55CEF9380A1B}" sibTransId="{DBC4E4FC-C25C-4870-ABE4-F3837922C310}"/>
    <dgm:cxn modelId="{ED32F1B4-F817-49ED-88E3-3937DD66BE84}" srcId="{9F7F4A8D-60F5-4549-A831-15BBA3BD1B21}" destId="{35FEF1C7-4C89-4866-9216-B0712DFF0269}" srcOrd="4" destOrd="0" parTransId="{21720026-D2A0-4108-9DDD-B3CECDFF5D49}" sibTransId="{4A649F91-94DD-4DD8-A4B8-708F3C98FBFD}"/>
    <dgm:cxn modelId="{067286CE-0F5A-4B3F-AC6C-CE5A1895F22B}" type="presOf" srcId="{13214DFF-E537-42BE-A9F1-7EF256B4CF8D}" destId="{ED993798-2700-46E3-A145-1957BE730927}" srcOrd="0" destOrd="0" presId="urn:microsoft.com/office/officeart/2005/8/layout/default"/>
    <dgm:cxn modelId="{452526D8-F17F-49F1-83E2-2DDAF6EBC4E1}" type="presOf" srcId="{345A29EE-D97A-4971-B171-4C7F551536C0}" destId="{20C19D71-1A96-445B-9C51-9441E9F7ABE8}" srcOrd="0" destOrd="0" presId="urn:microsoft.com/office/officeart/2005/8/layout/default"/>
    <dgm:cxn modelId="{4F0711E8-F09E-4F2E-A7C7-B686ABC84F7B}" srcId="{9F7F4A8D-60F5-4549-A831-15BBA3BD1B21}" destId="{13214DFF-E537-42BE-A9F1-7EF256B4CF8D}" srcOrd="5" destOrd="0" parTransId="{638084D2-1642-432D-9E2E-A9E2190069BB}" sibTransId="{E0545942-C525-4DDB-805F-8A72D8808EAC}"/>
    <dgm:cxn modelId="{E9EC29FC-5C6C-4610-AB80-F2EECB5F064C}" type="presOf" srcId="{35FEF1C7-4C89-4866-9216-B0712DFF0269}" destId="{BEBF8A2F-A293-4A1D-AAA5-B816B0AE9A12}" srcOrd="0" destOrd="0" presId="urn:microsoft.com/office/officeart/2005/8/layout/default"/>
    <dgm:cxn modelId="{2FA7FDE1-04CB-4C4B-8C5F-97DEFA5BAF3B}" type="presParOf" srcId="{FE3F65D8-67CC-4616-977B-028718B53CAF}" destId="{02648199-3148-41C9-BE6C-EA44421F2F58}" srcOrd="0" destOrd="0" presId="urn:microsoft.com/office/officeart/2005/8/layout/default"/>
    <dgm:cxn modelId="{97F123FD-8A61-447B-9422-91721DEA18A7}" type="presParOf" srcId="{FE3F65D8-67CC-4616-977B-028718B53CAF}" destId="{3C3F1058-95C8-43CE-AD58-6C4384071984}" srcOrd="1" destOrd="0" presId="urn:microsoft.com/office/officeart/2005/8/layout/default"/>
    <dgm:cxn modelId="{A45E17D8-E2F7-4605-A3ED-2EA2B0D76E83}" type="presParOf" srcId="{FE3F65D8-67CC-4616-977B-028718B53CAF}" destId="{20C19D71-1A96-445B-9C51-9441E9F7ABE8}" srcOrd="2" destOrd="0" presId="urn:microsoft.com/office/officeart/2005/8/layout/default"/>
    <dgm:cxn modelId="{C7C0DC98-B4B9-45F0-B429-A5A8073047D7}" type="presParOf" srcId="{FE3F65D8-67CC-4616-977B-028718B53CAF}" destId="{0217B5BE-1DBD-4A62-BEEB-2F9D98906FB0}" srcOrd="3" destOrd="0" presId="urn:microsoft.com/office/officeart/2005/8/layout/default"/>
    <dgm:cxn modelId="{D51CF1C0-7397-4F0B-8D6F-82A28F9209CF}" type="presParOf" srcId="{FE3F65D8-67CC-4616-977B-028718B53CAF}" destId="{41C978CB-B487-4848-BC2E-1F6B77276272}" srcOrd="4" destOrd="0" presId="urn:microsoft.com/office/officeart/2005/8/layout/default"/>
    <dgm:cxn modelId="{8EBB06EB-5E5E-41AF-9E0F-D6D9371509F4}" type="presParOf" srcId="{FE3F65D8-67CC-4616-977B-028718B53CAF}" destId="{6D54ECB3-0B1B-4CAB-A958-743F356AF77B}" srcOrd="5" destOrd="0" presId="urn:microsoft.com/office/officeart/2005/8/layout/default"/>
    <dgm:cxn modelId="{34ED20CB-32B7-41BC-A1D8-F90A5037A248}" type="presParOf" srcId="{FE3F65D8-67CC-4616-977B-028718B53CAF}" destId="{FF4D81AB-79FC-4A90-AF78-BB0043349EEF}" srcOrd="6" destOrd="0" presId="urn:microsoft.com/office/officeart/2005/8/layout/default"/>
    <dgm:cxn modelId="{5058ACD7-AE25-4606-BF69-CE9A16719E58}" type="presParOf" srcId="{FE3F65D8-67CC-4616-977B-028718B53CAF}" destId="{C29F4F0C-F98A-4929-ABD0-5C1C7C1EE8F8}" srcOrd="7" destOrd="0" presId="urn:microsoft.com/office/officeart/2005/8/layout/default"/>
    <dgm:cxn modelId="{D2F92D59-1F10-4C08-B447-CC3AD3C2ACA2}" type="presParOf" srcId="{FE3F65D8-67CC-4616-977B-028718B53CAF}" destId="{BEBF8A2F-A293-4A1D-AAA5-B816B0AE9A12}" srcOrd="8" destOrd="0" presId="urn:microsoft.com/office/officeart/2005/8/layout/default"/>
    <dgm:cxn modelId="{597D88B8-A797-49F1-B6D5-52572B4A925D}" type="presParOf" srcId="{FE3F65D8-67CC-4616-977B-028718B53CAF}" destId="{729CCBDC-D114-46A9-A802-F935BE05A8AD}" srcOrd="9" destOrd="0" presId="urn:microsoft.com/office/officeart/2005/8/layout/default"/>
    <dgm:cxn modelId="{AF3F85E4-8BE5-4E66-AF10-A3AD44251DD1}" type="presParOf" srcId="{FE3F65D8-67CC-4616-977B-028718B53CAF}" destId="{ED993798-2700-46E3-A145-1957BE730927}" srcOrd="10" destOrd="0" presId="urn:microsoft.com/office/officeart/2005/8/layout/default"/>
    <dgm:cxn modelId="{D30465AE-66D0-4D29-A187-18E09E3C1075}" type="presParOf" srcId="{FE3F65D8-67CC-4616-977B-028718B53CAF}" destId="{39115DC9-217E-4602-8143-ADCBA812C7C8}" srcOrd="11" destOrd="0" presId="urn:microsoft.com/office/officeart/2005/8/layout/default"/>
    <dgm:cxn modelId="{A3382620-08AB-4B13-A0EA-F0FBC20AFC92}" type="presParOf" srcId="{FE3F65D8-67CC-4616-977B-028718B53CAF}" destId="{0978722E-E426-4BCB-AFE2-C4FF22486745}" srcOrd="12" destOrd="0" presId="urn:microsoft.com/office/officeart/2005/8/layout/default"/>
    <dgm:cxn modelId="{2E6C3EA6-3070-48F2-B192-34EA37971888}" type="presParOf" srcId="{FE3F65D8-67CC-4616-977B-028718B53CAF}" destId="{E477CD3F-34AE-41BD-8EE3-2E9DB904F8B4}" srcOrd="13" destOrd="0" presId="urn:microsoft.com/office/officeart/2005/8/layout/default"/>
    <dgm:cxn modelId="{83A32D88-59F9-4A43-B16E-8110A850882B}" type="presParOf" srcId="{FE3F65D8-67CC-4616-977B-028718B53CAF}" destId="{7FA1C04A-B141-438D-88EF-2E4DFEB5D822}" srcOrd="14" destOrd="0" presId="urn:microsoft.com/office/officeart/2005/8/layout/default"/>
    <dgm:cxn modelId="{E5E6D178-9251-4759-8C43-5FA1D131F135}" type="presParOf" srcId="{FE3F65D8-67CC-4616-977B-028718B53CAF}" destId="{F74C49F0-16CA-400E-865E-31F5EBB608F2}" srcOrd="15" destOrd="0" presId="urn:microsoft.com/office/officeart/2005/8/layout/default"/>
    <dgm:cxn modelId="{FDEB9C5B-C931-4BF7-B043-D03920487B3F}" type="presParOf" srcId="{FE3F65D8-67CC-4616-977B-028718B53CAF}" destId="{E799A1A3-D671-4567-9C5B-3FC305733EB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397AD1-14E5-4D46-9DA4-63E9A6D6BD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5C8D6E3-B706-42C0-949B-A5CF6FD4180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r>
            <a:rPr lang="de-DE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Strengthening</a:t>
          </a:r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Digital Infrastructure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1BDFF67-CAA7-4879-9F44-7C1145F9E40F}" type="parTrans" cxnId="{77CDFD8E-32BD-44D4-9C56-5B1AC0726E7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B75CA87-DBCF-4D30-AC60-19AAB95D9B6F}" type="sibTrans" cxnId="{77CDFD8E-32BD-44D4-9C56-5B1AC0726E7A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E95EAA7-D4C7-42AD-8882-4FB88039F00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Grant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Programs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Removal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regulatory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barriers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87DA40C4-6A90-4E1B-8F77-81177C4FDB6A}" type="parTrans" cxnId="{A82AABDA-C1C8-48CD-87D5-103599024C6C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7D8B6B-0950-42FB-BC87-2A0DC6CCBE7B}" type="sibTrans" cxnId="{A82AABDA-C1C8-48CD-87D5-103599024C6C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F144B81-0574-4D35-B390-524099B020BB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r>
            <a:rPr lang="de-DE" b="1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Promoting</a:t>
          </a:r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Innovation and Entrepreneurship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DD2FBC-3429-4644-A166-03B7280E5C7F}" type="parTrans" cxnId="{A441F45F-F263-44CF-A495-5ABF8167F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EE4A972-068F-4B69-84B2-6FB9E9BEFDCD}" type="sibTrans" cxnId="{A441F45F-F263-44CF-A495-5ABF8167F3C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817FF46-AF1D-423F-B97F-13C3BAFED59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Innovation Fund, access to venture capital through tax regulation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7653B7-00B5-4D46-B917-42869D2290A9}" type="parTrans" cxnId="{6F80A989-DEB7-4734-8F60-3043EDF661F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DF30557-2033-48C9-BF22-80A5C388DAF5}" type="sibTrans" cxnId="{6F80A989-DEB7-4734-8F60-3043EDF661F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564757B-59AA-4005-B39E-CEBCA0CD1C2F}">
      <dgm:prSet/>
      <dgm:spPr/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7260015-B58C-4AB2-A6C5-6E13118977DD}" type="parTrans" cxnId="{D36FAD57-0814-446A-8FEF-FBB69126969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8EEB37E-001B-4BA6-9E02-F0E399D447AB}" type="sibTrans" cxnId="{D36FAD57-0814-446A-8FEF-FBB691269691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1E29E66-9944-4ADD-A7C2-419A1DE03065}">
      <dgm:prSet/>
      <dgm:spPr/>
      <dgm:t>
        <a:bodyPr/>
        <a:lstStyle/>
        <a:p>
          <a:r>
            <a: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science</a:t>
          </a:r>
          <a:r>
            <a: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14DB9365-A980-4D2B-A65B-55F7FFDDFA51}" type="parTrans" cxnId="{1B3A0C5C-D637-4030-A202-231DF657053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95DF688-BEE9-4A3A-98DE-596DD23F14BC}" type="sibTrans" cxnId="{1B3A0C5C-D637-4030-A202-231DF6570538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1855A1-A964-4024-9CE7-AFFBDBC1B971}">
      <dgm:prSet/>
      <dgm:spPr>
        <a:solidFill>
          <a:srgbClr val="0070C0"/>
        </a:solidFill>
      </dgm:spPr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Empowering businesses to adopt AI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EA8C7E8-DDD9-4BA6-8FB7-423C8B07A7F0}" type="parTrans" cxnId="{02A8E058-959E-451C-95E1-0A2BACFF16F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41DC240-4672-4811-9980-4B69D370EFB7}" type="sibTrans" cxnId="{02A8E058-959E-451C-95E1-0A2BACFF16F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2CB537F-9490-460E-A72B-FE7FC28B12C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B3F5686-51F9-4C06-9ACC-AF6448186B01}" type="parTrans" cxnId="{8246FFBC-7613-41D4-95B4-C2BE41CEF19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21AF480-BA2D-45F6-A562-AB9C60A5DC86}" type="sibTrans" cxnId="{8246FFBC-7613-41D4-95B4-C2BE41CEF19B}">
      <dgm:prSet/>
      <dgm:spPr/>
      <dgm:t>
        <a:bodyPr/>
        <a:lstStyle/>
        <a:p>
          <a:endParaRPr lang="de-DE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2CF4964-96F7-4D2A-8C5D-7A06F331FC1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SME; internal AI roadmaps, investments in AI tools</a:t>
          </a:r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BDA01ED-E92B-4C14-9836-21949B7BEBE7}" type="parTrans" cxnId="{F1A7A847-99F4-4D4D-B3F8-7C9FFE4B1E2D}">
      <dgm:prSet/>
      <dgm:spPr/>
      <dgm:t>
        <a:bodyPr/>
        <a:lstStyle/>
        <a:p>
          <a:endParaRPr lang="de-DE"/>
        </a:p>
      </dgm:t>
    </dgm:pt>
    <dgm:pt modelId="{75C4B29C-46F3-4CB8-A7C5-80692EAA46FF}" type="sibTrans" cxnId="{F1A7A847-99F4-4D4D-B3F8-7C9FFE4B1E2D}">
      <dgm:prSet/>
      <dgm:spPr/>
      <dgm:t>
        <a:bodyPr/>
        <a:lstStyle/>
        <a:p>
          <a:endParaRPr lang="de-DE"/>
        </a:p>
      </dgm:t>
    </dgm:pt>
    <dgm:pt modelId="{A0D95D7D-107E-414D-8B64-C0CEC6858BBC}">
      <dgm:prSet/>
      <dgm:spPr/>
      <dgm:t>
        <a:bodyPr/>
        <a:lstStyle/>
        <a:p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F2A659B-8B4E-42EC-B8F7-5B02A221F5C4}" type="parTrans" cxnId="{52AEC5F7-A8AF-4136-9075-BF50FE1A217A}">
      <dgm:prSet/>
      <dgm:spPr/>
      <dgm:t>
        <a:bodyPr/>
        <a:lstStyle/>
        <a:p>
          <a:endParaRPr lang="de-DE"/>
        </a:p>
      </dgm:t>
    </dgm:pt>
    <dgm:pt modelId="{FFCA4F2B-533B-455C-97E3-064DD54C8549}" type="sibTrans" cxnId="{52AEC5F7-A8AF-4136-9075-BF50FE1A217A}">
      <dgm:prSet/>
      <dgm:spPr/>
      <dgm:t>
        <a:bodyPr/>
        <a:lstStyle/>
        <a:p>
          <a:endParaRPr lang="de-DE"/>
        </a:p>
      </dgm:t>
    </dgm:pt>
    <dgm:pt modelId="{0C2508B3-732A-4188-B78D-4738DB118DD0}">
      <dgm:prSet/>
      <dgm:spPr/>
      <dgm:t>
        <a:bodyPr/>
        <a:lstStyle/>
        <a:p>
          <a:endParaRPr lang="de-DE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9B5B85F-978B-4001-9546-6E0DABB8AFFA}" type="parTrans" cxnId="{96EF3AF9-FD6A-4076-9F40-FF117B2EDBD4}">
      <dgm:prSet/>
      <dgm:spPr/>
      <dgm:t>
        <a:bodyPr/>
        <a:lstStyle/>
        <a:p>
          <a:endParaRPr lang="de-DE"/>
        </a:p>
      </dgm:t>
    </dgm:pt>
    <dgm:pt modelId="{161C848E-3C2D-4CBF-8175-DE2FC26E5DB3}" type="sibTrans" cxnId="{96EF3AF9-FD6A-4076-9F40-FF117B2EDBD4}">
      <dgm:prSet/>
      <dgm:spPr/>
      <dgm:t>
        <a:bodyPr/>
        <a:lstStyle/>
        <a:p>
          <a:endParaRPr lang="de-DE"/>
        </a:p>
      </dgm:t>
    </dgm:pt>
    <dgm:pt modelId="{4B1EF104-FF91-43C7-B32D-57436FDF0827}" type="pres">
      <dgm:prSet presAssocID="{B2397AD1-14E5-4D46-9DA4-63E9A6D6BD1A}" presName="linear" presStyleCnt="0">
        <dgm:presLayoutVars>
          <dgm:animLvl val="lvl"/>
          <dgm:resizeHandles val="exact"/>
        </dgm:presLayoutVars>
      </dgm:prSet>
      <dgm:spPr/>
    </dgm:pt>
    <dgm:pt modelId="{138BEF65-2FAD-428C-8E9F-C7D0758A472F}" type="pres">
      <dgm:prSet presAssocID="{85C8D6E3-B706-42C0-949B-A5CF6FD4180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DB17790-A079-4000-A108-84BAF7FBA1BF}" type="pres">
      <dgm:prSet presAssocID="{85C8D6E3-B706-42C0-949B-A5CF6FD41808}" presName="childText" presStyleLbl="revTx" presStyleIdx="0" presStyleCnt="3">
        <dgm:presLayoutVars>
          <dgm:bulletEnabled val="1"/>
        </dgm:presLayoutVars>
      </dgm:prSet>
      <dgm:spPr/>
    </dgm:pt>
    <dgm:pt modelId="{743AE03C-A3D1-4F83-B522-12C31A56489B}" type="pres">
      <dgm:prSet presAssocID="{EF144B81-0574-4D35-B390-524099B020B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FAADFD-0CFE-476E-8F75-A330E56926CA}" type="pres">
      <dgm:prSet presAssocID="{EF144B81-0574-4D35-B390-524099B020BB}" presName="childText" presStyleLbl="revTx" presStyleIdx="1" presStyleCnt="3">
        <dgm:presLayoutVars>
          <dgm:bulletEnabled val="1"/>
        </dgm:presLayoutVars>
      </dgm:prSet>
      <dgm:spPr/>
    </dgm:pt>
    <dgm:pt modelId="{7681C7A3-2A7E-4C0A-9E79-DD87059A87CE}" type="pres">
      <dgm:prSet presAssocID="{301855A1-A964-4024-9CE7-AFFBDBC1B97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9AF52F1-37DD-44E3-8800-6DD15B46CAD3}" type="pres">
      <dgm:prSet presAssocID="{301855A1-A964-4024-9CE7-AFFBDBC1B97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F8538C09-4015-4D9B-A075-70C0BF15741C}" type="presOf" srcId="{0817FF46-AF1D-423F-B97F-13C3BAFED59C}" destId="{78FAADFD-0CFE-476E-8F75-A330E56926CA}" srcOrd="0" destOrd="0" presId="urn:microsoft.com/office/officeart/2005/8/layout/vList2"/>
    <dgm:cxn modelId="{1E798F1A-6F5C-40B7-9820-E611C4329A3C}" type="presOf" srcId="{A0D95D7D-107E-414D-8B64-C0CEC6858BBC}" destId="{3DB17790-A079-4000-A108-84BAF7FBA1BF}" srcOrd="0" destOrd="2" presId="urn:microsoft.com/office/officeart/2005/8/layout/vList2"/>
    <dgm:cxn modelId="{1B3A0C5C-D637-4030-A202-231DF6570538}" srcId="{EF144B81-0574-4D35-B390-524099B020BB}" destId="{81E29E66-9944-4ADD-A7C2-419A1DE03065}" srcOrd="1" destOrd="0" parTransId="{14DB9365-A980-4D2B-A65B-55F7FFDDFA51}" sibTransId="{C95DF688-BEE9-4A3A-98DE-596DD23F14BC}"/>
    <dgm:cxn modelId="{85E0105E-D79F-49CD-821B-2D8B2222EFDA}" type="presOf" srcId="{0C2508B3-732A-4188-B78D-4738DB118DD0}" destId="{78FAADFD-0CFE-476E-8F75-A330E56926CA}" srcOrd="0" destOrd="2" presId="urn:microsoft.com/office/officeart/2005/8/layout/vList2"/>
    <dgm:cxn modelId="{A441F45F-F263-44CF-A495-5ABF8167F3C8}" srcId="{B2397AD1-14E5-4D46-9DA4-63E9A6D6BD1A}" destId="{EF144B81-0574-4D35-B390-524099B020BB}" srcOrd="1" destOrd="0" parTransId="{17DD2FBC-3429-4644-A166-03B7280E5C7F}" sibTransId="{3EE4A972-068F-4B69-84B2-6FB9E9BEFDCD}"/>
    <dgm:cxn modelId="{F1A7A847-99F4-4D4D-B3F8-7C9FFE4B1E2D}" srcId="{301855A1-A964-4024-9CE7-AFFBDBC1B971}" destId="{32CF4964-96F7-4D2A-8C5D-7A06F331FC1E}" srcOrd="0" destOrd="0" parTransId="{3BDA01ED-E92B-4C14-9836-21949B7BEBE7}" sibTransId="{75C4B29C-46F3-4CB8-A7C5-80692EAA46FF}"/>
    <dgm:cxn modelId="{756C8A4C-F5CD-43DB-BA43-248AA13A4049}" type="presOf" srcId="{81E29E66-9944-4ADD-A7C2-419A1DE03065}" destId="{78FAADFD-0CFE-476E-8F75-A330E56926CA}" srcOrd="0" destOrd="1" presId="urn:microsoft.com/office/officeart/2005/8/layout/vList2"/>
    <dgm:cxn modelId="{5F1CAC4E-BADC-4E88-A0B1-30E28EE95271}" type="presOf" srcId="{301855A1-A964-4024-9CE7-AFFBDBC1B971}" destId="{7681C7A3-2A7E-4C0A-9E79-DD87059A87CE}" srcOrd="0" destOrd="0" presId="urn:microsoft.com/office/officeart/2005/8/layout/vList2"/>
    <dgm:cxn modelId="{D77D9052-BE12-4D28-9782-570E382C48DA}" type="presOf" srcId="{32CB537F-9490-460E-A72B-FE7FC28B12C1}" destId="{39AF52F1-37DD-44E3-8800-6DD15B46CAD3}" srcOrd="0" destOrd="1" presId="urn:microsoft.com/office/officeart/2005/8/layout/vList2"/>
    <dgm:cxn modelId="{D36FAD57-0814-446A-8FEF-FBB691269691}" srcId="{85C8D6E3-B706-42C0-949B-A5CF6FD41808}" destId="{5564757B-59AA-4005-B39E-CEBCA0CD1C2F}" srcOrd="1" destOrd="0" parTransId="{17260015-B58C-4AB2-A6C5-6E13118977DD}" sibTransId="{B8EEB37E-001B-4BA6-9E02-F0E399D447AB}"/>
    <dgm:cxn modelId="{02A8E058-959E-451C-95E1-0A2BACFF16FB}" srcId="{B2397AD1-14E5-4D46-9DA4-63E9A6D6BD1A}" destId="{301855A1-A964-4024-9CE7-AFFBDBC1B971}" srcOrd="2" destOrd="0" parTransId="{5EA8C7E8-DDD9-4BA6-8FB7-423C8B07A7F0}" sibTransId="{041DC240-4672-4811-9980-4B69D370EFB7}"/>
    <dgm:cxn modelId="{6F80A989-DEB7-4734-8F60-3043EDF661F1}" srcId="{EF144B81-0574-4D35-B390-524099B020BB}" destId="{0817FF46-AF1D-423F-B97F-13C3BAFED59C}" srcOrd="0" destOrd="0" parTransId="{707653B7-00B5-4D46-B917-42869D2290A9}" sibTransId="{EDF30557-2033-48C9-BF22-80A5C388DAF5}"/>
    <dgm:cxn modelId="{88239B8A-65B0-4EFD-9B2E-C62E32649AA0}" type="presOf" srcId="{B2397AD1-14E5-4D46-9DA4-63E9A6D6BD1A}" destId="{4B1EF104-FF91-43C7-B32D-57436FDF0827}" srcOrd="0" destOrd="0" presId="urn:microsoft.com/office/officeart/2005/8/layout/vList2"/>
    <dgm:cxn modelId="{77CDFD8E-32BD-44D4-9C56-5B1AC0726E7A}" srcId="{B2397AD1-14E5-4D46-9DA4-63E9A6D6BD1A}" destId="{85C8D6E3-B706-42C0-949B-A5CF6FD41808}" srcOrd="0" destOrd="0" parTransId="{91BDFF67-CAA7-4879-9F44-7C1145F9E40F}" sibTransId="{DB75CA87-DBCF-4D30-AC60-19AAB95D9B6F}"/>
    <dgm:cxn modelId="{C4AC83A2-2F5E-423D-9678-6426EE65BF54}" type="presOf" srcId="{EF144B81-0574-4D35-B390-524099B020BB}" destId="{743AE03C-A3D1-4F83-B522-12C31A56489B}" srcOrd="0" destOrd="0" presId="urn:microsoft.com/office/officeart/2005/8/layout/vList2"/>
    <dgm:cxn modelId="{8246FFBC-7613-41D4-95B4-C2BE41CEF19B}" srcId="{301855A1-A964-4024-9CE7-AFFBDBC1B971}" destId="{32CB537F-9490-460E-A72B-FE7FC28B12C1}" srcOrd="1" destOrd="0" parTransId="{7B3F5686-51F9-4C06-9ACC-AF6448186B01}" sibTransId="{B21AF480-BA2D-45F6-A562-AB9C60A5DC86}"/>
    <dgm:cxn modelId="{C066CAC4-AE52-48F9-9300-4D692C815452}" type="presOf" srcId="{85C8D6E3-B706-42C0-949B-A5CF6FD41808}" destId="{138BEF65-2FAD-428C-8E9F-C7D0758A472F}" srcOrd="0" destOrd="0" presId="urn:microsoft.com/office/officeart/2005/8/layout/vList2"/>
    <dgm:cxn modelId="{A82AABDA-C1C8-48CD-87D5-103599024C6C}" srcId="{85C8D6E3-B706-42C0-949B-A5CF6FD41808}" destId="{1E95EAA7-D4C7-42AD-8882-4FB88039F000}" srcOrd="0" destOrd="0" parTransId="{87DA40C4-6A90-4E1B-8F77-81177C4FDB6A}" sibTransId="{E07D8B6B-0950-42FB-BC87-2A0DC6CCBE7B}"/>
    <dgm:cxn modelId="{E39FF6E3-7E3E-4B6E-9DB6-740E390FB069}" type="presOf" srcId="{5564757B-59AA-4005-B39E-CEBCA0CD1C2F}" destId="{3DB17790-A079-4000-A108-84BAF7FBA1BF}" srcOrd="0" destOrd="1" presId="urn:microsoft.com/office/officeart/2005/8/layout/vList2"/>
    <dgm:cxn modelId="{3B6FA6EE-ACA9-4A96-A82A-C67178FE8E23}" type="presOf" srcId="{32CF4964-96F7-4D2A-8C5D-7A06F331FC1E}" destId="{39AF52F1-37DD-44E3-8800-6DD15B46CAD3}" srcOrd="0" destOrd="0" presId="urn:microsoft.com/office/officeart/2005/8/layout/vList2"/>
    <dgm:cxn modelId="{F2B8F4F1-2727-4FC3-8DA7-3AF86093B95F}" type="presOf" srcId="{1E95EAA7-D4C7-42AD-8882-4FB88039F000}" destId="{3DB17790-A079-4000-A108-84BAF7FBA1BF}" srcOrd="0" destOrd="0" presId="urn:microsoft.com/office/officeart/2005/8/layout/vList2"/>
    <dgm:cxn modelId="{52AEC5F7-A8AF-4136-9075-BF50FE1A217A}" srcId="{85C8D6E3-B706-42C0-949B-A5CF6FD41808}" destId="{A0D95D7D-107E-414D-8B64-C0CEC6858BBC}" srcOrd="2" destOrd="0" parTransId="{2F2A659B-8B4E-42EC-B8F7-5B02A221F5C4}" sibTransId="{FFCA4F2B-533B-455C-97E3-064DD54C8549}"/>
    <dgm:cxn modelId="{96EF3AF9-FD6A-4076-9F40-FF117B2EDBD4}" srcId="{EF144B81-0574-4D35-B390-524099B020BB}" destId="{0C2508B3-732A-4188-B78D-4738DB118DD0}" srcOrd="2" destOrd="0" parTransId="{99B5B85F-978B-4001-9546-6E0DABB8AFFA}" sibTransId="{161C848E-3C2D-4CBF-8175-DE2FC26E5DB3}"/>
    <dgm:cxn modelId="{77EE3A84-D593-4D98-BFEE-83008A4995A1}" type="presParOf" srcId="{4B1EF104-FF91-43C7-B32D-57436FDF0827}" destId="{138BEF65-2FAD-428C-8E9F-C7D0758A472F}" srcOrd="0" destOrd="0" presId="urn:microsoft.com/office/officeart/2005/8/layout/vList2"/>
    <dgm:cxn modelId="{D9028044-1D3F-4466-996C-CC888D190E37}" type="presParOf" srcId="{4B1EF104-FF91-43C7-B32D-57436FDF0827}" destId="{3DB17790-A079-4000-A108-84BAF7FBA1BF}" srcOrd="1" destOrd="0" presId="urn:microsoft.com/office/officeart/2005/8/layout/vList2"/>
    <dgm:cxn modelId="{53D2B836-DEA5-4E5E-8DAA-5D8AFEAACEA6}" type="presParOf" srcId="{4B1EF104-FF91-43C7-B32D-57436FDF0827}" destId="{743AE03C-A3D1-4F83-B522-12C31A56489B}" srcOrd="2" destOrd="0" presId="urn:microsoft.com/office/officeart/2005/8/layout/vList2"/>
    <dgm:cxn modelId="{97C3D93D-6357-49F1-B4F4-03131A3B110C}" type="presParOf" srcId="{4B1EF104-FF91-43C7-B32D-57436FDF0827}" destId="{78FAADFD-0CFE-476E-8F75-A330E56926CA}" srcOrd="3" destOrd="0" presId="urn:microsoft.com/office/officeart/2005/8/layout/vList2"/>
    <dgm:cxn modelId="{EBB25B4A-AD1A-4ABD-8CC9-BABC65EFEAB0}" type="presParOf" srcId="{4B1EF104-FF91-43C7-B32D-57436FDF0827}" destId="{7681C7A3-2A7E-4C0A-9E79-DD87059A87CE}" srcOrd="4" destOrd="0" presId="urn:microsoft.com/office/officeart/2005/8/layout/vList2"/>
    <dgm:cxn modelId="{41152CDF-9088-41A9-8A17-FB97112357DA}" type="presParOf" srcId="{4B1EF104-FF91-43C7-B32D-57436FDF0827}" destId="{39AF52F1-37DD-44E3-8800-6DD15B46CAD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14AF4-049B-4724-9C62-C1188C61767D}">
      <dsp:nvSpPr>
        <dsp:cNvPr id="0" name=""/>
        <dsp:cNvSpPr/>
      </dsp:nvSpPr>
      <dsp:spPr>
        <a:xfrm>
          <a:off x="1297397" y="297552"/>
          <a:ext cx="2434823" cy="760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371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Bottom-up</a:t>
          </a:r>
          <a:endParaRPr lang="de-DE" sz="21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297397" y="297552"/>
        <a:ext cx="2434823" cy="760882"/>
      </dsp:txXfrm>
    </dsp:sp>
    <dsp:sp modelId="{2F7A1DA3-1CEC-45C1-BE52-AD1A0D00CDCF}">
      <dsp:nvSpPr>
        <dsp:cNvPr id="0" name=""/>
        <dsp:cNvSpPr/>
      </dsp:nvSpPr>
      <dsp:spPr>
        <a:xfrm>
          <a:off x="1195947" y="187647"/>
          <a:ext cx="532617" cy="79892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FA2DB-546A-4EBC-BB60-44CE5717FB37}">
      <dsp:nvSpPr>
        <dsp:cNvPr id="0" name=""/>
        <dsp:cNvSpPr/>
      </dsp:nvSpPr>
      <dsp:spPr>
        <a:xfrm>
          <a:off x="1297397" y="1255418"/>
          <a:ext cx="2434823" cy="760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371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Total </a:t>
          </a:r>
          <a:r>
            <a:rPr lang="de-DE" sz="21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integration</a:t>
          </a:r>
          <a:endParaRPr lang="de-DE" sz="21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297397" y="1255418"/>
        <a:ext cx="2434823" cy="760882"/>
      </dsp:txXfrm>
    </dsp:sp>
    <dsp:sp modelId="{FC0DE967-7582-4243-AF3C-E5C0CFA736BD}">
      <dsp:nvSpPr>
        <dsp:cNvPr id="0" name=""/>
        <dsp:cNvSpPr/>
      </dsp:nvSpPr>
      <dsp:spPr>
        <a:xfrm>
          <a:off x="1195947" y="1145513"/>
          <a:ext cx="532617" cy="79892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2C772-E819-4FA4-92FF-F23750EA382F}">
      <dsp:nvSpPr>
        <dsp:cNvPr id="0" name=""/>
        <dsp:cNvSpPr/>
      </dsp:nvSpPr>
      <dsp:spPr>
        <a:xfrm>
          <a:off x="1297397" y="2213285"/>
          <a:ext cx="2434823" cy="760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371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Dynamic and </a:t>
          </a:r>
          <a:r>
            <a:rPr lang="de-DE" sz="21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structural</a:t>
          </a:r>
          <a:r>
            <a:rPr lang="de-DE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1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model</a:t>
          </a:r>
          <a:r>
            <a:rPr lang="de-DE" sz="21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1297397" y="2213285"/>
        <a:ext cx="2434823" cy="760882"/>
      </dsp:txXfrm>
    </dsp:sp>
    <dsp:sp modelId="{CEF1F527-CB83-402C-B703-E7180D360AF7}">
      <dsp:nvSpPr>
        <dsp:cNvPr id="0" name=""/>
        <dsp:cNvSpPr/>
      </dsp:nvSpPr>
      <dsp:spPr>
        <a:xfrm>
          <a:off x="1195947" y="2103379"/>
          <a:ext cx="532617" cy="79892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5AED6-2983-44AA-89E1-EE468FF42D49}">
      <dsp:nvSpPr>
        <dsp:cNvPr id="0" name=""/>
        <dsp:cNvSpPr/>
      </dsp:nvSpPr>
      <dsp:spPr>
        <a:xfrm>
          <a:off x="1297397" y="3171151"/>
          <a:ext cx="2434823" cy="760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371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Chronological time</a:t>
          </a:r>
          <a:endParaRPr lang="de-DE" sz="21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297397" y="3171151"/>
        <a:ext cx="2434823" cy="760882"/>
      </dsp:txXfrm>
    </dsp:sp>
    <dsp:sp modelId="{91AB29B7-19EC-4632-9739-3F427494E986}">
      <dsp:nvSpPr>
        <dsp:cNvPr id="0" name=""/>
        <dsp:cNvSpPr/>
      </dsp:nvSpPr>
      <dsp:spPr>
        <a:xfrm>
          <a:off x="1195947" y="3061246"/>
          <a:ext cx="532617" cy="79892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BEF65-2FAD-428C-8E9F-C7D0758A472F}">
      <dsp:nvSpPr>
        <dsp:cNvPr id="0" name=""/>
        <dsp:cNvSpPr/>
      </dsp:nvSpPr>
      <dsp:spPr>
        <a:xfrm>
          <a:off x="0" y="44515"/>
          <a:ext cx="4770134" cy="75477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r>
            <a:rPr lang="de-DE" sz="19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Strengthening</a:t>
          </a: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Digital Infrastructure</a:t>
          </a:r>
          <a:endParaRPr lang="de-DE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45" y="81360"/>
        <a:ext cx="4696444" cy="681087"/>
      </dsp:txXfrm>
    </dsp:sp>
    <dsp:sp modelId="{3DB17790-A079-4000-A108-84BAF7FBA1BF}">
      <dsp:nvSpPr>
        <dsp:cNvPr id="0" name=""/>
        <dsp:cNvSpPr/>
      </dsp:nvSpPr>
      <dsp:spPr>
        <a:xfrm>
          <a:off x="0" y="799293"/>
          <a:ext cx="4770134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Grant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Programs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Removal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regulatory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barriers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799293"/>
        <a:ext cx="4770134" cy="786599"/>
      </dsp:txXfrm>
    </dsp:sp>
    <dsp:sp modelId="{743AE03C-A3D1-4F83-B522-12C31A56489B}">
      <dsp:nvSpPr>
        <dsp:cNvPr id="0" name=""/>
        <dsp:cNvSpPr/>
      </dsp:nvSpPr>
      <dsp:spPr>
        <a:xfrm>
          <a:off x="0" y="1585893"/>
          <a:ext cx="4770134" cy="754777"/>
        </a:xfrm>
        <a:prstGeom prst="roundRect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r>
            <a:rPr lang="de-DE" sz="19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Promoting</a:t>
          </a: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Innovation and Entrepreneurship</a:t>
          </a:r>
          <a:endParaRPr lang="de-DE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45" y="1622738"/>
        <a:ext cx="4696444" cy="681087"/>
      </dsp:txXfrm>
    </dsp:sp>
    <dsp:sp modelId="{78FAADFD-0CFE-476E-8F75-A330E56926CA}">
      <dsp:nvSpPr>
        <dsp:cNvPr id="0" name=""/>
        <dsp:cNvSpPr/>
      </dsp:nvSpPr>
      <dsp:spPr>
        <a:xfrm>
          <a:off x="0" y="2340671"/>
          <a:ext cx="4770134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Innovation Fund, access to venture capital through tax regulation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science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340671"/>
        <a:ext cx="4770134" cy="983250"/>
      </dsp:txXfrm>
    </dsp:sp>
    <dsp:sp modelId="{7681C7A3-2A7E-4C0A-9E79-DD87059A87CE}">
      <dsp:nvSpPr>
        <dsp:cNvPr id="0" name=""/>
        <dsp:cNvSpPr/>
      </dsp:nvSpPr>
      <dsp:spPr>
        <a:xfrm>
          <a:off x="0" y="3323921"/>
          <a:ext cx="4770134" cy="75477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Empowering businesses to adopt AI</a:t>
          </a:r>
          <a:endParaRPr lang="de-DE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45" y="3360766"/>
        <a:ext cx="4696444" cy="681087"/>
      </dsp:txXfrm>
    </dsp:sp>
    <dsp:sp modelId="{39AF52F1-37DD-44E3-8800-6DD15B46CAD3}">
      <dsp:nvSpPr>
        <dsp:cNvPr id="0" name=""/>
        <dsp:cNvSpPr/>
      </dsp:nvSpPr>
      <dsp:spPr>
        <a:xfrm>
          <a:off x="0" y="4078699"/>
          <a:ext cx="4770134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SME; internal AI roadmaps, investments in AI tools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078699"/>
        <a:ext cx="4770134" cy="5211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4027C-1D16-477D-936C-F66E296B19F4}">
      <dsp:nvSpPr>
        <dsp:cNvPr id="0" name=""/>
        <dsp:cNvSpPr/>
      </dsp:nvSpPr>
      <dsp:spPr>
        <a:xfrm>
          <a:off x="0" y="26493"/>
          <a:ext cx="4770134" cy="79560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Realizing productivity and efficiency gains</a:t>
          </a:r>
          <a:endParaRPr lang="de-DE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8838" y="65331"/>
        <a:ext cx="4692458" cy="717924"/>
      </dsp:txXfrm>
    </dsp:sp>
    <dsp:sp modelId="{25EB29D4-B3C8-44F2-AF9D-DB3D83650256}">
      <dsp:nvSpPr>
        <dsp:cNvPr id="0" name=""/>
        <dsp:cNvSpPr/>
      </dsp:nvSpPr>
      <dsp:spPr>
        <a:xfrm>
          <a:off x="0" y="822093"/>
          <a:ext cx="4770134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de-DE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Use </a:t>
          </a:r>
          <a:r>
            <a:rPr lang="de-DE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de-DE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AI </a:t>
          </a:r>
          <a:r>
            <a:rPr lang="de-DE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technology</a:t>
          </a:r>
          <a:r>
            <a:rPr lang="de-DE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 pilot projects</a:t>
          </a:r>
          <a:endParaRPr lang="de-DE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de-DE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822093"/>
        <a:ext cx="4770134" cy="828000"/>
      </dsp:txXfrm>
    </dsp:sp>
    <dsp:sp modelId="{9D1AE7A2-E56C-4678-A685-440A199FD907}">
      <dsp:nvSpPr>
        <dsp:cNvPr id="0" name=""/>
        <dsp:cNvSpPr/>
      </dsp:nvSpPr>
      <dsp:spPr>
        <a:xfrm>
          <a:off x="0" y="1650093"/>
          <a:ext cx="4770134" cy="795600"/>
        </a:xfrm>
        <a:prstGeom prst="round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</a:t>
          </a:r>
          <a:r>
            <a:rPr lang="de-DE" sz="20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Measuring</a:t>
          </a:r>
          <a:r>
            <a:rPr lang="de-DE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Impact and </a:t>
          </a:r>
          <a:r>
            <a:rPr lang="de-DE" sz="20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Scalability</a:t>
          </a:r>
          <a:endParaRPr lang="de-DE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8838" y="1688931"/>
        <a:ext cx="4692458" cy="717924"/>
      </dsp:txXfrm>
    </dsp:sp>
    <dsp:sp modelId="{C2E8A989-3DCA-4CED-B7D8-7FCAC8D7C9B0}">
      <dsp:nvSpPr>
        <dsp:cNvPr id="0" name=""/>
        <dsp:cNvSpPr/>
      </dsp:nvSpPr>
      <dsp:spPr>
        <a:xfrm>
          <a:off x="0" y="2445693"/>
          <a:ext cx="4770134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Analysis and Evaluation</a:t>
          </a:r>
          <a:endParaRPr lang="de-DE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de-DE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45693"/>
        <a:ext cx="4770134" cy="828000"/>
      </dsp:txXfrm>
    </dsp:sp>
    <dsp:sp modelId="{B62E2BA3-BFF5-4B97-B2E3-776D130662B5}">
      <dsp:nvSpPr>
        <dsp:cNvPr id="0" name=""/>
        <dsp:cNvSpPr/>
      </dsp:nvSpPr>
      <dsp:spPr>
        <a:xfrm>
          <a:off x="0" y="3273693"/>
          <a:ext cx="4770134" cy="795600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Governance, Data Rooms, and Building Trust</a:t>
          </a:r>
          <a:endParaRPr lang="de-DE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8838" y="3312531"/>
        <a:ext cx="4692458" cy="717924"/>
      </dsp:txXfrm>
    </dsp:sp>
    <dsp:sp modelId="{196DCE52-4423-4A0D-8D84-BED618CFBF04}">
      <dsp:nvSpPr>
        <dsp:cNvPr id="0" name=""/>
        <dsp:cNvSpPr/>
      </dsp:nvSpPr>
      <dsp:spPr>
        <a:xfrm>
          <a:off x="0" y="4069294"/>
          <a:ext cx="4770134" cy="54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de-DE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Certification</a:t>
          </a:r>
          <a:r>
            <a:rPr lang="de-DE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de-DE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Standardization</a:t>
          </a:r>
          <a:endParaRPr lang="de-DE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endParaRPr lang="de-DE" sz="16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069294"/>
        <a:ext cx="4770134" cy="548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FA2DB-546A-4EBC-BB60-44CE5717FB37}">
      <dsp:nvSpPr>
        <dsp:cNvPr id="0" name=""/>
        <dsp:cNvSpPr/>
      </dsp:nvSpPr>
      <dsp:spPr>
        <a:xfrm>
          <a:off x="115990" y="1480298"/>
          <a:ext cx="2783762" cy="8699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23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Econometric</a:t>
          </a:r>
          <a:r>
            <a:rPr lang="de-DE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4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estimations</a:t>
          </a:r>
          <a:endParaRPr lang="de-DE" sz="2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15990" y="1480298"/>
        <a:ext cx="2783762" cy="869925"/>
      </dsp:txXfrm>
    </dsp:sp>
    <dsp:sp modelId="{FC0DE967-7582-4243-AF3C-E5C0CFA736BD}">
      <dsp:nvSpPr>
        <dsp:cNvPr id="0" name=""/>
        <dsp:cNvSpPr/>
      </dsp:nvSpPr>
      <dsp:spPr>
        <a:xfrm>
          <a:off x="0" y="1354642"/>
          <a:ext cx="608948" cy="91342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FA2DB-546A-4EBC-BB60-44CE5717FB37}">
      <dsp:nvSpPr>
        <dsp:cNvPr id="0" name=""/>
        <dsp:cNvSpPr/>
      </dsp:nvSpPr>
      <dsp:spPr>
        <a:xfrm>
          <a:off x="109563" y="1354304"/>
          <a:ext cx="2597772" cy="8118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862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Forecasts, </a:t>
          </a:r>
          <a:r>
            <a:rPr lang="de-DE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projections</a:t>
          </a:r>
          <a:r>
            <a:rPr lang="de-DE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what</a:t>
          </a:r>
          <a:r>
            <a:rPr lang="de-DE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</a:t>
          </a:r>
          <a:r>
            <a:rPr lang="de-DE" sz="18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if</a:t>
          </a:r>
          <a:r>
            <a:rPr lang="de-DE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-analysis</a:t>
          </a:r>
        </a:p>
      </dsp:txBody>
      <dsp:txXfrm>
        <a:off x="109563" y="1354304"/>
        <a:ext cx="2597772" cy="811803"/>
      </dsp:txXfrm>
    </dsp:sp>
    <dsp:sp modelId="{FC0DE967-7582-4243-AF3C-E5C0CFA736BD}">
      <dsp:nvSpPr>
        <dsp:cNvPr id="0" name=""/>
        <dsp:cNvSpPr/>
      </dsp:nvSpPr>
      <dsp:spPr>
        <a:xfrm>
          <a:off x="1322" y="1237043"/>
          <a:ext cx="568262" cy="85239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FA2DB-546A-4EBC-BB60-44CE5717FB37}">
      <dsp:nvSpPr>
        <dsp:cNvPr id="0" name=""/>
        <dsp:cNvSpPr/>
      </dsp:nvSpPr>
      <dsp:spPr>
        <a:xfrm>
          <a:off x="108346" y="1353964"/>
          <a:ext cx="2600311" cy="8125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0399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offical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data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from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German Statistical Office;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low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aggregation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level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08346" y="1353964"/>
        <a:ext cx="2600311" cy="812597"/>
      </dsp:txXfrm>
    </dsp:sp>
    <dsp:sp modelId="{FC0DE967-7582-4243-AF3C-E5C0CFA736BD}">
      <dsp:nvSpPr>
        <dsp:cNvPr id="0" name=""/>
        <dsp:cNvSpPr/>
      </dsp:nvSpPr>
      <dsp:spPr>
        <a:xfrm>
          <a:off x="0" y="1236589"/>
          <a:ext cx="568818" cy="85322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14AF4-049B-4724-9C62-C1188C61767D}">
      <dsp:nvSpPr>
        <dsp:cNvPr id="0" name=""/>
        <dsp:cNvSpPr/>
      </dsp:nvSpPr>
      <dsp:spPr>
        <a:xfrm>
          <a:off x="1349422" y="269090"/>
          <a:ext cx="2326249" cy="7269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38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Bounded</a:t>
          </a:r>
          <a:r>
            <a:rPr lang="de-DE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0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rationality</a:t>
          </a:r>
          <a:endParaRPr lang="de-DE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49422" y="269090"/>
        <a:ext cx="2326249" cy="726952"/>
      </dsp:txXfrm>
    </dsp:sp>
    <dsp:sp modelId="{2F7A1DA3-1CEC-45C1-BE52-AD1A0D00CDCF}">
      <dsp:nvSpPr>
        <dsp:cNvPr id="0" name=""/>
        <dsp:cNvSpPr/>
      </dsp:nvSpPr>
      <dsp:spPr>
        <a:xfrm>
          <a:off x="1252495" y="164086"/>
          <a:ext cx="508867" cy="7633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FA2DB-546A-4EBC-BB60-44CE5717FB37}">
      <dsp:nvSpPr>
        <dsp:cNvPr id="0" name=""/>
        <dsp:cNvSpPr/>
      </dsp:nvSpPr>
      <dsp:spPr>
        <a:xfrm>
          <a:off x="1349422" y="1184243"/>
          <a:ext cx="2326249" cy="7269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38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Imperfect </a:t>
          </a:r>
          <a:r>
            <a:rPr lang="de-DE" sz="20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markets</a:t>
          </a:r>
          <a:endParaRPr lang="de-DE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49422" y="1184243"/>
        <a:ext cx="2326249" cy="726952"/>
      </dsp:txXfrm>
    </dsp:sp>
    <dsp:sp modelId="{FC0DE967-7582-4243-AF3C-E5C0CFA736BD}">
      <dsp:nvSpPr>
        <dsp:cNvPr id="0" name=""/>
        <dsp:cNvSpPr/>
      </dsp:nvSpPr>
      <dsp:spPr>
        <a:xfrm>
          <a:off x="1252495" y="1079239"/>
          <a:ext cx="508867" cy="7633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2C772-E819-4FA4-92FF-F23750EA382F}">
      <dsp:nvSpPr>
        <dsp:cNvPr id="0" name=""/>
        <dsp:cNvSpPr/>
      </dsp:nvSpPr>
      <dsp:spPr>
        <a:xfrm>
          <a:off x="1349422" y="2099396"/>
          <a:ext cx="2326249" cy="7269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38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Endogenous</a:t>
          </a:r>
          <a:r>
            <a:rPr lang="de-DE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0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prices</a:t>
          </a:r>
          <a:endParaRPr lang="de-DE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49422" y="2099396"/>
        <a:ext cx="2326249" cy="726952"/>
      </dsp:txXfrm>
    </dsp:sp>
    <dsp:sp modelId="{CEF1F527-CB83-402C-B703-E7180D360AF7}">
      <dsp:nvSpPr>
        <dsp:cNvPr id="0" name=""/>
        <dsp:cNvSpPr/>
      </dsp:nvSpPr>
      <dsp:spPr>
        <a:xfrm>
          <a:off x="1252495" y="1994392"/>
          <a:ext cx="508867" cy="7633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3B197-BCE1-4767-BC47-439DE1EDAAB5}">
      <dsp:nvSpPr>
        <dsp:cNvPr id="0" name=""/>
        <dsp:cNvSpPr/>
      </dsp:nvSpPr>
      <dsp:spPr>
        <a:xfrm>
          <a:off x="1349422" y="3014549"/>
          <a:ext cx="2326249" cy="7269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238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Path </a:t>
          </a:r>
          <a:r>
            <a:rPr lang="de-DE" sz="20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dependency</a:t>
          </a:r>
          <a:endParaRPr lang="de-DE" sz="20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49422" y="3014549"/>
        <a:ext cx="2326249" cy="726952"/>
      </dsp:txXfrm>
    </dsp:sp>
    <dsp:sp modelId="{EE1C8555-9F9F-4CF6-B82C-26ADA4B01E2A}">
      <dsp:nvSpPr>
        <dsp:cNvPr id="0" name=""/>
        <dsp:cNvSpPr/>
      </dsp:nvSpPr>
      <dsp:spPr>
        <a:xfrm>
          <a:off x="1252495" y="2909545"/>
          <a:ext cx="508867" cy="7633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48199-3148-41C9-BE6C-EA44421F2F58}">
      <dsp:nvSpPr>
        <dsp:cNvPr id="0" name=""/>
        <dsp:cNvSpPr/>
      </dsp:nvSpPr>
      <dsp:spPr>
        <a:xfrm>
          <a:off x="1035099" y="4892"/>
          <a:ext cx="2803394" cy="1682036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1.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>
              <a:solidFill>
                <a:schemeClr val="bg1"/>
              </a:solidFill>
            </a:rPr>
            <a:t>Significant gains in </a:t>
          </a:r>
          <a:r>
            <a:rPr lang="en-US" sz="1900" b="1" kern="1200" dirty="0">
              <a:solidFill>
                <a:schemeClr val="accent2"/>
              </a:solidFill>
            </a:rPr>
            <a:t>value creation</a:t>
          </a:r>
          <a:endParaRPr lang="de-DE" sz="1900" b="1" kern="1200" dirty="0">
            <a:solidFill>
              <a:schemeClr val="accent2"/>
            </a:solidFill>
          </a:endParaRPr>
        </a:p>
      </dsp:txBody>
      <dsp:txXfrm>
        <a:off x="1035099" y="4892"/>
        <a:ext cx="2803394" cy="1682036"/>
      </dsp:txXfrm>
    </dsp:sp>
    <dsp:sp modelId="{20C19D71-1A96-445B-9C51-9441E9F7ABE8}">
      <dsp:nvSpPr>
        <dsp:cNvPr id="0" name=""/>
        <dsp:cNvSpPr/>
      </dsp:nvSpPr>
      <dsp:spPr>
        <a:xfrm>
          <a:off x="4118833" y="4892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2.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Cost reduction, </a:t>
          </a:r>
          <a:r>
            <a:rPr lang="en-US" sz="1900" b="1" kern="1200" dirty="0">
              <a:solidFill>
                <a:schemeClr val="tx1"/>
              </a:solidFill>
            </a:rPr>
            <a:t>increased productivity</a:t>
          </a:r>
          <a:r>
            <a:rPr lang="en-US" sz="1900" kern="1200" dirty="0"/>
            <a:t>, and higher revenue are possible </a:t>
          </a:r>
          <a:endParaRPr lang="de-DE" sz="1900" kern="1200" dirty="0"/>
        </a:p>
      </dsp:txBody>
      <dsp:txXfrm>
        <a:off x="4118833" y="4892"/>
        <a:ext cx="2803394" cy="1682036"/>
      </dsp:txXfrm>
    </dsp:sp>
    <dsp:sp modelId="{41C978CB-B487-4848-BC2E-1F6B77276272}">
      <dsp:nvSpPr>
        <dsp:cNvPr id="0" name=""/>
        <dsp:cNvSpPr/>
      </dsp:nvSpPr>
      <dsp:spPr>
        <a:xfrm>
          <a:off x="7202567" y="4892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3.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</a:rPr>
            <a:t>Germany as a target market </a:t>
          </a:r>
          <a:r>
            <a:rPr lang="en-US" sz="1900" kern="1200" dirty="0"/>
            <a:t>for productivity-focused AI solutions</a:t>
          </a:r>
          <a:endParaRPr lang="de-DE" sz="1900" kern="1200" dirty="0"/>
        </a:p>
      </dsp:txBody>
      <dsp:txXfrm>
        <a:off x="7202567" y="4892"/>
        <a:ext cx="2803394" cy="1682036"/>
      </dsp:txXfrm>
    </dsp:sp>
    <dsp:sp modelId="{FF4D81AB-79FC-4A90-AF78-BB0043349EEF}">
      <dsp:nvSpPr>
        <dsp:cNvPr id="0" name=""/>
        <dsp:cNvSpPr/>
      </dsp:nvSpPr>
      <dsp:spPr>
        <a:xfrm>
          <a:off x="1035099" y="1967269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4.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Minor impact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on overall employment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1035099" y="1967269"/>
        <a:ext cx="2803394" cy="1682036"/>
      </dsp:txXfrm>
    </dsp:sp>
    <dsp:sp modelId="{BEBF8A2F-A293-4A1D-AAA5-B816B0AE9A12}">
      <dsp:nvSpPr>
        <dsp:cNvPr id="0" name=""/>
        <dsp:cNvSpPr/>
      </dsp:nvSpPr>
      <dsp:spPr>
        <a:xfrm>
          <a:off x="4118833" y="1967269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5.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Structural changes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in the labor market will accelerate 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4118833" y="1967269"/>
        <a:ext cx="2803394" cy="1682036"/>
      </dsp:txXfrm>
    </dsp:sp>
    <dsp:sp modelId="{ED993798-2700-46E3-A145-1957BE730927}">
      <dsp:nvSpPr>
        <dsp:cNvPr id="0" name=""/>
        <dsp:cNvSpPr/>
      </dsp:nvSpPr>
      <dsp:spPr>
        <a:xfrm>
          <a:off x="7202567" y="1967269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/>
              <a:ea typeface="Calibri"/>
              <a:cs typeface="Calibri"/>
            </a:rPr>
            <a:t>6.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/>
              <a:ea typeface="Calibri"/>
              <a:cs typeface="Calibri"/>
            </a:rPr>
            <a:t>Jobs are being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eliminated</a:t>
          </a:r>
          <a:r>
            <a:rPr lang="en-US" sz="1900" kern="1200" dirty="0">
              <a:latin typeface="Calibri"/>
              <a:ea typeface="Calibri"/>
              <a:cs typeface="Calibri"/>
            </a:rPr>
            <a:t>, but new ones are being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created</a:t>
          </a:r>
          <a:r>
            <a:rPr lang="de-DE" sz="1900" kern="1200" dirty="0">
              <a:latin typeface="Calibri"/>
              <a:ea typeface="Calibri"/>
              <a:cs typeface="Calibri"/>
            </a:rPr>
            <a:t> </a:t>
          </a:r>
          <a:endParaRPr lang="de-DE" sz="1900" kern="1200" dirty="0"/>
        </a:p>
      </dsp:txBody>
      <dsp:txXfrm>
        <a:off x="7202567" y="1967269"/>
        <a:ext cx="2803394" cy="1682036"/>
      </dsp:txXfrm>
    </dsp:sp>
    <dsp:sp modelId="{0978722E-E426-4BCB-AFE2-C4FF22486745}">
      <dsp:nvSpPr>
        <dsp:cNvPr id="0" name=""/>
        <dsp:cNvSpPr/>
      </dsp:nvSpPr>
      <dsp:spPr>
        <a:xfrm>
          <a:off x="1035099" y="3929645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7.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Cognitive tasks</a:t>
          </a:r>
          <a:r>
            <a:rPr lang="en-US" sz="1900" kern="1200" dirty="0">
              <a:latin typeface="Calibri"/>
              <a:ea typeface="Calibri"/>
              <a:cs typeface="Calibri"/>
            </a:rPr>
            <a:t>, in particular, are becoming replaceable </a:t>
          </a:r>
          <a:endParaRPr lang="de-DE" sz="1900" kern="1200" dirty="0"/>
        </a:p>
      </dsp:txBody>
      <dsp:txXfrm>
        <a:off x="1035099" y="3929645"/>
        <a:ext cx="2803394" cy="1682036"/>
      </dsp:txXfrm>
    </dsp:sp>
    <dsp:sp modelId="{7FA1C04A-B141-438D-88EF-2E4DFEB5D822}">
      <dsp:nvSpPr>
        <dsp:cNvPr id="0" name=""/>
        <dsp:cNvSpPr/>
      </dsp:nvSpPr>
      <dsp:spPr>
        <a:xfrm>
          <a:off x="4118833" y="3929645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8.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If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applied correctly</a:t>
          </a:r>
          <a:r>
            <a:rPr lang="en-US" sz="190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,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AI is not destructive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4118833" y="3929645"/>
        <a:ext cx="2803394" cy="1682036"/>
      </dsp:txXfrm>
    </dsp:sp>
    <dsp:sp modelId="{E799A1A3-D671-4567-9C5B-3FC305733EBE}">
      <dsp:nvSpPr>
        <dsp:cNvPr id="0" name=""/>
        <dsp:cNvSpPr/>
      </dsp:nvSpPr>
      <dsp:spPr>
        <a:xfrm>
          <a:off x="7202567" y="3929645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/>
              <a:ea typeface="Calibri"/>
              <a:cs typeface="Calibri"/>
            </a:rPr>
            <a:t>9.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/>
              <a:ea typeface="Calibri"/>
              <a:cs typeface="Calibri"/>
            </a:rPr>
            <a:t>Success depends on the </a:t>
          </a: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potential to generate new business </a:t>
          </a:r>
          <a:r>
            <a:rPr lang="en-US" sz="1900" kern="1200" dirty="0">
              <a:latin typeface="Calibri"/>
              <a:ea typeface="Calibri"/>
              <a:cs typeface="Calibri"/>
            </a:rPr>
            <a:t>models</a:t>
          </a:r>
          <a:endParaRPr lang="de-DE" sz="1900" kern="1200" dirty="0"/>
        </a:p>
      </dsp:txBody>
      <dsp:txXfrm>
        <a:off x="7202567" y="3929645"/>
        <a:ext cx="2803394" cy="16820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48199-3148-41C9-BE6C-EA44421F2F58}">
      <dsp:nvSpPr>
        <dsp:cNvPr id="0" name=""/>
        <dsp:cNvSpPr/>
      </dsp:nvSpPr>
      <dsp:spPr>
        <a:xfrm>
          <a:off x="1035099" y="4892"/>
          <a:ext cx="2803394" cy="1682036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1.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>
              <a:solidFill>
                <a:schemeClr val="bg1"/>
              </a:solidFill>
            </a:rPr>
            <a:t>Significant gains in </a:t>
          </a:r>
          <a:r>
            <a:rPr lang="en-US" sz="1900" b="1" kern="1200" dirty="0">
              <a:solidFill>
                <a:schemeClr val="accent2"/>
              </a:solidFill>
            </a:rPr>
            <a:t>value creation</a:t>
          </a:r>
          <a:endParaRPr lang="de-DE" sz="1900" b="1" kern="1200" dirty="0">
            <a:solidFill>
              <a:schemeClr val="accent2"/>
            </a:solidFill>
          </a:endParaRPr>
        </a:p>
      </dsp:txBody>
      <dsp:txXfrm>
        <a:off x="1035099" y="4892"/>
        <a:ext cx="2803394" cy="1682036"/>
      </dsp:txXfrm>
    </dsp:sp>
    <dsp:sp modelId="{20C19D71-1A96-445B-9C51-9441E9F7ABE8}">
      <dsp:nvSpPr>
        <dsp:cNvPr id="0" name=""/>
        <dsp:cNvSpPr/>
      </dsp:nvSpPr>
      <dsp:spPr>
        <a:xfrm>
          <a:off x="4118833" y="4892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2.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Cost reduction, </a:t>
          </a:r>
          <a:r>
            <a:rPr lang="en-US" sz="1900" b="1" kern="1200" dirty="0">
              <a:solidFill>
                <a:schemeClr val="tx1"/>
              </a:solidFill>
            </a:rPr>
            <a:t>increased productivity</a:t>
          </a:r>
          <a:r>
            <a:rPr lang="en-US" sz="1900" kern="1200" dirty="0"/>
            <a:t>, and higher revenue are possible </a:t>
          </a:r>
          <a:endParaRPr lang="de-DE" sz="1900" kern="1200" dirty="0"/>
        </a:p>
      </dsp:txBody>
      <dsp:txXfrm>
        <a:off x="4118833" y="4892"/>
        <a:ext cx="2803394" cy="1682036"/>
      </dsp:txXfrm>
    </dsp:sp>
    <dsp:sp modelId="{41C978CB-B487-4848-BC2E-1F6B77276272}">
      <dsp:nvSpPr>
        <dsp:cNvPr id="0" name=""/>
        <dsp:cNvSpPr/>
      </dsp:nvSpPr>
      <dsp:spPr>
        <a:xfrm>
          <a:off x="7202567" y="4892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3.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</a:rPr>
            <a:t>Germany as a target market </a:t>
          </a:r>
          <a:r>
            <a:rPr lang="en-US" sz="1900" kern="1200" dirty="0"/>
            <a:t>for productivity-focused AI solutions</a:t>
          </a:r>
          <a:endParaRPr lang="de-DE" sz="1900" kern="1200" dirty="0"/>
        </a:p>
      </dsp:txBody>
      <dsp:txXfrm>
        <a:off x="7202567" y="4892"/>
        <a:ext cx="2803394" cy="1682036"/>
      </dsp:txXfrm>
    </dsp:sp>
    <dsp:sp modelId="{FF4D81AB-79FC-4A90-AF78-BB0043349EEF}">
      <dsp:nvSpPr>
        <dsp:cNvPr id="0" name=""/>
        <dsp:cNvSpPr/>
      </dsp:nvSpPr>
      <dsp:spPr>
        <a:xfrm>
          <a:off x="1035099" y="1967269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4.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Minor impact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on overall employment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1035099" y="1967269"/>
        <a:ext cx="2803394" cy="1682036"/>
      </dsp:txXfrm>
    </dsp:sp>
    <dsp:sp modelId="{BEBF8A2F-A293-4A1D-AAA5-B816B0AE9A12}">
      <dsp:nvSpPr>
        <dsp:cNvPr id="0" name=""/>
        <dsp:cNvSpPr/>
      </dsp:nvSpPr>
      <dsp:spPr>
        <a:xfrm>
          <a:off x="4118833" y="1967269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5.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Structural changes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in the labor market will accelerate 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4118833" y="1967269"/>
        <a:ext cx="2803394" cy="1682036"/>
      </dsp:txXfrm>
    </dsp:sp>
    <dsp:sp modelId="{ED993798-2700-46E3-A145-1957BE730927}">
      <dsp:nvSpPr>
        <dsp:cNvPr id="0" name=""/>
        <dsp:cNvSpPr/>
      </dsp:nvSpPr>
      <dsp:spPr>
        <a:xfrm>
          <a:off x="7202567" y="1967269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/>
              <a:ea typeface="Calibri"/>
              <a:cs typeface="Calibri"/>
            </a:rPr>
            <a:t>6.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/>
              <a:ea typeface="Calibri"/>
              <a:cs typeface="Calibri"/>
            </a:rPr>
            <a:t>Jobs are being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eliminated</a:t>
          </a:r>
          <a:r>
            <a:rPr lang="en-US" sz="1900" kern="1200" dirty="0">
              <a:latin typeface="Calibri"/>
              <a:ea typeface="Calibri"/>
              <a:cs typeface="Calibri"/>
            </a:rPr>
            <a:t>, but new ones are being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created</a:t>
          </a:r>
          <a:r>
            <a:rPr lang="de-DE" sz="1900" kern="1200" dirty="0">
              <a:latin typeface="Calibri"/>
              <a:ea typeface="Calibri"/>
              <a:cs typeface="Calibri"/>
            </a:rPr>
            <a:t> </a:t>
          </a:r>
          <a:endParaRPr lang="de-DE" sz="1900" kern="1200" dirty="0"/>
        </a:p>
      </dsp:txBody>
      <dsp:txXfrm>
        <a:off x="7202567" y="1967269"/>
        <a:ext cx="2803394" cy="1682036"/>
      </dsp:txXfrm>
    </dsp:sp>
    <dsp:sp modelId="{0978722E-E426-4BCB-AFE2-C4FF22486745}">
      <dsp:nvSpPr>
        <dsp:cNvPr id="0" name=""/>
        <dsp:cNvSpPr/>
      </dsp:nvSpPr>
      <dsp:spPr>
        <a:xfrm>
          <a:off x="1035099" y="3929645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7.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Cognitive tasks</a:t>
          </a:r>
          <a:r>
            <a:rPr lang="en-US" sz="1900" kern="1200" dirty="0">
              <a:latin typeface="Calibri"/>
              <a:ea typeface="Calibri"/>
              <a:cs typeface="Calibri"/>
            </a:rPr>
            <a:t>, in particular, are becoming replaceable </a:t>
          </a:r>
          <a:endParaRPr lang="de-DE" sz="1900" kern="1200" dirty="0"/>
        </a:p>
      </dsp:txBody>
      <dsp:txXfrm>
        <a:off x="1035099" y="3929645"/>
        <a:ext cx="2803394" cy="1682036"/>
      </dsp:txXfrm>
    </dsp:sp>
    <dsp:sp modelId="{7FA1C04A-B141-438D-88EF-2E4DFEB5D822}">
      <dsp:nvSpPr>
        <dsp:cNvPr id="0" name=""/>
        <dsp:cNvSpPr/>
      </dsp:nvSpPr>
      <dsp:spPr>
        <a:xfrm>
          <a:off x="4118833" y="3929645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8.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If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applied correctly</a:t>
          </a:r>
          <a:r>
            <a:rPr lang="en-US" sz="190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,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AI is not destructive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4118833" y="3929645"/>
        <a:ext cx="2803394" cy="1682036"/>
      </dsp:txXfrm>
    </dsp:sp>
    <dsp:sp modelId="{E799A1A3-D671-4567-9C5B-3FC305733EBE}">
      <dsp:nvSpPr>
        <dsp:cNvPr id="0" name=""/>
        <dsp:cNvSpPr/>
      </dsp:nvSpPr>
      <dsp:spPr>
        <a:xfrm>
          <a:off x="7202567" y="3929645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/>
              <a:ea typeface="Calibri"/>
              <a:cs typeface="Calibri"/>
            </a:rPr>
            <a:t>9.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/>
              <a:ea typeface="Calibri"/>
              <a:cs typeface="Calibri"/>
            </a:rPr>
            <a:t>Success depends on the </a:t>
          </a: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potential to generate new business </a:t>
          </a:r>
          <a:r>
            <a:rPr lang="en-US" sz="1900" kern="1200" dirty="0">
              <a:latin typeface="Calibri"/>
              <a:ea typeface="Calibri"/>
              <a:cs typeface="Calibri"/>
            </a:rPr>
            <a:t>models</a:t>
          </a:r>
          <a:endParaRPr lang="de-DE" sz="1900" kern="1200" dirty="0"/>
        </a:p>
      </dsp:txBody>
      <dsp:txXfrm>
        <a:off x="7202567" y="3929645"/>
        <a:ext cx="2803394" cy="16820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48199-3148-41C9-BE6C-EA44421F2F58}">
      <dsp:nvSpPr>
        <dsp:cNvPr id="0" name=""/>
        <dsp:cNvSpPr/>
      </dsp:nvSpPr>
      <dsp:spPr>
        <a:xfrm>
          <a:off x="1035099" y="4892"/>
          <a:ext cx="2803394" cy="1682036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1.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>
              <a:solidFill>
                <a:schemeClr val="bg1"/>
              </a:solidFill>
            </a:rPr>
            <a:t>Significant gains in </a:t>
          </a:r>
          <a:r>
            <a:rPr lang="en-US" sz="1900" b="1" kern="1200" dirty="0">
              <a:solidFill>
                <a:schemeClr val="accent2"/>
              </a:solidFill>
            </a:rPr>
            <a:t>value creation</a:t>
          </a:r>
          <a:endParaRPr lang="de-DE" sz="1900" b="1" kern="1200" dirty="0">
            <a:solidFill>
              <a:schemeClr val="accent2"/>
            </a:solidFill>
          </a:endParaRPr>
        </a:p>
      </dsp:txBody>
      <dsp:txXfrm>
        <a:off x="1035099" y="4892"/>
        <a:ext cx="2803394" cy="1682036"/>
      </dsp:txXfrm>
    </dsp:sp>
    <dsp:sp modelId="{20C19D71-1A96-445B-9C51-9441E9F7ABE8}">
      <dsp:nvSpPr>
        <dsp:cNvPr id="0" name=""/>
        <dsp:cNvSpPr/>
      </dsp:nvSpPr>
      <dsp:spPr>
        <a:xfrm>
          <a:off x="4118833" y="4892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2.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Cost reduction, </a:t>
          </a:r>
          <a:r>
            <a:rPr lang="en-US" sz="1900" b="1" kern="1200" dirty="0">
              <a:solidFill>
                <a:schemeClr val="tx1"/>
              </a:solidFill>
            </a:rPr>
            <a:t>increased productivity</a:t>
          </a:r>
          <a:r>
            <a:rPr lang="en-US" sz="1900" kern="1200" dirty="0"/>
            <a:t>, and higher revenue are possible </a:t>
          </a:r>
          <a:endParaRPr lang="de-DE" sz="1900" kern="1200" dirty="0"/>
        </a:p>
      </dsp:txBody>
      <dsp:txXfrm>
        <a:off x="4118833" y="4892"/>
        <a:ext cx="2803394" cy="1682036"/>
      </dsp:txXfrm>
    </dsp:sp>
    <dsp:sp modelId="{41C978CB-B487-4848-BC2E-1F6B77276272}">
      <dsp:nvSpPr>
        <dsp:cNvPr id="0" name=""/>
        <dsp:cNvSpPr/>
      </dsp:nvSpPr>
      <dsp:spPr>
        <a:xfrm>
          <a:off x="7202567" y="4892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3.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</a:rPr>
            <a:t>Germany as a target market </a:t>
          </a:r>
          <a:r>
            <a:rPr lang="en-US" sz="1900" kern="1200" dirty="0"/>
            <a:t>for productivity-focused AI solutions</a:t>
          </a:r>
          <a:endParaRPr lang="de-DE" sz="1900" kern="1200" dirty="0"/>
        </a:p>
      </dsp:txBody>
      <dsp:txXfrm>
        <a:off x="7202567" y="4892"/>
        <a:ext cx="2803394" cy="1682036"/>
      </dsp:txXfrm>
    </dsp:sp>
    <dsp:sp modelId="{FF4D81AB-79FC-4A90-AF78-BB0043349EEF}">
      <dsp:nvSpPr>
        <dsp:cNvPr id="0" name=""/>
        <dsp:cNvSpPr/>
      </dsp:nvSpPr>
      <dsp:spPr>
        <a:xfrm>
          <a:off x="1035099" y="1967269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4.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Minor impact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on overall employment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1035099" y="1967269"/>
        <a:ext cx="2803394" cy="1682036"/>
      </dsp:txXfrm>
    </dsp:sp>
    <dsp:sp modelId="{BEBF8A2F-A293-4A1D-AAA5-B816B0AE9A12}">
      <dsp:nvSpPr>
        <dsp:cNvPr id="0" name=""/>
        <dsp:cNvSpPr/>
      </dsp:nvSpPr>
      <dsp:spPr>
        <a:xfrm>
          <a:off x="4118833" y="1967269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5.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Structural changes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in the labor market will accelerate 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4118833" y="1967269"/>
        <a:ext cx="2803394" cy="1682036"/>
      </dsp:txXfrm>
    </dsp:sp>
    <dsp:sp modelId="{ED993798-2700-46E3-A145-1957BE730927}">
      <dsp:nvSpPr>
        <dsp:cNvPr id="0" name=""/>
        <dsp:cNvSpPr/>
      </dsp:nvSpPr>
      <dsp:spPr>
        <a:xfrm>
          <a:off x="7202567" y="1967269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/>
              <a:ea typeface="Calibri"/>
              <a:cs typeface="Calibri"/>
            </a:rPr>
            <a:t>6.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/>
              <a:ea typeface="Calibri"/>
              <a:cs typeface="Calibri"/>
            </a:rPr>
            <a:t>Jobs are being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eliminated</a:t>
          </a:r>
          <a:r>
            <a:rPr lang="en-US" sz="1900" kern="1200" dirty="0">
              <a:latin typeface="Calibri"/>
              <a:ea typeface="Calibri"/>
              <a:cs typeface="Calibri"/>
            </a:rPr>
            <a:t>, but new ones are being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created</a:t>
          </a:r>
          <a:r>
            <a:rPr lang="de-DE" sz="1900" kern="1200" dirty="0">
              <a:latin typeface="Calibri"/>
              <a:ea typeface="Calibri"/>
              <a:cs typeface="Calibri"/>
            </a:rPr>
            <a:t> </a:t>
          </a:r>
          <a:endParaRPr lang="de-DE" sz="1900" kern="1200" dirty="0"/>
        </a:p>
      </dsp:txBody>
      <dsp:txXfrm>
        <a:off x="7202567" y="1967269"/>
        <a:ext cx="2803394" cy="1682036"/>
      </dsp:txXfrm>
    </dsp:sp>
    <dsp:sp modelId="{0978722E-E426-4BCB-AFE2-C4FF22486745}">
      <dsp:nvSpPr>
        <dsp:cNvPr id="0" name=""/>
        <dsp:cNvSpPr/>
      </dsp:nvSpPr>
      <dsp:spPr>
        <a:xfrm>
          <a:off x="1035099" y="3929645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7.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Cognitive tasks</a:t>
          </a:r>
          <a:r>
            <a:rPr lang="en-US" sz="1900" kern="1200" dirty="0">
              <a:latin typeface="Calibri"/>
              <a:ea typeface="Calibri"/>
              <a:cs typeface="Calibri"/>
            </a:rPr>
            <a:t>, in particular, are becoming replaceable </a:t>
          </a:r>
          <a:endParaRPr lang="de-DE" sz="1900" kern="1200" dirty="0"/>
        </a:p>
      </dsp:txBody>
      <dsp:txXfrm>
        <a:off x="1035099" y="3929645"/>
        <a:ext cx="2803394" cy="1682036"/>
      </dsp:txXfrm>
    </dsp:sp>
    <dsp:sp modelId="{7FA1C04A-B141-438D-88EF-2E4DFEB5D822}">
      <dsp:nvSpPr>
        <dsp:cNvPr id="0" name=""/>
        <dsp:cNvSpPr/>
      </dsp:nvSpPr>
      <dsp:spPr>
        <a:xfrm>
          <a:off x="4118833" y="3929645"/>
          <a:ext cx="2803394" cy="168203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8.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If </a:t>
          </a:r>
          <a:r>
            <a:rPr lang="en-US" sz="19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applied correctly</a:t>
          </a:r>
          <a:r>
            <a:rPr lang="en-US" sz="190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, </a:t>
          </a:r>
          <a:r>
            <a:rPr lang="en-US" sz="1900" b="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AI is not destructive</a:t>
          </a:r>
          <a:endParaRPr lang="de-DE" sz="1900" b="0" kern="1200" dirty="0">
            <a:solidFill>
              <a:schemeClr val="bg1"/>
            </a:solidFill>
          </a:endParaRPr>
        </a:p>
      </dsp:txBody>
      <dsp:txXfrm>
        <a:off x="4118833" y="3929645"/>
        <a:ext cx="2803394" cy="1682036"/>
      </dsp:txXfrm>
    </dsp:sp>
    <dsp:sp modelId="{E799A1A3-D671-4567-9C5B-3FC305733EBE}">
      <dsp:nvSpPr>
        <dsp:cNvPr id="0" name=""/>
        <dsp:cNvSpPr/>
      </dsp:nvSpPr>
      <dsp:spPr>
        <a:xfrm>
          <a:off x="7202567" y="3929645"/>
          <a:ext cx="2803394" cy="1682036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/>
              <a:ea typeface="Calibri"/>
              <a:cs typeface="Calibri"/>
            </a:rPr>
            <a:t>9.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/>
              <a:ea typeface="Calibri"/>
              <a:cs typeface="Calibri"/>
            </a:rPr>
            <a:t>Success depends on the </a:t>
          </a:r>
          <a:r>
            <a:rPr lang="en-US" sz="1900" b="1" kern="1200" dirty="0">
              <a:solidFill>
                <a:schemeClr val="accent2"/>
              </a:solidFill>
              <a:latin typeface="Calibri"/>
              <a:ea typeface="Calibri"/>
              <a:cs typeface="Calibri"/>
            </a:rPr>
            <a:t>potential to generate new business </a:t>
          </a:r>
          <a:r>
            <a:rPr lang="en-US" sz="1900" kern="1200" dirty="0">
              <a:latin typeface="Calibri"/>
              <a:ea typeface="Calibri"/>
              <a:cs typeface="Calibri"/>
            </a:rPr>
            <a:t>models</a:t>
          </a:r>
          <a:endParaRPr lang="de-DE" sz="1900" kern="1200" dirty="0"/>
        </a:p>
      </dsp:txBody>
      <dsp:txXfrm>
        <a:off x="7202567" y="3929645"/>
        <a:ext cx="2803394" cy="16820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BEF65-2FAD-428C-8E9F-C7D0758A472F}">
      <dsp:nvSpPr>
        <dsp:cNvPr id="0" name=""/>
        <dsp:cNvSpPr/>
      </dsp:nvSpPr>
      <dsp:spPr>
        <a:xfrm>
          <a:off x="0" y="44515"/>
          <a:ext cx="4770134" cy="75477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r>
            <a:rPr lang="de-DE" sz="19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Strengthening</a:t>
          </a: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Digital Infrastructure</a:t>
          </a:r>
          <a:endParaRPr lang="de-DE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45" y="81360"/>
        <a:ext cx="4696444" cy="681087"/>
      </dsp:txXfrm>
    </dsp:sp>
    <dsp:sp modelId="{3DB17790-A079-4000-A108-84BAF7FBA1BF}">
      <dsp:nvSpPr>
        <dsp:cNvPr id="0" name=""/>
        <dsp:cNvSpPr/>
      </dsp:nvSpPr>
      <dsp:spPr>
        <a:xfrm>
          <a:off x="0" y="799293"/>
          <a:ext cx="4770134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Grant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Programs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Removal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regulatory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barriers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799293"/>
        <a:ext cx="4770134" cy="786599"/>
      </dsp:txXfrm>
    </dsp:sp>
    <dsp:sp modelId="{743AE03C-A3D1-4F83-B522-12C31A56489B}">
      <dsp:nvSpPr>
        <dsp:cNvPr id="0" name=""/>
        <dsp:cNvSpPr/>
      </dsp:nvSpPr>
      <dsp:spPr>
        <a:xfrm>
          <a:off x="0" y="1585893"/>
          <a:ext cx="4770134" cy="754777"/>
        </a:xfrm>
        <a:prstGeom prst="roundRect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r>
            <a:rPr lang="de-DE" sz="1900" b="1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Promoting</a:t>
          </a:r>
          <a:r>
            <a:rPr lang="de-DE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Innovation and Entrepreneurship</a:t>
          </a:r>
          <a:endParaRPr lang="de-DE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45" y="1622738"/>
        <a:ext cx="4696444" cy="681087"/>
      </dsp:txXfrm>
    </dsp:sp>
    <dsp:sp modelId="{78FAADFD-0CFE-476E-8F75-A330E56926CA}">
      <dsp:nvSpPr>
        <dsp:cNvPr id="0" name=""/>
        <dsp:cNvSpPr/>
      </dsp:nvSpPr>
      <dsp:spPr>
        <a:xfrm>
          <a:off x="0" y="2340671"/>
          <a:ext cx="4770134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Innovation Fund, access to venture capital through tax regulation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Politics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de-DE" sz="15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science</a:t>
          </a:r>
          <a:r>
            <a:rPr lang="de-DE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340671"/>
        <a:ext cx="4770134" cy="983250"/>
      </dsp:txXfrm>
    </dsp:sp>
    <dsp:sp modelId="{7681C7A3-2A7E-4C0A-9E79-DD87059A87CE}">
      <dsp:nvSpPr>
        <dsp:cNvPr id="0" name=""/>
        <dsp:cNvSpPr/>
      </dsp:nvSpPr>
      <dsp:spPr>
        <a:xfrm>
          <a:off x="0" y="3323921"/>
          <a:ext cx="4770134" cy="75477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Empowering businesses to adopt AI</a:t>
          </a:r>
          <a:endParaRPr lang="de-DE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45" y="3360766"/>
        <a:ext cx="4696444" cy="681087"/>
      </dsp:txXfrm>
    </dsp:sp>
    <dsp:sp modelId="{39AF52F1-37DD-44E3-8800-6DD15B46CAD3}">
      <dsp:nvSpPr>
        <dsp:cNvPr id="0" name=""/>
        <dsp:cNvSpPr/>
      </dsp:nvSpPr>
      <dsp:spPr>
        <a:xfrm>
          <a:off x="0" y="4078699"/>
          <a:ext cx="4770134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5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SME; internal AI roadmaps, investments in AI tools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Business</a:t>
          </a: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politics</a:t>
          </a:r>
          <a:endParaRPr lang="de-DE" sz="1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078699"/>
        <a:ext cx="4770134" cy="521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0.21667</cdr:x>
      <cdr:y>0.66667</cdr:y>
    </cdr:from>
    <cdr:to>
      <cdr:x>0.30833</cdr:x>
      <cdr:y>0.77083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2932B542-169E-E9F7-9F0E-E89021CF3587}"/>
            </a:ext>
          </a:extLst>
        </cdr:cNvPr>
        <cdr:cNvSpPr txBox="1"/>
      </cdr:nvSpPr>
      <cdr:spPr>
        <a:xfrm xmlns:a="http://schemas.openxmlformats.org/drawingml/2006/main">
          <a:off x="990600" y="1828800"/>
          <a:ext cx="4191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400" kern="1200"/>
            <a:t>15 %</a:t>
          </a:r>
        </a:p>
      </cdr:txBody>
    </cdr:sp>
  </cdr:relSizeAnchor>
  <cdr:relSizeAnchor xmlns:cdr="http://schemas.openxmlformats.org/drawingml/2006/chartDrawing">
    <cdr:from>
      <cdr:x>0.84444</cdr:x>
      <cdr:y>0.46644</cdr:y>
    </cdr:from>
    <cdr:to>
      <cdr:x>0.93611</cdr:x>
      <cdr:y>0.5706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4DB2DFE2-C804-902B-E979-4A320718FA04}"/>
            </a:ext>
          </a:extLst>
        </cdr:cNvPr>
        <cdr:cNvSpPr txBox="1"/>
      </cdr:nvSpPr>
      <cdr:spPr>
        <a:xfrm xmlns:a="http://schemas.openxmlformats.org/drawingml/2006/main">
          <a:off x="3860800" y="1279525"/>
          <a:ext cx="4191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kern="1200"/>
            <a:t>40 %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0.01597</cdr:x>
      <cdr:y>0.96737</cdr:y>
    </cdr:from>
    <cdr:to>
      <cdr:x>0.95347</cdr:x>
      <cdr:y>0.97084</cdr:y>
    </cdr:to>
    <cdr:cxnSp macro="">
      <cdr:nvCxnSpPr>
        <cdr:cNvPr id="3" name="Gerade Verbindung mit Pfeil 2">
          <a:extLst xmlns:a="http://schemas.openxmlformats.org/drawingml/2006/main">
            <a:ext uri="{FF2B5EF4-FFF2-40B4-BE49-F238E27FC236}">
              <a16:creationId xmlns:a16="http://schemas.microsoft.com/office/drawing/2014/main" id="{CDCF3355-0133-683B-D70E-3435F92762A4}"/>
            </a:ext>
          </a:extLst>
        </cdr:cNvPr>
        <cdr:cNvCxnSpPr/>
      </cdr:nvCxnSpPr>
      <cdr:spPr>
        <a:xfrm xmlns:a="http://schemas.openxmlformats.org/drawingml/2006/main">
          <a:off x="111443" y="4539879"/>
          <a:ext cx="6542834" cy="16285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ysClr val="windowText" lastClr="000000"/>
          </a:solidFill>
          <a:headEnd type="oval" w="med" len="med"/>
          <a:tailEnd type="triangle" w="med" len="med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0.01667</cdr:x>
      <cdr:y>0.02575</cdr:y>
    </cdr:from>
    <cdr:to>
      <cdr:x>0.01667</cdr:x>
      <cdr:y>0.95486</cdr:y>
    </cdr:to>
    <cdr:cxnSp macro="">
      <cdr:nvCxnSpPr>
        <cdr:cNvPr id="9" name="Gerade Verbindung mit Pfeil 8">
          <a:extLst xmlns:a="http://schemas.openxmlformats.org/drawingml/2006/main">
            <a:ext uri="{FF2B5EF4-FFF2-40B4-BE49-F238E27FC236}">
              <a16:creationId xmlns:a16="http://schemas.microsoft.com/office/drawing/2014/main" id="{4382A67D-65EA-B7F4-83E3-71FCAF4A7834}"/>
            </a:ext>
          </a:extLst>
        </cdr:cNvPr>
        <cdr:cNvCxnSpPr/>
      </cdr:nvCxnSpPr>
      <cdr:spPr>
        <a:xfrm xmlns:a="http://schemas.openxmlformats.org/drawingml/2006/main" flipV="1">
          <a:off x="116341" y="120828"/>
          <a:ext cx="0" cy="4360353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82520" cy="4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t" anchorCtr="0" compatLnSpc="1">
            <a:prstTxWarp prst="textNoShape">
              <a:avLst/>
            </a:prstTxWarp>
          </a:bodyPr>
          <a:lstStyle>
            <a:lvl1pPr defTabSz="973765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8182" y="2"/>
            <a:ext cx="3082520" cy="4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t" anchorCtr="0" compatLnSpc="1">
            <a:prstTxWarp prst="textNoShape">
              <a:avLst/>
            </a:prstTxWarp>
          </a:bodyPr>
          <a:lstStyle>
            <a:lvl1pPr algn="r" defTabSz="973765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61593"/>
            <a:ext cx="3082520" cy="4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b" anchorCtr="0" compatLnSpc="1">
            <a:prstTxWarp prst="textNoShape">
              <a:avLst/>
            </a:prstTxWarp>
          </a:bodyPr>
          <a:lstStyle>
            <a:lvl1pPr defTabSz="973765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8182" y="9761593"/>
            <a:ext cx="3082520" cy="4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b" anchorCtr="0" compatLnSpc="1">
            <a:prstTxWarp prst="textNoShape">
              <a:avLst/>
            </a:prstTxWarp>
          </a:bodyPr>
          <a:lstStyle>
            <a:lvl1pPr algn="r" defTabSz="973765" eaLnBrk="0" hangingPunct="0">
              <a:defRPr sz="1300">
                <a:latin typeface="Times New Roman" panose="02020603050405020304" pitchFamily="18" charset="0"/>
              </a:defRPr>
            </a:lvl1pPr>
          </a:lstStyle>
          <a:p>
            <a:fld id="{2E13EA09-7925-4F4E-9DAF-85058AA8852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367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t" anchorCtr="0" compatLnSpc="1">
            <a:prstTxWarp prst="textNoShape">
              <a:avLst/>
            </a:prstTxWarp>
          </a:bodyPr>
          <a:lstStyle>
            <a:lvl1pPr defTabSz="973765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862" y="0"/>
            <a:ext cx="3079202" cy="5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t" anchorCtr="0" compatLnSpc="1">
            <a:prstTxWarp prst="textNoShape">
              <a:avLst/>
            </a:prstTxWarp>
          </a:bodyPr>
          <a:lstStyle>
            <a:lvl1pPr algn="r" defTabSz="973765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75" y="766763"/>
            <a:ext cx="6819900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660" y="4862792"/>
            <a:ext cx="5212743" cy="460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5"/>
            <a:ext cx="3079202" cy="5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b" anchorCtr="0" compatLnSpc="1">
            <a:prstTxWarp prst="textNoShape">
              <a:avLst/>
            </a:prstTxWarp>
          </a:bodyPr>
          <a:lstStyle>
            <a:lvl1pPr defTabSz="973765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862" y="9720675"/>
            <a:ext cx="3079202" cy="5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11" tIns="48707" rIns="97411" bIns="48707" numCol="1" anchor="b" anchorCtr="0" compatLnSpc="1">
            <a:prstTxWarp prst="textNoShape">
              <a:avLst/>
            </a:prstTxWarp>
          </a:bodyPr>
          <a:lstStyle>
            <a:lvl1pPr algn="r" defTabSz="973765" eaLnBrk="0" hangingPunct="0">
              <a:defRPr sz="1300">
                <a:latin typeface="Times New Roman" panose="02020603050405020304" pitchFamily="18" charset="0"/>
              </a:defRPr>
            </a:lvl1pPr>
          </a:lstStyle>
          <a:p>
            <a:fld id="{AA6CA16D-C384-42D1-A7C5-DB8EC067DBE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545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riniresearch.com/p/2028gic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990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23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092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400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759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002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20EC5-80D2-3B94-DEDF-58FCC498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50876F-04AA-FB1D-4E8F-FCD080444C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F82448-0A09-2CCA-9742-0453D1044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0B1614-CC12-F91C-9AF8-8A875645F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601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547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59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00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B5754-31DD-7F86-D035-F99211E1C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A223D4-1932-263E-9C4E-E63651EF6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0CD49A-5B9F-37E8-91BE-ACD3BFEB6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C2677E-34B0-081C-5DE1-BC5C231E4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635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3864B-29F3-795E-09C9-8D96FE42D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ECC23B-6E61-01A4-8138-0501F19C0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D62B1E-9877-DB84-A275-2A699B206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B9F23F-1F20-8DA2-89F9-5331A1673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473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543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30B45-04A6-28F4-4C5B-D617216D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611183-1993-643B-29BD-1757AE2A0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FBAEB8-455D-03C6-3E3C-DC7B70CB8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F836FE-261C-6254-0582-9C647CA0A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378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06E3F-DE65-D989-99D0-E98F6595E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E2E8EAF-3433-8C7D-5DF2-F7C4679E9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DF1B3F-66C2-7767-3FAE-5942D3CF0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DE6650-3F46-36C4-570C-85922B28B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928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44B98-12A7-21BA-7E59-D13A1ED01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68D3C90-074F-72F8-5765-7D47F0359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0EBA5C-3D14-3E60-0723-791BE1075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66D8B4-6AE6-76B5-DBCF-D4AEE8BEE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720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10344-6F0D-3FA9-4561-DD0645C62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F8B745-3516-5671-81E3-7E6162D0D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D53113-3C0C-D344-034E-9A0571487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E38FF0-72CD-2B39-3046-B692194F0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995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53C0A-1464-24AA-20A9-89EC31327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F7ED742-B1D3-DD4C-2E2E-A77028357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CA8C4F-133D-8BB1-1874-8DDA13941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3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4191F1-7230-BC8D-20B4-B19B02180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776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EA101-9A81-41C2-0853-EC4647F4B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6480A6-47C6-C3F3-4441-61F9FE803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0FD786-33EE-FFDD-0580-10C70B7F0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050265-99F6-451E-94EC-C737A55B0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21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403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391EB-9B9C-9BF5-E987-89EA4DD0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BCD676-8A1C-62A1-71BC-5BC7E6BE1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4BB1E4E-40B6-C609-F044-B2F63F039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398D83-442E-FFA9-248B-0553B8DCE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83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412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4CBF-5430-3586-BF83-1BAA06406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B2CD935-385E-5D6A-7AA6-DF972FB2E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7ABE59-798D-A66A-ADE5-FDD1C41DB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5BF699-87ED-D9C6-53B2-118FD3E65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81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3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1180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5C2E0-0B1E-E0BD-C4B0-44F5529FE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CEBE9B-02E2-580C-C8B9-FD4AEEAB8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7AE5E3-6E88-25E6-38A4-857B6F7D6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3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B767DD-3554-4CD3-1569-0D139CB74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680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2EFC8-E155-F0AA-8DAF-21B955DF6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39ACA57-7142-5498-2163-8A2D80D6A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38C0860-B8E3-B317-295D-BD15CF5B7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3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5EE91C-CFCE-E063-4E59-A3DF732EE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534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512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300" dirty="0"/>
              <a:t>Unsere Simulation beruht auf </a:t>
            </a:r>
            <a:r>
              <a:rPr lang="de-DE" sz="1300" b="1" dirty="0"/>
              <a:t>sechs zentralen Annahmen</a:t>
            </a:r>
            <a:r>
              <a:rPr lang="de-DE" sz="1300" dirty="0"/>
              <a:t>, die den Verlauf des KI‑Rollouts entlang der Zeitachse bestimmen.</a:t>
            </a:r>
          </a:p>
          <a:p>
            <a:endParaRPr lang="de-DE" sz="1300" b="1" dirty="0"/>
          </a:p>
          <a:p>
            <a:r>
              <a:rPr lang="de-DE" sz="1300" b="1" dirty="0"/>
              <a:t>Erstens</a:t>
            </a:r>
            <a:r>
              <a:rPr lang="de-DE" sz="1300" dirty="0"/>
              <a:t> gehen wir von einem fortgesetzten Ausbau der </a:t>
            </a:r>
            <a:r>
              <a:rPr lang="de-DE" sz="1300" b="1" dirty="0"/>
              <a:t>Rechenzentrumskapazitäten</a:t>
            </a:r>
            <a:r>
              <a:rPr lang="de-DE" sz="1300" dirty="0"/>
              <a:t> aus, die Deutschland in die Lage versetzen, nationale KI‑Modelle zu trainieren und zu hosten.</a:t>
            </a:r>
          </a:p>
          <a:p>
            <a:endParaRPr lang="de-DE" sz="1300" b="1" dirty="0"/>
          </a:p>
          <a:p>
            <a:r>
              <a:rPr lang="de-DE" sz="1300" b="1" dirty="0"/>
              <a:t>Zweitens</a:t>
            </a:r>
            <a:r>
              <a:rPr lang="de-DE" sz="1300" dirty="0"/>
              <a:t> werden erhebliche </a:t>
            </a:r>
            <a:r>
              <a:rPr lang="de-DE" sz="1300" b="1" dirty="0"/>
              <a:t>Investitionen</a:t>
            </a:r>
            <a:r>
              <a:rPr lang="de-DE" sz="1300" dirty="0"/>
              <a:t> in Datenerhebung, Software, Hardware sowie in die </a:t>
            </a:r>
            <a:r>
              <a:rPr lang="de-DE" sz="1300" b="1" dirty="0"/>
              <a:t>Qualifizierung der Beschäftigten</a:t>
            </a:r>
            <a:r>
              <a:rPr lang="de-DE" sz="1300" dirty="0"/>
              <a:t> unterstellt. Ohne diese flankierenden Maßnahmen bleibt der produktive Nutzen begrenzt.</a:t>
            </a:r>
          </a:p>
          <a:p>
            <a:endParaRPr lang="de-DE" sz="1300" b="1" dirty="0"/>
          </a:p>
          <a:p>
            <a:r>
              <a:rPr lang="de-DE" sz="1300" b="1" dirty="0"/>
              <a:t>Drittens</a:t>
            </a:r>
            <a:r>
              <a:rPr lang="de-DE" sz="1300" dirty="0"/>
              <a:t> wird angenommen, dass sich </a:t>
            </a:r>
            <a:r>
              <a:rPr lang="de-DE" sz="1300" b="1" dirty="0"/>
              <a:t>Importpreise</a:t>
            </a:r>
            <a:r>
              <a:rPr lang="de-DE" sz="1300" dirty="0"/>
              <a:t> an internationale Entwicklungen anpassen. Deutschland ist kein First‑Mover, daher werden neue KI‑Produkte zunächst überwiegend importiert, ehe heimische Anbieter Marktanteile gewinnen.</a:t>
            </a:r>
          </a:p>
          <a:p>
            <a:endParaRPr lang="de-DE" sz="1300" b="1" dirty="0"/>
          </a:p>
          <a:p>
            <a:r>
              <a:rPr lang="de-DE" sz="1300" b="1" dirty="0"/>
              <a:t>Viertens</a:t>
            </a:r>
            <a:r>
              <a:rPr lang="de-DE" sz="1300" dirty="0"/>
              <a:t> entstehen </a:t>
            </a:r>
            <a:r>
              <a:rPr lang="de-DE" sz="1300" b="1" dirty="0"/>
              <a:t>Effizienzgewinne</a:t>
            </a:r>
            <a:r>
              <a:rPr lang="de-DE" sz="1300" dirty="0"/>
              <a:t> durch die optimierte Nutzung von Zwischenprodukten und Dienstleistungen. KI trägt dazu bei, Prozesse datenbasiert zu steuern und Ressourceneinsatz zu reduzieren.</a:t>
            </a:r>
          </a:p>
          <a:p>
            <a:endParaRPr lang="de-DE" sz="1300" b="1" dirty="0"/>
          </a:p>
          <a:p>
            <a:r>
              <a:rPr lang="de-DE" sz="1300" b="1" dirty="0"/>
              <a:t>Fünftens</a:t>
            </a:r>
            <a:r>
              <a:rPr lang="de-DE" sz="1300" dirty="0"/>
              <a:t> wird mit einem Anstieg </a:t>
            </a:r>
            <a:r>
              <a:rPr lang="de-DE" sz="1300" b="1" dirty="0"/>
              <a:t>neuer Geschäftsmodelle und zusätzlicher Nachfrage</a:t>
            </a:r>
            <a:r>
              <a:rPr lang="de-DE" sz="1300" dirty="0"/>
              <a:t> gerechnet – sowohl im Export, in der Konsumgüternachfrage als auch bei unternehmensinternen Services.</a:t>
            </a:r>
          </a:p>
          <a:p>
            <a:endParaRPr lang="de-DE" sz="1300" dirty="0"/>
          </a:p>
          <a:p>
            <a:r>
              <a:rPr lang="de-DE" sz="1300" dirty="0"/>
              <a:t>Schließlich, </a:t>
            </a:r>
            <a:r>
              <a:rPr lang="de-DE" sz="1300" b="1" dirty="0"/>
              <a:t>sechstens</a:t>
            </a:r>
            <a:r>
              <a:rPr lang="de-DE" sz="1300" dirty="0"/>
              <a:t>, führen diese Mechanismen zu einem sektoralen </a:t>
            </a:r>
            <a:r>
              <a:rPr lang="de-DE" sz="1300" b="1" dirty="0"/>
              <a:t>Produktivitätswachstum</a:t>
            </a:r>
            <a:r>
              <a:rPr lang="de-DE" sz="1300" dirty="0"/>
              <a:t>, das sich differenziert nach Qualifikationsniveaus auswirkt: hochqualifizierte Arbeitskräfte profitieren stärker, während Routinetätigkeiten stärker automatisiert werden.</a:t>
            </a:r>
          </a:p>
          <a:p>
            <a:endParaRPr lang="de-DE" sz="1300" dirty="0"/>
          </a:p>
          <a:p>
            <a:r>
              <a:rPr lang="de-DE" sz="1300" dirty="0"/>
              <a:t>Diese Annahmen bilden den theoretischen Rahmen, innerhalb dessen wir im nächsten Teil die konkreten quantitativen Ergebnisse aufzeigen.</a:t>
            </a:r>
          </a:p>
          <a:p>
            <a:endParaRPr lang="de-DE" b="1" dirty="0"/>
          </a:p>
          <a:p>
            <a:endParaRPr lang="de-DE" b="1" dirty="0"/>
          </a:p>
          <a:p>
            <a:r>
              <a:rPr lang="de-DE" b="1" dirty="0"/>
              <a:t>Data </a:t>
            </a:r>
            <a:r>
              <a:rPr lang="de-DE" b="1" dirty="0" err="1"/>
              <a:t>centers</a:t>
            </a:r>
            <a:endParaRPr lang="de-DE" b="1" dirty="0"/>
          </a:p>
          <a:p>
            <a:r>
              <a:rPr lang="en-US" dirty="0"/>
              <a:t>2040: 15000 MW of AI capacity</a:t>
            </a:r>
          </a:p>
          <a:p>
            <a:r>
              <a:rPr lang="en-US" dirty="0"/>
              <a:t>€200 billion in cumulative investments</a:t>
            </a:r>
          </a:p>
          <a:p>
            <a:endParaRPr lang="en-US" dirty="0"/>
          </a:p>
          <a:p>
            <a:r>
              <a:rPr lang="en-US" b="1" dirty="0"/>
              <a:t>Investments</a:t>
            </a:r>
          </a:p>
          <a:p>
            <a:r>
              <a:rPr lang="en-US" dirty="0"/>
              <a:t>By 2040, additional investments will amount to no more than 10%</a:t>
            </a:r>
          </a:p>
          <a:p>
            <a:endParaRPr lang="en-US" dirty="0"/>
          </a:p>
          <a:p>
            <a:r>
              <a:rPr lang="de-DE" b="1" dirty="0"/>
              <a:t>Efficiency</a:t>
            </a:r>
          </a:p>
          <a:p>
            <a:r>
              <a:rPr lang="en-US" dirty="0"/>
              <a:t>By 2040, a maximum of 15% of intermediate inputs will be saved</a:t>
            </a:r>
          </a:p>
          <a:p>
            <a:r>
              <a:rPr lang="en-US" dirty="0"/>
              <a:t>Source ranges between 30% and 9%.</a:t>
            </a:r>
          </a:p>
          <a:p>
            <a:endParaRPr lang="en-US" dirty="0"/>
          </a:p>
          <a:p>
            <a:r>
              <a:rPr lang="en-US" b="1" dirty="0"/>
              <a:t>New business models</a:t>
            </a:r>
          </a:p>
          <a:p>
            <a:r>
              <a:rPr lang="en-US" dirty="0"/>
              <a:t>By 2040, additional demand will reach a maximum of 25%</a:t>
            </a:r>
          </a:p>
          <a:p>
            <a:r>
              <a:rPr lang="en-US" dirty="0"/>
              <a:t>No source. Financing of investments and new turnovers with and because of AI technology</a:t>
            </a:r>
          </a:p>
          <a:p>
            <a:endParaRPr lang="en-US" dirty="0"/>
          </a:p>
          <a:p>
            <a:r>
              <a:rPr lang="en-US" b="1" dirty="0"/>
              <a:t>Productivity</a:t>
            </a:r>
          </a:p>
          <a:p>
            <a:r>
              <a:rPr lang="en-US" dirty="0"/>
              <a:t>By 2040, additional demand will reach a maximum of 25%</a:t>
            </a:r>
          </a:p>
          <a:p>
            <a:r>
              <a:rPr lang="en-US" dirty="0"/>
              <a:t>Source: </a:t>
            </a:r>
            <a:r>
              <a:rPr lang="de-DE" sz="1300" dirty="0"/>
              <a:t>Kerkhof u. a., 2024; </a:t>
            </a:r>
            <a:r>
              <a:rPr lang="de-DE" sz="1300" dirty="0" err="1"/>
              <a:t>Rampelt</a:t>
            </a:r>
            <a:r>
              <a:rPr lang="de-DE" sz="1300" dirty="0"/>
              <a:t> u. a., 2025 </a:t>
            </a:r>
          </a:p>
          <a:p>
            <a:r>
              <a:rPr lang="en-US" dirty="0"/>
              <a:t>From a macroeconomic perspective, this assumption is expected to result in a 10 percent increase in productivity across all sectors within 15 years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03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OECD (2023)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Employment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Outlook 2023.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Artificial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Intelligence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labour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IMF (2024) </a:t>
            </a:r>
            <a:r>
              <a:rPr lang="en-US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Gen-AI: Artificial Intelligence and the Future of Work. Staff Discussion Note</a:t>
            </a:r>
          </a:p>
          <a:p>
            <a:r>
              <a:rPr lang="en-US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IWK (2026) Who is afraid of AI? Who should be? Kiel Policy Brief</a:t>
            </a:r>
          </a:p>
          <a:p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PWC (2026) Zwischen KI-Hoffnung und Cyberangst- wie deutsche CEOs Erfolg neu erfinden. 29. Global CEO Survey</a:t>
            </a:r>
          </a:p>
          <a:p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CitriniResearch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(2026) The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Consequences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Abundant </a:t>
            </a:r>
            <a:r>
              <a:rPr lang="de-DE" sz="13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Intelligence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https://www.citriniresearch.com/p/2028gic</a:t>
            </a:r>
            <a:r>
              <a:rPr lang="de-DE" sz="13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42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13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14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36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117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CA16D-C384-42D1-A7C5-DB8EC067DBE2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49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Inhalt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1412776"/>
            <a:ext cx="11040533" cy="3816449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1"/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141517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GloR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609600" y="2622552"/>
            <a:ext cx="7406613" cy="4514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 sz="2800"/>
              <a:t>Titel der Präsentation</a:t>
            </a:r>
            <a:endParaRPr lang="de-DE"/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>
          <a:xfrm>
            <a:off x="609600" y="3261362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Untertitel (optional)</a:t>
            </a:r>
          </a:p>
        </p:txBody>
      </p:sp>
      <p:sp>
        <p:nvSpPr>
          <p:cNvPr id="9" name="Textplatzhalter 2"/>
          <p:cNvSpPr>
            <a:spLocks noGrp="1"/>
          </p:cNvSpPr>
          <p:nvPr>
            <p:ph idx="10" hasCustomPrompt="1"/>
          </p:nvPr>
        </p:nvSpPr>
        <p:spPr>
          <a:xfrm>
            <a:off x="609600" y="4203304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Autor(en)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4C7992A-CC49-40B8-96C1-B8A76229AE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53702"/>
            <a:ext cx="2318240" cy="534374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7A7B6D9-976A-444C-AE19-D052811B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04664"/>
            <a:ext cx="2249117" cy="48369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F4496FE-AD97-4CD7-B6ED-B4CA79E78D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81683"/>
            <a:ext cx="2656317" cy="6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4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S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609600" y="2622552"/>
            <a:ext cx="7406613" cy="4514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 sz="2800"/>
              <a:t>Titel der Präsentation</a:t>
            </a:r>
            <a:endParaRPr lang="de-DE"/>
          </a:p>
        </p:txBody>
      </p:sp>
      <p:sp>
        <p:nvSpPr>
          <p:cNvPr id="7" name="Textplatzhalter 2"/>
          <p:cNvSpPr>
            <a:spLocks noGrp="1"/>
          </p:cNvSpPr>
          <p:nvPr>
            <p:ph idx="1" hasCustomPrompt="1"/>
          </p:nvPr>
        </p:nvSpPr>
        <p:spPr>
          <a:xfrm>
            <a:off x="609600" y="3261362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Untertitel (optional)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0" hasCustomPrompt="1"/>
          </p:nvPr>
        </p:nvSpPr>
        <p:spPr>
          <a:xfrm>
            <a:off x="609600" y="4203304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Autor(en)</a:t>
            </a:r>
          </a:p>
        </p:txBody>
      </p:sp>
    </p:spTree>
    <p:extLst>
      <p:ext uri="{BB962C8B-B14F-4D97-AF65-F5344CB8AC3E}">
        <p14:creationId xmlns:p14="http://schemas.microsoft.com/office/powerpoint/2010/main" val="2009955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Eu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609600" y="2622552"/>
            <a:ext cx="7406613" cy="4514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 sz="2800"/>
              <a:t>Titel der Präsentation</a:t>
            </a:r>
            <a:endParaRPr lang="de-DE"/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>
          <a:xfrm>
            <a:off x="609600" y="3261362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Untertitel (optional)</a:t>
            </a:r>
          </a:p>
        </p:txBody>
      </p:sp>
      <p:sp>
        <p:nvSpPr>
          <p:cNvPr id="9" name="Textplatzhalter 2"/>
          <p:cNvSpPr>
            <a:spLocks noGrp="1"/>
          </p:cNvSpPr>
          <p:nvPr>
            <p:ph idx="10" hasCustomPrompt="1"/>
          </p:nvPr>
        </p:nvSpPr>
        <p:spPr>
          <a:xfrm>
            <a:off x="609600" y="4203304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Autor(en)</a:t>
            </a:r>
          </a:p>
        </p:txBody>
      </p:sp>
    </p:spTree>
    <p:extLst>
      <p:ext uri="{BB962C8B-B14F-4D97-AF65-F5344CB8AC3E}">
        <p14:creationId xmlns:p14="http://schemas.microsoft.com/office/powerpoint/2010/main" val="131342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Inhalt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1412776"/>
            <a:ext cx="11040533" cy="3816449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1"/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Überschrift</a:t>
            </a:r>
          </a:p>
          <a:p>
            <a:pPr lvl="1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1237966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85285" y="152400"/>
            <a:ext cx="3915833" cy="25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0"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Thema einfügen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1"/>
          </p:nvPr>
        </p:nvSpPr>
        <p:spPr>
          <a:xfrm>
            <a:off x="781051" y="1910399"/>
            <a:ext cx="3920067" cy="137223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2"/>
          </p:nvPr>
        </p:nvSpPr>
        <p:spPr>
          <a:xfrm>
            <a:off x="4995333" y="1910399"/>
            <a:ext cx="6438899" cy="1372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781051" y="3574099"/>
            <a:ext cx="3920067" cy="137223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4"/>
          </p:nvPr>
        </p:nvSpPr>
        <p:spPr>
          <a:xfrm>
            <a:off x="4995333" y="3574099"/>
            <a:ext cx="6438899" cy="1372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5"/>
          </p:nvPr>
        </p:nvSpPr>
        <p:spPr>
          <a:xfrm>
            <a:off x="785707" y="5225099"/>
            <a:ext cx="10648525" cy="9725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61166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platzhalter 13"/>
          <p:cNvSpPr>
            <a:spLocks noGrp="1"/>
          </p:cNvSpPr>
          <p:nvPr>
            <p:ph type="title"/>
          </p:nvPr>
        </p:nvSpPr>
        <p:spPr>
          <a:xfrm>
            <a:off x="609600" y="1910398"/>
            <a:ext cx="10972800" cy="893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0"/>
          </p:nvPr>
        </p:nvSpPr>
        <p:spPr>
          <a:xfrm>
            <a:off x="609600" y="3413761"/>
            <a:ext cx="10972800" cy="157543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4725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platzhalter 13"/>
          <p:cNvSpPr>
            <a:spLocks noGrp="1"/>
          </p:cNvSpPr>
          <p:nvPr>
            <p:ph type="title"/>
          </p:nvPr>
        </p:nvSpPr>
        <p:spPr>
          <a:xfrm>
            <a:off x="609600" y="1910398"/>
            <a:ext cx="10972800" cy="893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0"/>
          </p:nvPr>
        </p:nvSpPr>
        <p:spPr>
          <a:xfrm>
            <a:off x="609600" y="3413769"/>
            <a:ext cx="10972800" cy="157543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8499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3392" y="692696"/>
            <a:ext cx="11041227" cy="5616624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Calibri" pitchFamily="34" charset="0"/>
              </a:defRPr>
            </a:lvl5pPr>
          </a:lstStyle>
          <a:p>
            <a:pPr lvl="0"/>
            <a:r>
              <a:rPr lang="de-DE"/>
              <a:t>Text einfügen</a:t>
            </a:r>
          </a:p>
          <a:p>
            <a:pPr lvl="1"/>
            <a:r>
              <a:rPr lang="de-DE"/>
              <a:t>Unterpunkt 2</a:t>
            </a:r>
          </a:p>
          <a:p>
            <a:pPr lvl="2"/>
            <a:r>
              <a:rPr lang="de-DE"/>
              <a:t>Unterpunkt 3</a:t>
            </a:r>
          </a:p>
          <a:p>
            <a:pPr lvl="3"/>
            <a:r>
              <a:rPr lang="de-DE"/>
              <a:t>Unterpunkt 4</a:t>
            </a:r>
          </a:p>
          <a:p>
            <a:pPr lvl="4"/>
            <a:r>
              <a:rPr lang="de-DE"/>
              <a:t>Unterpunkt 5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24417" y="1"/>
            <a:ext cx="11040201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47569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17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417" y="1"/>
            <a:ext cx="11040201" cy="62071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r>
              <a:rPr lang="de-DE"/>
              <a:t>Überschrift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 hasCustomPrompt="1"/>
          </p:nvPr>
        </p:nvSpPr>
        <p:spPr>
          <a:xfrm>
            <a:off x="624416" y="692150"/>
            <a:ext cx="5369984" cy="5617170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Calibri" pitchFamily="34" charset="0"/>
              </a:defRPr>
            </a:lvl5pPr>
          </a:lstStyle>
          <a:p>
            <a:pPr lvl="0"/>
            <a:r>
              <a:rPr lang="de-DE"/>
              <a:t>Text einfügen</a:t>
            </a:r>
          </a:p>
          <a:p>
            <a:pPr lvl="1"/>
            <a:r>
              <a:rPr lang="de-DE"/>
              <a:t>Unterpunkt 2</a:t>
            </a:r>
          </a:p>
          <a:p>
            <a:pPr lvl="2"/>
            <a:r>
              <a:rPr lang="de-DE"/>
              <a:t>Unterpunkt 3</a:t>
            </a:r>
          </a:p>
          <a:p>
            <a:pPr lvl="3"/>
            <a:r>
              <a:rPr lang="de-DE"/>
              <a:t>Unterpunkt 4</a:t>
            </a:r>
          </a:p>
          <a:p>
            <a:pPr lvl="4"/>
            <a:r>
              <a:rPr lang="de-DE"/>
              <a:t>Unterpunkt 5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0" y="692150"/>
            <a:ext cx="5467017" cy="561717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Calibri" pitchFamily="34" charset="0"/>
              </a:defRPr>
            </a:lvl5pPr>
          </a:lstStyle>
          <a:p>
            <a:pPr lvl="0"/>
            <a:r>
              <a:rPr lang="de-DE"/>
              <a:t>Text einfügen</a:t>
            </a:r>
          </a:p>
          <a:p>
            <a:pPr lvl="1"/>
            <a:r>
              <a:rPr lang="de-DE"/>
              <a:t>Unterpunkt 2</a:t>
            </a:r>
          </a:p>
          <a:p>
            <a:pPr lvl="2"/>
            <a:r>
              <a:rPr lang="de-DE"/>
              <a:t>Unterpunkt 3</a:t>
            </a:r>
          </a:p>
          <a:p>
            <a:pPr lvl="3"/>
            <a:r>
              <a:rPr lang="de-DE"/>
              <a:t>Unterpunkt 4</a:t>
            </a:r>
          </a:p>
          <a:p>
            <a:pPr lvl="4"/>
            <a:r>
              <a:rPr lang="de-DE"/>
              <a:t>Unterpunkt 5</a:t>
            </a:r>
          </a:p>
        </p:txBody>
      </p:sp>
    </p:spTree>
    <p:extLst>
      <p:ext uri="{BB962C8B-B14F-4D97-AF65-F5344CB8AC3E}">
        <p14:creationId xmlns:p14="http://schemas.microsoft.com/office/powerpoint/2010/main" val="117681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1"/>
            <a:ext cx="11040201" cy="6207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24416" y="692150"/>
            <a:ext cx="5369984" cy="561717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 eingeben</a:t>
            </a:r>
          </a:p>
          <a:p>
            <a:pPr lvl="1"/>
            <a:r>
              <a:rPr lang="de-DE"/>
              <a:t>Unterpunkt 2</a:t>
            </a:r>
          </a:p>
          <a:p>
            <a:pPr lvl="2"/>
            <a:r>
              <a:rPr lang="de-DE"/>
              <a:t>Unterpunkt 3</a:t>
            </a:r>
          </a:p>
          <a:p>
            <a:pPr lvl="3"/>
            <a:r>
              <a:rPr lang="de-DE"/>
              <a:t>Unterpunkt 4</a:t>
            </a:r>
          </a:p>
          <a:p>
            <a:pPr lvl="4"/>
            <a:r>
              <a:rPr lang="de-DE"/>
              <a:t>Unterpunkt 5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0" y="692150"/>
            <a:ext cx="5467017" cy="5617170"/>
          </a:xfrm>
        </p:spPr>
        <p:txBody>
          <a:bodyPr/>
          <a:lstStyle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 eingeben</a:t>
            </a:r>
          </a:p>
          <a:p>
            <a:pPr lvl="1"/>
            <a:r>
              <a:rPr lang="de-DE"/>
              <a:t>Unterpunkt 2</a:t>
            </a:r>
          </a:p>
          <a:p>
            <a:pPr lvl="2"/>
            <a:r>
              <a:rPr lang="de-DE"/>
              <a:t>Unterpunkt 3</a:t>
            </a:r>
          </a:p>
          <a:p>
            <a:pPr lvl="3"/>
            <a:r>
              <a:rPr lang="de-DE"/>
              <a:t>Unterpunkt 4</a:t>
            </a:r>
          </a:p>
          <a:p>
            <a:pPr lvl="4"/>
            <a:r>
              <a:rPr lang="de-DE"/>
              <a:t>Unterpunkt 5</a:t>
            </a:r>
          </a:p>
        </p:txBody>
      </p:sp>
    </p:spTree>
    <p:extLst>
      <p:ext uri="{BB962C8B-B14F-4D97-AF65-F5344CB8AC3E}">
        <p14:creationId xmlns:p14="http://schemas.microsoft.com/office/powerpoint/2010/main" val="428183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Text/Grafik 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624418" y="760237"/>
            <a:ext cx="5375572" cy="2668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 eingeben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quarter" idx="11" hasCustomPrompt="1"/>
          </p:nvPr>
        </p:nvSpPr>
        <p:spPr>
          <a:xfrm>
            <a:off x="6288022" y="760238"/>
            <a:ext cx="5376929" cy="2668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 eingeben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quarter" idx="12" hasCustomPrompt="1"/>
          </p:nvPr>
        </p:nvSpPr>
        <p:spPr>
          <a:xfrm>
            <a:off x="624417" y="3568524"/>
            <a:ext cx="5375572" cy="2668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 eingeben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6288022" y="3568524"/>
            <a:ext cx="5375572" cy="2668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Text eingeben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2127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624418" y="3573017"/>
            <a:ext cx="11040533" cy="273570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1"/>
          </p:nvPr>
        </p:nvSpPr>
        <p:spPr>
          <a:xfrm>
            <a:off x="624418" y="692150"/>
            <a:ext cx="11040533" cy="280885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3755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346AE-DD8D-6C09-729F-E949AC09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93035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WS Bil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609600" y="2622552"/>
            <a:ext cx="7406613" cy="4514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 sz="2800"/>
              <a:t>Titel der Präsentation</a:t>
            </a:r>
            <a:endParaRPr lang="de-DE"/>
          </a:p>
        </p:txBody>
      </p:sp>
      <p:sp>
        <p:nvSpPr>
          <p:cNvPr id="7" name="Textplatzhalter 2"/>
          <p:cNvSpPr>
            <a:spLocks noGrp="1"/>
          </p:cNvSpPr>
          <p:nvPr>
            <p:ph idx="1" hasCustomPrompt="1"/>
          </p:nvPr>
        </p:nvSpPr>
        <p:spPr>
          <a:xfrm>
            <a:off x="609600" y="3261362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Untertitel (optional)</a:t>
            </a:r>
          </a:p>
        </p:txBody>
      </p:sp>
      <p:sp>
        <p:nvSpPr>
          <p:cNvPr id="9" name="Textplatzhalter 2"/>
          <p:cNvSpPr>
            <a:spLocks noGrp="1"/>
          </p:cNvSpPr>
          <p:nvPr>
            <p:ph idx="10" hasCustomPrompt="1"/>
          </p:nvPr>
        </p:nvSpPr>
        <p:spPr>
          <a:xfrm>
            <a:off x="609600" y="4203304"/>
            <a:ext cx="10972800" cy="7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400"/>
              </a:spcBef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/>
              <a:t>Autor(en)</a:t>
            </a:r>
          </a:p>
        </p:txBody>
      </p:sp>
    </p:spTree>
    <p:extLst>
      <p:ext uri="{BB962C8B-B14F-4D97-AF65-F5344CB8AC3E}">
        <p14:creationId xmlns:p14="http://schemas.microsoft.com/office/powerpoint/2010/main" val="105695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"/>
            <a:ext cx="1104053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692150"/>
            <a:ext cx="11040533" cy="561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Hier klicken, um Master-Textformat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  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624418" y="6381750"/>
            <a:ext cx="1104053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 sz="2400">
              <a:solidFill>
                <a:schemeClr val="tx2"/>
              </a:solidFill>
            </a:endParaRPr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>
            <a:off x="624418" y="620713"/>
            <a:ext cx="1104053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 sz="2400">
              <a:solidFill>
                <a:schemeClr val="tx2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624417" y="685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 sz="2400">
              <a:solidFill>
                <a:schemeClr val="tx2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 userDrawn="1"/>
        </p:nvSpPr>
        <p:spPr bwMode="auto">
          <a:xfrm>
            <a:off x="527051" y="6381750"/>
            <a:ext cx="212513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90000" bIns="900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1200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 </a:t>
            </a:r>
            <a:r>
              <a:rPr lang="en-US" sz="1200">
                <a:solidFill>
                  <a:schemeClr val="accent1"/>
                </a:solidFill>
                <a:latin typeface="Calibri" pitchFamily="34" charset="0"/>
              </a:rPr>
              <a:t>2026 GWS </a:t>
            </a:r>
            <a:r>
              <a:rPr lang="en-US" sz="1200" err="1">
                <a:solidFill>
                  <a:schemeClr val="accent1"/>
                </a:solidFill>
                <a:latin typeface="Calibri" pitchFamily="34" charset="0"/>
              </a:rPr>
              <a:t>mbH</a:t>
            </a:r>
            <a:endParaRPr lang="de-DE" sz="120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5422901" y="6381750"/>
            <a:ext cx="1555751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90000" bIns="900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200">
                <a:solidFill>
                  <a:schemeClr val="accent1"/>
                </a:solidFill>
                <a:latin typeface="Calibri" panose="020F0502020204030204" pitchFamily="34" charset="0"/>
              </a:rPr>
              <a:t>Seite </a:t>
            </a:r>
            <a:fld id="{BC731B14-D2B2-43D8-9E29-06C6DE99431F}" type="slidenum">
              <a:rPr lang="de-DE" sz="1200" smtClean="0">
                <a:solidFill>
                  <a:schemeClr val="accent1"/>
                </a:solidFill>
                <a:latin typeface="Calibri" panose="020F0502020204030204" pitchFamily="34" charset="0"/>
              </a:rPr>
              <a:pPr algn="ctr"/>
              <a:t>‹Nr.›</a:t>
            </a:fld>
            <a:endParaRPr lang="de-DE" sz="120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084" r:id="rId2"/>
    <p:sldLayoutId id="2147484083" r:id="rId3"/>
    <p:sldLayoutId id="2147484082" r:id="rId4"/>
    <p:sldLayoutId id="2147484085" r:id="rId5"/>
    <p:sldLayoutId id="2147484104" r:id="rId6"/>
    <p:sldLayoutId id="2147484106" r:id="rId7"/>
    <p:sldLayoutId id="2147484112" r:id="rId8"/>
  </p:sldLayoutIdLst>
  <p:txStyles>
    <p:titleStyle>
      <a:lvl1pPr marL="342900" indent="-3429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marL="342900" indent="-3429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2pPr>
      <a:lvl3pPr marL="342900" indent="-3429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3pPr>
      <a:lvl4pPr marL="342900" indent="-3429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4pPr>
      <a:lvl5pPr marL="342900" indent="-3429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495300" indent="-495300" algn="l" rtl="0" eaLnBrk="1" fontAlgn="base" hangingPunct="1">
        <a:spcBef>
          <a:spcPct val="20000"/>
        </a:spcBef>
        <a:spcAft>
          <a:spcPct val="0"/>
        </a:spcAft>
        <a:buSzPct val="80000"/>
        <a:buFont typeface="Arial" panose="020B0604020202020204" pitchFamily="34" charset="0"/>
        <a:buChar char="►"/>
        <a:defRPr sz="240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876300" indent="-4191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ð"/>
        <a:defRPr sz="2200">
          <a:solidFill>
            <a:schemeClr val="tx2"/>
          </a:solidFill>
          <a:latin typeface="Calibri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2"/>
          </a:solidFill>
          <a:latin typeface="Calibri" pitchFamily="34" charset="0"/>
        </a:defRPr>
      </a:lvl3pPr>
      <a:lvl4pPr marL="1638300" indent="-2667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2"/>
          </a:solidFill>
          <a:latin typeface="Calibri" pitchFamily="34" charset="0"/>
        </a:defRPr>
      </a:lvl4pPr>
      <a:lvl5pPr marL="2095500" indent="-2667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5pPr>
      <a:lvl6pPr marL="2552700" indent="-2667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6pPr>
      <a:lvl7pPr marL="3009900" indent="-2667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7pPr>
      <a:lvl8pPr marL="3467100" indent="-2667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8pPr>
      <a:lvl9pPr marL="3924300" indent="-2667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2656"/>
            <a:ext cx="2246040" cy="59131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622552"/>
            <a:ext cx="8750763" cy="4514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609600" y="3261362"/>
            <a:ext cx="10972800" cy="2039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664633" y="6388419"/>
            <a:ext cx="5593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de-DE" sz="900" b="1" kern="1400" cap="all">
                <a:solidFill>
                  <a:schemeClr val="accent3"/>
                </a:solidFill>
                <a:latin typeface="Arial"/>
                <a:cs typeface="Arial"/>
              </a:rPr>
              <a:t>www.gws-os.com / © GWS 2026 </a:t>
            </a:r>
          </a:p>
        </p:txBody>
      </p:sp>
    </p:spTree>
    <p:extLst>
      <p:ext uri="{BB962C8B-B14F-4D97-AF65-F5344CB8AC3E}">
        <p14:creationId xmlns:p14="http://schemas.microsoft.com/office/powerpoint/2010/main" val="223061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110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ts val="400"/>
        </a:spcBef>
        <a:buFont typeface="Arial"/>
        <a:buNone/>
        <a:defRPr sz="1800" b="1" kern="1200">
          <a:solidFill>
            <a:schemeClr val="accent2">
              <a:lumMod val="75000"/>
            </a:schemeClr>
          </a:solidFill>
          <a:latin typeface="Arial"/>
          <a:ea typeface="+mn-ea"/>
          <a:cs typeface="Arial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 userDrawn="1"/>
        </p:nvCxnSpPr>
        <p:spPr>
          <a:xfrm>
            <a:off x="1781387" y="3108960"/>
            <a:ext cx="8629227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 userDrawn="1"/>
        </p:nvSpPr>
        <p:spPr>
          <a:xfrm>
            <a:off x="664633" y="6388419"/>
            <a:ext cx="5593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de-DE" sz="900" b="1" kern="1400" cap="all">
                <a:solidFill>
                  <a:schemeClr val="accent3"/>
                </a:solidFill>
                <a:latin typeface="Arial"/>
                <a:cs typeface="Arial"/>
              </a:rPr>
              <a:t>www.gws-os.com / © GWS 2026 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352213" y="1371600"/>
            <a:ext cx="11501120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1"/>
          <p:cNvSpPr txBox="1">
            <a:spLocks/>
          </p:cNvSpPr>
          <p:nvPr userDrawn="1"/>
        </p:nvSpPr>
        <p:spPr>
          <a:xfrm>
            <a:off x="785707" y="152400"/>
            <a:ext cx="10648527" cy="1219200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u="none" kern="1200" baseline="0">
                <a:solidFill>
                  <a:schemeClr val="accent2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80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18848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1800" kern="1200" baseline="0">
          <a:solidFill>
            <a:srgbClr val="149E97"/>
          </a:solidFill>
          <a:latin typeface="Arial"/>
          <a:ea typeface="+mj-ea"/>
          <a:cs typeface="Arial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platzhalter 13"/>
          <p:cNvSpPr>
            <a:spLocks noGrp="1"/>
          </p:cNvSpPr>
          <p:nvPr>
            <p:ph type="title"/>
          </p:nvPr>
        </p:nvSpPr>
        <p:spPr>
          <a:xfrm>
            <a:off x="609600" y="1910398"/>
            <a:ext cx="10972800" cy="893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idx="1"/>
          </p:nvPr>
        </p:nvSpPr>
        <p:spPr>
          <a:xfrm>
            <a:off x="609600" y="3408682"/>
            <a:ext cx="10972800" cy="159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1781387" y="3108960"/>
            <a:ext cx="8629227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 userDrawn="1"/>
        </p:nvSpPr>
        <p:spPr>
          <a:xfrm>
            <a:off x="664633" y="6388419"/>
            <a:ext cx="5593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de-DE" sz="900" b="1" kern="1400" cap="all">
                <a:solidFill>
                  <a:schemeClr val="accent3"/>
                </a:solidFill>
                <a:latin typeface="Arial"/>
                <a:cs typeface="Arial"/>
              </a:rPr>
              <a:t>www.gws-os.com / © GWS 2026 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2656"/>
            <a:ext cx="2954528" cy="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9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1800" kern="1200" baseline="0">
          <a:solidFill>
            <a:schemeClr val="accent2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platzhalter 13"/>
          <p:cNvSpPr>
            <a:spLocks noGrp="1"/>
          </p:cNvSpPr>
          <p:nvPr>
            <p:ph type="title"/>
          </p:nvPr>
        </p:nvSpPr>
        <p:spPr>
          <a:xfrm>
            <a:off x="609600" y="1910398"/>
            <a:ext cx="10972800" cy="893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idx="1"/>
          </p:nvPr>
        </p:nvSpPr>
        <p:spPr>
          <a:xfrm>
            <a:off x="609600" y="3408690"/>
            <a:ext cx="10972800" cy="159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1781389" y="3108960"/>
            <a:ext cx="8629227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 userDrawn="1"/>
        </p:nvSpPr>
        <p:spPr>
          <a:xfrm>
            <a:off x="664638" y="6388420"/>
            <a:ext cx="5593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de-DE" sz="900" b="1" kern="1400" cap="all">
                <a:solidFill>
                  <a:schemeClr val="accent3"/>
                </a:solidFill>
                <a:latin typeface="Arial"/>
                <a:cs typeface="Arial"/>
              </a:rPr>
              <a:t>www.gws-os.com / © GWS 2026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2E6C26-2A38-4562-AD2F-7312EDDDB0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2656"/>
            <a:ext cx="2318048" cy="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8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</p:sldLayoutIdLst>
  <p:txStyles>
    <p:titleStyle>
      <a:lvl1pPr algn="ctr" defTabSz="342891" rtl="0" eaLnBrk="1" latinLnBrk="0" hangingPunct="1">
        <a:spcBef>
          <a:spcPct val="0"/>
        </a:spcBef>
        <a:buNone/>
        <a:defRPr sz="1351" kern="1200" baseline="0">
          <a:solidFill>
            <a:schemeClr val="accent2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0" indent="0" algn="ctr" defTabSz="342891" rtl="0" eaLnBrk="1" latinLnBrk="0" hangingPunct="1">
        <a:spcBef>
          <a:spcPct val="20000"/>
        </a:spcBef>
        <a:buFont typeface="Arial"/>
        <a:buNone/>
        <a:defRPr sz="1051" kern="1200">
          <a:solidFill>
            <a:schemeClr val="bg1"/>
          </a:solidFill>
          <a:latin typeface="Arial"/>
          <a:ea typeface="+mn-ea"/>
          <a:cs typeface="Arial"/>
        </a:defRPr>
      </a:lvl1pPr>
      <a:lvl2pPr marL="557199" indent="-214308" algn="l" defTabSz="34289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3428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1.wm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37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5.sv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36.svg"/><Relationship Id="rId9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svg"/><Relationship Id="rId4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sv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57.sv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56.svg"/><Relationship Id="rId4" Type="http://schemas.openxmlformats.org/officeDocument/2006/relationships/diagramLayout" Target="../diagrams/layout9.xml"/><Relationship Id="rId9" Type="http://schemas.openxmlformats.org/officeDocument/2006/relationships/image" Target="../media/image5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54.svg"/><Relationship Id="rId18" Type="http://schemas.openxmlformats.org/officeDocument/2006/relationships/image" Target="../media/image59.sv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56.sv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55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jpeg"/><Relationship Id="rId7" Type="http://schemas.openxmlformats.org/officeDocument/2006/relationships/image" Target="../media/image1.jpeg"/><Relationship Id="rId2" Type="http://schemas.openxmlformats.org/officeDocument/2006/relationships/hyperlink" Target="http://www.gws-os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svg"/><Relationship Id="rId5" Type="http://schemas.openxmlformats.org/officeDocument/2006/relationships/image" Target="../media/image64.svg"/><Relationship Id="rId4" Type="http://schemas.openxmlformats.org/officeDocument/2006/relationships/image" Target="../media/image6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821711"/>
            <a:ext cx="8988056" cy="136096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Artificial Intelligence (AI) </a:t>
            </a:r>
            <a:br>
              <a:rPr lang="en-GB" dirty="0"/>
            </a:br>
            <a:r>
              <a:rPr lang="en-GB" dirty="0"/>
              <a:t>Measuring Potential Impacts on the Labour Market. The case of Germany</a:t>
            </a:r>
            <a:endParaRPr lang="de-DE" sz="2400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B79CEAC-7063-4234-83D8-659549EB7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32nd International Input-Output </a:t>
            </a:r>
            <a:r>
              <a:rPr lang="de-DE" dirty="0" err="1"/>
              <a:t>Association</a:t>
            </a:r>
            <a:r>
              <a:rPr lang="de-DE" dirty="0"/>
              <a:t> Conference (IIOA)</a:t>
            </a:r>
          </a:p>
          <a:p>
            <a:r>
              <a:rPr lang="de-DE" dirty="0"/>
              <a:t>Sevilla, June 25, 2026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5680AE-E331-AA5F-7800-807AC77384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err="1"/>
              <a:t>Presenter</a:t>
            </a:r>
            <a:r>
              <a:rPr lang="de-DE" dirty="0"/>
              <a:t>: Anke Mönnig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0" dirty="0"/>
              <a:t>Joint </a:t>
            </a:r>
            <a:r>
              <a:rPr lang="de-DE" b="0" dirty="0" err="1"/>
              <a:t>work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qube</a:t>
            </a:r>
            <a:r>
              <a:rPr lang="de-DE" b="0" dirty="0"/>
              <a:t>-projekt:</a:t>
            </a:r>
          </a:p>
        </p:txBody>
      </p:sp>
      <p:pic>
        <p:nvPicPr>
          <p:cNvPr id="6" name="Grafik 5" descr="Logo: IAB - Institut für Arbeitsmarkt- und Berufsforschung">
            <a:extLst>
              <a:ext uri="{FF2B5EF4-FFF2-40B4-BE49-F238E27FC236}">
                <a16:creationId xmlns:a16="http://schemas.microsoft.com/office/drawing/2014/main" id="{6B42097A-4F66-75AF-04BC-D6BF042CA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26" y="5498941"/>
            <a:ext cx="2584830" cy="657954"/>
          </a:xfrm>
          <a:prstGeom prst="rect">
            <a:avLst/>
          </a:prstGeom>
        </p:spPr>
      </p:pic>
      <p:pic>
        <p:nvPicPr>
          <p:cNvPr id="7" name="Grafik 6" descr="Logo: bibb - Bundesinstitut für Berufsbildung">
            <a:extLst>
              <a:ext uri="{FF2B5EF4-FFF2-40B4-BE49-F238E27FC236}">
                <a16:creationId xmlns:a16="http://schemas.microsoft.com/office/drawing/2014/main" id="{EF79ED9F-8E4A-4163-F51B-19CFA0D37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69" y="5498941"/>
            <a:ext cx="2283104" cy="760522"/>
          </a:xfrm>
          <a:prstGeom prst="rect">
            <a:avLst/>
          </a:prstGeom>
        </p:spPr>
      </p:pic>
      <p:pic>
        <p:nvPicPr>
          <p:cNvPr id="9" name="Grafik 8" descr="Logo: qube-projet.de BIBB-IAB -  Qualifikations- und Berufsprojektion">
            <a:extLst>
              <a:ext uri="{FF2B5EF4-FFF2-40B4-BE49-F238E27FC236}">
                <a16:creationId xmlns:a16="http://schemas.microsoft.com/office/drawing/2014/main" id="{422D08EB-6536-D4D6-C8ED-DC6249AFA6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29158" r="12718" b="31052"/>
          <a:stretch/>
        </p:blipFill>
        <p:spPr>
          <a:xfrm>
            <a:off x="8872177" y="237100"/>
            <a:ext cx="2533014" cy="7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1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706D6-F175-896B-C564-76AD69D16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nhaltsplatzhalter 9">
            <a:extLst>
              <a:ext uri="{FF2B5EF4-FFF2-40B4-BE49-F238E27FC236}">
                <a16:creationId xmlns:a16="http://schemas.microsoft.com/office/drawing/2014/main" id="{12ACD35C-462F-453D-A3DB-1E12AB5A716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34584144"/>
              </p:ext>
            </p:extLst>
          </p:nvPr>
        </p:nvGraphicFramePr>
        <p:xfrm>
          <a:off x="6197600" y="692150"/>
          <a:ext cx="5467350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01C9BF10-23D4-347E-336C-C4CF9086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2| AI in Germany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C1AF22-81C1-AD5F-DA4F-93A317607D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the knowledge-based industry in the service sectors that currently apply AI technology</a:t>
            </a:r>
          </a:p>
          <a:p>
            <a:endParaRPr lang="en-US" dirty="0"/>
          </a:p>
          <a:p>
            <a:r>
              <a:rPr lang="en-US" dirty="0"/>
              <a:t>Traditional industrial sectors show limited AI application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A0A778-A857-8AC6-A1E7-3A0283FADDB1}"/>
              </a:ext>
            </a:extLst>
          </p:cNvPr>
          <p:cNvSpPr txBox="1"/>
          <p:nvPr/>
        </p:nvSpPr>
        <p:spPr>
          <a:xfrm>
            <a:off x="10479678" y="6442155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DESTATIS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188F6A-538C-56E0-2F2F-D8FEF36006CB}"/>
              </a:ext>
            </a:extLst>
          </p:cNvPr>
          <p:cNvSpPr txBox="1"/>
          <p:nvPr/>
        </p:nvSpPr>
        <p:spPr>
          <a:xfrm>
            <a:off x="7426883" y="2806023"/>
            <a:ext cx="7739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FF2E369-F898-8D51-F022-8A58FB8FBD72}"/>
              </a:ext>
            </a:extLst>
          </p:cNvPr>
          <p:cNvSpPr/>
          <p:nvPr/>
        </p:nvSpPr>
        <p:spPr bwMode="auto">
          <a:xfrm>
            <a:off x="9539912" y="1402080"/>
            <a:ext cx="2027672" cy="195072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48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0DDC4-3B02-B5C1-926F-E73128CB5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4D2912CC-40CE-4123-9721-7BC92613E71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5448842"/>
              </p:ext>
            </p:extLst>
          </p:nvPr>
        </p:nvGraphicFramePr>
        <p:xfrm>
          <a:off x="6197600" y="692150"/>
          <a:ext cx="5467350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E560310A-3150-ED2D-279A-345BCAD5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2| AI in Germany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C876E-1C19-96BE-E5D8-F7ACE0204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6" y="692150"/>
            <a:ext cx="5159562" cy="561717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mainly generative AI technology that is used.</a:t>
            </a:r>
          </a:p>
          <a:p>
            <a:endParaRPr lang="en-US" dirty="0"/>
          </a:p>
          <a:p>
            <a:r>
              <a:rPr lang="en-US" dirty="0"/>
              <a:t>Production based AI technology is not yet widely applied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4538B9-2873-448A-7CE1-2D0C031B94D3}"/>
              </a:ext>
            </a:extLst>
          </p:cNvPr>
          <p:cNvSpPr txBox="1"/>
          <p:nvPr/>
        </p:nvSpPr>
        <p:spPr>
          <a:xfrm>
            <a:off x="10479678" y="6442155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DESTATIS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B1C9813-35A7-020D-0BCA-5F9D5BAAD908}"/>
              </a:ext>
            </a:extLst>
          </p:cNvPr>
          <p:cNvSpPr/>
          <p:nvPr/>
        </p:nvSpPr>
        <p:spPr bwMode="auto">
          <a:xfrm>
            <a:off x="8524392" y="4260454"/>
            <a:ext cx="3497056" cy="140999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15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76944-762A-9BA3-EF96-D6BFA8FB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08C8B16F-8DD1-A2A9-0844-B395218EC6A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8972626"/>
              </p:ext>
            </p:extLst>
          </p:nvPr>
        </p:nvGraphicFramePr>
        <p:xfrm>
          <a:off x="6197600" y="692150"/>
          <a:ext cx="5467350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651973A6-4A3B-1179-795E-821DA422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2| AI in Germany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E20D45-B611-93BC-559F-36EBF2E01E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majority of enterprises do not yet use AI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due to lack of relevant knowledge, </a:t>
            </a:r>
          </a:p>
          <a:p>
            <a:pPr lvl="1"/>
            <a:r>
              <a:rPr lang="en-US" dirty="0"/>
              <a:t>unclear legal consequences and </a:t>
            </a:r>
          </a:p>
          <a:p>
            <a:pPr lvl="1"/>
            <a:r>
              <a:rPr lang="en-US" dirty="0"/>
              <a:t>due to privacy concerns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0BD54C-6FB7-7D4E-4616-30990BDDBD2B}"/>
              </a:ext>
            </a:extLst>
          </p:cNvPr>
          <p:cNvSpPr txBox="1"/>
          <p:nvPr/>
        </p:nvSpPr>
        <p:spPr>
          <a:xfrm>
            <a:off x="10479678" y="6442155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DESTATIS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A2E6EBEF-661E-5F20-A20A-ABA1DD289887}"/>
              </a:ext>
            </a:extLst>
          </p:cNvPr>
          <p:cNvSpPr/>
          <p:nvPr/>
        </p:nvSpPr>
        <p:spPr bwMode="auto">
          <a:xfrm flipH="1">
            <a:off x="11175414" y="4491318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C44D325D-0BCF-8239-4B78-BCAE28B5CFBB}"/>
              </a:ext>
            </a:extLst>
          </p:cNvPr>
          <p:cNvSpPr/>
          <p:nvPr/>
        </p:nvSpPr>
        <p:spPr bwMode="auto">
          <a:xfrm flipH="1">
            <a:off x="11175414" y="2855886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FD5FA9B9-1340-2C34-E9B0-656541EEFA2E}"/>
              </a:ext>
            </a:extLst>
          </p:cNvPr>
          <p:cNvSpPr/>
          <p:nvPr/>
        </p:nvSpPr>
        <p:spPr bwMode="auto">
          <a:xfrm flipH="1">
            <a:off x="11175414" y="2237824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3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8A60B-DCC4-3133-C26A-F0FF58C6C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A78B1CD-7219-CED3-EDDE-CDA5C42FA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 research in Germany is world-class </a:t>
            </a:r>
          </a:p>
          <a:p>
            <a:pPr lvl="1"/>
            <a:r>
              <a:rPr lang="en-US" dirty="0"/>
              <a:t>Germany leads all other European country in the number of AI patents.</a:t>
            </a:r>
            <a:endParaRPr lang="de-DE" dirty="0"/>
          </a:p>
          <a:p>
            <a:endParaRPr lang="de-DE" dirty="0"/>
          </a:p>
          <a:p>
            <a:r>
              <a:rPr lang="en-US" dirty="0"/>
              <a:t>Germany ranks third (by country) behind the U.S. and China, according to the Critical and Emerging Technologies Index 2025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7F2222-204F-DF6E-F2CC-FC4A8E04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2| AI in Germany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33816A4-8868-EDD5-F834-7C1CB0610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475404"/>
              </p:ext>
            </p:extLst>
          </p:nvPr>
        </p:nvGraphicFramePr>
        <p:xfrm>
          <a:off x="0" y="2903220"/>
          <a:ext cx="12069815" cy="3021708"/>
        </p:xfrm>
        <a:graphic>
          <a:graphicData uri="http://schemas.openxmlformats.org/drawingml/2006/table">
            <a:tbl>
              <a:tblPr/>
              <a:tblGrid>
                <a:gridCol w="1292574">
                  <a:extLst>
                    <a:ext uri="{9D8B030D-6E8A-4147-A177-3AD203B41FA5}">
                      <a16:colId xmlns:a16="http://schemas.microsoft.com/office/drawing/2014/main" val="4286022650"/>
                    </a:ext>
                  </a:extLst>
                </a:gridCol>
                <a:gridCol w="1459421">
                  <a:extLst>
                    <a:ext uri="{9D8B030D-6E8A-4147-A177-3AD203B41FA5}">
                      <a16:colId xmlns:a16="http://schemas.microsoft.com/office/drawing/2014/main" val="725410445"/>
                    </a:ext>
                  </a:extLst>
                </a:gridCol>
                <a:gridCol w="1367344">
                  <a:extLst>
                    <a:ext uri="{9D8B030D-6E8A-4147-A177-3AD203B41FA5}">
                      <a16:colId xmlns:a16="http://schemas.microsoft.com/office/drawing/2014/main" val="1510962194"/>
                    </a:ext>
                  </a:extLst>
                </a:gridCol>
                <a:gridCol w="697928">
                  <a:extLst>
                    <a:ext uri="{9D8B030D-6E8A-4147-A177-3AD203B41FA5}">
                      <a16:colId xmlns:a16="http://schemas.microsoft.com/office/drawing/2014/main" val="4124335223"/>
                    </a:ext>
                  </a:extLst>
                </a:gridCol>
                <a:gridCol w="1603535">
                  <a:extLst>
                    <a:ext uri="{9D8B030D-6E8A-4147-A177-3AD203B41FA5}">
                      <a16:colId xmlns:a16="http://schemas.microsoft.com/office/drawing/2014/main" val="246748611"/>
                    </a:ext>
                  </a:extLst>
                </a:gridCol>
                <a:gridCol w="1131152">
                  <a:extLst>
                    <a:ext uri="{9D8B030D-6E8A-4147-A177-3AD203B41FA5}">
                      <a16:colId xmlns:a16="http://schemas.microsoft.com/office/drawing/2014/main" val="2791732856"/>
                    </a:ext>
                  </a:extLst>
                </a:gridCol>
                <a:gridCol w="1117656">
                  <a:extLst>
                    <a:ext uri="{9D8B030D-6E8A-4147-A177-3AD203B41FA5}">
                      <a16:colId xmlns:a16="http://schemas.microsoft.com/office/drawing/2014/main" val="956682316"/>
                    </a:ext>
                  </a:extLst>
                </a:gridCol>
                <a:gridCol w="969193">
                  <a:extLst>
                    <a:ext uri="{9D8B030D-6E8A-4147-A177-3AD203B41FA5}">
                      <a16:colId xmlns:a16="http://schemas.microsoft.com/office/drawing/2014/main" val="2283745107"/>
                    </a:ext>
                  </a:extLst>
                </a:gridCol>
                <a:gridCol w="1529291">
                  <a:extLst>
                    <a:ext uri="{9D8B030D-6E8A-4147-A177-3AD203B41FA5}">
                      <a16:colId xmlns:a16="http://schemas.microsoft.com/office/drawing/2014/main" val="3871305109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928345342"/>
                    </a:ext>
                  </a:extLst>
                </a:gridCol>
              </a:tblGrid>
              <a:tr h="4346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20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Algorithm</a:t>
                      </a:r>
                      <a:endParaRPr lang="de-DE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Computing Power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Data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Economic</a:t>
                      </a: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Resources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Global Player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Human Capital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Regulatory</a:t>
                      </a:r>
                      <a:endParaRPr lang="de-DE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Accuracy</a:t>
                      </a: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2000" b="1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top </a:t>
                      </a:r>
                      <a:r>
                        <a:rPr lang="de-DE" sz="2000" b="1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models</a:t>
                      </a:r>
                      <a:endParaRPr lang="de-DE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TOTAL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46687"/>
                  </a:ext>
                </a:extLst>
              </a:tr>
              <a:tr h="434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2000" b="0">
                          <a:solidFill>
                            <a:srgbClr val="1118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United States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8.7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B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9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90.8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849014"/>
                  </a:ext>
                </a:extLst>
              </a:tr>
              <a:tr h="2340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2000" b="0">
                          <a:solidFill>
                            <a:srgbClr val="1118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China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3.7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9.8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A7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7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A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11020"/>
                  </a:ext>
                </a:extLst>
              </a:tr>
              <a:tr h="334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2000" b="0" dirty="0">
                          <a:solidFill>
                            <a:srgbClr val="111827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Germany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3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C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AD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A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AE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3.6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7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C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18.9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408181"/>
                  </a:ext>
                </a:extLst>
              </a:tr>
              <a:tr h="434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2000" b="0">
                          <a:solidFill>
                            <a:srgbClr val="1118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United Kingdom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1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7.4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B0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9E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B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18.9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202281"/>
                  </a:ext>
                </a:extLst>
              </a:tr>
              <a:tr h="3343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2000" b="0">
                          <a:solidFill>
                            <a:srgbClr val="1118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France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A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CC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C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8.6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B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B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3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B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2000" b="1" dirty="0">
                          <a:solidFill>
                            <a:srgbClr val="1A20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18.5</a:t>
                      </a:r>
                    </a:p>
                  </a:txBody>
                  <a:tcPr marL="46418" marR="46418" marT="23209" marB="23209" anchor="ctr">
                    <a:lnL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39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C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577150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B2F44994-D72A-91E6-641A-21231AB9D3E8}"/>
              </a:ext>
            </a:extLst>
          </p:cNvPr>
          <p:cNvSpPr/>
          <p:nvPr/>
        </p:nvSpPr>
        <p:spPr bwMode="auto">
          <a:xfrm>
            <a:off x="4137660" y="4434840"/>
            <a:ext cx="651510" cy="61722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1DAC3F-33C1-91E1-FB23-A131EC2EB6EB}"/>
              </a:ext>
            </a:extLst>
          </p:cNvPr>
          <p:cNvSpPr/>
          <p:nvPr/>
        </p:nvSpPr>
        <p:spPr bwMode="auto">
          <a:xfrm>
            <a:off x="3105874" y="4434840"/>
            <a:ext cx="651510" cy="61722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D8318DE-A924-97AA-6453-C63AA59CD9C3}"/>
              </a:ext>
            </a:extLst>
          </p:cNvPr>
          <p:cNvSpPr/>
          <p:nvPr/>
        </p:nvSpPr>
        <p:spPr bwMode="auto">
          <a:xfrm>
            <a:off x="1680934" y="4434840"/>
            <a:ext cx="651510" cy="61722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C1F67BD-53A2-5EB6-4AA0-204D0CC9A7D7}"/>
              </a:ext>
            </a:extLst>
          </p:cNvPr>
          <p:cNvSpPr txBox="1"/>
          <p:nvPr/>
        </p:nvSpPr>
        <p:spPr>
          <a:xfrm>
            <a:off x="6308671" y="6034499"/>
            <a:ext cx="5761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Belfer Center (2025) Critical and Emerging Technologies Index 2025: Germany Report </a:t>
            </a: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52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10">
            <a:extLst>
              <a:ext uri="{FF2B5EF4-FFF2-40B4-BE49-F238E27FC236}">
                <a16:creationId xmlns:a16="http://schemas.microsoft.com/office/drawing/2014/main" id="{53E36F07-686A-CE98-EC92-C2A235C39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15" y="1078231"/>
            <a:ext cx="5664973" cy="5231090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3A21DA2-2E23-CAB2-F65D-D61D1C099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…</a:t>
            </a:r>
            <a:br>
              <a:rPr lang="de-DE" dirty="0"/>
            </a:br>
            <a:br>
              <a:rPr lang="de-DE" dirty="0"/>
            </a:br>
            <a:r>
              <a:rPr lang="en-US" b="1" dirty="0">
                <a:solidFill>
                  <a:schemeClr val="accent2"/>
                </a:solidFill>
              </a:rPr>
              <a:t>Germany manages to close the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transfer gap and participate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in the global AI boom?</a:t>
            </a:r>
            <a:br>
              <a:rPr lang="de-DE" b="1" dirty="0">
                <a:solidFill>
                  <a:schemeClr val="accent2"/>
                </a:solidFill>
              </a:rPr>
            </a:br>
            <a:br>
              <a:rPr lang="de-DE" b="1" dirty="0">
                <a:solidFill>
                  <a:schemeClr val="accent2"/>
                </a:solidFill>
              </a:rPr>
            </a:br>
            <a:r>
              <a:rPr lang="de-DE" b="1" dirty="0" err="1">
                <a:solidFill>
                  <a:schemeClr val="accent2"/>
                </a:solidFill>
              </a:rPr>
              <a:t>What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are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the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effects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dirty="0"/>
              <a:t>on </a:t>
            </a:r>
            <a:r>
              <a:rPr lang="de-DE" dirty="0" err="1"/>
              <a:t>the</a:t>
            </a:r>
            <a:br>
              <a:rPr lang="de-DE" dirty="0"/>
            </a:br>
            <a:r>
              <a:rPr lang="de-DE" dirty="0"/>
              <a:t>German </a:t>
            </a:r>
            <a:r>
              <a:rPr lang="de-DE" dirty="0" err="1"/>
              <a:t>economy</a:t>
            </a:r>
            <a:r>
              <a:rPr lang="de-DE" dirty="0"/>
              <a:t> and </a:t>
            </a:r>
            <a:br>
              <a:rPr lang="de-DE" dirty="0"/>
            </a:b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?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And </a:t>
            </a:r>
            <a:r>
              <a:rPr lang="de-DE" b="1" dirty="0" err="1">
                <a:solidFill>
                  <a:schemeClr val="accent2"/>
                </a:solidFill>
              </a:rPr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transfer</a:t>
            </a:r>
            <a:r>
              <a:rPr lang="de-DE" dirty="0"/>
              <a:t> </a:t>
            </a:r>
            <a:r>
              <a:rPr lang="de-DE" dirty="0" err="1"/>
              <a:t>gap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closed</a:t>
            </a:r>
            <a:r>
              <a:rPr lang="de-DE" dirty="0"/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5F869F8-219E-1A32-A5D7-1D81AD77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| </a:t>
            </a:r>
            <a:r>
              <a:rPr lang="de-DE" dirty="0" err="1"/>
              <a:t>Methodology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3C3AF6-E1F5-AFEA-7F0B-F44A4174300B}"/>
              </a:ext>
            </a:extLst>
          </p:cNvPr>
          <p:cNvSpPr txBox="1"/>
          <p:nvPr/>
        </p:nvSpPr>
        <p:spPr>
          <a:xfrm>
            <a:off x="8499848" y="920529"/>
            <a:ext cx="271984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Slow in AI </a:t>
            </a:r>
            <a:r>
              <a:rPr lang="de-DE" sz="2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</a:t>
            </a:r>
            <a:br>
              <a:rPr lang="de-DE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penetration</a:t>
            </a:r>
            <a:endParaRPr lang="de-DE" sz="2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136115A-263F-EFBE-EA3E-2833CA1941DC}"/>
              </a:ext>
            </a:extLst>
          </p:cNvPr>
          <p:cNvSpPr txBox="1"/>
          <p:nvPr/>
        </p:nvSpPr>
        <p:spPr>
          <a:xfrm>
            <a:off x="5554715" y="920530"/>
            <a:ext cx="271984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Scientific </a:t>
            </a:r>
            <a:r>
              <a:rPr lang="de-DE" sz="2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excellency</a:t>
            </a:r>
            <a:br>
              <a:rPr lang="de-DE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de-DE" sz="2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de-DE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availability</a:t>
            </a:r>
            <a:endParaRPr lang="de-DE" sz="2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43747F3-EE3F-A92A-6211-58F6052BEBC0}"/>
              </a:ext>
            </a:extLst>
          </p:cNvPr>
          <p:cNvGrpSpPr/>
          <p:nvPr/>
        </p:nvGrpSpPr>
        <p:grpSpPr>
          <a:xfrm>
            <a:off x="8387201" y="103025"/>
            <a:ext cx="3636056" cy="6185007"/>
            <a:chOff x="8387201" y="103025"/>
            <a:chExt cx="3636056" cy="6185007"/>
          </a:xfrm>
        </p:grpSpPr>
        <p:pic>
          <p:nvPicPr>
            <p:cNvPr id="11" name="Grafik 10" descr="Ein Bild, das Text, Screenshot, Software, Computersymbol enthält.&#10;&#10;KI-generierte Inhalte können fehlerhaft sein.">
              <a:extLst>
                <a:ext uri="{FF2B5EF4-FFF2-40B4-BE49-F238E27FC236}">
                  <a16:creationId xmlns:a16="http://schemas.microsoft.com/office/drawing/2014/main" id="{380955A3-5D86-C39D-2D25-F94A82B64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674" t="17209" r="24401"/>
            <a:stretch>
              <a:fillRect/>
            </a:stretch>
          </p:blipFill>
          <p:spPr>
            <a:xfrm>
              <a:off x="8387201" y="920527"/>
              <a:ext cx="3636056" cy="4859241"/>
            </a:xfrm>
            <a:prstGeom prst="rect">
              <a:avLst/>
            </a:prstGeom>
          </p:spPr>
        </p:pic>
        <p:pic>
          <p:nvPicPr>
            <p:cNvPr id="7" name="Grafik 6" descr="Logo: IAB - Institut für Arbeitsmarkt- und Berufsforschung">
              <a:extLst>
                <a:ext uri="{FF2B5EF4-FFF2-40B4-BE49-F238E27FC236}">
                  <a16:creationId xmlns:a16="http://schemas.microsoft.com/office/drawing/2014/main" id="{5388F2B9-90BD-C31B-C4AA-D3AA828CE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593" y="5963108"/>
              <a:ext cx="1276492" cy="324924"/>
            </a:xfrm>
            <a:prstGeom prst="rect">
              <a:avLst/>
            </a:prstGeom>
          </p:spPr>
        </p:pic>
        <p:pic>
          <p:nvPicPr>
            <p:cNvPr id="8" name="Grafik 7" descr="Logo: bibb - Bundesinstitut für Berufsbildung">
              <a:extLst>
                <a:ext uri="{FF2B5EF4-FFF2-40B4-BE49-F238E27FC236}">
                  <a16:creationId xmlns:a16="http://schemas.microsoft.com/office/drawing/2014/main" id="{F642A2B5-22B0-6ECD-EAF2-217DB98E6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106" y="5912456"/>
              <a:ext cx="1127487" cy="375576"/>
            </a:xfrm>
            <a:prstGeom prst="rect">
              <a:avLst/>
            </a:prstGeom>
          </p:spPr>
        </p:pic>
        <p:pic>
          <p:nvPicPr>
            <p:cNvPr id="9" name="Grafik 8" descr="Logo: qube-projet.de BIBB-IAB -  Qualifikations- und Berufsprojektion">
              <a:extLst>
                <a:ext uri="{FF2B5EF4-FFF2-40B4-BE49-F238E27FC236}">
                  <a16:creationId xmlns:a16="http://schemas.microsoft.com/office/drawing/2014/main" id="{299C6927-BCFE-6D51-E6F0-1CFFBC239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29158" r="12718" b="31052"/>
            <a:stretch/>
          </p:blipFill>
          <p:spPr>
            <a:xfrm>
              <a:off x="10184970" y="103025"/>
              <a:ext cx="1702115" cy="475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7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E7D1AE7-C134-C0DF-67A5-E5EBCDEF3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Mixed Method Approach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30D72D8-F252-A72B-9D3F-55D77C5F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| </a:t>
            </a:r>
            <a:r>
              <a:rPr lang="de-DE" dirty="0" err="1"/>
              <a:t>Methodology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0076370-D89F-3785-DE8F-F29A357621D8}"/>
              </a:ext>
            </a:extLst>
          </p:cNvPr>
          <p:cNvGrpSpPr/>
          <p:nvPr/>
        </p:nvGrpSpPr>
        <p:grpSpPr>
          <a:xfrm>
            <a:off x="623392" y="1061720"/>
            <a:ext cx="3088640" cy="3088640"/>
            <a:chOff x="1127760" y="1630680"/>
            <a:chExt cx="3088640" cy="3088640"/>
          </a:xfrm>
        </p:grpSpPr>
        <p:pic>
          <p:nvPicPr>
            <p:cNvPr id="5" name="Grafik 4" descr="Computer mit einfarbiger Füllung">
              <a:extLst>
                <a:ext uri="{FF2B5EF4-FFF2-40B4-BE49-F238E27FC236}">
                  <a16:creationId xmlns:a16="http://schemas.microsoft.com/office/drawing/2014/main" id="{6F8D5485-0E6E-F001-584B-BA010C976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27760" y="1630680"/>
              <a:ext cx="3088640" cy="3088640"/>
            </a:xfrm>
            <a:prstGeom prst="rect">
              <a:avLst/>
            </a:prstGeom>
          </p:spPr>
        </p:pic>
        <p:pic>
          <p:nvPicPr>
            <p:cNvPr id="9" name="Grafik 8" descr="Balkendiagramm mit einfarbiger Füllung">
              <a:extLst>
                <a:ext uri="{FF2B5EF4-FFF2-40B4-BE49-F238E27FC236}">
                  <a16:creationId xmlns:a16="http://schemas.microsoft.com/office/drawing/2014/main" id="{FAB785C6-A635-888D-721C-0A1F7BCC82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76400" y="2562096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F23ADF2-1DCE-D920-CD50-E275A0C801FA}"/>
              </a:ext>
            </a:extLst>
          </p:cNvPr>
          <p:cNvGrpSpPr/>
          <p:nvPr/>
        </p:nvGrpSpPr>
        <p:grpSpPr>
          <a:xfrm>
            <a:off x="4883339" y="1521459"/>
            <a:ext cx="3444246" cy="2169161"/>
            <a:chOff x="5638799" y="2103589"/>
            <a:chExt cx="3064792" cy="1782612"/>
          </a:xfrm>
        </p:grpSpPr>
        <p:pic>
          <p:nvPicPr>
            <p:cNvPr id="11" name="Grafik 10" descr="Route zwei Stecknadeln mit Weg mit einfarbiger Füllung">
              <a:extLst>
                <a:ext uri="{FF2B5EF4-FFF2-40B4-BE49-F238E27FC236}">
                  <a16:creationId xmlns:a16="http://schemas.microsoft.com/office/drawing/2014/main" id="{54D341E1-37ED-580B-C23E-37C2612E08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799" y="2103589"/>
              <a:ext cx="1782612" cy="1782612"/>
            </a:xfrm>
            <a:prstGeom prst="rect">
              <a:avLst/>
            </a:prstGeom>
          </p:spPr>
        </p:pic>
        <p:pic>
          <p:nvPicPr>
            <p:cNvPr id="13" name="Grafik 12" descr="Route zwei Stecknadeln mit Weg Silhouette">
              <a:extLst>
                <a:ext uri="{FF2B5EF4-FFF2-40B4-BE49-F238E27FC236}">
                  <a16:creationId xmlns:a16="http://schemas.microsoft.com/office/drawing/2014/main" id="{79E4742D-CF32-832C-30C7-DEFC6FA24F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20979" y="2103589"/>
              <a:ext cx="1782612" cy="1782612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ACA066F-9991-E559-C861-1414D8F6EA18}"/>
              </a:ext>
            </a:extLst>
          </p:cNvPr>
          <p:cNvGrpSpPr/>
          <p:nvPr/>
        </p:nvGrpSpPr>
        <p:grpSpPr>
          <a:xfrm>
            <a:off x="8707120" y="909320"/>
            <a:ext cx="3241040" cy="3241040"/>
            <a:chOff x="8707120" y="909320"/>
            <a:chExt cx="3241040" cy="3241040"/>
          </a:xfrm>
        </p:grpSpPr>
        <p:pic>
          <p:nvPicPr>
            <p:cNvPr id="17" name="Grafik 16" descr="Besprechung mit einfarbiger Füllung">
              <a:extLst>
                <a:ext uri="{FF2B5EF4-FFF2-40B4-BE49-F238E27FC236}">
                  <a16:creationId xmlns:a16="http://schemas.microsoft.com/office/drawing/2014/main" id="{56F0A6BF-52CA-B74F-97B3-A800D5603F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7120" y="909320"/>
              <a:ext cx="3241040" cy="3241040"/>
            </a:xfrm>
            <a:prstGeom prst="rect">
              <a:avLst/>
            </a:prstGeom>
          </p:spPr>
        </p:pic>
        <p:pic>
          <p:nvPicPr>
            <p:cNvPr id="19" name="Grafik 18" descr="Filmklappe Silhouette">
              <a:extLst>
                <a:ext uri="{FF2B5EF4-FFF2-40B4-BE49-F238E27FC236}">
                  <a16:creationId xmlns:a16="http://schemas.microsoft.com/office/drawing/2014/main" id="{A5AB6B18-DBDF-6E73-8BBA-848EDA4CFA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65160" y="2575559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67A4F657-2702-8F75-5CC7-0AE9B1B65322}"/>
              </a:ext>
            </a:extLst>
          </p:cNvPr>
          <p:cNvSpPr txBox="1"/>
          <p:nvPr/>
        </p:nvSpPr>
        <p:spPr>
          <a:xfrm>
            <a:off x="677227" y="4231640"/>
            <a:ext cx="30145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Econometric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(INFORUM-type)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called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QINFORGE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quantitative </a:t>
            </a:r>
            <a:r>
              <a:rPr lang="de-DE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de-DE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FBA2ABF-7505-551C-346B-1359D28BA204}"/>
              </a:ext>
            </a:extLst>
          </p:cNvPr>
          <p:cNvSpPr txBox="1"/>
          <p:nvPr/>
        </p:nvSpPr>
        <p:spPr>
          <a:xfrm>
            <a:off x="5137471" y="4231639"/>
            <a:ext cx="3014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-scenario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econometric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quantitative </a:t>
            </a:r>
            <a:r>
              <a:rPr lang="de-DE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de-DE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C2D6544-52D6-0C0F-7DA1-48DE4BCB502D}"/>
              </a:ext>
            </a:extLst>
          </p:cNvPr>
          <p:cNvSpPr txBox="1"/>
          <p:nvPr/>
        </p:nvSpPr>
        <p:spPr>
          <a:xfrm>
            <a:off x="8795537" y="4150359"/>
            <a:ext cx="32031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Policy </a:t>
            </a:r>
            <a:r>
              <a:rPr lang="de-DE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recommendation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</a:t>
            </a: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qualitative </a:t>
            </a:r>
            <a:r>
              <a:rPr lang="de-DE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de-DE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99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EF61897-8F5F-5FD0-F05C-BA7343EC6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000" dirty="0"/>
          </a:p>
          <a:p>
            <a:r>
              <a:rPr lang="de-DE" dirty="0"/>
              <a:t>                  -type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2"/>
                </a:solidFill>
              </a:rPr>
              <a:t>econometric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model</a:t>
            </a:r>
            <a:r>
              <a:rPr lang="de-DE" b="1" dirty="0">
                <a:solidFill>
                  <a:schemeClr val="accent2"/>
                </a:solidFill>
              </a:rPr>
              <a:t> QINFORGE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F2CDF87-F5CD-13CD-1034-38AC2D04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3| </a:t>
            </a:r>
            <a:r>
              <a:rPr lang="de-DE" dirty="0" err="1"/>
              <a:t>Methodology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220E49-E0E3-A50E-5EFF-EB8DFA296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04" y="905535"/>
            <a:ext cx="1364836" cy="474223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C9A82E7-7233-C1BD-2F6B-EE7F6E1405EA}"/>
              </a:ext>
            </a:extLst>
          </p:cNvPr>
          <p:cNvGrpSpPr/>
          <p:nvPr/>
        </p:nvGrpSpPr>
        <p:grpSpPr>
          <a:xfrm>
            <a:off x="-408727" y="1671768"/>
            <a:ext cx="4928168" cy="4493536"/>
            <a:chOff x="-408727" y="1671768"/>
            <a:chExt cx="4928168" cy="4493536"/>
          </a:xfrm>
        </p:grpSpPr>
        <p:graphicFrame>
          <p:nvGraphicFramePr>
            <p:cNvPr id="11" name="Diagramm 10">
              <a:extLst>
                <a:ext uri="{FF2B5EF4-FFF2-40B4-BE49-F238E27FC236}">
                  <a16:creationId xmlns:a16="http://schemas.microsoft.com/office/drawing/2014/main" id="{43D4EAD2-5F14-AD0B-7A14-F88A8AD86A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17933988"/>
                </p:ext>
              </p:extLst>
            </p:nvPr>
          </p:nvGraphicFramePr>
          <p:xfrm>
            <a:off x="-408727" y="2045623"/>
            <a:ext cx="4928168" cy="41196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E78EB13-2470-3CAC-1DC7-46D8CD91B5A0}"/>
                </a:ext>
              </a:extLst>
            </p:cNvPr>
            <p:cNvSpPr txBox="1"/>
            <p:nvPr/>
          </p:nvSpPr>
          <p:spPr>
            <a:xfrm>
              <a:off x="811530" y="1671768"/>
              <a:ext cx="1283108" cy="558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Features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5D9C9D7-76E1-18FF-9A20-FB2535E82984}"/>
              </a:ext>
            </a:extLst>
          </p:cNvPr>
          <p:cNvGrpSpPr/>
          <p:nvPr/>
        </p:nvGrpSpPr>
        <p:grpSpPr>
          <a:xfrm>
            <a:off x="7969724" y="568302"/>
            <a:ext cx="2899753" cy="3704866"/>
            <a:chOff x="4026826" y="718544"/>
            <a:chExt cx="2899753" cy="3704866"/>
          </a:xfrm>
        </p:grpSpPr>
        <p:graphicFrame>
          <p:nvGraphicFramePr>
            <p:cNvPr id="12" name="Diagramm 11">
              <a:extLst>
                <a:ext uri="{FF2B5EF4-FFF2-40B4-BE49-F238E27FC236}">
                  <a16:creationId xmlns:a16="http://schemas.microsoft.com/office/drawing/2014/main" id="{656B4272-3145-DACB-3AC7-416B0BE1219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98152341"/>
                </p:ext>
              </p:extLst>
            </p:nvPr>
          </p:nvGraphicFramePr>
          <p:xfrm>
            <a:off x="4026826" y="718544"/>
            <a:ext cx="2899753" cy="37048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743A49F-1231-1C0D-7B80-2442E8ADCA70}"/>
                </a:ext>
              </a:extLst>
            </p:cNvPr>
            <p:cNvSpPr txBox="1"/>
            <p:nvPr/>
          </p:nvSpPr>
          <p:spPr>
            <a:xfrm>
              <a:off x="4051418" y="1633234"/>
              <a:ext cx="19005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Econometrics</a:t>
              </a:r>
              <a:endParaRPr lang="de-DE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EEFC87F-2F01-973D-0241-ED3D2363D38A}"/>
              </a:ext>
            </a:extLst>
          </p:cNvPr>
          <p:cNvGrpSpPr/>
          <p:nvPr/>
        </p:nvGrpSpPr>
        <p:grpSpPr>
          <a:xfrm>
            <a:off x="8064200" y="2380095"/>
            <a:ext cx="2708658" cy="3403152"/>
            <a:chOff x="4070251" y="2540187"/>
            <a:chExt cx="2708658" cy="3403152"/>
          </a:xfrm>
        </p:grpSpPr>
        <p:graphicFrame>
          <p:nvGraphicFramePr>
            <p:cNvPr id="17" name="Diagramm 16">
              <a:extLst>
                <a:ext uri="{FF2B5EF4-FFF2-40B4-BE49-F238E27FC236}">
                  <a16:creationId xmlns:a16="http://schemas.microsoft.com/office/drawing/2014/main" id="{0B40EEC8-3BB4-4842-6833-689305F5B2F0}"/>
                </a:ext>
              </a:extLst>
            </p:cNvPr>
            <p:cNvGraphicFramePr/>
            <p:nvPr/>
          </p:nvGraphicFramePr>
          <p:xfrm>
            <a:off x="4070251" y="2540187"/>
            <a:ext cx="2708658" cy="3403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D6FC898-F9C8-203D-1C12-C9D54E87F5F4}"/>
                </a:ext>
              </a:extLst>
            </p:cNvPr>
            <p:cNvSpPr txBox="1"/>
            <p:nvPr/>
          </p:nvSpPr>
          <p:spPr>
            <a:xfrm>
              <a:off x="4076952" y="3345990"/>
              <a:ext cx="1231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Purpose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5F95284-8EC5-590F-F0B4-D63EC6D65FA4}"/>
              </a:ext>
            </a:extLst>
          </p:cNvPr>
          <p:cNvGrpSpPr/>
          <p:nvPr/>
        </p:nvGrpSpPr>
        <p:grpSpPr>
          <a:xfrm>
            <a:off x="8158676" y="3912048"/>
            <a:ext cx="2708658" cy="3403152"/>
            <a:chOff x="4070251" y="3942804"/>
            <a:chExt cx="2708658" cy="3403152"/>
          </a:xfrm>
        </p:grpSpPr>
        <p:graphicFrame>
          <p:nvGraphicFramePr>
            <p:cNvPr id="18" name="Diagramm 17">
              <a:extLst>
                <a:ext uri="{FF2B5EF4-FFF2-40B4-BE49-F238E27FC236}">
                  <a16:creationId xmlns:a16="http://schemas.microsoft.com/office/drawing/2014/main" id="{4A74B63C-640A-0FDC-4590-730BB1B1314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8046197"/>
                </p:ext>
              </p:extLst>
            </p:nvPr>
          </p:nvGraphicFramePr>
          <p:xfrm>
            <a:off x="4070251" y="3942804"/>
            <a:ext cx="2708658" cy="3403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FC3F1B9-C62B-AF4E-21DD-94F3EA1B7A95}"/>
                </a:ext>
              </a:extLst>
            </p:cNvPr>
            <p:cNvSpPr txBox="1"/>
            <p:nvPr/>
          </p:nvSpPr>
          <p:spPr>
            <a:xfrm>
              <a:off x="4104018" y="4810732"/>
              <a:ext cx="784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0FA003D-6149-8CD8-F7D1-8504CAD8981F}"/>
              </a:ext>
            </a:extLst>
          </p:cNvPr>
          <p:cNvGrpSpPr/>
          <p:nvPr/>
        </p:nvGrpSpPr>
        <p:grpSpPr>
          <a:xfrm>
            <a:off x="3383957" y="1474249"/>
            <a:ext cx="4928168" cy="4234252"/>
            <a:chOff x="6242870" y="1343105"/>
            <a:chExt cx="4928168" cy="4234252"/>
          </a:xfrm>
        </p:grpSpPr>
        <p:graphicFrame>
          <p:nvGraphicFramePr>
            <p:cNvPr id="13" name="Diagramm 12">
              <a:extLst>
                <a:ext uri="{FF2B5EF4-FFF2-40B4-BE49-F238E27FC236}">
                  <a16:creationId xmlns:a16="http://schemas.microsoft.com/office/drawing/2014/main" id="{69C3D8C5-8137-A4B4-DA1F-D9F4C3A174B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49001218"/>
                </p:ext>
              </p:extLst>
            </p:nvPr>
          </p:nvGraphicFramePr>
          <p:xfrm>
            <a:off x="6242870" y="1671768"/>
            <a:ext cx="4928168" cy="39055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4" r:lo="rId25" r:qs="rId26" r:cs="rId27"/>
            </a:graphicData>
          </a:graphic>
        </p:graphicFrame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D7ACE2D-FF94-E2F2-ECC2-7173B1281DB8}"/>
                </a:ext>
              </a:extLst>
            </p:cNvPr>
            <p:cNvSpPr txBox="1"/>
            <p:nvPr/>
          </p:nvSpPr>
          <p:spPr>
            <a:xfrm>
              <a:off x="7499560" y="1343105"/>
              <a:ext cx="1709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Assumption</a:t>
              </a:r>
              <a:endParaRPr lang="de-DE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0B1A644-265E-4F55-04F2-C98552B70242}"/>
              </a:ext>
            </a:extLst>
          </p:cNvPr>
          <p:cNvGrpSpPr/>
          <p:nvPr/>
        </p:nvGrpSpPr>
        <p:grpSpPr>
          <a:xfrm>
            <a:off x="10367409" y="414318"/>
            <a:ext cx="1292478" cy="1458969"/>
            <a:chOff x="1127760" y="1630680"/>
            <a:chExt cx="3088640" cy="3088640"/>
          </a:xfrm>
        </p:grpSpPr>
        <p:pic>
          <p:nvPicPr>
            <p:cNvPr id="7" name="Grafik 6" descr="Computer mit einfarbiger Füllung">
              <a:extLst>
                <a:ext uri="{FF2B5EF4-FFF2-40B4-BE49-F238E27FC236}">
                  <a16:creationId xmlns:a16="http://schemas.microsoft.com/office/drawing/2014/main" id="{5C593F72-64B1-7EF6-5045-6BEF3B1FDBD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127760" y="1630680"/>
              <a:ext cx="3088640" cy="3088640"/>
            </a:xfrm>
            <a:prstGeom prst="rect">
              <a:avLst/>
            </a:prstGeom>
          </p:spPr>
        </p:pic>
        <p:pic>
          <p:nvPicPr>
            <p:cNvPr id="8" name="Grafik 7" descr="Balkendiagramm mit einfarbiger Füllung">
              <a:extLst>
                <a:ext uri="{FF2B5EF4-FFF2-40B4-BE49-F238E27FC236}">
                  <a16:creationId xmlns:a16="http://schemas.microsoft.com/office/drawing/2014/main" id="{0B00DADA-9D54-4F19-7363-2A227FA592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676400" y="256209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6042E-E361-DC3E-5EE3-8F9318534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C9978E8-8726-20BE-18D2-2AB9AF965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>
                <a:solidFill>
                  <a:schemeClr val="accent2"/>
                </a:solidFill>
              </a:rPr>
              <a:t>What</a:t>
            </a:r>
            <a:r>
              <a:rPr lang="de-DE" b="1" dirty="0">
                <a:solidFill>
                  <a:schemeClr val="accent2"/>
                </a:solidFill>
              </a:rPr>
              <a:t>-</a:t>
            </a:r>
            <a:r>
              <a:rPr lang="de-DE" b="1" dirty="0" err="1">
                <a:solidFill>
                  <a:schemeClr val="accent2"/>
                </a:solidFill>
              </a:rPr>
              <a:t>if</a:t>
            </a:r>
            <a:r>
              <a:rPr lang="de-DE" b="1" dirty="0">
                <a:solidFill>
                  <a:schemeClr val="accent2"/>
                </a:solidFill>
              </a:rPr>
              <a:t>-analysis</a:t>
            </a:r>
            <a:r>
              <a:rPr lang="de-DE" dirty="0"/>
              <a:t>: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scenarios</a:t>
            </a:r>
            <a:endParaRPr lang="de-DE" dirty="0"/>
          </a:p>
          <a:p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BCB273-AD9D-F1E9-5504-9B54BFAE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| </a:t>
            </a:r>
            <a:r>
              <a:rPr lang="de-DE" dirty="0" err="1"/>
              <a:t>Methodology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DE8DB0E-D720-7E94-B958-90E3AE7010D8}"/>
              </a:ext>
            </a:extLst>
          </p:cNvPr>
          <p:cNvGrpSpPr/>
          <p:nvPr/>
        </p:nvGrpSpPr>
        <p:grpSpPr>
          <a:xfrm>
            <a:off x="2272553" y="1371600"/>
            <a:ext cx="6979023" cy="4693024"/>
            <a:chOff x="0" y="0"/>
            <a:chExt cx="4572000" cy="2743200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6DF930B3-FE2D-8FAA-6404-41664D05904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0510450"/>
                </p:ext>
              </p:extLst>
            </p:nvPr>
          </p:nvGraphicFramePr>
          <p:xfrm>
            <a:off x="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feld 2">
              <a:extLst>
                <a:ext uri="{FF2B5EF4-FFF2-40B4-BE49-F238E27FC236}">
                  <a16:creationId xmlns:a16="http://schemas.microsoft.com/office/drawing/2014/main" id="{E22130CB-11FB-0AC7-6B33-3CC5B8F75CF4}"/>
                </a:ext>
              </a:extLst>
            </p:cNvPr>
            <p:cNvSpPr txBox="1"/>
            <p:nvPr/>
          </p:nvSpPr>
          <p:spPr>
            <a:xfrm>
              <a:off x="3381716" y="2431704"/>
              <a:ext cx="796565" cy="3114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next</a:t>
              </a:r>
              <a:r>
                <a:rPr lang="de-DE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lang="de-DE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years</a:t>
              </a:r>
              <a:endParaRPr lang="de-D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BEAE53A2-A8FE-E19E-3511-8D667C9EFDC7}"/>
                </a:ext>
              </a:extLst>
            </p:cNvPr>
            <p:cNvCxnSpPr/>
            <p:nvPr/>
          </p:nvCxnSpPr>
          <p:spPr>
            <a:xfrm>
              <a:off x="2843213" y="681038"/>
              <a:ext cx="9525" cy="457200"/>
            </a:xfrm>
            <a:prstGeom prst="straightConnector1">
              <a:avLst/>
            </a:prstGeom>
            <a:ln w="12700">
              <a:solidFill>
                <a:sysClr val="windowText" lastClr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6">
              <a:extLst>
                <a:ext uri="{FF2B5EF4-FFF2-40B4-BE49-F238E27FC236}">
                  <a16:creationId xmlns:a16="http://schemas.microsoft.com/office/drawing/2014/main" id="{EF3326B8-A6E2-4BD3-A31B-BBDCEAEC522E}"/>
                </a:ext>
              </a:extLst>
            </p:cNvPr>
            <p:cNvSpPr txBox="1"/>
            <p:nvPr/>
          </p:nvSpPr>
          <p:spPr>
            <a:xfrm>
              <a:off x="1328738" y="309563"/>
              <a:ext cx="814325" cy="306738"/>
            </a:xfrm>
            <a:prstGeom prst="rect">
              <a:avLst/>
            </a:prstGeom>
            <a:solidFill>
              <a:schemeClr val="bg1"/>
            </a:solidFill>
            <a:ln>
              <a:solidFill>
                <a:sysClr val="windowText" lastClr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Difference</a:t>
              </a:r>
              <a:endParaRPr lang="de-D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baseline</a:t>
              </a:r>
              <a:endParaRPr lang="de-D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CB70E401-2E28-8184-BB95-DAD77684741C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2143063" y="462933"/>
              <a:ext cx="709675" cy="380030"/>
            </a:xfrm>
            <a:prstGeom prst="line">
              <a:avLst/>
            </a:prstGeom>
            <a:ln w="3175"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3">
              <a:extLst>
                <a:ext uri="{FF2B5EF4-FFF2-40B4-BE49-F238E27FC236}">
                  <a16:creationId xmlns:a16="http://schemas.microsoft.com/office/drawing/2014/main" id="{05E59116-D09B-4673-9B1F-2A96DF1B37D9}"/>
                </a:ext>
              </a:extLst>
            </p:cNvPr>
            <p:cNvSpPr txBox="1"/>
            <p:nvPr/>
          </p:nvSpPr>
          <p:spPr>
            <a:xfrm>
              <a:off x="1678731" y="2412726"/>
              <a:ext cx="398282" cy="174725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today</a:t>
              </a:r>
              <a:endParaRPr lang="de-D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501AC3F-033E-178F-00C4-D6E4DDE64421}"/>
              </a:ext>
            </a:extLst>
          </p:cNvPr>
          <p:cNvGrpSpPr/>
          <p:nvPr/>
        </p:nvGrpSpPr>
        <p:grpSpPr>
          <a:xfrm>
            <a:off x="10363200" y="641896"/>
            <a:ext cx="1301418" cy="963384"/>
            <a:chOff x="5638799" y="2103589"/>
            <a:chExt cx="3064792" cy="1782612"/>
          </a:xfrm>
        </p:grpSpPr>
        <p:pic>
          <p:nvPicPr>
            <p:cNvPr id="7" name="Grafik 6" descr="Route zwei Stecknadeln mit Weg mit einfarbiger Füllung">
              <a:extLst>
                <a:ext uri="{FF2B5EF4-FFF2-40B4-BE49-F238E27FC236}">
                  <a16:creationId xmlns:a16="http://schemas.microsoft.com/office/drawing/2014/main" id="{00C31144-B772-DE8C-3EFD-D6A2823F96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799" y="2103589"/>
              <a:ext cx="1782612" cy="1782612"/>
            </a:xfrm>
            <a:prstGeom prst="rect">
              <a:avLst/>
            </a:prstGeom>
          </p:spPr>
        </p:pic>
        <p:pic>
          <p:nvPicPr>
            <p:cNvPr id="8" name="Grafik 7" descr="Route zwei Stecknadeln mit Weg Silhouette">
              <a:extLst>
                <a:ext uri="{FF2B5EF4-FFF2-40B4-BE49-F238E27FC236}">
                  <a16:creationId xmlns:a16="http://schemas.microsoft.com/office/drawing/2014/main" id="{5A140089-27E5-E5A5-6753-CF412D9A609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20979" y="2103589"/>
              <a:ext cx="1782612" cy="1782612"/>
            </a:xfrm>
            <a:prstGeom prst="rect">
              <a:avLst/>
            </a:prstGeom>
          </p:spPr>
        </p:pic>
      </p:grp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FEBB9F8-B59E-4760-5FDA-FCE79E18F811}"/>
              </a:ext>
            </a:extLst>
          </p:cNvPr>
          <p:cNvCxnSpPr/>
          <p:nvPr/>
        </p:nvCxnSpPr>
        <p:spPr bwMode="auto">
          <a:xfrm>
            <a:off x="5139070" y="4033284"/>
            <a:ext cx="0" cy="18784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feld 3">
            <a:extLst>
              <a:ext uri="{FF2B5EF4-FFF2-40B4-BE49-F238E27FC236}">
                <a16:creationId xmlns:a16="http://schemas.microsoft.com/office/drawing/2014/main" id="{039FBA4F-B246-A109-0426-AED1C38EF667}"/>
              </a:ext>
            </a:extLst>
          </p:cNvPr>
          <p:cNvSpPr txBox="1"/>
          <p:nvPr/>
        </p:nvSpPr>
        <p:spPr>
          <a:xfrm>
            <a:off x="2571037" y="5486400"/>
            <a:ext cx="607966" cy="29891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16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38AE9-1203-771C-E502-08053745B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FD073E-E486-41A2-DC89-0D665976B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Policy </a:t>
            </a:r>
            <a:r>
              <a:rPr lang="de-DE" b="1" dirty="0" err="1">
                <a:solidFill>
                  <a:schemeClr val="accent2"/>
                </a:solidFill>
              </a:rPr>
              <a:t>recommendation</a:t>
            </a:r>
            <a:endParaRPr lang="de-DE" b="1" dirty="0">
              <a:solidFill>
                <a:schemeClr val="accent2"/>
              </a:solidFill>
            </a:endParaRPr>
          </a:p>
          <a:p>
            <a:pPr lvl="1"/>
            <a:r>
              <a:rPr lang="de-DE" dirty="0"/>
              <a:t>The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>
                <a:solidFill>
                  <a:schemeClr val="accent2"/>
                </a:solidFill>
              </a:rPr>
              <a:t>HOW </a:t>
            </a:r>
            <a:r>
              <a:rPr lang="de-DE" dirty="0"/>
              <a:t>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>
                <a:solidFill>
                  <a:schemeClr val="accent2"/>
                </a:solidFill>
              </a:rPr>
              <a:t>Action Area Matrix</a:t>
            </a:r>
            <a:r>
              <a:rPr lang="de-DE" dirty="0"/>
              <a:t> </a:t>
            </a:r>
          </a:p>
          <a:p>
            <a:pPr lvl="1"/>
            <a:r>
              <a:rPr lang="en-US" dirty="0"/>
              <a:t>Connecting scenario assumptions with recommendation for action</a:t>
            </a:r>
            <a:endParaRPr lang="de-DE" dirty="0"/>
          </a:p>
          <a:p>
            <a:pPr lvl="2"/>
            <a:r>
              <a:rPr lang="en-US" b="1" dirty="0">
                <a:solidFill>
                  <a:schemeClr val="accent2"/>
                </a:solidFill>
              </a:rPr>
              <a:t>First step</a:t>
            </a:r>
            <a:r>
              <a:rPr lang="en-US" dirty="0"/>
              <a:t>: relationship between assumptions, measures</a:t>
            </a:r>
          </a:p>
          <a:p>
            <a:pPr lvl="2"/>
            <a:r>
              <a:rPr lang="en-US" b="1" dirty="0">
                <a:solidFill>
                  <a:schemeClr val="accent2"/>
                </a:solidFill>
              </a:rPr>
              <a:t>Second step</a:t>
            </a:r>
            <a:r>
              <a:rPr lang="en-US" dirty="0"/>
              <a:t>: relationship between measures and acceptance assessment.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AF8CC3-F479-5604-BD70-7E829BA2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3| </a:t>
            </a:r>
            <a:r>
              <a:rPr lang="de-DE" dirty="0" err="1"/>
              <a:t>Methodology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5B6D7C0-34F5-72E0-4490-5EF9BE466571}"/>
              </a:ext>
            </a:extLst>
          </p:cNvPr>
          <p:cNvGrpSpPr/>
          <p:nvPr/>
        </p:nvGrpSpPr>
        <p:grpSpPr>
          <a:xfrm>
            <a:off x="10617200" y="418513"/>
            <a:ext cx="1158240" cy="1376680"/>
            <a:chOff x="8707120" y="909320"/>
            <a:chExt cx="3241040" cy="3241040"/>
          </a:xfrm>
        </p:grpSpPr>
        <p:pic>
          <p:nvPicPr>
            <p:cNvPr id="7" name="Grafik 6" descr="Besprechung mit einfarbiger Füllung">
              <a:extLst>
                <a:ext uri="{FF2B5EF4-FFF2-40B4-BE49-F238E27FC236}">
                  <a16:creationId xmlns:a16="http://schemas.microsoft.com/office/drawing/2014/main" id="{35A1E70D-D24A-EC92-CF68-ED0E4F0B21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07120" y="909320"/>
              <a:ext cx="3241040" cy="3241040"/>
            </a:xfrm>
            <a:prstGeom prst="rect">
              <a:avLst/>
            </a:prstGeom>
          </p:spPr>
        </p:pic>
        <p:pic>
          <p:nvPicPr>
            <p:cNvPr id="10" name="Grafik 9" descr="Filmklappe Silhouette">
              <a:extLst>
                <a:ext uri="{FF2B5EF4-FFF2-40B4-BE49-F238E27FC236}">
                  <a16:creationId xmlns:a16="http://schemas.microsoft.com/office/drawing/2014/main" id="{E9A32B64-BBAB-56A8-6CA2-E32603124F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5160" y="2575559"/>
              <a:ext cx="914400" cy="91440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36FDD2A-CCD5-1580-8FFE-69E1541615CF}"/>
              </a:ext>
            </a:extLst>
          </p:cNvPr>
          <p:cNvGrpSpPr/>
          <p:nvPr/>
        </p:nvGrpSpPr>
        <p:grpSpPr>
          <a:xfrm>
            <a:off x="1020780" y="3520440"/>
            <a:ext cx="1799275" cy="2512300"/>
            <a:chOff x="1020780" y="3520440"/>
            <a:chExt cx="1799275" cy="2512300"/>
          </a:xfrm>
        </p:grpSpPr>
        <p:pic>
          <p:nvPicPr>
            <p:cNvPr id="12" name="Grafik 11" descr="Abakus mit einfarbiger Füllung">
              <a:extLst>
                <a:ext uri="{FF2B5EF4-FFF2-40B4-BE49-F238E27FC236}">
                  <a16:creationId xmlns:a16="http://schemas.microsoft.com/office/drawing/2014/main" id="{82316401-0ECF-EE21-C9B4-9B22170430F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3338" y="3520440"/>
              <a:ext cx="1534160" cy="1534160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CF708C9-7377-B8E5-02DD-BB25C76AF7D6}"/>
                </a:ext>
              </a:extLst>
            </p:cNvPr>
            <p:cNvSpPr txBox="1"/>
            <p:nvPr/>
          </p:nvSpPr>
          <p:spPr>
            <a:xfrm>
              <a:off x="1020780" y="5201743"/>
              <a:ext cx="17992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Scenario </a:t>
              </a:r>
              <a:b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assumptions</a:t>
              </a:r>
              <a:endParaRPr lang="de-DE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C9FAAFB-984B-35C4-F94C-6C3991FBD0D2}"/>
              </a:ext>
            </a:extLst>
          </p:cNvPr>
          <p:cNvGrpSpPr/>
          <p:nvPr/>
        </p:nvGrpSpPr>
        <p:grpSpPr>
          <a:xfrm>
            <a:off x="2799152" y="3520440"/>
            <a:ext cx="3586457" cy="2512299"/>
            <a:chOff x="2799152" y="3520440"/>
            <a:chExt cx="3586457" cy="2512299"/>
          </a:xfrm>
        </p:grpSpPr>
        <p:pic>
          <p:nvPicPr>
            <p:cNvPr id="16" name="Grafik 15" descr="Person mit Idee mit einfarbiger Füllung">
              <a:extLst>
                <a:ext uri="{FF2B5EF4-FFF2-40B4-BE49-F238E27FC236}">
                  <a16:creationId xmlns:a16="http://schemas.microsoft.com/office/drawing/2014/main" id="{14B2E62C-8657-6CBA-A527-08C6D87D7F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9362" y="3520440"/>
              <a:ext cx="1534160" cy="153416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8A8D192-680D-BC98-5B63-A243070FDD73}"/>
                </a:ext>
              </a:extLst>
            </p:cNvPr>
            <p:cNvSpPr txBox="1"/>
            <p:nvPr/>
          </p:nvSpPr>
          <p:spPr>
            <a:xfrm>
              <a:off x="3752131" y="5201742"/>
              <a:ext cx="26334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Measures</a:t>
              </a:r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that</a:t>
              </a:r>
              <a:b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adress</a:t>
              </a:r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assumptions</a:t>
              </a:r>
              <a:endPara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Pfeil: nach links und rechts 24">
              <a:extLst>
                <a:ext uri="{FF2B5EF4-FFF2-40B4-BE49-F238E27FC236}">
                  <a16:creationId xmlns:a16="http://schemas.microsoft.com/office/drawing/2014/main" id="{5362A6C8-1840-A1DA-1B11-9D1B41E7AF06}"/>
                </a:ext>
              </a:extLst>
            </p:cNvPr>
            <p:cNvSpPr/>
            <p:nvPr/>
          </p:nvSpPr>
          <p:spPr bwMode="auto">
            <a:xfrm>
              <a:off x="2799152" y="4064000"/>
              <a:ext cx="1216152" cy="484632"/>
            </a:xfrm>
            <a:prstGeom prst="leftRightArrow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795CDB5-0089-48B5-E802-C494E7C87843}"/>
              </a:ext>
            </a:extLst>
          </p:cNvPr>
          <p:cNvGrpSpPr/>
          <p:nvPr/>
        </p:nvGrpSpPr>
        <p:grpSpPr>
          <a:xfrm>
            <a:off x="6304352" y="2890520"/>
            <a:ext cx="5264255" cy="3446016"/>
            <a:chOff x="6304352" y="2890520"/>
            <a:chExt cx="5264255" cy="3446016"/>
          </a:xfrm>
        </p:grpSpPr>
        <p:pic>
          <p:nvPicPr>
            <p:cNvPr id="18" name="Grafik 17" descr="Geld mit einfarbiger Füllung">
              <a:extLst>
                <a:ext uri="{FF2B5EF4-FFF2-40B4-BE49-F238E27FC236}">
                  <a16:creationId xmlns:a16="http://schemas.microsoft.com/office/drawing/2014/main" id="{61226DE9-4F6D-18CF-B134-80490816DC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70855" y="2890520"/>
              <a:ext cx="914400" cy="914400"/>
            </a:xfrm>
            <a:prstGeom prst="rect">
              <a:avLst/>
            </a:prstGeom>
          </p:spPr>
        </p:pic>
        <p:pic>
          <p:nvPicPr>
            <p:cNvPr id="20" name="Grafik 19" descr="Gericht mit einfarbiger Füllung">
              <a:extLst>
                <a:ext uri="{FF2B5EF4-FFF2-40B4-BE49-F238E27FC236}">
                  <a16:creationId xmlns:a16="http://schemas.microsoft.com/office/drawing/2014/main" id="{AEC31AB8-D113-418E-BB35-1E26E59FAF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70855" y="3804920"/>
              <a:ext cx="914400" cy="914400"/>
            </a:xfrm>
            <a:prstGeom prst="rect">
              <a:avLst/>
            </a:prstGeom>
          </p:spPr>
        </p:pic>
        <p:pic>
          <p:nvPicPr>
            <p:cNvPr id="22" name="Grafik 21" descr="Schuhabdrücke mit einfarbiger Füllung">
              <a:extLst>
                <a:ext uri="{FF2B5EF4-FFF2-40B4-BE49-F238E27FC236}">
                  <a16:creationId xmlns:a16="http://schemas.microsoft.com/office/drawing/2014/main" id="{4BC48E72-0AAE-6405-3235-DA5F0EDE29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70855" y="4876623"/>
              <a:ext cx="914400" cy="914400"/>
            </a:xfrm>
            <a:prstGeom prst="rect">
              <a:avLst/>
            </a:prstGeom>
          </p:spPr>
        </p:pic>
        <p:sp>
          <p:nvSpPr>
            <p:cNvPr id="26" name="Pfeil: nach links und rechts 25">
              <a:extLst>
                <a:ext uri="{FF2B5EF4-FFF2-40B4-BE49-F238E27FC236}">
                  <a16:creationId xmlns:a16="http://schemas.microsoft.com/office/drawing/2014/main" id="{64B07DB6-402E-69DE-E716-086EFBFF05E3}"/>
                </a:ext>
              </a:extLst>
            </p:cNvPr>
            <p:cNvSpPr/>
            <p:nvPr/>
          </p:nvSpPr>
          <p:spPr bwMode="auto">
            <a:xfrm>
              <a:off x="6304352" y="4064000"/>
              <a:ext cx="1216152" cy="484632"/>
            </a:xfrm>
            <a:prstGeom prst="leftRightArrow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53CB7AB-7138-89DB-E883-725FA6FBE516}"/>
                </a:ext>
              </a:extLst>
            </p:cNvPr>
            <p:cNvSpPr txBox="1"/>
            <p:nvPr/>
          </p:nvSpPr>
          <p:spPr>
            <a:xfrm>
              <a:off x="9331999" y="2890520"/>
              <a:ext cx="15999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 </a:t>
              </a: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measures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money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3A30F67-BDED-39F9-920F-3C9CA786F59F}"/>
                </a:ext>
              </a:extLst>
            </p:cNvPr>
            <p:cNvSpPr txBox="1"/>
            <p:nvPr/>
          </p:nvSpPr>
          <p:spPr>
            <a:xfrm>
              <a:off x="9331999" y="3804920"/>
              <a:ext cx="18183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Who </a:t>
              </a: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</a:t>
              </a:r>
              <a:b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become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active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B19E0C69-2964-BDE2-4C8B-FB4B6124057E}"/>
                </a:ext>
              </a:extLst>
            </p:cNvPr>
            <p:cNvSpPr txBox="1"/>
            <p:nvPr/>
          </p:nvSpPr>
          <p:spPr>
            <a:xfrm>
              <a:off x="9331999" y="4909354"/>
              <a:ext cx="16896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there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 time</a:t>
              </a:r>
              <a:b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sequence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88F327BD-5800-7DBF-2D0B-93F85495B492}"/>
                </a:ext>
              </a:extLst>
            </p:cNvPr>
            <p:cNvSpPr txBox="1"/>
            <p:nvPr/>
          </p:nvSpPr>
          <p:spPr>
            <a:xfrm>
              <a:off x="7769812" y="5874871"/>
              <a:ext cx="37987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Acceptance </a:t>
              </a:r>
              <a:r>
                <a:rPr lang="de-DE" b="1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assessment</a:t>
              </a:r>
              <a:endPara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2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A6A58-18D9-24D2-F673-E284B7B2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F86D63B-1C92-4EFA-4F95-1685170CE68B}"/>
              </a:ext>
            </a:extLst>
          </p:cNvPr>
          <p:cNvGrpSpPr/>
          <p:nvPr/>
        </p:nvGrpSpPr>
        <p:grpSpPr>
          <a:xfrm>
            <a:off x="8500318" y="1990579"/>
            <a:ext cx="2448232" cy="4174724"/>
            <a:chOff x="1602658" y="1543665"/>
            <a:chExt cx="2448232" cy="2959509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8413EF23-BD6D-C382-4DFE-CADE748E771F}"/>
                </a:ext>
              </a:extLst>
            </p:cNvPr>
            <p:cNvSpPr/>
            <p:nvPr/>
          </p:nvSpPr>
          <p:spPr bwMode="auto">
            <a:xfrm>
              <a:off x="1602658" y="1543665"/>
              <a:ext cx="2448232" cy="2959509"/>
            </a:xfrm>
            <a:prstGeom prst="roundRect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1" eaLnBrk="0" hangingPunct="0"/>
              <a:endParaRPr kumimoji="0" lang="de-DE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r>
                <a:rPr kumimoji="0" lang="de-DE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Efficiency</a:t>
              </a:r>
            </a:p>
            <a:p>
              <a:pPr lvl="1" eaLnBrk="0" hangingPunct="0"/>
              <a:endParaRPr lang="de-DE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r>
                <a:rPr lang="de-DE" sz="1800" b="1" dirty="0" err="1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Productivity</a:t>
              </a:r>
              <a:endParaRPr lang="de-DE" sz="1800" b="1" dirty="0">
                <a:solidFill>
                  <a:schemeClr val="bg1"/>
                </a:solidFill>
                <a:highlight>
                  <a:srgbClr val="80808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endParaRPr lang="de-DE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r>
                <a:rPr lang="de-DE" sz="1800" b="1" dirty="0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New </a:t>
              </a:r>
              <a:r>
                <a:rPr lang="de-DE" sz="1800" b="1" dirty="0" err="1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</a:t>
              </a:r>
              <a:br>
                <a:rPr lang="de-DE" sz="1800" b="1" dirty="0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800" b="1" dirty="0" err="1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models</a:t>
              </a:r>
              <a:endParaRPr lang="de-DE" sz="1800" b="1" dirty="0">
                <a:solidFill>
                  <a:schemeClr val="bg1"/>
                </a:solidFill>
                <a:highlight>
                  <a:srgbClr val="80808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endParaRPr lang="de-DE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r>
                <a:rPr lang="de-DE" sz="1800" b="1" dirty="0" err="1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Skill</a:t>
              </a:r>
              <a:r>
                <a:rPr lang="de-DE" sz="1800" b="1" dirty="0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800" b="1" dirty="0" err="1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level</a:t>
              </a:r>
              <a:endParaRPr lang="de-DE" sz="1800" b="1" dirty="0">
                <a:solidFill>
                  <a:schemeClr val="bg1"/>
                </a:solidFill>
                <a:highlight>
                  <a:srgbClr val="80808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endParaRPr lang="de-DE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r>
                <a:rPr lang="de-DE" sz="1800" b="1" dirty="0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Import </a:t>
              </a:r>
              <a:r>
                <a:rPr lang="de-DE" sz="1800" b="1" dirty="0" err="1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prices</a:t>
              </a:r>
              <a:endParaRPr lang="de-DE" sz="1800" b="1" dirty="0">
                <a:solidFill>
                  <a:schemeClr val="bg1"/>
                </a:solidFill>
                <a:highlight>
                  <a:srgbClr val="80808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 eaLnBrk="0" hangingPunct="0"/>
              <a:endParaRPr lang="de-DE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EBA121C-E671-D0F3-EEF5-0AD9B0DB9917}"/>
                </a:ext>
              </a:extLst>
            </p:cNvPr>
            <p:cNvSpPr txBox="1"/>
            <p:nvPr/>
          </p:nvSpPr>
          <p:spPr>
            <a:xfrm rot="16200000">
              <a:off x="1132125" y="2912978"/>
              <a:ext cx="1592146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Impact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D7F9EC4-88D8-138E-32EE-CCAF8F9C19EA}"/>
              </a:ext>
            </a:extLst>
          </p:cNvPr>
          <p:cNvGrpSpPr/>
          <p:nvPr/>
        </p:nvGrpSpPr>
        <p:grpSpPr>
          <a:xfrm>
            <a:off x="5962133" y="1990579"/>
            <a:ext cx="2737411" cy="4174724"/>
            <a:chOff x="5962133" y="1990579"/>
            <a:chExt cx="2737411" cy="417472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7F800CB7-6EDB-1DD4-CE69-A54727D9928B}"/>
                </a:ext>
              </a:extLst>
            </p:cNvPr>
            <p:cNvGrpSpPr/>
            <p:nvPr/>
          </p:nvGrpSpPr>
          <p:grpSpPr>
            <a:xfrm>
              <a:off x="5962133" y="1990579"/>
              <a:ext cx="2448232" cy="4174724"/>
              <a:chOff x="1602658" y="1543665"/>
              <a:chExt cx="2448232" cy="2959509"/>
            </a:xfrm>
            <a:noFill/>
          </p:grpSpPr>
          <p:sp>
            <p:nvSpPr>
              <p:cNvPr id="2" name="Rechteck: abgerundete Ecken 1">
                <a:extLst>
                  <a:ext uri="{FF2B5EF4-FFF2-40B4-BE49-F238E27FC236}">
                    <a16:creationId xmlns:a16="http://schemas.microsoft.com/office/drawing/2014/main" id="{162E752B-213D-0FB9-A79E-2BE8287D5BC3}"/>
                  </a:ext>
                </a:extLst>
              </p:cNvPr>
              <p:cNvSpPr/>
              <p:nvPr/>
            </p:nvSpPr>
            <p:spPr bwMode="auto">
              <a:xfrm>
                <a:off x="1602658" y="1543665"/>
                <a:ext cx="2448232" cy="2959509"/>
              </a:xfrm>
              <a:prstGeom prst="roundRect">
                <a:avLst/>
              </a:prstGeom>
              <a:grpFill/>
              <a:ln w="1905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1" eaLnBrk="0" hangingPunct="0"/>
                <a:endParaRPr lang="de-DE" sz="18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r>
                  <a:rPr lang="de-DE" sz="1800" b="1" dirty="0" err="1">
                    <a:solidFill>
                      <a:schemeClr val="bg1"/>
                    </a:solidFill>
                    <a:highlight>
                      <a:srgbClr val="80808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Preperation</a:t>
                </a:r>
                <a:endParaRPr lang="de-DE" sz="1800" b="1" dirty="0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Data, </a:t>
                </a: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software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b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hardware</a:t>
                </a: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Qualification</a:t>
                </a:r>
                <a:b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employees</a:t>
                </a: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Tx/>
                  <a:buChar char="-"/>
                </a:pP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9905612-98A4-743B-9014-D119C647C038}"/>
                  </a:ext>
                </a:extLst>
              </p:cNvPr>
              <p:cNvSpPr txBox="1"/>
              <p:nvPr/>
            </p:nvSpPr>
            <p:spPr>
              <a:xfrm rot="16200000">
                <a:off x="1115778" y="2912978"/>
                <a:ext cx="1592146" cy="52322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Investment</a:t>
                </a:r>
              </a:p>
            </p:txBody>
          </p:sp>
        </p:grpSp>
        <p:sp>
          <p:nvSpPr>
            <p:cNvPr id="35" name="Gleichschenkliges Dreieck 34">
              <a:extLst>
                <a:ext uri="{FF2B5EF4-FFF2-40B4-BE49-F238E27FC236}">
                  <a16:creationId xmlns:a16="http://schemas.microsoft.com/office/drawing/2014/main" id="{520799CB-8965-6157-D09B-6030214ACF9B}"/>
                </a:ext>
              </a:extLst>
            </p:cNvPr>
            <p:cNvSpPr/>
            <p:nvPr/>
          </p:nvSpPr>
          <p:spPr bwMode="auto">
            <a:xfrm rot="5400000">
              <a:off x="8258850" y="5490452"/>
              <a:ext cx="502255" cy="379132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1260E38-E011-32EA-4411-17267F146505}"/>
              </a:ext>
            </a:extLst>
          </p:cNvPr>
          <p:cNvGrpSpPr/>
          <p:nvPr/>
        </p:nvGrpSpPr>
        <p:grpSpPr>
          <a:xfrm>
            <a:off x="3393511" y="1990578"/>
            <a:ext cx="2735048" cy="4174726"/>
            <a:chOff x="3393511" y="1990578"/>
            <a:chExt cx="2735048" cy="4174726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8F8DC1FE-BD91-0A55-AD91-D4FA6A3524BE}"/>
                </a:ext>
              </a:extLst>
            </p:cNvPr>
            <p:cNvGrpSpPr/>
            <p:nvPr/>
          </p:nvGrpSpPr>
          <p:grpSpPr>
            <a:xfrm>
              <a:off x="3393511" y="1990578"/>
              <a:ext cx="2448232" cy="4174726"/>
              <a:chOff x="4120771" y="1543665"/>
              <a:chExt cx="2448232" cy="2959509"/>
            </a:xfrm>
          </p:grpSpPr>
          <p:sp>
            <p:nvSpPr>
              <p:cNvPr id="26" name="Rechteck: abgerundete Ecken 25">
                <a:extLst>
                  <a:ext uri="{FF2B5EF4-FFF2-40B4-BE49-F238E27FC236}">
                    <a16:creationId xmlns:a16="http://schemas.microsoft.com/office/drawing/2014/main" id="{0F28C78C-07A4-0208-6A46-2B943C4C7043}"/>
                  </a:ext>
                </a:extLst>
              </p:cNvPr>
              <p:cNvSpPr/>
              <p:nvPr/>
            </p:nvSpPr>
            <p:spPr bwMode="auto">
              <a:xfrm>
                <a:off x="4120771" y="1543665"/>
                <a:ext cx="2448232" cy="2959509"/>
              </a:xfrm>
              <a:prstGeom prst="roundRect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1" eaLnBrk="0" hangingPunct="0"/>
                <a:endParaRPr kumimoji="0" lang="de-DE" sz="18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r>
                  <a:rPr kumimoji="0" lang="de-DE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highlight>
                      <a:srgbClr val="80808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 </a:t>
                </a:r>
                <a:r>
                  <a:rPr kumimoji="0" lang="de-DE" sz="18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highlight>
                      <a:srgbClr val="80808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centers</a:t>
                </a:r>
                <a:endParaRPr kumimoji="0" lang="de-DE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Construction</a:t>
                </a: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Operation</a:t>
                </a:r>
                <a:b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Electricity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b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water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1" eaLnBrk="0" hangingPunct="0"/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6F7898A6-F595-D022-5394-DA2237E35FA0}"/>
                  </a:ext>
                </a:extLst>
              </p:cNvPr>
              <p:cNvSpPr txBox="1"/>
              <p:nvPr/>
            </p:nvSpPr>
            <p:spPr>
              <a:xfrm rot="16200000">
                <a:off x="3632080" y="2913822"/>
                <a:ext cx="1593834" cy="52322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Infrastructure</a:t>
                </a:r>
              </a:p>
            </p:txBody>
          </p:sp>
        </p:grpSp>
        <p:sp>
          <p:nvSpPr>
            <p:cNvPr id="36" name="Gleichschenkliges Dreieck 35">
              <a:extLst>
                <a:ext uri="{FF2B5EF4-FFF2-40B4-BE49-F238E27FC236}">
                  <a16:creationId xmlns:a16="http://schemas.microsoft.com/office/drawing/2014/main" id="{5B539F86-D9F3-FDA5-42AD-2CD7F961E754}"/>
                </a:ext>
              </a:extLst>
            </p:cNvPr>
            <p:cNvSpPr/>
            <p:nvPr/>
          </p:nvSpPr>
          <p:spPr bwMode="auto">
            <a:xfrm rot="5400000">
              <a:off x="5687865" y="5490452"/>
              <a:ext cx="502255" cy="379132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8F3649-A194-01E9-C032-CC5B74384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/>
                <a:ea typeface="Calibri"/>
                <a:cs typeface="Calibri"/>
              </a:rPr>
              <a:t>4 </a:t>
            </a:r>
            <a:r>
              <a:rPr lang="de-DE" dirty="0" err="1">
                <a:latin typeface="Calibri"/>
                <a:ea typeface="Calibri"/>
                <a:cs typeface="Calibri"/>
              </a:rPr>
              <a:t>phases</a:t>
            </a:r>
            <a:r>
              <a:rPr lang="de-DE" dirty="0">
                <a:latin typeface="Calibri"/>
                <a:ea typeface="Calibri"/>
                <a:cs typeface="Calibri"/>
              </a:rPr>
              <a:t> </a:t>
            </a:r>
            <a:r>
              <a:rPr lang="de-DE" dirty="0" err="1">
                <a:latin typeface="Calibri"/>
                <a:ea typeface="Calibri"/>
                <a:cs typeface="Calibri"/>
              </a:rPr>
              <a:t>of</a:t>
            </a:r>
            <a:r>
              <a:rPr lang="de-DE" dirty="0">
                <a:latin typeface="Calibri"/>
                <a:ea typeface="Calibri"/>
                <a:cs typeface="Calibri"/>
              </a:rPr>
              <a:t> </a:t>
            </a:r>
            <a:r>
              <a:rPr lang="de-DE" dirty="0" err="1">
                <a:latin typeface="Calibri"/>
                <a:ea typeface="Calibri"/>
                <a:cs typeface="Calibri"/>
              </a:rPr>
              <a:t>the</a:t>
            </a:r>
            <a:r>
              <a:rPr lang="de-DE" dirty="0">
                <a:latin typeface="Calibri"/>
                <a:ea typeface="Calibri"/>
                <a:cs typeface="Calibri"/>
              </a:rPr>
              <a:t> AI </a:t>
            </a:r>
            <a:r>
              <a:rPr lang="de-DE" dirty="0" err="1">
                <a:latin typeface="Calibri"/>
                <a:ea typeface="Calibri"/>
                <a:cs typeface="Calibri"/>
              </a:rPr>
              <a:t>cycle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74BA25-1A81-9138-AB7C-B45967FD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| Setting </a:t>
            </a:r>
            <a:r>
              <a:rPr lang="de-DE" dirty="0" err="1"/>
              <a:t>the</a:t>
            </a:r>
            <a:r>
              <a:rPr lang="de-DE" dirty="0"/>
              <a:t> Scene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CD8F704-4DB8-026D-D85F-29BB0B1E032E}"/>
              </a:ext>
            </a:extLst>
          </p:cNvPr>
          <p:cNvGrpSpPr/>
          <p:nvPr/>
        </p:nvGrpSpPr>
        <p:grpSpPr>
          <a:xfrm>
            <a:off x="825701" y="1990577"/>
            <a:ext cx="2770983" cy="4174725"/>
            <a:chOff x="825701" y="1990577"/>
            <a:chExt cx="2770983" cy="4174725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7973B027-FE47-5FE0-BB7F-79ED5F8EA082}"/>
                </a:ext>
              </a:extLst>
            </p:cNvPr>
            <p:cNvGrpSpPr/>
            <p:nvPr/>
          </p:nvGrpSpPr>
          <p:grpSpPr>
            <a:xfrm>
              <a:off x="825701" y="1990577"/>
              <a:ext cx="2448232" cy="4174725"/>
              <a:chOff x="-978759" y="1543665"/>
              <a:chExt cx="2448232" cy="2959509"/>
            </a:xfrm>
          </p:grpSpPr>
          <p:sp>
            <p:nvSpPr>
              <p:cNvPr id="32" name="Rechteck: abgerundete Ecken 31">
                <a:extLst>
                  <a:ext uri="{FF2B5EF4-FFF2-40B4-BE49-F238E27FC236}">
                    <a16:creationId xmlns:a16="http://schemas.microsoft.com/office/drawing/2014/main" id="{14827DBB-CE03-8F84-2134-C87FA9CC43FB}"/>
                  </a:ext>
                </a:extLst>
              </p:cNvPr>
              <p:cNvSpPr/>
              <p:nvPr/>
            </p:nvSpPr>
            <p:spPr bwMode="auto">
              <a:xfrm>
                <a:off x="-978759" y="1543665"/>
                <a:ext cx="2448232" cy="2959509"/>
              </a:xfrm>
              <a:prstGeom prst="roundRect">
                <a:avLst/>
              </a:prstGeom>
              <a:noFill/>
              <a:ln w="762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1" eaLnBrk="0" hangingPunct="0"/>
                <a:endParaRPr lang="de-DE" sz="18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r>
                  <a:rPr lang="de-DE" sz="1800" b="1" dirty="0">
                    <a:solidFill>
                      <a:schemeClr val="bg1"/>
                    </a:solidFill>
                    <a:highlight>
                      <a:srgbClr val="80808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Speed</a:t>
                </a:r>
                <a:endParaRPr lang="de-DE" sz="1800" b="1" dirty="0">
                  <a:solidFill>
                    <a:schemeClr val="tx2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fast)</a:t>
                </a:r>
              </a:p>
              <a:p>
                <a:pPr lvl="1" eaLnBrk="0" hangingPunct="0"/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r>
                  <a:rPr lang="de-DE" sz="1800" b="1" dirty="0" err="1">
                    <a:solidFill>
                      <a:schemeClr val="bg1"/>
                    </a:solidFill>
                    <a:highlight>
                      <a:srgbClr val="80808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Intensity</a:t>
                </a:r>
                <a:endParaRPr lang="de-DE" sz="1800" b="1" dirty="0">
                  <a:solidFill>
                    <a:schemeClr val="bg1"/>
                  </a:solidFill>
                  <a:highlight>
                    <a:srgbClr val="80808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deep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1" eaLnBrk="0" hangingPunct="0"/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eaLnBrk="0" hangingPunct="0"/>
                <a:r>
                  <a:rPr lang="de-DE" sz="18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Each</a:t>
                </a: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Slow</a:t>
                </a: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Moderate</a:t>
                </a: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Fast</a:t>
                </a:r>
              </a:p>
              <a:p>
                <a:pPr marL="800100" lvl="1" indent="-342900" eaLnBrk="0" hangingPunct="0"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Very fast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3B0A1429-0A0A-B642-4C5C-3D828F42EDC9}"/>
                  </a:ext>
                </a:extLst>
              </p:cNvPr>
              <p:cNvSpPr txBox="1"/>
              <p:nvPr/>
            </p:nvSpPr>
            <p:spPr>
              <a:xfrm rot="16200000">
                <a:off x="-1468816" y="2912979"/>
                <a:ext cx="1592144" cy="52322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Industry </a:t>
                </a:r>
                <a:r>
                  <a:rPr lang="de-DE" sz="2800" b="1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endParaRPr lang="de-DE" sz="28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4" name="Gleichschenkliges Dreieck 33">
              <a:extLst>
                <a:ext uri="{FF2B5EF4-FFF2-40B4-BE49-F238E27FC236}">
                  <a16:creationId xmlns:a16="http://schemas.microsoft.com/office/drawing/2014/main" id="{0D0DF874-42B8-4F5D-00FE-F95CBDBABF5D}"/>
                </a:ext>
              </a:extLst>
            </p:cNvPr>
            <p:cNvSpPr/>
            <p:nvPr/>
          </p:nvSpPr>
          <p:spPr bwMode="auto">
            <a:xfrm rot="5400000">
              <a:off x="3155990" y="5490452"/>
              <a:ext cx="502255" cy="379132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E9321E8-074A-B36B-23B7-2D335F64C8C8}"/>
              </a:ext>
            </a:extLst>
          </p:cNvPr>
          <p:cNvGrpSpPr/>
          <p:nvPr/>
        </p:nvGrpSpPr>
        <p:grpSpPr>
          <a:xfrm>
            <a:off x="3393512" y="1239409"/>
            <a:ext cx="7555037" cy="659026"/>
            <a:chOff x="3393512" y="1239409"/>
            <a:chExt cx="7555037" cy="659026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652D4DB3-CCCC-9F2C-77B4-4943576A2F1D}"/>
                </a:ext>
              </a:extLst>
            </p:cNvPr>
            <p:cNvSpPr/>
            <p:nvPr/>
          </p:nvSpPr>
          <p:spPr bwMode="auto">
            <a:xfrm>
              <a:off x="3393512" y="1239409"/>
              <a:ext cx="2211760" cy="659026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kumimoji="0" lang="de-DE" sz="2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centers</a:t>
              </a:r>
              <a:endParaRPr kumimoji="0" lang="de-DE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A477934C-95F9-F052-90C0-3B840A037632}"/>
                </a:ext>
              </a:extLst>
            </p:cNvPr>
            <p:cNvSpPr/>
            <p:nvPr/>
          </p:nvSpPr>
          <p:spPr bwMode="auto">
            <a:xfrm>
              <a:off x="5486400" y="1239409"/>
              <a:ext cx="1799499" cy="65902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Computing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power</a:t>
              </a:r>
            </a:p>
          </p:txBody>
        </p:sp>
        <p:sp>
          <p:nvSpPr>
            <p:cNvPr id="8" name="Pfeil: Chevron 7">
              <a:extLst>
                <a:ext uri="{FF2B5EF4-FFF2-40B4-BE49-F238E27FC236}">
                  <a16:creationId xmlns:a16="http://schemas.microsoft.com/office/drawing/2014/main" id="{9B4FFE14-7A7E-60C3-DD37-D213D034AEA5}"/>
                </a:ext>
              </a:extLst>
            </p:cNvPr>
            <p:cNvSpPr/>
            <p:nvPr/>
          </p:nvSpPr>
          <p:spPr bwMode="auto">
            <a:xfrm>
              <a:off x="8767226" y="1239409"/>
              <a:ext cx="2181323" cy="659026"/>
            </a:xfrm>
            <a:prstGeom prst="chevron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Application</a:t>
              </a:r>
              <a:endParaRPr kumimoji="0" lang="de-DE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BEB5A302-9996-CEE8-FF7A-E9F8D1C3CA19}"/>
                </a:ext>
              </a:extLst>
            </p:cNvPr>
            <p:cNvSpPr/>
            <p:nvPr/>
          </p:nvSpPr>
          <p:spPr bwMode="auto">
            <a:xfrm>
              <a:off x="7178040" y="1239409"/>
              <a:ext cx="1700784" cy="65902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Big </a:t>
              </a:r>
              <a:r>
                <a:rPr kumimoji="0" lang="de-DE" sz="2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models</a:t>
              </a:r>
              <a:endParaRPr kumimoji="0" lang="de-DE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59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2455A28-83E4-6F44-45E3-A69D2C1B892D}"/>
              </a:ext>
            </a:extLst>
          </p:cNvPr>
          <p:cNvGrpSpPr/>
          <p:nvPr/>
        </p:nvGrpSpPr>
        <p:grpSpPr>
          <a:xfrm>
            <a:off x="5416365" y="3511991"/>
            <a:ext cx="6648450" cy="1254478"/>
            <a:chOff x="4972050" y="3428999"/>
            <a:chExt cx="7197090" cy="1406865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87B65C9-B9C4-C2DC-7ADD-53F4EF540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111" t="58388" r="19472" b="16134"/>
            <a:stretch>
              <a:fillRect/>
            </a:stretch>
          </p:blipFill>
          <p:spPr>
            <a:xfrm>
              <a:off x="4972050" y="3428999"/>
              <a:ext cx="7197090" cy="1406865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AB77FA3-F606-267B-4F9D-D90CFA5EA490}"/>
                </a:ext>
              </a:extLst>
            </p:cNvPr>
            <p:cNvSpPr txBox="1"/>
            <p:nvPr/>
          </p:nvSpPr>
          <p:spPr>
            <a:xfrm>
              <a:off x="8570595" y="3893422"/>
              <a:ext cx="3215283" cy="37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Economist, 22.2.2026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727D91D-2DF4-F124-5856-4F760C665559}"/>
              </a:ext>
            </a:extLst>
          </p:cNvPr>
          <p:cNvGrpSpPr/>
          <p:nvPr/>
        </p:nvGrpSpPr>
        <p:grpSpPr>
          <a:xfrm>
            <a:off x="19184" y="1899826"/>
            <a:ext cx="5316798" cy="1554322"/>
            <a:chOff x="135312" y="1185311"/>
            <a:chExt cx="5316798" cy="155432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6E1B351-66C7-3AEE-E096-AE099D0EB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28" t="30379" r="28595" b="44842"/>
            <a:stretch>
              <a:fillRect/>
            </a:stretch>
          </p:blipFill>
          <p:spPr>
            <a:xfrm>
              <a:off x="135312" y="1185311"/>
              <a:ext cx="5316798" cy="1384037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90D331E-AAA3-C030-9B30-6CE8B60E4629}"/>
                </a:ext>
              </a:extLst>
            </p:cNvPr>
            <p:cNvSpPr txBox="1"/>
            <p:nvPr/>
          </p:nvSpPr>
          <p:spPr>
            <a:xfrm>
              <a:off x="2457462" y="2363627"/>
              <a:ext cx="2514588" cy="37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Axios.com, 12.2.2026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B4B8023-11F9-3EAB-B62D-45982FEB3CE1}"/>
              </a:ext>
            </a:extLst>
          </p:cNvPr>
          <p:cNvGrpSpPr/>
          <p:nvPr/>
        </p:nvGrpSpPr>
        <p:grpSpPr>
          <a:xfrm>
            <a:off x="3760579" y="4923846"/>
            <a:ext cx="8531097" cy="860145"/>
            <a:chOff x="45829" y="5021723"/>
            <a:chExt cx="8531097" cy="86014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FB08131-7938-F5CE-5D4B-5A883BDE2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5825" r="14514" b="43701"/>
            <a:stretch>
              <a:fillRect/>
            </a:stretch>
          </p:blipFill>
          <p:spPr>
            <a:xfrm>
              <a:off x="45829" y="5021723"/>
              <a:ext cx="8531097" cy="65096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0CF0365-03ED-CDDE-75FC-C2709DF22546}"/>
                </a:ext>
              </a:extLst>
            </p:cNvPr>
            <p:cNvSpPr txBox="1"/>
            <p:nvPr/>
          </p:nvSpPr>
          <p:spPr>
            <a:xfrm>
              <a:off x="4802868" y="5463508"/>
              <a:ext cx="3005246" cy="418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Investing.com, 23.2.2026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430248B-AB14-1926-2314-353E1E53FF45}"/>
              </a:ext>
            </a:extLst>
          </p:cNvPr>
          <p:cNvGrpSpPr/>
          <p:nvPr/>
        </p:nvGrpSpPr>
        <p:grpSpPr>
          <a:xfrm>
            <a:off x="143159" y="718779"/>
            <a:ext cx="10046970" cy="1222987"/>
            <a:chOff x="71950" y="1291590"/>
            <a:chExt cx="10046970" cy="122298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A194EC3-D57E-6ADC-4C7D-955AF7525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53" t="43996" r="6284" b="38172"/>
            <a:stretch>
              <a:fillRect/>
            </a:stretch>
          </p:blipFill>
          <p:spPr>
            <a:xfrm>
              <a:off x="71950" y="1291590"/>
              <a:ext cx="10046970" cy="1222987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AD392D6-3A3D-7748-B6D3-211A205028D6}"/>
                </a:ext>
              </a:extLst>
            </p:cNvPr>
            <p:cNvSpPr txBox="1"/>
            <p:nvPr/>
          </p:nvSpPr>
          <p:spPr>
            <a:xfrm>
              <a:off x="5742110" y="1812943"/>
              <a:ext cx="2966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fortune.com, 6.4.2026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2495C34-FD2A-164C-D755-363EB7C428C3}"/>
              </a:ext>
            </a:extLst>
          </p:cNvPr>
          <p:cNvGrpSpPr/>
          <p:nvPr/>
        </p:nvGrpSpPr>
        <p:grpSpPr>
          <a:xfrm>
            <a:off x="149069" y="5507916"/>
            <a:ext cx="5591119" cy="1391444"/>
            <a:chOff x="6049627" y="1440179"/>
            <a:chExt cx="5591119" cy="139144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F93AB10-9231-F596-2086-EE2866618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203" t="31413" r="26885" b="51905"/>
            <a:stretch>
              <a:fillRect/>
            </a:stretch>
          </p:blipFill>
          <p:spPr>
            <a:xfrm>
              <a:off x="6049627" y="1440179"/>
              <a:ext cx="5591119" cy="1003175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7A0B238-6E59-47F2-673A-FCA131F9D637}"/>
                </a:ext>
              </a:extLst>
            </p:cNvPr>
            <p:cNvSpPr txBox="1"/>
            <p:nvPr/>
          </p:nvSpPr>
          <p:spPr>
            <a:xfrm>
              <a:off x="8277478" y="2426803"/>
              <a:ext cx="2914120" cy="404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Financial Times, 14.2.2026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7CE77CD-A368-9BE0-91F8-5A9987C20CAE}"/>
              </a:ext>
            </a:extLst>
          </p:cNvPr>
          <p:cNvGrpSpPr/>
          <p:nvPr/>
        </p:nvGrpSpPr>
        <p:grpSpPr>
          <a:xfrm>
            <a:off x="188522" y="3599297"/>
            <a:ext cx="4978122" cy="1494834"/>
            <a:chOff x="554640" y="4219132"/>
            <a:chExt cx="9267749" cy="1821805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DA952350-7AA4-FA70-B918-B1FBC9AA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882" t="39670" r="12657" b="33766"/>
            <a:stretch>
              <a:fillRect/>
            </a:stretch>
          </p:blipFill>
          <p:spPr>
            <a:xfrm>
              <a:off x="554640" y="4219132"/>
              <a:ext cx="9267749" cy="1821805"/>
            </a:xfrm>
            <a:prstGeom prst="rect">
              <a:avLst/>
            </a:prstGeom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A1425BDC-DB54-17A4-FC35-6E304B75DDC3}"/>
                </a:ext>
              </a:extLst>
            </p:cNvPr>
            <p:cNvSpPr txBox="1"/>
            <p:nvPr/>
          </p:nvSpPr>
          <p:spPr>
            <a:xfrm>
              <a:off x="5496707" y="5423888"/>
              <a:ext cx="2264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CNBC, 11.5.2026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069B405-B2D0-0E71-6A91-62E373B0E921}"/>
              </a:ext>
            </a:extLst>
          </p:cNvPr>
          <p:cNvGrpSpPr/>
          <p:nvPr/>
        </p:nvGrpSpPr>
        <p:grpSpPr>
          <a:xfrm>
            <a:off x="5655945" y="1790339"/>
            <a:ext cx="6377940" cy="1385224"/>
            <a:chOff x="2205990" y="2736389"/>
            <a:chExt cx="6377940" cy="1385224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FBE34AD-8E30-793B-55D3-2224716A3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4549" t="39901" r="27327" b="39901"/>
            <a:stretch>
              <a:fillRect/>
            </a:stretch>
          </p:blipFill>
          <p:spPr>
            <a:xfrm>
              <a:off x="2205990" y="2736389"/>
              <a:ext cx="6377940" cy="1385224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3AB49A7D-BAC9-E811-8C7F-2FF9E40315A7}"/>
                </a:ext>
              </a:extLst>
            </p:cNvPr>
            <p:cNvSpPr txBox="1"/>
            <p:nvPr/>
          </p:nvSpPr>
          <p:spPr>
            <a:xfrm>
              <a:off x="5394960" y="3659947"/>
              <a:ext cx="272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CBS NEWS, 7.4.2026</a:t>
              </a:r>
            </a:p>
          </p:txBody>
        </p:sp>
      </p:grpSp>
      <p:sp>
        <p:nvSpPr>
          <p:cNvPr id="36" name="Titel 35">
            <a:extLst>
              <a:ext uri="{FF2B5EF4-FFF2-40B4-BE49-F238E27FC236}">
                <a16:creationId xmlns:a16="http://schemas.microsoft.com/office/drawing/2014/main" id="{77A26B03-8058-244F-DB84-04E52519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| Background</a:t>
            </a:r>
          </a:p>
        </p:txBody>
      </p:sp>
    </p:spTree>
    <p:extLst>
      <p:ext uri="{BB962C8B-B14F-4D97-AF65-F5344CB8AC3E}">
        <p14:creationId xmlns:p14="http://schemas.microsoft.com/office/powerpoint/2010/main" val="11186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939DB-35C1-CA64-6C28-F5AC2FB81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9BFD1A0-3C00-F4DD-C540-DFD2A400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| Setting </a:t>
            </a:r>
            <a:r>
              <a:rPr lang="de-DE" dirty="0" err="1"/>
              <a:t>the</a:t>
            </a:r>
            <a:r>
              <a:rPr lang="de-DE" dirty="0"/>
              <a:t> Scene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FEF5860-4938-8F5A-CDAF-8511D106105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By 63 </a:t>
            </a:r>
            <a:r>
              <a:rPr lang="de-DE" b="1" dirty="0" err="1">
                <a:solidFill>
                  <a:schemeClr val="accent2"/>
                </a:solidFill>
              </a:rPr>
              <a:t>industries</a:t>
            </a:r>
            <a:r>
              <a:rPr lang="de-DE" b="1" dirty="0">
                <a:solidFill>
                  <a:schemeClr val="accent2"/>
                </a:solidFill>
              </a:rPr>
              <a:t> – AI </a:t>
            </a:r>
            <a:r>
              <a:rPr lang="de-DE" b="1" dirty="0" err="1">
                <a:solidFill>
                  <a:schemeClr val="accent2"/>
                </a:solidFill>
              </a:rPr>
              <a:t>classification</a:t>
            </a:r>
            <a:endParaRPr lang="de-DE" b="1" dirty="0">
              <a:solidFill>
                <a:schemeClr val="accent2"/>
              </a:solidFill>
            </a:endParaRPr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4BBA8CEB-ADF6-D24E-7635-791C5EA8B6E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0054797"/>
              </p:ext>
            </p:extLst>
          </p:nvPr>
        </p:nvGraphicFramePr>
        <p:xfrm>
          <a:off x="6197597" y="2485789"/>
          <a:ext cx="5122037" cy="1288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657">
                  <a:extLst>
                    <a:ext uri="{9D8B030D-6E8A-4147-A177-3AD203B41FA5}">
                      <a16:colId xmlns:a16="http://schemas.microsoft.com/office/drawing/2014/main" val="3441426284"/>
                    </a:ext>
                  </a:extLst>
                </a:gridCol>
                <a:gridCol w="4437380">
                  <a:extLst>
                    <a:ext uri="{9D8B030D-6E8A-4147-A177-3AD203B41FA5}">
                      <a16:colId xmlns:a16="http://schemas.microsoft.com/office/drawing/2014/main" val="593785547"/>
                    </a:ext>
                  </a:extLst>
                </a:gridCol>
              </a:tblGrid>
              <a:tr h="479243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 Industries - </a:t>
                      </a:r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SLOW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25049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41-43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Construction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88978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55-56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Hospitality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45497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283835"/>
                  </a:ext>
                </a:extLst>
              </a:tr>
            </a:tbl>
          </a:graphicData>
        </a:graphic>
      </p:graphicFrame>
      <p:graphicFrame>
        <p:nvGraphicFramePr>
          <p:cNvPr id="4" name="Inhaltsplatzhalter 11">
            <a:extLst>
              <a:ext uri="{FF2B5EF4-FFF2-40B4-BE49-F238E27FC236}">
                <a16:creationId xmlns:a16="http://schemas.microsoft.com/office/drawing/2014/main" id="{FA77E425-A03D-D463-D391-24E9C2935C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287691"/>
              </p:ext>
            </p:extLst>
          </p:nvPr>
        </p:nvGraphicFramePr>
        <p:xfrm>
          <a:off x="6197599" y="828388"/>
          <a:ext cx="5122037" cy="14497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657">
                  <a:extLst>
                    <a:ext uri="{9D8B030D-6E8A-4147-A177-3AD203B41FA5}">
                      <a16:colId xmlns:a16="http://schemas.microsoft.com/office/drawing/2014/main" val="3441426284"/>
                    </a:ext>
                  </a:extLst>
                </a:gridCol>
                <a:gridCol w="4437380">
                  <a:extLst>
                    <a:ext uri="{9D8B030D-6E8A-4147-A177-3AD203B41FA5}">
                      <a16:colId xmlns:a16="http://schemas.microsoft.com/office/drawing/2014/main" val="593785547"/>
                    </a:ext>
                  </a:extLst>
                </a:gridCol>
              </a:tblGrid>
              <a:tr h="445735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 Industries - </a:t>
                      </a:r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25049"/>
                  </a:ext>
                </a:extLst>
              </a:tr>
              <a:tr h="25099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 </a:t>
                      </a:r>
                      <a:r>
                        <a:rPr lang="de-DE" sz="1400" b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administration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662244"/>
                  </a:ext>
                </a:extLst>
              </a:tr>
              <a:tr h="25099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Education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018392"/>
                  </a:ext>
                </a:extLst>
              </a:tr>
              <a:tr h="25099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Health care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0296"/>
                  </a:ext>
                </a:extLst>
              </a:tr>
              <a:tr h="25099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120874"/>
                  </a:ext>
                </a:extLst>
              </a:tr>
            </a:tbl>
          </a:graphicData>
        </a:graphic>
      </p:graphicFrame>
      <p:graphicFrame>
        <p:nvGraphicFramePr>
          <p:cNvPr id="5" name="Inhaltsplatzhalter 11">
            <a:extLst>
              <a:ext uri="{FF2B5EF4-FFF2-40B4-BE49-F238E27FC236}">
                <a16:creationId xmlns:a16="http://schemas.microsoft.com/office/drawing/2014/main" id="{622CCC2E-2BB7-88A9-EB71-CDA6E0443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701929"/>
              </p:ext>
            </p:extLst>
          </p:nvPr>
        </p:nvGraphicFramePr>
        <p:xfrm>
          <a:off x="624416" y="3156710"/>
          <a:ext cx="5122037" cy="16490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657">
                  <a:extLst>
                    <a:ext uri="{9D8B030D-6E8A-4147-A177-3AD203B41FA5}">
                      <a16:colId xmlns:a16="http://schemas.microsoft.com/office/drawing/2014/main" val="3441426284"/>
                    </a:ext>
                  </a:extLst>
                </a:gridCol>
                <a:gridCol w="4437380">
                  <a:extLst>
                    <a:ext uri="{9D8B030D-6E8A-4147-A177-3AD203B41FA5}">
                      <a16:colId xmlns:a16="http://schemas.microsoft.com/office/drawing/2014/main" val="593785547"/>
                    </a:ext>
                  </a:extLst>
                </a:gridCol>
              </a:tblGrid>
              <a:tr h="432183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 Industries - </a:t>
                      </a:r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25049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Machine</a:t>
                      </a: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45497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Retail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826993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69-70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Consultancy</a:t>
                      </a: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960427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Engineering </a:t>
                      </a: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services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23658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410300"/>
                  </a:ext>
                </a:extLst>
              </a:tr>
            </a:tbl>
          </a:graphicData>
        </a:graphic>
      </p:graphicFrame>
      <p:graphicFrame>
        <p:nvGraphicFramePr>
          <p:cNvPr id="6" name="Inhaltsplatzhalter 11">
            <a:extLst>
              <a:ext uri="{FF2B5EF4-FFF2-40B4-BE49-F238E27FC236}">
                <a16:creationId xmlns:a16="http://schemas.microsoft.com/office/drawing/2014/main" id="{B5C927D9-0CC8-8604-9F06-34F66C402A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389125"/>
              </p:ext>
            </p:extLst>
          </p:nvPr>
        </p:nvGraphicFramePr>
        <p:xfrm>
          <a:off x="624416" y="1218397"/>
          <a:ext cx="5122037" cy="1649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657">
                  <a:extLst>
                    <a:ext uri="{9D8B030D-6E8A-4147-A177-3AD203B41FA5}">
                      <a16:colId xmlns:a16="http://schemas.microsoft.com/office/drawing/2014/main" val="3441426284"/>
                    </a:ext>
                  </a:extLst>
                </a:gridCol>
                <a:gridCol w="4437380">
                  <a:extLst>
                    <a:ext uri="{9D8B030D-6E8A-4147-A177-3AD203B41FA5}">
                      <a16:colId xmlns:a16="http://schemas.microsoft.com/office/drawing/2014/main" val="593785547"/>
                    </a:ext>
                  </a:extLst>
                </a:gridCol>
              </a:tblGrid>
              <a:tr h="432182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 Industries – </a:t>
                      </a:r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FAST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25049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Telecommunication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45497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62-63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</a:t>
                      </a: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services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298324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Finance </a:t>
                      </a: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services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4463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Insurances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909058"/>
                  </a:ext>
                </a:extLst>
              </a:tr>
              <a:tr h="2433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23563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CD1E593-93AF-DCAE-DF14-0D156AF5F5FF}"/>
              </a:ext>
            </a:extLst>
          </p:cNvPr>
          <p:cNvSpPr txBox="1"/>
          <p:nvPr/>
        </p:nvSpPr>
        <p:spPr>
          <a:xfrm>
            <a:off x="1353519" y="5405950"/>
            <a:ext cx="9688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GB" sz="22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sectoral differentiation forms the basis </a:t>
            </a: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our simulation, as it determines </a:t>
            </a:r>
            <a:b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and to what extent individual economic sectors are affected by AI adoption</a:t>
            </a:r>
            <a:endParaRPr lang="de-DE" sz="2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Inhaltsplatzhalter 11">
            <a:extLst>
              <a:ext uri="{FF2B5EF4-FFF2-40B4-BE49-F238E27FC236}">
                <a16:creationId xmlns:a16="http://schemas.microsoft.com/office/drawing/2014/main" id="{6779A82A-31F1-2276-EBAA-7ABFEC428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14159"/>
              </p:ext>
            </p:extLst>
          </p:nvPr>
        </p:nvGraphicFramePr>
        <p:xfrm>
          <a:off x="6197597" y="3981216"/>
          <a:ext cx="5122037" cy="1288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657">
                  <a:extLst>
                    <a:ext uri="{9D8B030D-6E8A-4147-A177-3AD203B41FA5}">
                      <a16:colId xmlns:a16="http://schemas.microsoft.com/office/drawing/2014/main" val="3441426284"/>
                    </a:ext>
                  </a:extLst>
                </a:gridCol>
                <a:gridCol w="4437380">
                  <a:extLst>
                    <a:ext uri="{9D8B030D-6E8A-4147-A177-3AD203B41FA5}">
                      <a16:colId xmlns:a16="http://schemas.microsoft.com/office/drawing/2014/main" val="593785547"/>
                    </a:ext>
                  </a:extLst>
                </a:gridCol>
              </a:tblGrid>
              <a:tr h="479243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Industries - </a:t>
                      </a:r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25049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Forestry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88978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Repair and installation of machinery and equipment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45497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283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3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B830-C8BE-82E9-8AFB-198AC3393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A1CFDBCE-50B6-4776-A0FB-E8FF138373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96245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DD3105BA-5F5E-227D-F639-EF708F74C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DE0E82F-96AC-911A-BC2E-6B5636F27479}"/>
              </a:ext>
            </a:extLst>
          </p:cNvPr>
          <p:cNvSpPr txBox="1"/>
          <p:nvPr/>
        </p:nvSpPr>
        <p:spPr>
          <a:xfrm>
            <a:off x="3221501" y="1237957"/>
            <a:ext cx="229303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Cumulative total after 15 years: +4.5 trillion euros</a:t>
            </a:r>
            <a:endParaRPr lang="de-DE" sz="1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2906C8-0921-CEF2-5B09-72A109306429}"/>
              </a:ext>
            </a:extLst>
          </p:cNvPr>
          <p:cNvSpPr txBox="1"/>
          <p:nvPr/>
        </p:nvSpPr>
        <p:spPr>
          <a:xfrm>
            <a:off x="2933117" y="2185182"/>
            <a:ext cx="288387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Over the next 15 years, 33,000 jobs will be lost</a:t>
            </a:r>
            <a:endParaRPr lang="de-DE" sz="16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010F3A7-8CBD-5FBC-99DA-2EBF90452964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</p:spTree>
    <p:extLst>
      <p:ext uri="{BB962C8B-B14F-4D97-AF65-F5344CB8AC3E}">
        <p14:creationId xmlns:p14="http://schemas.microsoft.com/office/powerpoint/2010/main" val="332915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C54B7-D447-4A2F-D016-2CD654926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C56D49F-1461-6D11-BE2C-2914F2E1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F7C66F-0F31-F24D-E4DD-82043E74A672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2FD0D3E3-078A-BC16-2DBF-B4D033736D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091840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1320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6AD9C-1D2A-B629-D59C-0AE4C4EC6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743215-C73C-0DE1-A2EC-4F5DC294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0D8EAD-0072-8E2C-5AD3-10F04B450518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7EB8DB48-E7ED-90EF-39F9-095FE56F6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197855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2C59F7D4-FE47-E045-41C4-C15C7B7C9EBB}"/>
              </a:ext>
            </a:extLst>
          </p:cNvPr>
          <p:cNvSpPr txBox="1"/>
          <p:nvPr/>
        </p:nvSpPr>
        <p:spPr>
          <a:xfrm>
            <a:off x="9067105" y="3942080"/>
            <a:ext cx="167513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+0,8 %-points p.a.</a:t>
            </a:r>
          </a:p>
        </p:txBody>
      </p:sp>
    </p:spTree>
    <p:extLst>
      <p:ext uri="{BB962C8B-B14F-4D97-AF65-F5344CB8AC3E}">
        <p14:creationId xmlns:p14="http://schemas.microsoft.com/office/powerpoint/2010/main" val="15778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F0B5-4336-7B10-917A-196C0F85C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ACABC07-8BF5-A96C-4A4D-A0C03D4C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5E041C1B-B515-4CC9-BE12-7322D97A5E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50027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DAC2406B-5AB1-01C8-CF7D-47E7ED6E85FE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84ADA4-5122-5754-11F3-637096F89A36}"/>
              </a:ext>
            </a:extLst>
          </p:cNvPr>
          <p:cNvSpPr txBox="1"/>
          <p:nvPr/>
        </p:nvSpPr>
        <p:spPr>
          <a:xfrm>
            <a:off x="8907197" y="1108222"/>
            <a:ext cx="288387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Over the next 15 years, 33,000 jobs will be lost</a:t>
            </a:r>
            <a:endParaRPr lang="de-DE" sz="16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348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B0877-1B3C-9CD6-7E7B-29A1CD1E5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194A6B-91F3-96B7-27E4-79EE9061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6B84D336-54B6-77C7-4B9F-FF0ECC2900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242939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24DC0C8C-7357-8006-787E-F110FB34B3CC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A5EAC3-4F26-7DFD-72F7-C56CCEE3C41F}"/>
              </a:ext>
            </a:extLst>
          </p:cNvPr>
          <p:cNvSpPr txBox="1"/>
          <p:nvPr/>
        </p:nvSpPr>
        <p:spPr>
          <a:xfrm>
            <a:off x="8907197" y="1108222"/>
            <a:ext cx="288387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Over the next 15 years, 33,000 jobs will be lost</a:t>
            </a:r>
            <a:endParaRPr lang="de-DE" sz="16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015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0FAA0-6606-559D-A703-B9044AE1F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4A78E6-8100-1A30-FEA5-CB5D6789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1B690691-CF9F-DB50-0F2A-67BB3B5D90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909975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C3AD077-22E3-59BA-7A5C-E53DCC26ADD2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5B1F788-46BC-3F2D-9B18-06CAB9321C3B}"/>
              </a:ext>
            </a:extLst>
          </p:cNvPr>
          <p:cNvSpPr txBox="1"/>
          <p:nvPr/>
        </p:nvSpPr>
        <p:spPr>
          <a:xfrm>
            <a:off x="8907197" y="1108222"/>
            <a:ext cx="288387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Over the next 15 years, 33,000 jobs will be lost</a:t>
            </a:r>
            <a:endParaRPr lang="de-DE" sz="16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370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7C29-135F-B4C5-E311-C1CCEF1E2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F479011-1976-7C1A-1C5D-CBF044F5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C0A1C2E1-F219-2B19-B35D-2D6C8171C5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259379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2488DD99-06FE-7356-F830-599B4F5FEB12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D05F75-C3AB-B9FB-AD6E-356830CBB883}"/>
              </a:ext>
            </a:extLst>
          </p:cNvPr>
          <p:cNvSpPr txBox="1"/>
          <p:nvPr/>
        </p:nvSpPr>
        <p:spPr>
          <a:xfrm>
            <a:off x="8907197" y="1108222"/>
            <a:ext cx="288387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Over the next 15 years, 33,000 jobs will be lost</a:t>
            </a:r>
            <a:endParaRPr lang="de-DE" sz="16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5657D4-3D10-D9E5-5903-BCFF54AC047D}"/>
              </a:ext>
            </a:extLst>
          </p:cNvPr>
          <p:cNvSpPr txBox="1"/>
          <p:nvPr/>
        </p:nvSpPr>
        <p:spPr>
          <a:xfrm>
            <a:off x="7443091" y="1437526"/>
            <a:ext cx="960519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+1000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009970-9F19-8686-CBD8-B23C0BAE0025}"/>
              </a:ext>
            </a:extLst>
          </p:cNvPr>
          <p:cNvSpPr txBox="1"/>
          <p:nvPr/>
        </p:nvSpPr>
        <p:spPr>
          <a:xfrm>
            <a:off x="7443090" y="5278006"/>
            <a:ext cx="901209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-1000</a:t>
            </a:r>
          </a:p>
        </p:txBody>
      </p:sp>
    </p:spTree>
    <p:extLst>
      <p:ext uri="{BB962C8B-B14F-4D97-AF65-F5344CB8AC3E}">
        <p14:creationId xmlns:p14="http://schemas.microsoft.com/office/powerpoint/2010/main" val="3674990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1F029-6337-31A3-E013-8593EAA7F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EE3D295-6EBB-B7A3-A9D4-7ECEC93F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C49A381A-C94F-4A2C-A847-E050F9D33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579391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6764F46-C822-565F-97C2-83CF1281CF23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2D15DFE-6DCD-528A-DAAD-1B2B4D2BD226}"/>
              </a:ext>
            </a:extLst>
          </p:cNvPr>
          <p:cNvSpPr/>
          <p:nvPr/>
        </p:nvSpPr>
        <p:spPr bwMode="auto">
          <a:xfrm>
            <a:off x="487680" y="1442720"/>
            <a:ext cx="9855200" cy="214421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6F36411-6A04-ABC2-50C3-8BF0DA9C5511}"/>
              </a:ext>
            </a:extLst>
          </p:cNvPr>
          <p:cNvSpPr/>
          <p:nvPr/>
        </p:nvSpPr>
        <p:spPr bwMode="auto">
          <a:xfrm>
            <a:off x="487680" y="1848059"/>
            <a:ext cx="9855200" cy="214421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9CCB7D-2E75-49B7-946F-56FDED744322}"/>
              </a:ext>
            </a:extLst>
          </p:cNvPr>
          <p:cNvSpPr/>
          <p:nvPr/>
        </p:nvSpPr>
        <p:spPr bwMode="auto">
          <a:xfrm>
            <a:off x="487680" y="4195019"/>
            <a:ext cx="9855200" cy="21442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363D1C6-FE7D-50AA-B02C-EB509C682D0B}"/>
              </a:ext>
            </a:extLst>
          </p:cNvPr>
          <p:cNvSpPr/>
          <p:nvPr/>
        </p:nvSpPr>
        <p:spPr bwMode="auto">
          <a:xfrm>
            <a:off x="487680" y="4957019"/>
            <a:ext cx="9855200" cy="21442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B7A52-3059-4A63-702D-76D31B7D3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DB442C-9103-A9FD-4377-4D83CC93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| </a:t>
            </a:r>
            <a:r>
              <a:rPr lang="de-DE" dirty="0" err="1"/>
              <a:t>Results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5EA7E13-CF7E-4281-A260-8967121BE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326146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964E24A-774F-CAE8-46C3-D21520C85409}"/>
              </a:ext>
            </a:extLst>
          </p:cNvPr>
          <p:cNvSpPr txBox="1"/>
          <p:nvPr/>
        </p:nvSpPr>
        <p:spPr>
          <a:xfrm>
            <a:off x="10152666" y="6449904"/>
            <a:ext cx="1511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Zika et al. 2025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FA2F93E1-800B-E3BF-0DE2-0824E833A7EA}"/>
              </a:ext>
            </a:extLst>
          </p:cNvPr>
          <p:cNvSpPr/>
          <p:nvPr/>
        </p:nvSpPr>
        <p:spPr bwMode="auto">
          <a:xfrm rot="16200000" flipH="1">
            <a:off x="7259140" y="1985521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F282B14F-089D-97BF-4E47-A7C5382DC238}"/>
              </a:ext>
            </a:extLst>
          </p:cNvPr>
          <p:cNvSpPr/>
          <p:nvPr/>
        </p:nvSpPr>
        <p:spPr bwMode="auto">
          <a:xfrm rot="16200000" flipH="1">
            <a:off x="9663462" y="2195071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EE1F387C-CE46-C215-917C-3476B0CB57A5}"/>
              </a:ext>
            </a:extLst>
          </p:cNvPr>
          <p:cNvSpPr/>
          <p:nvPr/>
        </p:nvSpPr>
        <p:spPr bwMode="auto">
          <a:xfrm rot="5400000" flipH="1">
            <a:off x="4806982" y="3932431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29DEA39C-185C-1E58-EF29-EA61210F56C0}"/>
              </a:ext>
            </a:extLst>
          </p:cNvPr>
          <p:cNvSpPr/>
          <p:nvPr/>
        </p:nvSpPr>
        <p:spPr bwMode="auto">
          <a:xfrm rot="5400000" flipH="1">
            <a:off x="2309035" y="4511551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E5D1-A112-07DB-54D5-B579E831B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82F937F-AE71-7E81-6B3F-703CF335B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2"/>
                </a:solidFill>
              </a:rPr>
              <a:t>is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part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of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the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digitalisation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process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2"/>
                </a:solidFill>
              </a:rPr>
              <a:t>one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of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many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technologies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drive</a:t>
            </a:r>
            <a:r>
              <a:rPr lang="de-DE" dirty="0"/>
              <a:t> </a:t>
            </a:r>
            <a:r>
              <a:rPr lang="de-DE" dirty="0" err="1"/>
              <a:t>digitalisation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Digital </a:t>
            </a:r>
            <a:r>
              <a:rPr lang="de-DE" dirty="0" err="1"/>
              <a:t>platforms</a:t>
            </a:r>
            <a:endParaRPr lang="de-DE" dirty="0"/>
          </a:p>
          <a:p>
            <a:pPr lvl="1"/>
            <a:r>
              <a:rPr lang="de-DE" dirty="0"/>
              <a:t>Internet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things</a:t>
            </a:r>
            <a:endParaRPr lang="de-DE" dirty="0"/>
          </a:p>
          <a:p>
            <a:pPr lvl="1"/>
            <a:r>
              <a:rPr lang="de-DE" dirty="0" err="1"/>
              <a:t>Robotic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Cloud Computing </a:t>
            </a:r>
          </a:p>
          <a:p>
            <a:pPr lvl="1"/>
            <a:r>
              <a:rPr lang="de-DE" dirty="0"/>
              <a:t>Blockchain</a:t>
            </a:r>
          </a:p>
          <a:p>
            <a:pPr lvl="1"/>
            <a:r>
              <a:rPr lang="de-DE" b="1" dirty="0" err="1">
                <a:solidFill>
                  <a:schemeClr val="accent2"/>
                </a:solidFill>
              </a:rPr>
              <a:t>Artificial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Intelligence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C094811-6D5B-B62A-A78F-35CA3770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| Background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33DAAE1-86C5-E695-CF78-7543038248B7}"/>
              </a:ext>
            </a:extLst>
          </p:cNvPr>
          <p:cNvGrpSpPr/>
          <p:nvPr/>
        </p:nvGrpSpPr>
        <p:grpSpPr>
          <a:xfrm>
            <a:off x="1016871" y="3583669"/>
            <a:ext cx="11009336" cy="2257393"/>
            <a:chOff x="1016871" y="3583669"/>
            <a:chExt cx="11009336" cy="2257393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1A5A09A1-DD37-9094-E0BA-2E79D59AF7F1}"/>
                </a:ext>
              </a:extLst>
            </p:cNvPr>
            <p:cNvGrpSpPr/>
            <p:nvPr/>
          </p:nvGrpSpPr>
          <p:grpSpPr>
            <a:xfrm>
              <a:off x="1016871" y="3583669"/>
              <a:ext cx="11009336" cy="2257393"/>
              <a:chOff x="922742" y="3825717"/>
              <a:chExt cx="11009336" cy="2257393"/>
            </a:xfrm>
          </p:grpSpPr>
          <p:sp>
            <p:nvSpPr>
              <p:cNvPr id="4" name="Rechteck: abgerundete Ecken 3">
                <a:extLst>
                  <a:ext uri="{FF2B5EF4-FFF2-40B4-BE49-F238E27FC236}">
                    <a16:creationId xmlns:a16="http://schemas.microsoft.com/office/drawing/2014/main" id="{F2999133-27FB-77C2-6598-2A6BBCCE9CDA}"/>
                  </a:ext>
                </a:extLst>
              </p:cNvPr>
              <p:cNvSpPr/>
              <p:nvPr/>
            </p:nvSpPr>
            <p:spPr bwMode="auto">
              <a:xfrm>
                <a:off x="922742" y="4295653"/>
                <a:ext cx="3313082" cy="1317523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Rechteck: abgerundete Ecken 4">
                <a:extLst>
                  <a:ext uri="{FF2B5EF4-FFF2-40B4-BE49-F238E27FC236}">
                    <a16:creationId xmlns:a16="http://schemas.microsoft.com/office/drawing/2014/main" id="{53954E26-9A9B-5CE2-8B0E-8EAD9F9A80ED}"/>
                  </a:ext>
                </a:extLst>
              </p:cNvPr>
              <p:cNvSpPr/>
              <p:nvPr/>
            </p:nvSpPr>
            <p:spPr bwMode="auto">
              <a:xfrm>
                <a:off x="4488313" y="3825717"/>
                <a:ext cx="2500997" cy="2257393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These technologies </a:t>
                </a:r>
                <a:b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designed to </a:t>
                </a:r>
                <a:b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modernize </a:t>
                </a: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</a:p>
              <a:p>
                <a:pPr eaLnBrk="0" hangingPunct="0"/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optimize </a:t>
                </a: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 </a:t>
                </a:r>
              </a:p>
              <a:p>
                <a:pPr eaLnBrk="0" hangingPunct="0"/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infrastructure </a:t>
                </a: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b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companies</a:t>
                </a:r>
                <a:r>
                  <a:rPr kumimoji="0" lang="de-DE" sz="22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de-DE" sz="2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8" name="Rechteck: abgerundete Ecken 7">
                <a:extLst>
                  <a:ext uri="{FF2B5EF4-FFF2-40B4-BE49-F238E27FC236}">
                    <a16:creationId xmlns:a16="http://schemas.microsoft.com/office/drawing/2014/main" id="{DDBD3951-C401-796A-64B8-C2B7F7702CE1}"/>
                  </a:ext>
                </a:extLst>
              </p:cNvPr>
              <p:cNvSpPr/>
              <p:nvPr/>
            </p:nvSpPr>
            <p:spPr bwMode="auto">
              <a:xfrm>
                <a:off x="7194333" y="4150823"/>
                <a:ext cx="2266361" cy="160718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Efficient storage, </a:t>
                </a:r>
              </a:p>
              <a:p>
                <a:pPr eaLnBrk="0" hangingPunct="0"/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processing, and </a:t>
                </a:r>
                <a:b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analysis of large </a:t>
                </a:r>
                <a:b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amounts of data</a:t>
                </a:r>
                <a:endParaRPr kumimoji="0" lang="de-DE" sz="2200" b="1" i="0" u="none" strike="noStrike" cap="none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4BB6F174-CFDD-85CA-E4BE-8E0E0D1BD59D}"/>
                  </a:ext>
                </a:extLst>
              </p:cNvPr>
              <p:cNvSpPr/>
              <p:nvPr/>
            </p:nvSpPr>
            <p:spPr bwMode="auto">
              <a:xfrm>
                <a:off x="9665717" y="3828292"/>
                <a:ext cx="2266361" cy="2254818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Requires</a:t>
                </a: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high </a:t>
                </a:r>
                <a:b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computing power,</a:t>
                </a:r>
                <a:b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availability of </a:t>
                </a:r>
                <a:b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large amounts of </a:t>
                </a:r>
                <a:b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data, new </a:t>
                </a:r>
                <a:b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algorithms</a:t>
                </a:r>
              </a:p>
            </p:txBody>
          </p:sp>
          <p:cxnSp>
            <p:nvCxnSpPr>
              <p:cNvPr id="13" name="Verbinder: gewinkelt 12">
                <a:extLst>
                  <a:ext uri="{FF2B5EF4-FFF2-40B4-BE49-F238E27FC236}">
                    <a16:creationId xmlns:a16="http://schemas.microsoft.com/office/drawing/2014/main" id="{EB730AD5-BF90-A36F-37B6-6395C084BE4C}"/>
                  </a:ext>
                </a:extLst>
              </p:cNvPr>
              <p:cNvCxnSpPr>
                <a:cxnSpLocks/>
                <a:stCxn id="5" idx="3"/>
                <a:endCxn id="8" idx="1"/>
              </p:cNvCxnSpPr>
              <p:nvPr/>
            </p:nvCxnSpPr>
            <p:spPr bwMode="auto">
              <a:xfrm flipV="1">
                <a:off x="6989310" y="4954413"/>
                <a:ext cx="205023" cy="1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" name="Verbinder: gewinkelt 19">
                <a:extLst>
                  <a:ext uri="{FF2B5EF4-FFF2-40B4-BE49-F238E27FC236}">
                    <a16:creationId xmlns:a16="http://schemas.microsoft.com/office/drawing/2014/main" id="{48D69C26-66D4-8D1B-F537-2C87B254CA3A}"/>
                  </a:ext>
                </a:extLst>
              </p:cNvPr>
              <p:cNvCxnSpPr>
                <a:cxnSpLocks/>
                <a:stCxn id="4" idx="3"/>
                <a:endCxn id="5" idx="1"/>
              </p:cNvCxnSpPr>
              <p:nvPr/>
            </p:nvCxnSpPr>
            <p:spPr bwMode="auto">
              <a:xfrm flipV="1">
                <a:off x="4235824" y="4954414"/>
                <a:ext cx="252489" cy="1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FD7C590D-5749-10D5-DAF2-AB1FD0F7D4EF}"/>
                </a:ext>
              </a:extLst>
            </p:cNvPr>
            <p:cNvCxnSpPr>
              <a:stCxn id="8" idx="3"/>
              <a:endCxn id="9" idx="1"/>
            </p:cNvCxnSpPr>
            <p:nvPr/>
          </p:nvCxnSpPr>
          <p:spPr bwMode="auto">
            <a:xfrm>
              <a:off x="9554823" y="4712365"/>
              <a:ext cx="205023" cy="12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6" name="Grafik 35" descr="Eine Glühlampe">
            <a:extLst>
              <a:ext uri="{FF2B5EF4-FFF2-40B4-BE49-F238E27FC236}">
                <a16:creationId xmlns:a16="http://schemas.microsoft.com/office/drawing/2014/main" id="{BC82462B-6AE9-B2E8-5CEF-2029368F1D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9870" y="57925"/>
            <a:ext cx="3456337" cy="345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8AADC-9609-C3F1-7521-57F23A4CE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04B7EEC-4076-0722-E55F-2555443461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039971"/>
              </p:ext>
            </p:extLst>
          </p:nvPr>
        </p:nvGraphicFramePr>
        <p:xfrm>
          <a:off x="623888" y="692150"/>
          <a:ext cx="110410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67B0BCA8-1468-23C4-37E8-A1EAB7A6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5| Summary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E5B8C84-CE7A-1D92-6239-D92167CB5C8C}"/>
              </a:ext>
            </a:extLst>
          </p:cNvPr>
          <p:cNvSpPr/>
          <p:nvPr/>
        </p:nvSpPr>
        <p:spPr bwMode="auto">
          <a:xfrm>
            <a:off x="1006549" y="2516372"/>
            <a:ext cx="10462437" cy="37923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57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CCAB-0ED3-3012-03BC-6647E1B43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A9B0B3FD-91B9-B522-1C32-742D16FAC2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8" y="692150"/>
          <a:ext cx="110410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8E5C10C7-D120-42BF-E98C-194E8B46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5| Summary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48D2AEB-7B25-A592-377E-ED73B5F0DBDD}"/>
              </a:ext>
            </a:extLst>
          </p:cNvPr>
          <p:cNvSpPr/>
          <p:nvPr/>
        </p:nvSpPr>
        <p:spPr bwMode="auto">
          <a:xfrm>
            <a:off x="1006549" y="4508205"/>
            <a:ext cx="10462437" cy="18005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27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45848-5200-6EB3-13A3-7A21B455E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38F1628-648B-33B3-D3A1-718E5616E5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8" y="692150"/>
          <a:ext cx="110410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6E5987FF-9D1D-1774-CFC2-5DE5DCFF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5| Summary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4624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A9BAD65-2A4C-BF71-1D47-C3965FCD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 | </a:t>
            </a:r>
            <a:r>
              <a:rPr lang="de-DE" dirty="0" err="1">
                <a:latin typeface="Calibri"/>
                <a:ea typeface="Calibri"/>
                <a:cs typeface="Calibri"/>
              </a:rPr>
              <a:t>Recommendation</a:t>
            </a:r>
            <a:r>
              <a:rPr lang="de-DE" dirty="0">
                <a:latin typeface="Calibri"/>
                <a:ea typeface="Calibri"/>
                <a:cs typeface="Calibri"/>
              </a:rPr>
              <a:t> </a:t>
            </a:r>
            <a:r>
              <a:rPr lang="de-DE" dirty="0" err="1">
                <a:latin typeface="Calibri"/>
                <a:ea typeface="Calibri"/>
                <a:cs typeface="Calibri"/>
              </a:rPr>
              <a:t>for</a:t>
            </a:r>
            <a:r>
              <a:rPr lang="de-DE" dirty="0">
                <a:latin typeface="Calibri"/>
                <a:ea typeface="Calibri"/>
                <a:cs typeface="Calibri"/>
              </a:rPr>
              <a:t> Action</a:t>
            </a:r>
            <a:endParaRPr lang="de-DE" dirty="0"/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40F1D492-0EC0-CA55-917A-DB9CC3276EC1}"/>
              </a:ext>
            </a:extLst>
          </p:cNvPr>
          <p:cNvSpPr txBox="1">
            <a:spLocks/>
          </p:cNvSpPr>
          <p:nvPr/>
        </p:nvSpPr>
        <p:spPr bwMode="auto">
          <a:xfrm>
            <a:off x="624416" y="745807"/>
            <a:ext cx="11040201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95300" indent="-4953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1pPr>
            <a:lvl2pPr marL="876300" indent="-4191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ð"/>
              <a:defRPr sz="2200">
                <a:solidFill>
                  <a:schemeClr val="tx2"/>
                </a:solidFill>
                <a:latin typeface="Calibri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aseline="0">
                <a:solidFill>
                  <a:schemeClr val="tx2"/>
                </a:solidFill>
                <a:latin typeface="Calibri" pitchFamily="34" charset="0"/>
              </a:defRPr>
            </a:lvl3pPr>
            <a:lvl4pPr marL="16383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marL="20955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5pPr>
            <a:lvl6pPr marL="2552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6pPr>
            <a:lvl7pPr marL="30099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7pPr>
            <a:lvl8pPr marL="34671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8pPr>
            <a:lvl9pPr marL="39243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Certain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muste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such a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story</a:t>
            </a:r>
            <a:endParaRPr lang="de-DE" sz="2800" b="1" kern="0" dirty="0">
              <a:solidFill>
                <a:schemeClr val="accent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de-DE" sz="2800" kern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20" descr="Muskulöser Arm mit einfarbiger Füllung">
            <a:extLst>
              <a:ext uri="{FF2B5EF4-FFF2-40B4-BE49-F238E27FC236}">
                <a16:creationId xmlns:a16="http://schemas.microsoft.com/office/drawing/2014/main" id="{FD52BBFE-108A-BE73-8E1E-FB01C7BE1C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570" y="1610361"/>
            <a:ext cx="741680" cy="741680"/>
          </a:xfrm>
          <a:prstGeom prst="rect">
            <a:avLst/>
          </a:prstGeom>
        </p:spPr>
      </p:pic>
      <p:pic>
        <p:nvPicPr>
          <p:cNvPr id="23" name="Grafik 22" descr="3D-Brille mit einfarbiger Füllung">
            <a:extLst>
              <a:ext uri="{FF2B5EF4-FFF2-40B4-BE49-F238E27FC236}">
                <a16:creationId xmlns:a16="http://schemas.microsoft.com/office/drawing/2014/main" id="{EE35177B-B9FA-C984-F922-1C3CCFD89E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023" y="3154681"/>
            <a:ext cx="741680" cy="741680"/>
          </a:xfrm>
          <a:prstGeom prst="rect">
            <a:avLst/>
          </a:prstGeom>
        </p:spPr>
      </p:pic>
      <p:pic>
        <p:nvPicPr>
          <p:cNvPr id="25" name="Grafik 24" descr="Bürostuhl mit einfarbiger Füllung">
            <a:extLst>
              <a:ext uri="{FF2B5EF4-FFF2-40B4-BE49-F238E27FC236}">
                <a16:creationId xmlns:a16="http://schemas.microsoft.com/office/drawing/2014/main" id="{1C37C68A-212D-F596-C4F4-8FAA90FB12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183" y="4892041"/>
            <a:ext cx="741680" cy="741680"/>
          </a:xfrm>
          <a:prstGeom prst="rect">
            <a:avLst/>
          </a:prstGeom>
        </p:spPr>
      </p:pic>
      <p:pic>
        <p:nvPicPr>
          <p:cNvPr id="27" name="Grafik 26" descr="Balkendiagramm mit Aufwärtstrend mit einfarbiger Füllung">
            <a:extLst>
              <a:ext uri="{FF2B5EF4-FFF2-40B4-BE49-F238E27FC236}">
                <a16:creationId xmlns:a16="http://schemas.microsoft.com/office/drawing/2014/main" id="{4358CE63-CF3C-0911-5F3A-B486A08838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2963" y="1605281"/>
            <a:ext cx="741680" cy="741680"/>
          </a:xfrm>
          <a:prstGeom prst="rect">
            <a:avLst/>
          </a:prstGeom>
        </p:spPr>
      </p:pic>
      <p:pic>
        <p:nvPicPr>
          <p:cNvPr id="29" name="Grafik 28" descr="Prioritäten mit einfarbiger Füllung">
            <a:extLst>
              <a:ext uri="{FF2B5EF4-FFF2-40B4-BE49-F238E27FC236}">
                <a16:creationId xmlns:a16="http://schemas.microsoft.com/office/drawing/2014/main" id="{C30655EE-20B3-495B-32C2-1A86FFA94F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7532" y="3225801"/>
            <a:ext cx="741680" cy="741680"/>
          </a:xfrm>
          <a:prstGeom prst="rect">
            <a:avLst/>
          </a:prstGeom>
        </p:spPr>
      </p:pic>
      <p:pic>
        <p:nvPicPr>
          <p:cNvPr id="31" name="Grafik 30" descr="Herz mit einfarbiger Füllung">
            <a:extLst>
              <a:ext uri="{FF2B5EF4-FFF2-40B4-BE49-F238E27FC236}">
                <a16:creationId xmlns:a16="http://schemas.microsoft.com/office/drawing/2014/main" id="{520F5516-8DB0-5302-14DC-8BB8DC6FD8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1950" y="4841241"/>
            <a:ext cx="741680" cy="7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0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9360D-7427-4AEC-5EE4-A8EAF4A2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Inhaltsplatzhalter 16">
            <a:extLst>
              <a:ext uri="{FF2B5EF4-FFF2-40B4-BE49-F238E27FC236}">
                <a16:creationId xmlns:a16="http://schemas.microsoft.com/office/drawing/2014/main" id="{2DB4394E-0D92-B0A7-2BB4-6BF648B43A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1296" y="1543710"/>
          <a:ext cx="4770134" cy="464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F43E23AB-1129-F40A-380D-D6883F7D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 | </a:t>
            </a:r>
            <a:r>
              <a:rPr lang="de-DE" dirty="0" err="1">
                <a:latin typeface="Calibri"/>
                <a:ea typeface="Calibri"/>
                <a:cs typeface="Calibri"/>
              </a:rPr>
              <a:t>Recommendation</a:t>
            </a:r>
            <a:r>
              <a:rPr lang="de-DE" dirty="0">
                <a:latin typeface="Calibri"/>
                <a:ea typeface="Calibri"/>
                <a:cs typeface="Calibri"/>
              </a:rPr>
              <a:t> </a:t>
            </a:r>
            <a:r>
              <a:rPr lang="de-DE" dirty="0" err="1">
                <a:latin typeface="Calibri"/>
                <a:ea typeface="Calibri"/>
                <a:cs typeface="Calibri"/>
              </a:rPr>
              <a:t>for</a:t>
            </a:r>
            <a:r>
              <a:rPr lang="de-DE" dirty="0">
                <a:latin typeface="Calibri"/>
                <a:ea typeface="Calibri"/>
                <a:cs typeface="Calibri"/>
              </a:rPr>
              <a:t> Action</a:t>
            </a:r>
            <a:endParaRPr lang="de-DE" dirty="0"/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9CDC6958-CBBC-5F0F-D807-2CAEBB097723}"/>
              </a:ext>
            </a:extLst>
          </p:cNvPr>
          <p:cNvSpPr txBox="1">
            <a:spLocks/>
          </p:cNvSpPr>
          <p:nvPr/>
        </p:nvSpPr>
        <p:spPr bwMode="auto">
          <a:xfrm>
            <a:off x="624416" y="745807"/>
            <a:ext cx="11040201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95300" indent="-4953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1pPr>
            <a:lvl2pPr marL="876300" indent="-4191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ð"/>
              <a:defRPr sz="2200">
                <a:solidFill>
                  <a:schemeClr val="tx2"/>
                </a:solidFill>
                <a:latin typeface="Calibri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aseline="0">
                <a:solidFill>
                  <a:schemeClr val="tx2"/>
                </a:solidFill>
                <a:latin typeface="Calibri" pitchFamily="34" charset="0"/>
              </a:defRPr>
            </a:lvl3pPr>
            <a:lvl4pPr marL="16383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marL="20955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5pPr>
            <a:lvl6pPr marL="2552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6pPr>
            <a:lvl7pPr marL="30099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7pPr>
            <a:lvl8pPr marL="34671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8pPr>
            <a:lvl9pPr marL="39243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Certain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muste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such a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story</a:t>
            </a:r>
            <a:endParaRPr lang="de-DE" sz="2800" b="1" kern="0" dirty="0">
              <a:solidFill>
                <a:schemeClr val="accent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de-DE" sz="2800" kern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20" descr="Muskulöser Arm mit einfarbiger Füllung">
            <a:extLst>
              <a:ext uri="{FF2B5EF4-FFF2-40B4-BE49-F238E27FC236}">
                <a16:creationId xmlns:a16="http://schemas.microsoft.com/office/drawing/2014/main" id="{92442BCE-FE6B-181E-29BB-93CD414D53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570" y="1610361"/>
            <a:ext cx="741680" cy="741680"/>
          </a:xfrm>
          <a:prstGeom prst="rect">
            <a:avLst/>
          </a:prstGeom>
        </p:spPr>
      </p:pic>
      <p:pic>
        <p:nvPicPr>
          <p:cNvPr id="23" name="Grafik 22" descr="3D-Brille mit einfarbiger Füllung">
            <a:extLst>
              <a:ext uri="{FF2B5EF4-FFF2-40B4-BE49-F238E27FC236}">
                <a16:creationId xmlns:a16="http://schemas.microsoft.com/office/drawing/2014/main" id="{1FFF1197-EFB2-14C7-ECE9-79A66F1694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4023" y="3154681"/>
            <a:ext cx="741680" cy="741680"/>
          </a:xfrm>
          <a:prstGeom prst="rect">
            <a:avLst/>
          </a:prstGeom>
        </p:spPr>
      </p:pic>
      <p:pic>
        <p:nvPicPr>
          <p:cNvPr id="25" name="Grafik 24" descr="Bürostuhl mit einfarbiger Füllung">
            <a:extLst>
              <a:ext uri="{FF2B5EF4-FFF2-40B4-BE49-F238E27FC236}">
                <a16:creationId xmlns:a16="http://schemas.microsoft.com/office/drawing/2014/main" id="{9B1C4E17-2317-388F-41CF-68BE7E50A9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183" y="4892041"/>
            <a:ext cx="741680" cy="741680"/>
          </a:xfrm>
          <a:prstGeom prst="rect">
            <a:avLst/>
          </a:prstGeom>
        </p:spPr>
      </p:pic>
      <p:pic>
        <p:nvPicPr>
          <p:cNvPr id="27" name="Grafik 26" descr="Balkendiagramm mit Aufwärtstrend mit einfarbiger Füllung">
            <a:extLst>
              <a:ext uri="{FF2B5EF4-FFF2-40B4-BE49-F238E27FC236}">
                <a16:creationId xmlns:a16="http://schemas.microsoft.com/office/drawing/2014/main" id="{7CDEB003-7144-81B6-D33E-4B72873C48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62963" y="1605281"/>
            <a:ext cx="741680" cy="741680"/>
          </a:xfrm>
          <a:prstGeom prst="rect">
            <a:avLst/>
          </a:prstGeom>
        </p:spPr>
      </p:pic>
      <p:pic>
        <p:nvPicPr>
          <p:cNvPr id="29" name="Grafik 28" descr="Prioritäten mit einfarbiger Füllung">
            <a:extLst>
              <a:ext uri="{FF2B5EF4-FFF2-40B4-BE49-F238E27FC236}">
                <a16:creationId xmlns:a16="http://schemas.microsoft.com/office/drawing/2014/main" id="{B84E2112-B753-9E51-2D9B-50499C7BD8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67532" y="3225801"/>
            <a:ext cx="741680" cy="741680"/>
          </a:xfrm>
          <a:prstGeom prst="rect">
            <a:avLst/>
          </a:prstGeom>
        </p:spPr>
      </p:pic>
      <p:pic>
        <p:nvPicPr>
          <p:cNvPr id="31" name="Grafik 30" descr="Herz mit einfarbiger Füllung">
            <a:extLst>
              <a:ext uri="{FF2B5EF4-FFF2-40B4-BE49-F238E27FC236}">
                <a16:creationId xmlns:a16="http://schemas.microsoft.com/office/drawing/2014/main" id="{C9151CD8-7EE9-7751-23F4-F1B52F53DB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81950" y="4841241"/>
            <a:ext cx="741680" cy="7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2602F-4E16-1937-5191-D627C1A7D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Inhaltsplatzhalter 16">
            <a:extLst>
              <a:ext uri="{FF2B5EF4-FFF2-40B4-BE49-F238E27FC236}">
                <a16:creationId xmlns:a16="http://schemas.microsoft.com/office/drawing/2014/main" id="{DA67B57E-D2F5-406C-A4D4-B83866D95D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1296" y="1543710"/>
          <a:ext cx="4770134" cy="464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6BA18E35-92D5-B9CA-97BA-6CA59CB5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 | </a:t>
            </a:r>
            <a:r>
              <a:rPr lang="de-DE" dirty="0" err="1">
                <a:latin typeface="Calibri"/>
                <a:ea typeface="Calibri"/>
                <a:cs typeface="Calibri"/>
              </a:rPr>
              <a:t>Recommendation</a:t>
            </a:r>
            <a:r>
              <a:rPr lang="de-DE" dirty="0">
                <a:latin typeface="Calibri"/>
                <a:ea typeface="Calibri"/>
                <a:cs typeface="Calibri"/>
              </a:rPr>
              <a:t> </a:t>
            </a:r>
            <a:r>
              <a:rPr lang="de-DE" dirty="0" err="1">
                <a:latin typeface="Calibri"/>
                <a:ea typeface="Calibri"/>
                <a:cs typeface="Calibri"/>
              </a:rPr>
              <a:t>for</a:t>
            </a:r>
            <a:r>
              <a:rPr lang="de-DE" dirty="0">
                <a:latin typeface="Calibri"/>
                <a:ea typeface="Calibri"/>
                <a:cs typeface="Calibri"/>
              </a:rPr>
              <a:t> Action</a:t>
            </a:r>
            <a:endParaRPr lang="de-DE" dirty="0"/>
          </a:p>
        </p:txBody>
      </p:sp>
      <p:graphicFrame>
        <p:nvGraphicFramePr>
          <p:cNvPr id="18" name="Inhaltsplatzhalter 16">
            <a:extLst>
              <a:ext uri="{FF2B5EF4-FFF2-40B4-BE49-F238E27FC236}">
                <a16:creationId xmlns:a16="http://schemas.microsoft.com/office/drawing/2014/main" id="{DEF7F306-F925-28DE-4D9D-EAA26C16F1CE}"/>
              </a:ext>
            </a:extLst>
          </p:cNvPr>
          <p:cNvGraphicFramePr>
            <a:graphicFrameLocks/>
          </p:cNvGraphicFramePr>
          <p:nvPr/>
        </p:nvGraphicFramePr>
        <p:xfrm>
          <a:off x="6894483" y="1543710"/>
          <a:ext cx="4770134" cy="464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86B402F0-313A-6522-CAC0-4B085F4153E9}"/>
              </a:ext>
            </a:extLst>
          </p:cNvPr>
          <p:cNvSpPr txBox="1">
            <a:spLocks/>
          </p:cNvSpPr>
          <p:nvPr/>
        </p:nvSpPr>
        <p:spPr bwMode="auto">
          <a:xfrm>
            <a:off x="624416" y="745807"/>
            <a:ext cx="11040201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95300" indent="-4953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1pPr>
            <a:lvl2pPr marL="876300" indent="-4191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ð"/>
              <a:defRPr sz="2200">
                <a:solidFill>
                  <a:schemeClr val="tx2"/>
                </a:solidFill>
                <a:latin typeface="Calibri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aseline="0">
                <a:solidFill>
                  <a:schemeClr val="tx2"/>
                </a:solidFill>
                <a:latin typeface="Calibri" pitchFamily="34" charset="0"/>
              </a:defRPr>
            </a:lvl3pPr>
            <a:lvl4pPr marL="16383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marL="20955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5pPr>
            <a:lvl6pPr marL="2552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6pPr>
            <a:lvl7pPr marL="30099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7pPr>
            <a:lvl8pPr marL="34671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8pPr>
            <a:lvl9pPr marL="3924300" indent="-2667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Certain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muste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kern="0" dirty="0" err="1">
                <a:ea typeface="Calibri" panose="020F0502020204030204" pitchFamily="34" charset="0"/>
                <a:cs typeface="Calibri" panose="020F0502020204030204" pitchFamily="34" charset="0"/>
              </a:rPr>
              <a:t>met</a:t>
            </a:r>
            <a:r>
              <a:rPr lang="de-DE" sz="2800" kern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such a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de-DE" sz="2800" b="1" kern="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kern="0" dirty="0" err="1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story</a:t>
            </a:r>
            <a:endParaRPr lang="de-DE" sz="2800" b="1" kern="0" dirty="0">
              <a:solidFill>
                <a:schemeClr val="accent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de-DE" sz="2800" kern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20" descr="Muskulöser Arm mit einfarbiger Füllung">
            <a:extLst>
              <a:ext uri="{FF2B5EF4-FFF2-40B4-BE49-F238E27FC236}">
                <a16:creationId xmlns:a16="http://schemas.microsoft.com/office/drawing/2014/main" id="{2BE44A72-E703-5074-E00F-AF2F1CD756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6570" y="1610361"/>
            <a:ext cx="741680" cy="741680"/>
          </a:xfrm>
          <a:prstGeom prst="rect">
            <a:avLst/>
          </a:prstGeom>
        </p:spPr>
      </p:pic>
      <p:pic>
        <p:nvPicPr>
          <p:cNvPr id="23" name="Grafik 22" descr="3D-Brille mit einfarbiger Füllung">
            <a:extLst>
              <a:ext uri="{FF2B5EF4-FFF2-40B4-BE49-F238E27FC236}">
                <a16:creationId xmlns:a16="http://schemas.microsoft.com/office/drawing/2014/main" id="{245E1C49-EEF9-70CD-0785-FE0CFCDE42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4023" y="3154681"/>
            <a:ext cx="741680" cy="741680"/>
          </a:xfrm>
          <a:prstGeom prst="rect">
            <a:avLst/>
          </a:prstGeom>
        </p:spPr>
      </p:pic>
      <p:pic>
        <p:nvPicPr>
          <p:cNvPr id="25" name="Grafik 24" descr="Bürostuhl mit einfarbiger Füllung">
            <a:extLst>
              <a:ext uri="{FF2B5EF4-FFF2-40B4-BE49-F238E27FC236}">
                <a16:creationId xmlns:a16="http://schemas.microsoft.com/office/drawing/2014/main" id="{A39FE025-08D6-911C-A970-31DFC5F4B4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4183" y="4892041"/>
            <a:ext cx="741680" cy="741680"/>
          </a:xfrm>
          <a:prstGeom prst="rect">
            <a:avLst/>
          </a:prstGeom>
        </p:spPr>
      </p:pic>
      <p:pic>
        <p:nvPicPr>
          <p:cNvPr id="27" name="Grafik 26" descr="Balkendiagramm mit Aufwärtstrend mit einfarbiger Füllung">
            <a:extLst>
              <a:ext uri="{FF2B5EF4-FFF2-40B4-BE49-F238E27FC236}">
                <a16:creationId xmlns:a16="http://schemas.microsoft.com/office/drawing/2014/main" id="{FC80CD1C-0882-92E1-504E-73FA8BF4DF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62963" y="1605281"/>
            <a:ext cx="741680" cy="741680"/>
          </a:xfrm>
          <a:prstGeom prst="rect">
            <a:avLst/>
          </a:prstGeom>
        </p:spPr>
      </p:pic>
      <p:pic>
        <p:nvPicPr>
          <p:cNvPr id="29" name="Grafik 28" descr="Prioritäten mit einfarbiger Füllung">
            <a:extLst>
              <a:ext uri="{FF2B5EF4-FFF2-40B4-BE49-F238E27FC236}">
                <a16:creationId xmlns:a16="http://schemas.microsoft.com/office/drawing/2014/main" id="{2BDC7731-7C92-B82C-4EBF-249130AE87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67532" y="3225801"/>
            <a:ext cx="741680" cy="741680"/>
          </a:xfrm>
          <a:prstGeom prst="rect">
            <a:avLst/>
          </a:prstGeom>
        </p:spPr>
      </p:pic>
      <p:pic>
        <p:nvPicPr>
          <p:cNvPr id="31" name="Grafik 30" descr="Herz mit einfarbiger Füllung">
            <a:extLst>
              <a:ext uri="{FF2B5EF4-FFF2-40B4-BE49-F238E27FC236}">
                <a16:creationId xmlns:a16="http://schemas.microsoft.com/office/drawing/2014/main" id="{33C76146-4A0B-EBC2-3FB9-349C7A3C05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81950" y="4841241"/>
            <a:ext cx="741680" cy="7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1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DA8C9E4-0EDA-7228-A6C4-DE1A88974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b="1" dirty="0">
              <a:solidFill>
                <a:schemeClr val="accent2"/>
              </a:solidFill>
            </a:endParaRPr>
          </a:p>
          <a:p>
            <a:r>
              <a:rPr lang="de-DE" b="1" dirty="0">
                <a:solidFill>
                  <a:schemeClr val="accent2"/>
                </a:solidFill>
              </a:rPr>
              <a:t>Closing </a:t>
            </a:r>
            <a:r>
              <a:rPr lang="de-DE" b="1" dirty="0" err="1">
                <a:solidFill>
                  <a:schemeClr val="accent2"/>
                </a:solidFill>
              </a:rPr>
              <a:t>the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transfer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gap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is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crucial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benefit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AI 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Companies must adopt AI and implement it quickly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more courage</a:t>
            </a:r>
            <a:endParaRPr lang="en-US" b="1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Policymakers can establish the framework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serious support</a:t>
            </a:r>
            <a:endParaRPr lang="de-DE" dirty="0"/>
          </a:p>
          <a:p>
            <a:pPr lvl="1"/>
            <a:r>
              <a:rPr lang="en-US" dirty="0"/>
              <a:t>Digital sovereignty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European focus</a:t>
            </a:r>
            <a:endParaRPr lang="en-US" dirty="0"/>
          </a:p>
          <a:p>
            <a:endParaRPr lang="de-DE" dirty="0"/>
          </a:p>
          <a:p>
            <a:r>
              <a:rPr lang="de-DE" b="1" dirty="0" err="1">
                <a:solidFill>
                  <a:schemeClr val="accent2"/>
                </a:solidFill>
              </a:rPr>
              <a:t>If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new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business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models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cannot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be</a:t>
            </a:r>
            <a:r>
              <a:rPr lang="de-DE" b="1" dirty="0">
                <a:solidFill>
                  <a:schemeClr val="accent2"/>
                </a:solidFill>
              </a:rPr>
              <a:t> harvest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distructive</a:t>
            </a:r>
            <a:r>
              <a:rPr lang="de-DE" dirty="0"/>
              <a:t> </a:t>
            </a:r>
            <a:r>
              <a:rPr lang="de-DE" dirty="0" err="1"/>
              <a:t>impacts</a:t>
            </a:r>
            <a:r>
              <a:rPr lang="de-DE" dirty="0"/>
              <a:t> possible</a:t>
            </a:r>
          </a:p>
          <a:p>
            <a:endParaRPr lang="de-DE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monitor and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new</a:t>
            </a:r>
            <a:r>
              <a:rPr lang="de-DE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opportunities</a:t>
            </a:r>
            <a:r>
              <a:rPr lang="de-DE" b="1" dirty="0">
                <a:solidFill>
                  <a:schemeClr val="accent2"/>
                </a:solidFill>
                <a:sym typeface="Wingdings" panose="05000000000000000000" pitchFamily="2" charset="2"/>
              </a:rPr>
              <a:t>, </a:t>
            </a:r>
            <a:r>
              <a:rPr lang="de-DE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new</a:t>
            </a:r>
            <a:r>
              <a:rPr lang="de-DE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risks</a:t>
            </a:r>
            <a:r>
              <a:rPr lang="de-DE" b="1" dirty="0">
                <a:solidFill>
                  <a:schemeClr val="accent2"/>
                </a:solidFill>
                <a:sym typeface="Wingdings" panose="05000000000000000000" pitchFamily="2" charset="2"/>
              </a:rPr>
              <a:t>?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1A558A-1893-25D4-37DD-F84FAF63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 | </a:t>
            </a:r>
            <a:r>
              <a:rPr lang="de-DE" dirty="0" err="1">
                <a:latin typeface="Calibri"/>
                <a:ea typeface="Calibri"/>
                <a:cs typeface="Calibri"/>
              </a:rPr>
              <a:t>Conclusion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8324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FD6798E-18E4-4853-AA39-513B1313439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87031" y="3981510"/>
            <a:ext cx="3097780" cy="2188476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1800" b="1" kern="1200" dirty="0">
                <a:solidFill>
                  <a:srgbClr val="149E97"/>
                </a:solidFill>
              </a:rPr>
              <a:t>Anke Mönnig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1800" b="1" kern="1200" dirty="0">
                <a:solidFill>
                  <a:srgbClr val="149E97"/>
                </a:solidFill>
              </a:rPr>
              <a:t>T </a:t>
            </a:r>
            <a:r>
              <a:rPr lang="de-DE" sz="1800" dirty="0"/>
              <a:t>+49 541 40933-210</a:t>
            </a:r>
            <a:br>
              <a:rPr lang="de-DE" sz="1800" b="1" kern="1200" dirty="0">
                <a:solidFill>
                  <a:srgbClr val="149E97"/>
                </a:solidFill>
              </a:rPr>
            </a:br>
            <a:r>
              <a:rPr lang="de-DE" sz="1800" b="1" kern="1200" dirty="0">
                <a:solidFill>
                  <a:srgbClr val="149E97"/>
                </a:solidFill>
              </a:rPr>
              <a:t>E </a:t>
            </a:r>
            <a:r>
              <a:rPr lang="de-DE" sz="1800" dirty="0"/>
              <a:t>moennig@gws-os.com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1800" dirty="0"/>
              <a:t>Deputy </a:t>
            </a:r>
            <a:r>
              <a:rPr lang="de-DE" sz="1800" dirty="0" err="1"/>
              <a:t>head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division</a:t>
            </a:r>
            <a:r>
              <a:rPr lang="de-DE" sz="18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1800" dirty="0" err="1"/>
              <a:t>Economic</a:t>
            </a:r>
            <a:r>
              <a:rPr lang="de-DE" sz="1800" dirty="0"/>
              <a:t> and </a:t>
            </a: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Affaires</a:t>
            </a:r>
            <a:endParaRPr lang="de-DE" sz="1800" dirty="0"/>
          </a:p>
          <a:p>
            <a:pPr marL="0" indent="0">
              <a:spcBef>
                <a:spcPts val="600"/>
              </a:spcBef>
              <a:buNone/>
            </a:pPr>
            <a:r>
              <a:rPr lang="de-DE" sz="1800" b="1" kern="1200" dirty="0">
                <a:solidFill>
                  <a:srgbClr val="149E97"/>
                </a:solidFill>
              </a:rPr>
              <a:t>H </a:t>
            </a:r>
            <a:r>
              <a:rPr lang="de-DE" sz="1800" kern="1200" dirty="0">
                <a:solidFill>
                  <a:srgbClr val="149E97"/>
                </a:solidFill>
                <a:hlinkClick r:id="rId2"/>
              </a:rPr>
              <a:t>www.gws-os.com</a:t>
            </a:r>
            <a:r>
              <a:rPr lang="de-DE" sz="1800" kern="1200" dirty="0">
                <a:solidFill>
                  <a:srgbClr val="149E97"/>
                </a:solidFill>
              </a:rPr>
              <a:t> </a:t>
            </a:r>
            <a:endParaRPr lang="de-DE" sz="1800" dirty="0"/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910AE4D6-3A24-4C66-9AF9-DE7833FB9E43}"/>
              </a:ext>
            </a:extLst>
          </p:cNvPr>
          <p:cNvSpPr txBox="1">
            <a:spLocks/>
          </p:cNvSpPr>
          <p:nvPr/>
        </p:nvSpPr>
        <p:spPr>
          <a:xfrm>
            <a:off x="695399" y="4365104"/>
            <a:ext cx="3920067" cy="137223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04872F05-5B49-4CB3-8F5D-0659FE411ED5}"/>
              </a:ext>
            </a:extLst>
          </p:cNvPr>
          <p:cNvSpPr txBox="1">
            <a:spLocks/>
          </p:cNvSpPr>
          <p:nvPr/>
        </p:nvSpPr>
        <p:spPr>
          <a:xfrm>
            <a:off x="695399" y="4433029"/>
            <a:ext cx="2304257" cy="137223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21" name="Bildplatzhalter 10">
            <a:extLst>
              <a:ext uri="{FF2B5EF4-FFF2-40B4-BE49-F238E27FC236}">
                <a16:creationId xmlns:a16="http://schemas.microsoft.com/office/drawing/2014/main" id="{292B5E7C-7487-47D1-AEBA-0C33BB23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0" y="1791360"/>
            <a:ext cx="3097780" cy="206518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43C8FEF2-CDB8-47E8-B129-00D467B62180}"/>
              </a:ext>
            </a:extLst>
          </p:cNvPr>
          <p:cNvSpPr txBox="1">
            <a:spLocks/>
          </p:cNvSpPr>
          <p:nvPr/>
        </p:nvSpPr>
        <p:spPr>
          <a:xfrm>
            <a:off x="4318000" y="968400"/>
            <a:ext cx="7374304" cy="296942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2pPr>
            <a:lvl3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3pPr>
            <a:lvl4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4pPr>
            <a:lvl5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de-DE" sz="3200" kern="0" dirty="0"/>
              <a:t> </a:t>
            </a:r>
            <a:r>
              <a:rPr lang="de-DE" sz="3200" kern="0" dirty="0" err="1"/>
              <a:t>Thank</a:t>
            </a:r>
            <a:r>
              <a:rPr lang="de-DE" sz="3200" kern="0" dirty="0"/>
              <a:t> </a:t>
            </a:r>
            <a:r>
              <a:rPr lang="de-DE" sz="3200" kern="0" dirty="0" err="1"/>
              <a:t>you</a:t>
            </a:r>
            <a:r>
              <a:rPr lang="de-DE" sz="3200" kern="0" dirty="0"/>
              <a:t> </a:t>
            </a:r>
            <a:r>
              <a:rPr lang="de-DE" sz="3200" kern="0" dirty="0" err="1"/>
              <a:t>for</a:t>
            </a:r>
            <a:r>
              <a:rPr lang="de-DE" sz="3200" kern="0" dirty="0"/>
              <a:t> </a:t>
            </a:r>
            <a:r>
              <a:rPr lang="de-DE" sz="3200" kern="0" dirty="0" err="1"/>
              <a:t>your</a:t>
            </a:r>
            <a:r>
              <a:rPr lang="de-DE" sz="3200" kern="0" dirty="0"/>
              <a:t> </a:t>
            </a:r>
            <a:r>
              <a:rPr lang="de-DE" sz="3200" kern="0" dirty="0" err="1"/>
              <a:t>attention</a:t>
            </a:r>
            <a:r>
              <a:rPr lang="de-DE" sz="3200" kern="0" dirty="0"/>
              <a:t>!</a:t>
            </a:r>
          </a:p>
          <a:p>
            <a:pPr algn="ctr"/>
            <a:endParaRPr lang="de-DE" sz="3200" kern="0" dirty="0"/>
          </a:p>
          <a:p>
            <a:pPr algn="ctr"/>
            <a:endParaRPr lang="de-DE" sz="3200" kern="0" dirty="0"/>
          </a:p>
        </p:txBody>
      </p:sp>
      <p:pic>
        <p:nvPicPr>
          <p:cNvPr id="4" name="Grafik 3" descr="Logo: IAB - Institut für Arbeitsmarkt- und Berufsforschung">
            <a:extLst>
              <a:ext uri="{FF2B5EF4-FFF2-40B4-BE49-F238E27FC236}">
                <a16:creationId xmlns:a16="http://schemas.microsoft.com/office/drawing/2014/main" id="{FDD6759B-C16A-AD4D-05F4-5669FFDB1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48" y="5686448"/>
            <a:ext cx="1899621" cy="483538"/>
          </a:xfrm>
          <a:prstGeom prst="rect">
            <a:avLst/>
          </a:prstGeom>
        </p:spPr>
      </p:pic>
      <p:pic>
        <p:nvPicPr>
          <p:cNvPr id="10" name="Grafik 9" descr="Logo: bibb - Bundesinstitut für Berufsbildung">
            <a:extLst>
              <a:ext uri="{FF2B5EF4-FFF2-40B4-BE49-F238E27FC236}">
                <a16:creationId xmlns:a16="http://schemas.microsoft.com/office/drawing/2014/main" id="{65C41D1D-9D20-8ACB-D270-9B317A185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28" y="5611070"/>
            <a:ext cx="1677878" cy="558916"/>
          </a:xfrm>
          <a:prstGeom prst="rect">
            <a:avLst/>
          </a:prstGeom>
        </p:spPr>
      </p:pic>
      <p:pic>
        <p:nvPicPr>
          <p:cNvPr id="11" name="Grafik 10" descr="Logo: qube-projet.de BIBB-IAB -  Qualifikations- und Berufsprojektion">
            <a:extLst>
              <a:ext uri="{FF2B5EF4-FFF2-40B4-BE49-F238E27FC236}">
                <a16:creationId xmlns:a16="http://schemas.microsoft.com/office/drawing/2014/main" id="{B24EBE8D-21F5-EC3E-E725-4F990F9563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29158" r="12718" b="31052"/>
          <a:stretch/>
        </p:blipFill>
        <p:spPr>
          <a:xfrm>
            <a:off x="4923353" y="5536529"/>
            <a:ext cx="2533014" cy="7079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CCEEAE3-6FB6-B0E2-EC85-4C1E348D52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" y="785936"/>
            <a:ext cx="2246040" cy="591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72784-50BD-10CD-CCB5-418946FA8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22" y="2759858"/>
            <a:ext cx="2219783" cy="22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12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5BE2C0-C9BF-2E21-FE67-FE9D0437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Back-up: Setting </a:t>
            </a:r>
            <a:r>
              <a:rPr lang="de-DE" dirty="0" err="1"/>
              <a:t>the</a:t>
            </a:r>
            <a:r>
              <a:rPr lang="de-DE" dirty="0"/>
              <a:t> Scene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B040E24-8F6A-DDFB-2143-9786AC82E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6" y="692150"/>
            <a:ext cx="3996445" cy="5617170"/>
          </a:xfrm>
        </p:spPr>
        <p:txBody>
          <a:bodyPr/>
          <a:lstStyle/>
          <a:p>
            <a:endParaRPr lang="de-DE" b="1" dirty="0">
              <a:solidFill>
                <a:schemeClr val="accent2"/>
              </a:solidFill>
            </a:endParaRPr>
          </a:p>
          <a:p>
            <a:endParaRPr lang="de-DE" b="1" dirty="0">
              <a:solidFill>
                <a:schemeClr val="accent2"/>
              </a:solidFill>
            </a:endParaRPr>
          </a:p>
          <a:p>
            <a:endParaRPr lang="de-DE" b="1" dirty="0">
              <a:solidFill>
                <a:schemeClr val="accent2"/>
              </a:solidFill>
            </a:endParaRPr>
          </a:p>
          <a:p>
            <a:r>
              <a:rPr lang="de-DE" b="1" dirty="0">
                <a:solidFill>
                  <a:schemeClr val="accent2"/>
                </a:solidFill>
              </a:rPr>
              <a:t>Six </a:t>
            </a:r>
            <a:r>
              <a:rPr lang="de-DE" b="1" dirty="0" err="1">
                <a:solidFill>
                  <a:schemeClr val="accent2"/>
                </a:solidFill>
              </a:rPr>
              <a:t>basic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assumptions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AI </a:t>
            </a:r>
            <a:r>
              <a:rPr lang="de-DE" dirty="0" err="1"/>
              <a:t>role</a:t>
            </a:r>
            <a:r>
              <a:rPr lang="de-DE" dirty="0"/>
              <a:t>-out</a:t>
            </a:r>
          </a:p>
          <a:p>
            <a:endParaRPr lang="de-DE" dirty="0"/>
          </a:p>
          <a:p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speed</a:t>
            </a:r>
            <a:r>
              <a:rPr lang="de-DE" dirty="0"/>
              <a:t> and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AI </a:t>
            </a:r>
            <a:r>
              <a:rPr lang="de-DE" dirty="0" err="1"/>
              <a:t>role</a:t>
            </a:r>
            <a:r>
              <a:rPr lang="de-DE" dirty="0"/>
              <a:t>-out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065ABF4-46D2-084C-96E2-8CC4435842BB}"/>
              </a:ext>
            </a:extLst>
          </p:cNvPr>
          <p:cNvGrpSpPr/>
          <p:nvPr/>
        </p:nvGrpSpPr>
        <p:grpSpPr>
          <a:xfrm>
            <a:off x="4916658" y="737094"/>
            <a:ext cx="3285021" cy="1714077"/>
            <a:chOff x="5514536" y="815925"/>
            <a:chExt cx="5155810" cy="766690"/>
          </a:xfrm>
        </p:grpSpPr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44F8DACF-9CE6-1097-D670-147EC5B2E08B}"/>
                </a:ext>
              </a:extLst>
            </p:cNvPr>
            <p:cNvSpPr/>
            <p:nvPr/>
          </p:nvSpPr>
          <p:spPr bwMode="auto">
            <a:xfrm>
              <a:off x="5514536" y="815926"/>
              <a:ext cx="5155810" cy="766689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	</a:t>
              </a: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1| Data </a:t>
              </a:r>
              <a:r>
                <a:rPr kumimoji="0" lang="de-DE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centers</a:t>
              </a: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Construction </a:t>
              </a: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Operation</a:t>
              </a:r>
            </a:p>
          </p:txBody>
        </p:sp>
        <p:pic>
          <p:nvPicPr>
            <p:cNvPr id="12" name="Grafik 11" descr="Lager mit einfarbiger Füllung">
              <a:extLst>
                <a:ext uri="{FF2B5EF4-FFF2-40B4-BE49-F238E27FC236}">
                  <a16:creationId xmlns:a16="http://schemas.microsoft.com/office/drawing/2014/main" id="{1234F160-CB57-6F88-F763-109C3E4CBB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98940" y="815925"/>
              <a:ext cx="1390431" cy="766689"/>
            </a:xfrm>
            <a:prstGeom prst="rect">
              <a:avLst/>
            </a:prstGeom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49B8DE7-BD1B-C978-311F-8FD071BAD9BC}"/>
              </a:ext>
            </a:extLst>
          </p:cNvPr>
          <p:cNvGrpSpPr/>
          <p:nvPr/>
        </p:nvGrpSpPr>
        <p:grpSpPr>
          <a:xfrm>
            <a:off x="4916657" y="2646379"/>
            <a:ext cx="3285020" cy="1714071"/>
            <a:chOff x="5514536" y="3467686"/>
            <a:chExt cx="5155810" cy="777241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231CEE10-B6F2-9CA9-2F74-B9F26BBB8B69}"/>
                </a:ext>
              </a:extLst>
            </p:cNvPr>
            <p:cNvSpPr/>
            <p:nvPr/>
          </p:nvSpPr>
          <p:spPr bwMode="auto">
            <a:xfrm>
              <a:off x="5514536" y="3467686"/>
              <a:ext cx="5155810" cy="766689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	</a:t>
              </a:r>
              <a:r>
                <a:rPr lang="de-DE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| Import </a:t>
              </a:r>
              <a:r>
                <a:rPr kumimoji="0" lang="de-DE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prices</a:t>
              </a: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Germany </a:t>
              </a:r>
              <a:r>
                <a:rPr lang="de-DE" sz="180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</a:t>
              </a:r>
              <a: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not </a:t>
              </a:r>
              <a:b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AI-First-Mover</a:t>
              </a: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Import </a:t>
              </a:r>
              <a:r>
                <a:rPr kumimoji="0" lang="de-DE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prices</a:t>
              </a: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react</a:t>
              </a: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de-DE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export</a:t>
              </a: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prices</a:t>
              </a:r>
              <a:endPara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Grafik 20" descr="Bezeichnung mit einfarbiger Füllung">
              <a:extLst>
                <a:ext uri="{FF2B5EF4-FFF2-40B4-BE49-F238E27FC236}">
                  <a16:creationId xmlns:a16="http://schemas.microsoft.com/office/drawing/2014/main" id="{2E5991B7-70BB-7254-93E1-18857D0AA0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8940" y="3478238"/>
              <a:ext cx="1542574" cy="766689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8EFEE7D-479D-CBF9-DE8E-E20FDC02EE6D}"/>
              </a:ext>
            </a:extLst>
          </p:cNvPr>
          <p:cNvGrpSpPr/>
          <p:nvPr/>
        </p:nvGrpSpPr>
        <p:grpSpPr>
          <a:xfrm>
            <a:off x="8379597" y="751420"/>
            <a:ext cx="3285021" cy="1698584"/>
            <a:chOff x="5514536" y="1699846"/>
            <a:chExt cx="5155810" cy="766689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E15AEB15-3349-FDEB-1399-6F1BCED4EEA7}"/>
                </a:ext>
              </a:extLst>
            </p:cNvPr>
            <p:cNvSpPr/>
            <p:nvPr/>
          </p:nvSpPr>
          <p:spPr bwMode="auto">
            <a:xfrm>
              <a:off x="5514536" y="1699846"/>
              <a:ext cx="5155810" cy="766689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	</a:t>
              </a: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2| Investments</a:t>
              </a: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de-DE" sz="180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collection</a:t>
              </a:r>
              <a: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b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80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software</a:t>
              </a:r>
              <a:r>
                <a:rPr lang="de-DE" sz="1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80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hardware</a:t>
              </a:r>
              <a:endParaRPr lang="de-DE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kumimoji="0" lang="de-DE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Qualification</a:t>
              </a:r>
              <a:endPara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fik 14" descr="Klassenzimmer mit einfarbiger Füllung">
              <a:extLst>
                <a:ext uri="{FF2B5EF4-FFF2-40B4-BE49-F238E27FC236}">
                  <a16:creationId xmlns:a16="http://schemas.microsoft.com/office/drawing/2014/main" id="{264ACF32-60E0-1476-E2F9-814533D376A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98940" y="1699846"/>
              <a:ext cx="1542576" cy="766689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B680146-B83C-72C8-3F4E-F059639C46B8}"/>
              </a:ext>
            </a:extLst>
          </p:cNvPr>
          <p:cNvGrpSpPr/>
          <p:nvPr/>
        </p:nvGrpSpPr>
        <p:grpSpPr>
          <a:xfrm>
            <a:off x="8379596" y="2646377"/>
            <a:ext cx="3285021" cy="1714073"/>
            <a:chOff x="5514536" y="2583765"/>
            <a:chExt cx="5155810" cy="766690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DC48C22C-178A-A843-E634-F4F0ABF8B3E1}"/>
                </a:ext>
              </a:extLst>
            </p:cNvPr>
            <p:cNvSpPr/>
            <p:nvPr/>
          </p:nvSpPr>
          <p:spPr bwMode="auto">
            <a:xfrm>
              <a:off x="5514536" y="2583766"/>
              <a:ext cx="5155810" cy="766689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	</a:t>
              </a: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4| Efficiency</a:t>
              </a: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Optimizing the Use </a:t>
              </a:r>
              <a:br>
                <a:rPr lang="en-US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 Intermediate Inputs</a:t>
              </a: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Products &amp; Services</a:t>
              </a:r>
            </a:p>
          </p:txBody>
        </p:sp>
        <p:pic>
          <p:nvPicPr>
            <p:cNvPr id="18" name="Grafik 17" descr="Rohstoffe mit einfarbiger Füllung">
              <a:extLst>
                <a:ext uri="{FF2B5EF4-FFF2-40B4-BE49-F238E27FC236}">
                  <a16:creationId xmlns:a16="http://schemas.microsoft.com/office/drawing/2014/main" id="{07D8D6B8-4FAB-4620-C1CF-BBE7F0CA226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98939" y="2583766"/>
              <a:ext cx="1390432" cy="766690"/>
            </a:xfrm>
            <a:prstGeom prst="rect">
              <a:avLst/>
            </a:prstGeom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585B2F6-9B63-8AAF-3AE5-C74479B5F29B}"/>
              </a:ext>
            </a:extLst>
          </p:cNvPr>
          <p:cNvGrpSpPr/>
          <p:nvPr/>
        </p:nvGrpSpPr>
        <p:grpSpPr>
          <a:xfrm>
            <a:off x="4916657" y="4522878"/>
            <a:ext cx="3285020" cy="1729289"/>
            <a:chOff x="5514536" y="4351606"/>
            <a:chExt cx="5155810" cy="777241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FC8B0E46-8963-436F-F81B-6CAE04458F2A}"/>
                </a:ext>
              </a:extLst>
            </p:cNvPr>
            <p:cNvSpPr/>
            <p:nvPr/>
          </p:nvSpPr>
          <p:spPr bwMode="auto">
            <a:xfrm>
              <a:off x="5514536" y="4351606"/>
              <a:ext cx="5155810" cy="76668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	</a:t>
              </a: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5| New </a:t>
              </a:r>
              <a:r>
                <a:rPr kumimoji="0" lang="de-DE" b="0" i="0" u="none" strike="noStrike" cap="none" normalizeH="0" baseline="0" dirty="0" err="1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</a:t>
              </a: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de-DE" b="0" i="0" u="none" strike="noStrike" cap="none" normalizeH="0" baseline="0" dirty="0" err="1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models</a:t>
              </a: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lang="de-DE" sz="18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</a:t>
              </a:r>
              <a:r>
                <a: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8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8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8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demand</a:t>
              </a:r>
              <a:endParaRPr lang="de-DE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Export, </a:t>
              </a:r>
              <a:r>
                <a:rPr kumimoji="0" lang="de-DE" sz="1800" b="0" i="0" u="none" strike="noStrike" cap="none" normalizeH="0" baseline="0" dirty="0" err="1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consumption</a:t>
              </a: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b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intermediates</a:t>
              </a:r>
            </a:p>
          </p:txBody>
        </p:sp>
        <p:pic>
          <p:nvPicPr>
            <p:cNvPr id="24" name="Grafik 23" descr="Handschlag mit einfarbiger Füllung">
              <a:extLst>
                <a:ext uri="{FF2B5EF4-FFF2-40B4-BE49-F238E27FC236}">
                  <a16:creationId xmlns:a16="http://schemas.microsoft.com/office/drawing/2014/main" id="{916A5811-74AB-3B84-3BBA-499E68F1DB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98940" y="4362158"/>
              <a:ext cx="1521896" cy="766689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FE7A61A-B1E4-C303-E6B4-01E6882A8567}"/>
              </a:ext>
            </a:extLst>
          </p:cNvPr>
          <p:cNvGrpSpPr/>
          <p:nvPr/>
        </p:nvGrpSpPr>
        <p:grpSpPr>
          <a:xfrm>
            <a:off x="8379599" y="4517685"/>
            <a:ext cx="3285019" cy="1734482"/>
            <a:chOff x="5514536" y="5235526"/>
            <a:chExt cx="5155810" cy="780759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8B6B301B-89D5-C5AB-2710-D5532F187AE0}"/>
                </a:ext>
              </a:extLst>
            </p:cNvPr>
            <p:cNvSpPr/>
            <p:nvPr/>
          </p:nvSpPr>
          <p:spPr bwMode="auto">
            <a:xfrm>
              <a:off x="5514536" y="5235526"/>
              <a:ext cx="5155810" cy="76668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	</a:t>
              </a:r>
              <a:r>
                <a:rPr kumimoji="0" lang="de-DE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6| </a:t>
              </a:r>
              <a:r>
                <a:rPr kumimoji="0" lang="de-DE" b="0" i="0" u="none" strike="noStrike" cap="none" normalizeH="0" baseline="0" dirty="0" err="1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Productivity</a:t>
              </a: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in </a:t>
              </a: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sectoral</a:t>
              </a:r>
              <a: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de-DE" sz="2000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2000" dirty="0" err="1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productivity</a:t>
              </a:r>
              <a:endPara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085850" lvl="2" indent="-171450" eaLnBrk="0" hangingPunct="0">
                <a:buFont typeface="Arial" panose="020B0604020202020204" pitchFamily="34" charset="0"/>
                <a:buChar char="•"/>
              </a:pPr>
              <a:r>
                <a:rPr kumimoji="0" lang="de-DE" sz="2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Impact on </a:t>
              </a:r>
              <a:r>
                <a:rPr kumimoji="0" lang="de-DE" sz="2000" b="0" i="0" u="none" strike="noStrike" cap="none" normalizeH="0" baseline="0" dirty="0" err="1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skill</a:t>
              </a:r>
              <a:r>
                <a:rPr kumimoji="0" lang="de-DE" sz="2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2000" b="0" i="0" u="none" strike="noStrike" cap="none" normalizeH="0" baseline="0" dirty="0" err="1">
                  <a:ln>
                    <a:noFill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level</a:t>
              </a:r>
              <a:endParaRPr kumimoji="0" lang="de-DE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Grafik 26" descr="Gruppe von Männern mit einfarbiger Füllung">
              <a:extLst>
                <a:ext uri="{FF2B5EF4-FFF2-40B4-BE49-F238E27FC236}">
                  <a16:creationId xmlns:a16="http://schemas.microsoft.com/office/drawing/2014/main" id="{DCA42133-E570-C3E3-F087-158CCE68BA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98940" y="5249596"/>
              <a:ext cx="1542573" cy="766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5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93CF5-E4A1-825C-6DC7-F45FE868F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F08BF6B-5E61-C14F-E3C9-56FD49F6E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3" y="692696"/>
            <a:ext cx="6904641" cy="561662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Since 2019, AI has been </a:t>
            </a:r>
            <a:r>
              <a:rPr lang="en-US" b="1" dirty="0">
                <a:solidFill>
                  <a:schemeClr val="accent2"/>
                </a:solidFill>
              </a:rPr>
              <a:t>a priority in European industrial policy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EU AI Act </a:t>
            </a:r>
            <a:r>
              <a:rPr lang="en-US" dirty="0"/>
              <a:t>– becomes active in 2026. First of its kind in the world to provide a comprehensive regulation of AI.</a:t>
            </a:r>
          </a:p>
          <a:p>
            <a:endParaRPr lang="en-US" dirty="0"/>
          </a:p>
          <a:p>
            <a:r>
              <a:rPr lang="en-US" dirty="0"/>
              <a:t>Upcoming:</a:t>
            </a:r>
            <a:r>
              <a:rPr lang="en-US" b="1" dirty="0">
                <a:solidFill>
                  <a:schemeClr val="accent2"/>
                </a:solidFill>
              </a:rPr>
              <a:t> Cloud and AI Development Act </a:t>
            </a:r>
            <a:r>
              <a:rPr lang="en-US" dirty="0"/>
              <a:t>– strengthening of European Cloud- and AI-</a:t>
            </a:r>
            <a:r>
              <a:rPr lang="en-US" dirty="0" err="1"/>
              <a:t>souverenity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327910-B0CF-CDB3-F004-5FF18A72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| Background</a:t>
            </a:r>
          </a:p>
        </p:txBody>
      </p:sp>
      <p:pic>
        <p:nvPicPr>
          <p:cNvPr id="4" name="Grafik 3" descr="Eine Glühlampe">
            <a:extLst>
              <a:ext uri="{FF2B5EF4-FFF2-40B4-BE49-F238E27FC236}">
                <a16:creationId xmlns:a16="http://schemas.microsoft.com/office/drawing/2014/main" id="{75D2C6FC-98D6-64FD-6391-55EDC97ED0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9226" y="1587755"/>
            <a:ext cx="3456337" cy="345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C18CFF7-FD74-0D3D-8876-458EEE85B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| Background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B3F243D-B799-89A4-E979-BC3B64DBB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6" y="692150"/>
            <a:ext cx="5369984" cy="4764006"/>
          </a:xfrm>
        </p:spPr>
        <p:txBody>
          <a:bodyPr>
            <a:normAutofit fontScale="62500" lnSpcReduction="20000"/>
          </a:bodyPr>
          <a:lstStyle/>
          <a:p>
            <a:r>
              <a:rPr lang="de-DE" dirty="0">
                <a:latin typeface="Calibri"/>
                <a:ea typeface="Calibri"/>
                <a:cs typeface="Calibri"/>
              </a:rPr>
              <a:t>OECD (2023):</a:t>
            </a:r>
            <a:r>
              <a:rPr lang="de-DE" b="1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There is a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high degree of uncertainty </a:t>
            </a:r>
            <a:r>
              <a:rPr lang="en-US" dirty="0">
                <a:latin typeface="Calibri"/>
                <a:ea typeface="Calibri"/>
                <a:cs typeface="Calibri"/>
              </a:rPr>
              <a:t>regarding the future impact on the labor market. AI significantly expands the scope of tasks that can be automated beyond routine, non-cognitive tasks.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AI is a general-purpose technology that affects nearly every sector and occupation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  <a:endParaRPr lang="de-DE" dirty="0">
              <a:latin typeface="Calibri"/>
              <a:ea typeface="Calibri"/>
              <a:cs typeface="Calibri"/>
            </a:endParaRPr>
          </a:p>
          <a:p>
            <a:endParaRPr lang="de-DE" dirty="0"/>
          </a:p>
          <a:p>
            <a:r>
              <a:rPr lang="de-DE" dirty="0">
                <a:latin typeface="Calibri"/>
                <a:ea typeface="Calibri"/>
                <a:cs typeface="Calibri"/>
              </a:rPr>
              <a:t>IMF (2024):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60% of jobs will change</a:t>
            </a:r>
            <a:r>
              <a:rPr lang="en-US" dirty="0">
                <a:latin typeface="Calibri"/>
                <a:ea typeface="Calibri"/>
                <a:cs typeface="Calibri"/>
              </a:rPr>
              <a:t>. 50% could benefit from AI, while the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rest would be eliminated by automation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  <a:endParaRPr lang="de-DE" dirty="0">
              <a:latin typeface="Calibri"/>
              <a:ea typeface="Calibri"/>
              <a:cs typeface="Calibri"/>
            </a:endParaRPr>
          </a:p>
          <a:p>
            <a:endParaRPr lang="de-DE" dirty="0"/>
          </a:p>
          <a:p>
            <a:r>
              <a:rPr lang="de-DE" dirty="0">
                <a:latin typeface="Calibri"/>
                <a:ea typeface="Calibri"/>
                <a:cs typeface="Calibri"/>
              </a:rPr>
              <a:t>IWK (2026):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White-collar jobs</a:t>
            </a:r>
            <a:r>
              <a:rPr lang="en-US" dirty="0">
                <a:latin typeface="Calibri"/>
                <a:ea typeface="Calibri"/>
                <a:cs typeface="Calibri"/>
              </a:rPr>
              <a:t>, in particular, are heavily affected by AI.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No impact on overall employment.</a:t>
            </a:r>
            <a:endParaRPr lang="de-DE" b="1" dirty="0">
              <a:solidFill>
                <a:schemeClr val="accent2"/>
              </a:solidFill>
              <a:latin typeface="Calibri"/>
              <a:ea typeface="Calibri"/>
              <a:cs typeface="Calibri"/>
            </a:endParaRPr>
          </a:p>
          <a:p>
            <a:endParaRPr lang="de-DE" dirty="0"/>
          </a:p>
          <a:p>
            <a:r>
              <a:rPr lang="de-DE" dirty="0">
                <a:latin typeface="Calibri"/>
                <a:ea typeface="Calibri"/>
                <a:cs typeface="Calibri"/>
              </a:rPr>
              <a:t>PWC (2026): </a:t>
            </a:r>
            <a:r>
              <a:rPr lang="en-US" dirty="0">
                <a:latin typeface="Calibri"/>
                <a:ea typeface="Calibri"/>
                <a:cs typeface="Calibri"/>
              </a:rPr>
              <a:t>Globally, most companies (56%) do not see any benefits from AI. 12% have so far successfully reduced costs and increased revenue.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A genuine business case has been rare so far</a:t>
            </a:r>
            <a:r>
              <a:rPr lang="en-US" dirty="0">
                <a:latin typeface="Calibri"/>
                <a:ea typeface="Calibri"/>
                <a:cs typeface="Calibri"/>
              </a:rPr>
              <a:t>. CEOs expect AI to lead to a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decline in the workforce</a:t>
            </a:r>
            <a:r>
              <a:rPr lang="en-US" dirty="0">
                <a:latin typeface="Calibri"/>
                <a:ea typeface="Calibri"/>
                <a:cs typeface="Calibri"/>
              </a:rPr>
              <a:t>, particularly in entry-level positions.</a:t>
            </a:r>
            <a:endParaRPr lang="de-DE" dirty="0">
              <a:latin typeface="Calibri"/>
              <a:ea typeface="Calibri"/>
              <a:cs typeface="Calibri"/>
            </a:endParaRPr>
          </a:p>
          <a:p>
            <a:endParaRPr lang="de-DE" dirty="0"/>
          </a:p>
          <a:p>
            <a:r>
              <a:rPr lang="de-DE" dirty="0">
                <a:latin typeface="Calibri"/>
                <a:ea typeface="Calibri"/>
                <a:cs typeface="Calibri"/>
              </a:rPr>
              <a:t>Europe 2031 (2026): 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What if Europe misses the AI revolution? </a:t>
            </a:r>
            <a:r>
              <a:rPr lang="en-US" dirty="0">
                <a:latin typeface="Calibri"/>
                <a:ea typeface="Calibri"/>
                <a:cs typeface="Calibri"/>
              </a:rPr>
              <a:t>Unemployment, declining industry, 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dirty="0">
                <a:latin typeface="Calibri"/>
                <a:ea typeface="Calibri"/>
                <a:cs typeface="Calibri"/>
              </a:rPr>
              <a:t>geopolitical irrelevance</a:t>
            </a:r>
            <a:endParaRPr lang="de-DE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D81ECA6-43AF-651C-CAFD-AF4CA689A4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F19CA8AD-3DD7-7EA0-5CD8-E7AC9BFF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50" t="17767" r="26275" b="884"/>
          <a:stretch>
            <a:fillRect/>
          </a:stretch>
        </p:blipFill>
        <p:spPr>
          <a:xfrm>
            <a:off x="8460899" y="109059"/>
            <a:ext cx="3495995" cy="466394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Grafik 10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0C5D2844-5BF1-619A-FCB3-D6F7D28A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500" t="18651" r="25675" b="885"/>
          <a:stretch>
            <a:fillRect/>
          </a:stretch>
        </p:blipFill>
        <p:spPr>
          <a:xfrm>
            <a:off x="5811747" y="835744"/>
            <a:ext cx="3267734" cy="4178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Grafik 1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3F1CBCDA-1641-8E52-666E-19473384D1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850" t="17349" r="27175" b="1363"/>
          <a:stretch>
            <a:fillRect/>
          </a:stretch>
        </p:blipFill>
        <p:spPr>
          <a:xfrm>
            <a:off x="8954826" y="1295470"/>
            <a:ext cx="3162023" cy="446028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Grafik 14" descr="Ein Bild, das Text, Screenshot, Multimedia-Software, Software enthält.&#10;&#10;KI-generierte Inhalte können fehlerhaft sein.">
            <a:extLst>
              <a:ext uri="{FF2B5EF4-FFF2-40B4-BE49-F238E27FC236}">
                <a16:creationId xmlns:a16="http://schemas.microsoft.com/office/drawing/2014/main" id="{1C8A2EFA-446D-529A-C37C-9E74C4F81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275" t="17562" r="13300" b="6047"/>
          <a:stretch>
            <a:fillRect/>
          </a:stretch>
        </p:blipFill>
        <p:spPr>
          <a:xfrm>
            <a:off x="6037645" y="2586795"/>
            <a:ext cx="4413693" cy="31018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530EF3-F5D8-4862-2454-59C8418CD005}"/>
              </a:ext>
            </a:extLst>
          </p:cNvPr>
          <p:cNvSpPr txBox="1"/>
          <p:nvPr/>
        </p:nvSpPr>
        <p:spPr>
          <a:xfrm>
            <a:off x="1071283" y="5456156"/>
            <a:ext cx="4604016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2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Uncertainty</a:t>
            </a:r>
            <a:r>
              <a:rPr lang="de-DE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makes</a:t>
            </a:r>
            <a:r>
              <a:rPr lang="de-DE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de-DE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br>
              <a:rPr lang="de-DE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AI </a:t>
            </a:r>
            <a:r>
              <a:rPr lang="de-DE" sz="22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de-DE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particularly</a:t>
            </a:r>
            <a:r>
              <a:rPr lang="de-DE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relevant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79AC112-5325-5E91-E8D8-0EC79C654C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87" t="14284" r="14277" b="20344"/>
          <a:stretch>
            <a:fillRect/>
          </a:stretch>
        </p:blipFill>
        <p:spPr>
          <a:xfrm>
            <a:off x="6134117" y="4232858"/>
            <a:ext cx="5822777" cy="2659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853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CD19-C308-46AC-122A-CDFBFC20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207DCF-393F-1DD5-25C6-C6DDD8B2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 | AI in Germany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D899A3-B9CC-7BC4-F230-4406F78E49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Total data center capacity in Germany amounts to 3000 MW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AI data centers account for 15 percent of the total capacity installed in Germany</a:t>
            </a: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9E12CA3E-B354-D48C-777F-B06B74FB4DA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61574079"/>
              </p:ext>
            </p:extLst>
          </p:nvPr>
        </p:nvGraphicFramePr>
        <p:xfrm>
          <a:off x="6197600" y="692150"/>
          <a:ext cx="5467350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F412462F-D9E2-8D60-C672-89DD82B04D9D}"/>
              </a:ext>
            </a:extLst>
          </p:cNvPr>
          <p:cNvSpPr txBox="1"/>
          <p:nvPr/>
        </p:nvSpPr>
        <p:spPr>
          <a:xfrm>
            <a:off x="10550210" y="644215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BITKOM</a:t>
            </a:r>
          </a:p>
        </p:txBody>
      </p:sp>
    </p:spTree>
    <p:extLst>
      <p:ext uri="{BB962C8B-B14F-4D97-AF65-F5344CB8AC3E}">
        <p14:creationId xmlns:p14="http://schemas.microsoft.com/office/powerpoint/2010/main" val="2047718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F0211EB-6684-BC9E-4920-DBB43D42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 | AI in Germany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1D0B828-CCFF-C921-8C93-025C0DC1D4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b="1" dirty="0">
              <a:solidFill>
                <a:schemeClr val="accent2"/>
              </a:solidFill>
            </a:endParaRPr>
          </a:p>
          <a:p>
            <a:endParaRPr lang="de-DE" b="1" dirty="0">
              <a:solidFill>
                <a:schemeClr val="accent2"/>
              </a:solidFill>
            </a:endParaRPr>
          </a:p>
          <a:p>
            <a:endParaRPr lang="de-DE" b="1" dirty="0">
              <a:solidFill>
                <a:schemeClr val="accent2"/>
              </a:solidFill>
            </a:endParaRPr>
          </a:p>
          <a:p>
            <a:endParaRPr lang="de-DE" b="1" dirty="0">
              <a:solidFill>
                <a:schemeClr val="accent2"/>
              </a:solidFill>
            </a:endParaRPr>
          </a:p>
          <a:p>
            <a:r>
              <a:rPr lang="de-DE" b="1" dirty="0">
                <a:solidFill>
                  <a:schemeClr val="accent2"/>
                </a:solidFill>
              </a:rPr>
              <a:t>How </a:t>
            </a:r>
            <a:r>
              <a:rPr lang="de-DE" b="1" dirty="0" err="1">
                <a:solidFill>
                  <a:schemeClr val="accent2"/>
                </a:solidFill>
              </a:rPr>
              <a:t>many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of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you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are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using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Artificial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Intelligence</a:t>
            </a:r>
            <a:r>
              <a:rPr lang="de-DE" b="1" dirty="0">
                <a:solidFill>
                  <a:schemeClr val="accent2"/>
                </a:solidFill>
              </a:rPr>
              <a:t> in </a:t>
            </a:r>
            <a:r>
              <a:rPr lang="de-DE" b="1" dirty="0" err="1">
                <a:solidFill>
                  <a:schemeClr val="accent2"/>
                </a:solidFill>
              </a:rPr>
              <a:t>your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company</a:t>
            </a:r>
            <a:r>
              <a:rPr lang="de-DE" b="1" dirty="0">
                <a:solidFill>
                  <a:schemeClr val="accent2"/>
                </a:solidFill>
              </a:rPr>
              <a:t>?</a:t>
            </a:r>
            <a:endParaRPr lang="de-DE" dirty="0"/>
          </a:p>
        </p:txBody>
      </p:sp>
      <p:pic>
        <p:nvPicPr>
          <p:cNvPr id="9" name="Inhaltsplatzhalter 8" descr="Kundenbewertung mit einfarbiger Füllung">
            <a:extLst>
              <a:ext uri="{FF2B5EF4-FFF2-40B4-BE49-F238E27FC236}">
                <a16:creationId xmlns:a16="http://schemas.microsoft.com/office/drawing/2014/main" id="{0CED7685-EFB5-281B-DB61-4F648AD4D3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45275" y="121443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2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11C49-40A7-67A5-E734-724014806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C6513A8-6C7C-4A82-8250-F974336F017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2719503"/>
              </p:ext>
            </p:extLst>
          </p:nvPr>
        </p:nvGraphicFramePr>
        <p:xfrm>
          <a:off x="6197600" y="692150"/>
          <a:ext cx="5467350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4B096C04-59B2-0C1F-AB71-D33857BC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2| AI in Germany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0B6093-4F6F-324B-2403-A79D0888FB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26% </a:t>
            </a:r>
            <a:r>
              <a:rPr lang="de-DE" dirty="0" err="1"/>
              <a:t>of</a:t>
            </a:r>
            <a:r>
              <a:rPr lang="de-DE" dirty="0"/>
              <a:t> German </a:t>
            </a:r>
            <a:r>
              <a:rPr lang="de-DE" dirty="0" err="1"/>
              <a:t>enterprises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AI</a:t>
            </a:r>
          </a:p>
          <a:p>
            <a:endParaRPr lang="de-DE" dirty="0"/>
          </a:p>
          <a:p>
            <a:r>
              <a:rPr lang="de-DE" dirty="0"/>
              <a:t>Germany lags </a:t>
            </a:r>
            <a:r>
              <a:rPr lang="de-DE" dirty="0" err="1"/>
              <a:t>behind</a:t>
            </a:r>
            <a:r>
              <a:rPr lang="de-DE" dirty="0"/>
              <a:t> in AI </a:t>
            </a:r>
            <a:r>
              <a:rPr lang="de-DE" dirty="0" err="1"/>
              <a:t>diffusion</a:t>
            </a:r>
            <a:endParaRPr lang="de-DE" dirty="0"/>
          </a:p>
          <a:p>
            <a:endParaRPr lang="en-US" dirty="0"/>
          </a:p>
          <a:p>
            <a:r>
              <a:rPr lang="en-US" dirty="0"/>
              <a:t>8th place in the EU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51887A4-0806-92F9-586B-7C46CF299C92}"/>
              </a:ext>
            </a:extLst>
          </p:cNvPr>
          <p:cNvSpPr txBox="1"/>
          <p:nvPr/>
        </p:nvSpPr>
        <p:spPr>
          <a:xfrm>
            <a:off x="10479678" y="6442155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DESTATIS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FE268DC-F5CD-40C3-531E-5FB8617A5718}"/>
              </a:ext>
            </a:extLst>
          </p:cNvPr>
          <p:cNvSpPr/>
          <p:nvPr/>
        </p:nvSpPr>
        <p:spPr bwMode="auto">
          <a:xfrm>
            <a:off x="9646570" y="754144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125573B-A1CC-60C3-1A04-2E750A9D9CDE}"/>
              </a:ext>
            </a:extLst>
          </p:cNvPr>
          <p:cNvSpPr/>
          <p:nvPr/>
        </p:nvSpPr>
        <p:spPr bwMode="auto">
          <a:xfrm>
            <a:off x="7893388" y="2971800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E6769DD-D4C2-976B-085E-0AFF7DCF6B2E}"/>
              </a:ext>
            </a:extLst>
          </p:cNvPr>
          <p:cNvCxnSpPr>
            <a:stCxn id="7" idx="7"/>
            <a:endCxn id="6" idx="3"/>
          </p:cNvCxnSpPr>
          <p:nvPr/>
        </p:nvCxnSpPr>
        <p:spPr bwMode="auto">
          <a:xfrm flipV="1">
            <a:off x="8673877" y="1534633"/>
            <a:ext cx="1106604" cy="15710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5175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219E3-F67B-3EB6-9F0D-9F8E6A13E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B91F4C-A267-1F33-D093-F1443E5C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2| AI in Germany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DB29C9B-7C74-3797-55E5-CFBB1F15C3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mainly large companies with more than 250 employees that are heavy users of AI</a:t>
            </a:r>
          </a:p>
          <a:p>
            <a:endParaRPr lang="en-US" dirty="0"/>
          </a:p>
          <a:p>
            <a:r>
              <a:rPr lang="en-US" dirty="0"/>
              <a:t>SME are more cautious in AI. </a:t>
            </a:r>
          </a:p>
          <a:p>
            <a:endParaRPr lang="en-US" dirty="0"/>
          </a:p>
          <a:p>
            <a:r>
              <a:rPr lang="en-US" dirty="0"/>
              <a:t>But SME are backbone of German economy</a:t>
            </a:r>
          </a:p>
          <a:p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AE540E4-CB9F-FB66-95C3-7FCE541644D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6331442"/>
              </p:ext>
            </p:extLst>
          </p:nvPr>
        </p:nvGraphicFramePr>
        <p:xfrm>
          <a:off x="6197600" y="692150"/>
          <a:ext cx="5467350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95B3D8E9-AE81-21AF-99EB-9911C3877470}"/>
              </a:ext>
            </a:extLst>
          </p:cNvPr>
          <p:cNvSpPr txBox="1"/>
          <p:nvPr/>
        </p:nvSpPr>
        <p:spPr>
          <a:xfrm>
            <a:off x="10479678" y="6442155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DESTATIS</a:t>
            </a: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9003E5AA-2349-06DC-1848-18197B0D1DD2}"/>
              </a:ext>
            </a:extLst>
          </p:cNvPr>
          <p:cNvSpPr/>
          <p:nvPr/>
        </p:nvSpPr>
        <p:spPr bwMode="auto">
          <a:xfrm>
            <a:off x="9367365" y="1382070"/>
            <a:ext cx="978408" cy="484632"/>
          </a:xfrm>
          <a:prstGeom prst="rightArrow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8D3C95-9972-84D4-7BC0-BC685CF9E0E5}"/>
              </a:ext>
            </a:extLst>
          </p:cNvPr>
          <p:cNvSpPr txBox="1"/>
          <p:nvPr/>
        </p:nvSpPr>
        <p:spPr>
          <a:xfrm>
            <a:off x="7426883" y="3238791"/>
            <a:ext cx="7739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1997228657"/>
      </p:ext>
    </p:extLst>
  </p:cSld>
  <p:clrMapOvr>
    <a:masterClrMapping/>
  </p:clrMapOvr>
</p:sld>
</file>

<file path=ppt/theme/theme1.xml><?xml version="1.0" encoding="utf-8"?>
<a:theme xmlns:a="http://schemas.openxmlformats.org/drawingml/2006/main" name="gws-vorlage">
  <a:themeElements>
    <a:clrScheme name="GWS_Farbvorla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D77"/>
      </a:accent1>
      <a:accent2>
        <a:srgbClr val="00A9AC"/>
      </a:accent2>
      <a:accent3>
        <a:srgbClr val="A6A6A6"/>
      </a:accent3>
      <a:accent4>
        <a:srgbClr val="66CDCB"/>
      </a:accent4>
      <a:accent5>
        <a:srgbClr val="595959"/>
      </a:accent5>
      <a:accent6>
        <a:srgbClr val="80C3DD"/>
      </a:accent6>
      <a:hlink>
        <a:srgbClr val="0088BC"/>
      </a:hlink>
      <a:folHlink>
        <a:srgbClr val="ED6A5B"/>
      </a:folHlink>
    </a:clrScheme>
    <a:fontScheme name="gws-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ws-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s-vorla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ws-vorlag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s-vorlag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s-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s-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ws-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WS_Vorlage_Deutsch.potx" id="{0B5F6766-7041-4B83-9D9E-A5457FF9ECC8}" vid="{4572D219-CC21-4ABA-B964-6958CEBB9C54}"/>
    </a:ext>
  </a:extLst>
</a:theme>
</file>

<file path=ppt/theme/theme2.xml><?xml version="1.0" encoding="utf-8"?>
<a:theme xmlns:a="http://schemas.openxmlformats.org/drawingml/2006/main" name="Titel">
  <a:themeElements>
    <a:clrScheme name="GWS_Farbvorla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D77"/>
      </a:accent1>
      <a:accent2>
        <a:srgbClr val="00A9AC"/>
      </a:accent2>
      <a:accent3>
        <a:srgbClr val="A6A6A6"/>
      </a:accent3>
      <a:accent4>
        <a:srgbClr val="66CDCB"/>
      </a:accent4>
      <a:accent5>
        <a:srgbClr val="595959"/>
      </a:accent5>
      <a:accent6>
        <a:srgbClr val="80C3DD"/>
      </a:accent6>
      <a:hlink>
        <a:srgbClr val="0088BC"/>
      </a:hlink>
      <a:folHlink>
        <a:srgbClr val="ED6A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WS_Vorlage_Deutsch.potx" id="{0B5F6766-7041-4B83-9D9E-A5457FF9ECC8}" vid="{867A6C6F-9AFA-4C7F-9085-897D105E997B}"/>
    </a:ext>
  </a:extLst>
</a:theme>
</file>

<file path=ppt/theme/theme3.xml><?xml version="1.0" encoding="utf-8"?>
<a:theme xmlns:a="http://schemas.openxmlformats.org/drawingml/2006/main" name="Danksagung">
  <a:themeElements>
    <a:clrScheme name="GWS_Farbvorla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D77"/>
      </a:accent1>
      <a:accent2>
        <a:srgbClr val="00A9AC"/>
      </a:accent2>
      <a:accent3>
        <a:srgbClr val="A6A6A6"/>
      </a:accent3>
      <a:accent4>
        <a:srgbClr val="66CDCB"/>
      </a:accent4>
      <a:accent5>
        <a:srgbClr val="595959"/>
      </a:accent5>
      <a:accent6>
        <a:srgbClr val="80C3DD"/>
      </a:accent6>
      <a:hlink>
        <a:srgbClr val="0088BC"/>
      </a:hlink>
      <a:folHlink>
        <a:srgbClr val="ED6A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WS_Vorlage_Deutsch.potx" id="{0B5F6766-7041-4B83-9D9E-A5457FF9ECC8}" vid="{9F33299F-CCC6-42D0-8E49-91EF12F3D0AF}"/>
    </a:ext>
  </a:extLst>
</a:theme>
</file>

<file path=ppt/theme/theme4.xml><?xml version="1.0" encoding="utf-8"?>
<a:theme xmlns:a="http://schemas.openxmlformats.org/drawingml/2006/main" name="Zwischenfolien und Abschluss">
  <a:themeElements>
    <a:clrScheme name="GWS_Farbvorla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D77"/>
      </a:accent1>
      <a:accent2>
        <a:srgbClr val="00A9AC"/>
      </a:accent2>
      <a:accent3>
        <a:srgbClr val="A6A6A6"/>
      </a:accent3>
      <a:accent4>
        <a:srgbClr val="66CDCB"/>
      </a:accent4>
      <a:accent5>
        <a:srgbClr val="595959"/>
      </a:accent5>
      <a:accent6>
        <a:srgbClr val="80C3DD"/>
      </a:accent6>
      <a:hlink>
        <a:srgbClr val="0088BC"/>
      </a:hlink>
      <a:folHlink>
        <a:srgbClr val="ED6A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WS_Vorlage_Deutsch.potx" id="{0B5F6766-7041-4B83-9D9E-A5457FF9ECC8}" vid="{86552A26-1A04-49DE-B360-B5A5E9B7B6DF}"/>
    </a:ext>
  </a:extLst>
</a:theme>
</file>

<file path=ppt/theme/theme5.xml><?xml version="1.0" encoding="utf-8"?>
<a:theme xmlns:a="http://schemas.openxmlformats.org/drawingml/2006/main" name="1_Zwischenfolien und Abschluss">
  <a:themeElements>
    <a:clrScheme name="GWS_Farbvorla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D77"/>
      </a:accent1>
      <a:accent2>
        <a:srgbClr val="00A9AC"/>
      </a:accent2>
      <a:accent3>
        <a:srgbClr val="A6A6A6"/>
      </a:accent3>
      <a:accent4>
        <a:srgbClr val="66CDCB"/>
      </a:accent4>
      <a:accent5>
        <a:srgbClr val="595959"/>
      </a:accent5>
      <a:accent6>
        <a:srgbClr val="80C3DD"/>
      </a:accent6>
      <a:hlink>
        <a:srgbClr val="0088BC"/>
      </a:hlink>
      <a:folHlink>
        <a:srgbClr val="ED6A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5D1CCE64-3570-4452-B9EF-2658E9FCDA5B}" vid="{A330A0D1-EF45-4A65-BED3-5E444FB5842B}"/>
    </a:ext>
  </a:extLst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C9B7DC1FED8F48BED8B44440183E5D" ma:contentTypeVersion="3" ma:contentTypeDescription="Ein neues Dokument erstellen." ma:contentTypeScope="" ma:versionID="f58b2071396395aa03568ae4b6611828">
  <xsd:schema xmlns:xsd="http://www.w3.org/2001/XMLSchema" xmlns:xs="http://www.w3.org/2001/XMLSchema" xmlns:p="http://schemas.microsoft.com/office/2006/metadata/properties" xmlns:ns2="85f7f912-26a9-403b-ab60-a742862c49b0" targetNamespace="http://schemas.microsoft.com/office/2006/metadata/properties" ma:root="true" ma:fieldsID="b6ba5aa50343fa3f7d38e83a36dace18" ns2:_="">
    <xsd:import namespace="85f7f912-26a9-403b-ab60-a742862c49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7f912-26a9-403b-ab60-a742862c4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D0B4BB-CF5C-4577-9B4C-D597D1A2CD07}">
  <ds:schemaRefs>
    <ds:schemaRef ds:uri="85f7f912-26a9-403b-ab60-a742862c49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49E960C-DF6F-4EAD-8184-D10473105C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6D95DA-3588-4C5C-B01B-29B46529B2BB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85f7f912-26a9-403b-ab60-a742862c49b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1a_Präsentation_Deutsch</Template>
  <TotalTime>0</TotalTime>
  <Words>2698</Words>
  <Application>Microsoft Office PowerPoint</Application>
  <PresentationFormat>Breitbild</PresentationFormat>
  <Paragraphs>599</Paragraphs>
  <Slides>38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38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gws-vorlage</vt:lpstr>
      <vt:lpstr>Titel</vt:lpstr>
      <vt:lpstr>Danksagung</vt:lpstr>
      <vt:lpstr>Zwischenfolien und Abschluss</vt:lpstr>
      <vt:lpstr>1_Zwischenfolien und Abschluss</vt:lpstr>
      <vt:lpstr>Artificial Intelligence (AI)  Measuring Potential Impacts on the Labour Market. The case of Germany</vt:lpstr>
      <vt:lpstr>1 | Background</vt:lpstr>
      <vt:lpstr>1 | Background</vt:lpstr>
      <vt:lpstr>1 | Background</vt:lpstr>
      <vt:lpstr>1 | Background</vt:lpstr>
      <vt:lpstr>2 | AI in Germany</vt:lpstr>
      <vt:lpstr>2 | AI in Germany</vt:lpstr>
      <vt:lpstr>2| AI in Germany</vt:lpstr>
      <vt:lpstr>2| AI in Germany</vt:lpstr>
      <vt:lpstr>2| AI in Germany</vt:lpstr>
      <vt:lpstr>2| AI in Germany</vt:lpstr>
      <vt:lpstr>2| AI in Germany</vt:lpstr>
      <vt:lpstr>2| AI in Germany</vt:lpstr>
      <vt:lpstr>3 | Methodology</vt:lpstr>
      <vt:lpstr>3 | Methodology</vt:lpstr>
      <vt:lpstr>3| Methodology</vt:lpstr>
      <vt:lpstr>3 | Methodology</vt:lpstr>
      <vt:lpstr>3| Methodology</vt:lpstr>
      <vt:lpstr>4 | Setting the Scene</vt:lpstr>
      <vt:lpstr>4 | Setting the Scene</vt:lpstr>
      <vt:lpstr>5 | Results on the German labour market</vt:lpstr>
      <vt:lpstr>5 | Results on the German labour market</vt:lpstr>
      <vt:lpstr>5 | Results on the German labour market</vt:lpstr>
      <vt:lpstr>5 | Results on the German labour market</vt:lpstr>
      <vt:lpstr>5 | Results on the German labour market</vt:lpstr>
      <vt:lpstr>5 | Results on the German labour market</vt:lpstr>
      <vt:lpstr>5 | Results on the German labour market</vt:lpstr>
      <vt:lpstr>5 | Results on the German labour market</vt:lpstr>
      <vt:lpstr>5 | Results on the German labour market</vt:lpstr>
      <vt:lpstr>5| Summary of results</vt:lpstr>
      <vt:lpstr>5| Summary of results</vt:lpstr>
      <vt:lpstr>5| Summary of results</vt:lpstr>
      <vt:lpstr>6 | Recommendation for Action</vt:lpstr>
      <vt:lpstr>6 | Recommendation for Action</vt:lpstr>
      <vt:lpstr>6 | Recommendation for Action</vt:lpstr>
      <vt:lpstr>7 | Conclusion</vt:lpstr>
      <vt:lpstr>PowerPoint-Präsentation</vt:lpstr>
      <vt:lpstr>Back-up: Setting the Scene</vt:lpstr>
    </vt:vector>
  </TitlesOfParts>
  <Company>GWS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Grüne Karrieren – Analyse „grüner“ Qualifikationen und Berufe</dc:title>
  <dc:creator>GWS</dc:creator>
  <cp:lastModifiedBy>Anke Mönnig</cp:lastModifiedBy>
  <cp:revision>70</cp:revision>
  <cp:lastPrinted>2026-06-02T11:13:46Z</cp:lastPrinted>
  <dcterms:created xsi:type="dcterms:W3CDTF">2017-02-22T12:34:48Z</dcterms:created>
  <dcterms:modified xsi:type="dcterms:W3CDTF">2026-06-19T14:21:12Z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0x01010063C9B7DC1FED8F48BED8B44440183E5D</vt:lpwstr>
  </property>
</Properties>
</file>