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72" r:id="rId1"/>
    <p:sldMasterId id="2147483680" r:id="rId2"/>
  </p:sldMasterIdLst>
  <p:notesMasterIdLst>
    <p:notesMasterId r:id="rId23"/>
  </p:notesMasterIdLst>
  <p:sldIdLst>
    <p:sldId id="261" r:id="rId3"/>
    <p:sldId id="285" r:id="rId4"/>
    <p:sldId id="266" r:id="rId5"/>
    <p:sldId id="267" r:id="rId6"/>
    <p:sldId id="263" r:id="rId7"/>
    <p:sldId id="264" r:id="rId8"/>
    <p:sldId id="286" r:id="rId9"/>
    <p:sldId id="265" r:id="rId10"/>
    <p:sldId id="287" r:id="rId11"/>
    <p:sldId id="269" r:id="rId12"/>
    <p:sldId id="270" r:id="rId13"/>
    <p:sldId id="271" r:id="rId14"/>
    <p:sldId id="290" r:id="rId15"/>
    <p:sldId id="276" r:id="rId16"/>
    <p:sldId id="277" r:id="rId17"/>
    <p:sldId id="279" r:id="rId18"/>
    <p:sldId id="275" r:id="rId19"/>
    <p:sldId id="283" r:id="rId20"/>
    <p:sldId id="281" r:id="rId21"/>
    <p:sldId id="28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1A54"/>
    <a:srgbClr val="EDF3FB"/>
    <a:srgbClr val="993AFF"/>
    <a:srgbClr val="5E33BF"/>
    <a:srgbClr val="0E9F9B"/>
    <a:srgbClr val="1E5A8A"/>
    <a:srgbClr val="B6B5CA"/>
    <a:srgbClr val="7D7C8B"/>
    <a:srgbClr val="E0DFE9"/>
    <a:srgbClr val="D6D5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浅色样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02"/>
    <p:restoredTop sz="81532" autoAdjust="0"/>
  </p:normalViewPr>
  <p:slideViewPr>
    <p:cSldViewPr snapToGrid="0">
      <p:cViewPr>
        <p:scale>
          <a:sx n="86" d="100"/>
          <a:sy n="86" d="100"/>
        </p:scale>
        <p:origin x="984"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19D9EF-BA05-5844-885A-CB336BBDBDBB}" type="doc">
      <dgm:prSet loTypeId="urn:microsoft.com/office/officeart/2005/8/layout/hList1" loCatId="" qsTypeId="urn:microsoft.com/office/officeart/2005/8/quickstyle/simple1" qsCatId="simple" csTypeId="urn:microsoft.com/office/officeart/2005/8/colors/accent0_3" csCatId="mainScheme" phldr="1"/>
      <dgm:spPr/>
      <dgm:t>
        <a:bodyPr/>
        <a:lstStyle/>
        <a:p>
          <a:endParaRPr lang="en-GB"/>
        </a:p>
      </dgm:t>
    </dgm:pt>
    <dgm:pt modelId="{227A0221-E4B7-9F48-8C86-194F7BFB8775}">
      <dgm:prSet phldrT="[Text]"/>
      <dgm:spPr/>
      <dgm:t>
        <a:bodyPr/>
        <a:lstStyle/>
        <a:p>
          <a:pPr>
            <a:buNone/>
          </a:pPr>
          <a:r>
            <a:rPr lang="en-US" b="1"/>
            <a:t>Sectoral </a:t>
          </a:r>
        </a:p>
        <a:p>
          <a:pPr>
            <a:buNone/>
          </a:pPr>
          <a:r>
            <a:rPr lang="en-US" b="1"/>
            <a:t>shifts</a:t>
          </a:r>
          <a:endParaRPr lang="en-GB" dirty="0"/>
        </a:p>
      </dgm:t>
    </dgm:pt>
    <dgm:pt modelId="{51715B00-36BF-0449-9DA7-8135756E9137}" type="parTrans" cxnId="{A838ECF1-1A4A-4048-8E63-9DFDB9B04BE3}">
      <dgm:prSet/>
      <dgm:spPr/>
      <dgm:t>
        <a:bodyPr/>
        <a:lstStyle/>
        <a:p>
          <a:endParaRPr lang="en-GB"/>
        </a:p>
      </dgm:t>
    </dgm:pt>
    <dgm:pt modelId="{6C3B42AE-0677-E744-907D-34D0689C8008}" type="sibTrans" cxnId="{A838ECF1-1A4A-4048-8E63-9DFDB9B04BE3}">
      <dgm:prSet/>
      <dgm:spPr/>
      <dgm:t>
        <a:bodyPr/>
        <a:lstStyle/>
        <a:p>
          <a:endParaRPr lang="en-GB"/>
        </a:p>
      </dgm:t>
    </dgm:pt>
    <dgm:pt modelId="{51CDD564-B45A-F648-8FCC-F75724B822E1}">
      <dgm:prSet phldrT="[Text]"/>
      <dgm:spPr/>
      <dgm:t>
        <a:bodyPr/>
        <a:lstStyle/>
        <a:p>
          <a:pPr>
            <a:buFont typeface="Arial" panose="020B0604020202020204" pitchFamily="34" charset="0"/>
            <a:buChar char="•"/>
          </a:pPr>
          <a:r>
            <a:rPr lang="en-US"/>
            <a:t>Agriculture</a:t>
          </a:r>
          <a:endParaRPr lang="en-GB" dirty="0"/>
        </a:p>
      </dgm:t>
    </dgm:pt>
    <dgm:pt modelId="{3E9994F0-1E13-EC48-9F98-20B260A51A41}" type="parTrans" cxnId="{562A784F-88ED-6A4C-BD9A-B183D1878824}">
      <dgm:prSet/>
      <dgm:spPr/>
      <dgm:t>
        <a:bodyPr/>
        <a:lstStyle/>
        <a:p>
          <a:endParaRPr lang="en-GB"/>
        </a:p>
      </dgm:t>
    </dgm:pt>
    <dgm:pt modelId="{2C361AE4-AC51-404E-8F9B-6868B0890830}" type="sibTrans" cxnId="{562A784F-88ED-6A4C-BD9A-B183D1878824}">
      <dgm:prSet/>
      <dgm:spPr/>
      <dgm:t>
        <a:bodyPr/>
        <a:lstStyle/>
        <a:p>
          <a:endParaRPr lang="en-GB"/>
        </a:p>
      </dgm:t>
    </dgm:pt>
    <dgm:pt modelId="{22A7A07D-FB24-C643-9CC0-3486CA4ACB6E}">
      <dgm:prSet phldrT="[Text]"/>
      <dgm:spPr/>
      <dgm:t>
        <a:bodyPr/>
        <a:lstStyle/>
        <a:p>
          <a:pPr>
            <a:buFont typeface="Arial" panose="020B0604020202020204" pitchFamily="34" charset="0"/>
            <a:buChar char="•"/>
          </a:pPr>
          <a:r>
            <a:rPr lang="en-US"/>
            <a:t>Countries</a:t>
          </a:r>
          <a:endParaRPr lang="en-GB" dirty="0"/>
        </a:p>
      </dgm:t>
    </dgm:pt>
    <dgm:pt modelId="{44C75969-A273-7C42-AA18-6888D97B5FD1}" type="parTrans" cxnId="{C6E3D6D0-3BB3-3E4B-8985-31A8CE168AB7}">
      <dgm:prSet/>
      <dgm:spPr/>
      <dgm:t>
        <a:bodyPr/>
        <a:lstStyle/>
        <a:p>
          <a:endParaRPr lang="en-GB"/>
        </a:p>
      </dgm:t>
    </dgm:pt>
    <dgm:pt modelId="{92E6AAE1-645E-154C-ACCF-13F0EC66E33C}" type="sibTrans" cxnId="{C6E3D6D0-3BB3-3E4B-8985-31A8CE168AB7}">
      <dgm:prSet/>
      <dgm:spPr/>
      <dgm:t>
        <a:bodyPr/>
        <a:lstStyle/>
        <a:p>
          <a:endParaRPr lang="en-GB"/>
        </a:p>
      </dgm:t>
    </dgm:pt>
    <dgm:pt modelId="{0FD9F575-A8D7-124C-81D8-8454CC0D77E4}">
      <dgm:prSet phldrT="[Text]" custT="1"/>
      <dgm:spPr/>
      <dgm:t>
        <a:bodyPr/>
        <a:lstStyle/>
        <a:p>
          <a:pPr marL="228600" lvl="1" indent="-228600" algn="l" defTabSz="889000">
            <a:lnSpc>
              <a:spcPct val="90000"/>
            </a:lnSpc>
            <a:spcBef>
              <a:spcPct val="0"/>
            </a:spcBef>
            <a:spcAft>
              <a:spcPct val="15000"/>
            </a:spcAft>
            <a:buFont typeface="Arial" panose="020B0604020202020204" pitchFamily="34" charset="0"/>
            <a:buChar char="•"/>
          </a:pPr>
          <a:r>
            <a:rPr lang="en-GB" sz="2000" kern="1200">
              <a:latin typeface="Calibri" panose="020F0502020204030204"/>
              <a:ea typeface="+mn-ea"/>
              <a:cs typeface="+mn-cs"/>
            </a:rPr>
            <a:t>Demands
Lifestyles
Responsibility</a:t>
          </a:r>
          <a:endParaRPr lang="en-GB" sz="2000" kern="1200" dirty="0">
            <a:latin typeface="Calibri" panose="020F0502020204030204"/>
            <a:ea typeface="+mn-ea"/>
            <a:cs typeface="+mn-cs"/>
          </a:endParaRPr>
        </a:p>
      </dgm:t>
    </dgm:pt>
    <dgm:pt modelId="{9858F9D3-188C-C046-ABC2-AA97420C1081}" type="parTrans" cxnId="{42F8D927-A7C9-5F40-A1ED-60C12667E1F6}">
      <dgm:prSet/>
      <dgm:spPr/>
      <dgm:t>
        <a:bodyPr/>
        <a:lstStyle/>
        <a:p>
          <a:endParaRPr lang="en-GB"/>
        </a:p>
      </dgm:t>
    </dgm:pt>
    <dgm:pt modelId="{F12261AC-5CE2-D941-90A2-A18953B644CC}" type="sibTrans" cxnId="{42F8D927-A7C9-5F40-A1ED-60C12667E1F6}">
      <dgm:prSet/>
      <dgm:spPr/>
      <dgm:t>
        <a:bodyPr/>
        <a:lstStyle/>
        <a:p>
          <a:endParaRPr lang="en-GB"/>
        </a:p>
      </dgm:t>
    </dgm:pt>
    <dgm:pt modelId="{BB4CA671-943B-1D43-8318-C398370B7BCE}">
      <dgm:prSet phldrT="[Text]"/>
      <dgm:spPr/>
      <dgm:t>
        <a:bodyPr/>
        <a:lstStyle/>
        <a:p>
          <a:pPr>
            <a:buNone/>
          </a:pPr>
          <a:r>
            <a:rPr lang="en-US" b="1"/>
            <a:t>Institutional change</a:t>
          </a:r>
          <a:endParaRPr lang="en-GB" dirty="0"/>
        </a:p>
      </dgm:t>
    </dgm:pt>
    <dgm:pt modelId="{C22D650D-75B1-194E-BE20-CE86402B7904}" type="parTrans" cxnId="{6D6C796B-5246-804C-B677-D4B7C03F7594}">
      <dgm:prSet/>
      <dgm:spPr/>
      <dgm:t>
        <a:bodyPr/>
        <a:lstStyle/>
        <a:p>
          <a:endParaRPr lang="en-GB"/>
        </a:p>
      </dgm:t>
    </dgm:pt>
    <dgm:pt modelId="{F7456719-4048-D849-B949-3407F3072972}" type="sibTrans" cxnId="{6D6C796B-5246-804C-B677-D4B7C03F7594}">
      <dgm:prSet/>
      <dgm:spPr/>
      <dgm:t>
        <a:bodyPr/>
        <a:lstStyle/>
        <a:p>
          <a:endParaRPr lang="en-GB"/>
        </a:p>
      </dgm:t>
    </dgm:pt>
    <dgm:pt modelId="{C0E0D2F0-A1AD-714B-ACBD-363364A022B9}">
      <dgm:prSet phldrT="[Text]"/>
      <dgm:spPr/>
      <dgm:t>
        <a:bodyPr/>
        <a:lstStyle/>
        <a:p>
          <a:pPr>
            <a:buFont typeface="Arial" panose="020B0604020202020204" pitchFamily="34" charset="0"/>
            <a:buChar char="•"/>
          </a:pPr>
          <a:r>
            <a:rPr lang="en-US"/>
            <a:t>Policy</a:t>
          </a:r>
          <a:endParaRPr lang="en-GB" dirty="0"/>
        </a:p>
      </dgm:t>
    </dgm:pt>
    <dgm:pt modelId="{45E6DB86-8AEC-6840-89E7-110736D7C0C0}" type="parTrans" cxnId="{7BB52830-BD22-1C40-83C0-1AE83642626E}">
      <dgm:prSet/>
      <dgm:spPr/>
      <dgm:t>
        <a:bodyPr/>
        <a:lstStyle/>
        <a:p>
          <a:endParaRPr lang="en-GB"/>
        </a:p>
      </dgm:t>
    </dgm:pt>
    <dgm:pt modelId="{D0847B36-7075-FD4A-8AA0-1EE5D819249A}" type="sibTrans" cxnId="{7BB52830-BD22-1C40-83C0-1AE83642626E}">
      <dgm:prSet/>
      <dgm:spPr/>
      <dgm:t>
        <a:bodyPr/>
        <a:lstStyle/>
        <a:p>
          <a:endParaRPr lang="en-GB"/>
        </a:p>
      </dgm:t>
    </dgm:pt>
    <dgm:pt modelId="{F73E7D1A-9194-2645-96D9-343F6D0AEBBA}">
      <dgm:prSet phldrT="[Text]"/>
      <dgm:spPr/>
      <dgm:t>
        <a:bodyPr/>
        <a:lstStyle/>
        <a:p>
          <a:pPr>
            <a:buNone/>
          </a:pPr>
          <a:r>
            <a:rPr lang="en-US" b="1"/>
            <a:t>Technological change</a:t>
          </a:r>
          <a:endParaRPr lang="en-GB" dirty="0"/>
        </a:p>
      </dgm:t>
    </dgm:pt>
    <dgm:pt modelId="{301973E3-CDDA-DD46-8380-6C8B9277F05B}" type="parTrans" cxnId="{B6A1DC5A-61BF-774D-88E8-9EFF5E467D0C}">
      <dgm:prSet/>
      <dgm:spPr/>
      <dgm:t>
        <a:bodyPr/>
        <a:lstStyle/>
        <a:p>
          <a:endParaRPr lang="en-GB"/>
        </a:p>
      </dgm:t>
    </dgm:pt>
    <dgm:pt modelId="{46E2CAAC-99C7-9F47-A74D-B70B771CC9B1}" type="sibTrans" cxnId="{B6A1DC5A-61BF-774D-88E8-9EFF5E467D0C}">
      <dgm:prSet/>
      <dgm:spPr/>
      <dgm:t>
        <a:bodyPr/>
        <a:lstStyle/>
        <a:p>
          <a:endParaRPr lang="en-GB"/>
        </a:p>
      </dgm:t>
    </dgm:pt>
    <dgm:pt modelId="{E31EA664-87C2-FD4D-B5FF-4A00C020F930}">
      <dgm:prSet phldrT="[Text]"/>
      <dgm:spPr/>
      <dgm:t>
        <a:bodyPr/>
        <a:lstStyle/>
        <a:p>
          <a:pPr>
            <a:buNone/>
          </a:pPr>
          <a:r>
            <a:rPr lang="en-US" b="1"/>
            <a:t>Spatial </a:t>
          </a:r>
        </a:p>
        <a:p>
          <a:pPr>
            <a:buNone/>
          </a:pPr>
          <a:r>
            <a:rPr lang="en-US" b="1"/>
            <a:t>relocation</a:t>
          </a:r>
          <a:endParaRPr lang="en-GB" dirty="0"/>
        </a:p>
      </dgm:t>
    </dgm:pt>
    <dgm:pt modelId="{52390E5A-8280-0E49-8C10-592C4AE3F358}" type="parTrans" cxnId="{C6ACCE9A-1F47-3441-9399-45E2E56E9272}">
      <dgm:prSet/>
      <dgm:spPr/>
      <dgm:t>
        <a:bodyPr/>
        <a:lstStyle/>
        <a:p>
          <a:endParaRPr lang="en-GB"/>
        </a:p>
      </dgm:t>
    </dgm:pt>
    <dgm:pt modelId="{6F1FBD4A-74D1-1744-B703-EB9D68B4CD0C}" type="sibTrans" cxnId="{C6ACCE9A-1F47-3441-9399-45E2E56E9272}">
      <dgm:prSet/>
      <dgm:spPr/>
      <dgm:t>
        <a:bodyPr/>
        <a:lstStyle/>
        <a:p>
          <a:endParaRPr lang="en-GB"/>
        </a:p>
      </dgm:t>
    </dgm:pt>
    <dgm:pt modelId="{855B30B5-A29E-914D-B956-0F4B6A38C2D7}">
      <dgm:prSet phldrT="[Text]"/>
      <dgm:spPr/>
      <dgm:t>
        <a:bodyPr/>
        <a:lstStyle/>
        <a:p>
          <a:pPr>
            <a:buFont typeface="Arial" panose="020B0604020202020204" pitchFamily="34" charset="0"/>
            <a:buChar char="•"/>
          </a:pPr>
          <a:r>
            <a:rPr lang="en-US"/>
            <a:t>Innovation</a:t>
          </a:r>
          <a:endParaRPr lang="en-GB" dirty="0"/>
        </a:p>
      </dgm:t>
    </dgm:pt>
    <dgm:pt modelId="{45617F16-779B-AA4F-929D-E3906CA95748}" type="parTrans" cxnId="{0EA6B919-9056-C645-8CF2-341FEC058536}">
      <dgm:prSet/>
      <dgm:spPr/>
      <dgm:t>
        <a:bodyPr/>
        <a:lstStyle/>
        <a:p>
          <a:endParaRPr lang="en-GB"/>
        </a:p>
      </dgm:t>
    </dgm:pt>
    <dgm:pt modelId="{A8BCB391-D50A-954F-B0F6-96E120E57A78}" type="sibTrans" cxnId="{0EA6B919-9056-C645-8CF2-341FEC058536}">
      <dgm:prSet/>
      <dgm:spPr/>
      <dgm:t>
        <a:bodyPr/>
        <a:lstStyle/>
        <a:p>
          <a:endParaRPr lang="en-GB"/>
        </a:p>
      </dgm:t>
    </dgm:pt>
    <dgm:pt modelId="{6A8C90D5-3362-1846-9EEF-B0B3C40CC66E}">
      <dgm:prSet phldrT="[Text]"/>
      <dgm:spPr/>
      <dgm:t>
        <a:bodyPr/>
        <a:lstStyle/>
        <a:p>
          <a:r>
            <a:rPr lang="en-GB" b="1" dirty="0"/>
            <a:t>Consumption change</a:t>
          </a:r>
        </a:p>
      </dgm:t>
    </dgm:pt>
    <dgm:pt modelId="{5B897799-670C-BE45-991B-F5FD36D40CE6}" type="parTrans" cxnId="{52C2FACD-EC72-9A43-B4B5-68E74E66EFAD}">
      <dgm:prSet/>
      <dgm:spPr/>
      <dgm:t>
        <a:bodyPr/>
        <a:lstStyle/>
        <a:p>
          <a:endParaRPr lang="en-GB"/>
        </a:p>
      </dgm:t>
    </dgm:pt>
    <dgm:pt modelId="{1B6812D8-9061-7D45-A46D-E3A1B2993A33}" type="sibTrans" cxnId="{52C2FACD-EC72-9A43-B4B5-68E74E66EFAD}">
      <dgm:prSet/>
      <dgm:spPr/>
      <dgm:t>
        <a:bodyPr/>
        <a:lstStyle/>
        <a:p>
          <a:endParaRPr lang="en-GB"/>
        </a:p>
      </dgm:t>
    </dgm:pt>
    <dgm:pt modelId="{16C234B1-7772-8044-BC8C-B79225F87A46}">
      <dgm:prSet/>
      <dgm:spPr/>
      <dgm:t>
        <a:bodyPr/>
        <a:lstStyle/>
        <a:p>
          <a:r>
            <a:rPr lang="en-US"/>
            <a:t>Services</a:t>
          </a:r>
          <a:endParaRPr lang="en-US" dirty="0"/>
        </a:p>
      </dgm:t>
    </dgm:pt>
    <dgm:pt modelId="{C2FC1F93-0341-6B41-9455-51AE5F7E5754}" type="parTrans" cxnId="{CF77FE53-0A2F-6F49-8E62-E7D1162AFFC2}">
      <dgm:prSet/>
      <dgm:spPr/>
      <dgm:t>
        <a:bodyPr/>
        <a:lstStyle/>
        <a:p>
          <a:endParaRPr lang="en-GB"/>
        </a:p>
      </dgm:t>
    </dgm:pt>
    <dgm:pt modelId="{F606EAA8-1261-9840-AB09-CD4DF8D3A92F}" type="sibTrans" cxnId="{CF77FE53-0A2F-6F49-8E62-E7D1162AFFC2}">
      <dgm:prSet/>
      <dgm:spPr/>
      <dgm:t>
        <a:bodyPr/>
        <a:lstStyle/>
        <a:p>
          <a:endParaRPr lang="en-GB"/>
        </a:p>
      </dgm:t>
    </dgm:pt>
    <dgm:pt modelId="{A9ED7A10-D8D0-4444-AA90-3A01176F377E}">
      <dgm:prSet/>
      <dgm:spPr/>
      <dgm:t>
        <a:bodyPr/>
        <a:lstStyle/>
        <a:p>
          <a:r>
            <a:rPr lang="en-US"/>
            <a:t>Manufacturing</a:t>
          </a:r>
          <a:endParaRPr lang="en-US" dirty="0"/>
        </a:p>
      </dgm:t>
    </dgm:pt>
    <dgm:pt modelId="{06FBCD37-F707-4149-BDA2-3DA4315EBD38}" type="parTrans" cxnId="{C8C7FB84-FAB5-F547-94DA-81D7BD2867B8}">
      <dgm:prSet/>
      <dgm:spPr/>
      <dgm:t>
        <a:bodyPr/>
        <a:lstStyle/>
        <a:p>
          <a:endParaRPr lang="en-GB"/>
        </a:p>
      </dgm:t>
    </dgm:pt>
    <dgm:pt modelId="{E4402831-26B2-8A41-B8D2-E21F700AFD2A}" type="sibTrans" cxnId="{C8C7FB84-FAB5-F547-94DA-81D7BD2867B8}">
      <dgm:prSet/>
      <dgm:spPr/>
      <dgm:t>
        <a:bodyPr/>
        <a:lstStyle/>
        <a:p>
          <a:endParaRPr lang="en-GB"/>
        </a:p>
      </dgm:t>
    </dgm:pt>
    <dgm:pt modelId="{C674DF90-DA81-8C49-9202-53CCDF952E1A}">
      <dgm:prSet/>
      <dgm:spPr/>
      <dgm:t>
        <a:bodyPr/>
        <a:lstStyle/>
        <a:p>
          <a:r>
            <a:rPr lang="en-US"/>
            <a:t>Diffusion</a:t>
          </a:r>
          <a:endParaRPr lang="en-US" dirty="0"/>
        </a:p>
      </dgm:t>
    </dgm:pt>
    <dgm:pt modelId="{BBB9CC67-A75E-A740-9BBC-64EC15C41642}" type="parTrans" cxnId="{979B6CC1-8EA0-A54F-B2E5-2862CBF81AEA}">
      <dgm:prSet/>
      <dgm:spPr/>
      <dgm:t>
        <a:bodyPr/>
        <a:lstStyle/>
        <a:p>
          <a:endParaRPr lang="en-GB"/>
        </a:p>
      </dgm:t>
    </dgm:pt>
    <dgm:pt modelId="{3861C374-C5CF-9044-A7F2-4F4C706C8E7A}" type="sibTrans" cxnId="{979B6CC1-8EA0-A54F-B2E5-2862CBF81AEA}">
      <dgm:prSet/>
      <dgm:spPr/>
      <dgm:t>
        <a:bodyPr/>
        <a:lstStyle/>
        <a:p>
          <a:endParaRPr lang="en-GB"/>
        </a:p>
      </dgm:t>
    </dgm:pt>
    <dgm:pt modelId="{6B5BD0AD-5C23-E346-A05B-DDE231B80A30}">
      <dgm:prSet/>
      <dgm:spPr/>
      <dgm:t>
        <a:bodyPr/>
        <a:lstStyle/>
        <a:p>
          <a:r>
            <a:rPr lang="en-US"/>
            <a:t>AI</a:t>
          </a:r>
          <a:endParaRPr lang="en-US" dirty="0"/>
        </a:p>
      </dgm:t>
    </dgm:pt>
    <dgm:pt modelId="{AB94E938-4E34-994B-83E3-31B408854BA7}" type="parTrans" cxnId="{3EFCBBC8-8D16-E548-9A74-03A9D4E44278}">
      <dgm:prSet/>
      <dgm:spPr/>
      <dgm:t>
        <a:bodyPr/>
        <a:lstStyle/>
        <a:p>
          <a:endParaRPr lang="en-GB"/>
        </a:p>
      </dgm:t>
    </dgm:pt>
    <dgm:pt modelId="{A556FE91-3400-9A4E-A215-D9A8D1B6AE8E}" type="sibTrans" cxnId="{3EFCBBC8-8D16-E548-9A74-03A9D4E44278}">
      <dgm:prSet/>
      <dgm:spPr/>
      <dgm:t>
        <a:bodyPr/>
        <a:lstStyle/>
        <a:p>
          <a:endParaRPr lang="en-GB"/>
        </a:p>
      </dgm:t>
    </dgm:pt>
    <dgm:pt modelId="{2AAE5A69-95EE-6A46-8F2B-B83D7CE23EFF}">
      <dgm:prSet/>
      <dgm:spPr/>
      <dgm:t>
        <a:bodyPr/>
        <a:lstStyle/>
        <a:p>
          <a:r>
            <a:rPr lang="en-US"/>
            <a:t>Cities</a:t>
          </a:r>
          <a:endParaRPr lang="en-US" dirty="0"/>
        </a:p>
      </dgm:t>
    </dgm:pt>
    <dgm:pt modelId="{006987E0-C1A9-9543-ACF4-0F9B63F03090}" type="parTrans" cxnId="{2564C930-0651-0542-BA1E-B40A836AE7A8}">
      <dgm:prSet/>
      <dgm:spPr/>
      <dgm:t>
        <a:bodyPr/>
        <a:lstStyle/>
        <a:p>
          <a:endParaRPr lang="en-GB"/>
        </a:p>
      </dgm:t>
    </dgm:pt>
    <dgm:pt modelId="{ABCCD05A-FBA9-1D4C-9B05-33015E856774}" type="sibTrans" cxnId="{2564C930-0651-0542-BA1E-B40A836AE7A8}">
      <dgm:prSet/>
      <dgm:spPr/>
      <dgm:t>
        <a:bodyPr/>
        <a:lstStyle/>
        <a:p>
          <a:endParaRPr lang="en-GB"/>
        </a:p>
      </dgm:t>
    </dgm:pt>
    <dgm:pt modelId="{239647C8-7333-AC41-A1C9-97B38CA66B88}">
      <dgm:prSet/>
      <dgm:spPr/>
      <dgm:t>
        <a:bodyPr/>
        <a:lstStyle/>
        <a:p>
          <a:r>
            <a:rPr lang="en-US"/>
            <a:t>GVC</a:t>
          </a:r>
          <a:endParaRPr lang="en-US" dirty="0"/>
        </a:p>
      </dgm:t>
    </dgm:pt>
    <dgm:pt modelId="{4F2E570C-BACA-8049-B0A4-428ADF0BAE66}" type="parTrans" cxnId="{3975FE20-450E-7945-9259-E6263ACECCBF}">
      <dgm:prSet/>
      <dgm:spPr/>
      <dgm:t>
        <a:bodyPr/>
        <a:lstStyle/>
        <a:p>
          <a:endParaRPr lang="en-GB"/>
        </a:p>
      </dgm:t>
    </dgm:pt>
    <dgm:pt modelId="{D9D3C583-BCDB-054B-832B-02471E9F8986}" type="sibTrans" cxnId="{3975FE20-450E-7945-9259-E6263ACECCBF}">
      <dgm:prSet/>
      <dgm:spPr/>
      <dgm:t>
        <a:bodyPr/>
        <a:lstStyle/>
        <a:p>
          <a:endParaRPr lang="en-GB"/>
        </a:p>
      </dgm:t>
    </dgm:pt>
    <dgm:pt modelId="{B3C6252F-1872-2F40-A4DB-328E641CCBE5}">
      <dgm:prSet/>
      <dgm:spPr/>
      <dgm:t>
        <a:bodyPr/>
        <a:lstStyle/>
        <a:p>
          <a:r>
            <a:rPr lang="en-US"/>
            <a:t>Markets</a:t>
          </a:r>
          <a:endParaRPr lang="en-US" dirty="0"/>
        </a:p>
      </dgm:t>
    </dgm:pt>
    <dgm:pt modelId="{5E1D25B8-6389-3041-AB1F-16BB54D4F4C3}" type="parTrans" cxnId="{41FFFBEE-4C23-F549-BD2C-38D3BF5E372D}">
      <dgm:prSet/>
      <dgm:spPr/>
      <dgm:t>
        <a:bodyPr/>
        <a:lstStyle/>
        <a:p>
          <a:endParaRPr lang="en-GB"/>
        </a:p>
      </dgm:t>
    </dgm:pt>
    <dgm:pt modelId="{F2BCC16D-6972-9545-82D7-28A390EE6EFE}" type="sibTrans" cxnId="{41FFFBEE-4C23-F549-BD2C-38D3BF5E372D}">
      <dgm:prSet/>
      <dgm:spPr/>
      <dgm:t>
        <a:bodyPr/>
        <a:lstStyle/>
        <a:p>
          <a:endParaRPr lang="en-GB"/>
        </a:p>
      </dgm:t>
    </dgm:pt>
    <dgm:pt modelId="{1BDF75AD-018B-F041-BC46-A5090C8FF5FB}">
      <dgm:prSet/>
      <dgm:spPr/>
      <dgm:t>
        <a:bodyPr/>
        <a:lstStyle/>
        <a:p>
          <a:r>
            <a:rPr lang="en-US"/>
            <a:t>Finance</a:t>
          </a:r>
          <a:endParaRPr lang="en-US" dirty="0"/>
        </a:p>
      </dgm:t>
    </dgm:pt>
    <dgm:pt modelId="{8226CCC8-3553-D846-A905-2299C62EB9DC}" type="parTrans" cxnId="{497D4FCF-98F8-DD45-95A3-B1049FFA40F0}">
      <dgm:prSet/>
      <dgm:spPr/>
      <dgm:t>
        <a:bodyPr/>
        <a:lstStyle/>
        <a:p>
          <a:endParaRPr lang="en-GB"/>
        </a:p>
      </dgm:t>
    </dgm:pt>
    <dgm:pt modelId="{07E49D09-B829-8C4F-AA6F-0E0ECBF4A784}" type="sibTrans" cxnId="{497D4FCF-98F8-DD45-95A3-B1049FFA40F0}">
      <dgm:prSet/>
      <dgm:spPr/>
      <dgm:t>
        <a:bodyPr/>
        <a:lstStyle/>
        <a:p>
          <a:endParaRPr lang="en-GB"/>
        </a:p>
      </dgm:t>
    </dgm:pt>
    <dgm:pt modelId="{D45B2B0C-6D27-AD4E-AA76-02E55579B888}" type="pres">
      <dgm:prSet presAssocID="{6F19D9EF-BA05-5844-885A-CB336BBDBDBB}" presName="Name0" presStyleCnt="0">
        <dgm:presLayoutVars>
          <dgm:dir/>
          <dgm:animLvl val="lvl"/>
          <dgm:resizeHandles val="exact"/>
        </dgm:presLayoutVars>
      </dgm:prSet>
      <dgm:spPr/>
    </dgm:pt>
    <dgm:pt modelId="{BB81BD7E-71B6-1D44-A7F8-B1B49A5CA405}" type="pres">
      <dgm:prSet presAssocID="{227A0221-E4B7-9F48-8C86-194F7BFB8775}" presName="composite" presStyleCnt="0"/>
      <dgm:spPr/>
    </dgm:pt>
    <dgm:pt modelId="{30D1CFE9-E885-6C4E-A811-E13D0391DEF1}" type="pres">
      <dgm:prSet presAssocID="{227A0221-E4B7-9F48-8C86-194F7BFB8775}" presName="parTx" presStyleLbl="alignNode1" presStyleIdx="0" presStyleCnt="5">
        <dgm:presLayoutVars>
          <dgm:chMax val="0"/>
          <dgm:chPref val="0"/>
          <dgm:bulletEnabled val="1"/>
        </dgm:presLayoutVars>
      </dgm:prSet>
      <dgm:spPr/>
    </dgm:pt>
    <dgm:pt modelId="{1C6D4164-FE06-5A47-9EB5-EAEBCB25F967}" type="pres">
      <dgm:prSet presAssocID="{227A0221-E4B7-9F48-8C86-194F7BFB8775}" presName="desTx" presStyleLbl="alignAccFollowNode1" presStyleIdx="0" presStyleCnt="5">
        <dgm:presLayoutVars>
          <dgm:bulletEnabled val="1"/>
        </dgm:presLayoutVars>
      </dgm:prSet>
      <dgm:spPr/>
    </dgm:pt>
    <dgm:pt modelId="{46B46532-B884-9D47-AF32-D16C5E14F6FA}" type="pres">
      <dgm:prSet presAssocID="{6C3B42AE-0677-E744-907D-34D0689C8008}" presName="space" presStyleCnt="0"/>
      <dgm:spPr/>
    </dgm:pt>
    <dgm:pt modelId="{13DE5C53-1E96-E746-AC10-1A959ACE23DE}" type="pres">
      <dgm:prSet presAssocID="{F73E7D1A-9194-2645-96D9-343F6D0AEBBA}" presName="composite" presStyleCnt="0"/>
      <dgm:spPr/>
    </dgm:pt>
    <dgm:pt modelId="{2AED948C-BD45-B14F-8A5D-C95F54DE2A25}" type="pres">
      <dgm:prSet presAssocID="{F73E7D1A-9194-2645-96D9-343F6D0AEBBA}" presName="parTx" presStyleLbl="alignNode1" presStyleIdx="1" presStyleCnt="5">
        <dgm:presLayoutVars>
          <dgm:chMax val="0"/>
          <dgm:chPref val="0"/>
          <dgm:bulletEnabled val="1"/>
        </dgm:presLayoutVars>
      </dgm:prSet>
      <dgm:spPr/>
    </dgm:pt>
    <dgm:pt modelId="{3A67A587-6977-074D-A74B-0B933E01205D}" type="pres">
      <dgm:prSet presAssocID="{F73E7D1A-9194-2645-96D9-343F6D0AEBBA}" presName="desTx" presStyleLbl="alignAccFollowNode1" presStyleIdx="1" presStyleCnt="5">
        <dgm:presLayoutVars>
          <dgm:bulletEnabled val="1"/>
        </dgm:presLayoutVars>
      </dgm:prSet>
      <dgm:spPr/>
    </dgm:pt>
    <dgm:pt modelId="{217BEFE0-689B-784D-AFC3-72D3F5962854}" type="pres">
      <dgm:prSet presAssocID="{46E2CAAC-99C7-9F47-A74D-B70B771CC9B1}" presName="space" presStyleCnt="0"/>
      <dgm:spPr/>
    </dgm:pt>
    <dgm:pt modelId="{553AE374-61CA-DC40-A62B-653B012F9B90}" type="pres">
      <dgm:prSet presAssocID="{E31EA664-87C2-FD4D-B5FF-4A00C020F930}" presName="composite" presStyleCnt="0"/>
      <dgm:spPr/>
    </dgm:pt>
    <dgm:pt modelId="{D66B1CD9-536A-EB4C-91E0-A01CA3D94D10}" type="pres">
      <dgm:prSet presAssocID="{E31EA664-87C2-FD4D-B5FF-4A00C020F930}" presName="parTx" presStyleLbl="alignNode1" presStyleIdx="2" presStyleCnt="5">
        <dgm:presLayoutVars>
          <dgm:chMax val="0"/>
          <dgm:chPref val="0"/>
          <dgm:bulletEnabled val="1"/>
        </dgm:presLayoutVars>
      </dgm:prSet>
      <dgm:spPr/>
    </dgm:pt>
    <dgm:pt modelId="{5BB23BFC-AB02-704C-AEF1-9FB12C621C50}" type="pres">
      <dgm:prSet presAssocID="{E31EA664-87C2-FD4D-B5FF-4A00C020F930}" presName="desTx" presStyleLbl="alignAccFollowNode1" presStyleIdx="2" presStyleCnt="5">
        <dgm:presLayoutVars>
          <dgm:bulletEnabled val="1"/>
        </dgm:presLayoutVars>
      </dgm:prSet>
      <dgm:spPr/>
    </dgm:pt>
    <dgm:pt modelId="{4728F429-400B-394D-8BCF-6C0C736BD10B}" type="pres">
      <dgm:prSet presAssocID="{6F1FBD4A-74D1-1744-B703-EB9D68B4CD0C}" presName="space" presStyleCnt="0"/>
      <dgm:spPr/>
    </dgm:pt>
    <dgm:pt modelId="{3F5BF780-5584-D046-A6B4-C62B4EB1310F}" type="pres">
      <dgm:prSet presAssocID="{6A8C90D5-3362-1846-9EEF-B0B3C40CC66E}" presName="composite" presStyleCnt="0"/>
      <dgm:spPr/>
    </dgm:pt>
    <dgm:pt modelId="{90755148-C307-DF4A-B41A-7108307B9CCB}" type="pres">
      <dgm:prSet presAssocID="{6A8C90D5-3362-1846-9EEF-B0B3C40CC66E}" presName="parTx" presStyleLbl="alignNode1" presStyleIdx="3" presStyleCnt="5">
        <dgm:presLayoutVars>
          <dgm:chMax val="0"/>
          <dgm:chPref val="0"/>
          <dgm:bulletEnabled val="1"/>
        </dgm:presLayoutVars>
      </dgm:prSet>
      <dgm:spPr/>
    </dgm:pt>
    <dgm:pt modelId="{B4EB85FA-29A2-3F43-BD7A-E1B2D4F0ECB0}" type="pres">
      <dgm:prSet presAssocID="{6A8C90D5-3362-1846-9EEF-B0B3C40CC66E}" presName="desTx" presStyleLbl="alignAccFollowNode1" presStyleIdx="3" presStyleCnt="5">
        <dgm:presLayoutVars>
          <dgm:bulletEnabled val="1"/>
        </dgm:presLayoutVars>
      </dgm:prSet>
      <dgm:spPr/>
    </dgm:pt>
    <dgm:pt modelId="{172D055B-018B-0441-8E78-45B67D69F782}" type="pres">
      <dgm:prSet presAssocID="{1B6812D8-9061-7D45-A46D-E3A1B2993A33}" presName="space" presStyleCnt="0"/>
      <dgm:spPr/>
    </dgm:pt>
    <dgm:pt modelId="{9A766C29-955A-664F-B643-68964BE11BF2}" type="pres">
      <dgm:prSet presAssocID="{BB4CA671-943B-1D43-8318-C398370B7BCE}" presName="composite" presStyleCnt="0"/>
      <dgm:spPr/>
    </dgm:pt>
    <dgm:pt modelId="{EFCD0E0B-0649-A44D-9257-960B527323A7}" type="pres">
      <dgm:prSet presAssocID="{BB4CA671-943B-1D43-8318-C398370B7BCE}" presName="parTx" presStyleLbl="alignNode1" presStyleIdx="4" presStyleCnt="5">
        <dgm:presLayoutVars>
          <dgm:chMax val="0"/>
          <dgm:chPref val="0"/>
          <dgm:bulletEnabled val="1"/>
        </dgm:presLayoutVars>
      </dgm:prSet>
      <dgm:spPr/>
    </dgm:pt>
    <dgm:pt modelId="{A8EB607B-9712-1349-91CE-909EBD06BAA0}" type="pres">
      <dgm:prSet presAssocID="{BB4CA671-943B-1D43-8318-C398370B7BCE}" presName="desTx" presStyleLbl="alignAccFollowNode1" presStyleIdx="4" presStyleCnt="5">
        <dgm:presLayoutVars>
          <dgm:bulletEnabled val="1"/>
        </dgm:presLayoutVars>
      </dgm:prSet>
      <dgm:spPr/>
    </dgm:pt>
  </dgm:ptLst>
  <dgm:cxnLst>
    <dgm:cxn modelId="{C9C10016-C253-DB4B-974C-ACA8E591C15C}" type="presOf" srcId="{239647C8-7333-AC41-A1C9-97B38CA66B88}" destId="{5BB23BFC-AB02-704C-AEF1-9FB12C621C50}" srcOrd="0" destOrd="2" presId="urn:microsoft.com/office/officeart/2005/8/layout/hList1"/>
    <dgm:cxn modelId="{2AF48416-676B-884E-BE3D-6B142BC987C3}" type="presOf" srcId="{0FD9F575-A8D7-124C-81D8-8454CC0D77E4}" destId="{B4EB85FA-29A2-3F43-BD7A-E1B2D4F0ECB0}" srcOrd="0" destOrd="0" presId="urn:microsoft.com/office/officeart/2005/8/layout/hList1"/>
    <dgm:cxn modelId="{0EA6B919-9056-C645-8CF2-341FEC058536}" srcId="{F73E7D1A-9194-2645-96D9-343F6D0AEBBA}" destId="{855B30B5-A29E-914D-B956-0F4B6A38C2D7}" srcOrd="0" destOrd="0" parTransId="{45617F16-779B-AA4F-929D-E3906CA95748}" sibTransId="{A8BCB391-D50A-954F-B0F6-96E120E57A78}"/>
    <dgm:cxn modelId="{8607151A-54BD-FA4F-9325-6B65190637A4}" type="presOf" srcId="{22A7A07D-FB24-C643-9CC0-3486CA4ACB6E}" destId="{5BB23BFC-AB02-704C-AEF1-9FB12C621C50}" srcOrd="0" destOrd="0" presId="urn:microsoft.com/office/officeart/2005/8/layout/hList1"/>
    <dgm:cxn modelId="{72AD811F-92DD-8F49-86BD-8AE997FA02DD}" type="presOf" srcId="{BB4CA671-943B-1D43-8318-C398370B7BCE}" destId="{EFCD0E0B-0649-A44D-9257-960B527323A7}" srcOrd="0" destOrd="0" presId="urn:microsoft.com/office/officeart/2005/8/layout/hList1"/>
    <dgm:cxn modelId="{3975FE20-450E-7945-9259-E6263ACECCBF}" srcId="{E31EA664-87C2-FD4D-B5FF-4A00C020F930}" destId="{239647C8-7333-AC41-A1C9-97B38CA66B88}" srcOrd="2" destOrd="0" parTransId="{4F2E570C-BACA-8049-B0A4-428ADF0BAE66}" sibTransId="{D9D3C583-BCDB-054B-832B-02471E9F8986}"/>
    <dgm:cxn modelId="{28CBC825-A4BF-5F49-8B0B-BEF80026FA89}" type="presOf" srcId="{6F19D9EF-BA05-5844-885A-CB336BBDBDBB}" destId="{D45B2B0C-6D27-AD4E-AA76-02E55579B888}" srcOrd="0" destOrd="0" presId="urn:microsoft.com/office/officeart/2005/8/layout/hList1"/>
    <dgm:cxn modelId="{42F8D927-A7C9-5F40-A1ED-60C12667E1F6}" srcId="{6A8C90D5-3362-1846-9EEF-B0B3C40CC66E}" destId="{0FD9F575-A8D7-124C-81D8-8454CC0D77E4}" srcOrd="0" destOrd="0" parTransId="{9858F9D3-188C-C046-ABC2-AA97420C1081}" sibTransId="{F12261AC-5CE2-D941-90A2-A18953B644CC}"/>
    <dgm:cxn modelId="{46FEF32A-61EC-8E47-BC2B-1D2B3BC3137A}" type="presOf" srcId="{855B30B5-A29E-914D-B956-0F4B6A38C2D7}" destId="{3A67A587-6977-074D-A74B-0B933E01205D}" srcOrd="0" destOrd="0" presId="urn:microsoft.com/office/officeart/2005/8/layout/hList1"/>
    <dgm:cxn modelId="{7BB52830-BD22-1C40-83C0-1AE83642626E}" srcId="{BB4CA671-943B-1D43-8318-C398370B7BCE}" destId="{C0E0D2F0-A1AD-714B-ACBD-363364A022B9}" srcOrd="0" destOrd="0" parTransId="{45E6DB86-8AEC-6840-89E7-110736D7C0C0}" sibTransId="{D0847B36-7075-FD4A-8AA0-1EE5D819249A}"/>
    <dgm:cxn modelId="{2564C930-0651-0542-BA1E-B40A836AE7A8}" srcId="{E31EA664-87C2-FD4D-B5FF-4A00C020F930}" destId="{2AAE5A69-95EE-6A46-8F2B-B83D7CE23EFF}" srcOrd="1" destOrd="0" parTransId="{006987E0-C1A9-9543-ACF4-0F9B63F03090}" sibTransId="{ABCCD05A-FBA9-1D4C-9B05-33015E856774}"/>
    <dgm:cxn modelId="{9F35A136-49E4-6049-A079-E4B17C1FF4C7}" type="presOf" srcId="{6A8C90D5-3362-1846-9EEF-B0B3C40CC66E}" destId="{90755148-C307-DF4A-B41A-7108307B9CCB}" srcOrd="0" destOrd="0" presId="urn:microsoft.com/office/officeart/2005/8/layout/hList1"/>
    <dgm:cxn modelId="{D388AE4E-DF67-8242-8360-08E80D1AABCC}" type="presOf" srcId="{51CDD564-B45A-F648-8FCC-F75724B822E1}" destId="{1C6D4164-FE06-5A47-9EB5-EAEBCB25F967}" srcOrd="0" destOrd="0" presId="urn:microsoft.com/office/officeart/2005/8/layout/hList1"/>
    <dgm:cxn modelId="{562A784F-88ED-6A4C-BD9A-B183D1878824}" srcId="{227A0221-E4B7-9F48-8C86-194F7BFB8775}" destId="{51CDD564-B45A-F648-8FCC-F75724B822E1}" srcOrd="0" destOrd="0" parTransId="{3E9994F0-1E13-EC48-9F98-20B260A51A41}" sibTransId="{2C361AE4-AC51-404E-8F9B-6868B0890830}"/>
    <dgm:cxn modelId="{CF77FE53-0A2F-6F49-8E62-E7D1162AFFC2}" srcId="{227A0221-E4B7-9F48-8C86-194F7BFB8775}" destId="{16C234B1-7772-8044-BC8C-B79225F87A46}" srcOrd="2" destOrd="0" parTransId="{C2FC1F93-0341-6B41-9455-51AE5F7E5754}" sibTransId="{F606EAA8-1261-9840-AB09-CD4DF8D3A92F}"/>
    <dgm:cxn modelId="{B6A1DC5A-61BF-774D-88E8-9EFF5E467D0C}" srcId="{6F19D9EF-BA05-5844-885A-CB336BBDBDBB}" destId="{F73E7D1A-9194-2645-96D9-343F6D0AEBBA}" srcOrd="1" destOrd="0" parTransId="{301973E3-CDDA-DD46-8380-6C8B9277F05B}" sibTransId="{46E2CAAC-99C7-9F47-A74D-B70B771CC9B1}"/>
    <dgm:cxn modelId="{6D6C796B-5246-804C-B677-D4B7C03F7594}" srcId="{6F19D9EF-BA05-5844-885A-CB336BBDBDBB}" destId="{BB4CA671-943B-1D43-8318-C398370B7BCE}" srcOrd="4" destOrd="0" parTransId="{C22D650D-75B1-194E-BE20-CE86402B7904}" sibTransId="{F7456719-4048-D849-B949-3407F3072972}"/>
    <dgm:cxn modelId="{A997DF80-69C0-8B49-949C-B7537193AFD5}" type="presOf" srcId="{16C234B1-7772-8044-BC8C-B79225F87A46}" destId="{1C6D4164-FE06-5A47-9EB5-EAEBCB25F967}" srcOrd="0" destOrd="2" presId="urn:microsoft.com/office/officeart/2005/8/layout/hList1"/>
    <dgm:cxn modelId="{71B66581-C320-A748-ABF2-D04A936B65A4}" type="presOf" srcId="{6B5BD0AD-5C23-E346-A05B-DDE231B80A30}" destId="{3A67A587-6977-074D-A74B-0B933E01205D}" srcOrd="0" destOrd="2" presId="urn:microsoft.com/office/officeart/2005/8/layout/hList1"/>
    <dgm:cxn modelId="{C8C7FB84-FAB5-F547-94DA-81D7BD2867B8}" srcId="{227A0221-E4B7-9F48-8C86-194F7BFB8775}" destId="{A9ED7A10-D8D0-4444-AA90-3A01176F377E}" srcOrd="1" destOrd="0" parTransId="{06FBCD37-F707-4149-BDA2-3DA4315EBD38}" sibTransId="{E4402831-26B2-8A41-B8D2-E21F700AFD2A}"/>
    <dgm:cxn modelId="{C6ACCE9A-1F47-3441-9399-45E2E56E9272}" srcId="{6F19D9EF-BA05-5844-885A-CB336BBDBDBB}" destId="{E31EA664-87C2-FD4D-B5FF-4A00C020F930}" srcOrd="2" destOrd="0" parTransId="{52390E5A-8280-0E49-8C10-592C4AE3F358}" sibTransId="{6F1FBD4A-74D1-1744-B703-EB9D68B4CD0C}"/>
    <dgm:cxn modelId="{849CD8AA-A611-EA41-8B84-466BCB135469}" type="presOf" srcId="{A9ED7A10-D8D0-4444-AA90-3A01176F377E}" destId="{1C6D4164-FE06-5A47-9EB5-EAEBCB25F967}" srcOrd="0" destOrd="1" presId="urn:microsoft.com/office/officeart/2005/8/layout/hList1"/>
    <dgm:cxn modelId="{A74E35AD-AD30-E04B-AE7D-BB27B7ACE624}" type="presOf" srcId="{1BDF75AD-018B-F041-BC46-A5090C8FF5FB}" destId="{A8EB607B-9712-1349-91CE-909EBD06BAA0}" srcOrd="0" destOrd="2" presId="urn:microsoft.com/office/officeart/2005/8/layout/hList1"/>
    <dgm:cxn modelId="{979B6CC1-8EA0-A54F-B2E5-2862CBF81AEA}" srcId="{F73E7D1A-9194-2645-96D9-343F6D0AEBBA}" destId="{C674DF90-DA81-8C49-9202-53CCDF952E1A}" srcOrd="1" destOrd="0" parTransId="{BBB9CC67-A75E-A740-9BBC-64EC15C41642}" sibTransId="{3861C374-C5CF-9044-A7F2-4F4C706C8E7A}"/>
    <dgm:cxn modelId="{270385C5-62BB-1446-B458-B246F784AE19}" type="presOf" srcId="{E31EA664-87C2-FD4D-B5FF-4A00C020F930}" destId="{D66B1CD9-536A-EB4C-91E0-A01CA3D94D10}" srcOrd="0" destOrd="0" presId="urn:microsoft.com/office/officeart/2005/8/layout/hList1"/>
    <dgm:cxn modelId="{24AD16C6-4EF0-9E45-8B58-C440848BCEAC}" type="presOf" srcId="{C674DF90-DA81-8C49-9202-53CCDF952E1A}" destId="{3A67A587-6977-074D-A74B-0B933E01205D}" srcOrd="0" destOrd="1" presId="urn:microsoft.com/office/officeart/2005/8/layout/hList1"/>
    <dgm:cxn modelId="{85C321C6-11C2-B045-A5A1-1C5F6E544AC7}" type="presOf" srcId="{B3C6252F-1872-2F40-A4DB-328E641CCBE5}" destId="{A8EB607B-9712-1349-91CE-909EBD06BAA0}" srcOrd="0" destOrd="1" presId="urn:microsoft.com/office/officeart/2005/8/layout/hList1"/>
    <dgm:cxn modelId="{3EFCBBC8-8D16-E548-9A74-03A9D4E44278}" srcId="{F73E7D1A-9194-2645-96D9-343F6D0AEBBA}" destId="{6B5BD0AD-5C23-E346-A05B-DDE231B80A30}" srcOrd="2" destOrd="0" parTransId="{AB94E938-4E34-994B-83E3-31B408854BA7}" sibTransId="{A556FE91-3400-9A4E-A215-D9A8D1B6AE8E}"/>
    <dgm:cxn modelId="{52C2FACD-EC72-9A43-B4B5-68E74E66EFAD}" srcId="{6F19D9EF-BA05-5844-885A-CB336BBDBDBB}" destId="{6A8C90D5-3362-1846-9EEF-B0B3C40CC66E}" srcOrd="3" destOrd="0" parTransId="{5B897799-670C-BE45-991B-F5FD36D40CE6}" sibTransId="{1B6812D8-9061-7D45-A46D-E3A1B2993A33}"/>
    <dgm:cxn modelId="{497D4FCF-98F8-DD45-95A3-B1049FFA40F0}" srcId="{BB4CA671-943B-1D43-8318-C398370B7BCE}" destId="{1BDF75AD-018B-F041-BC46-A5090C8FF5FB}" srcOrd="2" destOrd="0" parTransId="{8226CCC8-3553-D846-A905-2299C62EB9DC}" sibTransId="{07E49D09-B829-8C4F-AA6F-0E0ECBF4A784}"/>
    <dgm:cxn modelId="{C6E3D6D0-3BB3-3E4B-8985-31A8CE168AB7}" srcId="{E31EA664-87C2-FD4D-B5FF-4A00C020F930}" destId="{22A7A07D-FB24-C643-9CC0-3486CA4ACB6E}" srcOrd="0" destOrd="0" parTransId="{44C75969-A273-7C42-AA18-6888D97B5FD1}" sibTransId="{92E6AAE1-645E-154C-ACCF-13F0EC66E33C}"/>
    <dgm:cxn modelId="{E309CFD2-8847-F046-95F8-FB56B76ED8E6}" type="presOf" srcId="{C0E0D2F0-A1AD-714B-ACBD-363364A022B9}" destId="{A8EB607B-9712-1349-91CE-909EBD06BAA0}" srcOrd="0" destOrd="0" presId="urn:microsoft.com/office/officeart/2005/8/layout/hList1"/>
    <dgm:cxn modelId="{8202B6E1-C2AE-FB4D-9F26-4ED15E08C16E}" type="presOf" srcId="{227A0221-E4B7-9F48-8C86-194F7BFB8775}" destId="{30D1CFE9-E885-6C4E-A811-E13D0391DEF1}" srcOrd="0" destOrd="0" presId="urn:microsoft.com/office/officeart/2005/8/layout/hList1"/>
    <dgm:cxn modelId="{41FFFBEE-4C23-F549-BD2C-38D3BF5E372D}" srcId="{BB4CA671-943B-1D43-8318-C398370B7BCE}" destId="{B3C6252F-1872-2F40-A4DB-328E641CCBE5}" srcOrd="1" destOrd="0" parTransId="{5E1D25B8-6389-3041-AB1F-16BB54D4F4C3}" sibTransId="{F2BCC16D-6972-9545-82D7-28A390EE6EFE}"/>
    <dgm:cxn modelId="{A838ECF1-1A4A-4048-8E63-9DFDB9B04BE3}" srcId="{6F19D9EF-BA05-5844-885A-CB336BBDBDBB}" destId="{227A0221-E4B7-9F48-8C86-194F7BFB8775}" srcOrd="0" destOrd="0" parTransId="{51715B00-36BF-0449-9DA7-8135756E9137}" sibTransId="{6C3B42AE-0677-E744-907D-34D0689C8008}"/>
    <dgm:cxn modelId="{979B91F8-D750-2844-B77B-DCA839C904B8}" type="presOf" srcId="{2AAE5A69-95EE-6A46-8F2B-B83D7CE23EFF}" destId="{5BB23BFC-AB02-704C-AEF1-9FB12C621C50}" srcOrd="0" destOrd="1" presId="urn:microsoft.com/office/officeart/2005/8/layout/hList1"/>
    <dgm:cxn modelId="{126E7EFA-9C8A-9548-81A9-F0CEE1618A13}" type="presOf" srcId="{F73E7D1A-9194-2645-96D9-343F6D0AEBBA}" destId="{2AED948C-BD45-B14F-8A5D-C95F54DE2A25}" srcOrd="0" destOrd="0" presId="urn:microsoft.com/office/officeart/2005/8/layout/hList1"/>
    <dgm:cxn modelId="{3D3BF733-1462-8147-AE32-D6969A961339}" type="presParOf" srcId="{D45B2B0C-6D27-AD4E-AA76-02E55579B888}" destId="{BB81BD7E-71B6-1D44-A7F8-B1B49A5CA405}" srcOrd="0" destOrd="0" presId="urn:microsoft.com/office/officeart/2005/8/layout/hList1"/>
    <dgm:cxn modelId="{A49E6C15-BFE5-1D4C-8999-D8F7C9391AB6}" type="presParOf" srcId="{BB81BD7E-71B6-1D44-A7F8-B1B49A5CA405}" destId="{30D1CFE9-E885-6C4E-A811-E13D0391DEF1}" srcOrd="0" destOrd="0" presId="urn:microsoft.com/office/officeart/2005/8/layout/hList1"/>
    <dgm:cxn modelId="{53613A40-0E21-FC4D-94D9-A6CA189DDA65}" type="presParOf" srcId="{BB81BD7E-71B6-1D44-A7F8-B1B49A5CA405}" destId="{1C6D4164-FE06-5A47-9EB5-EAEBCB25F967}" srcOrd="1" destOrd="0" presId="urn:microsoft.com/office/officeart/2005/8/layout/hList1"/>
    <dgm:cxn modelId="{8863E001-4AD0-8140-96ED-95314A5418A7}" type="presParOf" srcId="{D45B2B0C-6D27-AD4E-AA76-02E55579B888}" destId="{46B46532-B884-9D47-AF32-D16C5E14F6FA}" srcOrd="1" destOrd="0" presId="urn:microsoft.com/office/officeart/2005/8/layout/hList1"/>
    <dgm:cxn modelId="{40E09CEB-D0D1-714C-87FE-B2E08BA633F5}" type="presParOf" srcId="{D45B2B0C-6D27-AD4E-AA76-02E55579B888}" destId="{13DE5C53-1E96-E746-AC10-1A959ACE23DE}" srcOrd="2" destOrd="0" presId="urn:microsoft.com/office/officeart/2005/8/layout/hList1"/>
    <dgm:cxn modelId="{2F620515-88D8-E047-995F-7E1D35C42636}" type="presParOf" srcId="{13DE5C53-1E96-E746-AC10-1A959ACE23DE}" destId="{2AED948C-BD45-B14F-8A5D-C95F54DE2A25}" srcOrd="0" destOrd="0" presId="urn:microsoft.com/office/officeart/2005/8/layout/hList1"/>
    <dgm:cxn modelId="{7F78E227-8E71-264A-B90D-3BCF20BB391A}" type="presParOf" srcId="{13DE5C53-1E96-E746-AC10-1A959ACE23DE}" destId="{3A67A587-6977-074D-A74B-0B933E01205D}" srcOrd="1" destOrd="0" presId="urn:microsoft.com/office/officeart/2005/8/layout/hList1"/>
    <dgm:cxn modelId="{2F36450B-1F6B-5C4A-9467-DAAFFD6561FE}" type="presParOf" srcId="{D45B2B0C-6D27-AD4E-AA76-02E55579B888}" destId="{217BEFE0-689B-784D-AFC3-72D3F5962854}" srcOrd="3" destOrd="0" presId="urn:microsoft.com/office/officeart/2005/8/layout/hList1"/>
    <dgm:cxn modelId="{077779E7-67C2-734B-B1F3-085B2C88F0DB}" type="presParOf" srcId="{D45B2B0C-6D27-AD4E-AA76-02E55579B888}" destId="{553AE374-61CA-DC40-A62B-653B012F9B90}" srcOrd="4" destOrd="0" presId="urn:microsoft.com/office/officeart/2005/8/layout/hList1"/>
    <dgm:cxn modelId="{8CB8F18E-FB0D-7F49-AFB5-6F8DB845CDED}" type="presParOf" srcId="{553AE374-61CA-DC40-A62B-653B012F9B90}" destId="{D66B1CD9-536A-EB4C-91E0-A01CA3D94D10}" srcOrd="0" destOrd="0" presId="urn:microsoft.com/office/officeart/2005/8/layout/hList1"/>
    <dgm:cxn modelId="{FC2C9336-88E9-FC4C-A1BE-ECB700A58E46}" type="presParOf" srcId="{553AE374-61CA-DC40-A62B-653B012F9B90}" destId="{5BB23BFC-AB02-704C-AEF1-9FB12C621C50}" srcOrd="1" destOrd="0" presId="urn:microsoft.com/office/officeart/2005/8/layout/hList1"/>
    <dgm:cxn modelId="{AE67B702-3AE7-5947-BD11-3EF88F4C5B94}" type="presParOf" srcId="{D45B2B0C-6D27-AD4E-AA76-02E55579B888}" destId="{4728F429-400B-394D-8BCF-6C0C736BD10B}" srcOrd="5" destOrd="0" presId="urn:microsoft.com/office/officeart/2005/8/layout/hList1"/>
    <dgm:cxn modelId="{97BE5B2D-2F78-2446-8ACB-58565C3067E5}" type="presParOf" srcId="{D45B2B0C-6D27-AD4E-AA76-02E55579B888}" destId="{3F5BF780-5584-D046-A6B4-C62B4EB1310F}" srcOrd="6" destOrd="0" presId="urn:microsoft.com/office/officeart/2005/8/layout/hList1"/>
    <dgm:cxn modelId="{F2FEB6D6-CB1D-084D-A3B3-AB94D4AF9A5F}" type="presParOf" srcId="{3F5BF780-5584-D046-A6B4-C62B4EB1310F}" destId="{90755148-C307-DF4A-B41A-7108307B9CCB}" srcOrd="0" destOrd="0" presId="urn:microsoft.com/office/officeart/2005/8/layout/hList1"/>
    <dgm:cxn modelId="{99518C79-080D-CD41-B407-EDD0FA821A93}" type="presParOf" srcId="{3F5BF780-5584-D046-A6B4-C62B4EB1310F}" destId="{B4EB85FA-29A2-3F43-BD7A-E1B2D4F0ECB0}" srcOrd="1" destOrd="0" presId="urn:microsoft.com/office/officeart/2005/8/layout/hList1"/>
    <dgm:cxn modelId="{1006AC43-C206-3C46-BCD3-17DC542CF0E4}" type="presParOf" srcId="{D45B2B0C-6D27-AD4E-AA76-02E55579B888}" destId="{172D055B-018B-0441-8E78-45B67D69F782}" srcOrd="7" destOrd="0" presId="urn:microsoft.com/office/officeart/2005/8/layout/hList1"/>
    <dgm:cxn modelId="{2290EF33-F20C-1F42-92EF-A06E08D4F57B}" type="presParOf" srcId="{D45B2B0C-6D27-AD4E-AA76-02E55579B888}" destId="{9A766C29-955A-664F-B643-68964BE11BF2}" srcOrd="8" destOrd="0" presId="urn:microsoft.com/office/officeart/2005/8/layout/hList1"/>
    <dgm:cxn modelId="{8EB3E1F7-3FE3-0D49-914E-EEBD18F41A52}" type="presParOf" srcId="{9A766C29-955A-664F-B643-68964BE11BF2}" destId="{EFCD0E0B-0649-A44D-9257-960B527323A7}" srcOrd="0" destOrd="0" presId="urn:microsoft.com/office/officeart/2005/8/layout/hList1"/>
    <dgm:cxn modelId="{7D68DC4D-BC69-C74E-96F6-4006FFFFECC8}" type="presParOf" srcId="{9A766C29-955A-664F-B643-68964BE11BF2}" destId="{A8EB607B-9712-1349-91CE-909EBD06BAA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1CFE9-E885-6C4E-A811-E13D0391DEF1}">
      <dsp:nvSpPr>
        <dsp:cNvPr id="0" name=""/>
        <dsp:cNvSpPr/>
      </dsp:nvSpPr>
      <dsp:spPr>
        <a:xfrm>
          <a:off x="5403" y="167520"/>
          <a:ext cx="2071228" cy="79333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t>Sectoral </a:t>
          </a:r>
        </a:p>
        <a:p>
          <a:pPr marL="0" lvl="0" indent="0" algn="ctr" defTabSz="844550">
            <a:lnSpc>
              <a:spcPct val="90000"/>
            </a:lnSpc>
            <a:spcBef>
              <a:spcPct val="0"/>
            </a:spcBef>
            <a:spcAft>
              <a:spcPct val="35000"/>
            </a:spcAft>
            <a:buNone/>
          </a:pPr>
          <a:r>
            <a:rPr lang="en-US" sz="1900" b="1" kern="1200"/>
            <a:t>shifts</a:t>
          </a:r>
          <a:endParaRPr lang="en-GB" sz="1900" kern="1200" dirty="0"/>
        </a:p>
      </dsp:txBody>
      <dsp:txXfrm>
        <a:off x="5403" y="167520"/>
        <a:ext cx="2071228" cy="793330"/>
      </dsp:txXfrm>
    </dsp:sp>
    <dsp:sp modelId="{1C6D4164-FE06-5A47-9EB5-EAEBCB25F967}">
      <dsp:nvSpPr>
        <dsp:cNvPr id="0" name=""/>
        <dsp:cNvSpPr/>
      </dsp:nvSpPr>
      <dsp:spPr>
        <a:xfrm>
          <a:off x="5403" y="960850"/>
          <a:ext cx="2071228" cy="1219123"/>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Font typeface="Arial" panose="020B0604020202020204" pitchFamily="34" charset="0"/>
            <a:buChar char="•"/>
          </a:pPr>
          <a:r>
            <a:rPr lang="en-US" sz="1900" kern="1200"/>
            <a:t>Agriculture</a:t>
          </a:r>
          <a:endParaRPr lang="en-GB" sz="1900" kern="1200" dirty="0"/>
        </a:p>
        <a:p>
          <a:pPr marL="171450" lvl="1" indent="-171450" algn="l" defTabSz="844550">
            <a:lnSpc>
              <a:spcPct val="90000"/>
            </a:lnSpc>
            <a:spcBef>
              <a:spcPct val="0"/>
            </a:spcBef>
            <a:spcAft>
              <a:spcPct val="15000"/>
            </a:spcAft>
            <a:buChar char="•"/>
          </a:pPr>
          <a:r>
            <a:rPr lang="en-US" sz="1900" kern="1200"/>
            <a:t>Manufacturing</a:t>
          </a:r>
          <a:endParaRPr lang="en-US" sz="1900" kern="1200" dirty="0"/>
        </a:p>
        <a:p>
          <a:pPr marL="171450" lvl="1" indent="-171450" algn="l" defTabSz="844550">
            <a:lnSpc>
              <a:spcPct val="90000"/>
            </a:lnSpc>
            <a:spcBef>
              <a:spcPct val="0"/>
            </a:spcBef>
            <a:spcAft>
              <a:spcPct val="15000"/>
            </a:spcAft>
            <a:buChar char="•"/>
          </a:pPr>
          <a:r>
            <a:rPr lang="en-US" sz="1900" kern="1200"/>
            <a:t>Services</a:t>
          </a:r>
          <a:endParaRPr lang="en-US" sz="1900" kern="1200" dirty="0"/>
        </a:p>
      </dsp:txBody>
      <dsp:txXfrm>
        <a:off x="5403" y="960850"/>
        <a:ext cx="2071228" cy="1219123"/>
      </dsp:txXfrm>
    </dsp:sp>
    <dsp:sp modelId="{2AED948C-BD45-B14F-8A5D-C95F54DE2A25}">
      <dsp:nvSpPr>
        <dsp:cNvPr id="0" name=""/>
        <dsp:cNvSpPr/>
      </dsp:nvSpPr>
      <dsp:spPr>
        <a:xfrm>
          <a:off x="2366603" y="167520"/>
          <a:ext cx="2071228" cy="79333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t>Technological change</a:t>
          </a:r>
          <a:endParaRPr lang="en-GB" sz="1900" kern="1200" dirty="0"/>
        </a:p>
      </dsp:txBody>
      <dsp:txXfrm>
        <a:off x="2366603" y="167520"/>
        <a:ext cx="2071228" cy="793330"/>
      </dsp:txXfrm>
    </dsp:sp>
    <dsp:sp modelId="{3A67A587-6977-074D-A74B-0B933E01205D}">
      <dsp:nvSpPr>
        <dsp:cNvPr id="0" name=""/>
        <dsp:cNvSpPr/>
      </dsp:nvSpPr>
      <dsp:spPr>
        <a:xfrm>
          <a:off x="2366603" y="960850"/>
          <a:ext cx="2071228" cy="1219123"/>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Font typeface="Arial" panose="020B0604020202020204" pitchFamily="34" charset="0"/>
            <a:buChar char="•"/>
          </a:pPr>
          <a:r>
            <a:rPr lang="en-US" sz="1900" kern="1200"/>
            <a:t>Innovation</a:t>
          </a:r>
          <a:endParaRPr lang="en-GB" sz="1900" kern="1200" dirty="0"/>
        </a:p>
        <a:p>
          <a:pPr marL="171450" lvl="1" indent="-171450" algn="l" defTabSz="844550">
            <a:lnSpc>
              <a:spcPct val="90000"/>
            </a:lnSpc>
            <a:spcBef>
              <a:spcPct val="0"/>
            </a:spcBef>
            <a:spcAft>
              <a:spcPct val="15000"/>
            </a:spcAft>
            <a:buChar char="•"/>
          </a:pPr>
          <a:r>
            <a:rPr lang="en-US" sz="1900" kern="1200"/>
            <a:t>Diffusion</a:t>
          </a:r>
          <a:endParaRPr lang="en-US" sz="1900" kern="1200" dirty="0"/>
        </a:p>
        <a:p>
          <a:pPr marL="171450" lvl="1" indent="-171450" algn="l" defTabSz="844550">
            <a:lnSpc>
              <a:spcPct val="90000"/>
            </a:lnSpc>
            <a:spcBef>
              <a:spcPct val="0"/>
            </a:spcBef>
            <a:spcAft>
              <a:spcPct val="15000"/>
            </a:spcAft>
            <a:buChar char="•"/>
          </a:pPr>
          <a:r>
            <a:rPr lang="en-US" sz="1900" kern="1200"/>
            <a:t>AI</a:t>
          </a:r>
          <a:endParaRPr lang="en-US" sz="1900" kern="1200" dirty="0"/>
        </a:p>
      </dsp:txBody>
      <dsp:txXfrm>
        <a:off x="2366603" y="960850"/>
        <a:ext cx="2071228" cy="1219123"/>
      </dsp:txXfrm>
    </dsp:sp>
    <dsp:sp modelId="{D66B1CD9-536A-EB4C-91E0-A01CA3D94D10}">
      <dsp:nvSpPr>
        <dsp:cNvPr id="0" name=""/>
        <dsp:cNvSpPr/>
      </dsp:nvSpPr>
      <dsp:spPr>
        <a:xfrm>
          <a:off x="4727804" y="167520"/>
          <a:ext cx="2071228" cy="79333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t>Spatial </a:t>
          </a:r>
        </a:p>
        <a:p>
          <a:pPr marL="0" lvl="0" indent="0" algn="ctr" defTabSz="844550">
            <a:lnSpc>
              <a:spcPct val="90000"/>
            </a:lnSpc>
            <a:spcBef>
              <a:spcPct val="0"/>
            </a:spcBef>
            <a:spcAft>
              <a:spcPct val="35000"/>
            </a:spcAft>
            <a:buNone/>
          </a:pPr>
          <a:r>
            <a:rPr lang="en-US" sz="1900" b="1" kern="1200"/>
            <a:t>relocation</a:t>
          </a:r>
          <a:endParaRPr lang="en-GB" sz="1900" kern="1200" dirty="0"/>
        </a:p>
      </dsp:txBody>
      <dsp:txXfrm>
        <a:off x="4727804" y="167520"/>
        <a:ext cx="2071228" cy="793330"/>
      </dsp:txXfrm>
    </dsp:sp>
    <dsp:sp modelId="{5BB23BFC-AB02-704C-AEF1-9FB12C621C50}">
      <dsp:nvSpPr>
        <dsp:cNvPr id="0" name=""/>
        <dsp:cNvSpPr/>
      </dsp:nvSpPr>
      <dsp:spPr>
        <a:xfrm>
          <a:off x="4727804" y="960850"/>
          <a:ext cx="2071228" cy="1219123"/>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Font typeface="Arial" panose="020B0604020202020204" pitchFamily="34" charset="0"/>
            <a:buChar char="•"/>
          </a:pPr>
          <a:r>
            <a:rPr lang="en-US" sz="1900" kern="1200"/>
            <a:t>Countries</a:t>
          </a:r>
          <a:endParaRPr lang="en-GB" sz="1900" kern="1200" dirty="0"/>
        </a:p>
        <a:p>
          <a:pPr marL="171450" lvl="1" indent="-171450" algn="l" defTabSz="844550">
            <a:lnSpc>
              <a:spcPct val="90000"/>
            </a:lnSpc>
            <a:spcBef>
              <a:spcPct val="0"/>
            </a:spcBef>
            <a:spcAft>
              <a:spcPct val="15000"/>
            </a:spcAft>
            <a:buChar char="•"/>
          </a:pPr>
          <a:r>
            <a:rPr lang="en-US" sz="1900" kern="1200"/>
            <a:t>Cities</a:t>
          </a:r>
          <a:endParaRPr lang="en-US" sz="1900" kern="1200" dirty="0"/>
        </a:p>
        <a:p>
          <a:pPr marL="171450" lvl="1" indent="-171450" algn="l" defTabSz="844550">
            <a:lnSpc>
              <a:spcPct val="90000"/>
            </a:lnSpc>
            <a:spcBef>
              <a:spcPct val="0"/>
            </a:spcBef>
            <a:spcAft>
              <a:spcPct val="15000"/>
            </a:spcAft>
            <a:buChar char="•"/>
          </a:pPr>
          <a:r>
            <a:rPr lang="en-US" sz="1900" kern="1200"/>
            <a:t>GVC</a:t>
          </a:r>
          <a:endParaRPr lang="en-US" sz="1900" kern="1200" dirty="0"/>
        </a:p>
      </dsp:txBody>
      <dsp:txXfrm>
        <a:off x="4727804" y="960850"/>
        <a:ext cx="2071228" cy="1219123"/>
      </dsp:txXfrm>
    </dsp:sp>
    <dsp:sp modelId="{90755148-C307-DF4A-B41A-7108307B9CCB}">
      <dsp:nvSpPr>
        <dsp:cNvPr id="0" name=""/>
        <dsp:cNvSpPr/>
      </dsp:nvSpPr>
      <dsp:spPr>
        <a:xfrm>
          <a:off x="7089005" y="167520"/>
          <a:ext cx="2071228" cy="79333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b="1" kern="1200" dirty="0"/>
            <a:t>Consumption change</a:t>
          </a:r>
        </a:p>
      </dsp:txBody>
      <dsp:txXfrm>
        <a:off x="7089005" y="167520"/>
        <a:ext cx="2071228" cy="793330"/>
      </dsp:txXfrm>
    </dsp:sp>
    <dsp:sp modelId="{B4EB85FA-29A2-3F43-BD7A-E1B2D4F0ECB0}">
      <dsp:nvSpPr>
        <dsp:cNvPr id="0" name=""/>
        <dsp:cNvSpPr/>
      </dsp:nvSpPr>
      <dsp:spPr>
        <a:xfrm>
          <a:off x="7089005" y="960850"/>
          <a:ext cx="2071228" cy="1219123"/>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GB" sz="2000" kern="1200">
              <a:latin typeface="Calibri" panose="020F0502020204030204"/>
              <a:ea typeface="+mn-ea"/>
              <a:cs typeface="+mn-cs"/>
            </a:rPr>
            <a:t>Demands
Lifestyles
Responsibility</a:t>
          </a:r>
          <a:endParaRPr lang="en-GB" sz="2000" kern="1200" dirty="0">
            <a:latin typeface="Calibri" panose="020F0502020204030204"/>
            <a:ea typeface="+mn-ea"/>
            <a:cs typeface="+mn-cs"/>
          </a:endParaRPr>
        </a:p>
      </dsp:txBody>
      <dsp:txXfrm>
        <a:off x="7089005" y="960850"/>
        <a:ext cx="2071228" cy="1219123"/>
      </dsp:txXfrm>
    </dsp:sp>
    <dsp:sp modelId="{EFCD0E0B-0649-A44D-9257-960B527323A7}">
      <dsp:nvSpPr>
        <dsp:cNvPr id="0" name=""/>
        <dsp:cNvSpPr/>
      </dsp:nvSpPr>
      <dsp:spPr>
        <a:xfrm>
          <a:off x="9450206" y="167520"/>
          <a:ext cx="2071228" cy="79333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t>Institutional change</a:t>
          </a:r>
          <a:endParaRPr lang="en-GB" sz="1900" kern="1200" dirty="0"/>
        </a:p>
      </dsp:txBody>
      <dsp:txXfrm>
        <a:off x="9450206" y="167520"/>
        <a:ext cx="2071228" cy="793330"/>
      </dsp:txXfrm>
    </dsp:sp>
    <dsp:sp modelId="{A8EB607B-9712-1349-91CE-909EBD06BAA0}">
      <dsp:nvSpPr>
        <dsp:cNvPr id="0" name=""/>
        <dsp:cNvSpPr/>
      </dsp:nvSpPr>
      <dsp:spPr>
        <a:xfrm>
          <a:off x="9450206" y="960850"/>
          <a:ext cx="2071228" cy="1219123"/>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Font typeface="Arial" panose="020B0604020202020204" pitchFamily="34" charset="0"/>
            <a:buChar char="•"/>
          </a:pPr>
          <a:r>
            <a:rPr lang="en-US" sz="1900" kern="1200"/>
            <a:t>Policy</a:t>
          </a:r>
          <a:endParaRPr lang="en-GB" sz="1900" kern="1200" dirty="0"/>
        </a:p>
        <a:p>
          <a:pPr marL="171450" lvl="1" indent="-171450" algn="l" defTabSz="844550">
            <a:lnSpc>
              <a:spcPct val="90000"/>
            </a:lnSpc>
            <a:spcBef>
              <a:spcPct val="0"/>
            </a:spcBef>
            <a:spcAft>
              <a:spcPct val="15000"/>
            </a:spcAft>
            <a:buChar char="•"/>
          </a:pPr>
          <a:r>
            <a:rPr lang="en-US" sz="1900" kern="1200"/>
            <a:t>Markets</a:t>
          </a:r>
          <a:endParaRPr lang="en-US" sz="1900" kern="1200" dirty="0"/>
        </a:p>
        <a:p>
          <a:pPr marL="171450" lvl="1" indent="-171450" algn="l" defTabSz="844550">
            <a:lnSpc>
              <a:spcPct val="90000"/>
            </a:lnSpc>
            <a:spcBef>
              <a:spcPct val="0"/>
            </a:spcBef>
            <a:spcAft>
              <a:spcPct val="15000"/>
            </a:spcAft>
            <a:buChar char="•"/>
          </a:pPr>
          <a:r>
            <a:rPr lang="en-US" sz="1900" kern="1200"/>
            <a:t>Finance</a:t>
          </a:r>
          <a:endParaRPr lang="en-US" sz="1900" kern="1200" dirty="0"/>
        </a:p>
      </dsp:txBody>
      <dsp:txXfrm>
        <a:off x="9450206" y="960850"/>
        <a:ext cx="2071228" cy="1219123"/>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7D2F41-68DB-4040-8480-4BE2ED73F994}" type="datetimeFigureOut">
              <a:rPr lang="en-GB" smtClean="0"/>
              <a:t>22/06/2026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33C0B8-3CB9-484D-ADBB-80DB8B0E8C17}" type="slidenum">
              <a:rPr lang="en-GB" smtClean="0"/>
              <a:t>‹#›</a:t>
            </a:fld>
            <a:endParaRPr lang="en-GB"/>
          </a:p>
        </p:txBody>
      </p:sp>
    </p:spTree>
    <p:extLst>
      <p:ext uri="{BB962C8B-B14F-4D97-AF65-F5344CB8AC3E}">
        <p14:creationId xmlns:p14="http://schemas.microsoft.com/office/powerpoint/2010/main" val="1162070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Cover title slide using a full UCL Dark Purple colour as the background. The slide layout includes a main heading in the top left corner. The presenters’ names and the date are shown in the bottom left corner. The UCL logo is positioned in the bottom right corner of the slide.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28BC158-BB56-D04E-8DE4-3CEB786515BF}" type="slidenum">
              <a:rPr kumimoji="0" lang="en-US" sz="1200" b="0" i="0" u="none" strike="noStrike" kern="1200" cap="none" spc="0" normalizeH="0" baseline="0" noProof="0" smtClean="0">
                <a:ln>
                  <a:noFill/>
                </a:ln>
                <a:solidFill>
                  <a:prstClr val="black"/>
                </a:solidFill>
                <a:effectLst/>
                <a:uLnTx/>
                <a:uFillTx/>
                <a:latin typeface="Aptos" panose="020B00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0</a:t>
            </a:fld>
            <a:endParaRPr kumimoji="0" lang="en-US" sz="12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Tree>
    <p:extLst>
      <p:ext uri="{BB962C8B-B14F-4D97-AF65-F5344CB8AC3E}">
        <p14:creationId xmlns:p14="http://schemas.microsoft.com/office/powerpoint/2010/main" val="119100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Structural Change and Economic Dynamics is a research field concerned with how economies evolve over time. Rather than treating the economy as a static system moving smoothly towards equilibrium, this field examines the transformation of economic structures, the emergence and decline of sectors, technological change, changes in demand, productivity growth, institutional development, and the redistribution of economic activities across regions and countries.</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At its core, structural change refers to long-term shifts in the composition of an economy. These shifts may occur across sectors, such as the transition from agriculture to manufacturing and then to services; across technologies, such as the diffusion of digital technologies, automation, renewable energy and artificial intelligence; across regions, such as industrial relocation and global value chain restructuring; or across social and institutional systems, such as changes in labour markets, trade regimes, industrial policy and innovation systems.</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Economic dynamics focuses on the processes through which these changes unfold. It asks not only what changes, but also why, how fast, through which mechanisms, and with what consequences. This makes the field especially relevant for understanding economic development, deindustrialisation, technological transitions, productivity divergence, globalisation, inequality, sustainability transitions and climate-related transformation.</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A distinctive feature of this field is its attention to interdependence. Economic sectors, firms, regions and countries are not isolated units. A change in one part of the economy can generate wider effects through supply chains, demand linkages, technological complementarities and institutional relationships. Therefore, understanding structural change requires tools that can capture the interconnected nature of economic systems.</a:t>
            </a:r>
          </a:p>
        </p:txBody>
      </p:sp>
      <p:sp>
        <p:nvSpPr>
          <p:cNvPr id="4" name="Slide Number Placeholder 3"/>
          <p:cNvSpPr>
            <a:spLocks noGrp="1"/>
          </p:cNvSpPr>
          <p:nvPr>
            <p:ph type="sldNum" sz="quarter" idx="5"/>
          </p:nvPr>
        </p:nvSpPr>
        <p:spPr/>
        <p:txBody>
          <a:bodyPr/>
          <a:lstStyle/>
          <a:p>
            <a:fld id="{FA33C0B8-3CB9-484D-ADBB-80DB8B0E8C17}" type="slidenum">
              <a:rPr lang="en-GB" smtClean="0"/>
              <a:t>1</a:t>
            </a:fld>
            <a:endParaRPr lang="en-GB"/>
          </a:p>
        </p:txBody>
      </p:sp>
    </p:spTree>
    <p:extLst>
      <p:ext uri="{BB962C8B-B14F-4D97-AF65-F5344CB8AC3E}">
        <p14:creationId xmlns:p14="http://schemas.microsoft.com/office/powerpoint/2010/main" val="3672903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its core, structural change refers to long-term shifts in the composition of an economy. These shifts may occur across sectors, such as the transition from agriculture to manufacturing and then to services; across technologies, such as the diffusion of digital technologies, automation, renewable energy and artificial intelligence; across regions, such as industrial relocation and global value chain restructuring; or across social and institutional systems, such as changes in labour markets, trade regimes, industrial policy and innovation systems.</a:t>
            </a:r>
          </a:p>
          <a:p>
            <a:endParaRPr lang="en-GB" dirty="0"/>
          </a:p>
          <a:p>
            <a:endParaRPr lang="en-GB" dirty="0"/>
          </a:p>
        </p:txBody>
      </p:sp>
      <p:sp>
        <p:nvSpPr>
          <p:cNvPr id="4" name="Slide Number Placeholder 3"/>
          <p:cNvSpPr>
            <a:spLocks noGrp="1"/>
          </p:cNvSpPr>
          <p:nvPr>
            <p:ph type="sldNum" sz="quarter" idx="5"/>
          </p:nvPr>
        </p:nvSpPr>
        <p:spPr/>
        <p:txBody>
          <a:bodyPr/>
          <a:lstStyle/>
          <a:p>
            <a:fld id="{FA33C0B8-3CB9-484D-ADBB-80DB8B0E8C17}" type="slidenum">
              <a:rPr lang="en-GB" smtClean="0"/>
              <a:t>2</a:t>
            </a:fld>
            <a:endParaRPr lang="en-GB"/>
          </a:p>
        </p:txBody>
      </p:sp>
    </p:spTree>
    <p:extLst>
      <p:ext uri="{BB962C8B-B14F-4D97-AF65-F5344CB8AC3E}">
        <p14:creationId xmlns:p14="http://schemas.microsoft.com/office/powerpoint/2010/main" val="681327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Economic dynamics focuses on the processes through which these changes unfold. It asks not only what changes, but also why, how fast, through which mechanisms, and with what consequences. </a:t>
            </a:r>
          </a:p>
          <a:p>
            <a:r>
              <a:rPr lang="en-GB" sz="1200" dirty="0"/>
              <a:t>This makes the field especially relevant for understanding economic development, deindustrialisation, technological transitions, productivity divergence, globalisation, inequality, sustainability transitions and climate-related transformation.</a:t>
            </a:r>
          </a:p>
          <a:p>
            <a:endParaRPr lang="en-GB" sz="1200" dirty="0"/>
          </a:p>
          <a:p>
            <a:endParaRPr lang="en-GB" dirty="0"/>
          </a:p>
        </p:txBody>
      </p:sp>
      <p:sp>
        <p:nvSpPr>
          <p:cNvPr id="4" name="Slide Number Placeholder 3"/>
          <p:cNvSpPr>
            <a:spLocks noGrp="1"/>
          </p:cNvSpPr>
          <p:nvPr>
            <p:ph type="sldNum" sz="quarter" idx="5"/>
          </p:nvPr>
        </p:nvSpPr>
        <p:spPr/>
        <p:txBody>
          <a:bodyPr/>
          <a:lstStyle/>
          <a:p>
            <a:fld id="{FA33C0B8-3CB9-484D-ADBB-80DB8B0E8C17}" type="slidenum">
              <a:rPr lang="en-GB" smtClean="0"/>
              <a:t>3</a:t>
            </a:fld>
            <a:endParaRPr lang="en-GB"/>
          </a:p>
        </p:txBody>
      </p:sp>
    </p:spTree>
    <p:extLst>
      <p:ext uri="{BB962C8B-B14F-4D97-AF65-F5344CB8AC3E}">
        <p14:creationId xmlns:p14="http://schemas.microsoft.com/office/powerpoint/2010/main" val="455770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dirty="0">
                <a:solidFill>
                  <a:schemeClr val="tx1"/>
                </a:solidFill>
                <a:effectLst/>
                <a:latin typeface="+mn-lt"/>
                <a:ea typeface="+mn-ea"/>
                <a:cs typeface="+mn-cs"/>
              </a:rPr>
              <a:t>2. The Role of Input-Output Analysis in Structural Change and Economic Dynamics</a:t>
            </a:r>
          </a:p>
          <a:p>
            <a:r>
              <a:rPr lang="en-GB" sz="1200" b="0" i="0" u="none" strike="noStrike" kern="1200" dirty="0">
                <a:solidFill>
                  <a:schemeClr val="tx1"/>
                </a:solidFill>
                <a:effectLst/>
                <a:latin typeface="+mn-lt"/>
                <a:ea typeface="+mn-ea"/>
                <a:cs typeface="+mn-cs"/>
              </a:rPr>
              <a:t>Input-Output Analysis provides a powerful framework for studying structural change because it represents the economy as a system of interdependent sectors. It shows how the output of one sector becomes the input of another, and how final demand generates direct and indirect production requirements across the whole economy.</a:t>
            </a:r>
          </a:p>
          <a:p>
            <a:r>
              <a:rPr lang="en-GB" sz="1200" b="0" i="0" u="none" strike="noStrike" kern="1200" dirty="0">
                <a:solidFill>
                  <a:schemeClr val="tx1"/>
                </a:solidFill>
                <a:effectLst/>
                <a:latin typeface="+mn-lt"/>
                <a:ea typeface="+mn-ea"/>
                <a:cs typeface="+mn-cs"/>
              </a:rPr>
              <a:t>In the context of Structural Change and Economic Dynamics, Input-Output Analysis plays several important roles.</a:t>
            </a:r>
          </a:p>
          <a:p>
            <a:r>
              <a:rPr lang="en-GB" sz="1200" b="0" i="0" u="none" strike="noStrike" kern="1200" dirty="0">
                <a:solidFill>
                  <a:schemeClr val="tx1"/>
                </a:solidFill>
                <a:effectLst/>
                <a:latin typeface="+mn-lt"/>
                <a:ea typeface="+mn-ea"/>
                <a:cs typeface="+mn-cs"/>
              </a:rPr>
              <a:t>First, it helps reveal the structure of the economy. By mapping inter-sectoral linkages, Input-Output Analysis identifies which sectors are central to production networks, which sectors have strong upstream or downstream connections, and how different parts of the economy depend on each other. This is essential for understanding industrial structure and the changing position of sectors over time.</a:t>
            </a:r>
          </a:p>
          <a:p>
            <a:r>
              <a:rPr lang="en-GB" sz="1200" b="0" i="0" u="none" strike="noStrike" kern="1200" dirty="0">
                <a:solidFill>
                  <a:schemeClr val="tx1"/>
                </a:solidFill>
                <a:effectLst/>
                <a:latin typeface="+mn-lt"/>
                <a:ea typeface="+mn-ea"/>
                <a:cs typeface="+mn-cs"/>
              </a:rPr>
              <a:t>Second, it provides a method for analysing the drivers of economic change. Structural decomposition analysis, based on input-output tables, can separate changes in output, energy use, emissions, employment or value added into different contributing factors, such as changes in technology, production structure, consumption patterns, trade patterns and final demand. This makes it possible to identify whether economic transformation is mainly driven by technological improvement, changing demand, industrial upgrading, outsourcing or globalisation.</a:t>
            </a:r>
          </a:p>
          <a:p>
            <a:r>
              <a:rPr lang="en-GB" sz="1200" b="0" i="0" u="none" strike="noStrike" kern="1200" dirty="0">
                <a:solidFill>
                  <a:schemeClr val="tx1"/>
                </a:solidFill>
                <a:effectLst/>
                <a:latin typeface="+mn-lt"/>
                <a:ea typeface="+mn-ea"/>
                <a:cs typeface="+mn-cs"/>
              </a:rPr>
              <a:t>Third, Input-Output Analysis is highly relevant for studying global value chains. Multi-regional input-output models can trace production, consumption, value added, employment and environmental impacts across countries and regions. This is particularly important in a globalised economy, where production processes are fragmented internationally and where structural change in one country may be connected to demand, investment or policy changes elsewhere.</a:t>
            </a:r>
          </a:p>
          <a:p>
            <a:r>
              <a:rPr lang="en-GB" sz="1200" b="0" i="0" u="none" strike="noStrike" kern="1200" dirty="0">
                <a:solidFill>
                  <a:schemeClr val="tx1"/>
                </a:solidFill>
                <a:effectLst/>
                <a:latin typeface="+mn-lt"/>
                <a:ea typeface="+mn-ea"/>
                <a:cs typeface="+mn-cs"/>
              </a:rPr>
              <a:t>Fourth, Input-Output Analysis supports the study of environmental and sustainability transitions. By linking economic activities with energy use, carbon emissions, material use, land use or pollution, environmentally extended input-output analysis can assess how structural change affects environmental pressures. It is especially useful for studying consumption-based emissions, embodied carbon in trade, carbon leakage, supply-chain risks, and the distributional impacts of climate policies.</a:t>
            </a:r>
          </a:p>
          <a:p>
            <a:r>
              <a:rPr lang="en-GB" sz="1200" b="0" i="0" u="none" strike="noStrike" kern="1200" dirty="0">
                <a:solidFill>
                  <a:schemeClr val="tx1"/>
                </a:solidFill>
                <a:effectLst/>
                <a:latin typeface="+mn-lt"/>
                <a:ea typeface="+mn-ea"/>
                <a:cs typeface="+mn-cs"/>
              </a:rPr>
              <a:t>Fifth, Input-Output Analysis helps assess the systemic impacts of shocks and policies. Economic crises, climate disasters, trade restrictions, technological disruption and decarbonisation policies can all propagate through production networks. Input-output models can estimate not only the direct effects on affected sectors, but also the indirect effects transmitted through supply chains. This makes the method valuable for analysing resilience, vulnerability and transition risks.</a:t>
            </a:r>
          </a:p>
          <a:p>
            <a:r>
              <a:rPr lang="en-GB" sz="1200" b="0" i="0" u="none" strike="noStrike" kern="1200" dirty="0">
                <a:solidFill>
                  <a:schemeClr val="tx1"/>
                </a:solidFill>
                <a:effectLst/>
                <a:latin typeface="+mn-lt"/>
                <a:ea typeface="+mn-ea"/>
                <a:cs typeface="+mn-cs"/>
              </a:rPr>
              <a:t>Overall, Input-Output Analysis contributes to Structural Change and Economic Dynamics by providing a system-wide, inter-sectoral and often multi-regional perspective. It allows researchers to move beyond sector-by-sector analysis and examine how economic transformation occurs through networks of production, consumption and trade.</a:t>
            </a:r>
          </a:p>
          <a:p>
            <a:endParaRPr lang="en-GB" dirty="0"/>
          </a:p>
        </p:txBody>
      </p:sp>
      <p:sp>
        <p:nvSpPr>
          <p:cNvPr id="4" name="Slide Number Placeholder 3"/>
          <p:cNvSpPr>
            <a:spLocks noGrp="1"/>
          </p:cNvSpPr>
          <p:nvPr>
            <p:ph type="sldNum" sz="quarter" idx="5"/>
          </p:nvPr>
        </p:nvSpPr>
        <p:spPr/>
        <p:txBody>
          <a:bodyPr/>
          <a:lstStyle/>
          <a:p>
            <a:fld id="{FA33C0B8-3CB9-484D-ADBB-80DB8B0E8C17}" type="slidenum">
              <a:rPr lang="en-GB" smtClean="0"/>
              <a:t>4</a:t>
            </a:fld>
            <a:endParaRPr lang="en-GB"/>
          </a:p>
        </p:txBody>
      </p:sp>
    </p:spTree>
    <p:extLst>
      <p:ext uri="{BB962C8B-B14F-4D97-AF65-F5344CB8AC3E}">
        <p14:creationId xmlns:p14="http://schemas.microsoft.com/office/powerpoint/2010/main" val="3828653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A33C0B8-3CB9-484D-ADBB-80DB8B0E8C17}" type="slidenum">
              <a:rPr lang="en-GB" smtClean="0"/>
              <a:t>7</a:t>
            </a:fld>
            <a:endParaRPr lang="en-GB"/>
          </a:p>
        </p:txBody>
      </p:sp>
    </p:spTree>
    <p:extLst>
      <p:ext uri="{BB962C8B-B14F-4D97-AF65-F5344CB8AC3E}">
        <p14:creationId xmlns:p14="http://schemas.microsoft.com/office/powerpoint/2010/main" val="1228005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A33C0B8-3CB9-484D-ADBB-80DB8B0E8C17}" type="slidenum">
              <a:rPr lang="en-GB" smtClean="0"/>
              <a:t>9</a:t>
            </a:fld>
            <a:endParaRPr lang="en-GB"/>
          </a:p>
        </p:txBody>
      </p:sp>
    </p:spTree>
    <p:extLst>
      <p:ext uri="{BB962C8B-B14F-4D97-AF65-F5344CB8AC3E}">
        <p14:creationId xmlns:p14="http://schemas.microsoft.com/office/powerpoint/2010/main" val="186115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A33C0B8-3CB9-484D-ADBB-80DB8B0E8C17}" type="slidenum">
              <a:rPr lang="en-GB" smtClean="0"/>
              <a:t>13</a:t>
            </a:fld>
            <a:endParaRPr lang="en-GB"/>
          </a:p>
        </p:txBody>
      </p:sp>
    </p:spTree>
    <p:extLst>
      <p:ext uri="{BB962C8B-B14F-4D97-AF65-F5344CB8AC3E}">
        <p14:creationId xmlns:p14="http://schemas.microsoft.com/office/powerpoint/2010/main" val="3879318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854201"/>
            <a:ext cx="10515600" cy="1655762"/>
          </a:xfrm>
        </p:spPr>
        <p:txBody>
          <a:bodyPr anchor="b">
            <a:normAutofit/>
          </a:bodyPr>
          <a:lstStyle>
            <a:lvl1pPr algn="ctr">
              <a:defRPr sz="4800">
                <a:solidFill>
                  <a:schemeClr val="tx1"/>
                </a:solidFill>
              </a:defRPr>
            </a:lvl1pPr>
          </a:lstStyle>
          <a:p>
            <a:endParaRPr lang="en-US" dirty="0"/>
          </a:p>
        </p:txBody>
      </p:sp>
      <p:sp>
        <p:nvSpPr>
          <p:cNvPr id="3" name="Subtitle 2"/>
          <p:cNvSpPr>
            <a:spLocks noGrp="1"/>
          </p:cNvSpPr>
          <p:nvPr>
            <p:ph type="subTitle" idx="1"/>
          </p:nvPr>
        </p:nvSpPr>
        <p:spPr>
          <a:xfrm>
            <a:off x="838200" y="3602038"/>
            <a:ext cx="105156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p:cNvSpPr>
            <a:spLocks noGrp="1"/>
          </p:cNvSpPr>
          <p:nvPr>
            <p:ph type="dt" sz="half" idx="10"/>
          </p:nvPr>
        </p:nvSpPr>
        <p:spPr/>
        <p:txBody>
          <a:bodyPr/>
          <a:lstStyle/>
          <a:p>
            <a:fld id="{661F7746-6C44-6546-9C0D-559CBE2A09F6}" type="datetime1">
              <a:rPr lang="en-GB" smtClean="0"/>
              <a:t>22/06/2026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187753-5455-0C49-909C-4FAC9CDA8872}" type="slidenum">
              <a:rPr lang="en-GB" smtClean="0"/>
              <a:t>‹#›</a:t>
            </a:fld>
            <a:endParaRPr lang="en-GB"/>
          </a:p>
        </p:txBody>
      </p:sp>
    </p:spTree>
    <p:extLst>
      <p:ext uri="{BB962C8B-B14F-4D97-AF65-F5344CB8AC3E}">
        <p14:creationId xmlns:p14="http://schemas.microsoft.com/office/powerpoint/2010/main" val="101916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lex_Title  - 2/3 line heading, image and text">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FF246E73-D036-D034-B53B-3390FBBB5D02}"/>
              </a:ext>
              <a:ext uri="{C183D7F6-B498-43B3-948B-1728B52AA6E4}">
                <adec:decorative xmlns:adec="http://schemas.microsoft.com/office/drawing/2017/decorative" val="1"/>
              </a:ext>
            </a:extLst>
          </p:cNvPr>
          <p:cNvSpPr>
            <a:spLocks noGrp="1"/>
          </p:cNvSpPr>
          <p:nvPr>
            <p:ph type="pic" idx="10" hasCustomPrompt="1"/>
          </p:nvPr>
        </p:nvSpPr>
        <p:spPr>
          <a:xfrm>
            <a:off x="-5887" y="13741"/>
            <a:ext cx="12192000" cy="6858000"/>
          </a:xfrm>
          <a:prstGeom prst="rect">
            <a:avLst/>
          </a:prstGeom>
        </p:spPr>
        <p:txBody>
          <a:bodyPr/>
          <a:lstStyle>
            <a:lvl1pPr marL="0" indent="0" algn="r">
              <a:buNone/>
              <a:defRPr sz="1100"/>
            </a:lvl1pPr>
            <a:lvl2pPr marL="457200" indent="0">
              <a:buNone/>
              <a:defRPr sz="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1"/>
              <a:t>Insert and image</a:t>
            </a:r>
          </a:p>
        </p:txBody>
      </p:sp>
      <p:sp>
        <p:nvSpPr>
          <p:cNvPr id="10" name="Title Placeholder 1">
            <a:extLst>
              <a:ext uri="{FF2B5EF4-FFF2-40B4-BE49-F238E27FC236}">
                <a16:creationId xmlns:a16="http://schemas.microsoft.com/office/drawing/2014/main" id="{35592758-9F06-B518-CCEF-9FB5FB7F31B2}"/>
              </a:ext>
            </a:extLst>
          </p:cNvPr>
          <p:cNvSpPr>
            <a:spLocks noGrp="1" noChangeArrowheads="1"/>
          </p:cNvSpPr>
          <p:nvPr>
            <p:ph type="title" hasCustomPrompt="1"/>
          </p:nvPr>
        </p:nvSpPr>
        <p:spPr bwMode="auto">
          <a:xfrm>
            <a:off x="1401472" y="-1"/>
            <a:ext cx="5633204" cy="6841067"/>
          </a:xfrm>
          <a:prstGeom prst="rect">
            <a:avLst/>
          </a:prstGeom>
          <a:solidFill>
            <a:schemeClr val="accent1"/>
          </a:solidFill>
          <a:ln>
            <a:noFill/>
          </a:ln>
        </p:spPr>
        <p:txBody>
          <a:bodyPr vert="horz" wrap="square" lIns="360000" tIns="503998" rIns="360000" bIns="45720" numCol="1" anchor="t" anchorCtr="0" compatLnSpc="1">
            <a:prstTxWarp prst="textNoShape">
              <a:avLst/>
            </a:prstTxWarp>
          </a:bodyPr>
          <a:lstStyle>
            <a:lvl1pPr>
              <a:defRPr sz="4200">
                <a:solidFill>
                  <a:schemeClr val="accent3"/>
                </a:solidFill>
              </a:defRPr>
            </a:lvl1pPr>
          </a:lstStyle>
          <a:p>
            <a:pPr lvl="0"/>
            <a:r>
              <a:rPr lang="en-GB" dirty="0"/>
              <a:t>Main headline in 42pt UCL Sans </a:t>
            </a:r>
            <a:r>
              <a:rPr lang="en-GB" dirty="0" err="1"/>
              <a:t>SemiBold</a:t>
            </a:r>
            <a:r>
              <a:rPr lang="en-GB" dirty="0"/>
              <a:t>, no more than 3-4 lines</a:t>
            </a:r>
            <a:endParaRPr lang="en-GB" noProof="1"/>
          </a:p>
        </p:txBody>
      </p:sp>
      <p:sp>
        <p:nvSpPr>
          <p:cNvPr id="7" name="Text Placeholder 2">
            <a:extLst>
              <a:ext uri="{FF2B5EF4-FFF2-40B4-BE49-F238E27FC236}">
                <a16:creationId xmlns:a16="http://schemas.microsoft.com/office/drawing/2014/main" id="{75E8DED6-3359-C8D7-EDF1-14AE135495B0}"/>
              </a:ext>
            </a:extLst>
          </p:cNvPr>
          <p:cNvSpPr>
            <a:spLocks noGrp="1"/>
          </p:cNvSpPr>
          <p:nvPr>
            <p:ph type="body" idx="1" hasCustomPrompt="1"/>
          </p:nvPr>
        </p:nvSpPr>
        <p:spPr>
          <a:xfrm>
            <a:off x="1791890" y="3455778"/>
            <a:ext cx="4807745" cy="707707"/>
          </a:xfrm>
          <a:prstGeom prst="rect">
            <a:avLst/>
          </a:prstGeom>
        </p:spPr>
        <p:txBody>
          <a:bodyPr lIns="0" tIns="0" rIns="0" bIns="0"/>
          <a:lstStyle>
            <a:lvl1pPr marL="0" indent="0">
              <a:lnSpc>
                <a:spcPct val="100000"/>
              </a:lnSpc>
              <a:spcBef>
                <a:spcPts val="0"/>
              </a:spcBef>
              <a:buNone/>
              <a:defRPr sz="2400" b="0" i="0">
                <a:solidFill>
                  <a:schemeClr val="bg1"/>
                </a:solidFill>
                <a:latin typeface="UCL Sans"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noProof="0" dirty="0"/>
              <a:t>Name of presenter </a:t>
            </a:r>
          </a:p>
          <a:p>
            <a:pPr lvl="0"/>
            <a:r>
              <a:rPr lang="en-GB" noProof="0" dirty="0"/>
              <a:t>24pt UCL Sans Regular </a:t>
            </a:r>
          </a:p>
        </p:txBody>
      </p:sp>
      <p:sp>
        <p:nvSpPr>
          <p:cNvPr id="5" name="Text Placeholder 2">
            <a:extLst>
              <a:ext uri="{FF2B5EF4-FFF2-40B4-BE49-F238E27FC236}">
                <a16:creationId xmlns:a16="http://schemas.microsoft.com/office/drawing/2014/main" id="{31780D4D-96BC-3F19-6FFC-D0D6B82AF61A}"/>
              </a:ext>
            </a:extLst>
          </p:cNvPr>
          <p:cNvSpPr>
            <a:spLocks noGrp="1"/>
          </p:cNvSpPr>
          <p:nvPr>
            <p:ph type="body" idx="12" hasCustomPrompt="1"/>
          </p:nvPr>
        </p:nvSpPr>
        <p:spPr>
          <a:xfrm>
            <a:off x="1791889" y="4503309"/>
            <a:ext cx="4807745" cy="265046"/>
          </a:xfrm>
          <a:prstGeom prst="rect">
            <a:avLst/>
          </a:prstGeom>
        </p:spPr>
        <p:txBody>
          <a:bodyPr lIns="0" tIns="0" rIns="0" bIns="0"/>
          <a:lstStyle>
            <a:lvl1pPr marL="0" indent="0">
              <a:lnSpc>
                <a:spcPct val="100000"/>
              </a:lnSpc>
              <a:spcBef>
                <a:spcPts val="0"/>
              </a:spcBef>
              <a:buNone/>
              <a:defRPr sz="2400" b="0" i="0">
                <a:solidFill>
                  <a:schemeClr val="bg1"/>
                </a:solidFill>
                <a:latin typeface="UCL Sans"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en-GB" noProof="0" dirty="0"/>
              <a:t>Date</a:t>
            </a:r>
            <a:r>
              <a:rPr lang="en-GB" dirty="0"/>
              <a:t> in 24pt UCL Sans </a:t>
            </a:r>
            <a:r>
              <a:rPr lang="en-GB" noProof="0" dirty="0"/>
              <a:t>Regular</a:t>
            </a:r>
          </a:p>
          <a:p>
            <a:endParaRPr lang="en-GB" noProof="0" dirty="0"/>
          </a:p>
        </p:txBody>
      </p:sp>
      <p:pic>
        <p:nvPicPr>
          <p:cNvPr id="2" name="Picture 1" descr="UCL logo, University College London">
            <a:extLst>
              <a:ext uri="{FF2B5EF4-FFF2-40B4-BE49-F238E27FC236}">
                <a16:creationId xmlns:a16="http://schemas.microsoft.com/office/drawing/2014/main" id="{3EE928D3-B605-30AB-BA7D-FB2B1FC48EF2}"/>
              </a:ext>
            </a:extLst>
          </p:cNvPr>
          <p:cNvPicPr>
            <a:picLocks noChangeAspect="1"/>
          </p:cNvPicPr>
          <p:nvPr userDrawn="1"/>
        </p:nvPicPr>
        <p:blipFill>
          <a:blip r:embed="rId2"/>
          <a:stretch>
            <a:fillRect/>
          </a:stretch>
        </p:blipFill>
        <p:spPr>
          <a:xfrm>
            <a:off x="8937625" y="5653541"/>
            <a:ext cx="2843213" cy="798059"/>
          </a:xfrm>
          <a:prstGeom prst="rect">
            <a:avLst/>
          </a:prstGeom>
        </p:spPr>
      </p:pic>
      <p:sp>
        <p:nvSpPr>
          <p:cNvPr id="4" name="Rectangle 3">
            <a:extLst>
              <a:ext uri="{FF2B5EF4-FFF2-40B4-BE49-F238E27FC236}">
                <a16:creationId xmlns:a16="http://schemas.microsoft.com/office/drawing/2014/main" id="{7903D562-9BC1-5B2A-B39F-74DAD6DF10C0}"/>
              </a:ext>
              <a:ext uri="{C183D7F6-B498-43B3-948B-1728B52AA6E4}">
                <adec:decorative xmlns:adec="http://schemas.microsoft.com/office/drawing/2017/decorative" val="1"/>
              </a:ext>
            </a:extLst>
          </p:cNvPr>
          <p:cNvSpPr>
            <a:spLocks/>
          </p:cNvSpPr>
          <p:nvPr userDrawn="1"/>
        </p:nvSpPr>
        <p:spPr>
          <a:xfrm>
            <a:off x="-5887" y="0"/>
            <a:ext cx="409575"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1"/>
          </a:p>
        </p:txBody>
      </p:sp>
      <p:sp>
        <p:nvSpPr>
          <p:cNvPr id="14" name="Rectangle 13">
            <a:extLst>
              <a:ext uri="{FF2B5EF4-FFF2-40B4-BE49-F238E27FC236}">
                <a16:creationId xmlns:a16="http://schemas.microsoft.com/office/drawing/2014/main" id="{83D0518E-CF11-EBA3-9663-A8A79A187D45}"/>
              </a:ext>
              <a:ext uri="{C183D7F6-B498-43B3-948B-1728B52AA6E4}">
                <adec:decorative xmlns:adec="http://schemas.microsoft.com/office/drawing/2017/decorative" val="1"/>
              </a:ext>
            </a:extLst>
          </p:cNvPr>
          <p:cNvSpPr>
            <a:spLocks/>
          </p:cNvSpPr>
          <p:nvPr userDrawn="1"/>
        </p:nvSpPr>
        <p:spPr>
          <a:xfrm>
            <a:off x="7034676" y="0"/>
            <a:ext cx="470692"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1"/>
          </a:p>
        </p:txBody>
      </p:sp>
    </p:spTree>
    <p:extLst>
      <p:ext uri="{BB962C8B-B14F-4D97-AF65-F5344CB8AC3E}">
        <p14:creationId xmlns:p14="http://schemas.microsoft.com/office/powerpoint/2010/main" val="309781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imple_Title -2-3 line heading and image">
    <p:bg>
      <p:bgPr>
        <a:solidFill>
          <a:srgbClr val="361A54"/>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4A4BDFD-DE24-00E4-D5E4-FE00030DE8FA}"/>
              </a:ext>
            </a:extLst>
          </p:cNvPr>
          <p:cNvSpPr>
            <a:spLocks noGrp="1"/>
          </p:cNvSpPr>
          <p:nvPr>
            <p:ph type="title" hasCustomPrompt="1"/>
          </p:nvPr>
        </p:nvSpPr>
        <p:spPr>
          <a:xfrm>
            <a:off x="2303463" y="382186"/>
            <a:ext cx="6634162" cy="1974668"/>
          </a:xfrm>
          <a:prstGeom prst="rect">
            <a:avLst/>
          </a:prstGeom>
        </p:spPr>
        <p:txBody>
          <a:bodyPr anchor="t" anchorCtr="0">
            <a:noAutofit/>
          </a:bodyPr>
          <a:lstStyle>
            <a:lvl1pPr>
              <a:lnSpc>
                <a:spcPct val="100000"/>
              </a:lnSpc>
              <a:defRPr sz="4200">
                <a:solidFill>
                  <a:schemeClr val="bg1"/>
                </a:solidFill>
              </a:defRPr>
            </a:lvl1pPr>
          </a:lstStyle>
          <a:p>
            <a:pPr lvl="0"/>
            <a:r>
              <a:rPr lang="en-GB" b="0" dirty="0"/>
              <a:t>Main headline in 42pt UCL Sans </a:t>
            </a:r>
            <a:r>
              <a:rPr lang="en-GB" b="0" dirty="0" err="1"/>
              <a:t>SemiBold</a:t>
            </a:r>
            <a:r>
              <a:rPr lang="en-GB" b="0" dirty="0"/>
              <a:t>, no more than 2-3 lines</a:t>
            </a:r>
            <a:endParaRPr lang="en-GB" noProof="1"/>
          </a:p>
        </p:txBody>
      </p:sp>
      <p:sp>
        <p:nvSpPr>
          <p:cNvPr id="8" name="Picture Placeholder">
            <a:extLst>
              <a:ext uri="{FF2B5EF4-FFF2-40B4-BE49-F238E27FC236}">
                <a16:creationId xmlns:a16="http://schemas.microsoft.com/office/drawing/2014/main" id="{28531EDC-6E9D-171F-68E1-2D8DBFCDB40E}"/>
              </a:ext>
            </a:extLst>
          </p:cNvPr>
          <p:cNvSpPr>
            <a:spLocks noGrp="1"/>
          </p:cNvSpPr>
          <p:nvPr>
            <p:ph type="pic" idx="13"/>
          </p:nvPr>
        </p:nvSpPr>
        <p:spPr>
          <a:xfrm>
            <a:off x="1354138" y="2852936"/>
            <a:ext cx="10837862" cy="4005064"/>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pic>
        <p:nvPicPr>
          <p:cNvPr id="7" name="Picture 6" descr="UCL logo, University College London">
            <a:extLst>
              <a:ext uri="{FF2B5EF4-FFF2-40B4-BE49-F238E27FC236}">
                <a16:creationId xmlns:a16="http://schemas.microsoft.com/office/drawing/2014/main" id="{D18708AF-A3A2-2F68-E544-B6827803E2D8}"/>
              </a:ext>
            </a:extLst>
          </p:cNvPr>
          <p:cNvPicPr>
            <a:picLocks noGrp="1" noRot="1" noMove="1" noResize="1" noEditPoints="1" noAdjustHandles="1" noChangeArrowheads="1" noChangeShapeType="1" noCrop="1"/>
          </p:cNvPicPr>
          <p:nvPr userDrawn="1"/>
        </p:nvPicPr>
        <p:blipFill>
          <a:blip r:embed="rId2"/>
          <a:stretch>
            <a:fillRect/>
          </a:stretch>
        </p:blipFill>
        <p:spPr>
          <a:xfrm>
            <a:off x="8937625" y="5653541"/>
            <a:ext cx="2843213" cy="798059"/>
          </a:xfrm>
          <a:prstGeom prst="rect">
            <a:avLst/>
          </a:prstGeom>
        </p:spPr>
      </p:pic>
      <p:sp>
        <p:nvSpPr>
          <p:cNvPr id="4" name="Rectangle 3">
            <a:extLst>
              <a:ext uri="{FF2B5EF4-FFF2-40B4-BE49-F238E27FC236}">
                <a16:creationId xmlns:a16="http://schemas.microsoft.com/office/drawing/2014/main" id="{7903D562-9BC1-5B2A-B39F-74DAD6DF10C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0"/>
            <a:ext cx="1354138"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762482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mple_Divider1 – 1 column title, subheading, text">
    <p:bg>
      <p:bgPr>
        <a:solidFill>
          <a:srgbClr val="361A54"/>
        </a:solidFill>
        <a:effectLst/>
      </p:bgPr>
    </p:bg>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A1DA8D9D-C9E5-E801-1888-7DA2B841C35F}"/>
              </a:ext>
            </a:extLst>
          </p:cNvPr>
          <p:cNvSpPr>
            <a:spLocks noGrp="1"/>
          </p:cNvSpPr>
          <p:nvPr>
            <p:ph type="title" hasCustomPrompt="1"/>
          </p:nvPr>
        </p:nvSpPr>
        <p:spPr>
          <a:xfrm>
            <a:off x="409575" y="410963"/>
            <a:ext cx="3757703" cy="1649885"/>
          </a:xfrm>
          <a:prstGeom prst="rect">
            <a:avLst/>
          </a:prstGeom>
        </p:spPr>
        <p:txBody>
          <a:bodyPr anchor="t" anchorCtr="0">
            <a:noAutofit/>
          </a:bodyPr>
          <a:lstStyle>
            <a:lvl1pPr>
              <a:lnSpc>
                <a:spcPct val="100000"/>
              </a:lnSpc>
              <a:defRPr sz="3600">
                <a:solidFill>
                  <a:schemeClr val="accent3"/>
                </a:solidFill>
              </a:defRPr>
            </a:lvl1pPr>
          </a:lstStyle>
          <a:p>
            <a:pPr lvl="0"/>
            <a:r>
              <a:rPr lang="en-GB" b="0" dirty="0"/>
              <a:t>Divider section title UCL Sans </a:t>
            </a:r>
            <a:r>
              <a:rPr lang="en-GB" b="0" dirty="0" err="1"/>
              <a:t>SemiBold</a:t>
            </a:r>
            <a:r>
              <a:rPr lang="en-GB" b="0" dirty="0"/>
              <a:t> 36pt</a:t>
            </a:r>
            <a:endParaRPr lang="en-GB" noProof="1"/>
          </a:p>
        </p:txBody>
      </p:sp>
      <p:sp>
        <p:nvSpPr>
          <p:cNvPr id="5" name="Subtitle">
            <a:extLst>
              <a:ext uri="{FF2B5EF4-FFF2-40B4-BE49-F238E27FC236}">
                <a16:creationId xmlns:a16="http://schemas.microsoft.com/office/drawing/2014/main" id="{1BD6F242-F38B-93AE-CA23-7A4F5144C29B}"/>
              </a:ext>
            </a:extLst>
          </p:cNvPr>
          <p:cNvSpPr>
            <a:spLocks noGrp="1"/>
          </p:cNvSpPr>
          <p:nvPr>
            <p:ph type="subTitle" idx="17" hasCustomPrompt="1"/>
          </p:nvPr>
        </p:nvSpPr>
        <p:spPr>
          <a:xfrm>
            <a:off x="409575" y="2448142"/>
            <a:ext cx="3790951" cy="934774"/>
          </a:xfrm>
          <a:prstGeom prst="rect">
            <a:avLst/>
          </a:prstGeom>
        </p:spPr>
        <p:txBody>
          <a:bodyPr anchor="t" anchorCtr="0">
            <a:noAutofit/>
          </a:bodyPr>
          <a:lstStyle>
            <a:lvl1pPr marL="0" indent="0" algn="l">
              <a:lnSpc>
                <a:spcPct val="100000"/>
              </a:lnSpc>
              <a:spcBef>
                <a:spcPts val="0"/>
              </a:spcBef>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defRPr/>
            </a:pPr>
            <a:r>
              <a:rPr lang="en-GB" noProof="0" dirty="0"/>
              <a:t>Subheading</a:t>
            </a:r>
            <a:r>
              <a:rPr lang="en-GB" dirty="0"/>
              <a:t> in 30pt UCL Sans Regular</a:t>
            </a:r>
            <a:endParaRPr lang="en-GB" noProof="0" dirty="0"/>
          </a:p>
        </p:txBody>
      </p:sp>
      <p:sp>
        <p:nvSpPr>
          <p:cNvPr id="8" name="Text Placeholder 2">
            <a:extLst>
              <a:ext uri="{FF2B5EF4-FFF2-40B4-BE49-F238E27FC236}">
                <a16:creationId xmlns:a16="http://schemas.microsoft.com/office/drawing/2014/main" id="{E595666D-8684-C6D9-B7E0-40470F82CBD5}"/>
              </a:ext>
            </a:extLst>
          </p:cNvPr>
          <p:cNvSpPr>
            <a:spLocks noGrp="1"/>
          </p:cNvSpPr>
          <p:nvPr>
            <p:ph type="body" idx="11" hasCustomPrompt="1"/>
          </p:nvPr>
        </p:nvSpPr>
        <p:spPr>
          <a:xfrm>
            <a:off x="409575" y="4510352"/>
            <a:ext cx="3757703" cy="934774"/>
          </a:xfrm>
          <a:prstGeom prst="rect">
            <a:avLst/>
          </a:prstGeom>
        </p:spPr>
        <p:txBody>
          <a:bodyPr lIns="0" tIns="0" rIns="0" bIns="0"/>
          <a:lstStyle>
            <a:lvl1pPr marL="0" indent="0">
              <a:lnSpc>
                <a:spcPct val="100000"/>
              </a:lnSpc>
              <a:spcBef>
                <a:spcPts val="0"/>
              </a:spcBef>
              <a:buNone/>
              <a:defRPr sz="2400" b="0" i="0">
                <a:solidFill>
                  <a:schemeClr val="bg1"/>
                </a:solidFill>
                <a:latin typeface="UCL Sans"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a:lnSpc>
                <a:spcPct val="120000"/>
              </a:lnSpc>
            </a:pPr>
            <a:r>
              <a:rPr lang="en-GB" sz="2400" dirty="0"/>
              <a:t>Add body text here if you like, in UCL Sans Regular and no smaller than 24pt. </a:t>
            </a:r>
          </a:p>
        </p:txBody>
      </p:sp>
      <p:sp>
        <p:nvSpPr>
          <p:cNvPr id="6" name="Picture Placeholder 2" descr="Add a clear, concise statement describing the main purpose of the image">
            <a:extLst>
              <a:ext uri="{FF2B5EF4-FFF2-40B4-BE49-F238E27FC236}">
                <a16:creationId xmlns:a16="http://schemas.microsoft.com/office/drawing/2014/main" id="{82876633-1ADE-997E-991B-B6FA6635A20E}"/>
              </a:ext>
              <a:ext uri="{C183D7F6-B498-43B3-948B-1728B52AA6E4}">
                <adec:decorative xmlns:adec="http://schemas.microsoft.com/office/drawing/2017/decorative" val="0"/>
              </a:ext>
            </a:extLst>
          </p:cNvPr>
          <p:cNvSpPr>
            <a:spLocks noGrp="1" noRot="1" noMove="1" noResize="1" noEditPoints="1" noAdjustHandles="1" noChangeArrowheads="1" noChangeShapeType="1"/>
          </p:cNvSpPr>
          <p:nvPr>
            <p:ph type="pic" idx="10"/>
          </p:nvPr>
        </p:nvSpPr>
        <p:spPr>
          <a:xfrm>
            <a:off x="5145088" y="20073"/>
            <a:ext cx="4738687" cy="68580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pic>
        <p:nvPicPr>
          <p:cNvPr id="3" name="Picture 2">
            <a:extLst>
              <a:ext uri="{FF2B5EF4-FFF2-40B4-BE49-F238E27FC236}">
                <a16:creationId xmlns:a16="http://schemas.microsoft.com/office/drawing/2014/main" id="{C3458C44-E5EC-6C0F-07EE-14F8EFD85190}"/>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10364572" y="6060701"/>
            <a:ext cx="1421688" cy="399052"/>
          </a:xfrm>
          <a:prstGeom prst="rect">
            <a:avLst/>
          </a:prstGeom>
        </p:spPr>
      </p:pic>
    </p:spTree>
    <p:extLst>
      <p:ext uri="{BB962C8B-B14F-4D97-AF65-F5344CB8AC3E}">
        <p14:creationId xmlns:p14="http://schemas.microsoft.com/office/powerpoint/2010/main" val="400644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imple_Divider2 – 1 column title, subheading, text">
    <p:bg>
      <p:bgPr>
        <a:solidFill>
          <a:srgbClr val="361A54"/>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271B767-DB24-BC0A-799E-479FCFE83955}"/>
              </a:ext>
            </a:extLst>
          </p:cNvPr>
          <p:cNvSpPr>
            <a:spLocks noGrp="1"/>
          </p:cNvSpPr>
          <p:nvPr>
            <p:ph type="title" hasCustomPrompt="1"/>
          </p:nvPr>
        </p:nvSpPr>
        <p:spPr>
          <a:xfrm>
            <a:off x="5735960" y="424426"/>
            <a:ext cx="4674132" cy="1636422"/>
          </a:xfrm>
          <a:prstGeom prst="rect">
            <a:avLst/>
          </a:prstGeom>
        </p:spPr>
        <p:txBody>
          <a:bodyPr anchor="t" anchorCtr="0">
            <a:noAutofit/>
          </a:bodyPr>
          <a:lstStyle>
            <a:lvl1pPr>
              <a:lnSpc>
                <a:spcPct val="100000"/>
              </a:lnSpc>
              <a:defRPr sz="3600">
                <a:solidFill>
                  <a:schemeClr val="accent3"/>
                </a:solidFill>
              </a:defRPr>
            </a:lvl1pPr>
          </a:lstStyle>
          <a:p>
            <a:pPr lvl="0"/>
            <a:r>
              <a:rPr lang="en-GB" b="0" dirty="0"/>
              <a:t>Divider slide title in 36pt UCL Sans </a:t>
            </a:r>
            <a:r>
              <a:rPr lang="en-GB" b="0" dirty="0" err="1"/>
              <a:t>SemiBold</a:t>
            </a:r>
            <a:endParaRPr lang="en-GB" noProof="1"/>
          </a:p>
        </p:txBody>
      </p:sp>
      <p:sp>
        <p:nvSpPr>
          <p:cNvPr id="5" name="Subtitle">
            <a:extLst>
              <a:ext uri="{FF2B5EF4-FFF2-40B4-BE49-F238E27FC236}">
                <a16:creationId xmlns:a16="http://schemas.microsoft.com/office/drawing/2014/main" id="{20CF4E6D-FDBD-8FBC-8194-2C014F01785A}"/>
              </a:ext>
            </a:extLst>
          </p:cNvPr>
          <p:cNvSpPr>
            <a:spLocks noGrp="1"/>
          </p:cNvSpPr>
          <p:nvPr>
            <p:ph type="subTitle" idx="17" hasCustomPrompt="1"/>
          </p:nvPr>
        </p:nvSpPr>
        <p:spPr>
          <a:xfrm>
            <a:off x="5735960" y="2422525"/>
            <a:ext cx="4660065" cy="1006475"/>
          </a:xfrm>
          <a:prstGeom prst="rect">
            <a:avLst/>
          </a:prstGeom>
        </p:spPr>
        <p:txBody>
          <a:bodyPr anchor="t" anchorCtr="0">
            <a:noAutofit/>
          </a:bodyPr>
          <a:lstStyle>
            <a:lvl1pPr marL="0" indent="0" algn="l">
              <a:lnSpc>
                <a:spcPct val="100000"/>
              </a:lnSpc>
              <a:spcBef>
                <a:spcPts val="0"/>
              </a:spcBef>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Subheading in 30pt UCL Sans Regular</a:t>
            </a:r>
          </a:p>
        </p:txBody>
      </p:sp>
      <p:sp>
        <p:nvSpPr>
          <p:cNvPr id="8" name="Text Placeholder 2">
            <a:extLst>
              <a:ext uri="{FF2B5EF4-FFF2-40B4-BE49-F238E27FC236}">
                <a16:creationId xmlns:a16="http://schemas.microsoft.com/office/drawing/2014/main" id="{E595666D-8684-C6D9-B7E0-40470F82CBD5}"/>
              </a:ext>
            </a:extLst>
          </p:cNvPr>
          <p:cNvSpPr>
            <a:spLocks noGrp="1"/>
          </p:cNvSpPr>
          <p:nvPr>
            <p:ph type="body" idx="11" hasCustomPrompt="1"/>
          </p:nvPr>
        </p:nvSpPr>
        <p:spPr>
          <a:xfrm>
            <a:off x="5735960" y="4510352"/>
            <a:ext cx="4628612" cy="934774"/>
          </a:xfrm>
          <a:prstGeom prst="rect">
            <a:avLst/>
          </a:prstGeom>
        </p:spPr>
        <p:txBody>
          <a:bodyPr lIns="0" tIns="0" rIns="0" bIns="0"/>
          <a:lstStyle>
            <a:lvl1pPr marL="0" indent="0">
              <a:lnSpc>
                <a:spcPct val="100000"/>
              </a:lnSpc>
              <a:spcBef>
                <a:spcPts val="0"/>
              </a:spcBef>
              <a:buNone/>
              <a:defRPr sz="2400" b="0" i="0">
                <a:solidFill>
                  <a:schemeClr val="bg1"/>
                </a:solidFill>
                <a:latin typeface="UCL Sans"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en-GB" dirty="0"/>
              <a:t>Add body text here if you like, in UCL Sans Regular and no smaller than 24pt. </a:t>
            </a:r>
          </a:p>
        </p:txBody>
      </p:sp>
      <p:sp>
        <p:nvSpPr>
          <p:cNvPr id="9" name="Picture Placeholder 3">
            <a:extLst>
              <a:ext uri="{FF2B5EF4-FFF2-40B4-BE49-F238E27FC236}">
                <a16:creationId xmlns:a16="http://schemas.microsoft.com/office/drawing/2014/main" id="{6FE2212F-7664-F301-8200-3F5DF20E655D}"/>
              </a:ext>
            </a:extLst>
          </p:cNvPr>
          <p:cNvSpPr>
            <a:spLocks noGrp="1" noRot="1" noMove="1" noResize="1" noEditPoints="1" noAdjustHandles="1" noChangeArrowheads="1" noChangeShapeType="1"/>
          </p:cNvSpPr>
          <p:nvPr>
            <p:ph type="pic" sz="quarter" idx="18"/>
          </p:nvPr>
        </p:nvSpPr>
        <p:spPr>
          <a:xfrm>
            <a:off x="8992" y="0"/>
            <a:ext cx="4729695" cy="6858000"/>
          </a:xfrm>
          <a:prstGeom prst="rect">
            <a:avLst/>
          </a:prstGeom>
        </p:spPr>
        <p:txBody>
          <a:bodyPr/>
          <a:lstStyle>
            <a:lvl1pPr marL="0" indent="0">
              <a:buFontTx/>
              <a:buNone/>
              <a:defRPr sz="3200">
                <a:solidFill>
                  <a:schemeClr val="bg1"/>
                </a:solidFill>
              </a:defRPr>
            </a:lvl1pPr>
          </a:lstStyle>
          <a:p>
            <a:pPr marL="0" marR="0" lvl="0" indent="0" algn="l" defTabSz="914400" rtl="0" eaLnBrk="1" fontAlgn="auto" latinLnBrk="0" hangingPunct="1">
              <a:lnSpc>
                <a:spcPts val="2400"/>
              </a:lnSpc>
              <a:spcBef>
                <a:spcPts val="400"/>
              </a:spcBef>
              <a:spcAft>
                <a:spcPts val="800"/>
              </a:spcAft>
              <a:buClr>
                <a:schemeClr val="tx2"/>
              </a:buClr>
              <a:buSzPct val="120000"/>
              <a:buFontTx/>
              <a:buNone/>
              <a:tabLst/>
              <a:defRPr/>
            </a:pPr>
            <a:r>
              <a:rPr lang="en-GB"/>
              <a:t>Click icon to add picture</a:t>
            </a:r>
            <a:endParaRPr lang="en-GB" dirty="0"/>
          </a:p>
        </p:txBody>
      </p:sp>
      <p:pic>
        <p:nvPicPr>
          <p:cNvPr id="3" name="Picture 2">
            <a:extLst>
              <a:ext uri="{FF2B5EF4-FFF2-40B4-BE49-F238E27FC236}">
                <a16:creationId xmlns:a16="http://schemas.microsoft.com/office/drawing/2014/main" id="{1E18122F-70D4-67D5-8E4D-F01945D7B59B}"/>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10364572" y="6060701"/>
            <a:ext cx="1421688" cy="399052"/>
          </a:xfrm>
          <a:prstGeom prst="rect">
            <a:avLst/>
          </a:prstGeom>
        </p:spPr>
      </p:pic>
    </p:spTree>
    <p:extLst>
      <p:ext uri="{BB962C8B-B14F-4D97-AF65-F5344CB8AC3E}">
        <p14:creationId xmlns:p14="http://schemas.microsoft.com/office/powerpoint/2010/main" val="1470256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mple_Divider – 2 column title, subheading, text, table, picture">
    <p:bg>
      <p:bgPr>
        <a:solidFill>
          <a:srgbClr val="361A54"/>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23A9245-7D70-8677-C48E-7EB2C8D49EBE}"/>
              </a:ext>
            </a:extLst>
          </p:cNvPr>
          <p:cNvSpPr>
            <a:spLocks noGrp="1"/>
          </p:cNvSpPr>
          <p:nvPr>
            <p:ph type="ctrTitle" hasCustomPrompt="1"/>
          </p:nvPr>
        </p:nvSpPr>
        <p:spPr>
          <a:xfrm>
            <a:off x="398531" y="409574"/>
            <a:ext cx="3797231" cy="1649885"/>
          </a:xfrm>
          <a:prstGeom prst="rect">
            <a:avLst/>
          </a:prstGeom>
        </p:spPr>
        <p:txBody>
          <a:bodyPr anchor="t"/>
          <a:lstStyle>
            <a:lvl1pPr algn="l">
              <a:lnSpc>
                <a:spcPct val="100000"/>
              </a:lnSpc>
              <a:defRPr sz="3600">
                <a:solidFill>
                  <a:schemeClr val="accent3"/>
                </a:solidFill>
              </a:defRPr>
            </a:lvl1pPr>
          </a:lstStyle>
          <a:p>
            <a:pPr lvl="0"/>
            <a:r>
              <a:rPr lang="en-GB" noProof="1"/>
              <a:t>Headline </a:t>
            </a:r>
            <a:br>
              <a:rPr lang="en-GB" noProof="1"/>
            </a:br>
            <a:r>
              <a:rPr lang="en-GB" noProof="1"/>
              <a:t>SemiBold 36pt</a:t>
            </a:r>
          </a:p>
        </p:txBody>
      </p:sp>
      <p:sp>
        <p:nvSpPr>
          <p:cNvPr id="8" name="Subtitle">
            <a:extLst>
              <a:ext uri="{FF2B5EF4-FFF2-40B4-BE49-F238E27FC236}">
                <a16:creationId xmlns:a16="http://schemas.microsoft.com/office/drawing/2014/main" id="{F64D521B-C2F1-4236-7484-DBC847CCA154}"/>
              </a:ext>
            </a:extLst>
          </p:cNvPr>
          <p:cNvSpPr>
            <a:spLocks noGrp="1"/>
          </p:cNvSpPr>
          <p:nvPr>
            <p:ph type="subTitle" idx="17" hasCustomPrompt="1"/>
          </p:nvPr>
        </p:nvSpPr>
        <p:spPr>
          <a:xfrm>
            <a:off x="409575" y="2448142"/>
            <a:ext cx="3786187" cy="934774"/>
          </a:xfrm>
          <a:prstGeom prst="rect">
            <a:avLst/>
          </a:prstGeom>
        </p:spPr>
        <p:txBody>
          <a:bodyPr anchor="t" anchorCtr="0">
            <a:noAutofit/>
          </a:bodyPr>
          <a:lstStyle>
            <a:lvl1pPr marL="0" indent="0" algn="l">
              <a:lnSpc>
                <a:spcPct val="100000"/>
              </a:lnSpc>
              <a:spcBef>
                <a:spcPts val="0"/>
              </a:spcBef>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1"/>
              <a:t>Subtitle, Regular 30pt</a:t>
            </a:r>
          </a:p>
        </p:txBody>
      </p:sp>
      <p:sp>
        <p:nvSpPr>
          <p:cNvPr id="4" name="Table Placeholder 3" descr="Add a clear, concise statement describing the figures presented in the table">
            <a:extLst>
              <a:ext uri="{FF2B5EF4-FFF2-40B4-BE49-F238E27FC236}">
                <a16:creationId xmlns:a16="http://schemas.microsoft.com/office/drawing/2014/main" id="{A4C55113-F63B-C02B-63A2-F9C817D9BF39}"/>
              </a:ext>
            </a:extLst>
          </p:cNvPr>
          <p:cNvSpPr>
            <a:spLocks noGrp="1" noRot="1" noMove="1" noResize="1" noEditPoints="1" noAdjustHandles="1" noChangeArrowheads="1" noChangeShapeType="1"/>
          </p:cNvSpPr>
          <p:nvPr>
            <p:ph type="tbl" sz="quarter" idx="12"/>
          </p:nvPr>
        </p:nvSpPr>
        <p:spPr>
          <a:xfrm>
            <a:off x="392940" y="3619500"/>
            <a:ext cx="2841625" cy="2828925"/>
          </a:xfrm>
          <a:prstGeom prst="rect">
            <a:avLst/>
          </a:prstGeom>
        </p:spPr>
        <p:txBody>
          <a:bodyPr/>
          <a:lstStyle>
            <a:lvl1pPr>
              <a:defRPr sz="2400">
                <a:solidFill>
                  <a:schemeClr val="bg1"/>
                </a:solidFill>
              </a:defRPr>
            </a:lvl1pPr>
          </a:lstStyle>
          <a:p>
            <a:r>
              <a:rPr lang="en-GB" noProof="1"/>
              <a:t>Click icon to add table</a:t>
            </a:r>
          </a:p>
        </p:txBody>
      </p:sp>
      <p:sp>
        <p:nvSpPr>
          <p:cNvPr id="11" name="Text Placeholder 2">
            <a:extLst>
              <a:ext uri="{FF2B5EF4-FFF2-40B4-BE49-F238E27FC236}">
                <a16:creationId xmlns:a16="http://schemas.microsoft.com/office/drawing/2014/main" id="{F75F6D65-6CB4-1A07-17CB-355AFECF9D4B}"/>
              </a:ext>
            </a:extLst>
          </p:cNvPr>
          <p:cNvSpPr>
            <a:spLocks noGrp="1"/>
          </p:cNvSpPr>
          <p:nvPr>
            <p:ph type="body" idx="15" hasCustomPrompt="1"/>
          </p:nvPr>
        </p:nvSpPr>
        <p:spPr>
          <a:xfrm>
            <a:off x="4411004" y="826261"/>
            <a:ext cx="7369833" cy="412249"/>
          </a:xfrm>
          <a:prstGeom prst="rect">
            <a:avLst/>
          </a:prstGeom>
        </p:spPr>
        <p:txBody>
          <a:bodyPr lIns="0" tIns="0" rIns="0" bIns="0"/>
          <a:lstStyle>
            <a:lvl1pPr marL="0" indent="0">
              <a:lnSpc>
                <a:spcPct val="100000"/>
              </a:lnSpc>
              <a:spcBef>
                <a:spcPts val="0"/>
              </a:spcBef>
              <a:buNone/>
              <a:defRPr sz="2400" b="0" i="0">
                <a:solidFill>
                  <a:schemeClr val="bg1"/>
                </a:solidFill>
                <a:latin typeface="UCL Sans"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noProof="1"/>
              <a:t>Body text, Regular 24pt</a:t>
            </a:r>
          </a:p>
        </p:txBody>
      </p:sp>
      <p:sp>
        <p:nvSpPr>
          <p:cNvPr id="6" name="Picture Placeholder 2" descr="Add a clear, concise statement describing the main purpose of the image">
            <a:extLst>
              <a:ext uri="{FF2B5EF4-FFF2-40B4-BE49-F238E27FC236}">
                <a16:creationId xmlns:a16="http://schemas.microsoft.com/office/drawing/2014/main" id="{82876633-1ADE-997E-991B-B6FA6635A20E}"/>
              </a:ext>
              <a:ext uri="{C183D7F6-B498-43B3-948B-1728B52AA6E4}">
                <adec:decorative xmlns:adec="http://schemas.microsoft.com/office/drawing/2017/decorative" val="0"/>
              </a:ext>
            </a:extLst>
          </p:cNvPr>
          <p:cNvSpPr>
            <a:spLocks noGrp="1"/>
          </p:cNvSpPr>
          <p:nvPr>
            <p:ph type="pic" idx="10"/>
          </p:nvPr>
        </p:nvSpPr>
        <p:spPr>
          <a:xfrm>
            <a:off x="4411005" y="1419226"/>
            <a:ext cx="7371420" cy="4406388"/>
          </a:xfrm>
          <a:prstGeom prst="rect">
            <a:avLst/>
          </a:prstGeom>
        </p:spPr>
        <p:txBody>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1"/>
              <a:t>Click icon to add picture</a:t>
            </a:r>
          </a:p>
        </p:txBody>
      </p:sp>
      <p:pic>
        <p:nvPicPr>
          <p:cNvPr id="3" name="Picture 2">
            <a:extLst>
              <a:ext uri="{FF2B5EF4-FFF2-40B4-BE49-F238E27FC236}">
                <a16:creationId xmlns:a16="http://schemas.microsoft.com/office/drawing/2014/main" id="{EAAC2962-03E0-EA22-DBC0-9E4736A7D3C7}"/>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10364572" y="6060701"/>
            <a:ext cx="1421688" cy="399052"/>
          </a:xfrm>
          <a:prstGeom prst="rect">
            <a:avLst/>
          </a:prstGeom>
        </p:spPr>
      </p:pic>
    </p:spTree>
    <p:extLst>
      <p:ext uri="{BB962C8B-B14F-4D97-AF65-F5344CB8AC3E}">
        <p14:creationId xmlns:p14="http://schemas.microsoft.com/office/powerpoint/2010/main" val="1463564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lex _Content – 1 column title and tex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FBF79-AA97-26C9-9CC6-9526F783E7F3}"/>
              </a:ext>
            </a:extLst>
          </p:cNvPr>
          <p:cNvSpPr>
            <a:spLocks noGrp="1"/>
          </p:cNvSpPr>
          <p:nvPr>
            <p:ph type="ctrTitle" hasCustomPrompt="1"/>
          </p:nvPr>
        </p:nvSpPr>
        <p:spPr>
          <a:xfrm>
            <a:off x="5136125" y="409574"/>
            <a:ext cx="6604546" cy="1219225"/>
          </a:xfrm>
          <a:prstGeom prst="rect">
            <a:avLst/>
          </a:prstGeom>
        </p:spPr>
        <p:txBody>
          <a:bodyPr anchor="t"/>
          <a:lstStyle>
            <a:lvl1pPr algn="l">
              <a:lnSpc>
                <a:spcPct val="100000"/>
              </a:lnSpc>
              <a:defRPr sz="3600">
                <a:solidFill>
                  <a:schemeClr val="bg1"/>
                </a:solidFill>
              </a:defRPr>
            </a:lvl1pPr>
          </a:lstStyle>
          <a:p>
            <a:pPr lvl="0"/>
            <a:r>
              <a:rPr lang="en-GB" dirty="0"/>
              <a:t>Divider slide title in 36pt UCL Sans </a:t>
            </a:r>
            <a:r>
              <a:rPr lang="en-GB" dirty="0" err="1"/>
              <a:t>SemiBold</a:t>
            </a:r>
            <a:endParaRPr lang="en-GB" noProof="1"/>
          </a:p>
        </p:txBody>
      </p:sp>
      <p:sp>
        <p:nvSpPr>
          <p:cNvPr id="3" name="Content Placeholder">
            <a:extLst>
              <a:ext uri="{FF2B5EF4-FFF2-40B4-BE49-F238E27FC236}">
                <a16:creationId xmlns:a16="http://schemas.microsoft.com/office/drawing/2014/main" id="{B7E96379-922E-B22F-EDC8-38E90D9A9183}"/>
              </a:ext>
            </a:extLst>
          </p:cNvPr>
          <p:cNvSpPr>
            <a:spLocks noGrp="1"/>
          </p:cNvSpPr>
          <p:nvPr>
            <p:ph idx="1" hasCustomPrompt="1"/>
          </p:nvPr>
        </p:nvSpPr>
        <p:spPr>
          <a:xfrm>
            <a:off x="5136124" y="1916825"/>
            <a:ext cx="6604547" cy="3528300"/>
          </a:xfrm>
        </p:spPr>
        <p:txBody>
          <a:bodyPr>
            <a:noAutofit/>
          </a:bodyPr>
          <a:lstStyle>
            <a:lvl1pPr marL="0" indent="0">
              <a:lnSpc>
                <a:spcPct val="100000"/>
              </a:lnSpc>
              <a:spcBef>
                <a:spcPts val="0"/>
              </a:spcBef>
              <a:buNone/>
              <a:defRPr sz="2400">
                <a:solidFill>
                  <a:schemeClr val="bg1"/>
                </a:solidFill>
              </a:defRPr>
            </a:lvl1pPr>
            <a:lvl2pPr>
              <a:buNone/>
              <a:defRPr sz="1800">
                <a:solidFill>
                  <a:schemeClr val="bg1"/>
                </a:solidFill>
              </a:defRPr>
            </a:lvl2pPr>
            <a:lvl3pPr>
              <a:buNone/>
              <a:defRPr sz="1800">
                <a:solidFill>
                  <a:schemeClr val="bg1"/>
                </a:solidFill>
              </a:defRPr>
            </a:lvl3pPr>
          </a:lstStyle>
          <a:p>
            <a:r>
              <a:rPr lang="en-GB" dirty="0"/>
              <a:t>This slide can be used to introduce a new section. It can have just a title, or you can add body text in this text box too. </a:t>
            </a:r>
          </a:p>
          <a:p>
            <a:endParaRPr lang="en-GB" dirty="0"/>
          </a:p>
          <a:p>
            <a:r>
              <a:rPr lang="en-GB" dirty="0"/>
              <a:t>Body text should be UCL Sans Regular and no smaller than 24pt, so it stays readable and accessible.</a:t>
            </a:r>
          </a:p>
        </p:txBody>
      </p:sp>
      <p:sp>
        <p:nvSpPr>
          <p:cNvPr id="5" name="Rectangle 4">
            <a:extLst>
              <a:ext uri="{FF2B5EF4-FFF2-40B4-BE49-F238E27FC236}">
                <a16:creationId xmlns:a16="http://schemas.microsoft.com/office/drawing/2014/main" id="{7DFDE716-F6EE-9CD2-4183-C3966BF52E8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1354138" y="0"/>
            <a:ext cx="18923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1"/>
          </a:p>
        </p:txBody>
      </p:sp>
      <p:sp>
        <p:nvSpPr>
          <p:cNvPr id="6" name="Rectangle 5">
            <a:extLst>
              <a:ext uri="{FF2B5EF4-FFF2-40B4-BE49-F238E27FC236}">
                <a16:creationId xmlns:a16="http://schemas.microsoft.com/office/drawing/2014/main" id="{1C99A0D4-0838-5973-6802-0E9A93433AF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4535" y="2448"/>
            <a:ext cx="409575"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1"/>
          </a:p>
        </p:txBody>
      </p:sp>
      <p:pic>
        <p:nvPicPr>
          <p:cNvPr id="11" name="Picture 10">
            <a:extLst>
              <a:ext uri="{FF2B5EF4-FFF2-40B4-BE49-F238E27FC236}">
                <a16:creationId xmlns:a16="http://schemas.microsoft.com/office/drawing/2014/main" id="{D64D565B-2E0B-B3BA-562F-3D6EFC90B27B}"/>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10364572" y="6060701"/>
            <a:ext cx="1421688" cy="399052"/>
          </a:xfrm>
          <a:prstGeom prst="rect">
            <a:avLst/>
          </a:prstGeom>
        </p:spPr>
      </p:pic>
    </p:spTree>
    <p:extLst>
      <p:ext uri="{BB962C8B-B14F-4D97-AF65-F5344CB8AC3E}">
        <p14:creationId xmlns:p14="http://schemas.microsoft.com/office/powerpoint/2010/main" val="938301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lex _ Divider – 2 column title, text, table, image">
    <p:bg>
      <p:bgPr>
        <a:solidFill>
          <a:schemeClr val="accent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018A2AF-810B-73C2-88A4-F18925FFF8B9}"/>
              </a:ext>
            </a:extLst>
          </p:cNvPr>
          <p:cNvSpPr>
            <a:spLocks noGrp="1"/>
          </p:cNvSpPr>
          <p:nvPr>
            <p:ph type="ctrTitle" hasCustomPrompt="1"/>
          </p:nvPr>
        </p:nvSpPr>
        <p:spPr>
          <a:xfrm>
            <a:off x="1393878" y="387950"/>
            <a:ext cx="3126782" cy="1600890"/>
          </a:xfrm>
          <a:prstGeom prst="rect">
            <a:avLst/>
          </a:prstGeom>
        </p:spPr>
        <p:txBody>
          <a:bodyPr anchor="t"/>
          <a:lstStyle>
            <a:lvl1pPr algn="l">
              <a:lnSpc>
                <a:spcPct val="100000"/>
              </a:lnSpc>
              <a:defRPr sz="3600">
                <a:solidFill>
                  <a:schemeClr val="accent3"/>
                </a:solidFill>
              </a:defRPr>
            </a:lvl1pPr>
          </a:lstStyle>
          <a:p>
            <a:pPr lvl="0"/>
            <a:r>
              <a:rPr lang="en-GB" dirty="0"/>
              <a:t>Title in 36pt UCL Sans </a:t>
            </a:r>
            <a:r>
              <a:rPr lang="en-GB" dirty="0" err="1"/>
              <a:t>SemiBold</a:t>
            </a:r>
            <a:r>
              <a:rPr lang="en-GB" dirty="0"/>
              <a:t> </a:t>
            </a:r>
            <a:endParaRPr lang="en-GB" noProof="1"/>
          </a:p>
        </p:txBody>
      </p:sp>
      <p:sp>
        <p:nvSpPr>
          <p:cNvPr id="12" name="Subtitle">
            <a:extLst>
              <a:ext uri="{FF2B5EF4-FFF2-40B4-BE49-F238E27FC236}">
                <a16:creationId xmlns:a16="http://schemas.microsoft.com/office/drawing/2014/main" id="{E90FC9F5-D2F5-3AEF-CC25-A2EC4CB2EC8D}"/>
              </a:ext>
            </a:extLst>
          </p:cNvPr>
          <p:cNvSpPr>
            <a:spLocks noGrp="1"/>
          </p:cNvSpPr>
          <p:nvPr>
            <p:ph type="subTitle" idx="17" hasCustomPrompt="1"/>
          </p:nvPr>
        </p:nvSpPr>
        <p:spPr>
          <a:xfrm>
            <a:off x="1404921" y="2426517"/>
            <a:ext cx="3126782" cy="872867"/>
          </a:xfrm>
        </p:spPr>
        <p:txBody>
          <a:bodyPr anchor="t" anchorCtr="0">
            <a:noAutofit/>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1"/>
              <a:t>Table header in 24pt UCL Sans Regular</a:t>
            </a:r>
          </a:p>
        </p:txBody>
      </p:sp>
      <p:sp>
        <p:nvSpPr>
          <p:cNvPr id="4" name="Table Placeholder 3">
            <a:extLst>
              <a:ext uri="{FF2B5EF4-FFF2-40B4-BE49-F238E27FC236}">
                <a16:creationId xmlns:a16="http://schemas.microsoft.com/office/drawing/2014/main" id="{A4C55113-F63B-C02B-63A2-F9C817D9BF39}"/>
              </a:ext>
            </a:extLst>
          </p:cNvPr>
          <p:cNvSpPr>
            <a:spLocks noGrp="1"/>
          </p:cNvSpPr>
          <p:nvPr>
            <p:ph type="tbl" sz="quarter" idx="12"/>
          </p:nvPr>
        </p:nvSpPr>
        <p:spPr>
          <a:xfrm>
            <a:off x="1404921" y="3558617"/>
            <a:ext cx="2668022" cy="2850477"/>
          </a:xfrm>
          <a:prstGeom prst="rect">
            <a:avLst/>
          </a:prstGeom>
        </p:spPr>
        <p:txBody>
          <a:bodyPr/>
          <a:lstStyle/>
          <a:p>
            <a:r>
              <a:rPr lang="en-GB" noProof="1"/>
              <a:t>Click icon to add table</a:t>
            </a:r>
          </a:p>
        </p:txBody>
      </p:sp>
      <p:sp>
        <p:nvSpPr>
          <p:cNvPr id="11" name="Text Placeholder 2">
            <a:extLst>
              <a:ext uri="{FF2B5EF4-FFF2-40B4-BE49-F238E27FC236}">
                <a16:creationId xmlns:a16="http://schemas.microsoft.com/office/drawing/2014/main" id="{F75F6D65-6CB4-1A07-17CB-355AFECF9D4B}"/>
              </a:ext>
            </a:extLst>
          </p:cNvPr>
          <p:cNvSpPr>
            <a:spLocks noGrp="1"/>
          </p:cNvSpPr>
          <p:nvPr>
            <p:ph type="body" idx="15" hasCustomPrompt="1"/>
          </p:nvPr>
        </p:nvSpPr>
        <p:spPr>
          <a:xfrm>
            <a:off x="5274327" y="496471"/>
            <a:ext cx="6508098" cy="412249"/>
          </a:xfrm>
          <a:prstGeom prst="rect">
            <a:avLst/>
          </a:prstGeom>
        </p:spPr>
        <p:txBody>
          <a:bodyPr lIns="0" tIns="0" rIns="0" bIns="0"/>
          <a:lstStyle>
            <a:lvl1pPr marL="0" indent="0">
              <a:lnSpc>
                <a:spcPct val="100000"/>
              </a:lnSpc>
              <a:spcBef>
                <a:spcPts val="0"/>
              </a:spcBef>
              <a:buNone/>
              <a:defRPr sz="3000" b="0" i="0">
                <a:solidFill>
                  <a:schemeClr val="bg1"/>
                </a:solidFill>
                <a:latin typeface="UCL Sans"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noProof="1"/>
              <a:t>Subtitle in 30pt UCL Sans Regular</a:t>
            </a:r>
          </a:p>
        </p:txBody>
      </p:sp>
      <p:sp>
        <p:nvSpPr>
          <p:cNvPr id="6" name="Picture Placeholder 2" descr="Add a clear, concise statement describing the main purpose of the image">
            <a:extLst>
              <a:ext uri="{FF2B5EF4-FFF2-40B4-BE49-F238E27FC236}">
                <a16:creationId xmlns:a16="http://schemas.microsoft.com/office/drawing/2014/main" id="{82876633-1ADE-997E-991B-B6FA6635A20E}"/>
              </a:ext>
              <a:ext uri="{C183D7F6-B498-43B3-948B-1728B52AA6E4}">
                <adec:decorative xmlns:adec="http://schemas.microsoft.com/office/drawing/2017/decorative" val="0"/>
              </a:ext>
            </a:extLst>
          </p:cNvPr>
          <p:cNvSpPr>
            <a:spLocks noGrp="1"/>
          </p:cNvSpPr>
          <p:nvPr>
            <p:ph type="pic" idx="10"/>
          </p:nvPr>
        </p:nvSpPr>
        <p:spPr>
          <a:xfrm>
            <a:off x="5275105" y="1089212"/>
            <a:ext cx="6507320" cy="479177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1"/>
              <a:t>Click icon to add picture</a:t>
            </a:r>
          </a:p>
        </p:txBody>
      </p:sp>
      <p:sp>
        <p:nvSpPr>
          <p:cNvPr id="3" name="Rectangle 2">
            <a:extLst>
              <a:ext uri="{FF2B5EF4-FFF2-40B4-BE49-F238E27FC236}">
                <a16:creationId xmlns:a16="http://schemas.microsoft.com/office/drawing/2014/main" id="{EC235949-2C3C-533B-6BE3-4C117E17EEF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0"/>
            <a:ext cx="409575"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1"/>
          </a:p>
        </p:txBody>
      </p:sp>
      <p:pic>
        <p:nvPicPr>
          <p:cNvPr id="8" name="Picture 7">
            <a:extLst>
              <a:ext uri="{FF2B5EF4-FFF2-40B4-BE49-F238E27FC236}">
                <a16:creationId xmlns:a16="http://schemas.microsoft.com/office/drawing/2014/main" id="{1255F678-9F19-2B31-68D4-F374061E815D}"/>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10364572" y="6060701"/>
            <a:ext cx="1421688" cy="399052"/>
          </a:xfrm>
          <a:prstGeom prst="rect">
            <a:avLst/>
          </a:prstGeom>
        </p:spPr>
      </p:pic>
    </p:spTree>
    <p:extLst>
      <p:ext uri="{BB962C8B-B14F-4D97-AF65-F5344CB8AC3E}">
        <p14:creationId xmlns:p14="http://schemas.microsoft.com/office/powerpoint/2010/main" val="4215935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15CB841C-8E58-F048-A508-E6BC0EB86E2B}" type="datetime1">
              <a:rPr lang="en-GB" smtClean="0"/>
              <a:t>22/06/2026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187753-5455-0C49-909C-4FAC9CDA8872}" type="slidenum">
              <a:rPr lang="en-GB" smtClean="0"/>
              <a:t>‹#›</a:t>
            </a:fld>
            <a:endParaRPr lang="en-GB"/>
          </a:p>
        </p:txBody>
      </p:sp>
    </p:spTree>
    <p:extLst>
      <p:ext uri="{BB962C8B-B14F-4D97-AF65-F5344CB8AC3E}">
        <p14:creationId xmlns:p14="http://schemas.microsoft.com/office/powerpoint/2010/main" val="811463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337268" y="1510748"/>
            <a:ext cx="5682532" cy="466621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72202" y="1510748"/>
            <a:ext cx="5682532" cy="466621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9332BFD-DD14-3842-920F-1BB36DDCE7F6}" type="datetime1">
              <a:rPr lang="en-GB" smtClean="0"/>
              <a:t>22/06/2026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187753-5455-0C49-909C-4FAC9CDA8872}" type="slidenum">
              <a:rPr lang="en-GB" smtClean="0"/>
              <a:t>‹#›</a:t>
            </a:fld>
            <a:endParaRPr lang="en-GB"/>
          </a:p>
        </p:txBody>
      </p:sp>
    </p:spTree>
    <p:extLst>
      <p:ext uri="{BB962C8B-B14F-4D97-AF65-F5344CB8AC3E}">
        <p14:creationId xmlns:p14="http://schemas.microsoft.com/office/powerpoint/2010/main" val="348810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6807" y="-63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346808" y="1491615"/>
            <a:ext cx="565076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346808" y="2315527"/>
            <a:ext cx="5650768" cy="387413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94426" y="1491615"/>
            <a:ext cx="567859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4426" y="2315527"/>
            <a:ext cx="5678597" cy="387413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F8A2524-29D6-CC4D-9FC8-AB5D7F82E72D}" type="datetime1">
              <a:rPr lang="en-GB" smtClean="0"/>
              <a:t>22/06/2026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1187753-5455-0C49-909C-4FAC9CDA8872}" type="slidenum">
              <a:rPr lang="en-GB" smtClean="0"/>
              <a:t>‹#›</a:t>
            </a:fld>
            <a:endParaRPr lang="en-GB"/>
          </a:p>
        </p:txBody>
      </p:sp>
    </p:spTree>
    <p:extLst>
      <p:ext uri="{BB962C8B-B14F-4D97-AF65-F5344CB8AC3E}">
        <p14:creationId xmlns:p14="http://schemas.microsoft.com/office/powerpoint/2010/main" val="3161967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3C09BD46-6890-0E4B-94F4-0A10C2AFDCF7}" type="datetime1">
              <a:rPr lang="en-GB" smtClean="0"/>
              <a:t>22/06/2026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1187753-5455-0C49-909C-4FAC9CDA8872}" type="slidenum">
              <a:rPr lang="en-GB" smtClean="0"/>
              <a:t>‹#›</a:t>
            </a:fld>
            <a:endParaRPr lang="en-GB"/>
          </a:p>
        </p:txBody>
      </p:sp>
    </p:spTree>
    <p:extLst>
      <p:ext uri="{BB962C8B-B14F-4D97-AF65-F5344CB8AC3E}">
        <p14:creationId xmlns:p14="http://schemas.microsoft.com/office/powerpoint/2010/main" val="4268611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873D81-8F0B-7F4B-AAC5-229DF7486AE7}" type="datetime1">
              <a:rPr lang="en-GB" smtClean="0"/>
              <a:t>22/06/2026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1187753-5455-0C49-909C-4FAC9CDA8872}" type="slidenum">
              <a:rPr lang="en-GB" smtClean="0"/>
              <a:t>‹#›</a:t>
            </a:fld>
            <a:endParaRPr lang="en-GB"/>
          </a:p>
        </p:txBody>
      </p:sp>
    </p:spTree>
    <p:extLst>
      <p:ext uri="{BB962C8B-B14F-4D97-AF65-F5344CB8AC3E}">
        <p14:creationId xmlns:p14="http://schemas.microsoft.com/office/powerpoint/2010/main" val="3795914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mple_Title  - 2/3 line heading and text">
    <p:bg>
      <p:bgPr>
        <a:solidFill>
          <a:srgbClr val="361A54"/>
        </a:solidFill>
        <a:effectLst/>
      </p:bgPr>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8012CB60-9988-A489-E697-750E15082B01}"/>
              </a:ext>
            </a:extLst>
          </p:cNvPr>
          <p:cNvSpPr>
            <a:spLocks noGrp="1"/>
          </p:cNvSpPr>
          <p:nvPr>
            <p:ph type="title" hasCustomPrompt="1"/>
          </p:nvPr>
        </p:nvSpPr>
        <p:spPr>
          <a:xfrm>
            <a:off x="2303463" y="382186"/>
            <a:ext cx="6485967" cy="1974668"/>
          </a:xfrm>
          <a:prstGeom prst="rect">
            <a:avLst/>
          </a:prstGeom>
        </p:spPr>
        <p:txBody>
          <a:bodyPr anchor="t" anchorCtr="0">
            <a:noAutofit/>
          </a:bodyPr>
          <a:lstStyle>
            <a:lvl1pPr>
              <a:lnSpc>
                <a:spcPct val="100000"/>
              </a:lnSpc>
              <a:defRPr sz="4200">
                <a:solidFill>
                  <a:schemeClr val="bg1"/>
                </a:solidFill>
              </a:defRPr>
            </a:lvl1pPr>
          </a:lstStyle>
          <a:p>
            <a:pPr lvl="0"/>
            <a:r>
              <a:rPr lang="en-GB" b="0" dirty="0"/>
              <a:t>Main headline in 42pt UCL Sans </a:t>
            </a:r>
            <a:r>
              <a:rPr lang="en-GB" b="0" dirty="0" err="1"/>
              <a:t>SemiBold</a:t>
            </a:r>
            <a:r>
              <a:rPr lang="en-GB" b="0" dirty="0"/>
              <a:t>, no more than 2-3 lines</a:t>
            </a:r>
            <a:endParaRPr lang="en-GB" noProof="1"/>
          </a:p>
        </p:txBody>
      </p:sp>
      <p:sp>
        <p:nvSpPr>
          <p:cNvPr id="6" name="Subtitle">
            <a:extLst>
              <a:ext uri="{FF2B5EF4-FFF2-40B4-BE49-F238E27FC236}">
                <a16:creationId xmlns:a16="http://schemas.microsoft.com/office/drawing/2014/main" id="{7D399E32-0C3D-79EA-8549-ED9C47B8814C}"/>
              </a:ext>
            </a:extLst>
          </p:cNvPr>
          <p:cNvSpPr>
            <a:spLocks noGrp="1"/>
          </p:cNvSpPr>
          <p:nvPr>
            <p:ph type="subTitle" idx="17" hasCustomPrompt="1"/>
          </p:nvPr>
        </p:nvSpPr>
        <p:spPr>
          <a:xfrm>
            <a:off x="2303463" y="4473756"/>
            <a:ext cx="6456937" cy="351060"/>
          </a:xfrm>
          <a:prstGeom prst="rect">
            <a:avLst/>
          </a:prstGeom>
        </p:spPr>
        <p:txBody>
          <a:bodyPr anchor="t" anchorCtr="0">
            <a:noAutofit/>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dirty="0"/>
              <a:t>Name of presenter, 24pt UCL Sans Regular</a:t>
            </a:r>
          </a:p>
        </p:txBody>
      </p:sp>
      <p:sp>
        <p:nvSpPr>
          <p:cNvPr id="5" name="Text Placeholder 2">
            <a:extLst>
              <a:ext uri="{FF2B5EF4-FFF2-40B4-BE49-F238E27FC236}">
                <a16:creationId xmlns:a16="http://schemas.microsoft.com/office/drawing/2014/main" id="{91B036D7-E2F6-A505-BD78-D58A7EE2AF66}"/>
              </a:ext>
            </a:extLst>
          </p:cNvPr>
          <p:cNvSpPr>
            <a:spLocks noGrp="1"/>
          </p:cNvSpPr>
          <p:nvPr>
            <p:ph type="body" idx="10" hasCustomPrompt="1"/>
          </p:nvPr>
        </p:nvSpPr>
        <p:spPr>
          <a:xfrm>
            <a:off x="2303463" y="4981780"/>
            <a:ext cx="6456937" cy="361324"/>
          </a:xfrm>
          <a:prstGeom prst="rect">
            <a:avLst/>
          </a:prstGeom>
        </p:spPr>
        <p:txBody>
          <a:bodyPr lIns="0" tIns="0" rIns="0" bIns="0"/>
          <a:lstStyle>
            <a:lvl1pPr marL="100800" indent="0">
              <a:lnSpc>
                <a:spcPct val="100000"/>
              </a:lnSpc>
              <a:spcBef>
                <a:spcPts val="0"/>
              </a:spcBef>
              <a:buNone/>
              <a:defRPr sz="2400" b="0" i="0">
                <a:solidFill>
                  <a:schemeClr val="bg1"/>
                </a:solidFill>
                <a:latin typeface="UCL Sans"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en-GB" noProof="0" dirty="0"/>
              <a:t>Date in 24pt UCL Sans Regular </a:t>
            </a:r>
          </a:p>
          <a:p>
            <a:endParaRPr lang="en-GB" noProof="0" dirty="0"/>
          </a:p>
        </p:txBody>
      </p:sp>
      <p:sp>
        <p:nvSpPr>
          <p:cNvPr id="4" name="Rectangle 3">
            <a:extLst>
              <a:ext uri="{FF2B5EF4-FFF2-40B4-BE49-F238E27FC236}">
                <a16:creationId xmlns:a16="http://schemas.microsoft.com/office/drawing/2014/main" id="{7903D562-9BC1-5B2A-B39F-74DAD6DF10C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0"/>
            <a:ext cx="1354138"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753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mple_Title full name logo - 2/3 line heading and text">
    <p:bg>
      <p:bgPr>
        <a:solidFill>
          <a:srgbClr val="361A54"/>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39B09EC-BFF5-DE5C-A2B1-CF86D9B7A4E7}"/>
              </a:ext>
            </a:extLst>
          </p:cNvPr>
          <p:cNvSpPr>
            <a:spLocks noGrp="1"/>
          </p:cNvSpPr>
          <p:nvPr>
            <p:ph type="title" hasCustomPrompt="1"/>
          </p:nvPr>
        </p:nvSpPr>
        <p:spPr>
          <a:xfrm>
            <a:off x="2303463" y="382186"/>
            <a:ext cx="6485967" cy="1974668"/>
          </a:xfrm>
          <a:prstGeom prst="rect">
            <a:avLst/>
          </a:prstGeom>
        </p:spPr>
        <p:txBody>
          <a:bodyPr anchor="t" anchorCtr="0">
            <a:noAutofit/>
          </a:bodyPr>
          <a:lstStyle>
            <a:lvl1pPr>
              <a:lnSpc>
                <a:spcPct val="100000"/>
              </a:lnSpc>
              <a:defRPr sz="4200">
                <a:solidFill>
                  <a:schemeClr val="bg1"/>
                </a:solidFill>
              </a:defRPr>
            </a:lvl1pPr>
          </a:lstStyle>
          <a:p>
            <a:pPr lvl="0"/>
            <a:r>
              <a:rPr lang="en-GB" noProof="1"/>
              <a:t>Main Headline style slide SemiBold 42pt </a:t>
            </a:r>
            <a:br>
              <a:rPr lang="en-GB" noProof="1"/>
            </a:br>
            <a:r>
              <a:rPr lang="en-GB" noProof="1"/>
              <a:t>2-3 lines max</a:t>
            </a:r>
          </a:p>
        </p:txBody>
      </p:sp>
      <p:sp>
        <p:nvSpPr>
          <p:cNvPr id="3" name="Subtitle">
            <a:extLst>
              <a:ext uri="{FF2B5EF4-FFF2-40B4-BE49-F238E27FC236}">
                <a16:creationId xmlns:a16="http://schemas.microsoft.com/office/drawing/2014/main" id="{286DF00F-A031-BB97-97AD-4CAA44F2D46C}"/>
              </a:ext>
            </a:extLst>
          </p:cNvPr>
          <p:cNvSpPr>
            <a:spLocks noGrp="1"/>
          </p:cNvSpPr>
          <p:nvPr>
            <p:ph type="subTitle" idx="17" hasCustomPrompt="1"/>
          </p:nvPr>
        </p:nvSpPr>
        <p:spPr>
          <a:xfrm>
            <a:off x="2303463" y="4473756"/>
            <a:ext cx="6456937" cy="351060"/>
          </a:xfrm>
          <a:prstGeom prst="rect">
            <a:avLst/>
          </a:prstGeom>
        </p:spPr>
        <p:txBody>
          <a:bodyPr anchor="t" anchorCtr="0">
            <a:noAutofit/>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1"/>
              <a:t>Names of Presenters, Regular 24pt</a:t>
            </a:r>
          </a:p>
        </p:txBody>
      </p:sp>
      <p:sp>
        <p:nvSpPr>
          <p:cNvPr id="6" name="Text Placeholder 2">
            <a:extLst>
              <a:ext uri="{FF2B5EF4-FFF2-40B4-BE49-F238E27FC236}">
                <a16:creationId xmlns:a16="http://schemas.microsoft.com/office/drawing/2014/main" id="{136BEE82-A57F-C035-F03D-A9DCB796DC7D}"/>
              </a:ext>
            </a:extLst>
          </p:cNvPr>
          <p:cNvSpPr>
            <a:spLocks noGrp="1"/>
          </p:cNvSpPr>
          <p:nvPr>
            <p:ph type="body" idx="10" hasCustomPrompt="1"/>
          </p:nvPr>
        </p:nvSpPr>
        <p:spPr>
          <a:xfrm>
            <a:off x="2303463" y="4981780"/>
            <a:ext cx="6456937" cy="361324"/>
          </a:xfrm>
          <a:prstGeom prst="rect">
            <a:avLst/>
          </a:prstGeom>
        </p:spPr>
        <p:txBody>
          <a:bodyPr lIns="0" tIns="0" rIns="0" bIns="0"/>
          <a:lstStyle>
            <a:lvl1pPr marL="100800" indent="0">
              <a:lnSpc>
                <a:spcPct val="100000"/>
              </a:lnSpc>
              <a:spcBef>
                <a:spcPts val="0"/>
              </a:spcBef>
              <a:buNone/>
              <a:defRPr sz="2400" b="0" i="0">
                <a:solidFill>
                  <a:schemeClr val="bg1"/>
                </a:solidFill>
                <a:latin typeface="UCL Sans"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noProof="1"/>
              <a:t>Date, Regular 24pt</a:t>
            </a:r>
          </a:p>
        </p:txBody>
      </p:sp>
      <p:pic>
        <p:nvPicPr>
          <p:cNvPr id="9" name="Picture 8" descr="UCL logo, University College London">
            <a:extLst>
              <a:ext uri="{FF2B5EF4-FFF2-40B4-BE49-F238E27FC236}">
                <a16:creationId xmlns:a16="http://schemas.microsoft.com/office/drawing/2014/main" id="{806284FE-9AAB-111F-B7E9-0694AF943D76}"/>
              </a:ext>
              <a:ext uri="{C183D7F6-B498-43B3-948B-1728B52AA6E4}">
                <adec:decorative xmlns:adec="http://schemas.microsoft.com/office/drawing/2017/decorative" val="0"/>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8941455" y="5661248"/>
            <a:ext cx="2844805" cy="798505"/>
          </a:xfrm>
          <a:prstGeom prst="rect">
            <a:avLst/>
          </a:prstGeom>
        </p:spPr>
      </p:pic>
      <p:sp>
        <p:nvSpPr>
          <p:cNvPr id="4" name="Rectangle 3">
            <a:extLst>
              <a:ext uri="{FF2B5EF4-FFF2-40B4-BE49-F238E27FC236}">
                <a16:creationId xmlns:a16="http://schemas.microsoft.com/office/drawing/2014/main" id="{7903D562-9BC1-5B2A-B39F-74DAD6DF10C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0"/>
            <a:ext cx="1354138"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3087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mple_Title  - Faculty, School Department 2/3 line heading and text">
    <p:bg>
      <p:bgPr>
        <a:solidFill>
          <a:srgbClr val="361A54"/>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7132D110-3804-B2FE-F03B-FE0814353424}"/>
              </a:ext>
            </a:extLst>
          </p:cNvPr>
          <p:cNvSpPr>
            <a:spLocks noGrp="1"/>
          </p:cNvSpPr>
          <p:nvPr>
            <p:ph type="title" hasCustomPrompt="1"/>
          </p:nvPr>
        </p:nvSpPr>
        <p:spPr>
          <a:xfrm>
            <a:off x="2303463" y="382186"/>
            <a:ext cx="6485967" cy="1974668"/>
          </a:xfrm>
          <a:prstGeom prst="rect">
            <a:avLst/>
          </a:prstGeom>
        </p:spPr>
        <p:txBody>
          <a:bodyPr anchor="t" anchorCtr="0">
            <a:noAutofit/>
          </a:bodyPr>
          <a:lstStyle>
            <a:lvl1pPr>
              <a:lnSpc>
                <a:spcPct val="100000"/>
              </a:lnSpc>
              <a:defRPr sz="4200">
                <a:solidFill>
                  <a:schemeClr val="bg1"/>
                </a:solidFill>
              </a:defRPr>
            </a:lvl1pPr>
          </a:lstStyle>
          <a:p>
            <a:pPr lvl="0"/>
            <a:r>
              <a:rPr lang="en-GB" b="0" dirty="0"/>
              <a:t>Main headline in 42pt UCL Sans </a:t>
            </a:r>
            <a:r>
              <a:rPr lang="en-GB" b="0" dirty="0" err="1"/>
              <a:t>SemiBold</a:t>
            </a:r>
            <a:r>
              <a:rPr lang="en-GB" b="0" dirty="0"/>
              <a:t>, no more than 2-3 lines</a:t>
            </a:r>
            <a:endParaRPr lang="en-GB" noProof="1"/>
          </a:p>
        </p:txBody>
      </p:sp>
      <p:sp>
        <p:nvSpPr>
          <p:cNvPr id="9" name="Subtitle">
            <a:extLst>
              <a:ext uri="{FF2B5EF4-FFF2-40B4-BE49-F238E27FC236}">
                <a16:creationId xmlns:a16="http://schemas.microsoft.com/office/drawing/2014/main" id="{AA6119EC-1534-8485-2D1B-1FBDAE0B0D68}"/>
              </a:ext>
            </a:extLst>
          </p:cNvPr>
          <p:cNvSpPr>
            <a:spLocks noGrp="1"/>
          </p:cNvSpPr>
          <p:nvPr>
            <p:ph type="subTitle" idx="17" hasCustomPrompt="1"/>
          </p:nvPr>
        </p:nvSpPr>
        <p:spPr>
          <a:xfrm>
            <a:off x="2303463" y="3624220"/>
            <a:ext cx="6456937" cy="351060"/>
          </a:xfrm>
          <a:prstGeom prst="rect">
            <a:avLst/>
          </a:prstGeom>
        </p:spPr>
        <p:txBody>
          <a:bodyPr anchor="t" anchorCtr="0">
            <a:noAutofit/>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Name of presenter, 24pt UCL Sans Regular</a:t>
            </a:r>
          </a:p>
        </p:txBody>
      </p:sp>
      <p:sp>
        <p:nvSpPr>
          <p:cNvPr id="5" name="Text Placeholder 2">
            <a:extLst>
              <a:ext uri="{FF2B5EF4-FFF2-40B4-BE49-F238E27FC236}">
                <a16:creationId xmlns:a16="http://schemas.microsoft.com/office/drawing/2014/main" id="{91B036D7-E2F6-A505-BD78-D58A7EE2AF66}"/>
              </a:ext>
            </a:extLst>
          </p:cNvPr>
          <p:cNvSpPr>
            <a:spLocks noGrp="1"/>
          </p:cNvSpPr>
          <p:nvPr>
            <p:ph type="body" idx="10" hasCustomPrompt="1"/>
          </p:nvPr>
        </p:nvSpPr>
        <p:spPr>
          <a:xfrm>
            <a:off x="2303463" y="4135648"/>
            <a:ext cx="6456937" cy="361324"/>
          </a:xfrm>
          <a:prstGeom prst="rect">
            <a:avLst/>
          </a:prstGeom>
        </p:spPr>
        <p:txBody>
          <a:bodyPr lIns="0" tIns="0" rIns="0" bIns="0"/>
          <a:lstStyle>
            <a:lvl1pPr marL="100800" indent="0">
              <a:lnSpc>
                <a:spcPct val="100000"/>
              </a:lnSpc>
              <a:spcBef>
                <a:spcPts val="0"/>
              </a:spcBef>
              <a:buNone/>
              <a:defRPr sz="2400" b="0" i="0">
                <a:solidFill>
                  <a:schemeClr val="bg1"/>
                </a:solidFill>
                <a:latin typeface="UCL Sans"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en-GB" noProof="0" dirty="0"/>
              <a:t>Date in 24pt UCL Sans Regular </a:t>
            </a:r>
          </a:p>
          <a:p>
            <a:r>
              <a:rPr lang="en-GB" noProof="0" dirty="0"/>
              <a:t> </a:t>
            </a:r>
          </a:p>
          <a:p>
            <a:endParaRPr lang="en-GB" noProof="0" dirty="0"/>
          </a:p>
        </p:txBody>
      </p:sp>
      <p:sp>
        <p:nvSpPr>
          <p:cNvPr id="6" name="Text Placeholder 2">
            <a:extLst>
              <a:ext uri="{FF2B5EF4-FFF2-40B4-BE49-F238E27FC236}">
                <a16:creationId xmlns:a16="http://schemas.microsoft.com/office/drawing/2014/main" id="{9B210098-618B-3211-A070-0B31B3AB0AFB}"/>
              </a:ext>
            </a:extLst>
          </p:cNvPr>
          <p:cNvSpPr>
            <a:spLocks noGrp="1"/>
          </p:cNvSpPr>
          <p:nvPr>
            <p:ph type="body" idx="11" hasCustomPrompt="1"/>
          </p:nvPr>
        </p:nvSpPr>
        <p:spPr>
          <a:xfrm>
            <a:off x="2273719" y="5854933"/>
            <a:ext cx="6240809" cy="604820"/>
          </a:xfrm>
          <a:prstGeom prst="rect">
            <a:avLst/>
          </a:prstGeom>
        </p:spPr>
        <p:txBody>
          <a:bodyPr lIns="0" tIns="0" rIns="0" bIns="0"/>
          <a:lstStyle>
            <a:lvl1pPr marL="100800" indent="0">
              <a:lnSpc>
                <a:spcPct val="100000"/>
              </a:lnSpc>
              <a:spcBef>
                <a:spcPts val="0"/>
              </a:spcBef>
              <a:buNone/>
              <a:defRPr sz="2400" b="0" i="0">
                <a:solidFill>
                  <a:schemeClr val="bg1"/>
                </a:solidFill>
                <a:latin typeface="UCL Sans"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noProof="1"/>
              <a:t>Type in your faculty/department/unit </a:t>
            </a:r>
            <a:br>
              <a:rPr lang="en-GB" noProof="1"/>
            </a:br>
            <a:r>
              <a:rPr lang="en-GB" noProof="1"/>
              <a:t>name here Regular 24pt</a:t>
            </a:r>
          </a:p>
        </p:txBody>
      </p:sp>
      <p:pic>
        <p:nvPicPr>
          <p:cNvPr id="8" name="Picture 7" descr="UCL logo, University College London">
            <a:extLst>
              <a:ext uri="{FF2B5EF4-FFF2-40B4-BE49-F238E27FC236}">
                <a16:creationId xmlns:a16="http://schemas.microsoft.com/office/drawing/2014/main" id="{015A3936-D42C-5AA9-C95F-13B329034A6F}"/>
              </a:ext>
              <a:ext uri="{C183D7F6-B498-43B3-948B-1728B52AA6E4}">
                <adec:decorative xmlns:adec="http://schemas.microsoft.com/office/drawing/2017/decorative" val="0"/>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8941455" y="5661248"/>
            <a:ext cx="2844805" cy="798505"/>
          </a:xfrm>
          <a:prstGeom prst="rect">
            <a:avLst/>
          </a:prstGeom>
        </p:spPr>
      </p:pic>
      <p:sp>
        <p:nvSpPr>
          <p:cNvPr id="4" name="Rectangle 3">
            <a:extLst>
              <a:ext uri="{FF2B5EF4-FFF2-40B4-BE49-F238E27FC236}">
                <a16:creationId xmlns:a16="http://schemas.microsoft.com/office/drawing/2014/main" id="{7903D562-9BC1-5B2A-B39F-74DAD6DF10C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0"/>
            <a:ext cx="1354138"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82862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7268" y="0"/>
            <a:ext cx="11526078"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337268" y="1499726"/>
            <a:ext cx="11526078" cy="4698020"/>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C225C4-4886-5D41-B7B9-3C48BFC2F436}" type="datetime1">
              <a:rPr lang="en-GB" smtClean="0"/>
              <a:t>22/06/2026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87753-5455-0C49-909C-4FAC9CDA8872}" type="slidenum">
              <a:rPr lang="en-GB" smtClean="0"/>
              <a:t>‹#›</a:t>
            </a:fld>
            <a:endParaRPr lang="en-GB"/>
          </a:p>
        </p:txBody>
      </p:sp>
      <p:sp>
        <p:nvSpPr>
          <p:cNvPr id="10" name="Rectangle 9">
            <a:extLst>
              <a:ext uri="{FF2B5EF4-FFF2-40B4-BE49-F238E27FC236}">
                <a16:creationId xmlns:a16="http://schemas.microsoft.com/office/drawing/2014/main" id="{9B77DDB4-37BB-D64B-27F6-C5084BD48915}"/>
              </a:ext>
              <a:ext uri="{C183D7F6-B498-43B3-948B-1728B52AA6E4}">
                <adec:decorative xmlns:adec="http://schemas.microsoft.com/office/drawing/2017/decorative" val="1"/>
              </a:ext>
            </a:extLst>
          </p:cNvPr>
          <p:cNvSpPr/>
          <p:nvPr userDrawn="1"/>
        </p:nvSpPr>
        <p:spPr>
          <a:xfrm>
            <a:off x="0" y="1282003"/>
            <a:ext cx="12192000" cy="156118"/>
          </a:xfrm>
          <a:prstGeom prst="rect">
            <a:avLst/>
          </a:prstGeom>
          <a:solidFill>
            <a:srgbClr val="993AFF"/>
          </a:solidFill>
          <a:ln w="1905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AFAFA"/>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270464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78" r:id="rId5"/>
    <p:sldLayoutId id="2147483679" r:id="rId6"/>
  </p:sldLayoutIdLst>
  <p:hf hdr="0" ftr="0" dt="0"/>
  <p:txStyles>
    <p:titleStyle>
      <a:lvl1pPr algn="l" defTabSz="914400" rtl="0" eaLnBrk="1" latinLnBrk="0" hangingPunct="1">
        <a:lnSpc>
          <a:spcPct val="90000"/>
        </a:lnSpc>
        <a:spcBef>
          <a:spcPct val="0"/>
        </a:spcBef>
        <a:buNone/>
        <a:defRPr sz="36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618B9E3-E59F-0B1F-8D65-A473D66732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8" name="Text Placeholder 2">
            <a:extLst>
              <a:ext uri="{FF2B5EF4-FFF2-40B4-BE49-F238E27FC236}">
                <a16:creationId xmlns:a16="http://schemas.microsoft.com/office/drawing/2014/main" id="{F2C8B1BD-B1CE-7212-43EF-E4BB172F7A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Date Placeholder 3">
            <a:extLst>
              <a:ext uri="{FF2B5EF4-FFF2-40B4-BE49-F238E27FC236}">
                <a16:creationId xmlns:a16="http://schemas.microsoft.com/office/drawing/2014/main" id="{7A1D6A56-627B-0CAC-D4B9-5AA18D664C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UCL Sans" pitchFamily="2" charset="77"/>
              </a:defRPr>
            </a:lvl1pPr>
          </a:lstStyle>
          <a:p>
            <a:fld id="{0FB0F1E8-7064-5E40-8571-ED19D5A728F1}" type="datetime1">
              <a:rPr lang="en-GB" noProof="1" smtClean="0"/>
              <a:t>22/06/2026</a:t>
            </a:fld>
            <a:endParaRPr lang="en-GB" noProof="1"/>
          </a:p>
        </p:txBody>
      </p:sp>
      <p:sp>
        <p:nvSpPr>
          <p:cNvPr id="10" name="Footer Placeholder 4">
            <a:extLst>
              <a:ext uri="{FF2B5EF4-FFF2-40B4-BE49-F238E27FC236}">
                <a16:creationId xmlns:a16="http://schemas.microsoft.com/office/drawing/2014/main" id="{430A6898-3A09-539D-0C09-3869C6FFC8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UCL Sans" pitchFamily="2" charset="77"/>
              </a:defRPr>
            </a:lvl1pPr>
          </a:lstStyle>
          <a:p>
            <a:endParaRPr lang="en-GB" noProof="1"/>
          </a:p>
        </p:txBody>
      </p:sp>
      <p:sp>
        <p:nvSpPr>
          <p:cNvPr id="11" name="Slide Number Placeholder 5">
            <a:extLst>
              <a:ext uri="{FF2B5EF4-FFF2-40B4-BE49-F238E27FC236}">
                <a16:creationId xmlns:a16="http://schemas.microsoft.com/office/drawing/2014/main" id="{EA264BA6-32AB-2C41-52EC-87CEFC9FA3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UCL Sans" pitchFamily="2" charset="77"/>
              </a:defRPr>
            </a:lvl1pPr>
          </a:lstStyle>
          <a:p>
            <a:fld id="{053C7F91-C859-1C4D-B061-963A35A2ECCC}" type="slidenum">
              <a:rPr lang="en-GB" noProof="1" smtClean="0"/>
              <a:pPr/>
              <a:t>‹#›</a:t>
            </a:fld>
            <a:endParaRPr lang="en-GB" noProof="1"/>
          </a:p>
        </p:txBody>
      </p:sp>
    </p:spTree>
    <p:extLst>
      <p:ext uri="{BB962C8B-B14F-4D97-AF65-F5344CB8AC3E}">
        <p14:creationId xmlns:p14="http://schemas.microsoft.com/office/powerpoint/2010/main" val="289277069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Lst>
  <p:hf hdr="0"/>
  <p:txStyles>
    <p:titleStyle>
      <a:lvl1pPr algn="l" defTabSz="914400" rtl="0" eaLnBrk="1" latinLnBrk="0" hangingPunct="1">
        <a:lnSpc>
          <a:spcPct val="90000"/>
        </a:lnSpc>
        <a:spcBef>
          <a:spcPct val="0"/>
        </a:spcBef>
        <a:buNone/>
        <a:defRPr sz="4000" b="1" i="0" kern="1200">
          <a:solidFill>
            <a:schemeClr val="tx1"/>
          </a:solidFill>
          <a:latin typeface="UCL Sans SemiBold" pitchFamily="2" charset="77"/>
          <a:ea typeface="+mj-ea"/>
          <a:cs typeface="+mj-cs"/>
        </a:defRPr>
      </a:lvl1pPr>
    </p:titleStyle>
    <p:bodyStyle>
      <a:lvl1pPr marL="228600" indent="-228600" algn="l" defTabSz="914400" rtl="0" eaLnBrk="1" latinLnBrk="0" hangingPunct="1">
        <a:lnSpc>
          <a:spcPct val="90000"/>
        </a:lnSpc>
        <a:spcBef>
          <a:spcPts val="1000"/>
        </a:spcBef>
        <a:buFont typeface="Wingdings" pitchFamily="2" charset="2"/>
        <a:buChar char="§"/>
        <a:defRPr sz="2800" kern="1200">
          <a:solidFill>
            <a:schemeClr val="tx1"/>
          </a:solidFill>
          <a:latin typeface="UCL Sans" pitchFamily="2" charset="77"/>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kern="1200">
          <a:solidFill>
            <a:schemeClr val="tx1"/>
          </a:solidFill>
          <a:latin typeface="UCL Sans" pitchFamily="2" charset="77"/>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tx1"/>
          </a:solidFill>
          <a:latin typeface="UCL Sans" pitchFamily="2" charset="77"/>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kern="1200">
          <a:solidFill>
            <a:schemeClr val="tx1"/>
          </a:solidFill>
          <a:latin typeface="UCL Sans" pitchFamily="2" charset="77"/>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kern="1200">
          <a:solidFill>
            <a:schemeClr val="tx1"/>
          </a:solidFill>
          <a:latin typeface="UCL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8">
          <p15:clr>
            <a:srgbClr val="F26B43"/>
          </p15:clr>
        </p15:guide>
        <p15:guide id="2" pos="258">
          <p15:clr>
            <a:srgbClr val="F26B43"/>
          </p15:clr>
        </p15:guide>
        <p15:guide id="3" orient="horz" pos="4064">
          <p15:clr>
            <a:srgbClr val="F26B43"/>
          </p15:clr>
        </p15:guide>
        <p15:guide id="4" pos="853">
          <p15:clr>
            <a:srgbClr val="F26B43"/>
          </p15:clr>
        </p15:guide>
        <p15:guide id="5" pos="1451">
          <p15:clr>
            <a:srgbClr val="F26B43"/>
          </p15:clr>
        </p15:guide>
        <p15:guide id="6" pos="2048">
          <p15:clr>
            <a:srgbClr val="F26B43"/>
          </p15:clr>
        </p15:guide>
        <p15:guide id="7" pos="2643">
          <p15:clr>
            <a:srgbClr val="F26B43"/>
          </p15:clr>
        </p15:guide>
        <p15:guide id="8" pos="3840">
          <p15:clr>
            <a:srgbClr val="F26B43"/>
          </p15:clr>
        </p15:guide>
        <p15:guide id="9" pos="3241">
          <p15:clr>
            <a:srgbClr val="F26B43"/>
          </p15:clr>
        </p15:guide>
        <p15:guide id="10" pos="4436">
          <p15:clr>
            <a:srgbClr val="F26B43"/>
          </p15:clr>
        </p15:guide>
        <p15:guide id="11" pos="5034">
          <p15:clr>
            <a:srgbClr val="F26B43"/>
          </p15:clr>
        </p15:guide>
        <p15:guide id="12" pos="5630">
          <p15:clr>
            <a:srgbClr val="F26B43"/>
          </p15:clr>
        </p15:guide>
        <p15:guide id="13" pos="6226">
          <p15:clr>
            <a:srgbClr val="F26B43"/>
          </p15:clr>
        </p15:guide>
        <p15:guide id="14" pos="6824">
          <p15:clr>
            <a:srgbClr val="F26B43"/>
          </p15:clr>
        </p15:guide>
        <p15:guide id="15" pos="7421">
          <p15:clr>
            <a:srgbClr val="F26B43"/>
          </p15:clr>
        </p15:guide>
        <p15:guide id="16" orient="horz" pos="3430">
          <p15:clr>
            <a:srgbClr val="F26B43"/>
          </p15:clr>
        </p15:guide>
        <p15:guide id="17" orient="horz" pos="2796">
          <p15:clr>
            <a:srgbClr val="F26B43"/>
          </p15:clr>
        </p15:guide>
        <p15:guide id="18" orient="horz" pos="894">
          <p15:clr>
            <a:srgbClr val="F26B43"/>
          </p15:clr>
        </p15:guide>
        <p15:guide id="19" orient="horz" pos="1526">
          <p15:clr>
            <a:srgbClr val="F26B43"/>
          </p15:clr>
        </p15:guide>
        <p15:guide id="20"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t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t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z.mi@ucl.ac.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5D19E8-326A-C7BA-2DD6-D51A5DA4B015}"/>
              </a:ext>
            </a:extLst>
          </p:cNvPr>
          <p:cNvSpPr>
            <a:spLocks noGrp="1"/>
          </p:cNvSpPr>
          <p:nvPr>
            <p:ph type="title"/>
          </p:nvPr>
        </p:nvSpPr>
        <p:spPr>
          <a:xfrm>
            <a:off x="2303463" y="382186"/>
            <a:ext cx="6948113" cy="1974668"/>
          </a:xfrm>
          <a:solidFill>
            <a:schemeClr val="accent1"/>
          </a:solidFill>
        </p:spPr>
        <p:txBody>
          <a:bodyPr/>
          <a:lstStyle/>
          <a:p>
            <a:r>
              <a:rPr lang="en-GB" dirty="0"/>
              <a:t>Input-Output Analysis for Structural Change and Economic Dynamics</a:t>
            </a:r>
            <a:br>
              <a:rPr lang="en-GB" dirty="0"/>
            </a:br>
            <a:endParaRPr lang="en-GB" noProof="0" dirty="0"/>
          </a:p>
        </p:txBody>
      </p:sp>
      <p:sp>
        <p:nvSpPr>
          <p:cNvPr id="4" name="Text Placeholder 3">
            <a:extLst>
              <a:ext uri="{FF2B5EF4-FFF2-40B4-BE49-F238E27FC236}">
                <a16:creationId xmlns:a16="http://schemas.microsoft.com/office/drawing/2014/main" id="{BE4544CB-2330-0811-37A1-30A796859575}"/>
              </a:ext>
            </a:extLst>
          </p:cNvPr>
          <p:cNvSpPr>
            <a:spLocks noGrp="1"/>
          </p:cNvSpPr>
          <p:nvPr>
            <p:ph type="subTitle" idx="17"/>
          </p:nvPr>
        </p:nvSpPr>
        <p:spPr>
          <a:xfrm>
            <a:off x="2303463" y="4150087"/>
            <a:ext cx="6456937" cy="351060"/>
          </a:xfrm>
        </p:spPr>
        <p:txBody>
          <a:bodyPr/>
          <a:lstStyle/>
          <a:p>
            <a:pPr lvl="0"/>
            <a:r>
              <a:rPr lang="en-GB" dirty="0"/>
              <a:t>Zhifu Mi,</a:t>
            </a:r>
            <a:r>
              <a:rPr lang="en-US" dirty="0"/>
              <a:t> MAE, </a:t>
            </a:r>
            <a:r>
              <a:rPr lang="en-GB" dirty="0" err="1"/>
              <a:t>FAcSS</a:t>
            </a:r>
            <a:endParaRPr lang="en-GB" dirty="0"/>
          </a:p>
        </p:txBody>
      </p:sp>
      <p:sp>
        <p:nvSpPr>
          <p:cNvPr id="3" name="Text Placeholder 2">
            <a:extLst>
              <a:ext uri="{FF2B5EF4-FFF2-40B4-BE49-F238E27FC236}">
                <a16:creationId xmlns:a16="http://schemas.microsoft.com/office/drawing/2014/main" id="{F635B7B6-4172-6B3E-C450-5795F4ACD088}"/>
              </a:ext>
            </a:extLst>
          </p:cNvPr>
          <p:cNvSpPr>
            <a:spLocks noGrp="1"/>
          </p:cNvSpPr>
          <p:nvPr>
            <p:ph type="body" idx="10"/>
          </p:nvPr>
        </p:nvSpPr>
        <p:spPr>
          <a:xfrm>
            <a:off x="2303463" y="4757246"/>
            <a:ext cx="9488734" cy="819397"/>
          </a:xfrm>
        </p:spPr>
        <p:txBody>
          <a:bodyPr>
            <a:normAutofit/>
          </a:bodyPr>
          <a:lstStyle/>
          <a:p>
            <a:r>
              <a:rPr lang="en-GB" noProof="0" dirty="0"/>
              <a:t>Professor, University College London</a:t>
            </a:r>
          </a:p>
          <a:p>
            <a:r>
              <a:rPr lang="en-GB" dirty="0"/>
              <a:t>Lead Editor-in-Chief, Structural Change and Economic Dynamics</a:t>
            </a:r>
            <a:endParaRPr lang="en-GB" noProof="0" dirty="0"/>
          </a:p>
        </p:txBody>
      </p:sp>
      <p:sp>
        <p:nvSpPr>
          <p:cNvPr id="2" name="Text Placeholder 2">
            <a:extLst>
              <a:ext uri="{FF2B5EF4-FFF2-40B4-BE49-F238E27FC236}">
                <a16:creationId xmlns:a16="http://schemas.microsoft.com/office/drawing/2014/main" id="{6D35172C-94FF-058D-9257-CB293F5D332A}"/>
              </a:ext>
            </a:extLst>
          </p:cNvPr>
          <p:cNvSpPr txBox="1">
            <a:spLocks/>
          </p:cNvSpPr>
          <p:nvPr/>
        </p:nvSpPr>
        <p:spPr>
          <a:xfrm>
            <a:off x="2303463" y="6011498"/>
            <a:ext cx="8764340" cy="464316"/>
          </a:xfrm>
          <a:prstGeom prst="rect">
            <a:avLst/>
          </a:prstGeom>
        </p:spPr>
        <p:txBody>
          <a:bodyPr vert="horz" lIns="0" tIns="0" rIns="0" bIns="0" rtlCol="0">
            <a:normAutofit/>
          </a:bodyPr>
          <a:lstStyle>
            <a:lvl1pPr marL="100800" indent="0" algn="l" defTabSz="914400" rtl="0" eaLnBrk="1" latinLnBrk="0" hangingPunct="1">
              <a:lnSpc>
                <a:spcPct val="100000"/>
              </a:lnSpc>
              <a:spcBef>
                <a:spcPts val="0"/>
              </a:spcBef>
              <a:buFont typeface="Wingdings" pitchFamily="2" charset="2"/>
              <a:buNone/>
              <a:defRPr sz="2400" b="0" i="0" kern="1200">
                <a:solidFill>
                  <a:schemeClr val="bg1"/>
                </a:solidFill>
                <a:latin typeface="UCL Sans" pitchFamily="2" charset="77"/>
                <a:ea typeface="+mn-ea"/>
                <a:cs typeface="+mn-cs"/>
              </a:defRPr>
            </a:lvl1pPr>
            <a:lvl2pPr marL="457200" indent="0" algn="l" defTabSz="914400" rtl="0" eaLnBrk="1" latinLnBrk="0" hangingPunct="1">
              <a:lnSpc>
                <a:spcPct val="90000"/>
              </a:lnSpc>
              <a:spcBef>
                <a:spcPts val="500"/>
              </a:spcBef>
              <a:buFont typeface="Wingdings" pitchFamily="2" charset="2"/>
              <a:buNone/>
              <a:defRPr sz="2000" kern="1200">
                <a:solidFill>
                  <a:schemeClr val="tx1">
                    <a:tint val="82000"/>
                  </a:schemeClr>
                </a:solidFill>
                <a:latin typeface="UCL Sans" pitchFamily="2" charset="77"/>
                <a:ea typeface="+mn-ea"/>
                <a:cs typeface="+mn-cs"/>
              </a:defRPr>
            </a:lvl2pPr>
            <a:lvl3pPr marL="914400" indent="0" algn="l" defTabSz="914400" rtl="0" eaLnBrk="1" latinLnBrk="0" hangingPunct="1">
              <a:lnSpc>
                <a:spcPct val="90000"/>
              </a:lnSpc>
              <a:spcBef>
                <a:spcPts val="500"/>
              </a:spcBef>
              <a:buFont typeface="Wingdings" pitchFamily="2" charset="2"/>
              <a:buNone/>
              <a:defRPr sz="1800" kern="1200">
                <a:solidFill>
                  <a:schemeClr val="tx1">
                    <a:tint val="82000"/>
                  </a:schemeClr>
                </a:solidFill>
                <a:latin typeface="UCL Sans" pitchFamily="2" charset="77"/>
                <a:ea typeface="+mn-ea"/>
                <a:cs typeface="+mn-cs"/>
              </a:defRPr>
            </a:lvl3pPr>
            <a:lvl4pPr marL="1371600" indent="0" algn="l" defTabSz="914400" rtl="0" eaLnBrk="1" latinLnBrk="0" hangingPunct="1">
              <a:lnSpc>
                <a:spcPct val="90000"/>
              </a:lnSpc>
              <a:spcBef>
                <a:spcPts val="500"/>
              </a:spcBef>
              <a:buFont typeface="Wingdings" pitchFamily="2" charset="2"/>
              <a:buNone/>
              <a:defRPr sz="1600" kern="1200">
                <a:solidFill>
                  <a:schemeClr val="tx1">
                    <a:tint val="82000"/>
                  </a:schemeClr>
                </a:solidFill>
                <a:latin typeface="UCL Sans" pitchFamily="2" charset="77"/>
                <a:ea typeface="+mn-ea"/>
                <a:cs typeface="+mn-cs"/>
              </a:defRPr>
            </a:lvl4pPr>
            <a:lvl5pPr marL="1828800" indent="0" algn="l" defTabSz="914400" rtl="0" eaLnBrk="1" latinLnBrk="0" hangingPunct="1">
              <a:lnSpc>
                <a:spcPct val="90000"/>
              </a:lnSpc>
              <a:spcBef>
                <a:spcPts val="500"/>
              </a:spcBef>
              <a:buFont typeface="Wingdings" pitchFamily="2" charset="2"/>
              <a:buNone/>
              <a:defRPr sz="1600" kern="1200">
                <a:solidFill>
                  <a:schemeClr val="tx1">
                    <a:tint val="82000"/>
                  </a:schemeClr>
                </a:solidFill>
                <a:latin typeface="UCL Sans" pitchFamily="2"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r>
              <a:rPr lang="en-GB" dirty="0"/>
              <a:t>26</a:t>
            </a:r>
            <a:r>
              <a:rPr lang="en-GB" baseline="30000" dirty="0"/>
              <a:t>th</a:t>
            </a:r>
            <a:r>
              <a:rPr lang="en-GB" dirty="0"/>
              <a:t> June 2026, IIOA Annual Conference </a:t>
            </a:r>
          </a:p>
        </p:txBody>
      </p:sp>
    </p:spTree>
    <p:extLst>
      <p:ext uri="{BB962C8B-B14F-4D97-AF65-F5344CB8AC3E}">
        <p14:creationId xmlns:p14="http://schemas.microsoft.com/office/powerpoint/2010/main" val="1066985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11F77-500D-8F4E-6E95-B96C9C337A7E}"/>
              </a:ext>
            </a:extLst>
          </p:cNvPr>
          <p:cNvSpPr>
            <a:spLocks noGrp="1"/>
          </p:cNvSpPr>
          <p:nvPr>
            <p:ph type="title"/>
          </p:nvPr>
        </p:nvSpPr>
        <p:spPr/>
        <p:txBody>
          <a:bodyPr vert="horz" lIns="91440" tIns="45720" rIns="91440" bIns="45720" rtlCol="0" anchor="ctr">
            <a:normAutofit/>
          </a:bodyPr>
          <a:lstStyle/>
          <a:p>
            <a:r>
              <a:rPr lang="en-GB" sz="3400" dirty="0">
                <a:latin typeface="Georgia" panose="02040502050405020303" pitchFamily="18" charset="0"/>
              </a:rPr>
              <a:t>Research themes of SCED</a:t>
            </a:r>
          </a:p>
        </p:txBody>
      </p:sp>
      <p:sp>
        <p:nvSpPr>
          <p:cNvPr id="4" name="Slide Number Placeholder 3">
            <a:extLst>
              <a:ext uri="{FF2B5EF4-FFF2-40B4-BE49-F238E27FC236}">
                <a16:creationId xmlns:a16="http://schemas.microsoft.com/office/drawing/2014/main" id="{5C1C3D94-BE4E-3389-3345-ADF8FA98DF2A}"/>
              </a:ext>
            </a:extLst>
          </p:cNvPr>
          <p:cNvSpPr>
            <a:spLocks noGrp="1"/>
          </p:cNvSpPr>
          <p:nvPr>
            <p:ph type="sldNum" sz="quarter" idx="12"/>
          </p:nvPr>
        </p:nvSpPr>
        <p:spPr/>
        <p:txBody>
          <a:bodyPr/>
          <a:lstStyle/>
          <a:p>
            <a:fld id="{51187753-5455-0C49-909C-4FAC9CDA8872}" type="slidenum">
              <a:rPr lang="en-GB" smtClean="0"/>
              <a:t>9</a:t>
            </a:fld>
            <a:endParaRPr lang="en-GB"/>
          </a:p>
        </p:txBody>
      </p:sp>
      <p:grpSp>
        <p:nvGrpSpPr>
          <p:cNvPr id="43" name="组合 42">
            <a:extLst>
              <a:ext uri="{FF2B5EF4-FFF2-40B4-BE49-F238E27FC236}">
                <a16:creationId xmlns:a16="http://schemas.microsoft.com/office/drawing/2014/main" id="{B1DC89A1-8DCA-2B0C-020F-3FB9ACD8173C}"/>
              </a:ext>
            </a:extLst>
          </p:cNvPr>
          <p:cNvGrpSpPr/>
          <p:nvPr/>
        </p:nvGrpSpPr>
        <p:grpSpPr>
          <a:xfrm>
            <a:off x="1027612" y="1743889"/>
            <a:ext cx="9657805" cy="633549"/>
            <a:chOff x="1027612" y="1743889"/>
            <a:chExt cx="9657805" cy="633549"/>
          </a:xfrm>
        </p:grpSpPr>
        <p:sp>
          <p:nvSpPr>
            <p:cNvPr id="7" name="矩形: 圆角 6">
              <a:extLst>
                <a:ext uri="{FF2B5EF4-FFF2-40B4-BE49-F238E27FC236}">
                  <a16:creationId xmlns:a16="http://schemas.microsoft.com/office/drawing/2014/main" id="{0BC27606-AE6D-7D38-5A5F-993A5D0EB8C9}"/>
                </a:ext>
              </a:extLst>
            </p:cNvPr>
            <p:cNvSpPr/>
            <p:nvPr/>
          </p:nvSpPr>
          <p:spPr>
            <a:xfrm>
              <a:off x="1027612" y="1743889"/>
              <a:ext cx="9657805" cy="633549"/>
            </a:xfrm>
            <a:prstGeom prst="roundRect">
              <a:avLst>
                <a:gd name="adj" fmla="val 50000"/>
              </a:avLst>
            </a:prstGeom>
            <a:noFill/>
            <a:ln>
              <a:solidFill>
                <a:srgbClr val="993A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a16="http://schemas.microsoft.com/office/drawing/2014/main" id="{F2E763AC-A3F7-8CF0-D035-2821A0F10D5E}"/>
                </a:ext>
              </a:extLst>
            </p:cNvPr>
            <p:cNvSpPr/>
            <p:nvPr/>
          </p:nvSpPr>
          <p:spPr>
            <a:xfrm>
              <a:off x="1090751" y="1790663"/>
              <a:ext cx="540000" cy="540000"/>
            </a:xfrm>
            <a:prstGeom prst="ellipse">
              <a:avLst/>
            </a:prstGeom>
            <a:solidFill>
              <a:srgbClr val="993AF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3200" dirty="0"/>
                <a:t>1</a:t>
              </a:r>
              <a:endParaRPr lang="zh-CN" altLang="en-US" sz="3200" dirty="0"/>
            </a:p>
          </p:txBody>
        </p:sp>
        <p:sp>
          <p:nvSpPr>
            <p:cNvPr id="32" name="文本框 31">
              <a:extLst>
                <a:ext uri="{FF2B5EF4-FFF2-40B4-BE49-F238E27FC236}">
                  <a16:creationId xmlns:a16="http://schemas.microsoft.com/office/drawing/2014/main" id="{10E3D4BD-B4BC-9BB0-89DC-90606B517B2E}"/>
                </a:ext>
              </a:extLst>
            </p:cNvPr>
            <p:cNvSpPr txBox="1"/>
            <p:nvPr/>
          </p:nvSpPr>
          <p:spPr>
            <a:xfrm>
              <a:off x="1693890" y="1831422"/>
              <a:ext cx="6097088" cy="461665"/>
            </a:xfrm>
            <a:prstGeom prst="rect">
              <a:avLst/>
            </a:prstGeom>
            <a:noFill/>
          </p:spPr>
          <p:txBody>
            <a:bodyPr wrap="square">
              <a:spAutoFit/>
            </a:bodyPr>
            <a:lstStyle/>
            <a:p>
              <a:r>
                <a:rPr lang="en-GB" altLang="zh-CN" sz="2400" dirty="0">
                  <a:latin typeface="Georgia" panose="02040502050405020303" pitchFamily="18" charset="0"/>
                </a:rPr>
                <a:t>Structural change and transformation</a:t>
              </a:r>
            </a:p>
          </p:txBody>
        </p:sp>
      </p:grpSp>
      <p:grpSp>
        <p:nvGrpSpPr>
          <p:cNvPr id="44" name="组合 43">
            <a:extLst>
              <a:ext uri="{FF2B5EF4-FFF2-40B4-BE49-F238E27FC236}">
                <a16:creationId xmlns:a16="http://schemas.microsoft.com/office/drawing/2014/main" id="{AA15287D-F669-6A1E-2309-0B405872A3AD}"/>
              </a:ext>
            </a:extLst>
          </p:cNvPr>
          <p:cNvGrpSpPr/>
          <p:nvPr/>
        </p:nvGrpSpPr>
        <p:grpSpPr>
          <a:xfrm>
            <a:off x="1027612" y="2539671"/>
            <a:ext cx="9657805" cy="633549"/>
            <a:chOff x="1027612" y="2621914"/>
            <a:chExt cx="9657805" cy="633549"/>
          </a:xfrm>
        </p:grpSpPr>
        <p:sp>
          <p:nvSpPr>
            <p:cNvPr id="9" name="矩形: 圆角 8">
              <a:extLst>
                <a:ext uri="{FF2B5EF4-FFF2-40B4-BE49-F238E27FC236}">
                  <a16:creationId xmlns:a16="http://schemas.microsoft.com/office/drawing/2014/main" id="{F56CF99A-3CD4-102B-AF0C-5E3511526646}"/>
                </a:ext>
              </a:extLst>
            </p:cNvPr>
            <p:cNvSpPr/>
            <p:nvPr/>
          </p:nvSpPr>
          <p:spPr>
            <a:xfrm>
              <a:off x="1027612" y="2621914"/>
              <a:ext cx="9657805" cy="633549"/>
            </a:xfrm>
            <a:prstGeom prst="roundRect">
              <a:avLst>
                <a:gd name="adj" fmla="val 50000"/>
              </a:avLst>
            </a:prstGeom>
            <a:noFill/>
            <a:ln>
              <a:solidFill>
                <a:srgbClr val="993A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a:extLst>
                <a:ext uri="{FF2B5EF4-FFF2-40B4-BE49-F238E27FC236}">
                  <a16:creationId xmlns:a16="http://schemas.microsoft.com/office/drawing/2014/main" id="{3881E696-40C2-D43D-4A51-DBF8BF545FC2}"/>
                </a:ext>
              </a:extLst>
            </p:cNvPr>
            <p:cNvSpPr/>
            <p:nvPr/>
          </p:nvSpPr>
          <p:spPr>
            <a:xfrm>
              <a:off x="1090751" y="2668688"/>
              <a:ext cx="540000" cy="540000"/>
            </a:xfrm>
            <a:prstGeom prst="ellipse">
              <a:avLst/>
            </a:prstGeom>
            <a:solidFill>
              <a:srgbClr val="993AF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3200" dirty="0"/>
                <a:t>2</a:t>
              </a:r>
              <a:endParaRPr lang="zh-CN" altLang="en-US" sz="3200" dirty="0"/>
            </a:p>
          </p:txBody>
        </p:sp>
        <p:sp>
          <p:nvSpPr>
            <p:cNvPr id="34" name="文本框 33">
              <a:extLst>
                <a:ext uri="{FF2B5EF4-FFF2-40B4-BE49-F238E27FC236}">
                  <a16:creationId xmlns:a16="http://schemas.microsoft.com/office/drawing/2014/main" id="{7B03C10C-F35F-7257-C4CF-7466FB777E52}"/>
                </a:ext>
              </a:extLst>
            </p:cNvPr>
            <p:cNvSpPr txBox="1"/>
            <p:nvPr/>
          </p:nvSpPr>
          <p:spPr>
            <a:xfrm>
              <a:off x="1693890" y="2709128"/>
              <a:ext cx="6097088" cy="461665"/>
            </a:xfrm>
            <a:prstGeom prst="rect">
              <a:avLst/>
            </a:prstGeom>
            <a:noFill/>
          </p:spPr>
          <p:txBody>
            <a:bodyPr wrap="square">
              <a:spAutoFit/>
            </a:bodyPr>
            <a:lstStyle/>
            <a:p>
              <a:r>
                <a:rPr lang="en-GB" altLang="zh-CN" sz="2400" dirty="0">
                  <a:latin typeface="Georgia" panose="02040502050405020303" pitchFamily="18" charset="0"/>
                </a:rPr>
                <a:t>Economic dynamics and development</a:t>
              </a:r>
            </a:p>
          </p:txBody>
        </p:sp>
      </p:grpSp>
      <p:grpSp>
        <p:nvGrpSpPr>
          <p:cNvPr id="45" name="组合 44">
            <a:extLst>
              <a:ext uri="{FF2B5EF4-FFF2-40B4-BE49-F238E27FC236}">
                <a16:creationId xmlns:a16="http://schemas.microsoft.com/office/drawing/2014/main" id="{056801E7-254D-DE13-538D-A044BBFDEB96}"/>
              </a:ext>
            </a:extLst>
          </p:cNvPr>
          <p:cNvGrpSpPr/>
          <p:nvPr/>
        </p:nvGrpSpPr>
        <p:grpSpPr>
          <a:xfrm>
            <a:off x="1027612" y="3335453"/>
            <a:ext cx="9657805" cy="633549"/>
            <a:chOff x="1027612" y="3336017"/>
            <a:chExt cx="9657805" cy="633549"/>
          </a:xfrm>
        </p:grpSpPr>
        <p:sp>
          <p:nvSpPr>
            <p:cNvPr id="11" name="矩形: 圆角 10">
              <a:extLst>
                <a:ext uri="{FF2B5EF4-FFF2-40B4-BE49-F238E27FC236}">
                  <a16:creationId xmlns:a16="http://schemas.microsoft.com/office/drawing/2014/main" id="{D55A5C2E-172A-CA2B-F66D-053788C58054}"/>
                </a:ext>
              </a:extLst>
            </p:cNvPr>
            <p:cNvSpPr/>
            <p:nvPr/>
          </p:nvSpPr>
          <p:spPr>
            <a:xfrm>
              <a:off x="1027612" y="3336017"/>
              <a:ext cx="9657805" cy="633549"/>
            </a:xfrm>
            <a:prstGeom prst="roundRect">
              <a:avLst>
                <a:gd name="adj" fmla="val 50000"/>
              </a:avLst>
            </a:prstGeom>
            <a:noFill/>
            <a:ln>
              <a:solidFill>
                <a:srgbClr val="993A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B0A826F7-EB9D-2983-A64C-EAD3B8F66634}"/>
                </a:ext>
              </a:extLst>
            </p:cNvPr>
            <p:cNvSpPr/>
            <p:nvPr/>
          </p:nvSpPr>
          <p:spPr>
            <a:xfrm>
              <a:off x="1090751" y="3382791"/>
              <a:ext cx="540000" cy="540000"/>
            </a:xfrm>
            <a:prstGeom prst="ellipse">
              <a:avLst/>
            </a:prstGeom>
            <a:solidFill>
              <a:srgbClr val="993AF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3200" dirty="0"/>
                <a:t>3</a:t>
              </a:r>
              <a:endParaRPr lang="zh-CN" altLang="en-US" sz="3200" dirty="0"/>
            </a:p>
          </p:txBody>
        </p:sp>
        <p:sp>
          <p:nvSpPr>
            <p:cNvPr id="36" name="文本框 35">
              <a:extLst>
                <a:ext uri="{FF2B5EF4-FFF2-40B4-BE49-F238E27FC236}">
                  <a16:creationId xmlns:a16="http://schemas.microsoft.com/office/drawing/2014/main" id="{329EBD27-59AB-5287-EC99-80AAEF8671C6}"/>
                </a:ext>
              </a:extLst>
            </p:cNvPr>
            <p:cNvSpPr txBox="1"/>
            <p:nvPr/>
          </p:nvSpPr>
          <p:spPr>
            <a:xfrm>
              <a:off x="1693890" y="3422912"/>
              <a:ext cx="7295464" cy="461665"/>
            </a:xfrm>
            <a:prstGeom prst="rect">
              <a:avLst/>
            </a:prstGeom>
            <a:noFill/>
          </p:spPr>
          <p:txBody>
            <a:bodyPr wrap="square">
              <a:spAutoFit/>
            </a:bodyPr>
            <a:lstStyle/>
            <a:p>
              <a:r>
                <a:rPr lang="en-US" altLang="zh-CN" sz="2400" dirty="0" err="1">
                  <a:latin typeface="Georgia" panose="02040502050405020303" pitchFamily="18" charset="0"/>
                </a:rPr>
                <a:t>Labour</a:t>
              </a:r>
              <a:r>
                <a:rPr lang="en-US" altLang="zh-CN" sz="2400" dirty="0">
                  <a:latin typeface="Georgia" panose="02040502050405020303" pitchFamily="18" charset="0"/>
                </a:rPr>
                <a:t> markets, inequality, and consumption</a:t>
              </a:r>
            </a:p>
          </p:txBody>
        </p:sp>
      </p:grpSp>
      <p:grpSp>
        <p:nvGrpSpPr>
          <p:cNvPr id="46" name="组合 45">
            <a:extLst>
              <a:ext uri="{FF2B5EF4-FFF2-40B4-BE49-F238E27FC236}">
                <a16:creationId xmlns:a16="http://schemas.microsoft.com/office/drawing/2014/main" id="{FEEA3935-BB93-057C-DF1D-38023ED8FDEA}"/>
              </a:ext>
            </a:extLst>
          </p:cNvPr>
          <p:cNvGrpSpPr/>
          <p:nvPr/>
        </p:nvGrpSpPr>
        <p:grpSpPr>
          <a:xfrm>
            <a:off x="1027612" y="4131235"/>
            <a:ext cx="9657805" cy="633549"/>
            <a:chOff x="1027612" y="4050120"/>
            <a:chExt cx="9657805" cy="633549"/>
          </a:xfrm>
        </p:grpSpPr>
        <p:sp>
          <p:nvSpPr>
            <p:cNvPr id="13" name="矩形: 圆角 12">
              <a:extLst>
                <a:ext uri="{FF2B5EF4-FFF2-40B4-BE49-F238E27FC236}">
                  <a16:creationId xmlns:a16="http://schemas.microsoft.com/office/drawing/2014/main" id="{5D5DCDAC-856C-188B-2933-9C679F51CA54}"/>
                </a:ext>
              </a:extLst>
            </p:cNvPr>
            <p:cNvSpPr/>
            <p:nvPr/>
          </p:nvSpPr>
          <p:spPr>
            <a:xfrm>
              <a:off x="1027612" y="4050120"/>
              <a:ext cx="9657805" cy="633549"/>
            </a:xfrm>
            <a:prstGeom prst="roundRect">
              <a:avLst>
                <a:gd name="adj" fmla="val 50000"/>
              </a:avLst>
            </a:prstGeom>
            <a:noFill/>
            <a:ln>
              <a:solidFill>
                <a:srgbClr val="993A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a:extLst>
                <a:ext uri="{FF2B5EF4-FFF2-40B4-BE49-F238E27FC236}">
                  <a16:creationId xmlns:a16="http://schemas.microsoft.com/office/drawing/2014/main" id="{72BC12CB-458F-154D-2AB2-047976F80D71}"/>
                </a:ext>
              </a:extLst>
            </p:cNvPr>
            <p:cNvSpPr/>
            <p:nvPr/>
          </p:nvSpPr>
          <p:spPr>
            <a:xfrm>
              <a:off x="1090751" y="4096894"/>
              <a:ext cx="540000" cy="540000"/>
            </a:xfrm>
            <a:prstGeom prst="ellipse">
              <a:avLst/>
            </a:prstGeom>
            <a:solidFill>
              <a:srgbClr val="993AF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3200" dirty="0"/>
                <a:t>4</a:t>
              </a:r>
              <a:endParaRPr lang="zh-CN" altLang="en-US" sz="3200" dirty="0"/>
            </a:p>
          </p:txBody>
        </p:sp>
        <p:sp>
          <p:nvSpPr>
            <p:cNvPr id="38" name="文本框 37">
              <a:extLst>
                <a:ext uri="{FF2B5EF4-FFF2-40B4-BE49-F238E27FC236}">
                  <a16:creationId xmlns:a16="http://schemas.microsoft.com/office/drawing/2014/main" id="{2E4B4D55-330F-3CB3-DFC3-D3FD74B1337B}"/>
                </a:ext>
              </a:extLst>
            </p:cNvPr>
            <p:cNvSpPr txBox="1"/>
            <p:nvPr/>
          </p:nvSpPr>
          <p:spPr>
            <a:xfrm>
              <a:off x="1693890" y="4136696"/>
              <a:ext cx="8697614" cy="461665"/>
            </a:xfrm>
            <a:prstGeom prst="rect">
              <a:avLst/>
            </a:prstGeom>
            <a:noFill/>
          </p:spPr>
          <p:txBody>
            <a:bodyPr wrap="square">
              <a:spAutoFit/>
            </a:bodyPr>
            <a:lstStyle/>
            <a:p>
              <a:r>
                <a:rPr lang="en-GB" altLang="zh-CN" sz="2400" dirty="0">
                  <a:latin typeface="Georgia" panose="02040502050405020303" pitchFamily="18" charset="0"/>
                </a:rPr>
                <a:t>Innovation, technological change, and artificial intelligence (AI)</a:t>
              </a:r>
            </a:p>
          </p:txBody>
        </p:sp>
      </p:grpSp>
      <p:grpSp>
        <p:nvGrpSpPr>
          <p:cNvPr id="47" name="组合 46">
            <a:extLst>
              <a:ext uri="{FF2B5EF4-FFF2-40B4-BE49-F238E27FC236}">
                <a16:creationId xmlns:a16="http://schemas.microsoft.com/office/drawing/2014/main" id="{D1AAC7CF-7D0C-E69D-A1B9-A71799C8C24C}"/>
              </a:ext>
            </a:extLst>
          </p:cNvPr>
          <p:cNvGrpSpPr/>
          <p:nvPr/>
        </p:nvGrpSpPr>
        <p:grpSpPr>
          <a:xfrm>
            <a:off x="1027612" y="4927017"/>
            <a:ext cx="9657805" cy="633549"/>
            <a:chOff x="1027612" y="4764223"/>
            <a:chExt cx="9657805" cy="633549"/>
          </a:xfrm>
        </p:grpSpPr>
        <p:sp>
          <p:nvSpPr>
            <p:cNvPr id="15" name="矩形: 圆角 14">
              <a:extLst>
                <a:ext uri="{FF2B5EF4-FFF2-40B4-BE49-F238E27FC236}">
                  <a16:creationId xmlns:a16="http://schemas.microsoft.com/office/drawing/2014/main" id="{42F33288-1FC8-2B72-18C1-2F3A17E8D88C}"/>
                </a:ext>
              </a:extLst>
            </p:cNvPr>
            <p:cNvSpPr/>
            <p:nvPr/>
          </p:nvSpPr>
          <p:spPr>
            <a:xfrm>
              <a:off x="1027612" y="4764223"/>
              <a:ext cx="9657805" cy="633549"/>
            </a:xfrm>
            <a:prstGeom prst="roundRect">
              <a:avLst>
                <a:gd name="adj" fmla="val 50000"/>
              </a:avLst>
            </a:prstGeom>
            <a:noFill/>
            <a:ln>
              <a:solidFill>
                <a:srgbClr val="993A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a:extLst>
                <a:ext uri="{FF2B5EF4-FFF2-40B4-BE49-F238E27FC236}">
                  <a16:creationId xmlns:a16="http://schemas.microsoft.com/office/drawing/2014/main" id="{FB3B1682-9F48-5DB1-4A9E-2E5DC3679CEF}"/>
                </a:ext>
              </a:extLst>
            </p:cNvPr>
            <p:cNvSpPr/>
            <p:nvPr/>
          </p:nvSpPr>
          <p:spPr>
            <a:xfrm>
              <a:off x="1090751" y="4810997"/>
              <a:ext cx="540000" cy="540000"/>
            </a:xfrm>
            <a:prstGeom prst="ellipse">
              <a:avLst/>
            </a:prstGeom>
            <a:solidFill>
              <a:srgbClr val="993AF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3200" dirty="0"/>
                <a:t>5</a:t>
              </a:r>
              <a:endParaRPr lang="zh-CN" altLang="en-US" sz="3200" dirty="0"/>
            </a:p>
          </p:txBody>
        </p:sp>
        <p:sp>
          <p:nvSpPr>
            <p:cNvPr id="40" name="文本框 39">
              <a:extLst>
                <a:ext uri="{FF2B5EF4-FFF2-40B4-BE49-F238E27FC236}">
                  <a16:creationId xmlns:a16="http://schemas.microsoft.com/office/drawing/2014/main" id="{9984F086-B082-3D50-0466-13AA09762C83}"/>
                </a:ext>
              </a:extLst>
            </p:cNvPr>
            <p:cNvSpPr txBox="1"/>
            <p:nvPr/>
          </p:nvSpPr>
          <p:spPr>
            <a:xfrm>
              <a:off x="1693890" y="4850480"/>
              <a:ext cx="6097088" cy="461665"/>
            </a:xfrm>
            <a:prstGeom prst="rect">
              <a:avLst/>
            </a:prstGeom>
            <a:noFill/>
          </p:spPr>
          <p:txBody>
            <a:bodyPr wrap="square">
              <a:spAutoFit/>
            </a:bodyPr>
            <a:lstStyle/>
            <a:p>
              <a:r>
                <a:rPr lang="en-US" altLang="zh-CN" sz="2400" dirty="0">
                  <a:latin typeface="Georgia" panose="02040502050405020303" pitchFamily="18" charset="0"/>
                </a:rPr>
                <a:t>International trade and global value chains</a:t>
              </a:r>
            </a:p>
          </p:txBody>
        </p:sp>
      </p:grpSp>
      <p:grpSp>
        <p:nvGrpSpPr>
          <p:cNvPr id="48" name="组合 47">
            <a:extLst>
              <a:ext uri="{FF2B5EF4-FFF2-40B4-BE49-F238E27FC236}">
                <a16:creationId xmlns:a16="http://schemas.microsoft.com/office/drawing/2014/main" id="{88930271-49C4-5D56-621E-6249511F849A}"/>
              </a:ext>
            </a:extLst>
          </p:cNvPr>
          <p:cNvGrpSpPr/>
          <p:nvPr/>
        </p:nvGrpSpPr>
        <p:grpSpPr>
          <a:xfrm>
            <a:off x="1023352" y="5722801"/>
            <a:ext cx="9657805" cy="633549"/>
            <a:chOff x="1023352" y="5722801"/>
            <a:chExt cx="9657805" cy="633549"/>
          </a:xfrm>
        </p:grpSpPr>
        <p:sp>
          <p:nvSpPr>
            <p:cNvPr id="17" name="矩形: 圆角 16">
              <a:extLst>
                <a:ext uri="{FF2B5EF4-FFF2-40B4-BE49-F238E27FC236}">
                  <a16:creationId xmlns:a16="http://schemas.microsoft.com/office/drawing/2014/main" id="{1FC42C27-FAAA-9A3A-0C4C-E832B6436661}"/>
                </a:ext>
              </a:extLst>
            </p:cNvPr>
            <p:cNvSpPr/>
            <p:nvPr/>
          </p:nvSpPr>
          <p:spPr>
            <a:xfrm>
              <a:off x="1023352" y="5722801"/>
              <a:ext cx="9657805" cy="633549"/>
            </a:xfrm>
            <a:prstGeom prst="roundRect">
              <a:avLst>
                <a:gd name="adj" fmla="val 50000"/>
              </a:avLst>
            </a:prstGeom>
            <a:noFill/>
            <a:ln>
              <a:solidFill>
                <a:srgbClr val="993A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id="{437BB135-D29A-250E-CF2B-B3C51A73164D}"/>
                </a:ext>
              </a:extLst>
            </p:cNvPr>
            <p:cNvSpPr/>
            <p:nvPr/>
          </p:nvSpPr>
          <p:spPr>
            <a:xfrm>
              <a:off x="1086491" y="5769575"/>
              <a:ext cx="540000" cy="540000"/>
            </a:xfrm>
            <a:prstGeom prst="ellipse">
              <a:avLst/>
            </a:prstGeom>
            <a:solidFill>
              <a:srgbClr val="993AF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3200" dirty="0"/>
                <a:t>6</a:t>
              </a:r>
              <a:endParaRPr lang="zh-CN" altLang="en-US" sz="3200" dirty="0"/>
            </a:p>
          </p:txBody>
        </p:sp>
        <p:sp>
          <p:nvSpPr>
            <p:cNvPr id="42" name="文本框 41">
              <a:extLst>
                <a:ext uri="{FF2B5EF4-FFF2-40B4-BE49-F238E27FC236}">
                  <a16:creationId xmlns:a16="http://schemas.microsoft.com/office/drawing/2014/main" id="{26D35987-76A6-4BF2-F28F-586D3D6A8D61}"/>
                </a:ext>
              </a:extLst>
            </p:cNvPr>
            <p:cNvSpPr txBox="1"/>
            <p:nvPr/>
          </p:nvSpPr>
          <p:spPr>
            <a:xfrm>
              <a:off x="1689629" y="5808742"/>
              <a:ext cx="8357979" cy="461665"/>
            </a:xfrm>
            <a:prstGeom prst="rect">
              <a:avLst/>
            </a:prstGeom>
            <a:noFill/>
          </p:spPr>
          <p:txBody>
            <a:bodyPr wrap="square">
              <a:spAutoFit/>
            </a:bodyPr>
            <a:lstStyle/>
            <a:p>
              <a:r>
                <a:rPr lang="en-US" altLang="zh-CN" sz="2400" dirty="0">
                  <a:latin typeface="Georgia" panose="02040502050405020303" pitchFamily="18" charset="0"/>
                </a:rPr>
                <a:t>Climate change and sustainable development</a:t>
              </a:r>
            </a:p>
          </p:txBody>
        </p:sp>
      </p:grpSp>
    </p:spTree>
    <p:extLst>
      <p:ext uri="{BB962C8B-B14F-4D97-AF65-F5344CB8AC3E}">
        <p14:creationId xmlns:p14="http://schemas.microsoft.com/office/powerpoint/2010/main" val="2731032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59B7B-E279-E900-4B67-0599BF158DEC}"/>
              </a:ext>
            </a:extLst>
          </p:cNvPr>
          <p:cNvSpPr>
            <a:spLocks noGrp="1"/>
          </p:cNvSpPr>
          <p:nvPr>
            <p:ph type="title"/>
          </p:nvPr>
        </p:nvSpPr>
        <p:spPr/>
        <p:txBody>
          <a:bodyPr vert="horz" lIns="91440" tIns="45720" rIns="91440" bIns="45720" rtlCol="0" anchor="ctr">
            <a:normAutofit/>
          </a:bodyPr>
          <a:lstStyle/>
          <a:p>
            <a:r>
              <a:rPr lang="en-GB" sz="3400" dirty="0">
                <a:latin typeface="Georgia" panose="02040502050405020303" pitchFamily="18" charset="0"/>
              </a:rPr>
              <a:t>Research methods of SCED</a:t>
            </a:r>
          </a:p>
        </p:txBody>
      </p:sp>
      <p:sp>
        <p:nvSpPr>
          <p:cNvPr id="4" name="Slide Number Placeholder 3">
            <a:extLst>
              <a:ext uri="{FF2B5EF4-FFF2-40B4-BE49-F238E27FC236}">
                <a16:creationId xmlns:a16="http://schemas.microsoft.com/office/drawing/2014/main" id="{2781D732-96CE-1F06-7599-862E34D92F86}"/>
              </a:ext>
            </a:extLst>
          </p:cNvPr>
          <p:cNvSpPr>
            <a:spLocks noGrp="1"/>
          </p:cNvSpPr>
          <p:nvPr>
            <p:ph type="sldNum" sz="quarter" idx="12"/>
          </p:nvPr>
        </p:nvSpPr>
        <p:spPr/>
        <p:txBody>
          <a:bodyPr/>
          <a:lstStyle/>
          <a:p>
            <a:fld id="{51187753-5455-0C49-909C-4FAC9CDA8872}" type="slidenum">
              <a:rPr lang="en-GB" smtClean="0"/>
              <a:t>10</a:t>
            </a:fld>
            <a:endParaRPr lang="en-GB"/>
          </a:p>
        </p:txBody>
      </p:sp>
      <p:sp>
        <p:nvSpPr>
          <p:cNvPr id="6" name="矩形: 圆角 5">
            <a:extLst>
              <a:ext uri="{FF2B5EF4-FFF2-40B4-BE49-F238E27FC236}">
                <a16:creationId xmlns:a16="http://schemas.microsoft.com/office/drawing/2014/main" id="{D3629591-EF10-EDFD-5931-FEE499F3B02A}"/>
              </a:ext>
            </a:extLst>
          </p:cNvPr>
          <p:cNvSpPr/>
          <p:nvPr/>
        </p:nvSpPr>
        <p:spPr>
          <a:xfrm>
            <a:off x="417439" y="2383046"/>
            <a:ext cx="5774357" cy="432000"/>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ltLang="zh-CN" sz="2000" b="1" dirty="0">
                <a:solidFill>
                  <a:srgbClr val="361A54"/>
                </a:solidFill>
                <a:latin typeface="Georgia" panose="02040502050405020303" pitchFamily="18" charset="0"/>
              </a:rPr>
              <a:t>Econometric Analysis</a:t>
            </a:r>
          </a:p>
        </p:txBody>
      </p:sp>
      <p:sp>
        <p:nvSpPr>
          <p:cNvPr id="8" name="矩形: 圆角 7">
            <a:extLst>
              <a:ext uri="{FF2B5EF4-FFF2-40B4-BE49-F238E27FC236}">
                <a16:creationId xmlns:a16="http://schemas.microsoft.com/office/drawing/2014/main" id="{97BA5BE9-194B-6271-BFE7-9E405DE585C0}"/>
              </a:ext>
            </a:extLst>
          </p:cNvPr>
          <p:cNvSpPr/>
          <p:nvPr/>
        </p:nvSpPr>
        <p:spPr>
          <a:xfrm>
            <a:off x="417438" y="3045590"/>
            <a:ext cx="5774357" cy="432000"/>
          </a:xfrm>
          <a:prstGeom prst="roundRect">
            <a:avLst/>
          </a:prstGeom>
          <a:solidFill>
            <a:srgbClr val="361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ltLang="zh-CN" sz="2000" b="1" dirty="0">
                <a:solidFill>
                  <a:schemeClr val="bg1"/>
                </a:solidFill>
                <a:latin typeface="Georgia" panose="02040502050405020303" pitchFamily="18" charset="0"/>
              </a:rPr>
              <a:t>Input-Output Analysis </a:t>
            </a:r>
          </a:p>
        </p:txBody>
      </p:sp>
      <p:sp>
        <p:nvSpPr>
          <p:cNvPr id="10" name="矩形: 圆角 9">
            <a:extLst>
              <a:ext uri="{FF2B5EF4-FFF2-40B4-BE49-F238E27FC236}">
                <a16:creationId xmlns:a16="http://schemas.microsoft.com/office/drawing/2014/main" id="{CBA4D56E-68A9-5BE6-66AF-C97B07948B39}"/>
              </a:ext>
            </a:extLst>
          </p:cNvPr>
          <p:cNvSpPr/>
          <p:nvPr/>
        </p:nvSpPr>
        <p:spPr>
          <a:xfrm>
            <a:off x="417438" y="3708134"/>
            <a:ext cx="5774357" cy="432000"/>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ltLang="zh-CN" sz="2000" b="1" dirty="0">
                <a:solidFill>
                  <a:srgbClr val="361A54"/>
                </a:solidFill>
                <a:latin typeface="Georgia" panose="02040502050405020303" pitchFamily="18" charset="0"/>
              </a:rPr>
              <a:t>Simulation and Computational Modelling</a:t>
            </a:r>
          </a:p>
        </p:txBody>
      </p:sp>
      <p:sp>
        <p:nvSpPr>
          <p:cNvPr id="12" name="矩形: 圆角 11">
            <a:extLst>
              <a:ext uri="{FF2B5EF4-FFF2-40B4-BE49-F238E27FC236}">
                <a16:creationId xmlns:a16="http://schemas.microsoft.com/office/drawing/2014/main" id="{417ADD0F-C2DD-5069-87CC-DBC961616FA5}"/>
              </a:ext>
            </a:extLst>
          </p:cNvPr>
          <p:cNvSpPr/>
          <p:nvPr/>
        </p:nvSpPr>
        <p:spPr>
          <a:xfrm>
            <a:off x="417437" y="4370678"/>
            <a:ext cx="5774357" cy="432000"/>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ltLang="zh-CN" sz="2000" b="1" dirty="0">
                <a:solidFill>
                  <a:srgbClr val="361A54"/>
                </a:solidFill>
                <a:latin typeface="Georgia" panose="02040502050405020303" pitchFamily="18" charset="0"/>
              </a:rPr>
              <a:t>Optimization and Efficiency Analysis</a:t>
            </a:r>
          </a:p>
        </p:txBody>
      </p:sp>
      <p:sp>
        <p:nvSpPr>
          <p:cNvPr id="14" name="矩形: 圆角 13">
            <a:extLst>
              <a:ext uri="{FF2B5EF4-FFF2-40B4-BE49-F238E27FC236}">
                <a16:creationId xmlns:a16="http://schemas.microsoft.com/office/drawing/2014/main" id="{2AB2B7B6-16E5-0DFA-E654-2B367316D05F}"/>
              </a:ext>
            </a:extLst>
          </p:cNvPr>
          <p:cNvSpPr/>
          <p:nvPr/>
        </p:nvSpPr>
        <p:spPr>
          <a:xfrm>
            <a:off x="417436" y="5033222"/>
            <a:ext cx="5774357" cy="432000"/>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ltLang="zh-CN" sz="2000" b="1" dirty="0">
                <a:solidFill>
                  <a:srgbClr val="361A54"/>
                </a:solidFill>
                <a:latin typeface="Georgia" panose="02040502050405020303" pitchFamily="18" charset="0"/>
              </a:rPr>
              <a:t>Network and Complexity Analysis</a:t>
            </a:r>
          </a:p>
        </p:txBody>
      </p:sp>
      <p:grpSp>
        <p:nvGrpSpPr>
          <p:cNvPr id="17" name="组合 16">
            <a:extLst>
              <a:ext uri="{FF2B5EF4-FFF2-40B4-BE49-F238E27FC236}">
                <a16:creationId xmlns:a16="http://schemas.microsoft.com/office/drawing/2014/main" id="{A1AD6345-65A2-01C8-FD7F-740ED8D32C6A}"/>
              </a:ext>
            </a:extLst>
          </p:cNvPr>
          <p:cNvGrpSpPr/>
          <p:nvPr/>
        </p:nvGrpSpPr>
        <p:grpSpPr>
          <a:xfrm>
            <a:off x="6270243" y="3149866"/>
            <a:ext cx="365689" cy="216026"/>
            <a:chOff x="3737719" y="3515630"/>
            <a:chExt cx="520193" cy="323399"/>
          </a:xfrm>
          <a:solidFill>
            <a:srgbClr val="993AFF"/>
          </a:solidFill>
        </p:grpSpPr>
        <p:sp>
          <p:nvSpPr>
            <p:cNvPr id="18" name="箭头: V 形 17">
              <a:extLst>
                <a:ext uri="{FF2B5EF4-FFF2-40B4-BE49-F238E27FC236}">
                  <a16:creationId xmlns:a16="http://schemas.microsoft.com/office/drawing/2014/main" id="{1043A394-0489-7026-DF36-E32BC4039A24}"/>
                </a:ext>
              </a:extLst>
            </p:cNvPr>
            <p:cNvSpPr/>
            <p:nvPr/>
          </p:nvSpPr>
          <p:spPr>
            <a:xfrm>
              <a:off x="3737719" y="3519714"/>
              <a:ext cx="304800" cy="319315"/>
            </a:xfrm>
            <a:prstGeom prst="chevron">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箭头: V 形 18">
              <a:extLst>
                <a:ext uri="{FF2B5EF4-FFF2-40B4-BE49-F238E27FC236}">
                  <a16:creationId xmlns:a16="http://schemas.microsoft.com/office/drawing/2014/main" id="{1DA7EA4C-FD9E-63DC-FE65-B6AC2496289A}"/>
                </a:ext>
              </a:extLst>
            </p:cNvPr>
            <p:cNvSpPr/>
            <p:nvPr/>
          </p:nvSpPr>
          <p:spPr>
            <a:xfrm>
              <a:off x="3953112" y="3515630"/>
              <a:ext cx="304800" cy="319315"/>
            </a:xfrm>
            <a:prstGeom prst="chevron">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1" name="矩形: 圆角 20">
            <a:extLst>
              <a:ext uri="{FF2B5EF4-FFF2-40B4-BE49-F238E27FC236}">
                <a16:creationId xmlns:a16="http://schemas.microsoft.com/office/drawing/2014/main" id="{F1A01A39-38AE-4BB4-5C71-7676CA250377}"/>
              </a:ext>
            </a:extLst>
          </p:cNvPr>
          <p:cNvSpPr/>
          <p:nvPr/>
        </p:nvSpPr>
        <p:spPr>
          <a:xfrm>
            <a:off x="6714380" y="2383046"/>
            <a:ext cx="5362231" cy="3082176"/>
          </a:xfrm>
          <a:prstGeom prst="roundRect">
            <a:avLst>
              <a:gd name="adj" fmla="val 4930"/>
            </a:avLst>
          </a:prstGeom>
          <a:solidFill>
            <a:srgbClr val="EDF3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r>
              <a:rPr lang="en-GB" altLang="zh-CN" b="1" dirty="0">
                <a:solidFill>
                  <a:srgbClr val="361A54"/>
                </a:solidFill>
                <a:latin typeface="Georgia" panose="02040502050405020303" pitchFamily="18" charset="0"/>
              </a:rPr>
              <a:t>Single-regional input-output / SRIO</a:t>
            </a:r>
          </a:p>
          <a:p>
            <a:pPr marL="285750" indent="-285750">
              <a:lnSpc>
                <a:spcPct val="150000"/>
              </a:lnSpc>
              <a:buFont typeface="Arial" panose="020B0604020202020204" pitchFamily="34" charset="0"/>
              <a:buChar char="•"/>
            </a:pPr>
            <a:r>
              <a:rPr lang="en-GB" altLang="zh-CN" b="1" dirty="0">
                <a:solidFill>
                  <a:srgbClr val="361A54"/>
                </a:solidFill>
                <a:latin typeface="Georgia" panose="02040502050405020303" pitchFamily="18" charset="0"/>
              </a:rPr>
              <a:t>Multi-regional input-output / MRIO</a:t>
            </a:r>
          </a:p>
          <a:p>
            <a:pPr marL="285750" indent="-285750">
              <a:lnSpc>
                <a:spcPct val="150000"/>
              </a:lnSpc>
              <a:buFont typeface="Arial" panose="020B0604020202020204" pitchFamily="34" charset="0"/>
              <a:buChar char="•"/>
            </a:pPr>
            <a:r>
              <a:rPr lang="en-GB" altLang="zh-CN" b="1" dirty="0">
                <a:solidFill>
                  <a:srgbClr val="361A54"/>
                </a:solidFill>
                <a:latin typeface="Georgia" panose="02040502050405020303" pitchFamily="18" charset="0"/>
              </a:rPr>
              <a:t>Environmentally extended input-output analysis / EEIOA</a:t>
            </a:r>
          </a:p>
          <a:p>
            <a:pPr marL="285750" indent="-285750">
              <a:lnSpc>
                <a:spcPct val="150000"/>
              </a:lnSpc>
              <a:buFont typeface="Arial" panose="020B0604020202020204" pitchFamily="34" charset="0"/>
              <a:buChar char="•"/>
            </a:pPr>
            <a:r>
              <a:rPr lang="en-GB" altLang="zh-CN" b="1" dirty="0">
                <a:solidFill>
                  <a:srgbClr val="361A54"/>
                </a:solidFill>
                <a:latin typeface="Georgia" panose="02040502050405020303" pitchFamily="18" charset="0"/>
              </a:rPr>
              <a:t>Consumption-based accounting / CBA</a:t>
            </a:r>
          </a:p>
          <a:p>
            <a:pPr marL="285750" indent="-285750">
              <a:lnSpc>
                <a:spcPct val="150000"/>
              </a:lnSpc>
              <a:buFont typeface="Arial" panose="020B0604020202020204" pitchFamily="34" charset="0"/>
              <a:buChar char="•"/>
            </a:pPr>
            <a:r>
              <a:rPr lang="en-GB" altLang="zh-CN" b="1" dirty="0">
                <a:solidFill>
                  <a:srgbClr val="361A54"/>
                </a:solidFill>
                <a:latin typeface="Georgia" panose="02040502050405020303" pitchFamily="18" charset="0"/>
              </a:rPr>
              <a:t>Structural decomposition analysis / SDA</a:t>
            </a:r>
          </a:p>
          <a:p>
            <a:pPr marL="285750" indent="-285750">
              <a:lnSpc>
                <a:spcPct val="150000"/>
              </a:lnSpc>
              <a:buFont typeface="Arial" panose="020B0604020202020204" pitchFamily="34" charset="0"/>
              <a:buChar char="•"/>
            </a:pPr>
            <a:r>
              <a:rPr lang="en-GB" altLang="zh-CN" b="1" dirty="0">
                <a:solidFill>
                  <a:srgbClr val="361A54"/>
                </a:solidFill>
                <a:latin typeface="Georgia" panose="02040502050405020303" pitchFamily="18" charset="0"/>
              </a:rPr>
              <a:t>Structural scenario analysis</a:t>
            </a:r>
          </a:p>
        </p:txBody>
      </p:sp>
    </p:spTree>
    <p:extLst>
      <p:ext uri="{BB962C8B-B14F-4D97-AF65-F5344CB8AC3E}">
        <p14:creationId xmlns:p14="http://schemas.microsoft.com/office/powerpoint/2010/main" val="3820009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2DE58-5947-FD2C-68B9-C5E7B0B2BA94}"/>
              </a:ext>
            </a:extLst>
          </p:cNvPr>
          <p:cNvSpPr>
            <a:spLocks noGrp="1"/>
          </p:cNvSpPr>
          <p:nvPr>
            <p:ph type="title"/>
          </p:nvPr>
        </p:nvSpPr>
        <p:spPr/>
        <p:txBody>
          <a:bodyPr vert="horz" lIns="91440" tIns="45720" rIns="91440" bIns="45720" rtlCol="0" anchor="ctr">
            <a:normAutofit/>
          </a:bodyPr>
          <a:lstStyle/>
          <a:p>
            <a:r>
              <a:rPr lang="en-GB" sz="3400" dirty="0">
                <a:latin typeface="Georgia" panose="02040502050405020303" pitchFamily="18" charset="0"/>
              </a:rPr>
              <a:t>IOA papers in SCED</a:t>
            </a:r>
          </a:p>
        </p:txBody>
      </p:sp>
      <p:sp>
        <p:nvSpPr>
          <p:cNvPr id="3" name="Content Placeholder 2">
            <a:extLst>
              <a:ext uri="{FF2B5EF4-FFF2-40B4-BE49-F238E27FC236}">
                <a16:creationId xmlns:a16="http://schemas.microsoft.com/office/drawing/2014/main" id="{8A76018B-ABCE-12EA-2818-FF3D1769E8DC}"/>
              </a:ext>
            </a:extLst>
          </p:cNvPr>
          <p:cNvSpPr>
            <a:spLocks noGrp="1"/>
          </p:cNvSpPr>
          <p:nvPr>
            <p:ph idx="1"/>
          </p:nvPr>
        </p:nvSpPr>
        <p:spPr/>
        <p:txBody>
          <a:bodyPr>
            <a:normAutofit/>
          </a:bodyPr>
          <a:lstStyle/>
          <a:p>
            <a:r>
              <a:rPr lang="en-GB" sz="2600" dirty="0">
                <a:latin typeface="Georgia" panose="02040502050405020303" pitchFamily="18" charset="0"/>
              </a:rPr>
              <a:t>IOA-related papers make up about 12% of SCED's total publications.</a:t>
            </a:r>
          </a:p>
        </p:txBody>
      </p:sp>
      <p:sp>
        <p:nvSpPr>
          <p:cNvPr id="4" name="Slide Number Placeholder 3">
            <a:extLst>
              <a:ext uri="{FF2B5EF4-FFF2-40B4-BE49-F238E27FC236}">
                <a16:creationId xmlns:a16="http://schemas.microsoft.com/office/drawing/2014/main" id="{74DC21E6-B127-AB10-0A3D-83801E01D2C0}"/>
              </a:ext>
            </a:extLst>
          </p:cNvPr>
          <p:cNvSpPr>
            <a:spLocks noGrp="1"/>
          </p:cNvSpPr>
          <p:nvPr>
            <p:ph type="sldNum" sz="quarter" idx="12"/>
          </p:nvPr>
        </p:nvSpPr>
        <p:spPr/>
        <p:txBody>
          <a:bodyPr/>
          <a:lstStyle/>
          <a:p>
            <a:fld id="{51187753-5455-0C49-909C-4FAC9CDA8872}" type="slidenum">
              <a:rPr lang="en-GB" smtClean="0"/>
              <a:t>11</a:t>
            </a:fld>
            <a:endParaRPr lang="en-GB"/>
          </a:p>
        </p:txBody>
      </p:sp>
      <p:pic>
        <p:nvPicPr>
          <p:cNvPr id="5" name="图片 3">
            <a:extLst>
              <a:ext uri="{FF2B5EF4-FFF2-40B4-BE49-F238E27FC236}">
                <a16:creationId xmlns:a16="http://schemas.microsoft.com/office/drawing/2014/main" id="{B3C60D5B-FAB4-8589-BF6B-273DA4879F74}"/>
              </a:ext>
            </a:extLst>
          </p:cNvPr>
          <p:cNvPicPr>
            <a:picLocks noChangeAspect="1"/>
          </p:cNvPicPr>
          <p:nvPr/>
        </p:nvPicPr>
        <p:blipFill>
          <a:blip r:embed="rId2">
            <a:extLst>
              <a:ext uri="{28A0092B-C50C-407E-A947-70E740481C1C}">
                <a14:useLocalDpi xmlns:a14="http://schemas.microsoft.com/office/drawing/2010/main" val="0"/>
              </a:ext>
            </a:extLst>
          </a:blip>
          <a:srcRect b="32954"/>
          <a:stretch>
            <a:fillRect/>
          </a:stretch>
        </p:blipFill>
        <p:spPr>
          <a:xfrm>
            <a:off x="1885950" y="2242572"/>
            <a:ext cx="8420100" cy="43217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32785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DFC0A-6AC6-0547-76DF-073FEFE38785}"/>
              </a:ext>
            </a:extLst>
          </p:cNvPr>
          <p:cNvSpPr>
            <a:spLocks noGrp="1"/>
          </p:cNvSpPr>
          <p:nvPr>
            <p:ph type="title"/>
          </p:nvPr>
        </p:nvSpPr>
        <p:spPr/>
        <p:txBody>
          <a:bodyPr/>
          <a:lstStyle/>
          <a:p>
            <a:r>
              <a:rPr lang="en-GB" dirty="0">
                <a:latin typeface="Georgia" panose="02040502050405020303" pitchFamily="18" charset="0"/>
              </a:rPr>
              <a:t>Topic trends of IOA papers</a:t>
            </a:r>
            <a:endParaRPr lang="en-GB" dirty="0"/>
          </a:p>
        </p:txBody>
      </p:sp>
      <p:sp>
        <p:nvSpPr>
          <p:cNvPr id="3" name="Content Placeholder 2">
            <a:extLst>
              <a:ext uri="{FF2B5EF4-FFF2-40B4-BE49-F238E27FC236}">
                <a16:creationId xmlns:a16="http://schemas.microsoft.com/office/drawing/2014/main" id="{65DBA06E-F610-955D-C62B-A5C8D31B698A}"/>
              </a:ext>
            </a:extLst>
          </p:cNvPr>
          <p:cNvSpPr>
            <a:spLocks noGrp="1"/>
          </p:cNvSpPr>
          <p:nvPr>
            <p:ph idx="1"/>
          </p:nvPr>
        </p:nvSpPr>
        <p:spPr>
          <a:xfrm>
            <a:off x="337268" y="1499726"/>
            <a:ext cx="4608996" cy="4698020"/>
          </a:xfrm>
        </p:spPr>
        <p:txBody>
          <a:bodyPr>
            <a:normAutofit/>
          </a:bodyPr>
          <a:lstStyle/>
          <a:p>
            <a:r>
              <a:rPr lang="en-GB" dirty="0"/>
              <a:t>Long-term focus: </a:t>
            </a:r>
          </a:p>
          <a:p>
            <a:pPr lvl="1"/>
            <a:r>
              <a:rPr lang="en-GB" sz="2800" dirty="0"/>
              <a:t>Economic development</a:t>
            </a:r>
          </a:p>
          <a:p>
            <a:pPr lvl="1"/>
            <a:r>
              <a:rPr lang="en-GB" sz="2800" dirty="0"/>
              <a:t>Technological change</a:t>
            </a:r>
          </a:p>
          <a:p>
            <a:endParaRPr lang="en-GB" dirty="0"/>
          </a:p>
          <a:p>
            <a:r>
              <a:rPr lang="en-GB" dirty="0"/>
              <a:t>Emerging topics: </a:t>
            </a:r>
          </a:p>
          <a:p>
            <a:pPr lvl="1"/>
            <a:r>
              <a:rPr lang="en-GB" sz="2800" dirty="0"/>
              <a:t>Digitalization</a:t>
            </a:r>
          </a:p>
          <a:p>
            <a:pPr lvl="1"/>
            <a:r>
              <a:rPr lang="en-GB" sz="2800" dirty="0"/>
              <a:t>Trade policy </a:t>
            </a:r>
          </a:p>
        </p:txBody>
      </p:sp>
      <p:sp>
        <p:nvSpPr>
          <p:cNvPr id="4" name="Slide Number Placeholder 3">
            <a:extLst>
              <a:ext uri="{FF2B5EF4-FFF2-40B4-BE49-F238E27FC236}">
                <a16:creationId xmlns:a16="http://schemas.microsoft.com/office/drawing/2014/main" id="{03390D4D-D3E5-898E-9E77-D7EDAEB55477}"/>
              </a:ext>
            </a:extLst>
          </p:cNvPr>
          <p:cNvSpPr>
            <a:spLocks noGrp="1"/>
          </p:cNvSpPr>
          <p:nvPr>
            <p:ph type="sldNum" sz="quarter" idx="12"/>
          </p:nvPr>
        </p:nvSpPr>
        <p:spPr/>
        <p:txBody>
          <a:bodyPr/>
          <a:lstStyle/>
          <a:p>
            <a:fld id="{51187753-5455-0C49-909C-4FAC9CDA8872}" type="slidenum">
              <a:rPr lang="en-GB" smtClean="0"/>
              <a:t>12</a:t>
            </a:fld>
            <a:endParaRPr lang="en-GB"/>
          </a:p>
        </p:txBody>
      </p:sp>
      <p:pic>
        <p:nvPicPr>
          <p:cNvPr id="5" name="图片 2">
            <a:extLst>
              <a:ext uri="{FF2B5EF4-FFF2-40B4-BE49-F238E27FC236}">
                <a16:creationId xmlns:a16="http://schemas.microsoft.com/office/drawing/2014/main" id="{6CB856CB-4E9E-8D3D-0B42-957C05BA1656}"/>
              </a:ext>
            </a:extLst>
          </p:cNvPr>
          <p:cNvPicPr>
            <a:picLocks noChangeAspect="1"/>
          </p:cNvPicPr>
          <p:nvPr/>
        </p:nvPicPr>
        <p:blipFill>
          <a:blip r:embed="rId2">
            <a:extLst>
              <a:ext uri="{28A0092B-C50C-407E-A947-70E740481C1C}">
                <a14:useLocalDpi xmlns:a14="http://schemas.microsoft.com/office/drawing/2010/main" val="0"/>
              </a:ext>
            </a:extLst>
          </a:blip>
          <a:srcRect l="9838" b="20174"/>
          <a:stretch>
            <a:fillRect/>
          </a:stretch>
        </p:blipFill>
        <p:spPr>
          <a:xfrm>
            <a:off x="4946264" y="1507916"/>
            <a:ext cx="7036363" cy="47691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23827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F8433-D8CA-9678-F07F-A5FEE1E6386F}"/>
              </a:ext>
            </a:extLst>
          </p:cNvPr>
          <p:cNvSpPr>
            <a:spLocks noGrp="1"/>
          </p:cNvSpPr>
          <p:nvPr>
            <p:ph type="title"/>
          </p:nvPr>
        </p:nvSpPr>
        <p:spPr/>
        <p:txBody>
          <a:bodyPr vert="horz" lIns="91440" tIns="45720" rIns="91440" bIns="45720" rtlCol="0" anchor="ctr">
            <a:normAutofit/>
          </a:bodyPr>
          <a:lstStyle/>
          <a:p>
            <a:r>
              <a:rPr lang="en-GB" sz="3400" dirty="0">
                <a:latin typeface="Georgia" panose="02040502050405020303" pitchFamily="18" charset="0"/>
              </a:rPr>
              <a:t>Early-published IOA </a:t>
            </a:r>
            <a:r>
              <a:rPr lang="en-US" altLang="zh-CN" sz="3400" dirty="0">
                <a:latin typeface="Georgia" panose="02040502050405020303" pitchFamily="18" charset="0"/>
              </a:rPr>
              <a:t>papers</a:t>
            </a:r>
            <a:r>
              <a:rPr lang="en-GB" sz="3400" dirty="0">
                <a:latin typeface="Georgia" panose="02040502050405020303" pitchFamily="18" charset="0"/>
              </a:rPr>
              <a:t> in SCED</a:t>
            </a:r>
          </a:p>
        </p:txBody>
      </p:sp>
      <p:sp>
        <p:nvSpPr>
          <p:cNvPr id="4" name="Slide Number Placeholder 3">
            <a:extLst>
              <a:ext uri="{FF2B5EF4-FFF2-40B4-BE49-F238E27FC236}">
                <a16:creationId xmlns:a16="http://schemas.microsoft.com/office/drawing/2014/main" id="{02E22709-9450-AD9A-BEEA-7376C03B3592}"/>
              </a:ext>
            </a:extLst>
          </p:cNvPr>
          <p:cNvSpPr>
            <a:spLocks noGrp="1"/>
          </p:cNvSpPr>
          <p:nvPr>
            <p:ph type="sldNum" sz="quarter" idx="12"/>
          </p:nvPr>
        </p:nvSpPr>
        <p:spPr/>
        <p:txBody>
          <a:bodyPr/>
          <a:lstStyle/>
          <a:p>
            <a:fld id="{51187753-5455-0C49-909C-4FAC9CDA8872}" type="slidenum">
              <a:rPr lang="en-GB" smtClean="0"/>
              <a:t>13</a:t>
            </a:fld>
            <a:endParaRPr lang="en-GB"/>
          </a:p>
        </p:txBody>
      </p:sp>
      <p:pic>
        <p:nvPicPr>
          <p:cNvPr id="6" name="Picture 5">
            <a:extLst>
              <a:ext uri="{FF2B5EF4-FFF2-40B4-BE49-F238E27FC236}">
                <a16:creationId xmlns:a16="http://schemas.microsoft.com/office/drawing/2014/main" id="{2E450D54-1520-DC9D-7628-C2B11F0BCFB0}"/>
              </a:ext>
            </a:extLst>
          </p:cNvPr>
          <p:cNvPicPr>
            <a:picLocks noChangeAspect="1"/>
          </p:cNvPicPr>
          <p:nvPr/>
        </p:nvPicPr>
        <p:blipFill>
          <a:blip r:embed="rId3"/>
          <a:stretch>
            <a:fillRect/>
          </a:stretch>
        </p:blipFill>
        <p:spPr>
          <a:xfrm>
            <a:off x="569630" y="3317137"/>
            <a:ext cx="2106116" cy="2796922"/>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E246437F-E832-D35C-7145-01F21AE5F916}"/>
              </a:ext>
            </a:extLst>
          </p:cNvPr>
          <p:cNvPicPr>
            <a:picLocks noChangeAspect="1"/>
          </p:cNvPicPr>
          <p:nvPr/>
        </p:nvPicPr>
        <p:blipFill>
          <a:blip r:embed="rId4"/>
          <a:srcRect b="41290"/>
          <a:stretch>
            <a:fillRect/>
          </a:stretch>
        </p:blipFill>
        <p:spPr>
          <a:xfrm>
            <a:off x="2912971" y="3318481"/>
            <a:ext cx="4794776" cy="2795578"/>
          </a:xfrm>
          <a:prstGeom prst="rect">
            <a:avLst/>
          </a:prstGeom>
          <a:ln>
            <a:noFill/>
          </a:ln>
          <a:effectLst>
            <a:outerShdw blurRad="292100" dist="139700" dir="2700000" algn="tl" rotWithShape="0">
              <a:srgbClr val="333333">
                <a:alpha val="65000"/>
              </a:srgbClr>
            </a:outerShdw>
          </a:effectLst>
        </p:spPr>
      </p:pic>
      <p:sp>
        <p:nvSpPr>
          <p:cNvPr id="7" name="矩形: 圆角 6">
            <a:extLst>
              <a:ext uri="{FF2B5EF4-FFF2-40B4-BE49-F238E27FC236}">
                <a16:creationId xmlns:a16="http://schemas.microsoft.com/office/drawing/2014/main" id="{D8E5982C-71E1-22D1-BEB5-1D71C8C469F4}"/>
              </a:ext>
            </a:extLst>
          </p:cNvPr>
          <p:cNvSpPr/>
          <p:nvPr/>
        </p:nvSpPr>
        <p:spPr>
          <a:xfrm>
            <a:off x="569632" y="1603966"/>
            <a:ext cx="1402859" cy="432000"/>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ltLang="zh-CN" sz="2400" b="1" dirty="0">
                <a:solidFill>
                  <a:srgbClr val="361A54"/>
                </a:solidFill>
                <a:latin typeface="Georgia" panose="02040502050405020303" pitchFamily="18" charset="0"/>
              </a:rPr>
              <a:t>Title</a:t>
            </a:r>
            <a:endParaRPr lang="zh-CN" altLang="en-US" sz="2400" dirty="0">
              <a:solidFill>
                <a:srgbClr val="361A54"/>
              </a:solidFill>
              <a:latin typeface="Georgia" panose="02040502050405020303" pitchFamily="18" charset="0"/>
            </a:endParaRPr>
          </a:p>
        </p:txBody>
      </p:sp>
      <p:sp>
        <p:nvSpPr>
          <p:cNvPr id="10" name="矩形: 圆角 9">
            <a:extLst>
              <a:ext uri="{FF2B5EF4-FFF2-40B4-BE49-F238E27FC236}">
                <a16:creationId xmlns:a16="http://schemas.microsoft.com/office/drawing/2014/main" id="{20ECC6EA-1CC8-BD03-7BA2-3B34D309F5F2}"/>
              </a:ext>
            </a:extLst>
          </p:cNvPr>
          <p:cNvSpPr/>
          <p:nvPr/>
        </p:nvSpPr>
        <p:spPr>
          <a:xfrm>
            <a:off x="569632" y="2098324"/>
            <a:ext cx="1402860" cy="432000"/>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ltLang="zh-CN" sz="2400" b="1" dirty="0">
                <a:solidFill>
                  <a:srgbClr val="361A54"/>
                </a:solidFill>
                <a:latin typeface="Georgia" panose="02040502050405020303" pitchFamily="18" charset="0"/>
              </a:rPr>
              <a:t>Year</a:t>
            </a:r>
            <a:endParaRPr lang="zh-CN" altLang="en-US" sz="2400" dirty="0">
              <a:solidFill>
                <a:srgbClr val="361A54"/>
              </a:solidFill>
              <a:latin typeface="Georgia" panose="02040502050405020303" pitchFamily="18" charset="0"/>
            </a:endParaRPr>
          </a:p>
        </p:txBody>
      </p:sp>
      <p:sp>
        <p:nvSpPr>
          <p:cNvPr id="12" name="矩形: 圆角 11">
            <a:extLst>
              <a:ext uri="{FF2B5EF4-FFF2-40B4-BE49-F238E27FC236}">
                <a16:creationId xmlns:a16="http://schemas.microsoft.com/office/drawing/2014/main" id="{D4E35B8C-157C-0E06-7048-A43817A3BFF4}"/>
              </a:ext>
            </a:extLst>
          </p:cNvPr>
          <p:cNvSpPr/>
          <p:nvPr/>
        </p:nvSpPr>
        <p:spPr>
          <a:xfrm>
            <a:off x="569630" y="2591945"/>
            <a:ext cx="1402861" cy="432000"/>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ltLang="zh-CN" sz="2400" b="1" dirty="0">
                <a:solidFill>
                  <a:srgbClr val="361A54"/>
                </a:solidFill>
                <a:latin typeface="Georgia" panose="02040502050405020303" pitchFamily="18" charset="0"/>
              </a:rPr>
              <a:t>Author</a:t>
            </a:r>
            <a:endParaRPr lang="zh-CN" altLang="en-US" sz="2400" dirty="0">
              <a:solidFill>
                <a:srgbClr val="361A54"/>
              </a:solidFill>
              <a:latin typeface="Georgia" panose="02040502050405020303" pitchFamily="18" charset="0"/>
            </a:endParaRPr>
          </a:p>
        </p:txBody>
      </p:sp>
      <p:sp>
        <p:nvSpPr>
          <p:cNvPr id="14" name="文本框 13">
            <a:extLst>
              <a:ext uri="{FF2B5EF4-FFF2-40B4-BE49-F238E27FC236}">
                <a16:creationId xmlns:a16="http://schemas.microsoft.com/office/drawing/2014/main" id="{E0F28B79-A675-6447-10E5-D93959FE5AEF}"/>
              </a:ext>
            </a:extLst>
          </p:cNvPr>
          <p:cNvSpPr txBox="1"/>
          <p:nvPr/>
        </p:nvSpPr>
        <p:spPr>
          <a:xfrm>
            <a:off x="1972491" y="1589133"/>
            <a:ext cx="6097088" cy="461665"/>
          </a:xfrm>
          <a:prstGeom prst="rect">
            <a:avLst/>
          </a:prstGeom>
          <a:noFill/>
        </p:spPr>
        <p:txBody>
          <a:bodyPr wrap="square">
            <a:spAutoFit/>
          </a:bodyPr>
          <a:lstStyle/>
          <a:p>
            <a:r>
              <a:rPr lang="en-GB" altLang="zh-CN" sz="2400" dirty="0">
                <a:latin typeface="Georgia" panose="02040502050405020303" pitchFamily="18" charset="0"/>
              </a:rPr>
              <a:t>The Economy as a Circular Flow</a:t>
            </a:r>
          </a:p>
        </p:txBody>
      </p:sp>
      <p:sp>
        <p:nvSpPr>
          <p:cNvPr id="16" name="文本框 15">
            <a:extLst>
              <a:ext uri="{FF2B5EF4-FFF2-40B4-BE49-F238E27FC236}">
                <a16:creationId xmlns:a16="http://schemas.microsoft.com/office/drawing/2014/main" id="{A0CA203C-C780-A732-8731-BCF701D00601}"/>
              </a:ext>
            </a:extLst>
          </p:cNvPr>
          <p:cNvSpPr txBox="1"/>
          <p:nvPr/>
        </p:nvSpPr>
        <p:spPr>
          <a:xfrm>
            <a:off x="1972491" y="2577112"/>
            <a:ext cx="8334103" cy="461665"/>
          </a:xfrm>
          <a:prstGeom prst="rect">
            <a:avLst/>
          </a:prstGeom>
          <a:noFill/>
        </p:spPr>
        <p:txBody>
          <a:bodyPr wrap="square">
            <a:spAutoFit/>
          </a:bodyPr>
          <a:lstStyle/>
          <a:p>
            <a:r>
              <a:rPr lang="en-GB" altLang="zh-CN" sz="2400" dirty="0">
                <a:latin typeface="Georgia" panose="02040502050405020303" pitchFamily="18" charset="0"/>
              </a:rPr>
              <a:t>Wassily Leontief, Developer of IOA, Nobel Prize in 1973 </a:t>
            </a:r>
            <a:endParaRPr lang="zh-CN" altLang="en-US" sz="2400" dirty="0">
              <a:latin typeface="Georgia" panose="02040502050405020303" pitchFamily="18" charset="0"/>
            </a:endParaRPr>
          </a:p>
        </p:txBody>
      </p:sp>
      <p:sp>
        <p:nvSpPr>
          <p:cNvPr id="18" name="文本框 17">
            <a:extLst>
              <a:ext uri="{FF2B5EF4-FFF2-40B4-BE49-F238E27FC236}">
                <a16:creationId xmlns:a16="http://schemas.microsoft.com/office/drawing/2014/main" id="{89301785-CE3B-246D-0EA5-7641B9877530}"/>
              </a:ext>
            </a:extLst>
          </p:cNvPr>
          <p:cNvSpPr txBox="1"/>
          <p:nvPr/>
        </p:nvSpPr>
        <p:spPr>
          <a:xfrm>
            <a:off x="1972491" y="2083492"/>
            <a:ext cx="8334103" cy="461665"/>
          </a:xfrm>
          <a:prstGeom prst="rect">
            <a:avLst/>
          </a:prstGeom>
          <a:noFill/>
        </p:spPr>
        <p:txBody>
          <a:bodyPr wrap="square">
            <a:spAutoFit/>
          </a:bodyPr>
          <a:lstStyle/>
          <a:p>
            <a:r>
              <a:rPr lang="en-GB" altLang="zh-CN" sz="2400" dirty="0">
                <a:latin typeface="Georgia" panose="02040502050405020303" pitchFamily="18" charset="0"/>
              </a:rPr>
              <a:t>1991</a:t>
            </a:r>
            <a:endParaRPr lang="zh-CN" altLang="en-US" sz="2400" dirty="0">
              <a:latin typeface="Georgia" panose="02040502050405020303" pitchFamily="18" charset="0"/>
            </a:endParaRPr>
          </a:p>
        </p:txBody>
      </p:sp>
      <p:sp>
        <p:nvSpPr>
          <p:cNvPr id="24" name="矩形: 圆角 23">
            <a:extLst>
              <a:ext uri="{FF2B5EF4-FFF2-40B4-BE49-F238E27FC236}">
                <a16:creationId xmlns:a16="http://schemas.microsoft.com/office/drawing/2014/main" id="{85205216-3A72-962D-B65F-01D50178DD27}"/>
              </a:ext>
            </a:extLst>
          </p:cNvPr>
          <p:cNvSpPr/>
          <p:nvPr/>
        </p:nvSpPr>
        <p:spPr>
          <a:xfrm>
            <a:off x="7944972" y="3317136"/>
            <a:ext cx="3765879" cy="2796923"/>
          </a:xfrm>
          <a:prstGeom prst="roundRect">
            <a:avLst>
              <a:gd name="adj" fmla="val 0"/>
            </a:avLst>
          </a:prstGeom>
          <a:solidFill>
            <a:srgbClr val="EDF3FB"/>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GB" altLang="zh-CN" sz="2000" dirty="0">
                <a:solidFill>
                  <a:srgbClr val="361A54"/>
                </a:solidFill>
                <a:effectLst>
                  <a:outerShdw blurRad="38100" dist="38100" dir="2700000" algn="tl">
                    <a:srgbClr val="000000">
                      <a:alpha val="43137"/>
                    </a:srgbClr>
                  </a:outerShdw>
                </a:effectLst>
                <a:latin typeface="Georgia" panose="02040502050405020303" pitchFamily="18" charset="0"/>
              </a:rPr>
              <a:t>Three of his doctoral students received Nobel Prize: </a:t>
            </a:r>
          </a:p>
          <a:p>
            <a:pPr marL="342900" indent="-342900">
              <a:lnSpc>
                <a:spcPct val="150000"/>
              </a:lnSpc>
              <a:buFont typeface="Arial" panose="020B0604020202020204" pitchFamily="34" charset="0"/>
              <a:buChar char="•"/>
            </a:pPr>
            <a:r>
              <a:rPr lang="en-GB" altLang="zh-CN" sz="2000" dirty="0">
                <a:solidFill>
                  <a:srgbClr val="361A54"/>
                </a:solidFill>
                <a:effectLst>
                  <a:outerShdw blurRad="38100" dist="38100" dir="2700000" algn="tl">
                    <a:srgbClr val="000000">
                      <a:alpha val="43137"/>
                    </a:srgbClr>
                  </a:outerShdw>
                </a:effectLst>
                <a:latin typeface="Georgia" panose="02040502050405020303" pitchFamily="18" charset="0"/>
              </a:rPr>
              <a:t>Robert Solow</a:t>
            </a:r>
          </a:p>
          <a:p>
            <a:pPr marL="342900" indent="-342900">
              <a:lnSpc>
                <a:spcPct val="150000"/>
              </a:lnSpc>
              <a:buFont typeface="Arial" panose="020B0604020202020204" pitchFamily="34" charset="0"/>
              <a:buChar char="•"/>
            </a:pPr>
            <a:r>
              <a:rPr lang="en-GB" altLang="zh-CN" sz="2000" dirty="0">
                <a:solidFill>
                  <a:srgbClr val="361A54"/>
                </a:solidFill>
                <a:effectLst>
                  <a:outerShdw blurRad="38100" dist="38100" dir="2700000" algn="tl">
                    <a:srgbClr val="000000">
                      <a:alpha val="43137"/>
                    </a:srgbClr>
                  </a:outerShdw>
                </a:effectLst>
                <a:latin typeface="Georgia" panose="02040502050405020303" pitchFamily="18" charset="0"/>
              </a:rPr>
              <a:t>Vernon L. Smith</a:t>
            </a:r>
          </a:p>
          <a:p>
            <a:pPr marL="342900" indent="-342900">
              <a:lnSpc>
                <a:spcPct val="150000"/>
              </a:lnSpc>
              <a:buFont typeface="Arial" panose="020B0604020202020204" pitchFamily="34" charset="0"/>
              <a:buChar char="•"/>
            </a:pPr>
            <a:r>
              <a:rPr lang="en-GB" altLang="zh-CN" sz="2000" dirty="0">
                <a:solidFill>
                  <a:srgbClr val="361A54"/>
                </a:solidFill>
                <a:effectLst>
                  <a:outerShdw blurRad="38100" dist="38100" dir="2700000" algn="tl">
                    <a:srgbClr val="000000">
                      <a:alpha val="43137"/>
                    </a:srgbClr>
                  </a:outerShdw>
                </a:effectLst>
                <a:latin typeface="Georgia" panose="02040502050405020303" pitchFamily="18" charset="0"/>
              </a:rPr>
              <a:t>Thomas Schelling</a:t>
            </a:r>
          </a:p>
        </p:txBody>
      </p:sp>
    </p:spTree>
    <p:extLst>
      <p:ext uri="{BB962C8B-B14F-4D97-AF65-F5344CB8AC3E}">
        <p14:creationId xmlns:p14="http://schemas.microsoft.com/office/powerpoint/2010/main" val="3695275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0BF33-9C22-E8B9-DD30-8EA8867AD5E8}"/>
              </a:ext>
            </a:extLst>
          </p:cNvPr>
          <p:cNvSpPr>
            <a:spLocks noGrp="1"/>
          </p:cNvSpPr>
          <p:nvPr>
            <p:ph type="title"/>
          </p:nvPr>
        </p:nvSpPr>
        <p:spPr/>
        <p:txBody>
          <a:bodyPr vert="horz" lIns="91440" tIns="45720" rIns="91440" bIns="45720" rtlCol="0" anchor="ctr">
            <a:normAutofit/>
          </a:bodyPr>
          <a:lstStyle/>
          <a:p>
            <a:r>
              <a:rPr lang="en-GB" sz="3400" dirty="0">
                <a:latin typeface="Georgia" panose="02040502050405020303" pitchFamily="18" charset="0"/>
              </a:rPr>
              <a:t>Early-published IOA </a:t>
            </a:r>
            <a:r>
              <a:rPr lang="en-US" altLang="zh-CN" sz="3400" dirty="0">
                <a:latin typeface="Georgia" panose="02040502050405020303" pitchFamily="18" charset="0"/>
              </a:rPr>
              <a:t>papers</a:t>
            </a:r>
            <a:r>
              <a:rPr lang="en-GB" sz="3400" dirty="0">
                <a:latin typeface="Georgia" panose="02040502050405020303" pitchFamily="18" charset="0"/>
              </a:rPr>
              <a:t> in SCED</a:t>
            </a:r>
          </a:p>
        </p:txBody>
      </p:sp>
      <p:sp>
        <p:nvSpPr>
          <p:cNvPr id="4" name="Slide Number Placeholder 3">
            <a:extLst>
              <a:ext uri="{FF2B5EF4-FFF2-40B4-BE49-F238E27FC236}">
                <a16:creationId xmlns:a16="http://schemas.microsoft.com/office/drawing/2014/main" id="{895A707B-BF84-9CCA-1C5D-7B822625B4AE}"/>
              </a:ext>
            </a:extLst>
          </p:cNvPr>
          <p:cNvSpPr>
            <a:spLocks noGrp="1"/>
          </p:cNvSpPr>
          <p:nvPr>
            <p:ph type="sldNum" sz="quarter" idx="12"/>
          </p:nvPr>
        </p:nvSpPr>
        <p:spPr/>
        <p:txBody>
          <a:bodyPr/>
          <a:lstStyle/>
          <a:p>
            <a:fld id="{51187753-5455-0C49-909C-4FAC9CDA8872}" type="slidenum">
              <a:rPr lang="en-GB" smtClean="0"/>
              <a:t>14</a:t>
            </a:fld>
            <a:endParaRPr lang="en-GB"/>
          </a:p>
        </p:txBody>
      </p:sp>
      <p:pic>
        <p:nvPicPr>
          <p:cNvPr id="6" name="Picture 5" descr="Paul Samuelson, an Institute Professor Emeritus and Gordon Y Billard Fellow at MIT, who passed away on Sunday.">
            <a:extLst>
              <a:ext uri="{FF2B5EF4-FFF2-40B4-BE49-F238E27FC236}">
                <a16:creationId xmlns:a16="http://schemas.microsoft.com/office/drawing/2014/main" id="{57D95B55-F1F6-BF1F-9423-0CC1251344FB}"/>
              </a:ext>
            </a:extLst>
          </p:cNvPr>
          <p:cNvPicPr>
            <a:picLocks noChangeAspect="1"/>
          </p:cNvPicPr>
          <p:nvPr/>
        </p:nvPicPr>
        <p:blipFill>
          <a:blip r:embed="rId2"/>
          <a:stretch>
            <a:fillRect/>
          </a:stretch>
        </p:blipFill>
        <p:spPr>
          <a:xfrm>
            <a:off x="7218674" y="3259127"/>
            <a:ext cx="2785392" cy="3410683"/>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0BBC787B-662E-6813-8187-3A05CAABA920}"/>
              </a:ext>
            </a:extLst>
          </p:cNvPr>
          <p:cNvPicPr>
            <a:picLocks noChangeAspect="1"/>
          </p:cNvPicPr>
          <p:nvPr/>
        </p:nvPicPr>
        <p:blipFill>
          <a:blip r:embed="rId3"/>
          <a:srcRect b="37059"/>
          <a:stretch>
            <a:fillRect/>
          </a:stretch>
        </p:blipFill>
        <p:spPr>
          <a:xfrm>
            <a:off x="569629" y="3259127"/>
            <a:ext cx="6000987" cy="3410683"/>
          </a:xfrm>
          <a:prstGeom prst="rect">
            <a:avLst/>
          </a:prstGeom>
          <a:ln>
            <a:noFill/>
          </a:ln>
          <a:effectLst>
            <a:outerShdw blurRad="292100" dist="139700" dir="2700000" algn="tl" rotWithShape="0">
              <a:srgbClr val="333333">
                <a:alpha val="65000"/>
              </a:srgbClr>
            </a:outerShdw>
          </a:effectLst>
        </p:spPr>
      </p:pic>
      <p:sp>
        <p:nvSpPr>
          <p:cNvPr id="7" name="矩形: 圆角 6">
            <a:extLst>
              <a:ext uri="{FF2B5EF4-FFF2-40B4-BE49-F238E27FC236}">
                <a16:creationId xmlns:a16="http://schemas.microsoft.com/office/drawing/2014/main" id="{7435E67C-6A22-2065-4C3A-4EE76D7D9E4B}"/>
              </a:ext>
            </a:extLst>
          </p:cNvPr>
          <p:cNvSpPr/>
          <p:nvPr/>
        </p:nvSpPr>
        <p:spPr>
          <a:xfrm>
            <a:off x="569632" y="1603966"/>
            <a:ext cx="1402859" cy="432000"/>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ltLang="zh-CN" sz="2400" b="1" dirty="0">
                <a:solidFill>
                  <a:srgbClr val="361A54"/>
                </a:solidFill>
                <a:latin typeface="Georgia" panose="02040502050405020303" pitchFamily="18" charset="0"/>
              </a:rPr>
              <a:t>Title</a:t>
            </a:r>
            <a:endParaRPr lang="zh-CN" altLang="en-US" sz="2400" dirty="0">
              <a:solidFill>
                <a:srgbClr val="361A54"/>
              </a:solidFill>
              <a:latin typeface="Georgia" panose="02040502050405020303" pitchFamily="18" charset="0"/>
            </a:endParaRPr>
          </a:p>
        </p:txBody>
      </p:sp>
      <p:sp>
        <p:nvSpPr>
          <p:cNvPr id="12" name="矩形: 圆角 11">
            <a:extLst>
              <a:ext uri="{FF2B5EF4-FFF2-40B4-BE49-F238E27FC236}">
                <a16:creationId xmlns:a16="http://schemas.microsoft.com/office/drawing/2014/main" id="{475A0953-AB6F-DB62-FF45-D7C44F286B6E}"/>
              </a:ext>
            </a:extLst>
          </p:cNvPr>
          <p:cNvSpPr/>
          <p:nvPr/>
        </p:nvSpPr>
        <p:spPr>
          <a:xfrm>
            <a:off x="569630" y="2591945"/>
            <a:ext cx="1402861" cy="432000"/>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ltLang="zh-CN" sz="2400" b="1" dirty="0">
                <a:solidFill>
                  <a:srgbClr val="361A54"/>
                </a:solidFill>
                <a:latin typeface="Georgia" panose="02040502050405020303" pitchFamily="18" charset="0"/>
              </a:rPr>
              <a:t>Author</a:t>
            </a:r>
            <a:endParaRPr lang="zh-CN" altLang="en-US" sz="2400" dirty="0">
              <a:solidFill>
                <a:srgbClr val="361A54"/>
              </a:solidFill>
              <a:latin typeface="Georgia" panose="02040502050405020303" pitchFamily="18" charset="0"/>
            </a:endParaRPr>
          </a:p>
        </p:txBody>
      </p:sp>
      <p:sp>
        <p:nvSpPr>
          <p:cNvPr id="14" name="文本框 13">
            <a:extLst>
              <a:ext uri="{FF2B5EF4-FFF2-40B4-BE49-F238E27FC236}">
                <a16:creationId xmlns:a16="http://schemas.microsoft.com/office/drawing/2014/main" id="{1A395BA1-BFD0-CC57-459F-63300C1A3D2D}"/>
              </a:ext>
            </a:extLst>
          </p:cNvPr>
          <p:cNvSpPr txBox="1"/>
          <p:nvPr/>
        </p:nvSpPr>
        <p:spPr>
          <a:xfrm>
            <a:off x="1972490" y="1589133"/>
            <a:ext cx="8419013" cy="461665"/>
          </a:xfrm>
          <a:prstGeom prst="rect">
            <a:avLst/>
          </a:prstGeom>
          <a:noFill/>
        </p:spPr>
        <p:txBody>
          <a:bodyPr wrap="square">
            <a:spAutoFit/>
          </a:bodyPr>
          <a:lstStyle/>
          <a:p>
            <a:r>
              <a:rPr lang="en-US" altLang="zh-CN" sz="2400" dirty="0">
                <a:latin typeface="Georgia" panose="02040502050405020303" pitchFamily="18" charset="0"/>
              </a:rPr>
              <a:t>Leontief's ‘the economy as a circular flow’: An introduction</a:t>
            </a:r>
            <a:endParaRPr lang="en-GB" altLang="zh-CN" sz="2400" dirty="0">
              <a:latin typeface="Georgia" panose="02040502050405020303" pitchFamily="18" charset="0"/>
            </a:endParaRPr>
          </a:p>
        </p:txBody>
      </p:sp>
      <p:sp>
        <p:nvSpPr>
          <p:cNvPr id="16" name="文本框 15">
            <a:extLst>
              <a:ext uri="{FF2B5EF4-FFF2-40B4-BE49-F238E27FC236}">
                <a16:creationId xmlns:a16="http://schemas.microsoft.com/office/drawing/2014/main" id="{1453FEF8-8A23-ED2F-157D-833D6EB16EE1}"/>
              </a:ext>
            </a:extLst>
          </p:cNvPr>
          <p:cNvSpPr txBox="1"/>
          <p:nvPr/>
        </p:nvSpPr>
        <p:spPr>
          <a:xfrm>
            <a:off x="1972491" y="2577112"/>
            <a:ext cx="8334103" cy="461665"/>
          </a:xfrm>
          <a:prstGeom prst="rect">
            <a:avLst/>
          </a:prstGeom>
          <a:noFill/>
        </p:spPr>
        <p:txBody>
          <a:bodyPr wrap="square">
            <a:spAutoFit/>
          </a:bodyPr>
          <a:lstStyle/>
          <a:p>
            <a:r>
              <a:rPr lang="en-GB" altLang="zh-CN" sz="2400" dirty="0">
                <a:latin typeface="Georgia" panose="02040502050405020303" pitchFamily="18" charset="0"/>
              </a:rPr>
              <a:t>Paul A. Samuelson, Nobel Prize in 1970 </a:t>
            </a:r>
            <a:endParaRPr lang="zh-CN" altLang="en-US" sz="2400" dirty="0">
              <a:latin typeface="Georgia" panose="02040502050405020303" pitchFamily="18" charset="0"/>
            </a:endParaRPr>
          </a:p>
        </p:txBody>
      </p:sp>
      <p:sp>
        <p:nvSpPr>
          <p:cNvPr id="22" name="矩形: 圆角 21">
            <a:extLst>
              <a:ext uri="{FF2B5EF4-FFF2-40B4-BE49-F238E27FC236}">
                <a16:creationId xmlns:a16="http://schemas.microsoft.com/office/drawing/2014/main" id="{355BD03B-16C1-5150-B7EB-739B54ADD407}"/>
              </a:ext>
            </a:extLst>
          </p:cNvPr>
          <p:cNvSpPr/>
          <p:nvPr/>
        </p:nvSpPr>
        <p:spPr>
          <a:xfrm>
            <a:off x="569632" y="2098324"/>
            <a:ext cx="1402860" cy="432000"/>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ltLang="zh-CN" sz="2400" b="1" dirty="0">
                <a:solidFill>
                  <a:srgbClr val="361A54"/>
                </a:solidFill>
                <a:latin typeface="Georgia" panose="02040502050405020303" pitchFamily="18" charset="0"/>
              </a:rPr>
              <a:t>Year</a:t>
            </a:r>
            <a:endParaRPr lang="zh-CN" altLang="en-US" sz="2400" dirty="0">
              <a:solidFill>
                <a:srgbClr val="361A54"/>
              </a:solidFill>
              <a:latin typeface="Georgia" panose="02040502050405020303" pitchFamily="18" charset="0"/>
            </a:endParaRPr>
          </a:p>
        </p:txBody>
      </p:sp>
      <p:sp>
        <p:nvSpPr>
          <p:cNvPr id="24" name="文本框 23">
            <a:extLst>
              <a:ext uri="{FF2B5EF4-FFF2-40B4-BE49-F238E27FC236}">
                <a16:creationId xmlns:a16="http://schemas.microsoft.com/office/drawing/2014/main" id="{8F6ED64A-9163-FDF8-7622-B0230F284BA8}"/>
              </a:ext>
            </a:extLst>
          </p:cNvPr>
          <p:cNvSpPr txBox="1"/>
          <p:nvPr/>
        </p:nvSpPr>
        <p:spPr>
          <a:xfrm>
            <a:off x="1972491" y="2083492"/>
            <a:ext cx="8334103" cy="461665"/>
          </a:xfrm>
          <a:prstGeom prst="rect">
            <a:avLst/>
          </a:prstGeom>
          <a:noFill/>
        </p:spPr>
        <p:txBody>
          <a:bodyPr wrap="square">
            <a:spAutoFit/>
          </a:bodyPr>
          <a:lstStyle/>
          <a:p>
            <a:r>
              <a:rPr lang="en-GB" altLang="zh-CN" sz="2400" dirty="0">
                <a:latin typeface="Georgia" panose="02040502050405020303" pitchFamily="18" charset="0"/>
              </a:rPr>
              <a:t>1991</a:t>
            </a:r>
            <a:endParaRPr lang="zh-CN" altLang="en-US" sz="2400" dirty="0">
              <a:latin typeface="Georgia" panose="02040502050405020303" pitchFamily="18" charset="0"/>
            </a:endParaRPr>
          </a:p>
        </p:txBody>
      </p:sp>
    </p:spTree>
    <p:extLst>
      <p:ext uri="{BB962C8B-B14F-4D97-AF65-F5344CB8AC3E}">
        <p14:creationId xmlns:p14="http://schemas.microsoft.com/office/powerpoint/2010/main" val="1635215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5E64B-BC9A-6F73-83C9-66E86D8DE070}"/>
              </a:ext>
            </a:extLst>
          </p:cNvPr>
          <p:cNvSpPr>
            <a:spLocks noGrp="1"/>
          </p:cNvSpPr>
          <p:nvPr>
            <p:ph type="title"/>
          </p:nvPr>
        </p:nvSpPr>
        <p:spPr/>
        <p:txBody>
          <a:bodyPr vert="horz" lIns="91440" tIns="45720" rIns="91440" bIns="45720" rtlCol="0" anchor="ctr">
            <a:normAutofit/>
          </a:bodyPr>
          <a:lstStyle/>
          <a:p>
            <a:r>
              <a:rPr lang="en-GB" sz="3400" dirty="0">
                <a:latin typeface="Georgia" panose="02040502050405020303" pitchFamily="18" charset="0"/>
              </a:rPr>
              <a:t>Wassily Leontief's 90th birthday </a:t>
            </a:r>
          </a:p>
        </p:txBody>
      </p:sp>
      <p:sp>
        <p:nvSpPr>
          <p:cNvPr id="3" name="Content Placeholder 2">
            <a:extLst>
              <a:ext uri="{FF2B5EF4-FFF2-40B4-BE49-F238E27FC236}">
                <a16:creationId xmlns:a16="http://schemas.microsoft.com/office/drawing/2014/main" id="{2C6A6B4E-149D-F17C-7C8F-6613ED686943}"/>
              </a:ext>
            </a:extLst>
          </p:cNvPr>
          <p:cNvSpPr>
            <a:spLocks noGrp="1"/>
          </p:cNvSpPr>
          <p:nvPr>
            <p:ph idx="1"/>
          </p:nvPr>
        </p:nvSpPr>
        <p:spPr>
          <a:xfrm>
            <a:off x="337268" y="1499726"/>
            <a:ext cx="11854732" cy="897308"/>
          </a:xfrm>
        </p:spPr>
        <p:txBody>
          <a:bodyPr>
            <a:noAutofit/>
          </a:bodyPr>
          <a:lstStyle/>
          <a:p>
            <a:r>
              <a:rPr lang="en-GB" sz="2400" dirty="0">
                <a:latin typeface="Georgia" panose="02040502050405020303" pitchFamily="18" charset="0"/>
              </a:rPr>
              <a:t>To</a:t>
            </a:r>
            <a:r>
              <a:rPr lang="zh-CN" altLang="en-US" sz="2400" dirty="0">
                <a:latin typeface="Georgia" panose="02040502050405020303" pitchFamily="18" charset="0"/>
              </a:rPr>
              <a:t> </a:t>
            </a:r>
            <a:r>
              <a:rPr lang="en-GB" sz="2400" dirty="0">
                <a:latin typeface="Georgia" panose="02040502050405020303" pitchFamily="18" charset="0"/>
              </a:rPr>
              <a:t>celebrate Wassily Leontief's 90th birthday in 1995, SCED published eight articles dedicated to introducing his contributions and the IOA.</a:t>
            </a:r>
          </a:p>
          <a:p>
            <a:endParaRPr lang="en-GB" sz="2400" dirty="0">
              <a:latin typeface="Georgia" panose="02040502050405020303" pitchFamily="18" charset="0"/>
            </a:endParaRPr>
          </a:p>
        </p:txBody>
      </p:sp>
      <p:sp>
        <p:nvSpPr>
          <p:cNvPr id="4" name="Slide Number Placeholder 3">
            <a:extLst>
              <a:ext uri="{FF2B5EF4-FFF2-40B4-BE49-F238E27FC236}">
                <a16:creationId xmlns:a16="http://schemas.microsoft.com/office/drawing/2014/main" id="{BBACF7E2-83AF-C5F4-7A64-2846A4261BFE}"/>
              </a:ext>
            </a:extLst>
          </p:cNvPr>
          <p:cNvSpPr>
            <a:spLocks noGrp="1"/>
          </p:cNvSpPr>
          <p:nvPr>
            <p:ph type="sldNum" sz="quarter" idx="12"/>
          </p:nvPr>
        </p:nvSpPr>
        <p:spPr/>
        <p:txBody>
          <a:bodyPr/>
          <a:lstStyle/>
          <a:p>
            <a:fld id="{51187753-5455-0C49-909C-4FAC9CDA8872}" type="slidenum">
              <a:rPr lang="en-GB" smtClean="0"/>
              <a:t>15</a:t>
            </a:fld>
            <a:endParaRPr lang="en-GB"/>
          </a:p>
        </p:txBody>
      </p:sp>
      <p:graphicFrame>
        <p:nvGraphicFramePr>
          <p:cNvPr id="5" name="Table 4">
            <a:extLst>
              <a:ext uri="{FF2B5EF4-FFF2-40B4-BE49-F238E27FC236}">
                <a16:creationId xmlns:a16="http://schemas.microsoft.com/office/drawing/2014/main" id="{3DA47DCE-E9B0-9FA4-F4D8-CF049D0C1DAE}"/>
              </a:ext>
            </a:extLst>
          </p:cNvPr>
          <p:cNvGraphicFramePr>
            <a:graphicFrameLocks noGrp="1"/>
          </p:cNvGraphicFramePr>
          <p:nvPr>
            <p:extLst>
              <p:ext uri="{D42A27DB-BD31-4B8C-83A1-F6EECF244321}">
                <p14:modId xmlns:p14="http://schemas.microsoft.com/office/powerpoint/2010/main" val="4158128505"/>
              </p:ext>
            </p:extLst>
          </p:nvPr>
        </p:nvGraphicFramePr>
        <p:xfrm>
          <a:off x="574766" y="2456994"/>
          <a:ext cx="11449594" cy="3957320"/>
        </p:xfrm>
        <a:graphic>
          <a:graphicData uri="http://schemas.openxmlformats.org/drawingml/2006/table">
            <a:tbl>
              <a:tblPr firstRow="1" bandRow="1">
                <a:tableStyleId>{7E9639D4-E3E2-4D34-9284-5A2195B3D0D7}</a:tableStyleId>
              </a:tblPr>
              <a:tblGrid>
                <a:gridCol w="4711253">
                  <a:extLst>
                    <a:ext uri="{9D8B030D-6E8A-4147-A177-3AD203B41FA5}">
                      <a16:colId xmlns:a16="http://schemas.microsoft.com/office/drawing/2014/main" val="1139607024"/>
                    </a:ext>
                  </a:extLst>
                </a:gridCol>
                <a:gridCol w="2347369">
                  <a:extLst>
                    <a:ext uri="{9D8B030D-6E8A-4147-A177-3AD203B41FA5}">
                      <a16:colId xmlns:a16="http://schemas.microsoft.com/office/drawing/2014/main" val="2398905613"/>
                    </a:ext>
                  </a:extLst>
                </a:gridCol>
                <a:gridCol w="4390972">
                  <a:extLst>
                    <a:ext uri="{9D8B030D-6E8A-4147-A177-3AD203B41FA5}">
                      <a16:colId xmlns:a16="http://schemas.microsoft.com/office/drawing/2014/main" val="3551852622"/>
                    </a:ext>
                  </a:extLst>
                </a:gridCol>
              </a:tblGrid>
              <a:tr h="365760">
                <a:tc>
                  <a:txBody>
                    <a:bodyPr/>
                    <a:lstStyle/>
                    <a:p>
                      <a:r>
                        <a:rPr lang="en-GB" sz="1800" b="1" dirty="0">
                          <a:solidFill>
                            <a:schemeClr val="bg1"/>
                          </a:solidFill>
                          <a:latin typeface="Georgia" panose="02040502050405020303" pitchFamily="18" charset="0"/>
                        </a:rPr>
                        <a:t>Title</a:t>
                      </a:r>
                    </a:p>
                  </a:txBody>
                  <a:tcPr>
                    <a:solidFill>
                      <a:srgbClr val="361A54"/>
                    </a:solidFill>
                  </a:tcPr>
                </a:tc>
                <a:tc>
                  <a:txBody>
                    <a:bodyPr/>
                    <a:lstStyle/>
                    <a:p>
                      <a:r>
                        <a:rPr lang="en-GB" sz="1800" b="1" dirty="0">
                          <a:solidFill>
                            <a:schemeClr val="bg1"/>
                          </a:solidFill>
                          <a:latin typeface="Georgia" panose="02040502050405020303" pitchFamily="18" charset="0"/>
                        </a:rPr>
                        <a:t>Author</a:t>
                      </a:r>
                    </a:p>
                  </a:txBody>
                  <a:tcPr>
                    <a:solidFill>
                      <a:srgbClr val="361A54"/>
                    </a:solidFill>
                  </a:tcPr>
                </a:tc>
                <a:tc>
                  <a:txBody>
                    <a:bodyPr/>
                    <a:lstStyle/>
                    <a:p>
                      <a:r>
                        <a:rPr lang="en-GB" sz="1800" b="1" dirty="0">
                          <a:solidFill>
                            <a:schemeClr val="bg1"/>
                          </a:solidFill>
                          <a:latin typeface="Georgia" panose="02040502050405020303" pitchFamily="18" charset="0"/>
                        </a:rPr>
                        <a:t>Author information</a:t>
                      </a:r>
                    </a:p>
                  </a:txBody>
                  <a:tcPr>
                    <a:solidFill>
                      <a:srgbClr val="361A54"/>
                    </a:solidFill>
                  </a:tcPr>
                </a:tc>
                <a:extLst>
                  <a:ext uri="{0D108BD9-81ED-4DB2-BD59-A6C34878D82A}">
                    <a16:rowId xmlns:a16="http://schemas.microsoft.com/office/drawing/2014/main" val="1691691943"/>
                  </a:ext>
                </a:extLst>
              </a:tr>
              <a:tr h="370840">
                <a:tc>
                  <a:txBody>
                    <a:bodyPr/>
                    <a:lstStyle/>
                    <a:p>
                      <a:r>
                        <a:rPr lang="en-GB" sz="1600" i="1" dirty="0">
                          <a:latin typeface="Georgia" panose="02040502050405020303" pitchFamily="18" charset="0"/>
                        </a:rPr>
                        <a:t>In </a:t>
                      </a:r>
                      <a:r>
                        <a:rPr lang="en-GB" sz="1600" i="1" dirty="0" err="1">
                          <a:latin typeface="Georgia" panose="02040502050405020303" pitchFamily="18" charset="0"/>
                        </a:rPr>
                        <a:t>honor</a:t>
                      </a:r>
                      <a:r>
                        <a:rPr lang="en-GB" sz="1600" i="1" dirty="0">
                          <a:latin typeface="Georgia" panose="02040502050405020303" pitchFamily="18" charset="0"/>
                        </a:rPr>
                        <a:t> of Wassily Leontief's 90th birthday</a:t>
                      </a:r>
                    </a:p>
                  </a:txBody>
                  <a:tcPr>
                    <a:solidFill>
                      <a:srgbClr val="EDF3FB"/>
                    </a:solidFill>
                  </a:tcPr>
                </a:tc>
                <a:tc>
                  <a:txBody>
                    <a:bodyPr/>
                    <a:lstStyle/>
                    <a:p>
                      <a:r>
                        <a:rPr lang="en-GB" sz="1600" dirty="0">
                          <a:latin typeface="Georgia" panose="02040502050405020303" pitchFamily="18" charset="0"/>
                        </a:rPr>
                        <a:t>Faye Duchin</a:t>
                      </a:r>
                    </a:p>
                  </a:txBody>
                  <a:tcPr>
                    <a:solidFill>
                      <a:srgbClr val="EDF3FB"/>
                    </a:solidFill>
                  </a:tcPr>
                </a:tc>
                <a:tc>
                  <a:txBody>
                    <a:bodyPr/>
                    <a:lstStyle/>
                    <a:p>
                      <a:r>
                        <a:rPr lang="en-GB" sz="1600" b="1" dirty="0">
                          <a:latin typeface="Georgia" panose="02040502050405020303" pitchFamily="18" charset="0"/>
                        </a:rPr>
                        <a:t>Previous President and Fellow of IIOA, </a:t>
                      </a:r>
                      <a:r>
                        <a:rPr lang="en-GB" sz="1600" dirty="0">
                          <a:latin typeface="Georgia" panose="02040502050405020303" pitchFamily="18" charset="0"/>
                        </a:rPr>
                        <a:t>one of the founders of SCED</a:t>
                      </a:r>
                    </a:p>
                  </a:txBody>
                  <a:tcPr>
                    <a:solidFill>
                      <a:srgbClr val="EDF3FB"/>
                    </a:solidFill>
                  </a:tcPr>
                </a:tc>
                <a:extLst>
                  <a:ext uri="{0D108BD9-81ED-4DB2-BD59-A6C34878D82A}">
                    <a16:rowId xmlns:a16="http://schemas.microsoft.com/office/drawing/2014/main" val="3018818566"/>
                  </a:ext>
                </a:extLst>
              </a:tr>
              <a:tr h="370840">
                <a:tc>
                  <a:txBody>
                    <a:bodyPr/>
                    <a:lstStyle/>
                    <a:p>
                      <a:r>
                        <a:rPr lang="en-GB" sz="1600" i="1" dirty="0">
                          <a:latin typeface="Georgia" panose="02040502050405020303" pitchFamily="18" charset="0"/>
                        </a:rPr>
                        <a:t>What Input-Output is about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Georgia" panose="02040502050405020303" pitchFamily="18" charset="0"/>
                        </a:rPr>
                        <a:t>Maria </a:t>
                      </a:r>
                      <a:r>
                        <a:rPr lang="en-GB" sz="1600" dirty="0" err="1">
                          <a:latin typeface="Georgia" panose="02040502050405020303" pitchFamily="18" charset="0"/>
                        </a:rPr>
                        <a:t>Augusztinovics</a:t>
                      </a:r>
                      <a:endParaRPr lang="en-GB" sz="1600" dirty="0">
                        <a:latin typeface="Georgia" panose="02040502050405020303" pitchFamily="18" charset="0"/>
                      </a:endParaRPr>
                    </a:p>
                  </a:txBody>
                  <a:tcPr/>
                </a:tc>
                <a:tc>
                  <a:txBody>
                    <a:bodyPr/>
                    <a:lstStyle/>
                    <a:p>
                      <a:r>
                        <a:rPr lang="en-GB" sz="1600" dirty="0">
                          <a:latin typeface="Georgia" panose="02040502050405020303" pitchFamily="18" charset="0"/>
                        </a:rPr>
                        <a:t>Hungarian Academy of Science</a:t>
                      </a:r>
                    </a:p>
                  </a:txBody>
                  <a:tcPr/>
                </a:tc>
                <a:extLst>
                  <a:ext uri="{0D108BD9-81ED-4DB2-BD59-A6C34878D82A}">
                    <a16:rowId xmlns:a16="http://schemas.microsoft.com/office/drawing/2014/main" val="1478857620"/>
                  </a:ext>
                </a:extLst>
              </a:tr>
              <a:tr h="370840">
                <a:tc>
                  <a:txBody>
                    <a:bodyPr/>
                    <a:lstStyle/>
                    <a:p>
                      <a:r>
                        <a:rPr lang="en-GB" sz="1600" i="1" dirty="0">
                          <a:latin typeface="Georgia" panose="02040502050405020303" pitchFamily="18" charset="0"/>
                        </a:rPr>
                        <a:t>Inductive theory in economic development: A tribute to Wassily Leontief on his 90th birthday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Georgia" panose="02040502050405020303" pitchFamily="18" charset="0"/>
                        </a:rPr>
                        <a:t>Alice H. Amsden</a:t>
                      </a:r>
                    </a:p>
                  </a:txBody>
                  <a:tcPr/>
                </a:tc>
                <a:tc>
                  <a:txBody>
                    <a:bodyPr/>
                    <a:lstStyle/>
                    <a:p>
                      <a:r>
                        <a:rPr lang="en-GB" sz="1600" dirty="0">
                          <a:latin typeface="Georgia" panose="02040502050405020303" pitchFamily="18" charset="0"/>
                        </a:rPr>
                        <a:t>Massachusetts Institute of Technology (MIT)</a:t>
                      </a:r>
                    </a:p>
                  </a:txBody>
                  <a:tcPr/>
                </a:tc>
                <a:extLst>
                  <a:ext uri="{0D108BD9-81ED-4DB2-BD59-A6C34878D82A}">
                    <a16:rowId xmlns:a16="http://schemas.microsoft.com/office/drawing/2014/main" val="1889000828"/>
                  </a:ext>
                </a:extLst>
              </a:tr>
              <a:tr h="370840">
                <a:tc>
                  <a:txBody>
                    <a:bodyPr/>
                    <a:lstStyle/>
                    <a:p>
                      <a:r>
                        <a:rPr lang="en-GB" sz="1600" i="1" dirty="0">
                          <a:latin typeface="Georgia" panose="02040502050405020303" pitchFamily="18" charset="0"/>
                        </a:rPr>
                        <a:t>Input-output economics and computable general equilibrium models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Georgia" panose="02040502050405020303" pitchFamily="18" charset="0"/>
                        </a:rPr>
                        <a:t>Adam Rose</a:t>
                      </a:r>
                    </a:p>
                  </a:txBody>
                  <a:tcPr/>
                </a:tc>
                <a:tc>
                  <a:txBody>
                    <a:bodyPr/>
                    <a:lstStyle/>
                    <a:p>
                      <a:r>
                        <a:rPr lang="en-GB" sz="1600" dirty="0">
                          <a:latin typeface="Georgia" panose="02040502050405020303" pitchFamily="18" charset="0"/>
                        </a:rPr>
                        <a:t>University Park</a:t>
                      </a:r>
                    </a:p>
                  </a:txBody>
                  <a:tcPr/>
                </a:tc>
                <a:extLst>
                  <a:ext uri="{0D108BD9-81ED-4DB2-BD59-A6C34878D82A}">
                    <a16:rowId xmlns:a16="http://schemas.microsoft.com/office/drawing/2014/main" val="2556983518"/>
                  </a:ext>
                </a:extLst>
              </a:tr>
              <a:tr h="370840">
                <a:tc>
                  <a:txBody>
                    <a:bodyPr/>
                    <a:lstStyle/>
                    <a:p>
                      <a:r>
                        <a:rPr lang="en-GB" sz="1600" i="1" dirty="0">
                          <a:latin typeface="Georgia" panose="02040502050405020303" pitchFamily="18" charset="0"/>
                        </a:rPr>
                        <a:t>In appreciation of Wassily Leontief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Georgia" panose="02040502050405020303" pitchFamily="18" charset="0"/>
                        </a:rPr>
                        <a:t>Robert Dorfman</a:t>
                      </a:r>
                    </a:p>
                  </a:txBody>
                  <a:tcPr/>
                </a:tc>
                <a:tc>
                  <a:txBody>
                    <a:bodyPr/>
                    <a:lstStyle/>
                    <a:p>
                      <a:r>
                        <a:rPr lang="en-GB" sz="1600" dirty="0">
                          <a:latin typeface="Georgia" panose="02040502050405020303" pitchFamily="18" charset="0"/>
                        </a:rPr>
                        <a:t>Harvard University</a:t>
                      </a:r>
                    </a:p>
                  </a:txBody>
                  <a:tcPr/>
                </a:tc>
                <a:extLst>
                  <a:ext uri="{0D108BD9-81ED-4DB2-BD59-A6C34878D82A}">
                    <a16:rowId xmlns:a16="http://schemas.microsoft.com/office/drawing/2014/main" val="847565678"/>
                  </a:ext>
                </a:extLst>
              </a:tr>
              <a:tr h="370840">
                <a:tc>
                  <a:txBody>
                    <a:bodyPr/>
                    <a:lstStyle/>
                    <a:p>
                      <a:r>
                        <a:rPr lang="en-GB" sz="1600" i="1" dirty="0">
                          <a:latin typeface="Georgia" panose="02040502050405020303" pitchFamily="18" charset="0"/>
                        </a:rPr>
                        <a:t>Leontief's spatial economic analyses</a:t>
                      </a:r>
                    </a:p>
                  </a:txBody>
                  <a:tcPr>
                    <a:solidFill>
                      <a:srgbClr val="EDF3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Georgia" panose="02040502050405020303" pitchFamily="18" charset="0"/>
                        </a:rPr>
                        <a:t>Karen R. Polenske</a:t>
                      </a:r>
                    </a:p>
                  </a:txBody>
                  <a:tcPr>
                    <a:solidFill>
                      <a:srgbClr val="EDF3FB"/>
                    </a:solidFill>
                  </a:tcPr>
                </a:tc>
                <a:tc>
                  <a:txBody>
                    <a:bodyPr/>
                    <a:lstStyle/>
                    <a:p>
                      <a:r>
                        <a:rPr lang="en-GB" sz="1600" b="1" dirty="0">
                          <a:latin typeface="Georgia" panose="02040502050405020303" pitchFamily="18" charset="0"/>
                        </a:rPr>
                        <a:t>Previous President and Fellow of IIOA</a:t>
                      </a:r>
                      <a:endParaRPr lang="en-GB" sz="1600" dirty="0">
                        <a:latin typeface="Georgia" panose="02040502050405020303" pitchFamily="18" charset="0"/>
                      </a:endParaRPr>
                    </a:p>
                  </a:txBody>
                  <a:tcPr>
                    <a:solidFill>
                      <a:srgbClr val="EDF3FB"/>
                    </a:solidFill>
                  </a:tcPr>
                </a:tc>
                <a:extLst>
                  <a:ext uri="{0D108BD9-81ED-4DB2-BD59-A6C34878D82A}">
                    <a16:rowId xmlns:a16="http://schemas.microsoft.com/office/drawing/2014/main" val="4290401965"/>
                  </a:ext>
                </a:extLst>
              </a:tr>
              <a:tr h="370840">
                <a:tc>
                  <a:txBody>
                    <a:bodyPr/>
                    <a:lstStyle/>
                    <a:p>
                      <a:r>
                        <a:rPr lang="en-GB" sz="1600" i="1" dirty="0">
                          <a:latin typeface="Georgia" panose="02040502050405020303" pitchFamily="18" charset="0"/>
                        </a:rPr>
                        <a:t>When input-output analysis came to Norway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Georgia" panose="02040502050405020303" pitchFamily="18" charset="0"/>
                        </a:rPr>
                        <a:t>Olav </a:t>
                      </a:r>
                      <a:r>
                        <a:rPr lang="en-GB" sz="1600" dirty="0" err="1">
                          <a:latin typeface="Georgia" panose="02040502050405020303" pitchFamily="18" charset="0"/>
                        </a:rPr>
                        <a:t>Bjerkholt</a:t>
                      </a:r>
                      <a:endParaRPr lang="en-GB" sz="1600" dirty="0">
                        <a:latin typeface="Georgia" panose="02040502050405020303"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latin typeface="Georgia" panose="02040502050405020303" pitchFamily="18" charset="0"/>
                        </a:rPr>
                        <a:t>Statistics Norway, Research Department</a:t>
                      </a:r>
                    </a:p>
                  </a:txBody>
                  <a:tcPr/>
                </a:tc>
                <a:extLst>
                  <a:ext uri="{0D108BD9-81ED-4DB2-BD59-A6C34878D82A}">
                    <a16:rowId xmlns:a16="http://schemas.microsoft.com/office/drawing/2014/main" val="786068262"/>
                  </a:ext>
                </a:extLst>
              </a:tr>
              <a:tr h="370840">
                <a:tc>
                  <a:txBody>
                    <a:bodyPr/>
                    <a:lstStyle/>
                    <a:p>
                      <a:r>
                        <a:rPr lang="en-GB" sz="1600" i="1" dirty="0">
                          <a:latin typeface="Georgia" panose="02040502050405020303" pitchFamily="18" charset="0"/>
                        </a:rPr>
                        <a:t>Input-output economics and ecology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Georgia" panose="02040502050405020303" pitchFamily="18" charset="0"/>
                        </a:rPr>
                        <a:t>Bruce Hannon</a:t>
                      </a:r>
                    </a:p>
                  </a:txBody>
                  <a:tcPr/>
                </a:tc>
                <a:tc>
                  <a:txBody>
                    <a:bodyPr/>
                    <a:lstStyle/>
                    <a:p>
                      <a:r>
                        <a:rPr lang="en-GB" sz="1600" b="0" u="none" strike="noStrike" kern="1200" dirty="0">
                          <a:solidFill>
                            <a:schemeClr val="tx1"/>
                          </a:solidFill>
                          <a:effectLst/>
                          <a:latin typeface="Georgia" panose="02040502050405020303" pitchFamily="18" charset="0"/>
                        </a:rPr>
                        <a:t>University of Illinois</a:t>
                      </a:r>
                      <a:endParaRPr lang="en-GB" sz="1600" dirty="0">
                        <a:latin typeface="Georgia" panose="02040502050405020303" pitchFamily="18" charset="0"/>
                      </a:endParaRPr>
                    </a:p>
                  </a:txBody>
                  <a:tcPr/>
                </a:tc>
                <a:extLst>
                  <a:ext uri="{0D108BD9-81ED-4DB2-BD59-A6C34878D82A}">
                    <a16:rowId xmlns:a16="http://schemas.microsoft.com/office/drawing/2014/main" val="1340818954"/>
                  </a:ext>
                </a:extLst>
              </a:tr>
            </a:tbl>
          </a:graphicData>
        </a:graphic>
      </p:graphicFrame>
    </p:spTree>
    <p:extLst>
      <p:ext uri="{BB962C8B-B14F-4D97-AF65-F5344CB8AC3E}">
        <p14:creationId xmlns:p14="http://schemas.microsoft.com/office/powerpoint/2010/main" val="3714908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84F9F-8294-80EF-CF38-CCE6BE3BEA8A}"/>
              </a:ext>
            </a:extLst>
          </p:cNvPr>
          <p:cNvSpPr>
            <a:spLocks noGrp="1"/>
          </p:cNvSpPr>
          <p:nvPr>
            <p:ph type="title"/>
          </p:nvPr>
        </p:nvSpPr>
        <p:spPr/>
        <p:txBody>
          <a:bodyPr vert="horz" lIns="91440" tIns="45720" rIns="91440" bIns="45720" rtlCol="0" anchor="ctr">
            <a:normAutofit/>
          </a:bodyPr>
          <a:lstStyle/>
          <a:p>
            <a:r>
              <a:rPr lang="en-GB" sz="3400" dirty="0">
                <a:latin typeface="Georgia" panose="02040502050405020303" pitchFamily="18" charset="0"/>
              </a:rPr>
              <a:t>Close connection between SCED and IIOA</a:t>
            </a:r>
          </a:p>
        </p:txBody>
      </p:sp>
      <p:sp>
        <p:nvSpPr>
          <p:cNvPr id="3" name="Content Placeholder 2">
            <a:extLst>
              <a:ext uri="{FF2B5EF4-FFF2-40B4-BE49-F238E27FC236}">
                <a16:creationId xmlns:a16="http://schemas.microsoft.com/office/drawing/2014/main" id="{0FC26DAC-2D07-3FAD-BA8A-6D8833C99AF9}"/>
              </a:ext>
            </a:extLst>
          </p:cNvPr>
          <p:cNvSpPr>
            <a:spLocks noGrp="1"/>
          </p:cNvSpPr>
          <p:nvPr>
            <p:ph idx="1"/>
          </p:nvPr>
        </p:nvSpPr>
        <p:spPr>
          <a:xfrm>
            <a:off x="5947764" y="3882167"/>
            <a:ext cx="6181098" cy="2731513"/>
          </a:xfrm>
        </p:spPr>
        <p:txBody>
          <a:bodyPr>
            <a:noAutofit/>
          </a:bodyPr>
          <a:lstStyle/>
          <a:p>
            <a:r>
              <a:rPr lang="en-GB" sz="2400" b="1" dirty="0">
                <a:solidFill>
                  <a:srgbClr val="993AFF"/>
                </a:solidFill>
                <a:latin typeface="Georgia" panose="02040502050405020303" pitchFamily="18" charset="0"/>
              </a:rPr>
              <a:t>Faye Duchin</a:t>
            </a:r>
          </a:p>
          <a:p>
            <a:r>
              <a:rPr lang="en-GB" sz="2200" dirty="0">
                <a:latin typeface="Georgia" panose="02040502050405020303" pitchFamily="18" charset="0"/>
              </a:rPr>
              <a:t>Previous President of the IIOA</a:t>
            </a:r>
          </a:p>
          <a:p>
            <a:r>
              <a:rPr lang="en-GB" sz="2200" dirty="0">
                <a:latin typeface="Georgia" panose="02040502050405020303" pitchFamily="18" charset="0"/>
              </a:rPr>
              <a:t>Fellow of the IIOA in 2011</a:t>
            </a:r>
          </a:p>
          <a:p>
            <a:r>
              <a:rPr lang="en-GB" sz="2200" dirty="0">
                <a:latin typeface="Georgia" panose="02040502050405020303" pitchFamily="18" charset="0"/>
              </a:rPr>
              <a:t>One of the founders and Managing Editor of SCED (1990-2009)</a:t>
            </a:r>
          </a:p>
          <a:p>
            <a:r>
              <a:rPr lang="en-GB" sz="2200" dirty="0">
                <a:latin typeface="Georgia" panose="02040502050405020303" pitchFamily="18" charset="0"/>
              </a:rPr>
              <a:t>Professor, Rensselaer Polytechnic Institute</a:t>
            </a:r>
          </a:p>
        </p:txBody>
      </p:sp>
      <p:sp>
        <p:nvSpPr>
          <p:cNvPr id="4" name="Slide Number Placeholder 3">
            <a:extLst>
              <a:ext uri="{FF2B5EF4-FFF2-40B4-BE49-F238E27FC236}">
                <a16:creationId xmlns:a16="http://schemas.microsoft.com/office/drawing/2014/main" id="{E47FD258-E070-56CC-DFDE-9E464DE9A0A0}"/>
              </a:ext>
            </a:extLst>
          </p:cNvPr>
          <p:cNvSpPr>
            <a:spLocks noGrp="1"/>
          </p:cNvSpPr>
          <p:nvPr>
            <p:ph type="sldNum" sz="quarter" idx="12"/>
          </p:nvPr>
        </p:nvSpPr>
        <p:spPr/>
        <p:txBody>
          <a:bodyPr/>
          <a:lstStyle/>
          <a:p>
            <a:fld id="{51187753-5455-0C49-909C-4FAC9CDA8872}" type="slidenum">
              <a:rPr lang="en-GB" smtClean="0"/>
              <a:t>16</a:t>
            </a:fld>
            <a:endParaRPr lang="en-GB" dirty="0"/>
          </a:p>
        </p:txBody>
      </p:sp>
      <p:pic>
        <p:nvPicPr>
          <p:cNvPr id="6" name="图片 5" descr="Faye Duchin - Alchetron, The Free Social Encyclopedia">
            <a:extLst>
              <a:ext uri="{FF2B5EF4-FFF2-40B4-BE49-F238E27FC236}">
                <a16:creationId xmlns:a16="http://schemas.microsoft.com/office/drawing/2014/main" id="{48925921-9D61-25BE-4487-03D2A141A48F}"/>
              </a:ext>
            </a:extLst>
          </p:cNvPr>
          <p:cNvPicPr>
            <a:picLocks noChangeAspect="1"/>
          </p:cNvPicPr>
          <p:nvPr/>
        </p:nvPicPr>
        <p:blipFill>
          <a:blip r:embed="rId2"/>
          <a:stretch>
            <a:fillRect/>
          </a:stretch>
        </p:blipFill>
        <p:spPr>
          <a:xfrm>
            <a:off x="5947764" y="1525595"/>
            <a:ext cx="2156540" cy="2156540"/>
          </a:xfrm>
          <a:prstGeom prst="rect">
            <a:avLst/>
          </a:prstGeom>
        </p:spPr>
      </p:pic>
      <p:pic>
        <p:nvPicPr>
          <p:cNvPr id="8" name="Picture 7">
            <a:extLst>
              <a:ext uri="{FF2B5EF4-FFF2-40B4-BE49-F238E27FC236}">
                <a16:creationId xmlns:a16="http://schemas.microsoft.com/office/drawing/2014/main" id="{7EF0F28C-E647-DEEF-A88A-6BF28961B5CF}"/>
              </a:ext>
            </a:extLst>
          </p:cNvPr>
          <p:cNvPicPr>
            <a:picLocks noChangeAspect="1"/>
          </p:cNvPicPr>
          <p:nvPr/>
        </p:nvPicPr>
        <p:blipFill>
          <a:blip r:embed="rId3"/>
          <a:srcRect b="6433"/>
          <a:stretch>
            <a:fillRect/>
          </a:stretch>
        </p:blipFill>
        <p:spPr>
          <a:xfrm>
            <a:off x="337268" y="1525594"/>
            <a:ext cx="5346334" cy="4960890"/>
          </a:xfrm>
          <a:prstGeom prst="rect">
            <a:avLst/>
          </a:prstGeom>
          <a:ln>
            <a:noFill/>
          </a:ln>
          <a:effectLst>
            <a:outerShdw blurRad="292100" dist="139700" dir="2700000" algn="tl" rotWithShape="0">
              <a:srgbClr val="333333">
                <a:alpha val="65000"/>
              </a:srgbClr>
            </a:outerShdw>
          </a:effectLst>
        </p:spPr>
      </p:pic>
      <p:cxnSp>
        <p:nvCxnSpPr>
          <p:cNvPr id="5" name="直接连接符 4">
            <a:extLst>
              <a:ext uri="{FF2B5EF4-FFF2-40B4-BE49-F238E27FC236}">
                <a16:creationId xmlns:a16="http://schemas.microsoft.com/office/drawing/2014/main" id="{23833640-FC2F-010D-BFE8-4BD5C44E6D06}"/>
              </a:ext>
            </a:extLst>
          </p:cNvPr>
          <p:cNvCxnSpPr>
            <a:cxnSpLocks/>
          </p:cNvCxnSpPr>
          <p:nvPr/>
        </p:nvCxnSpPr>
        <p:spPr>
          <a:xfrm>
            <a:off x="5952403" y="3840486"/>
            <a:ext cx="2597237" cy="0"/>
          </a:xfrm>
          <a:prstGeom prst="line">
            <a:avLst/>
          </a:prstGeom>
          <a:ln w="38100">
            <a:solidFill>
              <a:srgbClr val="993A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2838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5508C-719D-201B-8018-3CD0776650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4B478C-65F0-67DD-BBC7-1F0E0B8F65F7}"/>
              </a:ext>
            </a:extLst>
          </p:cNvPr>
          <p:cNvSpPr>
            <a:spLocks noGrp="1"/>
          </p:cNvSpPr>
          <p:nvPr>
            <p:ph type="title"/>
          </p:nvPr>
        </p:nvSpPr>
        <p:spPr/>
        <p:txBody>
          <a:bodyPr vert="horz" lIns="91440" tIns="45720" rIns="91440" bIns="45720" rtlCol="0" anchor="ctr">
            <a:normAutofit/>
          </a:bodyPr>
          <a:lstStyle/>
          <a:p>
            <a:r>
              <a:rPr lang="en-GB" sz="3400" dirty="0">
                <a:latin typeface="Georgia" panose="02040502050405020303" pitchFamily="18" charset="0"/>
              </a:rPr>
              <a:t>Close connection between SCED and IIOA</a:t>
            </a:r>
          </a:p>
        </p:txBody>
      </p:sp>
      <p:sp>
        <p:nvSpPr>
          <p:cNvPr id="4" name="Slide Number Placeholder 3">
            <a:extLst>
              <a:ext uri="{FF2B5EF4-FFF2-40B4-BE49-F238E27FC236}">
                <a16:creationId xmlns:a16="http://schemas.microsoft.com/office/drawing/2014/main" id="{E9E6E39E-0B27-E9E2-23A5-1B1D15D1BCB7}"/>
              </a:ext>
            </a:extLst>
          </p:cNvPr>
          <p:cNvSpPr>
            <a:spLocks noGrp="1"/>
          </p:cNvSpPr>
          <p:nvPr>
            <p:ph type="sldNum" sz="quarter" idx="12"/>
          </p:nvPr>
        </p:nvSpPr>
        <p:spPr/>
        <p:txBody>
          <a:bodyPr/>
          <a:lstStyle/>
          <a:p>
            <a:fld id="{51187753-5455-0C49-909C-4FAC9CDA8872}" type="slidenum">
              <a:rPr lang="en-GB" smtClean="0"/>
              <a:t>17</a:t>
            </a:fld>
            <a:endParaRPr lang="en-GB" dirty="0"/>
          </a:p>
        </p:txBody>
      </p:sp>
      <p:cxnSp>
        <p:nvCxnSpPr>
          <p:cNvPr id="5" name="直接连接符 4">
            <a:extLst>
              <a:ext uri="{FF2B5EF4-FFF2-40B4-BE49-F238E27FC236}">
                <a16:creationId xmlns:a16="http://schemas.microsoft.com/office/drawing/2014/main" id="{2F8E677A-1EE4-F4B5-A8FB-124BFA922A6C}"/>
              </a:ext>
            </a:extLst>
          </p:cNvPr>
          <p:cNvCxnSpPr>
            <a:cxnSpLocks/>
          </p:cNvCxnSpPr>
          <p:nvPr/>
        </p:nvCxnSpPr>
        <p:spPr>
          <a:xfrm>
            <a:off x="5952403" y="3840486"/>
            <a:ext cx="2597237" cy="0"/>
          </a:xfrm>
          <a:prstGeom prst="line">
            <a:avLst/>
          </a:prstGeom>
          <a:ln w="38100">
            <a:solidFill>
              <a:srgbClr val="993AFF"/>
            </a:solidFill>
          </a:ln>
        </p:spPr>
        <p:style>
          <a:lnRef idx="1">
            <a:schemeClr val="accent1"/>
          </a:lnRef>
          <a:fillRef idx="0">
            <a:schemeClr val="accent1"/>
          </a:fillRef>
          <a:effectRef idx="0">
            <a:schemeClr val="accent1"/>
          </a:effectRef>
          <a:fontRef idx="minor">
            <a:schemeClr val="tx1"/>
          </a:fontRef>
        </p:style>
      </p:cxnSp>
      <p:pic>
        <p:nvPicPr>
          <p:cNvPr id="9" name="Picture 6">
            <a:extLst>
              <a:ext uri="{FF2B5EF4-FFF2-40B4-BE49-F238E27FC236}">
                <a16:creationId xmlns:a16="http://schemas.microsoft.com/office/drawing/2014/main" id="{5DEA1E2E-5807-0306-D4E4-527477F585E8}"/>
              </a:ext>
            </a:extLst>
          </p:cNvPr>
          <p:cNvPicPr>
            <a:picLocks noChangeAspect="1"/>
          </p:cNvPicPr>
          <p:nvPr/>
        </p:nvPicPr>
        <p:blipFill>
          <a:blip r:embed="rId2"/>
          <a:srcRect b="4824"/>
          <a:stretch>
            <a:fillRect/>
          </a:stretch>
        </p:blipFill>
        <p:spPr>
          <a:xfrm>
            <a:off x="337267" y="1499725"/>
            <a:ext cx="5109943" cy="5221750"/>
          </a:xfrm>
          <a:prstGeom prst="rect">
            <a:avLst/>
          </a:prstGeom>
          <a:ln>
            <a:noFill/>
          </a:ln>
          <a:effectLst>
            <a:outerShdw blurRad="292100" dist="139700" dir="2700000" algn="tl" rotWithShape="0">
              <a:srgbClr val="333333">
                <a:alpha val="65000"/>
              </a:srgbClr>
            </a:outerShdw>
          </a:effectLst>
        </p:spPr>
      </p:pic>
      <p:pic>
        <p:nvPicPr>
          <p:cNvPr id="13" name="图片 12" descr="Albert STEENGE | University of Groningen, Groningen | RUG | Department ...">
            <a:extLst>
              <a:ext uri="{FF2B5EF4-FFF2-40B4-BE49-F238E27FC236}">
                <a16:creationId xmlns:a16="http://schemas.microsoft.com/office/drawing/2014/main" id="{A02F9C4D-D528-F388-B86E-FFDDB732C7A4}"/>
              </a:ext>
            </a:extLst>
          </p:cNvPr>
          <p:cNvPicPr>
            <a:picLocks noChangeAspect="1"/>
          </p:cNvPicPr>
          <p:nvPr/>
        </p:nvPicPr>
        <p:blipFill>
          <a:blip r:embed="rId3"/>
          <a:stretch>
            <a:fillRect/>
          </a:stretch>
        </p:blipFill>
        <p:spPr>
          <a:xfrm>
            <a:off x="5947764" y="1499725"/>
            <a:ext cx="2160000" cy="2160000"/>
          </a:xfrm>
          <a:prstGeom prst="rect">
            <a:avLst/>
          </a:prstGeom>
        </p:spPr>
      </p:pic>
      <p:sp>
        <p:nvSpPr>
          <p:cNvPr id="16" name="Content Placeholder 2">
            <a:extLst>
              <a:ext uri="{FF2B5EF4-FFF2-40B4-BE49-F238E27FC236}">
                <a16:creationId xmlns:a16="http://schemas.microsoft.com/office/drawing/2014/main" id="{1C5D7AC8-DCB2-D984-953D-D2D6818FD5D5}"/>
              </a:ext>
            </a:extLst>
          </p:cNvPr>
          <p:cNvSpPr txBox="1">
            <a:spLocks/>
          </p:cNvSpPr>
          <p:nvPr/>
        </p:nvSpPr>
        <p:spPr>
          <a:xfrm>
            <a:off x="5947764" y="4021248"/>
            <a:ext cx="6251791" cy="186491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1" dirty="0">
                <a:solidFill>
                  <a:srgbClr val="993AFF"/>
                </a:solidFill>
                <a:latin typeface="Georgia" panose="02040502050405020303" pitchFamily="18" charset="0"/>
              </a:rPr>
              <a:t>Albert E. </a:t>
            </a:r>
            <a:r>
              <a:rPr lang="en-GB" sz="2400" b="1" dirty="0" err="1">
                <a:solidFill>
                  <a:srgbClr val="993AFF"/>
                </a:solidFill>
                <a:latin typeface="Georgia" panose="02040502050405020303" pitchFamily="18" charset="0"/>
              </a:rPr>
              <a:t>Steenge</a:t>
            </a:r>
            <a:endParaRPr lang="en-GB" sz="2400" b="1" dirty="0">
              <a:solidFill>
                <a:srgbClr val="993AFF"/>
              </a:solidFill>
              <a:latin typeface="Georgia" panose="02040502050405020303" pitchFamily="18" charset="0"/>
            </a:endParaRPr>
          </a:p>
          <a:p>
            <a:r>
              <a:rPr lang="en-GB" sz="2400" dirty="0">
                <a:latin typeface="Georgia" panose="02040502050405020303" pitchFamily="18" charset="0"/>
              </a:rPr>
              <a:t>Fellow of the IIOA in 2025</a:t>
            </a:r>
          </a:p>
          <a:p>
            <a:r>
              <a:rPr lang="en-GB" sz="2400" dirty="0">
                <a:latin typeface="Georgia" panose="02040502050405020303" pitchFamily="18" charset="0"/>
              </a:rPr>
              <a:t>Managing Editor of SCED (1996-2007)</a:t>
            </a:r>
          </a:p>
          <a:p>
            <a:r>
              <a:rPr lang="en-GB" sz="2400" dirty="0">
                <a:latin typeface="Georgia" panose="02040502050405020303" pitchFamily="18" charset="0"/>
              </a:rPr>
              <a:t>Professor, University of Groningen</a:t>
            </a:r>
          </a:p>
          <a:p>
            <a:endParaRPr lang="en-GB" sz="2400" dirty="0">
              <a:latin typeface="Georgia" panose="02040502050405020303" pitchFamily="18" charset="0"/>
            </a:endParaRPr>
          </a:p>
        </p:txBody>
      </p:sp>
    </p:spTree>
    <p:extLst>
      <p:ext uri="{BB962C8B-B14F-4D97-AF65-F5344CB8AC3E}">
        <p14:creationId xmlns:p14="http://schemas.microsoft.com/office/powerpoint/2010/main" val="2155469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2AC7E-A5C6-A29D-BBD7-6F293974A8D5}"/>
              </a:ext>
            </a:extLst>
          </p:cNvPr>
          <p:cNvSpPr>
            <a:spLocks noGrp="1"/>
          </p:cNvSpPr>
          <p:nvPr>
            <p:ph type="title"/>
          </p:nvPr>
        </p:nvSpPr>
        <p:spPr>
          <a:xfrm>
            <a:off x="337267" y="0"/>
            <a:ext cx="9185555" cy="1325563"/>
          </a:xfrm>
        </p:spPr>
        <p:txBody>
          <a:bodyPr vert="horz" lIns="91440" tIns="45720" rIns="91440" bIns="45720" rtlCol="0" anchor="ctr">
            <a:normAutofit fontScale="90000"/>
          </a:bodyPr>
          <a:lstStyle/>
          <a:p>
            <a:r>
              <a:rPr lang="en-GB" sz="3400" dirty="0">
                <a:latin typeface="Georgia" panose="02040502050405020303" pitchFamily="18" charset="0"/>
              </a:rPr>
              <a:t>Call for papers</a:t>
            </a:r>
            <a:br>
              <a:rPr lang="en-GB" sz="3400" dirty="0">
                <a:latin typeface="Georgia" panose="02040502050405020303" pitchFamily="18" charset="0"/>
              </a:rPr>
            </a:br>
            <a:r>
              <a:rPr lang="en-GB" sz="3400" b="1" dirty="0">
                <a:latin typeface="Georgia" panose="02040502050405020303" pitchFamily="18" charset="0"/>
              </a:rPr>
              <a:t>Input-output tables and satellite accounts </a:t>
            </a:r>
          </a:p>
        </p:txBody>
      </p:sp>
      <p:pic>
        <p:nvPicPr>
          <p:cNvPr id="8" name="Content Placeholder 7">
            <a:extLst>
              <a:ext uri="{FF2B5EF4-FFF2-40B4-BE49-F238E27FC236}">
                <a16:creationId xmlns:a16="http://schemas.microsoft.com/office/drawing/2014/main" id="{B0A6A44B-F602-DC50-CC96-10557A9AC0A0}"/>
              </a:ext>
            </a:extLst>
          </p:cNvPr>
          <p:cNvPicPr>
            <a:picLocks noGrp="1" noChangeAspect="1"/>
          </p:cNvPicPr>
          <p:nvPr>
            <p:ph idx="1"/>
          </p:nvPr>
        </p:nvPicPr>
        <p:blipFill>
          <a:blip r:embed="rId2"/>
          <a:stretch>
            <a:fillRect/>
          </a:stretch>
        </p:blipFill>
        <p:spPr>
          <a:xfrm>
            <a:off x="1920523" y="1658938"/>
            <a:ext cx="8350954" cy="4697412"/>
          </a:xfrm>
          <a:prstGeom prst="rect">
            <a:avLst/>
          </a:prstGeom>
        </p:spPr>
      </p:pic>
      <p:sp>
        <p:nvSpPr>
          <p:cNvPr id="4" name="Slide Number Placeholder 3">
            <a:extLst>
              <a:ext uri="{FF2B5EF4-FFF2-40B4-BE49-F238E27FC236}">
                <a16:creationId xmlns:a16="http://schemas.microsoft.com/office/drawing/2014/main" id="{76DFB793-4F63-01EB-1DB9-E0710F27B82B}"/>
              </a:ext>
            </a:extLst>
          </p:cNvPr>
          <p:cNvSpPr>
            <a:spLocks noGrp="1"/>
          </p:cNvSpPr>
          <p:nvPr>
            <p:ph type="sldNum" sz="quarter" idx="12"/>
          </p:nvPr>
        </p:nvSpPr>
        <p:spPr/>
        <p:txBody>
          <a:bodyPr/>
          <a:lstStyle/>
          <a:p>
            <a:fld id="{51187753-5455-0C49-909C-4FAC9CDA8872}" type="slidenum">
              <a:rPr lang="en-GB" smtClean="0"/>
              <a:t>18</a:t>
            </a:fld>
            <a:endParaRPr lang="en-GB"/>
          </a:p>
        </p:txBody>
      </p:sp>
    </p:spTree>
    <p:extLst>
      <p:ext uri="{BB962C8B-B14F-4D97-AF65-F5344CB8AC3E}">
        <p14:creationId xmlns:p14="http://schemas.microsoft.com/office/powerpoint/2010/main" val="2937151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EA729-4E24-C16C-52C2-56B79CF2373D}"/>
              </a:ext>
            </a:extLst>
          </p:cNvPr>
          <p:cNvSpPr>
            <a:spLocks noGrp="1"/>
          </p:cNvSpPr>
          <p:nvPr>
            <p:ph type="title"/>
          </p:nvPr>
        </p:nvSpPr>
        <p:spPr/>
        <p:txBody>
          <a:bodyPr/>
          <a:lstStyle/>
          <a:p>
            <a:r>
              <a:rPr lang="en-GB" dirty="0"/>
              <a:t>Structural Change and Economic Dynamics (SCED)</a:t>
            </a:r>
          </a:p>
        </p:txBody>
      </p:sp>
      <p:sp>
        <p:nvSpPr>
          <p:cNvPr id="3" name="Content Placeholder 2">
            <a:extLst>
              <a:ext uri="{FF2B5EF4-FFF2-40B4-BE49-F238E27FC236}">
                <a16:creationId xmlns:a16="http://schemas.microsoft.com/office/drawing/2014/main" id="{25C80B3C-8565-B8AA-CA27-5B8F12470965}"/>
              </a:ext>
            </a:extLst>
          </p:cNvPr>
          <p:cNvSpPr>
            <a:spLocks noGrp="1"/>
          </p:cNvSpPr>
          <p:nvPr>
            <p:ph idx="1"/>
          </p:nvPr>
        </p:nvSpPr>
        <p:spPr>
          <a:xfrm>
            <a:off x="337267" y="1499726"/>
            <a:ext cx="11756761" cy="5358274"/>
          </a:xfrm>
        </p:spPr>
        <p:txBody>
          <a:bodyPr>
            <a:normAutofit/>
          </a:bodyPr>
          <a:lstStyle/>
          <a:p>
            <a:r>
              <a:rPr lang="en-GB" b="1" dirty="0"/>
              <a:t>Structural Change and Economic Dynamics </a:t>
            </a:r>
            <a:r>
              <a:rPr lang="en-GB" dirty="0"/>
              <a:t>is a research field concerned with how economies transform over time.</a:t>
            </a:r>
          </a:p>
          <a:p>
            <a:r>
              <a:rPr lang="en-GB" dirty="0"/>
              <a:t>A distinctive feature of this field is </a:t>
            </a:r>
            <a:r>
              <a:rPr lang="en-GB" b="1" dirty="0"/>
              <a:t>its attention to interdependence</a:t>
            </a:r>
            <a:r>
              <a:rPr lang="en-GB" dirty="0"/>
              <a:t>. Economic sectors, firms, regions and countries are not isolated units. A change in one part of the economy can generate wider effects through supply chains, demand linkages, technological complementarities and institutional relationships. </a:t>
            </a:r>
          </a:p>
          <a:p>
            <a:r>
              <a:rPr lang="en-GB" dirty="0"/>
              <a:t>Therefore, understanding structural change and economic dynamics requires tools that can capture the interconnected nature of economic systems.</a:t>
            </a:r>
          </a:p>
        </p:txBody>
      </p:sp>
      <p:sp>
        <p:nvSpPr>
          <p:cNvPr id="4" name="Slide Number Placeholder 3">
            <a:extLst>
              <a:ext uri="{FF2B5EF4-FFF2-40B4-BE49-F238E27FC236}">
                <a16:creationId xmlns:a16="http://schemas.microsoft.com/office/drawing/2014/main" id="{7C556AD5-6434-8354-C447-30BF059F6747}"/>
              </a:ext>
            </a:extLst>
          </p:cNvPr>
          <p:cNvSpPr>
            <a:spLocks noGrp="1"/>
          </p:cNvSpPr>
          <p:nvPr>
            <p:ph type="sldNum" sz="quarter" idx="12"/>
          </p:nvPr>
        </p:nvSpPr>
        <p:spPr/>
        <p:txBody>
          <a:bodyPr/>
          <a:lstStyle/>
          <a:p>
            <a:fld id="{51187753-5455-0C49-909C-4FAC9CDA8872}" type="slidenum">
              <a:rPr lang="en-GB" smtClean="0"/>
              <a:t>1</a:t>
            </a:fld>
            <a:endParaRPr lang="en-GB"/>
          </a:p>
        </p:txBody>
      </p:sp>
    </p:spTree>
    <p:extLst>
      <p:ext uri="{BB962C8B-B14F-4D97-AF65-F5344CB8AC3E}">
        <p14:creationId xmlns:p14="http://schemas.microsoft.com/office/powerpoint/2010/main" val="403008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4A9D2-A696-12B1-9FA2-C14486D76CF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7E7D11B-E8F1-CEFD-0393-0F0A54381DBB}"/>
              </a:ext>
            </a:extLst>
          </p:cNvPr>
          <p:cNvSpPr>
            <a:spLocks noGrp="1"/>
          </p:cNvSpPr>
          <p:nvPr>
            <p:ph idx="1"/>
          </p:nvPr>
        </p:nvSpPr>
        <p:spPr/>
        <p:txBody>
          <a:bodyPr/>
          <a:lstStyle/>
          <a:p>
            <a:endParaRPr lang="en-GB" dirty="0">
              <a:latin typeface="Georgia" panose="02040502050405020303" pitchFamily="18" charset="0"/>
            </a:endParaRPr>
          </a:p>
          <a:p>
            <a:endParaRPr lang="en-GB" dirty="0">
              <a:latin typeface="Georgia" panose="02040502050405020303" pitchFamily="18" charset="0"/>
            </a:endParaRPr>
          </a:p>
          <a:p>
            <a:r>
              <a:rPr lang="en-GB" dirty="0">
                <a:latin typeface="Georgia" panose="02040502050405020303" pitchFamily="18" charset="0"/>
              </a:rPr>
              <a:t>Thanks! </a:t>
            </a:r>
          </a:p>
          <a:p>
            <a:r>
              <a:rPr lang="en-GB" dirty="0">
                <a:latin typeface="Georgia" panose="02040502050405020303" pitchFamily="18" charset="0"/>
              </a:rPr>
              <a:t>Email: </a:t>
            </a:r>
            <a:r>
              <a:rPr lang="en-GB" dirty="0">
                <a:latin typeface="Georgia" panose="02040502050405020303" pitchFamily="18" charset="0"/>
                <a:hlinkClick r:id="rId2"/>
              </a:rPr>
              <a:t>z.mi@ucl.ac.uk</a:t>
            </a:r>
            <a:r>
              <a:rPr lang="en-GB" dirty="0">
                <a:latin typeface="Georgia" panose="02040502050405020303" pitchFamily="18" charset="0"/>
              </a:rPr>
              <a:t> </a:t>
            </a:r>
          </a:p>
        </p:txBody>
      </p:sp>
      <p:sp>
        <p:nvSpPr>
          <p:cNvPr id="4" name="Slide Number Placeholder 3">
            <a:extLst>
              <a:ext uri="{FF2B5EF4-FFF2-40B4-BE49-F238E27FC236}">
                <a16:creationId xmlns:a16="http://schemas.microsoft.com/office/drawing/2014/main" id="{F6EB0B15-63D4-A9EC-927D-BBC33574CB17}"/>
              </a:ext>
            </a:extLst>
          </p:cNvPr>
          <p:cNvSpPr>
            <a:spLocks noGrp="1"/>
          </p:cNvSpPr>
          <p:nvPr>
            <p:ph type="sldNum" sz="quarter" idx="12"/>
          </p:nvPr>
        </p:nvSpPr>
        <p:spPr/>
        <p:txBody>
          <a:bodyPr/>
          <a:lstStyle/>
          <a:p>
            <a:fld id="{51187753-5455-0C49-909C-4FAC9CDA8872}" type="slidenum">
              <a:rPr lang="en-GB" smtClean="0"/>
              <a:t>19</a:t>
            </a:fld>
            <a:endParaRPr lang="en-GB"/>
          </a:p>
        </p:txBody>
      </p:sp>
    </p:spTree>
    <p:extLst>
      <p:ext uri="{BB962C8B-B14F-4D97-AF65-F5344CB8AC3E}">
        <p14:creationId xmlns:p14="http://schemas.microsoft.com/office/powerpoint/2010/main" val="2717001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ontent Placeholder 7">
            <a:extLst>
              <a:ext uri="{FF2B5EF4-FFF2-40B4-BE49-F238E27FC236}">
                <a16:creationId xmlns:a16="http://schemas.microsoft.com/office/drawing/2014/main" id="{A826DF40-CA61-1865-ADCB-E3A588167A49}"/>
              </a:ext>
            </a:extLst>
          </p:cNvPr>
          <p:cNvGraphicFramePr>
            <a:graphicFrameLocks/>
          </p:cNvGraphicFramePr>
          <p:nvPr>
            <p:extLst>
              <p:ext uri="{D42A27DB-BD31-4B8C-83A1-F6EECF244321}">
                <p14:modId xmlns:p14="http://schemas.microsoft.com/office/powerpoint/2010/main" val="1011743497"/>
              </p:ext>
            </p:extLst>
          </p:nvPr>
        </p:nvGraphicFramePr>
        <p:xfrm>
          <a:off x="327894" y="4254056"/>
          <a:ext cx="11526838" cy="2347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7469B355-930A-D066-9710-219997695C3B}"/>
              </a:ext>
            </a:extLst>
          </p:cNvPr>
          <p:cNvSpPr>
            <a:spLocks noGrp="1"/>
          </p:cNvSpPr>
          <p:nvPr>
            <p:ph type="title"/>
          </p:nvPr>
        </p:nvSpPr>
        <p:spPr/>
        <p:txBody>
          <a:bodyPr/>
          <a:lstStyle/>
          <a:p>
            <a:r>
              <a:rPr lang="en-GB" dirty="0"/>
              <a:t>Structural Change and Economic Dynamics (SCED)</a:t>
            </a:r>
          </a:p>
        </p:txBody>
      </p:sp>
      <p:sp>
        <p:nvSpPr>
          <p:cNvPr id="3" name="Content Placeholder 2">
            <a:extLst>
              <a:ext uri="{FF2B5EF4-FFF2-40B4-BE49-F238E27FC236}">
                <a16:creationId xmlns:a16="http://schemas.microsoft.com/office/drawing/2014/main" id="{1A6CFF60-4C81-8488-7A13-3B93F37AA04D}"/>
              </a:ext>
            </a:extLst>
          </p:cNvPr>
          <p:cNvSpPr>
            <a:spLocks noGrp="1"/>
          </p:cNvSpPr>
          <p:nvPr>
            <p:ph idx="1"/>
          </p:nvPr>
        </p:nvSpPr>
        <p:spPr/>
        <p:txBody>
          <a:bodyPr>
            <a:normAutofit/>
          </a:bodyPr>
          <a:lstStyle/>
          <a:p>
            <a:pPr>
              <a:spcBef>
                <a:spcPts val="0"/>
              </a:spcBef>
            </a:pPr>
            <a:r>
              <a:rPr lang="en-GB" dirty="0"/>
              <a:t>At its core, structural change refers to long-term shifts in the composition of an economy. These shifts may occur </a:t>
            </a:r>
          </a:p>
          <a:p>
            <a:pPr lvl="1">
              <a:spcBef>
                <a:spcPts val="0"/>
              </a:spcBef>
            </a:pPr>
            <a:r>
              <a:rPr lang="en-GB" dirty="0"/>
              <a:t>across sectors; </a:t>
            </a:r>
          </a:p>
          <a:p>
            <a:pPr lvl="1">
              <a:spcBef>
                <a:spcPts val="0"/>
              </a:spcBef>
            </a:pPr>
            <a:r>
              <a:rPr lang="en-GB" dirty="0"/>
              <a:t>across technologies; </a:t>
            </a:r>
          </a:p>
          <a:p>
            <a:pPr lvl="1">
              <a:spcBef>
                <a:spcPts val="0"/>
              </a:spcBef>
            </a:pPr>
            <a:r>
              <a:rPr lang="en-GB" dirty="0"/>
              <a:t>across regions;</a:t>
            </a:r>
          </a:p>
          <a:p>
            <a:pPr lvl="1">
              <a:spcBef>
                <a:spcPts val="0"/>
              </a:spcBef>
            </a:pPr>
            <a:r>
              <a:rPr lang="en-GB" dirty="0"/>
              <a:t>across consumption patterns; </a:t>
            </a:r>
          </a:p>
          <a:p>
            <a:pPr lvl="1">
              <a:spcBef>
                <a:spcPts val="0"/>
              </a:spcBef>
            </a:pPr>
            <a:r>
              <a:rPr lang="en-GB" dirty="0"/>
              <a:t>across social and institutional systems.</a:t>
            </a:r>
          </a:p>
          <a:p>
            <a:endParaRPr lang="en-GB" sz="2000" dirty="0"/>
          </a:p>
        </p:txBody>
      </p:sp>
      <p:sp>
        <p:nvSpPr>
          <p:cNvPr id="4" name="Slide Number Placeholder 3">
            <a:extLst>
              <a:ext uri="{FF2B5EF4-FFF2-40B4-BE49-F238E27FC236}">
                <a16:creationId xmlns:a16="http://schemas.microsoft.com/office/drawing/2014/main" id="{B294CF58-2D12-C6B9-C528-644DF71D5EE9}"/>
              </a:ext>
            </a:extLst>
          </p:cNvPr>
          <p:cNvSpPr>
            <a:spLocks noGrp="1"/>
          </p:cNvSpPr>
          <p:nvPr>
            <p:ph type="sldNum" sz="quarter" idx="12"/>
          </p:nvPr>
        </p:nvSpPr>
        <p:spPr/>
        <p:txBody>
          <a:bodyPr/>
          <a:lstStyle/>
          <a:p>
            <a:fld id="{51187753-5455-0C49-909C-4FAC9CDA8872}" type="slidenum">
              <a:rPr lang="en-GB" smtClean="0"/>
              <a:t>2</a:t>
            </a:fld>
            <a:endParaRPr lang="en-GB"/>
          </a:p>
        </p:txBody>
      </p:sp>
    </p:spTree>
    <p:extLst>
      <p:ext uri="{BB962C8B-B14F-4D97-AF65-F5344CB8AC3E}">
        <p14:creationId xmlns:p14="http://schemas.microsoft.com/office/powerpoint/2010/main" val="3121262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AA3D8-B32D-9C1C-745C-D6E2FA3F1873}"/>
              </a:ext>
            </a:extLst>
          </p:cNvPr>
          <p:cNvSpPr>
            <a:spLocks noGrp="1"/>
          </p:cNvSpPr>
          <p:nvPr>
            <p:ph type="title"/>
          </p:nvPr>
        </p:nvSpPr>
        <p:spPr/>
        <p:txBody>
          <a:bodyPr vert="horz" lIns="91440" tIns="45720" rIns="91440" bIns="45720" rtlCol="0" anchor="ctr">
            <a:normAutofit/>
          </a:bodyPr>
          <a:lstStyle/>
          <a:p>
            <a:r>
              <a:rPr lang="en-GB" sz="3400" dirty="0">
                <a:latin typeface="Georgia" panose="02040502050405020303" pitchFamily="18" charset="0"/>
              </a:rPr>
              <a:t>Structural Change and Economic Dynamics (SCED)</a:t>
            </a:r>
          </a:p>
        </p:txBody>
      </p:sp>
      <p:sp>
        <p:nvSpPr>
          <p:cNvPr id="3" name="Content Placeholder 2">
            <a:extLst>
              <a:ext uri="{FF2B5EF4-FFF2-40B4-BE49-F238E27FC236}">
                <a16:creationId xmlns:a16="http://schemas.microsoft.com/office/drawing/2014/main" id="{41AB21AF-B936-7C62-DDC3-0CCF4D424818}"/>
              </a:ext>
            </a:extLst>
          </p:cNvPr>
          <p:cNvSpPr>
            <a:spLocks noGrp="1"/>
          </p:cNvSpPr>
          <p:nvPr>
            <p:ph idx="1"/>
          </p:nvPr>
        </p:nvSpPr>
        <p:spPr>
          <a:xfrm>
            <a:off x="337268" y="1499726"/>
            <a:ext cx="11526078" cy="1322143"/>
          </a:xfrm>
        </p:spPr>
        <p:txBody>
          <a:bodyPr>
            <a:normAutofit/>
          </a:bodyPr>
          <a:lstStyle/>
          <a:p>
            <a:r>
              <a:rPr lang="en-GB" sz="2400" dirty="0">
                <a:latin typeface="Georgia" panose="02040502050405020303" pitchFamily="18" charset="0"/>
              </a:rPr>
              <a:t>Economic dynamics focuses on the processes through which these changes unfold. It asks not only what changes, but also why, how fast, through which mechanisms, and with what consequences. </a:t>
            </a:r>
          </a:p>
          <a:p>
            <a:endParaRPr lang="en-GB" sz="2400" dirty="0">
              <a:latin typeface="Georgia" panose="02040502050405020303" pitchFamily="18" charset="0"/>
            </a:endParaRPr>
          </a:p>
        </p:txBody>
      </p:sp>
      <p:sp>
        <p:nvSpPr>
          <p:cNvPr id="4" name="Slide Number Placeholder 3">
            <a:extLst>
              <a:ext uri="{FF2B5EF4-FFF2-40B4-BE49-F238E27FC236}">
                <a16:creationId xmlns:a16="http://schemas.microsoft.com/office/drawing/2014/main" id="{F4BD1638-08BC-C87C-3796-EB4FE009837A}"/>
              </a:ext>
            </a:extLst>
          </p:cNvPr>
          <p:cNvSpPr>
            <a:spLocks noGrp="1"/>
          </p:cNvSpPr>
          <p:nvPr>
            <p:ph type="sldNum" sz="quarter" idx="12"/>
          </p:nvPr>
        </p:nvSpPr>
        <p:spPr/>
        <p:txBody>
          <a:bodyPr/>
          <a:lstStyle/>
          <a:p>
            <a:fld id="{51187753-5455-0C49-909C-4FAC9CDA8872}" type="slidenum">
              <a:rPr lang="en-GB" smtClean="0"/>
              <a:t>3</a:t>
            </a:fld>
            <a:endParaRPr lang="en-GB"/>
          </a:p>
        </p:txBody>
      </p:sp>
      <p:sp>
        <p:nvSpPr>
          <p:cNvPr id="5" name="Shape 5">
            <a:extLst>
              <a:ext uri="{FF2B5EF4-FFF2-40B4-BE49-F238E27FC236}">
                <a16:creationId xmlns:a16="http://schemas.microsoft.com/office/drawing/2014/main" id="{B0E41B6A-37F3-ED8C-218A-A0D0452EC02E}"/>
              </a:ext>
            </a:extLst>
          </p:cNvPr>
          <p:cNvSpPr/>
          <p:nvPr/>
        </p:nvSpPr>
        <p:spPr>
          <a:xfrm>
            <a:off x="746760" y="3161520"/>
            <a:ext cx="2834640" cy="1051560"/>
          </a:xfrm>
          <a:prstGeom prst="roundRect">
            <a:avLst>
              <a:gd name="adj" fmla="val 8696"/>
            </a:avLst>
          </a:prstGeom>
          <a:solidFill>
            <a:srgbClr val="1E5A8A"/>
          </a:solidFill>
          <a:ln w="10160">
            <a:solidFill>
              <a:srgbClr val="FFFFFF">
                <a:alpha val="85000"/>
              </a:srgbClr>
            </a:solidFill>
            <a:prstDash val="solid"/>
          </a:ln>
        </p:spPr>
        <p:txBody>
          <a:bodyPr/>
          <a:lstStyle/>
          <a:p>
            <a:endParaRPr lang="en-GB"/>
          </a:p>
        </p:txBody>
      </p:sp>
      <p:sp>
        <p:nvSpPr>
          <p:cNvPr id="6" name="Text 6">
            <a:extLst>
              <a:ext uri="{FF2B5EF4-FFF2-40B4-BE49-F238E27FC236}">
                <a16:creationId xmlns:a16="http://schemas.microsoft.com/office/drawing/2014/main" id="{9A132213-B987-C445-B4B5-6EE836A6C3AD}"/>
              </a:ext>
            </a:extLst>
          </p:cNvPr>
          <p:cNvSpPr/>
          <p:nvPr/>
        </p:nvSpPr>
        <p:spPr>
          <a:xfrm>
            <a:off x="893064" y="3316968"/>
            <a:ext cx="2542032" cy="822960"/>
          </a:xfrm>
          <a:prstGeom prst="rect">
            <a:avLst/>
          </a:prstGeom>
          <a:noFill/>
          <a:ln/>
        </p:spPr>
        <p:txBody>
          <a:bodyPr wrap="square" lIns="0" tIns="0" rIns="0" bIns="0" rtlCol="0" anchor="ctr">
            <a:normAutofit/>
          </a:bodyPr>
          <a:lstStyle/>
          <a:p>
            <a:pPr marL="0" indent="0" algn="ctr">
              <a:buNone/>
            </a:pPr>
            <a:r>
              <a:rPr lang="en-US" b="1" dirty="0">
                <a:solidFill>
                  <a:srgbClr val="FFFFFF"/>
                </a:solidFill>
              </a:rPr>
              <a:t>Static view</a:t>
            </a:r>
            <a:endParaRPr lang="en-US" dirty="0"/>
          </a:p>
          <a:p>
            <a:pPr marL="0" indent="0" algn="ctr">
              <a:buNone/>
            </a:pPr>
            <a:r>
              <a:rPr lang="en-US" b="1" dirty="0">
                <a:solidFill>
                  <a:srgbClr val="FFFFFF"/>
                </a:solidFill>
              </a:rPr>
              <a:t>“What is the structure?”</a:t>
            </a:r>
            <a:endParaRPr lang="en-US" dirty="0"/>
          </a:p>
        </p:txBody>
      </p:sp>
      <p:sp>
        <p:nvSpPr>
          <p:cNvPr id="7" name="Shape 7">
            <a:extLst>
              <a:ext uri="{FF2B5EF4-FFF2-40B4-BE49-F238E27FC236}">
                <a16:creationId xmlns:a16="http://schemas.microsoft.com/office/drawing/2014/main" id="{7CB66493-D43D-C7F8-9042-58325E3BF657}"/>
              </a:ext>
            </a:extLst>
          </p:cNvPr>
          <p:cNvSpPr/>
          <p:nvPr/>
        </p:nvSpPr>
        <p:spPr>
          <a:xfrm>
            <a:off x="4541520" y="3161520"/>
            <a:ext cx="2834640" cy="1051560"/>
          </a:xfrm>
          <a:prstGeom prst="roundRect">
            <a:avLst>
              <a:gd name="adj" fmla="val 8696"/>
            </a:avLst>
          </a:prstGeom>
          <a:solidFill>
            <a:srgbClr val="0E9F9B"/>
          </a:solidFill>
          <a:ln w="10160">
            <a:solidFill>
              <a:srgbClr val="FFFFFF">
                <a:alpha val="85000"/>
              </a:srgbClr>
            </a:solidFill>
            <a:prstDash val="solid"/>
          </a:ln>
        </p:spPr>
        <p:txBody>
          <a:bodyPr/>
          <a:lstStyle/>
          <a:p>
            <a:endParaRPr lang="en-GB"/>
          </a:p>
        </p:txBody>
      </p:sp>
      <p:sp>
        <p:nvSpPr>
          <p:cNvPr id="8" name="Text 8">
            <a:extLst>
              <a:ext uri="{FF2B5EF4-FFF2-40B4-BE49-F238E27FC236}">
                <a16:creationId xmlns:a16="http://schemas.microsoft.com/office/drawing/2014/main" id="{C1A9BF1E-1FDB-497E-CD51-209E12E57DA4}"/>
              </a:ext>
            </a:extLst>
          </p:cNvPr>
          <p:cNvSpPr/>
          <p:nvPr/>
        </p:nvSpPr>
        <p:spPr>
          <a:xfrm>
            <a:off x="4687824" y="3316968"/>
            <a:ext cx="2542032" cy="822960"/>
          </a:xfrm>
          <a:prstGeom prst="rect">
            <a:avLst/>
          </a:prstGeom>
          <a:noFill/>
          <a:ln/>
        </p:spPr>
        <p:txBody>
          <a:bodyPr wrap="square" lIns="0" tIns="0" rIns="0" bIns="0" rtlCol="0" anchor="ctr">
            <a:normAutofit/>
          </a:bodyPr>
          <a:lstStyle/>
          <a:p>
            <a:pPr marL="0" indent="0" algn="ctr">
              <a:buNone/>
            </a:pPr>
            <a:r>
              <a:rPr lang="en-US" b="1" dirty="0">
                <a:solidFill>
                  <a:srgbClr val="FFFFFF"/>
                </a:solidFill>
              </a:rPr>
              <a:t>Dynamic view</a:t>
            </a:r>
            <a:endParaRPr lang="en-US" dirty="0"/>
          </a:p>
          <a:p>
            <a:pPr marL="0" indent="0" algn="ctr">
              <a:buNone/>
            </a:pPr>
            <a:r>
              <a:rPr lang="en-US" b="1" dirty="0">
                <a:solidFill>
                  <a:srgbClr val="FFFFFF"/>
                </a:solidFill>
              </a:rPr>
              <a:t>“How does it change?”</a:t>
            </a:r>
            <a:endParaRPr lang="en-US" dirty="0"/>
          </a:p>
        </p:txBody>
      </p:sp>
      <p:sp>
        <p:nvSpPr>
          <p:cNvPr id="9" name="Shape 9">
            <a:extLst>
              <a:ext uri="{FF2B5EF4-FFF2-40B4-BE49-F238E27FC236}">
                <a16:creationId xmlns:a16="http://schemas.microsoft.com/office/drawing/2014/main" id="{FB927F14-B139-A3B0-32B2-B2DA920EF2C4}"/>
              </a:ext>
            </a:extLst>
          </p:cNvPr>
          <p:cNvSpPr/>
          <p:nvPr/>
        </p:nvSpPr>
        <p:spPr>
          <a:xfrm>
            <a:off x="8336280" y="3161520"/>
            <a:ext cx="2834640" cy="1051560"/>
          </a:xfrm>
          <a:prstGeom prst="roundRect">
            <a:avLst>
              <a:gd name="adj" fmla="val 8696"/>
            </a:avLst>
          </a:prstGeom>
          <a:solidFill>
            <a:srgbClr val="F28C28"/>
          </a:solidFill>
          <a:ln w="10160">
            <a:solidFill>
              <a:srgbClr val="FFFFFF">
                <a:alpha val="85000"/>
              </a:srgbClr>
            </a:solidFill>
            <a:prstDash val="solid"/>
          </a:ln>
        </p:spPr>
        <p:txBody>
          <a:bodyPr/>
          <a:lstStyle/>
          <a:p>
            <a:endParaRPr lang="en-GB"/>
          </a:p>
        </p:txBody>
      </p:sp>
      <p:sp>
        <p:nvSpPr>
          <p:cNvPr id="10" name="Text 10">
            <a:extLst>
              <a:ext uri="{FF2B5EF4-FFF2-40B4-BE49-F238E27FC236}">
                <a16:creationId xmlns:a16="http://schemas.microsoft.com/office/drawing/2014/main" id="{6EDB56EE-85E6-8BC3-AA37-60D824829895}"/>
              </a:ext>
            </a:extLst>
          </p:cNvPr>
          <p:cNvSpPr/>
          <p:nvPr/>
        </p:nvSpPr>
        <p:spPr>
          <a:xfrm>
            <a:off x="8409432" y="3326547"/>
            <a:ext cx="2688336" cy="822960"/>
          </a:xfrm>
          <a:prstGeom prst="rect">
            <a:avLst/>
          </a:prstGeom>
          <a:noFill/>
          <a:ln/>
        </p:spPr>
        <p:txBody>
          <a:bodyPr wrap="square" lIns="0" tIns="0" rIns="0" bIns="0" rtlCol="0" anchor="ctr">
            <a:normAutofit/>
          </a:bodyPr>
          <a:lstStyle/>
          <a:p>
            <a:pPr marL="0" indent="0" algn="ctr">
              <a:buNone/>
            </a:pPr>
            <a:r>
              <a:rPr lang="en-US" b="1" dirty="0">
                <a:solidFill>
                  <a:srgbClr val="FFFFFF"/>
                </a:solidFill>
              </a:rPr>
              <a:t>Evolutionary view</a:t>
            </a:r>
            <a:endParaRPr lang="en-US" dirty="0"/>
          </a:p>
          <a:p>
            <a:pPr marL="0" indent="0" algn="ctr">
              <a:buNone/>
            </a:pPr>
            <a:r>
              <a:rPr lang="en-US" b="1" dirty="0">
                <a:solidFill>
                  <a:srgbClr val="FFFFFF"/>
                </a:solidFill>
              </a:rPr>
              <a:t>“Why does the path differ?”</a:t>
            </a:r>
            <a:endParaRPr lang="en-US" dirty="0"/>
          </a:p>
        </p:txBody>
      </p:sp>
      <p:sp>
        <p:nvSpPr>
          <p:cNvPr id="13" name="Text 13">
            <a:extLst>
              <a:ext uri="{FF2B5EF4-FFF2-40B4-BE49-F238E27FC236}">
                <a16:creationId xmlns:a16="http://schemas.microsoft.com/office/drawing/2014/main" id="{AB95DBF4-91F4-64AF-EB4A-1956929E7003}"/>
              </a:ext>
            </a:extLst>
          </p:cNvPr>
          <p:cNvSpPr/>
          <p:nvPr/>
        </p:nvSpPr>
        <p:spPr>
          <a:xfrm>
            <a:off x="746760" y="4552731"/>
            <a:ext cx="2926080" cy="1280160"/>
          </a:xfrm>
          <a:prstGeom prst="rect">
            <a:avLst/>
          </a:prstGeom>
          <a:noFill/>
          <a:ln/>
        </p:spPr>
        <p:txBody>
          <a:bodyPr wrap="square" lIns="508" tIns="508" rIns="508" bIns="508" rtlCol="0" anchor="t">
            <a:noAutofit/>
          </a:bodyPr>
          <a:lstStyle/>
          <a:p>
            <a:pPr marL="285750" indent="-285750">
              <a:buFont typeface="Arial" panose="020B0604020202020204" pitchFamily="34" charset="0"/>
              <a:buChar char="•"/>
            </a:pPr>
            <a:r>
              <a:rPr lang="en-US" sz="1600" dirty="0">
                <a:solidFill>
                  <a:srgbClr val="17324D"/>
                </a:solidFill>
              </a:rPr>
              <a:t>Composition of output and employment</a:t>
            </a:r>
            <a:endParaRPr lang="en-US" sz="1600" dirty="0"/>
          </a:p>
          <a:p>
            <a:pPr marL="285750" indent="-285750">
              <a:buFont typeface="Arial" panose="020B0604020202020204" pitchFamily="34" charset="0"/>
              <a:buChar char="•"/>
            </a:pPr>
            <a:r>
              <a:rPr lang="en-US" sz="1600" dirty="0">
                <a:solidFill>
                  <a:srgbClr val="17324D"/>
                </a:solidFill>
              </a:rPr>
              <a:t>Production linkages and supply chains</a:t>
            </a:r>
            <a:endParaRPr lang="en-US" sz="1600" dirty="0"/>
          </a:p>
          <a:p>
            <a:pPr marL="285750" indent="-285750">
              <a:buFont typeface="Arial" panose="020B0604020202020204" pitchFamily="34" charset="0"/>
              <a:buChar char="•"/>
            </a:pPr>
            <a:r>
              <a:rPr lang="en-US" sz="1600" dirty="0">
                <a:solidFill>
                  <a:srgbClr val="17324D"/>
                </a:solidFill>
              </a:rPr>
              <a:t>Demand, trade and investment patterns</a:t>
            </a:r>
            <a:endParaRPr lang="en-US" sz="1600" dirty="0"/>
          </a:p>
        </p:txBody>
      </p:sp>
      <p:sp>
        <p:nvSpPr>
          <p:cNvPr id="14" name="Text 14">
            <a:extLst>
              <a:ext uri="{FF2B5EF4-FFF2-40B4-BE49-F238E27FC236}">
                <a16:creationId xmlns:a16="http://schemas.microsoft.com/office/drawing/2014/main" id="{B6DA7E91-85E4-7573-64B5-A2F8EAC9E62C}"/>
              </a:ext>
            </a:extLst>
          </p:cNvPr>
          <p:cNvSpPr/>
          <p:nvPr/>
        </p:nvSpPr>
        <p:spPr>
          <a:xfrm>
            <a:off x="4541520" y="4552731"/>
            <a:ext cx="3017520" cy="1280160"/>
          </a:xfrm>
          <a:prstGeom prst="rect">
            <a:avLst/>
          </a:prstGeom>
          <a:noFill/>
          <a:ln/>
        </p:spPr>
        <p:txBody>
          <a:bodyPr wrap="square" lIns="508" tIns="508" rIns="508" bIns="508" rtlCol="0" anchor="t">
            <a:noAutofit/>
          </a:bodyPr>
          <a:lstStyle/>
          <a:p>
            <a:pPr marL="285750" indent="-285750">
              <a:buFont typeface="Arial" panose="020B0604020202020204" pitchFamily="34" charset="0"/>
              <a:buChar char="•"/>
            </a:pPr>
            <a:r>
              <a:rPr lang="en-US" sz="1600" dirty="0">
                <a:solidFill>
                  <a:srgbClr val="17324D"/>
                </a:solidFill>
              </a:rPr>
              <a:t>Growth, decline, and future scenarios</a:t>
            </a:r>
          </a:p>
          <a:p>
            <a:pPr marL="285750" indent="-285750">
              <a:buFont typeface="Arial" panose="020B0604020202020204" pitchFamily="34" charset="0"/>
              <a:buChar char="•"/>
            </a:pPr>
            <a:r>
              <a:rPr lang="en-US" sz="1600" dirty="0">
                <a:solidFill>
                  <a:srgbClr val="17324D"/>
                </a:solidFill>
              </a:rPr>
              <a:t>Technology and productivity change</a:t>
            </a:r>
            <a:endParaRPr lang="en-US" sz="1600" dirty="0"/>
          </a:p>
          <a:p>
            <a:pPr marL="285750" indent="-285750">
              <a:buFont typeface="Arial" panose="020B0604020202020204" pitchFamily="34" charset="0"/>
              <a:buChar char="•"/>
            </a:pPr>
            <a:r>
              <a:rPr lang="en-US" sz="1600" dirty="0">
                <a:solidFill>
                  <a:srgbClr val="17324D"/>
                </a:solidFill>
              </a:rPr>
              <a:t>Diffusion, substitution and upgrading</a:t>
            </a:r>
            <a:endParaRPr lang="en-US" sz="1600" dirty="0"/>
          </a:p>
        </p:txBody>
      </p:sp>
      <p:sp>
        <p:nvSpPr>
          <p:cNvPr id="15" name="Text 15">
            <a:extLst>
              <a:ext uri="{FF2B5EF4-FFF2-40B4-BE49-F238E27FC236}">
                <a16:creationId xmlns:a16="http://schemas.microsoft.com/office/drawing/2014/main" id="{455239CB-1251-93A2-DB1B-70629366492A}"/>
              </a:ext>
            </a:extLst>
          </p:cNvPr>
          <p:cNvSpPr/>
          <p:nvPr/>
        </p:nvSpPr>
        <p:spPr>
          <a:xfrm>
            <a:off x="8336280" y="4552731"/>
            <a:ext cx="3017520" cy="1280160"/>
          </a:xfrm>
          <a:prstGeom prst="rect">
            <a:avLst/>
          </a:prstGeom>
          <a:noFill/>
          <a:ln/>
        </p:spPr>
        <p:txBody>
          <a:bodyPr wrap="square" lIns="508" tIns="508" rIns="508" bIns="508" rtlCol="0" anchor="t">
            <a:normAutofit/>
          </a:bodyPr>
          <a:lstStyle/>
          <a:p>
            <a:pPr marL="285750" indent="-285750">
              <a:buFont typeface="Arial" panose="020B0604020202020204" pitchFamily="34" charset="0"/>
              <a:buChar char="•"/>
            </a:pPr>
            <a:r>
              <a:rPr lang="en-US" sz="1600" dirty="0">
                <a:solidFill>
                  <a:srgbClr val="17324D"/>
                </a:solidFill>
              </a:rPr>
              <a:t>Path dependence and lock-in</a:t>
            </a:r>
            <a:endParaRPr lang="en-US" sz="1600" dirty="0"/>
          </a:p>
          <a:p>
            <a:pPr marL="285750" indent="-285750">
              <a:buFont typeface="Arial" panose="020B0604020202020204" pitchFamily="34" charset="0"/>
              <a:buChar char="•"/>
            </a:pPr>
            <a:r>
              <a:rPr lang="en-US" sz="1600" dirty="0">
                <a:solidFill>
                  <a:srgbClr val="17324D"/>
                </a:solidFill>
              </a:rPr>
              <a:t>Uneven development and divergence</a:t>
            </a:r>
            <a:endParaRPr lang="en-US" sz="1600" dirty="0"/>
          </a:p>
          <a:p>
            <a:pPr marL="285750" indent="-285750">
              <a:buFont typeface="Arial" panose="020B0604020202020204" pitchFamily="34" charset="0"/>
              <a:buChar char="•"/>
            </a:pPr>
            <a:r>
              <a:rPr lang="en-US" sz="1600" dirty="0">
                <a:solidFill>
                  <a:srgbClr val="17324D"/>
                </a:solidFill>
              </a:rPr>
              <a:t>Resilience, vulnerability and transition</a:t>
            </a:r>
            <a:endParaRPr lang="en-US" sz="1600" dirty="0"/>
          </a:p>
        </p:txBody>
      </p:sp>
      <p:grpSp>
        <p:nvGrpSpPr>
          <p:cNvPr id="19" name="组合 18">
            <a:extLst>
              <a:ext uri="{FF2B5EF4-FFF2-40B4-BE49-F238E27FC236}">
                <a16:creationId xmlns:a16="http://schemas.microsoft.com/office/drawing/2014/main" id="{ED755218-49C1-085B-EC9F-9EA6D384F8C6}"/>
              </a:ext>
            </a:extLst>
          </p:cNvPr>
          <p:cNvGrpSpPr/>
          <p:nvPr/>
        </p:nvGrpSpPr>
        <p:grpSpPr>
          <a:xfrm>
            <a:off x="3801363" y="3521028"/>
            <a:ext cx="520193" cy="323399"/>
            <a:chOff x="3737719" y="3515630"/>
            <a:chExt cx="520193" cy="323399"/>
          </a:xfrm>
          <a:solidFill>
            <a:srgbClr val="1E5A8A"/>
          </a:solidFill>
        </p:grpSpPr>
        <p:sp>
          <p:nvSpPr>
            <p:cNvPr id="16" name="箭头: V 形 15">
              <a:extLst>
                <a:ext uri="{FF2B5EF4-FFF2-40B4-BE49-F238E27FC236}">
                  <a16:creationId xmlns:a16="http://schemas.microsoft.com/office/drawing/2014/main" id="{B9362AD9-C2AA-157E-0827-1B1C36A973C3}"/>
                </a:ext>
              </a:extLst>
            </p:cNvPr>
            <p:cNvSpPr/>
            <p:nvPr/>
          </p:nvSpPr>
          <p:spPr>
            <a:xfrm>
              <a:off x="3737719" y="3519714"/>
              <a:ext cx="304800" cy="319315"/>
            </a:xfrm>
            <a:prstGeom prst="chevron">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箭头: V 形 17">
              <a:extLst>
                <a:ext uri="{FF2B5EF4-FFF2-40B4-BE49-F238E27FC236}">
                  <a16:creationId xmlns:a16="http://schemas.microsoft.com/office/drawing/2014/main" id="{6F1EED54-2CB0-1062-7BA7-7C9A0C59DE80}"/>
                </a:ext>
              </a:extLst>
            </p:cNvPr>
            <p:cNvSpPr/>
            <p:nvPr/>
          </p:nvSpPr>
          <p:spPr>
            <a:xfrm>
              <a:off x="3953112" y="3515630"/>
              <a:ext cx="304800" cy="319315"/>
            </a:xfrm>
            <a:prstGeom prst="chevron">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0" name="组合 19">
            <a:extLst>
              <a:ext uri="{FF2B5EF4-FFF2-40B4-BE49-F238E27FC236}">
                <a16:creationId xmlns:a16="http://schemas.microsoft.com/office/drawing/2014/main" id="{F7F14809-9722-4729-DA4A-2808FFC46BF4}"/>
              </a:ext>
            </a:extLst>
          </p:cNvPr>
          <p:cNvGrpSpPr/>
          <p:nvPr/>
        </p:nvGrpSpPr>
        <p:grpSpPr>
          <a:xfrm>
            <a:off x="7669783" y="3516944"/>
            <a:ext cx="520193" cy="323399"/>
            <a:chOff x="3737719" y="3515630"/>
            <a:chExt cx="520193" cy="323399"/>
          </a:xfrm>
          <a:solidFill>
            <a:srgbClr val="0E9F9B"/>
          </a:solidFill>
        </p:grpSpPr>
        <p:sp>
          <p:nvSpPr>
            <p:cNvPr id="21" name="箭头: V 形 20">
              <a:extLst>
                <a:ext uri="{FF2B5EF4-FFF2-40B4-BE49-F238E27FC236}">
                  <a16:creationId xmlns:a16="http://schemas.microsoft.com/office/drawing/2014/main" id="{E8E6282E-DD62-D39C-0A8E-DA1F8C230F79}"/>
                </a:ext>
              </a:extLst>
            </p:cNvPr>
            <p:cNvSpPr/>
            <p:nvPr/>
          </p:nvSpPr>
          <p:spPr>
            <a:xfrm>
              <a:off x="3737719" y="3519714"/>
              <a:ext cx="304800" cy="319315"/>
            </a:xfrm>
            <a:prstGeom prst="chevron">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箭头: V 形 21">
              <a:extLst>
                <a:ext uri="{FF2B5EF4-FFF2-40B4-BE49-F238E27FC236}">
                  <a16:creationId xmlns:a16="http://schemas.microsoft.com/office/drawing/2014/main" id="{2DEAD565-C105-FC06-403D-F60D95AAFE6D}"/>
                </a:ext>
              </a:extLst>
            </p:cNvPr>
            <p:cNvSpPr/>
            <p:nvPr/>
          </p:nvSpPr>
          <p:spPr>
            <a:xfrm>
              <a:off x="3953112" y="3515630"/>
              <a:ext cx="304800" cy="319315"/>
            </a:xfrm>
            <a:prstGeom prst="chevron">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extLst>
      <p:ext uri="{BB962C8B-B14F-4D97-AF65-F5344CB8AC3E}">
        <p14:creationId xmlns:p14="http://schemas.microsoft.com/office/powerpoint/2010/main" val="1816034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6F251-2AD2-0ACA-5887-8D0A129E2A66}"/>
              </a:ext>
            </a:extLst>
          </p:cNvPr>
          <p:cNvSpPr>
            <a:spLocks noGrp="1"/>
          </p:cNvSpPr>
          <p:nvPr>
            <p:ph type="title"/>
          </p:nvPr>
        </p:nvSpPr>
        <p:spPr/>
        <p:txBody>
          <a:bodyPr vert="horz" lIns="91440" tIns="45720" rIns="91440" bIns="45720" rtlCol="0" anchor="ctr">
            <a:normAutofit/>
          </a:bodyPr>
          <a:lstStyle/>
          <a:p>
            <a:r>
              <a:rPr lang="en-GB" sz="3400" dirty="0">
                <a:latin typeface="Georgia" panose="02040502050405020303" pitchFamily="18" charset="0"/>
              </a:rPr>
              <a:t>The role of IOA for SCED</a:t>
            </a:r>
          </a:p>
        </p:txBody>
      </p:sp>
      <p:sp>
        <p:nvSpPr>
          <p:cNvPr id="3" name="Content Placeholder 2">
            <a:extLst>
              <a:ext uri="{FF2B5EF4-FFF2-40B4-BE49-F238E27FC236}">
                <a16:creationId xmlns:a16="http://schemas.microsoft.com/office/drawing/2014/main" id="{8B62444E-566D-FDB4-A035-D73230BF18C2}"/>
              </a:ext>
            </a:extLst>
          </p:cNvPr>
          <p:cNvSpPr>
            <a:spLocks noGrp="1"/>
          </p:cNvSpPr>
          <p:nvPr>
            <p:ph idx="1"/>
          </p:nvPr>
        </p:nvSpPr>
        <p:spPr>
          <a:xfrm>
            <a:off x="337266" y="1460598"/>
            <a:ext cx="11772001" cy="1406760"/>
          </a:xfrm>
        </p:spPr>
        <p:txBody>
          <a:bodyPr>
            <a:noAutofit/>
          </a:bodyPr>
          <a:lstStyle/>
          <a:p>
            <a:r>
              <a:rPr lang="en-GB" sz="2200" dirty="0">
                <a:latin typeface="Georgia" panose="02040502050405020303" pitchFamily="18" charset="0"/>
              </a:rPr>
              <a:t>In the context of SCED, IOA plays several important roles via:</a:t>
            </a:r>
            <a:endParaRPr lang="en-GB" sz="2200" b="1" dirty="0">
              <a:latin typeface="Georgia" panose="02040502050405020303" pitchFamily="18" charset="0"/>
            </a:endParaRPr>
          </a:p>
          <a:p>
            <a:endParaRPr lang="en-GB" sz="2200" dirty="0">
              <a:latin typeface="Georgia" panose="02040502050405020303" pitchFamily="18" charset="0"/>
            </a:endParaRPr>
          </a:p>
          <a:p>
            <a:endParaRPr lang="en-GB" sz="2200" dirty="0">
              <a:latin typeface="Georgia" panose="02040502050405020303" pitchFamily="18" charset="0"/>
            </a:endParaRPr>
          </a:p>
          <a:p>
            <a:endParaRPr lang="en-GB" sz="1800" b="1" dirty="0">
              <a:solidFill>
                <a:srgbClr val="361A54"/>
              </a:solidFill>
              <a:latin typeface="Georgia" panose="02040502050405020303" pitchFamily="18" charset="0"/>
              <a:cs typeface="+mn-cs"/>
            </a:endParaRPr>
          </a:p>
          <a:p>
            <a:endParaRPr lang="en-GB" sz="2200" dirty="0">
              <a:latin typeface="Georgia" panose="02040502050405020303" pitchFamily="18" charset="0"/>
            </a:endParaRPr>
          </a:p>
        </p:txBody>
      </p:sp>
      <p:sp>
        <p:nvSpPr>
          <p:cNvPr id="4" name="Slide Number Placeholder 3">
            <a:extLst>
              <a:ext uri="{FF2B5EF4-FFF2-40B4-BE49-F238E27FC236}">
                <a16:creationId xmlns:a16="http://schemas.microsoft.com/office/drawing/2014/main" id="{ED9CA307-512D-DCF5-2F6D-8D8B5C6CDBB9}"/>
              </a:ext>
            </a:extLst>
          </p:cNvPr>
          <p:cNvSpPr>
            <a:spLocks noGrp="1"/>
          </p:cNvSpPr>
          <p:nvPr>
            <p:ph type="sldNum" sz="quarter" idx="12"/>
          </p:nvPr>
        </p:nvSpPr>
        <p:spPr/>
        <p:txBody>
          <a:bodyPr/>
          <a:lstStyle/>
          <a:p>
            <a:fld id="{51187753-5455-0C49-909C-4FAC9CDA8872}" type="slidenum">
              <a:rPr lang="en-GB" smtClean="0"/>
              <a:t>4</a:t>
            </a:fld>
            <a:endParaRPr lang="en-GB" dirty="0"/>
          </a:p>
        </p:txBody>
      </p:sp>
      <p:sp>
        <p:nvSpPr>
          <p:cNvPr id="6" name="文本框 5">
            <a:extLst>
              <a:ext uri="{FF2B5EF4-FFF2-40B4-BE49-F238E27FC236}">
                <a16:creationId xmlns:a16="http://schemas.microsoft.com/office/drawing/2014/main" id="{85FCA818-C38D-52A3-6854-CDC9CB14D24F}"/>
              </a:ext>
            </a:extLst>
          </p:cNvPr>
          <p:cNvSpPr txBox="1"/>
          <p:nvPr/>
        </p:nvSpPr>
        <p:spPr>
          <a:xfrm>
            <a:off x="337266" y="5288340"/>
            <a:ext cx="11772001" cy="1569660"/>
          </a:xfrm>
          <a:prstGeom prst="rect">
            <a:avLst/>
          </a:prstGeom>
        </p:spPr>
        <p:txBody>
          <a:bodyPr vert="horz" lIns="91440" tIns="45720" rIns="91440" bIns="45720" rtlCol="0">
            <a:noAutofit/>
          </a:bodyPr>
          <a:lstStyle>
            <a:lvl1pPr marL="228600" indent="-228600" defTabSz="914400">
              <a:lnSpc>
                <a:spcPct val="100000"/>
              </a:lnSpc>
              <a:spcBef>
                <a:spcPts val="1000"/>
              </a:spcBef>
              <a:buFont typeface="Arial" panose="020B0604020202020204" pitchFamily="34" charset="0"/>
              <a:buChar char="•"/>
              <a:defRPr sz="2400">
                <a:latin typeface="Georgia" panose="02040502050405020303" pitchFamily="18" charset="0"/>
                <a:cs typeface="Times New Roman" panose="02020603050405020304" pitchFamily="18" charset="0"/>
              </a:defRPr>
            </a:lvl1pPr>
            <a:lvl2pPr marL="685800" indent="-228600" defTabSz="914400">
              <a:lnSpc>
                <a:spcPct val="100000"/>
              </a:lnSpc>
              <a:spcBef>
                <a:spcPts val="500"/>
              </a:spcBef>
              <a:buFont typeface="Arial" panose="020B0604020202020204" pitchFamily="34" charset="0"/>
              <a:buChar char="•"/>
              <a:defRPr sz="2400">
                <a:latin typeface="Times New Roman" panose="02020603050405020304" pitchFamily="18" charset="0"/>
                <a:cs typeface="Times New Roman" panose="02020603050405020304" pitchFamily="18" charset="0"/>
              </a:defRPr>
            </a:lvl2pPr>
            <a:lvl3pPr marL="1143000" indent="-228600" defTabSz="914400">
              <a:lnSpc>
                <a:spcPct val="100000"/>
              </a:lnSpc>
              <a:spcBef>
                <a:spcPts val="500"/>
              </a:spcBef>
              <a:buFont typeface="Arial" panose="020B0604020202020204" pitchFamily="34" charset="0"/>
              <a:buChar char="•"/>
              <a:defRPr sz="2000">
                <a:latin typeface="Times New Roman" panose="02020603050405020304" pitchFamily="18" charset="0"/>
                <a:cs typeface="Times New Roman" panose="02020603050405020304" pitchFamily="18" charset="0"/>
              </a:defRPr>
            </a:lvl3pPr>
            <a:lvl4pPr marL="1600200" indent="-228600" defTabSz="914400">
              <a:lnSpc>
                <a:spcPct val="100000"/>
              </a:lnSpc>
              <a:spcBef>
                <a:spcPts val="500"/>
              </a:spcBef>
              <a:buFont typeface="Arial" panose="020B0604020202020204" pitchFamily="34" charset="0"/>
              <a:buChar char="•"/>
              <a:defRPr>
                <a:latin typeface="Times New Roman" panose="02020603050405020304" pitchFamily="18" charset="0"/>
                <a:cs typeface="Times New Roman" panose="02020603050405020304" pitchFamily="18" charset="0"/>
              </a:defRPr>
            </a:lvl4pPr>
            <a:lvl5pPr marL="2057400" indent="-228600" defTabSz="914400">
              <a:lnSpc>
                <a:spcPct val="100000"/>
              </a:lnSpc>
              <a:spcBef>
                <a:spcPts val="500"/>
              </a:spcBef>
              <a:buFont typeface="Arial" panose="020B0604020202020204" pitchFamily="34" charset="0"/>
              <a:buChar char="•"/>
              <a:defRPr>
                <a:latin typeface="Times New Roman" panose="02020603050405020304" pitchFamily="18" charset="0"/>
                <a:cs typeface="Times New Roman" panose="02020603050405020304" pitchFamily="18" charset="0"/>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GB" altLang="zh-CN" sz="2200" dirty="0"/>
              <a:t>Overall, IOA contributes to the SCED field by providing a system-wide, inter-sectoral and multi-regional perspective. It allows researchers to move beyond sector-by-sector analysis and examine how economic transformation occurs through networks of production, consumption and trade.</a:t>
            </a:r>
          </a:p>
        </p:txBody>
      </p:sp>
      <p:sp>
        <p:nvSpPr>
          <p:cNvPr id="7" name="矩形: 圆角 6">
            <a:extLst>
              <a:ext uri="{FF2B5EF4-FFF2-40B4-BE49-F238E27FC236}">
                <a16:creationId xmlns:a16="http://schemas.microsoft.com/office/drawing/2014/main" id="{3D572ED0-6DAE-88EA-C82B-BA9049411B08}"/>
              </a:ext>
            </a:extLst>
          </p:cNvPr>
          <p:cNvSpPr/>
          <p:nvPr/>
        </p:nvSpPr>
        <p:spPr>
          <a:xfrm>
            <a:off x="1129927" y="2105475"/>
            <a:ext cx="2988000" cy="432000"/>
          </a:xfrm>
          <a:prstGeom prst="roundRect">
            <a:avLst/>
          </a:prstGeom>
          <a:solidFill>
            <a:srgbClr val="EDF3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ltLang="zh-CN" b="1" dirty="0">
                <a:solidFill>
                  <a:srgbClr val="361A54"/>
                </a:solidFill>
                <a:latin typeface="Georgia" panose="02040502050405020303" pitchFamily="18" charset="0"/>
              </a:rPr>
              <a:t>Mapping structure</a:t>
            </a:r>
            <a:endParaRPr lang="zh-CN" altLang="en-US" dirty="0">
              <a:solidFill>
                <a:srgbClr val="361A54"/>
              </a:solidFill>
              <a:latin typeface="Georgia" panose="02040502050405020303" pitchFamily="18" charset="0"/>
            </a:endParaRPr>
          </a:p>
        </p:txBody>
      </p:sp>
      <p:sp>
        <p:nvSpPr>
          <p:cNvPr id="9" name="矩形: 圆角 8">
            <a:extLst>
              <a:ext uri="{FF2B5EF4-FFF2-40B4-BE49-F238E27FC236}">
                <a16:creationId xmlns:a16="http://schemas.microsoft.com/office/drawing/2014/main" id="{913CF69D-2733-3EE9-3BCA-CECDA992E855}"/>
              </a:ext>
            </a:extLst>
          </p:cNvPr>
          <p:cNvSpPr/>
          <p:nvPr/>
        </p:nvSpPr>
        <p:spPr>
          <a:xfrm>
            <a:off x="1129927" y="2602489"/>
            <a:ext cx="2988000" cy="432000"/>
          </a:xfrm>
          <a:prstGeom prst="roundRect">
            <a:avLst/>
          </a:prstGeom>
          <a:solidFill>
            <a:srgbClr val="EDF3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ltLang="zh-CN" b="1" dirty="0">
                <a:solidFill>
                  <a:srgbClr val="361A54"/>
                </a:solidFill>
                <a:latin typeface="Georgia" panose="02040502050405020303" pitchFamily="18" charset="0"/>
              </a:rPr>
              <a:t>Tracing linkages</a:t>
            </a:r>
            <a:endParaRPr lang="zh-CN" altLang="en-US" b="1" dirty="0">
              <a:solidFill>
                <a:srgbClr val="361A54"/>
              </a:solidFill>
              <a:latin typeface="Georgia" panose="02040502050405020303" pitchFamily="18" charset="0"/>
            </a:endParaRPr>
          </a:p>
        </p:txBody>
      </p:sp>
      <p:sp>
        <p:nvSpPr>
          <p:cNvPr id="11" name="矩形: 圆角 10">
            <a:extLst>
              <a:ext uri="{FF2B5EF4-FFF2-40B4-BE49-F238E27FC236}">
                <a16:creationId xmlns:a16="http://schemas.microsoft.com/office/drawing/2014/main" id="{2E8BF6BC-0968-1AF5-3074-0EF1D017F3F3}"/>
              </a:ext>
            </a:extLst>
          </p:cNvPr>
          <p:cNvSpPr/>
          <p:nvPr/>
        </p:nvSpPr>
        <p:spPr>
          <a:xfrm>
            <a:off x="1129927" y="3099503"/>
            <a:ext cx="2988000" cy="432000"/>
          </a:xfrm>
          <a:prstGeom prst="roundRect">
            <a:avLst/>
          </a:prstGeom>
          <a:solidFill>
            <a:srgbClr val="EDF3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ltLang="zh-CN" b="1" dirty="0">
                <a:solidFill>
                  <a:srgbClr val="361A54"/>
                </a:solidFill>
                <a:latin typeface="Georgia" panose="02040502050405020303" pitchFamily="18" charset="0"/>
              </a:rPr>
              <a:t>Decomposing changes</a:t>
            </a:r>
            <a:endParaRPr lang="zh-CN" altLang="en-US" b="1" dirty="0">
              <a:solidFill>
                <a:srgbClr val="361A54"/>
              </a:solidFill>
              <a:latin typeface="Georgia" panose="02040502050405020303" pitchFamily="18" charset="0"/>
            </a:endParaRPr>
          </a:p>
        </p:txBody>
      </p:sp>
      <p:sp>
        <p:nvSpPr>
          <p:cNvPr id="13" name="矩形: 圆角 12">
            <a:extLst>
              <a:ext uri="{FF2B5EF4-FFF2-40B4-BE49-F238E27FC236}">
                <a16:creationId xmlns:a16="http://schemas.microsoft.com/office/drawing/2014/main" id="{39F78F39-3996-564B-B5B8-FC5D4065933D}"/>
              </a:ext>
            </a:extLst>
          </p:cNvPr>
          <p:cNvSpPr/>
          <p:nvPr/>
        </p:nvSpPr>
        <p:spPr>
          <a:xfrm>
            <a:off x="1129927" y="3596517"/>
            <a:ext cx="2988000" cy="432000"/>
          </a:xfrm>
          <a:prstGeom prst="roundRect">
            <a:avLst/>
          </a:prstGeom>
          <a:solidFill>
            <a:srgbClr val="EDF3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ltLang="zh-CN" b="1" dirty="0">
                <a:solidFill>
                  <a:srgbClr val="361A54"/>
                </a:solidFill>
                <a:latin typeface="Georgia" panose="02040502050405020303" pitchFamily="18" charset="0"/>
              </a:rPr>
              <a:t>Comparing places</a:t>
            </a:r>
            <a:endParaRPr lang="zh-CN" altLang="en-US" b="1" dirty="0">
              <a:solidFill>
                <a:srgbClr val="361A54"/>
              </a:solidFill>
              <a:latin typeface="Georgia" panose="02040502050405020303" pitchFamily="18" charset="0"/>
            </a:endParaRPr>
          </a:p>
        </p:txBody>
      </p:sp>
      <p:sp>
        <p:nvSpPr>
          <p:cNvPr id="15" name="矩形: 圆角 14">
            <a:extLst>
              <a:ext uri="{FF2B5EF4-FFF2-40B4-BE49-F238E27FC236}">
                <a16:creationId xmlns:a16="http://schemas.microsoft.com/office/drawing/2014/main" id="{2E7DB7D2-68CF-5B60-A7C3-9730A2C40B03}"/>
              </a:ext>
            </a:extLst>
          </p:cNvPr>
          <p:cNvSpPr/>
          <p:nvPr/>
        </p:nvSpPr>
        <p:spPr>
          <a:xfrm>
            <a:off x="1129927" y="4093532"/>
            <a:ext cx="2988000" cy="432000"/>
          </a:xfrm>
          <a:prstGeom prst="roundRect">
            <a:avLst/>
          </a:prstGeom>
          <a:solidFill>
            <a:srgbClr val="EDF3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ltLang="zh-CN" b="1" dirty="0">
                <a:solidFill>
                  <a:srgbClr val="361A54"/>
                </a:solidFill>
                <a:latin typeface="Georgia" panose="02040502050405020303" pitchFamily="18" charset="0"/>
              </a:rPr>
              <a:t>Assessing impacts</a:t>
            </a:r>
            <a:endParaRPr lang="zh-CN" altLang="en-US" b="1" dirty="0">
              <a:solidFill>
                <a:srgbClr val="361A54"/>
              </a:solidFill>
              <a:latin typeface="Georgia" panose="02040502050405020303" pitchFamily="18" charset="0"/>
            </a:endParaRPr>
          </a:p>
        </p:txBody>
      </p:sp>
      <p:sp>
        <p:nvSpPr>
          <p:cNvPr id="19" name="文本框 18">
            <a:extLst>
              <a:ext uri="{FF2B5EF4-FFF2-40B4-BE49-F238E27FC236}">
                <a16:creationId xmlns:a16="http://schemas.microsoft.com/office/drawing/2014/main" id="{140EB2DF-77C0-7083-CFCE-86D83319F3DB}"/>
              </a:ext>
            </a:extLst>
          </p:cNvPr>
          <p:cNvSpPr txBox="1"/>
          <p:nvPr/>
        </p:nvSpPr>
        <p:spPr>
          <a:xfrm>
            <a:off x="3864972" y="2136809"/>
            <a:ext cx="3378381" cy="369332"/>
          </a:xfrm>
          <a:prstGeom prst="rect">
            <a:avLst/>
          </a:prstGeom>
          <a:noFill/>
        </p:spPr>
        <p:txBody>
          <a:bodyPr wrap="square">
            <a:spAutoFit/>
          </a:bodyPr>
          <a:lstStyle/>
          <a:p>
            <a:pPr lvl="1"/>
            <a:r>
              <a:rPr lang="en-GB" altLang="zh-CN" dirty="0">
                <a:latin typeface="Georgia" panose="02040502050405020303" pitchFamily="18" charset="0"/>
              </a:rPr>
              <a:t>Which sectors are central?</a:t>
            </a:r>
          </a:p>
        </p:txBody>
      </p:sp>
      <p:sp>
        <p:nvSpPr>
          <p:cNvPr id="21" name="文本框 20">
            <a:extLst>
              <a:ext uri="{FF2B5EF4-FFF2-40B4-BE49-F238E27FC236}">
                <a16:creationId xmlns:a16="http://schemas.microsoft.com/office/drawing/2014/main" id="{ECDFE353-48C9-6694-44E5-4567D1B506A0}"/>
              </a:ext>
            </a:extLst>
          </p:cNvPr>
          <p:cNvSpPr txBox="1"/>
          <p:nvPr/>
        </p:nvSpPr>
        <p:spPr>
          <a:xfrm>
            <a:off x="3864972" y="2633823"/>
            <a:ext cx="5971359" cy="369332"/>
          </a:xfrm>
          <a:prstGeom prst="rect">
            <a:avLst/>
          </a:prstGeom>
          <a:noFill/>
        </p:spPr>
        <p:txBody>
          <a:bodyPr wrap="square">
            <a:spAutoFit/>
          </a:bodyPr>
          <a:lstStyle/>
          <a:p>
            <a:pPr lvl="1"/>
            <a:r>
              <a:rPr lang="en-GB" altLang="zh-CN" dirty="0">
                <a:latin typeface="Georgia" panose="02040502050405020303" pitchFamily="18" charset="0"/>
              </a:rPr>
              <a:t>Where do impacts propagate?</a:t>
            </a:r>
          </a:p>
        </p:txBody>
      </p:sp>
      <p:sp>
        <p:nvSpPr>
          <p:cNvPr id="23" name="文本框 22">
            <a:extLst>
              <a:ext uri="{FF2B5EF4-FFF2-40B4-BE49-F238E27FC236}">
                <a16:creationId xmlns:a16="http://schemas.microsoft.com/office/drawing/2014/main" id="{93CBE083-C8B0-5C83-5D15-E8D22AEE3B35}"/>
              </a:ext>
            </a:extLst>
          </p:cNvPr>
          <p:cNvSpPr txBox="1"/>
          <p:nvPr/>
        </p:nvSpPr>
        <p:spPr>
          <a:xfrm>
            <a:off x="3864972" y="3130837"/>
            <a:ext cx="5072294" cy="369332"/>
          </a:xfrm>
          <a:prstGeom prst="rect">
            <a:avLst/>
          </a:prstGeom>
          <a:noFill/>
        </p:spPr>
        <p:txBody>
          <a:bodyPr wrap="square">
            <a:spAutoFit/>
          </a:bodyPr>
          <a:lstStyle/>
          <a:p>
            <a:pPr lvl="1"/>
            <a:r>
              <a:rPr lang="en-GB" altLang="zh-CN" dirty="0">
                <a:latin typeface="Georgia" panose="02040502050405020303" pitchFamily="18" charset="0"/>
              </a:rPr>
              <a:t>What drives transformation?</a:t>
            </a:r>
          </a:p>
        </p:txBody>
      </p:sp>
      <p:sp>
        <p:nvSpPr>
          <p:cNvPr id="25" name="文本框 24">
            <a:extLst>
              <a:ext uri="{FF2B5EF4-FFF2-40B4-BE49-F238E27FC236}">
                <a16:creationId xmlns:a16="http://schemas.microsoft.com/office/drawing/2014/main" id="{2D5CA417-C8BB-9519-4BD1-C066C47429F8}"/>
              </a:ext>
            </a:extLst>
          </p:cNvPr>
          <p:cNvSpPr txBox="1"/>
          <p:nvPr/>
        </p:nvSpPr>
        <p:spPr>
          <a:xfrm>
            <a:off x="3864972" y="3627851"/>
            <a:ext cx="5226777" cy="369332"/>
          </a:xfrm>
          <a:prstGeom prst="rect">
            <a:avLst/>
          </a:prstGeom>
          <a:noFill/>
        </p:spPr>
        <p:txBody>
          <a:bodyPr wrap="square">
            <a:spAutoFit/>
          </a:bodyPr>
          <a:lstStyle/>
          <a:p>
            <a:pPr lvl="1"/>
            <a:r>
              <a:rPr lang="en-US" altLang="zh-CN" dirty="0">
                <a:latin typeface="Georgia" panose="02040502050405020303" pitchFamily="18" charset="0"/>
              </a:rPr>
              <a:t>How do regions and countries differ?</a:t>
            </a:r>
          </a:p>
        </p:txBody>
      </p:sp>
      <p:sp>
        <p:nvSpPr>
          <p:cNvPr id="27" name="文本框 26">
            <a:extLst>
              <a:ext uri="{FF2B5EF4-FFF2-40B4-BE49-F238E27FC236}">
                <a16:creationId xmlns:a16="http://schemas.microsoft.com/office/drawing/2014/main" id="{D2FFD438-F926-C8C3-4BE5-A6709E471CCE}"/>
              </a:ext>
            </a:extLst>
          </p:cNvPr>
          <p:cNvSpPr txBox="1"/>
          <p:nvPr/>
        </p:nvSpPr>
        <p:spPr>
          <a:xfrm>
            <a:off x="3864972" y="4124866"/>
            <a:ext cx="5135337" cy="369332"/>
          </a:xfrm>
          <a:prstGeom prst="rect">
            <a:avLst/>
          </a:prstGeom>
          <a:noFill/>
        </p:spPr>
        <p:txBody>
          <a:bodyPr wrap="square">
            <a:spAutoFit/>
          </a:bodyPr>
          <a:lstStyle/>
          <a:p>
            <a:pPr lvl="1"/>
            <a:r>
              <a:rPr lang="en-US" altLang="zh-CN" dirty="0">
                <a:latin typeface="Georgia" panose="02040502050405020303" pitchFamily="18" charset="0"/>
              </a:rPr>
              <a:t>What are the direct and indirect effects?</a:t>
            </a:r>
          </a:p>
        </p:txBody>
      </p:sp>
      <p:sp>
        <p:nvSpPr>
          <p:cNvPr id="5" name="矩形: 圆角 14">
            <a:extLst>
              <a:ext uri="{FF2B5EF4-FFF2-40B4-BE49-F238E27FC236}">
                <a16:creationId xmlns:a16="http://schemas.microsoft.com/office/drawing/2014/main" id="{8E784E1B-9DB7-25F7-1DB1-BF67C15FFFA5}"/>
              </a:ext>
            </a:extLst>
          </p:cNvPr>
          <p:cNvSpPr/>
          <p:nvPr/>
        </p:nvSpPr>
        <p:spPr>
          <a:xfrm>
            <a:off x="1129927" y="4621879"/>
            <a:ext cx="2988000" cy="432000"/>
          </a:xfrm>
          <a:prstGeom prst="roundRect">
            <a:avLst/>
          </a:prstGeom>
          <a:solidFill>
            <a:srgbClr val="EDF3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ltLang="zh-CN" b="1" dirty="0">
                <a:solidFill>
                  <a:srgbClr val="361A54"/>
                </a:solidFill>
                <a:latin typeface="Georgia" panose="02040502050405020303" pitchFamily="18" charset="0"/>
              </a:rPr>
              <a:t>Simulating scenarios</a:t>
            </a:r>
            <a:endParaRPr lang="zh-CN" altLang="en-US" b="1" dirty="0">
              <a:solidFill>
                <a:srgbClr val="361A54"/>
              </a:solidFill>
              <a:latin typeface="Georgia" panose="02040502050405020303" pitchFamily="18" charset="0"/>
            </a:endParaRPr>
          </a:p>
        </p:txBody>
      </p:sp>
      <p:sp>
        <p:nvSpPr>
          <p:cNvPr id="8" name="文本框 26">
            <a:extLst>
              <a:ext uri="{FF2B5EF4-FFF2-40B4-BE49-F238E27FC236}">
                <a16:creationId xmlns:a16="http://schemas.microsoft.com/office/drawing/2014/main" id="{18455121-C095-2FF2-ED00-4F377091A5FD}"/>
              </a:ext>
            </a:extLst>
          </p:cNvPr>
          <p:cNvSpPr txBox="1"/>
          <p:nvPr/>
        </p:nvSpPr>
        <p:spPr>
          <a:xfrm>
            <a:off x="3864971" y="4647128"/>
            <a:ext cx="5135337" cy="369332"/>
          </a:xfrm>
          <a:prstGeom prst="rect">
            <a:avLst/>
          </a:prstGeom>
          <a:noFill/>
        </p:spPr>
        <p:txBody>
          <a:bodyPr wrap="square">
            <a:spAutoFit/>
          </a:bodyPr>
          <a:lstStyle/>
          <a:p>
            <a:pPr lvl="1"/>
            <a:r>
              <a:rPr lang="en-US" altLang="zh-CN" dirty="0">
                <a:latin typeface="Georgia" panose="02040502050405020303" pitchFamily="18" charset="0"/>
              </a:rPr>
              <a:t>What happens under alternative futures?</a:t>
            </a:r>
          </a:p>
        </p:txBody>
      </p:sp>
    </p:spTree>
    <p:extLst>
      <p:ext uri="{BB962C8B-B14F-4D97-AF65-F5344CB8AC3E}">
        <p14:creationId xmlns:p14="http://schemas.microsoft.com/office/powerpoint/2010/main" val="1025544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3E78E-8B89-5A7E-D844-3E2E9CF5F558}"/>
              </a:ext>
            </a:extLst>
          </p:cNvPr>
          <p:cNvSpPr>
            <a:spLocks noGrp="1"/>
          </p:cNvSpPr>
          <p:nvPr>
            <p:ph type="title"/>
          </p:nvPr>
        </p:nvSpPr>
        <p:spPr/>
        <p:txBody>
          <a:bodyPr>
            <a:normAutofit/>
          </a:bodyPr>
          <a:lstStyle/>
          <a:p>
            <a:r>
              <a:rPr lang="en-GB" sz="3400" dirty="0">
                <a:latin typeface="Georgia" panose="02040502050405020303" pitchFamily="18" charset="0"/>
              </a:rPr>
              <a:t>SCED journal launch in 19</a:t>
            </a:r>
            <a:r>
              <a:rPr lang="en-US" altLang="zh-CN" sz="3400">
                <a:latin typeface="Georgia" panose="02040502050405020303" pitchFamily="18" charset="0"/>
              </a:rPr>
              <a:t>9</a:t>
            </a:r>
            <a:r>
              <a:rPr lang="en-GB" sz="3400">
                <a:latin typeface="Georgia" panose="02040502050405020303" pitchFamily="18" charset="0"/>
              </a:rPr>
              <a:t>0</a:t>
            </a:r>
            <a:endParaRPr lang="en-GB" sz="3400" dirty="0">
              <a:latin typeface="Georgia" panose="02040502050405020303" pitchFamily="18" charset="0"/>
            </a:endParaRPr>
          </a:p>
        </p:txBody>
      </p:sp>
      <p:sp>
        <p:nvSpPr>
          <p:cNvPr id="3" name="Content Placeholder 2">
            <a:extLst>
              <a:ext uri="{FF2B5EF4-FFF2-40B4-BE49-F238E27FC236}">
                <a16:creationId xmlns:a16="http://schemas.microsoft.com/office/drawing/2014/main" id="{3D028C00-12BD-969E-4990-C77C4FB53C73}"/>
              </a:ext>
            </a:extLst>
          </p:cNvPr>
          <p:cNvSpPr>
            <a:spLocks noGrp="1"/>
          </p:cNvSpPr>
          <p:nvPr>
            <p:ph idx="1"/>
          </p:nvPr>
        </p:nvSpPr>
        <p:spPr/>
        <p:txBody>
          <a:bodyPr>
            <a:normAutofit/>
          </a:bodyPr>
          <a:lstStyle/>
          <a:p>
            <a:r>
              <a:rPr lang="en-GB" sz="2400" dirty="0">
                <a:latin typeface="Georgia" panose="02040502050405020303" pitchFamily="18" charset="0"/>
              </a:rPr>
              <a:t>The first issue was published in June 1990 by Oxford University Press. </a:t>
            </a:r>
          </a:p>
          <a:p>
            <a:r>
              <a:rPr lang="en-GB" sz="2400" dirty="0">
                <a:latin typeface="Georgia" panose="02040502050405020303" pitchFamily="18" charset="0"/>
              </a:rPr>
              <a:t>The publisher has been Elsevier since 1995. </a:t>
            </a:r>
          </a:p>
          <a:p>
            <a:endParaRPr lang="en-GB" sz="2400" dirty="0">
              <a:latin typeface="Georgia" panose="02040502050405020303" pitchFamily="18" charset="0"/>
            </a:endParaRPr>
          </a:p>
        </p:txBody>
      </p:sp>
      <p:sp>
        <p:nvSpPr>
          <p:cNvPr id="4" name="Slide Number Placeholder 3">
            <a:extLst>
              <a:ext uri="{FF2B5EF4-FFF2-40B4-BE49-F238E27FC236}">
                <a16:creationId xmlns:a16="http://schemas.microsoft.com/office/drawing/2014/main" id="{A35D7E28-CDD7-A23C-5EA5-5EB3A4849839}"/>
              </a:ext>
            </a:extLst>
          </p:cNvPr>
          <p:cNvSpPr>
            <a:spLocks noGrp="1"/>
          </p:cNvSpPr>
          <p:nvPr>
            <p:ph type="sldNum" sz="quarter" idx="12"/>
          </p:nvPr>
        </p:nvSpPr>
        <p:spPr/>
        <p:txBody>
          <a:bodyPr/>
          <a:lstStyle/>
          <a:p>
            <a:fld id="{51187753-5455-0C49-909C-4FAC9CDA8872}" type="slidenum">
              <a:rPr lang="en-GB" smtClean="0"/>
              <a:t>5</a:t>
            </a:fld>
            <a:endParaRPr lang="en-GB"/>
          </a:p>
        </p:txBody>
      </p:sp>
      <p:pic>
        <p:nvPicPr>
          <p:cNvPr id="6" name="Picture 5">
            <a:extLst>
              <a:ext uri="{FF2B5EF4-FFF2-40B4-BE49-F238E27FC236}">
                <a16:creationId xmlns:a16="http://schemas.microsoft.com/office/drawing/2014/main" id="{C6826B0D-E3C7-9164-4FFD-FEFCB874625E}"/>
              </a:ext>
            </a:extLst>
          </p:cNvPr>
          <p:cNvPicPr>
            <a:picLocks noChangeAspect="1"/>
          </p:cNvPicPr>
          <p:nvPr/>
        </p:nvPicPr>
        <p:blipFill>
          <a:blip r:embed="rId2"/>
          <a:srcRect l="11484" t="3879" r="9384"/>
          <a:stretch>
            <a:fillRect/>
          </a:stretch>
        </p:blipFill>
        <p:spPr>
          <a:xfrm>
            <a:off x="159557" y="2830287"/>
            <a:ext cx="5760000" cy="5810799"/>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A9594C8A-6924-BBDC-8E6C-073AB8EA618D}"/>
              </a:ext>
            </a:extLst>
          </p:cNvPr>
          <p:cNvPicPr>
            <a:picLocks noChangeAspect="1"/>
          </p:cNvPicPr>
          <p:nvPr/>
        </p:nvPicPr>
        <p:blipFill>
          <a:blip r:embed="rId3"/>
          <a:stretch>
            <a:fillRect/>
          </a:stretch>
        </p:blipFill>
        <p:spPr>
          <a:xfrm>
            <a:off x="6272443" y="2830287"/>
            <a:ext cx="5760000" cy="5584064"/>
          </a:xfrm>
          <a:prstGeom prst="rect">
            <a:avLst/>
          </a:prstGeom>
          <a:ln>
            <a:noFill/>
          </a:ln>
          <a:effectLst>
            <a:outerShdw blurRad="292100" dist="139700" dir="2700000" algn="tl" rotWithShape="0">
              <a:srgbClr val="333333">
                <a:alpha val="65000"/>
              </a:srgbClr>
            </a:outerShdw>
          </a:effectLst>
        </p:spPr>
      </p:pic>
      <p:sp>
        <p:nvSpPr>
          <p:cNvPr id="10" name="Line Callout 2 9">
            <a:extLst>
              <a:ext uri="{FF2B5EF4-FFF2-40B4-BE49-F238E27FC236}">
                <a16:creationId xmlns:a16="http://schemas.microsoft.com/office/drawing/2014/main" id="{02BD1EE6-8466-BACE-99FB-73EF35B05886}"/>
              </a:ext>
            </a:extLst>
          </p:cNvPr>
          <p:cNvSpPr/>
          <p:nvPr/>
        </p:nvSpPr>
        <p:spPr>
          <a:xfrm>
            <a:off x="7987678" y="1997945"/>
            <a:ext cx="4044765" cy="753040"/>
          </a:xfrm>
          <a:prstGeom prst="borderCallout2">
            <a:avLst>
              <a:gd name="adj1" fmla="val 51359"/>
              <a:gd name="adj2" fmla="val 167"/>
              <a:gd name="adj3" fmla="val 52323"/>
              <a:gd name="adj4" fmla="val -4557"/>
              <a:gd name="adj5" fmla="val 206362"/>
              <a:gd name="adj6" fmla="val -16014"/>
            </a:avLst>
          </a:prstGeom>
          <a:solidFill>
            <a:srgbClr val="993AFF"/>
          </a:solidFill>
          <a:ln>
            <a:solidFill>
              <a:srgbClr val="993AFF"/>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latin typeface="Georgia" panose="02040502050405020303" pitchFamily="18" charset="0"/>
              </a:rPr>
              <a:t>Faye Duchin, Previous President and Fellow of the IIOA</a:t>
            </a:r>
          </a:p>
        </p:txBody>
      </p:sp>
    </p:spTree>
    <p:extLst>
      <p:ext uri="{BB962C8B-B14F-4D97-AF65-F5344CB8AC3E}">
        <p14:creationId xmlns:p14="http://schemas.microsoft.com/office/powerpoint/2010/main" val="108132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0256A-6B26-CC09-52C2-499172F1F3CC}"/>
              </a:ext>
            </a:extLst>
          </p:cNvPr>
          <p:cNvSpPr>
            <a:spLocks noGrp="1"/>
          </p:cNvSpPr>
          <p:nvPr>
            <p:ph type="title"/>
          </p:nvPr>
        </p:nvSpPr>
        <p:spPr>
          <a:xfrm>
            <a:off x="337268" y="0"/>
            <a:ext cx="11016532" cy="1325563"/>
          </a:xfrm>
        </p:spPr>
        <p:txBody>
          <a:bodyPr>
            <a:normAutofit/>
          </a:bodyPr>
          <a:lstStyle/>
          <a:p>
            <a:r>
              <a:rPr lang="en-GB" sz="3400" dirty="0">
                <a:latin typeface="Georgia" panose="02040502050405020303" pitchFamily="18" charset="0"/>
              </a:rPr>
              <a:t>SCED Editors-in-Chief</a:t>
            </a:r>
            <a:endParaRPr lang="en-GB" sz="3400" dirty="0"/>
          </a:p>
        </p:txBody>
      </p:sp>
      <p:sp>
        <p:nvSpPr>
          <p:cNvPr id="3" name="Content Placeholder 2">
            <a:extLst>
              <a:ext uri="{FF2B5EF4-FFF2-40B4-BE49-F238E27FC236}">
                <a16:creationId xmlns:a16="http://schemas.microsoft.com/office/drawing/2014/main" id="{B23D9D56-9932-C7DD-4CD2-741E08DBC60C}"/>
              </a:ext>
            </a:extLst>
          </p:cNvPr>
          <p:cNvSpPr>
            <a:spLocks noGrp="1"/>
          </p:cNvSpPr>
          <p:nvPr>
            <p:ph idx="1"/>
          </p:nvPr>
        </p:nvSpPr>
        <p:spPr/>
        <p:txBody>
          <a:bodyPr>
            <a:normAutofit/>
          </a:bodyPr>
          <a:lstStyle/>
          <a:p>
            <a:r>
              <a:rPr lang="en-GB" b="1" dirty="0"/>
              <a:t>Zhifu Mi</a:t>
            </a:r>
            <a:r>
              <a:rPr lang="en-GB" dirty="0"/>
              <a:t>, University College London, UK</a:t>
            </a:r>
          </a:p>
          <a:p>
            <a:pPr lvl="1"/>
            <a:r>
              <a:rPr lang="en-GB" dirty="0"/>
              <a:t>Lead Editor-in-Chief of SCED (2026 –) </a:t>
            </a:r>
          </a:p>
          <a:p>
            <a:pPr lvl="1"/>
            <a:r>
              <a:rPr lang="en-GB" dirty="0"/>
              <a:t>Council member of IIOA (2024 – )</a:t>
            </a:r>
          </a:p>
          <a:p>
            <a:r>
              <a:rPr lang="en-GB" b="1" dirty="0"/>
              <a:t>Ivano Cardinale</a:t>
            </a:r>
            <a:r>
              <a:rPr lang="en-GB" dirty="0"/>
              <a:t>, Goldsmiths, University of London, UK</a:t>
            </a:r>
          </a:p>
          <a:p>
            <a:r>
              <a:rPr lang="en-GB" b="1" dirty="0" err="1"/>
              <a:t>Yuning</a:t>
            </a:r>
            <a:r>
              <a:rPr lang="en-GB" b="1" dirty="0"/>
              <a:t> Gao</a:t>
            </a:r>
            <a:r>
              <a:rPr lang="en-GB" dirty="0"/>
              <a:t>, Tsinghua University, China</a:t>
            </a:r>
          </a:p>
          <a:p>
            <a:r>
              <a:rPr lang="en-GB" b="1" dirty="0"/>
              <a:t>Mario Pianta</a:t>
            </a:r>
            <a:r>
              <a:rPr lang="en-GB" dirty="0"/>
              <a:t>,</a:t>
            </a:r>
            <a:r>
              <a:rPr lang="en-US" dirty="0"/>
              <a:t> </a:t>
            </a:r>
            <a:r>
              <a:rPr lang="en-GB" dirty="0"/>
              <a:t>Scuola Normale Superiore, Italy</a:t>
            </a:r>
          </a:p>
          <a:p>
            <a:pPr lvl="1"/>
            <a:r>
              <a:rPr lang="en-GB" dirty="0"/>
              <a:t>The rise and impact of the military economy in Europe, LEM Working Paper Series, May 2026. DOI: 10.57838/</a:t>
            </a:r>
            <a:r>
              <a:rPr lang="en-GB" dirty="0" err="1"/>
              <a:t>sssa</a:t>
            </a:r>
            <a:r>
              <a:rPr lang="en-GB" dirty="0"/>
              <a:t>/qrbx-v965</a:t>
            </a:r>
          </a:p>
        </p:txBody>
      </p:sp>
      <p:sp>
        <p:nvSpPr>
          <p:cNvPr id="4" name="Slide Number Placeholder 3">
            <a:extLst>
              <a:ext uri="{FF2B5EF4-FFF2-40B4-BE49-F238E27FC236}">
                <a16:creationId xmlns:a16="http://schemas.microsoft.com/office/drawing/2014/main" id="{068B79E5-87AF-3C9C-1B4D-147BC2171626}"/>
              </a:ext>
            </a:extLst>
          </p:cNvPr>
          <p:cNvSpPr>
            <a:spLocks noGrp="1"/>
          </p:cNvSpPr>
          <p:nvPr>
            <p:ph type="sldNum" sz="quarter" idx="12"/>
          </p:nvPr>
        </p:nvSpPr>
        <p:spPr/>
        <p:txBody>
          <a:bodyPr/>
          <a:lstStyle/>
          <a:p>
            <a:fld id="{51187753-5455-0C49-909C-4FAC9CDA8872}" type="slidenum">
              <a:rPr lang="en-GB" smtClean="0"/>
              <a:t>6</a:t>
            </a:fld>
            <a:endParaRPr lang="en-GB"/>
          </a:p>
        </p:txBody>
      </p:sp>
    </p:spTree>
    <p:extLst>
      <p:ext uri="{BB962C8B-B14F-4D97-AF65-F5344CB8AC3E}">
        <p14:creationId xmlns:p14="http://schemas.microsoft.com/office/powerpoint/2010/main" val="483239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41DA6-500E-2B42-9DC5-82F7CB35ACFE}"/>
              </a:ext>
            </a:extLst>
          </p:cNvPr>
          <p:cNvSpPr>
            <a:spLocks noGrp="1"/>
          </p:cNvSpPr>
          <p:nvPr>
            <p:ph type="title"/>
          </p:nvPr>
        </p:nvSpPr>
        <p:spPr/>
        <p:txBody>
          <a:bodyPr vert="horz" lIns="91440" tIns="45720" rIns="91440" bIns="45720" rtlCol="0" anchor="ctr">
            <a:normAutofit/>
          </a:bodyPr>
          <a:lstStyle/>
          <a:p>
            <a:r>
              <a:rPr lang="en-GB" sz="3400" dirty="0">
                <a:latin typeface="Georgia" panose="02040502050405020303" pitchFamily="18" charset="0"/>
              </a:rPr>
              <a:t>SCED journal metrics</a:t>
            </a:r>
          </a:p>
        </p:txBody>
      </p:sp>
      <p:sp>
        <p:nvSpPr>
          <p:cNvPr id="3" name="Content Placeholder 2">
            <a:extLst>
              <a:ext uri="{FF2B5EF4-FFF2-40B4-BE49-F238E27FC236}">
                <a16:creationId xmlns:a16="http://schemas.microsoft.com/office/drawing/2014/main" id="{84DFFCB6-7740-B1B4-2394-9F5089705385}"/>
              </a:ext>
            </a:extLst>
          </p:cNvPr>
          <p:cNvSpPr>
            <a:spLocks noGrp="1"/>
          </p:cNvSpPr>
          <p:nvPr>
            <p:ph idx="1"/>
          </p:nvPr>
        </p:nvSpPr>
        <p:spPr>
          <a:xfrm>
            <a:off x="337268" y="1579950"/>
            <a:ext cx="11526078" cy="432000"/>
          </a:xfrm>
        </p:spPr>
        <p:txBody>
          <a:bodyPr>
            <a:noAutofit/>
          </a:bodyPr>
          <a:lstStyle/>
          <a:p>
            <a:r>
              <a:rPr lang="en-US" sz="2400" dirty="0">
                <a:latin typeface="Georgia" panose="02040502050405020303" pitchFamily="18" charset="0"/>
              </a:rPr>
              <a:t>SSCI index</a:t>
            </a:r>
          </a:p>
        </p:txBody>
      </p:sp>
      <p:sp>
        <p:nvSpPr>
          <p:cNvPr id="4" name="Slide Number Placeholder 3">
            <a:extLst>
              <a:ext uri="{FF2B5EF4-FFF2-40B4-BE49-F238E27FC236}">
                <a16:creationId xmlns:a16="http://schemas.microsoft.com/office/drawing/2014/main" id="{56D21178-200A-6699-FDDE-129940197D8A}"/>
              </a:ext>
            </a:extLst>
          </p:cNvPr>
          <p:cNvSpPr>
            <a:spLocks noGrp="1"/>
          </p:cNvSpPr>
          <p:nvPr>
            <p:ph type="sldNum" sz="quarter" idx="12"/>
          </p:nvPr>
        </p:nvSpPr>
        <p:spPr/>
        <p:txBody>
          <a:bodyPr/>
          <a:lstStyle/>
          <a:p>
            <a:fld id="{51187753-5455-0C49-909C-4FAC9CDA8872}" type="slidenum">
              <a:rPr lang="en-GB" smtClean="0"/>
              <a:t>7</a:t>
            </a:fld>
            <a:endParaRPr lang="en-GB"/>
          </a:p>
        </p:txBody>
      </p:sp>
      <p:pic>
        <p:nvPicPr>
          <p:cNvPr id="5" name="Picture 4">
            <a:extLst>
              <a:ext uri="{FF2B5EF4-FFF2-40B4-BE49-F238E27FC236}">
                <a16:creationId xmlns:a16="http://schemas.microsoft.com/office/drawing/2014/main" id="{5DF7D8C1-E0D9-74F7-6FCA-8691256A650E}"/>
              </a:ext>
            </a:extLst>
          </p:cNvPr>
          <p:cNvPicPr>
            <a:picLocks noChangeAspect="1"/>
          </p:cNvPicPr>
          <p:nvPr/>
        </p:nvPicPr>
        <p:blipFill>
          <a:blip r:embed="rId3"/>
          <a:stretch>
            <a:fillRect/>
          </a:stretch>
        </p:blipFill>
        <p:spPr>
          <a:xfrm>
            <a:off x="541683" y="4929470"/>
            <a:ext cx="4889232" cy="1928530"/>
          </a:xfrm>
          <a:prstGeom prst="rect">
            <a:avLst/>
          </a:prstGeom>
        </p:spPr>
      </p:pic>
      <p:pic>
        <p:nvPicPr>
          <p:cNvPr id="6" name="Picture 5">
            <a:extLst>
              <a:ext uri="{FF2B5EF4-FFF2-40B4-BE49-F238E27FC236}">
                <a16:creationId xmlns:a16="http://schemas.microsoft.com/office/drawing/2014/main" id="{6F0A35ED-10BA-30C4-0178-4702D0F4B395}"/>
              </a:ext>
            </a:extLst>
          </p:cNvPr>
          <p:cNvPicPr>
            <a:picLocks noChangeAspect="1"/>
          </p:cNvPicPr>
          <p:nvPr/>
        </p:nvPicPr>
        <p:blipFill>
          <a:blip r:embed="rId4"/>
          <a:stretch>
            <a:fillRect/>
          </a:stretch>
        </p:blipFill>
        <p:spPr>
          <a:xfrm>
            <a:off x="6096000" y="1651363"/>
            <a:ext cx="5060740" cy="5070112"/>
          </a:xfrm>
          <a:prstGeom prst="rect">
            <a:avLst/>
          </a:prstGeom>
        </p:spPr>
      </p:pic>
      <p:grpSp>
        <p:nvGrpSpPr>
          <p:cNvPr id="7" name="组合 6">
            <a:extLst>
              <a:ext uri="{FF2B5EF4-FFF2-40B4-BE49-F238E27FC236}">
                <a16:creationId xmlns:a16="http://schemas.microsoft.com/office/drawing/2014/main" id="{EC44051A-44BF-9325-7F26-A730987B3011}"/>
              </a:ext>
            </a:extLst>
          </p:cNvPr>
          <p:cNvGrpSpPr/>
          <p:nvPr/>
        </p:nvGrpSpPr>
        <p:grpSpPr>
          <a:xfrm>
            <a:off x="541683" y="2011950"/>
            <a:ext cx="3754545" cy="2768656"/>
            <a:chOff x="541683" y="2011950"/>
            <a:chExt cx="3754545" cy="2768656"/>
          </a:xfrm>
        </p:grpSpPr>
        <p:sp>
          <p:nvSpPr>
            <p:cNvPr id="8" name="矩形: 圆角 7">
              <a:extLst>
                <a:ext uri="{FF2B5EF4-FFF2-40B4-BE49-F238E27FC236}">
                  <a16:creationId xmlns:a16="http://schemas.microsoft.com/office/drawing/2014/main" id="{B5099C28-2BE0-6CC7-C30B-D46778F58BCB}"/>
                </a:ext>
              </a:extLst>
            </p:cNvPr>
            <p:cNvSpPr/>
            <p:nvPr/>
          </p:nvSpPr>
          <p:spPr>
            <a:xfrm>
              <a:off x="541683" y="2119950"/>
              <a:ext cx="3754545" cy="432000"/>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ltLang="zh-CN" b="1" dirty="0">
                  <a:solidFill>
                    <a:srgbClr val="361A54"/>
                  </a:solidFill>
                  <a:latin typeface="Georgia" panose="02040502050405020303" pitchFamily="18" charset="0"/>
                </a:rPr>
                <a:t>Impact Factor</a:t>
              </a:r>
              <a:endParaRPr lang="zh-CN" altLang="en-US" dirty="0">
                <a:solidFill>
                  <a:srgbClr val="361A54"/>
                </a:solidFill>
                <a:latin typeface="Georgia" panose="02040502050405020303" pitchFamily="18" charset="0"/>
              </a:endParaRPr>
            </a:p>
          </p:txBody>
        </p:sp>
        <p:sp>
          <p:nvSpPr>
            <p:cNvPr id="9" name="椭圆 8">
              <a:extLst>
                <a:ext uri="{FF2B5EF4-FFF2-40B4-BE49-F238E27FC236}">
                  <a16:creationId xmlns:a16="http://schemas.microsoft.com/office/drawing/2014/main" id="{9C37A413-60A3-02CD-B133-8599B772D5BE}"/>
                </a:ext>
              </a:extLst>
            </p:cNvPr>
            <p:cNvSpPr/>
            <p:nvPr/>
          </p:nvSpPr>
          <p:spPr>
            <a:xfrm>
              <a:off x="3243525" y="2011950"/>
              <a:ext cx="648000" cy="648000"/>
            </a:xfrm>
            <a:prstGeom prst="ellipse">
              <a:avLst/>
            </a:prstGeom>
            <a:solidFill>
              <a:srgbClr val="5E33B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dirty="0">
                  <a:effectLst>
                    <a:outerShdw blurRad="38100" dist="38100" dir="2700000" algn="tl">
                      <a:srgbClr val="000000">
                        <a:alpha val="43137"/>
                      </a:srgbClr>
                    </a:outerShdw>
                  </a:effectLst>
                  <a:latin typeface="Georgia" panose="02040502050405020303" pitchFamily="18" charset="0"/>
                </a:rPr>
                <a:t>6.1</a:t>
              </a:r>
              <a:endParaRPr lang="zh-CN" altLang="en-US" sz="2400" dirty="0">
                <a:effectLst>
                  <a:outerShdw blurRad="38100" dist="38100" dir="2700000" algn="tl">
                    <a:srgbClr val="000000">
                      <a:alpha val="43137"/>
                    </a:srgbClr>
                  </a:outerShdw>
                </a:effectLst>
                <a:latin typeface="Georgia" panose="02040502050405020303" pitchFamily="18" charset="0"/>
              </a:endParaRPr>
            </a:p>
          </p:txBody>
        </p:sp>
        <p:sp>
          <p:nvSpPr>
            <p:cNvPr id="12" name="矩形: 圆角 11">
              <a:extLst>
                <a:ext uri="{FF2B5EF4-FFF2-40B4-BE49-F238E27FC236}">
                  <a16:creationId xmlns:a16="http://schemas.microsoft.com/office/drawing/2014/main" id="{360F73A9-4C6C-6FBA-2812-0B268DFDF2FC}"/>
                </a:ext>
              </a:extLst>
            </p:cNvPr>
            <p:cNvSpPr/>
            <p:nvPr/>
          </p:nvSpPr>
          <p:spPr>
            <a:xfrm>
              <a:off x="541684" y="2826835"/>
              <a:ext cx="3754544" cy="432000"/>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ltLang="zh-CN" b="1" dirty="0" err="1">
                  <a:solidFill>
                    <a:srgbClr val="361A54"/>
                  </a:solidFill>
                  <a:latin typeface="Georgia" panose="02040502050405020303" pitchFamily="18" charset="0"/>
                </a:rPr>
                <a:t>CiteScore</a:t>
              </a:r>
              <a:endParaRPr lang="zh-CN" altLang="en-US" dirty="0">
                <a:solidFill>
                  <a:srgbClr val="361A54"/>
                </a:solidFill>
                <a:latin typeface="Georgia" panose="02040502050405020303" pitchFamily="18" charset="0"/>
              </a:endParaRPr>
            </a:p>
          </p:txBody>
        </p:sp>
        <p:sp>
          <p:nvSpPr>
            <p:cNvPr id="13" name="椭圆 12">
              <a:extLst>
                <a:ext uri="{FF2B5EF4-FFF2-40B4-BE49-F238E27FC236}">
                  <a16:creationId xmlns:a16="http://schemas.microsoft.com/office/drawing/2014/main" id="{F5B13E26-342C-686D-C76A-1F64F548E9FA}"/>
                </a:ext>
              </a:extLst>
            </p:cNvPr>
            <p:cNvSpPr/>
            <p:nvPr/>
          </p:nvSpPr>
          <p:spPr>
            <a:xfrm>
              <a:off x="3243525" y="2718835"/>
              <a:ext cx="648000" cy="648000"/>
            </a:xfrm>
            <a:prstGeom prst="ellipse">
              <a:avLst/>
            </a:prstGeom>
            <a:solidFill>
              <a:srgbClr val="5E33B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dirty="0">
                  <a:effectLst>
                    <a:outerShdw blurRad="38100" dist="38100" dir="2700000" algn="tl">
                      <a:srgbClr val="000000">
                        <a:alpha val="43137"/>
                      </a:srgbClr>
                    </a:outerShdw>
                  </a:effectLst>
                  <a:latin typeface="Georgia" panose="02040502050405020303" pitchFamily="18" charset="0"/>
                </a:rPr>
                <a:t>9.7</a:t>
              </a:r>
              <a:endParaRPr lang="zh-CN" altLang="en-US" sz="2400" dirty="0">
                <a:effectLst>
                  <a:outerShdw blurRad="38100" dist="38100" dir="2700000" algn="tl">
                    <a:srgbClr val="000000">
                      <a:alpha val="43137"/>
                    </a:srgbClr>
                  </a:outerShdw>
                </a:effectLst>
                <a:latin typeface="Georgia" panose="02040502050405020303" pitchFamily="18" charset="0"/>
              </a:endParaRPr>
            </a:p>
          </p:txBody>
        </p:sp>
        <p:sp>
          <p:nvSpPr>
            <p:cNvPr id="15" name="矩形: 圆角 14">
              <a:extLst>
                <a:ext uri="{FF2B5EF4-FFF2-40B4-BE49-F238E27FC236}">
                  <a16:creationId xmlns:a16="http://schemas.microsoft.com/office/drawing/2014/main" id="{395C8CE1-C790-1C5D-C43E-CDCC55F6FCFE}"/>
                </a:ext>
              </a:extLst>
            </p:cNvPr>
            <p:cNvSpPr/>
            <p:nvPr/>
          </p:nvSpPr>
          <p:spPr>
            <a:xfrm>
              <a:off x="541683" y="3533720"/>
              <a:ext cx="3754543" cy="432000"/>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ltLang="zh-CN" b="1" dirty="0">
                  <a:solidFill>
                    <a:srgbClr val="361A54"/>
                  </a:solidFill>
                  <a:latin typeface="Georgia" panose="02040502050405020303" pitchFamily="18" charset="0"/>
                </a:rPr>
                <a:t>Quartile</a:t>
              </a:r>
              <a:endParaRPr lang="zh-CN" altLang="en-US" dirty="0">
                <a:solidFill>
                  <a:srgbClr val="361A54"/>
                </a:solidFill>
                <a:latin typeface="Georgia" panose="02040502050405020303" pitchFamily="18" charset="0"/>
              </a:endParaRPr>
            </a:p>
          </p:txBody>
        </p:sp>
        <p:sp>
          <p:nvSpPr>
            <p:cNvPr id="16" name="椭圆 15">
              <a:extLst>
                <a:ext uri="{FF2B5EF4-FFF2-40B4-BE49-F238E27FC236}">
                  <a16:creationId xmlns:a16="http://schemas.microsoft.com/office/drawing/2014/main" id="{AB7B225B-C1A6-80DF-4245-F2BD6C451487}"/>
                </a:ext>
              </a:extLst>
            </p:cNvPr>
            <p:cNvSpPr/>
            <p:nvPr/>
          </p:nvSpPr>
          <p:spPr>
            <a:xfrm>
              <a:off x="3243525" y="3425720"/>
              <a:ext cx="648000" cy="648000"/>
            </a:xfrm>
            <a:prstGeom prst="ellipse">
              <a:avLst/>
            </a:prstGeom>
            <a:solidFill>
              <a:srgbClr val="5E33B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dirty="0">
                  <a:effectLst>
                    <a:outerShdw blurRad="38100" dist="38100" dir="2700000" algn="tl">
                      <a:srgbClr val="000000">
                        <a:alpha val="43137"/>
                      </a:srgbClr>
                    </a:outerShdw>
                  </a:effectLst>
                  <a:latin typeface="Georgia" panose="02040502050405020303" pitchFamily="18" charset="0"/>
                </a:rPr>
                <a:t>Q1</a:t>
              </a:r>
              <a:endParaRPr lang="zh-CN" altLang="en-US" sz="2400" dirty="0">
                <a:effectLst>
                  <a:outerShdw blurRad="38100" dist="38100" dir="2700000" algn="tl">
                    <a:srgbClr val="000000">
                      <a:alpha val="43137"/>
                    </a:srgbClr>
                  </a:outerShdw>
                </a:effectLst>
                <a:latin typeface="Georgia" panose="02040502050405020303" pitchFamily="18" charset="0"/>
              </a:endParaRPr>
            </a:p>
          </p:txBody>
        </p:sp>
        <p:sp>
          <p:nvSpPr>
            <p:cNvPr id="23" name="矩形: 圆角 22">
              <a:extLst>
                <a:ext uri="{FF2B5EF4-FFF2-40B4-BE49-F238E27FC236}">
                  <a16:creationId xmlns:a16="http://schemas.microsoft.com/office/drawing/2014/main" id="{C3DE066F-26E1-C710-E658-CC39C513E048}"/>
                </a:ext>
              </a:extLst>
            </p:cNvPr>
            <p:cNvSpPr/>
            <p:nvPr/>
          </p:nvSpPr>
          <p:spPr>
            <a:xfrm>
              <a:off x="541683" y="4240606"/>
              <a:ext cx="3754543" cy="432000"/>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ltLang="zh-CN" b="1" dirty="0">
                  <a:solidFill>
                    <a:srgbClr val="361A54"/>
                  </a:solidFill>
                  <a:latin typeface="Georgia" panose="02040502050405020303" pitchFamily="18" charset="0"/>
                </a:rPr>
                <a:t>Ranking</a:t>
              </a:r>
              <a:r>
                <a:rPr lang="en-US" altLang="zh-CN" b="1" dirty="0">
                  <a:solidFill>
                    <a:srgbClr val="361A54"/>
                  </a:solidFill>
                  <a:latin typeface="Georgia" panose="02040502050405020303" pitchFamily="18" charset="0"/>
                </a:rPr>
                <a:t>(Economics)</a:t>
              </a:r>
            </a:p>
          </p:txBody>
        </p:sp>
        <p:sp>
          <p:nvSpPr>
            <p:cNvPr id="24" name="椭圆 23">
              <a:extLst>
                <a:ext uri="{FF2B5EF4-FFF2-40B4-BE49-F238E27FC236}">
                  <a16:creationId xmlns:a16="http://schemas.microsoft.com/office/drawing/2014/main" id="{38B97853-D5F5-4292-D53D-3BAEF3D7D665}"/>
                </a:ext>
              </a:extLst>
            </p:cNvPr>
            <p:cNvSpPr/>
            <p:nvPr/>
          </p:nvSpPr>
          <p:spPr>
            <a:xfrm>
              <a:off x="3243525" y="4132606"/>
              <a:ext cx="648000" cy="648000"/>
            </a:xfrm>
            <a:prstGeom prst="ellipse">
              <a:avLst/>
            </a:prstGeom>
            <a:solidFill>
              <a:srgbClr val="5E33B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dirty="0">
                  <a:effectLst>
                    <a:outerShdw blurRad="38100" dist="38100" dir="2700000" algn="tl">
                      <a:srgbClr val="000000">
                        <a:alpha val="43137"/>
                      </a:srgbClr>
                    </a:outerShdw>
                  </a:effectLst>
                  <a:latin typeface="Georgia" panose="02040502050405020303" pitchFamily="18" charset="0"/>
                </a:rPr>
                <a:t>37</a:t>
              </a:r>
              <a:endParaRPr lang="zh-CN" altLang="en-US" sz="2400" dirty="0">
                <a:effectLst>
                  <a:outerShdw blurRad="38100" dist="38100" dir="2700000" algn="tl">
                    <a:srgbClr val="000000">
                      <a:alpha val="43137"/>
                    </a:srgbClr>
                  </a:outerShdw>
                </a:effectLst>
                <a:latin typeface="Georgia" panose="02040502050405020303" pitchFamily="18" charset="0"/>
              </a:endParaRPr>
            </a:p>
          </p:txBody>
        </p:sp>
      </p:grpSp>
    </p:spTree>
    <p:extLst>
      <p:ext uri="{BB962C8B-B14F-4D97-AF65-F5344CB8AC3E}">
        <p14:creationId xmlns:p14="http://schemas.microsoft.com/office/powerpoint/2010/main" val="695533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03B5C-D96B-B5EA-E4C1-1465D711FF86}"/>
              </a:ext>
            </a:extLst>
          </p:cNvPr>
          <p:cNvSpPr>
            <a:spLocks noGrp="1"/>
          </p:cNvSpPr>
          <p:nvPr>
            <p:ph type="title"/>
          </p:nvPr>
        </p:nvSpPr>
        <p:spPr/>
        <p:txBody>
          <a:bodyPr/>
          <a:lstStyle/>
          <a:p>
            <a:r>
              <a:rPr lang="en-GB" dirty="0">
                <a:latin typeface="Georgia" panose="02040502050405020303" pitchFamily="18" charset="0"/>
              </a:rPr>
              <a:t>SCED publishing timeline</a:t>
            </a:r>
            <a:endParaRPr lang="en-GB" dirty="0"/>
          </a:p>
        </p:txBody>
      </p:sp>
      <p:sp>
        <p:nvSpPr>
          <p:cNvPr id="3" name="Content Placeholder 2">
            <a:extLst>
              <a:ext uri="{FF2B5EF4-FFF2-40B4-BE49-F238E27FC236}">
                <a16:creationId xmlns:a16="http://schemas.microsoft.com/office/drawing/2014/main" id="{F76AC6B1-38F6-42F5-E089-E60A1CCB699C}"/>
              </a:ext>
            </a:extLst>
          </p:cNvPr>
          <p:cNvSpPr>
            <a:spLocks noGrp="1"/>
          </p:cNvSpPr>
          <p:nvPr>
            <p:ph idx="1"/>
          </p:nvPr>
        </p:nvSpPr>
        <p:spPr/>
        <p:txBody>
          <a:bodyPr>
            <a:normAutofit/>
          </a:bodyPr>
          <a:lstStyle/>
          <a:p>
            <a:r>
              <a:rPr lang="en-GB" dirty="0"/>
              <a:t>We</a:t>
            </a:r>
            <a:r>
              <a:rPr lang="zh-CN" altLang="en-US" dirty="0"/>
              <a:t> </a:t>
            </a:r>
            <a:r>
              <a:rPr lang="en-GB" dirty="0"/>
              <a:t>are aware that editorial processing speed is very important</a:t>
            </a:r>
            <a:r>
              <a:rPr lang="zh-CN" altLang="en-US" dirty="0"/>
              <a:t> </a:t>
            </a:r>
            <a:r>
              <a:rPr lang="en-US" altLang="zh-CN" dirty="0"/>
              <a:t>to authors</a:t>
            </a:r>
            <a:r>
              <a:rPr lang="en-GB" dirty="0"/>
              <a:t>.</a:t>
            </a:r>
          </a:p>
          <a:p>
            <a:pPr lvl="1"/>
            <a:r>
              <a:rPr lang="en-GB" dirty="0"/>
              <a:t>Submission to first decision: 14 days</a:t>
            </a:r>
          </a:p>
          <a:p>
            <a:pPr lvl="1"/>
            <a:r>
              <a:rPr lang="en-GB" dirty="0"/>
              <a:t>Submission to decision after review: 88 days</a:t>
            </a:r>
          </a:p>
          <a:p>
            <a:pPr lvl="1"/>
            <a:r>
              <a:rPr lang="en-GB" dirty="0"/>
              <a:t>Submission to acceptance: 250 days</a:t>
            </a:r>
          </a:p>
          <a:p>
            <a:pPr lvl="1"/>
            <a:r>
              <a:rPr lang="en-GB" dirty="0"/>
              <a:t>Acceptance to online publication: 3 days</a:t>
            </a:r>
          </a:p>
          <a:p>
            <a:endParaRPr lang="en-GB" dirty="0"/>
          </a:p>
          <a:p>
            <a:r>
              <a:rPr lang="en-GB" altLang="zh-CN" dirty="0"/>
              <a:t>With large submissions, we can only publish a small fraction of manuscripts submitted to the journal. We therefore desk reject most manuscripts as quickly as possible to avoid a time-consuming peer review process.</a:t>
            </a:r>
          </a:p>
          <a:p>
            <a:endParaRPr lang="en-GB" dirty="0"/>
          </a:p>
        </p:txBody>
      </p:sp>
      <p:sp>
        <p:nvSpPr>
          <p:cNvPr id="4" name="Slide Number Placeholder 3">
            <a:extLst>
              <a:ext uri="{FF2B5EF4-FFF2-40B4-BE49-F238E27FC236}">
                <a16:creationId xmlns:a16="http://schemas.microsoft.com/office/drawing/2014/main" id="{4BA13FA9-F971-6B57-8C07-A2718C06A293}"/>
              </a:ext>
            </a:extLst>
          </p:cNvPr>
          <p:cNvSpPr>
            <a:spLocks noGrp="1"/>
          </p:cNvSpPr>
          <p:nvPr>
            <p:ph type="sldNum" sz="quarter" idx="12"/>
          </p:nvPr>
        </p:nvSpPr>
        <p:spPr/>
        <p:txBody>
          <a:bodyPr/>
          <a:lstStyle/>
          <a:p>
            <a:fld id="{51187753-5455-0C49-909C-4FAC9CDA8872}" type="slidenum">
              <a:rPr lang="en-GB" smtClean="0"/>
              <a:t>8</a:t>
            </a:fld>
            <a:endParaRPr lang="en-GB"/>
          </a:p>
        </p:txBody>
      </p:sp>
    </p:spTree>
    <p:extLst>
      <p:ext uri="{BB962C8B-B14F-4D97-AF65-F5344CB8AC3E}">
        <p14:creationId xmlns:p14="http://schemas.microsoft.com/office/powerpoint/2010/main" val="36657555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UCL Slides templates - Dark pages">
  <a:themeElements>
    <a:clrScheme name="UCL Brand colours dark pages">
      <a:dk1>
        <a:srgbClr val="000000"/>
      </a:dk1>
      <a:lt1>
        <a:srgbClr val="FAFAFA"/>
      </a:lt1>
      <a:dk2>
        <a:srgbClr val="000000"/>
      </a:dk2>
      <a:lt2>
        <a:srgbClr val="E8E8E8"/>
      </a:lt2>
      <a:accent1>
        <a:srgbClr val="361A54"/>
      </a:accent1>
      <a:accent2>
        <a:srgbClr val="993AFF"/>
      </a:accent2>
      <a:accent3>
        <a:srgbClr val="B982FF"/>
      </a:accent3>
      <a:accent4>
        <a:srgbClr val="DDBDFF"/>
      </a:accent4>
      <a:accent5>
        <a:srgbClr val="EEDEFF"/>
      </a:accent5>
      <a:accent6>
        <a:srgbClr val="30D6FF"/>
      </a:accent6>
      <a:hlink>
        <a:srgbClr val="30D6FF"/>
      </a:hlink>
      <a:folHlink>
        <a:srgbClr val="FAFAF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1" id="{03EB46CC-B1FB-0244-9109-6997B9E95799}" vid="{5BA51BBD-C1D0-154C-92C9-0E12F96178C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503</TotalTime>
  <Words>2088</Words>
  <Application>Microsoft Macintosh PowerPoint</Application>
  <PresentationFormat>Widescreen</PresentationFormat>
  <Paragraphs>245</Paragraphs>
  <Slides>20</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Aptos</vt:lpstr>
      <vt:lpstr>Arial</vt:lpstr>
      <vt:lpstr>Calibri</vt:lpstr>
      <vt:lpstr>Georgia</vt:lpstr>
      <vt:lpstr>Times New Roman</vt:lpstr>
      <vt:lpstr>UCL Sans</vt:lpstr>
      <vt:lpstr>UCL Sans SemiBold</vt:lpstr>
      <vt:lpstr>Wingdings</vt:lpstr>
      <vt:lpstr>Office Theme</vt:lpstr>
      <vt:lpstr>UCL Slides templates - Dark pages</vt:lpstr>
      <vt:lpstr>Input-Output Analysis for Structural Change and Economic Dynamics </vt:lpstr>
      <vt:lpstr>Structural Change and Economic Dynamics (SCED)</vt:lpstr>
      <vt:lpstr>Structural Change and Economic Dynamics (SCED)</vt:lpstr>
      <vt:lpstr>Structural Change and Economic Dynamics (SCED)</vt:lpstr>
      <vt:lpstr>The role of IOA for SCED</vt:lpstr>
      <vt:lpstr>SCED journal launch in 1990</vt:lpstr>
      <vt:lpstr>SCED Editors-in-Chief</vt:lpstr>
      <vt:lpstr>SCED journal metrics</vt:lpstr>
      <vt:lpstr>SCED publishing timeline</vt:lpstr>
      <vt:lpstr>Research themes of SCED</vt:lpstr>
      <vt:lpstr>Research methods of SCED</vt:lpstr>
      <vt:lpstr>IOA papers in SCED</vt:lpstr>
      <vt:lpstr>Topic trends of IOA papers</vt:lpstr>
      <vt:lpstr>Early-published IOA papers in SCED</vt:lpstr>
      <vt:lpstr>Early-published IOA papers in SCED</vt:lpstr>
      <vt:lpstr>Wassily Leontief's 90th birthday </vt:lpstr>
      <vt:lpstr>Close connection between SCED and IIOA</vt:lpstr>
      <vt:lpstr>Close connection between SCED and IIOA</vt:lpstr>
      <vt:lpstr>Call for papers Input-output tables and satellite accounts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 Zhifu</dc:creator>
  <cp:lastModifiedBy>Zhifu Mi</cp:lastModifiedBy>
  <cp:revision>204</cp:revision>
  <dcterms:created xsi:type="dcterms:W3CDTF">2023-06-27T12:46:00Z</dcterms:created>
  <dcterms:modified xsi:type="dcterms:W3CDTF">2026-06-22T17:23:55Z</dcterms:modified>
</cp:coreProperties>
</file>