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7" r:id="rId6"/>
    <p:sldId id="260" r:id="rId7"/>
    <p:sldId id="275" r:id="rId8"/>
    <p:sldId id="276" r:id="rId9"/>
    <p:sldId id="261" r:id="rId10"/>
    <p:sldId id="262" r:id="rId11"/>
    <p:sldId id="301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72" r:id="rId21"/>
    <p:sldId id="273" r:id="rId22"/>
    <p:sldId id="274" r:id="rId23"/>
  </p:sldIdLst>
  <p:sldSz cx="16256000" cy="9144000"/>
  <p:notesSz cx="9144000" cy="16256000"/>
  <p:embeddedFontLst>
    <p:embeddedFont>
      <p:font typeface="Cambria Math" panose="02040503050406030204" pitchFamily="18" charset="0"/>
      <p:regular r:id="rId25"/>
    </p:embeddedFont>
    <p:embeddedFont>
      <p:font typeface="Oranienbaum" panose="02000506080000020003" pitchFamily="2" charset="0"/>
      <p:regular r:id="rId26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7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6C7E"/>
    <a:srgbClr val="005B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70"/>
    <p:restoredTop sz="96035"/>
  </p:normalViewPr>
  <p:slideViewPr>
    <p:cSldViewPr snapToGrid="0" snapToObjects="1">
      <p:cViewPr varScale="1">
        <p:scale>
          <a:sx n="81" d="100"/>
          <a:sy n="81" d="100"/>
        </p:scale>
        <p:origin x="224" y="400"/>
      </p:cViewPr>
      <p:guideLst>
        <p:guide orient="horz" pos="2857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181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DBC0A-95D5-8258-242F-92CCFBEF1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DCA583-4112-B031-FB9A-2274F3BB4D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8BFAC7-F7FA-54F4-200E-682C59400B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48695-A1E7-E962-3811-C0F5067AE3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17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6BB9E-688B-1307-EC2D-CFA7B1EEE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5635AC-B445-E76E-1C70-9721A77FE8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379C86-B676-117C-F26C-E6AC2BD3DD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668F4-2ABD-7A53-6927-7D3638C9B8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06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304800" y="2032000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914400" y="7823200"/>
            <a:ext cx="7315200" cy="6400800"/>
          </a:xfrm>
          <a:prstGeom prst="rect">
            <a:avLst/>
          </a:prstGeom>
        </p:spPr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4259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Times New Roman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Times New Roman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Times New Roman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Times New Roman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Times New Roman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Times New Roman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Times New Roman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Times New Roman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Times New Roman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0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8915400"/>
            <a:ext cx="16256000" cy="228600"/>
          </a:xfrm>
          <a:prstGeom prst="rect">
            <a:avLst/>
          </a:prstGeom>
          <a:solidFill>
            <a:srgbClr val="4A6C7E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1410346" y="4717566"/>
            <a:ext cx="13142562" cy="46494"/>
          </a:xfrm>
          <a:prstGeom prst="rect">
            <a:avLst/>
          </a:prstGeom>
          <a:solidFill>
            <a:srgbClr val="C77B51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Text 2"/>
          <p:cNvSpPr/>
          <p:nvPr/>
        </p:nvSpPr>
        <p:spPr>
          <a:xfrm>
            <a:off x="0" y="1136320"/>
            <a:ext cx="15748000" cy="31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5600" b="1" dirty="0">
                <a:solidFill>
                  <a:srgbClr val="3A566D"/>
                </a:solidFill>
                <a:latin typeface="Times New Roman" pitchFamily="34" charset="0"/>
                <a:ea typeface="Times New Roman" pitchFamily="34" charset="-122"/>
                <a:cs typeface="Times New Roman" panose="020B0604020202020204" pitchFamily="34" charset="0"/>
              </a:rPr>
              <a:t>Who Gains and Who Emits? Value Added and Embodied Carbon across Japan's Inbound Source Markets</a:t>
            </a:r>
            <a:endParaRPr lang="en-US" sz="5600" dirty="0"/>
          </a:p>
        </p:txBody>
      </p:sp>
      <p:sp>
        <p:nvSpPr>
          <p:cNvPr id="5" name="Text 3"/>
          <p:cNvSpPr/>
          <p:nvPr/>
        </p:nvSpPr>
        <p:spPr>
          <a:xfrm>
            <a:off x="1778000" y="5770842"/>
            <a:ext cx="12700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3A566D"/>
                </a:solidFill>
                <a:latin typeface="Times New Roman" pitchFamily="34" charset="0"/>
                <a:ea typeface="Times New Roman" pitchFamily="34" charset="-122"/>
                <a:cs typeface="Times New Roman" panose="020B0604020202020204" pitchFamily="34" charset="0"/>
              </a:rPr>
              <a:t>Evidence from OECD Inter-Country Input-Output Analysis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3683000" y="6938381"/>
            <a:ext cx="889000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200" dirty="0"/>
              <a:t>Mingji Zhu, Taku </a:t>
            </a:r>
            <a:r>
              <a:rPr lang="en-US" sz="2200" dirty="0" err="1"/>
              <a:t>Ishiro</a:t>
            </a:r>
            <a:r>
              <a:rPr lang="en-US" sz="2200" dirty="0"/>
              <a:t> , Yuxuan Sun, Yokohama National University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92102" y="34942"/>
            <a:ext cx="15875000" cy="825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Framework: From Spending to Income and Carbon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-123984" y="6542221"/>
            <a:ext cx="8353586" cy="8349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rgbClr val="3D3D3D"/>
                </a:solidFill>
                <a:latin typeface="Times New Roman" pitchFamily="34" charset="0"/>
                <a:cs typeface="Times New Roman" pitchFamily="34" charset="-120"/>
              </a:rPr>
              <a:t>Figure 3. </a:t>
            </a:r>
            <a:r>
              <a:rPr lang="en-US" dirty="0">
                <a:solidFill>
                  <a:srgbClr val="3D3D3D"/>
                </a:solidFill>
                <a:latin typeface="Times New Roman" pitchFamily="34" charset="0"/>
              </a:rPr>
              <a:t>Linking source-market spending to induced VA and embodied carbon</a:t>
            </a:r>
          </a:p>
        </p:txBody>
      </p:sp>
      <p:sp>
        <p:nvSpPr>
          <p:cNvPr id="5" name="Text 2"/>
          <p:cNvSpPr/>
          <p:nvPr/>
        </p:nvSpPr>
        <p:spPr>
          <a:xfrm>
            <a:off x="8251984" y="1483963"/>
            <a:ext cx="8128000" cy="6559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15000"/>
              </a:lnSpc>
            </a:pPr>
            <a:r>
              <a:rPr lang="en-US" sz="2800" b="1" dirty="0">
                <a:solidFill>
                  <a:srgbClr val="C55A11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Three-Step Approach</a:t>
            </a:r>
            <a:endParaRPr lang="en-US" sz="2800" dirty="0"/>
          </a:p>
          <a:p>
            <a:pPr algn="l">
              <a:lnSpc>
                <a:spcPct val="115000"/>
              </a:lnSpc>
            </a:pPr>
            <a:r>
              <a:rPr lang="en-US" sz="2400" b="1" dirty="0">
                <a:solidFill>
                  <a:srgbClr val="3D3D3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1. Spending Data</a:t>
            </a:r>
            <a:endParaRPr lang="en-US" sz="2400" dirty="0"/>
          </a:p>
          <a:p>
            <a:pPr algn="l">
              <a:lnSpc>
                <a:spcPct val="115000"/>
              </a:lnSpc>
            </a:pPr>
            <a:r>
              <a:rPr lang="en-US" sz="2400" dirty="0">
                <a:solidFill>
                  <a:srgbClr val="3D3D3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JTA Consumption Trend Survey for five markets</a:t>
            </a:r>
            <a:endParaRPr lang="en-US" sz="2400" dirty="0"/>
          </a:p>
          <a:p>
            <a:pPr algn="l">
              <a:lnSpc>
                <a:spcPct val="115000"/>
              </a:lnSpc>
            </a:pPr>
            <a:r>
              <a:rPr lang="en-US" sz="2400" dirty="0">
                <a:solidFill>
                  <a:srgbClr val="3D3D3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</a:t>
            </a:r>
            <a:endParaRPr lang="en-US" sz="2400" dirty="0"/>
          </a:p>
          <a:p>
            <a:pPr algn="l">
              <a:lnSpc>
                <a:spcPct val="115000"/>
              </a:lnSpc>
            </a:pPr>
            <a:r>
              <a:rPr lang="en-US" sz="2400" b="1" dirty="0">
                <a:solidFill>
                  <a:srgbClr val="3D3D3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2. ICIO Model</a:t>
            </a:r>
            <a:endParaRPr lang="en-US" sz="2400" dirty="0"/>
          </a:p>
          <a:p>
            <a:pPr>
              <a:lnSpc>
                <a:spcPct val="115000"/>
              </a:lnSpc>
            </a:pPr>
            <a:r>
              <a:rPr lang="en" altLang="zh-CN" sz="2400" dirty="0"/>
              <a:t>OECD ICIO + GHG accounts trace production, value added, and emissions through supply chains</a:t>
            </a:r>
          </a:p>
          <a:p>
            <a:pPr>
              <a:lnSpc>
                <a:spcPct val="115000"/>
              </a:lnSpc>
            </a:pPr>
            <a:endParaRPr lang="en" sz="2000" b="1" dirty="0">
              <a:solidFill>
                <a:srgbClr val="3D3D3D"/>
              </a:solidFill>
              <a:latin typeface="Times New Roman" pitchFamily="34" charset="0"/>
              <a:ea typeface="Times New Roman" pitchFamily="34" charset="-122"/>
              <a:cs typeface="Times New Roman" pitchFamily="34" charset="-120"/>
            </a:endParaRPr>
          </a:p>
          <a:p>
            <a:pPr>
              <a:lnSpc>
                <a:spcPct val="115000"/>
              </a:lnSpc>
            </a:pPr>
            <a:r>
              <a:rPr lang="en-US" sz="2400" b="1" dirty="0">
                <a:solidFill>
                  <a:srgbClr val="3D3D3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3. Regional Split</a:t>
            </a:r>
            <a:endParaRPr lang="en-US" sz="2400" dirty="0"/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3D3D3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Split VA and emissions: Japan, source </a:t>
            </a:r>
            <a:r>
              <a:rPr lang="en-US" sz="2400" dirty="0">
                <a:solidFill>
                  <a:srgbClr val="3D3D3D"/>
                </a:solidFill>
                <a:latin typeface="Times New Roman" pitchFamily="34" charset="0"/>
                <a:cs typeface="Times New Roman" pitchFamily="34" charset="-120"/>
              </a:rPr>
              <a:t>economy, </a:t>
            </a:r>
            <a:r>
              <a:rPr lang="en" altLang="zh-CN" sz="2400" dirty="0">
                <a:solidFill>
                  <a:srgbClr val="3D3D3D"/>
                </a:solidFill>
                <a:latin typeface="Times New Roman" pitchFamily="34" charset="0"/>
                <a:cs typeface="Times New Roman" pitchFamily="34" charset="-120"/>
              </a:rPr>
              <a:t>Other ICIO economies</a:t>
            </a:r>
          </a:p>
          <a:p>
            <a:pPr>
              <a:lnSpc>
                <a:spcPct val="115000"/>
              </a:lnSpc>
            </a:pPr>
            <a:endParaRPr lang="en-US" sz="2400" dirty="0"/>
          </a:p>
          <a:p>
            <a:pPr algn="l">
              <a:lnSpc>
                <a:spcPct val="115000"/>
              </a:lnSpc>
            </a:pPr>
            <a:endParaRPr lang="en-US" sz="2400" dirty="0"/>
          </a:p>
          <a:p>
            <a:pPr algn="l">
              <a:lnSpc>
                <a:spcPct val="115000"/>
              </a:lnSpc>
            </a:pPr>
            <a:r>
              <a:rPr lang="en-US" sz="2800" b="1" dirty="0">
                <a:solidFill>
                  <a:srgbClr val="C55A11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Boundary</a:t>
            </a:r>
            <a:endParaRPr lang="en-US" sz="2800" dirty="0"/>
          </a:p>
          <a:p>
            <a:pPr algn="l">
              <a:lnSpc>
                <a:spcPct val="115000"/>
              </a:lnSpc>
            </a:pPr>
            <a:r>
              <a:rPr lang="en-US" sz="2400" dirty="0">
                <a:solidFill>
                  <a:srgbClr val="3D3D3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Spending </a:t>
            </a:r>
            <a:r>
              <a:rPr lang="en-US" sz="2400" b="1" dirty="0">
                <a:solidFill>
                  <a:srgbClr val="3D3D3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inside Japan only</a:t>
            </a:r>
            <a:r>
              <a:rPr lang="en-US" sz="2400" dirty="0">
                <a:solidFill>
                  <a:srgbClr val="3D3D3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. Airfares excluded.</a:t>
            </a:r>
            <a:endParaRPr lang="en-US" sz="2400" dirty="0"/>
          </a:p>
        </p:txBody>
      </p:sp>
      <p:pic>
        <p:nvPicPr>
          <p:cNvPr id="6" name="Picture 5" descr="Fig1.png"/>
          <p:cNvPicPr>
            <a:picLocks noChangeAspect="1"/>
          </p:cNvPicPr>
          <p:nvPr/>
        </p:nvPicPr>
        <p:blipFill>
          <a:blip r:embed="rId3"/>
          <a:srcRect b="9783"/>
          <a:stretch>
            <a:fillRect/>
          </a:stretch>
        </p:blipFill>
        <p:spPr>
          <a:xfrm>
            <a:off x="0" y="1731148"/>
            <a:ext cx="8049686" cy="4747144"/>
          </a:xfrm>
          <a:prstGeom prst="rect">
            <a:avLst/>
          </a:prstGeom>
        </p:spPr>
      </p:pic>
      <p:sp>
        <p:nvSpPr>
          <p:cNvPr id="3" name="Shape 2">
            <a:extLst>
              <a:ext uri="{FF2B5EF4-FFF2-40B4-BE49-F238E27FC236}">
                <a16:creationId xmlns:a16="http://schemas.microsoft.com/office/drawing/2014/main" id="{0AEA8DC9-740F-D7BD-608F-27C52B076F7A}"/>
              </a:ext>
            </a:extLst>
          </p:cNvPr>
          <p:cNvSpPr/>
          <p:nvPr/>
        </p:nvSpPr>
        <p:spPr>
          <a:xfrm>
            <a:off x="7997125" y="1425844"/>
            <a:ext cx="49593" cy="6679769"/>
          </a:xfrm>
          <a:prstGeom prst="rect">
            <a:avLst/>
          </a:prstGeom>
          <a:solidFill>
            <a:srgbClr val="C77B51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7" name="Shape 2">
            <a:extLst>
              <a:ext uri="{FF2B5EF4-FFF2-40B4-BE49-F238E27FC236}">
                <a16:creationId xmlns:a16="http://schemas.microsoft.com/office/drawing/2014/main" id="{CC6FAB9E-A1BE-2200-8936-40A61BE852A4}"/>
              </a:ext>
            </a:extLst>
          </p:cNvPr>
          <p:cNvSpPr/>
          <p:nvPr/>
        </p:nvSpPr>
        <p:spPr>
          <a:xfrm>
            <a:off x="305816" y="897024"/>
            <a:ext cx="2844800" cy="60960"/>
          </a:xfrm>
          <a:prstGeom prst="rect">
            <a:avLst/>
          </a:prstGeom>
          <a:solidFill>
            <a:srgbClr val="C77B51"/>
          </a:solidFill>
          <a:ln/>
        </p:spPr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3A843-699E-F0B4-6C15-3F8F9CD17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18">
            <a:extLst>
              <a:ext uri="{FF2B5EF4-FFF2-40B4-BE49-F238E27FC236}">
                <a16:creationId xmlns:a16="http://schemas.microsoft.com/office/drawing/2014/main" id="{17C639F4-892A-6DA6-CB29-AB9EC4C8A8FF}"/>
              </a:ext>
            </a:extLst>
          </p:cNvPr>
          <p:cNvSpPr/>
          <p:nvPr/>
        </p:nvSpPr>
        <p:spPr>
          <a:xfrm>
            <a:off x="12568862" y="2248831"/>
            <a:ext cx="685800" cy="5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GB" sz="200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03</a:t>
            </a:r>
            <a:endParaRPr lang="en-GB" sz="2133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02D21959-28B4-0BEA-525A-29AC77E298F4}"/>
              </a:ext>
            </a:extLst>
          </p:cNvPr>
          <p:cNvGrpSpPr/>
          <p:nvPr/>
        </p:nvGrpSpPr>
        <p:grpSpPr>
          <a:xfrm>
            <a:off x="543922" y="4009725"/>
            <a:ext cx="6051583" cy="760029"/>
            <a:chOff x="-5476723" y="1714532"/>
            <a:chExt cx="6375739" cy="424440"/>
          </a:xfrm>
        </p:grpSpPr>
        <p:sp>
          <p:nvSpPr>
            <p:cNvPr id="8" name="矩形: 圆角 16">
              <a:extLst>
                <a:ext uri="{FF2B5EF4-FFF2-40B4-BE49-F238E27FC236}">
                  <a16:creationId xmlns:a16="http://schemas.microsoft.com/office/drawing/2014/main" id="{A2892567-C054-89BA-9064-C29993472123}"/>
                </a:ext>
              </a:extLst>
            </p:cNvPr>
            <p:cNvSpPr/>
            <p:nvPr/>
          </p:nvSpPr>
          <p:spPr>
            <a:xfrm>
              <a:off x="-5476723" y="1714532"/>
              <a:ext cx="6375739" cy="4244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B782726A-D039-795D-03B0-F3E7ADFB2A58}"/>
                    </a:ext>
                  </a:extLst>
                </p:cNvPr>
                <p:cNvSpPr txBox="1"/>
                <p:nvPr/>
              </p:nvSpPr>
              <p:spPr>
                <a:xfrm>
                  <a:off x="-5471433" y="1771136"/>
                  <a:ext cx="6370449" cy="30913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i="1" smtClean="0">
                            <a:latin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80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GB" sz="280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sz="280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b>
                        </m:sSub>
                        <m:r>
                          <a:rPr lang="en-GB" sz="28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80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80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GB" sz="280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sz="280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b>
                        </m:sSub>
                      </m:oMath>
                    </m:oMathPara>
                  </a14:m>
                  <a:endParaRPr lang="en-GB" sz="280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B782726A-D039-795D-03B0-F3E7ADFB2A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471433" y="1771136"/>
                  <a:ext cx="6370449" cy="309131"/>
                </a:xfrm>
                <a:prstGeom prst="rect">
                  <a:avLst/>
                </a:prstGeom>
                <a:blipFill>
                  <a:blip r:embed="rId3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682129A-DE44-264F-8F08-49EEDEB93B5B}"/>
              </a:ext>
            </a:extLst>
          </p:cNvPr>
          <p:cNvGrpSpPr/>
          <p:nvPr/>
        </p:nvGrpSpPr>
        <p:grpSpPr>
          <a:xfrm>
            <a:off x="10269100" y="4083962"/>
            <a:ext cx="3815183" cy="631136"/>
            <a:chOff x="5010798" y="3263420"/>
            <a:chExt cx="1962000" cy="276999"/>
          </a:xfrm>
        </p:grpSpPr>
        <p:sp>
          <p:nvSpPr>
            <p:cNvPr id="11" name="矩形: 圆角 19">
              <a:extLst>
                <a:ext uri="{FF2B5EF4-FFF2-40B4-BE49-F238E27FC236}">
                  <a16:creationId xmlns:a16="http://schemas.microsoft.com/office/drawing/2014/main" id="{FB47AA94-D8C2-F6DB-3801-C888A2E80C2B}"/>
                </a:ext>
              </a:extLst>
            </p:cNvPr>
            <p:cNvSpPr/>
            <p:nvPr/>
          </p:nvSpPr>
          <p:spPr>
            <a:xfrm>
              <a:off x="5010798" y="3263420"/>
              <a:ext cx="1962000" cy="2769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7E0577AD-8F1D-37C9-6114-7FB1B16721A3}"/>
                    </a:ext>
                  </a:extLst>
                </p:cNvPr>
                <p:cNvSpPr txBox="1"/>
                <p:nvPr/>
              </p:nvSpPr>
              <p:spPr>
                <a:xfrm>
                  <a:off x="5020329" y="3294151"/>
                  <a:ext cx="1923762" cy="20934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smtClean="0">
                            <a:latin typeface="Cambria Math" panose="02040503050406030204" pitchFamily="18" charset="0"/>
                          </a:rPr>
                          <m:t>𝛥</m:t>
                        </m:r>
                        <m:sSup>
                          <m:sSup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smtClean="0">
                                <a:latin typeface="Cambria Math" panose="02040503050406030204" pitchFamily="18" charset="0"/>
                              </a:rPr>
                              <m:t>𝐺𝐻𝐺</m:t>
                            </m:r>
                          </m:e>
                          <m:sup>
                            <m:r>
                              <a:rPr lang="en-GB" sz="240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240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GB" sz="240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GB" sz="2400" smtClean="0">
                            <a:latin typeface="Cambria Math" panose="02040503050406030204" pitchFamily="18" charset="0"/>
                          </a:rPr>
                          <m:t> = </m:t>
                        </m:r>
                        <m:r>
                          <a:rPr lang="en-GB" sz="240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GB" sz="24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smtClean="0">
                            <a:latin typeface="Cambria Math" panose="02040503050406030204" pitchFamily="18" charset="0"/>
                          </a:rPr>
                          <m:t>𝛥</m:t>
                        </m:r>
                        <m:sSup>
                          <m:sSup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240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GB" sz="240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n-GB" sz="240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7E0577AD-8F1D-37C9-6114-7FB1B16721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0329" y="3294151"/>
                  <a:ext cx="1923762" cy="209346"/>
                </a:xfrm>
                <a:prstGeom prst="rect">
                  <a:avLst/>
                </a:prstGeom>
                <a:blipFill>
                  <a:blip r:embed="rId4"/>
                  <a:stretch>
                    <a:fillRect b="-2105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B5CAE4D-86A7-8376-ED42-CE77750FA585}"/>
              </a:ext>
            </a:extLst>
          </p:cNvPr>
          <p:cNvGrpSpPr/>
          <p:nvPr/>
        </p:nvGrpSpPr>
        <p:grpSpPr>
          <a:xfrm>
            <a:off x="10242652" y="2981955"/>
            <a:ext cx="3837526" cy="593968"/>
            <a:chOff x="1391317" y="853943"/>
            <a:chExt cx="1961147" cy="276999"/>
          </a:xfrm>
        </p:grpSpPr>
        <p:sp>
          <p:nvSpPr>
            <p:cNvPr id="14" name="矩形: 圆角 29">
              <a:extLst>
                <a:ext uri="{FF2B5EF4-FFF2-40B4-BE49-F238E27FC236}">
                  <a16:creationId xmlns:a16="http://schemas.microsoft.com/office/drawing/2014/main" id="{704C3B94-4EE3-D30D-83D2-BE67C8CF74C7}"/>
                </a:ext>
              </a:extLst>
            </p:cNvPr>
            <p:cNvSpPr/>
            <p:nvPr/>
          </p:nvSpPr>
          <p:spPr>
            <a:xfrm>
              <a:off x="1391317" y="853943"/>
              <a:ext cx="1961147" cy="2769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1A0B4594-F96D-1CC5-E7A5-E927D1905D6E}"/>
                    </a:ext>
                  </a:extLst>
                </p:cNvPr>
                <p:cNvSpPr txBox="1"/>
                <p:nvPr/>
              </p:nvSpPr>
              <p:spPr>
                <a:xfrm>
                  <a:off x="1433077" y="879544"/>
                  <a:ext cx="1900878" cy="22244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smtClean="0">
                            <a:latin typeface="Cambria Math" panose="02040503050406030204" pitchFamily="18" charset="0"/>
                          </a:rPr>
                          <m:t>𝛥</m:t>
                        </m:r>
                        <m:sSup>
                          <m:sSup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smtClean="0">
                                <a:latin typeface="Cambria Math" panose="02040503050406030204" pitchFamily="18" charset="0"/>
                              </a:rPr>
                              <m:t>𝑉𝐴</m:t>
                            </m:r>
                          </m:e>
                          <m:sup>
                            <m:r>
                              <a:rPr lang="en-GB" sz="240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240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GB" sz="240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GB" sz="2400" smtClean="0">
                            <a:latin typeface="Cambria Math" panose="02040503050406030204" pitchFamily="18" charset="0"/>
                          </a:rPr>
                          <m:t> = </m:t>
                        </m:r>
                        <m:r>
                          <a:rPr lang="en-GB" sz="2400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GB" sz="24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smtClean="0">
                            <a:latin typeface="Cambria Math" panose="02040503050406030204" pitchFamily="18" charset="0"/>
                          </a:rPr>
                          <m:t>𝛥</m:t>
                        </m:r>
                        <m:sSup>
                          <m:sSup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240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GB" sz="240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n-GB" sz="240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1A0B4594-F96D-1CC5-E7A5-E927D1905D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3077" y="879544"/>
                  <a:ext cx="1900878" cy="222446"/>
                </a:xfrm>
                <a:prstGeom prst="rect">
                  <a:avLst/>
                </a:prstGeom>
                <a:blipFill>
                  <a:blip r:embed="rId5"/>
                  <a:stretch>
                    <a:fillRect b="-2051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156656A3-8B31-90D4-DA3C-C13329F29184}"/>
              </a:ext>
            </a:extLst>
          </p:cNvPr>
          <p:cNvSpPr txBox="1"/>
          <p:nvPr/>
        </p:nvSpPr>
        <p:spPr>
          <a:xfrm>
            <a:off x="8128000" y="1555852"/>
            <a:ext cx="8916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2800" b="1" dirty="0"/>
              <a:t>Induced output to accounts</a:t>
            </a:r>
            <a:endParaRPr lang="en-GB" sz="2800" b="1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BBF5A8F-B836-B871-CE09-341A18574311}"/>
              </a:ext>
            </a:extLst>
          </p:cNvPr>
          <p:cNvSpPr txBox="1"/>
          <p:nvPr/>
        </p:nvSpPr>
        <p:spPr>
          <a:xfrm>
            <a:off x="8129951" y="5037837"/>
            <a:ext cx="5604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2800" b="1" dirty="0"/>
              <a:t>Regional shares and mismatch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56DBB80-DB67-3DE7-A92F-B48741870711}"/>
              </a:ext>
            </a:extLst>
          </p:cNvPr>
          <p:cNvGrpSpPr/>
          <p:nvPr/>
        </p:nvGrpSpPr>
        <p:grpSpPr>
          <a:xfrm>
            <a:off x="9272573" y="6456507"/>
            <a:ext cx="6104243" cy="993781"/>
            <a:chOff x="1546058" y="1524526"/>
            <a:chExt cx="1961147" cy="276999"/>
          </a:xfrm>
        </p:grpSpPr>
        <p:sp>
          <p:nvSpPr>
            <p:cNvPr id="23" name="矩形: 圆角 21">
              <a:extLst>
                <a:ext uri="{FF2B5EF4-FFF2-40B4-BE49-F238E27FC236}">
                  <a16:creationId xmlns:a16="http://schemas.microsoft.com/office/drawing/2014/main" id="{75FC0484-B8E5-FB96-4A1C-7B1D9D7B7127}"/>
                </a:ext>
              </a:extLst>
            </p:cNvPr>
            <p:cNvSpPr/>
            <p:nvPr/>
          </p:nvSpPr>
          <p:spPr>
            <a:xfrm>
              <a:off x="1546058" y="1524526"/>
              <a:ext cx="1961147" cy="2769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1887054E-C5C9-3C5D-C9EC-F98C9CD18764}"/>
                    </a:ext>
                  </a:extLst>
                </p:cNvPr>
                <p:cNvSpPr txBox="1"/>
                <p:nvPr/>
              </p:nvSpPr>
              <p:spPr>
                <a:xfrm>
                  <a:off x="1660009" y="1562017"/>
                  <a:ext cx="1778330" cy="2365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zh-CN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𝑉𝐴</m:t>
                            </m:r>
                          </m:sup>
                        </m:sSub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 = </m:t>
                        </m:r>
                        <m:f>
                          <m:f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𝑉𝐴</m:t>
                                </m:r>
                              </m:e>
                              <m:sub>
                                <m: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𝑉𝐴</m:t>
                                </m:r>
                              </m:e>
                              <m:sub>
                                <m: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∗100%</m:t>
                        </m:r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𝐺𝐻𝐺</m:t>
                            </m:r>
                          </m:sup>
                        </m:sSub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 = </m:t>
                        </m:r>
                        <m:f>
                          <m:f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𝐺𝐻𝐺</m:t>
                                </m:r>
                              </m:e>
                              <m:sub>
                                <m: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𝐺𝐻𝐺</m:t>
                                </m:r>
                              </m:e>
                              <m:sub>
                                <m: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GB" sz="240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1887054E-C5C9-3C5D-C9EC-F98C9CD187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0009" y="1562017"/>
                  <a:ext cx="1778330" cy="236541"/>
                </a:xfrm>
                <a:prstGeom prst="rect">
                  <a:avLst/>
                </a:prstGeom>
                <a:blipFill>
                  <a:blip r:embed="rId6"/>
                  <a:stretch>
                    <a:fillRect b="-147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1A6861CD-1394-2094-9861-6AEFC1DE2BCC}"/>
              </a:ext>
            </a:extLst>
          </p:cNvPr>
          <p:cNvSpPr txBox="1"/>
          <p:nvPr/>
        </p:nvSpPr>
        <p:spPr>
          <a:xfrm>
            <a:off x="324057" y="1555852"/>
            <a:ext cx="66487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800" b="1" dirty="0"/>
              <a:t>Spending to final demand</a:t>
            </a:r>
            <a:endParaRPr lang="en-GB" sz="2800" b="1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8B7F122-73A8-5353-5BC2-1DA6B48978CC}"/>
              </a:ext>
            </a:extLst>
          </p:cNvPr>
          <p:cNvSpPr txBox="1"/>
          <p:nvPr/>
        </p:nvSpPr>
        <p:spPr>
          <a:xfrm>
            <a:off x="324057" y="5823086"/>
            <a:ext cx="67108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800" b="1" dirty="0"/>
              <a:t>Final demand to induced output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矩形: 圆角 29">
            <a:extLst>
              <a:ext uri="{FF2B5EF4-FFF2-40B4-BE49-F238E27FC236}">
                <a16:creationId xmlns:a16="http://schemas.microsoft.com/office/drawing/2014/main" id="{6D3B361D-353B-C08B-A06A-8682A7A0D5EB}"/>
              </a:ext>
            </a:extLst>
          </p:cNvPr>
          <p:cNvSpPr/>
          <p:nvPr/>
        </p:nvSpPr>
        <p:spPr>
          <a:xfrm>
            <a:off x="612950" y="7177718"/>
            <a:ext cx="5848436" cy="6865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E69AAD77-95F7-9C86-24BE-32A21D3104BA}"/>
                  </a:ext>
                </a:extLst>
              </p:cNvPr>
              <p:cNvSpPr txBox="1"/>
              <p:nvPr/>
            </p:nvSpPr>
            <p:spPr>
              <a:xfrm>
                <a:off x="729762" y="7248113"/>
                <a:ext cx="5731624" cy="47699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E69AAD77-95F7-9C86-24BE-32A21D310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62" y="7248113"/>
                <a:ext cx="5731624" cy="4769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0">
            <a:extLst>
              <a:ext uri="{FF2B5EF4-FFF2-40B4-BE49-F238E27FC236}">
                <a16:creationId xmlns:a16="http://schemas.microsoft.com/office/drawing/2014/main" id="{6C55D3E3-8081-A542-37FF-17EDCC7FF6A9}"/>
              </a:ext>
            </a:extLst>
          </p:cNvPr>
          <p:cNvSpPr/>
          <p:nvPr/>
        </p:nvSpPr>
        <p:spPr>
          <a:xfrm>
            <a:off x="288893" y="50594"/>
            <a:ext cx="15875000" cy="825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 Model: From Spending to Value Added and Emissions</a:t>
            </a:r>
            <a:endParaRPr lang="en-GB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: 圆角 19">
            <a:extLst>
              <a:ext uri="{FF2B5EF4-FFF2-40B4-BE49-F238E27FC236}">
                <a16:creationId xmlns:a16="http://schemas.microsoft.com/office/drawing/2014/main" id="{CF966D8D-7FCB-35ED-75E9-9B242EA16B95}"/>
              </a:ext>
            </a:extLst>
          </p:cNvPr>
          <p:cNvSpPr/>
          <p:nvPr/>
        </p:nvSpPr>
        <p:spPr>
          <a:xfrm>
            <a:off x="9272573" y="7673862"/>
            <a:ext cx="6104243" cy="9937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2081D1D-C69E-C6A5-5743-F06CF21F4838}"/>
                  </a:ext>
                </a:extLst>
              </p:cNvPr>
              <p:cNvSpPr txBox="1"/>
              <p:nvPr/>
            </p:nvSpPr>
            <p:spPr>
              <a:xfrm>
                <a:off x="10269551" y="7855730"/>
                <a:ext cx="3740828" cy="48763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 = </m:t>
                      </m:r>
                      <m:sSubSup>
                        <m:sSubSup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𝐺𝐻𝐺</m:t>
                          </m:r>
                        </m:sup>
                      </m:sSubSup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 − </m:t>
                      </m:r>
                      <m:sSubSup>
                        <m:sSubSup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𝑉𝐴</m:t>
                          </m:r>
                        </m:sup>
                      </m:sSubSup>
                    </m:oMath>
                  </m:oMathPara>
                </a14:m>
                <a:endParaRPr lang="en-GB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2081D1D-C69E-C6A5-5743-F06CF21F4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9551" y="7855730"/>
                <a:ext cx="3740828" cy="4876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C22D5816-0073-CCF1-A205-ADDB1B017537}"/>
                  </a:ext>
                </a:extLst>
              </p:cNvPr>
              <p:cNvSpPr txBox="1"/>
              <p:nvPr/>
            </p:nvSpPr>
            <p:spPr>
              <a:xfrm>
                <a:off x="603027" y="2272688"/>
                <a:ext cx="6090833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" altLang="zh-CN" sz="2000" dirty="0"/>
                  <a:t>c: source market; </a:t>
                </a:r>
                <a14:m>
                  <m:oMath xmlns:m="http://schemas.openxmlformats.org/officeDocument/2006/math">
                    <m:r>
                      <a:rPr lang="en" altLang="zh-CN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" altLang="zh-CN" sz="2000" dirty="0"/>
                  <a:t>: year</a:t>
                </a:r>
              </a:p>
              <a:p>
                <a:r>
                  <a:rPr lang="en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e(</a:t>
                </a:r>
                <a:r>
                  <a:rPr lang="en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c,t</a:t>
                </a:r>
                <a:r>
                  <a:rPr lang="en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expenditure vector</a:t>
                </a:r>
              </a:p>
              <a:p>
                <a:r>
                  <a:rPr lang="en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maps JTA categories to ICIO industries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C22D5816-0073-CCF1-A205-ADDB1B017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27" y="2272688"/>
                <a:ext cx="6090833" cy="1015663"/>
              </a:xfrm>
              <a:prstGeom prst="rect">
                <a:avLst/>
              </a:prstGeom>
              <a:blipFill>
                <a:blip r:embed="rId9"/>
                <a:stretch>
                  <a:fillRect l="-1101" t="-3614" b="-10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文本框 35">
            <a:extLst>
              <a:ext uri="{FF2B5EF4-FFF2-40B4-BE49-F238E27FC236}">
                <a16:creationId xmlns:a16="http://schemas.microsoft.com/office/drawing/2014/main" id="{9452B3E6-697B-E638-13EB-57E06CA277C5}"/>
              </a:ext>
            </a:extLst>
          </p:cNvPr>
          <p:cNvSpPr txBox="1"/>
          <p:nvPr/>
        </p:nvSpPr>
        <p:spPr>
          <a:xfrm>
            <a:off x="8941145" y="2194303"/>
            <a:ext cx="62341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/>
              <a:t>V = value-added coefficients</a:t>
            </a:r>
          </a:p>
          <a:p>
            <a:r>
              <a:rPr lang="zh-CN" altLang="en-US" sz="2000" dirty="0"/>
              <a:t>G = production-based GHG coefficients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2E4F535F-05C3-9D58-B5BB-2C3A256DEBC4}"/>
              </a:ext>
            </a:extLst>
          </p:cNvPr>
          <p:cNvSpPr txBox="1"/>
          <p:nvPr/>
        </p:nvSpPr>
        <p:spPr>
          <a:xfrm>
            <a:off x="8383206" y="5695935"/>
            <a:ext cx="63581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/>
              <a:t>r = Japan, source economy, or third countries</a:t>
            </a:r>
          </a:p>
        </p:txBody>
      </p:sp>
      <p:sp>
        <p:nvSpPr>
          <p:cNvPr id="39" name="Shape 2">
            <a:extLst>
              <a:ext uri="{FF2B5EF4-FFF2-40B4-BE49-F238E27FC236}">
                <a16:creationId xmlns:a16="http://schemas.microsoft.com/office/drawing/2014/main" id="{EC95FAC3-B064-4DBD-6509-741F04A09C52}"/>
              </a:ext>
            </a:extLst>
          </p:cNvPr>
          <p:cNvSpPr/>
          <p:nvPr/>
        </p:nvSpPr>
        <p:spPr>
          <a:xfrm>
            <a:off x="7716069" y="1605901"/>
            <a:ext cx="49593" cy="6679769"/>
          </a:xfrm>
          <a:prstGeom prst="rect">
            <a:avLst/>
          </a:prstGeom>
          <a:solidFill>
            <a:srgbClr val="C77B51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Shape 2">
            <a:extLst>
              <a:ext uri="{FF2B5EF4-FFF2-40B4-BE49-F238E27FC236}">
                <a16:creationId xmlns:a16="http://schemas.microsoft.com/office/drawing/2014/main" id="{1A735D88-A99F-5A18-5158-1DD98B305B1E}"/>
              </a:ext>
            </a:extLst>
          </p:cNvPr>
          <p:cNvSpPr/>
          <p:nvPr/>
        </p:nvSpPr>
        <p:spPr>
          <a:xfrm>
            <a:off x="305816" y="897024"/>
            <a:ext cx="2844800" cy="60960"/>
          </a:xfrm>
          <a:prstGeom prst="rect">
            <a:avLst/>
          </a:prstGeom>
          <a:solidFill>
            <a:srgbClr val="C77B51"/>
          </a:solidFill>
          <a:ln/>
        </p:spPr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694386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54000" y="31750"/>
            <a:ext cx="15875000" cy="825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3200" b="1" dirty="0">
                <a:solidFill>
                  <a:srgbClr val="3A566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Shopping Treatment &amp; Scenario Design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297180" y="1221998"/>
            <a:ext cx="7493000" cy="74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15000"/>
              </a:lnSpc>
            </a:pPr>
            <a:r>
              <a:rPr lang="en-US" sz="2800" b="1" dirty="0">
                <a:solidFill>
                  <a:srgbClr val="C55A11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Three Shopping Treatments</a:t>
            </a:r>
            <a:endParaRPr lang="en-US" sz="2800" dirty="0"/>
          </a:p>
          <a:p>
            <a:pPr algn="l">
              <a:lnSpc>
                <a:spcPct val="115000"/>
              </a:lnSpc>
            </a:pPr>
            <a:r>
              <a:rPr lang="en-US" sz="2400" dirty="0">
                <a:solidFill>
                  <a:srgbClr val="3D3D3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</a:t>
            </a:r>
            <a:endParaRPr lang="en-US" sz="2400" dirty="0"/>
          </a:p>
          <a:p>
            <a:pPr algn="l">
              <a:lnSpc>
                <a:spcPct val="115000"/>
              </a:lnSpc>
            </a:pPr>
            <a:r>
              <a:rPr lang="en-US" sz="2400" b="1" dirty="0">
                <a:solidFill>
                  <a:srgbClr val="3D3D3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R0 (Retail)</a:t>
            </a:r>
            <a:endParaRPr lang="en-US" sz="2400" dirty="0"/>
          </a:p>
          <a:p>
            <a:pPr algn="l">
              <a:lnSpc>
                <a:spcPct val="115000"/>
              </a:lnSpc>
            </a:pPr>
            <a:r>
              <a:rPr lang="en-US" sz="2400" dirty="0"/>
              <a:t>All shopping → wholesale &amp; retail trade</a:t>
            </a:r>
          </a:p>
          <a:p>
            <a:pPr algn="l">
              <a:lnSpc>
                <a:spcPct val="115000"/>
              </a:lnSpc>
            </a:pPr>
            <a:r>
              <a:rPr lang="en-US" sz="2400" dirty="0"/>
              <a:t>Lower bound for carbon</a:t>
            </a:r>
          </a:p>
          <a:p>
            <a:pPr algn="l">
              <a:lnSpc>
                <a:spcPct val="115000"/>
              </a:lnSpc>
            </a:pPr>
            <a:r>
              <a:rPr lang="en-US" sz="2400" dirty="0">
                <a:solidFill>
                  <a:srgbClr val="3D3D3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</a:t>
            </a:r>
            <a:endParaRPr lang="en-US" sz="2400" dirty="0"/>
          </a:p>
          <a:p>
            <a:pPr algn="l">
              <a:lnSpc>
                <a:spcPct val="115000"/>
              </a:lnSpc>
            </a:pPr>
            <a:r>
              <a:rPr lang="en-US" sz="2400" b="1" dirty="0">
                <a:solidFill>
                  <a:srgbClr val="3D3D3D"/>
                </a:solidFill>
                <a:latin typeface="Times New Roman" pitchFamily="34" charset="0"/>
                <a:cs typeface="Times New Roman" pitchFamily="34" charset="-120"/>
              </a:rPr>
              <a:t>R1 (Central)</a:t>
            </a:r>
          </a:p>
          <a:p>
            <a:pPr algn="l">
              <a:lnSpc>
                <a:spcPct val="115000"/>
              </a:lnSpc>
            </a:pPr>
            <a:r>
              <a:rPr lang="en-US" sz="2400" dirty="0"/>
              <a:t>30% retail + 70% goods-producing industries</a:t>
            </a:r>
          </a:p>
          <a:p>
            <a:pPr algn="l">
              <a:lnSpc>
                <a:spcPct val="115000"/>
              </a:lnSpc>
            </a:pPr>
            <a:r>
              <a:rPr lang="en-US" sz="2400" dirty="0"/>
              <a:t>Realistic midpoint (~30% margin)</a:t>
            </a:r>
          </a:p>
          <a:p>
            <a:pPr algn="l">
              <a:lnSpc>
                <a:spcPct val="115000"/>
              </a:lnSpc>
            </a:pPr>
            <a:r>
              <a:rPr lang="en-US" sz="2400" dirty="0">
                <a:solidFill>
                  <a:srgbClr val="3D3D3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</a:t>
            </a:r>
            <a:endParaRPr lang="en-US" sz="2400" dirty="0"/>
          </a:p>
          <a:p>
            <a:pPr>
              <a:lnSpc>
                <a:spcPct val="115000"/>
              </a:lnSpc>
            </a:pPr>
            <a:r>
              <a:rPr lang="en-US" sz="2400" b="1" dirty="0">
                <a:solidFill>
                  <a:srgbClr val="3D3D3D"/>
                </a:solidFill>
                <a:latin typeface="Times New Roman" pitchFamily="34" charset="0"/>
                <a:cs typeface="Times New Roman" pitchFamily="34" charset="-120"/>
              </a:rPr>
              <a:t>R2 (Goods)</a:t>
            </a:r>
          </a:p>
          <a:p>
            <a:pPr algn="l">
              <a:lnSpc>
                <a:spcPct val="115000"/>
              </a:lnSpc>
            </a:pPr>
            <a:r>
              <a:rPr lang="en-US" sz="2400" dirty="0"/>
              <a:t>All shopping → goods-producing industries</a:t>
            </a:r>
          </a:p>
          <a:p>
            <a:pPr algn="l">
              <a:lnSpc>
                <a:spcPct val="115000"/>
              </a:lnSpc>
            </a:pPr>
            <a:r>
              <a:rPr lang="en-US" sz="2400" dirty="0"/>
              <a:t>Upper bound for carbon</a:t>
            </a:r>
          </a:p>
          <a:p>
            <a:pPr algn="l">
              <a:lnSpc>
                <a:spcPct val="115000"/>
              </a:lnSpc>
            </a:pPr>
            <a:r>
              <a:rPr lang="en-US" sz="2400" dirty="0">
                <a:solidFill>
                  <a:srgbClr val="3D3D3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</a:t>
            </a:r>
            <a:endParaRPr lang="en-US" sz="2400" dirty="0"/>
          </a:p>
          <a:p>
            <a:pPr>
              <a:lnSpc>
                <a:spcPct val="115000"/>
              </a:lnSpc>
            </a:pPr>
            <a:r>
              <a:rPr lang="en" altLang="zh-CN" sz="2400" dirty="0"/>
              <a:t>R0 and R2 define the bounds; R1 is the central case.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8001000" y="1206500"/>
            <a:ext cx="60960" cy="7493000"/>
          </a:xfrm>
          <a:prstGeom prst="rect">
            <a:avLst/>
          </a:prstGeom>
          <a:solidFill>
            <a:srgbClr val="C77B51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Text 3"/>
          <p:cNvSpPr/>
          <p:nvPr/>
        </p:nvSpPr>
        <p:spPr>
          <a:xfrm>
            <a:off x="8318500" y="1221998"/>
            <a:ext cx="7747000" cy="5116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15000"/>
              </a:lnSpc>
            </a:pPr>
            <a:r>
              <a:rPr lang="en-US" sz="2800" b="1" dirty="0">
                <a:solidFill>
                  <a:srgbClr val="C55A11"/>
                </a:solidFill>
                <a:latin typeface="Times New Roman" pitchFamily="34" charset="0"/>
                <a:cs typeface="Times New Roman" pitchFamily="34" charset="-120"/>
              </a:rPr>
              <a:t>Two Scenarios</a:t>
            </a:r>
          </a:p>
          <a:p>
            <a:pPr algn="l">
              <a:lnSpc>
                <a:spcPct val="115000"/>
              </a:lnSpc>
            </a:pPr>
            <a:r>
              <a:rPr lang="en-US" sz="2400" dirty="0">
                <a:solidFill>
                  <a:srgbClr val="3D3D3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</a:t>
            </a:r>
            <a:endParaRPr lang="en-US" sz="2400" dirty="0"/>
          </a:p>
          <a:p>
            <a:pPr>
              <a:lnSpc>
                <a:spcPct val="115000"/>
              </a:lnSpc>
            </a:pPr>
            <a:r>
              <a:rPr lang="en-US" sz="2400" b="1" dirty="0">
                <a:solidFill>
                  <a:srgbClr val="3D3D3D"/>
                </a:solidFill>
                <a:latin typeface="Times New Roman" pitchFamily="34" charset="0"/>
                <a:cs typeface="Times New Roman" pitchFamily="34" charset="-120"/>
              </a:rPr>
              <a:t>S1 (2019 Baseline)</a:t>
            </a:r>
          </a:p>
          <a:p>
            <a:pPr>
              <a:lnSpc>
                <a:spcPct val="115000"/>
              </a:lnSpc>
            </a:pPr>
            <a:r>
              <a:rPr lang="en-US" sz="2400" dirty="0"/>
              <a:t>2019 spending × 2019 production &amp; emissions structure</a:t>
            </a:r>
          </a:p>
          <a:p>
            <a:pPr algn="l">
              <a:lnSpc>
                <a:spcPct val="115000"/>
              </a:lnSpc>
            </a:pPr>
            <a:r>
              <a:rPr lang="en-US" sz="2400" dirty="0">
                <a:solidFill>
                  <a:srgbClr val="3D3D3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</a:t>
            </a:r>
            <a:endParaRPr lang="en-US" sz="2400" dirty="0"/>
          </a:p>
          <a:p>
            <a:pPr>
              <a:lnSpc>
                <a:spcPct val="115000"/>
              </a:lnSpc>
            </a:pPr>
            <a:r>
              <a:rPr lang="en-US" sz="2400" b="1" dirty="0">
                <a:solidFill>
                  <a:srgbClr val="3D3D3D"/>
                </a:solidFill>
                <a:latin typeface="Times New Roman" pitchFamily="34" charset="0"/>
                <a:cs typeface="Times New Roman" pitchFamily="34" charset="-120"/>
              </a:rPr>
              <a:t>S2 (2024 Mix)</a:t>
            </a:r>
          </a:p>
          <a:p>
            <a:pPr>
              <a:lnSpc>
                <a:spcPct val="115000"/>
              </a:lnSpc>
            </a:pPr>
            <a:r>
              <a:rPr lang="en" altLang="zh-CN" sz="2400" dirty="0"/>
              <a:t>2024 spending × 2019 production &amp; emissions structure</a:t>
            </a:r>
            <a:r>
              <a:rPr lang="en-US" sz="2400" dirty="0">
                <a:solidFill>
                  <a:srgbClr val="3D3D3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</a:t>
            </a:r>
          </a:p>
          <a:p>
            <a:pPr algn="l">
              <a:lnSpc>
                <a:spcPct val="115000"/>
              </a:lnSpc>
            </a:pPr>
            <a:endParaRPr lang="en-US" sz="2400" dirty="0"/>
          </a:p>
          <a:p>
            <a:pPr algn="l">
              <a:lnSpc>
                <a:spcPct val="115000"/>
              </a:lnSpc>
            </a:pPr>
            <a:endParaRPr lang="en-US" sz="2400" dirty="0"/>
          </a:p>
          <a:p>
            <a:pPr algn="l">
              <a:lnSpc>
                <a:spcPct val="115000"/>
              </a:lnSpc>
            </a:pPr>
            <a:endParaRPr lang="en-US" sz="2400" dirty="0"/>
          </a:p>
          <a:p>
            <a:pPr algn="l">
              <a:lnSpc>
                <a:spcPct val="115000"/>
              </a:lnSpc>
            </a:pPr>
            <a:endParaRPr lang="en-US" sz="24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EAA2CCA-3414-778E-DF05-D8B159526676}"/>
              </a:ext>
            </a:extLst>
          </p:cNvPr>
          <p:cNvSpPr txBox="1"/>
          <p:nvPr/>
        </p:nvSpPr>
        <p:spPr>
          <a:xfrm>
            <a:off x="8298481" y="5491656"/>
            <a:ext cx="611408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D3D3D"/>
                </a:solidFill>
                <a:latin typeface="Times New Roman" pitchFamily="34" charset="0"/>
                <a:cs typeface="Times New Roman" pitchFamily="34" charset="-120"/>
              </a:rPr>
              <a:t>Key idea</a:t>
            </a:r>
          </a:p>
          <a:p>
            <a:endParaRPr lang="zh-CN" altLang="en-US" dirty="0"/>
          </a:p>
          <a:p>
            <a:r>
              <a:rPr lang="zh-CN" altLang="en-US" sz="2400" dirty="0"/>
              <a:t>S1 gives the 2019 baseline.</a:t>
            </a:r>
          </a:p>
          <a:p>
            <a:r>
              <a:rPr lang="zh-CN" altLang="en-US" sz="2400" dirty="0"/>
              <a:t>S2 changes only the spending mix,</a:t>
            </a:r>
          </a:p>
          <a:p>
            <a:r>
              <a:rPr lang="zh-CN" altLang="en-US" sz="2400" dirty="0"/>
              <a:t>holding production and emissions structure fixed.</a:t>
            </a:r>
          </a:p>
        </p:txBody>
      </p:sp>
      <p:sp>
        <p:nvSpPr>
          <p:cNvPr id="6" name="Shape 2">
            <a:extLst>
              <a:ext uri="{FF2B5EF4-FFF2-40B4-BE49-F238E27FC236}">
                <a16:creationId xmlns:a16="http://schemas.microsoft.com/office/drawing/2014/main" id="{AB9BEF23-40C2-7B8E-57B7-E3DC24BE9133}"/>
              </a:ext>
            </a:extLst>
          </p:cNvPr>
          <p:cNvSpPr/>
          <p:nvPr/>
        </p:nvSpPr>
        <p:spPr>
          <a:xfrm>
            <a:off x="305816" y="897024"/>
            <a:ext cx="2844800" cy="60960"/>
          </a:xfrm>
          <a:prstGeom prst="rect">
            <a:avLst/>
          </a:prstGeom>
          <a:solidFill>
            <a:srgbClr val="C77B51"/>
          </a:solidFill>
          <a:ln/>
        </p:spPr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0">
            <a:extLst>
              <a:ext uri="{FF2B5EF4-FFF2-40B4-BE49-F238E27FC236}">
                <a16:creationId xmlns:a16="http://schemas.microsoft.com/office/drawing/2014/main" id="{BCEDF5B6-7141-DB70-8CE8-C95577866EA9}"/>
              </a:ext>
            </a:extLst>
          </p:cNvPr>
          <p:cNvSpPr/>
          <p:nvPr/>
        </p:nvSpPr>
        <p:spPr>
          <a:xfrm>
            <a:off x="5129784" y="2923604"/>
            <a:ext cx="5952744" cy="3092060"/>
          </a:xfrm>
          <a:prstGeom prst="roundRect">
            <a:avLst>
              <a:gd name="adj" fmla="val 4386"/>
            </a:avLst>
          </a:prstGeom>
          <a:solidFill>
            <a:srgbClr val="4A6C7E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8" name="Text 1">
            <a:extLst>
              <a:ext uri="{FF2B5EF4-FFF2-40B4-BE49-F238E27FC236}">
                <a16:creationId xmlns:a16="http://schemas.microsoft.com/office/drawing/2014/main" id="{0AD4E208-EFB4-6272-340E-A1B37848C30D}"/>
              </a:ext>
            </a:extLst>
          </p:cNvPr>
          <p:cNvSpPr/>
          <p:nvPr/>
        </p:nvSpPr>
        <p:spPr>
          <a:xfrm>
            <a:off x="6191250" y="3429710"/>
            <a:ext cx="3873500" cy="1016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7200" b="1" dirty="0">
                <a:solidFill>
                  <a:srgbClr val="FFFFFF"/>
                </a:solidFill>
                <a:latin typeface="Times New Roman" panose="02020603050405020304" pitchFamily="18" charset="0"/>
                <a:ea typeface="Oranienbaum" pitchFamily="34" charset="-122"/>
                <a:cs typeface="Times New Roman" panose="02020603050405020304" pitchFamily="18" charset="0"/>
              </a:rPr>
              <a:t>0</a:t>
            </a:r>
            <a:r>
              <a:rPr lang="en-US" altLang="zh-CN" sz="7200" b="1" dirty="0">
                <a:solidFill>
                  <a:srgbClr val="FFFFFF"/>
                </a:solidFill>
                <a:latin typeface="Times New Roman" panose="02020603050405020304" pitchFamily="18" charset="0"/>
                <a:ea typeface="Oranienbaum" pitchFamily="34" charset="-122"/>
                <a:cs typeface="Times New Roman" panose="02020603050405020304" pitchFamily="18" charset="0"/>
              </a:rPr>
              <a:t>4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2">
            <a:extLst>
              <a:ext uri="{FF2B5EF4-FFF2-40B4-BE49-F238E27FC236}">
                <a16:creationId xmlns:a16="http://schemas.microsoft.com/office/drawing/2014/main" id="{557CE782-AE0C-EBA8-9AE9-B9C10129572B}"/>
              </a:ext>
            </a:extLst>
          </p:cNvPr>
          <p:cNvSpPr/>
          <p:nvPr/>
        </p:nvSpPr>
        <p:spPr>
          <a:xfrm>
            <a:off x="6611121" y="4509326"/>
            <a:ext cx="2844800" cy="60960"/>
          </a:xfrm>
          <a:prstGeom prst="rect">
            <a:avLst/>
          </a:prstGeom>
          <a:solidFill>
            <a:srgbClr val="C77B51"/>
          </a:solidFill>
          <a:ln/>
        </p:spPr>
        <p:txBody>
          <a:bodyPr/>
          <a:lstStyle/>
          <a:p>
            <a:endParaRPr lang="ja-JP" altLang="en-US" dirty="0"/>
          </a:p>
        </p:txBody>
      </p:sp>
      <p:sp>
        <p:nvSpPr>
          <p:cNvPr id="10" name="Text 3">
            <a:extLst>
              <a:ext uri="{FF2B5EF4-FFF2-40B4-BE49-F238E27FC236}">
                <a16:creationId xmlns:a16="http://schemas.microsoft.com/office/drawing/2014/main" id="{5113B153-589B-6085-9475-CB36380FEACE}"/>
              </a:ext>
            </a:extLst>
          </p:cNvPr>
          <p:cNvSpPr/>
          <p:nvPr/>
        </p:nvSpPr>
        <p:spPr>
          <a:xfrm>
            <a:off x="7218053" y="4810527"/>
            <a:ext cx="5080000" cy="762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r>
              <a:rPr lang="en-US" altLang="zh-CN" sz="480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Results</a:t>
            </a:r>
            <a:endParaRPr lang="en-US" altLang="zh-CN" sz="4800" dirty="0"/>
          </a:p>
        </p:txBody>
      </p:sp>
      <p:sp>
        <p:nvSpPr>
          <p:cNvPr id="12" name="Shape 0">
            <a:extLst>
              <a:ext uri="{FF2B5EF4-FFF2-40B4-BE49-F238E27FC236}">
                <a16:creationId xmlns:a16="http://schemas.microsoft.com/office/drawing/2014/main" id="{05D0E543-9B44-CDA4-4AB8-E0ED2F9FF372}"/>
              </a:ext>
            </a:extLst>
          </p:cNvPr>
          <p:cNvSpPr/>
          <p:nvPr/>
        </p:nvSpPr>
        <p:spPr>
          <a:xfrm>
            <a:off x="0" y="8997696"/>
            <a:ext cx="16256000" cy="146304"/>
          </a:xfrm>
          <a:prstGeom prst="rect">
            <a:avLst/>
          </a:prstGeom>
          <a:solidFill>
            <a:srgbClr val="4A6C7E"/>
          </a:solidFill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5816" y="33684"/>
            <a:ext cx="15875000" cy="825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" altLang="zh-CN" sz="3200" b="1" dirty="0">
                <a:solidFill>
                  <a:srgbClr val="3A566D"/>
                </a:solidFill>
                <a:latin typeface="Times New Roman" pitchFamily="34" charset="0"/>
                <a:cs typeface="Times New Roman" pitchFamily="34" charset="-120"/>
              </a:rPr>
              <a:t>Result 1: Recovery Changed Both Scale and Composition</a:t>
            </a:r>
            <a:endParaRPr lang="en-US" sz="3200" b="1" dirty="0">
              <a:solidFill>
                <a:srgbClr val="3A566D"/>
              </a:solidFill>
              <a:latin typeface="Times New Roman" pitchFamily="34" charset="0"/>
              <a:cs typeface="Times New Roman" pitchFamily="34" charset="-120"/>
            </a:endParaRPr>
          </a:p>
        </p:txBody>
      </p:sp>
      <p:sp>
        <p:nvSpPr>
          <p:cNvPr id="4" name="Text 1"/>
          <p:cNvSpPr/>
          <p:nvPr/>
        </p:nvSpPr>
        <p:spPr>
          <a:xfrm>
            <a:off x="294467" y="7702876"/>
            <a:ext cx="7237708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rgbClr val="3D3D3D"/>
                </a:solidFill>
                <a:latin typeface="Times New Roman" pitchFamily="34" charset="0"/>
                <a:cs typeface="Times New Roman" pitchFamily="34" charset="-120"/>
              </a:rPr>
              <a:t>Figure 4. </a:t>
            </a:r>
            <a:r>
              <a:rPr lang="en-US" dirty="0">
                <a:solidFill>
                  <a:srgbClr val="3D3D3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Expenditure composition by source market and scenario</a:t>
            </a:r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10336508" y="1470401"/>
            <a:ext cx="5588000" cy="62031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15000"/>
              </a:lnSpc>
            </a:pPr>
            <a:r>
              <a:rPr lang="en-US" sz="2800" b="1" dirty="0">
                <a:solidFill>
                  <a:srgbClr val="C55A11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Key Changes</a:t>
            </a:r>
            <a:endParaRPr lang="en-US" sz="2800" dirty="0"/>
          </a:p>
          <a:p>
            <a:pPr algn="l">
              <a:lnSpc>
                <a:spcPct val="115000"/>
              </a:lnSpc>
            </a:pPr>
            <a:r>
              <a:rPr lang="en-US" sz="2400" dirty="0">
                <a:solidFill>
                  <a:srgbClr val="3D3D3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</a:t>
            </a:r>
            <a:endParaRPr lang="en-US" sz="2400" dirty="0"/>
          </a:p>
          <a:p>
            <a:pPr>
              <a:lnSpc>
                <a:spcPct val="115000"/>
              </a:lnSpc>
            </a:pPr>
            <a:r>
              <a:rPr lang="en" altLang="zh-CN" sz="2400" dirty="0"/>
              <a:t>Total real expenditure rose </a:t>
            </a:r>
            <a:r>
              <a:rPr lang="en" altLang="zh-CN" sz="2400" b="1" dirty="0"/>
              <a:t>~40%</a:t>
            </a:r>
            <a:br>
              <a:rPr lang="en" altLang="zh-CN" sz="2400" dirty="0"/>
            </a:br>
            <a:r>
              <a:rPr lang="en" altLang="zh-CN" sz="2400" dirty="0"/>
              <a:t>USD 31.4B → USD 45.1B</a:t>
            </a:r>
            <a:br>
              <a:rPr lang="en" altLang="zh-CN" sz="2400" dirty="0"/>
            </a:br>
            <a:br>
              <a:rPr lang="en" altLang="zh-CN" sz="2400" dirty="0"/>
            </a:br>
            <a:r>
              <a:rPr lang="en" altLang="zh-CN" sz="2400" dirty="0"/>
              <a:t>China contracted</a:t>
            </a:r>
            <a:br>
              <a:rPr lang="en" altLang="zh-CN" sz="2400" dirty="0"/>
            </a:br>
            <a:r>
              <a:rPr lang="en" altLang="zh-CN" sz="2400" dirty="0"/>
              <a:t>shopping share: </a:t>
            </a:r>
            <a:r>
              <a:rPr lang="en" altLang="zh-CN" sz="2400" b="1" dirty="0"/>
              <a:t>53% → 44%</a:t>
            </a:r>
            <a:br>
              <a:rPr lang="en" altLang="zh-CN" sz="2400" dirty="0"/>
            </a:br>
            <a:br>
              <a:rPr lang="en" altLang="zh-CN" sz="2400" dirty="0"/>
            </a:br>
            <a:r>
              <a:rPr lang="en" altLang="zh-CN" sz="2400" dirty="0"/>
              <a:t>Taiwan, Korea, Hong Kong, and the United States expanded</a:t>
            </a:r>
            <a:br>
              <a:rPr lang="en" altLang="zh-CN" sz="2400" dirty="0"/>
            </a:br>
            <a:br>
              <a:rPr lang="en" altLang="zh-CN" sz="2400" dirty="0"/>
            </a:br>
            <a:r>
              <a:rPr lang="en" altLang="zh-CN" sz="2400" dirty="0"/>
              <a:t>US remains the most service-oriented basket</a:t>
            </a:r>
            <a:br>
              <a:rPr lang="en" altLang="zh-CN" sz="2400" dirty="0"/>
            </a:br>
            <a:r>
              <a:rPr lang="en" altLang="zh-CN" sz="2400" dirty="0" err="1"/>
              <a:t>Acc+Food</a:t>
            </a:r>
            <a:r>
              <a:rPr lang="en" altLang="zh-CN" sz="2400" dirty="0"/>
              <a:t> ≈ two-thirds of 2024 spending</a:t>
            </a:r>
            <a:endParaRPr lang="en-US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694C667-D28B-60ED-70A7-B82852B6C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60" y="1585884"/>
            <a:ext cx="9474985" cy="5806811"/>
          </a:xfrm>
          <a:prstGeom prst="rect">
            <a:avLst/>
          </a:prstGeom>
        </p:spPr>
      </p:pic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4F063A49-2D44-D749-4A89-412B6E208F10}"/>
              </a:ext>
            </a:extLst>
          </p:cNvPr>
          <p:cNvCxnSpPr>
            <a:cxnSpLocks/>
          </p:cNvCxnSpPr>
          <p:nvPr/>
        </p:nvCxnSpPr>
        <p:spPr>
          <a:xfrm>
            <a:off x="5362414" y="1673817"/>
            <a:ext cx="0" cy="4928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D3675EBE-8A09-2271-7A2B-F4EE701997EE}"/>
              </a:ext>
            </a:extLst>
          </p:cNvPr>
          <p:cNvSpPr txBox="1"/>
          <p:nvPr/>
        </p:nvSpPr>
        <p:spPr>
          <a:xfrm>
            <a:off x="2913681" y="1937288"/>
            <a:ext cx="75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2019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F974841-BFAA-4710-14F8-EB1E8F34B88C}"/>
              </a:ext>
            </a:extLst>
          </p:cNvPr>
          <p:cNvSpPr txBox="1"/>
          <p:nvPr/>
        </p:nvSpPr>
        <p:spPr>
          <a:xfrm>
            <a:off x="7033643" y="1919206"/>
            <a:ext cx="75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2024</a:t>
            </a:r>
            <a:endParaRPr kumimoji="1" lang="zh-CN" altLang="en-US" dirty="0"/>
          </a:p>
        </p:txBody>
      </p:sp>
      <p:sp>
        <p:nvSpPr>
          <p:cNvPr id="3" name="Shape 2">
            <a:extLst>
              <a:ext uri="{FF2B5EF4-FFF2-40B4-BE49-F238E27FC236}">
                <a16:creationId xmlns:a16="http://schemas.microsoft.com/office/drawing/2014/main" id="{028B5CD6-572D-0C74-0095-2BBC24AB834E}"/>
              </a:ext>
            </a:extLst>
          </p:cNvPr>
          <p:cNvSpPr/>
          <p:nvPr/>
        </p:nvSpPr>
        <p:spPr>
          <a:xfrm>
            <a:off x="305816" y="897024"/>
            <a:ext cx="2844800" cy="60960"/>
          </a:xfrm>
          <a:prstGeom prst="rect">
            <a:avLst/>
          </a:prstGeom>
          <a:solidFill>
            <a:srgbClr val="C77B51"/>
          </a:solidFill>
          <a:ln/>
        </p:spPr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90500" y="190500"/>
            <a:ext cx="15875000" cy="825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endParaRPr lang="en-US" sz="4270" dirty="0"/>
          </a:p>
        </p:txBody>
      </p:sp>
      <p:sp>
        <p:nvSpPr>
          <p:cNvPr id="4" name="Text 1"/>
          <p:cNvSpPr/>
          <p:nvPr/>
        </p:nvSpPr>
        <p:spPr>
          <a:xfrm>
            <a:off x="3175000" y="5555496"/>
            <a:ext cx="9906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rgbClr val="3D3D3D"/>
                </a:solidFill>
                <a:latin typeface="Times New Roman" pitchFamily="34" charset="0"/>
                <a:cs typeface="Times New Roman" pitchFamily="34" charset="-120"/>
              </a:rPr>
              <a:t>Figure 5. </a:t>
            </a:r>
            <a:r>
              <a:rPr lang="en-US" dirty="0">
                <a:solidFill>
                  <a:srgbClr val="3D3D3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Headline magnitudes under R1 midpoint, 2019 baseline</a:t>
            </a:r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2092271" y="6179948"/>
            <a:ext cx="5920353" cy="26695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15000"/>
              </a:lnSpc>
            </a:pPr>
            <a:r>
              <a:rPr lang="en-US" sz="2400" b="1" dirty="0">
                <a:solidFill>
                  <a:srgbClr val="C55A11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Economic Multipliers</a:t>
            </a:r>
            <a:endParaRPr lang="en-US" sz="2400" dirty="0"/>
          </a:p>
          <a:p>
            <a:pPr algn="l">
              <a:lnSpc>
                <a:spcPct val="115000"/>
              </a:lnSpc>
            </a:pPr>
            <a:r>
              <a:rPr lang="en-US" sz="2400" dirty="0">
                <a:solidFill>
                  <a:srgbClr val="3D3D3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</a:t>
            </a:r>
            <a:endParaRPr lang="en-US" sz="2130" dirty="0">
              <a:solidFill>
                <a:srgbClr val="3D3D3D"/>
              </a:solidFill>
              <a:latin typeface="Times New Roman" pitchFamily="34" charset="0"/>
              <a:ea typeface="Times New Roman" pitchFamily="34" charset="-122"/>
              <a:cs typeface="Times New Roman" pitchFamily="34" charset="-120"/>
            </a:endParaRPr>
          </a:p>
          <a:p>
            <a:pPr>
              <a:lnSpc>
                <a:spcPct val="115000"/>
              </a:lnSpc>
            </a:pPr>
            <a:r>
              <a:rPr lang="en-US" sz="2400" dirty="0"/>
              <a:t>Output multiplier: 1.88</a:t>
            </a:r>
          </a:p>
          <a:p>
            <a:pPr>
              <a:lnSpc>
                <a:spcPct val="115000"/>
              </a:lnSpc>
            </a:pPr>
            <a:r>
              <a:rPr lang="en-US" sz="2400" dirty="0"/>
              <a:t>VA intensity: ~USD 0.96 / dollar spent</a:t>
            </a:r>
          </a:p>
          <a:p>
            <a:pPr>
              <a:lnSpc>
                <a:spcPct val="115000"/>
              </a:lnSpc>
            </a:pPr>
            <a:endParaRPr lang="en-US" sz="2130" dirty="0">
              <a:solidFill>
                <a:srgbClr val="3D3D3D"/>
              </a:solidFill>
              <a:latin typeface="Times New Roman" pitchFamily="34" charset="0"/>
              <a:ea typeface="Times New Roman" pitchFamily="34" charset="-122"/>
              <a:cs typeface="Times New Roman" pitchFamily="34" charset="-120"/>
            </a:endParaRPr>
          </a:p>
          <a:p>
            <a:pPr>
              <a:lnSpc>
                <a:spcPct val="115000"/>
              </a:lnSpc>
            </a:pPr>
            <a:r>
              <a:rPr lang="en" altLang="zh-CN" sz="2400" dirty="0"/>
              <a:t>Value added is tightly clustered across markets.</a:t>
            </a:r>
            <a:endParaRPr lang="en-US" sz="2400" dirty="0">
              <a:solidFill>
                <a:srgbClr val="3D3D3D"/>
              </a:solidFill>
              <a:latin typeface="Times New Roman" pitchFamily="34" charset="0"/>
              <a:ea typeface="Times New Roman" pitchFamily="34" charset="-122"/>
              <a:cs typeface="Times New Roman" pitchFamily="34" charset="-12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BB2C9DD-C00C-D4EC-A8C5-3F1D41DEFA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90" t="2462" r="1033" b="3119"/>
          <a:stretch>
            <a:fillRect/>
          </a:stretch>
        </p:blipFill>
        <p:spPr>
          <a:xfrm>
            <a:off x="2328421" y="1146875"/>
            <a:ext cx="11161336" cy="435060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77B4537-124F-8542-CCCF-21B00A5F3280}"/>
              </a:ext>
            </a:extLst>
          </p:cNvPr>
          <p:cNvSpPr txBox="1"/>
          <p:nvPr/>
        </p:nvSpPr>
        <p:spPr>
          <a:xfrm>
            <a:off x="190500" y="164548"/>
            <a:ext cx="98685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3200" b="1" dirty="0">
                <a:solidFill>
                  <a:srgbClr val="3A566D"/>
                </a:solidFill>
                <a:latin typeface="Times New Roman" pitchFamily="34" charset="0"/>
                <a:cs typeface="Times New Roman" pitchFamily="34" charset="-120"/>
              </a:rPr>
              <a:t>Result 2: Economic Returns Are Stable</a:t>
            </a:r>
            <a:endParaRPr lang="zh-CN" altLang="en-US" sz="3200" b="1" dirty="0">
              <a:solidFill>
                <a:srgbClr val="3A566D"/>
              </a:solidFill>
              <a:latin typeface="Times New Roman" pitchFamily="34" charset="0"/>
              <a:cs typeface="Times New Roman" pitchFamily="34" charset="-120"/>
            </a:endParaRPr>
          </a:p>
        </p:txBody>
      </p:sp>
      <p:sp>
        <p:nvSpPr>
          <p:cNvPr id="9" name="Text 2">
            <a:extLst>
              <a:ext uri="{FF2B5EF4-FFF2-40B4-BE49-F238E27FC236}">
                <a16:creationId xmlns:a16="http://schemas.microsoft.com/office/drawing/2014/main" id="{E31E55AC-368A-A79B-E988-3C100E0091F3}"/>
              </a:ext>
            </a:extLst>
          </p:cNvPr>
          <p:cNvSpPr/>
          <p:nvPr/>
        </p:nvSpPr>
        <p:spPr>
          <a:xfrm>
            <a:off x="8800454" y="6179948"/>
            <a:ext cx="6620360" cy="1972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5000"/>
              </a:lnSpc>
            </a:pPr>
            <a:r>
              <a:rPr lang="en-US" sz="2400" b="1" dirty="0">
                <a:solidFill>
                  <a:srgbClr val="C55A11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Implication</a:t>
            </a:r>
          </a:p>
          <a:p>
            <a:pPr>
              <a:lnSpc>
                <a:spcPct val="115000"/>
              </a:lnSpc>
            </a:pPr>
            <a:endParaRPr lang="en-US" sz="2400" b="1" dirty="0">
              <a:solidFill>
                <a:srgbClr val="C55A11"/>
              </a:solidFill>
              <a:latin typeface="Times New Roman" pitchFamily="34" charset="0"/>
              <a:ea typeface="Times New Roman" pitchFamily="34" charset="-122"/>
              <a:cs typeface="Times New Roman" pitchFamily="34" charset="-120"/>
            </a:endParaRPr>
          </a:p>
          <a:p>
            <a:pPr>
              <a:lnSpc>
                <a:spcPct val="115000"/>
              </a:lnSpc>
            </a:pPr>
            <a:r>
              <a:rPr lang="en" altLang="zh-CN" sz="2400" dirty="0"/>
              <a:t>Income-side differences are small; </a:t>
            </a:r>
          </a:p>
          <a:p>
            <a:pPr>
              <a:lnSpc>
                <a:spcPct val="115000"/>
              </a:lnSpc>
            </a:pPr>
            <a:r>
              <a:rPr lang="en" altLang="zh-CN" sz="2400" dirty="0"/>
              <a:t>carbon intensity explains more of the market ranking.</a:t>
            </a:r>
            <a:endParaRPr lang="en-US" sz="2400" dirty="0"/>
          </a:p>
        </p:txBody>
      </p:sp>
      <p:sp>
        <p:nvSpPr>
          <p:cNvPr id="6" name="Shape 2">
            <a:extLst>
              <a:ext uri="{FF2B5EF4-FFF2-40B4-BE49-F238E27FC236}">
                <a16:creationId xmlns:a16="http://schemas.microsoft.com/office/drawing/2014/main" id="{41C05776-BFB7-376F-9240-CAB3E0A65786}"/>
              </a:ext>
            </a:extLst>
          </p:cNvPr>
          <p:cNvSpPr/>
          <p:nvPr/>
        </p:nvSpPr>
        <p:spPr>
          <a:xfrm>
            <a:off x="305816" y="831035"/>
            <a:ext cx="2844800" cy="60960"/>
          </a:xfrm>
          <a:prstGeom prst="rect">
            <a:avLst/>
          </a:prstGeom>
          <a:solidFill>
            <a:srgbClr val="C77B51"/>
          </a:solidFill>
          <a:ln/>
        </p:spPr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5816" y="102004"/>
            <a:ext cx="15875000" cy="825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" altLang="zh-CN" sz="3200" b="1" dirty="0">
                <a:solidFill>
                  <a:srgbClr val="3A566D"/>
                </a:solidFill>
                <a:latin typeface="Times New Roman" pitchFamily="34" charset="0"/>
                <a:cs typeface="Times New Roman" pitchFamily="34" charset="-120"/>
              </a:rPr>
              <a:t>Result 3: Carbon Intensity Depends on Shopping Treatment</a:t>
            </a:r>
            <a:endParaRPr lang="en-US" sz="3200" b="1" dirty="0">
              <a:solidFill>
                <a:srgbClr val="3A566D"/>
              </a:solidFill>
              <a:latin typeface="Times New Roman" pitchFamily="34" charset="0"/>
              <a:cs typeface="Times New Roman" pitchFamily="34" charset="-120"/>
            </a:endParaRPr>
          </a:p>
        </p:txBody>
      </p:sp>
      <p:sp>
        <p:nvSpPr>
          <p:cNvPr id="4" name="Text 1"/>
          <p:cNvSpPr/>
          <p:nvPr/>
        </p:nvSpPr>
        <p:spPr>
          <a:xfrm>
            <a:off x="254000" y="7400438"/>
            <a:ext cx="9906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rgbClr val="3D3D3D"/>
                </a:solidFill>
                <a:latin typeface="Times New Roman" pitchFamily="34" charset="0"/>
                <a:cs typeface="Times New Roman" pitchFamily="34" charset="-120"/>
              </a:rPr>
              <a:t>Figure 6. </a:t>
            </a:r>
            <a:r>
              <a:rPr lang="en" altLang="zh-CN" dirty="0"/>
              <a:t>Per-dollar embodied </a:t>
            </a:r>
            <a:r>
              <a:rPr lang="en" altLang="zh-CN" dirty="0" err="1"/>
              <a:t>CO₂e</a:t>
            </a:r>
            <a:r>
              <a:rPr lang="en" altLang="zh-CN" dirty="0"/>
              <a:t> intensity by shopping treatment.</a:t>
            </a:r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10414000" y="1327472"/>
            <a:ext cx="5588000" cy="80025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15000"/>
              </a:lnSpc>
            </a:pPr>
            <a:r>
              <a:rPr lang="en-US" sz="2800" b="1" dirty="0">
                <a:solidFill>
                  <a:srgbClr val="C55A11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Carbon Varies More Than VA</a:t>
            </a:r>
            <a:endParaRPr lang="en-US" sz="2400" dirty="0"/>
          </a:p>
          <a:p>
            <a:pPr>
              <a:lnSpc>
                <a:spcPct val="115000"/>
              </a:lnSpc>
            </a:pPr>
            <a:r>
              <a:rPr lang="en-US" sz="2400" dirty="0"/>
              <a:t>R0 (retail)</a:t>
            </a:r>
          </a:p>
          <a:p>
            <a:pPr>
              <a:lnSpc>
                <a:spcPct val="115000"/>
              </a:lnSpc>
            </a:pPr>
            <a:r>
              <a:rPr lang="en-US" sz="2400" dirty="0"/>
              <a:t>China lowest: 0.243</a:t>
            </a:r>
          </a:p>
          <a:p>
            <a:pPr>
              <a:lnSpc>
                <a:spcPct val="115000"/>
              </a:lnSpc>
            </a:pPr>
            <a:r>
              <a:rPr lang="en-US" sz="2400" dirty="0"/>
              <a:t>USA highest: 0.321</a:t>
            </a:r>
          </a:p>
          <a:p>
            <a:pPr>
              <a:lnSpc>
                <a:spcPct val="115000"/>
              </a:lnSpc>
            </a:pPr>
            <a:endParaRPr lang="en-US" sz="2400" dirty="0"/>
          </a:p>
          <a:p>
            <a:pPr>
              <a:lnSpc>
                <a:spcPct val="115000"/>
              </a:lnSpc>
            </a:pPr>
            <a:r>
              <a:rPr lang="en-US" sz="2400" dirty="0"/>
              <a:t>R2 (goods)</a:t>
            </a:r>
          </a:p>
          <a:p>
            <a:pPr>
              <a:lnSpc>
                <a:spcPct val="115000"/>
              </a:lnSpc>
            </a:pPr>
            <a:r>
              <a:rPr lang="en-US" sz="2400" dirty="0"/>
              <a:t>China highest: 0.410</a:t>
            </a:r>
          </a:p>
          <a:p>
            <a:pPr>
              <a:lnSpc>
                <a:spcPct val="115000"/>
              </a:lnSpc>
            </a:pPr>
            <a:r>
              <a:rPr lang="en-US" sz="2400" dirty="0"/>
              <a:t>USA lowest: 0.360</a:t>
            </a:r>
          </a:p>
          <a:p>
            <a:pPr>
              <a:lnSpc>
                <a:spcPct val="115000"/>
              </a:lnSpc>
            </a:pPr>
            <a:endParaRPr lang="en-US" sz="2400" dirty="0">
              <a:solidFill>
                <a:srgbClr val="3D3D3D"/>
              </a:solidFill>
              <a:latin typeface="Times New Roman" pitchFamily="34" charset="0"/>
              <a:ea typeface="Times New Roman" pitchFamily="34" charset="-122"/>
              <a:cs typeface="Times New Roman" pitchFamily="34" charset="-120"/>
            </a:endParaRPr>
          </a:p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C55A11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Ranking Reversal</a:t>
            </a:r>
            <a:endParaRPr lang="en-US" sz="2400" dirty="0"/>
          </a:p>
          <a:p>
            <a:pPr>
              <a:lnSpc>
                <a:spcPct val="115000"/>
              </a:lnSpc>
            </a:pPr>
            <a:r>
              <a:rPr lang="en-US" sz="2400" dirty="0"/>
              <a:t>Top-five intensity rises:</a:t>
            </a:r>
          </a:p>
          <a:p>
            <a:pPr>
              <a:lnSpc>
                <a:spcPct val="115000"/>
              </a:lnSpc>
            </a:pPr>
            <a:r>
              <a:rPr lang="en-US" sz="2400" dirty="0"/>
              <a:t>0.267 → 0.395 kg </a:t>
            </a:r>
            <a:r>
              <a:rPr lang="en-US" sz="2400" dirty="0" err="1"/>
              <a:t>CO₂e</a:t>
            </a:r>
            <a:r>
              <a:rPr lang="en-US" sz="2400" dirty="0"/>
              <a:t>/USD</a:t>
            </a:r>
          </a:p>
          <a:p>
            <a:pPr>
              <a:lnSpc>
                <a:spcPct val="115000"/>
              </a:lnSpc>
            </a:pPr>
            <a:endParaRPr lang="en-US" sz="2400" dirty="0">
              <a:solidFill>
                <a:srgbClr val="3D3D3D"/>
              </a:solidFill>
              <a:latin typeface="Times New Roman" pitchFamily="34" charset="0"/>
              <a:cs typeface="Times New Roman" pitchFamily="34" charset="-120"/>
            </a:endParaRPr>
          </a:p>
          <a:p>
            <a:pPr>
              <a:lnSpc>
                <a:spcPct val="115000"/>
              </a:lnSpc>
            </a:pPr>
            <a:r>
              <a:rPr lang="en" altLang="zh-CN" sz="2800" b="1" dirty="0">
                <a:solidFill>
                  <a:srgbClr val="C55A11"/>
                </a:solidFill>
                <a:latin typeface="Times New Roman" pitchFamily="34" charset="0"/>
                <a:cs typeface="Times New Roman" pitchFamily="34" charset="-120"/>
              </a:rPr>
              <a:t>Main implication</a:t>
            </a:r>
          </a:p>
          <a:p>
            <a:pPr>
              <a:lnSpc>
                <a:spcPct val="115000"/>
              </a:lnSpc>
            </a:pPr>
            <a:r>
              <a:rPr lang="en" altLang="zh-CN" sz="2400" dirty="0"/>
              <a:t>Shopping treatment changes not only the level, but also which markets look carbon-intensive.</a:t>
            </a:r>
            <a:endParaRPr lang="en-US" sz="2400" dirty="0">
              <a:solidFill>
                <a:srgbClr val="3D3D3D"/>
              </a:solidFill>
              <a:latin typeface="Times New Roman" pitchFamily="34" charset="0"/>
              <a:cs typeface="Times New Roman" pitchFamily="34" charset="-120"/>
            </a:endParaRPr>
          </a:p>
        </p:txBody>
      </p:sp>
      <p:pic>
        <p:nvPicPr>
          <p:cNvPr id="6" name="Picture 5" descr="slope_distinc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16" y="1621938"/>
            <a:ext cx="9650367" cy="5714998"/>
          </a:xfrm>
          <a:prstGeom prst="rect">
            <a:avLst/>
          </a:prstGeom>
        </p:spPr>
      </p:pic>
      <p:sp>
        <p:nvSpPr>
          <p:cNvPr id="3" name="Shape 2">
            <a:extLst>
              <a:ext uri="{FF2B5EF4-FFF2-40B4-BE49-F238E27FC236}">
                <a16:creationId xmlns:a16="http://schemas.microsoft.com/office/drawing/2014/main" id="{05A2A376-B340-0163-53F9-C3093DC6465F}"/>
              </a:ext>
            </a:extLst>
          </p:cNvPr>
          <p:cNvSpPr/>
          <p:nvPr/>
        </p:nvSpPr>
        <p:spPr>
          <a:xfrm>
            <a:off x="305816" y="897024"/>
            <a:ext cx="2844800" cy="60960"/>
          </a:xfrm>
          <a:prstGeom prst="rect">
            <a:avLst/>
          </a:prstGeom>
          <a:solidFill>
            <a:srgbClr val="C77B51"/>
          </a:solidFill>
          <a:ln/>
        </p:spPr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5816" y="102004"/>
            <a:ext cx="15875000" cy="825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" altLang="zh-CN" sz="3200" b="1" dirty="0">
                <a:solidFill>
                  <a:srgbClr val="3A566D"/>
                </a:solidFill>
                <a:latin typeface="Times New Roman" pitchFamily="34" charset="0"/>
                <a:cs typeface="Times New Roman" pitchFamily="34" charset="-120"/>
              </a:rPr>
              <a:t>Result</a:t>
            </a:r>
            <a:r>
              <a:rPr lang="en" altLang="zh-CN" sz="3200" dirty="0"/>
              <a:t> </a:t>
            </a:r>
            <a:r>
              <a:rPr lang="en" altLang="zh-CN" sz="3200" b="1" dirty="0">
                <a:solidFill>
                  <a:srgbClr val="3A566D"/>
                </a:solidFill>
                <a:latin typeface="Times New Roman" pitchFamily="34" charset="0"/>
                <a:cs typeface="Times New Roman" pitchFamily="34" charset="-120"/>
              </a:rPr>
              <a:t>4: Spatial Mismatch — Where Income Stays vs. Where Carbon Goes</a:t>
            </a:r>
            <a:endParaRPr lang="en-US" sz="3200" b="1" dirty="0">
              <a:solidFill>
                <a:srgbClr val="3A566D"/>
              </a:solidFill>
              <a:latin typeface="Times New Roman" pitchFamily="34" charset="0"/>
              <a:cs typeface="Times New Roman" pitchFamily="34" charset="-120"/>
            </a:endParaRPr>
          </a:p>
        </p:txBody>
      </p:sp>
      <p:sp>
        <p:nvSpPr>
          <p:cNvPr id="4" name="Text 1"/>
          <p:cNvSpPr/>
          <p:nvPr/>
        </p:nvSpPr>
        <p:spPr>
          <a:xfrm>
            <a:off x="176509" y="6822052"/>
            <a:ext cx="10160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rgbClr val="3D3D3D"/>
                </a:solidFill>
                <a:latin typeface="Times New Roman" pitchFamily="34" charset="0"/>
                <a:cs typeface="Times New Roman" pitchFamily="34" charset="-120"/>
              </a:rPr>
              <a:t>Figure 7. </a:t>
            </a:r>
            <a:r>
              <a:rPr lang="en-US" dirty="0">
                <a:solidFill>
                  <a:srgbClr val="3D3D3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Gap between VA share and embodied-GHG share by region (S1, R1)</a:t>
            </a:r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10668000" y="1483962"/>
            <a:ext cx="5334000" cy="6900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C55A11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Japan</a:t>
            </a:r>
          </a:p>
          <a:p>
            <a:pPr>
              <a:lnSpc>
                <a:spcPct val="115000"/>
              </a:lnSpc>
            </a:pPr>
            <a:r>
              <a:rPr lang="en-US" sz="2400" dirty="0"/>
              <a:t>VA share: ~88–90%</a:t>
            </a:r>
          </a:p>
          <a:p>
            <a:pPr>
              <a:lnSpc>
                <a:spcPct val="115000"/>
              </a:lnSpc>
            </a:pPr>
            <a:r>
              <a:rPr lang="en-US" sz="2400" dirty="0"/>
              <a:t>GHG share: ~75–79%</a:t>
            </a:r>
          </a:p>
          <a:p>
            <a:pPr>
              <a:lnSpc>
                <a:spcPct val="115000"/>
              </a:lnSpc>
            </a:pPr>
            <a:endParaRPr lang="en-US" sz="2400" b="1" dirty="0">
              <a:solidFill>
                <a:srgbClr val="C55A11"/>
              </a:solidFill>
              <a:latin typeface="Times New Roman" pitchFamily="34" charset="0"/>
              <a:ea typeface="Times New Roman" pitchFamily="34" charset="-122"/>
              <a:cs typeface="Times New Roman" pitchFamily="34" charset="-120"/>
            </a:endParaRPr>
          </a:p>
          <a:p>
            <a:pPr>
              <a:lnSpc>
                <a:spcPct val="115000"/>
              </a:lnSpc>
            </a:pPr>
            <a:r>
              <a:rPr lang="en" altLang="zh-CN" sz="2800" b="1" dirty="0">
                <a:solidFill>
                  <a:srgbClr val="C55A11"/>
                </a:solidFill>
                <a:latin typeface="Times New Roman" pitchFamily="34" charset="0"/>
                <a:cs typeface="Times New Roman" pitchFamily="34" charset="-120"/>
              </a:rPr>
              <a:t>Other ICIO economies</a:t>
            </a:r>
          </a:p>
          <a:p>
            <a:pPr>
              <a:lnSpc>
                <a:spcPct val="115000"/>
              </a:lnSpc>
            </a:pPr>
            <a:r>
              <a:rPr lang="en" altLang="zh-CN" sz="2400" dirty="0"/>
              <a:t>Carry more emissions than value added through upstream supply chains.</a:t>
            </a:r>
          </a:p>
          <a:p>
            <a:pPr>
              <a:lnSpc>
                <a:spcPct val="115000"/>
              </a:lnSpc>
            </a:pPr>
            <a:endParaRPr lang="en-US" sz="2400" b="1" dirty="0">
              <a:solidFill>
                <a:srgbClr val="C55A11"/>
              </a:solidFill>
              <a:latin typeface="Times New Roman" pitchFamily="34" charset="0"/>
              <a:ea typeface="Times New Roman" pitchFamily="34" charset="-122"/>
              <a:cs typeface="Times New Roman" pitchFamily="34" charset="-120"/>
            </a:endParaRPr>
          </a:p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C55A11"/>
                </a:solidFill>
                <a:latin typeface="Times New Roman" pitchFamily="34" charset="0"/>
                <a:cs typeface="Times New Roman" pitchFamily="34" charset="-120"/>
              </a:rPr>
              <a:t>Source economy</a:t>
            </a:r>
          </a:p>
          <a:p>
            <a:pPr>
              <a:lnSpc>
                <a:spcPct val="115000"/>
              </a:lnSpc>
            </a:pPr>
            <a:r>
              <a:rPr lang="en-US" sz="2400" dirty="0"/>
              <a:t>Very little of either flow</a:t>
            </a:r>
          </a:p>
          <a:p>
            <a:pPr>
              <a:lnSpc>
                <a:spcPct val="115000"/>
              </a:lnSpc>
            </a:pPr>
            <a:endParaRPr lang="en-US" sz="2400" b="1" dirty="0">
              <a:solidFill>
                <a:srgbClr val="C55A11"/>
              </a:solidFill>
              <a:latin typeface="Times New Roman" pitchFamily="34" charset="0"/>
              <a:ea typeface="Times New Roman" pitchFamily="34" charset="-122"/>
              <a:cs typeface="Times New Roman" pitchFamily="34" charset="-120"/>
            </a:endParaRPr>
          </a:p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C55A11"/>
                </a:solidFill>
                <a:latin typeface="Times New Roman" pitchFamily="34" charset="0"/>
                <a:cs typeface="Times New Roman" pitchFamily="34" charset="-120"/>
              </a:rPr>
              <a:t>Key finding</a:t>
            </a:r>
          </a:p>
          <a:p>
            <a:pPr>
              <a:lnSpc>
                <a:spcPct val="115000"/>
              </a:lnSpc>
            </a:pPr>
            <a:r>
              <a:rPr lang="en-US" sz="2400" dirty="0"/>
              <a:t>Japan's mismatch is negative (~−12 pp)</a:t>
            </a:r>
          </a:p>
          <a:p>
            <a:pPr>
              <a:lnSpc>
                <a:spcPct val="115000"/>
              </a:lnSpc>
            </a:pPr>
            <a:r>
              <a:rPr lang="en-US" sz="2400" dirty="0"/>
              <a:t>for all five markets.</a:t>
            </a:r>
          </a:p>
          <a:p>
            <a:pPr>
              <a:lnSpc>
                <a:spcPct val="115000"/>
              </a:lnSpc>
            </a:pPr>
            <a:r>
              <a:rPr lang="en-US" sz="2400" dirty="0"/>
              <a:t>Direction is robust under R0 and R1.</a:t>
            </a:r>
          </a:p>
        </p:txBody>
      </p:sp>
      <p:pic>
        <p:nvPicPr>
          <p:cNvPr id="3" name="Picture 8" descr="Fig2.png">
            <a:extLst>
              <a:ext uri="{FF2B5EF4-FFF2-40B4-BE49-F238E27FC236}">
                <a16:creationId xmlns:a16="http://schemas.microsoft.com/office/drawing/2014/main" id="{7F070410-4DB9-7B0A-89AA-9494302B4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13301"/>
            <a:ext cx="10661154" cy="4618495"/>
          </a:xfrm>
          <a:prstGeom prst="rect">
            <a:avLst/>
          </a:prstGeom>
        </p:spPr>
      </p:pic>
      <p:sp>
        <p:nvSpPr>
          <p:cNvPr id="6" name="Shape 2">
            <a:extLst>
              <a:ext uri="{FF2B5EF4-FFF2-40B4-BE49-F238E27FC236}">
                <a16:creationId xmlns:a16="http://schemas.microsoft.com/office/drawing/2014/main" id="{7D8A8041-216D-5888-350A-48C23BC320E8}"/>
              </a:ext>
            </a:extLst>
          </p:cNvPr>
          <p:cNvSpPr/>
          <p:nvPr/>
        </p:nvSpPr>
        <p:spPr>
          <a:xfrm>
            <a:off x="305816" y="897024"/>
            <a:ext cx="2844800" cy="60960"/>
          </a:xfrm>
          <a:prstGeom prst="rect">
            <a:avLst/>
          </a:prstGeom>
          <a:solidFill>
            <a:srgbClr val="C77B51"/>
          </a:solidFill>
          <a:ln/>
        </p:spPr>
        <p:txBody>
          <a:bodyPr/>
          <a:lstStyle/>
          <a:p>
            <a:endParaRPr lang="ja-JP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5E81311-7D5E-31AE-C310-61CFD1125615}"/>
              </a:ext>
            </a:extLst>
          </p:cNvPr>
          <p:cNvSpPr txBox="1"/>
          <p:nvPr/>
        </p:nvSpPr>
        <p:spPr>
          <a:xfrm>
            <a:off x="7666891" y="1899138"/>
            <a:ext cx="2637693" cy="2877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" altLang="zh-CN" sz="1200" dirty="0">
                <a:latin typeface="Times New Roman" pitchFamily="34" charset="0"/>
                <a:cs typeface="Times New Roman" pitchFamily="34" charset="-120"/>
              </a:rPr>
              <a:t>Other ICIO economies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5816" y="102004"/>
            <a:ext cx="15875000" cy="825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" altLang="zh-CN" sz="3200" b="1" dirty="0">
                <a:solidFill>
                  <a:srgbClr val="3A566D"/>
                </a:solidFill>
                <a:latin typeface="Times New Roman" pitchFamily="34" charset="0"/>
                <a:cs typeface="Times New Roman" pitchFamily="34" charset="-120"/>
              </a:rPr>
              <a:t>Result 5: Sectoral Mechanisms Behind the Gap</a:t>
            </a:r>
            <a:endParaRPr lang="en-US" sz="3200" b="1" dirty="0">
              <a:solidFill>
                <a:srgbClr val="3A566D"/>
              </a:solidFill>
              <a:latin typeface="Times New Roman" pitchFamily="34" charset="0"/>
              <a:cs typeface="Times New Roman" pitchFamily="34" charset="-120"/>
            </a:endParaRPr>
          </a:p>
        </p:txBody>
      </p:sp>
      <p:sp>
        <p:nvSpPr>
          <p:cNvPr id="4" name="Text 1"/>
          <p:cNvSpPr/>
          <p:nvPr/>
        </p:nvSpPr>
        <p:spPr>
          <a:xfrm>
            <a:off x="254000" y="6647478"/>
            <a:ext cx="9906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rgbClr val="3D3D3D"/>
                </a:solidFill>
                <a:latin typeface="Times New Roman" pitchFamily="34" charset="0"/>
                <a:cs typeface="Times New Roman" pitchFamily="34" charset="-120"/>
              </a:rPr>
              <a:t>Figure 8. </a:t>
            </a:r>
            <a:r>
              <a:rPr lang="en" altLang="zh-CN" dirty="0"/>
              <a:t>Top industries contributing to induced value added and embodied GHG emissions (S1, R0)</a:t>
            </a:r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10414000" y="1234483"/>
            <a:ext cx="5842000" cy="68866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C55A11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Value Added Concentrated In:</a:t>
            </a:r>
          </a:p>
          <a:p>
            <a:pPr>
              <a:lnSpc>
                <a:spcPct val="115000"/>
              </a:lnSpc>
            </a:pPr>
            <a:r>
              <a:rPr lang="en-US" sz="2400" dirty="0"/>
              <a:t>• Wholesale &amp; retail trade</a:t>
            </a:r>
          </a:p>
          <a:p>
            <a:pPr>
              <a:lnSpc>
                <a:spcPct val="115000"/>
              </a:lnSpc>
            </a:pPr>
            <a:r>
              <a:rPr lang="en-US" sz="2400" dirty="0"/>
              <a:t>• Accommodation &amp; food services</a:t>
            </a:r>
          </a:p>
          <a:p>
            <a:pPr>
              <a:lnSpc>
                <a:spcPct val="115000"/>
              </a:lnSpc>
            </a:pPr>
            <a:r>
              <a:rPr lang="en-US" sz="2400" dirty="0"/>
              <a:t>• Land transport</a:t>
            </a:r>
          </a:p>
          <a:p>
            <a:pPr>
              <a:lnSpc>
                <a:spcPct val="115000"/>
              </a:lnSpc>
            </a:pPr>
            <a:endParaRPr lang="en-US" sz="2400" b="1" dirty="0">
              <a:solidFill>
                <a:srgbClr val="C55A11"/>
              </a:solidFill>
              <a:latin typeface="Times New Roman" pitchFamily="34" charset="0"/>
              <a:ea typeface="Times New Roman" pitchFamily="34" charset="-122"/>
              <a:cs typeface="Times New Roman" pitchFamily="34" charset="-120"/>
            </a:endParaRPr>
          </a:p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C55A11"/>
                </a:solidFill>
                <a:latin typeface="Times New Roman" pitchFamily="34" charset="0"/>
                <a:cs typeface="Times New Roman" pitchFamily="34" charset="-120"/>
              </a:rPr>
              <a:t>Emissions Concentrated In:</a:t>
            </a:r>
          </a:p>
          <a:p>
            <a:pPr>
              <a:lnSpc>
                <a:spcPct val="115000"/>
              </a:lnSpc>
            </a:pPr>
            <a:r>
              <a:rPr lang="en-US" sz="2400" dirty="0"/>
              <a:t>• Electricity &amp; gas</a:t>
            </a:r>
          </a:p>
          <a:p>
            <a:pPr>
              <a:lnSpc>
                <a:spcPct val="115000"/>
              </a:lnSpc>
            </a:pPr>
            <a:r>
              <a:rPr lang="en-US" sz="2400" dirty="0"/>
              <a:t>• Land transport</a:t>
            </a:r>
          </a:p>
          <a:p>
            <a:pPr>
              <a:lnSpc>
                <a:spcPct val="115000"/>
              </a:lnSpc>
            </a:pPr>
            <a:r>
              <a:rPr lang="en-US" sz="2400" dirty="0"/>
              <a:t>• Fuels, chemicals, and basic metals</a:t>
            </a:r>
          </a:p>
          <a:p>
            <a:pPr>
              <a:lnSpc>
                <a:spcPct val="115000"/>
              </a:lnSpc>
            </a:pPr>
            <a:r>
              <a:rPr lang="en-US" sz="2400" dirty="0"/>
              <a:t>• Agriculture and material inputs</a:t>
            </a:r>
          </a:p>
          <a:p>
            <a:pPr>
              <a:lnSpc>
                <a:spcPct val="115000"/>
              </a:lnSpc>
            </a:pPr>
            <a:endParaRPr lang="en-US" sz="2400" b="1" dirty="0">
              <a:solidFill>
                <a:srgbClr val="C55A11"/>
              </a:solidFill>
              <a:latin typeface="Times New Roman" pitchFamily="34" charset="0"/>
              <a:ea typeface="Times New Roman" pitchFamily="34" charset="-122"/>
              <a:cs typeface="Times New Roman" pitchFamily="34" charset="-120"/>
            </a:endParaRPr>
          </a:p>
          <a:p>
            <a:pPr>
              <a:lnSpc>
                <a:spcPct val="115000"/>
              </a:lnSpc>
            </a:pPr>
            <a:r>
              <a:rPr lang="en" altLang="zh-CN" sz="2800" b="1" dirty="0">
                <a:solidFill>
                  <a:srgbClr val="C55A11"/>
                </a:solidFill>
                <a:latin typeface="Times New Roman" pitchFamily="34" charset="0"/>
                <a:cs typeface="Times New Roman" pitchFamily="34" charset="-120"/>
              </a:rPr>
              <a:t>Mechanism</a:t>
            </a:r>
            <a:r>
              <a:rPr lang="en-US" sz="2800" b="1" dirty="0">
                <a:solidFill>
                  <a:srgbClr val="C55A11"/>
                </a:solidFill>
                <a:latin typeface="Times New Roman" pitchFamily="34" charset="0"/>
                <a:cs typeface="Times New Roman" pitchFamily="34" charset="-12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altLang="zh-CN" sz="2400" dirty="0"/>
              <a:t>• </a:t>
            </a:r>
            <a:r>
              <a:rPr lang="en-US" sz="2400" dirty="0"/>
              <a:t>Income is created mainly in Japanese services;</a:t>
            </a:r>
          </a:p>
          <a:p>
            <a:pPr>
              <a:lnSpc>
                <a:spcPct val="115000"/>
              </a:lnSpc>
            </a:pPr>
            <a:r>
              <a:rPr lang="en-US" altLang="zh-CN" sz="2400" dirty="0"/>
              <a:t>• </a:t>
            </a:r>
            <a:r>
              <a:rPr lang="en-US" sz="2400" dirty="0"/>
              <a:t>carbon is pushed into upstream energy and material supply chains.</a:t>
            </a:r>
          </a:p>
        </p:txBody>
      </p:sp>
      <p:pic>
        <p:nvPicPr>
          <p:cNvPr id="3" name="Picture 8" descr="Fig3.png">
            <a:extLst>
              <a:ext uri="{FF2B5EF4-FFF2-40B4-BE49-F238E27FC236}">
                <a16:creationId xmlns:a16="http://schemas.microsoft.com/office/drawing/2014/main" id="{4D866C7E-D603-CAE1-A1E0-C6C2A273B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54" y="1825219"/>
            <a:ext cx="9972632" cy="4529084"/>
          </a:xfrm>
          <a:prstGeom prst="rect">
            <a:avLst/>
          </a:prstGeom>
        </p:spPr>
      </p:pic>
      <p:sp>
        <p:nvSpPr>
          <p:cNvPr id="6" name="Shape 2">
            <a:extLst>
              <a:ext uri="{FF2B5EF4-FFF2-40B4-BE49-F238E27FC236}">
                <a16:creationId xmlns:a16="http://schemas.microsoft.com/office/drawing/2014/main" id="{2D7B8984-68C3-65B9-3A9E-D6F2BDB28A34}"/>
              </a:ext>
            </a:extLst>
          </p:cNvPr>
          <p:cNvSpPr/>
          <p:nvPr/>
        </p:nvSpPr>
        <p:spPr>
          <a:xfrm>
            <a:off x="305816" y="897024"/>
            <a:ext cx="2844800" cy="60960"/>
          </a:xfrm>
          <a:prstGeom prst="rect">
            <a:avLst/>
          </a:prstGeom>
          <a:solidFill>
            <a:srgbClr val="C77B51"/>
          </a:solidFill>
          <a:ln/>
        </p:spPr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0">
            <a:extLst>
              <a:ext uri="{FF2B5EF4-FFF2-40B4-BE49-F238E27FC236}">
                <a16:creationId xmlns:a16="http://schemas.microsoft.com/office/drawing/2014/main" id="{83028F65-D1B7-998D-213E-46351B56F006}"/>
              </a:ext>
            </a:extLst>
          </p:cNvPr>
          <p:cNvSpPr/>
          <p:nvPr/>
        </p:nvSpPr>
        <p:spPr>
          <a:xfrm>
            <a:off x="5129784" y="2958774"/>
            <a:ext cx="5952744" cy="3244596"/>
          </a:xfrm>
          <a:prstGeom prst="roundRect">
            <a:avLst>
              <a:gd name="adj" fmla="val 4386"/>
            </a:avLst>
          </a:prstGeom>
          <a:solidFill>
            <a:srgbClr val="4A6C7E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668DA7EC-5BA9-E9CD-B0FB-2BAC689919F3}"/>
              </a:ext>
            </a:extLst>
          </p:cNvPr>
          <p:cNvSpPr/>
          <p:nvPr/>
        </p:nvSpPr>
        <p:spPr>
          <a:xfrm>
            <a:off x="6191250" y="3464880"/>
            <a:ext cx="3873500" cy="1016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7200" b="1" dirty="0">
                <a:solidFill>
                  <a:srgbClr val="FFFFFF"/>
                </a:solidFill>
                <a:latin typeface="Times New Roman" panose="02020603050405020304" pitchFamily="18" charset="0"/>
                <a:ea typeface="Oranienbaum" pitchFamily="34" charset="-122"/>
                <a:cs typeface="Times New Roman" panose="02020603050405020304" pitchFamily="18" charset="0"/>
              </a:rPr>
              <a:t>05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2">
            <a:extLst>
              <a:ext uri="{FF2B5EF4-FFF2-40B4-BE49-F238E27FC236}">
                <a16:creationId xmlns:a16="http://schemas.microsoft.com/office/drawing/2014/main" id="{EC3B77A4-5C53-DDA6-CB77-53524F98D66A}"/>
              </a:ext>
            </a:extLst>
          </p:cNvPr>
          <p:cNvSpPr/>
          <p:nvPr/>
        </p:nvSpPr>
        <p:spPr>
          <a:xfrm>
            <a:off x="6683756" y="4520112"/>
            <a:ext cx="2844800" cy="60960"/>
          </a:xfrm>
          <a:prstGeom prst="rect">
            <a:avLst/>
          </a:prstGeom>
          <a:solidFill>
            <a:srgbClr val="C77B51"/>
          </a:solidFill>
          <a:ln/>
        </p:spPr>
        <p:txBody>
          <a:bodyPr/>
          <a:lstStyle/>
          <a:p>
            <a:endParaRPr lang="ja-JP" altLang="en-US" dirty="0"/>
          </a:p>
        </p:txBody>
      </p:sp>
      <p:sp>
        <p:nvSpPr>
          <p:cNvPr id="11" name="Text 3">
            <a:extLst>
              <a:ext uri="{FF2B5EF4-FFF2-40B4-BE49-F238E27FC236}">
                <a16:creationId xmlns:a16="http://schemas.microsoft.com/office/drawing/2014/main" id="{BFCB5A2C-8E29-1109-DA6D-0B2464A0070C}"/>
              </a:ext>
            </a:extLst>
          </p:cNvPr>
          <p:cNvSpPr/>
          <p:nvPr/>
        </p:nvSpPr>
        <p:spPr>
          <a:xfrm>
            <a:off x="5588000" y="5284433"/>
            <a:ext cx="5080000" cy="762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/>
            <a:r>
              <a:rPr lang="en-US" altLang="zh-CN" sz="480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Discussion &amp;</a:t>
            </a:r>
          </a:p>
          <a:p>
            <a:pPr algn="ctr"/>
            <a:r>
              <a:rPr lang="en-US" altLang="zh-CN" sz="480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Conclusion</a:t>
            </a:r>
            <a:endParaRPr lang="en-US" altLang="zh-CN" sz="4800" dirty="0"/>
          </a:p>
          <a:p>
            <a:endParaRPr lang="en-US" altLang="zh-CN" sz="4800" dirty="0"/>
          </a:p>
        </p:txBody>
      </p:sp>
      <p:sp>
        <p:nvSpPr>
          <p:cNvPr id="13" name="Shape 0">
            <a:extLst>
              <a:ext uri="{FF2B5EF4-FFF2-40B4-BE49-F238E27FC236}">
                <a16:creationId xmlns:a16="http://schemas.microsoft.com/office/drawing/2014/main" id="{C48C3BC2-4D26-24FF-F7B4-EC65A68BC3FE}"/>
              </a:ext>
            </a:extLst>
          </p:cNvPr>
          <p:cNvSpPr/>
          <p:nvPr/>
        </p:nvSpPr>
        <p:spPr>
          <a:xfrm>
            <a:off x="0" y="8997696"/>
            <a:ext cx="16256000" cy="146304"/>
          </a:xfrm>
          <a:prstGeom prst="rect">
            <a:avLst/>
          </a:prstGeom>
          <a:solidFill>
            <a:srgbClr val="4A6C7E"/>
          </a:solidFill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2556764"/>
            <a:ext cx="7048500" cy="3975100"/>
          </a:xfrm>
          <a:prstGeom prst="rect">
            <a:avLst/>
          </a:prstGeom>
          <a:solidFill>
            <a:srgbClr val="4A6C7E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2095500" y="4131564"/>
            <a:ext cx="3873500" cy="736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80000"/>
              </a:lnSpc>
            </a:pPr>
            <a:r>
              <a:rPr lang="en-US" sz="640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anose="020B0604020202020204" pitchFamily="34" charset="0"/>
              </a:rPr>
              <a:t>Contents</a:t>
            </a:r>
            <a:endParaRPr lang="en-US" sz="6400" dirty="0"/>
          </a:p>
        </p:txBody>
      </p:sp>
      <p:sp>
        <p:nvSpPr>
          <p:cNvPr id="4" name="Shape 2"/>
          <p:cNvSpPr/>
          <p:nvPr/>
        </p:nvSpPr>
        <p:spPr>
          <a:xfrm>
            <a:off x="2222500" y="4918964"/>
            <a:ext cx="2844800" cy="60960"/>
          </a:xfrm>
          <a:prstGeom prst="rect">
            <a:avLst/>
          </a:prstGeom>
          <a:solidFill>
            <a:srgbClr val="C77B51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Shape 3"/>
          <p:cNvSpPr/>
          <p:nvPr/>
        </p:nvSpPr>
        <p:spPr>
          <a:xfrm>
            <a:off x="8677656" y="6455664"/>
            <a:ext cx="5715000" cy="1170432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0" name="Shape 18"/>
          <p:cNvSpPr/>
          <p:nvPr/>
        </p:nvSpPr>
        <p:spPr>
          <a:xfrm>
            <a:off x="8677656" y="5084064"/>
            <a:ext cx="5715000" cy="1170432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5" name="Shape 13"/>
          <p:cNvSpPr/>
          <p:nvPr/>
        </p:nvSpPr>
        <p:spPr>
          <a:xfrm>
            <a:off x="8677656" y="3712464"/>
            <a:ext cx="5715000" cy="1170432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0" name="Shape 8"/>
          <p:cNvSpPr/>
          <p:nvPr/>
        </p:nvSpPr>
        <p:spPr>
          <a:xfrm>
            <a:off x="8677656" y="2340864"/>
            <a:ext cx="5715000" cy="1170432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5" name="Shape 3"/>
          <p:cNvSpPr/>
          <p:nvPr/>
        </p:nvSpPr>
        <p:spPr>
          <a:xfrm>
            <a:off x="8677656" y="969264"/>
            <a:ext cx="5715000" cy="1170432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8613648" y="6455664"/>
            <a:ext cx="64008" cy="1170432"/>
          </a:xfrm>
          <a:prstGeom prst="rect">
            <a:avLst/>
          </a:prstGeom>
          <a:solidFill>
            <a:srgbClr val="4A6C7E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1" name="Shape 19"/>
          <p:cNvSpPr/>
          <p:nvPr/>
        </p:nvSpPr>
        <p:spPr>
          <a:xfrm>
            <a:off x="8613648" y="5084064"/>
            <a:ext cx="64008" cy="1170432"/>
          </a:xfrm>
          <a:prstGeom prst="rect">
            <a:avLst/>
          </a:prstGeom>
          <a:solidFill>
            <a:srgbClr val="C77B51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4"/>
          <p:cNvSpPr/>
          <p:nvPr/>
        </p:nvSpPr>
        <p:spPr>
          <a:xfrm>
            <a:off x="8613648" y="3712464"/>
            <a:ext cx="64008" cy="1170432"/>
          </a:xfrm>
          <a:prstGeom prst="rect">
            <a:avLst/>
          </a:prstGeom>
          <a:solidFill>
            <a:srgbClr val="4A6C7E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1" name="Shape 9"/>
          <p:cNvSpPr/>
          <p:nvPr/>
        </p:nvSpPr>
        <p:spPr>
          <a:xfrm>
            <a:off x="8613648" y="2340864"/>
            <a:ext cx="64008" cy="1170432"/>
          </a:xfrm>
          <a:prstGeom prst="rect">
            <a:avLst/>
          </a:prstGeom>
          <a:solidFill>
            <a:srgbClr val="C77B51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6" name="Shape 4"/>
          <p:cNvSpPr/>
          <p:nvPr/>
        </p:nvSpPr>
        <p:spPr>
          <a:xfrm>
            <a:off x="8613648" y="969264"/>
            <a:ext cx="64008" cy="1170432"/>
          </a:xfrm>
          <a:prstGeom prst="rect">
            <a:avLst/>
          </a:prstGeom>
          <a:solidFill>
            <a:srgbClr val="4A6C7E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7" name="Shape 5"/>
          <p:cNvSpPr/>
          <p:nvPr/>
        </p:nvSpPr>
        <p:spPr>
          <a:xfrm>
            <a:off x="8942832" y="6761988"/>
            <a:ext cx="557784" cy="557784"/>
          </a:xfrm>
          <a:prstGeom prst="ellipse">
            <a:avLst/>
          </a:prstGeom>
          <a:solidFill>
            <a:srgbClr val="4A6C7E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2" name="Shape 20"/>
          <p:cNvSpPr/>
          <p:nvPr/>
        </p:nvSpPr>
        <p:spPr>
          <a:xfrm>
            <a:off x="8942832" y="5390388"/>
            <a:ext cx="557784" cy="557784"/>
          </a:xfrm>
          <a:prstGeom prst="ellipse">
            <a:avLst/>
          </a:prstGeom>
          <a:solidFill>
            <a:srgbClr val="C77B51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7" name="Shape 15"/>
          <p:cNvSpPr/>
          <p:nvPr/>
        </p:nvSpPr>
        <p:spPr>
          <a:xfrm>
            <a:off x="8942832" y="4018788"/>
            <a:ext cx="557784" cy="557784"/>
          </a:xfrm>
          <a:prstGeom prst="ellipse">
            <a:avLst/>
          </a:prstGeom>
          <a:solidFill>
            <a:srgbClr val="4A6C7E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2" name="Shape 10"/>
          <p:cNvSpPr/>
          <p:nvPr/>
        </p:nvSpPr>
        <p:spPr>
          <a:xfrm>
            <a:off x="8942832" y="2647188"/>
            <a:ext cx="557784" cy="557784"/>
          </a:xfrm>
          <a:prstGeom prst="ellipse">
            <a:avLst/>
          </a:prstGeom>
          <a:solidFill>
            <a:srgbClr val="C77B51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7" name="Shape 5"/>
          <p:cNvSpPr/>
          <p:nvPr/>
        </p:nvSpPr>
        <p:spPr>
          <a:xfrm>
            <a:off x="8942832" y="1275588"/>
            <a:ext cx="557784" cy="557784"/>
          </a:xfrm>
          <a:prstGeom prst="ellipse">
            <a:avLst/>
          </a:prstGeom>
          <a:solidFill>
            <a:srgbClr val="4A6C7E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8" name="Text 6"/>
          <p:cNvSpPr/>
          <p:nvPr/>
        </p:nvSpPr>
        <p:spPr>
          <a:xfrm>
            <a:off x="8759952" y="1183914"/>
            <a:ext cx="923544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01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8759952" y="2540016"/>
            <a:ext cx="923544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02</a:t>
            </a:r>
            <a:endParaRPr lang="en-US" sz="2000" dirty="0"/>
          </a:p>
        </p:txBody>
      </p:sp>
      <p:sp>
        <p:nvSpPr>
          <p:cNvPr id="18" name="Text 16"/>
          <p:cNvSpPr/>
          <p:nvPr/>
        </p:nvSpPr>
        <p:spPr>
          <a:xfrm>
            <a:off x="8744454" y="3927114"/>
            <a:ext cx="923544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03</a:t>
            </a:r>
            <a:endParaRPr lang="en-US" sz="2000" dirty="0"/>
          </a:p>
        </p:txBody>
      </p:sp>
      <p:sp>
        <p:nvSpPr>
          <p:cNvPr id="23" name="Text 21"/>
          <p:cNvSpPr/>
          <p:nvPr/>
        </p:nvSpPr>
        <p:spPr>
          <a:xfrm>
            <a:off x="8759952" y="5298714"/>
            <a:ext cx="923544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04</a:t>
            </a:r>
            <a:endParaRPr lang="en-US" sz="2000" dirty="0"/>
          </a:p>
        </p:txBody>
      </p:sp>
      <p:sp>
        <p:nvSpPr>
          <p:cNvPr id="28" name="Text 6"/>
          <p:cNvSpPr/>
          <p:nvPr/>
        </p:nvSpPr>
        <p:spPr>
          <a:xfrm>
            <a:off x="8759952" y="6670314"/>
            <a:ext cx="923544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05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9902952" y="1179576"/>
            <a:ext cx="4443984" cy="74980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3000" b="1" dirty="0">
                <a:solidFill>
                  <a:srgbClr val="3D3D3D"/>
                </a:solidFill>
                <a:latin typeface="Times New Roman" pitchFamily="34" charset="0"/>
                <a:ea typeface="Times New Roman" pitchFamily="34" charset="-122"/>
                <a:cs typeface="Times New Roman" panose="020B0604020202020204" pitchFamily="34" charset="0"/>
              </a:rPr>
              <a:t>Introduction</a:t>
            </a:r>
            <a:endParaRPr lang="en-US" sz="3000" dirty="0"/>
          </a:p>
        </p:txBody>
      </p:sp>
      <p:sp>
        <p:nvSpPr>
          <p:cNvPr id="14" name="Text 12"/>
          <p:cNvSpPr/>
          <p:nvPr/>
        </p:nvSpPr>
        <p:spPr>
          <a:xfrm>
            <a:off x="9902952" y="2551176"/>
            <a:ext cx="4443984" cy="74980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3000" b="1" dirty="0">
                <a:solidFill>
                  <a:srgbClr val="3D3D3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Literature Review</a:t>
            </a:r>
            <a:endParaRPr lang="en-US" sz="3000" dirty="0"/>
          </a:p>
        </p:txBody>
      </p:sp>
      <p:sp>
        <p:nvSpPr>
          <p:cNvPr id="19" name="Text 17"/>
          <p:cNvSpPr/>
          <p:nvPr/>
        </p:nvSpPr>
        <p:spPr>
          <a:xfrm>
            <a:off x="9902952" y="3922776"/>
            <a:ext cx="4443984" cy="74980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3000" b="1" dirty="0">
                <a:solidFill>
                  <a:srgbClr val="3D3D3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Methodology</a:t>
            </a:r>
            <a:endParaRPr lang="en-US" sz="3000" dirty="0"/>
          </a:p>
        </p:txBody>
      </p:sp>
      <p:sp>
        <p:nvSpPr>
          <p:cNvPr id="24" name="Text 22"/>
          <p:cNvSpPr/>
          <p:nvPr/>
        </p:nvSpPr>
        <p:spPr>
          <a:xfrm>
            <a:off x="9902952" y="5294376"/>
            <a:ext cx="4443984" cy="74980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3000" b="1" dirty="0">
                <a:solidFill>
                  <a:srgbClr val="3D3D3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Results</a:t>
            </a:r>
            <a:endParaRPr lang="en-US" sz="3000" dirty="0"/>
          </a:p>
        </p:txBody>
      </p:sp>
      <p:sp>
        <p:nvSpPr>
          <p:cNvPr id="29" name="Text 7"/>
          <p:cNvSpPr/>
          <p:nvPr/>
        </p:nvSpPr>
        <p:spPr>
          <a:xfrm>
            <a:off x="9902952" y="6665976"/>
            <a:ext cx="4443984" cy="74980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3000" b="1" dirty="0">
                <a:solidFill>
                  <a:srgbClr val="3D3D3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Conclusion</a:t>
            </a:r>
            <a:endParaRPr lang="en-US" sz="3000" dirty="0"/>
          </a:p>
        </p:txBody>
      </p:sp>
      <p:sp>
        <p:nvSpPr>
          <p:cNvPr id="32" name="Shape 0">
            <a:extLst>
              <a:ext uri="{FF2B5EF4-FFF2-40B4-BE49-F238E27FC236}">
                <a16:creationId xmlns:a16="http://schemas.microsoft.com/office/drawing/2014/main" id="{94C61288-4466-9820-A934-8092A23116DE}"/>
              </a:ext>
            </a:extLst>
          </p:cNvPr>
          <p:cNvSpPr/>
          <p:nvPr/>
        </p:nvSpPr>
        <p:spPr>
          <a:xfrm>
            <a:off x="0" y="8915400"/>
            <a:ext cx="16256000" cy="228600"/>
          </a:xfrm>
          <a:prstGeom prst="rect">
            <a:avLst/>
          </a:prstGeom>
          <a:solidFill>
            <a:srgbClr val="4A6C7E"/>
          </a:solidFill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41530" y="81362"/>
            <a:ext cx="15875000" cy="825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" altLang="zh-CN" sz="3200" b="1" dirty="0">
                <a:solidFill>
                  <a:srgbClr val="3A566D"/>
                </a:solidFill>
                <a:latin typeface="Times New Roman" pitchFamily="34" charset="0"/>
                <a:cs typeface="Times New Roman" pitchFamily="34" charset="-120"/>
              </a:rPr>
              <a:t>Conclusion: Key Findings and Policy Implications</a:t>
            </a:r>
            <a:endParaRPr lang="en-US" sz="3200" b="1" dirty="0">
              <a:solidFill>
                <a:srgbClr val="3A566D"/>
              </a:solidFill>
              <a:latin typeface="Times New Roman" pitchFamily="34" charset="0"/>
              <a:cs typeface="Times New Roman" pitchFamily="34" charset="-12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381000" y="2262868"/>
            <a:ext cx="558800" cy="558800"/>
          </a:xfrm>
          <a:prstGeom prst="ellipse">
            <a:avLst/>
          </a:prstGeom>
          <a:solidFill>
            <a:srgbClr val="4A6C7E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Text 2"/>
          <p:cNvSpPr/>
          <p:nvPr/>
        </p:nvSpPr>
        <p:spPr>
          <a:xfrm>
            <a:off x="381000" y="2262868"/>
            <a:ext cx="558800" cy="558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1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1143000" y="2199368"/>
            <a:ext cx="71120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15000"/>
              </a:lnSpc>
            </a:pPr>
            <a:r>
              <a:rPr lang="en-US" sz="2800" b="1" dirty="0">
                <a:solidFill>
                  <a:srgbClr val="C55A11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Economic Side: Markets Look Alike</a:t>
            </a:r>
            <a:endParaRPr lang="en-US" sz="2800" dirty="0"/>
          </a:p>
          <a:p>
            <a:pPr>
              <a:lnSpc>
                <a:spcPct val="115000"/>
              </a:lnSpc>
            </a:pPr>
            <a:r>
              <a:rPr lang="en-US" sz="2400" dirty="0"/>
              <a:t>~USD 0.96 VA per dollar across all five markets</a:t>
            </a:r>
          </a:p>
        </p:txBody>
      </p:sp>
      <p:sp>
        <p:nvSpPr>
          <p:cNvPr id="6" name="Shape 4"/>
          <p:cNvSpPr/>
          <p:nvPr/>
        </p:nvSpPr>
        <p:spPr>
          <a:xfrm>
            <a:off x="381000" y="4040868"/>
            <a:ext cx="558800" cy="558800"/>
          </a:xfrm>
          <a:prstGeom prst="ellipse">
            <a:avLst/>
          </a:prstGeom>
          <a:solidFill>
            <a:srgbClr val="C77B51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381000" y="4040868"/>
            <a:ext cx="558800" cy="558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2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1143000" y="3977368"/>
            <a:ext cx="71120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C55A11"/>
                </a:solidFill>
                <a:latin typeface="Times New Roman" pitchFamily="34" charset="0"/>
                <a:cs typeface="Times New Roman" pitchFamily="34" charset="-120"/>
              </a:rPr>
              <a:t>Carbon Side: Markets Differ Sharply</a:t>
            </a:r>
          </a:p>
          <a:p>
            <a:pPr>
              <a:lnSpc>
                <a:spcPct val="115000"/>
              </a:lnSpc>
            </a:pPr>
            <a:r>
              <a:rPr lang="en-US" sz="2400" dirty="0"/>
              <a:t>Shopping treatment can reverse carbon rankings</a:t>
            </a:r>
          </a:p>
        </p:txBody>
      </p:sp>
      <p:sp>
        <p:nvSpPr>
          <p:cNvPr id="9" name="Shape 7"/>
          <p:cNvSpPr/>
          <p:nvPr/>
        </p:nvSpPr>
        <p:spPr>
          <a:xfrm>
            <a:off x="381000" y="5818868"/>
            <a:ext cx="558800" cy="558800"/>
          </a:xfrm>
          <a:prstGeom prst="ellipse">
            <a:avLst/>
          </a:prstGeom>
          <a:solidFill>
            <a:srgbClr val="4A6C7E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0" name="Text 8"/>
          <p:cNvSpPr/>
          <p:nvPr/>
        </p:nvSpPr>
        <p:spPr>
          <a:xfrm>
            <a:off x="381000" y="5818868"/>
            <a:ext cx="558800" cy="558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3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1143000" y="5755368"/>
            <a:ext cx="71120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5000"/>
              </a:lnSpc>
            </a:pPr>
            <a:r>
              <a:rPr lang="en" altLang="zh-CN" sz="2800" b="1" dirty="0">
                <a:solidFill>
                  <a:srgbClr val="C55A11"/>
                </a:solidFill>
                <a:latin typeface="Times New Roman" pitchFamily="34" charset="0"/>
                <a:cs typeface="Times New Roman" pitchFamily="34" charset="-120"/>
              </a:rPr>
              <a:t>Spatial Mismatch: Income ≠ Carbon </a:t>
            </a:r>
          </a:p>
          <a:p>
            <a:pPr>
              <a:lnSpc>
                <a:spcPct val="115000"/>
              </a:lnSpc>
            </a:pPr>
            <a:r>
              <a:rPr lang="en-US" sz="2400" dirty="0"/>
              <a:t>Japan keeps ~90% of VA but only ~76% of emissions</a:t>
            </a:r>
          </a:p>
        </p:txBody>
      </p:sp>
      <p:sp>
        <p:nvSpPr>
          <p:cNvPr id="12" name="Shape 10"/>
          <p:cNvSpPr/>
          <p:nvPr/>
        </p:nvSpPr>
        <p:spPr>
          <a:xfrm>
            <a:off x="8097520" y="1314986"/>
            <a:ext cx="60960" cy="7493000"/>
          </a:xfrm>
          <a:prstGeom prst="rect">
            <a:avLst/>
          </a:prstGeom>
          <a:solidFill>
            <a:srgbClr val="C77B51"/>
          </a:solidFill>
          <a:ln/>
        </p:spPr>
        <p:txBody>
          <a:bodyPr/>
          <a:lstStyle/>
          <a:p>
            <a:r>
              <a:rPr lang="en-US" altLang="ja-JP" dirty="0"/>
              <a:t>    </a:t>
            </a:r>
            <a:endParaRPr lang="ja-JP" altLang="en-US"/>
          </a:p>
        </p:txBody>
      </p:sp>
      <p:sp>
        <p:nvSpPr>
          <p:cNvPr id="13" name="Text 11"/>
          <p:cNvSpPr/>
          <p:nvPr/>
        </p:nvSpPr>
        <p:spPr>
          <a:xfrm>
            <a:off x="8707034" y="1948060"/>
            <a:ext cx="685800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C55A11"/>
                </a:solidFill>
                <a:latin typeface="Times New Roman" pitchFamily="34" charset="0"/>
                <a:cs typeface="Times New Roman" pitchFamily="34" charset="-120"/>
              </a:rPr>
              <a:t>Policy Implications</a:t>
            </a:r>
          </a:p>
        </p:txBody>
      </p:sp>
      <p:sp>
        <p:nvSpPr>
          <p:cNvPr id="14" name="Text 12"/>
          <p:cNvSpPr/>
          <p:nvPr/>
        </p:nvSpPr>
        <p:spPr>
          <a:xfrm>
            <a:off x="8679051" y="2708554"/>
            <a:ext cx="7195949" cy="50382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5000"/>
              </a:lnSpc>
            </a:pPr>
            <a:r>
              <a:rPr lang="en-US" sz="2400" b="1" dirty="0">
                <a:solidFill>
                  <a:srgbClr val="3D3D3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Track paired indicators:</a:t>
            </a:r>
          </a:p>
          <a:p>
            <a:pPr>
              <a:lnSpc>
                <a:spcPct val="115000"/>
              </a:lnSpc>
            </a:pPr>
            <a:r>
              <a:rPr lang="en" altLang="zh-CN" sz="2400" dirty="0"/>
              <a:t>Spending + VA + embodied carbon + spatial split</a:t>
            </a:r>
          </a:p>
          <a:p>
            <a:pPr>
              <a:lnSpc>
                <a:spcPct val="115000"/>
              </a:lnSpc>
            </a:pPr>
            <a:endParaRPr lang="en-US" sz="2400" b="1" dirty="0">
              <a:solidFill>
                <a:srgbClr val="3D3D3D"/>
              </a:solidFill>
              <a:latin typeface="Times New Roman" pitchFamily="34" charset="0"/>
              <a:ea typeface="Times New Roman" pitchFamily="34" charset="-122"/>
              <a:cs typeface="Times New Roman" pitchFamily="34" charset="-120"/>
            </a:endParaRPr>
          </a:p>
          <a:p>
            <a:pPr>
              <a:lnSpc>
                <a:spcPct val="115000"/>
              </a:lnSpc>
            </a:pPr>
            <a:r>
              <a:rPr lang="en-US" sz="2400" b="1" dirty="0">
                <a:solidFill>
                  <a:srgbClr val="3D3D3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State shopping treatment:</a:t>
            </a:r>
          </a:p>
          <a:p>
            <a:pPr>
              <a:lnSpc>
                <a:spcPct val="115000"/>
              </a:lnSpc>
            </a:pPr>
            <a:r>
              <a:rPr lang="en-US" sz="2400" dirty="0"/>
              <a:t>A market’s carbon ranking is conditional on accounting choice</a:t>
            </a:r>
          </a:p>
          <a:p>
            <a:pPr>
              <a:lnSpc>
                <a:spcPct val="115000"/>
              </a:lnSpc>
            </a:pPr>
            <a:endParaRPr lang="en-US" sz="2400" b="1" dirty="0">
              <a:solidFill>
                <a:srgbClr val="3D3D3D"/>
              </a:solidFill>
              <a:latin typeface="Times New Roman" pitchFamily="34" charset="0"/>
              <a:ea typeface="Times New Roman" pitchFamily="34" charset="-122"/>
              <a:cs typeface="Times New Roman" pitchFamily="34" charset="-120"/>
            </a:endParaRPr>
          </a:p>
          <a:p>
            <a:pPr>
              <a:lnSpc>
                <a:spcPct val="115000"/>
              </a:lnSpc>
            </a:pPr>
            <a:r>
              <a:rPr lang="en-US" sz="2400" b="1" dirty="0">
                <a:solidFill>
                  <a:srgbClr val="3D3D3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Use two policy levers:</a:t>
            </a:r>
          </a:p>
          <a:p>
            <a:pPr>
              <a:lnSpc>
                <a:spcPct val="115000"/>
              </a:lnSpc>
            </a:pPr>
            <a:r>
              <a:rPr lang="en-US" sz="2400" dirty="0"/>
              <a:t>Marketing changes which markets arrive</a:t>
            </a:r>
          </a:p>
          <a:p>
            <a:pPr>
              <a:lnSpc>
                <a:spcPct val="115000"/>
              </a:lnSpc>
            </a:pPr>
            <a:r>
              <a:rPr lang="en" altLang="zh-CN" sz="2400" dirty="0"/>
              <a:t>Procurement standards reduce supply-chain carbon</a:t>
            </a:r>
            <a:endParaRPr lang="en-US" sz="2400" dirty="0"/>
          </a:p>
        </p:txBody>
      </p:sp>
      <p:sp>
        <p:nvSpPr>
          <p:cNvPr id="15" name="Shape 2">
            <a:extLst>
              <a:ext uri="{FF2B5EF4-FFF2-40B4-BE49-F238E27FC236}">
                <a16:creationId xmlns:a16="http://schemas.microsoft.com/office/drawing/2014/main" id="{941F430A-D191-B8DC-392E-02F0F92B51E0}"/>
              </a:ext>
            </a:extLst>
          </p:cNvPr>
          <p:cNvSpPr/>
          <p:nvPr/>
        </p:nvSpPr>
        <p:spPr>
          <a:xfrm>
            <a:off x="305816" y="897024"/>
            <a:ext cx="2844800" cy="60960"/>
          </a:xfrm>
          <a:prstGeom prst="rect">
            <a:avLst/>
          </a:prstGeom>
          <a:solidFill>
            <a:srgbClr val="C77B51"/>
          </a:solidFill>
          <a:ln/>
        </p:spPr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5816" y="71524"/>
            <a:ext cx="15875000" cy="825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" altLang="zh-CN" sz="3200" b="1" dirty="0">
                <a:solidFill>
                  <a:srgbClr val="3A566D"/>
                </a:solidFill>
                <a:latin typeface="Times New Roman" pitchFamily="34" charset="0"/>
                <a:cs typeface="Times New Roman" pitchFamily="34" charset="-120"/>
              </a:rPr>
              <a:t>Limitations and Future Work</a:t>
            </a:r>
            <a:endParaRPr lang="en-US" sz="3200" b="1" dirty="0">
              <a:solidFill>
                <a:srgbClr val="3A566D"/>
              </a:solidFill>
              <a:latin typeface="Times New Roman" pitchFamily="34" charset="0"/>
              <a:cs typeface="Times New Roman" pitchFamily="34" charset="-12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60400" y="2115271"/>
            <a:ext cx="7366000" cy="3683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C55A11"/>
                </a:solidFill>
                <a:latin typeface="Times New Roman" pitchFamily="34" charset="0"/>
                <a:cs typeface="Times New Roman" pitchFamily="34" charset="-120"/>
              </a:rPr>
              <a:t>Limitations and next steps</a:t>
            </a:r>
          </a:p>
          <a:p>
            <a:pPr>
              <a:lnSpc>
                <a:spcPct val="115000"/>
              </a:lnSpc>
            </a:pPr>
            <a:endParaRPr lang="en-US" sz="2400" dirty="0"/>
          </a:p>
          <a:p>
            <a:pPr>
              <a:lnSpc>
                <a:spcPct val="115000"/>
              </a:lnSpc>
            </a:pPr>
            <a:r>
              <a:rPr lang="en-US" sz="2400" dirty="0"/>
              <a:t>• </a:t>
            </a:r>
            <a:r>
              <a:rPr lang="en" altLang="zh-CN" sz="2400" dirty="0"/>
              <a:t> Destination spending only; international airfares excluded</a:t>
            </a:r>
          </a:p>
          <a:p>
            <a:pPr>
              <a:lnSpc>
                <a:spcPct val="115000"/>
              </a:lnSpc>
            </a:pPr>
            <a:br>
              <a:rPr lang="en" altLang="zh-CN" sz="2400" dirty="0"/>
            </a:br>
            <a:r>
              <a:rPr lang="en" altLang="zh-CN" sz="2400" dirty="0"/>
              <a:t>• Shopping allocation remains uncertain</a:t>
            </a:r>
          </a:p>
          <a:p>
            <a:pPr>
              <a:lnSpc>
                <a:spcPct val="115000"/>
              </a:lnSpc>
            </a:pPr>
            <a:endParaRPr lang="en" altLang="zh-CN" sz="2400" dirty="0"/>
          </a:p>
          <a:p>
            <a:pPr>
              <a:lnSpc>
                <a:spcPct val="115000"/>
              </a:lnSpc>
            </a:pPr>
            <a:r>
              <a:rPr lang="en" altLang="zh-CN" sz="2400" dirty="0"/>
              <a:t>• Future work: visitor-level data and product-level shopping detail</a:t>
            </a:r>
          </a:p>
          <a:p>
            <a:pPr>
              <a:lnSpc>
                <a:spcPct val="115000"/>
              </a:lnSpc>
            </a:pPr>
            <a:br>
              <a:rPr lang="en" altLang="zh-CN" sz="2400" dirty="0"/>
            </a:br>
            <a:endParaRPr lang="en-US" sz="24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062F5A3-3E58-D8D9-F530-85DD3A507459}"/>
              </a:ext>
            </a:extLst>
          </p:cNvPr>
          <p:cNvSpPr txBox="1"/>
          <p:nvPr/>
        </p:nvSpPr>
        <p:spPr>
          <a:xfrm>
            <a:off x="8762656" y="2115271"/>
            <a:ext cx="6610027" cy="3080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800" b="1" dirty="0">
                <a:solidFill>
                  <a:srgbClr val="C55A11"/>
                </a:solidFill>
                <a:latin typeface="Times New Roman" pitchFamily="34" charset="0"/>
                <a:cs typeface="Times New Roman" pitchFamily="34" charset="-120"/>
              </a:rPr>
              <a:t>Take-home message</a:t>
            </a:r>
          </a:p>
          <a:p>
            <a:endParaRPr lang="zh-CN" altLang="en-US" dirty="0"/>
          </a:p>
          <a:p>
            <a:r>
              <a:rPr lang="en" altLang="zh-CN" sz="2400" dirty="0"/>
              <a:t>Source markets should not be evaluated by spending alone.</a:t>
            </a:r>
          </a:p>
          <a:p>
            <a:endParaRPr lang="en" altLang="zh-CN" sz="2400" dirty="0"/>
          </a:p>
          <a:p>
            <a:r>
              <a:rPr lang="en" altLang="zh-CN" sz="2400" dirty="0"/>
              <a:t>They should be assessed by:</a:t>
            </a:r>
            <a:br>
              <a:rPr lang="en" altLang="zh-CN" sz="2400" dirty="0"/>
            </a:br>
            <a:r>
              <a:rPr lang="en" altLang="zh-CN" sz="2400" b="1" dirty="0"/>
              <a:t>spending + value added + embodied carbon + spatial incidence</a:t>
            </a:r>
            <a:endParaRPr lang="en" altLang="zh-CN" sz="2400" dirty="0"/>
          </a:p>
        </p:txBody>
      </p:sp>
      <p:sp>
        <p:nvSpPr>
          <p:cNvPr id="6" name="Shape 2">
            <a:extLst>
              <a:ext uri="{FF2B5EF4-FFF2-40B4-BE49-F238E27FC236}">
                <a16:creationId xmlns:a16="http://schemas.microsoft.com/office/drawing/2014/main" id="{042D6B16-9CC5-0923-500A-7F1BC00CEEF4}"/>
              </a:ext>
            </a:extLst>
          </p:cNvPr>
          <p:cNvSpPr/>
          <p:nvPr/>
        </p:nvSpPr>
        <p:spPr>
          <a:xfrm>
            <a:off x="305816" y="897024"/>
            <a:ext cx="2844800" cy="60960"/>
          </a:xfrm>
          <a:prstGeom prst="rect">
            <a:avLst/>
          </a:prstGeom>
          <a:solidFill>
            <a:srgbClr val="C77B51"/>
          </a:solidFill>
          <a:ln/>
        </p:spPr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0">
            <a:extLst>
              <a:ext uri="{FF2B5EF4-FFF2-40B4-BE49-F238E27FC236}">
                <a16:creationId xmlns:a16="http://schemas.microsoft.com/office/drawing/2014/main" id="{4287B812-3E56-FE25-3AFD-FF1CB84DEC41}"/>
              </a:ext>
            </a:extLst>
          </p:cNvPr>
          <p:cNvSpPr/>
          <p:nvPr/>
        </p:nvSpPr>
        <p:spPr>
          <a:xfrm>
            <a:off x="0" y="8997696"/>
            <a:ext cx="16256000" cy="146304"/>
          </a:xfrm>
          <a:prstGeom prst="rect">
            <a:avLst/>
          </a:prstGeom>
          <a:solidFill>
            <a:srgbClr val="4A6C7E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7" name="Shape 0">
            <a:extLst>
              <a:ext uri="{FF2B5EF4-FFF2-40B4-BE49-F238E27FC236}">
                <a16:creationId xmlns:a16="http://schemas.microsoft.com/office/drawing/2014/main" id="{7F1BB62C-3255-A750-12AA-ADC3E0946B31}"/>
              </a:ext>
            </a:extLst>
          </p:cNvPr>
          <p:cNvSpPr/>
          <p:nvPr/>
        </p:nvSpPr>
        <p:spPr>
          <a:xfrm>
            <a:off x="3654385" y="3124942"/>
            <a:ext cx="8947230" cy="2453834"/>
          </a:xfrm>
          <a:prstGeom prst="roundRect">
            <a:avLst>
              <a:gd name="adj" fmla="val 4386"/>
            </a:avLst>
          </a:prstGeom>
          <a:solidFill>
            <a:srgbClr val="4A6C7E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9" name="Shape 2">
            <a:extLst>
              <a:ext uri="{FF2B5EF4-FFF2-40B4-BE49-F238E27FC236}">
                <a16:creationId xmlns:a16="http://schemas.microsoft.com/office/drawing/2014/main" id="{DFD31FC1-73F5-E3B0-EE04-D25C468F325A}"/>
              </a:ext>
            </a:extLst>
          </p:cNvPr>
          <p:cNvSpPr/>
          <p:nvPr/>
        </p:nvSpPr>
        <p:spPr>
          <a:xfrm>
            <a:off x="6705600" y="4791722"/>
            <a:ext cx="2844800" cy="60960"/>
          </a:xfrm>
          <a:prstGeom prst="rect">
            <a:avLst/>
          </a:prstGeom>
          <a:solidFill>
            <a:srgbClr val="C77B51"/>
          </a:solidFill>
          <a:ln/>
        </p:spPr>
        <p:txBody>
          <a:bodyPr/>
          <a:lstStyle/>
          <a:p>
            <a:endParaRPr lang="ja-JP" altLang="en-US" dirty="0"/>
          </a:p>
        </p:txBody>
      </p:sp>
      <p:sp>
        <p:nvSpPr>
          <p:cNvPr id="10" name="Text 3">
            <a:extLst>
              <a:ext uri="{FF2B5EF4-FFF2-40B4-BE49-F238E27FC236}">
                <a16:creationId xmlns:a16="http://schemas.microsoft.com/office/drawing/2014/main" id="{2C7B2651-0417-29D4-1302-0B60669228A3}"/>
              </a:ext>
            </a:extLst>
          </p:cNvPr>
          <p:cNvSpPr/>
          <p:nvPr/>
        </p:nvSpPr>
        <p:spPr>
          <a:xfrm>
            <a:off x="5588000" y="3618900"/>
            <a:ext cx="5080000" cy="762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/>
            <a:r>
              <a:rPr lang="en-US" altLang="zh-CN" sz="480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Thanks for your attention!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129784" y="2993942"/>
            <a:ext cx="5952744" cy="3092060"/>
          </a:xfrm>
          <a:prstGeom prst="roundRect">
            <a:avLst>
              <a:gd name="adj" fmla="val 4386"/>
            </a:avLst>
          </a:prstGeom>
          <a:solidFill>
            <a:srgbClr val="4A6C7E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6191250" y="3500048"/>
            <a:ext cx="3873500" cy="1016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7200" b="1" dirty="0">
                <a:solidFill>
                  <a:srgbClr val="FFFFFF"/>
                </a:solidFill>
                <a:latin typeface="Times New Roman" panose="02020603050405020304" pitchFamily="18" charset="0"/>
                <a:ea typeface="Oranienbaum" pitchFamily="34" charset="-122"/>
                <a:cs typeface="Times New Roman" panose="02020603050405020304" pitchFamily="18" charset="0"/>
              </a:rPr>
              <a:t>01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6611121" y="4579664"/>
            <a:ext cx="2844800" cy="60960"/>
          </a:xfrm>
          <a:prstGeom prst="rect">
            <a:avLst/>
          </a:prstGeom>
          <a:solidFill>
            <a:srgbClr val="C77B51"/>
          </a:solidFill>
          <a:ln/>
        </p:spPr>
        <p:txBody>
          <a:bodyPr/>
          <a:lstStyle/>
          <a:p>
            <a:endParaRPr lang="ja-JP" altLang="en-US" dirty="0"/>
          </a:p>
        </p:txBody>
      </p:sp>
      <p:sp>
        <p:nvSpPr>
          <p:cNvPr id="5" name="Text 3"/>
          <p:cNvSpPr/>
          <p:nvPr/>
        </p:nvSpPr>
        <p:spPr>
          <a:xfrm>
            <a:off x="6446021" y="4757855"/>
            <a:ext cx="5080000" cy="762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ea typeface="Oranienbaum" pitchFamily="34" charset="-122"/>
                <a:cs typeface="Times New Roman" panose="02020603050405020304" pitchFamily="18" charset="0"/>
              </a:rPr>
              <a:t>Introduction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0">
            <a:extLst>
              <a:ext uri="{FF2B5EF4-FFF2-40B4-BE49-F238E27FC236}">
                <a16:creationId xmlns:a16="http://schemas.microsoft.com/office/drawing/2014/main" id="{5DA11AB9-A07B-F391-B6E6-B6B2EA0E120C}"/>
              </a:ext>
            </a:extLst>
          </p:cNvPr>
          <p:cNvSpPr/>
          <p:nvPr/>
        </p:nvSpPr>
        <p:spPr>
          <a:xfrm>
            <a:off x="0" y="8997696"/>
            <a:ext cx="16256000" cy="146304"/>
          </a:xfrm>
          <a:prstGeom prst="rect">
            <a:avLst/>
          </a:prstGeom>
          <a:solidFill>
            <a:srgbClr val="4A6C7E"/>
          </a:solidFill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5816" y="49055"/>
            <a:ext cx="15875000" cy="825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Tourism Recovery Needs More Than Spending</a:t>
            </a:r>
          </a:p>
        </p:txBody>
      </p:sp>
      <p:sp>
        <p:nvSpPr>
          <p:cNvPr id="3" name="Text 1"/>
          <p:cNvSpPr/>
          <p:nvPr/>
        </p:nvSpPr>
        <p:spPr>
          <a:xfrm>
            <a:off x="8465671" y="1242356"/>
            <a:ext cx="7493000" cy="72920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15000"/>
              </a:lnSpc>
            </a:pPr>
            <a:r>
              <a:rPr lang="en-US" sz="3200" b="1" dirty="0">
                <a:solidFill>
                  <a:srgbClr val="C55A11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The Problem</a:t>
            </a:r>
            <a:endParaRPr lang="en-US" sz="3200" dirty="0"/>
          </a:p>
          <a:p>
            <a:pPr algn="l">
              <a:lnSpc>
                <a:spcPct val="115000"/>
              </a:lnSpc>
            </a:pPr>
            <a:r>
              <a:rPr lang="en-US" sz="2400" dirty="0">
                <a:solidFill>
                  <a:srgbClr val="3D3D3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</a:t>
            </a:r>
            <a:endParaRPr lang="en-US" sz="2400" dirty="0"/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3D3D3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Tourism contributes </a:t>
            </a:r>
            <a:r>
              <a:rPr lang="en-US" sz="2800" b="1" dirty="0">
                <a:solidFill>
                  <a:srgbClr val="3D3D3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~8% </a:t>
            </a:r>
            <a:r>
              <a:rPr lang="en-US" sz="2800" dirty="0">
                <a:solidFill>
                  <a:srgbClr val="3D3D3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of global GHG emissions</a:t>
            </a:r>
            <a:r>
              <a:rPr lang="en-US" altLang="zh-CN" sz="2800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</a:t>
            </a:r>
            <a:r>
              <a:rPr lang="en-US" altLang="zh-CN" sz="2000" dirty="0">
                <a:solidFill>
                  <a:srgbClr val="3D3D3D"/>
                </a:solidFill>
                <a:latin typeface="Times New Roman" pitchFamily="34" charset="0"/>
                <a:cs typeface="Times New Roman" pitchFamily="34" charset="-120"/>
              </a:rPr>
              <a:t>(Lenzen et al. 2018)</a:t>
            </a:r>
            <a:endParaRPr lang="en-US" sz="2000" dirty="0">
              <a:solidFill>
                <a:srgbClr val="3D3D3D"/>
              </a:solidFill>
              <a:latin typeface="Times New Roman" pitchFamily="34" charset="0"/>
              <a:cs typeface="Times New Roman" pitchFamily="34" charset="-120"/>
            </a:endParaRPr>
          </a:p>
          <a:p>
            <a:pPr>
              <a:lnSpc>
                <a:spcPct val="115000"/>
              </a:lnSpc>
            </a:pPr>
            <a:endParaRPr lang="en-US" sz="2800" dirty="0">
              <a:solidFill>
                <a:srgbClr val="3D3D3D"/>
              </a:solidFill>
              <a:latin typeface="Times New Roman" pitchFamily="34" charset="0"/>
              <a:ea typeface="Times New Roman" pitchFamily="34" charset="-122"/>
              <a:cs typeface="Times New Roman" pitchFamily="34" charset="-120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3D3D3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Recovery is still judged mainly by:</a:t>
            </a:r>
          </a:p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3D3D3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arrivals + spending</a:t>
            </a:r>
          </a:p>
          <a:p>
            <a:pPr algn="l">
              <a:lnSpc>
                <a:spcPct val="115000"/>
              </a:lnSpc>
            </a:pPr>
            <a:endParaRPr lang="en-US" sz="2800" dirty="0"/>
          </a:p>
          <a:p>
            <a:pPr algn="l">
              <a:lnSpc>
                <a:spcPct val="115000"/>
              </a:lnSpc>
            </a:pPr>
            <a:r>
              <a:rPr lang="en-US" sz="2800" dirty="0">
                <a:solidFill>
                  <a:srgbClr val="3D3D3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These metrics miss:</a:t>
            </a:r>
            <a:endParaRPr lang="en-US" sz="2800" dirty="0"/>
          </a:p>
          <a:p>
            <a:pPr marL="381000" indent="-381000" algn="l">
              <a:lnSpc>
                <a:spcPct val="115000"/>
              </a:lnSpc>
              <a:spcBef>
                <a:spcPts val="10"/>
              </a:spcBef>
              <a:buSzPct val="100000"/>
              <a:buChar char="•"/>
            </a:pPr>
            <a:r>
              <a:rPr lang="en-US" sz="2800" dirty="0">
                <a:solidFill>
                  <a:srgbClr val="3D3D3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Which markets leave the most </a:t>
            </a:r>
            <a:r>
              <a:rPr lang="en-US" sz="2800" b="1" dirty="0">
                <a:solidFill>
                  <a:srgbClr val="3D3D3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income</a:t>
            </a:r>
            <a:endParaRPr lang="en-US" sz="2800" dirty="0"/>
          </a:p>
          <a:p>
            <a:pPr marL="381000" indent="-381000" algn="l">
              <a:lnSpc>
                <a:spcPct val="115000"/>
              </a:lnSpc>
              <a:spcBef>
                <a:spcPts val="10"/>
              </a:spcBef>
              <a:buSzPct val="100000"/>
              <a:buChar char="•"/>
            </a:pPr>
            <a:r>
              <a:rPr lang="en-US" sz="2800" dirty="0">
                <a:solidFill>
                  <a:srgbClr val="3D3D3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The </a:t>
            </a:r>
            <a:r>
              <a:rPr lang="en-US" sz="2800" b="1" dirty="0">
                <a:solidFill>
                  <a:srgbClr val="3D3D3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carbon</a:t>
            </a:r>
            <a:r>
              <a:rPr lang="en-US" sz="2800" dirty="0">
                <a:solidFill>
                  <a:srgbClr val="3D3D3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their spending causes</a:t>
            </a:r>
          </a:p>
          <a:p>
            <a:pPr marL="381000" indent="-381000" algn="l">
              <a:lnSpc>
                <a:spcPct val="115000"/>
              </a:lnSpc>
              <a:spcBef>
                <a:spcPts val="10"/>
              </a:spcBef>
              <a:buSzPct val="100000"/>
              <a:buChar char="•"/>
            </a:pPr>
            <a:endParaRPr lang="en-US" sz="2800" dirty="0">
              <a:solidFill>
                <a:srgbClr val="3D3D3D"/>
              </a:solidFill>
              <a:latin typeface="Times New Roman" pitchFamily="34" charset="0"/>
              <a:cs typeface="Times New Roman" pitchFamily="34" charset="-120"/>
            </a:endParaRPr>
          </a:p>
          <a:p>
            <a:pPr>
              <a:lnSpc>
                <a:spcPct val="115000"/>
              </a:lnSpc>
              <a:spcBef>
                <a:spcPts val="10"/>
              </a:spcBef>
              <a:buSzPct val="100000"/>
            </a:pPr>
            <a:r>
              <a:rPr lang="en" altLang="zh-CN" sz="2800" b="1" dirty="0">
                <a:solidFill>
                  <a:srgbClr val="C55A11"/>
                </a:solidFill>
                <a:latin typeface="Times New Roman" pitchFamily="34" charset="0"/>
                <a:cs typeface="Times New Roman" pitchFamily="34" charset="-120"/>
              </a:rPr>
              <a:t>High receipts ≠ high local value added or low carbon.</a:t>
            </a:r>
            <a:r>
              <a:rPr lang="en-US" sz="2800" b="1" dirty="0">
                <a:solidFill>
                  <a:srgbClr val="C55A11"/>
                </a:solidFill>
                <a:latin typeface="Times New Roman" pitchFamily="34" charset="0"/>
                <a:cs typeface="Times New Roman" pitchFamily="34" charset="-120"/>
              </a:rPr>
              <a:t> </a:t>
            </a:r>
          </a:p>
        </p:txBody>
      </p:sp>
      <p:sp>
        <p:nvSpPr>
          <p:cNvPr id="4" name="Shape 2"/>
          <p:cNvSpPr/>
          <p:nvPr/>
        </p:nvSpPr>
        <p:spPr>
          <a:xfrm>
            <a:off x="8067040" y="1206500"/>
            <a:ext cx="60960" cy="7493000"/>
          </a:xfrm>
          <a:prstGeom prst="rect">
            <a:avLst/>
          </a:prstGeom>
          <a:solidFill>
            <a:srgbClr val="C77B51"/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E46610E-9E0D-7B43-527A-0176AD8E9A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94" b="17987"/>
          <a:stretch>
            <a:fillRect/>
          </a:stretch>
        </p:blipFill>
        <p:spPr>
          <a:xfrm>
            <a:off x="206187" y="1458748"/>
            <a:ext cx="7749451" cy="547825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2B3B1A1-3E2A-4292-8BE0-5FE795E1602C}"/>
              </a:ext>
            </a:extLst>
          </p:cNvPr>
          <p:cNvSpPr txBox="1"/>
          <p:nvPr/>
        </p:nvSpPr>
        <p:spPr>
          <a:xfrm>
            <a:off x="206187" y="7153397"/>
            <a:ext cx="82654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3D3D3D"/>
                </a:solidFill>
                <a:latin typeface="Times New Roman" pitchFamily="34" charset="0"/>
                <a:cs typeface="Times New Roman" pitchFamily="34" charset="-120"/>
              </a:rPr>
              <a:t>Figure 1. Share of GDP from tourism, 2022.</a:t>
            </a:r>
            <a:r>
              <a:rPr lang="en" altLang="zh-CN" sz="2000" dirty="0"/>
              <a:t>Source: Our World in Data / UNWTO (2024)</a:t>
            </a:r>
            <a:endParaRPr lang="en-US" altLang="zh-CN" sz="2000" dirty="0">
              <a:solidFill>
                <a:srgbClr val="3D3D3D"/>
              </a:solidFill>
              <a:latin typeface="Times New Roman" pitchFamily="34" charset="0"/>
              <a:cs typeface="Times New Roman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B0896A9-7FB0-0C09-72D6-250588102266}"/>
              </a:ext>
            </a:extLst>
          </p:cNvPr>
          <p:cNvSpPr/>
          <p:nvPr/>
        </p:nvSpPr>
        <p:spPr>
          <a:xfrm>
            <a:off x="6956612" y="1452282"/>
            <a:ext cx="878541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DBDD01A9-527B-942A-18A1-E99579CE5EB9}"/>
              </a:ext>
            </a:extLst>
          </p:cNvPr>
          <p:cNvSpPr/>
          <p:nvPr/>
        </p:nvSpPr>
        <p:spPr>
          <a:xfrm>
            <a:off x="305816" y="897024"/>
            <a:ext cx="2844800" cy="60960"/>
          </a:xfrm>
          <a:prstGeom prst="rect">
            <a:avLst/>
          </a:prstGeom>
          <a:solidFill>
            <a:srgbClr val="C77B51"/>
          </a:solidFill>
          <a:ln/>
        </p:spPr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F6D5E4-C043-A320-1A26-7C3108839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BCE47F69-FD6A-ECAC-2F4F-A4FE3AD75DB2}"/>
              </a:ext>
            </a:extLst>
          </p:cNvPr>
          <p:cNvSpPr/>
          <p:nvPr/>
        </p:nvSpPr>
        <p:spPr>
          <a:xfrm>
            <a:off x="226359" y="28156"/>
            <a:ext cx="15875000" cy="825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Japan? Recovery Mix and Shopping Accounting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B1FD2526-E56A-0FA9-CB43-5A5DB1745C97}"/>
              </a:ext>
            </a:extLst>
          </p:cNvPr>
          <p:cNvSpPr/>
          <p:nvPr/>
        </p:nvSpPr>
        <p:spPr>
          <a:xfrm>
            <a:off x="8155941" y="1206500"/>
            <a:ext cx="60960" cy="7493000"/>
          </a:xfrm>
          <a:prstGeom prst="rect">
            <a:avLst/>
          </a:prstGeom>
          <a:solidFill>
            <a:srgbClr val="C77B51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D4C21FFB-D8FE-37C4-35D6-A2647AFA1BF9}"/>
              </a:ext>
            </a:extLst>
          </p:cNvPr>
          <p:cNvSpPr/>
          <p:nvPr/>
        </p:nvSpPr>
        <p:spPr>
          <a:xfrm>
            <a:off x="8684109" y="1824942"/>
            <a:ext cx="7871759" cy="62957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5000"/>
              </a:lnSpc>
            </a:pPr>
            <a:r>
              <a:rPr lang="en-US" altLang="zh-CN" sz="2800" b="1" dirty="0">
                <a:solidFill>
                  <a:srgbClr val="C55A11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Japan's Context</a:t>
            </a:r>
            <a:endParaRPr lang="en-US" altLang="zh-CN" sz="2800" dirty="0"/>
          </a:p>
          <a:p>
            <a:pPr>
              <a:lnSpc>
                <a:spcPct val="115000"/>
              </a:lnSpc>
            </a:pPr>
            <a:r>
              <a:rPr lang="en" altLang="zh-CN" sz="2400" dirty="0"/>
              <a:t>Five largest markets:</a:t>
            </a:r>
            <a:br>
              <a:rPr lang="en" altLang="zh-CN" sz="2400" dirty="0"/>
            </a:br>
            <a:r>
              <a:rPr lang="en" altLang="zh-CN" sz="2400" dirty="0"/>
              <a:t>China, Taiwan, Korea, Hong Kong, US</a:t>
            </a:r>
            <a:br>
              <a:rPr lang="en" altLang="zh-CN" sz="2400" dirty="0"/>
            </a:br>
            <a:br>
              <a:rPr lang="en" altLang="zh-CN" sz="2400" dirty="0"/>
            </a:br>
            <a:r>
              <a:rPr lang="en" altLang="zh-CN" sz="2400" dirty="0"/>
              <a:t>Inbound spending share:</a:t>
            </a:r>
            <a:br>
              <a:rPr lang="en" altLang="zh-CN" sz="2400" dirty="0"/>
            </a:br>
            <a:r>
              <a:rPr lang="en" altLang="zh-CN" sz="2400" dirty="0"/>
              <a:t>2019: 71.1%</a:t>
            </a:r>
            <a:br>
              <a:rPr lang="en" altLang="zh-CN" sz="2400" dirty="0"/>
            </a:br>
            <a:r>
              <a:rPr lang="en" altLang="zh-CN" sz="2400" dirty="0"/>
              <a:t>2024: 65.7%</a:t>
            </a:r>
            <a:br>
              <a:rPr lang="en" altLang="zh-CN" sz="2400" dirty="0"/>
            </a:br>
            <a:br>
              <a:rPr lang="en" altLang="zh-CN" sz="2400" dirty="0"/>
            </a:br>
            <a:r>
              <a:rPr lang="en" altLang="zh-CN" sz="2400" dirty="0"/>
              <a:t>The source-market mix has changed.</a:t>
            </a:r>
          </a:p>
          <a:p>
            <a:pPr>
              <a:lnSpc>
                <a:spcPct val="115000"/>
              </a:lnSpc>
            </a:pPr>
            <a:endParaRPr lang="en-US" sz="2400" b="1" dirty="0">
              <a:solidFill>
                <a:srgbClr val="C55A11"/>
              </a:solidFill>
              <a:latin typeface="Times New Roman" pitchFamily="34" charset="0"/>
              <a:ea typeface="Times New Roman" pitchFamily="34" charset="-122"/>
              <a:cs typeface="Times New Roman" pitchFamily="34" charset="-120"/>
            </a:endParaRPr>
          </a:p>
          <a:p>
            <a:pPr algn="l">
              <a:lnSpc>
                <a:spcPct val="115000"/>
              </a:lnSpc>
            </a:pPr>
            <a:r>
              <a:rPr lang="en-US" sz="2800" b="1" dirty="0">
                <a:solidFill>
                  <a:srgbClr val="C55A11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The Shopping Problem</a:t>
            </a:r>
            <a:endParaRPr lang="en-US" sz="2800" dirty="0"/>
          </a:p>
          <a:p>
            <a:pPr>
              <a:lnSpc>
                <a:spcPct val="115000"/>
              </a:lnSpc>
            </a:pPr>
            <a:r>
              <a:rPr lang="en" altLang="zh-CN" sz="2400" dirty="0"/>
              <a:t>Shopping is recorded as one category, but can be treated as:</a:t>
            </a:r>
          </a:p>
          <a:p>
            <a:pPr>
              <a:lnSpc>
                <a:spcPct val="115000"/>
              </a:lnSpc>
            </a:pPr>
            <a:br>
              <a:rPr lang="en" altLang="zh-CN" sz="2400" dirty="0"/>
            </a:br>
            <a:r>
              <a:rPr lang="en" altLang="zh-CN" sz="2400" b="1" dirty="0"/>
              <a:t>Retail service </a:t>
            </a:r>
            <a:r>
              <a:rPr lang="en" altLang="zh-CN" sz="2400" dirty="0"/>
              <a:t>→ shop margin only</a:t>
            </a:r>
            <a:br>
              <a:rPr lang="en" altLang="zh-CN" sz="2400" dirty="0"/>
            </a:br>
            <a:r>
              <a:rPr lang="en" altLang="zh-CN" sz="2400" b="1" dirty="0"/>
              <a:t>Goods demand </a:t>
            </a:r>
            <a:r>
              <a:rPr lang="en" altLang="zh-CN" sz="2400" dirty="0"/>
              <a:t>→ manufacturing, materials, energy</a:t>
            </a:r>
            <a:br>
              <a:rPr lang="en" altLang="zh-CN" sz="2400" dirty="0"/>
            </a:br>
            <a:br>
              <a:rPr lang="en" altLang="zh-CN" sz="2400" dirty="0"/>
            </a:br>
            <a:endParaRPr lang="en-US" sz="24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19BBE95-9DD1-56F4-AE78-2D79B99683CF}"/>
              </a:ext>
            </a:extLst>
          </p:cNvPr>
          <p:cNvSpPr txBox="1"/>
          <p:nvPr/>
        </p:nvSpPr>
        <p:spPr>
          <a:xfrm>
            <a:off x="398512" y="5764537"/>
            <a:ext cx="75303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3D3D3D"/>
                </a:solidFill>
                <a:latin typeface="Times New Roman" pitchFamily="34" charset="0"/>
                <a:cs typeface="Times New Roman" pitchFamily="34" charset="-120"/>
              </a:rPr>
              <a:t>Figure 2. </a:t>
            </a:r>
            <a:r>
              <a:rPr lang="en" altLang="zh-CN" sz="2000" dirty="0"/>
              <a:t>Share of inbound spending in Japan, 2019 and 2024. Source: JTA (2020, 2025)</a:t>
            </a:r>
          </a:p>
          <a:p>
            <a:endParaRPr lang="zh-CN" altLang="en-US" sz="20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FBBCA6C-9ED0-977C-0ECC-895479DBCF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412"/>
          <a:stretch>
            <a:fillRect/>
          </a:stretch>
        </p:blipFill>
        <p:spPr>
          <a:xfrm>
            <a:off x="140060" y="1724928"/>
            <a:ext cx="7745895" cy="3780497"/>
          </a:xfrm>
          <a:prstGeom prst="rect">
            <a:avLst/>
          </a:prstGeom>
        </p:spPr>
      </p:pic>
      <p:sp>
        <p:nvSpPr>
          <p:cNvPr id="3" name="Shape 2">
            <a:extLst>
              <a:ext uri="{FF2B5EF4-FFF2-40B4-BE49-F238E27FC236}">
                <a16:creationId xmlns:a16="http://schemas.microsoft.com/office/drawing/2014/main" id="{05DCD6E9-3445-83F2-86D2-095B91534C0A}"/>
              </a:ext>
            </a:extLst>
          </p:cNvPr>
          <p:cNvSpPr/>
          <p:nvPr/>
        </p:nvSpPr>
        <p:spPr>
          <a:xfrm>
            <a:off x="305816" y="897024"/>
            <a:ext cx="2844800" cy="60960"/>
          </a:xfrm>
          <a:prstGeom prst="rect">
            <a:avLst/>
          </a:prstGeom>
          <a:solidFill>
            <a:srgbClr val="C77B51"/>
          </a:solidFill>
          <a:ln/>
        </p:spPr>
        <p:txBody>
          <a:bodyPr/>
          <a:lstStyle/>
          <a:p>
            <a:endParaRPr lang="ja-JP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B47A764-3D4E-3B2C-749A-D23B48C90291}"/>
              </a:ext>
            </a:extLst>
          </p:cNvPr>
          <p:cNvSpPr txBox="1"/>
          <p:nvPr/>
        </p:nvSpPr>
        <p:spPr>
          <a:xfrm>
            <a:off x="321221" y="6717437"/>
            <a:ext cx="7684935" cy="1403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2800" b="1" dirty="0">
                <a:solidFill>
                  <a:srgbClr val="C55A11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The Question</a:t>
            </a:r>
            <a:endParaRPr lang="en-US" altLang="zh-CN" sz="2800" dirty="0"/>
          </a:p>
          <a:p>
            <a:pPr algn="l">
              <a:lnSpc>
                <a:spcPct val="115000"/>
              </a:lnSpc>
            </a:pPr>
            <a:r>
              <a:rPr lang="en-US" altLang="zh-CN" sz="2400" b="1" dirty="0"/>
              <a:t>Do high-spending markets remain attractive once income and carbon are weighed together?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E9DC6E16-120C-9223-2795-91DFEA4ECF25}"/>
              </a:ext>
            </a:extLst>
          </p:cNvPr>
          <p:cNvSpPr/>
          <p:nvPr/>
        </p:nvSpPr>
        <p:spPr>
          <a:xfrm>
            <a:off x="226359" y="6717438"/>
            <a:ext cx="7779797" cy="1567706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08834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5816" y="82550"/>
            <a:ext cx="15875000" cy="825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3200" b="1" dirty="0">
                <a:solidFill>
                  <a:srgbClr val="3A566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Research Questions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381000" y="1028700"/>
            <a:ext cx="1587500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400" dirty="0">
                <a:solidFill>
                  <a:srgbClr val="3D3D3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Value Added  →  Carbon Intensity  →  Spatial Distribution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2390648" y="8115300"/>
            <a:ext cx="14986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30000"/>
              </a:lnSpc>
            </a:pPr>
            <a:r>
              <a:rPr lang="en" altLang="zh-CN" sz="2400" dirty="0"/>
              <a:t>Method: JTA expenditure × OECD ICIO and GHG accounts; destination spending only.</a:t>
            </a:r>
            <a:endParaRPr lang="en-US" sz="2400" dirty="0"/>
          </a:p>
        </p:txBody>
      </p:sp>
      <p:sp>
        <p:nvSpPr>
          <p:cNvPr id="14" name="Shape 2">
            <a:extLst>
              <a:ext uri="{FF2B5EF4-FFF2-40B4-BE49-F238E27FC236}">
                <a16:creationId xmlns:a16="http://schemas.microsoft.com/office/drawing/2014/main" id="{EB8D57EA-7753-A9D3-B811-88269A098BC3}"/>
              </a:ext>
            </a:extLst>
          </p:cNvPr>
          <p:cNvSpPr/>
          <p:nvPr/>
        </p:nvSpPr>
        <p:spPr>
          <a:xfrm>
            <a:off x="305816" y="897024"/>
            <a:ext cx="2844800" cy="60960"/>
          </a:xfrm>
          <a:prstGeom prst="rect">
            <a:avLst/>
          </a:prstGeom>
          <a:solidFill>
            <a:srgbClr val="C77B51"/>
          </a:solidFill>
          <a:ln/>
        </p:spPr>
        <p:txBody>
          <a:bodyPr/>
          <a:lstStyle/>
          <a:p>
            <a:endParaRPr lang="ja-JP" altLang="en-US" dirty="0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927BA3EC-F55D-748A-6C24-F9EC41393B5A}"/>
              </a:ext>
            </a:extLst>
          </p:cNvPr>
          <p:cNvSpPr/>
          <p:nvPr/>
        </p:nvSpPr>
        <p:spPr>
          <a:xfrm>
            <a:off x="1046480" y="8007096"/>
            <a:ext cx="14053819" cy="762000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F39A85B3-08BE-AD50-400F-10D807CF2D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765" r="65961" b="20880"/>
          <a:stretch>
            <a:fillRect/>
          </a:stretch>
        </p:blipFill>
        <p:spPr>
          <a:xfrm>
            <a:off x="1175172" y="4262204"/>
            <a:ext cx="3555023" cy="341462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3CC639A5-FA9B-5457-A3BB-C9943AE0263C}"/>
              </a:ext>
            </a:extLst>
          </p:cNvPr>
          <p:cNvSpPr txBox="1"/>
          <p:nvPr/>
        </p:nvSpPr>
        <p:spPr>
          <a:xfrm>
            <a:off x="1046480" y="2734974"/>
            <a:ext cx="43698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/>
              <a:t>How do source markets differ in value added and embodied emissions?</a:t>
            </a:r>
          </a:p>
        </p:txBody>
      </p:sp>
      <p:sp>
        <p:nvSpPr>
          <p:cNvPr id="25" name="Shape 5">
            <a:extLst>
              <a:ext uri="{FF2B5EF4-FFF2-40B4-BE49-F238E27FC236}">
                <a16:creationId xmlns:a16="http://schemas.microsoft.com/office/drawing/2014/main" id="{E5CDAEC1-7558-140F-FCF0-96050140BDAD}"/>
              </a:ext>
            </a:extLst>
          </p:cNvPr>
          <p:cNvSpPr/>
          <p:nvPr/>
        </p:nvSpPr>
        <p:spPr>
          <a:xfrm>
            <a:off x="2840642" y="1893313"/>
            <a:ext cx="619948" cy="619948"/>
          </a:xfrm>
          <a:prstGeom prst="ellipse">
            <a:avLst/>
          </a:prstGeom>
          <a:solidFill>
            <a:srgbClr val="4A6C7E"/>
          </a:solidFill>
          <a:ln/>
        </p:spPr>
        <p:txBody>
          <a:bodyPr/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 1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9377680D-A3A9-162A-AAC8-96DCF6D595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857" t="18765" b="20880"/>
          <a:stretch>
            <a:fillRect/>
          </a:stretch>
        </p:blipFill>
        <p:spPr>
          <a:xfrm>
            <a:off x="11187225" y="4262204"/>
            <a:ext cx="3256907" cy="333786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AD9D9FE-0E0A-1553-9832-CC68A23E92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868" t="18765" r="33330" b="20880"/>
          <a:stretch>
            <a:fillRect/>
          </a:stretch>
        </p:blipFill>
        <p:spPr>
          <a:xfrm>
            <a:off x="6265822" y="4262204"/>
            <a:ext cx="3223298" cy="3414620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F9F28AD3-0491-0A61-A716-3A91D2EA0E40}"/>
              </a:ext>
            </a:extLst>
          </p:cNvPr>
          <p:cNvSpPr txBox="1"/>
          <p:nvPr/>
        </p:nvSpPr>
        <p:spPr>
          <a:xfrm>
            <a:off x="5791200" y="2806037"/>
            <a:ext cx="43698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/>
              <a:t>How sensitive are carbon rankings to the treatment of shopping?</a:t>
            </a:r>
            <a:endParaRPr lang="zh-CN" altLang="en-US" sz="2400" b="1" dirty="0"/>
          </a:p>
        </p:txBody>
      </p:sp>
      <p:sp>
        <p:nvSpPr>
          <p:cNvPr id="29" name="Shape 5">
            <a:extLst>
              <a:ext uri="{FF2B5EF4-FFF2-40B4-BE49-F238E27FC236}">
                <a16:creationId xmlns:a16="http://schemas.microsoft.com/office/drawing/2014/main" id="{B4CFCCDE-88A9-7A0A-074D-1C0A244471F1}"/>
              </a:ext>
            </a:extLst>
          </p:cNvPr>
          <p:cNvSpPr/>
          <p:nvPr/>
        </p:nvSpPr>
        <p:spPr>
          <a:xfrm>
            <a:off x="7585362" y="1964376"/>
            <a:ext cx="619948" cy="6199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txBody>
          <a:bodyPr/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 2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7CFB147-8C85-C79D-6689-7E4CBD1129EB}"/>
              </a:ext>
            </a:extLst>
          </p:cNvPr>
          <p:cNvSpPr txBox="1"/>
          <p:nvPr/>
        </p:nvSpPr>
        <p:spPr>
          <a:xfrm>
            <a:off x="10647680" y="2736724"/>
            <a:ext cx="43698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/>
              <a:t>Where do value added and emissions end up - Japan, source economy, or third countries?</a:t>
            </a:r>
            <a:endParaRPr lang="zh-CN" altLang="en-US" sz="2400" b="1" dirty="0"/>
          </a:p>
        </p:txBody>
      </p:sp>
      <p:sp>
        <p:nvSpPr>
          <p:cNvPr id="31" name="Shape 5">
            <a:extLst>
              <a:ext uri="{FF2B5EF4-FFF2-40B4-BE49-F238E27FC236}">
                <a16:creationId xmlns:a16="http://schemas.microsoft.com/office/drawing/2014/main" id="{50BD0976-CAFA-1090-178A-1E921A031FA0}"/>
              </a:ext>
            </a:extLst>
          </p:cNvPr>
          <p:cNvSpPr/>
          <p:nvPr/>
        </p:nvSpPr>
        <p:spPr>
          <a:xfrm>
            <a:off x="12441842" y="2027143"/>
            <a:ext cx="619948" cy="619948"/>
          </a:xfrm>
          <a:prstGeom prst="ellipse">
            <a:avLst/>
          </a:prstGeom>
          <a:solidFill>
            <a:srgbClr val="4A6C7E"/>
          </a:solidFill>
          <a:ln/>
        </p:spPr>
        <p:txBody>
          <a:bodyPr/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 3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0">
            <a:extLst>
              <a:ext uri="{FF2B5EF4-FFF2-40B4-BE49-F238E27FC236}">
                <a16:creationId xmlns:a16="http://schemas.microsoft.com/office/drawing/2014/main" id="{539C35A1-1F06-3800-F133-BBDA29171840}"/>
              </a:ext>
            </a:extLst>
          </p:cNvPr>
          <p:cNvSpPr/>
          <p:nvPr/>
        </p:nvSpPr>
        <p:spPr>
          <a:xfrm>
            <a:off x="5129784" y="2923606"/>
            <a:ext cx="5952744" cy="3092060"/>
          </a:xfrm>
          <a:prstGeom prst="roundRect">
            <a:avLst>
              <a:gd name="adj" fmla="val 4386"/>
            </a:avLst>
          </a:prstGeom>
          <a:solidFill>
            <a:srgbClr val="4A6C7E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8" name="Text 1">
            <a:extLst>
              <a:ext uri="{FF2B5EF4-FFF2-40B4-BE49-F238E27FC236}">
                <a16:creationId xmlns:a16="http://schemas.microsoft.com/office/drawing/2014/main" id="{4271CD58-6A01-5B4A-1DA3-AB4C153614C0}"/>
              </a:ext>
            </a:extLst>
          </p:cNvPr>
          <p:cNvSpPr/>
          <p:nvPr/>
        </p:nvSpPr>
        <p:spPr>
          <a:xfrm>
            <a:off x="6191250" y="3429712"/>
            <a:ext cx="3873500" cy="1016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7200" b="1" dirty="0">
                <a:solidFill>
                  <a:srgbClr val="FFFFFF"/>
                </a:solidFill>
                <a:latin typeface="Times New Roman" panose="02020603050405020304" pitchFamily="18" charset="0"/>
                <a:ea typeface="Oranienbaum" pitchFamily="34" charset="-122"/>
                <a:cs typeface="Times New Roman" panose="02020603050405020304" pitchFamily="18" charset="0"/>
              </a:rPr>
              <a:t>02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2">
            <a:extLst>
              <a:ext uri="{FF2B5EF4-FFF2-40B4-BE49-F238E27FC236}">
                <a16:creationId xmlns:a16="http://schemas.microsoft.com/office/drawing/2014/main" id="{EB88F9DF-EA1F-46E6-6BE1-C6531DA11952}"/>
              </a:ext>
            </a:extLst>
          </p:cNvPr>
          <p:cNvSpPr/>
          <p:nvPr/>
        </p:nvSpPr>
        <p:spPr>
          <a:xfrm>
            <a:off x="6611121" y="4509328"/>
            <a:ext cx="2844800" cy="60960"/>
          </a:xfrm>
          <a:prstGeom prst="rect">
            <a:avLst/>
          </a:prstGeom>
          <a:solidFill>
            <a:srgbClr val="C77B51"/>
          </a:solidFill>
          <a:ln/>
        </p:spPr>
        <p:txBody>
          <a:bodyPr/>
          <a:lstStyle/>
          <a:p>
            <a:endParaRPr lang="ja-JP" altLang="en-US" dirty="0"/>
          </a:p>
        </p:txBody>
      </p:sp>
      <p:sp>
        <p:nvSpPr>
          <p:cNvPr id="10" name="Text 3">
            <a:extLst>
              <a:ext uri="{FF2B5EF4-FFF2-40B4-BE49-F238E27FC236}">
                <a16:creationId xmlns:a16="http://schemas.microsoft.com/office/drawing/2014/main" id="{38406842-0AA0-D6F9-1C7E-62C38B5D57E0}"/>
              </a:ext>
            </a:extLst>
          </p:cNvPr>
          <p:cNvSpPr/>
          <p:nvPr/>
        </p:nvSpPr>
        <p:spPr>
          <a:xfrm>
            <a:off x="5836421" y="4791211"/>
            <a:ext cx="5080000" cy="762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r>
              <a:rPr lang="en-US" altLang="zh-CN" sz="480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Literature Review</a:t>
            </a:r>
            <a:endParaRPr lang="en-US" altLang="zh-CN" sz="4800" dirty="0"/>
          </a:p>
        </p:txBody>
      </p:sp>
      <p:sp>
        <p:nvSpPr>
          <p:cNvPr id="12" name="Shape 0">
            <a:extLst>
              <a:ext uri="{FF2B5EF4-FFF2-40B4-BE49-F238E27FC236}">
                <a16:creationId xmlns:a16="http://schemas.microsoft.com/office/drawing/2014/main" id="{4EBE0F01-4B65-5813-FDA4-972D0A96E351}"/>
              </a:ext>
            </a:extLst>
          </p:cNvPr>
          <p:cNvSpPr/>
          <p:nvPr/>
        </p:nvSpPr>
        <p:spPr>
          <a:xfrm>
            <a:off x="0" y="8997696"/>
            <a:ext cx="16256000" cy="146304"/>
          </a:xfrm>
          <a:prstGeom prst="rect">
            <a:avLst/>
          </a:prstGeom>
          <a:solidFill>
            <a:srgbClr val="4A6C7E"/>
          </a:solidFill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7739" y="77551"/>
            <a:ext cx="15875000" cy="825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" altLang="zh-CN" sz="3200" b="1" dirty="0">
                <a:solidFill>
                  <a:srgbClr val="3A566D"/>
                </a:solidFill>
                <a:latin typeface="Times New Roman" pitchFamily="34" charset="0"/>
                <a:cs typeface="Times New Roman" pitchFamily="34" charset="-120"/>
              </a:rPr>
              <a:t>What We Know — and What Is Missing</a:t>
            </a:r>
            <a:endParaRPr lang="en-US" sz="3200" b="1" dirty="0">
              <a:solidFill>
                <a:srgbClr val="3A566D"/>
              </a:solidFill>
              <a:latin typeface="Times New Roman" pitchFamily="34" charset="0"/>
              <a:cs typeface="Times New Roman" pitchFamily="34" charset="-120"/>
            </a:endParaRPr>
          </a:p>
        </p:txBody>
      </p:sp>
      <p:sp>
        <p:nvSpPr>
          <p:cNvPr id="3" name="Text 1"/>
          <p:cNvSpPr/>
          <p:nvPr/>
        </p:nvSpPr>
        <p:spPr>
          <a:xfrm>
            <a:off x="227739" y="1218890"/>
            <a:ext cx="7493000" cy="52872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5000"/>
              </a:lnSpc>
              <a:spcBef>
                <a:spcPts val="800"/>
              </a:spcBef>
              <a:spcAft>
                <a:spcPts val="400"/>
              </a:spcAft>
            </a:pPr>
            <a:r>
              <a:rPr lang="en" altLang="zh-CN" sz="2800" b="1" dirty="0">
                <a:solidFill>
                  <a:srgbClr val="C55A11"/>
                </a:solidFill>
                <a:latin typeface="Times New Roman"/>
              </a:rPr>
              <a:t>Economic Value of Source Markets</a:t>
            </a:r>
            <a:endParaRPr lang="en" sz="2400" dirty="0">
              <a:solidFill>
                <a:srgbClr val="3D3D3D"/>
              </a:solidFill>
              <a:latin typeface="Times New Roman" pitchFamily="34" charset="0"/>
            </a:endParaRPr>
          </a:p>
          <a:p>
            <a:pPr>
              <a:lnSpc>
                <a:spcPts val="3120"/>
              </a:lnSpc>
              <a:spcBef>
                <a:spcPts val="800"/>
              </a:spcBef>
            </a:pPr>
            <a:r>
              <a:rPr lang="en" sz="2600" dirty="0">
                <a:solidFill>
                  <a:srgbClr val="3D3D3D"/>
                </a:solidFill>
                <a:latin typeface="Times New Roman" pitchFamily="34" charset="0"/>
              </a:rPr>
              <a:t>Spending ≠ retained income</a:t>
            </a:r>
          </a:p>
          <a:p>
            <a:pPr>
              <a:lnSpc>
                <a:spcPts val="3120"/>
              </a:lnSpc>
              <a:spcBef>
                <a:spcPts val="800"/>
              </a:spcBef>
            </a:pPr>
            <a:r>
              <a:rPr lang="en" sz="2000" dirty="0">
                <a:solidFill>
                  <a:srgbClr val="3D3D3D"/>
                </a:solidFill>
                <a:latin typeface="Times New Roman" pitchFamily="34" charset="0"/>
              </a:rPr>
              <a:t>(Dwyer &amp; Forsyth, 2008)</a:t>
            </a:r>
          </a:p>
          <a:p>
            <a:pPr>
              <a:lnSpc>
                <a:spcPts val="3120"/>
              </a:lnSpc>
              <a:spcBef>
                <a:spcPts val="800"/>
              </a:spcBef>
            </a:pPr>
            <a:endParaRPr lang="en" sz="2600" dirty="0">
              <a:solidFill>
                <a:srgbClr val="3D3D3D"/>
              </a:solidFill>
              <a:latin typeface="Times New Roman" pitchFamily="34" charset="0"/>
            </a:endParaRPr>
          </a:p>
          <a:p>
            <a:pPr>
              <a:lnSpc>
                <a:spcPts val="3120"/>
              </a:lnSpc>
              <a:spcBef>
                <a:spcPts val="800"/>
              </a:spcBef>
            </a:pPr>
            <a:r>
              <a:rPr lang="en" sz="2600" dirty="0">
                <a:solidFill>
                  <a:srgbClr val="3D3D3D"/>
                </a:solidFill>
                <a:latin typeface="Times New Roman" pitchFamily="34" charset="0"/>
              </a:rPr>
              <a:t>I–O / TSA convert spending into value added</a:t>
            </a:r>
          </a:p>
          <a:p>
            <a:pPr>
              <a:lnSpc>
                <a:spcPts val="3120"/>
              </a:lnSpc>
              <a:spcBef>
                <a:spcPts val="800"/>
              </a:spcBef>
            </a:pPr>
            <a:r>
              <a:rPr lang="en" sz="2000" dirty="0">
                <a:solidFill>
                  <a:srgbClr val="3D3D3D"/>
                </a:solidFill>
                <a:latin typeface="Times New Roman" pitchFamily="34" charset="0"/>
              </a:rPr>
              <a:t>(</a:t>
            </a:r>
            <a:r>
              <a:rPr lang="en" sz="2000" dirty="0" err="1">
                <a:solidFill>
                  <a:srgbClr val="3D3D3D"/>
                </a:solidFill>
                <a:latin typeface="Times New Roman" pitchFamily="34" charset="0"/>
              </a:rPr>
              <a:t>Frechtling</a:t>
            </a:r>
            <a:r>
              <a:rPr lang="en" sz="2000" dirty="0">
                <a:solidFill>
                  <a:srgbClr val="3D3D3D"/>
                </a:solidFill>
                <a:latin typeface="Times New Roman" pitchFamily="34" charset="0"/>
              </a:rPr>
              <a:t>, 1999; Fletcher, 1989)</a:t>
            </a:r>
          </a:p>
          <a:p>
            <a:pPr>
              <a:lnSpc>
                <a:spcPts val="3120"/>
              </a:lnSpc>
              <a:spcBef>
                <a:spcPts val="800"/>
              </a:spcBef>
            </a:pPr>
            <a:endParaRPr lang="en" sz="2600" dirty="0">
              <a:solidFill>
                <a:srgbClr val="3D3D3D"/>
              </a:solidFill>
              <a:latin typeface="Times New Roman" pitchFamily="34" charset="0"/>
            </a:endParaRPr>
          </a:p>
          <a:p>
            <a:pPr>
              <a:lnSpc>
                <a:spcPts val="3120"/>
              </a:lnSpc>
              <a:spcBef>
                <a:spcPts val="800"/>
              </a:spcBef>
              <a:spcAft>
                <a:spcPts val="600"/>
              </a:spcAft>
            </a:pPr>
            <a:r>
              <a:rPr lang="en" sz="2600" dirty="0">
                <a:solidFill>
                  <a:srgbClr val="3D3D3D"/>
                </a:solidFill>
                <a:latin typeface="Times New Roman" pitchFamily="34" charset="0"/>
              </a:rPr>
              <a:t>Retention depends on structure, imports, and leakage</a:t>
            </a:r>
          </a:p>
          <a:p>
            <a:pPr>
              <a:lnSpc>
                <a:spcPts val="3120"/>
              </a:lnSpc>
              <a:spcBef>
                <a:spcPts val="800"/>
              </a:spcBef>
              <a:spcAft>
                <a:spcPts val="600"/>
              </a:spcAft>
            </a:pPr>
            <a:r>
              <a:rPr lang="en" sz="2000" dirty="0">
                <a:solidFill>
                  <a:srgbClr val="3D3D3D"/>
                </a:solidFill>
                <a:latin typeface="Times New Roman" pitchFamily="34" charset="0"/>
              </a:rPr>
              <a:t>(Pratt, 2015; Yang et al., 2018)</a:t>
            </a:r>
          </a:p>
          <a:p>
            <a:pPr>
              <a:lnSpc>
                <a:spcPts val="3120"/>
              </a:lnSpc>
              <a:spcBef>
                <a:spcPts val="800"/>
              </a:spcBef>
            </a:pPr>
            <a:r>
              <a:rPr lang="en" altLang="zh-CN" sz="2600" b="1" dirty="0">
                <a:solidFill>
                  <a:srgbClr val="3D3D3D"/>
                </a:solidFill>
                <a:latin typeface="Times New Roman" pitchFamily="34" charset="0"/>
              </a:rPr>
              <a:t>Takeaway: </a:t>
            </a:r>
            <a:r>
              <a:rPr lang="en" altLang="zh-CN" sz="2800" b="1" dirty="0">
                <a:solidFill>
                  <a:srgbClr val="C55A11"/>
                </a:solidFill>
                <a:latin typeface="Times New Roman"/>
              </a:rPr>
              <a:t>spending alone is not enough.</a:t>
            </a:r>
            <a:endParaRPr sz="2800" b="1" dirty="0">
              <a:solidFill>
                <a:srgbClr val="C55A11"/>
              </a:solidFill>
              <a:latin typeface="Times New Roman"/>
            </a:endParaRPr>
          </a:p>
        </p:txBody>
      </p:sp>
      <p:sp>
        <p:nvSpPr>
          <p:cNvPr id="4" name="Shape 2"/>
          <p:cNvSpPr/>
          <p:nvPr/>
        </p:nvSpPr>
        <p:spPr>
          <a:xfrm flipH="1">
            <a:off x="7834201" y="1084752"/>
            <a:ext cx="45719" cy="5384800"/>
          </a:xfrm>
          <a:prstGeom prst="rect">
            <a:avLst/>
          </a:prstGeom>
          <a:solidFill>
            <a:srgbClr val="C77B51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Text 3"/>
          <p:cNvSpPr/>
          <p:nvPr/>
        </p:nvSpPr>
        <p:spPr>
          <a:xfrm>
            <a:off x="8318500" y="1016224"/>
            <a:ext cx="7747000" cy="54887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5000"/>
              </a:lnSpc>
              <a:spcBef>
                <a:spcPts val="800"/>
              </a:spcBef>
              <a:spcAft>
                <a:spcPts val="400"/>
              </a:spcAft>
            </a:pPr>
            <a:r>
              <a:rPr lang="en" altLang="zh-CN" sz="2800" b="1" dirty="0">
                <a:solidFill>
                  <a:srgbClr val="C55A11"/>
                </a:solidFill>
                <a:latin typeface="Times New Roman"/>
              </a:rPr>
              <a:t>Embodied Carbon and Accounting Choices</a:t>
            </a:r>
          </a:p>
          <a:p>
            <a:pPr>
              <a:lnSpc>
                <a:spcPct val="115000"/>
              </a:lnSpc>
              <a:spcBef>
                <a:spcPts val="800"/>
              </a:spcBef>
              <a:spcAft>
                <a:spcPts val="400"/>
              </a:spcAft>
            </a:pPr>
            <a:r>
              <a:rPr lang="en" sz="2600" dirty="0">
                <a:solidFill>
                  <a:srgbClr val="3D3D3D"/>
                </a:solidFill>
                <a:latin typeface="Times New Roman" pitchFamily="34" charset="0"/>
              </a:rPr>
              <a:t>Consumption-based accounting assigns emissions to demand</a:t>
            </a:r>
          </a:p>
          <a:p>
            <a:pPr>
              <a:lnSpc>
                <a:spcPct val="104000"/>
              </a:lnSpc>
              <a:spcAft>
                <a:spcPts val="300"/>
              </a:spcAft>
            </a:pPr>
            <a:r>
              <a:rPr lang="en" sz="2000" dirty="0">
                <a:solidFill>
                  <a:srgbClr val="3D3D3D"/>
                </a:solidFill>
                <a:latin typeface="Times New Roman" pitchFamily="34" charset="0"/>
              </a:rPr>
              <a:t>(Peters, 2008)</a:t>
            </a:r>
          </a:p>
          <a:p>
            <a:pPr>
              <a:lnSpc>
                <a:spcPct val="104000"/>
              </a:lnSpc>
              <a:spcAft>
                <a:spcPts val="300"/>
              </a:spcAft>
            </a:pPr>
            <a:endParaRPr lang="en" sz="2600" dirty="0">
              <a:solidFill>
                <a:srgbClr val="3D3D3D"/>
              </a:solidFill>
              <a:latin typeface="Times New Roman" pitchFamily="34" charset="0"/>
            </a:endParaRPr>
          </a:p>
          <a:p>
            <a:pPr>
              <a:lnSpc>
                <a:spcPct val="104000"/>
              </a:lnSpc>
              <a:spcAft>
                <a:spcPts val="300"/>
              </a:spcAft>
            </a:pPr>
            <a:r>
              <a:rPr lang="en" sz="2600" dirty="0">
                <a:solidFill>
                  <a:srgbClr val="3D3D3D"/>
                </a:solidFill>
                <a:latin typeface="Times New Roman" pitchFamily="34" charset="0"/>
              </a:rPr>
              <a:t>EEIO / MRIO trace supply-chain emissions</a:t>
            </a:r>
          </a:p>
          <a:p>
            <a:pPr>
              <a:lnSpc>
                <a:spcPct val="104000"/>
              </a:lnSpc>
              <a:spcAft>
                <a:spcPts val="300"/>
              </a:spcAft>
            </a:pPr>
            <a:r>
              <a:rPr lang="en" sz="2000" dirty="0">
                <a:solidFill>
                  <a:srgbClr val="3D3D3D"/>
                </a:solidFill>
                <a:latin typeface="Times New Roman" pitchFamily="34" charset="0"/>
              </a:rPr>
              <a:t>(Wiedmann, 2009; Lenzen et al., 2018)</a:t>
            </a:r>
          </a:p>
          <a:p>
            <a:pPr>
              <a:lnSpc>
                <a:spcPct val="104000"/>
              </a:lnSpc>
              <a:spcAft>
                <a:spcPts val="300"/>
              </a:spcAft>
            </a:pPr>
            <a:endParaRPr lang="en" sz="2600" dirty="0">
              <a:solidFill>
                <a:srgbClr val="3D3D3D"/>
              </a:solidFill>
              <a:latin typeface="Times New Roman" pitchFamily="34" charset="0"/>
            </a:endParaRPr>
          </a:p>
          <a:p>
            <a:pPr>
              <a:lnSpc>
                <a:spcPct val="104000"/>
              </a:lnSpc>
              <a:spcAft>
                <a:spcPts val="300"/>
              </a:spcAft>
            </a:pPr>
            <a:r>
              <a:rPr lang="en" sz="2600" dirty="0">
                <a:solidFill>
                  <a:srgbClr val="3D3D3D"/>
                </a:solidFill>
                <a:latin typeface="Times New Roman" pitchFamily="34" charset="0"/>
              </a:rPr>
              <a:t>Carbon footprints depend on boundary, imports, and allocation</a:t>
            </a:r>
          </a:p>
          <a:p>
            <a:pPr>
              <a:lnSpc>
                <a:spcPct val="104000"/>
              </a:lnSpc>
              <a:spcAft>
                <a:spcPts val="300"/>
              </a:spcAft>
            </a:pPr>
            <a:r>
              <a:rPr lang="en" sz="2000" dirty="0">
                <a:solidFill>
                  <a:srgbClr val="3D3D3D"/>
                </a:solidFill>
                <a:latin typeface="Times New Roman" pitchFamily="34" charset="0"/>
              </a:rPr>
              <a:t>(Sun et al., 2020)</a:t>
            </a:r>
          </a:p>
          <a:p>
            <a:pPr>
              <a:lnSpc>
                <a:spcPct val="104000"/>
              </a:lnSpc>
              <a:spcAft>
                <a:spcPts val="300"/>
              </a:spcAft>
            </a:pPr>
            <a:r>
              <a:rPr lang="en" altLang="zh-CN" sz="2600" b="1" dirty="0">
                <a:solidFill>
                  <a:srgbClr val="3D3D3D"/>
                </a:solidFill>
                <a:latin typeface="Times New Roman" pitchFamily="34" charset="0"/>
              </a:rPr>
              <a:t>Takeaway: </a:t>
            </a:r>
            <a:r>
              <a:rPr lang="en" altLang="zh-CN" sz="2800" b="1" dirty="0">
                <a:solidFill>
                  <a:srgbClr val="C55A11"/>
                </a:solidFill>
                <a:latin typeface="Times New Roman"/>
              </a:rPr>
              <a:t>carbon depends on accounting choices.</a:t>
            </a:r>
            <a:endParaRPr sz="2800" b="1" dirty="0">
              <a:solidFill>
                <a:srgbClr val="C55A11"/>
              </a:solidFill>
              <a:latin typeface="Times New Roman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B593237-10C1-3933-86E5-B0D3CFB193C2}"/>
              </a:ext>
            </a:extLst>
          </p:cNvPr>
          <p:cNvSpPr txBox="1"/>
          <p:nvPr/>
        </p:nvSpPr>
        <p:spPr>
          <a:xfrm>
            <a:off x="185980" y="6661706"/>
            <a:ext cx="15916759" cy="2026196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55A11"/>
                </a:solidFill>
                <a:latin typeface="Times New Roman"/>
              </a:rPr>
              <a:t>Gap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" altLang="zh-CN" sz="2400" dirty="0">
                <a:solidFill>
                  <a:srgbClr val="3D3D3D"/>
                </a:solidFill>
                <a:latin typeface="Times New Roman" pitchFamily="34" charset="0"/>
              </a:rPr>
              <a:t>The economic-value and carbon-footprint literatures have developed largely in parallel.</a:t>
            </a:r>
            <a:br>
              <a:rPr lang="en" altLang="zh-CN" sz="2400" dirty="0">
                <a:solidFill>
                  <a:srgbClr val="3D3D3D"/>
                </a:solidFill>
                <a:latin typeface="Times New Roman" pitchFamily="34" charset="0"/>
              </a:rPr>
            </a:br>
            <a:r>
              <a:rPr lang="en" altLang="zh-CN" sz="2400" dirty="0">
                <a:solidFill>
                  <a:srgbClr val="3D3D3D"/>
                </a:solidFill>
                <a:latin typeface="Times New Roman" pitchFamily="34" charset="0"/>
              </a:rPr>
              <a:t>Relatively little work compares inbound source markets by both retained value added and embodied carbon within the same accounting boundary.</a:t>
            </a:r>
            <a:br>
              <a:rPr lang="en" altLang="zh-CN" sz="2400" dirty="0">
                <a:solidFill>
                  <a:srgbClr val="3D3D3D"/>
                </a:solidFill>
                <a:latin typeface="Times New Roman" pitchFamily="34" charset="0"/>
              </a:rPr>
            </a:br>
            <a:r>
              <a:rPr lang="en" altLang="zh-CN" sz="2400" dirty="0">
                <a:solidFill>
                  <a:srgbClr val="3D3D3D"/>
                </a:solidFill>
                <a:latin typeface="Times New Roman" pitchFamily="34" charset="0"/>
              </a:rPr>
              <a:t>This study makes two choices explicit: shopping treatment and spatial allocation.</a:t>
            </a:r>
            <a:endParaRPr lang="en-US" altLang="zh-CN" sz="2400" dirty="0">
              <a:solidFill>
                <a:srgbClr val="3D3D3D"/>
              </a:solidFill>
              <a:latin typeface="Times New Roman" pitchFamily="34" charset="0"/>
            </a:endParaRPr>
          </a:p>
        </p:txBody>
      </p:sp>
      <p:sp>
        <p:nvSpPr>
          <p:cNvPr id="7" name="Shape 2">
            <a:extLst>
              <a:ext uri="{FF2B5EF4-FFF2-40B4-BE49-F238E27FC236}">
                <a16:creationId xmlns:a16="http://schemas.microsoft.com/office/drawing/2014/main" id="{A520144E-EDC9-C185-F140-A509E3435BF4}"/>
              </a:ext>
            </a:extLst>
          </p:cNvPr>
          <p:cNvSpPr/>
          <p:nvPr/>
        </p:nvSpPr>
        <p:spPr>
          <a:xfrm>
            <a:off x="305816" y="897024"/>
            <a:ext cx="2844800" cy="60960"/>
          </a:xfrm>
          <a:prstGeom prst="rect">
            <a:avLst/>
          </a:prstGeom>
          <a:solidFill>
            <a:srgbClr val="C77B51"/>
          </a:solidFill>
          <a:ln/>
        </p:spPr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0">
            <a:extLst>
              <a:ext uri="{FF2B5EF4-FFF2-40B4-BE49-F238E27FC236}">
                <a16:creationId xmlns:a16="http://schemas.microsoft.com/office/drawing/2014/main" id="{0FD14E96-7AA0-E585-04F6-460433282A2B}"/>
              </a:ext>
            </a:extLst>
          </p:cNvPr>
          <p:cNvSpPr/>
          <p:nvPr/>
        </p:nvSpPr>
        <p:spPr>
          <a:xfrm>
            <a:off x="5129784" y="2958772"/>
            <a:ext cx="5952744" cy="3092060"/>
          </a:xfrm>
          <a:prstGeom prst="roundRect">
            <a:avLst>
              <a:gd name="adj" fmla="val 4386"/>
            </a:avLst>
          </a:prstGeom>
          <a:solidFill>
            <a:srgbClr val="4A6C7E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8" name="Text 1">
            <a:extLst>
              <a:ext uri="{FF2B5EF4-FFF2-40B4-BE49-F238E27FC236}">
                <a16:creationId xmlns:a16="http://schemas.microsoft.com/office/drawing/2014/main" id="{C19DF688-325E-63B1-469A-B0392676A57C}"/>
              </a:ext>
            </a:extLst>
          </p:cNvPr>
          <p:cNvSpPr/>
          <p:nvPr/>
        </p:nvSpPr>
        <p:spPr>
          <a:xfrm>
            <a:off x="6191250" y="3464878"/>
            <a:ext cx="3873500" cy="1016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7200" b="1" dirty="0">
                <a:solidFill>
                  <a:srgbClr val="FFFFFF"/>
                </a:solidFill>
                <a:latin typeface="Times New Roman" panose="02020603050405020304" pitchFamily="18" charset="0"/>
                <a:ea typeface="Oranienbaum" pitchFamily="34" charset="-122"/>
                <a:cs typeface="Times New Roman" panose="02020603050405020304" pitchFamily="18" charset="0"/>
              </a:rPr>
              <a:t>03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2">
            <a:extLst>
              <a:ext uri="{FF2B5EF4-FFF2-40B4-BE49-F238E27FC236}">
                <a16:creationId xmlns:a16="http://schemas.microsoft.com/office/drawing/2014/main" id="{3E106B18-CA81-457B-002D-93B514552327}"/>
              </a:ext>
            </a:extLst>
          </p:cNvPr>
          <p:cNvSpPr/>
          <p:nvPr/>
        </p:nvSpPr>
        <p:spPr>
          <a:xfrm>
            <a:off x="6611121" y="4544494"/>
            <a:ext cx="2844800" cy="60960"/>
          </a:xfrm>
          <a:prstGeom prst="rect">
            <a:avLst/>
          </a:prstGeom>
          <a:solidFill>
            <a:srgbClr val="C77B51"/>
          </a:solidFill>
          <a:ln/>
        </p:spPr>
        <p:txBody>
          <a:bodyPr/>
          <a:lstStyle/>
          <a:p>
            <a:endParaRPr lang="ja-JP" altLang="en-US" dirty="0"/>
          </a:p>
        </p:txBody>
      </p:sp>
      <p:sp>
        <p:nvSpPr>
          <p:cNvPr id="10" name="Text 3">
            <a:extLst>
              <a:ext uri="{FF2B5EF4-FFF2-40B4-BE49-F238E27FC236}">
                <a16:creationId xmlns:a16="http://schemas.microsoft.com/office/drawing/2014/main" id="{E301E394-E477-CD71-E4B6-BD9119030AD8}"/>
              </a:ext>
            </a:extLst>
          </p:cNvPr>
          <p:cNvSpPr/>
          <p:nvPr/>
        </p:nvSpPr>
        <p:spPr>
          <a:xfrm>
            <a:off x="6334133" y="4845695"/>
            <a:ext cx="5080000" cy="762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r>
              <a:rPr lang="en-US" altLang="zh-CN" sz="480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Methodology</a:t>
            </a:r>
            <a:endParaRPr lang="en-US" altLang="zh-CN" sz="4800" dirty="0"/>
          </a:p>
        </p:txBody>
      </p:sp>
      <p:sp>
        <p:nvSpPr>
          <p:cNvPr id="12" name="Shape 0">
            <a:extLst>
              <a:ext uri="{FF2B5EF4-FFF2-40B4-BE49-F238E27FC236}">
                <a16:creationId xmlns:a16="http://schemas.microsoft.com/office/drawing/2014/main" id="{ED63F337-5D57-E98F-AC63-FA32066B46D8}"/>
              </a:ext>
            </a:extLst>
          </p:cNvPr>
          <p:cNvSpPr/>
          <p:nvPr/>
        </p:nvSpPr>
        <p:spPr>
          <a:xfrm>
            <a:off x="0" y="8997696"/>
            <a:ext cx="16256000" cy="146304"/>
          </a:xfrm>
          <a:prstGeom prst="rect">
            <a:avLst/>
          </a:prstGeom>
          <a:solidFill>
            <a:srgbClr val="4A6C7E"/>
          </a:solidFill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Times New Roman" panose="020F0302020204030204"/>
        <a:ea typeface="Times New Roman"/>
        <a:cs typeface="Times New Roman"/>
        <a:font script="Jpan" typeface="Times New Roman"/>
        <a:font script="Hang" typeface="Times New Roman"/>
        <a:font script="Hans" typeface="Times New Roman"/>
        <a:font script="Hant" typeface="Times New Roman"/>
        <a:font script="Arab" typeface="Times New Roman"/>
        <a:font script="Hebr" typeface="Times New Roman"/>
        <a:font script="Thai" typeface="Times New Roman"/>
        <a:font script="Ethi" typeface="Times New Roman"/>
        <a:font script="Beng" typeface="Times New Roman"/>
        <a:font script="Gujr" typeface="Times New Roman"/>
        <a:font script="Khmr" typeface="Times New Roman"/>
        <a:font script="Knda" typeface="Times New Roman"/>
        <a:font script="Guru" typeface="Times New Roman"/>
        <a:font script="Cans" typeface="Times New Roman"/>
        <a:font script="Cher" typeface="Times New Roman"/>
        <a:font script="Yiii" typeface="Times New Roman"/>
        <a:font script="Tibt" typeface="Times New Roman"/>
        <a:font script="Thaa" typeface="Times New Roman"/>
        <a:font script="Deva" typeface="Times New Roman"/>
        <a:font script="Telu" typeface="Times New Roman"/>
        <a:font script="Taml" typeface="Times New Roman"/>
        <a:font script="Syrc" typeface="Times New Roman"/>
        <a:font script="Orya" typeface="Times New Roman"/>
        <a:font script="Mlym" typeface="Times New Roman"/>
        <a:font script="Laoo" typeface="Times New Roman"/>
        <a:font script="Sinh" typeface="Times New Roman"/>
        <a:font script="Mong" typeface="Times New Roman"/>
        <a:font script="Viet" typeface="Times New Roman"/>
        <a:font script="Uigh" typeface="Times New Roman"/>
        <a:font script="Geor" typeface="Times New Roman"/>
        <a:font script="Armn" typeface="Times New Roman"/>
        <a:font script="Bugi" typeface="Times New Roman"/>
        <a:font script="Bopo" typeface="Times New Roman"/>
        <a:font script="Java" typeface="Times New Roman"/>
        <a:font script="Lisu" typeface="Times New Roman"/>
        <a:font script="Mymr" typeface="Times New Roman"/>
        <a:font script="Nkoo" typeface="Times New Roman"/>
        <a:font script="Olck" typeface="Times New Roman"/>
        <a:font script="Osma" typeface="Times New Roman"/>
        <a:font script="Phag" typeface="Times New Roman"/>
        <a:font script="Syrn" typeface="Times New Roman"/>
        <a:font script="Syrj" typeface="Times New Roman"/>
        <a:font script="Syre" typeface="Times New Roman"/>
        <a:font script="Sora" typeface="Times New Roman"/>
        <a:font script="Tale" typeface="Times New Roman"/>
        <a:font script="Talu" typeface="Times New Roman"/>
        <a:font script="Tfng" typeface="Times New Roman"/>
      </a:majorFont>
      <a:minorFont>
        <a:latin typeface="Times New Roman" panose="020F0502020204030204"/>
        <a:ea typeface="Times New Roman"/>
        <a:cs typeface="Times New Roman"/>
        <a:font script="Jpan" typeface="Times New Roman"/>
        <a:font script="Hang" typeface="Times New Roman"/>
        <a:font script="Hans" typeface="Times New Roman"/>
        <a:font script="Hant" typeface="Times New Roman"/>
        <a:font script="Arab" typeface="Times New Roman"/>
        <a:font script="Hebr" typeface="Times New Roman"/>
        <a:font script="Thai" typeface="Times New Roman"/>
        <a:font script="Ethi" typeface="Times New Roman"/>
        <a:font script="Beng" typeface="Times New Roman"/>
        <a:font script="Gujr" typeface="Times New Roman"/>
        <a:font script="Khmr" typeface="Times New Roman"/>
        <a:font script="Knda" typeface="Times New Roman"/>
        <a:font script="Guru" typeface="Times New Roman"/>
        <a:font script="Cans" typeface="Times New Roman"/>
        <a:font script="Cher" typeface="Times New Roman"/>
        <a:font script="Yiii" typeface="Times New Roman"/>
        <a:font script="Tibt" typeface="Times New Roman"/>
        <a:font script="Thaa" typeface="Times New Roman"/>
        <a:font script="Deva" typeface="Times New Roman"/>
        <a:font script="Telu" typeface="Times New Roman"/>
        <a:font script="Taml" typeface="Times New Roman"/>
        <a:font script="Syrc" typeface="Times New Roman"/>
        <a:font script="Orya" typeface="Times New Roman"/>
        <a:font script="Mlym" typeface="Times New Roman"/>
        <a:font script="Laoo" typeface="Times New Roman"/>
        <a:font script="Sinh" typeface="Times New Roman"/>
        <a:font script="Mong" typeface="Times New Roman"/>
        <a:font script="Viet" typeface="Times New Roman"/>
        <a:font script="Uigh" typeface="Times New Roman"/>
        <a:font script="Geor" typeface="Times New Roman"/>
        <a:font script="Armn" typeface="Times New Roman"/>
        <a:font script="Bugi" typeface="Times New Roman"/>
        <a:font script="Bopo" typeface="Times New Roman"/>
        <a:font script="Java" typeface="Times New Roman"/>
        <a:font script="Lisu" typeface="Times New Roman"/>
        <a:font script="Mymr" typeface="Times New Roman"/>
        <a:font script="Nkoo" typeface="Times New Roman"/>
        <a:font script="Olck" typeface="Times New Roman"/>
        <a:font script="Osma" typeface="Times New Roman"/>
        <a:font script="Phag" typeface="Times New Roman"/>
        <a:font script="Syrn" typeface="Times New Roman"/>
        <a:font script="Syrj" typeface="Times New Roman"/>
        <a:font script="Syre" typeface="Times New Roman"/>
        <a:font script="Sora" typeface="Times New Roman"/>
        <a:font script="Tale" typeface="Times New Roman"/>
        <a:font script="Talu" typeface="Times New Roman"/>
        <a:font script="Tfng"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Times New Roman" panose="02110004020202020204"/>
        <a:ea typeface="Times New Roman"/>
        <a:cs typeface="Times New Roman"/>
        <a:font script="Jpan" typeface="Times New Roman"/>
        <a:font script="Hang" typeface="Times New Roman"/>
        <a:font script="Hans" typeface="Times New Roman"/>
        <a:font script="Hant" typeface="Times New Roman"/>
        <a:font script="Arab" typeface="Times New Roman"/>
        <a:font script="Hebr" typeface="Times New Roman"/>
        <a:font script="Thai" typeface="Times New Roman"/>
        <a:font script="Ethi" typeface="Times New Roman"/>
        <a:font script="Beng" typeface="Times New Roman"/>
        <a:font script="Gujr" typeface="Times New Roman"/>
        <a:font script="Khmr" typeface="Times New Roman"/>
        <a:font script="Knda" typeface="Times New Roman"/>
        <a:font script="Guru" typeface="Times New Roman"/>
        <a:font script="Cans" typeface="Times New Roman"/>
        <a:font script="Cher" typeface="Times New Roman"/>
        <a:font script="Yiii" typeface="Times New Roman"/>
        <a:font script="Tibt" typeface="Times New Roman"/>
        <a:font script="Thaa" typeface="Times New Roman"/>
        <a:font script="Deva" typeface="Times New Roman"/>
        <a:font script="Telu" typeface="Times New Roman"/>
        <a:font script="Taml" typeface="Times New Roman"/>
        <a:font script="Syrc" typeface="Times New Roman"/>
        <a:font script="Orya" typeface="Times New Roman"/>
        <a:font script="Mlym" typeface="Times New Roman"/>
        <a:font script="Laoo" typeface="Times New Roman"/>
        <a:font script="Sinh" typeface="Times New Roman"/>
        <a:font script="Mong" typeface="Times New Roman"/>
        <a:font script="Viet" typeface="Times New Roman"/>
        <a:font script="Uigh" typeface="Times New Roman"/>
        <a:font script="Geor" typeface="Times New Roman"/>
        <a:font script="Armn" typeface="Times New Roman"/>
        <a:font script="Bugi" typeface="Times New Roman"/>
        <a:font script="Bopo" typeface="Times New Roman"/>
        <a:font script="Java" typeface="Times New Roman"/>
        <a:font script="Lisu" typeface="Times New Roman"/>
        <a:font script="Mymr" typeface="Times New Roman"/>
        <a:font script="Nkoo" typeface="Times New Roman"/>
        <a:font script="Olck" typeface="Times New Roman"/>
        <a:font script="Osma" typeface="Times New Roman"/>
        <a:font script="Phag" typeface="Times New Roman"/>
        <a:font script="Syrn" typeface="Times New Roman"/>
        <a:font script="Syrj" typeface="Times New Roman"/>
        <a:font script="Syre" typeface="Times New Roman"/>
        <a:font script="Sora" typeface="Times New Roman"/>
        <a:font script="Tale" typeface="Times New Roman"/>
        <a:font script="Talu" typeface="Times New Roman"/>
        <a:font script="Tfng" typeface="Times New Roman"/>
      </a:majorFont>
      <a:minorFont>
        <a:latin typeface="Times New Roman" panose="02110004020202020204"/>
        <a:ea typeface="Times New Roman"/>
        <a:cs typeface="Times New Roman"/>
        <a:font script="Jpan" typeface="Times New Roman"/>
        <a:font script="Hang" typeface="Times New Roman"/>
        <a:font script="Hans" typeface="Times New Roman"/>
        <a:font script="Hant" typeface="Times New Roman"/>
        <a:font script="Arab" typeface="Times New Roman"/>
        <a:font script="Hebr" typeface="Times New Roman"/>
        <a:font script="Thai" typeface="Times New Roman"/>
        <a:font script="Ethi" typeface="Times New Roman"/>
        <a:font script="Beng" typeface="Times New Roman"/>
        <a:font script="Gujr" typeface="Times New Roman"/>
        <a:font script="Khmr" typeface="Times New Roman"/>
        <a:font script="Knda" typeface="Times New Roman"/>
        <a:font script="Guru" typeface="Times New Roman"/>
        <a:font script="Cans" typeface="Times New Roman"/>
        <a:font script="Cher" typeface="Times New Roman"/>
        <a:font script="Yiii" typeface="Times New Roman"/>
        <a:font script="Tibt" typeface="Times New Roman"/>
        <a:font script="Thaa" typeface="Times New Roman"/>
        <a:font script="Deva" typeface="Times New Roman"/>
        <a:font script="Telu" typeface="Times New Roman"/>
        <a:font script="Taml" typeface="Times New Roman"/>
        <a:font script="Syrc" typeface="Times New Roman"/>
        <a:font script="Orya" typeface="Times New Roman"/>
        <a:font script="Mlym" typeface="Times New Roman"/>
        <a:font script="Laoo" typeface="Times New Roman"/>
        <a:font script="Sinh" typeface="Times New Roman"/>
        <a:font script="Mong" typeface="Times New Roman"/>
        <a:font script="Viet" typeface="Times New Roman"/>
        <a:font script="Uigh" typeface="Times New Roman"/>
        <a:font script="Geor" typeface="Times New Roman"/>
        <a:font script="Armn" typeface="Times New Roman"/>
        <a:font script="Bugi" typeface="Times New Roman"/>
        <a:font script="Bopo" typeface="Times New Roman"/>
        <a:font script="Java" typeface="Times New Roman"/>
        <a:font script="Lisu" typeface="Times New Roman"/>
        <a:font script="Mymr" typeface="Times New Roman"/>
        <a:font script="Nkoo" typeface="Times New Roman"/>
        <a:font script="Olck" typeface="Times New Roman"/>
        <a:font script="Osma" typeface="Times New Roman"/>
        <a:font script="Phag" typeface="Times New Roman"/>
        <a:font script="Syrn" typeface="Times New Roman"/>
        <a:font script="Syrj" typeface="Times New Roman"/>
        <a:font script="Syre" typeface="Times New Roman"/>
        <a:font script="Sora" typeface="Times New Roman"/>
        <a:font script="Tale" typeface="Times New Roman"/>
        <a:font script="Talu" typeface="Times New Roman"/>
        <a:font script="Tfng"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3040</TotalTime>
  <Words>1430</Words>
  <Application>Microsoft Macintosh PowerPoint</Application>
  <PresentationFormat>自定义</PresentationFormat>
  <Paragraphs>269</Paragraphs>
  <Slides>22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Times New Roman</vt:lpstr>
      <vt:lpstr>Oranienbaum</vt:lpstr>
      <vt:lpstr>Liter</vt:lpstr>
      <vt:lpstr>Cambria Math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Zhu Mingji</dc:creator>
  <cp:keywords/>
  <dc:description/>
  <cp:lastModifiedBy>Zhu Mingji</cp:lastModifiedBy>
  <cp:revision>203</cp:revision>
  <dcterms:created xsi:type="dcterms:W3CDTF">2026-06-15T05:21:17Z</dcterms:created>
  <dcterms:modified xsi:type="dcterms:W3CDTF">2026-06-20T05:37:31Z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{"Label":"Who Gains and Who Emits? Value Added and Embodied Carbon across Japan's Inbound Source Markets","ContentProducer":"001191110108MACG2KBH8F10000","ProduceID":"19ec9b04-69d2-8803-8000-000031398eba","ReservedCode1":"","ContentPropagator":"001191110108MACG2KBH8F20000","PropagateID":"19ec9a82-6292-8dd1-8000-094edc0ca568","ReservedCode2":""}</vt:lpwstr>
  </property>
</Properties>
</file>